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3"/>
  </p:notesMasterIdLst>
  <p:handoutMasterIdLst>
    <p:handoutMasterId r:id="rId114"/>
  </p:handoutMasterIdLst>
  <p:sldIdLst>
    <p:sldId id="256" r:id="rId2"/>
    <p:sldId id="396" r:id="rId3"/>
    <p:sldId id="257" r:id="rId4"/>
    <p:sldId id="397" r:id="rId5"/>
    <p:sldId id="259" r:id="rId6"/>
    <p:sldId id="399" r:id="rId7"/>
    <p:sldId id="372" r:id="rId8"/>
    <p:sldId id="371" r:id="rId9"/>
    <p:sldId id="260" r:id="rId10"/>
    <p:sldId id="270" r:id="rId11"/>
    <p:sldId id="381" r:id="rId12"/>
    <p:sldId id="261" r:id="rId13"/>
    <p:sldId id="262" r:id="rId14"/>
    <p:sldId id="265" r:id="rId15"/>
    <p:sldId id="379" r:id="rId16"/>
    <p:sldId id="266" r:id="rId17"/>
    <p:sldId id="267" r:id="rId18"/>
    <p:sldId id="268" r:id="rId19"/>
    <p:sldId id="380" r:id="rId20"/>
    <p:sldId id="271" r:id="rId21"/>
    <p:sldId id="272" r:id="rId22"/>
    <p:sldId id="382" r:id="rId23"/>
    <p:sldId id="383" r:id="rId24"/>
    <p:sldId id="386" r:id="rId25"/>
    <p:sldId id="384" r:id="rId26"/>
    <p:sldId id="387" r:id="rId27"/>
    <p:sldId id="388" r:id="rId28"/>
    <p:sldId id="389" r:id="rId29"/>
    <p:sldId id="385" r:id="rId30"/>
    <p:sldId id="391" r:id="rId31"/>
    <p:sldId id="392" r:id="rId32"/>
    <p:sldId id="393" r:id="rId33"/>
    <p:sldId id="390" r:id="rId34"/>
    <p:sldId id="283" r:id="rId35"/>
    <p:sldId id="279" r:id="rId36"/>
    <p:sldId id="273" r:id="rId37"/>
    <p:sldId id="280" r:id="rId38"/>
    <p:sldId id="274" r:id="rId39"/>
    <p:sldId id="275" r:id="rId40"/>
    <p:sldId id="276" r:id="rId41"/>
    <p:sldId id="269" r:id="rId42"/>
    <p:sldId id="277" r:id="rId43"/>
    <p:sldId id="278" r:id="rId44"/>
    <p:sldId id="285" r:id="rId45"/>
    <p:sldId id="288" r:id="rId46"/>
    <p:sldId id="325" r:id="rId47"/>
    <p:sldId id="287" r:id="rId48"/>
    <p:sldId id="289" r:id="rId49"/>
    <p:sldId id="290" r:id="rId50"/>
    <p:sldId id="291" r:id="rId51"/>
    <p:sldId id="292" r:id="rId52"/>
    <p:sldId id="293" r:id="rId53"/>
    <p:sldId id="294" r:id="rId54"/>
    <p:sldId id="295" r:id="rId55"/>
    <p:sldId id="365" r:id="rId56"/>
    <p:sldId id="366" r:id="rId57"/>
    <p:sldId id="367" r:id="rId58"/>
    <p:sldId id="296" r:id="rId59"/>
    <p:sldId id="297" r:id="rId60"/>
    <p:sldId id="299" r:id="rId61"/>
    <p:sldId id="300" r:id="rId62"/>
    <p:sldId id="301" r:id="rId63"/>
    <p:sldId id="302" r:id="rId64"/>
    <p:sldId id="303" r:id="rId65"/>
    <p:sldId id="304" r:id="rId66"/>
    <p:sldId id="394" r:id="rId67"/>
    <p:sldId id="369" r:id="rId68"/>
    <p:sldId id="327" r:id="rId69"/>
    <p:sldId id="306" r:id="rId70"/>
    <p:sldId id="307" r:id="rId71"/>
    <p:sldId id="305" r:id="rId72"/>
    <p:sldId id="308" r:id="rId73"/>
    <p:sldId id="309" r:id="rId74"/>
    <p:sldId id="310" r:id="rId75"/>
    <p:sldId id="313" r:id="rId76"/>
    <p:sldId id="314" r:id="rId77"/>
    <p:sldId id="315" r:id="rId78"/>
    <p:sldId id="395" r:id="rId79"/>
    <p:sldId id="329" r:id="rId80"/>
    <p:sldId id="330" r:id="rId81"/>
    <p:sldId id="331" r:id="rId82"/>
    <p:sldId id="311" r:id="rId83"/>
    <p:sldId id="312" r:id="rId84"/>
    <p:sldId id="316" r:id="rId85"/>
    <p:sldId id="317" r:id="rId86"/>
    <p:sldId id="318" r:id="rId87"/>
    <p:sldId id="319" r:id="rId88"/>
    <p:sldId id="332" r:id="rId89"/>
    <p:sldId id="333" r:id="rId90"/>
    <p:sldId id="335" r:id="rId91"/>
    <p:sldId id="334" r:id="rId92"/>
    <p:sldId id="364" r:id="rId93"/>
    <p:sldId id="336" r:id="rId94"/>
    <p:sldId id="337" r:id="rId95"/>
    <p:sldId id="338" r:id="rId96"/>
    <p:sldId id="339" r:id="rId97"/>
    <p:sldId id="341" r:id="rId98"/>
    <p:sldId id="342" r:id="rId99"/>
    <p:sldId id="343" r:id="rId100"/>
    <p:sldId id="344" r:id="rId101"/>
    <p:sldId id="345" r:id="rId102"/>
    <p:sldId id="340" r:id="rId103"/>
    <p:sldId id="346" r:id="rId104"/>
    <p:sldId id="347" r:id="rId105"/>
    <p:sldId id="348" r:id="rId106"/>
    <p:sldId id="349" r:id="rId107"/>
    <p:sldId id="350" r:id="rId108"/>
    <p:sldId id="351" r:id="rId109"/>
    <p:sldId id="352" r:id="rId110"/>
    <p:sldId id="353" r:id="rId111"/>
    <p:sldId id="354" r:id="rId112"/>
  </p:sldIdLst>
  <p:sldSz cx="9144000" cy="6858000" type="screen4x3"/>
  <p:notesSz cx="6858000" cy="9144000"/>
  <p:defaultTextStyle>
    <a:defPPr>
      <a:defRPr lang="es-MX"/>
    </a:defPPr>
    <a:lvl1pPr marL="0" algn="l"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2000" kern="1200">
        <a:solidFill>
          <a:schemeClr val="tx1"/>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2000" kern="1200">
        <a:solidFill>
          <a:schemeClr val="tx1"/>
        </a:solidFill>
        <a:latin typeface="+mn-lt"/>
        <a:ea typeface="+mn-ea"/>
        <a:cs typeface="+mn-cs"/>
      </a:defRPr>
    </a:lvl6pPr>
    <a:lvl7pPr marL="2743200" algn="l" defTabSz="914400" rtl="0" eaLnBrk="1" latinLnBrk="0" hangingPunct="1">
      <a:defRPr sz="2000" kern="1200">
        <a:solidFill>
          <a:schemeClr val="tx1"/>
        </a:solidFill>
        <a:latin typeface="+mn-lt"/>
        <a:ea typeface="+mn-ea"/>
        <a:cs typeface="+mn-cs"/>
      </a:defRPr>
    </a:lvl7pPr>
    <a:lvl8pPr marL="3200400" algn="l" defTabSz="914400" rtl="0" eaLnBrk="1" latinLnBrk="0" hangingPunct="1">
      <a:defRPr sz="2000" kern="1200">
        <a:solidFill>
          <a:schemeClr val="tx1"/>
        </a:solidFill>
        <a:latin typeface="+mn-lt"/>
        <a:ea typeface="+mn-ea"/>
        <a:cs typeface="+mn-cs"/>
      </a:defRPr>
    </a:lvl8pPr>
    <a:lvl9pPr marL="3657600" algn="l" defTabSz="914400"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56" autoAdjust="0"/>
    <p:restoredTop sz="93231" autoAdjust="0"/>
  </p:normalViewPr>
  <p:slideViewPr>
    <p:cSldViewPr>
      <p:cViewPr>
        <p:scale>
          <a:sx n="66" d="100"/>
          <a:sy n="66" d="100"/>
        </p:scale>
        <p:origin x="-1584" y="-15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3" d="100"/>
          <a:sy n="53" d="100"/>
        </p:scale>
        <p:origin x="-282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notesMaster" Target="notesMasters/notesMaster1.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2314BA-0750-4318-93FB-23103ABC5A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4F49D59-32DA-4865-859A-8655901D505F}">
      <dgm:prSet phldrT="[Texto]" custT="1"/>
      <dgm:spPr/>
      <dgm:t>
        <a:bodyPr/>
        <a:lstStyle/>
        <a:p>
          <a:r>
            <a:rPr lang="es-MX" sz="2400" dirty="0" smtClean="0"/>
            <a:t>Transporte Intermodal de carga y pasajeros</a:t>
          </a:r>
          <a:endParaRPr lang="es-MX" sz="2400" dirty="0"/>
        </a:p>
      </dgm:t>
    </dgm:pt>
    <dgm:pt modelId="{2B2CF979-93B4-4256-8D54-D62BF2287F61}" type="parTrans" cxnId="{A9F805B1-F7FE-4E38-AC50-6081B78BCFD9}">
      <dgm:prSet/>
      <dgm:spPr/>
      <dgm:t>
        <a:bodyPr/>
        <a:lstStyle/>
        <a:p>
          <a:endParaRPr lang="es-MX" sz="2400"/>
        </a:p>
      </dgm:t>
    </dgm:pt>
    <dgm:pt modelId="{41998DF8-4B50-4786-9621-0F71BCB57115}" type="sibTrans" cxnId="{A9F805B1-F7FE-4E38-AC50-6081B78BCFD9}">
      <dgm:prSet/>
      <dgm:spPr/>
      <dgm:t>
        <a:bodyPr/>
        <a:lstStyle/>
        <a:p>
          <a:endParaRPr lang="es-MX" sz="2400"/>
        </a:p>
      </dgm:t>
    </dgm:pt>
    <dgm:pt modelId="{F06F6744-8341-410D-93B9-754D968C5526}">
      <dgm:prSet phldrT="[Texto]" custT="1"/>
      <dgm:spPr/>
      <dgm:t>
        <a:bodyPr/>
        <a:lstStyle/>
        <a:p>
          <a:r>
            <a:rPr lang="es-MX" sz="2400" dirty="0" smtClean="0"/>
            <a:t>Programación de corridas en el transporte Intermodal</a:t>
          </a:r>
        </a:p>
      </dgm:t>
    </dgm:pt>
    <dgm:pt modelId="{F9BD0DA2-E7EA-4A30-8351-ED21BEAAC28C}" type="parTrans" cxnId="{AF3DD270-0269-4A7F-825B-004B5F48BAC2}">
      <dgm:prSet/>
      <dgm:spPr/>
      <dgm:t>
        <a:bodyPr/>
        <a:lstStyle/>
        <a:p>
          <a:endParaRPr lang="es-MX" sz="2400"/>
        </a:p>
      </dgm:t>
    </dgm:pt>
    <dgm:pt modelId="{8E9DE9B7-0E82-42C9-9F76-914BA93F7787}" type="sibTrans" cxnId="{AF3DD270-0269-4A7F-825B-004B5F48BAC2}">
      <dgm:prSet/>
      <dgm:spPr/>
      <dgm:t>
        <a:bodyPr/>
        <a:lstStyle/>
        <a:p>
          <a:endParaRPr lang="es-MX" sz="2400"/>
        </a:p>
      </dgm:t>
    </dgm:pt>
    <dgm:pt modelId="{5A9E8304-B2E0-46D7-96A3-12F6B2D7B86F}">
      <dgm:prSet phldrT="[Texto]" custT="1"/>
      <dgm:spPr/>
      <dgm:t>
        <a:bodyPr/>
        <a:lstStyle/>
        <a:p>
          <a:r>
            <a:rPr lang="es-MX" sz="2400" dirty="0" smtClean="0"/>
            <a:t>Los sistemas inteligentes en el transporte Intermodal.</a:t>
          </a:r>
        </a:p>
      </dgm:t>
    </dgm:pt>
    <dgm:pt modelId="{37157547-AACF-41C2-9F5A-A9D588A60698}" type="parTrans" cxnId="{83DC25C0-65A6-43D1-8F70-E932A05CB7D6}">
      <dgm:prSet/>
      <dgm:spPr/>
      <dgm:t>
        <a:bodyPr/>
        <a:lstStyle/>
        <a:p>
          <a:endParaRPr lang="es-MX" sz="2400"/>
        </a:p>
      </dgm:t>
    </dgm:pt>
    <dgm:pt modelId="{451AE9DE-2B35-477C-8C6C-314D01D2F631}" type="sibTrans" cxnId="{83DC25C0-65A6-43D1-8F70-E932A05CB7D6}">
      <dgm:prSet/>
      <dgm:spPr/>
      <dgm:t>
        <a:bodyPr/>
        <a:lstStyle/>
        <a:p>
          <a:endParaRPr lang="es-MX" sz="2400"/>
        </a:p>
      </dgm:t>
    </dgm:pt>
    <dgm:pt modelId="{7C486C1F-BB57-43E8-9715-9D28F3293ABD}">
      <dgm:prSet phldrT="[Texto]" custT="1"/>
      <dgm:spPr/>
      <dgm:t>
        <a:bodyPr/>
        <a:lstStyle/>
        <a:p>
          <a:r>
            <a:rPr lang="es-MX" sz="2400" dirty="0" smtClean="0"/>
            <a:t>Modelos de operación en el transporte Intermodal.</a:t>
          </a:r>
        </a:p>
      </dgm:t>
    </dgm:pt>
    <dgm:pt modelId="{080E4A3D-0DF9-4F3B-B51F-9C2B57341723}" type="parTrans" cxnId="{4435D814-659E-423D-9F0B-D6E2468C0E59}">
      <dgm:prSet/>
      <dgm:spPr/>
      <dgm:t>
        <a:bodyPr/>
        <a:lstStyle/>
        <a:p>
          <a:endParaRPr lang="es-MX" sz="2400"/>
        </a:p>
      </dgm:t>
    </dgm:pt>
    <dgm:pt modelId="{35BF498C-DED8-4B09-9034-175016A8CCCA}" type="sibTrans" cxnId="{4435D814-659E-423D-9F0B-D6E2468C0E59}">
      <dgm:prSet/>
      <dgm:spPr/>
      <dgm:t>
        <a:bodyPr/>
        <a:lstStyle/>
        <a:p>
          <a:endParaRPr lang="es-MX" sz="2400"/>
        </a:p>
      </dgm:t>
    </dgm:pt>
    <dgm:pt modelId="{14418BB6-5778-4D89-B31C-5424A65E2B76}">
      <dgm:prSet phldrT="[Texto]" custT="1"/>
      <dgm:spPr/>
      <dgm:t>
        <a:bodyPr/>
        <a:lstStyle/>
        <a:p>
          <a:r>
            <a:rPr lang="es-MX" sz="2400" dirty="0" smtClean="0"/>
            <a:t>Logística en el transporte Intermodal.</a:t>
          </a:r>
          <a:endParaRPr lang="es-MX" sz="2400" dirty="0"/>
        </a:p>
      </dgm:t>
    </dgm:pt>
    <dgm:pt modelId="{C1592E63-409C-4988-AA6A-DB7DC2F4081C}" type="parTrans" cxnId="{E8ED1F45-665C-469C-A376-8CA09A4F3B62}">
      <dgm:prSet/>
      <dgm:spPr/>
      <dgm:t>
        <a:bodyPr/>
        <a:lstStyle/>
        <a:p>
          <a:endParaRPr lang="es-MX" sz="2400"/>
        </a:p>
      </dgm:t>
    </dgm:pt>
    <dgm:pt modelId="{7DFE946B-491C-4C01-8109-41157B7A330F}" type="sibTrans" cxnId="{E8ED1F45-665C-469C-A376-8CA09A4F3B62}">
      <dgm:prSet/>
      <dgm:spPr/>
      <dgm:t>
        <a:bodyPr/>
        <a:lstStyle/>
        <a:p>
          <a:endParaRPr lang="es-MX" sz="2400"/>
        </a:p>
      </dgm:t>
    </dgm:pt>
    <dgm:pt modelId="{22429E54-3F06-450A-BAA0-A930991B6C39}">
      <dgm:prSet phldrT="[Texto]" custT="1"/>
      <dgm:spPr/>
      <dgm:t>
        <a:bodyPr/>
        <a:lstStyle/>
        <a:p>
          <a:r>
            <a:rPr lang="es-MX" sz="2400" dirty="0" smtClean="0"/>
            <a:t>Tecnología en el Transporte Intermodal</a:t>
          </a:r>
          <a:endParaRPr lang="es-MX" sz="2400" dirty="0"/>
        </a:p>
      </dgm:t>
    </dgm:pt>
    <dgm:pt modelId="{A1AFE933-0770-422B-B2FD-F55EF885106F}" type="sibTrans" cxnId="{5110761E-291B-4662-8131-5F1F7E2CC0F3}">
      <dgm:prSet/>
      <dgm:spPr/>
      <dgm:t>
        <a:bodyPr/>
        <a:lstStyle/>
        <a:p>
          <a:endParaRPr lang="es-MX" sz="2400"/>
        </a:p>
      </dgm:t>
    </dgm:pt>
    <dgm:pt modelId="{951C7464-EF67-46D7-BB6D-AA68924FB5A8}" type="parTrans" cxnId="{5110761E-291B-4662-8131-5F1F7E2CC0F3}">
      <dgm:prSet/>
      <dgm:spPr/>
      <dgm:t>
        <a:bodyPr/>
        <a:lstStyle/>
        <a:p>
          <a:endParaRPr lang="es-MX" sz="2400"/>
        </a:p>
      </dgm:t>
    </dgm:pt>
    <dgm:pt modelId="{52706800-80A5-4743-B5CC-D114030AE92F}" type="pres">
      <dgm:prSet presAssocID="{2C2314BA-0750-4318-93FB-23103ABC5AF3}" presName="linear" presStyleCnt="0">
        <dgm:presLayoutVars>
          <dgm:animLvl val="lvl"/>
          <dgm:resizeHandles val="exact"/>
        </dgm:presLayoutVars>
      </dgm:prSet>
      <dgm:spPr/>
      <dgm:t>
        <a:bodyPr/>
        <a:lstStyle/>
        <a:p>
          <a:endParaRPr lang="es-MX"/>
        </a:p>
      </dgm:t>
    </dgm:pt>
    <dgm:pt modelId="{DAC71C9A-18D4-47F6-A7E8-AFCAB1AD9743}" type="pres">
      <dgm:prSet presAssocID="{74F49D59-32DA-4865-859A-8655901D505F}" presName="parentText" presStyleLbl="node1" presStyleIdx="0" presStyleCnt="6">
        <dgm:presLayoutVars>
          <dgm:chMax val="0"/>
          <dgm:bulletEnabled val="1"/>
        </dgm:presLayoutVars>
      </dgm:prSet>
      <dgm:spPr/>
      <dgm:t>
        <a:bodyPr/>
        <a:lstStyle/>
        <a:p>
          <a:endParaRPr lang="es-MX"/>
        </a:p>
      </dgm:t>
    </dgm:pt>
    <dgm:pt modelId="{8FCAC314-8A0F-404E-870A-0666D802D74A}" type="pres">
      <dgm:prSet presAssocID="{41998DF8-4B50-4786-9621-0F71BCB57115}" presName="spacer" presStyleCnt="0"/>
      <dgm:spPr/>
    </dgm:pt>
    <dgm:pt modelId="{8C662E64-00CC-41B0-8929-99B479250180}" type="pres">
      <dgm:prSet presAssocID="{F06F6744-8341-410D-93B9-754D968C5526}" presName="parentText" presStyleLbl="node1" presStyleIdx="1" presStyleCnt="6">
        <dgm:presLayoutVars>
          <dgm:chMax val="0"/>
          <dgm:bulletEnabled val="1"/>
        </dgm:presLayoutVars>
      </dgm:prSet>
      <dgm:spPr/>
      <dgm:t>
        <a:bodyPr/>
        <a:lstStyle/>
        <a:p>
          <a:endParaRPr lang="es-MX"/>
        </a:p>
      </dgm:t>
    </dgm:pt>
    <dgm:pt modelId="{A0C84E91-4513-4709-A25E-FDEF85C13033}" type="pres">
      <dgm:prSet presAssocID="{8E9DE9B7-0E82-42C9-9F76-914BA93F7787}" presName="spacer" presStyleCnt="0"/>
      <dgm:spPr/>
    </dgm:pt>
    <dgm:pt modelId="{3DD49A6E-F5AC-4BE3-8556-E032C918FB1C}" type="pres">
      <dgm:prSet presAssocID="{5A9E8304-B2E0-46D7-96A3-12F6B2D7B86F}" presName="parentText" presStyleLbl="node1" presStyleIdx="2" presStyleCnt="6">
        <dgm:presLayoutVars>
          <dgm:chMax val="0"/>
          <dgm:bulletEnabled val="1"/>
        </dgm:presLayoutVars>
      </dgm:prSet>
      <dgm:spPr/>
      <dgm:t>
        <a:bodyPr/>
        <a:lstStyle/>
        <a:p>
          <a:endParaRPr lang="es-MX"/>
        </a:p>
      </dgm:t>
    </dgm:pt>
    <dgm:pt modelId="{463CBBAB-0D48-4534-A1EA-19FC94F07318}" type="pres">
      <dgm:prSet presAssocID="{451AE9DE-2B35-477C-8C6C-314D01D2F631}" presName="spacer" presStyleCnt="0"/>
      <dgm:spPr/>
    </dgm:pt>
    <dgm:pt modelId="{26D86AF5-5C00-4E4F-A0D6-EA9239516E7D}" type="pres">
      <dgm:prSet presAssocID="{7C486C1F-BB57-43E8-9715-9D28F3293ABD}" presName="parentText" presStyleLbl="node1" presStyleIdx="3" presStyleCnt="6">
        <dgm:presLayoutVars>
          <dgm:chMax val="0"/>
          <dgm:bulletEnabled val="1"/>
        </dgm:presLayoutVars>
      </dgm:prSet>
      <dgm:spPr/>
      <dgm:t>
        <a:bodyPr/>
        <a:lstStyle/>
        <a:p>
          <a:endParaRPr lang="es-MX"/>
        </a:p>
      </dgm:t>
    </dgm:pt>
    <dgm:pt modelId="{612501DB-BE37-4A68-BD5B-B8BF02F3BA24}" type="pres">
      <dgm:prSet presAssocID="{35BF498C-DED8-4B09-9034-175016A8CCCA}" presName="spacer" presStyleCnt="0"/>
      <dgm:spPr/>
    </dgm:pt>
    <dgm:pt modelId="{F43E3156-B2A2-4777-998A-4E25AC398CCD}" type="pres">
      <dgm:prSet presAssocID="{14418BB6-5778-4D89-B31C-5424A65E2B76}" presName="parentText" presStyleLbl="node1" presStyleIdx="4" presStyleCnt="6">
        <dgm:presLayoutVars>
          <dgm:chMax val="0"/>
          <dgm:bulletEnabled val="1"/>
        </dgm:presLayoutVars>
      </dgm:prSet>
      <dgm:spPr/>
      <dgm:t>
        <a:bodyPr/>
        <a:lstStyle/>
        <a:p>
          <a:endParaRPr lang="es-MX"/>
        </a:p>
      </dgm:t>
    </dgm:pt>
    <dgm:pt modelId="{AD85B1F6-F5FD-4927-829F-67142F9B5279}" type="pres">
      <dgm:prSet presAssocID="{7DFE946B-491C-4C01-8109-41157B7A330F}" presName="spacer" presStyleCnt="0"/>
      <dgm:spPr/>
    </dgm:pt>
    <dgm:pt modelId="{C2DB83A3-4DAB-44DB-AB53-A11AFF01DBD5}" type="pres">
      <dgm:prSet presAssocID="{22429E54-3F06-450A-BAA0-A930991B6C39}" presName="parentText" presStyleLbl="node1" presStyleIdx="5" presStyleCnt="6">
        <dgm:presLayoutVars>
          <dgm:chMax val="0"/>
          <dgm:bulletEnabled val="1"/>
        </dgm:presLayoutVars>
      </dgm:prSet>
      <dgm:spPr/>
      <dgm:t>
        <a:bodyPr/>
        <a:lstStyle/>
        <a:p>
          <a:endParaRPr lang="es-MX"/>
        </a:p>
      </dgm:t>
    </dgm:pt>
  </dgm:ptLst>
  <dgm:cxnLst>
    <dgm:cxn modelId="{E8ED1F45-665C-469C-A376-8CA09A4F3B62}" srcId="{2C2314BA-0750-4318-93FB-23103ABC5AF3}" destId="{14418BB6-5778-4D89-B31C-5424A65E2B76}" srcOrd="4" destOrd="0" parTransId="{C1592E63-409C-4988-AA6A-DB7DC2F4081C}" sibTransId="{7DFE946B-491C-4C01-8109-41157B7A330F}"/>
    <dgm:cxn modelId="{56C27367-16DE-4708-9FFA-4FBE87C6AB62}" type="presOf" srcId="{5A9E8304-B2E0-46D7-96A3-12F6B2D7B86F}" destId="{3DD49A6E-F5AC-4BE3-8556-E032C918FB1C}" srcOrd="0" destOrd="0" presId="urn:microsoft.com/office/officeart/2005/8/layout/vList2"/>
    <dgm:cxn modelId="{A9F805B1-F7FE-4E38-AC50-6081B78BCFD9}" srcId="{2C2314BA-0750-4318-93FB-23103ABC5AF3}" destId="{74F49D59-32DA-4865-859A-8655901D505F}" srcOrd="0" destOrd="0" parTransId="{2B2CF979-93B4-4256-8D54-D62BF2287F61}" sibTransId="{41998DF8-4B50-4786-9621-0F71BCB57115}"/>
    <dgm:cxn modelId="{25BAD75B-3779-4D0F-A6CE-44A7EE6E88E3}" type="presOf" srcId="{14418BB6-5778-4D89-B31C-5424A65E2B76}" destId="{F43E3156-B2A2-4777-998A-4E25AC398CCD}" srcOrd="0" destOrd="0" presId="urn:microsoft.com/office/officeart/2005/8/layout/vList2"/>
    <dgm:cxn modelId="{5110761E-291B-4662-8131-5F1F7E2CC0F3}" srcId="{2C2314BA-0750-4318-93FB-23103ABC5AF3}" destId="{22429E54-3F06-450A-BAA0-A930991B6C39}" srcOrd="5" destOrd="0" parTransId="{951C7464-EF67-46D7-BB6D-AA68924FB5A8}" sibTransId="{A1AFE933-0770-422B-B2FD-F55EF885106F}"/>
    <dgm:cxn modelId="{6E46DA21-94D8-44B9-A313-2267998AE280}" type="presOf" srcId="{74F49D59-32DA-4865-859A-8655901D505F}" destId="{DAC71C9A-18D4-47F6-A7E8-AFCAB1AD9743}" srcOrd="0" destOrd="0" presId="urn:microsoft.com/office/officeart/2005/8/layout/vList2"/>
    <dgm:cxn modelId="{ACCB0DBD-D4AC-4386-A849-EF6D3E784E1D}" type="presOf" srcId="{F06F6744-8341-410D-93B9-754D968C5526}" destId="{8C662E64-00CC-41B0-8929-99B479250180}" srcOrd="0" destOrd="0" presId="urn:microsoft.com/office/officeart/2005/8/layout/vList2"/>
    <dgm:cxn modelId="{4435D814-659E-423D-9F0B-D6E2468C0E59}" srcId="{2C2314BA-0750-4318-93FB-23103ABC5AF3}" destId="{7C486C1F-BB57-43E8-9715-9D28F3293ABD}" srcOrd="3" destOrd="0" parTransId="{080E4A3D-0DF9-4F3B-B51F-9C2B57341723}" sibTransId="{35BF498C-DED8-4B09-9034-175016A8CCCA}"/>
    <dgm:cxn modelId="{F97E4DA7-5599-4C37-BCDC-54FEEACACCEF}" type="presOf" srcId="{2C2314BA-0750-4318-93FB-23103ABC5AF3}" destId="{52706800-80A5-4743-B5CC-D114030AE92F}" srcOrd="0" destOrd="0" presId="urn:microsoft.com/office/officeart/2005/8/layout/vList2"/>
    <dgm:cxn modelId="{83DC25C0-65A6-43D1-8F70-E932A05CB7D6}" srcId="{2C2314BA-0750-4318-93FB-23103ABC5AF3}" destId="{5A9E8304-B2E0-46D7-96A3-12F6B2D7B86F}" srcOrd="2" destOrd="0" parTransId="{37157547-AACF-41C2-9F5A-A9D588A60698}" sibTransId="{451AE9DE-2B35-477C-8C6C-314D01D2F631}"/>
    <dgm:cxn modelId="{A8696E6A-DC31-4BD8-8C6D-D2F252C409DD}" type="presOf" srcId="{22429E54-3F06-450A-BAA0-A930991B6C39}" destId="{C2DB83A3-4DAB-44DB-AB53-A11AFF01DBD5}" srcOrd="0" destOrd="0" presId="urn:microsoft.com/office/officeart/2005/8/layout/vList2"/>
    <dgm:cxn modelId="{2809CDD8-EA39-4539-B464-8F202958DE1D}" type="presOf" srcId="{7C486C1F-BB57-43E8-9715-9D28F3293ABD}" destId="{26D86AF5-5C00-4E4F-A0D6-EA9239516E7D}" srcOrd="0" destOrd="0" presId="urn:microsoft.com/office/officeart/2005/8/layout/vList2"/>
    <dgm:cxn modelId="{AF3DD270-0269-4A7F-825B-004B5F48BAC2}" srcId="{2C2314BA-0750-4318-93FB-23103ABC5AF3}" destId="{F06F6744-8341-410D-93B9-754D968C5526}" srcOrd="1" destOrd="0" parTransId="{F9BD0DA2-E7EA-4A30-8351-ED21BEAAC28C}" sibTransId="{8E9DE9B7-0E82-42C9-9F76-914BA93F7787}"/>
    <dgm:cxn modelId="{4B374D52-1A9A-46BF-9B6F-D8A2546202EA}" type="presParOf" srcId="{52706800-80A5-4743-B5CC-D114030AE92F}" destId="{DAC71C9A-18D4-47F6-A7E8-AFCAB1AD9743}" srcOrd="0" destOrd="0" presId="urn:microsoft.com/office/officeart/2005/8/layout/vList2"/>
    <dgm:cxn modelId="{3B259563-25C5-42A3-B22A-52867EC19340}" type="presParOf" srcId="{52706800-80A5-4743-B5CC-D114030AE92F}" destId="{8FCAC314-8A0F-404E-870A-0666D802D74A}" srcOrd="1" destOrd="0" presId="urn:microsoft.com/office/officeart/2005/8/layout/vList2"/>
    <dgm:cxn modelId="{30E183BA-02D3-4A91-A99F-C5621FD85971}" type="presParOf" srcId="{52706800-80A5-4743-B5CC-D114030AE92F}" destId="{8C662E64-00CC-41B0-8929-99B479250180}" srcOrd="2" destOrd="0" presId="urn:microsoft.com/office/officeart/2005/8/layout/vList2"/>
    <dgm:cxn modelId="{0FD5CC6E-87A0-411F-BA57-F0E4385BDF72}" type="presParOf" srcId="{52706800-80A5-4743-B5CC-D114030AE92F}" destId="{A0C84E91-4513-4709-A25E-FDEF85C13033}" srcOrd="3" destOrd="0" presId="urn:microsoft.com/office/officeart/2005/8/layout/vList2"/>
    <dgm:cxn modelId="{CE9E2B8E-04D4-4FB1-81CE-D8E5779F08AE}" type="presParOf" srcId="{52706800-80A5-4743-B5CC-D114030AE92F}" destId="{3DD49A6E-F5AC-4BE3-8556-E032C918FB1C}" srcOrd="4" destOrd="0" presId="urn:microsoft.com/office/officeart/2005/8/layout/vList2"/>
    <dgm:cxn modelId="{D084D158-4B59-45F6-9108-C1FFDF1DF1C2}" type="presParOf" srcId="{52706800-80A5-4743-B5CC-D114030AE92F}" destId="{463CBBAB-0D48-4534-A1EA-19FC94F07318}" srcOrd="5" destOrd="0" presId="urn:microsoft.com/office/officeart/2005/8/layout/vList2"/>
    <dgm:cxn modelId="{6E81966D-E2B5-4615-959C-9C958C73680C}" type="presParOf" srcId="{52706800-80A5-4743-B5CC-D114030AE92F}" destId="{26D86AF5-5C00-4E4F-A0D6-EA9239516E7D}" srcOrd="6" destOrd="0" presId="urn:microsoft.com/office/officeart/2005/8/layout/vList2"/>
    <dgm:cxn modelId="{72D15B97-8078-4059-AA9A-8E6C436BBDE1}" type="presParOf" srcId="{52706800-80A5-4743-B5CC-D114030AE92F}" destId="{612501DB-BE37-4A68-BD5B-B8BF02F3BA24}" srcOrd="7" destOrd="0" presId="urn:microsoft.com/office/officeart/2005/8/layout/vList2"/>
    <dgm:cxn modelId="{A67A82C5-7F77-4954-A1A3-D3C85B8DE5DE}" type="presParOf" srcId="{52706800-80A5-4743-B5CC-D114030AE92F}" destId="{F43E3156-B2A2-4777-998A-4E25AC398CCD}" srcOrd="8" destOrd="0" presId="urn:microsoft.com/office/officeart/2005/8/layout/vList2"/>
    <dgm:cxn modelId="{2E09FC4A-282C-4C19-BF54-F29CDB5ED0DD}" type="presParOf" srcId="{52706800-80A5-4743-B5CC-D114030AE92F}" destId="{AD85B1F6-F5FD-4927-829F-67142F9B5279}" srcOrd="9" destOrd="0" presId="urn:microsoft.com/office/officeart/2005/8/layout/vList2"/>
    <dgm:cxn modelId="{2B3EFA27-5DD4-4F2A-8782-907CCCBCF524}" type="presParOf" srcId="{52706800-80A5-4743-B5CC-D114030AE92F}" destId="{C2DB83A3-4DAB-44DB-AB53-A11AFF01DBD5}"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2314BA-0750-4318-93FB-23103ABC5AF3}"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74F49D59-32DA-4865-859A-8655901D505F}">
      <dgm:prSet phldrT="[Texto]" custT="1"/>
      <dgm:spPr/>
      <dgm:t>
        <a:bodyPr/>
        <a:lstStyle/>
        <a:p>
          <a:r>
            <a:rPr lang="es-MX" sz="2400" smtClean="0"/>
            <a:t>Marco conceptual del Transporte Intermodal</a:t>
          </a:r>
          <a:endParaRPr lang="es-MX" sz="2400" dirty="0"/>
        </a:p>
      </dgm:t>
    </dgm:pt>
    <dgm:pt modelId="{2B2CF979-93B4-4256-8D54-D62BF2287F61}" type="parTrans" cxnId="{A9F805B1-F7FE-4E38-AC50-6081B78BCFD9}">
      <dgm:prSet/>
      <dgm:spPr/>
      <dgm:t>
        <a:bodyPr/>
        <a:lstStyle/>
        <a:p>
          <a:endParaRPr lang="es-MX" sz="2400"/>
        </a:p>
      </dgm:t>
    </dgm:pt>
    <dgm:pt modelId="{41998DF8-4B50-4786-9621-0F71BCB57115}" type="sibTrans" cxnId="{A9F805B1-F7FE-4E38-AC50-6081B78BCFD9}">
      <dgm:prSet/>
      <dgm:spPr/>
      <dgm:t>
        <a:bodyPr/>
        <a:lstStyle/>
        <a:p>
          <a:endParaRPr lang="es-MX" sz="2400"/>
        </a:p>
      </dgm:t>
    </dgm:pt>
    <dgm:pt modelId="{F06F6744-8341-410D-93B9-754D968C5526}">
      <dgm:prSet phldrT="[Texto]" custT="1"/>
      <dgm:spPr/>
      <dgm:t>
        <a:bodyPr/>
        <a:lstStyle/>
        <a:p>
          <a:r>
            <a:rPr lang="es-MX" sz="2400" smtClean="0"/>
            <a:t>Aspectos normativos del Transporte </a:t>
          </a:r>
          <a:r>
            <a:rPr lang="es-MX" sz="2400" dirty="0" smtClean="0"/>
            <a:t>Intermodal</a:t>
          </a:r>
          <a:endParaRPr lang="es-MX" sz="2400" dirty="0"/>
        </a:p>
      </dgm:t>
    </dgm:pt>
    <dgm:pt modelId="{F9BD0DA2-E7EA-4A30-8351-ED21BEAAC28C}" type="parTrans" cxnId="{AF3DD270-0269-4A7F-825B-004B5F48BAC2}">
      <dgm:prSet/>
      <dgm:spPr/>
      <dgm:t>
        <a:bodyPr/>
        <a:lstStyle/>
        <a:p>
          <a:endParaRPr lang="es-MX" sz="2400"/>
        </a:p>
      </dgm:t>
    </dgm:pt>
    <dgm:pt modelId="{8E9DE9B7-0E82-42C9-9F76-914BA93F7787}" type="sibTrans" cxnId="{AF3DD270-0269-4A7F-825B-004B5F48BAC2}">
      <dgm:prSet/>
      <dgm:spPr/>
      <dgm:t>
        <a:bodyPr/>
        <a:lstStyle/>
        <a:p>
          <a:endParaRPr lang="es-MX" sz="2400"/>
        </a:p>
      </dgm:t>
    </dgm:pt>
    <dgm:pt modelId="{5A9E8304-B2E0-46D7-96A3-12F6B2D7B86F}">
      <dgm:prSet phldrT="[Texto]" custT="1"/>
      <dgm:spPr/>
      <dgm:t>
        <a:bodyPr/>
        <a:lstStyle/>
        <a:p>
          <a:r>
            <a:rPr lang="es-MX" sz="2400" dirty="0" smtClean="0"/>
            <a:t>Situación Actual del Transporte Intermodal en México</a:t>
          </a:r>
          <a:endParaRPr lang="es-MX" sz="2400" dirty="0"/>
        </a:p>
      </dgm:t>
    </dgm:pt>
    <dgm:pt modelId="{37157547-AACF-41C2-9F5A-A9D588A60698}" type="parTrans" cxnId="{83DC25C0-65A6-43D1-8F70-E932A05CB7D6}">
      <dgm:prSet/>
      <dgm:spPr/>
      <dgm:t>
        <a:bodyPr/>
        <a:lstStyle/>
        <a:p>
          <a:endParaRPr lang="es-MX" sz="2400"/>
        </a:p>
      </dgm:t>
    </dgm:pt>
    <dgm:pt modelId="{451AE9DE-2B35-477C-8C6C-314D01D2F631}" type="sibTrans" cxnId="{83DC25C0-65A6-43D1-8F70-E932A05CB7D6}">
      <dgm:prSet/>
      <dgm:spPr/>
      <dgm:t>
        <a:bodyPr/>
        <a:lstStyle/>
        <a:p>
          <a:endParaRPr lang="es-MX" sz="2400"/>
        </a:p>
      </dgm:t>
    </dgm:pt>
    <dgm:pt modelId="{7C486C1F-BB57-43E8-9715-9D28F3293ABD}">
      <dgm:prSet phldrT="[Texto]" custT="1"/>
      <dgm:spPr/>
      <dgm:t>
        <a:bodyPr/>
        <a:lstStyle/>
        <a:p>
          <a:r>
            <a:rPr lang="es-MX" sz="2400" dirty="0" smtClean="0"/>
            <a:t>Terminales Intermodales</a:t>
          </a:r>
          <a:endParaRPr lang="es-MX" sz="2400" dirty="0"/>
        </a:p>
      </dgm:t>
    </dgm:pt>
    <dgm:pt modelId="{080E4A3D-0DF9-4F3B-B51F-9C2B57341723}" type="parTrans" cxnId="{4435D814-659E-423D-9F0B-D6E2468C0E59}">
      <dgm:prSet/>
      <dgm:spPr/>
      <dgm:t>
        <a:bodyPr/>
        <a:lstStyle/>
        <a:p>
          <a:endParaRPr lang="es-MX" sz="2400"/>
        </a:p>
      </dgm:t>
    </dgm:pt>
    <dgm:pt modelId="{35BF498C-DED8-4B09-9034-175016A8CCCA}" type="sibTrans" cxnId="{4435D814-659E-423D-9F0B-D6E2468C0E59}">
      <dgm:prSet/>
      <dgm:spPr/>
      <dgm:t>
        <a:bodyPr/>
        <a:lstStyle/>
        <a:p>
          <a:endParaRPr lang="es-MX" sz="2400"/>
        </a:p>
      </dgm:t>
    </dgm:pt>
    <dgm:pt modelId="{14418BB6-5778-4D89-B31C-5424A65E2B76}">
      <dgm:prSet phldrT="[Texto]" custT="1"/>
      <dgm:spPr/>
      <dgm:t>
        <a:bodyPr/>
        <a:lstStyle/>
        <a:p>
          <a:r>
            <a:rPr lang="es-MX" sz="2400" dirty="0" smtClean="0"/>
            <a:t>Equipos de Transporte  Intermodal</a:t>
          </a:r>
          <a:endParaRPr lang="es-MX" sz="2400" dirty="0"/>
        </a:p>
      </dgm:t>
    </dgm:pt>
    <dgm:pt modelId="{C1592E63-409C-4988-AA6A-DB7DC2F4081C}" type="parTrans" cxnId="{E8ED1F45-665C-469C-A376-8CA09A4F3B62}">
      <dgm:prSet/>
      <dgm:spPr/>
      <dgm:t>
        <a:bodyPr/>
        <a:lstStyle/>
        <a:p>
          <a:endParaRPr lang="es-MX" sz="2400"/>
        </a:p>
      </dgm:t>
    </dgm:pt>
    <dgm:pt modelId="{7DFE946B-491C-4C01-8109-41157B7A330F}" type="sibTrans" cxnId="{E8ED1F45-665C-469C-A376-8CA09A4F3B62}">
      <dgm:prSet/>
      <dgm:spPr/>
      <dgm:t>
        <a:bodyPr/>
        <a:lstStyle/>
        <a:p>
          <a:endParaRPr lang="es-MX" sz="2400"/>
        </a:p>
      </dgm:t>
    </dgm:pt>
    <dgm:pt modelId="{22429E54-3F06-450A-BAA0-A930991B6C39}">
      <dgm:prSet phldrT="[Texto]" custT="1"/>
      <dgm:spPr/>
      <dgm:t>
        <a:bodyPr/>
        <a:lstStyle/>
        <a:p>
          <a:r>
            <a:rPr lang="es-MX" sz="2400" dirty="0" smtClean="0"/>
            <a:t>Tecnología en el Transporte Intermodal</a:t>
          </a:r>
          <a:endParaRPr lang="es-MX" sz="2400" dirty="0"/>
        </a:p>
      </dgm:t>
    </dgm:pt>
    <dgm:pt modelId="{951C7464-EF67-46D7-BB6D-AA68924FB5A8}" type="parTrans" cxnId="{5110761E-291B-4662-8131-5F1F7E2CC0F3}">
      <dgm:prSet/>
      <dgm:spPr/>
      <dgm:t>
        <a:bodyPr/>
        <a:lstStyle/>
        <a:p>
          <a:endParaRPr lang="es-MX" sz="2400"/>
        </a:p>
      </dgm:t>
    </dgm:pt>
    <dgm:pt modelId="{A1AFE933-0770-422B-B2FD-F55EF885106F}" type="sibTrans" cxnId="{5110761E-291B-4662-8131-5F1F7E2CC0F3}">
      <dgm:prSet/>
      <dgm:spPr/>
      <dgm:t>
        <a:bodyPr/>
        <a:lstStyle/>
        <a:p>
          <a:endParaRPr lang="es-MX" sz="2400"/>
        </a:p>
      </dgm:t>
    </dgm:pt>
    <dgm:pt modelId="{52706800-80A5-4743-B5CC-D114030AE92F}" type="pres">
      <dgm:prSet presAssocID="{2C2314BA-0750-4318-93FB-23103ABC5AF3}" presName="linear" presStyleCnt="0">
        <dgm:presLayoutVars>
          <dgm:animLvl val="lvl"/>
          <dgm:resizeHandles val="exact"/>
        </dgm:presLayoutVars>
      </dgm:prSet>
      <dgm:spPr/>
      <dgm:t>
        <a:bodyPr/>
        <a:lstStyle/>
        <a:p>
          <a:endParaRPr lang="es-MX"/>
        </a:p>
      </dgm:t>
    </dgm:pt>
    <dgm:pt modelId="{DAC71C9A-18D4-47F6-A7E8-AFCAB1AD9743}" type="pres">
      <dgm:prSet presAssocID="{74F49D59-32DA-4865-859A-8655901D505F}" presName="parentText" presStyleLbl="node1" presStyleIdx="0" presStyleCnt="6">
        <dgm:presLayoutVars>
          <dgm:chMax val="0"/>
          <dgm:bulletEnabled val="1"/>
        </dgm:presLayoutVars>
      </dgm:prSet>
      <dgm:spPr/>
      <dgm:t>
        <a:bodyPr/>
        <a:lstStyle/>
        <a:p>
          <a:endParaRPr lang="es-MX"/>
        </a:p>
      </dgm:t>
    </dgm:pt>
    <dgm:pt modelId="{8FCAC314-8A0F-404E-870A-0666D802D74A}" type="pres">
      <dgm:prSet presAssocID="{41998DF8-4B50-4786-9621-0F71BCB57115}" presName="spacer" presStyleCnt="0"/>
      <dgm:spPr/>
      <dgm:t>
        <a:bodyPr/>
        <a:lstStyle/>
        <a:p>
          <a:endParaRPr lang="es-MX"/>
        </a:p>
      </dgm:t>
    </dgm:pt>
    <dgm:pt modelId="{8C662E64-00CC-41B0-8929-99B479250180}" type="pres">
      <dgm:prSet presAssocID="{F06F6744-8341-410D-93B9-754D968C5526}" presName="parentText" presStyleLbl="node1" presStyleIdx="1" presStyleCnt="6">
        <dgm:presLayoutVars>
          <dgm:chMax val="0"/>
          <dgm:bulletEnabled val="1"/>
        </dgm:presLayoutVars>
      </dgm:prSet>
      <dgm:spPr/>
      <dgm:t>
        <a:bodyPr/>
        <a:lstStyle/>
        <a:p>
          <a:endParaRPr lang="es-MX"/>
        </a:p>
      </dgm:t>
    </dgm:pt>
    <dgm:pt modelId="{A0C84E91-4513-4709-A25E-FDEF85C13033}" type="pres">
      <dgm:prSet presAssocID="{8E9DE9B7-0E82-42C9-9F76-914BA93F7787}" presName="spacer" presStyleCnt="0"/>
      <dgm:spPr/>
      <dgm:t>
        <a:bodyPr/>
        <a:lstStyle/>
        <a:p>
          <a:endParaRPr lang="es-MX"/>
        </a:p>
      </dgm:t>
    </dgm:pt>
    <dgm:pt modelId="{3DD49A6E-F5AC-4BE3-8556-E032C918FB1C}" type="pres">
      <dgm:prSet presAssocID="{5A9E8304-B2E0-46D7-96A3-12F6B2D7B86F}" presName="parentText" presStyleLbl="node1" presStyleIdx="2" presStyleCnt="6">
        <dgm:presLayoutVars>
          <dgm:chMax val="0"/>
          <dgm:bulletEnabled val="1"/>
        </dgm:presLayoutVars>
      </dgm:prSet>
      <dgm:spPr/>
      <dgm:t>
        <a:bodyPr/>
        <a:lstStyle/>
        <a:p>
          <a:endParaRPr lang="es-MX"/>
        </a:p>
      </dgm:t>
    </dgm:pt>
    <dgm:pt modelId="{463CBBAB-0D48-4534-A1EA-19FC94F07318}" type="pres">
      <dgm:prSet presAssocID="{451AE9DE-2B35-477C-8C6C-314D01D2F631}" presName="spacer" presStyleCnt="0"/>
      <dgm:spPr/>
      <dgm:t>
        <a:bodyPr/>
        <a:lstStyle/>
        <a:p>
          <a:endParaRPr lang="es-MX"/>
        </a:p>
      </dgm:t>
    </dgm:pt>
    <dgm:pt modelId="{26D86AF5-5C00-4E4F-A0D6-EA9239516E7D}" type="pres">
      <dgm:prSet presAssocID="{7C486C1F-BB57-43E8-9715-9D28F3293ABD}" presName="parentText" presStyleLbl="node1" presStyleIdx="3" presStyleCnt="6">
        <dgm:presLayoutVars>
          <dgm:chMax val="0"/>
          <dgm:bulletEnabled val="1"/>
        </dgm:presLayoutVars>
      </dgm:prSet>
      <dgm:spPr/>
      <dgm:t>
        <a:bodyPr/>
        <a:lstStyle/>
        <a:p>
          <a:endParaRPr lang="es-MX"/>
        </a:p>
      </dgm:t>
    </dgm:pt>
    <dgm:pt modelId="{612501DB-BE37-4A68-BD5B-B8BF02F3BA24}" type="pres">
      <dgm:prSet presAssocID="{35BF498C-DED8-4B09-9034-175016A8CCCA}" presName="spacer" presStyleCnt="0"/>
      <dgm:spPr/>
      <dgm:t>
        <a:bodyPr/>
        <a:lstStyle/>
        <a:p>
          <a:endParaRPr lang="es-MX"/>
        </a:p>
      </dgm:t>
    </dgm:pt>
    <dgm:pt modelId="{F43E3156-B2A2-4777-998A-4E25AC398CCD}" type="pres">
      <dgm:prSet presAssocID="{14418BB6-5778-4D89-B31C-5424A65E2B76}" presName="parentText" presStyleLbl="node1" presStyleIdx="4" presStyleCnt="6">
        <dgm:presLayoutVars>
          <dgm:chMax val="0"/>
          <dgm:bulletEnabled val="1"/>
        </dgm:presLayoutVars>
      </dgm:prSet>
      <dgm:spPr/>
      <dgm:t>
        <a:bodyPr/>
        <a:lstStyle/>
        <a:p>
          <a:endParaRPr lang="es-MX"/>
        </a:p>
      </dgm:t>
    </dgm:pt>
    <dgm:pt modelId="{AD85B1F6-F5FD-4927-829F-67142F9B5279}" type="pres">
      <dgm:prSet presAssocID="{7DFE946B-491C-4C01-8109-41157B7A330F}" presName="spacer" presStyleCnt="0"/>
      <dgm:spPr/>
      <dgm:t>
        <a:bodyPr/>
        <a:lstStyle/>
        <a:p>
          <a:endParaRPr lang="es-MX"/>
        </a:p>
      </dgm:t>
    </dgm:pt>
    <dgm:pt modelId="{C2DB83A3-4DAB-44DB-AB53-A11AFF01DBD5}" type="pres">
      <dgm:prSet presAssocID="{22429E54-3F06-450A-BAA0-A930991B6C39}" presName="parentText" presStyleLbl="node1" presStyleIdx="5" presStyleCnt="6">
        <dgm:presLayoutVars>
          <dgm:chMax val="0"/>
          <dgm:bulletEnabled val="1"/>
        </dgm:presLayoutVars>
      </dgm:prSet>
      <dgm:spPr/>
      <dgm:t>
        <a:bodyPr/>
        <a:lstStyle/>
        <a:p>
          <a:endParaRPr lang="es-MX"/>
        </a:p>
      </dgm:t>
    </dgm:pt>
  </dgm:ptLst>
  <dgm:cxnLst>
    <dgm:cxn modelId="{E8ED1F45-665C-469C-A376-8CA09A4F3B62}" srcId="{2C2314BA-0750-4318-93FB-23103ABC5AF3}" destId="{14418BB6-5778-4D89-B31C-5424A65E2B76}" srcOrd="4" destOrd="0" parTransId="{C1592E63-409C-4988-AA6A-DB7DC2F4081C}" sibTransId="{7DFE946B-491C-4C01-8109-41157B7A330F}"/>
    <dgm:cxn modelId="{C8FBFB74-F4EC-4311-8D21-AA7A4F73C1BD}" type="presOf" srcId="{74F49D59-32DA-4865-859A-8655901D505F}" destId="{DAC71C9A-18D4-47F6-A7E8-AFCAB1AD9743}" srcOrd="0" destOrd="0" presId="urn:microsoft.com/office/officeart/2005/8/layout/vList2"/>
    <dgm:cxn modelId="{A9F805B1-F7FE-4E38-AC50-6081B78BCFD9}" srcId="{2C2314BA-0750-4318-93FB-23103ABC5AF3}" destId="{74F49D59-32DA-4865-859A-8655901D505F}" srcOrd="0" destOrd="0" parTransId="{2B2CF979-93B4-4256-8D54-D62BF2287F61}" sibTransId="{41998DF8-4B50-4786-9621-0F71BCB57115}"/>
    <dgm:cxn modelId="{7A5AB663-36C1-4956-8637-DB428F0F2210}" type="presOf" srcId="{F06F6744-8341-410D-93B9-754D968C5526}" destId="{8C662E64-00CC-41B0-8929-99B479250180}" srcOrd="0" destOrd="0" presId="urn:microsoft.com/office/officeart/2005/8/layout/vList2"/>
    <dgm:cxn modelId="{F03B0A08-1564-4019-9537-32E7E2119D2D}" type="presOf" srcId="{7C486C1F-BB57-43E8-9715-9D28F3293ABD}" destId="{26D86AF5-5C00-4E4F-A0D6-EA9239516E7D}" srcOrd="0" destOrd="0" presId="urn:microsoft.com/office/officeart/2005/8/layout/vList2"/>
    <dgm:cxn modelId="{5110761E-291B-4662-8131-5F1F7E2CC0F3}" srcId="{2C2314BA-0750-4318-93FB-23103ABC5AF3}" destId="{22429E54-3F06-450A-BAA0-A930991B6C39}" srcOrd="5" destOrd="0" parTransId="{951C7464-EF67-46D7-BB6D-AA68924FB5A8}" sibTransId="{A1AFE933-0770-422B-B2FD-F55EF885106F}"/>
    <dgm:cxn modelId="{4435D814-659E-423D-9F0B-D6E2468C0E59}" srcId="{2C2314BA-0750-4318-93FB-23103ABC5AF3}" destId="{7C486C1F-BB57-43E8-9715-9D28F3293ABD}" srcOrd="3" destOrd="0" parTransId="{080E4A3D-0DF9-4F3B-B51F-9C2B57341723}" sibTransId="{35BF498C-DED8-4B09-9034-175016A8CCCA}"/>
    <dgm:cxn modelId="{75DB896D-7132-4938-B4C0-CDA230362099}" type="presOf" srcId="{5A9E8304-B2E0-46D7-96A3-12F6B2D7B86F}" destId="{3DD49A6E-F5AC-4BE3-8556-E032C918FB1C}" srcOrd="0" destOrd="0" presId="urn:microsoft.com/office/officeart/2005/8/layout/vList2"/>
    <dgm:cxn modelId="{499C1BB1-D4A1-4F27-99F8-3BE50CDE379C}" type="presOf" srcId="{14418BB6-5778-4D89-B31C-5424A65E2B76}" destId="{F43E3156-B2A2-4777-998A-4E25AC398CCD}" srcOrd="0" destOrd="0" presId="urn:microsoft.com/office/officeart/2005/8/layout/vList2"/>
    <dgm:cxn modelId="{83DC25C0-65A6-43D1-8F70-E932A05CB7D6}" srcId="{2C2314BA-0750-4318-93FB-23103ABC5AF3}" destId="{5A9E8304-B2E0-46D7-96A3-12F6B2D7B86F}" srcOrd="2" destOrd="0" parTransId="{37157547-AACF-41C2-9F5A-A9D588A60698}" sibTransId="{451AE9DE-2B35-477C-8C6C-314D01D2F631}"/>
    <dgm:cxn modelId="{D5C1DD4D-6CE0-4637-96B8-0F4BDE8731E9}" type="presOf" srcId="{22429E54-3F06-450A-BAA0-A930991B6C39}" destId="{C2DB83A3-4DAB-44DB-AB53-A11AFF01DBD5}" srcOrd="0" destOrd="0" presId="urn:microsoft.com/office/officeart/2005/8/layout/vList2"/>
    <dgm:cxn modelId="{63D6C46E-2B28-4351-85F9-961EB100A28B}" type="presOf" srcId="{2C2314BA-0750-4318-93FB-23103ABC5AF3}" destId="{52706800-80A5-4743-B5CC-D114030AE92F}" srcOrd="0" destOrd="0" presId="urn:microsoft.com/office/officeart/2005/8/layout/vList2"/>
    <dgm:cxn modelId="{AF3DD270-0269-4A7F-825B-004B5F48BAC2}" srcId="{2C2314BA-0750-4318-93FB-23103ABC5AF3}" destId="{F06F6744-8341-410D-93B9-754D968C5526}" srcOrd="1" destOrd="0" parTransId="{F9BD0DA2-E7EA-4A30-8351-ED21BEAAC28C}" sibTransId="{8E9DE9B7-0E82-42C9-9F76-914BA93F7787}"/>
    <dgm:cxn modelId="{2C2C360C-FDB8-48D3-A445-F0962BCB9920}" type="presParOf" srcId="{52706800-80A5-4743-B5CC-D114030AE92F}" destId="{DAC71C9A-18D4-47F6-A7E8-AFCAB1AD9743}" srcOrd="0" destOrd="0" presId="urn:microsoft.com/office/officeart/2005/8/layout/vList2"/>
    <dgm:cxn modelId="{F300EFB1-5564-45FD-B198-07141A78E42A}" type="presParOf" srcId="{52706800-80A5-4743-B5CC-D114030AE92F}" destId="{8FCAC314-8A0F-404E-870A-0666D802D74A}" srcOrd="1" destOrd="0" presId="urn:microsoft.com/office/officeart/2005/8/layout/vList2"/>
    <dgm:cxn modelId="{4146600D-6A08-4B9B-93C0-C4B365049BA0}" type="presParOf" srcId="{52706800-80A5-4743-B5CC-D114030AE92F}" destId="{8C662E64-00CC-41B0-8929-99B479250180}" srcOrd="2" destOrd="0" presId="urn:microsoft.com/office/officeart/2005/8/layout/vList2"/>
    <dgm:cxn modelId="{E05096DB-D1D3-4159-9DAC-8E3AD2E38BC2}" type="presParOf" srcId="{52706800-80A5-4743-B5CC-D114030AE92F}" destId="{A0C84E91-4513-4709-A25E-FDEF85C13033}" srcOrd="3" destOrd="0" presId="urn:microsoft.com/office/officeart/2005/8/layout/vList2"/>
    <dgm:cxn modelId="{552494D4-0FFA-4CC2-84C8-A64294B3F458}" type="presParOf" srcId="{52706800-80A5-4743-B5CC-D114030AE92F}" destId="{3DD49A6E-F5AC-4BE3-8556-E032C918FB1C}" srcOrd="4" destOrd="0" presId="urn:microsoft.com/office/officeart/2005/8/layout/vList2"/>
    <dgm:cxn modelId="{AC8402D4-BB4B-4ECE-9047-D5D96E4D1591}" type="presParOf" srcId="{52706800-80A5-4743-B5CC-D114030AE92F}" destId="{463CBBAB-0D48-4534-A1EA-19FC94F07318}" srcOrd="5" destOrd="0" presId="urn:microsoft.com/office/officeart/2005/8/layout/vList2"/>
    <dgm:cxn modelId="{DA24F992-A91F-4D12-B3DB-4C0242399A6F}" type="presParOf" srcId="{52706800-80A5-4743-B5CC-D114030AE92F}" destId="{26D86AF5-5C00-4E4F-A0D6-EA9239516E7D}" srcOrd="6" destOrd="0" presId="urn:microsoft.com/office/officeart/2005/8/layout/vList2"/>
    <dgm:cxn modelId="{A96477E1-6968-4E6F-BE49-A5AB2FB01CB9}" type="presParOf" srcId="{52706800-80A5-4743-B5CC-D114030AE92F}" destId="{612501DB-BE37-4A68-BD5B-B8BF02F3BA24}" srcOrd="7" destOrd="0" presId="urn:microsoft.com/office/officeart/2005/8/layout/vList2"/>
    <dgm:cxn modelId="{B6DB4292-D14C-4FD1-9ED9-803595437C18}" type="presParOf" srcId="{52706800-80A5-4743-B5CC-D114030AE92F}" destId="{F43E3156-B2A2-4777-998A-4E25AC398CCD}" srcOrd="8" destOrd="0" presId="urn:microsoft.com/office/officeart/2005/8/layout/vList2"/>
    <dgm:cxn modelId="{18AC25A5-FD95-425D-9162-321F3F650227}" type="presParOf" srcId="{52706800-80A5-4743-B5CC-D114030AE92F}" destId="{AD85B1F6-F5FD-4927-829F-67142F9B5279}" srcOrd="9" destOrd="0" presId="urn:microsoft.com/office/officeart/2005/8/layout/vList2"/>
    <dgm:cxn modelId="{42198D8F-CDD2-4A49-8FBC-95D2B9A3BDB8}" type="presParOf" srcId="{52706800-80A5-4743-B5CC-D114030AE92F}" destId="{C2DB83A3-4DAB-44DB-AB53-A11AFF01DBD5}"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53F59F-B0D3-40A6-8D62-492E93886B90}" type="doc">
      <dgm:prSet loTypeId="urn:microsoft.com/office/officeart/2005/8/layout/lProcess2" loCatId="list" qsTypeId="urn:microsoft.com/office/officeart/2005/8/quickstyle/simple1" qsCatId="simple" csTypeId="urn:microsoft.com/office/officeart/2005/8/colors/colorful1" csCatId="colorful" phldr="1"/>
      <dgm:spPr/>
      <dgm:t>
        <a:bodyPr/>
        <a:lstStyle/>
        <a:p>
          <a:endParaRPr lang="es-MX"/>
        </a:p>
      </dgm:t>
    </dgm:pt>
    <dgm:pt modelId="{B4797382-4BB9-4B1D-B099-0017D24002AA}">
      <dgm:prSet phldrT="[Texto]"/>
      <dgm:spPr/>
      <dgm:t>
        <a:bodyPr anchor="t"/>
        <a:lstStyle/>
        <a:p>
          <a:r>
            <a:rPr lang="es-MX" dirty="0" smtClean="0"/>
            <a:t>Factor</a:t>
          </a:r>
          <a:endParaRPr lang="es-MX" dirty="0"/>
        </a:p>
      </dgm:t>
    </dgm:pt>
    <dgm:pt modelId="{0E60D7F0-FE05-4277-8B58-CD53964FBED4}" type="parTrans" cxnId="{924742A8-94D5-4DAB-9FC8-BDEF6B00EEED}">
      <dgm:prSet/>
      <dgm:spPr/>
      <dgm:t>
        <a:bodyPr/>
        <a:lstStyle/>
        <a:p>
          <a:endParaRPr lang="es-MX"/>
        </a:p>
      </dgm:t>
    </dgm:pt>
    <dgm:pt modelId="{8DB9D370-3026-46E8-9D59-EB9A8D0D4414}" type="sibTrans" cxnId="{924742A8-94D5-4DAB-9FC8-BDEF6B00EEED}">
      <dgm:prSet/>
      <dgm:spPr/>
      <dgm:t>
        <a:bodyPr/>
        <a:lstStyle/>
        <a:p>
          <a:endParaRPr lang="es-MX"/>
        </a:p>
      </dgm:t>
    </dgm:pt>
    <dgm:pt modelId="{524F4887-477E-45BB-BFBA-7BEEBABD3909}">
      <dgm:prSet phldrT="[Texto]" custT="1"/>
      <dgm:spPr/>
      <dgm:t>
        <a:bodyPr/>
        <a:lstStyle/>
        <a:p>
          <a:r>
            <a:rPr lang="es-MX" sz="1400" dirty="0" smtClean="0"/>
            <a:t>Proceso físico</a:t>
          </a:r>
          <a:endParaRPr lang="es-MX" sz="1400" dirty="0"/>
        </a:p>
      </dgm:t>
    </dgm:pt>
    <dgm:pt modelId="{F526075E-4E76-4734-86B8-89E78D0BA915}" type="parTrans" cxnId="{AC21B935-A5DA-4411-9969-45C4429C7EB4}">
      <dgm:prSet/>
      <dgm:spPr/>
      <dgm:t>
        <a:bodyPr/>
        <a:lstStyle/>
        <a:p>
          <a:endParaRPr lang="es-MX"/>
        </a:p>
      </dgm:t>
    </dgm:pt>
    <dgm:pt modelId="{45871295-97B7-42A6-A7A2-33168A60FAA0}" type="sibTrans" cxnId="{AC21B935-A5DA-4411-9969-45C4429C7EB4}">
      <dgm:prSet/>
      <dgm:spPr/>
      <dgm:t>
        <a:bodyPr/>
        <a:lstStyle/>
        <a:p>
          <a:endParaRPr lang="es-MX"/>
        </a:p>
      </dgm:t>
    </dgm:pt>
    <dgm:pt modelId="{62A085B9-F34B-4D36-BB05-C33971A223BE}">
      <dgm:prSet phldrT="[Texto]" custT="1"/>
      <dgm:spPr/>
      <dgm:t>
        <a:bodyPr/>
        <a:lstStyle/>
        <a:p>
          <a:r>
            <a:rPr lang="es-MX" sz="1400" dirty="0" smtClean="0"/>
            <a:t>Modalidad</a:t>
          </a:r>
          <a:endParaRPr lang="es-MX" sz="1400" dirty="0"/>
        </a:p>
      </dgm:t>
    </dgm:pt>
    <dgm:pt modelId="{A9A218C1-0096-4C72-AEE6-9FDB4F76165F}" type="parTrans" cxnId="{360C51E5-0C45-47BE-9678-8453F2E6F69D}">
      <dgm:prSet/>
      <dgm:spPr/>
      <dgm:t>
        <a:bodyPr/>
        <a:lstStyle/>
        <a:p>
          <a:endParaRPr lang="es-MX"/>
        </a:p>
      </dgm:t>
    </dgm:pt>
    <dgm:pt modelId="{3D9DCBB8-00C9-41B8-BA39-2FA03DB9C01C}" type="sibTrans" cxnId="{360C51E5-0C45-47BE-9678-8453F2E6F69D}">
      <dgm:prSet/>
      <dgm:spPr/>
      <dgm:t>
        <a:bodyPr/>
        <a:lstStyle/>
        <a:p>
          <a:endParaRPr lang="es-MX"/>
        </a:p>
      </dgm:t>
    </dgm:pt>
    <dgm:pt modelId="{C3A27088-C490-4C66-A1C7-9B874C0976D7}">
      <dgm:prSet phldrT="[Texto]"/>
      <dgm:spPr/>
      <dgm:t>
        <a:bodyPr anchor="t"/>
        <a:lstStyle/>
        <a:p>
          <a:r>
            <a:rPr lang="es-MX" dirty="0" smtClean="0"/>
            <a:t>Multimodal</a:t>
          </a:r>
          <a:endParaRPr lang="es-MX" dirty="0"/>
        </a:p>
      </dgm:t>
    </dgm:pt>
    <dgm:pt modelId="{37F01AB3-3F92-4153-A15B-AAF4CEB45BD5}" type="parTrans" cxnId="{FBC96BE0-0EED-416B-9D06-6E09F3561F82}">
      <dgm:prSet/>
      <dgm:spPr/>
      <dgm:t>
        <a:bodyPr/>
        <a:lstStyle/>
        <a:p>
          <a:endParaRPr lang="es-MX"/>
        </a:p>
      </dgm:t>
    </dgm:pt>
    <dgm:pt modelId="{B5235E32-DEB6-453A-8956-051BAAD5E76E}" type="sibTrans" cxnId="{FBC96BE0-0EED-416B-9D06-6E09F3561F82}">
      <dgm:prSet/>
      <dgm:spPr/>
      <dgm:t>
        <a:bodyPr/>
        <a:lstStyle/>
        <a:p>
          <a:endParaRPr lang="es-MX"/>
        </a:p>
      </dgm:t>
    </dgm:pt>
    <dgm:pt modelId="{05DBCB73-152B-45DA-97D1-BED133075D54}">
      <dgm:prSet phldrT="[Texto]" custT="1"/>
      <dgm:spPr/>
      <dgm:t>
        <a:bodyPr/>
        <a:lstStyle/>
        <a:p>
          <a:r>
            <a:rPr lang="es-MX" sz="1400" dirty="0" smtClean="0"/>
            <a:t>Similar</a:t>
          </a:r>
          <a:endParaRPr lang="es-MX" sz="1400" dirty="0"/>
        </a:p>
      </dgm:t>
    </dgm:pt>
    <dgm:pt modelId="{DF1C971E-36FC-4FF0-872B-536CDD2CCCBD}" type="parTrans" cxnId="{D7193041-017E-4BD1-B7F3-26D1D035E88E}">
      <dgm:prSet/>
      <dgm:spPr/>
      <dgm:t>
        <a:bodyPr/>
        <a:lstStyle/>
        <a:p>
          <a:endParaRPr lang="es-MX"/>
        </a:p>
      </dgm:t>
    </dgm:pt>
    <dgm:pt modelId="{6C15B078-4918-4884-9108-30F378617259}" type="sibTrans" cxnId="{D7193041-017E-4BD1-B7F3-26D1D035E88E}">
      <dgm:prSet/>
      <dgm:spPr/>
      <dgm:t>
        <a:bodyPr/>
        <a:lstStyle/>
        <a:p>
          <a:endParaRPr lang="es-MX"/>
        </a:p>
      </dgm:t>
    </dgm:pt>
    <dgm:pt modelId="{6DA49670-FF64-4F95-A922-6E427436BA1E}">
      <dgm:prSet phldrT="[Texto]" custT="1"/>
      <dgm:spPr/>
      <dgm:t>
        <a:bodyPr/>
        <a:lstStyle/>
        <a:p>
          <a:r>
            <a:rPr lang="es-MX" sz="1400" dirty="0" smtClean="0"/>
            <a:t>Marítimo-Terrestre</a:t>
          </a:r>
        </a:p>
        <a:p>
          <a:r>
            <a:rPr lang="es-MX" sz="1400" dirty="0" smtClean="0"/>
            <a:t>Aéreo-Terrestre</a:t>
          </a:r>
          <a:endParaRPr lang="es-MX" sz="1400" dirty="0"/>
        </a:p>
      </dgm:t>
    </dgm:pt>
    <dgm:pt modelId="{33F20C53-356F-461A-8BC4-8682DBE9249A}" type="parTrans" cxnId="{3E9C3F41-DAEC-44EC-AC47-ADA081D7D948}">
      <dgm:prSet/>
      <dgm:spPr/>
      <dgm:t>
        <a:bodyPr/>
        <a:lstStyle/>
        <a:p>
          <a:endParaRPr lang="es-MX"/>
        </a:p>
      </dgm:t>
    </dgm:pt>
    <dgm:pt modelId="{1D4817BA-5857-4305-B758-276878C6D0D6}" type="sibTrans" cxnId="{3E9C3F41-DAEC-44EC-AC47-ADA081D7D948}">
      <dgm:prSet/>
      <dgm:spPr/>
      <dgm:t>
        <a:bodyPr/>
        <a:lstStyle/>
        <a:p>
          <a:endParaRPr lang="es-MX"/>
        </a:p>
      </dgm:t>
    </dgm:pt>
    <dgm:pt modelId="{18463975-BFDC-48FF-967B-BF73CF28E3C0}">
      <dgm:prSet phldrT="[Texto]"/>
      <dgm:spPr/>
      <dgm:t>
        <a:bodyPr anchor="t"/>
        <a:lstStyle/>
        <a:p>
          <a:r>
            <a:rPr lang="es-MX" dirty="0" smtClean="0"/>
            <a:t>Intermodal</a:t>
          </a:r>
          <a:endParaRPr lang="es-MX" dirty="0"/>
        </a:p>
      </dgm:t>
    </dgm:pt>
    <dgm:pt modelId="{5DD3E733-8AA5-456B-A633-7E047E0AF697}" type="parTrans" cxnId="{7376696C-4DFA-437F-8C0E-0C84E456CA80}">
      <dgm:prSet/>
      <dgm:spPr/>
      <dgm:t>
        <a:bodyPr/>
        <a:lstStyle/>
        <a:p>
          <a:endParaRPr lang="es-MX"/>
        </a:p>
      </dgm:t>
    </dgm:pt>
    <dgm:pt modelId="{F43B2474-1CE7-47B7-87B5-E913E3CF263F}" type="sibTrans" cxnId="{7376696C-4DFA-437F-8C0E-0C84E456CA80}">
      <dgm:prSet/>
      <dgm:spPr/>
      <dgm:t>
        <a:bodyPr/>
        <a:lstStyle/>
        <a:p>
          <a:endParaRPr lang="es-MX"/>
        </a:p>
      </dgm:t>
    </dgm:pt>
    <dgm:pt modelId="{B7B312EA-A889-4D44-B453-F8FA84BE29CB}">
      <dgm:prSet phldrT="[Texto]" custT="1"/>
      <dgm:spPr/>
      <dgm:t>
        <a:bodyPr/>
        <a:lstStyle/>
        <a:p>
          <a:r>
            <a:rPr lang="es-MX" sz="1400" dirty="0" smtClean="0"/>
            <a:t>Similar</a:t>
          </a:r>
          <a:endParaRPr lang="es-MX" sz="1400" dirty="0"/>
        </a:p>
      </dgm:t>
    </dgm:pt>
    <dgm:pt modelId="{6EA389BE-612F-4CF7-A676-14F66E8D12C7}" type="parTrans" cxnId="{0C540E14-9ECC-4FB7-98F7-E7177CA1A94A}">
      <dgm:prSet/>
      <dgm:spPr/>
      <dgm:t>
        <a:bodyPr/>
        <a:lstStyle/>
        <a:p>
          <a:endParaRPr lang="es-MX"/>
        </a:p>
      </dgm:t>
    </dgm:pt>
    <dgm:pt modelId="{2BFE2487-5C5C-41AF-9CB1-BD1A9C5667AF}" type="sibTrans" cxnId="{0C540E14-9ECC-4FB7-98F7-E7177CA1A94A}">
      <dgm:prSet/>
      <dgm:spPr/>
      <dgm:t>
        <a:bodyPr/>
        <a:lstStyle/>
        <a:p>
          <a:endParaRPr lang="es-MX"/>
        </a:p>
      </dgm:t>
    </dgm:pt>
    <dgm:pt modelId="{FC6CC713-6A0E-4150-AA87-9004743967D1}">
      <dgm:prSet phldrT="[Texto]" custT="1"/>
      <dgm:spPr/>
      <dgm:t>
        <a:bodyPr/>
        <a:lstStyle/>
        <a:p>
          <a:r>
            <a:rPr lang="es-MX" sz="1400" dirty="0" smtClean="0"/>
            <a:t>Integra y optimiza las ventajas de cada modo</a:t>
          </a:r>
          <a:endParaRPr lang="es-MX" sz="1400" dirty="0"/>
        </a:p>
      </dgm:t>
    </dgm:pt>
    <dgm:pt modelId="{FA1081A4-B699-44C2-9E6C-E842A0787998}" type="parTrans" cxnId="{594B7B52-F565-4473-B8C3-91A021035BE0}">
      <dgm:prSet/>
      <dgm:spPr/>
      <dgm:t>
        <a:bodyPr/>
        <a:lstStyle/>
        <a:p>
          <a:endParaRPr lang="es-MX"/>
        </a:p>
      </dgm:t>
    </dgm:pt>
    <dgm:pt modelId="{C0888338-C02B-4314-9B36-9EF1A6C12F12}" type="sibTrans" cxnId="{594B7B52-F565-4473-B8C3-91A021035BE0}">
      <dgm:prSet/>
      <dgm:spPr/>
      <dgm:t>
        <a:bodyPr/>
        <a:lstStyle/>
        <a:p>
          <a:endParaRPr lang="es-MX"/>
        </a:p>
      </dgm:t>
    </dgm:pt>
    <dgm:pt modelId="{94BF1BFA-C937-481E-98AB-ACD8DF46941A}">
      <dgm:prSet phldrT="[Texto]" custT="1"/>
      <dgm:spPr/>
      <dgm:t>
        <a:bodyPr/>
        <a:lstStyle/>
        <a:p>
          <a:r>
            <a:rPr lang="es-MX" sz="1400" dirty="0" smtClean="0"/>
            <a:t>Diferenciada por cada tipo de transporte</a:t>
          </a:r>
          <a:endParaRPr lang="es-MX" sz="1400" dirty="0"/>
        </a:p>
      </dgm:t>
    </dgm:pt>
    <dgm:pt modelId="{489B6C3A-AE1B-46F1-B012-C7086E876909}" type="parTrans" cxnId="{02D64C10-E3D9-4254-8EE0-D7A07E331E98}">
      <dgm:prSet/>
      <dgm:spPr/>
      <dgm:t>
        <a:bodyPr/>
        <a:lstStyle/>
        <a:p>
          <a:endParaRPr lang="es-MX"/>
        </a:p>
      </dgm:t>
    </dgm:pt>
    <dgm:pt modelId="{A3FFD66F-23CE-4868-9312-E78558CA8F2E}" type="sibTrans" cxnId="{02D64C10-E3D9-4254-8EE0-D7A07E331E98}">
      <dgm:prSet/>
      <dgm:spPr/>
      <dgm:t>
        <a:bodyPr/>
        <a:lstStyle/>
        <a:p>
          <a:endParaRPr lang="es-MX"/>
        </a:p>
      </dgm:t>
    </dgm:pt>
    <dgm:pt modelId="{2177B9BC-756A-4AD7-88B6-CE79E0D4B690}">
      <dgm:prSet phldrT="[Texto]" custT="1"/>
      <dgm:spPr/>
      <dgm:t>
        <a:bodyPr/>
        <a:lstStyle/>
        <a:p>
          <a:r>
            <a:rPr lang="es-MX" sz="1400" dirty="0" smtClean="0"/>
            <a:t>Marítimo-Terrestre</a:t>
          </a:r>
        </a:p>
        <a:p>
          <a:r>
            <a:rPr lang="es-MX" sz="1400" dirty="0" smtClean="0"/>
            <a:t>Terrestre-Terrestre</a:t>
          </a:r>
        </a:p>
      </dgm:t>
    </dgm:pt>
    <dgm:pt modelId="{4BDD91B7-C081-478E-8F73-F707AC8E8D4A}" type="parTrans" cxnId="{1FC34405-6998-47F1-A283-5596C3AFD5B5}">
      <dgm:prSet/>
      <dgm:spPr/>
      <dgm:t>
        <a:bodyPr/>
        <a:lstStyle/>
        <a:p>
          <a:endParaRPr lang="es-MX"/>
        </a:p>
      </dgm:t>
    </dgm:pt>
    <dgm:pt modelId="{56A3572B-2C8B-4F41-AB7D-4200869F7E63}" type="sibTrans" cxnId="{1FC34405-6998-47F1-A283-5596C3AFD5B5}">
      <dgm:prSet/>
      <dgm:spPr/>
      <dgm:t>
        <a:bodyPr/>
        <a:lstStyle/>
        <a:p>
          <a:endParaRPr lang="es-MX"/>
        </a:p>
      </dgm:t>
    </dgm:pt>
    <dgm:pt modelId="{AD5AD4BE-7FA2-44A3-86DD-31AAABE09E0C}">
      <dgm:prSet phldrT="[Texto]" custT="1"/>
      <dgm:spPr/>
      <dgm:t>
        <a:bodyPr/>
        <a:lstStyle/>
        <a:p>
          <a:r>
            <a:rPr lang="es-MX" sz="1400" dirty="0" smtClean="0"/>
            <a:t>Contenedores y</a:t>
          </a:r>
        </a:p>
        <a:p>
          <a:r>
            <a:rPr lang="es-MX" sz="1400" dirty="0" smtClean="0"/>
            <a:t>Otros equipos</a:t>
          </a:r>
          <a:endParaRPr lang="es-MX" sz="1400" dirty="0"/>
        </a:p>
      </dgm:t>
    </dgm:pt>
    <dgm:pt modelId="{4FDD06CF-8863-4BDD-9850-AB66A1939922}" type="parTrans" cxnId="{D756E0E7-01F1-4F3C-8C07-1507E06270B8}">
      <dgm:prSet/>
      <dgm:spPr/>
      <dgm:t>
        <a:bodyPr/>
        <a:lstStyle/>
        <a:p>
          <a:endParaRPr lang="es-MX"/>
        </a:p>
      </dgm:t>
    </dgm:pt>
    <dgm:pt modelId="{7102507F-9A31-49A3-ABA3-8CDFC7FB216C}" type="sibTrans" cxnId="{D756E0E7-01F1-4F3C-8C07-1507E06270B8}">
      <dgm:prSet/>
      <dgm:spPr/>
      <dgm:t>
        <a:bodyPr/>
        <a:lstStyle/>
        <a:p>
          <a:endParaRPr lang="es-MX"/>
        </a:p>
      </dgm:t>
    </dgm:pt>
    <dgm:pt modelId="{7C1D9F05-CD0B-42CB-900E-814513A9B1F7}">
      <dgm:prSet phldrT="[Texto]" custT="1"/>
      <dgm:spPr/>
      <dgm:t>
        <a:bodyPr/>
        <a:lstStyle/>
        <a:p>
          <a:r>
            <a:rPr lang="es-MX" sz="1400" dirty="0" smtClean="0"/>
            <a:t>Contenedores</a:t>
          </a:r>
          <a:endParaRPr lang="es-MX" sz="1400" dirty="0"/>
        </a:p>
      </dgm:t>
    </dgm:pt>
    <dgm:pt modelId="{0524A7DD-D9C9-4325-8913-7CB7DEE0F806}" type="parTrans" cxnId="{31ABDD2F-0C97-4241-AC55-01EDF61A6CD7}">
      <dgm:prSet/>
      <dgm:spPr/>
      <dgm:t>
        <a:bodyPr/>
        <a:lstStyle/>
        <a:p>
          <a:endParaRPr lang="es-MX"/>
        </a:p>
      </dgm:t>
    </dgm:pt>
    <dgm:pt modelId="{7BE5CBCA-7FAF-420E-A2D4-7277BE9BB732}" type="sibTrans" cxnId="{31ABDD2F-0C97-4241-AC55-01EDF61A6CD7}">
      <dgm:prSet/>
      <dgm:spPr/>
      <dgm:t>
        <a:bodyPr/>
        <a:lstStyle/>
        <a:p>
          <a:endParaRPr lang="es-MX"/>
        </a:p>
      </dgm:t>
    </dgm:pt>
    <dgm:pt modelId="{D0DC73CA-5CF7-4B5E-AC3B-B2CCB688A2C3}">
      <dgm:prSet phldrT="[Texto]" custT="1"/>
      <dgm:spPr/>
      <dgm:t>
        <a:bodyPr/>
        <a:lstStyle/>
        <a:p>
          <a:r>
            <a:rPr lang="es-MX" sz="1400" dirty="0" smtClean="0"/>
            <a:t>Coordina Modos Segmentados</a:t>
          </a:r>
          <a:endParaRPr lang="es-MX" sz="1400" dirty="0"/>
        </a:p>
      </dgm:t>
    </dgm:pt>
    <dgm:pt modelId="{C56D442D-7EBC-47EE-9BDF-3B123087513A}" type="parTrans" cxnId="{2E128983-EE6B-4486-AA18-E92081526D4C}">
      <dgm:prSet/>
      <dgm:spPr/>
      <dgm:t>
        <a:bodyPr/>
        <a:lstStyle/>
        <a:p>
          <a:endParaRPr lang="es-MX"/>
        </a:p>
      </dgm:t>
    </dgm:pt>
    <dgm:pt modelId="{87DA4B4B-7F83-48BF-83F8-0270D4BCA9A5}" type="sibTrans" cxnId="{2E128983-EE6B-4486-AA18-E92081526D4C}">
      <dgm:prSet/>
      <dgm:spPr/>
      <dgm:t>
        <a:bodyPr/>
        <a:lstStyle/>
        <a:p>
          <a:endParaRPr lang="es-MX"/>
        </a:p>
      </dgm:t>
    </dgm:pt>
    <dgm:pt modelId="{7DF8A601-710A-4C2F-8151-9EC37F199CCB}">
      <dgm:prSet phldrT="[Texto]" custT="1"/>
      <dgm:spPr/>
      <dgm:t>
        <a:bodyPr/>
        <a:lstStyle/>
        <a:p>
          <a:r>
            <a:rPr lang="es-MX" sz="1400" dirty="0" smtClean="0"/>
            <a:t>Tipo de carga</a:t>
          </a:r>
          <a:endParaRPr lang="es-MX" sz="1400" dirty="0"/>
        </a:p>
      </dgm:t>
    </dgm:pt>
    <dgm:pt modelId="{DBDD2C00-9A7C-42EF-96F0-66925BE56756}" type="parTrans" cxnId="{7CADBC18-4065-4E91-BD26-24A6225EE15C}">
      <dgm:prSet/>
      <dgm:spPr/>
      <dgm:t>
        <a:bodyPr/>
        <a:lstStyle/>
        <a:p>
          <a:endParaRPr lang="es-MX"/>
        </a:p>
      </dgm:t>
    </dgm:pt>
    <dgm:pt modelId="{A029F630-62EB-466C-8C6A-8CB319D1400B}" type="sibTrans" cxnId="{7CADBC18-4065-4E91-BD26-24A6225EE15C}">
      <dgm:prSet/>
      <dgm:spPr/>
      <dgm:t>
        <a:bodyPr/>
        <a:lstStyle/>
        <a:p>
          <a:endParaRPr lang="es-MX"/>
        </a:p>
      </dgm:t>
    </dgm:pt>
    <dgm:pt modelId="{B975C021-D3B3-4BFE-BD6F-5AD8BADCC17E}">
      <dgm:prSet phldrT="[Texto]" custT="1"/>
      <dgm:spPr/>
      <dgm:t>
        <a:bodyPr/>
        <a:lstStyle/>
        <a:p>
          <a:r>
            <a:rPr lang="es-MX" sz="1400" dirty="0" smtClean="0"/>
            <a:t>Característica</a:t>
          </a:r>
          <a:endParaRPr lang="es-MX" sz="1400" dirty="0"/>
        </a:p>
      </dgm:t>
    </dgm:pt>
    <dgm:pt modelId="{0CF94B60-E51F-4C5E-8FC5-1A7024730A57}" type="parTrans" cxnId="{3380266D-A751-4415-A814-9B25DF0D8EAD}">
      <dgm:prSet/>
      <dgm:spPr/>
      <dgm:t>
        <a:bodyPr/>
        <a:lstStyle/>
        <a:p>
          <a:endParaRPr lang="es-MX"/>
        </a:p>
      </dgm:t>
    </dgm:pt>
    <dgm:pt modelId="{3D57F18B-6DC8-42E3-B91D-48B5B8C9F262}" type="sibTrans" cxnId="{3380266D-A751-4415-A814-9B25DF0D8EAD}">
      <dgm:prSet/>
      <dgm:spPr/>
      <dgm:t>
        <a:bodyPr/>
        <a:lstStyle/>
        <a:p>
          <a:endParaRPr lang="es-MX"/>
        </a:p>
      </dgm:t>
    </dgm:pt>
    <dgm:pt modelId="{15EE0CE3-7032-4963-AF0A-5BD1C22F6E2A}">
      <dgm:prSet phldrT="[Texto]" custT="1"/>
      <dgm:spPr/>
      <dgm:t>
        <a:bodyPr/>
        <a:lstStyle/>
        <a:p>
          <a:r>
            <a:rPr lang="es-MX" sz="1400" dirty="0" smtClean="0"/>
            <a:t>Responsabilidad</a:t>
          </a:r>
          <a:endParaRPr lang="es-MX" sz="1400" dirty="0"/>
        </a:p>
      </dgm:t>
    </dgm:pt>
    <dgm:pt modelId="{767FD92E-DAFE-488C-9926-66419E3E7C1A}" type="parTrans" cxnId="{B7A8B172-6847-420F-A353-CB5B4E8DDC90}">
      <dgm:prSet/>
      <dgm:spPr/>
      <dgm:t>
        <a:bodyPr/>
        <a:lstStyle/>
        <a:p>
          <a:endParaRPr lang="es-MX"/>
        </a:p>
      </dgm:t>
    </dgm:pt>
    <dgm:pt modelId="{646AF7DA-05F6-4F07-A7CA-E5FBC8DBA601}" type="sibTrans" cxnId="{B7A8B172-6847-420F-A353-CB5B4E8DDC90}">
      <dgm:prSet/>
      <dgm:spPr/>
      <dgm:t>
        <a:bodyPr/>
        <a:lstStyle/>
        <a:p>
          <a:endParaRPr lang="es-MX"/>
        </a:p>
      </dgm:t>
    </dgm:pt>
    <dgm:pt modelId="{1D348442-28AC-4502-A163-2907B97A2D87}">
      <dgm:prSet phldrT="[Texto]" custT="1"/>
      <dgm:spPr/>
      <dgm:t>
        <a:bodyPr/>
        <a:lstStyle/>
        <a:p>
          <a:r>
            <a:rPr lang="es-MX" sz="1400" dirty="0" smtClean="0"/>
            <a:t>Campo de acción</a:t>
          </a:r>
          <a:endParaRPr lang="es-MX" sz="1400" dirty="0"/>
        </a:p>
      </dgm:t>
    </dgm:pt>
    <dgm:pt modelId="{50C4EAFD-F24F-49D6-88BF-3965138ABC76}" type="parTrans" cxnId="{14C2D8DB-FBB5-4308-BB06-BDBC35409928}">
      <dgm:prSet/>
      <dgm:spPr/>
      <dgm:t>
        <a:bodyPr/>
        <a:lstStyle/>
        <a:p>
          <a:endParaRPr lang="es-MX"/>
        </a:p>
      </dgm:t>
    </dgm:pt>
    <dgm:pt modelId="{2346CA1D-8132-425A-B648-BB7A8A065063}" type="sibTrans" cxnId="{14C2D8DB-FBB5-4308-BB06-BDBC35409928}">
      <dgm:prSet/>
      <dgm:spPr/>
      <dgm:t>
        <a:bodyPr/>
        <a:lstStyle/>
        <a:p>
          <a:endParaRPr lang="es-MX"/>
        </a:p>
      </dgm:t>
    </dgm:pt>
    <dgm:pt modelId="{5AE3BA1E-8151-4E67-A97D-8A2081510D51}">
      <dgm:prSet phldrT="[Texto]" custT="1"/>
      <dgm:spPr/>
      <dgm:t>
        <a:bodyPr/>
        <a:lstStyle/>
        <a:p>
          <a:r>
            <a:rPr lang="es-MX" sz="1400" dirty="0" smtClean="0"/>
            <a:t>Única</a:t>
          </a:r>
          <a:endParaRPr lang="es-MX" sz="1400" dirty="0"/>
        </a:p>
      </dgm:t>
    </dgm:pt>
    <dgm:pt modelId="{536E622D-98D8-45C5-BD0B-398C61747272}" type="parTrans" cxnId="{A2E935A6-69AB-487B-A56C-9CF472004ACF}">
      <dgm:prSet/>
      <dgm:spPr/>
      <dgm:t>
        <a:bodyPr/>
        <a:lstStyle/>
        <a:p>
          <a:endParaRPr lang="es-MX"/>
        </a:p>
      </dgm:t>
    </dgm:pt>
    <dgm:pt modelId="{02F6DE38-69F6-4B70-9C15-E48AD4D3B380}" type="sibTrans" cxnId="{A2E935A6-69AB-487B-A56C-9CF472004ACF}">
      <dgm:prSet/>
      <dgm:spPr/>
      <dgm:t>
        <a:bodyPr/>
        <a:lstStyle/>
        <a:p>
          <a:endParaRPr lang="es-MX"/>
        </a:p>
      </dgm:t>
    </dgm:pt>
    <dgm:pt modelId="{2AB13812-66E8-4707-AB25-6253322FCE04}">
      <dgm:prSet phldrT="[Texto]" custT="1"/>
      <dgm:spPr/>
      <dgm:t>
        <a:bodyPr/>
        <a:lstStyle/>
        <a:p>
          <a:r>
            <a:rPr lang="es-MX" sz="1400" dirty="0" smtClean="0"/>
            <a:t>Internacional</a:t>
          </a:r>
          <a:endParaRPr lang="es-MX" sz="1400" dirty="0"/>
        </a:p>
      </dgm:t>
    </dgm:pt>
    <dgm:pt modelId="{A8E56FFC-845E-4824-8C60-3E03E6F7AF6F}" type="parTrans" cxnId="{AC6E6B2E-8B18-43AA-9879-F8D6E1967822}">
      <dgm:prSet/>
      <dgm:spPr/>
      <dgm:t>
        <a:bodyPr/>
        <a:lstStyle/>
        <a:p>
          <a:endParaRPr lang="es-MX"/>
        </a:p>
      </dgm:t>
    </dgm:pt>
    <dgm:pt modelId="{77E2F917-DDC4-420F-B97F-7BE2751DB38D}" type="sibTrans" cxnId="{AC6E6B2E-8B18-43AA-9879-F8D6E1967822}">
      <dgm:prSet/>
      <dgm:spPr/>
      <dgm:t>
        <a:bodyPr/>
        <a:lstStyle/>
        <a:p>
          <a:endParaRPr lang="es-MX"/>
        </a:p>
      </dgm:t>
    </dgm:pt>
    <dgm:pt modelId="{4F6264E5-BCA6-45C1-A776-F8CCE04BC2B3}">
      <dgm:prSet phldrT="[Texto]" custT="1"/>
      <dgm:spPr/>
      <dgm:t>
        <a:bodyPr/>
        <a:lstStyle/>
        <a:p>
          <a:r>
            <a:rPr lang="es-MX" sz="1200" dirty="0" smtClean="0"/>
            <a:t>Internacional</a:t>
          </a:r>
          <a:endParaRPr lang="es-MX" sz="1200" dirty="0"/>
        </a:p>
      </dgm:t>
    </dgm:pt>
    <dgm:pt modelId="{99C463B3-2E89-4F91-95EB-30B8DEA6B1DB}" type="parTrans" cxnId="{BC139471-309F-4723-8432-B95283D3A5A8}">
      <dgm:prSet/>
      <dgm:spPr/>
      <dgm:t>
        <a:bodyPr/>
        <a:lstStyle/>
        <a:p>
          <a:endParaRPr lang="es-MX"/>
        </a:p>
      </dgm:t>
    </dgm:pt>
    <dgm:pt modelId="{B840F998-A567-4CF8-BFA1-191E0247027F}" type="sibTrans" cxnId="{BC139471-309F-4723-8432-B95283D3A5A8}">
      <dgm:prSet/>
      <dgm:spPr/>
      <dgm:t>
        <a:bodyPr/>
        <a:lstStyle/>
        <a:p>
          <a:endParaRPr lang="es-MX"/>
        </a:p>
      </dgm:t>
    </dgm:pt>
    <dgm:pt modelId="{AC337298-4A1D-4E49-BA63-55F8799B090E}">
      <dgm:prSet phldrT="[Texto]" custT="1"/>
      <dgm:spPr/>
      <dgm:t>
        <a:bodyPr/>
        <a:lstStyle/>
        <a:p>
          <a:r>
            <a:rPr lang="es-MX" sz="1200" dirty="0" smtClean="0"/>
            <a:t>Nacional y regional</a:t>
          </a:r>
          <a:endParaRPr lang="es-MX" sz="1200" dirty="0"/>
        </a:p>
      </dgm:t>
    </dgm:pt>
    <dgm:pt modelId="{1D4F0A1B-46C1-40FF-8DF0-A0789B640131}" type="parTrans" cxnId="{A8DD2F9B-A22E-4D13-97D4-4AEC2B79E011}">
      <dgm:prSet/>
      <dgm:spPr/>
      <dgm:t>
        <a:bodyPr/>
        <a:lstStyle/>
        <a:p>
          <a:endParaRPr lang="es-MX"/>
        </a:p>
      </dgm:t>
    </dgm:pt>
    <dgm:pt modelId="{CE73439A-F281-48A9-97FA-38CC490DBE38}" type="sibTrans" cxnId="{A8DD2F9B-A22E-4D13-97D4-4AEC2B79E011}">
      <dgm:prSet/>
      <dgm:spPr/>
      <dgm:t>
        <a:bodyPr/>
        <a:lstStyle/>
        <a:p>
          <a:endParaRPr lang="es-MX"/>
        </a:p>
      </dgm:t>
    </dgm:pt>
    <dgm:pt modelId="{CFE856F8-DB68-475D-8BD9-366C59432149}" type="pres">
      <dgm:prSet presAssocID="{9653F59F-B0D3-40A6-8D62-492E93886B90}" presName="theList" presStyleCnt="0">
        <dgm:presLayoutVars>
          <dgm:dir/>
          <dgm:animLvl val="lvl"/>
          <dgm:resizeHandles val="exact"/>
        </dgm:presLayoutVars>
      </dgm:prSet>
      <dgm:spPr/>
      <dgm:t>
        <a:bodyPr/>
        <a:lstStyle/>
        <a:p>
          <a:endParaRPr lang="es-MX"/>
        </a:p>
      </dgm:t>
    </dgm:pt>
    <dgm:pt modelId="{0DA300B3-644C-4393-BE14-73A51D3F9EFF}" type="pres">
      <dgm:prSet presAssocID="{B4797382-4BB9-4B1D-B099-0017D24002AA}" presName="compNode" presStyleCnt="0"/>
      <dgm:spPr/>
    </dgm:pt>
    <dgm:pt modelId="{55CDF8F9-9024-4BA6-B675-064251116EB8}" type="pres">
      <dgm:prSet presAssocID="{B4797382-4BB9-4B1D-B099-0017D24002AA}" presName="aNode" presStyleLbl="bgShp" presStyleIdx="0" presStyleCnt="3"/>
      <dgm:spPr/>
      <dgm:t>
        <a:bodyPr/>
        <a:lstStyle/>
        <a:p>
          <a:endParaRPr lang="es-MX"/>
        </a:p>
      </dgm:t>
    </dgm:pt>
    <dgm:pt modelId="{FA900B84-3980-4CC3-B1D7-434E99729980}" type="pres">
      <dgm:prSet presAssocID="{B4797382-4BB9-4B1D-B099-0017D24002AA}" presName="textNode" presStyleLbl="bgShp" presStyleIdx="0" presStyleCnt="3"/>
      <dgm:spPr/>
      <dgm:t>
        <a:bodyPr/>
        <a:lstStyle/>
        <a:p>
          <a:endParaRPr lang="es-MX"/>
        </a:p>
      </dgm:t>
    </dgm:pt>
    <dgm:pt modelId="{29F86717-DC3C-480A-9247-C80CD9606CF3}" type="pres">
      <dgm:prSet presAssocID="{B4797382-4BB9-4B1D-B099-0017D24002AA}" presName="compChildNode" presStyleCnt="0"/>
      <dgm:spPr/>
    </dgm:pt>
    <dgm:pt modelId="{6AD4003C-C76F-4B1B-B1E7-BC82214E89EE}" type="pres">
      <dgm:prSet presAssocID="{B4797382-4BB9-4B1D-B099-0017D24002AA}" presName="theInnerList" presStyleCnt="0"/>
      <dgm:spPr/>
    </dgm:pt>
    <dgm:pt modelId="{1A4D4524-5888-4ACA-811E-E80770C3CCB7}" type="pres">
      <dgm:prSet presAssocID="{524F4887-477E-45BB-BFBA-7BEEBABD3909}" presName="childNode" presStyleLbl="node1" presStyleIdx="0" presStyleCnt="19" custLinFactY="-91330" custLinFactNeighborY="-100000">
        <dgm:presLayoutVars>
          <dgm:bulletEnabled val="1"/>
        </dgm:presLayoutVars>
      </dgm:prSet>
      <dgm:spPr/>
      <dgm:t>
        <a:bodyPr/>
        <a:lstStyle/>
        <a:p>
          <a:endParaRPr lang="es-MX"/>
        </a:p>
      </dgm:t>
    </dgm:pt>
    <dgm:pt modelId="{480D2AD7-69E4-42C2-B01A-0EDB98882659}" type="pres">
      <dgm:prSet presAssocID="{524F4887-477E-45BB-BFBA-7BEEBABD3909}" presName="aSpace2" presStyleCnt="0"/>
      <dgm:spPr/>
    </dgm:pt>
    <dgm:pt modelId="{09CA5A17-5081-4637-BF52-AA524E7EC468}" type="pres">
      <dgm:prSet presAssocID="{15EE0CE3-7032-4963-AF0A-5BD1C22F6E2A}" presName="childNode" presStyleLbl="node1" presStyleIdx="1" presStyleCnt="19" custLinFactY="-60823" custLinFactNeighborY="-100000">
        <dgm:presLayoutVars>
          <dgm:bulletEnabled val="1"/>
        </dgm:presLayoutVars>
      </dgm:prSet>
      <dgm:spPr/>
      <dgm:t>
        <a:bodyPr/>
        <a:lstStyle/>
        <a:p>
          <a:endParaRPr lang="es-MX"/>
        </a:p>
      </dgm:t>
    </dgm:pt>
    <dgm:pt modelId="{5BCDFD64-1C13-4EA9-B3F4-3A37BA6AF2B7}" type="pres">
      <dgm:prSet presAssocID="{15EE0CE3-7032-4963-AF0A-5BD1C22F6E2A}" presName="aSpace2" presStyleCnt="0"/>
      <dgm:spPr/>
    </dgm:pt>
    <dgm:pt modelId="{D9190C16-BEAC-49E5-A5E7-ECEA934C6FAB}" type="pres">
      <dgm:prSet presAssocID="{1D348442-28AC-4502-A163-2907B97A2D87}" presName="childNode" presStyleLbl="node1" presStyleIdx="2" presStyleCnt="19" custLinFactY="93454" custLinFactNeighborY="100000">
        <dgm:presLayoutVars>
          <dgm:bulletEnabled val="1"/>
        </dgm:presLayoutVars>
      </dgm:prSet>
      <dgm:spPr/>
      <dgm:t>
        <a:bodyPr/>
        <a:lstStyle/>
        <a:p>
          <a:endParaRPr lang="es-MX"/>
        </a:p>
      </dgm:t>
    </dgm:pt>
    <dgm:pt modelId="{9F87D58E-DC3C-4FA1-BC3F-E05E482336F3}" type="pres">
      <dgm:prSet presAssocID="{1D348442-28AC-4502-A163-2907B97A2D87}" presName="aSpace2" presStyleCnt="0"/>
      <dgm:spPr/>
    </dgm:pt>
    <dgm:pt modelId="{125432D0-DA4F-4CC9-B865-6770797E1D30}" type="pres">
      <dgm:prSet presAssocID="{62A085B9-F34B-4D36-BB05-C33971A223BE}" presName="childNode" presStyleLbl="node1" presStyleIdx="3" presStyleCnt="19" custLinFactY="-146249" custLinFactNeighborX="-451" custLinFactNeighborY="-200000">
        <dgm:presLayoutVars>
          <dgm:bulletEnabled val="1"/>
        </dgm:presLayoutVars>
      </dgm:prSet>
      <dgm:spPr/>
      <dgm:t>
        <a:bodyPr/>
        <a:lstStyle/>
        <a:p>
          <a:endParaRPr lang="es-MX"/>
        </a:p>
      </dgm:t>
    </dgm:pt>
    <dgm:pt modelId="{98F6AD45-E512-443F-939C-8E9E9FDF6F80}" type="pres">
      <dgm:prSet presAssocID="{62A085B9-F34B-4D36-BB05-C33971A223BE}" presName="aSpace2" presStyleCnt="0"/>
      <dgm:spPr/>
    </dgm:pt>
    <dgm:pt modelId="{D37FB301-3315-4095-A35F-1C8D9BC37A86}" type="pres">
      <dgm:prSet presAssocID="{7DF8A601-710A-4C2F-8151-9EC37F199CCB}" presName="childNode" presStyleLbl="node1" presStyleIdx="4" presStyleCnt="19" custLinFactY="16860" custLinFactNeighborY="100000">
        <dgm:presLayoutVars>
          <dgm:bulletEnabled val="1"/>
        </dgm:presLayoutVars>
      </dgm:prSet>
      <dgm:spPr/>
      <dgm:t>
        <a:bodyPr/>
        <a:lstStyle/>
        <a:p>
          <a:endParaRPr lang="es-MX"/>
        </a:p>
      </dgm:t>
    </dgm:pt>
    <dgm:pt modelId="{19FB963B-9306-4CDF-9B10-522B3B5A7656}" type="pres">
      <dgm:prSet presAssocID="{7DF8A601-710A-4C2F-8151-9EC37F199CCB}" presName="aSpace2" presStyleCnt="0"/>
      <dgm:spPr/>
    </dgm:pt>
    <dgm:pt modelId="{88134643-8849-4CD4-A0A6-385BF0152A0B}" type="pres">
      <dgm:prSet presAssocID="{B975C021-D3B3-4BFE-BD6F-5AD8BADCC17E}" presName="childNode" presStyleLbl="node1" presStyleIdx="5" presStyleCnt="19" custLinFactY="23208" custLinFactNeighborY="100000">
        <dgm:presLayoutVars>
          <dgm:bulletEnabled val="1"/>
        </dgm:presLayoutVars>
      </dgm:prSet>
      <dgm:spPr/>
      <dgm:t>
        <a:bodyPr/>
        <a:lstStyle/>
        <a:p>
          <a:endParaRPr lang="es-MX"/>
        </a:p>
      </dgm:t>
    </dgm:pt>
    <dgm:pt modelId="{1D3DF2EC-273A-4C2E-8385-927D7CCF67C7}" type="pres">
      <dgm:prSet presAssocID="{B4797382-4BB9-4B1D-B099-0017D24002AA}" presName="aSpace" presStyleCnt="0"/>
      <dgm:spPr/>
    </dgm:pt>
    <dgm:pt modelId="{BBF65CE7-8856-4F68-8A5B-226E31F5A8C5}" type="pres">
      <dgm:prSet presAssocID="{C3A27088-C490-4C66-A1C7-9B874C0976D7}" presName="compNode" presStyleCnt="0"/>
      <dgm:spPr/>
    </dgm:pt>
    <dgm:pt modelId="{6E07F815-9AAE-429D-940B-42E3DA3D729D}" type="pres">
      <dgm:prSet presAssocID="{C3A27088-C490-4C66-A1C7-9B874C0976D7}" presName="aNode" presStyleLbl="bgShp" presStyleIdx="1" presStyleCnt="3"/>
      <dgm:spPr/>
      <dgm:t>
        <a:bodyPr/>
        <a:lstStyle/>
        <a:p>
          <a:endParaRPr lang="es-MX"/>
        </a:p>
      </dgm:t>
    </dgm:pt>
    <dgm:pt modelId="{DD47F965-D323-4240-B76E-C4DBFF552499}" type="pres">
      <dgm:prSet presAssocID="{C3A27088-C490-4C66-A1C7-9B874C0976D7}" presName="textNode" presStyleLbl="bgShp" presStyleIdx="1" presStyleCnt="3"/>
      <dgm:spPr/>
      <dgm:t>
        <a:bodyPr/>
        <a:lstStyle/>
        <a:p>
          <a:endParaRPr lang="es-MX"/>
        </a:p>
      </dgm:t>
    </dgm:pt>
    <dgm:pt modelId="{8D729CC3-C4A0-4D19-86DC-5263098E9230}" type="pres">
      <dgm:prSet presAssocID="{C3A27088-C490-4C66-A1C7-9B874C0976D7}" presName="compChildNode" presStyleCnt="0"/>
      <dgm:spPr/>
    </dgm:pt>
    <dgm:pt modelId="{76259C2D-BEF4-4B2B-A64E-C6E945AA191E}" type="pres">
      <dgm:prSet presAssocID="{C3A27088-C490-4C66-A1C7-9B874C0976D7}" presName="theInnerList" presStyleCnt="0"/>
      <dgm:spPr/>
    </dgm:pt>
    <dgm:pt modelId="{8F07CEC1-5F57-42C0-B7B3-5D422A2A1DEA}" type="pres">
      <dgm:prSet presAssocID="{05DBCB73-152B-45DA-97D1-BED133075D54}" presName="childNode" presStyleLbl="node1" presStyleIdx="6" presStyleCnt="19" custLinFactY="-86019" custLinFactNeighborY="-100000">
        <dgm:presLayoutVars>
          <dgm:bulletEnabled val="1"/>
        </dgm:presLayoutVars>
      </dgm:prSet>
      <dgm:spPr/>
      <dgm:t>
        <a:bodyPr/>
        <a:lstStyle/>
        <a:p>
          <a:endParaRPr lang="es-MX"/>
        </a:p>
      </dgm:t>
    </dgm:pt>
    <dgm:pt modelId="{9C1CADBA-0765-4F93-BE8E-328DF8DD7879}" type="pres">
      <dgm:prSet presAssocID="{05DBCB73-152B-45DA-97D1-BED133075D54}" presName="aSpace2" presStyleCnt="0"/>
      <dgm:spPr/>
    </dgm:pt>
    <dgm:pt modelId="{4C55BCC2-09DE-4AEB-9BEF-E61C5D11008B}" type="pres">
      <dgm:prSet presAssocID="{5AE3BA1E-8151-4E67-A97D-8A2081510D51}" presName="childNode" presStyleLbl="node1" presStyleIdx="7" presStyleCnt="19" custLinFactY="-60823" custLinFactNeighborY="-100000">
        <dgm:presLayoutVars>
          <dgm:bulletEnabled val="1"/>
        </dgm:presLayoutVars>
      </dgm:prSet>
      <dgm:spPr/>
      <dgm:t>
        <a:bodyPr/>
        <a:lstStyle/>
        <a:p>
          <a:endParaRPr lang="es-MX"/>
        </a:p>
      </dgm:t>
    </dgm:pt>
    <dgm:pt modelId="{A048E69F-3928-4E5F-84F7-26B90939C41E}" type="pres">
      <dgm:prSet presAssocID="{5AE3BA1E-8151-4E67-A97D-8A2081510D51}" presName="aSpace2" presStyleCnt="0"/>
      <dgm:spPr/>
    </dgm:pt>
    <dgm:pt modelId="{CD4D217D-34F6-4E6C-BC9B-9044EE3A05B1}" type="pres">
      <dgm:prSet presAssocID="{2AB13812-66E8-4707-AB25-6253322FCE04}" presName="childNode" presStyleLbl="node1" presStyleIdx="8" presStyleCnt="19" custLinFactY="100000" custLinFactNeighborY="180337">
        <dgm:presLayoutVars>
          <dgm:bulletEnabled val="1"/>
        </dgm:presLayoutVars>
      </dgm:prSet>
      <dgm:spPr/>
      <dgm:t>
        <a:bodyPr/>
        <a:lstStyle/>
        <a:p>
          <a:endParaRPr lang="es-MX"/>
        </a:p>
      </dgm:t>
    </dgm:pt>
    <dgm:pt modelId="{DD2C38C4-9033-4907-9D3B-4115D2B89633}" type="pres">
      <dgm:prSet presAssocID="{2AB13812-66E8-4707-AB25-6253322FCE04}" presName="aSpace2" presStyleCnt="0"/>
      <dgm:spPr/>
    </dgm:pt>
    <dgm:pt modelId="{780CDEC0-0790-4439-B9C8-E55185188A0A}" type="pres">
      <dgm:prSet presAssocID="{6DA49670-FF64-4F95-A922-6E427436BA1E}" presName="childNode" presStyleLbl="node1" presStyleIdx="9" presStyleCnt="19" custLinFactY="-119195" custLinFactNeighborX="-451" custLinFactNeighborY="-200000">
        <dgm:presLayoutVars>
          <dgm:bulletEnabled val="1"/>
        </dgm:presLayoutVars>
      </dgm:prSet>
      <dgm:spPr/>
      <dgm:t>
        <a:bodyPr/>
        <a:lstStyle/>
        <a:p>
          <a:endParaRPr lang="es-MX"/>
        </a:p>
      </dgm:t>
    </dgm:pt>
    <dgm:pt modelId="{1A6903B4-287D-412D-92E9-2B049500C476}" type="pres">
      <dgm:prSet presAssocID="{6DA49670-FF64-4F95-A922-6E427436BA1E}" presName="aSpace2" presStyleCnt="0"/>
      <dgm:spPr/>
    </dgm:pt>
    <dgm:pt modelId="{DEAB61AA-4F7C-41D2-A040-E6D14600C2AE}" type="pres">
      <dgm:prSet presAssocID="{7C1D9F05-CD0B-42CB-900E-814513A9B1F7}" presName="childNode" presStyleLbl="node1" presStyleIdx="10" presStyleCnt="19" custLinFactY="16860" custLinFactNeighborY="100000">
        <dgm:presLayoutVars>
          <dgm:bulletEnabled val="1"/>
        </dgm:presLayoutVars>
      </dgm:prSet>
      <dgm:spPr/>
      <dgm:t>
        <a:bodyPr/>
        <a:lstStyle/>
        <a:p>
          <a:endParaRPr lang="es-MX"/>
        </a:p>
      </dgm:t>
    </dgm:pt>
    <dgm:pt modelId="{2ADBA57E-D541-4082-BA60-7632C813B043}" type="pres">
      <dgm:prSet presAssocID="{7C1D9F05-CD0B-42CB-900E-814513A9B1F7}" presName="aSpace2" presStyleCnt="0"/>
      <dgm:spPr/>
    </dgm:pt>
    <dgm:pt modelId="{7FEA10CB-53B2-40F2-BBD2-5F8ED65C7140}" type="pres">
      <dgm:prSet presAssocID="{D0DC73CA-5CF7-4B5E-AC3B-B2CCB688A2C3}" presName="childNode" presStyleLbl="node1" presStyleIdx="11" presStyleCnt="19" custLinFactY="23208" custLinFactNeighborY="100000">
        <dgm:presLayoutVars>
          <dgm:bulletEnabled val="1"/>
        </dgm:presLayoutVars>
      </dgm:prSet>
      <dgm:spPr/>
      <dgm:t>
        <a:bodyPr/>
        <a:lstStyle/>
        <a:p>
          <a:endParaRPr lang="es-MX"/>
        </a:p>
      </dgm:t>
    </dgm:pt>
    <dgm:pt modelId="{89F27C5D-51D5-413B-9BA4-0EFC7DA2BE9E}" type="pres">
      <dgm:prSet presAssocID="{C3A27088-C490-4C66-A1C7-9B874C0976D7}" presName="aSpace" presStyleCnt="0"/>
      <dgm:spPr/>
    </dgm:pt>
    <dgm:pt modelId="{37D4A8B2-128C-44BE-A301-6F64FA9F724F}" type="pres">
      <dgm:prSet presAssocID="{18463975-BFDC-48FF-967B-BF73CF28E3C0}" presName="compNode" presStyleCnt="0"/>
      <dgm:spPr/>
    </dgm:pt>
    <dgm:pt modelId="{A153B6A0-327E-48D5-A70A-987B68D3DDBD}" type="pres">
      <dgm:prSet presAssocID="{18463975-BFDC-48FF-967B-BF73CF28E3C0}" presName="aNode" presStyleLbl="bgShp" presStyleIdx="2" presStyleCnt="3"/>
      <dgm:spPr/>
      <dgm:t>
        <a:bodyPr/>
        <a:lstStyle/>
        <a:p>
          <a:endParaRPr lang="es-MX"/>
        </a:p>
      </dgm:t>
    </dgm:pt>
    <dgm:pt modelId="{A9F62D21-4F0B-4D60-BFAF-E7DCB0391329}" type="pres">
      <dgm:prSet presAssocID="{18463975-BFDC-48FF-967B-BF73CF28E3C0}" presName="textNode" presStyleLbl="bgShp" presStyleIdx="2" presStyleCnt="3"/>
      <dgm:spPr/>
      <dgm:t>
        <a:bodyPr/>
        <a:lstStyle/>
        <a:p>
          <a:endParaRPr lang="es-MX"/>
        </a:p>
      </dgm:t>
    </dgm:pt>
    <dgm:pt modelId="{4578938E-F779-46A6-BA29-8269E1392417}" type="pres">
      <dgm:prSet presAssocID="{18463975-BFDC-48FF-967B-BF73CF28E3C0}" presName="compChildNode" presStyleCnt="0"/>
      <dgm:spPr/>
    </dgm:pt>
    <dgm:pt modelId="{8BEB06CC-7666-42CB-9ACE-6CA4F88357AE}" type="pres">
      <dgm:prSet presAssocID="{18463975-BFDC-48FF-967B-BF73CF28E3C0}" presName="theInnerList" presStyleCnt="0"/>
      <dgm:spPr/>
    </dgm:pt>
    <dgm:pt modelId="{CC2843AB-3BC3-4332-99A6-89A6CE56913C}" type="pres">
      <dgm:prSet presAssocID="{B7B312EA-A889-4D44-B453-F8FA84BE29CB}" presName="childNode" presStyleLbl="node1" presStyleIdx="12" presStyleCnt="19" custLinFactY="-100000" custLinFactNeighborY="-175665">
        <dgm:presLayoutVars>
          <dgm:bulletEnabled val="1"/>
        </dgm:presLayoutVars>
      </dgm:prSet>
      <dgm:spPr/>
      <dgm:t>
        <a:bodyPr/>
        <a:lstStyle/>
        <a:p>
          <a:endParaRPr lang="es-MX"/>
        </a:p>
      </dgm:t>
    </dgm:pt>
    <dgm:pt modelId="{E2B89025-946B-45FB-8A23-D043E58A2295}" type="pres">
      <dgm:prSet presAssocID="{B7B312EA-A889-4D44-B453-F8FA84BE29CB}" presName="aSpace2" presStyleCnt="0"/>
      <dgm:spPr/>
    </dgm:pt>
    <dgm:pt modelId="{CE8794E7-F85B-4218-BBA7-8EB93B6C1517}" type="pres">
      <dgm:prSet presAssocID="{94BF1BFA-C937-481E-98AB-ACD8DF46941A}" presName="childNode" presStyleLbl="node1" presStyleIdx="13" presStyleCnt="19" custScaleY="203963" custLinFactY="-38891" custLinFactNeighborY="-100000">
        <dgm:presLayoutVars>
          <dgm:bulletEnabled val="1"/>
        </dgm:presLayoutVars>
      </dgm:prSet>
      <dgm:spPr/>
      <dgm:t>
        <a:bodyPr/>
        <a:lstStyle/>
        <a:p>
          <a:endParaRPr lang="es-MX"/>
        </a:p>
      </dgm:t>
    </dgm:pt>
    <dgm:pt modelId="{FD56D317-8521-4A25-B133-17E4E6C1B973}" type="pres">
      <dgm:prSet presAssocID="{94BF1BFA-C937-481E-98AB-ACD8DF46941A}" presName="aSpace2" presStyleCnt="0"/>
      <dgm:spPr/>
    </dgm:pt>
    <dgm:pt modelId="{F154370F-95D8-4BDB-99C2-3C37575B8C63}" type="pres">
      <dgm:prSet presAssocID="{4F6264E5-BCA6-45C1-A776-F8CCE04BC2B3}" presName="childNode" presStyleLbl="node1" presStyleIdx="14" presStyleCnt="19" custLinFactNeighborY="37560">
        <dgm:presLayoutVars>
          <dgm:bulletEnabled val="1"/>
        </dgm:presLayoutVars>
      </dgm:prSet>
      <dgm:spPr/>
      <dgm:t>
        <a:bodyPr/>
        <a:lstStyle/>
        <a:p>
          <a:endParaRPr lang="es-MX"/>
        </a:p>
      </dgm:t>
    </dgm:pt>
    <dgm:pt modelId="{56AB0FC6-4705-402F-8B7C-C24BEF87D644}" type="pres">
      <dgm:prSet presAssocID="{4F6264E5-BCA6-45C1-A776-F8CCE04BC2B3}" presName="aSpace2" presStyleCnt="0"/>
      <dgm:spPr/>
    </dgm:pt>
    <dgm:pt modelId="{D0FF90EF-2C01-4F87-A4DE-FB207ACC14E7}" type="pres">
      <dgm:prSet presAssocID="{AC337298-4A1D-4E49-BA63-55F8799B090E}" presName="childNode" presStyleLbl="node1" presStyleIdx="15" presStyleCnt="19" custLinFactY="234289" custLinFactNeighborY="300000">
        <dgm:presLayoutVars>
          <dgm:bulletEnabled val="1"/>
        </dgm:presLayoutVars>
      </dgm:prSet>
      <dgm:spPr/>
      <dgm:t>
        <a:bodyPr/>
        <a:lstStyle/>
        <a:p>
          <a:endParaRPr lang="es-MX"/>
        </a:p>
      </dgm:t>
    </dgm:pt>
    <dgm:pt modelId="{25EAE1CE-3F20-41E7-A35D-05A6D613439B}" type="pres">
      <dgm:prSet presAssocID="{AC337298-4A1D-4E49-BA63-55F8799B090E}" presName="aSpace2" presStyleCnt="0"/>
      <dgm:spPr/>
    </dgm:pt>
    <dgm:pt modelId="{EAFC35BD-A2E1-43DA-907D-71A7225A76EC}" type="pres">
      <dgm:prSet presAssocID="{2177B9BC-756A-4AD7-88B6-CE79E0D4B690}" presName="childNode" presStyleLbl="node1" presStyleIdx="16" presStyleCnt="19" custScaleY="252695" custLinFactY="-200000" custLinFactNeighborX="-451" custLinFactNeighborY="-212297">
        <dgm:presLayoutVars>
          <dgm:bulletEnabled val="1"/>
        </dgm:presLayoutVars>
      </dgm:prSet>
      <dgm:spPr/>
      <dgm:t>
        <a:bodyPr/>
        <a:lstStyle/>
        <a:p>
          <a:endParaRPr lang="es-MX"/>
        </a:p>
      </dgm:t>
    </dgm:pt>
    <dgm:pt modelId="{CB81CDB0-3438-4379-B8DA-1F7EF0D96EC6}" type="pres">
      <dgm:prSet presAssocID="{2177B9BC-756A-4AD7-88B6-CE79E0D4B690}" presName="aSpace2" presStyleCnt="0"/>
      <dgm:spPr/>
    </dgm:pt>
    <dgm:pt modelId="{D1123513-4ADE-4A99-8CD4-9B0B24426CAF}" type="pres">
      <dgm:prSet presAssocID="{AD5AD4BE-7FA2-44A3-86DD-31AAABE09E0C}" presName="childNode" presStyleLbl="node1" presStyleIdx="17" presStyleCnt="19" custScaleY="184090" custLinFactY="42528" custLinFactNeighborY="100000">
        <dgm:presLayoutVars>
          <dgm:bulletEnabled val="1"/>
        </dgm:presLayoutVars>
      </dgm:prSet>
      <dgm:spPr/>
      <dgm:t>
        <a:bodyPr/>
        <a:lstStyle/>
        <a:p>
          <a:endParaRPr lang="es-MX"/>
        </a:p>
      </dgm:t>
    </dgm:pt>
    <dgm:pt modelId="{10526714-9CA7-4DA0-9482-980DBDFBB312}" type="pres">
      <dgm:prSet presAssocID="{AD5AD4BE-7FA2-44A3-86DD-31AAABE09E0C}" presName="aSpace2" presStyleCnt="0"/>
      <dgm:spPr/>
    </dgm:pt>
    <dgm:pt modelId="{DE24336D-3FA8-456F-8D1E-7DE8DF6F834E}" type="pres">
      <dgm:prSet presAssocID="{FC6CC713-6A0E-4150-AA87-9004743967D1}" presName="childNode" presStyleLbl="node1" presStyleIdx="18" presStyleCnt="19" custScaleY="193145" custLinFactY="54521" custLinFactNeighborY="100000">
        <dgm:presLayoutVars>
          <dgm:bulletEnabled val="1"/>
        </dgm:presLayoutVars>
      </dgm:prSet>
      <dgm:spPr/>
      <dgm:t>
        <a:bodyPr/>
        <a:lstStyle/>
        <a:p>
          <a:endParaRPr lang="es-MX"/>
        </a:p>
      </dgm:t>
    </dgm:pt>
  </dgm:ptLst>
  <dgm:cxnLst>
    <dgm:cxn modelId="{1FC34405-6998-47F1-A283-5596C3AFD5B5}" srcId="{18463975-BFDC-48FF-967B-BF73CF28E3C0}" destId="{2177B9BC-756A-4AD7-88B6-CE79E0D4B690}" srcOrd="4" destOrd="0" parTransId="{4BDD91B7-C081-478E-8F73-F707AC8E8D4A}" sibTransId="{56A3572B-2C8B-4F41-AB7D-4200869F7E63}"/>
    <dgm:cxn modelId="{E6CAF34C-9512-435E-91B4-F5450D452036}" type="presOf" srcId="{AD5AD4BE-7FA2-44A3-86DD-31AAABE09E0C}" destId="{D1123513-4ADE-4A99-8CD4-9B0B24426CAF}" srcOrd="0" destOrd="0" presId="urn:microsoft.com/office/officeart/2005/8/layout/lProcess2"/>
    <dgm:cxn modelId="{813F5B4E-FC0D-411E-ABE6-93311A81F7D2}" type="presOf" srcId="{4F6264E5-BCA6-45C1-A776-F8CCE04BC2B3}" destId="{F154370F-95D8-4BDB-99C2-3C37575B8C63}" srcOrd="0" destOrd="0" presId="urn:microsoft.com/office/officeart/2005/8/layout/lProcess2"/>
    <dgm:cxn modelId="{14C2D8DB-FBB5-4308-BB06-BDBC35409928}" srcId="{B4797382-4BB9-4B1D-B099-0017D24002AA}" destId="{1D348442-28AC-4502-A163-2907B97A2D87}" srcOrd="2" destOrd="0" parTransId="{50C4EAFD-F24F-49D6-88BF-3965138ABC76}" sibTransId="{2346CA1D-8132-425A-B648-BB7A8A065063}"/>
    <dgm:cxn modelId="{3A3109E0-EF07-4B99-8D9B-68B15FEC3307}" type="presOf" srcId="{62A085B9-F34B-4D36-BB05-C33971A223BE}" destId="{125432D0-DA4F-4CC9-B865-6770797E1D30}" srcOrd="0" destOrd="0" presId="urn:microsoft.com/office/officeart/2005/8/layout/lProcess2"/>
    <dgm:cxn modelId="{36D1C77D-9869-4F9E-B3F4-3439E05BBD51}" type="presOf" srcId="{05DBCB73-152B-45DA-97D1-BED133075D54}" destId="{8F07CEC1-5F57-42C0-B7B3-5D422A2A1DEA}" srcOrd="0" destOrd="0" presId="urn:microsoft.com/office/officeart/2005/8/layout/lProcess2"/>
    <dgm:cxn modelId="{360C51E5-0C45-47BE-9678-8453F2E6F69D}" srcId="{B4797382-4BB9-4B1D-B099-0017D24002AA}" destId="{62A085B9-F34B-4D36-BB05-C33971A223BE}" srcOrd="3" destOrd="0" parTransId="{A9A218C1-0096-4C72-AEE6-9FDB4F76165F}" sibTransId="{3D9DCBB8-00C9-41B8-BA39-2FA03DB9C01C}"/>
    <dgm:cxn modelId="{D7193041-017E-4BD1-B7F3-26D1D035E88E}" srcId="{C3A27088-C490-4C66-A1C7-9B874C0976D7}" destId="{05DBCB73-152B-45DA-97D1-BED133075D54}" srcOrd="0" destOrd="0" parTransId="{DF1C971E-36FC-4FF0-872B-536CDD2CCCBD}" sibTransId="{6C15B078-4918-4884-9108-30F378617259}"/>
    <dgm:cxn modelId="{CD28AACD-8BF3-473B-9C65-152278D56DB2}" type="presOf" srcId="{C3A27088-C490-4C66-A1C7-9B874C0976D7}" destId="{6E07F815-9AAE-429D-940B-42E3DA3D729D}" srcOrd="0" destOrd="0" presId="urn:microsoft.com/office/officeart/2005/8/layout/lProcess2"/>
    <dgm:cxn modelId="{F807662A-EA37-4796-A390-7DABF6F84665}" type="presOf" srcId="{B4797382-4BB9-4B1D-B099-0017D24002AA}" destId="{55CDF8F9-9024-4BA6-B675-064251116EB8}" srcOrd="0" destOrd="0" presId="urn:microsoft.com/office/officeart/2005/8/layout/lProcess2"/>
    <dgm:cxn modelId="{7376696C-4DFA-437F-8C0E-0C84E456CA80}" srcId="{9653F59F-B0D3-40A6-8D62-492E93886B90}" destId="{18463975-BFDC-48FF-967B-BF73CF28E3C0}" srcOrd="2" destOrd="0" parTransId="{5DD3E733-8AA5-456B-A633-7E047E0AF697}" sibTransId="{F43B2474-1CE7-47B7-87B5-E913E3CF263F}"/>
    <dgm:cxn modelId="{B5CAE011-3324-4676-8585-E04BD95E3A2C}" type="presOf" srcId="{94BF1BFA-C937-481E-98AB-ACD8DF46941A}" destId="{CE8794E7-F85B-4218-BBA7-8EB93B6C1517}" srcOrd="0" destOrd="0" presId="urn:microsoft.com/office/officeart/2005/8/layout/lProcess2"/>
    <dgm:cxn modelId="{A8DD2F9B-A22E-4D13-97D4-4AEC2B79E011}" srcId="{18463975-BFDC-48FF-967B-BF73CF28E3C0}" destId="{AC337298-4A1D-4E49-BA63-55F8799B090E}" srcOrd="3" destOrd="0" parTransId="{1D4F0A1B-46C1-40FF-8DF0-A0789B640131}" sibTransId="{CE73439A-F281-48A9-97FA-38CC490DBE38}"/>
    <dgm:cxn modelId="{F6664EF4-4893-4D47-A8B4-B9F8408185A7}" type="presOf" srcId="{1D348442-28AC-4502-A163-2907B97A2D87}" destId="{D9190C16-BEAC-49E5-A5E7-ECEA934C6FAB}" srcOrd="0" destOrd="0" presId="urn:microsoft.com/office/officeart/2005/8/layout/lProcess2"/>
    <dgm:cxn modelId="{A2E935A6-69AB-487B-A56C-9CF472004ACF}" srcId="{C3A27088-C490-4C66-A1C7-9B874C0976D7}" destId="{5AE3BA1E-8151-4E67-A97D-8A2081510D51}" srcOrd="1" destOrd="0" parTransId="{536E622D-98D8-45C5-BD0B-398C61747272}" sibTransId="{02F6DE38-69F6-4B70-9C15-E48AD4D3B380}"/>
    <dgm:cxn modelId="{2E128983-EE6B-4486-AA18-E92081526D4C}" srcId="{C3A27088-C490-4C66-A1C7-9B874C0976D7}" destId="{D0DC73CA-5CF7-4B5E-AC3B-B2CCB688A2C3}" srcOrd="5" destOrd="0" parTransId="{C56D442D-7EBC-47EE-9BDF-3B123087513A}" sibTransId="{87DA4B4B-7F83-48BF-83F8-0270D4BCA9A5}"/>
    <dgm:cxn modelId="{97D91B6A-AC52-4C00-BB7A-23F877E05341}" type="presOf" srcId="{AC337298-4A1D-4E49-BA63-55F8799B090E}" destId="{D0FF90EF-2C01-4F87-A4DE-FB207ACC14E7}" srcOrd="0" destOrd="0" presId="urn:microsoft.com/office/officeart/2005/8/layout/lProcess2"/>
    <dgm:cxn modelId="{8C0AD24A-3E80-46C9-91C5-F3FC7567E5C8}" type="presOf" srcId="{7C1D9F05-CD0B-42CB-900E-814513A9B1F7}" destId="{DEAB61AA-4F7C-41D2-A040-E6D14600C2AE}" srcOrd="0" destOrd="0" presId="urn:microsoft.com/office/officeart/2005/8/layout/lProcess2"/>
    <dgm:cxn modelId="{AC6E6B2E-8B18-43AA-9879-F8D6E1967822}" srcId="{C3A27088-C490-4C66-A1C7-9B874C0976D7}" destId="{2AB13812-66E8-4707-AB25-6253322FCE04}" srcOrd="2" destOrd="0" parTransId="{A8E56FFC-845E-4824-8C60-3E03E6F7AF6F}" sibTransId="{77E2F917-DDC4-420F-B97F-7BE2751DB38D}"/>
    <dgm:cxn modelId="{BC139471-309F-4723-8432-B95283D3A5A8}" srcId="{18463975-BFDC-48FF-967B-BF73CF28E3C0}" destId="{4F6264E5-BCA6-45C1-A776-F8CCE04BC2B3}" srcOrd="2" destOrd="0" parTransId="{99C463B3-2E89-4F91-95EB-30B8DEA6B1DB}" sibTransId="{B840F998-A567-4CF8-BFA1-191E0247027F}"/>
    <dgm:cxn modelId="{7BDEA1D8-3CB0-4973-B0A1-CAE864BB8E0D}" type="presOf" srcId="{6DA49670-FF64-4F95-A922-6E427436BA1E}" destId="{780CDEC0-0790-4439-B9C8-E55185188A0A}" srcOrd="0" destOrd="0" presId="urn:microsoft.com/office/officeart/2005/8/layout/lProcess2"/>
    <dgm:cxn modelId="{31ABDD2F-0C97-4241-AC55-01EDF61A6CD7}" srcId="{C3A27088-C490-4C66-A1C7-9B874C0976D7}" destId="{7C1D9F05-CD0B-42CB-900E-814513A9B1F7}" srcOrd="4" destOrd="0" parTransId="{0524A7DD-D9C9-4325-8913-7CB7DEE0F806}" sibTransId="{7BE5CBCA-7FAF-420E-A2D4-7277BE9BB732}"/>
    <dgm:cxn modelId="{D756E0E7-01F1-4F3C-8C07-1507E06270B8}" srcId="{18463975-BFDC-48FF-967B-BF73CF28E3C0}" destId="{AD5AD4BE-7FA2-44A3-86DD-31AAABE09E0C}" srcOrd="5" destOrd="0" parTransId="{4FDD06CF-8863-4BDD-9850-AB66A1939922}" sibTransId="{7102507F-9A31-49A3-ABA3-8CDFC7FB216C}"/>
    <dgm:cxn modelId="{3C5BBE68-0E4F-407B-8B63-D80070885897}" type="presOf" srcId="{B7B312EA-A889-4D44-B453-F8FA84BE29CB}" destId="{CC2843AB-3BC3-4332-99A6-89A6CE56913C}" srcOrd="0" destOrd="0" presId="urn:microsoft.com/office/officeart/2005/8/layout/lProcess2"/>
    <dgm:cxn modelId="{00961C07-8975-42B3-B552-B741D0A10269}" type="presOf" srcId="{B975C021-D3B3-4BFE-BD6F-5AD8BADCC17E}" destId="{88134643-8849-4CD4-A0A6-385BF0152A0B}" srcOrd="0" destOrd="0" presId="urn:microsoft.com/office/officeart/2005/8/layout/lProcess2"/>
    <dgm:cxn modelId="{9B31A5EE-B435-46A5-A591-49171A861B41}" type="presOf" srcId="{2177B9BC-756A-4AD7-88B6-CE79E0D4B690}" destId="{EAFC35BD-A2E1-43DA-907D-71A7225A76EC}" srcOrd="0" destOrd="0" presId="urn:microsoft.com/office/officeart/2005/8/layout/lProcess2"/>
    <dgm:cxn modelId="{3E9C3F41-DAEC-44EC-AC47-ADA081D7D948}" srcId="{C3A27088-C490-4C66-A1C7-9B874C0976D7}" destId="{6DA49670-FF64-4F95-A922-6E427436BA1E}" srcOrd="3" destOrd="0" parTransId="{33F20C53-356F-461A-8BC4-8682DBE9249A}" sibTransId="{1D4817BA-5857-4305-B758-276878C6D0D6}"/>
    <dgm:cxn modelId="{B7A8B172-6847-420F-A353-CB5B4E8DDC90}" srcId="{B4797382-4BB9-4B1D-B099-0017D24002AA}" destId="{15EE0CE3-7032-4963-AF0A-5BD1C22F6E2A}" srcOrd="1" destOrd="0" parTransId="{767FD92E-DAFE-488C-9926-66419E3E7C1A}" sibTransId="{646AF7DA-05F6-4F07-A7CA-E5FBC8DBA601}"/>
    <dgm:cxn modelId="{02D64C10-E3D9-4254-8EE0-D7A07E331E98}" srcId="{18463975-BFDC-48FF-967B-BF73CF28E3C0}" destId="{94BF1BFA-C937-481E-98AB-ACD8DF46941A}" srcOrd="1" destOrd="0" parTransId="{489B6C3A-AE1B-46F1-B012-C7086E876909}" sibTransId="{A3FFD66F-23CE-4868-9312-E78558CA8F2E}"/>
    <dgm:cxn modelId="{2D0F23DD-3482-4B0D-90AE-C64120ACF29F}" type="presOf" srcId="{18463975-BFDC-48FF-967B-BF73CF28E3C0}" destId="{A153B6A0-327E-48D5-A70A-987B68D3DDBD}" srcOrd="0" destOrd="0" presId="urn:microsoft.com/office/officeart/2005/8/layout/lProcess2"/>
    <dgm:cxn modelId="{F832C637-192F-419C-8D36-412271E8C19D}" type="presOf" srcId="{B4797382-4BB9-4B1D-B099-0017D24002AA}" destId="{FA900B84-3980-4CC3-B1D7-434E99729980}" srcOrd="1" destOrd="0" presId="urn:microsoft.com/office/officeart/2005/8/layout/lProcess2"/>
    <dgm:cxn modelId="{FBC96BE0-0EED-416B-9D06-6E09F3561F82}" srcId="{9653F59F-B0D3-40A6-8D62-492E93886B90}" destId="{C3A27088-C490-4C66-A1C7-9B874C0976D7}" srcOrd="1" destOrd="0" parTransId="{37F01AB3-3F92-4153-A15B-AAF4CEB45BD5}" sibTransId="{B5235E32-DEB6-453A-8956-051BAAD5E76E}"/>
    <dgm:cxn modelId="{7CADBC18-4065-4E91-BD26-24A6225EE15C}" srcId="{B4797382-4BB9-4B1D-B099-0017D24002AA}" destId="{7DF8A601-710A-4C2F-8151-9EC37F199CCB}" srcOrd="4" destOrd="0" parTransId="{DBDD2C00-9A7C-42EF-96F0-66925BE56756}" sibTransId="{A029F630-62EB-466C-8C6A-8CB319D1400B}"/>
    <dgm:cxn modelId="{AC21B935-A5DA-4411-9969-45C4429C7EB4}" srcId="{B4797382-4BB9-4B1D-B099-0017D24002AA}" destId="{524F4887-477E-45BB-BFBA-7BEEBABD3909}" srcOrd="0" destOrd="0" parTransId="{F526075E-4E76-4734-86B8-89E78D0BA915}" sibTransId="{45871295-97B7-42A6-A7A2-33168A60FAA0}"/>
    <dgm:cxn modelId="{7D2C9BDB-615D-4ABD-BE78-8E006C441DA5}" type="presOf" srcId="{2AB13812-66E8-4707-AB25-6253322FCE04}" destId="{CD4D217D-34F6-4E6C-BC9B-9044EE3A05B1}" srcOrd="0" destOrd="0" presId="urn:microsoft.com/office/officeart/2005/8/layout/lProcess2"/>
    <dgm:cxn modelId="{0C540E14-9ECC-4FB7-98F7-E7177CA1A94A}" srcId="{18463975-BFDC-48FF-967B-BF73CF28E3C0}" destId="{B7B312EA-A889-4D44-B453-F8FA84BE29CB}" srcOrd="0" destOrd="0" parTransId="{6EA389BE-612F-4CF7-A676-14F66E8D12C7}" sibTransId="{2BFE2487-5C5C-41AF-9CB1-BD1A9C5667AF}"/>
    <dgm:cxn modelId="{5DEE0A26-9486-4610-8904-2C20AA2FB15B}" type="presOf" srcId="{18463975-BFDC-48FF-967B-BF73CF28E3C0}" destId="{A9F62D21-4F0B-4D60-BFAF-E7DCB0391329}" srcOrd="1" destOrd="0" presId="urn:microsoft.com/office/officeart/2005/8/layout/lProcess2"/>
    <dgm:cxn modelId="{92E47FCE-F61B-44BC-9366-D8027D01F8BC}" type="presOf" srcId="{5AE3BA1E-8151-4E67-A97D-8A2081510D51}" destId="{4C55BCC2-09DE-4AEB-9BEF-E61C5D11008B}" srcOrd="0" destOrd="0" presId="urn:microsoft.com/office/officeart/2005/8/layout/lProcess2"/>
    <dgm:cxn modelId="{3380266D-A751-4415-A814-9B25DF0D8EAD}" srcId="{B4797382-4BB9-4B1D-B099-0017D24002AA}" destId="{B975C021-D3B3-4BFE-BD6F-5AD8BADCC17E}" srcOrd="5" destOrd="0" parTransId="{0CF94B60-E51F-4C5E-8FC5-1A7024730A57}" sibTransId="{3D57F18B-6DC8-42E3-B91D-48B5B8C9F262}"/>
    <dgm:cxn modelId="{B1C6E3B3-1AFC-4CD3-A61D-68CB6DA641AE}" type="presOf" srcId="{9653F59F-B0D3-40A6-8D62-492E93886B90}" destId="{CFE856F8-DB68-475D-8BD9-366C59432149}" srcOrd="0" destOrd="0" presId="urn:microsoft.com/office/officeart/2005/8/layout/lProcess2"/>
    <dgm:cxn modelId="{594B7B52-F565-4473-B8C3-91A021035BE0}" srcId="{18463975-BFDC-48FF-967B-BF73CF28E3C0}" destId="{FC6CC713-6A0E-4150-AA87-9004743967D1}" srcOrd="6" destOrd="0" parTransId="{FA1081A4-B699-44C2-9E6C-E842A0787998}" sibTransId="{C0888338-C02B-4314-9B36-9EF1A6C12F12}"/>
    <dgm:cxn modelId="{CE57B405-2638-451C-BF52-5D583BD529BF}" type="presOf" srcId="{15EE0CE3-7032-4963-AF0A-5BD1C22F6E2A}" destId="{09CA5A17-5081-4637-BF52-AA524E7EC468}" srcOrd="0" destOrd="0" presId="urn:microsoft.com/office/officeart/2005/8/layout/lProcess2"/>
    <dgm:cxn modelId="{82E52E11-C2ED-4A95-B194-D3E02858B59C}" type="presOf" srcId="{D0DC73CA-5CF7-4B5E-AC3B-B2CCB688A2C3}" destId="{7FEA10CB-53B2-40F2-BBD2-5F8ED65C7140}" srcOrd="0" destOrd="0" presId="urn:microsoft.com/office/officeart/2005/8/layout/lProcess2"/>
    <dgm:cxn modelId="{4EFA6621-786B-4212-B46E-27CEA45CBD28}" type="presOf" srcId="{C3A27088-C490-4C66-A1C7-9B874C0976D7}" destId="{DD47F965-D323-4240-B76E-C4DBFF552499}" srcOrd="1" destOrd="0" presId="urn:microsoft.com/office/officeart/2005/8/layout/lProcess2"/>
    <dgm:cxn modelId="{2E3A97B7-C01A-4238-A329-C3873493E892}" type="presOf" srcId="{524F4887-477E-45BB-BFBA-7BEEBABD3909}" destId="{1A4D4524-5888-4ACA-811E-E80770C3CCB7}" srcOrd="0" destOrd="0" presId="urn:microsoft.com/office/officeart/2005/8/layout/lProcess2"/>
    <dgm:cxn modelId="{C3C8CCC0-6F54-46AD-8484-1EE33D58FF13}" type="presOf" srcId="{7DF8A601-710A-4C2F-8151-9EC37F199CCB}" destId="{D37FB301-3315-4095-A35F-1C8D9BC37A86}" srcOrd="0" destOrd="0" presId="urn:microsoft.com/office/officeart/2005/8/layout/lProcess2"/>
    <dgm:cxn modelId="{924742A8-94D5-4DAB-9FC8-BDEF6B00EEED}" srcId="{9653F59F-B0D3-40A6-8D62-492E93886B90}" destId="{B4797382-4BB9-4B1D-B099-0017D24002AA}" srcOrd="0" destOrd="0" parTransId="{0E60D7F0-FE05-4277-8B58-CD53964FBED4}" sibTransId="{8DB9D370-3026-46E8-9D59-EB9A8D0D4414}"/>
    <dgm:cxn modelId="{612B7D5B-0B76-42CB-B1BA-1BEA3613ED94}" type="presOf" srcId="{FC6CC713-6A0E-4150-AA87-9004743967D1}" destId="{DE24336D-3FA8-456F-8D1E-7DE8DF6F834E}" srcOrd="0" destOrd="0" presId="urn:microsoft.com/office/officeart/2005/8/layout/lProcess2"/>
    <dgm:cxn modelId="{700735F6-6B66-4E29-9A6F-89309140F779}" type="presParOf" srcId="{CFE856F8-DB68-475D-8BD9-366C59432149}" destId="{0DA300B3-644C-4393-BE14-73A51D3F9EFF}" srcOrd="0" destOrd="0" presId="urn:microsoft.com/office/officeart/2005/8/layout/lProcess2"/>
    <dgm:cxn modelId="{C6F27808-F573-4D1B-A1F1-4985440ACDA9}" type="presParOf" srcId="{0DA300B3-644C-4393-BE14-73A51D3F9EFF}" destId="{55CDF8F9-9024-4BA6-B675-064251116EB8}" srcOrd="0" destOrd="0" presId="urn:microsoft.com/office/officeart/2005/8/layout/lProcess2"/>
    <dgm:cxn modelId="{89E0D848-1F65-43B3-964C-483B90F24C27}" type="presParOf" srcId="{0DA300B3-644C-4393-BE14-73A51D3F9EFF}" destId="{FA900B84-3980-4CC3-B1D7-434E99729980}" srcOrd="1" destOrd="0" presId="urn:microsoft.com/office/officeart/2005/8/layout/lProcess2"/>
    <dgm:cxn modelId="{D035A1D1-C1F9-4DB8-97EE-CAB2091B51B9}" type="presParOf" srcId="{0DA300B3-644C-4393-BE14-73A51D3F9EFF}" destId="{29F86717-DC3C-480A-9247-C80CD9606CF3}" srcOrd="2" destOrd="0" presId="urn:microsoft.com/office/officeart/2005/8/layout/lProcess2"/>
    <dgm:cxn modelId="{087F3ED5-0596-4EAC-8D17-1B5EF090FFA6}" type="presParOf" srcId="{29F86717-DC3C-480A-9247-C80CD9606CF3}" destId="{6AD4003C-C76F-4B1B-B1E7-BC82214E89EE}" srcOrd="0" destOrd="0" presId="urn:microsoft.com/office/officeart/2005/8/layout/lProcess2"/>
    <dgm:cxn modelId="{1EF80E04-92C3-4C82-8469-FBF098937350}" type="presParOf" srcId="{6AD4003C-C76F-4B1B-B1E7-BC82214E89EE}" destId="{1A4D4524-5888-4ACA-811E-E80770C3CCB7}" srcOrd="0" destOrd="0" presId="urn:microsoft.com/office/officeart/2005/8/layout/lProcess2"/>
    <dgm:cxn modelId="{07453ADB-59A8-4D47-AB47-FA3C1045FA95}" type="presParOf" srcId="{6AD4003C-C76F-4B1B-B1E7-BC82214E89EE}" destId="{480D2AD7-69E4-42C2-B01A-0EDB98882659}" srcOrd="1" destOrd="0" presId="urn:microsoft.com/office/officeart/2005/8/layout/lProcess2"/>
    <dgm:cxn modelId="{CFAB68E4-57D2-45A7-BD94-BF7FE5999F9C}" type="presParOf" srcId="{6AD4003C-C76F-4B1B-B1E7-BC82214E89EE}" destId="{09CA5A17-5081-4637-BF52-AA524E7EC468}" srcOrd="2" destOrd="0" presId="urn:microsoft.com/office/officeart/2005/8/layout/lProcess2"/>
    <dgm:cxn modelId="{0203BBAC-3922-425D-AF82-B808BB2B6CA0}" type="presParOf" srcId="{6AD4003C-C76F-4B1B-B1E7-BC82214E89EE}" destId="{5BCDFD64-1C13-4EA9-B3F4-3A37BA6AF2B7}" srcOrd="3" destOrd="0" presId="urn:microsoft.com/office/officeart/2005/8/layout/lProcess2"/>
    <dgm:cxn modelId="{C3AC75EF-7AE1-44D3-A5D4-6399F1C4E554}" type="presParOf" srcId="{6AD4003C-C76F-4B1B-B1E7-BC82214E89EE}" destId="{D9190C16-BEAC-49E5-A5E7-ECEA934C6FAB}" srcOrd="4" destOrd="0" presId="urn:microsoft.com/office/officeart/2005/8/layout/lProcess2"/>
    <dgm:cxn modelId="{1F5C6670-7B60-44B9-8ED7-4544D58E949E}" type="presParOf" srcId="{6AD4003C-C76F-4B1B-B1E7-BC82214E89EE}" destId="{9F87D58E-DC3C-4FA1-BC3F-E05E482336F3}" srcOrd="5" destOrd="0" presId="urn:microsoft.com/office/officeart/2005/8/layout/lProcess2"/>
    <dgm:cxn modelId="{1EF268E5-A446-46E6-B66B-59FFC0E48A8D}" type="presParOf" srcId="{6AD4003C-C76F-4B1B-B1E7-BC82214E89EE}" destId="{125432D0-DA4F-4CC9-B865-6770797E1D30}" srcOrd="6" destOrd="0" presId="urn:microsoft.com/office/officeart/2005/8/layout/lProcess2"/>
    <dgm:cxn modelId="{90B637F7-6DAD-42CC-9EE1-8342219157FA}" type="presParOf" srcId="{6AD4003C-C76F-4B1B-B1E7-BC82214E89EE}" destId="{98F6AD45-E512-443F-939C-8E9E9FDF6F80}" srcOrd="7" destOrd="0" presId="urn:microsoft.com/office/officeart/2005/8/layout/lProcess2"/>
    <dgm:cxn modelId="{ECDFA39D-FA8F-48E8-90F9-B77DDAC6BC42}" type="presParOf" srcId="{6AD4003C-C76F-4B1B-B1E7-BC82214E89EE}" destId="{D37FB301-3315-4095-A35F-1C8D9BC37A86}" srcOrd="8" destOrd="0" presId="urn:microsoft.com/office/officeart/2005/8/layout/lProcess2"/>
    <dgm:cxn modelId="{9D76AF44-7510-4884-8846-96C10419F2D5}" type="presParOf" srcId="{6AD4003C-C76F-4B1B-B1E7-BC82214E89EE}" destId="{19FB963B-9306-4CDF-9B10-522B3B5A7656}" srcOrd="9" destOrd="0" presId="urn:microsoft.com/office/officeart/2005/8/layout/lProcess2"/>
    <dgm:cxn modelId="{92A12111-D698-48F2-A04A-3156CE6B2F94}" type="presParOf" srcId="{6AD4003C-C76F-4B1B-B1E7-BC82214E89EE}" destId="{88134643-8849-4CD4-A0A6-385BF0152A0B}" srcOrd="10" destOrd="0" presId="urn:microsoft.com/office/officeart/2005/8/layout/lProcess2"/>
    <dgm:cxn modelId="{F671A0BF-B6EF-4900-BAF9-D35BA4707499}" type="presParOf" srcId="{CFE856F8-DB68-475D-8BD9-366C59432149}" destId="{1D3DF2EC-273A-4C2E-8385-927D7CCF67C7}" srcOrd="1" destOrd="0" presId="urn:microsoft.com/office/officeart/2005/8/layout/lProcess2"/>
    <dgm:cxn modelId="{BF4F65E3-30FB-4339-9C57-9177F113E8EA}" type="presParOf" srcId="{CFE856F8-DB68-475D-8BD9-366C59432149}" destId="{BBF65CE7-8856-4F68-8A5B-226E31F5A8C5}" srcOrd="2" destOrd="0" presId="urn:microsoft.com/office/officeart/2005/8/layout/lProcess2"/>
    <dgm:cxn modelId="{D09F5981-B5A4-437D-8A07-AA0B53F73041}" type="presParOf" srcId="{BBF65CE7-8856-4F68-8A5B-226E31F5A8C5}" destId="{6E07F815-9AAE-429D-940B-42E3DA3D729D}" srcOrd="0" destOrd="0" presId="urn:microsoft.com/office/officeart/2005/8/layout/lProcess2"/>
    <dgm:cxn modelId="{56ED1E95-EFB0-4C47-B75A-455084A691E4}" type="presParOf" srcId="{BBF65CE7-8856-4F68-8A5B-226E31F5A8C5}" destId="{DD47F965-D323-4240-B76E-C4DBFF552499}" srcOrd="1" destOrd="0" presId="urn:microsoft.com/office/officeart/2005/8/layout/lProcess2"/>
    <dgm:cxn modelId="{6A53F512-BF37-49C6-83CF-EDD9DF85FFCA}" type="presParOf" srcId="{BBF65CE7-8856-4F68-8A5B-226E31F5A8C5}" destId="{8D729CC3-C4A0-4D19-86DC-5263098E9230}" srcOrd="2" destOrd="0" presId="urn:microsoft.com/office/officeart/2005/8/layout/lProcess2"/>
    <dgm:cxn modelId="{C321391B-2B9B-488C-A0E4-EA58E91B2D69}" type="presParOf" srcId="{8D729CC3-C4A0-4D19-86DC-5263098E9230}" destId="{76259C2D-BEF4-4B2B-A64E-C6E945AA191E}" srcOrd="0" destOrd="0" presId="urn:microsoft.com/office/officeart/2005/8/layout/lProcess2"/>
    <dgm:cxn modelId="{CF50A1F8-8425-4D72-88CF-F607E4F57326}" type="presParOf" srcId="{76259C2D-BEF4-4B2B-A64E-C6E945AA191E}" destId="{8F07CEC1-5F57-42C0-B7B3-5D422A2A1DEA}" srcOrd="0" destOrd="0" presId="urn:microsoft.com/office/officeart/2005/8/layout/lProcess2"/>
    <dgm:cxn modelId="{3F12A0ED-C14B-4701-8A20-9F9070DF323C}" type="presParOf" srcId="{76259C2D-BEF4-4B2B-A64E-C6E945AA191E}" destId="{9C1CADBA-0765-4F93-BE8E-328DF8DD7879}" srcOrd="1" destOrd="0" presId="urn:microsoft.com/office/officeart/2005/8/layout/lProcess2"/>
    <dgm:cxn modelId="{A5816CA0-D484-43FB-AD84-BB5B99BEC97E}" type="presParOf" srcId="{76259C2D-BEF4-4B2B-A64E-C6E945AA191E}" destId="{4C55BCC2-09DE-4AEB-9BEF-E61C5D11008B}" srcOrd="2" destOrd="0" presId="urn:microsoft.com/office/officeart/2005/8/layout/lProcess2"/>
    <dgm:cxn modelId="{0CAA5861-9A13-4A42-BBC5-D45C435BD0CC}" type="presParOf" srcId="{76259C2D-BEF4-4B2B-A64E-C6E945AA191E}" destId="{A048E69F-3928-4E5F-84F7-26B90939C41E}" srcOrd="3" destOrd="0" presId="urn:microsoft.com/office/officeart/2005/8/layout/lProcess2"/>
    <dgm:cxn modelId="{67EF3065-B185-40F4-B619-2ADAE4C3E07B}" type="presParOf" srcId="{76259C2D-BEF4-4B2B-A64E-C6E945AA191E}" destId="{CD4D217D-34F6-4E6C-BC9B-9044EE3A05B1}" srcOrd="4" destOrd="0" presId="urn:microsoft.com/office/officeart/2005/8/layout/lProcess2"/>
    <dgm:cxn modelId="{527588A4-500E-4C96-86B7-3C63A5A9970D}" type="presParOf" srcId="{76259C2D-BEF4-4B2B-A64E-C6E945AA191E}" destId="{DD2C38C4-9033-4907-9D3B-4115D2B89633}" srcOrd="5" destOrd="0" presId="urn:microsoft.com/office/officeart/2005/8/layout/lProcess2"/>
    <dgm:cxn modelId="{FEA57049-C90E-4BD7-AABC-E6BB192868A2}" type="presParOf" srcId="{76259C2D-BEF4-4B2B-A64E-C6E945AA191E}" destId="{780CDEC0-0790-4439-B9C8-E55185188A0A}" srcOrd="6" destOrd="0" presId="urn:microsoft.com/office/officeart/2005/8/layout/lProcess2"/>
    <dgm:cxn modelId="{105ABD7C-8650-4378-A802-F81445BBAEDC}" type="presParOf" srcId="{76259C2D-BEF4-4B2B-A64E-C6E945AA191E}" destId="{1A6903B4-287D-412D-92E9-2B049500C476}" srcOrd="7" destOrd="0" presId="urn:microsoft.com/office/officeart/2005/8/layout/lProcess2"/>
    <dgm:cxn modelId="{923D9393-9776-45A2-A2F9-E63852CB0890}" type="presParOf" srcId="{76259C2D-BEF4-4B2B-A64E-C6E945AA191E}" destId="{DEAB61AA-4F7C-41D2-A040-E6D14600C2AE}" srcOrd="8" destOrd="0" presId="urn:microsoft.com/office/officeart/2005/8/layout/lProcess2"/>
    <dgm:cxn modelId="{BE27B2EA-A09B-49C2-9D56-C439FB55BCB5}" type="presParOf" srcId="{76259C2D-BEF4-4B2B-A64E-C6E945AA191E}" destId="{2ADBA57E-D541-4082-BA60-7632C813B043}" srcOrd="9" destOrd="0" presId="urn:microsoft.com/office/officeart/2005/8/layout/lProcess2"/>
    <dgm:cxn modelId="{073352E4-A467-42DB-9DF4-134FA76A7C80}" type="presParOf" srcId="{76259C2D-BEF4-4B2B-A64E-C6E945AA191E}" destId="{7FEA10CB-53B2-40F2-BBD2-5F8ED65C7140}" srcOrd="10" destOrd="0" presId="urn:microsoft.com/office/officeart/2005/8/layout/lProcess2"/>
    <dgm:cxn modelId="{7161F1B0-DDCF-4DD0-84DD-9D0D5DA6F715}" type="presParOf" srcId="{CFE856F8-DB68-475D-8BD9-366C59432149}" destId="{89F27C5D-51D5-413B-9BA4-0EFC7DA2BE9E}" srcOrd="3" destOrd="0" presId="urn:microsoft.com/office/officeart/2005/8/layout/lProcess2"/>
    <dgm:cxn modelId="{EE0508A9-E4D5-495C-882E-A1401D4CD949}" type="presParOf" srcId="{CFE856F8-DB68-475D-8BD9-366C59432149}" destId="{37D4A8B2-128C-44BE-A301-6F64FA9F724F}" srcOrd="4" destOrd="0" presId="urn:microsoft.com/office/officeart/2005/8/layout/lProcess2"/>
    <dgm:cxn modelId="{099ADCDC-8775-4EC5-BF7B-9EF8074BF081}" type="presParOf" srcId="{37D4A8B2-128C-44BE-A301-6F64FA9F724F}" destId="{A153B6A0-327E-48D5-A70A-987B68D3DDBD}" srcOrd="0" destOrd="0" presId="urn:microsoft.com/office/officeart/2005/8/layout/lProcess2"/>
    <dgm:cxn modelId="{9EEFF5F2-E859-4CE6-AA48-A7CEEEF85C5C}" type="presParOf" srcId="{37D4A8B2-128C-44BE-A301-6F64FA9F724F}" destId="{A9F62D21-4F0B-4D60-BFAF-E7DCB0391329}" srcOrd="1" destOrd="0" presId="urn:microsoft.com/office/officeart/2005/8/layout/lProcess2"/>
    <dgm:cxn modelId="{2BD3DB7D-614D-4967-BC6F-2DECAAE5201A}" type="presParOf" srcId="{37D4A8B2-128C-44BE-A301-6F64FA9F724F}" destId="{4578938E-F779-46A6-BA29-8269E1392417}" srcOrd="2" destOrd="0" presId="urn:microsoft.com/office/officeart/2005/8/layout/lProcess2"/>
    <dgm:cxn modelId="{59B4AF02-79AD-4926-BA8C-2DD2DD1DCA86}" type="presParOf" srcId="{4578938E-F779-46A6-BA29-8269E1392417}" destId="{8BEB06CC-7666-42CB-9ACE-6CA4F88357AE}" srcOrd="0" destOrd="0" presId="urn:microsoft.com/office/officeart/2005/8/layout/lProcess2"/>
    <dgm:cxn modelId="{B56F7517-4BBC-4F1B-A625-0C9359AD543C}" type="presParOf" srcId="{8BEB06CC-7666-42CB-9ACE-6CA4F88357AE}" destId="{CC2843AB-3BC3-4332-99A6-89A6CE56913C}" srcOrd="0" destOrd="0" presId="urn:microsoft.com/office/officeart/2005/8/layout/lProcess2"/>
    <dgm:cxn modelId="{484A4A79-56DF-41E3-8767-5A01D97F947E}" type="presParOf" srcId="{8BEB06CC-7666-42CB-9ACE-6CA4F88357AE}" destId="{E2B89025-946B-45FB-8A23-D043E58A2295}" srcOrd="1" destOrd="0" presId="urn:microsoft.com/office/officeart/2005/8/layout/lProcess2"/>
    <dgm:cxn modelId="{8E2E1785-C5D9-4EAF-9438-14D9318C3258}" type="presParOf" srcId="{8BEB06CC-7666-42CB-9ACE-6CA4F88357AE}" destId="{CE8794E7-F85B-4218-BBA7-8EB93B6C1517}" srcOrd="2" destOrd="0" presId="urn:microsoft.com/office/officeart/2005/8/layout/lProcess2"/>
    <dgm:cxn modelId="{42A9DF6E-7624-4DAA-81C3-001E88B3E311}" type="presParOf" srcId="{8BEB06CC-7666-42CB-9ACE-6CA4F88357AE}" destId="{FD56D317-8521-4A25-B133-17E4E6C1B973}" srcOrd="3" destOrd="0" presId="urn:microsoft.com/office/officeart/2005/8/layout/lProcess2"/>
    <dgm:cxn modelId="{88E11305-1CF1-4B2C-9706-8E89F460EBDE}" type="presParOf" srcId="{8BEB06CC-7666-42CB-9ACE-6CA4F88357AE}" destId="{F154370F-95D8-4BDB-99C2-3C37575B8C63}" srcOrd="4" destOrd="0" presId="urn:microsoft.com/office/officeart/2005/8/layout/lProcess2"/>
    <dgm:cxn modelId="{72D19A29-DC05-4E82-868C-06BF482F0181}" type="presParOf" srcId="{8BEB06CC-7666-42CB-9ACE-6CA4F88357AE}" destId="{56AB0FC6-4705-402F-8B7C-C24BEF87D644}" srcOrd="5" destOrd="0" presId="urn:microsoft.com/office/officeart/2005/8/layout/lProcess2"/>
    <dgm:cxn modelId="{9CA51C1A-A522-497E-B613-1EAC42FADB26}" type="presParOf" srcId="{8BEB06CC-7666-42CB-9ACE-6CA4F88357AE}" destId="{D0FF90EF-2C01-4F87-A4DE-FB207ACC14E7}" srcOrd="6" destOrd="0" presId="urn:microsoft.com/office/officeart/2005/8/layout/lProcess2"/>
    <dgm:cxn modelId="{05E84E95-7827-4C2E-917A-BE472A8A4162}" type="presParOf" srcId="{8BEB06CC-7666-42CB-9ACE-6CA4F88357AE}" destId="{25EAE1CE-3F20-41E7-A35D-05A6D613439B}" srcOrd="7" destOrd="0" presId="urn:microsoft.com/office/officeart/2005/8/layout/lProcess2"/>
    <dgm:cxn modelId="{D10DAC45-FF1D-4A4D-933B-38745A677DAB}" type="presParOf" srcId="{8BEB06CC-7666-42CB-9ACE-6CA4F88357AE}" destId="{EAFC35BD-A2E1-43DA-907D-71A7225A76EC}" srcOrd="8" destOrd="0" presId="urn:microsoft.com/office/officeart/2005/8/layout/lProcess2"/>
    <dgm:cxn modelId="{C1C61340-1B4E-4AAB-AEE5-95C1D3B7A8C6}" type="presParOf" srcId="{8BEB06CC-7666-42CB-9ACE-6CA4F88357AE}" destId="{CB81CDB0-3438-4379-B8DA-1F7EF0D96EC6}" srcOrd="9" destOrd="0" presId="urn:microsoft.com/office/officeart/2005/8/layout/lProcess2"/>
    <dgm:cxn modelId="{1800B235-6B22-467C-B89E-5FC15964DD0C}" type="presParOf" srcId="{8BEB06CC-7666-42CB-9ACE-6CA4F88357AE}" destId="{D1123513-4ADE-4A99-8CD4-9B0B24426CAF}" srcOrd="10" destOrd="0" presId="urn:microsoft.com/office/officeart/2005/8/layout/lProcess2"/>
    <dgm:cxn modelId="{C2D05C96-5185-4C4B-AFF3-3869651C13F0}" type="presParOf" srcId="{8BEB06CC-7666-42CB-9ACE-6CA4F88357AE}" destId="{10526714-9CA7-4DA0-9482-980DBDFBB312}" srcOrd="11" destOrd="0" presId="urn:microsoft.com/office/officeart/2005/8/layout/lProcess2"/>
    <dgm:cxn modelId="{23F14391-5FFF-4DD7-9E63-4007D1291028}" type="presParOf" srcId="{8BEB06CC-7666-42CB-9ACE-6CA4F88357AE}" destId="{DE24336D-3FA8-456F-8D1E-7DE8DF6F834E}" srcOrd="1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8D9D66-A50E-44D7-BE24-B51BF0AFC825}" type="doc">
      <dgm:prSet loTypeId="urn:microsoft.com/office/officeart/2005/8/layout/default" loCatId="list" qsTypeId="urn:microsoft.com/office/officeart/2005/8/quickstyle/3d1" qsCatId="3D" csTypeId="urn:microsoft.com/office/officeart/2005/8/colors/colorful4" csCatId="colorful" phldr="1"/>
      <dgm:spPr/>
      <dgm:t>
        <a:bodyPr/>
        <a:lstStyle/>
        <a:p>
          <a:endParaRPr lang="es-MX"/>
        </a:p>
      </dgm:t>
    </dgm:pt>
    <dgm:pt modelId="{7D738654-720D-44B2-AF74-C57AA45460E3}">
      <dgm:prSet phldrT="[Texto]"/>
      <dgm:spPr/>
      <dgm:t>
        <a:bodyPr/>
        <a:lstStyle/>
        <a:p>
          <a:r>
            <a:rPr lang="es-MX" dirty="0" smtClean="0"/>
            <a:t>Intermodal</a:t>
          </a:r>
        </a:p>
        <a:p>
          <a:r>
            <a:rPr lang="es-MX" dirty="0" smtClean="0"/>
            <a:t>Los movimientos de mercancías que utilizan sucesivamente varios modos de transporte sin manipulación de la carga en la transferencia.</a:t>
          </a:r>
          <a:endParaRPr lang="es-MX" dirty="0"/>
        </a:p>
      </dgm:t>
    </dgm:pt>
    <dgm:pt modelId="{5F282EDA-0185-4856-B09D-6EA13937D38C}" type="parTrans" cxnId="{A7AFD3E3-FC4C-41A2-80F1-4BFDBFD8EF9B}">
      <dgm:prSet/>
      <dgm:spPr/>
      <dgm:t>
        <a:bodyPr/>
        <a:lstStyle/>
        <a:p>
          <a:endParaRPr lang="es-MX"/>
        </a:p>
      </dgm:t>
    </dgm:pt>
    <dgm:pt modelId="{CD0F77F9-B7CB-439A-AFE8-6FA065C59FFC}" type="sibTrans" cxnId="{A7AFD3E3-FC4C-41A2-80F1-4BFDBFD8EF9B}">
      <dgm:prSet/>
      <dgm:spPr/>
      <dgm:t>
        <a:bodyPr/>
        <a:lstStyle/>
        <a:p>
          <a:endParaRPr lang="es-MX"/>
        </a:p>
      </dgm:t>
    </dgm:pt>
    <dgm:pt modelId="{A907FA1D-9F37-4096-BE61-BCF1B245756A}">
      <dgm:prSet phldrT="[Texto]"/>
      <dgm:spPr/>
      <dgm:t>
        <a:bodyPr/>
        <a:lstStyle/>
        <a:p>
          <a:r>
            <a:rPr lang="es-MX" dirty="0" smtClean="0"/>
            <a:t>Intermodal</a:t>
          </a:r>
        </a:p>
        <a:p>
          <a:r>
            <a:rPr lang="es-MX" dirty="0" smtClean="0"/>
            <a:t>Es el empleo de dos o más modos  apropiados para formar una cadena de transporte integrada, encaminada a la entrega operativamente eficiente y rentable de mercancías de una manera ambientalmente sostenible.</a:t>
          </a:r>
          <a:endParaRPr lang="es-MX" dirty="0"/>
        </a:p>
      </dgm:t>
    </dgm:pt>
    <dgm:pt modelId="{D24D08BB-34F0-4E3F-BD28-4CECBADFB951}" type="parTrans" cxnId="{7C89E97D-4798-4569-B005-3DA3D68AC2EB}">
      <dgm:prSet/>
      <dgm:spPr/>
      <dgm:t>
        <a:bodyPr/>
        <a:lstStyle/>
        <a:p>
          <a:endParaRPr lang="es-MX"/>
        </a:p>
      </dgm:t>
    </dgm:pt>
    <dgm:pt modelId="{B6C8C1F8-CC02-4F9E-80C9-A59502D3E2E1}" type="sibTrans" cxnId="{7C89E97D-4798-4569-B005-3DA3D68AC2EB}">
      <dgm:prSet/>
      <dgm:spPr/>
      <dgm:t>
        <a:bodyPr/>
        <a:lstStyle/>
        <a:p>
          <a:endParaRPr lang="es-MX"/>
        </a:p>
      </dgm:t>
    </dgm:pt>
    <dgm:pt modelId="{FE0CC937-9CC9-4FFC-BC2B-423D75FA9928}">
      <dgm:prSet phldrT="[Texto]"/>
      <dgm:spPr/>
      <dgm:t>
        <a:bodyPr/>
        <a:lstStyle/>
        <a:p>
          <a:r>
            <a:rPr lang="es-MX" dirty="0" smtClean="0"/>
            <a:t>Multimodal</a:t>
          </a:r>
        </a:p>
        <a:p>
          <a:r>
            <a:rPr lang="es-MX" dirty="0" smtClean="0"/>
            <a:t>Transporte de mercancías por al menos dos modos de manera sucesiva.</a:t>
          </a:r>
        </a:p>
      </dgm:t>
    </dgm:pt>
    <dgm:pt modelId="{10BF33FB-3597-467B-9244-012CBF5C4F44}" type="parTrans" cxnId="{752E0904-442E-4FA6-BEA4-3B2475F96913}">
      <dgm:prSet/>
      <dgm:spPr/>
      <dgm:t>
        <a:bodyPr/>
        <a:lstStyle/>
        <a:p>
          <a:endParaRPr lang="es-MX"/>
        </a:p>
      </dgm:t>
    </dgm:pt>
    <dgm:pt modelId="{45F68E98-8D2B-4B30-9D3E-47DC22B7D20F}" type="sibTrans" cxnId="{752E0904-442E-4FA6-BEA4-3B2475F96913}">
      <dgm:prSet/>
      <dgm:spPr/>
      <dgm:t>
        <a:bodyPr/>
        <a:lstStyle/>
        <a:p>
          <a:endParaRPr lang="es-MX"/>
        </a:p>
      </dgm:t>
    </dgm:pt>
    <dgm:pt modelId="{38AC5306-862D-4568-B88E-A371FE69330E}" type="pres">
      <dgm:prSet presAssocID="{318D9D66-A50E-44D7-BE24-B51BF0AFC825}" presName="diagram" presStyleCnt="0">
        <dgm:presLayoutVars>
          <dgm:dir/>
          <dgm:resizeHandles val="exact"/>
        </dgm:presLayoutVars>
      </dgm:prSet>
      <dgm:spPr/>
      <dgm:t>
        <a:bodyPr/>
        <a:lstStyle/>
        <a:p>
          <a:endParaRPr lang="es-MX"/>
        </a:p>
      </dgm:t>
    </dgm:pt>
    <dgm:pt modelId="{30AF2F12-45B7-41AF-8026-2CB1CDCE5DAB}" type="pres">
      <dgm:prSet presAssocID="{7D738654-720D-44B2-AF74-C57AA45460E3}" presName="node" presStyleLbl="node1" presStyleIdx="0" presStyleCnt="3">
        <dgm:presLayoutVars>
          <dgm:bulletEnabled val="1"/>
        </dgm:presLayoutVars>
      </dgm:prSet>
      <dgm:spPr/>
      <dgm:t>
        <a:bodyPr/>
        <a:lstStyle/>
        <a:p>
          <a:endParaRPr lang="es-MX"/>
        </a:p>
      </dgm:t>
    </dgm:pt>
    <dgm:pt modelId="{48775904-BF86-40F2-9E42-ECDB8ACF6AEF}" type="pres">
      <dgm:prSet presAssocID="{CD0F77F9-B7CB-439A-AFE8-6FA065C59FFC}" presName="sibTrans" presStyleCnt="0"/>
      <dgm:spPr/>
    </dgm:pt>
    <dgm:pt modelId="{D971122E-C89F-492D-96B9-BE902CAB7A94}" type="pres">
      <dgm:prSet presAssocID="{FE0CC937-9CC9-4FFC-BC2B-423D75FA9928}" presName="node" presStyleLbl="node1" presStyleIdx="1" presStyleCnt="3">
        <dgm:presLayoutVars>
          <dgm:bulletEnabled val="1"/>
        </dgm:presLayoutVars>
      </dgm:prSet>
      <dgm:spPr/>
      <dgm:t>
        <a:bodyPr/>
        <a:lstStyle/>
        <a:p>
          <a:endParaRPr lang="es-MX"/>
        </a:p>
      </dgm:t>
    </dgm:pt>
    <dgm:pt modelId="{CAC8CAD1-0F28-4C19-B366-8DEECB3E1B07}" type="pres">
      <dgm:prSet presAssocID="{45F68E98-8D2B-4B30-9D3E-47DC22B7D20F}" presName="sibTrans" presStyleCnt="0"/>
      <dgm:spPr/>
    </dgm:pt>
    <dgm:pt modelId="{F68F593E-FB8C-4EB4-99A7-16FA73A607B9}" type="pres">
      <dgm:prSet presAssocID="{A907FA1D-9F37-4096-BE61-BCF1B245756A}" presName="node" presStyleLbl="node1" presStyleIdx="2" presStyleCnt="3" custScaleX="132028" custScaleY="133287" custLinFactNeighborY="71">
        <dgm:presLayoutVars>
          <dgm:bulletEnabled val="1"/>
        </dgm:presLayoutVars>
      </dgm:prSet>
      <dgm:spPr/>
      <dgm:t>
        <a:bodyPr/>
        <a:lstStyle/>
        <a:p>
          <a:endParaRPr lang="es-MX"/>
        </a:p>
      </dgm:t>
    </dgm:pt>
  </dgm:ptLst>
  <dgm:cxnLst>
    <dgm:cxn modelId="{9DE0DEE9-4F5B-447A-A5B5-5C309122105C}" type="presOf" srcId="{7D738654-720D-44B2-AF74-C57AA45460E3}" destId="{30AF2F12-45B7-41AF-8026-2CB1CDCE5DAB}" srcOrd="0" destOrd="0" presId="urn:microsoft.com/office/officeart/2005/8/layout/default"/>
    <dgm:cxn modelId="{A7AFD3E3-FC4C-41A2-80F1-4BFDBFD8EF9B}" srcId="{318D9D66-A50E-44D7-BE24-B51BF0AFC825}" destId="{7D738654-720D-44B2-AF74-C57AA45460E3}" srcOrd="0" destOrd="0" parTransId="{5F282EDA-0185-4856-B09D-6EA13937D38C}" sibTransId="{CD0F77F9-B7CB-439A-AFE8-6FA065C59FFC}"/>
    <dgm:cxn modelId="{74B3872C-16C0-4C7F-BC7D-267F1E790BED}" type="presOf" srcId="{A907FA1D-9F37-4096-BE61-BCF1B245756A}" destId="{F68F593E-FB8C-4EB4-99A7-16FA73A607B9}" srcOrd="0" destOrd="0" presId="urn:microsoft.com/office/officeart/2005/8/layout/default"/>
    <dgm:cxn modelId="{2D7BE078-D5C3-4E84-B687-3CBECCDE0F1F}" type="presOf" srcId="{318D9D66-A50E-44D7-BE24-B51BF0AFC825}" destId="{38AC5306-862D-4568-B88E-A371FE69330E}" srcOrd="0" destOrd="0" presId="urn:microsoft.com/office/officeart/2005/8/layout/default"/>
    <dgm:cxn modelId="{7C89E97D-4798-4569-B005-3DA3D68AC2EB}" srcId="{318D9D66-A50E-44D7-BE24-B51BF0AFC825}" destId="{A907FA1D-9F37-4096-BE61-BCF1B245756A}" srcOrd="2" destOrd="0" parTransId="{D24D08BB-34F0-4E3F-BD28-4CECBADFB951}" sibTransId="{B6C8C1F8-CC02-4F9E-80C9-A59502D3E2E1}"/>
    <dgm:cxn modelId="{5526B42B-9D5F-4BCF-98ED-E7A937D3C5B6}" type="presOf" srcId="{FE0CC937-9CC9-4FFC-BC2B-423D75FA9928}" destId="{D971122E-C89F-492D-96B9-BE902CAB7A94}" srcOrd="0" destOrd="0" presId="urn:microsoft.com/office/officeart/2005/8/layout/default"/>
    <dgm:cxn modelId="{752E0904-442E-4FA6-BEA4-3B2475F96913}" srcId="{318D9D66-A50E-44D7-BE24-B51BF0AFC825}" destId="{FE0CC937-9CC9-4FFC-BC2B-423D75FA9928}" srcOrd="1" destOrd="0" parTransId="{10BF33FB-3597-467B-9244-012CBF5C4F44}" sibTransId="{45F68E98-8D2B-4B30-9D3E-47DC22B7D20F}"/>
    <dgm:cxn modelId="{2B6D2205-F805-4704-A1A2-E1856880BEE1}" type="presParOf" srcId="{38AC5306-862D-4568-B88E-A371FE69330E}" destId="{30AF2F12-45B7-41AF-8026-2CB1CDCE5DAB}" srcOrd="0" destOrd="0" presId="urn:microsoft.com/office/officeart/2005/8/layout/default"/>
    <dgm:cxn modelId="{7AFE2DAE-C650-40DF-AFC4-0BF233BBBD09}" type="presParOf" srcId="{38AC5306-862D-4568-B88E-A371FE69330E}" destId="{48775904-BF86-40F2-9E42-ECDB8ACF6AEF}" srcOrd="1" destOrd="0" presId="urn:microsoft.com/office/officeart/2005/8/layout/default"/>
    <dgm:cxn modelId="{23D392EA-FC62-40C3-9861-C02F7C9A2CCD}" type="presParOf" srcId="{38AC5306-862D-4568-B88E-A371FE69330E}" destId="{D971122E-C89F-492D-96B9-BE902CAB7A94}" srcOrd="2" destOrd="0" presId="urn:microsoft.com/office/officeart/2005/8/layout/default"/>
    <dgm:cxn modelId="{B215665B-5878-49A2-A1EC-B2C455577288}" type="presParOf" srcId="{38AC5306-862D-4568-B88E-A371FE69330E}" destId="{CAC8CAD1-0F28-4C19-B366-8DEECB3E1B07}" srcOrd="3" destOrd="0" presId="urn:microsoft.com/office/officeart/2005/8/layout/default"/>
    <dgm:cxn modelId="{80CD152E-C7D6-4C27-A28D-B35900FAD89A}" type="presParOf" srcId="{38AC5306-862D-4568-B88E-A371FE69330E}" destId="{F68F593E-FB8C-4EB4-99A7-16FA73A607B9}"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E6D11BE-CAB8-4E56-B315-08F7999F921D}" type="doc">
      <dgm:prSet loTypeId="urn:microsoft.com/office/officeart/2005/8/layout/hierarchy3" loCatId="list" qsTypeId="urn:microsoft.com/office/officeart/2005/8/quickstyle/simple1" qsCatId="simple" csTypeId="urn:microsoft.com/office/officeart/2005/8/colors/colorful1" csCatId="colorful" phldr="1"/>
      <dgm:spPr/>
      <dgm:t>
        <a:bodyPr/>
        <a:lstStyle/>
        <a:p>
          <a:endParaRPr lang="es-MX"/>
        </a:p>
      </dgm:t>
    </dgm:pt>
    <dgm:pt modelId="{C9E96BF8-5088-428B-A8BB-05DA1193CBF9}">
      <dgm:prSet phldrT="[Texto]"/>
      <dgm:spPr/>
      <dgm:t>
        <a:bodyPr/>
        <a:lstStyle/>
        <a:p>
          <a:r>
            <a:rPr lang="es-MX" dirty="0" smtClean="0"/>
            <a:t>Los costos del transporte en el proceso de generación de valor</a:t>
          </a:r>
          <a:endParaRPr lang="es-MX" dirty="0"/>
        </a:p>
      </dgm:t>
    </dgm:pt>
    <dgm:pt modelId="{5EA59D51-5E40-42EE-ADFD-98BCE1E1D29C}" type="parTrans" cxnId="{53D3B2A4-B2AC-41A2-A879-A11264555C7F}">
      <dgm:prSet/>
      <dgm:spPr/>
      <dgm:t>
        <a:bodyPr/>
        <a:lstStyle/>
        <a:p>
          <a:endParaRPr lang="es-MX"/>
        </a:p>
      </dgm:t>
    </dgm:pt>
    <dgm:pt modelId="{014BEEDF-2810-48C8-BE03-14D5855C9DAD}" type="sibTrans" cxnId="{53D3B2A4-B2AC-41A2-A879-A11264555C7F}">
      <dgm:prSet/>
      <dgm:spPr/>
      <dgm:t>
        <a:bodyPr/>
        <a:lstStyle/>
        <a:p>
          <a:endParaRPr lang="es-MX"/>
        </a:p>
      </dgm:t>
    </dgm:pt>
    <dgm:pt modelId="{BCE16693-E143-4150-9F9A-90BD2DE5A29D}">
      <dgm:prSet phldrT="[Texto]" custT="1"/>
      <dgm:spPr/>
      <dgm:t>
        <a:bodyPr/>
        <a:lstStyle/>
        <a:p>
          <a:r>
            <a:rPr lang="es-MX" sz="1600" dirty="0" smtClean="0"/>
            <a:t>Varían desde el 1% hasta el 30% del precio de venta recomendado para el producto</a:t>
          </a:r>
          <a:endParaRPr lang="es-MX" sz="1600" dirty="0"/>
        </a:p>
      </dgm:t>
    </dgm:pt>
    <dgm:pt modelId="{8E6B4361-26B3-4DFD-9C77-9B070DC114C0}" type="parTrans" cxnId="{F91F16F1-3021-4EE8-92BC-9B16C9E019DB}">
      <dgm:prSet/>
      <dgm:spPr/>
      <dgm:t>
        <a:bodyPr/>
        <a:lstStyle/>
        <a:p>
          <a:endParaRPr lang="es-MX"/>
        </a:p>
      </dgm:t>
    </dgm:pt>
    <dgm:pt modelId="{3C27C6BA-7DFF-4759-A8B2-40C591D00FB7}" type="sibTrans" cxnId="{F91F16F1-3021-4EE8-92BC-9B16C9E019DB}">
      <dgm:prSet/>
      <dgm:spPr/>
      <dgm:t>
        <a:bodyPr/>
        <a:lstStyle/>
        <a:p>
          <a:endParaRPr lang="es-MX"/>
        </a:p>
      </dgm:t>
    </dgm:pt>
    <dgm:pt modelId="{D460BC49-CFFA-4483-8705-AC527CD7B1D3}">
      <dgm:prSet phldrT="[Texto]" custT="1"/>
      <dgm:spPr/>
      <dgm:t>
        <a:bodyPr/>
        <a:lstStyle/>
        <a:p>
          <a:r>
            <a:rPr lang="es-MX" sz="1300" dirty="0" smtClean="0"/>
            <a:t>Aumentan directamente con la inflación  porque sus componentes  están integrados por mano de obra, combustibles, refacciones, depreciación, </a:t>
          </a:r>
          <a:r>
            <a:rPr lang="es-MX" sz="1300" dirty="0" err="1" smtClean="0"/>
            <a:t>etc</a:t>
          </a:r>
          <a:r>
            <a:rPr lang="es-MX" sz="1300" dirty="0" smtClean="0"/>
            <a:t>	</a:t>
          </a:r>
          <a:endParaRPr lang="es-MX" sz="1300" dirty="0"/>
        </a:p>
      </dgm:t>
    </dgm:pt>
    <dgm:pt modelId="{B2B2CF5B-FA41-45DE-8BDF-034DA6334785}" type="parTrans" cxnId="{D9CE6A5F-F92A-4156-AA16-3DB6020B18E3}">
      <dgm:prSet/>
      <dgm:spPr/>
      <dgm:t>
        <a:bodyPr/>
        <a:lstStyle/>
        <a:p>
          <a:endParaRPr lang="es-MX"/>
        </a:p>
      </dgm:t>
    </dgm:pt>
    <dgm:pt modelId="{ACE602D0-4226-474D-8AE0-CB935864432F}" type="sibTrans" cxnId="{D9CE6A5F-F92A-4156-AA16-3DB6020B18E3}">
      <dgm:prSet/>
      <dgm:spPr/>
      <dgm:t>
        <a:bodyPr/>
        <a:lstStyle/>
        <a:p>
          <a:endParaRPr lang="es-MX"/>
        </a:p>
      </dgm:t>
    </dgm:pt>
    <dgm:pt modelId="{1EF4C15C-633A-4549-924F-3A37223CF508}">
      <dgm:prSet phldrT="[Texto]" custT="1"/>
      <dgm:spPr/>
      <dgm:t>
        <a:bodyPr/>
        <a:lstStyle/>
        <a:p>
          <a:r>
            <a:rPr lang="es-MX" sz="1400" dirty="0" smtClean="0"/>
            <a:t>La productividad también impacta al incrementar la economía de escala (peso transportado/número de movimientos)	</a:t>
          </a:r>
          <a:endParaRPr lang="es-MX" sz="1400" dirty="0"/>
        </a:p>
      </dgm:t>
    </dgm:pt>
    <dgm:pt modelId="{6FB95B68-EEC5-42BB-B287-F13DF53D7373}" type="parTrans" cxnId="{938DB02B-1F95-454F-B51A-3B499BDB6CA0}">
      <dgm:prSet/>
      <dgm:spPr/>
      <dgm:t>
        <a:bodyPr/>
        <a:lstStyle/>
        <a:p>
          <a:endParaRPr lang="es-MX"/>
        </a:p>
      </dgm:t>
    </dgm:pt>
    <dgm:pt modelId="{D9FD6A0E-1B0C-4D2B-A602-5840E47897E2}" type="sibTrans" cxnId="{938DB02B-1F95-454F-B51A-3B499BDB6CA0}">
      <dgm:prSet/>
      <dgm:spPr/>
      <dgm:t>
        <a:bodyPr/>
        <a:lstStyle/>
        <a:p>
          <a:endParaRPr lang="es-MX"/>
        </a:p>
      </dgm:t>
    </dgm:pt>
    <dgm:pt modelId="{4E7DC294-1EFF-40CB-AB15-57D7CF40255C}" type="pres">
      <dgm:prSet presAssocID="{6E6D11BE-CAB8-4E56-B315-08F7999F921D}" presName="diagram" presStyleCnt="0">
        <dgm:presLayoutVars>
          <dgm:chPref val="1"/>
          <dgm:dir/>
          <dgm:animOne val="branch"/>
          <dgm:animLvl val="lvl"/>
          <dgm:resizeHandles/>
        </dgm:presLayoutVars>
      </dgm:prSet>
      <dgm:spPr/>
      <dgm:t>
        <a:bodyPr/>
        <a:lstStyle/>
        <a:p>
          <a:endParaRPr lang="es-MX"/>
        </a:p>
      </dgm:t>
    </dgm:pt>
    <dgm:pt modelId="{76A66198-8EFD-4E00-B2C6-8112E6F0D6E7}" type="pres">
      <dgm:prSet presAssocID="{C9E96BF8-5088-428B-A8BB-05DA1193CBF9}" presName="root" presStyleCnt="0"/>
      <dgm:spPr/>
    </dgm:pt>
    <dgm:pt modelId="{0D5FFFC8-FBCE-47D4-9978-34179130BF90}" type="pres">
      <dgm:prSet presAssocID="{C9E96BF8-5088-428B-A8BB-05DA1193CBF9}" presName="rootComposite" presStyleCnt="0"/>
      <dgm:spPr/>
    </dgm:pt>
    <dgm:pt modelId="{16F24554-8C58-4D97-B6D9-15DF36B1B5DA}" type="pres">
      <dgm:prSet presAssocID="{C9E96BF8-5088-428B-A8BB-05DA1193CBF9}" presName="rootText" presStyleLbl="node1" presStyleIdx="0" presStyleCnt="1"/>
      <dgm:spPr/>
      <dgm:t>
        <a:bodyPr/>
        <a:lstStyle/>
        <a:p>
          <a:endParaRPr lang="es-MX"/>
        </a:p>
      </dgm:t>
    </dgm:pt>
    <dgm:pt modelId="{CD788D06-3ADE-42CB-ACFD-024BE4FF33C6}" type="pres">
      <dgm:prSet presAssocID="{C9E96BF8-5088-428B-A8BB-05DA1193CBF9}" presName="rootConnector" presStyleLbl="node1" presStyleIdx="0" presStyleCnt="1"/>
      <dgm:spPr/>
      <dgm:t>
        <a:bodyPr/>
        <a:lstStyle/>
        <a:p>
          <a:endParaRPr lang="es-MX"/>
        </a:p>
      </dgm:t>
    </dgm:pt>
    <dgm:pt modelId="{CDEAD4BF-B876-4E33-A78E-4A1066635523}" type="pres">
      <dgm:prSet presAssocID="{C9E96BF8-5088-428B-A8BB-05DA1193CBF9}" presName="childShape" presStyleCnt="0"/>
      <dgm:spPr/>
    </dgm:pt>
    <dgm:pt modelId="{69C1E2EE-2B4C-4F01-A785-4E4F61FD6A20}" type="pres">
      <dgm:prSet presAssocID="{8E6B4361-26B3-4DFD-9C77-9B070DC114C0}" presName="Name13" presStyleLbl="parChTrans1D2" presStyleIdx="0" presStyleCnt="3"/>
      <dgm:spPr/>
      <dgm:t>
        <a:bodyPr/>
        <a:lstStyle/>
        <a:p>
          <a:endParaRPr lang="es-MX"/>
        </a:p>
      </dgm:t>
    </dgm:pt>
    <dgm:pt modelId="{9897ED23-4D3F-4096-8D34-3B9DC07AE7A3}" type="pres">
      <dgm:prSet presAssocID="{BCE16693-E143-4150-9F9A-90BD2DE5A29D}" presName="childText" presStyleLbl="bgAcc1" presStyleIdx="0" presStyleCnt="3">
        <dgm:presLayoutVars>
          <dgm:bulletEnabled val="1"/>
        </dgm:presLayoutVars>
      </dgm:prSet>
      <dgm:spPr/>
      <dgm:t>
        <a:bodyPr/>
        <a:lstStyle/>
        <a:p>
          <a:endParaRPr lang="es-MX"/>
        </a:p>
      </dgm:t>
    </dgm:pt>
    <dgm:pt modelId="{D0612787-CB34-4AE4-B300-8EF5608311F2}" type="pres">
      <dgm:prSet presAssocID="{B2B2CF5B-FA41-45DE-8BDF-034DA6334785}" presName="Name13" presStyleLbl="parChTrans1D2" presStyleIdx="1" presStyleCnt="3"/>
      <dgm:spPr/>
      <dgm:t>
        <a:bodyPr/>
        <a:lstStyle/>
        <a:p>
          <a:endParaRPr lang="es-MX"/>
        </a:p>
      </dgm:t>
    </dgm:pt>
    <dgm:pt modelId="{26C655C6-2167-4107-89B3-2E14BDFFD1F0}" type="pres">
      <dgm:prSet presAssocID="{D460BC49-CFFA-4483-8705-AC527CD7B1D3}" presName="childText" presStyleLbl="bgAcc1" presStyleIdx="1" presStyleCnt="3">
        <dgm:presLayoutVars>
          <dgm:bulletEnabled val="1"/>
        </dgm:presLayoutVars>
      </dgm:prSet>
      <dgm:spPr/>
      <dgm:t>
        <a:bodyPr/>
        <a:lstStyle/>
        <a:p>
          <a:endParaRPr lang="es-MX"/>
        </a:p>
      </dgm:t>
    </dgm:pt>
    <dgm:pt modelId="{8FB4D0BA-1276-4322-A255-39866E40BE11}" type="pres">
      <dgm:prSet presAssocID="{6FB95B68-EEC5-42BB-B287-F13DF53D7373}" presName="Name13" presStyleLbl="parChTrans1D2" presStyleIdx="2" presStyleCnt="3"/>
      <dgm:spPr/>
      <dgm:t>
        <a:bodyPr/>
        <a:lstStyle/>
        <a:p>
          <a:endParaRPr lang="es-MX"/>
        </a:p>
      </dgm:t>
    </dgm:pt>
    <dgm:pt modelId="{B340E3A6-18EA-4D5F-BE56-B4CBF2B45AAD}" type="pres">
      <dgm:prSet presAssocID="{1EF4C15C-633A-4549-924F-3A37223CF508}" presName="childText" presStyleLbl="bgAcc1" presStyleIdx="2" presStyleCnt="3">
        <dgm:presLayoutVars>
          <dgm:bulletEnabled val="1"/>
        </dgm:presLayoutVars>
      </dgm:prSet>
      <dgm:spPr/>
      <dgm:t>
        <a:bodyPr/>
        <a:lstStyle/>
        <a:p>
          <a:endParaRPr lang="es-MX"/>
        </a:p>
      </dgm:t>
    </dgm:pt>
  </dgm:ptLst>
  <dgm:cxnLst>
    <dgm:cxn modelId="{64BC81B1-9B22-44B2-92BA-30B47E24C401}" type="presOf" srcId="{C9E96BF8-5088-428B-A8BB-05DA1193CBF9}" destId="{CD788D06-3ADE-42CB-ACFD-024BE4FF33C6}" srcOrd="1" destOrd="0" presId="urn:microsoft.com/office/officeart/2005/8/layout/hierarchy3"/>
    <dgm:cxn modelId="{D9CE6A5F-F92A-4156-AA16-3DB6020B18E3}" srcId="{C9E96BF8-5088-428B-A8BB-05DA1193CBF9}" destId="{D460BC49-CFFA-4483-8705-AC527CD7B1D3}" srcOrd="1" destOrd="0" parTransId="{B2B2CF5B-FA41-45DE-8BDF-034DA6334785}" sibTransId="{ACE602D0-4226-474D-8AE0-CB935864432F}"/>
    <dgm:cxn modelId="{F91F16F1-3021-4EE8-92BC-9B16C9E019DB}" srcId="{C9E96BF8-5088-428B-A8BB-05DA1193CBF9}" destId="{BCE16693-E143-4150-9F9A-90BD2DE5A29D}" srcOrd="0" destOrd="0" parTransId="{8E6B4361-26B3-4DFD-9C77-9B070DC114C0}" sibTransId="{3C27C6BA-7DFF-4759-A8B2-40C591D00FB7}"/>
    <dgm:cxn modelId="{BB74F4ED-7CAB-4FCA-811B-568AEA567D34}" type="presOf" srcId="{6FB95B68-EEC5-42BB-B287-F13DF53D7373}" destId="{8FB4D0BA-1276-4322-A255-39866E40BE11}" srcOrd="0" destOrd="0" presId="urn:microsoft.com/office/officeart/2005/8/layout/hierarchy3"/>
    <dgm:cxn modelId="{CBBB28CD-7158-4D38-8428-C9C4C5E25DAA}" type="presOf" srcId="{B2B2CF5B-FA41-45DE-8BDF-034DA6334785}" destId="{D0612787-CB34-4AE4-B300-8EF5608311F2}" srcOrd="0" destOrd="0" presId="urn:microsoft.com/office/officeart/2005/8/layout/hierarchy3"/>
    <dgm:cxn modelId="{B52038FB-ADC9-4A06-97E1-E0A32A7822E2}" type="presOf" srcId="{C9E96BF8-5088-428B-A8BB-05DA1193CBF9}" destId="{16F24554-8C58-4D97-B6D9-15DF36B1B5DA}" srcOrd="0" destOrd="0" presId="urn:microsoft.com/office/officeart/2005/8/layout/hierarchy3"/>
    <dgm:cxn modelId="{938DB02B-1F95-454F-B51A-3B499BDB6CA0}" srcId="{C9E96BF8-5088-428B-A8BB-05DA1193CBF9}" destId="{1EF4C15C-633A-4549-924F-3A37223CF508}" srcOrd="2" destOrd="0" parTransId="{6FB95B68-EEC5-42BB-B287-F13DF53D7373}" sibTransId="{D9FD6A0E-1B0C-4D2B-A602-5840E47897E2}"/>
    <dgm:cxn modelId="{3839539C-05BD-4F1E-8BF9-73E82D930226}" type="presOf" srcId="{6E6D11BE-CAB8-4E56-B315-08F7999F921D}" destId="{4E7DC294-1EFF-40CB-AB15-57D7CF40255C}" srcOrd="0" destOrd="0" presId="urn:microsoft.com/office/officeart/2005/8/layout/hierarchy3"/>
    <dgm:cxn modelId="{7303052C-094E-4F62-B9D3-C5E78BEA1D2D}" type="presOf" srcId="{1EF4C15C-633A-4549-924F-3A37223CF508}" destId="{B340E3A6-18EA-4D5F-BE56-B4CBF2B45AAD}" srcOrd="0" destOrd="0" presId="urn:microsoft.com/office/officeart/2005/8/layout/hierarchy3"/>
    <dgm:cxn modelId="{C6074936-1B98-4C35-A437-B56259CA37E5}" type="presOf" srcId="{BCE16693-E143-4150-9F9A-90BD2DE5A29D}" destId="{9897ED23-4D3F-4096-8D34-3B9DC07AE7A3}" srcOrd="0" destOrd="0" presId="urn:microsoft.com/office/officeart/2005/8/layout/hierarchy3"/>
    <dgm:cxn modelId="{53D3B2A4-B2AC-41A2-A879-A11264555C7F}" srcId="{6E6D11BE-CAB8-4E56-B315-08F7999F921D}" destId="{C9E96BF8-5088-428B-A8BB-05DA1193CBF9}" srcOrd="0" destOrd="0" parTransId="{5EA59D51-5E40-42EE-ADFD-98BCE1E1D29C}" sibTransId="{014BEEDF-2810-48C8-BE03-14D5855C9DAD}"/>
    <dgm:cxn modelId="{0D28F6A9-7831-4271-9A94-452F0AA7001D}" type="presOf" srcId="{D460BC49-CFFA-4483-8705-AC527CD7B1D3}" destId="{26C655C6-2167-4107-89B3-2E14BDFFD1F0}" srcOrd="0" destOrd="0" presId="urn:microsoft.com/office/officeart/2005/8/layout/hierarchy3"/>
    <dgm:cxn modelId="{27916A72-6E0D-436E-B5D6-D11A75520617}" type="presOf" srcId="{8E6B4361-26B3-4DFD-9C77-9B070DC114C0}" destId="{69C1E2EE-2B4C-4F01-A785-4E4F61FD6A20}" srcOrd="0" destOrd="0" presId="urn:microsoft.com/office/officeart/2005/8/layout/hierarchy3"/>
    <dgm:cxn modelId="{BD396A54-1688-43B1-8522-7247860AF5BD}" type="presParOf" srcId="{4E7DC294-1EFF-40CB-AB15-57D7CF40255C}" destId="{76A66198-8EFD-4E00-B2C6-8112E6F0D6E7}" srcOrd="0" destOrd="0" presId="urn:microsoft.com/office/officeart/2005/8/layout/hierarchy3"/>
    <dgm:cxn modelId="{C2D34D15-9F65-427F-A7DE-CCE8306D2B28}" type="presParOf" srcId="{76A66198-8EFD-4E00-B2C6-8112E6F0D6E7}" destId="{0D5FFFC8-FBCE-47D4-9978-34179130BF90}" srcOrd="0" destOrd="0" presId="urn:microsoft.com/office/officeart/2005/8/layout/hierarchy3"/>
    <dgm:cxn modelId="{898E6503-8106-4518-A971-2E51B529AA6D}" type="presParOf" srcId="{0D5FFFC8-FBCE-47D4-9978-34179130BF90}" destId="{16F24554-8C58-4D97-B6D9-15DF36B1B5DA}" srcOrd="0" destOrd="0" presId="urn:microsoft.com/office/officeart/2005/8/layout/hierarchy3"/>
    <dgm:cxn modelId="{BB96F1A8-845F-4C20-8CB8-B6CF26838115}" type="presParOf" srcId="{0D5FFFC8-FBCE-47D4-9978-34179130BF90}" destId="{CD788D06-3ADE-42CB-ACFD-024BE4FF33C6}" srcOrd="1" destOrd="0" presId="urn:microsoft.com/office/officeart/2005/8/layout/hierarchy3"/>
    <dgm:cxn modelId="{170E3D6C-1B4C-401D-895B-57BA3FDE142D}" type="presParOf" srcId="{76A66198-8EFD-4E00-B2C6-8112E6F0D6E7}" destId="{CDEAD4BF-B876-4E33-A78E-4A1066635523}" srcOrd="1" destOrd="0" presId="urn:microsoft.com/office/officeart/2005/8/layout/hierarchy3"/>
    <dgm:cxn modelId="{BE90D6EC-E49B-4B5D-9FD8-79B4CD1A6624}" type="presParOf" srcId="{CDEAD4BF-B876-4E33-A78E-4A1066635523}" destId="{69C1E2EE-2B4C-4F01-A785-4E4F61FD6A20}" srcOrd="0" destOrd="0" presId="urn:microsoft.com/office/officeart/2005/8/layout/hierarchy3"/>
    <dgm:cxn modelId="{6E5CEF89-9373-41AC-BB04-DF4D206BF35C}" type="presParOf" srcId="{CDEAD4BF-B876-4E33-A78E-4A1066635523}" destId="{9897ED23-4D3F-4096-8D34-3B9DC07AE7A3}" srcOrd="1" destOrd="0" presId="urn:microsoft.com/office/officeart/2005/8/layout/hierarchy3"/>
    <dgm:cxn modelId="{AFE01E09-E16A-42A0-A146-93E929E163AF}" type="presParOf" srcId="{CDEAD4BF-B876-4E33-A78E-4A1066635523}" destId="{D0612787-CB34-4AE4-B300-8EF5608311F2}" srcOrd="2" destOrd="0" presId="urn:microsoft.com/office/officeart/2005/8/layout/hierarchy3"/>
    <dgm:cxn modelId="{CEDDAF9B-26F3-433E-9DAC-E7A597C7309E}" type="presParOf" srcId="{CDEAD4BF-B876-4E33-A78E-4A1066635523}" destId="{26C655C6-2167-4107-89B3-2E14BDFFD1F0}" srcOrd="3" destOrd="0" presId="urn:microsoft.com/office/officeart/2005/8/layout/hierarchy3"/>
    <dgm:cxn modelId="{6BB272F6-AEA3-4890-9D0B-F0505124CF7C}" type="presParOf" srcId="{CDEAD4BF-B876-4E33-A78E-4A1066635523}" destId="{8FB4D0BA-1276-4322-A255-39866E40BE11}" srcOrd="4" destOrd="0" presId="urn:microsoft.com/office/officeart/2005/8/layout/hierarchy3"/>
    <dgm:cxn modelId="{B4B36246-7A4D-4D74-A768-7EB4E1841470}" type="presParOf" srcId="{CDEAD4BF-B876-4E33-A78E-4A1066635523}" destId="{B340E3A6-18EA-4D5F-BE56-B4CBF2B45AAD}"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E6D11BE-CAB8-4E56-B315-08F7999F921D}" type="doc">
      <dgm:prSet loTypeId="urn:microsoft.com/office/officeart/2005/8/layout/hierarchy3" loCatId="list" qsTypeId="urn:microsoft.com/office/officeart/2005/8/quickstyle/simple1" qsCatId="simple" csTypeId="urn:microsoft.com/office/officeart/2005/8/colors/colorful4" csCatId="colorful" phldr="1"/>
      <dgm:spPr/>
      <dgm:t>
        <a:bodyPr/>
        <a:lstStyle/>
        <a:p>
          <a:endParaRPr lang="es-MX"/>
        </a:p>
      </dgm:t>
    </dgm:pt>
    <dgm:pt modelId="{C9E96BF8-5088-428B-A8BB-05DA1193CBF9}">
      <dgm:prSet phldrT="[Texto]"/>
      <dgm:spPr/>
      <dgm:t>
        <a:bodyPr/>
        <a:lstStyle/>
        <a:p>
          <a:r>
            <a:rPr lang="es-MX" dirty="0" smtClean="0"/>
            <a:t>La realización de las utilidades</a:t>
          </a:r>
          <a:endParaRPr lang="es-MX" dirty="0"/>
        </a:p>
      </dgm:t>
    </dgm:pt>
    <dgm:pt modelId="{5EA59D51-5E40-42EE-ADFD-98BCE1E1D29C}" type="parTrans" cxnId="{53D3B2A4-B2AC-41A2-A879-A11264555C7F}">
      <dgm:prSet/>
      <dgm:spPr/>
      <dgm:t>
        <a:bodyPr/>
        <a:lstStyle/>
        <a:p>
          <a:endParaRPr lang="es-MX"/>
        </a:p>
      </dgm:t>
    </dgm:pt>
    <dgm:pt modelId="{014BEEDF-2810-48C8-BE03-14D5855C9DAD}" type="sibTrans" cxnId="{53D3B2A4-B2AC-41A2-A879-A11264555C7F}">
      <dgm:prSet/>
      <dgm:spPr/>
      <dgm:t>
        <a:bodyPr/>
        <a:lstStyle/>
        <a:p>
          <a:endParaRPr lang="es-MX"/>
        </a:p>
      </dgm:t>
    </dgm:pt>
    <dgm:pt modelId="{BCE16693-E143-4150-9F9A-90BD2DE5A29D}">
      <dgm:prSet phldrT="[Texto]"/>
      <dgm:spPr/>
      <dgm:t>
        <a:bodyPr/>
        <a:lstStyle/>
        <a:p>
          <a:r>
            <a:rPr lang="es-MX" dirty="0" smtClean="0"/>
            <a:t>El transporte representa un costo directo en el proceso de formación del precio</a:t>
          </a:r>
          <a:endParaRPr lang="es-MX" dirty="0"/>
        </a:p>
      </dgm:t>
    </dgm:pt>
    <dgm:pt modelId="{8E6B4361-26B3-4DFD-9C77-9B070DC114C0}" type="parTrans" cxnId="{F91F16F1-3021-4EE8-92BC-9B16C9E019DB}">
      <dgm:prSet/>
      <dgm:spPr/>
      <dgm:t>
        <a:bodyPr/>
        <a:lstStyle/>
        <a:p>
          <a:endParaRPr lang="es-MX"/>
        </a:p>
      </dgm:t>
    </dgm:pt>
    <dgm:pt modelId="{3C27C6BA-7DFF-4759-A8B2-40C591D00FB7}" type="sibTrans" cxnId="{F91F16F1-3021-4EE8-92BC-9B16C9E019DB}">
      <dgm:prSet/>
      <dgm:spPr/>
      <dgm:t>
        <a:bodyPr/>
        <a:lstStyle/>
        <a:p>
          <a:endParaRPr lang="es-MX"/>
        </a:p>
      </dgm:t>
    </dgm:pt>
    <dgm:pt modelId="{D460BC49-CFFA-4483-8705-AC527CD7B1D3}">
      <dgm:prSet phldrT="[Texto]"/>
      <dgm:spPr/>
      <dgm:t>
        <a:bodyPr/>
        <a:lstStyle/>
        <a:p>
          <a:r>
            <a:rPr lang="es-MX" dirty="0" smtClean="0"/>
            <a:t>Una reducción en los costos logísticos representa un aumento de las utilidades. 	</a:t>
          </a:r>
          <a:endParaRPr lang="es-MX" dirty="0"/>
        </a:p>
      </dgm:t>
    </dgm:pt>
    <dgm:pt modelId="{B2B2CF5B-FA41-45DE-8BDF-034DA6334785}" type="parTrans" cxnId="{D9CE6A5F-F92A-4156-AA16-3DB6020B18E3}">
      <dgm:prSet/>
      <dgm:spPr/>
      <dgm:t>
        <a:bodyPr/>
        <a:lstStyle/>
        <a:p>
          <a:endParaRPr lang="es-MX"/>
        </a:p>
      </dgm:t>
    </dgm:pt>
    <dgm:pt modelId="{ACE602D0-4226-474D-8AE0-CB935864432F}" type="sibTrans" cxnId="{D9CE6A5F-F92A-4156-AA16-3DB6020B18E3}">
      <dgm:prSet/>
      <dgm:spPr/>
      <dgm:t>
        <a:bodyPr/>
        <a:lstStyle/>
        <a:p>
          <a:endParaRPr lang="es-MX"/>
        </a:p>
      </dgm:t>
    </dgm:pt>
    <dgm:pt modelId="{4E7DC294-1EFF-40CB-AB15-57D7CF40255C}" type="pres">
      <dgm:prSet presAssocID="{6E6D11BE-CAB8-4E56-B315-08F7999F921D}" presName="diagram" presStyleCnt="0">
        <dgm:presLayoutVars>
          <dgm:chPref val="1"/>
          <dgm:dir/>
          <dgm:animOne val="branch"/>
          <dgm:animLvl val="lvl"/>
          <dgm:resizeHandles/>
        </dgm:presLayoutVars>
      </dgm:prSet>
      <dgm:spPr/>
      <dgm:t>
        <a:bodyPr/>
        <a:lstStyle/>
        <a:p>
          <a:endParaRPr lang="es-MX"/>
        </a:p>
      </dgm:t>
    </dgm:pt>
    <dgm:pt modelId="{76A66198-8EFD-4E00-B2C6-8112E6F0D6E7}" type="pres">
      <dgm:prSet presAssocID="{C9E96BF8-5088-428B-A8BB-05DA1193CBF9}" presName="root" presStyleCnt="0"/>
      <dgm:spPr/>
    </dgm:pt>
    <dgm:pt modelId="{0D5FFFC8-FBCE-47D4-9978-34179130BF90}" type="pres">
      <dgm:prSet presAssocID="{C9E96BF8-5088-428B-A8BB-05DA1193CBF9}" presName="rootComposite" presStyleCnt="0"/>
      <dgm:spPr/>
    </dgm:pt>
    <dgm:pt modelId="{16F24554-8C58-4D97-B6D9-15DF36B1B5DA}" type="pres">
      <dgm:prSet presAssocID="{C9E96BF8-5088-428B-A8BB-05DA1193CBF9}" presName="rootText" presStyleLbl="node1" presStyleIdx="0" presStyleCnt="1"/>
      <dgm:spPr/>
      <dgm:t>
        <a:bodyPr/>
        <a:lstStyle/>
        <a:p>
          <a:endParaRPr lang="es-MX"/>
        </a:p>
      </dgm:t>
    </dgm:pt>
    <dgm:pt modelId="{CD788D06-3ADE-42CB-ACFD-024BE4FF33C6}" type="pres">
      <dgm:prSet presAssocID="{C9E96BF8-5088-428B-A8BB-05DA1193CBF9}" presName="rootConnector" presStyleLbl="node1" presStyleIdx="0" presStyleCnt="1"/>
      <dgm:spPr/>
      <dgm:t>
        <a:bodyPr/>
        <a:lstStyle/>
        <a:p>
          <a:endParaRPr lang="es-MX"/>
        </a:p>
      </dgm:t>
    </dgm:pt>
    <dgm:pt modelId="{CDEAD4BF-B876-4E33-A78E-4A1066635523}" type="pres">
      <dgm:prSet presAssocID="{C9E96BF8-5088-428B-A8BB-05DA1193CBF9}" presName="childShape" presStyleCnt="0"/>
      <dgm:spPr/>
    </dgm:pt>
    <dgm:pt modelId="{69C1E2EE-2B4C-4F01-A785-4E4F61FD6A20}" type="pres">
      <dgm:prSet presAssocID="{8E6B4361-26B3-4DFD-9C77-9B070DC114C0}" presName="Name13" presStyleLbl="parChTrans1D2" presStyleIdx="0" presStyleCnt="2"/>
      <dgm:spPr/>
      <dgm:t>
        <a:bodyPr/>
        <a:lstStyle/>
        <a:p>
          <a:endParaRPr lang="es-MX"/>
        </a:p>
      </dgm:t>
    </dgm:pt>
    <dgm:pt modelId="{9897ED23-4D3F-4096-8D34-3B9DC07AE7A3}" type="pres">
      <dgm:prSet presAssocID="{BCE16693-E143-4150-9F9A-90BD2DE5A29D}" presName="childText" presStyleLbl="bgAcc1" presStyleIdx="0" presStyleCnt="2">
        <dgm:presLayoutVars>
          <dgm:bulletEnabled val="1"/>
        </dgm:presLayoutVars>
      </dgm:prSet>
      <dgm:spPr/>
      <dgm:t>
        <a:bodyPr/>
        <a:lstStyle/>
        <a:p>
          <a:endParaRPr lang="es-MX"/>
        </a:p>
      </dgm:t>
    </dgm:pt>
    <dgm:pt modelId="{D0612787-CB34-4AE4-B300-8EF5608311F2}" type="pres">
      <dgm:prSet presAssocID="{B2B2CF5B-FA41-45DE-8BDF-034DA6334785}" presName="Name13" presStyleLbl="parChTrans1D2" presStyleIdx="1" presStyleCnt="2"/>
      <dgm:spPr/>
      <dgm:t>
        <a:bodyPr/>
        <a:lstStyle/>
        <a:p>
          <a:endParaRPr lang="es-MX"/>
        </a:p>
      </dgm:t>
    </dgm:pt>
    <dgm:pt modelId="{26C655C6-2167-4107-89B3-2E14BDFFD1F0}" type="pres">
      <dgm:prSet presAssocID="{D460BC49-CFFA-4483-8705-AC527CD7B1D3}" presName="childText" presStyleLbl="bgAcc1" presStyleIdx="1" presStyleCnt="2">
        <dgm:presLayoutVars>
          <dgm:bulletEnabled val="1"/>
        </dgm:presLayoutVars>
      </dgm:prSet>
      <dgm:spPr/>
      <dgm:t>
        <a:bodyPr/>
        <a:lstStyle/>
        <a:p>
          <a:endParaRPr lang="es-MX"/>
        </a:p>
      </dgm:t>
    </dgm:pt>
  </dgm:ptLst>
  <dgm:cxnLst>
    <dgm:cxn modelId="{D9CE6A5F-F92A-4156-AA16-3DB6020B18E3}" srcId="{C9E96BF8-5088-428B-A8BB-05DA1193CBF9}" destId="{D460BC49-CFFA-4483-8705-AC527CD7B1D3}" srcOrd="1" destOrd="0" parTransId="{B2B2CF5B-FA41-45DE-8BDF-034DA6334785}" sibTransId="{ACE602D0-4226-474D-8AE0-CB935864432F}"/>
    <dgm:cxn modelId="{4A185E83-E916-4785-AA34-3B3F83A91F6B}" type="presOf" srcId="{C9E96BF8-5088-428B-A8BB-05DA1193CBF9}" destId="{16F24554-8C58-4D97-B6D9-15DF36B1B5DA}" srcOrd="0" destOrd="0" presId="urn:microsoft.com/office/officeart/2005/8/layout/hierarchy3"/>
    <dgm:cxn modelId="{F91F16F1-3021-4EE8-92BC-9B16C9E019DB}" srcId="{C9E96BF8-5088-428B-A8BB-05DA1193CBF9}" destId="{BCE16693-E143-4150-9F9A-90BD2DE5A29D}" srcOrd="0" destOrd="0" parTransId="{8E6B4361-26B3-4DFD-9C77-9B070DC114C0}" sibTransId="{3C27C6BA-7DFF-4759-A8B2-40C591D00FB7}"/>
    <dgm:cxn modelId="{389FF53D-DA84-46A9-A582-1C64A0C34CA4}" type="presOf" srcId="{8E6B4361-26B3-4DFD-9C77-9B070DC114C0}" destId="{69C1E2EE-2B4C-4F01-A785-4E4F61FD6A20}" srcOrd="0" destOrd="0" presId="urn:microsoft.com/office/officeart/2005/8/layout/hierarchy3"/>
    <dgm:cxn modelId="{41CA2AF4-2C32-4341-A96A-F40EFEE263A3}" type="presOf" srcId="{6E6D11BE-CAB8-4E56-B315-08F7999F921D}" destId="{4E7DC294-1EFF-40CB-AB15-57D7CF40255C}" srcOrd="0" destOrd="0" presId="urn:microsoft.com/office/officeart/2005/8/layout/hierarchy3"/>
    <dgm:cxn modelId="{C19DEA71-964C-409E-B587-82145B23A035}" type="presOf" srcId="{C9E96BF8-5088-428B-A8BB-05DA1193CBF9}" destId="{CD788D06-3ADE-42CB-ACFD-024BE4FF33C6}" srcOrd="1" destOrd="0" presId="urn:microsoft.com/office/officeart/2005/8/layout/hierarchy3"/>
    <dgm:cxn modelId="{881CA21E-BB7A-415C-8F67-29D0C870AA9D}" type="presOf" srcId="{BCE16693-E143-4150-9F9A-90BD2DE5A29D}" destId="{9897ED23-4D3F-4096-8D34-3B9DC07AE7A3}" srcOrd="0" destOrd="0" presId="urn:microsoft.com/office/officeart/2005/8/layout/hierarchy3"/>
    <dgm:cxn modelId="{53D3B2A4-B2AC-41A2-A879-A11264555C7F}" srcId="{6E6D11BE-CAB8-4E56-B315-08F7999F921D}" destId="{C9E96BF8-5088-428B-A8BB-05DA1193CBF9}" srcOrd="0" destOrd="0" parTransId="{5EA59D51-5E40-42EE-ADFD-98BCE1E1D29C}" sibTransId="{014BEEDF-2810-48C8-BE03-14D5855C9DAD}"/>
    <dgm:cxn modelId="{90381640-2DB2-42BB-858F-780CA417642D}" type="presOf" srcId="{B2B2CF5B-FA41-45DE-8BDF-034DA6334785}" destId="{D0612787-CB34-4AE4-B300-8EF5608311F2}" srcOrd="0" destOrd="0" presId="urn:microsoft.com/office/officeart/2005/8/layout/hierarchy3"/>
    <dgm:cxn modelId="{6C494973-C454-4B48-BEB4-22DE7AC89AC9}" type="presOf" srcId="{D460BC49-CFFA-4483-8705-AC527CD7B1D3}" destId="{26C655C6-2167-4107-89B3-2E14BDFFD1F0}" srcOrd="0" destOrd="0" presId="urn:microsoft.com/office/officeart/2005/8/layout/hierarchy3"/>
    <dgm:cxn modelId="{64E7C230-3297-459B-92C5-C5A69BE6F26C}" type="presParOf" srcId="{4E7DC294-1EFF-40CB-AB15-57D7CF40255C}" destId="{76A66198-8EFD-4E00-B2C6-8112E6F0D6E7}" srcOrd="0" destOrd="0" presId="urn:microsoft.com/office/officeart/2005/8/layout/hierarchy3"/>
    <dgm:cxn modelId="{11CE9985-7B18-452C-91C3-1C54BBF850C3}" type="presParOf" srcId="{76A66198-8EFD-4E00-B2C6-8112E6F0D6E7}" destId="{0D5FFFC8-FBCE-47D4-9978-34179130BF90}" srcOrd="0" destOrd="0" presId="urn:microsoft.com/office/officeart/2005/8/layout/hierarchy3"/>
    <dgm:cxn modelId="{FDDD0A71-B07D-49EE-A6FB-093E68786FAB}" type="presParOf" srcId="{0D5FFFC8-FBCE-47D4-9978-34179130BF90}" destId="{16F24554-8C58-4D97-B6D9-15DF36B1B5DA}" srcOrd="0" destOrd="0" presId="urn:microsoft.com/office/officeart/2005/8/layout/hierarchy3"/>
    <dgm:cxn modelId="{2492A555-39BC-4063-B2F2-41833ECBEFA9}" type="presParOf" srcId="{0D5FFFC8-FBCE-47D4-9978-34179130BF90}" destId="{CD788D06-3ADE-42CB-ACFD-024BE4FF33C6}" srcOrd="1" destOrd="0" presId="urn:microsoft.com/office/officeart/2005/8/layout/hierarchy3"/>
    <dgm:cxn modelId="{B2BC3F52-40DE-4F37-A14D-316C54F5093F}" type="presParOf" srcId="{76A66198-8EFD-4E00-B2C6-8112E6F0D6E7}" destId="{CDEAD4BF-B876-4E33-A78E-4A1066635523}" srcOrd="1" destOrd="0" presId="urn:microsoft.com/office/officeart/2005/8/layout/hierarchy3"/>
    <dgm:cxn modelId="{9A8A549E-B2F3-4B33-B580-736B890DDBBA}" type="presParOf" srcId="{CDEAD4BF-B876-4E33-A78E-4A1066635523}" destId="{69C1E2EE-2B4C-4F01-A785-4E4F61FD6A20}" srcOrd="0" destOrd="0" presId="urn:microsoft.com/office/officeart/2005/8/layout/hierarchy3"/>
    <dgm:cxn modelId="{1DC2AAD0-7E75-41AF-99BF-CD5779AE92BD}" type="presParOf" srcId="{CDEAD4BF-B876-4E33-A78E-4A1066635523}" destId="{9897ED23-4D3F-4096-8D34-3B9DC07AE7A3}" srcOrd="1" destOrd="0" presId="urn:microsoft.com/office/officeart/2005/8/layout/hierarchy3"/>
    <dgm:cxn modelId="{33FA2961-2A68-43EC-A401-99B27EF978B8}" type="presParOf" srcId="{CDEAD4BF-B876-4E33-A78E-4A1066635523}" destId="{D0612787-CB34-4AE4-B300-8EF5608311F2}" srcOrd="2" destOrd="0" presId="urn:microsoft.com/office/officeart/2005/8/layout/hierarchy3"/>
    <dgm:cxn modelId="{86112AF8-5F08-41DF-86BB-B9B8388C74FB}" type="presParOf" srcId="{CDEAD4BF-B876-4E33-A78E-4A1066635523}" destId="{26C655C6-2167-4107-89B3-2E14BDFFD1F0}" srcOrd="3" destOrd="0" presId="urn:microsoft.com/office/officeart/2005/8/layout/hierarchy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E6D11BE-CAB8-4E56-B315-08F7999F921D}"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es-MX"/>
        </a:p>
      </dgm:t>
    </dgm:pt>
    <dgm:pt modelId="{C9E96BF8-5088-428B-A8BB-05DA1193CBF9}">
      <dgm:prSet phldrT="[Texto]"/>
      <dgm:spPr/>
      <dgm:t>
        <a:bodyPr/>
        <a:lstStyle/>
        <a:p>
          <a:r>
            <a:rPr lang="es-MX" dirty="0" smtClean="0"/>
            <a:t>El transporte en los canales de comercialización</a:t>
          </a:r>
          <a:endParaRPr lang="es-MX" dirty="0"/>
        </a:p>
      </dgm:t>
    </dgm:pt>
    <dgm:pt modelId="{5EA59D51-5E40-42EE-ADFD-98BCE1E1D29C}" type="parTrans" cxnId="{53D3B2A4-B2AC-41A2-A879-A11264555C7F}">
      <dgm:prSet/>
      <dgm:spPr/>
      <dgm:t>
        <a:bodyPr/>
        <a:lstStyle/>
        <a:p>
          <a:endParaRPr lang="es-MX"/>
        </a:p>
      </dgm:t>
    </dgm:pt>
    <dgm:pt modelId="{014BEEDF-2810-48C8-BE03-14D5855C9DAD}" type="sibTrans" cxnId="{53D3B2A4-B2AC-41A2-A879-A11264555C7F}">
      <dgm:prSet/>
      <dgm:spPr/>
      <dgm:t>
        <a:bodyPr/>
        <a:lstStyle/>
        <a:p>
          <a:endParaRPr lang="es-MX"/>
        </a:p>
      </dgm:t>
    </dgm:pt>
    <dgm:pt modelId="{BCE16693-E143-4150-9F9A-90BD2DE5A29D}">
      <dgm:prSet phldrT="[Texto]"/>
      <dgm:spPr/>
      <dgm:t>
        <a:bodyPr/>
        <a:lstStyle/>
        <a:p>
          <a:r>
            <a:rPr lang="es-MX" dirty="0" smtClean="0"/>
            <a:t>Siempre debe ser considerado en la integración de la cadena de suministro</a:t>
          </a:r>
          <a:endParaRPr lang="es-MX" dirty="0"/>
        </a:p>
      </dgm:t>
    </dgm:pt>
    <dgm:pt modelId="{8E6B4361-26B3-4DFD-9C77-9B070DC114C0}" type="parTrans" cxnId="{F91F16F1-3021-4EE8-92BC-9B16C9E019DB}">
      <dgm:prSet/>
      <dgm:spPr/>
      <dgm:t>
        <a:bodyPr/>
        <a:lstStyle/>
        <a:p>
          <a:endParaRPr lang="es-MX"/>
        </a:p>
      </dgm:t>
    </dgm:pt>
    <dgm:pt modelId="{3C27C6BA-7DFF-4759-A8B2-40C591D00FB7}" type="sibTrans" cxnId="{F91F16F1-3021-4EE8-92BC-9B16C9E019DB}">
      <dgm:prSet/>
      <dgm:spPr/>
      <dgm:t>
        <a:bodyPr/>
        <a:lstStyle/>
        <a:p>
          <a:endParaRPr lang="es-MX"/>
        </a:p>
      </dgm:t>
    </dgm:pt>
    <dgm:pt modelId="{D460BC49-CFFA-4483-8705-AC527CD7B1D3}">
      <dgm:prSet phldrT="[Texto]"/>
      <dgm:spPr/>
      <dgm:t>
        <a:bodyPr/>
        <a:lstStyle/>
        <a:p>
          <a:r>
            <a:rPr lang="es-MX" dirty="0" smtClean="0"/>
            <a:t>El modo de transporte debe ser compatible con las terminales y la operación	</a:t>
          </a:r>
          <a:endParaRPr lang="es-MX" dirty="0"/>
        </a:p>
      </dgm:t>
    </dgm:pt>
    <dgm:pt modelId="{B2B2CF5B-FA41-45DE-8BDF-034DA6334785}" type="parTrans" cxnId="{D9CE6A5F-F92A-4156-AA16-3DB6020B18E3}">
      <dgm:prSet/>
      <dgm:spPr/>
      <dgm:t>
        <a:bodyPr/>
        <a:lstStyle/>
        <a:p>
          <a:endParaRPr lang="es-MX"/>
        </a:p>
      </dgm:t>
    </dgm:pt>
    <dgm:pt modelId="{ACE602D0-4226-474D-8AE0-CB935864432F}" type="sibTrans" cxnId="{D9CE6A5F-F92A-4156-AA16-3DB6020B18E3}">
      <dgm:prSet/>
      <dgm:spPr/>
      <dgm:t>
        <a:bodyPr/>
        <a:lstStyle/>
        <a:p>
          <a:endParaRPr lang="es-MX"/>
        </a:p>
      </dgm:t>
    </dgm:pt>
    <dgm:pt modelId="{1EF4C15C-633A-4549-924F-3A37223CF508}">
      <dgm:prSet phldrT="[Texto]"/>
      <dgm:spPr/>
      <dgm:t>
        <a:bodyPr/>
        <a:lstStyle/>
        <a:p>
          <a:r>
            <a:rPr lang="es-MX" dirty="0" smtClean="0"/>
            <a:t>Debe existir un sistema de información paralelo al movimiento físico del producto enlazando al productor, cliente, agente aduanal, </a:t>
          </a:r>
          <a:r>
            <a:rPr lang="es-MX" dirty="0" err="1" smtClean="0"/>
            <a:t>etc</a:t>
          </a:r>
          <a:r>
            <a:rPr lang="es-MX" dirty="0" smtClean="0"/>
            <a:t>)</a:t>
          </a:r>
          <a:endParaRPr lang="es-MX" dirty="0"/>
        </a:p>
      </dgm:t>
    </dgm:pt>
    <dgm:pt modelId="{6FB95B68-EEC5-42BB-B287-F13DF53D7373}" type="parTrans" cxnId="{938DB02B-1F95-454F-B51A-3B499BDB6CA0}">
      <dgm:prSet/>
      <dgm:spPr/>
      <dgm:t>
        <a:bodyPr/>
        <a:lstStyle/>
        <a:p>
          <a:endParaRPr lang="es-MX"/>
        </a:p>
      </dgm:t>
    </dgm:pt>
    <dgm:pt modelId="{D9FD6A0E-1B0C-4D2B-A602-5840E47897E2}" type="sibTrans" cxnId="{938DB02B-1F95-454F-B51A-3B499BDB6CA0}">
      <dgm:prSet/>
      <dgm:spPr/>
      <dgm:t>
        <a:bodyPr/>
        <a:lstStyle/>
        <a:p>
          <a:endParaRPr lang="es-MX"/>
        </a:p>
      </dgm:t>
    </dgm:pt>
    <dgm:pt modelId="{4E7DC294-1EFF-40CB-AB15-57D7CF40255C}" type="pres">
      <dgm:prSet presAssocID="{6E6D11BE-CAB8-4E56-B315-08F7999F921D}" presName="diagram" presStyleCnt="0">
        <dgm:presLayoutVars>
          <dgm:chPref val="1"/>
          <dgm:dir/>
          <dgm:animOne val="branch"/>
          <dgm:animLvl val="lvl"/>
          <dgm:resizeHandles/>
        </dgm:presLayoutVars>
      </dgm:prSet>
      <dgm:spPr/>
      <dgm:t>
        <a:bodyPr/>
        <a:lstStyle/>
        <a:p>
          <a:endParaRPr lang="es-MX"/>
        </a:p>
      </dgm:t>
    </dgm:pt>
    <dgm:pt modelId="{76A66198-8EFD-4E00-B2C6-8112E6F0D6E7}" type="pres">
      <dgm:prSet presAssocID="{C9E96BF8-5088-428B-A8BB-05DA1193CBF9}" presName="root" presStyleCnt="0"/>
      <dgm:spPr/>
    </dgm:pt>
    <dgm:pt modelId="{0D5FFFC8-FBCE-47D4-9978-34179130BF90}" type="pres">
      <dgm:prSet presAssocID="{C9E96BF8-5088-428B-A8BB-05DA1193CBF9}" presName="rootComposite" presStyleCnt="0"/>
      <dgm:spPr/>
    </dgm:pt>
    <dgm:pt modelId="{16F24554-8C58-4D97-B6D9-15DF36B1B5DA}" type="pres">
      <dgm:prSet presAssocID="{C9E96BF8-5088-428B-A8BB-05DA1193CBF9}" presName="rootText" presStyleLbl="node1" presStyleIdx="0" presStyleCnt="1"/>
      <dgm:spPr/>
      <dgm:t>
        <a:bodyPr/>
        <a:lstStyle/>
        <a:p>
          <a:endParaRPr lang="es-MX"/>
        </a:p>
      </dgm:t>
    </dgm:pt>
    <dgm:pt modelId="{CD788D06-3ADE-42CB-ACFD-024BE4FF33C6}" type="pres">
      <dgm:prSet presAssocID="{C9E96BF8-5088-428B-A8BB-05DA1193CBF9}" presName="rootConnector" presStyleLbl="node1" presStyleIdx="0" presStyleCnt="1"/>
      <dgm:spPr/>
      <dgm:t>
        <a:bodyPr/>
        <a:lstStyle/>
        <a:p>
          <a:endParaRPr lang="es-MX"/>
        </a:p>
      </dgm:t>
    </dgm:pt>
    <dgm:pt modelId="{CDEAD4BF-B876-4E33-A78E-4A1066635523}" type="pres">
      <dgm:prSet presAssocID="{C9E96BF8-5088-428B-A8BB-05DA1193CBF9}" presName="childShape" presStyleCnt="0"/>
      <dgm:spPr/>
    </dgm:pt>
    <dgm:pt modelId="{69C1E2EE-2B4C-4F01-A785-4E4F61FD6A20}" type="pres">
      <dgm:prSet presAssocID="{8E6B4361-26B3-4DFD-9C77-9B070DC114C0}" presName="Name13" presStyleLbl="parChTrans1D2" presStyleIdx="0" presStyleCnt="3"/>
      <dgm:spPr/>
      <dgm:t>
        <a:bodyPr/>
        <a:lstStyle/>
        <a:p>
          <a:endParaRPr lang="es-MX"/>
        </a:p>
      </dgm:t>
    </dgm:pt>
    <dgm:pt modelId="{9897ED23-4D3F-4096-8D34-3B9DC07AE7A3}" type="pres">
      <dgm:prSet presAssocID="{BCE16693-E143-4150-9F9A-90BD2DE5A29D}" presName="childText" presStyleLbl="bgAcc1" presStyleIdx="0" presStyleCnt="3">
        <dgm:presLayoutVars>
          <dgm:bulletEnabled val="1"/>
        </dgm:presLayoutVars>
      </dgm:prSet>
      <dgm:spPr/>
      <dgm:t>
        <a:bodyPr/>
        <a:lstStyle/>
        <a:p>
          <a:endParaRPr lang="es-MX"/>
        </a:p>
      </dgm:t>
    </dgm:pt>
    <dgm:pt modelId="{D0612787-CB34-4AE4-B300-8EF5608311F2}" type="pres">
      <dgm:prSet presAssocID="{B2B2CF5B-FA41-45DE-8BDF-034DA6334785}" presName="Name13" presStyleLbl="parChTrans1D2" presStyleIdx="1" presStyleCnt="3"/>
      <dgm:spPr/>
      <dgm:t>
        <a:bodyPr/>
        <a:lstStyle/>
        <a:p>
          <a:endParaRPr lang="es-MX"/>
        </a:p>
      </dgm:t>
    </dgm:pt>
    <dgm:pt modelId="{26C655C6-2167-4107-89B3-2E14BDFFD1F0}" type="pres">
      <dgm:prSet presAssocID="{D460BC49-CFFA-4483-8705-AC527CD7B1D3}" presName="childText" presStyleLbl="bgAcc1" presStyleIdx="1" presStyleCnt="3">
        <dgm:presLayoutVars>
          <dgm:bulletEnabled val="1"/>
        </dgm:presLayoutVars>
      </dgm:prSet>
      <dgm:spPr/>
      <dgm:t>
        <a:bodyPr/>
        <a:lstStyle/>
        <a:p>
          <a:endParaRPr lang="es-MX"/>
        </a:p>
      </dgm:t>
    </dgm:pt>
    <dgm:pt modelId="{8FB4D0BA-1276-4322-A255-39866E40BE11}" type="pres">
      <dgm:prSet presAssocID="{6FB95B68-EEC5-42BB-B287-F13DF53D7373}" presName="Name13" presStyleLbl="parChTrans1D2" presStyleIdx="2" presStyleCnt="3"/>
      <dgm:spPr/>
      <dgm:t>
        <a:bodyPr/>
        <a:lstStyle/>
        <a:p>
          <a:endParaRPr lang="es-MX"/>
        </a:p>
      </dgm:t>
    </dgm:pt>
    <dgm:pt modelId="{B340E3A6-18EA-4D5F-BE56-B4CBF2B45AAD}" type="pres">
      <dgm:prSet presAssocID="{1EF4C15C-633A-4549-924F-3A37223CF508}" presName="childText" presStyleLbl="bgAcc1" presStyleIdx="2" presStyleCnt="3">
        <dgm:presLayoutVars>
          <dgm:bulletEnabled val="1"/>
        </dgm:presLayoutVars>
      </dgm:prSet>
      <dgm:spPr/>
      <dgm:t>
        <a:bodyPr/>
        <a:lstStyle/>
        <a:p>
          <a:endParaRPr lang="es-MX"/>
        </a:p>
      </dgm:t>
    </dgm:pt>
  </dgm:ptLst>
  <dgm:cxnLst>
    <dgm:cxn modelId="{D9CE6A5F-F92A-4156-AA16-3DB6020B18E3}" srcId="{C9E96BF8-5088-428B-A8BB-05DA1193CBF9}" destId="{D460BC49-CFFA-4483-8705-AC527CD7B1D3}" srcOrd="1" destOrd="0" parTransId="{B2B2CF5B-FA41-45DE-8BDF-034DA6334785}" sibTransId="{ACE602D0-4226-474D-8AE0-CB935864432F}"/>
    <dgm:cxn modelId="{236E9C1C-55B9-419A-A084-B722909F7704}" type="presOf" srcId="{6E6D11BE-CAB8-4E56-B315-08F7999F921D}" destId="{4E7DC294-1EFF-40CB-AB15-57D7CF40255C}" srcOrd="0" destOrd="0" presId="urn:microsoft.com/office/officeart/2005/8/layout/hierarchy3"/>
    <dgm:cxn modelId="{69EF3B08-7ADB-4E5B-BA1D-E69CA8F1AC8E}" type="presOf" srcId="{BCE16693-E143-4150-9F9A-90BD2DE5A29D}" destId="{9897ED23-4D3F-4096-8D34-3B9DC07AE7A3}" srcOrd="0" destOrd="0" presId="urn:microsoft.com/office/officeart/2005/8/layout/hierarchy3"/>
    <dgm:cxn modelId="{F91F16F1-3021-4EE8-92BC-9B16C9E019DB}" srcId="{C9E96BF8-5088-428B-A8BB-05DA1193CBF9}" destId="{BCE16693-E143-4150-9F9A-90BD2DE5A29D}" srcOrd="0" destOrd="0" parTransId="{8E6B4361-26B3-4DFD-9C77-9B070DC114C0}" sibTransId="{3C27C6BA-7DFF-4759-A8B2-40C591D00FB7}"/>
    <dgm:cxn modelId="{014E0691-E587-46C6-99A9-96D86B721A82}" type="presOf" srcId="{1EF4C15C-633A-4549-924F-3A37223CF508}" destId="{B340E3A6-18EA-4D5F-BE56-B4CBF2B45AAD}" srcOrd="0" destOrd="0" presId="urn:microsoft.com/office/officeart/2005/8/layout/hierarchy3"/>
    <dgm:cxn modelId="{240368EB-731E-4CA4-A8C1-B45AC9933CE0}" type="presOf" srcId="{B2B2CF5B-FA41-45DE-8BDF-034DA6334785}" destId="{D0612787-CB34-4AE4-B300-8EF5608311F2}" srcOrd="0" destOrd="0" presId="urn:microsoft.com/office/officeart/2005/8/layout/hierarchy3"/>
    <dgm:cxn modelId="{BE7F8BE7-99BD-4278-A0CC-2DFDABF565F7}" type="presOf" srcId="{C9E96BF8-5088-428B-A8BB-05DA1193CBF9}" destId="{16F24554-8C58-4D97-B6D9-15DF36B1B5DA}" srcOrd="0" destOrd="0" presId="urn:microsoft.com/office/officeart/2005/8/layout/hierarchy3"/>
    <dgm:cxn modelId="{D0B0281C-F1D1-482E-A020-8CF36A623C3D}" type="presOf" srcId="{D460BC49-CFFA-4483-8705-AC527CD7B1D3}" destId="{26C655C6-2167-4107-89B3-2E14BDFFD1F0}" srcOrd="0" destOrd="0" presId="urn:microsoft.com/office/officeart/2005/8/layout/hierarchy3"/>
    <dgm:cxn modelId="{D484F0A4-DB69-4E5F-B8CF-F0CE06843964}" type="presOf" srcId="{C9E96BF8-5088-428B-A8BB-05DA1193CBF9}" destId="{CD788D06-3ADE-42CB-ACFD-024BE4FF33C6}" srcOrd="1" destOrd="0" presId="urn:microsoft.com/office/officeart/2005/8/layout/hierarchy3"/>
    <dgm:cxn modelId="{938DB02B-1F95-454F-B51A-3B499BDB6CA0}" srcId="{C9E96BF8-5088-428B-A8BB-05DA1193CBF9}" destId="{1EF4C15C-633A-4549-924F-3A37223CF508}" srcOrd="2" destOrd="0" parTransId="{6FB95B68-EEC5-42BB-B287-F13DF53D7373}" sibTransId="{D9FD6A0E-1B0C-4D2B-A602-5840E47897E2}"/>
    <dgm:cxn modelId="{DC910E9E-BF47-48B2-99C9-4645DD844C7A}" type="presOf" srcId="{6FB95B68-EEC5-42BB-B287-F13DF53D7373}" destId="{8FB4D0BA-1276-4322-A255-39866E40BE11}" srcOrd="0" destOrd="0" presId="urn:microsoft.com/office/officeart/2005/8/layout/hierarchy3"/>
    <dgm:cxn modelId="{53D3B2A4-B2AC-41A2-A879-A11264555C7F}" srcId="{6E6D11BE-CAB8-4E56-B315-08F7999F921D}" destId="{C9E96BF8-5088-428B-A8BB-05DA1193CBF9}" srcOrd="0" destOrd="0" parTransId="{5EA59D51-5E40-42EE-ADFD-98BCE1E1D29C}" sibTransId="{014BEEDF-2810-48C8-BE03-14D5855C9DAD}"/>
    <dgm:cxn modelId="{306E71F8-1D0A-4723-89A6-A03F0A6C30B9}" type="presOf" srcId="{8E6B4361-26B3-4DFD-9C77-9B070DC114C0}" destId="{69C1E2EE-2B4C-4F01-A785-4E4F61FD6A20}" srcOrd="0" destOrd="0" presId="urn:microsoft.com/office/officeart/2005/8/layout/hierarchy3"/>
    <dgm:cxn modelId="{049ECE58-4190-460A-8869-B3D3A120C21D}" type="presParOf" srcId="{4E7DC294-1EFF-40CB-AB15-57D7CF40255C}" destId="{76A66198-8EFD-4E00-B2C6-8112E6F0D6E7}" srcOrd="0" destOrd="0" presId="urn:microsoft.com/office/officeart/2005/8/layout/hierarchy3"/>
    <dgm:cxn modelId="{63A6F02E-D7AB-4078-98AC-3EF96D2FF5D3}" type="presParOf" srcId="{76A66198-8EFD-4E00-B2C6-8112E6F0D6E7}" destId="{0D5FFFC8-FBCE-47D4-9978-34179130BF90}" srcOrd="0" destOrd="0" presId="urn:microsoft.com/office/officeart/2005/8/layout/hierarchy3"/>
    <dgm:cxn modelId="{27780883-E9F4-414B-8742-9B3BF299E427}" type="presParOf" srcId="{0D5FFFC8-FBCE-47D4-9978-34179130BF90}" destId="{16F24554-8C58-4D97-B6D9-15DF36B1B5DA}" srcOrd="0" destOrd="0" presId="urn:microsoft.com/office/officeart/2005/8/layout/hierarchy3"/>
    <dgm:cxn modelId="{CA5F3A51-EF80-49AA-804B-7ADD9080D878}" type="presParOf" srcId="{0D5FFFC8-FBCE-47D4-9978-34179130BF90}" destId="{CD788D06-3ADE-42CB-ACFD-024BE4FF33C6}" srcOrd="1" destOrd="0" presId="urn:microsoft.com/office/officeart/2005/8/layout/hierarchy3"/>
    <dgm:cxn modelId="{FD908444-676B-4811-9093-5AE93385D6A4}" type="presParOf" srcId="{76A66198-8EFD-4E00-B2C6-8112E6F0D6E7}" destId="{CDEAD4BF-B876-4E33-A78E-4A1066635523}" srcOrd="1" destOrd="0" presId="urn:microsoft.com/office/officeart/2005/8/layout/hierarchy3"/>
    <dgm:cxn modelId="{376B5BE3-367C-4E8E-964E-F56C5017ED3D}" type="presParOf" srcId="{CDEAD4BF-B876-4E33-A78E-4A1066635523}" destId="{69C1E2EE-2B4C-4F01-A785-4E4F61FD6A20}" srcOrd="0" destOrd="0" presId="urn:microsoft.com/office/officeart/2005/8/layout/hierarchy3"/>
    <dgm:cxn modelId="{F089279C-C04A-4503-92E8-D51A3FB6B25C}" type="presParOf" srcId="{CDEAD4BF-B876-4E33-A78E-4A1066635523}" destId="{9897ED23-4D3F-4096-8D34-3B9DC07AE7A3}" srcOrd="1" destOrd="0" presId="urn:microsoft.com/office/officeart/2005/8/layout/hierarchy3"/>
    <dgm:cxn modelId="{2A215C74-AB42-4119-A91D-8C6CF78259B1}" type="presParOf" srcId="{CDEAD4BF-B876-4E33-A78E-4A1066635523}" destId="{D0612787-CB34-4AE4-B300-8EF5608311F2}" srcOrd="2" destOrd="0" presId="urn:microsoft.com/office/officeart/2005/8/layout/hierarchy3"/>
    <dgm:cxn modelId="{EEBC2612-A77A-4935-A6B0-23D7E9F69611}" type="presParOf" srcId="{CDEAD4BF-B876-4E33-A78E-4A1066635523}" destId="{26C655C6-2167-4107-89B3-2E14BDFFD1F0}" srcOrd="3" destOrd="0" presId="urn:microsoft.com/office/officeart/2005/8/layout/hierarchy3"/>
    <dgm:cxn modelId="{BB603440-89F3-4894-8DF0-6AC1C409E8D7}" type="presParOf" srcId="{CDEAD4BF-B876-4E33-A78E-4A1066635523}" destId="{8FB4D0BA-1276-4322-A255-39866E40BE11}" srcOrd="4" destOrd="0" presId="urn:microsoft.com/office/officeart/2005/8/layout/hierarchy3"/>
    <dgm:cxn modelId="{05B0F395-E4C1-4E02-8C21-5FA7A2F3C4CE}" type="presParOf" srcId="{CDEAD4BF-B876-4E33-A78E-4A1066635523}" destId="{B340E3A6-18EA-4D5F-BE56-B4CBF2B45AAD}" srcOrd="5" destOrd="0" presId="urn:microsoft.com/office/officeart/2005/8/layout/hierarchy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C71C9A-18D4-47F6-A7E8-AFCAB1AD9743}">
      <dsp:nvSpPr>
        <dsp:cNvPr id="0" name=""/>
        <dsp:cNvSpPr/>
      </dsp:nvSpPr>
      <dsp:spPr>
        <a:xfrm>
          <a:off x="0" y="57127"/>
          <a:ext cx="7704856" cy="730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Transporte Intermodal de carga y pasajeros</a:t>
          </a:r>
          <a:endParaRPr lang="es-MX" sz="2400" kern="1200" dirty="0"/>
        </a:p>
      </dsp:txBody>
      <dsp:txXfrm>
        <a:off x="35640" y="92767"/>
        <a:ext cx="7633576" cy="658800"/>
      </dsp:txXfrm>
    </dsp:sp>
    <dsp:sp modelId="{8C662E64-00CC-41B0-8929-99B479250180}">
      <dsp:nvSpPr>
        <dsp:cNvPr id="0" name=""/>
        <dsp:cNvSpPr/>
      </dsp:nvSpPr>
      <dsp:spPr>
        <a:xfrm>
          <a:off x="0" y="899527"/>
          <a:ext cx="7704856" cy="730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Programación de corridas en el transporte Intermodal</a:t>
          </a:r>
        </a:p>
      </dsp:txBody>
      <dsp:txXfrm>
        <a:off x="35640" y="935167"/>
        <a:ext cx="7633576" cy="658800"/>
      </dsp:txXfrm>
    </dsp:sp>
    <dsp:sp modelId="{3DD49A6E-F5AC-4BE3-8556-E032C918FB1C}">
      <dsp:nvSpPr>
        <dsp:cNvPr id="0" name=""/>
        <dsp:cNvSpPr/>
      </dsp:nvSpPr>
      <dsp:spPr>
        <a:xfrm>
          <a:off x="0" y="1741927"/>
          <a:ext cx="7704856" cy="730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Los sistemas inteligentes en el transporte Intermodal.</a:t>
          </a:r>
        </a:p>
      </dsp:txBody>
      <dsp:txXfrm>
        <a:off x="35640" y="1777567"/>
        <a:ext cx="7633576" cy="658800"/>
      </dsp:txXfrm>
    </dsp:sp>
    <dsp:sp modelId="{26D86AF5-5C00-4E4F-A0D6-EA9239516E7D}">
      <dsp:nvSpPr>
        <dsp:cNvPr id="0" name=""/>
        <dsp:cNvSpPr/>
      </dsp:nvSpPr>
      <dsp:spPr>
        <a:xfrm>
          <a:off x="0" y="2584328"/>
          <a:ext cx="7704856" cy="730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Modelos de operación en el transporte Intermodal.</a:t>
          </a:r>
        </a:p>
      </dsp:txBody>
      <dsp:txXfrm>
        <a:off x="35640" y="2619968"/>
        <a:ext cx="7633576" cy="658800"/>
      </dsp:txXfrm>
    </dsp:sp>
    <dsp:sp modelId="{F43E3156-B2A2-4777-998A-4E25AC398CCD}">
      <dsp:nvSpPr>
        <dsp:cNvPr id="0" name=""/>
        <dsp:cNvSpPr/>
      </dsp:nvSpPr>
      <dsp:spPr>
        <a:xfrm>
          <a:off x="0" y="3426728"/>
          <a:ext cx="7704856" cy="730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Logística en el transporte Intermodal.</a:t>
          </a:r>
          <a:endParaRPr lang="es-MX" sz="2400" kern="1200" dirty="0"/>
        </a:p>
      </dsp:txBody>
      <dsp:txXfrm>
        <a:off x="35640" y="3462368"/>
        <a:ext cx="7633576" cy="658800"/>
      </dsp:txXfrm>
    </dsp:sp>
    <dsp:sp modelId="{C2DB83A3-4DAB-44DB-AB53-A11AFF01DBD5}">
      <dsp:nvSpPr>
        <dsp:cNvPr id="0" name=""/>
        <dsp:cNvSpPr/>
      </dsp:nvSpPr>
      <dsp:spPr>
        <a:xfrm>
          <a:off x="0" y="4269128"/>
          <a:ext cx="7704856" cy="730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Tecnología en el Transporte Intermodal</a:t>
          </a:r>
          <a:endParaRPr lang="es-MX" sz="2400" kern="1200" dirty="0"/>
        </a:p>
      </dsp:txBody>
      <dsp:txXfrm>
        <a:off x="35640" y="4304768"/>
        <a:ext cx="7633576" cy="658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C71C9A-18D4-47F6-A7E8-AFCAB1AD9743}">
      <dsp:nvSpPr>
        <dsp:cNvPr id="0" name=""/>
        <dsp:cNvSpPr/>
      </dsp:nvSpPr>
      <dsp:spPr>
        <a:xfrm>
          <a:off x="0" y="57127"/>
          <a:ext cx="7704856" cy="7300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smtClean="0"/>
            <a:t>Marco conceptual del Transporte Intermodal</a:t>
          </a:r>
          <a:endParaRPr lang="es-MX" sz="2400" kern="1200" dirty="0"/>
        </a:p>
      </dsp:txBody>
      <dsp:txXfrm>
        <a:off x="35640" y="92767"/>
        <a:ext cx="7633576" cy="658800"/>
      </dsp:txXfrm>
    </dsp:sp>
    <dsp:sp modelId="{8C662E64-00CC-41B0-8929-99B479250180}">
      <dsp:nvSpPr>
        <dsp:cNvPr id="0" name=""/>
        <dsp:cNvSpPr/>
      </dsp:nvSpPr>
      <dsp:spPr>
        <a:xfrm>
          <a:off x="0" y="899527"/>
          <a:ext cx="7704856" cy="73008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smtClean="0"/>
            <a:t>Aspectos normativos del Transporte </a:t>
          </a:r>
          <a:r>
            <a:rPr lang="es-MX" sz="2400" kern="1200" dirty="0" smtClean="0"/>
            <a:t>Intermodal</a:t>
          </a:r>
          <a:endParaRPr lang="es-MX" sz="2400" kern="1200" dirty="0"/>
        </a:p>
      </dsp:txBody>
      <dsp:txXfrm>
        <a:off x="35640" y="935167"/>
        <a:ext cx="7633576" cy="658800"/>
      </dsp:txXfrm>
    </dsp:sp>
    <dsp:sp modelId="{3DD49A6E-F5AC-4BE3-8556-E032C918FB1C}">
      <dsp:nvSpPr>
        <dsp:cNvPr id="0" name=""/>
        <dsp:cNvSpPr/>
      </dsp:nvSpPr>
      <dsp:spPr>
        <a:xfrm>
          <a:off x="0" y="1741927"/>
          <a:ext cx="7704856" cy="73008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Situación Actual del Transporte Intermodal en México</a:t>
          </a:r>
          <a:endParaRPr lang="es-MX" sz="2400" kern="1200" dirty="0"/>
        </a:p>
      </dsp:txBody>
      <dsp:txXfrm>
        <a:off x="35640" y="1777567"/>
        <a:ext cx="7633576" cy="658800"/>
      </dsp:txXfrm>
    </dsp:sp>
    <dsp:sp modelId="{26D86AF5-5C00-4E4F-A0D6-EA9239516E7D}">
      <dsp:nvSpPr>
        <dsp:cNvPr id="0" name=""/>
        <dsp:cNvSpPr/>
      </dsp:nvSpPr>
      <dsp:spPr>
        <a:xfrm>
          <a:off x="0" y="2584328"/>
          <a:ext cx="7704856" cy="73008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Terminales Intermodales</a:t>
          </a:r>
          <a:endParaRPr lang="es-MX" sz="2400" kern="1200" dirty="0"/>
        </a:p>
      </dsp:txBody>
      <dsp:txXfrm>
        <a:off x="35640" y="2619968"/>
        <a:ext cx="7633576" cy="658800"/>
      </dsp:txXfrm>
    </dsp:sp>
    <dsp:sp modelId="{F43E3156-B2A2-4777-998A-4E25AC398CCD}">
      <dsp:nvSpPr>
        <dsp:cNvPr id="0" name=""/>
        <dsp:cNvSpPr/>
      </dsp:nvSpPr>
      <dsp:spPr>
        <a:xfrm>
          <a:off x="0" y="3426728"/>
          <a:ext cx="7704856" cy="73008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Equipos de Transporte  Intermodal</a:t>
          </a:r>
          <a:endParaRPr lang="es-MX" sz="2400" kern="1200" dirty="0"/>
        </a:p>
      </dsp:txBody>
      <dsp:txXfrm>
        <a:off x="35640" y="3462368"/>
        <a:ext cx="7633576" cy="658800"/>
      </dsp:txXfrm>
    </dsp:sp>
    <dsp:sp modelId="{C2DB83A3-4DAB-44DB-AB53-A11AFF01DBD5}">
      <dsp:nvSpPr>
        <dsp:cNvPr id="0" name=""/>
        <dsp:cNvSpPr/>
      </dsp:nvSpPr>
      <dsp:spPr>
        <a:xfrm>
          <a:off x="0" y="4269128"/>
          <a:ext cx="7704856" cy="7300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Tecnología en el Transporte Intermodal</a:t>
          </a:r>
          <a:endParaRPr lang="es-MX" sz="2400" kern="1200" dirty="0"/>
        </a:p>
      </dsp:txBody>
      <dsp:txXfrm>
        <a:off x="35640" y="4304768"/>
        <a:ext cx="7633576" cy="658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DF8F9-9024-4BA6-B675-064251116EB8}">
      <dsp:nvSpPr>
        <dsp:cNvPr id="0" name=""/>
        <dsp:cNvSpPr/>
      </dsp:nvSpPr>
      <dsp:spPr>
        <a:xfrm>
          <a:off x="1063" y="0"/>
          <a:ext cx="2765346" cy="554461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ctr" defTabSz="1778000">
            <a:lnSpc>
              <a:spcPct val="90000"/>
            </a:lnSpc>
            <a:spcBef>
              <a:spcPct val="0"/>
            </a:spcBef>
            <a:spcAft>
              <a:spcPct val="35000"/>
            </a:spcAft>
          </a:pPr>
          <a:r>
            <a:rPr lang="es-MX" sz="4000" kern="1200" dirty="0" smtClean="0"/>
            <a:t>Factor</a:t>
          </a:r>
          <a:endParaRPr lang="es-MX" sz="4000" kern="1200" dirty="0"/>
        </a:p>
      </dsp:txBody>
      <dsp:txXfrm>
        <a:off x="1063" y="0"/>
        <a:ext cx="2765346" cy="1663384"/>
      </dsp:txXfrm>
    </dsp:sp>
    <dsp:sp modelId="{1A4D4524-5888-4ACA-811E-E80770C3CCB7}">
      <dsp:nvSpPr>
        <dsp:cNvPr id="0" name=""/>
        <dsp:cNvSpPr/>
      </dsp:nvSpPr>
      <dsp:spPr>
        <a:xfrm>
          <a:off x="277598" y="1095582"/>
          <a:ext cx="2212277" cy="53232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Proceso físico</a:t>
          </a:r>
          <a:endParaRPr lang="es-MX" sz="1400" kern="1200" dirty="0"/>
        </a:p>
      </dsp:txBody>
      <dsp:txXfrm>
        <a:off x="293189" y="1111173"/>
        <a:ext cx="2181095" cy="501147"/>
      </dsp:txXfrm>
    </dsp:sp>
    <dsp:sp modelId="{09CA5A17-5081-4637-BF52-AA524E7EC468}">
      <dsp:nvSpPr>
        <dsp:cNvPr id="0" name=""/>
        <dsp:cNvSpPr/>
      </dsp:nvSpPr>
      <dsp:spPr>
        <a:xfrm>
          <a:off x="277598" y="1872206"/>
          <a:ext cx="2212277" cy="53232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Responsabilidad</a:t>
          </a:r>
          <a:endParaRPr lang="es-MX" sz="1400" kern="1200" dirty="0"/>
        </a:p>
      </dsp:txBody>
      <dsp:txXfrm>
        <a:off x="293189" y="1887797"/>
        <a:ext cx="2181095" cy="501147"/>
      </dsp:txXfrm>
    </dsp:sp>
    <dsp:sp modelId="{D9190C16-BEAC-49E5-A5E7-ECEA934C6FAB}">
      <dsp:nvSpPr>
        <dsp:cNvPr id="0" name=""/>
        <dsp:cNvSpPr/>
      </dsp:nvSpPr>
      <dsp:spPr>
        <a:xfrm>
          <a:off x="277598" y="3471487"/>
          <a:ext cx="2212277" cy="53232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Campo de acción</a:t>
          </a:r>
          <a:endParaRPr lang="es-MX" sz="1400" kern="1200" dirty="0"/>
        </a:p>
      </dsp:txBody>
      <dsp:txXfrm>
        <a:off x="293189" y="3487078"/>
        <a:ext cx="2181095" cy="501147"/>
      </dsp:txXfrm>
    </dsp:sp>
    <dsp:sp modelId="{125432D0-DA4F-4CC9-B865-6770797E1D30}">
      <dsp:nvSpPr>
        <dsp:cNvPr id="0" name=""/>
        <dsp:cNvSpPr/>
      </dsp:nvSpPr>
      <dsp:spPr>
        <a:xfrm>
          <a:off x="267620" y="2564013"/>
          <a:ext cx="2212277" cy="53232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Modalidad</a:t>
          </a:r>
          <a:endParaRPr lang="es-MX" sz="1400" kern="1200" dirty="0"/>
        </a:p>
      </dsp:txBody>
      <dsp:txXfrm>
        <a:off x="283211" y="2579604"/>
        <a:ext cx="2181095" cy="501147"/>
      </dsp:txXfrm>
    </dsp:sp>
    <dsp:sp modelId="{D37FB301-3315-4095-A35F-1C8D9BC37A86}">
      <dsp:nvSpPr>
        <dsp:cNvPr id="0" name=""/>
        <dsp:cNvSpPr/>
      </dsp:nvSpPr>
      <dsp:spPr>
        <a:xfrm>
          <a:off x="277598" y="4292206"/>
          <a:ext cx="2212277" cy="53232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Tipo de carga</a:t>
          </a:r>
          <a:endParaRPr lang="es-MX" sz="1400" kern="1200" dirty="0"/>
        </a:p>
      </dsp:txBody>
      <dsp:txXfrm>
        <a:off x="293189" y="4307797"/>
        <a:ext cx="2181095" cy="501147"/>
      </dsp:txXfrm>
    </dsp:sp>
    <dsp:sp modelId="{88134643-8849-4CD4-A0A6-385BF0152A0B}">
      <dsp:nvSpPr>
        <dsp:cNvPr id="0" name=""/>
        <dsp:cNvSpPr/>
      </dsp:nvSpPr>
      <dsp:spPr>
        <a:xfrm>
          <a:off x="277598" y="4940225"/>
          <a:ext cx="2212277" cy="53232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Característica</a:t>
          </a:r>
          <a:endParaRPr lang="es-MX" sz="1400" kern="1200" dirty="0"/>
        </a:p>
      </dsp:txBody>
      <dsp:txXfrm>
        <a:off x="293189" y="4955816"/>
        <a:ext cx="2181095" cy="501147"/>
      </dsp:txXfrm>
    </dsp:sp>
    <dsp:sp modelId="{6E07F815-9AAE-429D-940B-42E3DA3D729D}">
      <dsp:nvSpPr>
        <dsp:cNvPr id="0" name=""/>
        <dsp:cNvSpPr/>
      </dsp:nvSpPr>
      <dsp:spPr>
        <a:xfrm>
          <a:off x="2973810" y="0"/>
          <a:ext cx="2765346" cy="554461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ctr" defTabSz="1778000">
            <a:lnSpc>
              <a:spcPct val="90000"/>
            </a:lnSpc>
            <a:spcBef>
              <a:spcPct val="0"/>
            </a:spcBef>
            <a:spcAft>
              <a:spcPct val="35000"/>
            </a:spcAft>
          </a:pPr>
          <a:r>
            <a:rPr lang="es-MX" sz="4000" kern="1200" dirty="0" smtClean="0"/>
            <a:t>Multimodal</a:t>
          </a:r>
          <a:endParaRPr lang="es-MX" sz="4000" kern="1200" dirty="0"/>
        </a:p>
      </dsp:txBody>
      <dsp:txXfrm>
        <a:off x="2973810" y="0"/>
        <a:ext cx="2765346" cy="1663384"/>
      </dsp:txXfrm>
    </dsp:sp>
    <dsp:sp modelId="{8F07CEC1-5F57-42C0-B7B3-5D422A2A1DEA}">
      <dsp:nvSpPr>
        <dsp:cNvPr id="0" name=""/>
        <dsp:cNvSpPr/>
      </dsp:nvSpPr>
      <dsp:spPr>
        <a:xfrm>
          <a:off x="3250345" y="1123854"/>
          <a:ext cx="2212277" cy="53232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Similar</a:t>
          </a:r>
          <a:endParaRPr lang="es-MX" sz="1400" kern="1200" dirty="0"/>
        </a:p>
      </dsp:txBody>
      <dsp:txXfrm>
        <a:off x="3265936" y="1139445"/>
        <a:ext cx="2181095" cy="501147"/>
      </dsp:txXfrm>
    </dsp:sp>
    <dsp:sp modelId="{4C55BCC2-09DE-4AEB-9BEF-E61C5D11008B}">
      <dsp:nvSpPr>
        <dsp:cNvPr id="0" name=""/>
        <dsp:cNvSpPr/>
      </dsp:nvSpPr>
      <dsp:spPr>
        <a:xfrm>
          <a:off x="3250345" y="1872206"/>
          <a:ext cx="2212277" cy="53232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Única</a:t>
          </a:r>
          <a:endParaRPr lang="es-MX" sz="1400" kern="1200" dirty="0"/>
        </a:p>
      </dsp:txBody>
      <dsp:txXfrm>
        <a:off x="3265936" y="1887797"/>
        <a:ext cx="2181095" cy="501147"/>
      </dsp:txXfrm>
    </dsp:sp>
    <dsp:sp modelId="{CD4D217D-34F6-4E6C-BC9B-9044EE3A05B1}">
      <dsp:nvSpPr>
        <dsp:cNvPr id="0" name=""/>
        <dsp:cNvSpPr/>
      </dsp:nvSpPr>
      <dsp:spPr>
        <a:xfrm>
          <a:off x="3250345" y="3572126"/>
          <a:ext cx="2212277" cy="53232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Internacional</a:t>
          </a:r>
          <a:endParaRPr lang="es-MX" sz="1400" kern="1200" dirty="0"/>
        </a:p>
      </dsp:txBody>
      <dsp:txXfrm>
        <a:off x="3265936" y="3587717"/>
        <a:ext cx="2181095" cy="501147"/>
      </dsp:txXfrm>
    </dsp:sp>
    <dsp:sp modelId="{780CDEC0-0790-4439-B9C8-E55185188A0A}">
      <dsp:nvSpPr>
        <dsp:cNvPr id="0" name=""/>
        <dsp:cNvSpPr/>
      </dsp:nvSpPr>
      <dsp:spPr>
        <a:xfrm>
          <a:off x="3240368" y="2708030"/>
          <a:ext cx="2212277" cy="53232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Marítimo-Terrestre</a:t>
          </a:r>
        </a:p>
        <a:p>
          <a:pPr lvl="0" algn="ctr" defTabSz="622300">
            <a:lnSpc>
              <a:spcPct val="90000"/>
            </a:lnSpc>
            <a:spcBef>
              <a:spcPct val="0"/>
            </a:spcBef>
            <a:spcAft>
              <a:spcPct val="35000"/>
            </a:spcAft>
          </a:pPr>
          <a:r>
            <a:rPr lang="es-MX" sz="1400" kern="1200" dirty="0" smtClean="0"/>
            <a:t>Aéreo-Terrestre</a:t>
          </a:r>
          <a:endParaRPr lang="es-MX" sz="1400" kern="1200" dirty="0"/>
        </a:p>
      </dsp:txBody>
      <dsp:txXfrm>
        <a:off x="3255959" y="2723621"/>
        <a:ext cx="2181095" cy="501147"/>
      </dsp:txXfrm>
    </dsp:sp>
    <dsp:sp modelId="{DEAB61AA-4F7C-41D2-A040-E6D14600C2AE}">
      <dsp:nvSpPr>
        <dsp:cNvPr id="0" name=""/>
        <dsp:cNvSpPr/>
      </dsp:nvSpPr>
      <dsp:spPr>
        <a:xfrm>
          <a:off x="3250345" y="4292206"/>
          <a:ext cx="2212277" cy="53232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Contenedores</a:t>
          </a:r>
          <a:endParaRPr lang="es-MX" sz="1400" kern="1200" dirty="0"/>
        </a:p>
      </dsp:txBody>
      <dsp:txXfrm>
        <a:off x="3265936" y="4307797"/>
        <a:ext cx="2181095" cy="501147"/>
      </dsp:txXfrm>
    </dsp:sp>
    <dsp:sp modelId="{7FEA10CB-53B2-40F2-BBD2-5F8ED65C7140}">
      <dsp:nvSpPr>
        <dsp:cNvPr id="0" name=""/>
        <dsp:cNvSpPr/>
      </dsp:nvSpPr>
      <dsp:spPr>
        <a:xfrm>
          <a:off x="3250345" y="4940225"/>
          <a:ext cx="2212277" cy="53232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Coordina Modos Segmentados</a:t>
          </a:r>
          <a:endParaRPr lang="es-MX" sz="1400" kern="1200" dirty="0"/>
        </a:p>
      </dsp:txBody>
      <dsp:txXfrm>
        <a:off x="3265936" y="4955816"/>
        <a:ext cx="2181095" cy="501147"/>
      </dsp:txXfrm>
    </dsp:sp>
    <dsp:sp modelId="{A153B6A0-327E-48D5-A70A-987B68D3DDBD}">
      <dsp:nvSpPr>
        <dsp:cNvPr id="0" name=""/>
        <dsp:cNvSpPr/>
      </dsp:nvSpPr>
      <dsp:spPr>
        <a:xfrm>
          <a:off x="5946558" y="0"/>
          <a:ext cx="2765346" cy="554461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ctr" defTabSz="1778000">
            <a:lnSpc>
              <a:spcPct val="90000"/>
            </a:lnSpc>
            <a:spcBef>
              <a:spcPct val="0"/>
            </a:spcBef>
            <a:spcAft>
              <a:spcPct val="35000"/>
            </a:spcAft>
          </a:pPr>
          <a:r>
            <a:rPr lang="es-MX" sz="4000" kern="1200" dirty="0" smtClean="0"/>
            <a:t>Intermodal</a:t>
          </a:r>
          <a:endParaRPr lang="es-MX" sz="4000" kern="1200" dirty="0"/>
        </a:p>
      </dsp:txBody>
      <dsp:txXfrm>
        <a:off x="5946558" y="0"/>
        <a:ext cx="2765346" cy="1663384"/>
      </dsp:txXfrm>
    </dsp:sp>
    <dsp:sp modelId="{CC2843AB-3BC3-4332-99A6-89A6CE56913C}">
      <dsp:nvSpPr>
        <dsp:cNvPr id="0" name=""/>
        <dsp:cNvSpPr/>
      </dsp:nvSpPr>
      <dsp:spPr>
        <a:xfrm>
          <a:off x="6223092" y="1290296"/>
          <a:ext cx="2212277" cy="29388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Similar</a:t>
          </a:r>
          <a:endParaRPr lang="es-MX" sz="1400" kern="1200" dirty="0"/>
        </a:p>
      </dsp:txBody>
      <dsp:txXfrm>
        <a:off x="6231699" y="1298903"/>
        <a:ext cx="2195063" cy="276666"/>
      </dsp:txXfrm>
    </dsp:sp>
    <dsp:sp modelId="{CE8794E7-F85B-4218-BBA7-8EB93B6C1517}">
      <dsp:nvSpPr>
        <dsp:cNvPr id="0" name=""/>
        <dsp:cNvSpPr/>
      </dsp:nvSpPr>
      <dsp:spPr>
        <a:xfrm>
          <a:off x="6223092" y="1843187"/>
          <a:ext cx="2212277" cy="59940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Diferenciada por cada tipo de transporte</a:t>
          </a:r>
          <a:endParaRPr lang="es-MX" sz="1400" kern="1200" dirty="0"/>
        </a:p>
      </dsp:txBody>
      <dsp:txXfrm>
        <a:off x="6240648" y="1860743"/>
        <a:ext cx="2177165" cy="564296"/>
      </dsp:txXfrm>
    </dsp:sp>
    <dsp:sp modelId="{F154370F-95D8-4BDB-99C2-3C37575B8C63}">
      <dsp:nvSpPr>
        <dsp:cNvPr id="0" name=""/>
        <dsp:cNvSpPr/>
      </dsp:nvSpPr>
      <dsp:spPr>
        <a:xfrm>
          <a:off x="6223092" y="2664296"/>
          <a:ext cx="2212277" cy="293880"/>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MX" sz="1200" kern="1200" dirty="0" smtClean="0"/>
            <a:t>Internacional</a:t>
          </a:r>
          <a:endParaRPr lang="es-MX" sz="1200" kern="1200" dirty="0"/>
        </a:p>
      </dsp:txBody>
      <dsp:txXfrm>
        <a:off x="6231699" y="2672903"/>
        <a:ext cx="2195063" cy="276666"/>
      </dsp:txXfrm>
    </dsp:sp>
    <dsp:sp modelId="{D0FF90EF-2C01-4F87-A4DE-FB207ACC14E7}">
      <dsp:nvSpPr>
        <dsp:cNvPr id="0" name=""/>
        <dsp:cNvSpPr/>
      </dsp:nvSpPr>
      <dsp:spPr>
        <a:xfrm>
          <a:off x="6223092" y="3810575"/>
          <a:ext cx="2212277" cy="29388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MX" sz="1200" kern="1200" dirty="0" smtClean="0"/>
            <a:t>Nacional y regional</a:t>
          </a:r>
          <a:endParaRPr lang="es-MX" sz="1200" kern="1200" dirty="0"/>
        </a:p>
      </dsp:txBody>
      <dsp:txXfrm>
        <a:off x="6231699" y="3819182"/>
        <a:ext cx="2195063" cy="276666"/>
      </dsp:txXfrm>
    </dsp:sp>
    <dsp:sp modelId="{EAFC35BD-A2E1-43DA-907D-71A7225A76EC}">
      <dsp:nvSpPr>
        <dsp:cNvPr id="0" name=""/>
        <dsp:cNvSpPr/>
      </dsp:nvSpPr>
      <dsp:spPr>
        <a:xfrm>
          <a:off x="6213115" y="2641754"/>
          <a:ext cx="2212277" cy="74262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Marítimo-Terrestre</a:t>
          </a:r>
        </a:p>
        <a:p>
          <a:pPr lvl="0" algn="ctr" defTabSz="622300">
            <a:lnSpc>
              <a:spcPct val="90000"/>
            </a:lnSpc>
            <a:spcBef>
              <a:spcPct val="0"/>
            </a:spcBef>
            <a:spcAft>
              <a:spcPct val="35000"/>
            </a:spcAft>
          </a:pPr>
          <a:r>
            <a:rPr lang="es-MX" sz="1400" kern="1200" dirty="0" smtClean="0"/>
            <a:t>Terrestre-Terrestre</a:t>
          </a:r>
        </a:p>
      </dsp:txBody>
      <dsp:txXfrm>
        <a:off x="6234866" y="2663505"/>
        <a:ext cx="2168775" cy="699120"/>
      </dsp:txXfrm>
    </dsp:sp>
    <dsp:sp modelId="{D1123513-4ADE-4A99-8CD4-9B0B24426CAF}">
      <dsp:nvSpPr>
        <dsp:cNvPr id="0" name=""/>
        <dsp:cNvSpPr/>
      </dsp:nvSpPr>
      <dsp:spPr>
        <a:xfrm>
          <a:off x="6223092" y="4283529"/>
          <a:ext cx="2212277" cy="54100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Contenedores y</a:t>
          </a:r>
        </a:p>
        <a:p>
          <a:pPr lvl="0" algn="ctr" defTabSz="622300">
            <a:lnSpc>
              <a:spcPct val="90000"/>
            </a:lnSpc>
            <a:spcBef>
              <a:spcPct val="0"/>
            </a:spcBef>
            <a:spcAft>
              <a:spcPct val="35000"/>
            </a:spcAft>
          </a:pPr>
          <a:r>
            <a:rPr lang="es-MX" sz="1400" kern="1200" dirty="0" smtClean="0"/>
            <a:t>Otros equipos</a:t>
          </a:r>
          <a:endParaRPr lang="es-MX" sz="1400" kern="1200" dirty="0"/>
        </a:p>
      </dsp:txBody>
      <dsp:txXfrm>
        <a:off x="6238937" y="4299374"/>
        <a:ext cx="2180587" cy="509315"/>
      </dsp:txXfrm>
    </dsp:sp>
    <dsp:sp modelId="{DE24336D-3FA8-456F-8D1E-7DE8DF6F834E}">
      <dsp:nvSpPr>
        <dsp:cNvPr id="0" name=""/>
        <dsp:cNvSpPr/>
      </dsp:nvSpPr>
      <dsp:spPr>
        <a:xfrm>
          <a:off x="6223092" y="4904992"/>
          <a:ext cx="2212277" cy="56761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Integra y optimiza las ventajas de cada modo</a:t>
          </a:r>
          <a:endParaRPr lang="es-MX" sz="1400" kern="1200" dirty="0"/>
        </a:p>
      </dsp:txBody>
      <dsp:txXfrm>
        <a:off x="6239717" y="4921617"/>
        <a:ext cx="2179027" cy="5343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AF2F12-45B7-41AF-8026-2CB1CDCE5DAB}">
      <dsp:nvSpPr>
        <dsp:cNvPr id="0" name=""/>
        <dsp:cNvSpPr/>
      </dsp:nvSpPr>
      <dsp:spPr>
        <a:xfrm>
          <a:off x="1320401" y="1146"/>
          <a:ext cx="2708307" cy="1624984"/>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Intermodal</a:t>
          </a:r>
        </a:p>
        <a:p>
          <a:pPr lvl="0" algn="ctr" defTabSz="666750">
            <a:lnSpc>
              <a:spcPct val="90000"/>
            </a:lnSpc>
            <a:spcBef>
              <a:spcPct val="0"/>
            </a:spcBef>
            <a:spcAft>
              <a:spcPct val="35000"/>
            </a:spcAft>
          </a:pPr>
          <a:r>
            <a:rPr lang="es-MX" sz="1500" kern="1200" dirty="0" smtClean="0"/>
            <a:t>Los movimientos de mercancías que utilizan sucesivamente varios modos de transporte sin manipulación de la carga en la transferencia.</a:t>
          </a:r>
          <a:endParaRPr lang="es-MX" sz="1500" kern="1200" dirty="0"/>
        </a:p>
      </dsp:txBody>
      <dsp:txXfrm>
        <a:off x="1320401" y="1146"/>
        <a:ext cx="2708307" cy="1624984"/>
      </dsp:txXfrm>
    </dsp:sp>
    <dsp:sp modelId="{D971122E-C89F-492D-96B9-BE902CAB7A94}">
      <dsp:nvSpPr>
        <dsp:cNvPr id="0" name=""/>
        <dsp:cNvSpPr/>
      </dsp:nvSpPr>
      <dsp:spPr>
        <a:xfrm>
          <a:off x="4299539" y="1146"/>
          <a:ext cx="2708307" cy="1624984"/>
        </a:xfrm>
        <a:prstGeom prst="rect">
          <a:avLst/>
        </a:prstGeom>
        <a:gradFill rotWithShape="0">
          <a:gsLst>
            <a:gs pos="0">
              <a:schemeClr val="accent4">
                <a:hueOff val="-1759972"/>
                <a:satOff val="-18065"/>
                <a:lumOff val="7550"/>
                <a:alphaOff val="0"/>
                <a:shade val="51000"/>
                <a:satMod val="130000"/>
              </a:schemeClr>
            </a:gs>
            <a:gs pos="80000">
              <a:schemeClr val="accent4">
                <a:hueOff val="-1759972"/>
                <a:satOff val="-18065"/>
                <a:lumOff val="7550"/>
                <a:alphaOff val="0"/>
                <a:shade val="93000"/>
                <a:satMod val="130000"/>
              </a:schemeClr>
            </a:gs>
            <a:gs pos="100000">
              <a:schemeClr val="accent4">
                <a:hueOff val="-1759972"/>
                <a:satOff val="-18065"/>
                <a:lumOff val="755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Multimodal</a:t>
          </a:r>
        </a:p>
        <a:p>
          <a:pPr lvl="0" algn="ctr" defTabSz="666750">
            <a:lnSpc>
              <a:spcPct val="90000"/>
            </a:lnSpc>
            <a:spcBef>
              <a:spcPct val="0"/>
            </a:spcBef>
            <a:spcAft>
              <a:spcPct val="35000"/>
            </a:spcAft>
          </a:pPr>
          <a:r>
            <a:rPr lang="es-MX" sz="1500" kern="1200" dirty="0" smtClean="0"/>
            <a:t>Transporte de mercancías por al menos dos modos de manera sucesiva.</a:t>
          </a:r>
        </a:p>
      </dsp:txBody>
      <dsp:txXfrm>
        <a:off x="4299539" y="1146"/>
        <a:ext cx="2708307" cy="1624984"/>
      </dsp:txXfrm>
    </dsp:sp>
    <dsp:sp modelId="{F68F593E-FB8C-4EB4-99A7-16FA73A607B9}">
      <dsp:nvSpPr>
        <dsp:cNvPr id="0" name=""/>
        <dsp:cNvSpPr/>
      </dsp:nvSpPr>
      <dsp:spPr>
        <a:xfrm>
          <a:off x="2376262" y="1898107"/>
          <a:ext cx="3575723" cy="2165892"/>
        </a:xfrm>
        <a:prstGeom prst="rect">
          <a:avLst/>
        </a:prstGeom>
        <a:gradFill rotWithShape="0">
          <a:gsLst>
            <a:gs pos="0">
              <a:schemeClr val="accent4">
                <a:hueOff val="-3519944"/>
                <a:satOff val="-36129"/>
                <a:lumOff val="15099"/>
                <a:alphaOff val="0"/>
                <a:shade val="51000"/>
                <a:satMod val="130000"/>
              </a:schemeClr>
            </a:gs>
            <a:gs pos="80000">
              <a:schemeClr val="accent4">
                <a:hueOff val="-3519944"/>
                <a:satOff val="-36129"/>
                <a:lumOff val="15099"/>
                <a:alphaOff val="0"/>
                <a:shade val="93000"/>
                <a:satMod val="130000"/>
              </a:schemeClr>
            </a:gs>
            <a:gs pos="100000">
              <a:schemeClr val="accent4">
                <a:hueOff val="-3519944"/>
                <a:satOff val="-36129"/>
                <a:lumOff val="1509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Intermodal</a:t>
          </a:r>
        </a:p>
        <a:p>
          <a:pPr lvl="0" algn="ctr" defTabSz="666750">
            <a:lnSpc>
              <a:spcPct val="90000"/>
            </a:lnSpc>
            <a:spcBef>
              <a:spcPct val="0"/>
            </a:spcBef>
            <a:spcAft>
              <a:spcPct val="35000"/>
            </a:spcAft>
          </a:pPr>
          <a:r>
            <a:rPr lang="es-MX" sz="1500" kern="1200" dirty="0" smtClean="0"/>
            <a:t>Es el empleo de dos o más modos  apropiados para formar una cadena de transporte integrada, encaminada a la entrega operativamente eficiente y rentable de mercancías de una manera ambientalmente sostenible.</a:t>
          </a:r>
          <a:endParaRPr lang="es-MX" sz="1500" kern="1200" dirty="0"/>
        </a:p>
      </dsp:txBody>
      <dsp:txXfrm>
        <a:off x="2376262" y="1898107"/>
        <a:ext cx="3575723" cy="21658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F24554-8C58-4D97-B6D9-15DF36B1B5DA}">
      <dsp:nvSpPr>
        <dsp:cNvPr id="0" name=""/>
        <dsp:cNvSpPr/>
      </dsp:nvSpPr>
      <dsp:spPr>
        <a:xfrm>
          <a:off x="1796355" y="867"/>
          <a:ext cx="2503289" cy="125164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kern="1200" dirty="0" smtClean="0"/>
            <a:t>Los costos del transporte en el proceso de generación de valor</a:t>
          </a:r>
          <a:endParaRPr lang="es-MX" sz="2000" kern="1200" dirty="0"/>
        </a:p>
      </dsp:txBody>
      <dsp:txXfrm>
        <a:off x="1833014" y="37526"/>
        <a:ext cx="2429971" cy="1178326"/>
      </dsp:txXfrm>
    </dsp:sp>
    <dsp:sp modelId="{69C1E2EE-2B4C-4F01-A785-4E4F61FD6A20}">
      <dsp:nvSpPr>
        <dsp:cNvPr id="0" name=""/>
        <dsp:cNvSpPr/>
      </dsp:nvSpPr>
      <dsp:spPr>
        <a:xfrm>
          <a:off x="2046684" y="1252512"/>
          <a:ext cx="250328" cy="938733"/>
        </a:xfrm>
        <a:custGeom>
          <a:avLst/>
          <a:gdLst/>
          <a:ahLst/>
          <a:cxnLst/>
          <a:rect l="0" t="0" r="0" b="0"/>
          <a:pathLst>
            <a:path>
              <a:moveTo>
                <a:pt x="0" y="0"/>
              </a:moveTo>
              <a:lnTo>
                <a:pt x="0" y="938733"/>
              </a:lnTo>
              <a:lnTo>
                <a:pt x="250328" y="93873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97ED23-4D3F-4096-8D34-3B9DC07AE7A3}">
      <dsp:nvSpPr>
        <dsp:cNvPr id="0" name=""/>
        <dsp:cNvSpPr/>
      </dsp:nvSpPr>
      <dsp:spPr>
        <a:xfrm>
          <a:off x="2297013" y="1565423"/>
          <a:ext cx="2002631" cy="125164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MX" sz="1600" kern="1200" dirty="0" smtClean="0"/>
            <a:t>Varían desde el 1% hasta el 30% del precio de venta recomendado para el producto</a:t>
          </a:r>
          <a:endParaRPr lang="es-MX" sz="1600" kern="1200" dirty="0"/>
        </a:p>
      </dsp:txBody>
      <dsp:txXfrm>
        <a:off x="2333672" y="1602082"/>
        <a:ext cx="1929313" cy="1178326"/>
      </dsp:txXfrm>
    </dsp:sp>
    <dsp:sp modelId="{D0612787-CB34-4AE4-B300-8EF5608311F2}">
      <dsp:nvSpPr>
        <dsp:cNvPr id="0" name=""/>
        <dsp:cNvSpPr/>
      </dsp:nvSpPr>
      <dsp:spPr>
        <a:xfrm>
          <a:off x="2046684" y="1252512"/>
          <a:ext cx="250328" cy="2503289"/>
        </a:xfrm>
        <a:custGeom>
          <a:avLst/>
          <a:gdLst/>
          <a:ahLst/>
          <a:cxnLst/>
          <a:rect l="0" t="0" r="0" b="0"/>
          <a:pathLst>
            <a:path>
              <a:moveTo>
                <a:pt x="0" y="0"/>
              </a:moveTo>
              <a:lnTo>
                <a:pt x="0" y="2503289"/>
              </a:lnTo>
              <a:lnTo>
                <a:pt x="250328" y="250328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C655C6-2167-4107-89B3-2E14BDFFD1F0}">
      <dsp:nvSpPr>
        <dsp:cNvPr id="0" name=""/>
        <dsp:cNvSpPr/>
      </dsp:nvSpPr>
      <dsp:spPr>
        <a:xfrm>
          <a:off x="2297013" y="3129979"/>
          <a:ext cx="2002631" cy="1251644"/>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s-MX" sz="1300" kern="1200" dirty="0" smtClean="0"/>
            <a:t>Aumentan directamente con la inflación  porque sus componentes  están integrados por mano de obra, combustibles, refacciones, depreciación, </a:t>
          </a:r>
          <a:r>
            <a:rPr lang="es-MX" sz="1300" kern="1200" dirty="0" err="1" smtClean="0"/>
            <a:t>etc</a:t>
          </a:r>
          <a:r>
            <a:rPr lang="es-MX" sz="1300" kern="1200" dirty="0" smtClean="0"/>
            <a:t>	</a:t>
          </a:r>
          <a:endParaRPr lang="es-MX" sz="1300" kern="1200" dirty="0"/>
        </a:p>
      </dsp:txBody>
      <dsp:txXfrm>
        <a:off x="2333672" y="3166638"/>
        <a:ext cx="1929313" cy="1178326"/>
      </dsp:txXfrm>
    </dsp:sp>
    <dsp:sp modelId="{8FB4D0BA-1276-4322-A255-39866E40BE11}">
      <dsp:nvSpPr>
        <dsp:cNvPr id="0" name=""/>
        <dsp:cNvSpPr/>
      </dsp:nvSpPr>
      <dsp:spPr>
        <a:xfrm>
          <a:off x="2046684" y="1252512"/>
          <a:ext cx="250328" cy="4067844"/>
        </a:xfrm>
        <a:custGeom>
          <a:avLst/>
          <a:gdLst/>
          <a:ahLst/>
          <a:cxnLst/>
          <a:rect l="0" t="0" r="0" b="0"/>
          <a:pathLst>
            <a:path>
              <a:moveTo>
                <a:pt x="0" y="0"/>
              </a:moveTo>
              <a:lnTo>
                <a:pt x="0" y="4067844"/>
              </a:lnTo>
              <a:lnTo>
                <a:pt x="250328" y="406784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40E3A6-18EA-4D5F-BE56-B4CBF2B45AAD}">
      <dsp:nvSpPr>
        <dsp:cNvPr id="0" name=""/>
        <dsp:cNvSpPr/>
      </dsp:nvSpPr>
      <dsp:spPr>
        <a:xfrm>
          <a:off x="2297013" y="4694534"/>
          <a:ext cx="2002631" cy="1251644"/>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kern="1200" dirty="0" smtClean="0"/>
            <a:t>La productividad también impacta al incrementar la economía de escala (peso transportado/número de movimientos)	</a:t>
          </a:r>
          <a:endParaRPr lang="es-MX" sz="1400" kern="1200" dirty="0"/>
        </a:p>
      </dsp:txBody>
      <dsp:txXfrm>
        <a:off x="2333672" y="4731193"/>
        <a:ext cx="1929313" cy="117832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F24554-8C58-4D97-B6D9-15DF36B1B5DA}">
      <dsp:nvSpPr>
        <dsp:cNvPr id="0" name=""/>
        <dsp:cNvSpPr/>
      </dsp:nvSpPr>
      <dsp:spPr>
        <a:xfrm>
          <a:off x="803761" y="3393"/>
          <a:ext cx="2712957" cy="135647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45" tIns="36830" rIns="55245" bIns="36830" numCol="1" spcCol="1270" anchor="ctr" anchorCtr="0">
          <a:noAutofit/>
        </a:bodyPr>
        <a:lstStyle/>
        <a:p>
          <a:pPr lvl="0" algn="ctr" defTabSz="1289050">
            <a:lnSpc>
              <a:spcPct val="90000"/>
            </a:lnSpc>
            <a:spcBef>
              <a:spcPct val="0"/>
            </a:spcBef>
            <a:spcAft>
              <a:spcPct val="35000"/>
            </a:spcAft>
          </a:pPr>
          <a:r>
            <a:rPr lang="es-MX" sz="2900" kern="1200" dirty="0" smtClean="0"/>
            <a:t>La realización de las utilidades</a:t>
          </a:r>
          <a:endParaRPr lang="es-MX" sz="2900" kern="1200" dirty="0"/>
        </a:p>
      </dsp:txBody>
      <dsp:txXfrm>
        <a:off x="843491" y="43123"/>
        <a:ext cx="2633497" cy="1277018"/>
      </dsp:txXfrm>
    </dsp:sp>
    <dsp:sp modelId="{69C1E2EE-2B4C-4F01-A785-4E4F61FD6A20}">
      <dsp:nvSpPr>
        <dsp:cNvPr id="0" name=""/>
        <dsp:cNvSpPr/>
      </dsp:nvSpPr>
      <dsp:spPr>
        <a:xfrm>
          <a:off x="1075056" y="1359872"/>
          <a:ext cx="271295" cy="1017359"/>
        </a:xfrm>
        <a:custGeom>
          <a:avLst/>
          <a:gdLst/>
          <a:ahLst/>
          <a:cxnLst/>
          <a:rect l="0" t="0" r="0" b="0"/>
          <a:pathLst>
            <a:path>
              <a:moveTo>
                <a:pt x="0" y="0"/>
              </a:moveTo>
              <a:lnTo>
                <a:pt x="0" y="1017359"/>
              </a:lnTo>
              <a:lnTo>
                <a:pt x="271295" y="101735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97ED23-4D3F-4096-8D34-3B9DC07AE7A3}">
      <dsp:nvSpPr>
        <dsp:cNvPr id="0" name=""/>
        <dsp:cNvSpPr/>
      </dsp:nvSpPr>
      <dsp:spPr>
        <a:xfrm>
          <a:off x="1346352" y="1698992"/>
          <a:ext cx="2170366" cy="1356478"/>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s-MX" sz="1700" kern="1200" dirty="0" smtClean="0"/>
            <a:t>El transporte representa un costo directo en el proceso de formación del precio</a:t>
          </a:r>
          <a:endParaRPr lang="es-MX" sz="1700" kern="1200" dirty="0"/>
        </a:p>
      </dsp:txBody>
      <dsp:txXfrm>
        <a:off x="1386082" y="1738722"/>
        <a:ext cx="2090906" cy="1277018"/>
      </dsp:txXfrm>
    </dsp:sp>
    <dsp:sp modelId="{D0612787-CB34-4AE4-B300-8EF5608311F2}">
      <dsp:nvSpPr>
        <dsp:cNvPr id="0" name=""/>
        <dsp:cNvSpPr/>
      </dsp:nvSpPr>
      <dsp:spPr>
        <a:xfrm>
          <a:off x="1075056" y="1359872"/>
          <a:ext cx="271295" cy="2712957"/>
        </a:xfrm>
        <a:custGeom>
          <a:avLst/>
          <a:gdLst/>
          <a:ahLst/>
          <a:cxnLst/>
          <a:rect l="0" t="0" r="0" b="0"/>
          <a:pathLst>
            <a:path>
              <a:moveTo>
                <a:pt x="0" y="0"/>
              </a:moveTo>
              <a:lnTo>
                <a:pt x="0" y="2712957"/>
              </a:lnTo>
              <a:lnTo>
                <a:pt x="271295" y="271295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C655C6-2167-4107-89B3-2E14BDFFD1F0}">
      <dsp:nvSpPr>
        <dsp:cNvPr id="0" name=""/>
        <dsp:cNvSpPr/>
      </dsp:nvSpPr>
      <dsp:spPr>
        <a:xfrm>
          <a:off x="1346352" y="3394590"/>
          <a:ext cx="2170366" cy="1356478"/>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3519944"/>
              <a:satOff val="-36129"/>
              <a:lumOff val="1509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s-MX" sz="1700" kern="1200" dirty="0" smtClean="0"/>
            <a:t>Una reducción en los costos logísticos representa un aumento de las utilidades. 	</a:t>
          </a:r>
          <a:endParaRPr lang="es-MX" sz="1700" kern="1200" dirty="0"/>
        </a:p>
      </dsp:txBody>
      <dsp:txXfrm>
        <a:off x="1386082" y="3434320"/>
        <a:ext cx="2090906" cy="127701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F24554-8C58-4D97-B6D9-15DF36B1B5DA}">
      <dsp:nvSpPr>
        <dsp:cNvPr id="0" name=""/>
        <dsp:cNvSpPr/>
      </dsp:nvSpPr>
      <dsp:spPr>
        <a:xfrm>
          <a:off x="1781472" y="2347"/>
          <a:ext cx="2533054" cy="126652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s-MX" sz="2600" kern="1200" dirty="0" smtClean="0"/>
            <a:t>El transporte en los canales de comercialización</a:t>
          </a:r>
          <a:endParaRPr lang="es-MX" sz="2600" kern="1200" dirty="0"/>
        </a:p>
      </dsp:txBody>
      <dsp:txXfrm>
        <a:off x="1818567" y="39442"/>
        <a:ext cx="2458864" cy="1192337"/>
      </dsp:txXfrm>
    </dsp:sp>
    <dsp:sp modelId="{69C1E2EE-2B4C-4F01-A785-4E4F61FD6A20}">
      <dsp:nvSpPr>
        <dsp:cNvPr id="0" name=""/>
        <dsp:cNvSpPr/>
      </dsp:nvSpPr>
      <dsp:spPr>
        <a:xfrm>
          <a:off x="2034778" y="1268874"/>
          <a:ext cx="253305" cy="949895"/>
        </a:xfrm>
        <a:custGeom>
          <a:avLst/>
          <a:gdLst/>
          <a:ahLst/>
          <a:cxnLst/>
          <a:rect l="0" t="0" r="0" b="0"/>
          <a:pathLst>
            <a:path>
              <a:moveTo>
                <a:pt x="0" y="0"/>
              </a:moveTo>
              <a:lnTo>
                <a:pt x="0" y="949895"/>
              </a:lnTo>
              <a:lnTo>
                <a:pt x="253305" y="949895"/>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97ED23-4D3F-4096-8D34-3B9DC07AE7A3}">
      <dsp:nvSpPr>
        <dsp:cNvPr id="0" name=""/>
        <dsp:cNvSpPr/>
      </dsp:nvSpPr>
      <dsp:spPr>
        <a:xfrm>
          <a:off x="2288083" y="1585506"/>
          <a:ext cx="2026443" cy="126652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s-MX" sz="1300" kern="1200" dirty="0" smtClean="0"/>
            <a:t>Siempre debe ser considerado en la integración de la cadena de suministro</a:t>
          </a:r>
          <a:endParaRPr lang="es-MX" sz="1300" kern="1200" dirty="0"/>
        </a:p>
      </dsp:txBody>
      <dsp:txXfrm>
        <a:off x="2325178" y="1622601"/>
        <a:ext cx="1952253" cy="1192337"/>
      </dsp:txXfrm>
    </dsp:sp>
    <dsp:sp modelId="{D0612787-CB34-4AE4-B300-8EF5608311F2}">
      <dsp:nvSpPr>
        <dsp:cNvPr id="0" name=""/>
        <dsp:cNvSpPr/>
      </dsp:nvSpPr>
      <dsp:spPr>
        <a:xfrm>
          <a:off x="2034778" y="1268874"/>
          <a:ext cx="253305" cy="2533054"/>
        </a:xfrm>
        <a:custGeom>
          <a:avLst/>
          <a:gdLst/>
          <a:ahLst/>
          <a:cxnLst/>
          <a:rect l="0" t="0" r="0" b="0"/>
          <a:pathLst>
            <a:path>
              <a:moveTo>
                <a:pt x="0" y="0"/>
              </a:moveTo>
              <a:lnTo>
                <a:pt x="0" y="2533054"/>
              </a:lnTo>
              <a:lnTo>
                <a:pt x="253305" y="253305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C655C6-2167-4107-89B3-2E14BDFFD1F0}">
      <dsp:nvSpPr>
        <dsp:cNvPr id="0" name=""/>
        <dsp:cNvSpPr/>
      </dsp:nvSpPr>
      <dsp:spPr>
        <a:xfrm>
          <a:off x="2288083" y="3168665"/>
          <a:ext cx="2026443" cy="126652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918568"/>
              <a:satOff val="135"/>
              <a:lumOff val="-323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s-MX" sz="1300" kern="1200" dirty="0" smtClean="0"/>
            <a:t>El modo de transporte debe ser compatible con las terminales y la operación	</a:t>
          </a:r>
          <a:endParaRPr lang="es-MX" sz="1300" kern="1200" dirty="0"/>
        </a:p>
      </dsp:txBody>
      <dsp:txXfrm>
        <a:off x="2325178" y="3205760"/>
        <a:ext cx="1952253" cy="1192337"/>
      </dsp:txXfrm>
    </dsp:sp>
    <dsp:sp modelId="{8FB4D0BA-1276-4322-A255-39866E40BE11}">
      <dsp:nvSpPr>
        <dsp:cNvPr id="0" name=""/>
        <dsp:cNvSpPr/>
      </dsp:nvSpPr>
      <dsp:spPr>
        <a:xfrm>
          <a:off x="2034778" y="1268874"/>
          <a:ext cx="253305" cy="4116213"/>
        </a:xfrm>
        <a:custGeom>
          <a:avLst/>
          <a:gdLst/>
          <a:ahLst/>
          <a:cxnLst/>
          <a:rect l="0" t="0" r="0" b="0"/>
          <a:pathLst>
            <a:path>
              <a:moveTo>
                <a:pt x="0" y="0"/>
              </a:moveTo>
              <a:lnTo>
                <a:pt x="0" y="4116213"/>
              </a:lnTo>
              <a:lnTo>
                <a:pt x="253305" y="411621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40E3A6-18EA-4D5F-BE56-B4CBF2B45AAD}">
      <dsp:nvSpPr>
        <dsp:cNvPr id="0" name=""/>
        <dsp:cNvSpPr/>
      </dsp:nvSpPr>
      <dsp:spPr>
        <a:xfrm>
          <a:off x="2288083" y="4751824"/>
          <a:ext cx="2026443" cy="126652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1837137"/>
              <a:satOff val="270"/>
              <a:lumOff val="-64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s-MX" sz="1300" kern="1200" dirty="0" smtClean="0"/>
            <a:t>Debe existir un sistema de información paralelo al movimiento físico del producto enlazando al productor, cliente, agente aduanal, </a:t>
          </a:r>
          <a:r>
            <a:rPr lang="es-MX" sz="1300" kern="1200" dirty="0" err="1" smtClean="0"/>
            <a:t>etc</a:t>
          </a:r>
          <a:r>
            <a:rPr lang="es-MX" sz="1300" kern="1200" dirty="0" smtClean="0"/>
            <a:t>)</a:t>
          </a:r>
          <a:endParaRPr lang="es-MX" sz="1300" kern="1200" dirty="0"/>
        </a:p>
      </dsp:txBody>
      <dsp:txXfrm>
        <a:off x="2325178" y="4788919"/>
        <a:ext cx="1952253" cy="119233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F73BF74-02E5-46BC-83E9-22E1AC20B869}" type="datetimeFigureOut">
              <a:rPr lang="es-MX" smtClean="0"/>
              <a:t>01/10/2015</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C7238CB-6F5B-4444-8D1F-074FAB72D397}" type="slidenum">
              <a:rPr lang="es-MX" smtClean="0"/>
              <a:t>‹Nº›</a:t>
            </a:fld>
            <a:endParaRPr lang="es-MX"/>
          </a:p>
        </p:txBody>
      </p:sp>
    </p:spTree>
    <p:extLst>
      <p:ext uri="{BB962C8B-B14F-4D97-AF65-F5344CB8AC3E}">
        <p14:creationId xmlns:p14="http://schemas.microsoft.com/office/powerpoint/2010/main" val="690070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90B3F0-D7B1-4D77-9A01-00371A124E71}"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C15969-9D73-44B5-A9C7-62AC8CB3ED05}" type="slidenum">
              <a:rPr lang="es-MX" smtClean="0"/>
              <a:t>‹Nº›</a:t>
            </a:fld>
            <a:endParaRPr lang="es-MX"/>
          </a:p>
        </p:txBody>
      </p:sp>
    </p:spTree>
    <p:extLst>
      <p:ext uri="{BB962C8B-B14F-4D97-AF65-F5344CB8AC3E}">
        <p14:creationId xmlns:p14="http://schemas.microsoft.com/office/powerpoint/2010/main" val="3769714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Hacer</a:t>
            </a:r>
            <a:r>
              <a:rPr lang="es-MX" baseline="0" dirty="0" smtClean="0"/>
              <a:t> mención del </a:t>
            </a:r>
            <a:r>
              <a:rPr lang="es-MX" dirty="0" smtClean="0"/>
              <a:t>DTM</a:t>
            </a:r>
            <a:endParaRPr lang="es-MX" dirty="0"/>
          </a:p>
        </p:txBody>
      </p:sp>
      <p:sp>
        <p:nvSpPr>
          <p:cNvPr id="4" name="3 Marcador de número de diapositiva"/>
          <p:cNvSpPr>
            <a:spLocks noGrp="1"/>
          </p:cNvSpPr>
          <p:nvPr>
            <p:ph type="sldNum" sz="quarter" idx="10"/>
          </p:nvPr>
        </p:nvSpPr>
        <p:spPr/>
        <p:txBody>
          <a:bodyPr/>
          <a:lstStyle/>
          <a:p>
            <a:fld id="{B6C15969-9D73-44B5-A9C7-62AC8CB3ED05}" type="slidenum">
              <a:rPr lang="es-MX" smtClean="0"/>
              <a:t>13</a:t>
            </a:fld>
            <a:endParaRPr lang="es-MX"/>
          </a:p>
        </p:txBody>
      </p:sp>
    </p:spTree>
    <p:extLst>
      <p:ext uri="{BB962C8B-B14F-4D97-AF65-F5344CB8AC3E}">
        <p14:creationId xmlns:p14="http://schemas.microsoft.com/office/powerpoint/2010/main" val="37696394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2"/>
            <a:ext cx="5486400" cy="566740"/>
          </a:xfrm>
          <a:prstGeom prst="rect">
            <a:avLst/>
          </a:prstGeom>
        </p:spPr>
        <p:txBody>
          <a:bodyPr lIns="91440" tIns="45720" rIns="91440" bIns="45720"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6"/>
            <a:ext cx="5486400" cy="4114800"/>
          </a:xfrm>
          <a:prstGeom prst="rect">
            <a:avLst/>
          </a:prstGeom>
        </p:spPr>
        <p:txBody>
          <a:bodyPr lIns="91440" tIns="45720" rIns="91440" bIns="4572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6"/>
            <a:ext cx="5486400" cy="804864"/>
          </a:xfrm>
          <a:prstGeom prst="rect">
            <a:avLst/>
          </a:prstGeom>
        </p:spPr>
        <p:txBody>
          <a:bodyPr lIns="91440" tIns="45720" rIns="91440" bIns="45720"/>
          <a:lstStyle>
            <a:lvl1pPr marL="0" indent="0">
              <a:buNone/>
              <a:defRPr sz="1600"/>
            </a:lvl1pPr>
            <a:lvl2pPr marL="457200" indent="0">
              <a:buNone/>
              <a:defRPr sz="1200"/>
            </a:lvl2pPr>
            <a:lvl3pPr marL="914400" indent="0">
              <a:buNone/>
              <a:defRPr sz="1200"/>
            </a:lvl3pPr>
            <a:lvl4pPr marL="1371600" indent="0">
              <a:buNone/>
              <a:defRPr sz="800"/>
            </a:lvl4pPr>
            <a:lvl5pPr marL="1828800" indent="0">
              <a:buNone/>
              <a:defRPr sz="800"/>
            </a:lvl5pPr>
            <a:lvl6pPr marL="2286000" indent="0">
              <a:buNone/>
              <a:defRPr sz="800"/>
            </a:lvl6pPr>
            <a:lvl7pPr marL="2743200" indent="0">
              <a:buNone/>
              <a:defRPr sz="800"/>
            </a:lvl7pPr>
            <a:lvl8pPr marL="3200400" indent="0">
              <a:buNone/>
              <a:defRPr sz="800"/>
            </a:lvl8pPr>
            <a:lvl9pPr marL="3657600" indent="0">
              <a:buNone/>
              <a:defRPr sz="8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6" name="5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7" name="6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6"/>
            <a:ext cx="8229600" cy="1143000"/>
          </a:xfrm>
          <a:prstGeom prst="rect">
            <a:avLst/>
          </a:prstGeom>
        </p:spPr>
        <p:txBody>
          <a:bodyPr lIns="91440" tIns="45720" rIns="91440" bIns="45720"/>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1600202"/>
            <a:ext cx="8229600" cy="4525964"/>
          </a:xfrm>
          <a:prstGeom prst="rect">
            <a:avLst/>
          </a:prstGeom>
        </p:spPr>
        <p:txBody>
          <a:bodyPr vert="eaVert" lIns="91440" tIns="45720" rIns="91440" bIns="4572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5" name="4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6" name="5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2"/>
            <a:ext cx="2057400" cy="5851524"/>
          </a:xfrm>
          <a:prstGeom prst="rect">
            <a:avLst/>
          </a:prstGeom>
        </p:spPr>
        <p:txBody>
          <a:bodyPr vert="eaVert" lIns="91440" tIns="45720" rIns="91440" bIns="45720"/>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42"/>
            <a:ext cx="6019800" cy="5851524"/>
          </a:xfrm>
          <a:prstGeom prst="rect">
            <a:avLst/>
          </a:prstGeom>
        </p:spPr>
        <p:txBody>
          <a:bodyPr vert="eaVert" lIns="91440" tIns="45720" rIns="91440" bIns="4572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5" name="4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6" name="5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6"/>
            <a:ext cx="8229600" cy="1143000"/>
          </a:xfrm>
          <a:prstGeom prst="rect">
            <a:avLst/>
          </a:prstGeom>
        </p:spPr>
        <p:txBody>
          <a:bodyPr lIns="91440" tIns="45720" rIns="91440" bIns="45720"/>
          <a:lstStyle/>
          <a:p>
            <a:r>
              <a:rPr lang="es-ES" smtClean="0"/>
              <a:t>Haga clic para modificar el estilo de título del patrón</a:t>
            </a:r>
            <a:endParaRPr lang="es-MX"/>
          </a:p>
        </p:txBody>
      </p:sp>
      <p:sp>
        <p:nvSpPr>
          <p:cNvPr id="3" name="2 Marcador de contenido"/>
          <p:cNvSpPr>
            <a:spLocks noGrp="1"/>
          </p:cNvSpPr>
          <p:nvPr>
            <p:ph idx="1"/>
          </p:nvPr>
        </p:nvSpPr>
        <p:spPr>
          <a:xfrm>
            <a:off x="457200" y="1600202"/>
            <a:ext cx="8229600" cy="4525964"/>
          </a:xfrm>
          <a:prstGeom prst="rect">
            <a:avLst/>
          </a:prstGeom>
        </p:spPr>
        <p:txBody>
          <a:bodyPr lIns="91440" tIns="45720" rIns="91440" bIns="4572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5" name="4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6" name="5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2" y="4406902"/>
            <a:ext cx="7772400" cy="1362076"/>
          </a:xfrm>
          <a:prstGeom prst="rect">
            <a:avLst/>
          </a:prstGeom>
        </p:spPr>
        <p:txBody>
          <a:bodyPr lIns="91440" tIns="45720" rIns="91440" bIns="45720"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2" y="2906714"/>
            <a:ext cx="7772400" cy="1500188"/>
          </a:xfrm>
          <a:prstGeom prst="rect">
            <a:avLst/>
          </a:prstGeom>
        </p:spPr>
        <p:txBody>
          <a:bodyPr lIns="91440" tIns="45720" rIns="91440" bIns="45720" anchor="b"/>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5" name="4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6" name="5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6"/>
            <a:ext cx="8229600" cy="1143000"/>
          </a:xfrm>
          <a:prstGeom prst="rect">
            <a:avLst/>
          </a:prstGeom>
        </p:spPr>
        <p:txBody>
          <a:bodyPr lIns="91440" tIns="45720" rIns="91440" bIns="45720"/>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2"/>
            <a:ext cx="4038600" cy="4525964"/>
          </a:xfrm>
          <a:prstGeom prst="rect">
            <a:avLst/>
          </a:prstGeom>
        </p:spPr>
        <p:txBody>
          <a:bodyPr lIns="91440" tIns="45720" rIns="91440" bIns="45720"/>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2"/>
            <a:ext cx="4038600" cy="4525964"/>
          </a:xfrm>
          <a:prstGeom prst="rect">
            <a:avLst/>
          </a:prstGeom>
        </p:spPr>
        <p:txBody>
          <a:bodyPr lIns="91440" tIns="45720" rIns="91440" bIns="45720"/>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6" name="5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7" name="6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6"/>
            <a:ext cx="8229600" cy="1143000"/>
          </a:xfrm>
          <a:prstGeom prst="rect">
            <a:avLst/>
          </a:prstGeom>
        </p:spPr>
        <p:txBody>
          <a:bodyPr lIns="91440" tIns="45720" rIns="91440" bIns="45720"/>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2" y="1535114"/>
            <a:ext cx="4040188" cy="639764"/>
          </a:xfrm>
          <a:prstGeom prst="rect">
            <a:avLst/>
          </a:prstGeom>
        </p:spPr>
        <p:txBody>
          <a:bodyPr lIns="91440" tIns="45720" rIns="91440" bIns="45720" anchor="b"/>
          <a:lstStyle>
            <a:lvl1pPr marL="0" indent="0">
              <a:buNone/>
              <a:defRPr sz="2400" b="1"/>
            </a:lvl1pPr>
            <a:lvl2pPr marL="457200" indent="0">
              <a:buNone/>
              <a:defRPr sz="2000" b="1"/>
            </a:lvl2pPr>
            <a:lvl3pPr marL="914400" indent="0">
              <a:buNone/>
              <a:defRPr sz="20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2" y="2174876"/>
            <a:ext cx="4040188" cy="3951288"/>
          </a:xfrm>
          <a:prstGeom prst="rect">
            <a:avLst/>
          </a:prstGeom>
        </p:spPr>
        <p:txBody>
          <a:bodyPr lIns="91440" tIns="45720" rIns="91440" bIns="45720"/>
          <a:lstStyle>
            <a:lvl1pPr>
              <a:defRPr sz="24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4" y="1535114"/>
            <a:ext cx="4041776" cy="639764"/>
          </a:xfrm>
          <a:prstGeom prst="rect">
            <a:avLst/>
          </a:prstGeom>
        </p:spPr>
        <p:txBody>
          <a:bodyPr lIns="91440" tIns="45720" rIns="91440" bIns="45720" anchor="b"/>
          <a:lstStyle>
            <a:lvl1pPr marL="0" indent="0">
              <a:buNone/>
              <a:defRPr sz="2400" b="1"/>
            </a:lvl1pPr>
            <a:lvl2pPr marL="457200" indent="0">
              <a:buNone/>
              <a:defRPr sz="2000" b="1"/>
            </a:lvl2pPr>
            <a:lvl3pPr marL="914400" indent="0">
              <a:buNone/>
              <a:defRPr sz="20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4" y="2174876"/>
            <a:ext cx="4041776" cy="3951288"/>
          </a:xfrm>
          <a:prstGeom prst="rect">
            <a:avLst/>
          </a:prstGeom>
        </p:spPr>
        <p:txBody>
          <a:bodyPr lIns="91440" tIns="45720" rIns="91440" bIns="45720"/>
          <a:lstStyle>
            <a:lvl1pPr>
              <a:defRPr sz="24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8" name="7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9" name="8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6"/>
            <a:ext cx="8229600" cy="1143000"/>
          </a:xfrm>
          <a:prstGeom prst="rect">
            <a:avLst/>
          </a:prstGeom>
        </p:spPr>
        <p:txBody>
          <a:bodyPr lIns="91440" tIns="45720" rIns="91440" bIns="45720"/>
          <a:lstStyle/>
          <a:p>
            <a:r>
              <a:rPr lang="es-ES" smtClean="0"/>
              <a:t>Haga clic para modificar el estilo de título del patrón</a:t>
            </a:r>
            <a:endParaRPr lang="es-MX"/>
          </a:p>
        </p:txBody>
      </p:sp>
      <p:sp>
        <p:nvSpPr>
          <p:cNvPr id="3" name="2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4" name="3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5" name="4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3" name="2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4" name="3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2" cy="1162052"/>
          </a:xfrm>
          <a:prstGeom prst="rect">
            <a:avLst/>
          </a:prstGeom>
        </p:spPr>
        <p:txBody>
          <a:bodyPr lIns="91440" tIns="45720" rIns="91440" bIns="45720"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48" y="273052"/>
            <a:ext cx="5111752" cy="5853112"/>
          </a:xfrm>
          <a:prstGeom prst="rect">
            <a:avLst/>
          </a:prstGeom>
        </p:spPr>
        <p:txBody>
          <a:bodyPr lIns="91440" tIns="45720" rIns="91440" bIns="4572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2" cy="4691064"/>
          </a:xfrm>
          <a:prstGeom prst="rect">
            <a:avLst/>
          </a:prstGeom>
        </p:spPr>
        <p:txBody>
          <a:bodyPr lIns="91440" tIns="45720" rIns="91440" bIns="45720"/>
          <a:lstStyle>
            <a:lvl1pPr marL="0" indent="0">
              <a:buNone/>
              <a:defRPr sz="1600"/>
            </a:lvl1pPr>
            <a:lvl2pPr marL="457200" indent="0">
              <a:buNone/>
              <a:defRPr sz="1200"/>
            </a:lvl2pPr>
            <a:lvl3pPr marL="914400" indent="0">
              <a:buNone/>
              <a:defRPr sz="1200"/>
            </a:lvl3pPr>
            <a:lvl4pPr marL="1371600" indent="0">
              <a:buNone/>
              <a:defRPr sz="800"/>
            </a:lvl4pPr>
            <a:lvl5pPr marL="1828800" indent="0">
              <a:buNone/>
              <a:defRPr sz="800"/>
            </a:lvl5pPr>
            <a:lvl6pPr marL="2286000" indent="0">
              <a:buNone/>
              <a:defRPr sz="800"/>
            </a:lvl6pPr>
            <a:lvl7pPr marL="2743200" indent="0">
              <a:buNone/>
              <a:defRPr sz="800"/>
            </a:lvl7pPr>
            <a:lvl8pPr marL="3200400" indent="0">
              <a:buNone/>
              <a:defRPr sz="800"/>
            </a:lvl8pPr>
            <a:lvl9pPr marL="3657600" indent="0">
              <a:buNone/>
              <a:defRPr sz="8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4"/>
            <a:ext cx="2133600" cy="365124"/>
          </a:xfrm>
          <a:prstGeom prst="rect">
            <a:avLst/>
          </a:prstGeom>
        </p:spPr>
        <p:txBody>
          <a:bodyPr lIns="91440" tIns="45720" rIns="91440" bIns="45720"/>
          <a:lstStyle/>
          <a:p>
            <a:fld id="{C3528193-CFA5-4960-BB48-8865B5BECBF9}" type="datetimeFigureOut">
              <a:rPr lang="es-MX" smtClean="0"/>
              <a:pPr/>
              <a:t>01/10/2015</a:t>
            </a:fld>
            <a:endParaRPr lang="es-MX"/>
          </a:p>
        </p:txBody>
      </p:sp>
      <p:sp>
        <p:nvSpPr>
          <p:cNvPr id="6" name="5 Marcador de pie de página"/>
          <p:cNvSpPr>
            <a:spLocks noGrp="1"/>
          </p:cNvSpPr>
          <p:nvPr>
            <p:ph type="ftr" sz="quarter" idx="11"/>
          </p:nvPr>
        </p:nvSpPr>
        <p:spPr>
          <a:xfrm>
            <a:off x="3124200" y="6356354"/>
            <a:ext cx="2895600" cy="365124"/>
          </a:xfrm>
          <a:prstGeom prst="rect">
            <a:avLst/>
          </a:prstGeom>
        </p:spPr>
        <p:txBody>
          <a:bodyPr lIns="91440" tIns="45720" rIns="91440" bIns="45720"/>
          <a:lstStyle/>
          <a:p>
            <a:endParaRPr lang="es-MX"/>
          </a:p>
        </p:txBody>
      </p:sp>
      <p:sp>
        <p:nvSpPr>
          <p:cNvPr id="7" name="6 Marcador de número de diapositiva"/>
          <p:cNvSpPr>
            <a:spLocks noGrp="1"/>
          </p:cNvSpPr>
          <p:nvPr>
            <p:ph type="sldNum" sz="quarter" idx="12"/>
          </p:nvPr>
        </p:nvSpPr>
        <p:spPr/>
        <p:txBody>
          <a:bodyPr/>
          <a:lstStyle/>
          <a:p>
            <a:fld id="{48163ABE-F26F-4C86-9DF8-A1FB43B19E2D}"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5 Marcador de número de diapositiva"/>
          <p:cNvSpPr>
            <a:spLocks noGrp="1"/>
          </p:cNvSpPr>
          <p:nvPr>
            <p:ph type="sldNum" sz="quarter" idx="4"/>
          </p:nvPr>
        </p:nvSpPr>
        <p:spPr>
          <a:xfrm>
            <a:off x="6553200" y="6356354"/>
            <a:ext cx="2133600" cy="365124"/>
          </a:xfrm>
          <a:prstGeom prst="rect">
            <a:avLst/>
          </a:prstGeom>
        </p:spPr>
        <p:txBody>
          <a:bodyPr vert="horz" lIns="91440" tIns="45720" rIns="91440" bIns="45720" rtlCol="0" anchor="ctr"/>
          <a:lstStyle>
            <a:lvl1pPr algn="r">
              <a:defRPr sz="1200">
                <a:solidFill>
                  <a:schemeClr val="tx1">
                    <a:tint val="75000"/>
                  </a:schemeClr>
                </a:solidFill>
              </a:defRPr>
            </a:lvl1pPr>
          </a:lstStyle>
          <a:p>
            <a:fld id="{48163ABE-F26F-4C86-9DF8-A1FB43B19E2D}" type="slidenum">
              <a:rPr lang="es-MX" smtClean="0"/>
              <a:pPr/>
              <a:t>‹Nº›</a:t>
            </a:fld>
            <a:endParaRPr lang="es-MX"/>
          </a:p>
        </p:txBody>
      </p:sp>
      <p:pic>
        <p:nvPicPr>
          <p:cNvPr id="12" name="Picture 2" descr="http://1.bp.blogspot.com/-JciM4fsxVMc/Ub9BzBS_ABI/AAAAAAAAAtE/I66lWubVQH4/s270/final%2Bchiquito.png"/>
          <p:cNvPicPr>
            <a:picLocks noChangeAspect="1" noChangeArrowheads="1"/>
          </p:cNvPicPr>
          <p:nvPr userDrawn="1"/>
        </p:nvPicPr>
        <p:blipFill>
          <a:blip r:embed="rId14" cstate="print">
            <a:extLst>
              <a:ext uri="{28A0092B-C50C-407E-A947-70E740481C1C}">
                <a14:useLocalDpi xmlns:a14="http://schemas.microsoft.com/office/drawing/2010/main"/>
              </a:ext>
            </a:extLst>
          </a:blip>
          <a:srcRect/>
          <a:stretch>
            <a:fillRect/>
          </a:stretch>
        </p:blipFill>
        <p:spPr bwMode="auto">
          <a:xfrm>
            <a:off x="7452320" y="26328"/>
            <a:ext cx="1584164" cy="824960"/>
          </a:xfrm>
          <a:prstGeom prst="rect">
            <a:avLst/>
          </a:prstGeom>
          <a:noFill/>
        </p:spPr>
      </p:pic>
      <p:pic>
        <p:nvPicPr>
          <p:cNvPr id="4" name="Picture 2" descr="http://sc.uaemex.mx/mdci/images/UAEM.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67051" y="38255"/>
            <a:ext cx="1120573" cy="948649"/>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2" indent="-285752"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2000" kern="1200">
          <a:solidFill>
            <a:schemeClr val="tx1"/>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2000" kern="1200">
          <a:solidFill>
            <a:schemeClr val="tx1"/>
          </a:solidFill>
          <a:latin typeface="+mn-lt"/>
          <a:ea typeface="+mn-ea"/>
          <a:cs typeface="+mn-cs"/>
        </a:defRPr>
      </a:lvl6pPr>
      <a:lvl7pPr marL="2743200" algn="l" defTabSz="914400" rtl="0" eaLnBrk="1" latinLnBrk="0" hangingPunct="1">
        <a:defRPr sz="2000" kern="1200">
          <a:solidFill>
            <a:schemeClr val="tx1"/>
          </a:solidFill>
          <a:latin typeface="+mn-lt"/>
          <a:ea typeface="+mn-ea"/>
          <a:cs typeface="+mn-cs"/>
        </a:defRPr>
      </a:lvl7pPr>
      <a:lvl8pPr marL="3200400" algn="l" defTabSz="914400" rtl="0" eaLnBrk="1" latinLnBrk="0" hangingPunct="1">
        <a:defRPr sz="2000" kern="1200">
          <a:solidFill>
            <a:schemeClr val="tx1"/>
          </a:solidFill>
          <a:latin typeface="+mn-lt"/>
          <a:ea typeface="+mn-ea"/>
          <a:cs typeface="+mn-cs"/>
        </a:defRPr>
      </a:lvl8pPr>
      <a:lvl9pPr marL="3657600" algn="l" defTabSz="91440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10.emf"/><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11.emf"/><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112.png"/><Relationship Id="rId1" Type="http://schemas.openxmlformats.org/officeDocument/2006/relationships/slideLayout" Target="../slideLayouts/slideLayout2.xml"/><Relationship Id="rId5" Type="http://schemas.microsoft.com/office/2007/relationships/hdphoto" Target="../media/hdphoto11.wdp"/><Relationship Id="rId4" Type="http://schemas.openxmlformats.org/officeDocument/2006/relationships/image" Target="../media/image113.png"/></Relationships>
</file>

<file path=ppt/slides/_rels/slide106.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114.png"/><Relationship Id="rId1" Type="http://schemas.openxmlformats.org/officeDocument/2006/relationships/slideLayout" Target="../slideLayouts/slideLayout2.xml"/><Relationship Id="rId4" Type="http://schemas.openxmlformats.org/officeDocument/2006/relationships/image" Target="../media/image115.png"/></Relationships>
</file>

<file path=ppt/slides/_rels/slide107.xml.rels><?xml version="1.0" encoding="UTF-8" standalone="yes"?>
<Relationships xmlns="http://schemas.openxmlformats.org/package/2006/relationships"><Relationship Id="rId2" Type="http://schemas.openxmlformats.org/officeDocument/2006/relationships/image" Target="../media/image116.emf"/><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17.emf"/><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1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10.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21.emf"/><Relationship Id="rId2" Type="http://schemas.openxmlformats.org/officeDocument/2006/relationships/image" Target="../media/image12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2.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2.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7.xml"/><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diagramData" Target="../diagrams/data7.xml"/><Relationship Id="rId2" Type="http://schemas.openxmlformats.org/officeDocument/2006/relationships/diagramData" Target="../diagrams/data5.xml"/><Relationship Id="rId16" Type="http://schemas.microsoft.com/office/2007/relationships/diagramDrawing" Target="../diagrams/drawing7.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5" Type="http://schemas.openxmlformats.org/officeDocument/2006/relationships/diagramColors" Target="../diagrams/colors7.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 Id="rId14" Type="http://schemas.openxmlformats.org/officeDocument/2006/relationships/diagramQuickStyle" Target="../diagrams/quickStyle7.xml"/></Relationships>
</file>

<file path=ppt/slides/_rels/slide23.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image" Target="../media/image17.png"/><Relationship Id="rId7"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microsoft.com/office/2007/relationships/hdphoto" Target="../media/hdphoto1.wdp"/><Relationship Id="rId9" Type="http://schemas.openxmlformats.org/officeDocument/2006/relationships/image" Target="../media/image1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image" Target="../media/image21.png"/><Relationship Id="rId7" Type="http://schemas.microsoft.com/office/2007/relationships/hdphoto" Target="../media/hdphoto4.wdp"/><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slide" Target="slide27.xml"/><Relationship Id="rId4" Type="http://schemas.microsoft.com/office/2007/relationships/hdphoto" Target="../media/hdphoto3.wdp"/><Relationship Id="rId9" Type="http://schemas.openxmlformats.org/officeDocument/2006/relationships/image" Target="../media/image12.jpeg"/></Relationships>
</file>

<file path=ppt/slides/_rels/slide26.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hyperlink" Target="http://www.searates.com/es/" TargetMode="External"/><Relationship Id="rId4" Type="http://schemas.openxmlformats.org/officeDocument/2006/relationships/image" Target="../media/image1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49.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4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image" Target="../media/image60.emf"/><Relationship Id="rId4" Type="http://schemas.openxmlformats.org/officeDocument/2006/relationships/image" Target="../media/image59.emf"/></Relationships>
</file>

<file path=ppt/slides/_rels/slide6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68.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jp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Piggyback.mp4"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hyperlink" Target="Roadrailer.mp4" TargetMode="External"/><Relationship Id="rId4" Type="http://schemas.openxmlformats.org/officeDocument/2006/relationships/image" Target="../media/image70.jpg"/></Relationships>
</file>

<file path=ppt/slides/_rels/slide71.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71.jp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Caja%20m&#243;vil.mp4"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image" Target="../media/image73.jp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Carretera%20rodante.mp4" TargetMode="External"/></Relationships>
</file>

<file path=ppt/slides/_rels/slide73.xml.rels><?xml version="1.0" encoding="UTF-8" standalone="yes"?>
<Relationships xmlns="http://schemas.openxmlformats.org/package/2006/relationships"><Relationship Id="rId3" Type="http://schemas.openxmlformats.org/officeDocument/2006/relationships/hyperlink" Target="Modalohr.mp4" TargetMode="External"/><Relationship Id="rId2" Type="http://schemas.openxmlformats.org/officeDocument/2006/relationships/image" Target="../media/image75.jp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4.xml.rels><?xml version="1.0" encoding="UTF-8" standalone="yes"?>
<Relationships xmlns="http://schemas.openxmlformats.org/package/2006/relationships"><Relationship Id="rId3" Type="http://schemas.openxmlformats.org/officeDocument/2006/relationships/hyperlink" Target="Ferrobuque.mp4" TargetMode="External"/><Relationship Id="rId2" Type="http://schemas.openxmlformats.org/officeDocument/2006/relationships/image" Target="../media/image76.jp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5.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g"/><Relationship Id="rId1" Type="http://schemas.openxmlformats.org/officeDocument/2006/relationships/slideLayout" Target="../slideLayouts/slideLayout2.xml"/><Relationship Id="rId6" Type="http://schemas.openxmlformats.org/officeDocument/2006/relationships/hyperlink" Target="Top%20loader.mp4" TargetMode="External"/><Relationship Id="rId5" Type="http://schemas.openxmlformats.org/officeDocument/2006/relationships/image" Target="../media/image12.jpeg"/><Relationship Id="rId4" Type="http://schemas.openxmlformats.org/officeDocument/2006/relationships/hyperlink" Target="Straddle%20Carrier.mp4"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image" Target="../media/image79.jpg"/><Relationship Id="rId1" Type="http://schemas.openxmlformats.org/officeDocument/2006/relationships/slideLayout" Target="../slideLayouts/slideLayout2.xml"/><Relationship Id="rId6" Type="http://schemas.openxmlformats.org/officeDocument/2006/relationships/hyperlink" Target="Transtainer.mp4" TargetMode="External"/><Relationship Id="rId5" Type="http://schemas.openxmlformats.org/officeDocument/2006/relationships/image" Target="../media/image12.jpeg"/><Relationship Id="rId4" Type="http://schemas.openxmlformats.org/officeDocument/2006/relationships/hyperlink" Target="Reach%20stacker%20(2).mp4" TargetMode="External"/></Relationships>
</file>

<file path=ppt/slides/_rels/slide77.xml.rels><?xml version="1.0" encoding="UTF-8" standalone="yes"?>
<Relationships xmlns="http://schemas.openxmlformats.org/package/2006/relationships"><Relationship Id="rId3" Type="http://schemas.openxmlformats.org/officeDocument/2006/relationships/hyperlink" Target="Gantry%20Cranes.mp4" TargetMode="External"/><Relationship Id="rId2" Type="http://schemas.openxmlformats.org/officeDocument/2006/relationships/image" Target="../media/image8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Operacion%20Puertos.mp4"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9.jp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9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image" Target="../media/image97.emf"/><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01.png"/><Relationship Id="rId1" Type="http://schemas.openxmlformats.org/officeDocument/2006/relationships/slideLayout" Target="../slideLayouts/slideLayout2.xml"/><Relationship Id="rId5" Type="http://schemas.microsoft.com/office/2007/relationships/hdphoto" Target="../media/hdphoto9.wdp"/><Relationship Id="rId4" Type="http://schemas.openxmlformats.org/officeDocument/2006/relationships/image" Target="../media/image102.png"/></Relationships>
</file>

<file path=ppt/slides/_rels/slide98.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0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155" t="32653" r="31655" b="19736"/>
          <a:stretch/>
        </p:blipFill>
        <p:spPr bwMode="auto">
          <a:xfrm>
            <a:off x="467544" y="1412776"/>
            <a:ext cx="8280920" cy="3674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10 CuadroTexto"/>
          <p:cNvSpPr txBox="1"/>
          <p:nvPr/>
        </p:nvSpPr>
        <p:spPr>
          <a:xfrm>
            <a:off x="683568" y="2598"/>
            <a:ext cx="7272808" cy="1200329"/>
          </a:xfrm>
          <a:prstGeom prst="rect">
            <a:avLst/>
          </a:prstGeom>
          <a:noFill/>
        </p:spPr>
        <p:txBody>
          <a:bodyPr wrap="square" lIns="91440" tIns="45720" rIns="91440" bIns="45720" rtlCol="0">
            <a:spAutoFit/>
          </a:bodyPr>
          <a:lstStyle/>
          <a:p>
            <a:pPr algn="ctr"/>
            <a:r>
              <a:rPr lang="es-MX" sz="2400" b="1" dirty="0">
                <a:solidFill>
                  <a:schemeClr val="bg1">
                    <a:lumMod val="85000"/>
                  </a:schemeClr>
                </a:solidFill>
              </a:rPr>
              <a:t>Universidad Autónoma del Estado de México</a:t>
            </a:r>
          </a:p>
          <a:p>
            <a:pPr algn="ctr"/>
            <a:r>
              <a:rPr lang="es-MX" sz="2400" b="1" dirty="0">
                <a:solidFill>
                  <a:schemeClr val="bg1">
                    <a:lumMod val="85000"/>
                  </a:schemeClr>
                </a:solidFill>
              </a:rPr>
              <a:t>Unidad Académica Profesional Nezahualcóyotl</a:t>
            </a:r>
          </a:p>
          <a:p>
            <a:pPr algn="ctr"/>
            <a:r>
              <a:rPr lang="es-MX" sz="2400" b="1" dirty="0">
                <a:solidFill>
                  <a:schemeClr val="bg1">
                    <a:lumMod val="85000"/>
                  </a:schemeClr>
                </a:solidFill>
              </a:rPr>
              <a:t>Ingeniería en Transporte</a:t>
            </a:r>
          </a:p>
        </p:txBody>
      </p:sp>
      <p:sp>
        <p:nvSpPr>
          <p:cNvPr id="12" name="11 CuadroTexto"/>
          <p:cNvSpPr txBox="1"/>
          <p:nvPr/>
        </p:nvSpPr>
        <p:spPr>
          <a:xfrm>
            <a:off x="4211960" y="5365665"/>
            <a:ext cx="4392488" cy="1015663"/>
          </a:xfrm>
          <a:prstGeom prst="rect">
            <a:avLst/>
          </a:prstGeom>
          <a:noFill/>
        </p:spPr>
        <p:txBody>
          <a:bodyPr wrap="square" lIns="91440" tIns="45720" rIns="91440" bIns="45720" rtlCol="0">
            <a:spAutoFit/>
          </a:bodyPr>
          <a:lstStyle/>
          <a:p>
            <a:pPr algn="r"/>
            <a:r>
              <a:rPr lang="es-MX" dirty="0" smtClean="0">
                <a:solidFill>
                  <a:schemeClr val="bg1">
                    <a:lumMod val="85000"/>
                  </a:schemeClr>
                </a:solidFill>
                <a:effectLst>
                  <a:outerShdw blurRad="38100" dist="38100" dir="2700000" algn="tl">
                    <a:srgbClr val="000000">
                      <a:alpha val="43137"/>
                    </a:srgbClr>
                  </a:outerShdw>
                </a:effectLst>
              </a:rPr>
              <a:t>Ing. José Miranda Tolayo</a:t>
            </a:r>
          </a:p>
          <a:p>
            <a:pPr algn="r"/>
            <a:r>
              <a:rPr lang="es-MX" dirty="0" smtClean="0">
                <a:solidFill>
                  <a:schemeClr val="bg1">
                    <a:lumMod val="85000"/>
                  </a:schemeClr>
                </a:solidFill>
                <a:effectLst>
                  <a:outerShdw blurRad="38100" dist="38100" dir="2700000" algn="tl">
                    <a:srgbClr val="000000">
                      <a:alpha val="43137"/>
                    </a:srgbClr>
                  </a:outerShdw>
                </a:effectLst>
              </a:rPr>
              <a:t>6º Semestre</a:t>
            </a:r>
          </a:p>
          <a:p>
            <a:pPr algn="r"/>
            <a:r>
              <a:rPr lang="es-MX" dirty="0" smtClean="0">
                <a:solidFill>
                  <a:schemeClr val="bg1">
                    <a:lumMod val="85000"/>
                  </a:schemeClr>
                </a:solidFill>
                <a:effectLst>
                  <a:outerShdw blurRad="38100" dist="38100" dir="2700000" algn="tl">
                    <a:srgbClr val="000000">
                      <a:alpha val="43137"/>
                    </a:srgbClr>
                  </a:outerShdw>
                </a:effectLst>
              </a:rPr>
              <a:t>2015A</a:t>
            </a:r>
            <a:endParaRPr lang="es-MX" dirty="0">
              <a:solidFill>
                <a:schemeClr val="bg1">
                  <a:lumMod val="85000"/>
                </a:schemeClr>
              </a:solidFill>
              <a:effectLst>
                <a:outerShdw blurRad="38100" dist="38100" dir="2700000" algn="tl">
                  <a:srgbClr val="000000">
                    <a:alpha val="43137"/>
                  </a:srgbClr>
                </a:outerShdw>
              </a:effectLst>
            </a:endParaRPr>
          </a:p>
        </p:txBody>
      </p:sp>
      <p:sp>
        <p:nvSpPr>
          <p:cNvPr id="13" name="12 CuadroTexto"/>
          <p:cNvSpPr txBox="1"/>
          <p:nvPr/>
        </p:nvSpPr>
        <p:spPr>
          <a:xfrm>
            <a:off x="539552" y="2276872"/>
            <a:ext cx="8208912" cy="1938992"/>
          </a:xfrm>
          <a:prstGeom prst="rect">
            <a:avLst/>
          </a:prstGeom>
          <a:noFill/>
        </p:spPr>
        <p:txBody>
          <a:bodyPr wrap="square" lIns="91440" tIns="45720" rIns="91440" bIns="45720" rtlCol="0">
            <a:spAutoFit/>
          </a:bodyPr>
          <a:lstStyle/>
          <a:p>
            <a:pPr algn="ctr"/>
            <a:r>
              <a:rPr lang="es-MX" sz="6000" b="1" dirty="0">
                <a:ln>
                  <a:solidFill>
                    <a:schemeClr val="accent1">
                      <a:lumMod val="50000"/>
                    </a:schemeClr>
                  </a:solidFill>
                </a:ln>
                <a:solidFill>
                  <a:schemeClr val="accent3">
                    <a:lumMod val="20000"/>
                    <a:lumOff val="80000"/>
                  </a:schemeClr>
                </a:solidFill>
              </a:rPr>
              <a:t>Transporte </a:t>
            </a:r>
            <a:r>
              <a:rPr lang="es-MX" sz="6000" b="1" dirty="0" smtClean="0">
                <a:ln>
                  <a:solidFill>
                    <a:schemeClr val="accent1">
                      <a:lumMod val="50000"/>
                    </a:schemeClr>
                  </a:solidFill>
                </a:ln>
                <a:solidFill>
                  <a:schemeClr val="accent3">
                    <a:lumMod val="20000"/>
                    <a:lumOff val="80000"/>
                  </a:schemeClr>
                </a:solidFill>
              </a:rPr>
              <a:t>Intermodal</a:t>
            </a:r>
          </a:p>
          <a:p>
            <a:pPr algn="ctr"/>
            <a:r>
              <a:rPr lang="es-MX" sz="6000" b="1" dirty="0">
                <a:ln>
                  <a:solidFill>
                    <a:schemeClr val="accent1">
                      <a:lumMod val="50000"/>
                    </a:schemeClr>
                  </a:solidFill>
                </a:ln>
                <a:solidFill>
                  <a:schemeClr val="accent3">
                    <a:lumMod val="20000"/>
                    <a:lumOff val="80000"/>
                  </a:schemeClr>
                </a:solidFill>
              </a:rPr>
              <a:t>L</a:t>
            </a:r>
            <a:r>
              <a:rPr lang="es-MX" sz="6000" b="1" dirty="0" smtClean="0">
                <a:ln>
                  <a:solidFill>
                    <a:schemeClr val="accent1">
                      <a:lumMod val="50000"/>
                    </a:schemeClr>
                  </a:solidFill>
                </a:ln>
                <a:solidFill>
                  <a:schemeClr val="accent3">
                    <a:lumMod val="20000"/>
                    <a:lumOff val="80000"/>
                  </a:schemeClr>
                </a:solidFill>
              </a:rPr>
              <a:t>40743</a:t>
            </a:r>
            <a:endParaRPr lang="es-MX" sz="6000" b="1" dirty="0">
              <a:ln>
                <a:solidFill>
                  <a:schemeClr val="accent1">
                    <a:lumMod val="50000"/>
                  </a:schemeClr>
                </a:solidFill>
              </a:ln>
              <a:solidFill>
                <a:schemeClr val="accent3">
                  <a:lumMod val="20000"/>
                  <a:lumOff val="80000"/>
                </a:schemeClr>
              </a:solidFill>
            </a:endParaRPr>
          </a:p>
        </p:txBody>
      </p:sp>
      <p:grpSp>
        <p:nvGrpSpPr>
          <p:cNvPr id="21" name="20 Grupo"/>
          <p:cNvGrpSpPr/>
          <p:nvPr/>
        </p:nvGrpSpPr>
        <p:grpSpPr>
          <a:xfrm>
            <a:off x="467544" y="1556792"/>
            <a:ext cx="8352928" cy="3600400"/>
            <a:chOff x="467544" y="1556792"/>
            <a:chExt cx="8352928" cy="3600400"/>
          </a:xfrm>
        </p:grpSpPr>
        <p:sp>
          <p:nvSpPr>
            <p:cNvPr id="2" name="1 Arco"/>
            <p:cNvSpPr/>
            <p:nvPr/>
          </p:nvSpPr>
          <p:spPr>
            <a:xfrm>
              <a:off x="467544" y="1556792"/>
              <a:ext cx="8352928" cy="3600400"/>
            </a:xfrm>
            <a:prstGeom prst="arc">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7 Arco"/>
            <p:cNvSpPr>
              <a:spLocks noChangeAspect="1"/>
            </p:cNvSpPr>
            <p:nvPr/>
          </p:nvSpPr>
          <p:spPr>
            <a:xfrm>
              <a:off x="1299892" y="1694644"/>
              <a:ext cx="7517638" cy="3240360"/>
            </a:xfrm>
            <a:prstGeom prst="arc">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pSp>
      <p:sp>
        <p:nvSpPr>
          <p:cNvPr id="3" name="2 Conector"/>
          <p:cNvSpPr/>
          <p:nvPr/>
        </p:nvSpPr>
        <p:spPr>
          <a:xfrm>
            <a:off x="596574" y="5127214"/>
            <a:ext cx="1266164" cy="1173724"/>
          </a:xfrm>
          <a:prstGeom prst="flowChartConnector">
            <a:avLst/>
          </a:prstGeom>
          <a:noFill/>
          <a:ln w="3175">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a:p>
        </p:txBody>
      </p:sp>
      <p:cxnSp>
        <p:nvCxnSpPr>
          <p:cNvPr id="5" name="4 Conector recto"/>
          <p:cNvCxnSpPr/>
          <p:nvPr/>
        </p:nvCxnSpPr>
        <p:spPr>
          <a:xfrm>
            <a:off x="323528" y="5699556"/>
            <a:ext cx="84249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1229064" y="4790990"/>
            <a:ext cx="0" cy="18783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971600" y="5748248"/>
            <a:ext cx="67687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0" name="19 Grupo"/>
          <p:cNvGrpSpPr/>
          <p:nvPr/>
        </p:nvGrpSpPr>
        <p:grpSpPr>
          <a:xfrm rot="10800000">
            <a:off x="683568" y="980728"/>
            <a:ext cx="8352928" cy="3600400"/>
            <a:chOff x="-1764704" y="1700808"/>
            <a:chExt cx="8352928" cy="3600400"/>
          </a:xfrm>
        </p:grpSpPr>
        <p:sp>
          <p:nvSpPr>
            <p:cNvPr id="18" name="17 Arco"/>
            <p:cNvSpPr/>
            <p:nvPr/>
          </p:nvSpPr>
          <p:spPr>
            <a:xfrm>
              <a:off x="-1764704" y="1700808"/>
              <a:ext cx="8352928" cy="3600400"/>
            </a:xfrm>
            <a:prstGeom prst="arc">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9" name="18 Arco"/>
            <p:cNvSpPr>
              <a:spLocks noChangeAspect="1"/>
            </p:cNvSpPr>
            <p:nvPr/>
          </p:nvSpPr>
          <p:spPr>
            <a:xfrm>
              <a:off x="-932356" y="1838660"/>
              <a:ext cx="7517638" cy="3240360"/>
            </a:xfrm>
            <a:prstGeom prst="arc">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908720"/>
            <a:ext cx="8496944" cy="5170646"/>
          </a:xfrm>
          <a:prstGeom prst="rect">
            <a:avLst/>
          </a:prstGeom>
        </p:spPr>
        <p:txBody>
          <a:bodyPr wrap="square" lIns="91440" tIns="45720" rIns="91440" bIns="45720">
            <a:spAutoFit/>
          </a:bodyPr>
          <a:lstStyle/>
          <a:p>
            <a:r>
              <a:rPr lang="es-MX" sz="2200" b="1" dirty="0">
                <a:solidFill>
                  <a:schemeClr val="tx2"/>
                </a:solidFill>
              </a:rPr>
              <a:t>Video (https://</a:t>
            </a:r>
            <a:r>
              <a:rPr lang="es-MX" sz="2200" b="1" dirty="0" smtClean="0">
                <a:solidFill>
                  <a:schemeClr val="tx2"/>
                </a:solidFill>
              </a:rPr>
              <a:t>www.youtube.com/watch?v=JbUlg7BIUAc)</a:t>
            </a:r>
            <a:endParaRPr lang="es-MX" sz="2200" b="1" dirty="0">
              <a:solidFill>
                <a:schemeClr val="tx2"/>
              </a:solidFill>
            </a:endParaRPr>
          </a:p>
          <a:p>
            <a:endParaRPr lang="es-MX" sz="2200" dirty="0">
              <a:solidFill>
                <a:schemeClr val="tx2"/>
              </a:solidFill>
            </a:endParaRPr>
          </a:p>
          <a:p>
            <a:r>
              <a:rPr lang="es-MX" sz="2200" dirty="0">
                <a:solidFill>
                  <a:schemeClr val="tx2"/>
                </a:solidFill>
              </a:rPr>
              <a:t>Transporte de mercancías</a:t>
            </a:r>
          </a:p>
          <a:p>
            <a:endParaRPr lang="es-MX" sz="2200" dirty="0">
              <a:solidFill>
                <a:schemeClr val="tx2"/>
              </a:solidFill>
            </a:endParaRPr>
          </a:p>
          <a:p>
            <a:pPr marL="342900" indent="-342900">
              <a:buAutoNum type="arabicPeriod"/>
            </a:pPr>
            <a:r>
              <a:rPr lang="es-MX" sz="2200" dirty="0">
                <a:solidFill>
                  <a:schemeClr val="tx2"/>
                </a:solidFill>
              </a:rPr>
              <a:t>Mencione y describa los elementos más importantes del CEDIS</a:t>
            </a:r>
          </a:p>
          <a:p>
            <a:pPr marL="342900" indent="-342900">
              <a:buAutoNum type="arabicPeriod"/>
            </a:pPr>
            <a:r>
              <a:rPr lang="es-MX" sz="2200" dirty="0">
                <a:solidFill>
                  <a:schemeClr val="tx2"/>
                </a:solidFill>
              </a:rPr>
              <a:t>¿Cuál es la importancia del transporte en relación con el CEDIS?</a:t>
            </a:r>
          </a:p>
          <a:p>
            <a:pPr marL="342900" indent="-342900">
              <a:buAutoNum type="arabicPeriod"/>
            </a:pPr>
            <a:r>
              <a:rPr lang="es-MX" sz="2200" dirty="0">
                <a:solidFill>
                  <a:schemeClr val="tx2"/>
                </a:solidFill>
              </a:rPr>
              <a:t>Mencione y describa los elementos más importantes de las zonas de carga marítimas</a:t>
            </a:r>
          </a:p>
          <a:p>
            <a:pPr marL="342900" indent="-342900">
              <a:buFontTx/>
              <a:buAutoNum type="arabicPeriod"/>
            </a:pPr>
            <a:r>
              <a:rPr lang="es-MX" sz="2200" dirty="0">
                <a:solidFill>
                  <a:schemeClr val="tx2"/>
                </a:solidFill>
              </a:rPr>
              <a:t>¿Cuál es la importancia del transporte en relación con estos?</a:t>
            </a:r>
          </a:p>
          <a:p>
            <a:pPr marL="342900" indent="-342900">
              <a:buFontTx/>
              <a:buAutoNum type="arabicPeriod"/>
            </a:pPr>
            <a:r>
              <a:rPr lang="es-MX" sz="2200" dirty="0">
                <a:solidFill>
                  <a:schemeClr val="tx2"/>
                </a:solidFill>
              </a:rPr>
              <a:t>Mencione y describa los elementos más importantes de las zonas de carga ferroviarias</a:t>
            </a:r>
          </a:p>
          <a:p>
            <a:pPr marL="342900" indent="-342900">
              <a:buFontTx/>
              <a:buAutoNum type="arabicPeriod"/>
            </a:pPr>
            <a:r>
              <a:rPr lang="es-MX" sz="2200" dirty="0">
                <a:solidFill>
                  <a:schemeClr val="tx2"/>
                </a:solidFill>
              </a:rPr>
              <a:t>¿Cuál es la importancia del FC en el transporte Intermodal?</a:t>
            </a:r>
          </a:p>
          <a:p>
            <a:pPr marL="342900" indent="-342900">
              <a:buFontTx/>
              <a:buAutoNum type="arabicPeriod"/>
            </a:pPr>
            <a:r>
              <a:rPr lang="es-MX" sz="2200" dirty="0">
                <a:solidFill>
                  <a:schemeClr val="tx2"/>
                </a:solidFill>
              </a:rPr>
              <a:t>Mencione y describa los elementos más importantes de la zona de carga aérea</a:t>
            </a:r>
          </a:p>
          <a:p>
            <a:pPr marL="342900" indent="-342900">
              <a:buFontTx/>
              <a:buAutoNum type="arabicPeriod"/>
            </a:pPr>
            <a:r>
              <a:rPr lang="es-MX" sz="2200" dirty="0">
                <a:solidFill>
                  <a:schemeClr val="tx2"/>
                </a:solidFill>
              </a:rPr>
              <a:t>¿Cuáles son los procesos clave de esta zona?</a:t>
            </a:r>
          </a:p>
        </p:txBody>
      </p:sp>
    </p:spTree>
    <p:extLst>
      <p:ext uri="{BB962C8B-B14F-4D97-AF65-F5344CB8AC3E}">
        <p14:creationId xmlns:p14="http://schemas.microsoft.com/office/powerpoint/2010/main" val="18263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10 Grupo"/>
          <p:cNvGrpSpPr/>
          <p:nvPr/>
        </p:nvGrpSpPr>
        <p:grpSpPr>
          <a:xfrm>
            <a:off x="755576" y="1261209"/>
            <a:ext cx="7848872" cy="4735111"/>
            <a:chOff x="539552" y="1261209"/>
            <a:chExt cx="7848872" cy="4735111"/>
          </a:xfrm>
        </p:grpSpPr>
        <p:sp>
          <p:nvSpPr>
            <p:cNvPr id="2" name="1 Abrir llave"/>
            <p:cNvSpPr/>
            <p:nvPr/>
          </p:nvSpPr>
          <p:spPr>
            <a:xfrm>
              <a:off x="1547664" y="1268760"/>
              <a:ext cx="720080" cy="237626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b="1" dirty="0"/>
            </a:p>
          </p:txBody>
        </p:sp>
        <p:sp>
          <p:nvSpPr>
            <p:cNvPr id="3" name="2 CuadroTexto"/>
            <p:cNvSpPr txBox="1"/>
            <p:nvPr/>
          </p:nvSpPr>
          <p:spPr>
            <a:xfrm>
              <a:off x="539552" y="2060848"/>
              <a:ext cx="1152128" cy="830997"/>
            </a:xfrm>
            <a:prstGeom prst="rect">
              <a:avLst/>
            </a:prstGeom>
            <a:noFill/>
          </p:spPr>
          <p:txBody>
            <a:bodyPr wrap="square" rtlCol="0">
              <a:spAutoFit/>
            </a:bodyPr>
            <a:lstStyle/>
            <a:p>
              <a:pPr algn="just"/>
              <a:r>
                <a:rPr lang="es-MX" sz="1600" dirty="0" smtClean="0"/>
                <a:t>Principales funciones de una TIF</a:t>
              </a:r>
              <a:endParaRPr lang="es-MX" sz="1600" dirty="0"/>
            </a:p>
          </p:txBody>
        </p:sp>
        <p:sp>
          <p:nvSpPr>
            <p:cNvPr id="4" name="3 CuadroTexto"/>
            <p:cNvSpPr txBox="1"/>
            <p:nvPr/>
          </p:nvSpPr>
          <p:spPr>
            <a:xfrm>
              <a:off x="2123728" y="1556792"/>
              <a:ext cx="2756204" cy="400110"/>
            </a:xfrm>
            <a:prstGeom prst="rect">
              <a:avLst/>
            </a:prstGeom>
            <a:noFill/>
          </p:spPr>
          <p:txBody>
            <a:bodyPr wrap="none" rtlCol="0">
              <a:spAutoFit/>
            </a:bodyPr>
            <a:lstStyle/>
            <a:p>
              <a:pPr marL="342900" indent="-342900">
                <a:buFont typeface="Arial" panose="020B0604020202020204" pitchFamily="34" charset="0"/>
                <a:buChar char="•"/>
              </a:pPr>
              <a:r>
                <a:rPr lang="es-MX" dirty="0" smtClean="0"/>
                <a:t>Transferencia de </a:t>
              </a:r>
              <a:r>
                <a:rPr lang="es-MX" dirty="0" err="1" smtClean="0"/>
                <a:t>UTIs</a:t>
              </a:r>
              <a:endParaRPr lang="es-MX" dirty="0"/>
            </a:p>
          </p:txBody>
        </p:sp>
        <p:sp>
          <p:nvSpPr>
            <p:cNvPr id="5" name="4 CuadroTexto"/>
            <p:cNvSpPr txBox="1"/>
            <p:nvPr/>
          </p:nvSpPr>
          <p:spPr>
            <a:xfrm>
              <a:off x="2123728" y="2924944"/>
              <a:ext cx="3831433" cy="400110"/>
            </a:xfrm>
            <a:prstGeom prst="rect">
              <a:avLst/>
            </a:prstGeom>
            <a:noFill/>
          </p:spPr>
          <p:txBody>
            <a:bodyPr wrap="none" rtlCol="0">
              <a:spAutoFit/>
            </a:bodyPr>
            <a:lstStyle/>
            <a:p>
              <a:pPr marL="342900" indent="-342900">
                <a:buFont typeface="Arial" panose="020B0604020202020204" pitchFamily="34" charset="0"/>
                <a:buChar char="•"/>
              </a:pPr>
              <a:r>
                <a:rPr lang="es-MX" dirty="0" smtClean="0"/>
                <a:t>Almacenamiento temporal </a:t>
              </a:r>
              <a:r>
                <a:rPr lang="es-MX" dirty="0" err="1" smtClean="0"/>
                <a:t>UTIs</a:t>
              </a:r>
              <a:endParaRPr lang="es-MX" dirty="0"/>
            </a:p>
          </p:txBody>
        </p:sp>
        <p:sp>
          <p:nvSpPr>
            <p:cNvPr id="6" name="5 CuadroTexto"/>
            <p:cNvSpPr txBox="1"/>
            <p:nvPr/>
          </p:nvSpPr>
          <p:spPr>
            <a:xfrm>
              <a:off x="5111501" y="1261209"/>
              <a:ext cx="3276923" cy="1015663"/>
            </a:xfrm>
            <a:prstGeom prst="rect">
              <a:avLst/>
            </a:prstGeom>
            <a:noFill/>
          </p:spPr>
          <p:txBody>
            <a:bodyPr wrap="none" rtlCol="0">
              <a:spAutoFit/>
            </a:bodyPr>
            <a:lstStyle/>
            <a:p>
              <a:pPr marL="342900" indent="-342900">
                <a:buFont typeface="Arial" panose="020B0604020202020204" pitchFamily="34" charset="0"/>
                <a:buChar char="•"/>
              </a:pPr>
              <a:r>
                <a:rPr lang="es-MX" dirty="0" smtClean="0"/>
                <a:t>Carga/descarga del tren</a:t>
              </a:r>
            </a:p>
            <a:p>
              <a:pPr marL="342900" indent="-342900">
                <a:buFont typeface="Arial" panose="020B0604020202020204" pitchFamily="34" charset="0"/>
                <a:buChar char="•"/>
              </a:pPr>
              <a:r>
                <a:rPr lang="es-MX" dirty="0" smtClean="0"/>
                <a:t>Carga/descarga de camión</a:t>
              </a:r>
            </a:p>
            <a:p>
              <a:pPr marL="342900" indent="-342900">
                <a:buFont typeface="Arial" panose="020B0604020202020204" pitchFamily="34" charset="0"/>
                <a:buChar char="•"/>
              </a:pPr>
              <a:r>
                <a:rPr lang="es-MX" dirty="0" smtClean="0"/>
                <a:t>Recepción/entrega</a:t>
              </a:r>
              <a:endParaRPr lang="es-MX" dirty="0"/>
            </a:p>
          </p:txBody>
        </p:sp>
        <p:sp>
          <p:nvSpPr>
            <p:cNvPr id="7" name="6 CuadroTexto"/>
            <p:cNvSpPr txBox="1"/>
            <p:nvPr/>
          </p:nvSpPr>
          <p:spPr>
            <a:xfrm>
              <a:off x="539552" y="4797152"/>
              <a:ext cx="1152128" cy="830997"/>
            </a:xfrm>
            <a:prstGeom prst="rect">
              <a:avLst/>
            </a:prstGeom>
            <a:noFill/>
          </p:spPr>
          <p:txBody>
            <a:bodyPr wrap="square" rtlCol="0">
              <a:spAutoFit/>
            </a:bodyPr>
            <a:lstStyle/>
            <a:p>
              <a:r>
                <a:rPr lang="es-MX" sz="1600" dirty="0" smtClean="0"/>
                <a:t>Funciones básicas de una TF</a:t>
              </a:r>
              <a:endParaRPr lang="es-MX" sz="1600" dirty="0"/>
            </a:p>
          </p:txBody>
        </p:sp>
        <p:sp>
          <p:nvSpPr>
            <p:cNvPr id="8" name="7 Abrir llave"/>
            <p:cNvSpPr/>
            <p:nvPr/>
          </p:nvSpPr>
          <p:spPr>
            <a:xfrm>
              <a:off x="1547664" y="4408646"/>
              <a:ext cx="720080" cy="158417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9" name="8 CuadroTexto"/>
            <p:cNvSpPr txBox="1"/>
            <p:nvPr/>
          </p:nvSpPr>
          <p:spPr>
            <a:xfrm>
              <a:off x="2051720" y="4365104"/>
              <a:ext cx="4528612" cy="1631216"/>
            </a:xfrm>
            <a:prstGeom prst="rect">
              <a:avLst/>
            </a:prstGeom>
            <a:noFill/>
          </p:spPr>
          <p:txBody>
            <a:bodyPr wrap="none" rtlCol="0">
              <a:spAutoFit/>
            </a:bodyPr>
            <a:lstStyle/>
            <a:p>
              <a:pPr marL="342900" indent="-342900">
                <a:buFont typeface="Arial" panose="020B0604020202020204" pitchFamily="34" charset="0"/>
                <a:buChar char="•"/>
              </a:pPr>
              <a:r>
                <a:rPr lang="es-MX" dirty="0" smtClean="0"/>
                <a:t>Recepción/expedición de trenes</a:t>
              </a:r>
            </a:p>
            <a:p>
              <a:pPr marL="342900" indent="-342900">
                <a:buFont typeface="Arial" panose="020B0604020202020204" pitchFamily="34" charset="0"/>
                <a:buChar char="•"/>
              </a:pPr>
              <a:r>
                <a:rPr lang="es-MX" dirty="0" smtClean="0"/>
                <a:t>Ordenación</a:t>
              </a:r>
            </a:p>
            <a:p>
              <a:pPr marL="342900" indent="-342900">
                <a:buFont typeface="Arial" panose="020B0604020202020204" pitchFamily="34" charset="0"/>
                <a:buChar char="•"/>
              </a:pPr>
              <a:r>
                <a:rPr lang="es-MX" dirty="0" smtClean="0"/>
                <a:t>Formación</a:t>
              </a:r>
            </a:p>
            <a:p>
              <a:pPr marL="342900" indent="-342900">
                <a:buFont typeface="Arial" panose="020B0604020202020204" pitchFamily="34" charset="0"/>
                <a:buChar char="•"/>
              </a:pPr>
              <a:r>
                <a:rPr lang="es-MX" dirty="0" smtClean="0"/>
                <a:t>Clasificación</a:t>
              </a:r>
            </a:p>
            <a:p>
              <a:pPr marL="342900" indent="-342900">
                <a:buFont typeface="Arial" panose="020B0604020202020204" pitchFamily="34" charset="0"/>
                <a:buChar char="•"/>
              </a:pPr>
              <a:r>
                <a:rPr lang="es-MX" dirty="0" smtClean="0"/>
                <a:t>Estacionamiento de las composiciones</a:t>
              </a:r>
              <a:endParaRPr lang="es-MX" dirty="0"/>
            </a:p>
          </p:txBody>
        </p:sp>
        <p:sp>
          <p:nvSpPr>
            <p:cNvPr id="10" name="9 Abrir llave"/>
            <p:cNvSpPr/>
            <p:nvPr/>
          </p:nvSpPr>
          <p:spPr>
            <a:xfrm>
              <a:off x="4968044" y="1261209"/>
              <a:ext cx="252028" cy="101566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pSp>
    </p:spTree>
    <p:extLst>
      <p:ext uri="{BB962C8B-B14F-4D97-AF65-F5344CB8AC3E}">
        <p14:creationId xmlns:p14="http://schemas.microsoft.com/office/powerpoint/2010/main" val="142230035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980728"/>
            <a:ext cx="7585090" cy="400110"/>
          </a:xfrm>
          <a:prstGeom prst="rect">
            <a:avLst/>
          </a:prstGeom>
          <a:noFill/>
        </p:spPr>
        <p:txBody>
          <a:bodyPr wrap="none" rtlCol="0">
            <a:spAutoFit/>
          </a:bodyPr>
          <a:lstStyle/>
          <a:p>
            <a:r>
              <a:rPr lang="es-MX" dirty="0" smtClean="0"/>
              <a:t>En la operación de una terminal ferroviaria se distinguen 3 subsistemas:</a:t>
            </a:r>
            <a:endParaRPr lang="es-MX" dirty="0"/>
          </a:p>
        </p:txBody>
      </p:sp>
      <p:sp>
        <p:nvSpPr>
          <p:cNvPr id="3" name="2 CuadroTexto"/>
          <p:cNvSpPr txBox="1"/>
          <p:nvPr/>
        </p:nvSpPr>
        <p:spPr>
          <a:xfrm>
            <a:off x="395537" y="1412776"/>
            <a:ext cx="8496944" cy="923330"/>
          </a:xfrm>
          <a:prstGeom prst="rect">
            <a:avLst/>
          </a:prstGeom>
          <a:noFill/>
        </p:spPr>
        <p:txBody>
          <a:bodyPr wrap="square" rtlCol="0">
            <a:spAutoFit/>
          </a:bodyPr>
          <a:lstStyle/>
          <a:p>
            <a:pPr marL="457200" indent="-457200">
              <a:buAutoNum type="arabicPeriod"/>
            </a:pPr>
            <a:r>
              <a:rPr lang="es-MX" sz="1800" b="1" dirty="0" smtClean="0"/>
              <a:t>Subsistema de atención al tren.</a:t>
            </a:r>
            <a:r>
              <a:rPr lang="es-MX" sz="1800" dirty="0" smtClean="0"/>
              <a:t> Encargado de la realización de operaciones sobre el equipo ferroviario, maniobras y las operaciones de carga y descarga del tren utilizando los equipamientos, maquinarias y recursos necesarios.</a:t>
            </a:r>
            <a:endParaRPr lang="es-MX" sz="1800" dirty="0"/>
          </a:p>
        </p:txBody>
      </p:sp>
      <p:pic>
        <p:nvPicPr>
          <p:cNvPr id="1026" name="Picture 2"/>
          <p:cNvPicPr>
            <a:picLocks noChangeAspect="1" noChangeArrowheads="1"/>
          </p:cNvPicPr>
          <p:nvPr/>
        </p:nvPicPr>
        <p:blipFill>
          <a:blip r:embed="rId2">
            <a:lum bright="-20000" contrast="40000"/>
            <a:extLst>
              <a:ext uri="{28A0092B-C50C-407E-A947-70E740481C1C}">
                <a14:useLocalDpi xmlns:a14="http://schemas.microsoft.com/office/drawing/2010/main"/>
              </a:ext>
            </a:extLst>
          </a:blip>
          <a:srcRect/>
          <a:stretch>
            <a:fillRect/>
          </a:stretch>
        </p:blipFill>
        <p:spPr bwMode="auto">
          <a:xfrm>
            <a:off x="1547664" y="2420888"/>
            <a:ext cx="6216938" cy="4141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722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865740"/>
            <a:ext cx="2880320" cy="646331"/>
          </a:xfrm>
          <a:prstGeom prst="rect">
            <a:avLst/>
          </a:prstGeom>
          <a:noFill/>
        </p:spPr>
        <p:txBody>
          <a:bodyPr wrap="square" rtlCol="0">
            <a:spAutoFit/>
          </a:bodyPr>
          <a:lstStyle/>
          <a:p>
            <a:pPr algn="just"/>
            <a:r>
              <a:rPr lang="es-MX" sz="1800" dirty="0" smtClean="0"/>
              <a:t>Los vagones se estacionan en el haz de carga/descarga</a:t>
            </a:r>
            <a:endParaRPr lang="es-MX" sz="1800" dirty="0"/>
          </a:p>
        </p:txBody>
      </p:sp>
      <p:sp>
        <p:nvSpPr>
          <p:cNvPr id="3" name="2 CuadroTexto"/>
          <p:cNvSpPr txBox="1"/>
          <p:nvPr/>
        </p:nvSpPr>
        <p:spPr>
          <a:xfrm>
            <a:off x="4355976" y="908720"/>
            <a:ext cx="4320480" cy="646331"/>
          </a:xfrm>
          <a:prstGeom prst="rect">
            <a:avLst/>
          </a:prstGeom>
          <a:noFill/>
        </p:spPr>
        <p:txBody>
          <a:bodyPr wrap="square" rtlCol="0">
            <a:spAutoFit/>
          </a:bodyPr>
          <a:lstStyle/>
          <a:p>
            <a:pPr algn="just"/>
            <a:r>
              <a:rPr lang="es-MX" sz="1800" dirty="0" smtClean="0"/>
              <a:t>Vías accesibles por maquinaria para la carga/descarga de la mercancía</a:t>
            </a:r>
            <a:endParaRPr lang="es-MX" sz="1800" dirty="0"/>
          </a:p>
        </p:txBody>
      </p:sp>
      <p:sp>
        <p:nvSpPr>
          <p:cNvPr id="4" name="3 CuadroTexto"/>
          <p:cNvSpPr txBox="1"/>
          <p:nvPr/>
        </p:nvSpPr>
        <p:spPr>
          <a:xfrm>
            <a:off x="4470963" y="2001034"/>
            <a:ext cx="4164479" cy="646331"/>
          </a:xfrm>
          <a:prstGeom prst="rect">
            <a:avLst/>
          </a:prstGeom>
          <a:noFill/>
        </p:spPr>
        <p:txBody>
          <a:bodyPr wrap="square" rtlCol="0">
            <a:spAutoFit/>
          </a:bodyPr>
          <a:lstStyle/>
          <a:p>
            <a:pPr algn="just"/>
            <a:r>
              <a:rPr lang="es-MX" sz="1800" dirty="0" smtClean="0"/>
              <a:t>Haces de carga/descarga con vías en plancha</a:t>
            </a:r>
            <a:endParaRPr lang="es-MX" sz="1800" dirty="0"/>
          </a:p>
        </p:txBody>
      </p:sp>
      <p:sp>
        <p:nvSpPr>
          <p:cNvPr id="5" name="4 CuadroTexto"/>
          <p:cNvSpPr txBox="1"/>
          <p:nvPr/>
        </p:nvSpPr>
        <p:spPr>
          <a:xfrm>
            <a:off x="395536" y="1772816"/>
            <a:ext cx="2808312" cy="1200329"/>
          </a:xfrm>
          <a:prstGeom prst="rect">
            <a:avLst/>
          </a:prstGeom>
          <a:noFill/>
        </p:spPr>
        <p:txBody>
          <a:bodyPr wrap="square" rtlCol="0">
            <a:spAutoFit/>
          </a:bodyPr>
          <a:lstStyle/>
          <a:p>
            <a:pPr algn="just"/>
            <a:r>
              <a:rPr lang="es-MX" sz="1800" dirty="0" smtClean="0"/>
              <a:t>En paralelo a las vías se situará una plancha de hormigón para el almacenaje</a:t>
            </a:r>
            <a:endParaRPr lang="es-MX" sz="1800" dirty="0"/>
          </a:p>
        </p:txBody>
      </p:sp>
      <p:sp>
        <p:nvSpPr>
          <p:cNvPr id="6" name="5 CuadroTexto"/>
          <p:cNvSpPr txBox="1"/>
          <p:nvPr/>
        </p:nvSpPr>
        <p:spPr>
          <a:xfrm>
            <a:off x="395536" y="3212976"/>
            <a:ext cx="2808312" cy="923330"/>
          </a:xfrm>
          <a:prstGeom prst="rect">
            <a:avLst/>
          </a:prstGeom>
          <a:noFill/>
        </p:spPr>
        <p:txBody>
          <a:bodyPr wrap="square" rtlCol="0">
            <a:spAutoFit/>
          </a:bodyPr>
          <a:lstStyle/>
          <a:p>
            <a:pPr algn="just"/>
            <a:r>
              <a:rPr lang="es-MX" sz="1800" dirty="0" smtClean="0"/>
              <a:t>Los contenedores  se mueven por la plancha mediante grúas móviles</a:t>
            </a:r>
            <a:endParaRPr lang="es-MX" sz="1800"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4581128"/>
            <a:ext cx="2736304" cy="1925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63888" y="4149080"/>
            <a:ext cx="4876683" cy="2292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CuadroTexto"/>
          <p:cNvSpPr txBox="1"/>
          <p:nvPr/>
        </p:nvSpPr>
        <p:spPr>
          <a:xfrm>
            <a:off x="4470964" y="2865130"/>
            <a:ext cx="4164478" cy="646331"/>
          </a:xfrm>
          <a:prstGeom prst="rect">
            <a:avLst/>
          </a:prstGeom>
          <a:noFill/>
        </p:spPr>
        <p:txBody>
          <a:bodyPr wrap="square" rtlCol="0">
            <a:spAutoFit/>
          </a:bodyPr>
          <a:lstStyle/>
          <a:p>
            <a:pPr algn="just"/>
            <a:r>
              <a:rPr lang="es-MX" sz="1800" dirty="0" smtClean="0"/>
              <a:t>Los contendores se manipulan con grúas de marco.</a:t>
            </a:r>
            <a:endParaRPr lang="es-MX" sz="1800" dirty="0"/>
          </a:p>
        </p:txBody>
      </p:sp>
      <p:sp>
        <p:nvSpPr>
          <p:cNvPr id="7" name="6 Flecha abajo"/>
          <p:cNvSpPr/>
          <p:nvPr/>
        </p:nvSpPr>
        <p:spPr>
          <a:xfrm>
            <a:off x="1475656" y="1460396"/>
            <a:ext cx="324036" cy="384428"/>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2" name="11 Flecha abajo"/>
          <p:cNvSpPr/>
          <p:nvPr/>
        </p:nvSpPr>
        <p:spPr>
          <a:xfrm>
            <a:off x="1475656" y="2924944"/>
            <a:ext cx="324036" cy="384428"/>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3" name="12 Flecha abajo"/>
          <p:cNvSpPr/>
          <p:nvPr/>
        </p:nvSpPr>
        <p:spPr>
          <a:xfrm>
            <a:off x="5760132" y="1628800"/>
            <a:ext cx="324036" cy="384428"/>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a:p>
        </p:txBody>
      </p:sp>
      <p:sp>
        <p:nvSpPr>
          <p:cNvPr id="14" name="13 Flecha abajo"/>
          <p:cNvSpPr/>
          <p:nvPr/>
        </p:nvSpPr>
        <p:spPr>
          <a:xfrm>
            <a:off x="5760132" y="2612524"/>
            <a:ext cx="324036" cy="384428"/>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a:p>
        </p:txBody>
      </p:sp>
      <p:sp>
        <p:nvSpPr>
          <p:cNvPr id="15" name="14 Flecha abajo"/>
          <p:cNvSpPr/>
          <p:nvPr/>
        </p:nvSpPr>
        <p:spPr>
          <a:xfrm>
            <a:off x="5760132" y="3620636"/>
            <a:ext cx="324036" cy="384428"/>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a:p>
        </p:txBody>
      </p:sp>
      <p:sp>
        <p:nvSpPr>
          <p:cNvPr id="16" name="15 Flecha abajo"/>
          <p:cNvSpPr/>
          <p:nvPr/>
        </p:nvSpPr>
        <p:spPr>
          <a:xfrm>
            <a:off x="1475656" y="4149080"/>
            <a:ext cx="324036" cy="384428"/>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8" name="7 Flecha derecha"/>
          <p:cNvSpPr/>
          <p:nvPr/>
        </p:nvSpPr>
        <p:spPr>
          <a:xfrm>
            <a:off x="3305560" y="1052736"/>
            <a:ext cx="906400" cy="305483"/>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65969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10"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07504" y="1057960"/>
            <a:ext cx="8496944" cy="1938992"/>
          </a:xfrm>
          <a:prstGeom prst="rect">
            <a:avLst/>
          </a:prstGeom>
          <a:noFill/>
        </p:spPr>
        <p:txBody>
          <a:bodyPr wrap="square" rtlCol="0">
            <a:spAutoFit/>
          </a:bodyPr>
          <a:lstStyle/>
          <a:p>
            <a:pPr algn="just"/>
            <a:r>
              <a:rPr lang="es-MX" b="1" dirty="0" smtClean="0"/>
              <a:t>2. Subsistema de patio.</a:t>
            </a:r>
            <a:r>
              <a:rPr lang="es-MX" dirty="0" smtClean="0"/>
              <a:t> Encargado </a:t>
            </a:r>
            <a:r>
              <a:rPr lang="es-MX" dirty="0"/>
              <a:t>de la gestión de la explanada situada frente al haz de vías de carga y descarga, necesaria para el almacenamiento </a:t>
            </a:r>
            <a:r>
              <a:rPr lang="es-MX" dirty="0" smtClean="0"/>
              <a:t>de </a:t>
            </a:r>
            <a:r>
              <a:rPr lang="es-MX" dirty="0"/>
              <a:t>las unidades de transporte que son cargadas y descargadas del tren. Las funciones del subsistema del patio son por tanto el almacenamiento, clasificación, gestión, manipulación y control de las </a:t>
            </a:r>
            <a:r>
              <a:rPr lang="es-MX" dirty="0" err="1" smtClean="0"/>
              <a:t>UTIs</a:t>
            </a:r>
            <a:endParaRPr lang="es-MX" dirty="0"/>
          </a:p>
          <a:p>
            <a:pPr algn="just"/>
            <a:endParaRPr lang="es-MX"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3249538"/>
            <a:ext cx="4601816" cy="27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60032" y="3249538"/>
            <a:ext cx="4157625" cy="27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878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504" y="980728"/>
            <a:ext cx="8496944" cy="2062103"/>
          </a:xfrm>
          <a:prstGeom prst="rect">
            <a:avLst/>
          </a:prstGeom>
          <a:noFill/>
        </p:spPr>
        <p:txBody>
          <a:bodyPr wrap="square" rtlCol="0">
            <a:spAutoFit/>
          </a:bodyPr>
          <a:lstStyle/>
          <a:p>
            <a:pPr algn="just"/>
            <a:r>
              <a:rPr lang="es-MX" b="1" dirty="0"/>
              <a:t>3</a:t>
            </a:r>
            <a:r>
              <a:rPr lang="es-MX" b="1" dirty="0" smtClean="0"/>
              <a:t>. Subsistema de recepción/entrega.</a:t>
            </a:r>
            <a:r>
              <a:rPr lang="es-MX" sz="1800" dirty="0" smtClean="0"/>
              <a:t> Encargado </a:t>
            </a:r>
            <a:r>
              <a:rPr lang="es-MX" sz="1800" dirty="0"/>
              <a:t>de las operaciones de carga y descarga de las </a:t>
            </a:r>
            <a:r>
              <a:rPr lang="es-MX" sz="1800" dirty="0" err="1"/>
              <a:t>UTIs</a:t>
            </a:r>
            <a:r>
              <a:rPr lang="es-MX" sz="1800" dirty="0"/>
              <a:t> en los camiones (recepción/entrega de </a:t>
            </a:r>
            <a:r>
              <a:rPr lang="es-MX" sz="1800" dirty="0" err="1"/>
              <a:t>UTIs</a:t>
            </a:r>
            <a:r>
              <a:rPr lang="es-MX" sz="1800" dirty="0"/>
              <a:t>). </a:t>
            </a:r>
            <a:endParaRPr lang="es-MX" sz="1800" dirty="0" smtClean="0"/>
          </a:p>
          <a:p>
            <a:pPr algn="just"/>
            <a:r>
              <a:rPr lang="es-MX" sz="1800" dirty="0" smtClean="0"/>
              <a:t>Las </a:t>
            </a:r>
            <a:r>
              <a:rPr lang="es-MX" sz="1800" dirty="0"/>
              <a:t>puertas de acceso de las terminales pueden ser uno de los cuellos de botella de las mismas, por lo que es necesaria una buena planificación, organización y asignación de recursos para minimizar el tiempo de estancia de los camiones en las operaciones de recepción y entrega. </a:t>
            </a:r>
          </a:p>
          <a:p>
            <a:pPr algn="just"/>
            <a:endParaRPr lang="es-MX" sz="18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95736" y="2852936"/>
            <a:ext cx="4996667" cy="3891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5066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980728"/>
            <a:ext cx="2177199" cy="369332"/>
          </a:xfrm>
          <a:prstGeom prst="rect">
            <a:avLst/>
          </a:prstGeom>
          <a:noFill/>
        </p:spPr>
        <p:txBody>
          <a:bodyPr wrap="none" rtlCol="0">
            <a:spAutoFit/>
          </a:bodyPr>
          <a:lstStyle/>
          <a:p>
            <a:r>
              <a:rPr lang="es-MX" sz="1800" dirty="0" smtClean="0">
                <a:latin typeface="Candara" panose="020E0502030303020204" pitchFamily="34" charset="0"/>
              </a:rPr>
              <a:t>Flujo de importación</a:t>
            </a:r>
            <a:endParaRPr lang="es-MX" sz="1800" dirty="0">
              <a:latin typeface="Candara" panose="020E0502030303020204" pitchFamily="34" charset="0"/>
            </a:endParaRP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882345" y="1484784"/>
            <a:ext cx="7506079" cy="244827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bwMode="auto">
          <a:xfrm>
            <a:off x="2277946" y="4077072"/>
            <a:ext cx="4714875" cy="25717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15755618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980728"/>
            <a:ext cx="2173993" cy="369332"/>
          </a:xfrm>
          <a:prstGeom prst="rect">
            <a:avLst/>
          </a:prstGeom>
          <a:noFill/>
        </p:spPr>
        <p:txBody>
          <a:bodyPr wrap="none" rtlCol="0">
            <a:spAutoFit/>
          </a:bodyPr>
          <a:lstStyle/>
          <a:p>
            <a:r>
              <a:rPr lang="es-MX" sz="1800" dirty="0" smtClean="0">
                <a:latin typeface="Candara" panose="020E0502030303020204" pitchFamily="34" charset="0"/>
              </a:rPr>
              <a:t>Flujo de exportación</a:t>
            </a:r>
            <a:endParaRPr lang="es-MX" sz="1800" dirty="0">
              <a:latin typeface="Candara" panose="020E0502030303020204" pitchFamily="34" charset="0"/>
            </a:endParaRPr>
          </a:p>
        </p:txBody>
      </p:sp>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a:stretch>
            <a:fillRect/>
          </a:stretch>
        </p:blipFill>
        <p:spPr bwMode="auto">
          <a:xfrm>
            <a:off x="899592" y="1412776"/>
            <a:ext cx="7344816" cy="20565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05038" y="3789040"/>
            <a:ext cx="4733925" cy="25527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347615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5961" y="1052736"/>
            <a:ext cx="7812463" cy="48965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575961" y="5877272"/>
            <a:ext cx="7812463" cy="646331"/>
          </a:xfrm>
          <a:prstGeom prst="rect">
            <a:avLst/>
          </a:prstGeom>
          <a:noFill/>
        </p:spPr>
        <p:txBody>
          <a:bodyPr wrap="square" rtlCol="0">
            <a:spAutoFit/>
          </a:bodyPr>
          <a:lstStyle/>
          <a:p>
            <a:pPr algn="just"/>
            <a:r>
              <a:rPr lang="es-MX" sz="1800" dirty="0" smtClean="0">
                <a:latin typeface="Candara" panose="020E0502030303020204" pitchFamily="34" charset="0"/>
              </a:rPr>
              <a:t>El color azul indica que la participación de dicho agente en la actividad es imprescindible</a:t>
            </a:r>
            <a:endParaRPr lang="es-MX" sz="1800" dirty="0">
              <a:latin typeface="Candara" panose="020E0502030303020204" pitchFamily="34" charset="0"/>
            </a:endParaRPr>
          </a:p>
        </p:txBody>
      </p:sp>
    </p:spTree>
    <p:extLst>
      <p:ext uri="{BB962C8B-B14F-4D97-AF65-F5344CB8AC3E}">
        <p14:creationId xmlns:p14="http://schemas.microsoft.com/office/powerpoint/2010/main" val="290389233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23963" y="260648"/>
            <a:ext cx="3560205" cy="400110"/>
          </a:xfrm>
          <a:prstGeom prst="rect">
            <a:avLst/>
          </a:prstGeom>
          <a:noFill/>
        </p:spPr>
        <p:txBody>
          <a:bodyPr wrap="none" rtlCol="0">
            <a:spAutoFit/>
          </a:bodyPr>
          <a:lstStyle/>
          <a:p>
            <a:r>
              <a:rPr lang="es-MX" dirty="0" smtClean="0">
                <a:effectLst>
                  <a:outerShdw blurRad="38100" dist="38100" dir="2700000" algn="tl">
                    <a:srgbClr val="000000">
                      <a:alpha val="43137"/>
                    </a:srgbClr>
                  </a:outerShdw>
                </a:effectLst>
              </a:rPr>
              <a:t>Trazabilidad para el transporte</a:t>
            </a:r>
            <a:endParaRPr lang="es-MX" dirty="0">
              <a:effectLst>
                <a:outerShdw blurRad="38100" dist="38100" dir="2700000" algn="tl">
                  <a:srgbClr val="000000">
                    <a:alpha val="43137"/>
                  </a:srgbClr>
                </a:outerShdw>
              </a:effectLst>
            </a:endParaRPr>
          </a:p>
        </p:txBody>
      </p:sp>
      <p:sp>
        <p:nvSpPr>
          <p:cNvPr id="3" name="2 CuadroTexto"/>
          <p:cNvSpPr txBox="1"/>
          <p:nvPr/>
        </p:nvSpPr>
        <p:spPr>
          <a:xfrm>
            <a:off x="395537" y="880254"/>
            <a:ext cx="8568952" cy="830997"/>
          </a:xfrm>
          <a:prstGeom prst="rect">
            <a:avLst/>
          </a:prstGeom>
          <a:noFill/>
        </p:spPr>
        <p:txBody>
          <a:bodyPr wrap="square" rtlCol="0">
            <a:spAutoFit/>
          </a:bodyPr>
          <a:lstStyle/>
          <a:p>
            <a:pPr algn="just"/>
            <a:r>
              <a:rPr lang="es-MX" sz="1600" dirty="0" smtClean="0"/>
              <a:t>La trazabilidad es la capacidad para conocer el movimiento hacia adelante y por etapas específicas en la cadena de abastecimiento y conocer hacia atrás la historia, aplicación o locación de lo que está en consideración.</a:t>
            </a:r>
            <a:endParaRPr lang="es-MX" sz="1600" dirty="0"/>
          </a:p>
        </p:txBody>
      </p:sp>
      <p:pic>
        <p:nvPicPr>
          <p:cNvPr id="2053" name="Picture 5"/>
          <p:cNvPicPr>
            <a:picLocks noChangeAspect="1" noChangeArrowheads="1"/>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1554288" y="2958942"/>
            <a:ext cx="5682008" cy="3782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95537" y="1673513"/>
            <a:ext cx="8568951" cy="1323439"/>
          </a:xfrm>
          <a:prstGeom prst="rect">
            <a:avLst/>
          </a:prstGeom>
        </p:spPr>
        <p:txBody>
          <a:bodyPr wrap="square">
            <a:spAutoFit/>
          </a:bodyPr>
          <a:lstStyle/>
          <a:p>
            <a:pPr algn="just"/>
            <a:r>
              <a:rPr lang="es-MX" sz="1600" dirty="0"/>
              <a:t>La trazabilidad es un conjunto de acciones, medidas y procedimientos técnicos que permite, tanto en términos cuantitativos como cualitativos, identificar y registrar cada producto desde su nacimiento hasta el final de la cadena de comercialización. Esto significa identificar objetos, procesos o personas, almacenando toda la información de importancia referente a los mismos a fin de disponer de estos datos cuando resulte necesario. </a:t>
            </a:r>
          </a:p>
        </p:txBody>
      </p:sp>
    </p:spTree>
    <p:extLst>
      <p:ext uri="{BB962C8B-B14F-4D97-AF65-F5344CB8AC3E}">
        <p14:creationId xmlns:p14="http://schemas.microsoft.com/office/powerpoint/2010/main" val="167459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35496" y="-27385"/>
            <a:ext cx="9108504" cy="4941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35496" y="6228601"/>
            <a:ext cx="9108504" cy="584775"/>
          </a:xfrm>
          <a:prstGeom prst="rect">
            <a:avLst/>
          </a:prstGeom>
          <a:noFill/>
        </p:spPr>
        <p:txBody>
          <a:bodyPr wrap="square" rtlCol="0">
            <a:spAutoFit/>
          </a:bodyPr>
          <a:lstStyle/>
          <a:p>
            <a:pPr algn="just"/>
            <a:r>
              <a:rPr lang="es-MX" sz="1600" dirty="0" smtClean="0"/>
              <a:t>Gestión de enlaces consecutivos entre lo que se recibe, produce, empaca, almacena y transporta a través de la cadena de abastecimiento.</a:t>
            </a:r>
            <a:endParaRPr lang="es-MX" sz="1600" dirty="0"/>
          </a:p>
        </p:txBody>
      </p:sp>
      <p:sp>
        <p:nvSpPr>
          <p:cNvPr id="3" name="2 Rectángulo"/>
          <p:cNvSpPr/>
          <p:nvPr/>
        </p:nvSpPr>
        <p:spPr>
          <a:xfrm>
            <a:off x="35496" y="4913873"/>
            <a:ext cx="9108504" cy="1323439"/>
          </a:xfrm>
          <a:prstGeom prst="rect">
            <a:avLst/>
          </a:prstGeom>
        </p:spPr>
        <p:txBody>
          <a:bodyPr wrap="square">
            <a:spAutoFit/>
          </a:bodyPr>
          <a:lstStyle/>
          <a:p>
            <a:pPr algn="just"/>
            <a:r>
              <a:rPr lang="es-MX" sz="1600" dirty="0"/>
              <a:t>Para determinar qué materiales, productos o procesos son trazables, se debe tener en cuenta si están sometidos a alguna reglamentación oficial relacionada con la seguridad o la salud del usuario final o de terceros; si, ante una falla, se pone en riesgo la seguridad o la salud de una persona y/o afecta a la calidad del medio ambiente; o si, ante un defecto, puede originar la insatisfacción del cliente o el desprestigio de la marca. </a:t>
            </a:r>
          </a:p>
        </p:txBody>
      </p:sp>
    </p:spTree>
    <p:extLst>
      <p:ext uri="{BB962C8B-B14F-4D97-AF65-F5344CB8AC3E}">
        <p14:creationId xmlns:p14="http://schemas.microsoft.com/office/powerpoint/2010/main" val="2642352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650" y="3708995"/>
            <a:ext cx="7524750"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1052736"/>
            <a:ext cx="4608512" cy="254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295" y="1052737"/>
            <a:ext cx="3819525" cy="254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1475656" y="260648"/>
            <a:ext cx="5931432" cy="400110"/>
          </a:xfrm>
          <a:prstGeom prst="rect">
            <a:avLst/>
          </a:prstGeom>
          <a:noFill/>
        </p:spPr>
        <p:txBody>
          <a:bodyPr wrap="none" rtlCol="0">
            <a:spAutoFit/>
          </a:bodyPr>
          <a:lstStyle/>
          <a:p>
            <a:r>
              <a:rPr lang="es-MX" b="1" dirty="0" smtClean="0">
                <a:solidFill>
                  <a:schemeClr val="accent1"/>
                </a:solidFill>
                <a:effectLst>
                  <a:outerShdw blurRad="38100" dist="38100" dir="2700000" algn="tl">
                    <a:srgbClr val="000000">
                      <a:alpha val="43137"/>
                    </a:srgbClr>
                  </a:outerShdw>
                </a:effectLst>
              </a:rPr>
              <a:t>Fortalezas de México para el Comercio Internacional</a:t>
            </a:r>
            <a:endParaRPr lang="es-MX" b="1" dirty="0">
              <a:solidFill>
                <a:schemeClr val="accent1"/>
              </a:solidFill>
              <a:effectLst>
                <a:outerShdw blurRad="38100" dist="38100" dir="2700000" algn="tl">
                  <a:srgbClr val="000000">
                    <a:alpha val="43137"/>
                  </a:srgbClr>
                </a:outerShdw>
              </a:effectLst>
            </a:endParaRP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1045815"/>
            <a:ext cx="8496944" cy="5263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8633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3101" y="955282"/>
            <a:ext cx="6264696" cy="5901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Elipse"/>
          <p:cNvSpPr/>
          <p:nvPr/>
        </p:nvSpPr>
        <p:spPr>
          <a:xfrm>
            <a:off x="1562178" y="2996952"/>
            <a:ext cx="2808312" cy="1800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Sistema de Gestión</a:t>
            </a:r>
            <a:endParaRPr lang="es-MX" dirty="0">
              <a:solidFill>
                <a:schemeClr val="tx1"/>
              </a:solidFill>
            </a:endParaRPr>
          </a:p>
        </p:txBody>
      </p:sp>
      <p:sp>
        <p:nvSpPr>
          <p:cNvPr id="3" name="2 Rectángulo"/>
          <p:cNvSpPr/>
          <p:nvPr/>
        </p:nvSpPr>
        <p:spPr>
          <a:xfrm>
            <a:off x="6314706" y="1117768"/>
            <a:ext cx="2808312" cy="504753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MX" sz="1400" b="1" dirty="0"/>
              <a:t>Para rastrear un producto, se deben seguir cinco pasos básicos: </a:t>
            </a:r>
          </a:p>
          <a:p>
            <a:pPr algn="just"/>
            <a:r>
              <a:rPr lang="es-MX" sz="1400" b="1" dirty="0"/>
              <a:t>1. Se recibe el reclamo de un cliente que reporta una falla o defecto e indica el número de serie o lote del producto final. </a:t>
            </a:r>
          </a:p>
          <a:p>
            <a:pPr algn="just"/>
            <a:r>
              <a:rPr lang="es-MX" sz="1400" b="1" dirty="0"/>
              <a:t>2. Con el número de serie o lote, se rastrea toda la información de trazabilidad hasta llegar a las materias primas. </a:t>
            </a:r>
          </a:p>
          <a:p>
            <a:pPr algn="just"/>
            <a:r>
              <a:rPr lang="es-MX" sz="1400" b="1" dirty="0"/>
              <a:t>3. Ante el análisis del problema se identifica la materia prima, producto o proceso que da origen a la falla o defecto. </a:t>
            </a:r>
          </a:p>
          <a:p>
            <a:pPr algn="just"/>
            <a:r>
              <a:rPr lang="es-MX" sz="1400" b="1" dirty="0"/>
              <a:t>4. Se identifican todos los restantes productos finales que tengan en común la misma causa de falla. </a:t>
            </a:r>
          </a:p>
          <a:p>
            <a:pPr algn="just"/>
            <a:r>
              <a:rPr lang="es-MX" sz="1400" b="1" dirty="0"/>
              <a:t>5. Se determina qué clientes recibieron los productos finales identificados en el punto anterior y se toman las acciones correctivas necesarias. </a:t>
            </a:r>
          </a:p>
        </p:txBody>
      </p:sp>
    </p:spTree>
    <p:extLst>
      <p:ext uri="{BB962C8B-B14F-4D97-AF65-F5344CB8AC3E}">
        <p14:creationId xmlns:p14="http://schemas.microsoft.com/office/powerpoint/2010/main" val="2624140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4427984" y="929966"/>
            <a:ext cx="4536504" cy="3384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lum bright="-20000" contrast="40000"/>
            <a:extLst>
              <a:ext uri="{28A0092B-C50C-407E-A947-70E740481C1C}">
                <a14:useLocalDpi xmlns:a14="http://schemas.microsoft.com/office/drawing/2010/main" val="0"/>
              </a:ext>
            </a:extLst>
          </a:blip>
          <a:srcRect/>
          <a:stretch>
            <a:fillRect/>
          </a:stretch>
        </p:blipFill>
        <p:spPr bwMode="auto">
          <a:xfrm>
            <a:off x="107504" y="908720"/>
            <a:ext cx="4164068" cy="3405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07504" y="4653136"/>
            <a:ext cx="4102219" cy="2185214"/>
          </a:xfrm>
          <a:prstGeom prst="rect">
            <a:avLst/>
          </a:prstGeom>
        </p:spPr>
        <p:txBody>
          <a:bodyPr wrap="square">
            <a:spAutoFit/>
          </a:bodyPr>
          <a:lstStyle/>
          <a:p>
            <a:pPr algn="just"/>
            <a:r>
              <a:rPr lang="es-MX" sz="1700" dirty="0"/>
              <a:t>E</a:t>
            </a:r>
            <a:r>
              <a:rPr lang="es-MX" sz="1700" dirty="0" smtClean="0"/>
              <a:t>s </a:t>
            </a:r>
            <a:r>
              <a:rPr lang="es-MX" sz="1700" dirty="0"/>
              <a:t>la capacidad de registrar la identificación de cada unidad de un producto dentro de la instalación en que se encuentra en un determinado tiempo, los procesos recibidos, sus transformaciones posibles en nuevas unidades y su despacho al siguiente punto de la cadena.</a:t>
            </a:r>
          </a:p>
        </p:txBody>
      </p:sp>
      <p:sp>
        <p:nvSpPr>
          <p:cNvPr id="3" name="2 CuadroTexto"/>
          <p:cNvSpPr txBox="1"/>
          <p:nvPr/>
        </p:nvSpPr>
        <p:spPr>
          <a:xfrm>
            <a:off x="126782" y="4365104"/>
            <a:ext cx="2776337" cy="400110"/>
          </a:xfrm>
          <a:prstGeom prst="rect">
            <a:avLst/>
          </a:prstGeom>
          <a:noFill/>
        </p:spPr>
        <p:txBody>
          <a:bodyPr wrap="none" rtlCol="0">
            <a:spAutoFit/>
          </a:bodyPr>
          <a:lstStyle/>
          <a:p>
            <a:r>
              <a:rPr lang="es-MX"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Tracking o Seguimiento</a:t>
            </a:r>
            <a:endParaRPr lang="es-MX"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5 CuadroTexto"/>
          <p:cNvSpPr txBox="1"/>
          <p:nvPr/>
        </p:nvSpPr>
        <p:spPr>
          <a:xfrm>
            <a:off x="4375254" y="4365104"/>
            <a:ext cx="2103076" cy="400110"/>
          </a:xfrm>
          <a:prstGeom prst="rect">
            <a:avLst/>
          </a:prstGeom>
          <a:noFill/>
        </p:spPr>
        <p:txBody>
          <a:bodyPr wrap="none" rtlCol="0">
            <a:spAutoFit/>
          </a:bodyPr>
          <a:lstStyle/>
          <a:p>
            <a:r>
              <a:rPr lang="es-MX"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Tracing</a:t>
            </a:r>
            <a:r>
              <a:rPr lang="es-MX"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o Rastreo</a:t>
            </a:r>
            <a:endParaRPr lang="es-MX"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3 Rectángulo"/>
          <p:cNvSpPr/>
          <p:nvPr/>
        </p:nvSpPr>
        <p:spPr>
          <a:xfrm>
            <a:off x="4385004" y="4653136"/>
            <a:ext cx="4572000" cy="1661993"/>
          </a:xfrm>
          <a:prstGeom prst="rect">
            <a:avLst/>
          </a:prstGeom>
        </p:spPr>
        <p:txBody>
          <a:bodyPr>
            <a:spAutoFit/>
          </a:bodyPr>
          <a:lstStyle/>
          <a:p>
            <a:pPr algn="just"/>
            <a:r>
              <a:rPr lang="es-MX" sz="1700" dirty="0" err="1"/>
              <a:t>Tracing</a:t>
            </a:r>
            <a:r>
              <a:rPr lang="es-MX" sz="1700" dirty="0"/>
              <a:t> es la capacidad de identificar la ocurrencia de un problema o causa de retiro de una determinada unidad (o lote) de un producto en cualquier punto de la cadena, utilizando los datos de su proceso registrados en cada etapa a partir del tracking. </a:t>
            </a:r>
          </a:p>
        </p:txBody>
      </p:sp>
    </p:spTree>
    <p:extLst>
      <p:ext uri="{BB962C8B-B14F-4D97-AF65-F5344CB8AC3E}">
        <p14:creationId xmlns:p14="http://schemas.microsoft.com/office/powerpoint/2010/main" val="1850333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4 CuadroTexto"/>
          <p:cNvSpPr txBox="1"/>
          <p:nvPr/>
        </p:nvSpPr>
        <p:spPr>
          <a:xfrm>
            <a:off x="1691680" y="332658"/>
            <a:ext cx="5688632" cy="523220"/>
          </a:xfrm>
          <a:prstGeom prst="rect">
            <a:avLst/>
          </a:prstGeom>
          <a:noFill/>
        </p:spPr>
        <p:txBody>
          <a:bodyPr wrap="square" lIns="91440" tIns="45720" rIns="91440" bIns="45720" rtlCol="0">
            <a:spAutoFit/>
          </a:bodyPr>
          <a:lstStyle/>
          <a:p>
            <a:pPr algn="ctr"/>
            <a:r>
              <a:rPr lang="es-MX" sz="2800" b="1" dirty="0">
                <a:solidFill>
                  <a:schemeClr val="tx2"/>
                </a:solidFill>
                <a:effectLst>
                  <a:outerShdw blurRad="38100" dist="38100" dir="2700000" algn="tl">
                    <a:srgbClr val="000000">
                      <a:alpha val="43137"/>
                    </a:srgbClr>
                  </a:outerShdw>
                </a:effectLst>
              </a:rPr>
              <a:t>Transporte Multimodal</a:t>
            </a:r>
          </a:p>
        </p:txBody>
      </p:sp>
      <p:sp>
        <p:nvSpPr>
          <p:cNvPr id="6" name="5 CuadroTexto"/>
          <p:cNvSpPr txBox="1"/>
          <p:nvPr/>
        </p:nvSpPr>
        <p:spPr>
          <a:xfrm>
            <a:off x="251520" y="2852936"/>
            <a:ext cx="4087688" cy="646331"/>
          </a:xfrm>
          <a:prstGeom prst="rect">
            <a:avLst/>
          </a:prstGeom>
          <a:noFill/>
        </p:spPr>
        <p:txBody>
          <a:bodyPr wrap="square" lIns="91440" tIns="45720" rIns="91440" bIns="45720" rtlCol="0">
            <a:spAutoFit/>
          </a:bodyPr>
          <a:lstStyle/>
          <a:p>
            <a:pPr algn="just"/>
            <a:r>
              <a:rPr lang="es-MX" sz="1800" dirty="0" smtClean="0">
                <a:solidFill>
                  <a:schemeClr val="tx2"/>
                </a:solidFill>
              </a:rPr>
              <a:t>Movimiento de bienes desde su origen inicial hasta su destino final</a:t>
            </a:r>
            <a:endParaRPr lang="es-MX" sz="1800" dirty="0">
              <a:solidFill>
                <a:schemeClr val="tx2"/>
              </a:solidFill>
            </a:endParaRPr>
          </a:p>
        </p:txBody>
      </p:sp>
      <p:sp>
        <p:nvSpPr>
          <p:cNvPr id="4" name="3 CuadroTexto"/>
          <p:cNvSpPr txBox="1"/>
          <p:nvPr/>
        </p:nvSpPr>
        <p:spPr>
          <a:xfrm>
            <a:off x="4860032" y="2780928"/>
            <a:ext cx="4087688" cy="923330"/>
          </a:xfrm>
          <a:prstGeom prst="rect">
            <a:avLst/>
          </a:prstGeom>
          <a:noFill/>
        </p:spPr>
        <p:txBody>
          <a:bodyPr wrap="square" lIns="91440" tIns="45720" rIns="91440" bIns="45720" rtlCol="0">
            <a:spAutoFit/>
          </a:bodyPr>
          <a:lstStyle/>
          <a:p>
            <a:pPr algn="just"/>
            <a:r>
              <a:rPr lang="es-MX" sz="1800" dirty="0" smtClean="0">
                <a:solidFill>
                  <a:schemeClr val="tx2"/>
                </a:solidFill>
              </a:rPr>
              <a:t>Involucra la utilización de distintos modos de transporte. Efectivamente integrados y coordinados.</a:t>
            </a:r>
            <a:endParaRPr lang="es-MX" sz="1800" dirty="0">
              <a:solidFill>
                <a:schemeClr val="tx2"/>
              </a:solidFill>
            </a:endParaRPr>
          </a:p>
        </p:txBody>
      </p:sp>
      <p:sp>
        <p:nvSpPr>
          <p:cNvPr id="7" name="6 CuadroTexto"/>
          <p:cNvSpPr txBox="1"/>
          <p:nvPr/>
        </p:nvSpPr>
        <p:spPr>
          <a:xfrm>
            <a:off x="268288" y="3573016"/>
            <a:ext cx="4087688" cy="923330"/>
          </a:xfrm>
          <a:prstGeom prst="rect">
            <a:avLst/>
          </a:prstGeom>
          <a:noFill/>
        </p:spPr>
        <p:txBody>
          <a:bodyPr wrap="square" lIns="91440" tIns="45720" rIns="91440" bIns="45720" rtlCol="0">
            <a:spAutoFit/>
          </a:bodyPr>
          <a:lstStyle/>
          <a:p>
            <a:pPr algn="just"/>
            <a:r>
              <a:rPr lang="es-MX" sz="1800" dirty="0" smtClean="0">
                <a:solidFill>
                  <a:schemeClr val="tx2"/>
                </a:solidFill>
              </a:rPr>
              <a:t>Existe un sistema global de infraestructura, tecnología, operaciones, servicios y regulaciones.</a:t>
            </a:r>
            <a:endParaRPr lang="es-MX" sz="1800" dirty="0">
              <a:solidFill>
                <a:schemeClr val="tx2"/>
              </a:solidFill>
            </a:endParaRPr>
          </a:p>
        </p:txBody>
      </p:sp>
      <p:sp>
        <p:nvSpPr>
          <p:cNvPr id="8" name="7 CuadroTexto"/>
          <p:cNvSpPr txBox="1"/>
          <p:nvPr/>
        </p:nvSpPr>
        <p:spPr>
          <a:xfrm>
            <a:off x="4876800" y="3645024"/>
            <a:ext cx="4087688" cy="1200329"/>
          </a:xfrm>
          <a:prstGeom prst="rect">
            <a:avLst/>
          </a:prstGeom>
          <a:noFill/>
        </p:spPr>
        <p:txBody>
          <a:bodyPr wrap="square" lIns="91440" tIns="45720" rIns="91440" bIns="45720" rtlCol="0">
            <a:spAutoFit/>
          </a:bodyPr>
          <a:lstStyle/>
          <a:p>
            <a:pPr algn="just"/>
            <a:r>
              <a:rPr lang="es-MX" sz="1800" dirty="0" smtClean="0">
                <a:solidFill>
                  <a:schemeClr val="tx2"/>
                </a:solidFill>
              </a:rPr>
              <a:t>Permite aprovechar las ventajas económicas y funcionales de cada uno de ellos para incrementar la eficiencia general.</a:t>
            </a:r>
            <a:endParaRPr lang="es-MX" sz="1800" dirty="0">
              <a:solidFill>
                <a:schemeClr val="tx2"/>
              </a:solidFill>
            </a:endParaRPr>
          </a:p>
        </p:txBody>
      </p:sp>
      <p:sp>
        <p:nvSpPr>
          <p:cNvPr id="9" name="8 CuadroTexto"/>
          <p:cNvSpPr txBox="1"/>
          <p:nvPr/>
        </p:nvSpPr>
        <p:spPr>
          <a:xfrm>
            <a:off x="268288" y="4509120"/>
            <a:ext cx="4087688" cy="1200329"/>
          </a:xfrm>
          <a:prstGeom prst="rect">
            <a:avLst/>
          </a:prstGeom>
          <a:noFill/>
        </p:spPr>
        <p:txBody>
          <a:bodyPr wrap="square" lIns="91440" tIns="45720" rIns="91440" bIns="45720" rtlCol="0">
            <a:spAutoFit/>
          </a:bodyPr>
          <a:lstStyle/>
          <a:p>
            <a:pPr algn="just"/>
            <a:r>
              <a:rPr lang="es-MX" sz="1800" dirty="0" smtClean="0">
                <a:solidFill>
                  <a:schemeClr val="tx2"/>
                </a:solidFill>
              </a:rPr>
              <a:t>Su característica esencial es la rápida y segura transferencia de carga entre un modo y otro, eliminando la necesidad del manejo intermedio de la mercancía</a:t>
            </a:r>
            <a:endParaRPr lang="es-MX" sz="1800" dirty="0">
              <a:solidFill>
                <a:schemeClr val="tx2"/>
              </a:solidFill>
            </a:endParaRPr>
          </a:p>
        </p:txBody>
      </p:sp>
      <p:sp>
        <p:nvSpPr>
          <p:cNvPr id="10" name="9 CuadroTexto"/>
          <p:cNvSpPr txBox="1"/>
          <p:nvPr/>
        </p:nvSpPr>
        <p:spPr>
          <a:xfrm>
            <a:off x="4860032" y="4797152"/>
            <a:ext cx="4087688" cy="1200329"/>
          </a:xfrm>
          <a:prstGeom prst="rect">
            <a:avLst/>
          </a:prstGeom>
          <a:noFill/>
        </p:spPr>
        <p:txBody>
          <a:bodyPr wrap="square" lIns="91440" tIns="45720" rIns="91440" bIns="45720" rtlCol="0">
            <a:spAutoFit/>
          </a:bodyPr>
          <a:lstStyle/>
          <a:p>
            <a:pPr algn="just"/>
            <a:r>
              <a:rPr lang="es-MX" sz="1800" dirty="0" smtClean="0">
                <a:solidFill>
                  <a:schemeClr val="tx2"/>
                </a:solidFill>
              </a:rPr>
              <a:t>Ejemplo: combinar la gran capacidad de carga y el bajo costo que ofrece el transporte ferroviario con la flexibilidad y rapidez del autotransporte.</a:t>
            </a:r>
            <a:endParaRPr lang="es-MX" sz="1800" dirty="0">
              <a:solidFill>
                <a:schemeClr val="tx2"/>
              </a:solidFill>
            </a:endParaRPr>
          </a:p>
        </p:txBody>
      </p:sp>
      <p:sp>
        <p:nvSpPr>
          <p:cNvPr id="11" name="10 Llamada de flecha hacia abajo"/>
          <p:cNvSpPr/>
          <p:nvPr/>
        </p:nvSpPr>
        <p:spPr>
          <a:xfrm>
            <a:off x="251520" y="1017062"/>
            <a:ext cx="8696200" cy="1763866"/>
          </a:xfrm>
          <a:prstGeom prst="downArrowCallout">
            <a:avLst/>
          </a:prstGeom>
          <a:solidFill>
            <a:schemeClr val="accent3">
              <a:lumMod val="20000"/>
              <a:lumOff val="80000"/>
            </a:schemeClr>
          </a:solidFill>
          <a:ln cap="rnd">
            <a:solidFill>
              <a:schemeClr val="bg2">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sz="1600" dirty="0" smtClean="0">
              <a:solidFill>
                <a:srgbClr val="002060"/>
              </a:solidFill>
            </a:endParaRPr>
          </a:p>
          <a:p>
            <a:pPr algn="ctr"/>
            <a:r>
              <a:rPr lang="es-MX" sz="1600" dirty="0" smtClean="0">
                <a:solidFill>
                  <a:srgbClr val="002060"/>
                </a:solidFill>
              </a:rPr>
              <a:t>Globalización </a:t>
            </a:r>
            <a:r>
              <a:rPr lang="es-MX" sz="1600" dirty="0">
                <a:solidFill>
                  <a:srgbClr val="002060"/>
                </a:solidFill>
              </a:rPr>
              <a:t>económica</a:t>
            </a:r>
          </a:p>
          <a:p>
            <a:pPr algn="ctr"/>
            <a:r>
              <a:rPr lang="es-MX" sz="1600" dirty="0">
                <a:solidFill>
                  <a:srgbClr val="002060"/>
                </a:solidFill>
              </a:rPr>
              <a:t>La exigencia de rapidez en la entrega de los productos</a:t>
            </a:r>
          </a:p>
          <a:p>
            <a:pPr algn="ctr"/>
            <a:r>
              <a:rPr lang="es-MX" sz="1600" dirty="0">
                <a:solidFill>
                  <a:srgbClr val="002060"/>
                </a:solidFill>
              </a:rPr>
              <a:t>La adopción de manufactura ágil</a:t>
            </a:r>
          </a:p>
          <a:p>
            <a:pPr algn="ctr"/>
            <a:r>
              <a:rPr lang="es-MX" sz="1600" dirty="0">
                <a:solidFill>
                  <a:srgbClr val="002060"/>
                </a:solidFill>
              </a:rPr>
              <a:t>Necesidad de las empresas de administrar con mayor eficiencia su cadena de suministros</a:t>
            </a:r>
          </a:p>
          <a:p>
            <a:pPr algn="ctr"/>
            <a:endParaRPr lang="es-MX" sz="1600" dirty="0">
              <a:solidFill>
                <a:srgbClr val="002060"/>
              </a:solidFill>
            </a:endParaRPr>
          </a:p>
        </p:txBody>
      </p:sp>
      <p:sp>
        <p:nvSpPr>
          <p:cNvPr id="2" name="1 Flecha izquierda y derecha"/>
          <p:cNvSpPr/>
          <p:nvPr/>
        </p:nvSpPr>
        <p:spPr>
          <a:xfrm>
            <a:off x="467544" y="5877272"/>
            <a:ext cx="8208912" cy="815895"/>
          </a:xfrm>
          <a:prstGeom prst="leftRightArrow">
            <a:avLst/>
          </a:prstGeom>
          <a:noFill/>
          <a:ln>
            <a:solidFill>
              <a:schemeClr val="accent2"/>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s-MX" sz="1800" dirty="0" smtClean="0">
                <a:solidFill>
                  <a:schemeClr val="tx2">
                    <a:lumMod val="50000"/>
                  </a:schemeClr>
                </a:solidFill>
              </a:rPr>
              <a:t>Cubierto por un contrato de Transporte Multimodal y Coordinado por un OTM</a:t>
            </a:r>
            <a:endParaRPr lang="es-MX" sz="1800" dirty="0">
              <a:solidFill>
                <a:schemeClr val="tx2">
                  <a:lumMod val="50000"/>
                </a:schemeClr>
              </a:solidFill>
            </a:endParaRPr>
          </a:p>
        </p:txBody>
      </p:sp>
    </p:spTree>
    <p:extLst>
      <p:ext uri="{BB962C8B-B14F-4D97-AF65-F5344CB8AC3E}">
        <p14:creationId xmlns:p14="http://schemas.microsoft.com/office/powerpoint/2010/main" val="648154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7" grpId="0"/>
      <p:bldP spid="8" grpId="0"/>
      <p:bldP spid="9" grpId="0"/>
      <p:bldP spid="10" grpId="0"/>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2 CuadroTexto"/>
          <p:cNvSpPr txBox="1"/>
          <p:nvPr/>
        </p:nvSpPr>
        <p:spPr>
          <a:xfrm>
            <a:off x="1763688" y="332658"/>
            <a:ext cx="5688632" cy="523220"/>
          </a:xfrm>
          <a:prstGeom prst="rect">
            <a:avLst/>
          </a:prstGeom>
          <a:noFill/>
        </p:spPr>
        <p:txBody>
          <a:bodyPr wrap="square" lIns="91440" tIns="45720" rIns="91440" bIns="45720" rtlCol="0">
            <a:spAutoFit/>
          </a:bodyPr>
          <a:lstStyle/>
          <a:p>
            <a:pPr algn="ctr"/>
            <a:r>
              <a:rPr lang="es-MX" sz="2800" b="1" dirty="0">
                <a:solidFill>
                  <a:schemeClr val="tx2"/>
                </a:solidFill>
                <a:effectLst>
                  <a:outerShdw blurRad="38100" dist="38100" dir="2700000" algn="tl">
                    <a:srgbClr val="000000">
                      <a:alpha val="43137"/>
                    </a:srgbClr>
                  </a:outerShdw>
                </a:effectLst>
                <a:latin typeface="Candara" pitchFamily="34" charset="0"/>
              </a:rPr>
              <a:t>Transporte Multimodal</a:t>
            </a:r>
          </a:p>
        </p:txBody>
      </p:sp>
      <p:sp>
        <p:nvSpPr>
          <p:cNvPr id="4" name="3 CuadroTexto"/>
          <p:cNvSpPr txBox="1"/>
          <p:nvPr/>
        </p:nvSpPr>
        <p:spPr>
          <a:xfrm>
            <a:off x="539552" y="1268760"/>
            <a:ext cx="8208912" cy="4708981"/>
          </a:xfrm>
          <a:prstGeom prst="rect">
            <a:avLst/>
          </a:prstGeom>
          <a:noFill/>
        </p:spPr>
        <p:txBody>
          <a:bodyPr wrap="square" lIns="91440" tIns="45720" rIns="91440" bIns="45720" rtlCol="0">
            <a:spAutoFit/>
          </a:bodyPr>
          <a:lstStyle/>
          <a:p>
            <a:pPr marL="285752" indent="-285752" algn="just">
              <a:buFont typeface="Arial" pitchFamily="34" charset="0"/>
              <a:buChar char="•"/>
            </a:pPr>
            <a:r>
              <a:rPr lang="es-MX" dirty="0">
                <a:solidFill>
                  <a:schemeClr val="tx2"/>
                </a:solidFill>
                <a:latin typeface="Candara" pitchFamily="34" charset="0"/>
              </a:rPr>
              <a:t>Término definido por la ONU en los años </a:t>
            </a:r>
            <a:r>
              <a:rPr lang="es-MX" dirty="0" smtClean="0">
                <a:solidFill>
                  <a:schemeClr val="tx2"/>
                </a:solidFill>
                <a:latin typeface="Candara" pitchFamily="34" charset="0"/>
              </a:rPr>
              <a:t>80</a:t>
            </a:r>
            <a:endParaRPr lang="es-MX" dirty="0">
              <a:solidFill>
                <a:schemeClr val="tx2"/>
              </a:solidFill>
              <a:latin typeface="Candara" pitchFamily="34" charset="0"/>
            </a:endParaRPr>
          </a:p>
          <a:p>
            <a:pPr marL="285752" indent="-285752" algn="just">
              <a:buFont typeface="Arial" pitchFamily="34" charset="0"/>
              <a:buChar char="•"/>
            </a:pPr>
            <a:r>
              <a:rPr lang="es-MX" dirty="0">
                <a:solidFill>
                  <a:schemeClr val="tx2"/>
                </a:solidFill>
                <a:latin typeface="Candara" pitchFamily="34" charset="0"/>
              </a:rPr>
              <a:t>Se aplica a la integración de los modos de transporte</a:t>
            </a:r>
          </a:p>
          <a:p>
            <a:pPr marL="285752" indent="-285752" algn="just">
              <a:buFont typeface="Arial" pitchFamily="34" charset="0"/>
              <a:buChar char="•"/>
            </a:pPr>
            <a:r>
              <a:rPr lang="es-MX" dirty="0">
                <a:solidFill>
                  <a:schemeClr val="tx2"/>
                </a:solidFill>
                <a:latin typeface="Candara" pitchFamily="34" charset="0"/>
              </a:rPr>
              <a:t>Sistema de responsabilidad uniforme y preestablecida</a:t>
            </a:r>
          </a:p>
          <a:p>
            <a:pPr marL="742952" lvl="1" indent="-285752" algn="just">
              <a:buFont typeface="Wingdings" pitchFamily="2" charset="2"/>
              <a:buChar char="ü"/>
            </a:pPr>
            <a:r>
              <a:rPr lang="es-MX" dirty="0">
                <a:solidFill>
                  <a:schemeClr val="tx2"/>
                </a:solidFill>
                <a:latin typeface="Candara" pitchFamily="34" charset="0"/>
              </a:rPr>
              <a:t>El sistema de responsabilidad es uniforme para todos los modos</a:t>
            </a:r>
          </a:p>
          <a:p>
            <a:pPr marL="285752" indent="-285752" algn="just">
              <a:buFont typeface="Arial" pitchFamily="34" charset="0"/>
              <a:buChar char="•"/>
            </a:pPr>
            <a:r>
              <a:rPr lang="es-MX" dirty="0">
                <a:solidFill>
                  <a:schemeClr val="tx2"/>
                </a:solidFill>
                <a:latin typeface="Candara" pitchFamily="34" charset="0"/>
              </a:rPr>
              <a:t>Obligaciones del integrador de los servicios puerta-puerta, conocido como OTM</a:t>
            </a:r>
          </a:p>
          <a:p>
            <a:pPr algn="just"/>
            <a:endParaRPr lang="es-MX" dirty="0" smtClean="0">
              <a:solidFill>
                <a:schemeClr val="tx2"/>
              </a:solidFill>
              <a:latin typeface="Candara" pitchFamily="34" charset="0"/>
            </a:endParaRPr>
          </a:p>
          <a:p>
            <a:pPr algn="just"/>
            <a:r>
              <a:rPr lang="es-MX" dirty="0" smtClean="0">
                <a:solidFill>
                  <a:schemeClr val="tx2"/>
                </a:solidFill>
                <a:latin typeface="Candara" pitchFamily="34" charset="0"/>
              </a:rPr>
              <a:t>« cualquier </a:t>
            </a:r>
            <a:r>
              <a:rPr lang="es-MX" dirty="0">
                <a:solidFill>
                  <a:schemeClr val="tx2"/>
                </a:solidFill>
                <a:latin typeface="Candara" pitchFamily="34" charset="0"/>
              </a:rPr>
              <a:t>persona que a su propio título o por interpuesta, efectúa un contrato de transporte multimodal y que actúa como operador principal, no como agente ni en nombre del consignatario ni de los transportadores que participan en las operaciones de transporte multimodal, y que asume la responsabilidad por el desarrollo del contrato </a:t>
            </a:r>
            <a:r>
              <a:rPr lang="es-MX" dirty="0" smtClean="0">
                <a:solidFill>
                  <a:schemeClr val="tx2"/>
                </a:solidFill>
                <a:latin typeface="Candara" pitchFamily="34" charset="0"/>
              </a:rPr>
              <a:t>»</a:t>
            </a:r>
            <a:endParaRPr lang="es-MX" dirty="0">
              <a:solidFill>
                <a:schemeClr val="tx2"/>
              </a:solidFill>
              <a:latin typeface="Candara" pitchFamily="34" charset="0"/>
            </a:endParaRPr>
          </a:p>
          <a:p>
            <a:pPr algn="just"/>
            <a:endParaRPr lang="es-MX" dirty="0">
              <a:solidFill>
                <a:schemeClr val="tx2"/>
              </a:solidFill>
              <a:latin typeface="Candara" pitchFamily="34" charset="0"/>
            </a:endParaRPr>
          </a:p>
          <a:p>
            <a:pPr marL="342900" indent="-342900" algn="just">
              <a:buFont typeface="Arial" pitchFamily="34" charset="0"/>
              <a:buChar char="•"/>
            </a:pPr>
            <a:r>
              <a:rPr lang="es-MX" dirty="0">
                <a:solidFill>
                  <a:schemeClr val="tx2"/>
                </a:solidFill>
                <a:latin typeface="Candara" pitchFamily="34" charset="0"/>
              </a:rPr>
              <a:t>Tiene la responsabilidad de la carga</a:t>
            </a:r>
          </a:p>
          <a:p>
            <a:pPr marL="342900" indent="-342900" algn="just">
              <a:buFont typeface="Arial" pitchFamily="34" charset="0"/>
              <a:buChar char="•"/>
            </a:pPr>
            <a:r>
              <a:rPr lang="es-MX" dirty="0">
                <a:solidFill>
                  <a:schemeClr val="tx2"/>
                </a:solidFill>
                <a:latin typeface="Candara" pitchFamily="34" charset="0"/>
              </a:rPr>
              <a:t>Tiene la responsabilidad del transporte</a:t>
            </a:r>
          </a:p>
        </p:txBody>
      </p:sp>
    </p:spTree>
    <p:extLst>
      <p:ext uri="{BB962C8B-B14F-4D97-AF65-F5344CB8AC3E}">
        <p14:creationId xmlns:p14="http://schemas.microsoft.com/office/powerpoint/2010/main" val="25406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CuadroTexto"/>
          <p:cNvSpPr txBox="1"/>
          <p:nvPr/>
        </p:nvSpPr>
        <p:spPr>
          <a:xfrm>
            <a:off x="1547664" y="332658"/>
            <a:ext cx="5688632" cy="461665"/>
          </a:xfrm>
          <a:prstGeom prst="rect">
            <a:avLst/>
          </a:prstGeom>
          <a:noFill/>
          <a:ln>
            <a:noFill/>
          </a:ln>
        </p:spPr>
        <p:style>
          <a:lnRef idx="0">
            <a:schemeClr val="accent3"/>
          </a:lnRef>
          <a:fillRef idx="3">
            <a:schemeClr val="accent3"/>
          </a:fillRef>
          <a:effectRef idx="3">
            <a:schemeClr val="accent3"/>
          </a:effectRef>
          <a:fontRef idx="minor">
            <a:schemeClr val="lt1"/>
          </a:fontRef>
        </p:style>
        <p:txBody>
          <a:bodyPr wrap="square" lIns="91440" tIns="45720" rIns="91440" bIns="45720" rtlCol="0">
            <a:spAutoFit/>
          </a:bodyPr>
          <a:lstStyle/>
          <a:p>
            <a:pPr algn="ctr"/>
            <a:r>
              <a:rPr lang="es-MX" sz="2400" b="1" dirty="0">
                <a:solidFill>
                  <a:schemeClr val="bg2">
                    <a:lumMod val="10000"/>
                  </a:schemeClr>
                </a:solidFill>
                <a:latin typeface="Candara" pitchFamily="34" charset="0"/>
              </a:rPr>
              <a:t>Transporte Multimodal vs Intermodal</a:t>
            </a:r>
          </a:p>
        </p:txBody>
      </p:sp>
      <p:sp>
        <p:nvSpPr>
          <p:cNvPr id="3" name="2 Rectángulo"/>
          <p:cNvSpPr/>
          <p:nvPr/>
        </p:nvSpPr>
        <p:spPr>
          <a:xfrm>
            <a:off x="395536" y="1052736"/>
            <a:ext cx="8208912" cy="3139321"/>
          </a:xfrm>
          <a:prstGeom prst="rect">
            <a:avLst/>
          </a:prstGeom>
          <a:ln>
            <a:noFill/>
          </a:ln>
        </p:spPr>
        <p:style>
          <a:lnRef idx="1">
            <a:schemeClr val="accent4"/>
          </a:lnRef>
          <a:fillRef idx="2">
            <a:schemeClr val="accent4"/>
          </a:fillRef>
          <a:effectRef idx="1">
            <a:schemeClr val="accent4"/>
          </a:effectRef>
          <a:fontRef idx="minor">
            <a:schemeClr val="dk1"/>
          </a:fontRef>
        </p:style>
        <p:txBody>
          <a:bodyPr wrap="square" lIns="91440" tIns="45720" rIns="91440" bIns="45720">
            <a:spAutoFit/>
          </a:bodyPr>
          <a:lstStyle/>
          <a:p>
            <a:pPr algn="just"/>
            <a:r>
              <a:rPr lang="es-MX" sz="2200" dirty="0">
                <a:solidFill>
                  <a:schemeClr val="tx2"/>
                </a:solidFill>
                <a:latin typeface="Candara" pitchFamily="34" charset="0"/>
              </a:rPr>
              <a:t>El sistema propuesto por la O.N.U. se plasmó en un Convenio Internacional que México suscribió, pero...</a:t>
            </a:r>
          </a:p>
          <a:p>
            <a:pPr algn="just"/>
            <a:endParaRPr lang="es-MX" sz="2200" dirty="0">
              <a:solidFill>
                <a:schemeClr val="tx2"/>
              </a:solidFill>
              <a:latin typeface="Candara" pitchFamily="34" charset="0"/>
            </a:endParaRPr>
          </a:p>
          <a:p>
            <a:pPr marL="285752" indent="-285752" algn="just">
              <a:buFont typeface="Arial" pitchFamily="34" charset="0"/>
              <a:buChar char="•"/>
            </a:pPr>
            <a:r>
              <a:rPr lang="es-MX" sz="2200" dirty="0">
                <a:solidFill>
                  <a:schemeClr val="tx2"/>
                </a:solidFill>
                <a:latin typeface="Candara" pitchFamily="34" charset="0"/>
              </a:rPr>
              <a:t>No opera a nivel internacional. El convenio no entró en </a:t>
            </a:r>
            <a:r>
              <a:rPr lang="es-MX" sz="2200" dirty="0" smtClean="0">
                <a:solidFill>
                  <a:schemeClr val="tx2"/>
                </a:solidFill>
                <a:latin typeface="Candara" pitchFamily="34" charset="0"/>
              </a:rPr>
              <a:t>vigor</a:t>
            </a:r>
            <a:endParaRPr lang="es-MX" sz="2200" dirty="0">
              <a:solidFill>
                <a:schemeClr val="tx2"/>
              </a:solidFill>
              <a:latin typeface="Candara" pitchFamily="34" charset="0"/>
            </a:endParaRPr>
          </a:p>
          <a:p>
            <a:pPr marL="285752" indent="-285752" algn="just">
              <a:buFont typeface="Arial" pitchFamily="34" charset="0"/>
              <a:buChar char="•"/>
            </a:pPr>
            <a:r>
              <a:rPr lang="es-MX" sz="2200" dirty="0">
                <a:solidFill>
                  <a:schemeClr val="tx2"/>
                </a:solidFill>
                <a:latin typeface="Candara" pitchFamily="34" charset="0"/>
              </a:rPr>
              <a:t>No fue aceptado por la comunidad de </a:t>
            </a:r>
            <a:r>
              <a:rPr lang="es-MX" sz="2200" dirty="0" smtClean="0">
                <a:solidFill>
                  <a:schemeClr val="tx2"/>
                </a:solidFill>
                <a:latin typeface="Candara" pitchFamily="34" charset="0"/>
              </a:rPr>
              <a:t>negocios</a:t>
            </a:r>
            <a:endParaRPr lang="es-MX" sz="2200" dirty="0">
              <a:solidFill>
                <a:schemeClr val="tx2"/>
              </a:solidFill>
              <a:latin typeface="Candara" pitchFamily="34" charset="0"/>
            </a:endParaRPr>
          </a:p>
          <a:p>
            <a:pPr marL="285752" indent="-285752" algn="just">
              <a:buFont typeface="Arial" pitchFamily="34" charset="0"/>
              <a:buChar char="•"/>
            </a:pPr>
            <a:r>
              <a:rPr lang="es-MX" sz="2200" dirty="0">
                <a:solidFill>
                  <a:schemeClr val="tx2"/>
                </a:solidFill>
                <a:latin typeface="Candara" pitchFamily="34" charset="0"/>
              </a:rPr>
              <a:t>No existe un seguro que cubra la responsabilidad uniforme propuesta.</a:t>
            </a:r>
          </a:p>
          <a:p>
            <a:pPr marL="285752" indent="-285752" algn="just">
              <a:buFont typeface="Arial" pitchFamily="34" charset="0"/>
              <a:buChar char="•"/>
            </a:pPr>
            <a:r>
              <a:rPr lang="es-MX" sz="2200" dirty="0">
                <a:solidFill>
                  <a:schemeClr val="tx2"/>
                </a:solidFill>
                <a:latin typeface="Candara" pitchFamily="34" charset="0"/>
              </a:rPr>
              <a:t>De existir tal seguro sería muy </a:t>
            </a:r>
            <a:r>
              <a:rPr lang="es-MX" sz="2200" dirty="0" smtClean="0">
                <a:solidFill>
                  <a:schemeClr val="tx2"/>
                </a:solidFill>
                <a:latin typeface="Candara" pitchFamily="34" charset="0"/>
              </a:rPr>
              <a:t>caro</a:t>
            </a:r>
            <a:endParaRPr lang="es-MX" sz="2200" dirty="0">
              <a:solidFill>
                <a:schemeClr val="tx2"/>
              </a:solidFill>
              <a:latin typeface="Candara" pitchFamily="34" charset="0"/>
            </a:endParaRPr>
          </a:p>
          <a:p>
            <a:pPr marL="285752" indent="-285752" algn="just">
              <a:buFont typeface="Arial" pitchFamily="34" charset="0"/>
              <a:buChar char="•"/>
            </a:pPr>
            <a:r>
              <a:rPr lang="es-MX" sz="2200" dirty="0">
                <a:solidFill>
                  <a:schemeClr val="tx2"/>
                </a:solidFill>
                <a:latin typeface="Candara" pitchFamily="34" charset="0"/>
              </a:rPr>
              <a:t>No lo requiere el mercado</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580077" y="4356033"/>
            <a:ext cx="2951044" cy="2169311"/>
          </a:xfrm>
          <a:prstGeom prst="rect">
            <a:avLst/>
          </a:prstGeom>
          <a:ln/>
          <a:extLst/>
        </p:spPr>
        <p:style>
          <a:lnRef idx="2">
            <a:schemeClr val="accent5"/>
          </a:lnRef>
          <a:fillRef idx="1">
            <a:schemeClr val="lt1"/>
          </a:fillRef>
          <a:effectRef idx="0">
            <a:schemeClr val="accent5"/>
          </a:effectRef>
          <a:fontRef idx="minor">
            <a:schemeClr val="dk1"/>
          </a:fontRef>
        </p:style>
      </p:pic>
      <p:pic>
        <p:nvPicPr>
          <p:cNvPr id="2051"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885366" y="4348053"/>
            <a:ext cx="2903623" cy="2168761"/>
          </a:xfrm>
          <a:prstGeom prst="rect">
            <a:avLst/>
          </a:prstGeom>
          <a:ln/>
          <a:extLst/>
        </p:spPr>
        <p:style>
          <a:lnRef idx="2">
            <a:schemeClr val="accent5"/>
          </a:lnRef>
          <a:fillRef idx="1">
            <a:schemeClr val="lt1"/>
          </a:fillRef>
          <a:effectRef idx="0">
            <a:schemeClr val="accent5"/>
          </a:effectRef>
          <a:fontRef idx="minor">
            <a:schemeClr val="dk1"/>
          </a:fontRef>
        </p:style>
      </p:pic>
    </p:spTree>
    <p:extLst>
      <p:ext uri="{BB962C8B-B14F-4D97-AF65-F5344CB8AC3E}">
        <p14:creationId xmlns:p14="http://schemas.microsoft.com/office/powerpoint/2010/main" val="3022512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4101976460"/>
              </p:ext>
            </p:extLst>
          </p:nvPr>
        </p:nvGraphicFramePr>
        <p:xfrm>
          <a:off x="179512" y="980728"/>
          <a:ext cx="8712968"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2915816" y="188640"/>
            <a:ext cx="3282630" cy="523220"/>
          </a:xfrm>
          <a:prstGeom prst="rect">
            <a:avLst/>
          </a:prstGeom>
          <a:noFill/>
        </p:spPr>
        <p:txBody>
          <a:bodyPr wrap="none" rtlCol="0">
            <a:spAutoFit/>
          </a:bodyPr>
          <a:lstStyle/>
          <a:p>
            <a:r>
              <a:rPr lang="es-MX" sz="2800" dirty="0" smtClean="0">
                <a:ln w="18415" cmpd="sng">
                  <a:solidFill>
                    <a:schemeClr val="bg2">
                      <a:lumMod val="25000"/>
                    </a:schemeClr>
                  </a:solidFill>
                  <a:prstDash val="solid"/>
                </a:ln>
                <a:solidFill>
                  <a:srgbClr val="FFFFFF"/>
                </a:solidFill>
                <a:effectLst>
                  <a:outerShdw blurRad="63500" dir="3600000" algn="tl" rotWithShape="0">
                    <a:srgbClr val="000000">
                      <a:alpha val="70000"/>
                    </a:srgbClr>
                  </a:outerShdw>
                </a:effectLst>
              </a:rPr>
              <a:t>DIFERENCIAS CLAVE</a:t>
            </a:r>
            <a:endParaRPr lang="es-MX" sz="2800" dirty="0">
              <a:ln w="18415" cmpd="sng">
                <a:solidFill>
                  <a:schemeClr val="bg2">
                    <a:lumMod val="25000"/>
                  </a:schemeClr>
                </a:solidFill>
                <a:prstDash val="solid"/>
              </a:ln>
              <a:solidFill>
                <a:srgbClr val="FFFFFF"/>
              </a:solidFill>
              <a:effectLst>
                <a:outerShdw blurRad="63500" dir="3600000" algn="tl" rotWithShape="0">
                  <a:srgbClr val="000000">
                    <a:alpha val="70000"/>
                  </a:srgbClr>
                </a:outerShdw>
              </a:effectLst>
            </a:endParaRPr>
          </a:p>
        </p:txBody>
      </p:sp>
      <p:cxnSp>
        <p:nvCxnSpPr>
          <p:cNvPr id="5" name="4 Conector angular"/>
          <p:cNvCxnSpPr/>
          <p:nvPr/>
        </p:nvCxnSpPr>
        <p:spPr>
          <a:xfrm>
            <a:off x="2627784" y="2276872"/>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angular"/>
          <p:cNvCxnSpPr/>
          <p:nvPr/>
        </p:nvCxnSpPr>
        <p:spPr>
          <a:xfrm>
            <a:off x="5580112" y="2276872"/>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angular"/>
          <p:cNvCxnSpPr/>
          <p:nvPr/>
        </p:nvCxnSpPr>
        <p:spPr>
          <a:xfrm>
            <a:off x="2627784" y="2996952"/>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angular"/>
          <p:cNvCxnSpPr/>
          <p:nvPr/>
        </p:nvCxnSpPr>
        <p:spPr>
          <a:xfrm>
            <a:off x="5580112" y="2996952"/>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angular"/>
          <p:cNvCxnSpPr/>
          <p:nvPr/>
        </p:nvCxnSpPr>
        <p:spPr>
          <a:xfrm>
            <a:off x="2642298" y="3817506"/>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angular"/>
          <p:cNvCxnSpPr/>
          <p:nvPr/>
        </p:nvCxnSpPr>
        <p:spPr>
          <a:xfrm>
            <a:off x="5594626" y="3817506"/>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angular"/>
          <p:cNvCxnSpPr/>
          <p:nvPr/>
        </p:nvCxnSpPr>
        <p:spPr>
          <a:xfrm>
            <a:off x="2627784" y="4653136"/>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angular"/>
          <p:cNvCxnSpPr/>
          <p:nvPr/>
        </p:nvCxnSpPr>
        <p:spPr>
          <a:xfrm>
            <a:off x="5594626" y="4813352"/>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angular"/>
          <p:cNvCxnSpPr/>
          <p:nvPr/>
        </p:nvCxnSpPr>
        <p:spPr>
          <a:xfrm>
            <a:off x="2627784" y="5445224"/>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angular"/>
          <p:cNvCxnSpPr/>
          <p:nvPr/>
        </p:nvCxnSpPr>
        <p:spPr>
          <a:xfrm>
            <a:off x="5580112" y="5445224"/>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angular"/>
          <p:cNvCxnSpPr/>
          <p:nvPr/>
        </p:nvCxnSpPr>
        <p:spPr>
          <a:xfrm>
            <a:off x="2627784" y="6093296"/>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angular"/>
          <p:cNvCxnSpPr/>
          <p:nvPr/>
        </p:nvCxnSpPr>
        <p:spPr>
          <a:xfrm>
            <a:off x="5580112" y="6093296"/>
            <a:ext cx="792088" cy="14401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pic>
        <p:nvPicPr>
          <p:cNvPr id="1027" name="Picture 3" descr="C:\Users\José\AppData\Local\Microsoft\Windows\INetCache\IE\ZKT2CH77\watch-video-button[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3136" y="1700808"/>
            <a:ext cx="1047750" cy="409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37912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Rectángulo"/>
          <p:cNvSpPr/>
          <p:nvPr/>
        </p:nvSpPr>
        <p:spPr>
          <a:xfrm>
            <a:off x="467544" y="980728"/>
            <a:ext cx="8064896" cy="3046988"/>
          </a:xfrm>
          <a:prstGeom prst="rect">
            <a:avLst/>
          </a:prstGeom>
        </p:spPr>
        <p:txBody>
          <a:bodyPr wrap="square" lIns="91440" tIns="45720" rIns="91440" bIns="45720">
            <a:spAutoFit/>
          </a:bodyPr>
          <a:lstStyle/>
          <a:p>
            <a:pPr marL="342900" indent="-342900" algn="just">
              <a:buFont typeface="Arial" pitchFamily="34" charset="0"/>
              <a:buChar char="•"/>
            </a:pPr>
            <a:r>
              <a:rPr lang="es-MX" sz="2400" dirty="0">
                <a:solidFill>
                  <a:schemeClr val="tx2"/>
                </a:solidFill>
                <a:latin typeface="Candara" pitchFamily="34" charset="0"/>
              </a:rPr>
              <a:t>L</a:t>
            </a:r>
            <a:r>
              <a:rPr lang="es-MX" sz="2400" dirty="0" smtClean="0">
                <a:solidFill>
                  <a:schemeClr val="tx2"/>
                </a:solidFill>
                <a:latin typeface="Candara" pitchFamily="34" charset="0"/>
              </a:rPr>
              <a:t>a </a:t>
            </a:r>
            <a:r>
              <a:rPr lang="es-MX" sz="2400" dirty="0">
                <a:solidFill>
                  <a:schemeClr val="tx2"/>
                </a:solidFill>
                <a:latin typeface="Candara" pitchFamily="34" charset="0"/>
              </a:rPr>
              <a:t>integración de los modos se desarrolló siguiendo ciertas reglas de responsabilidad diferenciadas por modo de transporte.</a:t>
            </a:r>
          </a:p>
          <a:p>
            <a:pPr marL="342900" indent="-342900" algn="just">
              <a:buFont typeface="Arial" pitchFamily="34" charset="0"/>
              <a:buChar char="•"/>
            </a:pPr>
            <a:r>
              <a:rPr lang="es-MX" sz="2400" dirty="0">
                <a:solidFill>
                  <a:schemeClr val="tx2"/>
                </a:solidFill>
                <a:latin typeface="Candara" pitchFamily="34" charset="0"/>
              </a:rPr>
              <a:t>Documentación y esquemas de compra - venta internacionales desarrollados por la International </a:t>
            </a:r>
            <a:r>
              <a:rPr lang="es-MX" sz="2400" dirty="0" err="1">
                <a:solidFill>
                  <a:schemeClr val="tx2"/>
                </a:solidFill>
                <a:latin typeface="Candara" pitchFamily="34" charset="0"/>
              </a:rPr>
              <a:t>Chamber</a:t>
            </a:r>
            <a:r>
              <a:rPr lang="es-MX" sz="2400" dirty="0">
                <a:solidFill>
                  <a:schemeClr val="tx2"/>
                </a:solidFill>
                <a:latin typeface="Candara" pitchFamily="34" charset="0"/>
              </a:rPr>
              <a:t> of Commerce</a:t>
            </a:r>
          </a:p>
          <a:p>
            <a:pPr marL="342900" indent="-342900" algn="just">
              <a:buFont typeface="Arial" pitchFamily="34" charset="0"/>
              <a:buChar char="•"/>
            </a:pPr>
            <a:r>
              <a:rPr lang="es-MX" sz="2400" dirty="0">
                <a:solidFill>
                  <a:schemeClr val="tx2"/>
                </a:solidFill>
                <a:latin typeface="Candara" pitchFamily="34" charset="0"/>
              </a:rPr>
              <a:t>A esta modalidad, para distinguirla de la propuesta de la </a:t>
            </a:r>
            <a:r>
              <a:rPr lang="es-MX" sz="2400" dirty="0" smtClean="0">
                <a:solidFill>
                  <a:schemeClr val="tx2"/>
                </a:solidFill>
                <a:latin typeface="Candara" pitchFamily="34" charset="0"/>
              </a:rPr>
              <a:t>ONU, </a:t>
            </a:r>
            <a:r>
              <a:rPr lang="es-MX" sz="2400" dirty="0">
                <a:solidFill>
                  <a:schemeClr val="tx2"/>
                </a:solidFill>
                <a:latin typeface="Candara" pitchFamily="34" charset="0"/>
              </a:rPr>
              <a:t>se le denominó Transporte Intermodal</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122646" y="4091132"/>
            <a:ext cx="2362204" cy="2362204"/>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668174" y="4091132"/>
            <a:ext cx="4663315" cy="2362204"/>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565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Rectángulo"/>
          <p:cNvSpPr/>
          <p:nvPr/>
        </p:nvSpPr>
        <p:spPr>
          <a:xfrm>
            <a:off x="467544" y="1261204"/>
            <a:ext cx="8136904" cy="4832092"/>
          </a:xfrm>
          <a:prstGeom prst="rect">
            <a:avLst/>
          </a:prstGeom>
        </p:spPr>
        <p:txBody>
          <a:bodyPr wrap="square" lIns="91440" tIns="45720" rIns="91440" bIns="45720">
            <a:spAutoFit/>
          </a:bodyPr>
          <a:lstStyle/>
          <a:p>
            <a:pPr marL="285752" indent="-285752" algn="just">
              <a:buFont typeface="Arial" pitchFamily="34" charset="0"/>
              <a:buChar char="•"/>
            </a:pPr>
            <a:r>
              <a:rPr lang="es-MX" sz="2200" dirty="0">
                <a:solidFill>
                  <a:srgbClr val="002060"/>
                </a:solidFill>
                <a:latin typeface="Candara" pitchFamily="34" charset="0"/>
              </a:rPr>
              <a:t>Cada modo tiene su sistema de Responsabilidad.</a:t>
            </a:r>
          </a:p>
          <a:p>
            <a:pPr marL="285752" indent="-285752" algn="just">
              <a:buFont typeface="Arial" pitchFamily="34" charset="0"/>
              <a:buChar char="•"/>
            </a:pPr>
            <a:r>
              <a:rPr lang="es-MX" sz="2200" dirty="0">
                <a:solidFill>
                  <a:srgbClr val="002060"/>
                </a:solidFill>
                <a:latin typeface="Candara" pitchFamily="34" charset="0"/>
              </a:rPr>
              <a:t>Se desarrollaron Sistemas de Transmisión de información entre los modos de transporte, los puertos y las terminales (EDI).</a:t>
            </a:r>
          </a:p>
          <a:p>
            <a:pPr marL="285752" indent="-285752" algn="just">
              <a:buFont typeface="Arial" pitchFamily="34" charset="0"/>
              <a:buChar char="•"/>
            </a:pPr>
            <a:r>
              <a:rPr lang="es-MX" sz="2200" dirty="0">
                <a:solidFill>
                  <a:srgbClr val="002060"/>
                </a:solidFill>
                <a:latin typeface="Candara" pitchFamily="34" charset="0"/>
              </a:rPr>
              <a:t>El integrador intermodal coordina la cadena, usando los seguros de los modos. El usuario asegura su cargas y en su caso reclama al modo de transporte.</a:t>
            </a:r>
          </a:p>
          <a:p>
            <a:pPr marL="285752" indent="-285752" algn="just">
              <a:buFont typeface="Arial" pitchFamily="34" charset="0"/>
              <a:buChar char="•"/>
            </a:pPr>
            <a:r>
              <a:rPr lang="es-MX" sz="2200" dirty="0">
                <a:solidFill>
                  <a:srgbClr val="002060"/>
                </a:solidFill>
                <a:latin typeface="Candara" pitchFamily="34" charset="0"/>
              </a:rPr>
              <a:t>Se crearon documentos uniformes: conocimientos de embarque combinados buque / ferrocarril / camión.</a:t>
            </a:r>
          </a:p>
          <a:p>
            <a:pPr marL="285752" indent="-285752" algn="just">
              <a:buFont typeface="Arial" pitchFamily="34" charset="0"/>
              <a:buChar char="•"/>
            </a:pPr>
            <a:r>
              <a:rPr lang="es-MX" sz="2200" dirty="0">
                <a:solidFill>
                  <a:srgbClr val="002060"/>
                </a:solidFill>
                <a:latin typeface="Candara" pitchFamily="34" charset="0"/>
              </a:rPr>
              <a:t>La unidad de transporte es principalmente el Contenedor</a:t>
            </a:r>
          </a:p>
          <a:p>
            <a:pPr marL="285752" indent="-285752" algn="just">
              <a:buFont typeface="Arial" pitchFamily="34" charset="0"/>
              <a:buChar char="•"/>
            </a:pPr>
            <a:r>
              <a:rPr lang="es-MX" sz="2200" dirty="0">
                <a:solidFill>
                  <a:srgbClr val="002060"/>
                </a:solidFill>
                <a:latin typeface="Candara" pitchFamily="34" charset="0"/>
              </a:rPr>
              <a:t>Se hicieron términos de Compra –Venta uniformes (</a:t>
            </a:r>
            <a:r>
              <a:rPr lang="es-MX" sz="2200" dirty="0" err="1">
                <a:solidFill>
                  <a:srgbClr val="002060"/>
                </a:solidFill>
                <a:latin typeface="Candara" pitchFamily="34" charset="0"/>
              </a:rPr>
              <a:t>Incoterms</a:t>
            </a:r>
            <a:r>
              <a:rPr lang="es-MX" sz="2200" dirty="0">
                <a:solidFill>
                  <a:srgbClr val="002060"/>
                </a:solidFill>
                <a:latin typeface="Candara" pitchFamily="34" charset="0"/>
              </a:rPr>
              <a:t>) y Términos de Transporte Intermodal.</a:t>
            </a:r>
          </a:p>
          <a:p>
            <a:pPr marL="285752" indent="-285752" algn="just">
              <a:buFont typeface="Arial" pitchFamily="34" charset="0"/>
              <a:buChar char="•"/>
            </a:pPr>
            <a:r>
              <a:rPr lang="es-MX" sz="2200" dirty="0">
                <a:solidFill>
                  <a:srgbClr val="002060"/>
                </a:solidFill>
                <a:latin typeface="Candara" pitchFamily="34" charset="0"/>
              </a:rPr>
              <a:t>La legislación mexicana no recoge estos avances de forma integral, por estar vinculada al Convenio Multimodal. </a:t>
            </a:r>
          </a:p>
          <a:p>
            <a:pPr marL="285752" indent="-285752" algn="just">
              <a:buFont typeface="Arial" pitchFamily="34" charset="0"/>
              <a:buChar char="•"/>
            </a:pPr>
            <a:r>
              <a:rPr lang="es-MX" sz="2200" dirty="0">
                <a:solidFill>
                  <a:srgbClr val="002060"/>
                </a:solidFill>
                <a:latin typeface="Candara" pitchFamily="34" charset="0"/>
              </a:rPr>
              <a:t>El reglamento actual es una copia del Convenio en desuso.</a:t>
            </a:r>
          </a:p>
        </p:txBody>
      </p:sp>
      <p:sp>
        <p:nvSpPr>
          <p:cNvPr id="3" name="2 Rectángulo"/>
          <p:cNvSpPr/>
          <p:nvPr/>
        </p:nvSpPr>
        <p:spPr>
          <a:xfrm>
            <a:off x="1403648" y="303040"/>
            <a:ext cx="5976664" cy="461664"/>
          </a:xfrm>
          <a:prstGeom prst="rect">
            <a:avLst/>
          </a:prstGeom>
        </p:spPr>
        <p:txBody>
          <a:bodyPr wrap="square" lIns="91440" tIns="45720" rIns="91440" bIns="45720">
            <a:spAutoFit/>
          </a:bodyPr>
          <a:lstStyle/>
          <a:p>
            <a:pPr algn="ctr"/>
            <a:r>
              <a:rPr lang="es-MX" sz="2400" b="1" dirty="0">
                <a:solidFill>
                  <a:schemeClr val="tx2"/>
                </a:solidFill>
                <a:effectLst>
                  <a:outerShdw blurRad="38100" dist="38100" dir="2700000" algn="tl">
                    <a:srgbClr val="000000">
                      <a:alpha val="43137"/>
                    </a:srgbClr>
                  </a:outerShdw>
                </a:effectLst>
                <a:latin typeface="Candara" pitchFamily="34" charset="0"/>
              </a:rPr>
              <a:t>Transporte Intermodal</a:t>
            </a:r>
            <a:endParaRPr lang="es-MX" sz="2400" dirty="0">
              <a:solidFill>
                <a:schemeClr val="tx2"/>
              </a:solidFill>
              <a:latin typeface="Candara" pitchFamily="34" charset="0"/>
            </a:endParaRPr>
          </a:p>
        </p:txBody>
      </p:sp>
    </p:spTree>
    <p:extLst>
      <p:ext uri="{BB962C8B-B14F-4D97-AF65-F5344CB8AC3E}">
        <p14:creationId xmlns:p14="http://schemas.microsoft.com/office/powerpoint/2010/main" val="201433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1000"/>
                                        <p:tgtEl>
                                          <p:spTgt spid="2">
                                            <p:txEl>
                                              <p:pRg st="1" end="1"/>
                                            </p:txEl>
                                          </p:spTgt>
                                        </p:tgtEl>
                                      </p:cBhvr>
                                    </p:animEffect>
                                    <p:anim calcmode="lin" valueType="num">
                                      <p:cBhvr>
                                        <p:cTn id="14"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additive="base">
                                        <p:cTn id="20"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 calcmode="lin" valueType="num">
                                      <p:cBhvr additive="base">
                                        <p:cTn id="26"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 calcmode="lin" valueType="num">
                                      <p:cBhvr additive="base">
                                        <p:cTn id="32"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2">
                                            <p:txEl>
                                              <p:pRg st="5" end="5"/>
                                            </p:txEl>
                                          </p:spTgt>
                                        </p:tgtEl>
                                        <p:attrNameLst>
                                          <p:attrName>style.visibility</p:attrName>
                                        </p:attrNameLst>
                                      </p:cBhvr>
                                      <p:to>
                                        <p:strVal val="visible"/>
                                      </p:to>
                                    </p:set>
                                    <p:anim calcmode="lin" valueType="num">
                                      <p:cBhvr additive="base">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 calcmode="lin" valueType="num">
                                      <p:cBhvr additive="base">
                                        <p:cTn id="44"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2">
                                            <p:txEl>
                                              <p:pRg st="7" end="7"/>
                                            </p:txEl>
                                          </p:spTgt>
                                        </p:tgtEl>
                                        <p:attrNameLst>
                                          <p:attrName>style.visibility</p:attrName>
                                        </p:attrNameLst>
                                      </p:cBhvr>
                                      <p:to>
                                        <p:strVal val="visible"/>
                                      </p:to>
                                    </p:set>
                                    <p:anim calcmode="lin" valueType="num">
                                      <p:cBhvr additive="base">
                                        <p:cTn id="50"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Rectángulo"/>
          <p:cNvSpPr/>
          <p:nvPr/>
        </p:nvSpPr>
        <p:spPr>
          <a:xfrm>
            <a:off x="971600" y="868648"/>
            <a:ext cx="8136904" cy="400112"/>
          </a:xfrm>
          <a:prstGeom prst="rect">
            <a:avLst/>
          </a:prstGeom>
        </p:spPr>
        <p:txBody>
          <a:bodyPr wrap="square" lIns="91440" tIns="45720" rIns="91440" bIns="45720">
            <a:spAutoFit/>
          </a:bodyPr>
          <a:lstStyle/>
          <a:p>
            <a:r>
              <a:rPr lang="es-MX" dirty="0">
                <a:solidFill>
                  <a:srgbClr val="002060"/>
                </a:solidFill>
              </a:rPr>
              <a:t>El Intermodal no es solamente la interconexión física de los modos, además:</a:t>
            </a:r>
          </a:p>
        </p:txBody>
      </p:sp>
      <p:sp>
        <p:nvSpPr>
          <p:cNvPr id="4" name="3 Rectángulo"/>
          <p:cNvSpPr/>
          <p:nvPr/>
        </p:nvSpPr>
        <p:spPr>
          <a:xfrm>
            <a:off x="4355976" y="1556792"/>
            <a:ext cx="4535996" cy="3785652"/>
          </a:xfrm>
          <a:prstGeom prst="rect">
            <a:avLst/>
          </a:prstGeom>
        </p:spPr>
        <p:txBody>
          <a:bodyPr wrap="square" lIns="91440" tIns="45720" rIns="91440" bIns="45720">
            <a:spAutoFit/>
          </a:bodyPr>
          <a:lstStyle/>
          <a:p>
            <a:pPr algn="just"/>
            <a:r>
              <a:rPr lang="es-MX" dirty="0">
                <a:solidFill>
                  <a:srgbClr val="002060"/>
                </a:solidFill>
              </a:rPr>
              <a:t>El intermodal se produce a partir de la </a:t>
            </a:r>
            <a:r>
              <a:rPr lang="es-MX" dirty="0" err="1">
                <a:solidFill>
                  <a:srgbClr val="002060"/>
                </a:solidFill>
              </a:rPr>
              <a:t>unitarización</a:t>
            </a:r>
            <a:r>
              <a:rPr lang="es-MX" dirty="0">
                <a:solidFill>
                  <a:srgbClr val="002060"/>
                </a:solidFill>
              </a:rPr>
              <a:t> de las cargas; que pasan de buque a ferrocarril y camión a través de puertos y terminales intermodales, pero se puede extender a:</a:t>
            </a:r>
          </a:p>
          <a:p>
            <a:pPr algn="just"/>
            <a:endParaRPr lang="es-MX" dirty="0">
              <a:solidFill>
                <a:srgbClr val="002060"/>
              </a:solidFill>
            </a:endParaRPr>
          </a:p>
          <a:p>
            <a:pPr marL="285752" indent="-285752" algn="just">
              <a:buFont typeface="Arial" pitchFamily="34" charset="0"/>
              <a:buChar char="•"/>
            </a:pPr>
            <a:r>
              <a:rPr lang="es-MX" dirty="0">
                <a:solidFill>
                  <a:srgbClr val="002060"/>
                </a:solidFill>
              </a:rPr>
              <a:t>Contenedores marítimos y terrestres</a:t>
            </a:r>
          </a:p>
          <a:p>
            <a:pPr marL="285752" indent="-285752" algn="just">
              <a:buFont typeface="Arial" pitchFamily="34" charset="0"/>
              <a:buChar char="•"/>
            </a:pPr>
            <a:r>
              <a:rPr lang="es-MX" dirty="0">
                <a:solidFill>
                  <a:srgbClr val="002060"/>
                </a:solidFill>
              </a:rPr>
              <a:t>Tolvas graneleras (minerales o agrícolas)</a:t>
            </a:r>
          </a:p>
          <a:p>
            <a:pPr marL="285752" indent="-285752" algn="just">
              <a:buFont typeface="Arial" pitchFamily="34" charset="0"/>
              <a:buChar char="•"/>
            </a:pPr>
            <a:r>
              <a:rPr lang="es-MX" dirty="0">
                <a:solidFill>
                  <a:srgbClr val="002060"/>
                </a:solidFill>
              </a:rPr>
              <a:t>ISO tanques </a:t>
            </a:r>
            <a:endParaRPr lang="es-MX" dirty="0" smtClean="0">
              <a:solidFill>
                <a:srgbClr val="002060"/>
              </a:solidFill>
            </a:endParaRPr>
          </a:p>
          <a:p>
            <a:pPr marL="285752" indent="-285752" algn="just">
              <a:buFont typeface="Arial" pitchFamily="34" charset="0"/>
              <a:buChar char="•"/>
            </a:pPr>
            <a:r>
              <a:rPr lang="es-MX" dirty="0" smtClean="0">
                <a:solidFill>
                  <a:srgbClr val="002060"/>
                </a:solidFill>
              </a:rPr>
              <a:t>Vehículos</a:t>
            </a:r>
          </a:p>
          <a:p>
            <a:pPr marL="285752" indent="-285752" algn="just">
              <a:buFont typeface="Arial" pitchFamily="34" charset="0"/>
              <a:buChar char="•"/>
            </a:pPr>
            <a:r>
              <a:rPr lang="es-MX" dirty="0" smtClean="0">
                <a:solidFill>
                  <a:srgbClr val="002060"/>
                </a:solidFill>
              </a:rPr>
              <a:t>Tráileres</a:t>
            </a:r>
            <a:endParaRPr lang="es-MX" dirty="0">
              <a:solidFill>
                <a:srgbClr val="002060"/>
              </a:solidFill>
            </a:endParaRPr>
          </a:p>
        </p:txBody>
      </p:sp>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0568" y="1556792"/>
            <a:ext cx="5501900"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0216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4" fill="remove" nodeType="clickEffect">
                                  <p:stCondLst>
                                    <p:cond delay="0"/>
                                  </p:stCondLst>
                                  <p:childTnLst>
                                    <p:set>
                                      <p:cBhvr>
                                        <p:cTn id="10" dur="1" fill="hold">
                                          <p:stCondLst>
                                            <p:cond delay="0"/>
                                          </p:stCondLst>
                                        </p:cTn>
                                        <p:tgtEl>
                                          <p:spTgt spid="2053"/>
                                        </p:tgtEl>
                                        <p:attrNameLst>
                                          <p:attrName>style.visibility</p:attrName>
                                        </p:attrNameLst>
                                      </p:cBhvr>
                                      <p:to>
                                        <p:strVal val="visible"/>
                                      </p:to>
                                    </p:set>
                                    <p:animEffect transition="in" filter="wheel(4)">
                                      <p:cBhvr>
                                        <p:cTn id="11" dur="2000"/>
                                        <p:tgtEl>
                                          <p:spTgt spid="205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05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196752"/>
            <a:ext cx="8496944" cy="2554545"/>
          </a:xfrm>
          <a:prstGeom prst="rect">
            <a:avLst/>
          </a:prstGeom>
          <a:noFill/>
        </p:spPr>
        <p:txBody>
          <a:bodyPr wrap="square" rtlCol="0">
            <a:spAutoFit/>
          </a:bodyPr>
          <a:lstStyle/>
          <a:p>
            <a:r>
              <a:rPr lang="es-MX" dirty="0" smtClean="0"/>
              <a:t>Con sus palabras defina  “Transporte intermodal”</a:t>
            </a:r>
          </a:p>
          <a:p>
            <a:endParaRPr lang="es-MX" dirty="0"/>
          </a:p>
          <a:p>
            <a:r>
              <a:rPr lang="es-MX" dirty="0" smtClean="0"/>
              <a:t>La OCDE define las modalidades de la siguiente manera:</a:t>
            </a:r>
          </a:p>
          <a:p>
            <a:endParaRPr lang="es-MX" dirty="0"/>
          </a:p>
          <a:p>
            <a:endParaRPr lang="es-MX" dirty="0" smtClean="0"/>
          </a:p>
          <a:p>
            <a:endParaRPr lang="es-MX" dirty="0" smtClean="0"/>
          </a:p>
          <a:p>
            <a:endParaRPr lang="es-MX" dirty="0"/>
          </a:p>
          <a:p>
            <a:endParaRPr lang="es-MX" dirty="0"/>
          </a:p>
        </p:txBody>
      </p:sp>
      <p:graphicFrame>
        <p:nvGraphicFramePr>
          <p:cNvPr id="3" name="2 Diagrama"/>
          <p:cNvGraphicFramePr/>
          <p:nvPr>
            <p:extLst>
              <p:ext uri="{D42A27DB-BD31-4B8C-83A1-F6EECF244321}">
                <p14:modId xmlns:p14="http://schemas.microsoft.com/office/powerpoint/2010/main" val="1431040915"/>
              </p:ext>
            </p:extLst>
          </p:nvPr>
        </p:nvGraphicFramePr>
        <p:xfrm>
          <a:off x="492224" y="2317328"/>
          <a:ext cx="832824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descr="C:\Users\José\AppData\Local\Microsoft\Windows\INetCache\IE\ZKT2CH77\watch-video-button[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53731" y="1165987"/>
            <a:ext cx="2095500" cy="819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32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graphicEl>
                                              <a:dgm id="{30AF2F12-45B7-41AF-8026-2CB1CDCE5DAB}"/>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graphicEl>
                                              <a:dgm id="{D971122E-C89F-492D-96B9-BE902CAB7A94}"/>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graphicEl>
                                              <a:dgm id="{F68F593E-FB8C-4EB4-99A7-16FA73A607B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771800" y="260648"/>
            <a:ext cx="3174267" cy="584775"/>
          </a:xfrm>
          <a:prstGeom prst="rect">
            <a:avLst/>
          </a:prstGeom>
          <a:noFill/>
        </p:spPr>
        <p:txBody>
          <a:bodyPr wrap="none" rtlCol="0">
            <a:spAutoFit/>
          </a:bodyPr>
          <a:lstStyle/>
          <a:p>
            <a:r>
              <a:rPr lang="es-MX" sz="3200" dirty="0" smtClean="0"/>
              <a:t>Guion Explicativo</a:t>
            </a:r>
            <a:endParaRPr lang="es-MX" sz="3200" dirty="0"/>
          </a:p>
        </p:txBody>
      </p:sp>
      <p:sp>
        <p:nvSpPr>
          <p:cNvPr id="3" name="2 Marcador de contenido"/>
          <p:cNvSpPr txBox="1">
            <a:spLocks/>
          </p:cNvSpPr>
          <p:nvPr/>
        </p:nvSpPr>
        <p:spPr>
          <a:xfrm>
            <a:off x="755576" y="1249771"/>
            <a:ext cx="7920880" cy="5563605"/>
          </a:xfrm>
          <a:prstGeom prst="rect">
            <a:avLst/>
          </a:prstGeom>
        </p:spPr>
        <p:txBody>
          <a:bodyPr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2" indent="-285752"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MX" sz="1700" dirty="0" smtClean="0"/>
              <a:t>El presente material tiene como objetivo complementar la impartición de la unidad de aprendizaje Transporte Intermodal (L40743) que se da dentro la licenciatura de Ingeniería en Transporte de la UAEM dentro del núcleo de formación integral. </a:t>
            </a:r>
          </a:p>
          <a:p>
            <a:pPr marL="0" indent="0" algn="just">
              <a:buFont typeface="Arial" pitchFamily="34" charset="0"/>
              <a:buNone/>
            </a:pPr>
            <a:r>
              <a:rPr lang="es-MX" sz="1700" dirty="0" smtClean="0"/>
              <a:t>El material está orientado a lograr que el alumno pueda describir los conceptos fundamentales del transporte intermodal para resolver problemas aplicados en las ciencias de la ingeniería de transporte. </a:t>
            </a:r>
          </a:p>
          <a:p>
            <a:pPr marL="0" indent="0" algn="just">
              <a:buFont typeface="Arial" pitchFamily="34" charset="0"/>
              <a:buNone/>
            </a:pPr>
            <a:r>
              <a:rPr lang="es-MX" sz="1700" dirty="0" smtClean="0"/>
              <a:t>Los resultados al emplear el material es que apoye a lograr que el alumno pueda resolver problemas generados en la transportación brindando soluciones por medio de la combinación de los modos de transporte existentes en el país.</a:t>
            </a:r>
          </a:p>
          <a:p>
            <a:pPr marL="0" indent="0" algn="just">
              <a:buFont typeface="Arial" pitchFamily="34" charset="0"/>
              <a:buNone/>
            </a:pPr>
            <a:r>
              <a:rPr lang="es-MX" sz="1700" dirty="0" smtClean="0"/>
              <a:t>Se encuentra estructurado de tal forma que los contenidos llevan una secuencia lógica basada en la propia unidad de aprendizaje, complementada por una propuesta actual acorde al contexto nacional e internacional. Por lo que su empleo resulta fácil y básico al contribuir a que el alumno pueda tener claridad en los temas que se presentan combinando texto con ilustraciones, algunos ejercicios y dinámicas de reflexión. </a:t>
            </a:r>
          </a:p>
          <a:p>
            <a:pPr marL="0" indent="0" algn="just">
              <a:buFont typeface="Arial" pitchFamily="34" charset="0"/>
              <a:buNone/>
            </a:pPr>
            <a:r>
              <a:rPr lang="es-MX" sz="1700" dirty="0" smtClean="0"/>
              <a:t>Se sugiere que los contenidos hasta la diapositiva 57 sean vistos antes del primer parcial y los pueden abarcarse para el segundo. Asimismo, el material puede combinarse con videos y casos de estudio que refuercen más los temas. </a:t>
            </a:r>
          </a:p>
          <a:p>
            <a:pPr marL="0" indent="0" algn="just">
              <a:buFont typeface="Arial" pitchFamily="34" charset="0"/>
              <a:buNone/>
            </a:pPr>
            <a:endParaRPr lang="es-MX" sz="1700" dirty="0" smtClean="0"/>
          </a:p>
          <a:p>
            <a:pPr marL="0" indent="0" algn="just">
              <a:buFont typeface="Arial" pitchFamily="34" charset="0"/>
              <a:buNone/>
            </a:pPr>
            <a:endParaRPr lang="es-MX" sz="1700" dirty="0"/>
          </a:p>
        </p:txBody>
      </p:sp>
    </p:spTree>
    <p:extLst>
      <p:ext uri="{BB962C8B-B14F-4D97-AF65-F5344CB8AC3E}">
        <p14:creationId xmlns:p14="http://schemas.microsoft.com/office/powerpoint/2010/main" val="965529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661408" y="1052736"/>
            <a:ext cx="7992888" cy="5632311"/>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just"/>
            <a:r>
              <a:rPr lang="es-MX" b="1" dirty="0">
                <a:solidFill>
                  <a:schemeClr val="tx2"/>
                </a:solidFill>
              </a:rPr>
              <a:t>El transporte intermodal se puede definir como:</a:t>
            </a:r>
          </a:p>
          <a:p>
            <a:pPr algn="just"/>
            <a:endParaRPr lang="es-MX" dirty="0">
              <a:solidFill>
                <a:schemeClr val="tx2"/>
              </a:solidFill>
            </a:endParaRPr>
          </a:p>
          <a:p>
            <a:pPr marL="342900" indent="-342900" algn="just">
              <a:buFont typeface="Arial" pitchFamily="34" charset="0"/>
              <a:buChar char="•"/>
            </a:pPr>
            <a:r>
              <a:rPr lang="es-MX" dirty="0">
                <a:solidFill>
                  <a:schemeClr val="tx2"/>
                </a:solidFill>
              </a:rPr>
              <a:t>Un sistema de transporte integrado por distintos modos, que constituye una cadena de origen a destino.</a:t>
            </a:r>
          </a:p>
          <a:p>
            <a:pPr marL="342900" indent="-342900" algn="just">
              <a:buFont typeface="Arial" pitchFamily="34" charset="0"/>
              <a:buChar char="•"/>
            </a:pPr>
            <a:r>
              <a:rPr lang="es-MX" dirty="0">
                <a:solidFill>
                  <a:schemeClr val="tx2"/>
                </a:solidFill>
              </a:rPr>
              <a:t>Cada uno de ellos opera en su área económica más eficiente en condiciones de mercado. </a:t>
            </a:r>
          </a:p>
          <a:p>
            <a:pPr marL="342900" indent="-342900" algn="just">
              <a:buFont typeface="Arial" pitchFamily="34" charset="0"/>
              <a:buChar char="•"/>
            </a:pPr>
            <a:r>
              <a:rPr lang="es-MX" dirty="0">
                <a:solidFill>
                  <a:schemeClr val="tx2"/>
                </a:solidFill>
              </a:rPr>
              <a:t>Es un tipo de transporte en el que se combinan diversos modos para llevar a destino el elemento transportado sin que haya ruptura de carga. </a:t>
            </a:r>
          </a:p>
          <a:p>
            <a:pPr marL="342900" indent="-342900" algn="just">
              <a:buFont typeface="Arial" pitchFamily="34" charset="0"/>
              <a:buChar char="•"/>
            </a:pPr>
            <a:r>
              <a:rPr lang="es-MX" dirty="0">
                <a:solidFill>
                  <a:schemeClr val="tx2"/>
                </a:solidFill>
              </a:rPr>
              <a:t>El elemento fundamental, cuando se trata de mercancías, es el recipiente de la misma, ya que debe ser un elemento que garantice su seguridad, sin que se produzca la ya citada ruptura, y facilitando su traspaso rápido y cómodo entre los diferentes modos de transporte. </a:t>
            </a:r>
          </a:p>
          <a:p>
            <a:pPr marL="342900" indent="-342900" algn="just">
              <a:buFont typeface="Arial" pitchFamily="34" charset="0"/>
              <a:buChar char="•"/>
            </a:pPr>
            <a:r>
              <a:rPr lang="es-MX" dirty="0">
                <a:solidFill>
                  <a:schemeClr val="tx2"/>
                </a:solidFill>
              </a:rPr>
              <a:t>De igual manera hay que disponer de unos vehículos especialmente preparados para este tipo de transporte y</a:t>
            </a:r>
          </a:p>
          <a:p>
            <a:pPr marL="342900" indent="-342900" algn="just">
              <a:buFont typeface="Arial" pitchFamily="34" charset="0"/>
              <a:buChar char="•"/>
            </a:pPr>
            <a:r>
              <a:rPr lang="es-MX" dirty="0">
                <a:solidFill>
                  <a:schemeClr val="tx2"/>
                </a:solidFill>
              </a:rPr>
              <a:t>De unas terminales de enlace entre los diferentes modos de transporte presentes, que cuenten con la adecuada tecnología para la manipulación de los recipientes</a:t>
            </a:r>
            <a:r>
              <a:rPr lang="es-MX" dirty="0" smtClean="0">
                <a:solidFill>
                  <a:schemeClr val="tx2"/>
                </a:solidFill>
              </a:rPr>
              <a:t>.</a:t>
            </a:r>
          </a:p>
        </p:txBody>
      </p:sp>
    </p:spTree>
    <p:extLst>
      <p:ext uri="{BB962C8B-B14F-4D97-AF65-F5344CB8AC3E}">
        <p14:creationId xmlns:p14="http://schemas.microsoft.com/office/powerpoint/2010/main" val="18263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028344"/>
            <a:ext cx="7920880" cy="2308324"/>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just"/>
            <a:r>
              <a:rPr lang="es-MX" sz="1800" dirty="0">
                <a:solidFill>
                  <a:schemeClr val="tx2"/>
                </a:solidFill>
                <a:latin typeface="Candara" pitchFamily="34" charset="0"/>
              </a:rPr>
              <a:t>Toda mercancía que viaja, lo hace para </a:t>
            </a:r>
            <a:r>
              <a:rPr lang="es-MX" sz="1800" dirty="0" smtClean="0">
                <a:solidFill>
                  <a:schemeClr val="tx2"/>
                </a:solidFill>
                <a:latin typeface="Candara" pitchFamily="34" charset="0"/>
              </a:rPr>
              <a:t>incrementar su </a:t>
            </a:r>
            <a:r>
              <a:rPr lang="es-MX" sz="1800" dirty="0">
                <a:solidFill>
                  <a:schemeClr val="tx2"/>
                </a:solidFill>
                <a:latin typeface="Candara" pitchFamily="34" charset="0"/>
              </a:rPr>
              <a:t>valor, ya que, en caso </a:t>
            </a:r>
            <a:r>
              <a:rPr lang="es-MX" sz="1800" dirty="0" smtClean="0">
                <a:solidFill>
                  <a:schemeClr val="tx2"/>
                </a:solidFill>
                <a:latin typeface="Candara" pitchFamily="34" charset="0"/>
              </a:rPr>
              <a:t>contrario</a:t>
            </a:r>
            <a:r>
              <a:rPr lang="es-MX" sz="1800" dirty="0">
                <a:solidFill>
                  <a:schemeClr val="tx2"/>
                </a:solidFill>
                <a:latin typeface="Candara" pitchFamily="34" charset="0"/>
              </a:rPr>
              <a:t>, no </a:t>
            </a:r>
            <a:r>
              <a:rPr lang="es-MX" sz="1800" dirty="0" smtClean="0">
                <a:solidFill>
                  <a:schemeClr val="tx2"/>
                </a:solidFill>
                <a:latin typeface="Candara" pitchFamily="34" charset="0"/>
              </a:rPr>
              <a:t>podría hacer </a:t>
            </a:r>
            <a:r>
              <a:rPr lang="es-MX" sz="1800" dirty="0">
                <a:solidFill>
                  <a:schemeClr val="tx2"/>
                </a:solidFill>
                <a:latin typeface="Candara" pitchFamily="34" charset="0"/>
              </a:rPr>
              <a:t>frente al </a:t>
            </a:r>
            <a:r>
              <a:rPr lang="es-MX" sz="1800" dirty="0" smtClean="0">
                <a:solidFill>
                  <a:schemeClr val="tx2"/>
                </a:solidFill>
                <a:latin typeface="Candara" pitchFamily="34" charset="0"/>
              </a:rPr>
              <a:t>costo </a:t>
            </a:r>
            <a:r>
              <a:rPr lang="es-MX" sz="1800" dirty="0">
                <a:solidFill>
                  <a:schemeClr val="tx2"/>
                </a:solidFill>
                <a:latin typeface="Candara" pitchFamily="34" charset="0"/>
              </a:rPr>
              <a:t>del transporte. </a:t>
            </a:r>
            <a:endParaRPr lang="es-MX" sz="1800" dirty="0" smtClean="0">
              <a:solidFill>
                <a:schemeClr val="tx2"/>
              </a:solidFill>
              <a:latin typeface="Candara" pitchFamily="34" charset="0"/>
            </a:endParaRPr>
          </a:p>
          <a:p>
            <a:pPr algn="just"/>
            <a:r>
              <a:rPr lang="es-MX" sz="1800" dirty="0" smtClean="0">
                <a:solidFill>
                  <a:schemeClr val="tx2"/>
                </a:solidFill>
                <a:latin typeface="Candara" pitchFamily="34" charset="0"/>
              </a:rPr>
              <a:t>Así pues, actualmente </a:t>
            </a:r>
            <a:r>
              <a:rPr lang="es-MX" sz="1800" dirty="0">
                <a:solidFill>
                  <a:schemeClr val="tx2"/>
                </a:solidFill>
                <a:latin typeface="Candara" pitchFamily="34" charset="0"/>
              </a:rPr>
              <a:t>se considera la función básica </a:t>
            </a:r>
            <a:r>
              <a:rPr lang="es-MX" sz="1800" dirty="0" smtClean="0">
                <a:solidFill>
                  <a:schemeClr val="tx2"/>
                </a:solidFill>
                <a:latin typeface="Candara" pitchFamily="34" charset="0"/>
              </a:rPr>
              <a:t>del sistema </a:t>
            </a:r>
            <a:r>
              <a:rPr lang="es-MX" sz="1800" dirty="0">
                <a:solidFill>
                  <a:schemeClr val="tx2"/>
                </a:solidFill>
                <a:latin typeface="Candara" pitchFamily="34" charset="0"/>
              </a:rPr>
              <a:t>de transporte como factor de creación </a:t>
            </a:r>
            <a:r>
              <a:rPr lang="es-MX" sz="1800" dirty="0" smtClean="0">
                <a:solidFill>
                  <a:schemeClr val="tx2"/>
                </a:solidFill>
                <a:latin typeface="Candara" pitchFamily="34" charset="0"/>
              </a:rPr>
              <a:t>de valor</a:t>
            </a:r>
            <a:r>
              <a:rPr lang="es-MX" sz="1800" dirty="0">
                <a:solidFill>
                  <a:schemeClr val="tx2"/>
                </a:solidFill>
                <a:latin typeface="Candara" pitchFamily="34" charset="0"/>
              </a:rPr>
              <a:t>. </a:t>
            </a:r>
            <a:endParaRPr lang="es-MX" sz="1800" dirty="0" smtClean="0">
              <a:solidFill>
                <a:schemeClr val="tx2"/>
              </a:solidFill>
              <a:latin typeface="Candara" pitchFamily="34" charset="0"/>
            </a:endParaRPr>
          </a:p>
          <a:p>
            <a:pPr algn="just"/>
            <a:r>
              <a:rPr lang="es-MX" sz="1800" dirty="0" smtClean="0">
                <a:solidFill>
                  <a:schemeClr val="tx2"/>
                </a:solidFill>
                <a:latin typeface="Candara" pitchFamily="34" charset="0"/>
              </a:rPr>
              <a:t>En </a:t>
            </a:r>
            <a:r>
              <a:rPr lang="es-MX" sz="1800" dirty="0">
                <a:solidFill>
                  <a:schemeClr val="tx2"/>
                </a:solidFill>
                <a:latin typeface="Candara" pitchFamily="34" charset="0"/>
              </a:rPr>
              <a:t>este ámbito de las mercancías, se ha </a:t>
            </a:r>
            <a:r>
              <a:rPr lang="es-MX" sz="1800" dirty="0" smtClean="0">
                <a:solidFill>
                  <a:schemeClr val="tx2"/>
                </a:solidFill>
                <a:latin typeface="Candara" pitchFamily="34" charset="0"/>
              </a:rPr>
              <a:t>creído, generalmente</a:t>
            </a:r>
            <a:r>
              <a:rPr lang="es-MX" sz="1800" dirty="0">
                <a:solidFill>
                  <a:schemeClr val="tx2"/>
                </a:solidFill>
                <a:latin typeface="Candara" pitchFamily="34" charset="0"/>
              </a:rPr>
              <a:t>, que la </a:t>
            </a:r>
            <a:r>
              <a:rPr lang="es-MX" sz="1800" dirty="0" smtClean="0">
                <a:solidFill>
                  <a:schemeClr val="tx2"/>
                </a:solidFill>
                <a:latin typeface="Candara" pitchFamily="34" charset="0"/>
              </a:rPr>
              <a:t> intermodalidad </a:t>
            </a:r>
            <a:r>
              <a:rPr lang="es-MX" sz="1800" dirty="0">
                <a:solidFill>
                  <a:schemeClr val="tx2"/>
                </a:solidFill>
                <a:latin typeface="Candara" pitchFamily="34" charset="0"/>
              </a:rPr>
              <a:t>es </a:t>
            </a:r>
            <a:r>
              <a:rPr lang="es-MX" sz="1800" dirty="0" smtClean="0">
                <a:solidFill>
                  <a:schemeClr val="tx2"/>
                </a:solidFill>
                <a:latin typeface="Candara" pitchFamily="34" charset="0"/>
              </a:rPr>
              <a:t>eficiente y </a:t>
            </a:r>
            <a:r>
              <a:rPr lang="es-MX" sz="1800" dirty="0">
                <a:solidFill>
                  <a:schemeClr val="tx2"/>
                </a:solidFill>
                <a:latin typeface="Candara" pitchFamily="34" charset="0"/>
              </a:rPr>
              <a:t>rentable para distancias mayores de </a:t>
            </a:r>
            <a:r>
              <a:rPr lang="es-MX" sz="1800" dirty="0" smtClean="0">
                <a:solidFill>
                  <a:schemeClr val="tx2"/>
                </a:solidFill>
                <a:latin typeface="Candara" pitchFamily="34" charset="0"/>
              </a:rPr>
              <a:t>500 km</a:t>
            </a:r>
            <a:r>
              <a:rPr lang="es-MX" sz="1800" dirty="0">
                <a:solidFill>
                  <a:schemeClr val="tx2"/>
                </a:solidFill>
                <a:latin typeface="Candara" pitchFamily="34" charset="0"/>
              </a:rPr>
              <a:t>; no </a:t>
            </a:r>
            <a:r>
              <a:rPr lang="es-MX" sz="1800" dirty="0" smtClean="0">
                <a:solidFill>
                  <a:schemeClr val="tx2"/>
                </a:solidFill>
                <a:latin typeface="Candara" pitchFamily="34" charset="0"/>
              </a:rPr>
              <a:t>obstante</a:t>
            </a:r>
            <a:r>
              <a:rPr lang="es-MX" sz="1800" dirty="0">
                <a:solidFill>
                  <a:schemeClr val="tx2"/>
                </a:solidFill>
                <a:latin typeface="Candara" pitchFamily="34" charset="0"/>
              </a:rPr>
              <a:t>, debe señalarse que no sólo </a:t>
            </a:r>
            <a:r>
              <a:rPr lang="es-MX" sz="1800" dirty="0" smtClean="0">
                <a:solidFill>
                  <a:schemeClr val="tx2"/>
                </a:solidFill>
                <a:latin typeface="Candara" pitchFamily="34" charset="0"/>
              </a:rPr>
              <a:t>es importante </a:t>
            </a:r>
            <a:r>
              <a:rPr lang="es-MX" sz="1800" dirty="0">
                <a:solidFill>
                  <a:schemeClr val="tx2"/>
                </a:solidFill>
                <a:latin typeface="Candara" pitchFamily="34" charset="0"/>
              </a:rPr>
              <a:t>la distancia, sino también el </a:t>
            </a:r>
            <a:r>
              <a:rPr lang="es-MX" sz="1800" dirty="0" smtClean="0">
                <a:solidFill>
                  <a:schemeClr val="tx2"/>
                </a:solidFill>
                <a:latin typeface="Candara" pitchFamily="34" charset="0"/>
              </a:rPr>
              <a:t>volumen de </a:t>
            </a:r>
            <a:r>
              <a:rPr lang="es-MX" sz="1800" dirty="0">
                <a:solidFill>
                  <a:schemeClr val="tx2"/>
                </a:solidFill>
                <a:latin typeface="Candara" pitchFamily="34" charset="0"/>
              </a:rPr>
              <a:t>mercancía a transportar.</a:t>
            </a:r>
          </a:p>
        </p:txBody>
      </p:sp>
      <p:sp>
        <p:nvSpPr>
          <p:cNvPr id="3" name="2 Rectángulo"/>
          <p:cNvSpPr/>
          <p:nvPr/>
        </p:nvSpPr>
        <p:spPr>
          <a:xfrm>
            <a:off x="539552" y="3434224"/>
            <a:ext cx="7920880" cy="1754326"/>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just"/>
            <a:r>
              <a:rPr lang="es-MX" sz="1800" dirty="0">
                <a:solidFill>
                  <a:schemeClr val="tx2"/>
                </a:solidFill>
                <a:latin typeface="Candara" pitchFamily="34" charset="0"/>
              </a:rPr>
              <a:t>El transporte intermodal, al combinar lo mejor </a:t>
            </a:r>
            <a:r>
              <a:rPr lang="es-MX" sz="1800" dirty="0" smtClean="0">
                <a:solidFill>
                  <a:schemeClr val="tx2"/>
                </a:solidFill>
                <a:latin typeface="Candara" pitchFamily="34" charset="0"/>
              </a:rPr>
              <a:t>de los </a:t>
            </a:r>
            <a:r>
              <a:rPr lang="es-MX" sz="1800" dirty="0">
                <a:solidFill>
                  <a:schemeClr val="tx2"/>
                </a:solidFill>
                <a:latin typeface="Candara" pitchFamily="34" charset="0"/>
              </a:rPr>
              <a:t>distintos modos, constituye una opción de </a:t>
            </a:r>
            <a:r>
              <a:rPr lang="es-MX" sz="1800" dirty="0" smtClean="0">
                <a:solidFill>
                  <a:schemeClr val="tx2"/>
                </a:solidFill>
                <a:latin typeface="Candara" pitchFamily="34" charset="0"/>
              </a:rPr>
              <a:t>gran alcance </a:t>
            </a:r>
            <a:r>
              <a:rPr lang="es-MX" sz="1800" dirty="0">
                <a:solidFill>
                  <a:schemeClr val="tx2"/>
                </a:solidFill>
                <a:latin typeface="Candara" pitchFamily="34" charset="0"/>
              </a:rPr>
              <a:t>que atraerá, hacia sí, una cuota </a:t>
            </a:r>
            <a:r>
              <a:rPr lang="es-MX" sz="1800" dirty="0" smtClean="0">
                <a:solidFill>
                  <a:schemeClr val="tx2"/>
                </a:solidFill>
                <a:latin typeface="Candara" pitchFamily="34" charset="0"/>
              </a:rPr>
              <a:t>significativa de </a:t>
            </a:r>
            <a:r>
              <a:rPr lang="es-MX" sz="1800" dirty="0">
                <a:solidFill>
                  <a:schemeClr val="tx2"/>
                </a:solidFill>
                <a:latin typeface="Candara" pitchFamily="34" charset="0"/>
              </a:rPr>
              <a:t>la demanda de transporte. </a:t>
            </a:r>
          </a:p>
          <a:p>
            <a:pPr algn="just"/>
            <a:r>
              <a:rPr lang="es-MX" sz="1800" dirty="0" smtClean="0">
                <a:solidFill>
                  <a:schemeClr val="tx2"/>
                </a:solidFill>
                <a:latin typeface="Candara" pitchFamily="34" charset="0"/>
              </a:rPr>
              <a:t>Para </a:t>
            </a:r>
            <a:r>
              <a:rPr lang="es-MX" sz="1800" dirty="0">
                <a:solidFill>
                  <a:schemeClr val="tx2"/>
                </a:solidFill>
                <a:latin typeface="Candara" pitchFamily="34" charset="0"/>
              </a:rPr>
              <a:t>ello, </a:t>
            </a:r>
            <a:r>
              <a:rPr lang="es-MX" sz="1800" dirty="0" smtClean="0">
                <a:solidFill>
                  <a:schemeClr val="tx2"/>
                </a:solidFill>
                <a:latin typeface="Candara" pitchFamily="34" charset="0"/>
              </a:rPr>
              <a:t>es imprescindible </a:t>
            </a:r>
            <a:r>
              <a:rPr lang="es-MX" sz="1800" dirty="0">
                <a:solidFill>
                  <a:schemeClr val="tx2"/>
                </a:solidFill>
                <a:latin typeface="Candara" pitchFamily="34" charset="0"/>
              </a:rPr>
              <a:t>alcanzar altos niveles de </a:t>
            </a:r>
            <a:r>
              <a:rPr lang="es-MX" sz="1800" dirty="0" smtClean="0">
                <a:solidFill>
                  <a:schemeClr val="tx2"/>
                </a:solidFill>
                <a:latin typeface="Candara" pitchFamily="34" charset="0"/>
              </a:rPr>
              <a:t>relación calidad/costo, </a:t>
            </a:r>
            <a:r>
              <a:rPr lang="es-MX" sz="1800" dirty="0">
                <a:solidFill>
                  <a:schemeClr val="tx2"/>
                </a:solidFill>
                <a:latin typeface="Candara" pitchFamily="34" charset="0"/>
              </a:rPr>
              <a:t>destacando, en el concepto de </a:t>
            </a:r>
            <a:r>
              <a:rPr lang="es-MX" sz="1800" dirty="0" smtClean="0">
                <a:solidFill>
                  <a:schemeClr val="tx2"/>
                </a:solidFill>
                <a:latin typeface="Candara" pitchFamily="34" charset="0"/>
              </a:rPr>
              <a:t>calidad, regulación</a:t>
            </a:r>
            <a:r>
              <a:rPr lang="es-MX" sz="1800" dirty="0">
                <a:solidFill>
                  <a:schemeClr val="tx2"/>
                </a:solidFill>
                <a:latin typeface="Candara" pitchFamily="34" charset="0"/>
              </a:rPr>
              <a:t>, </a:t>
            </a:r>
            <a:r>
              <a:rPr lang="es-MX" sz="1800" dirty="0" smtClean="0">
                <a:solidFill>
                  <a:schemeClr val="tx2"/>
                </a:solidFill>
                <a:latin typeface="Candara" pitchFamily="34" charset="0"/>
              </a:rPr>
              <a:t>fiabilidad</a:t>
            </a:r>
            <a:r>
              <a:rPr lang="es-MX" sz="1800" dirty="0">
                <a:solidFill>
                  <a:schemeClr val="tx2"/>
                </a:solidFill>
                <a:latin typeface="Candara" pitchFamily="34" charset="0"/>
              </a:rPr>
              <a:t>, flexibilidad, </a:t>
            </a:r>
            <a:r>
              <a:rPr lang="es-MX" sz="1800" dirty="0" smtClean="0">
                <a:solidFill>
                  <a:schemeClr val="tx2"/>
                </a:solidFill>
                <a:latin typeface="Candara" pitchFamily="34" charset="0"/>
              </a:rPr>
              <a:t>velocidad y </a:t>
            </a:r>
            <a:r>
              <a:rPr lang="es-MX" sz="1800" dirty="0">
                <a:solidFill>
                  <a:schemeClr val="tx2"/>
                </a:solidFill>
                <a:latin typeface="Candara" pitchFamily="34" charset="0"/>
              </a:rPr>
              <a:t>transparencia, entre otros factores.</a:t>
            </a:r>
          </a:p>
        </p:txBody>
      </p:sp>
      <p:sp>
        <p:nvSpPr>
          <p:cNvPr id="4" name="3 Rectángulo"/>
          <p:cNvSpPr/>
          <p:nvPr/>
        </p:nvSpPr>
        <p:spPr>
          <a:xfrm>
            <a:off x="539552" y="5273913"/>
            <a:ext cx="7920880" cy="1200329"/>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just"/>
            <a:r>
              <a:rPr lang="es-MX" sz="1800" dirty="0">
                <a:solidFill>
                  <a:schemeClr val="tx2"/>
                </a:solidFill>
                <a:latin typeface="Candara" pitchFamily="34" charset="0"/>
              </a:rPr>
              <a:t>El desarrollo del transporte intermodal </a:t>
            </a:r>
            <a:r>
              <a:rPr lang="es-MX" sz="1800" dirty="0" smtClean="0">
                <a:solidFill>
                  <a:schemeClr val="tx2"/>
                </a:solidFill>
                <a:latin typeface="Candara" pitchFamily="34" charset="0"/>
              </a:rPr>
              <a:t>requiere, por </a:t>
            </a:r>
            <a:r>
              <a:rPr lang="es-MX" sz="1800" dirty="0">
                <a:solidFill>
                  <a:schemeClr val="tx2"/>
                </a:solidFill>
                <a:latin typeface="Candara" pitchFamily="34" charset="0"/>
              </a:rPr>
              <a:t>una parte, la presencia de suficientes </a:t>
            </a:r>
            <a:r>
              <a:rPr lang="es-MX" sz="1800" dirty="0" smtClean="0">
                <a:solidFill>
                  <a:schemeClr val="tx2"/>
                </a:solidFill>
                <a:latin typeface="Candara" pitchFamily="34" charset="0"/>
              </a:rPr>
              <a:t>infraestructuras de </a:t>
            </a:r>
            <a:r>
              <a:rPr lang="es-MX" sz="1800" dirty="0">
                <a:solidFill>
                  <a:schemeClr val="tx2"/>
                </a:solidFill>
                <a:latin typeface="Candara" pitchFamily="34" charset="0"/>
              </a:rPr>
              <a:t>cada uno de los modos de </a:t>
            </a:r>
            <a:r>
              <a:rPr lang="es-MX" sz="1800" dirty="0" smtClean="0">
                <a:solidFill>
                  <a:schemeClr val="tx2"/>
                </a:solidFill>
                <a:latin typeface="Candara" pitchFamily="34" charset="0"/>
              </a:rPr>
              <a:t>transporte y</a:t>
            </a:r>
            <a:r>
              <a:rPr lang="es-MX" sz="1800" dirty="0">
                <a:solidFill>
                  <a:schemeClr val="tx2"/>
                </a:solidFill>
                <a:latin typeface="Candara" pitchFamily="34" charset="0"/>
              </a:rPr>
              <a:t>, por otra, la instalación y ubicación adecuada </a:t>
            </a:r>
            <a:r>
              <a:rPr lang="es-MX" sz="1800" dirty="0" smtClean="0">
                <a:solidFill>
                  <a:schemeClr val="tx2"/>
                </a:solidFill>
                <a:latin typeface="Candara" pitchFamily="34" charset="0"/>
              </a:rPr>
              <a:t>de las </a:t>
            </a:r>
            <a:r>
              <a:rPr lang="es-MX" sz="1800" dirty="0">
                <a:solidFill>
                  <a:schemeClr val="tx2"/>
                </a:solidFill>
                <a:latin typeface="Candara" pitchFamily="34" charset="0"/>
              </a:rPr>
              <a:t>plataformas específicas donde se lleve a </a:t>
            </a:r>
            <a:r>
              <a:rPr lang="es-MX" sz="1800" dirty="0" smtClean="0">
                <a:solidFill>
                  <a:schemeClr val="tx2"/>
                </a:solidFill>
                <a:latin typeface="Candara" pitchFamily="34" charset="0"/>
              </a:rPr>
              <a:t>cabo el </a:t>
            </a:r>
            <a:r>
              <a:rPr lang="es-MX" sz="1800" dirty="0">
                <a:solidFill>
                  <a:schemeClr val="tx2"/>
                </a:solidFill>
                <a:latin typeface="Candara" pitchFamily="34" charset="0"/>
              </a:rPr>
              <a:t>intercambio modal.</a:t>
            </a:r>
          </a:p>
        </p:txBody>
      </p:sp>
    </p:spTree>
    <p:extLst>
      <p:ext uri="{BB962C8B-B14F-4D97-AF65-F5344CB8AC3E}">
        <p14:creationId xmlns:p14="http://schemas.microsoft.com/office/powerpoint/2010/main" val="132654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31640" y="260648"/>
            <a:ext cx="6118983" cy="400110"/>
          </a:xfrm>
          <a:prstGeom prst="rect">
            <a:avLst/>
          </a:prstGeom>
          <a:noFill/>
        </p:spPr>
        <p:txBody>
          <a:bodyPr wrap="none" rtlCol="0">
            <a:spAutoFit/>
          </a:bodyPr>
          <a:lstStyle/>
          <a:p>
            <a:r>
              <a:rPr lang="es-MX" b="1" dirty="0" smtClean="0">
                <a:solidFill>
                  <a:schemeClr val="accent1"/>
                </a:solidFill>
                <a:effectLst>
                  <a:outerShdw blurRad="38100" dist="38100" dir="2700000" algn="tl">
                    <a:srgbClr val="000000">
                      <a:alpha val="43137"/>
                    </a:srgbClr>
                  </a:outerShdw>
                </a:effectLst>
              </a:rPr>
              <a:t>Importancia del transporte en la cadena de suministro</a:t>
            </a:r>
            <a:endParaRPr lang="es-MX" b="1" dirty="0">
              <a:solidFill>
                <a:schemeClr val="accent1"/>
              </a:solidFill>
              <a:effectLst>
                <a:outerShdw blurRad="38100" dist="38100" dir="2700000" algn="tl">
                  <a:srgbClr val="000000">
                    <a:alpha val="43137"/>
                  </a:srgbClr>
                </a:outerShdw>
              </a:effectLst>
            </a:endParaRPr>
          </a:p>
        </p:txBody>
      </p:sp>
      <p:graphicFrame>
        <p:nvGraphicFramePr>
          <p:cNvPr id="3" name="2 Diagrama"/>
          <p:cNvGraphicFramePr/>
          <p:nvPr>
            <p:extLst>
              <p:ext uri="{D42A27DB-BD31-4B8C-83A1-F6EECF244321}">
                <p14:modId xmlns:p14="http://schemas.microsoft.com/office/powerpoint/2010/main" val="1163379078"/>
              </p:ext>
            </p:extLst>
          </p:nvPr>
        </p:nvGraphicFramePr>
        <p:xfrm>
          <a:off x="1187624" y="866329"/>
          <a:ext cx="6096000" cy="59470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Diagrama"/>
          <p:cNvGraphicFramePr/>
          <p:nvPr>
            <p:extLst>
              <p:ext uri="{D42A27DB-BD31-4B8C-83A1-F6EECF244321}">
                <p14:modId xmlns:p14="http://schemas.microsoft.com/office/powerpoint/2010/main" val="3649308973"/>
              </p:ext>
            </p:extLst>
          </p:nvPr>
        </p:nvGraphicFramePr>
        <p:xfrm>
          <a:off x="-684584" y="1052736"/>
          <a:ext cx="4320480" cy="47544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5" name="4 Diagrama"/>
          <p:cNvGraphicFramePr/>
          <p:nvPr>
            <p:extLst>
              <p:ext uri="{D42A27DB-BD31-4B8C-83A1-F6EECF244321}">
                <p14:modId xmlns:p14="http://schemas.microsoft.com/office/powerpoint/2010/main" val="3540323416"/>
              </p:ext>
            </p:extLst>
          </p:nvPr>
        </p:nvGraphicFramePr>
        <p:xfrm>
          <a:off x="3948608" y="836712"/>
          <a:ext cx="6096000" cy="602069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56890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4" grpId="0">
        <p:bldAsOne/>
      </p:bldGraphic>
      <p:bldGraphic spid="5"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97124"/>
            <a:ext cx="2438428"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60489" y="1916832"/>
            <a:ext cx="4257473"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1197124"/>
            <a:ext cx="2520280"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716016" y="1916833"/>
            <a:ext cx="4233598"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descr="C:\Users\José\AppData\Local\Microsoft\Windows\INetCache\IE\ZKT2CH77\watch-video-button[1].jpg">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34052" y="1213767"/>
            <a:ext cx="1666028" cy="651266"/>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3054626" y="220578"/>
            <a:ext cx="4104200" cy="461665"/>
          </a:xfrm>
          <a:prstGeom prst="rect">
            <a:avLst/>
          </a:prstGeom>
          <a:noFill/>
        </p:spPr>
        <p:txBody>
          <a:bodyPr wrap="none" rtlCol="0">
            <a:spAutoFit/>
          </a:bodyPr>
          <a:lstStyle/>
          <a:p>
            <a:r>
              <a:rPr lang="es-MX" sz="2400" b="1" dirty="0" smtClean="0"/>
              <a:t>Transporte Terrestre de carga</a:t>
            </a:r>
            <a:endParaRPr lang="es-MX" sz="2400" b="1" dirty="0"/>
          </a:p>
        </p:txBody>
      </p:sp>
    </p:spTree>
    <p:extLst>
      <p:ext uri="{BB962C8B-B14F-4D97-AF65-F5344CB8AC3E}">
        <p14:creationId xmlns:p14="http://schemas.microsoft.com/office/powerpoint/2010/main" val="22270815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612989709"/>
              </p:ext>
            </p:extLst>
          </p:nvPr>
        </p:nvGraphicFramePr>
        <p:xfrm>
          <a:off x="251520" y="1124744"/>
          <a:ext cx="8640960" cy="5406535"/>
        </p:xfrm>
        <a:graphic>
          <a:graphicData uri="http://schemas.openxmlformats.org/drawingml/2006/table">
            <a:tbl>
              <a:tblPr firstRow="1" bandRow="1">
                <a:tableStyleId>{93296810-A885-4BE3-A3E7-6D5BEEA58F35}</a:tableStyleId>
              </a:tblPr>
              <a:tblGrid>
                <a:gridCol w="4320480"/>
                <a:gridCol w="4320480"/>
              </a:tblGrid>
              <a:tr h="590695">
                <a:tc>
                  <a:txBody>
                    <a:bodyPr/>
                    <a:lstStyle/>
                    <a:p>
                      <a:r>
                        <a:rPr lang="es-MX" dirty="0" smtClean="0"/>
                        <a:t>Equipo</a:t>
                      </a:r>
                      <a:r>
                        <a:rPr lang="es-MX" baseline="0" dirty="0" smtClean="0"/>
                        <a:t> de Transporte Terrestre</a:t>
                      </a:r>
                      <a:endParaRPr lang="es-MX" dirty="0"/>
                    </a:p>
                  </a:txBody>
                  <a:tcPr/>
                </a:tc>
                <a:tc>
                  <a:txBody>
                    <a:bodyPr/>
                    <a:lstStyle/>
                    <a:p>
                      <a:r>
                        <a:rPr lang="es-MX" dirty="0" smtClean="0"/>
                        <a:t>Negocio</a:t>
                      </a:r>
                      <a:r>
                        <a:rPr lang="es-MX" baseline="0" dirty="0" smtClean="0"/>
                        <a:t> en el Transporte Terrestre</a:t>
                      </a:r>
                      <a:endParaRPr lang="es-MX" dirty="0"/>
                    </a:p>
                  </a:txBody>
                  <a:tcPr/>
                </a:tc>
              </a:tr>
              <a:tr h="590695">
                <a:tc>
                  <a:txBody>
                    <a:bodyPr/>
                    <a:lstStyle/>
                    <a:p>
                      <a:r>
                        <a:rPr lang="es-MX" dirty="0" smtClean="0"/>
                        <a:t>1.- ¿Cuál es el elemento que</a:t>
                      </a:r>
                      <a:r>
                        <a:rPr lang="es-MX" baseline="0" dirty="0" smtClean="0"/>
                        <a:t> condiciona la capacidad de carga de los equipos?</a:t>
                      </a:r>
                      <a:endParaRPr lang="es-MX" dirty="0"/>
                    </a:p>
                  </a:txBody>
                  <a:tcPr/>
                </a:tc>
                <a:tc>
                  <a:txBody>
                    <a:bodyPr/>
                    <a:lstStyle/>
                    <a:p>
                      <a:r>
                        <a:rPr lang="es-MX" dirty="0" smtClean="0"/>
                        <a:t>1.- ¿A</a:t>
                      </a:r>
                      <a:r>
                        <a:rPr lang="es-MX" baseline="0" dirty="0" smtClean="0"/>
                        <a:t> qué se refiere con la eficiencia de la rotación del equipo?</a:t>
                      </a:r>
                      <a:endParaRPr lang="es-MX" dirty="0"/>
                    </a:p>
                  </a:txBody>
                  <a:tcPr/>
                </a:tc>
              </a:tr>
              <a:tr h="590695">
                <a:tc>
                  <a:txBody>
                    <a:bodyPr/>
                    <a:lstStyle/>
                    <a:p>
                      <a:r>
                        <a:rPr lang="es-MX" dirty="0" smtClean="0"/>
                        <a:t>2.-¿De qué otros factores dinámicos o estáticos</a:t>
                      </a:r>
                      <a:r>
                        <a:rPr lang="es-MX" baseline="0" dirty="0" smtClean="0"/>
                        <a:t> depende la capacidad de los equipos?</a:t>
                      </a:r>
                      <a:endParaRPr lang="es-MX" dirty="0"/>
                    </a:p>
                  </a:txBody>
                  <a:tcPr/>
                </a:tc>
                <a:tc>
                  <a:txBody>
                    <a:bodyPr/>
                    <a:lstStyle/>
                    <a:p>
                      <a:r>
                        <a:rPr lang="es-MX" dirty="0" smtClean="0"/>
                        <a:t>2.-¿Qué implicaciones tiene la infraestructura</a:t>
                      </a:r>
                      <a:r>
                        <a:rPr lang="es-MX" baseline="0" dirty="0" smtClean="0"/>
                        <a:t> para el transporte terrestre?</a:t>
                      </a:r>
                      <a:endParaRPr lang="es-MX" dirty="0"/>
                    </a:p>
                  </a:txBody>
                  <a:tcPr/>
                </a:tc>
              </a:tr>
              <a:tr h="590695">
                <a:tc>
                  <a:txBody>
                    <a:bodyPr/>
                    <a:lstStyle/>
                    <a:p>
                      <a:r>
                        <a:rPr lang="es-MX" dirty="0" smtClean="0"/>
                        <a:t>3.-¿Qué equipos son apropiados para el transporte intermodal?</a:t>
                      </a:r>
                      <a:endParaRPr lang="es-MX" dirty="0"/>
                    </a:p>
                  </a:txBody>
                  <a:tcPr/>
                </a:tc>
                <a:tc>
                  <a:txBody>
                    <a:bodyPr/>
                    <a:lstStyle/>
                    <a:p>
                      <a:r>
                        <a:rPr lang="es-MX" dirty="0" smtClean="0"/>
                        <a:t>3.-¿Qué importancia tiene la elección adecuada del equipo</a:t>
                      </a:r>
                      <a:r>
                        <a:rPr lang="es-MX" baseline="0" dirty="0" smtClean="0"/>
                        <a:t> para el Negocio del transporte terrestre?</a:t>
                      </a:r>
                      <a:endParaRPr lang="es-MX" dirty="0"/>
                    </a:p>
                  </a:txBody>
                  <a:tcPr/>
                </a:tc>
              </a:tr>
              <a:tr h="590695">
                <a:tc>
                  <a:txBody>
                    <a:bodyPr/>
                    <a:lstStyle/>
                    <a:p>
                      <a:endParaRPr lang="es-MX" dirty="0"/>
                    </a:p>
                  </a:txBody>
                  <a:tcPr/>
                </a:tc>
                <a:tc>
                  <a:txBody>
                    <a:bodyPr/>
                    <a:lstStyle/>
                    <a:p>
                      <a:r>
                        <a:rPr lang="es-MX" dirty="0" smtClean="0"/>
                        <a:t>4.- Mencione</a:t>
                      </a:r>
                      <a:r>
                        <a:rPr lang="es-MX" baseline="0" dirty="0" smtClean="0"/>
                        <a:t> algunos elementos de</a:t>
                      </a:r>
                      <a:r>
                        <a:rPr lang="es-MX" dirty="0" smtClean="0"/>
                        <a:t>l proceso de carga/estiba/desestiba</a:t>
                      </a:r>
                      <a:endParaRPr lang="es-MX" dirty="0"/>
                    </a:p>
                  </a:txBody>
                  <a:tcPr/>
                </a:tc>
              </a:tr>
              <a:tr h="590695">
                <a:tc>
                  <a:txBody>
                    <a:bodyPr/>
                    <a:lstStyle/>
                    <a:p>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5.-Mencione</a:t>
                      </a:r>
                      <a:r>
                        <a:rPr lang="es-MX" baseline="0" dirty="0" smtClean="0"/>
                        <a:t> algunos elementos de</a:t>
                      </a:r>
                      <a:r>
                        <a:rPr lang="es-MX" dirty="0" smtClean="0"/>
                        <a:t>l proceso</a:t>
                      </a:r>
                      <a:r>
                        <a:rPr lang="es-MX" baseline="0" dirty="0" smtClean="0"/>
                        <a:t> de selección de ruta</a:t>
                      </a:r>
                      <a:endParaRPr lang="es-MX" dirty="0" smtClean="0"/>
                    </a:p>
                  </a:txBody>
                  <a:tcPr/>
                </a:tc>
              </a:tr>
              <a:tr h="590695">
                <a:tc>
                  <a:txBody>
                    <a:bodyPr/>
                    <a:lstStyle/>
                    <a:p>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6.- ¿Porqué es importante el indicador</a:t>
                      </a:r>
                      <a:r>
                        <a:rPr lang="es-MX" baseline="0" dirty="0" smtClean="0"/>
                        <a:t> costo/km?</a:t>
                      </a:r>
                      <a:endParaRPr lang="es-MX" dirty="0" smtClean="0"/>
                    </a:p>
                  </a:txBody>
                  <a:tcPr/>
                </a:tc>
              </a:tr>
            </a:tbl>
          </a:graphicData>
        </a:graphic>
      </p:graphicFrame>
      <p:sp>
        <p:nvSpPr>
          <p:cNvPr id="3" name="2 CuadroTexto"/>
          <p:cNvSpPr txBox="1"/>
          <p:nvPr/>
        </p:nvSpPr>
        <p:spPr>
          <a:xfrm>
            <a:off x="2915816" y="375047"/>
            <a:ext cx="4104200" cy="461665"/>
          </a:xfrm>
          <a:prstGeom prst="rect">
            <a:avLst/>
          </a:prstGeom>
          <a:noFill/>
        </p:spPr>
        <p:txBody>
          <a:bodyPr wrap="none" rtlCol="0">
            <a:spAutoFit/>
          </a:bodyPr>
          <a:lstStyle/>
          <a:p>
            <a:r>
              <a:rPr lang="es-MX" sz="2400" b="1" dirty="0" smtClean="0"/>
              <a:t>Transporte Terrestre de carga</a:t>
            </a:r>
            <a:endParaRPr lang="es-MX" sz="2400" b="1" dirty="0"/>
          </a:p>
        </p:txBody>
      </p:sp>
      <p:sp>
        <p:nvSpPr>
          <p:cNvPr id="4" name="3 Rectángulo"/>
          <p:cNvSpPr/>
          <p:nvPr/>
        </p:nvSpPr>
        <p:spPr>
          <a:xfrm>
            <a:off x="323528" y="1196752"/>
            <a:ext cx="4176464" cy="432048"/>
          </a:xfrm>
          <a:prstGeom prst="rect">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Equipo de transporte terrestre</a:t>
            </a:r>
            <a:endParaRPr lang="es-MX" dirty="0"/>
          </a:p>
        </p:txBody>
      </p:sp>
      <p:sp>
        <p:nvSpPr>
          <p:cNvPr id="5" name="4 Rectángulo"/>
          <p:cNvSpPr/>
          <p:nvPr/>
        </p:nvSpPr>
        <p:spPr>
          <a:xfrm>
            <a:off x="4644008" y="1196752"/>
            <a:ext cx="4176464" cy="432048"/>
          </a:xfrm>
          <a:prstGeom prst="rect">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Negocio en el transporte terrestre</a:t>
            </a:r>
            <a:endParaRPr lang="es-MX" dirty="0"/>
          </a:p>
        </p:txBody>
      </p:sp>
    </p:spTree>
    <p:extLst>
      <p:ext uri="{BB962C8B-B14F-4D97-AF65-F5344CB8AC3E}">
        <p14:creationId xmlns:p14="http://schemas.microsoft.com/office/powerpoint/2010/main" val="3043492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136" y="980728"/>
            <a:ext cx="1704975"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474136" y="1700808"/>
            <a:ext cx="3953848"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980728"/>
            <a:ext cx="1762125"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6">
            <a:extLst>
              <a:ext uri="{BEBA8EAE-BF5A-486C-A8C5-ECC9F3942E4B}">
                <a14:imgProps xmlns:a14="http://schemas.microsoft.com/office/drawing/2010/main">
                  <a14:imgLayer r:embed="rId7">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4644999" y="1687668"/>
            <a:ext cx="4228737" cy="4981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descr="C:\Users\José\AppData\Local\Microsoft\Windows\INetCache\IE\ZKT2CH77\watch-video-button[1].jpg">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87824" y="980728"/>
            <a:ext cx="1440161" cy="533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José\AppData\Local\Microsoft\Windows\INetCache\IE\ZKT2CH77\watch-video-button[1].jpg">
            <a:hlinkClick r:id="rId10"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2321" y="980728"/>
            <a:ext cx="1421416" cy="53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1160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915816" y="447055"/>
            <a:ext cx="3646319" cy="461665"/>
          </a:xfrm>
          <a:prstGeom prst="rect">
            <a:avLst/>
          </a:prstGeom>
          <a:noFill/>
        </p:spPr>
        <p:txBody>
          <a:bodyPr wrap="none" rtlCol="0">
            <a:spAutoFit/>
          </a:bodyPr>
          <a:lstStyle/>
          <a:p>
            <a:r>
              <a:rPr lang="es-MX" sz="2400" b="1" dirty="0" smtClean="0"/>
              <a:t>Transporte aéreo de carga</a:t>
            </a:r>
            <a:endParaRPr lang="es-MX" sz="2400" b="1" dirty="0"/>
          </a:p>
        </p:txBody>
      </p:sp>
      <p:graphicFrame>
        <p:nvGraphicFramePr>
          <p:cNvPr id="4" name="3 Tabla"/>
          <p:cNvGraphicFramePr>
            <a:graphicFrameLocks noGrp="1"/>
          </p:cNvGraphicFramePr>
          <p:nvPr>
            <p:extLst>
              <p:ext uri="{D42A27DB-BD31-4B8C-83A1-F6EECF244321}">
                <p14:modId xmlns:p14="http://schemas.microsoft.com/office/powerpoint/2010/main" val="3593821647"/>
              </p:ext>
            </p:extLst>
          </p:nvPr>
        </p:nvGraphicFramePr>
        <p:xfrm>
          <a:off x="179512" y="1052736"/>
          <a:ext cx="8640960" cy="5711335"/>
        </p:xfrm>
        <a:graphic>
          <a:graphicData uri="http://schemas.openxmlformats.org/drawingml/2006/table">
            <a:tbl>
              <a:tblPr firstRow="1" bandRow="1">
                <a:tableStyleId>{00A15C55-8517-42AA-B614-E9B94910E393}</a:tableStyleId>
              </a:tblPr>
              <a:tblGrid>
                <a:gridCol w="4320480"/>
                <a:gridCol w="4320480"/>
              </a:tblGrid>
              <a:tr h="590695">
                <a:tc>
                  <a:txBody>
                    <a:bodyPr/>
                    <a:lstStyle/>
                    <a:p>
                      <a:r>
                        <a:rPr lang="es-MX" dirty="0" smtClean="0"/>
                        <a:t>Transporte</a:t>
                      </a:r>
                      <a:r>
                        <a:rPr lang="es-MX" baseline="0" dirty="0" smtClean="0"/>
                        <a:t> aéreo</a:t>
                      </a:r>
                      <a:endParaRPr lang="es-MX" dirty="0"/>
                    </a:p>
                  </a:txBody>
                  <a:tcPr/>
                </a:tc>
                <a:tc>
                  <a:txBody>
                    <a:bodyPr/>
                    <a:lstStyle/>
                    <a:p>
                      <a:r>
                        <a:rPr lang="es-MX" dirty="0" smtClean="0"/>
                        <a:t>Negocio</a:t>
                      </a:r>
                      <a:r>
                        <a:rPr lang="es-MX" baseline="0" dirty="0" smtClean="0"/>
                        <a:t> aerolíneas</a:t>
                      </a:r>
                      <a:endParaRPr lang="es-MX" dirty="0"/>
                    </a:p>
                  </a:txBody>
                  <a:tcPr/>
                </a:tc>
              </a:tr>
              <a:tr h="590695">
                <a:tc>
                  <a:txBody>
                    <a:bodyPr/>
                    <a:lstStyle/>
                    <a:p>
                      <a:r>
                        <a:rPr lang="es-MX" dirty="0" smtClean="0"/>
                        <a:t>1.- ¿Porqué</a:t>
                      </a:r>
                      <a:r>
                        <a:rPr lang="es-MX" baseline="0" dirty="0" smtClean="0"/>
                        <a:t> la eficiencia del transporte aéreo depende de la capacidad y de las horas de vuelo?</a:t>
                      </a:r>
                      <a:endParaRPr lang="es-MX" dirty="0"/>
                    </a:p>
                  </a:txBody>
                  <a:tcPr/>
                </a:tc>
                <a:tc>
                  <a:txBody>
                    <a:bodyPr/>
                    <a:lstStyle/>
                    <a:p>
                      <a:r>
                        <a:rPr lang="es-MX" dirty="0" smtClean="0"/>
                        <a:t>1.- ¿De qué</a:t>
                      </a:r>
                      <a:r>
                        <a:rPr lang="es-MX" baseline="0" dirty="0" smtClean="0"/>
                        <a:t> elementos depende que una aerolínea de pasajeros pueda movilizar carga?</a:t>
                      </a:r>
                      <a:endParaRPr lang="es-MX" dirty="0"/>
                    </a:p>
                  </a:txBody>
                  <a:tcPr/>
                </a:tc>
              </a:tr>
              <a:tr h="590695">
                <a:tc>
                  <a:txBody>
                    <a:bodyPr/>
                    <a:lstStyle/>
                    <a:p>
                      <a:r>
                        <a:rPr lang="es-MX" dirty="0" smtClean="0"/>
                        <a:t>2.-¿Qué atributos destacaría</a:t>
                      </a:r>
                      <a:r>
                        <a:rPr lang="es-MX" baseline="0" dirty="0" smtClean="0"/>
                        <a:t> del transporte aéreo para movilizar carga? </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3.-En</a:t>
                      </a:r>
                      <a:r>
                        <a:rPr lang="es-MX" baseline="0" dirty="0" smtClean="0"/>
                        <a:t> qué situación es conveniente emplear aviones rentados?</a:t>
                      </a:r>
                      <a:endParaRPr lang="es-MX" dirty="0" smtClean="0"/>
                    </a:p>
                  </a:txBody>
                  <a:tcPr/>
                </a:tc>
              </a:tr>
              <a:tr h="590695">
                <a:tc>
                  <a:txBody>
                    <a:bodyPr/>
                    <a:lstStyle/>
                    <a:p>
                      <a:r>
                        <a:rPr lang="es-MX" dirty="0" smtClean="0"/>
                        <a:t>3.-¿Porqué</a:t>
                      </a:r>
                      <a:r>
                        <a:rPr lang="es-MX" baseline="0" dirty="0" smtClean="0"/>
                        <a:t> la conectividad es importante para el transporte aéreo de carga?</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3.- Mencione dos formas de generar</a:t>
                      </a:r>
                      <a:r>
                        <a:rPr lang="es-MX" baseline="0" dirty="0" smtClean="0"/>
                        <a:t> rentabilidad en las líneas aéreas de carga</a:t>
                      </a:r>
                      <a:endParaRPr lang="es-MX" dirty="0" smtClean="0"/>
                    </a:p>
                  </a:txBody>
                  <a:tcPr/>
                </a:tc>
              </a:tr>
              <a:tr h="590695">
                <a:tc>
                  <a:txBody>
                    <a:bodyPr/>
                    <a:lstStyle/>
                    <a:p>
                      <a:r>
                        <a:rPr lang="es-MX" dirty="0" smtClean="0"/>
                        <a:t>4.-¿Porqué</a:t>
                      </a:r>
                      <a:r>
                        <a:rPr lang="es-MX" baseline="0" dirty="0" smtClean="0"/>
                        <a:t> si/no se puede realizar transporte intermodal de acuerdo a lo visto en el video?</a:t>
                      </a:r>
                      <a:endParaRPr lang="es-MX" dirty="0"/>
                    </a:p>
                  </a:txBody>
                  <a:tcPr/>
                </a:tc>
                <a:tc>
                  <a:txBody>
                    <a:bodyPr/>
                    <a:lstStyle/>
                    <a:p>
                      <a:r>
                        <a:rPr lang="es-MX" dirty="0" smtClean="0"/>
                        <a:t>4.-¿Qué</a:t>
                      </a:r>
                      <a:r>
                        <a:rPr lang="es-MX" baseline="0" dirty="0" smtClean="0"/>
                        <a:t> acciones toman las aerolíneas para atender los volúmenes excedentes de carga?</a:t>
                      </a:r>
                      <a:endParaRPr lang="es-MX" dirty="0"/>
                    </a:p>
                  </a:txBody>
                  <a:tcPr/>
                </a:tc>
              </a:tr>
              <a:tr h="590695">
                <a:tc>
                  <a:txBody>
                    <a:bodyPr/>
                    <a:lstStyle/>
                    <a:p>
                      <a:endParaRPr lang="es-MX" dirty="0"/>
                    </a:p>
                  </a:txBody>
                  <a:tcPr/>
                </a:tc>
                <a:tc>
                  <a:txBody>
                    <a:bodyPr/>
                    <a:lstStyle/>
                    <a:p>
                      <a:r>
                        <a:rPr lang="es-MX" dirty="0" smtClean="0"/>
                        <a:t>5.- ¿Porqué son altas las tarifas en el servicio</a:t>
                      </a:r>
                      <a:r>
                        <a:rPr lang="es-MX" baseline="0" dirty="0" smtClean="0"/>
                        <a:t> de transporte aéreo de carga?</a:t>
                      </a:r>
                      <a:endParaRPr lang="es-MX" dirty="0"/>
                    </a:p>
                  </a:txBody>
                  <a:tcPr/>
                </a:tc>
              </a:tr>
              <a:tr h="590695">
                <a:tc>
                  <a:txBody>
                    <a:bodyPr/>
                    <a:lstStyle/>
                    <a:p>
                      <a:endParaRPr lang="es-MX" dirty="0"/>
                    </a:p>
                  </a:txBody>
                  <a:tcPr/>
                </a:tc>
                <a:tc>
                  <a:txBody>
                    <a:bodyPr/>
                    <a:lstStyle/>
                    <a:p>
                      <a:r>
                        <a:rPr lang="es-MX" dirty="0" smtClean="0"/>
                        <a:t>6.- ¿Cuál</a:t>
                      </a:r>
                      <a:r>
                        <a:rPr lang="es-MX" baseline="0" dirty="0" smtClean="0"/>
                        <a:t> es la importancia de los acuerdos</a:t>
                      </a:r>
                      <a:r>
                        <a:rPr lang="es-MX" dirty="0" smtClean="0"/>
                        <a:t> interlineales?</a:t>
                      </a:r>
                      <a:endParaRPr lang="es-MX" dirty="0"/>
                    </a:p>
                  </a:txBody>
                  <a:tcPr/>
                </a:tc>
              </a:tr>
            </a:tbl>
          </a:graphicData>
        </a:graphic>
      </p:graphicFrame>
      <p:sp>
        <p:nvSpPr>
          <p:cNvPr id="2" name="1 Rectángulo redondeado"/>
          <p:cNvSpPr/>
          <p:nvPr/>
        </p:nvSpPr>
        <p:spPr>
          <a:xfrm>
            <a:off x="251520" y="1124744"/>
            <a:ext cx="4176464" cy="432048"/>
          </a:xfrm>
          <a:prstGeom prst="roundRect">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Transporte aéreo de carga</a:t>
            </a:r>
            <a:endParaRPr lang="es-MX" dirty="0"/>
          </a:p>
        </p:txBody>
      </p:sp>
      <p:sp>
        <p:nvSpPr>
          <p:cNvPr id="5" name="4 Rectángulo redondeado"/>
          <p:cNvSpPr/>
          <p:nvPr/>
        </p:nvSpPr>
        <p:spPr>
          <a:xfrm>
            <a:off x="4572000" y="1124744"/>
            <a:ext cx="4176464" cy="432048"/>
          </a:xfrm>
          <a:prstGeom prst="roundRect">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Negocio de las líneas aéreas</a:t>
            </a:r>
            <a:endParaRPr lang="es-MX" dirty="0"/>
          </a:p>
        </p:txBody>
      </p:sp>
      <p:sp>
        <p:nvSpPr>
          <p:cNvPr id="6" name="5 Flecha izquierda">
            <a:hlinkClick r:id="rId2" action="ppaction://hlinksldjump"/>
          </p:cNvPr>
          <p:cNvSpPr/>
          <p:nvPr/>
        </p:nvSpPr>
        <p:spPr>
          <a:xfrm>
            <a:off x="2339752" y="5373216"/>
            <a:ext cx="1440160" cy="627071"/>
          </a:xfrm>
          <a:prstGeom prst="leftArrow">
            <a:avLst/>
          </a:prstGeom>
          <a:solidFill>
            <a:srgbClr val="92D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b="1"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Back</a:t>
            </a:r>
            <a:endParaRPr lang="es-MX" sz="1800" b="1" dirty="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6496529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915816" y="447055"/>
            <a:ext cx="4111190" cy="461665"/>
          </a:xfrm>
          <a:prstGeom prst="rect">
            <a:avLst/>
          </a:prstGeom>
          <a:noFill/>
        </p:spPr>
        <p:txBody>
          <a:bodyPr wrap="none" rtlCol="0">
            <a:spAutoFit/>
          </a:bodyPr>
          <a:lstStyle/>
          <a:p>
            <a:r>
              <a:rPr lang="es-MX" sz="2400" b="1" dirty="0" smtClean="0"/>
              <a:t>Transporte marítimo de carga</a:t>
            </a:r>
            <a:endParaRPr lang="es-MX" sz="2400" b="1" dirty="0"/>
          </a:p>
        </p:txBody>
      </p:sp>
      <p:graphicFrame>
        <p:nvGraphicFramePr>
          <p:cNvPr id="4" name="3 Tabla"/>
          <p:cNvGraphicFramePr>
            <a:graphicFrameLocks noGrp="1"/>
          </p:cNvGraphicFramePr>
          <p:nvPr>
            <p:extLst>
              <p:ext uri="{D42A27DB-BD31-4B8C-83A1-F6EECF244321}">
                <p14:modId xmlns:p14="http://schemas.microsoft.com/office/powerpoint/2010/main" val="1103452431"/>
              </p:ext>
            </p:extLst>
          </p:nvPr>
        </p:nvGraphicFramePr>
        <p:xfrm>
          <a:off x="611560" y="1397000"/>
          <a:ext cx="7920880" cy="3764860"/>
        </p:xfrm>
        <a:graphic>
          <a:graphicData uri="http://schemas.openxmlformats.org/drawingml/2006/table">
            <a:tbl>
              <a:tblPr firstRow="1" bandRow="1">
                <a:tableStyleId>{21E4AEA4-8DFA-4A89-87EB-49C32662AFE0}</a:tableStyleId>
              </a:tblPr>
              <a:tblGrid>
                <a:gridCol w="7920880"/>
              </a:tblGrid>
              <a:tr h="590695">
                <a:tc>
                  <a:txBody>
                    <a:bodyPr/>
                    <a:lstStyle/>
                    <a:p>
                      <a:r>
                        <a:rPr lang="es-MX" dirty="0" smtClean="0"/>
                        <a:t>Negocio de las navieras</a:t>
                      </a:r>
                      <a:endParaRPr lang="es-MX" dirty="0"/>
                    </a:p>
                  </a:txBody>
                  <a:tcPr/>
                </a:tc>
              </a:tr>
              <a:tr h="590695">
                <a:tc>
                  <a:txBody>
                    <a:bodyPr/>
                    <a:lstStyle/>
                    <a:p>
                      <a:r>
                        <a:rPr lang="es-MX" dirty="0" smtClean="0"/>
                        <a:t>1.- ¿Cuál es la diferencia</a:t>
                      </a:r>
                      <a:r>
                        <a:rPr lang="es-MX" baseline="0" dirty="0" smtClean="0"/>
                        <a:t> entre astillero y línea naviera?</a:t>
                      </a:r>
                      <a:endParaRPr lang="es-MX" dirty="0"/>
                    </a:p>
                  </a:txBody>
                  <a:tcPr/>
                </a:tc>
              </a:tr>
              <a:tr h="590695">
                <a:tc>
                  <a:txBody>
                    <a:bodyPr/>
                    <a:lstStyle/>
                    <a:p>
                      <a:r>
                        <a:rPr lang="es-MX" dirty="0" smtClean="0"/>
                        <a:t>2.-¿Cuál es la</a:t>
                      </a:r>
                      <a:r>
                        <a:rPr lang="es-MX" baseline="0" dirty="0" smtClean="0"/>
                        <a:t> diferencia entre línea naviera y los </a:t>
                      </a:r>
                      <a:r>
                        <a:rPr lang="es-MX" baseline="0" dirty="0" err="1" smtClean="0"/>
                        <a:t>nvocc</a:t>
                      </a:r>
                      <a:r>
                        <a:rPr lang="es-MX" baseline="0" dirty="0" smtClean="0"/>
                        <a:t>?</a:t>
                      </a:r>
                      <a:endParaRPr lang="es-MX" dirty="0"/>
                    </a:p>
                  </a:txBody>
                  <a:tcPr/>
                </a:tc>
              </a:tr>
              <a:tr h="590695">
                <a:tc>
                  <a:txBody>
                    <a:bodyPr/>
                    <a:lstStyle/>
                    <a:p>
                      <a:r>
                        <a:rPr lang="es-MX" dirty="0" smtClean="0"/>
                        <a:t>3.-¿Qué</a:t>
                      </a:r>
                      <a:r>
                        <a:rPr lang="es-MX" baseline="0" dirty="0" smtClean="0"/>
                        <a:t> buscan las navieras para aumentar su capacidad y disminuir su arrastre?</a:t>
                      </a:r>
                      <a:endParaRPr lang="es-MX" dirty="0"/>
                    </a:p>
                  </a:txBody>
                  <a:tcPr/>
                </a:tc>
              </a:tr>
              <a:tr h="590695">
                <a:tc>
                  <a:txBody>
                    <a:bodyPr/>
                    <a:lstStyle/>
                    <a:p>
                      <a:r>
                        <a:rPr lang="es-MX" dirty="0" smtClean="0"/>
                        <a:t>4.-¿Cuál es la importancia del </a:t>
                      </a:r>
                      <a:r>
                        <a:rPr lang="es-MX" dirty="0" err="1" smtClean="0"/>
                        <a:t>loading</a:t>
                      </a:r>
                      <a:r>
                        <a:rPr lang="es-MX" dirty="0" smtClean="0"/>
                        <a:t>? </a:t>
                      </a:r>
                      <a:endParaRPr lang="es-MX" dirty="0"/>
                    </a:p>
                  </a:txBody>
                  <a:tcPr/>
                </a:tc>
              </a:tr>
              <a:tr h="590695">
                <a:tc>
                  <a:txBody>
                    <a:bodyPr/>
                    <a:lstStyle/>
                    <a:p>
                      <a:r>
                        <a:rPr lang="es-MX" dirty="0" smtClean="0"/>
                        <a:t>5.-¿Cuál es la forma de hacer que las tarifas suban en el transporte marítimo?</a:t>
                      </a:r>
                      <a:endParaRPr lang="es-MX" dirty="0"/>
                    </a:p>
                  </a:txBody>
                  <a:tcPr/>
                </a:tc>
              </a:tr>
            </a:tbl>
          </a:graphicData>
        </a:graphic>
      </p:graphicFrame>
      <p:sp>
        <p:nvSpPr>
          <p:cNvPr id="5" name="4 Rectángulo redondeado"/>
          <p:cNvSpPr/>
          <p:nvPr/>
        </p:nvSpPr>
        <p:spPr>
          <a:xfrm>
            <a:off x="683568" y="1484784"/>
            <a:ext cx="4176464" cy="432048"/>
          </a:xfrm>
          <a:prstGeom prst="roundRect">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Negocio de las navieras</a:t>
            </a:r>
            <a:endParaRPr lang="es-MX" dirty="0"/>
          </a:p>
        </p:txBody>
      </p:sp>
    </p:spTree>
    <p:extLst>
      <p:ext uri="{BB962C8B-B14F-4D97-AF65-F5344CB8AC3E}">
        <p14:creationId xmlns:p14="http://schemas.microsoft.com/office/powerpoint/2010/main" val="24524810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96752"/>
            <a:ext cx="2009775"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lum bright="-20000" contrast="40000"/>
            <a:extLst>
              <a:ext uri="{28A0092B-C50C-407E-A947-70E740481C1C}">
                <a14:useLocalDpi xmlns:a14="http://schemas.microsoft.com/office/drawing/2010/main" val="0"/>
              </a:ext>
            </a:extLst>
          </a:blip>
          <a:srcRect/>
          <a:stretch>
            <a:fillRect/>
          </a:stretch>
        </p:blipFill>
        <p:spPr bwMode="auto">
          <a:xfrm>
            <a:off x="323528" y="1866875"/>
            <a:ext cx="3988792" cy="4586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descr="C:\Users\José\AppData\Local\Microsoft\Windows\INetCache\IE\ZKT2CH77\watch-video-button[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2961" y="1196752"/>
            <a:ext cx="1440161" cy="5334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Tabla"/>
          <p:cNvGraphicFramePr>
            <a:graphicFrameLocks noGrp="1"/>
          </p:cNvGraphicFramePr>
          <p:nvPr>
            <p:extLst>
              <p:ext uri="{D42A27DB-BD31-4B8C-83A1-F6EECF244321}">
                <p14:modId xmlns:p14="http://schemas.microsoft.com/office/powerpoint/2010/main" val="3951886035"/>
              </p:ext>
            </p:extLst>
          </p:nvPr>
        </p:nvGraphicFramePr>
        <p:xfrm>
          <a:off x="4499992" y="1243785"/>
          <a:ext cx="4248472" cy="4051387"/>
        </p:xfrm>
        <a:graphic>
          <a:graphicData uri="http://schemas.openxmlformats.org/drawingml/2006/table">
            <a:tbl>
              <a:tblPr firstRow="1" bandRow="1">
                <a:tableStyleId>{073A0DAA-6AF3-43AB-8588-CEC1D06C72B9}</a:tableStyleId>
              </a:tblPr>
              <a:tblGrid>
                <a:gridCol w="4248472"/>
              </a:tblGrid>
              <a:tr h="653971">
                <a:tc>
                  <a:txBody>
                    <a:bodyPr/>
                    <a:lstStyle/>
                    <a:p>
                      <a:r>
                        <a:rPr lang="es-MX" dirty="0" smtClean="0"/>
                        <a:t>Transporte Multimodal/Intermodal</a:t>
                      </a:r>
                      <a:endParaRPr lang="es-MX" dirty="0"/>
                    </a:p>
                  </a:txBody>
                  <a:tcPr/>
                </a:tc>
              </a:tr>
              <a:tr h="776136">
                <a:tc>
                  <a:txBody>
                    <a:bodyPr/>
                    <a:lstStyle/>
                    <a:p>
                      <a:r>
                        <a:rPr lang="es-MX" dirty="0" smtClean="0"/>
                        <a:t>1.- ¿Qué</a:t>
                      </a:r>
                      <a:r>
                        <a:rPr lang="es-MX" baseline="0" dirty="0" smtClean="0"/>
                        <a:t> elementos explican el concepto de transporte multimodal?</a:t>
                      </a:r>
                      <a:endParaRPr lang="es-MX" dirty="0"/>
                    </a:p>
                  </a:txBody>
                  <a:tcPr/>
                </a:tc>
              </a:tr>
              <a:tr h="776136">
                <a:tc>
                  <a:txBody>
                    <a:bodyPr/>
                    <a:lstStyle/>
                    <a:p>
                      <a:r>
                        <a:rPr lang="es-MX" dirty="0" smtClean="0"/>
                        <a:t>2.-  De</a:t>
                      </a:r>
                      <a:r>
                        <a:rPr lang="es-MX" baseline="0" dirty="0" smtClean="0"/>
                        <a:t> acuerdo a lo visto en clase l</a:t>
                      </a:r>
                      <a:r>
                        <a:rPr lang="es-MX" dirty="0" smtClean="0"/>
                        <a:t>os CTD aplican</a:t>
                      </a:r>
                      <a:r>
                        <a:rPr lang="es-MX" baseline="0" dirty="0" smtClean="0"/>
                        <a:t> para transporte multimodal o para el transporte intermodal?</a:t>
                      </a:r>
                      <a:endParaRPr lang="es-MX" dirty="0"/>
                    </a:p>
                  </a:txBody>
                  <a:tcPr/>
                </a:tc>
              </a:tr>
              <a:tr h="1113586">
                <a:tc>
                  <a:txBody>
                    <a:bodyPr/>
                    <a:lstStyle/>
                    <a:p>
                      <a:r>
                        <a:rPr lang="es-MX" dirty="0" smtClean="0"/>
                        <a:t>3.- ¿Cuáles atributos se destacaron en el ejemplo para demostrar la viabilidad del transporte multimodal/intermodal?</a:t>
                      </a:r>
                      <a:endParaRPr lang="es-MX" dirty="0"/>
                    </a:p>
                  </a:txBody>
                  <a:tcPr/>
                </a:tc>
              </a:tr>
            </a:tbl>
          </a:graphicData>
        </a:graphic>
      </p:graphicFrame>
      <p:pic>
        <p:nvPicPr>
          <p:cNvPr id="1030" name="Picture 6" descr="C:\Users\José\AppData\Local\Microsoft\Windows\INetCache\IE\3Z6Y0GKZ\250px-Applications-internet.svg[1].pn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39025" y="5255478"/>
            <a:ext cx="1008112"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60083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1222477558"/>
              </p:ext>
            </p:extLst>
          </p:nvPr>
        </p:nvGraphicFramePr>
        <p:xfrm>
          <a:off x="107504" y="1412776"/>
          <a:ext cx="8921166" cy="3361993"/>
        </p:xfrm>
        <a:graphic>
          <a:graphicData uri="http://schemas.openxmlformats.org/drawingml/2006/table">
            <a:tbl>
              <a:tblPr firstRow="1" bandRow="1">
                <a:tableStyleId>{7DF18680-E054-41AD-8BC1-D1AEF772440D}</a:tableStyleId>
              </a:tblPr>
              <a:tblGrid>
                <a:gridCol w="548005"/>
                <a:gridCol w="1040688"/>
                <a:gridCol w="982980"/>
                <a:gridCol w="943674"/>
                <a:gridCol w="1287780"/>
                <a:gridCol w="1190943"/>
                <a:gridCol w="1065911"/>
                <a:gridCol w="960755"/>
                <a:gridCol w="900430"/>
              </a:tblGrid>
              <a:tr h="433746">
                <a:tc>
                  <a:txBody>
                    <a:bodyPr/>
                    <a:lstStyle/>
                    <a:p>
                      <a:r>
                        <a:rPr lang="es-MX" sz="1400" dirty="0" err="1" smtClean="0"/>
                        <a:t>Calif</a:t>
                      </a:r>
                      <a:endParaRPr lang="es-MX" sz="1400" dirty="0"/>
                    </a:p>
                  </a:txBody>
                  <a:tcPr/>
                </a:tc>
                <a:tc>
                  <a:txBody>
                    <a:bodyPr/>
                    <a:lstStyle/>
                    <a:p>
                      <a:r>
                        <a:rPr lang="es-MX" sz="1400" dirty="0" smtClean="0"/>
                        <a:t>Modo</a:t>
                      </a:r>
                      <a:endParaRPr lang="es-MX" sz="1400" dirty="0"/>
                    </a:p>
                  </a:txBody>
                  <a:tcPr/>
                </a:tc>
                <a:tc>
                  <a:txBody>
                    <a:bodyPr/>
                    <a:lstStyle/>
                    <a:p>
                      <a:r>
                        <a:rPr lang="es-MX" sz="1400" dirty="0" smtClean="0"/>
                        <a:t>Capacidad</a:t>
                      </a:r>
                      <a:endParaRPr lang="es-MX" sz="1400" dirty="0"/>
                    </a:p>
                  </a:txBody>
                  <a:tcPr/>
                </a:tc>
                <a:tc>
                  <a:txBody>
                    <a:bodyPr/>
                    <a:lstStyle/>
                    <a:p>
                      <a:r>
                        <a:rPr lang="es-MX" sz="1400" dirty="0" smtClean="0"/>
                        <a:t>Velocidad</a:t>
                      </a:r>
                      <a:endParaRPr lang="es-MX" sz="1400" dirty="0"/>
                    </a:p>
                  </a:txBody>
                  <a:tcPr/>
                </a:tc>
                <a:tc>
                  <a:txBody>
                    <a:bodyPr/>
                    <a:lstStyle/>
                    <a:p>
                      <a:r>
                        <a:rPr lang="es-MX" sz="1400" dirty="0" smtClean="0"/>
                        <a:t>Disponibilidad</a:t>
                      </a:r>
                      <a:endParaRPr lang="es-MX" sz="1400" dirty="0"/>
                    </a:p>
                  </a:txBody>
                  <a:tcPr/>
                </a:tc>
                <a:tc>
                  <a:txBody>
                    <a:bodyPr/>
                    <a:lstStyle/>
                    <a:p>
                      <a:r>
                        <a:rPr lang="es-MX" sz="1400" dirty="0" smtClean="0"/>
                        <a:t>Accesibilidad</a:t>
                      </a:r>
                      <a:endParaRPr lang="es-MX" sz="1400" dirty="0"/>
                    </a:p>
                  </a:txBody>
                  <a:tcPr/>
                </a:tc>
                <a:tc>
                  <a:txBody>
                    <a:bodyPr/>
                    <a:lstStyle/>
                    <a:p>
                      <a:r>
                        <a:rPr lang="es-MX" sz="1400" dirty="0" smtClean="0"/>
                        <a:t>Flexibilidad</a:t>
                      </a:r>
                      <a:endParaRPr lang="es-MX" sz="1400" dirty="0"/>
                    </a:p>
                  </a:txBody>
                  <a:tcPr/>
                </a:tc>
                <a:tc>
                  <a:txBody>
                    <a:bodyPr/>
                    <a:lstStyle/>
                    <a:p>
                      <a:r>
                        <a:rPr lang="es-MX" sz="1400" dirty="0" smtClean="0"/>
                        <a:t>Seguridad</a:t>
                      </a:r>
                      <a:endParaRPr lang="es-MX" sz="1400" dirty="0"/>
                    </a:p>
                  </a:txBody>
                  <a:tcPr/>
                </a:tc>
                <a:tc>
                  <a:txBody>
                    <a:bodyPr/>
                    <a:lstStyle/>
                    <a:p>
                      <a:r>
                        <a:rPr lang="es-MX" sz="1400" dirty="0" smtClean="0"/>
                        <a:t>Costo</a:t>
                      </a:r>
                      <a:endParaRPr lang="es-MX" sz="1400" dirty="0"/>
                    </a:p>
                  </a:txBody>
                  <a:tcPr/>
                </a:tc>
              </a:tr>
              <a:tr h="433746">
                <a:tc>
                  <a:txBody>
                    <a:bodyPr/>
                    <a:lstStyle/>
                    <a:p>
                      <a:endParaRPr lang="es-MX" sz="1400" dirty="0"/>
                    </a:p>
                  </a:txBody>
                  <a:tcPr/>
                </a:tc>
                <a:tc>
                  <a:txBody>
                    <a:bodyPr/>
                    <a:lstStyle/>
                    <a:p>
                      <a:pPr algn="ctr"/>
                      <a:r>
                        <a:rPr lang="es-MX" sz="1400" dirty="0" smtClean="0"/>
                        <a:t>Marítimo</a:t>
                      </a:r>
                      <a:endParaRPr lang="es-MX" sz="1400" dirty="0"/>
                    </a:p>
                  </a:txBody>
                  <a:tcPr/>
                </a:tc>
                <a:tc>
                  <a:txBody>
                    <a:bodyPr/>
                    <a:lstStyle/>
                    <a:p>
                      <a:pPr algn="ctr"/>
                      <a:r>
                        <a:rPr lang="es-MX" sz="2800" dirty="0" smtClean="0">
                          <a:effectLst>
                            <a:outerShdw blurRad="38100" dist="38100" dir="2700000" algn="tl">
                              <a:srgbClr val="000000">
                                <a:alpha val="43137"/>
                              </a:srgbClr>
                            </a:outerShdw>
                          </a:effectLst>
                        </a:rPr>
                        <a:t>1</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5</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5</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5</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5</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2</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1</a:t>
                      </a:r>
                      <a:endParaRPr lang="es-MX" sz="2800" b="1" dirty="0">
                        <a:effectLst>
                          <a:outerShdw blurRad="38100" dist="38100" dir="2700000" algn="tl">
                            <a:srgbClr val="000000">
                              <a:alpha val="43137"/>
                            </a:srgbClr>
                          </a:outerShdw>
                        </a:effectLst>
                      </a:endParaRPr>
                    </a:p>
                  </a:txBody>
                  <a:tcPr/>
                </a:tc>
              </a:tr>
              <a:tr h="433746">
                <a:tc>
                  <a:txBody>
                    <a:bodyPr/>
                    <a:lstStyle/>
                    <a:p>
                      <a:endParaRPr lang="es-MX" sz="1400" dirty="0"/>
                    </a:p>
                  </a:txBody>
                  <a:tcPr/>
                </a:tc>
                <a:tc>
                  <a:txBody>
                    <a:bodyPr/>
                    <a:lstStyle/>
                    <a:p>
                      <a:pPr algn="ctr"/>
                      <a:r>
                        <a:rPr lang="es-MX" sz="1400" dirty="0" smtClean="0"/>
                        <a:t>Ferroviario</a:t>
                      </a:r>
                      <a:endParaRPr lang="es-MX" sz="1400" dirty="0"/>
                    </a:p>
                  </a:txBody>
                  <a:tcPr/>
                </a:tc>
                <a:tc>
                  <a:txBody>
                    <a:bodyPr/>
                    <a:lstStyle/>
                    <a:p>
                      <a:pPr algn="ctr"/>
                      <a:r>
                        <a:rPr lang="es-MX" sz="2800" dirty="0" smtClean="0">
                          <a:effectLst>
                            <a:outerShdw blurRad="38100" dist="38100" dir="2700000" algn="tl">
                              <a:srgbClr val="000000">
                                <a:alpha val="43137"/>
                              </a:srgbClr>
                            </a:outerShdw>
                          </a:effectLst>
                        </a:rPr>
                        <a:t>2</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3</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3</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3</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5</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3</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2</a:t>
                      </a:r>
                      <a:endParaRPr lang="es-MX" sz="2800" b="1" dirty="0">
                        <a:effectLst>
                          <a:outerShdw blurRad="38100" dist="38100" dir="2700000" algn="tl">
                            <a:srgbClr val="000000">
                              <a:alpha val="43137"/>
                            </a:srgbClr>
                          </a:outerShdw>
                        </a:effectLst>
                      </a:endParaRPr>
                    </a:p>
                  </a:txBody>
                  <a:tcPr/>
                </a:tc>
              </a:tr>
              <a:tr h="433746">
                <a:tc>
                  <a:txBody>
                    <a:bodyPr/>
                    <a:lstStyle/>
                    <a:p>
                      <a:endParaRPr lang="es-MX" sz="1400" dirty="0"/>
                    </a:p>
                  </a:txBody>
                  <a:tcPr/>
                </a:tc>
                <a:tc>
                  <a:txBody>
                    <a:bodyPr/>
                    <a:lstStyle/>
                    <a:p>
                      <a:pPr algn="ctr"/>
                      <a:r>
                        <a:rPr lang="es-MX" sz="1400" dirty="0" smtClean="0"/>
                        <a:t>Carretero</a:t>
                      </a:r>
                      <a:endParaRPr lang="es-MX" sz="1400" dirty="0"/>
                    </a:p>
                  </a:txBody>
                  <a:tcPr/>
                </a:tc>
                <a:tc>
                  <a:txBody>
                    <a:bodyPr/>
                    <a:lstStyle/>
                    <a:p>
                      <a:pPr algn="ctr"/>
                      <a:r>
                        <a:rPr lang="es-MX" sz="2800" dirty="0" smtClean="0">
                          <a:effectLst>
                            <a:outerShdw blurRad="38100" dist="38100" dir="2700000" algn="tl">
                              <a:srgbClr val="000000">
                                <a:alpha val="43137"/>
                              </a:srgbClr>
                            </a:outerShdw>
                          </a:effectLst>
                        </a:rPr>
                        <a:t>5</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2</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1</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1</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1</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5</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4</a:t>
                      </a:r>
                      <a:endParaRPr lang="es-MX" sz="2800" b="1" dirty="0">
                        <a:effectLst>
                          <a:outerShdw blurRad="38100" dist="38100" dir="2700000" algn="tl">
                            <a:srgbClr val="000000">
                              <a:alpha val="43137"/>
                            </a:srgbClr>
                          </a:outerShdw>
                        </a:effectLst>
                      </a:endParaRPr>
                    </a:p>
                  </a:txBody>
                  <a:tcPr/>
                </a:tc>
              </a:tr>
              <a:tr h="433746">
                <a:tc>
                  <a:txBody>
                    <a:bodyPr/>
                    <a:lstStyle/>
                    <a:p>
                      <a:endParaRPr lang="es-MX" sz="1400" dirty="0"/>
                    </a:p>
                  </a:txBody>
                  <a:tcPr/>
                </a:tc>
                <a:tc>
                  <a:txBody>
                    <a:bodyPr/>
                    <a:lstStyle/>
                    <a:p>
                      <a:pPr algn="ctr"/>
                      <a:r>
                        <a:rPr lang="es-MX" sz="1400" dirty="0" smtClean="0"/>
                        <a:t>Aéreo</a:t>
                      </a:r>
                      <a:endParaRPr lang="es-MX" sz="1400" dirty="0"/>
                    </a:p>
                  </a:txBody>
                  <a:tcPr/>
                </a:tc>
                <a:tc>
                  <a:txBody>
                    <a:bodyPr/>
                    <a:lstStyle/>
                    <a:p>
                      <a:pPr algn="ctr"/>
                      <a:r>
                        <a:rPr lang="es-MX" sz="2800" dirty="0" smtClean="0">
                          <a:effectLst>
                            <a:outerShdw blurRad="38100" dist="38100" dir="2700000" algn="tl">
                              <a:srgbClr val="000000">
                                <a:alpha val="43137"/>
                              </a:srgbClr>
                            </a:outerShdw>
                          </a:effectLst>
                        </a:rPr>
                        <a:t>4</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1</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2</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2</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2</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1</a:t>
                      </a:r>
                      <a:endParaRPr lang="es-MX" sz="2800" b="1"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5</a:t>
                      </a:r>
                      <a:endParaRPr lang="es-MX" sz="2800" b="1" dirty="0">
                        <a:effectLst>
                          <a:outerShdw blurRad="38100" dist="38100" dir="2700000" algn="tl">
                            <a:srgbClr val="000000">
                              <a:alpha val="43137"/>
                            </a:srgbClr>
                          </a:outerShdw>
                        </a:effectLst>
                      </a:endParaRPr>
                    </a:p>
                  </a:txBody>
                  <a:tcPr/>
                </a:tc>
              </a:tr>
              <a:tr h="855607">
                <a:tc>
                  <a:txBody>
                    <a:bodyPr/>
                    <a:lstStyle/>
                    <a:p>
                      <a:pPr algn="ctr"/>
                      <a:endParaRPr lang="es-MX" sz="1400" dirty="0"/>
                    </a:p>
                  </a:txBody>
                  <a:tcPr anchor="ctr"/>
                </a:tc>
                <a:tc>
                  <a:txBody>
                    <a:bodyPr/>
                    <a:lstStyle/>
                    <a:p>
                      <a:pPr algn="ctr"/>
                      <a:r>
                        <a:rPr lang="es-MX" sz="1400" dirty="0" smtClean="0"/>
                        <a:t>Mejor modo por concepto</a:t>
                      </a:r>
                      <a:endParaRPr lang="es-MX" sz="1400" dirty="0"/>
                    </a:p>
                  </a:txBody>
                  <a:tcPr anchor="ctr"/>
                </a:tc>
                <a:tc>
                  <a:txBody>
                    <a:bodyPr/>
                    <a:lstStyle/>
                    <a:p>
                      <a:pPr algn="ctr"/>
                      <a:r>
                        <a:rPr lang="es-MX" sz="1400" dirty="0" smtClean="0"/>
                        <a:t>Marítimo</a:t>
                      </a:r>
                      <a:endParaRPr lang="es-MX" sz="1400" b="1" dirty="0"/>
                    </a:p>
                  </a:txBody>
                  <a:tcPr anchor="ctr"/>
                </a:tc>
                <a:tc>
                  <a:txBody>
                    <a:bodyPr/>
                    <a:lstStyle/>
                    <a:p>
                      <a:pPr algn="ctr"/>
                      <a:r>
                        <a:rPr lang="es-MX" sz="1400" dirty="0" smtClean="0"/>
                        <a:t>Aéreo</a:t>
                      </a:r>
                      <a:endParaRPr lang="es-MX" sz="1400" b="1" dirty="0"/>
                    </a:p>
                  </a:txBody>
                  <a:tcPr anchor="ctr"/>
                </a:tc>
                <a:tc>
                  <a:txBody>
                    <a:bodyPr/>
                    <a:lstStyle/>
                    <a:p>
                      <a:pPr algn="ctr"/>
                      <a:r>
                        <a:rPr lang="es-MX" sz="1400" dirty="0" smtClean="0"/>
                        <a:t>Carretero</a:t>
                      </a:r>
                      <a:endParaRPr lang="es-MX" sz="1400" b="1" dirty="0"/>
                    </a:p>
                  </a:txBody>
                  <a:tcPr anchor="ctr"/>
                </a:tc>
                <a:tc>
                  <a:txBody>
                    <a:bodyPr/>
                    <a:lstStyle/>
                    <a:p>
                      <a:pPr algn="ctr"/>
                      <a:r>
                        <a:rPr lang="es-MX" sz="1400" dirty="0" smtClean="0"/>
                        <a:t>Carretero</a:t>
                      </a:r>
                      <a:endParaRPr lang="es-MX" sz="1400" b="1" dirty="0"/>
                    </a:p>
                  </a:txBody>
                  <a:tcPr anchor="ctr"/>
                </a:tc>
                <a:tc>
                  <a:txBody>
                    <a:bodyPr/>
                    <a:lstStyle/>
                    <a:p>
                      <a:pPr algn="ctr"/>
                      <a:r>
                        <a:rPr lang="es-MX" sz="1400" dirty="0" smtClean="0"/>
                        <a:t>Carretero</a:t>
                      </a:r>
                      <a:endParaRPr lang="es-MX" sz="1400" b="1" dirty="0"/>
                    </a:p>
                  </a:txBody>
                  <a:tcPr anchor="ctr"/>
                </a:tc>
                <a:tc>
                  <a:txBody>
                    <a:bodyPr/>
                    <a:lstStyle/>
                    <a:p>
                      <a:pPr algn="ctr"/>
                      <a:r>
                        <a:rPr lang="es-MX" sz="1400" dirty="0" smtClean="0"/>
                        <a:t>Aéreo</a:t>
                      </a:r>
                      <a:endParaRPr lang="es-MX" sz="1400" b="1" dirty="0"/>
                    </a:p>
                  </a:txBody>
                  <a:tcPr anchor="ctr"/>
                </a:tc>
                <a:tc>
                  <a:txBody>
                    <a:bodyPr/>
                    <a:lstStyle/>
                    <a:p>
                      <a:pPr algn="ctr"/>
                      <a:r>
                        <a:rPr lang="es-MX" sz="1400" dirty="0" smtClean="0"/>
                        <a:t>Marítimo</a:t>
                      </a:r>
                      <a:endParaRPr lang="es-MX" sz="1400" b="1" dirty="0"/>
                    </a:p>
                  </a:txBody>
                  <a:tcPr anchor="ctr"/>
                </a:tc>
              </a:tr>
            </a:tbl>
          </a:graphicData>
        </a:graphic>
      </p:graphicFrame>
      <p:sp>
        <p:nvSpPr>
          <p:cNvPr id="5" name="4 CuadroTexto"/>
          <p:cNvSpPr txBox="1"/>
          <p:nvPr/>
        </p:nvSpPr>
        <p:spPr>
          <a:xfrm>
            <a:off x="1168101" y="836712"/>
            <a:ext cx="7289175" cy="461665"/>
          </a:xfrm>
          <a:prstGeom prst="rect">
            <a:avLst/>
          </a:prstGeom>
          <a:noFill/>
        </p:spPr>
        <p:txBody>
          <a:bodyPr wrap="none" rtlCol="0">
            <a:spAutoFit/>
          </a:bodyPr>
          <a:lstStyle/>
          <a:p>
            <a:r>
              <a:rPr lang="es-MX" sz="2400" dirty="0" smtClean="0">
                <a:solidFill>
                  <a:schemeClr val="tx2"/>
                </a:solidFill>
                <a:latin typeface="Century Gothic" panose="020B0502020202020204" pitchFamily="34" charset="0"/>
              </a:rPr>
              <a:t>Matriz comparativa de los modos de transporte</a:t>
            </a:r>
            <a:endParaRPr lang="es-MX" sz="2400" dirty="0">
              <a:solidFill>
                <a:schemeClr val="tx2"/>
              </a:solidFill>
              <a:latin typeface="Century Gothic" panose="020B0502020202020204" pitchFamily="34" charset="0"/>
            </a:endParaRPr>
          </a:p>
        </p:txBody>
      </p:sp>
      <p:sp>
        <p:nvSpPr>
          <p:cNvPr id="2" name="1 CuadroTexto"/>
          <p:cNvSpPr txBox="1"/>
          <p:nvPr/>
        </p:nvSpPr>
        <p:spPr>
          <a:xfrm>
            <a:off x="827584" y="5301208"/>
            <a:ext cx="5351145" cy="1015663"/>
          </a:xfrm>
          <a:prstGeom prst="rect">
            <a:avLst/>
          </a:prstGeom>
          <a:noFill/>
        </p:spPr>
        <p:txBody>
          <a:bodyPr wrap="none" rtlCol="0">
            <a:spAutoFit/>
          </a:bodyPr>
          <a:lstStyle/>
          <a:p>
            <a:r>
              <a:rPr lang="es-MX" dirty="0" smtClean="0"/>
              <a:t>Ejercicio.  Obtenga la calificación de cada modo.</a:t>
            </a:r>
          </a:p>
          <a:p>
            <a:endParaRPr lang="es-MX" dirty="0"/>
          </a:p>
          <a:p>
            <a:r>
              <a:rPr lang="es-MX" sz="1800" dirty="0" smtClean="0"/>
              <a:t>Nota: El mejor calificado es el más cercano a 1</a:t>
            </a:r>
            <a:endParaRPr lang="es-MX" sz="1800" dirty="0"/>
          </a:p>
        </p:txBody>
      </p:sp>
    </p:spTree>
    <p:extLst>
      <p:ext uri="{BB962C8B-B14F-4D97-AF65-F5344CB8AC3E}">
        <p14:creationId xmlns:p14="http://schemas.microsoft.com/office/powerpoint/2010/main" val="386935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CuadroTexto"/>
          <p:cNvSpPr txBox="1"/>
          <p:nvPr/>
        </p:nvSpPr>
        <p:spPr>
          <a:xfrm>
            <a:off x="1259632" y="116632"/>
            <a:ext cx="6624736" cy="707888"/>
          </a:xfrm>
          <a:prstGeom prst="rect">
            <a:avLst/>
          </a:prstGeom>
          <a:noFill/>
        </p:spPr>
        <p:txBody>
          <a:bodyPr wrap="square" lIns="91440" tIns="45720" rIns="91440" bIns="45720" rtlCol="0">
            <a:spAutoFit/>
          </a:bodyPr>
          <a:lstStyle/>
          <a:p>
            <a:pPr algn="ctr"/>
            <a:r>
              <a:rPr lang="es-MX" sz="4000" b="1" dirty="0">
                <a:solidFill>
                  <a:schemeClr val="tx2"/>
                </a:solidFill>
                <a:effectLst>
                  <a:outerShdw blurRad="38100" dist="38100" dir="2700000" algn="tl">
                    <a:srgbClr val="000000">
                      <a:alpha val="43137"/>
                    </a:srgbClr>
                  </a:outerShdw>
                </a:effectLst>
              </a:rPr>
              <a:t>Presentación</a:t>
            </a:r>
          </a:p>
        </p:txBody>
      </p:sp>
      <p:sp>
        <p:nvSpPr>
          <p:cNvPr id="3" name="2 CuadroTexto"/>
          <p:cNvSpPr txBox="1"/>
          <p:nvPr/>
        </p:nvSpPr>
        <p:spPr>
          <a:xfrm>
            <a:off x="1649652" y="998662"/>
            <a:ext cx="5832648" cy="954108"/>
          </a:xfrm>
          <a:prstGeom prst="rect">
            <a:avLst/>
          </a:prstGeom>
          <a:solidFill>
            <a:schemeClr val="accent3">
              <a:lumMod val="75000"/>
            </a:schemeClr>
          </a:solidFill>
        </p:spPr>
        <p:txBody>
          <a:bodyPr wrap="square" lIns="91440" tIns="45720" rIns="91440" bIns="45720" rtlCol="0">
            <a:spAutoFit/>
          </a:bodyPr>
          <a:lstStyle/>
          <a:p>
            <a:pPr algn="ctr"/>
            <a:r>
              <a:rPr lang="es-MX" sz="2800" dirty="0">
                <a:solidFill>
                  <a:schemeClr val="bg1"/>
                </a:solidFill>
              </a:rPr>
              <a:t>Profesor:  Ing. José Miranda Tolayo</a:t>
            </a:r>
          </a:p>
          <a:p>
            <a:pPr algn="ctr"/>
            <a:r>
              <a:rPr lang="es-MX" sz="2800" dirty="0">
                <a:solidFill>
                  <a:schemeClr val="bg1"/>
                </a:solidFill>
              </a:rPr>
              <a:t>Contacto:  josemirt@gmail.com </a:t>
            </a:r>
          </a:p>
        </p:txBody>
      </p:sp>
      <p:sp>
        <p:nvSpPr>
          <p:cNvPr id="4" name="3 CuadroTexto"/>
          <p:cNvSpPr txBox="1"/>
          <p:nvPr/>
        </p:nvSpPr>
        <p:spPr>
          <a:xfrm>
            <a:off x="539552" y="2060848"/>
            <a:ext cx="8136904" cy="1692771"/>
          </a:xfrm>
          <a:prstGeom prst="rect">
            <a:avLst/>
          </a:prstGeom>
          <a:solidFill>
            <a:schemeClr val="accent3">
              <a:lumMod val="75000"/>
            </a:schemeClr>
          </a:solidFill>
        </p:spPr>
        <p:txBody>
          <a:bodyPr wrap="square" lIns="91440" tIns="45720" rIns="91440" bIns="45720" rtlCol="0">
            <a:spAutoFit/>
          </a:bodyPr>
          <a:lstStyle/>
          <a:p>
            <a:r>
              <a:rPr lang="es-MX" sz="2400" dirty="0">
                <a:solidFill>
                  <a:schemeClr val="bg1"/>
                </a:solidFill>
              </a:rPr>
              <a:t>Aspectos generales</a:t>
            </a:r>
          </a:p>
          <a:p>
            <a:pPr marL="457200" indent="-457200">
              <a:buFont typeface="Arial" pitchFamily="34" charset="0"/>
              <a:buChar char="•"/>
            </a:pPr>
            <a:r>
              <a:rPr lang="es-MX" dirty="0">
                <a:solidFill>
                  <a:schemeClr val="bg1"/>
                </a:solidFill>
              </a:rPr>
              <a:t>Puntualidad (10 minutos de tolerancia)</a:t>
            </a:r>
          </a:p>
          <a:p>
            <a:pPr marL="457200" indent="-457200">
              <a:buFont typeface="Arial" pitchFamily="34" charset="0"/>
              <a:buChar char="•"/>
            </a:pPr>
            <a:r>
              <a:rPr lang="es-MX" dirty="0">
                <a:solidFill>
                  <a:schemeClr val="bg1"/>
                </a:solidFill>
              </a:rPr>
              <a:t>Evitar el uso de móviles y consumo de alimentos</a:t>
            </a:r>
          </a:p>
          <a:p>
            <a:pPr marL="457200" indent="-457200">
              <a:buFont typeface="Arial" pitchFamily="34" charset="0"/>
              <a:buChar char="•"/>
            </a:pPr>
            <a:r>
              <a:rPr lang="es-MX" dirty="0">
                <a:solidFill>
                  <a:schemeClr val="bg1"/>
                </a:solidFill>
              </a:rPr>
              <a:t>Entrega de </a:t>
            </a:r>
            <a:r>
              <a:rPr lang="es-MX" dirty="0" smtClean="0">
                <a:solidFill>
                  <a:schemeClr val="bg1"/>
                </a:solidFill>
              </a:rPr>
              <a:t>tareas </a:t>
            </a:r>
            <a:r>
              <a:rPr lang="es-MX" dirty="0">
                <a:solidFill>
                  <a:schemeClr val="bg1"/>
                </a:solidFill>
              </a:rPr>
              <a:t>en tiempo y forma</a:t>
            </a:r>
          </a:p>
          <a:p>
            <a:pPr marL="457200" indent="-457200">
              <a:buFont typeface="Arial" pitchFamily="34" charset="0"/>
              <a:buChar char="•"/>
            </a:pPr>
            <a:r>
              <a:rPr lang="es-MX" dirty="0">
                <a:solidFill>
                  <a:schemeClr val="bg1"/>
                </a:solidFill>
              </a:rPr>
              <a:t>Participación</a:t>
            </a:r>
          </a:p>
        </p:txBody>
      </p:sp>
      <p:sp>
        <p:nvSpPr>
          <p:cNvPr id="5" name="4 CuadroTexto"/>
          <p:cNvSpPr txBox="1"/>
          <p:nvPr/>
        </p:nvSpPr>
        <p:spPr>
          <a:xfrm>
            <a:off x="539552" y="3883992"/>
            <a:ext cx="2808312" cy="1354217"/>
          </a:xfrm>
          <a:prstGeom prst="rect">
            <a:avLst/>
          </a:prstGeom>
          <a:solidFill>
            <a:schemeClr val="accent3">
              <a:lumMod val="75000"/>
            </a:schemeClr>
          </a:solidFill>
        </p:spPr>
        <p:txBody>
          <a:bodyPr wrap="square" lIns="91440" tIns="45720" rIns="91440" bIns="45720" rtlCol="0">
            <a:spAutoFit/>
          </a:bodyPr>
          <a:lstStyle/>
          <a:p>
            <a:r>
              <a:rPr lang="es-MX" sz="1800" dirty="0">
                <a:solidFill>
                  <a:schemeClr val="bg1"/>
                </a:solidFill>
              </a:rPr>
              <a:t>Evaluación</a:t>
            </a:r>
          </a:p>
          <a:p>
            <a:pPr marL="342900" indent="-342900">
              <a:buFont typeface="Arial" pitchFamily="34" charset="0"/>
              <a:buChar char="•"/>
            </a:pPr>
            <a:r>
              <a:rPr lang="es-MX" sz="1600" dirty="0" smtClean="0">
                <a:solidFill>
                  <a:schemeClr val="bg1"/>
                </a:solidFill>
              </a:rPr>
              <a:t>1er parcial 30%</a:t>
            </a:r>
          </a:p>
          <a:p>
            <a:pPr marL="342900" indent="-342900">
              <a:buFont typeface="Arial" pitchFamily="34" charset="0"/>
              <a:buChar char="•"/>
            </a:pPr>
            <a:r>
              <a:rPr lang="es-MX" sz="1600" dirty="0" smtClean="0">
                <a:solidFill>
                  <a:schemeClr val="bg1"/>
                </a:solidFill>
              </a:rPr>
              <a:t>2do parcial 30%</a:t>
            </a:r>
          </a:p>
          <a:p>
            <a:pPr marL="342900" indent="-342900">
              <a:buFont typeface="Arial" pitchFamily="34" charset="0"/>
              <a:buChar char="•"/>
            </a:pPr>
            <a:r>
              <a:rPr lang="es-MX" sz="1600" dirty="0" smtClean="0">
                <a:solidFill>
                  <a:schemeClr val="bg1"/>
                </a:solidFill>
              </a:rPr>
              <a:t>Expo 20%</a:t>
            </a:r>
            <a:endParaRPr lang="es-MX" sz="1600" dirty="0">
              <a:solidFill>
                <a:schemeClr val="bg1"/>
              </a:solidFill>
            </a:endParaRPr>
          </a:p>
          <a:p>
            <a:pPr marL="342900" indent="-342900">
              <a:buFont typeface="Arial" pitchFamily="34" charset="0"/>
              <a:buChar char="•"/>
            </a:pPr>
            <a:r>
              <a:rPr lang="es-MX" sz="1600" dirty="0">
                <a:solidFill>
                  <a:schemeClr val="bg1"/>
                </a:solidFill>
              </a:rPr>
              <a:t>Participación </a:t>
            </a:r>
            <a:r>
              <a:rPr lang="es-MX" sz="1600" dirty="0" smtClean="0">
                <a:solidFill>
                  <a:schemeClr val="bg1"/>
                </a:solidFill>
              </a:rPr>
              <a:t>20%</a:t>
            </a:r>
            <a:endParaRPr lang="es-MX" sz="1600" dirty="0">
              <a:solidFill>
                <a:schemeClr val="bg1"/>
              </a:solidFill>
            </a:endParaRPr>
          </a:p>
        </p:txBody>
      </p:sp>
      <p:sp>
        <p:nvSpPr>
          <p:cNvPr id="6" name="5 CuadroTexto"/>
          <p:cNvSpPr txBox="1"/>
          <p:nvPr/>
        </p:nvSpPr>
        <p:spPr>
          <a:xfrm>
            <a:off x="3382168" y="3878980"/>
            <a:ext cx="2736304" cy="1384995"/>
          </a:xfrm>
          <a:prstGeom prst="rect">
            <a:avLst/>
          </a:prstGeom>
          <a:solidFill>
            <a:schemeClr val="accent3">
              <a:lumMod val="75000"/>
            </a:schemeClr>
          </a:solidFill>
        </p:spPr>
        <p:txBody>
          <a:bodyPr wrap="square" lIns="91440" tIns="45720" rIns="91440" bIns="45720" rtlCol="0">
            <a:spAutoFit/>
          </a:bodyPr>
          <a:lstStyle/>
          <a:p>
            <a:r>
              <a:rPr lang="es-MX" sz="2400" dirty="0">
                <a:solidFill>
                  <a:schemeClr val="bg1"/>
                </a:solidFill>
              </a:rPr>
              <a:t>Práctica</a:t>
            </a:r>
          </a:p>
          <a:p>
            <a:pPr algn="just"/>
            <a:r>
              <a:rPr lang="es-MX" dirty="0">
                <a:solidFill>
                  <a:schemeClr val="bg1"/>
                </a:solidFill>
              </a:rPr>
              <a:t>Visita a Terminal Intermodal de </a:t>
            </a:r>
            <a:r>
              <a:rPr lang="es-MX" dirty="0" err="1">
                <a:solidFill>
                  <a:schemeClr val="bg1"/>
                </a:solidFill>
              </a:rPr>
              <a:t>Pantaco</a:t>
            </a:r>
            <a:r>
              <a:rPr lang="es-MX" dirty="0">
                <a:solidFill>
                  <a:schemeClr val="bg1"/>
                </a:solidFill>
              </a:rPr>
              <a:t> (</a:t>
            </a:r>
            <a:r>
              <a:rPr lang="es-MX" dirty="0" err="1">
                <a:solidFill>
                  <a:schemeClr val="bg1"/>
                </a:solidFill>
              </a:rPr>
              <a:t>Ferrovalle</a:t>
            </a:r>
            <a:r>
              <a:rPr lang="es-MX" dirty="0" smtClean="0">
                <a:solidFill>
                  <a:schemeClr val="bg1"/>
                </a:solidFill>
              </a:rPr>
              <a:t>)</a:t>
            </a:r>
            <a:endParaRPr lang="es-MX" dirty="0">
              <a:solidFill>
                <a:schemeClr val="bg1"/>
              </a:solidFill>
            </a:endParaRPr>
          </a:p>
        </p:txBody>
      </p:sp>
      <mc:AlternateContent xmlns:mc="http://schemas.openxmlformats.org/markup-compatibility/2006" xmlns:a14="http://schemas.microsoft.com/office/drawing/2010/main">
        <mc:Choice Requires="a14">
          <p:sp>
            <p:nvSpPr>
              <p:cNvPr id="7" name="6 CuadroTexto"/>
              <p:cNvSpPr txBox="1"/>
              <p:nvPr/>
            </p:nvSpPr>
            <p:spPr>
              <a:xfrm>
                <a:off x="6154796" y="3883992"/>
                <a:ext cx="2520280" cy="1298432"/>
              </a:xfrm>
              <a:prstGeom prst="rect">
                <a:avLst/>
              </a:prstGeom>
              <a:solidFill>
                <a:schemeClr val="accent3">
                  <a:lumMod val="75000"/>
                </a:schemeClr>
              </a:solidFill>
            </p:spPr>
            <p:txBody>
              <a:bodyPr wrap="square" lIns="91440" tIns="45720" rIns="91440" bIns="45720" numCol="1" rtlCol="0">
                <a:spAutoFit/>
              </a:bodyPr>
              <a:lstStyle/>
              <a:p>
                <a:r>
                  <a:rPr lang="es-MX" sz="2400" dirty="0" smtClean="0">
                    <a:solidFill>
                      <a:schemeClr val="bg1"/>
                    </a:solidFill>
                  </a:rPr>
                  <a:t>Calificación final</a:t>
                </a:r>
              </a:p>
              <a:p>
                <a:endParaRPr lang="es-MX" sz="2400" dirty="0" smtClean="0">
                  <a:solidFill>
                    <a:schemeClr val="bg1"/>
                  </a:solidFill>
                </a:endParaRPr>
              </a:p>
              <a:p>
                <a:pPr/>
                <a14:m>
                  <m:oMathPara xmlns:m="http://schemas.openxmlformats.org/officeDocument/2006/math">
                    <m:oMathParaPr>
                      <m:jc m:val="centerGroup"/>
                    </m:oMathParaPr>
                    <m:oMath xmlns:m="http://schemas.openxmlformats.org/officeDocument/2006/math">
                      <m:f>
                        <m:fPr>
                          <m:ctrlPr>
                            <a:rPr lang="es-MX" sz="1600" i="1" smtClean="0">
                              <a:solidFill>
                                <a:schemeClr val="bg1"/>
                              </a:solidFill>
                              <a:latin typeface="Cambria Math"/>
                            </a:rPr>
                          </m:ctrlPr>
                        </m:fPr>
                        <m:num>
                          <m:r>
                            <a:rPr lang="es-MX" sz="1600" b="0" i="1" smtClean="0">
                              <a:solidFill>
                                <a:schemeClr val="bg1"/>
                              </a:solidFill>
                              <a:latin typeface="Cambria Math"/>
                            </a:rPr>
                            <m:t>(</m:t>
                          </m:r>
                          <m:r>
                            <a:rPr lang="es-MX" sz="1600" b="0" i="1" smtClean="0">
                              <a:solidFill>
                                <a:schemeClr val="bg1"/>
                              </a:solidFill>
                              <a:latin typeface="Cambria Math"/>
                            </a:rPr>
                            <m:t>𝐸𝑣𝑎𝑙𝑢𝑎𝑐𝑖</m:t>
                          </m:r>
                          <m:r>
                            <a:rPr lang="es-MX" sz="1600" b="0" i="1" smtClean="0">
                              <a:solidFill>
                                <a:schemeClr val="bg1"/>
                              </a:solidFill>
                              <a:latin typeface="Cambria Math"/>
                            </a:rPr>
                            <m:t>ó</m:t>
                          </m:r>
                          <m:r>
                            <a:rPr lang="es-MX" sz="1600" b="0" i="1" smtClean="0">
                              <a:solidFill>
                                <a:schemeClr val="bg1"/>
                              </a:solidFill>
                              <a:latin typeface="Cambria Math"/>
                            </a:rPr>
                            <m:t>𝑛</m:t>
                          </m:r>
                          <m:r>
                            <a:rPr lang="es-MX" sz="1600" b="0" i="1" smtClean="0">
                              <a:solidFill>
                                <a:schemeClr val="bg1"/>
                              </a:solidFill>
                              <a:latin typeface="Cambria Math"/>
                            </a:rPr>
                            <m:t>+</m:t>
                          </m:r>
                          <m:r>
                            <a:rPr lang="es-MX" sz="1600" b="0" i="1" smtClean="0">
                              <a:solidFill>
                                <a:schemeClr val="bg1"/>
                              </a:solidFill>
                              <a:latin typeface="Cambria Math"/>
                            </a:rPr>
                            <m:t>𝑂𝑟𝑑𝑖𝑛𝑎𝑟𝑖𝑜</m:t>
                          </m:r>
                          <m:r>
                            <a:rPr lang="es-MX" sz="1600" b="0" i="1" smtClean="0">
                              <a:solidFill>
                                <a:schemeClr val="bg1"/>
                              </a:solidFill>
                              <a:latin typeface="Cambria Math"/>
                            </a:rPr>
                            <m:t>)</m:t>
                          </m:r>
                        </m:num>
                        <m:den>
                          <m:r>
                            <a:rPr lang="es-MX" sz="1600" b="0" i="1" smtClean="0">
                              <a:solidFill>
                                <a:schemeClr val="bg1"/>
                              </a:solidFill>
                              <a:latin typeface="Cambria Math"/>
                            </a:rPr>
                            <m:t>2</m:t>
                          </m:r>
                        </m:den>
                      </m:f>
                    </m:oMath>
                  </m:oMathPara>
                </a14:m>
                <a:endParaRPr lang="es-MX" sz="1600" dirty="0">
                  <a:solidFill>
                    <a:schemeClr val="bg1"/>
                  </a:solidFill>
                </a:endParaRPr>
              </a:p>
            </p:txBody>
          </p:sp>
        </mc:Choice>
        <mc:Fallback xmlns="">
          <p:sp>
            <p:nvSpPr>
              <p:cNvPr id="7" name="6 CuadroTexto"/>
              <p:cNvSpPr txBox="1">
                <a:spLocks noRot="1" noChangeAspect="1" noMove="1" noResize="1" noEditPoints="1" noAdjustHandles="1" noChangeArrowheads="1" noChangeShapeType="1" noTextEdit="1"/>
              </p:cNvSpPr>
              <p:nvPr/>
            </p:nvSpPr>
            <p:spPr>
              <a:xfrm>
                <a:off x="6154796" y="3883992"/>
                <a:ext cx="2520280" cy="1298432"/>
              </a:xfrm>
              <a:prstGeom prst="rect">
                <a:avLst/>
              </a:prstGeom>
              <a:blipFill rotWithShape="1">
                <a:blip r:embed="rId2"/>
                <a:stretch>
                  <a:fillRect l="-3874" t="-3756"/>
                </a:stretch>
              </a:blipFill>
            </p:spPr>
            <p:txBody>
              <a:bodyPr/>
              <a:lstStyle/>
              <a:p>
                <a:r>
                  <a:rPr lang="es-MX">
                    <a:noFill/>
                  </a:rPr>
                  <a:t> </a:t>
                </a:r>
              </a:p>
            </p:txBody>
          </p:sp>
        </mc:Fallback>
      </mc:AlternateContent>
      <p:sp>
        <p:nvSpPr>
          <p:cNvPr id="10" name="9 CuadroTexto"/>
          <p:cNvSpPr txBox="1"/>
          <p:nvPr/>
        </p:nvSpPr>
        <p:spPr>
          <a:xfrm>
            <a:off x="516548" y="5301208"/>
            <a:ext cx="4026424" cy="1477328"/>
          </a:xfrm>
          <a:prstGeom prst="rect">
            <a:avLst/>
          </a:prstGeom>
          <a:solidFill>
            <a:schemeClr val="accent3">
              <a:lumMod val="75000"/>
            </a:schemeClr>
          </a:solidFill>
        </p:spPr>
        <p:txBody>
          <a:bodyPr wrap="square" lIns="91440" tIns="45720" rIns="91440" bIns="45720" rtlCol="0">
            <a:spAutoFit/>
          </a:bodyPr>
          <a:lstStyle>
            <a:defPPr>
              <a:defRPr lang="es-MX"/>
            </a:defPPr>
            <a:lvl1pPr>
              <a:defRPr sz="1800">
                <a:solidFill>
                  <a:schemeClr val="bg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s-MX" dirty="0"/>
              <a:t>Exposición</a:t>
            </a:r>
          </a:p>
          <a:p>
            <a:r>
              <a:rPr lang="es-MX" dirty="0"/>
              <a:t>Contenido 50%         </a:t>
            </a:r>
          </a:p>
          <a:p>
            <a:r>
              <a:rPr lang="es-MX" dirty="0"/>
              <a:t>Estructura 20%</a:t>
            </a:r>
          </a:p>
          <a:p>
            <a:r>
              <a:rPr lang="es-MX" dirty="0"/>
              <a:t>Dominio del tema 20%</a:t>
            </a:r>
          </a:p>
          <a:p>
            <a:r>
              <a:rPr lang="es-MX" dirty="0"/>
              <a:t>Atención a dudas y comentarios 10%</a:t>
            </a:r>
          </a:p>
        </p:txBody>
      </p:sp>
      <p:sp>
        <p:nvSpPr>
          <p:cNvPr id="12" name="11 CuadroTexto"/>
          <p:cNvSpPr txBox="1"/>
          <p:nvPr/>
        </p:nvSpPr>
        <p:spPr>
          <a:xfrm>
            <a:off x="4650032" y="5301208"/>
            <a:ext cx="4026424" cy="1477328"/>
          </a:xfrm>
          <a:prstGeom prst="rect">
            <a:avLst/>
          </a:prstGeom>
          <a:solidFill>
            <a:schemeClr val="accent3">
              <a:lumMod val="75000"/>
            </a:schemeClr>
          </a:solidFill>
        </p:spPr>
        <p:txBody>
          <a:bodyPr wrap="square" lIns="91440" tIns="45720" rIns="91440" bIns="45720" rtlCol="0">
            <a:spAutoFit/>
          </a:bodyPr>
          <a:lstStyle>
            <a:defPPr>
              <a:defRPr lang="es-MX"/>
            </a:defPPr>
            <a:lvl1pPr>
              <a:defRPr sz="1800">
                <a:solidFill>
                  <a:schemeClr val="bg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s-MX" dirty="0" smtClean="0"/>
              <a:t>Tolerancia en exámenes:  </a:t>
            </a:r>
          </a:p>
          <a:p>
            <a:endParaRPr lang="es-MX" dirty="0"/>
          </a:p>
          <a:p>
            <a:pPr algn="ctr"/>
            <a:r>
              <a:rPr lang="es-MX" dirty="0" smtClean="0"/>
              <a:t>30 minutos</a:t>
            </a:r>
          </a:p>
          <a:p>
            <a:endParaRPr lang="es-MX" dirty="0"/>
          </a:p>
          <a:p>
            <a:endParaRPr lang="es-MX" dirty="0"/>
          </a:p>
        </p:txBody>
      </p:sp>
    </p:spTree>
    <p:extLst>
      <p:ext uri="{BB962C8B-B14F-4D97-AF65-F5344CB8AC3E}">
        <p14:creationId xmlns:p14="http://schemas.microsoft.com/office/powerpoint/2010/main" val="441071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diamond(in)">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amond(in)">
                                      <p:cBhvr>
                                        <p:cTn id="3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0"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31641" y="260648"/>
            <a:ext cx="5544616" cy="707886"/>
          </a:xfrm>
          <a:prstGeom prst="rect">
            <a:avLst/>
          </a:prstGeom>
          <a:noFill/>
        </p:spPr>
        <p:txBody>
          <a:bodyPr wrap="square" rtlCol="0">
            <a:spAutoFit/>
          </a:bodyPr>
          <a:lstStyle/>
          <a:p>
            <a:pPr algn="ctr"/>
            <a:r>
              <a:rPr lang="es-MX" dirty="0" smtClean="0">
                <a:solidFill>
                  <a:schemeClr val="tx2"/>
                </a:solidFill>
                <a:latin typeface="Century Gothic" panose="020B0502020202020204" pitchFamily="34" charset="0"/>
              </a:rPr>
              <a:t>Selección y conveniencia del modo de transporte</a:t>
            </a:r>
            <a:endParaRPr lang="es-MX" dirty="0">
              <a:solidFill>
                <a:schemeClr val="tx2"/>
              </a:solidFill>
              <a:latin typeface="Century Gothic" panose="020B0502020202020204" pitchFamily="34" charset="0"/>
            </a:endParaRPr>
          </a:p>
        </p:txBody>
      </p:sp>
      <p:pic>
        <p:nvPicPr>
          <p:cNvPr id="3" name="Picture 3" descr="C:\Users\José\AppData\Local\Microsoft\Windows\INetCache\IE\ZKT2CH77\watch-video-butto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908720"/>
            <a:ext cx="1805189" cy="66859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graphicFrame>
        <p:nvGraphicFramePr>
          <p:cNvPr id="4" name="3 Tabla"/>
          <p:cNvGraphicFramePr>
            <a:graphicFrameLocks noGrp="1"/>
          </p:cNvGraphicFramePr>
          <p:nvPr>
            <p:extLst>
              <p:ext uri="{D42A27DB-BD31-4B8C-83A1-F6EECF244321}">
                <p14:modId xmlns:p14="http://schemas.microsoft.com/office/powerpoint/2010/main" val="3971081299"/>
              </p:ext>
            </p:extLst>
          </p:nvPr>
        </p:nvGraphicFramePr>
        <p:xfrm>
          <a:off x="318538" y="1628800"/>
          <a:ext cx="8285910" cy="2377440"/>
        </p:xfrm>
        <a:graphic>
          <a:graphicData uri="http://schemas.openxmlformats.org/drawingml/2006/table">
            <a:tbl>
              <a:tblPr firstRow="1" bandRow="1">
                <a:tableStyleId>{5C22544A-7EE6-4342-B048-85BDC9FD1C3A}</a:tableStyleId>
              </a:tblPr>
              <a:tblGrid>
                <a:gridCol w="8285910"/>
              </a:tblGrid>
              <a:tr h="370840">
                <a:tc>
                  <a:txBody>
                    <a:bodyPr/>
                    <a:lstStyle/>
                    <a:p>
                      <a:pPr algn="ctr"/>
                      <a:r>
                        <a:rPr lang="es-MX" dirty="0" smtClean="0"/>
                        <a:t>Definición por comparación para transporte internacional</a:t>
                      </a:r>
                      <a:endParaRPr lang="es-MX" dirty="0"/>
                    </a:p>
                  </a:txBody>
                  <a:tcPr/>
                </a:tc>
              </a:tr>
              <a:tr h="370840">
                <a:tc>
                  <a:txBody>
                    <a:bodyPr/>
                    <a:lstStyle/>
                    <a:p>
                      <a:r>
                        <a:rPr lang="es-MX" dirty="0" smtClean="0"/>
                        <a:t>1.- ¿Cuándo</a:t>
                      </a:r>
                      <a:r>
                        <a:rPr lang="es-MX" baseline="0" dirty="0" smtClean="0"/>
                        <a:t> se debe usar el transporte aéreo?</a:t>
                      </a:r>
                    </a:p>
                  </a:txBody>
                  <a:tcPr/>
                </a:tc>
              </a:tr>
              <a:tr h="370840">
                <a:tc>
                  <a:txBody>
                    <a:bodyPr/>
                    <a:lstStyle/>
                    <a:p>
                      <a:r>
                        <a:rPr lang="es-MX" dirty="0" smtClean="0"/>
                        <a:t>2.- ¿Cuándo debo usar el transporte marítimo?</a:t>
                      </a:r>
                      <a:endParaRPr lang="es-MX" dirty="0"/>
                    </a:p>
                  </a:txBody>
                  <a:tcPr/>
                </a:tc>
              </a:tr>
              <a:tr h="370840">
                <a:tc>
                  <a:txBody>
                    <a:bodyPr/>
                    <a:lstStyle/>
                    <a:p>
                      <a:r>
                        <a:rPr lang="es-MX" dirty="0" smtClean="0"/>
                        <a:t>3.- ¿Cuándo debo usar el transporte terrestre?</a:t>
                      </a:r>
                      <a:endParaRPr lang="es-MX" dirty="0"/>
                    </a:p>
                  </a:txBody>
                  <a:tcPr/>
                </a:tc>
              </a:tr>
              <a:tr h="370840">
                <a:tc>
                  <a:txBody>
                    <a:bodyPr/>
                    <a:lstStyle/>
                    <a:p>
                      <a:r>
                        <a:rPr lang="es-MX" dirty="0" smtClean="0"/>
                        <a:t>4.- ¿Qué</a:t>
                      </a:r>
                      <a:r>
                        <a:rPr lang="es-MX" baseline="0" dirty="0" smtClean="0"/>
                        <a:t> complica el transportar por modo terrestre?</a:t>
                      </a:r>
                      <a:endParaRPr lang="es-MX" dirty="0"/>
                    </a:p>
                  </a:txBody>
                  <a:tcPr/>
                </a:tc>
              </a:tr>
              <a:tr h="370840">
                <a:tc>
                  <a:txBody>
                    <a:bodyPr/>
                    <a:lstStyle/>
                    <a:p>
                      <a:r>
                        <a:rPr lang="es-MX" dirty="0" smtClean="0"/>
                        <a:t>5.- ¿Qué</a:t>
                      </a:r>
                      <a:r>
                        <a:rPr lang="es-MX" baseline="0" dirty="0" smtClean="0"/>
                        <a:t> elementos determinan el modo de transporte a usar?</a:t>
                      </a:r>
                      <a:endParaRPr lang="es-MX" dirty="0"/>
                    </a:p>
                  </a:txBody>
                  <a:tcPr/>
                </a:tc>
              </a:tr>
            </a:tbl>
          </a:graphicData>
        </a:graphic>
      </p:graphicFrame>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454" t="20958" r="10981" b="10832"/>
          <a:stretch/>
        </p:blipFill>
        <p:spPr bwMode="auto">
          <a:xfrm>
            <a:off x="2339752" y="4077071"/>
            <a:ext cx="4392488" cy="2726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Elipse"/>
          <p:cNvSpPr/>
          <p:nvPr/>
        </p:nvSpPr>
        <p:spPr>
          <a:xfrm>
            <a:off x="2611647" y="4149080"/>
            <a:ext cx="914400" cy="60121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n>
                <a:solidFill>
                  <a:srgbClr val="FFFF00"/>
                </a:solidFill>
              </a:ln>
            </a:endParaRPr>
          </a:p>
        </p:txBody>
      </p:sp>
      <p:sp>
        <p:nvSpPr>
          <p:cNvPr id="7" name="6 Elipse"/>
          <p:cNvSpPr/>
          <p:nvPr/>
        </p:nvSpPr>
        <p:spPr>
          <a:xfrm>
            <a:off x="5817840" y="6208284"/>
            <a:ext cx="914400" cy="60121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n>
                <a:solidFill>
                  <a:srgbClr val="FFFF00"/>
                </a:solidFill>
              </a:ln>
            </a:endParaRPr>
          </a:p>
        </p:txBody>
      </p:sp>
    </p:spTree>
    <p:extLst>
      <p:ext uri="{BB962C8B-B14F-4D97-AF65-F5344CB8AC3E}">
        <p14:creationId xmlns:p14="http://schemas.microsoft.com/office/powerpoint/2010/main" val="283519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49999" y="908720"/>
            <a:ext cx="8498465" cy="707886"/>
          </a:xfrm>
          <a:prstGeom prst="rect">
            <a:avLst/>
          </a:prstGeom>
          <a:noFill/>
        </p:spPr>
        <p:txBody>
          <a:bodyPr wrap="square" rtlCol="0">
            <a:spAutoFit/>
          </a:bodyPr>
          <a:lstStyle/>
          <a:p>
            <a:r>
              <a:rPr lang="es-MX" b="1" dirty="0" smtClean="0">
                <a:effectLst>
                  <a:outerShdw blurRad="38100" dist="38100" dir="2700000" algn="tl">
                    <a:srgbClr val="000000">
                      <a:alpha val="43137"/>
                    </a:srgbClr>
                  </a:outerShdw>
                </a:effectLst>
                <a:latin typeface="Candara" panose="020E0502030303020204" pitchFamily="34" charset="0"/>
              </a:rPr>
              <a:t>¿Cómo se debe aplicar la tarifa para el transporte de carga ?¿Por peso por volumen?</a:t>
            </a:r>
            <a:endParaRPr lang="es-MX" b="1" dirty="0">
              <a:effectLst>
                <a:outerShdw blurRad="38100" dist="38100" dir="2700000" algn="tl">
                  <a:srgbClr val="000000">
                    <a:alpha val="43137"/>
                  </a:srgbClr>
                </a:outerShdw>
              </a:effectLst>
              <a:latin typeface="Candara" panose="020E0502030303020204" pitchFamily="34" charset="0"/>
            </a:endParaRPr>
          </a:p>
        </p:txBody>
      </p:sp>
      <p:sp>
        <p:nvSpPr>
          <p:cNvPr id="3" name="2 Forma libre"/>
          <p:cNvSpPr/>
          <p:nvPr/>
        </p:nvSpPr>
        <p:spPr>
          <a:xfrm>
            <a:off x="397549" y="3845272"/>
            <a:ext cx="1976071" cy="2968104"/>
          </a:xfrm>
          <a:custGeom>
            <a:avLst/>
            <a:gdLst>
              <a:gd name="connsiteX0" fmla="*/ 0 w 1976071"/>
              <a:gd name="connsiteY0" fmla="*/ 197607 h 2968104"/>
              <a:gd name="connsiteX1" fmla="*/ 197607 w 1976071"/>
              <a:gd name="connsiteY1" fmla="*/ 0 h 2968104"/>
              <a:gd name="connsiteX2" fmla="*/ 1778464 w 1976071"/>
              <a:gd name="connsiteY2" fmla="*/ 0 h 2968104"/>
              <a:gd name="connsiteX3" fmla="*/ 1976071 w 1976071"/>
              <a:gd name="connsiteY3" fmla="*/ 197607 h 2968104"/>
              <a:gd name="connsiteX4" fmla="*/ 1976071 w 1976071"/>
              <a:gd name="connsiteY4" fmla="*/ 2770497 h 2968104"/>
              <a:gd name="connsiteX5" fmla="*/ 1778464 w 1976071"/>
              <a:gd name="connsiteY5" fmla="*/ 2968104 h 2968104"/>
              <a:gd name="connsiteX6" fmla="*/ 197607 w 1976071"/>
              <a:gd name="connsiteY6" fmla="*/ 2968104 h 2968104"/>
              <a:gd name="connsiteX7" fmla="*/ 0 w 1976071"/>
              <a:gd name="connsiteY7" fmla="*/ 2770497 h 2968104"/>
              <a:gd name="connsiteX8" fmla="*/ 0 w 1976071"/>
              <a:gd name="connsiteY8" fmla="*/ 197607 h 296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6071" h="2968104">
                <a:moveTo>
                  <a:pt x="0" y="197607"/>
                </a:moveTo>
                <a:cubicBezTo>
                  <a:pt x="0" y="88472"/>
                  <a:pt x="88472" y="0"/>
                  <a:pt x="197607" y="0"/>
                </a:cubicBezTo>
                <a:lnTo>
                  <a:pt x="1778464" y="0"/>
                </a:lnTo>
                <a:cubicBezTo>
                  <a:pt x="1887599" y="0"/>
                  <a:pt x="1976071" y="88472"/>
                  <a:pt x="1976071" y="197607"/>
                </a:cubicBezTo>
                <a:lnTo>
                  <a:pt x="1976071" y="2770497"/>
                </a:lnTo>
                <a:cubicBezTo>
                  <a:pt x="1976071" y="2879632"/>
                  <a:pt x="1887599" y="2968104"/>
                  <a:pt x="1778464" y="2968104"/>
                </a:cubicBezTo>
                <a:lnTo>
                  <a:pt x="197607" y="2968104"/>
                </a:lnTo>
                <a:cubicBezTo>
                  <a:pt x="88472" y="2968104"/>
                  <a:pt x="0" y="2879632"/>
                  <a:pt x="0" y="2770497"/>
                </a:cubicBezTo>
                <a:lnTo>
                  <a:pt x="0" y="197607"/>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8110" tIns="118110" rIns="118110" bIns="2195783" numCol="1" spcCol="1270" anchor="ctr" anchorCtr="0">
            <a:noAutofit/>
          </a:bodyPr>
          <a:lstStyle/>
          <a:p>
            <a:pPr lvl="0" algn="ctr" defTabSz="1377950">
              <a:lnSpc>
                <a:spcPct val="90000"/>
              </a:lnSpc>
              <a:spcBef>
                <a:spcPct val="0"/>
              </a:spcBef>
              <a:spcAft>
                <a:spcPct val="35000"/>
              </a:spcAft>
            </a:pPr>
            <a:r>
              <a:rPr lang="es-MX" sz="3100" kern="1200" dirty="0" smtClean="0"/>
              <a:t>Marítimo</a:t>
            </a:r>
            <a:endParaRPr lang="es-MX" sz="3100" kern="1200" dirty="0"/>
          </a:p>
        </p:txBody>
      </p:sp>
      <p:sp>
        <p:nvSpPr>
          <p:cNvPr id="4" name="3 Forma libre"/>
          <p:cNvSpPr/>
          <p:nvPr/>
        </p:nvSpPr>
        <p:spPr>
          <a:xfrm>
            <a:off x="595156" y="4736572"/>
            <a:ext cx="1580856" cy="894923"/>
          </a:xfrm>
          <a:custGeom>
            <a:avLst/>
            <a:gdLst>
              <a:gd name="connsiteX0" fmla="*/ 0 w 1580856"/>
              <a:gd name="connsiteY0" fmla="*/ 89492 h 894923"/>
              <a:gd name="connsiteX1" fmla="*/ 89492 w 1580856"/>
              <a:gd name="connsiteY1" fmla="*/ 0 h 894923"/>
              <a:gd name="connsiteX2" fmla="*/ 1491364 w 1580856"/>
              <a:gd name="connsiteY2" fmla="*/ 0 h 894923"/>
              <a:gd name="connsiteX3" fmla="*/ 1580856 w 1580856"/>
              <a:gd name="connsiteY3" fmla="*/ 89492 h 894923"/>
              <a:gd name="connsiteX4" fmla="*/ 1580856 w 1580856"/>
              <a:gd name="connsiteY4" fmla="*/ 805431 h 894923"/>
              <a:gd name="connsiteX5" fmla="*/ 1491364 w 1580856"/>
              <a:gd name="connsiteY5" fmla="*/ 894923 h 894923"/>
              <a:gd name="connsiteX6" fmla="*/ 89492 w 1580856"/>
              <a:gd name="connsiteY6" fmla="*/ 894923 h 894923"/>
              <a:gd name="connsiteX7" fmla="*/ 0 w 1580856"/>
              <a:gd name="connsiteY7" fmla="*/ 805431 h 894923"/>
              <a:gd name="connsiteX8" fmla="*/ 0 w 1580856"/>
              <a:gd name="connsiteY8" fmla="*/ 89492 h 894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0856" h="894923">
                <a:moveTo>
                  <a:pt x="0" y="89492"/>
                </a:moveTo>
                <a:cubicBezTo>
                  <a:pt x="0" y="40067"/>
                  <a:pt x="40067" y="0"/>
                  <a:pt x="89492" y="0"/>
                </a:cubicBezTo>
                <a:lnTo>
                  <a:pt x="1491364" y="0"/>
                </a:lnTo>
                <a:cubicBezTo>
                  <a:pt x="1540789" y="0"/>
                  <a:pt x="1580856" y="40067"/>
                  <a:pt x="1580856" y="89492"/>
                </a:cubicBezTo>
                <a:lnTo>
                  <a:pt x="1580856" y="805431"/>
                </a:lnTo>
                <a:cubicBezTo>
                  <a:pt x="1580856" y="854856"/>
                  <a:pt x="1540789" y="894923"/>
                  <a:pt x="1491364" y="894923"/>
                </a:cubicBezTo>
                <a:lnTo>
                  <a:pt x="89492" y="894923"/>
                </a:lnTo>
                <a:cubicBezTo>
                  <a:pt x="40067" y="894923"/>
                  <a:pt x="0" y="854856"/>
                  <a:pt x="0" y="805431"/>
                </a:cubicBezTo>
                <a:lnTo>
                  <a:pt x="0" y="8949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2251" tIns="75741" rIns="92251" bIns="75741" numCol="1" spcCol="1270" anchor="ctr" anchorCtr="0">
            <a:noAutofit/>
          </a:bodyPr>
          <a:lstStyle/>
          <a:p>
            <a:pPr lvl="0" algn="ctr" defTabSz="1155700">
              <a:lnSpc>
                <a:spcPct val="90000"/>
              </a:lnSpc>
              <a:spcBef>
                <a:spcPct val="0"/>
              </a:spcBef>
              <a:spcAft>
                <a:spcPct val="35000"/>
              </a:spcAft>
            </a:pPr>
            <a:r>
              <a:rPr lang="es-MX" sz="2600" kern="1200" dirty="0" smtClean="0"/>
              <a:t>1 ton = 1 m</a:t>
            </a:r>
            <a:r>
              <a:rPr lang="es-MX" sz="2600" kern="1200" baseline="30000" dirty="0" smtClean="0"/>
              <a:t>3</a:t>
            </a:r>
            <a:endParaRPr lang="es-MX" sz="2600" kern="1200" baseline="30000" dirty="0"/>
          </a:p>
        </p:txBody>
      </p:sp>
      <p:sp>
        <p:nvSpPr>
          <p:cNvPr id="5" name="4 Forma libre"/>
          <p:cNvSpPr/>
          <p:nvPr/>
        </p:nvSpPr>
        <p:spPr>
          <a:xfrm>
            <a:off x="595156" y="5769177"/>
            <a:ext cx="1580856" cy="894923"/>
          </a:xfrm>
          <a:custGeom>
            <a:avLst/>
            <a:gdLst>
              <a:gd name="connsiteX0" fmla="*/ 0 w 1580856"/>
              <a:gd name="connsiteY0" fmla="*/ 89492 h 894923"/>
              <a:gd name="connsiteX1" fmla="*/ 89492 w 1580856"/>
              <a:gd name="connsiteY1" fmla="*/ 0 h 894923"/>
              <a:gd name="connsiteX2" fmla="*/ 1491364 w 1580856"/>
              <a:gd name="connsiteY2" fmla="*/ 0 h 894923"/>
              <a:gd name="connsiteX3" fmla="*/ 1580856 w 1580856"/>
              <a:gd name="connsiteY3" fmla="*/ 89492 h 894923"/>
              <a:gd name="connsiteX4" fmla="*/ 1580856 w 1580856"/>
              <a:gd name="connsiteY4" fmla="*/ 805431 h 894923"/>
              <a:gd name="connsiteX5" fmla="*/ 1491364 w 1580856"/>
              <a:gd name="connsiteY5" fmla="*/ 894923 h 894923"/>
              <a:gd name="connsiteX6" fmla="*/ 89492 w 1580856"/>
              <a:gd name="connsiteY6" fmla="*/ 894923 h 894923"/>
              <a:gd name="connsiteX7" fmla="*/ 0 w 1580856"/>
              <a:gd name="connsiteY7" fmla="*/ 805431 h 894923"/>
              <a:gd name="connsiteX8" fmla="*/ 0 w 1580856"/>
              <a:gd name="connsiteY8" fmla="*/ 89492 h 894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0856" h="894923">
                <a:moveTo>
                  <a:pt x="0" y="89492"/>
                </a:moveTo>
                <a:cubicBezTo>
                  <a:pt x="0" y="40067"/>
                  <a:pt x="40067" y="0"/>
                  <a:pt x="89492" y="0"/>
                </a:cubicBezTo>
                <a:lnTo>
                  <a:pt x="1491364" y="0"/>
                </a:lnTo>
                <a:cubicBezTo>
                  <a:pt x="1540789" y="0"/>
                  <a:pt x="1580856" y="40067"/>
                  <a:pt x="1580856" y="89492"/>
                </a:cubicBezTo>
                <a:lnTo>
                  <a:pt x="1580856" y="805431"/>
                </a:lnTo>
                <a:cubicBezTo>
                  <a:pt x="1580856" y="854856"/>
                  <a:pt x="1540789" y="894923"/>
                  <a:pt x="1491364" y="894923"/>
                </a:cubicBezTo>
                <a:lnTo>
                  <a:pt x="89492" y="894923"/>
                </a:lnTo>
                <a:cubicBezTo>
                  <a:pt x="40067" y="894923"/>
                  <a:pt x="0" y="854856"/>
                  <a:pt x="0" y="805431"/>
                </a:cubicBezTo>
                <a:lnTo>
                  <a:pt x="0" y="8949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2251" tIns="75741" rIns="92251" bIns="75741" numCol="1" spcCol="1270" anchor="ctr" anchorCtr="0">
            <a:noAutofit/>
          </a:bodyPr>
          <a:lstStyle/>
          <a:p>
            <a:pPr lvl="0" algn="ctr" defTabSz="1155700">
              <a:lnSpc>
                <a:spcPct val="90000"/>
              </a:lnSpc>
              <a:spcBef>
                <a:spcPct val="0"/>
              </a:spcBef>
              <a:spcAft>
                <a:spcPct val="35000"/>
              </a:spcAft>
            </a:pPr>
            <a:r>
              <a:rPr lang="es-MX" sz="2400" kern="1200" dirty="0" smtClean="0"/>
              <a:t>1 m</a:t>
            </a:r>
            <a:r>
              <a:rPr lang="es-MX" sz="2400" kern="1200" baseline="30000" dirty="0" smtClean="0"/>
              <a:t>3 </a:t>
            </a:r>
            <a:r>
              <a:rPr lang="es-MX" sz="2400" kern="1200" dirty="0" smtClean="0"/>
              <a:t>= 1000 kg/</a:t>
            </a:r>
            <a:r>
              <a:rPr lang="es-MX" sz="2400" kern="1200" dirty="0" err="1" smtClean="0"/>
              <a:t>vol</a:t>
            </a:r>
            <a:endParaRPr lang="es-MX" sz="2400" kern="1200" baseline="30000" dirty="0" smtClean="0"/>
          </a:p>
        </p:txBody>
      </p:sp>
      <p:sp>
        <p:nvSpPr>
          <p:cNvPr id="6" name="5 Forma libre"/>
          <p:cNvSpPr/>
          <p:nvPr/>
        </p:nvSpPr>
        <p:spPr>
          <a:xfrm>
            <a:off x="2521826" y="3845272"/>
            <a:ext cx="1976071" cy="2968104"/>
          </a:xfrm>
          <a:custGeom>
            <a:avLst/>
            <a:gdLst>
              <a:gd name="connsiteX0" fmla="*/ 0 w 1976071"/>
              <a:gd name="connsiteY0" fmla="*/ 197607 h 2968104"/>
              <a:gd name="connsiteX1" fmla="*/ 197607 w 1976071"/>
              <a:gd name="connsiteY1" fmla="*/ 0 h 2968104"/>
              <a:gd name="connsiteX2" fmla="*/ 1778464 w 1976071"/>
              <a:gd name="connsiteY2" fmla="*/ 0 h 2968104"/>
              <a:gd name="connsiteX3" fmla="*/ 1976071 w 1976071"/>
              <a:gd name="connsiteY3" fmla="*/ 197607 h 2968104"/>
              <a:gd name="connsiteX4" fmla="*/ 1976071 w 1976071"/>
              <a:gd name="connsiteY4" fmla="*/ 2770497 h 2968104"/>
              <a:gd name="connsiteX5" fmla="*/ 1778464 w 1976071"/>
              <a:gd name="connsiteY5" fmla="*/ 2968104 h 2968104"/>
              <a:gd name="connsiteX6" fmla="*/ 197607 w 1976071"/>
              <a:gd name="connsiteY6" fmla="*/ 2968104 h 2968104"/>
              <a:gd name="connsiteX7" fmla="*/ 0 w 1976071"/>
              <a:gd name="connsiteY7" fmla="*/ 2770497 h 2968104"/>
              <a:gd name="connsiteX8" fmla="*/ 0 w 1976071"/>
              <a:gd name="connsiteY8" fmla="*/ 197607 h 296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6071" h="2968104">
                <a:moveTo>
                  <a:pt x="0" y="197607"/>
                </a:moveTo>
                <a:cubicBezTo>
                  <a:pt x="0" y="88472"/>
                  <a:pt x="88472" y="0"/>
                  <a:pt x="197607" y="0"/>
                </a:cubicBezTo>
                <a:lnTo>
                  <a:pt x="1778464" y="0"/>
                </a:lnTo>
                <a:cubicBezTo>
                  <a:pt x="1887599" y="0"/>
                  <a:pt x="1976071" y="88472"/>
                  <a:pt x="1976071" y="197607"/>
                </a:cubicBezTo>
                <a:lnTo>
                  <a:pt x="1976071" y="2770497"/>
                </a:lnTo>
                <a:cubicBezTo>
                  <a:pt x="1976071" y="2879632"/>
                  <a:pt x="1887599" y="2968104"/>
                  <a:pt x="1778464" y="2968104"/>
                </a:cubicBezTo>
                <a:lnTo>
                  <a:pt x="197607" y="2968104"/>
                </a:lnTo>
                <a:cubicBezTo>
                  <a:pt x="88472" y="2968104"/>
                  <a:pt x="0" y="2879632"/>
                  <a:pt x="0" y="2770497"/>
                </a:cubicBezTo>
                <a:lnTo>
                  <a:pt x="0" y="197607"/>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8110" tIns="118110" rIns="118110" bIns="2195783" numCol="1" spcCol="1270" anchor="ctr" anchorCtr="0">
            <a:noAutofit/>
          </a:bodyPr>
          <a:lstStyle/>
          <a:p>
            <a:pPr lvl="0" algn="ctr" defTabSz="1377950">
              <a:lnSpc>
                <a:spcPct val="90000"/>
              </a:lnSpc>
              <a:spcBef>
                <a:spcPct val="0"/>
              </a:spcBef>
              <a:spcAft>
                <a:spcPct val="35000"/>
              </a:spcAft>
            </a:pPr>
            <a:r>
              <a:rPr lang="es-MX" sz="3100" kern="1200" dirty="0" smtClean="0"/>
              <a:t>Aéreo</a:t>
            </a:r>
            <a:endParaRPr lang="es-MX" sz="3100" kern="1200" dirty="0"/>
          </a:p>
        </p:txBody>
      </p:sp>
      <p:sp>
        <p:nvSpPr>
          <p:cNvPr id="7" name="6 Forma libre"/>
          <p:cNvSpPr/>
          <p:nvPr/>
        </p:nvSpPr>
        <p:spPr>
          <a:xfrm>
            <a:off x="2719433" y="4736572"/>
            <a:ext cx="1580856" cy="894923"/>
          </a:xfrm>
          <a:custGeom>
            <a:avLst/>
            <a:gdLst>
              <a:gd name="connsiteX0" fmla="*/ 0 w 1580856"/>
              <a:gd name="connsiteY0" fmla="*/ 89492 h 894923"/>
              <a:gd name="connsiteX1" fmla="*/ 89492 w 1580856"/>
              <a:gd name="connsiteY1" fmla="*/ 0 h 894923"/>
              <a:gd name="connsiteX2" fmla="*/ 1491364 w 1580856"/>
              <a:gd name="connsiteY2" fmla="*/ 0 h 894923"/>
              <a:gd name="connsiteX3" fmla="*/ 1580856 w 1580856"/>
              <a:gd name="connsiteY3" fmla="*/ 89492 h 894923"/>
              <a:gd name="connsiteX4" fmla="*/ 1580856 w 1580856"/>
              <a:gd name="connsiteY4" fmla="*/ 805431 h 894923"/>
              <a:gd name="connsiteX5" fmla="*/ 1491364 w 1580856"/>
              <a:gd name="connsiteY5" fmla="*/ 894923 h 894923"/>
              <a:gd name="connsiteX6" fmla="*/ 89492 w 1580856"/>
              <a:gd name="connsiteY6" fmla="*/ 894923 h 894923"/>
              <a:gd name="connsiteX7" fmla="*/ 0 w 1580856"/>
              <a:gd name="connsiteY7" fmla="*/ 805431 h 894923"/>
              <a:gd name="connsiteX8" fmla="*/ 0 w 1580856"/>
              <a:gd name="connsiteY8" fmla="*/ 89492 h 894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0856" h="894923">
                <a:moveTo>
                  <a:pt x="0" y="89492"/>
                </a:moveTo>
                <a:cubicBezTo>
                  <a:pt x="0" y="40067"/>
                  <a:pt x="40067" y="0"/>
                  <a:pt x="89492" y="0"/>
                </a:cubicBezTo>
                <a:lnTo>
                  <a:pt x="1491364" y="0"/>
                </a:lnTo>
                <a:cubicBezTo>
                  <a:pt x="1540789" y="0"/>
                  <a:pt x="1580856" y="40067"/>
                  <a:pt x="1580856" y="89492"/>
                </a:cubicBezTo>
                <a:lnTo>
                  <a:pt x="1580856" y="805431"/>
                </a:lnTo>
                <a:cubicBezTo>
                  <a:pt x="1580856" y="854856"/>
                  <a:pt x="1540789" y="894923"/>
                  <a:pt x="1491364" y="894923"/>
                </a:cubicBezTo>
                <a:lnTo>
                  <a:pt x="89492" y="894923"/>
                </a:lnTo>
                <a:cubicBezTo>
                  <a:pt x="40067" y="894923"/>
                  <a:pt x="0" y="854856"/>
                  <a:pt x="0" y="805431"/>
                </a:cubicBezTo>
                <a:lnTo>
                  <a:pt x="0" y="8949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2251" tIns="75741" rIns="92251" bIns="75741" numCol="1" spcCol="1270" anchor="ctr" anchorCtr="0">
            <a:noAutofit/>
          </a:bodyPr>
          <a:lstStyle/>
          <a:p>
            <a:pPr lvl="0" algn="ctr" defTabSz="1155700">
              <a:lnSpc>
                <a:spcPct val="90000"/>
              </a:lnSpc>
              <a:spcBef>
                <a:spcPct val="0"/>
              </a:spcBef>
              <a:spcAft>
                <a:spcPct val="35000"/>
              </a:spcAft>
            </a:pPr>
            <a:r>
              <a:rPr lang="es-MX" sz="2600" kern="1200" dirty="0" smtClean="0"/>
              <a:t>1 ton = 6 m</a:t>
            </a:r>
            <a:r>
              <a:rPr lang="es-MX" sz="2600" kern="1200" baseline="30000" dirty="0" smtClean="0"/>
              <a:t>3</a:t>
            </a:r>
            <a:endParaRPr lang="es-MX" sz="2600" kern="1200" baseline="30000" dirty="0"/>
          </a:p>
        </p:txBody>
      </p:sp>
      <p:sp>
        <p:nvSpPr>
          <p:cNvPr id="8" name="7 Forma libre"/>
          <p:cNvSpPr/>
          <p:nvPr/>
        </p:nvSpPr>
        <p:spPr>
          <a:xfrm>
            <a:off x="2719433" y="5769177"/>
            <a:ext cx="1580856" cy="894923"/>
          </a:xfrm>
          <a:custGeom>
            <a:avLst/>
            <a:gdLst>
              <a:gd name="connsiteX0" fmla="*/ 0 w 1580856"/>
              <a:gd name="connsiteY0" fmla="*/ 89492 h 894923"/>
              <a:gd name="connsiteX1" fmla="*/ 89492 w 1580856"/>
              <a:gd name="connsiteY1" fmla="*/ 0 h 894923"/>
              <a:gd name="connsiteX2" fmla="*/ 1491364 w 1580856"/>
              <a:gd name="connsiteY2" fmla="*/ 0 h 894923"/>
              <a:gd name="connsiteX3" fmla="*/ 1580856 w 1580856"/>
              <a:gd name="connsiteY3" fmla="*/ 89492 h 894923"/>
              <a:gd name="connsiteX4" fmla="*/ 1580856 w 1580856"/>
              <a:gd name="connsiteY4" fmla="*/ 805431 h 894923"/>
              <a:gd name="connsiteX5" fmla="*/ 1491364 w 1580856"/>
              <a:gd name="connsiteY5" fmla="*/ 894923 h 894923"/>
              <a:gd name="connsiteX6" fmla="*/ 89492 w 1580856"/>
              <a:gd name="connsiteY6" fmla="*/ 894923 h 894923"/>
              <a:gd name="connsiteX7" fmla="*/ 0 w 1580856"/>
              <a:gd name="connsiteY7" fmla="*/ 805431 h 894923"/>
              <a:gd name="connsiteX8" fmla="*/ 0 w 1580856"/>
              <a:gd name="connsiteY8" fmla="*/ 89492 h 894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0856" h="894923">
                <a:moveTo>
                  <a:pt x="0" y="89492"/>
                </a:moveTo>
                <a:cubicBezTo>
                  <a:pt x="0" y="40067"/>
                  <a:pt x="40067" y="0"/>
                  <a:pt x="89492" y="0"/>
                </a:cubicBezTo>
                <a:lnTo>
                  <a:pt x="1491364" y="0"/>
                </a:lnTo>
                <a:cubicBezTo>
                  <a:pt x="1540789" y="0"/>
                  <a:pt x="1580856" y="40067"/>
                  <a:pt x="1580856" y="89492"/>
                </a:cubicBezTo>
                <a:lnTo>
                  <a:pt x="1580856" y="805431"/>
                </a:lnTo>
                <a:cubicBezTo>
                  <a:pt x="1580856" y="854856"/>
                  <a:pt x="1540789" y="894923"/>
                  <a:pt x="1491364" y="894923"/>
                </a:cubicBezTo>
                <a:lnTo>
                  <a:pt x="89492" y="894923"/>
                </a:lnTo>
                <a:cubicBezTo>
                  <a:pt x="40067" y="894923"/>
                  <a:pt x="0" y="854856"/>
                  <a:pt x="0" y="805431"/>
                </a:cubicBezTo>
                <a:lnTo>
                  <a:pt x="0" y="8949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2251" tIns="75741" rIns="92251" bIns="75741" numCol="1" spcCol="1270" anchor="ctr" anchorCtr="0">
            <a:noAutofit/>
          </a:bodyPr>
          <a:lstStyle/>
          <a:p>
            <a:pPr lvl="0" algn="ctr" defTabSz="1155700">
              <a:lnSpc>
                <a:spcPct val="90000"/>
              </a:lnSpc>
              <a:spcBef>
                <a:spcPct val="0"/>
              </a:spcBef>
              <a:spcAft>
                <a:spcPct val="35000"/>
              </a:spcAft>
            </a:pPr>
            <a:r>
              <a:rPr lang="es-MX" sz="2600" kern="1200" dirty="0" smtClean="0"/>
              <a:t>1 m</a:t>
            </a:r>
            <a:r>
              <a:rPr lang="es-MX" sz="2600" kern="1200" baseline="30000" dirty="0" smtClean="0"/>
              <a:t>3 </a:t>
            </a:r>
            <a:r>
              <a:rPr lang="es-MX" sz="2600" kern="1200" dirty="0" smtClean="0"/>
              <a:t>= 167 kg/</a:t>
            </a:r>
            <a:r>
              <a:rPr lang="es-MX" sz="2600" kern="1200" dirty="0" err="1" smtClean="0"/>
              <a:t>vol</a:t>
            </a:r>
            <a:endParaRPr lang="es-MX" sz="2600" kern="1200" baseline="30000" dirty="0" smtClean="0"/>
          </a:p>
        </p:txBody>
      </p:sp>
      <p:sp>
        <p:nvSpPr>
          <p:cNvPr id="9" name="8 Forma libre"/>
          <p:cNvSpPr/>
          <p:nvPr/>
        </p:nvSpPr>
        <p:spPr>
          <a:xfrm>
            <a:off x="4646102" y="3845272"/>
            <a:ext cx="1976071" cy="2968104"/>
          </a:xfrm>
          <a:custGeom>
            <a:avLst/>
            <a:gdLst>
              <a:gd name="connsiteX0" fmla="*/ 0 w 1976071"/>
              <a:gd name="connsiteY0" fmla="*/ 197607 h 2968104"/>
              <a:gd name="connsiteX1" fmla="*/ 197607 w 1976071"/>
              <a:gd name="connsiteY1" fmla="*/ 0 h 2968104"/>
              <a:gd name="connsiteX2" fmla="*/ 1778464 w 1976071"/>
              <a:gd name="connsiteY2" fmla="*/ 0 h 2968104"/>
              <a:gd name="connsiteX3" fmla="*/ 1976071 w 1976071"/>
              <a:gd name="connsiteY3" fmla="*/ 197607 h 2968104"/>
              <a:gd name="connsiteX4" fmla="*/ 1976071 w 1976071"/>
              <a:gd name="connsiteY4" fmla="*/ 2770497 h 2968104"/>
              <a:gd name="connsiteX5" fmla="*/ 1778464 w 1976071"/>
              <a:gd name="connsiteY5" fmla="*/ 2968104 h 2968104"/>
              <a:gd name="connsiteX6" fmla="*/ 197607 w 1976071"/>
              <a:gd name="connsiteY6" fmla="*/ 2968104 h 2968104"/>
              <a:gd name="connsiteX7" fmla="*/ 0 w 1976071"/>
              <a:gd name="connsiteY7" fmla="*/ 2770497 h 2968104"/>
              <a:gd name="connsiteX8" fmla="*/ 0 w 1976071"/>
              <a:gd name="connsiteY8" fmla="*/ 197607 h 296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6071" h="2968104">
                <a:moveTo>
                  <a:pt x="0" y="197607"/>
                </a:moveTo>
                <a:cubicBezTo>
                  <a:pt x="0" y="88472"/>
                  <a:pt x="88472" y="0"/>
                  <a:pt x="197607" y="0"/>
                </a:cubicBezTo>
                <a:lnTo>
                  <a:pt x="1778464" y="0"/>
                </a:lnTo>
                <a:cubicBezTo>
                  <a:pt x="1887599" y="0"/>
                  <a:pt x="1976071" y="88472"/>
                  <a:pt x="1976071" y="197607"/>
                </a:cubicBezTo>
                <a:lnTo>
                  <a:pt x="1976071" y="2770497"/>
                </a:lnTo>
                <a:cubicBezTo>
                  <a:pt x="1976071" y="2879632"/>
                  <a:pt x="1887599" y="2968104"/>
                  <a:pt x="1778464" y="2968104"/>
                </a:cubicBezTo>
                <a:lnTo>
                  <a:pt x="197607" y="2968104"/>
                </a:lnTo>
                <a:cubicBezTo>
                  <a:pt x="88472" y="2968104"/>
                  <a:pt x="0" y="2879632"/>
                  <a:pt x="0" y="2770497"/>
                </a:cubicBezTo>
                <a:lnTo>
                  <a:pt x="0" y="197607"/>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8110" tIns="118110" rIns="118110" bIns="2195783" numCol="1" spcCol="1270" anchor="ctr" anchorCtr="0">
            <a:noAutofit/>
          </a:bodyPr>
          <a:lstStyle/>
          <a:p>
            <a:pPr lvl="0" algn="ctr" defTabSz="1377950">
              <a:lnSpc>
                <a:spcPct val="90000"/>
              </a:lnSpc>
              <a:spcBef>
                <a:spcPct val="0"/>
              </a:spcBef>
              <a:spcAft>
                <a:spcPct val="35000"/>
              </a:spcAft>
            </a:pPr>
            <a:r>
              <a:rPr lang="es-MX" sz="3100" kern="1200" dirty="0" smtClean="0"/>
              <a:t>Carretero</a:t>
            </a:r>
            <a:endParaRPr lang="es-MX" sz="3100" kern="1200" dirty="0"/>
          </a:p>
        </p:txBody>
      </p:sp>
      <p:sp>
        <p:nvSpPr>
          <p:cNvPr id="10" name="9 Forma libre"/>
          <p:cNvSpPr/>
          <p:nvPr/>
        </p:nvSpPr>
        <p:spPr>
          <a:xfrm>
            <a:off x="4843709" y="4736572"/>
            <a:ext cx="1580856" cy="894923"/>
          </a:xfrm>
          <a:custGeom>
            <a:avLst/>
            <a:gdLst>
              <a:gd name="connsiteX0" fmla="*/ 0 w 1580856"/>
              <a:gd name="connsiteY0" fmla="*/ 89492 h 894923"/>
              <a:gd name="connsiteX1" fmla="*/ 89492 w 1580856"/>
              <a:gd name="connsiteY1" fmla="*/ 0 h 894923"/>
              <a:gd name="connsiteX2" fmla="*/ 1491364 w 1580856"/>
              <a:gd name="connsiteY2" fmla="*/ 0 h 894923"/>
              <a:gd name="connsiteX3" fmla="*/ 1580856 w 1580856"/>
              <a:gd name="connsiteY3" fmla="*/ 89492 h 894923"/>
              <a:gd name="connsiteX4" fmla="*/ 1580856 w 1580856"/>
              <a:gd name="connsiteY4" fmla="*/ 805431 h 894923"/>
              <a:gd name="connsiteX5" fmla="*/ 1491364 w 1580856"/>
              <a:gd name="connsiteY5" fmla="*/ 894923 h 894923"/>
              <a:gd name="connsiteX6" fmla="*/ 89492 w 1580856"/>
              <a:gd name="connsiteY6" fmla="*/ 894923 h 894923"/>
              <a:gd name="connsiteX7" fmla="*/ 0 w 1580856"/>
              <a:gd name="connsiteY7" fmla="*/ 805431 h 894923"/>
              <a:gd name="connsiteX8" fmla="*/ 0 w 1580856"/>
              <a:gd name="connsiteY8" fmla="*/ 89492 h 894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0856" h="894923">
                <a:moveTo>
                  <a:pt x="0" y="89492"/>
                </a:moveTo>
                <a:cubicBezTo>
                  <a:pt x="0" y="40067"/>
                  <a:pt x="40067" y="0"/>
                  <a:pt x="89492" y="0"/>
                </a:cubicBezTo>
                <a:lnTo>
                  <a:pt x="1491364" y="0"/>
                </a:lnTo>
                <a:cubicBezTo>
                  <a:pt x="1540789" y="0"/>
                  <a:pt x="1580856" y="40067"/>
                  <a:pt x="1580856" y="89492"/>
                </a:cubicBezTo>
                <a:lnTo>
                  <a:pt x="1580856" y="805431"/>
                </a:lnTo>
                <a:cubicBezTo>
                  <a:pt x="1580856" y="854856"/>
                  <a:pt x="1540789" y="894923"/>
                  <a:pt x="1491364" y="894923"/>
                </a:cubicBezTo>
                <a:lnTo>
                  <a:pt x="89492" y="894923"/>
                </a:lnTo>
                <a:cubicBezTo>
                  <a:pt x="40067" y="894923"/>
                  <a:pt x="0" y="854856"/>
                  <a:pt x="0" y="805431"/>
                </a:cubicBezTo>
                <a:lnTo>
                  <a:pt x="0" y="8949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2251" tIns="75741" rIns="92251" bIns="75741" numCol="1" spcCol="1270" anchor="ctr" anchorCtr="0">
            <a:noAutofit/>
          </a:bodyPr>
          <a:lstStyle/>
          <a:p>
            <a:pPr lvl="0" algn="ctr" defTabSz="1155700">
              <a:lnSpc>
                <a:spcPct val="90000"/>
              </a:lnSpc>
              <a:spcBef>
                <a:spcPct val="0"/>
              </a:spcBef>
              <a:spcAft>
                <a:spcPct val="35000"/>
              </a:spcAft>
            </a:pPr>
            <a:r>
              <a:rPr lang="es-MX" sz="2600" kern="1200" dirty="0" smtClean="0"/>
              <a:t>1 ton = 3 m</a:t>
            </a:r>
            <a:r>
              <a:rPr lang="es-MX" sz="2600" kern="1200" baseline="30000" dirty="0" smtClean="0"/>
              <a:t>3</a:t>
            </a:r>
            <a:endParaRPr lang="es-MX" sz="2600" kern="1200" baseline="30000" dirty="0"/>
          </a:p>
        </p:txBody>
      </p:sp>
      <p:sp>
        <p:nvSpPr>
          <p:cNvPr id="11" name="10 Forma libre"/>
          <p:cNvSpPr/>
          <p:nvPr/>
        </p:nvSpPr>
        <p:spPr>
          <a:xfrm>
            <a:off x="4843709" y="5769177"/>
            <a:ext cx="1580856" cy="894923"/>
          </a:xfrm>
          <a:custGeom>
            <a:avLst/>
            <a:gdLst>
              <a:gd name="connsiteX0" fmla="*/ 0 w 1580856"/>
              <a:gd name="connsiteY0" fmla="*/ 89492 h 894923"/>
              <a:gd name="connsiteX1" fmla="*/ 89492 w 1580856"/>
              <a:gd name="connsiteY1" fmla="*/ 0 h 894923"/>
              <a:gd name="connsiteX2" fmla="*/ 1491364 w 1580856"/>
              <a:gd name="connsiteY2" fmla="*/ 0 h 894923"/>
              <a:gd name="connsiteX3" fmla="*/ 1580856 w 1580856"/>
              <a:gd name="connsiteY3" fmla="*/ 89492 h 894923"/>
              <a:gd name="connsiteX4" fmla="*/ 1580856 w 1580856"/>
              <a:gd name="connsiteY4" fmla="*/ 805431 h 894923"/>
              <a:gd name="connsiteX5" fmla="*/ 1491364 w 1580856"/>
              <a:gd name="connsiteY5" fmla="*/ 894923 h 894923"/>
              <a:gd name="connsiteX6" fmla="*/ 89492 w 1580856"/>
              <a:gd name="connsiteY6" fmla="*/ 894923 h 894923"/>
              <a:gd name="connsiteX7" fmla="*/ 0 w 1580856"/>
              <a:gd name="connsiteY7" fmla="*/ 805431 h 894923"/>
              <a:gd name="connsiteX8" fmla="*/ 0 w 1580856"/>
              <a:gd name="connsiteY8" fmla="*/ 89492 h 894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0856" h="894923">
                <a:moveTo>
                  <a:pt x="0" y="89492"/>
                </a:moveTo>
                <a:cubicBezTo>
                  <a:pt x="0" y="40067"/>
                  <a:pt x="40067" y="0"/>
                  <a:pt x="89492" y="0"/>
                </a:cubicBezTo>
                <a:lnTo>
                  <a:pt x="1491364" y="0"/>
                </a:lnTo>
                <a:cubicBezTo>
                  <a:pt x="1540789" y="0"/>
                  <a:pt x="1580856" y="40067"/>
                  <a:pt x="1580856" y="89492"/>
                </a:cubicBezTo>
                <a:lnTo>
                  <a:pt x="1580856" y="805431"/>
                </a:lnTo>
                <a:cubicBezTo>
                  <a:pt x="1580856" y="854856"/>
                  <a:pt x="1540789" y="894923"/>
                  <a:pt x="1491364" y="894923"/>
                </a:cubicBezTo>
                <a:lnTo>
                  <a:pt x="89492" y="894923"/>
                </a:lnTo>
                <a:cubicBezTo>
                  <a:pt x="40067" y="894923"/>
                  <a:pt x="0" y="854856"/>
                  <a:pt x="0" y="805431"/>
                </a:cubicBezTo>
                <a:lnTo>
                  <a:pt x="0" y="8949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2251" tIns="75741" rIns="92251" bIns="75741" numCol="1" spcCol="1270" anchor="ctr" anchorCtr="0">
            <a:noAutofit/>
          </a:bodyPr>
          <a:lstStyle/>
          <a:p>
            <a:pPr lvl="0" algn="ctr" defTabSz="1155700">
              <a:lnSpc>
                <a:spcPct val="90000"/>
              </a:lnSpc>
              <a:spcBef>
                <a:spcPct val="0"/>
              </a:spcBef>
              <a:spcAft>
                <a:spcPct val="35000"/>
              </a:spcAft>
            </a:pPr>
            <a:r>
              <a:rPr lang="es-MX" sz="2600" kern="1200" dirty="0" smtClean="0"/>
              <a:t>1 m</a:t>
            </a:r>
            <a:r>
              <a:rPr lang="es-MX" sz="2600" kern="1200" baseline="30000" dirty="0" smtClean="0"/>
              <a:t>3 </a:t>
            </a:r>
            <a:r>
              <a:rPr lang="es-MX" sz="2600" kern="1200" dirty="0" smtClean="0"/>
              <a:t>= 400 kg/</a:t>
            </a:r>
            <a:r>
              <a:rPr lang="es-MX" sz="2600" kern="1200" dirty="0" err="1" smtClean="0"/>
              <a:t>vol</a:t>
            </a:r>
            <a:endParaRPr lang="es-MX" sz="2600" kern="1200" dirty="0"/>
          </a:p>
        </p:txBody>
      </p:sp>
      <p:sp>
        <p:nvSpPr>
          <p:cNvPr id="15" name="14 CuadroTexto"/>
          <p:cNvSpPr txBox="1"/>
          <p:nvPr/>
        </p:nvSpPr>
        <p:spPr>
          <a:xfrm>
            <a:off x="35497" y="1619508"/>
            <a:ext cx="8928992" cy="707886"/>
          </a:xfrm>
          <a:prstGeom prst="rect">
            <a:avLst/>
          </a:prstGeom>
          <a:noFill/>
        </p:spPr>
        <p:txBody>
          <a:bodyPr wrap="square" rtlCol="0">
            <a:spAutoFit/>
          </a:bodyPr>
          <a:lstStyle/>
          <a:p>
            <a:r>
              <a:rPr lang="es-MX" dirty="0" smtClean="0">
                <a:latin typeface="Candara" panose="020E0502030303020204" pitchFamily="34" charset="0"/>
              </a:rPr>
              <a:t>Relación peso/volumen (RPV) o Factor de estiba (FE) o Peso volumétrico o Peso-Volumen:</a:t>
            </a:r>
            <a:endParaRPr lang="es-MX" dirty="0">
              <a:latin typeface="Candara" panose="020E0502030303020204" pitchFamily="34" charset="0"/>
            </a:endParaRPr>
          </a:p>
        </p:txBody>
      </p:sp>
      <p:sp>
        <p:nvSpPr>
          <p:cNvPr id="16" name="15 Rectángulo"/>
          <p:cNvSpPr/>
          <p:nvPr/>
        </p:nvSpPr>
        <p:spPr>
          <a:xfrm>
            <a:off x="539552" y="2228671"/>
            <a:ext cx="8136904" cy="1631216"/>
          </a:xfrm>
          <a:prstGeom prst="rect">
            <a:avLst/>
          </a:prstGeom>
        </p:spPr>
        <p:txBody>
          <a:bodyPr wrap="square">
            <a:spAutoFit/>
          </a:bodyPr>
          <a:lstStyle/>
          <a:p>
            <a:pPr algn="just"/>
            <a:r>
              <a:rPr lang="es-MX" dirty="0" smtClean="0">
                <a:latin typeface="Candara" panose="020E0502030303020204" pitchFamily="34" charset="0"/>
              </a:rPr>
              <a:t>Puede </a:t>
            </a:r>
            <a:r>
              <a:rPr lang="es-MX" dirty="0">
                <a:latin typeface="Candara" panose="020E0502030303020204" pitchFamily="34" charset="0"/>
              </a:rPr>
              <a:t>definirse como la cantidad de metros cúbicos que ocupa una tonelada de carga en un medio de transporte, medio </a:t>
            </a:r>
            <a:r>
              <a:rPr lang="es-MX" dirty="0" err="1">
                <a:latin typeface="Candara" panose="020E0502030303020204" pitchFamily="34" charset="0"/>
              </a:rPr>
              <a:t>unitarizador</a:t>
            </a:r>
            <a:r>
              <a:rPr lang="es-MX" dirty="0">
                <a:latin typeface="Candara" panose="020E0502030303020204" pitchFamily="34" charset="0"/>
              </a:rPr>
              <a:t>, e inclusive un almacén. Este índice es muy importante en el cálculo de la cantidad de carga a </a:t>
            </a:r>
            <a:r>
              <a:rPr lang="es-MX" dirty="0" smtClean="0">
                <a:latin typeface="Candara" panose="020E0502030303020204" pitchFamily="34" charset="0"/>
              </a:rPr>
              <a:t>estibar </a:t>
            </a:r>
            <a:r>
              <a:rPr lang="es-MX" dirty="0">
                <a:latin typeface="Candara" panose="020E0502030303020204" pitchFamily="34" charset="0"/>
              </a:rPr>
              <a:t>y en la determinación de la tasa de flete a </a:t>
            </a:r>
            <a:endParaRPr lang="es-MX" dirty="0" smtClean="0">
              <a:latin typeface="Candara" panose="020E0502030303020204" pitchFamily="34" charset="0"/>
            </a:endParaRPr>
          </a:p>
          <a:p>
            <a:pPr algn="just"/>
            <a:r>
              <a:rPr lang="es-MX" dirty="0" smtClean="0">
                <a:latin typeface="Candara" panose="020E0502030303020204" pitchFamily="34" charset="0"/>
              </a:rPr>
              <a:t>aplicar</a:t>
            </a:r>
            <a:r>
              <a:rPr lang="es-MX" dirty="0">
                <a:latin typeface="Candara" panose="020E0502030303020204" pitchFamily="34" charset="0"/>
              </a:rPr>
              <a:t>.</a:t>
            </a:r>
          </a:p>
        </p:txBody>
      </p:sp>
      <p:sp>
        <p:nvSpPr>
          <p:cNvPr id="17" name="16 Forma libre"/>
          <p:cNvSpPr/>
          <p:nvPr/>
        </p:nvSpPr>
        <p:spPr>
          <a:xfrm>
            <a:off x="6772393" y="3846534"/>
            <a:ext cx="1976071" cy="2968104"/>
          </a:xfrm>
          <a:custGeom>
            <a:avLst/>
            <a:gdLst>
              <a:gd name="connsiteX0" fmla="*/ 0 w 1976071"/>
              <a:gd name="connsiteY0" fmla="*/ 197607 h 2968104"/>
              <a:gd name="connsiteX1" fmla="*/ 197607 w 1976071"/>
              <a:gd name="connsiteY1" fmla="*/ 0 h 2968104"/>
              <a:gd name="connsiteX2" fmla="*/ 1778464 w 1976071"/>
              <a:gd name="connsiteY2" fmla="*/ 0 h 2968104"/>
              <a:gd name="connsiteX3" fmla="*/ 1976071 w 1976071"/>
              <a:gd name="connsiteY3" fmla="*/ 197607 h 2968104"/>
              <a:gd name="connsiteX4" fmla="*/ 1976071 w 1976071"/>
              <a:gd name="connsiteY4" fmla="*/ 2770497 h 2968104"/>
              <a:gd name="connsiteX5" fmla="*/ 1778464 w 1976071"/>
              <a:gd name="connsiteY5" fmla="*/ 2968104 h 2968104"/>
              <a:gd name="connsiteX6" fmla="*/ 197607 w 1976071"/>
              <a:gd name="connsiteY6" fmla="*/ 2968104 h 2968104"/>
              <a:gd name="connsiteX7" fmla="*/ 0 w 1976071"/>
              <a:gd name="connsiteY7" fmla="*/ 2770497 h 2968104"/>
              <a:gd name="connsiteX8" fmla="*/ 0 w 1976071"/>
              <a:gd name="connsiteY8" fmla="*/ 197607 h 296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6071" h="2968104">
                <a:moveTo>
                  <a:pt x="0" y="197607"/>
                </a:moveTo>
                <a:cubicBezTo>
                  <a:pt x="0" y="88472"/>
                  <a:pt x="88472" y="0"/>
                  <a:pt x="197607" y="0"/>
                </a:cubicBezTo>
                <a:lnTo>
                  <a:pt x="1778464" y="0"/>
                </a:lnTo>
                <a:cubicBezTo>
                  <a:pt x="1887599" y="0"/>
                  <a:pt x="1976071" y="88472"/>
                  <a:pt x="1976071" y="197607"/>
                </a:cubicBezTo>
                <a:lnTo>
                  <a:pt x="1976071" y="2770497"/>
                </a:lnTo>
                <a:cubicBezTo>
                  <a:pt x="1976071" y="2879632"/>
                  <a:pt x="1887599" y="2968104"/>
                  <a:pt x="1778464" y="2968104"/>
                </a:cubicBezTo>
                <a:lnTo>
                  <a:pt x="197607" y="2968104"/>
                </a:lnTo>
                <a:cubicBezTo>
                  <a:pt x="88472" y="2968104"/>
                  <a:pt x="0" y="2879632"/>
                  <a:pt x="0" y="2770497"/>
                </a:cubicBezTo>
                <a:lnTo>
                  <a:pt x="0" y="197607"/>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8110" tIns="118110" rIns="118110" bIns="2195783" numCol="1" spcCol="1270" anchor="ctr" anchorCtr="0">
            <a:noAutofit/>
          </a:bodyPr>
          <a:lstStyle/>
          <a:p>
            <a:pPr lvl="0" algn="ctr" defTabSz="1377950">
              <a:lnSpc>
                <a:spcPct val="90000"/>
              </a:lnSpc>
              <a:spcBef>
                <a:spcPct val="0"/>
              </a:spcBef>
              <a:spcAft>
                <a:spcPct val="35000"/>
              </a:spcAft>
            </a:pPr>
            <a:r>
              <a:rPr lang="es-MX" sz="2800" dirty="0" smtClean="0"/>
              <a:t>Ferrovia</a:t>
            </a:r>
            <a:r>
              <a:rPr lang="es-MX" sz="2800" kern="1200" dirty="0" smtClean="0"/>
              <a:t>rio</a:t>
            </a:r>
            <a:endParaRPr lang="es-MX" sz="2800" kern="1200" dirty="0"/>
          </a:p>
        </p:txBody>
      </p:sp>
      <p:sp>
        <p:nvSpPr>
          <p:cNvPr id="21" name="20 Forma libre"/>
          <p:cNvSpPr/>
          <p:nvPr/>
        </p:nvSpPr>
        <p:spPr>
          <a:xfrm>
            <a:off x="6991806" y="4725144"/>
            <a:ext cx="1580856" cy="894923"/>
          </a:xfrm>
          <a:custGeom>
            <a:avLst/>
            <a:gdLst>
              <a:gd name="connsiteX0" fmla="*/ 0 w 1580856"/>
              <a:gd name="connsiteY0" fmla="*/ 89492 h 894923"/>
              <a:gd name="connsiteX1" fmla="*/ 89492 w 1580856"/>
              <a:gd name="connsiteY1" fmla="*/ 0 h 894923"/>
              <a:gd name="connsiteX2" fmla="*/ 1491364 w 1580856"/>
              <a:gd name="connsiteY2" fmla="*/ 0 h 894923"/>
              <a:gd name="connsiteX3" fmla="*/ 1580856 w 1580856"/>
              <a:gd name="connsiteY3" fmla="*/ 89492 h 894923"/>
              <a:gd name="connsiteX4" fmla="*/ 1580856 w 1580856"/>
              <a:gd name="connsiteY4" fmla="*/ 805431 h 894923"/>
              <a:gd name="connsiteX5" fmla="*/ 1491364 w 1580856"/>
              <a:gd name="connsiteY5" fmla="*/ 894923 h 894923"/>
              <a:gd name="connsiteX6" fmla="*/ 89492 w 1580856"/>
              <a:gd name="connsiteY6" fmla="*/ 894923 h 894923"/>
              <a:gd name="connsiteX7" fmla="*/ 0 w 1580856"/>
              <a:gd name="connsiteY7" fmla="*/ 805431 h 894923"/>
              <a:gd name="connsiteX8" fmla="*/ 0 w 1580856"/>
              <a:gd name="connsiteY8" fmla="*/ 89492 h 894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0856" h="894923">
                <a:moveTo>
                  <a:pt x="0" y="89492"/>
                </a:moveTo>
                <a:cubicBezTo>
                  <a:pt x="0" y="40067"/>
                  <a:pt x="40067" y="0"/>
                  <a:pt x="89492" y="0"/>
                </a:cubicBezTo>
                <a:lnTo>
                  <a:pt x="1491364" y="0"/>
                </a:lnTo>
                <a:cubicBezTo>
                  <a:pt x="1540789" y="0"/>
                  <a:pt x="1580856" y="40067"/>
                  <a:pt x="1580856" y="89492"/>
                </a:cubicBezTo>
                <a:lnTo>
                  <a:pt x="1580856" y="805431"/>
                </a:lnTo>
                <a:cubicBezTo>
                  <a:pt x="1580856" y="854856"/>
                  <a:pt x="1540789" y="894923"/>
                  <a:pt x="1491364" y="894923"/>
                </a:cubicBezTo>
                <a:lnTo>
                  <a:pt x="89492" y="894923"/>
                </a:lnTo>
                <a:cubicBezTo>
                  <a:pt x="40067" y="894923"/>
                  <a:pt x="0" y="854856"/>
                  <a:pt x="0" y="805431"/>
                </a:cubicBezTo>
                <a:lnTo>
                  <a:pt x="0" y="8949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2251" tIns="75741" rIns="92251" bIns="75741" numCol="1" spcCol="1270" anchor="ctr" anchorCtr="0">
            <a:noAutofit/>
          </a:bodyPr>
          <a:lstStyle/>
          <a:p>
            <a:pPr lvl="0" algn="ctr" defTabSz="1155700">
              <a:lnSpc>
                <a:spcPct val="90000"/>
              </a:lnSpc>
              <a:spcBef>
                <a:spcPct val="0"/>
              </a:spcBef>
              <a:spcAft>
                <a:spcPct val="35000"/>
              </a:spcAft>
            </a:pPr>
            <a:r>
              <a:rPr lang="es-MX" sz="2600" kern="1200" dirty="0" smtClean="0"/>
              <a:t>1 ton = 4 m</a:t>
            </a:r>
            <a:r>
              <a:rPr lang="es-MX" sz="2600" kern="1200" baseline="30000" dirty="0" smtClean="0"/>
              <a:t>3</a:t>
            </a:r>
            <a:endParaRPr lang="es-MX" sz="2600" kern="1200" baseline="30000" dirty="0"/>
          </a:p>
        </p:txBody>
      </p:sp>
      <p:sp>
        <p:nvSpPr>
          <p:cNvPr id="22" name="21 Forma libre"/>
          <p:cNvSpPr/>
          <p:nvPr/>
        </p:nvSpPr>
        <p:spPr>
          <a:xfrm>
            <a:off x="6991806" y="5757749"/>
            <a:ext cx="1580856" cy="894923"/>
          </a:xfrm>
          <a:custGeom>
            <a:avLst/>
            <a:gdLst>
              <a:gd name="connsiteX0" fmla="*/ 0 w 1580856"/>
              <a:gd name="connsiteY0" fmla="*/ 89492 h 894923"/>
              <a:gd name="connsiteX1" fmla="*/ 89492 w 1580856"/>
              <a:gd name="connsiteY1" fmla="*/ 0 h 894923"/>
              <a:gd name="connsiteX2" fmla="*/ 1491364 w 1580856"/>
              <a:gd name="connsiteY2" fmla="*/ 0 h 894923"/>
              <a:gd name="connsiteX3" fmla="*/ 1580856 w 1580856"/>
              <a:gd name="connsiteY3" fmla="*/ 89492 h 894923"/>
              <a:gd name="connsiteX4" fmla="*/ 1580856 w 1580856"/>
              <a:gd name="connsiteY4" fmla="*/ 805431 h 894923"/>
              <a:gd name="connsiteX5" fmla="*/ 1491364 w 1580856"/>
              <a:gd name="connsiteY5" fmla="*/ 894923 h 894923"/>
              <a:gd name="connsiteX6" fmla="*/ 89492 w 1580856"/>
              <a:gd name="connsiteY6" fmla="*/ 894923 h 894923"/>
              <a:gd name="connsiteX7" fmla="*/ 0 w 1580856"/>
              <a:gd name="connsiteY7" fmla="*/ 805431 h 894923"/>
              <a:gd name="connsiteX8" fmla="*/ 0 w 1580856"/>
              <a:gd name="connsiteY8" fmla="*/ 89492 h 894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0856" h="894923">
                <a:moveTo>
                  <a:pt x="0" y="89492"/>
                </a:moveTo>
                <a:cubicBezTo>
                  <a:pt x="0" y="40067"/>
                  <a:pt x="40067" y="0"/>
                  <a:pt x="89492" y="0"/>
                </a:cubicBezTo>
                <a:lnTo>
                  <a:pt x="1491364" y="0"/>
                </a:lnTo>
                <a:cubicBezTo>
                  <a:pt x="1540789" y="0"/>
                  <a:pt x="1580856" y="40067"/>
                  <a:pt x="1580856" y="89492"/>
                </a:cubicBezTo>
                <a:lnTo>
                  <a:pt x="1580856" y="805431"/>
                </a:lnTo>
                <a:cubicBezTo>
                  <a:pt x="1580856" y="854856"/>
                  <a:pt x="1540789" y="894923"/>
                  <a:pt x="1491364" y="894923"/>
                </a:cubicBezTo>
                <a:lnTo>
                  <a:pt x="89492" y="894923"/>
                </a:lnTo>
                <a:cubicBezTo>
                  <a:pt x="40067" y="894923"/>
                  <a:pt x="0" y="854856"/>
                  <a:pt x="0" y="805431"/>
                </a:cubicBezTo>
                <a:lnTo>
                  <a:pt x="0" y="8949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2251" tIns="75741" rIns="92251" bIns="75741" numCol="1" spcCol="1270" anchor="ctr" anchorCtr="0">
            <a:noAutofit/>
          </a:bodyPr>
          <a:lstStyle/>
          <a:p>
            <a:pPr lvl="0" algn="ctr" defTabSz="1155700">
              <a:lnSpc>
                <a:spcPct val="90000"/>
              </a:lnSpc>
              <a:spcBef>
                <a:spcPct val="0"/>
              </a:spcBef>
              <a:spcAft>
                <a:spcPct val="35000"/>
              </a:spcAft>
            </a:pPr>
            <a:r>
              <a:rPr lang="es-MX" sz="2600" kern="1200" dirty="0" smtClean="0"/>
              <a:t>1 m</a:t>
            </a:r>
            <a:r>
              <a:rPr lang="es-MX" sz="2600" kern="1200" baseline="30000" dirty="0" smtClean="0"/>
              <a:t>3 </a:t>
            </a:r>
            <a:r>
              <a:rPr lang="es-MX" sz="2600" kern="1200" dirty="0" smtClean="0"/>
              <a:t>= </a:t>
            </a:r>
            <a:r>
              <a:rPr lang="es-MX" sz="2600" dirty="0" smtClean="0"/>
              <a:t>25</a:t>
            </a:r>
            <a:r>
              <a:rPr lang="es-MX" sz="2600" kern="1200" dirty="0" smtClean="0"/>
              <a:t>0 kg/</a:t>
            </a:r>
            <a:r>
              <a:rPr lang="es-MX" sz="2600" kern="1200" dirty="0" err="1" smtClean="0"/>
              <a:t>vol</a:t>
            </a:r>
            <a:endParaRPr lang="es-MX" sz="2600" kern="1200" dirty="0"/>
          </a:p>
        </p:txBody>
      </p:sp>
    </p:spTree>
    <p:extLst>
      <p:ext uri="{BB962C8B-B14F-4D97-AF65-F5344CB8AC3E}">
        <p14:creationId xmlns:p14="http://schemas.microsoft.com/office/powerpoint/2010/main" val="267533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5" grpId="0"/>
      <p:bldP spid="16" grpId="0"/>
      <p:bldP spid="17" grpId="0" animBg="1"/>
      <p:bldP spid="21" grpId="0" animBg="1"/>
      <p:bldP spid="2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87624" y="260648"/>
            <a:ext cx="6336704" cy="707886"/>
          </a:xfrm>
          <a:prstGeom prst="rect">
            <a:avLst/>
          </a:prstGeom>
          <a:noFill/>
        </p:spPr>
        <p:txBody>
          <a:bodyPr wrap="square" rtlCol="0">
            <a:spAutoFit/>
          </a:bodyPr>
          <a:lstStyle/>
          <a:p>
            <a:pPr algn="ctr"/>
            <a:r>
              <a:rPr lang="es-MX" dirty="0" smtClean="0">
                <a:solidFill>
                  <a:schemeClr val="tx2"/>
                </a:solidFill>
                <a:latin typeface="Century Gothic" panose="020B0502020202020204" pitchFamily="34" charset="0"/>
              </a:rPr>
              <a:t>Ejercicio: Cálculo de selección del modo de transporte</a:t>
            </a:r>
            <a:endParaRPr lang="es-MX" dirty="0">
              <a:solidFill>
                <a:schemeClr val="tx2"/>
              </a:solidFill>
              <a:latin typeface="Century Gothic" panose="020B0502020202020204" pitchFamily="34" charset="0"/>
            </a:endParaRPr>
          </a:p>
        </p:txBody>
      </p:sp>
      <p:sp>
        <p:nvSpPr>
          <p:cNvPr id="3" name="2 CuadroTexto"/>
          <p:cNvSpPr txBox="1"/>
          <p:nvPr/>
        </p:nvSpPr>
        <p:spPr>
          <a:xfrm>
            <a:off x="539552" y="1700808"/>
            <a:ext cx="6139822" cy="2246769"/>
          </a:xfrm>
          <a:prstGeom prst="rect">
            <a:avLst/>
          </a:prstGeom>
          <a:noFill/>
        </p:spPr>
        <p:txBody>
          <a:bodyPr wrap="none" rtlCol="0">
            <a:spAutoFit/>
          </a:bodyPr>
          <a:lstStyle/>
          <a:p>
            <a:pPr marL="457200" indent="-457200">
              <a:buFont typeface="+mj-lt"/>
              <a:buAutoNum type="arabicPeriod"/>
            </a:pPr>
            <a:r>
              <a:rPr lang="es-MX" sz="2800" dirty="0" smtClean="0">
                <a:solidFill>
                  <a:schemeClr val="accent1"/>
                </a:solidFill>
              </a:rPr>
              <a:t>Agruparse en 4 equipos</a:t>
            </a:r>
          </a:p>
          <a:p>
            <a:pPr marL="457200" indent="-457200">
              <a:buFont typeface="+mj-lt"/>
              <a:buAutoNum type="arabicPeriod"/>
            </a:pPr>
            <a:r>
              <a:rPr lang="es-MX" sz="2800" dirty="0" smtClean="0">
                <a:solidFill>
                  <a:schemeClr val="accent1"/>
                </a:solidFill>
              </a:rPr>
              <a:t>Leer detenidamente el caso</a:t>
            </a:r>
          </a:p>
          <a:p>
            <a:pPr marL="457200" indent="-457200">
              <a:buFont typeface="+mj-lt"/>
              <a:buAutoNum type="arabicPeriod"/>
            </a:pPr>
            <a:r>
              <a:rPr lang="es-MX" sz="2800" dirty="0" smtClean="0">
                <a:solidFill>
                  <a:schemeClr val="accent1"/>
                </a:solidFill>
              </a:rPr>
              <a:t>Realizar el ejercicio</a:t>
            </a:r>
          </a:p>
          <a:p>
            <a:pPr marL="457200" indent="-457200">
              <a:buFont typeface="+mj-lt"/>
              <a:buAutoNum type="arabicPeriod"/>
            </a:pPr>
            <a:r>
              <a:rPr lang="es-MX" sz="2800" dirty="0" smtClean="0">
                <a:solidFill>
                  <a:schemeClr val="accent1"/>
                </a:solidFill>
              </a:rPr>
              <a:t>Pasarlo a explicar</a:t>
            </a:r>
          </a:p>
          <a:p>
            <a:pPr marL="457200" indent="-457200">
              <a:buFont typeface="+mj-lt"/>
              <a:buAutoNum type="arabicPeriod"/>
            </a:pPr>
            <a:r>
              <a:rPr lang="es-MX" sz="2800" dirty="0" smtClean="0">
                <a:solidFill>
                  <a:schemeClr val="accent1"/>
                </a:solidFill>
              </a:rPr>
              <a:t>Cuenta como punto en participación</a:t>
            </a:r>
            <a:endParaRPr lang="es-MX" sz="2800" dirty="0">
              <a:solidFill>
                <a:schemeClr val="accent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3954451"/>
            <a:ext cx="3168352" cy="2510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3620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179512" y="1263244"/>
            <a:ext cx="8828518" cy="1301660"/>
            <a:chOff x="179512" y="1479268"/>
            <a:chExt cx="8828518" cy="1301660"/>
          </a:xfrm>
        </p:grpSpPr>
        <p:sp>
          <p:nvSpPr>
            <p:cNvPr id="18" name="17 Flecha derecha"/>
            <p:cNvSpPr/>
            <p:nvPr/>
          </p:nvSpPr>
          <p:spPr>
            <a:xfrm>
              <a:off x="7812360" y="1513812"/>
              <a:ext cx="1195670" cy="12671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MX" sz="1100" dirty="0" err="1" smtClean="0"/>
                <a:t>end-haul</a:t>
              </a:r>
              <a:endParaRPr lang="es-MX" sz="1100" dirty="0" smtClean="0"/>
            </a:p>
            <a:p>
              <a:pPr marL="171450" indent="-171450">
                <a:buFont typeface="Arial" panose="020B0604020202020204" pitchFamily="34" charset="0"/>
                <a:buChar char="•"/>
              </a:pPr>
              <a:r>
                <a:rPr lang="es-MX" sz="1100" dirty="0" smtClean="0"/>
                <a:t>Road</a:t>
              </a:r>
            </a:p>
            <a:p>
              <a:pPr marL="171450" indent="-171450">
                <a:buFont typeface="Arial" panose="020B0604020202020204" pitchFamily="34" charset="0"/>
                <a:buChar char="•"/>
              </a:pPr>
              <a:r>
                <a:rPr lang="es-MX" sz="1100" dirty="0" smtClean="0"/>
                <a:t>Deep sea</a:t>
              </a:r>
            </a:p>
            <a:p>
              <a:pPr marL="171450" indent="-171450">
                <a:buFont typeface="Arial" panose="020B0604020202020204" pitchFamily="34" charset="0"/>
                <a:buChar char="•"/>
              </a:pPr>
              <a:endParaRPr lang="es-MX" sz="1100" dirty="0" smtClean="0"/>
            </a:p>
          </p:txBody>
        </p:sp>
        <p:sp>
          <p:nvSpPr>
            <p:cNvPr id="20" name="19 Flecha derecha"/>
            <p:cNvSpPr/>
            <p:nvPr/>
          </p:nvSpPr>
          <p:spPr>
            <a:xfrm>
              <a:off x="2498282" y="1479268"/>
              <a:ext cx="1569662" cy="1296144"/>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Font typeface="Arial" panose="020B0604020202020204" pitchFamily="34" charset="0"/>
                <a:buChar char="•"/>
              </a:pPr>
              <a:endParaRPr lang="es-MX" sz="1000" dirty="0" smtClean="0"/>
            </a:p>
            <a:p>
              <a:pPr marL="171450" indent="-171450" algn="ctr">
                <a:buFont typeface="Arial" panose="020B0604020202020204" pitchFamily="34" charset="0"/>
                <a:buChar char="•"/>
              </a:pPr>
              <a:r>
                <a:rPr lang="es-MX" sz="1000" dirty="0" smtClean="0"/>
                <a:t>Rail </a:t>
              </a:r>
              <a:r>
                <a:rPr lang="es-MX" sz="1000" dirty="0" err="1" smtClean="0"/>
                <a:t>transport</a:t>
              </a:r>
              <a:endParaRPr lang="es-MX" sz="1000" dirty="0" smtClean="0"/>
            </a:p>
            <a:p>
              <a:pPr marL="171450" indent="-171450" algn="ctr">
                <a:buFont typeface="Arial" panose="020B0604020202020204" pitchFamily="34" charset="0"/>
                <a:buChar char="•"/>
              </a:pPr>
              <a:r>
                <a:rPr lang="es-MX" sz="1000" dirty="0" err="1" smtClean="0"/>
                <a:t>Inland</a:t>
              </a:r>
              <a:r>
                <a:rPr lang="es-MX" sz="1000" dirty="0" smtClean="0"/>
                <a:t> </a:t>
              </a:r>
              <a:r>
                <a:rPr lang="es-MX" sz="1000" dirty="0" err="1" smtClean="0"/>
                <a:t>shipping</a:t>
              </a:r>
              <a:endParaRPr lang="es-MX" sz="1000" dirty="0" smtClean="0"/>
            </a:p>
            <a:p>
              <a:pPr marL="171450" indent="-171450" algn="ctr">
                <a:buFont typeface="Arial" panose="020B0604020202020204" pitchFamily="34" charset="0"/>
                <a:buChar char="•"/>
              </a:pPr>
              <a:r>
                <a:rPr lang="es-MX" sz="1000" dirty="0" smtClean="0"/>
                <a:t>Short sea </a:t>
              </a:r>
              <a:r>
                <a:rPr lang="es-MX" sz="1000" dirty="0" err="1" smtClean="0"/>
                <a:t>shipping</a:t>
              </a:r>
              <a:endParaRPr lang="es-MX" sz="1000" dirty="0" smtClean="0"/>
            </a:p>
            <a:p>
              <a:pPr marL="171450" indent="-171450" algn="ctr">
                <a:buFont typeface="Arial" panose="020B0604020202020204" pitchFamily="34" charset="0"/>
                <a:buChar char="•"/>
              </a:pPr>
              <a:endParaRPr lang="es-MX" sz="1000" dirty="0" smtClean="0"/>
            </a:p>
          </p:txBody>
        </p:sp>
        <p:sp>
          <p:nvSpPr>
            <p:cNvPr id="21" name="20 Elipse"/>
            <p:cNvSpPr/>
            <p:nvPr/>
          </p:nvSpPr>
          <p:spPr>
            <a:xfrm>
              <a:off x="4110924" y="1623284"/>
              <a:ext cx="1008112" cy="100811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600" dirty="0"/>
            </a:p>
          </p:txBody>
        </p:sp>
        <p:sp>
          <p:nvSpPr>
            <p:cNvPr id="27" name="26 Elipse"/>
            <p:cNvSpPr/>
            <p:nvPr/>
          </p:nvSpPr>
          <p:spPr>
            <a:xfrm>
              <a:off x="1432114" y="1623284"/>
              <a:ext cx="1008112" cy="100811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27 Elipse"/>
            <p:cNvSpPr/>
            <p:nvPr/>
          </p:nvSpPr>
          <p:spPr>
            <a:xfrm>
              <a:off x="6761268" y="1608770"/>
              <a:ext cx="1008112" cy="100811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21 CuadroTexto"/>
            <p:cNvSpPr txBox="1"/>
            <p:nvPr/>
          </p:nvSpPr>
          <p:spPr>
            <a:xfrm>
              <a:off x="6695644" y="1997838"/>
              <a:ext cx="1116716" cy="276999"/>
            </a:xfrm>
            <a:prstGeom prst="rect">
              <a:avLst/>
            </a:prstGeom>
            <a:noFill/>
          </p:spPr>
          <p:txBody>
            <a:bodyPr wrap="none" rtlCol="0">
              <a:spAutoFit/>
            </a:bodyPr>
            <a:lstStyle/>
            <a:p>
              <a:r>
                <a:rPr lang="es-MX" sz="1200" dirty="0" err="1" smtClean="0">
                  <a:solidFill>
                    <a:schemeClr val="bg1"/>
                  </a:solidFill>
                  <a:latin typeface="Arial" panose="020B0604020202020204" pitchFamily="34" charset="0"/>
                  <a:cs typeface="Arial" panose="020B0604020202020204" pitchFamily="34" charset="0"/>
                </a:rPr>
                <a:t>Transhipment</a:t>
              </a:r>
              <a:endParaRPr lang="es-MX" sz="1200" dirty="0">
                <a:solidFill>
                  <a:schemeClr val="bg1"/>
                </a:solidFill>
                <a:latin typeface="Arial" panose="020B0604020202020204" pitchFamily="34" charset="0"/>
                <a:cs typeface="Arial" panose="020B0604020202020204" pitchFamily="34" charset="0"/>
              </a:endParaRPr>
            </a:p>
          </p:txBody>
        </p:sp>
        <p:sp>
          <p:nvSpPr>
            <p:cNvPr id="33" name="32 Flecha derecha"/>
            <p:cNvSpPr/>
            <p:nvPr/>
          </p:nvSpPr>
          <p:spPr>
            <a:xfrm>
              <a:off x="179512" y="1508296"/>
              <a:ext cx="1195670" cy="12671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MX" sz="1100" dirty="0" smtClean="0"/>
                <a:t>Pre-</a:t>
              </a:r>
              <a:r>
                <a:rPr lang="es-MX" sz="1100" dirty="0" err="1" smtClean="0"/>
                <a:t>haul</a:t>
              </a:r>
              <a:endParaRPr lang="es-MX" sz="1100" dirty="0" smtClean="0"/>
            </a:p>
            <a:p>
              <a:pPr marL="171450" indent="-171450">
                <a:buFont typeface="Arial" panose="020B0604020202020204" pitchFamily="34" charset="0"/>
                <a:buChar char="•"/>
              </a:pPr>
              <a:r>
                <a:rPr lang="es-MX" sz="1100" dirty="0" smtClean="0"/>
                <a:t>Road</a:t>
              </a:r>
            </a:p>
            <a:p>
              <a:pPr marL="171450" indent="-171450">
                <a:buFont typeface="Arial" panose="020B0604020202020204" pitchFamily="34" charset="0"/>
                <a:buChar char="•"/>
              </a:pPr>
              <a:r>
                <a:rPr lang="es-MX" sz="1100" dirty="0" smtClean="0"/>
                <a:t>Deep sea</a:t>
              </a:r>
            </a:p>
            <a:p>
              <a:pPr marL="171450" indent="-171450">
                <a:buFont typeface="Arial" panose="020B0604020202020204" pitchFamily="34" charset="0"/>
                <a:buChar char="•"/>
              </a:pPr>
              <a:endParaRPr lang="es-MX" sz="1100" dirty="0" smtClean="0"/>
            </a:p>
          </p:txBody>
        </p:sp>
        <p:sp>
          <p:nvSpPr>
            <p:cNvPr id="36" name="35 CuadroTexto"/>
            <p:cNvSpPr txBox="1"/>
            <p:nvPr/>
          </p:nvSpPr>
          <p:spPr>
            <a:xfrm>
              <a:off x="1374620" y="2008871"/>
              <a:ext cx="1116716" cy="276999"/>
            </a:xfrm>
            <a:prstGeom prst="rect">
              <a:avLst/>
            </a:prstGeom>
            <a:noFill/>
          </p:spPr>
          <p:txBody>
            <a:bodyPr wrap="none" rtlCol="0">
              <a:spAutoFit/>
            </a:bodyPr>
            <a:lstStyle/>
            <a:p>
              <a:r>
                <a:rPr lang="es-MX" sz="1200" dirty="0" err="1" smtClean="0">
                  <a:solidFill>
                    <a:schemeClr val="bg1"/>
                  </a:solidFill>
                  <a:latin typeface="Arial" panose="020B0604020202020204" pitchFamily="34" charset="0"/>
                  <a:cs typeface="Arial" panose="020B0604020202020204" pitchFamily="34" charset="0"/>
                </a:rPr>
                <a:t>Transhipment</a:t>
              </a:r>
              <a:endParaRPr lang="es-MX" sz="1200" dirty="0">
                <a:solidFill>
                  <a:schemeClr val="bg1"/>
                </a:solidFill>
                <a:latin typeface="Arial" panose="020B0604020202020204" pitchFamily="34" charset="0"/>
                <a:cs typeface="Arial" panose="020B0604020202020204" pitchFamily="34" charset="0"/>
              </a:endParaRPr>
            </a:p>
          </p:txBody>
        </p:sp>
        <p:sp>
          <p:nvSpPr>
            <p:cNvPr id="37" name="36 CuadroTexto"/>
            <p:cNvSpPr txBox="1"/>
            <p:nvPr/>
          </p:nvSpPr>
          <p:spPr>
            <a:xfrm>
              <a:off x="4060376" y="1997838"/>
              <a:ext cx="1116716" cy="276999"/>
            </a:xfrm>
            <a:prstGeom prst="rect">
              <a:avLst/>
            </a:prstGeom>
            <a:noFill/>
          </p:spPr>
          <p:txBody>
            <a:bodyPr wrap="none" rtlCol="0">
              <a:spAutoFit/>
            </a:bodyPr>
            <a:lstStyle/>
            <a:p>
              <a:r>
                <a:rPr lang="es-MX" sz="1200" dirty="0" err="1" smtClean="0">
                  <a:solidFill>
                    <a:schemeClr val="bg1"/>
                  </a:solidFill>
                  <a:latin typeface="Arial" panose="020B0604020202020204" pitchFamily="34" charset="0"/>
                  <a:cs typeface="Arial" panose="020B0604020202020204" pitchFamily="34" charset="0"/>
                </a:rPr>
                <a:t>Transhipment</a:t>
              </a:r>
              <a:endParaRPr lang="es-MX" sz="1200" dirty="0">
                <a:solidFill>
                  <a:schemeClr val="bg1"/>
                </a:solidFill>
                <a:latin typeface="Arial" panose="020B0604020202020204" pitchFamily="34" charset="0"/>
                <a:cs typeface="Arial" panose="020B0604020202020204" pitchFamily="34" charset="0"/>
              </a:endParaRPr>
            </a:p>
          </p:txBody>
        </p:sp>
        <p:sp>
          <p:nvSpPr>
            <p:cNvPr id="38" name="37 Flecha derecha"/>
            <p:cNvSpPr/>
            <p:nvPr/>
          </p:nvSpPr>
          <p:spPr>
            <a:xfrm>
              <a:off x="5148626" y="1479268"/>
              <a:ext cx="1569662" cy="1296144"/>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Font typeface="Arial" panose="020B0604020202020204" pitchFamily="34" charset="0"/>
                <a:buChar char="•"/>
              </a:pPr>
              <a:endParaRPr lang="es-MX" sz="1000" dirty="0" smtClean="0"/>
            </a:p>
            <a:p>
              <a:pPr marL="171450" indent="-171450" algn="ctr">
                <a:buFont typeface="Arial" panose="020B0604020202020204" pitchFamily="34" charset="0"/>
                <a:buChar char="•"/>
              </a:pPr>
              <a:r>
                <a:rPr lang="es-MX" sz="1000" dirty="0" smtClean="0"/>
                <a:t>Rail </a:t>
              </a:r>
              <a:r>
                <a:rPr lang="es-MX" sz="1000" dirty="0" err="1" smtClean="0"/>
                <a:t>transport</a:t>
              </a:r>
              <a:endParaRPr lang="es-MX" sz="1000" dirty="0" smtClean="0"/>
            </a:p>
            <a:p>
              <a:pPr marL="171450" indent="-171450" algn="ctr">
                <a:buFont typeface="Arial" panose="020B0604020202020204" pitchFamily="34" charset="0"/>
                <a:buChar char="•"/>
              </a:pPr>
              <a:r>
                <a:rPr lang="es-MX" sz="1000" dirty="0" err="1" smtClean="0"/>
                <a:t>Inland</a:t>
              </a:r>
              <a:r>
                <a:rPr lang="es-MX" sz="1000" dirty="0" smtClean="0"/>
                <a:t> </a:t>
              </a:r>
              <a:r>
                <a:rPr lang="es-MX" sz="1000" dirty="0" err="1" smtClean="0"/>
                <a:t>shipping</a:t>
              </a:r>
              <a:endParaRPr lang="es-MX" sz="1000" dirty="0" smtClean="0"/>
            </a:p>
            <a:p>
              <a:pPr marL="171450" indent="-171450" algn="ctr">
                <a:buFont typeface="Arial" panose="020B0604020202020204" pitchFamily="34" charset="0"/>
                <a:buChar char="•"/>
              </a:pPr>
              <a:r>
                <a:rPr lang="es-MX" sz="1000" dirty="0" smtClean="0"/>
                <a:t>Short sea </a:t>
              </a:r>
              <a:r>
                <a:rPr lang="es-MX" sz="1000" dirty="0" err="1" smtClean="0"/>
                <a:t>shipping</a:t>
              </a:r>
              <a:endParaRPr lang="es-MX" sz="1000" dirty="0" smtClean="0"/>
            </a:p>
            <a:p>
              <a:pPr marL="171450" indent="-171450" algn="ctr">
                <a:buFont typeface="Arial" panose="020B0604020202020204" pitchFamily="34" charset="0"/>
                <a:buChar char="•"/>
              </a:pPr>
              <a:endParaRPr lang="es-MX" sz="1000" dirty="0" smtClean="0"/>
            </a:p>
          </p:txBody>
        </p:sp>
      </p:grpSp>
      <p:sp>
        <p:nvSpPr>
          <p:cNvPr id="39" name="38 CuadroTexto"/>
          <p:cNvSpPr txBox="1"/>
          <p:nvPr/>
        </p:nvSpPr>
        <p:spPr>
          <a:xfrm>
            <a:off x="403246" y="868652"/>
            <a:ext cx="8345220" cy="400108"/>
          </a:xfrm>
          <a:prstGeom prst="rect">
            <a:avLst/>
          </a:prstGeom>
          <a:noFill/>
        </p:spPr>
        <p:txBody>
          <a:bodyPr wrap="square" lIns="91440" tIns="45720" rIns="91440" bIns="45720" rtlCol="0">
            <a:spAutoFit/>
          </a:bodyPr>
          <a:lstStyle/>
          <a:p>
            <a:r>
              <a:rPr lang="es-MX" b="1" dirty="0" smtClean="0">
                <a:solidFill>
                  <a:schemeClr val="tx2"/>
                </a:solidFill>
              </a:rPr>
              <a:t>Cadena de Transporte Intermodal</a:t>
            </a:r>
            <a:endParaRPr lang="es-MX" b="1" dirty="0">
              <a:solidFill>
                <a:schemeClr val="tx2"/>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8265" y="2636912"/>
            <a:ext cx="6542087"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27818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tretch>
            <a:fillRect/>
          </a:stretch>
        </p:blipFill>
        <p:spPr bwMode="auto">
          <a:xfrm>
            <a:off x="330677" y="980728"/>
            <a:ext cx="8554654" cy="4045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043608" y="260648"/>
            <a:ext cx="7200800" cy="461664"/>
          </a:xfrm>
          <a:prstGeom prst="rect">
            <a:avLst/>
          </a:prstGeom>
          <a:noFill/>
        </p:spPr>
        <p:txBody>
          <a:bodyPr wrap="square" lIns="91440" tIns="45720" rIns="91440" bIns="45720" rtlCol="0">
            <a:spAutoFit/>
          </a:bodyPr>
          <a:lstStyle/>
          <a:p>
            <a:pPr algn="ctr"/>
            <a:r>
              <a:rPr lang="es-MX" sz="2400" b="1" dirty="0">
                <a:solidFill>
                  <a:schemeClr val="tx2"/>
                </a:solidFill>
                <a:effectLst>
                  <a:outerShdw blurRad="38100" dist="38100" dir="2700000" algn="tl">
                    <a:srgbClr val="000000">
                      <a:alpha val="43137"/>
                    </a:srgbClr>
                  </a:outerShdw>
                </a:effectLst>
              </a:rPr>
              <a:t>Valor vs costo</a:t>
            </a:r>
          </a:p>
        </p:txBody>
      </p:sp>
      <p:sp>
        <p:nvSpPr>
          <p:cNvPr id="5" name="4 Rectángulo"/>
          <p:cNvSpPr/>
          <p:nvPr/>
        </p:nvSpPr>
        <p:spPr>
          <a:xfrm>
            <a:off x="323528" y="5025948"/>
            <a:ext cx="8424936" cy="954107"/>
          </a:xfrm>
          <a:prstGeom prst="rect">
            <a:avLst/>
          </a:prstGeom>
        </p:spPr>
        <p:txBody>
          <a:bodyPr wrap="square" lIns="91440" tIns="45720" rIns="91440" bIns="45720">
            <a:spAutoFit/>
          </a:bodyPr>
          <a:lstStyle/>
          <a:p>
            <a:pPr algn="just"/>
            <a:r>
              <a:rPr lang="es-MX" sz="1800" dirty="0" smtClean="0"/>
              <a:t>Todo transporte supone </a:t>
            </a:r>
            <a:r>
              <a:rPr lang="es-MX" sz="1800" dirty="0"/>
              <a:t>un valor añadido, bien sea de tiempo, </a:t>
            </a:r>
            <a:r>
              <a:rPr lang="es-MX" sz="1800" dirty="0" smtClean="0"/>
              <a:t>de carácter </a:t>
            </a:r>
            <a:r>
              <a:rPr lang="es-MX" sz="1800" dirty="0"/>
              <a:t>socioeconómico, de bienestar, de </a:t>
            </a:r>
            <a:r>
              <a:rPr lang="es-MX" sz="1800" dirty="0" smtClean="0"/>
              <a:t>seguridad o </a:t>
            </a:r>
            <a:r>
              <a:rPr lang="es-MX" sz="1800" dirty="0"/>
              <a:t>de calidad.</a:t>
            </a:r>
          </a:p>
          <a:p>
            <a:pPr algn="just"/>
            <a:endParaRPr lang="es-MX" sz="1800" dirty="0"/>
          </a:p>
        </p:txBody>
      </p:sp>
      <p:sp>
        <p:nvSpPr>
          <p:cNvPr id="6" name="5 Rectángulo"/>
          <p:cNvSpPr/>
          <p:nvPr/>
        </p:nvSpPr>
        <p:spPr>
          <a:xfrm>
            <a:off x="323528" y="5674020"/>
            <a:ext cx="8568952" cy="923330"/>
          </a:xfrm>
          <a:prstGeom prst="rect">
            <a:avLst/>
          </a:prstGeom>
        </p:spPr>
        <p:txBody>
          <a:bodyPr wrap="square" lIns="91440" tIns="45720" rIns="91440" bIns="45720">
            <a:spAutoFit/>
          </a:bodyPr>
          <a:lstStyle/>
          <a:p>
            <a:pPr algn="just"/>
            <a:r>
              <a:rPr lang="es-MX" sz="1800" dirty="0" smtClean="0"/>
              <a:t>Lo </a:t>
            </a:r>
            <a:r>
              <a:rPr lang="es-MX" sz="1800" dirty="0"/>
              <a:t>que contempla es un </a:t>
            </a:r>
            <a:r>
              <a:rPr lang="es-MX" sz="1800" dirty="0" smtClean="0"/>
              <a:t>proceso continuo </a:t>
            </a:r>
            <a:r>
              <a:rPr lang="es-MX" sz="1800" dirty="0"/>
              <a:t>en todo el espacio terrestre, aéreo </a:t>
            </a:r>
            <a:r>
              <a:rPr lang="es-MX" sz="1800" dirty="0" smtClean="0"/>
              <a:t>y marítimo</a:t>
            </a:r>
            <a:r>
              <a:rPr lang="es-MX" sz="1800" dirty="0"/>
              <a:t>, que va desde la obtención de las </a:t>
            </a:r>
            <a:r>
              <a:rPr lang="es-MX" sz="1800" dirty="0" smtClean="0"/>
              <a:t>materias primas </a:t>
            </a:r>
            <a:r>
              <a:rPr lang="es-MX" sz="1800" dirty="0"/>
              <a:t>hasta el cliente final, donde el </a:t>
            </a:r>
            <a:r>
              <a:rPr lang="es-MX" sz="1800" dirty="0" smtClean="0"/>
              <a:t>bien transportado </a:t>
            </a:r>
            <a:r>
              <a:rPr lang="es-MX" sz="1800" dirty="0"/>
              <a:t>va experimentando sucesivos </a:t>
            </a:r>
            <a:r>
              <a:rPr lang="es-MX" sz="1800" dirty="0" smtClean="0"/>
              <a:t>incrementos de </a:t>
            </a:r>
            <a:r>
              <a:rPr lang="es-MX" sz="1800" dirty="0"/>
              <a:t>valor.</a:t>
            </a:r>
          </a:p>
        </p:txBody>
      </p:sp>
    </p:spTree>
    <p:extLst>
      <p:ext uri="{BB962C8B-B14F-4D97-AF65-F5344CB8AC3E}">
        <p14:creationId xmlns:p14="http://schemas.microsoft.com/office/powerpoint/2010/main" val="1765614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52400" y="4149080"/>
            <a:ext cx="8839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just" eaLnBrk="1" hangingPunct="1">
              <a:spcBef>
                <a:spcPct val="50000"/>
              </a:spcBef>
            </a:pPr>
            <a:r>
              <a:rPr lang="en-US" sz="1800" b="1" dirty="0">
                <a:solidFill>
                  <a:schemeClr val="tx2"/>
                </a:solidFill>
                <a:latin typeface="Century Gothic" panose="020B0502020202020204" pitchFamily="34" charset="0"/>
                <a:cs typeface="Times New Roman" pitchFamily="18" charset="0"/>
              </a:rPr>
              <a:t>El </a:t>
            </a:r>
            <a:r>
              <a:rPr lang="es-MX" sz="1800" b="1" dirty="0">
                <a:solidFill>
                  <a:schemeClr val="tx2"/>
                </a:solidFill>
                <a:latin typeface="Century Gothic" panose="020B0502020202020204" pitchFamily="34" charset="0"/>
                <a:cs typeface="Times New Roman" pitchFamily="18" charset="0"/>
              </a:rPr>
              <a:t>análisis</a:t>
            </a:r>
            <a:r>
              <a:rPr lang="en-US" sz="1800" b="1" dirty="0">
                <a:solidFill>
                  <a:schemeClr val="tx2"/>
                </a:solidFill>
                <a:latin typeface="Century Gothic" panose="020B0502020202020204" pitchFamily="34" charset="0"/>
                <a:cs typeface="Times New Roman" pitchFamily="18" charset="0"/>
              </a:rPr>
              <a:t> se </a:t>
            </a:r>
            <a:r>
              <a:rPr lang="es-MX" sz="1800" b="1" dirty="0">
                <a:solidFill>
                  <a:schemeClr val="tx2"/>
                </a:solidFill>
                <a:latin typeface="Century Gothic" panose="020B0502020202020204" pitchFamily="34" charset="0"/>
                <a:cs typeface="Times New Roman" pitchFamily="18" charset="0"/>
              </a:rPr>
              <a:t>centra</a:t>
            </a:r>
            <a:r>
              <a:rPr lang="en-US" sz="1800" b="1" dirty="0">
                <a:solidFill>
                  <a:schemeClr val="tx2"/>
                </a:solidFill>
                <a:latin typeface="Century Gothic" panose="020B0502020202020204" pitchFamily="34" charset="0"/>
                <a:cs typeface="Times New Roman" pitchFamily="18" charset="0"/>
              </a:rPr>
              <a:t> en los </a:t>
            </a:r>
            <a:r>
              <a:rPr lang="es-MX" sz="1800" b="1" dirty="0">
                <a:solidFill>
                  <a:schemeClr val="tx2"/>
                </a:solidFill>
                <a:latin typeface="Century Gothic" panose="020B0502020202020204" pitchFamily="34" charset="0"/>
                <a:cs typeface="Times New Roman" pitchFamily="18" charset="0"/>
              </a:rPr>
              <a:t>flujos</a:t>
            </a:r>
            <a:r>
              <a:rPr lang="en-US" sz="1800" b="1" dirty="0">
                <a:solidFill>
                  <a:schemeClr val="tx2"/>
                </a:solidFill>
                <a:latin typeface="Century Gothic" panose="020B0502020202020204" pitchFamily="34" charset="0"/>
                <a:cs typeface="Times New Roman" pitchFamily="18" charset="0"/>
              </a:rPr>
              <a:t> de </a:t>
            </a:r>
            <a:r>
              <a:rPr lang="es-MX" sz="1800" b="1" dirty="0">
                <a:solidFill>
                  <a:schemeClr val="tx2"/>
                </a:solidFill>
                <a:latin typeface="Century Gothic" panose="020B0502020202020204" pitchFamily="34" charset="0"/>
                <a:cs typeface="Times New Roman" pitchFamily="18" charset="0"/>
              </a:rPr>
              <a:t>mercancías</a:t>
            </a:r>
            <a:r>
              <a:rPr lang="es-ES_tradnl" sz="1800" b="1" dirty="0">
                <a:solidFill>
                  <a:schemeClr val="tx2"/>
                </a:solidFill>
                <a:latin typeface="Century Gothic" panose="020B0502020202020204" pitchFamily="34" charset="0"/>
                <a:cs typeface="Times New Roman" pitchFamily="18" charset="0"/>
              </a:rPr>
              <a:t>.</a:t>
            </a:r>
          </a:p>
        </p:txBody>
      </p:sp>
      <p:sp>
        <p:nvSpPr>
          <p:cNvPr id="3" name="Text Box 3"/>
          <p:cNvSpPr txBox="1">
            <a:spLocks noChangeArrowheads="1"/>
          </p:cNvSpPr>
          <p:nvPr/>
        </p:nvSpPr>
        <p:spPr bwMode="auto">
          <a:xfrm>
            <a:off x="179388" y="4541640"/>
            <a:ext cx="8839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just" eaLnBrk="1" hangingPunct="1">
              <a:spcBef>
                <a:spcPct val="50000"/>
              </a:spcBef>
            </a:pPr>
            <a:r>
              <a:rPr lang="es-MX" sz="1600" dirty="0" smtClean="0">
                <a:solidFill>
                  <a:schemeClr val="tx2"/>
                </a:solidFill>
                <a:latin typeface="Century Gothic" panose="020B0502020202020204" pitchFamily="34" charset="0"/>
                <a:cs typeface="Times New Roman" pitchFamily="18" charset="0"/>
              </a:rPr>
              <a:t>Se plantea que gran parte de las posibilidades de intermodalismo se encuentran en el autotransporte, ya que se identifica que algunos de los flujos por este modo cuentan con características similares a los flujos trasladados por  ferrocarril.</a:t>
            </a:r>
            <a:endParaRPr lang="es-MX" sz="1600" dirty="0">
              <a:solidFill>
                <a:schemeClr val="tx2"/>
              </a:solidFill>
              <a:latin typeface="Century Gothic" panose="020B0502020202020204" pitchFamily="34" charset="0"/>
            </a:endParaRPr>
          </a:p>
        </p:txBody>
      </p:sp>
      <p:sp>
        <p:nvSpPr>
          <p:cNvPr id="5" name="Text Box 5"/>
          <p:cNvSpPr txBox="1">
            <a:spLocks noChangeArrowheads="1"/>
          </p:cNvSpPr>
          <p:nvPr/>
        </p:nvSpPr>
        <p:spPr bwMode="auto">
          <a:xfrm>
            <a:off x="827584" y="333376"/>
            <a:ext cx="6934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2400" dirty="0">
                <a:solidFill>
                  <a:schemeClr val="tx2"/>
                </a:solidFill>
                <a:latin typeface="Candara" pitchFamily="34" charset="0"/>
              </a:rPr>
              <a:t>Planteamiento del Transporte Intermodal</a:t>
            </a:r>
            <a:endParaRPr lang="es-ES" sz="2400" dirty="0">
              <a:solidFill>
                <a:schemeClr val="tx2"/>
              </a:solidFill>
              <a:latin typeface="Candara" pitchFamily="34" charset="0"/>
            </a:endParaRPr>
          </a:p>
        </p:txBody>
      </p:sp>
      <p:sp>
        <p:nvSpPr>
          <p:cNvPr id="147" name="146 Rectángulo"/>
          <p:cNvSpPr/>
          <p:nvPr/>
        </p:nvSpPr>
        <p:spPr>
          <a:xfrm>
            <a:off x="290224" y="980728"/>
            <a:ext cx="8396576" cy="830997"/>
          </a:xfrm>
          <a:prstGeom prst="rect">
            <a:avLst/>
          </a:prstGeom>
        </p:spPr>
        <p:txBody>
          <a:bodyPr wrap="square" lIns="91440" tIns="45720" rIns="91440" bIns="45720">
            <a:spAutoFit/>
          </a:bodyPr>
          <a:lstStyle/>
          <a:p>
            <a:pPr algn="just">
              <a:defRPr/>
            </a:pPr>
            <a:r>
              <a:rPr lang="es-ES" sz="1600" b="1" dirty="0">
                <a:solidFill>
                  <a:schemeClr val="tx2"/>
                </a:solidFill>
                <a:effectLst>
                  <a:outerShdw blurRad="38100" dist="38100" dir="2700000" algn="tl">
                    <a:srgbClr val="C0C0C0"/>
                  </a:outerShdw>
                </a:effectLst>
                <a:latin typeface="Calibri" panose="020F0502020204030204" pitchFamily="34" charset="0"/>
              </a:rPr>
              <a:t>TRANSPORTE  INTERMODAL  ES  CUANDO  SE  HACE  EL  TRANSPORTE  POR  CAMIÓN  </a:t>
            </a:r>
            <a:r>
              <a:rPr lang="es-ES" sz="1600" b="1" u="sng" dirty="0">
                <a:solidFill>
                  <a:schemeClr val="tx2"/>
                </a:solidFill>
                <a:effectLst>
                  <a:outerShdw blurRad="38100" dist="38100" dir="2700000" algn="tl">
                    <a:srgbClr val="C0C0C0"/>
                  </a:outerShdw>
                </a:effectLst>
                <a:latin typeface="Calibri" panose="020F0502020204030204" pitchFamily="34" charset="0"/>
              </a:rPr>
              <a:t>SOBRE  LA  DISTANCIA  MÁS  CORTA  POSIBLE</a:t>
            </a:r>
            <a:r>
              <a:rPr lang="es-ES" sz="1600" b="1" dirty="0">
                <a:solidFill>
                  <a:schemeClr val="tx2"/>
                </a:solidFill>
                <a:effectLst>
                  <a:outerShdw blurRad="38100" dist="38100" dir="2700000" algn="tl">
                    <a:srgbClr val="C0C0C0"/>
                  </a:outerShdw>
                </a:effectLst>
                <a:latin typeface="Calibri" panose="020F0502020204030204" pitchFamily="34" charset="0"/>
              </a:rPr>
              <a:t>,  HACIENDO  LA  LARGA  DISTANCIA  POR  </a:t>
            </a:r>
            <a:r>
              <a:rPr lang="es-ES" sz="1600" b="1" dirty="0" smtClean="0">
                <a:solidFill>
                  <a:schemeClr val="tx2"/>
                </a:solidFill>
                <a:effectLst>
                  <a:outerShdw blurRad="38100" dist="38100" dir="2700000" algn="tl">
                    <a:srgbClr val="C0C0C0"/>
                  </a:outerShdw>
                </a:effectLst>
                <a:latin typeface="Calibri" panose="020F0502020204030204" pitchFamily="34" charset="0"/>
              </a:rPr>
              <a:t>FERROCARRIL O POR </a:t>
            </a:r>
            <a:r>
              <a:rPr lang="es-ES" sz="1600" b="1" dirty="0">
                <a:solidFill>
                  <a:schemeClr val="tx2"/>
                </a:solidFill>
                <a:effectLst>
                  <a:outerShdw blurRad="38100" dist="38100" dir="2700000" algn="tl">
                    <a:srgbClr val="C0C0C0"/>
                  </a:outerShdw>
                </a:effectLst>
                <a:latin typeface="Calibri" panose="020F0502020204030204" pitchFamily="34" charset="0"/>
              </a:rPr>
              <a:t>AGUA. </a:t>
            </a:r>
            <a:r>
              <a:rPr lang="es-ES" sz="1600" b="1" dirty="0" smtClean="0">
                <a:solidFill>
                  <a:schemeClr val="tx2"/>
                </a:solidFill>
                <a:effectLst>
                  <a:outerShdw blurRad="38100" dist="38100" dir="2700000" algn="tl">
                    <a:srgbClr val="C0C0C0"/>
                  </a:outerShdw>
                </a:effectLst>
                <a:latin typeface="Calibri" panose="020F0502020204030204" pitchFamily="34" charset="0"/>
              </a:rPr>
              <a:t>	</a:t>
            </a:r>
            <a:endParaRPr lang="es-ES" sz="1600" b="1" dirty="0">
              <a:solidFill>
                <a:schemeClr val="tx2"/>
              </a:solidFill>
              <a:effectLst>
                <a:outerShdw blurRad="38100" dist="38100" dir="2700000" algn="tl">
                  <a:srgbClr val="C0C0C0"/>
                </a:outerShdw>
              </a:effectLst>
              <a:latin typeface="Calibri" panose="020F0502020204030204" pitchFamily="34" charset="0"/>
            </a:endParaRPr>
          </a:p>
        </p:txBody>
      </p:sp>
      <p:sp>
        <p:nvSpPr>
          <p:cNvPr id="185" name="184 Rectángulo"/>
          <p:cNvSpPr/>
          <p:nvPr/>
        </p:nvSpPr>
        <p:spPr>
          <a:xfrm>
            <a:off x="179512" y="5413288"/>
            <a:ext cx="8701376" cy="1077218"/>
          </a:xfrm>
          <a:prstGeom prst="rect">
            <a:avLst/>
          </a:prstGeom>
        </p:spPr>
        <p:txBody>
          <a:bodyPr wrap="square" lIns="91440" tIns="45720" rIns="91440" bIns="45720">
            <a:spAutoFit/>
          </a:bodyPr>
          <a:lstStyle/>
          <a:p>
            <a:pPr algn="just"/>
            <a:r>
              <a:rPr lang="es-MX" sz="1600" dirty="0">
                <a:solidFill>
                  <a:schemeClr val="tx2"/>
                </a:solidFill>
                <a:latin typeface="Century Gothic" panose="020B0502020202020204" pitchFamily="34" charset="0"/>
              </a:rPr>
              <a:t>Uno de los esquemas que se contempla es el </a:t>
            </a:r>
            <a:r>
              <a:rPr lang="es-MX" sz="1600" dirty="0" smtClean="0">
                <a:solidFill>
                  <a:schemeClr val="tx2"/>
                </a:solidFill>
                <a:latin typeface="Century Gothic" panose="020B0502020202020204" pitchFamily="34" charset="0"/>
              </a:rPr>
              <a:t>de grandes </a:t>
            </a:r>
            <a:r>
              <a:rPr lang="es-MX" sz="1600" dirty="0">
                <a:solidFill>
                  <a:schemeClr val="tx2"/>
                </a:solidFill>
                <a:latin typeface="Century Gothic" panose="020B0502020202020204" pitchFamily="34" charset="0"/>
              </a:rPr>
              <a:t>líneas troncales ferroviarias que unan </a:t>
            </a:r>
            <a:r>
              <a:rPr lang="es-MX" sz="1600" dirty="0" smtClean="0">
                <a:solidFill>
                  <a:schemeClr val="tx2"/>
                </a:solidFill>
                <a:latin typeface="Century Gothic" panose="020B0502020202020204" pitchFamily="34" charset="0"/>
              </a:rPr>
              <a:t>los principales </a:t>
            </a:r>
            <a:r>
              <a:rPr lang="es-MX" sz="1600" dirty="0">
                <a:solidFill>
                  <a:schemeClr val="tx2"/>
                </a:solidFill>
                <a:latin typeface="Century Gothic" panose="020B0502020202020204" pitchFamily="34" charset="0"/>
              </a:rPr>
              <a:t>centros de actividad y los centros </a:t>
            </a:r>
            <a:r>
              <a:rPr lang="es-MX" sz="1600" dirty="0" smtClean="0">
                <a:solidFill>
                  <a:schemeClr val="tx2"/>
                </a:solidFill>
                <a:latin typeface="Century Gothic" panose="020B0502020202020204" pitchFamily="34" charset="0"/>
              </a:rPr>
              <a:t>de producción </a:t>
            </a:r>
            <a:r>
              <a:rPr lang="es-MX" sz="1600" dirty="0">
                <a:solidFill>
                  <a:schemeClr val="tx2"/>
                </a:solidFill>
                <a:latin typeface="Century Gothic" panose="020B0502020202020204" pitchFamily="34" charset="0"/>
              </a:rPr>
              <a:t>de gran volumen, </a:t>
            </a:r>
            <a:r>
              <a:rPr lang="es-MX" sz="1600" dirty="0" smtClean="0">
                <a:solidFill>
                  <a:schemeClr val="tx2"/>
                </a:solidFill>
                <a:latin typeface="Century Gothic" panose="020B0502020202020204" pitchFamily="34" charset="0"/>
              </a:rPr>
              <a:t>complementados con </a:t>
            </a:r>
            <a:r>
              <a:rPr lang="es-MX" sz="1600" dirty="0">
                <a:solidFill>
                  <a:schemeClr val="tx2"/>
                </a:solidFill>
                <a:latin typeface="Century Gothic" panose="020B0502020202020204" pitchFamily="34" charset="0"/>
              </a:rPr>
              <a:t>un transporte por camión que hace el </a:t>
            </a:r>
            <a:r>
              <a:rPr lang="es-MX" sz="1600" dirty="0" smtClean="0">
                <a:solidFill>
                  <a:schemeClr val="tx2"/>
                </a:solidFill>
                <a:latin typeface="Century Gothic" panose="020B0502020202020204" pitchFamily="34" charset="0"/>
              </a:rPr>
              <a:t>denominado acarreo</a:t>
            </a:r>
            <a:r>
              <a:rPr lang="es-MX" sz="1600" dirty="0">
                <a:solidFill>
                  <a:schemeClr val="tx2"/>
                </a:solidFill>
                <a:latin typeface="Century Gothic" panose="020B0502020202020204" pitchFamily="34" charset="0"/>
              </a:rPr>
              <a:t>, que une el ferrocarril con </a:t>
            </a:r>
            <a:r>
              <a:rPr lang="es-MX" sz="1600" dirty="0" smtClean="0">
                <a:solidFill>
                  <a:schemeClr val="tx2"/>
                </a:solidFill>
                <a:latin typeface="Century Gothic" panose="020B0502020202020204" pitchFamily="34" charset="0"/>
              </a:rPr>
              <a:t>aquellos puntos </a:t>
            </a:r>
            <a:r>
              <a:rPr lang="es-MX" sz="1600" dirty="0">
                <a:solidFill>
                  <a:schemeClr val="tx2"/>
                </a:solidFill>
                <a:latin typeface="Century Gothic" panose="020B0502020202020204" pitchFamily="34" charset="0"/>
              </a:rPr>
              <a:t>de demanda alejados del mismo.</a:t>
            </a:r>
          </a:p>
        </p:txBody>
      </p:sp>
      <p:pic>
        <p:nvPicPr>
          <p:cNvPr id="1026" name="Picture 2"/>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tretch>
            <a:fillRect/>
          </a:stretch>
        </p:blipFill>
        <p:spPr bwMode="auto">
          <a:xfrm>
            <a:off x="1093789" y="1844824"/>
            <a:ext cx="6430540" cy="2236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043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7" grpId="0"/>
      <p:bldP spid="18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4"/>
          <p:cNvSpPr>
            <a:spLocks noChangeArrowheads="1"/>
          </p:cNvSpPr>
          <p:nvPr/>
        </p:nvSpPr>
        <p:spPr bwMode="auto">
          <a:xfrm>
            <a:off x="611560" y="44454"/>
            <a:ext cx="7543800" cy="1152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p>
            <a:pPr algn="ctr">
              <a:lnSpc>
                <a:spcPct val="80000"/>
              </a:lnSpc>
            </a:pPr>
            <a:r>
              <a:rPr lang="es-ES" sz="2400" dirty="0">
                <a:solidFill>
                  <a:schemeClr val="tx2"/>
                </a:solidFill>
              </a:rPr>
              <a:t>Análisis de posibilidades de </a:t>
            </a:r>
            <a:r>
              <a:rPr lang="es-ES" sz="2400" dirty="0" err="1">
                <a:solidFill>
                  <a:schemeClr val="tx2"/>
                </a:solidFill>
              </a:rPr>
              <a:t>intermodalismo</a:t>
            </a:r>
            <a:endParaRPr lang="es-ES" sz="2400" dirty="0">
              <a:solidFill>
                <a:schemeClr val="tx2"/>
              </a:solidFill>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428625" y="1298868"/>
            <a:ext cx="8285163" cy="493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76590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60808" y="188640"/>
            <a:ext cx="7267576" cy="946152"/>
          </a:xfrm>
          <a:prstGeom prst="rect">
            <a:avLst/>
          </a:prstGeom>
          <a:noFill/>
          <a:extLst>
            <a:ext uri="{909E8E84-426E-40DD-AFC4-6F175D3DCCD1}">
              <a14:hiddenFill xmlns:a14="http://schemas.microsoft.com/office/drawing/2010/main">
                <a:solidFill>
                  <a:srgbClr val="FFFFFF"/>
                </a:solidFill>
              </a14:hiddenFill>
            </a:ext>
          </a:extLst>
        </p:spPr>
        <p:txBody>
          <a:bodyPr lIns="91440" tIns="45720" rIns="91440" bIns="45720"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80000"/>
              </a:lnSpc>
            </a:pPr>
            <a:r>
              <a:rPr lang="es-MX" sz="2400" dirty="0">
                <a:solidFill>
                  <a:schemeClr val="tx2"/>
                </a:solidFill>
                <a:latin typeface="+mn-lt"/>
              </a:rPr>
              <a:t>Criterios seleccionados para la identificación de volúmenes con potencial de intermodalismo</a:t>
            </a:r>
            <a:endParaRPr lang="es-ES" sz="2400" dirty="0">
              <a:solidFill>
                <a:schemeClr val="tx2"/>
              </a:solidFill>
              <a:latin typeface="+mn-lt"/>
            </a:endParaRPr>
          </a:p>
        </p:txBody>
      </p:sp>
      <p:sp>
        <p:nvSpPr>
          <p:cNvPr id="3" name="Text Box 3"/>
          <p:cNvSpPr txBox="1">
            <a:spLocks noChangeArrowheads="1"/>
          </p:cNvSpPr>
          <p:nvPr/>
        </p:nvSpPr>
        <p:spPr bwMode="auto">
          <a:xfrm>
            <a:off x="468318" y="1484784"/>
            <a:ext cx="8351836" cy="483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marL="342900" indent="-342900"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lnSpc>
                <a:spcPct val="140000"/>
              </a:lnSpc>
              <a:buFontTx/>
              <a:buAutoNum type="arabicPeriod"/>
            </a:pPr>
            <a:r>
              <a:rPr lang="es-MX"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anose="020B0502020202020204" pitchFamily="34" charset="0"/>
              </a:rPr>
              <a:t>Magnitud en toneladas de los flujos de las mercancías &gt;= 70 000  ton/año</a:t>
            </a:r>
          </a:p>
          <a:p>
            <a:pPr eaLnBrk="1" hangingPunct="1">
              <a:lnSpc>
                <a:spcPct val="140000"/>
              </a:lnSpc>
              <a:buFontTx/>
              <a:buAutoNum type="arabicPeriod"/>
            </a:pPr>
            <a:r>
              <a:rPr lang="es-MX" sz="3200" dirty="0">
                <a:ln w="10160">
                  <a:solidFill>
                    <a:schemeClr val="accent1"/>
                  </a:solidFill>
                  <a:prstDash val="solid"/>
                </a:ln>
                <a:solidFill>
                  <a:srgbClr val="FFFFFF"/>
                </a:solidFill>
                <a:effectLst>
                  <a:outerShdw blurRad="38100" dist="32000" dir="5400000" algn="tl">
                    <a:srgbClr val="000000">
                      <a:alpha val="30000"/>
                    </a:srgbClr>
                  </a:outerShdw>
                </a:effectLst>
                <a:latin typeface="Century Gothic" panose="020B0502020202020204" pitchFamily="34" charset="0"/>
              </a:rPr>
              <a:t>Distancia de recorrido &gt;= </a:t>
            </a:r>
            <a:r>
              <a:rPr lang="es-MX" sz="32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Century Gothic" panose="020B0502020202020204" pitchFamily="34" charset="0"/>
              </a:rPr>
              <a:t>500 </a:t>
            </a:r>
            <a:r>
              <a:rPr lang="es-MX" sz="3200" dirty="0">
                <a:ln w="10160">
                  <a:solidFill>
                    <a:schemeClr val="accent1"/>
                  </a:solidFill>
                  <a:prstDash val="solid"/>
                </a:ln>
                <a:solidFill>
                  <a:srgbClr val="FFFFFF"/>
                </a:solidFill>
                <a:effectLst>
                  <a:outerShdw blurRad="38100" dist="32000" dir="5400000" algn="tl">
                    <a:srgbClr val="000000">
                      <a:alpha val="30000"/>
                    </a:srgbClr>
                  </a:outerShdw>
                </a:effectLst>
                <a:latin typeface="Century Gothic" panose="020B0502020202020204" pitchFamily="34" charset="0"/>
              </a:rPr>
              <a:t>km</a:t>
            </a:r>
          </a:p>
          <a:p>
            <a:pPr eaLnBrk="1" hangingPunct="1">
              <a:lnSpc>
                <a:spcPct val="140000"/>
              </a:lnSpc>
              <a:buFontTx/>
              <a:buAutoNum type="arabicPeriod"/>
            </a:pPr>
            <a:r>
              <a:rPr lang="es-MX"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entury Gothic" panose="020B0502020202020204" pitchFamily="34" charset="0"/>
              </a:rPr>
              <a:t>Densidad económica </a:t>
            </a:r>
            <a:r>
              <a:rPr lang="es-MX"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entury Gothic" panose="020B0502020202020204" pitchFamily="34" charset="0"/>
              </a:rPr>
              <a:t> </a:t>
            </a:r>
            <a:r>
              <a:rPr lang="es-MX"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entury Gothic" panose="020B0502020202020204" pitchFamily="34" charset="0"/>
              </a:rPr>
              <a:t>&lt;= 10 </a:t>
            </a:r>
            <a:r>
              <a:rPr lang="es-MX"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entury Gothic" panose="020B0502020202020204" pitchFamily="34" charset="0"/>
              </a:rPr>
              <a:t>USD/kg</a:t>
            </a:r>
            <a:endParaRPr lang="es-MX"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entury Gothic" panose="020B0502020202020204" pitchFamily="34" charset="0"/>
            </a:endParaRPr>
          </a:p>
          <a:p>
            <a:pPr eaLnBrk="1" hangingPunct="1">
              <a:lnSpc>
                <a:spcPct val="140000"/>
              </a:lnSpc>
              <a:buFontTx/>
              <a:buAutoNum type="arabicPeriod"/>
            </a:pPr>
            <a:r>
              <a:rPr lang="es-MX"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entury Gothic" panose="020B0502020202020204" pitchFamily="34" charset="0"/>
              </a:rPr>
              <a:t>Caducidad o perecibilidad de los productos baja</a:t>
            </a:r>
          </a:p>
          <a:p>
            <a:pPr eaLnBrk="1" hangingPunct="1">
              <a:lnSpc>
                <a:spcPct val="140000"/>
              </a:lnSpc>
              <a:buFontTx/>
              <a:buAutoNum type="arabicPeriod"/>
            </a:pPr>
            <a:r>
              <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entury Gothic" panose="020B0502020202020204" pitchFamily="34" charset="0"/>
              </a:rPr>
              <a:t>Accesibilidad al ferrocarril</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entury Gothic" panose="020B0502020202020204" pitchFamily="34" charset="0"/>
            </a:endParaRPr>
          </a:p>
        </p:txBody>
      </p:sp>
    </p:spTree>
    <p:extLst>
      <p:ext uri="{BB962C8B-B14F-4D97-AF65-F5344CB8AC3E}">
        <p14:creationId xmlns:p14="http://schemas.microsoft.com/office/powerpoint/2010/main" val="3568355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42092" y="1124746"/>
            <a:ext cx="7992888" cy="5324535"/>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just"/>
            <a:r>
              <a:rPr lang="es-MX" dirty="0">
                <a:solidFill>
                  <a:schemeClr val="tx2"/>
                </a:solidFill>
              </a:rPr>
              <a:t>Desde el punto de vista del transporte de mercancías, para conseguir ese mayor peso del transporte intermodal en las cadenas logísticas, hay que abordar una serie de aspectos clave:</a:t>
            </a:r>
          </a:p>
          <a:p>
            <a:pPr algn="just"/>
            <a:endParaRPr lang="es-MX" dirty="0">
              <a:solidFill>
                <a:schemeClr val="tx2"/>
              </a:solidFill>
            </a:endParaRPr>
          </a:p>
          <a:p>
            <a:pPr algn="just"/>
            <a:r>
              <a:rPr lang="es-MX" dirty="0">
                <a:solidFill>
                  <a:schemeClr val="tx2"/>
                </a:solidFill>
              </a:rPr>
              <a:t>• Integración de modos. Es necesario que mejoren las conexiones entre puertos y ferrocarriles. Cada nuevo muelle que se construya debe estar dotado de infraestructura ferroviaria y se debería rehabilitar la mayoría de las instalaciones existentes. En los mismos puertos o en sus entornos más próximos deben existir terminales ferroviarias para la formación/recepción de trenes</a:t>
            </a:r>
            <a:r>
              <a:rPr lang="es-MX" dirty="0" smtClean="0">
                <a:solidFill>
                  <a:schemeClr val="tx2"/>
                </a:solidFill>
              </a:rPr>
              <a:t>.</a:t>
            </a:r>
          </a:p>
          <a:p>
            <a:pPr algn="just"/>
            <a:endParaRPr lang="es-MX" dirty="0">
              <a:solidFill>
                <a:schemeClr val="tx2"/>
              </a:solidFill>
            </a:endParaRPr>
          </a:p>
          <a:p>
            <a:pPr algn="just"/>
            <a:r>
              <a:rPr lang="es-MX" dirty="0">
                <a:solidFill>
                  <a:schemeClr val="tx2"/>
                </a:solidFill>
              </a:rPr>
              <a:t>• En los grandes polígonos industriales y en las cercanías de las ciudades importantes deben existir terminales ferroviarias que permitan un fácil trasbordo tren-camión</a:t>
            </a:r>
            <a:r>
              <a:rPr lang="es-MX" dirty="0" smtClean="0">
                <a:solidFill>
                  <a:schemeClr val="tx2"/>
                </a:solidFill>
              </a:rPr>
              <a:t>.</a:t>
            </a:r>
          </a:p>
          <a:p>
            <a:pPr algn="just"/>
            <a:endParaRPr lang="es-MX" dirty="0">
              <a:solidFill>
                <a:schemeClr val="tx2"/>
              </a:solidFill>
            </a:endParaRPr>
          </a:p>
          <a:p>
            <a:r>
              <a:rPr lang="es-MX" dirty="0">
                <a:solidFill>
                  <a:schemeClr val="tx2"/>
                </a:solidFill>
              </a:rPr>
              <a:t>• Ha de aumentarse el número de industrias dotadas de infraestructura ferroviaria en sus instalaciones.</a:t>
            </a:r>
          </a:p>
        </p:txBody>
      </p:sp>
    </p:spTree>
    <p:extLst>
      <p:ext uri="{BB962C8B-B14F-4D97-AF65-F5344CB8AC3E}">
        <p14:creationId xmlns:p14="http://schemas.microsoft.com/office/powerpoint/2010/main" val="1547659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1584126" y="980728"/>
            <a:ext cx="6948316" cy="4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spcBef>
                <a:spcPct val="50000"/>
              </a:spcBef>
            </a:pPr>
            <a:r>
              <a:rPr lang="es-ES" dirty="0">
                <a:solidFill>
                  <a:schemeClr val="tx2"/>
                </a:solidFill>
                <a:latin typeface="+mn-lt"/>
                <a:cs typeface="Times New Roman" pitchFamily="18" charset="0"/>
              </a:rPr>
              <a:t>Rendimiento de combustible en Toneladas-Kilómetro por litro</a:t>
            </a:r>
          </a:p>
        </p:txBody>
      </p:sp>
      <p:sp>
        <p:nvSpPr>
          <p:cNvPr id="6" name="Text Box 8"/>
          <p:cNvSpPr txBox="1">
            <a:spLocks noChangeArrowheads="1"/>
          </p:cNvSpPr>
          <p:nvPr/>
        </p:nvSpPr>
        <p:spPr bwMode="auto">
          <a:xfrm>
            <a:off x="1331640" y="332656"/>
            <a:ext cx="59042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2800" dirty="0">
                <a:solidFill>
                  <a:schemeClr val="tx2"/>
                </a:solidFill>
                <a:latin typeface="+mn-lt"/>
                <a:cs typeface="Times New Roman" pitchFamily="18" charset="0"/>
              </a:rPr>
              <a:t>Beneficios del Transporte Intermodal</a:t>
            </a:r>
            <a:endParaRPr lang="es-ES" sz="2800" dirty="0">
              <a:solidFill>
                <a:schemeClr val="tx2"/>
              </a:solidFill>
              <a:latin typeface="+mn-lt"/>
              <a:cs typeface="Times New Roman" pitchFamily="18" charset="0"/>
            </a:endParaRPr>
          </a:p>
        </p:txBody>
      </p:sp>
      <p:sp>
        <p:nvSpPr>
          <p:cNvPr id="12" name="11 Rectángulo"/>
          <p:cNvSpPr/>
          <p:nvPr/>
        </p:nvSpPr>
        <p:spPr>
          <a:xfrm>
            <a:off x="683568" y="5085184"/>
            <a:ext cx="7992888" cy="1323440"/>
          </a:xfrm>
          <a:prstGeom prst="rect">
            <a:avLst/>
          </a:prstGeom>
        </p:spPr>
        <p:txBody>
          <a:bodyPr wrap="square" lIns="91440" tIns="45720" rIns="91440" bIns="45720">
            <a:spAutoFit/>
          </a:bodyPr>
          <a:lstStyle/>
          <a:p>
            <a:pPr algn="just"/>
            <a:r>
              <a:rPr lang="es-MX" dirty="0">
                <a:solidFill>
                  <a:schemeClr val="tx2"/>
                </a:solidFill>
              </a:rPr>
              <a:t>Mientras el ferrocarril con un litro de combustible puede mover alrededor de 85 toneladas – kilómetro, el autotransporte </a:t>
            </a:r>
            <a:r>
              <a:rPr lang="es-MX" dirty="0" smtClean="0">
                <a:solidFill>
                  <a:schemeClr val="tx2"/>
                </a:solidFill>
              </a:rPr>
              <a:t>únicamente </a:t>
            </a:r>
            <a:r>
              <a:rPr lang="es-MX" dirty="0">
                <a:solidFill>
                  <a:schemeClr val="tx2"/>
                </a:solidFill>
              </a:rPr>
              <a:t>puede mover 25. Esto significa que el rendimiento del combustible en ferrocarril es 3.4 veces mayor que en el autotransporte.</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576337" y="1345238"/>
            <a:ext cx="6596063" cy="3588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7659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51498"/>
            <a:ext cx="8775915" cy="4957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Elipse"/>
          <p:cNvSpPr/>
          <p:nvPr/>
        </p:nvSpPr>
        <p:spPr>
          <a:xfrm>
            <a:off x="6516216" y="2348880"/>
            <a:ext cx="9144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CuadroTexto"/>
          <p:cNvSpPr txBox="1"/>
          <p:nvPr/>
        </p:nvSpPr>
        <p:spPr>
          <a:xfrm>
            <a:off x="3336046" y="116632"/>
            <a:ext cx="2892138" cy="584775"/>
          </a:xfrm>
          <a:prstGeom prst="rect">
            <a:avLst/>
          </a:prstGeom>
          <a:noFill/>
        </p:spPr>
        <p:txBody>
          <a:bodyPr wrap="none" rtlCol="0">
            <a:spAutoFit/>
          </a:bodyPr>
          <a:lstStyle/>
          <a:p>
            <a:r>
              <a:rPr lang="es-MX" sz="3200" dirty="0" smtClean="0"/>
              <a:t>Mapa curricular</a:t>
            </a:r>
            <a:endParaRPr lang="es-MX" sz="3200" dirty="0"/>
          </a:p>
        </p:txBody>
      </p:sp>
    </p:spTree>
    <p:extLst>
      <p:ext uri="{BB962C8B-B14F-4D97-AF65-F5344CB8AC3E}">
        <p14:creationId xmlns:p14="http://schemas.microsoft.com/office/powerpoint/2010/main" val="13941651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187624" y="332656"/>
            <a:ext cx="691197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spcBef>
                <a:spcPct val="50000"/>
              </a:spcBef>
            </a:pPr>
            <a:r>
              <a:rPr lang="es-ES" sz="2400" dirty="0">
                <a:solidFill>
                  <a:schemeClr val="tx2"/>
                </a:solidFill>
                <a:latin typeface="+mn-lt"/>
                <a:cs typeface="Times New Roman" pitchFamily="18" charset="0"/>
              </a:rPr>
              <a:t>Comparación de emisiones por tonelada movida</a:t>
            </a:r>
          </a:p>
        </p:txBody>
      </p:sp>
      <p:sp>
        <p:nvSpPr>
          <p:cNvPr id="8" name="7 Rectángulo"/>
          <p:cNvSpPr/>
          <p:nvPr/>
        </p:nvSpPr>
        <p:spPr>
          <a:xfrm>
            <a:off x="611562" y="5038144"/>
            <a:ext cx="8027988" cy="1631216"/>
          </a:xfrm>
          <a:prstGeom prst="rect">
            <a:avLst/>
          </a:prstGeom>
        </p:spPr>
        <p:txBody>
          <a:bodyPr wrap="square" lIns="91440" tIns="45720" rIns="91440" bIns="45720">
            <a:spAutoFit/>
          </a:bodyPr>
          <a:lstStyle/>
          <a:p>
            <a:pPr algn="just"/>
            <a:r>
              <a:rPr lang="es-MX" dirty="0">
                <a:solidFill>
                  <a:schemeClr val="tx2"/>
                </a:solidFill>
              </a:rPr>
              <a:t>En lo que se refiere a las emisiones por tonelada movida para tres tipos de contaminantes: Hidrocarburos, monóxido de carbono y óxido nitroso; la contaminación es mayor si se utiliza autotransporte, esta situación se dispara en el caso de oxido nitroso en el que casi se sextuplica, </a:t>
            </a:r>
            <a:r>
              <a:rPr lang="es-MX" dirty="0" smtClean="0">
                <a:solidFill>
                  <a:schemeClr val="tx2"/>
                </a:solidFill>
              </a:rPr>
              <a:t>seguido </a:t>
            </a:r>
            <a:r>
              <a:rPr lang="es-MX" dirty="0">
                <a:solidFill>
                  <a:schemeClr val="tx2"/>
                </a:solidFill>
              </a:rPr>
              <a:t>del monóxido de carbono en el que casi se triplica la emisión.</a:t>
            </a:r>
            <a:endParaRPr lang="es-ES" dirty="0">
              <a:solidFill>
                <a:schemeClr val="tx2"/>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511977" y="1052736"/>
            <a:ext cx="6120045" cy="388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7659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052736"/>
            <a:ext cx="8496944" cy="4081117"/>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just"/>
            <a:r>
              <a:rPr lang="es-AR" sz="1800" dirty="0">
                <a:solidFill>
                  <a:schemeClr val="tx2"/>
                </a:solidFill>
                <a:latin typeface="Candara" pitchFamily="34" charset="0"/>
              </a:rPr>
              <a:t>EL  OBJETIVO  DEL  TRANSPORTE   INTERMODAL:</a:t>
            </a:r>
          </a:p>
          <a:p>
            <a:pPr algn="just"/>
            <a:endParaRPr lang="es-AR" sz="1800" dirty="0">
              <a:solidFill>
                <a:schemeClr val="tx2"/>
              </a:solidFill>
              <a:latin typeface="Candara" pitchFamily="34" charset="0"/>
            </a:endParaRPr>
          </a:p>
          <a:p>
            <a:pPr marL="342900" indent="-342900" algn="just">
              <a:buAutoNum type="arabicPeriod"/>
            </a:pPr>
            <a:r>
              <a:rPr lang="es-AR" sz="1800" dirty="0">
                <a:solidFill>
                  <a:schemeClr val="tx2"/>
                </a:solidFill>
                <a:latin typeface="Candara" pitchFamily="34" charset="0"/>
              </a:rPr>
              <a:t>COMBINAR  DE  LA  FORMA  MÁS  EFICIENTE  POSIBLE,  EL  USO  DE  </a:t>
            </a:r>
            <a:r>
              <a:rPr lang="es-AR" sz="1800" dirty="0" smtClean="0">
                <a:solidFill>
                  <a:schemeClr val="tx2"/>
                </a:solidFill>
                <a:latin typeface="Candara" pitchFamily="34" charset="0"/>
              </a:rPr>
              <a:t>LOS MODOS </a:t>
            </a:r>
            <a:r>
              <a:rPr lang="es-AR" sz="1800" dirty="0">
                <a:solidFill>
                  <a:schemeClr val="tx2"/>
                </a:solidFill>
                <a:latin typeface="Candara" pitchFamily="34" charset="0"/>
              </a:rPr>
              <a:t>DISPONIBLES</a:t>
            </a:r>
            <a:r>
              <a:rPr lang="es-AR" sz="1800" dirty="0" smtClean="0">
                <a:solidFill>
                  <a:schemeClr val="tx2"/>
                </a:solidFill>
                <a:latin typeface="Candara" pitchFamily="34" charset="0"/>
              </a:rPr>
              <a:t>.</a:t>
            </a:r>
          </a:p>
          <a:p>
            <a:pPr marL="342900" indent="-342900" algn="just">
              <a:buAutoNum type="arabicPeriod"/>
            </a:pPr>
            <a:endParaRPr lang="es-AR" sz="1800" dirty="0">
              <a:solidFill>
                <a:schemeClr val="tx2"/>
              </a:solidFill>
              <a:latin typeface="Candara" pitchFamily="34" charset="0"/>
            </a:endParaRPr>
          </a:p>
          <a:p>
            <a:pPr marL="342900" indent="-342900" algn="just">
              <a:buAutoNum type="arabicPeriod"/>
            </a:pPr>
            <a:r>
              <a:rPr lang="es-AR" sz="1800" dirty="0">
                <a:solidFill>
                  <a:schemeClr val="tx2"/>
                </a:solidFill>
                <a:latin typeface="Candara" pitchFamily="34" charset="0"/>
              </a:rPr>
              <a:t>BUSCAR  LA  COMBINACIÓN  MÁS   ECONÓMICA  y QUE  MENOS  AGREDA  AL  MEDIO  AMBIENTE:</a:t>
            </a:r>
          </a:p>
          <a:p>
            <a:pPr algn="just"/>
            <a:endParaRPr lang="es-AR" sz="1800" dirty="0">
              <a:solidFill>
                <a:schemeClr val="tx2"/>
              </a:solidFill>
              <a:latin typeface="Candara" pitchFamily="34" charset="0"/>
            </a:endParaRPr>
          </a:p>
          <a:p>
            <a:pPr marL="1200152" lvl="2" indent="-285752" algn="just">
              <a:lnSpc>
                <a:spcPct val="90000"/>
              </a:lnSpc>
              <a:buFont typeface="Arial" pitchFamily="34" charset="0"/>
              <a:buChar char="•"/>
            </a:pPr>
            <a:r>
              <a:rPr lang="es-AR" sz="1800" dirty="0">
                <a:solidFill>
                  <a:schemeClr val="tx2"/>
                </a:solidFill>
                <a:latin typeface="Candara" pitchFamily="34" charset="0"/>
              </a:rPr>
              <a:t>QUE  RESULTE  EN  EL  MENOR  USO  DE  COMBUSTIBLE  POR  UNIDAD x KM  TRANSPORTADA,</a:t>
            </a:r>
          </a:p>
          <a:p>
            <a:pPr marL="1200152" lvl="2" indent="-285752" algn="just">
              <a:lnSpc>
                <a:spcPct val="90000"/>
              </a:lnSpc>
              <a:buFont typeface="Arial" pitchFamily="34" charset="0"/>
              <a:buChar char="•"/>
            </a:pPr>
            <a:r>
              <a:rPr lang="es-AR" sz="1800" dirty="0">
                <a:solidFill>
                  <a:schemeClr val="tx2"/>
                </a:solidFill>
                <a:latin typeface="Candara" pitchFamily="34" charset="0"/>
              </a:rPr>
              <a:t>QUE  CAUSE  LA  MENOR  CONTAMINACIÓN  POSIBLE ,</a:t>
            </a:r>
          </a:p>
          <a:p>
            <a:pPr marL="1200152" lvl="2" indent="-285752" algn="just">
              <a:lnSpc>
                <a:spcPct val="90000"/>
              </a:lnSpc>
              <a:buFont typeface="Arial" pitchFamily="34" charset="0"/>
              <a:buChar char="•"/>
            </a:pPr>
            <a:r>
              <a:rPr lang="es-AR" sz="1800" dirty="0">
                <a:solidFill>
                  <a:schemeClr val="tx2"/>
                </a:solidFill>
                <a:latin typeface="Candara" pitchFamily="34" charset="0"/>
              </a:rPr>
              <a:t>QUE  CAUSE  LA  MENOR  CONGESTIÓN   POSIBLE, </a:t>
            </a:r>
          </a:p>
          <a:p>
            <a:pPr marL="1200152" lvl="2" indent="-285752" algn="just">
              <a:lnSpc>
                <a:spcPct val="90000"/>
              </a:lnSpc>
              <a:buFont typeface="Arial" pitchFamily="34" charset="0"/>
              <a:buChar char="•"/>
            </a:pPr>
            <a:r>
              <a:rPr lang="es-AR" sz="1800" dirty="0">
                <a:solidFill>
                  <a:schemeClr val="tx2"/>
                </a:solidFill>
                <a:latin typeface="Candara" pitchFamily="34" charset="0"/>
              </a:rPr>
              <a:t>QUE  PRODUZCA  UN  MÍNIMO  DE  ACCIDENTES.  </a:t>
            </a:r>
          </a:p>
          <a:p>
            <a:pPr marL="1200152" lvl="2" indent="-285752" algn="just">
              <a:lnSpc>
                <a:spcPct val="90000"/>
              </a:lnSpc>
              <a:buFont typeface="Arial" pitchFamily="34" charset="0"/>
              <a:buChar char="•"/>
            </a:pPr>
            <a:r>
              <a:rPr lang="es-AR" sz="1800" dirty="0">
                <a:solidFill>
                  <a:schemeClr val="tx2"/>
                </a:solidFill>
                <a:latin typeface="Candara" pitchFamily="34" charset="0"/>
              </a:rPr>
              <a:t>BAJAR LOS COSTOS TOTALES DE LA CADENA DE TRANSPORTE</a:t>
            </a:r>
          </a:p>
          <a:p>
            <a:pPr algn="just"/>
            <a:endParaRPr lang="es-MX" sz="1800" dirty="0">
              <a:solidFill>
                <a:schemeClr val="tx2"/>
              </a:solidFill>
              <a:latin typeface="Candara" pitchFamily="34" charset="0"/>
            </a:endParaRPr>
          </a:p>
        </p:txBody>
      </p:sp>
    </p:spTree>
    <p:extLst>
      <p:ext uri="{BB962C8B-B14F-4D97-AF65-F5344CB8AC3E}">
        <p14:creationId xmlns:p14="http://schemas.microsoft.com/office/powerpoint/2010/main" val="18263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538166" y="1298576"/>
            <a:ext cx="8067675"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76590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901780" y="2085938"/>
            <a:ext cx="7052407" cy="4102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467544" y="1052736"/>
            <a:ext cx="8568952" cy="707886"/>
          </a:xfrm>
          <a:prstGeom prst="rect">
            <a:avLst/>
          </a:prstGeom>
          <a:noFill/>
        </p:spPr>
        <p:txBody>
          <a:bodyPr wrap="square" lIns="91440" tIns="45720" rIns="91440" bIns="45720" rtlCol="0">
            <a:spAutoFit/>
          </a:bodyPr>
          <a:lstStyle/>
          <a:p>
            <a:r>
              <a:rPr lang="es-MX" dirty="0"/>
              <a:t>De acuerdo al IMCO hay alrededor de US$35,600 millones en mercancías que pueden </a:t>
            </a:r>
            <a:r>
              <a:rPr lang="es-MX" dirty="0" smtClean="0"/>
              <a:t>ser </a:t>
            </a:r>
            <a:r>
              <a:rPr lang="es-MX" dirty="0"/>
              <a:t>movidas por el FFCC</a:t>
            </a:r>
          </a:p>
        </p:txBody>
      </p:sp>
    </p:spTree>
    <p:extLst>
      <p:ext uri="{BB962C8B-B14F-4D97-AF65-F5344CB8AC3E}">
        <p14:creationId xmlns:p14="http://schemas.microsoft.com/office/powerpoint/2010/main" val="15476590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974721" y="1780382"/>
            <a:ext cx="7194565" cy="39528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265048" y="980728"/>
            <a:ext cx="8339400" cy="400112"/>
          </a:xfrm>
          <a:prstGeom prst="rect">
            <a:avLst/>
          </a:prstGeom>
          <a:noFill/>
        </p:spPr>
        <p:txBody>
          <a:bodyPr wrap="none" lIns="91440" tIns="45720" rIns="91440" bIns="45720" rtlCol="0">
            <a:spAutoFit/>
          </a:bodyPr>
          <a:lstStyle/>
          <a:p>
            <a:r>
              <a:rPr lang="es-MX" dirty="0"/>
              <a:t>Se deben hacer inversiones de «ultima milla» para potenciar el tráfico del FFCC</a:t>
            </a:r>
          </a:p>
        </p:txBody>
      </p:sp>
    </p:spTree>
    <p:extLst>
      <p:ext uri="{BB962C8B-B14F-4D97-AF65-F5344CB8AC3E}">
        <p14:creationId xmlns:p14="http://schemas.microsoft.com/office/powerpoint/2010/main" val="1248003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052736"/>
            <a:ext cx="7992888" cy="677108"/>
          </a:xfrm>
          <a:prstGeom prst="rect">
            <a:avLst/>
          </a:prstGeom>
        </p:spPr>
        <p:txBody>
          <a:bodyPr wrap="square" lIns="91440" tIns="45720" rIns="91440" bIns="45720">
            <a:spAutoFit/>
          </a:bodyPr>
          <a:lstStyle/>
          <a:p>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En </a:t>
            </a:r>
            <a:r>
              <a:rPr lang="es-MX" sz="1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México el transporte en general está dominado por el autotransporte, debido a:</a:t>
            </a:r>
          </a:p>
        </p:txBody>
      </p:sp>
      <p:sp>
        <p:nvSpPr>
          <p:cNvPr id="3" name="2 CuadroTexto"/>
          <p:cNvSpPr txBox="1"/>
          <p:nvPr/>
        </p:nvSpPr>
        <p:spPr>
          <a:xfrm>
            <a:off x="467544" y="1730712"/>
            <a:ext cx="7992888" cy="1554272"/>
          </a:xfrm>
          <a:prstGeom prst="rect">
            <a:avLst/>
          </a:prstGeom>
          <a:noFill/>
        </p:spPr>
        <p:txBody>
          <a:bodyPr wrap="square" lIns="91440" tIns="45720" rIns="91440" bIns="45720" rtlCol="0">
            <a:spAutoFit/>
          </a:bodyPr>
          <a:lstStyle/>
          <a:p>
            <a:pPr marL="285752" indent="-285752">
              <a:buFont typeface="Arial" pitchFamily="34" charset="0"/>
              <a:buChar char="•"/>
            </a:pPr>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Volumen de comercio con EU (82%)</a:t>
            </a:r>
          </a:p>
          <a:p>
            <a:pPr marL="285752" indent="-285752">
              <a:buFont typeface="Arial" pitchFamily="34" charset="0"/>
              <a:buChar char="•"/>
            </a:pPr>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Facilidad de uso (Un solo modo de origen a destino)</a:t>
            </a:r>
          </a:p>
          <a:p>
            <a:pPr marL="285752" indent="-285752">
              <a:buFont typeface="Arial" pitchFamily="34" charset="0"/>
              <a:buChar char="•"/>
            </a:pPr>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Limitaciones de los puertos y terminales interiores en su infraestructura ferroviaria de apoyo</a:t>
            </a:r>
          </a:p>
          <a:p>
            <a:pPr marL="285752" indent="-285752">
              <a:buFont typeface="Arial" pitchFamily="34" charset="0"/>
              <a:buChar char="•"/>
            </a:pPr>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Limitación de rutas intermodales</a:t>
            </a:r>
          </a:p>
        </p:txBody>
      </p:sp>
      <p:sp>
        <p:nvSpPr>
          <p:cNvPr id="4" name="3 Rectángulo"/>
          <p:cNvSpPr/>
          <p:nvPr/>
        </p:nvSpPr>
        <p:spPr>
          <a:xfrm>
            <a:off x="504056" y="3288754"/>
            <a:ext cx="7956376" cy="3308598"/>
          </a:xfrm>
          <a:prstGeom prst="rect">
            <a:avLst/>
          </a:prstGeom>
        </p:spPr>
        <p:txBody>
          <a:bodyPr wrap="square" lIns="91440" tIns="45720" rIns="91440" bIns="45720">
            <a:spAutoFit/>
          </a:bodyPr>
          <a:lstStyle/>
          <a:p>
            <a:pPr algn="just"/>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Al no existir conexiones intermodales ferroviarias eficientes en los puertos, estos sólo participan en los </a:t>
            </a:r>
            <a:r>
              <a:rPr lang="es-MX" sz="1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á</a:t>
            </a:r>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mbitos regionales.</a:t>
            </a:r>
          </a:p>
          <a:p>
            <a:pPr algn="just"/>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Al no haber intercambios ferroviarios entre empresas, se limita su participación en el mercado nacional y externo.</a:t>
            </a:r>
          </a:p>
          <a:p>
            <a:pPr algn="just"/>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Al haber dominancia del uso del camión no se aprovechan las economías de escala del ferrocarril en detrimento del precio del transporte. </a:t>
            </a:r>
            <a:endParaRPr lang="es-MX" sz="1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endParaRPr>
          </a:p>
          <a:p>
            <a:pPr algn="just"/>
            <a:endPar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endParaRPr>
          </a:p>
          <a:p>
            <a:pPr algn="just"/>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Con datos de 2007, se </a:t>
            </a:r>
            <a:r>
              <a:rPr lang="es-MX" sz="1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manejan alrededor de 13 millones de </a:t>
            </a:r>
            <a:r>
              <a:rPr lang="es-MX" sz="19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TEU’s</a:t>
            </a:r>
            <a:r>
              <a:rPr lang="es-MX" sz="1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 </a:t>
            </a:r>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en todos </a:t>
            </a:r>
            <a:r>
              <a:rPr lang="es-MX" sz="1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los tráficos hacia y desde México, de los cuales menos de 1 millón se </a:t>
            </a:r>
            <a:r>
              <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manejan </a:t>
            </a:r>
            <a:r>
              <a:rPr lang="es-MX" sz="1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rPr>
              <a:t>de forma intermodal. </a:t>
            </a:r>
            <a:endParaRPr lang="es-MX" sz="1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endParaRPr>
          </a:p>
          <a:p>
            <a:pPr algn="just"/>
            <a:endParaRPr lang="es-MX" sz="1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ndara" pitchFamily="34" charset="0"/>
            </a:endParaRPr>
          </a:p>
        </p:txBody>
      </p:sp>
    </p:spTree>
    <p:extLst>
      <p:ext uri="{BB962C8B-B14F-4D97-AF65-F5344CB8AC3E}">
        <p14:creationId xmlns:p14="http://schemas.microsoft.com/office/powerpoint/2010/main" val="2823521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CuadroTexto"/>
          <p:cNvSpPr txBox="1"/>
          <p:nvPr/>
        </p:nvSpPr>
        <p:spPr>
          <a:xfrm>
            <a:off x="539552" y="5097956"/>
            <a:ext cx="7848872" cy="1015664"/>
          </a:xfrm>
          <a:prstGeom prst="rect">
            <a:avLst/>
          </a:prstGeom>
          <a:noFill/>
        </p:spPr>
        <p:txBody>
          <a:bodyPr wrap="square" lIns="91440" tIns="45720" rIns="91440" bIns="45720" rtlCol="0">
            <a:spAutoFit/>
          </a:bodyPr>
          <a:lstStyle/>
          <a:p>
            <a:r>
              <a:rPr lang="es-MX" dirty="0" smtClean="0"/>
              <a:t>Costo promedio de la Ton-Km autotransporte: USD 0.035</a:t>
            </a:r>
          </a:p>
          <a:p>
            <a:r>
              <a:rPr lang="es-MX" dirty="0"/>
              <a:t>Costo promedio de la Ton-Km </a:t>
            </a:r>
            <a:r>
              <a:rPr lang="es-MX" dirty="0" smtClean="0"/>
              <a:t>FC: USD 0.026</a:t>
            </a:r>
            <a:endParaRPr lang="es-MX" dirty="0"/>
          </a:p>
          <a:p>
            <a:endParaRPr lang="es-MX" dirty="0"/>
          </a:p>
        </p:txBody>
      </p:sp>
      <p:sp>
        <p:nvSpPr>
          <p:cNvPr id="25" name="Text Box 8"/>
          <p:cNvSpPr txBox="1">
            <a:spLocks noChangeArrowheads="1"/>
          </p:cNvSpPr>
          <p:nvPr/>
        </p:nvSpPr>
        <p:spPr bwMode="auto">
          <a:xfrm>
            <a:off x="1331640" y="188640"/>
            <a:ext cx="59042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2400" dirty="0">
                <a:solidFill>
                  <a:schemeClr val="tx2"/>
                </a:solidFill>
                <a:latin typeface="+mn-lt"/>
                <a:cs typeface="Times New Roman" pitchFamily="18" charset="0"/>
              </a:rPr>
              <a:t>Impacto de los costos de acarreo en el Intermodal</a:t>
            </a:r>
            <a:endParaRPr lang="es-ES" sz="2400" dirty="0">
              <a:solidFill>
                <a:schemeClr val="tx2"/>
              </a:solidFill>
              <a:latin typeface="+mn-lt"/>
              <a:cs typeface="Times New Roman" pitchFamily="18" charset="0"/>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1026863" y="779760"/>
            <a:ext cx="7125656" cy="399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90685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27 CuadroTexto"/>
          <p:cNvSpPr txBox="1"/>
          <p:nvPr/>
        </p:nvSpPr>
        <p:spPr>
          <a:xfrm>
            <a:off x="539552" y="5869720"/>
            <a:ext cx="7848872" cy="1015664"/>
          </a:xfrm>
          <a:prstGeom prst="rect">
            <a:avLst/>
          </a:prstGeom>
          <a:noFill/>
        </p:spPr>
        <p:txBody>
          <a:bodyPr wrap="square" lIns="91440" tIns="45720" rIns="91440" bIns="45720" rtlCol="0">
            <a:spAutoFit/>
          </a:bodyPr>
          <a:lstStyle/>
          <a:p>
            <a:r>
              <a:rPr lang="es-MX" dirty="0" smtClean="0"/>
              <a:t>Costo promedio de la Ton-Km autotransporte: USD 0.035</a:t>
            </a:r>
          </a:p>
          <a:p>
            <a:r>
              <a:rPr lang="es-MX" dirty="0"/>
              <a:t>Costo promedio de la Ton-Km </a:t>
            </a:r>
            <a:r>
              <a:rPr lang="es-MX" dirty="0" smtClean="0"/>
              <a:t>FC: USD 0.026</a:t>
            </a:r>
            <a:endParaRPr lang="es-MX" dirty="0"/>
          </a:p>
          <a:p>
            <a:endParaRPr lang="es-MX"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445638" y="1837272"/>
            <a:ext cx="7912476" cy="3846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539552" y="1052736"/>
            <a:ext cx="7818562" cy="707886"/>
          </a:xfrm>
          <a:prstGeom prst="rect">
            <a:avLst/>
          </a:prstGeom>
          <a:noFill/>
        </p:spPr>
        <p:txBody>
          <a:bodyPr wrap="square" rtlCol="0">
            <a:spAutoFit/>
          </a:bodyPr>
          <a:lstStyle/>
          <a:p>
            <a:r>
              <a:rPr lang="es-MX" dirty="0" smtClean="0"/>
              <a:t>Ejercicio. Determine los costos de trasporte para los flujos mostrados en la imagen</a:t>
            </a:r>
            <a:endParaRPr lang="es-MX" dirty="0"/>
          </a:p>
        </p:txBody>
      </p:sp>
      <p:cxnSp>
        <p:nvCxnSpPr>
          <p:cNvPr id="4" name="3 Conector recto"/>
          <p:cNvCxnSpPr/>
          <p:nvPr/>
        </p:nvCxnSpPr>
        <p:spPr>
          <a:xfrm>
            <a:off x="5076056" y="4293096"/>
            <a:ext cx="914400" cy="0"/>
          </a:xfrm>
          <a:prstGeom prst="line">
            <a:avLst/>
          </a:prstGeom>
        </p:spPr>
        <p:style>
          <a:lnRef idx="1">
            <a:schemeClr val="dk1"/>
          </a:lnRef>
          <a:fillRef idx="0">
            <a:schemeClr val="dk1"/>
          </a:fillRef>
          <a:effectRef idx="0">
            <a:schemeClr val="dk1"/>
          </a:effectRef>
          <a:fontRef idx="minor">
            <a:schemeClr val="tx1"/>
          </a:fontRef>
        </p:style>
      </p:cxnSp>
      <p:sp>
        <p:nvSpPr>
          <p:cNvPr id="6" name="5 CuadroTexto"/>
          <p:cNvSpPr txBox="1"/>
          <p:nvPr/>
        </p:nvSpPr>
        <p:spPr>
          <a:xfrm>
            <a:off x="6300192" y="4005064"/>
            <a:ext cx="1871025" cy="400110"/>
          </a:xfrm>
          <a:prstGeom prst="rect">
            <a:avLst/>
          </a:prstGeom>
          <a:noFill/>
        </p:spPr>
        <p:txBody>
          <a:bodyPr wrap="none" rtlCol="0">
            <a:spAutoFit/>
          </a:bodyPr>
          <a:lstStyle/>
          <a:p>
            <a:r>
              <a:rPr lang="es-MX" dirty="0" smtClean="0"/>
              <a:t>Autotransporte</a:t>
            </a:r>
            <a:endParaRPr lang="es-MX" dirty="0"/>
          </a:p>
        </p:txBody>
      </p:sp>
      <p:cxnSp>
        <p:nvCxnSpPr>
          <p:cNvPr id="9" name="8 Conector recto"/>
          <p:cNvCxnSpPr/>
          <p:nvPr/>
        </p:nvCxnSpPr>
        <p:spPr>
          <a:xfrm>
            <a:off x="5076056" y="4685074"/>
            <a:ext cx="914400" cy="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0" name="9 CuadroTexto"/>
          <p:cNvSpPr txBox="1"/>
          <p:nvPr/>
        </p:nvSpPr>
        <p:spPr>
          <a:xfrm>
            <a:off x="6300192" y="4397042"/>
            <a:ext cx="716863" cy="400110"/>
          </a:xfrm>
          <a:prstGeom prst="rect">
            <a:avLst/>
          </a:prstGeom>
          <a:noFill/>
        </p:spPr>
        <p:txBody>
          <a:bodyPr wrap="none" rtlCol="0">
            <a:spAutoFit/>
          </a:bodyPr>
          <a:lstStyle/>
          <a:p>
            <a:r>
              <a:rPr lang="es-MX" dirty="0" smtClean="0"/>
              <a:t>FFCC</a:t>
            </a:r>
            <a:endParaRPr lang="es-MX" dirty="0"/>
          </a:p>
        </p:txBody>
      </p:sp>
    </p:spTree>
    <p:extLst>
      <p:ext uri="{BB962C8B-B14F-4D97-AF65-F5344CB8AC3E}">
        <p14:creationId xmlns:p14="http://schemas.microsoft.com/office/powerpoint/2010/main" val="25907213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980730"/>
            <a:ext cx="8352928" cy="3477875"/>
          </a:xfrm>
          <a:prstGeom prst="rect">
            <a:avLst/>
          </a:prstGeom>
          <a:noFill/>
        </p:spPr>
        <p:txBody>
          <a:bodyPr wrap="square" lIns="91440" tIns="45720" rIns="91440" bIns="45720" rtlCol="0">
            <a:spAutoFit/>
          </a:bodyPr>
          <a:lstStyle/>
          <a:p>
            <a:r>
              <a:rPr lang="es-MX" dirty="0"/>
              <a:t>Existen actualmente 3 tipos de servicios que se ofrecen a empresas en México:</a:t>
            </a:r>
          </a:p>
          <a:p>
            <a:endParaRPr lang="es-MX" dirty="0"/>
          </a:p>
          <a:p>
            <a:pPr marL="342900" indent="-342900">
              <a:buFont typeface="+mj-lt"/>
              <a:buAutoNum type="arabicPeriod"/>
            </a:pPr>
            <a:r>
              <a:rPr lang="es-MX" b="1" dirty="0" err="1"/>
              <a:t>Transborder</a:t>
            </a:r>
            <a:r>
              <a:rPr lang="es-MX" b="1" dirty="0"/>
              <a:t> o </a:t>
            </a:r>
            <a:r>
              <a:rPr lang="es-MX" b="1" dirty="0" err="1"/>
              <a:t>Crossborder</a:t>
            </a:r>
            <a:r>
              <a:rPr lang="es-MX" dirty="0"/>
              <a:t> (Cruces fronterizos), en la región NAFTA combina FFCC y camión en Canadá, EU y México, con intercambio en la frontera norte</a:t>
            </a:r>
            <a:r>
              <a:rPr lang="es-MX" dirty="0" smtClean="0"/>
              <a:t>.</a:t>
            </a:r>
            <a:endParaRPr lang="es-MX" dirty="0"/>
          </a:p>
          <a:p>
            <a:pPr marL="342900" indent="-342900">
              <a:buFont typeface="+mj-lt"/>
              <a:buAutoNum type="arabicPeriod"/>
            </a:pPr>
            <a:r>
              <a:rPr lang="es-MX" b="1" dirty="0"/>
              <a:t>Internacional</a:t>
            </a:r>
            <a:r>
              <a:rPr lang="es-MX" dirty="0"/>
              <a:t>, combina transporte marítimo con ferroviario, con intercambio en los puertos nacionales.</a:t>
            </a:r>
          </a:p>
          <a:p>
            <a:pPr marL="342900" indent="-342900">
              <a:buFont typeface="+mj-lt"/>
              <a:buAutoNum type="arabicPeriod"/>
            </a:pPr>
            <a:r>
              <a:rPr lang="es-MX" b="1" dirty="0"/>
              <a:t>Doméstico</a:t>
            </a:r>
            <a:r>
              <a:rPr lang="es-MX" dirty="0"/>
              <a:t>, combina FC con camión con origen y destino nacional para carga doméstica o despachada.</a:t>
            </a:r>
          </a:p>
          <a:p>
            <a:pPr marL="342900" indent="-342900">
              <a:buFont typeface="+mj-lt"/>
              <a:buAutoNum type="arabicPeriod"/>
            </a:pP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475659" y="4221090"/>
            <a:ext cx="2407202" cy="1609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980684" y="4225845"/>
            <a:ext cx="1815456" cy="1600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5868146" y="4221247"/>
            <a:ext cx="1828876" cy="1609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2195736" y="260648"/>
            <a:ext cx="4544834" cy="461665"/>
          </a:xfrm>
          <a:prstGeom prst="rect">
            <a:avLst/>
          </a:prstGeom>
          <a:noFill/>
        </p:spPr>
        <p:txBody>
          <a:bodyPr wrap="none" rtlCol="0">
            <a:spAutoFit/>
          </a:bodyPr>
          <a:lstStyle/>
          <a:p>
            <a:r>
              <a:rPr lang="es-MX" sz="2400" dirty="0" smtClean="0"/>
              <a:t>Servicios Intermodales en México</a:t>
            </a:r>
            <a:endParaRPr lang="es-MX" sz="2400" dirty="0"/>
          </a:p>
        </p:txBody>
      </p:sp>
    </p:spTree>
    <p:extLst>
      <p:ext uri="{BB962C8B-B14F-4D97-AF65-F5344CB8AC3E}">
        <p14:creationId xmlns:p14="http://schemas.microsoft.com/office/powerpoint/2010/main" val="16061114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73532" y="1109758"/>
            <a:ext cx="8245352" cy="5259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Box 8"/>
          <p:cNvSpPr txBox="1">
            <a:spLocks noChangeArrowheads="1"/>
          </p:cNvSpPr>
          <p:nvPr/>
        </p:nvSpPr>
        <p:spPr bwMode="auto">
          <a:xfrm>
            <a:off x="2051722" y="389608"/>
            <a:ext cx="59042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2400" dirty="0">
                <a:solidFill>
                  <a:schemeClr val="tx2"/>
                </a:solidFill>
                <a:latin typeface="+mn-lt"/>
                <a:cs typeface="Times New Roman" pitchFamily="18" charset="0"/>
              </a:rPr>
              <a:t>Red de Servicios Intermodales</a:t>
            </a:r>
            <a:endParaRPr lang="es-ES" sz="2400" dirty="0">
              <a:solidFill>
                <a:schemeClr val="tx2"/>
              </a:solidFill>
              <a:latin typeface="+mn-lt"/>
              <a:cs typeface="Times New Roman" pitchFamily="18" charset="0"/>
            </a:endParaRPr>
          </a:p>
        </p:txBody>
      </p:sp>
      <p:sp>
        <p:nvSpPr>
          <p:cNvPr id="5" name="4 CuadroTexto"/>
          <p:cNvSpPr txBox="1"/>
          <p:nvPr/>
        </p:nvSpPr>
        <p:spPr>
          <a:xfrm>
            <a:off x="1802806" y="1156680"/>
            <a:ext cx="6766020" cy="400112"/>
          </a:xfrm>
          <a:prstGeom prst="rect">
            <a:avLst/>
          </a:prstGeom>
          <a:solidFill>
            <a:schemeClr val="accent1">
              <a:lumMod val="50000"/>
            </a:schemeClr>
          </a:solidFill>
        </p:spPr>
        <p:txBody>
          <a:bodyPr wrap="none" lIns="91440" tIns="45720" rIns="91440" bIns="45720" rtlCol="0">
            <a:spAutoFit/>
          </a:bodyPr>
          <a:lstStyle/>
          <a:p>
            <a:r>
              <a:rPr lang="es-MX" dirty="0">
                <a:ln w="18415" cmpd="sng">
                  <a:solidFill>
                    <a:srgbClr val="FFFFFF"/>
                  </a:solidFill>
                  <a:prstDash val="solid"/>
                </a:ln>
                <a:solidFill>
                  <a:srgbClr val="FFFFFF"/>
                </a:solidFill>
                <a:effectLst>
                  <a:outerShdw blurRad="63500" dir="3600000" algn="tl" rotWithShape="0">
                    <a:srgbClr val="000000">
                      <a:alpha val="70000"/>
                    </a:srgbClr>
                  </a:outerShdw>
                </a:effectLst>
              </a:rPr>
              <a:t>Manzanillo-Guadalajara/Monterrey/Silao/Cd. México con FXE</a:t>
            </a:r>
          </a:p>
        </p:txBody>
      </p:sp>
      <p:sp>
        <p:nvSpPr>
          <p:cNvPr id="6" name="5 CuadroTexto"/>
          <p:cNvSpPr txBox="1"/>
          <p:nvPr/>
        </p:nvSpPr>
        <p:spPr>
          <a:xfrm>
            <a:off x="4283968" y="1588728"/>
            <a:ext cx="4296199" cy="400110"/>
          </a:xfrm>
          <a:prstGeom prst="rect">
            <a:avLst/>
          </a:prstGeom>
          <a:solidFill>
            <a:schemeClr val="accent1">
              <a:lumMod val="50000"/>
            </a:schemeClr>
          </a:solidFill>
        </p:spPr>
        <p:txBody>
          <a:bodyPr wrap="square" lIns="91440" tIns="45720" rIns="91440" bIns="45720" rtlCol="0">
            <a:spAutoFit/>
          </a:bodyPr>
          <a:lstStyle>
            <a:defPPr>
              <a:defRPr lang="es-MX"/>
            </a:defPPr>
            <a:lvl1pPr>
              <a:defRPr sz="200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s-MX" dirty="0"/>
              <a:t>México-USA vía Laredo </a:t>
            </a:r>
            <a:r>
              <a:rPr lang="es-MX" dirty="0" smtClean="0"/>
              <a:t>KCSM </a:t>
            </a:r>
            <a:r>
              <a:rPr lang="es-MX" dirty="0"/>
              <a:t>con UP</a:t>
            </a:r>
          </a:p>
        </p:txBody>
      </p:sp>
      <p:sp>
        <p:nvSpPr>
          <p:cNvPr id="8" name="7 CuadroTexto"/>
          <p:cNvSpPr txBox="1"/>
          <p:nvPr/>
        </p:nvSpPr>
        <p:spPr>
          <a:xfrm>
            <a:off x="3923928" y="2035768"/>
            <a:ext cx="4656353" cy="400110"/>
          </a:xfrm>
          <a:prstGeom prst="rect">
            <a:avLst/>
          </a:prstGeom>
          <a:solidFill>
            <a:schemeClr val="accent1">
              <a:lumMod val="50000"/>
            </a:schemeClr>
          </a:solidFill>
        </p:spPr>
        <p:txBody>
          <a:bodyPr wrap="square" lIns="91440" tIns="45720" rIns="91440" bIns="45720" rtlCol="0">
            <a:spAutoFit/>
          </a:bodyPr>
          <a:lstStyle>
            <a:defPPr>
              <a:defRPr lang="es-MX"/>
            </a:defPPr>
            <a:lvl1pPr>
              <a:defRPr sz="200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pPr algn="r"/>
            <a:r>
              <a:rPr lang="es-MX" dirty="0" smtClean="0"/>
              <a:t>Lázaro Cárdenas-México-Laredo KCSM</a:t>
            </a:r>
            <a:endParaRPr lang="es-MX" dirty="0"/>
          </a:p>
        </p:txBody>
      </p:sp>
      <p:sp>
        <p:nvSpPr>
          <p:cNvPr id="9" name="8 CuadroTexto"/>
          <p:cNvSpPr txBox="1"/>
          <p:nvPr/>
        </p:nvSpPr>
        <p:spPr>
          <a:xfrm>
            <a:off x="5185816" y="2492898"/>
            <a:ext cx="3388651" cy="369332"/>
          </a:xfrm>
          <a:prstGeom prst="rect">
            <a:avLst/>
          </a:prstGeom>
          <a:solidFill>
            <a:schemeClr val="accent1">
              <a:lumMod val="50000"/>
            </a:schemeClr>
          </a:solidFill>
        </p:spPr>
        <p:txBody>
          <a:bodyPr wrap="square" lIns="91440" tIns="45720" rIns="91440" bIns="45720" rtlCol="0">
            <a:spAutoFit/>
          </a:bodyPr>
          <a:lstStyle>
            <a:defPPr>
              <a:defRPr lang="es-MX"/>
            </a:defPPr>
            <a:lvl1pPr>
              <a:defRPr sz="200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pPr algn="r"/>
            <a:r>
              <a:rPr lang="es-MX" sz="1800" dirty="0"/>
              <a:t>Veracruz-</a:t>
            </a:r>
            <a:r>
              <a:rPr lang="es-MX" sz="1800" dirty="0" err="1"/>
              <a:t>Pantaco</a:t>
            </a:r>
            <a:r>
              <a:rPr lang="es-MX" sz="1800" dirty="0"/>
              <a:t>-</a:t>
            </a:r>
            <a:r>
              <a:rPr lang="es-MX" sz="1800" dirty="0" err="1"/>
              <a:t>Queretaro</a:t>
            </a:r>
            <a:endParaRPr lang="es-MX" sz="1800" dirty="0"/>
          </a:p>
        </p:txBody>
      </p:sp>
    </p:spTree>
    <p:extLst>
      <p:ext uri="{BB962C8B-B14F-4D97-AF65-F5344CB8AC3E}">
        <p14:creationId xmlns:p14="http://schemas.microsoft.com/office/powerpoint/2010/main" val="17330345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CuadroTexto"/>
          <p:cNvSpPr txBox="1"/>
          <p:nvPr/>
        </p:nvSpPr>
        <p:spPr>
          <a:xfrm>
            <a:off x="1187624" y="200832"/>
            <a:ext cx="6624736" cy="461665"/>
          </a:xfrm>
          <a:prstGeom prst="rect">
            <a:avLst/>
          </a:prstGeom>
          <a:noFill/>
        </p:spPr>
        <p:txBody>
          <a:bodyPr wrap="square" lIns="91440" tIns="45720" rIns="91440" bIns="45720" rtlCol="0">
            <a:spAutoFit/>
          </a:bodyPr>
          <a:lstStyle/>
          <a:p>
            <a:pPr algn="ctr"/>
            <a:r>
              <a:rPr lang="es-MX"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Estructura de la Unidad de Aprendizaje</a:t>
            </a:r>
            <a:endParaRPr lang="es-MX"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3" name="2 Diagrama"/>
          <p:cNvGraphicFramePr/>
          <p:nvPr>
            <p:extLst>
              <p:ext uri="{D42A27DB-BD31-4B8C-83A1-F6EECF244321}">
                <p14:modId xmlns:p14="http://schemas.microsoft.com/office/powerpoint/2010/main" val="2183096882"/>
              </p:ext>
            </p:extLst>
          </p:nvPr>
        </p:nvGraphicFramePr>
        <p:xfrm>
          <a:off x="755576" y="1196752"/>
          <a:ext cx="7704856"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2072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05896" y="764706"/>
            <a:ext cx="8116184" cy="5958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8"/>
          <p:cNvSpPr txBox="1">
            <a:spLocks noChangeArrowheads="1"/>
          </p:cNvSpPr>
          <p:nvPr/>
        </p:nvSpPr>
        <p:spPr bwMode="auto">
          <a:xfrm>
            <a:off x="2051722" y="260648"/>
            <a:ext cx="59042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2400" dirty="0">
                <a:solidFill>
                  <a:schemeClr val="tx2"/>
                </a:solidFill>
                <a:latin typeface="+mn-lt"/>
                <a:cs typeface="Times New Roman" pitchFamily="18" charset="0"/>
              </a:rPr>
              <a:t>Red de Servicios </a:t>
            </a:r>
            <a:r>
              <a:rPr lang="es-MX" sz="2400" dirty="0" err="1">
                <a:solidFill>
                  <a:schemeClr val="tx2"/>
                </a:solidFill>
                <a:latin typeface="+mn-lt"/>
                <a:cs typeface="Times New Roman" pitchFamily="18" charset="0"/>
              </a:rPr>
              <a:t>Trasborder</a:t>
            </a:r>
            <a:endParaRPr lang="es-ES" sz="2400" dirty="0">
              <a:solidFill>
                <a:schemeClr val="tx2"/>
              </a:solidFill>
              <a:latin typeface="+mn-lt"/>
              <a:cs typeface="Times New Roman" pitchFamily="18" charset="0"/>
            </a:endParaRPr>
          </a:p>
        </p:txBody>
      </p:sp>
      <p:sp>
        <p:nvSpPr>
          <p:cNvPr id="2" name="1 CuadroTexto"/>
          <p:cNvSpPr txBox="1"/>
          <p:nvPr/>
        </p:nvSpPr>
        <p:spPr>
          <a:xfrm>
            <a:off x="5270194" y="4410978"/>
            <a:ext cx="3168352" cy="1569660"/>
          </a:xfrm>
          <a:prstGeom prst="rect">
            <a:avLst/>
          </a:prstGeom>
          <a:solidFill>
            <a:schemeClr val="accent5">
              <a:lumMod val="50000"/>
            </a:schemeClr>
          </a:solidFill>
        </p:spPr>
        <p:txBody>
          <a:bodyPr wrap="square" lIns="91440" tIns="45720" rIns="91440" bIns="45720" rtlCol="0">
            <a:spAutoFit/>
          </a:bodyPr>
          <a:lstStyle/>
          <a:p>
            <a:r>
              <a:rPr lang="es-MX" sz="1600" dirty="0" smtClean="0">
                <a:solidFill>
                  <a:schemeClr val="bg1"/>
                </a:solidFill>
              </a:rPr>
              <a:t>4 puntos fronterizos concentran el 91% de la actividad:</a:t>
            </a:r>
          </a:p>
          <a:p>
            <a:pPr marL="285752" indent="-285752">
              <a:buFont typeface="Arial" pitchFamily="34" charset="0"/>
              <a:buChar char="•"/>
            </a:pPr>
            <a:r>
              <a:rPr lang="es-MX" sz="1600" dirty="0" smtClean="0">
                <a:solidFill>
                  <a:schemeClr val="bg1"/>
                </a:solidFill>
              </a:rPr>
              <a:t>Laredo (Nuevo Laredo)</a:t>
            </a:r>
          </a:p>
          <a:p>
            <a:pPr marL="285752" indent="-285752">
              <a:buFont typeface="Arial" pitchFamily="34" charset="0"/>
              <a:buChar char="•"/>
            </a:pPr>
            <a:r>
              <a:rPr lang="es-MX" sz="1600" dirty="0" smtClean="0">
                <a:solidFill>
                  <a:schemeClr val="bg1"/>
                </a:solidFill>
              </a:rPr>
              <a:t>Juárez (El paso)</a:t>
            </a:r>
          </a:p>
          <a:p>
            <a:pPr marL="285752" indent="-285752">
              <a:buFont typeface="Arial" pitchFamily="34" charset="0"/>
              <a:buChar char="•"/>
            </a:pPr>
            <a:r>
              <a:rPr lang="es-MX" sz="1600" dirty="0" smtClean="0">
                <a:solidFill>
                  <a:schemeClr val="bg1"/>
                </a:solidFill>
              </a:rPr>
              <a:t>Matamoros (Brownsville) y</a:t>
            </a:r>
          </a:p>
          <a:p>
            <a:pPr marL="285752" indent="-285752">
              <a:buFont typeface="Arial" pitchFamily="34" charset="0"/>
              <a:buChar char="•"/>
            </a:pPr>
            <a:r>
              <a:rPr lang="es-MX" sz="1600" dirty="0" smtClean="0">
                <a:solidFill>
                  <a:schemeClr val="bg1"/>
                </a:solidFill>
              </a:rPr>
              <a:t>Piedras negras (Eagle </a:t>
            </a:r>
            <a:r>
              <a:rPr lang="es-MX" sz="1600" dirty="0" err="1" smtClean="0">
                <a:solidFill>
                  <a:schemeClr val="bg1"/>
                </a:solidFill>
              </a:rPr>
              <a:t>pass</a:t>
            </a:r>
            <a:r>
              <a:rPr lang="es-MX" sz="1600" dirty="0" smtClean="0">
                <a:solidFill>
                  <a:schemeClr val="bg1"/>
                </a:solidFill>
              </a:rPr>
              <a:t>)</a:t>
            </a:r>
            <a:endParaRPr lang="es-MX" sz="1600" dirty="0">
              <a:solidFill>
                <a:schemeClr val="bg1"/>
              </a:solidFill>
            </a:endParaRPr>
          </a:p>
        </p:txBody>
      </p:sp>
      <p:sp>
        <p:nvSpPr>
          <p:cNvPr id="5" name="4 Elipse"/>
          <p:cNvSpPr/>
          <p:nvPr/>
        </p:nvSpPr>
        <p:spPr>
          <a:xfrm>
            <a:off x="3779912" y="4509120"/>
            <a:ext cx="288032" cy="288032"/>
          </a:xfrm>
          <a:prstGeom prst="ellipse">
            <a:avLst/>
          </a:prstGeom>
          <a:noFill/>
          <a:ln w="31750"/>
          <a:effectLst>
            <a:glow rad="101600">
              <a:schemeClr val="accent1">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a:p>
        </p:txBody>
      </p:sp>
      <p:sp>
        <p:nvSpPr>
          <p:cNvPr id="6" name="5 Elipse"/>
          <p:cNvSpPr/>
          <p:nvPr/>
        </p:nvSpPr>
        <p:spPr>
          <a:xfrm>
            <a:off x="2771800" y="3861048"/>
            <a:ext cx="288032" cy="288032"/>
          </a:xfrm>
          <a:prstGeom prst="ellipse">
            <a:avLst/>
          </a:prstGeom>
          <a:noFill/>
          <a:ln w="31750"/>
          <a:effectLst>
            <a:glow rad="101600">
              <a:schemeClr val="accent1">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a:p>
        </p:txBody>
      </p:sp>
      <p:sp>
        <p:nvSpPr>
          <p:cNvPr id="7" name="6 Elipse"/>
          <p:cNvSpPr/>
          <p:nvPr/>
        </p:nvSpPr>
        <p:spPr>
          <a:xfrm>
            <a:off x="4211960" y="4869160"/>
            <a:ext cx="288032" cy="288032"/>
          </a:xfrm>
          <a:prstGeom prst="ellipse">
            <a:avLst/>
          </a:prstGeom>
          <a:noFill/>
          <a:ln w="31750"/>
          <a:effectLst>
            <a:glow rad="101600">
              <a:schemeClr val="accent1">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a:p>
        </p:txBody>
      </p:sp>
      <p:sp>
        <p:nvSpPr>
          <p:cNvPr id="9" name="8 Elipse"/>
          <p:cNvSpPr/>
          <p:nvPr/>
        </p:nvSpPr>
        <p:spPr>
          <a:xfrm>
            <a:off x="3563888" y="4293096"/>
            <a:ext cx="288032" cy="288032"/>
          </a:xfrm>
          <a:prstGeom prst="ellipse">
            <a:avLst/>
          </a:prstGeom>
          <a:noFill/>
          <a:ln w="31750"/>
          <a:effectLst>
            <a:glow rad="101600">
              <a:schemeClr val="accent1">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a:p>
        </p:txBody>
      </p:sp>
    </p:spTree>
    <p:extLst>
      <p:ext uri="{BB962C8B-B14F-4D97-AF65-F5344CB8AC3E}">
        <p14:creationId xmlns:p14="http://schemas.microsoft.com/office/powerpoint/2010/main" val="407474265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632700" y="666784"/>
            <a:ext cx="8106856" cy="6146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Box 8"/>
          <p:cNvSpPr txBox="1">
            <a:spLocks noChangeArrowheads="1"/>
          </p:cNvSpPr>
          <p:nvPr/>
        </p:nvSpPr>
        <p:spPr bwMode="auto">
          <a:xfrm>
            <a:off x="2051722" y="188640"/>
            <a:ext cx="59042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2400" dirty="0">
                <a:solidFill>
                  <a:schemeClr val="tx2"/>
                </a:solidFill>
                <a:latin typeface="+mn-lt"/>
                <a:cs typeface="Times New Roman" pitchFamily="18" charset="0"/>
              </a:rPr>
              <a:t>Red de Servicio Internacional</a:t>
            </a:r>
            <a:endParaRPr lang="es-ES" sz="2400" dirty="0">
              <a:solidFill>
                <a:schemeClr val="tx2"/>
              </a:solidFill>
              <a:latin typeface="+mn-lt"/>
              <a:cs typeface="Times New Roman" pitchFamily="18" charset="0"/>
            </a:endParaRPr>
          </a:p>
        </p:txBody>
      </p:sp>
      <p:sp>
        <p:nvSpPr>
          <p:cNvPr id="2" name="1 CuadroTexto"/>
          <p:cNvSpPr txBox="1"/>
          <p:nvPr/>
        </p:nvSpPr>
        <p:spPr>
          <a:xfrm>
            <a:off x="2339976" y="1268760"/>
            <a:ext cx="2736080" cy="1569660"/>
          </a:xfrm>
          <a:prstGeom prst="rect">
            <a:avLst/>
          </a:prstGeom>
          <a:solidFill>
            <a:schemeClr val="accent5">
              <a:lumMod val="75000"/>
            </a:schemeClr>
          </a:solidFill>
        </p:spPr>
        <p:txBody>
          <a:bodyPr wrap="square" lIns="91440" tIns="45720" rIns="91440" bIns="45720" rtlCol="0">
            <a:spAutoFit/>
          </a:bodyPr>
          <a:lstStyle/>
          <a:p>
            <a:pPr algn="just"/>
            <a:r>
              <a:rPr lang="es-MX" sz="1600" b="1" dirty="0" smtClean="0">
                <a:solidFill>
                  <a:schemeClr val="bg1"/>
                </a:solidFill>
                <a:effectLst>
                  <a:outerShdw blurRad="38100" dist="38100" dir="2700000" algn="tl">
                    <a:srgbClr val="000000">
                      <a:alpha val="43137"/>
                    </a:srgbClr>
                  </a:outerShdw>
                </a:effectLst>
              </a:rPr>
              <a:t>Las actividades se han concentrado en 4 puertos:</a:t>
            </a:r>
          </a:p>
          <a:p>
            <a:pPr marL="285752" indent="-285752" algn="just">
              <a:buFont typeface="Arial" pitchFamily="34" charset="0"/>
              <a:buChar char="•"/>
            </a:pPr>
            <a:r>
              <a:rPr lang="es-MX" sz="1600" b="1" dirty="0" smtClean="0">
                <a:solidFill>
                  <a:schemeClr val="bg1"/>
                </a:solidFill>
                <a:effectLst>
                  <a:outerShdw blurRad="38100" dist="38100" dir="2700000" algn="tl">
                    <a:srgbClr val="000000">
                      <a:alpha val="43137"/>
                    </a:srgbClr>
                  </a:outerShdw>
                </a:effectLst>
              </a:rPr>
              <a:t>Manzanillo</a:t>
            </a:r>
          </a:p>
          <a:p>
            <a:pPr marL="285752" indent="-285752" algn="just">
              <a:buFont typeface="Arial" pitchFamily="34" charset="0"/>
              <a:buChar char="•"/>
            </a:pPr>
            <a:r>
              <a:rPr lang="es-MX" sz="1600" b="1" dirty="0" smtClean="0">
                <a:solidFill>
                  <a:schemeClr val="bg1"/>
                </a:solidFill>
                <a:effectLst>
                  <a:outerShdw blurRad="38100" dist="38100" dir="2700000" algn="tl">
                    <a:srgbClr val="000000">
                      <a:alpha val="43137"/>
                    </a:srgbClr>
                  </a:outerShdw>
                </a:effectLst>
              </a:rPr>
              <a:t>Lázaro cárdenas</a:t>
            </a:r>
          </a:p>
          <a:p>
            <a:pPr marL="285752" indent="-285752" algn="just">
              <a:buFont typeface="Arial" pitchFamily="34" charset="0"/>
              <a:buChar char="•"/>
            </a:pPr>
            <a:r>
              <a:rPr lang="es-MX" sz="1600" b="1" dirty="0" smtClean="0">
                <a:solidFill>
                  <a:schemeClr val="bg1"/>
                </a:solidFill>
                <a:effectLst>
                  <a:outerShdw blurRad="38100" dist="38100" dir="2700000" algn="tl">
                    <a:srgbClr val="000000">
                      <a:alpha val="43137"/>
                    </a:srgbClr>
                  </a:outerShdw>
                </a:effectLst>
              </a:rPr>
              <a:t>Veracruz</a:t>
            </a:r>
          </a:p>
          <a:p>
            <a:pPr marL="285752" indent="-285752" algn="just">
              <a:buFont typeface="Arial" pitchFamily="34" charset="0"/>
              <a:buChar char="•"/>
            </a:pPr>
            <a:r>
              <a:rPr lang="es-MX" sz="1600" b="1" dirty="0" smtClean="0">
                <a:solidFill>
                  <a:schemeClr val="bg1"/>
                </a:solidFill>
                <a:effectLst>
                  <a:outerShdw blurRad="38100" dist="38100" dir="2700000" algn="tl">
                    <a:srgbClr val="000000">
                      <a:alpha val="43137"/>
                    </a:srgbClr>
                  </a:outerShdw>
                </a:effectLst>
              </a:rPr>
              <a:t>Altamira</a:t>
            </a:r>
            <a:endParaRPr lang="es-MX" sz="1600" b="1" dirty="0">
              <a:solidFill>
                <a:schemeClr val="bg1"/>
              </a:solidFill>
              <a:effectLst>
                <a:outerShdw blurRad="38100" dist="38100" dir="2700000" algn="tl">
                  <a:srgbClr val="000000">
                    <a:alpha val="43137"/>
                  </a:srgbClr>
                </a:outerShdw>
              </a:effectLst>
            </a:endParaRPr>
          </a:p>
        </p:txBody>
      </p:sp>
      <p:sp>
        <p:nvSpPr>
          <p:cNvPr id="3" name="2 Elipse"/>
          <p:cNvSpPr/>
          <p:nvPr/>
        </p:nvSpPr>
        <p:spPr>
          <a:xfrm>
            <a:off x="3965956" y="6150316"/>
            <a:ext cx="288032" cy="288032"/>
          </a:xfrm>
          <a:prstGeom prst="ellipse">
            <a:avLst/>
          </a:prstGeom>
          <a:noFill/>
          <a:ln w="31750"/>
          <a:effectLst>
            <a:glow rad="101600">
              <a:schemeClr val="accent1">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a:p>
        </p:txBody>
      </p:sp>
      <p:sp>
        <p:nvSpPr>
          <p:cNvPr id="6" name="5 Elipse"/>
          <p:cNvSpPr/>
          <p:nvPr/>
        </p:nvSpPr>
        <p:spPr>
          <a:xfrm>
            <a:off x="4788024" y="5229200"/>
            <a:ext cx="288032" cy="288032"/>
          </a:xfrm>
          <a:prstGeom prst="ellipse">
            <a:avLst/>
          </a:prstGeom>
          <a:noFill/>
          <a:ln w="31750"/>
          <a:effectLst>
            <a:glow rad="101600">
              <a:schemeClr val="accent1">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a:p>
        </p:txBody>
      </p:sp>
      <p:sp>
        <p:nvSpPr>
          <p:cNvPr id="7" name="6 Elipse"/>
          <p:cNvSpPr/>
          <p:nvPr/>
        </p:nvSpPr>
        <p:spPr>
          <a:xfrm>
            <a:off x="5076056" y="5877272"/>
            <a:ext cx="288032" cy="288032"/>
          </a:xfrm>
          <a:prstGeom prst="ellipse">
            <a:avLst/>
          </a:prstGeom>
          <a:noFill/>
          <a:ln w="31750"/>
          <a:effectLst>
            <a:glow rad="101600">
              <a:schemeClr val="accent1">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a:p>
        </p:txBody>
      </p:sp>
      <p:sp>
        <p:nvSpPr>
          <p:cNvPr id="8" name="7 Elipse"/>
          <p:cNvSpPr/>
          <p:nvPr/>
        </p:nvSpPr>
        <p:spPr>
          <a:xfrm>
            <a:off x="3419872" y="5949280"/>
            <a:ext cx="288032" cy="288032"/>
          </a:xfrm>
          <a:prstGeom prst="ellipse">
            <a:avLst/>
          </a:prstGeom>
          <a:noFill/>
          <a:ln w="31750"/>
          <a:effectLst>
            <a:glow rad="101600">
              <a:schemeClr val="accent1">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s-MX"/>
          </a:p>
        </p:txBody>
      </p:sp>
    </p:spTree>
    <p:extLst>
      <p:ext uri="{BB962C8B-B14F-4D97-AF65-F5344CB8AC3E}">
        <p14:creationId xmlns:p14="http://schemas.microsoft.com/office/powerpoint/2010/main" val="47259714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8"/>
          <p:cNvSpPr txBox="1">
            <a:spLocks noChangeArrowheads="1"/>
          </p:cNvSpPr>
          <p:nvPr/>
        </p:nvSpPr>
        <p:spPr bwMode="auto">
          <a:xfrm>
            <a:off x="2051722" y="245592"/>
            <a:ext cx="59042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2400" dirty="0">
                <a:solidFill>
                  <a:schemeClr val="accent1">
                    <a:lumMod val="50000"/>
                  </a:schemeClr>
                </a:solidFill>
                <a:latin typeface="+mn-lt"/>
                <a:cs typeface="Times New Roman" pitchFamily="18" charset="0"/>
              </a:rPr>
              <a:t>Red de Servicio Doméstico</a:t>
            </a:r>
            <a:endParaRPr lang="es-ES" sz="2400" dirty="0">
              <a:solidFill>
                <a:schemeClr val="accent1">
                  <a:lumMod val="50000"/>
                </a:schemeClr>
              </a:solidFill>
              <a:latin typeface="+mn-lt"/>
              <a:cs typeface="Times New Roman" pitchFamily="18" charset="0"/>
            </a:endParaRPr>
          </a:p>
        </p:txBody>
      </p:sp>
      <p:sp>
        <p:nvSpPr>
          <p:cNvPr id="2" name="1 CuadroTexto"/>
          <p:cNvSpPr txBox="1"/>
          <p:nvPr/>
        </p:nvSpPr>
        <p:spPr>
          <a:xfrm>
            <a:off x="1187624" y="5397024"/>
            <a:ext cx="7128792" cy="1231106"/>
          </a:xfrm>
          <a:prstGeom prst="rect">
            <a:avLst/>
          </a:prstGeom>
          <a:noFill/>
        </p:spPr>
        <p:txBody>
          <a:bodyPr wrap="square" lIns="91440" tIns="45720" rIns="91440" bIns="45720" rtlCol="0">
            <a:spAutoFit/>
          </a:bodyPr>
          <a:lstStyle/>
          <a:p>
            <a:pPr algn="just"/>
            <a:r>
              <a:rPr lang="es-MX" sz="1800" dirty="0" smtClean="0">
                <a:effectLst>
                  <a:outerShdw blurRad="38100" dist="38100" dir="2700000" algn="tl">
                    <a:srgbClr val="000000">
                      <a:alpha val="43137"/>
                    </a:srgbClr>
                  </a:outerShdw>
                </a:effectLst>
              </a:rPr>
              <a:t>En tráfico doméstico, se cuenta con un corredor que va desde </a:t>
            </a:r>
            <a:r>
              <a:rPr lang="es-MX" sz="1800" dirty="0">
                <a:effectLst>
                  <a:outerShdw blurRad="38100" dist="38100" dir="2700000" algn="tl">
                    <a:srgbClr val="000000">
                      <a:alpha val="43137"/>
                    </a:srgbClr>
                  </a:outerShdw>
                </a:effectLst>
              </a:rPr>
              <a:t>M</a:t>
            </a:r>
            <a:r>
              <a:rPr lang="es-MX" sz="1800" dirty="0" smtClean="0">
                <a:effectLst>
                  <a:outerShdw blurRad="38100" dist="38100" dir="2700000" algn="tl">
                    <a:srgbClr val="000000">
                      <a:alpha val="43137"/>
                    </a:srgbClr>
                  </a:outerShdw>
                </a:effectLst>
              </a:rPr>
              <a:t>exicali hasta el centro del país (</a:t>
            </a:r>
            <a:r>
              <a:rPr lang="es-MX" sz="1800" dirty="0" err="1" smtClean="0">
                <a:effectLst>
                  <a:outerShdw blurRad="38100" dist="38100" dir="2700000" algn="tl">
                    <a:srgbClr val="000000">
                      <a:alpha val="43137"/>
                    </a:srgbClr>
                  </a:outerShdw>
                </a:effectLst>
              </a:rPr>
              <a:t>Interpacífico</a:t>
            </a:r>
            <a:r>
              <a:rPr lang="es-MX" sz="1800" dirty="0" smtClean="0">
                <a:effectLst>
                  <a:outerShdw blurRad="38100" dist="38100" dir="2700000" algn="tl">
                    <a:srgbClr val="000000">
                      <a:alpha val="43137"/>
                    </a:srgbClr>
                  </a:outerShdw>
                </a:effectLst>
              </a:rPr>
              <a:t>).</a:t>
            </a:r>
          </a:p>
          <a:p>
            <a:pPr algn="just"/>
            <a:r>
              <a:rPr lang="es-MX" sz="1800" dirty="0" smtClean="0">
                <a:effectLst>
                  <a:outerShdw blurRad="38100" dist="38100" dir="2700000" algn="tl">
                    <a:srgbClr val="000000">
                      <a:alpha val="43137"/>
                    </a:srgbClr>
                  </a:outerShdw>
                </a:effectLst>
              </a:rPr>
              <a:t>Mexicali/Hermosillo/Obregón-Silao/Guadalajara/</a:t>
            </a:r>
            <a:r>
              <a:rPr lang="es-MX" sz="1800" dirty="0" err="1" smtClean="0">
                <a:effectLst>
                  <a:outerShdw blurRad="38100" dist="38100" dir="2700000" algn="tl">
                    <a:srgbClr val="000000">
                      <a:alpha val="43137"/>
                    </a:srgbClr>
                  </a:outerShdw>
                </a:effectLst>
              </a:rPr>
              <a:t>Pantaco</a:t>
            </a:r>
            <a:r>
              <a:rPr lang="es-MX" sz="1800" dirty="0" smtClean="0">
                <a:effectLst>
                  <a:outerShdw blurRad="38100" dist="38100" dir="2700000" algn="tl">
                    <a:srgbClr val="000000">
                      <a:alpha val="43137"/>
                    </a:srgbClr>
                  </a:outerShdw>
                </a:effectLst>
              </a:rPr>
              <a:t>     (6 días)</a:t>
            </a:r>
          </a:p>
          <a:p>
            <a:pPr algn="just"/>
            <a:r>
              <a:rPr lang="es-MX" sz="1800" dirty="0">
                <a:effectLst>
                  <a:outerShdw blurRad="38100" dist="38100" dir="2700000" algn="tl">
                    <a:srgbClr val="000000">
                      <a:alpha val="43137"/>
                    </a:srgbClr>
                  </a:outerShdw>
                </a:effectLst>
              </a:rPr>
              <a:t>Los corredores son rutas definidas de servicios </a:t>
            </a:r>
            <a:r>
              <a:rPr lang="es-MX" sz="1800" dirty="0" smtClean="0">
                <a:effectLst>
                  <a:outerShdw blurRad="38100" dist="38100" dir="2700000" algn="tl">
                    <a:srgbClr val="000000">
                      <a:alpha val="43137"/>
                    </a:srgbClr>
                  </a:outerShdw>
                </a:effectLst>
              </a:rPr>
              <a:t>regulares</a:t>
            </a:r>
            <a:r>
              <a:rPr lang="es-MX" sz="1800" dirty="0">
                <a:effectLst>
                  <a:outerShdw blurRad="38100" dist="38100" dir="2700000" algn="tl">
                    <a:srgbClr val="000000">
                      <a:alpha val="43137"/>
                    </a:srgbClr>
                  </a:outerShdw>
                </a:effectLst>
              </a:rPr>
              <a:t>.</a:t>
            </a: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1355510" y="968644"/>
            <a:ext cx="6793019" cy="43569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246656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806892" y="1052736"/>
            <a:ext cx="7686535" cy="40324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Box 8"/>
          <p:cNvSpPr txBox="1">
            <a:spLocks noChangeArrowheads="1"/>
          </p:cNvSpPr>
          <p:nvPr/>
        </p:nvSpPr>
        <p:spPr bwMode="auto">
          <a:xfrm>
            <a:off x="2051722" y="317600"/>
            <a:ext cx="59042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3200" dirty="0">
                <a:solidFill>
                  <a:schemeClr val="accent1">
                    <a:lumMod val="50000"/>
                  </a:schemeClr>
                </a:solidFill>
                <a:latin typeface="+mn-lt"/>
                <a:cs typeface="Times New Roman" pitchFamily="18" charset="0"/>
              </a:rPr>
              <a:t>Movimiento de </a:t>
            </a:r>
            <a:r>
              <a:rPr lang="es-MX" sz="3200" dirty="0" err="1">
                <a:solidFill>
                  <a:schemeClr val="accent1">
                    <a:lumMod val="50000"/>
                  </a:schemeClr>
                </a:solidFill>
                <a:latin typeface="+mn-lt"/>
                <a:cs typeface="Times New Roman" pitchFamily="18" charset="0"/>
              </a:rPr>
              <a:t>UTI’s</a:t>
            </a:r>
            <a:endParaRPr lang="es-ES" sz="3200" dirty="0">
              <a:solidFill>
                <a:schemeClr val="accent1">
                  <a:lumMod val="50000"/>
                </a:schemeClr>
              </a:solidFill>
              <a:latin typeface="+mn-lt"/>
              <a:cs typeface="Times New Roman" pitchFamily="18" charset="0"/>
            </a:endParaRPr>
          </a:p>
        </p:txBody>
      </p:sp>
      <p:sp>
        <p:nvSpPr>
          <p:cNvPr id="4" name="3 CuadroTexto"/>
          <p:cNvSpPr txBox="1"/>
          <p:nvPr/>
        </p:nvSpPr>
        <p:spPr>
          <a:xfrm>
            <a:off x="35496" y="5229200"/>
            <a:ext cx="6264696" cy="461664"/>
          </a:xfrm>
          <a:prstGeom prst="rect">
            <a:avLst/>
          </a:prstGeom>
          <a:noFill/>
        </p:spPr>
        <p:txBody>
          <a:bodyPr wrap="square" lIns="91440" tIns="45720" rIns="91440" bIns="45720" rtlCol="0">
            <a:spAutoFit/>
          </a:bodyPr>
          <a:lstStyle/>
          <a:p>
            <a:pPr algn="ctr"/>
            <a:r>
              <a:rPr lang="es-MX" sz="2400" b="1" dirty="0">
                <a:solidFill>
                  <a:srgbClr val="002060"/>
                </a:solidFill>
                <a:latin typeface="Arial Unicode MS" pitchFamily="34" charset="-128"/>
                <a:ea typeface="Arial Unicode MS" pitchFamily="34" charset="-128"/>
                <a:cs typeface="Arial Unicode MS" pitchFamily="34" charset="-128"/>
              </a:rPr>
              <a:t>Servicio Doméstico</a:t>
            </a:r>
          </a:p>
        </p:txBody>
      </p:sp>
      <p:sp>
        <p:nvSpPr>
          <p:cNvPr id="7" name="6 CuadroTexto"/>
          <p:cNvSpPr txBox="1"/>
          <p:nvPr/>
        </p:nvSpPr>
        <p:spPr>
          <a:xfrm>
            <a:off x="5652120" y="5230944"/>
            <a:ext cx="2304256" cy="461664"/>
          </a:xfrm>
          <a:prstGeom prst="rect">
            <a:avLst/>
          </a:prstGeom>
          <a:noFill/>
        </p:spPr>
        <p:txBody>
          <a:bodyPr wrap="square" lIns="91440" tIns="45720" rIns="91440" bIns="45720" rtlCol="0">
            <a:spAutoFit/>
          </a:bodyPr>
          <a:lstStyle/>
          <a:p>
            <a:pPr algn="ctr"/>
            <a:r>
              <a:rPr lang="es-MX" sz="2400" b="1" dirty="0">
                <a:solidFill>
                  <a:srgbClr val="002060"/>
                </a:solidFill>
                <a:latin typeface="Arial" pitchFamily="34" charset="0"/>
                <a:ea typeface="Arial Unicode MS" pitchFamily="34" charset="-128"/>
                <a:cs typeface="Arial" pitchFamily="34" charset="0"/>
              </a:rPr>
              <a:t>800,000 </a:t>
            </a:r>
            <a:r>
              <a:rPr lang="es-MX" sz="2400" b="1" dirty="0" err="1">
                <a:solidFill>
                  <a:srgbClr val="002060"/>
                </a:solidFill>
                <a:latin typeface="Arial" pitchFamily="34" charset="0"/>
                <a:ea typeface="Arial Unicode MS" pitchFamily="34" charset="-128"/>
                <a:cs typeface="Arial" pitchFamily="34" charset="0"/>
              </a:rPr>
              <a:t>TEU’s</a:t>
            </a:r>
            <a:endParaRPr lang="es-MX" sz="2400" b="1" dirty="0">
              <a:solidFill>
                <a:srgbClr val="002060"/>
              </a:solidFill>
              <a:latin typeface="Arial" pitchFamily="34" charset="0"/>
              <a:ea typeface="Arial Unicode MS" pitchFamily="34" charset="-128"/>
              <a:cs typeface="Arial" pitchFamily="34" charset="0"/>
            </a:endParaRPr>
          </a:p>
        </p:txBody>
      </p:sp>
    </p:spTree>
    <p:extLst>
      <p:ext uri="{BB962C8B-B14F-4D97-AF65-F5344CB8AC3E}">
        <p14:creationId xmlns:p14="http://schemas.microsoft.com/office/powerpoint/2010/main" val="401827427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324740" y="1080100"/>
            <a:ext cx="8567740" cy="4867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8"/>
          <p:cNvSpPr txBox="1">
            <a:spLocks noChangeArrowheads="1"/>
          </p:cNvSpPr>
          <p:nvPr/>
        </p:nvSpPr>
        <p:spPr bwMode="auto">
          <a:xfrm>
            <a:off x="1979712" y="317600"/>
            <a:ext cx="6336704"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3200" dirty="0">
                <a:solidFill>
                  <a:schemeClr val="accent1">
                    <a:lumMod val="50000"/>
                  </a:schemeClr>
                </a:solidFill>
                <a:latin typeface="+mn-lt"/>
                <a:cs typeface="Times New Roman" pitchFamily="18" charset="0"/>
              </a:rPr>
              <a:t>Principales Terminales Intermodales</a:t>
            </a:r>
            <a:endParaRPr lang="es-ES" sz="3200" dirty="0">
              <a:solidFill>
                <a:schemeClr val="accent1">
                  <a:lumMod val="50000"/>
                </a:schemeClr>
              </a:solidFill>
              <a:latin typeface="+mn-lt"/>
              <a:cs typeface="Times New Roman" pitchFamily="18" charset="0"/>
            </a:endParaRPr>
          </a:p>
        </p:txBody>
      </p:sp>
    </p:spTree>
    <p:extLst>
      <p:ext uri="{BB962C8B-B14F-4D97-AF65-F5344CB8AC3E}">
        <p14:creationId xmlns:p14="http://schemas.microsoft.com/office/powerpoint/2010/main" val="15262647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268760"/>
            <a:ext cx="8640960" cy="1323439"/>
          </a:xfrm>
          <a:prstGeom prst="rect">
            <a:avLst/>
          </a:prstGeom>
          <a:noFill/>
        </p:spPr>
        <p:txBody>
          <a:bodyPr wrap="square" rtlCol="0">
            <a:spAutoFit/>
          </a:bodyPr>
          <a:lstStyle/>
          <a:p>
            <a:pPr marL="457200" indent="-457200">
              <a:buFont typeface="+mj-lt"/>
              <a:buAutoNum type="arabicPeriod"/>
            </a:pPr>
            <a:r>
              <a:rPr lang="es-MX" dirty="0" smtClean="0"/>
              <a:t>La propiedad fundamental de  una Terminal Intermodal es su capacidad</a:t>
            </a:r>
          </a:p>
          <a:p>
            <a:pPr marL="457200" indent="-457200">
              <a:buFont typeface="+mj-lt"/>
              <a:buAutoNum type="arabicPeriod"/>
            </a:pPr>
            <a:r>
              <a:rPr lang="es-MX" dirty="0" smtClean="0"/>
              <a:t>La forma de evaluar su desempeño es a través de indicadores de productividad y eficiencia</a:t>
            </a:r>
          </a:p>
          <a:p>
            <a:endParaRPr lang="es-MX" dirty="0"/>
          </a:p>
        </p:txBody>
      </p:sp>
      <p:graphicFrame>
        <p:nvGraphicFramePr>
          <p:cNvPr id="3" name="2 Tabla"/>
          <p:cNvGraphicFramePr>
            <a:graphicFrameLocks noGrp="1"/>
          </p:cNvGraphicFramePr>
          <p:nvPr>
            <p:extLst>
              <p:ext uri="{D42A27DB-BD31-4B8C-83A1-F6EECF244321}">
                <p14:modId xmlns:p14="http://schemas.microsoft.com/office/powerpoint/2010/main" val="2667191426"/>
              </p:ext>
            </p:extLst>
          </p:nvPr>
        </p:nvGraphicFramePr>
        <p:xfrm>
          <a:off x="780256" y="2527920"/>
          <a:ext cx="6096000" cy="1584960"/>
        </p:xfrm>
        <a:graphic>
          <a:graphicData uri="http://schemas.openxmlformats.org/drawingml/2006/table">
            <a:tbl>
              <a:tblPr firstRow="1" bandRow="1">
                <a:tableStyleId>{7DF18680-E054-41AD-8BC1-D1AEF772440D}</a:tableStyleId>
              </a:tblPr>
              <a:tblGrid>
                <a:gridCol w="6096000"/>
              </a:tblGrid>
              <a:tr h="370840">
                <a:tc>
                  <a:txBody>
                    <a:bodyPr/>
                    <a:lstStyle/>
                    <a:p>
                      <a:r>
                        <a:rPr lang="es-MX" dirty="0" smtClean="0"/>
                        <a:t>Operación en patio</a:t>
                      </a:r>
                      <a:endParaRPr lang="es-MX" dirty="0"/>
                    </a:p>
                  </a:txBody>
                  <a:tcPr/>
                </a:tc>
              </a:tr>
              <a:tr h="370840">
                <a:tc>
                  <a:txBody>
                    <a:bodyPr/>
                    <a:lstStyle/>
                    <a:p>
                      <a:r>
                        <a:rPr lang="es-MX" dirty="0" smtClean="0"/>
                        <a:t>Densidad del patio (%)</a:t>
                      </a:r>
                      <a:endParaRPr lang="es-MX" dirty="0"/>
                    </a:p>
                  </a:txBody>
                  <a:tcPr/>
                </a:tc>
              </a:tr>
              <a:tr h="370840">
                <a:tc>
                  <a:txBody>
                    <a:bodyPr/>
                    <a:lstStyle/>
                    <a:p>
                      <a:r>
                        <a:rPr lang="es-MX" dirty="0" smtClean="0"/>
                        <a:t>   Productividad y utilización de</a:t>
                      </a:r>
                      <a:r>
                        <a:rPr lang="es-MX" baseline="0" dirty="0" smtClean="0"/>
                        <a:t> los equipos</a:t>
                      </a:r>
                      <a:r>
                        <a:rPr lang="es-MX" dirty="0" smtClean="0"/>
                        <a:t> de patio</a:t>
                      </a:r>
                      <a:endParaRPr lang="es-MX" dirty="0"/>
                    </a:p>
                  </a:txBody>
                  <a:tcPr/>
                </a:tc>
              </a:tr>
              <a:tr h="370840">
                <a:tc>
                  <a:txBody>
                    <a:bodyPr/>
                    <a:lstStyle/>
                    <a:p>
                      <a:r>
                        <a:rPr lang="es-MX" dirty="0" smtClean="0"/>
                        <a:t>Estadía del contenedor (días)</a:t>
                      </a:r>
                      <a:endParaRPr lang="es-MX" dirty="0"/>
                    </a:p>
                  </a:txBody>
                  <a:tcPr/>
                </a:tc>
              </a:tr>
            </a:tbl>
          </a:graphicData>
        </a:graphic>
      </p:graphicFrame>
      <p:graphicFrame>
        <p:nvGraphicFramePr>
          <p:cNvPr id="4" name="3 Tabla"/>
          <p:cNvGraphicFramePr>
            <a:graphicFrameLocks noGrp="1"/>
          </p:cNvGraphicFramePr>
          <p:nvPr>
            <p:extLst>
              <p:ext uri="{D42A27DB-BD31-4B8C-83A1-F6EECF244321}">
                <p14:modId xmlns:p14="http://schemas.microsoft.com/office/powerpoint/2010/main" val="778671798"/>
              </p:ext>
            </p:extLst>
          </p:nvPr>
        </p:nvGraphicFramePr>
        <p:xfrm>
          <a:off x="755576" y="4436328"/>
          <a:ext cx="6096000" cy="1584960"/>
        </p:xfrm>
        <a:graphic>
          <a:graphicData uri="http://schemas.openxmlformats.org/drawingml/2006/table">
            <a:tbl>
              <a:tblPr firstRow="1" bandRow="1">
                <a:tableStyleId>{7DF18680-E054-41AD-8BC1-D1AEF772440D}</a:tableStyleId>
              </a:tblPr>
              <a:tblGrid>
                <a:gridCol w="6096000"/>
              </a:tblGrid>
              <a:tr h="370840">
                <a:tc>
                  <a:txBody>
                    <a:bodyPr/>
                    <a:lstStyle/>
                    <a:p>
                      <a:r>
                        <a:rPr lang="es-MX" dirty="0" smtClean="0"/>
                        <a:t>Operación en puertas</a:t>
                      </a:r>
                      <a:endParaRPr lang="es-MX" dirty="0"/>
                    </a:p>
                  </a:txBody>
                  <a:tcPr/>
                </a:tc>
              </a:tr>
              <a:tr h="370840">
                <a:tc>
                  <a:txBody>
                    <a:bodyPr/>
                    <a:lstStyle/>
                    <a:p>
                      <a:r>
                        <a:rPr lang="es-MX" dirty="0" smtClean="0"/>
                        <a:t>Contenedores</a:t>
                      </a:r>
                      <a:r>
                        <a:rPr lang="es-MX" baseline="0" dirty="0" smtClean="0"/>
                        <a:t> que entran o salen </a:t>
                      </a:r>
                      <a:endParaRPr lang="es-MX" dirty="0"/>
                    </a:p>
                  </a:txBody>
                  <a:tcPr/>
                </a:tc>
              </a:tr>
              <a:tr h="370840">
                <a:tc>
                  <a:txBody>
                    <a:bodyPr/>
                    <a:lstStyle/>
                    <a:p>
                      <a:r>
                        <a:rPr lang="es-MX" dirty="0" smtClean="0"/>
                        <a:t>Camiones</a:t>
                      </a:r>
                      <a:r>
                        <a:rPr lang="es-MX" baseline="0" dirty="0" smtClean="0"/>
                        <a:t>  que entran o salen</a:t>
                      </a:r>
                      <a:endParaRPr lang="es-MX" dirty="0"/>
                    </a:p>
                  </a:txBody>
                  <a:tcPr/>
                </a:tc>
              </a:tr>
              <a:tr h="370840">
                <a:tc>
                  <a:txBody>
                    <a:bodyPr/>
                    <a:lstStyle/>
                    <a:p>
                      <a:r>
                        <a:rPr lang="es-MX" dirty="0" smtClean="0"/>
                        <a:t>Tiempo de</a:t>
                      </a:r>
                      <a:r>
                        <a:rPr lang="es-MX" baseline="0" dirty="0" smtClean="0"/>
                        <a:t> camiones en terminal (min)</a:t>
                      </a:r>
                      <a:endParaRPr lang="es-MX" dirty="0"/>
                    </a:p>
                  </a:txBody>
                  <a:tcPr/>
                </a:tc>
              </a:tr>
            </a:tbl>
          </a:graphicData>
        </a:graphic>
      </p:graphicFrame>
      <p:sp>
        <p:nvSpPr>
          <p:cNvPr id="5" name="4 CuadroTexto"/>
          <p:cNvSpPr txBox="1"/>
          <p:nvPr/>
        </p:nvSpPr>
        <p:spPr>
          <a:xfrm>
            <a:off x="1259632" y="260648"/>
            <a:ext cx="6264696" cy="496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defPPr>
              <a:defRPr lang="es-MX"/>
            </a:defPPr>
            <a:lvl1pPr algn="ctr">
              <a:lnSpc>
                <a:spcPct val="80000"/>
              </a:lnSpc>
              <a:defRPr sz="3200">
                <a:solidFill>
                  <a:schemeClr val="accent1">
                    <a:lumMod val="50000"/>
                  </a:schemeClr>
                </a:solidFill>
                <a:cs typeface="Times New Roman" pitchFamily="18" charset="0"/>
              </a:defRPr>
            </a:lvl1pPr>
            <a:lvl2pPr marL="742950" indent="-285750" eaLnBrk="0" hangingPunct="0">
              <a:defRPr>
                <a:latin typeface="Verdana" pitchFamily="34" charset="0"/>
              </a:defRPr>
            </a:lvl2pPr>
            <a:lvl3pPr marL="1143000" indent="-228600" eaLnBrk="0" hangingPunct="0">
              <a:defRPr>
                <a:latin typeface="Verdana" pitchFamily="34" charset="0"/>
              </a:defRPr>
            </a:lvl3pPr>
            <a:lvl4pPr marL="1600200" indent="-228600" eaLnBrk="0" hangingPunct="0">
              <a:defRPr>
                <a:latin typeface="Verdana" pitchFamily="34" charset="0"/>
              </a:defRPr>
            </a:lvl4pPr>
            <a:lvl5pPr marL="2057400" indent="-228600" eaLnBrk="0" hangingPunct="0">
              <a:defRPr>
                <a:latin typeface="Verdana" pitchFamily="34" charset="0"/>
              </a:defRPr>
            </a:lvl5pPr>
            <a:lvl6pPr marL="2514600" indent="-228600" eaLnBrk="0" fontAlgn="base" hangingPunct="0">
              <a:spcBef>
                <a:spcPct val="0"/>
              </a:spcBef>
              <a:spcAft>
                <a:spcPct val="0"/>
              </a:spcAft>
              <a:defRPr>
                <a:latin typeface="Verdana" pitchFamily="34" charset="0"/>
              </a:defRPr>
            </a:lvl6pPr>
            <a:lvl7pPr marL="2971800" indent="-228600" eaLnBrk="0" fontAlgn="base" hangingPunct="0">
              <a:spcBef>
                <a:spcPct val="0"/>
              </a:spcBef>
              <a:spcAft>
                <a:spcPct val="0"/>
              </a:spcAft>
              <a:defRPr>
                <a:latin typeface="Verdana" pitchFamily="34" charset="0"/>
              </a:defRPr>
            </a:lvl7pPr>
            <a:lvl8pPr marL="3429000" indent="-228600" eaLnBrk="0" fontAlgn="base" hangingPunct="0">
              <a:spcBef>
                <a:spcPct val="0"/>
              </a:spcBef>
              <a:spcAft>
                <a:spcPct val="0"/>
              </a:spcAft>
              <a:defRPr>
                <a:latin typeface="Verdana" pitchFamily="34" charset="0"/>
              </a:defRPr>
            </a:lvl8pPr>
            <a:lvl9pPr marL="3886200" indent="-228600" eaLnBrk="0" fontAlgn="base" hangingPunct="0">
              <a:spcBef>
                <a:spcPct val="0"/>
              </a:spcBef>
              <a:spcAft>
                <a:spcPct val="0"/>
              </a:spcAft>
              <a:defRPr>
                <a:latin typeface="Verdana" pitchFamily="34" charset="0"/>
              </a:defRPr>
            </a:lvl9pPr>
          </a:lstStyle>
          <a:p>
            <a:r>
              <a:rPr lang="es-MX" sz="2800" dirty="0"/>
              <a:t>Capacidad de un patio de </a:t>
            </a:r>
            <a:r>
              <a:rPr lang="es-MX" sz="2800" dirty="0" smtClean="0"/>
              <a:t>contenedores</a:t>
            </a:r>
            <a:endParaRPr lang="es-MX" sz="2800" dirty="0"/>
          </a:p>
        </p:txBody>
      </p:sp>
    </p:spTree>
    <p:extLst>
      <p:ext uri="{BB962C8B-B14F-4D97-AF65-F5344CB8AC3E}">
        <p14:creationId xmlns:p14="http://schemas.microsoft.com/office/powerpoint/2010/main" val="87370335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268760"/>
            <a:ext cx="8640960" cy="1938992"/>
          </a:xfrm>
          <a:prstGeom prst="rect">
            <a:avLst/>
          </a:prstGeom>
          <a:noFill/>
        </p:spPr>
        <p:txBody>
          <a:bodyPr wrap="square" rtlCol="0">
            <a:spAutoFit/>
          </a:bodyPr>
          <a:lstStyle/>
          <a:p>
            <a:r>
              <a:rPr lang="es-MX" dirty="0" smtClean="0"/>
              <a:t>La capacidad de almacenamiento de una terminal o patio está integrada por:</a:t>
            </a:r>
          </a:p>
          <a:p>
            <a:endParaRPr lang="es-MX" dirty="0" smtClean="0"/>
          </a:p>
          <a:p>
            <a:r>
              <a:rPr lang="es-MX" dirty="0"/>
              <a:t>	</a:t>
            </a:r>
            <a:r>
              <a:rPr lang="es-MX" dirty="0" smtClean="0"/>
              <a:t>Capacidad estática.  Está vinculada con la superficie disponible y la 	altura de la estiba de los contenedores.</a:t>
            </a:r>
          </a:p>
          <a:p>
            <a:endParaRPr lang="es-MX" dirty="0"/>
          </a:p>
          <a:p>
            <a:endParaRPr lang="es-MX" dirty="0" smtClean="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729" y="4133170"/>
            <a:ext cx="1514475"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2 Tabla"/>
          <p:cNvGraphicFramePr>
            <a:graphicFrameLocks noGrp="1"/>
          </p:cNvGraphicFramePr>
          <p:nvPr>
            <p:extLst>
              <p:ext uri="{D42A27DB-BD31-4B8C-83A1-F6EECF244321}">
                <p14:modId xmlns:p14="http://schemas.microsoft.com/office/powerpoint/2010/main" val="1473479206"/>
              </p:ext>
            </p:extLst>
          </p:nvPr>
        </p:nvGraphicFramePr>
        <p:xfrm>
          <a:off x="2418913" y="4221088"/>
          <a:ext cx="5825495" cy="1219200"/>
        </p:xfrm>
        <a:graphic>
          <a:graphicData uri="http://schemas.openxmlformats.org/drawingml/2006/table">
            <a:tbl>
              <a:tblPr firstRow="1" bandRow="1">
                <a:tableStyleId>{5C22544A-7EE6-4342-B048-85BDC9FD1C3A}</a:tableStyleId>
              </a:tblPr>
              <a:tblGrid>
                <a:gridCol w="1165099"/>
                <a:gridCol w="1165099"/>
                <a:gridCol w="1263049"/>
                <a:gridCol w="1067149"/>
                <a:gridCol w="1165099"/>
              </a:tblGrid>
              <a:tr h="370840">
                <a:tc gridSpan="2">
                  <a:txBody>
                    <a:bodyPr/>
                    <a:lstStyle/>
                    <a:p>
                      <a:pPr algn="ctr"/>
                      <a:r>
                        <a:rPr lang="es-MX" dirty="0" smtClean="0"/>
                        <a:t>Configuración</a:t>
                      </a:r>
                      <a:endParaRPr lang="es-MX"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s-MX" dirty="0"/>
                    </a:p>
                  </a:txBody>
                  <a:tcPr/>
                </a:tc>
                <a:tc rowSpan="2">
                  <a:txBody>
                    <a:bodyPr/>
                    <a:lstStyle/>
                    <a:p>
                      <a:pPr algn="ctr"/>
                      <a:r>
                        <a:rPr lang="es-MX" sz="1600" dirty="0" smtClean="0"/>
                        <a:t>Celdas disponibles</a:t>
                      </a:r>
                      <a:endParaRPr lang="es-MX"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es-MX" sz="1600" dirty="0" smtClean="0"/>
                        <a:t>Altura de estiba</a:t>
                      </a:r>
                      <a:endParaRPr lang="es-MX"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es-MX" sz="1600" dirty="0" smtClean="0"/>
                        <a:t>Capacidad estática </a:t>
                      </a:r>
                      <a:r>
                        <a:rPr lang="es-MX" sz="1600" dirty="0" err="1" smtClean="0"/>
                        <a:t>TEU´s</a:t>
                      </a:r>
                      <a:endParaRPr lang="es-MX" sz="16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s-MX" sz="1400" b="1" dirty="0" smtClean="0"/>
                        <a:t>Longitudinal</a:t>
                      </a:r>
                      <a:endParaRPr lang="es-MX" sz="1400" b="1"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s-MX" sz="1400" b="1" dirty="0" smtClean="0"/>
                        <a:t>Transversal</a:t>
                      </a:r>
                      <a:endParaRPr lang="es-MX" sz="1400" b="1" dirty="0"/>
                    </a:p>
                  </a:txBody>
                  <a:tcPr>
                    <a:lnB w="12700" cap="flat" cmpd="sng" algn="ctr">
                      <a:solidFill>
                        <a:schemeClr val="tx1"/>
                      </a:solidFill>
                      <a:prstDash val="solid"/>
                      <a:round/>
                      <a:headEnd type="none" w="med" len="med"/>
                      <a:tailEnd type="none" w="med" len="med"/>
                    </a:lnB>
                  </a:tcPr>
                </a:tc>
                <a:tc vMerge="1">
                  <a:txBody>
                    <a:bodyPr/>
                    <a:lstStyle/>
                    <a:p>
                      <a:endParaRPr lang="es-MX" dirty="0"/>
                    </a:p>
                  </a:txBody>
                  <a:tcPr/>
                </a:tc>
                <a:tc vMerge="1">
                  <a:txBody>
                    <a:bodyPr/>
                    <a:lstStyle/>
                    <a:p>
                      <a:endParaRPr lang="es-MX" dirty="0"/>
                    </a:p>
                  </a:txBody>
                  <a:tcPr/>
                </a:tc>
                <a:tc vMerge="1">
                  <a:txBody>
                    <a:bodyPr/>
                    <a:lstStyle/>
                    <a:p>
                      <a:endParaRPr lang="es-MX" dirty="0"/>
                    </a:p>
                  </a:txBody>
                  <a:tcPr/>
                </a:tc>
              </a:tr>
              <a:tr h="370840">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1028" name="Picture 4" descr="D:\José MT\Escritorio\Sin títul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852936"/>
            <a:ext cx="7466676" cy="1008112"/>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827584" y="5949280"/>
            <a:ext cx="5702202" cy="400110"/>
          </a:xfrm>
          <a:prstGeom prst="rect">
            <a:avLst/>
          </a:prstGeom>
          <a:noFill/>
        </p:spPr>
        <p:txBody>
          <a:bodyPr wrap="none" rtlCol="0">
            <a:spAutoFit/>
          </a:bodyPr>
          <a:lstStyle/>
          <a:p>
            <a:r>
              <a:rPr lang="es-MX" dirty="0" smtClean="0"/>
              <a:t>Ejercicio. Determine la capacidad estática del patio </a:t>
            </a:r>
            <a:endParaRPr lang="es-MX" dirty="0"/>
          </a:p>
        </p:txBody>
      </p:sp>
    </p:spTree>
    <p:extLst>
      <p:ext uri="{BB962C8B-B14F-4D97-AF65-F5344CB8AC3E}">
        <p14:creationId xmlns:p14="http://schemas.microsoft.com/office/powerpoint/2010/main" val="300345245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025441"/>
            <a:ext cx="8424936" cy="707886"/>
          </a:xfrm>
          <a:prstGeom prst="rect">
            <a:avLst/>
          </a:prstGeom>
        </p:spPr>
        <p:txBody>
          <a:bodyPr wrap="square">
            <a:spAutoFit/>
          </a:bodyPr>
          <a:lstStyle/>
          <a:p>
            <a:r>
              <a:rPr lang="es-MX" dirty="0" smtClean="0"/>
              <a:t>Capacidad dinámica. Está relacionada con la capacidad estática y con la estadía promedio de los contenedores en la terminal</a:t>
            </a:r>
            <a:endParaRPr lang="es-MX" dirty="0"/>
          </a:p>
        </p:txBody>
      </p:sp>
      <mc:AlternateContent xmlns:mc="http://schemas.openxmlformats.org/markup-compatibility/2006" xmlns:a14="http://schemas.microsoft.com/office/drawing/2010/main">
        <mc:Choice Requires="a14">
          <p:sp>
            <p:nvSpPr>
              <p:cNvPr id="4" name="3 CuadroTexto"/>
              <p:cNvSpPr txBox="1"/>
              <p:nvPr/>
            </p:nvSpPr>
            <p:spPr>
              <a:xfrm>
                <a:off x="467544" y="2020778"/>
                <a:ext cx="5370637" cy="406252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left"/>
                    </m:oMathParaPr>
                    <m:oMath xmlns:m="http://schemas.openxmlformats.org/officeDocument/2006/math">
                      <m:r>
                        <a:rPr lang="es-MX" b="0" i="1" smtClean="0">
                          <a:ln>
                            <a:solidFill>
                              <a:schemeClr val="accent1">
                                <a:lumMod val="75000"/>
                              </a:schemeClr>
                            </a:solidFill>
                          </a:ln>
                          <a:latin typeface="Cambria Math"/>
                        </a:rPr>
                        <m:t>𝐶𝑎𝑝𝑎𝑐𝑖𝑑𝑎𝑑</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𝐷𝑖𝑛</m:t>
                      </m:r>
                      <m:r>
                        <a:rPr lang="es-MX" b="0" i="1" smtClean="0">
                          <a:ln>
                            <a:solidFill>
                              <a:schemeClr val="accent1">
                                <a:lumMod val="75000"/>
                              </a:schemeClr>
                            </a:solidFill>
                          </a:ln>
                          <a:latin typeface="Cambria Math"/>
                        </a:rPr>
                        <m:t>á</m:t>
                      </m:r>
                      <m:r>
                        <a:rPr lang="es-MX" b="0" i="1" smtClean="0">
                          <a:ln>
                            <a:solidFill>
                              <a:schemeClr val="accent1">
                                <a:lumMod val="75000"/>
                              </a:schemeClr>
                            </a:solidFill>
                          </a:ln>
                          <a:latin typeface="Cambria Math"/>
                        </a:rPr>
                        <m:t>𝑚𝑖𝑐𝑎</m:t>
                      </m:r>
                      <m:r>
                        <a:rPr lang="es-MX" b="0" i="1" smtClean="0">
                          <a:ln>
                            <a:solidFill>
                              <a:schemeClr val="accent1">
                                <a:lumMod val="75000"/>
                              </a:schemeClr>
                            </a:solidFill>
                          </a:ln>
                          <a:latin typeface="Cambria Math"/>
                        </a:rPr>
                        <m:t>=</m:t>
                      </m:r>
                      <m:r>
                        <a:rPr lang="es-MX" b="0" i="1" smtClean="0">
                          <a:ln>
                            <a:solidFill>
                              <a:schemeClr val="accent1">
                                <a:lumMod val="75000"/>
                              </a:schemeClr>
                            </a:solidFill>
                          </a:ln>
                          <a:latin typeface="Cambria Math"/>
                        </a:rPr>
                        <m:t>𝐶𝐸</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𝑥</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𝑅</m:t>
                      </m:r>
                    </m:oMath>
                  </m:oMathPara>
                </a14:m>
                <a:endParaRPr lang="es-MX" b="0" dirty="0" smtClean="0">
                  <a:ln>
                    <a:solidFill>
                      <a:schemeClr val="accent1">
                        <a:lumMod val="75000"/>
                      </a:schemeClr>
                    </a:solidFill>
                  </a:ln>
                </a:endParaRPr>
              </a:p>
              <a:p>
                <a:endParaRPr lang="es-MX" b="0" dirty="0" smtClean="0">
                  <a:ln>
                    <a:solidFill>
                      <a:schemeClr val="accent1">
                        <a:lumMod val="75000"/>
                      </a:schemeClr>
                    </a:solidFill>
                  </a:ln>
                </a:endParaRPr>
              </a:p>
              <a:p>
                <a:pPr/>
                <a14:m>
                  <m:oMathPara xmlns:m="http://schemas.openxmlformats.org/officeDocument/2006/math">
                    <m:oMathParaPr>
                      <m:jc m:val="left"/>
                    </m:oMathParaPr>
                    <m:oMath xmlns:m="http://schemas.openxmlformats.org/officeDocument/2006/math">
                      <m:r>
                        <a:rPr lang="es-MX" i="1">
                          <a:ln>
                            <a:solidFill>
                              <a:schemeClr val="accent1">
                                <a:lumMod val="75000"/>
                              </a:schemeClr>
                            </a:solidFill>
                          </a:ln>
                          <a:latin typeface="Cambria Math"/>
                        </a:rPr>
                        <m:t>𝑅</m:t>
                      </m:r>
                      <m:r>
                        <a:rPr lang="es-MX" b="0" i="1" smtClean="0">
                          <a:ln>
                            <a:solidFill>
                              <a:schemeClr val="accent1">
                                <a:lumMod val="75000"/>
                              </a:schemeClr>
                            </a:solidFill>
                          </a:ln>
                          <a:latin typeface="Cambria Math"/>
                        </a:rPr>
                        <m:t>:</m:t>
                      </m:r>
                      <m:r>
                        <a:rPr lang="es-MX" b="0" i="1" smtClean="0">
                          <a:ln>
                            <a:solidFill>
                              <a:schemeClr val="accent1">
                                <a:lumMod val="75000"/>
                              </a:schemeClr>
                            </a:solidFill>
                          </a:ln>
                          <a:latin typeface="Cambria Math"/>
                        </a:rPr>
                        <m:t>𝑅𝑜𝑡𝑎𝑐𝑖</m:t>
                      </m:r>
                      <m:r>
                        <a:rPr lang="es-MX" b="0" i="1" smtClean="0">
                          <a:ln>
                            <a:solidFill>
                              <a:schemeClr val="accent1">
                                <a:lumMod val="75000"/>
                              </a:schemeClr>
                            </a:solidFill>
                          </a:ln>
                          <a:latin typeface="Cambria Math"/>
                        </a:rPr>
                        <m:t>ó</m:t>
                      </m:r>
                      <m:r>
                        <a:rPr lang="es-MX" b="0" i="1" smtClean="0">
                          <a:ln>
                            <a:solidFill>
                              <a:schemeClr val="accent1">
                                <a:lumMod val="75000"/>
                              </a:schemeClr>
                            </a:solidFill>
                          </a:ln>
                          <a:latin typeface="Cambria Math"/>
                        </a:rPr>
                        <m:t>𝑛</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𝑑𝑒</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𝑙𝑜𝑠</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𝑐𝑜𝑛𝑡𝑒𝑛𝑒𝑑𝑜𝑟𝑒𝑠</m:t>
                      </m:r>
                    </m:oMath>
                  </m:oMathPara>
                </a14:m>
                <a:endParaRPr lang="es-MX" dirty="0">
                  <a:ln>
                    <a:solidFill>
                      <a:schemeClr val="accent1">
                        <a:lumMod val="75000"/>
                      </a:schemeClr>
                    </a:solidFill>
                  </a:ln>
                </a:endParaRPr>
              </a:p>
              <a:p>
                <a:endParaRPr lang="es-MX" dirty="0" smtClean="0">
                  <a:ln>
                    <a:solidFill>
                      <a:schemeClr val="accent1">
                        <a:lumMod val="75000"/>
                      </a:schemeClr>
                    </a:solidFill>
                  </a:ln>
                </a:endParaRPr>
              </a:p>
              <a:p>
                <a:pPr/>
                <a14:m>
                  <m:oMathPara xmlns:m="http://schemas.openxmlformats.org/officeDocument/2006/math">
                    <m:oMathParaPr>
                      <m:jc m:val="left"/>
                    </m:oMathParaPr>
                    <m:oMath xmlns:m="http://schemas.openxmlformats.org/officeDocument/2006/math">
                      <m:r>
                        <a:rPr lang="es-MX" b="0" i="1" smtClean="0">
                          <a:ln>
                            <a:solidFill>
                              <a:schemeClr val="accent1">
                                <a:lumMod val="75000"/>
                              </a:schemeClr>
                            </a:solidFill>
                          </a:ln>
                          <a:latin typeface="Cambria Math"/>
                        </a:rPr>
                        <m:t>𝑅</m:t>
                      </m:r>
                      <m:r>
                        <a:rPr lang="es-MX" i="1">
                          <a:ln>
                            <a:solidFill>
                              <a:schemeClr val="accent1">
                                <a:lumMod val="75000"/>
                              </a:schemeClr>
                            </a:solidFill>
                          </a:ln>
                          <a:latin typeface="Cambria Math"/>
                        </a:rPr>
                        <m:t>=</m:t>
                      </m:r>
                      <m:f>
                        <m:fPr>
                          <m:ctrlPr>
                            <a:rPr lang="es-MX" b="0" i="1" smtClean="0">
                              <a:ln>
                                <a:solidFill>
                                  <a:schemeClr val="accent1">
                                    <a:lumMod val="75000"/>
                                  </a:schemeClr>
                                </a:solidFill>
                              </a:ln>
                              <a:latin typeface="Cambria Math"/>
                            </a:rPr>
                          </m:ctrlPr>
                        </m:fPr>
                        <m:num>
                          <m:r>
                            <a:rPr lang="es-MX" b="0" i="1" smtClean="0">
                              <a:ln>
                                <a:solidFill>
                                  <a:schemeClr val="accent1">
                                    <a:lumMod val="75000"/>
                                  </a:schemeClr>
                                </a:solidFill>
                              </a:ln>
                              <a:latin typeface="Cambria Math"/>
                            </a:rPr>
                            <m:t>365</m:t>
                          </m:r>
                        </m:num>
                        <m:den>
                          <m:r>
                            <a:rPr lang="es-MX" b="0" i="1" smtClean="0">
                              <a:ln>
                                <a:solidFill>
                                  <a:schemeClr val="accent1">
                                    <a:lumMod val="75000"/>
                                  </a:schemeClr>
                                </a:solidFill>
                              </a:ln>
                              <a:latin typeface="Cambria Math"/>
                            </a:rPr>
                            <m:t>𝐸𝑠𝑡𝑎𝑑</m:t>
                          </m:r>
                          <m:r>
                            <a:rPr lang="es-MX" b="0" i="1" smtClean="0">
                              <a:ln>
                                <a:solidFill>
                                  <a:schemeClr val="accent1">
                                    <a:lumMod val="75000"/>
                                  </a:schemeClr>
                                </a:solidFill>
                              </a:ln>
                              <a:latin typeface="Cambria Math"/>
                            </a:rPr>
                            <m:t>í</m:t>
                          </m:r>
                          <m:r>
                            <a:rPr lang="es-MX" b="0" i="1" smtClean="0">
                              <a:ln>
                                <a:solidFill>
                                  <a:schemeClr val="accent1">
                                    <a:lumMod val="75000"/>
                                  </a:schemeClr>
                                </a:solidFill>
                              </a:ln>
                              <a:latin typeface="Cambria Math"/>
                            </a:rPr>
                            <m:t>𝑎</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𝑃𝑟𝑜𝑚𝑒𝑑𝑖𝑜</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𝑑𝑒𝑙</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𝑐𝑜𝑛𝑡𝑒𝑛𝑒𝑑𝑜𝑟</m:t>
                          </m:r>
                        </m:den>
                      </m:f>
                    </m:oMath>
                  </m:oMathPara>
                </a14:m>
                <a:endParaRPr lang="es-MX" dirty="0">
                  <a:ln>
                    <a:solidFill>
                      <a:schemeClr val="accent1">
                        <a:lumMod val="75000"/>
                      </a:schemeClr>
                    </a:solidFill>
                  </a:ln>
                </a:endParaRPr>
              </a:p>
              <a:p>
                <a:endParaRPr lang="es-MX" dirty="0" smtClean="0">
                  <a:ln>
                    <a:solidFill>
                      <a:schemeClr val="accent1">
                        <a:lumMod val="75000"/>
                      </a:schemeClr>
                    </a:solidFill>
                  </a:ln>
                </a:endParaRPr>
              </a:p>
              <a:p>
                <a:endParaRPr lang="es-MX" dirty="0" smtClean="0">
                  <a:ln>
                    <a:solidFill>
                      <a:schemeClr val="accent1">
                        <a:lumMod val="75000"/>
                      </a:schemeClr>
                    </a:solidFill>
                  </a:ln>
                </a:endParaRPr>
              </a:p>
              <a:p>
                <a:pPr/>
                <a14:m>
                  <m:oMathPara xmlns:m="http://schemas.openxmlformats.org/officeDocument/2006/math">
                    <m:oMathParaPr>
                      <m:jc m:val="left"/>
                    </m:oMathParaPr>
                    <m:oMath xmlns:m="http://schemas.openxmlformats.org/officeDocument/2006/math">
                      <m:r>
                        <a:rPr lang="es-MX" i="1">
                          <a:ln>
                            <a:solidFill>
                              <a:schemeClr val="accent1">
                                <a:lumMod val="75000"/>
                              </a:schemeClr>
                            </a:solidFill>
                          </a:ln>
                          <a:latin typeface="Cambria Math"/>
                        </a:rPr>
                        <m:t>𝐶</m:t>
                      </m:r>
                      <m:r>
                        <a:rPr lang="es-MX" b="0" i="1" smtClean="0">
                          <a:ln>
                            <a:solidFill>
                              <a:schemeClr val="accent1">
                                <a:lumMod val="75000"/>
                              </a:schemeClr>
                            </a:solidFill>
                          </a:ln>
                          <a:latin typeface="Cambria Math"/>
                        </a:rPr>
                        <m:t>𝐷𝑟𝑒𝑎𝑙</m:t>
                      </m:r>
                      <m:r>
                        <a:rPr lang="es-MX" i="1">
                          <a:ln>
                            <a:solidFill>
                              <a:schemeClr val="accent1">
                                <a:lumMod val="75000"/>
                              </a:schemeClr>
                            </a:solidFill>
                          </a:ln>
                          <a:latin typeface="Cambria Math"/>
                        </a:rPr>
                        <m:t>=</m:t>
                      </m:r>
                      <m:r>
                        <a:rPr lang="es-MX" i="1">
                          <a:ln>
                            <a:solidFill>
                              <a:schemeClr val="accent1">
                                <a:lumMod val="75000"/>
                              </a:schemeClr>
                            </a:solidFill>
                          </a:ln>
                          <a:latin typeface="Cambria Math"/>
                        </a:rPr>
                        <m:t>𝐶𝐷</m:t>
                      </m:r>
                      <m:r>
                        <a:rPr lang="es-MX" i="1">
                          <a:ln>
                            <a:solidFill>
                              <a:schemeClr val="accent1">
                                <a:lumMod val="75000"/>
                              </a:schemeClr>
                            </a:solidFill>
                          </a:ln>
                          <a:latin typeface="Cambria Math"/>
                        </a:rPr>
                        <m:t> </m:t>
                      </m:r>
                      <m:r>
                        <a:rPr lang="es-MX" i="1">
                          <a:ln>
                            <a:solidFill>
                              <a:schemeClr val="accent1">
                                <a:lumMod val="75000"/>
                              </a:schemeClr>
                            </a:solidFill>
                          </a:ln>
                          <a:latin typeface="Cambria Math"/>
                        </a:rPr>
                        <m:t>𝑥</m:t>
                      </m:r>
                      <m:r>
                        <a:rPr lang="es-MX" i="1">
                          <a:ln>
                            <a:solidFill>
                              <a:schemeClr val="accent1">
                                <a:lumMod val="75000"/>
                              </a:schemeClr>
                            </a:solidFill>
                          </a:ln>
                          <a:latin typeface="Cambria Math"/>
                        </a:rPr>
                        <m:t> </m:t>
                      </m:r>
                      <m:r>
                        <a:rPr lang="es-MX" b="0" i="1" smtClean="0">
                          <a:ln>
                            <a:solidFill>
                              <a:schemeClr val="accent1">
                                <a:lumMod val="75000"/>
                              </a:schemeClr>
                            </a:solidFill>
                          </a:ln>
                          <a:latin typeface="Cambria Math"/>
                        </a:rPr>
                        <m:t>𝐹𝑜𝑐</m:t>
                      </m:r>
                    </m:oMath>
                  </m:oMathPara>
                </a14:m>
                <a:endParaRPr lang="es-MX" dirty="0" smtClean="0">
                  <a:ln>
                    <a:solidFill>
                      <a:schemeClr val="accent1">
                        <a:lumMod val="75000"/>
                      </a:schemeClr>
                    </a:solidFill>
                  </a:ln>
                </a:endParaRPr>
              </a:p>
              <a:p>
                <a:endParaRPr lang="es-MX" dirty="0">
                  <a:ln>
                    <a:solidFill>
                      <a:schemeClr val="accent1">
                        <a:lumMod val="75000"/>
                      </a:schemeClr>
                    </a:solidFill>
                  </a:ln>
                </a:endParaRPr>
              </a:p>
              <a:p>
                <a14:m>
                  <m:oMath xmlns:m="http://schemas.openxmlformats.org/officeDocument/2006/math">
                    <m:r>
                      <a:rPr lang="es-MX" b="0" i="1" smtClean="0">
                        <a:ln>
                          <a:solidFill>
                            <a:schemeClr val="accent1">
                              <a:lumMod val="75000"/>
                            </a:schemeClr>
                          </a:solidFill>
                        </a:ln>
                        <a:latin typeface="Cambria Math"/>
                      </a:rPr>
                      <m:t>𝐹𝑜𝑐</m:t>
                    </m:r>
                    <m:r>
                      <a:rPr lang="es-MX" b="0" i="1" smtClean="0">
                        <a:ln>
                          <a:solidFill>
                            <a:schemeClr val="accent1">
                              <a:lumMod val="75000"/>
                            </a:schemeClr>
                          </a:solidFill>
                        </a:ln>
                        <a:latin typeface="Cambria Math"/>
                      </a:rPr>
                      <m:t>:</m:t>
                    </m:r>
                    <m:r>
                      <a:rPr lang="es-MX" b="0" i="1" smtClean="0">
                        <a:ln>
                          <a:solidFill>
                            <a:schemeClr val="accent1">
                              <a:lumMod val="75000"/>
                            </a:schemeClr>
                          </a:solidFill>
                        </a:ln>
                        <a:latin typeface="Cambria Math"/>
                      </a:rPr>
                      <m:t>𝐹𝑎𝑐𝑡𝑜𝑟</m:t>
                    </m:r>
                    <m:r>
                      <a:rPr lang="es-MX" b="0" i="1" smtClean="0">
                        <a:ln>
                          <a:solidFill>
                            <a:schemeClr val="accent1">
                              <a:lumMod val="75000"/>
                            </a:schemeClr>
                          </a:solidFill>
                        </a:ln>
                        <a:latin typeface="Cambria Math"/>
                      </a:rPr>
                      <m:t> ó</m:t>
                    </m:r>
                    <m:r>
                      <a:rPr lang="es-MX" b="0" i="1" smtClean="0">
                        <a:ln>
                          <a:solidFill>
                            <a:schemeClr val="accent1">
                              <a:lumMod val="75000"/>
                            </a:schemeClr>
                          </a:solidFill>
                        </a:ln>
                        <a:latin typeface="Cambria Math"/>
                      </a:rPr>
                      <m:t>𝑝𝑡𝑖𝑚𝑜</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𝑑𝑒</m:t>
                    </m:r>
                    <m:r>
                      <a:rPr lang="es-MX" b="0" i="1" smtClean="0">
                        <a:ln>
                          <a:solidFill>
                            <a:schemeClr val="accent1">
                              <a:lumMod val="75000"/>
                            </a:schemeClr>
                          </a:solidFill>
                        </a:ln>
                        <a:latin typeface="Cambria Math"/>
                      </a:rPr>
                      <m:t> </m:t>
                    </m:r>
                    <m:r>
                      <a:rPr lang="es-MX" b="0" i="1" smtClean="0">
                        <a:ln>
                          <a:solidFill>
                            <a:schemeClr val="accent1">
                              <a:lumMod val="75000"/>
                            </a:schemeClr>
                          </a:solidFill>
                        </a:ln>
                        <a:latin typeface="Cambria Math"/>
                      </a:rPr>
                      <m:t>𝑜𝑐𝑢𝑝𝑎𝑐𝑖</m:t>
                    </m:r>
                    <m:r>
                      <a:rPr lang="es-MX" b="0" i="1" smtClean="0">
                        <a:ln>
                          <a:solidFill>
                            <a:schemeClr val="accent1">
                              <a:lumMod val="75000"/>
                            </a:schemeClr>
                          </a:solidFill>
                        </a:ln>
                        <a:latin typeface="Cambria Math"/>
                      </a:rPr>
                      <m:t>ó</m:t>
                    </m:r>
                    <m:r>
                      <a:rPr lang="es-MX" b="0" i="1" smtClean="0">
                        <a:ln>
                          <a:solidFill>
                            <a:schemeClr val="accent1">
                              <a:lumMod val="75000"/>
                            </a:schemeClr>
                          </a:solidFill>
                        </a:ln>
                        <a:latin typeface="Cambria Math"/>
                      </a:rPr>
                      <m:t>𝑛</m:t>
                    </m:r>
                    <m:r>
                      <a:rPr lang="es-MX" b="0" i="1" smtClean="0">
                        <a:ln>
                          <a:solidFill>
                            <a:schemeClr val="accent1">
                              <a:lumMod val="75000"/>
                            </a:schemeClr>
                          </a:solidFill>
                        </a:ln>
                        <a:latin typeface="Cambria Math"/>
                      </a:rPr>
                      <m:t> (70−80%)</m:t>
                    </m:r>
                  </m:oMath>
                </a14:m>
                <a:r>
                  <a:rPr lang="es-MX" dirty="0" smtClean="0">
                    <a:ln>
                      <a:solidFill>
                        <a:schemeClr val="accent1">
                          <a:lumMod val="75000"/>
                        </a:schemeClr>
                      </a:solidFill>
                    </a:ln>
                  </a:rPr>
                  <a:t> </a:t>
                </a:r>
                <a:endParaRPr lang="es-MX" dirty="0">
                  <a:ln>
                    <a:solidFill>
                      <a:schemeClr val="accent1">
                        <a:lumMod val="75000"/>
                      </a:schemeClr>
                    </a:solidFill>
                  </a:ln>
                </a:endParaRPr>
              </a:p>
              <a:p>
                <a:endParaRPr lang="es-MX" dirty="0">
                  <a:ln>
                    <a:solidFill>
                      <a:schemeClr val="accent1">
                        <a:lumMod val="75000"/>
                      </a:schemeClr>
                    </a:solidFill>
                  </a:ln>
                </a:endParaRPr>
              </a:p>
              <a:p>
                <a:endParaRPr lang="es-MX" dirty="0">
                  <a:ln>
                    <a:solidFill>
                      <a:schemeClr val="accent1">
                        <a:lumMod val="75000"/>
                      </a:schemeClr>
                    </a:solidFill>
                  </a:ln>
                </a:endParaRPr>
              </a:p>
            </p:txBody>
          </p:sp>
        </mc:Choice>
        <mc:Fallback xmlns="">
          <p:sp>
            <p:nvSpPr>
              <p:cNvPr id="4" name="3 CuadroTexto"/>
              <p:cNvSpPr txBox="1">
                <a:spLocks noRot="1" noChangeAspect="1" noMove="1" noResize="1" noEditPoints="1" noAdjustHandles="1" noChangeArrowheads="1" noChangeShapeType="1" noTextEdit="1"/>
              </p:cNvSpPr>
              <p:nvPr/>
            </p:nvSpPr>
            <p:spPr>
              <a:xfrm>
                <a:off x="467544" y="2020778"/>
                <a:ext cx="5370637" cy="4062522"/>
              </a:xfrm>
              <a:prstGeom prst="rect">
                <a:avLst/>
              </a:prstGeom>
              <a:blipFill rotWithShape="1">
                <a:blip r:embed="rId2"/>
                <a:stretch>
                  <a:fillRect l="-339"/>
                </a:stretch>
              </a:blipFill>
            </p:spPr>
            <p:txBody>
              <a:bodyPr/>
              <a:lstStyle/>
              <a:p>
                <a:r>
                  <a:rPr lang="es-MX">
                    <a:noFill/>
                  </a:rPr>
                  <a:t> </a:t>
                </a:r>
              </a:p>
            </p:txBody>
          </p:sp>
        </mc:Fallback>
      </mc:AlternateContent>
      <p:sp>
        <p:nvSpPr>
          <p:cNvPr id="5" name="4 CuadroTexto"/>
          <p:cNvSpPr txBox="1"/>
          <p:nvPr/>
        </p:nvSpPr>
        <p:spPr>
          <a:xfrm>
            <a:off x="5838181" y="2131109"/>
            <a:ext cx="3198315" cy="3785652"/>
          </a:xfrm>
          <a:prstGeom prst="rect">
            <a:avLst/>
          </a:prstGeom>
          <a:noFill/>
        </p:spPr>
        <p:txBody>
          <a:bodyPr wrap="square" rtlCol="0">
            <a:spAutoFit/>
          </a:bodyPr>
          <a:lstStyle/>
          <a:p>
            <a:pPr algn="just"/>
            <a:r>
              <a:rPr lang="es-MX" dirty="0" smtClean="0"/>
              <a:t>Ejercicio. </a:t>
            </a:r>
          </a:p>
          <a:p>
            <a:pPr algn="just"/>
            <a:endParaRPr lang="es-MX" dirty="0"/>
          </a:p>
          <a:p>
            <a:pPr algn="just"/>
            <a:r>
              <a:rPr lang="es-MX" dirty="0" smtClean="0"/>
              <a:t>Suponga que existe una terminal intermodal que mueve anualmente 550 000 contenedores y tiene 5 730 espacios .</a:t>
            </a:r>
          </a:p>
          <a:p>
            <a:endParaRPr lang="es-MX" dirty="0"/>
          </a:p>
          <a:p>
            <a:r>
              <a:rPr lang="es-MX" dirty="0" smtClean="0"/>
              <a:t>Calcule la rotación </a:t>
            </a:r>
          </a:p>
          <a:p>
            <a:endParaRPr lang="es-MX" dirty="0" smtClean="0"/>
          </a:p>
          <a:p>
            <a:pPr algn="just"/>
            <a:r>
              <a:rPr lang="es-MX" dirty="0" smtClean="0"/>
              <a:t>Calcule la estadía promedio por contenedor</a:t>
            </a:r>
            <a:endParaRPr lang="es-MX" dirty="0"/>
          </a:p>
        </p:txBody>
      </p:sp>
    </p:spTree>
    <p:extLst>
      <p:ext uri="{BB962C8B-B14F-4D97-AF65-F5344CB8AC3E}">
        <p14:creationId xmlns:p14="http://schemas.microsoft.com/office/powerpoint/2010/main" val="153972332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187624" y="317600"/>
            <a:ext cx="6336704"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3200" dirty="0">
                <a:solidFill>
                  <a:schemeClr val="accent1">
                    <a:lumMod val="50000"/>
                  </a:schemeClr>
                </a:solidFill>
                <a:latin typeface="+mn-lt"/>
                <a:cs typeface="Times New Roman" pitchFamily="18" charset="0"/>
              </a:rPr>
              <a:t>Equipos de Transporte Intermodal</a:t>
            </a:r>
            <a:endParaRPr lang="es-ES" sz="3200" dirty="0">
              <a:solidFill>
                <a:schemeClr val="accent1">
                  <a:lumMod val="50000"/>
                </a:schemeClr>
              </a:solidFill>
              <a:latin typeface="+mn-lt"/>
              <a:cs typeface="Times New Roman" pitchFamily="18" charset="0"/>
            </a:endParaRPr>
          </a:p>
        </p:txBody>
      </p:sp>
      <p:sp>
        <p:nvSpPr>
          <p:cNvPr id="3" name="2 Rectángulo"/>
          <p:cNvSpPr/>
          <p:nvPr/>
        </p:nvSpPr>
        <p:spPr>
          <a:xfrm>
            <a:off x="323528" y="1124744"/>
            <a:ext cx="8280920" cy="646331"/>
          </a:xfrm>
          <a:prstGeom prst="rect">
            <a:avLst/>
          </a:prstGeom>
        </p:spPr>
        <p:txBody>
          <a:bodyPr wrap="square" lIns="91440" tIns="45720" rIns="91440" bIns="45720">
            <a:spAutoFit/>
          </a:bodyPr>
          <a:lstStyle/>
          <a:p>
            <a:pPr algn="just"/>
            <a:r>
              <a:rPr lang="es-MX" sz="1800" dirty="0">
                <a:latin typeface="Candara" pitchFamily="34" charset="0"/>
              </a:rPr>
              <a:t>La unidad de transporte intermodal (UTI) es el contenedor, caja móvil </a:t>
            </a:r>
            <a:r>
              <a:rPr lang="es-MX" sz="1800" dirty="0" smtClean="0">
                <a:latin typeface="Candara" pitchFamily="34" charset="0"/>
              </a:rPr>
              <a:t>o semirremolque.</a:t>
            </a:r>
            <a:endParaRPr lang="es-MX" sz="1800" dirty="0">
              <a:latin typeface="Candara" pitchFamily="34" charset="0"/>
            </a:endParaRPr>
          </a:p>
        </p:txBody>
      </p:sp>
      <p:sp>
        <p:nvSpPr>
          <p:cNvPr id="4" name="3 Rectángulo"/>
          <p:cNvSpPr/>
          <p:nvPr/>
        </p:nvSpPr>
        <p:spPr>
          <a:xfrm>
            <a:off x="323528" y="1700808"/>
            <a:ext cx="8280920" cy="646331"/>
          </a:xfrm>
          <a:prstGeom prst="rect">
            <a:avLst/>
          </a:prstGeom>
        </p:spPr>
        <p:txBody>
          <a:bodyPr wrap="square" lIns="91440" tIns="45720" rIns="91440" bIns="45720">
            <a:spAutoFit/>
          </a:bodyPr>
          <a:lstStyle/>
          <a:p>
            <a:pPr algn="just"/>
            <a:r>
              <a:rPr lang="es-MX" sz="1800" dirty="0">
                <a:latin typeface="Candara" pitchFamily="34" charset="0"/>
              </a:rPr>
              <a:t>El contenedor es un elemento clave del transporte en todas </a:t>
            </a:r>
            <a:r>
              <a:rPr lang="es-MX" sz="1800" dirty="0" smtClean="0">
                <a:latin typeface="Candara" pitchFamily="34" charset="0"/>
              </a:rPr>
              <a:t>sus modalidades </a:t>
            </a:r>
            <a:r>
              <a:rPr lang="es-MX" sz="1800" dirty="0">
                <a:latin typeface="Candara" pitchFamily="34" charset="0"/>
              </a:rPr>
              <a:t>y ha </a:t>
            </a:r>
            <a:r>
              <a:rPr lang="es-MX" sz="1800" dirty="0" smtClean="0">
                <a:latin typeface="Candara" pitchFamily="34" charset="0"/>
              </a:rPr>
              <a:t>supuesto </a:t>
            </a:r>
            <a:r>
              <a:rPr lang="es-MX" sz="1800" dirty="0">
                <a:latin typeface="Candara" pitchFamily="34" charset="0"/>
              </a:rPr>
              <a:t>la entrada en la era de la intermodalidad y </a:t>
            </a:r>
            <a:r>
              <a:rPr lang="es-MX" sz="1800" dirty="0" smtClean="0">
                <a:latin typeface="Candara" pitchFamily="34" charset="0"/>
              </a:rPr>
              <a:t>el desarrollo </a:t>
            </a:r>
            <a:r>
              <a:rPr lang="es-MX" sz="1800" dirty="0">
                <a:latin typeface="Candara" pitchFamily="34" charset="0"/>
              </a:rPr>
              <a:t>de la logística.</a:t>
            </a:r>
          </a:p>
        </p:txBody>
      </p:sp>
      <p:sp>
        <p:nvSpPr>
          <p:cNvPr id="5" name="4 Rectángulo"/>
          <p:cNvSpPr/>
          <p:nvPr/>
        </p:nvSpPr>
        <p:spPr>
          <a:xfrm>
            <a:off x="323528" y="2276872"/>
            <a:ext cx="8280920" cy="646331"/>
          </a:xfrm>
          <a:prstGeom prst="rect">
            <a:avLst/>
          </a:prstGeom>
        </p:spPr>
        <p:txBody>
          <a:bodyPr wrap="square" lIns="91440" tIns="45720" rIns="91440" bIns="45720">
            <a:spAutoFit/>
          </a:bodyPr>
          <a:lstStyle/>
          <a:p>
            <a:pPr algn="just"/>
            <a:r>
              <a:rPr lang="es-ES_tradnl" sz="1800" dirty="0">
                <a:latin typeface="Candara" pitchFamily="34" charset="0"/>
              </a:rPr>
              <a:t>Es una gran caja, construida con materiales muy resistentes, en la que se carga </a:t>
            </a:r>
            <a:r>
              <a:rPr lang="es-ES_tradnl" sz="1800" dirty="0" smtClean="0">
                <a:latin typeface="Candara" pitchFamily="34" charset="0"/>
              </a:rPr>
              <a:t>la mercancía</a:t>
            </a:r>
            <a:r>
              <a:rPr lang="es-ES_tradnl" sz="1800" dirty="0">
                <a:latin typeface="Candara" pitchFamily="34" charset="0"/>
              </a:rPr>
              <a:t>.</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179910" y="2924944"/>
            <a:ext cx="6848476" cy="315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1820832" y="4853584"/>
            <a:ext cx="888385" cy="646331"/>
          </a:xfrm>
          <a:prstGeom prst="rect">
            <a:avLst/>
          </a:prstGeom>
          <a:noFill/>
        </p:spPr>
        <p:txBody>
          <a:bodyPr wrap="none" lIns="91440" tIns="45720" rIns="91440" bIns="45720" rtlCol="0">
            <a:spAutoFit/>
          </a:bodyPr>
          <a:lstStyle/>
          <a:p>
            <a:r>
              <a:rPr lang="es-MX" sz="1800" dirty="0" smtClean="0">
                <a:effectLst>
                  <a:outerShdw blurRad="38100" dist="38100" dir="2700000" algn="tl">
                    <a:srgbClr val="000000">
                      <a:alpha val="43137"/>
                    </a:srgbClr>
                  </a:outerShdw>
                </a:effectLst>
                <a:latin typeface="Candara" pitchFamily="34" charset="0"/>
              </a:rPr>
              <a:t>20 Ton</a:t>
            </a:r>
          </a:p>
          <a:p>
            <a:r>
              <a:rPr lang="es-MX" sz="1800" dirty="0" smtClean="0">
                <a:effectLst>
                  <a:outerShdw blurRad="38100" dist="38100" dir="2700000" algn="tl">
                    <a:srgbClr val="000000">
                      <a:alpha val="43137"/>
                    </a:srgbClr>
                  </a:outerShdw>
                </a:effectLst>
                <a:latin typeface="Candara" pitchFamily="34" charset="0"/>
              </a:rPr>
              <a:t>33.2 m</a:t>
            </a:r>
            <a:r>
              <a:rPr lang="es-MX" sz="1800" baseline="30000" dirty="0" smtClean="0">
                <a:effectLst>
                  <a:outerShdw blurRad="38100" dist="38100" dir="2700000" algn="tl">
                    <a:srgbClr val="000000">
                      <a:alpha val="43137"/>
                    </a:srgbClr>
                  </a:outerShdw>
                </a:effectLst>
                <a:latin typeface="Candara" pitchFamily="34" charset="0"/>
              </a:rPr>
              <a:t>3</a:t>
            </a:r>
            <a:endParaRPr lang="es-MX" sz="1800" baseline="30000" dirty="0">
              <a:effectLst>
                <a:outerShdw blurRad="38100" dist="38100" dir="2700000" algn="tl">
                  <a:srgbClr val="000000">
                    <a:alpha val="43137"/>
                  </a:srgbClr>
                </a:outerShdw>
              </a:effectLst>
              <a:latin typeface="Candara" pitchFamily="34" charset="0"/>
            </a:endParaRPr>
          </a:p>
        </p:txBody>
      </p:sp>
      <p:sp>
        <p:nvSpPr>
          <p:cNvPr id="9" name="8 CuadroTexto"/>
          <p:cNvSpPr txBox="1"/>
          <p:nvPr/>
        </p:nvSpPr>
        <p:spPr>
          <a:xfrm>
            <a:off x="6573360" y="4336076"/>
            <a:ext cx="918841" cy="954107"/>
          </a:xfrm>
          <a:prstGeom prst="rect">
            <a:avLst/>
          </a:prstGeom>
          <a:noFill/>
        </p:spPr>
        <p:txBody>
          <a:bodyPr wrap="none" lIns="91440" tIns="45720" rIns="91440" bIns="45720" rtlCol="0">
            <a:spAutoFit/>
          </a:bodyPr>
          <a:lstStyle/>
          <a:p>
            <a:r>
              <a:rPr lang="es-MX" sz="1800" dirty="0" smtClean="0">
                <a:effectLst>
                  <a:outerShdw blurRad="38100" dist="38100" dir="2700000" algn="tl">
                    <a:srgbClr val="000000">
                      <a:alpha val="43137"/>
                    </a:srgbClr>
                  </a:outerShdw>
                </a:effectLst>
                <a:latin typeface="Candara" pitchFamily="34" charset="0"/>
              </a:rPr>
              <a:t>31 Ton</a:t>
            </a:r>
          </a:p>
          <a:p>
            <a:r>
              <a:rPr lang="es-MX" sz="1800" dirty="0" smtClean="0">
                <a:effectLst>
                  <a:outerShdw blurRad="38100" dist="38100" dir="2700000" algn="tl">
                    <a:srgbClr val="000000">
                      <a:alpha val="43137"/>
                    </a:srgbClr>
                  </a:outerShdw>
                </a:effectLst>
                <a:latin typeface="Candara" pitchFamily="34" charset="0"/>
              </a:rPr>
              <a:t>67.6 </a:t>
            </a:r>
            <a:r>
              <a:rPr lang="es-MX" sz="1800" dirty="0">
                <a:effectLst>
                  <a:outerShdw blurRad="38100" dist="38100" dir="2700000" algn="tl">
                    <a:srgbClr val="000000">
                      <a:alpha val="43137"/>
                    </a:srgbClr>
                  </a:outerShdw>
                </a:effectLst>
                <a:latin typeface="Candara" pitchFamily="34" charset="0"/>
              </a:rPr>
              <a:t>m</a:t>
            </a:r>
            <a:r>
              <a:rPr lang="es-MX" sz="1800" baseline="30000" dirty="0">
                <a:effectLst>
                  <a:outerShdw blurRad="38100" dist="38100" dir="2700000" algn="tl">
                    <a:srgbClr val="000000">
                      <a:alpha val="43137"/>
                    </a:srgbClr>
                  </a:outerShdw>
                </a:effectLst>
                <a:latin typeface="Candara" pitchFamily="34" charset="0"/>
              </a:rPr>
              <a:t>3</a:t>
            </a:r>
          </a:p>
          <a:p>
            <a:r>
              <a:rPr lang="es-MX" sz="1800" dirty="0" smtClean="0">
                <a:effectLst>
                  <a:outerShdw blurRad="38100" dist="38100" dir="2700000" algn="tl">
                    <a:srgbClr val="000000">
                      <a:alpha val="43137"/>
                    </a:srgbClr>
                  </a:outerShdw>
                </a:effectLst>
                <a:latin typeface="Candara" pitchFamily="34" charset="0"/>
              </a:rPr>
              <a:t> </a:t>
            </a:r>
          </a:p>
        </p:txBody>
      </p:sp>
      <p:sp>
        <p:nvSpPr>
          <p:cNvPr id="7" name="6 Rectángulo"/>
          <p:cNvSpPr/>
          <p:nvPr/>
        </p:nvSpPr>
        <p:spPr>
          <a:xfrm>
            <a:off x="1467958" y="6021288"/>
            <a:ext cx="6488420" cy="646331"/>
          </a:xfrm>
          <a:prstGeom prst="rect">
            <a:avLst/>
          </a:prstGeom>
        </p:spPr>
        <p:txBody>
          <a:bodyPr wrap="square" lIns="91440" tIns="45720" rIns="91440" bIns="45720">
            <a:spAutoFit/>
          </a:bodyPr>
          <a:lstStyle/>
          <a:p>
            <a:r>
              <a:rPr lang="es-ES_tradnl" sz="1800" dirty="0">
                <a:latin typeface="Candara" pitchFamily="34" charset="0"/>
              </a:rPr>
              <a:t>Contenedor de 20 </a:t>
            </a:r>
            <a:r>
              <a:rPr lang="es-ES_tradnl" sz="1800" dirty="0" smtClean="0">
                <a:latin typeface="Candara" pitchFamily="34" charset="0"/>
              </a:rPr>
              <a:t>pies = </a:t>
            </a:r>
            <a:r>
              <a:rPr lang="es-ES_tradnl" sz="1800" dirty="0">
                <a:latin typeface="Candara" pitchFamily="34" charset="0"/>
              </a:rPr>
              <a:t>TEU </a:t>
            </a:r>
            <a:r>
              <a:rPr lang="es-ES_tradnl" sz="1800" dirty="0" smtClean="0">
                <a:latin typeface="Candara" pitchFamily="34" charset="0"/>
              </a:rPr>
              <a:t>(</a:t>
            </a:r>
            <a:r>
              <a:rPr lang="es-ES_tradnl" sz="1800" dirty="0" err="1" smtClean="0">
                <a:latin typeface="Candara" pitchFamily="34" charset="0"/>
              </a:rPr>
              <a:t>Twenty</a:t>
            </a:r>
            <a:r>
              <a:rPr lang="es-ES_tradnl" sz="1800" dirty="0" smtClean="0">
                <a:latin typeface="Candara" pitchFamily="34" charset="0"/>
              </a:rPr>
              <a:t> </a:t>
            </a:r>
            <a:r>
              <a:rPr lang="es-ES_tradnl" sz="1800" dirty="0" err="1">
                <a:latin typeface="Candara" pitchFamily="34" charset="0"/>
              </a:rPr>
              <a:t>feet</a:t>
            </a:r>
            <a:r>
              <a:rPr lang="es-ES_tradnl" sz="1800" dirty="0">
                <a:latin typeface="Candara" pitchFamily="34" charset="0"/>
              </a:rPr>
              <a:t> </a:t>
            </a:r>
            <a:r>
              <a:rPr lang="es-ES_tradnl" sz="1800" dirty="0" err="1" smtClean="0">
                <a:latin typeface="Candara" pitchFamily="34" charset="0"/>
              </a:rPr>
              <a:t>Equivalent</a:t>
            </a:r>
            <a:r>
              <a:rPr lang="es-ES_tradnl" sz="1800" dirty="0" smtClean="0">
                <a:latin typeface="Candara" pitchFamily="34" charset="0"/>
              </a:rPr>
              <a:t> </a:t>
            </a:r>
            <a:r>
              <a:rPr lang="es-ES_tradnl" sz="1800" dirty="0" err="1" smtClean="0">
                <a:latin typeface="Candara" pitchFamily="34" charset="0"/>
              </a:rPr>
              <a:t>Unit</a:t>
            </a:r>
            <a:r>
              <a:rPr lang="es-ES_tradnl" sz="1800" dirty="0">
                <a:latin typeface="Candara" pitchFamily="34" charset="0"/>
              </a:rPr>
              <a:t>)</a:t>
            </a:r>
          </a:p>
          <a:p>
            <a:r>
              <a:rPr lang="es-ES_tradnl" sz="1800" dirty="0">
                <a:latin typeface="Candara" pitchFamily="34" charset="0"/>
              </a:rPr>
              <a:t>Contenedor de 40 </a:t>
            </a:r>
            <a:r>
              <a:rPr lang="es-ES_tradnl" sz="1800" dirty="0" smtClean="0">
                <a:latin typeface="Candara" pitchFamily="34" charset="0"/>
              </a:rPr>
              <a:t>pies </a:t>
            </a:r>
            <a:r>
              <a:rPr lang="es-ES_tradnl" sz="1800" dirty="0">
                <a:latin typeface="Candara" pitchFamily="34" charset="0"/>
              </a:rPr>
              <a:t>= FEU </a:t>
            </a:r>
            <a:r>
              <a:rPr lang="es-ES_tradnl" sz="1800" dirty="0" smtClean="0">
                <a:latin typeface="Candara" pitchFamily="34" charset="0"/>
              </a:rPr>
              <a:t>(</a:t>
            </a:r>
            <a:r>
              <a:rPr lang="es-ES_tradnl" sz="1800" dirty="0" err="1" smtClean="0">
                <a:latin typeface="Candara" pitchFamily="34" charset="0"/>
              </a:rPr>
              <a:t>Forty</a:t>
            </a:r>
            <a:r>
              <a:rPr lang="es-ES_tradnl" sz="1800" dirty="0" smtClean="0">
                <a:latin typeface="Candara" pitchFamily="34" charset="0"/>
              </a:rPr>
              <a:t> </a:t>
            </a:r>
            <a:r>
              <a:rPr lang="es-ES_tradnl" sz="1800" dirty="0" err="1">
                <a:latin typeface="Candara" pitchFamily="34" charset="0"/>
              </a:rPr>
              <a:t>feet</a:t>
            </a:r>
            <a:r>
              <a:rPr lang="es-ES_tradnl" sz="1800" dirty="0">
                <a:latin typeface="Candara" pitchFamily="34" charset="0"/>
              </a:rPr>
              <a:t> </a:t>
            </a:r>
            <a:r>
              <a:rPr lang="es-ES_tradnl" sz="1800" dirty="0" err="1" smtClean="0">
                <a:latin typeface="Candara" pitchFamily="34" charset="0"/>
              </a:rPr>
              <a:t>Equivalent</a:t>
            </a:r>
            <a:r>
              <a:rPr lang="es-ES_tradnl" sz="1800" dirty="0" smtClean="0">
                <a:latin typeface="Candara" pitchFamily="34" charset="0"/>
              </a:rPr>
              <a:t> </a:t>
            </a:r>
            <a:r>
              <a:rPr lang="es-ES_tradnl" sz="1800" dirty="0" err="1" smtClean="0">
                <a:latin typeface="Candara" pitchFamily="34" charset="0"/>
              </a:rPr>
              <a:t>Unit</a:t>
            </a:r>
            <a:r>
              <a:rPr lang="es-ES_tradnl" sz="1800" dirty="0">
                <a:latin typeface="Candara" pitchFamily="34" charset="0"/>
              </a:rPr>
              <a:t>)</a:t>
            </a:r>
          </a:p>
        </p:txBody>
      </p:sp>
    </p:spTree>
    <p:extLst>
      <p:ext uri="{BB962C8B-B14F-4D97-AF65-F5344CB8AC3E}">
        <p14:creationId xmlns:p14="http://schemas.microsoft.com/office/powerpoint/2010/main" val="897238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9" grpId="0"/>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187624" y="317600"/>
            <a:ext cx="6336704"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eaLnBrk="1" hangingPunct="1">
              <a:lnSpc>
                <a:spcPct val="80000"/>
              </a:lnSpc>
            </a:pPr>
            <a:r>
              <a:rPr lang="es-MX" sz="3200" dirty="0">
                <a:solidFill>
                  <a:schemeClr val="accent1">
                    <a:lumMod val="50000"/>
                  </a:schemeClr>
                </a:solidFill>
                <a:latin typeface="+mn-lt"/>
                <a:cs typeface="Times New Roman" pitchFamily="18" charset="0"/>
              </a:rPr>
              <a:t>Características de los contenedores</a:t>
            </a:r>
            <a:endParaRPr lang="es-ES" sz="3200" dirty="0">
              <a:solidFill>
                <a:schemeClr val="accent1">
                  <a:lumMod val="50000"/>
                </a:schemeClr>
              </a:solidFill>
              <a:latin typeface="+mn-lt"/>
              <a:cs typeface="Times New Roman" pitchFamily="18" charset="0"/>
            </a:endParaRPr>
          </a:p>
        </p:txBody>
      </p:sp>
      <p:sp>
        <p:nvSpPr>
          <p:cNvPr id="3" name="Rectangle 3"/>
          <p:cNvSpPr txBox="1">
            <a:spLocks noChangeArrowheads="1"/>
          </p:cNvSpPr>
          <p:nvPr/>
        </p:nvSpPr>
        <p:spPr>
          <a:xfrm>
            <a:off x="457200" y="1052736"/>
            <a:ext cx="8435280" cy="5538834"/>
          </a:xfrm>
          <a:prstGeom prst="rect">
            <a:avLst/>
          </a:prstGeom>
        </p:spPr>
        <p:style>
          <a:lnRef idx="2">
            <a:schemeClr val="accent2"/>
          </a:lnRef>
          <a:fillRef idx="1">
            <a:schemeClr val="lt1"/>
          </a:fillRef>
          <a:effectRef idx="0">
            <a:schemeClr val="accent2"/>
          </a:effectRef>
          <a:fontRef idx="minor">
            <a:schemeClr val="dk1"/>
          </a:fontRef>
        </p:style>
        <p:txBody>
          <a:bodyPr lIns="91440" tIns="45720" rIns="91440" bIns="45720"/>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90000"/>
              </a:lnSpc>
            </a:pPr>
            <a:r>
              <a:rPr lang="es-ES_tradnl" sz="2000" dirty="0"/>
              <a:t>Homogeneiza la carga</a:t>
            </a:r>
          </a:p>
          <a:p>
            <a:pPr algn="just">
              <a:lnSpc>
                <a:spcPct val="90000"/>
              </a:lnSpc>
            </a:pPr>
            <a:r>
              <a:rPr lang="es-ES_tradnl" sz="2000" dirty="0"/>
              <a:t>Evita la ruptura de carga</a:t>
            </a:r>
          </a:p>
          <a:p>
            <a:pPr algn="just">
              <a:lnSpc>
                <a:spcPct val="90000"/>
              </a:lnSpc>
            </a:pPr>
            <a:r>
              <a:rPr lang="es-ES_tradnl" sz="2000" dirty="0"/>
              <a:t>Permite el transbordo de un medio de transporte a otro (intermodalidad)</a:t>
            </a:r>
          </a:p>
          <a:p>
            <a:pPr algn="just">
              <a:lnSpc>
                <a:spcPct val="90000"/>
              </a:lnSpc>
            </a:pPr>
            <a:r>
              <a:rPr lang="es-ES_tradnl" sz="2000" dirty="0"/>
              <a:t>Resistente (permite ser apilado)</a:t>
            </a:r>
          </a:p>
          <a:p>
            <a:pPr algn="just">
              <a:lnSpc>
                <a:spcPct val="90000"/>
              </a:lnSpc>
            </a:pPr>
            <a:r>
              <a:rPr lang="es-ES_tradnl" sz="2000" dirty="0"/>
              <a:t>Carácter permanente ( permite ser almacenado y reutilizados muchas veces)</a:t>
            </a:r>
          </a:p>
          <a:p>
            <a:pPr algn="just">
              <a:lnSpc>
                <a:spcPct val="90000"/>
              </a:lnSpc>
            </a:pPr>
            <a:r>
              <a:rPr lang="es-ES_tradnl" sz="2000" dirty="0"/>
              <a:t>Provisto de dispositivos que facilitan su manipulación</a:t>
            </a:r>
          </a:p>
          <a:p>
            <a:pPr algn="just"/>
            <a:r>
              <a:rPr lang="es-MX" sz="2000" dirty="0"/>
              <a:t>Reducción hasta un 70% en los tiempos de carga y descarga.</a:t>
            </a:r>
          </a:p>
          <a:p>
            <a:pPr algn="just"/>
            <a:r>
              <a:rPr lang="es-MX" sz="2000" dirty="0"/>
              <a:t>Disminución sustancial de la taza de robos y de los daños y, como consecuencia de las primas de seguro.</a:t>
            </a:r>
          </a:p>
          <a:p>
            <a:pPr algn="just"/>
            <a:r>
              <a:rPr lang="es-MX" sz="2000" dirty="0"/>
              <a:t> Acortamiento de los plazos de transporte.</a:t>
            </a:r>
          </a:p>
          <a:p>
            <a:pPr algn="just"/>
            <a:r>
              <a:rPr lang="es-MX" sz="2000" dirty="0"/>
              <a:t> Abaratamiento de los costos de transporte.</a:t>
            </a:r>
          </a:p>
          <a:p>
            <a:pPr algn="just"/>
            <a:r>
              <a:rPr lang="es-MX" sz="2000" dirty="0"/>
              <a:t> Reducción de los controles e inspecciones gracias al sellado del contenedor.</a:t>
            </a:r>
          </a:p>
          <a:p>
            <a:pPr algn="just"/>
            <a:r>
              <a:rPr lang="es-MX" sz="2000" dirty="0"/>
              <a:t> Simplificación documental.</a:t>
            </a:r>
          </a:p>
          <a:p>
            <a:pPr algn="just"/>
            <a:r>
              <a:rPr lang="es-MX" sz="2000" dirty="0"/>
              <a:t> Mejor seguimiento de la mercancía, gracias al control informático</a:t>
            </a:r>
            <a:r>
              <a:rPr lang="es-MX" sz="2000" dirty="0" smtClean="0"/>
              <a:t>.</a:t>
            </a:r>
            <a:endParaRPr lang="es-ES_tradnl" sz="2000" dirty="0"/>
          </a:p>
        </p:txBody>
      </p:sp>
    </p:spTree>
    <p:extLst>
      <p:ext uri="{BB962C8B-B14F-4D97-AF65-F5344CB8AC3E}">
        <p14:creationId xmlns:p14="http://schemas.microsoft.com/office/powerpoint/2010/main" val="1958071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115616" y="303039"/>
            <a:ext cx="6624736" cy="461665"/>
          </a:xfrm>
          <a:prstGeom prst="rect">
            <a:avLst/>
          </a:prstGeom>
          <a:noFill/>
        </p:spPr>
        <p:txBody>
          <a:bodyPr wrap="square" lIns="91440" tIns="45720" rIns="91440" bIns="45720" rtlCol="0">
            <a:spAutoFit/>
          </a:bodyPr>
          <a:lstStyle/>
          <a:p>
            <a:pPr algn="ctr"/>
            <a:r>
              <a:rPr lang="es-MX"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Propuesta para la Unidad de Aprendizaje</a:t>
            </a:r>
            <a:endParaRPr lang="es-MX"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4" name="3 Diagrama"/>
          <p:cNvGraphicFramePr/>
          <p:nvPr>
            <p:extLst>
              <p:ext uri="{D42A27DB-BD31-4B8C-83A1-F6EECF244321}">
                <p14:modId xmlns:p14="http://schemas.microsoft.com/office/powerpoint/2010/main" val="4210791274"/>
              </p:ext>
            </p:extLst>
          </p:nvPr>
        </p:nvGraphicFramePr>
        <p:xfrm>
          <a:off x="755576" y="1196752"/>
          <a:ext cx="7704856"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0477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 y="1052736"/>
            <a:ext cx="9113520" cy="5413248"/>
          </a:xfrm>
          <a:prstGeom prst="rect">
            <a:avLst/>
          </a:prstGeom>
        </p:spPr>
      </p:pic>
    </p:spTree>
    <p:extLst>
      <p:ext uri="{BB962C8B-B14F-4D97-AF65-F5344CB8AC3E}">
        <p14:creationId xmlns:p14="http://schemas.microsoft.com/office/powerpoint/2010/main" val="6940518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528" y="982936"/>
            <a:ext cx="9076944" cy="5614416"/>
          </a:xfrm>
          <a:prstGeom prst="rect">
            <a:avLst/>
          </a:prstGeom>
        </p:spPr>
      </p:pic>
    </p:spTree>
    <p:extLst>
      <p:ext uri="{BB962C8B-B14F-4D97-AF65-F5344CB8AC3E}">
        <p14:creationId xmlns:p14="http://schemas.microsoft.com/office/powerpoint/2010/main" val="224822037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528" y="960840"/>
            <a:ext cx="9076944" cy="5492496"/>
          </a:xfrm>
          <a:prstGeom prst="rect">
            <a:avLst/>
          </a:prstGeom>
        </p:spPr>
      </p:pic>
    </p:spTree>
    <p:extLst>
      <p:ext uri="{BB962C8B-B14F-4D97-AF65-F5344CB8AC3E}">
        <p14:creationId xmlns:p14="http://schemas.microsoft.com/office/powerpoint/2010/main" val="291831897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576" y="968080"/>
            <a:ext cx="9070848" cy="5413248"/>
          </a:xfrm>
          <a:prstGeom prst="rect">
            <a:avLst/>
          </a:prstGeom>
        </p:spPr>
      </p:pic>
    </p:spTree>
    <p:extLst>
      <p:ext uri="{BB962C8B-B14F-4D97-AF65-F5344CB8AC3E}">
        <p14:creationId xmlns:p14="http://schemas.microsoft.com/office/powerpoint/2010/main" val="270869541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251520" y="4797152"/>
            <a:ext cx="8784976" cy="1872208"/>
          </a:xfrm>
          <a:prstGeom prst="rect">
            <a:avLst/>
          </a:prstGeom>
        </p:spPr>
        <p:style>
          <a:lnRef idx="2">
            <a:schemeClr val="accent5"/>
          </a:lnRef>
          <a:fillRef idx="1">
            <a:schemeClr val="lt1"/>
          </a:fillRef>
          <a:effectRef idx="0">
            <a:schemeClr val="accent5"/>
          </a:effectRef>
          <a:fontRef idx="minor">
            <a:schemeClr val="dk1"/>
          </a:fontRef>
        </p:style>
        <p:txBody>
          <a:bodyPr lIns="91440" tIns="45720" rIns="91440" bIns="45720"/>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90000"/>
              </a:lnSpc>
              <a:buNone/>
            </a:pPr>
            <a:r>
              <a:rPr lang="es-ES" sz="1900" dirty="0"/>
              <a:t>Algunas desventajas de los </a:t>
            </a:r>
            <a:r>
              <a:rPr lang="es-ES" sz="1900" dirty="0" smtClean="0"/>
              <a:t>contenedores:</a:t>
            </a:r>
            <a:endParaRPr lang="es-ES" sz="1900" dirty="0"/>
          </a:p>
          <a:p>
            <a:pPr algn="just">
              <a:lnSpc>
                <a:spcPct val="90000"/>
              </a:lnSpc>
            </a:pPr>
            <a:r>
              <a:rPr lang="es-ES" sz="1900" dirty="0"/>
              <a:t>El precio de construcción o compra del contenedor</a:t>
            </a:r>
          </a:p>
          <a:p>
            <a:pPr algn="just">
              <a:lnSpc>
                <a:spcPct val="90000"/>
              </a:lnSpc>
            </a:pPr>
            <a:r>
              <a:rPr lang="es-ES" sz="1900" dirty="0" smtClean="0"/>
              <a:t>Costos </a:t>
            </a:r>
            <a:r>
              <a:rPr lang="es-ES" sz="1900" dirty="0"/>
              <a:t>de mantenimiento del contenedor.</a:t>
            </a:r>
          </a:p>
          <a:p>
            <a:pPr algn="just">
              <a:lnSpc>
                <a:spcPct val="90000"/>
              </a:lnSpc>
            </a:pPr>
            <a:r>
              <a:rPr lang="es-ES" sz="1900" dirty="0"/>
              <a:t>El uso del contenedor requiere una logística de los mismos de ámbito mundial, que debe estudiar el movimiento de los contenedores, la operatividad de los depósitos de almacenaje, el mantenimiento y su reparación, la devolución…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024270"/>
            <a:ext cx="7488832" cy="3597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3674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51720" y="332656"/>
            <a:ext cx="4558108" cy="461664"/>
          </a:xfrm>
          <a:prstGeom prst="rect">
            <a:avLst/>
          </a:prstGeom>
          <a:noFill/>
        </p:spPr>
        <p:txBody>
          <a:bodyPr wrap="none" lIns="91440" tIns="45720" rIns="91440" bIns="45720" rtlCol="0">
            <a:spAutoFit/>
          </a:bodyPr>
          <a:lstStyle/>
          <a:p>
            <a:r>
              <a:rPr lang="es-MX" sz="2400" dirty="0"/>
              <a:t>Nomenclatura de los contenedores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78275" y="1196752"/>
            <a:ext cx="4419538"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499992" y="1109056"/>
            <a:ext cx="4572000" cy="4770537"/>
          </a:xfrm>
          <a:prstGeom prst="rect">
            <a:avLst/>
          </a:prstGeom>
        </p:spPr>
        <p:txBody>
          <a:bodyPr lIns="91440" tIns="45720" rIns="91440" bIns="45720">
            <a:spAutoFit/>
          </a:bodyPr>
          <a:lstStyle/>
          <a:p>
            <a:pPr algn="just"/>
            <a:r>
              <a:rPr lang="es-MX" sz="1600" b="1" dirty="0"/>
              <a:t>CODIGO DE PROPIETARIO</a:t>
            </a:r>
            <a:r>
              <a:rPr lang="es-MX" sz="1600" dirty="0" smtClean="0"/>
              <a:t>: </a:t>
            </a:r>
            <a:r>
              <a:rPr lang="es-ES" sz="1600" dirty="0"/>
              <a:t>Constituido por 4 letras del alfabeto latino, siendo siempre la letra U la última letra, con significado de </a:t>
            </a:r>
            <a:r>
              <a:rPr lang="es-ES" sz="1600" dirty="0" smtClean="0"/>
              <a:t>UNIT</a:t>
            </a:r>
          </a:p>
          <a:p>
            <a:pPr algn="just"/>
            <a:r>
              <a:rPr lang="es-ES" sz="1600" dirty="0" smtClean="0"/>
              <a:t>( </a:t>
            </a:r>
            <a:r>
              <a:rPr lang="es-ES" sz="1600" dirty="0"/>
              <a:t>con excepción del contenedor tanque)</a:t>
            </a:r>
          </a:p>
          <a:p>
            <a:pPr algn="just"/>
            <a:endParaRPr lang="es-MX" sz="1600" dirty="0"/>
          </a:p>
          <a:p>
            <a:pPr algn="just"/>
            <a:r>
              <a:rPr lang="es-MX" sz="1600" b="1" dirty="0"/>
              <a:t>NUMERO DE SERIE</a:t>
            </a:r>
            <a:r>
              <a:rPr lang="es-MX" sz="1600" dirty="0"/>
              <a:t>: Seis cifras </a:t>
            </a:r>
            <a:endParaRPr lang="es-MX" sz="1600" dirty="0" smtClean="0"/>
          </a:p>
          <a:p>
            <a:pPr algn="just"/>
            <a:endParaRPr lang="es-MX" sz="1600" dirty="0"/>
          </a:p>
          <a:p>
            <a:pPr algn="just"/>
            <a:r>
              <a:rPr lang="es-MX" sz="1600" b="1" dirty="0"/>
              <a:t>CIFRA DE AUTOCONTROL</a:t>
            </a:r>
            <a:r>
              <a:rPr lang="es-MX" sz="1600" dirty="0"/>
              <a:t>: Cifra desarrollada como una forma de verificar que se </a:t>
            </a:r>
            <a:r>
              <a:rPr lang="es-MX" sz="1600" dirty="0" smtClean="0"/>
              <a:t>anotó </a:t>
            </a:r>
            <a:r>
              <a:rPr lang="es-MX" sz="1600" dirty="0"/>
              <a:t>correctamente la sigla y número del contenedor. </a:t>
            </a:r>
            <a:endParaRPr lang="es-MX" sz="1600" dirty="0" smtClean="0"/>
          </a:p>
          <a:p>
            <a:pPr algn="just"/>
            <a:endParaRPr lang="es-MX" sz="1600" dirty="0"/>
          </a:p>
          <a:p>
            <a:pPr algn="just"/>
            <a:r>
              <a:rPr lang="es-MX" sz="1600" b="1" dirty="0" smtClean="0"/>
              <a:t>TAMAÑO</a:t>
            </a:r>
            <a:r>
              <a:rPr lang="es-MX" sz="1600" b="1" dirty="0"/>
              <a:t>/ TIPO</a:t>
            </a:r>
            <a:r>
              <a:rPr lang="es-MX" sz="1600" dirty="0"/>
              <a:t>: Dos cifras para el tamaño, dos cifras para el tipo. </a:t>
            </a:r>
            <a:endParaRPr lang="es-MX" sz="1600" dirty="0" smtClean="0"/>
          </a:p>
          <a:p>
            <a:pPr algn="just"/>
            <a:endParaRPr lang="es-MX" sz="1600" dirty="0"/>
          </a:p>
          <a:p>
            <a:pPr algn="just"/>
            <a:r>
              <a:rPr lang="es-MX" sz="1600" b="1" dirty="0"/>
              <a:t>TARA</a:t>
            </a:r>
            <a:r>
              <a:rPr lang="es-MX" sz="1600" dirty="0"/>
              <a:t>: Peso propio del contenedor. </a:t>
            </a:r>
            <a:endParaRPr lang="es-MX" sz="1600" dirty="0" smtClean="0"/>
          </a:p>
          <a:p>
            <a:pPr algn="just"/>
            <a:endParaRPr lang="es-MX" sz="1600" dirty="0"/>
          </a:p>
          <a:p>
            <a:pPr algn="just"/>
            <a:r>
              <a:rPr lang="es-MX" sz="1600" b="1" dirty="0"/>
              <a:t>PAYLOAD</a:t>
            </a:r>
            <a:r>
              <a:rPr lang="es-MX" sz="1600" dirty="0"/>
              <a:t>: Máxima carga útil permitida. </a:t>
            </a:r>
            <a:endParaRPr lang="es-MX" sz="1600" dirty="0" smtClean="0"/>
          </a:p>
          <a:p>
            <a:pPr algn="just"/>
            <a:endParaRPr lang="es-MX" sz="1600" dirty="0"/>
          </a:p>
          <a:p>
            <a:pPr algn="just"/>
            <a:r>
              <a:rPr lang="es-MX" sz="1600" b="1" dirty="0"/>
              <a:t>CU-CAP</a:t>
            </a:r>
            <a:r>
              <a:rPr lang="es-MX" sz="1600" dirty="0"/>
              <a:t>: </a:t>
            </a:r>
            <a:r>
              <a:rPr lang="es-MX" sz="1600" dirty="0" smtClean="0"/>
              <a:t>Volumen</a:t>
            </a:r>
            <a:r>
              <a:rPr lang="es-MX" sz="1600" dirty="0"/>
              <a:t> interno. </a:t>
            </a:r>
          </a:p>
        </p:txBody>
      </p:sp>
      <p:sp>
        <p:nvSpPr>
          <p:cNvPr id="4" name="3 Rectángulo"/>
          <p:cNvSpPr/>
          <p:nvPr/>
        </p:nvSpPr>
        <p:spPr>
          <a:xfrm>
            <a:off x="501323" y="5085184"/>
            <a:ext cx="3350597" cy="400110"/>
          </a:xfrm>
          <a:prstGeom prst="rect">
            <a:avLst/>
          </a:prstGeom>
        </p:spPr>
        <p:txBody>
          <a:bodyPr wrap="none">
            <a:spAutoFit/>
          </a:bodyPr>
          <a:lstStyle/>
          <a:p>
            <a:r>
              <a:rPr lang="es-MX" dirty="0" smtClean="0"/>
              <a:t>Basado en la norma ISO 6346</a:t>
            </a:r>
            <a:endParaRPr lang="es-MX" dirty="0"/>
          </a:p>
        </p:txBody>
      </p:sp>
      <p:sp>
        <p:nvSpPr>
          <p:cNvPr id="5" name="4 Rectángulo"/>
          <p:cNvSpPr/>
          <p:nvPr/>
        </p:nvSpPr>
        <p:spPr>
          <a:xfrm>
            <a:off x="1086087" y="5679538"/>
            <a:ext cx="2045753" cy="400110"/>
          </a:xfrm>
          <a:prstGeom prst="rect">
            <a:avLst/>
          </a:prstGeom>
        </p:spPr>
        <p:txBody>
          <a:bodyPr wrap="none">
            <a:spAutoFit/>
          </a:bodyPr>
          <a:lstStyle/>
          <a:p>
            <a:r>
              <a:rPr lang="es-MX" dirty="0" smtClean="0"/>
              <a:t>Asignado por BIC</a:t>
            </a:r>
            <a:endParaRPr lang="es-MX" dirty="0"/>
          </a:p>
        </p:txBody>
      </p:sp>
    </p:spTree>
    <p:extLst>
      <p:ext uri="{BB962C8B-B14F-4D97-AF65-F5344CB8AC3E}">
        <p14:creationId xmlns:p14="http://schemas.microsoft.com/office/powerpoint/2010/main" val="1733416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CuadroTexto"/>
              <p:cNvSpPr txBox="1"/>
              <p:nvPr/>
            </p:nvSpPr>
            <p:spPr>
              <a:xfrm>
                <a:off x="1806668" y="750190"/>
                <a:ext cx="7258294" cy="192244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14:m>
                  <m:oMath xmlns:m="http://schemas.openxmlformats.org/officeDocument/2006/math">
                    <m:nary>
                      <m:naryPr>
                        <m:chr m:val="∑"/>
                        <m:subHide m:val="on"/>
                        <m:supHide m:val="on"/>
                        <m:ctrlPr>
                          <a:rPr lang="es-MX" sz="1400" i="1" smtClean="0">
                            <a:latin typeface="Cambria Math"/>
                          </a:rPr>
                        </m:ctrlPr>
                      </m:naryPr>
                      <m:sub/>
                      <m:sup/>
                      <m:e>
                        <m:r>
                          <a:rPr lang="es-MX" sz="1400" b="0" i="1" smtClean="0">
                            <a:latin typeface="Cambria Math"/>
                          </a:rPr>
                          <m:t>𝑉𝑎𝑙𝑜𝑟</m:t>
                        </m:r>
                        <m:r>
                          <a:rPr lang="es-MX" sz="1400" b="0" i="1" smtClean="0">
                            <a:latin typeface="Cambria Math"/>
                          </a:rPr>
                          <m:t> </m:t>
                        </m:r>
                        <m:r>
                          <a:rPr lang="es-MX" sz="1400" b="0" i="1" smtClean="0">
                            <a:latin typeface="Cambria Math"/>
                          </a:rPr>
                          <m:t>𝑑𝑒</m:t>
                        </m:r>
                        <m:r>
                          <a:rPr lang="es-MX" sz="1400" b="0" i="1" smtClean="0">
                            <a:latin typeface="Cambria Math"/>
                          </a:rPr>
                          <m:t> </m:t>
                        </m:r>
                        <m:r>
                          <a:rPr lang="es-MX" sz="1400" b="0" i="1" smtClean="0">
                            <a:latin typeface="Cambria Math"/>
                          </a:rPr>
                          <m:t>𝑑</m:t>
                        </m:r>
                        <m:r>
                          <a:rPr lang="es-MX" sz="1400" b="0" i="1" smtClean="0">
                            <a:latin typeface="Cambria Math"/>
                          </a:rPr>
                          <m:t>í</m:t>
                        </m:r>
                        <m:r>
                          <a:rPr lang="es-MX" sz="1400" b="0" i="1" smtClean="0">
                            <a:latin typeface="Cambria Math"/>
                          </a:rPr>
                          <m:t>𝑔𝑖𝑡𝑜</m:t>
                        </m:r>
                        <m:r>
                          <a:rPr lang="es-MX" sz="1400" b="0" i="1" smtClean="0">
                            <a:latin typeface="Cambria Math"/>
                          </a:rPr>
                          <m:t>∗</m:t>
                        </m:r>
                        <m:sSup>
                          <m:sSupPr>
                            <m:ctrlPr>
                              <a:rPr lang="es-MX" sz="1400" b="0" i="1" smtClean="0">
                                <a:latin typeface="Cambria Math"/>
                              </a:rPr>
                            </m:ctrlPr>
                          </m:sSupPr>
                          <m:e>
                            <m:func>
                              <m:funcPr>
                                <m:ctrlPr>
                                  <a:rPr lang="es-MX" sz="1400" b="0" i="1" smtClean="0">
                                    <a:latin typeface="Cambria Math"/>
                                  </a:rPr>
                                </m:ctrlPr>
                              </m:funcPr>
                              <m:fName>
                                <m:limLow>
                                  <m:limLowPr>
                                    <m:ctrlPr>
                                      <a:rPr lang="es-MX" sz="1400" b="0" i="1" smtClean="0">
                                        <a:latin typeface="Cambria Math"/>
                                      </a:rPr>
                                    </m:ctrlPr>
                                  </m:limLowPr>
                                  <m:e>
                                    <m:r>
                                      <a:rPr lang="es-MX" sz="1400" b="0" i="1" smtClean="0">
                                        <a:latin typeface="Cambria Math"/>
                                      </a:rPr>
                                      <m:t> 2</m:t>
                                    </m:r>
                                  </m:e>
                                  <m:lim>
                                    <m:r>
                                      <a:rPr lang="es-MX" sz="1400" b="0" i="1" smtClean="0">
                                        <a:latin typeface="Cambria Math"/>
                                      </a:rPr>
                                      <m:t>0</m:t>
                                    </m:r>
                                  </m:lim>
                                </m:limLow>
                              </m:fName>
                              <m:e>
                                <m:r>
                                  <a:rPr lang="es-MX" sz="1400" b="0" i="1" smtClean="0">
                                    <a:latin typeface="Cambria Math"/>
                                  </a:rPr>
                                  <m:t> </m:t>
                                </m:r>
                              </m:e>
                            </m:func>
                          </m:e>
                          <m:sup>
                            <m:r>
                              <a:rPr lang="es-MX" sz="1400" b="0" i="1" smtClean="0">
                                <a:latin typeface="Cambria Math"/>
                              </a:rPr>
                              <m:t>𝑛</m:t>
                            </m:r>
                            <m:r>
                              <a:rPr lang="es-MX" sz="1400" b="0" i="1" smtClean="0">
                                <a:latin typeface="Cambria Math"/>
                              </a:rPr>
                              <m:t>+1</m:t>
                            </m:r>
                          </m:sup>
                        </m:sSup>
                      </m:e>
                    </m:nary>
                  </m:oMath>
                </a14:m>
                <a:r>
                  <a:rPr lang="es-MX" sz="1050" dirty="0" smtClean="0">
                    <a:latin typeface="Century Gothic" panose="020B0502020202020204" pitchFamily="34" charset="0"/>
                  </a:rPr>
                  <a:t>…      (1)</a:t>
                </a:r>
              </a:p>
              <a:p>
                <a:endParaRPr lang="es-MX" sz="1050" dirty="0">
                  <a:latin typeface="Century Gothic" panose="020B0502020202020204" pitchFamily="34" charset="0"/>
                </a:endParaRPr>
              </a:p>
              <a:p>
                <a:r>
                  <a:rPr lang="es-MX" sz="1050" dirty="0" smtClean="0">
                    <a:latin typeface="Century Gothic" panose="020B0502020202020204" pitchFamily="34" charset="0"/>
                  </a:rPr>
                  <a:t>Se divide entre 11  … (2)</a:t>
                </a:r>
              </a:p>
              <a:p>
                <a:endParaRPr lang="es-MX" sz="1050" dirty="0">
                  <a:latin typeface="Century Gothic" panose="020B0502020202020204" pitchFamily="34" charset="0"/>
                </a:endParaRPr>
              </a:p>
              <a:p>
                <a:r>
                  <a:rPr lang="es-MX" sz="1050" dirty="0" smtClean="0">
                    <a:latin typeface="Century Gothic" panose="020B0502020202020204" pitchFamily="34" charset="0"/>
                  </a:rPr>
                  <a:t>Se toma el número entero y se multiplica por 11   … (3)</a:t>
                </a:r>
              </a:p>
              <a:p>
                <a:endParaRPr lang="es-MX" sz="1050" dirty="0">
                  <a:latin typeface="Century Gothic" panose="020B0502020202020204" pitchFamily="34" charset="0"/>
                </a:endParaRPr>
              </a:p>
              <a:p>
                <a:r>
                  <a:rPr lang="es-MX" sz="1050" dirty="0" smtClean="0">
                    <a:latin typeface="Century Gothic" panose="020B0502020202020204" pitchFamily="34" charset="0"/>
                  </a:rPr>
                  <a:t>Se restan las dos cantidades    … (4)</a:t>
                </a:r>
              </a:p>
              <a:p>
                <a:endParaRPr lang="es-MX" sz="1050" dirty="0">
                  <a:latin typeface="Century Gothic" panose="020B0502020202020204" pitchFamily="34" charset="0"/>
                </a:endParaRPr>
              </a:p>
              <a:p>
                <a:r>
                  <a:rPr lang="es-MX" sz="1050" dirty="0" smtClean="0">
                    <a:latin typeface="Century Gothic" panose="020B0502020202020204" pitchFamily="34" charset="0"/>
                  </a:rPr>
                  <a:t>Se obtiene el dígito de control  … (5)</a:t>
                </a:r>
              </a:p>
              <a:p>
                <a:endParaRPr lang="es-MX" sz="1050" dirty="0">
                  <a:latin typeface="Century Gothic" panose="020B0502020202020204" pitchFamily="34" charset="0"/>
                </a:endParaRPr>
              </a:p>
              <a:p>
                <a:r>
                  <a:rPr lang="es-MX" sz="1050" dirty="0" smtClean="0">
                    <a:latin typeface="Century Gothic" panose="020B0502020202020204" pitchFamily="34" charset="0"/>
                  </a:rPr>
                  <a:t>Si es 10, el dígito es 0</a:t>
                </a:r>
                <a:endParaRPr lang="es-MX" sz="1050" dirty="0">
                  <a:latin typeface="Century Gothic" panose="020B0502020202020204" pitchFamily="34" charset="0"/>
                </a:endParaRPr>
              </a:p>
            </p:txBody>
          </p:sp>
        </mc:Choice>
        <mc:Fallback xmlns="">
          <p:sp>
            <p:nvSpPr>
              <p:cNvPr id="2" name="1 CuadroTexto"/>
              <p:cNvSpPr txBox="1">
                <a:spLocks noRot="1" noChangeAspect="1" noMove="1" noResize="1" noEditPoints="1" noAdjustHandles="1" noChangeArrowheads="1" noChangeShapeType="1" noTextEdit="1"/>
              </p:cNvSpPr>
              <p:nvPr/>
            </p:nvSpPr>
            <p:spPr>
              <a:xfrm>
                <a:off x="1806668" y="750190"/>
                <a:ext cx="7258294" cy="1922449"/>
              </a:xfrm>
              <a:prstGeom prst="rect">
                <a:avLst/>
              </a:prstGeom>
              <a:blipFill rotWithShape="1">
                <a:blip r:embed="rId2"/>
                <a:stretch>
                  <a:fillRect l="-2929" t="-15361" b="-313"/>
                </a:stretch>
              </a:blipFill>
            </p:spPr>
            <p:txBody>
              <a:bodyPr/>
              <a:lstStyle/>
              <a:p>
                <a:r>
                  <a:rPr lang="es-MX">
                    <a:noFill/>
                  </a:rPr>
                  <a:t> </a:t>
                </a:r>
              </a:p>
            </p:txBody>
          </p:sp>
        </mc:Fallback>
      </mc:AlternateContent>
      <p:sp>
        <p:nvSpPr>
          <p:cNvPr id="12" name="11 CuadroTexto"/>
          <p:cNvSpPr txBox="1"/>
          <p:nvPr/>
        </p:nvSpPr>
        <p:spPr>
          <a:xfrm>
            <a:off x="2822206" y="245572"/>
            <a:ext cx="3771353" cy="461665"/>
          </a:xfrm>
          <a:prstGeom prst="rect">
            <a:avLst/>
          </a:prstGeom>
          <a:noFill/>
        </p:spPr>
        <p:txBody>
          <a:bodyPr wrap="none" lIns="91440" tIns="45720" rIns="91440" bIns="45720" rtlCol="0">
            <a:spAutoFit/>
          </a:bodyPr>
          <a:lstStyle/>
          <a:p>
            <a:r>
              <a:rPr lang="es-MX" sz="2400" dirty="0" smtClean="0"/>
              <a:t>Verificar el dígito de control</a:t>
            </a:r>
            <a:endParaRPr lang="es-MX" sz="2400" dirty="0"/>
          </a:p>
        </p:txBody>
      </p:sp>
      <p:sp>
        <p:nvSpPr>
          <p:cNvPr id="10" name="9 CuadroTexto"/>
          <p:cNvSpPr txBox="1"/>
          <p:nvPr/>
        </p:nvSpPr>
        <p:spPr>
          <a:xfrm>
            <a:off x="5580112" y="2060848"/>
            <a:ext cx="2877006" cy="400110"/>
          </a:xfrm>
          <a:prstGeom prst="rect">
            <a:avLst/>
          </a:prstGeom>
          <a:noFill/>
        </p:spPr>
        <p:txBody>
          <a:bodyPr wrap="none" rtlCol="0">
            <a:spAutoFit/>
          </a:bodyPr>
          <a:lstStyle/>
          <a:p>
            <a:r>
              <a:rPr lang="es-MX" dirty="0" smtClean="0"/>
              <a:t>Ejemplo: POCU117827 (8)</a:t>
            </a:r>
            <a:endParaRPr lang="es-MX" dirty="0"/>
          </a:p>
        </p:txBody>
      </p:sp>
      <p:sp>
        <p:nvSpPr>
          <p:cNvPr id="13" name="12 CuadroTexto"/>
          <p:cNvSpPr txBox="1"/>
          <p:nvPr/>
        </p:nvSpPr>
        <p:spPr>
          <a:xfrm>
            <a:off x="5166138" y="2708920"/>
            <a:ext cx="3898824" cy="113877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s-MX" sz="1700" dirty="0" smtClean="0"/>
              <a:t>Ejercicio: </a:t>
            </a:r>
          </a:p>
          <a:p>
            <a:pPr algn="just"/>
            <a:r>
              <a:rPr lang="es-MX" sz="1700" dirty="0" smtClean="0"/>
              <a:t>Determine el código de control del contenedor cuya nomenclatura BIC se observa en la siguiente imagen.</a:t>
            </a:r>
            <a:endParaRPr lang="es-MX" sz="1700" dirty="0"/>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6396" y="3935984"/>
            <a:ext cx="2604438" cy="2877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073344"/>
            <a:ext cx="1512168" cy="4717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6667" y="2708920"/>
            <a:ext cx="3257505"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426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3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p:bldP spid="1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260648"/>
            <a:ext cx="5248553" cy="461665"/>
          </a:xfrm>
          <a:prstGeom prst="rect">
            <a:avLst/>
          </a:prstGeom>
          <a:noFill/>
        </p:spPr>
        <p:txBody>
          <a:bodyPr wrap="none" rtlCol="0">
            <a:spAutoFit/>
          </a:bodyPr>
          <a:lstStyle/>
          <a:p>
            <a:r>
              <a:rPr lang="es-MX" sz="2400" b="1" dirty="0" smtClean="0"/>
              <a:t>Cálculo para llenado de un contenedor</a:t>
            </a:r>
            <a:endParaRPr lang="es-MX" sz="2400" b="1"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709" t="44841" r="34003" b="29039"/>
          <a:stretch/>
        </p:blipFill>
        <p:spPr bwMode="auto">
          <a:xfrm>
            <a:off x="3580593" y="1052736"/>
            <a:ext cx="4879839" cy="1477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251520" y="1052736"/>
            <a:ext cx="3329073" cy="1477328"/>
          </a:xfrm>
          <a:prstGeom prst="rect">
            <a:avLst/>
          </a:prstGeom>
          <a:noFill/>
        </p:spPr>
        <p:txBody>
          <a:bodyPr wrap="square" rtlCol="0">
            <a:spAutoFit/>
          </a:bodyPr>
          <a:lstStyle/>
          <a:p>
            <a:pPr algn="just"/>
            <a:r>
              <a:rPr lang="es-MX" sz="1800" dirty="0" smtClean="0"/>
              <a:t>1.- Calcule el número de cajas que caben en el contenedor, buscando la mejor opción.</a:t>
            </a:r>
          </a:p>
          <a:p>
            <a:pPr algn="just"/>
            <a:r>
              <a:rPr lang="es-MX" sz="1800" dirty="0" smtClean="0"/>
              <a:t>2.- Calcule el % de ocupación del contenedor para cada opción.</a:t>
            </a:r>
            <a:endParaRPr lang="es-MX" sz="18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7057" y="2780928"/>
            <a:ext cx="2701270" cy="2161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0674" t="11097" r="1664" b="25751"/>
          <a:stretch/>
        </p:blipFill>
        <p:spPr bwMode="auto">
          <a:xfrm>
            <a:off x="323529" y="2780928"/>
            <a:ext cx="5075785" cy="2778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331676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980728"/>
            <a:ext cx="8424936" cy="1200329"/>
          </a:xfrm>
          <a:prstGeom prst="rect">
            <a:avLst/>
          </a:prstGeom>
        </p:spPr>
        <p:txBody>
          <a:bodyPr wrap="square" lIns="91440" tIns="45720" rIns="91440" bIns="45720">
            <a:spAutoFit/>
          </a:bodyPr>
          <a:lstStyle/>
          <a:p>
            <a:pPr algn="just"/>
            <a:r>
              <a:rPr lang="es-MX" sz="1800" dirty="0">
                <a:latin typeface="Candara" pitchFamily="34" charset="0"/>
              </a:rPr>
              <a:t>El transporte de contenedores se realiza, </a:t>
            </a:r>
            <a:r>
              <a:rPr lang="es-MX" sz="1800" dirty="0" smtClean="0">
                <a:latin typeface="Candara" pitchFamily="34" charset="0"/>
              </a:rPr>
              <a:t>en general</a:t>
            </a:r>
            <a:r>
              <a:rPr lang="es-MX" sz="1800" dirty="0">
                <a:latin typeface="Candara" pitchFamily="34" charset="0"/>
              </a:rPr>
              <a:t>, mediante una red de </a:t>
            </a:r>
            <a:r>
              <a:rPr lang="es-MX" sz="1800" dirty="0" smtClean="0">
                <a:latin typeface="Candara" pitchFamily="34" charset="0"/>
              </a:rPr>
              <a:t>trenes entre plataformas </a:t>
            </a:r>
            <a:r>
              <a:rPr lang="es-MX" sz="1800" dirty="0">
                <a:latin typeface="Candara" pitchFamily="34" charset="0"/>
              </a:rPr>
              <a:t>intermodales </a:t>
            </a:r>
            <a:r>
              <a:rPr lang="es-MX" sz="1800" dirty="0" smtClean="0">
                <a:latin typeface="Candara" pitchFamily="34" charset="0"/>
              </a:rPr>
              <a:t>especializadas, que </a:t>
            </a:r>
            <a:r>
              <a:rPr lang="es-MX" sz="1800" dirty="0">
                <a:latin typeface="Candara" pitchFamily="34" charset="0"/>
              </a:rPr>
              <a:t>cuentan con medios de </a:t>
            </a:r>
            <a:r>
              <a:rPr lang="es-MX" sz="1800" dirty="0" smtClean="0">
                <a:latin typeface="Candara" pitchFamily="34" charset="0"/>
              </a:rPr>
              <a:t>manutención adecuados </a:t>
            </a:r>
            <a:r>
              <a:rPr lang="es-MX" sz="1800" dirty="0">
                <a:latin typeface="Candara" pitchFamily="34" charset="0"/>
              </a:rPr>
              <a:t>para el transbordo modal de </a:t>
            </a:r>
            <a:r>
              <a:rPr lang="es-MX" sz="1800" dirty="0" smtClean="0">
                <a:latin typeface="Candara" pitchFamily="34" charset="0"/>
              </a:rPr>
              <a:t>las UTI</a:t>
            </a:r>
            <a:r>
              <a:rPr lang="es-MX" sz="1800" dirty="0">
                <a:latin typeface="Candara" pitchFamily="34" charset="0"/>
              </a:rPr>
              <a:t>. </a:t>
            </a:r>
            <a:r>
              <a:rPr lang="es-MX" sz="1800" dirty="0" smtClean="0">
                <a:latin typeface="Candara" pitchFamily="34" charset="0"/>
              </a:rPr>
              <a:t>Se pueden transportar en una misma plataforma hasta 3 </a:t>
            </a:r>
            <a:r>
              <a:rPr lang="es-MX" sz="1800" dirty="0" err="1" smtClean="0">
                <a:latin typeface="Candara" pitchFamily="34" charset="0"/>
              </a:rPr>
              <a:t>TEUs</a:t>
            </a:r>
            <a:endParaRPr lang="es-MX" sz="1800" dirty="0">
              <a:latin typeface="Candara" pitchFamily="34"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2244188" y="2348880"/>
            <a:ext cx="4697608" cy="3519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3059832" y="375048"/>
            <a:ext cx="3399970" cy="461665"/>
          </a:xfrm>
          <a:prstGeom prst="rect">
            <a:avLst/>
          </a:prstGeom>
          <a:noFill/>
        </p:spPr>
        <p:txBody>
          <a:bodyPr wrap="none" lIns="91440" tIns="45720" rIns="91440" bIns="45720" rtlCol="0">
            <a:spAutoFit/>
          </a:bodyPr>
          <a:lstStyle/>
          <a:p>
            <a:r>
              <a:rPr lang="es-MX" sz="2400" dirty="0" smtClean="0"/>
              <a:t>Plataformas Intermodales</a:t>
            </a:r>
            <a:endParaRPr lang="es-MX" sz="2400" dirty="0"/>
          </a:p>
        </p:txBody>
      </p:sp>
    </p:spTree>
    <p:extLst>
      <p:ext uri="{BB962C8B-B14F-4D97-AF65-F5344CB8AC3E}">
        <p14:creationId xmlns:p14="http://schemas.microsoft.com/office/powerpoint/2010/main" val="64919697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355978" y="260648"/>
            <a:ext cx="1497204" cy="461664"/>
          </a:xfrm>
          <a:prstGeom prst="rect">
            <a:avLst/>
          </a:prstGeom>
          <a:noFill/>
        </p:spPr>
        <p:txBody>
          <a:bodyPr wrap="none" lIns="91440" tIns="45720" rIns="91440" bIns="45720" rtlCol="0">
            <a:spAutoFit/>
          </a:bodyPr>
          <a:lstStyle/>
          <a:p>
            <a:pPr algn="ctr"/>
            <a:r>
              <a:rPr lang="es-MX" sz="2400" dirty="0" err="1"/>
              <a:t>Piggy</a:t>
            </a:r>
            <a:r>
              <a:rPr lang="es-MX" sz="2400" dirty="0"/>
              <a:t> Back</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243393" y="980728"/>
            <a:ext cx="4258024" cy="26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727924" y="980728"/>
            <a:ext cx="3929064" cy="2619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395538" y="3861048"/>
            <a:ext cx="8273356" cy="1477328"/>
          </a:xfrm>
          <a:prstGeom prst="rect">
            <a:avLst/>
          </a:prstGeom>
          <a:noFill/>
        </p:spPr>
        <p:txBody>
          <a:bodyPr wrap="square" lIns="91440" tIns="45720" rIns="91440" bIns="45720" rtlCol="0">
            <a:spAutoFit/>
          </a:bodyPr>
          <a:lstStyle/>
          <a:p>
            <a:pPr algn="just"/>
            <a:r>
              <a:rPr lang="es-MX" sz="1800" dirty="0" smtClean="0">
                <a:latin typeface="Candara" pitchFamily="34" charset="0"/>
              </a:rPr>
              <a:t>En el </a:t>
            </a:r>
            <a:r>
              <a:rPr lang="es-MX" sz="1800" dirty="0" err="1" smtClean="0">
                <a:latin typeface="Candara" pitchFamily="34" charset="0"/>
              </a:rPr>
              <a:t>piggyback</a:t>
            </a:r>
            <a:r>
              <a:rPr lang="es-MX" sz="1800" dirty="0" smtClean="0">
                <a:latin typeface="Candara" pitchFamily="34" charset="0"/>
              </a:rPr>
              <a:t> o «remolque sobre plataforma», los remolques de carretera se cargan en la puerta del embarcador, un tractor los lleva al patio ferroviario o terminal intermodal, se colocan en plataformas y se conducen hasta la terminal de destino, ahí se hace la entrega llevándolos con tractor hasta las puertas del destinatario.</a:t>
            </a:r>
            <a:endParaRPr lang="es-MX" sz="1800" dirty="0">
              <a:latin typeface="Candara" pitchFamily="34" charset="0"/>
            </a:endParaRPr>
          </a:p>
        </p:txBody>
      </p:sp>
      <p:pic>
        <p:nvPicPr>
          <p:cNvPr id="7" name="Picture 3" descr="C:\Users\José\AppData\Local\Microsoft\Windows\INetCache\IE\ZKT2CH77\watch-video-button[1].jpg">
            <a:hlinkClick r:id="rId4"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64220" y="5338376"/>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6677633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59632" y="200834"/>
            <a:ext cx="6624736" cy="646331"/>
          </a:xfrm>
          <a:prstGeom prst="rect">
            <a:avLst/>
          </a:prstGeom>
          <a:noFill/>
        </p:spPr>
        <p:txBody>
          <a:bodyPr wrap="square" rtlCol="0">
            <a:spAutoFit/>
          </a:bodyPr>
          <a:lstStyle/>
          <a:p>
            <a:pPr algn="ctr"/>
            <a:r>
              <a:rPr lang="es-MX" sz="3600" b="1" dirty="0" smtClean="0">
                <a:solidFill>
                  <a:schemeClr val="tx2">
                    <a:lumMod val="50000"/>
                  </a:schemeClr>
                </a:solidFill>
                <a:effectLst>
                  <a:outerShdw blurRad="38100" dist="38100" dir="2700000" algn="tl">
                    <a:srgbClr val="000000">
                      <a:alpha val="43137"/>
                    </a:srgbClr>
                  </a:outerShdw>
                </a:effectLst>
              </a:rPr>
              <a:t>Bibliografía</a:t>
            </a:r>
            <a:endParaRPr lang="es-MX" sz="3600" b="1" dirty="0">
              <a:solidFill>
                <a:schemeClr val="tx2">
                  <a:lumMod val="50000"/>
                </a:schemeClr>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533" t="30280" r="21579" b="18367"/>
          <a:stretch/>
        </p:blipFill>
        <p:spPr bwMode="auto">
          <a:xfrm>
            <a:off x="107504" y="1190170"/>
            <a:ext cx="8983352" cy="4687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117456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307424" y="260648"/>
            <a:ext cx="3594320" cy="461664"/>
          </a:xfrm>
          <a:prstGeom prst="rect">
            <a:avLst/>
          </a:prstGeom>
          <a:noFill/>
        </p:spPr>
        <p:txBody>
          <a:bodyPr wrap="none" lIns="91440" tIns="45720" rIns="91440" bIns="45720" rtlCol="0">
            <a:spAutoFit/>
          </a:bodyPr>
          <a:lstStyle/>
          <a:p>
            <a:pPr algn="ctr"/>
            <a:r>
              <a:rPr lang="es-MX" sz="2400" dirty="0"/>
              <a:t>Road </a:t>
            </a:r>
            <a:r>
              <a:rPr lang="es-MX" sz="2400" dirty="0" err="1"/>
              <a:t>Railer</a:t>
            </a:r>
            <a:r>
              <a:rPr lang="es-MX" sz="2400" dirty="0"/>
              <a:t> (Carro rodante)</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82623" y="836714"/>
            <a:ext cx="4249826" cy="3071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758328" y="836714"/>
            <a:ext cx="4216624" cy="3071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251522" y="4005064"/>
            <a:ext cx="8730244" cy="1200329"/>
          </a:xfrm>
          <a:prstGeom prst="rect">
            <a:avLst/>
          </a:prstGeom>
        </p:spPr>
        <p:txBody>
          <a:bodyPr wrap="square" lIns="91440" tIns="45720" rIns="91440" bIns="45720">
            <a:spAutoFit/>
          </a:bodyPr>
          <a:lstStyle/>
          <a:p>
            <a:pPr algn="just"/>
            <a:r>
              <a:rPr lang="es-MX" sz="1800" dirty="0"/>
              <a:t>El semirremolque bimodal es </a:t>
            </a:r>
            <a:r>
              <a:rPr lang="es-MX" sz="1800" dirty="0" smtClean="0"/>
              <a:t>un semirremolque </a:t>
            </a:r>
            <a:r>
              <a:rPr lang="es-MX" sz="1800" dirty="0"/>
              <a:t>de carretera </a:t>
            </a:r>
            <a:r>
              <a:rPr lang="es-MX" sz="1800" dirty="0" smtClean="0"/>
              <a:t>que incorpora </a:t>
            </a:r>
            <a:r>
              <a:rPr lang="es-MX" sz="1800" dirty="0"/>
              <a:t>un elemento de apoyo </a:t>
            </a:r>
            <a:r>
              <a:rPr lang="es-MX" sz="1800" dirty="0" smtClean="0"/>
              <a:t>sobre </a:t>
            </a:r>
            <a:r>
              <a:rPr lang="es-MX" sz="1800" dirty="0" err="1" smtClean="0"/>
              <a:t>bogie</a:t>
            </a:r>
            <a:r>
              <a:rPr lang="es-MX" sz="1800" dirty="0" smtClean="0"/>
              <a:t> </a:t>
            </a:r>
            <a:r>
              <a:rPr lang="es-MX" sz="1800" dirty="0"/>
              <a:t>ferroviario y mecanismos para </a:t>
            </a:r>
            <a:r>
              <a:rPr lang="es-MX" sz="1800" dirty="0" smtClean="0"/>
              <a:t>la elevación </a:t>
            </a:r>
            <a:r>
              <a:rPr lang="es-MX" sz="1800" dirty="0"/>
              <a:t>y retracción de la </a:t>
            </a:r>
            <a:r>
              <a:rPr lang="es-MX" sz="1800" dirty="0" smtClean="0"/>
              <a:t>suspensión neumática</a:t>
            </a:r>
            <a:r>
              <a:rPr lang="es-MX" sz="1800" dirty="0"/>
              <a:t>, permitiendo así </a:t>
            </a:r>
            <a:r>
              <a:rPr lang="es-MX" sz="1800" dirty="0" smtClean="0"/>
              <a:t>su circulación </a:t>
            </a:r>
            <a:r>
              <a:rPr lang="es-MX" sz="1800" dirty="0"/>
              <a:t>sobre vías de ferrocarril; y </a:t>
            </a:r>
            <a:r>
              <a:rPr lang="es-MX" sz="1800" dirty="0" smtClean="0"/>
              <a:t>un elemento </a:t>
            </a:r>
            <a:r>
              <a:rPr lang="es-MX" sz="1800" dirty="0"/>
              <a:t>de </a:t>
            </a:r>
            <a:r>
              <a:rPr lang="es-MX" sz="1800" dirty="0" smtClean="0"/>
              <a:t>conexión con semirremolques </a:t>
            </a:r>
            <a:r>
              <a:rPr lang="es-MX" sz="1800" dirty="0"/>
              <a:t>contiguos, de </a:t>
            </a:r>
            <a:r>
              <a:rPr lang="es-MX" sz="1800" dirty="0" smtClean="0"/>
              <a:t>manera que </a:t>
            </a:r>
            <a:r>
              <a:rPr lang="es-MX" sz="1800" dirty="0"/>
              <a:t>se puedan formar </a:t>
            </a:r>
            <a:r>
              <a:rPr lang="es-MX" sz="1800" dirty="0" smtClean="0"/>
              <a:t>trenes.</a:t>
            </a:r>
            <a:endParaRPr lang="es-MX" sz="1800" dirty="0"/>
          </a:p>
        </p:txBody>
      </p:sp>
      <p:sp>
        <p:nvSpPr>
          <p:cNvPr id="4" name="3 Rectángulo"/>
          <p:cNvSpPr/>
          <p:nvPr/>
        </p:nvSpPr>
        <p:spPr>
          <a:xfrm>
            <a:off x="298554" y="5229200"/>
            <a:ext cx="8683212" cy="923330"/>
          </a:xfrm>
          <a:prstGeom prst="rect">
            <a:avLst/>
          </a:prstGeom>
        </p:spPr>
        <p:txBody>
          <a:bodyPr wrap="square" lIns="91440" tIns="45720" rIns="91440" bIns="45720">
            <a:spAutoFit/>
          </a:bodyPr>
          <a:lstStyle/>
          <a:p>
            <a:pPr algn="just"/>
            <a:r>
              <a:rPr lang="es-MX" sz="1800" dirty="0"/>
              <a:t>El </a:t>
            </a:r>
            <a:r>
              <a:rPr lang="es-MX" sz="1800" dirty="0" err="1"/>
              <a:t>bogie</a:t>
            </a:r>
            <a:r>
              <a:rPr lang="es-MX" sz="1800" dirty="0"/>
              <a:t> bimodal, requiere asimismo unas pequeñas modificaciones</a:t>
            </a:r>
            <a:r>
              <a:rPr lang="es-MX" sz="1800" dirty="0" smtClean="0"/>
              <a:t>, (</a:t>
            </a:r>
            <a:r>
              <a:rPr lang="es-MX" sz="1800" dirty="0"/>
              <a:t>elemento de apoyo de los semirremolques, equipo de freno </a:t>
            </a:r>
            <a:r>
              <a:rPr lang="es-MX" sz="1800" dirty="0" smtClean="0"/>
              <a:t>y enclavamientos </a:t>
            </a:r>
            <a:r>
              <a:rPr lang="es-MX" sz="1800" dirty="0"/>
              <a:t>mecánicos) que permite la circulación ferroviaria y </a:t>
            </a:r>
            <a:r>
              <a:rPr lang="es-MX" sz="1800" dirty="0" smtClean="0"/>
              <a:t>la tracción</a:t>
            </a:r>
            <a:r>
              <a:rPr lang="es-MX" sz="1800" dirty="0"/>
              <a:t>, sin necesidad de estructura de vagón</a:t>
            </a:r>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4758511" y="2031454"/>
            <a:ext cx="2424406" cy="187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descr="C:\Users\José\AppData\Local\Microsoft\Windows\INetCache\IE\ZKT2CH77\watch-video-button[1].jpg">
            <a:hlinkClick r:id="rId5" action="ppaction://hlinkfile"/>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58360" y="6150118"/>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07708912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107976" y="375048"/>
            <a:ext cx="1472136" cy="461664"/>
          </a:xfrm>
          <a:prstGeom prst="rect">
            <a:avLst/>
          </a:prstGeom>
          <a:noFill/>
        </p:spPr>
        <p:txBody>
          <a:bodyPr wrap="none" lIns="91440" tIns="45720" rIns="91440" bIns="45720" rtlCol="0">
            <a:spAutoFit/>
          </a:bodyPr>
          <a:lstStyle/>
          <a:p>
            <a:r>
              <a:rPr lang="es-MX" sz="2400" dirty="0"/>
              <a:t>Caja móvil</a:t>
            </a:r>
          </a:p>
        </p:txBody>
      </p:sp>
      <p:sp>
        <p:nvSpPr>
          <p:cNvPr id="3" name="2 Rectángulo"/>
          <p:cNvSpPr/>
          <p:nvPr/>
        </p:nvSpPr>
        <p:spPr>
          <a:xfrm>
            <a:off x="395536" y="1052736"/>
            <a:ext cx="7632848" cy="707888"/>
          </a:xfrm>
          <a:prstGeom prst="rect">
            <a:avLst/>
          </a:prstGeom>
        </p:spPr>
        <p:txBody>
          <a:bodyPr wrap="square" lIns="91440" tIns="45720" rIns="91440" bIns="45720">
            <a:spAutoFit/>
          </a:bodyPr>
          <a:lstStyle/>
          <a:p>
            <a:r>
              <a:rPr lang="es-ES_tradnl" dirty="0"/>
              <a:t>Superestructura del camión que puede ser fácilmente separada de su chasis </a:t>
            </a:r>
            <a:r>
              <a:rPr lang="es-ES_tradnl" dirty="0" smtClean="0"/>
              <a:t>y manipularse </a:t>
            </a:r>
            <a:r>
              <a:rPr lang="es-ES_tradnl" dirty="0"/>
              <a:t>como si fuera un </a:t>
            </a:r>
            <a:r>
              <a:rPr lang="es-ES_tradnl" dirty="0" smtClean="0"/>
              <a:t>pallet</a:t>
            </a:r>
            <a:r>
              <a:rPr lang="es-ES_tradnl" dirty="0"/>
              <a:t>. </a:t>
            </a:r>
          </a:p>
        </p:txBody>
      </p:sp>
      <p:sp>
        <p:nvSpPr>
          <p:cNvPr id="4" name="3 Rectángulo"/>
          <p:cNvSpPr/>
          <p:nvPr/>
        </p:nvSpPr>
        <p:spPr>
          <a:xfrm>
            <a:off x="432048" y="1628800"/>
            <a:ext cx="7596336" cy="2062103"/>
          </a:xfrm>
          <a:prstGeom prst="rect">
            <a:avLst/>
          </a:prstGeom>
        </p:spPr>
        <p:txBody>
          <a:bodyPr wrap="square" lIns="91440" tIns="45720" rIns="91440" bIns="45720">
            <a:spAutoFit/>
          </a:bodyPr>
          <a:lstStyle/>
          <a:p>
            <a:r>
              <a:rPr lang="es-ES_tradnl" sz="1800" dirty="0"/>
              <a:t>Se diferencia del contenedor </a:t>
            </a:r>
            <a:r>
              <a:rPr lang="es-ES_tradnl" sz="1800" dirty="0" smtClean="0"/>
              <a:t>en:</a:t>
            </a:r>
          </a:p>
          <a:p>
            <a:pPr marL="285752" indent="-285752">
              <a:buFont typeface="Arial" pitchFamily="34" charset="0"/>
              <a:buChar char="•"/>
            </a:pPr>
            <a:r>
              <a:rPr lang="es-ES_tradnl" sz="1800" dirty="0" smtClean="0"/>
              <a:t>No </a:t>
            </a:r>
            <a:r>
              <a:rPr lang="es-ES_tradnl" sz="1800" dirty="0"/>
              <a:t>permite ser apilada y </a:t>
            </a:r>
            <a:r>
              <a:rPr lang="es-ES_tradnl" sz="1800" dirty="0" smtClean="0"/>
              <a:t>elevada </a:t>
            </a:r>
          </a:p>
          <a:p>
            <a:pPr marL="285752" indent="-285752">
              <a:buFont typeface="Arial" pitchFamily="34" charset="0"/>
              <a:buChar char="•"/>
            </a:pPr>
            <a:r>
              <a:rPr lang="es-ES_tradnl" sz="1800" dirty="0" smtClean="0"/>
              <a:t>Está adaptada </a:t>
            </a:r>
            <a:r>
              <a:rPr lang="es-ES_tradnl" sz="1800" dirty="0"/>
              <a:t>de manera optima a las dimensiones del vehículo </a:t>
            </a:r>
            <a:r>
              <a:rPr lang="es-ES_tradnl" sz="1800" dirty="0" smtClean="0"/>
              <a:t>terrestre.</a:t>
            </a:r>
          </a:p>
          <a:p>
            <a:pPr marL="285752" indent="-285752">
              <a:buFont typeface="Arial" pitchFamily="34" charset="0"/>
              <a:buChar char="•"/>
            </a:pPr>
            <a:r>
              <a:rPr lang="es-ES_tradnl" sz="1800" dirty="0" smtClean="0"/>
              <a:t>Se usa para los trasbordos carretera-tren.</a:t>
            </a:r>
          </a:p>
          <a:p>
            <a:r>
              <a:rPr lang="es-ES_tradnl" sz="1800" dirty="0" smtClean="0"/>
              <a:t>El diseño de las cajas móviles está optimizado para:</a:t>
            </a:r>
          </a:p>
          <a:p>
            <a:pPr marL="285752" indent="-285752">
              <a:buFont typeface="Arial" pitchFamily="34" charset="0"/>
              <a:buChar char="•"/>
            </a:pPr>
            <a:r>
              <a:rPr lang="es-ES_tradnl" sz="1800" dirty="0" smtClean="0"/>
              <a:t>Minimizar el peso vacío</a:t>
            </a:r>
          </a:p>
          <a:p>
            <a:pPr marL="285752" indent="-285752">
              <a:buFont typeface="Arial" pitchFamily="34" charset="0"/>
              <a:buChar char="•"/>
            </a:pPr>
            <a:r>
              <a:rPr lang="es-ES_tradnl" sz="1800" dirty="0" smtClean="0"/>
              <a:t>Ahorro en el precio de compra inicial</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257598" y="3804146"/>
            <a:ext cx="3779323" cy="2917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289659" y="3804142"/>
            <a:ext cx="4342905" cy="2917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descr="C:\Users\José\AppData\Local\Microsoft\Windows\INetCache\IE\ZKT2CH77\watch-video-button[1].jpg">
            <a:hlinkClick r:id="rId4"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7375" y="2852936"/>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1234911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611563" y="2924946"/>
            <a:ext cx="42862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3880534" y="260648"/>
            <a:ext cx="2448108" cy="461664"/>
          </a:xfrm>
          <a:prstGeom prst="rect">
            <a:avLst/>
          </a:prstGeom>
          <a:noFill/>
        </p:spPr>
        <p:txBody>
          <a:bodyPr wrap="none" lIns="91440" tIns="45720" rIns="91440" bIns="45720" rtlCol="0">
            <a:spAutoFit/>
          </a:bodyPr>
          <a:lstStyle/>
          <a:p>
            <a:pPr algn="ctr"/>
            <a:r>
              <a:rPr lang="es-MX" sz="2400" dirty="0"/>
              <a:t>Carretera rodante</a:t>
            </a:r>
          </a:p>
        </p:txBody>
      </p:sp>
      <p:sp>
        <p:nvSpPr>
          <p:cNvPr id="2" name="1 Rectángulo"/>
          <p:cNvSpPr/>
          <p:nvPr/>
        </p:nvSpPr>
        <p:spPr>
          <a:xfrm>
            <a:off x="467544" y="908720"/>
            <a:ext cx="8352928" cy="1015664"/>
          </a:xfrm>
          <a:prstGeom prst="rect">
            <a:avLst/>
          </a:prstGeom>
        </p:spPr>
        <p:txBody>
          <a:bodyPr wrap="square" lIns="91440" tIns="45720" rIns="91440" bIns="45720">
            <a:spAutoFit/>
          </a:bodyPr>
          <a:lstStyle/>
          <a:p>
            <a:pPr algn="just"/>
            <a:r>
              <a:rPr lang="es-MX" dirty="0" smtClean="0"/>
              <a:t>Es </a:t>
            </a:r>
            <a:r>
              <a:rPr lang="es-MX" dirty="0"/>
              <a:t>una </a:t>
            </a:r>
            <a:r>
              <a:rPr lang="es-MX" dirty="0" smtClean="0"/>
              <a:t>plataforma rebajada </a:t>
            </a:r>
            <a:r>
              <a:rPr lang="es-MX" dirty="0"/>
              <a:t>en toda su longitud, que </a:t>
            </a:r>
            <a:r>
              <a:rPr lang="es-MX" dirty="0" smtClean="0"/>
              <a:t>conjuntamente </a:t>
            </a:r>
            <a:r>
              <a:rPr lang="es-MX" dirty="0"/>
              <a:t>con </a:t>
            </a:r>
            <a:r>
              <a:rPr lang="es-MX" dirty="0" smtClean="0"/>
              <a:t>otras plataformas </a:t>
            </a:r>
            <a:r>
              <a:rPr lang="es-MX" dirty="0"/>
              <a:t>del </a:t>
            </a:r>
            <a:r>
              <a:rPr lang="es-MX" dirty="0" smtClean="0"/>
              <a:t>mismo tipo</a:t>
            </a:r>
            <a:r>
              <a:rPr lang="es-MX" dirty="0"/>
              <a:t>, </a:t>
            </a:r>
            <a:r>
              <a:rPr lang="es-MX" dirty="0" smtClean="0"/>
              <a:t>forman </a:t>
            </a:r>
            <a:r>
              <a:rPr lang="es-MX" dirty="0"/>
              <a:t>una “carretera” por la que </a:t>
            </a:r>
            <a:r>
              <a:rPr lang="es-MX" dirty="0" smtClean="0"/>
              <a:t>circulan </a:t>
            </a:r>
            <a:r>
              <a:rPr lang="es-MX" dirty="0"/>
              <a:t>los vehículos durante su carga </a:t>
            </a:r>
            <a:r>
              <a:rPr lang="es-MX" dirty="0" smtClean="0"/>
              <a:t>o descarga</a:t>
            </a:r>
            <a:r>
              <a:rPr lang="es-MX" dirty="0"/>
              <a:t>.</a:t>
            </a:r>
          </a:p>
        </p:txBody>
      </p:sp>
      <p:sp>
        <p:nvSpPr>
          <p:cNvPr id="4" name="3 Rectángulo"/>
          <p:cNvSpPr/>
          <p:nvPr/>
        </p:nvSpPr>
        <p:spPr>
          <a:xfrm>
            <a:off x="467544" y="1837272"/>
            <a:ext cx="8352928" cy="1015664"/>
          </a:xfrm>
          <a:prstGeom prst="rect">
            <a:avLst/>
          </a:prstGeom>
        </p:spPr>
        <p:txBody>
          <a:bodyPr wrap="square" lIns="91440" tIns="45720" rIns="91440" bIns="45720">
            <a:spAutoFit/>
          </a:bodyPr>
          <a:lstStyle/>
          <a:p>
            <a:pPr algn="just"/>
            <a:r>
              <a:rPr lang="es-MX" dirty="0"/>
              <a:t>Esta tecnología de origen suizo, se caracteriza respecto a otras </a:t>
            </a:r>
            <a:r>
              <a:rPr lang="es-MX" dirty="0" smtClean="0"/>
              <a:t>tecnologías de </a:t>
            </a:r>
            <a:r>
              <a:rPr lang="es-MX" dirty="0"/>
              <a:t>transporte de vehículo de carga por ferrocarril por estar concebida para </a:t>
            </a:r>
            <a:r>
              <a:rPr lang="es-MX" dirty="0" smtClean="0"/>
              <a:t>el transporte </a:t>
            </a:r>
            <a:r>
              <a:rPr lang="es-MX" dirty="0"/>
              <a:t>de camiones completo (vehículos acompañados).</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148064" y="2927622"/>
            <a:ext cx="3762408" cy="2852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descr="C:\Users\José\AppData\Local\Microsoft\Windows\INetCache\IE\ZKT2CH77\watch-video-button[1].jpg">
            <a:hlinkClick r:id="rId4"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2681" y="5949280"/>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83177999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835696" y="3003892"/>
            <a:ext cx="4896544" cy="351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83568" y="821611"/>
            <a:ext cx="7992888" cy="2062103"/>
          </a:xfrm>
          <a:prstGeom prst="rect">
            <a:avLst/>
          </a:prstGeom>
        </p:spPr>
        <p:txBody>
          <a:bodyPr wrap="square" lIns="91440" tIns="45720" rIns="91440" bIns="45720">
            <a:spAutoFit/>
          </a:bodyPr>
          <a:lstStyle/>
          <a:p>
            <a:pPr algn="just"/>
            <a:r>
              <a:rPr lang="es-MX" sz="1600" dirty="0" smtClean="0">
                <a:latin typeface="Century Gothic" panose="020B0502020202020204" pitchFamily="34" charset="0"/>
              </a:rPr>
              <a:t>El </a:t>
            </a:r>
            <a:r>
              <a:rPr lang="es-MX" sz="1600" dirty="0">
                <a:latin typeface="Century Gothic" panose="020B0502020202020204" pitchFamily="34" charset="0"/>
              </a:rPr>
              <a:t>sistema de carga </a:t>
            </a:r>
            <a:r>
              <a:rPr lang="es-MX" sz="1600" dirty="0" smtClean="0">
                <a:latin typeface="Century Gothic" panose="020B0502020202020204" pitchFamily="34" charset="0"/>
              </a:rPr>
              <a:t>en </a:t>
            </a:r>
            <a:r>
              <a:rPr lang="es-MX" sz="1600" dirty="0">
                <a:latin typeface="Century Gothic" panose="020B0502020202020204" pitchFamily="34" charset="0"/>
              </a:rPr>
              <a:t>plataformas </a:t>
            </a:r>
            <a:r>
              <a:rPr lang="es-MX" sz="1600" dirty="0" err="1">
                <a:latin typeface="Century Gothic" panose="020B0502020202020204" pitchFamily="34" charset="0"/>
              </a:rPr>
              <a:t>Modalhor</a:t>
            </a:r>
            <a:r>
              <a:rPr lang="es-MX" sz="1600" dirty="0">
                <a:latin typeface="Century Gothic" panose="020B0502020202020204" pitchFamily="34" charset="0"/>
              </a:rPr>
              <a:t> </a:t>
            </a:r>
            <a:r>
              <a:rPr lang="es-MX" sz="1600" dirty="0" smtClean="0">
                <a:latin typeface="Century Gothic" panose="020B0502020202020204" pitchFamily="34" charset="0"/>
              </a:rPr>
              <a:t>giran </a:t>
            </a:r>
            <a:r>
              <a:rPr lang="es-MX" sz="1600" dirty="0">
                <a:latin typeface="Century Gothic" panose="020B0502020202020204" pitchFamily="34" charset="0"/>
              </a:rPr>
              <a:t>lateralmente permitiendo la entrada del semirremolque, empujado por la cabeza tractora, en uno de los vagones e incluso la posibilidad de que esa misma cabeza circule en el propio tren, para continuar posteriormente con su carga por carretera hasta el punto de </a:t>
            </a:r>
            <a:r>
              <a:rPr lang="es-MX" sz="1600" dirty="0" smtClean="0">
                <a:latin typeface="Century Gothic" panose="020B0502020202020204" pitchFamily="34" charset="0"/>
              </a:rPr>
              <a:t>destino.</a:t>
            </a:r>
          </a:p>
          <a:p>
            <a:pPr algn="just"/>
            <a:r>
              <a:rPr lang="es-MX" sz="1600" dirty="0">
                <a:latin typeface="Century Gothic" panose="020B0502020202020204" pitchFamily="34" charset="0"/>
              </a:rPr>
              <a:t>Necesita asimismo terminales específicas para la carga y descarga ya </a:t>
            </a:r>
            <a:r>
              <a:rPr lang="es-MX" sz="1600" dirty="0" smtClean="0">
                <a:latin typeface="Century Gothic" panose="020B0502020202020204" pitchFamily="34" charset="0"/>
              </a:rPr>
              <a:t>que los </a:t>
            </a:r>
            <a:r>
              <a:rPr lang="es-MX" sz="1600" dirty="0">
                <a:latin typeface="Century Gothic" panose="020B0502020202020204" pitchFamily="34" charset="0"/>
              </a:rPr>
              <a:t>motores que hacen girar las plataformas de los vagones se sitúan en </a:t>
            </a:r>
            <a:r>
              <a:rPr lang="es-MX" sz="1600" dirty="0" smtClean="0">
                <a:latin typeface="Century Gothic" panose="020B0502020202020204" pitchFamily="34" charset="0"/>
              </a:rPr>
              <a:t>el piso </a:t>
            </a:r>
            <a:r>
              <a:rPr lang="es-MX" sz="1600" dirty="0">
                <a:latin typeface="Century Gothic" panose="020B0502020202020204" pitchFamily="34" charset="0"/>
              </a:rPr>
              <a:t>de la Terminal en la entrevía.</a:t>
            </a:r>
          </a:p>
        </p:txBody>
      </p:sp>
      <p:sp>
        <p:nvSpPr>
          <p:cNvPr id="4" name="3 CuadroTexto"/>
          <p:cNvSpPr txBox="1"/>
          <p:nvPr/>
        </p:nvSpPr>
        <p:spPr>
          <a:xfrm>
            <a:off x="3541166" y="260648"/>
            <a:ext cx="2704588" cy="461664"/>
          </a:xfrm>
          <a:prstGeom prst="rect">
            <a:avLst/>
          </a:prstGeom>
          <a:noFill/>
        </p:spPr>
        <p:txBody>
          <a:bodyPr wrap="none" lIns="91440" tIns="45720" rIns="91440" bIns="45720" rtlCol="0">
            <a:spAutoFit/>
          </a:bodyPr>
          <a:lstStyle/>
          <a:p>
            <a:pPr algn="ctr"/>
            <a:r>
              <a:rPr lang="es-MX" sz="2400" dirty="0"/>
              <a:t>Plataforma giratoria</a:t>
            </a:r>
          </a:p>
        </p:txBody>
      </p:sp>
      <p:pic>
        <p:nvPicPr>
          <p:cNvPr id="6" name="Picture 3" descr="C:\Users\José\AppData\Local\Microsoft\Windows\INetCache\IE\ZKT2CH77\watch-video-button[1].jpg">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1267" y="2996952"/>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22302718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4150218" y="260648"/>
            <a:ext cx="1486497" cy="461665"/>
          </a:xfrm>
          <a:prstGeom prst="rect">
            <a:avLst/>
          </a:prstGeom>
          <a:noFill/>
        </p:spPr>
        <p:txBody>
          <a:bodyPr wrap="none" lIns="91440" tIns="45720" rIns="91440" bIns="45720" rtlCol="0">
            <a:spAutoFit/>
          </a:bodyPr>
          <a:lstStyle/>
          <a:p>
            <a:pPr algn="ctr"/>
            <a:r>
              <a:rPr lang="es-MX" sz="2400" dirty="0" err="1" smtClean="0"/>
              <a:t>Ferrobuqe</a:t>
            </a:r>
            <a:endParaRPr lang="es-MX" sz="2400" dirty="0"/>
          </a:p>
        </p:txBody>
      </p:sp>
      <p:pic>
        <p:nvPicPr>
          <p:cNvPr id="7174" name="Picture 6"/>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2117150" y="1268885"/>
            <a:ext cx="5048252" cy="2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467544" y="4293096"/>
            <a:ext cx="8424936" cy="1631216"/>
          </a:xfrm>
          <a:prstGeom prst="rect">
            <a:avLst/>
          </a:prstGeom>
          <a:noFill/>
        </p:spPr>
        <p:txBody>
          <a:bodyPr wrap="square" lIns="91440" tIns="45720" rIns="91440" bIns="45720" rtlCol="0">
            <a:spAutoFit/>
          </a:bodyPr>
          <a:lstStyle/>
          <a:p>
            <a:pPr algn="just"/>
            <a:r>
              <a:rPr lang="es-MX" dirty="0" smtClean="0"/>
              <a:t>El sistema de </a:t>
            </a:r>
            <a:r>
              <a:rPr lang="es-MX" dirty="0" err="1" smtClean="0"/>
              <a:t>ferrobuque</a:t>
            </a:r>
            <a:r>
              <a:rPr lang="es-MX" dirty="0" smtClean="0"/>
              <a:t> en Coatzacoalcos Ver, es el único en el país, conecta con el puerto de Mobile en Alabama. Puede mover hasta 115 carros de FC.</a:t>
            </a:r>
          </a:p>
          <a:p>
            <a:pPr algn="just"/>
            <a:r>
              <a:rPr lang="es-MX" dirty="0"/>
              <a:t>Dentro de los productos que manejan se encuentran el papel químico, </a:t>
            </a:r>
            <a:r>
              <a:rPr lang="es-MX" dirty="0" smtClean="0"/>
              <a:t>fosfatados, </a:t>
            </a:r>
            <a:r>
              <a:rPr lang="es-MX" dirty="0"/>
              <a:t>amonio, madera, </a:t>
            </a:r>
            <a:r>
              <a:rPr lang="es-MX" dirty="0" smtClean="0"/>
              <a:t>azúcar y cerveza; así como </a:t>
            </a:r>
            <a:r>
              <a:rPr lang="es-MX" dirty="0"/>
              <a:t>furgones refrigerados </a:t>
            </a:r>
            <a:r>
              <a:rPr lang="es-MX" dirty="0" smtClean="0"/>
              <a:t>donde se mueven </a:t>
            </a:r>
            <a:r>
              <a:rPr lang="es-MX" dirty="0"/>
              <a:t>productos perecederos de la </a:t>
            </a:r>
            <a:r>
              <a:rPr lang="es-MX" dirty="0" smtClean="0"/>
              <a:t>actividad agroindustrial.</a:t>
            </a:r>
            <a:endParaRPr lang="es-MX" dirty="0"/>
          </a:p>
        </p:txBody>
      </p:sp>
      <p:pic>
        <p:nvPicPr>
          <p:cNvPr id="5" name="Picture 3" descr="C:\Users\José\AppData\Local\Microsoft\Windows\INetCache\IE\ZKT2CH77\watch-video-button[1].jpg">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079" y="1268885"/>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26281921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635896" y="1628800"/>
            <a:ext cx="5040560" cy="1015664"/>
          </a:xfrm>
          <a:prstGeom prst="rect">
            <a:avLst/>
          </a:prstGeom>
        </p:spPr>
        <p:txBody>
          <a:bodyPr wrap="square" lIns="91440" tIns="45720" rIns="91440" bIns="45720">
            <a:spAutoFit/>
          </a:bodyPr>
          <a:lstStyle/>
          <a:p>
            <a:pPr algn="just"/>
            <a:r>
              <a:rPr lang="es-MX" dirty="0"/>
              <a:t>Son unidades/grúa </a:t>
            </a:r>
            <a:r>
              <a:rPr lang="es-MX" dirty="0" smtClean="0"/>
              <a:t>autónomas que </a:t>
            </a:r>
            <a:r>
              <a:rPr lang="es-MX" dirty="0"/>
              <a:t>manipulan los contenedores dentro </a:t>
            </a:r>
            <a:r>
              <a:rPr lang="es-MX" dirty="0" smtClean="0"/>
              <a:t>de los patios o terminales.</a:t>
            </a:r>
            <a:endParaRPr lang="es-MX" dirty="0"/>
          </a:p>
        </p:txBody>
      </p:sp>
      <p:sp>
        <p:nvSpPr>
          <p:cNvPr id="3" name="2 Rectángulo"/>
          <p:cNvSpPr/>
          <p:nvPr/>
        </p:nvSpPr>
        <p:spPr>
          <a:xfrm>
            <a:off x="5081020" y="1052736"/>
            <a:ext cx="1867244" cy="400112"/>
          </a:xfrm>
          <a:prstGeom prst="rect">
            <a:avLst/>
          </a:prstGeom>
        </p:spPr>
        <p:txBody>
          <a:bodyPr wrap="none" lIns="91440" tIns="45720" rIns="91440" bIns="45720">
            <a:spAutoFit/>
          </a:bodyPr>
          <a:lstStyle/>
          <a:p>
            <a:r>
              <a:rPr lang="es-MX" dirty="0" err="1">
                <a:effectLst>
                  <a:outerShdw blurRad="38100" dist="38100" dir="2700000" algn="tl">
                    <a:srgbClr val="000000">
                      <a:alpha val="43137"/>
                    </a:srgbClr>
                  </a:outerShdw>
                </a:effectLst>
              </a:rPr>
              <a:t>Straddle</a:t>
            </a:r>
            <a:r>
              <a:rPr lang="es-MX" dirty="0">
                <a:effectLst>
                  <a:outerShdw blurRad="38100" dist="38100" dir="2700000" algn="tl">
                    <a:srgbClr val="000000">
                      <a:alpha val="43137"/>
                    </a:srgbClr>
                  </a:outerShdw>
                </a:effectLst>
              </a:rPr>
              <a:t> </a:t>
            </a:r>
            <a:r>
              <a:rPr lang="es-MX" dirty="0" err="1">
                <a:effectLst>
                  <a:outerShdw blurRad="38100" dist="38100" dir="2700000" algn="tl">
                    <a:srgbClr val="000000">
                      <a:alpha val="43137"/>
                    </a:srgbClr>
                  </a:outerShdw>
                </a:effectLst>
              </a:rPr>
              <a:t>Carrier</a:t>
            </a:r>
            <a:r>
              <a:rPr lang="es-MX" dirty="0">
                <a:effectLst>
                  <a:outerShdw blurRad="38100" dist="38100" dir="2700000" algn="tl">
                    <a:srgbClr val="000000">
                      <a:alpha val="43137"/>
                    </a:srgbClr>
                  </a:outerShdw>
                </a:effectLst>
              </a:rPr>
              <a:t>.</a:t>
            </a:r>
          </a:p>
        </p:txBody>
      </p:sp>
      <p:sp>
        <p:nvSpPr>
          <p:cNvPr id="6" name="5 Rectángulo"/>
          <p:cNvSpPr/>
          <p:nvPr/>
        </p:nvSpPr>
        <p:spPr>
          <a:xfrm>
            <a:off x="5016456" y="4305288"/>
            <a:ext cx="2289409" cy="707886"/>
          </a:xfrm>
          <a:prstGeom prst="rect">
            <a:avLst/>
          </a:prstGeom>
        </p:spPr>
        <p:txBody>
          <a:bodyPr wrap="none" lIns="91440" tIns="45720" rIns="91440" bIns="45720">
            <a:spAutoFit/>
          </a:bodyPr>
          <a:lstStyle/>
          <a:p>
            <a:r>
              <a:rPr lang="es-MX" dirty="0">
                <a:effectLst>
                  <a:outerShdw blurRad="38100" dist="38100" dir="2700000" algn="tl">
                    <a:srgbClr val="000000">
                      <a:alpha val="43137"/>
                    </a:srgbClr>
                  </a:outerShdw>
                </a:effectLst>
              </a:rPr>
              <a:t>Carretilla elevadora</a:t>
            </a:r>
          </a:p>
          <a:p>
            <a:pPr algn="ctr"/>
            <a:r>
              <a:rPr lang="es-MX" dirty="0" smtClean="0">
                <a:effectLst>
                  <a:outerShdw blurRad="38100" dist="38100" dir="2700000" algn="tl">
                    <a:srgbClr val="000000">
                      <a:alpha val="43137"/>
                    </a:srgbClr>
                  </a:outerShdw>
                </a:effectLst>
              </a:rPr>
              <a:t>Top </a:t>
            </a:r>
            <a:r>
              <a:rPr lang="es-MX" dirty="0" err="1" smtClean="0">
                <a:effectLst>
                  <a:outerShdw blurRad="38100" dist="38100" dir="2700000" algn="tl">
                    <a:srgbClr val="000000">
                      <a:alpha val="43137"/>
                    </a:srgbClr>
                  </a:outerShdw>
                </a:effectLst>
              </a:rPr>
              <a:t>loader</a:t>
            </a:r>
            <a:endParaRPr lang="es-MX" dirty="0" smtClean="0">
              <a:effectLst>
                <a:outerShdw blurRad="38100" dist="38100" dir="2700000" algn="tl">
                  <a:srgbClr val="000000">
                    <a:alpha val="43137"/>
                  </a:srgbClr>
                </a:outerShdw>
              </a:effectLs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42373" y="1030716"/>
            <a:ext cx="3121349" cy="3106123"/>
          </a:xfrm>
          <a:prstGeom prst="rect">
            <a:avLst/>
          </a:prstGeom>
          <a:noFill/>
          <a:extLst>
            <a:ext uri="{909E8E84-426E-40DD-AFC4-6F175D3DCCD1}">
              <a14:hiddenFill xmlns:a14="http://schemas.microsoft.com/office/drawing/2010/main">
                <a:solidFill>
                  <a:srgbClr val="FFFFFF"/>
                </a:solidFill>
              </a14:hiddenFill>
            </a:ext>
          </a:extLst>
        </p:spPr>
      </p:pic>
      <p:sp>
        <p:nvSpPr>
          <p:cNvPr id="8" name="7 CuadroTexto"/>
          <p:cNvSpPr txBox="1"/>
          <p:nvPr/>
        </p:nvSpPr>
        <p:spPr>
          <a:xfrm>
            <a:off x="2847912" y="260648"/>
            <a:ext cx="4243469" cy="461665"/>
          </a:xfrm>
          <a:prstGeom prst="rect">
            <a:avLst/>
          </a:prstGeom>
          <a:noFill/>
        </p:spPr>
        <p:txBody>
          <a:bodyPr wrap="none" lIns="91440" tIns="45720" rIns="91440" bIns="45720" rtlCol="0">
            <a:spAutoFit/>
          </a:bodyPr>
          <a:lstStyle/>
          <a:p>
            <a:pPr algn="ctr"/>
            <a:r>
              <a:rPr lang="es-MX" sz="2400" dirty="0" smtClean="0">
                <a:latin typeface="Candara" pitchFamily="34" charset="0"/>
              </a:rPr>
              <a:t>Equipos para el manejo de </a:t>
            </a:r>
            <a:r>
              <a:rPr lang="es-MX" sz="2400" dirty="0" err="1" smtClean="0">
                <a:latin typeface="Candara" pitchFamily="34" charset="0"/>
              </a:rPr>
              <a:t>UTIs</a:t>
            </a:r>
            <a:endParaRPr lang="es-MX" sz="2400" dirty="0">
              <a:latin typeface="Candara" pitchFamily="34" charset="0"/>
            </a:endParaRPr>
          </a:p>
        </p:txBody>
      </p:sp>
      <p:sp>
        <p:nvSpPr>
          <p:cNvPr id="4" name="3 Rectángulo"/>
          <p:cNvSpPr/>
          <p:nvPr/>
        </p:nvSpPr>
        <p:spPr>
          <a:xfrm>
            <a:off x="3635896" y="5457418"/>
            <a:ext cx="5040560" cy="707886"/>
          </a:xfrm>
          <a:prstGeom prst="rect">
            <a:avLst/>
          </a:prstGeom>
        </p:spPr>
        <p:txBody>
          <a:bodyPr wrap="square">
            <a:spAutoFit/>
          </a:bodyPr>
          <a:lstStyle/>
          <a:p>
            <a:pPr algn="just"/>
            <a:r>
              <a:rPr lang="es-MX" dirty="0"/>
              <a:t>Son </a:t>
            </a:r>
            <a:r>
              <a:rPr lang="es-MX" dirty="0" smtClean="0"/>
              <a:t>carretillas utilizadas </a:t>
            </a:r>
            <a:r>
              <a:rPr lang="es-MX" dirty="0"/>
              <a:t>en el manejo </a:t>
            </a:r>
            <a:r>
              <a:rPr lang="es-MX" dirty="0" smtClean="0"/>
              <a:t>de contenedores</a:t>
            </a:r>
            <a:endParaRPr lang="es-MX" dirty="0"/>
          </a:p>
        </p:txBody>
      </p:sp>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442209" y="4293096"/>
            <a:ext cx="3121680" cy="2341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descr="C:\Users\José\AppData\Local\Microsoft\Windows\INetCache\IE\ZKT2CH77\watch-video-button[1].jpg">
            <a:hlinkClick r:id="rId4"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1267" y="2644464"/>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 name="Picture 3" descr="C:\Users\José\AppData\Local\Microsoft\Windows\INetCache\IE\ZKT2CH77\watch-video-button[1].jpg">
            <a:hlinkClick r:id="rId6"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1267" y="5831005"/>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823229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283968" y="1628800"/>
            <a:ext cx="4320480" cy="1015663"/>
          </a:xfrm>
          <a:prstGeom prst="rect">
            <a:avLst/>
          </a:prstGeom>
        </p:spPr>
        <p:txBody>
          <a:bodyPr wrap="square" lIns="91440" tIns="45720" rIns="91440" bIns="45720">
            <a:spAutoFit/>
          </a:bodyPr>
          <a:lstStyle/>
          <a:p>
            <a:pPr algn="just"/>
            <a:r>
              <a:rPr lang="es-MX" dirty="0"/>
              <a:t>Grúas que se utilizan para recoger </a:t>
            </a:r>
            <a:r>
              <a:rPr lang="es-MX" dirty="0" smtClean="0"/>
              <a:t>y apilar </a:t>
            </a:r>
            <a:r>
              <a:rPr lang="es-MX" dirty="0"/>
              <a:t>contenedores más allá de la primera fila.</a:t>
            </a:r>
          </a:p>
        </p:txBody>
      </p:sp>
      <p:sp>
        <p:nvSpPr>
          <p:cNvPr id="3" name="2 Rectángulo"/>
          <p:cNvSpPr/>
          <p:nvPr/>
        </p:nvSpPr>
        <p:spPr>
          <a:xfrm>
            <a:off x="5145718" y="1052736"/>
            <a:ext cx="1730538" cy="400110"/>
          </a:xfrm>
          <a:prstGeom prst="rect">
            <a:avLst/>
          </a:prstGeom>
        </p:spPr>
        <p:txBody>
          <a:bodyPr wrap="none" lIns="91440" tIns="45720" rIns="91440" bIns="45720">
            <a:spAutoFit/>
          </a:bodyPr>
          <a:lstStyle/>
          <a:p>
            <a:r>
              <a:rPr lang="es-MX" dirty="0" err="1" smtClean="0">
                <a:effectLst>
                  <a:outerShdw blurRad="38100" dist="38100" dir="2700000" algn="tl">
                    <a:srgbClr val="000000">
                      <a:alpha val="43137"/>
                    </a:srgbClr>
                  </a:outerShdw>
                </a:effectLst>
              </a:rPr>
              <a:t>Reach</a:t>
            </a:r>
            <a:r>
              <a:rPr lang="es-MX" dirty="0" smtClean="0">
                <a:effectLst>
                  <a:outerShdw blurRad="38100" dist="38100" dir="2700000" algn="tl">
                    <a:srgbClr val="000000">
                      <a:alpha val="43137"/>
                    </a:srgbClr>
                  </a:outerShdw>
                </a:effectLst>
              </a:rPr>
              <a:t> </a:t>
            </a:r>
            <a:r>
              <a:rPr lang="es-MX" dirty="0" err="1" smtClean="0">
                <a:effectLst>
                  <a:outerShdw blurRad="38100" dist="38100" dir="2700000" algn="tl">
                    <a:srgbClr val="000000">
                      <a:alpha val="43137"/>
                    </a:srgbClr>
                  </a:outerShdw>
                </a:effectLst>
              </a:rPr>
              <a:t>Stackers</a:t>
            </a:r>
            <a:endParaRPr lang="es-MX" dirty="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76780" y="944647"/>
            <a:ext cx="3847148" cy="2771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76780" y="3862656"/>
            <a:ext cx="3847148" cy="2882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4283968" y="4573577"/>
            <a:ext cx="4572000" cy="1015663"/>
          </a:xfrm>
          <a:prstGeom prst="rect">
            <a:avLst/>
          </a:prstGeom>
        </p:spPr>
        <p:txBody>
          <a:bodyPr>
            <a:spAutoFit/>
          </a:bodyPr>
          <a:lstStyle/>
          <a:p>
            <a:pPr algn="just"/>
            <a:r>
              <a:rPr lang="es-MX" dirty="0"/>
              <a:t>Grúas puente de </a:t>
            </a:r>
            <a:r>
              <a:rPr lang="es-MX" dirty="0" smtClean="0"/>
              <a:t>desplazamiento horizontal </a:t>
            </a:r>
            <a:r>
              <a:rPr lang="es-MX" dirty="0"/>
              <a:t>y vertical que se utilizan </a:t>
            </a:r>
            <a:r>
              <a:rPr lang="es-MX" dirty="0" smtClean="0"/>
              <a:t>para recoger y apilar </a:t>
            </a:r>
            <a:r>
              <a:rPr lang="es-MX" dirty="0"/>
              <a:t>contenedores.</a:t>
            </a:r>
          </a:p>
        </p:txBody>
      </p:sp>
      <p:sp>
        <p:nvSpPr>
          <p:cNvPr id="7" name="6 Rectángulo"/>
          <p:cNvSpPr/>
          <p:nvPr/>
        </p:nvSpPr>
        <p:spPr>
          <a:xfrm>
            <a:off x="5450929" y="4109010"/>
            <a:ext cx="1353319" cy="400110"/>
          </a:xfrm>
          <a:prstGeom prst="rect">
            <a:avLst/>
          </a:prstGeom>
        </p:spPr>
        <p:txBody>
          <a:bodyPr wrap="none" lIns="91440" tIns="45720" rIns="91440" bIns="45720">
            <a:spAutoFit/>
          </a:bodyPr>
          <a:lstStyle/>
          <a:p>
            <a:r>
              <a:rPr lang="es-MX" dirty="0" err="1" smtClean="0">
                <a:effectLst>
                  <a:outerShdw blurRad="38100" dist="38100" dir="2700000" algn="tl">
                    <a:srgbClr val="000000">
                      <a:alpha val="43137"/>
                    </a:srgbClr>
                  </a:outerShdw>
                </a:effectLst>
              </a:rPr>
              <a:t>Transtainer</a:t>
            </a:r>
            <a:endParaRPr lang="es-MX" dirty="0">
              <a:effectLst>
                <a:outerShdw blurRad="38100" dist="38100" dir="2700000" algn="tl">
                  <a:srgbClr val="000000">
                    <a:alpha val="43137"/>
                  </a:srgbClr>
                </a:outerShdw>
              </a:effectLst>
            </a:endParaRPr>
          </a:p>
        </p:txBody>
      </p:sp>
      <p:pic>
        <p:nvPicPr>
          <p:cNvPr id="8" name="Picture 3" descr="C:\Users\José\AppData\Local\Microsoft\Windows\INetCache\IE\ZKT2CH77\watch-video-button[1].jpg">
            <a:hlinkClick r:id="rId4"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9259" y="2644464"/>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9" name="Picture 3" descr="C:\Users\José\AppData\Local\Microsoft\Windows\INetCache\IE\ZKT2CH77\watch-video-button[1].jpg">
            <a:hlinkClick r:id="rId6"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5593044"/>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514474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251520" y="1162855"/>
            <a:ext cx="4079776" cy="3056634"/>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4355976" y="1340768"/>
            <a:ext cx="4572000" cy="2554545"/>
          </a:xfrm>
          <a:prstGeom prst="rect">
            <a:avLst/>
          </a:prstGeom>
        </p:spPr>
        <p:txBody>
          <a:bodyPr>
            <a:spAutoFit/>
          </a:bodyPr>
          <a:lstStyle/>
          <a:p>
            <a:pPr algn="just"/>
            <a:r>
              <a:rPr lang="es-MX" dirty="0" smtClean="0"/>
              <a:t>Son grúas especialmente diseñadas para la carga y descarga de contenedores. Pueden llegar a conseguir rendimientos muy elevados al disponer de sistemas informáticos automatizados. Puede haberlas sobre rieles (RMG: Rail </a:t>
            </a:r>
            <a:r>
              <a:rPr lang="es-MX" dirty="0" err="1" smtClean="0"/>
              <a:t>Mounted</a:t>
            </a:r>
            <a:r>
              <a:rPr lang="es-MX" dirty="0" smtClean="0"/>
              <a:t> </a:t>
            </a:r>
            <a:r>
              <a:rPr lang="es-MX" dirty="0" err="1" smtClean="0"/>
              <a:t>Gantry</a:t>
            </a:r>
            <a:r>
              <a:rPr lang="es-MX" dirty="0" smtClean="0"/>
              <a:t>) o sobre neumáticos (RTG: </a:t>
            </a:r>
            <a:r>
              <a:rPr lang="es-MX" dirty="0" err="1" smtClean="0"/>
              <a:t>Rubber</a:t>
            </a:r>
            <a:r>
              <a:rPr lang="es-MX" dirty="0" smtClean="0"/>
              <a:t> </a:t>
            </a:r>
            <a:r>
              <a:rPr lang="es-MX" dirty="0" err="1" smtClean="0"/>
              <a:t>TyredGantry</a:t>
            </a:r>
            <a:r>
              <a:rPr lang="es-MX" dirty="0" smtClean="0"/>
              <a:t>).</a:t>
            </a:r>
            <a:endParaRPr lang="es-MX" dirty="0"/>
          </a:p>
        </p:txBody>
      </p:sp>
      <p:sp>
        <p:nvSpPr>
          <p:cNvPr id="3" name="2 Rectángulo"/>
          <p:cNvSpPr/>
          <p:nvPr/>
        </p:nvSpPr>
        <p:spPr>
          <a:xfrm>
            <a:off x="5612069" y="764704"/>
            <a:ext cx="1624227" cy="400110"/>
          </a:xfrm>
          <a:prstGeom prst="rect">
            <a:avLst/>
          </a:prstGeom>
        </p:spPr>
        <p:txBody>
          <a:bodyPr wrap="none">
            <a:spAutoFit/>
          </a:bodyPr>
          <a:lstStyle/>
          <a:p>
            <a:r>
              <a:rPr lang="es-MX" dirty="0" err="1">
                <a:effectLst>
                  <a:outerShdw blurRad="38100" dist="38100" dir="2700000" algn="tl">
                    <a:srgbClr val="000000">
                      <a:alpha val="43137"/>
                    </a:srgbClr>
                  </a:outerShdw>
                </a:effectLst>
              </a:rPr>
              <a:t>Gantry</a:t>
            </a:r>
            <a:r>
              <a:rPr lang="es-MX" dirty="0">
                <a:effectLst>
                  <a:outerShdw blurRad="38100" dist="38100" dir="2700000" algn="tl">
                    <a:srgbClr val="000000">
                      <a:alpha val="43137"/>
                    </a:srgbClr>
                  </a:outerShdw>
                </a:effectLst>
              </a:rPr>
              <a:t> </a:t>
            </a:r>
            <a:r>
              <a:rPr lang="es-MX" dirty="0" err="1">
                <a:effectLst>
                  <a:outerShdw blurRad="38100" dist="38100" dir="2700000" algn="tl">
                    <a:srgbClr val="000000">
                      <a:alpha val="43137"/>
                    </a:srgbClr>
                  </a:outerShdw>
                </a:effectLst>
              </a:rPr>
              <a:t>Crane</a:t>
            </a:r>
            <a:r>
              <a:rPr lang="es-MX" dirty="0">
                <a:effectLst>
                  <a:outerShdw blurRad="38100" dist="38100" dir="2700000" algn="tl">
                    <a:srgbClr val="000000">
                      <a:alpha val="43137"/>
                    </a:srgbClr>
                  </a:outerShdw>
                </a:effectLst>
              </a:rPr>
              <a:t>.</a:t>
            </a:r>
          </a:p>
        </p:txBody>
      </p:sp>
      <p:pic>
        <p:nvPicPr>
          <p:cNvPr id="5" name="Picture 3" descr="C:\Users\José\AppData\Local\Microsoft\Windows\INetCache\IE\ZKT2CH77\watch-video-button[1].jpg">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2787" y="3915710"/>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31258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196752"/>
            <a:ext cx="8424936" cy="34778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dirty="0" smtClean="0"/>
              <a:t>Actividad. De acuerdo al siguiente video, realice lo siguiente:</a:t>
            </a:r>
          </a:p>
          <a:p>
            <a:pPr algn="just"/>
            <a:endParaRPr lang="es-MX" dirty="0"/>
          </a:p>
          <a:p>
            <a:pPr marL="457200" indent="-457200" algn="just">
              <a:buAutoNum type="arabicPeriod"/>
            </a:pPr>
            <a:r>
              <a:rPr lang="es-MX" dirty="0" smtClean="0"/>
              <a:t>Identifique los equipos</a:t>
            </a:r>
            <a:r>
              <a:rPr lang="es-MX" dirty="0"/>
              <a:t> </a:t>
            </a:r>
            <a:r>
              <a:rPr lang="es-MX" dirty="0" smtClean="0"/>
              <a:t>e infraestructuras  que se emplean para el manejo de contenedores</a:t>
            </a:r>
          </a:p>
          <a:p>
            <a:pPr marL="457200" indent="-457200" algn="just">
              <a:buAutoNum type="arabicPeriod"/>
            </a:pPr>
            <a:r>
              <a:rPr lang="es-MX" dirty="0" smtClean="0"/>
              <a:t>Identifique las operaciones o procesos que considere más relevantes </a:t>
            </a:r>
          </a:p>
          <a:p>
            <a:pPr marL="457200" indent="-457200" algn="just">
              <a:buAutoNum type="arabicPeriod"/>
            </a:pPr>
            <a:r>
              <a:rPr lang="es-MX" dirty="0" smtClean="0"/>
              <a:t>¿Cuántos contenedores podrá mover un operador de grúa en una jornada continua de 6 </a:t>
            </a:r>
            <a:r>
              <a:rPr lang="es-MX" dirty="0" err="1" smtClean="0"/>
              <a:t>hrs</a:t>
            </a:r>
            <a:r>
              <a:rPr lang="es-MX" dirty="0" smtClean="0"/>
              <a:t>?</a:t>
            </a:r>
          </a:p>
          <a:p>
            <a:pPr marL="457200" indent="-457200" algn="just">
              <a:buAutoNum type="arabicPeriod"/>
            </a:pPr>
            <a:r>
              <a:rPr lang="es-MX" dirty="0" smtClean="0"/>
              <a:t>¿Por qué el </a:t>
            </a:r>
            <a:r>
              <a:rPr lang="es-MX" dirty="0" err="1" smtClean="0"/>
              <a:t>straddle</a:t>
            </a:r>
            <a:r>
              <a:rPr lang="es-MX" dirty="0" smtClean="0"/>
              <a:t> </a:t>
            </a:r>
            <a:r>
              <a:rPr lang="es-MX" dirty="0" err="1" smtClean="0"/>
              <a:t>carrier</a:t>
            </a:r>
            <a:r>
              <a:rPr lang="es-MX" dirty="0" smtClean="0"/>
              <a:t> debe llevar el contenedor en la parte baja?</a:t>
            </a:r>
          </a:p>
          <a:p>
            <a:pPr marL="457200" indent="-457200" algn="just">
              <a:buFontTx/>
              <a:buAutoNum type="arabicPeriod"/>
            </a:pPr>
            <a:r>
              <a:rPr lang="es-MX" dirty="0"/>
              <a:t>Agregue sus comentarios o análisis relacionando lo visto con el transporte </a:t>
            </a:r>
            <a:r>
              <a:rPr lang="es-MX" dirty="0" smtClean="0"/>
              <a:t>intermodal</a:t>
            </a:r>
          </a:p>
          <a:p>
            <a:pPr marL="457200" indent="-457200" algn="just">
              <a:buAutoNum type="arabicPeriod"/>
            </a:pPr>
            <a:r>
              <a:rPr lang="es-MX" dirty="0" smtClean="0"/>
              <a:t>Realice una síntesis del contenido del video. Mínimo una cuartilla.</a:t>
            </a:r>
            <a:endParaRPr lang="es-MX" dirty="0"/>
          </a:p>
        </p:txBody>
      </p:sp>
      <p:pic>
        <p:nvPicPr>
          <p:cNvPr id="3" name="Picture 3" descr="C:\Users\José\AppData\Local\Microsoft\Windows\INetCache\IE\ZKT2CH77\watch-video-button[1].jpg">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5283" y="4933904"/>
            <a:ext cx="1805189" cy="668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62820286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436602"/>
            <a:ext cx="5517857" cy="400110"/>
          </a:xfrm>
          <a:prstGeom prst="rect">
            <a:avLst/>
          </a:prstGeom>
          <a:noFill/>
        </p:spPr>
        <p:txBody>
          <a:bodyPr wrap="none" rtlCol="0">
            <a:spAutoFit/>
          </a:bodyPr>
          <a:lstStyle/>
          <a:p>
            <a:r>
              <a:rPr lang="es-MX" b="1" dirty="0" smtClean="0">
                <a:latin typeface="Candara" pitchFamily="34" charset="0"/>
              </a:rPr>
              <a:t>EL TRANSPORTE EN LA CADENA DE SUMINISTRO</a:t>
            </a:r>
            <a:endParaRPr lang="es-MX" b="1" dirty="0">
              <a:latin typeface="Candara" pitchFamily="34" charset="0"/>
            </a:endParaRPr>
          </a:p>
        </p:txBody>
      </p:sp>
      <p:sp>
        <p:nvSpPr>
          <p:cNvPr id="3" name="2 CuadroTexto"/>
          <p:cNvSpPr txBox="1"/>
          <p:nvPr/>
        </p:nvSpPr>
        <p:spPr>
          <a:xfrm>
            <a:off x="179512" y="980728"/>
            <a:ext cx="8856984" cy="707886"/>
          </a:xfrm>
          <a:prstGeom prst="rect">
            <a:avLst/>
          </a:prstGeom>
          <a:noFill/>
        </p:spPr>
        <p:txBody>
          <a:bodyPr wrap="square" rtlCol="0">
            <a:spAutoFit/>
          </a:bodyPr>
          <a:lstStyle/>
          <a:p>
            <a:r>
              <a:rPr lang="es-MX" dirty="0" smtClean="0"/>
              <a:t>La cadena de suministros es el conjunto de todos los procesos que se llevan a cabo en el ciclo de producción de un bien de consumo.</a:t>
            </a:r>
          </a:p>
        </p:txBody>
      </p:sp>
      <p:pic>
        <p:nvPicPr>
          <p:cNvPr id="2051" name="Picture 3"/>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545308" y="1694432"/>
            <a:ext cx="8125392" cy="2670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544340" y="4425446"/>
            <a:ext cx="8160007" cy="2315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294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59632" y="116632"/>
            <a:ext cx="6408712" cy="1077218"/>
          </a:xfrm>
          <a:prstGeom prst="rect">
            <a:avLst/>
          </a:prstGeom>
          <a:noFill/>
        </p:spPr>
        <p:txBody>
          <a:bodyPr wrap="square" rtlCol="0">
            <a:spAutoFit/>
          </a:bodyPr>
          <a:lstStyle/>
          <a:p>
            <a:pPr algn="ctr"/>
            <a:r>
              <a:rPr lang="es-MX" sz="3200" dirty="0" smtClean="0"/>
              <a:t>Integración de </a:t>
            </a:r>
            <a:r>
              <a:rPr lang="es-MX" sz="3200" dirty="0" smtClean="0"/>
              <a:t>Equipos para Exposición</a:t>
            </a:r>
            <a:endParaRPr lang="es-MX" sz="3200" dirty="0"/>
          </a:p>
        </p:txBody>
      </p:sp>
      <p:graphicFrame>
        <p:nvGraphicFramePr>
          <p:cNvPr id="3" name="2 Tabla"/>
          <p:cNvGraphicFramePr>
            <a:graphicFrameLocks noGrp="1"/>
          </p:cNvGraphicFramePr>
          <p:nvPr>
            <p:extLst>
              <p:ext uri="{D42A27DB-BD31-4B8C-83A1-F6EECF244321}">
                <p14:modId xmlns:p14="http://schemas.microsoft.com/office/powerpoint/2010/main" val="1919606998"/>
              </p:ext>
            </p:extLst>
          </p:nvPr>
        </p:nvGraphicFramePr>
        <p:xfrm>
          <a:off x="755577" y="1094520"/>
          <a:ext cx="7632847" cy="5502832"/>
        </p:xfrm>
        <a:graphic>
          <a:graphicData uri="http://schemas.openxmlformats.org/drawingml/2006/table">
            <a:tbl>
              <a:tblPr firstRow="1" bandRow="1">
                <a:tableStyleId>{93296810-A885-4BE3-A3E7-6D5BEEA58F35}</a:tableStyleId>
              </a:tblPr>
              <a:tblGrid>
                <a:gridCol w="1567459"/>
                <a:gridCol w="3521106"/>
                <a:gridCol w="2544282"/>
              </a:tblGrid>
              <a:tr h="269328">
                <a:tc>
                  <a:txBody>
                    <a:bodyPr/>
                    <a:lstStyle/>
                    <a:p>
                      <a:r>
                        <a:rPr lang="es-MX" sz="1400" dirty="0" smtClean="0"/>
                        <a:t>Equipo y fecha</a:t>
                      </a:r>
                      <a:endParaRPr lang="es-MX" sz="1400" dirty="0"/>
                    </a:p>
                  </a:txBody>
                  <a:tcPr/>
                </a:tc>
                <a:tc>
                  <a:txBody>
                    <a:bodyPr/>
                    <a:lstStyle/>
                    <a:p>
                      <a:pPr algn="ctr"/>
                      <a:r>
                        <a:rPr lang="es-MX" sz="1400" dirty="0" smtClean="0"/>
                        <a:t>Integrantes</a:t>
                      </a:r>
                      <a:endParaRPr lang="es-MX" sz="1400" dirty="0"/>
                    </a:p>
                  </a:txBody>
                  <a:tcPr/>
                </a:tc>
                <a:tc>
                  <a:txBody>
                    <a:bodyPr/>
                    <a:lstStyle/>
                    <a:p>
                      <a:r>
                        <a:rPr lang="es-MX" sz="1400" dirty="0" smtClean="0"/>
                        <a:t>Tema</a:t>
                      </a:r>
                      <a:endParaRPr lang="es-MX" sz="1400" dirty="0"/>
                    </a:p>
                  </a:txBody>
                  <a:tcPr/>
                </a:tc>
              </a:tr>
              <a:tr h="834917">
                <a:tc>
                  <a:txBody>
                    <a:bodyPr/>
                    <a:lstStyle/>
                    <a:p>
                      <a:pPr algn="ctr"/>
                      <a:r>
                        <a:rPr lang="es-MX" sz="2000" b="1" dirty="0" smtClean="0"/>
                        <a:t>A</a:t>
                      </a:r>
                    </a:p>
                    <a:p>
                      <a:pPr algn="ctr"/>
                      <a:r>
                        <a:rPr lang="es-MX" sz="2000" b="1" dirty="0" smtClean="0"/>
                        <a:t>23/02</a:t>
                      </a:r>
                      <a:endParaRPr lang="es-MX" sz="2000" b="1" dirty="0"/>
                    </a:p>
                  </a:txBody>
                  <a:tcPr/>
                </a:tc>
                <a:tc>
                  <a:txBody>
                    <a:bodyPr/>
                    <a:lstStyle/>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txBody>
                  <a:tcPr/>
                </a:tc>
                <a:tc>
                  <a:txBody>
                    <a:bodyPr/>
                    <a:lstStyle/>
                    <a:p>
                      <a:pPr algn="just"/>
                      <a:r>
                        <a:rPr lang="es-MX" sz="1800" b="1" dirty="0" smtClean="0">
                          <a:effectLst>
                            <a:outerShdw blurRad="38100" dist="38100" dir="2700000" algn="tl">
                              <a:srgbClr val="000000">
                                <a:alpha val="43137"/>
                              </a:srgbClr>
                            </a:outerShdw>
                          </a:effectLst>
                        </a:rPr>
                        <a:t>Transporte Multimodal</a:t>
                      </a:r>
                      <a:endParaRPr lang="es-MX" sz="1800" b="1" dirty="0">
                        <a:effectLst>
                          <a:outerShdw blurRad="38100" dist="38100" dir="2700000" algn="tl">
                            <a:srgbClr val="000000">
                              <a:alpha val="43137"/>
                            </a:srgbClr>
                          </a:outerShdw>
                        </a:effectLst>
                      </a:endParaRPr>
                    </a:p>
                  </a:txBody>
                  <a:tcPr/>
                </a:tc>
              </a:tr>
              <a:tr h="834917">
                <a:tc>
                  <a:txBody>
                    <a:bodyPr/>
                    <a:lstStyle/>
                    <a:p>
                      <a:pPr algn="ctr"/>
                      <a:r>
                        <a:rPr lang="es-MX" sz="2000" b="1" dirty="0" smtClean="0"/>
                        <a:t>B</a:t>
                      </a:r>
                    </a:p>
                    <a:p>
                      <a:pPr algn="ctr"/>
                      <a:r>
                        <a:rPr lang="es-MX" sz="2000" b="1" dirty="0" smtClean="0"/>
                        <a:t>27/04</a:t>
                      </a:r>
                      <a:endParaRPr lang="es-MX" sz="2000" b="1" dirty="0"/>
                    </a:p>
                  </a:txBody>
                  <a:tcPr/>
                </a:tc>
                <a:tc>
                  <a:txBody>
                    <a:bodyPr/>
                    <a:lstStyle/>
                    <a:p>
                      <a:pPr marL="342900" indent="-342900">
                        <a:buFont typeface="+mj-lt"/>
                        <a:buAutoNum type="arabicPeriod"/>
                      </a:pPr>
                      <a:r>
                        <a:rPr lang="es-MX" sz="1400" baseline="0" dirty="0" smtClean="0"/>
                        <a:t> </a:t>
                      </a:r>
                    </a:p>
                    <a:p>
                      <a:pPr marL="342900" indent="-342900">
                        <a:buFont typeface="+mj-lt"/>
                        <a:buAutoNum type="arabicPeriod"/>
                      </a:pPr>
                      <a:r>
                        <a:rPr lang="es-MX" sz="1400" baseline="0" dirty="0" smtClean="0"/>
                        <a:t> </a:t>
                      </a:r>
                    </a:p>
                    <a:p>
                      <a:pPr marL="342900" indent="-342900">
                        <a:buFont typeface="+mj-lt"/>
                        <a:buAutoNum type="arabicPeriod"/>
                      </a:pPr>
                      <a:r>
                        <a:rPr lang="es-MX" sz="1400" baseline="0" dirty="0" smtClean="0"/>
                        <a:t> </a:t>
                      </a:r>
                      <a:endParaRPr lang="es-MX" sz="1400" dirty="0" smtClean="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1800" b="1" dirty="0" smtClean="0">
                          <a:effectLst>
                            <a:outerShdw blurRad="38100" dist="38100" dir="2700000" algn="tl">
                              <a:srgbClr val="000000">
                                <a:alpha val="43137"/>
                              </a:srgbClr>
                            </a:outerShdw>
                          </a:effectLst>
                        </a:rPr>
                        <a:t>Contenedores Aéreos</a:t>
                      </a:r>
                    </a:p>
                    <a:p>
                      <a:pPr algn="just"/>
                      <a:endParaRPr lang="es-MX" sz="1800" dirty="0"/>
                    </a:p>
                  </a:txBody>
                  <a:tcPr/>
                </a:tc>
              </a:tr>
              <a:tr h="834917">
                <a:tc>
                  <a:txBody>
                    <a:bodyPr/>
                    <a:lstStyle/>
                    <a:p>
                      <a:pPr algn="ctr"/>
                      <a:r>
                        <a:rPr lang="es-MX" sz="2000" b="1" dirty="0" smtClean="0"/>
                        <a:t>C</a:t>
                      </a:r>
                    </a:p>
                    <a:p>
                      <a:pPr algn="ctr"/>
                      <a:r>
                        <a:rPr lang="es-MX" sz="2000" b="1" dirty="0" smtClean="0"/>
                        <a:t>23/03</a:t>
                      </a:r>
                      <a:endParaRPr lang="es-MX" sz="2000" b="1" dirty="0"/>
                    </a:p>
                  </a:txBody>
                  <a:tcPr/>
                </a:tc>
                <a:tc>
                  <a:txBody>
                    <a:bodyPr/>
                    <a:lstStyle/>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txBody>
                  <a:tcPr/>
                </a:tc>
                <a:tc>
                  <a:txBody>
                    <a:bodyPr/>
                    <a:lstStyle/>
                    <a:p>
                      <a:pPr algn="just"/>
                      <a:r>
                        <a:rPr lang="es-MX" sz="1800" b="1" dirty="0" smtClean="0">
                          <a:effectLst>
                            <a:outerShdw blurRad="38100" dist="38100" dir="2700000" algn="tl">
                              <a:srgbClr val="000000">
                                <a:alpha val="43137"/>
                              </a:srgbClr>
                            </a:outerShdw>
                          </a:effectLst>
                        </a:rPr>
                        <a:t>Buques Portacontenedores</a:t>
                      </a:r>
                      <a:endParaRPr lang="es-MX" sz="1800" b="1" dirty="0">
                        <a:effectLst>
                          <a:outerShdw blurRad="38100" dist="38100" dir="2700000" algn="tl">
                            <a:srgbClr val="000000">
                              <a:alpha val="43137"/>
                            </a:srgbClr>
                          </a:outerShdw>
                        </a:effectLst>
                      </a:endParaRPr>
                    </a:p>
                  </a:txBody>
                  <a:tcPr/>
                </a:tc>
              </a:tr>
              <a:tr h="834917">
                <a:tc>
                  <a:txBody>
                    <a:bodyPr/>
                    <a:lstStyle/>
                    <a:p>
                      <a:pPr algn="ctr"/>
                      <a:r>
                        <a:rPr lang="es-MX" sz="2000" b="1" dirty="0" smtClean="0"/>
                        <a:t>D</a:t>
                      </a:r>
                    </a:p>
                    <a:p>
                      <a:pPr algn="ctr"/>
                      <a:r>
                        <a:rPr lang="es-MX" sz="2000" b="1" dirty="0" smtClean="0"/>
                        <a:t>09/03</a:t>
                      </a:r>
                      <a:endParaRPr lang="es-MX" sz="2000" b="1" dirty="0"/>
                    </a:p>
                  </a:txBody>
                  <a:tcPr/>
                </a:tc>
                <a:tc>
                  <a:txBody>
                    <a:bodyPr/>
                    <a:lstStyle/>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txBody>
                  <a:tcPr/>
                </a:tc>
                <a:tc>
                  <a:txBody>
                    <a:bodyPr/>
                    <a:lstStyle/>
                    <a:p>
                      <a:pPr algn="just"/>
                      <a:r>
                        <a:rPr lang="es-MX" sz="1800" b="1" dirty="0" smtClean="0">
                          <a:effectLst>
                            <a:outerShdw blurRad="38100" dist="38100" dir="2700000" algn="tl">
                              <a:srgbClr val="000000">
                                <a:alpha val="43137"/>
                              </a:srgbClr>
                            </a:outerShdw>
                          </a:effectLst>
                        </a:rPr>
                        <a:t>El Canal de Panamá</a:t>
                      </a:r>
                      <a:endParaRPr lang="es-MX" sz="1800" b="1" dirty="0">
                        <a:effectLst>
                          <a:outerShdw blurRad="38100" dist="38100" dir="2700000" algn="tl">
                            <a:srgbClr val="000000">
                              <a:alpha val="43137"/>
                            </a:srgbClr>
                          </a:outerShdw>
                        </a:effectLst>
                      </a:endParaRPr>
                    </a:p>
                  </a:txBody>
                  <a:tcPr/>
                </a:tc>
              </a:tr>
              <a:tr h="834917">
                <a:tc>
                  <a:txBody>
                    <a:bodyPr/>
                    <a:lstStyle/>
                    <a:p>
                      <a:pPr algn="ctr"/>
                      <a:r>
                        <a:rPr lang="es-MX" sz="2000" b="1" dirty="0" smtClean="0"/>
                        <a:t>E</a:t>
                      </a:r>
                    </a:p>
                    <a:p>
                      <a:pPr algn="ctr"/>
                      <a:r>
                        <a:rPr lang="es-MX" sz="2000" b="1" dirty="0" smtClean="0"/>
                        <a:t>13/04</a:t>
                      </a:r>
                      <a:endParaRPr lang="es-MX" sz="2000" b="1" dirty="0"/>
                    </a:p>
                  </a:txBody>
                  <a:tcPr/>
                </a:tc>
                <a:tc>
                  <a:txBody>
                    <a:bodyPr/>
                    <a:lstStyle/>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txBody>
                  <a:tcPr/>
                </a:tc>
                <a:tc>
                  <a:txBody>
                    <a:bodyPr/>
                    <a:lstStyle/>
                    <a:p>
                      <a:pPr algn="just"/>
                      <a:r>
                        <a:rPr lang="es-MX" sz="1800" b="1" dirty="0" smtClean="0">
                          <a:effectLst>
                            <a:outerShdw blurRad="38100" dist="38100" dir="2700000" algn="tl">
                              <a:srgbClr val="000000">
                                <a:alpha val="43137"/>
                              </a:srgbClr>
                            </a:outerShdw>
                          </a:effectLst>
                        </a:rPr>
                        <a:t>Pallets y tarimas</a:t>
                      </a:r>
                      <a:r>
                        <a:rPr lang="es-MX" sz="1800" b="1" baseline="0" dirty="0" smtClean="0">
                          <a:effectLst>
                            <a:outerShdw blurRad="38100" dist="38100" dir="2700000" algn="tl">
                              <a:srgbClr val="000000">
                                <a:alpha val="43137"/>
                              </a:srgbClr>
                            </a:outerShdw>
                          </a:effectLst>
                        </a:rPr>
                        <a:t> para contenedores</a:t>
                      </a:r>
                      <a:endParaRPr lang="es-MX" sz="1800" b="1" dirty="0">
                        <a:effectLst>
                          <a:outerShdw blurRad="38100" dist="38100" dir="2700000" algn="tl">
                            <a:srgbClr val="000000">
                              <a:alpha val="43137"/>
                            </a:srgbClr>
                          </a:outerShdw>
                        </a:effectLst>
                      </a:endParaRPr>
                    </a:p>
                  </a:txBody>
                  <a:tcPr/>
                </a:tc>
              </a:tr>
              <a:tr h="1023447">
                <a:tc>
                  <a:txBody>
                    <a:bodyPr/>
                    <a:lstStyle/>
                    <a:p>
                      <a:pPr algn="ctr"/>
                      <a:r>
                        <a:rPr lang="es-MX" sz="2000" b="1" dirty="0" smtClean="0"/>
                        <a:t>F</a:t>
                      </a:r>
                    </a:p>
                    <a:p>
                      <a:pPr algn="ctr"/>
                      <a:r>
                        <a:rPr lang="es-MX" sz="2000" b="1" dirty="0" smtClean="0"/>
                        <a:t>11/05</a:t>
                      </a:r>
                      <a:endParaRPr lang="es-MX" sz="2000" b="1" dirty="0"/>
                    </a:p>
                  </a:txBody>
                  <a:tcPr/>
                </a:tc>
                <a:tc>
                  <a:txBody>
                    <a:bodyPr/>
                    <a:lstStyle/>
                    <a:p>
                      <a:pPr marL="342900" indent="-342900">
                        <a:buFont typeface="+mj-lt"/>
                        <a:buAutoNum type="arabicPeriod"/>
                      </a:pPr>
                      <a:r>
                        <a:rPr lang="es-MX" sz="1400" baseline="0" dirty="0" smtClean="0"/>
                        <a:t> </a:t>
                      </a:r>
                      <a:endParaRPr lang="es-MX" sz="1400" dirty="0" smtClean="0"/>
                    </a:p>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p>
                      <a:pPr marL="342900" indent="-342900">
                        <a:buFont typeface="+mj-lt"/>
                        <a:buAutoNum type="arabicPeriod"/>
                      </a:pPr>
                      <a:r>
                        <a:rPr lang="es-MX" sz="1400" dirty="0" smtClean="0"/>
                        <a:t> </a:t>
                      </a:r>
                    </a:p>
                  </a:txBody>
                  <a:tcPr/>
                </a:tc>
                <a:tc>
                  <a:txBody>
                    <a:bodyPr/>
                    <a:lstStyle/>
                    <a:p>
                      <a:pPr algn="just"/>
                      <a:r>
                        <a:rPr lang="es-MX" sz="1800" b="1" dirty="0" smtClean="0">
                          <a:effectLst>
                            <a:outerShdw blurRad="38100" dist="38100" dir="2700000" algn="tl">
                              <a:srgbClr val="000000">
                                <a:alpha val="43137"/>
                              </a:srgbClr>
                            </a:outerShdw>
                          </a:effectLst>
                        </a:rPr>
                        <a:t>Transporte de materiales peligrosos en contenedores</a:t>
                      </a:r>
                      <a:endParaRPr lang="es-MX" sz="1800" b="1" dirty="0">
                        <a:effectLst>
                          <a:outerShdw blurRad="38100" dist="38100" dir="2700000" algn="tl">
                            <a:srgbClr val="000000">
                              <a:alpha val="43137"/>
                            </a:srgbClr>
                          </a:outerShdw>
                        </a:effectLst>
                      </a:endParaRPr>
                    </a:p>
                  </a:txBody>
                  <a:tcPr/>
                </a:tc>
              </a:tr>
            </a:tbl>
          </a:graphicData>
        </a:graphic>
      </p:graphicFrame>
    </p:spTree>
    <p:extLst>
      <p:ext uri="{BB962C8B-B14F-4D97-AF65-F5344CB8AC3E}">
        <p14:creationId xmlns:p14="http://schemas.microsoft.com/office/powerpoint/2010/main" val="169453747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908720"/>
            <a:ext cx="8856984" cy="1477328"/>
          </a:xfrm>
          <a:prstGeom prst="rect">
            <a:avLst/>
          </a:prstGeom>
          <a:noFill/>
        </p:spPr>
        <p:txBody>
          <a:bodyPr wrap="square" rtlCol="0">
            <a:spAutoFit/>
          </a:bodyPr>
          <a:lstStyle/>
          <a:p>
            <a:pPr algn="just"/>
            <a:r>
              <a:rPr lang="es-MX" sz="1800" dirty="0" smtClean="0">
                <a:latin typeface="Candara" pitchFamily="34" charset="0"/>
              </a:rPr>
              <a:t>El nuevo concepto de </a:t>
            </a:r>
            <a:r>
              <a:rPr lang="es-MX" sz="1800" dirty="0" err="1" smtClean="0">
                <a:latin typeface="Candara" pitchFamily="34" charset="0"/>
              </a:rPr>
              <a:t>supply</a:t>
            </a:r>
            <a:r>
              <a:rPr lang="es-MX" sz="1800" dirty="0" smtClean="0">
                <a:latin typeface="Candara" pitchFamily="34" charset="0"/>
              </a:rPr>
              <a:t> </a:t>
            </a:r>
            <a:r>
              <a:rPr lang="es-MX" sz="1800" dirty="0" err="1" smtClean="0">
                <a:latin typeface="Candara" pitchFamily="34" charset="0"/>
              </a:rPr>
              <a:t>chain</a:t>
            </a:r>
            <a:r>
              <a:rPr lang="es-MX" sz="1800" dirty="0" smtClean="0">
                <a:latin typeface="Candara" pitchFamily="34" charset="0"/>
              </a:rPr>
              <a:t> se engloba dentro de la filosofía de la integración de empresas y procesos.</a:t>
            </a:r>
          </a:p>
          <a:p>
            <a:pPr algn="just"/>
            <a:r>
              <a:rPr lang="es-MX" sz="1800" dirty="0" smtClean="0">
                <a:latin typeface="Candara" pitchFamily="34" charset="0"/>
              </a:rPr>
              <a:t>El intercambio de información es la clave para que las empresas cooperen para prever la demanda de una forma más precisa y así reducir inventarios y hacer más eficientes sus procesos.</a:t>
            </a: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1341083" y="2333215"/>
            <a:ext cx="7092890" cy="4480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300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980728"/>
            <a:ext cx="8856984" cy="1477328"/>
          </a:xfrm>
          <a:prstGeom prst="rect">
            <a:avLst/>
          </a:prstGeom>
          <a:noFill/>
        </p:spPr>
        <p:txBody>
          <a:bodyPr wrap="square" rtlCol="0">
            <a:spAutoFit/>
          </a:bodyPr>
          <a:lstStyle/>
          <a:p>
            <a:pPr algn="just"/>
            <a:r>
              <a:rPr lang="es-MX" sz="1800" dirty="0" smtClean="0">
                <a:latin typeface="Candara" pitchFamily="34" charset="0"/>
              </a:rPr>
              <a:t>La reducción de costos e inventarios, los tiempos de entrega y el aumento de los flujos de información han hecho evolucionar las cadenas hacia modelos tipo </a:t>
            </a:r>
            <a:r>
              <a:rPr lang="es-MX" sz="1800" dirty="0" err="1" smtClean="0">
                <a:latin typeface="Candara" pitchFamily="34" charset="0"/>
              </a:rPr>
              <a:t>Pull</a:t>
            </a:r>
            <a:r>
              <a:rPr lang="es-MX" sz="1800" dirty="0" smtClean="0">
                <a:latin typeface="Candara" pitchFamily="34" charset="0"/>
              </a:rPr>
              <a:t>.</a:t>
            </a:r>
          </a:p>
          <a:p>
            <a:pPr algn="just"/>
            <a:r>
              <a:rPr lang="es-MX" sz="1800" dirty="0" smtClean="0">
                <a:latin typeface="Candara" pitchFamily="34" charset="0"/>
              </a:rPr>
              <a:t>Las empresas no producen independientemente unas de otras sino que esperan una señal para comenzar el proceso.</a:t>
            </a:r>
          </a:p>
          <a:p>
            <a:pPr algn="just"/>
            <a:r>
              <a:rPr lang="es-MX" sz="1800" dirty="0" smtClean="0">
                <a:latin typeface="Candara" pitchFamily="34" charset="0"/>
              </a:rPr>
              <a:t>La información debe viajar en tiempo real hasta el proveedor.</a:t>
            </a: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332394" y="2492896"/>
            <a:ext cx="8539792" cy="1893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251520" y="4437112"/>
            <a:ext cx="8856984" cy="2308324"/>
          </a:xfrm>
          <a:prstGeom prst="rect">
            <a:avLst/>
          </a:prstGeom>
          <a:noFill/>
        </p:spPr>
        <p:txBody>
          <a:bodyPr wrap="square" rtlCol="0">
            <a:spAutoFit/>
          </a:bodyPr>
          <a:lstStyle/>
          <a:p>
            <a:pPr algn="just"/>
            <a:r>
              <a:rPr lang="es-MX" sz="1800" dirty="0" smtClean="0">
                <a:latin typeface="Candara" pitchFamily="34" charset="0"/>
              </a:rPr>
              <a:t>Existe un órgano que gestiona la cadena, la regulación puede ser llevada a cabo por un operador externo o que las empresas estén integradas y funcionen a través de un software MRP. La industria automotriz es un ejemplo de procesos </a:t>
            </a:r>
            <a:r>
              <a:rPr lang="es-MX" sz="1800" dirty="0" err="1" smtClean="0">
                <a:latin typeface="Candara" pitchFamily="34" charset="0"/>
              </a:rPr>
              <a:t>pull</a:t>
            </a:r>
            <a:r>
              <a:rPr lang="es-MX" sz="1800" dirty="0" smtClean="0">
                <a:latin typeface="Candara" pitchFamily="34" charset="0"/>
              </a:rPr>
              <a:t> (</a:t>
            </a:r>
            <a:r>
              <a:rPr lang="es-MX" sz="1800" dirty="0" err="1" smtClean="0">
                <a:latin typeface="Candara" pitchFamily="34" charset="0"/>
              </a:rPr>
              <a:t>just</a:t>
            </a:r>
            <a:r>
              <a:rPr lang="es-MX" sz="1800" dirty="0" smtClean="0">
                <a:latin typeface="Candara" pitchFamily="34" charset="0"/>
              </a:rPr>
              <a:t> in time).</a:t>
            </a:r>
          </a:p>
          <a:p>
            <a:pPr algn="just"/>
            <a:endParaRPr lang="es-MX" sz="1800" dirty="0" smtClean="0">
              <a:latin typeface="Candara" pitchFamily="34" charset="0"/>
            </a:endParaRPr>
          </a:p>
          <a:p>
            <a:pPr algn="just"/>
            <a:r>
              <a:rPr lang="es-MX" sz="1800" dirty="0" smtClean="0">
                <a:latin typeface="Candara" pitchFamily="34" charset="0"/>
              </a:rPr>
              <a:t>En otras cadenas se aplica el modelo tradicional, por ejemplo la industria alimentaria.</a:t>
            </a:r>
          </a:p>
          <a:p>
            <a:pPr algn="just"/>
            <a:endParaRPr lang="es-MX" sz="1800" dirty="0" smtClean="0">
              <a:latin typeface="Candara" pitchFamily="34" charset="0"/>
            </a:endParaRPr>
          </a:p>
          <a:p>
            <a:pPr algn="just"/>
            <a:r>
              <a:rPr lang="es-MX" sz="1800" dirty="0" smtClean="0">
                <a:latin typeface="Candara" pitchFamily="34" charset="0"/>
              </a:rPr>
              <a:t>Existe un modelo intermedio  en el que  el productor, distribuidor y vendedor  trabajan conjuntamente mediante el CRP (Continuos </a:t>
            </a:r>
            <a:r>
              <a:rPr lang="es-MX" sz="1800" dirty="0" err="1" smtClean="0">
                <a:latin typeface="Candara" pitchFamily="34" charset="0"/>
              </a:rPr>
              <a:t>Replenishment</a:t>
            </a:r>
            <a:r>
              <a:rPr lang="es-MX" sz="1800" dirty="0" smtClean="0">
                <a:latin typeface="Candara" pitchFamily="34" charset="0"/>
              </a:rPr>
              <a:t>  </a:t>
            </a:r>
            <a:r>
              <a:rPr lang="es-MX" sz="1800" dirty="0" err="1" smtClean="0">
                <a:latin typeface="Candara" pitchFamily="34" charset="0"/>
              </a:rPr>
              <a:t>Planning</a:t>
            </a:r>
            <a:r>
              <a:rPr lang="es-MX" sz="1800" dirty="0" smtClean="0">
                <a:latin typeface="Candara" pitchFamily="34" charset="0"/>
              </a:rPr>
              <a:t>)</a:t>
            </a:r>
          </a:p>
        </p:txBody>
      </p:sp>
    </p:spTree>
    <p:extLst>
      <p:ext uri="{BB962C8B-B14F-4D97-AF65-F5344CB8AC3E}">
        <p14:creationId xmlns:p14="http://schemas.microsoft.com/office/powerpoint/2010/main" val="2731797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908720"/>
            <a:ext cx="6833922" cy="1200329"/>
          </a:xfrm>
          <a:prstGeom prst="rect">
            <a:avLst/>
          </a:prstGeom>
          <a:noFill/>
        </p:spPr>
        <p:txBody>
          <a:bodyPr wrap="none" rtlCol="0">
            <a:spAutoFit/>
          </a:bodyPr>
          <a:lstStyle/>
          <a:p>
            <a:r>
              <a:rPr lang="es-MX" sz="1800" dirty="0" smtClean="0">
                <a:latin typeface="Candara" pitchFamily="34" charset="0"/>
              </a:rPr>
              <a:t>La planificación del transporte en la cadena de suministro aporta:</a:t>
            </a:r>
          </a:p>
          <a:p>
            <a:pPr marL="457200" indent="-457200">
              <a:buFont typeface="+mj-lt"/>
              <a:buAutoNum type="arabicPeriod"/>
            </a:pPr>
            <a:r>
              <a:rPr lang="es-MX" sz="1800" dirty="0" smtClean="0">
                <a:latin typeface="Candara" pitchFamily="34" charset="0"/>
              </a:rPr>
              <a:t>Una reducción del costo total</a:t>
            </a:r>
          </a:p>
          <a:p>
            <a:pPr marL="457200" indent="-457200">
              <a:buFont typeface="+mj-lt"/>
              <a:buAutoNum type="arabicPeriod"/>
            </a:pPr>
            <a:r>
              <a:rPr lang="es-MX" sz="1800" dirty="0" smtClean="0">
                <a:latin typeface="Candara" pitchFamily="34" charset="0"/>
              </a:rPr>
              <a:t>Añade valor al producto</a:t>
            </a:r>
          </a:p>
          <a:p>
            <a:pPr marL="457200" indent="-457200">
              <a:buFont typeface="+mj-lt"/>
              <a:buAutoNum type="arabicPeriod"/>
            </a:pPr>
            <a:r>
              <a:rPr lang="es-MX" sz="1800" dirty="0" smtClean="0">
                <a:latin typeface="Candara" pitchFamily="34" charset="0"/>
              </a:rPr>
              <a:t>Proporciona una ventaja competitiva respecto de otras cadenas</a:t>
            </a:r>
            <a:endParaRPr lang="es-MX" sz="1800" dirty="0">
              <a:latin typeface="Candara" pitchFamily="34" charset="0"/>
            </a:endParaRPr>
          </a:p>
        </p:txBody>
      </p:sp>
      <p:sp>
        <p:nvSpPr>
          <p:cNvPr id="6" name="5 CuadroTexto"/>
          <p:cNvSpPr txBox="1"/>
          <p:nvPr/>
        </p:nvSpPr>
        <p:spPr>
          <a:xfrm>
            <a:off x="467544" y="4437112"/>
            <a:ext cx="8352928" cy="2308324"/>
          </a:xfrm>
          <a:prstGeom prst="rect">
            <a:avLst/>
          </a:prstGeom>
          <a:noFill/>
        </p:spPr>
        <p:txBody>
          <a:bodyPr wrap="square" rtlCol="0">
            <a:spAutoFit/>
          </a:bodyPr>
          <a:lstStyle/>
          <a:p>
            <a:pPr algn="just"/>
            <a:r>
              <a:rPr lang="es-MX" sz="1800" dirty="0" smtClean="0">
                <a:latin typeface="Candara" pitchFamily="34" charset="0"/>
              </a:rPr>
              <a:t>El transporte es un medio físico en el que se apoya la logística para llevar a cabo su cometido.</a:t>
            </a:r>
          </a:p>
          <a:p>
            <a:pPr algn="just"/>
            <a:r>
              <a:rPr lang="es-MX" sz="1800" dirty="0" smtClean="0">
                <a:latin typeface="Candara" pitchFamily="34" charset="0"/>
              </a:rPr>
              <a:t>Cuando se planifique el transporte habrá que pensar en el ciclo que realiza el producto y ver de qué manera se puede realizar mejor para optimizar el costo total.</a:t>
            </a:r>
          </a:p>
          <a:p>
            <a:pPr algn="just"/>
            <a:r>
              <a:rPr lang="es-MX" sz="1800" dirty="0" smtClean="0">
                <a:latin typeface="Candara" pitchFamily="34" charset="0"/>
              </a:rPr>
              <a:t>El flujo de un producto no tendrá una sola dirección (unidades defectuosas, cambios, reparaciones, residuos, recipientes, </a:t>
            </a:r>
            <a:r>
              <a:rPr lang="es-MX" sz="1800" dirty="0" err="1" smtClean="0">
                <a:latin typeface="Candara" pitchFamily="34" charset="0"/>
              </a:rPr>
              <a:t>etc</a:t>
            </a:r>
            <a:r>
              <a:rPr lang="es-MX" sz="1800" dirty="0" smtClean="0">
                <a:latin typeface="Candara" pitchFamily="34" charset="0"/>
              </a:rPr>
              <a:t>). </a:t>
            </a:r>
          </a:p>
          <a:p>
            <a:pPr algn="just"/>
            <a:r>
              <a:rPr lang="es-MX" sz="1800" dirty="0" smtClean="0">
                <a:latin typeface="Candara" pitchFamily="34" charset="0"/>
              </a:rPr>
              <a:t>Un operador puede distribuir productos completos en un sentido y recipientes en otro o utilizar diferentes modos debido a las exigencias de los flujos.</a:t>
            </a:r>
            <a:endParaRPr lang="es-MX" sz="1800" dirty="0">
              <a:latin typeface="Candara" pitchFamily="34" charset="0"/>
            </a:endParaRPr>
          </a:p>
        </p:txBody>
      </p:sp>
      <p:pic>
        <p:nvPicPr>
          <p:cNvPr id="1033" name="Picture 3"/>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2483768" y="2032583"/>
            <a:ext cx="3600400" cy="247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0280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030032"/>
            <a:ext cx="2779928" cy="1631216"/>
          </a:xfrm>
          <a:prstGeom prst="rect">
            <a:avLst/>
          </a:prstGeom>
          <a:noFill/>
        </p:spPr>
        <p:txBody>
          <a:bodyPr wrap="none" rtlCol="0">
            <a:spAutoFit/>
          </a:bodyPr>
          <a:lstStyle/>
          <a:p>
            <a:r>
              <a:rPr lang="es-MX" dirty="0" smtClean="0">
                <a:latin typeface="Candara" pitchFamily="34" charset="0"/>
              </a:rPr>
              <a:t>El transporte puede ser:</a:t>
            </a:r>
          </a:p>
          <a:p>
            <a:endParaRPr lang="es-MX" dirty="0">
              <a:latin typeface="Candara" pitchFamily="34" charset="0"/>
            </a:endParaRPr>
          </a:p>
          <a:p>
            <a:r>
              <a:rPr lang="es-MX" dirty="0" err="1" smtClean="0">
                <a:latin typeface="Candara" pitchFamily="34" charset="0"/>
              </a:rPr>
              <a:t>Unimodal</a:t>
            </a:r>
            <a:r>
              <a:rPr lang="es-MX" dirty="0" smtClean="0">
                <a:latin typeface="Candara" pitchFamily="34" charset="0"/>
              </a:rPr>
              <a:t> </a:t>
            </a:r>
          </a:p>
          <a:p>
            <a:endParaRPr lang="es-MX" dirty="0" smtClean="0">
              <a:latin typeface="Candara" pitchFamily="34" charset="0"/>
            </a:endParaRPr>
          </a:p>
          <a:p>
            <a:r>
              <a:rPr lang="es-MX" dirty="0" smtClean="0">
                <a:latin typeface="Candara" pitchFamily="34" charset="0"/>
              </a:rPr>
              <a:t>Intermodal</a:t>
            </a:r>
            <a:endParaRPr lang="es-MX" dirty="0">
              <a:latin typeface="Candara" pitchFamily="34" charset="0"/>
            </a:endParaRPr>
          </a:p>
        </p:txBody>
      </p:sp>
      <p:sp>
        <p:nvSpPr>
          <p:cNvPr id="3" name="2 Flecha derecha"/>
          <p:cNvSpPr/>
          <p:nvPr/>
        </p:nvSpPr>
        <p:spPr>
          <a:xfrm>
            <a:off x="1721384" y="488858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CuadroTexto"/>
          <p:cNvSpPr txBox="1"/>
          <p:nvPr/>
        </p:nvSpPr>
        <p:spPr>
          <a:xfrm>
            <a:off x="2699792" y="4481825"/>
            <a:ext cx="2132315" cy="1323439"/>
          </a:xfrm>
          <a:prstGeom prst="rect">
            <a:avLst/>
          </a:prstGeom>
          <a:noFill/>
        </p:spPr>
        <p:txBody>
          <a:bodyPr wrap="none" rtlCol="0">
            <a:spAutoFit/>
          </a:bodyPr>
          <a:lstStyle/>
          <a:p>
            <a:r>
              <a:rPr lang="es-MX" dirty="0" smtClean="0">
                <a:latin typeface="Candara" pitchFamily="34" charset="0"/>
              </a:rPr>
              <a:t>Carga completa</a:t>
            </a:r>
          </a:p>
          <a:p>
            <a:endParaRPr lang="es-MX" dirty="0" smtClean="0">
              <a:latin typeface="Candara" pitchFamily="34" charset="0"/>
            </a:endParaRPr>
          </a:p>
          <a:p>
            <a:endParaRPr lang="es-MX" dirty="0" smtClean="0">
              <a:latin typeface="Candara" pitchFamily="34" charset="0"/>
            </a:endParaRPr>
          </a:p>
          <a:p>
            <a:r>
              <a:rPr lang="es-MX" dirty="0" smtClean="0">
                <a:latin typeface="Candara" pitchFamily="34" charset="0"/>
              </a:rPr>
              <a:t>Carga fraccionada</a:t>
            </a:r>
          </a:p>
        </p:txBody>
      </p:sp>
      <p:sp>
        <p:nvSpPr>
          <p:cNvPr id="5" name="4 Flecha derecha"/>
          <p:cNvSpPr/>
          <p:nvPr/>
        </p:nvSpPr>
        <p:spPr>
          <a:xfrm>
            <a:off x="4644008" y="4437112"/>
            <a:ext cx="978408" cy="48463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6" name="5 CuadroTexto"/>
          <p:cNvSpPr txBox="1"/>
          <p:nvPr/>
        </p:nvSpPr>
        <p:spPr>
          <a:xfrm>
            <a:off x="5868145" y="4366845"/>
            <a:ext cx="2952328" cy="646331"/>
          </a:xfrm>
          <a:prstGeom prst="rect">
            <a:avLst/>
          </a:prstGeom>
          <a:noFill/>
        </p:spPr>
        <p:txBody>
          <a:bodyPr wrap="square" rtlCol="0">
            <a:spAutoFit/>
          </a:bodyPr>
          <a:lstStyle/>
          <a:p>
            <a:r>
              <a:rPr lang="es-MX" sz="1800" dirty="0" smtClean="0">
                <a:latin typeface="Candara" pitchFamily="34" charset="0"/>
              </a:rPr>
              <a:t>Ruta que balancea flujos entre dos puntos</a:t>
            </a:r>
            <a:endParaRPr lang="es-MX" sz="1800" dirty="0">
              <a:latin typeface="Candara" pitchFamily="34" charset="0"/>
            </a:endParaRPr>
          </a:p>
        </p:txBody>
      </p:sp>
      <p:sp>
        <p:nvSpPr>
          <p:cNvPr id="7" name="6 CuadroTexto"/>
          <p:cNvSpPr txBox="1"/>
          <p:nvPr/>
        </p:nvSpPr>
        <p:spPr>
          <a:xfrm>
            <a:off x="5940152" y="5097958"/>
            <a:ext cx="2880321" cy="923330"/>
          </a:xfrm>
          <a:prstGeom prst="rect">
            <a:avLst/>
          </a:prstGeom>
          <a:noFill/>
        </p:spPr>
        <p:txBody>
          <a:bodyPr wrap="square" rtlCol="0">
            <a:spAutoFit/>
          </a:bodyPr>
          <a:lstStyle/>
          <a:p>
            <a:r>
              <a:rPr lang="es-MX" sz="1800" dirty="0" smtClean="0">
                <a:latin typeface="Candara" pitchFamily="34" charset="0"/>
              </a:rPr>
              <a:t>Consolidación y desconsolidación en terminales</a:t>
            </a:r>
            <a:endParaRPr lang="es-MX" sz="1800" dirty="0">
              <a:latin typeface="Candara" pitchFamily="34" charset="0"/>
            </a:endParaRPr>
          </a:p>
        </p:txBody>
      </p:sp>
      <p:sp>
        <p:nvSpPr>
          <p:cNvPr id="8" name="7 Flecha derecha"/>
          <p:cNvSpPr/>
          <p:nvPr/>
        </p:nvSpPr>
        <p:spPr>
          <a:xfrm>
            <a:off x="4817728" y="5320632"/>
            <a:ext cx="978408" cy="484632"/>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
        <p:nvSpPr>
          <p:cNvPr id="9" name="8 CuadroTexto"/>
          <p:cNvSpPr txBox="1"/>
          <p:nvPr/>
        </p:nvSpPr>
        <p:spPr>
          <a:xfrm>
            <a:off x="213032" y="926718"/>
            <a:ext cx="8607441" cy="2862322"/>
          </a:xfrm>
          <a:prstGeom prst="rect">
            <a:avLst/>
          </a:prstGeom>
          <a:noFill/>
        </p:spPr>
        <p:txBody>
          <a:bodyPr wrap="square" rtlCol="0">
            <a:spAutoFit/>
          </a:bodyPr>
          <a:lstStyle/>
          <a:p>
            <a:pPr algn="just"/>
            <a:r>
              <a:rPr lang="es-MX" dirty="0" smtClean="0"/>
              <a:t>Las organizaciones que forman parte de una cadena de suministros son interdependientes por lo que respecta a los flujos de productos e información.</a:t>
            </a:r>
          </a:p>
          <a:p>
            <a:pPr algn="just"/>
            <a:endParaRPr lang="es-MX" dirty="0"/>
          </a:p>
          <a:p>
            <a:pPr marL="342900" indent="-342900" algn="just">
              <a:buFont typeface="Arial" pitchFamily="34" charset="0"/>
              <a:buChar char="•"/>
            </a:pPr>
            <a:r>
              <a:rPr lang="es-MX" dirty="0" smtClean="0"/>
              <a:t>El fabricante dependerá de las materias primas suministradas por los proveedores para elaborar el producto.</a:t>
            </a:r>
          </a:p>
          <a:p>
            <a:pPr marL="342900" indent="-342900" algn="just">
              <a:buFont typeface="Arial" pitchFamily="34" charset="0"/>
              <a:buChar char="•"/>
            </a:pPr>
            <a:r>
              <a:rPr lang="es-MX" dirty="0" smtClean="0"/>
              <a:t>El distribuidor requerirá el producto para hacerlo llegar a los centros de consumo, por lo tanto requiere del fabricante, pero también le exige.</a:t>
            </a:r>
          </a:p>
          <a:p>
            <a:pPr marL="342900" indent="-342900" algn="just">
              <a:buFont typeface="Arial" pitchFamily="34" charset="0"/>
              <a:buChar char="•"/>
            </a:pPr>
            <a:r>
              <a:rPr lang="es-MX" dirty="0" smtClean="0"/>
              <a:t>A su vez el distribuidor será exigido por los vendedores.</a:t>
            </a:r>
          </a:p>
          <a:p>
            <a:pPr marL="342900" indent="-342900" algn="just">
              <a:buFont typeface="Arial" pitchFamily="34" charset="0"/>
              <a:buChar char="•"/>
            </a:pPr>
            <a:endParaRPr lang="es-MX" dirty="0"/>
          </a:p>
        </p:txBody>
      </p:sp>
    </p:spTree>
    <p:extLst>
      <p:ext uri="{BB962C8B-B14F-4D97-AF65-F5344CB8AC3E}">
        <p14:creationId xmlns:p14="http://schemas.microsoft.com/office/powerpoint/2010/main" val="2474946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p:bldP spid="7" grpId="0"/>
      <p:bldP spid="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31640" y="332656"/>
            <a:ext cx="6167073" cy="400110"/>
          </a:xfrm>
          <a:prstGeom prst="rect">
            <a:avLst/>
          </a:prstGeom>
          <a:noFill/>
        </p:spPr>
        <p:txBody>
          <a:bodyPr wrap="none" rtlCol="0">
            <a:spAutoFit/>
          </a:bodyPr>
          <a:lstStyle/>
          <a:p>
            <a:r>
              <a:rPr lang="es-MX" dirty="0" smtClean="0">
                <a:latin typeface="Candara" pitchFamily="34" charset="0"/>
              </a:rPr>
              <a:t>LA  FUNCIÓN INTERMODAL DE UN PUERTO MARÍTIMO</a:t>
            </a:r>
            <a:endParaRPr lang="es-MX" dirty="0">
              <a:latin typeface="Candara" pitchFamily="34" charset="0"/>
            </a:endParaRPr>
          </a:p>
        </p:txBody>
      </p:sp>
      <p:sp>
        <p:nvSpPr>
          <p:cNvPr id="3" name="2 CuadroTexto"/>
          <p:cNvSpPr txBox="1"/>
          <p:nvPr/>
        </p:nvSpPr>
        <p:spPr>
          <a:xfrm>
            <a:off x="251520" y="1027757"/>
            <a:ext cx="8748463" cy="563231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MX" sz="1800" dirty="0" smtClean="0">
                <a:latin typeface="Candara" pitchFamily="34" charset="0"/>
              </a:rPr>
              <a:t>Todos los modos de transporte utilizan 3 elementos esenciales para su función:</a:t>
            </a:r>
          </a:p>
          <a:p>
            <a:pPr marL="342900" indent="-342900" algn="just">
              <a:buFont typeface="Arial" pitchFamily="34" charset="0"/>
              <a:buChar char="•"/>
            </a:pPr>
            <a:r>
              <a:rPr lang="es-MX" sz="1800" dirty="0" smtClean="0">
                <a:latin typeface="Candara" pitchFamily="34" charset="0"/>
              </a:rPr>
              <a:t>La vía</a:t>
            </a:r>
          </a:p>
          <a:p>
            <a:pPr marL="342900" indent="-342900" algn="just">
              <a:buFont typeface="Arial" pitchFamily="34" charset="0"/>
              <a:buChar char="•"/>
            </a:pPr>
            <a:r>
              <a:rPr lang="es-MX" sz="1800" dirty="0" smtClean="0">
                <a:latin typeface="Candara" pitchFamily="34" charset="0"/>
              </a:rPr>
              <a:t>El vehículo</a:t>
            </a:r>
          </a:p>
          <a:p>
            <a:pPr marL="342900" indent="-342900" algn="just">
              <a:buFont typeface="Arial" pitchFamily="34" charset="0"/>
              <a:buChar char="•"/>
            </a:pPr>
            <a:r>
              <a:rPr lang="es-MX" sz="1800" dirty="0" smtClean="0">
                <a:latin typeface="Candara" pitchFamily="34" charset="0"/>
              </a:rPr>
              <a:t>Las terminales</a:t>
            </a:r>
          </a:p>
          <a:p>
            <a:pPr algn="just"/>
            <a:r>
              <a:rPr lang="es-MX" sz="1800" dirty="0" smtClean="0">
                <a:latin typeface="Candara" pitchFamily="34" charset="0"/>
              </a:rPr>
              <a:t>Cualquier modo de transporte solamente genera ingresos cuando está haciendo el trabajo para el que fue diseñado, ya sea transportando pasajeros o mercancías. En cualquier otra situación está generando costos.</a:t>
            </a:r>
          </a:p>
          <a:p>
            <a:pPr algn="just"/>
            <a:r>
              <a:rPr lang="es-MX" sz="1800" b="1" dirty="0" smtClean="0">
                <a:effectLst>
                  <a:outerShdw blurRad="38100" dist="38100" dir="2700000" algn="tl">
                    <a:srgbClr val="000000">
                      <a:alpha val="43137"/>
                    </a:srgbClr>
                  </a:outerShdw>
                </a:effectLst>
                <a:latin typeface="Candara" pitchFamily="34" charset="0"/>
              </a:rPr>
              <a:t>Este principio es aplicable al buque y a su estancia en el puerto.</a:t>
            </a:r>
          </a:p>
          <a:p>
            <a:pPr algn="just"/>
            <a:r>
              <a:rPr lang="es-MX" sz="1800" dirty="0" smtClean="0">
                <a:latin typeface="Candara" pitchFamily="34" charset="0"/>
              </a:rPr>
              <a:t>La reducción de estancia en el puerto permite aumentar el tiempo disponible para hacer más viajes, además de reducir el costo por estancia.</a:t>
            </a:r>
          </a:p>
          <a:p>
            <a:pPr algn="just"/>
            <a:r>
              <a:rPr lang="es-MX" sz="1800" dirty="0" smtClean="0">
                <a:latin typeface="Candara" pitchFamily="34" charset="0"/>
              </a:rPr>
              <a:t>Sino podemos disminuir la estancia entonces debemos asegurar que se obtiene la máxima utilización posible.</a:t>
            </a:r>
          </a:p>
          <a:p>
            <a:pPr algn="just"/>
            <a:r>
              <a:rPr lang="es-MX" sz="1800" dirty="0" smtClean="0">
                <a:latin typeface="Candara" pitchFamily="34" charset="0"/>
              </a:rPr>
              <a:t>Una terminal portuaria es la instalación que integra en sí misma la esencia de la actividad portuaria, esto es, la transferencia de la mercancía entre el modo marítimo y terrestre. Se compone de las siguientes partes fundamentalmente:</a:t>
            </a:r>
          </a:p>
          <a:p>
            <a:pPr marL="342900" indent="-342900" algn="just">
              <a:buFont typeface="Arial" pitchFamily="34" charset="0"/>
              <a:buChar char="•"/>
            </a:pPr>
            <a:r>
              <a:rPr lang="es-MX" sz="1800" dirty="0" smtClean="0">
                <a:latin typeface="Candara" pitchFamily="34" charset="0"/>
              </a:rPr>
              <a:t>Infraestructura marítima</a:t>
            </a:r>
          </a:p>
          <a:p>
            <a:pPr marL="342900" indent="-342900" algn="just">
              <a:buFont typeface="Arial" pitchFamily="34" charset="0"/>
              <a:buChar char="•"/>
            </a:pPr>
            <a:r>
              <a:rPr lang="es-MX" sz="1800" dirty="0" smtClean="0">
                <a:latin typeface="Candara" pitchFamily="34" charset="0"/>
              </a:rPr>
              <a:t>Infraestructura e instalaciones terrestres</a:t>
            </a:r>
          </a:p>
          <a:p>
            <a:pPr marL="342900" indent="-342900" algn="just">
              <a:buFont typeface="Arial" pitchFamily="34" charset="0"/>
              <a:buChar char="•"/>
            </a:pPr>
            <a:r>
              <a:rPr lang="es-MX" sz="1800" dirty="0" smtClean="0">
                <a:latin typeface="Candara" pitchFamily="34" charset="0"/>
              </a:rPr>
              <a:t>Equipos</a:t>
            </a:r>
          </a:p>
          <a:p>
            <a:pPr marL="342900" indent="-342900" algn="just">
              <a:buFont typeface="Arial" pitchFamily="34" charset="0"/>
              <a:buChar char="•"/>
            </a:pPr>
            <a:r>
              <a:rPr lang="es-MX" sz="1800" dirty="0" smtClean="0">
                <a:latin typeface="Candara" pitchFamily="34" charset="0"/>
              </a:rPr>
              <a:t>Tecnologías y sistemas de comunicación</a:t>
            </a:r>
          </a:p>
          <a:p>
            <a:pPr marL="342900" indent="-342900" algn="just">
              <a:buFont typeface="Arial" pitchFamily="34" charset="0"/>
              <a:buChar char="•"/>
            </a:pPr>
            <a:r>
              <a:rPr lang="es-MX" sz="1800" dirty="0" smtClean="0">
                <a:latin typeface="Candara" pitchFamily="34" charset="0"/>
              </a:rPr>
              <a:t>Recursos humanos</a:t>
            </a:r>
            <a:endParaRPr lang="es-MX" sz="1800" dirty="0">
              <a:latin typeface="Candara" pitchFamily="34" charset="0"/>
            </a:endParaRPr>
          </a:p>
        </p:txBody>
      </p:sp>
      <p:pic>
        <p:nvPicPr>
          <p:cNvPr id="5"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7056893" y="4945376"/>
            <a:ext cx="1941963" cy="189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595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57560" y="14334"/>
            <a:ext cx="9021396" cy="686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949019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980728"/>
            <a:ext cx="8496944" cy="4401205"/>
          </a:xfrm>
          <a:prstGeom prst="rect">
            <a:avLst/>
          </a:prstGeom>
        </p:spPr>
        <p:txBody>
          <a:bodyPr wrap="square">
            <a:spAutoFit/>
          </a:bodyPr>
          <a:lstStyle/>
          <a:p>
            <a:pPr algn="just"/>
            <a:r>
              <a:rPr lang="es-MX" dirty="0">
                <a:latin typeface="Candara" pitchFamily="34" charset="0"/>
              </a:rPr>
              <a:t>En la terminal portuaria tiene lugar la denominada operación portuaria, que incluye las </a:t>
            </a:r>
            <a:r>
              <a:rPr lang="es-MX" dirty="0" smtClean="0">
                <a:latin typeface="Candara" pitchFamily="34" charset="0"/>
              </a:rPr>
              <a:t>fases de:</a:t>
            </a:r>
          </a:p>
          <a:p>
            <a:pPr algn="just"/>
            <a:endParaRPr lang="es-MX" dirty="0" smtClean="0">
              <a:latin typeface="Candara" pitchFamily="34" charset="0"/>
            </a:endParaRPr>
          </a:p>
          <a:p>
            <a:pPr marL="342900" indent="-342900" algn="just">
              <a:buFont typeface="Arial" pitchFamily="34" charset="0"/>
              <a:buChar char="•"/>
            </a:pPr>
            <a:r>
              <a:rPr lang="es-MX" dirty="0" smtClean="0">
                <a:latin typeface="Candara" pitchFamily="34" charset="0"/>
              </a:rPr>
              <a:t>estiba/desestiba</a:t>
            </a:r>
            <a:r>
              <a:rPr lang="es-MX" dirty="0">
                <a:latin typeface="Candara" pitchFamily="34" charset="0"/>
              </a:rPr>
              <a:t>, </a:t>
            </a:r>
            <a:endParaRPr lang="es-MX" dirty="0" smtClean="0">
              <a:latin typeface="Candara" pitchFamily="34" charset="0"/>
            </a:endParaRPr>
          </a:p>
          <a:p>
            <a:pPr marL="342900" indent="-342900" algn="just">
              <a:buFont typeface="Arial" pitchFamily="34" charset="0"/>
              <a:buChar char="•"/>
            </a:pPr>
            <a:r>
              <a:rPr lang="es-MX" dirty="0" smtClean="0">
                <a:latin typeface="Candara" pitchFamily="34" charset="0"/>
              </a:rPr>
              <a:t>carga/descarga</a:t>
            </a:r>
            <a:r>
              <a:rPr lang="es-MX" dirty="0">
                <a:latin typeface="Candara" pitchFamily="34" charset="0"/>
              </a:rPr>
              <a:t>, </a:t>
            </a:r>
            <a:endParaRPr lang="es-MX" dirty="0" smtClean="0">
              <a:latin typeface="Candara" pitchFamily="34" charset="0"/>
            </a:endParaRPr>
          </a:p>
          <a:p>
            <a:pPr marL="342900" indent="-342900" algn="just">
              <a:buFont typeface="Arial" pitchFamily="34" charset="0"/>
              <a:buChar char="•"/>
            </a:pPr>
            <a:r>
              <a:rPr lang="es-MX" dirty="0" smtClean="0">
                <a:latin typeface="Candara" pitchFamily="34" charset="0"/>
              </a:rPr>
              <a:t>almacenamiento temporal </a:t>
            </a:r>
            <a:r>
              <a:rPr lang="es-MX" dirty="0">
                <a:latin typeface="Candara" pitchFamily="34" charset="0"/>
              </a:rPr>
              <a:t>en </a:t>
            </a:r>
            <a:r>
              <a:rPr lang="es-MX" dirty="0" smtClean="0">
                <a:latin typeface="Candara" pitchFamily="34" charset="0"/>
              </a:rPr>
              <a:t>explanada,</a:t>
            </a:r>
          </a:p>
          <a:p>
            <a:pPr marL="342900" indent="-342900" algn="just">
              <a:buFont typeface="Arial" pitchFamily="34" charset="0"/>
              <a:buChar char="•"/>
            </a:pPr>
            <a:r>
              <a:rPr lang="es-MX" dirty="0" smtClean="0">
                <a:latin typeface="Candara" pitchFamily="34" charset="0"/>
              </a:rPr>
              <a:t>el </a:t>
            </a:r>
            <a:r>
              <a:rPr lang="es-MX" dirty="0">
                <a:latin typeface="Candara" pitchFamily="34" charset="0"/>
              </a:rPr>
              <a:t>traslado, en su caso, y </a:t>
            </a:r>
            <a:endParaRPr lang="es-MX" dirty="0" smtClean="0">
              <a:latin typeface="Candara" pitchFamily="34" charset="0"/>
            </a:endParaRPr>
          </a:p>
          <a:p>
            <a:pPr marL="342900" indent="-342900" algn="just">
              <a:buFont typeface="Arial" pitchFamily="34" charset="0"/>
              <a:buChar char="•"/>
            </a:pPr>
            <a:r>
              <a:rPr lang="es-MX" dirty="0" smtClean="0">
                <a:latin typeface="Candara" pitchFamily="34" charset="0"/>
              </a:rPr>
              <a:t>la recepción/evacuación </a:t>
            </a:r>
            <a:r>
              <a:rPr lang="es-MX" dirty="0">
                <a:latin typeface="Candara" pitchFamily="34" charset="0"/>
              </a:rPr>
              <a:t>a través de los medios de </a:t>
            </a:r>
            <a:r>
              <a:rPr lang="es-MX" dirty="0" smtClean="0">
                <a:latin typeface="Candara" pitchFamily="34" charset="0"/>
              </a:rPr>
              <a:t>transporte interior.</a:t>
            </a:r>
          </a:p>
          <a:p>
            <a:pPr algn="just"/>
            <a:r>
              <a:rPr lang="es-MX" dirty="0" smtClean="0">
                <a:latin typeface="Candara" pitchFamily="34" charset="0"/>
              </a:rPr>
              <a:t> </a:t>
            </a:r>
          </a:p>
          <a:p>
            <a:pPr algn="just"/>
            <a:r>
              <a:rPr lang="es-MX" dirty="0" smtClean="0">
                <a:latin typeface="Candara" pitchFamily="34" charset="0"/>
              </a:rPr>
              <a:t>Para </a:t>
            </a:r>
            <a:r>
              <a:rPr lang="es-MX" dirty="0">
                <a:latin typeface="Candara" pitchFamily="34" charset="0"/>
              </a:rPr>
              <a:t>llevar a cabo de </a:t>
            </a:r>
            <a:r>
              <a:rPr lang="es-MX" dirty="0" smtClean="0">
                <a:latin typeface="Candara" pitchFamily="34" charset="0"/>
              </a:rPr>
              <a:t>forma equilibrada </a:t>
            </a:r>
            <a:r>
              <a:rPr lang="es-MX" dirty="0">
                <a:latin typeface="Candara" pitchFamily="34" charset="0"/>
              </a:rPr>
              <a:t>y eficiente todas las fases de la </a:t>
            </a:r>
            <a:r>
              <a:rPr lang="es-MX" dirty="0" smtClean="0">
                <a:latin typeface="Candara" pitchFamily="34" charset="0"/>
              </a:rPr>
              <a:t>operación portuaria</a:t>
            </a:r>
            <a:r>
              <a:rPr lang="es-MX" dirty="0">
                <a:latin typeface="Candara" pitchFamily="34" charset="0"/>
              </a:rPr>
              <a:t>, se deberá disponer de los medios humanos y materiales adecuados a cada </a:t>
            </a:r>
            <a:r>
              <a:rPr lang="es-MX" dirty="0" smtClean="0">
                <a:latin typeface="Candara" pitchFamily="34" charset="0"/>
              </a:rPr>
              <a:t>fase, teniendo </a:t>
            </a:r>
            <a:r>
              <a:rPr lang="es-MX" dirty="0">
                <a:latin typeface="Candara" pitchFamily="34" charset="0"/>
              </a:rPr>
              <a:t>en cuenta las situaciones </a:t>
            </a:r>
            <a:r>
              <a:rPr lang="es-MX" dirty="0" smtClean="0">
                <a:latin typeface="Candara" pitchFamily="34" charset="0"/>
              </a:rPr>
              <a:t>de máxima demanda. </a:t>
            </a:r>
            <a:r>
              <a:rPr lang="es-MX" dirty="0">
                <a:latin typeface="Candara" pitchFamily="34" charset="0"/>
              </a:rPr>
              <a:t>La inadecuación de uno de ellos dará lugar a </a:t>
            </a:r>
            <a:r>
              <a:rPr lang="es-MX" dirty="0" smtClean="0">
                <a:latin typeface="Candara" pitchFamily="34" charset="0"/>
              </a:rPr>
              <a:t>un cuello </a:t>
            </a:r>
            <a:r>
              <a:rPr lang="es-MX" dirty="0">
                <a:latin typeface="Candara" pitchFamily="34" charset="0"/>
              </a:rPr>
              <a:t>de botella, que marcará el rendimiento de la operación en su conjunto.</a:t>
            </a:r>
          </a:p>
        </p:txBody>
      </p:sp>
      <p:sp>
        <p:nvSpPr>
          <p:cNvPr id="3" name="2 Rectángulo"/>
          <p:cNvSpPr/>
          <p:nvPr/>
        </p:nvSpPr>
        <p:spPr>
          <a:xfrm>
            <a:off x="323528" y="5365665"/>
            <a:ext cx="8496944" cy="1015663"/>
          </a:xfrm>
          <a:prstGeom prst="rect">
            <a:avLst/>
          </a:prstGeom>
        </p:spPr>
        <p:txBody>
          <a:bodyPr wrap="square">
            <a:spAutoFit/>
          </a:bodyPr>
          <a:lstStyle/>
          <a:p>
            <a:pPr algn="just"/>
            <a:r>
              <a:rPr lang="es-MX" dirty="0">
                <a:latin typeface="Candara" pitchFamily="34" charset="0"/>
              </a:rPr>
              <a:t>A veces la descarga se realiza con medios propios del buque, caso de </a:t>
            </a:r>
            <a:r>
              <a:rPr lang="es-MX" dirty="0" smtClean="0">
                <a:latin typeface="Candara" pitchFamily="34" charset="0"/>
              </a:rPr>
              <a:t>los gráneles líquidos ó </a:t>
            </a:r>
            <a:r>
              <a:rPr lang="es-MX" dirty="0">
                <a:latin typeface="Candara" pitchFamily="34" charset="0"/>
              </a:rPr>
              <a:t>de algunos casos de </a:t>
            </a:r>
            <a:r>
              <a:rPr lang="es-MX" dirty="0" smtClean="0">
                <a:latin typeface="Candara" pitchFamily="34" charset="0"/>
              </a:rPr>
              <a:t>gráneles </a:t>
            </a:r>
            <a:r>
              <a:rPr lang="es-MX" dirty="0">
                <a:latin typeface="Candara" pitchFamily="34" charset="0"/>
              </a:rPr>
              <a:t>sólidos o de mercancía general, particularmente cuando </a:t>
            </a:r>
            <a:r>
              <a:rPr lang="es-MX" dirty="0" smtClean="0">
                <a:latin typeface="Candara" pitchFamily="34" charset="0"/>
              </a:rPr>
              <a:t>el puerto </a:t>
            </a:r>
            <a:r>
              <a:rPr lang="es-MX" dirty="0">
                <a:latin typeface="Candara" pitchFamily="34" charset="0"/>
              </a:rPr>
              <a:t>carece de medios de descarga.</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5689685" y="1412776"/>
            <a:ext cx="3041385"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2526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906393"/>
            <a:ext cx="8784976" cy="2954655"/>
          </a:xfrm>
          <a:prstGeom prst="rect">
            <a:avLst/>
          </a:prstGeom>
        </p:spPr>
        <p:txBody>
          <a:bodyPr wrap="square">
            <a:spAutoFit/>
          </a:bodyPr>
          <a:lstStyle/>
          <a:p>
            <a:pPr algn="just"/>
            <a:r>
              <a:rPr lang="es-MX" sz="1800" dirty="0">
                <a:latin typeface="Candara" pitchFamily="34" charset="0"/>
              </a:rPr>
              <a:t>La función de un almacenaje intermedio en el puerto o terminal se hace necesaria, al </a:t>
            </a:r>
            <a:r>
              <a:rPr lang="es-MX" sz="1800" dirty="0" smtClean="0">
                <a:latin typeface="Candara" pitchFamily="34" charset="0"/>
              </a:rPr>
              <a:t>existir un </a:t>
            </a:r>
            <a:r>
              <a:rPr lang="es-MX" sz="1800" dirty="0">
                <a:latin typeface="Candara" pitchFamily="34" charset="0"/>
              </a:rPr>
              <a:t>diferente flujo de transporte entre los modos marítimo y </a:t>
            </a:r>
            <a:r>
              <a:rPr lang="es-MX" sz="1800" dirty="0" smtClean="0">
                <a:latin typeface="Candara" pitchFamily="34" charset="0"/>
              </a:rPr>
              <a:t>terrestres:</a:t>
            </a:r>
          </a:p>
          <a:p>
            <a:pPr algn="just"/>
            <a:endParaRPr lang="es-MX" sz="1800" dirty="0" smtClean="0">
              <a:latin typeface="Candara" pitchFamily="34" charset="0"/>
            </a:endParaRPr>
          </a:p>
          <a:p>
            <a:pPr marL="457200" indent="-457200" algn="just">
              <a:buFont typeface="+mj-lt"/>
              <a:buAutoNum type="arabicPeriod"/>
            </a:pPr>
            <a:r>
              <a:rPr lang="es-MX" sz="1800" dirty="0" smtClean="0">
                <a:latin typeface="Candara" pitchFamily="34" charset="0"/>
              </a:rPr>
              <a:t>Los </a:t>
            </a:r>
            <a:r>
              <a:rPr lang="es-MX" sz="1800" dirty="0">
                <a:latin typeface="Candara" pitchFamily="34" charset="0"/>
              </a:rPr>
              <a:t>clientes prefieren utilizar el puerto para ubicar en él reservas estratégicas en </a:t>
            </a:r>
            <a:r>
              <a:rPr lang="es-MX" sz="1800" dirty="0" smtClean="0">
                <a:latin typeface="Candara" pitchFamily="34" charset="0"/>
              </a:rPr>
              <a:t>lugar de </a:t>
            </a:r>
            <a:r>
              <a:rPr lang="es-MX" sz="1800" dirty="0">
                <a:latin typeface="Candara" pitchFamily="34" charset="0"/>
              </a:rPr>
              <a:t>hacerlo en zonas más inmediatas a la producción o al </a:t>
            </a:r>
            <a:r>
              <a:rPr lang="es-MX" sz="1800" dirty="0" smtClean="0">
                <a:latin typeface="Candara" pitchFamily="34" charset="0"/>
              </a:rPr>
              <a:t>consumo.</a:t>
            </a:r>
          </a:p>
          <a:p>
            <a:pPr marL="457200" indent="-457200" algn="just">
              <a:buFont typeface="+mj-lt"/>
              <a:buAutoNum type="arabicPeriod"/>
            </a:pPr>
            <a:r>
              <a:rPr lang="es-MX" sz="1800" dirty="0">
                <a:latin typeface="Candara" pitchFamily="34" charset="0"/>
              </a:rPr>
              <a:t>S</a:t>
            </a:r>
            <a:r>
              <a:rPr lang="es-MX" sz="1800" dirty="0" smtClean="0">
                <a:latin typeface="Candara" pitchFamily="34" charset="0"/>
              </a:rPr>
              <a:t>e </a:t>
            </a:r>
            <a:r>
              <a:rPr lang="es-MX" sz="1800" dirty="0">
                <a:latin typeface="Candara" pitchFamily="34" charset="0"/>
              </a:rPr>
              <a:t>llevan a cabo servicios o actividades de valor añadido a la mercancía </a:t>
            </a:r>
            <a:r>
              <a:rPr lang="es-MX" sz="1800" dirty="0" smtClean="0">
                <a:latin typeface="Candara" pitchFamily="34" charset="0"/>
              </a:rPr>
              <a:t>(consolidación/desconsolidación</a:t>
            </a:r>
            <a:r>
              <a:rPr lang="es-MX" sz="1800" dirty="0">
                <a:latin typeface="Candara" pitchFamily="34" charset="0"/>
              </a:rPr>
              <a:t>, empaquetado, ensacado, mezclado, </a:t>
            </a:r>
            <a:r>
              <a:rPr lang="es-MX" sz="1800" dirty="0" smtClean="0">
                <a:latin typeface="Candara" pitchFamily="34" charset="0"/>
              </a:rPr>
              <a:t>etc.) CFS</a:t>
            </a:r>
          </a:p>
          <a:p>
            <a:pPr marL="457200" indent="-457200" algn="just">
              <a:buFont typeface="+mj-lt"/>
              <a:buAutoNum type="arabicPeriod"/>
            </a:pPr>
            <a:r>
              <a:rPr lang="es-MX" sz="1800" dirty="0">
                <a:latin typeface="Candara" pitchFamily="34" charset="0"/>
              </a:rPr>
              <a:t>S</a:t>
            </a:r>
            <a:r>
              <a:rPr lang="es-MX" sz="1800" dirty="0" smtClean="0">
                <a:latin typeface="Candara" pitchFamily="34" charset="0"/>
              </a:rPr>
              <a:t>uelen reservarse espacios </a:t>
            </a:r>
            <a:r>
              <a:rPr lang="es-MX" sz="1800" dirty="0">
                <a:latin typeface="Candara" pitchFamily="34" charset="0"/>
              </a:rPr>
              <a:t>importantes para llevar a cabo actividades </a:t>
            </a:r>
            <a:r>
              <a:rPr lang="es-MX" sz="1800" dirty="0" smtClean="0">
                <a:latin typeface="Candara" pitchFamily="34" charset="0"/>
              </a:rPr>
              <a:t>complementarias </a:t>
            </a:r>
            <a:r>
              <a:rPr lang="es-MX" sz="1800" dirty="0">
                <a:latin typeface="Candara" pitchFamily="34" charset="0"/>
              </a:rPr>
              <a:t>a la mercancía. Es </a:t>
            </a:r>
            <a:r>
              <a:rPr lang="es-MX" sz="1800" dirty="0" smtClean="0">
                <a:latin typeface="Candara" pitchFamily="34" charset="0"/>
              </a:rPr>
              <a:t>el caso </a:t>
            </a:r>
            <a:r>
              <a:rPr lang="es-MX" sz="1800" dirty="0">
                <a:latin typeface="Candara" pitchFamily="34" charset="0"/>
              </a:rPr>
              <a:t>de las terminales de vehículos, </a:t>
            </a:r>
            <a:r>
              <a:rPr lang="es-MX" sz="1800" dirty="0" smtClean="0">
                <a:latin typeface="Candara" pitchFamily="34" charset="0"/>
              </a:rPr>
              <a:t>donde </a:t>
            </a:r>
            <a:r>
              <a:rPr lang="es-MX" sz="1800" dirty="0">
                <a:latin typeface="Candara" pitchFamily="34" charset="0"/>
              </a:rPr>
              <a:t>se realizan actividades de preparación para </a:t>
            </a:r>
            <a:r>
              <a:rPr lang="es-MX" sz="1800" dirty="0" smtClean="0">
                <a:latin typeface="Candara" pitchFamily="34" charset="0"/>
              </a:rPr>
              <a:t>la entrega </a:t>
            </a:r>
            <a:r>
              <a:rPr lang="es-MX" sz="1800" dirty="0">
                <a:latin typeface="Candara" pitchFamily="34" charset="0"/>
              </a:rPr>
              <a:t>.</a:t>
            </a:r>
            <a:r>
              <a:rPr lang="es-MX" sz="1800" dirty="0" smtClean="0">
                <a:latin typeface="Candara" pitchFamily="34" charset="0"/>
              </a:rPr>
              <a:t>PDI</a:t>
            </a:r>
            <a:endParaRPr lang="es-MX" sz="1800" dirty="0">
              <a:latin typeface="Candara" pitchFamily="34" charset="0"/>
            </a:endParaRPr>
          </a:p>
        </p:txBody>
      </p:sp>
      <p:sp>
        <p:nvSpPr>
          <p:cNvPr id="3" name="2 Rectángulo"/>
          <p:cNvSpPr/>
          <p:nvPr/>
        </p:nvSpPr>
        <p:spPr>
          <a:xfrm>
            <a:off x="169235" y="3751872"/>
            <a:ext cx="8784976" cy="1477328"/>
          </a:xfrm>
          <a:prstGeom prst="rect">
            <a:avLst/>
          </a:prstGeom>
        </p:spPr>
        <p:txBody>
          <a:bodyPr wrap="square">
            <a:spAutoFit/>
          </a:bodyPr>
          <a:lstStyle/>
          <a:p>
            <a:pPr algn="just"/>
            <a:r>
              <a:rPr lang="es-MX" sz="1800" dirty="0" smtClean="0">
                <a:latin typeface="Candara" pitchFamily="34" charset="0"/>
              </a:rPr>
              <a:t>Este </a:t>
            </a:r>
            <a:r>
              <a:rPr lang="es-MX" sz="1800" dirty="0">
                <a:latin typeface="Candara" pitchFamily="34" charset="0"/>
              </a:rPr>
              <a:t>tipo de almacenamiento a más largo plazo o estratégico, </a:t>
            </a:r>
            <a:r>
              <a:rPr lang="es-MX" sz="1800" dirty="0" smtClean="0">
                <a:latin typeface="Candara" pitchFamily="34" charset="0"/>
              </a:rPr>
              <a:t>así como </a:t>
            </a:r>
            <a:r>
              <a:rPr lang="es-MX" sz="1800" dirty="0">
                <a:latin typeface="Candara" pitchFamily="34" charset="0"/>
              </a:rPr>
              <a:t>las actividades de valor añadido a la mercancía no siempre se llevan a cabo en </a:t>
            </a:r>
            <a:r>
              <a:rPr lang="es-MX" sz="1800" dirty="0" smtClean="0">
                <a:latin typeface="Candara" pitchFamily="34" charset="0"/>
              </a:rPr>
              <a:t>la terminal </a:t>
            </a:r>
            <a:r>
              <a:rPr lang="es-MX" sz="1800" dirty="0">
                <a:latin typeface="Candara" pitchFamily="34" charset="0"/>
              </a:rPr>
              <a:t>portuaria. Con frecuencia suele hacerse en otras partes del puerto –</a:t>
            </a:r>
            <a:r>
              <a:rPr lang="es-MX" sz="1800" dirty="0" smtClean="0">
                <a:latin typeface="Candara" pitchFamily="34" charset="0"/>
              </a:rPr>
              <a:t>zona complementaria</a:t>
            </a:r>
            <a:r>
              <a:rPr lang="es-MX" sz="1800" dirty="0">
                <a:latin typeface="Candara" pitchFamily="34" charset="0"/>
              </a:rPr>
              <a:t>– o en áreas especializadas como son las </a:t>
            </a:r>
            <a:r>
              <a:rPr lang="es-MX" sz="1800" dirty="0" smtClean="0">
                <a:latin typeface="Candara" pitchFamily="34" charset="0"/>
              </a:rPr>
              <a:t>ZAL, que </a:t>
            </a:r>
            <a:r>
              <a:rPr lang="es-MX" sz="1800" dirty="0">
                <a:latin typeface="Candara" pitchFamily="34" charset="0"/>
              </a:rPr>
              <a:t>a su vez pueden estar dentro de la zona del servicio del puerto o fuera de </a:t>
            </a:r>
            <a:r>
              <a:rPr lang="es-MX" sz="1800" dirty="0" smtClean="0">
                <a:latin typeface="Candara" pitchFamily="34" charset="0"/>
              </a:rPr>
              <a:t>ella.</a:t>
            </a:r>
            <a:endParaRPr lang="es-MX" sz="1800" dirty="0">
              <a:latin typeface="Candara" pitchFamily="34" charset="0"/>
            </a:endParaRPr>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5872022" y="4941168"/>
            <a:ext cx="296404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44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004535"/>
            <a:ext cx="8640960" cy="147732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MX" sz="1800" dirty="0">
                <a:latin typeface="Candara" pitchFamily="34" charset="0"/>
              </a:rPr>
              <a:t>En el puerto se encuentran </a:t>
            </a:r>
            <a:r>
              <a:rPr lang="es-MX" sz="1800" dirty="0" smtClean="0">
                <a:latin typeface="Candara" pitchFamily="34" charset="0"/>
              </a:rPr>
              <a:t>las </a:t>
            </a:r>
            <a:r>
              <a:rPr lang="es-MX" sz="1800" dirty="0">
                <a:latin typeface="Candara" pitchFamily="34" charset="0"/>
              </a:rPr>
              <a:t>carreteras, las vías de ferrocarril, las </a:t>
            </a:r>
            <a:r>
              <a:rPr lang="es-MX" sz="1800" dirty="0" smtClean="0">
                <a:latin typeface="Candara" pitchFamily="34" charset="0"/>
              </a:rPr>
              <a:t>vías navegables</a:t>
            </a:r>
            <a:r>
              <a:rPr lang="es-MX" sz="1800" dirty="0">
                <a:latin typeface="Candara" pitchFamily="34" charset="0"/>
              </a:rPr>
              <a:t>, las rutas marítimas y las tuberías de los sistemas de transporte por tubería</a:t>
            </a:r>
            <a:r>
              <a:rPr lang="es-MX" sz="1800" dirty="0" smtClean="0">
                <a:latin typeface="Candara" pitchFamily="34" charset="0"/>
              </a:rPr>
              <a:t>.</a:t>
            </a:r>
          </a:p>
          <a:p>
            <a:pPr algn="just"/>
            <a:r>
              <a:rPr lang="es-MX" sz="1800" dirty="0" smtClean="0">
                <a:latin typeface="Candara" pitchFamily="34" charset="0"/>
              </a:rPr>
              <a:t>El puerto </a:t>
            </a:r>
            <a:r>
              <a:rPr lang="es-MX" sz="1800" dirty="0">
                <a:latin typeface="Candara" pitchFamily="34" charset="0"/>
              </a:rPr>
              <a:t>alcanza de esta forma la condición de terminal para todos los modos de </a:t>
            </a:r>
            <a:r>
              <a:rPr lang="es-MX" sz="1800" dirty="0" smtClean="0">
                <a:latin typeface="Candara" pitchFamily="34" charset="0"/>
              </a:rPr>
              <a:t>transporte, por </a:t>
            </a:r>
            <a:r>
              <a:rPr lang="es-MX" sz="1800" dirty="0">
                <a:latin typeface="Candara" pitchFamily="34" charset="0"/>
              </a:rPr>
              <a:t>ello se le considera como un nodo de transferencia en una red de transporte.</a:t>
            </a:r>
          </a:p>
        </p:txBody>
      </p:sp>
      <p:sp>
        <p:nvSpPr>
          <p:cNvPr id="3" name="2 Rectángulo"/>
          <p:cNvSpPr/>
          <p:nvPr/>
        </p:nvSpPr>
        <p:spPr>
          <a:xfrm>
            <a:off x="323528" y="2444695"/>
            <a:ext cx="8640960"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MX" sz="1800" dirty="0">
                <a:latin typeface="Candara" pitchFamily="34" charset="0"/>
              </a:rPr>
              <a:t>Debido a las diferencias en el flujo de carga en las conexiones y las </a:t>
            </a:r>
            <a:r>
              <a:rPr lang="es-MX" sz="1800" dirty="0" smtClean="0">
                <a:latin typeface="Candara" pitchFamily="34" charset="0"/>
              </a:rPr>
              <a:t>características de </a:t>
            </a:r>
            <a:r>
              <a:rPr lang="es-MX" sz="1800" dirty="0">
                <a:latin typeface="Candara" pitchFamily="34" charset="0"/>
              </a:rPr>
              <a:t>los diferentes modos de transporte, los vehículos terrestres y los buques </a:t>
            </a:r>
            <a:r>
              <a:rPr lang="es-MX" sz="1800" dirty="0" smtClean="0">
                <a:latin typeface="Candara" pitchFamily="34" charset="0"/>
              </a:rPr>
              <a:t>tendrán diferentes </a:t>
            </a:r>
            <a:r>
              <a:rPr lang="es-MX" sz="1800" dirty="0">
                <a:latin typeface="Candara" pitchFamily="34" charset="0"/>
              </a:rPr>
              <a:t>capacidades y esquemas operativos</a:t>
            </a:r>
          </a:p>
        </p:txBody>
      </p:sp>
      <p:sp>
        <p:nvSpPr>
          <p:cNvPr id="4" name="3 Rectángulo"/>
          <p:cNvSpPr/>
          <p:nvPr/>
        </p:nvSpPr>
        <p:spPr>
          <a:xfrm>
            <a:off x="323528" y="3380799"/>
            <a:ext cx="8640960" cy="120032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MX" sz="1800" dirty="0" smtClean="0">
                <a:latin typeface="Candara" pitchFamily="34" charset="0"/>
              </a:rPr>
              <a:t>El puerto debe disponer </a:t>
            </a:r>
            <a:r>
              <a:rPr lang="es-MX" sz="1800" dirty="0">
                <a:latin typeface="Candara" pitchFamily="34" charset="0"/>
              </a:rPr>
              <a:t>de la </a:t>
            </a:r>
            <a:r>
              <a:rPr lang="es-MX" sz="1800" dirty="0" smtClean="0">
                <a:latin typeface="Candara" pitchFamily="34" charset="0"/>
              </a:rPr>
              <a:t>infraestructura necesaria</a:t>
            </a:r>
            <a:r>
              <a:rPr lang="es-MX" sz="1800" dirty="0">
                <a:latin typeface="Candara" pitchFamily="34" charset="0"/>
              </a:rPr>
              <a:t>, equipo de manipulación e instalaciones de almacenaje, pero </a:t>
            </a:r>
            <a:r>
              <a:rPr lang="es-MX" sz="1800" dirty="0" smtClean="0">
                <a:latin typeface="Candara" pitchFamily="34" charset="0"/>
              </a:rPr>
              <a:t>vale </a:t>
            </a:r>
            <a:r>
              <a:rPr lang="es-MX" sz="1800" dirty="0">
                <a:latin typeface="Candara" pitchFamily="34" charset="0"/>
              </a:rPr>
              <a:t>la </a:t>
            </a:r>
            <a:r>
              <a:rPr lang="es-MX" sz="1800" dirty="0" smtClean="0">
                <a:latin typeface="Candara" pitchFamily="34" charset="0"/>
              </a:rPr>
              <a:t>pena resaltar que </a:t>
            </a:r>
            <a:r>
              <a:rPr lang="es-MX" sz="1800" dirty="0">
                <a:latin typeface="Candara" pitchFamily="34" charset="0"/>
              </a:rPr>
              <a:t>la esencia del papel del puerto radica en su </a:t>
            </a:r>
            <a:r>
              <a:rPr lang="es-MX" sz="1800" b="1" dirty="0">
                <a:effectLst>
                  <a:outerShdw blurRad="38100" dist="38100" dir="2700000" algn="tl">
                    <a:srgbClr val="000000">
                      <a:alpha val="43137"/>
                    </a:srgbClr>
                  </a:outerShdw>
                </a:effectLst>
                <a:latin typeface="Candara" pitchFamily="34" charset="0"/>
              </a:rPr>
              <a:t>capacidad para atender a </a:t>
            </a:r>
            <a:r>
              <a:rPr lang="es-MX" sz="1800" b="1" dirty="0" smtClean="0">
                <a:effectLst>
                  <a:outerShdw blurRad="38100" dist="38100" dir="2700000" algn="tl">
                    <a:srgbClr val="000000">
                      <a:alpha val="43137"/>
                    </a:srgbClr>
                  </a:outerShdw>
                </a:effectLst>
                <a:latin typeface="Candara" pitchFamily="34" charset="0"/>
              </a:rPr>
              <a:t>la transferencia </a:t>
            </a:r>
            <a:r>
              <a:rPr lang="es-MX" sz="1800" b="1" dirty="0">
                <a:effectLst>
                  <a:outerShdw blurRad="38100" dist="38100" dir="2700000" algn="tl">
                    <a:srgbClr val="000000">
                      <a:alpha val="43137"/>
                    </a:srgbClr>
                  </a:outerShdw>
                </a:effectLst>
                <a:latin typeface="Candara" pitchFamily="34" charset="0"/>
              </a:rPr>
              <a:t>de la carga del modo de transporte marítimo al terrestre y viceversa</a:t>
            </a:r>
          </a:p>
        </p:txBody>
      </p:sp>
      <p:pic>
        <p:nvPicPr>
          <p:cNvPr id="2050"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554514" y="4705646"/>
            <a:ext cx="3745678" cy="2035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318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9" y="965621"/>
            <a:ext cx="8712968" cy="584775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MX" sz="1700" dirty="0" smtClean="0">
                <a:latin typeface="Candara" pitchFamily="34" charset="0"/>
              </a:rPr>
              <a:t>En los puertos existe el flujo físico de la carga, el flujo administrativo (aduanas, transferencia de propiedad y de riesgo, pago de servicios, etc.) y el flujo de los medios de transporte.</a:t>
            </a:r>
          </a:p>
          <a:p>
            <a:pPr algn="just"/>
            <a:r>
              <a:rPr lang="es-MX" sz="1700" dirty="0" smtClean="0">
                <a:latin typeface="Candara" pitchFamily="34" charset="0"/>
              </a:rPr>
              <a:t>En relación a estos 3 tipos de flujos, hay un mercado potencial de servicios que se prestan en el puerto; por ejemplo:</a:t>
            </a:r>
          </a:p>
          <a:p>
            <a:endParaRPr lang="es-MX" sz="1700" dirty="0" smtClean="0">
              <a:latin typeface="Candara" pitchFamily="34" charset="0"/>
            </a:endParaRPr>
          </a:p>
          <a:p>
            <a:pPr marL="457200" indent="-457200">
              <a:buFont typeface="+mj-lt"/>
              <a:buAutoNum type="alphaLcParenR"/>
            </a:pPr>
            <a:r>
              <a:rPr lang="es-MX" sz="1700" dirty="0" smtClean="0">
                <a:latin typeface="Candara" pitchFamily="34" charset="0"/>
              </a:rPr>
              <a:t>Servicios a la mercancía</a:t>
            </a:r>
          </a:p>
          <a:p>
            <a:pPr marL="914400" lvl="1" indent="-457200">
              <a:buFont typeface="Wingdings" pitchFamily="2" charset="2"/>
              <a:buChar char="q"/>
            </a:pPr>
            <a:r>
              <a:rPr lang="es-MX" sz="1700" dirty="0" smtClean="0">
                <a:latin typeface="Candara" pitchFamily="34" charset="0"/>
              </a:rPr>
              <a:t>Estiba/desestiba, carga/descarga, depósito, traslado, recepción/entrega, evacuación, almacenamiento, </a:t>
            </a:r>
            <a:r>
              <a:rPr lang="es-MX" sz="1700" dirty="0" err="1" smtClean="0">
                <a:latin typeface="Candara" pitchFamily="34" charset="0"/>
              </a:rPr>
              <a:t>etc</a:t>
            </a:r>
            <a:endParaRPr lang="es-MX" sz="1700" dirty="0" smtClean="0">
              <a:latin typeface="Candara" pitchFamily="34" charset="0"/>
            </a:endParaRPr>
          </a:p>
          <a:p>
            <a:pPr marL="914400" lvl="1" indent="-457200">
              <a:buFont typeface="Wingdings" pitchFamily="2" charset="2"/>
              <a:buChar char="q"/>
            </a:pPr>
            <a:r>
              <a:rPr lang="es-MX" sz="1700" dirty="0" smtClean="0">
                <a:latin typeface="Candara" pitchFamily="34" charset="0"/>
              </a:rPr>
              <a:t>Servicios de inspección y control de mercancía</a:t>
            </a:r>
          </a:p>
          <a:p>
            <a:pPr marL="914400" lvl="1" indent="-457200">
              <a:buFont typeface="Wingdings" pitchFamily="2" charset="2"/>
              <a:buChar char="q"/>
            </a:pPr>
            <a:r>
              <a:rPr lang="es-MX" sz="1700" dirty="0" smtClean="0">
                <a:latin typeface="Candara" pitchFamily="34" charset="0"/>
              </a:rPr>
              <a:t>Servicios de valor añadido</a:t>
            </a:r>
          </a:p>
          <a:p>
            <a:pPr marL="914400" lvl="1" indent="-457200">
              <a:buFont typeface="Wingdings" pitchFamily="2" charset="2"/>
              <a:buChar char="q"/>
            </a:pPr>
            <a:r>
              <a:rPr lang="es-MX" sz="1700" dirty="0" smtClean="0">
                <a:latin typeface="Candara" pitchFamily="34" charset="0"/>
              </a:rPr>
              <a:t>Servicios de transporte hacia el hinterland </a:t>
            </a:r>
          </a:p>
          <a:p>
            <a:pPr lvl="1" indent="-457200"/>
            <a:r>
              <a:rPr lang="es-MX" sz="1700" dirty="0" smtClean="0">
                <a:latin typeface="Candara" pitchFamily="34" charset="0"/>
              </a:rPr>
              <a:t>b)      Servicios al buque</a:t>
            </a:r>
          </a:p>
          <a:p>
            <a:pPr lvl="1" indent="-7938">
              <a:buFont typeface="Wingdings" pitchFamily="2" charset="2"/>
              <a:buChar char="q"/>
            </a:pPr>
            <a:r>
              <a:rPr lang="es-MX" sz="1700" dirty="0" smtClean="0">
                <a:latin typeface="Candara" pitchFamily="34" charset="0"/>
              </a:rPr>
              <a:t>       Remolque, amarre, abrigo y atraque</a:t>
            </a:r>
          </a:p>
          <a:p>
            <a:pPr lvl="1" indent="-7938">
              <a:buFont typeface="Wingdings" pitchFamily="2" charset="2"/>
              <a:buChar char="q"/>
            </a:pPr>
            <a:r>
              <a:rPr lang="es-MX" sz="1700" dirty="0" smtClean="0">
                <a:latin typeface="Candara" pitchFamily="34" charset="0"/>
              </a:rPr>
              <a:t>       Manejo de residuos</a:t>
            </a:r>
          </a:p>
          <a:p>
            <a:pPr lvl="1" indent="-7938">
              <a:buFont typeface="Wingdings" pitchFamily="2" charset="2"/>
              <a:buChar char="q"/>
            </a:pPr>
            <a:r>
              <a:rPr lang="es-MX" sz="1700" dirty="0" smtClean="0">
                <a:latin typeface="Candara" pitchFamily="34" charset="0"/>
              </a:rPr>
              <a:t>       Reparaciones y mantenimiento</a:t>
            </a:r>
          </a:p>
          <a:p>
            <a:pPr lvl="1" indent="-7938">
              <a:buFont typeface="Wingdings" pitchFamily="2" charset="2"/>
              <a:buChar char="q"/>
            </a:pPr>
            <a:r>
              <a:rPr lang="es-MX" sz="1700" dirty="0" smtClean="0">
                <a:latin typeface="Candara" pitchFamily="34" charset="0"/>
              </a:rPr>
              <a:t>       Suministros</a:t>
            </a:r>
          </a:p>
          <a:p>
            <a:pPr lvl="1" indent="-7938">
              <a:buFont typeface="Wingdings" pitchFamily="2" charset="2"/>
              <a:buChar char="q"/>
            </a:pPr>
            <a:r>
              <a:rPr lang="es-MX" sz="1700" dirty="0" smtClean="0">
                <a:latin typeface="Candara" pitchFamily="34" charset="0"/>
              </a:rPr>
              <a:t>       Servicios de control e inspección</a:t>
            </a:r>
          </a:p>
          <a:p>
            <a:pPr lvl="1" indent="-7938">
              <a:buFont typeface="Wingdings" pitchFamily="2" charset="2"/>
              <a:buChar char="q"/>
            </a:pPr>
            <a:r>
              <a:rPr lang="es-MX" sz="1700" dirty="0" smtClean="0">
                <a:latin typeface="Candara" pitchFamily="34" charset="0"/>
              </a:rPr>
              <a:t>       Servicios a las tripulaciones</a:t>
            </a:r>
          </a:p>
          <a:p>
            <a:pPr marL="342900" lvl="1" indent="-342900">
              <a:buAutoNum type="alphaUcParenR" startAt="3"/>
            </a:pPr>
            <a:r>
              <a:rPr lang="es-MX" sz="1700" dirty="0" smtClean="0">
                <a:latin typeface="Candara" pitchFamily="34" charset="0"/>
              </a:rPr>
              <a:t>Servicios a los vehículos terrestres</a:t>
            </a:r>
          </a:p>
          <a:p>
            <a:pPr marL="444500" lvl="1" indent="163513">
              <a:buFont typeface="Wingdings" pitchFamily="2" charset="2"/>
              <a:buChar char="q"/>
            </a:pPr>
            <a:r>
              <a:rPr lang="es-MX" sz="1700" dirty="0" smtClean="0">
                <a:latin typeface="Candara" pitchFamily="34" charset="0"/>
              </a:rPr>
              <a:t>        Estacionamientos</a:t>
            </a:r>
          </a:p>
          <a:p>
            <a:pPr marL="444500" lvl="1" indent="163513">
              <a:buFont typeface="Wingdings" pitchFamily="2" charset="2"/>
              <a:buChar char="q"/>
            </a:pPr>
            <a:r>
              <a:rPr lang="es-MX" sz="1700" dirty="0" smtClean="0">
                <a:latin typeface="Candara" pitchFamily="34" charset="0"/>
              </a:rPr>
              <a:t>        Estaciones de servicio</a:t>
            </a:r>
          </a:p>
          <a:p>
            <a:pPr marL="444500" lvl="1" indent="163513">
              <a:buFont typeface="Wingdings" pitchFamily="2" charset="2"/>
              <a:buChar char="q"/>
            </a:pPr>
            <a:r>
              <a:rPr lang="es-MX" sz="1700" dirty="0" smtClean="0">
                <a:latin typeface="Candara" pitchFamily="34" charset="0"/>
              </a:rPr>
              <a:t>        Etc.</a:t>
            </a:r>
          </a:p>
        </p:txBody>
      </p:sp>
      <p:sp>
        <p:nvSpPr>
          <p:cNvPr id="3" name="2 Rectángulo"/>
          <p:cNvSpPr/>
          <p:nvPr/>
        </p:nvSpPr>
        <p:spPr>
          <a:xfrm>
            <a:off x="4536504" y="4614227"/>
            <a:ext cx="4572000" cy="830997"/>
          </a:xfrm>
          <a:prstGeom prst="rect">
            <a:avLst/>
          </a:prstGeom>
        </p:spPr>
        <p:txBody>
          <a:bodyPr>
            <a:spAutoFit/>
          </a:bodyPr>
          <a:lstStyle/>
          <a:p>
            <a:pPr algn="just"/>
            <a:r>
              <a:rPr lang="es-MX" sz="1600" dirty="0">
                <a:latin typeface="Candara" pitchFamily="34" charset="0"/>
              </a:rPr>
              <a:t>Tanto a la mercancía como a los vehículos de transporte y buques, se les presta además</a:t>
            </a:r>
          </a:p>
          <a:p>
            <a:pPr algn="just"/>
            <a:r>
              <a:rPr lang="es-MX" sz="1600" dirty="0">
                <a:latin typeface="Candara" pitchFamily="34" charset="0"/>
              </a:rPr>
              <a:t>servicios de información.</a:t>
            </a:r>
          </a:p>
        </p:txBody>
      </p:sp>
      <p:sp>
        <p:nvSpPr>
          <p:cNvPr id="4" name="3 Rectángulo"/>
          <p:cNvSpPr/>
          <p:nvPr/>
        </p:nvSpPr>
        <p:spPr>
          <a:xfrm>
            <a:off x="4572000" y="5478323"/>
            <a:ext cx="4572000" cy="830997"/>
          </a:xfrm>
          <a:prstGeom prst="rect">
            <a:avLst/>
          </a:prstGeom>
        </p:spPr>
        <p:txBody>
          <a:bodyPr>
            <a:spAutoFit/>
          </a:bodyPr>
          <a:lstStyle/>
          <a:p>
            <a:pPr algn="just"/>
            <a:r>
              <a:rPr lang="es-MX" sz="1600" dirty="0">
                <a:latin typeface="Candara" pitchFamily="34" charset="0"/>
              </a:rPr>
              <a:t>Todos estos servicios son prestados en el puerto por un conjunto de instituciones </a:t>
            </a:r>
            <a:r>
              <a:rPr lang="es-MX" sz="1600" dirty="0" smtClean="0">
                <a:latin typeface="Candara" pitchFamily="34" charset="0"/>
              </a:rPr>
              <a:t>y empresas </a:t>
            </a:r>
            <a:r>
              <a:rPr lang="es-MX" sz="1600" dirty="0">
                <a:latin typeface="Candara" pitchFamily="34" charset="0"/>
              </a:rPr>
              <a:t>que constituyen la Comunidad Portuaria.</a:t>
            </a:r>
          </a:p>
        </p:txBody>
      </p:sp>
      <p:pic>
        <p:nvPicPr>
          <p:cNvPr id="5" name="Picture 1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6084168" y="2840090"/>
            <a:ext cx="1800200" cy="1828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887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
                                            <p:txEl>
                                              <p:pRg st="16" end="16"/>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
                                            <p:txEl>
                                              <p:pRg st="17" end="17"/>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
                                            <p:txEl>
                                              <p:pRg st="18" end="18"/>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CuadroTexto"/>
          <p:cNvSpPr txBox="1"/>
          <p:nvPr/>
        </p:nvSpPr>
        <p:spPr>
          <a:xfrm>
            <a:off x="1331640" y="77723"/>
            <a:ext cx="6120680" cy="830997"/>
          </a:xfrm>
          <a:prstGeom prst="rect">
            <a:avLst/>
          </a:prstGeom>
          <a:noFill/>
        </p:spPr>
        <p:txBody>
          <a:bodyPr wrap="square" lIns="91440" tIns="45720" rIns="91440" bIns="45720" rtlCol="0">
            <a:spAutoFit/>
          </a:bodyPr>
          <a:lstStyle/>
          <a:p>
            <a:pPr algn="ctr"/>
            <a:r>
              <a:rPr lang="es-MX" sz="2400" dirty="0">
                <a:solidFill>
                  <a:schemeClr val="tx2"/>
                </a:solidFill>
                <a:latin typeface="Arial Rounded MT Bold" pitchFamily="34" charset="0"/>
              </a:rPr>
              <a:t>Marco conceptual del Transporte Intermodal</a:t>
            </a:r>
          </a:p>
        </p:txBody>
      </p:sp>
      <p:sp>
        <p:nvSpPr>
          <p:cNvPr id="3" name="2 CuadroTexto"/>
          <p:cNvSpPr txBox="1"/>
          <p:nvPr/>
        </p:nvSpPr>
        <p:spPr>
          <a:xfrm>
            <a:off x="251520" y="1894180"/>
            <a:ext cx="8424936" cy="3046988"/>
          </a:xfrm>
          <a:prstGeom prst="rect">
            <a:avLst/>
          </a:prstGeom>
          <a:noFill/>
        </p:spPr>
        <p:txBody>
          <a:bodyPr wrap="square" lIns="91440" tIns="45720" rIns="91440" bIns="45720" rtlCol="0">
            <a:spAutoFit/>
          </a:bodyPr>
          <a:lstStyle/>
          <a:p>
            <a:pPr algn="ctr"/>
            <a:r>
              <a:rPr lang="es-MX" sz="3200" dirty="0">
                <a:solidFill>
                  <a:schemeClr val="accent2">
                    <a:lumMod val="50000"/>
                  </a:schemeClr>
                </a:solidFill>
              </a:rPr>
              <a:t>¿Qué </a:t>
            </a:r>
            <a:r>
              <a:rPr lang="es-MX" sz="3200" dirty="0" smtClean="0">
                <a:solidFill>
                  <a:schemeClr val="accent2">
                    <a:lumMod val="50000"/>
                  </a:schemeClr>
                </a:solidFill>
              </a:rPr>
              <a:t>entienden por </a:t>
            </a:r>
            <a:r>
              <a:rPr lang="es-MX" sz="3200" dirty="0">
                <a:solidFill>
                  <a:schemeClr val="accent2">
                    <a:lumMod val="50000"/>
                  </a:schemeClr>
                </a:solidFill>
              </a:rPr>
              <a:t>transporte multimodal?</a:t>
            </a:r>
          </a:p>
          <a:p>
            <a:pPr algn="ctr"/>
            <a:endParaRPr lang="es-MX" sz="3200" dirty="0" smtClean="0">
              <a:solidFill>
                <a:schemeClr val="accent2">
                  <a:lumMod val="50000"/>
                </a:schemeClr>
              </a:solidFill>
            </a:endParaRPr>
          </a:p>
          <a:p>
            <a:pPr algn="ctr"/>
            <a:r>
              <a:rPr lang="es-MX" sz="3200" dirty="0" smtClean="0">
                <a:solidFill>
                  <a:schemeClr val="accent2">
                    <a:lumMod val="50000"/>
                  </a:schemeClr>
                </a:solidFill>
              </a:rPr>
              <a:t>Entonces:</a:t>
            </a:r>
          </a:p>
          <a:p>
            <a:pPr algn="ctr"/>
            <a:endParaRPr lang="es-MX" sz="3200" dirty="0">
              <a:solidFill>
                <a:schemeClr val="accent2">
                  <a:lumMod val="50000"/>
                </a:schemeClr>
              </a:solidFill>
            </a:endParaRPr>
          </a:p>
          <a:p>
            <a:pPr algn="ctr"/>
            <a:r>
              <a:rPr lang="es-MX" sz="3200" dirty="0">
                <a:solidFill>
                  <a:schemeClr val="accent2">
                    <a:lumMod val="50000"/>
                  </a:schemeClr>
                </a:solidFill>
              </a:rPr>
              <a:t>¿Qué </a:t>
            </a:r>
            <a:r>
              <a:rPr lang="es-MX" sz="3200" dirty="0" smtClean="0">
                <a:solidFill>
                  <a:schemeClr val="accent2">
                    <a:lumMod val="50000"/>
                  </a:schemeClr>
                </a:solidFill>
              </a:rPr>
              <a:t>creen que es </a:t>
            </a:r>
            <a:r>
              <a:rPr lang="es-MX" sz="3200" dirty="0">
                <a:solidFill>
                  <a:schemeClr val="accent2">
                    <a:lumMod val="50000"/>
                  </a:schemeClr>
                </a:solidFill>
              </a:rPr>
              <a:t>transporte intermodal?</a:t>
            </a:r>
          </a:p>
          <a:p>
            <a:pPr algn="ctr"/>
            <a:endParaRPr lang="es-MX" sz="3200" dirty="0">
              <a:solidFill>
                <a:schemeClr val="accent2">
                  <a:lumMod val="50000"/>
                </a:schemeClr>
              </a:solidFill>
            </a:endParaRPr>
          </a:p>
        </p:txBody>
      </p:sp>
    </p:spTree>
    <p:extLst>
      <p:ext uri="{BB962C8B-B14F-4D97-AF65-F5344CB8AC3E}">
        <p14:creationId xmlns:p14="http://schemas.microsoft.com/office/powerpoint/2010/main" val="2652966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052736"/>
            <a:ext cx="8568952" cy="923330"/>
          </a:xfrm>
          <a:prstGeom prst="rect">
            <a:avLst/>
          </a:prstGeom>
        </p:spPr>
        <p:txBody>
          <a:bodyPr wrap="square">
            <a:spAutoFit/>
          </a:bodyPr>
          <a:lstStyle/>
          <a:p>
            <a:pPr algn="just"/>
            <a:r>
              <a:rPr lang="es-MX" sz="1800" dirty="0">
                <a:latin typeface="Candara" pitchFamily="34" charset="0"/>
              </a:rPr>
              <a:t>El puerto debe permitir y potenciar la perfecta integración entre los diferentes modos </a:t>
            </a:r>
            <a:r>
              <a:rPr lang="es-MX" sz="1800" dirty="0" smtClean="0">
                <a:latin typeface="Candara" pitchFamily="34" charset="0"/>
              </a:rPr>
              <a:t>y medios </a:t>
            </a:r>
            <a:r>
              <a:rPr lang="es-MX" sz="1800" dirty="0">
                <a:latin typeface="Candara" pitchFamily="34" charset="0"/>
              </a:rPr>
              <a:t>de transporte que pasan por él, constituyendo las diferentes cadenas </a:t>
            </a:r>
            <a:r>
              <a:rPr lang="es-MX" sz="1800" dirty="0" smtClean="0">
                <a:latin typeface="Candara" pitchFamily="34" charset="0"/>
              </a:rPr>
              <a:t>intermodales de </a:t>
            </a:r>
            <a:r>
              <a:rPr lang="es-MX" sz="1800" dirty="0">
                <a:latin typeface="Candara" pitchFamily="34" charset="0"/>
              </a:rPr>
              <a:t>transporte.</a:t>
            </a:r>
          </a:p>
        </p:txBody>
      </p:sp>
      <p:sp>
        <p:nvSpPr>
          <p:cNvPr id="3" name="2 Rectángulo"/>
          <p:cNvSpPr/>
          <p:nvPr/>
        </p:nvSpPr>
        <p:spPr>
          <a:xfrm>
            <a:off x="323528" y="2105561"/>
            <a:ext cx="8568952" cy="646331"/>
          </a:xfrm>
          <a:prstGeom prst="rect">
            <a:avLst/>
          </a:prstGeom>
        </p:spPr>
        <p:txBody>
          <a:bodyPr wrap="square">
            <a:spAutoFit/>
          </a:bodyPr>
          <a:lstStyle/>
          <a:p>
            <a:pPr algn="just"/>
            <a:r>
              <a:rPr lang="es-MX" sz="1800" dirty="0">
                <a:latin typeface="Candara" pitchFamily="34" charset="0"/>
              </a:rPr>
              <a:t>L</a:t>
            </a:r>
            <a:r>
              <a:rPr lang="es-MX" sz="1800" dirty="0" smtClean="0">
                <a:latin typeface="Candara" pitchFamily="34" charset="0"/>
              </a:rPr>
              <a:t>a </a:t>
            </a:r>
            <a:r>
              <a:rPr lang="es-MX" sz="1800" dirty="0">
                <a:latin typeface="Candara" pitchFamily="34" charset="0"/>
              </a:rPr>
              <a:t>contribución del puerto al </a:t>
            </a:r>
            <a:r>
              <a:rPr lang="es-MX" sz="1800" dirty="0" smtClean="0">
                <a:latin typeface="Candara" pitchFamily="34" charset="0"/>
              </a:rPr>
              <a:t>costo </a:t>
            </a:r>
            <a:r>
              <a:rPr lang="es-MX" sz="1800" dirty="0">
                <a:latin typeface="Candara" pitchFamily="34" charset="0"/>
              </a:rPr>
              <a:t>generalizado del </a:t>
            </a:r>
            <a:r>
              <a:rPr lang="es-MX" sz="1800" dirty="0" smtClean="0">
                <a:latin typeface="Candara" pitchFamily="34" charset="0"/>
              </a:rPr>
              <a:t>transporte </a:t>
            </a:r>
            <a:r>
              <a:rPr lang="es-MX" sz="1800" dirty="0">
                <a:latin typeface="Candara" pitchFamily="34" charset="0"/>
              </a:rPr>
              <a:t>por el paso </a:t>
            </a:r>
            <a:r>
              <a:rPr lang="es-MX" sz="1800" dirty="0" smtClean="0">
                <a:latin typeface="Candara" pitchFamily="34" charset="0"/>
              </a:rPr>
              <a:t>de la </a:t>
            </a:r>
            <a:r>
              <a:rPr lang="es-MX" sz="1800" dirty="0">
                <a:latin typeface="Candara" pitchFamily="34" charset="0"/>
              </a:rPr>
              <a:t>mercancía a su través, debe ser mínimo.</a:t>
            </a:r>
          </a:p>
        </p:txBody>
      </p:sp>
      <p:sp>
        <p:nvSpPr>
          <p:cNvPr id="4" name="3 Rectángulo"/>
          <p:cNvSpPr/>
          <p:nvPr/>
        </p:nvSpPr>
        <p:spPr>
          <a:xfrm>
            <a:off x="333106" y="2755506"/>
            <a:ext cx="8559374" cy="1200329"/>
          </a:xfrm>
          <a:prstGeom prst="rect">
            <a:avLst/>
          </a:prstGeom>
        </p:spPr>
        <p:txBody>
          <a:bodyPr wrap="square">
            <a:spAutoFit/>
          </a:bodyPr>
          <a:lstStyle/>
          <a:p>
            <a:pPr algn="just"/>
            <a:r>
              <a:rPr lang="es-MX" sz="1800" dirty="0">
                <a:latin typeface="Candara" pitchFamily="34" charset="0"/>
              </a:rPr>
              <a:t>Por </a:t>
            </a:r>
            <a:r>
              <a:rPr lang="es-MX" sz="1800" dirty="0" smtClean="0">
                <a:latin typeface="Candara" pitchFamily="34" charset="0"/>
              </a:rPr>
              <a:t>costo </a:t>
            </a:r>
            <a:r>
              <a:rPr lang="es-MX" sz="1800" dirty="0">
                <a:latin typeface="Candara" pitchFamily="34" charset="0"/>
              </a:rPr>
              <a:t>generalizado del transporte en un puerto entendemos la suma del </a:t>
            </a:r>
            <a:r>
              <a:rPr lang="es-MX" sz="1800" dirty="0" smtClean="0">
                <a:latin typeface="Candara" pitchFamily="34" charset="0"/>
              </a:rPr>
              <a:t>costo </a:t>
            </a:r>
            <a:r>
              <a:rPr lang="es-MX" sz="1800" dirty="0">
                <a:latin typeface="Candara" pitchFamily="34" charset="0"/>
              </a:rPr>
              <a:t>monetario del paso de </a:t>
            </a:r>
            <a:r>
              <a:rPr lang="es-MX" sz="1800" dirty="0" smtClean="0">
                <a:latin typeface="Candara" pitchFamily="34" charset="0"/>
              </a:rPr>
              <a:t>la mercancía </a:t>
            </a:r>
            <a:r>
              <a:rPr lang="es-MX" sz="1800" dirty="0">
                <a:latin typeface="Candara" pitchFamily="34" charset="0"/>
              </a:rPr>
              <a:t>por el puerto, más el </a:t>
            </a:r>
            <a:r>
              <a:rPr lang="es-MX" sz="1800" dirty="0" smtClean="0">
                <a:latin typeface="Candara" pitchFamily="34" charset="0"/>
              </a:rPr>
              <a:t>costo </a:t>
            </a:r>
            <a:r>
              <a:rPr lang="es-MX" sz="1800" dirty="0">
                <a:latin typeface="Candara" pitchFamily="34" charset="0"/>
              </a:rPr>
              <a:t>de inmovilización del buque y de la mercancía, más los </a:t>
            </a:r>
            <a:r>
              <a:rPr lang="es-MX" sz="1800" dirty="0" smtClean="0">
                <a:latin typeface="Candara" pitchFamily="34" charset="0"/>
              </a:rPr>
              <a:t>costos </a:t>
            </a:r>
            <a:r>
              <a:rPr lang="es-MX" sz="1800" dirty="0">
                <a:latin typeface="Candara" pitchFamily="34" charset="0"/>
              </a:rPr>
              <a:t>asociados </a:t>
            </a:r>
            <a:r>
              <a:rPr lang="es-MX" sz="1800" dirty="0" smtClean="0">
                <a:latin typeface="Candara" pitchFamily="34" charset="0"/>
              </a:rPr>
              <a:t>a los </a:t>
            </a:r>
            <a:r>
              <a:rPr lang="es-MX" sz="1800" dirty="0">
                <a:latin typeface="Candara" pitchFamily="34" charset="0"/>
              </a:rPr>
              <a:t>riesgos de buque y mercancía en puerto.</a:t>
            </a:r>
          </a:p>
        </p:txBody>
      </p:sp>
      <p:pic>
        <p:nvPicPr>
          <p:cNvPr id="5" name="Picture 2"/>
          <p:cNvPicPr>
            <a:picLocks noChangeAspect="1" noChangeArrowheads="1"/>
          </p:cNvPicPr>
          <p:nvPr/>
        </p:nvPicPr>
        <p:blipFill>
          <a:blip r:embed="rId2" cstate="email">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tretch>
            <a:fillRect/>
          </a:stretch>
        </p:blipFill>
        <p:spPr bwMode="auto">
          <a:xfrm>
            <a:off x="3134415" y="3829078"/>
            <a:ext cx="3337092" cy="29169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6263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97817" y="292586"/>
            <a:ext cx="6298519" cy="369332"/>
          </a:xfrm>
          <a:prstGeom prst="rect">
            <a:avLst/>
          </a:prstGeom>
          <a:noFill/>
        </p:spPr>
        <p:txBody>
          <a:bodyPr wrap="none" rtlCol="0">
            <a:spAutoFit/>
          </a:bodyPr>
          <a:lstStyle/>
          <a:p>
            <a:r>
              <a:rPr lang="es-MX" sz="1800" dirty="0" smtClean="0">
                <a:latin typeface="Candara" panose="020E0502030303020204" pitchFamily="34" charset="0"/>
              </a:rPr>
              <a:t>LA  FUNCIÓN INTERMODAL EN EL TRANSPORTE FERROVIARIO</a:t>
            </a:r>
            <a:endParaRPr lang="es-MX" sz="1800" dirty="0">
              <a:latin typeface="Candara" pitchFamily="34" charset="0"/>
            </a:endParaRPr>
          </a:p>
        </p:txBody>
      </p:sp>
      <p:pic>
        <p:nvPicPr>
          <p:cNvPr id="1026"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79512" y="960445"/>
            <a:ext cx="2293258" cy="2612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2627784" y="908720"/>
            <a:ext cx="6336704" cy="206210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sz="1600" dirty="0" smtClean="0">
                <a:latin typeface="Candara" panose="020E0502030303020204" pitchFamily="34" charset="0"/>
              </a:rPr>
              <a:t>Las terminales ferroviarias de mercancías ocupan una posición central en las cadenas de transporte intermodal.</a:t>
            </a:r>
          </a:p>
          <a:p>
            <a:pPr algn="just"/>
            <a:r>
              <a:rPr lang="es-MX" sz="1600" dirty="0" smtClean="0">
                <a:latin typeface="Candara" panose="020E0502030303020204" pitchFamily="34" charset="0"/>
              </a:rPr>
              <a:t>Sus elementos determinantes son los siguientes:</a:t>
            </a:r>
          </a:p>
          <a:p>
            <a:pPr marL="457200" indent="-457200" algn="just">
              <a:buFont typeface="+mj-lt"/>
              <a:buAutoNum type="alphaLcParenR"/>
            </a:pPr>
            <a:endParaRPr lang="es-MX" sz="1600" dirty="0" smtClean="0">
              <a:latin typeface="Candara" panose="020E0502030303020204" pitchFamily="34" charset="0"/>
            </a:endParaRPr>
          </a:p>
          <a:p>
            <a:pPr marL="457200" indent="-457200" algn="just">
              <a:buFont typeface="+mj-lt"/>
              <a:buAutoNum type="alphaLcParenR"/>
            </a:pPr>
            <a:r>
              <a:rPr lang="es-MX" sz="1600" dirty="0" smtClean="0">
                <a:latin typeface="Candara" panose="020E0502030303020204" pitchFamily="34" charset="0"/>
              </a:rPr>
              <a:t>Localización</a:t>
            </a:r>
          </a:p>
          <a:p>
            <a:pPr marL="457200" indent="-457200" algn="just">
              <a:buFont typeface="+mj-lt"/>
              <a:buAutoNum type="alphaLcParenR"/>
            </a:pPr>
            <a:r>
              <a:rPr lang="es-MX" sz="1600" dirty="0" smtClean="0">
                <a:latin typeface="Candara" panose="020E0502030303020204" pitchFamily="34" charset="0"/>
              </a:rPr>
              <a:t>Capacidad</a:t>
            </a:r>
          </a:p>
          <a:p>
            <a:pPr marL="457200" indent="-457200" algn="just">
              <a:buFont typeface="+mj-lt"/>
              <a:buAutoNum type="alphaLcParenR"/>
            </a:pPr>
            <a:r>
              <a:rPr lang="es-MX" sz="1600" dirty="0" smtClean="0">
                <a:latin typeface="Candara" panose="020E0502030303020204" pitchFamily="34" charset="0"/>
              </a:rPr>
              <a:t>Eficiencia</a:t>
            </a:r>
          </a:p>
          <a:p>
            <a:pPr marL="457200" indent="-457200" algn="just">
              <a:buFont typeface="+mj-lt"/>
              <a:buAutoNum type="alphaLcParenR"/>
            </a:pPr>
            <a:r>
              <a:rPr lang="es-MX" sz="1600" dirty="0" smtClean="0">
                <a:latin typeface="Candara" panose="020E0502030303020204" pitchFamily="34" charset="0"/>
              </a:rPr>
              <a:t>Calidad de sus servicios</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512" y="3789040"/>
            <a:ext cx="3648075" cy="287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3923928" y="4289028"/>
            <a:ext cx="5040560" cy="230832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just"/>
            <a:r>
              <a:rPr lang="es-MX" sz="1600" dirty="0" smtClean="0">
                <a:latin typeface="Candara" panose="020E0502030303020204" pitchFamily="34" charset="0"/>
              </a:rPr>
              <a:t>Aspectos para considerar la ubicación de una Terminal Intermodal:</a:t>
            </a:r>
          </a:p>
          <a:p>
            <a:pPr algn="just"/>
            <a:endParaRPr lang="es-MX" sz="1600" dirty="0">
              <a:latin typeface="Candara" panose="020E0502030303020204" pitchFamily="34" charset="0"/>
            </a:endParaRPr>
          </a:p>
          <a:p>
            <a:pPr marL="342900" indent="-342900" algn="just">
              <a:buFont typeface="+mj-lt"/>
              <a:buAutoNum type="arabicPeriod"/>
            </a:pPr>
            <a:r>
              <a:rPr lang="es-MX" sz="1600" dirty="0" smtClean="0">
                <a:latin typeface="Candara" panose="020E0502030303020204" pitchFamily="34" charset="0"/>
              </a:rPr>
              <a:t>Cercanía a la red carretera y a la red ferroviaria troncal.</a:t>
            </a:r>
          </a:p>
          <a:p>
            <a:pPr marL="342900" indent="-342900" algn="just">
              <a:buFont typeface="+mj-lt"/>
              <a:buAutoNum type="arabicPeriod"/>
            </a:pPr>
            <a:r>
              <a:rPr lang="es-MX" sz="1600" dirty="0" smtClean="0">
                <a:latin typeface="Candara" panose="020E0502030303020204" pitchFamily="34" charset="0"/>
              </a:rPr>
              <a:t>Cercanía a las zonas de atracción y generación de carga.</a:t>
            </a:r>
          </a:p>
          <a:p>
            <a:pPr marL="342900" indent="-342900" algn="just">
              <a:buFont typeface="+mj-lt"/>
              <a:buAutoNum type="arabicPeriod"/>
            </a:pPr>
            <a:r>
              <a:rPr lang="es-MX" sz="1600" dirty="0" smtClean="0">
                <a:latin typeface="Candara" panose="020E0502030303020204" pitchFamily="34" charset="0"/>
              </a:rPr>
              <a:t>Posibilidad de disponer de espacios o reservas de suelo que puedan garantizar futuras ampliaciones.</a:t>
            </a:r>
          </a:p>
        </p:txBody>
      </p:sp>
      <p:sp>
        <p:nvSpPr>
          <p:cNvPr id="8" name="7 CuadroTexto"/>
          <p:cNvSpPr txBox="1"/>
          <p:nvPr/>
        </p:nvSpPr>
        <p:spPr>
          <a:xfrm>
            <a:off x="3923928" y="3140968"/>
            <a:ext cx="5040560" cy="107721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MX" sz="1600" dirty="0" smtClean="0">
                <a:latin typeface="Candara" panose="020E0502030303020204" pitchFamily="34" charset="0"/>
              </a:rPr>
              <a:t>Las TI son espacios equipados para la transferencia y almacenamiento temporal de </a:t>
            </a:r>
            <a:r>
              <a:rPr lang="es-MX" sz="1600" dirty="0" err="1" smtClean="0">
                <a:latin typeface="Candara" panose="020E0502030303020204" pitchFamily="34" charset="0"/>
              </a:rPr>
              <a:t>UTIs</a:t>
            </a:r>
            <a:r>
              <a:rPr lang="es-MX" sz="1600" dirty="0" smtClean="0">
                <a:latin typeface="Candara" panose="020E0502030303020204" pitchFamily="34" charset="0"/>
              </a:rPr>
              <a:t> que conectan, al menos dos modos de transporte, generalmente la carretera y el ferrocarril.</a:t>
            </a:r>
          </a:p>
        </p:txBody>
      </p:sp>
    </p:spTree>
    <p:extLst>
      <p:ext uri="{BB962C8B-B14F-4D97-AF65-F5344CB8AC3E}">
        <p14:creationId xmlns:p14="http://schemas.microsoft.com/office/powerpoint/2010/main" val="3786854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9592" y="1155605"/>
            <a:ext cx="7698783" cy="5369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1653549" y="548680"/>
            <a:ext cx="5510739" cy="400110"/>
          </a:xfrm>
          <a:prstGeom prst="rect">
            <a:avLst/>
          </a:prstGeom>
          <a:noFill/>
        </p:spPr>
        <p:txBody>
          <a:bodyPr wrap="none" rtlCol="0">
            <a:spAutoFit/>
          </a:bodyPr>
          <a:lstStyle/>
          <a:p>
            <a:r>
              <a:rPr lang="es-MX" dirty="0" smtClean="0"/>
              <a:t>Ejemplo de ubicación de una Terminal Intermodal</a:t>
            </a:r>
            <a:endParaRPr lang="es-MX" dirty="0"/>
          </a:p>
        </p:txBody>
      </p:sp>
    </p:spTree>
    <p:extLst>
      <p:ext uri="{BB962C8B-B14F-4D97-AF65-F5344CB8AC3E}">
        <p14:creationId xmlns:p14="http://schemas.microsoft.com/office/powerpoint/2010/main" val="21019123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980728"/>
            <a:ext cx="8712968" cy="2862322"/>
          </a:xfrm>
          <a:prstGeom prst="rect">
            <a:avLst/>
          </a:prstGeom>
          <a:noFill/>
        </p:spPr>
        <p:txBody>
          <a:bodyPr wrap="square" rtlCol="0">
            <a:spAutoFit/>
          </a:bodyPr>
          <a:lstStyle/>
          <a:p>
            <a:pPr algn="just"/>
            <a:r>
              <a:rPr lang="es-MX" dirty="0" smtClean="0"/>
              <a:t>Es necesario diferenciar los servicios al tren (recepción, carga, descarga, clasificación y despacho) de los servicios o intermodales, tales como:</a:t>
            </a:r>
          </a:p>
          <a:p>
            <a:pPr algn="just"/>
            <a:endParaRPr lang="es-MX" dirty="0" smtClean="0"/>
          </a:p>
          <a:p>
            <a:pPr marL="342900" indent="-342900" algn="just">
              <a:buFont typeface="Arial" panose="020B0604020202020204" pitchFamily="34" charset="0"/>
              <a:buChar char="•"/>
            </a:pPr>
            <a:r>
              <a:rPr lang="es-MX" dirty="0" smtClean="0"/>
              <a:t>Servicios a las mercancías y</a:t>
            </a:r>
          </a:p>
          <a:p>
            <a:pPr marL="342900" indent="-342900" algn="just">
              <a:buFont typeface="Arial" panose="020B0604020202020204" pitchFamily="34" charset="0"/>
              <a:buChar char="•"/>
            </a:pPr>
            <a:r>
              <a:rPr lang="es-MX" dirty="0" smtClean="0"/>
              <a:t>Procedimientos asociados a las mismas</a:t>
            </a:r>
          </a:p>
          <a:p>
            <a:pPr algn="just"/>
            <a:endParaRPr lang="es-MX" dirty="0" smtClean="0"/>
          </a:p>
          <a:p>
            <a:pPr algn="just"/>
            <a:r>
              <a:rPr lang="es-MX" dirty="0" smtClean="0"/>
              <a:t>Las terminales ferroviarias se convierten en puntos de ruptura en la cadena de transporte .</a:t>
            </a:r>
            <a:endParaRPr lang="es-MX" dirty="0"/>
          </a:p>
          <a:p>
            <a:pPr marL="342900" indent="-342900" algn="just">
              <a:buFont typeface="Arial" panose="020B0604020202020204" pitchFamily="34" charset="0"/>
              <a:buChar char="•"/>
            </a:pPr>
            <a:endParaRPr lang="es-MX" dirty="0"/>
          </a:p>
        </p:txBody>
      </p:sp>
      <p:grpSp>
        <p:nvGrpSpPr>
          <p:cNvPr id="22" name="21 Grupo"/>
          <p:cNvGrpSpPr/>
          <p:nvPr/>
        </p:nvGrpSpPr>
        <p:grpSpPr>
          <a:xfrm>
            <a:off x="899592" y="3789040"/>
            <a:ext cx="7243506" cy="2161409"/>
            <a:chOff x="827584" y="4221088"/>
            <a:chExt cx="7416824" cy="2305425"/>
          </a:xfrm>
        </p:grpSpPr>
        <p:sp>
          <p:nvSpPr>
            <p:cNvPr id="3" name="2 Elipse"/>
            <p:cNvSpPr/>
            <p:nvPr/>
          </p:nvSpPr>
          <p:spPr>
            <a:xfrm>
              <a:off x="2065672" y="4509120"/>
              <a:ext cx="914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smtClean="0">
                  <a:solidFill>
                    <a:schemeClr val="tx1"/>
                  </a:solidFill>
                </a:rPr>
                <a:t>TI</a:t>
              </a:r>
              <a:endParaRPr lang="es-MX" sz="1800" dirty="0">
                <a:solidFill>
                  <a:schemeClr val="tx1"/>
                </a:solidFill>
              </a:endParaRPr>
            </a:p>
          </p:txBody>
        </p:sp>
        <p:sp>
          <p:nvSpPr>
            <p:cNvPr id="5" name="4 Elipse"/>
            <p:cNvSpPr/>
            <p:nvPr/>
          </p:nvSpPr>
          <p:spPr>
            <a:xfrm>
              <a:off x="6105872" y="4509120"/>
              <a:ext cx="914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smtClean="0">
                  <a:solidFill>
                    <a:schemeClr val="tx1"/>
                  </a:solidFill>
                </a:rPr>
                <a:t>TI</a:t>
              </a:r>
              <a:endParaRPr lang="es-MX" sz="1800" dirty="0">
                <a:solidFill>
                  <a:schemeClr val="tx1"/>
                </a:solidFill>
              </a:endParaRPr>
            </a:p>
          </p:txBody>
        </p:sp>
        <p:cxnSp>
          <p:nvCxnSpPr>
            <p:cNvPr id="6" name="5 Conector recto de flecha"/>
            <p:cNvCxnSpPr>
              <a:stCxn id="3" idx="6"/>
              <a:endCxn id="5" idx="2"/>
            </p:cNvCxnSpPr>
            <p:nvPr/>
          </p:nvCxnSpPr>
          <p:spPr>
            <a:xfrm>
              <a:off x="2980072" y="4966320"/>
              <a:ext cx="3125800"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a:stCxn id="5" idx="6"/>
            </p:cNvCxnSpPr>
            <p:nvPr/>
          </p:nvCxnSpPr>
          <p:spPr>
            <a:xfrm>
              <a:off x="7020272" y="4966320"/>
              <a:ext cx="122413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827584" y="4969634"/>
              <a:ext cx="122413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6588224" y="5517232"/>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2526748" y="5517232"/>
              <a:ext cx="0" cy="288032"/>
            </a:xfrm>
            <a:prstGeom prst="line">
              <a:avLst/>
            </a:prstGeom>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827584" y="4653136"/>
              <a:ext cx="1066061" cy="369332"/>
            </a:xfrm>
            <a:prstGeom prst="rect">
              <a:avLst/>
            </a:prstGeom>
            <a:noFill/>
          </p:spPr>
          <p:txBody>
            <a:bodyPr wrap="none" rtlCol="0">
              <a:spAutoFit/>
            </a:bodyPr>
            <a:lstStyle/>
            <a:p>
              <a:r>
                <a:rPr lang="es-MX" sz="1800" dirty="0" smtClean="0"/>
                <a:t>Carretera</a:t>
              </a:r>
              <a:endParaRPr lang="es-MX" sz="1800" dirty="0"/>
            </a:p>
          </p:txBody>
        </p:sp>
        <p:sp>
          <p:nvSpPr>
            <p:cNvPr id="16" name="15 CuadroTexto"/>
            <p:cNvSpPr txBox="1"/>
            <p:nvPr/>
          </p:nvSpPr>
          <p:spPr>
            <a:xfrm>
              <a:off x="7005029" y="4653136"/>
              <a:ext cx="1066061" cy="369332"/>
            </a:xfrm>
            <a:prstGeom prst="rect">
              <a:avLst/>
            </a:prstGeom>
            <a:noFill/>
          </p:spPr>
          <p:txBody>
            <a:bodyPr wrap="none" rtlCol="0">
              <a:spAutoFit/>
            </a:bodyPr>
            <a:lstStyle/>
            <a:p>
              <a:r>
                <a:rPr lang="es-MX" sz="1800" dirty="0" smtClean="0"/>
                <a:t>Carretera</a:t>
              </a:r>
              <a:endParaRPr lang="es-MX" sz="1800" dirty="0"/>
            </a:p>
          </p:txBody>
        </p:sp>
        <p:sp>
          <p:nvSpPr>
            <p:cNvPr id="17" name="16 CuadroTexto"/>
            <p:cNvSpPr txBox="1"/>
            <p:nvPr/>
          </p:nvSpPr>
          <p:spPr>
            <a:xfrm>
              <a:off x="3548645" y="4221088"/>
              <a:ext cx="1621123" cy="646331"/>
            </a:xfrm>
            <a:prstGeom prst="rect">
              <a:avLst/>
            </a:prstGeom>
            <a:noFill/>
          </p:spPr>
          <p:txBody>
            <a:bodyPr wrap="square" rtlCol="0">
              <a:spAutoFit/>
            </a:bodyPr>
            <a:lstStyle/>
            <a:p>
              <a:pPr algn="ctr"/>
              <a:r>
                <a:rPr lang="es-MX" sz="1800" dirty="0" smtClean="0"/>
                <a:t>Transporte principal</a:t>
              </a:r>
              <a:endParaRPr lang="es-MX" sz="1800" dirty="0"/>
            </a:p>
          </p:txBody>
        </p:sp>
        <p:sp>
          <p:nvSpPr>
            <p:cNvPr id="18" name="17 CuadroTexto"/>
            <p:cNvSpPr txBox="1"/>
            <p:nvPr/>
          </p:nvSpPr>
          <p:spPr>
            <a:xfrm>
              <a:off x="3555407" y="5013176"/>
              <a:ext cx="1621123" cy="646331"/>
            </a:xfrm>
            <a:prstGeom prst="rect">
              <a:avLst/>
            </a:prstGeom>
            <a:noFill/>
          </p:spPr>
          <p:txBody>
            <a:bodyPr wrap="square" rtlCol="0">
              <a:spAutoFit/>
            </a:bodyPr>
            <a:lstStyle/>
            <a:p>
              <a:pPr algn="ctr"/>
              <a:r>
                <a:rPr lang="es-MX" sz="1800" dirty="0" smtClean="0"/>
                <a:t>Ferrocarril, barco</a:t>
              </a:r>
              <a:endParaRPr lang="es-MX" sz="1800" dirty="0"/>
            </a:p>
          </p:txBody>
        </p:sp>
        <p:sp>
          <p:nvSpPr>
            <p:cNvPr id="19" name="18 CuadroTexto"/>
            <p:cNvSpPr txBox="1"/>
            <p:nvPr/>
          </p:nvSpPr>
          <p:spPr>
            <a:xfrm>
              <a:off x="1622766" y="5880182"/>
              <a:ext cx="1811620" cy="646331"/>
            </a:xfrm>
            <a:prstGeom prst="rect">
              <a:avLst/>
            </a:prstGeom>
            <a:noFill/>
          </p:spPr>
          <p:txBody>
            <a:bodyPr wrap="square" rtlCol="0">
              <a:spAutoFit/>
            </a:bodyPr>
            <a:lstStyle/>
            <a:p>
              <a:pPr algn="ctr"/>
              <a:r>
                <a:rPr lang="es-MX" sz="1800" dirty="0" smtClean="0"/>
                <a:t>Intercambio de modo</a:t>
              </a:r>
              <a:endParaRPr lang="es-MX" sz="1800" dirty="0"/>
            </a:p>
          </p:txBody>
        </p:sp>
        <p:sp>
          <p:nvSpPr>
            <p:cNvPr id="20" name="19 CuadroTexto"/>
            <p:cNvSpPr txBox="1"/>
            <p:nvPr/>
          </p:nvSpPr>
          <p:spPr>
            <a:xfrm>
              <a:off x="5683680" y="5877272"/>
              <a:ext cx="1811620" cy="646331"/>
            </a:xfrm>
            <a:prstGeom prst="rect">
              <a:avLst/>
            </a:prstGeom>
            <a:noFill/>
          </p:spPr>
          <p:txBody>
            <a:bodyPr wrap="square" rtlCol="0">
              <a:spAutoFit/>
            </a:bodyPr>
            <a:lstStyle/>
            <a:p>
              <a:pPr algn="ctr"/>
              <a:r>
                <a:rPr lang="es-MX" sz="1800" dirty="0" smtClean="0"/>
                <a:t>Intercambio de modo</a:t>
              </a:r>
              <a:endParaRPr lang="es-MX" sz="1800" dirty="0"/>
            </a:p>
          </p:txBody>
        </p:sp>
      </p:grpSp>
    </p:spTree>
    <p:extLst>
      <p:ext uri="{BB962C8B-B14F-4D97-AF65-F5344CB8AC3E}">
        <p14:creationId xmlns:p14="http://schemas.microsoft.com/office/powerpoint/2010/main" val="271939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1" y="908720"/>
            <a:ext cx="8712968" cy="707886"/>
          </a:xfrm>
          <a:prstGeom prst="rect">
            <a:avLst/>
          </a:prstGeom>
          <a:noFill/>
        </p:spPr>
        <p:txBody>
          <a:bodyPr wrap="square" rtlCol="0">
            <a:spAutoFit/>
          </a:bodyPr>
          <a:lstStyle/>
          <a:p>
            <a:pPr algn="just"/>
            <a:r>
              <a:rPr lang="es-MX" dirty="0" smtClean="0"/>
              <a:t>Se distinguen 3 modelos o sistemas básicos distintos en la configuración de las cadenas de transporte intermodal:</a:t>
            </a:r>
            <a:endParaRPr lang="es-MX" dirty="0"/>
          </a:p>
        </p:txBody>
      </p:sp>
      <p:sp>
        <p:nvSpPr>
          <p:cNvPr id="3" name="2 CuadroTexto"/>
          <p:cNvSpPr txBox="1"/>
          <p:nvPr/>
        </p:nvSpPr>
        <p:spPr>
          <a:xfrm>
            <a:off x="395536" y="1700808"/>
            <a:ext cx="4703019" cy="400110"/>
          </a:xfrm>
          <a:prstGeom prst="rect">
            <a:avLst/>
          </a:prstGeom>
          <a:noFill/>
        </p:spPr>
        <p:txBody>
          <a:bodyPr wrap="none" rtlCol="0">
            <a:spAutoFit/>
          </a:bodyPr>
          <a:lstStyle/>
          <a:p>
            <a:r>
              <a:rPr lang="es-MX" dirty="0" smtClean="0"/>
              <a:t>1. Transporte directo entre origen y destino</a:t>
            </a:r>
            <a:endParaRPr lang="es-MX" dirty="0"/>
          </a:p>
        </p:txBody>
      </p:sp>
      <p:pic>
        <p:nvPicPr>
          <p:cNvPr id="3074" name="Picture 2"/>
          <p:cNvPicPr>
            <a:picLocks noChangeAspect="1" noChangeArrowheads="1"/>
          </p:cNvPicPr>
          <p:nvPr/>
        </p:nvPicPr>
        <p:blipFill>
          <a:blip r:embed="rId2" cstate="email">
            <a:lum bright="-20000" contrast="40000"/>
            <a:extLst>
              <a:ext uri="{28A0092B-C50C-407E-A947-70E740481C1C}">
                <a14:useLocalDpi xmlns:a14="http://schemas.microsoft.com/office/drawing/2010/main"/>
              </a:ext>
            </a:extLst>
          </a:blip>
          <a:srcRect/>
          <a:stretch>
            <a:fillRect/>
          </a:stretch>
        </p:blipFill>
        <p:spPr bwMode="auto">
          <a:xfrm>
            <a:off x="1543397" y="2132856"/>
            <a:ext cx="5476875" cy="14382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lum bright="-20000" contrast="40000"/>
            <a:extLst>
              <a:ext uri="{28A0092B-C50C-407E-A947-70E740481C1C}">
                <a14:useLocalDpi xmlns:a14="http://schemas.microsoft.com/office/drawing/2010/main"/>
              </a:ext>
            </a:extLst>
          </a:blip>
          <a:srcRect/>
          <a:stretch>
            <a:fillRect/>
          </a:stretch>
        </p:blipFill>
        <p:spPr bwMode="auto">
          <a:xfrm>
            <a:off x="1547589" y="4667969"/>
            <a:ext cx="5400675" cy="18573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6" name="5 CuadroTexto"/>
          <p:cNvSpPr txBox="1"/>
          <p:nvPr/>
        </p:nvSpPr>
        <p:spPr>
          <a:xfrm>
            <a:off x="395536" y="3645024"/>
            <a:ext cx="8568953" cy="1015663"/>
          </a:xfrm>
          <a:prstGeom prst="rect">
            <a:avLst/>
          </a:prstGeom>
          <a:noFill/>
        </p:spPr>
        <p:txBody>
          <a:bodyPr wrap="square" rtlCol="0">
            <a:spAutoFit/>
          </a:bodyPr>
          <a:lstStyle/>
          <a:p>
            <a:pPr algn="just"/>
            <a:r>
              <a:rPr lang="es-MX" dirty="0" smtClean="0"/>
              <a:t>Dada la diferencia en la capacidad de carga de los diferentes modos de transporte, las terminales de origen y destino deben contar con buffers o almacenes intermedios que regulen estos flujos</a:t>
            </a:r>
          </a:p>
        </p:txBody>
      </p:sp>
    </p:spTree>
    <p:extLst>
      <p:ext uri="{BB962C8B-B14F-4D97-AF65-F5344CB8AC3E}">
        <p14:creationId xmlns:p14="http://schemas.microsoft.com/office/powerpoint/2010/main" val="3086529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980728"/>
            <a:ext cx="8568952" cy="707886"/>
          </a:xfrm>
          <a:prstGeom prst="rect">
            <a:avLst/>
          </a:prstGeom>
          <a:noFill/>
        </p:spPr>
        <p:txBody>
          <a:bodyPr wrap="square" rtlCol="0">
            <a:spAutoFit/>
          </a:bodyPr>
          <a:lstStyle/>
          <a:p>
            <a:pPr algn="just"/>
            <a:r>
              <a:rPr lang="es-MX" dirty="0" smtClean="0"/>
              <a:t>2. Sistema </a:t>
            </a:r>
            <a:r>
              <a:rPr lang="es-MX" dirty="0" err="1" smtClean="0"/>
              <a:t>hub</a:t>
            </a:r>
            <a:r>
              <a:rPr lang="es-MX" dirty="0" smtClean="0"/>
              <a:t> &amp; </a:t>
            </a:r>
            <a:r>
              <a:rPr lang="es-MX" dirty="0" err="1" smtClean="0"/>
              <a:t>spoke</a:t>
            </a:r>
            <a:r>
              <a:rPr lang="es-MX" dirty="0" smtClean="0"/>
              <a:t> en el que una terminal concentra transportes con diferente origen para un mismo destino</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14513" y="1844824"/>
            <a:ext cx="5514975" cy="22764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3 CuadroTexto"/>
          <p:cNvSpPr txBox="1"/>
          <p:nvPr/>
        </p:nvSpPr>
        <p:spPr>
          <a:xfrm>
            <a:off x="395536" y="4481825"/>
            <a:ext cx="8568952" cy="1323439"/>
          </a:xfrm>
          <a:prstGeom prst="rect">
            <a:avLst/>
          </a:prstGeom>
          <a:noFill/>
        </p:spPr>
        <p:txBody>
          <a:bodyPr wrap="square" rtlCol="0">
            <a:spAutoFit/>
          </a:bodyPr>
          <a:lstStyle/>
          <a:p>
            <a:pPr algn="just"/>
            <a:r>
              <a:rPr lang="es-MX" dirty="0" smtClean="0"/>
              <a:t>La terminal </a:t>
            </a:r>
            <a:r>
              <a:rPr lang="es-MX" dirty="0" err="1" smtClean="0"/>
              <a:t>hub</a:t>
            </a:r>
            <a:r>
              <a:rPr lang="es-MX" dirty="0" smtClean="0"/>
              <a:t>, realiza </a:t>
            </a:r>
            <a:r>
              <a:rPr lang="es-MX" dirty="0" smtClean="0">
                <a:effectLst>
                  <a:outerShdw blurRad="38100" dist="38100" dir="2700000" algn="tl">
                    <a:srgbClr val="000000">
                      <a:alpha val="43137"/>
                    </a:srgbClr>
                  </a:outerShdw>
                </a:effectLst>
              </a:rPr>
              <a:t>actividades de clasificación</a:t>
            </a:r>
            <a:r>
              <a:rPr lang="es-MX" dirty="0" smtClean="0"/>
              <a:t>, esto es,  descarga </a:t>
            </a:r>
            <a:r>
              <a:rPr lang="es-MX" dirty="0"/>
              <a:t>y concentra mercancía o unidades de transporte de orígenes distintos que posteriormente clasifica según sus destinos y vuelve a cargar para enviar a sus destinos definitivos</a:t>
            </a:r>
            <a:r>
              <a:rPr lang="es-MX" dirty="0" smtClean="0"/>
              <a:t>.</a:t>
            </a:r>
            <a:endParaRPr lang="es-MX" dirty="0"/>
          </a:p>
        </p:txBody>
      </p:sp>
    </p:spTree>
    <p:extLst>
      <p:ext uri="{BB962C8B-B14F-4D97-AF65-F5344CB8AC3E}">
        <p14:creationId xmlns:p14="http://schemas.microsoft.com/office/powerpoint/2010/main" val="2475662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124744"/>
            <a:ext cx="8352928" cy="707886"/>
          </a:xfrm>
          <a:prstGeom prst="rect">
            <a:avLst/>
          </a:prstGeom>
          <a:noFill/>
        </p:spPr>
        <p:txBody>
          <a:bodyPr wrap="square" rtlCol="0">
            <a:spAutoFit/>
          </a:bodyPr>
          <a:lstStyle/>
          <a:p>
            <a:pPr algn="just"/>
            <a:r>
              <a:rPr lang="es-MX" dirty="0" smtClean="0"/>
              <a:t>3. Sistema de ruta con paradas intermedias entre las terminales de origen y destino</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1567" y="1889373"/>
            <a:ext cx="5276850" cy="197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576064" y="4030032"/>
            <a:ext cx="8244408" cy="1631216"/>
          </a:xfrm>
          <a:prstGeom prst="rect">
            <a:avLst/>
          </a:prstGeom>
        </p:spPr>
        <p:txBody>
          <a:bodyPr wrap="square">
            <a:spAutoFit/>
          </a:bodyPr>
          <a:lstStyle/>
          <a:p>
            <a:pPr algn="just"/>
            <a:r>
              <a:rPr lang="es-MX" dirty="0"/>
              <a:t>En este caso entre el origen y el destino el </a:t>
            </a:r>
            <a:r>
              <a:rPr lang="es-MX" dirty="0" smtClean="0"/>
              <a:t>transporte </a:t>
            </a:r>
            <a:r>
              <a:rPr lang="es-MX" dirty="0"/>
              <a:t>pasa por nodos o terminales </a:t>
            </a:r>
            <a:r>
              <a:rPr lang="es-MX" dirty="0" smtClean="0"/>
              <a:t>intermedias </a:t>
            </a:r>
            <a:r>
              <a:rPr lang="es-MX" dirty="0"/>
              <a:t>donde pueden realizarse operaciones de carga y </a:t>
            </a:r>
            <a:r>
              <a:rPr lang="es-MX" dirty="0" smtClean="0"/>
              <a:t> descarga </a:t>
            </a:r>
            <a:r>
              <a:rPr lang="es-MX" dirty="0"/>
              <a:t>de mercancía. Estas terminales necesitarán de zonas de </a:t>
            </a:r>
            <a:r>
              <a:rPr lang="es-MX" dirty="0" smtClean="0"/>
              <a:t>almacenamiento </a:t>
            </a:r>
            <a:r>
              <a:rPr lang="es-MX" dirty="0"/>
              <a:t>intermedio para la carga y descarga de la mercancía o </a:t>
            </a:r>
            <a:r>
              <a:rPr lang="es-MX" dirty="0" smtClean="0"/>
              <a:t>unidades </a:t>
            </a:r>
            <a:r>
              <a:rPr lang="es-MX" dirty="0"/>
              <a:t>de transporte intermodal. </a:t>
            </a:r>
          </a:p>
        </p:txBody>
      </p:sp>
    </p:spTree>
    <p:extLst>
      <p:ext uri="{BB962C8B-B14F-4D97-AF65-F5344CB8AC3E}">
        <p14:creationId xmlns:p14="http://schemas.microsoft.com/office/powerpoint/2010/main" val="690878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940658"/>
            <a:ext cx="5029967" cy="400110"/>
          </a:xfrm>
          <a:prstGeom prst="rect">
            <a:avLst/>
          </a:prstGeom>
          <a:noFill/>
        </p:spPr>
        <p:txBody>
          <a:bodyPr wrap="none" rtlCol="0">
            <a:spAutoFit/>
          </a:bodyPr>
          <a:lstStyle/>
          <a:p>
            <a:r>
              <a:rPr lang="es-MX" dirty="0" smtClean="0">
                <a:effectLst>
                  <a:outerShdw blurRad="38100" dist="38100" dir="2700000" algn="tl">
                    <a:srgbClr val="000000">
                      <a:alpha val="43137"/>
                    </a:srgbClr>
                  </a:outerShdw>
                </a:effectLst>
              </a:rPr>
              <a:t>Diagramas de operación en servicio ferroviario</a:t>
            </a:r>
            <a:endParaRPr lang="es-MX" dirty="0">
              <a:effectLst>
                <a:outerShdw blurRad="38100" dist="38100" dir="2700000" algn="tl">
                  <a:srgbClr val="000000">
                    <a:alpha val="43137"/>
                  </a:srgbClr>
                </a:outerShdw>
              </a:effectLst>
            </a:endParaRPr>
          </a:p>
        </p:txBody>
      </p:sp>
      <p:sp>
        <p:nvSpPr>
          <p:cNvPr id="3" name="2 CuadroTexto"/>
          <p:cNvSpPr txBox="1"/>
          <p:nvPr/>
        </p:nvSpPr>
        <p:spPr>
          <a:xfrm>
            <a:off x="395536" y="1293728"/>
            <a:ext cx="8496944" cy="1631216"/>
          </a:xfrm>
          <a:prstGeom prst="rect">
            <a:avLst/>
          </a:prstGeom>
          <a:noFill/>
        </p:spPr>
        <p:txBody>
          <a:bodyPr wrap="square" rtlCol="0">
            <a:spAutoFit/>
          </a:bodyPr>
          <a:lstStyle/>
          <a:p>
            <a:pPr algn="just"/>
            <a:r>
              <a:rPr lang="es-MX" dirty="0" smtClean="0">
                <a:effectLst>
                  <a:outerShdw blurRad="38100" dist="38100" dir="2700000" algn="tl">
                    <a:srgbClr val="000000">
                      <a:alpha val="43137"/>
                    </a:srgbClr>
                  </a:outerShdw>
                </a:effectLst>
              </a:rPr>
              <a:t>Tren directo</a:t>
            </a:r>
          </a:p>
          <a:p>
            <a:pPr algn="just"/>
            <a:r>
              <a:rPr lang="es-MX" dirty="0"/>
              <a:t>Se trata del envío directo de trenes, con una composición de vagones variable en función de la demanda, entre las terminales de origen y destino. Dada la variabilidad en la composición del tren, requiere de maniobras para la conformación del tren (realizar cortes, agregar y quitar vagones, etc.) </a:t>
            </a: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rcRect/>
          <a:stretch>
            <a:fillRect/>
          </a:stretch>
        </p:blipFill>
        <p:spPr bwMode="auto">
          <a:xfrm>
            <a:off x="1475520" y="2873698"/>
            <a:ext cx="6170737" cy="843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395536" y="3794264"/>
            <a:ext cx="8496944" cy="1938992"/>
          </a:xfrm>
          <a:prstGeom prst="rect">
            <a:avLst/>
          </a:prstGeom>
          <a:noFill/>
        </p:spPr>
        <p:txBody>
          <a:bodyPr wrap="square" rtlCol="0">
            <a:spAutoFit/>
          </a:bodyPr>
          <a:lstStyle/>
          <a:p>
            <a:pPr algn="just"/>
            <a:r>
              <a:rPr lang="es-MX" dirty="0" smtClean="0">
                <a:effectLst>
                  <a:outerShdw blurRad="38100" dist="38100" dir="2700000" algn="tl">
                    <a:srgbClr val="000000">
                      <a:alpha val="43137"/>
                    </a:srgbClr>
                  </a:outerShdw>
                </a:effectLst>
              </a:rPr>
              <a:t>Tren </a:t>
            </a:r>
            <a:r>
              <a:rPr lang="es-MX" dirty="0" err="1" smtClean="0">
                <a:effectLst>
                  <a:outerShdw blurRad="38100" dist="38100" dir="2700000" algn="tl">
                    <a:srgbClr val="000000">
                      <a:alpha val="43137"/>
                    </a:srgbClr>
                  </a:outerShdw>
                </a:effectLst>
              </a:rPr>
              <a:t>shuttle</a:t>
            </a:r>
            <a:endParaRPr lang="es-MX" dirty="0" smtClean="0">
              <a:effectLst>
                <a:outerShdw blurRad="38100" dist="38100" dir="2700000" algn="tl">
                  <a:srgbClr val="000000">
                    <a:alpha val="43137"/>
                  </a:srgbClr>
                </a:outerShdw>
              </a:effectLst>
            </a:endParaRPr>
          </a:p>
          <a:p>
            <a:pPr algn="just"/>
            <a:r>
              <a:rPr lang="es-MX" dirty="0"/>
              <a:t>Se trata del envío directo de trenes, con una composición de vagones fija, entre las terminales de origen y destino. El tiempo de parada en las terminales se puede reducir a la duración de las operaciones de carga y descarga al no requerir de operaciones adicionales sobre el material ferroviario para modificar la composición del tren. </a:t>
            </a:r>
            <a:endParaRPr lang="es-MX" dirty="0" smtClean="0"/>
          </a:p>
        </p:txBody>
      </p:sp>
      <p:pic>
        <p:nvPicPr>
          <p:cNvPr id="1027" name="Picture 3"/>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rcRect/>
          <a:stretch>
            <a:fillRect/>
          </a:stretch>
        </p:blipFill>
        <p:spPr bwMode="auto">
          <a:xfrm>
            <a:off x="1547663" y="5733256"/>
            <a:ext cx="6098729" cy="853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6079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895360"/>
            <a:ext cx="8496944" cy="2677656"/>
          </a:xfrm>
          <a:prstGeom prst="rect">
            <a:avLst/>
          </a:prstGeom>
          <a:noFill/>
        </p:spPr>
        <p:txBody>
          <a:bodyPr wrap="square" rtlCol="0">
            <a:spAutoFit/>
          </a:bodyPr>
          <a:lstStyle/>
          <a:p>
            <a:pPr algn="just"/>
            <a:r>
              <a:rPr lang="es-MX" dirty="0" smtClean="0">
                <a:effectLst>
                  <a:outerShdw blurRad="38100" dist="38100" dir="2700000" algn="tl">
                    <a:srgbClr val="000000">
                      <a:alpha val="43137"/>
                    </a:srgbClr>
                  </a:outerShdw>
                </a:effectLst>
              </a:rPr>
              <a:t>Tren de servicios intermodales</a:t>
            </a:r>
          </a:p>
          <a:p>
            <a:pPr algn="just"/>
            <a:endParaRPr lang="es-MX" sz="1800" dirty="0" smtClean="0">
              <a:effectLst>
                <a:outerShdw blurRad="38100" dist="38100" dir="2700000" algn="tl">
                  <a:srgbClr val="000000">
                    <a:alpha val="43137"/>
                  </a:srgbClr>
                </a:outerShdw>
              </a:effectLst>
            </a:endParaRPr>
          </a:p>
          <a:p>
            <a:pPr algn="just"/>
            <a:r>
              <a:rPr lang="es-MX" sz="1800" dirty="0"/>
              <a:t>Son una variante del tren </a:t>
            </a:r>
            <a:r>
              <a:rPr lang="es-MX" sz="1800" dirty="0" err="1"/>
              <a:t>shuttle</a:t>
            </a:r>
            <a:r>
              <a:rPr lang="es-MX" sz="1800" dirty="0"/>
              <a:t> pero en este caso en un sistema de ruta con paradas en varias terminales. Se trata de trenes que circulan con un conjunto fijo de vagones entre varias terminales, sin paradas largas, representando cada tren el eslabón de una cadena de transporte ferroviario. </a:t>
            </a:r>
          </a:p>
          <a:p>
            <a:pPr algn="just"/>
            <a:r>
              <a:rPr lang="es-MX" sz="1800" dirty="0"/>
              <a:t>En las terminales se realiza el proceso de carga y descarga. Los trenes de línea requieren paradas cortas con un tiempo de carga fijo independiente del número de movimientos de carga por tren. </a:t>
            </a:r>
            <a:endParaRPr lang="es-MX" sz="1800" dirty="0" smtClean="0"/>
          </a:p>
        </p:txBody>
      </p:sp>
      <p:pic>
        <p:nvPicPr>
          <p:cNvPr id="2050"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145158" y="3789040"/>
            <a:ext cx="3498850" cy="2821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04048" y="3802401"/>
            <a:ext cx="2808312" cy="273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4505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908720"/>
            <a:ext cx="8496944" cy="1631216"/>
          </a:xfrm>
          <a:prstGeom prst="rect">
            <a:avLst/>
          </a:prstGeom>
          <a:noFill/>
        </p:spPr>
        <p:txBody>
          <a:bodyPr wrap="square" rtlCol="0">
            <a:spAutoFit/>
          </a:bodyPr>
          <a:lstStyle/>
          <a:p>
            <a:pPr algn="just"/>
            <a:r>
              <a:rPr lang="es-MX" dirty="0" smtClean="0">
                <a:effectLst>
                  <a:outerShdw blurRad="38100" dist="38100" dir="2700000" algn="tl">
                    <a:srgbClr val="000000">
                      <a:alpha val="43137"/>
                    </a:srgbClr>
                  </a:outerShdw>
                </a:effectLst>
              </a:rPr>
              <a:t>Tren de sistema </a:t>
            </a:r>
            <a:r>
              <a:rPr lang="es-MX" dirty="0" err="1" smtClean="0">
                <a:effectLst>
                  <a:outerShdw blurRad="38100" dist="38100" dir="2700000" algn="tl">
                    <a:srgbClr val="000000">
                      <a:alpha val="43137"/>
                    </a:srgbClr>
                  </a:outerShdw>
                </a:effectLst>
              </a:rPr>
              <a:t>hub</a:t>
            </a:r>
            <a:r>
              <a:rPr lang="es-MX" dirty="0" smtClean="0">
                <a:effectLst>
                  <a:outerShdw blurRad="38100" dist="38100" dir="2700000" algn="tl">
                    <a:srgbClr val="000000">
                      <a:alpha val="43137"/>
                    </a:srgbClr>
                  </a:outerShdw>
                </a:effectLst>
              </a:rPr>
              <a:t> and </a:t>
            </a:r>
            <a:r>
              <a:rPr lang="es-MX" dirty="0" err="1" smtClean="0">
                <a:effectLst>
                  <a:outerShdw blurRad="38100" dist="38100" dir="2700000" algn="tl">
                    <a:srgbClr val="000000">
                      <a:alpha val="43137"/>
                    </a:srgbClr>
                  </a:outerShdw>
                </a:effectLst>
              </a:rPr>
              <a:t>spoke</a:t>
            </a:r>
            <a:endParaRPr lang="es-MX" dirty="0" smtClean="0">
              <a:effectLst>
                <a:outerShdw blurRad="38100" dist="38100" dir="2700000" algn="tl">
                  <a:srgbClr val="000000">
                    <a:alpha val="43137"/>
                  </a:srgbClr>
                </a:outerShdw>
              </a:effectLst>
            </a:endParaRPr>
          </a:p>
          <a:p>
            <a:pPr algn="just"/>
            <a:endParaRPr lang="es-MX" dirty="0">
              <a:effectLst>
                <a:outerShdw blurRad="38100" dist="38100" dir="2700000" algn="tl">
                  <a:srgbClr val="000000">
                    <a:alpha val="43137"/>
                  </a:srgbClr>
                </a:outerShdw>
              </a:effectLst>
            </a:endParaRPr>
          </a:p>
          <a:p>
            <a:pPr algn="just"/>
            <a:r>
              <a:rPr lang="es-MX" dirty="0"/>
              <a:t>Se trata del envío de trenes cargados con mercancías que tienen diferentes destinos, a una terminal </a:t>
            </a:r>
            <a:r>
              <a:rPr lang="es-MX" dirty="0" err="1"/>
              <a:t>hub</a:t>
            </a:r>
            <a:r>
              <a:rPr lang="es-MX" dirty="0"/>
              <a:t> donde se concentran las mismas, se clasifican y se conforman trenes completos para los destinos finales. </a:t>
            </a:r>
            <a:endParaRPr lang="es-MX" dirty="0" smtClean="0">
              <a:effectLst>
                <a:outerShdw blurRad="38100" dist="38100" dir="2700000" algn="tl">
                  <a:srgbClr val="000000">
                    <a:alpha val="43137"/>
                  </a:srgbClr>
                </a:outerShdw>
              </a:effectLst>
            </a:endParaRPr>
          </a:p>
        </p:txBody>
      </p:sp>
      <p:pic>
        <p:nvPicPr>
          <p:cNvPr id="3074" name="Picture 2"/>
          <p:cNvPicPr>
            <a:picLocks noChangeAspect="1" noChangeArrowheads="1"/>
          </p:cNvPicPr>
          <p:nvPr/>
        </p:nvPicPr>
        <p:blipFill>
          <a:blip r:embed="rId2">
            <a:lum bright="-20000" contrast="40000"/>
            <a:extLst>
              <a:ext uri="{28A0092B-C50C-407E-A947-70E740481C1C}">
                <a14:useLocalDpi xmlns:a14="http://schemas.microsoft.com/office/drawing/2010/main"/>
              </a:ext>
            </a:extLst>
          </a:blip>
          <a:srcRect/>
          <a:stretch>
            <a:fillRect/>
          </a:stretch>
        </p:blipFill>
        <p:spPr bwMode="auto">
          <a:xfrm>
            <a:off x="1838213" y="2636912"/>
            <a:ext cx="5467573" cy="3523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921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ma de Office">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andara OK">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15507</TotalTime>
  <Words>7875</Words>
  <Application>Microsoft Office PowerPoint</Application>
  <PresentationFormat>Presentación en pantalla (4:3)</PresentationFormat>
  <Paragraphs>800</Paragraphs>
  <Slides>111</Slides>
  <Notes>1</Notes>
  <HiddenSlides>0</HiddenSlides>
  <MMClips>0</MMClips>
  <ScaleCrop>false</ScaleCrop>
  <HeadingPairs>
    <vt:vector size="4" baseType="variant">
      <vt:variant>
        <vt:lpstr>Tema</vt:lpstr>
      </vt:variant>
      <vt:variant>
        <vt:i4>1</vt:i4>
      </vt:variant>
      <vt:variant>
        <vt:lpstr>Títulos de diapositiva</vt:lpstr>
      </vt:variant>
      <vt:variant>
        <vt:i4>111</vt:i4>
      </vt:variant>
    </vt:vector>
  </HeadingPairs>
  <TitlesOfParts>
    <vt:vector size="112"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José</dc:creator>
  <cp:lastModifiedBy>José</cp:lastModifiedBy>
  <cp:revision>744</cp:revision>
  <dcterms:created xsi:type="dcterms:W3CDTF">2013-08-19T17:46:17Z</dcterms:created>
  <dcterms:modified xsi:type="dcterms:W3CDTF">2015-10-01T20:29:43Z</dcterms:modified>
</cp:coreProperties>
</file>