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9" r:id="rId4"/>
    <p:sldId id="291" r:id="rId5"/>
    <p:sldId id="282" r:id="rId6"/>
    <p:sldId id="283" r:id="rId7"/>
    <p:sldId id="301" r:id="rId8"/>
    <p:sldId id="284" r:id="rId9"/>
    <p:sldId id="285" r:id="rId10"/>
    <p:sldId id="287" r:id="rId11"/>
    <p:sldId id="259" r:id="rId12"/>
    <p:sldId id="260" r:id="rId13"/>
    <p:sldId id="261" r:id="rId14"/>
    <p:sldId id="271" r:id="rId15"/>
    <p:sldId id="262" r:id="rId16"/>
    <p:sldId id="263" r:id="rId17"/>
    <p:sldId id="264" r:id="rId18"/>
    <p:sldId id="265" r:id="rId19"/>
    <p:sldId id="266" r:id="rId20"/>
    <p:sldId id="267" r:id="rId21"/>
    <p:sldId id="275" r:id="rId22"/>
    <p:sldId id="286" r:id="rId23"/>
    <p:sldId id="303" r:id="rId24"/>
    <p:sldId id="292" r:id="rId25"/>
    <p:sldId id="293" r:id="rId26"/>
    <p:sldId id="294" r:id="rId27"/>
    <p:sldId id="295" r:id="rId28"/>
    <p:sldId id="296" r:id="rId29"/>
    <p:sldId id="297" r:id="rId30"/>
    <p:sldId id="298" r:id="rId31"/>
    <p:sldId id="299" r:id="rId32"/>
    <p:sldId id="300" r:id="rId33"/>
    <p:sldId id="302" r:id="rId34"/>
    <p:sldId id="277"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77" autoAdjust="0"/>
    <p:restoredTop sz="94660"/>
  </p:normalViewPr>
  <p:slideViewPr>
    <p:cSldViewPr snapToGrid="0">
      <p:cViewPr varScale="1">
        <p:scale>
          <a:sx n="195" d="100"/>
          <a:sy n="195" d="100"/>
        </p:scale>
        <p:origin x="-856" y="-1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pPr/>
              <a:t>01/10/15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pPr/>
              <a:t>01/10/15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01/10/15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01/10/15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gif"/><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file:///\\localhost\Users\g3r50n\Desktop\edicio&#769;n%20secme%202015-B\Macintosh%20HD:Users:g3r50n:Desktop:edicio&#769;n%20secme%202015-B:programas%20UA%20secme:Habilidades%20del%20pensamiento.DOC!OLE_LINK1" TargetMode="External"/><Relationship Id="rId4"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6.jpeg"/><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8.png"/><Relationship Id="rId5"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1.jpeg"/><Relationship Id="rId5" Type="http://schemas.openxmlformats.org/officeDocument/2006/relationships/image" Target="../media/image22.jpeg"/><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4.xml"/><Relationship Id="rId2"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7.jpeg"/><Relationship Id="rId5" Type="http://schemas.openxmlformats.org/officeDocument/2006/relationships/image" Target="../media/image28.jpeg"/><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hyperlink" Target="http://www.rieoei.org/deloslectores/2274Valenzuela.pdf" TargetMode="External"/><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flipV="1">
            <a:off x="0" y="124359"/>
            <a:ext cx="7772169" cy="7527702"/>
          </a:xfrm>
          <a:prstGeom prst="rect">
            <a:avLst/>
          </a:prstGeom>
        </p:spPr>
      </p:pic>
      <p:sp>
        <p:nvSpPr>
          <p:cNvPr id="2" name="Título 1"/>
          <p:cNvSpPr>
            <a:spLocks noGrp="1"/>
          </p:cNvSpPr>
          <p:nvPr>
            <p:ph type="ctrTitle"/>
          </p:nvPr>
        </p:nvSpPr>
        <p:spPr>
          <a:xfrm>
            <a:off x="412372" y="844590"/>
            <a:ext cx="9401577" cy="5598824"/>
          </a:xfrm>
        </p:spPr>
        <p:txBody>
          <a:bodyPr/>
          <a:lstStyle/>
          <a:p>
            <a:pPr algn="ct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UNIVERSIDAD AUTÓNOMA DEL ESTADO DE MÉXICO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CENTRO UNIVERSITARIO UAEM VALLE DE CHALCO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UNIDAD DE APRENDIZAJE:</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HABILIDADES DEL PENSAMIENTO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“El pensamiento Creativo en el Diseño”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Sólo visión proyectables</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AUTOR:</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MARIO GERSON URBINA PÉREZ</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LICENCIATURA EN DISEÑO INDUSTRIAL</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Facultad de Arquitectura y Diseño, CU Valle de Chalco, CU Zumpango.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Septiembre 2015</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endParaRPr lang="es-MX" sz="2000" dirty="0">
              <a:solidFill>
                <a:schemeClr val="accent3">
                  <a:lumMod val="50000"/>
                </a:schemeClr>
              </a:solidFill>
              <a:effectLst>
                <a:glow rad="63500">
                  <a:schemeClr val="accent1">
                    <a:satMod val="175000"/>
                    <a:alpha val="40000"/>
                  </a:schemeClr>
                </a:glow>
              </a:effectLst>
            </a:endParaRPr>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182" y="412125"/>
            <a:ext cx="873349" cy="698679"/>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5884" y="425219"/>
            <a:ext cx="559788" cy="698679"/>
          </a:xfrm>
          <a:prstGeom prst="rect">
            <a:avLst/>
          </a:prstGeom>
        </p:spPr>
      </p:pic>
    </p:spTree>
    <p:extLst>
      <p:ext uri="{BB962C8B-B14F-4D97-AF65-F5344CB8AC3E}">
        <p14:creationId xmlns:p14="http://schemas.microsoft.com/office/powerpoint/2010/main" val="3987602610"/>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p:extLst>
              <p:ext uri="{D42A27DB-BD31-4B8C-83A1-F6EECF244321}">
                <p14:modId xmlns:p14="http://schemas.microsoft.com/office/powerpoint/2010/main" val="3794060738"/>
              </p:ext>
            </p:extLst>
          </p:nvPr>
        </p:nvGraphicFramePr>
        <p:xfrm>
          <a:off x="1536700" y="1350963"/>
          <a:ext cx="9118600" cy="4152900"/>
        </p:xfrm>
        <a:graphic>
          <a:graphicData uri="http://schemas.openxmlformats.org/presentationml/2006/ole">
            <mc:AlternateContent xmlns:mc="http://schemas.openxmlformats.org/markup-compatibility/2006">
              <mc:Choice xmlns:v="urn:schemas-microsoft-com:vml" Requires="v">
                <p:oleObj spid="_x0000_s1043" name="Documento" r:id="rId3" imgW="9118600" imgH="4152900" progId="Word.Document.12">
                  <p:link updateAutomatic="1"/>
                </p:oleObj>
              </mc:Choice>
              <mc:Fallback>
                <p:oleObj name="Documento" r:id="rId3" imgW="9118600" imgH="4152900" progId="Word.Document.12">
                  <p:link updateAutomatic="1"/>
                  <p:pic>
                    <p:nvPicPr>
                      <p:cNvPr id="0" name=""/>
                      <p:cNvPicPr/>
                      <p:nvPr/>
                    </p:nvPicPr>
                    <p:blipFill>
                      <a:blip r:embed="rId4"/>
                      <a:stretch>
                        <a:fillRect/>
                      </a:stretch>
                    </p:blipFill>
                    <p:spPr>
                      <a:xfrm>
                        <a:off x="1536700" y="1350963"/>
                        <a:ext cx="9118600" cy="4152900"/>
                      </a:xfrm>
                      <a:prstGeom prst="rect">
                        <a:avLst/>
                      </a:prstGeom>
                    </p:spPr>
                  </p:pic>
                </p:oleObj>
              </mc:Fallback>
            </mc:AlternateContent>
          </a:graphicData>
        </a:graphic>
      </p:graphicFrame>
      <p:sp>
        <p:nvSpPr>
          <p:cNvPr id="3" name="CuadroTexto 2"/>
          <p:cNvSpPr txBox="1"/>
          <p:nvPr/>
        </p:nvSpPr>
        <p:spPr>
          <a:xfrm>
            <a:off x="4803238" y="408189"/>
            <a:ext cx="5679149" cy="830997"/>
          </a:xfrm>
          <a:prstGeom prst="rect">
            <a:avLst/>
          </a:prstGeom>
          <a:noFill/>
        </p:spPr>
        <p:txBody>
          <a:bodyPr wrap="square" rtlCol="0">
            <a:spAutoFit/>
          </a:bodyPr>
          <a:lstStyle/>
          <a:p>
            <a:r>
              <a:rPr lang="es-MX" b="1" dirty="0" smtClean="0"/>
              <a:t>- </a:t>
            </a:r>
            <a:r>
              <a:rPr lang="es-ES_tradnl" sz="2400" b="1" dirty="0" smtClean="0"/>
              <a:t>DESARROLLO DE LA UNIDAD DE APRENDIZAJE</a:t>
            </a:r>
            <a:endParaRPr lang="es-ES" sz="2400" dirty="0"/>
          </a:p>
        </p:txBody>
      </p:sp>
    </p:spTree>
    <p:extLst>
      <p:ext uri="{BB962C8B-B14F-4D97-AF65-F5344CB8AC3E}">
        <p14:creationId xmlns:p14="http://schemas.microsoft.com/office/powerpoint/2010/main" val="2928350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flipV="1">
            <a:off x="0" y="0"/>
            <a:ext cx="3668728" cy="7527702"/>
          </a:xfrm>
          <a:prstGeom prst="rect">
            <a:avLst/>
          </a:prstGeom>
        </p:spPr>
      </p:pic>
      <p:sp>
        <p:nvSpPr>
          <p:cNvPr id="5" name="CuadroTexto 4"/>
          <p:cNvSpPr txBox="1"/>
          <p:nvPr/>
        </p:nvSpPr>
        <p:spPr>
          <a:xfrm>
            <a:off x="1927546" y="433542"/>
            <a:ext cx="1741182" cy="461665"/>
          </a:xfrm>
          <a:prstGeom prst="rect">
            <a:avLst/>
          </a:prstGeom>
          <a:noFill/>
        </p:spPr>
        <p:txBody>
          <a:bodyPr wrap="non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smtClean="0"/>
              <a:t>INTRODUCCIÓN</a:t>
            </a:r>
            <a:endParaRPr lang="es-MX" dirty="0"/>
          </a:p>
        </p:txBody>
      </p:sp>
      <p:sp>
        <p:nvSpPr>
          <p:cNvPr id="6" name="CuadroTexto 5"/>
          <p:cNvSpPr txBox="1"/>
          <p:nvPr/>
        </p:nvSpPr>
        <p:spPr>
          <a:xfrm>
            <a:off x="3231691" y="1865365"/>
            <a:ext cx="6347024" cy="2677656"/>
          </a:xfrm>
          <a:prstGeom prst="rect">
            <a:avLst/>
          </a:prstGeom>
          <a:noFill/>
        </p:spPr>
        <p:txBody>
          <a:bodyPr wrap="square" rtlCol="0">
            <a:spAutoFit/>
          </a:bodyPr>
          <a:lstStyle>
            <a:defPPr>
              <a:defRPr lang="en-US"/>
            </a:defPPr>
            <a:lvl1pPr marL="457200" indent="-457200" algn="ctr">
              <a:buFont typeface="+mj-lt"/>
              <a:buAutoNum type="arabicParenR"/>
              <a:defRPr sz="2400">
                <a:latin typeface="Agency FB" panose="020B0503020202020204" pitchFamily="34" charset="0"/>
              </a:defRPr>
            </a:lvl1pPr>
          </a:lstStyle>
          <a:p>
            <a:pPr marL="0" indent="0" algn="just">
              <a:buNone/>
            </a:pPr>
            <a:r>
              <a:rPr lang="es-MX" dirty="0"/>
              <a:t>Pensar es una habilidad que puede desarrollarse .</a:t>
            </a:r>
          </a:p>
          <a:p>
            <a:pPr algn="just"/>
            <a:endParaRPr lang="es-MX" dirty="0"/>
          </a:p>
          <a:p>
            <a:pPr marL="0" indent="0" algn="just">
              <a:buNone/>
            </a:pPr>
            <a:r>
              <a:rPr lang="es-MX" dirty="0"/>
              <a:t>Para ello se requiere diseñar y aplicar procedimientos dirigidos a ampliar y estimular el uso de la mente, desarrollar estructuras que faciliten el procesamiento de la información y propiciar la práctica consciente y controlada de los procesos que favorezcan el pensamiento.</a:t>
            </a:r>
          </a:p>
        </p:txBody>
      </p:sp>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15672"/>
            <a:ext cx="3166378" cy="1776261"/>
          </a:xfrm>
          <a:prstGeom prst="ellipse">
            <a:avLst/>
          </a:prstGeom>
          <a:ln w="63500" cap="rnd">
            <a:solidFill>
              <a:srgbClr val="333333"/>
            </a:solidFill>
          </a:ln>
          <a:effectLst>
            <a:outerShdw blurRad="381000" dist="292100" dir="5400000" sx="-80000" sy="-18000" rotWithShape="0">
              <a:srgbClr val="000000">
                <a:alpha val="22000"/>
              </a:srgbClr>
            </a:outerShdw>
            <a:reflection blurRad="6350" stA="50000" endA="300" endPos="55000" dir="5400000" sy="-100000" algn="bl" rotWithShape="0"/>
          </a:effectLst>
          <a:scene3d>
            <a:camera prst="perspectiveLeft"/>
            <a:lightRig rig="contrasting" dir="t">
              <a:rot lat="0" lon="0" rev="3000000"/>
            </a:lightRig>
          </a:scene3d>
          <a:sp3d contourW="7620">
            <a:bevelT w="95250" h="31750" prst="angle"/>
            <a:contourClr>
              <a:srgbClr val="333333"/>
            </a:contourClr>
          </a:sp3d>
        </p:spPr>
      </p:pic>
    </p:spTree>
    <p:extLst>
      <p:ext uri="{BB962C8B-B14F-4D97-AF65-F5344CB8AC3E}">
        <p14:creationId xmlns:p14="http://schemas.microsoft.com/office/powerpoint/2010/main" val="3796800874"/>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xit" presetSubtype="32" fill="hold" grpId="0" nodeType="clickEffect">
                                  <p:stCondLst>
                                    <p:cond delay="0"/>
                                  </p:stCondLst>
                                  <p:childTnLst>
                                    <p:animEffect transition="out" filter="circle(out)">
                                      <p:cBhvr>
                                        <p:cTn id="12" dur="2000"/>
                                        <p:tgtEl>
                                          <p:spTgt spid="6"/>
                                        </p:tgtEl>
                                      </p:cBhvr>
                                    </p:animEffect>
                                    <p:set>
                                      <p:cBhvr>
                                        <p:cTn id="13" dur="1" fill="hold">
                                          <p:stCondLst>
                                            <p:cond delay="19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1000"/>
                                        <p:tgtEl>
                                          <p:spTgt spid="2"/>
                                        </p:tgtEl>
                                      </p:cBhvr>
                                    </p:animEffect>
                                    <p:anim calcmode="lin" valueType="num">
                                      <p:cBhvr>
                                        <p:cTn id="18" dur="1000"/>
                                        <p:tgtEl>
                                          <p:spTgt spid="2"/>
                                        </p:tgtEl>
                                        <p:attrNameLst>
                                          <p:attrName>ppt_x</p:attrName>
                                        </p:attrNameLst>
                                      </p:cBhvr>
                                      <p:tavLst>
                                        <p:tav tm="0">
                                          <p:val>
                                            <p:strVal val="ppt_x"/>
                                          </p:val>
                                        </p:tav>
                                        <p:tav tm="100000">
                                          <p:val>
                                            <p:strVal val="ppt_x"/>
                                          </p:val>
                                        </p:tav>
                                      </p:tavLst>
                                    </p:anim>
                                    <p:anim calcmode="lin" valueType="num">
                                      <p:cBhvr>
                                        <p:cTn id="19" dur="1000"/>
                                        <p:tgtEl>
                                          <p:spTgt spid="2"/>
                                        </p:tgtEl>
                                        <p:attrNameLst>
                                          <p:attrName>ppt_y</p:attrName>
                                        </p:attrNameLst>
                                      </p:cBhvr>
                                      <p:tavLst>
                                        <p:tav tm="0">
                                          <p:val>
                                            <p:strVal val="ppt_y"/>
                                          </p:val>
                                        </p:tav>
                                        <p:tav tm="100000">
                                          <p:val>
                                            <p:strVal val="ppt_y+.1"/>
                                          </p:val>
                                        </p:tav>
                                      </p:tavLst>
                                    </p:anim>
                                    <p:set>
                                      <p:cBhvr>
                                        <p:cTn id="2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a:off x="-69825" y="-324717"/>
            <a:ext cx="4378888" cy="3217819"/>
          </a:xfrm>
          <a:prstGeom prst="rect">
            <a:avLst/>
          </a:prstGeom>
          <a:noFill/>
        </p:spPr>
      </p:pic>
      <p:sp>
        <p:nvSpPr>
          <p:cNvPr id="6" name="CuadroTexto 5"/>
          <p:cNvSpPr txBox="1"/>
          <p:nvPr/>
        </p:nvSpPr>
        <p:spPr>
          <a:xfrm>
            <a:off x="3097359" y="2116687"/>
            <a:ext cx="1774845" cy="461665"/>
          </a:xfrm>
          <a:prstGeom prst="rect">
            <a:avLst/>
          </a:prstGeom>
          <a:noFill/>
        </p:spPr>
        <p:txBody>
          <a:bodyPr wrap="non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smtClean="0"/>
              <a:t>ANTECEDENTES</a:t>
            </a:r>
            <a:endParaRPr lang="es-MX" dirty="0"/>
          </a:p>
        </p:txBody>
      </p:sp>
      <p:sp>
        <p:nvSpPr>
          <p:cNvPr id="8" name="Rectángulo 7"/>
          <p:cNvSpPr/>
          <p:nvPr/>
        </p:nvSpPr>
        <p:spPr>
          <a:xfrm>
            <a:off x="3202848" y="2903053"/>
            <a:ext cx="6241516" cy="2677656"/>
          </a:xfrm>
          <a:prstGeom prst="rect">
            <a:avLst/>
          </a:prstGeom>
          <a:noFill/>
        </p:spPr>
        <p:txBody>
          <a:bodyPr wrap="square" rtlCol="0">
            <a:spAutoFit/>
          </a:bodyPr>
          <a:lstStyle/>
          <a:p>
            <a:pPr algn="just">
              <a:buFont typeface="+mj-lt"/>
              <a:buNone/>
            </a:pPr>
            <a:r>
              <a:rPr lang="es-ES_tradnl" sz="2400" dirty="0">
                <a:latin typeface="Agency FB" panose="020B0503020202020204" pitchFamily="34" charset="0"/>
              </a:rPr>
              <a:t>Robert Ennis, es el teórico más influyente entre todos los que se han propuesto definir el pensamiento  y en 1985 lo definió de manera más simple: "razonamiento reflexivo y razonable, dirigido a decidir qué creer o qué hacer". Desde entonces, la mayoría ha acordado que ésta es una buena descripción del pensamiento como un proceso, es decir, como una manera de pensar.</a:t>
            </a:r>
            <a:endParaRPr lang="es-MX" sz="2400" dirty="0">
              <a:latin typeface="Agency FB" panose="020B0503020202020204" pitchFamily="34" charset="0"/>
            </a:endParaRPr>
          </a:p>
        </p:txBody>
      </p:sp>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296" y="3130648"/>
            <a:ext cx="2453878" cy="245387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perspectiveHeroicExtremeRightFacing"/>
            <a:lightRig rig="threePt" dir="t"/>
          </a:scene3d>
        </p:spPr>
      </p:pic>
    </p:spTree>
    <p:extLst>
      <p:ext uri="{BB962C8B-B14F-4D97-AF65-F5344CB8AC3E}">
        <p14:creationId xmlns:p14="http://schemas.microsoft.com/office/powerpoint/2010/main" val="243863758"/>
      </p:ext>
    </p:extLst>
  </p:cSld>
  <p:clrMapOvr>
    <a:masterClrMapping/>
  </p:clrMapOvr>
  <p:transition xmlns:p14="http://schemas.microsoft.com/office/powerpoint/2010/main" spd="slow">
    <p:comb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6"/>
                                        </p:tgtEl>
                                        <p:attrNameLst>
                                          <p:attrName>ppt_w</p:attrName>
                                        </p:attrNameLst>
                                      </p:cBhvr>
                                      <p:tavLst>
                                        <p:tav tm="0">
                                          <p:val>
                                            <p:strVal val="ppt_w"/>
                                          </p:val>
                                        </p:tav>
                                        <p:tav tm="100000">
                                          <p:val>
                                            <p:fltVal val="0"/>
                                          </p:val>
                                        </p:tav>
                                      </p:tavLst>
                                    </p:anim>
                                    <p:anim calcmode="lin" valueType="num">
                                      <p:cBhvr>
                                        <p:cTn id="7" dur="1000"/>
                                        <p:tgtEl>
                                          <p:spTgt spid="6"/>
                                        </p:tgtEl>
                                        <p:attrNameLst>
                                          <p:attrName>ppt_h</p:attrName>
                                        </p:attrNameLst>
                                      </p:cBhvr>
                                      <p:tavLst>
                                        <p:tav tm="0">
                                          <p:val>
                                            <p:strVal val="ppt_h"/>
                                          </p:val>
                                        </p:tav>
                                        <p:tav tm="100000">
                                          <p:val>
                                            <p:fltVal val="0"/>
                                          </p:val>
                                        </p:tav>
                                      </p:tavLst>
                                    </p:anim>
                                    <p:anim calcmode="lin" valueType="num">
                                      <p:cBhvr>
                                        <p:cTn id="8" dur="1000"/>
                                        <p:tgtEl>
                                          <p:spTgt spid="6"/>
                                        </p:tgtEl>
                                        <p:attrNameLst>
                                          <p:attrName>style.rotation</p:attrName>
                                        </p:attrNameLst>
                                      </p:cBhvr>
                                      <p:tavLst>
                                        <p:tav tm="0">
                                          <p:val>
                                            <p:fltVal val="0"/>
                                          </p:val>
                                        </p:tav>
                                        <p:tav tm="100000">
                                          <p:val>
                                            <p:fltVal val="90"/>
                                          </p:val>
                                        </p:tav>
                                      </p:tavLst>
                                    </p:anim>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8"/>
                                        </p:tgtEl>
                                        <p:attrNameLst>
                                          <p:attrName>ppt_w</p:attrName>
                                        </p:attrNameLst>
                                      </p:cBhvr>
                                      <p:tavLst>
                                        <p:tav tm="0">
                                          <p:val>
                                            <p:strVal val="ppt_w"/>
                                          </p:val>
                                        </p:tav>
                                        <p:tav tm="100000">
                                          <p:val>
                                            <p:fltVal val="0"/>
                                          </p:val>
                                        </p:tav>
                                      </p:tavLst>
                                    </p:anim>
                                    <p:anim calcmode="lin" valueType="num">
                                      <p:cBhvr>
                                        <p:cTn id="13" dur="1000"/>
                                        <p:tgtEl>
                                          <p:spTgt spid="8"/>
                                        </p:tgtEl>
                                        <p:attrNameLst>
                                          <p:attrName>ppt_h</p:attrName>
                                        </p:attrNameLst>
                                      </p:cBhvr>
                                      <p:tavLst>
                                        <p:tav tm="0">
                                          <p:val>
                                            <p:strVal val="ppt_h"/>
                                          </p:val>
                                        </p:tav>
                                        <p:tav tm="100000">
                                          <p:val>
                                            <p:fltVal val="0"/>
                                          </p:val>
                                        </p:tav>
                                      </p:tavLst>
                                    </p:anim>
                                    <p:anim calcmode="lin" valueType="num">
                                      <p:cBhvr>
                                        <p:cTn id="14" dur="1000"/>
                                        <p:tgtEl>
                                          <p:spTgt spid="8"/>
                                        </p:tgtEl>
                                        <p:attrNameLst>
                                          <p:attrName>style.rotation</p:attrName>
                                        </p:attrNameLst>
                                      </p:cBhvr>
                                      <p:tavLst>
                                        <p:tav tm="0">
                                          <p:val>
                                            <p:fltVal val="0"/>
                                          </p:val>
                                        </p:tav>
                                        <p:tav tm="100000">
                                          <p:val>
                                            <p:fltVal val="90"/>
                                          </p:val>
                                        </p:tav>
                                      </p:tavLst>
                                    </p:anim>
                                    <p:animEffect transition="out" filter="fade">
                                      <p:cBhvr>
                                        <p:cTn id="15" dur="1000"/>
                                        <p:tgtEl>
                                          <p:spTgt spid="8"/>
                                        </p:tgtEl>
                                      </p:cBhvr>
                                    </p:animEffect>
                                    <p:set>
                                      <p:cBhvr>
                                        <p:cTn id="16" dur="1" fill="hold">
                                          <p:stCondLst>
                                            <p:cond delay="999"/>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40000"/>
                    </a14:imgEffect>
                  </a14:imgLayer>
                </a14:imgProps>
              </a:ext>
              <a:ext uri="{28A0092B-C50C-407E-A947-70E740481C1C}">
                <a14:useLocalDpi xmlns:a14="http://schemas.microsoft.com/office/drawing/2010/main" val="0"/>
              </a:ext>
            </a:extLst>
          </a:blip>
          <a:srcRect l="-386" t="-4883" r="24040" b="50235"/>
          <a:stretch/>
        </p:blipFill>
        <p:spPr>
          <a:xfrm rot="16200000">
            <a:off x="1655576" y="-701451"/>
            <a:ext cx="5134525" cy="10292031"/>
          </a:xfrm>
          <a:prstGeom prst="rect">
            <a:avLst/>
          </a:prstGeom>
          <a:noFill/>
        </p:spPr>
      </p:pic>
      <p:sp>
        <p:nvSpPr>
          <p:cNvPr id="3" name="Rectángulo 2"/>
          <p:cNvSpPr/>
          <p:nvPr/>
        </p:nvSpPr>
        <p:spPr>
          <a:xfrm>
            <a:off x="343895" y="531114"/>
            <a:ext cx="8680184" cy="1200329"/>
          </a:xfrm>
          <a:prstGeom prst="rect">
            <a:avLst/>
          </a:prstGeom>
          <a:noFill/>
        </p:spPr>
        <p:txBody>
          <a:bodyPr wrap="square" rtlCol="0">
            <a:spAutoFit/>
          </a:bodyPr>
          <a:lstStyle/>
          <a:p>
            <a:pPr algn="just">
              <a:buFont typeface="+mj-lt"/>
              <a:buNone/>
            </a:pPr>
            <a:r>
              <a:rPr lang="es-MX" sz="2400" dirty="0">
                <a:latin typeface="Agency FB" panose="020B0503020202020204" pitchFamily="34" charset="0"/>
              </a:rPr>
              <a:t>La palabra pensamiento proviene del verbo latino "pensare" que es sinónimo de "pensar" o "</a:t>
            </a:r>
            <a:r>
              <a:rPr lang="es-MX" sz="2400" dirty="0" smtClean="0">
                <a:latin typeface="Agency FB" panose="020B0503020202020204" pitchFamily="34" charset="0"/>
              </a:rPr>
              <a:t>reflexionar“ y </a:t>
            </a:r>
            <a:r>
              <a:rPr lang="es-MX" sz="2400" dirty="0">
                <a:latin typeface="Agency FB" panose="020B0503020202020204" pitchFamily="34" charset="0"/>
              </a:rPr>
              <a:t>este  se define como todo aquello que es traído a existencia mediante la actividad del intelecto.</a:t>
            </a:r>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8314" y="2308848"/>
            <a:ext cx="5435950" cy="40769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3974131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xit" presetSubtype="4" fill="hold" nodeType="clickEffect">
                                  <p:stCondLst>
                                    <p:cond delay="0"/>
                                  </p:stCondLst>
                                  <p:childTnLst>
                                    <p:animEffect transition="out" filter="wipe(down)">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Layer>
                </a14:imgProps>
              </a:ext>
              <a:ext uri="{28A0092B-C50C-407E-A947-70E740481C1C}">
                <a14:useLocalDpi xmlns:a14="http://schemas.microsoft.com/office/drawing/2010/main" val="0"/>
              </a:ext>
            </a:extLst>
          </a:blip>
          <a:srcRect l="-386" t="-4883" r="24040" b="50235"/>
          <a:stretch/>
        </p:blipFill>
        <p:spPr>
          <a:xfrm>
            <a:off x="-257369" y="-594540"/>
            <a:ext cx="8289745" cy="6091706"/>
          </a:xfrm>
          <a:prstGeom prst="rect">
            <a:avLst/>
          </a:prstGeom>
        </p:spPr>
      </p:pic>
      <p:sp>
        <p:nvSpPr>
          <p:cNvPr id="3" name="Rectángulo 2"/>
          <p:cNvSpPr/>
          <p:nvPr/>
        </p:nvSpPr>
        <p:spPr>
          <a:xfrm>
            <a:off x="418845" y="959153"/>
            <a:ext cx="8680184" cy="3785652"/>
          </a:xfrm>
          <a:prstGeom prst="rect">
            <a:avLst/>
          </a:prstGeom>
          <a:noFill/>
        </p:spPr>
        <p:txBody>
          <a:bodyPr wrap="square" rtlCol="0">
            <a:spAutoFit/>
          </a:bodyPr>
          <a:lstStyle/>
          <a:p>
            <a:pPr algn="just">
              <a:buFont typeface="+mj-lt"/>
              <a:buNone/>
            </a:pPr>
            <a:r>
              <a:rPr lang="es-MX" sz="2400" dirty="0">
                <a:latin typeface="Agency FB" panose="020B0503020202020204" pitchFamily="34" charset="0"/>
              </a:rPr>
              <a:t>TIPOS DE PENSAMIENTO</a:t>
            </a:r>
          </a:p>
          <a:p>
            <a:pPr algn="just">
              <a:buFont typeface="+mj-lt"/>
              <a:buNone/>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deductivo: </a:t>
            </a:r>
            <a:r>
              <a:rPr lang="es-MX" sz="2400" dirty="0" smtClean="0">
                <a:latin typeface="Agency FB" panose="020B0503020202020204" pitchFamily="34" charset="0"/>
              </a:rPr>
              <a:t>Va </a:t>
            </a:r>
            <a:r>
              <a:rPr lang="es-MX" sz="2400" dirty="0">
                <a:latin typeface="Agency FB" panose="020B0503020202020204" pitchFamily="34" charset="0"/>
              </a:rPr>
              <a:t>de lo general a lo particular. Es una forma de razonamiento de la que se desprende una conclusión a partir de una o varias premisas</a:t>
            </a:r>
            <a:r>
              <a:rPr lang="es-MX" sz="2400" dirty="0" smtClean="0">
                <a:latin typeface="Agency FB" panose="020B0503020202020204" pitchFamily="34" charset="0"/>
              </a:rPr>
              <a:t>.</a:t>
            </a: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inductivo: </a:t>
            </a:r>
            <a:r>
              <a:rPr lang="es-MX" sz="2400" dirty="0" smtClean="0">
                <a:latin typeface="Agency FB" panose="020B0503020202020204" pitchFamily="34" charset="0"/>
              </a:rPr>
              <a:t>Va </a:t>
            </a:r>
            <a:r>
              <a:rPr lang="es-MX" sz="2400" dirty="0">
                <a:latin typeface="Agency FB" panose="020B0503020202020204" pitchFamily="34" charset="0"/>
              </a:rPr>
              <a:t>de lo particular a lo general. </a:t>
            </a:r>
            <a:endParaRPr lang="es-MX" sz="2400" dirty="0" smtClean="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analítico: </a:t>
            </a:r>
            <a:r>
              <a:rPr lang="es-MX" sz="2400" dirty="0" smtClean="0">
                <a:latin typeface="Agency FB" panose="020B0503020202020204" pitchFamily="34" charset="0"/>
              </a:rPr>
              <a:t>Realiza </a:t>
            </a:r>
            <a:r>
              <a:rPr lang="es-MX" sz="2400" dirty="0">
                <a:latin typeface="Agency FB" panose="020B0503020202020204" pitchFamily="34" charset="0"/>
              </a:rPr>
              <a:t>la separación del todo en partes que son identificadas o categorizadas</a:t>
            </a:r>
            <a:r>
              <a:rPr lang="es-MX" sz="2400" dirty="0" smtClean="0">
                <a:latin typeface="Agency FB" panose="020B0503020202020204" pitchFamily="34" charset="0"/>
              </a:rPr>
              <a:t>.</a:t>
            </a:r>
            <a:endParaRPr lang="es-MX" sz="2400" dirty="0">
              <a:latin typeface="Agency FB" panose="020B0503020202020204" pitchFamily="34" charset="0"/>
            </a:endParaRPr>
          </a:p>
        </p:txBody>
      </p:sp>
      <p:pic>
        <p:nvPicPr>
          <p:cNvPr id="2" name="Imagen 1"/>
          <p:cNvPicPr>
            <a:picLocks noChangeAspect="1"/>
          </p:cNvPicPr>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l="21494" t="11690" r="30975" b="1555"/>
          <a:stretch/>
        </p:blipFill>
        <p:spPr>
          <a:xfrm>
            <a:off x="9099029" y="1843790"/>
            <a:ext cx="2945622" cy="4032355"/>
          </a:xfrm>
          <a:prstGeom prst="ellipse">
            <a:avLst/>
          </a:prstGeom>
          <a:ln w="63500" cap="rnd">
            <a:solidFill>
              <a:srgbClr val="333333"/>
            </a:solidFill>
          </a:ln>
          <a:effectLst>
            <a:innerShdw blurRad="63500" dist="50800" dir="16200000">
              <a:prstClr val="black">
                <a:alpha val="50000"/>
              </a:prstClr>
            </a:innerShdw>
          </a:effectLst>
          <a:scene3d>
            <a:camera prst="perspectiveLef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0576673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nodeType="clickEffect">
                                  <p:stCondLst>
                                    <p:cond delay="0"/>
                                  </p:stCondLst>
                                  <p:childTnLst>
                                    <p:anim calcmode="lin" valueType="num">
                                      <p:cBhvr>
                                        <p:cTn id="13" dur="500"/>
                                        <p:tgtEl>
                                          <p:spTgt spid="2"/>
                                        </p:tgtEl>
                                        <p:attrNameLst>
                                          <p:attrName>ppt_w</p:attrName>
                                        </p:attrNameLst>
                                      </p:cBhvr>
                                      <p:tavLst>
                                        <p:tav tm="0">
                                          <p:val>
                                            <p:strVal val="ppt_w"/>
                                          </p:val>
                                        </p:tav>
                                        <p:tav tm="100000">
                                          <p:val>
                                            <p:fltVal val="0"/>
                                          </p:val>
                                        </p:tav>
                                      </p:tavLst>
                                    </p:anim>
                                    <p:anim calcmode="lin" valueType="num">
                                      <p:cBhvr>
                                        <p:cTn id="14" dur="500"/>
                                        <p:tgtEl>
                                          <p:spTgt spid="2"/>
                                        </p:tgtEl>
                                        <p:attrNameLst>
                                          <p:attrName>ppt_h</p:attrName>
                                        </p:attrNameLst>
                                      </p:cBhvr>
                                      <p:tavLst>
                                        <p:tav tm="0">
                                          <p:val>
                                            <p:strVal val="ppt_h"/>
                                          </p:val>
                                        </p:tav>
                                        <p:tav tm="100000">
                                          <p:val>
                                            <p:fltVal val="0"/>
                                          </p:val>
                                        </p:tav>
                                      </p:tavLst>
                                    </p:anim>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flipV="1">
            <a:off x="0" y="149902"/>
            <a:ext cx="7772169" cy="7527702"/>
          </a:xfrm>
          <a:prstGeom prst="rect">
            <a:avLst/>
          </a:prstGeom>
        </p:spPr>
      </p:pic>
      <p:sp>
        <p:nvSpPr>
          <p:cNvPr id="2" name="Rectángulo 1"/>
          <p:cNvSpPr/>
          <p:nvPr/>
        </p:nvSpPr>
        <p:spPr>
          <a:xfrm>
            <a:off x="809471" y="149902"/>
            <a:ext cx="8349520" cy="6001643"/>
          </a:xfrm>
          <a:prstGeom prst="rect">
            <a:avLst/>
          </a:prstGeom>
        </p:spPr>
        <p:txBody>
          <a:bodyPr wrap="square">
            <a:spAutoFit/>
          </a:bodyPr>
          <a:lstStyle/>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de síntesis: es la reunión de un todo por la conjunción de sus partes</a:t>
            </a:r>
            <a:r>
              <a:rPr lang="es-MX" sz="2400" dirty="0" smtClean="0">
                <a:latin typeface="Agency FB" panose="020B0503020202020204" pitchFamily="34" charset="0"/>
              </a:rPr>
              <a:t>.</a:t>
            </a: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creativo: es aquél que se utiliza en la creación o modificación de algo, la producción de nuevas ideas para desarrollar o modificar algo existente</a:t>
            </a:r>
            <a:r>
              <a:rPr lang="es-MX" sz="2400" dirty="0" smtClean="0">
                <a:latin typeface="Agency FB" panose="020B0503020202020204" pitchFamily="34" charset="0"/>
              </a:rPr>
              <a:t>.</a:t>
            </a: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sistémico: es una visión compleja de múltiples elementos con sus diversas interrelaciones. </a:t>
            </a:r>
            <a:endParaRPr lang="es-MX" sz="2400" dirty="0" smtClean="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crítico: examina la estructura de los razonamientos sobre cuestiones de la vida diaria, Es evaluar el conocimiento, decidiendo lo que uno realmente cree y por qué</a:t>
            </a:r>
            <a:r>
              <a:rPr lang="es-MX" sz="2400" dirty="0" smtClean="0">
                <a:latin typeface="Agency FB" panose="020B0503020202020204" pitchFamily="34" charset="0"/>
              </a:rPr>
              <a:t>.</a:t>
            </a: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Pensamiento interrogativo: es el pensamiento con el que se hacen preguntas, identificando lo que a uno le interesa saber sobre un tema determinado.</a:t>
            </a: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6484" y="360438"/>
            <a:ext cx="2031831" cy="22328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bliqueTopRigh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86484" y="4418308"/>
            <a:ext cx="2223538" cy="22235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perspectiveLef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0234387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xit" presetSubtype="1" fill="hold" nodeType="clickEffect">
                                  <p:stCondLst>
                                    <p:cond delay="0"/>
                                  </p:stCondLst>
                                  <p:childTnLst>
                                    <p:animEffect transition="out" filter="wheel(1)">
                                      <p:cBhvr>
                                        <p:cTn id="13" dur="2000"/>
                                        <p:tgtEl>
                                          <p:spTgt spid="3"/>
                                        </p:tgtEl>
                                      </p:cBhvr>
                                    </p:animEffect>
                                    <p:set>
                                      <p:cBhvr>
                                        <p:cTn id="14" dur="1" fill="hold">
                                          <p:stCondLst>
                                            <p:cond delay="1999"/>
                                          </p:stCondLst>
                                        </p:cTn>
                                        <p:tgtEl>
                                          <p:spTgt spid="3"/>
                                        </p:tgtEl>
                                        <p:attrNameLst>
                                          <p:attrName>style.visibility</p:attrName>
                                        </p:attrNameLst>
                                      </p:cBhvr>
                                      <p:to>
                                        <p:strVal val="hidden"/>
                                      </p:to>
                                    </p:set>
                                  </p:childTnLst>
                                </p:cTn>
                              </p:par>
                              <p:par>
                                <p:cTn id="15" presetID="21" presetClass="exit" presetSubtype="1" fill="hold" nodeType="withEffect">
                                  <p:stCondLst>
                                    <p:cond delay="0"/>
                                  </p:stCondLst>
                                  <p:childTnLst>
                                    <p:animEffect transition="out" filter="wheel(1)">
                                      <p:cBhvr>
                                        <p:cTn id="16" dur="2000"/>
                                        <p:tgtEl>
                                          <p:spTgt spid="5"/>
                                        </p:tgtEl>
                                      </p:cBhvr>
                                    </p:animEffect>
                                    <p:set>
                                      <p:cBhvr>
                                        <p:cTn id="1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a14:imgEffect>
                  </a14:imgLayer>
                </a14:imgProps>
              </a:ext>
              <a:ext uri="{28A0092B-C50C-407E-A947-70E740481C1C}">
                <a14:useLocalDpi xmlns:a14="http://schemas.microsoft.com/office/drawing/2010/main" val="0"/>
              </a:ext>
            </a:extLst>
          </a:blip>
          <a:srcRect l="-386" t="-4883" r="24040" b="50235"/>
          <a:stretch/>
        </p:blipFill>
        <p:spPr>
          <a:xfrm>
            <a:off x="-257369" y="-594540"/>
            <a:ext cx="8289745" cy="6091706"/>
          </a:xfrm>
          <a:prstGeom prst="rect">
            <a:avLst/>
          </a:prstGeom>
        </p:spPr>
      </p:pic>
      <p:sp>
        <p:nvSpPr>
          <p:cNvPr id="3" name="Rectángulo 2"/>
          <p:cNvSpPr/>
          <p:nvPr/>
        </p:nvSpPr>
        <p:spPr>
          <a:xfrm>
            <a:off x="343894" y="662644"/>
            <a:ext cx="8590478" cy="1200329"/>
          </a:xfrm>
          <a:prstGeom prst="rect">
            <a:avLst/>
          </a:prstGeom>
          <a:noFill/>
        </p:spPr>
        <p:txBody>
          <a:bodyPr wrap="square" rtlCol="0">
            <a:spAutoFit/>
          </a:bodyPr>
          <a:lstStyle/>
          <a:p>
            <a:pPr algn="just">
              <a:buFont typeface="+mj-lt"/>
              <a:buNone/>
            </a:pPr>
            <a:r>
              <a:rPr lang="es-MX" sz="2400" dirty="0">
                <a:latin typeface="Agency FB" panose="020B0503020202020204" pitchFamily="34" charset="0"/>
              </a:rPr>
              <a:t>El concepto de habilidad proviene del término latino </a:t>
            </a:r>
            <a:r>
              <a:rPr lang="es-MX" sz="2400" dirty="0" err="1">
                <a:latin typeface="Agency FB" panose="020B0503020202020204" pitchFamily="34" charset="0"/>
              </a:rPr>
              <a:t>habilĭtas</a:t>
            </a:r>
            <a:r>
              <a:rPr lang="es-MX" sz="2400" dirty="0">
                <a:latin typeface="Agency FB" panose="020B0503020202020204" pitchFamily="34" charset="0"/>
              </a:rPr>
              <a:t> y hace referencia </a:t>
            </a:r>
            <a:r>
              <a:rPr lang="es-MX" sz="2400" dirty="0" smtClean="0">
                <a:latin typeface="Agency FB" panose="020B0503020202020204" pitchFamily="34" charset="0"/>
              </a:rPr>
              <a:t>a </a:t>
            </a:r>
            <a:r>
              <a:rPr lang="es-MX" sz="2400" dirty="0">
                <a:latin typeface="Agency FB" panose="020B0503020202020204" pitchFamily="34" charset="0"/>
              </a:rPr>
              <a:t>el desarrollo de capacidades o talentos a partir de la práctica y experiencias para realizar una actividad de forma excepcional.</a:t>
            </a:r>
          </a:p>
        </p:txBody>
      </p:sp>
      <p:sp>
        <p:nvSpPr>
          <p:cNvPr id="2" name="CuadroTexto 1"/>
          <p:cNvSpPr txBox="1"/>
          <p:nvPr/>
        </p:nvSpPr>
        <p:spPr>
          <a:xfrm>
            <a:off x="343894" y="1862973"/>
            <a:ext cx="9354742" cy="2677656"/>
          </a:xfrm>
          <a:prstGeom prst="rect">
            <a:avLst/>
          </a:prstGeom>
          <a:noFill/>
        </p:spPr>
        <p:txBody>
          <a:bodyPr wrap="square" rtlCol="0">
            <a:spAutoFit/>
          </a:bodyPr>
          <a:lstStyle>
            <a:defPPr>
              <a:defRPr lang="en-US"/>
            </a:defPPr>
            <a:lvl1pPr algn="just">
              <a:buFont typeface="+mj-lt"/>
              <a:buNone/>
              <a:defRPr sz="2400">
                <a:latin typeface="Agency FB" panose="020B0503020202020204" pitchFamily="34" charset="0"/>
              </a:defRPr>
            </a:lvl1pPr>
          </a:lstStyle>
          <a:p>
            <a:endParaRPr lang="es-MX" dirty="0"/>
          </a:p>
          <a:p>
            <a:r>
              <a:rPr lang="es-MX" dirty="0"/>
              <a:t>Los psicólogos a lo largo del tiempo, han tratado de especificar con precisión las características de las actividades que requieren habilidades, obteniendo así cinco encabezamientos principales:</a:t>
            </a:r>
          </a:p>
          <a:p>
            <a:endParaRPr lang="es-MX" dirty="0"/>
          </a:p>
          <a:p>
            <a:pPr marL="342900" indent="-342900">
              <a:buFont typeface="Wingdings" panose="05000000000000000000" pitchFamily="2" charset="2"/>
              <a:buChar char="Ø"/>
            </a:pPr>
            <a:r>
              <a:rPr lang="es-MX" dirty="0"/>
              <a:t>Fluidez: Es cuando en una actividad sus componentes avanzan juntos en una secuencia integrada e interrumpida</a:t>
            </a:r>
            <a:r>
              <a:rPr lang="es-MX" dirty="0" smtClean="0"/>
              <a:t>.</a:t>
            </a:r>
            <a:endParaRPr lang="es-MX"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2817" y="4373789"/>
            <a:ext cx="3429370" cy="227561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5439675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300000"/>
                    </a14:imgEffect>
                    <a14:imgEffect>
                      <a14:brightnessContrast bright="20000"/>
                    </a14:imgEffect>
                  </a14:imgLayer>
                </a14:imgProps>
              </a:ext>
              <a:ext uri="{28A0092B-C50C-407E-A947-70E740481C1C}">
                <a14:useLocalDpi xmlns:a14="http://schemas.microsoft.com/office/drawing/2010/main" val="0"/>
              </a:ext>
            </a:extLst>
          </a:blip>
          <a:srcRect l="-386" t="-4883" r="24040" b="50235"/>
          <a:stretch/>
        </p:blipFill>
        <p:spPr>
          <a:xfrm rot="16200000">
            <a:off x="860359" y="-2293007"/>
            <a:ext cx="7372529" cy="11032882"/>
          </a:xfrm>
          <a:prstGeom prst="rect">
            <a:avLst/>
          </a:prstGeom>
        </p:spPr>
      </p:pic>
      <p:sp>
        <p:nvSpPr>
          <p:cNvPr id="3" name="Rectángulo 2"/>
          <p:cNvSpPr/>
          <p:nvPr/>
        </p:nvSpPr>
        <p:spPr>
          <a:xfrm>
            <a:off x="364760" y="469480"/>
            <a:ext cx="8599357" cy="4524315"/>
          </a:xfrm>
          <a:prstGeom prst="rect">
            <a:avLst/>
          </a:prstGeom>
          <a:noFill/>
        </p:spPr>
        <p:txBody>
          <a:bodyPr wrap="square" rtlCol="0">
            <a:spAutoFit/>
          </a:bodyPr>
          <a:lstStyle/>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Rapidez: Se refiere a la habilidad de ofrecer una respuesta correcta a una situación en el menor tiempo posible</a:t>
            </a:r>
            <a:r>
              <a:rPr lang="es-MX" sz="2400" dirty="0" smtClean="0">
                <a:latin typeface="Agency FB" panose="020B0503020202020204" pitchFamily="34" charset="0"/>
              </a:rPr>
              <a:t>.</a:t>
            </a: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smtClean="0">
              <a:latin typeface="Agency FB" panose="020B0503020202020204" pitchFamily="34" charset="0"/>
            </a:endParaRPr>
          </a:p>
          <a:p>
            <a:pPr algn="just"/>
            <a:endParaRPr lang="es-MX" sz="2400" dirty="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Automaticidad: Es la facilidad con la que se realiza una tarea o actividad, donde ya no se experimenta ningún esfuerzo</a:t>
            </a:r>
            <a:r>
              <a:rPr lang="es-MX" sz="2400" dirty="0" smtClean="0">
                <a:latin typeface="Agency FB" panose="020B0503020202020204" pitchFamily="34" charset="0"/>
              </a:rPr>
              <a:t>.</a:t>
            </a: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a:latin typeface="Agency FB" panose="020B0503020202020204" pitchFamily="34" charset="0"/>
            </a:endParaRPr>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1561" y="1558471"/>
            <a:ext cx="3257015" cy="1857675"/>
          </a:xfrm>
          <a:prstGeom prst="rect">
            <a:avLst/>
          </a:prstGeom>
          <a:ln>
            <a:noFill/>
          </a:ln>
          <a:effectLst>
            <a:softEdge rad="112500"/>
          </a:effectLst>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14124" y="4141496"/>
            <a:ext cx="3022417" cy="2716504"/>
          </a:xfrm>
          <a:prstGeom prst="rect">
            <a:avLst/>
          </a:prstGeom>
          <a:ln>
            <a:noFill/>
          </a:ln>
          <a:effectLst>
            <a:softEdge rad="112500"/>
          </a:effectLst>
        </p:spPr>
      </p:pic>
    </p:spTree>
    <p:extLst>
      <p:ext uri="{BB962C8B-B14F-4D97-AF65-F5344CB8AC3E}">
        <p14:creationId xmlns:p14="http://schemas.microsoft.com/office/powerpoint/2010/main" val="162152222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4"/>
                                        </p:tgtEl>
                                      </p:cBhvr>
                                    </p:animEffect>
                                    <p:animScale>
                                      <p:cBhvr>
                                        <p:cTn id="10" dur="250" autoRev="1" fill="hold"/>
                                        <p:tgtEl>
                                          <p:spTgt spid="4"/>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5"/>
                                        </p:tgtEl>
                                      </p:cBhvr>
                                    </p:animEffect>
                                    <p:animScale>
                                      <p:cBhvr>
                                        <p:cTn id="13"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Effect>
                      <a14:brightnessContrast bright="20000"/>
                    </a14:imgEffect>
                  </a14:imgLayer>
                </a14:imgProps>
              </a:ext>
              <a:ext uri="{28A0092B-C50C-407E-A947-70E740481C1C}">
                <a14:useLocalDpi xmlns:a14="http://schemas.microsoft.com/office/drawing/2010/main" val="0"/>
              </a:ext>
            </a:extLst>
          </a:blip>
          <a:srcRect l="-386" t="-4883" r="24040" b="50235"/>
          <a:stretch/>
        </p:blipFill>
        <p:spPr>
          <a:xfrm flipV="1">
            <a:off x="-374755" y="0"/>
            <a:ext cx="7772169" cy="7527702"/>
          </a:xfrm>
          <a:prstGeom prst="rect">
            <a:avLst/>
          </a:prstGeom>
        </p:spPr>
      </p:pic>
      <p:sp>
        <p:nvSpPr>
          <p:cNvPr id="2" name="Rectángulo 1"/>
          <p:cNvSpPr/>
          <p:nvPr/>
        </p:nvSpPr>
        <p:spPr>
          <a:xfrm>
            <a:off x="1069298" y="824381"/>
            <a:ext cx="7924800" cy="3785652"/>
          </a:xfrm>
          <a:prstGeom prst="rect">
            <a:avLst/>
          </a:prstGeom>
          <a:noFill/>
        </p:spPr>
        <p:txBody>
          <a:bodyPr wrap="square" rtlCol="0">
            <a:spAutoFit/>
          </a:bodyPr>
          <a:lstStyle/>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Simultaneidad: Es realizar varias acciones al mismo tiempo de forma correcta, precisa y eficaz</a:t>
            </a:r>
            <a:r>
              <a:rPr lang="es-MX" sz="2400" dirty="0" smtClean="0">
                <a:latin typeface="Agency FB" panose="020B0503020202020204" pitchFamily="34" charset="0"/>
              </a:rPr>
              <a:t>.</a:t>
            </a: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smtClean="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Conocimiento: Es utilizar la información adecuada en situaciones de presión.</a:t>
            </a: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6716" y="1991381"/>
            <a:ext cx="2198061" cy="20109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9334" y="4631604"/>
            <a:ext cx="2739122" cy="20573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38073500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86" t="-4883" r="24040" b="50235"/>
          <a:stretch/>
        </p:blipFill>
        <p:spPr>
          <a:xfrm>
            <a:off x="-257369" y="-594540"/>
            <a:ext cx="8289745" cy="6091706"/>
          </a:xfrm>
          <a:prstGeom prst="rect">
            <a:avLst/>
          </a:prstGeom>
          <a:noFill/>
        </p:spPr>
      </p:pic>
      <p:sp>
        <p:nvSpPr>
          <p:cNvPr id="2" name="Rectángulo 1"/>
          <p:cNvSpPr/>
          <p:nvPr/>
        </p:nvSpPr>
        <p:spPr>
          <a:xfrm>
            <a:off x="379750" y="558487"/>
            <a:ext cx="8614347" cy="3785652"/>
          </a:xfrm>
          <a:prstGeom prst="rect">
            <a:avLst/>
          </a:prstGeom>
          <a:noFill/>
        </p:spPr>
        <p:txBody>
          <a:bodyPr wrap="square" rtlCol="0">
            <a:spAutoFit/>
          </a:bodyPr>
          <a:lstStyle/>
          <a:p>
            <a:pPr algn="just"/>
            <a:r>
              <a:rPr lang="es-MX" sz="2400" dirty="0" smtClean="0">
                <a:latin typeface="Agency FB" panose="020B0503020202020204" pitchFamily="34" charset="0"/>
              </a:rPr>
              <a:t>HABILIDADES </a:t>
            </a:r>
            <a:r>
              <a:rPr lang="es-MX" sz="2400" dirty="0">
                <a:latin typeface="Agency FB" panose="020B0503020202020204" pitchFamily="34" charset="0"/>
              </a:rPr>
              <a:t>DEL PENSAMIENTO</a:t>
            </a: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Habilidades </a:t>
            </a:r>
            <a:r>
              <a:rPr lang="es-MX" sz="2400" dirty="0" err="1">
                <a:latin typeface="Agency FB" panose="020B0503020202020204" pitchFamily="34" charset="0"/>
              </a:rPr>
              <a:t>metacognitivas</a:t>
            </a:r>
            <a:r>
              <a:rPr lang="es-MX" sz="2400" dirty="0">
                <a:latin typeface="Agency FB" panose="020B0503020202020204" pitchFamily="34" charset="0"/>
              </a:rPr>
              <a:t>: Planificación, evaluación, organización, monitorización y autoevaluación</a:t>
            </a:r>
            <a:r>
              <a:rPr lang="es-MX" sz="2400" dirty="0" smtClean="0">
                <a:latin typeface="Agency FB" panose="020B0503020202020204" pitchFamily="34" charset="0"/>
              </a:rPr>
              <a:t>.</a:t>
            </a: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smtClean="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Habilidades de Razonamiento: Inducción, deducción, analogía, razonamiento informal</a:t>
            </a:r>
            <a:r>
              <a:rPr lang="es-MX" sz="2400" dirty="0" smtClean="0">
                <a:latin typeface="Agency FB" panose="020B0503020202020204" pitchFamily="34" charset="0"/>
              </a:rPr>
              <a:t>.</a:t>
            </a:r>
            <a:endParaRPr lang="es-MX" sz="2400" dirty="0">
              <a:latin typeface="Agency FB" panose="020B0503020202020204" pitchFamily="34" charset="0"/>
            </a:endParaRP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7052" y="1830363"/>
            <a:ext cx="2790825" cy="16383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6201" y="4042708"/>
            <a:ext cx="2645218" cy="266520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7154323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a:off x="-167428" y="-579549"/>
            <a:ext cx="8289745" cy="6091706"/>
          </a:xfrm>
          <a:prstGeom prst="rect">
            <a:avLst/>
          </a:prstGeom>
        </p:spPr>
      </p:pic>
      <p:sp>
        <p:nvSpPr>
          <p:cNvPr id="2" name="CuadroTexto 1"/>
          <p:cNvSpPr txBox="1"/>
          <p:nvPr/>
        </p:nvSpPr>
        <p:spPr>
          <a:xfrm>
            <a:off x="321972" y="3155324"/>
            <a:ext cx="9362941" cy="923330"/>
          </a:xfrm>
          <a:prstGeom prst="rect">
            <a:avLst/>
          </a:prstGeom>
          <a:noFill/>
        </p:spPr>
        <p:txBody>
          <a:bodyPr wrap="square" rtlCol="0">
            <a:prstTxWarp prst="textChevron">
              <a:avLst/>
            </a:prstTxWarp>
            <a:spAutoFit/>
          </a:bodyPr>
          <a:lstStyle/>
          <a:p>
            <a:pPr algn="ctr"/>
            <a:r>
              <a:rPr lang="es-MX" sz="5400" dirty="0" smtClean="0">
                <a:effectLst>
                  <a:glow rad="228600">
                    <a:schemeClr val="accent4">
                      <a:satMod val="175000"/>
                      <a:alpha val="40000"/>
                    </a:schemeClr>
                  </a:glow>
                  <a:reflection blurRad="6350" stA="60000" endA="900" endPos="60000" dist="29997" dir="5400000" sy="-100000" algn="bl" rotWithShape="0"/>
                </a:effectLst>
                <a:latin typeface="Agency FB" panose="020B0503020202020204" pitchFamily="34" charset="0"/>
              </a:rPr>
              <a:t>HABILIDADES DEL PENSAMIENTO</a:t>
            </a:r>
            <a:endParaRPr lang="es-MX" sz="5400" dirty="0">
              <a:effectLst>
                <a:glow rad="228600">
                  <a:schemeClr val="accent4">
                    <a:satMod val="175000"/>
                    <a:alpha val="40000"/>
                  </a:schemeClr>
                </a:glow>
                <a:reflection blurRad="6350" stA="60000" endA="900" endPos="60000" dist="29997" dir="5400000" sy="-100000" algn="bl" rotWithShape="0"/>
              </a:effectLst>
              <a:latin typeface="Agency FB" panose="020B0503020202020204" pitchFamily="34" charset="0"/>
            </a:endParaRPr>
          </a:p>
        </p:txBody>
      </p:sp>
    </p:spTree>
    <p:extLst>
      <p:ext uri="{BB962C8B-B14F-4D97-AF65-F5344CB8AC3E}">
        <p14:creationId xmlns:p14="http://schemas.microsoft.com/office/powerpoint/2010/main" val="3469311911"/>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17060" y="-2220857"/>
            <a:ext cx="7372529" cy="11032882"/>
          </a:xfrm>
          <a:prstGeom prst="rect">
            <a:avLst/>
          </a:prstGeom>
        </p:spPr>
      </p:pic>
      <p:sp>
        <p:nvSpPr>
          <p:cNvPr id="3" name="Rectángulo 2"/>
          <p:cNvSpPr/>
          <p:nvPr/>
        </p:nvSpPr>
        <p:spPr>
          <a:xfrm>
            <a:off x="319790" y="223319"/>
            <a:ext cx="8644327" cy="415498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Habilidades de solución de problemas: Selección de información, identificación de la meta, planificación, elección, ejecución y evaluación de la solución propuesta</a:t>
            </a:r>
            <a:r>
              <a:rPr lang="es-MX" sz="2400" dirty="0" smtClean="0">
                <a:latin typeface="Agency FB" panose="020B0503020202020204" pitchFamily="34" charset="0"/>
              </a:rPr>
              <a:t>.</a:t>
            </a:r>
          </a:p>
          <a:p>
            <a:pPr marL="342900" indent="-342900" algn="just">
              <a:buFont typeface="Wingdings" panose="05000000000000000000" pitchFamily="2" charset="2"/>
              <a:buChar char="Ø"/>
            </a:pPr>
            <a:endParaRPr lang="es-MX" sz="2400" dirty="0">
              <a:latin typeface="Agency FB" panose="020B0503020202020204" pitchFamily="34" charset="0"/>
            </a:endParaRPr>
          </a:p>
          <a:p>
            <a:pPr marL="342900" indent="-342900" algn="just">
              <a:buFont typeface="Wingdings" panose="05000000000000000000" pitchFamily="2" charset="2"/>
              <a:buChar char="Ø"/>
            </a:pPr>
            <a:endParaRPr lang="es-MX" sz="2400" dirty="0" smtClean="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smtClean="0">
              <a:latin typeface="Agency FB" panose="020B0503020202020204" pitchFamily="34" charset="0"/>
            </a:endParaRPr>
          </a:p>
          <a:p>
            <a:pPr marL="342900" indent="-342900" algn="just">
              <a:buFont typeface="Wingdings" panose="05000000000000000000" pitchFamily="2" charset="2"/>
              <a:buChar char="Ø"/>
            </a:pPr>
            <a:endParaRPr lang="es-MX" sz="2400" dirty="0">
              <a:latin typeface="Agency FB" panose="020B0503020202020204" pitchFamily="34" charset="0"/>
            </a:endParaRPr>
          </a:p>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a:latin typeface="Agency FB" panose="020B0503020202020204" pitchFamily="34" charset="0"/>
              </a:rPr>
              <a:t>Estrategias de aprendizaje: Repaso, elaboración, organización. Hábitos y técnicas de estudio.</a:t>
            </a:r>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6728" y="946215"/>
            <a:ext cx="2775369" cy="20708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65264" y="4181150"/>
            <a:ext cx="2484795" cy="254999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0852497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3"/>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tyChica\Desktop\002.jpg"/>
          <p:cNvPicPr>
            <a:picLocks noChangeAspect="1" noChangeArrowheads="1"/>
          </p:cNvPicPr>
          <p:nvPr/>
        </p:nvPicPr>
        <p:blipFill>
          <a:blip r:embed="rId2"/>
          <a:srcRect b="71877"/>
          <a:stretch>
            <a:fillRect/>
          </a:stretch>
        </p:blipFill>
        <p:spPr bwMode="auto">
          <a:xfrm>
            <a:off x="7073554" y="4017288"/>
            <a:ext cx="2768781" cy="257099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Imagen 3"/>
          <p:cNvPicPr>
            <a:picLocks noChangeAspect="1"/>
          </p:cNvPicPr>
          <p:nvPr/>
        </p:nvPicPr>
        <p:blipFill rotWithShape="1">
          <a:blip r:embed="rId3">
            <a:extLst>
              <a:ext uri="{BEBA8EAE-BF5A-486C-A8C5-ECC9F3942E4B}">
                <a14:imgProps xmlns:a14="http://schemas.microsoft.com/office/drawing/2010/main">
                  <a14:imgLayer r:embed="rId4">
                    <a14:imgEffect>
                      <a14:backgroundRemoval t="0" b="79971" l="0" r="80030"/>
                    </a14:imgEffect>
                    <a14:imgEffect>
                      <a14:saturation sat="400000"/>
                    </a14:imgEffect>
                    <a14:imgEffect>
                      <a14:brightnessContrast bright="20000"/>
                    </a14:imgEffect>
                  </a14:imgLayer>
                </a14:imgProps>
              </a:ext>
              <a:ext uri="{28A0092B-C50C-407E-A947-70E740481C1C}">
                <a14:useLocalDpi xmlns:a14="http://schemas.microsoft.com/office/drawing/2010/main" val="0"/>
              </a:ext>
            </a:extLst>
          </a:blip>
          <a:srcRect l="-386" t="-4883" r="24040" b="50235"/>
          <a:stretch/>
        </p:blipFill>
        <p:spPr>
          <a:xfrm flipV="1">
            <a:off x="-374755" y="0"/>
            <a:ext cx="7772169" cy="7527702"/>
          </a:xfrm>
          <a:prstGeom prst="rect">
            <a:avLst/>
          </a:prstGeom>
        </p:spPr>
      </p:pic>
      <p:sp>
        <p:nvSpPr>
          <p:cNvPr id="5" name="2 Rectángulo"/>
          <p:cNvSpPr/>
          <p:nvPr/>
        </p:nvSpPr>
        <p:spPr>
          <a:xfrm>
            <a:off x="349770" y="479685"/>
            <a:ext cx="8464446" cy="3785652"/>
          </a:xfrm>
          <a:prstGeom prst="rect">
            <a:avLst/>
          </a:prstGeom>
          <a:noFill/>
        </p:spPr>
        <p:txBody>
          <a:bodyPr wrap="square" rtlCol="0">
            <a:spAutoFit/>
          </a:bodyPr>
          <a:lstStyle/>
          <a:p>
            <a:pPr algn="just"/>
            <a:r>
              <a:rPr lang="es-MX" sz="2400" dirty="0">
                <a:latin typeface="Agency FB" panose="020B0503020202020204" pitchFamily="34" charset="0"/>
              </a:rPr>
              <a:t>TODO PASA POR EL CEREBRO</a:t>
            </a:r>
          </a:p>
          <a:p>
            <a:pPr algn="just"/>
            <a:r>
              <a:rPr lang="es-ES_tradnl" sz="2400" dirty="0">
                <a:latin typeface="Agency FB" panose="020B0503020202020204" pitchFamily="34" charset="0"/>
              </a:rPr>
              <a:t>En el hombre, </a:t>
            </a:r>
            <a:r>
              <a:rPr lang="es-ES_tradnl" sz="2400" dirty="0" smtClean="0">
                <a:latin typeface="Agency FB" panose="020B0503020202020204" pitchFamily="34" charset="0"/>
              </a:rPr>
              <a:t>todos </a:t>
            </a:r>
            <a:r>
              <a:rPr lang="es-MX" sz="2400" dirty="0" smtClean="0">
                <a:latin typeface="Agency FB" panose="020B0503020202020204" pitchFamily="34" charset="0"/>
              </a:rPr>
              <a:t>los </a:t>
            </a:r>
            <a:r>
              <a:rPr lang="es-MX" sz="2400" dirty="0">
                <a:latin typeface="Agency FB" panose="020B0503020202020204" pitchFamily="34" charset="0"/>
              </a:rPr>
              <a:t>impulsos pasan por el filtro </a:t>
            </a:r>
            <a:r>
              <a:rPr lang="es-MX" sz="2400" dirty="0" smtClean="0">
                <a:latin typeface="Agency FB" panose="020B0503020202020204" pitchFamily="34" charset="0"/>
              </a:rPr>
              <a:t>del </a:t>
            </a:r>
            <a:r>
              <a:rPr lang="es-ES_tradnl" sz="2400" dirty="0" smtClean="0">
                <a:latin typeface="Agency FB" panose="020B0503020202020204" pitchFamily="34" charset="0"/>
              </a:rPr>
              <a:t>cerebro </a:t>
            </a:r>
            <a:r>
              <a:rPr lang="es-ES_tradnl" sz="2400" dirty="0">
                <a:latin typeface="Agency FB" panose="020B0503020202020204" pitchFamily="34" charset="0"/>
              </a:rPr>
              <a:t>que los condiciona.</a:t>
            </a:r>
          </a:p>
          <a:p>
            <a:pPr marL="342900" indent="-342900" algn="just">
              <a:buFont typeface="Wingdings" panose="05000000000000000000" pitchFamily="2" charset="2"/>
              <a:buChar char="Ø"/>
            </a:pPr>
            <a:r>
              <a:rPr lang="es-ES_tradnl" sz="2400" dirty="0" smtClean="0">
                <a:latin typeface="Agency FB" panose="020B0503020202020204" pitchFamily="34" charset="0"/>
              </a:rPr>
              <a:t> </a:t>
            </a:r>
            <a:r>
              <a:rPr lang="es-ES_tradnl" sz="2400" dirty="0">
                <a:latin typeface="Agency FB" panose="020B0503020202020204" pitchFamily="34" charset="0"/>
              </a:rPr>
              <a:t>El hombre tiene</a:t>
            </a:r>
            <a:r>
              <a:rPr lang="es-ES_tradnl" sz="2400" dirty="0" smtClean="0">
                <a:latin typeface="Agency FB" panose="020B0503020202020204" pitchFamily="34" charset="0"/>
              </a:rPr>
              <a:t>, en </a:t>
            </a:r>
            <a:r>
              <a:rPr lang="es-ES_tradnl" sz="2400" dirty="0">
                <a:latin typeface="Agency FB" panose="020B0503020202020204" pitchFamily="34" charset="0"/>
              </a:rPr>
              <a:t>realidad, tres cerebros,</a:t>
            </a:r>
          </a:p>
          <a:p>
            <a:pPr algn="just"/>
            <a:r>
              <a:rPr lang="es-ES_tradnl" sz="2400" dirty="0">
                <a:latin typeface="Agency FB" panose="020B0503020202020204" pitchFamily="34" charset="0"/>
              </a:rPr>
              <a:t>uno más antiguo que </a:t>
            </a:r>
            <a:r>
              <a:rPr lang="es-MX" sz="2400" dirty="0" smtClean="0">
                <a:latin typeface="Agency FB" panose="020B0503020202020204" pitchFamily="34" charset="0"/>
              </a:rPr>
              <a:t>los </a:t>
            </a:r>
            <a:r>
              <a:rPr lang="es-MX" sz="2400" dirty="0">
                <a:latin typeface="Agency FB" panose="020B0503020202020204" pitchFamily="34" charset="0"/>
              </a:rPr>
              <a:t>otros. El más viejo es el llamado "cerebro reptil"(3). Se trata de una prolongación de la médula y es responsable de los actos reflejos. Regula la respiración y los latidos del corazón. En el segundo, donde están el hipotálamo (2) y la amígdala, denominado "sistema límbico", es donde se elaboran las emociones. </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xit" presetSubtype="0" fill="hold" nodeType="withEffect">
                                  <p:stCondLst>
                                    <p:cond delay="0"/>
                                  </p:stCondLst>
                                  <p:childTnLst>
                                    <p:anim calcmode="lin" valueType="num">
                                      <p:cBhvr>
                                        <p:cTn id="6" dur="1000"/>
                                        <p:tgtEl>
                                          <p:spTgt spid="1026"/>
                                        </p:tgtEl>
                                        <p:attrNameLst>
                                          <p:attrName>ppt_w</p:attrName>
                                        </p:attrNameLst>
                                      </p:cBhvr>
                                      <p:tavLst>
                                        <p:tav tm="0">
                                          <p:val>
                                            <p:strVal val="ppt_w"/>
                                          </p:val>
                                        </p:tav>
                                        <p:tav tm="100000">
                                          <p:val>
                                            <p:strVal val="ppt_w*0.70"/>
                                          </p:val>
                                        </p:tav>
                                      </p:tavLst>
                                    </p:anim>
                                    <p:anim calcmode="lin" valueType="num">
                                      <p:cBhvr>
                                        <p:cTn id="7" dur="1000"/>
                                        <p:tgtEl>
                                          <p:spTgt spid="1026"/>
                                        </p:tgtEl>
                                        <p:attrNameLst>
                                          <p:attrName>ppt_h</p:attrName>
                                        </p:attrNameLst>
                                      </p:cBhvr>
                                      <p:tavLst>
                                        <p:tav tm="0">
                                          <p:val>
                                            <p:strVal val="ppt_h"/>
                                          </p:val>
                                        </p:tav>
                                        <p:tav tm="100000">
                                          <p:val>
                                            <p:strVal val="ppt_h"/>
                                          </p:val>
                                        </p:tav>
                                      </p:tavLst>
                                    </p:anim>
                                    <p:animEffect transition="out" filter="fade">
                                      <p:cBhvr>
                                        <p:cTn id="8" dur="1000"/>
                                        <p:tgtEl>
                                          <p:spTgt spid="1026"/>
                                        </p:tgtEl>
                                      </p:cBhvr>
                                    </p:animEffect>
                                    <p:set>
                                      <p:cBhvr>
                                        <p:cTn id="9" dur="1" fill="hold">
                                          <p:stCondLst>
                                            <p:cond delay="999"/>
                                          </p:stCondLst>
                                        </p:cTn>
                                        <p:tgtEl>
                                          <p:spTgt spid="1026"/>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5" presetClass="exit" presetSubtype="0" fill="hold" grpId="0" nodeType="clickEffect">
                                  <p:stCondLst>
                                    <p:cond delay="0"/>
                                  </p:stCondLst>
                                  <p:childTnLst>
                                    <p:anim calcmode="lin" valueType="num">
                                      <p:cBhvr>
                                        <p:cTn id="13" dur="1000"/>
                                        <p:tgtEl>
                                          <p:spTgt spid="5"/>
                                        </p:tgtEl>
                                        <p:attrNameLst>
                                          <p:attrName>ppt_w</p:attrName>
                                        </p:attrNameLst>
                                      </p:cBhvr>
                                      <p:tavLst>
                                        <p:tav tm="0">
                                          <p:val>
                                            <p:strVal val="ppt_w"/>
                                          </p:val>
                                        </p:tav>
                                        <p:tav tm="100000">
                                          <p:val>
                                            <p:strVal val="ppt_w*0.70"/>
                                          </p:val>
                                        </p:tav>
                                      </p:tavLst>
                                    </p:anim>
                                    <p:anim calcmode="lin" valueType="num">
                                      <p:cBhvr>
                                        <p:cTn id="14" dur="1000"/>
                                        <p:tgtEl>
                                          <p:spTgt spid="5"/>
                                        </p:tgtEl>
                                        <p:attrNameLst>
                                          <p:attrName>ppt_h</p:attrName>
                                        </p:attrNameLst>
                                      </p:cBhvr>
                                      <p:tavLst>
                                        <p:tav tm="0">
                                          <p:val>
                                            <p:strVal val="ppt_h"/>
                                          </p:val>
                                        </p:tav>
                                        <p:tav tm="100000">
                                          <p:val>
                                            <p:strVal val="ppt_h"/>
                                          </p:val>
                                        </p:tav>
                                      </p:tavLst>
                                    </p:anim>
                                    <p:animEffect transition="out" filter="fade">
                                      <p:cBhvr>
                                        <p:cTn id="15" dur="1000"/>
                                        <p:tgtEl>
                                          <p:spTgt spid="5"/>
                                        </p:tgtEl>
                                      </p:cBhvr>
                                    </p:animEffect>
                                    <p:set>
                                      <p:cBhvr>
                                        <p:cTn id="16"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01197" y="884147"/>
            <a:ext cx="7756239" cy="3785652"/>
          </a:xfrm>
          <a:prstGeom prst="rect">
            <a:avLst/>
          </a:prstGeom>
        </p:spPr>
        <p:txBody>
          <a:bodyPr wrap="square">
            <a:spAutoFit/>
          </a:bodyPr>
          <a:lstStyle/>
          <a:p>
            <a:pPr algn="just"/>
            <a:r>
              <a:rPr lang="es-MX" sz="2400" dirty="0">
                <a:latin typeface="Agency FB" panose="020B0503020202020204" pitchFamily="34" charset="0"/>
              </a:rPr>
              <a:t>En el tercero, la "corteza" (1), se coordinan la visión, la motricidad y los cinco sentidos. En la "neocorteza“, ese gran tejido lleno de circunvoluciones que forma el estrato superior.</a:t>
            </a:r>
          </a:p>
          <a:p>
            <a:pPr marL="342900" indent="-342900" algn="just">
              <a:buFont typeface="Wingdings" panose="05000000000000000000" pitchFamily="2" charset="2"/>
              <a:buChar char="Ø"/>
            </a:pPr>
            <a:r>
              <a:rPr lang="es-MX" sz="2400" dirty="0">
                <a:latin typeface="Agency FB" panose="020B0503020202020204" pitchFamily="34" charset="0"/>
              </a:rPr>
              <a:t>Se lleva a cabo la actividad mental: allí tienen lugar la abstracción y la memoria. Gracias a sus 14 mil millones de neuronas, podemos hablar, leer, tener recuerdos y comprender un tratado de matemáticas. Por su tamaño, es lo que nos diferencia de los </a:t>
            </a:r>
            <a:r>
              <a:rPr lang="es-MX" sz="2400" dirty="0" smtClean="0">
                <a:latin typeface="Agency FB" panose="020B0503020202020204" pitchFamily="34" charset="0"/>
              </a:rPr>
              <a:t>animales.</a:t>
            </a:r>
            <a:endParaRPr lang="es-MX" sz="2400" dirty="0">
              <a:latin typeface="Agency FB" panose="020B0503020202020204" pitchFamily="34" charset="0"/>
            </a:endParaRPr>
          </a:p>
        </p:txBody>
      </p:sp>
    </p:spTree>
    <p:extLst>
      <p:ext uri="{BB962C8B-B14F-4D97-AF65-F5344CB8AC3E}">
        <p14:creationId xmlns:p14="http://schemas.microsoft.com/office/powerpoint/2010/main" val="2974330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INDICADORES DE LA CREATIVID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562" y="239409"/>
            <a:ext cx="6773335" cy="6475309"/>
          </a:xfrm>
          <a:prstGeom prst="rect">
            <a:avLst/>
          </a:prstGeom>
        </p:spPr>
      </p:pic>
    </p:spTree>
    <p:extLst>
      <p:ext uri="{BB962C8B-B14F-4D97-AF65-F5344CB8AC3E}">
        <p14:creationId xmlns:p14="http://schemas.microsoft.com/office/powerpoint/2010/main" val="162336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3046988"/>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smtClean="0">
                <a:latin typeface="Agency FB" panose="020B0503020202020204" pitchFamily="34" charset="0"/>
              </a:rPr>
              <a:t>Existen diversas posturas respecto al tema de pensamiento creativo y su aplicación, respecto a esto gran parte de la investigación realizada sobre creatividad ha sido por científicos, particularmente aquellos que han sido dustinguidos con un premio Nobel. </a:t>
            </a:r>
            <a:r>
              <a:rPr lang="es-ES" sz="2400" dirty="0" smtClean="0">
                <a:latin typeface="Agency FB" panose="020B0503020202020204" pitchFamily="34" charset="0"/>
              </a:rPr>
              <a:t>L</a:t>
            </a:r>
            <a:r>
              <a:rPr lang="es-MX" sz="2400" dirty="0" smtClean="0">
                <a:latin typeface="Agency FB" panose="020B0503020202020204" pitchFamily="34" charset="0"/>
              </a:rPr>
              <a:t>a persona creativa presenta una mayor capacidad para expresarse, mostrarse socialmente, afirmativa y efusivamente.</a:t>
            </a:r>
            <a:endParaRPr lang="es-MX" sz="2400" dirty="0">
              <a:latin typeface="Agency FB" panose="020B0503020202020204" pitchFamily="34" charset="0"/>
            </a:endParaRPr>
          </a:p>
        </p:txBody>
      </p:sp>
      <p:pic>
        <p:nvPicPr>
          <p:cNvPr id="4" name="Imagen 3" descr="IMG_06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795" y="3542975"/>
            <a:ext cx="3859930" cy="2894948"/>
          </a:xfrm>
          <a:prstGeom prst="rect">
            <a:avLst/>
          </a:prstGeom>
        </p:spPr>
      </p:pic>
    </p:spTree>
    <p:extLst>
      <p:ext uri="{BB962C8B-B14F-4D97-AF65-F5344CB8AC3E}">
        <p14:creationId xmlns:p14="http://schemas.microsoft.com/office/powerpoint/2010/main" val="32455932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L</a:t>
            </a:r>
            <a:r>
              <a:rPr lang="es-ES_tradnl" sz="2400" dirty="0" smtClean="0">
                <a:latin typeface="Agency FB" panose="020B0503020202020204" pitchFamily="34" charset="0"/>
              </a:rPr>
              <a:t>a intensificación de la creatividad en las últimas décadas ha sido considerada por los expertos en </a:t>
            </a:r>
            <a:r>
              <a:rPr lang="es-ES_tradnl" sz="2400" dirty="0" err="1" smtClean="0">
                <a:latin typeface="Agency FB" panose="020B0503020202020204" pitchFamily="34" charset="0"/>
              </a:rPr>
              <a:t>megatendencias</a:t>
            </a:r>
            <a:r>
              <a:rPr lang="es-ES_tradnl" sz="2400" dirty="0" smtClean="0">
                <a:latin typeface="Agency FB" panose="020B0503020202020204" pitchFamily="34" charset="0"/>
              </a:rPr>
              <a:t> del fenómeno tecnológico-cultural, como una próxima era en la progresión de la revolución informática: la revolución </a:t>
            </a:r>
            <a:r>
              <a:rPr lang="es-ES_tradnl" sz="2400" dirty="0" err="1" smtClean="0">
                <a:latin typeface="Agency FB" panose="020B0503020202020204" pitchFamily="34" charset="0"/>
              </a:rPr>
              <a:t>creática</a:t>
            </a:r>
            <a:r>
              <a:rPr lang="es-ES_tradnl" sz="2400" dirty="0" smtClean="0">
                <a:latin typeface="Agency FB" panose="020B0503020202020204" pitchFamily="34" charset="0"/>
              </a:rPr>
              <a:t>.</a:t>
            </a:r>
            <a:endParaRPr lang="es-MX" sz="2400" dirty="0">
              <a:latin typeface="Agency FB" panose="020B0503020202020204" pitchFamily="34" charset="0"/>
            </a:endParaRPr>
          </a:p>
        </p:txBody>
      </p:sp>
      <p:pic>
        <p:nvPicPr>
          <p:cNvPr id="3" name="Imagen 2" descr="IMG_062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8410" y="2696308"/>
            <a:ext cx="4671862" cy="3503896"/>
          </a:xfrm>
          <a:prstGeom prst="rect">
            <a:avLst/>
          </a:prstGeom>
        </p:spPr>
      </p:pic>
    </p:spTree>
    <p:extLst>
      <p:ext uri="{BB962C8B-B14F-4D97-AF65-F5344CB8AC3E}">
        <p14:creationId xmlns:p14="http://schemas.microsoft.com/office/powerpoint/2010/main" val="9949290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L</a:t>
            </a:r>
            <a:r>
              <a:rPr lang="es-ES_tradnl" sz="2400" dirty="0" smtClean="0">
                <a:latin typeface="Agency FB" panose="020B0503020202020204" pitchFamily="34" charset="0"/>
              </a:rPr>
              <a:t>a contracción sobre el ciclo de vida de los productos y, la intensificación de la información está motivando a las empresas a generar nuevos productos y conceptos de negocio de manera continua, utilizando al pensamiento creativo como una herramienta fundamental.</a:t>
            </a:r>
            <a:endParaRPr lang="es-MX" sz="2400" dirty="0">
              <a:latin typeface="Agency FB" panose="020B0503020202020204" pitchFamily="34" charset="0"/>
            </a:endParaRPr>
          </a:p>
        </p:txBody>
      </p:sp>
      <p:pic>
        <p:nvPicPr>
          <p:cNvPr id="3" name="Imagen 2" descr="IMG_06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668" y="2761436"/>
            <a:ext cx="4643640" cy="3482730"/>
          </a:xfrm>
          <a:prstGeom prst="rect">
            <a:avLst/>
          </a:prstGeom>
        </p:spPr>
      </p:pic>
    </p:spTree>
    <p:extLst>
      <p:ext uri="{BB962C8B-B14F-4D97-AF65-F5344CB8AC3E}">
        <p14:creationId xmlns:p14="http://schemas.microsoft.com/office/powerpoint/2010/main" val="2604468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677656"/>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L</a:t>
            </a:r>
            <a:r>
              <a:rPr lang="es-ES_tradnl" sz="2400" dirty="0" smtClean="0">
                <a:latin typeface="Agency FB" panose="020B0503020202020204" pitchFamily="34" charset="0"/>
              </a:rPr>
              <a:t>a búsqueda de la creatividad está adquiriendo cada vez mayor importancia dentro de las prioridades directivas de las organizaciones más competentes, junto a las prioridades en el aumento de ventas y utilidades, y el mejoramiento de la posición en la sociedad económica esta el uso del pensamiento creativo .</a:t>
            </a:r>
            <a:endParaRPr lang="es-MX" sz="2400" dirty="0">
              <a:latin typeface="Agency FB" panose="020B0503020202020204" pitchFamily="34" charset="0"/>
            </a:endParaRPr>
          </a:p>
        </p:txBody>
      </p:sp>
      <p:pic>
        <p:nvPicPr>
          <p:cNvPr id="3" name="Imagen 2" descr="IMG_06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4922" y="2950308"/>
            <a:ext cx="4810803" cy="3608102"/>
          </a:xfrm>
          <a:prstGeom prst="rect">
            <a:avLst/>
          </a:prstGeom>
        </p:spPr>
      </p:pic>
    </p:spTree>
    <p:extLst>
      <p:ext uri="{BB962C8B-B14F-4D97-AF65-F5344CB8AC3E}">
        <p14:creationId xmlns:p14="http://schemas.microsoft.com/office/powerpoint/2010/main" val="4231668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E</a:t>
            </a:r>
            <a:r>
              <a:rPr lang="es-ES_tradnl" sz="2400" dirty="0" err="1" smtClean="0">
                <a:latin typeface="Agency FB" panose="020B0503020202020204" pitchFamily="34" charset="0"/>
              </a:rPr>
              <a:t>ste</a:t>
            </a:r>
            <a:r>
              <a:rPr lang="es-ES_tradnl" sz="2400" dirty="0" smtClean="0">
                <a:latin typeface="Agency FB" panose="020B0503020202020204" pitchFamily="34" charset="0"/>
              </a:rPr>
              <a:t> nuevo énfasis de las organizaciones competentes por creatividad se manifiesta en una acumulación de oportunidades orientadas para que sus miembros la ejerzan al interior de las mismas.</a:t>
            </a:r>
            <a:endParaRPr lang="es-MX" sz="2400" dirty="0">
              <a:latin typeface="Agency FB" panose="020B0503020202020204" pitchFamily="34" charset="0"/>
            </a:endParaRPr>
          </a:p>
        </p:txBody>
      </p:sp>
      <p:pic>
        <p:nvPicPr>
          <p:cNvPr id="3" name="Imagen 2" descr="IMG_0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812440" y="2067820"/>
            <a:ext cx="2767951" cy="3907692"/>
          </a:xfrm>
          <a:prstGeom prst="rect">
            <a:avLst/>
          </a:prstGeom>
        </p:spPr>
      </p:pic>
    </p:spTree>
    <p:extLst>
      <p:ext uri="{BB962C8B-B14F-4D97-AF65-F5344CB8AC3E}">
        <p14:creationId xmlns:p14="http://schemas.microsoft.com/office/powerpoint/2010/main" val="39798195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D</a:t>
            </a:r>
            <a:r>
              <a:rPr lang="es-ES_tradnl" sz="2400" dirty="0" smtClean="0">
                <a:latin typeface="Agency FB" panose="020B0503020202020204" pitchFamily="34" charset="0"/>
              </a:rPr>
              <a:t>icho fenómeno conlleva a un efecto directo en la sociedad-nación depositaria, en la medida en que se estimulan las organizaciones de soporte correspondiente, el pensamiento creativo ayuda a crear una fuerza central de la generación de la creatividad. </a:t>
            </a:r>
            <a:endParaRPr lang="es-MX" sz="2400" dirty="0">
              <a:latin typeface="Agency FB" panose="020B0503020202020204" pitchFamily="34" charset="0"/>
            </a:endParaRPr>
          </a:p>
        </p:txBody>
      </p:sp>
      <p:pic>
        <p:nvPicPr>
          <p:cNvPr id="3" name="Imagen 2" descr="MODELO EDITAD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6769" y="2631198"/>
            <a:ext cx="4456029" cy="2657778"/>
          </a:xfrm>
          <a:prstGeom prst="rect">
            <a:avLst/>
          </a:prstGeom>
        </p:spPr>
      </p:pic>
    </p:spTree>
    <p:extLst>
      <p:ext uri="{BB962C8B-B14F-4D97-AF65-F5344CB8AC3E}">
        <p14:creationId xmlns:p14="http://schemas.microsoft.com/office/powerpoint/2010/main" val="19686727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ítulo 1"/>
          <p:cNvSpPr>
            <a:spLocks noGrp="1"/>
          </p:cNvSpPr>
          <p:nvPr>
            <p:ph type="title"/>
          </p:nvPr>
        </p:nvSpPr>
        <p:spPr/>
        <p:txBody>
          <a:bodyPr>
            <a:normAutofit/>
          </a:bodyPr>
          <a:lstStyle/>
          <a:p>
            <a:pPr eaLnBrk="1" hangingPunct="1"/>
            <a:r>
              <a:rPr lang="es-ES" sz="2800" dirty="0">
                <a:latin typeface="News Gothic MT" charset="0"/>
              </a:rPr>
              <a:t>IDENTIFICACIÓN DE LA </a:t>
            </a:r>
            <a:r>
              <a:rPr lang="es-ES" sz="2800" dirty="0" smtClean="0">
                <a:latin typeface="News Gothic MT" charset="0"/>
              </a:rPr>
              <a:t>UNIDAD DE APRENDIZAJE</a:t>
            </a:r>
            <a:r>
              <a:rPr lang="es-ES" sz="2400" dirty="0" smtClean="0">
                <a:latin typeface="News Gothic MT" charset="0"/>
              </a:rPr>
              <a:t>.</a:t>
            </a:r>
            <a:endParaRPr lang="es-ES" sz="2400" dirty="0">
              <a:latin typeface="News Gothic MT" charset="0"/>
            </a:endParaRPr>
          </a:p>
        </p:txBody>
      </p:sp>
      <p:sp>
        <p:nvSpPr>
          <p:cNvPr id="15362" name="Marcador de contenido 2"/>
          <p:cNvSpPr>
            <a:spLocks noGrp="1"/>
          </p:cNvSpPr>
          <p:nvPr>
            <p:ph idx="1"/>
          </p:nvPr>
        </p:nvSpPr>
        <p:spPr>
          <a:xfrm>
            <a:off x="677334" y="1669745"/>
            <a:ext cx="8596668" cy="3880773"/>
          </a:xfrm>
        </p:spPr>
        <p:txBody>
          <a:bodyPr/>
          <a:lstStyle/>
          <a:p>
            <a:pPr eaLnBrk="1" hangingPunct="1"/>
            <a:r>
              <a:rPr lang="es-ES_tradnl" sz="1600" b="1" dirty="0">
                <a:latin typeface="News Gothic MT" charset="0"/>
              </a:rPr>
              <a:t>Horas de práctica: </a:t>
            </a:r>
            <a:r>
              <a:rPr lang="es-ES_tradnl" sz="1600" b="1" dirty="0">
                <a:latin typeface="News Gothic MT" charset="0"/>
              </a:rPr>
              <a:t>2</a:t>
            </a:r>
            <a:endParaRPr lang="es-ES_tradnl" sz="1600" b="1" dirty="0" smtClean="0">
              <a:latin typeface="News Gothic MT" charset="0"/>
            </a:endParaRPr>
          </a:p>
          <a:p>
            <a:r>
              <a:rPr lang="es-ES" sz="1600" b="1" dirty="0" smtClean="0">
                <a:latin typeface="News Gothic MT" charset="0"/>
              </a:rPr>
              <a:t>C</a:t>
            </a:r>
            <a:r>
              <a:rPr lang="es-ES_tradnl" sz="1600" b="1" dirty="0" smtClean="0">
                <a:latin typeface="News Gothic MT" charset="0"/>
              </a:rPr>
              <a:t>lave: L41515</a:t>
            </a:r>
            <a:endParaRPr lang="es-ES_tradnl" sz="1600" b="1" dirty="0" smtClean="0">
              <a:latin typeface="News Gothic MT" charset="0"/>
            </a:endParaRPr>
          </a:p>
          <a:p>
            <a:r>
              <a:rPr lang="es-ES_tradnl" sz="1600" b="1" dirty="0">
                <a:latin typeface="News Gothic MT" charset="0"/>
              </a:rPr>
              <a:t>Horas de </a:t>
            </a:r>
            <a:r>
              <a:rPr lang="es-ES_tradnl" sz="1600" b="1" dirty="0" smtClean="0">
                <a:latin typeface="News Gothic MT" charset="0"/>
              </a:rPr>
              <a:t>teoría: </a:t>
            </a:r>
            <a:r>
              <a:rPr lang="es-ES_tradnl" sz="1600" b="1" dirty="0">
                <a:latin typeface="News Gothic MT" charset="0"/>
              </a:rPr>
              <a:t>2</a:t>
            </a:r>
          </a:p>
          <a:p>
            <a:r>
              <a:rPr lang="es-ES" sz="1600" b="1" dirty="0">
                <a:latin typeface="News Gothic MT" charset="0"/>
              </a:rPr>
              <a:t> Total de horas: 4</a:t>
            </a:r>
            <a:endParaRPr lang="es-ES_tradnl" sz="1600" dirty="0">
              <a:latin typeface="News Gothic MT" charset="0"/>
            </a:endParaRPr>
          </a:p>
          <a:p>
            <a:pPr eaLnBrk="1" hangingPunct="1"/>
            <a:r>
              <a:rPr lang="es-ES_tradnl" sz="1600" b="1" dirty="0">
                <a:latin typeface="News Gothic MT" charset="0"/>
              </a:rPr>
              <a:t>Créditos:6</a:t>
            </a:r>
            <a:endParaRPr lang="es-ES_tradnl" sz="1600" dirty="0">
              <a:latin typeface="News Gothic MT" charset="0"/>
            </a:endParaRPr>
          </a:p>
          <a:p>
            <a:pPr eaLnBrk="1" hangingPunct="1"/>
            <a:r>
              <a:rPr lang="es-MX" sz="1600" b="1" dirty="0">
                <a:latin typeface="News Gothic MT" charset="0"/>
              </a:rPr>
              <a:t>Tipo de Unidad de Aprendizaje: </a:t>
            </a:r>
            <a:r>
              <a:rPr lang="es-MX" sz="1600" b="1" dirty="0" smtClean="0">
                <a:latin typeface="News Gothic MT" charset="0"/>
              </a:rPr>
              <a:t>Curso</a:t>
            </a:r>
            <a:endParaRPr lang="es-ES_tradnl" sz="1600" dirty="0">
              <a:latin typeface="News Gothic MT" charset="0"/>
            </a:endParaRPr>
          </a:p>
          <a:p>
            <a:pPr eaLnBrk="1" hangingPunct="1"/>
            <a:r>
              <a:rPr lang="es-ES" sz="1600" b="1" dirty="0">
                <a:latin typeface="News Gothic MT" charset="0"/>
              </a:rPr>
              <a:t>Carácter de la Unidad de Aprendizaje: Obligatoria.</a:t>
            </a:r>
          </a:p>
          <a:p>
            <a:pPr eaLnBrk="1" hangingPunct="1"/>
            <a:r>
              <a:rPr lang="es-MX" sz="1600" b="1" dirty="0">
                <a:latin typeface="News Gothic MT" charset="0"/>
              </a:rPr>
              <a:t>Núcleo de formación: </a:t>
            </a:r>
            <a:r>
              <a:rPr lang="es-MX" sz="1600" b="1" dirty="0" smtClean="0">
                <a:latin typeface="News Gothic MT" charset="0"/>
              </a:rPr>
              <a:t>Básico.</a:t>
            </a:r>
            <a:endParaRPr lang="es-MX" sz="1600" b="1" dirty="0">
              <a:latin typeface="News Gothic MT" charset="0"/>
            </a:endParaRPr>
          </a:p>
          <a:p>
            <a:pPr eaLnBrk="1" hangingPunct="1"/>
            <a:r>
              <a:rPr lang="es-ES" sz="1600" b="1" dirty="0">
                <a:latin typeface="News Gothic MT" charset="0"/>
              </a:rPr>
              <a:t>Modalidad: Presencial</a:t>
            </a:r>
            <a:r>
              <a:rPr lang="es-ES" sz="1600" b="1" dirty="0" smtClean="0">
                <a:latin typeface="News Gothic MT" charset="0"/>
              </a:rPr>
              <a:t>.</a:t>
            </a:r>
            <a:endParaRPr lang="es-ES_tradnl" sz="1600" dirty="0">
              <a:latin typeface="News Gothic MT" charset="0"/>
            </a:endParaRPr>
          </a:p>
        </p:txBody>
      </p:sp>
    </p:spTree>
    <p:extLst>
      <p:ext uri="{BB962C8B-B14F-4D97-AF65-F5344CB8AC3E}">
        <p14:creationId xmlns:p14="http://schemas.microsoft.com/office/powerpoint/2010/main" val="4024545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S</a:t>
            </a:r>
            <a:r>
              <a:rPr lang="es-ES_tradnl" sz="2400" dirty="0" err="1" smtClean="0">
                <a:latin typeface="Agency FB" panose="020B0503020202020204" pitchFamily="34" charset="0"/>
              </a:rPr>
              <a:t>egún</a:t>
            </a:r>
            <a:r>
              <a:rPr lang="es-ES_tradnl" sz="2400" dirty="0" smtClean="0">
                <a:latin typeface="Agency FB" panose="020B0503020202020204" pitchFamily="34" charset="0"/>
              </a:rPr>
              <a:t> el instituto de </a:t>
            </a:r>
            <a:r>
              <a:rPr lang="es-ES_tradnl" sz="2400" dirty="0" err="1" smtClean="0">
                <a:latin typeface="Agency FB" panose="020B0503020202020204" pitchFamily="34" charset="0"/>
              </a:rPr>
              <a:t>megatendencias</a:t>
            </a:r>
            <a:r>
              <a:rPr lang="es-ES_tradnl" sz="2400" dirty="0" smtClean="0">
                <a:latin typeface="Agency FB" panose="020B0503020202020204" pitchFamily="34" charset="0"/>
              </a:rPr>
              <a:t> “</a:t>
            </a:r>
            <a:r>
              <a:rPr lang="es-ES_tradnl" sz="2400" dirty="0" err="1" smtClean="0">
                <a:latin typeface="Agency FB" panose="020B0503020202020204" pitchFamily="34" charset="0"/>
              </a:rPr>
              <a:t>Murakami</a:t>
            </a:r>
            <a:r>
              <a:rPr lang="es-ES_tradnl" sz="2400" dirty="0" smtClean="0">
                <a:latin typeface="Agency FB" panose="020B0503020202020204" pitchFamily="34" charset="0"/>
              </a:rPr>
              <a:t>” del Japón, las organizaciones de trabajo, su mayor y principal motor es el pensamiento creativo, que conjugado con el trabajo interdisciplinario y sofisticado de especialistas logran un impacto innovador al generar nuevos productos.</a:t>
            </a:r>
            <a:endParaRPr lang="es-MX" sz="2400" dirty="0">
              <a:latin typeface="Agency FB" panose="020B0503020202020204" pitchFamily="34" charset="0"/>
            </a:endParaRPr>
          </a:p>
        </p:txBody>
      </p:sp>
      <p:pic>
        <p:nvPicPr>
          <p:cNvPr id="3" name="Imagen 2" descr="Lámina 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866" y="2698718"/>
            <a:ext cx="5917040" cy="2954410"/>
          </a:xfrm>
          <a:prstGeom prst="rect">
            <a:avLst/>
          </a:prstGeom>
        </p:spPr>
      </p:pic>
    </p:spTree>
    <p:extLst>
      <p:ext uri="{BB962C8B-B14F-4D97-AF65-F5344CB8AC3E}">
        <p14:creationId xmlns:p14="http://schemas.microsoft.com/office/powerpoint/2010/main" val="25583429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16806"/>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A</a:t>
            </a:r>
            <a:r>
              <a:rPr lang="es-ES_tradnl" sz="2400" dirty="0" smtClean="0">
                <a:latin typeface="Agency FB" panose="020B0503020202020204" pitchFamily="34" charset="0"/>
              </a:rPr>
              <a:t> la generación de valores o conceptos originales que tienen un impacto directo en la sociedad y a consolidar el uso de la creatividad.</a:t>
            </a:r>
          </a:p>
          <a:p>
            <a:pPr marL="342900" indent="-342900" algn="just">
              <a:buFont typeface="Wingdings" panose="05000000000000000000" pitchFamily="2" charset="2"/>
              <a:buChar char="Ø"/>
            </a:pPr>
            <a:r>
              <a:rPr lang="es-ES" sz="2400" dirty="0" smtClean="0">
                <a:latin typeface="Agency FB" panose="020B0503020202020204" pitchFamily="34" charset="0"/>
              </a:rPr>
              <a:t>E</a:t>
            </a:r>
            <a:r>
              <a:rPr lang="es-ES_tradnl" sz="2400" dirty="0" smtClean="0">
                <a:latin typeface="Agency FB" panose="020B0503020202020204" pitchFamily="34" charset="0"/>
              </a:rPr>
              <a:t>l pensamiento creativo impulsará ambientes que propicien la creatividad y el cultivo de la creatividad en áreas básicas.</a:t>
            </a:r>
            <a:endParaRPr lang="es-MX" sz="2400" dirty="0">
              <a:latin typeface="Agency FB" panose="020B0503020202020204" pitchFamily="34" charset="0"/>
            </a:endParaRPr>
          </a:p>
        </p:txBody>
      </p:sp>
      <p:pic>
        <p:nvPicPr>
          <p:cNvPr id="4" name="Picture 2" descr="C:\Users\Propietario\Dropbox\ANG-MUÑ\carpeta arpet final\plancheone2.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787486" y="2777865"/>
            <a:ext cx="3901683" cy="2926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4820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864432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El pensamiento creativo en el desarrollo de nuevos productos y servicios con un contenido distintivo, afín a los valores culturales de las organizaciones, este modelo lo vienen llevando empresas como Sony, Olivetti, Herman Miller, </a:t>
            </a:r>
            <a:r>
              <a:rPr lang="es-ES" sz="2400" dirty="0" err="1" smtClean="0">
                <a:latin typeface="Agency FB" panose="020B0503020202020204" pitchFamily="34" charset="0"/>
              </a:rPr>
              <a:t>Kia</a:t>
            </a:r>
            <a:r>
              <a:rPr lang="es-ES" sz="2400" dirty="0" smtClean="0">
                <a:latin typeface="Agency FB" panose="020B0503020202020204" pitchFamily="34" charset="0"/>
              </a:rPr>
              <a:t>, </a:t>
            </a:r>
            <a:r>
              <a:rPr lang="es-ES" sz="2400" dirty="0" err="1" smtClean="0">
                <a:latin typeface="Agency FB" panose="020B0503020202020204" pitchFamily="34" charset="0"/>
              </a:rPr>
              <a:t>Citroen</a:t>
            </a:r>
            <a:r>
              <a:rPr lang="es-ES" sz="2400" dirty="0" smtClean="0">
                <a:latin typeface="Agency FB" panose="020B0503020202020204" pitchFamily="34" charset="0"/>
              </a:rPr>
              <a:t>, entre otros.</a:t>
            </a:r>
            <a:endParaRPr lang="es-MX" sz="2400" dirty="0">
              <a:latin typeface="Agency FB" panose="020B0503020202020204" pitchFamily="34" charset="0"/>
            </a:endParaRPr>
          </a:p>
        </p:txBody>
      </p:sp>
      <p:pic>
        <p:nvPicPr>
          <p:cNvPr id="3" name="Imagen 2"/>
          <p:cNvPicPr>
            <a:picLocks noChangeAspect="1"/>
          </p:cNvPicPr>
          <p:nvPr/>
        </p:nvPicPr>
        <p:blipFill>
          <a:blip r:embed="rId2"/>
          <a:stretch>
            <a:fillRect/>
          </a:stretch>
        </p:blipFill>
        <p:spPr>
          <a:xfrm>
            <a:off x="3062284" y="2806391"/>
            <a:ext cx="3529325" cy="1845171"/>
          </a:xfrm>
          <a:prstGeom prst="rect">
            <a:avLst/>
          </a:prstGeom>
        </p:spPr>
      </p:pic>
    </p:spTree>
    <p:extLst>
      <p:ext uri="{BB962C8B-B14F-4D97-AF65-F5344CB8AC3E}">
        <p14:creationId xmlns:p14="http://schemas.microsoft.com/office/powerpoint/2010/main" val="2205761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00667" y="922310"/>
            <a:ext cx="8557846" cy="3785652"/>
          </a:xfrm>
          <a:prstGeom prst="rect">
            <a:avLst/>
          </a:prstGeom>
        </p:spPr>
        <p:txBody>
          <a:bodyPr wrap="square">
            <a:spAutoFit/>
          </a:bodyPr>
          <a:lstStyle/>
          <a:p>
            <a:pPr algn="ctr"/>
            <a:r>
              <a:rPr lang="es-ES" sz="2400" dirty="0" smtClean="0">
                <a:latin typeface="Agency FB" panose="020B0503020202020204" pitchFamily="34" charset="0"/>
              </a:rPr>
              <a:t>Conclusiones</a:t>
            </a:r>
          </a:p>
          <a:p>
            <a:pPr algn="ctr"/>
            <a:endParaRPr lang="es-ES" sz="2400" dirty="0" smtClean="0">
              <a:latin typeface="Agency FB" panose="020B0503020202020204" pitchFamily="34" charset="0"/>
            </a:endParaRPr>
          </a:p>
          <a:p>
            <a:pPr marL="342900" indent="-342900" algn="just">
              <a:buFont typeface="Wingdings" panose="05000000000000000000" pitchFamily="2" charset="2"/>
              <a:buChar char="Ø"/>
            </a:pPr>
            <a:r>
              <a:rPr lang="es-ES" sz="2400" dirty="0" smtClean="0">
                <a:latin typeface="Agency FB" panose="020B0503020202020204" pitchFamily="34" charset="0"/>
              </a:rPr>
              <a:t>E</a:t>
            </a:r>
            <a:r>
              <a:rPr lang="es-ES_tradnl" sz="2400" dirty="0" smtClean="0">
                <a:latin typeface="Agency FB" panose="020B0503020202020204" pitchFamily="34" charset="0"/>
              </a:rPr>
              <a:t>l </a:t>
            </a:r>
            <a:r>
              <a:rPr lang="es-ES_tradnl" sz="2400" dirty="0">
                <a:latin typeface="Agency FB" panose="020B0503020202020204" pitchFamily="34" charset="0"/>
              </a:rPr>
              <a:t>pensamiento creativo </a:t>
            </a:r>
            <a:r>
              <a:rPr lang="es-ES_tradnl" sz="2400" dirty="0" smtClean="0">
                <a:latin typeface="Agency FB" panose="020B0503020202020204" pitchFamily="34" charset="0"/>
              </a:rPr>
              <a:t>ayudar</a:t>
            </a:r>
            <a:r>
              <a:rPr lang="es-ES_tradnl" sz="2400" dirty="0" smtClean="0">
                <a:latin typeface="Agency FB" panose="020B0503020202020204" pitchFamily="34" charset="0"/>
              </a:rPr>
              <a:t>á a concientizar y estimular al diseñador en el desarrollo de habilidades y actitudes creativas, en el manejo de herramientas para la solución eficaz de problemas durante el proceso de diseño.</a:t>
            </a:r>
          </a:p>
          <a:p>
            <a:pPr marL="342900" indent="-342900" algn="just">
              <a:buFont typeface="Wingdings" panose="05000000000000000000" pitchFamily="2" charset="2"/>
              <a:buChar char="Ø"/>
            </a:pPr>
            <a:r>
              <a:rPr lang="es-ES" sz="2400" dirty="0" smtClean="0">
                <a:latin typeface="Agency FB" panose="020B0503020202020204" pitchFamily="34" charset="0"/>
              </a:rPr>
              <a:t>P</a:t>
            </a:r>
            <a:r>
              <a:rPr lang="es-ES_tradnl" sz="2400" dirty="0" smtClean="0">
                <a:latin typeface="Agency FB" panose="020B0503020202020204" pitchFamily="34" charset="0"/>
              </a:rPr>
              <a:t>ara terminar, hará del Diseñador, capaz de formular los parámetros idóneos para la implantación de estructuras que promuevan la creatividad en su organización, a fin de realzar la capacidad competitiva de la misma. </a:t>
            </a:r>
            <a:endParaRPr lang="es-MX" sz="2400" dirty="0">
              <a:latin typeface="Agency FB" panose="020B0503020202020204" pitchFamily="34" charset="0"/>
            </a:endParaRPr>
          </a:p>
        </p:txBody>
      </p:sp>
    </p:spTree>
    <p:extLst>
      <p:ext uri="{BB962C8B-B14F-4D97-AF65-F5344CB8AC3E}">
        <p14:creationId xmlns:p14="http://schemas.microsoft.com/office/powerpoint/2010/main" val="2365667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17060" y="-2252292"/>
            <a:ext cx="7372529" cy="11032882"/>
          </a:xfrm>
          <a:prstGeom prst="rect">
            <a:avLst/>
          </a:prstGeom>
        </p:spPr>
      </p:pic>
      <p:sp>
        <p:nvSpPr>
          <p:cNvPr id="3" name="CuadroTexto 2"/>
          <p:cNvSpPr txBox="1"/>
          <p:nvPr/>
        </p:nvSpPr>
        <p:spPr>
          <a:xfrm>
            <a:off x="404734" y="689547"/>
            <a:ext cx="2590774" cy="461665"/>
          </a:xfrm>
          <a:prstGeom prst="rect">
            <a:avLst/>
          </a:prstGeom>
          <a:noFill/>
        </p:spPr>
        <p:txBody>
          <a:bodyPr wrap="non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a:t>FUENTES DE CONSULTA</a:t>
            </a:r>
          </a:p>
        </p:txBody>
      </p:sp>
      <p:sp>
        <p:nvSpPr>
          <p:cNvPr id="4" name="Rectángulo 3"/>
          <p:cNvSpPr/>
          <p:nvPr/>
        </p:nvSpPr>
        <p:spPr>
          <a:xfrm>
            <a:off x="404734" y="1910847"/>
            <a:ext cx="7550046" cy="3046988"/>
          </a:xfrm>
          <a:prstGeom prst="rect">
            <a:avLst/>
          </a:prstGeom>
        </p:spPr>
        <p:txBody>
          <a:bodyPr wrap="square">
            <a:spAutoFit/>
          </a:bodyPr>
          <a:lstStyle/>
          <a:p>
            <a:pPr marL="285750" indent="-285750">
              <a:buFont typeface="Arial"/>
              <a:buChar char="•"/>
            </a:pPr>
            <a:r>
              <a:rPr lang="es-ES_tradnl" sz="1600" dirty="0">
                <a:latin typeface="Agency FB" panose="020B0503020202020204" pitchFamily="34" charset="0"/>
              </a:rPr>
              <a:t>AMAYA G, Jesús. (2002). Estrategias de Aprendizaje para Universitarios. Ed. Trillas</a:t>
            </a:r>
          </a:p>
          <a:p>
            <a:pPr marL="285750" indent="-285750">
              <a:buFont typeface="Arial"/>
              <a:buChar char="•"/>
            </a:pPr>
            <a:r>
              <a:rPr lang="es-ES_tradnl" sz="1600" dirty="0">
                <a:latin typeface="Agency FB" panose="020B0503020202020204" pitchFamily="34" charset="0"/>
              </a:rPr>
              <a:t>LONGORIA, Cantú, Ruiz .(2002) Pensamiento Creativo. Compañía Editorial Continental. México.</a:t>
            </a:r>
          </a:p>
          <a:p>
            <a:pPr marL="285750" indent="-285750">
              <a:buFont typeface="Arial"/>
              <a:buChar char="•"/>
            </a:pPr>
            <a:r>
              <a:rPr lang="es-ES_tradnl" sz="1600" dirty="0">
                <a:latin typeface="Agency FB" panose="020B0503020202020204" pitchFamily="34" charset="0"/>
              </a:rPr>
              <a:t>BUZAN, </a:t>
            </a:r>
            <a:r>
              <a:rPr lang="es-ES_tradnl" sz="1600" dirty="0" err="1">
                <a:latin typeface="Agency FB" panose="020B0503020202020204" pitchFamily="34" charset="0"/>
              </a:rPr>
              <a:t>Tt</a:t>
            </a:r>
            <a:r>
              <a:rPr lang="es-ES_tradnl" sz="1600" dirty="0">
                <a:latin typeface="Agency FB" panose="020B0503020202020204" pitchFamily="34" charset="0"/>
              </a:rPr>
              <a:t>. El Libro de los Mapas Mentales. Ed. Urano.</a:t>
            </a:r>
          </a:p>
          <a:p>
            <a:pPr marL="285750" indent="-285750">
              <a:buFont typeface="Arial"/>
              <a:buChar char="•"/>
            </a:pPr>
            <a:r>
              <a:rPr lang="es-ES_tradnl" sz="1600" dirty="0">
                <a:latin typeface="Agency FB" panose="020B0503020202020204" pitchFamily="34" charset="0"/>
              </a:rPr>
              <a:t>COLEMAN, D. El Espíritu Creativo. Ed. Vergara</a:t>
            </a:r>
          </a:p>
          <a:p>
            <a:pPr marL="285750" indent="-285750">
              <a:buFont typeface="Arial"/>
              <a:buChar char="•"/>
            </a:pPr>
            <a:r>
              <a:rPr lang="es-ES_tradnl" sz="1600" dirty="0">
                <a:latin typeface="Agency FB" panose="020B0503020202020204" pitchFamily="34" charset="0"/>
              </a:rPr>
              <a:t>RODRÍGUEZ, Mauro. (1997).  El Pensamiento Creativo Integral.  Ed. </a:t>
            </a:r>
            <a:r>
              <a:rPr lang="es-ES_tradnl" sz="1600" dirty="0" err="1">
                <a:latin typeface="Agency FB" panose="020B0503020202020204" pitchFamily="34" charset="0"/>
              </a:rPr>
              <a:t>Mc.Graw</a:t>
            </a:r>
            <a:r>
              <a:rPr lang="es-ES_tradnl" sz="1600" dirty="0">
                <a:latin typeface="Agency FB" panose="020B0503020202020204" pitchFamily="34" charset="0"/>
              </a:rPr>
              <a:t> Hill.</a:t>
            </a:r>
          </a:p>
          <a:p>
            <a:pPr marL="285750" indent="-285750">
              <a:buFont typeface="Arial"/>
              <a:buChar char="•"/>
            </a:pPr>
            <a:r>
              <a:rPr lang="es-MX" sz="1600" dirty="0" smtClean="0">
                <a:latin typeface="Agency FB" panose="020B0503020202020204" pitchFamily="34" charset="0"/>
              </a:rPr>
              <a:t>Galicia</a:t>
            </a:r>
            <a:r>
              <a:rPr lang="es-MX" sz="1600" dirty="0">
                <a:latin typeface="Agency FB" panose="020B0503020202020204" pitchFamily="34" charset="0"/>
              </a:rPr>
              <a:t>, J. s. (2008). Habilidades Básicas del Pensamiento. México, DF, México: </a:t>
            </a:r>
            <a:r>
              <a:rPr lang="es-MX" sz="1600" dirty="0" err="1">
                <a:latin typeface="Agency FB" panose="020B0503020202020204" pitchFamily="34" charset="0"/>
              </a:rPr>
              <a:t>Chicome</a:t>
            </a:r>
            <a:r>
              <a:rPr lang="es-MX" sz="1600" dirty="0" smtClean="0">
                <a:latin typeface="Agency FB" panose="020B0503020202020204" pitchFamily="34" charset="0"/>
              </a:rPr>
              <a:t>.</a:t>
            </a:r>
          </a:p>
          <a:p>
            <a:pPr marL="285750" indent="-285750">
              <a:buFont typeface="Arial"/>
              <a:buChar char="•"/>
            </a:pPr>
            <a:r>
              <a:rPr lang="es-MX" sz="1600" dirty="0" smtClean="0">
                <a:latin typeface="Agency FB" panose="020B0503020202020204" pitchFamily="34" charset="0"/>
                <a:hlinkClick r:id="rId4"/>
              </a:rPr>
              <a:t>http</a:t>
            </a:r>
            <a:r>
              <a:rPr lang="es-MX" sz="1600" dirty="0">
                <a:latin typeface="Agency FB" panose="020B0503020202020204" pitchFamily="34" charset="0"/>
                <a:hlinkClick r:id="rId4"/>
              </a:rPr>
              <a:t>://</a:t>
            </a:r>
            <a:r>
              <a:rPr lang="es-MX" sz="1600" dirty="0" smtClean="0">
                <a:latin typeface="Agency FB" panose="020B0503020202020204" pitchFamily="34" charset="0"/>
                <a:hlinkClick r:id="rId4"/>
              </a:rPr>
              <a:t>www.rieoei.org/deloslectores/2274Valenzuela.pdf</a:t>
            </a:r>
            <a:endParaRPr lang="es-MX" sz="1600" dirty="0" smtClean="0">
              <a:latin typeface="Agency FB" panose="020B0503020202020204" pitchFamily="34" charset="0"/>
            </a:endParaRPr>
          </a:p>
          <a:p>
            <a:pPr marL="285750" indent="-285750">
              <a:buFont typeface="Arial"/>
              <a:buChar char="•"/>
            </a:pPr>
            <a:r>
              <a:rPr lang="es-MX" sz="1600" dirty="0" smtClean="0">
                <a:latin typeface="Agency FB" panose="020B0503020202020204" pitchFamily="34" charset="0"/>
              </a:rPr>
              <a:t>Revista </a:t>
            </a:r>
            <a:r>
              <a:rPr lang="es-MX" sz="1600" dirty="0">
                <a:latin typeface="Agency FB" panose="020B0503020202020204" pitchFamily="34" charset="0"/>
              </a:rPr>
              <a:t>Conozca </a:t>
            </a:r>
            <a:r>
              <a:rPr lang="es-MX" sz="1600" dirty="0" smtClean="0">
                <a:latin typeface="Agency FB" panose="020B0503020202020204" pitchFamily="34" charset="0"/>
              </a:rPr>
              <a:t>Mas</a:t>
            </a:r>
            <a:r>
              <a:rPr lang="es-MX" sz="1600" dirty="0">
                <a:latin typeface="Agency FB" panose="020B0503020202020204" pitchFamily="34" charset="0"/>
              </a:rPr>
              <a:t>, año 8. No.4</a:t>
            </a:r>
          </a:p>
        </p:txBody>
      </p:sp>
    </p:spTree>
    <p:extLst>
      <p:ext uri="{BB962C8B-B14F-4D97-AF65-F5344CB8AC3E}">
        <p14:creationId xmlns:p14="http://schemas.microsoft.com/office/powerpoint/2010/main" val="2634474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p:txBody>
          <a:bodyPr/>
          <a:lstStyle/>
          <a:p>
            <a:pPr eaLnBrk="1" hangingPunct="1"/>
            <a:r>
              <a:rPr lang="es-ES" sz="3200" dirty="0">
                <a:latin typeface="News Gothic MT" charset="0"/>
              </a:rPr>
              <a:t>GUIÓN EXPLICATIVO</a:t>
            </a:r>
          </a:p>
        </p:txBody>
      </p:sp>
      <p:sp>
        <p:nvSpPr>
          <p:cNvPr id="16386" name="Marcador de contenido 2"/>
          <p:cNvSpPr>
            <a:spLocks noGrp="1"/>
          </p:cNvSpPr>
          <p:nvPr>
            <p:ph idx="1"/>
          </p:nvPr>
        </p:nvSpPr>
        <p:spPr>
          <a:xfrm>
            <a:off x="914400" y="1600201"/>
            <a:ext cx="10363200" cy="4013194"/>
          </a:xfrm>
        </p:spPr>
        <p:txBody>
          <a:bodyPr>
            <a:normAutofit lnSpcReduction="10000"/>
          </a:bodyPr>
          <a:lstStyle/>
          <a:p>
            <a:pPr eaLnBrk="1" hangingPunct="1"/>
            <a:r>
              <a:rPr lang="pt-BR" sz="1600" dirty="0">
                <a:latin typeface="News Gothic MT" charset="0"/>
              </a:rPr>
              <a:t>EL PRESENTE MATERIAL ESTA PENSADO PARA SER UTILIZADO POR EL DOCENTE EN LA UNIDAD </a:t>
            </a:r>
            <a:r>
              <a:rPr lang="pt-BR" sz="1600" dirty="0" smtClean="0">
                <a:latin typeface="News Gothic MT" charset="0"/>
              </a:rPr>
              <a:t>UNO DE HABILIDADES DEL PENSAMIENTO, </a:t>
            </a:r>
            <a:r>
              <a:rPr lang="pt-BR" sz="1600" dirty="0">
                <a:latin typeface="News Gothic MT" charset="0"/>
              </a:rPr>
              <a:t>PARA ELLO SE HAN DESARROLLADO UNA SERIE DE TEMAS, EJEMPLOS, DEFINICIONES QUE SEGÚN LOS OBJETIVOS, </a:t>
            </a:r>
            <a:r>
              <a:rPr lang="pt-BR" sz="1600" dirty="0" smtClean="0">
                <a:latin typeface="News Gothic MT" charset="0"/>
              </a:rPr>
              <a:t>PROPÓSITOS </a:t>
            </a:r>
            <a:r>
              <a:rPr lang="pt-BR" sz="1600" dirty="0" err="1" smtClean="0">
                <a:latin typeface="News Gothic MT" charset="0"/>
              </a:rPr>
              <a:t>Y</a:t>
            </a:r>
            <a:r>
              <a:rPr lang="pt-BR" sz="1600" dirty="0" smtClean="0">
                <a:latin typeface="News Gothic MT" charset="0"/>
              </a:rPr>
              <a:t> COMPETENCIAS </a:t>
            </a:r>
            <a:r>
              <a:rPr lang="pt-BR" sz="1600" dirty="0">
                <a:latin typeface="News Gothic MT" charset="0"/>
              </a:rPr>
              <a:t>DE LA UNIDAD DE APRENDIZAJE FUNCIONAN PARA UN MAYOR ENTENDIMIENTO DE LA MISMA. EL GUIÓN SE DIVIDE DE LA SIGUIENTE FORMA:</a:t>
            </a:r>
          </a:p>
          <a:p>
            <a:pPr eaLnBrk="1" hangingPunct="1"/>
            <a:r>
              <a:rPr lang="pt-BR" sz="1400" dirty="0">
                <a:latin typeface="News Gothic MT" charset="0"/>
              </a:rPr>
              <a:t>PRESENTACIÓN DE LA UNIDAD DE APRENDIZAJE.</a:t>
            </a:r>
          </a:p>
          <a:p>
            <a:pPr eaLnBrk="1" hangingPunct="1"/>
            <a:r>
              <a:rPr lang="pt-BR" sz="1400" dirty="0">
                <a:latin typeface="News Gothic MT" charset="0"/>
              </a:rPr>
              <a:t>PROPÓSITO DE LA UNIDAD DE APRENDIZAJE.</a:t>
            </a:r>
          </a:p>
          <a:p>
            <a:pPr eaLnBrk="1" hangingPunct="1"/>
            <a:r>
              <a:rPr lang="pt-BR" sz="1400" dirty="0">
                <a:latin typeface="News Gothic MT" charset="0"/>
              </a:rPr>
              <a:t>ESTRUCTURA DE LA </a:t>
            </a:r>
            <a:r>
              <a:rPr lang="pt-BR" sz="1400" dirty="0" smtClean="0">
                <a:latin typeface="News Gothic MT" charset="0"/>
              </a:rPr>
              <a:t>UNIDAD DE APRENDIZAJE.</a:t>
            </a:r>
            <a:endParaRPr lang="pt-BR" sz="1400" dirty="0">
              <a:latin typeface="News Gothic MT" charset="0"/>
            </a:endParaRPr>
          </a:p>
          <a:p>
            <a:pPr eaLnBrk="1" hangingPunct="1"/>
            <a:r>
              <a:rPr lang="pt-BR" sz="1400" dirty="0">
                <a:latin typeface="News Gothic MT" charset="0"/>
              </a:rPr>
              <a:t>SECUENCIA DIDÁCTICA.</a:t>
            </a:r>
          </a:p>
          <a:p>
            <a:pPr eaLnBrk="1" hangingPunct="1"/>
            <a:r>
              <a:rPr lang="pt-BR" sz="1400" dirty="0">
                <a:latin typeface="News Gothic MT" charset="0"/>
              </a:rPr>
              <a:t>SECUENCIA DIDÁCTICA (UNIDAD </a:t>
            </a:r>
            <a:r>
              <a:rPr lang="pt-BR" sz="1400" dirty="0" smtClean="0">
                <a:latin typeface="News Gothic MT" charset="0"/>
              </a:rPr>
              <a:t>UNO)</a:t>
            </a:r>
            <a:r>
              <a:rPr lang="pt-BR" sz="1400" dirty="0">
                <a:latin typeface="News Gothic MT" charset="0"/>
              </a:rPr>
              <a:t>.</a:t>
            </a:r>
          </a:p>
          <a:p>
            <a:pPr eaLnBrk="1" hangingPunct="1"/>
            <a:r>
              <a:rPr lang="pt-BR" sz="1400" dirty="0" smtClean="0">
                <a:latin typeface="News Gothic MT" charset="0"/>
              </a:rPr>
              <a:t>TIPOS DE PENSAMIENTOS.</a:t>
            </a:r>
          </a:p>
          <a:p>
            <a:pPr eaLnBrk="1" hangingPunct="1"/>
            <a:r>
              <a:rPr lang="pt-BR" sz="1400" dirty="0" smtClean="0">
                <a:latin typeface="News Gothic MT" charset="0"/>
              </a:rPr>
              <a:t>PENSAMIENTO CREATIVO.</a:t>
            </a:r>
          </a:p>
          <a:p>
            <a:pPr eaLnBrk="1" hangingPunct="1"/>
            <a:r>
              <a:rPr lang="pt-BR" sz="1400" dirty="0" smtClean="0">
                <a:latin typeface="News Gothic MT" charset="0"/>
              </a:rPr>
              <a:t>EL PENSAMIENTO CREATIVO EN EL DISEÑO.</a:t>
            </a:r>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3815266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1035058" y="-2025516"/>
            <a:ext cx="6981850" cy="11032882"/>
          </a:xfrm>
          <a:prstGeom prst="rect">
            <a:avLst/>
          </a:prstGeom>
        </p:spPr>
      </p:pic>
      <p:sp>
        <p:nvSpPr>
          <p:cNvPr id="4" name="CuadroTexto 3"/>
          <p:cNvSpPr txBox="1"/>
          <p:nvPr/>
        </p:nvSpPr>
        <p:spPr>
          <a:xfrm>
            <a:off x="3818049" y="271564"/>
            <a:ext cx="2204565" cy="369332"/>
          </a:xfrm>
          <a:prstGeom prst="rect">
            <a:avLst/>
          </a:prstGeom>
          <a:noFill/>
        </p:spPr>
        <p:txBody>
          <a:bodyPr wrap="square" rtlCol="0">
            <a:spAutoFit/>
          </a:bodyPr>
          <a:lstStyle/>
          <a:p>
            <a:r>
              <a:rPr lang="es-MX" b="1" dirty="0"/>
              <a:t>PRESENTACIÓN </a:t>
            </a:r>
            <a:endParaRPr lang="es-ES" dirty="0"/>
          </a:p>
        </p:txBody>
      </p:sp>
      <p:sp>
        <p:nvSpPr>
          <p:cNvPr id="5" name="CuadroTexto 4"/>
          <p:cNvSpPr txBox="1"/>
          <p:nvPr/>
        </p:nvSpPr>
        <p:spPr>
          <a:xfrm>
            <a:off x="407365" y="910540"/>
            <a:ext cx="9097822" cy="2862323"/>
          </a:xfrm>
          <a:prstGeom prst="rect">
            <a:avLst/>
          </a:prstGeom>
          <a:noFill/>
        </p:spPr>
        <p:txBody>
          <a:bodyPr wrap="square" rtlCol="0">
            <a:spAutoFit/>
          </a:bodyPr>
          <a:lstStyle/>
          <a:p>
            <a:r>
              <a:rPr lang="es-ES" dirty="0"/>
              <a:t>La principal función del pensamiento es la comprensión de la realidad, y esta puede darse desde varios enfoques , en esta unidad de aprendizaje se pretende comprender la importancia de las habilidades del pensamiento como una forma de interpretar el mundo tomando el pensamiento como una forma hábil de conducta, considerando que las habilidades se pueden imitar, enseñar, practicar y aprender.</a:t>
            </a:r>
            <a:endParaRPr lang="es-ES_tradnl" dirty="0"/>
          </a:p>
          <a:p>
            <a:r>
              <a:rPr lang="es-ES" dirty="0"/>
              <a:t>Para que el estudiante adquiera conciencia de sus procesos de pensamiento, para intervenir en ellos de manera asertiva debiendo realizarse en forma flexible, constructiva y electiva para el desarrollo del pensamiento creativo. Proporcionándole herramientas para el adecuado desempeño de sus estudios a lo largo de la carrera.</a:t>
            </a:r>
            <a:endParaRPr lang="es-ES_tradnl" dirty="0"/>
          </a:p>
          <a:p>
            <a:endParaRPr lang="es-ES" dirty="0"/>
          </a:p>
        </p:txBody>
      </p:sp>
    </p:spTree>
    <p:extLst>
      <p:ext uri="{BB962C8B-B14F-4D97-AF65-F5344CB8AC3E}">
        <p14:creationId xmlns:p14="http://schemas.microsoft.com/office/powerpoint/2010/main" val="349558319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80960" y="-2324966"/>
            <a:ext cx="7372529" cy="11032882"/>
          </a:xfrm>
          <a:prstGeom prst="rect">
            <a:avLst/>
          </a:prstGeom>
        </p:spPr>
      </p:pic>
      <p:sp>
        <p:nvSpPr>
          <p:cNvPr id="4" name="CuadroTexto 3"/>
          <p:cNvSpPr txBox="1"/>
          <p:nvPr/>
        </p:nvSpPr>
        <p:spPr>
          <a:xfrm>
            <a:off x="167738" y="287539"/>
            <a:ext cx="5679149" cy="646331"/>
          </a:xfrm>
          <a:prstGeom prst="rect">
            <a:avLst/>
          </a:prstGeom>
          <a:noFill/>
        </p:spPr>
        <p:txBody>
          <a:bodyPr wrap="square" rtlCol="0">
            <a:spAutoFit/>
          </a:bodyPr>
          <a:lstStyle/>
          <a:p>
            <a:r>
              <a:rPr lang="es-MX" b="1" dirty="0" smtClean="0"/>
              <a:t>- PROPÓSITO </a:t>
            </a:r>
            <a:r>
              <a:rPr lang="es-MX" b="1" dirty="0"/>
              <a:t>DE LA UNIDAD DE APRENDIZAJE</a:t>
            </a:r>
            <a:endParaRPr lang="es-ES_tradnl" dirty="0"/>
          </a:p>
          <a:p>
            <a:endParaRPr lang="es-ES" dirty="0"/>
          </a:p>
        </p:txBody>
      </p:sp>
      <p:sp>
        <p:nvSpPr>
          <p:cNvPr id="5" name="CuadroTexto 4"/>
          <p:cNvSpPr txBox="1"/>
          <p:nvPr/>
        </p:nvSpPr>
        <p:spPr>
          <a:xfrm>
            <a:off x="247614" y="806706"/>
            <a:ext cx="11518050" cy="646331"/>
          </a:xfrm>
          <a:prstGeom prst="rect">
            <a:avLst/>
          </a:prstGeom>
          <a:noFill/>
        </p:spPr>
        <p:txBody>
          <a:bodyPr wrap="square" rtlCol="0">
            <a:spAutoFit/>
          </a:bodyPr>
          <a:lstStyle/>
          <a:p>
            <a:pPr marL="285750" indent="-285750">
              <a:buFontTx/>
              <a:buChar char="•"/>
            </a:pPr>
            <a:r>
              <a:rPr lang="es-ES" dirty="0" smtClean="0"/>
              <a:t>Aplicar </a:t>
            </a:r>
            <a:r>
              <a:rPr lang="es-ES" dirty="0"/>
              <a:t>las habilidades para llevar a cabo procesos mentales en la resolución de problemas simples y complejos</a:t>
            </a:r>
            <a:r>
              <a:rPr lang="es-ES_tradnl" dirty="0"/>
              <a:t> </a:t>
            </a:r>
            <a:endParaRPr lang="es-ES_tradnl" dirty="0" smtClean="0"/>
          </a:p>
        </p:txBody>
      </p:sp>
      <p:sp>
        <p:nvSpPr>
          <p:cNvPr id="7" name="CuadroTexto 6"/>
          <p:cNvSpPr txBox="1"/>
          <p:nvPr/>
        </p:nvSpPr>
        <p:spPr>
          <a:xfrm>
            <a:off x="87864" y="1533540"/>
            <a:ext cx="4936307" cy="646331"/>
          </a:xfrm>
          <a:prstGeom prst="rect">
            <a:avLst/>
          </a:prstGeom>
          <a:noFill/>
        </p:spPr>
        <p:txBody>
          <a:bodyPr wrap="square" rtlCol="0">
            <a:spAutoFit/>
          </a:bodyPr>
          <a:lstStyle/>
          <a:p>
            <a:pPr lvl="0"/>
            <a:r>
              <a:rPr lang="es-MX" b="1" dirty="0" smtClean="0"/>
              <a:t>- COMPETENCIAS </a:t>
            </a:r>
            <a:r>
              <a:rPr lang="es-MX" b="1" dirty="0"/>
              <a:t>GENÉRICAS</a:t>
            </a:r>
            <a:endParaRPr lang="es-ES_tradnl" dirty="0"/>
          </a:p>
          <a:p>
            <a:endParaRPr lang="es-ES" dirty="0"/>
          </a:p>
        </p:txBody>
      </p:sp>
      <p:sp>
        <p:nvSpPr>
          <p:cNvPr id="9" name="Rectángulo 8"/>
          <p:cNvSpPr/>
          <p:nvPr/>
        </p:nvSpPr>
        <p:spPr>
          <a:xfrm>
            <a:off x="396132" y="1917803"/>
            <a:ext cx="9843909" cy="2585323"/>
          </a:xfrm>
          <a:prstGeom prst="rect">
            <a:avLst/>
          </a:prstGeom>
        </p:spPr>
        <p:txBody>
          <a:bodyPr wrap="square">
            <a:spAutoFit/>
          </a:bodyPr>
          <a:lstStyle/>
          <a:p>
            <a:pPr marL="285750" lvl="0" indent="-285750">
              <a:buFontTx/>
              <a:buChar char="•"/>
            </a:pPr>
            <a:r>
              <a:rPr lang="es-ES" dirty="0" smtClean="0"/>
              <a:t>Manejo </a:t>
            </a:r>
            <a:r>
              <a:rPr lang="es-ES" dirty="0"/>
              <a:t>de conocimientos declarativos, procedimentales  y actitudinales (disciplinares</a:t>
            </a:r>
            <a:r>
              <a:rPr lang="es-ES" dirty="0" smtClean="0"/>
              <a:t>)</a:t>
            </a:r>
          </a:p>
          <a:p>
            <a:pPr marL="285750" indent="-285750">
              <a:buFontTx/>
              <a:buChar char="•"/>
            </a:pPr>
            <a:r>
              <a:rPr lang="es-ES" dirty="0"/>
              <a:t>La asunción de valores personales, profesionales y sociales</a:t>
            </a:r>
            <a:r>
              <a:rPr lang="es-ES" dirty="0" smtClean="0"/>
              <a:t>.</a:t>
            </a:r>
          </a:p>
          <a:p>
            <a:pPr marL="285750" lvl="0" indent="-285750">
              <a:buFontTx/>
              <a:buChar char="•"/>
            </a:pPr>
            <a:r>
              <a:rPr lang="es-ES" dirty="0"/>
              <a:t>Pensamiento crítico y solución de problemas tanto en el contexto teórico disciplinar como en el social</a:t>
            </a:r>
            <a:r>
              <a:rPr lang="es-ES" dirty="0" smtClean="0"/>
              <a:t>.</a:t>
            </a:r>
            <a:endParaRPr lang="es-ES_tradnl" dirty="0" smtClean="0"/>
          </a:p>
          <a:p>
            <a:pPr marL="285750" lvl="0" indent="-285750">
              <a:buFontTx/>
              <a:buChar char="•"/>
            </a:pPr>
            <a:r>
              <a:rPr lang="es-ES" dirty="0"/>
              <a:t>Comunicación y presentación; tales como la comprensión de textos, exposiciones orales, cultura, manejo de informática y de segundo idioma</a:t>
            </a:r>
            <a:r>
              <a:rPr lang="es-ES" dirty="0" smtClean="0"/>
              <a:t>.</a:t>
            </a:r>
          </a:p>
          <a:p>
            <a:pPr marL="285750" indent="-285750">
              <a:buFontTx/>
              <a:buChar char="•"/>
            </a:pPr>
            <a:r>
              <a:rPr lang="es-MX" dirty="0"/>
              <a:t>Personales y sociales, como la identidad social, toma de decisiones, trabajo en equipo, liderazgo y manejo de </a:t>
            </a:r>
            <a:r>
              <a:rPr lang="es-MX" dirty="0" smtClean="0"/>
              <a:t>conflictos.</a:t>
            </a:r>
            <a:endParaRPr lang="es-MX" dirty="0" smtClean="0"/>
          </a:p>
          <a:p>
            <a:pPr marL="285750" indent="-285750">
              <a:buFontTx/>
              <a:buChar char="•"/>
            </a:pPr>
            <a:r>
              <a:rPr lang="es-ES" dirty="0"/>
              <a:t>Aprendizaje y su </a:t>
            </a:r>
            <a:r>
              <a:rPr lang="es-ES" dirty="0" smtClean="0"/>
              <a:t>autorregulación.</a:t>
            </a:r>
            <a:r>
              <a:rPr lang="es-ES_tradnl" dirty="0" smtClean="0"/>
              <a:t> </a:t>
            </a:r>
            <a:endParaRPr lang="es-ES_tradnl" dirty="0"/>
          </a:p>
        </p:txBody>
      </p:sp>
    </p:spTree>
    <p:extLst>
      <p:ext uri="{BB962C8B-B14F-4D97-AF65-F5344CB8AC3E}">
        <p14:creationId xmlns:p14="http://schemas.microsoft.com/office/powerpoint/2010/main" val="349558319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667" y="1263352"/>
            <a:ext cx="11334337" cy="369332"/>
          </a:xfrm>
          <a:prstGeom prst="rect">
            <a:avLst/>
          </a:prstGeom>
          <a:noFill/>
        </p:spPr>
        <p:txBody>
          <a:bodyPr wrap="square" rtlCol="0">
            <a:spAutoFit/>
          </a:bodyPr>
          <a:lstStyle/>
          <a:p>
            <a:pPr lvl="0" algn="ctr"/>
            <a:r>
              <a:rPr lang="es-MX" b="1" dirty="0" smtClean="0"/>
              <a:t>- ÁMBITOS </a:t>
            </a:r>
            <a:r>
              <a:rPr lang="es-MX" b="1" dirty="0"/>
              <a:t>DE DESEMPEÑO </a:t>
            </a:r>
            <a:r>
              <a:rPr lang="es-MX" b="1" dirty="0" smtClean="0"/>
              <a:t>PROFESIONAL</a:t>
            </a:r>
          </a:p>
        </p:txBody>
      </p:sp>
      <p:sp>
        <p:nvSpPr>
          <p:cNvPr id="3" name="CuadroTexto 2"/>
          <p:cNvSpPr txBox="1"/>
          <p:nvPr/>
        </p:nvSpPr>
        <p:spPr>
          <a:xfrm>
            <a:off x="604472" y="1912403"/>
            <a:ext cx="10184129" cy="1200329"/>
          </a:xfrm>
          <a:prstGeom prst="rect">
            <a:avLst/>
          </a:prstGeom>
          <a:noFill/>
        </p:spPr>
        <p:txBody>
          <a:bodyPr wrap="square" rtlCol="0">
            <a:spAutoFit/>
          </a:bodyPr>
          <a:lstStyle/>
          <a:p>
            <a:pPr marL="285750" indent="-285750">
              <a:buFontTx/>
              <a:buChar char="•"/>
            </a:pPr>
            <a:r>
              <a:rPr lang="es-MX" dirty="0" smtClean="0"/>
              <a:t>El </a:t>
            </a:r>
            <a:r>
              <a:rPr lang="es-MX" dirty="0"/>
              <a:t>desarrollo  y aplicación de las habilidades del pensamiento permite optimizar el empleo y aprovechamiento de la inteligencia para la adecuada resolución de problemáticas de la </a:t>
            </a:r>
            <a:r>
              <a:rPr lang="es-MX" dirty="0" smtClean="0"/>
              <a:t>disciplina de Diseño Industrial, con especial </a:t>
            </a:r>
            <a:r>
              <a:rPr lang="es-MX" dirty="0" smtClean="0"/>
              <a:t>énfasis en aplicar los diferentes tipos de pensamientos en soluciones de diseño</a:t>
            </a:r>
            <a:r>
              <a:rPr lang="es-MX" dirty="0" smtClean="0"/>
              <a:t>.</a:t>
            </a:r>
            <a:endParaRPr lang="es-MX" dirty="0" smtClean="0"/>
          </a:p>
        </p:txBody>
      </p:sp>
    </p:spTree>
    <p:extLst>
      <p:ext uri="{BB962C8B-B14F-4D97-AF65-F5344CB8AC3E}">
        <p14:creationId xmlns:p14="http://schemas.microsoft.com/office/powerpoint/2010/main" val="657648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17060" y="-2233557"/>
            <a:ext cx="7372529" cy="11032882"/>
          </a:xfrm>
          <a:prstGeom prst="rect">
            <a:avLst/>
          </a:prstGeom>
        </p:spPr>
      </p:pic>
      <p:sp>
        <p:nvSpPr>
          <p:cNvPr id="2" name="CuadroTexto 1"/>
          <p:cNvSpPr txBox="1"/>
          <p:nvPr/>
        </p:nvSpPr>
        <p:spPr>
          <a:xfrm>
            <a:off x="631017" y="359423"/>
            <a:ext cx="9585062" cy="6740308"/>
          </a:xfrm>
          <a:prstGeom prst="rect">
            <a:avLst/>
          </a:prstGeom>
          <a:noFill/>
        </p:spPr>
        <p:txBody>
          <a:bodyPr wrap="square" rtlCol="0">
            <a:spAutoFit/>
          </a:bodyPr>
          <a:lstStyle/>
          <a:p>
            <a:r>
              <a:rPr lang="es-MX" b="1" dirty="0"/>
              <a:t>ESTRUCTURA DE LA UNIDAD DE APRENDIZAJE		</a:t>
            </a:r>
            <a:endParaRPr lang="es-MX" b="1" dirty="0" smtClean="0"/>
          </a:p>
          <a:p>
            <a:r>
              <a:rPr lang="es-MX" b="1" dirty="0"/>
              <a:t>					</a:t>
            </a:r>
            <a:endParaRPr lang="es-ES_tradnl" dirty="0"/>
          </a:p>
          <a:p>
            <a:r>
              <a:rPr lang="es-MX" dirty="0"/>
              <a:t>1.- Identificar el pensamiento y tipos de </a:t>
            </a:r>
            <a:r>
              <a:rPr lang="es-MX" dirty="0" smtClean="0"/>
              <a:t>Inteligencia</a:t>
            </a:r>
          </a:p>
          <a:p>
            <a:r>
              <a:rPr lang="es-MX" dirty="0" smtClean="0"/>
              <a:t> </a:t>
            </a:r>
            <a:endParaRPr lang="es-ES_tradnl" dirty="0"/>
          </a:p>
          <a:p>
            <a:r>
              <a:rPr lang="es-MX" dirty="0"/>
              <a:t>2.- Conocer las tipologías del pensamiento</a:t>
            </a:r>
            <a:endParaRPr lang="es-ES_tradnl" dirty="0"/>
          </a:p>
          <a:p>
            <a:endParaRPr lang="es-MX" dirty="0" smtClean="0"/>
          </a:p>
          <a:p>
            <a:r>
              <a:rPr lang="es-MX" dirty="0" smtClean="0"/>
              <a:t>3</a:t>
            </a:r>
            <a:r>
              <a:rPr lang="es-MX" dirty="0"/>
              <a:t>.- Analizar las habilidades elementales de pensamiento</a:t>
            </a:r>
            <a:endParaRPr lang="es-ES_tradnl" dirty="0"/>
          </a:p>
          <a:p>
            <a:pPr lvl="0"/>
            <a:r>
              <a:rPr lang="es-MX" dirty="0" smtClean="0"/>
              <a:t>-Observación</a:t>
            </a:r>
            <a:endParaRPr lang="es-ES_tradnl" dirty="0"/>
          </a:p>
          <a:p>
            <a:pPr lvl="0"/>
            <a:r>
              <a:rPr lang="es-MX" dirty="0" smtClean="0"/>
              <a:t>-Comprensión</a:t>
            </a:r>
            <a:endParaRPr lang="es-ES_tradnl" dirty="0"/>
          </a:p>
          <a:p>
            <a:pPr lvl="0"/>
            <a:r>
              <a:rPr lang="es-MX" dirty="0" smtClean="0"/>
              <a:t>-Clasificación</a:t>
            </a:r>
            <a:endParaRPr lang="es-ES_tradnl" dirty="0"/>
          </a:p>
          <a:p>
            <a:pPr lvl="0"/>
            <a:r>
              <a:rPr lang="es-MX" dirty="0" smtClean="0"/>
              <a:t>-Definición</a:t>
            </a:r>
            <a:endParaRPr lang="es-ES_tradnl" dirty="0"/>
          </a:p>
          <a:p>
            <a:pPr lvl="0"/>
            <a:r>
              <a:rPr lang="es-MX" dirty="0" smtClean="0"/>
              <a:t>-Pensamiento </a:t>
            </a:r>
            <a:r>
              <a:rPr lang="es-MX" dirty="0"/>
              <a:t>hipotético-deductivo</a:t>
            </a:r>
            <a:endParaRPr lang="es-ES_tradnl" dirty="0"/>
          </a:p>
          <a:p>
            <a:pPr lvl="0"/>
            <a:r>
              <a:rPr lang="es-MX" dirty="0" smtClean="0"/>
              <a:t>-Cambios</a:t>
            </a:r>
            <a:r>
              <a:rPr lang="es-MX" dirty="0"/>
              <a:t>, secuencias y transformaciones</a:t>
            </a:r>
            <a:endParaRPr lang="es-ES_tradnl" dirty="0"/>
          </a:p>
          <a:p>
            <a:pPr lvl="0"/>
            <a:r>
              <a:rPr lang="es-MX" dirty="0" smtClean="0"/>
              <a:t>-Análisis</a:t>
            </a:r>
            <a:endParaRPr lang="es-ES_tradnl" dirty="0"/>
          </a:p>
          <a:p>
            <a:pPr lvl="0"/>
            <a:r>
              <a:rPr lang="es-MX" dirty="0" smtClean="0"/>
              <a:t>-Síntesis</a:t>
            </a:r>
            <a:endParaRPr lang="es-ES_tradnl" dirty="0"/>
          </a:p>
          <a:p>
            <a:pPr lvl="0"/>
            <a:r>
              <a:rPr lang="es-MX" dirty="0" smtClean="0"/>
              <a:t>-Evaluación </a:t>
            </a:r>
            <a:endParaRPr lang="es-ES_tradnl" dirty="0"/>
          </a:p>
          <a:p>
            <a:endParaRPr lang="es-MX" dirty="0" smtClean="0"/>
          </a:p>
          <a:p>
            <a:r>
              <a:rPr lang="es-MX" dirty="0" smtClean="0"/>
              <a:t>4</a:t>
            </a:r>
            <a:r>
              <a:rPr lang="es-MX" dirty="0"/>
              <a:t>.- Aplicar el pensamiento crítico</a:t>
            </a:r>
            <a:endParaRPr lang="es-ES_tradnl" dirty="0"/>
          </a:p>
          <a:p>
            <a:endParaRPr lang="es-MX" dirty="0" smtClean="0"/>
          </a:p>
          <a:p>
            <a:r>
              <a:rPr lang="es-MX" dirty="0" smtClean="0"/>
              <a:t>5</a:t>
            </a:r>
            <a:r>
              <a:rPr lang="es-MX" dirty="0"/>
              <a:t>.- Analizar el Impulso exploratorio</a:t>
            </a:r>
            <a:endParaRPr lang="es-ES_tradnl" dirty="0"/>
          </a:p>
          <a:p>
            <a:endParaRPr lang="es-MX" dirty="0" smtClean="0"/>
          </a:p>
          <a:p>
            <a:r>
              <a:rPr lang="es-MX" dirty="0" smtClean="0"/>
              <a:t>6</a:t>
            </a:r>
            <a:r>
              <a:rPr lang="es-MX" dirty="0"/>
              <a:t>.- Aplicar el Pensamiento creativo</a:t>
            </a:r>
            <a:endParaRPr lang="es-ES_tradnl" dirty="0"/>
          </a:p>
          <a:p>
            <a:r>
              <a:rPr lang="es-MX" dirty="0"/>
              <a:t> </a:t>
            </a:r>
            <a:endParaRPr lang="es-ES_tradnl" dirty="0"/>
          </a:p>
          <a:p>
            <a:endParaRPr lang="es-ES" dirty="0"/>
          </a:p>
        </p:txBody>
      </p:sp>
    </p:spTree>
    <p:extLst>
      <p:ext uri="{BB962C8B-B14F-4D97-AF65-F5344CB8AC3E}">
        <p14:creationId xmlns:p14="http://schemas.microsoft.com/office/powerpoint/2010/main" val="27337258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790020" y="-2243822"/>
            <a:ext cx="7372529" cy="11032882"/>
          </a:xfrm>
          <a:prstGeom prst="rect">
            <a:avLst/>
          </a:prstGeom>
        </p:spPr>
      </p:pic>
      <p:sp>
        <p:nvSpPr>
          <p:cNvPr id="2" name="Elipse 1"/>
          <p:cNvSpPr/>
          <p:nvPr/>
        </p:nvSpPr>
        <p:spPr>
          <a:xfrm>
            <a:off x="4145539" y="2476028"/>
            <a:ext cx="2252490" cy="1397758"/>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chemeClr val="bg1">
                    <a:lumMod val="95000"/>
                  </a:schemeClr>
                </a:solidFill>
              </a:rPr>
              <a:t>HABILIDADES DEL PENSAMIENTO </a:t>
            </a:r>
            <a:endParaRPr lang="es-ES" dirty="0">
              <a:solidFill>
                <a:schemeClr val="bg1">
                  <a:lumMod val="95000"/>
                </a:schemeClr>
              </a:solidFill>
            </a:endParaRPr>
          </a:p>
        </p:txBody>
      </p:sp>
      <p:cxnSp>
        <p:nvCxnSpPr>
          <p:cNvPr id="7" name="Conector recto 6"/>
          <p:cNvCxnSpPr/>
          <p:nvPr/>
        </p:nvCxnSpPr>
        <p:spPr>
          <a:xfrm>
            <a:off x="7364523" y="1829066"/>
            <a:ext cx="7988" cy="266772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flipV="1">
            <a:off x="7348548" y="1821079"/>
            <a:ext cx="1038382" cy="79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a:stCxn id="2" idx="6"/>
          </p:cNvCxnSpPr>
          <p:nvPr/>
        </p:nvCxnSpPr>
        <p:spPr>
          <a:xfrm>
            <a:off x="6398029" y="3174907"/>
            <a:ext cx="2053440" cy="126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p:nvPr/>
        </p:nvCxnSpPr>
        <p:spPr>
          <a:xfrm flipV="1">
            <a:off x="7381136" y="4481457"/>
            <a:ext cx="1038382" cy="79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Conector recto 22"/>
          <p:cNvCxnSpPr/>
          <p:nvPr/>
        </p:nvCxnSpPr>
        <p:spPr>
          <a:xfrm>
            <a:off x="3639016" y="431308"/>
            <a:ext cx="55913" cy="5622981"/>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Conector recto de flecha 27"/>
          <p:cNvCxnSpPr/>
          <p:nvPr/>
        </p:nvCxnSpPr>
        <p:spPr>
          <a:xfrm flipH="1">
            <a:off x="2531629" y="1038333"/>
            <a:ext cx="1094295" cy="79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Conector recto de flecha 29"/>
          <p:cNvCxnSpPr/>
          <p:nvPr/>
        </p:nvCxnSpPr>
        <p:spPr>
          <a:xfrm flipH="1" flipV="1">
            <a:off x="2531629" y="2220438"/>
            <a:ext cx="1102921" cy="166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Conector recto de flecha 30"/>
          <p:cNvCxnSpPr/>
          <p:nvPr/>
        </p:nvCxnSpPr>
        <p:spPr>
          <a:xfrm flipH="1">
            <a:off x="2543112" y="1606712"/>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p:nvPr/>
        </p:nvCxnSpPr>
        <p:spPr>
          <a:xfrm flipH="1">
            <a:off x="2539618" y="449213"/>
            <a:ext cx="1096203" cy="140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Conector recto de flecha 32"/>
          <p:cNvCxnSpPr/>
          <p:nvPr/>
        </p:nvCxnSpPr>
        <p:spPr>
          <a:xfrm flipH="1">
            <a:off x="2390501" y="3179679"/>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Conector recto de flecha 33"/>
          <p:cNvCxnSpPr/>
          <p:nvPr/>
        </p:nvCxnSpPr>
        <p:spPr>
          <a:xfrm flipH="1">
            <a:off x="2578893" y="4177298"/>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Conector recto de flecha 34"/>
          <p:cNvCxnSpPr/>
          <p:nvPr/>
        </p:nvCxnSpPr>
        <p:spPr>
          <a:xfrm flipH="1">
            <a:off x="2560698" y="4840235"/>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Conector recto de flecha 37"/>
          <p:cNvCxnSpPr/>
          <p:nvPr/>
        </p:nvCxnSpPr>
        <p:spPr>
          <a:xfrm flipH="1">
            <a:off x="2560696" y="6054289"/>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Conector recto de flecha 38"/>
          <p:cNvCxnSpPr/>
          <p:nvPr/>
        </p:nvCxnSpPr>
        <p:spPr>
          <a:xfrm flipH="1">
            <a:off x="2540253" y="5487840"/>
            <a:ext cx="112624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Conector recto 43"/>
          <p:cNvCxnSpPr>
            <a:endCxn id="2" idx="2"/>
          </p:cNvCxnSpPr>
          <p:nvPr/>
        </p:nvCxnSpPr>
        <p:spPr>
          <a:xfrm flipV="1">
            <a:off x="3482571" y="3174907"/>
            <a:ext cx="662968" cy="3994"/>
          </a:xfrm>
          <a:prstGeom prst="line">
            <a:avLst/>
          </a:prstGeom>
        </p:spPr>
        <p:style>
          <a:lnRef idx="2">
            <a:schemeClr val="accent1"/>
          </a:lnRef>
          <a:fillRef idx="0">
            <a:schemeClr val="accent1"/>
          </a:fillRef>
          <a:effectRef idx="1">
            <a:schemeClr val="accent1"/>
          </a:effectRef>
          <a:fontRef idx="minor">
            <a:schemeClr val="tx1"/>
          </a:fontRef>
        </p:style>
      </p:cxnSp>
      <p:sp>
        <p:nvSpPr>
          <p:cNvPr id="53" name="Elipse 52"/>
          <p:cNvSpPr/>
          <p:nvPr/>
        </p:nvSpPr>
        <p:spPr>
          <a:xfrm>
            <a:off x="8666957" y="1518907"/>
            <a:ext cx="2474403" cy="602326"/>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PENSAMIENTO CRÍTICO</a:t>
            </a:r>
            <a:endParaRPr lang="es-ES" dirty="0">
              <a:solidFill>
                <a:srgbClr val="000000"/>
              </a:solidFill>
            </a:endParaRPr>
          </a:p>
        </p:txBody>
      </p:sp>
      <p:sp>
        <p:nvSpPr>
          <p:cNvPr id="54" name="Elipse 53"/>
          <p:cNvSpPr/>
          <p:nvPr/>
        </p:nvSpPr>
        <p:spPr>
          <a:xfrm>
            <a:off x="8701529" y="4172268"/>
            <a:ext cx="2474403" cy="602326"/>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PENSAMIENTO CREATIVO </a:t>
            </a:r>
            <a:endParaRPr lang="es-ES" dirty="0">
              <a:solidFill>
                <a:srgbClr val="000000"/>
              </a:solidFill>
            </a:endParaRPr>
          </a:p>
        </p:txBody>
      </p:sp>
      <p:sp>
        <p:nvSpPr>
          <p:cNvPr id="55" name="Elipse 54"/>
          <p:cNvSpPr/>
          <p:nvPr/>
        </p:nvSpPr>
        <p:spPr>
          <a:xfrm>
            <a:off x="8775376" y="2884324"/>
            <a:ext cx="2474403" cy="602326"/>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IMPULSO EXPLORATORIO</a:t>
            </a:r>
            <a:endParaRPr lang="es-ES" dirty="0">
              <a:solidFill>
                <a:srgbClr val="000000"/>
              </a:solidFill>
            </a:endParaRPr>
          </a:p>
        </p:txBody>
      </p:sp>
      <p:sp>
        <p:nvSpPr>
          <p:cNvPr id="56" name="Elipse 55"/>
          <p:cNvSpPr/>
          <p:nvPr/>
        </p:nvSpPr>
        <p:spPr>
          <a:xfrm>
            <a:off x="104737" y="222599"/>
            <a:ext cx="2212561" cy="471385"/>
          </a:xfrm>
          <a:prstGeom prst="ellipse">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OBSERVACIÓN</a:t>
            </a:r>
            <a:endParaRPr lang="es-ES" dirty="0">
              <a:solidFill>
                <a:srgbClr val="000000"/>
              </a:solidFill>
            </a:endParaRPr>
          </a:p>
        </p:txBody>
      </p:sp>
      <p:sp>
        <p:nvSpPr>
          <p:cNvPr id="57" name="Elipse 56"/>
          <p:cNvSpPr/>
          <p:nvPr/>
        </p:nvSpPr>
        <p:spPr>
          <a:xfrm>
            <a:off x="0" y="820196"/>
            <a:ext cx="2325685"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COMPRENSIÓN</a:t>
            </a:r>
            <a:endParaRPr lang="es-ES" dirty="0">
              <a:solidFill>
                <a:srgbClr val="000000"/>
              </a:solidFill>
            </a:endParaRPr>
          </a:p>
        </p:txBody>
      </p:sp>
      <p:sp>
        <p:nvSpPr>
          <p:cNvPr id="58" name="Elipse 57"/>
          <p:cNvSpPr/>
          <p:nvPr/>
        </p:nvSpPr>
        <p:spPr>
          <a:xfrm>
            <a:off x="104737" y="1370145"/>
            <a:ext cx="2212561"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solidFill>
                  <a:srgbClr val="000000"/>
                </a:solidFill>
              </a:rPr>
              <a:t>CLASIFICACIÓN</a:t>
            </a:r>
            <a:endParaRPr lang="es-ES" sz="1600" dirty="0">
              <a:solidFill>
                <a:srgbClr val="000000"/>
              </a:solidFill>
            </a:endParaRPr>
          </a:p>
        </p:txBody>
      </p:sp>
      <p:sp>
        <p:nvSpPr>
          <p:cNvPr id="59" name="Elipse 58"/>
          <p:cNvSpPr/>
          <p:nvPr/>
        </p:nvSpPr>
        <p:spPr>
          <a:xfrm>
            <a:off x="100032" y="1985565"/>
            <a:ext cx="2212561"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DEFINICIÓN</a:t>
            </a:r>
            <a:endParaRPr lang="es-ES" dirty="0">
              <a:solidFill>
                <a:srgbClr val="000000"/>
              </a:solidFill>
            </a:endParaRPr>
          </a:p>
        </p:txBody>
      </p:sp>
      <p:sp>
        <p:nvSpPr>
          <p:cNvPr id="60" name="Elipse 59"/>
          <p:cNvSpPr/>
          <p:nvPr/>
        </p:nvSpPr>
        <p:spPr>
          <a:xfrm>
            <a:off x="0" y="2679548"/>
            <a:ext cx="2439832" cy="1012969"/>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solidFill>
                  <a:srgbClr val="000000"/>
                </a:solidFill>
              </a:rPr>
              <a:t>PENSAMIENTO HIPOTÉTICO-DEDUCTIVO</a:t>
            </a:r>
            <a:endParaRPr lang="es-ES" sz="1600" dirty="0">
              <a:solidFill>
                <a:srgbClr val="000000"/>
              </a:solidFill>
            </a:endParaRPr>
          </a:p>
        </p:txBody>
      </p:sp>
      <p:sp>
        <p:nvSpPr>
          <p:cNvPr id="62" name="Elipse 61"/>
          <p:cNvSpPr/>
          <p:nvPr/>
        </p:nvSpPr>
        <p:spPr>
          <a:xfrm>
            <a:off x="113125" y="4643653"/>
            <a:ext cx="2212561"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ANÁLISIS</a:t>
            </a:r>
            <a:endParaRPr lang="es-ES" dirty="0">
              <a:solidFill>
                <a:srgbClr val="000000"/>
              </a:solidFill>
            </a:endParaRPr>
          </a:p>
        </p:txBody>
      </p:sp>
      <p:sp>
        <p:nvSpPr>
          <p:cNvPr id="63" name="Elipse 62"/>
          <p:cNvSpPr/>
          <p:nvPr/>
        </p:nvSpPr>
        <p:spPr>
          <a:xfrm>
            <a:off x="0" y="3766353"/>
            <a:ext cx="2531476" cy="816557"/>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solidFill>
                  <a:srgbClr val="000000"/>
                </a:solidFill>
              </a:rPr>
              <a:t>CAMBIOS, SECUENCIAS, Y TRANSFORMACIONES</a:t>
            </a:r>
            <a:endParaRPr lang="es-ES" sz="1200" dirty="0">
              <a:solidFill>
                <a:srgbClr val="000000"/>
              </a:solidFill>
            </a:endParaRPr>
          </a:p>
        </p:txBody>
      </p:sp>
      <p:sp>
        <p:nvSpPr>
          <p:cNvPr id="64" name="Elipse 63"/>
          <p:cNvSpPr/>
          <p:nvPr/>
        </p:nvSpPr>
        <p:spPr>
          <a:xfrm>
            <a:off x="113124" y="5245979"/>
            <a:ext cx="2212561"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SÍNTESIS</a:t>
            </a:r>
            <a:endParaRPr lang="es-ES" dirty="0">
              <a:solidFill>
                <a:srgbClr val="000000"/>
              </a:solidFill>
            </a:endParaRPr>
          </a:p>
        </p:txBody>
      </p:sp>
      <p:sp>
        <p:nvSpPr>
          <p:cNvPr id="65" name="Elipse 64"/>
          <p:cNvSpPr/>
          <p:nvPr/>
        </p:nvSpPr>
        <p:spPr>
          <a:xfrm>
            <a:off x="113124" y="5809022"/>
            <a:ext cx="2212561" cy="471385"/>
          </a:xfrm>
          <a:prstGeom prst="ellipse">
            <a:avLst/>
          </a:prstGeom>
          <a:solidFill>
            <a:srgbClr val="DAE0E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solidFill>
                  <a:srgbClr val="000000"/>
                </a:solidFill>
              </a:rPr>
              <a:t>EVALUACIÓN </a:t>
            </a:r>
            <a:endParaRPr lang="es-ES" dirty="0">
              <a:solidFill>
                <a:srgbClr val="000000"/>
              </a:solidFill>
            </a:endParaRPr>
          </a:p>
        </p:txBody>
      </p:sp>
      <p:sp>
        <p:nvSpPr>
          <p:cNvPr id="36" name="CuadroTexto 35"/>
          <p:cNvSpPr txBox="1"/>
          <p:nvPr/>
        </p:nvSpPr>
        <p:spPr>
          <a:xfrm>
            <a:off x="4803238" y="408189"/>
            <a:ext cx="5679149" cy="830997"/>
          </a:xfrm>
          <a:prstGeom prst="rect">
            <a:avLst/>
          </a:prstGeom>
          <a:noFill/>
        </p:spPr>
        <p:txBody>
          <a:bodyPr wrap="square" rtlCol="0">
            <a:spAutoFit/>
          </a:bodyPr>
          <a:lstStyle/>
          <a:p>
            <a:r>
              <a:rPr lang="es-MX" b="1" dirty="0" smtClean="0"/>
              <a:t>- </a:t>
            </a:r>
            <a:r>
              <a:rPr lang="es-ES_tradnl" sz="2400" b="1" dirty="0" smtClean="0"/>
              <a:t>SECUENCIA DIDÁCTICA DE LA UNIDAD DE APRENDIZAJE</a:t>
            </a:r>
            <a:endParaRPr lang="es-ES" sz="2400" dirty="0"/>
          </a:p>
        </p:txBody>
      </p:sp>
    </p:spTree>
    <p:extLst>
      <p:ext uri="{BB962C8B-B14F-4D97-AF65-F5344CB8AC3E}">
        <p14:creationId xmlns:p14="http://schemas.microsoft.com/office/powerpoint/2010/main" val="27337258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Faceta">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821</TotalTime>
  <Words>1833</Words>
  <Application>Microsoft Macintosh PowerPoint</Application>
  <PresentationFormat>Personalizado</PresentationFormat>
  <Paragraphs>175</Paragraphs>
  <Slides>34</Slides>
  <Notes>0</Notes>
  <HiddenSlides>0</HiddenSlides>
  <MMClips>0</MMClips>
  <ScaleCrop>false</ScaleCrop>
  <HeadingPairs>
    <vt:vector size="6" baseType="variant">
      <vt:variant>
        <vt:lpstr>Tema</vt:lpstr>
      </vt:variant>
      <vt:variant>
        <vt:i4>1</vt:i4>
      </vt:variant>
      <vt:variant>
        <vt:lpstr>Vínculos</vt:lpstr>
      </vt:variant>
      <vt:variant>
        <vt:i4>1</vt:i4>
      </vt:variant>
      <vt:variant>
        <vt:lpstr>Títulos de diapositiva</vt:lpstr>
      </vt:variant>
      <vt:variant>
        <vt:i4>34</vt:i4>
      </vt:variant>
    </vt:vector>
  </HeadingPairs>
  <TitlesOfParts>
    <vt:vector size="36" baseType="lpstr">
      <vt:lpstr>Faceta</vt:lpstr>
      <vt:lpstr>\\localhost\Users\g3r50n\Desktop\edición secme 2015-B\Macintosh HD:Users:g3r50n:Desktop:edición secme 2015-B:programas UA secme:Habilidades del pensamiento.DOC!OLE_LINK1</vt:lpstr>
      <vt:lpstr> UNIVERSIDAD AUTÓNOMA DEL ESTADO DE MÉXICO CENTRO UNIVERSITARIO UAEM VALLE DE CHALCO   UNIDAD DE APRENDIZAJE: HABILIDADES DEL PENSAMIENTO “El pensamiento Creativo en el Diseño” Sólo visión proyectables  AUTOR: MARIO GERSON URBINA PÉREZ  LICENCIATURA EN DISEÑO INDUSTRIAL  Facultad de Arquitectura y Diseño, CU Valle de Chalco, CU Zumpango.  Septiembre 2015  </vt:lpstr>
      <vt:lpstr>Presentación de PowerPoint</vt:lpstr>
      <vt:lpstr>IDENTIFICACIÓN DE LA UNIDAD DE APRENDIZAJE.</vt:lpstr>
      <vt:lpstr>GUIÓN EXPLICATIVO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Valle de Chalco  Integrantes: García Martínez Laura Cecilia Silva Rabadán Beatriz  Unidad de Aprendizaje: Habilidades del pensamiento  Profesor: Mario Gerson Urbina Pérez  Licenciatura en Diseño Industrial  Grupo: I2  Fecha de entrega: 24/11/2014</dc:title>
  <dc:creator>lauz</dc:creator>
  <cp:lastModifiedBy>UAEM UAEM</cp:lastModifiedBy>
  <cp:revision>113</cp:revision>
  <dcterms:created xsi:type="dcterms:W3CDTF">2014-11-19T17:08:43Z</dcterms:created>
  <dcterms:modified xsi:type="dcterms:W3CDTF">2015-10-01T15:48:26Z</dcterms:modified>
</cp:coreProperties>
</file>