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531" r:id="rId1"/>
  </p:sldMasterIdLst>
  <p:notesMasterIdLst>
    <p:notesMasterId r:id="rId37"/>
  </p:notesMasterIdLst>
  <p:sldIdLst>
    <p:sldId id="315" r:id="rId2"/>
    <p:sldId id="317" r:id="rId3"/>
    <p:sldId id="316" r:id="rId4"/>
    <p:sldId id="318" r:id="rId5"/>
    <p:sldId id="312" r:id="rId6"/>
    <p:sldId id="313" r:id="rId7"/>
    <p:sldId id="314" r:id="rId8"/>
    <p:sldId id="331" r:id="rId9"/>
    <p:sldId id="319" r:id="rId10"/>
    <p:sldId id="332" r:id="rId11"/>
    <p:sldId id="320" r:id="rId12"/>
    <p:sldId id="321" r:id="rId13"/>
    <p:sldId id="259" r:id="rId14"/>
    <p:sldId id="260" r:id="rId15"/>
    <p:sldId id="297" r:id="rId16"/>
    <p:sldId id="261" r:id="rId17"/>
    <p:sldId id="262" r:id="rId18"/>
    <p:sldId id="298" r:id="rId19"/>
    <p:sldId id="263" r:id="rId20"/>
    <p:sldId id="299" r:id="rId21"/>
    <p:sldId id="264" r:id="rId22"/>
    <p:sldId id="269" r:id="rId23"/>
    <p:sldId id="270" r:id="rId24"/>
    <p:sldId id="271" r:id="rId25"/>
    <p:sldId id="302" r:id="rId26"/>
    <p:sldId id="303" r:id="rId27"/>
    <p:sldId id="330" r:id="rId28"/>
    <p:sldId id="323" r:id="rId29"/>
    <p:sldId id="328" r:id="rId30"/>
    <p:sldId id="327" r:id="rId31"/>
    <p:sldId id="326" r:id="rId32"/>
    <p:sldId id="325" r:id="rId33"/>
    <p:sldId id="324" r:id="rId34"/>
    <p:sldId id="329" r:id="rId35"/>
    <p:sldId id="279" r:id="rId3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D7D7D7"/>
    <a:srgbClr val="D9D9D9"/>
    <a:srgbClr val="D6D6D6"/>
    <a:srgbClr val="E9E9E9"/>
    <a:srgbClr val="E7E7E7"/>
    <a:srgbClr val="C3C3C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7" autoAdjust="0"/>
    <p:restoredTop sz="94695" autoAdjust="0"/>
  </p:normalViewPr>
  <p:slideViewPr>
    <p:cSldViewPr snapToGrid="0" snapToObjects="1">
      <p:cViewPr varScale="1">
        <p:scale>
          <a:sx n="192" d="100"/>
          <a:sy n="192" d="100"/>
        </p:scale>
        <p:origin x="-309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4" d="100"/>
          <a:sy n="84" d="100"/>
        </p:scale>
        <p:origin x="-364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27D735-EC62-FE4D-8CB2-3244DD378F2C}" type="datetimeFigureOut">
              <a:rPr lang="es-ES" smtClean="0"/>
              <a:t>30/09/15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6C2808-F185-1643-AC10-87E030D5DDBF}" type="slidenum">
              <a:rPr lang="es-ES" smtClean="0"/>
              <a:t>‹Nr.›</a:t>
            </a:fld>
            <a:endParaRPr lang="es-ES"/>
          </a:p>
        </p:txBody>
      </p:sp>
    </p:spTree>
    <p:extLst>
      <p:ext uri="{BB962C8B-B14F-4D97-AF65-F5344CB8AC3E}">
        <p14:creationId xmlns:p14="http://schemas.microsoft.com/office/powerpoint/2010/main" val="2989012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F6C2808-F185-1643-AC10-87E030D5DDBF}" type="slidenum">
              <a:rPr lang="es-ES" smtClean="0"/>
              <a:t>3</a:t>
            </a:fld>
            <a:endParaRPr lang="es-ES"/>
          </a:p>
        </p:txBody>
      </p:sp>
    </p:spTree>
    <p:extLst>
      <p:ext uri="{BB962C8B-B14F-4D97-AF65-F5344CB8AC3E}">
        <p14:creationId xmlns:p14="http://schemas.microsoft.com/office/powerpoint/2010/main" val="2713518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30/09/15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s-ES_tradnl" smtClean="0"/>
              <a:t>Clic para editar título</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02877F3-9FD8-8144-AAF3-AC2E98CE7491}" type="datetimeFigureOut">
              <a:rPr lang="es-ES" smtClean="0"/>
              <a:t>30/09/15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1B3845-C6AF-9443-BA7E-F8FEB90DEE86}" type="slidenum">
              <a:rPr lang="es-ES" smtClean="0"/>
              <a:t>‹Nr.›</a:t>
            </a:fld>
            <a:endParaRPr lang="es-E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02877F3-9FD8-8144-AAF3-AC2E98CE7491}" type="datetimeFigureOut">
              <a:rPr lang="es-ES" smtClean="0"/>
              <a:t>30/09/15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02877F3-9FD8-8144-AAF3-AC2E98CE7491}" type="datetimeFigureOut">
              <a:rPr lang="es-ES" smtClean="0"/>
              <a:t>30/09/15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02877F3-9FD8-8144-AAF3-AC2E98CE7491}" type="datetimeFigureOut">
              <a:rPr lang="es-ES" smtClean="0"/>
              <a:t>30/09/15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s-ES_tradnl" smtClean="0"/>
              <a:t>Clic para editar título</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402877F3-9FD8-8144-AAF3-AC2E98CE7491}" type="datetimeFigureOut">
              <a:rPr lang="es-ES" smtClean="0"/>
              <a:t>30/09/15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30/09/15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‹Nr.›</a:t>
            </a:fld>
            <a:endParaRPr kumimoji="0" lang="en-US" dirty="0">
              <a:solidFill>
                <a:schemeClr val="accent3">
                  <a:shade val="75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s-ES_tradnl" smtClean="0"/>
              <a:t>Clic para editar título</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402877F3-9FD8-8144-AAF3-AC2E98CE7491}" type="datetimeFigureOut">
              <a:rPr lang="es-ES" smtClean="0"/>
              <a:t>30/09/15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402877F3-9FD8-8144-AAF3-AC2E98CE7491}" type="datetimeFigureOut">
              <a:rPr lang="es-ES" smtClean="0"/>
              <a:t>30/09/15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402877F3-9FD8-8144-AAF3-AC2E98CE7491}" type="datetimeFigureOut">
              <a:rPr lang="es-ES" smtClean="0"/>
              <a:t>30/09/15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877F3-9FD8-8144-AAF3-AC2E98CE7491}" type="datetimeFigureOut">
              <a:rPr lang="es-ES" smtClean="0"/>
              <a:t>30/09/15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02877F3-9FD8-8144-AAF3-AC2E98CE7491}" type="datetimeFigureOut">
              <a:rPr lang="es-ES" smtClean="0"/>
              <a:t>30/09/15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02877F3-9FD8-8144-AAF3-AC2E98CE7491}" type="datetimeFigureOut">
              <a:rPr lang="es-ES" smtClean="0"/>
              <a:t>30/09/15</a:t>
            </a:fld>
            <a:endParaRPr lang="es-E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s-E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F01B3845-C6AF-9443-BA7E-F8FEB90DEE86}" type="slidenum">
              <a:rPr lang="es-ES" smtClean="0"/>
              <a:t>‹Nr.›</a:t>
            </a:fld>
            <a:endParaRPr lang="es-ES"/>
          </a:p>
        </p:txBody>
      </p:sp>
    </p:spTree>
  </p:cSld>
  <p:clrMap bg1="lt1" tx1="dk1" bg2="lt2" tx2="dk2" accent1="accent1" accent2="accent2" accent3="accent3" accent4="accent4" accent5="accent5" accent6="accent6" hlink="hlink" folHlink="folHlink"/>
  <p:sldLayoutIdLst>
    <p:sldLayoutId id="2147485532" r:id="rId1"/>
    <p:sldLayoutId id="2147485533" r:id="rId2"/>
    <p:sldLayoutId id="2147485534" r:id="rId3"/>
    <p:sldLayoutId id="2147485535" r:id="rId4"/>
    <p:sldLayoutId id="2147485536" r:id="rId5"/>
    <p:sldLayoutId id="2147485537" r:id="rId6"/>
    <p:sldLayoutId id="2147485538" r:id="rId7"/>
    <p:sldLayoutId id="2147485539" r:id="rId8"/>
    <p:sldLayoutId id="2147485540" r:id="rId9"/>
    <p:sldLayoutId id="2147485541" r:id="rId10"/>
    <p:sldLayoutId id="2147485542" r:id="rId11"/>
    <p:sldLayoutId id="2147485543"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5CDISCO:Users:Administrador:Desktop:carta%20terminacio%CC%81n%20cesar.doc!OLE_LINK1" TargetMode="External"/><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DISCO:Users:Administrador:Desktop:secme%202013%20para%20subir%20sistema:OBLIG.%20ergonomia.doc!OLE_LINK4" TargetMode="External"/><Relationship Id="rId4"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DISCO:Users:Administrador:Desktop:secme%202013%20para%20subir%20sistema:OBLIG.%20ergonomia.doc!OLE_LINK5" TargetMode="External"/><Relationship Id="rId4"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00113" y="2596630"/>
            <a:ext cx="7343775" cy="2994666"/>
          </a:xfrm>
          <a:prstGeom prst="rect">
            <a:avLst/>
          </a:prstGeom>
        </p:spPr>
        <p:txBody>
          <a:bodyPr>
            <a:spAutoFit/>
          </a:bodyPr>
          <a:lstStyle/>
          <a:p>
            <a:pPr algn="ctr" fontAlgn="auto">
              <a:spcBef>
                <a:spcPct val="20000"/>
              </a:spcBef>
              <a:spcAft>
                <a:spcPts val="0"/>
              </a:spcAft>
              <a:buClr>
                <a:srgbClr val="D16349"/>
              </a:buClr>
              <a:buSzPct val="85000"/>
              <a:defRPr/>
            </a:pPr>
            <a:r>
              <a:rPr lang="es-MX" sz="1100" b="1" cap="all" spc="250" dirty="0">
                <a:latin typeface="Georgia"/>
                <a:ea typeface="+mn-ea"/>
                <a:cs typeface="+mn-cs"/>
              </a:rPr>
              <a:t> </a:t>
            </a:r>
            <a:r>
              <a:rPr lang="es-MX" sz="1100" b="1" cap="all" spc="250" dirty="0" smtClean="0">
                <a:latin typeface="Georgia"/>
                <a:ea typeface="+mn-ea"/>
                <a:cs typeface="+mn-cs"/>
              </a:rPr>
              <a:t>  </a:t>
            </a:r>
            <a:r>
              <a:rPr lang="es-MX" sz="1100" b="1" cap="all" spc="250" dirty="0">
                <a:latin typeface="Georgia"/>
                <a:ea typeface="+mn-ea"/>
                <a:cs typeface="+mn-cs"/>
              </a:rPr>
              <a:t>FACULTAD DE ARQUITECTURA Y DISEÑO.</a:t>
            </a:r>
            <a:endParaRPr lang="es-ES_tradnl" sz="1100" b="1" cap="all" spc="250" dirty="0">
              <a:latin typeface="Georgia"/>
              <a:ea typeface="+mn-ea"/>
              <a:cs typeface="+mn-cs"/>
            </a:endParaRPr>
          </a:p>
          <a:p>
            <a:pPr algn="ctr" fontAlgn="auto">
              <a:spcBef>
                <a:spcPct val="20000"/>
              </a:spcBef>
              <a:spcAft>
                <a:spcPts val="0"/>
              </a:spcAft>
              <a:buClr>
                <a:srgbClr val="D16349"/>
              </a:buClr>
              <a:buSzPct val="85000"/>
              <a:defRPr/>
            </a:pPr>
            <a:r>
              <a:rPr lang="es-MX" sz="1100" b="1" cap="all" spc="250" dirty="0" smtClean="0">
                <a:latin typeface="Georgia"/>
                <a:ea typeface="+mn-ea"/>
                <a:cs typeface="+mn-cs"/>
              </a:rPr>
              <a:t>LICENCIATURA </a:t>
            </a:r>
            <a:r>
              <a:rPr lang="es-MX" sz="1100" b="1" cap="all" spc="250" dirty="0">
                <a:latin typeface="Georgia"/>
                <a:ea typeface="+mn-ea"/>
                <a:cs typeface="+mn-cs"/>
              </a:rPr>
              <a:t>EN DISEÑO INDUSTRIAL.</a:t>
            </a:r>
            <a:endParaRPr lang="es-ES_tradnl" sz="1100" b="1" cap="all" spc="250" dirty="0">
              <a:latin typeface="Georgia"/>
              <a:ea typeface="+mn-ea"/>
              <a:cs typeface="+mn-cs"/>
            </a:endParaRPr>
          </a:p>
          <a:p>
            <a:pPr algn="ctr" fontAlgn="auto">
              <a:spcBef>
                <a:spcPct val="20000"/>
              </a:spcBef>
              <a:spcAft>
                <a:spcPts val="0"/>
              </a:spcAft>
              <a:buClr>
                <a:srgbClr val="D16349"/>
              </a:buClr>
              <a:buSzPct val="85000"/>
              <a:defRPr/>
            </a:pPr>
            <a:r>
              <a:rPr lang="es-MX" sz="1100" b="1" cap="all" spc="250" dirty="0" smtClean="0">
                <a:latin typeface="Georgia"/>
                <a:ea typeface="+mn-ea"/>
                <a:cs typeface="+mn-cs"/>
              </a:rPr>
              <a:t>ÁREA </a:t>
            </a:r>
            <a:r>
              <a:rPr lang="es-MX" sz="1100" b="1" cap="all" spc="250" dirty="0">
                <a:latin typeface="Georgia"/>
                <a:ea typeface="+mn-ea"/>
                <a:cs typeface="+mn-cs"/>
              </a:rPr>
              <a:t>DE DISEÑO.</a:t>
            </a:r>
          </a:p>
          <a:p>
            <a:pPr algn="ctr" fontAlgn="auto">
              <a:spcBef>
                <a:spcPct val="20000"/>
              </a:spcBef>
              <a:spcAft>
                <a:spcPts val="0"/>
              </a:spcAft>
              <a:buClr>
                <a:srgbClr val="D16349"/>
              </a:buClr>
              <a:buSzPct val="85000"/>
              <a:defRPr/>
            </a:pPr>
            <a:endParaRPr lang="es-MX" sz="1400" b="1" cap="all" spc="250" dirty="0">
              <a:latin typeface="Georgia"/>
              <a:ea typeface="+mn-ea"/>
              <a:cs typeface="+mn-cs"/>
            </a:endParaRPr>
          </a:p>
          <a:p>
            <a:pPr algn="ctr" fontAlgn="auto">
              <a:spcBef>
                <a:spcPct val="20000"/>
              </a:spcBef>
              <a:spcAft>
                <a:spcPts val="0"/>
              </a:spcAft>
              <a:buClr>
                <a:srgbClr val="D16349"/>
              </a:buClr>
              <a:buSzPct val="85000"/>
              <a:defRPr/>
            </a:pPr>
            <a:r>
              <a:rPr lang="es-ES" sz="1400" b="1" cap="all" spc="250" dirty="0">
                <a:latin typeface="Georgia"/>
                <a:ea typeface="+mn-ea"/>
                <a:cs typeface="+mn-cs"/>
              </a:rPr>
              <a:t>T</a:t>
            </a:r>
            <a:r>
              <a:rPr lang="es-MX" sz="1400" b="1" cap="all" spc="250" dirty="0">
                <a:latin typeface="Georgia"/>
                <a:ea typeface="+mn-ea"/>
                <a:cs typeface="+mn-cs"/>
              </a:rPr>
              <a:t>itulo: </a:t>
            </a:r>
            <a:r>
              <a:rPr lang="es-MX" sz="1400" b="1" cap="all" spc="250" dirty="0" smtClean="0">
                <a:latin typeface="Georgia"/>
              </a:rPr>
              <a:t>“FUNDAMENTOS DE ergonomÍa”</a:t>
            </a:r>
            <a:endParaRPr lang="es-MX" sz="1400" b="1" cap="all" spc="250" dirty="0">
              <a:latin typeface="Georgia"/>
              <a:ea typeface="+mn-ea"/>
              <a:cs typeface="+mn-cs"/>
            </a:endParaRPr>
          </a:p>
          <a:p>
            <a:pPr algn="ctr" fontAlgn="auto">
              <a:spcBef>
                <a:spcPct val="20000"/>
              </a:spcBef>
              <a:spcAft>
                <a:spcPts val="0"/>
              </a:spcAft>
              <a:buClr>
                <a:srgbClr val="D16349"/>
              </a:buClr>
              <a:buSzPct val="85000"/>
              <a:defRPr/>
            </a:pPr>
            <a:endParaRPr lang="es-MX" sz="1400" b="1" cap="all" spc="250" dirty="0">
              <a:latin typeface="Georgia"/>
              <a:ea typeface="+mn-ea"/>
              <a:cs typeface="+mn-cs"/>
            </a:endParaRPr>
          </a:p>
          <a:p>
            <a:pPr algn="ctr" fontAlgn="auto">
              <a:spcBef>
                <a:spcPct val="20000"/>
              </a:spcBef>
              <a:spcAft>
                <a:spcPts val="0"/>
              </a:spcAft>
              <a:buClr>
                <a:srgbClr val="D16349"/>
              </a:buClr>
              <a:buSzPct val="85000"/>
              <a:defRPr/>
            </a:pPr>
            <a:r>
              <a:rPr lang="es-ES" sz="1400" b="1" cap="all" spc="250" dirty="0">
                <a:latin typeface="Georgia"/>
                <a:ea typeface="+mn-ea"/>
                <a:cs typeface="+mn-cs"/>
              </a:rPr>
              <a:t>S</a:t>
            </a:r>
            <a:r>
              <a:rPr lang="es-MX" sz="1400" b="1" cap="all" spc="250" dirty="0">
                <a:latin typeface="Georgia"/>
                <a:ea typeface="+mn-ea"/>
                <a:cs typeface="+mn-cs"/>
              </a:rPr>
              <a:t>olo visión proyectables</a:t>
            </a:r>
          </a:p>
          <a:p>
            <a:pPr algn="ctr" fontAlgn="auto">
              <a:spcBef>
                <a:spcPct val="20000"/>
              </a:spcBef>
              <a:spcAft>
                <a:spcPts val="0"/>
              </a:spcAft>
              <a:buClr>
                <a:srgbClr val="D16349"/>
              </a:buClr>
              <a:buSzPct val="85000"/>
              <a:defRPr/>
            </a:pPr>
            <a:endParaRPr lang="es-MX" sz="1400" b="1" cap="all" spc="250" dirty="0">
              <a:latin typeface="Georgia"/>
              <a:ea typeface="+mn-ea"/>
              <a:cs typeface="+mn-cs"/>
            </a:endParaRPr>
          </a:p>
          <a:p>
            <a:pPr algn="ctr" fontAlgn="auto">
              <a:spcBef>
                <a:spcPct val="20000"/>
              </a:spcBef>
              <a:spcAft>
                <a:spcPts val="0"/>
              </a:spcAft>
              <a:buClr>
                <a:srgbClr val="D16349"/>
              </a:buClr>
              <a:buSzPct val="85000"/>
              <a:defRPr/>
            </a:pPr>
            <a:r>
              <a:rPr lang="es-ES" sz="1400" b="1" cap="all" spc="250" dirty="0">
                <a:latin typeface="Georgia"/>
                <a:ea typeface="+mn-ea"/>
                <a:cs typeface="+mn-cs"/>
              </a:rPr>
              <a:t>A</a:t>
            </a:r>
            <a:r>
              <a:rPr lang="es-MX" sz="1400" b="1" cap="all" spc="250" dirty="0">
                <a:latin typeface="Georgia"/>
                <a:ea typeface="+mn-ea"/>
                <a:cs typeface="+mn-cs"/>
              </a:rPr>
              <a:t>utor: MARIO GERSON URBINA PÉREZ</a:t>
            </a:r>
          </a:p>
          <a:p>
            <a:pPr algn="ctr" fontAlgn="auto">
              <a:spcBef>
                <a:spcPct val="20000"/>
              </a:spcBef>
              <a:spcAft>
                <a:spcPts val="0"/>
              </a:spcAft>
              <a:buClr>
                <a:srgbClr val="D16349"/>
              </a:buClr>
              <a:buSzPct val="85000"/>
              <a:defRPr/>
            </a:pPr>
            <a:endParaRPr lang="es-MX" sz="1400" b="1" cap="all" spc="250" dirty="0">
              <a:latin typeface="Georgia"/>
              <a:ea typeface="+mn-ea"/>
              <a:cs typeface="+mn-cs"/>
            </a:endParaRPr>
          </a:p>
          <a:p>
            <a:pPr algn="ctr" fontAlgn="auto">
              <a:spcBef>
                <a:spcPct val="20000"/>
              </a:spcBef>
              <a:spcAft>
                <a:spcPts val="0"/>
              </a:spcAft>
              <a:buClr>
                <a:srgbClr val="D16349"/>
              </a:buClr>
              <a:buSzPct val="85000"/>
              <a:defRPr/>
            </a:pPr>
            <a:endParaRPr lang="es-MX" sz="1400" b="1" cap="all" spc="250" dirty="0">
              <a:latin typeface="Georgia"/>
              <a:ea typeface="+mn-ea"/>
              <a:cs typeface="+mn-cs"/>
            </a:endParaRPr>
          </a:p>
          <a:p>
            <a:pPr algn="ctr" fontAlgn="auto">
              <a:spcBef>
                <a:spcPct val="20000"/>
              </a:spcBef>
              <a:spcAft>
                <a:spcPts val="0"/>
              </a:spcAft>
              <a:buClr>
                <a:srgbClr val="D16349"/>
              </a:buClr>
              <a:buSzPct val="85000"/>
              <a:defRPr/>
            </a:pPr>
            <a:r>
              <a:rPr lang="es-MX" sz="1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Georgia"/>
                <a:ea typeface="+mn-ea"/>
                <a:cs typeface="+mn-cs"/>
              </a:rPr>
              <a:t>SEPTIEMBRE </a:t>
            </a:r>
            <a:r>
              <a:rPr lang="es-MX" sz="1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Georgia"/>
                <a:ea typeface="+mn-ea"/>
                <a:cs typeface="+mn-cs"/>
              </a:rPr>
              <a:t>2015</a:t>
            </a:r>
            <a:endParaRPr lang="es-MX" sz="1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Georgia"/>
              <a:ea typeface="+mn-ea"/>
              <a:cs typeface="+mn-cs"/>
            </a:endParaRPr>
          </a:p>
        </p:txBody>
      </p:sp>
      <p:sp>
        <p:nvSpPr>
          <p:cNvPr id="5" name="Título 2"/>
          <p:cNvSpPr>
            <a:spLocks noGrp="1"/>
          </p:cNvSpPr>
          <p:nvPr>
            <p:ph type="ctrTitle"/>
          </p:nvPr>
        </p:nvSpPr>
        <p:spPr>
          <a:xfrm>
            <a:off x="685800" y="1248607"/>
            <a:ext cx="7772400" cy="1173133"/>
          </a:xfrm>
        </p:spPr>
        <p:txBody>
          <a:bodyPr>
            <a:normAutofit/>
          </a:bodyPr>
          <a:lstStyle/>
          <a:p>
            <a:pPr algn="ctr">
              <a:defRPr/>
            </a:pPr>
            <a:r>
              <a:rPr lang="es-ES" sz="2800" b="1" dirty="0"/>
              <a:t>Programa de Estudios por Competencias</a:t>
            </a:r>
            <a:r>
              <a:rPr lang="es-ES_tradnl" sz="2800" dirty="0"/>
              <a:t/>
            </a:r>
            <a:br>
              <a:rPr lang="es-ES_tradnl" sz="2800" dirty="0"/>
            </a:br>
            <a:r>
              <a:rPr lang="es-ES_tradnl" sz="2800" b="1" dirty="0" smtClean="0"/>
              <a:t>ERGONOMÍA</a:t>
            </a:r>
            <a:endParaRPr lang="es-ES" sz="2800" dirty="0"/>
          </a:p>
        </p:txBody>
      </p:sp>
      <p:graphicFrame>
        <p:nvGraphicFramePr>
          <p:cNvPr id="14339" name="Objeto 5"/>
          <p:cNvGraphicFramePr>
            <a:graphicFrameLocks noChangeAspect="1"/>
          </p:cNvGraphicFramePr>
          <p:nvPr>
            <p:extLst>
              <p:ext uri="{D42A27DB-BD31-4B8C-83A1-F6EECF244321}">
                <p14:modId xmlns:p14="http://schemas.microsoft.com/office/powerpoint/2010/main" val="1430545121"/>
              </p:ext>
            </p:extLst>
          </p:nvPr>
        </p:nvGraphicFramePr>
        <p:xfrm>
          <a:off x="1226747" y="147897"/>
          <a:ext cx="6246812" cy="839788"/>
        </p:xfrm>
        <a:graphic>
          <a:graphicData uri="http://schemas.openxmlformats.org/presentationml/2006/ole">
            <mc:AlternateContent xmlns:mc="http://schemas.openxmlformats.org/markup-compatibility/2006">
              <mc:Choice xmlns:v="urn:schemas-microsoft-com:vml" Requires="v">
                <p:oleObj spid="_x0000_s1058" name="Documento" r:id="rId3" imgW="6794500" imgH="914400" progId="Word.Document.12">
                  <p:link updateAutomatic="1"/>
                </p:oleObj>
              </mc:Choice>
              <mc:Fallback>
                <p:oleObj name="Documento" r:id="rId3" imgW="6794500" imgH="914400" progId="Word.Document.12">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6747" y="147897"/>
                        <a:ext cx="6246812"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32326573"/>
      </p:ext>
    </p:extLst>
  </p:cSld>
  <p:clrMapOvr>
    <a:masterClrMapping/>
  </p:clrMapOvr>
  <p:transition xmlns:p14="http://schemas.microsoft.com/office/powerpoint/2010/main" spd="slow">
    <p:wheel spokes="8"/>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10000"/>
          </a:bodyPr>
          <a:lstStyle/>
          <a:p>
            <a:pPr marL="68580" lvl="0" indent="0">
              <a:buNone/>
            </a:pPr>
            <a:r>
              <a:rPr lang="es-MX" dirty="0"/>
              <a:t>La </a:t>
            </a:r>
            <a:r>
              <a:rPr lang="es-MX" dirty="0" smtClean="0"/>
              <a:t>temperatura.</a:t>
            </a:r>
            <a:endParaRPr lang="es-ES_tradnl" dirty="0"/>
          </a:p>
          <a:p>
            <a:pPr marL="68580" lvl="0" indent="0">
              <a:buNone/>
            </a:pPr>
            <a:r>
              <a:rPr lang="es-MX" dirty="0"/>
              <a:t>La </a:t>
            </a:r>
            <a:r>
              <a:rPr lang="es-MX" dirty="0" smtClean="0"/>
              <a:t>humedad.</a:t>
            </a:r>
            <a:endParaRPr lang="es-ES_tradnl" dirty="0"/>
          </a:p>
          <a:p>
            <a:pPr marL="68580" lvl="0" indent="0">
              <a:buNone/>
            </a:pPr>
            <a:r>
              <a:rPr lang="es-MX" dirty="0"/>
              <a:t>La </a:t>
            </a:r>
            <a:r>
              <a:rPr lang="es-MX" dirty="0" smtClean="0"/>
              <a:t>vibración.</a:t>
            </a:r>
            <a:endParaRPr lang="es-ES_tradnl" dirty="0"/>
          </a:p>
          <a:p>
            <a:pPr marL="68580" lvl="0" indent="0">
              <a:buNone/>
            </a:pPr>
            <a:r>
              <a:rPr lang="es-MX" dirty="0"/>
              <a:t>La </a:t>
            </a:r>
            <a:r>
              <a:rPr lang="es-MX" dirty="0" smtClean="0"/>
              <a:t>presión.</a:t>
            </a:r>
          </a:p>
          <a:p>
            <a:pPr marL="68580" lvl="0" indent="0">
              <a:buNone/>
            </a:pPr>
            <a:endParaRPr lang="es-ES_tradnl" dirty="0"/>
          </a:p>
          <a:p>
            <a:r>
              <a:rPr lang="es-MX" dirty="0"/>
              <a:t>UNIDAD DE COMPETENCIA VII</a:t>
            </a:r>
            <a:endParaRPr lang="es-ES_tradnl" dirty="0"/>
          </a:p>
          <a:p>
            <a:pPr marL="68580" indent="0">
              <a:buNone/>
            </a:pPr>
            <a:r>
              <a:rPr lang="es-MX" dirty="0"/>
              <a:t>Factores de desempeño</a:t>
            </a:r>
            <a:endParaRPr lang="es-ES_tradnl" dirty="0"/>
          </a:p>
          <a:p>
            <a:pPr marL="68580" lvl="0" indent="0">
              <a:buNone/>
            </a:pPr>
            <a:r>
              <a:rPr lang="es-MX" dirty="0"/>
              <a:t>Economía</a:t>
            </a:r>
            <a:endParaRPr lang="es-ES_tradnl" dirty="0"/>
          </a:p>
          <a:p>
            <a:endParaRPr lang="es-ES" dirty="0"/>
          </a:p>
        </p:txBody>
      </p:sp>
      <p:sp>
        <p:nvSpPr>
          <p:cNvPr id="4" name="Título 1"/>
          <p:cNvSpPr>
            <a:spLocks noGrp="1"/>
          </p:cNvSpPr>
          <p:nvPr>
            <p:ph type="title"/>
          </p:nvPr>
        </p:nvSpPr>
        <p:spPr/>
        <p:txBody>
          <a:bodyPr>
            <a:normAutofit/>
          </a:bodyPr>
          <a:lstStyle/>
          <a:p>
            <a:r>
              <a:rPr lang="es-ES" sz="2800" dirty="0" smtClean="0"/>
              <a:t>ESTRUCTURA DE LA UNIDAD DE APRENDIZAJE</a:t>
            </a:r>
            <a:endParaRPr lang="es-ES" sz="2800" dirty="0"/>
          </a:p>
        </p:txBody>
      </p:sp>
    </p:spTree>
    <p:extLst>
      <p:ext uri="{BB962C8B-B14F-4D97-AF65-F5344CB8AC3E}">
        <p14:creationId xmlns:p14="http://schemas.microsoft.com/office/powerpoint/2010/main" val="1374279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SECUENCIA DIDÁCTICA DE LA UNIDAD DE APRENDIZAJE</a:t>
            </a:r>
            <a:endParaRPr lang="es-ES" sz="2800" dirty="0"/>
          </a:p>
        </p:txBody>
      </p:sp>
      <p:graphicFrame>
        <p:nvGraphicFramePr>
          <p:cNvPr id="34" name="Objeto 33"/>
          <p:cNvGraphicFramePr>
            <a:graphicFrameLocks noChangeAspect="1"/>
          </p:cNvGraphicFramePr>
          <p:nvPr>
            <p:extLst>
              <p:ext uri="{D42A27DB-BD31-4B8C-83A1-F6EECF244321}">
                <p14:modId xmlns:p14="http://schemas.microsoft.com/office/powerpoint/2010/main" val="236897462"/>
              </p:ext>
            </p:extLst>
          </p:nvPr>
        </p:nvGraphicFramePr>
        <p:xfrm>
          <a:off x="351247" y="1317083"/>
          <a:ext cx="7543800" cy="4508500"/>
        </p:xfrm>
        <a:graphic>
          <a:graphicData uri="http://schemas.openxmlformats.org/presentationml/2006/ole">
            <mc:AlternateContent xmlns:mc="http://schemas.openxmlformats.org/markup-compatibility/2006">
              <mc:Choice xmlns:v="urn:schemas-microsoft-com:vml" Requires="v">
                <p:oleObj spid="_x0000_s4156" name="Documento" r:id="rId3" imgW="7543800" imgH="4508500" progId="Word.Document.12">
                  <p:link updateAutomatic="1"/>
                </p:oleObj>
              </mc:Choice>
              <mc:Fallback>
                <p:oleObj name="Documento" r:id="rId3" imgW="7543800" imgH="4508500" progId="Word.Document.12">
                  <p:link updateAutomatic="1"/>
                  <p:pic>
                    <p:nvPicPr>
                      <p:cNvPr id="0" name=""/>
                      <p:cNvPicPr/>
                      <p:nvPr/>
                    </p:nvPicPr>
                    <p:blipFill>
                      <a:blip r:embed="rId4"/>
                      <a:stretch>
                        <a:fillRect/>
                      </a:stretch>
                    </p:blipFill>
                    <p:spPr>
                      <a:xfrm>
                        <a:off x="351247" y="1317083"/>
                        <a:ext cx="7543800" cy="4508500"/>
                      </a:xfrm>
                      <a:prstGeom prst="rect">
                        <a:avLst/>
                      </a:prstGeom>
                    </p:spPr>
                  </p:pic>
                </p:oleObj>
              </mc:Fallback>
            </mc:AlternateContent>
          </a:graphicData>
        </a:graphic>
      </p:graphicFrame>
    </p:spTree>
    <p:extLst>
      <p:ext uri="{BB962C8B-B14F-4D97-AF65-F5344CB8AC3E}">
        <p14:creationId xmlns:p14="http://schemas.microsoft.com/office/powerpoint/2010/main" val="954220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ESTRUCTURA DE LA UNIDAD DE APRENDIZAJE: UNIDAD 1</a:t>
            </a:r>
            <a:endParaRPr lang="es-ES" sz="2800" dirty="0"/>
          </a:p>
        </p:txBody>
      </p:sp>
      <p:graphicFrame>
        <p:nvGraphicFramePr>
          <p:cNvPr id="4" name="Objeto 3"/>
          <p:cNvGraphicFramePr>
            <a:graphicFrameLocks noChangeAspect="1"/>
          </p:cNvGraphicFramePr>
          <p:nvPr>
            <p:extLst>
              <p:ext uri="{D42A27DB-BD31-4B8C-83A1-F6EECF244321}">
                <p14:modId xmlns:p14="http://schemas.microsoft.com/office/powerpoint/2010/main" val="2200935058"/>
              </p:ext>
            </p:extLst>
          </p:nvPr>
        </p:nvGraphicFramePr>
        <p:xfrm>
          <a:off x="1782372" y="1417638"/>
          <a:ext cx="5720671" cy="4304017"/>
        </p:xfrm>
        <a:graphic>
          <a:graphicData uri="http://schemas.openxmlformats.org/presentationml/2006/ole">
            <mc:AlternateContent xmlns:mc="http://schemas.openxmlformats.org/markup-compatibility/2006">
              <mc:Choice xmlns:v="urn:schemas-microsoft-com:vml" Requires="v">
                <p:oleObj spid="_x0000_s5152" name="Documento" r:id="rId3" imgW="5765800" imgH="6464300" progId="Word.Document.12">
                  <p:link updateAutomatic="1"/>
                </p:oleObj>
              </mc:Choice>
              <mc:Fallback>
                <p:oleObj name="Documento" r:id="rId3" imgW="5765800" imgH="6464300" progId="Word.Document.12">
                  <p:link updateAutomatic="1"/>
                  <p:pic>
                    <p:nvPicPr>
                      <p:cNvPr id="0" name=""/>
                      <p:cNvPicPr/>
                      <p:nvPr/>
                    </p:nvPicPr>
                    <p:blipFill>
                      <a:blip r:embed="rId4"/>
                      <a:stretch>
                        <a:fillRect/>
                      </a:stretch>
                    </p:blipFill>
                    <p:spPr>
                      <a:xfrm>
                        <a:off x="1782372" y="1417638"/>
                        <a:ext cx="5720671" cy="4304017"/>
                      </a:xfrm>
                      <a:prstGeom prst="rect">
                        <a:avLst/>
                      </a:prstGeom>
                    </p:spPr>
                  </p:pic>
                </p:oleObj>
              </mc:Fallback>
            </mc:AlternateContent>
          </a:graphicData>
        </a:graphic>
      </p:graphicFrame>
    </p:spTree>
    <p:extLst>
      <p:ext uri="{BB962C8B-B14F-4D97-AF65-F5344CB8AC3E}">
        <p14:creationId xmlns:p14="http://schemas.microsoft.com/office/powerpoint/2010/main" val="2112309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726445"/>
            <a:ext cx="7772400" cy="1143000"/>
          </a:xfrm>
        </p:spPr>
        <p:txBody>
          <a:bodyPr>
            <a:normAutofit fontScale="90000"/>
          </a:bodyPr>
          <a:lstStyle/>
          <a:p>
            <a:pPr algn="just"/>
            <a:r>
              <a:rPr lang="es-ES_tradnl" sz="3600" b="1" dirty="0" smtClean="0"/>
              <a:t/>
            </a:r>
            <a:br>
              <a:rPr lang="es-ES_tradnl" sz="3600" b="1" dirty="0" smtClean="0"/>
            </a:br>
            <a:r>
              <a:rPr lang="es-ES_tradnl" sz="2200" b="1" dirty="0" smtClean="0"/>
              <a:t>LA ERGONOMIA Y SU </a:t>
            </a:r>
            <a:r>
              <a:rPr lang="es-ES_tradnl" sz="2200" b="1" dirty="0"/>
              <a:t>aplicación al diseño y otros procesos proyectuales.</a:t>
            </a:r>
            <a:r>
              <a:rPr lang="es-ES_tradnl" sz="2700" b="1" dirty="0"/>
              <a:t/>
            </a:r>
            <a:br>
              <a:rPr lang="es-ES_tradnl" sz="2700" b="1" dirty="0"/>
            </a:br>
            <a:r>
              <a:rPr lang="es-ES_tradnl" sz="3600" dirty="0" smtClean="0">
                <a:effectLst/>
              </a:rPr>
              <a:t> </a:t>
            </a:r>
            <a:endParaRPr lang="es-ES" sz="3600" dirty="0"/>
          </a:p>
        </p:txBody>
      </p:sp>
      <p:sp>
        <p:nvSpPr>
          <p:cNvPr id="3" name="Marcador de contenido 2"/>
          <p:cNvSpPr>
            <a:spLocks noGrp="1"/>
          </p:cNvSpPr>
          <p:nvPr>
            <p:ph idx="1"/>
          </p:nvPr>
        </p:nvSpPr>
        <p:spPr>
          <a:xfrm>
            <a:off x="771284" y="1388982"/>
            <a:ext cx="7772400" cy="3733800"/>
          </a:xfrm>
        </p:spPr>
        <p:txBody>
          <a:bodyPr>
            <a:normAutofit/>
          </a:bodyPr>
          <a:lstStyle/>
          <a:p>
            <a:pPr marL="0" indent="0" algn="just">
              <a:buNone/>
            </a:pPr>
            <a:r>
              <a:rPr lang="es-ES_tradnl" dirty="0" smtClean="0"/>
              <a:t>Todo </a:t>
            </a:r>
            <a:r>
              <a:rPr lang="es-ES_tradnl" dirty="0"/>
              <a:t>producto que tiene relación con el ser humano implica el uso de la ergonomía. Lo mismo sucede con los ambientes en que se desenvuelve la vida cotidiana de hombres y mujeres, pues nuestra relación con el entorno implica un contacto que da como resultado un estado de satisfacción, comodidad, malestar, insatisfacción, angustia e incluso dolor.</a:t>
            </a:r>
          </a:p>
          <a:p>
            <a:pPr marL="0" indent="0" algn="just">
              <a:buNone/>
            </a:pPr>
            <a:endParaRPr lang="es-ES" dirty="0"/>
          </a:p>
        </p:txBody>
      </p:sp>
      <p:pic>
        <p:nvPicPr>
          <p:cNvPr id="4" name="Imagen 3" descr="ergonomia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1677" y="4001587"/>
            <a:ext cx="2501900" cy="2070100"/>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4955055" y="6121910"/>
            <a:ext cx="4021772" cy="523220"/>
          </a:xfrm>
          <a:prstGeom prst="rect">
            <a:avLst/>
          </a:prstGeom>
          <a:noFill/>
        </p:spPr>
        <p:txBody>
          <a:bodyPr wrap="square" rtlCol="0">
            <a:spAutoFit/>
          </a:bodyPr>
          <a:lstStyle/>
          <a:p>
            <a:r>
              <a:rPr lang="es-ES" sz="1400" dirty="0" smtClean="0">
                <a:solidFill>
                  <a:srgbClr val="000000"/>
                </a:solidFill>
              </a:rPr>
              <a:t>Figura 1: ergonomía de la percepción.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2750301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9275" y="654270"/>
            <a:ext cx="8042276" cy="4343400"/>
          </a:xfrm>
        </p:spPr>
        <p:txBody>
          <a:bodyPr>
            <a:normAutofit/>
          </a:bodyPr>
          <a:lstStyle/>
          <a:p>
            <a:pPr marL="0" indent="0" algn="just">
              <a:buNone/>
            </a:pPr>
            <a:r>
              <a:rPr lang="es-ES_tradnl" dirty="0"/>
              <a:t>Hablar de la ergonomía en el diseño, o de la ergonomía para diseñadores en nuestro </a:t>
            </a:r>
            <a:r>
              <a:rPr lang="es-ES_tradnl" dirty="0" smtClean="0"/>
              <a:t>medio, </a:t>
            </a:r>
            <a:r>
              <a:rPr lang="es-ES_tradnl" dirty="0"/>
              <a:t>podía resultar novedoso algunos años atrás. Se consideraba que la ergonomía era un valor agregado de los productos, y que el usuario tenía la posibilidad de adquirir aquellos clasificados como normales, o bien invertir en los ergonómicos, si pagaba el sobre costo de lo que se entendía como un mayor grado de comodidad, tendencia que en la actualidad aún puede observarse. </a:t>
            </a:r>
            <a:endParaRPr lang="es-ES" dirty="0"/>
          </a:p>
        </p:txBody>
      </p:sp>
      <p:pic>
        <p:nvPicPr>
          <p:cNvPr id="4" name="Imagen 3" descr="metodologia del diseño8.jpg"/>
          <p:cNvPicPr>
            <a:picLocks noChangeAspect="1"/>
          </p:cNvPicPr>
          <p:nvPr/>
        </p:nvPicPr>
        <p:blipFill rotWithShape="1">
          <a:blip r:embed="rId2">
            <a:extLst>
              <a:ext uri="{28A0092B-C50C-407E-A947-70E740481C1C}">
                <a14:useLocalDpi xmlns:a14="http://schemas.microsoft.com/office/drawing/2010/main" val="0"/>
              </a:ext>
            </a:extLst>
          </a:blip>
          <a:srcRect l="21500"/>
          <a:stretch/>
        </p:blipFill>
        <p:spPr>
          <a:xfrm>
            <a:off x="5038854" y="4101240"/>
            <a:ext cx="2737919" cy="1624002"/>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4784288" y="5860300"/>
            <a:ext cx="4021772" cy="523220"/>
          </a:xfrm>
          <a:prstGeom prst="rect">
            <a:avLst/>
          </a:prstGeom>
          <a:noFill/>
        </p:spPr>
        <p:txBody>
          <a:bodyPr wrap="square" rtlCol="0">
            <a:spAutoFit/>
          </a:bodyPr>
          <a:lstStyle/>
          <a:p>
            <a:r>
              <a:rPr lang="es-ES" sz="1400" dirty="0" smtClean="0">
                <a:solidFill>
                  <a:srgbClr val="000000"/>
                </a:solidFill>
              </a:rPr>
              <a:t>Figura 2: ergonomía de la percepción.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886166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863925"/>
            <a:ext cx="7772400" cy="3733800"/>
          </a:xfrm>
        </p:spPr>
        <p:txBody>
          <a:bodyPr>
            <a:normAutofit/>
          </a:bodyPr>
          <a:lstStyle/>
          <a:p>
            <a:pPr marL="0" indent="0" algn="just">
              <a:buNone/>
            </a:pPr>
            <a:r>
              <a:rPr lang="es-ES_tradnl" dirty="0" smtClean="0"/>
              <a:t>No obstante, se debe reconocer que poco a poco se ha avanzado en este sentido a pesar de que el concepto de ergonomía (algo vago todavía) se asocia principalmente con puestos de trabajo para oficina, (especialmente con las sillas) y con los espacios interiores de los vehículos nuevos.</a:t>
            </a:r>
          </a:p>
          <a:p>
            <a:pPr marL="0" indent="0" algn="just">
              <a:buNone/>
            </a:pPr>
            <a:endParaRPr lang="es-ES" dirty="0"/>
          </a:p>
        </p:txBody>
      </p:sp>
      <p:pic>
        <p:nvPicPr>
          <p:cNvPr id="4" name="Imagen 3" descr="ergonomia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4560" y="3158406"/>
            <a:ext cx="2276927" cy="2344463"/>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4197279" y="5598690"/>
            <a:ext cx="4021772" cy="523220"/>
          </a:xfrm>
          <a:prstGeom prst="rect">
            <a:avLst/>
          </a:prstGeom>
          <a:noFill/>
        </p:spPr>
        <p:txBody>
          <a:bodyPr wrap="square" rtlCol="0">
            <a:spAutoFit/>
          </a:bodyPr>
          <a:lstStyle/>
          <a:p>
            <a:r>
              <a:rPr lang="es-ES" sz="1400" dirty="0" smtClean="0">
                <a:solidFill>
                  <a:srgbClr val="000000"/>
                </a:solidFill>
              </a:rPr>
              <a:t>Figura 3: ergonomía de la percepción.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3266344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013036"/>
            <a:ext cx="7772400" cy="3733800"/>
          </a:xfrm>
        </p:spPr>
        <p:txBody>
          <a:bodyPr>
            <a:normAutofit/>
          </a:bodyPr>
          <a:lstStyle/>
          <a:p>
            <a:pPr marL="0" indent="0" algn="just">
              <a:buNone/>
            </a:pPr>
            <a:r>
              <a:rPr lang="es-ES_tradnl" dirty="0"/>
              <a:t>En el ámbito de las escuelas y universidades que forman diseñadores industriales se asume en algunos y se intuye en otras, que la ergonomía debe de estar presente en el proceso de diseño. De hecho, prácticamente todos los programas de pregrado existentes actualmente, incluyen en mayor o menor medida cursos de ergonomía durante la formación de los futuros </a:t>
            </a:r>
            <a:r>
              <a:rPr lang="es-ES_tradnl" dirty="0" smtClean="0"/>
              <a:t>profesionales.</a:t>
            </a:r>
            <a:r>
              <a:rPr lang="es-ES_tradnl" dirty="0" smtClean="0">
                <a:effectLst/>
              </a:rPr>
              <a:t> </a:t>
            </a:r>
            <a:endParaRPr lang="es-ES" dirty="0"/>
          </a:p>
        </p:txBody>
      </p:sp>
      <p:pic>
        <p:nvPicPr>
          <p:cNvPr id="4" name="Imagen 3" descr="Metodología-del-diseñ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4253" y="4057487"/>
            <a:ext cx="2107117" cy="1565442"/>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4374253" y="5769739"/>
            <a:ext cx="4021772" cy="523220"/>
          </a:xfrm>
          <a:prstGeom prst="rect">
            <a:avLst/>
          </a:prstGeom>
          <a:noFill/>
        </p:spPr>
        <p:txBody>
          <a:bodyPr wrap="square" rtlCol="0">
            <a:spAutoFit/>
          </a:bodyPr>
          <a:lstStyle/>
          <a:p>
            <a:r>
              <a:rPr lang="es-ES" sz="1400" dirty="0" smtClean="0">
                <a:solidFill>
                  <a:srgbClr val="000000"/>
                </a:solidFill>
              </a:rPr>
              <a:t>Figura 4: ergonomía de la percepción.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745268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S_tradnl" b="1" dirty="0"/>
              <a:t>ERGONOMÍA</a:t>
            </a:r>
            <a:r>
              <a:rPr lang="es-ES_tradnl" dirty="0" smtClean="0">
                <a:effectLst/>
              </a:rPr>
              <a:t> </a:t>
            </a:r>
            <a:endParaRPr lang="es-ES" dirty="0"/>
          </a:p>
        </p:txBody>
      </p:sp>
      <p:sp>
        <p:nvSpPr>
          <p:cNvPr id="3" name="Marcador de contenido 2"/>
          <p:cNvSpPr>
            <a:spLocks noGrp="1"/>
          </p:cNvSpPr>
          <p:nvPr>
            <p:ph idx="1"/>
          </p:nvPr>
        </p:nvSpPr>
        <p:spPr/>
        <p:txBody>
          <a:bodyPr>
            <a:normAutofit/>
          </a:bodyPr>
          <a:lstStyle/>
          <a:p>
            <a:pPr marL="0" indent="0" algn="just">
              <a:buNone/>
            </a:pPr>
            <a:r>
              <a:rPr lang="es-ES_tradnl" dirty="0"/>
              <a:t>Si bien, a nivel internacional la ergonomía no ha podido ser enmarcada como ciencia ni como disciplina de manera unánime, la ambivalencia en la utilización de uno u otro de los términos - dada su importancia y desarrollo actual – no ha implicado que le resten reconocimiento. </a:t>
            </a:r>
            <a:endParaRPr lang="es-ES" dirty="0"/>
          </a:p>
        </p:txBody>
      </p:sp>
      <p:pic>
        <p:nvPicPr>
          <p:cNvPr id="4" name="Imagen 3" descr="metodo dedis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5830" y="3853956"/>
            <a:ext cx="4469349" cy="1137469"/>
          </a:xfrm>
          <a:prstGeom prst="rect">
            <a:avLst/>
          </a:prstGeom>
          <a:ln>
            <a:noFill/>
          </a:ln>
          <a:effectLst>
            <a:glow rad="101600">
              <a:schemeClr val="accent1">
                <a:satMod val="175000"/>
                <a:alpha val="40000"/>
              </a:schemeClr>
            </a:glow>
            <a:softEdge rad="112500"/>
          </a:effectLst>
        </p:spPr>
      </p:pic>
      <p:sp>
        <p:nvSpPr>
          <p:cNvPr id="5" name="CuadroTexto 4"/>
          <p:cNvSpPr txBox="1"/>
          <p:nvPr/>
        </p:nvSpPr>
        <p:spPr>
          <a:xfrm>
            <a:off x="3162009" y="5334001"/>
            <a:ext cx="4021772" cy="523220"/>
          </a:xfrm>
          <a:prstGeom prst="rect">
            <a:avLst/>
          </a:prstGeom>
          <a:noFill/>
        </p:spPr>
        <p:txBody>
          <a:bodyPr wrap="square" rtlCol="0">
            <a:spAutoFit/>
          </a:bodyPr>
          <a:lstStyle/>
          <a:p>
            <a:r>
              <a:rPr lang="es-ES" sz="1400" dirty="0" smtClean="0">
                <a:solidFill>
                  <a:srgbClr val="000000"/>
                </a:solidFill>
              </a:rPr>
              <a:t>Figura 5: ergonomía de la percepción.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3561701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9450" y="343983"/>
            <a:ext cx="7772400" cy="3733800"/>
          </a:xfrm>
        </p:spPr>
        <p:txBody>
          <a:bodyPr>
            <a:normAutofit fontScale="92500" lnSpcReduction="10000"/>
          </a:bodyPr>
          <a:lstStyle/>
          <a:p>
            <a:pPr marL="0" indent="0" algn="just">
              <a:buNone/>
            </a:pPr>
            <a:r>
              <a:rPr lang="es-ES_tradnl" dirty="0" smtClean="0"/>
              <a:t>Algunos autores definen a los </a:t>
            </a:r>
            <a:r>
              <a:rPr lang="es-ES_tradnl" b="1" dirty="0" smtClean="0"/>
              <a:t>factores</a:t>
            </a:r>
            <a:r>
              <a:rPr lang="es-ES_tradnl" dirty="0" smtClean="0"/>
              <a:t> </a:t>
            </a:r>
            <a:r>
              <a:rPr lang="es-ES_tradnl" b="1" dirty="0" smtClean="0"/>
              <a:t>humanos y/o a la ergonomía </a:t>
            </a:r>
            <a:r>
              <a:rPr lang="es-ES_tradnl" dirty="0" smtClean="0"/>
              <a:t>como una ciencia, no obstante otros especialistas en sus publicaciones la tratan como la disciplina; pero incluso ha sido referido como una </a:t>
            </a:r>
            <a:r>
              <a:rPr lang="es-ES_tradnl" b="1" dirty="0" smtClean="0"/>
              <a:t>tecnología</a:t>
            </a:r>
            <a:r>
              <a:rPr lang="es-ES_tradnl" dirty="0" smtClean="0"/>
              <a:t>. </a:t>
            </a:r>
          </a:p>
          <a:p>
            <a:pPr marL="0" indent="0" algn="just">
              <a:buNone/>
            </a:pPr>
            <a:r>
              <a:rPr lang="es-ES_tradnl" dirty="0" smtClean="0"/>
              <a:t>Por su parte la Asociación Internacional de Ergonomía (IEA, por su sigla en inglés), aún sin lograr el consenso absoluto, aprobó durante el ultimo congreso internacional de ergonomía el trabajo de una comisión especial donde se define a la </a:t>
            </a:r>
            <a:r>
              <a:rPr lang="es-ES_tradnl" b="1" dirty="0" smtClean="0"/>
              <a:t>ergonomía </a:t>
            </a:r>
            <a:r>
              <a:rPr lang="es-ES_tradnl" dirty="0" smtClean="0"/>
              <a:t>como </a:t>
            </a:r>
            <a:r>
              <a:rPr lang="es-ES_tradnl" b="1" dirty="0" smtClean="0"/>
              <a:t>una disciplina científica.</a:t>
            </a:r>
            <a:endParaRPr lang="es-ES_tradnl" dirty="0" smtClean="0"/>
          </a:p>
          <a:p>
            <a:pPr marL="0" indent="0" algn="just">
              <a:buNone/>
            </a:pPr>
            <a:endParaRPr lang="es-ES" dirty="0"/>
          </a:p>
        </p:txBody>
      </p:sp>
      <p:pic>
        <p:nvPicPr>
          <p:cNvPr id="4" name="Imagen 3" descr="ergonomia1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2652" y="4067258"/>
            <a:ext cx="3442579" cy="1498221"/>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2529475" y="5759067"/>
            <a:ext cx="5507212" cy="307777"/>
          </a:xfrm>
          <a:prstGeom prst="rect">
            <a:avLst/>
          </a:prstGeom>
          <a:noFill/>
        </p:spPr>
        <p:txBody>
          <a:bodyPr wrap="square" rtlCol="0">
            <a:spAutoFit/>
          </a:bodyPr>
          <a:lstStyle/>
          <a:p>
            <a:r>
              <a:rPr lang="es-ES" sz="1400" dirty="0" smtClean="0">
                <a:solidFill>
                  <a:srgbClr val="000000"/>
                </a:solidFill>
              </a:rPr>
              <a:t>Figura 6: Aplicaciones.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734534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794583"/>
            <a:ext cx="7772400" cy="3733800"/>
          </a:xfrm>
        </p:spPr>
        <p:txBody>
          <a:bodyPr>
            <a:normAutofit lnSpcReduction="10000"/>
          </a:bodyPr>
          <a:lstStyle/>
          <a:p>
            <a:pPr marL="0" indent="0" algn="just">
              <a:buNone/>
            </a:pPr>
            <a:r>
              <a:rPr lang="es-ES_tradnl" dirty="0"/>
              <a:t>En cuanto a los alcances de la ergonomía se refiere, las interpretaciones también varían. </a:t>
            </a:r>
            <a:r>
              <a:rPr lang="es-ES_tradnl" dirty="0" smtClean="0"/>
              <a:t>Existen</a:t>
            </a:r>
            <a:r>
              <a:rPr lang="es-ES_tradnl" dirty="0"/>
              <a:t>, al menos, dos formas de entender lo que debe de ser la intervención ergonómica, y como se debe aplicar: para unos, la </a:t>
            </a:r>
            <a:r>
              <a:rPr lang="es-ES_tradnl" dirty="0" smtClean="0"/>
              <a:t>ergonomía </a:t>
            </a:r>
            <a:r>
              <a:rPr lang="es-ES_tradnl" dirty="0"/>
              <a:t>debe elaborar manuales, catálogos de recomendaciones o de normas que deben de servir de guías a los diseñadores, acompañadas de la necesidad de dotar de herramientas útiles a los encargados de dirigir proyectos, o de poner a punto productos y servicios dependiendo el área de especialización. </a:t>
            </a:r>
          </a:p>
          <a:p>
            <a:pPr marL="0" indent="0" algn="just">
              <a:buNone/>
            </a:pPr>
            <a:endParaRPr lang="es-ES_tradnl" dirty="0"/>
          </a:p>
          <a:p>
            <a:pPr marL="0" indent="0" algn="just">
              <a:buNone/>
            </a:pPr>
            <a:endParaRPr lang="es-ES" dirty="0"/>
          </a:p>
        </p:txBody>
      </p:sp>
      <p:pic>
        <p:nvPicPr>
          <p:cNvPr id="4" name="Imagen 3" descr="met de diseñ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3999" y="4480821"/>
            <a:ext cx="1106303" cy="1432134"/>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3361961" y="5912955"/>
            <a:ext cx="5507212" cy="307777"/>
          </a:xfrm>
          <a:prstGeom prst="rect">
            <a:avLst/>
          </a:prstGeom>
          <a:noFill/>
        </p:spPr>
        <p:txBody>
          <a:bodyPr wrap="square" rtlCol="0">
            <a:spAutoFit/>
          </a:bodyPr>
          <a:lstStyle/>
          <a:p>
            <a:r>
              <a:rPr lang="es-ES" sz="1400" dirty="0" smtClean="0">
                <a:solidFill>
                  <a:srgbClr val="000000"/>
                </a:solidFill>
              </a:rPr>
              <a:t>Figura 7: Aplicaciones.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3957880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ítulo 1"/>
          <p:cNvSpPr>
            <a:spLocks noGrp="1"/>
          </p:cNvSpPr>
          <p:nvPr>
            <p:ph type="title"/>
          </p:nvPr>
        </p:nvSpPr>
        <p:spPr/>
        <p:txBody>
          <a:bodyPr>
            <a:normAutofit/>
          </a:bodyPr>
          <a:lstStyle/>
          <a:p>
            <a:pPr eaLnBrk="1" hangingPunct="1"/>
            <a:r>
              <a:rPr lang="es-ES" sz="2400" dirty="0">
                <a:latin typeface="News Gothic MT" charset="0"/>
              </a:rPr>
              <a:t>IDENTIFICACIÓN DE LA </a:t>
            </a:r>
            <a:r>
              <a:rPr lang="es-ES" sz="2400" dirty="0" smtClean="0">
                <a:latin typeface="News Gothic MT" charset="0"/>
              </a:rPr>
              <a:t>UNIDAD DE APRENDIZAJE.</a:t>
            </a:r>
            <a:endParaRPr lang="es-ES" sz="2400" dirty="0">
              <a:latin typeface="News Gothic MT" charset="0"/>
            </a:endParaRPr>
          </a:p>
        </p:txBody>
      </p:sp>
      <p:sp>
        <p:nvSpPr>
          <p:cNvPr id="15362" name="Marcador de contenido 2"/>
          <p:cNvSpPr>
            <a:spLocks noGrp="1"/>
          </p:cNvSpPr>
          <p:nvPr>
            <p:ph idx="1"/>
          </p:nvPr>
        </p:nvSpPr>
        <p:spPr/>
        <p:txBody>
          <a:bodyPr/>
          <a:lstStyle/>
          <a:p>
            <a:pPr eaLnBrk="1" hangingPunct="1"/>
            <a:r>
              <a:rPr lang="es-ES_tradnl" sz="1600" b="1" dirty="0">
                <a:latin typeface="News Gothic MT" charset="0"/>
              </a:rPr>
              <a:t>Horas de práctica: </a:t>
            </a:r>
            <a:r>
              <a:rPr lang="es-ES_tradnl" sz="1600" b="1" dirty="0" smtClean="0">
                <a:latin typeface="News Gothic MT" charset="0"/>
              </a:rPr>
              <a:t>2</a:t>
            </a:r>
          </a:p>
          <a:p>
            <a:r>
              <a:rPr lang="es-ES_tradnl" sz="1600" b="1" dirty="0">
                <a:latin typeface="News Gothic MT" charset="0"/>
              </a:rPr>
              <a:t>Horas de </a:t>
            </a:r>
            <a:r>
              <a:rPr lang="es-ES_tradnl" sz="1600" b="1" dirty="0" smtClean="0">
                <a:latin typeface="News Gothic MT" charset="0"/>
              </a:rPr>
              <a:t>teoría: </a:t>
            </a:r>
            <a:r>
              <a:rPr lang="es-ES_tradnl" sz="1600" b="1" dirty="0">
                <a:latin typeface="News Gothic MT" charset="0"/>
              </a:rPr>
              <a:t>2</a:t>
            </a:r>
          </a:p>
          <a:p>
            <a:r>
              <a:rPr lang="es-ES" sz="1600" b="1" dirty="0">
                <a:latin typeface="News Gothic MT" charset="0"/>
              </a:rPr>
              <a:t> Total de horas: 4</a:t>
            </a:r>
            <a:endParaRPr lang="es-ES_tradnl" sz="1600" dirty="0">
              <a:latin typeface="News Gothic MT" charset="0"/>
            </a:endParaRPr>
          </a:p>
          <a:p>
            <a:pPr eaLnBrk="1" hangingPunct="1"/>
            <a:r>
              <a:rPr lang="es-ES_tradnl" sz="1600" b="1" dirty="0">
                <a:latin typeface="News Gothic MT" charset="0"/>
              </a:rPr>
              <a:t>Créditos:6</a:t>
            </a:r>
            <a:endParaRPr lang="es-ES_tradnl" sz="1600" dirty="0">
              <a:latin typeface="News Gothic MT" charset="0"/>
            </a:endParaRPr>
          </a:p>
          <a:p>
            <a:pPr eaLnBrk="1" hangingPunct="1"/>
            <a:r>
              <a:rPr lang="es-MX" sz="1600" b="1" dirty="0">
                <a:latin typeface="News Gothic MT" charset="0"/>
              </a:rPr>
              <a:t>Tipo de Unidad de Aprendizaje: </a:t>
            </a:r>
            <a:r>
              <a:rPr lang="es-MX" sz="1600" b="1" dirty="0" smtClean="0">
                <a:latin typeface="News Gothic MT" charset="0"/>
              </a:rPr>
              <a:t>Curso</a:t>
            </a:r>
            <a:endParaRPr lang="es-ES_tradnl" sz="1600" dirty="0">
              <a:latin typeface="News Gothic MT" charset="0"/>
            </a:endParaRPr>
          </a:p>
          <a:p>
            <a:pPr eaLnBrk="1" hangingPunct="1"/>
            <a:r>
              <a:rPr lang="es-ES" sz="1600" b="1" dirty="0">
                <a:latin typeface="News Gothic MT" charset="0"/>
              </a:rPr>
              <a:t>Carácter de la Unidad de Aprendizaje: Obligatoria.</a:t>
            </a:r>
          </a:p>
          <a:p>
            <a:pPr eaLnBrk="1" hangingPunct="1"/>
            <a:r>
              <a:rPr lang="es-MX" sz="1600" b="1" dirty="0">
                <a:latin typeface="News Gothic MT" charset="0"/>
              </a:rPr>
              <a:t>Núcleo de formación: </a:t>
            </a:r>
            <a:r>
              <a:rPr lang="es-MX" sz="1600" b="1" dirty="0" smtClean="0">
                <a:latin typeface="News Gothic MT" charset="0"/>
              </a:rPr>
              <a:t>Básico.</a:t>
            </a:r>
            <a:endParaRPr lang="es-MX" sz="1600" b="1" dirty="0">
              <a:latin typeface="News Gothic MT" charset="0"/>
            </a:endParaRPr>
          </a:p>
          <a:p>
            <a:pPr eaLnBrk="1" hangingPunct="1"/>
            <a:r>
              <a:rPr lang="es-ES" sz="1600" b="1" dirty="0">
                <a:latin typeface="News Gothic MT" charset="0"/>
              </a:rPr>
              <a:t>Modalidad: Presencial.</a:t>
            </a:r>
            <a:endParaRPr lang="es-ES_tradnl" sz="1600" dirty="0">
              <a:latin typeface="News Gothic MT" charset="0"/>
            </a:endParaRPr>
          </a:p>
          <a:p>
            <a:pPr eaLnBrk="1" hangingPunct="1"/>
            <a:endParaRPr lang="es-ES" sz="1800" dirty="0">
              <a:latin typeface="News Gothic MT" charset="0"/>
            </a:endParaRPr>
          </a:p>
        </p:txBody>
      </p:sp>
    </p:spTree>
    <p:extLst>
      <p:ext uri="{BB962C8B-B14F-4D97-AF65-F5344CB8AC3E}">
        <p14:creationId xmlns:p14="http://schemas.microsoft.com/office/powerpoint/2010/main" val="2577200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453181"/>
            <a:ext cx="7772400" cy="3733800"/>
          </a:xfrm>
        </p:spPr>
        <p:txBody>
          <a:bodyPr>
            <a:normAutofit lnSpcReduction="10000"/>
          </a:bodyPr>
          <a:lstStyle/>
          <a:p>
            <a:pPr marL="0" indent="0" algn="just">
              <a:buNone/>
            </a:pPr>
            <a:r>
              <a:rPr lang="es-ES_tradnl" dirty="0" smtClean="0"/>
              <a:t>Un primer acercamiento a la ergonomía la coloca “en la posición de estudio del ser humano en su ambiente laboral, lo que permitiría pensar en la ergonomía como en una técnica de aplicación, en  la fase de conceptualización y corporificación de los proyectos” (</a:t>
            </a:r>
            <a:r>
              <a:rPr lang="es-ES_tradnl" dirty="0" err="1" smtClean="0"/>
              <a:t>Mondelo</a:t>
            </a:r>
            <a:r>
              <a:rPr lang="es-ES_tradnl" dirty="0" smtClean="0"/>
              <a:t> et al, 1995), esto es, en la definición y creación de los espacios y/o en la dotación para ejecutar un trabajo especifico; o bien, como </a:t>
            </a:r>
            <a:r>
              <a:rPr lang="es-ES_tradnl" i="1" dirty="0" smtClean="0"/>
              <a:t>técnica</a:t>
            </a:r>
            <a:r>
              <a:rPr lang="es-ES_tradnl" dirty="0" smtClean="0"/>
              <a:t> aplicable en el rediseño de éstos para mejorar y optimizar circunstancias laborales conocidas.</a:t>
            </a:r>
            <a:r>
              <a:rPr lang="es-ES_tradnl" dirty="0" smtClean="0">
                <a:effectLst/>
              </a:rPr>
              <a:t> </a:t>
            </a:r>
            <a:endParaRPr lang="es-ES" dirty="0" smtClean="0"/>
          </a:p>
          <a:p>
            <a:pPr marL="0" indent="0" algn="just">
              <a:buNone/>
            </a:pPr>
            <a:endParaRPr lang="es-ES" dirty="0"/>
          </a:p>
        </p:txBody>
      </p:sp>
      <p:pic>
        <p:nvPicPr>
          <p:cNvPr id="4" name="Imagen 3" descr="ergonomia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6301" y="3809999"/>
            <a:ext cx="2361342" cy="1953801"/>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2529475" y="5759067"/>
            <a:ext cx="5507212" cy="307777"/>
          </a:xfrm>
          <a:prstGeom prst="rect">
            <a:avLst/>
          </a:prstGeom>
          <a:noFill/>
        </p:spPr>
        <p:txBody>
          <a:bodyPr wrap="square" rtlCol="0">
            <a:spAutoFit/>
          </a:bodyPr>
          <a:lstStyle/>
          <a:p>
            <a:r>
              <a:rPr lang="es-ES" sz="1400" dirty="0" smtClean="0">
                <a:solidFill>
                  <a:srgbClr val="000000"/>
                </a:solidFill>
              </a:rPr>
              <a:t>Figura 8: Aplicaciones.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3110015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644351"/>
            <a:ext cx="7772400" cy="3733800"/>
          </a:xfrm>
        </p:spPr>
        <p:txBody>
          <a:bodyPr>
            <a:normAutofit fontScale="92500" lnSpcReduction="10000"/>
          </a:bodyPr>
          <a:lstStyle/>
          <a:p>
            <a:pPr marL="0" indent="0" algn="just">
              <a:buNone/>
            </a:pPr>
            <a:r>
              <a:rPr lang="es-ES_tradnl" dirty="0"/>
              <a:t>Por tanto, desde el tercer punto de vista, dentro de su enfoque más amplio y contemporáneo, se entiende a la ergonomía como </a:t>
            </a:r>
            <a:r>
              <a:rPr lang="es-ES_tradnl" b="1" dirty="0"/>
              <a:t>una disciplina científica</a:t>
            </a:r>
            <a:r>
              <a:rPr lang="es-ES_tradnl" dirty="0"/>
              <a:t> con un campo de estudio multidisciplinar y orientada hacia los </a:t>
            </a:r>
            <a:r>
              <a:rPr lang="es-ES_tradnl" b="1" dirty="0"/>
              <a:t>sistemas, </a:t>
            </a:r>
            <a:r>
              <a:rPr lang="es-ES_tradnl" dirty="0"/>
              <a:t>que “promueve un acercamiento holístico donde consideraciones físicas, cognitivas, sociales, organizacionales, ambientales y otros factores relevantes son tenidos en cuenta” (IEA2000), de manera que se puedan comprender las interacciones del ser humano con los objetos, los servicios, con otras personas y con el ambiente dentro del </a:t>
            </a:r>
            <a:r>
              <a:rPr lang="es-ES_tradnl" b="1" dirty="0"/>
              <a:t>sistema ergonómico.</a:t>
            </a:r>
            <a:r>
              <a:rPr lang="es-ES_tradnl" dirty="0" smtClean="0">
                <a:effectLst/>
              </a:rPr>
              <a:t> </a:t>
            </a:r>
            <a:endParaRPr lang="es-ES" dirty="0"/>
          </a:p>
        </p:txBody>
      </p:sp>
    </p:spTree>
    <p:extLst>
      <p:ext uri="{BB962C8B-B14F-4D97-AF65-F5344CB8AC3E}">
        <p14:creationId xmlns:p14="http://schemas.microsoft.com/office/powerpoint/2010/main" val="2730238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303019"/>
            <a:ext cx="7772400" cy="3733800"/>
          </a:xfrm>
        </p:spPr>
        <p:txBody>
          <a:bodyPr>
            <a:normAutofit fontScale="77500" lnSpcReduction="20000"/>
          </a:bodyPr>
          <a:lstStyle/>
          <a:p>
            <a:pPr marL="0" indent="0" algn="just">
              <a:buNone/>
            </a:pPr>
            <a:r>
              <a:rPr lang="es-ES_tradnl" dirty="0"/>
              <a:t>Debe entenderse que, aunque aparentemente contradictorio, este esfuerzo no es reduccionista sino que por el contrario pretenden estimular los diferentes dominios de la aplicación de la ergonomía proponiendo una clasificación amplia y general donde se pueden incluir múltiples niveles de profundización como se puede apreciar en la siguiente </a:t>
            </a:r>
            <a:r>
              <a:rPr lang="es-ES_tradnl" dirty="0" smtClean="0"/>
              <a:t>transcripción: </a:t>
            </a:r>
            <a:r>
              <a:rPr lang="es-ES_tradnl" b="1" dirty="0" smtClean="0"/>
              <a:t> </a:t>
            </a:r>
            <a:endParaRPr lang="es-ES_tradnl" dirty="0"/>
          </a:p>
          <a:p>
            <a:pPr algn="just"/>
            <a:endParaRPr lang="es-ES_tradnl" dirty="0"/>
          </a:p>
          <a:p>
            <a:pPr algn="just"/>
            <a:r>
              <a:rPr lang="es-ES_tradnl" b="1" dirty="0"/>
              <a:t>Los ergónomos</a:t>
            </a:r>
            <a:r>
              <a:rPr lang="es-ES_tradnl" dirty="0"/>
              <a:t> deben tener una comprensión amplia del total alcance de la disciplina. De tal manera, la ergonomía promueve un acercamiento bolístico donde consideraciones físicas, cognitivas, sociales, organizacionales, ambientales y otros factores relevantes son tenidos en cuenta.</a:t>
            </a:r>
            <a:r>
              <a:rPr lang="es-ES_tradnl" dirty="0" smtClean="0">
                <a:effectLst/>
              </a:rPr>
              <a:t> </a:t>
            </a:r>
            <a:endParaRPr lang="es-ES" dirty="0"/>
          </a:p>
        </p:txBody>
      </p:sp>
      <p:pic>
        <p:nvPicPr>
          <p:cNvPr id="4" name="Imagen 3" descr="ergonomia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2377" y="3786367"/>
            <a:ext cx="2418926" cy="2547848"/>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2636204" y="6334215"/>
            <a:ext cx="5507212" cy="307777"/>
          </a:xfrm>
          <a:prstGeom prst="rect">
            <a:avLst/>
          </a:prstGeom>
          <a:noFill/>
        </p:spPr>
        <p:txBody>
          <a:bodyPr wrap="square" rtlCol="0">
            <a:spAutoFit/>
          </a:bodyPr>
          <a:lstStyle/>
          <a:p>
            <a:r>
              <a:rPr lang="es-ES" sz="1400" dirty="0" smtClean="0">
                <a:solidFill>
                  <a:srgbClr val="000000"/>
                </a:solidFill>
              </a:rPr>
              <a:t>Figura </a:t>
            </a:r>
            <a:r>
              <a:rPr lang="es-ES" sz="1400" dirty="0">
                <a:solidFill>
                  <a:srgbClr val="000000"/>
                </a:solidFill>
              </a:rPr>
              <a:t>9</a:t>
            </a:r>
            <a:r>
              <a:rPr lang="es-ES" sz="1400" dirty="0" smtClean="0">
                <a:solidFill>
                  <a:srgbClr val="000000"/>
                </a:solidFill>
              </a:rPr>
              <a:t>: Historia.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2142978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466873"/>
            <a:ext cx="7772400" cy="3733800"/>
          </a:xfrm>
        </p:spPr>
        <p:txBody>
          <a:bodyPr>
            <a:normAutofit fontScale="70000" lnSpcReduction="20000"/>
          </a:bodyPr>
          <a:lstStyle/>
          <a:p>
            <a:pPr marL="0" indent="0" algn="just">
              <a:buNone/>
            </a:pPr>
            <a:r>
              <a:rPr lang="es-ES_tradnl" dirty="0"/>
              <a:t>Los ergónomos trabajan frecuentemente en sectores económicos y dominios de aplicación.  </a:t>
            </a:r>
            <a:r>
              <a:rPr lang="es-ES_tradnl" b="1" dirty="0" smtClean="0"/>
              <a:t>Los </a:t>
            </a:r>
            <a:r>
              <a:rPr lang="es-ES_tradnl" b="1" dirty="0"/>
              <a:t>dominios de aplicación </a:t>
            </a:r>
            <a:r>
              <a:rPr lang="es-ES_tradnl" dirty="0"/>
              <a:t>no son mutuamente excluyentes y evolucionan constantemente; se crean nuevos dominios y los antiguos toman nuevas perspectivas. </a:t>
            </a:r>
            <a:endParaRPr lang="es-ES_tradnl" dirty="0" smtClean="0"/>
          </a:p>
          <a:p>
            <a:pPr marL="0" indent="0" algn="just">
              <a:buNone/>
            </a:pPr>
            <a:r>
              <a:rPr lang="es-ES_tradnl" dirty="0" smtClean="0"/>
              <a:t>Dentro </a:t>
            </a:r>
            <a:r>
              <a:rPr lang="es-ES_tradnl" dirty="0"/>
              <a:t>de la disciplina existen dominios de especialización que representan competencias mas profundas en atributos humanos específicos o características de interacción humana. La intervención </a:t>
            </a:r>
            <a:r>
              <a:rPr lang="es-ES_tradnl" dirty="0" smtClean="0"/>
              <a:t>ergonómica</a:t>
            </a:r>
            <a:endParaRPr lang="es-ES_tradnl" dirty="0"/>
          </a:p>
          <a:p>
            <a:pPr marL="0" indent="0" algn="just">
              <a:buNone/>
            </a:pPr>
            <a:r>
              <a:rPr lang="es-ES_tradnl" dirty="0"/>
              <a:t>Existen, al menos, dos formas de entender lo que debe de ser la intervención ergonómica, y como se debe aplicar: para unos, la </a:t>
            </a:r>
            <a:r>
              <a:rPr lang="es-ES_tradnl" dirty="0" smtClean="0"/>
              <a:t>ergonomía </a:t>
            </a:r>
            <a:r>
              <a:rPr lang="es-ES_tradnl" dirty="0"/>
              <a:t>debe elaborar manuales, catálogos de recomendaciones o de normas que deben de servir de guías a los diseñadores, acompañadas de la necesidad de dotar de herramientas útiles a los encargados de dirigir proyectos, o de poner a punto productos y servicios dependiendo el área de especialización. </a:t>
            </a:r>
          </a:p>
          <a:p>
            <a:pPr marL="0" indent="0" algn="just">
              <a:buNone/>
            </a:pPr>
            <a:endParaRPr lang="es-ES_tradnl" dirty="0"/>
          </a:p>
          <a:p>
            <a:pPr marL="0" indent="0" algn="just">
              <a:buNone/>
            </a:pPr>
            <a:endParaRPr lang="es-ES" dirty="0"/>
          </a:p>
        </p:txBody>
      </p:sp>
    </p:spTree>
    <p:extLst>
      <p:ext uri="{BB962C8B-B14F-4D97-AF65-F5344CB8AC3E}">
        <p14:creationId xmlns:p14="http://schemas.microsoft.com/office/powerpoint/2010/main" val="3823498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just"/>
            <a:r>
              <a:rPr lang="es-ES_tradnl" sz="2400" dirty="0"/>
              <a:t>De manera general, los dominios de especialización dentro de la disciplina son los siguientes: </a:t>
            </a:r>
            <a:endParaRPr lang="es-ES" sz="2400" dirty="0"/>
          </a:p>
        </p:txBody>
      </p:sp>
      <p:sp>
        <p:nvSpPr>
          <p:cNvPr id="3" name="Marcador de contenido 2"/>
          <p:cNvSpPr>
            <a:spLocks noGrp="1"/>
          </p:cNvSpPr>
          <p:nvPr>
            <p:ph idx="1"/>
          </p:nvPr>
        </p:nvSpPr>
        <p:spPr/>
        <p:txBody>
          <a:bodyPr>
            <a:normAutofit/>
          </a:bodyPr>
          <a:lstStyle/>
          <a:p>
            <a:pPr lvl="0" algn="just"/>
            <a:r>
              <a:rPr lang="es-ES_tradnl" b="1" dirty="0"/>
              <a:t>La ergonomía física: </a:t>
            </a:r>
            <a:r>
              <a:rPr lang="es-ES_tradnl" dirty="0"/>
              <a:t>Se refiere a las características anatómicas, antropométricas, fisiológicas y biomecánicas humanas en su relación con la actividad física. (Tópicos relevantes incluyen posturas de trabajo, manejo de materiales, movimientos repetitivos, desórdenes músculo-esqueléticos relacionados con la actividad, distribución del lugar de trabajo, seguridad y salud)</a:t>
            </a:r>
            <a:r>
              <a:rPr lang="es-ES_tradnl" dirty="0" smtClean="0"/>
              <a:t>.</a:t>
            </a:r>
            <a:endParaRPr lang="es-ES_tradnl" dirty="0"/>
          </a:p>
        </p:txBody>
      </p:sp>
    </p:spTree>
    <p:extLst>
      <p:ext uri="{BB962C8B-B14F-4D97-AF65-F5344CB8AC3E}">
        <p14:creationId xmlns:p14="http://schemas.microsoft.com/office/powerpoint/2010/main" val="3252513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548801"/>
            <a:ext cx="7772400" cy="3733800"/>
          </a:xfrm>
        </p:spPr>
        <p:txBody>
          <a:bodyPr>
            <a:normAutofit lnSpcReduction="10000"/>
          </a:bodyPr>
          <a:lstStyle/>
          <a:p>
            <a:pPr lvl="0" algn="just"/>
            <a:r>
              <a:rPr lang="es-ES_tradnl" b="1" dirty="0" smtClean="0"/>
              <a:t>La ergonomía cognitiva:</a:t>
            </a:r>
            <a:r>
              <a:rPr lang="es-ES_tradnl" dirty="0" smtClean="0"/>
              <a:t> Se refiere a los procesos mentales como percepción, memoria, razonamiento y respuesta motora, mientras afecta interacciones entre los seres humanos y otros elementos de un sistema. (Tópicos relevantes incluyen carga mental, toma de decisiones, desempeño calificado, interacción hombre-PC, estrés generado por el trabajo y entrenamiento, mientras estos se relacionan con el diseño de sistemas humanos).</a:t>
            </a:r>
          </a:p>
          <a:p>
            <a:pPr algn="just"/>
            <a:endParaRPr lang="es-ES" dirty="0"/>
          </a:p>
        </p:txBody>
      </p:sp>
      <p:pic>
        <p:nvPicPr>
          <p:cNvPr id="4" name="Imagen 3" descr="ergonomia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833" y="3888154"/>
            <a:ext cx="1670502" cy="2088128"/>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2529475" y="6105797"/>
            <a:ext cx="5507212" cy="523220"/>
          </a:xfrm>
          <a:prstGeom prst="rect">
            <a:avLst/>
          </a:prstGeom>
          <a:noFill/>
        </p:spPr>
        <p:txBody>
          <a:bodyPr wrap="square" rtlCol="0">
            <a:spAutoFit/>
          </a:bodyPr>
          <a:lstStyle/>
          <a:p>
            <a:r>
              <a:rPr lang="es-ES" sz="1400" dirty="0" smtClean="0">
                <a:solidFill>
                  <a:srgbClr val="000000"/>
                </a:solidFill>
              </a:rPr>
              <a:t>Figura 10: </a:t>
            </a:r>
            <a:r>
              <a:rPr lang="es-ES" sz="1400" dirty="0">
                <a:solidFill>
                  <a:srgbClr val="000000"/>
                </a:solidFill>
              </a:rPr>
              <a:t>E</a:t>
            </a:r>
            <a:r>
              <a:rPr lang="es-ES" sz="1400" dirty="0" smtClean="0">
                <a:solidFill>
                  <a:srgbClr val="000000"/>
                </a:solidFill>
              </a:rPr>
              <a:t>rgonomía cognitiva.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367885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494182"/>
            <a:ext cx="7772400" cy="3733800"/>
          </a:xfrm>
        </p:spPr>
        <p:txBody>
          <a:bodyPr>
            <a:normAutofit lnSpcReduction="10000"/>
          </a:bodyPr>
          <a:lstStyle/>
          <a:p>
            <a:pPr algn="just"/>
            <a:r>
              <a:rPr lang="es-ES_tradnl" b="1" dirty="0" smtClean="0"/>
              <a:t>La ergonomía organizacional: </a:t>
            </a:r>
            <a:r>
              <a:rPr lang="es-ES_tradnl" dirty="0" smtClean="0"/>
              <a:t>Se preocupa por la optimización de sistemas socio-técnicos incluyendo sus estructuras organizacionales, las políticas y procesos. (Tópicos relevantes incluyen comunicaciones, gestión del recurso humano, diseño del trabajo, diseño de tiempos de trabajo, trabajo en equipo, diseño participativo, trabajo comunitario, nuevos paradigmas del trabajo, organizaciones virtuales, tele-trabajo y gestión de la calidad) (IEA 2000).</a:t>
            </a:r>
            <a:r>
              <a:rPr lang="es-ES_tradnl" dirty="0" smtClean="0">
                <a:effectLst/>
              </a:rPr>
              <a:t> </a:t>
            </a:r>
            <a:endParaRPr lang="es-ES" dirty="0" smtClean="0"/>
          </a:p>
          <a:p>
            <a:pPr algn="just"/>
            <a:endParaRPr lang="es-ES" dirty="0"/>
          </a:p>
        </p:txBody>
      </p:sp>
      <p:pic>
        <p:nvPicPr>
          <p:cNvPr id="4" name="Imagen 3" descr="metodologia del diseño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5541" y="3601589"/>
            <a:ext cx="1436853" cy="2381237"/>
          </a:xfrm>
          <a:prstGeom prst="rect">
            <a:avLst/>
          </a:prstGeom>
          <a:ln>
            <a:noFill/>
          </a:ln>
          <a:effectLst>
            <a:glow rad="63500">
              <a:schemeClr val="accent1">
                <a:satMod val="175000"/>
                <a:alpha val="40000"/>
              </a:schemeClr>
            </a:glow>
            <a:softEdge rad="112500"/>
          </a:effectLst>
        </p:spPr>
      </p:pic>
      <p:sp>
        <p:nvSpPr>
          <p:cNvPr id="5" name="CuadroTexto 4"/>
          <p:cNvSpPr txBox="1"/>
          <p:nvPr/>
        </p:nvSpPr>
        <p:spPr>
          <a:xfrm>
            <a:off x="2721587" y="6105797"/>
            <a:ext cx="5507212" cy="523220"/>
          </a:xfrm>
          <a:prstGeom prst="rect">
            <a:avLst/>
          </a:prstGeom>
          <a:noFill/>
        </p:spPr>
        <p:txBody>
          <a:bodyPr wrap="square" rtlCol="0">
            <a:spAutoFit/>
          </a:bodyPr>
          <a:lstStyle/>
          <a:p>
            <a:r>
              <a:rPr lang="es-ES" sz="1400" dirty="0" smtClean="0">
                <a:solidFill>
                  <a:srgbClr val="000000"/>
                </a:solidFill>
              </a:rPr>
              <a:t>Figura 11: </a:t>
            </a:r>
            <a:r>
              <a:rPr lang="es-ES" sz="1400" dirty="0">
                <a:solidFill>
                  <a:srgbClr val="000000"/>
                </a:solidFill>
              </a:rPr>
              <a:t>E</a:t>
            </a:r>
            <a:r>
              <a:rPr lang="es-ES" sz="1400" dirty="0" smtClean="0">
                <a:solidFill>
                  <a:srgbClr val="000000"/>
                </a:solidFill>
              </a:rPr>
              <a:t>rgonomía cognitiva. Fuente-</a:t>
            </a:r>
            <a:r>
              <a:rPr lang="it-IT" sz="1400" dirty="0" smtClean="0">
                <a:solidFill>
                  <a:srgbClr val="000000"/>
                </a:solidFill>
              </a:rPr>
              <a:t>http</a:t>
            </a:r>
            <a:r>
              <a:rPr lang="it-IT" sz="1400" dirty="0">
                <a:solidFill>
                  <a:srgbClr val="000000"/>
                </a:solidFill>
              </a:rPr>
              <a:t>:</a:t>
            </a:r>
            <a:r>
              <a:rPr lang="it-IT" sz="1400" dirty="0" smtClean="0">
                <a:solidFill>
                  <a:srgbClr val="000000"/>
                </a:solidFill>
              </a:rPr>
              <a:t>/</a:t>
            </a:r>
            <a:r>
              <a:rPr lang="it-IT" sz="1400" dirty="0" err="1" smtClean="0">
                <a:solidFill>
                  <a:srgbClr val="000000"/>
                </a:solidFill>
              </a:rPr>
              <a:t>ergonomiaupel.blogspot.mx</a:t>
            </a:r>
            <a:r>
              <a:rPr lang="it-IT" sz="1400" dirty="0">
                <a:solidFill>
                  <a:srgbClr val="000000"/>
                </a:solidFill>
              </a:rPr>
              <a:t>/2009/07/</a:t>
            </a:r>
            <a:endParaRPr lang="es-ES" sz="1400" dirty="0">
              <a:solidFill>
                <a:srgbClr val="000000"/>
              </a:solidFill>
            </a:endParaRPr>
          </a:p>
        </p:txBody>
      </p:sp>
    </p:spTree>
    <p:extLst>
      <p:ext uri="{BB962C8B-B14F-4D97-AF65-F5344CB8AC3E}">
        <p14:creationId xmlns:p14="http://schemas.microsoft.com/office/powerpoint/2010/main" val="897444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Fundamentos y aplicaciones</a:t>
            </a:r>
            <a:endParaRPr lang="es-ES" dirty="0"/>
          </a:p>
        </p:txBody>
      </p:sp>
      <p:sp>
        <p:nvSpPr>
          <p:cNvPr id="3" name="Marcador de contenido 2"/>
          <p:cNvSpPr>
            <a:spLocks noGrp="1"/>
          </p:cNvSpPr>
          <p:nvPr>
            <p:ph idx="1"/>
          </p:nvPr>
        </p:nvSpPr>
        <p:spPr/>
        <p:txBody>
          <a:bodyPr>
            <a:normAutofit fontScale="47500" lnSpcReduction="20000"/>
          </a:bodyPr>
          <a:lstStyle/>
          <a:p>
            <a:r>
              <a:rPr lang="es-ES_tradnl" dirty="0"/>
              <a:t>Facilitar la adaptación al usuario de los nuevos requerimientos funcionales es incrementar la eficiencia del sistema. La intervención ergonómica no se limita a identificar los factores de riesgo y las molestias, sino que propone soluciones positivas, soluciones que se mueven en el ámbito posibilista de las potencialidades efectivas de los usuarios, y de viabilidad económica que enmarca cualquier </a:t>
            </a:r>
            <a:r>
              <a:rPr lang="es-ES_tradnl" dirty="0" smtClean="0"/>
              <a:t>proyecto. El </a:t>
            </a:r>
            <a:r>
              <a:rPr lang="es-ES_tradnl" dirty="0"/>
              <a:t>usuario no se concibe como un objeto a proteger sino como una persona en busca de un compromiso aceptable con las exigencias del medio. El ergónomo da referencias para concebir situaciones más adaptadas a las tareas a realizar, en función de las características de todos los usuarios involucrados en el </a:t>
            </a:r>
            <a:r>
              <a:rPr lang="es-ES_tradnl" dirty="0" smtClean="0"/>
              <a:t>proyecto, para ello esta presentación muestra algunos de los fundamentos a considerar en la ergonomía, tales como: </a:t>
            </a:r>
            <a:endParaRPr lang="es-ES_tradnl" dirty="0"/>
          </a:p>
          <a:p>
            <a:endParaRPr lang="es-ES" dirty="0" smtClean="0"/>
          </a:p>
          <a:p>
            <a:r>
              <a:rPr lang="es-ES" dirty="0" smtClean="0"/>
              <a:t>Ángulos de visión</a:t>
            </a:r>
          </a:p>
          <a:p>
            <a:r>
              <a:rPr lang="es-ES" dirty="0" smtClean="0"/>
              <a:t>Líneas de visión</a:t>
            </a:r>
          </a:p>
          <a:p>
            <a:r>
              <a:rPr lang="es-ES" dirty="0" smtClean="0"/>
              <a:t>Holgura</a:t>
            </a:r>
          </a:p>
          <a:p>
            <a:r>
              <a:rPr lang="es-ES" dirty="0" smtClean="0"/>
              <a:t>Posiciones</a:t>
            </a:r>
          </a:p>
          <a:p>
            <a:r>
              <a:rPr lang="es-ES" dirty="0" smtClean="0"/>
              <a:t>Áreas de visión</a:t>
            </a:r>
          </a:p>
          <a:p>
            <a:r>
              <a:rPr lang="es-ES" dirty="0" smtClean="0"/>
              <a:t>Movimientos</a:t>
            </a:r>
          </a:p>
          <a:p>
            <a:r>
              <a:rPr lang="es-ES" dirty="0" smtClean="0"/>
              <a:t>Aplicaciones</a:t>
            </a:r>
            <a:endParaRPr lang="es-ES" dirty="0"/>
          </a:p>
        </p:txBody>
      </p:sp>
    </p:spTree>
    <p:extLst>
      <p:ext uri="{BB962C8B-B14F-4D97-AF65-F5344CB8AC3E}">
        <p14:creationId xmlns:p14="http://schemas.microsoft.com/office/powerpoint/2010/main" val="37403980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803" b="1803"/>
          <a:stretch/>
        </p:blipFill>
        <p:spPr>
          <a:xfrm>
            <a:off x="549275" y="1600201"/>
            <a:ext cx="6647392" cy="4343400"/>
          </a:xfrm>
        </p:spPr>
      </p:pic>
      <p:sp>
        <p:nvSpPr>
          <p:cNvPr id="5" name="CuadroTexto 4"/>
          <p:cNvSpPr txBox="1"/>
          <p:nvPr/>
        </p:nvSpPr>
        <p:spPr>
          <a:xfrm>
            <a:off x="2721587" y="6105797"/>
            <a:ext cx="5507212" cy="307777"/>
          </a:xfrm>
          <a:prstGeom prst="rect">
            <a:avLst/>
          </a:prstGeom>
          <a:noFill/>
        </p:spPr>
        <p:txBody>
          <a:bodyPr wrap="square" rtlCol="0">
            <a:spAutoFit/>
          </a:bodyPr>
          <a:lstStyle/>
          <a:p>
            <a:r>
              <a:rPr lang="es-ES" sz="1400" dirty="0" smtClean="0">
                <a:solidFill>
                  <a:srgbClr val="000000"/>
                </a:solidFill>
              </a:rPr>
              <a:t>Figura 12: Ángulos de visión.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
        <p:nvSpPr>
          <p:cNvPr id="6" name="Marcador de contenido 2"/>
          <p:cNvSpPr txBox="1">
            <a:spLocks/>
          </p:cNvSpPr>
          <p:nvPr/>
        </p:nvSpPr>
        <p:spPr>
          <a:xfrm>
            <a:off x="685800" y="794583"/>
            <a:ext cx="7772400" cy="1603905"/>
          </a:xfrm>
          <a:prstGeom prst="rect">
            <a:avLst/>
          </a:prstGeom>
        </p:spPr>
        <p:txBody>
          <a:bodyPr vert="horz" lIns="0" tIns="45720" rIns="0" bIns="45720" rtlCol="0">
            <a:normAutofit fontScale="77500" lnSpcReduction="20000"/>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0" algn="just">
              <a:buNone/>
            </a:pPr>
            <a:r>
              <a:rPr lang="es-ES_tradnl" dirty="0"/>
              <a:t>Iluminación y entorno visual</a:t>
            </a:r>
          </a:p>
          <a:p>
            <a:pPr marL="0" indent="0" algn="just">
              <a:buNone/>
            </a:pPr>
            <a:r>
              <a:rPr lang="es-ES_tradnl" dirty="0"/>
              <a:t>El objetivo de diseñar ambientes adecuados para la visión no es proporcionar luz, sino permitir que las personas reconozcan sin errores lo que ven en un tiempo adecuado y sin fatigarse. El diseño negligente del entorno visual puede conducir a varias situaciones de incomodidad tales como: incomodidad visual, defectos visuales, dolores de cabeza, errores, desorientación, enfermedades (epilepsia) que desembocan la mayoría de ellos en accidentes.</a:t>
            </a:r>
          </a:p>
          <a:p>
            <a:pPr marL="0" indent="0" algn="just">
              <a:buFont typeface="Wingdings 3" pitchFamily="18" charset="2"/>
              <a:buNone/>
            </a:pPr>
            <a:endParaRPr lang="es-ES" dirty="0"/>
          </a:p>
        </p:txBody>
      </p:sp>
    </p:spTree>
    <p:extLst>
      <p:ext uri="{BB962C8B-B14F-4D97-AF65-F5344CB8AC3E}">
        <p14:creationId xmlns:p14="http://schemas.microsoft.com/office/powerpoint/2010/main" val="2416663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776" b="1776"/>
          <a:stretch/>
        </p:blipFill>
        <p:spPr>
          <a:xfrm>
            <a:off x="1871377" y="1600201"/>
            <a:ext cx="6901392" cy="4343400"/>
          </a:xfrm>
        </p:spPr>
      </p:pic>
      <p:sp>
        <p:nvSpPr>
          <p:cNvPr id="3" name="CuadroTexto 2"/>
          <p:cNvSpPr txBox="1"/>
          <p:nvPr/>
        </p:nvSpPr>
        <p:spPr>
          <a:xfrm>
            <a:off x="2721587" y="6105797"/>
            <a:ext cx="5507212" cy="307777"/>
          </a:xfrm>
          <a:prstGeom prst="rect">
            <a:avLst/>
          </a:prstGeom>
          <a:noFill/>
        </p:spPr>
        <p:txBody>
          <a:bodyPr wrap="square" rtlCol="0">
            <a:spAutoFit/>
          </a:bodyPr>
          <a:lstStyle/>
          <a:p>
            <a:r>
              <a:rPr lang="es-ES" sz="1400" dirty="0" smtClean="0">
                <a:solidFill>
                  <a:srgbClr val="000000"/>
                </a:solidFill>
              </a:rPr>
              <a:t>Figura 13: Ángulos de visión.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
        <p:nvSpPr>
          <p:cNvPr id="2" name="Rectángulo 1"/>
          <p:cNvSpPr/>
          <p:nvPr/>
        </p:nvSpPr>
        <p:spPr>
          <a:xfrm>
            <a:off x="341923" y="1094492"/>
            <a:ext cx="4572000" cy="2031325"/>
          </a:xfrm>
          <a:prstGeom prst="rect">
            <a:avLst/>
          </a:prstGeom>
        </p:spPr>
        <p:txBody>
          <a:bodyPr>
            <a:spAutoFit/>
          </a:bodyPr>
          <a:lstStyle/>
          <a:p>
            <a:r>
              <a:rPr lang="es-ES_tradnl" dirty="0"/>
              <a:t>Como se sabe, mas del 80% de la información que recibe el hombre es visual y en ocasiones la proporción es mucho mayor, es por ello que, de todos los sentidos, el de la vista es el mas parecido al general. El ojo humano es un producto de la luz y de las necesidades del hombre en sus actividades.</a:t>
            </a:r>
          </a:p>
        </p:txBody>
      </p:sp>
    </p:spTree>
    <p:extLst>
      <p:ext uri="{BB962C8B-B14F-4D97-AF65-F5344CB8AC3E}">
        <p14:creationId xmlns:p14="http://schemas.microsoft.com/office/powerpoint/2010/main" val="737173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490" y="472467"/>
            <a:ext cx="7756263" cy="1627823"/>
          </a:xfrm>
        </p:spPr>
        <p:txBody>
          <a:bodyPr>
            <a:noAutofit/>
          </a:bodyPr>
          <a:lstStyle/>
          <a:p>
            <a:pPr algn="ctr"/>
            <a:r>
              <a:rPr lang="es-E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Fundamentos de ERGONOMÍA</a:t>
            </a:r>
            <a:endParaRPr lang="es-E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p:txBody>
      </p:sp>
      <p:pic>
        <p:nvPicPr>
          <p:cNvPr id="13" name="Marcador de contenido 12"/>
          <p:cNvPicPr>
            <a:picLocks noGrp="1" noChangeAspect="1"/>
          </p:cNvPicPr>
          <p:nvPr>
            <p:ph idx="1"/>
          </p:nvPr>
        </p:nvPicPr>
        <p:blipFill>
          <a:blip r:embed="rId3"/>
          <a:srcRect l="-11534" r="-11534"/>
          <a:stretch>
            <a:fillRect/>
          </a:stretch>
        </p:blipFill>
        <p:spPr>
          <a:xfrm>
            <a:off x="2100757" y="2383693"/>
            <a:ext cx="3711935" cy="2090494"/>
          </a:xfrm>
        </p:spPr>
      </p:pic>
      <p:pic>
        <p:nvPicPr>
          <p:cNvPr id="14" name="Imagen 13" descr="ergonomi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5404" y="2383693"/>
            <a:ext cx="1892673" cy="2134634"/>
          </a:xfrm>
          <a:prstGeom prst="rect">
            <a:avLst/>
          </a:prstGeom>
          <a:ln>
            <a:noFill/>
          </a:ln>
          <a:effectLst>
            <a:glow rad="63500">
              <a:schemeClr val="accent1">
                <a:satMod val="175000"/>
                <a:alpha val="40000"/>
              </a:schemeClr>
            </a:glow>
            <a:softEdge rad="112500"/>
          </a:effectLst>
        </p:spPr>
      </p:pic>
      <p:pic>
        <p:nvPicPr>
          <p:cNvPr id="5" name="3 Marcador de contenido"/>
          <p:cNvPicPr>
            <a:picLocks noChangeAspect="1"/>
          </p:cNvPicPr>
          <p:nvPr/>
        </p:nvPicPr>
        <p:blipFill rotWithShape="1">
          <a:blip r:embed="rId5" cstate="print">
            <a:extLst>
              <a:ext uri="{28A0092B-C50C-407E-A947-70E740481C1C}">
                <a14:useLocalDpi xmlns:a14="http://schemas.microsoft.com/office/drawing/2010/main" val="0"/>
              </a:ext>
            </a:extLst>
          </a:blip>
          <a:srcRect l="23841" t="18373" r="22628" b="17096"/>
          <a:stretch/>
        </p:blipFill>
        <p:spPr>
          <a:xfrm>
            <a:off x="4058755" y="4316743"/>
            <a:ext cx="2863103" cy="1932820"/>
          </a:xfrm>
          <a:prstGeom prst="rect">
            <a:avLst/>
          </a:prstGeom>
        </p:spPr>
      </p:pic>
    </p:spTree>
    <p:extLst>
      <p:ext uri="{BB962C8B-B14F-4D97-AF65-F5344CB8AC3E}">
        <p14:creationId xmlns:p14="http://schemas.microsoft.com/office/powerpoint/2010/main" val="1943718357"/>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3131" b="3131"/>
          <a:stretch/>
        </p:blipFill>
        <p:spPr/>
      </p:pic>
      <p:sp>
        <p:nvSpPr>
          <p:cNvPr id="5" name="CuadroTexto 4"/>
          <p:cNvSpPr txBox="1"/>
          <p:nvPr/>
        </p:nvSpPr>
        <p:spPr>
          <a:xfrm>
            <a:off x="2721587" y="6105797"/>
            <a:ext cx="5507212" cy="307777"/>
          </a:xfrm>
          <a:prstGeom prst="rect">
            <a:avLst/>
          </a:prstGeom>
          <a:noFill/>
        </p:spPr>
        <p:txBody>
          <a:bodyPr wrap="square" rtlCol="0">
            <a:spAutoFit/>
          </a:bodyPr>
          <a:lstStyle/>
          <a:p>
            <a:r>
              <a:rPr lang="es-ES" sz="1400" dirty="0" smtClean="0">
                <a:solidFill>
                  <a:srgbClr val="000000"/>
                </a:solidFill>
              </a:rPr>
              <a:t>Figura 14: Holgura.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
        <p:nvSpPr>
          <p:cNvPr id="6" name="Marcador de contenido 2"/>
          <p:cNvSpPr txBox="1">
            <a:spLocks/>
          </p:cNvSpPr>
          <p:nvPr/>
        </p:nvSpPr>
        <p:spPr>
          <a:xfrm>
            <a:off x="685800" y="794583"/>
            <a:ext cx="7772400" cy="1603905"/>
          </a:xfrm>
          <a:prstGeom prst="rect">
            <a:avLst/>
          </a:prstGeom>
        </p:spPr>
        <p:txBody>
          <a:bodyPr vert="horz" lIns="0" tIns="45720" rIns="0" bIns="45720" rtlCol="0">
            <a:normAutofit fontScale="77500" lnSpcReduction="20000"/>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0" algn="just">
              <a:buNone/>
            </a:pPr>
            <a:r>
              <a:rPr lang="es-ES_tradnl" dirty="0"/>
              <a:t>H</a:t>
            </a:r>
            <a:r>
              <a:rPr lang="es-ES_tradnl" dirty="0" smtClean="0"/>
              <a:t>olgura</a:t>
            </a:r>
            <a:endParaRPr lang="es-ES_tradnl" dirty="0"/>
          </a:p>
          <a:p>
            <a:pPr marL="0" indent="0" algn="just">
              <a:buNone/>
            </a:pPr>
            <a:r>
              <a:rPr lang="es-ES" dirty="0" smtClean="0"/>
              <a:t>D</a:t>
            </a:r>
            <a:r>
              <a:rPr lang="es-ES_tradnl" dirty="0" err="1" smtClean="0"/>
              <a:t>ebido</a:t>
            </a:r>
            <a:r>
              <a:rPr lang="es-ES_tradnl" dirty="0" smtClean="0"/>
              <a:t> al elevado número de personas que permanecen sentadas al efectuar sus actividades, es necesario remarcar la importancia de un diseño y de un empleo óptimo de asientos para que su uso no influya negativamente en la salud y bienestar de las personas. </a:t>
            </a:r>
            <a:r>
              <a:rPr lang="es-ES" dirty="0" smtClean="0"/>
              <a:t>S</a:t>
            </a:r>
            <a:r>
              <a:rPr lang="es-ES_tradnl" dirty="0" smtClean="0"/>
              <a:t>e ha comprobado que muchas afectaciones de columna vertebral provienen de posturas inadecuadas o utilizar asientos que favorezcan la aparición de malformaciones</a:t>
            </a:r>
            <a:endParaRPr lang="es-ES" dirty="0"/>
          </a:p>
        </p:txBody>
      </p:sp>
    </p:spTree>
    <p:extLst>
      <p:ext uri="{BB962C8B-B14F-4D97-AF65-F5344CB8AC3E}">
        <p14:creationId xmlns:p14="http://schemas.microsoft.com/office/powerpoint/2010/main" val="2602928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778" b="1778"/>
          <a:stretch/>
        </p:blipFill>
        <p:spPr/>
      </p:pic>
      <p:sp>
        <p:nvSpPr>
          <p:cNvPr id="3" name="CuadroTexto 2"/>
          <p:cNvSpPr txBox="1"/>
          <p:nvPr/>
        </p:nvSpPr>
        <p:spPr>
          <a:xfrm>
            <a:off x="2721587" y="6105797"/>
            <a:ext cx="5507212" cy="307777"/>
          </a:xfrm>
          <a:prstGeom prst="rect">
            <a:avLst/>
          </a:prstGeom>
          <a:noFill/>
        </p:spPr>
        <p:txBody>
          <a:bodyPr wrap="square" rtlCol="0">
            <a:spAutoFit/>
          </a:bodyPr>
          <a:lstStyle/>
          <a:p>
            <a:r>
              <a:rPr lang="es-ES" sz="1400" dirty="0" smtClean="0">
                <a:solidFill>
                  <a:srgbClr val="000000"/>
                </a:solidFill>
              </a:rPr>
              <a:t>Figura 15: Posiciones.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
        <p:nvSpPr>
          <p:cNvPr id="5" name="Marcador de contenido 2"/>
          <p:cNvSpPr txBox="1">
            <a:spLocks/>
          </p:cNvSpPr>
          <p:nvPr/>
        </p:nvSpPr>
        <p:spPr>
          <a:xfrm>
            <a:off x="685800" y="794583"/>
            <a:ext cx="7772400" cy="1603905"/>
          </a:xfrm>
          <a:prstGeom prst="rect">
            <a:avLst/>
          </a:prstGeom>
        </p:spPr>
        <p:txBody>
          <a:bodyPr vert="horz" lIns="0" tIns="45720" rIns="0" bIns="45720" rtlCol="0">
            <a:normAutofit fontScale="92500" lnSpcReduction="20000"/>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0" algn="just">
              <a:buNone/>
            </a:pPr>
            <a:r>
              <a:rPr lang="es-ES_tradnl" dirty="0" smtClean="0"/>
              <a:t>Posiciones y amplitud de movimientos</a:t>
            </a:r>
            <a:endParaRPr lang="es-ES_tradnl" dirty="0"/>
          </a:p>
          <a:p>
            <a:pPr marL="0" indent="0" algn="just">
              <a:buNone/>
            </a:pPr>
            <a:r>
              <a:rPr lang="es-ES" dirty="0" smtClean="0"/>
              <a:t>P</a:t>
            </a:r>
            <a:r>
              <a:rPr lang="es-ES_tradnl" dirty="0" smtClean="0"/>
              <a:t>ara alcanzar un objeto, o utilizarlo, una persona puede hacer un movimiento lo que le permite manipular el mismo y acceder a lugares específicos. </a:t>
            </a:r>
            <a:r>
              <a:rPr lang="es-ES" dirty="0" smtClean="0"/>
              <a:t>E</a:t>
            </a:r>
            <a:r>
              <a:rPr lang="es-ES_tradnl" dirty="0" smtClean="0"/>
              <a:t>n esta parte el estudio de la amplitud de movimientos ayuda a evitar caídas, resbalones, actos reflejos y cumplir las tareas lo más efectivo posible.</a:t>
            </a:r>
            <a:endParaRPr lang="es-ES" dirty="0"/>
          </a:p>
        </p:txBody>
      </p:sp>
    </p:spTree>
    <p:extLst>
      <p:ext uri="{BB962C8B-B14F-4D97-AF65-F5344CB8AC3E}">
        <p14:creationId xmlns:p14="http://schemas.microsoft.com/office/powerpoint/2010/main" val="1394131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777" b="1777"/>
          <a:stretch/>
        </p:blipFill>
        <p:spPr>
          <a:xfrm>
            <a:off x="3737449" y="1666000"/>
            <a:ext cx="5406551" cy="3841241"/>
          </a:xfrm>
        </p:spPr>
      </p:pic>
      <p:sp>
        <p:nvSpPr>
          <p:cNvPr id="5" name="CuadroTexto 4"/>
          <p:cNvSpPr txBox="1"/>
          <p:nvPr/>
        </p:nvSpPr>
        <p:spPr>
          <a:xfrm>
            <a:off x="2721587" y="6105797"/>
            <a:ext cx="5507212" cy="307777"/>
          </a:xfrm>
          <a:prstGeom prst="rect">
            <a:avLst/>
          </a:prstGeom>
          <a:noFill/>
        </p:spPr>
        <p:txBody>
          <a:bodyPr wrap="square" rtlCol="0">
            <a:spAutoFit/>
          </a:bodyPr>
          <a:lstStyle/>
          <a:p>
            <a:r>
              <a:rPr lang="es-ES" sz="1400" dirty="0" smtClean="0">
                <a:solidFill>
                  <a:srgbClr val="000000"/>
                </a:solidFill>
              </a:rPr>
              <a:t>Figura 16: Área de visión.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
        <p:nvSpPr>
          <p:cNvPr id="2" name="Rectángulo 1"/>
          <p:cNvSpPr/>
          <p:nvPr/>
        </p:nvSpPr>
        <p:spPr>
          <a:xfrm>
            <a:off x="244231" y="714610"/>
            <a:ext cx="4572000" cy="3416320"/>
          </a:xfrm>
          <a:prstGeom prst="rect">
            <a:avLst/>
          </a:prstGeom>
        </p:spPr>
        <p:txBody>
          <a:bodyPr>
            <a:spAutoFit/>
          </a:bodyPr>
          <a:lstStyle/>
          <a:p>
            <a:r>
              <a:rPr lang="es-ES_tradnl" dirty="0"/>
              <a:t>Como se puede ver en la </a:t>
            </a:r>
            <a:r>
              <a:rPr lang="es-ES_tradnl" dirty="0" smtClean="0"/>
              <a:t>figura 16, la </a:t>
            </a:r>
            <a:r>
              <a:rPr lang="es-ES_tradnl" dirty="0"/>
              <a:t>luz ocupa una estrecha zona dentro del campo de visión del espectador, fuera de la cual ya no existe la percepción visual. Por ende la luz es visible y todos los objetos que entran dentro de este campo de intervalo y son parte importante en este proceso visual. Estos aspectos se deben tener en cuenta porque afectan tanto al hombre como a su actividad, pero lo más increíble es que frecuentemente pasan inadvertidos provocando problemas y dificultades.</a:t>
            </a:r>
          </a:p>
        </p:txBody>
      </p:sp>
    </p:spTree>
    <p:extLst>
      <p:ext uri="{BB962C8B-B14F-4D97-AF65-F5344CB8AC3E}">
        <p14:creationId xmlns:p14="http://schemas.microsoft.com/office/powerpoint/2010/main" val="2167794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9328" t="31132"/>
          <a:stretch/>
        </p:blipFill>
        <p:spPr>
          <a:xfrm>
            <a:off x="1152076" y="1856156"/>
            <a:ext cx="6128589" cy="3897514"/>
          </a:xfrm>
        </p:spPr>
      </p:pic>
      <p:sp>
        <p:nvSpPr>
          <p:cNvPr id="3" name="CuadroTexto 2"/>
          <p:cNvSpPr txBox="1"/>
          <p:nvPr/>
        </p:nvSpPr>
        <p:spPr>
          <a:xfrm>
            <a:off x="2721587" y="6105797"/>
            <a:ext cx="5507212" cy="307777"/>
          </a:xfrm>
          <a:prstGeom prst="rect">
            <a:avLst/>
          </a:prstGeom>
          <a:noFill/>
        </p:spPr>
        <p:txBody>
          <a:bodyPr wrap="square" rtlCol="0">
            <a:spAutoFit/>
          </a:bodyPr>
          <a:lstStyle/>
          <a:p>
            <a:r>
              <a:rPr lang="es-ES" sz="1400" dirty="0" smtClean="0">
                <a:solidFill>
                  <a:srgbClr val="000000"/>
                </a:solidFill>
              </a:rPr>
              <a:t>Figura 17: movimientos.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Tree>
    <p:extLst>
      <p:ext uri="{BB962C8B-B14F-4D97-AF65-F5344CB8AC3E}">
        <p14:creationId xmlns:p14="http://schemas.microsoft.com/office/powerpoint/2010/main" val="8250524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5146" t="22341" r="17692" b="22278"/>
          <a:stretch/>
        </p:blipFill>
        <p:spPr>
          <a:xfrm>
            <a:off x="902769" y="677923"/>
            <a:ext cx="3794926" cy="5588088"/>
          </a:xfrm>
        </p:spPr>
      </p:pic>
      <p:sp>
        <p:nvSpPr>
          <p:cNvPr id="5" name="CuadroTexto 4"/>
          <p:cNvSpPr txBox="1"/>
          <p:nvPr/>
        </p:nvSpPr>
        <p:spPr>
          <a:xfrm>
            <a:off x="2819279" y="6266011"/>
            <a:ext cx="5507212" cy="307777"/>
          </a:xfrm>
          <a:prstGeom prst="rect">
            <a:avLst/>
          </a:prstGeom>
          <a:noFill/>
        </p:spPr>
        <p:txBody>
          <a:bodyPr wrap="square" rtlCol="0">
            <a:spAutoFit/>
          </a:bodyPr>
          <a:lstStyle/>
          <a:p>
            <a:r>
              <a:rPr lang="es-ES" sz="1400" dirty="0" smtClean="0">
                <a:solidFill>
                  <a:srgbClr val="000000"/>
                </a:solidFill>
              </a:rPr>
              <a:t>Figura 18: Aplicación. Fuente</a:t>
            </a:r>
            <a:r>
              <a:rPr lang="es-ES" sz="1400" dirty="0">
                <a:solidFill>
                  <a:srgbClr val="000000"/>
                </a:solidFill>
              </a:rPr>
              <a:t> </a:t>
            </a:r>
            <a:r>
              <a:rPr lang="es-ES" sz="1400" dirty="0" smtClean="0">
                <a:solidFill>
                  <a:srgbClr val="000000"/>
                </a:solidFill>
              </a:rPr>
              <a:t>propia 2015</a:t>
            </a:r>
            <a:endParaRPr lang="es-ES" sz="1400" dirty="0">
              <a:solidFill>
                <a:srgbClr val="000000"/>
              </a:solidFill>
            </a:endParaRPr>
          </a:p>
        </p:txBody>
      </p:sp>
    </p:spTree>
    <p:extLst>
      <p:ext uri="{BB962C8B-B14F-4D97-AF65-F5344CB8AC3E}">
        <p14:creationId xmlns:p14="http://schemas.microsoft.com/office/powerpoint/2010/main" val="21140572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5578" y="352327"/>
            <a:ext cx="8042276" cy="1336956"/>
          </a:xfrm>
        </p:spPr>
        <p:txBody>
          <a:bodyPr>
            <a:normAutofit fontScale="90000"/>
          </a:bodyPr>
          <a:lstStyle/>
          <a:p>
            <a:pPr algn="just"/>
            <a:r>
              <a:rPr lang="es-ES_tradnl" sz="4400" b="1" dirty="0" smtClean="0"/>
              <a:t>REFERENCIAS</a:t>
            </a:r>
            <a:r>
              <a:rPr lang="es-ES_tradnl" dirty="0" smtClean="0"/>
              <a:t/>
            </a:r>
            <a:br>
              <a:rPr lang="es-ES_tradnl" dirty="0" smtClean="0"/>
            </a:br>
            <a:endParaRPr lang="es-ES" dirty="0"/>
          </a:p>
        </p:txBody>
      </p:sp>
      <p:sp>
        <p:nvSpPr>
          <p:cNvPr id="3" name="Marcador de contenido 2"/>
          <p:cNvSpPr>
            <a:spLocks noGrp="1"/>
          </p:cNvSpPr>
          <p:nvPr>
            <p:ph idx="1"/>
          </p:nvPr>
        </p:nvSpPr>
        <p:spPr>
          <a:xfrm>
            <a:off x="549275" y="931528"/>
            <a:ext cx="7772400" cy="3733800"/>
          </a:xfrm>
        </p:spPr>
        <p:txBody>
          <a:bodyPr>
            <a:normAutofit fontScale="70000" lnSpcReduction="20000"/>
          </a:bodyPr>
          <a:lstStyle/>
          <a:p>
            <a:pPr marL="0" indent="0" algn="just">
              <a:buNone/>
            </a:pPr>
            <a:endParaRPr lang="es-ES_tradnl" dirty="0"/>
          </a:p>
          <a:p>
            <a:pPr marL="68580" indent="0" algn="just">
              <a:buNone/>
            </a:pPr>
            <a:endParaRPr lang="es-ES_tradnl" dirty="0" smtClean="0"/>
          </a:p>
          <a:p>
            <a:pPr lvl="0" algn="just"/>
            <a:r>
              <a:rPr lang="es-ES_tradnl" dirty="0" smtClean="0"/>
              <a:t>COMPILACIÓN</a:t>
            </a:r>
            <a:r>
              <a:rPr lang="es-ES_tradnl" dirty="0"/>
              <a:t>, varios autores. La enseñanza de la ergonomía en México, relación entre ergonomía y diseño grafico e industrial (2). UNAM, Posgrado en Diseño Industrial, México D.F., 1984.</a:t>
            </a:r>
          </a:p>
          <a:p>
            <a:pPr lvl="0" algn="just"/>
            <a:r>
              <a:rPr lang="es-ES_tradnl" dirty="0"/>
              <a:t>FARRER, FRANCISCON(et al) Manual de Ergonomía. Mapfre S.A., Madrid, 1995.</a:t>
            </a:r>
          </a:p>
          <a:p>
            <a:pPr lvl="0" algn="just"/>
            <a:r>
              <a:rPr lang="es-ES_tradnl" dirty="0"/>
              <a:t>FLORES, CECILIA. Ergonomía para el diseño. Designio, México D.F., 2001</a:t>
            </a:r>
            <a:r>
              <a:rPr lang="es-ES_tradnl" dirty="0" smtClean="0"/>
              <a:t>.</a:t>
            </a:r>
          </a:p>
          <a:p>
            <a:pPr lvl="0" algn="just"/>
            <a:r>
              <a:rPr lang="es-ES_tradnl" dirty="0" smtClean="0"/>
              <a:t>MONDELO, PEDRO. </a:t>
            </a:r>
            <a:r>
              <a:rPr lang="es-ES_tradnl" dirty="0" err="1" smtClean="0"/>
              <a:t>Ergonomia</a:t>
            </a:r>
            <a:r>
              <a:rPr lang="es-ES_tradnl" dirty="0" smtClean="0"/>
              <a:t> 1. </a:t>
            </a:r>
            <a:r>
              <a:rPr lang="es-ES_tradnl" dirty="0" err="1" smtClean="0"/>
              <a:t>Alfaomega</a:t>
            </a:r>
            <a:r>
              <a:rPr lang="es-ES_tradnl" dirty="0" smtClean="0"/>
              <a:t> ediciones UPC , México DF, 2000. </a:t>
            </a:r>
          </a:p>
          <a:p>
            <a:pPr lvl="0" algn="just"/>
            <a:endParaRPr lang="es-ES_tradnl" dirty="0"/>
          </a:p>
          <a:p>
            <a:pPr algn="just"/>
            <a:endParaRPr lang="es-ES_tradnl" dirty="0"/>
          </a:p>
          <a:p>
            <a:pPr marL="0" indent="0" algn="just">
              <a:buNone/>
            </a:pPr>
            <a:endParaRPr lang="es-ES" dirty="0"/>
          </a:p>
        </p:txBody>
      </p:sp>
      <p:pic>
        <p:nvPicPr>
          <p:cNvPr id="4" name="Imagen 3" descr="metodo dedis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4482" y="5152982"/>
            <a:ext cx="6274218" cy="970250"/>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3547485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ítulo 1"/>
          <p:cNvSpPr>
            <a:spLocks noGrp="1"/>
          </p:cNvSpPr>
          <p:nvPr>
            <p:ph type="title"/>
          </p:nvPr>
        </p:nvSpPr>
        <p:spPr/>
        <p:txBody>
          <a:bodyPr/>
          <a:lstStyle/>
          <a:p>
            <a:pPr eaLnBrk="1" hangingPunct="1"/>
            <a:r>
              <a:rPr lang="es-ES" sz="3200" dirty="0">
                <a:latin typeface="News Gothic MT" charset="0"/>
              </a:rPr>
              <a:t>GUIÓN EXPLICATIVO</a:t>
            </a:r>
          </a:p>
        </p:txBody>
      </p:sp>
      <p:sp>
        <p:nvSpPr>
          <p:cNvPr id="16386" name="Marcador de contenido 2"/>
          <p:cNvSpPr>
            <a:spLocks noGrp="1"/>
          </p:cNvSpPr>
          <p:nvPr>
            <p:ph idx="1"/>
          </p:nvPr>
        </p:nvSpPr>
        <p:spPr>
          <a:xfrm>
            <a:off x="685800" y="1600201"/>
            <a:ext cx="7772400" cy="4013194"/>
          </a:xfrm>
        </p:spPr>
        <p:txBody>
          <a:bodyPr>
            <a:normAutofit fontScale="77500" lnSpcReduction="20000"/>
          </a:bodyPr>
          <a:lstStyle/>
          <a:p>
            <a:pPr eaLnBrk="1" hangingPunct="1"/>
            <a:r>
              <a:rPr lang="pt-BR" sz="1600" dirty="0">
                <a:latin typeface="News Gothic MT" charset="0"/>
              </a:rPr>
              <a:t>EL PRESENTE MATERIAL ESTA PENSADO PARA SER UTILIZADO POR EL DOCENTE EN LA UNIDAD </a:t>
            </a:r>
            <a:r>
              <a:rPr lang="pt-BR" sz="1600" dirty="0" smtClean="0">
                <a:latin typeface="News Gothic MT" charset="0"/>
              </a:rPr>
              <a:t>UNO DE ERGONOMIA, </a:t>
            </a:r>
            <a:r>
              <a:rPr lang="pt-BR" sz="1600" dirty="0">
                <a:latin typeface="News Gothic MT" charset="0"/>
              </a:rPr>
              <a:t>PARA ELLO SE HAN DESARROLLADO UNA SERIE DE TEMAS, EJEMPLOS, DEFINICIONES QUE SEGÚN LOS OBJETIVOS, PROPÓSITOS </a:t>
            </a:r>
            <a:r>
              <a:rPr lang="pt-BR" sz="1600" dirty="0" err="1">
                <a:latin typeface="News Gothic MT" charset="0"/>
              </a:rPr>
              <a:t>Y</a:t>
            </a:r>
            <a:r>
              <a:rPr lang="pt-BR" sz="1600" dirty="0">
                <a:latin typeface="News Gothic MT" charset="0"/>
              </a:rPr>
              <a:t> COMPETENCIAS DE LA UNIDAD DE APRENDIZAJE FUNCIONAN PARA UN MAYOR ENTENDIMIENTO DE LA MISMA. EL GUIÓN SE DIVIDE DE LA SIGUIENTE FORMA:</a:t>
            </a:r>
          </a:p>
          <a:p>
            <a:pPr eaLnBrk="1" hangingPunct="1"/>
            <a:r>
              <a:rPr lang="pt-BR" sz="1400" dirty="0">
                <a:latin typeface="News Gothic MT" charset="0"/>
              </a:rPr>
              <a:t>PRESENTACIÓN DE LA UNIDAD DE APRENDIZAJE.</a:t>
            </a:r>
          </a:p>
          <a:p>
            <a:pPr eaLnBrk="1" hangingPunct="1"/>
            <a:r>
              <a:rPr lang="pt-BR" sz="1400" dirty="0">
                <a:latin typeface="News Gothic MT" charset="0"/>
              </a:rPr>
              <a:t>PROPÓSITO DE LA UNIDAD DE APRENDIZAJE.</a:t>
            </a:r>
          </a:p>
          <a:p>
            <a:pPr eaLnBrk="1" hangingPunct="1"/>
            <a:r>
              <a:rPr lang="pt-BR" sz="1400" dirty="0">
                <a:latin typeface="News Gothic MT" charset="0"/>
              </a:rPr>
              <a:t>ESTRUCTURA DE LA UA.</a:t>
            </a:r>
          </a:p>
          <a:p>
            <a:pPr eaLnBrk="1" hangingPunct="1"/>
            <a:r>
              <a:rPr lang="pt-BR" sz="1400" dirty="0">
                <a:latin typeface="News Gothic MT" charset="0"/>
              </a:rPr>
              <a:t>SECUENCIA DIDÁCTICA.</a:t>
            </a:r>
          </a:p>
          <a:p>
            <a:pPr eaLnBrk="1" hangingPunct="1"/>
            <a:r>
              <a:rPr lang="pt-BR" sz="1400" dirty="0">
                <a:latin typeface="News Gothic MT" charset="0"/>
              </a:rPr>
              <a:t>SECUENCIA DIDÁCTICA (UNIDAD </a:t>
            </a:r>
            <a:r>
              <a:rPr lang="pt-BR" sz="1400" dirty="0" smtClean="0">
                <a:latin typeface="News Gothic MT" charset="0"/>
              </a:rPr>
              <a:t>UNO</a:t>
            </a:r>
            <a:r>
              <a:rPr lang="pt-BR" sz="1400" dirty="0" smtClean="0">
                <a:latin typeface="News Gothic MT" charset="0"/>
              </a:rPr>
              <a:t>)</a:t>
            </a:r>
            <a:r>
              <a:rPr lang="pt-BR" sz="1400" dirty="0">
                <a:latin typeface="News Gothic MT" charset="0"/>
              </a:rPr>
              <a:t>.</a:t>
            </a:r>
          </a:p>
          <a:p>
            <a:pPr eaLnBrk="1" hangingPunct="1"/>
            <a:r>
              <a:rPr lang="pt-BR" sz="1400" dirty="0">
                <a:latin typeface="News Gothic MT" charset="0"/>
              </a:rPr>
              <a:t>INTRODUCCIÓN A LA </a:t>
            </a:r>
            <a:r>
              <a:rPr lang="pt-BR" sz="1400" dirty="0" smtClean="0">
                <a:latin typeface="News Gothic MT" charset="0"/>
              </a:rPr>
              <a:t>ERGONOMIA.</a:t>
            </a:r>
          </a:p>
          <a:p>
            <a:pPr eaLnBrk="1" hangingPunct="1"/>
            <a:r>
              <a:rPr lang="pt-BR" sz="1400" dirty="0" smtClean="0">
                <a:latin typeface="News Gothic MT" charset="0"/>
              </a:rPr>
              <a:t>CONCEPTOS.</a:t>
            </a:r>
          </a:p>
          <a:p>
            <a:pPr eaLnBrk="1" hangingPunct="1"/>
            <a:r>
              <a:rPr lang="pt-BR" sz="1400" dirty="0" smtClean="0">
                <a:latin typeface="News Gothic MT" charset="0"/>
              </a:rPr>
              <a:t>TERMINOLOGIA</a:t>
            </a:r>
          </a:p>
          <a:p>
            <a:pPr eaLnBrk="1" hangingPunct="1"/>
            <a:endParaRPr lang="pt-BR" sz="1400" dirty="0">
              <a:latin typeface="News Gothic MT" charset="0"/>
            </a:endParaRPr>
          </a:p>
          <a:p>
            <a:pPr eaLnBrk="1" hangingPunct="1"/>
            <a:endParaRPr lang="es-ES" dirty="0">
              <a:latin typeface="News Gothic MT" charset="0"/>
            </a:endParaRPr>
          </a:p>
        </p:txBody>
      </p:sp>
    </p:spTree>
    <p:extLst>
      <p:ext uri="{BB962C8B-B14F-4D97-AF65-F5344CB8AC3E}">
        <p14:creationId xmlns:p14="http://schemas.microsoft.com/office/powerpoint/2010/main" val="4287498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2400" dirty="0" smtClean="0"/>
              <a:t>PRESENTACIÓN UNIDAD DE APRENDIZAJE</a:t>
            </a:r>
            <a:endParaRPr lang="es-ES" sz="2400" dirty="0"/>
          </a:p>
        </p:txBody>
      </p:sp>
      <p:sp>
        <p:nvSpPr>
          <p:cNvPr id="3" name="Marcador de contenido 2"/>
          <p:cNvSpPr>
            <a:spLocks noGrp="1"/>
          </p:cNvSpPr>
          <p:nvPr>
            <p:ph idx="1"/>
          </p:nvPr>
        </p:nvSpPr>
        <p:spPr/>
        <p:txBody>
          <a:bodyPr>
            <a:normAutofit fontScale="85000" lnSpcReduction="20000"/>
          </a:bodyPr>
          <a:lstStyle/>
          <a:p>
            <a:r>
              <a:rPr lang="es-ES" dirty="0"/>
              <a:t>Durante este curso el alumno comprenderá los principios básicos de la ergonomía, identificando, por medio de prácticas y ejercicios, los conceptos, la parte anatómica y fisiológica de los cinco sentidos del ser humano, sintetizando la relación sistema-hombre- máquina ; y evaluar los conocimientos adquiridos a la licenciatura correspondiente. </a:t>
            </a:r>
            <a:endParaRPr lang="es-ES_tradnl" dirty="0"/>
          </a:p>
          <a:p>
            <a:r>
              <a:rPr lang="es-ES" dirty="0"/>
              <a:t>Siendo ejemplo de los conceptos que abordará la unidad de aprendizaje: la  génesis y desarrollo de la ergonomía,  los ámbitos y áreas multidisciplinarias, tales como: anatomía, antropometría, biomecánica, psicología, etc.</a:t>
            </a:r>
            <a:endParaRPr lang="es-ES_tradnl" dirty="0"/>
          </a:p>
          <a:p>
            <a:r>
              <a:rPr lang="es-ES" dirty="0"/>
              <a:t>Debido a la característica de la unidad de aprendizaje (curso) la estrategia de enseñanza dará prioridad a la participación del docente, quién utilizará ejercicios prácticos, los cuáles  desarrollará el alumno, fomentando el aprendizaje significativo</a:t>
            </a:r>
            <a:r>
              <a:rPr lang="es-ES" dirty="0" smtClean="0"/>
              <a:t>.</a:t>
            </a:r>
            <a:endParaRPr lang="es-ES_tradnl" dirty="0"/>
          </a:p>
        </p:txBody>
      </p:sp>
    </p:spTree>
    <p:extLst>
      <p:ext uri="{BB962C8B-B14F-4D97-AF65-F5344CB8AC3E}">
        <p14:creationId xmlns:p14="http://schemas.microsoft.com/office/powerpoint/2010/main" val="2146905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PROPÓSITO DE LA UNIDAD DE APRENDIZAJE</a:t>
            </a:r>
            <a:endParaRPr lang="es-ES" sz="2800" dirty="0"/>
          </a:p>
        </p:txBody>
      </p:sp>
      <p:sp>
        <p:nvSpPr>
          <p:cNvPr id="3" name="Marcador de contenido 2"/>
          <p:cNvSpPr>
            <a:spLocks noGrp="1"/>
          </p:cNvSpPr>
          <p:nvPr>
            <p:ph idx="1"/>
          </p:nvPr>
        </p:nvSpPr>
        <p:spPr/>
        <p:txBody>
          <a:bodyPr/>
          <a:lstStyle/>
          <a:p>
            <a:r>
              <a:rPr lang="es-ES" dirty="0"/>
              <a:t>Comprenderá la aplicación multidisciplinaria y metodología de la ergonomía dentro del sistema hombre-maquina y su directa interacción con el diseño de artefactos-objeto.</a:t>
            </a:r>
            <a:r>
              <a:rPr lang="es-ES_tradnl" dirty="0"/>
              <a:t> </a:t>
            </a:r>
            <a:endParaRPr lang="es-ES" dirty="0"/>
          </a:p>
        </p:txBody>
      </p:sp>
    </p:spTree>
    <p:extLst>
      <p:ext uri="{BB962C8B-B14F-4D97-AF65-F5344CB8AC3E}">
        <p14:creationId xmlns:p14="http://schemas.microsoft.com/office/powerpoint/2010/main" val="1080936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ESTRUCTURA DE LA UNIDAD DE APRENDIZAJE</a:t>
            </a:r>
            <a:endParaRPr lang="es-ES" sz="2800" dirty="0"/>
          </a:p>
        </p:txBody>
      </p:sp>
      <p:sp>
        <p:nvSpPr>
          <p:cNvPr id="3" name="Marcador de contenido 2"/>
          <p:cNvSpPr>
            <a:spLocks noGrp="1"/>
          </p:cNvSpPr>
          <p:nvPr>
            <p:ph idx="1"/>
          </p:nvPr>
        </p:nvSpPr>
        <p:spPr>
          <a:xfrm>
            <a:off x="685800" y="1752398"/>
            <a:ext cx="7772400" cy="4300758"/>
          </a:xfrm>
        </p:spPr>
        <p:txBody>
          <a:bodyPr>
            <a:normAutofit fontScale="70000" lnSpcReduction="20000"/>
          </a:bodyPr>
          <a:lstStyle/>
          <a:p>
            <a:r>
              <a:rPr lang="es-MX" dirty="0">
                <a:solidFill>
                  <a:srgbClr val="FF0000"/>
                </a:solidFill>
              </a:rPr>
              <a:t>UNIDAD DE COMPETENCIA I</a:t>
            </a:r>
            <a:endParaRPr lang="es-ES_tradnl" dirty="0">
              <a:solidFill>
                <a:srgbClr val="FF0000"/>
              </a:solidFill>
            </a:endParaRPr>
          </a:p>
          <a:p>
            <a:pPr marL="68580" indent="0">
              <a:buNone/>
            </a:pPr>
            <a:r>
              <a:rPr lang="es-MX" dirty="0">
                <a:solidFill>
                  <a:srgbClr val="FF0000"/>
                </a:solidFill>
              </a:rPr>
              <a:t>Conceptos básicos de la </a:t>
            </a:r>
            <a:r>
              <a:rPr lang="es-MX" dirty="0" smtClean="0">
                <a:solidFill>
                  <a:srgbClr val="FF0000"/>
                </a:solidFill>
              </a:rPr>
              <a:t>ergonomía (tema seleccionado)</a:t>
            </a:r>
            <a:r>
              <a:rPr lang="es-MX" dirty="0" smtClean="0"/>
              <a:t>.</a:t>
            </a:r>
            <a:endParaRPr lang="es-ES_tradnl" dirty="0"/>
          </a:p>
          <a:p>
            <a:pPr marL="68580" lvl="0" indent="0">
              <a:buNone/>
            </a:pPr>
            <a:r>
              <a:rPr lang="es-MX" dirty="0"/>
              <a:t>Historia de la ergonomía</a:t>
            </a:r>
            <a:endParaRPr lang="es-ES_tradnl" dirty="0"/>
          </a:p>
          <a:p>
            <a:pPr marL="68580" lvl="0" indent="0">
              <a:buNone/>
            </a:pPr>
            <a:r>
              <a:rPr lang="es-MX" dirty="0"/>
              <a:t>Conceptos básicos </a:t>
            </a:r>
            <a:endParaRPr lang="es-ES_tradnl" dirty="0"/>
          </a:p>
          <a:p>
            <a:pPr marL="68580" lvl="0" indent="0">
              <a:buNone/>
            </a:pPr>
            <a:r>
              <a:rPr lang="es-MX" dirty="0"/>
              <a:t>El hombre y su entorno natural como sujeto para el cual se va a diseñar</a:t>
            </a:r>
            <a:endParaRPr lang="es-ES_tradnl" dirty="0"/>
          </a:p>
          <a:p>
            <a:r>
              <a:rPr lang="es-MX" dirty="0"/>
              <a:t>UNIDAD DE COMPETENCIA II</a:t>
            </a:r>
            <a:endParaRPr lang="es-ES_tradnl" dirty="0"/>
          </a:p>
          <a:p>
            <a:pPr marL="68580" indent="0">
              <a:buNone/>
            </a:pPr>
            <a:r>
              <a:rPr lang="es-MX" dirty="0"/>
              <a:t>Sistema hombre – objeto</a:t>
            </a:r>
            <a:endParaRPr lang="es-ES_tradnl" dirty="0"/>
          </a:p>
          <a:p>
            <a:pPr marL="68580" lvl="0" indent="0">
              <a:buNone/>
            </a:pPr>
            <a:r>
              <a:rPr lang="es-MX" dirty="0"/>
              <a:t>Objetos y artefactos</a:t>
            </a:r>
            <a:endParaRPr lang="es-ES_tradnl" dirty="0"/>
          </a:p>
          <a:p>
            <a:pPr marL="68580" lvl="0" indent="0">
              <a:buNone/>
            </a:pPr>
            <a:r>
              <a:rPr lang="es-MX" dirty="0"/>
              <a:t>Evolución del hombre y su relación con los objetos</a:t>
            </a:r>
            <a:endParaRPr lang="es-ES_tradnl" dirty="0"/>
          </a:p>
          <a:p>
            <a:endParaRPr lang="es-ES" dirty="0"/>
          </a:p>
        </p:txBody>
      </p:sp>
    </p:spTree>
    <p:extLst>
      <p:ext uri="{BB962C8B-B14F-4D97-AF65-F5344CB8AC3E}">
        <p14:creationId xmlns:p14="http://schemas.microsoft.com/office/powerpoint/2010/main" val="2542246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70000" lnSpcReduction="20000"/>
          </a:bodyPr>
          <a:lstStyle/>
          <a:p>
            <a:r>
              <a:rPr lang="es-MX" dirty="0"/>
              <a:t>UNIDAD DE COMPETENCIA III</a:t>
            </a:r>
            <a:endParaRPr lang="es-ES_tradnl" dirty="0"/>
          </a:p>
          <a:p>
            <a:pPr marL="68580" indent="0">
              <a:buNone/>
            </a:pPr>
            <a:r>
              <a:rPr lang="es-MX" dirty="0"/>
              <a:t>Los órganos de los sentidos y la percepción.</a:t>
            </a:r>
            <a:endParaRPr lang="es-ES_tradnl" dirty="0"/>
          </a:p>
          <a:p>
            <a:pPr marL="68580" lvl="0" indent="0">
              <a:buNone/>
            </a:pPr>
            <a:r>
              <a:rPr lang="es-MX" dirty="0"/>
              <a:t>Anatomía y fisiología de los órganos de los </a:t>
            </a:r>
            <a:r>
              <a:rPr lang="es-MX" dirty="0" smtClean="0"/>
              <a:t>sentidos.</a:t>
            </a:r>
            <a:endParaRPr lang="es-ES_tradnl" dirty="0"/>
          </a:p>
          <a:p>
            <a:pPr marL="68580" lvl="0" indent="0">
              <a:buNone/>
            </a:pPr>
            <a:r>
              <a:rPr lang="es-MX" dirty="0"/>
              <a:t>El proceso de la </a:t>
            </a:r>
            <a:r>
              <a:rPr lang="es-MX" dirty="0" smtClean="0"/>
              <a:t>percepción.</a:t>
            </a:r>
          </a:p>
          <a:p>
            <a:pPr marL="68580" lvl="0" indent="0">
              <a:buNone/>
            </a:pPr>
            <a:endParaRPr lang="es-ES_tradnl" dirty="0"/>
          </a:p>
          <a:p>
            <a:r>
              <a:rPr lang="es-MX" dirty="0"/>
              <a:t>UNIDAD DE COMPETENCIA IV</a:t>
            </a:r>
            <a:endParaRPr lang="es-ES_tradnl" dirty="0"/>
          </a:p>
          <a:p>
            <a:pPr marL="68580" indent="0">
              <a:buNone/>
            </a:pPr>
            <a:r>
              <a:rPr lang="es-MX" dirty="0"/>
              <a:t>Centros de trabajo.</a:t>
            </a:r>
            <a:endParaRPr lang="es-ES_tradnl" dirty="0"/>
          </a:p>
          <a:p>
            <a:pPr marL="68580" lvl="0" indent="0">
              <a:buNone/>
            </a:pPr>
            <a:r>
              <a:rPr lang="es-MX" dirty="0"/>
              <a:t>Los centros de trabajo. Ámbito de aprendizaje, laboral, de entretenimiento.</a:t>
            </a:r>
            <a:endParaRPr lang="es-ES_tradnl" dirty="0"/>
          </a:p>
          <a:p>
            <a:pPr marL="68580" lvl="0" indent="0">
              <a:buNone/>
            </a:pPr>
            <a:r>
              <a:rPr lang="es-MX" dirty="0"/>
              <a:t>Las máquinas. Palancas y controles</a:t>
            </a:r>
            <a:endParaRPr lang="es-ES_tradnl" dirty="0"/>
          </a:p>
          <a:p>
            <a:endParaRPr lang="es-ES" dirty="0"/>
          </a:p>
        </p:txBody>
      </p:sp>
      <p:sp>
        <p:nvSpPr>
          <p:cNvPr id="4" name="Título 1"/>
          <p:cNvSpPr>
            <a:spLocks noGrp="1"/>
          </p:cNvSpPr>
          <p:nvPr>
            <p:ph type="title"/>
          </p:nvPr>
        </p:nvSpPr>
        <p:spPr>
          <a:xfrm>
            <a:off x="549275" y="107576"/>
            <a:ext cx="8042276" cy="1336956"/>
          </a:xfrm>
        </p:spPr>
        <p:txBody>
          <a:bodyPr>
            <a:normAutofit/>
          </a:bodyPr>
          <a:lstStyle/>
          <a:p>
            <a:r>
              <a:rPr lang="es-ES" sz="2800" dirty="0" smtClean="0"/>
              <a:t>ESTRUCTURA DE LA UNIDAD DE APRENDIZAJE</a:t>
            </a:r>
            <a:endParaRPr lang="es-ES" sz="2800" dirty="0"/>
          </a:p>
        </p:txBody>
      </p:sp>
    </p:spTree>
    <p:extLst>
      <p:ext uri="{BB962C8B-B14F-4D97-AF65-F5344CB8AC3E}">
        <p14:creationId xmlns:p14="http://schemas.microsoft.com/office/powerpoint/2010/main" val="2941269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ESTRUCTURA DE LA UNIDAD DE APRENDIZAJE</a:t>
            </a:r>
            <a:endParaRPr lang="es-ES" sz="2800" dirty="0"/>
          </a:p>
        </p:txBody>
      </p:sp>
      <p:sp>
        <p:nvSpPr>
          <p:cNvPr id="3" name="Marcador de contenido 2"/>
          <p:cNvSpPr>
            <a:spLocks noGrp="1"/>
          </p:cNvSpPr>
          <p:nvPr>
            <p:ph idx="1"/>
          </p:nvPr>
        </p:nvSpPr>
        <p:spPr/>
        <p:txBody>
          <a:bodyPr>
            <a:normAutofit fontScale="70000" lnSpcReduction="20000"/>
          </a:bodyPr>
          <a:lstStyle/>
          <a:p>
            <a:r>
              <a:rPr lang="es-MX" dirty="0"/>
              <a:t>UNIDAD DE COMPETENCIA V</a:t>
            </a:r>
            <a:endParaRPr lang="es-ES_tradnl" dirty="0"/>
          </a:p>
          <a:p>
            <a:pPr marL="68580" indent="0">
              <a:buNone/>
            </a:pPr>
            <a:r>
              <a:rPr lang="es-MX" dirty="0"/>
              <a:t>Ciclo circadiano y biorritmos</a:t>
            </a:r>
            <a:endParaRPr lang="es-ES_tradnl" dirty="0"/>
          </a:p>
          <a:p>
            <a:pPr marL="68580" lvl="0" indent="0">
              <a:buNone/>
            </a:pPr>
            <a:r>
              <a:rPr lang="es-MX" dirty="0"/>
              <a:t>Ciclo circadiano y biorritmos</a:t>
            </a:r>
            <a:endParaRPr lang="es-ES_tradnl" dirty="0"/>
          </a:p>
          <a:p>
            <a:pPr marL="68580" lvl="0" indent="0">
              <a:buNone/>
            </a:pPr>
            <a:r>
              <a:rPr lang="es-MX" dirty="0"/>
              <a:t>Su influencia en la actividad </a:t>
            </a:r>
            <a:r>
              <a:rPr lang="es-MX" dirty="0" smtClean="0"/>
              <a:t>humana</a:t>
            </a:r>
          </a:p>
          <a:p>
            <a:pPr marL="68580" lvl="0" indent="0">
              <a:buNone/>
            </a:pPr>
            <a:endParaRPr lang="es-ES_tradnl" dirty="0"/>
          </a:p>
          <a:p>
            <a:r>
              <a:rPr lang="es-MX" dirty="0"/>
              <a:t>UNIDAD DE COMPETENCIA VI</a:t>
            </a:r>
            <a:endParaRPr lang="es-ES_tradnl" dirty="0"/>
          </a:p>
          <a:p>
            <a:pPr marL="68580" indent="0">
              <a:buNone/>
            </a:pPr>
            <a:r>
              <a:rPr lang="es-MX" dirty="0"/>
              <a:t>Factores ambientales que intervienen en la relación hombre – objeto.</a:t>
            </a:r>
            <a:endParaRPr lang="es-ES_tradnl" dirty="0"/>
          </a:p>
          <a:p>
            <a:pPr marL="68580" lvl="0" indent="0">
              <a:buNone/>
            </a:pPr>
            <a:r>
              <a:rPr lang="es-MX" dirty="0"/>
              <a:t>La iluminación</a:t>
            </a:r>
            <a:endParaRPr lang="es-ES_tradnl" dirty="0"/>
          </a:p>
          <a:p>
            <a:pPr marL="68580" lvl="0" indent="0">
              <a:buNone/>
            </a:pPr>
            <a:r>
              <a:rPr lang="es-MX" dirty="0"/>
              <a:t>El ruido</a:t>
            </a:r>
            <a:endParaRPr lang="es-ES_tradnl" dirty="0"/>
          </a:p>
          <a:p>
            <a:endParaRPr lang="es-ES" dirty="0"/>
          </a:p>
        </p:txBody>
      </p:sp>
    </p:spTree>
    <p:extLst>
      <p:ext uri="{BB962C8B-B14F-4D97-AF65-F5344CB8AC3E}">
        <p14:creationId xmlns:p14="http://schemas.microsoft.com/office/powerpoint/2010/main" val="18123349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a">
  <a:themeElements>
    <a:clrScheme name="Brisa">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a">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a">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Brisa.thmx</Template>
  <TotalTime>465</TotalTime>
  <Words>2535</Words>
  <Application>Microsoft Macintosh PowerPoint</Application>
  <PresentationFormat>Presentación en pantalla (4:3)</PresentationFormat>
  <Paragraphs>147</Paragraphs>
  <Slides>35</Slides>
  <Notes>1</Notes>
  <HiddenSlides>0</HiddenSlides>
  <MMClips>0</MMClips>
  <ScaleCrop>false</ScaleCrop>
  <HeadingPairs>
    <vt:vector size="6" baseType="variant">
      <vt:variant>
        <vt:lpstr>Tema</vt:lpstr>
      </vt:variant>
      <vt:variant>
        <vt:i4>1</vt:i4>
      </vt:variant>
      <vt:variant>
        <vt:lpstr>Vínculos</vt:lpstr>
      </vt:variant>
      <vt:variant>
        <vt:i4>3</vt:i4>
      </vt:variant>
      <vt:variant>
        <vt:lpstr>Títulos de diapositiva</vt:lpstr>
      </vt:variant>
      <vt:variant>
        <vt:i4>35</vt:i4>
      </vt:variant>
    </vt:vector>
  </HeadingPairs>
  <TitlesOfParts>
    <vt:vector size="39" baseType="lpstr">
      <vt:lpstr>Brisa</vt:lpstr>
      <vt:lpstr>\DISCO:Users:Administrador:Desktop:carta terminacio%CC%81n cesar.doc!OLE_LINK1</vt:lpstr>
      <vt:lpstr>DISCO:Users:Administrador:Desktop:secme%202013%20para%20subir%20sistema:OBLIG.%20ergonomia.doc!OLE_LINK4</vt:lpstr>
      <vt:lpstr>DISCO:Users:Administrador:Desktop:secme%202013%20para%20subir%20sistema:OBLIG.%20ergonomia.doc!OLE_LINK5</vt:lpstr>
      <vt:lpstr>Programa de Estudios por Competencias ERGONOMÍA</vt:lpstr>
      <vt:lpstr>IDENTIFICACIÓN DE LA UNIDAD DE APRENDIZAJE.</vt:lpstr>
      <vt:lpstr>Fundamentos de ERGONOMÍA</vt:lpstr>
      <vt:lpstr>GUIÓN EXPLICATIVO</vt:lpstr>
      <vt:lpstr>PRESENTACIÓN UNIDAD DE APRENDIZAJE</vt:lpstr>
      <vt:lpstr>PROPÓSITO DE LA UNIDAD DE APRENDIZAJE</vt:lpstr>
      <vt:lpstr>ESTRUCTURA DE LA UNIDAD DE APRENDIZAJE</vt:lpstr>
      <vt:lpstr>ESTRUCTURA DE LA UNIDAD DE APRENDIZAJE</vt:lpstr>
      <vt:lpstr>ESTRUCTURA DE LA UNIDAD DE APRENDIZAJE</vt:lpstr>
      <vt:lpstr>ESTRUCTURA DE LA UNIDAD DE APRENDIZAJE</vt:lpstr>
      <vt:lpstr>SECUENCIA DIDÁCTICA DE LA UNIDAD DE APRENDIZAJE</vt:lpstr>
      <vt:lpstr>ESTRUCTURA DE LA UNIDAD DE APRENDIZAJE: UNIDAD 1</vt:lpstr>
      <vt:lpstr> LA ERGONOMIA Y SU aplicación al diseño y otros procesos proyectuales.  </vt:lpstr>
      <vt:lpstr>Presentación de PowerPoint</vt:lpstr>
      <vt:lpstr>Presentación de PowerPoint</vt:lpstr>
      <vt:lpstr>Presentación de PowerPoint</vt:lpstr>
      <vt:lpstr>ERGONOMÍA </vt:lpstr>
      <vt:lpstr>Presentación de PowerPoint</vt:lpstr>
      <vt:lpstr>Presentación de PowerPoint</vt:lpstr>
      <vt:lpstr>Presentación de PowerPoint</vt:lpstr>
      <vt:lpstr>Presentación de PowerPoint</vt:lpstr>
      <vt:lpstr>Presentación de PowerPoint</vt:lpstr>
      <vt:lpstr>Presentación de PowerPoint</vt:lpstr>
      <vt:lpstr>De manera general, los dominios de especialización dentro de la disciplina son los siguientes: </vt:lpstr>
      <vt:lpstr>Presentación de PowerPoint</vt:lpstr>
      <vt:lpstr>Presentación de PowerPoint</vt:lpstr>
      <vt:lpstr>Fundamentos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Nao Luquin</dc:creator>
  <cp:lastModifiedBy>UAEM UAEM</cp:lastModifiedBy>
  <cp:revision>48</cp:revision>
  <dcterms:created xsi:type="dcterms:W3CDTF">2013-09-25T21:48:33Z</dcterms:created>
  <dcterms:modified xsi:type="dcterms:W3CDTF">2015-09-30T17:47:59Z</dcterms:modified>
</cp:coreProperties>
</file>