
<file path=[Content_Types].xml><?xml version="1.0" encoding="utf-8"?>
<Types xmlns="http://schemas.openxmlformats.org/package/2006/content-types">
  <Default Extension="xml" ContentType="application/xml"/>
  <Default Extension="wmf" ContentType="image/x-wmf"/>
  <Default Extension="jpg" ContentType="image/jpeg"/>
  <Default Extension="jpeg" ContentType="image/jpeg"/>
  <Default Extension="emf" ContentType="image/x-emf"/>
  <Default Extension="rels" ContentType="application/vnd.openxmlformats-package.relationships+xml"/>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3" r:id="rId1"/>
  </p:sldMasterIdLst>
  <p:sldIdLst>
    <p:sldId id="284" r:id="rId2"/>
    <p:sldId id="286" r:id="rId3"/>
    <p:sldId id="289" r:id="rId4"/>
    <p:sldId id="291" r:id="rId5"/>
    <p:sldId id="292" r:id="rId6"/>
    <p:sldId id="332" r:id="rId7"/>
    <p:sldId id="293" r:id="rId8"/>
    <p:sldId id="294" r:id="rId9"/>
    <p:sldId id="295" r:id="rId10"/>
    <p:sldId id="334" r:id="rId11"/>
    <p:sldId id="296" r:id="rId12"/>
    <p:sldId id="333" r:id="rId13"/>
    <p:sldId id="297" r:id="rId14"/>
    <p:sldId id="337" r:id="rId15"/>
    <p:sldId id="288" r:id="rId16"/>
    <p:sldId id="336" r:id="rId17"/>
    <p:sldId id="300" r:id="rId18"/>
    <p:sldId id="306" r:id="rId19"/>
    <p:sldId id="307" r:id="rId20"/>
    <p:sldId id="308" r:id="rId21"/>
    <p:sldId id="309" r:id="rId22"/>
    <p:sldId id="310" r:id="rId23"/>
    <p:sldId id="314" r:id="rId24"/>
    <p:sldId id="315" r:id="rId25"/>
    <p:sldId id="317" r:id="rId26"/>
    <p:sldId id="319" r:id="rId27"/>
    <p:sldId id="321" r:id="rId28"/>
    <p:sldId id="323" r:id="rId29"/>
    <p:sldId id="325" r:id="rId30"/>
    <p:sldId id="327" r:id="rId31"/>
    <p:sldId id="329" r:id="rId32"/>
    <p:sldId id="331" r:id="rId33"/>
    <p:sldId id="338" r:id="rId34"/>
    <p:sldId id="281"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84" d="100"/>
          <a:sy n="184" d="100"/>
        </p:scale>
        <p:origin x="-2664"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printerSettings" Target="printerSettings/printerSettings1.bin"/><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presProps" Target="presProps.xml"/><Relationship Id="rId38" Type="http://schemas.openxmlformats.org/officeDocument/2006/relationships/viewProps" Target="viewProps.xml"/><Relationship Id="rId39" Type="http://schemas.openxmlformats.org/officeDocument/2006/relationships/theme" Target="theme/theme1.xml"/><Relationship Id="rId4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7" name="Freeform 6"/>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0">
                <a:schemeClr val="accent1"/>
              </a:gs>
              <a:gs pos="14000">
                <a:schemeClr val="accent1">
                  <a:lumMod val="60000"/>
                  <a:lumOff val="40000"/>
                </a:schemeClr>
              </a:gs>
              <a:gs pos="83000">
                <a:schemeClr val="accent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b="1" kern="1200">
              <a:solidFill>
                <a:schemeClr val="lt1"/>
              </a:solidFill>
              <a:latin typeface="+mn-lt"/>
              <a:ea typeface="+mn-ea"/>
              <a:cs typeface="+mn-cs"/>
            </a:endParaRPr>
          </a:p>
        </p:txBody>
      </p:sp>
      <p:sp>
        <p:nvSpPr>
          <p:cNvPr id="8" name="Freeform 7"/>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41000">
                <a:schemeClr val="accent1">
                  <a:alpha val="0"/>
                </a:schemeClr>
              </a:gs>
              <a:gs pos="57000">
                <a:schemeClr val="accent1">
                  <a:lumMod val="40000"/>
                  <a:lumOff val="60000"/>
                </a:schemeClr>
              </a:gs>
              <a:gs pos="100000">
                <a:schemeClr val="accent1">
                  <a:alpha val="0"/>
                </a:schemeClr>
              </a:gs>
            </a:gsLst>
            <a:lin ang="6000000" scaled="0"/>
          </a:gra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b="1" kern="1200">
              <a:solidFill>
                <a:schemeClr val="lt1"/>
              </a:solidFill>
              <a:latin typeface="+mn-lt"/>
              <a:ea typeface="+mn-ea"/>
              <a:cs typeface="+mn-cs"/>
            </a:endParaRPr>
          </a:p>
        </p:txBody>
      </p:sp>
      <p:sp>
        <p:nvSpPr>
          <p:cNvPr id="9" name="Freeform 8"/>
          <p:cNvSpPr/>
          <p:nvPr/>
        </p:nvSpPr>
        <p:spPr>
          <a:xfrm>
            <a:off x="0" y="5545932"/>
            <a:ext cx="9146383" cy="1314449"/>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33337 h 1214437"/>
              <a:gd name="connsiteX1" fmla="*/ 6305550 w 9134475"/>
              <a:gd name="connsiteY1" fmla="*/ 1100137 h 1214437"/>
              <a:gd name="connsiteX2" fmla="*/ 9044270 w 9134475"/>
              <a:gd name="connsiteY2" fmla="*/ 0 h 1214437"/>
              <a:gd name="connsiteX3" fmla="*/ 9134475 w 9134475"/>
              <a:gd name="connsiteY3" fmla="*/ 1214437 h 1214437"/>
              <a:gd name="connsiteX4" fmla="*/ 0 w 9134475"/>
              <a:gd name="connsiteY4" fmla="*/ 1214437 h 1214437"/>
              <a:gd name="connsiteX5" fmla="*/ 0 w 9134475"/>
              <a:gd name="connsiteY5" fmla="*/ 33337 h 1214437"/>
              <a:gd name="connsiteX0" fmla="*/ 0 w 9134475"/>
              <a:gd name="connsiteY0" fmla="*/ 130968 h 1312068"/>
              <a:gd name="connsiteX1" fmla="*/ 6305550 w 9134475"/>
              <a:gd name="connsiteY1" fmla="*/ 1197768 h 1312068"/>
              <a:gd name="connsiteX2" fmla="*/ 9113111 w 9134475"/>
              <a:gd name="connsiteY2" fmla="*/ 0 h 1312068"/>
              <a:gd name="connsiteX3" fmla="*/ 9134475 w 9134475"/>
              <a:gd name="connsiteY3" fmla="*/ 1312068 h 1312068"/>
              <a:gd name="connsiteX4" fmla="*/ 0 w 9134475"/>
              <a:gd name="connsiteY4" fmla="*/ 1312068 h 1312068"/>
              <a:gd name="connsiteX5" fmla="*/ 0 w 9134475"/>
              <a:gd name="connsiteY5" fmla="*/ 130968 h 1312068"/>
              <a:gd name="connsiteX0" fmla="*/ 0 w 9113111"/>
              <a:gd name="connsiteY0" fmla="*/ 130968 h 1312068"/>
              <a:gd name="connsiteX1" fmla="*/ 6305550 w 9113111"/>
              <a:gd name="connsiteY1" fmla="*/ 1197768 h 1312068"/>
              <a:gd name="connsiteX2" fmla="*/ 9113111 w 9113111"/>
              <a:gd name="connsiteY2" fmla="*/ 0 h 1312068"/>
              <a:gd name="connsiteX3" fmla="*/ 8958813 w 9113111"/>
              <a:gd name="connsiteY3" fmla="*/ 1009649 h 1312068"/>
              <a:gd name="connsiteX4" fmla="*/ 0 w 9113111"/>
              <a:gd name="connsiteY4" fmla="*/ 1312068 h 1312068"/>
              <a:gd name="connsiteX5" fmla="*/ 0 w 9113111"/>
              <a:gd name="connsiteY5" fmla="*/ 130968 h 1312068"/>
              <a:gd name="connsiteX0" fmla="*/ 0 w 9117860"/>
              <a:gd name="connsiteY0" fmla="*/ 130968 h 1314449"/>
              <a:gd name="connsiteX1" fmla="*/ 6305550 w 9117860"/>
              <a:gd name="connsiteY1" fmla="*/ 1197768 h 1314449"/>
              <a:gd name="connsiteX2" fmla="*/ 9113111 w 9117860"/>
              <a:gd name="connsiteY2" fmla="*/ 0 h 1314449"/>
              <a:gd name="connsiteX3" fmla="*/ 9117860 w 9117860"/>
              <a:gd name="connsiteY3" fmla="*/ 1314449 h 1314449"/>
              <a:gd name="connsiteX4" fmla="*/ 0 w 9117860"/>
              <a:gd name="connsiteY4" fmla="*/ 1312068 h 1314449"/>
              <a:gd name="connsiteX5" fmla="*/ 0 w 9117860"/>
              <a:gd name="connsiteY5" fmla="*/ 130968 h 1314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17860" h="1314449">
                <a:moveTo>
                  <a:pt x="0" y="130968"/>
                </a:moveTo>
                <a:lnTo>
                  <a:pt x="6305550" y="1197768"/>
                </a:lnTo>
                <a:lnTo>
                  <a:pt x="9113111" y="0"/>
                </a:lnTo>
                <a:lnTo>
                  <a:pt x="9117860" y="1314449"/>
                </a:lnTo>
                <a:lnTo>
                  <a:pt x="0" y="1312068"/>
                </a:lnTo>
                <a:lnTo>
                  <a:pt x="0" y="130968"/>
                </a:lnTo>
                <a:close/>
              </a:path>
            </a:pathLst>
          </a:custGeom>
          <a:gradFill>
            <a:gsLst>
              <a:gs pos="0">
                <a:schemeClr val="accent3">
                  <a:lumMod val="40000"/>
                  <a:lumOff val="60000"/>
                </a:schemeClr>
              </a:gs>
              <a:gs pos="50000">
                <a:schemeClr val="accent3"/>
              </a:gs>
              <a:gs pos="100000">
                <a:schemeClr val="accent3">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US" b="1"/>
          </a:p>
        </p:txBody>
      </p:sp>
      <p:sp>
        <p:nvSpPr>
          <p:cNvPr id="2" name="Title 1"/>
          <p:cNvSpPr>
            <a:spLocks noGrp="1"/>
          </p:cNvSpPr>
          <p:nvPr>
            <p:ph type="ctrTitle"/>
          </p:nvPr>
        </p:nvSpPr>
        <p:spPr>
          <a:xfrm>
            <a:off x="4572000" y="1676400"/>
            <a:ext cx="3886200" cy="1524000"/>
          </a:xfrm>
        </p:spPr>
        <p:txBody>
          <a:bodyPr anchor="b" anchorCtr="0"/>
          <a:lstStyle>
            <a:lvl1pPr algn="l">
              <a:defRPr/>
            </a:lvl1pPr>
          </a:lstStyle>
          <a:p>
            <a:r>
              <a:rPr lang="es-ES_tradnl" smtClean="0"/>
              <a:t>Clic para editar título</a:t>
            </a:r>
            <a:endParaRPr lang="en-US" dirty="0"/>
          </a:p>
        </p:txBody>
      </p:sp>
      <p:sp>
        <p:nvSpPr>
          <p:cNvPr id="3" name="Subtitle 2"/>
          <p:cNvSpPr>
            <a:spLocks noGrp="1"/>
          </p:cNvSpPr>
          <p:nvPr>
            <p:ph type="subTitle" idx="1"/>
          </p:nvPr>
        </p:nvSpPr>
        <p:spPr>
          <a:xfrm>
            <a:off x="4572000" y="3203574"/>
            <a:ext cx="3886200" cy="1825625"/>
          </a:xfrm>
        </p:spPr>
        <p:txBody>
          <a:bodyPr>
            <a:normAutofit/>
          </a:bodyPr>
          <a:lstStyle>
            <a:lvl1pPr marL="0" indent="0" algn="l">
              <a:buNone/>
              <a:defRPr sz="200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lang="en-US" dirty="0"/>
          </a:p>
        </p:txBody>
      </p:sp>
      <p:sp>
        <p:nvSpPr>
          <p:cNvPr id="10" name="Rectangle 9"/>
          <p:cNvSpPr/>
          <p:nvPr/>
        </p:nvSpPr>
        <p:spPr>
          <a:xfrm>
            <a:off x="0" y="5262465"/>
            <a:ext cx="9144000" cy="7464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30" y="5502670"/>
            <a:ext cx="9144066" cy="1271150"/>
          </a:xfrm>
          <a:custGeom>
            <a:avLst/>
            <a:gdLst>
              <a:gd name="connsiteX0" fmla="*/ 9331 w 9144000"/>
              <a:gd name="connsiteY0" fmla="*/ 111968 h 1278294"/>
              <a:gd name="connsiteX1" fmla="*/ 6288833 w 9144000"/>
              <a:gd name="connsiteY1" fmla="*/ 1194319 h 1278294"/>
              <a:gd name="connsiteX2" fmla="*/ 9144000 w 9144000"/>
              <a:gd name="connsiteY2" fmla="*/ 0 h 1278294"/>
              <a:gd name="connsiteX3" fmla="*/ 9144000 w 9144000"/>
              <a:gd name="connsiteY3" fmla="*/ 83976 h 1278294"/>
              <a:gd name="connsiteX4" fmla="*/ 6279502 w 9144000"/>
              <a:gd name="connsiteY4" fmla="*/ 1278294 h 1278294"/>
              <a:gd name="connsiteX5" fmla="*/ 0 w 9144000"/>
              <a:gd name="connsiteY5" fmla="*/ 195943 h 1278294"/>
              <a:gd name="connsiteX6" fmla="*/ 9331 w 9144000"/>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71644 w 9134669"/>
              <a:gd name="connsiteY5" fmla="*/ 388824 h 1278294"/>
              <a:gd name="connsiteX6" fmla="*/ 0 w 9134669"/>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94 w 9134669"/>
              <a:gd name="connsiteY5" fmla="*/ 195943 h 1278294"/>
              <a:gd name="connsiteX6" fmla="*/ 0 w 9134669"/>
              <a:gd name="connsiteY6" fmla="*/ 111968 h 1278294"/>
              <a:gd name="connsiteX0" fmla="*/ 49877 w 9134540"/>
              <a:gd name="connsiteY0" fmla="*/ 42912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49877 w 9134540"/>
              <a:gd name="connsiteY6" fmla="*/ 42912 h 1278294"/>
              <a:gd name="connsiteX0" fmla="*/ 2252 w 9134540"/>
              <a:gd name="connsiteY0" fmla="*/ 116731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279373 w 9134540"/>
              <a:gd name="connsiteY1" fmla="*/ 1234801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307948 w 9134540"/>
              <a:gd name="connsiteY1" fmla="*/ 1189558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28287"/>
              <a:gd name="connsiteX1" fmla="*/ 6307948 w 9134540"/>
              <a:gd name="connsiteY1" fmla="*/ 1189558 h 1228287"/>
              <a:gd name="connsiteX2" fmla="*/ 9134540 w 9134540"/>
              <a:gd name="connsiteY2" fmla="*/ 0 h 1228287"/>
              <a:gd name="connsiteX3" fmla="*/ 9134540 w 9134540"/>
              <a:gd name="connsiteY3" fmla="*/ 83976 h 1228287"/>
              <a:gd name="connsiteX4" fmla="*/ 6270042 w 9134540"/>
              <a:gd name="connsiteY4" fmla="*/ 1228287 h 1228287"/>
              <a:gd name="connsiteX5" fmla="*/ 65 w 9134540"/>
              <a:gd name="connsiteY5" fmla="*/ 195943 h 1228287"/>
              <a:gd name="connsiteX6" fmla="*/ 2252 w 9134540"/>
              <a:gd name="connsiteY6" fmla="*/ 116731 h 1228287"/>
              <a:gd name="connsiteX0" fmla="*/ 2252 w 9134540"/>
              <a:gd name="connsiteY0" fmla="*/ 116731 h 1266387"/>
              <a:gd name="connsiteX1" fmla="*/ 6307948 w 9134540"/>
              <a:gd name="connsiteY1" fmla="*/ 1189558 h 1266387"/>
              <a:gd name="connsiteX2" fmla="*/ 9134540 w 9134540"/>
              <a:gd name="connsiteY2" fmla="*/ 0 h 1266387"/>
              <a:gd name="connsiteX3" fmla="*/ 9134540 w 9134540"/>
              <a:gd name="connsiteY3" fmla="*/ 83976 h 1266387"/>
              <a:gd name="connsiteX4" fmla="*/ 6315286 w 9134540"/>
              <a:gd name="connsiteY4" fmla="*/ 1266387 h 1266387"/>
              <a:gd name="connsiteX5" fmla="*/ 65 w 9134540"/>
              <a:gd name="connsiteY5" fmla="*/ 195943 h 1266387"/>
              <a:gd name="connsiteX6" fmla="*/ 2252 w 9134540"/>
              <a:gd name="connsiteY6" fmla="*/ 116731 h 1266387"/>
              <a:gd name="connsiteX0" fmla="*/ 2252 w 9134540"/>
              <a:gd name="connsiteY0" fmla="*/ 152450 h 1302106"/>
              <a:gd name="connsiteX1" fmla="*/ 6307948 w 9134540"/>
              <a:gd name="connsiteY1" fmla="*/ 1225277 h 1302106"/>
              <a:gd name="connsiteX2" fmla="*/ 8932134 w 9134540"/>
              <a:gd name="connsiteY2" fmla="*/ 0 h 1302106"/>
              <a:gd name="connsiteX3" fmla="*/ 9134540 w 9134540"/>
              <a:gd name="connsiteY3" fmla="*/ 119695 h 1302106"/>
              <a:gd name="connsiteX4" fmla="*/ 6315286 w 9134540"/>
              <a:gd name="connsiteY4" fmla="*/ 1302106 h 1302106"/>
              <a:gd name="connsiteX5" fmla="*/ 65 w 9134540"/>
              <a:gd name="connsiteY5" fmla="*/ 231662 h 1302106"/>
              <a:gd name="connsiteX6" fmla="*/ 2252 w 9134540"/>
              <a:gd name="connsiteY6" fmla="*/ 152450 h 1302106"/>
              <a:gd name="connsiteX0" fmla="*/ 2252 w 9144066"/>
              <a:gd name="connsiteY0" fmla="*/ 121494 h 1271150"/>
              <a:gd name="connsiteX1" fmla="*/ 6307948 w 9144066"/>
              <a:gd name="connsiteY1" fmla="*/ 1194321 h 1271150"/>
              <a:gd name="connsiteX2" fmla="*/ 9144066 w 9144066"/>
              <a:gd name="connsiteY2" fmla="*/ 0 h 1271150"/>
              <a:gd name="connsiteX3" fmla="*/ 9134540 w 9144066"/>
              <a:gd name="connsiteY3" fmla="*/ 88739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051196 w 9144066"/>
              <a:gd name="connsiteY3" fmla="*/ 236376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141683 w 9144066"/>
              <a:gd name="connsiteY3" fmla="*/ 79214 h 1271150"/>
              <a:gd name="connsiteX4" fmla="*/ 6315286 w 9144066"/>
              <a:gd name="connsiteY4" fmla="*/ 1271150 h 1271150"/>
              <a:gd name="connsiteX5" fmla="*/ 65 w 9144066"/>
              <a:gd name="connsiteY5" fmla="*/ 200706 h 1271150"/>
              <a:gd name="connsiteX6" fmla="*/ 2252 w 9144066"/>
              <a:gd name="connsiteY6" fmla="*/ 121494 h 127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66" h="1271150">
                <a:moveTo>
                  <a:pt x="2252" y="121494"/>
                </a:moveTo>
                <a:lnTo>
                  <a:pt x="6307948" y="1194321"/>
                </a:lnTo>
                <a:lnTo>
                  <a:pt x="9144066" y="0"/>
                </a:lnTo>
                <a:cubicBezTo>
                  <a:pt x="9143272" y="26405"/>
                  <a:pt x="9142477" y="52809"/>
                  <a:pt x="9141683" y="79214"/>
                </a:cubicBezTo>
                <a:lnTo>
                  <a:pt x="6315286" y="1271150"/>
                </a:lnTo>
                <a:lnTo>
                  <a:pt x="65" y="200706"/>
                </a:lnTo>
                <a:cubicBezTo>
                  <a:pt x="0" y="172714"/>
                  <a:pt x="2317" y="149486"/>
                  <a:pt x="2252" y="12149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2DF66AD8-BC4A-4004-9882-414398D930CA}" type="datetimeFigureOut">
              <a:rPr lang="en-US" smtClean="0"/>
              <a:t>01/10/15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normAutofit/>
          </a:bodyPr>
          <a:lstStyle/>
          <a:p>
            <a:fld id="{B9D2C864-9362-43C7-A136-D9C41D93A96D}" type="slidenum">
              <a:rPr lang="en-US" smtClean="0"/>
              <a:t>‹Nr.›</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7" name="Freeform 6"/>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s-ES_tradnl" smtClean="0"/>
              <a:t>Clic para editar título</a:t>
            </a:r>
            <a:endParaRPr lang="en-US"/>
          </a:p>
        </p:txBody>
      </p:sp>
      <p:sp>
        <p:nvSpPr>
          <p:cNvPr id="3" name="Vertical Text Placeholder 2"/>
          <p:cNvSpPr>
            <a:spLocks noGrp="1"/>
          </p:cNvSpPr>
          <p:nvPr>
            <p:ph type="body" orient="vert" idx="1"/>
          </p:nvPr>
        </p:nvSpPr>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
        <p:nvSpPr>
          <p:cNvPr id="4" name="Date Placeholder 3"/>
          <p:cNvSpPr>
            <a:spLocks noGrp="1"/>
          </p:cNvSpPr>
          <p:nvPr>
            <p:ph type="dt" sz="half" idx="10"/>
          </p:nvPr>
        </p:nvSpPr>
        <p:spPr/>
        <p:txBody>
          <a:bodyPr/>
          <a:lstStyle/>
          <a:p>
            <a:fld id="{2DF66AD8-BC4A-4004-9882-414398D930CA}" type="datetimeFigureOut">
              <a:rPr lang="en-US" smtClean="0"/>
              <a:t>01/10/15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D2C864-9362-43C7-A136-D9C41D93A96D}" type="slidenum">
              <a:rPr lang="en-US" smtClean="0"/>
              <a:t>‹Nr.›</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7" name="Freeform 6"/>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6629400" y="274638"/>
            <a:ext cx="2057400" cy="5851525"/>
          </a:xfrm>
        </p:spPr>
        <p:txBody>
          <a:bodyPr vert="eaVert"/>
          <a:lstStyle/>
          <a:p>
            <a:r>
              <a:rPr lang="es-ES_tradnl" smtClean="0"/>
              <a:t>Clic para editar título</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
        <p:nvSpPr>
          <p:cNvPr id="4" name="Date Placeholder 3"/>
          <p:cNvSpPr>
            <a:spLocks noGrp="1"/>
          </p:cNvSpPr>
          <p:nvPr>
            <p:ph type="dt" sz="half" idx="10"/>
          </p:nvPr>
        </p:nvSpPr>
        <p:spPr/>
        <p:txBody>
          <a:bodyPr/>
          <a:lstStyle/>
          <a:p>
            <a:fld id="{2DF66AD8-BC4A-4004-9882-414398D930CA}" type="datetimeFigureOut">
              <a:rPr lang="en-US" smtClean="0"/>
              <a:t>01/10/15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D2C864-9362-43C7-A136-D9C41D93A96D}" type="slidenum">
              <a:rPr lang="en-US" smtClean="0"/>
              <a:t>‹Nr.›</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7" name="Freeform 6"/>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s-ES_tradnl" smtClean="0"/>
              <a:t>Clic para editar título</a:t>
            </a:r>
            <a:endParaRPr lang="en-US"/>
          </a:p>
        </p:txBody>
      </p:sp>
      <p:sp>
        <p:nvSpPr>
          <p:cNvPr id="3" name="Content Placeholder 2"/>
          <p:cNvSpPr>
            <a:spLocks noGrp="1"/>
          </p:cNvSpPr>
          <p:nvPr>
            <p:ph idx="1"/>
          </p:nvPr>
        </p:nvSpPr>
        <p:spPr>
          <a:xfrm>
            <a:off x="685800" y="1600201"/>
            <a:ext cx="7772400" cy="3733800"/>
          </a:xfr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
        <p:nvSpPr>
          <p:cNvPr id="9" name="Freeform 8"/>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2DF66AD8-BC4A-4004-9882-414398D930CA}" type="datetimeFigureOut">
              <a:rPr lang="en-US" smtClean="0"/>
              <a:t>01/10/15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D2C864-9362-43C7-A136-D9C41D93A96D}" type="slidenum">
              <a:rPr lang="en-US" smtClean="0"/>
              <a:t>‹Nr.›</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7" name="Freeform 6"/>
          <p:cNvSpPr/>
          <p:nvPr/>
        </p:nvSpPr>
        <p:spPr>
          <a:xfrm>
            <a:off x="0" y="5545932"/>
            <a:ext cx="9146383" cy="1314449"/>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33337 h 1214437"/>
              <a:gd name="connsiteX1" fmla="*/ 6305550 w 9134475"/>
              <a:gd name="connsiteY1" fmla="*/ 1100137 h 1214437"/>
              <a:gd name="connsiteX2" fmla="*/ 9044270 w 9134475"/>
              <a:gd name="connsiteY2" fmla="*/ 0 h 1214437"/>
              <a:gd name="connsiteX3" fmla="*/ 9134475 w 9134475"/>
              <a:gd name="connsiteY3" fmla="*/ 1214437 h 1214437"/>
              <a:gd name="connsiteX4" fmla="*/ 0 w 9134475"/>
              <a:gd name="connsiteY4" fmla="*/ 1214437 h 1214437"/>
              <a:gd name="connsiteX5" fmla="*/ 0 w 9134475"/>
              <a:gd name="connsiteY5" fmla="*/ 33337 h 1214437"/>
              <a:gd name="connsiteX0" fmla="*/ 0 w 9134475"/>
              <a:gd name="connsiteY0" fmla="*/ 130968 h 1312068"/>
              <a:gd name="connsiteX1" fmla="*/ 6305550 w 9134475"/>
              <a:gd name="connsiteY1" fmla="*/ 1197768 h 1312068"/>
              <a:gd name="connsiteX2" fmla="*/ 9113111 w 9134475"/>
              <a:gd name="connsiteY2" fmla="*/ 0 h 1312068"/>
              <a:gd name="connsiteX3" fmla="*/ 9134475 w 9134475"/>
              <a:gd name="connsiteY3" fmla="*/ 1312068 h 1312068"/>
              <a:gd name="connsiteX4" fmla="*/ 0 w 9134475"/>
              <a:gd name="connsiteY4" fmla="*/ 1312068 h 1312068"/>
              <a:gd name="connsiteX5" fmla="*/ 0 w 9134475"/>
              <a:gd name="connsiteY5" fmla="*/ 130968 h 1312068"/>
              <a:gd name="connsiteX0" fmla="*/ 0 w 9113111"/>
              <a:gd name="connsiteY0" fmla="*/ 130968 h 1312068"/>
              <a:gd name="connsiteX1" fmla="*/ 6305550 w 9113111"/>
              <a:gd name="connsiteY1" fmla="*/ 1197768 h 1312068"/>
              <a:gd name="connsiteX2" fmla="*/ 9113111 w 9113111"/>
              <a:gd name="connsiteY2" fmla="*/ 0 h 1312068"/>
              <a:gd name="connsiteX3" fmla="*/ 8958813 w 9113111"/>
              <a:gd name="connsiteY3" fmla="*/ 1009649 h 1312068"/>
              <a:gd name="connsiteX4" fmla="*/ 0 w 9113111"/>
              <a:gd name="connsiteY4" fmla="*/ 1312068 h 1312068"/>
              <a:gd name="connsiteX5" fmla="*/ 0 w 9113111"/>
              <a:gd name="connsiteY5" fmla="*/ 130968 h 1312068"/>
              <a:gd name="connsiteX0" fmla="*/ 0 w 9117860"/>
              <a:gd name="connsiteY0" fmla="*/ 130968 h 1314449"/>
              <a:gd name="connsiteX1" fmla="*/ 6305550 w 9117860"/>
              <a:gd name="connsiteY1" fmla="*/ 1197768 h 1314449"/>
              <a:gd name="connsiteX2" fmla="*/ 9113111 w 9117860"/>
              <a:gd name="connsiteY2" fmla="*/ 0 h 1314449"/>
              <a:gd name="connsiteX3" fmla="*/ 9117860 w 9117860"/>
              <a:gd name="connsiteY3" fmla="*/ 1314449 h 1314449"/>
              <a:gd name="connsiteX4" fmla="*/ 0 w 9117860"/>
              <a:gd name="connsiteY4" fmla="*/ 1312068 h 1314449"/>
              <a:gd name="connsiteX5" fmla="*/ 0 w 9117860"/>
              <a:gd name="connsiteY5" fmla="*/ 130968 h 1314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17860" h="1314449">
                <a:moveTo>
                  <a:pt x="0" y="130968"/>
                </a:moveTo>
                <a:lnTo>
                  <a:pt x="6305550" y="1197768"/>
                </a:lnTo>
                <a:lnTo>
                  <a:pt x="9113111" y="0"/>
                </a:lnTo>
                <a:lnTo>
                  <a:pt x="9117860" y="1314449"/>
                </a:lnTo>
                <a:lnTo>
                  <a:pt x="0" y="1312068"/>
                </a:lnTo>
                <a:lnTo>
                  <a:pt x="0" y="130968"/>
                </a:lnTo>
                <a:close/>
              </a:path>
            </a:pathLst>
          </a:custGeom>
          <a:gradFill>
            <a:gsLst>
              <a:gs pos="0">
                <a:schemeClr val="accent1">
                  <a:lumMod val="40000"/>
                  <a:lumOff val="60000"/>
                </a:schemeClr>
              </a:gs>
              <a:gs pos="50000">
                <a:schemeClr val="accent1"/>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kern="1200">
              <a:solidFill>
                <a:schemeClr val="lt1"/>
              </a:solidFill>
              <a:latin typeface="+mn-lt"/>
              <a:ea typeface="+mn-ea"/>
              <a:cs typeface="+mn-cs"/>
            </a:endParaRPr>
          </a:p>
        </p:txBody>
      </p:sp>
      <p:sp>
        <p:nvSpPr>
          <p:cNvPr id="8" name="Freeform 7"/>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0">
                <a:srgbClr val="000000"/>
              </a:gs>
              <a:gs pos="14000">
                <a:srgbClr val="333333"/>
              </a:gs>
              <a:gs pos="83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kern="1200">
              <a:solidFill>
                <a:schemeClr val="lt1"/>
              </a:solidFill>
              <a:latin typeface="+mn-lt"/>
              <a:ea typeface="+mn-ea"/>
              <a:cs typeface="+mn-cs"/>
            </a:endParaRPr>
          </a:p>
        </p:txBody>
      </p:sp>
      <p:sp>
        <p:nvSpPr>
          <p:cNvPr id="9" name="Freeform 8"/>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41000">
                <a:srgbClr val="000000">
                  <a:alpha val="0"/>
                </a:srgbClr>
              </a:gs>
              <a:gs pos="57000">
                <a:srgbClr val="4D4D4D"/>
              </a:gs>
              <a:gs pos="100000">
                <a:srgbClr val="000000">
                  <a:alpha val="0"/>
                </a:srgbClr>
              </a:gs>
            </a:gsLst>
            <a:lin ang="6000000" scaled="0"/>
          </a:gra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kern="1200">
              <a:solidFill>
                <a:schemeClr val="lt1"/>
              </a:solidFill>
              <a:latin typeface="+mn-lt"/>
              <a:ea typeface="+mn-ea"/>
              <a:cs typeface="+mn-cs"/>
            </a:endParaRPr>
          </a:p>
        </p:txBody>
      </p:sp>
      <p:sp>
        <p:nvSpPr>
          <p:cNvPr id="2" name="Title 1"/>
          <p:cNvSpPr>
            <a:spLocks noGrp="1"/>
          </p:cNvSpPr>
          <p:nvPr>
            <p:ph type="title"/>
          </p:nvPr>
        </p:nvSpPr>
        <p:spPr>
          <a:xfrm>
            <a:off x="722313" y="3633787"/>
            <a:ext cx="7772400" cy="1362075"/>
          </a:xfrm>
        </p:spPr>
        <p:txBody>
          <a:bodyPr anchor="t"/>
          <a:lstStyle>
            <a:lvl1pPr algn="l">
              <a:defRPr sz="4000" b="0" i="0" cap="all" baseline="0"/>
            </a:lvl1pPr>
          </a:lstStyle>
          <a:p>
            <a:r>
              <a:rPr lang="es-ES_tradnl" smtClean="0"/>
              <a:t>Clic para editar título</a:t>
            </a:r>
            <a:endParaRPr lang="en-US" dirty="0"/>
          </a:p>
        </p:txBody>
      </p:sp>
      <p:sp>
        <p:nvSpPr>
          <p:cNvPr id="3" name="Text Placeholder 2"/>
          <p:cNvSpPr>
            <a:spLocks noGrp="1"/>
          </p:cNvSpPr>
          <p:nvPr>
            <p:ph type="body" idx="1"/>
          </p:nvPr>
        </p:nvSpPr>
        <p:spPr>
          <a:xfrm>
            <a:off x="722313" y="2133600"/>
            <a:ext cx="7772400" cy="1500187"/>
          </a:xfrm>
        </p:spPr>
        <p:txBody>
          <a:bodyPr anchor="b"/>
          <a:lstStyle>
            <a:lvl1pPr marL="0" indent="0">
              <a:buNone/>
              <a:defRPr sz="200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10" name="Rectangle 9"/>
          <p:cNvSpPr/>
          <p:nvPr/>
        </p:nvSpPr>
        <p:spPr>
          <a:xfrm>
            <a:off x="0" y="5262465"/>
            <a:ext cx="9144000" cy="7464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30" y="5502670"/>
            <a:ext cx="9144066" cy="1271150"/>
          </a:xfrm>
          <a:custGeom>
            <a:avLst/>
            <a:gdLst>
              <a:gd name="connsiteX0" fmla="*/ 9331 w 9144000"/>
              <a:gd name="connsiteY0" fmla="*/ 111968 h 1278294"/>
              <a:gd name="connsiteX1" fmla="*/ 6288833 w 9144000"/>
              <a:gd name="connsiteY1" fmla="*/ 1194319 h 1278294"/>
              <a:gd name="connsiteX2" fmla="*/ 9144000 w 9144000"/>
              <a:gd name="connsiteY2" fmla="*/ 0 h 1278294"/>
              <a:gd name="connsiteX3" fmla="*/ 9144000 w 9144000"/>
              <a:gd name="connsiteY3" fmla="*/ 83976 h 1278294"/>
              <a:gd name="connsiteX4" fmla="*/ 6279502 w 9144000"/>
              <a:gd name="connsiteY4" fmla="*/ 1278294 h 1278294"/>
              <a:gd name="connsiteX5" fmla="*/ 0 w 9144000"/>
              <a:gd name="connsiteY5" fmla="*/ 195943 h 1278294"/>
              <a:gd name="connsiteX6" fmla="*/ 9331 w 9144000"/>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71644 w 9134669"/>
              <a:gd name="connsiteY5" fmla="*/ 388824 h 1278294"/>
              <a:gd name="connsiteX6" fmla="*/ 0 w 9134669"/>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94 w 9134669"/>
              <a:gd name="connsiteY5" fmla="*/ 195943 h 1278294"/>
              <a:gd name="connsiteX6" fmla="*/ 0 w 9134669"/>
              <a:gd name="connsiteY6" fmla="*/ 111968 h 1278294"/>
              <a:gd name="connsiteX0" fmla="*/ 49877 w 9134540"/>
              <a:gd name="connsiteY0" fmla="*/ 42912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49877 w 9134540"/>
              <a:gd name="connsiteY6" fmla="*/ 42912 h 1278294"/>
              <a:gd name="connsiteX0" fmla="*/ 2252 w 9134540"/>
              <a:gd name="connsiteY0" fmla="*/ 116731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279373 w 9134540"/>
              <a:gd name="connsiteY1" fmla="*/ 1234801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307948 w 9134540"/>
              <a:gd name="connsiteY1" fmla="*/ 1189558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28287"/>
              <a:gd name="connsiteX1" fmla="*/ 6307948 w 9134540"/>
              <a:gd name="connsiteY1" fmla="*/ 1189558 h 1228287"/>
              <a:gd name="connsiteX2" fmla="*/ 9134540 w 9134540"/>
              <a:gd name="connsiteY2" fmla="*/ 0 h 1228287"/>
              <a:gd name="connsiteX3" fmla="*/ 9134540 w 9134540"/>
              <a:gd name="connsiteY3" fmla="*/ 83976 h 1228287"/>
              <a:gd name="connsiteX4" fmla="*/ 6270042 w 9134540"/>
              <a:gd name="connsiteY4" fmla="*/ 1228287 h 1228287"/>
              <a:gd name="connsiteX5" fmla="*/ 65 w 9134540"/>
              <a:gd name="connsiteY5" fmla="*/ 195943 h 1228287"/>
              <a:gd name="connsiteX6" fmla="*/ 2252 w 9134540"/>
              <a:gd name="connsiteY6" fmla="*/ 116731 h 1228287"/>
              <a:gd name="connsiteX0" fmla="*/ 2252 w 9134540"/>
              <a:gd name="connsiteY0" fmla="*/ 116731 h 1266387"/>
              <a:gd name="connsiteX1" fmla="*/ 6307948 w 9134540"/>
              <a:gd name="connsiteY1" fmla="*/ 1189558 h 1266387"/>
              <a:gd name="connsiteX2" fmla="*/ 9134540 w 9134540"/>
              <a:gd name="connsiteY2" fmla="*/ 0 h 1266387"/>
              <a:gd name="connsiteX3" fmla="*/ 9134540 w 9134540"/>
              <a:gd name="connsiteY3" fmla="*/ 83976 h 1266387"/>
              <a:gd name="connsiteX4" fmla="*/ 6315286 w 9134540"/>
              <a:gd name="connsiteY4" fmla="*/ 1266387 h 1266387"/>
              <a:gd name="connsiteX5" fmla="*/ 65 w 9134540"/>
              <a:gd name="connsiteY5" fmla="*/ 195943 h 1266387"/>
              <a:gd name="connsiteX6" fmla="*/ 2252 w 9134540"/>
              <a:gd name="connsiteY6" fmla="*/ 116731 h 1266387"/>
              <a:gd name="connsiteX0" fmla="*/ 2252 w 9134540"/>
              <a:gd name="connsiteY0" fmla="*/ 152450 h 1302106"/>
              <a:gd name="connsiteX1" fmla="*/ 6307948 w 9134540"/>
              <a:gd name="connsiteY1" fmla="*/ 1225277 h 1302106"/>
              <a:gd name="connsiteX2" fmla="*/ 8932134 w 9134540"/>
              <a:gd name="connsiteY2" fmla="*/ 0 h 1302106"/>
              <a:gd name="connsiteX3" fmla="*/ 9134540 w 9134540"/>
              <a:gd name="connsiteY3" fmla="*/ 119695 h 1302106"/>
              <a:gd name="connsiteX4" fmla="*/ 6315286 w 9134540"/>
              <a:gd name="connsiteY4" fmla="*/ 1302106 h 1302106"/>
              <a:gd name="connsiteX5" fmla="*/ 65 w 9134540"/>
              <a:gd name="connsiteY5" fmla="*/ 231662 h 1302106"/>
              <a:gd name="connsiteX6" fmla="*/ 2252 w 9134540"/>
              <a:gd name="connsiteY6" fmla="*/ 152450 h 1302106"/>
              <a:gd name="connsiteX0" fmla="*/ 2252 w 9144066"/>
              <a:gd name="connsiteY0" fmla="*/ 121494 h 1271150"/>
              <a:gd name="connsiteX1" fmla="*/ 6307948 w 9144066"/>
              <a:gd name="connsiteY1" fmla="*/ 1194321 h 1271150"/>
              <a:gd name="connsiteX2" fmla="*/ 9144066 w 9144066"/>
              <a:gd name="connsiteY2" fmla="*/ 0 h 1271150"/>
              <a:gd name="connsiteX3" fmla="*/ 9134540 w 9144066"/>
              <a:gd name="connsiteY3" fmla="*/ 88739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051196 w 9144066"/>
              <a:gd name="connsiteY3" fmla="*/ 236376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141683 w 9144066"/>
              <a:gd name="connsiteY3" fmla="*/ 79214 h 1271150"/>
              <a:gd name="connsiteX4" fmla="*/ 6315286 w 9144066"/>
              <a:gd name="connsiteY4" fmla="*/ 1271150 h 1271150"/>
              <a:gd name="connsiteX5" fmla="*/ 65 w 9144066"/>
              <a:gd name="connsiteY5" fmla="*/ 200706 h 1271150"/>
              <a:gd name="connsiteX6" fmla="*/ 2252 w 9144066"/>
              <a:gd name="connsiteY6" fmla="*/ 121494 h 127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66" h="1271150">
                <a:moveTo>
                  <a:pt x="2252" y="121494"/>
                </a:moveTo>
                <a:lnTo>
                  <a:pt x="6307948" y="1194321"/>
                </a:lnTo>
                <a:lnTo>
                  <a:pt x="9144066" y="0"/>
                </a:lnTo>
                <a:cubicBezTo>
                  <a:pt x="9143272" y="26405"/>
                  <a:pt x="9142477" y="52809"/>
                  <a:pt x="9141683" y="79214"/>
                </a:cubicBezTo>
                <a:lnTo>
                  <a:pt x="6315286" y="1271150"/>
                </a:lnTo>
                <a:lnTo>
                  <a:pt x="65" y="200706"/>
                </a:lnTo>
                <a:cubicBezTo>
                  <a:pt x="0" y="172714"/>
                  <a:pt x="2317" y="149486"/>
                  <a:pt x="2252" y="12149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2DF66AD8-BC4A-4004-9882-414398D930CA}" type="datetimeFigureOut">
              <a:rPr lang="en-US" smtClean="0"/>
              <a:t>01/10/15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D2C864-9362-43C7-A136-D9C41D93A96D}" type="slidenum">
              <a:rPr lang="en-US" smtClean="0"/>
              <a:t>‹Nr.›</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Dos objetos">
    <p:spTree>
      <p:nvGrpSpPr>
        <p:cNvPr id="1" name=""/>
        <p:cNvGrpSpPr/>
        <p:nvPr/>
      </p:nvGrpSpPr>
      <p:grpSpPr>
        <a:xfrm>
          <a:off x="0" y="0"/>
          <a:ext cx="0" cy="0"/>
          <a:chOff x="0" y="0"/>
          <a:chExt cx="0" cy="0"/>
        </a:xfrm>
      </p:grpSpPr>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s-ES_tradnl" smtClean="0"/>
              <a:t>Clic para editar título</a:t>
            </a:r>
            <a:endParaRPr lang="en-US"/>
          </a:p>
        </p:txBody>
      </p:sp>
      <p:sp>
        <p:nvSpPr>
          <p:cNvPr id="10" name="Freeform 9"/>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2DF66AD8-BC4A-4004-9882-414398D930CA}" type="datetimeFigureOut">
              <a:rPr lang="en-US" smtClean="0"/>
              <a:t>01/10/15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t>‹Nr.›</a:t>
            </a:fld>
            <a:endParaRPr lang="en-US"/>
          </a:p>
        </p:txBody>
      </p:sp>
      <p:sp>
        <p:nvSpPr>
          <p:cNvPr id="13" name="Content Placeholder 12"/>
          <p:cNvSpPr>
            <a:spLocks noGrp="1"/>
          </p:cNvSpPr>
          <p:nvPr>
            <p:ph sz="quarter" idx="13"/>
          </p:nvPr>
        </p:nvSpPr>
        <p:spPr>
          <a:xfrm>
            <a:off x="685800" y="1536192"/>
            <a:ext cx="3657600" cy="3877056"/>
          </a:xfr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15" name="Content Placeholder 14"/>
          <p:cNvSpPr>
            <a:spLocks noGrp="1"/>
          </p:cNvSpPr>
          <p:nvPr>
            <p:ph sz="quarter" idx="14"/>
          </p:nvPr>
        </p:nvSpPr>
        <p:spPr>
          <a:xfrm>
            <a:off x="4800600" y="1536192"/>
            <a:ext cx="3657600" cy="3877056"/>
          </a:xfr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ación">
    <p:spTree>
      <p:nvGrpSpPr>
        <p:cNvPr id="1" name=""/>
        <p:cNvGrpSpPr/>
        <p:nvPr/>
      </p:nvGrpSpPr>
      <p:grpSpPr>
        <a:xfrm>
          <a:off x="0" y="0"/>
          <a:ext cx="0" cy="0"/>
          <a:chOff x="0" y="0"/>
          <a:chExt cx="0" cy="0"/>
        </a:xfrm>
      </p:grpSpPr>
      <p:sp>
        <p:nvSpPr>
          <p:cNvPr id="10" name="Freeform 9"/>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1"/>
              </a:gs>
              <a:gs pos="40000">
                <a:schemeClr val="accent1">
                  <a:lumMod val="40000"/>
                  <a:lumOff val="60000"/>
                </a:schemeClr>
              </a:gs>
              <a:gs pos="4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1" name="Freeform 10"/>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3"/>
              </a:gs>
              <a:gs pos="52000">
                <a:schemeClr val="accent3">
                  <a:lumMod val="40000"/>
                  <a:lumOff val="60000"/>
                </a:schemeClr>
              </a:gs>
              <a:gs pos="66000">
                <a:schemeClr val="accent3"/>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p:txBody>
          <a:bodyPr/>
          <a:lstStyle>
            <a:lvl1pPr>
              <a:defRPr/>
            </a:lvl1pPr>
          </a:lstStyle>
          <a:p>
            <a:r>
              <a:rPr lang="es-ES_tradnl" smtClean="0"/>
              <a:t>Clic para editar título</a:t>
            </a:r>
            <a:endParaRPr lang="en-US"/>
          </a:p>
        </p:txBody>
      </p:sp>
      <p:sp>
        <p:nvSpPr>
          <p:cNvPr id="3" name="Text Placeholder 2"/>
          <p:cNvSpPr>
            <a:spLocks noGrp="1"/>
          </p:cNvSpPr>
          <p:nvPr>
            <p:ph type="body" idx="1"/>
          </p:nvPr>
        </p:nvSpPr>
        <p:spPr>
          <a:xfrm>
            <a:off x="685800" y="1535113"/>
            <a:ext cx="3657600" cy="639762"/>
          </a:xfrm>
        </p:spPr>
        <p:txBody>
          <a:bodyPr anchor="b">
            <a:normAutofit/>
          </a:bodyPr>
          <a:lstStyle>
            <a:lvl1pPr marL="0" indent="0">
              <a:buNone/>
              <a:defRPr sz="2000" b="0" baseline="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5" name="Text Placeholder 4"/>
          <p:cNvSpPr>
            <a:spLocks noGrp="1"/>
          </p:cNvSpPr>
          <p:nvPr>
            <p:ph type="body" sz="quarter" idx="3"/>
          </p:nvPr>
        </p:nvSpPr>
        <p:spPr>
          <a:xfrm>
            <a:off x="4800600" y="1535113"/>
            <a:ext cx="3657600" cy="639762"/>
          </a:xfrm>
        </p:spPr>
        <p:txBody>
          <a:bodyPr anchor="b">
            <a:normAutofit/>
          </a:bodyPr>
          <a:lstStyle>
            <a:lvl1pPr marL="0" indent="0">
              <a:buNone/>
              <a:defRPr sz="20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12" name="Freeform 11"/>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2"/>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ate Placeholder 6"/>
          <p:cNvSpPr>
            <a:spLocks noGrp="1"/>
          </p:cNvSpPr>
          <p:nvPr>
            <p:ph type="dt" sz="half" idx="10"/>
          </p:nvPr>
        </p:nvSpPr>
        <p:spPr/>
        <p:txBody>
          <a:bodyPr/>
          <a:lstStyle/>
          <a:p>
            <a:fld id="{2DF66AD8-BC4A-4004-9882-414398D930CA}" type="datetimeFigureOut">
              <a:rPr lang="en-US" smtClean="0"/>
              <a:t>01/10/15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9D2C864-9362-43C7-A136-D9C41D93A96D}" type="slidenum">
              <a:rPr lang="en-US" smtClean="0"/>
              <a:t>‹Nr.›</a:t>
            </a:fld>
            <a:endParaRPr lang="en-US"/>
          </a:p>
        </p:txBody>
      </p:sp>
      <p:sp>
        <p:nvSpPr>
          <p:cNvPr id="15" name="Content Placeholder 14"/>
          <p:cNvSpPr>
            <a:spLocks noGrp="1"/>
          </p:cNvSpPr>
          <p:nvPr>
            <p:ph sz="quarter" idx="13"/>
          </p:nvPr>
        </p:nvSpPr>
        <p:spPr>
          <a:xfrm>
            <a:off x="685800" y="2209800"/>
            <a:ext cx="3657600" cy="3200400"/>
          </a:xfr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
        <p:nvSpPr>
          <p:cNvPr id="17" name="Content Placeholder 16"/>
          <p:cNvSpPr>
            <a:spLocks noGrp="1"/>
          </p:cNvSpPr>
          <p:nvPr>
            <p:ph sz="quarter" idx="14"/>
          </p:nvPr>
        </p:nvSpPr>
        <p:spPr>
          <a:xfrm>
            <a:off x="4800600" y="2209800"/>
            <a:ext cx="3657600" cy="3200400"/>
          </a:xfr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6" name="Freeform 5"/>
          <p:cNvSpPr/>
          <p:nvPr/>
        </p:nvSpPr>
        <p:spPr>
          <a:xfrm>
            <a:off x="1" y="5010151"/>
            <a:ext cx="7439025" cy="157162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Lst>
            <a:ahLst/>
            <a:cxnLst>
              <a:cxn ang="0">
                <a:pos x="connsiteX0" y="connsiteY0"/>
              </a:cxn>
              <a:cxn ang="0">
                <a:pos x="connsiteX1" y="connsiteY1"/>
              </a:cxn>
              <a:cxn ang="0">
                <a:pos x="connsiteX2" y="connsiteY2"/>
              </a:cxn>
              <a:cxn ang="0">
                <a:pos x="connsiteX3" y="connsiteY3"/>
              </a:cxn>
            </a:cxnLst>
            <a:rect l="l" t="t" r="r" b="b"/>
            <a:pathLst>
              <a:path w="7415827" h="1571625">
                <a:moveTo>
                  <a:pt x="0" y="0"/>
                </a:moveTo>
                <a:lnTo>
                  <a:pt x="7415827" y="866775"/>
                </a:lnTo>
                <a:lnTo>
                  <a:pt x="0" y="1571625"/>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0" y="5731667"/>
            <a:ext cx="9147178" cy="1126333"/>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1"/>
              </a:gs>
              <a:gs pos="50000">
                <a:schemeClr val="accent1">
                  <a:lumMod val="40000"/>
                  <a:lumOff val="60000"/>
                </a:schemeClr>
              </a:gs>
              <a:gs pos="5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s-ES_tradnl" smtClean="0"/>
              <a:t>Clic para editar título</a:t>
            </a:r>
            <a:endParaRPr lang="en-US"/>
          </a:p>
        </p:txBody>
      </p:sp>
      <p:sp>
        <p:nvSpPr>
          <p:cNvPr id="8" name="Freeform 7"/>
          <p:cNvSpPr/>
          <p:nvPr/>
        </p:nvSpPr>
        <p:spPr>
          <a:xfrm>
            <a:off x="0" y="4973410"/>
            <a:ext cx="7674867" cy="928299"/>
          </a:xfrm>
          <a:custGeom>
            <a:avLst/>
            <a:gdLst>
              <a:gd name="connsiteX0" fmla="*/ 0 w 7548466"/>
              <a:gd name="connsiteY0" fmla="*/ 0 h 933061"/>
              <a:gd name="connsiteX1" fmla="*/ 9331 w 7548466"/>
              <a:gd name="connsiteY1" fmla="*/ 65314 h 933061"/>
              <a:gd name="connsiteX2" fmla="*/ 7221894 w 7548466"/>
              <a:gd name="connsiteY2" fmla="*/ 933061 h 933061"/>
              <a:gd name="connsiteX3" fmla="*/ 7548466 w 7548466"/>
              <a:gd name="connsiteY3" fmla="*/ 914400 h 933061"/>
              <a:gd name="connsiteX4" fmla="*/ 0 w 7548466"/>
              <a:gd name="connsiteY4" fmla="*/ 0 h 933061"/>
              <a:gd name="connsiteX0" fmla="*/ 131163 w 7539135"/>
              <a:gd name="connsiteY0" fmla="*/ 0 h 1042598"/>
              <a:gd name="connsiteX1" fmla="*/ 0 w 7539135"/>
              <a:gd name="connsiteY1" fmla="*/ 174851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0 w 7407972"/>
              <a:gd name="connsiteY0" fmla="*/ 0 h 1042598"/>
              <a:gd name="connsiteX1" fmla="*/ 85531 w 7407972"/>
              <a:gd name="connsiteY1" fmla="*/ 134370 h 1042598"/>
              <a:gd name="connsiteX2" fmla="*/ 7081400 w 7407972"/>
              <a:gd name="connsiteY2" fmla="*/ 1042598 h 1042598"/>
              <a:gd name="connsiteX3" fmla="*/ 7407972 w 7407972"/>
              <a:gd name="connsiteY3" fmla="*/ 1023937 h 1042598"/>
              <a:gd name="connsiteX4" fmla="*/ 0 w 7407972"/>
              <a:gd name="connsiteY4" fmla="*/ 0 h 1042598"/>
              <a:gd name="connsiteX0" fmla="*/ 131163 w 7539135"/>
              <a:gd name="connsiteY0" fmla="*/ 0 h 1042598"/>
              <a:gd name="connsiteX1" fmla="*/ 0 w 7539135"/>
              <a:gd name="connsiteY1" fmla="*/ 193902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59725 w 7539135"/>
              <a:gd name="connsiteY0" fmla="*/ 0 h 892580"/>
              <a:gd name="connsiteX1" fmla="*/ 0 w 7539135"/>
              <a:gd name="connsiteY1" fmla="*/ 43884 h 892580"/>
              <a:gd name="connsiteX2" fmla="*/ 7212563 w 7539135"/>
              <a:gd name="connsiteY2" fmla="*/ 892580 h 892580"/>
              <a:gd name="connsiteX3" fmla="*/ 7539135 w 7539135"/>
              <a:gd name="connsiteY3" fmla="*/ 873919 h 892580"/>
              <a:gd name="connsiteX4" fmla="*/ 59725 w 7539135"/>
              <a:gd name="connsiteY4" fmla="*/ 0 h 892580"/>
              <a:gd name="connsiteX0" fmla="*/ 194 w 7539135"/>
              <a:gd name="connsiteY0" fmla="*/ 0 h 923536"/>
              <a:gd name="connsiteX1" fmla="*/ 0 w 7539135"/>
              <a:gd name="connsiteY1" fmla="*/ 74840 h 923536"/>
              <a:gd name="connsiteX2" fmla="*/ 7212563 w 7539135"/>
              <a:gd name="connsiteY2" fmla="*/ 923536 h 923536"/>
              <a:gd name="connsiteX3" fmla="*/ 7539135 w 7539135"/>
              <a:gd name="connsiteY3" fmla="*/ 904875 h 923536"/>
              <a:gd name="connsiteX4" fmla="*/ 194 w 7539135"/>
              <a:gd name="connsiteY4" fmla="*/ 0 h 923536"/>
              <a:gd name="connsiteX0" fmla="*/ 194 w 7539135"/>
              <a:gd name="connsiteY0" fmla="*/ 0 h 904875"/>
              <a:gd name="connsiteX1" fmla="*/ 0 w 7539135"/>
              <a:gd name="connsiteY1" fmla="*/ 74840 h 904875"/>
              <a:gd name="connsiteX2" fmla="*/ 7212563 w 7539135"/>
              <a:gd name="connsiteY2" fmla="*/ 883055 h 904875"/>
              <a:gd name="connsiteX3" fmla="*/ 7539135 w 7539135"/>
              <a:gd name="connsiteY3" fmla="*/ 904875 h 904875"/>
              <a:gd name="connsiteX4" fmla="*/ 194 w 7539135"/>
              <a:gd name="connsiteY4" fmla="*/ 0 h 904875"/>
              <a:gd name="connsiteX0" fmla="*/ 194 w 7703442"/>
              <a:gd name="connsiteY0" fmla="*/ 0 h 1016794"/>
              <a:gd name="connsiteX1" fmla="*/ 0 w 7703442"/>
              <a:gd name="connsiteY1" fmla="*/ 74840 h 1016794"/>
              <a:gd name="connsiteX2" fmla="*/ 7212563 w 7703442"/>
              <a:gd name="connsiteY2" fmla="*/ 883055 h 1016794"/>
              <a:gd name="connsiteX3" fmla="*/ 7703442 w 7703442"/>
              <a:gd name="connsiteY3" fmla="*/ 1016794 h 1016794"/>
              <a:gd name="connsiteX4" fmla="*/ 194 w 7703442"/>
              <a:gd name="connsiteY4" fmla="*/ 0 h 1016794"/>
              <a:gd name="connsiteX0" fmla="*/ 194 w 7674867"/>
              <a:gd name="connsiteY0" fmla="*/ 0 h 897731"/>
              <a:gd name="connsiteX1" fmla="*/ 0 w 7674867"/>
              <a:gd name="connsiteY1" fmla="*/ 74840 h 897731"/>
              <a:gd name="connsiteX2" fmla="*/ 7212563 w 7674867"/>
              <a:gd name="connsiteY2" fmla="*/ 883055 h 897731"/>
              <a:gd name="connsiteX3" fmla="*/ 7674867 w 7674867"/>
              <a:gd name="connsiteY3" fmla="*/ 897731 h 897731"/>
              <a:gd name="connsiteX4" fmla="*/ 194 w 7674867"/>
              <a:gd name="connsiteY4" fmla="*/ 0 h 897731"/>
              <a:gd name="connsiteX0" fmla="*/ 194 w 7674867"/>
              <a:gd name="connsiteY0" fmla="*/ 0 h 930680"/>
              <a:gd name="connsiteX1" fmla="*/ 0 w 7674867"/>
              <a:gd name="connsiteY1" fmla="*/ 74840 h 930680"/>
              <a:gd name="connsiteX2" fmla="*/ 7293526 w 7674867"/>
              <a:gd name="connsiteY2" fmla="*/ 930680 h 930680"/>
              <a:gd name="connsiteX3" fmla="*/ 7674867 w 7674867"/>
              <a:gd name="connsiteY3" fmla="*/ 897731 h 930680"/>
              <a:gd name="connsiteX4" fmla="*/ 194 w 7674867"/>
              <a:gd name="connsiteY4" fmla="*/ 0 h 930680"/>
              <a:gd name="connsiteX0" fmla="*/ 194 w 7674867"/>
              <a:gd name="connsiteY0" fmla="*/ 0 h 897731"/>
              <a:gd name="connsiteX1" fmla="*/ 0 w 7674867"/>
              <a:gd name="connsiteY1" fmla="*/ 74840 h 897731"/>
              <a:gd name="connsiteX2" fmla="*/ 7293526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38758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98289 w 7674867"/>
              <a:gd name="connsiteY2" fmla="*/ 661599 h 897731"/>
              <a:gd name="connsiteX3" fmla="*/ 7674867 w 7674867"/>
              <a:gd name="connsiteY3" fmla="*/ 897731 h 897731"/>
              <a:gd name="connsiteX4" fmla="*/ 194 w 7674867"/>
              <a:gd name="connsiteY4" fmla="*/ 0 h 897731"/>
              <a:gd name="connsiteX0" fmla="*/ 194 w 7674867"/>
              <a:gd name="connsiteY0" fmla="*/ 0 h 928299"/>
              <a:gd name="connsiteX1" fmla="*/ 0 w 7674867"/>
              <a:gd name="connsiteY1" fmla="*/ 74840 h 928299"/>
              <a:gd name="connsiteX2" fmla="*/ 7298289 w 7674867"/>
              <a:gd name="connsiteY2" fmla="*/ 928299 h 928299"/>
              <a:gd name="connsiteX3" fmla="*/ 7674867 w 7674867"/>
              <a:gd name="connsiteY3" fmla="*/ 897731 h 928299"/>
              <a:gd name="connsiteX4" fmla="*/ 194 w 7674867"/>
              <a:gd name="connsiteY4" fmla="*/ 0 h 928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74867" h="928299">
                <a:moveTo>
                  <a:pt x="194" y="0"/>
                </a:moveTo>
                <a:cubicBezTo>
                  <a:pt x="129" y="24947"/>
                  <a:pt x="65" y="49893"/>
                  <a:pt x="0" y="74840"/>
                </a:cubicBezTo>
                <a:lnTo>
                  <a:pt x="7298289" y="928299"/>
                </a:lnTo>
                <a:lnTo>
                  <a:pt x="7674867" y="897731"/>
                </a:lnTo>
                <a:lnTo>
                  <a:pt x="194"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2382" y="5696242"/>
            <a:ext cx="9146382" cy="930294"/>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Date Placeholder 2"/>
          <p:cNvSpPr>
            <a:spLocks noGrp="1"/>
          </p:cNvSpPr>
          <p:nvPr>
            <p:ph type="dt" sz="half" idx="10"/>
          </p:nvPr>
        </p:nvSpPr>
        <p:spPr/>
        <p:txBody>
          <a:bodyPr/>
          <a:lstStyle/>
          <a:p>
            <a:fld id="{2DF66AD8-BC4A-4004-9882-414398D930CA}" type="datetimeFigureOut">
              <a:rPr lang="en-US" smtClean="0"/>
              <a:t>01/10/15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9D2C864-9362-43C7-A136-D9C41D93A96D}" type="slidenum">
              <a:rPr lang="en-US" smtClean="0"/>
              <a:t>‹Nr.›</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5" name="Freeform 4"/>
          <p:cNvSpPr/>
          <p:nvPr/>
        </p:nvSpPr>
        <p:spPr>
          <a:xfrm>
            <a:off x="0" y="5731667"/>
            <a:ext cx="9147178" cy="1126333"/>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3"/>
              </a:gs>
              <a:gs pos="50000">
                <a:schemeClr val="accent3">
                  <a:lumMod val="40000"/>
                  <a:lumOff val="60000"/>
                </a:schemeClr>
              </a:gs>
              <a:gs pos="5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6" name="Freeform 5"/>
          <p:cNvSpPr/>
          <p:nvPr/>
        </p:nvSpPr>
        <p:spPr>
          <a:xfrm>
            <a:off x="0" y="5381627"/>
            <a:ext cx="3286124" cy="1207294"/>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6996854"/>
              <a:gd name="connsiteY0" fmla="*/ 0 h 1571625"/>
              <a:gd name="connsiteX1" fmla="*/ 6996854 w 6996854"/>
              <a:gd name="connsiteY1" fmla="*/ 1266825 h 1571625"/>
              <a:gd name="connsiteX2" fmla="*/ 0 w 6996854"/>
              <a:gd name="connsiteY2" fmla="*/ 1571625 h 1571625"/>
              <a:gd name="connsiteX3" fmla="*/ 0 w 6996854"/>
              <a:gd name="connsiteY3" fmla="*/ 0 h 1571625"/>
              <a:gd name="connsiteX0" fmla="*/ 0 w 7583417"/>
              <a:gd name="connsiteY0" fmla="*/ 0 h 800100"/>
              <a:gd name="connsiteX1" fmla="*/ 7583417 w 7583417"/>
              <a:gd name="connsiteY1" fmla="*/ 495300 h 800100"/>
              <a:gd name="connsiteX2" fmla="*/ 586563 w 7583417"/>
              <a:gd name="connsiteY2" fmla="*/ 800100 h 800100"/>
              <a:gd name="connsiteX3" fmla="*/ 0 w 7583417"/>
              <a:gd name="connsiteY3" fmla="*/ 0 h 800100"/>
              <a:gd name="connsiteX0" fmla="*/ 0 w 7017803"/>
              <a:gd name="connsiteY0" fmla="*/ 0 h 1200150"/>
              <a:gd name="connsiteX1" fmla="*/ 7017803 w 7017803"/>
              <a:gd name="connsiteY1" fmla="*/ 895350 h 1200150"/>
              <a:gd name="connsiteX2" fmla="*/ 20949 w 7017803"/>
              <a:gd name="connsiteY2" fmla="*/ 1200150 h 1200150"/>
              <a:gd name="connsiteX3" fmla="*/ 0 w 7017803"/>
              <a:gd name="connsiteY3" fmla="*/ 0 h 1200150"/>
              <a:gd name="connsiteX0" fmla="*/ 0 w 6410292"/>
              <a:gd name="connsiteY0" fmla="*/ 0 h 1752600"/>
              <a:gd name="connsiteX1" fmla="*/ 6410292 w 6410292"/>
              <a:gd name="connsiteY1" fmla="*/ 1752600 h 1752600"/>
              <a:gd name="connsiteX2" fmla="*/ 20949 w 6410292"/>
              <a:gd name="connsiteY2" fmla="*/ 1200150 h 1752600"/>
              <a:gd name="connsiteX3" fmla="*/ 0 w 6410292"/>
              <a:gd name="connsiteY3" fmla="*/ 0 h 1752600"/>
              <a:gd name="connsiteX0" fmla="*/ 0 w 7227290"/>
              <a:gd name="connsiteY0" fmla="*/ 0 h 1200150"/>
              <a:gd name="connsiteX1" fmla="*/ 7227290 w 7227290"/>
              <a:gd name="connsiteY1" fmla="*/ 885825 h 1200150"/>
              <a:gd name="connsiteX2" fmla="*/ 20949 w 7227290"/>
              <a:gd name="connsiteY2" fmla="*/ 1200150 h 1200150"/>
              <a:gd name="connsiteX3" fmla="*/ 0 w 7227290"/>
              <a:gd name="connsiteY3" fmla="*/ 0 h 1200150"/>
              <a:gd name="connsiteX0" fmla="*/ 0 w 7227290"/>
              <a:gd name="connsiteY0" fmla="*/ 0 h 885825"/>
              <a:gd name="connsiteX1" fmla="*/ 7227290 w 7227290"/>
              <a:gd name="connsiteY1" fmla="*/ 885825 h 885825"/>
              <a:gd name="connsiteX2" fmla="*/ 555141 w 7227290"/>
              <a:gd name="connsiteY2" fmla="*/ 862013 h 885825"/>
              <a:gd name="connsiteX3" fmla="*/ 0 w 7227290"/>
              <a:gd name="connsiteY3" fmla="*/ 0 h 885825"/>
              <a:gd name="connsiteX0" fmla="*/ 0 w 7227290"/>
              <a:gd name="connsiteY0" fmla="*/ 0 h 1207294"/>
              <a:gd name="connsiteX1" fmla="*/ 7227290 w 7227290"/>
              <a:gd name="connsiteY1" fmla="*/ 885825 h 1207294"/>
              <a:gd name="connsiteX2" fmla="*/ 0 w 7227290"/>
              <a:gd name="connsiteY2" fmla="*/ 1207294 h 1207294"/>
              <a:gd name="connsiteX3" fmla="*/ 0 w 7227290"/>
              <a:gd name="connsiteY3" fmla="*/ 0 h 1207294"/>
            </a:gdLst>
            <a:ahLst/>
            <a:cxnLst>
              <a:cxn ang="0">
                <a:pos x="connsiteX0" y="connsiteY0"/>
              </a:cxn>
              <a:cxn ang="0">
                <a:pos x="connsiteX1" y="connsiteY1"/>
              </a:cxn>
              <a:cxn ang="0">
                <a:pos x="connsiteX2" y="connsiteY2"/>
              </a:cxn>
              <a:cxn ang="0">
                <a:pos x="connsiteX3" y="connsiteY3"/>
              </a:cxn>
            </a:cxnLst>
            <a:rect l="l" t="t" r="r" b="b"/>
            <a:pathLst>
              <a:path w="7227290" h="1207294">
                <a:moveTo>
                  <a:pt x="0" y="0"/>
                </a:moveTo>
                <a:lnTo>
                  <a:pt x="7227290" y="885825"/>
                </a:lnTo>
                <a:lnTo>
                  <a:pt x="0" y="1207294"/>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2382" y="5696242"/>
            <a:ext cx="9146382" cy="930294"/>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96" y="5347020"/>
            <a:ext cx="3426231" cy="944725"/>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 name="connsiteX0" fmla="*/ 1 w 7605568"/>
              <a:gd name="connsiteY0" fmla="*/ 0 h 897732"/>
              <a:gd name="connsiteX1" fmla="*/ 0 w 7605568"/>
              <a:gd name="connsiteY1" fmla="*/ 75665 h 897732"/>
              <a:gd name="connsiteX2" fmla="*/ 2830674 w 7605568"/>
              <a:gd name="connsiteY2" fmla="*/ 806612 h 897732"/>
              <a:gd name="connsiteX3" fmla="*/ 7605568 w 7605568"/>
              <a:gd name="connsiteY3" fmla="*/ 897732 h 897732"/>
              <a:gd name="connsiteX4" fmla="*/ 1 w 7605568"/>
              <a:gd name="connsiteY4" fmla="*/ 0 h 897732"/>
              <a:gd name="connsiteX0" fmla="*/ 1 w 2930931"/>
              <a:gd name="connsiteY0" fmla="*/ 0 h 806612"/>
              <a:gd name="connsiteX1" fmla="*/ 0 w 2930931"/>
              <a:gd name="connsiteY1" fmla="*/ 75665 h 806612"/>
              <a:gd name="connsiteX2" fmla="*/ 2830674 w 2930931"/>
              <a:gd name="connsiteY2" fmla="*/ 806612 h 806612"/>
              <a:gd name="connsiteX3" fmla="*/ 2930931 w 2930931"/>
              <a:gd name="connsiteY3" fmla="*/ 785765 h 806612"/>
              <a:gd name="connsiteX4" fmla="*/ 1 w 2930931"/>
              <a:gd name="connsiteY4" fmla="*/ 0 h 806612"/>
              <a:gd name="connsiteX0" fmla="*/ 1 w 3204530"/>
              <a:gd name="connsiteY0" fmla="*/ 0 h 944725"/>
              <a:gd name="connsiteX1" fmla="*/ 0 w 3204530"/>
              <a:gd name="connsiteY1" fmla="*/ 75665 h 944725"/>
              <a:gd name="connsiteX2" fmla="*/ 3204530 w 3204530"/>
              <a:gd name="connsiteY2" fmla="*/ 944725 h 944725"/>
              <a:gd name="connsiteX3" fmla="*/ 2930931 w 3204530"/>
              <a:gd name="connsiteY3" fmla="*/ 785765 h 944725"/>
              <a:gd name="connsiteX4" fmla="*/ 1 w 3204530"/>
              <a:gd name="connsiteY4" fmla="*/ 0 h 944725"/>
              <a:gd name="connsiteX0" fmla="*/ 1 w 3426231"/>
              <a:gd name="connsiteY0" fmla="*/ 0 h 944725"/>
              <a:gd name="connsiteX1" fmla="*/ 0 w 3426231"/>
              <a:gd name="connsiteY1" fmla="*/ 75665 h 944725"/>
              <a:gd name="connsiteX2" fmla="*/ 3204530 w 3426231"/>
              <a:gd name="connsiteY2" fmla="*/ 944725 h 944725"/>
              <a:gd name="connsiteX3" fmla="*/ 3426231 w 3426231"/>
              <a:gd name="connsiteY3" fmla="*/ 923877 h 944725"/>
              <a:gd name="connsiteX4" fmla="*/ 1 w 3426231"/>
              <a:gd name="connsiteY4" fmla="*/ 0 h 944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26231" h="944725">
                <a:moveTo>
                  <a:pt x="1" y="0"/>
                </a:moveTo>
                <a:cubicBezTo>
                  <a:pt x="1" y="25222"/>
                  <a:pt x="0" y="50443"/>
                  <a:pt x="0" y="75665"/>
                </a:cubicBezTo>
                <a:lnTo>
                  <a:pt x="3204530" y="944725"/>
                </a:lnTo>
                <a:lnTo>
                  <a:pt x="3426231" y="923877"/>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2DF66AD8-BC4A-4004-9882-414398D930CA}" type="datetimeFigureOut">
              <a:rPr lang="en-US" smtClean="0"/>
              <a:t>01/10/15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9D2C864-9362-43C7-A136-D9C41D93A96D}" type="slidenum">
              <a:rPr lang="en-US" smtClean="0"/>
              <a:t>‹Nr.›</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Contenido con título">
    <p:spTree>
      <p:nvGrpSpPr>
        <p:cNvPr id="1" name=""/>
        <p:cNvGrpSpPr/>
        <p:nvPr/>
      </p:nvGrpSpPr>
      <p:grpSpPr>
        <a:xfrm>
          <a:off x="0" y="0"/>
          <a:ext cx="0" cy="0"/>
          <a:chOff x="0" y="0"/>
          <a:chExt cx="0" cy="0"/>
        </a:xfrm>
      </p:grpSpPr>
      <p:sp>
        <p:nvSpPr>
          <p:cNvPr id="8" name="Freeform 7"/>
          <p:cNvSpPr/>
          <p:nvPr/>
        </p:nvSpPr>
        <p:spPr>
          <a:xfrm>
            <a:off x="1" y="5010151"/>
            <a:ext cx="7439025" cy="157162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Lst>
            <a:ahLst/>
            <a:cxnLst>
              <a:cxn ang="0">
                <a:pos x="connsiteX0" y="connsiteY0"/>
              </a:cxn>
              <a:cxn ang="0">
                <a:pos x="connsiteX1" y="connsiteY1"/>
              </a:cxn>
              <a:cxn ang="0">
                <a:pos x="connsiteX2" y="connsiteY2"/>
              </a:cxn>
              <a:cxn ang="0">
                <a:pos x="connsiteX3" y="connsiteY3"/>
              </a:cxn>
            </a:cxnLst>
            <a:rect l="l" t="t" r="r" b="b"/>
            <a:pathLst>
              <a:path w="7415827" h="1571625">
                <a:moveTo>
                  <a:pt x="0" y="0"/>
                </a:moveTo>
                <a:lnTo>
                  <a:pt x="7415827" y="866775"/>
                </a:lnTo>
                <a:lnTo>
                  <a:pt x="0" y="1571625"/>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0" y="5731667"/>
            <a:ext cx="9147178" cy="1126333"/>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1"/>
              </a:gs>
              <a:gs pos="50000">
                <a:schemeClr val="accent1">
                  <a:lumMod val="40000"/>
                  <a:lumOff val="60000"/>
                </a:schemeClr>
              </a:gs>
              <a:gs pos="5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a:off x="676656" y="609600"/>
            <a:ext cx="3383280" cy="914400"/>
          </a:xfrm>
        </p:spPr>
        <p:txBody>
          <a:bodyPr anchor="b">
            <a:noAutofit/>
          </a:bodyPr>
          <a:lstStyle>
            <a:lvl1pPr algn="l">
              <a:defRPr sz="2200" b="0" i="0" cap="none" baseline="0">
                <a:solidFill>
                  <a:schemeClr val="tx2"/>
                </a:solidFill>
              </a:defRPr>
            </a:lvl1pPr>
          </a:lstStyle>
          <a:p>
            <a:r>
              <a:rPr lang="es-ES_tradnl" smtClean="0"/>
              <a:t>Clic para editar título</a:t>
            </a:r>
            <a:endParaRPr lang="en-US" dirty="0"/>
          </a:p>
        </p:txBody>
      </p:sp>
      <p:sp>
        <p:nvSpPr>
          <p:cNvPr id="10" name="Freeform 9"/>
          <p:cNvSpPr/>
          <p:nvPr/>
        </p:nvSpPr>
        <p:spPr>
          <a:xfrm>
            <a:off x="0" y="4973410"/>
            <a:ext cx="7674867" cy="928299"/>
          </a:xfrm>
          <a:custGeom>
            <a:avLst/>
            <a:gdLst>
              <a:gd name="connsiteX0" fmla="*/ 0 w 7548466"/>
              <a:gd name="connsiteY0" fmla="*/ 0 h 933061"/>
              <a:gd name="connsiteX1" fmla="*/ 9331 w 7548466"/>
              <a:gd name="connsiteY1" fmla="*/ 65314 h 933061"/>
              <a:gd name="connsiteX2" fmla="*/ 7221894 w 7548466"/>
              <a:gd name="connsiteY2" fmla="*/ 933061 h 933061"/>
              <a:gd name="connsiteX3" fmla="*/ 7548466 w 7548466"/>
              <a:gd name="connsiteY3" fmla="*/ 914400 h 933061"/>
              <a:gd name="connsiteX4" fmla="*/ 0 w 7548466"/>
              <a:gd name="connsiteY4" fmla="*/ 0 h 933061"/>
              <a:gd name="connsiteX0" fmla="*/ 131163 w 7539135"/>
              <a:gd name="connsiteY0" fmla="*/ 0 h 1042598"/>
              <a:gd name="connsiteX1" fmla="*/ 0 w 7539135"/>
              <a:gd name="connsiteY1" fmla="*/ 174851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0 w 7407972"/>
              <a:gd name="connsiteY0" fmla="*/ 0 h 1042598"/>
              <a:gd name="connsiteX1" fmla="*/ 85531 w 7407972"/>
              <a:gd name="connsiteY1" fmla="*/ 134370 h 1042598"/>
              <a:gd name="connsiteX2" fmla="*/ 7081400 w 7407972"/>
              <a:gd name="connsiteY2" fmla="*/ 1042598 h 1042598"/>
              <a:gd name="connsiteX3" fmla="*/ 7407972 w 7407972"/>
              <a:gd name="connsiteY3" fmla="*/ 1023937 h 1042598"/>
              <a:gd name="connsiteX4" fmla="*/ 0 w 7407972"/>
              <a:gd name="connsiteY4" fmla="*/ 0 h 1042598"/>
              <a:gd name="connsiteX0" fmla="*/ 131163 w 7539135"/>
              <a:gd name="connsiteY0" fmla="*/ 0 h 1042598"/>
              <a:gd name="connsiteX1" fmla="*/ 0 w 7539135"/>
              <a:gd name="connsiteY1" fmla="*/ 193902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59725 w 7539135"/>
              <a:gd name="connsiteY0" fmla="*/ 0 h 892580"/>
              <a:gd name="connsiteX1" fmla="*/ 0 w 7539135"/>
              <a:gd name="connsiteY1" fmla="*/ 43884 h 892580"/>
              <a:gd name="connsiteX2" fmla="*/ 7212563 w 7539135"/>
              <a:gd name="connsiteY2" fmla="*/ 892580 h 892580"/>
              <a:gd name="connsiteX3" fmla="*/ 7539135 w 7539135"/>
              <a:gd name="connsiteY3" fmla="*/ 873919 h 892580"/>
              <a:gd name="connsiteX4" fmla="*/ 59725 w 7539135"/>
              <a:gd name="connsiteY4" fmla="*/ 0 h 892580"/>
              <a:gd name="connsiteX0" fmla="*/ 194 w 7539135"/>
              <a:gd name="connsiteY0" fmla="*/ 0 h 923536"/>
              <a:gd name="connsiteX1" fmla="*/ 0 w 7539135"/>
              <a:gd name="connsiteY1" fmla="*/ 74840 h 923536"/>
              <a:gd name="connsiteX2" fmla="*/ 7212563 w 7539135"/>
              <a:gd name="connsiteY2" fmla="*/ 923536 h 923536"/>
              <a:gd name="connsiteX3" fmla="*/ 7539135 w 7539135"/>
              <a:gd name="connsiteY3" fmla="*/ 904875 h 923536"/>
              <a:gd name="connsiteX4" fmla="*/ 194 w 7539135"/>
              <a:gd name="connsiteY4" fmla="*/ 0 h 923536"/>
              <a:gd name="connsiteX0" fmla="*/ 194 w 7539135"/>
              <a:gd name="connsiteY0" fmla="*/ 0 h 904875"/>
              <a:gd name="connsiteX1" fmla="*/ 0 w 7539135"/>
              <a:gd name="connsiteY1" fmla="*/ 74840 h 904875"/>
              <a:gd name="connsiteX2" fmla="*/ 7212563 w 7539135"/>
              <a:gd name="connsiteY2" fmla="*/ 883055 h 904875"/>
              <a:gd name="connsiteX3" fmla="*/ 7539135 w 7539135"/>
              <a:gd name="connsiteY3" fmla="*/ 904875 h 904875"/>
              <a:gd name="connsiteX4" fmla="*/ 194 w 7539135"/>
              <a:gd name="connsiteY4" fmla="*/ 0 h 904875"/>
              <a:gd name="connsiteX0" fmla="*/ 194 w 7703442"/>
              <a:gd name="connsiteY0" fmla="*/ 0 h 1016794"/>
              <a:gd name="connsiteX1" fmla="*/ 0 w 7703442"/>
              <a:gd name="connsiteY1" fmla="*/ 74840 h 1016794"/>
              <a:gd name="connsiteX2" fmla="*/ 7212563 w 7703442"/>
              <a:gd name="connsiteY2" fmla="*/ 883055 h 1016794"/>
              <a:gd name="connsiteX3" fmla="*/ 7703442 w 7703442"/>
              <a:gd name="connsiteY3" fmla="*/ 1016794 h 1016794"/>
              <a:gd name="connsiteX4" fmla="*/ 194 w 7703442"/>
              <a:gd name="connsiteY4" fmla="*/ 0 h 1016794"/>
              <a:gd name="connsiteX0" fmla="*/ 194 w 7674867"/>
              <a:gd name="connsiteY0" fmla="*/ 0 h 897731"/>
              <a:gd name="connsiteX1" fmla="*/ 0 w 7674867"/>
              <a:gd name="connsiteY1" fmla="*/ 74840 h 897731"/>
              <a:gd name="connsiteX2" fmla="*/ 7212563 w 7674867"/>
              <a:gd name="connsiteY2" fmla="*/ 883055 h 897731"/>
              <a:gd name="connsiteX3" fmla="*/ 7674867 w 7674867"/>
              <a:gd name="connsiteY3" fmla="*/ 897731 h 897731"/>
              <a:gd name="connsiteX4" fmla="*/ 194 w 7674867"/>
              <a:gd name="connsiteY4" fmla="*/ 0 h 897731"/>
              <a:gd name="connsiteX0" fmla="*/ 194 w 7674867"/>
              <a:gd name="connsiteY0" fmla="*/ 0 h 930680"/>
              <a:gd name="connsiteX1" fmla="*/ 0 w 7674867"/>
              <a:gd name="connsiteY1" fmla="*/ 74840 h 930680"/>
              <a:gd name="connsiteX2" fmla="*/ 7293526 w 7674867"/>
              <a:gd name="connsiteY2" fmla="*/ 930680 h 930680"/>
              <a:gd name="connsiteX3" fmla="*/ 7674867 w 7674867"/>
              <a:gd name="connsiteY3" fmla="*/ 897731 h 930680"/>
              <a:gd name="connsiteX4" fmla="*/ 194 w 7674867"/>
              <a:gd name="connsiteY4" fmla="*/ 0 h 930680"/>
              <a:gd name="connsiteX0" fmla="*/ 194 w 7674867"/>
              <a:gd name="connsiteY0" fmla="*/ 0 h 897731"/>
              <a:gd name="connsiteX1" fmla="*/ 0 w 7674867"/>
              <a:gd name="connsiteY1" fmla="*/ 74840 h 897731"/>
              <a:gd name="connsiteX2" fmla="*/ 7293526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38758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98289 w 7674867"/>
              <a:gd name="connsiteY2" fmla="*/ 661599 h 897731"/>
              <a:gd name="connsiteX3" fmla="*/ 7674867 w 7674867"/>
              <a:gd name="connsiteY3" fmla="*/ 897731 h 897731"/>
              <a:gd name="connsiteX4" fmla="*/ 194 w 7674867"/>
              <a:gd name="connsiteY4" fmla="*/ 0 h 897731"/>
              <a:gd name="connsiteX0" fmla="*/ 194 w 7674867"/>
              <a:gd name="connsiteY0" fmla="*/ 0 h 928299"/>
              <a:gd name="connsiteX1" fmla="*/ 0 w 7674867"/>
              <a:gd name="connsiteY1" fmla="*/ 74840 h 928299"/>
              <a:gd name="connsiteX2" fmla="*/ 7298289 w 7674867"/>
              <a:gd name="connsiteY2" fmla="*/ 928299 h 928299"/>
              <a:gd name="connsiteX3" fmla="*/ 7674867 w 7674867"/>
              <a:gd name="connsiteY3" fmla="*/ 897731 h 928299"/>
              <a:gd name="connsiteX4" fmla="*/ 194 w 7674867"/>
              <a:gd name="connsiteY4" fmla="*/ 0 h 928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74867" h="928299">
                <a:moveTo>
                  <a:pt x="194" y="0"/>
                </a:moveTo>
                <a:cubicBezTo>
                  <a:pt x="129" y="24947"/>
                  <a:pt x="65" y="49893"/>
                  <a:pt x="0" y="74840"/>
                </a:cubicBezTo>
                <a:lnTo>
                  <a:pt x="7298289" y="928299"/>
                </a:lnTo>
                <a:lnTo>
                  <a:pt x="7674867" y="897731"/>
                </a:lnTo>
                <a:lnTo>
                  <a:pt x="194"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2382" y="5696242"/>
            <a:ext cx="9146382" cy="930294"/>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2DF66AD8-BC4A-4004-9882-414398D930CA}" type="datetimeFigureOut">
              <a:rPr lang="en-US" smtClean="0"/>
              <a:t>01/10/15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t>‹Nr.›</a:t>
            </a:fld>
            <a:endParaRPr lang="en-US"/>
          </a:p>
        </p:txBody>
      </p:sp>
      <p:sp>
        <p:nvSpPr>
          <p:cNvPr id="13" name="Content Placeholder 12"/>
          <p:cNvSpPr>
            <a:spLocks noGrp="1"/>
          </p:cNvSpPr>
          <p:nvPr>
            <p:ph sz="quarter" idx="13"/>
          </p:nvPr>
        </p:nvSpPr>
        <p:spPr>
          <a:xfrm>
            <a:off x="4572000" y="609600"/>
            <a:ext cx="3886200" cy="4191000"/>
          </a:xfr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
        <p:nvSpPr>
          <p:cNvPr id="14" name="Text Placeholder 13"/>
          <p:cNvSpPr>
            <a:spLocks noGrp="1"/>
          </p:cNvSpPr>
          <p:nvPr>
            <p:ph type="body" sz="quarter" idx="14"/>
          </p:nvPr>
        </p:nvSpPr>
        <p:spPr>
          <a:xfrm>
            <a:off x="676274" y="1527048"/>
            <a:ext cx="3383280" cy="3291840"/>
          </a:xfrm>
        </p:spPr>
        <p:txBody>
          <a:bodyPr>
            <a:normAutofit/>
          </a:bodyPr>
          <a:lstStyle>
            <a:lvl1pPr marL="0" indent="0">
              <a:buFontTx/>
              <a:buNone/>
              <a:defRPr sz="1600"/>
            </a:lvl1pPr>
            <a:lvl2pPr>
              <a:buFontTx/>
              <a:buNone/>
              <a:defRPr/>
            </a:lvl2pPr>
            <a:lvl3pPr>
              <a:buFontTx/>
              <a:buNone/>
              <a:defRPr/>
            </a:lvl3pPr>
            <a:lvl4pPr>
              <a:buFontTx/>
              <a:buNone/>
              <a:defRPr/>
            </a:lvl4pPr>
            <a:lvl5pPr>
              <a:buFontTx/>
              <a:buNone/>
              <a:defRPr/>
            </a:lvl5pPr>
          </a:lstStyle>
          <a:p>
            <a:pPr lvl="0"/>
            <a:r>
              <a:rPr lang="es-ES_tradnl" smtClean="0"/>
              <a:t>Haga clic para modificar el estilo de texto del patrón</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Imagen con título">
    <p:spTree>
      <p:nvGrpSpPr>
        <p:cNvPr id="1" name=""/>
        <p:cNvGrpSpPr/>
        <p:nvPr/>
      </p:nvGrpSpPr>
      <p:grpSpPr>
        <a:xfrm>
          <a:off x="0" y="0"/>
          <a:ext cx="0" cy="0"/>
          <a:chOff x="0" y="0"/>
          <a:chExt cx="0" cy="0"/>
        </a:xfrm>
      </p:grpSpPr>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1"/>
              </a:gs>
              <a:gs pos="40000">
                <a:schemeClr val="accent1">
                  <a:lumMod val="40000"/>
                  <a:lumOff val="60000"/>
                </a:schemeClr>
              </a:gs>
              <a:gs pos="4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9" name="Freeform 8"/>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3"/>
              </a:gs>
              <a:gs pos="52000">
                <a:schemeClr val="accent3">
                  <a:lumMod val="40000"/>
                  <a:lumOff val="60000"/>
                </a:schemeClr>
              </a:gs>
              <a:gs pos="66000">
                <a:schemeClr val="accent3"/>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3" name="Picture Placeholder 2"/>
          <p:cNvSpPr>
            <a:spLocks noGrp="1"/>
          </p:cNvSpPr>
          <p:nvPr>
            <p:ph type="pic" idx="1"/>
          </p:nvPr>
        </p:nvSpPr>
        <p:spPr>
          <a:xfrm>
            <a:off x="4572000" y="609600"/>
            <a:ext cx="3886200" cy="4190999"/>
          </a:xfrm>
          <a:ln w="79375">
            <a:solidFill>
              <a:schemeClr val="tx1"/>
            </a:solidFill>
            <a:miter lim="800000"/>
          </a:ln>
          <a:effectLst>
            <a:outerShdw blurRad="50800" dist="38100" dir="5400000" algn="ctr" rotWithShape="0">
              <a:srgbClr val="000000">
                <a:alpha val="42000"/>
              </a:srgbClr>
            </a:outerShdw>
          </a:effectLst>
        </p:spPr>
        <p:txBody>
          <a:bodyPr>
            <a:normAutofit/>
          </a:bodyPr>
          <a:lstStyle>
            <a:lvl1pPr marL="0" indent="0" algn="ctr">
              <a:buNone/>
              <a:defRPr sz="25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Arrastre la imagen al marcador de posición o haga clic en el icono para agregar</a:t>
            </a:r>
            <a:endParaRPr lang="en-US" dirty="0"/>
          </a:p>
        </p:txBody>
      </p:sp>
      <p:sp>
        <p:nvSpPr>
          <p:cNvPr id="10" name="Freeform 9"/>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2DF66AD8-BC4A-4004-9882-414398D930CA}" type="datetimeFigureOut">
              <a:rPr lang="en-US" smtClean="0"/>
              <a:t>01/10/15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t>‹Nr.›</a:t>
            </a:fld>
            <a:endParaRPr lang="en-US"/>
          </a:p>
        </p:txBody>
      </p:sp>
      <p:sp>
        <p:nvSpPr>
          <p:cNvPr id="14" name="Title 1"/>
          <p:cNvSpPr>
            <a:spLocks noGrp="1"/>
          </p:cNvSpPr>
          <p:nvPr>
            <p:ph type="title"/>
          </p:nvPr>
        </p:nvSpPr>
        <p:spPr>
          <a:xfrm>
            <a:off x="676656" y="609600"/>
            <a:ext cx="3383280" cy="914400"/>
          </a:xfrm>
        </p:spPr>
        <p:txBody>
          <a:bodyPr anchor="b">
            <a:noAutofit/>
          </a:bodyPr>
          <a:lstStyle>
            <a:lvl1pPr algn="l">
              <a:defRPr sz="2200" b="0" i="0" cap="none" baseline="0">
                <a:solidFill>
                  <a:schemeClr val="tx2"/>
                </a:solidFill>
              </a:defRPr>
            </a:lvl1pPr>
          </a:lstStyle>
          <a:p>
            <a:r>
              <a:rPr lang="es-ES_tradnl" smtClean="0"/>
              <a:t>Clic para editar título</a:t>
            </a:r>
            <a:endParaRPr lang="en-US" dirty="0"/>
          </a:p>
        </p:txBody>
      </p:sp>
      <p:sp>
        <p:nvSpPr>
          <p:cNvPr id="15" name="Text Placeholder 14"/>
          <p:cNvSpPr>
            <a:spLocks noGrp="1"/>
          </p:cNvSpPr>
          <p:nvPr>
            <p:ph type="body" sz="quarter" idx="14"/>
          </p:nvPr>
        </p:nvSpPr>
        <p:spPr>
          <a:xfrm>
            <a:off x="676656" y="1524000"/>
            <a:ext cx="3381375" cy="3295650"/>
          </a:xfrm>
        </p:spPr>
        <p:txBody>
          <a:bodyPr>
            <a:normAutofit/>
          </a:bodyPr>
          <a:lstStyle>
            <a:lvl1pPr marL="0" indent="0">
              <a:buFontTx/>
              <a:buNone/>
              <a:defRPr sz="1600"/>
            </a:lvl1pPr>
            <a:lvl2pPr>
              <a:buFontTx/>
              <a:buNone/>
              <a:defRPr/>
            </a:lvl2pPr>
            <a:lvl3pPr>
              <a:buFontTx/>
              <a:buNone/>
              <a:defRPr/>
            </a:lvl3pPr>
            <a:lvl4pPr>
              <a:buFontTx/>
              <a:buNone/>
              <a:defRPr/>
            </a:lvl4pPr>
            <a:lvl5pPr>
              <a:buFontTx/>
              <a:buNone/>
              <a:defRPr/>
            </a:lvl5pPr>
          </a:lstStyle>
          <a:p>
            <a:pPr lvl="0"/>
            <a:r>
              <a:rPr lang="es-ES_tradnl" smtClean="0"/>
              <a:t>Haga clic para modificar el estilo de texto del patrón</a:t>
            </a: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wmf"/><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blipFill dpi="0" rotWithShape="1">
            <a:blip r:embed="rId13">
              <a:alphaModFix amt="15000"/>
            </a:blip>
            <a:srcRect/>
            <a:tile tx="0" ty="0" sx="76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685800" y="274638"/>
            <a:ext cx="7772400" cy="1143000"/>
          </a:xfrm>
          <a:prstGeom prst="rect">
            <a:avLst/>
          </a:prstGeom>
        </p:spPr>
        <p:txBody>
          <a:bodyPr vert="horz" lIns="0" tIns="45720" rIns="0" bIns="45720" rtlCol="0" anchor="ctr">
            <a:normAutofit/>
          </a:bodyPr>
          <a:lstStyle/>
          <a:p>
            <a:r>
              <a:rPr lang="es-ES_tradnl" smtClean="0"/>
              <a:t>Clic para editar título</a:t>
            </a:r>
            <a:endParaRPr lang="en-US" dirty="0"/>
          </a:p>
        </p:txBody>
      </p:sp>
      <p:sp>
        <p:nvSpPr>
          <p:cNvPr id="3" name="Text Placeholder 2"/>
          <p:cNvSpPr>
            <a:spLocks noGrp="1"/>
          </p:cNvSpPr>
          <p:nvPr>
            <p:ph type="body" idx="1"/>
          </p:nvPr>
        </p:nvSpPr>
        <p:spPr>
          <a:xfrm>
            <a:off x="685800" y="1600200"/>
            <a:ext cx="7772400" cy="4525963"/>
          </a:xfrm>
          <a:prstGeom prst="rect">
            <a:avLst/>
          </a:prstGeom>
        </p:spPr>
        <p:txBody>
          <a:bodyPr vert="horz" lIns="0" tIns="45720" rIns="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4" name="Date Placeholder 3"/>
          <p:cNvSpPr>
            <a:spLocks noGrp="1"/>
          </p:cNvSpPr>
          <p:nvPr>
            <p:ph type="dt" sz="half" idx="2"/>
          </p:nvPr>
        </p:nvSpPr>
        <p:spPr>
          <a:xfrm>
            <a:off x="6400800" y="6416675"/>
            <a:ext cx="1981200" cy="365125"/>
          </a:xfrm>
          <a:prstGeom prst="rect">
            <a:avLst/>
          </a:prstGeom>
        </p:spPr>
        <p:txBody>
          <a:bodyPr vert="horz" lIns="0" tIns="45720" rIns="0" bIns="0" rtlCol="0" anchor="b" anchorCtr="0"/>
          <a:lstStyle>
            <a:lvl1pPr algn="r">
              <a:defRPr lang="en-US" sz="900" kern="1200" cap="all" spc="110" baseline="0" smtClean="0">
                <a:solidFill>
                  <a:srgbClr val="4D4D4D"/>
                </a:solidFill>
                <a:latin typeface="+mn-lt"/>
                <a:ea typeface="+mn-ea"/>
                <a:cs typeface="+mn-cs"/>
              </a:defRPr>
            </a:lvl1pPr>
          </a:lstStyle>
          <a:p>
            <a:fld id="{2DF66AD8-BC4A-4004-9882-414398D930CA}" type="datetimeFigureOut">
              <a:rPr lang="en-US" smtClean="0"/>
              <a:t>01/10/15</a:t>
            </a:fld>
            <a:endParaRPr lang="en-US"/>
          </a:p>
        </p:txBody>
      </p:sp>
      <p:sp>
        <p:nvSpPr>
          <p:cNvPr id="5" name="Footer Placeholder 4"/>
          <p:cNvSpPr>
            <a:spLocks noGrp="1"/>
          </p:cNvSpPr>
          <p:nvPr>
            <p:ph type="ftr" sz="quarter" idx="3"/>
          </p:nvPr>
        </p:nvSpPr>
        <p:spPr>
          <a:xfrm>
            <a:off x="228600" y="6416675"/>
            <a:ext cx="2895600" cy="365125"/>
          </a:xfrm>
          <a:prstGeom prst="rect">
            <a:avLst/>
          </a:prstGeom>
        </p:spPr>
        <p:txBody>
          <a:bodyPr vert="horz" lIns="0" tIns="45720" rIns="0" bIns="0" rtlCol="0" anchor="b" anchorCtr="0"/>
          <a:lstStyle>
            <a:lvl1pPr algn="l">
              <a:defRPr sz="900" cap="all" spc="110" baseline="0">
                <a:solidFill>
                  <a:srgbClr val="4D4D4D"/>
                </a:solidFill>
              </a:defRPr>
            </a:lvl1pPr>
          </a:lstStyle>
          <a:p>
            <a:endParaRPr lang="en-US"/>
          </a:p>
        </p:txBody>
      </p:sp>
      <p:sp>
        <p:nvSpPr>
          <p:cNvPr id="6" name="Slide Number Placeholder 5"/>
          <p:cNvSpPr>
            <a:spLocks noGrp="1"/>
          </p:cNvSpPr>
          <p:nvPr>
            <p:ph type="sldNum" sz="quarter" idx="4"/>
          </p:nvPr>
        </p:nvSpPr>
        <p:spPr>
          <a:xfrm>
            <a:off x="8458200" y="6416675"/>
            <a:ext cx="457200" cy="365125"/>
          </a:xfrm>
          <a:prstGeom prst="rect">
            <a:avLst/>
          </a:prstGeom>
        </p:spPr>
        <p:txBody>
          <a:bodyPr vert="horz" lIns="0" tIns="45720" rIns="0" bIns="0" rtlCol="0" anchor="b" anchorCtr="0"/>
          <a:lstStyle>
            <a:lvl1pPr algn="r">
              <a:defRPr sz="1100" b="1" baseline="0">
                <a:solidFill>
                  <a:srgbClr val="4D4D4D"/>
                </a:solidFill>
              </a:defRPr>
            </a:lvl1pPr>
          </a:lstStyle>
          <a:p>
            <a:fld id="{B9D2C864-9362-43C7-A136-D9C41D93A96D}" type="slidenum">
              <a:rPr lang="en-US" smtClean="0"/>
              <a:t>‹Nr.›</a:t>
            </a:fld>
            <a:endParaRPr lang="en-US"/>
          </a:p>
        </p:txBody>
      </p:sp>
    </p:spTree>
  </p:cSld>
  <p:clrMap bg1="dk1" tx1="lt1" bg2="dk2" tx2="lt2" accent1="accent1" accent2="accent2" accent3="accent3" accent4="accent4" accent5="accent5" accent6="accent6" hlink="hlink" folHlink="folHlink"/>
  <p:sldLayoutIdLst>
    <p:sldLayoutId id="2147483774" r:id="rId1"/>
    <p:sldLayoutId id="2147483775" r:id="rId2"/>
    <p:sldLayoutId id="2147483776" r:id="rId3"/>
    <p:sldLayoutId id="2147483777" r:id="rId4"/>
    <p:sldLayoutId id="2147483778" r:id="rId5"/>
    <p:sldLayoutId id="2147483779" r:id="rId6"/>
    <p:sldLayoutId id="2147483780" r:id="rId7"/>
    <p:sldLayoutId id="2147483781" r:id="rId8"/>
    <p:sldLayoutId id="2147483782" r:id="rId9"/>
    <p:sldLayoutId id="2147483783" r:id="rId10"/>
    <p:sldLayoutId id="2147483784" r:id="rId11"/>
  </p:sldLayoutIdLst>
  <p:txStyles>
    <p:titleStyle>
      <a:lvl1pPr algn="l" defTabSz="914400" rtl="0" eaLnBrk="1" latinLnBrk="0" hangingPunct="1">
        <a:spcBef>
          <a:spcPct val="0"/>
        </a:spcBef>
        <a:buNone/>
        <a:defRPr sz="3600" kern="1200" cap="all"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lnSpc>
          <a:spcPct val="100000"/>
        </a:lnSpc>
        <a:spcBef>
          <a:spcPts val="700"/>
        </a:spcBef>
        <a:buClr>
          <a:schemeClr val="accent1"/>
        </a:buClr>
        <a:buSzPct val="85000"/>
        <a:buFont typeface="Wingdings 3" pitchFamily="18" charset="2"/>
        <a:buChar char=""/>
        <a:defRPr sz="2000" kern="1200" baseline="0">
          <a:solidFill>
            <a:schemeClr val="tx1"/>
          </a:solidFill>
          <a:latin typeface="+mn-lt"/>
          <a:ea typeface="+mn-ea"/>
          <a:cs typeface="+mn-cs"/>
        </a:defRPr>
      </a:lvl1pPr>
      <a:lvl2pPr marL="742950" indent="-274320" algn="l" defTabSz="914400" rtl="0" eaLnBrk="1" latinLnBrk="0" hangingPunct="1">
        <a:lnSpc>
          <a:spcPct val="100000"/>
        </a:lnSpc>
        <a:spcBef>
          <a:spcPts val="700"/>
        </a:spcBef>
        <a:buClr>
          <a:schemeClr val="accent1"/>
        </a:buClr>
        <a:buSzPct val="85000"/>
        <a:buFont typeface="Wingdings 3" pitchFamily="18" charset="2"/>
        <a:buChar char=""/>
        <a:defRPr sz="1600" kern="1200" baseline="0">
          <a:solidFill>
            <a:schemeClr val="tx1"/>
          </a:solidFill>
          <a:latin typeface="+mn-lt"/>
          <a:ea typeface="+mn-ea"/>
          <a:cs typeface="+mn-cs"/>
        </a:defRPr>
      </a:lvl2pPr>
      <a:lvl3pPr marL="1143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3pPr>
      <a:lvl4pPr marL="1600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4pPr>
      <a:lvl5pPr marL="20574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5pPr>
      <a:lvl6pPr marL="25146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6pPr>
      <a:lvl7pPr marL="29718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7pPr>
      <a:lvl8pPr marL="3429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8pPr>
      <a:lvl9pPr marL="3886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DISCO:Users:Administrador:Desktop:carta%20terminacio%CC%81n%20cesar.doc!OLE_LINK1" TargetMode="External"/><Relationship Id="rId4" Type="http://schemas.openxmlformats.org/officeDocument/2006/relationships/image" Target="../media/image2.emf"/><Relationship Id="rId1" Type="http://schemas.openxmlformats.org/officeDocument/2006/relationships/vmlDrawing" Target="../drawings/vmlDrawing1.vml"/><Relationship Id="rId2"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oleObject" Target="DISCO:Users:Administrador:Desktop:secme%202014:Disen%CC%83o%20de%20equipos%20y%20ma%CC%81quinas.docx!OLE_LINK1" TargetMode="External"/><Relationship Id="rId4" Type="http://schemas.openxmlformats.org/officeDocument/2006/relationships/image" Target="../media/image3.emf"/><Relationship Id="rId1" Type="http://schemas.openxmlformats.org/officeDocument/2006/relationships/vmlDrawing" Target="../drawings/vmlDrawing2.vml"/><Relationship Id="rId2"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1" Type="http://schemas.openxmlformats.org/officeDocument/2006/relationships/slideLayout" Target="../slideLayouts/slideLayout8.xml"/><Relationship Id="rId2" Type="http://schemas.openxmlformats.org/officeDocument/2006/relationships/image" Target="../media/image5.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8.png"/><Relationship Id="rId3" Type="http://schemas.openxmlformats.org/officeDocument/2006/relationships/image" Target="../media/image9.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0.png"/><Relationship Id="rId3" Type="http://schemas.openxmlformats.org/officeDocument/2006/relationships/image" Target="../media/image11.png"/></Relationships>
</file>

<file path=ppt/slides/_rels/slide23.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1" Type="http://schemas.openxmlformats.org/officeDocument/2006/relationships/slideLayout" Target="../slideLayouts/slideLayout8.xml"/><Relationship Id="rId2" Type="http://schemas.openxmlformats.org/officeDocument/2006/relationships/image" Target="../media/image12.png"/></Relationships>
</file>

<file path=ppt/slides/_rels/slide24.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image" Target="../media/image17.png"/><Relationship Id="rId1" Type="http://schemas.openxmlformats.org/officeDocument/2006/relationships/slideLayout" Target="../slideLayouts/slideLayout8.xml"/><Relationship Id="rId2" Type="http://schemas.openxmlformats.org/officeDocument/2006/relationships/image" Target="../media/image15.png"/></Relationships>
</file>

<file path=ppt/slides/_rels/slide25.xml.rels><?xml version="1.0" encoding="UTF-8" standalone="yes"?>
<Relationships xmlns="http://schemas.openxmlformats.org/package/2006/relationships"><Relationship Id="rId3" Type="http://schemas.openxmlformats.org/officeDocument/2006/relationships/image" Target="../media/image19.png"/><Relationship Id="rId4" Type="http://schemas.openxmlformats.org/officeDocument/2006/relationships/image" Target="../media/image20.png"/><Relationship Id="rId1" Type="http://schemas.openxmlformats.org/officeDocument/2006/relationships/slideLayout" Target="../slideLayouts/slideLayout8.xml"/><Relationship Id="rId2" Type="http://schemas.openxmlformats.org/officeDocument/2006/relationships/image" Target="../media/image18.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jp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jp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jp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jp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jp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txBox="1">
            <a:spLocks/>
          </p:cNvSpPr>
          <p:nvPr/>
        </p:nvSpPr>
        <p:spPr>
          <a:xfrm>
            <a:off x="467544" y="1005539"/>
            <a:ext cx="7772400" cy="5040560"/>
          </a:xfrm>
          <a:prstGeom prst="rect">
            <a:avLst/>
          </a:prstGeom>
        </p:spPr>
        <p:txBody>
          <a:bodyPr vert="horz" lIns="91440" tIns="45720" rIns="91440" bIns="45720" rtlCol="0" anchor="ctr">
            <a:normAutofit fontScale="925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s-MX" sz="2400" b="0" i="0" u="none" strike="noStrike" kern="1200" cap="none" spc="0" normalizeH="0" noProof="0" dirty="0" smtClean="0">
              <a:ln>
                <a:noFill/>
              </a:ln>
              <a:solidFill>
                <a:schemeClr val="tx1"/>
              </a:solidFill>
              <a:effectLst/>
              <a:uLnTx/>
              <a:uFillTx/>
              <a:latin typeface="+mj-lt"/>
              <a:ea typeface="+mj-ea"/>
              <a:cs typeface="+mj-cs"/>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lang="es-MX" sz="2400" dirty="0">
              <a:latin typeface="+mj-lt"/>
              <a:ea typeface="+mj-ea"/>
              <a:cs typeface="+mj-cs"/>
            </a:endParaRPr>
          </a:p>
          <a:p>
            <a:pPr algn="ctr">
              <a:spcBef>
                <a:spcPct val="0"/>
              </a:spcBef>
              <a:defRPr/>
            </a:pPr>
            <a:r>
              <a:rPr lang="es-MX" sz="2400" dirty="0">
                <a:latin typeface="+mj-lt"/>
                <a:ea typeface="+mj-ea"/>
                <a:cs typeface="+mj-cs"/>
              </a:rPr>
              <a:t>Universidad Autónoma del </a:t>
            </a:r>
            <a:r>
              <a:rPr lang="es-MX" sz="2400" dirty="0" smtClean="0">
                <a:latin typeface="+mj-lt"/>
                <a:ea typeface="+mj-ea"/>
                <a:cs typeface="+mj-cs"/>
              </a:rPr>
              <a:t>Estado </a:t>
            </a:r>
            <a:r>
              <a:rPr lang="es-MX" sz="2400" dirty="0">
                <a:latin typeface="+mj-lt"/>
                <a:ea typeface="+mj-ea"/>
                <a:cs typeface="+mj-cs"/>
              </a:rPr>
              <a:t>de México</a:t>
            </a: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s-MX" sz="2400" b="0" i="0" u="none" strike="noStrike" kern="1200" cap="none" spc="0" normalizeH="0" noProof="0" dirty="0" smtClean="0">
              <a:ln>
                <a:noFill/>
              </a:ln>
              <a:solidFill>
                <a:schemeClr val="tx1"/>
              </a:solidFill>
              <a:effectLst/>
              <a:uLnTx/>
              <a:uFillTx/>
              <a:latin typeface="+mj-lt"/>
              <a:ea typeface="+mj-ea"/>
              <a:cs typeface="+mj-cs"/>
            </a:endParaRP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MX" sz="2400" b="0" i="0" u="none" strike="noStrike" kern="1200" cap="none" spc="0" normalizeH="0" baseline="0" noProof="0" dirty="0" smtClean="0">
                <a:ln>
                  <a:noFill/>
                </a:ln>
                <a:solidFill>
                  <a:schemeClr val="tx1"/>
                </a:solidFill>
                <a:effectLst/>
                <a:uLnTx/>
                <a:uFillTx/>
                <a:latin typeface="+mj-lt"/>
                <a:ea typeface="+mj-ea"/>
                <a:cs typeface="+mj-cs"/>
              </a:rPr>
              <a:t>“</a:t>
            </a:r>
            <a:r>
              <a:rPr lang="es-MX" sz="2400" dirty="0" smtClean="0">
                <a:latin typeface="+mj-lt"/>
                <a:ea typeface="+mj-ea"/>
                <a:cs typeface="+mj-cs"/>
              </a:rPr>
              <a:t>Diseño y Clasificación de Equipos (área de la construcción)</a:t>
            </a:r>
            <a:r>
              <a:rPr kumimoji="0" lang="es-MX" sz="2400" b="0" i="0" u="none" strike="noStrike" kern="1200" cap="none" spc="0" normalizeH="0" baseline="0" noProof="0" dirty="0" smtClean="0">
                <a:ln>
                  <a:noFill/>
                </a:ln>
                <a:solidFill>
                  <a:schemeClr val="tx1"/>
                </a:solidFill>
                <a:effectLst/>
                <a:uLnTx/>
                <a:uFillTx/>
                <a:latin typeface="+mj-lt"/>
                <a:ea typeface="+mj-ea"/>
                <a:cs typeface="+mj-cs"/>
              </a:rPr>
              <a:t>”</a:t>
            </a:r>
          </a:p>
          <a:p>
            <a:pPr marL="0" marR="0" lvl="0" indent="0" algn="ctr" defTabSz="914400" rtl="0" eaLnBrk="1" fontAlgn="auto" latinLnBrk="0" hangingPunct="1">
              <a:lnSpc>
                <a:spcPct val="100000"/>
              </a:lnSpc>
              <a:spcBef>
                <a:spcPct val="0"/>
              </a:spcBef>
              <a:spcAft>
                <a:spcPts val="0"/>
              </a:spcAft>
              <a:buClrTx/>
              <a:buSzTx/>
              <a:buFontTx/>
              <a:buNone/>
              <a:tabLst/>
              <a:defRPr/>
            </a:pPr>
            <a:r>
              <a:rPr lang="es-MX" sz="2400" dirty="0" smtClean="0">
                <a:latin typeface="+mj-lt"/>
                <a:ea typeface="+mj-ea"/>
                <a:cs typeface="+mj-cs"/>
              </a:rPr>
              <a:t>UA Diseño de Equipos y Máquinas</a:t>
            </a:r>
            <a:endParaRPr kumimoji="0" lang="es-MX" sz="2400" b="0" i="0" u="none" strike="noStrike" kern="1200" cap="none" spc="0" normalizeH="0" baseline="0" noProof="0" dirty="0" smtClean="0">
              <a:ln>
                <a:noFill/>
              </a:ln>
              <a:solidFill>
                <a:schemeClr val="tx1"/>
              </a:solidFill>
              <a:effectLst/>
              <a:uLnTx/>
              <a:uFillTx/>
              <a:latin typeface="+mj-lt"/>
              <a:ea typeface="+mj-ea"/>
              <a:cs typeface="+mj-cs"/>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s-MX" sz="2400" b="0" i="0" u="none" strike="noStrike" kern="1200" cap="none" spc="0" normalizeH="0" baseline="0" noProof="0" dirty="0" smtClean="0">
              <a:ln>
                <a:noFill/>
              </a:ln>
              <a:solidFill>
                <a:schemeClr val="tx1"/>
              </a:solidFill>
              <a:effectLst/>
              <a:uLnTx/>
              <a:uFillTx/>
              <a:latin typeface="+mj-lt"/>
              <a:ea typeface="+mj-ea"/>
              <a:cs typeface="+mj-cs"/>
            </a:endParaRPr>
          </a:p>
          <a:p>
            <a:pPr marL="0" marR="0" lvl="0" indent="0" algn="ctr" defTabSz="914400" rtl="0" eaLnBrk="1" fontAlgn="auto" latinLnBrk="0" hangingPunct="1">
              <a:lnSpc>
                <a:spcPct val="100000"/>
              </a:lnSpc>
              <a:spcBef>
                <a:spcPct val="0"/>
              </a:spcBef>
              <a:spcAft>
                <a:spcPts val="0"/>
              </a:spcAft>
              <a:buClrTx/>
              <a:buSzTx/>
              <a:buFontTx/>
              <a:buNone/>
              <a:tabLst/>
              <a:defRPr/>
            </a:pPr>
            <a:r>
              <a:rPr lang="es-MX" sz="2400" dirty="0" smtClean="0">
                <a:latin typeface="+mj-lt"/>
                <a:ea typeface="+mj-ea"/>
                <a:cs typeface="+mj-cs"/>
              </a:rPr>
              <a:t>L</a:t>
            </a:r>
            <a:r>
              <a:rPr lang="es-ES" sz="2400" dirty="0" smtClean="0">
                <a:latin typeface="+mj-lt"/>
                <a:ea typeface="+mj-ea"/>
                <a:cs typeface="+mj-cs"/>
              </a:rPr>
              <a:t>i</a:t>
            </a:r>
            <a:r>
              <a:rPr lang="es-MX" sz="2400" dirty="0" smtClean="0">
                <a:latin typeface="+mj-lt"/>
                <a:ea typeface="+mj-ea"/>
                <a:cs typeface="+mj-cs"/>
              </a:rPr>
              <a:t>cenciatura en Diseño Industrial</a:t>
            </a:r>
          </a:p>
          <a:p>
            <a:pPr marL="0" marR="0" lvl="0" indent="0" algn="ctr" defTabSz="914400" rtl="0" eaLnBrk="1" fontAlgn="auto" latinLnBrk="0" hangingPunct="1">
              <a:lnSpc>
                <a:spcPct val="100000"/>
              </a:lnSpc>
              <a:spcBef>
                <a:spcPct val="0"/>
              </a:spcBef>
              <a:spcAft>
                <a:spcPts val="0"/>
              </a:spcAft>
              <a:buClrTx/>
              <a:buSzTx/>
              <a:buFontTx/>
              <a:buNone/>
              <a:tabLst/>
              <a:defRPr/>
            </a:pPr>
            <a:endParaRPr lang="es-MX" sz="2400" dirty="0" smtClean="0">
              <a:latin typeface="+mj-lt"/>
              <a:ea typeface="+mj-ea"/>
              <a:cs typeface="+mj-cs"/>
            </a:endParaRP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MX" sz="2400" b="0" i="0" u="none" strike="noStrike" kern="1200" cap="none" spc="0" normalizeH="0" baseline="0" noProof="0" dirty="0" smtClean="0">
                <a:ln>
                  <a:noFill/>
                </a:ln>
                <a:solidFill>
                  <a:schemeClr val="tx1"/>
                </a:solidFill>
                <a:effectLst/>
                <a:uLnTx/>
                <a:uFillTx/>
                <a:latin typeface="+mj-lt"/>
                <a:ea typeface="+mj-ea"/>
                <a:cs typeface="+mj-cs"/>
              </a:rPr>
              <a:t>Facultad de Arquitectura y Diseño</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MX" sz="2400" b="0" i="0" u="none" strike="noStrike" kern="1200" cap="none" spc="0" normalizeH="0" baseline="0" noProof="0" dirty="0" smtClean="0">
                <a:ln>
                  <a:noFill/>
                </a:ln>
                <a:solidFill>
                  <a:schemeClr val="tx1"/>
                </a:solidFill>
                <a:effectLst/>
                <a:uLnTx/>
                <a:uFillTx/>
                <a:latin typeface="+mj-lt"/>
                <a:ea typeface="+mj-ea"/>
                <a:cs typeface="+mj-cs"/>
              </a:rPr>
              <a:t>CU UAEM Valle de Chalco</a:t>
            </a:r>
          </a:p>
          <a:p>
            <a:pPr marL="0" marR="0" lvl="0" indent="0" algn="ctr" defTabSz="914400" rtl="0" eaLnBrk="1" fontAlgn="auto" latinLnBrk="0" hangingPunct="1">
              <a:lnSpc>
                <a:spcPct val="100000"/>
              </a:lnSpc>
              <a:spcBef>
                <a:spcPct val="0"/>
              </a:spcBef>
              <a:spcAft>
                <a:spcPts val="0"/>
              </a:spcAft>
              <a:buClrTx/>
              <a:buSzTx/>
              <a:buFontTx/>
              <a:buNone/>
              <a:tabLst/>
              <a:defRPr/>
            </a:pPr>
            <a:r>
              <a:rPr lang="es-MX" sz="2400" dirty="0" smtClean="0">
                <a:latin typeface="+mj-lt"/>
                <a:ea typeface="+mj-ea"/>
                <a:cs typeface="+mj-cs"/>
              </a:rPr>
              <a:t>CU UAEM Zumpango</a:t>
            </a:r>
            <a:endParaRPr kumimoji="0" lang="es-MX" sz="2400" b="0" i="0" u="none" strike="noStrike" kern="1200" cap="none" spc="0" normalizeH="0" baseline="0" noProof="0" dirty="0" smtClean="0">
              <a:ln>
                <a:noFill/>
              </a:ln>
              <a:solidFill>
                <a:schemeClr val="tx1"/>
              </a:solidFill>
              <a:effectLst/>
              <a:uLnTx/>
              <a:uFillTx/>
              <a:latin typeface="+mj-lt"/>
              <a:ea typeface="+mj-ea"/>
              <a:cs typeface="+mj-cs"/>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s-MX" sz="2400" b="0" i="0" u="none" strike="noStrike" kern="1200" cap="none" spc="0" normalizeH="0" baseline="0" noProof="0" dirty="0" smtClean="0">
              <a:ln>
                <a:noFill/>
              </a:ln>
              <a:solidFill>
                <a:schemeClr val="tx1"/>
              </a:solidFill>
              <a:effectLst/>
              <a:uLnTx/>
              <a:uFillTx/>
              <a:latin typeface="+mj-lt"/>
              <a:ea typeface="+mj-ea"/>
              <a:cs typeface="+mj-cs"/>
            </a:endParaRPr>
          </a:p>
          <a:p>
            <a:pPr marL="0" marR="0" lvl="0" indent="0" algn="ctr" defTabSz="914400" rtl="0" eaLnBrk="1" fontAlgn="auto" latinLnBrk="0" hangingPunct="1">
              <a:lnSpc>
                <a:spcPct val="100000"/>
              </a:lnSpc>
              <a:spcBef>
                <a:spcPct val="0"/>
              </a:spcBef>
              <a:spcAft>
                <a:spcPts val="0"/>
              </a:spcAft>
              <a:buClrTx/>
              <a:buSzTx/>
              <a:buFontTx/>
              <a:buNone/>
              <a:tabLst/>
              <a:defRPr/>
            </a:pPr>
            <a:r>
              <a:rPr lang="es-MX" sz="2400" noProof="0" dirty="0" smtClean="0">
                <a:latin typeface="+mj-lt"/>
                <a:ea typeface="+mj-ea"/>
                <a:cs typeface="+mj-cs"/>
              </a:rPr>
              <a:t>Autor: Mario Gerson Urbina Pérez</a:t>
            </a:r>
          </a:p>
          <a:p>
            <a:pPr marL="0" marR="0" lvl="0" indent="0" algn="ctr" defTabSz="914400" rtl="0" eaLnBrk="1" fontAlgn="auto" latinLnBrk="0" hangingPunct="1">
              <a:lnSpc>
                <a:spcPct val="100000"/>
              </a:lnSpc>
              <a:spcBef>
                <a:spcPct val="0"/>
              </a:spcBef>
              <a:spcAft>
                <a:spcPts val="0"/>
              </a:spcAft>
              <a:buClrTx/>
              <a:buSzTx/>
              <a:buFontTx/>
              <a:buNone/>
              <a:tabLst/>
              <a:defRPr/>
            </a:pPr>
            <a:endParaRPr lang="es-MX" sz="2400" noProof="0" dirty="0" smtClean="0">
              <a:latin typeface="+mj-lt"/>
              <a:ea typeface="+mj-ea"/>
              <a:cs typeface="+mj-cs"/>
            </a:endParaRPr>
          </a:p>
          <a:p>
            <a:pPr marL="0" marR="0" lvl="0" indent="0" algn="ctr" defTabSz="914400" rtl="0" eaLnBrk="1" fontAlgn="auto" latinLnBrk="0" hangingPunct="1">
              <a:lnSpc>
                <a:spcPct val="100000"/>
              </a:lnSpc>
              <a:spcBef>
                <a:spcPct val="0"/>
              </a:spcBef>
              <a:spcAft>
                <a:spcPts val="0"/>
              </a:spcAft>
              <a:buClrTx/>
              <a:buSzTx/>
              <a:buFontTx/>
              <a:buNone/>
              <a:tabLst/>
              <a:defRPr/>
            </a:pPr>
            <a:r>
              <a:rPr lang="es-MX" sz="2400" dirty="0" smtClean="0">
                <a:latin typeface="+mj-lt"/>
                <a:ea typeface="+mj-ea"/>
                <a:cs typeface="+mj-cs"/>
              </a:rPr>
              <a:t>Septiembre 2015</a:t>
            </a:r>
            <a:endParaRPr lang="es-MX" sz="2400" noProof="0" dirty="0" smtClean="0">
              <a:latin typeface="+mj-lt"/>
              <a:ea typeface="+mj-ea"/>
              <a:cs typeface="+mj-cs"/>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s-MX" sz="2400" b="0" i="0" u="none" strike="noStrike" kern="1200" cap="none" spc="0" normalizeH="0" baseline="0" dirty="0">
              <a:ln>
                <a:noFill/>
              </a:ln>
              <a:solidFill>
                <a:schemeClr val="tx1"/>
              </a:solidFill>
              <a:effectLst/>
              <a:uLnTx/>
              <a:uFillTx/>
              <a:latin typeface="+mj-lt"/>
              <a:ea typeface="+mj-ea"/>
              <a:cs typeface="+mj-cs"/>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s-MX" sz="2400" b="0" i="0" u="none" strike="noStrike" kern="1200" cap="none" spc="0" normalizeH="0" baseline="0" noProof="0" dirty="0" smtClean="0">
              <a:ln>
                <a:noFill/>
              </a:ln>
              <a:solidFill>
                <a:schemeClr val="tx1"/>
              </a:solidFill>
              <a:effectLst/>
              <a:uLnTx/>
              <a:uFillTx/>
              <a:latin typeface="+mj-lt"/>
              <a:ea typeface="+mj-ea"/>
              <a:cs typeface="+mj-cs"/>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lang="es-MX" sz="2400" dirty="0">
              <a:latin typeface="+mj-lt"/>
              <a:ea typeface="+mj-ea"/>
              <a:cs typeface="+mj-cs"/>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s-MX" sz="2400" b="0" i="0" u="none" strike="noStrike" kern="1200" cap="none" spc="0" normalizeH="0" baseline="0" noProof="0" dirty="0" smtClean="0">
              <a:ln>
                <a:noFill/>
              </a:ln>
              <a:solidFill>
                <a:schemeClr val="tx1"/>
              </a:solidFill>
              <a:effectLst/>
              <a:uLnTx/>
              <a:uFillTx/>
              <a:latin typeface="+mj-lt"/>
              <a:ea typeface="+mj-ea"/>
              <a:cs typeface="+mj-cs"/>
            </a:endParaRPr>
          </a:p>
        </p:txBody>
      </p:sp>
      <p:sp>
        <p:nvSpPr>
          <p:cNvPr id="5" name="2 Subtítulo"/>
          <p:cNvSpPr txBox="1">
            <a:spLocks/>
          </p:cNvSpPr>
          <p:nvPr/>
        </p:nvSpPr>
        <p:spPr>
          <a:xfrm>
            <a:off x="1524000" y="4038600"/>
            <a:ext cx="6400800" cy="1752600"/>
          </a:xfrm>
          <a:prstGeom prst="rect">
            <a:avLst/>
          </a:prstGeom>
        </p:spPr>
        <p:txBody>
          <a:bodyPr vert="horz" lIns="91440" tIns="45720" rIns="91440" bIns="45720" rtlCol="0">
            <a:normAutofit/>
          </a:body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s-MX" sz="3200" b="0" i="0" u="none" strike="noStrike" kern="1200" cap="none" spc="0" normalizeH="0" baseline="0" noProof="0" dirty="0" smtClean="0">
                <a:ln>
                  <a:noFill/>
                </a:ln>
                <a:solidFill>
                  <a:schemeClr val="tx1">
                    <a:tint val="75000"/>
                  </a:schemeClr>
                </a:solidFill>
                <a:effectLst/>
                <a:uLnTx/>
                <a:uFillTx/>
                <a:latin typeface="+mn-lt"/>
                <a:ea typeface="+mn-ea"/>
                <a:cs typeface="+mn-cs"/>
              </a:rPr>
              <a:t> </a:t>
            </a:r>
          </a:p>
        </p:txBody>
      </p:sp>
      <p:graphicFrame>
        <p:nvGraphicFramePr>
          <p:cNvPr id="6" name="Objeto 5"/>
          <p:cNvGraphicFramePr>
            <a:graphicFrameLocks noChangeAspect="1"/>
          </p:cNvGraphicFramePr>
          <p:nvPr>
            <p:extLst>
              <p:ext uri="{D42A27DB-BD31-4B8C-83A1-F6EECF244321}">
                <p14:modId xmlns:p14="http://schemas.microsoft.com/office/powerpoint/2010/main" val="81652931"/>
              </p:ext>
            </p:extLst>
          </p:nvPr>
        </p:nvGraphicFramePr>
        <p:xfrm>
          <a:off x="849023" y="451431"/>
          <a:ext cx="6870948" cy="560936"/>
        </p:xfrm>
        <a:graphic>
          <a:graphicData uri="http://schemas.openxmlformats.org/presentationml/2006/ole">
            <mc:AlternateContent xmlns:mc="http://schemas.openxmlformats.org/markup-compatibility/2006">
              <mc:Choice xmlns:v="urn:schemas-microsoft-com:vml" Requires="v">
                <p:oleObj spid="_x0000_s2055" name="Documento" r:id="rId3" imgW="6794500" imgH="914400" progId="Word.Document.12">
                  <p:link updateAutomatic="1"/>
                </p:oleObj>
              </mc:Choice>
              <mc:Fallback>
                <p:oleObj name="Documento" r:id="rId3" imgW="6794500" imgH="914400" progId="Word.Document.12">
                  <p:link updateAutomatic="1"/>
                  <p:pic>
                    <p:nvPicPr>
                      <p:cNvPr id="0" name=""/>
                      <p:cNvPicPr/>
                      <p:nvPr/>
                    </p:nvPicPr>
                    <p:blipFill>
                      <a:blip r:embed="rId4"/>
                      <a:stretch>
                        <a:fillRect/>
                      </a:stretch>
                    </p:blipFill>
                    <p:spPr>
                      <a:xfrm>
                        <a:off x="849023" y="451431"/>
                        <a:ext cx="6870948" cy="560936"/>
                      </a:xfrm>
                      <a:prstGeom prst="rect">
                        <a:avLst/>
                      </a:prstGeom>
                    </p:spPr>
                  </p:pic>
                </p:oleObj>
              </mc:Fallback>
            </mc:AlternateContent>
          </a:graphicData>
        </a:graphic>
      </p:graphicFrame>
    </p:spTree>
    <p:extLst>
      <p:ext uri="{BB962C8B-B14F-4D97-AF65-F5344CB8AC3E}">
        <p14:creationId xmlns:p14="http://schemas.microsoft.com/office/powerpoint/2010/main" val="40697734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lnSpcReduction="10000"/>
          </a:bodyPr>
          <a:lstStyle/>
          <a:p>
            <a:pPr marL="0" indent="0">
              <a:buNone/>
            </a:pPr>
            <a:r>
              <a:rPr lang="es-MX" dirty="0"/>
              <a:t>14- Realizar la investigación de la fundamentación para el desarrollo del proyecto, con base en las competencias adquiridas previamente en las unidades de aprendizaje cursadas, de acuerdo a las competencias y sub competencias del plan de estudios., empleando el método desarrollado para el curso. </a:t>
            </a:r>
            <a:endParaRPr lang="es-ES_tradnl" dirty="0"/>
          </a:p>
          <a:p>
            <a:pPr marL="0" indent="0">
              <a:buNone/>
            </a:pPr>
            <a:r>
              <a:rPr lang="es-MX" dirty="0"/>
              <a:t>15. Prefiguración del  diseño</a:t>
            </a:r>
            <a:endParaRPr lang="es-ES_tradnl" dirty="0"/>
          </a:p>
          <a:p>
            <a:pPr lvl="1"/>
            <a:r>
              <a:rPr lang="es-MX" sz="2400" dirty="0"/>
              <a:t>Definir el propósito de objeto y su perfil</a:t>
            </a:r>
            <a:endParaRPr lang="es-ES_tradnl" sz="2400" dirty="0"/>
          </a:p>
          <a:p>
            <a:pPr lvl="1"/>
            <a:r>
              <a:rPr lang="es-MX" sz="2400" dirty="0"/>
              <a:t>Requerimientos y parámetros de diseño</a:t>
            </a:r>
            <a:endParaRPr lang="es-ES_tradnl" sz="2400" dirty="0"/>
          </a:p>
          <a:p>
            <a:pPr lvl="1"/>
            <a:r>
              <a:rPr lang="es-MX" sz="2400" dirty="0"/>
              <a:t>Determinar el proceso para conceptuar el diseño</a:t>
            </a:r>
            <a:endParaRPr lang="es-ES_tradnl" sz="2400" dirty="0"/>
          </a:p>
          <a:p>
            <a:pPr lvl="1"/>
            <a:r>
              <a:rPr lang="es-MX" sz="2400" dirty="0"/>
              <a:t>Generar el concepto de diseño</a:t>
            </a:r>
            <a:endParaRPr lang="es-ES_tradnl" sz="2400" dirty="0"/>
          </a:p>
          <a:p>
            <a:endParaRPr lang="es-ES" dirty="0"/>
          </a:p>
        </p:txBody>
      </p:sp>
    </p:spTree>
    <p:extLst>
      <p:ext uri="{BB962C8B-B14F-4D97-AF65-F5344CB8AC3E}">
        <p14:creationId xmlns:p14="http://schemas.microsoft.com/office/powerpoint/2010/main" val="31285278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914400" y="793724"/>
            <a:ext cx="7313613" cy="4997476"/>
          </a:xfrm>
        </p:spPr>
        <p:txBody>
          <a:bodyPr>
            <a:normAutofit fontScale="92500" lnSpcReduction="20000"/>
          </a:bodyPr>
          <a:lstStyle/>
          <a:p>
            <a:pPr marL="0" indent="0">
              <a:buNone/>
            </a:pPr>
            <a:r>
              <a:rPr lang="es-MX" dirty="0"/>
              <a:t>16.Figuración del Diseño</a:t>
            </a:r>
            <a:endParaRPr lang="es-ES_tradnl" dirty="0"/>
          </a:p>
          <a:p>
            <a:pPr lvl="1"/>
            <a:r>
              <a:rPr lang="es-MX" sz="2400" dirty="0"/>
              <a:t>Desarrollar el proceso de diseño</a:t>
            </a:r>
            <a:endParaRPr lang="es-ES_tradnl" sz="2400" dirty="0"/>
          </a:p>
          <a:p>
            <a:pPr lvl="1"/>
            <a:r>
              <a:rPr lang="es-MX" sz="2400" dirty="0"/>
              <a:t>Generar  10 bocetos de un mínimo de tres alternativas de solución</a:t>
            </a:r>
            <a:endParaRPr lang="es-ES_tradnl" sz="2400" dirty="0"/>
          </a:p>
          <a:p>
            <a:pPr lvl="1"/>
            <a:r>
              <a:rPr lang="es-MX" sz="2400" dirty="0"/>
              <a:t>Selección de alternativa final</a:t>
            </a:r>
            <a:endParaRPr lang="es-ES_tradnl" sz="2400" dirty="0"/>
          </a:p>
          <a:p>
            <a:pPr lvl="1"/>
            <a:r>
              <a:rPr lang="es-MX" sz="2400" dirty="0"/>
              <a:t>Proyectar por medio de bocetos de detalle las variaciones al tema de la alternativa de solución</a:t>
            </a:r>
            <a:endParaRPr lang="es-ES_tradnl" sz="2400" dirty="0"/>
          </a:p>
          <a:p>
            <a:pPr lvl="1"/>
            <a:r>
              <a:rPr lang="es-MX" sz="2400" dirty="0"/>
              <a:t>Generar planos</a:t>
            </a:r>
            <a:endParaRPr lang="es-ES_tradnl" sz="2400" dirty="0"/>
          </a:p>
          <a:p>
            <a:pPr lvl="1"/>
            <a:r>
              <a:rPr lang="es-MX" sz="2400" dirty="0"/>
              <a:t>Hacer modelos de la alternativa final, sujeto a competencias y la complejidad del proyecto</a:t>
            </a:r>
            <a:r>
              <a:rPr lang="es-MX" sz="2400" dirty="0" smtClean="0"/>
              <a:t>.</a:t>
            </a:r>
          </a:p>
          <a:p>
            <a:pPr marL="0" indent="0">
              <a:buNone/>
            </a:pPr>
            <a:r>
              <a:rPr lang="es-MX" dirty="0" smtClean="0"/>
              <a:t>17 Materialización  de la alternativa propuesta</a:t>
            </a:r>
            <a:endParaRPr lang="es-ES_tradnl" dirty="0" smtClean="0"/>
          </a:p>
          <a:p>
            <a:pPr lvl="1"/>
            <a:r>
              <a:rPr lang="es-MX" sz="2400" dirty="0" smtClean="0"/>
              <a:t>Determinar </a:t>
            </a:r>
            <a:r>
              <a:rPr lang="es-MX" sz="2400" dirty="0"/>
              <a:t>los materiales</a:t>
            </a:r>
            <a:endParaRPr lang="es-ES_tradnl" sz="2400" dirty="0"/>
          </a:p>
          <a:p>
            <a:pPr lvl="1"/>
            <a:r>
              <a:rPr lang="es-MX" sz="2400" dirty="0"/>
              <a:t>Proponer los procesos productivos</a:t>
            </a:r>
            <a:endParaRPr lang="es-ES_tradnl" sz="2400" dirty="0"/>
          </a:p>
          <a:p>
            <a:pPr lvl="1"/>
            <a:r>
              <a:rPr lang="es-MX" sz="2400" dirty="0"/>
              <a:t>Definir los </a:t>
            </a:r>
            <a:r>
              <a:rPr lang="es-MX" sz="2400" dirty="0" smtClean="0"/>
              <a:t>acabados</a:t>
            </a:r>
          </a:p>
          <a:p>
            <a:endParaRPr lang="es-ES_tradnl" dirty="0"/>
          </a:p>
          <a:p>
            <a:pPr lvl="1"/>
            <a:endParaRPr lang="es-ES_tradnl" sz="2400" dirty="0"/>
          </a:p>
          <a:p>
            <a:pPr marL="457200" lvl="1" indent="0">
              <a:buNone/>
            </a:pPr>
            <a:endParaRPr lang="es-MX" sz="2400" dirty="0" smtClean="0"/>
          </a:p>
          <a:p>
            <a:pPr lvl="1"/>
            <a:endParaRPr lang="es-MX" sz="2400" dirty="0" smtClean="0"/>
          </a:p>
          <a:p>
            <a:pPr lvl="1"/>
            <a:endParaRPr lang="es-ES_tradnl" sz="2400" dirty="0"/>
          </a:p>
          <a:p>
            <a:endParaRPr lang="es-ES" dirty="0"/>
          </a:p>
        </p:txBody>
      </p:sp>
    </p:spTree>
    <p:extLst>
      <p:ext uri="{BB962C8B-B14F-4D97-AF65-F5344CB8AC3E}">
        <p14:creationId xmlns:p14="http://schemas.microsoft.com/office/powerpoint/2010/main" val="24313639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a:bodyPr>
          <a:lstStyle/>
          <a:p>
            <a:pPr marL="0" indent="0">
              <a:buNone/>
            </a:pPr>
            <a:r>
              <a:rPr lang="es-MX" dirty="0"/>
              <a:t>18. Elaborar el modelo  con calidad prototipo, previo acuerdo de la escala.      </a:t>
            </a:r>
            <a:endParaRPr lang="es-ES_tradnl" dirty="0"/>
          </a:p>
          <a:p>
            <a:pPr marL="0" indent="0">
              <a:buNone/>
            </a:pPr>
            <a:r>
              <a:rPr lang="es-MX" dirty="0"/>
              <a:t>19. Dibujar los planos de la propuesta generada.</a:t>
            </a:r>
            <a:endParaRPr lang="es-ES_tradnl" dirty="0"/>
          </a:p>
          <a:p>
            <a:pPr marL="0" indent="0">
              <a:buNone/>
            </a:pPr>
            <a:r>
              <a:rPr lang="es-MX" dirty="0"/>
              <a:t> 20.   Implantación, mercadotecnia  y evaluación</a:t>
            </a:r>
            <a:endParaRPr lang="es-ES_tradnl" dirty="0"/>
          </a:p>
          <a:p>
            <a:r>
              <a:rPr lang="es-MX" dirty="0"/>
              <a:t>                a. Desarrollar una propuesta de mercado </a:t>
            </a:r>
            <a:endParaRPr lang="es-ES_tradnl" dirty="0"/>
          </a:p>
          <a:p>
            <a:r>
              <a:rPr lang="es-MX" dirty="0"/>
              <a:t>                b. Establecer pruebas de uso</a:t>
            </a:r>
          </a:p>
          <a:p>
            <a:r>
              <a:rPr lang="es-MX" dirty="0"/>
              <a:t>21. Establecer el ciclo de vida sustentable</a:t>
            </a:r>
            <a:r>
              <a:rPr lang="es-ES_tradnl" dirty="0"/>
              <a:t>.</a:t>
            </a:r>
            <a:endParaRPr lang="es-MX" dirty="0"/>
          </a:p>
          <a:p>
            <a:endParaRPr lang="es-ES" dirty="0"/>
          </a:p>
        </p:txBody>
      </p:sp>
    </p:spTree>
    <p:extLst>
      <p:ext uri="{BB962C8B-B14F-4D97-AF65-F5344CB8AC3E}">
        <p14:creationId xmlns:p14="http://schemas.microsoft.com/office/powerpoint/2010/main" val="41456713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Secuencia Didáctica</a:t>
            </a:r>
            <a:endParaRPr lang="es-ES" dirty="0"/>
          </a:p>
        </p:txBody>
      </p:sp>
      <p:graphicFrame>
        <p:nvGraphicFramePr>
          <p:cNvPr id="4" name="Objeto 3"/>
          <p:cNvGraphicFramePr>
            <a:graphicFrameLocks noChangeAspect="1"/>
          </p:cNvGraphicFramePr>
          <p:nvPr>
            <p:extLst>
              <p:ext uri="{D42A27DB-BD31-4B8C-83A1-F6EECF244321}">
                <p14:modId xmlns:p14="http://schemas.microsoft.com/office/powerpoint/2010/main" val="2695640842"/>
              </p:ext>
            </p:extLst>
          </p:nvPr>
        </p:nvGraphicFramePr>
        <p:xfrm>
          <a:off x="1689100" y="1710916"/>
          <a:ext cx="5105150" cy="3946933"/>
        </p:xfrm>
        <a:graphic>
          <a:graphicData uri="http://schemas.openxmlformats.org/presentationml/2006/ole">
            <mc:AlternateContent xmlns:mc="http://schemas.openxmlformats.org/markup-compatibility/2006">
              <mc:Choice xmlns:v="urn:schemas-microsoft-com:vml" Requires="v">
                <p:oleObj spid="_x0000_s1059" name="Documento" r:id="rId3" imgW="5765800" imgH="4457700" progId="Word.Document.12">
                  <p:link updateAutomatic="1"/>
                </p:oleObj>
              </mc:Choice>
              <mc:Fallback>
                <p:oleObj name="Documento" r:id="rId3" imgW="5765800" imgH="4457700" progId="Word.Document.12">
                  <p:link updateAutomatic="1"/>
                  <p:pic>
                    <p:nvPicPr>
                      <p:cNvPr id="0" name=""/>
                      <p:cNvPicPr/>
                      <p:nvPr/>
                    </p:nvPicPr>
                    <p:blipFill>
                      <a:blip r:embed="rId4"/>
                      <a:stretch>
                        <a:fillRect/>
                      </a:stretch>
                    </p:blipFill>
                    <p:spPr>
                      <a:xfrm>
                        <a:off x="1689100" y="1710916"/>
                        <a:ext cx="5105150" cy="3946933"/>
                      </a:xfrm>
                      <a:prstGeom prst="rect">
                        <a:avLst/>
                      </a:prstGeom>
                    </p:spPr>
                  </p:pic>
                </p:oleObj>
              </mc:Fallback>
            </mc:AlternateContent>
          </a:graphicData>
        </a:graphic>
      </p:graphicFrame>
    </p:spTree>
    <p:extLst>
      <p:ext uri="{BB962C8B-B14F-4D97-AF65-F5344CB8AC3E}">
        <p14:creationId xmlns:p14="http://schemas.microsoft.com/office/powerpoint/2010/main" val="32092760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2400" dirty="0" smtClean="0"/>
              <a:t>DESARROLLO DE LA UNIDAD DE APRENDIZAJE</a:t>
            </a:r>
            <a:endParaRPr lang="es-ES" sz="2400" dirty="0"/>
          </a:p>
        </p:txBody>
      </p:sp>
      <p:pic>
        <p:nvPicPr>
          <p:cNvPr id="6" name="Marcador de contenido 5"/>
          <p:cNvPicPr>
            <a:picLocks noGrp="1" noChangeAspect="1"/>
          </p:cNvPicPr>
          <p:nvPr>
            <p:ph idx="1"/>
          </p:nvPr>
        </p:nvPicPr>
        <p:blipFill>
          <a:blip r:embed="rId2"/>
          <a:srcRect t="-7219" b="-7219"/>
          <a:stretch>
            <a:fillRect/>
          </a:stretch>
        </p:blipFill>
        <p:spPr/>
      </p:pic>
    </p:spTree>
    <p:extLst>
      <p:ext uri="{BB962C8B-B14F-4D97-AF65-F5344CB8AC3E}">
        <p14:creationId xmlns:p14="http://schemas.microsoft.com/office/powerpoint/2010/main" val="34593697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I</a:t>
            </a:r>
            <a:r>
              <a:rPr lang="es-ES" dirty="0" smtClean="0"/>
              <a:t>ntroducción</a:t>
            </a:r>
            <a:endParaRPr lang="es-ES" dirty="0"/>
          </a:p>
        </p:txBody>
      </p:sp>
      <p:sp>
        <p:nvSpPr>
          <p:cNvPr id="3" name="Marcador de contenido 2"/>
          <p:cNvSpPr>
            <a:spLocks noGrp="1"/>
          </p:cNvSpPr>
          <p:nvPr>
            <p:ph idx="1"/>
          </p:nvPr>
        </p:nvSpPr>
        <p:spPr/>
        <p:txBody>
          <a:bodyPr>
            <a:normAutofit fontScale="92500" lnSpcReduction="20000"/>
          </a:bodyPr>
          <a:lstStyle/>
          <a:p>
            <a:pPr lvl="0"/>
            <a:r>
              <a:rPr lang="es-ES" dirty="0"/>
              <a:t>Se </a:t>
            </a:r>
            <a:r>
              <a:rPr lang="es-ES" dirty="0" smtClean="0"/>
              <a:t>definen </a:t>
            </a:r>
            <a:r>
              <a:rPr lang="es-ES" dirty="0"/>
              <a:t>las </a:t>
            </a:r>
            <a:r>
              <a:rPr lang="es-ES" dirty="0" smtClean="0"/>
              <a:t>máquinas </a:t>
            </a:r>
            <a:r>
              <a:rPr lang="es-ES" dirty="0"/>
              <a:t>como un conjunto de piezas u órganos unidos entre sí, de los cuales uno por lo menos habrá de ser móvil y, en su caso, de órganos de accionamiento, circuitos de mando y de potencia, u otros, asociados de forma solidaria para una aplicación determinada, en particular para la transformación, tratamiento, desplazamiento y acondicionamiento de un material.</a:t>
            </a:r>
            <a:endParaRPr lang="es-ES_tradnl" dirty="0"/>
          </a:p>
          <a:p>
            <a:r>
              <a:rPr lang="es-ES" dirty="0"/>
              <a:t>También se </a:t>
            </a:r>
            <a:r>
              <a:rPr lang="es-ES" dirty="0" smtClean="0"/>
              <a:t>considera </a:t>
            </a:r>
            <a:r>
              <a:rPr lang="es-ES" dirty="0"/>
              <a:t>como </a:t>
            </a:r>
            <a:r>
              <a:rPr lang="es-ES" dirty="0" smtClean="0"/>
              <a:t>«Máquina» </a:t>
            </a:r>
            <a:r>
              <a:rPr lang="es-ES" dirty="0"/>
              <a:t>un conjunto de máquinas que, para llegar a un mismo resultado, estén dispuestas y accionadas para funcionar solidariamente.</a:t>
            </a:r>
            <a:endParaRPr lang="es-ES_tradnl" dirty="0"/>
          </a:p>
          <a:p>
            <a:r>
              <a:rPr lang="es-ES" dirty="0" smtClean="0"/>
              <a:t>Otra definición de «Máquina» es: un </a:t>
            </a:r>
            <a:r>
              <a:rPr lang="es-ES" dirty="0"/>
              <a:t>E</a:t>
            </a:r>
            <a:r>
              <a:rPr lang="es-ES" dirty="0" smtClean="0"/>
              <a:t>quipo </a:t>
            </a:r>
            <a:r>
              <a:rPr lang="es-ES" dirty="0"/>
              <a:t>intercambiable que modifique la función de </a:t>
            </a:r>
            <a:r>
              <a:rPr lang="es-ES" dirty="0" smtClean="0"/>
              <a:t>un sistema, </a:t>
            </a:r>
            <a:r>
              <a:rPr lang="es-ES" dirty="0"/>
              <a:t>que se ponga en el mercado con objeto de que el operador lo acople a una máquina, a una serie de máquinas </a:t>
            </a:r>
            <a:r>
              <a:rPr lang="es-ES" dirty="0" smtClean="0"/>
              <a:t>diferentes; </a:t>
            </a:r>
            <a:r>
              <a:rPr lang="es-ES" dirty="0" err="1" smtClean="0"/>
              <a:t>aqu</a:t>
            </a:r>
            <a:r>
              <a:rPr lang="cs-CZ" dirty="0" err="1" smtClean="0"/>
              <a:t>í</a:t>
            </a:r>
            <a:r>
              <a:rPr lang="es-ES" dirty="0" smtClean="0"/>
              <a:t> nace </a:t>
            </a:r>
            <a:r>
              <a:rPr lang="es-ES_tradnl" dirty="0" smtClean="0"/>
              <a:t>la importancia de este material, en definir el concepto de equipo y sus elementos que lo conforman.</a:t>
            </a:r>
          </a:p>
          <a:p>
            <a:endParaRPr lang="es-ES" dirty="0"/>
          </a:p>
        </p:txBody>
      </p:sp>
    </p:spTree>
    <p:extLst>
      <p:ext uri="{BB962C8B-B14F-4D97-AF65-F5344CB8AC3E}">
        <p14:creationId xmlns:p14="http://schemas.microsoft.com/office/powerpoint/2010/main" val="17883743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ítulo 1"/>
          <p:cNvSpPr>
            <a:spLocks noGrp="1"/>
          </p:cNvSpPr>
          <p:nvPr>
            <p:ph type="title"/>
          </p:nvPr>
        </p:nvSpPr>
        <p:spPr/>
        <p:txBody>
          <a:bodyPr/>
          <a:lstStyle/>
          <a:p>
            <a:pPr eaLnBrk="1" hangingPunct="1"/>
            <a:r>
              <a:rPr lang="es-ES" sz="3200" dirty="0">
                <a:latin typeface="News Gothic MT" charset="0"/>
              </a:rPr>
              <a:t>GUIÓN EXPLICATIVO</a:t>
            </a:r>
          </a:p>
        </p:txBody>
      </p:sp>
      <p:sp>
        <p:nvSpPr>
          <p:cNvPr id="16386" name="Marcador de contenido 2"/>
          <p:cNvSpPr>
            <a:spLocks noGrp="1"/>
          </p:cNvSpPr>
          <p:nvPr>
            <p:ph idx="1"/>
          </p:nvPr>
        </p:nvSpPr>
        <p:spPr>
          <a:xfrm>
            <a:off x="685800" y="1417638"/>
            <a:ext cx="7772400" cy="4195757"/>
          </a:xfrm>
        </p:spPr>
        <p:txBody>
          <a:bodyPr>
            <a:normAutofit lnSpcReduction="10000"/>
          </a:bodyPr>
          <a:lstStyle/>
          <a:p>
            <a:pPr eaLnBrk="1" hangingPunct="1"/>
            <a:r>
              <a:rPr lang="pt-BR" sz="1600" dirty="0">
                <a:latin typeface="News Gothic MT" charset="0"/>
              </a:rPr>
              <a:t>EL PRESENTE MATERIAL ESTA PENSADO PARA SER UTILIZADO POR EL DOCENTE EN LA UNIDAD </a:t>
            </a:r>
            <a:r>
              <a:rPr lang="pt-BR" sz="1600" dirty="0" smtClean="0">
                <a:latin typeface="News Gothic MT" charset="0"/>
              </a:rPr>
              <a:t>UNO DE DISEÑO DE EQUIPOS </a:t>
            </a:r>
            <a:r>
              <a:rPr lang="pt-BR" sz="1600" dirty="0" err="1" smtClean="0">
                <a:latin typeface="News Gothic MT" charset="0"/>
              </a:rPr>
              <a:t>Y</a:t>
            </a:r>
            <a:r>
              <a:rPr lang="pt-BR" sz="1600" dirty="0" smtClean="0">
                <a:latin typeface="News Gothic MT" charset="0"/>
              </a:rPr>
              <a:t> MAQUINAS, </a:t>
            </a:r>
            <a:r>
              <a:rPr lang="pt-BR" sz="1600" dirty="0">
                <a:latin typeface="News Gothic MT" charset="0"/>
              </a:rPr>
              <a:t>PARA ELLO SE HAN DESARROLLADO UNA SERIE DE </a:t>
            </a:r>
            <a:r>
              <a:rPr lang="pt-BR" sz="1600" dirty="0" smtClean="0">
                <a:latin typeface="News Gothic MT" charset="0"/>
              </a:rPr>
              <a:t>TEMAS REFERENTE AL TERMINO DE “EQUIPOS”: </a:t>
            </a:r>
            <a:r>
              <a:rPr lang="pt-BR" sz="1600" dirty="0">
                <a:latin typeface="News Gothic MT" charset="0"/>
              </a:rPr>
              <a:t>EJEMPLOS, DEFINICIONES </a:t>
            </a:r>
            <a:r>
              <a:rPr lang="pt-BR" sz="1600" dirty="0" err="1" smtClean="0">
                <a:latin typeface="News Gothic MT" charset="0"/>
              </a:rPr>
              <a:t>Y</a:t>
            </a:r>
            <a:r>
              <a:rPr lang="pt-BR" sz="1600" dirty="0" smtClean="0">
                <a:latin typeface="News Gothic MT" charset="0"/>
              </a:rPr>
              <a:t> CLASIFICACIÓN DENTRO DEL ÁREA DE LA CONSTRUCCIÓN, QUE </a:t>
            </a:r>
            <a:r>
              <a:rPr lang="pt-BR" sz="1600" dirty="0">
                <a:latin typeface="News Gothic MT" charset="0"/>
              </a:rPr>
              <a:t>SEGÚN LOS OBJETIVOS, PROPÓSITOS </a:t>
            </a:r>
            <a:r>
              <a:rPr lang="pt-BR" sz="1600" dirty="0" err="1">
                <a:latin typeface="News Gothic MT" charset="0"/>
              </a:rPr>
              <a:t>Y</a:t>
            </a:r>
            <a:r>
              <a:rPr lang="pt-BR" sz="1600" dirty="0">
                <a:latin typeface="News Gothic MT" charset="0"/>
              </a:rPr>
              <a:t> COMPETENCIAS DE LA UNIDAD DE APRENDIZAJE FUNCIONAN PARA UN MAYOR ENTENDIMIENTO DE LA MISMA. EL GUIÓN SE DIVIDE DE LA SIGUIENTE FORMA:</a:t>
            </a:r>
          </a:p>
          <a:p>
            <a:pPr eaLnBrk="1" hangingPunct="1"/>
            <a:r>
              <a:rPr lang="pt-BR" sz="1400" dirty="0">
                <a:latin typeface="News Gothic MT" charset="0"/>
              </a:rPr>
              <a:t>PRESENTACIÓN DE LA UNIDAD DE APRENDIZAJE.</a:t>
            </a:r>
          </a:p>
          <a:p>
            <a:pPr eaLnBrk="1" hangingPunct="1"/>
            <a:r>
              <a:rPr lang="pt-BR" sz="1400" dirty="0">
                <a:latin typeface="News Gothic MT" charset="0"/>
              </a:rPr>
              <a:t>PROPÓSITO DE LA UNIDAD DE APRENDIZAJE.</a:t>
            </a:r>
          </a:p>
          <a:p>
            <a:pPr eaLnBrk="1" hangingPunct="1"/>
            <a:r>
              <a:rPr lang="pt-BR" sz="1400" dirty="0">
                <a:latin typeface="News Gothic MT" charset="0"/>
              </a:rPr>
              <a:t>ESTRUCTURA DE LA UA.</a:t>
            </a:r>
          </a:p>
          <a:p>
            <a:pPr eaLnBrk="1" hangingPunct="1"/>
            <a:r>
              <a:rPr lang="pt-BR" sz="1400" dirty="0">
                <a:latin typeface="News Gothic MT" charset="0"/>
              </a:rPr>
              <a:t>SECUENCIA DIDÁCTICA.</a:t>
            </a:r>
          </a:p>
          <a:p>
            <a:pPr eaLnBrk="1" hangingPunct="1"/>
            <a:r>
              <a:rPr lang="pt-BR" sz="1400" dirty="0">
                <a:latin typeface="News Gothic MT" charset="0"/>
              </a:rPr>
              <a:t>SECUENCIA DIDÁCTICA (UNIDAD </a:t>
            </a:r>
            <a:r>
              <a:rPr lang="pt-BR" sz="1400" dirty="0" smtClean="0">
                <a:latin typeface="News Gothic MT" charset="0"/>
              </a:rPr>
              <a:t>UNO)</a:t>
            </a:r>
            <a:r>
              <a:rPr lang="pt-BR" sz="1400" dirty="0">
                <a:latin typeface="News Gothic MT" charset="0"/>
              </a:rPr>
              <a:t>.</a:t>
            </a:r>
          </a:p>
          <a:p>
            <a:pPr eaLnBrk="1" hangingPunct="1"/>
            <a:r>
              <a:rPr lang="pt-BR" sz="1400" dirty="0" smtClean="0">
                <a:latin typeface="News Gothic MT" charset="0"/>
              </a:rPr>
              <a:t>CLASIFICACIÓN DE EQUIPOS </a:t>
            </a:r>
            <a:r>
              <a:rPr lang="pt-BR" sz="1400" dirty="0" err="1" smtClean="0">
                <a:latin typeface="News Gothic MT" charset="0"/>
              </a:rPr>
              <a:t>Y</a:t>
            </a:r>
            <a:r>
              <a:rPr lang="pt-BR" sz="1400" dirty="0" smtClean="0">
                <a:latin typeface="News Gothic MT" charset="0"/>
              </a:rPr>
              <a:t> MÁQUINAS.</a:t>
            </a:r>
          </a:p>
          <a:p>
            <a:pPr eaLnBrk="1" hangingPunct="1"/>
            <a:r>
              <a:rPr lang="pt-BR" sz="1400" dirty="0" smtClean="0">
                <a:latin typeface="News Gothic MT" charset="0"/>
              </a:rPr>
              <a:t>EQUIPOS.</a:t>
            </a:r>
          </a:p>
          <a:p>
            <a:pPr eaLnBrk="1" hangingPunct="1"/>
            <a:r>
              <a:rPr lang="pt-BR" sz="1400" dirty="0" smtClean="0">
                <a:latin typeface="News Gothic MT" charset="0"/>
              </a:rPr>
              <a:t>EQUIPOS DE CONSTRUCCIÓN (CLASIFICACIÓN).</a:t>
            </a:r>
          </a:p>
          <a:p>
            <a:pPr eaLnBrk="1" hangingPunct="1"/>
            <a:endParaRPr lang="pt-BR" sz="1400" dirty="0">
              <a:latin typeface="News Gothic MT" charset="0"/>
            </a:endParaRPr>
          </a:p>
          <a:p>
            <a:pPr eaLnBrk="1" hangingPunct="1"/>
            <a:endParaRPr lang="es-ES" dirty="0">
              <a:latin typeface="News Gothic MT" charset="0"/>
            </a:endParaRPr>
          </a:p>
        </p:txBody>
      </p:sp>
    </p:spTree>
    <p:extLst>
      <p:ext uri="{BB962C8B-B14F-4D97-AF65-F5344CB8AC3E}">
        <p14:creationId xmlns:p14="http://schemas.microsoft.com/office/powerpoint/2010/main" val="26253860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914400" y="1146491"/>
            <a:ext cx="7313613" cy="4644709"/>
          </a:xfrm>
        </p:spPr>
        <p:txBody>
          <a:bodyPr>
            <a:normAutofit fontScale="32500" lnSpcReduction="20000"/>
          </a:bodyPr>
          <a:lstStyle/>
          <a:p>
            <a:pPr marL="0" indent="0" algn="just">
              <a:buNone/>
            </a:pPr>
            <a:r>
              <a:rPr lang="es-ES_tradnl" sz="6400" dirty="0"/>
              <a:t>El mundo del diseño contemporáneo está en constante evolución, sin una dirección ni una filosofía concretas en clara ascendencia. Los diseños universales para la fabricación en serie, los objetos de consumo con cierto toque personalizado y las piezas de diseño artístico de edición limitada se disputan el protagonismo en un mundo mediatizado que se nutre de novedad en lugar de sustancia.</a:t>
            </a:r>
          </a:p>
          <a:p>
            <a:pPr marL="0" indent="0" algn="just">
              <a:buNone/>
            </a:pPr>
            <a:r>
              <a:rPr lang="es-ES" sz="6400" dirty="0" smtClean="0"/>
              <a:t>A</a:t>
            </a:r>
            <a:r>
              <a:rPr lang="es-ES_tradnl" sz="6400" dirty="0" smtClean="0"/>
              <a:t> continuación se presentan varios conceptos y clasificaciones que tienen que ver con el término de equipos y sus diferentes ejemplos en el sector de la construcción, para que el alumno y el docente entienda y aplique la diferenciación entre equipos y máquinas.</a:t>
            </a:r>
            <a:endParaRPr lang="es-ES_tradnl" sz="6400" dirty="0"/>
          </a:p>
          <a:p>
            <a:pPr marL="0" indent="0" algn="just">
              <a:buNone/>
            </a:pPr>
            <a:endParaRPr lang="es-ES_tradnl" dirty="0" smtClean="0"/>
          </a:p>
          <a:p>
            <a:pPr marL="0" indent="0" algn="just">
              <a:buNone/>
            </a:pPr>
            <a:endParaRPr lang="es-ES_tradnl" dirty="0" smtClean="0"/>
          </a:p>
          <a:p>
            <a:pPr marL="0" indent="0" algn="just">
              <a:buNone/>
            </a:pPr>
            <a:r>
              <a:rPr lang="es-ES_tradnl" dirty="0" smtClean="0"/>
              <a:t> </a:t>
            </a:r>
            <a:endParaRPr lang="es-ES" dirty="0"/>
          </a:p>
        </p:txBody>
      </p:sp>
    </p:spTree>
    <p:extLst>
      <p:ext uri="{BB962C8B-B14F-4D97-AF65-F5344CB8AC3E}">
        <p14:creationId xmlns:p14="http://schemas.microsoft.com/office/powerpoint/2010/main" val="28532720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¿Que es un equipo?</a:t>
            </a:r>
            <a:endParaRPr lang="es-MX" dirty="0"/>
          </a:p>
        </p:txBody>
      </p:sp>
      <p:sp>
        <p:nvSpPr>
          <p:cNvPr id="3" name="Marcador de contenido 2"/>
          <p:cNvSpPr>
            <a:spLocks noGrp="1"/>
          </p:cNvSpPr>
          <p:nvPr>
            <p:ph idx="1"/>
          </p:nvPr>
        </p:nvSpPr>
        <p:spPr/>
        <p:txBody>
          <a:bodyPr/>
          <a:lstStyle/>
          <a:p>
            <a:r>
              <a:rPr lang="es-MX" dirty="0"/>
              <a:t>Conjunto de elementos y sistemas de diferente</a:t>
            </a:r>
            <a:br>
              <a:rPr lang="es-MX" dirty="0"/>
            </a:br>
            <a:r>
              <a:rPr lang="es-MX" dirty="0"/>
              <a:t>índole, diseñados y acoplados con el fin de que</a:t>
            </a:r>
            <a:br>
              <a:rPr lang="es-MX" dirty="0"/>
            </a:br>
            <a:r>
              <a:rPr lang="es-MX" dirty="0"/>
              <a:t>cumplan un trabajo especifico; utilizados en varias</a:t>
            </a:r>
            <a:br>
              <a:rPr lang="es-MX" dirty="0"/>
            </a:br>
            <a:r>
              <a:rPr lang="es-MX" dirty="0"/>
              <a:t>ramas del sector </a:t>
            </a:r>
            <a:r>
              <a:rPr lang="es-MX" dirty="0" smtClean="0"/>
              <a:t>primario , secundario</a:t>
            </a:r>
            <a:r>
              <a:rPr lang="es-MX" dirty="0"/>
              <a:t>, comercio y</a:t>
            </a:r>
            <a:br>
              <a:rPr lang="es-MX" dirty="0"/>
            </a:br>
            <a:r>
              <a:rPr lang="es-MX" dirty="0"/>
              <a:t>servicios. Por ejemplo en el sector de la</a:t>
            </a:r>
            <a:br>
              <a:rPr lang="es-MX" dirty="0"/>
            </a:br>
            <a:r>
              <a:rPr lang="es-MX" dirty="0"/>
              <a:t>construcción, realización de obras civiles,</a:t>
            </a:r>
            <a:br>
              <a:rPr lang="es-MX" dirty="0"/>
            </a:br>
            <a:r>
              <a:rPr lang="es-MX" dirty="0"/>
              <a:t>urbanizaciones, edificaciones, etc.</a:t>
            </a:r>
          </a:p>
        </p:txBody>
      </p:sp>
    </p:spTree>
    <p:extLst>
      <p:ext uri="{BB962C8B-B14F-4D97-AF65-F5344CB8AC3E}">
        <p14:creationId xmlns:p14="http://schemas.microsoft.com/office/powerpoint/2010/main" val="39968573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Clasificación </a:t>
            </a:r>
            <a:endParaRPr lang="es-MX" dirty="0"/>
          </a:p>
        </p:txBody>
      </p:sp>
      <p:sp>
        <p:nvSpPr>
          <p:cNvPr id="3" name="Marcador de contenido 2"/>
          <p:cNvSpPr>
            <a:spLocks noGrp="1"/>
          </p:cNvSpPr>
          <p:nvPr>
            <p:ph idx="1"/>
          </p:nvPr>
        </p:nvSpPr>
        <p:spPr>
          <a:xfrm>
            <a:off x="856060" y="1645920"/>
            <a:ext cx="7429499" cy="4732020"/>
          </a:xfrm>
        </p:spPr>
        <p:txBody>
          <a:bodyPr>
            <a:normAutofit/>
          </a:bodyPr>
          <a:lstStyle/>
          <a:p>
            <a:pPr>
              <a:spcBef>
                <a:spcPts val="0"/>
              </a:spcBef>
            </a:pPr>
            <a:r>
              <a:rPr lang="es-MX" dirty="0" smtClean="0"/>
              <a:t>Grupos electrógenos </a:t>
            </a:r>
          </a:p>
          <a:p>
            <a:pPr>
              <a:spcBef>
                <a:spcPts val="0"/>
              </a:spcBef>
            </a:pPr>
            <a:r>
              <a:rPr lang="es-MX" dirty="0" smtClean="0"/>
              <a:t>Torres de iluminación y sistemas portátiles de alumbrado </a:t>
            </a:r>
          </a:p>
          <a:p>
            <a:pPr>
              <a:spcBef>
                <a:spcPts val="0"/>
              </a:spcBef>
            </a:pPr>
            <a:r>
              <a:rPr lang="es-MX" dirty="0" smtClean="0"/>
              <a:t>Compresores móviles </a:t>
            </a:r>
          </a:p>
          <a:p>
            <a:pPr>
              <a:spcBef>
                <a:spcPts val="0"/>
              </a:spcBef>
            </a:pPr>
            <a:r>
              <a:rPr lang="es-MX" dirty="0" smtClean="0"/>
              <a:t>Moto soldadores </a:t>
            </a:r>
          </a:p>
          <a:p>
            <a:pPr>
              <a:spcBef>
                <a:spcPts val="0"/>
              </a:spcBef>
            </a:pPr>
            <a:r>
              <a:rPr lang="es-MX" dirty="0" smtClean="0"/>
              <a:t>Andamiajes motorizados </a:t>
            </a:r>
          </a:p>
          <a:p>
            <a:pPr>
              <a:spcBef>
                <a:spcPts val="0"/>
              </a:spcBef>
            </a:pPr>
            <a:r>
              <a:rPr lang="es-MX" dirty="0" smtClean="0"/>
              <a:t>Anclajes </a:t>
            </a:r>
          </a:p>
          <a:p>
            <a:pPr>
              <a:spcBef>
                <a:spcPts val="0"/>
              </a:spcBef>
            </a:pPr>
            <a:r>
              <a:rPr lang="es-MX" dirty="0" smtClean="0"/>
              <a:t>Rampas </a:t>
            </a:r>
          </a:p>
          <a:p>
            <a:pPr>
              <a:spcBef>
                <a:spcPts val="0"/>
              </a:spcBef>
            </a:pPr>
            <a:r>
              <a:rPr lang="es-MX" dirty="0" smtClean="0"/>
              <a:t>Rampas plegables </a:t>
            </a:r>
          </a:p>
          <a:p>
            <a:pPr>
              <a:spcBef>
                <a:spcPts val="0"/>
              </a:spcBef>
            </a:pPr>
            <a:r>
              <a:rPr lang="es-MX" dirty="0" smtClean="0"/>
              <a:t>Encofrados </a:t>
            </a:r>
          </a:p>
          <a:p>
            <a:pPr>
              <a:spcBef>
                <a:spcPts val="0"/>
              </a:spcBef>
            </a:pPr>
            <a:r>
              <a:rPr lang="es-MX" dirty="0" smtClean="0"/>
              <a:t>Casetas y baños de obra </a:t>
            </a:r>
          </a:p>
          <a:p>
            <a:pPr>
              <a:spcBef>
                <a:spcPts val="0"/>
              </a:spcBef>
            </a:pPr>
            <a:r>
              <a:rPr lang="es-MX" dirty="0" smtClean="0"/>
              <a:t>Vallas y señalizaciones de obra </a:t>
            </a:r>
          </a:p>
          <a:p>
            <a:pPr>
              <a:spcBef>
                <a:spcPts val="0"/>
              </a:spcBef>
            </a:pPr>
            <a:r>
              <a:rPr lang="es-MX" dirty="0" smtClean="0"/>
              <a:t>Torres, eslingas y carracas </a:t>
            </a:r>
          </a:p>
          <a:p>
            <a:pPr>
              <a:spcBef>
                <a:spcPts val="0"/>
              </a:spcBef>
            </a:pPr>
            <a:r>
              <a:rPr lang="es-MX" dirty="0" smtClean="0"/>
              <a:t>Otros equipos de construcción y obra publica </a:t>
            </a:r>
          </a:p>
          <a:p>
            <a:pPr>
              <a:spcBef>
                <a:spcPts val="0"/>
              </a:spcBef>
            </a:pPr>
            <a:endParaRPr lang="es-MX" dirty="0"/>
          </a:p>
        </p:txBody>
      </p:sp>
    </p:spTree>
    <p:extLst>
      <p:ext uri="{BB962C8B-B14F-4D97-AF65-F5344CB8AC3E}">
        <p14:creationId xmlns:p14="http://schemas.microsoft.com/office/powerpoint/2010/main" val="28100580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67544" y="903768"/>
            <a:ext cx="8229600" cy="4525963"/>
          </a:xfrm>
        </p:spPr>
        <p:txBody>
          <a:bodyPr>
            <a:normAutofit/>
          </a:bodyPr>
          <a:lstStyle/>
          <a:p>
            <a:pPr marL="0" indent="0" algn="ctr">
              <a:buNone/>
            </a:pPr>
            <a:r>
              <a:rPr lang="es-ES" sz="1800" dirty="0" smtClean="0"/>
              <a:t>IDENTIFICACIÓN DEL CURSO</a:t>
            </a:r>
          </a:p>
          <a:p>
            <a:pPr marL="0" indent="0" algn="ctr">
              <a:buNone/>
            </a:pPr>
            <a:endParaRPr lang="es-ES" sz="1800" dirty="0" smtClean="0"/>
          </a:p>
          <a:p>
            <a:pPr marL="0" indent="0">
              <a:buNone/>
            </a:pPr>
            <a:r>
              <a:rPr lang="es-ES" sz="1800" dirty="0" smtClean="0"/>
              <a:t>Nombre de la UA: Diseño de equipos y Máquinas</a:t>
            </a:r>
          </a:p>
          <a:p>
            <a:pPr marL="0" indent="0">
              <a:buNone/>
            </a:pPr>
            <a:r>
              <a:rPr lang="es-ES" sz="1800" dirty="0" smtClean="0"/>
              <a:t>Área de docencia: Diseño</a:t>
            </a:r>
          </a:p>
          <a:p>
            <a:pPr marL="0" indent="0">
              <a:buNone/>
            </a:pPr>
            <a:r>
              <a:rPr lang="es-ES" sz="1800" dirty="0"/>
              <a:t> </a:t>
            </a:r>
            <a:r>
              <a:rPr lang="es-ES" sz="1800" dirty="0" smtClean="0"/>
              <a:t>Clave: L41</a:t>
            </a:r>
          </a:p>
          <a:p>
            <a:pPr marL="0" indent="0">
              <a:buNone/>
            </a:pPr>
            <a:r>
              <a:rPr lang="es-ES" sz="1800" dirty="0" smtClean="0"/>
              <a:t>Horas de Teoría: 3</a:t>
            </a:r>
          </a:p>
          <a:p>
            <a:pPr marL="0" indent="0">
              <a:buNone/>
            </a:pPr>
            <a:r>
              <a:rPr lang="es-ES" sz="1800" dirty="0" smtClean="0"/>
              <a:t>Horas de Práctica:3</a:t>
            </a:r>
          </a:p>
          <a:p>
            <a:pPr marL="0" indent="0">
              <a:buNone/>
            </a:pPr>
            <a:r>
              <a:rPr lang="es-ES" sz="1800" dirty="0" smtClean="0"/>
              <a:t>Créditos:6</a:t>
            </a:r>
          </a:p>
          <a:p>
            <a:pPr marL="0" indent="0">
              <a:buNone/>
            </a:pPr>
            <a:r>
              <a:rPr lang="es-ES" sz="1800" dirty="0" smtClean="0"/>
              <a:t>Carácter de la Unidad de Aprendizaje: obligatoria</a:t>
            </a:r>
          </a:p>
          <a:p>
            <a:pPr marL="0" indent="0">
              <a:buNone/>
            </a:pPr>
            <a:r>
              <a:rPr lang="es-ES" sz="1800" dirty="0" smtClean="0"/>
              <a:t>Núcleo de formación: sustantivo</a:t>
            </a:r>
          </a:p>
          <a:p>
            <a:pPr marL="0" indent="0">
              <a:buNone/>
            </a:pPr>
            <a:r>
              <a:rPr lang="es-ES" sz="1800" dirty="0" smtClean="0"/>
              <a:t>Espacios donde se imparte: Facultad de Arquitectura y Diseño, CU UAEM Zumpango y CU UAEM Valle de Chalco.</a:t>
            </a:r>
          </a:p>
          <a:p>
            <a:pPr algn="ctr"/>
            <a:endParaRPr lang="es-ES" dirty="0"/>
          </a:p>
        </p:txBody>
      </p:sp>
    </p:spTree>
    <p:extLst>
      <p:ext uri="{BB962C8B-B14F-4D97-AF65-F5344CB8AC3E}">
        <p14:creationId xmlns:p14="http://schemas.microsoft.com/office/powerpoint/2010/main" val="5808024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860029" y="609602"/>
            <a:ext cx="2892028" cy="990599"/>
          </a:xfrm>
        </p:spPr>
        <p:txBody>
          <a:bodyPr>
            <a:normAutofit/>
          </a:bodyPr>
          <a:lstStyle/>
          <a:p>
            <a:r>
              <a:rPr lang="es-MX" dirty="0" smtClean="0"/>
              <a:t>Grupo electrógenos</a:t>
            </a:r>
            <a:endParaRPr lang="es-MX" dirty="0"/>
          </a:p>
        </p:txBody>
      </p:sp>
      <p:sp>
        <p:nvSpPr>
          <p:cNvPr id="6" name="Marcador de texto 5"/>
          <p:cNvSpPr>
            <a:spLocks noGrp="1"/>
          </p:cNvSpPr>
          <p:nvPr>
            <p:ph type="body" sz="quarter" idx="14"/>
          </p:nvPr>
        </p:nvSpPr>
        <p:spPr/>
        <p:txBody>
          <a:bodyPr>
            <a:normAutofit/>
          </a:bodyPr>
          <a:lstStyle/>
          <a:p>
            <a:r>
              <a:rPr lang="es-MX" sz="2800" dirty="0" smtClean="0"/>
              <a:t>Tipo de maquinaria que se mueve con un generador electrónico otra ves de un motor de combustión interna </a:t>
            </a:r>
            <a:endParaRPr lang="es-MX" sz="2800" dirty="0"/>
          </a:p>
        </p:txBody>
      </p:sp>
      <p:pic>
        <p:nvPicPr>
          <p:cNvPr id="7" name="Imagen 6"/>
          <p:cNvPicPr>
            <a:picLocks noChangeAspect="1"/>
          </p:cNvPicPr>
          <p:nvPr/>
        </p:nvPicPr>
        <p:blipFill>
          <a:blip r:embed="rId2"/>
          <a:stretch>
            <a:fillRect/>
          </a:stretch>
        </p:blipFill>
        <p:spPr>
          <a:xfrm>
            <a:off x="4613434" y="1104900"/>
            <a:ext cx="3941714" cy="2092642"/>
          </a:xfrm>
          <a:prstGeom prst="rect">
            <a:avLst/>
          </a:prstGeom>
        </p:spPr>
      </p:pic>
      <p:pic>
        <p:nvPicPr>
          <p:cNvPr id="8" name="Imagen 7"/>
          <p:cNvPicPr>
            <a:picLocks noChangeAspect="1"/>
          </p:cNvPicPr>
          <p:nvPr/>
        </p:nvPicPr>
        <p:blipFill>
          <a:blip r:embed="rId3"/>
          <a:stretch>
            <a:fillRect/>
          </a:stretch>
        </p:blipFill>
        <p:spPr>
          <a:xfrm>
            <a:off x="7039169" y="3220243"/>
            <a:ext cx="2057400" cy="1600200"/>
          </a:xfrm>
          <a:prstGeom prst="rect">
            <a:avLst/>
          </a:prstGeom>
        </p:spPr>
      </p:pic>
      <p:pic>
        <p:nvPicPr>
          <p:cNvPr id="9" name="Imagen 8"/>
          <p:cNvPicPr>
            <a:picLocks noChangeAspect="1"/>
          </p:cNvPicPr>
          <p:nvPr/>
        </p:nvPicPr>
        <p:blipFill>
          <a:blip r:embed="rId4"/>
          <a:stretch>
            <a:fillRect/>
          </a:stretch>
        </p:blipFill>
        <p:spPr>
          <a:xfrm>
            <a:off x="4251956" y="3220243"/>
            <a:ext cx="2673581" cy="2548814"/>
          </a:xfrm>
          <a:prstGeom prst="rect">
            <a:avLst/>
          </a:prstGeom>
        </p:spPr>
      </p:pic>
    </p:spTree>
    <p:extLst>
      <p:ext uri="{BB962C8B-B14F-4D97-AF65-F5344CB8AC3E}">
        <p14:creationId xmlns:p14="http://schemas.microsoft.com/office/powerpoint/2010/main" val="5005886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60028" y="609600"/>
            <a:ext cx="3471987" cy="1639885"/>
          </a:xfrm>
        </p:spPr>
        <p:txBody>
          <a:bodyPr>
            <a:normAutofit/>
          </a:bodyPr>
          <a:lstStyle/>
          <a:p>
            <a:r>
              <a:rPr lang="es-MX" dirty="0"/>
              <a:t>S</a:t>
            </a:r>
            <a:r>
              <a:rPr lang="es-MX" dirty="0" smtClean="0"/>
              <a:t>istemas portátiles de alumbrado </a:t>
            </a:r>
            <a:endParaRPr lang="es-MX" dirty="0"/>
          </a:p>
        </p:txBody>
      </p:sp>
      <p:sp>
        <p:nvSpPr>
          <p:cNvPr id="4" name="Marcador de texto 3"/>
          <p:cNvSpPr>
            <a:spLocks noGrp="1"/>
          </p:cNvSpPr>
          <p:nvPr>
            <p:ph type="body" sz="quarter" idx="14"/>
          </p:nvPr>
        </p:nvSpPr>
        <p:spPr>
          <a:xfrm>
            <a:off x="756484" y="2326105"/>
            <a:ext cx="3383280" cy="3756099"/>
          </a:xfrm>
        </p:spPr>
        <p:txBody>
          <a:bodyPr>
            <a:normAutofit/>
          </a:bodyPr>
          <a:lstStyle/>
          <a:p>
            <a:r>
              <a:rPr lang="es-MX" sz="2400" dirty="0" smtClean="0"/>
              <a:t>Sistema eléctrico que ayuda a iluminar el área de trabajo o el área donde se construye para facilitar el trabajo a los obreros o empleados </a:t>
            </a:r>
            <a:endParaRPr lang="es-MX" sz="2400" dirty="0"/>
          </a:p>
        </p:txBody>
      </p:sp>
      <p:pic>
        <p:nvPicPr>
          <p:cNvPr id="5" name="Imagen 4"/>
          <p:cNvPicPr>
            <a:picLocks noChangeAspect="1"/>
          </p:cNvPicPr>
          <p:nvPr/>
        </p:nvPicPr>
        <p:blipFill rotWithShape="1">
          <a:blip r:embed="rId2"/>
          <a:srcRect l="32343" r="33371"/>
          <a:stretch/>
        </p:blipFill>
        <p:spPr>
          <a:xfrm>
            <a:off x="6863715" y="1115218"/>
            <a:ext cx="1714500" cy="4438650"/>
          </a:xfrm>
          <a:prstGeom prst="rect">
            <a:avLst/>
          </a:prstGeom>
        </p:spPr>
      </p:pic>
      <p:pic>
        <p:nvPicPr>
          <p:cNvPr id="7" name="Imagen 6"/>
          <p:cNvPicPr>
            <a:picLocks noChangeAspect="1"/>
          </p:cNvPicPr>
          <p:nvPr/>
        </p:nvPicPr>
        <p:blipFill>
          <a:blip r:embed="rId3"/>
          <a:stretch>
            <a:fillRect/>
          </a:stretch>
        </p:blipFill>
        <p:spPr>
          <a:xfrm>
            <a:off x="4962128" y="1429543"/>
            <a:ext cx="1257300" cy="3810000"/>
          </a:xfrm>
          <a:prstGeom prst="rect">
            <a:avLst/>
          </a:prstGeom>
        </p:spPr>
      </p:pic>
    </p:spTree>
    <p:extLst>
      <p:ext uri="{BB962C8B-B14F-4D97-AF65-F5344CB8AC3E}">
        <p14:creationId xmlns:p14="http://schemas.microsoft.com/office/powerpoint/2010/main" val="40876658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60029" y="609601"/>
            <a:ext cx="2892028" cy="1122996"/>
          </a:xfrm>
        </p:spPr>
        <p:txBody>
          <a:bodyPr>
            <a:normAutofit/>
          </a:bodyPr>
          <a:lstStyle/>
          <a:p>
            <a:r>
              <a:rPr lang="es-MX" dirty="0" smtClean="0"/>
              <a:t>Compresores móviles </a:t>
            </a:r>
            <a:endParaRPr lang="es-MX" dirty="0"/>
          </a:p>
        </p:txBody>
      </p:sp>
      <p:sp>
        <p:nvSpPr>
          <p:cNvPr id="4" name="Marcador de texto 3"/>
          <p:cNvSpPr>
            <a:spLocks noGrp="1"/>
          </p:cNvSpPr>
          <p:nvPr>
            <p:ph type="body" sz="quarter" idx="14"/>
          </p:nvPr>
        </p:nvSpPr>
        <p:spPr>
          <a:xfrm>
            <a:off x="745888" y="1732597"/>
            <a:ext cx="2892028" cy="4462464"/>
          </a:xfrm>
        </p:spPr>
        <p:txBody>
          <a:bodyPr>
            <a:noAutofit/>
          </a:bodyPr>
          <a:lstStyle/>
          <a:p>
            <a:r>
              <a:rPr lang="es-MX" sz="1800" dirty="0" smtClean="0"/>
              <a:t>Maquina de fluido que esta construida para aumentar la presión y desplazar cierto tipo de fluidos llamados comprensibles tal como </a:t>
            </a:r>
          </a:p>
          <a:p>
            <a:pPr marL="285750" indent="-285750">
              <a:buFontTx/>
              <a:buChar char="-"/>
            </a:pPr>
            <a:r>
              <a:rPr lang="es-MX" sz="1800" dirty="0" smtClean="0"/>
              <a:t>Gases </a:t>
            </a:r>
          </a:p>
          <a:p>
            <a:pPr marL="285750" indent="-285750">
              <a:buFontTx/>
              <a:buChar char="-"/>
            </a:pPr>
            <a:r>
              <a:rPr lang="es-MX" sz="1800" dirty="0" smtClean="0"/>
              <a:t>Vapores </a:t>
            </a:r>
          </a:p>
          <a:p>
            <a:r>
              <a:rPr lang="es-MX" sz="1800" dirty="0" smtClean="0"/>
              <a:t>Funciona atreves de un intercambio de energía entre la maquina y el fluido el cual el trabajo que ejerce por el compresor es transferido a la sustancia que pasa por el convirtiéndose en energía del fluido. </a:t>
            </a:r>
          </a:p>
        </p:txBody>
      </p:sp>
      <p:pic>
        <p:nvPicPr>
          <p:cNvPr id="5" name="Imagen 4"/>
          <p:cNvPicPr>
            <a:picLocks noChangeAspect="1"/>
          </p:cNvPicPr>
          <p:nvPr/>
        </p:nvPicPr>
        <p:blipFill>
          <a:blip r:embed="rId2"/>
          <a:stretch>
            <a:fillRect/>
          </a:stretch>
        </p:blipFill>
        <p:spPr>
          <a:xfrm>
            <a:off x="6723698" y="1732597"/>
            <a:ext cx="2143125" cy="3438525"/>
          </a:xfrm>
          <a:prstGeom prst="rect">
            <a:avLst/>
          </a:prstGeom>
        </p:spPr>
      </p:pic>
      <p:pic>
        <p:nvPicPr>
          <p:cNvPr id="6" name="Imagen 5"/>
          <p:cNvPicPr>
            <a:picLocks noChangeAspect="1"/>
          </p:cNvPicPr>
          <p:nvPr/>
        </p:nvPicPr>
        <p:blipFill>
          <a:blip r:embed="rId3"/>
          <a:stretch>
            <a:fillRect/>
          </a:stretch>
        </p:blipFill>
        <p:spPr>
          <a:xfrm>
            <a:off x="3752057" y="356076"/>
            <a:ext cx="2857500" cy="2238375"/>
          </a:xfrm>
          <a:prstGeom prst="rect">
            <a:avLst/>
          </a:prstGeom>
        </p:spPr>
      </p:pic>
    </p:spTree>
    <p:extLst>
      <p:ext uri="{BB962C8B-B14F-4D97-AF65-F5344CB8AC3E}">
        <p14:creationId xmlns:p14="http://schemas.microsoft.com/office/powerpoint/2010/main" val="7584134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11966" y="609602"/>
            <a:ext cx="3662522" cy="761999"/>
          </a:xfrm>
        </p:spPr>
        <p:txBody>
          <a:bodyPr>
            <a:normAutofit/>
          </a:bodyPr>
          <a:lstStyle/>
          <a:p>
            <a:r>
              <a:rPr lang="es-MX" sz="4000" dirty="0" smtClean="0"/>
              <a:t>Motosoldadoras </a:t>
            </a:r>
            <a:endParaRPr lang="es-MX" sz="4000" dirty="0"/>
          </a:p>
        </p:txBody>
      </p:sp>
      <p:sp>
        <p:nvSpPr>
          <p:cNvPr id="4" name="Marcador de texto 3"/>
          <p:cNvSpPr>
            <a:spLocks noGrp="1"/>
          </p:cNvSpPr>
          <p:nvPr>
            <p:ph type="body" sz="quarter" idx="14"/>
          </p:nvPr>
        </p:nvSpPr>
        <p:spPr>
          <a:xfrm>
            <a:off x="860029" y="1371600"/>
            <a:ext cx="2892028" cy="4419600"/>
          </a:xfrm>
        </p:spPr>
        <p:txBody>
          <a:bodyPr/>
          <a:lstStyle/>
          <a:p>
            <a:r>
              <a:rPr lang="es-MX" sz="2400" dirty="0" smtClean="0"/>
              <a:t>Soldadora que esta incorporada a un motor que usa gasolina o diésel en ves de la energía eléctrica.</a:t>
            </a:r>
            <a:r>
              <a:rPr lang="es-MX" dirty="0" smtClean="0"/>
              <a:t> </a:t>
            </a:r>
            <a:endParaRPr lang="es-MX" dirty="0"/>
          </a:p>
        </p:txBody>
      </p:sp>
      <p:pic>
        <p:nvPicPr>
          <p:cNvPr id="5" name="Imagen 4"/>
          <p:cNvPicPr>
            <a:picLocks noChangeAspect="1"/>
          </p:cNvPicPr>
          <p:nvPr/>
        </p:nvPicPr>
        <p:blipFill>
          <a:blip r:embed="rId2"/>
          <a:stretch>
            <a:fillRect/>
          </a:stretch>
        </p:blipFill>
        <p:spPr>
          <a:xfrm>
            <a:off x="6402783" y="809626"/>
            <a:ext cx="1785938" cy="1943100"/>
          </a:xfrm>
          <a:prstGeom prst="rect">
            <a:avLst/>
          </a:prstGeom>
        </p:spPr>
      </p:pic>
      <p:pic>
        <p:nvPicPr>
          <p:cNvPr id="6" name="Imagen 5"/>
          <p:cNvPicPr>
            <a:picLocks noChangeAspect="1"/>
          </p:cNvPicPr>
          <p:nvPr/>
        </p:nvPicPr>
        <p:blipFill>
          <a:blip r:embed="rId3"/>
          <a:stretch>
            <a:fillRect/>
          </a:stretch>
        </p:blipFill>
        <p:spPr>
          <a:xfrm>
            <a:off x="4633716" y="609602"/>
            <a:ext cx="1607344" cy="2143125"/>
          </a:xfrm>
          <a:prstGeom prst="rect">
            <a:avLst/>
          </a:prstGeom>
        </p:spPr>
      </p:pic>
      <p:pic>
        <p:nvPicPr>
          <p:cNvPr id="7" name="Imagen 6"/>
          <p:cNvPicPr>
            <a:picLocks noChangeAspect="1"/>
          </p:cNvPicPr>
          <p:nvPr/>
        </p:nvPicPr>
        <p:blipFill>
          <a:blip r:embed="rId4"/>
          <a:stretch>
            <a:fillRect/>
          </a:stretch>
        </p:blipFill>
        <p:spPr>
          <a:xfrm>
            <a:off x="1921638" y="3731106"/>
            <a:ext cx="6587927" cy="2060094"/>
          </a:xfrm>
          <a:prstGeom prst="rect">
            <a:avLst/>
          </a:prstGeom>
        </p:spPr>
      </p:pic>
    </p:spTree>
    <p:extLst>
      <p:ext uri="{BB962C8B-B14F-4D97-AF65-F5344CB8AC3E}">
        <p14:creationId xmlns:p14="http://schemas.microsoft.com/office/powerpoint/2010/main" val="30944059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4398" y="1109023"/>
            <a:ext cx="3563938" cy="1162050"/>
          </a:xfrm>
        </p:spPr>
        <p:txBody>
          <a:bodyPr>
            <a:normAutofit/>
          </a:bodyPr>
          <a:lstStyle/>
          <a:p>
            <a:r>
              <a:rPr lang="es-MX" dirty="0" smtClean="0"/>
              <a:t>Andamiajes motorizados </a:t>
            </a:r>
            <a:endParaRPr lang="es-MX" dirty="0"/>
          </a:p>
        </p:txBody>
      </p:sp>
      <p:sp>
        <p:nvSpPr>
          <p:cNvPr id="4" name="Marcador de texto 3"/>
          <p:cNvSpPr>
            <a:spLocks noGrp="1"/>
          </p:cNvSpPr>
          <p:nvPr>
            <p:ph type="body" sz="quarter" idx="14"/>
          </p:nvPr>
        </p:nvSpPr>
        <p:spPr>
          <a:xfrm>
            <a:off x="914398" y="2363955"/>
            <a:ext cx="3563938" cy="2163171"/>
          </a:xfrm>
        </p:spPr>
        <p:txBody>
          <a:bodyPr>
            <a:normAutofit/>
          </a:bodyPr>
          <a:lstStyle/>
          <a:p>
            <a:r>
              <a:rPr lang="es-MX" sz="2000" dirty="0" smtClean="0"/>
              <a:t>Soportes o plataformas movibles motorizadas para arreglar o construir a un lado de un edificio </a:t>
            </a:r>
            <a:endParaRPr lang="es-MX" sz="2000" dirty="0"/>
          </a:p>
        </p:txBody>
      </p:sp>
      <p:pic>
        <p:nvPicPr>
          <p:cNvPr id="5" name="Imagen 4"/>
          <p:cNvPicPr>
            <a:picLocks noChangeAspect="1"/>
          </p:cNvPicPr>
          <p:nvPr/>
        </p:nvPicPr>
        <p:blipFill>
          <a:blip r:embed="rId2"/>
          <a:stretch>
            <a:fillRect/>
          </a:stretch>
        </p:blipFill>
        <p:spPr>
          <a:xfrm>
            <a:off x="1020127" y="3802380"/>
            <a:ext cx="1685925" cy="2362200"/>
          </a:xfrm>
          <a:prstGeom prst="rect">
            <a:avLst/>
          </a:prstGeom>
        </p:spPr>
      </p:pic>
      <p:pic>
        <p:nvPicPr>
          <p:cNvPr id="6" name="Imagen 5"/>
          <p:cNvPicPr>
            <a:picLocks noChangeAspect="1"/>
          </p:cNvPicPr>
          <p:nvPr/>
        </p:nvPicPr>
        <p:blipFill>
          <a:blip r:embed="rId3"/>
          <a:stretch>
            <a:fillRect/>
          </a:stretch>
        </p:blipFill>
        <p:spPr>
          <a:xfrm>
            <a:off x="5660135" y="609602"/>
            <a:ext cx="2971658" cy="3192779"/>
          </a:xfrm>
          <a:prstGeom prst="rect">
            <a:avLst/>
          </a:prstGeom>
        </p:spPr>
      </p:pic>
      <p:pic>
        <p:nvPicPr>
          <p:cNvPr id="7" name="Imagen 6"/>
          <p:cNvPicPr>
            <a:picLocks noChangeAspect="1"/>
          </p:cNvPicPr>
          <p:nvPr/>
        </p:nvPicPr>
        <p:blipFill>
          <a:blip r:embed="rId4"/>
          <a:stretch>
            <a:fillRect/>
          </a:stretch>
        </p:blipFill>
        <p:spPr>
          <a:xfrm>
            <a:off x="3928343" y="3802381"/>
            <a:ext cx="2591044" cy="2900362"/>
          </a:xfrm>
          <a:prstGeom prst="rect">
            <a:avLst/>
          </a:prstGeom>
        </p:spPr>
      </p:pic>
    </p:spTree>
    <p:extLst>
      <p:ext uri="{BB962C8B-B14F-4D97-AF65-F5344CB8AC3E}">
        <p14:creationId xmlns:p14="http://schemas.microsoft.com/office/powerpoint/2010/main" val="12540359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a:t>Otros equipos de construcción y obra publica </a:t>
            </a:r>
            <a:br>
              <a:rPr lang="es-MX" dirty="0"/>
            </a:br>
            <a:endParaRPr lang="es-MX" dirty="0"/>
          </a:p>
        </p:txBody>
      </p:sp>
      <p:sp>
        <p:nvSpPr>
          <p:cNvPr id="4" name="Marcador de texto 3"/>
          <p:cNvSpPr>
            <a:spLocks noGrp="1"/>
          </p:cNvSpPr>
          <p:nvPr>
            <p:ph type="body" sz="quarter" idx="14"/>
          </p:nvPr>
        </p:nvSpPr>
        <p:spPr>
          <a:xfrm>
            <a:off x="860029" y="2249486"/>
            <a:ext cx="2892028" cy="1248094"/>
          </a:xfrm>
        </p:spPr>
        <p:txBody>
          <a:bodyPr>
            <a:normAutofit/>
          </a:bodyPr>
          <a:lstStyle/>
          <a:p>
            <a:r>
              <a:rPr lang="es-MX" sz="2000" dirty="0" smtClean="0"/>
              <a:t>Estos quipos ya son muy variado dependiendo el tipo de obra que se realiza </a:t>
            </a:r>
            <a:endParaRPr lang="es-MX" dirty="0"/>
          </a:p>
        </p:txBody>
      </p:sp>
      <p:pic>
        <p:nvPicPr>
          <p:cNvPr id="5" name="Imagen 4"/>
          <p:cNvPicPr>
            <a:picLocks noChangeAspect="1"/>
          </p:cNvPicPr>
          <p:nvPr/>
        </p:nvPicPr>
        <p:blipFill>
          <a:blip r:embed="rId2"/>
          <a:stretch>
            <a:fillRect/>
          </a:stretch>
        </p:blipFill>
        <p:spPr>
          <a:xfrm>
            <a:off x="5804754" y="344486"/>
            <a:ext cx="3004919" cy="2924495"/>
          </a:xfrm>
          <a:prstGeom prst="rect">
            <a:avLst/>
          </a:prstGeom>
        </p:spPr>
      </p:pic>
      <p:pic>
        <p:nvPicPr>
          <p:cNvPr id="6" name="Imagen 5"/>
          <p:cNvPicPr>
            <a:picLocks noChangeAspect="1"/>
          </p:cNvPicPr>
          <p:nvPr/>
        </p:nvPicPr>
        <p:blipFill>
          <a:blip r:embed="rId3"/>
          <a:stretch>
            <a:fillRect/>
          </a:stretch>
        </p:blipFill>
        <p:spPr>
          <a:xfrm>
            <a:off x="3500187" y="3304692"/>
            <a:ext cx="2005965" cy="2907196"/>
          </a:xfrm>
          <a:prstGeom prst="rect">
            <a:avLst/>
          </a:prstGeom>
        </p:spPr>
      </p:pic>
      <p:pic>
        <p:nvPicPr>
          <p:cNvPr id="7" name="Imagen 6"/>
          <p:cNvPicPr>
            <a:picLocks noChangeAspect="1"/>
          </p:cNvPicPr>
          <p:nvPr/>
        </p:nvPicPr>
        <p:blipFill>
          <a:blip r:embed="rId4"/>
          <a:stretch>
            <a:fillRect/>
          </a:stretch>
        </p:blipFill>
        <p:spPr>
          <a:xfrm>
            <a:off x="5983491" y="3304692"/>
            <a:ext cx="1992392" cy="2801147"/>
          </a:xfrm>
          <a:prstGeom prst="rect">
            <a:avLst/>
          </a:prstGeom>
        </p:spPr>
      </p:pic>
    </p:spTree>
    <p:extLst>
      <p:ext uri="{BB962C8B-B14F-4D97-AF65-F5344CB8AC3E}">
        <p14:creationId xmlns:p14="http://schemas.microsoft.com/office/powerpoint/2010/main" val="21580899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cap="none"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Exo"/>
              </a:rPr>
              <a:t>Allanadoras de Concreto</a:t>
            </a:r>
            <a:br>
              <a:rPr lang="es-MX" cap="none"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Exo"/>
              </a:rPr>
            </a:br>
            <a:endParaRPr lang="es-MX" cap="none"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3" name="Marcador de contenido 2"/>
          <p:cNvSpPr>
            <a:spLocks noGrp="1"/>
          </p:cNvSpPr>
          <p:nvPr>
            <p:ph idx="1"/>
          </p:nvPr>
        </p:nvSpPr>
        <p:spPr>
          <a:xfrm>
            <a:off x="776563" y="858969"/>
            <a:ext cx="7313613" cy="4056062"/>
          </a:xfrm>
        </p:spPr>
        <p:txBody>
          <a:bodyPr/>
          <a:lstStyle/>
          <a:p>
            <a:r>
              <a:rPr lang="es-MX" dirty="0" smtClean="0">
                <a:solidFill>
                  <a:srgbClr val="FFFFFF"/>
                </a:solidFill>
                <a:latin typeface="Helvetica Neue"/>
              </a:rPr>
              <a:t>Estas </a:t>
            </a:r>
            <a:r>
              <a:rPr lang="es-MX" dirty="0">
                <a:solidFill>
                  <a:srgbClr val="FFFFFF"/>
                </a:solidFill>
                <a:latin typeface="Helvetica Neue"/>
              </a:rPr>
              <a:t>Allanadoras Profesionales o Alisadoras son máquinas de alta producción moderna diseñadas para flotar sobre y realizar acabados en losas de hormigón vertidas. El buen equilibrio que poseen las Allanadoras para Concreto Vimesa, el manubrio de guía ajustable y la facilidad de acceso a los controles ofrecen más comodidad para el operador y mayor productividad. </a:t>
            </a:r>
            <a:endParaRPr lang="es-MX" dirty="0">
              <a:solidFill>
                <a:srgbClr val="FFFFFF"/>
              </a:solidFill>
            </a:endParaRPr>
          </a:p>
        </p:txBody>
      </p:sp>
      <p:pic>
        <p:nvPicPr>
          <p:cNvPr id="4" name="Marcador de contenido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44377" y="4095357"/>
            <a:ext cx="3406540" cy="2264260"/>
          </a:xfrm>
          <a:prstGeom prst="rect">
            <a:avLst/>
          </a:prstGeom>
        </p:spPr>
      </p:pic>
    </p:spTree>
    <p:extLst>
      <p:ext uri="{BB962C8B-B14F-4D97-AF65-F5344CB8AC3E}">
        <p14:creationId xmlns:p14="http://schemas.microsoft.com/office/powerpoint/2010/main" val="42919652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sz="2800" b="1" dirty="0"/>
              <a:t>Bombas </a:t>
            </a:r>
            <a:r>
              <a:rPr lang="es-MX" sz="2800" b="1" dirty="0" smtClean="0"/>
              <a:t>Hidráulicas </a:t>
            </a:r>
            <a:r>
              <a:rPr lang="es-MX" sz="2800" b="1" dirty="0"/>
              <a:t>para Agua Sucia con Solidos</a:t>
            </a:r>
            <a:br>
              <a:rPr lang="es-MX" sz="2800" b="1" dirty="0"/>
            </a:br>
            <a:endParaRPr lang="es-MX" sz="2800" dirty="0"/>
          </a:p>
        </p:txBody>
      </p:sp>
      <p:sp>
        <p:nvSpPr>
          <p:cNvPr id="3" name="Marcador de contenido 2"/>
          <p:cNvSpPr>
            <a:spLocks noGrp="1"/>
          </p:cNvSpPr>
          <p:nvPr>
            <p:ph idx="1"/>
          </p:nvPr>
        </p:nvSpPr>
        <p:spPr>
          <a:xfrm>
            <a:off x="914400" y="967258"/>
            <a:ext cx="7313613" cy="4056062"/>
          </a:xfrm>
        </p:spPr>
        <p:txBody>
          <a:bodyPr>
            <a:normAutofit/>
          </a:bodyPr>
          <a:lstStyle/>
          <a:p>
            <a:r>
              <a:rPr lang="es-MX" dirty="0">
                <a:solidFill>
                  <a:srgbClr val="FFFFFF"/>
                </a:solidFill>
                <a:latin typeface="Helvetica Neue"/>
              </a:rPr>
              <a:t>La bomba hidráulica TP03 es la bomba hidráulica más eficiente en movimiento de grandes cantidades de líquidos con concentraciones de hasta el 25% de sólidos. Esta bomba hidráulica solamente se deja en el lugar de trabajo y ya está lista para seguir trabajando. Las ventajas de esta bomba hidráulica es que es una bomba autocebante, es 100% sumergible y puede trabajar en seco</a:t>
            </a:r>
            <a:r>
              <a:rPr lang="es-MX" dirty="0" smtClean="0">
                <a:solidFill>
                  <a:srgbClr val="FFFFFF"/>
                </a:solidFill>
                <a:latin typeface="Helvetica Neue"/>
              </a:rPr>
              <a:t>,, además no requiere casi </a:t>
            </a:r>
            <a:r>
              <a:rPr lang="es-MX" dirty="0">
                <a:solidFill>
                  <a:srgbClr val="FFFFFF"/>
                </a:solidFill>
                <a:latin typeface="Helvetica Neue"/>
              </a:rPr>
              <a:t>nada de mantenimiento ni lubricación.</a:t>
            </a:r>
            <a:endParaRPr lang="es-MX" dirty="0">
              <a:solidFill>
                <a:srgbClr val="FFFFFF"/>
              </a:solidFill>
            </a:endParaRPr>
          </a:p>
        </p:txBody>
      </p:sp>
      <p:pic>
        <p:nvPicPr>
          <p:cNvPr id="4" name="Marcador de contenido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76406" y="3742109"/>
            <a:ext cx="2900480" cy="2277678"/>
          </a:xfrm>
          <a:prstGeom prst="rect">
            <a:avLst/>
          </a:prstGeom>
        </p:spPr>
      </p:pic>
    </p:spTree>
    <p:extLst>
      <p:ext uri="{BB962C8B-B14F-4D97-AF65-F5344CB8AC3E}">
        <p14:creationId xmlns:p14="http://schemas.microsoft.com/office/powerpoint/2010/main" val="35370191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2000" b="1" dirty="0"/>
              <a:t>Cortadoras de Concreto y </a:t>
            </a:r>
            <a:r>
              <a:rPr lang="es-MX" sz="2000" b="1" dirty="0" smtClean="0"/>
              <a:t>Asfalto </a:t>
            </a:r>
            <a:r>
              <a:rPr lang="es-MX" sz="2000" b="1" dirty="0"/>
              <a:t>de 8 a 14 HP</a:t>
            </a:r>
            <a:br>
              <a:rPr lang="es-MX" sz="2000" b="1" dirty="0"/>
            </a:br>
            <a:endParaRPr lang="es-MX" sz="2000" dirty="0"/>
          </a:p>
        </p:txBody>
      </p:sp>
      <p:sp>
        <p:nvSpPr>
          <p:cNvPr id="3" name="Marcador de contenido 2"/>
          <p:cNvSpPr>
            <a:spLocks noGrp="1"/>
          </p:cNvSpPr>
          <p:nvPr>
            <p:ph idx="1"/>
          </p:nvPr>
        </p:nvSpPr>
        <p:spPr/>
        <p:txBody>
          <a:bodyPr/>
          <a:lstStyle/>
          <a:p>
            <a:r>
              <a:rPr lang="es-MX" dirty="0">
                <a:solidFill>
                  <a:srgbClr val="FFFFFF"/>
                </a:solidFill>
                <a:latin typeface="Helvetica Neue"/>
              </a:rPr>
              <a:t>Cortadoras de concreto y asfalto con Motor de 8 a 14 Caballos de Fuerza. Cortadoras de concreto y Cortadoras de Asfalto tienen un peso de 120 Kg. Estas Cortadoras de Concreto y Asfalto utilizan un Disco de Diamante para realizar el Corte.</a:t>
            </a:r>
            <a:endParaRPr lang="es-MX" dirty="0">
              <a:solidFill>
                <a:srgbClr val="FFFFFF"/>
              </a:solidFill>
            </a:endParaRPr>
          </a:p>
        </p:txBody>
      </p:sp>
      <p:pic>
        <p:nvPicPr>
          <p:cNvPr id="4" name="Marcador de contenido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48042" y="3669510"/>
            <a:ext cx="3799235" cy="2983448"/>
          </a:xfrm>
          <a:prstGeom prst="rect">
            <a:avLst/>
          </a:prstGeom>
        </p:spPr>
      </p:pic>
    </p:spTree>
    <p:extLst>
      <p:ext uri="{BB962C8B-B14F-4D97-AF65-F5344CB8AC3E}">
        <p14:creationId xmlns:p14="http://schemas.microsoft.com/office/powerpoint/2010/main" val="7416681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smtClean="0"/>
              <a:t/>
            </a:r>
            <a:br>
              <a:rPr lang="es-MX" dirty="0" smtClean="0"/>
            </a:br>
            <a:r>
              <a:rPr lang="es-MX" dirty="0" smtClean="0"/>
              <a:t>Fuentes </a:t>
            </a:r>
            <a:r>
              <a:rPr lang="es-MX" dirty="0"/>
              <a:t>de Poder</a:t>
            </a:r>
            <a:br>
              <a:rPr lang="es-MX" dirty="0"/>
            </a:br>
            <a:endParaRPr lang="es-MX" dirty="0"/>
          </a:p>
        </p:txBody>
      </p:sp>
      <p:sp>
        <p:nvSpPr>
          <p:cNvPr id="3" name="Marcador de contenido 2"/>
          <p:cNvSpPr>
            <a:spLocks noGrp="1"/>
          </p:cNvSpPr>
          <p:nvPr>
            <p:ph idx="1"/>
          </p:nvPr>
        </p:nvSpPr>
        <p:spPr/>
        <p:txBody>
          <a:bodyPr>
            <a:normAutofit/>
          </a:bodyPr>
          <a:lstStyle/>
          <a:p>
            <a:r>
              <a:rPr lang="es-MX" sz="2000" dirty="0">
                <a:solidFill>
                  <a:srgbClr val="FFFFFF"/>
                </a:solidFill>
                <a:latin typeface="Helvetica Neue"/>
              </a:rPr>
              <a:t>Esta unidad no solo proporciona la presión y caudal hidráulico para mover las </a:t>
            </a:r>
            <a:r>
              <a:rPr lang="es-MX" sz="2000" dirty="0" smtClean="0">
                <a:solidFill>
                  <a:srgbClr val="FFFFFF"/>
                </a:solidFill>
                <a:latin typeface="Helvetica Neue"/>
              </a:rPr>
              <a:t>herramientas </a:t>
            </a:r>
            <a:r>
              <a:rPr lang="es-MX" sz="2000" dirty="0">
                <a:solidFill>
                  <a:srgbClr val="FFFFFF"/>
                </a:solidFill>
                <a:latin typeface="Helvetica Neue"/>
              </a:rPr>
              <a:t>hidráulicas, pero también tiene un generador </a:t>
            </a:r>
            <a:r>
              <a:rPr lang="es-MX" sz="2000" dirty="0" smtClean="0">
                <a:solidFill>
                  <a:srgbClr val="FFFFFF"/>
                </a:solidFill>
                <a:latin typeface="Helvetica Neue"/>
              </a:rPr>
              <a:t>eléctrico </a:t>
            </a:r>
            <a:r>
              <a:rPr lang="es-MX" sz="2000" dirty="0">
                <a:solidFill>
                  <a:srgbClr val="FFFFFF"/>
                </a:solidFill>
                <a:latin typeface="Helvetica Neue"/>
              </a:rPr>
              <a:t>interno de 1000 watts para poder operar herramientas eléctricas o iluminación del área de trabajo. La fuente de poder provee a los equipos de construcción la potencia necesaria para ser operados, no necesita de equipos de gran tamaño como un compresores de </a:t>
            </a:r>
            <a:r>
              <a:rPr lang="es-MX" sz="2000" dirty="0" smtClean="0">
                <a:solidFill>
                  <a:srgbClr val="FFFFFF"/>
                </a:solidFill>
                <a:latin typeface="Helvetica Neue"/>
              </a:rPr>
              <a:t>aire. </a:t>
            </a:r>
            <a:endParaRPr lang="es-MX" dirty="0">
              <a:solidFill>
                <a:srgbClr val="FFFFFF"/>
              </a:solidFill>
            </a:endParaRPr>
          </a:p>
        </p:txBody>
      </p:sp>
      <p:pic>
        <p:nvPicPr>
          <p:cNvPr id="5" name="Marcador de contenido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11750" y="4326620"/>
            <a:ext cx="3089122" cy="2425814"/>
          </a:xfrm>
          <a:prstGeom prst="rect">
            <a:avLst/>
          </a:prstGeom>
        </p:spPr>
      </p:pic>
    </p:spTree>
    <p:extLst>
      <p:ext uri="{BB962C8B-B14F-4D97-AF65-F5344CB8AC3E}">
        <p14:creationId xmlns:p14="http://schemas.microsoft.com/office/powerpoint/2010/main" val="20062844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1800" dirty="0" smtClean="0"/>
              <a:t>Presentación del programa</a:t>
            </a:r>
            <a:endParaRPr lang="es-ES" sz="1800" dirty="0"/>
          </a:p>
        </p:txBody>
      </p:sp>
      <p:sp>
        <p:nvSpPr>
          <p:cNvPr id="4" name="Marcador de contenido 3"/>
          <p:cNvSpPr>
            <a:spLocks noGrp="1"/>
          </p:cNvSpPr>
          <p:nvPr>
            <p:ph idx="1"/>
          </p:nvPr>
        </p:nvSpPr>
        <p:spPr/>
        <p:txBody>
          <a:bodyPr>
            <a:normAutofit fontScale="70000" lnSpcReduction="20000"/>
          </a:bodyPr>
          <a:lstStyle/>
          <a:p>
            <a:pPr lvl="0"/>
            <a:r>
              <a:rPr lang="es-ES" dirty="0"/>
              <a:t>La presente unidad de aprendizaje tiene como propósito  desarrollar proyectos de diseño en el ámbito de los equipos y máquinas , entendiéndose los equipos de trabajo como cualquier máquina, aparato, instrumento o instalación utilizado en el trabajo, asimismo las </a:t>
            </a:r>
            <a:r>
              <a:rPr lang="es-ES" dirty="0" smtClean="0"/>
              <a:t>máquinas </a:t>
            </a:r>
            <a:r>
              <a:rPr lang="es-ES" dirty="0"/>
              <a:t>como el conjunto de piezas móviles para una aplicación determinada.</a:t>
            </a:r>
            <a:endParaRPr lang="es-ES_tradnl" dirty="0"/>
          </a:p>
          <a:p>
            <a:r>
              <a:rPr lang="es-MX" dirty="0"/>
              <a:t>Se emplearan distintos métodos de diseño así como metodologías de investigación que promuevan la detección de necesidades en un ámbito determinado, que serán satisfechas  a través del desarrollo de objetos tridimensionales, susceptibles de producción de acuerdo a tecnologías disponibles .y modos de producción  nacionales.</a:t>
            </a:r>
            <a:endParaRPr lang="es-ES_tradnl" dirty="0"/>
          </a:p>
          <a:p>
            <a:r>
              <a:rPr lang="es-MX" dirty="0"/>
              <a:t>El proceso de diseño empleado en el desarrollo de los proyectos deberá contemplar la conjunción de elementos Y los aspectos ergonómicos, tecnológicos, productivos,  estéticos, semióticos y sustentables en un contexto determinado.</a:t>
            </a:r>
            <a:endParaRPr lang="es-ES_tradnl" dirty="0"/>
          </a:p>
          <a:p>
            <a:r>
              <a:rPr lang="es-MX" dirty="0"/>
              <a:t>Para el logro de la competencia las propuestas de diseño establecidas deberán ser comprobadas por medio de modelos tridimensionales materiales y virtuales, así como con la fundamentación para el diseño de las propuestas.</a:t>
            </a:r>
            <a:endParaRPr lang="es-ES_tradnl" dirty="0"/>
          </a:p>
          <a:p>
            <a:r>
              <a:rPr lang="es-MX" dirty="0"/>
              <a:t>Asimismo para el desarrollo del programa se partirá de las competencias adquiridas previamente por loa alumnos de acuerdo a las unidades de competencia aprobadas con anterioridad.</a:t>
            </a:r>
            <a:endParaRPr lang="es-ES_tradnl" dirty="0"/>
          </a:p>
          <a:p>
            <a:endParaRPr lang="es-ES_tradnl" dirty="0"/>
          </a:p>
          <a:p>
            <a:pPr marL="0" indent="0">
              <a:buNone/>
            </a:pPr>
            <a:endParaRPr lang="es-ES_tradnl" dirty="0"/>
          </a:p>
          <a:p>
            <a:endParaRPr lang="es-ES" dirty="0"/>
          </a:p>
        </p:txBody>
      </p:sp>
    </p:spTree>
    <p:extLst>
      <p:ext uri="{BB962C8B-B14F-4D97-AF65-F5344CB8AC3E}">
        <p14:creationId xmlns:p14="http://schemas.microsoft.com/office/powerpoint/2010/main" val="17396131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Rodillos </a:t>
            </a:r>
            <a:r>
              <a:rPr lang="es-MX" dirty="0" smtClean="0"/>
              <a:t>Vibratorios</a:t>
            </a:r>
            <a:endParaRPr lang="es-MX" dirty="0"/>
          </a:p>
        </p:txBody>
      </p:sp>
      <p:sp>
        <p:nvSpPr>
          <p:cNvPr id="3" name="Marcador de contenido 2"/>
          <p:cNvSpPr>
            <a:spLocks noGrp="1"/>
          </p:cNvSpPr>
          <p:nvPr>
            <p:ph idx="1"/>
          </p:nvPr>
        </p:nvSpPr>
        <p:spPr/>
        <p:txBody>
          <a:bodyPr>
            <a:normAutofit/>
          </a:bodyPr>
          <a:lstStyle/>
          <a:p>
            <a:r>
              <a:rPr lang="es-MX" sz="1800" dirty="0" smtClean="0">
                <a:solidFill>
                  <a:srgbClr val="FFFFFF"/>
                </a:solidFill>
                <a:latin typeface="Helvetica Neue"/>
              </a:rPr>
              <a:t>Rodillos </a:t>
            </a:r>
            <a:r>
              <a:rPr lang="es-MX" sz="1800" dirty="0">
                <a:solidFill>
                  <a:srgbClr val="FFFFFF"/>
                </a:solidFill>
                <a:latin typeface="Helvetica Neue"/>
              </a:rPr>
              <a:t>vibratorios para uso en compactación de pavimentos, calles y asfalto en general. Estos Rodillos Vibratorios se pueden usar para aplanar y compactar el suelo. Los rodillos vibratorios dobles puede ser usado para la compactación de una amplia variedad de suelos y asfaltos. El exclusivo diseño compacto de los rodillos vibratorios permite proyecciones poco sobresalientes a ambos lados del rodillo. La transmisión totalmente hidrostática elimina componentes mecánicos, reduciendo de esta manera la necesidad de mantenimiento y aumentando la confiabilidad del </a:t>
            </a:r>
            <a:r>
              <a:rPr lang="es-MX" sz="1800" dirty="0" smtClean="0">
                <a:solidFill>
                  <a:srgbClr val="FFFFFF"/>
                </a:solidFill>
                <a:latin typeface="Helvetica Neue"/>
              </a:rPr>
              <a:t>equipo.</a:t>
            </a:r>
            <a:endParaRPr lang="es-MX" sz="1800" dirty="0">
              <a:solidFill>
                <a:srgbClr val="FFFFFF"/>
              </a:solidFill>
            </a:endParaRPr>
          </a:p>
        </p:txBody>
      </p:sp>
      <p:pic>
        <p:nvPicPr>
          <p:cNvPr id="4" name="Marcador de contenido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57312" y="4295379"/>
            <a:ext cx="3112391" cy="2444086"/>
          </a:xfrm>
          <a:prstGeom prst="rect">
            <a:avLst/>
          </a:prstGeom>
        </p:spPr>
      </p:pic>
    </p:spTree>
    <p:extLst>
      <p:ext uri="{BB962C8B-B14F-4D97-AF65-F5344CB8AC3E}">
        <p14:creationId xmlns:p14="http://schemas.microsoft.com/office/powerpoint/2010/main" val="41390333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smtClean="0"/>
              <a:t>Vibroapisonadores</a:t>
            </a:r>
            <a:endParaRPr lang="es-MX" dirty="0"/>
          </a:p>
        </p:txBody>
      </p:sp>
      <p:sp>
        <p:nvSpPr>
          <p:cNvPr id="3" name="Marcador de contenido 2"/>
          <p:cNvSpPr>
            <a:spLocks noGrp="1"/>
          </p:cNvSpPr>
          <p:nvPr>
            <p:ph idx="1"/>
          </p:nvPr>
        </p:nvSpPr>
        <p:spPr/>
        <p:txBody>
          <a:bodyPr/>
          <a:lstStyle/>
          <a:p>
            <a:r>
              <a:rPr lang="es-MX" sz="2000" b="1" dirty="0">
                <a:solidFill>
                  <a:srgbClr val="FFFFFF"/>
                </a:solidFill>
                <a:latin typeface="Exo"/>
              </a:rPr>
              <a:t>Vibroapisonadores para Suelos Cohesivos, Mixtos o de Granos </a:t>
            </a:r>
            <a:r>
              <a:rPr lang="es-MX" sz="2000" b="1" dirty="0" smtClean="0">
                <a:solidFill>
                  <a:srgbClr val="FFFFFF"/>
                </a:solidFill>
                <a:latin typeface="Exo"/>
              </a:rPr>
              <a:t>Gruesos. </a:t>
            </a:r>
            <a:r>
              <a:rPr lang="es-MX" sz="2000" dirty="0" smtClean="0">
                <a:solidFill>
                  <a:srgbClr val="FFFFFF"/>
                </a:solidFill>
                <a:latin typeface="Helvetica Neue"/>
              </a:rPr>
              <a:t>Vibroapisonador </a:t>
            </a:r>
            <a:r>
              <a:rPr lang="es-MX" sz="2000" dirty="0">
                <a:solidFill>
                  <a:srgbClr val="FFFFFF"/>
                </a:solidFill>
                <a:latin typeface="Helvetica Neue"/>
              </a:rPr>
              <a:t>diseñado para </a:t>
            </a:r>
            <a:r>
              <a:rPr lang="es-MX" sz="2000" dirty="0" smtClean="0">
                <a:solidFill>
                  <a:srgbClr val="FFFFFF"/>
                </a:solidFill>
                <a:latin typeface="Helvetica Neue"/>
              </a:rPr>
              <a:t>construcciones están </a:t>
            </a:r>
            <a:r>
              <a:rPr lang="es-MX" sz="2000" dirty="0">
                <a:solidFill>
                  <a:srgbClr val="FFFFFF"/>
                </a:solidFill>
                <a:latin typeface="Helvetica Neue"/>
              </a:rPr>
              <a:t>hechos para trabajar en espacios abiertos y extensos así como también poder trabajar con espacios cerrados y estrechos. </a:t>
            </a:r>
            <a:r>
              <a:rPr lang="es-ES" sz="2000" dirty="0" smtClean="0">
                <a:solidFill>
                  <a:srgbClr val="FFFFFF"/>
                </a:solidFill>
                <a:latin typeface="Helvetica Neue"/>
              </a:rPr>
              <a:t>E</a:t>
            </a:r>
            <a:r>
              <a:rPr lang="es-MX" sz="2000" dirty="0" smtClean="0">
                <a:solidFill>
                  <a:srgbClr val="FFFFFF"/>
                </a:solidFill>
                <a:latin typeface="Helvetica Neue"/>
              </a:rPr>
              <a:t>stos equipos pueden </a:t>
            </a:r>
            <a:r>
              <a:rPr lang="es-MX" sz="2000" dirty="0">
                <a:solidFill>
                  <a:srgbClr val="FFFFFF"/>
                </a:solidFill>
                <a:latin typeface="Helvetica Neue"/>
              </a:rPr>
              <a:t>trabajar con materiales en suelos cohesivos, mixtos o de granos gruesos.</a:t>
            </a:r>
          </a:p>
          <a:p>
            <a:endParaRPr lang="es-MX" dirty="0">
              <a:solidFill>
                <a:srgbClr val="FFFFFF"/>
              </a:solidFill>
            </a:endParaRPr>
          </a:p>
        </p:txBody>
      </p:sp>
      <p:pic>
        <p:nvPicPr>
          <p:cNvPr id="4" name="Marcador de contenido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65613" y="3740950"/>
            <a:ext cx="3380479" cy="2654609"/>
          </a:xfrm>
          <a:prstGeom prst="rect">
            <a:avLst/>
          </a:prstGeom>
        </p:spPr>
      </p:pic>
    </p:spTree>
    <p:extLst>
      <p:ext uri="{BB962C8B-B14F-4D97-AF65-F5344CB8AC3E}">
        <p14:creationId xmlns:p14="http://schemas.microsoft.com/office/powerpoint/2010/main" val="22853846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Roto martillos Hidráulicos</a:t>
            </a:r>
            <a:endParaRPr lang="es-MX" dirty="0"/>
          </a:p>
        </p:txBody>
      </p:sp>
      <p:sp>
        <p:nvSpPr>
          <p:cNvPr id="3" name="Marcador de contenido 2"/>
          <p:cNvSpPr>
            <a:spLocks noGrp="1"/>
          </p:cNvSpPr>
          <p:nvPr>
            <p:ph idx="1"/>
          </p:nvPr>
        </p:nvSpPr>
        <p:spPr/>
        <p:txBody>
          <a:bodyPr>
            <a:normAutofit/>
          </a:bodyPr>
          <a:lstStyle/>
          <a:p>
            <a:r>
              <a:rPr lang="es-MX" sz="2000" dirty="0">
                <a:solidFill>
                  <a:srgbClr val="FFFFFF"/>
                </a:solidFill>
                <a:latin typeface="Helvetica Neue"/>
              </a:rPr>
              <a:t>Los </a:t>
            </a:r>
            <a:r>
              <a:rPr lang="es-MX" sz="2000" dirty="0" smtClean="0">
                <a:solidFill>
                  <a:srgbClr val="FFFFFF"/>
                </a:solidFill>
                <a:latin typeface="Helvetica Neue"/>
              </a:rPr>
              <a:t>roto martillos </a:t>
            </a:r>
            <a:r>
              <a:rPr lang="es-MX" sz="2000" dirty="0">
                <a:solidFill>
                  <a:srgbClr val="FFFFFF"/>
                </a:solidFill>
                <a:latin typeface="Helvetica Neue"/>
              </a:rPr>
              <a:t>HD45 son resistentes y capaces de realizar trabajos medianos a pesados. Este modelo de </a:t>
            </a:r>
            <a:r>
              <a:rPr lang="es-MX" sz="2000" dirty="0" smtClean="0">
                <a:solidFill>
                  <a:srgbClr val="FFFFFF"/>
                </a:solidFill>
                <a:latin typeface="Helvetica Neue"/>
              </a:rPr>
              <a:t>roto martillos hidráulico </a:t>
            </a:r>
            <a:r>
              <a:rPr lang="es-MX" sz="2000" dirty="0">
                <a:solidFill>
                  <a:srgbClr val="FFFFFF"/>
                </a:solidFill>
                <a:latin typeface="Helvetica Neue"/>
              </a:rPr>
              <a:t>es ideal para perforar orificios para ductos de agua y gas, así como </a:t>
            </a:r>
            <a:r>
              <a:rPr lang="es-MX" sz="2000" dirty="0" smtClean="0">
                <a:solidFill>
                  <a:srgbClr val="FFFFFF"/>
                </a:solidFill>
                <a:latin typeface="Helvetica Neue"/>
              </a:rPr>
              <a:t>también </a:t>
            </a:r>
            <a:r>
              <a:rPr lang="es-MX" sz="2000" dirty="0">
                <a:solidFill>
                  <a:srgbClr val="FFFFFF"/>
                </a:solidFill>
                <a:latin typeface="Helvetica Neue"/>
              </a:rPr>
              <a:t>es usado para la fijación inicial de anclas. </a:t>
            </a:r>
            <a:r>
              <a:rPr lang="es-ES" sz="2000" dirty="0" smtClean="0">
                <a:solidFill>
                  <a:srgbClr val="FFFFFF"/>
                </a:solidFill>
                <a:latin typeface="Helvetica Neue"/>
              </a:rPr>
              <a:t>S</a:t>
            </a:r>
            <a:r>
              <a:rPr lang="es-MX" sz="2000" dirty="0" smtClean="0">
                <a:solidFill>
                  <a:srgbClr val="FFFFFF"/>
                </a:solidFill>
                <a:latin typeface="Helvetica Neue"/>
              </a:rPr>
              <a:t>on una alternativa ligera </a:t>
            </a:r>
            <a:r>
              <a:rPr lang="es-MX" sz="2000" dirty="0">
                <a:solidFill>
                  <a:srgbClr val="FFFFFF"/>
                </a:solidFill>
                <a:latin typeface="Helvetica Neue"/>
              </a:rPr>
              <a:t>y fuerte a las herramientas comunes del mercado, pues pueden ser usados para </a:t>
            </a:r>
            <a:r>
              <a:rPr lang="es-MX" sz="2000" dirty="0" smtClean="0">
                <a:solidFill>
                  <a:srgbClr val="FFFFFF"/>
                </a:solidFill>
                <a:latin typeface="Helvetica Neue"/>
              </a:rPr>
              <a:t>varios usos</a:t>
            </a:r>
            <a:r>
              <a:rPr lang="es-MX" dirty="0" smtClean="0">
                <a:solidFill>
                  <a:srgbClr val="FFFFFF"/>
                </a:solidFill>
                <a:latin typeface="Helvetica Neue"/>
              </a:rPr>
              <a:t>.</a:t>
            </a:r>
            <a:endParaRPr lang="es-MX" sz="2000" dirty="0" smtClean="0">
              <a:solidFill>
                <a:srgbClr val="333333"/>
              </a:solidFill>
              <a:latin typeface="Helvetica Neue"/>
            </a:endParaRPr>
          </a:p>
          <a:p>
            <a:endParaRPr lang="es-MX" sz="2000" dirty="0"/>
          </a:p>
        </p:txBody>
      </p:sp>
      <p:sp>
        <p:nvSpPr>
          <p:cNvPr id="4" name="CuadroTexto 3"/>
          <p:cNvSpPr txBox="1"/>
          <p:nvPr/>
        </p:nvSpPr>
        <p:spPr>
          <a:xfrm>
            <a:off x="669493" y="1427468"/>
            <a:ext cx="184666" cy="369332"/>
          </a:xfrm>
          <a:prstGeom prst="rect">
            <a:avLst/>
          </a:prstGeom>
          <a:noFill/>
        </p:spPr>
        <p:txBody>
          <a:bodyPr wrap="none" rtlCol="0">
            <a:spAutoFit/>
          </a:bodyPr>
          <a:lstStyle/>
          <a:p>
            <a:endParaRPr lang="es-ES" dirty="0"/>
          </a:p>
        </p:txBody>
      </p:sp>
      <p:pic>
        <p:nvPicPr>
          <p:cNvPr id="5" name="Marcador de contenido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30171" y="3619689"/>
            <a:ext cx="3246952" cy="2549753"/>
          </a:xfrm>
          <a:prstGeom prst="rect">
            <a:avLst/>
          </a:prstGeom>
        </p:spPr>
      </p:pic>
    </p:spTree>
    <p:extLst>
      <p:ext uri="{BB962C8B-B14F-4D97-AF65-F5344CB8AC3E}">
        <p14:creationId xmlns:p14="http://schemas.microsoft.com/office/powerpoint/2010/main" val="41139115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 dirty="0" smtClean="0"/>
              <a:t>conclusiones</a:t>
            </a:r>
            <a:endParaRPr lang="es-ES" dirty="0"/>
          </a:p>
        </p:txBody>
      </p:sp>
      <p:sp>
        <p:nvSpPr>
          <p:cNvPr id="3" name="Marcador de contenido 2"/>
          <p:cNvSpPr>
            <a:spLocks noGrp="1"/>
          </p:cNvSpPr>
          <p:nvPr>
            <p:ph idx="1"/>
          </p:nvPr>
        </p:nvSpPr>
        <p:spPr/>
        <p:txBody>
          <a:bodyPr/>
          <a:lstStyle/>
          <a:p>
            <a:r>
              <a:rPr lang="es-ES" dirty="0" smtClean="0"/>
              <a:t>T</a:t>
            </a:r>
            <a:r>
              <a:rPr lang="es-ES" dirty="0" smtClean="0"/>
              <a:t>radicionalmente se le ha dado un </a:t>
            </a:r>
            <a:r>
              <a:rPr lang="es-ES" dirty="0" smtClean="0"/>
              <a:t>énfasis más grande al término de “máquinas”, pero de igual importancia existe el concepto de “equipos”; es por ello importante el conocer las diferencias y aplicaciones de ambos objetos para darle al diseñador la posibilidad de proyectar mejores productos, que tengan un valor agregado más grande, una concientización y planificación en su forma.</a:t>
            </a:r>
          </a:p>
          <a:p>
            <a:r>
              <a:rPr lang="es-ES" dirty="0" smtClean="0"/>
              <a:t>D</a:t>
            </a:r>
            <a:r>
              <a:rPr lang="es-ES" dirty="0" smtClean="0"/>
              <a:t>e </a:t>
            </a:r>
            <a:r>
              <a:rPr lang="es-ES" dirty="0" err="1" smtClean="0"/>
              <a:t>aqu</a:t>
            </a:r>
            <a:r>
              <a:rPr lang="cs-CZ" dirty="0" err="1" smtClean="0"/>
              <a:t>í</a:t>
            </a:r>
            <a:r>
              <a:rPr lang="es-ES" dirty="0" smtClean="0"/>
              <a:t> nace la importancia de la generación de este material para ser utilizado por el profesor y alumno.</a:t>
            </a:r>
            <a:endParaRPr lang="es-ES" dirty="0"/>
          </a:p>
        </p:txBody>
      </p:sp>
    </p:spTree>
    <p:extLst>
      <p:ext uri="{BB962C8B-B14F-4D97-AF65-F5344CB8AC3E}">
        <p14:creationId xmlns:p14="http://schemas.microsoft.com/office/powerpoint/2010/main" val="8636909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B</a:t>
            </a:r>
            <a:r>
              <a:rPr lang="es-ES" dirty="0" smtClean="0"/>
              <a:t>ibliografía</a:t>
            </a:r>
            <a:endParaRPr lang="es-ES" dirty="0"/>
          </a:p>
        </p:txBody>
      </p:sp>
      <p:sp>
        <p:nvSpPr>
          <p:cNvPr id="3" name="Marcador de contenido 2"/>
          <p:cNvSpPr>
            <a:spLocks noGrp="1"/>
          </p:cNvSpPr>
          <p:nvPr>
            <p:ph idx="1"/>
          </p:nvPr>
        </p:nvSpPr>
        <p:spPr/>
        <p:txBody>
          <a:bodyPr/>
          <a:lstStyle/>
          <a:p>
            <a:r>
              <a:rPr lang="es-ES" sz="2000" dirty="0"/>
              <a:t>BURDEK, B. Diseño Historia , teoría y práctica del diseño industrial. </a:t>
            </a:r>
            <a:r>
              <a:rPr lang="es-ES" sz="2000" dirty="0" err="1"/>
              <a:t>G.Gilli</a:t>
            </a:r>
            <a:r>
              <a:rPr lang="es-ES" sz="2000" dirty="0"/>
              <a:t>. México 1994 </a:t>
            </a:r>
            <a:endParaRPr lang="es-ES_tradnl" sz="2000" dirty="0"/>
          </a:p>
          <a:p>
            <a:r>
              <a:rPr lang="es-ES" sz="2000" dirty="0"/>
              <a:t>Las rutas del diseño. Estudios sobre teoría y práctica. Designio. México 2003</a:t>
            </a:r>
            <a:endParaRPr lang="es-ES_tradnl" sz="2000" dirty="0"/>
          </a:p>
          <a:p>
            <a:r>
              <a:rPr lang="es-ES" sz="2000" dirty="0"/>
              <a:t>GUTIERREZ, F. Ejercicio profesional del Diseño Industrial. </a:t>
            </a:r>
            <a:r>
              <a:rPr lang="es-ES" sz="2000" dirty="0" err="1"/>
              <a:t>UAMAZ.México</a:t>
            </a:r>
            <a:r>
              <a:rPr lang="es-ES" sz="2000" dirty="0"/>
              <a:t> 2003.</a:t>
            </a:r>
            <a:endParaRPr lang="es-ES_tradnl" sz="2000" dirty="0"/>
          </a:p>
          <a:p>
            <a:r>
              <a:rPr lang="es-ES" sz="2000" dirty="0"/>
              <a:t>Longoria, </a:t>
            </a:r>
            <a:r>
              <a:rPr lang="es-ES" sz="2000" dirty="0" err="1"/>
              <a:t>Cantu</a:t>
            </a:r>
            <a:r>
              <a:rPr lang="es-ES" sz="2000" dirty="0"/>
              <a:t>, Ruiz. Pensamiento creativo. CECSA. Colección estudios generales. México2002</a:t>
            </a:r>
            <a:endParaRPr lang="es-ES_tradnl" sz="2000" dirty="0"/>
          </a:p>
          <a:p>
            <a:pPr marL="0" indent="0">
              <a:buNone/>
            </a:pPr>
            <a:endParaRPr lang="es-ES" dirty="0"/>
          </a:p>
        </p:txBody>
      </p:sp>
    </p:spTree>
    <p:extLst>
      <p:ext uri="{BB962C8B-B14F-4D97-AF65-F5344CB8AC3E}">
        <p14:creationId xmlns:p14="http://schemas.microsoft.com/office/powerpoint/2010/main" val="41218741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2400" dirty="0"/>
              <a:t>Propósito  y competencias de la Unidad de aprendizaje</a:t>
            </a:r>
          </a:p>
        </p:txBody>
      </p:sp>
      <p:sp>
        <p:nvSpPr>
          <p:cNvPr id="3" name="Marcador de contenido 2"/>
          <p:cNvSpPr>
            <a:spLocks noGrp="1"/>
          </p:cNvSpPr>
          <p:nvPr>
            <p:ph idx="1"/>
          </p:nvPr>
        </p:nvSpPr>
        <p:spPr>
          <a:xfrm>
            <a:off x="914400" y="1455162"/>
            <a:ext cx="7313613" cy="4336038"/>
          </a:xfrm>
        </p:spPr>
        <p:txBody>
          <a:bodyPr>
            <a:normAutofit fontScale="85000" lnSpcReduction="10000"/>
          </a:bodyPr>
          <a:lstStyle/>
          <a:p>
            <a:pPr marL="36576" indent="0">
              <a:buNone/>
            </a:pPr>
            <a:r>
              <a:rPr lang="es-ES" sz="2000" b="1" dirty="0" smtClean="0"/>
              <a:t>P</a:t>
            </a:r>
            <a:r>
              <a:rPr lang="es-ES_tradnl" sz="2000" b="1" dirty="0" err="1" smtClean="0"/>
              <a:t>ropósito</a:t>
            </a:r>
            <a:endParaRPr lang="es-ES_tradnl" sz="2000" b="1" dirty="0" smtClean="0"/>
          </a:p>
          <a:p>
            <a:pPr marL="36576" indent="0">
              <a:buNone/>
            </a:pPr>
            <a:r>
              <a:rPr lang="es-MX" sz="2000" dirty="0"/>
              <a:t>Evaluar los aspectos ergonómicos, tecnológicos, productivos y estéticos en un contexto determinado para proponer el desarrollo y manufactura  de equipos y máquinas  que contribuyan al enriquecimiento de la cultura </a:t>
            </a:r>
            <a:r>
              <a:rPr lang="es-MX" sz="2000" dirty="0" smtClean="0"/>
              <a:t>materialde una región.</a:t>
            </a:r>
            <a:endParaRPr lang="es-ES_tradnl" sz="2000" dirty="0"/>
          </a:p>
          <a:p>
            <a:pPr marL="36576" indent="0">
              <a:buNone/>
            </a:pPr>
            <a:r>
              <a:rPr lang="es-ES" sz="2000" b="1" dirty="0" smtClean="0"/>
              <a:t>C</a:t>
            </a:r>
            <a:r>
              <a:rPr lang="es-ES_tradnl" sz="2000" b="1" dirty="0" err="1" smtClean="0"/>
              <a:t>ompetencias</a:t>
            </a:r>
            <a:endParaRPr lang="es-ES_tradnl" sz="2000" b="1" dirty="0"/>
          </a:p>
          <a:p>
            <a:pPr marL="36576" indent="0">
              <a:buNone/>
            </a:pPr>
            <a:r>
              <a:rPr lang="es-MX" sz="2000" u="sng" dirty="0" smtClean="0"/>
              <a:t>Competencias </a:t>
            </a:r>
            <a:r>
              <a:rPr lang="es-MX" sz="2000" u="sng" dirty="0"/>
              <a:t>Desarrollo de proyectos</a:t>
            </a:r>
            <a:endParaRPr lang="es-ES_tradnl" sz="2000" dirty="0"/>
          </a:p>
          <a:p>
            <a:r>
              <a:rPr lang="es-MX" sz="2000" dirty="0"/>
              <a:t>Vinculadas al conocimiento del espacio y tiempo, para planificar, estructurar y desarrollar proyectos de diseño sobre la base de métodos, metodologías, técnicas y procedimientos para la configuración de los objetos.</a:t>
            </a:r>
            <a:endParaRPr lang="es-ES_tradnl" sz="2000" dirty="0"/>
          </a:p>
          <a:p>
            <a:pPr marL="0" indent="0">
              <a:buNone/>
            </a:pPr>
            <a:r>
              <a:rPr lang="es-MX" sz="2000" u="sng" dirty="0" smtClean="0"/>
              <a:t>Subcompetencia  </a:t>
            </a:r>
            <a:r>
              <a:rPr lang="es-MX" sz="2000" u="sng" dirty="0"/>
              <a:t>Proyectual</a:t>
            </a:r>
            <a:endParaRPr lang="es-ES_tradnl" sz="2000" dirty="0"/>
          </a:p>
          <a:p>
            <a:r>
              <a:rPr lang="es-MX" sz="2000" dirty="0"/>
              <a:t>Elaborar y aplicar métodos, técnicas y procedimientos para la configuración de objetos</a:t>
            </a:r>
            <a:r>
              <a:rPr lang="es-MX" sz="2000" dirty="0" smtClean="0"/>
              <a:t>.</a:t>
            </a:r>
            <a:endParaRPr lang="es-ES_tradnl" sz="2000" dirty="0"/>
          </a:p>
          <a:p>
            <a:r>
              <a:rPr lang="es-ES" sz="2000" dirty="0"/>
              <a:t>Configuración  de equipos y máquinas, que contribuyan  al enriquecimiento de la cultura material.</a:t>
            </a:r>
            <a:r>
              <a:rPr lang="es-ES_tradnl" sz="2000" dirty="0"/>
              <a:t> </a:t>
            </a:r>
            <a:endParaRPr lang="es-ES_tradnl" sz="2000" dirty="0" smtClean="0"/>
          </a:p>
          <a:p>
            <a:endParaRPr lang="es-ES" sz="2000" dirty="0"/>
          </a:p>
        </p:txBody>
      </p:sp>
    </p:spTree>
    <p:extLst>
      <p:ext uri="{BB962C8B-B14F-4D97-AF65-F5344CB8AC3E}">
        <p14:creationId xmlns:p14="http://schemas.microsoft.com/office/powerpoint/2010/main" val="38718547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z="2800" dirty="0" smtClean="0"/>
              <a:t>Estructura de la unidad de aprendizaje</a:t>
            </a:r>
            <a:endParaRPr lang="es-ES" sz="2800" dirty="0"/>
          </a:p>
        </p:txBody>
      </p:sp>
      <p:sp>
        <p:nvSpPr>
          <p:cNvPr id="3" name="Marcador de contenido 2"/>
          <p:cNvSpPr>
            <a:spLocks noGrp="1"/>
          </p:cNvSpPr>
          <p:nvPr>
            <p:ph idx="1"/>
          </p:nvPr>
        </p:nvSpPr>
        <p:spPr/>
        <p:txBody>
          <a:bodyPr>
            <a:normAutofit fontScale="77500" lnSpcReduction="20000"/>
          </a:bodyPr>
          <a:lstStyle/>
          <a:p>
            <a:pPr marL="0" lvl="0" indent="0">
              <a:buNone/>
            </a:pPr>
            <a:r>
              <a:rPr lang="es-MX" dirty="0" smtClean="0"/>
              <a:t>1). Diagnosticar </a:t>
            </a:r>
            <a:r>
              <a:rPr lang="es-MX" dirty="0"/>
              <a:t>las competencias adquiridas por los alumnos previamente a la unidad de aprendizaje de diseño de equipos  y máquinas,  con el fin de utilizarlas como base de la investigación para la fundamentación del proceso de diseño</a:t>
            </a:r>
            <a:r>
              <a:rPr lang="es-MX" dirty="0" smtClean="0"/>
              <a:t>.</a:t>
            </a:r>
            <a:endParaRPr lang="es-ES_tradnl" dirty="0"/>
          </a:p>
          <a:p>
            <a:pPr marL="0" lvl="0" indent="0">
              <a:buNone/>
            </a:pPr>
            <a:r>
              <a:rPr lang="es-MX" dirty="0" smtClean="0"/>
              <a:t>2)</a:t>
            </a:r>
            <a:r>
              <a:rPr lang="es-MX" b="1" i="1" dirty="0" smtClean="0"/>
              <a:t>. Definir </a:t>
            </a:r>
            <a:r>
              <a:rPr lang="es-MX" b="1" i="1" dirty="0"/>
              <a:t>y clasificar los tipos de máquinas y equipos</a:t>
            </a:r>
            <a:r>
              <a:rPr lang="es-MX" b="1" i="1" dirty="0" smtClean="0"/>
              <a:t>:</a:t>
            </a:r>
            <a:endParaRPr lang="es-ES_tradnl" b="1" i="1" dirty="0"/>
          </a:p>
          <a:p>
            <a:r>
              <a:rPr lang="es-MX" dirty="0"/>
              <a:t>Establecer definiciones de máquinas de acuerdo a:</a:t>
            </a:r>
            <a:endParaRPr lang="es-ES_tradnl" dirty="0"/>
          </a:p>
          <a:p>
            <a:pPr lvl="1"/>
            <a:r>
              <a:rPr lang="es-MX" sz="2400" dirty="0"/>
              <a:t>su función y empleo de energía</a:t>
            </a:r>
            <a:endParaRPr lang="es-ES_tradnl" sz="2400" dirty="0"/>
          </a:p>
          <a:p>
            <a:pPr lvl="1"/>
            <a:r>
              <a:rPr lang="es-MX" sz="2400" dirty="0"/>
              <a:t>respecto al contexto </a:t>
            </a:r>
            <a:endParaRPr lang="es-ES_tradnl" sz="2400" dirty="0"/>
          </a:p>
          <a:p>
            <a:pPr lvl="1"/>
            <a:r>
              <a:rPr lang="es-MX" sz="2400" dirty="0"/>
              <a:t>respecto a su manufactura</a:t>
            </a:r>
            <a:endParaRPr lang="es-ES_tradnl" sz="2400" dirty="0"/>
          </a:p>
          <a:p>
            <a:pPr lvl="1"/>
            <a:r>
              <a:rPr lang="es-MX" sz="2400" dirty="0"/>
              <a:t>Viabilidad mercadológica de </a:t>
            </a:r>
            <a:endParaRPr lang="es-ES_tradnl" sz="2400" dirty="0"/>
          </a:p>
          <a:p>
            <a:pPr lvl="1"/>
            <a:r>
              <a:rPr lang="es-MX" sz="2400" dirty="0"/>
              <a:t>Variables sustentables, ergonómicas, estéticas, tecnológicas y mercadológicas</a:t>
            </a:r>
            <a:endParaRPr lang="es-ES_tradnl" sz="2400" dirty="0"/>
          </a:p>
          <a:p>
            <a:pPr lvl="1"/>
            <a:r>
              <a:rPr lang="es-MX" sz="2400" dirty="0"/>
              <a:t>Características esenciales en la evolución de las máquinas de producción vigente </a:t>
            </a:r>
            <a:endParaRPr lang="es-ES_tradnl" sz="2400" dirty="0"/>
          </a:p>
          <a:p>
            <a:endParaRPr lang="es-ES" dirty="0"/>
          </a:p>
        </p:txBody>
      </p:sp>
    </p:spTree>
    <p:extLst>
      <p:ext uri="{BB962C8B-B14F-4D97-AF65-F5344CB8AC3E}">
        <p14:creationId xmlns:p14="http://schemas.microsoft.com/office/powerpoint/2010/main" val="16071813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lnSpcReduction="10000"/>
          </a:bodyPr>
          <a:lstStyle/>
          <a:p>
            <a:r>
              <a:rPr lang="es-MX" dirty="0"/>
              <a:t>a:</a:t>
            </a:r>
            <a:r>
              <a:rPr lang="es-MX" u="sng" dirty="0"/>
              <a:t>Establecer definiciones de equipos de acuerdo </a:t>
            </a:r>
            <a:endParaRPr lang="es-ES_tradnl" u="sng" dirty="0"/>
          </a:p>
          <a:p>
            <a:pPr lvl="1"/>
            <a:r>
              <a:rPr lang="es-MX" sz="2400" dirty="0"/>
              <a:t>su función y empleo de energía</a:t>
            </a:r>
            <a:endParaRPr lang="es-ES_tradnl" sz="2400" dirty="0"/>
          </a:p>
          <a:p>
            <a:pPr lvl="1"/>
            <a:r>
              <a:rPr lang="es-MX" sz="2400" u="sng" dirty="0"/>
              <a:t>respecto al contexto </a:t>
            </a:r>
            <a:endParaRPr lang="es-ES_tradnl" sz="2400" u="sng" dirty="0"/>
          </a:p>
          <a:p>
            <a:pPr lvl="1"/>
            <a:r>
              <a:rPr lang="es-MX" sz="2400" dirty="0"/>
              <a:t>respecto a su manufactura</a:t>
            </a:r>
            <a:endParaRPr lang="es-ES_tradnl" sz="2400" dirty="0"/>
          </a:p>
          <a:p>
            <a:pPr lvl="1"/>
            <a:r>
              <a:rPr lang="es-MX" sz="2400" dirty="0"/>
              <a:t>Viabilidad mercadológica de </a:t>
            </a:r>
            <a:endParaRPr lang="es-ES_tradnl" sz="2400" dirty="0"/>
          </a:p>
          <a:p>
            <a:pPr lvl="1"/>
            <a:r>
              <a:rPr lang="es-MX" sz="2400" dirty="0"/>
              <a:t>Variables sustentables, ergonómicas, estéticas, tecnológicas y mercadológicas</a:t>
            </a:r>
            <a:endParaRPr lang="es-ES_tradnl" sz="2400" dirty="0"/>
          </a:p>
          <a:p>
            <a:pPr lvl="1"/>
            <a:r>
              <a:rPr lang="es-MX" sz="2400" dirty="0"/>
              <a:t>Características esenciales en la evolución de los equipos de producción vigente </a:t>
            </a:r>
            <a:endParaRPr lang="es-ES_tradnl" sz="2400" dirty="0"/>
          </a:p>
          <a:p>
            <a:pPr marL="0" indent="0">
              <a:buNone/>
            </a:pPr>
            <a:endParaRPr lang="es-ES_tradnl" dirty="0"/>
          </a:p>
          <a:p>
            <a:endParaRPr lang="es-ES" dirty="0"/>
          </a:p>
        </p:txBody>
      </p:sp>
    </p:spTree>
    <p:extLst>
      <p:ext uri="{BB962C8B-B14F-4D97-AF65-F5344CB8AC3E}">
        <p14:creationId xmlns:p14="http://schemas.microsoft.com/office/powerpoint/2010/main" val="9953660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914400" y="793724"/>
            <a:ext cx="7313613" cy="4997476"/>
          </a:xfrm>
        </p:spPr>
        <p:txBody>
          <a:bodyPr>
            <a:normAutofit fontScale="92500" lnSpcReduction="20000"/>
          </a:bodyPr>
          <a:lstStyle/>
          <a:p>
            <a:pPr marL="0" lvl="0" indent="0">
              <a:buNone/>
            </a:pPr>
            <a:r>
              <a:rPr lang="es-MX" dirty="0" smtClean="0"/>
              <a:t>3). Establecer </a:t>
            </a:r>
            <a:r>
              <a:rPr lang="es-MX" dirty="0"/>
              <a:t>en conjunto docente y discente un método para el proceso de diseño y de investigación, de acuerdo a las competencias y al Plan de estudios de la licenciatura, para llevar a cabo tanto el diseño del objeto, como la fundamentación del mismo</a:t>
            </a:r>
            <a:r>
              <a:rPr lang="es-MX" dirty="0" smtClean="0"/>
              <a:t>.</a:t>
            </a:r>
            <a:r>
              <a:rPr lang="es-MX" dirty="0"/>
              <a:t> </a:t>
            </a:r>
            <a:endParaRPr lang="es-ES_tradnl" dirty="0"/>
          </a:p>
          <a:p>
            <a:pPr marL="0" lvl="0" indent="0">
              <a:buNone/>
            </a:pPr>
            <a:r>
              <a:rPr lang="es-MX" dirty="0" smtClean="0"/>
              <a:t>4). Determinación </a:t>
            </a:r>
            <a:r>
              <a:rPr lang="es-MX" dirty="0"/>
              <a:t>de una problemática que deberá ser resuelta  a través del diseño de una maquina de acuerdo  a la tipología estudiada</a:t>
            </a:r>
            <a:r>
              <a:rPr lang="es-MX" dirty="0" smtClean="0"/>
              <a:t>.</a:t>
            </a:r>
            <a:endParaRPr lang="es-ES_tradnl" dirty="0"/>
          </a:p>
          <a:p>
            <a:pPr marL="0" lvl="0" indent="0">
              <a:buNone/>
            </a:pPr>
            <a:r>
              <a:rPr lang="es-MX" dirty="0" smtClean="0"/>
              <a:t>5). </a:t>
            </a:r>
            <a:r>
              <a:rPr lang="es-MX" dirty="0"/>
              <a:t> Realizar la investigación de la fundamentación para el desarrollo del proyecto, con base en las competencias adquiridas previamente en las unidades de aprendizaje cursadas, de acuerdo a las competencias y sub competencias del plan de estudios., empleando el método desarrollado para el curso.</a:t>
            </a:r>
            <a:endParaRPr lang="es-ES_tradnl" dirty="0"/>
          </a:p>
          <a:p>
            <a:pPr marL="0" lvl="0" indent="0">
              <a:buNone/>
            </a:pPr>
            <a:r>
              <a:rPr lang="es-ES_tradnl" dirty="0" smtClean="0"/>
              <a:t>6). </a:t>
            </a:r>
            <a:r>
              <a:rPr lang="es-MX" dirty="0" smtClean="0"/>
              <a:t>Prefiguración </a:t>
            </a:r>
            <a:r>
              <a:rPr lang="es-MX" dirty="0"/>
              <a:t>del  diseño</a:t>
            </a:r>
            <a:endParaRPr lang="es-ES_tradnl" dirty="0"/>
          </a:p>
          <a:p>
            <a:pPr lvl="1"/>
            <a:r>
              <a:rPr lang="es-MX" sz="2400" dirty="0"/>
              <a:t>Definir el propósito de objeto y su perfil</a:t>
            </a:r>
            <a:endParaRPr lang="es-ES_tradnl" sz="2400" dirty="0"/>
          </a:p>
          <a:p>
            <a:pPr lvl="1"/>
            <a:r>
              <a:rPr lang="es-MX" sz="2400" dirty="0"/>
              <a:t>Requerimientos y parámetros de diseño</a:t>
            </a:r>
            <a:endParaRPr lang="es-ES_tradnl" sz="2400" dirty="0"/>
          </a:p>
          <a:p>
            <a:pPr lvl="1"/>
            <a:r>
              <a:rPr lang="es-MX" sz="2400" dirty="0"/>
              <a:t>Determinar el proceso para conceptuar el diseño</a:t>
            </a:r>
            <a:endParaRPr lang="es-ES_tradnl" sz="2400" dirty="0"/>
          </a:p>
          <a:p>
            <a:pPr lvl="1"/>
            <a:r>
              <a:rPr lang="es-MX" sz="2400" dirty="0"/>
              <a:t>Generar el concepto de diseño </a:t>
            </a:r>
            <a:endParaRPr lang="es-ES_tradnl" sz="2400" dirty="0"/>
          </a:p>
          <a:p>
            <a:pPr marL="0" indent="0">
              <a:buNone/>
            </a:pPr>
            <a:endParaRPr lang="es-ES_tradnl" dirty="0"/>
          </a:p>
          <a:p>
            <a:endParaRPr lang="es-ES" dirty="0"/>
          </a:p>
        </p:txBody>
      </p:sp>
    </p:spTree>
    <p:extLst>
      <p:ext uri="{BB962C8B-B14F-4D97-AF65-F5344CB8AC3E}">
        <p14:creationId xmlns:p14="http://schemas.microsoft.com/office/powerpoint/2010/main" val="5880594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914400" y="1208225"/>
            <a:ext cx="7313613" cy="4582975"/>
          </a:xfrm>
        </p:spPr>
        <p:txBody>
          <a:bodyPr>
            <a:normAutofit fontScale="70000" lnSpcReduction="20000"/>
          </a:bodyPr>
          <a:lstStyle/>
          <a:p>
            <a:pPr marL="0" lvl="0" indent="0">
              <a:buNone/>
            </a:pPr>
            <a:r>
              <a:rPr lang="es-MX" dirty="0" smtClean="0"/>
              <a:t>7). Figuración </a:t>
            </a:r>
            <a:r>
              <a:rPr lang="es-MX" dirty="0"/>
              <a:t>del </a:t>
            </a:r>
            <a:r>
              <a:rPr lang="es-MX" dirty="0" smtClean="0"/>
              <a:t>Diseño </a:t>
            </a:r>
            <a:endParaRPr lang="es-ES_tradnl" dirty="0"/>
          </a:p>
          <a:p>
            <a:pPr lvl="1"/>
            <a:r>
              <a:rPr lang="es-MX" sz="2400" dirty="0"/>
              <a:t>Desarrollar el proceso de diseño</a:t>
            </a:r>
            <a:endParaRPr lang="es-ES_tradnl" sz="2400" dirty="0"/>
          </a:p>
          <a:p>
            <a:pPr lvl="1"/>
            <a:r>
              <a:rPr lang="es-MX" sz="2400" dirty="0"/>
              <a:t>Generar  10 bocetos de un mínimo de tres alternativas de solución</a:t>
            </a:r>
            <a:endParaRPr lang="es-ES_tradnl" sz="2400" dirty="0"/>
          </a:p>
          <a:p>
            <a:pPr lvl="1"/>
            <a:r>
              <a:rPr lang="es-MX" sz="2400" dirty="0"/>
              <a:t>Selección de alternativa final</a:t>
            </a:r>
            <a:endParaRPr lang="es-ES_tradnl" sz="2400" dirty="0"/>
          </a:p>
          <a:p>
            <a:pPr lvl="1"/>
            <a:r>
              <a:rPr lang="es-MX" sz="2400" dirty="0"/>
              <a:t>Proyectar por medio de bocetos de detalle las variaciones al tema de la alternativa de solución</a:t>
            </a:r>
            <a:endParaRPr lang="es-ES_tradnl" sz="2400" dirty="0"/>
          </a:p>
          <a:p>
            <a:pPr lvl="1"/>
            <a:r>
              <a:rPr lang="es-MX" sz="2400" dirty="0"/>
              <a:t>Generar  preplanos</a:t>
            </a:r>
            <a:endParaRPr lang="es-ES_tradnl" sz="2400" dirty="0"/>
          </a:p>
          <a:p>
            <a:pPr lvl="1"/>
            <a:r>
              <a:rPr lang="es-MX" sz="2400" dirty="0"/>
              <a:t>Hacer modelos de transición de la alternativa final, sujetos  a competencias y la complejidad del proyecto</a:t>
            </a:r>
            <a:r>
              <a:rPr lang="es-MX" sz="2400" dirty="0" smtClean="0"/>
              <a:t>.</a:t>
            </a:r>
            <a:endParaRPr lang="es-ES_tradnl" sz="2400" dirty="0"/>
          </a:p>
          <a:p>
            <a:pPr marL="0" lvl="0" indent="0">
              <a:buNone/>
            </a:pPr>
            <a:r>
              <a:rPr lang="es-ES_tradnl" dirty="0" smtClean="0"/>
              <a:t>8). </a:t>
            </a:r>
            <a:r>
              <a:rPr lang="es-MX" dirty="0" smtClean="0"/>
              <a:t>Materialización </a:t>
            </a:r>
            <a:r>
              <a:rPr lang="es-MX" dirty="0"/>
              <a:t>de la alternativa propuesta</a:t>
            </a:r>
            <a:endParaRPr lang="es-ES_tradnl" dirty="0"/>
          </a:p>
          <a:p>
            <a:pPr lvl="1"/>
            <a:r>
              <a:rPr lang="es-MX" sz="2400" dirty="0"/>
              <a:t>Determinar los materiales</a:t>
            </a:r>
            <a:endParaRPr lang="es-ES_tradnl" sz="2400" dirty="0"/>
          </a:p>
          <a:p>
            <a:pPr lvl="1"/>
            <a:r>
              <a:rPr lang="es-MX" sz="2400" dirty="0"/>
              <a:t>Proponer los procesos productivos</a:t>
            </a:r>
            <a:endParaRPr lang="es-ES_tradnl" sz="2400" dirty="0"/>
          </a:p>
          <a:p>
            <a:pPr lvl="1"/>
            <a:r>
              <a:rPr lang="es-MX" sz="2400" dirty="0"/>
              <a:t>Definir los </a:t>
            </a:r>
            <a:r>
              <a:rPr lang="es-MX" sz="2400" dirty="0" smtClean="0"/>
              <a:t>acabados</a:t>
            </a:r>
          </a:p>
          <a:p>
            <a:pPr marL="0" indent="0">
              <a:buNone/>
            </a:pPr>
            <a:r>
              <a:rPr lang="es-MX" dirty="0" smtClean="0"/>
              <a:t>9). Elaborar  </a:t>
            </a:r>
            <a:r>
              <a:rPr lang="es-MX" dirty="0"/>
              <a:t>el modelo virtual de la máquina así como los modelos funcionales necesarios para la definición de la función del objeto</a:t>
            </a:r>
            <a:r>
              <a:rPr lang="es-MX" dirty="0" smtClean="0"/>
              <a:t>.</a:t>
            </a:r>
            <a:endParaRPr lang="es-ES_tradnl" dirty="0"/>
          </a:p>
          <a:p>
            <a:pPr marL="0" indent="0">
              <a:buNone/>
            </a:pPr>
            <a:r>
              <a:rPr lang="es-MX" dirty="0" smtClean="0"/>
              <a:t>10). </a:t>
            </a:r>
            <a:r>
              <a:rPr lang="es-MX" dirty="0"/>
              <a:t>Dibujar los planos de la propuesta </a:t>
            </a:r>
            <a:r>
              <a:rPr lang="es-MX" dirty="0" smtClean="0"/>
              <a:t>generada</a:t>
            </a:r>
            <a:r>
              <a:rPr lang="es-ES_tradnl" dirty="0" smtClean="0"/>
              <a:t>.</a:t>
            </a:r>
            <a:endParaRPr lang="es-MX" sz="4400" dirty="0" smtClean="0"/>
          </a:p>
          <a:p>
            <a:pPr lvl="1"/>
            <a:endParaRPr lang="es-ES_tradnl" sz="2400" dirty="0"/>
          </a:p>
          <a:p>
            <a:pPr marL="0" indent="0">
              <a:buNone/>
            </a:pPr>
            <a:endParaRPr lang="es-ES" dirty="0"/>
          </a:p>
        </p:txBody>
      </p:sp>
    </p:spTree>
    <p:extLst>
      <p:ext uri="{BB962C8B-B14F-4D97-AF65-F5344CB8AC3E}">
        <p14:creationId xmlns:p14="http://schemas.microsoft.com/office/powerpoint/2010/main" val="39074306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914400" y="952469"/>
            <a:ext cx="7313613" cy="4838731"/>
          </a:xfrm>
        </p:spPr>
        <p:txBody>
          <a:bodyPr>
            <a:normAutofit/>
          </a:bodyPr>
          <a:lstStyle/>
          <a:p>
            <a:pPr marL="0" indent="0">
              <a:buNone/>
            </a:pPr>
            <a:r>
              <a:rPr lang="es-MX" dirty="0" smtClean="0"/>
              <a:t>11). Implantación</a:t>
            </a:r>
            <a:r>
              <a:rPr lang="es-MX" dirty="0"/>
              <a:t>, mercadotecnia  y evaluación</a:t>
            </a:r>
            <a:endParaRPr lang="es-ES_tradnl" dirty="0"/>
          </a:p>
          <a:p>
            <a:r>
              <a:rPr lang="es-MX" dirty="0"/>
              <a:t>                a. Establecer una propuesta de mercadeo.</a:t>
            </a:r>
            <a:endParaRPr lang="es-ES_tradnl" dirty="0"/>
          </a:p>
          <a:p>
            <a:r>
              <a:rPr lang="es-MX" dirty="0"/>
              <a:t>                b. Establecer pruebas de uso</a:t>
            </a:r>
            <a:endParaRPr lang="es-ES_tradnl" dirty="0"/>
          </a:p>
          <a:p>
            <a:r>
              <a:rPr lang="es-MX" dirty="0"/>
              <a:t>                c. Bocetar las alternativas de </a:t>
            </a:r>
            <a:r>
              <a:rPr lang="es-MX" dirty="0" smtClean="0"/>
              <a:t>mejora </a:t>
            </a:r>
            <a:endParaRPr lang="es-ES_tradnl" dirty="0"/>
          </a:p>
          <a:p>
            <a:pPr marL="0" indent="0">
              <a:buNone/>
            </a:pPr>
            <a:r>
              <a:rPr lang="es-MX" dirty="0" smtClean="0"/>
              <a:t> </a:t>
            </a:r>
            <a:r>
              <a:rPr lang="es-MX" dirty="0"/>
              <a:t>12.- Establecer el ciclo de vida </a:t>
            </a:r>
            <a:r>
              <a:rPr lang="es-MX" dirty="0" smtClean="0"/>
              <a:t>sustentable</a:t>
            </a:r>
            <a:r>
              <a:rPr lang="es-MX" dirty="0"/>
              <a:t> </a:t>
            </a:r>
            <a:endParaRPr lang="es-ES_tradnl" dirty="0"/>
          </a:p>
          <a:p>
            <a:pPr marL="0" indent="0">
              <a:buNone/>
            </a:pPr>
            <a:r>
              <a:rPr lang="es-MX" dirty="0"/>
              <a:t>13. Determinación de una problemática  que deberá ser resuelta  a través del diseño de un equipo de trabajo.  </a:t>
            </a:r>
            <a:endParaRPr lang="es-ES_tradnl" dirty="0"/>
          </a:p>
          <a:p>
            <a:endParaRPr lang="es-ES" dirty="0"/>
          </a:p>
        </p:txBody>
      </p:sp>
    </p:spTree>
    <p:extLst>
      <p:ext uri="{BB962C8B-B14F-4D97-AF65-F5344CB8AC3E}">
        <p14:creationId xmlns:p14="http://schemas.microsoft.com/office/powerpoint/2010/main" val="12780401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theme/theme1.xml><?xml version="1.0" encoding="utf-8"?>
<a:theme xmlns:a="http://schemas.openxmlformats.org/drawingml/2006/main" name="Urban Pop">
  <a:themeElements>
    <a:clrScheme name="Urban Pop">
      <a:dk1>
        <a:srgbClr val="000000"/>
      </a:dk1>
      <a:lt1>
        <a:srgbClr val="FFFFFF"/>
      </a:lt1>
      <a:dk2>
        <a:srgbClr val="282828"/>
      </a:dk2>
      <a:lt2>
        <a:srgbClr val="D4D4D4"/>
      </a:lt2>
      <a:accent1>
        <a:srgbClr val="86CE24"/>
      </a:accent1>
      <a:accent2>
        <a:srgbClr val="00A2E6"/>
      </a:accent2>
      <a:accent3>
        <a:srgbClr val="FAC810"/>
      </a:accent3>
      <a:accent4>
        <a:srgbClr val="7D8F8C"/>
      </a:accent4>
      <a:accent5>
        <a:srgbClr val="D06B20"/>
      </a:accent5>
      <a:accent6>
        <a:srgbClr val="958B8B"/>
      </a:accent6>
      <a:hlink>
        <a:srgbClr val="FF9900"/>
      </a:hlink>
      <a:folHlink>
        <a:srgbClr val="969696"/>
      </a:folHlink>
    </a:clrScheme>
    <a:fontScheme name="Urban Pop">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Urban Pop">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2700" cap="flat" cmpd="sng" algn="ctr">
          <a:solidFill>
            <a:schemeClr val="phClr"/>
          </a:solidFill>
          <a:prstDash val="solid"/>
        </a:ln>
        <a:ln w="15875"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1909" dir="5400000" rotWithShape="0">
              <a:srgbClr val="000000">
                <a:alpha val="40000"/>
              </a:srgbClr>
            </a:outerShdw>
          </a:effectLst>
        </a:effectStyle>
        <a:effectStyle>
          <a:effectLst>
            <a:outerShdw blurRad="50800" dist="38100" dir="5400000" rotWithShape="0">
              <a:srgbClr val="000000">
                <a:alpha val="58000"/>
              </a:srgbClr>
            </a:outerShdw>
          </a:effectLst>
          <a:scene3d>
            <a:camera prst="orthographicFront">
              <a:rot lat="0" lon="0" rev="0"/>
            </a:camera>
            <a:lightRig rig="flat" dir="t"/>
          </a:scene3d>
          <a:sp3d contourW="15875">
            <a:bevelT w="95250" h="127000"/>
            <a:contourClr>
              <a:schemeClr val="phClr">
                <a:shade val="30000"/>
              </a:schemeClr>
            </a:contourClr>
          </a:sp3d>
        </a:effectStyle>
      </a:effectStyleLst>
      <a:bgFillStyleLst>
        <a:solidFill>
          <a:schemeClr val="phClr"/>
        </a:solidFill>
        <a:gradFill rotWithShape="1">
          <a:gsLst>
            <a:gs pos="0">
              <a:schemeClr val="phClr">
                <a:tint val="95000"/>
                <a:shade val="100000"/>
                <a:alpha val="100000"/>
                <a:satMod val="100000"/>
                <a:lumMod val="100000"/>
              </a:schemeClr>
            </a:gs>
            <a:gs pos="9000">
              <a:schemeClr val="phClr">
                <a:tint val="90000"/>
                <a:shade val="100000"/>
                <a:alpha val="100000"/>
                <a:satMod val="100000"/>
                <a:lumMod val="100000"/>
              </a:schemeClr>
            </a:gs>
            <a:gs pos="34000">
              <a:schemeClr val="phClr">
                <a:tint val="83000"/>
                <a:shade val="100000"/>
                <a:alpha val="100000"/>
                <a:satMod val="100000"/>
                <a:lumMod val="100000"/>
              </a:schemeClr>
            </a:gs>
            <a:gs pos="62000">
              <a:schemeClr val="phClr">
                <a:tint val="85000"/>
                <a:shade val="100000"/>
                <a:alpha val="100000"/>
                <a:satMod val="100000"/>
                <a:lumMod val="100000"/>
              </a:schemeClr>
            </a:gs>
            <a:gs pos="90000">
              <a:schemeClr val="phClr">
                <a:tint val="92000"/>
                <a:shade val="100000"/>
                <a:alpha val="100000"/>
                <a:satMod val="100000"/>
                <a:lumMod val="90000"/>
              </a:schemeClr>
            </a:gs>
            <a:gs pos="100000">
              <a:schemeClr val="phClr">
                <a:tint val="85000"/>
                <a:shade val="100000"/>
                <a:alpha val="100000"/>
                <a:satMod val="100000"/>
                <a:lumMod val="100000"/>
              </a:schemeClr>
            </a:gs>
          </a:gsLst>
          <a:lin ang="5400000" scaled="1"/>
        </a:gradFill>
        <a:gradFill rotWithShape="1">
          <a:gsLst>
            <a:gs pos="0">
              <a:schemeClr val="phClr">
                <a:tint val="78000"/>
              </a:schemeClr>
            </a:gs>
            <a:gs pos="100000">
              <a:schemeClr val="phClr">
                <a:tint val="95000"/>
                <a:shade val="98000"/>
                <a:lumMod val="80000"/>
              </a:schemeClr>
            </a:gs>
          </a:gsLst>
          <a:path path="circle">
            <a:fillToRect l="50000" t="100000" r="10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Pop urbano.thmx</Template>
  <TotalTime>519</TotalTime>
  <Words>2247</Words>
  <Application>Microsoft Macintosh PowerPoint</Application>
  <PresentationFormat>Presentación en pantalla (4:3)</PresentationFormat>
  <Paragraphs>191</Paragraphs>
  <Slides>34</Slides>
  <Notes>0</Notes>
  <HiddenSlides>0</HiddenSlides>
  <MMClips>0</MMClips>
  <ScaleCrop>false</ScaleCrop>
  <HeadingPairs>
    <vt:vector size="6" baseType="variant">
      <vt:variant>
        <vt:lpstr>Tema</vt:lpstr>
      </vt:variant>
      <vt:variant>
        <vt:i4>1</vt:i4>
      </vt:variant>
      <vt:variant>
        <vt:lpstr>Vínculos</vt:lpstr>
      </vt:variant>
      <vt:variant>
        <vt:i4>2</vt:i4>
      </vt:variant>
      <vt:variant>
        <vt:lpstr>Títulos de diapositiva</vt:lpstr>
      </vt:variant>
      <vt:variant>
        <vt:i4>34</vt:i4>
      </vt:variant>
    </vt:vector>
  </HeadingPairs>
  <TitlesOfParts>
    <vt:vector size="37" baseType="lpstr">
      <vt:lpstr>Urban Pop</vt:lpstr>
      <vt:lpstr>DISCO:Users:Administrador:Desktop:carta%20terminacio%CC%81n%20cesar.doc!OLE_LINK1</vt:lpstr>
      <vt:lpstr>DISCO:Users:Administrador:Desktop:secme%202014:Disen%CC%83o%20de%20equipos%20y%20ma%CC%81quinas.docx!OLE_LINK1</vt:lpstr>
      <vt:lpstr>Presentación de PowerPoint</vt:lpstr>
      <vt:lpstr>Presentación de PowerPoint</vt:lpstr>
      <vt:lpstr>Presentación del programa</vt:lpstr>
      <vt:lpstr>Propósito  y competencias de la Unidad de aprendizaje</vt:lpstr>
      <vt:lpstr>Estructura de la unidad de aprendizaje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Secuencia Didáctica</vt:lpstr>
      <vt:lpstr>DESARROLLO DE LA UNIDAD DE APRENDIZAJE</vt:lpstr>
      <vt:lpstr>Introducción</vt:lpstr>
      <vt:lpstr>GUIÓN EXPLICATIVO</vt:lpstr>
      <vt:lpstr>Presentación de PowerPoint</vt:lpstr>
      <vt:lpstr>¿Que es un equipo?</vt:lpstr>
      <vt:lpstr>Clasificación </vt:lpstr>
      <vt:lpstr>Grupo electrógenos</vt:lpstr>
      <vt:lpstr>Sistemas portátiles de alumbrado </vt:lpstr>
      <vt:lpstr>Compresores móviles </vt:lpstr>
      <vt:lpstr>Motosoldadoras </vt:lpstr>
      <vt:lpstr>Andamiajes motorizados </vt:lpstr>
      <vt:lpstr>Otros equipos de construcción y obra publica  </vt:lpstr>
      <vt:lpstr>Allanadoras de Concreto </vt:lpstr>
      <vt:lpstr>Bombas Hidráulicas para Agua Sucia con Solidos </vt:lpstr>
      <vt:lpstr>Cortadoras de Concreto y Asfalto de 8 a 14 HP </vt:lpstr>
      <vt:lpstr> Fuentes de Poder </vt:lpstr>
      <vt:lpstr>Rodillos Vibratorios</vt:lpstr>
      <vt:lpstr>Vibroapisonadores</vt:lpstr>
      <vt:lpstr>Roto martillos Hidráulicos</vt:lpstr>
      <vt:lpstr>conclusiones</vt:lpstr>
      <vt:lpstr>Bibliografía</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Nao Luquin</dc:creator>
  <cp:lastModifiedBy>UAEM UAEM</cp:lastModifiedBy>
  <cp:revision>41</cp:revision>
  <dcterms:created xsi:type="dcterms:W3CDTF">2014-09-29T19:35:19Z</dcterms:created>
  <dcterms:modified xsi:type="dcterms:W3CDTF">2015-10-01T20:48:45Z</dcterms:modified>
</cp:coreProperties>
</file>