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audio1.bin" ContentType="audio/unknown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0"/>
  </p:notesMasterIdLst>
  <p:handoutMasterIdLst>
    <p:handoutMasterId r:id="rId41"/>
  </p:handoutMasterIdLst>
  <p:sldIdLst>
    <p:sldId id="296" r:id="rId3"/>
    <p:sldId id="265" r:id="rId4"/>
    <p:sldId id="310" r:id="rId5"/>
    <p:sldId id="304" r:id="rId6"/>
    <p:sldId id="305" r:id="rId7"/>
    <p:sldId id="306" r:id="rId8"/>
    <p:sldId id="307" r:id="rId9"/>
    <p:sldId id="308" r:id="rId10"/>
    <p:sldId id="298" r:id="rId11"/>
    <p:sldId id="303" r:id="rId12"/>
    <p:sldId id="299" r:id="rId13"/>
    <p:sldId id="300" r:id="rId14"/>
    <p:sldId id="301" r:id="rId15"/>
    <p:sldId id="302" r:id="rId16"/>
    <p:sldId id="267" r:id="rId17"/>
    <p:sldId id="268" r:id="rId18"/>
    <p:sldId id="269" r:id="rId19"/>
    <p:sldId id="270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9" r:id="rId33"/>
    <p:sldId id="288" r:id="rId34"/>
    <p:sldId id="287" r:id="rId35"/>
    <p:sldId id="286" r:id="rId36"/>
    <p:sldId id="291" r:id="rId37"/>
    <p:sldId id="294" r:id="rId38"/>
    <p:sldId id="293" r:id="rId39"/>
  </p:sldIdLst>
  <p:sldSz cx="12188825" cy="6858000"/>
  <p:notesSz cx="6858000" cy="9144000"/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371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1018">
          <p15:clr>
            <a:srgbClr val="A4A3A4"/>
          </p15:clr>
        </p15:guide>
        <p15:guide id="6" orient="horz" pos="3886">
          <p15:clr>
            <a:srgbClr val="A4A3A4"/>
          </p15:clr>
        </p15:guide>
        <p15:guide id="7" orient="horz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pos="3839">
          <p15:clr>
            <a:srgbClr val="A4A3A4"/>
          </p15:clr>
        </p15:guide>
        <p15:guide id="10" pos="1247">
          <p15:clr>
            <a:srgbClr val="A4A3A4"/>
          </p15:clr>
        </p15:guide>
        <p15:guide id="11" pos="7007">
          <p15:clr>
            <a:srgbClr val="A4A3A4"/>
          </p15:clr>
        </p15:guide>
        <p15:guide id="12" pos="4415">
          <p15:clr>
            <a:srgbClr val="A4A3A4"/>
          </p15:clr>
        </p15:guide>
        <p15:guide id="13" pos="6863">
          <p15:clr>
            <a:srgbClr val="A4A3A4"/>
          </p15:clr>
        </p15:guide>
        <p15:guide id="14" pos="7295">
          <p15:clr>
            <a:srgbClr val="A4A3A4"/>
          </p15:clr>
        </p15:guide>
        <p15:guide id="15" pos="1535">
          <p15:clr>
            <a:srgbClr val="A4A3A4"/>
          </p15:clr>
        </p15:guide>
        <p15:guide id="16" pos="6143">
          <p15:clr>
            <a:srgbClr val="A4A3A4"/>
          </p15:clr>
        </p15:guide>
        <p15:guide id="17" pos="3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29" autoAdjust="0"/>
  </p:normalViewPr>
  <p:slideViewPr>
    <p:cSldViewPr showGuides="1">
      <p:cViewPr varScale="1">
        <p:scale>
          <a:sx n="193" d="100"/>
          <a:sy n="193" d="100"/>
        </p:scale>
        <p:origin x="-128" y="-160"/>
      </p:cViewPr>
      <p:guideLst>
        <p:guide orient="horz" pos="2160"/>
        <p:guide orient="horz" pos="4030"/>
        <p:guide orient="horz" pos="371"/>
        <p:guide orient="horz" pos="1152"/>
        <p:guide orient="horz" pos="1018"/>
        <p:guide orient="horz" pos="3886"/>
        <p:guide orient="horz"/>
        <p:guide orient="horz" pos="528"/>
        <p:guide pos="3839"/>
        <p:guide pos="1247"/>
        <p:guide pos="7007"/>
        <p:guide pos="4415"/>
        <p:guide pos="6863"/>
        <p:guide pos="7295"/>
        <p:guide pos="1535"/>
        <p:guide pos="6143"/>
        <p:guide pos="3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tags" Target="tags/tag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Oferta</c:v>
                </c:pt>
                <c:pt idx="1">
                  <c:v>Demanda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5.0</c:v>
                </c:pt>
                <c:pt idx="1">
                  <c:v>45.0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EBA36-8ADA-44A2-AD0D-0721B4072D7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12C4F03-BA56-41C4-AD42-B3F4B91D8990}">
      <dgm:prSet phldrT="[Texto]"/>
      <dgm:spPr/>
      <dgm:t>
        <a:bodyPr/>
        <a:lstStyle/>
        <a:p>
          <a:r>
            <a:rPr lang="es-MX" dirty="0" smtClean="0"/>
            <a:t>Obtención de Información</a:t>
          </a:r>
          <a:endParaRPr lang="es-MX" dirty="0"/>
        </a:p>
      </dgm:t>
    </dgm:pt>
    <dgm:pt modelId="{E44EC15E-704D-4966-BB7D-F433A58B7047}" type="parTrans" cxnId="{989C729E-911F-4EC8-A110-213970CD2776}">
      <dgm:prSet/>
      <dgm:spPr/>
      <dgm:t>
        <a:bodyPr/>
        <a:lstStyle/>
        <a:p>
          <a:endParaRPr lang="es-MX"/>
        </a:p>
      </dgm:t>
    </dgm:pt>
    <dgm:pt modelId="{07BA1791-C146-40E0-971E-FC7911CAEFFD}" type="sibTrans" cxnId="{989C729E-911F-4EC8-A110-213970CD2776}">
      <dgm:prSet/>
      <dgm:spPr/>
      <dgm:t>
        <a:bodyPr/>
        <a:lstStyle/>
        <a:p>
          <a:endParaRPr lang="es-MX"/>
        </a:p>
      </dgm:t>
    </dgm:pt>
    <dgm:pt modelId="{132FEA97-E872-4393-B3BE-DBAD3E56DE4A}">
      <dgm:prSet phldrT="[Texto]"/>
      <dgm:spPr/>
      <dgm:t>
        <a:bodyPr/>
        <a:lstStyle/>
        <a:p>
          <a:r>
            <a:rPr lang="es-MX" dirty="0" smtClean="0"/>
            <a:t>Datos Demográficos</a:t>
          </a:r>
          <a:endParaRPr lang="es-MX" dirty="0"/>
        </a:p>
      </dgm:t>
    </dgm:pt>
    <dgm:pt modelId="{C0BB7134-0C8F-4132-B153-99C1DD221E2A}" type="parTrans" cxnId="{3CF8ED1A-CC70-4F50-94BD-9CCADA317FE1}">
      <dgm:prSet/>
      <dgm:spPr/>
      <dgm:t>
        <a:bodyPr/>
        <a:lstStyle/>
        <a:p>
          <a:endParaRPr lang="es-MX"/>
        </a:p>
      </dgm:t>
    </dgm:pt>
    <dgm:pt modelId="{F0D6724C-6A99-4BED-B91B-9F85D0BC36D0}" type="sibTrans" cxnId="{3CF8ED1A-CC70-4F50-94BD-9CCADA317FE1}">
      <dgm:prSet/>
      <dgm:spPr/>
      <dgm:t>
        <a:bodyPr/>
        <a:lstStyle/>
        <a:p>
          <a:endParaRPr lang="es-MX"/>
        </a:p>
      </dgm:t>
    </dgm:pt>
    <dgm:pt modelId="{9C67E010-42C1-4476-8219-BCFF7B06BB34}">
      <dgm:prSet phldrT="[Texto]"/>
      <dgm:spPr/>
      <dgm:t>
        <a:bodyPr/>
        <a:lstStyle/>
        <a:p>
          <a:r>
            <a:rPr lang="es-MX" dirty="0" smtClean="0"/>
            <a:t>Análisis de Biomateriales</a:t>
          </a:r>
          <a:endParaRPr lang="es-MX" dirty="0"/>
        </a:p>
      </dgm:t>
    </dgm:pt>
    <dgm:pt modelId="{5E75AAD0-F043-40A9-A62D-8A0851B240DF}" type="parTrans" cxnId="{0C51F1B7-C08D-46B5-AFFE-59197928C6DF}">
      <dgm:prSet/>
      <dgm:spPr/>
      <dgm:t>
        <a:bodyPr/>
        <a:lstStyle/>
        <a:p>
          <a:endParaRPr lang="es-MX"/>
        </a:p>
      </dgm:t>
    </dgm:pt>
    <dgm:pt modelId="{394EF0AB-5A0E-4B42-82E3-DFB03D2D734B}" type="sibTrans" cxnId="{0C51F1B7-C08D-46B5-AFFE-59197928C6DF}">
      <dgm:prSet/>
      <dgm:spPr/>
      <dgm:t>
        <a:bodyPr/>
        <a:lstStyle/>
        <a:p>
          <a:endParaRPr lang="es-MX"/>
        </a:p>
      </dgm:t>
    </dgm:pt>
    <dgm:pt modelId="{41C9A4E3-8A84-4240-BEC6-F3085A055AAC}">
      <dgm:prSet phldrT="[Texto]"/>
      <dgm:spPr/>
      <dgm:t>
        <a:bodyPr/>
        <a:lstStyle/>
        <a:p>
          <a:r>
            <a:rPr lang="es-MX" dirty="0" smtClean="0"/>
            <a:t>Descripción de Conceptos</a:t>
          </a:r>
          <a:endParaRPr lang="es-MX" dirty="0"/>
        </a:p>
      </dgm:t>
    </dgm:pt>
    <dgm:pt modelId="{F2F2EE27-201B-444D-8C62-0D718794AD3D}" type="parTrans" cxnId="{7F7D880C-C132-44D2-BA04-6DA5E5FB49CA}">
      <dgm:prSet/>
      <dgm:spPr/>
      <dgm:t>
        <a:bodyPr/>
        <a:lstStyle/>
        <a:p>
          <a:endParaRPr lang="es-MX"/>
        </a:p>
      </dgm:t>
    </dgm:pt>
    <dgm:pt modelId="{55973570-8EFA-4F06-9AA4-D9CC9779C321}" type="sibTrans" cxnId="{7F7D880C-C132-44D2-BA04-6DA5E5FB49CA}">
      <dgm:prSet/>
      <dgm:spPr/>
      <dgm:t>
        <a:bodyPr/>
        <a:lstStyle/>
        <a:p>
          <a:endParaRPr lang="es-MX"/>
        </a:p>
      </dgm:t>
    </dgm:pt>
    <dgm:pt modelId="{E8EB5D7B-5290-490E-93D0-6DA7D534EA0B}">
      <dgm:prSet phldrT="[Texto]"/>
      <dgm:spPr/>
      <dgm:t>
        <a:bodyPr/>
        <a:lstStyle/>
        <a:p>
          <a:r>
            <a:rPr lang="es-MX" dirty="0" smtClean="0"/>
            <a:t>Establecer Parámetros Físicos y Sociales</a:t>
          </a:r>
          <a:endParaRPr lang="es-MX" dirty="0"/>
        </a:p>
      </dgm:t>
    </dgm:pt>
    <dgm:pt modelId="{1BA9A279-E9F2-4841-8615-38AD9381EB4C}" type="parTrans" cxnId="{A89518DB-C281-4F02-A6E0-BC647EB1B77F}">
      <dgm:prSet/>
      <dgm:spPr/>
      <dgm:t>
        <a:bodyPr/>
        <a:lstStyle/>
        <a:p>
          <a:endParaRPr lang="es-MX"/>
        </a:p>
      </dgm:t>
    </dgm:pt>
    <dgm:pt modelId="{4D89981F-66F9-47F1-BD2F-8C8B9F5FE0D7}" type="sibTrans" cxnId="{A89518DB-C281-4F02-A6E0-BC647EB1B77F}">
      <dgm:prSet/>
      <dgm:spPr/>
      <dgm:t>
        <a:bodyPr/>
        <a:lstStyle/>
        <a:p>
          <a:endParaRPr lang="es-MX"/>
        </a:p>
      </dgm:t>
    </dgm:pt>
    <dgm:pt modelId="{B114DA3B-33AD-4301-8087-1D8FB50EE890}">
      <dgm:prSet phldrT="[Texto]"/>
      <dgm:spPr/>
      <dgm:t>
        <a:bodyPr/>
        <a:lstStyle/>
        <a:p>
          <a:r>
            <a:rPr lang="es-MX" dirty="0" smtClean="0"/>
            <a:t>Impacto Ambiental</a:t>
          </a:r>
          <a:endParaRPr lang="es-MX" dirty="0"/>
        </a:p>
      </dgm:t>
    </dgm:pt>
    <dgm:pt modelId="{18392772-78FA-4331-9E1D-501BB3E1F0DD}" type="parTrans" cxnId="{F95CFED7-D95B-4262-A9E4-647980E91637}">
      <dgm:prSet/>
      <dgm:spPr/>
      <dgm:t>
        <a:bodyPr/>
        <a:lstStyle/>
        <a:p>
          <a:endParaRPr lang="es-MX"/>
        </a:p>
      </dgm:t>
    </dgm:pt>
    <dgm:pt modelId="{2749170E-5315-47D2-B904-068F26BD2E63}" type="sibTrans" cxnId="{F95CFED7-D95B-4262-A9E4-647980E91637}">
      <dgm:prSet/>
      <dgm:spPr/>
      <dgm:t>
        <a:bodyPr/>
        <a:lstStyle/>
        <a:p>
          <a:endParaRPr lang="es-MX"/>
        </a:p>
      </dgm:t>
    </dgm:pt>
    <dgm:pt modelId="{77516E3B-4BC8-4E92-A50A-8C6C25B88EA7}">
      <dgm:prSet phldrT="[Texto]"/>
      <dgm:spPr/>
      <dgm:t>
        <a:bodyPr/>
        <a:lstStyle/>
        <a:p>
          <a:r>
            <a:rPr lang="es-MX" dirty="0" smtClean="0"/>
            <a:t>Planimetría </a:t>
          </a:r>
          <a:endParaRPr lang="es-MX" dirty="0"/>
        </a:p>
      </dgm:t>
    </dgm:pt>
    <dgm:pt modelId="{6EB8721E-109F-4A70-B3A3-9E121D6B84A1}" type="parTrans" cxnId="{EE9A7D9D-DE65-4D9F-B111-FA1C8146FC61}">
      <dgm:prSet/>
      <dgm:spPr/>
      <dgm:t>
        <a:bodyPr/>
        <a:lstStyle/>
        <a:p>
          <a:endParaRPr lang="es-MX"/>
        </a:p>
      </dgm:t>
    </dgm:pt>
    <dgm:pt modelId="{EA22258C-4305-44B7-951F-8784B8E251DC}" type="sibTrans" cxnId="{EE9A7D9D-DE65-4D9F-B111-FA1C8146FC61}">
      <dgm:prSet/>
      <dgm:spPr/>
      <dgm:t>
        <a:bodyPr/>
        <a:lstStyle/>
        <a:p>
          <a:endParaRPr lang="es-MX"/>
        </a:p>
      </dgm:t>
    </dgm:pt>
    <dgm:pt modelId="{310CF530-190F-4746-A0D3-E6D6DEEA57FB}">
      <dgm:prSet phldrT="[Texto]"/>
      <dgm:spPr/>
      <dgm:t>
        <a:bodyPr/>
        <a:lstStyle/>
        <a:p>
          <a:r>
            <a:rPr lang="es-MX" dirty="0" smtClean="0"/>
            <a:t>Normas de Calidad</a:t>
          </a:r>
          <a:endParaRPr lang="es-MX" dirty="0"/>
        </a:p>
      </dgm:t>
    </dgm:pt>
    <dgm:pt modelId="{5D581CF9-C3E5-45E7-9269-C9D57155FDFA}" type="parTrans" cxnId="{C20F3F93-2F34-4B5C-9A9F-CF85CCDB7130}">
      <dgm:prSet/>
      <dgm:spPr/>
      <dgm:t>
        <a:bodyPr/>
        <a:lstStyle/>
        <a:p>
          <a:endParaRPr lang="es-MX"/>
        </a:p>
      </dgm:t>
    </dgm:pt>
    <dgm:pt modelId="{CCF72A5A-DAB7-454E-A08F-28F0DB85840E}" type="sibTrans" cxnId="{C20F3F93-2F34-4B5C-9A9F-CF85CCDB7130}">
      <dgm:prSet/>
      <dgm:spPr/>
      <dgm:t>
        <a:bodyPr/>
        <a:lstStyle/>
        <a:p>
          <a:endParaRPr lang="es-MX"/>
        </a:p>
      </dgm:t>
    </dgm:pt>
    <dgm:pt modelId="{3AF1271A-61D1-470B-8735-4852AAD153BD}">
      <dgm:prSet phldrT="[Texto]"/>
      <dgm:spPr/>
      <dgm:t>
        <a:bodyPr/>
        <a:lstStyle/>
        <a:p>
          <a:r>
            <a:rPr lang="es-MX" dirty="0" smtClean="0"/>
            <a:t>Reincorporación de Residuos</a:t>
          </a:r>
          <a:endParaRPr lang="es-MX" dirty="0"/>
        </a:p>
      </dgm:t>
    </dgm:pt>
    <dgm:pt modelId="{98D12080-7EE0-47F8-AB52-AE2EC97B94B3}" type="parTrans" cxnId="{6B3948C0-57E4-4528-9610-5F7BE18B9767}">
      <dgm:prSet/>
      <dgm:spPr/>
      <dgm:t>
        <a:bodyPr/>
        <a:lstStyle/>
        <a:p>
          <a:endParaRPr lang="es-MX"/>
        </a:p>
      </dgm:t>
    </dgm:pt>
    <dgm:pt modelId="{A7E1C07F-C13B-4BDD-8641-B8C7740468D9}" type="sibTrans" cxnId="{6B3948C0-57E4-4528-9610-5F7BE18B9767}">
      <dgm:prSet/>
      <dgm:spPr/>
      <dgm:t>
        <a:bodyPr/>
        <a:lstStyle/>
        <a:p>
          <a:endParaRPr lang="es-MX"/>
        </a:p>
      </dgm:t>
    </dgm:pt>
    <dgm:pt modelId="{1E15DEE3-4EC2-4BA0-B385-FBD410634F9B}">
      <dgm:prSet phldrT="[Texto]"/>
      <dgm:spPr/>
      <dgm:t>
        <a:bodyPr/>
        <a:lstStyle/>
        <a:p>
          <a:r>
            <a:rPr lang="es-MX" dirty="0" smtClean="0"/>
            <a:t> Modelo</a:t>
          </a:r>
          <a:endParaRPr lang="es-MX" dirty="0"/>
        </a:p>
      </dgm:t>
    </dgm:pt>
    <dgm:pt modelId="{8A6C1192-AE86-496B-9372-5107F081513E}" type="parTrans" cxnId="{A3AD5179-A58E-4388-8634-5AE895CBF833}">
      <dgm:prSet/>
      <dgm:spPr/>
      <dgm:t>
        <a:bodyPr/>
        <a:lstStyle/>
        <a:p>
          <a:endParaRPr lang="es-MX"/>
        </a:p>
      </dgm:t>
    </dgm:pt>
    <dgm:pt modelId="{94A58FBC-7D78-4A82-BFDD-F8846EE34311}" type="sibTrans" cxnId="{A3AD5179-A58E-4388-8634-5AE895CBF833}">
      <dgm:prSet/>
      <dgm:spPr/>
      <dgm:t>
        <a:bodyPr/>
        <a:lstStyle/>
        <a:p>
          <a:endParaRPr lang="es-MX"/>
        </a:p>
      </dgm:t>
    </dgm:pt>
    <dgm:pt modelId="{FB777015-8C84-438F-9938-D3CFE9BDDDB4}">
      <dgm:prSet phldrT="[Texto]"/>
      <dgm:spPr/>
      <dgm:t>
        <a:bodyPr/>
        <a:lstStyle/>
        <a:p>
          <a:r>
            <a:rPr lang="es-MX" dirty="0" smtClean="0"/>
            <a:t>Materialización</a:t>
          </a:r>
          <a:endParaRPr lang="es-MX" dirty="0"/>
        </a:p>
      </dgm:t>
    </dgm:pt>
    <dgm:pt modelId="{BA866A1B-2D89-4CA5-9C0A-0662AF750123}" type="parTrans" cxnId="{CD7DDE87-1D52-46CD-A4DD-5C6EF43B7B4A}">
      <dgm:prSet/>
      <dgm:spPr/>
      <dgm:t>
        <a:bodyPr/>
        <a:lstStyle/>
        <a:p>
          <a:endParaRPr lang="es-MX"/>
        </a:p>
      </dgm:t>
    </dgm:pt>
    <dgm:pt modelId="{BBFFC845-09D1-4024-B0BB-1CDF726616C6}" type="sibTrans" cxnId="{CD7DDE87-1D52-46CD-A4DD-5C6EF43B7B4A}">
      <dgm:prSet/>
      <dgm:spPr/>
      <dgm:t>
        <a:bodyPr/>
        <a:lstStyle/>
        <a:p>
          <a:endParaRPr lang="es-MX"/>
        </a:p>
      </dgm:t>
    </dgm:pt>
    <dgm:pt modelId="{590F4781-04B6-4062-B8F5-46CCF6E03A69}">
      <dgm:prSet phldrT="[Texto]"/>
      <dgm:spPr/>
      <dgm:t>
        <a:bodyPr/>
        <a:lstStyle/>
        <a:p>
          <a:r>
            <a:rPr lang="es-MX" dirty="0" smtClean="0"/>
            <a:t>Criterios de Sustentabilidad</a:t>
          </a:r>
          <a:endParaRPr lang="es-MX" dirty="0"/>
        </a:p>
      </dgm:t>
    </dgm:pt>
    <dgm:pt modelId="{52812DC1-987A-4AFD-BDDB-18C6A9F60520}" type="parTrans" cxnId="{3B053618-2249-4345-9205-E8FFAC2D3A28}">
      <dgm:prSet/>
      <dgm:spPr/>
      <dgm:t>
        <a:bodyPr/>
        <a:lstStyle/>
        <a:p>
          <a:endParaRPr lang="es-MX"/>
        </a:p>
      </dgm:t>
    </dgm:pt>
    <dgm:pt modelId="{271ED4DE-789E-445C-B1CE-A089FFF5B435}" type="sibTrans" cxnId="{3B053618-2249-4345-9205-E8FFAC2D3A28}">
      <dgm:prSet/>
      <dgm:spPr/>
      <dgm:t>
        <a:bodyPr/>
        <a:lstStyle/>
        <a:p>
          <a:endParaRPr lang="es-MX"/>
        </a:p>
      </dgm:t>
    </dgm:pt>
    <dgm:pt modelId="{036D4C42-BE84-40BF-BAC0-EDE82385D882}">
      <dgm:prSet/>
      <dgm:spPr/>
      <dgm:t>
        <a:bodyPr/>
        <a:lstStyle/>
        <a:p>
          <a:r>
            <a:rPr lang="es-MX" dirty="0" smtClean="0"/>
            <a:t>Disponibilidad de Material</a:t>
          </a:r>
          <a:endParaRPr lang="es-MX" dirty="0"/>
        </a:p>
      </dgm:t>
    </dgm:pt>
    <dgm:pt modelId="{AC8898EF-F974-462F-9E44-942C2EF6C3BE}" type="parTrans" cxnId="{4A89E2AD-F811-4A02-965A-C18824E21891}">
      <dgm:prSet/>
      <dgm:spPr/>
      <dgm:t>
        <a:bodyPr/>
        <a:lstStyle/>
        <a:p>
          <a:endParaRPr lang="es-MX"/>
        </a:p>
      </dgm:t>
    </dgm:pt>
    <dgm:pt modelId="{8845857D-99EB-4072-871E-A4A1ACED10EC}" type="sibTrans" cxnId="{4A89E2AD-F811-4A02-965A-C18824E21891}">
      <dgm:prSet/>
      <dgm:spPr/>
      <dgm:t>
        <a:bodyPr/>
        <a:lstStyle/>
        <a:p>
          <a:endParaRPr lang="es-MX"/>
        </a:p>
      </dgm:t>
    </dgm:pt>
    <dgm:pt modelId="{D996D008-CD35-4B49-970B-309C68045099}">
      <dgm:prSet/>
      <dgm:spPr/>
      <dgm:t>
        <a:bodyPr/>
        <a:lstStyle/>
        <a:p>
          <a:r>
            <a:rPr lang="es-MX" dirty="0" smtClean="0"/>
            <a:t>Requerimientos de Diseño Sustentable</a:t>
          </a:r>
          <a:endParaRPr lang="es-MX" dirty="0"/>
        </a:p>
      </dgm:t>
    </dgm:pt>
    <dgm:pt modelId="{5DD3E0F2-B1CB-44D1-B9E0-0C63022AB40F}" type="parTrans" cxnId="{B531609E-4119-4465-8A11-207A74EAE160}">
      <dgm:prSet/>
      <dgm:spPr/>
      <dgm:t>
        <a:bodyPr/>
        <a:lstStyle/>
        <a:p>
          <a:endParaRPr lang="es-MX"/>
        </a:p>
      </dgm:t>
    </dgm:pt>
    <dgm:pt modelId="{4E6A1DAF-E067-4E05-8DC1-184F75250E06}" type="sibTrans" cxnId="{B531609E-4119-4465-8A11-207A74EAE160}">
      <dgm:prSet/>
      <dgm:spPr/>
      <dgm:t>
        <a:bodyPr/>
        <a:lstStyle/>
        <a:p>
          <a:endParaRPr lang="es-MX"/>
        </a:p>
      </dgm:t>
    </dgm:pt>
    <dgm:pt modelId="{968314AE-AE20-4D45-B9E7-41C0EC17EC20}">
      <dgm:prSet/>
      <dgm:spPr/>
      <dgm:t>
        <a:bodyPr/>
        <a:lstStyle/>
        <a:p>
          <a:r>
            <a:rPr lang="es-MX" dirty="0" smtClean="0"/>
            <a:t>Procesos</a:t>
          </a:r>
          <a:endParaRPr lang="es-MX" dirty="0"/>
        </a:p>
      </dgm:t>
    </dgm:pt>
    <dgm:pt modelId="{C8264859-1BA8-4047-A80B-7C50E09691C3}" type="parTrans" cxnId="{55C75541-32E8-496F-B58A-127B01DEA1B3}">
      <dgm:prSet/>
      <dgm:spPr/>
      <dgm:t>
        <a:bodyPr/>
        <a:lstStyle/>
        <a:p>
          <a:endParaRPr lang="es-MX"/>
        </a:p>
      </dgm:t>
    </dgm:pt>
    <dgm:pt modelId="{FB5B83BB-58C9-4260-896B-DC4376759540}" type="sibTrans" cxnId="{55C75541-32E8-496F-B58A-127B01DEA1B3}">
      <dgm:prSet/>
      <dgm:spPr/>
      <dgm:t>
        <a:bodyPr/>
        <a:lstStyle/>
        <a:p>
          <a:endParaRPr lang="es-MX"/>
        </a:p>
      </dgm:t>
    </dgm:pt>
    <dgm:pt modelId="{C34724A3-95FE-4022-813F-A36F9BF83515}">
      <dgm:prSet phldrT="[Texto]"/>
      <dgm:spPr/>
      <dgm:t>
        <a:bodyPr/>
        <a:lstStyle/>
        <a:p>
          <a:r>
            <a:rPr lang="es-MX" dirty="0" smtClean="0"/>
            <a:t>Propuestas</a:t>
          </a:r>
          <a:endParaRPr lang="es-MX" dirty="0"/>
        </a:p>
      </dgm:t>
    </dgm:pt>
    <dgm:pt modelId="{DDEA537D-39BE-491B-9CFC-28CCD3FD5A8B}" type="parTrans" cxnId="{17628431-8549-46A9-818E-C54AB4F46E1F}">
      <dgm:prSet/>
      <dgm:spPr/>
      <dgm:t>
        <a:bodyPr/>
        <a:lstStyle/>
        <a:p>
          <a:endParaRPr lang="es-MX"/>
        </a:p>
      </dgm:t>
    </dgm:pt>
    <dgm:pt modelId="{1900C199-6EC3-46C2-82FB-CF54131AF474}" type="sibTrans" cxnId="{17628431-8549-46A9-818E-C54AB4F46E1F}">
      <dgm:prSet/>
      <dgm:spPr/>
      <dgm:t>
        <a:bodyPr/>
        <a:lstStyle/>
        <a:p>
          <a:endParaRPr lang="es-MX"/>
        </a:p>
      </dgm:t>
    </dgm:pt>
    <dgm:pt modelId="{FBF151E8-7AA2-4CBB-B6EF-49E5612C8F96}">
      <dgm:prSet/>
      <dgm:spPr/>
      <dgm:t>
        <a:bodyPr/>
        <a:lstStyle/>
        <a:p>
          <a:r>
            <a:rPr lang="es-MX" dirty="0" smtClean="0"/>
            <a:t>Bocetos</a:t>
          </a:r>
          <a:endParaRPr lang="es-MX" dirty="0"/>
        </a:p>
      </dgm:t>
    </dgm:pt>
    <dgm:pt modelId="{7C282503-5945-4EEF-970F-B07C021D0AF7}" type="parTrans" cxnId="{C8C7C599-8090-4527-8381-53A232D08B07}">
      <dgm:prSet/>
      <dgm:spPr/>
      <dgm:t>
        <a:bodyPr/>
        <a:lstStyle/>
        <a:p>
          <a:endParaRPr lang="es-MX"/>
        </a:p>
      </dgm:t>
    </dgm:pt>
    <dgm:pt modelId="{06A683A3-7DA3-45F1-902A-236919BB1636}" type="sibTrans" cxnId="{C8C7C599-8090-4527-8381-53A232D08B07}">
      <dgm:prSet/>
      <dgm:spPr/>
      <dgm:t>
        <a:bodyPr/>
        <a:lstStyle/>
        <a:p>
          <a:endParaRPr lang="es-MX"/>
        </a:p>
      </dgm:t>
    </dgm:pt>
    <dgm:pt modelId="{C0150E57-9D9A-403D-93FD-343ECDCD90B9}">
      <dgm:prSet/>
      <dgm:spPr/>
      <dgm:t>
        <a:bodyPr/>
        <a:lstStyle/>
        <a:p>
          <a:r>
            <a:rPr lang="es-MX" dirty="0" smtClean="0"/>
            <a:t>Selección</a:t>
          </a:r>
          <a:endParaRPr lang="es-MX" dirty="0"/>
        </a:p>
      </dgm:t>
    </dgm:pt>
    <dgm:pt modelId="{85A9A54D-F622-4564-8C56-69ADF0D246FD}" type="parTrans" cxnId="{B4C4788D-A825-4160-B322-F30D4E218608}">
      <dgm:prSet/>
      <dgm:spPr/>
      <dgm:t>
        <a:bodyPr/>
        <a:lstStyle/>
        <a:p>
          <a:endParaRPr lang="es-MX"/>
        </a:p>
      </dgm:t>
    </dgm:pt>
    <dgm:pt modelId="{8CE7120F-B7AE-4F44-B2CE-776B327A1B11}" type="sibTrans" cxnId="{B4C4788D-A825-4160-B322-F30D4E218608}">
      <dgm:prSet/>
      <dgm:spPr/>
      <dgm:t>
        <a:bodyPr/>
        <a:lstStyle/>
        <a:p>
          <a:endParaRPr lang="es-MX"/>
        </a:p>
      </dgm:t>
    </dgm:pt>
    <dgm:pt modelId="{57A88015-916E-4E5A-8A49-C296273D5880}">
      <dgm:prSet phldrT="[Texto]"/>
      <dgm:spPr/>
      <dgm:t>
        <a:bodyPr/>
        <a:lstStyle/>
        <a:p>
          <a:r>
            <a:rPr lang="es-MX" dirty="0" smtClean="0"/>
            <a:t>Análisis de Productos Existentes</a:t>
          </a:r>
          <a:endParaRPr lang="es-MX" dirty="0"/>
        </a:p>
      </dgm:t>
    </dgm:pt>
    <dgm:pt modelId="{6D4366D0-80E0-4A52-AB87-A4F41C02A352}" type="parTrans" cxnId="{5EFE9926-7EF9-467A-AD75-D03BB2FF5D6D}">
      <dgm:prSet/>
      <dgm:spPr/>
      <dgm:t>
        <a:bodyPr/>
        <a:lstStyle/>
        <a:p>
          <a:endParaRPr lang="es-MX"/>
        </a:p>
      </dgm:t>
    </dgm:pt>
    <dgm:pt modelId="{09C89652-4D0D-45D1-A50D-B0FDC28A659A}" type="sibTrans" cxnId="{5EFE9926-7EF9-467A-AD75-D03BB2FF5D6D}">
      <dgm:prSet/>
      <dgm:spPr/>
      <dgm:t>
        <a:bodyPr/>
        <a:lstStyle/>
        <a:p>
          <a:endParaRPr lang="es-MX"/>
        </a:p>
      </dgm:t>
    </dgm:pt>
    <dgm:pt modelId="{80F180AB-8003-4C72-A81A-B4F7CAA71D19}" type="pres">
      <dgm:prSet presAssocID="{7A0EBA36-8ADA-44A2-AD0D-0721B4072D7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3BEFE5-23BA-4FD0-AD5F-4D545A3D106A}" type="pres">
      <dgm:prSet presAssocID="{A12C4F03-BA56-41C4-AD42-B3F4B91D8990}" presName="parentLin" presStyleCnt="0"/>
      <dgm:spPr/>
    </dgm:pt>
    <dgm:pt modelId="{A762D9B1-EA2C-4050-8B07-DD8F2CE5EDB8}" type="pres">
      <dgm:prSet presAssocID="{A12C4F03-BA56-41C4-AD42-B3F4B91D8990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2DE0AEF4-DD93-4BD4-88D7-382A7EC81AA7}" type="pres">
      <dgm:prSet presAssocID="{A12C4F03-BA56-41C4-AD42-B3F4B91D899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ED33DF-8621-4722-A480-8A83BF253756}" type="pres">
      <dgm:prSet presAssocID="{A12C4F03-BA56-41C4-AD42-B3F4B91D8990}" presName="negativeSpace" presStyleCnt="0"/>
      <dgm:spPr/>
    </dgm:pt>
    <dgm:pt modelId="{C879C2E8-5952-45E5-B7D0-09FDC89B69A5}" type="pres">
      <dgm:prSet presAssocID="{A12C4F03-BA56-41C4-AD42-B3F4B91D8990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DE2987-EC16-4117-8AB6-F56E258D3AA0}" type="pres">
      <dgm:prSet presAssocID="{07BA1791-C146-40E0-971E-FC7911CAEFFD}" presName="spaceBetweenRectangles" presStyleCnt="0"/>
      <dgm:spPr/>
    </dgm:pt>
    <dgm:pt modelId="{7CCE944A-3A89-4286-9809-4BC54D6D1B9E}" type="pres">
      <dgm:prSet presAssocID="{41C9A4E3-8A84-4240-BEC6-F3085A055AAC}" presName="parentLin" presStyleCnt="0"/>
      <dgm:spPr/>
    </dgm:pt>
    <dgm:pt modelId="{4F380C84-B11D-4953-877C-530B8B991270}" type="pres">
      <dgm:prSet presAssocID="{41C9A4E3-8A84-4240-BEC6-F3085A055AAC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150B9272-038D-4F23-A7B7-1F6F0DEF7358}" type="pres">
      <dgm:prSet presAssocID="{41C9A4E3-8A84-4240-BEC6-F3085A055AA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C3EF04-5BEF-43B1-9220-6A09F0F5DB6A}" type="pres">
      <dgm:prSet presAssocID="{41C9A4E3-8A84-4240-BEC6-F3085A055AAC}" presName="negativeSpace" presStyleCnt="0"/>
      <dgm:spPr/>
    </dgm:pt>
    <dgm:pt modelId="{2BE05E00-C958-49B9-9522-481F194AC9A3}" type="pres">
      <dgm:prSet presAssocID="{41C9A4E3-8A84-4240-BEC6-F3085A055AA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CFCA53-743B-4C69-8220-09F2DB364290}" type="pres">
      <dgm:prSet presAssocID="{55973570-8EFA-4F06-9AA4-D9CC9779C321}" presName="spaceBetweenRectangles" presStyleCnt="0"/>
      <dgm:spPr/>
    </dgm:pt>
    <dgm:pt modelId="{DCA9544A-849E-45AA-A244-87AC1A45539F}" type="pres">
      <dgm:prSet presAssocID="{590F4781-04B6-4062-B8F5-46CCF6E03A69}" presName="parentLin" presStyleCnt="0"/>
      <dgm:spPr/>
    </dgm:pt>
    <dgm:pt modelId="{A5B9B815-B100-4021-BD40-776D6EA98D39}" type="pres">
      <dgm:prSet presAssocID="{590F4781-04B6-4062-B8F5-46CCF6E03A69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6E6FF90D-E4CF-4F6D-923B-CDCFD6D6F6FE}" type="pres">
      <dgm:prSet presAssocID="{590F4781-04B6-4062-B8F5-46CCF6E03A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014E57-4385-4336-8FF8-CFDF0B70F96A}" type="pres">
      <dgm:prSet presAssocID="{590F4781-04B6-4062-B8F5-46CCF6E03A69}" presName="negativeSpace" presStyleCnt="0"/>
      <dgm:spPr/>
    </dgm:pt>
    <dgm:pt modelId="{D8AEDCFC-029D-4818-BB6D-DE985EAD1EE5}" type="pres">
      <dgm:prSet presAssocID="{590F4781-04B6-4062-B8F5-46CCF6E03A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0FB908-B19E-4A1F-ABBB-33178100EF86}" type="pres">
      <dgm:prSet presAssocID="{271ED4DE-789E-445C-B1CE-A089FFF5B435}" presName="spaceBetweenRectangles" presStyleCnt="0"/>
      <dgm:spPr/>
    </dgm:pt>
    <dgm:pt modelId="{E264C2DD-A66C-4108-AE8C-CB2BBF68CC2E}" type="pres">
      <dgm:prSet presAssocID="{C34724A3-95FE-4022-813F-A36F9BF83515}" presName="parentLin" presStyleCnt="0"/>
      <dgm:spPr/>
    </dgm:pt>
    <dgm:pt modelId="{C41F0DD0-887D-4F40-98C6-9DD3989167E4}" type="pres">
      <dgm:prSet presAssocID="{C34724A3-95FE-4022-813F-A36F9BF83515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30A04EDC-29B3-4C19-85A0-105FC598EFF2}" type="pres">
      <dgm:prSet presAssocID="{C34724A3-95FE-4022-813F-A36F9BF8351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6D67DB-C4A3-45BD-81DD-1308507B02DC}" type="pres">
      <dgm:prSet presAssocID="{C34724A3-95FE-4022-813F-A36F9BF83515}" presName="negativeSpace" presStyleCnt="0"/>
      <dgm:spPr/>
    </dgm:pt>
    <dgm:pt modelId="{8442F87A-2994-4DE6-93D0-8C5918B2755F}" type="pres">
      <dgm:prSet presAssocID="{C34724A3-95FE-4022-813F-A36F9BF83515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5B2491-F412-4130-AA5B-74B4DDD45E96}" type="pres">
      <dgm:prSet presAssocID="{1900C199-6EC3-46C2-82FB-CF54131AF474}" presName="spaceBetweenRectangles" presStyleCnt="0"/>
      <dgm:spPr/>
    </dgm:pt>
    <dgm:pt modelId="{CC55F991-AEC4-4C11-9814-8BB5185C5397}" type="pres">
      <dgm:prSet presAssocID="{FB777015-8C84-438F-9938-D3CFE9BDDDB4}" presName="parentLin" presStyleCnt="0"/>
      <dgm:spPr/>
    </dgm:pt>
    <dgm:pt modelId="{8492115B-4A13-4E36-8BCC-75E62D5A2B03}" type="pres">
      <dgm:prSet presAssocID="{FB777015-8C84-438F-9938-D3CFE9BDDDB4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E2616B68-9B29-4386-A5D8-6A436811C890}" type="pres">
      <dgm:prSet presAssocID="{FB777015-8C84-438F-9938-D3CFE9BDDDB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697276-F026-4EA1-A5CA-F43892B49698}" type="pres">
      <dgm:prSet presAssocID="{FB777015-8C84-438F-9938-D3CFE9BDDDB4}" presName="negativeSpace" presStyleCnt="0"/>
      <dgm:spPr/>
    </dgm:pt>
    <dgm:pt modelId="{5F1F227D-ED50-422C-8962-CD7E2D0F024F}" type="pres">
      <dgm:prSet presAssocID="{FB777015-8C84-438F-9938-D3CFE9BDDDB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2B8F03-79DB-4AA1-86BE-9B6579011ECD}" type="presOf" srcId="{7A0EBA36-8ADA-44A2-AD0D-0721B4072D75}" destId="{80F180AB-8003-4C72-A81A-B4F7CAA71D19}" srcOrd="0" destOrd="0" presId="urn:microsoft.com/office/officeart/2005/8/layout/list1"/>
    <dgm:cxn modelId="{CD7DDE87-1D52-46CD-A4DD-5C6EF43B7B4A}" srcId="{7A0EBA36-8ADA-44A2-AD0D-0721B4072D75}" destId="{FB777015-8C84-438F-9938-D3CFE9BDDDB4}" srcOrd="4" destOrd="0" parTransId="{BA866A1B-2D89-4CA5-9C0A-0662AF750123}" sibTransId="{BBFFC845-09D1-4024-B0BB-1CDF726616C6}"/>
    <dgm:cxn modelId="{B4C4788D-A825-4160-B322-F30D4E218608}" srcId="{C34724A3-95FE-4022-813F-A36F9BF83515}" destId="{C0150E57-9D9A-403D-93FD-343ECDCD90B9}" srcOrd="1" destOrd="0" parTransId="{85A9A54D-F622-4564-8C56-69ADF0D246FD}" sibTransId="{8CE7120F-B7AE-4F44-B2CE-776B327A1B11}"/>
    <dgm:cxn modelId="{4A89E2AD-F811-4A02-965A-C18824E21891}" srcId="{590F4781-04B6-4062-B8F5-46CCF6E03A69}" destId="{036D4C42-BE84-40BF-BAC0-EDE82385D882}" srcOrd="0" destOrd="0" parTransId="{AC8898EF-F974-462F-9E44-942C2EF6C3BE}" sibTransId="{8845857D-99EB-4072-871E-A4A1ACED10EC}"/>
    <dgm:cxn modelId="{BAB77340-3D64-4DA7-99B4-AD410CA49EB6}" type="presOf" srcId="{132FEA97-E872-4393-B3BE-DBAD3E56DE4A}" destId="{C879C2E8-5952-45E5-B7D0-09FDC89B69A5}" srcOrd="0" destOrd="0" presId="urn:microsoft.com/office/officeart/2005/8/layout/list1"/>
    <dgm:cxn modelId="{A6362A83-2D4B-497C-9699-97916F7B3C2C}" type="presOf" srcId="{C0150E57-9D9A-403D-93FD-343ECDCD90B9}" destId="{8442F87A-2994-4DE6-93D0-8C5918B2755F}" srcOrd="0" destOrd="1" presId="urn:microsoft.com/office/officeart/2005/8/layout/list1"/>
    <dgm:cxn modelId="{51B8B544-2551-4C19-892A-CAB10384E165}" type="presOf" srcId="{41C9A4E3-8A84-4240-BEC6-F3085A055AAC}" destId="{150B9272-038D-4F23-A7B7-1F6F0DEF7358}" srcOrd="1" destOrd="0" presId="urn:microsoft.com/office/officeart/2005/8/layout/list1"/>
    <dgm:cxn modelId="{5EFE9926-7EF9-467A-AD75-D03BB2FF5D6D}" srcId="{A12C4F03-BA56-41C4-AD42-B3F4B91D8990}" destId="{57A88015-916E-4E5A-8A49-C296273D5880}" srcOrd="1" destOrd="0" parTransId="{6D4366D0-80E0-4A52-AB87-A4F41C02A352}" sibTransId="{09C89652-4D0D-45D1-A50D-B0FDC28A659A}"/>
    <dgm:cxn modelId="{6B3948C0-57E4-4528-9610-5F7BE18B9767}" srcId="{41C9A4E3-8A84-4240-BEC6-F3085A055AAC}" destId="{3AF1271A-61D1-470B-8735-4852AAD153BD}" srcOrd="2" destOrd="0" parTransId="{98D12080-7EE0-47F8-AB52-AE2EC97B94B3}" sibTransId="{A7E1C07F-C13B-4BDD-8641-B8C7740468D9}"/>
    <dgm:cxn modelId="{FBD2BEC5-6FF7-4645-9A27-1A7EF6482251}" type="presOf" srcId="{77516E3B-4BC8-4E92-A50A-8C6C25B88EA7}" destId="{5F1F227D-ED50-422C-8962-CD7E2D0F024F}" srcOrd="0" destOrd="0" presId="urn:microsoft.com/office/officeart/2005/8/layout/list1"/>
    <dgm:cxn modelId="{C8C7C599-8090-4527-8381-53A232D08B07}" srcId="{C34724A3-95FE-4022-813F-A36F9BF83515}" destId="{FBF151E8-7AA2-4CBB-B6EF-49E5612C8F96}" srcOrd="0" destOrd="0" parTransId="{7C282503-5945-4EEF-970F-B07C021D0AF7}" sibTransId="{06A683A3-7DA3-45F1-902A-236919BB1636}"/>
    <dgm:cxn modelId="{73ECD97F-A8C5-45A7-B1EF-8F2415A0BE18}" type="presOf" srcId="{C34724A3-95FE-4022-813F-A36F9BF83515}" destId="{30A04EDC-29B3-4C19-85A0-105FC598EFF2}" srcOrd="1" destOrd="0" presId="urn:microsoft.com/office/officeart/2005/8/layout/list1"/>
    <dgm:cxn modelId="{A6454F01-31C6-4AA0-B0D1-5E075F80D435}" type="presOf" srcId="{41C9A4E3-8A84-4240-BEC6-F3085A055AAC}" destId="{4F380C84-B11D-4953-877C-530B8B991270}" srcOrd="0" destOrd="0" presId="urn:microsoft.com/office/officeart/2005/8/layout/list1"/>
    <dgm:cxn modelId="{9F4B0D29-3AF9-4767-8AA6-E1A8521D9CF6}" type="presOf" srcId="{3AF1271A-61D1-470B-8735-4852AAD153BD}" destId="{2BE05E00-C958-49B9-9522-481F194AC9A3}" srcOrd="0" destOrd="2" presId="urn:microsoft.com/office/officeart/2005/8/layout/list1"/>
    <dgm:cxn modelId="{0BF58364-DCEC-41E8-A361-28FE2CCC9668}" type="presOf" srcId="{FB777015-8C84-438F-9938-D3CFE9BDDDB4}" destId="{8492115B-4A13-4E36-8BCC-75E62D5A2B03}" srcOrd="0" destOrd="0" presId="urn:microsoft.com/office/officeart/2005/8/layout/list1"/>
    <dgm:cxn modelId="{80B9C9A4-4EB6-40F0-BB07-C0AB08C0AB07}" type="presOf" srcId="{A12C4F03-BA56-41C4-AD42-B3F4B91D8990}" destId="{A762D9B1-EA2C-4050-8B07-DD8F2CE5EDB8}" srcOrd="0" destOrd="0" presId="urn:microsoft.com/office/officeart/2005/8/layout/list1"/>
    <dgm:cxn modelId="{A3AD5179-A58E-4388-8634-5AE895CBF833}" srcId="{FB777015-8C84-438F-9938-D3CFE9BDDDB4}" destId="{1E15DEE3-4EC2-4BA0-B385-FBD410634F9B}" srcOrd="1" destOrd="0" parTransId="{8A6C1192-AE86-496B-9372-5107F081513E}" sibTransId="{94A58FBC-7D78-4A82-BFDD-F8846EE34311}"/>
    <dgm:cxn modelId="{5471043A-BD10-4E20-B8DF-A1A35CAD2E31}" type="presOf" srcId="{310CF530-190F-4746-A0D3-E6D6DEEA57FB}" destId="{C879C2E8-5952-45E5-B7D0-09FDC89B69A5}" srcOrd="0" destOrd="3" presId="urn:microsoft.com/office/officeart/2005/8/layout/list1"/>
    <dgm:cxn modelId="{EE9A7D9D-DE65-4D9F-B111-FA1C8146FC61}" srcId="{FB777015-8C84-438F-9938-D3CFE9BDDDB4}" destId="{77516E3B-4BC8-4E92-A50A-8C6C25B88EA7}" srcOrd="0" destOrd="0" parTransId="{6EB8721E-109F-4A70-B3A3-9E121D6B84A1}" sibTransId="{EA22258C-4305-44B7-951F-8784B8E251DC}"/>
    <dgm:cxn modelId="{A5796903-8017-4B89-9AFD-E2C9596FE546}" type="presOf" srcId="{FBF151E8-7AA2-4CBB-B6EF-49E5612C8F96}" destId="{8442F87A-2994-4DE6-93D0-8C5918B2755F}" srcOrd="0" destOrd="0" presId="urn:microsoft.com/office/officeart/2005/8/layout/list1"/>
    <dgm:cxn modelId="{1A98A068-98C2-4537-AE0B-4C8E041BD464}" type="presOf" srcId="{57A88015-916E-4E5A-8A49-C296273D5880}" destId="{C879C2E8-5952-45E5-B7D0-09FDC89B69A5}" srcOrd="0" destOrd="1" presId="urn:microsoft.com/office/officeart/2005/8/layout/list1"/>
    <dgm:cxn modelId="{387545C5-61A5-49C0-B60A-558B355E0F20}" type="presOf" srcId="{9C67E010-42C1-4476-8219-BCFF7B06BB34}" destId="{C879C2E8-5952-45E5-B7D0-09FDC89B69A5}" srcOrd="0" destOrd="2" presId="urn:microsoft.com/office/officeart/2005/8/layout/list1"/>
    <dgm:cxn modelId="{C20F3F93-2F34-4B5C-9A9F-CF85CCDB7130}" srcId="{A12C4F03-BA56-41C4-AD42-B3F4B91D8990}" destId="{310CF530-190F-4746-A0D3-E6D6DEEA57FB}" srcOrd="3" destOrd="0" parTransId="{5D581CF9-C3E5-45E7-9269-C9D57155FDFA}" sibTransId="{CCF72A5A-DAB7-454E-A08F-28F0DB85840E}"/>
    <dgm:cxn modelId="{2D8CE5A1-4CEC-43BC-A780-28D3F9461921}" type="presOf" srcId="{A12C4F03-BA56-41C4-AD42-B3F4B91D8990}" destId="{2DE0AEF4-DD93-4BD4-88D7-382A7EC81AA7}" srcOrd="1" destOrd="0" presId="urn:microsoft.com/office/officeart/2005/8/layout/list1"/>
    <dgm:cxn modelId="{617FE18E-E594-4A64-8B32-3F5D1FA7380D}" type="presOf" srcId="{968314AE-AE20-4D45-B9E7-41C0EC17EC20}" destId="{D8AEDCFC-029D-4818-BB6D-DE985EAD1EE5}" srcOrd="0" destOrd="2" presId="urn:microsoft.com/office/officeart/2005/8/layout/list1"/>
    <dgm:cxn modelId="{B2EFBC0B-7753-446A-9B02-E0DA88B1BE8C}" type="presOf" srcId="{036D4C42-BE84-40BF-BAC0-EDE82385D882}" destId="{D8AEDCFC-029D-4818-BB6D-DE985EAD1EE5}" srcOrd="0" destOrd="0" presId="urn:microsoft.com/office/officeart/2005/8/layout/list1"/>
    <dgm:cxn modelId="{43C6C4BB-69D7-4A3C-B3A8-64545C6E6747}" type="presOf" srcId="{590F4781-04B6-4062-B8F5-46CCF6E03A69}" destId="{A5B9B815-B100-4021-BD40-776D6EA98D39}" srcOrd="0" destOrd="0" presId="urn:microsoft.com/office/officeart/2005/8/layout/list1"/>
    <dgm:cxn modelId="{9CFEE8B8-08F9-43A2-BCAF-D3E2636BEF1F}" type="presOf" srcId="{1E15DEE3-4EC2-4BA0-B385-FBD410634F9B}" destId="{5F1F227D-ED50-422C-8962-CD7E2D0F024F}" srcOrd="0" destOrd="1" presId="urn:microsoft.com/office/officeart/2005/8/layout/list1"/>
    <dgm:cxn modelId="{17628431-8549-46A9-818E-C54AB4F46E1F}" srcId="{7A0EBA36-8ADA-44A2-AD0D-0721B4072D75}" destId="{C34724A3-95FE-4022-813F-A36F9BF83515}" srcOrd="3" destOrd="0" parTransId="{DDEA537D-39BE-491B-9CFC-28CCD3FD5A8B}" sibTransId="{1900C199-6EC3-46C2-82FB-CF54131AF474}"/>
    <dgm:cxn modelId="{DC2C7C62-7FA4-4CBD-BC60-F3E047C8A7E6}" type="presOf" srcId="{C34724A3-95FE-4022-813F-A36F9BF83515}" destId="{C41F0DD0-887D-4F40-98C6-9DD3989167E4}" srcOrd="0" destOrd="0" presId="urn:microsoft.com/office/officeart/2005/8/layout/list1"/>
    <dgm:cxn modelId="{A89518DB-C281-4F02-A6E0-BC647EB1B77F}" srcId="{41C9A4E3-8A84-4240-BEC6-F3085A055AAC}" destId="{E8EB5D7B-5290-490E-93D0-6DA7D534EA0B}" srcOrd="0" destOrd="0" parTransId="{1BA9A279-E9F2-4841-8615-38AD9381EB4C}" sibTransId="{4D89981F-66F9-47F1-BD2F-8C8B9F5FE0D7}"/>
    <dgm:cxn modelId="{F95CFED7-D95B-4262-A9E4-647980E91637}" srcId="{41C9A4E3-8A84-4240-BEC6-F3085A055AAC}" destId="{B114DA3B-33AD-4301-8087-1D8FB50EE890}" srcOrd="1" destOrd="0" parTransId="{18392772-78FA-4331-9E1D-501BB3E1F0DD}" sibTransId="{2749170E-5315-47D2-B904-068F26BD2E63}"/>
    <dgm:cxn modelId="{3CF8ED1A-CC70-4F50-94BD-9CCADA317FE1}" srcId="{A12C4F03-BA56-41C4-AD42-B3F4B91D8990}" destId="{132FEA97-E872-4393-B3BE-DBAD3E56DE4A}" srcOrd="0" destOrd="0" parTransId="{C0BB7134-0C8F-4132-B153-99C1DD221E2A}" sibTransId="{F0D6724C-6A99-4BED-B91B-9F85D0BC36D0}"/>
    <dgm:cxn modelId="{81E52731-0CCA-4BCE-BFFA-B3F48C0C890C}" type="presOf" srcId="{D996D008-CD35-4B49-970B-309C68045099}" destId="{D8AEDCFC-029D-4818-BB6D-DE985EAD1EE5}" srcOrd="0" destOrd="1" presId="urn:microsoft.com/office/officeart/2005/8/layout/list1"/>
    <dgm:cxn modelId="{24F760F9-C9D4-4D4C-943E-732C12B76BCA}" type="presOf" srcId="{FB777015-8C84-438F-9938-D3CFE9BDDDB4}" destId="{E2616B68-9B29-4386-A5D8-6A436811C890}" srcOrd="1" destOrd="0" presId="urn:microsoft.com/office/officeart/2005/8/layout/list1"/>
    <dgm:cxn modelId="{3B053618-2249-4345-9205-E8FFAC2D3A28}" srcId="{7A0EBA36-8ADA-44A2-AD0D-0721B4072D75}" destId="{590F4781-04B6-4062-B8F5-46CCF6E03A69}" srcOrd="2" destOrd="0" parTransId="{52812DC1-987A-4AFD-BDDB-18C6A9F60520}" sibTransId="{271ED4DE-789E-445C-B1CE-A089FFF5B435}"/>
    <dgm:cxn modelId="{989C729E-911F-4EC8-A110-213970CD2776}" srcId="{7A0EBA36-8ADA-44A2-AD0D-0721B4072D75}" destId="{A12C4F03-BA56-41C4-AD42-B3F4B91D8990}" srcOrd="0" destOrd="0" parTransId="{E44EC15E-704D-4966-BB7D-F433A58B7047}" sibTransId="{07BA1791-C146-40E0-971E-FC7911CAEFFD}"/>
    <dgm:cxn modelId="{E6E4537A-62E9-44C4-9243-7DD0EE0262F5}" type="presOf" srcId="{E8EB5D7B-5290-490E-93D0-6DA7D534EA0B}" destId="{2BE05E00-C958-49B9-9522-481F194AC9A3}" srcOrd="0" destOrd="0" presId="urn:microsoft.com/office/officeart/2005/8/layout/list1"/>
    <dgm:cxn modelId="{55C75541-32E8-496F-B58A-127B01DEA1B3}" srcId="{590F4781-04B6-4062-B8F5-46CCF6E03A69}" destId="{968314AE-AE20-4D45-B9E7-41C0EC17EC20}" srcOrd="2" destOrd="0" parTransId="{C8264859-1BA8-4047-A80B-7C50E09691C3}" sibTransId="{FB5B83BB-58C9-4260-896B-DC4376759540}"/>
    <dgm:cxn modelId="{E472121A-9355-47BA-BE1F-45F7F787E754}" type="presOf" srcId="{B114DA3B-33AD-4301-8087-1D8FB50EE890}" destId="{2BE05E00-C958-49B9-9522-481F194AC9A3}" srcOrd="0" destOrd="1" presId="urn:microsoft.com/office/officeart/2005/8/layout/list1"/>
    <dgm:cxn modelId="{7F7D880C-C132-44D2-BA04-6DA5E5FB49CA}" srcId="{7A0EBA36-8ADA-44A2-AD0D-0721B4072D75}" destId="{41C9A4E3-8A84-4240-BEC6-F3085A055AAC}" srcOrd="1" destOrd="0" parTransId="{F2F2EE27-201B-444D-8C62-0D718794AD3D}" sibTransId="{55973570-8EFA-4F06-9AA4-D9CC9779C321}"/>
    <dgm:cxn modelId="{B531609E-4119-4465-8A11-207A74EAE160}" srcId="{590F4781-04B6-4062-B8F5-46CCF6E03A69}" destId="{D996D008-CD35-4B49-970B-309C68045099}" srcOrd="1" destOrd="0" parTransId="{5DD3E0F2-B1CB-44D1-B9E0-0C63022AB40F}" sibTransId="{4E6A1DAF-E067-4E05-8DC1-184F75250E06}"/>
    <dgm:cxn modelId="{A1C33B12-EFE3-4D24-93CB-61856311609B}" type="presOf" srcId="{590F4781-04B6-4062-B8F5-46CCF6E03A69}" destId="{6E6FF90D-E4CF-4F6D-923B-CDCFD6D6F6FE}" srcOrd="1" destOrd="0" presId="urn:microsoft.com/office/officeart/2005/8/layout/list1"/>
    <dgm:cxn modelId="{0C51F1B7-C08D-46B5-AFFE-59197928C6DF}" srcId="{A12C4F03-BA56-41C4-AD42-B3F4B91D8990}" destId="{9C67E010-42C1-4476-8219-BCFF7B06BB34}" srcOrd="2" destOrd="0" parTransId="{5E75AAD0-F043-40A9-A62D-8A0851B240DF}" sibTransId="{394EF0AB-5A0E-4B42-82E3-DFB03D2D734B}"/>
    <dgm:cxn modelId="{A042F696-897F-4B6D-9F39-A9D3786E6942}" type="presParOf" srcId="{80F180AB-8003-4C72-A81A-B4F7CAA71D19}" destId="{A03BEFE5-23BA-4FD0-AD5F-4D545A3D106A}" srcOrd="0" destOrd="0" presId="urn:microsoft.com/office/officeart/2005/8/layout/list1"/>
    <dgm:cxn modelId="{CCE8D670-C25C-4618-9D00-EA1082907ED2}" type="presParOf" srcId="{A03BEFE5-23BA-4FD0-AD5F-4D545A3D106A}" destId="{A762D9B1-EA2C-4050-8B07-DD8F2CE5EDB8}" srcOrd="0" destOrd="0" presId="urn:microsoft.com/office/officeart/2005/8/layout/list1"/>
    <dgm:cxn modelId="{A567BDFB-5530-4E93-88FC-7941EF6A8FA9}" type="presParOf" srcId="{A03BEFE5-23BA-4FD0-AD5F-4D545A3D106A}" destId="{2DE0AEF4-DD93-4BD4-88D7-382A7EC81AA7}" srcOrd="1" destOrd="0" presId="urn:microsoft.com/office/officeart/2005/8/layout/list1"/>
    <dgm:cxn modelId="{06D81162-9E17-43C8-9693-5F84759DA225}" type="presParOf" srcId="{80F180AB-8003-4C72-A81A-B4F7CAA71D19}" destId="{4DED33DF-8621-4722-A480-8A83BF253756}" srcOrd="1" destOrd="0" presId="urn:microsoft.com/office/officeart/2005/8/layout/list1"/>
    <dgm:cxn modelId="{DFE11C84-94B9-48AB-9E31-48D52BE48F4C}" type="presParOf" srcId="{80F180AB-8003-4C72-A81A-B4F7CAA71D19}" destId="{C879C2E8-5952-45E5-B7D0-09FDC89B69A5}" srcOrd="2" destOrd="0" presId="urn:microsoft.com/office/officeart/2005/8/layout/list1"/>
    <dgm:cxn modelId="{EAD00CE8-D60B-445C-902B-BAD0C9CFE446}" type="presParOf" srcId="{80F180AB-8003-4C72-A81A-B4F7CAA71D19}" destId="{86DE2987-EC16-4117-8AB6-F56E258D3AA0}" srcOrd="3" destOrd="0" presId="urn:microsoft.com/office/officeart/2005/8/layout/list1"/>
    <dgm:cxn modelId="{21EABB51-59DF-4ED2-9FDB-6AF576A309DA}" type="presParOf" srcId="{80F180AB-8003-4C72-A81A-B4F7CAA71D19}" destId="{7CCE944A-3A89-4286-9809-4BC54D6D1B9E}" srcOrd="4" destOrd="0" presId="urn:microsoft.com/office/officeart/2005/8/layout/list1"/>
    <dgm:cxn modelId="{C4E00052-3508-49E0-B15F-14DD42986672}" type="presParOf" srcId="{7CCE944A-3A89-4286-9809-4BC54D6D1B9E}" destId="{4F380C84-B11D-4953-877C-530B8B991270}" srcOrd="0" destOrd="0" presId="urn:microsoft.com/office/officeart/2005/8/layout/list1"/>
    <dgm:cxn modelId="{B5C0F38E-AC60-4274-B134-0FA1ACAA160B}" type="presParOf" srcId="{7CCE944A-3A89-4286-9809-4BC54D6D1B9E}" destId="{150B9272-038D-4F23-A7B7-1F6F0DEF7358}" srcOrd="1" destOrd="0" presId="urn:microsoft.com/office/officeart/2005/8/layout/list1"/>
    <dgm:cxn modelId="{F1742735-E59D-4E2F-8AC1-4F9983EACBBB}" type="presParOf" srcId="{80F180AB-8003-4C72-A81A-B4F7CAA71D19}" destId="{B6C3EF04-5BEF-43B1-9220-6A09F0F5DB6A}" srcOrd="5" destOrd="0" presId="urn:microsoft.com/office/officeart/2005/8/layout/list1"/>
    <dgm:cxn modelId="{F7EC2241-5FFC-40DF-B958-1F6CB611086C}" type="presParOf" srcId="{80F180AB-8003-4C72-A81A-B4F7CAA71D19}" destId="{2BE05E00-C958-49B9-9522-481F194AC9A3}" srcOrd="6" destOrd="0" presId="urn:microsoft.com/office/officeart/2005/8/layout/list1"/>
    <dgm:cxn modelId="{EC99F9D3-5927-4D83-8FA1-E4E015B30BCB}" type="presParOf" srcId="{80F180AB-8003-4C72-A81A-B4F7CAA71D19}" destId="{C6CFCA53-743B-4C69-8220-09F2DB364290}" srcOrd="7" destOrd="0" presId="urn:microsoft.com/office/officeart/2005/8/layout/list1"/>
    <dgm:cxn modelId="{823C47A7-F4AE-4955-A8C8-B334CDBB5E92}" type="presParOf" srcId="{80F180AB-8003-4C72-A81A-B4F7CAA71D19}" destId="{DCA9544A-849E-45AA-A244-87AC1A45539F}" srcOrd="8" destOrd="0" presId="urn:microsoft.com/office/officeart/2005/8/layout/list1"/>
    <dgm:cxn modelId="{52F81503-C20B-45D4-BB7B-1FBE1B3A2909}" type="presParOf" srcId="{DCA9544A-849E-45AA-A244-87AC1A45539F}" destId="{A5B9B815-B100-4021-BD40-776D6EA98D39}" srcOrd="0" destOrd="0" presId="urn:microsoft.com/office/officeart/2005/8/layout/list1"/>
    <dgm:cxn modelId="{47BADD59-EB2A-48C3-86B4-EAB52FF1AC81}" type="presParOf" srcId="{DCA9544A-849E-45AA-A244-87AC1A45539F}" destId="{6E6FF90D-E4CF-4F6D-923B-CDCFD6D6F6FE}" srcOrd="1" destOrd="0" presId="urn:microsoft.com/office/officeart/2005/8/layout/list1"/>
    <dgm:cxn modelId="{E7DB0433-9B54-414B-B254-C5BE096502B1}" type="presParOf" srcId="{80F180AB-8003-4C72-A81A-B4F7CAA71D19}" destId="{3A014E57-4385-4336-8FF8-CFDF0B70F96A}" srcOrd="9" destOrd="0" presId="urn:microsoft.com/office/officeart/2005/8/layout/list1"/>
    <dgm:cxn modelId="{A5061EEB-9943-4373-9A24-F918CB0DFEA7}" type="presParOf" srcId="{80F180AB-8003-4C72-A81A-B4F7CAA71D19}" destId="{D8AEDCFC-029D-4818-BB6D-DE985EAD1EE5}" srcOrd="10" destOrd="0" presId="urn:microsoft.com/office/officeart/2005/8/layout/list1"/>
    <dgm:cxn modelId="{AE2A4AC6-F52E-4D84-AED8-D6555F25EBCD}" type="presParOf" srcId="{80F180AB-8003-4C72-A81A-B4F7CAA71D19}" destId="{810FB908-B19E-4A1F-ABBB-33178100EF86}" srcOrd="11" destOrd="0" presId="urn:microsoft.com/office/officeart/2005/8/layout/list1"/>
    <dgm:cxn modelId="{A840780E-899F-41F7-B1FA-EA1D2FBAA2F1}" type="presParOf" srcId="{80F180AB-8003-4C72-A81A-B4F7CAA71D19}" destId="{E264C2DD-A66C-4108-AE8C-CB2BBF68CC2E}" srcOrd="12" destOrd="0" presId="urn:microsoft.com/office/officeart/2005/8/layout/list1"/>
    <dgm:cxn modelId="{1B97BFEC-0046-4A1C-96D3-178F3453C1FE}" type="presParOf" srcId="{E264C2DD-A66C-4108-AE8C-CB2BBF68CC2E}" destId="{C41F0DD0-887D-4F40-98C6-9DD3989167E4}" srcOrd="0" destOrd="0" presId="urn:microsoft.com/office/officeart/2005/8/layout/list1"/>
    <dgm:cxn modelId="{DE128F0E-E6E6-4A25-97AB-661762C694D3}" type="presParOf" srcId="{E264C2DD-A66C-4108-AE8C-CB2BBF68CC2E}" destId="{30A04EDC-29B3-4C19-85A0-105FC598EFF2}" srcOrd="1" destOrd="0" presId="urn:microsoft.com/office/officeart/2005/8/layout/list1"/>
    <dgm:cxn modelId="{7305F4D5-261F-49DB-8E32-0AACA27E0C38}" type="presParOf" srcId="{80F180AB-8003-4C72-A81A-B4F7CAA71D19}" destId="{2F6D67DB-C4A3-45BD-81DD-1308507B02DC}" srcOrd="13" destOrd="0" presId="urn:microsoft.com/office/officeart/2005/8/layout/list1"/>
    <dgm:cxn modelId="{CA783E63-9090-4592-9B6B-B7BE60B1F5B9}" type="presParOf" srcId="{80F180AB-8003-4C72-A81A-B4F7CAA71D19}" destId="{8442F87A-2994-4DE6-93D0-8C5918B2755F}" srcOrd="14" destOrd="0" presId="urn:microsoft.com/office/officeart/2005/8/layout/list1"/>
    <dgm:cxn modelId="{CF5B3DE1-9BE4-44FF-B7D5-B14AC50A713C}" type="presParOf" srcId="{80F180AB-8003-4C72-A81A-B4F7CAA71D19}" destId="{3A5B2491-F412-4130-AA5B-74B4DDD45E96}" srcOrd="15" destOrd="0" presId="urn:microsoft.com/office/officeart/2005/8/layout/list1"/>
    <dgm:cxn modelId="{3B701CEA-4110-4790-ABB6-BDBC500600CC}" type="presParOf" srcId="{80F180AB-8003-4C72-A81A-B4F7CAA71D19}" destId="{CC55F991-AEC4-4C11-9814-8BB5185C5397}" srcOrd="16" destOrd="0" presId="urn:microsoft.com/office/officeart/2005/8/layout/list1"/>
    <dgm:cxn modelId="{B0398E77-5951-4747-921F-0C682B64C1A2}" type="presParOf" srcId="{CC55F991-AEC4-4C11-9814-8BB5185C5397}" destId="{8492115B-4A13-4E36-8BCC-75E62D5A2B03}" srcOrd="0" destOrd="0" presId="urn:microsoft.com/office/officeart/2005/8/layout/list1"/>
    <dgm:cxn modelId="{DEB0C6ED-AE70-4ACF-B81B-874E38951AE1}" type="presParOf" srcId="{CC55F991-AEC4-4C11-9814-8BB5185C5397}" destId="{E2616B68-9B29-4386-A5D8-6A436811C890}" srcOrd="1" destOrd="0" presId="urn:microsoft.com/office/officeart/2005/8/layout/list1"/>
    <dgm:cxn modelId="{DE436032-A597-4042-9C37-2CBD7F0E0363}" type="presParOf" srcId="{80F180AB-8003-4C72-A81A-B4F7CAA71D19}" destId="{4F697276-F026-4EA1-A5CA-F43892B49698}" srcOrd="17" destOrd="0" presId="urn:microsoft.com/office/officeart/2005/8/layout/list1"/>
    <dgm:cxn modelId="{5928C4DF-A3EE-4671-A957-EF488B3FEE71}" type="presParOf" srcId="{80F180AB-8003-4C72-A81A-B4F7CAA71D19}" destId="{5F1F227D-ED50-422C-8962-CD7E2D0F024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79C2E8-5952-45E5-B7D0-09FDC89B69A5}">
      <dsp:nvSpPr>
        <dsp:cNvPr id="0" name=""/>
        <dsp:cNvSpPr/>
      </dsp:nvSpPr>
      <dsp:spPr>
        <a:xfrm>
          <a:off x="0" y="354449"/>
          <a:ext cx="5194919" cy="1187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183" tIns="270764" rIns="40318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Datos Demográficos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Análisis de Productos Existentes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Análisis de Biomateriales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Normas de Calidad</a:t>
          </a:r>
          <a:endParaRPr lang="es-MX" sz="1300" kern="1200" dirty="0"/>
        </a:p>
      </dsp:txBody>
      <dsp:txXfrm>
        <a:off x="0" y="354449"/>
        <a:ext cx="5194919" cy="1187550"/>
      </dsp:txXfrm>
    </dsp:sp>
    <dsp:sp modelId="{2DE0AEF4-DD93-4BD4-88D7-382A7EC81AA7}">
      <dsp:nvSpPr>
        <dsp:cNvPr id="0" name=""/>
        <dsp:cNvSpPr/>
      </dsp:nvSpPr>
      <dsp:spPr>
        <a:xfrm>
          <a:off x="259745" y="162569"/>
          <a:ext cx="3636443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449" tIns="0" rIns="13744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Obtención de Información</a:t>
          </a:r>
          <a:endParaRPr lang="es-MX" sz="1300" kern="1200" dirty="0"/>
        </a:p>
      </dsp:txBody>
      <dsp:txXfrm>
        <a:off x="278479" y="181303"/>
        <a:ext cx="3598975" cy="346292"/>
      </dsp:txXfrm>
    </dsp:sp>
    <dsp:sp modelId="{2BE05E00-C958-49B9-9522-481F194AC9A3}">
      <dsp:nvSpPr>
        <dsp:cNvPr id="0" name=""/>
        <dsp:cNvSpPr/>
      </dsp:nvSpPr>
      <dsp:spPr>
        <a:xfrm>
          <a:off x="0" y="1804079"/>
          <a:ext cx="5194919" cy="962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183" tIns="270764" rIns="40318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Establecer Parámetros Físicos y Sociales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Impacto Ambiental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Reincorporación de Residuos</a:t>
          </a:r>
          <a:endParaRPr lang="es-MX" sz="1300" kern="1200" dirty="0"/>
        </a:p>
      </dsp:txBody>
      <dsp:txXfrm>
        <a:off x="0" y="1804079"/>
        <a:ext cx="5194919" cy="962325"/>
      </dsp:txXfrm>
    </dsp:sp>
    <dsp:sp modelId="{150B9272-038D-4F23-A7B7-1F6F0DEF7358}">
      <dsp:nvSpPr>
        <dsp:cNvPr id="0" name=""/>
        <dsp:cNvSpPr/>
      </dsp:nvSpPr>
      <dsp:spPr>
        <a:xfrm>
          <a:off x="259745" y="1612199"/>
          <a:ext cx="3636443" cy="3837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449" tIns="0" rIns="13744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Descripción de Conceptos</a:t>
          </a:r>
          <a:endParaRPr lang="es-MX" sz="1300" kern="1200" dirty="0"/>
        </a:p>
      </dsp:txBody>
      <dsp:txXfrm>
        <a:off x="278479" y="1630933"/>
        <a:ext cx="3598975" cy="346292"/>
      </dsp:txXfrm>
    </dsp:sp>
    <dsp:sp modelId="{D8AEDCFC-029D-4818-BB6D-DE985EAD1EE5}">
      <dsp:nvSpPr>
        <dsp:cNvPr id="0" name=""/>
        <dsp:cNvSpPr/>
      </dsp:nvSpPr>
      <dsp:spPr>
        <a:xfrm>
          <a:off x="0" y="3028484"/>
          <a:ext cx="5194919" cy="962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183" tIns="270764" rIns="40318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Disponibilidad de Material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Requerimientos de Diseño Sustentable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Procesos</a:t>
          </a:r>
          <a:endParaRPr lang="es-MX" sz="1300" kern="1200" dirty="0"/>
        </a:p>
      </dsp:txBody>
      <dsp:txXfrm>
        <a:off x="0" y="3028484"/>
        <a:ext cx="5194919" cy="962325"/>
      </dsp:txXfrm>
    </dsp:sp>
    <dsp:sp modelId="{6E6FF90D-E4CF-4F6D-923B-CDCFD6D6F6FE}">
      <dsp:nvSpPr>
        <dsp:cNvPr id="0" name=""/>
        <dsp:cNvSpPr/>
      </dsp:nvSpPr>
      <dsp:spPr>
        <a:xfrm>
          <a:off x="259745" y="2836604"/>
          <a:ext cx="3636443" cy="3837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449" tIns="0" rIns="13744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Criterios de Sustentabilidad</a:t>
          </a:r>
          <a:endParaRPr lang="es-MX" sz="1300" kern="1200" dirty="0"/>
        </a:p>
      </dsp:txBody>
      <dsp:txXfrm>
        <a:off x="278479" y="2855338"/>
        <a:ext cx="3598975" cy="346292"/>
      </dsp:txXfrm>
    </dsp:sp>
    <dsp:sp modelId="{8442F87A-2994-4DE6-93D0-8C5918B2755F}">
      <dsp:nvSpPr>
        <dsp:cNvPr id="0" name=""/>
        <dsp:cNvSpPr/>
      </dsp:nvSpPr>
      <dsp:spPr>
        <a:xfrm>
          <a:off x="0" y="4252889"/>
          <a:ext cx="5194919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183" tIns="270764" rIns="40318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Bocetos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Selección</a:t>
          </a:r>
          <a:endParaRPr lang="es-MX" sz="1300" kern="1200" dirty="0"/>
        </a:p>
      </dsp:txBody>
      <dsp:txXfrm>
        <a:off x="0" y="4252889"/>
        <a:ext cx="5194919" cy="757575"/>
      </dsp:txXfrm>
    </dsp:sp>
    <dsp:sp modelId="{30A04EDC-29B3-4C19-85A0-105FC598EFF2}">
      <dsp:nvSpPr>
        <dsp:cNvPr id="0" name=""/>
        <dsp:cNvSpPr/>
      </dsp:nvSpPr>
      <dsp:spPr>
        <a:xfrm>
          <a:off x="259745" y="4061009"/>
          <a:ext cx="3636443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449" tIns="0" rIns="13744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Propuestas</a:t>
          </a:r>
          <a:endParaRPr lang="es-MX" sz="1300" kern="1200" dirty="0"/>
        </a:p>
      </dsp:txBody>
      <dsp:txXfrm>
        <a:off x="278479" y="4079743"/>
        <a:ext cx="3598975" cy="346292"/>
      </dsp:txXfrm>
    </dsp:sp>
    <dsp:sp modelId="{5F1F227D-ED50-422C-8962-CD7E2D0F024F}">
      <dsp:nvSpPr>
        <dsp:cNvPr id="0" name=""/>
        <dsp:cNvSpPr/>
      </dsp:nvSpPr>
      <dsp:spPr>
        <a:xfrm>
          <a:off x="0" y="5272543"/>
          <a:ext cx="5194919" cy="757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3183" tIns="270764" rIns="40318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Planimetría 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 Modelo</a:t>
          </a:r>
          <a:endParaRPr lang="es-MX" sz="1300" kern="1200" dirty="0"/>
        </a:p>
      </dsp:txBody>
      <dsp:txXfrm>
        <a:off x="0" y="5272543"/>
        <a:ext cx="5194919" cy="757575"/>
      </dsp:txXfrm>
    </dsp:sp>
    <dsp:sp modelId="{E2616B68-9B29-4386-A5D8-6A436811C890}">
      <dsp:nvSpPr>
        <dsp:cNvPr id="0" name=""/>
        <dsp:cNvSpPr/>
      </dsp:nvSpPr>
      <dsp:spPr>
        <a:xfrm>
          <a:off x="259745" y="5080664"/>
          <a:ext cx="3636443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449" tIns="0" rIns="137449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Materialización</a:t>
          </a:r>
          <a:endParaRPr lang="es-MX" sz="1300" kern="1200" dirty="0"/>
        </a:p>
      </dsp:txBody>
      <dsp:txXfrm>
        <a:off x="278479" y="5099398"/>
        <a:ext cx="3598975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C69C6-EE0B-4D8B-9C71-C36EFED094F2}" type="datetimeFigureOut">
              <a:rPr lang="en-US"/>
              <a:t>01/10/15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DD202-58A1-4ABD-B068-DFFCA0C44EAC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42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01/10/15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n ola del mar" title="Ocean Wa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6551612" cy="68579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4411" y="0"/>
            <a:ext cx="4572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08813" y="1600200"/>
            <a:ext cx="4572001" cy="37338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08813" y="5562599"/>
            <a:ext cx="4571999" cy="83502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none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981201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812" y="1616074"/>
            <a:ext cx="7315198" cy="2727325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6814" y="4495800"/>
            <a:ext cx="7315198" cy="167322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381000"/>
            <a:ext cx="9144000" cy="1219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4015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057400">
              <a:defRPr sz="1600"/>
            </a:lvl6pPr>
            <a:lvl7pPr marL="2057400">
              <a:defRPr sz="1600"/>
            </a:lvl7pPr>
            <a:lvl8pPr marL="20574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02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802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802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0547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0547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 marL="2057400">
              <a:defRPr sz="1400"/>
            </a:lvl5pPr>
            <a:lvl6pPr marL="2057400">
              <a:defRPr sz="1400"/>
            </a:lvl6pPr>
            <a:lvl7pPr marL="2057400">
              <a:defRPr sz="1400"/>
            </a:lvl7pPr>
            <a:lvl8pPr marL="2057400">
              <a:defRPr sz="1400"/>
            </a:lvl8pPr>
            <a:lvl9pPr marL="2057400"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n ola del mar (semitransparente)" title="Ocean Wave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7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4" y="588963"/>
            <a:ext cx="5486400" cy="55800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01/10/15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4461" y="588963"/>
            <a:ext cx="5486352" cy="5580062"/>
          </a:xfrm>
          <a:prstGeom prst="rect">
            <a:avLst/>
          </a:prstGeom>
          <a:solidFill>
            <a:srgbClr val="1B5D7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07494" y="805658"/>
            <a:ext cx="5060286" cy="5146672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8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01/10/15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n ola del mar (semitransparente)" title="Ocean Wave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pic>
        <p:nvPicPr>
          <p:cNvPr id="10" name="Picture 9" descr="Gran ola del mar" title="Ocean Wave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1234758" cy="68579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06156" y="0"/>
            <a:ext cx="2286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381000"/>
            <a:ext cx="9144001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828800"/>
            <a:ext cx="9144001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01/10/15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DISCO:Users:Administrador:Desktop:carta%20terminacio%CC%81n%20cesar.doc!OLE_LINK1" TargetMode="External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audio" Target="NUL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audio" Target="NULL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0.png"/><Relationship Id="rId8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microsoft.com/office/2007/relationships/hdphoto" Target="../media/hdphoto3.wdp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19.png"/><Relationship Id="rId5" Type="http://schemas.microsoft.com/office/2007/relationships/hdphoto" Target="../media/hdphoto5.wdp"/><Relationship Id="rId6" Type="http://schemas.openxmlformats.org/officeDocument/2006/relationships/image" Target="../media/image20.png"/><Relationship Id="rId7" Type="http://schemas.microsoft.com/office/2007/relationships/hdphoto" Target="../media/hdphoto6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4" Type="http://schemas.openxmlformats.org/officeDocument/2006/relationships/image" Target="../media/image22.png"/><Relationship Id="rId5" Type="http://schemas.microsoft.com/office/2007/relationships/hdphoto" Target="../media/hdphoto8.wdp"/><Relationship Id="rId6" Type="http://schemas.openxmlformats.org/officeDocument/2006/relationships/image" Target="../media/image23.png"/><Relationship Id="rId7" Type="http://schemas.microsoft.com/office/2007/relationships/hdphoto" Target="../media/hdphoto9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Cocina" TargetMode="External"/><Relationship Id="rId4" Type="http://schemas.openxmlformats.org/officeDocument/2006/relationships/hyperlink" Target="http://es.wikipedia.org/wiki/Alimento" TargetMode="External"/><Relationship Id="rId5" Type="http://schemas.openxmlformats.org/officeDocument/2006/relationships/hyperlink" Target="http://es.wikipedia.org/w/index.php?title=Limpieza&amp;action=edi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s.wikipedia.org/wiki/M%C3%A1quin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914162" y="1148522"/>
            <a:ext cx="10360501" cy="985078"/>
          </a:xfrm>
        </p:spPr>
        <p:txBody>
          <a:bodyPr>
            <a:noAutofit/>
          </a:bodyPr>
          <a:lstStyle/>
          <a:p>
            <a:pPr algn="ctr"/>
            <a:r>
              <a:rPr lang="es-ES_tradnl" sz="2800" dirty="0"/>
              <a:t/>
            </a:r>
            <a:br>
              <a:rPr lang="es-ES_tradnl" sz="2800" dirty="0"/>
            </a:br>
            <a:r>
              <a:rPr lang="es-E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DISEÑO DE ELECTRODOMÉSTICOS</a:t>
            </a:r>
            <a:r>
              <a:rPr lang="es-ES_tradnl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es-ES" sz="2800" dirty="0"/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165152" y="2667000"/>
            <a:ext cx="9550857" cy="3898900"/>
          </a:xfrm>
        </p:spPr>
        <p:txBody>
          <a:bodyPr>
            <a:normAutofit/>
          </a:bodyPr>
          <a:lstStyle/>
          <a:p>
            <a:pPr algn="l"/>
            <a:endParaRPr lang="es-MX" dirty="0" smtClean="0"/>
          </a:p>
          <a:p>
            <a:pPr algn="ctr"/>
            <a:r>
              <a:rPr lang="es-E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ítulo: </a:t>
            </a:r>
          </a:p>
          <a:p>
            <a:pPr algn="ctr"/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“Diseñando un Electrodómestico”</a:t>
            </a:r>
          </a:p>
          <a:p>
            <a:pPr algn="ctr"/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(proyectación de pequeños electrodomésticos, utilizando biomateriales).</a:t>
            </a:r>
          </a:p>
          <a:p>
            <a:pPr algn="ctr"/>
            <a:r>
              <a:rPr lang="es-E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</a:t>
            </a:r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utor: MARIO GERSON URBINA PÉREZ</a:t>
            </a:r>
          </a:p>
          <a:p>
            <a:pPr algn="ctr"/>
            <a:endParaRPr lang="es-MX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Diseño Industrial</a:t>
            </a:r>
          </a:p>
          <a:p>
            <a:pPr algn="ctr"/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Facultad de Arquitectura y Diseño, CU Valle de Chalco, Zumpango</a:t>
            </a:r>
          </a:p>
          <a:p>
            <a:endParaRPr lang="es-MX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s-MX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Septiembre 2015</a:t>
            </a:r>
            <a:endParaRPr lang="es-MX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ES_tradnl" dirty="0"/>
          </a:p>
          <a:p>
            <a:endParaRPr lang="es-ES" dirty="0"/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990825"/>
              </p:ext>
            </p:extLst>
          </p:nvPr>
        </p:nvGraphicFramePr>
        <p:xfrm>
          <a:off x="1053852" y="428114"/>
          <a:ext cx="10297144" cy="840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o" r:id="rId3" imgW="6794500" imgH="914400" progId="Word.Document.12">
                  <p:link updateAutomatic="1"/>
                </p:oleObj>
              </mc:Choice>
              <mc:Fallback>
                <p:oleObj name="Documento" r:id="rId3" imgW="6794500" imgH="914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3852" y="428114"/>
                        <a:ext cx="10297144" cy="8406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20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200" dirty="0">
                <a:latin typeface="News Gothic MT" charset="0"/>
              </a:rPr>
              <a:t>GUIÓN EXPLICATIVO</a:t>
            </a:r>
          </a:p>
        </p:txBody>
      </p:sp>
      <p:sp>
        <p:nvSpPr>
          <p:cNvPr id="16386" name="Marcador de contenido 2"/>
          <p:cNvSpPr>
            <a:spLocks noGrp="1"/>
          </p:cNvSpPr>
          <p:nvPr>
            <p:ph idx="1"/>
          </p:nvPr>
        </p:nvSpPr>
        <p:spPr>
          <a:xfrm>
            <a:off x="981844" y="1772816"/>
            <a:ext cx="10360501" cy="401319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pt-BR" sz="1600" dirty="0">
                <a:latin typeface="News Gothic MT" charset="0"/>
              </a:rPr>
              <a:t>EL PRESENTE MATERIAL ESTA PENSADO PARA SER UTILIZADO POR EL DOCENTE EN LA UNIDAD </a:t>
            </a:r>
            <a:r>
              <a:rPr lang="pt-BR" sz="1600" dirty="0" smtClean="0">
                <a:latin typeface="News Gothic MT" charset="0"/>
              </a:rPr>
              <a:t>VI DE DISEÑO DE ELECTRODOMÉSTICOS, </a:t>
            </a:r>
            <a:r>
              <a:rPr lang="pt-BR" sz="1600" dirty="0">
                <a:latin typeface="News Gothic MT" charset="0"/>
              </a:rPr>
              <a:t>PARA ELLO SE HAN DESARROLLADO UNA SERIE DE TEMAS, EJEMPLOS, DEFINICIONES QUE SEGÚN LOS OBJETIVOS, PROPÓSITOS </a:t>
            </a:r>
            <a:r>
              <a:rPr lang="pt-BR" sz="1600" dirty="0" err="1">
                <a:latin typeface="News Gothic MT" charset="0"/>
              </a:rPr>
              <a:t>Y</a:t>
            </a:r>
            <a:r>
              <a:rPr lang="pt-BR" sz="1600" dirty="0">
                <a:latin typeface="News Gothic MT" charset="0"/>
              </a:rPr>
              <a:t> COMPETENCIAS DE LA UNIDAD DE APRENDIZAJE FUNCIONAN PARA UN MAYOR ENTENDIMIENTO DE LA MISMA. EL GUIÓN SE DIVIDE DE LA SIGUIENTE FORMA:</a:t>
            </a:r>
          </a:p>
          <a:p>
            <a:pPr eaLnBrk="1" hangingPunct="1"/>
            <a:r>
              <a:rPr lang="pt-BR" sz="1400" dirty="0">
                <a:latin typeface="News Gothic MT" charset="0"/>
              </a:rPr>
              <a:t>PRESENTACIÓN DE LA UNIDAD DE APRENDIZAJE.</a:t>
            </a:r>
          </a:p>
          <a:p>
            <a:pPr eaLnBrk="1" hangingPunct="1"/>
            <a:r>
              <a:rPr lang="pt-BR" sz="1400" dirty="0">
                <a:latin typeface="News Gothic MT" charset="0"/>
              </a:rPr>
              <a:t>PROPÓSITO DE LA UNIDAD DE APRENDIZAJE.</a:t>
            </a:r>
          </a:p>
          <a:p>
            <a:pPr eaLnBrk="1" hangingPunct="1"/>
            <a:r>
              <a:rPr lang="pt-BR" sz="1400" dirty="0">
                <a:latin typeface="News Gothic MT" charset="0"/>
              </a:rPr>
              <a:t>ESTRUCTURA DE LA UA.</a:t>
            </a:r>
          </a:p>
          <a:p>
            <a:pPr eaLnBrk="1" hangingPunct="1"/>
            <a:r>
              <a:rPr lang="pt-BR" sz="1400" dirty="0">
                <a:latin typeface="News Gothic MT" charset="0"/>
              </a:rPr>
              <a:t>SECUENCIA DIDÁCTICA.</a:t>
            </a:r>
          </a:p>
          <a:p>
            <a:pPr eaLnBrk="1" hangingPunct="1"/>
            <a:r>
              <a:rPr lang="pt-BR" sz="1400" dirty="0">
                <a:latin typeface="News Gothic MT" charset="0"/>
              </a:rPr>
              <a:t>SECUENCIA </a:t>
            </a:r>
            <a:r>
              <a:rPr lang="pt-BR" sz="1400" dirty="0" smtClean="0">
                <a:latin typeface="News Gothic MT" charset="0"/>
              </a:rPr>
              <a:t>DIDÁCTICA.</a:t>
            </a:r>
            <a:endParaRPr lang="pt-BR" sz="1400" dirty="0">
              <a:latin typeface="News Gothic MT" charset="0"/>
            </a:endParaRPr>
          </a:p>
          <a:p>
            <a:pPr eaLnBrk="1" hangingPunct="1"/>
            <a:r>
              <a:rPr lang="pt-BR" sz="1400" dirty="0" smtClean="0">
                <a:latin typeface="News Gothic MT" charset="0"/>
              </a:rPr>
              <a:t>DISEÑO DE ELECTRODOMÉSTICOS (METODOLOGÍA).</a:t>
            </a:r>
          </a:p>
          <a:p>
            <a:pPr eaLnBrk="1" hangingPunct="1"/>
            <a:r>
              <a:rPr lang="pt-BR" sz="1400" dirty="0" smtClean="0">
                <a:latin typeface="News Gothic MT" charset="0"/>
              </a:rPr>
              <a:t>DESARROLLO DE CONCEPTOS.</a:t>
            </a:r>
          </a:p>
          <a:p>
            <a:pPr eaLnBrk="1" hangingPunct="1"/>
            <a:r>
              <a:rPr lang="pt-BR" sz="1400" dirty="0" smtClean="0">
                <a:latin typeface="News Gothic MT" charset="0"/>
              </a:rPr>
              <a:t>DESARROLLO DE PROPUESTAS.</a:t>
            </a:r>
          </a:p>
          <a:p>
            <a:pPr eaLnBrk="1" hangingPunct="1"/>
            <a:endParaRPr lang="pt-BR" sz="1400" dirty="0">
              <a:latin typeface="News Gothic MT" charset="0"/>
            </a:endParaRPr>
          </a:p>
          <a:p>
            <a:pPr eaLnBrk="1" hangingPunct="1"/>
            <a:endParaRPr lang="es-ES" dirty="0">
              <a:latin typeface="News Gothic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38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CONTEXTO</a:t>
            </a:r>
            <a:endParaRPr lang="es-ES" sz="3600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410526" y="2513984"/>
            <a:ext cx="9920264" cy="3861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000" dirty="0"/>
              <a:t>S</a:t>
            </a:r>
            <a:r>
              <a:rPr lang="es-ES_tradnl" sz="2000" dirty="0" smtClean="0"/>
              <a:t>e </a:t>
            </a:r>
            <a:r>
              <a:rPr lang="es-ES_tradnl" sz="2000" dirty="0"/>
              <a:t>plantea que el alumno </a:t>
            </a:r>
            <a:r>
              <a:rPr lang="es-ES_tradnl" sz="2000" dirty="0" smtClean="0"/>
              <a:t>conozca y utilice </a:t>
            </a:r>
            <a:r>
              <a:rPr lang="es-ES_tradnl" sz="2000" dirty="0"/>
              <a:t>una metodología </a:t>
            </a:r>
            <a:r>
              <a:rPr lang="es-ES_tradnl" sz="2000" dirty="0" smtClean="0"/>
              <a:t>adecuada </a:t>
            </a:r>
            <a:r>
              <a:rPr lang="es-ES_tradnl" sz="2000" dirty="0"/>
              <a:t>para el rediseño de un electrodoméstico </a:t>
            </a:r>
            <a:r>
              <a:rPr lang="es-ES_tradnl" sz="2000" dirty="0" smtClean="0"/>
              <a:t>con </a:t>
            </a:r>
            <a:r>
              <a:rPr lang="es-ES_tradnl" sz="2000" dirty="0"/>
              <a:t>énfasis en los siguientes rubros</a:t>
            </a:r>
            <a:r>
              <a:rPr lang="es-ES_tradnl" sz="2000" dirty="0" smtClean="0"/>
              <a:t>:</a:t>
            </a:r>
          </a:p>
          <a:p>
            <a:pPr marL="0" indent="0" algn="just">
              <a:buNone/>
            </a:pPr>
            <a:r>
              <a:rPr lang="es-ES_tradnl" sz="2000" dirty="0"/>
              <a:t>1. Selección de materiales de bajó </a:t>
            </a:r>
            <a:r>
              <a:rPr lang="es-ES_tradnl" sz="2000" dirty="0" smtClean="0"/>
              <a:t>impacto (</a:t>
            </a:r>
            <a:r>
              <a:rPr lang="es-MX" sz="2000" dirty="0"/>
              <a:t>Implementación de Biomateriales en la Fabricación de Carcasas para Pequeños </a:t>
            </a:r>
            <a:r>
              <a:rPr lang="es-MX" sz="2000" dirty="0" smtClean="0"/>
              <a:t>Electrodomésticos)</a:t>
            </a:r>
            <a:r>
              <a:rPr lang="es-ES_tradnl" sz="2000" dirty="0" smtClean="0"/>
              <a:t>.</a:t>
            </a:r>
            <a:endParaRPr lang="es-ES_tradnl" sz="2000" dirty="0"/>
          </a:p>
          <a:p>
            <a:pPr marL="0" indent="0" algn="just">
              <a:buNone/>
            </a:pPr>
            <a:r>
              <a:rPr lang="es-ES_tradnl" sz="2000" dirty="0"/>
              <a:t>2. Maximizando energía y eficiencia de agua.</a:t>
            </a:r>
          </a:p>
          <a:p>
            <a:pPr marL="0" indent="0" algn="just">
              <a:buNone/>
            </a:pPr>
            <a:r>
              <a:rPr lang="es-ES_tradnl" sz="2000" dirty="0"/>
              <a:t>3. Diseñando para minimizar los desechos.</a:t>
            </a:r>
            <a:endParaRPr lang="es-ES_tradnl" sz="1400" dirty="0"/>
          </a:p>
          <a:p>
            <a:pPr marL="0" indent="0">
              <a:buNone/>
            </a:pPr>
            <a:endParaRPr lang="es-ES_tradnl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2900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1286598" y="2743200"/>
            <a:ext cx="2640912" cy="134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Expresión</a:t>
            </a:r>
            <a:endParaRPr lang="es-ES" dirty="0"/>
          </a:p>
        </p:txBody>
      </p:sp>
      <p:sp>
        <p:nvSpPr>
          <p:cNvPr id="5" name="Elipse 4"/>
          <p:cNvSpPr/>
          <p:nvPr/>
        </p:nvSpPr>
        <p:spPr>
          <a:xfrm>
            <a:off x="5146393" y="927100"/>
            <a:ext cx="2319263" cy="13843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Función</a:t>
            </a:r>
            <a:endParaRPr lang="es-ES" dirty="0"/>
          </a:p>
        </p:txBody>
      </p:sp>
      <p:sp>
        <p:nvSpPr>
          <p:cNvPr id="6" name="Elipse 5"/>
          <p:cNvSpPr/>
          <p:nvPr/>
        </p:nvSpPr>
        <p:spPr>
          <a:xfrm>
            <a:off x="8505702" y="2743200"/>
            <a:ext cx="2616601" cy="134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Tecnología</a:t>
            </a:r>
            <a:endParaRPr lang="es-ES" dirty="0"/>
          </a:p>
        </p:txBody>
      </p:sp>
      <p:sp>
        <p:nvSpPr>
          <p:cNvPr id="7" name="Elipse 6"/>
          <p:cNvSpPr/>
          <p:nvPr/>
        </p:nvSpPr>
        <p:spPr>
          <a:xfrm>
            <a:off x="5146393" y="4584700"/>
            <a:ext cx="2319263" cy="13843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Comercial</a:t>
            </a:r>
            <a:endParaRPr lang="es-ES" dirty="0"/>
          </a:p>
        </p:txBody>
      </p:sp>
      <p:sp>
        <p:nvSpPr>
          <p:cNvPr id="8" name="Elipse 7"/>
          <p:cNvSpPr/>
          <p:nvPr/>
        </p:nvSpPr>
        <p:spPr>
          <a:xfrm>
            <a:off x="4649436" y="2925877"/>
            <a:ext cx="3165326" cy="14478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Electrodoméstico</a:t>
            </a:r>
            <a:endParaRPr lang="es-ES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489745" y="5981701"/>
            <a:ext cx="659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</a:t>
            </a:r>
            <a:r>
              <a:rPr lang="es-ES" dirty="0"/>
              <a:t>1. Configuración </a:t>
            </a:r>
            <a:r>
              <a:rPr lang="es-ES" dirty="0" smtClean="0"/>
              <a:t>informal al momento de diseñar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238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Burbujas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3" name="Burbujas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590" y="179934"/>
            <a:ext cx="2106842" cy="1742331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2386978" y="2997200"/>
            <a:ext cx="2945633" cy="134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Expresión</a:t>
            </a:r>
            <a:endParaRPr lang="es-ES" dirty="0"/>
          </a:p>
        </p:txBody>
      </p:sp>
      <p:sp>
        <p:nvSpPr>
          <p:cNvPr id="6" name="Elipse 5"/>
          <p:cNvSpPr/>
          <p:nvPr/>
        </p:nvSpPr>
        <p:spPr>
          <a:xfrm>
            <a:off x="5146393" y="1922264"/>
            <a:ext cx="2319263" cy="15829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Función</a:t>
            </a:r>
            <a:endParaRPr lang="es-ES" dirty="0"/>
          </a:p>
        </p:txBody>
      </p:sp>
      <p:sp>
        <p:nvSpPr>
          <p:cNvPr id="7" name="Elipse 6"/>
          <p:cNvSpPr/>
          <p:nvPr/>
        </p:nvSpPr>
        <p:spPr>
          <a:xfrm>
            <a:off x="7134459" y="2997200"/>
            <a:ext cx="2827130" cy="134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Tecnología</a:t>
            </a:r>
            <a:endParaRPr lang="es-ES" dirty="0"/>
          </a:p>
        </p:txBody>
      </p:sp>
      <p:sp>
        <p:nvSpPr>
          <p:cNvPr id="8" name="Elipse 7"/>
          <p:cNvSpPr/>
          <p:nvPr/>
        </p:nvSpPr>
        <p:spPr>
          <a:xfrm>
            <a:off x="5061748" y="4241800"/>
            <a:ext cx="2403907" cy="1549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Comercial</a:t>
            </a:r>
            <a:endParaRPr lang="es-ES" dirty="0"/>
          </a:p>
        </p:txBody>
      </p:sp>
      <p:sp>
        <p:nvSpPr>
          <p:cNvPr id="9" name="Elipse 8"/>
          <p:cNvSpPr/>
          <p:nvPr/>
        </p:nvSpPr>
        <p:spPr>
          <a:xfrm>
            <a:off x="4536952" y="3187700"/>
            <a:ext cx="3175258" cy="14478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Electrodoméstico</a:t>
            </a:r>
            <a:endParaRPr lang="es-ES" sz="1600" dirty="0"/>
          </a:p>
        </p:txBody>
      </p:sp>
      <p:sp>
        <p:nvSpPr>
          <p:cNvPr id="10" name="Flecha derecha 9"/>
          <p:cNvSpPr/>
          <p:nvPr/>
        </p:nvSpPr>
        <p:spPr>
          <a:xfrm>
            <a:off x="10046234" y="3187700"/>
            <a:ext cx="466628" cy="190500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 derecha 10"/>
          <p:cNvSpPr/>
          <p:nvPr/>
        </p:nvSpPr>
        <p:spPr>
          <a:xfrm>
            <a:off x="10046234" y="3543300"/>
            <a:ext cx="466628" cy="190500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 derecha 11"/>
          <p:cNvSpPr/>
          <p:nvPr/>
        </p:nvSpPr>
        <p:spPr>
          <a:xfrm>
            <a:off x="10046234" y="3949700"/>
            <a:ext cx="466628" cy="190500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10563648" y="3049201"/>
            <a:ext cx="956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Materiales</a:t>
            </a:r>
            <a:endParaRPr lang="es-ES" sz="12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10623588" y="3456801"/>
            <a:ext cx="841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Procesos</a:t>
            </a:r>
            <a:endParaRPr lang="es-ES" sz="12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0631365" y="3863202"/>
            <a:ext cx="682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Costos</a:t>
            </a:r>
          </a:p>
        </p:txBody>
      </p:sp>
      <p:sp>
        <p:nvSpPr>
          <p:cNvPr id="16" name="Flecha arriba 15"/>
          <p:cNvSpPr/>
          <p:nvPr/>
        </p:nvSpPr>
        <p:spPr>
          <a:xfrm>
            <a:off x="5518829" y="1447800"/>
            <a:ext cx="287792" cy="355600"/>
          </a:xfrm>
          <a:prstGeom prst="up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 arriba 16"/>
          <p:cNvSpPr/>
          <p:nvPr/>
        </p:nvSpPr>
        <p:spPr>
          <a:xfrm>
            <a:off x="6856214" y="1447800"/>
            <a:ext cx="287792" cy="355600"/>
          </a:xfrm>
          <a:prstGeom prst="up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4536952" y="1193801"/>
            <a:ext cx="99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Ergonomía</a:t>
            </a:r>
            <a:endParaRPr lang="es-ES" sz="12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6382204" y="1193801"/>
            <a:ext cx="1120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Mecanismos</a:t>
            </a:r>
            <a:endParaRPr lang="es-ES" sz="1200" dirty="0"/>
          </a:p>
        </p:txBody>
      </p:sp>
      <p:sp>
        <p:nvSpPr>
          <p:cNvPr id="20" name="Flecha izquierda 19"/>
          <p:cNvSpPr/>
          <p:nvPr/>
        </p:nvSpPr>
        <p:spPr>
          <a:xfrm>
            <a:off x="1760608" y="3187700"/>
            <a:ext cx="474010" cy="190500"/>
          </a:xfrm>
          <a:prstGeom prst="lef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 izquierda 20"/>
          <p:cNvSpPr/>
          <p:nvPr/>
        </p:nvSpPr>
        <p:spPr>
          <a:xfrm>
            <a:off x="1760608" y="3543300"/>
            <a:ext cx="474010" cy="190500"/>
          </a:xfrm>
          <a:prstGeom prst="lef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/>
          <p:cNvSpPr txBox="1"/>
          <p:nvPr/>
        </p:nvSpPr>
        <p:spPr>
          <a:xfrm>
            <a:off x="512328" y="3101202"/>
            <a:ext cx="100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Perceptual</a:t>
            </a:r>
            <a:endParaRPr lang="es-ES" sz="12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01773" y="3505200"/>
            <a:ext cx="904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Simbólico</a:t>
            </a:r>
            <a:endParaRPr lang="es-ES" sz="1200" dirty="0"/>
          </a:p>
        </p:txBody>
      </p:sp>
      <p:sp>
        <p:nvSpPr>
          <p:cNvPr id="24" name="Flecha abajo 23"/>
          <p:cNvSpPr/>
          <p:nvPr/>
        </p:nvSpPr>
        <p:spPr>
          <a:xfrm>
            <a:off x="5332611" y="5702300"/>
            <a:ext cx="186218" cy="368300"/>
          </a:xfrm>
          <a:prstGeom prst="down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Flecha abajo 24"/>
          <p:cNvSpPr/>
          <p:nvPr/>
        </p:nvSpPr>
        <p:spPr>
          <a:xfrm>
            <a:off x="7144006" y="5702300"/>
            <a:ext cx="186218" cy="368300"/>
          </a:xfrm>
          <a:prstGeom prst="down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/>
          <p:cNvSpPr txBox="1"/>
          <p:nvPr/>
        </p:nvSpPr>
        <p:spPr>
          <a:xfrm>
            <a:off x="3402714" y="6337301"/>
            <a:ext cx="1987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Expectativas del usuario</a:t>
            </a:r>
            <a:endParaRPr lang="es-ES" sz="12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636139" y="6337301"/>
            <a:ext cx="1698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Ventas / Distribución</a:t>
            </a:r>
            <a:endParaRPr lang="es-ES" sz="1200" dirty="0"/>
          </a:p>
        </p:txBody>
      </p:sp>
      <p:cxnSp>
        <p:nvCxnSpPr>
          <p:cNvPr id="30" name="Conector angular 29"/>
          <p:cNvCxnSpPr/>
          <p:nvPr/>
        </p:nvCxnSpPr>
        <p:spPr>
          <a:xfrm rot="16200000" flipH="1">
            <a:off x="928319" y="4018336"/>
            <a:ext cx="2612598" cy="2302332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2014542" y="584200"/>
            <a:ext cx="629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FIGURA 2. propuesta de integración de conocimientos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352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Burbujas"/>
          </p:stSnd>
        </p:sndAc>
      </p:transition>
    </mc:Choice>
    <mc:Fallback xmlns="">
      <p:transition xmlns:p14="http://schemas.microsoft.com/office/powerpoint/2010/main" spd="slow">
        <p:fade/>
        <p:sndAc>
          <p:stSnd>
            <p:snd r:embed="rId4" name="Burbujas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</a:t>
            </a:r>
            <a:r>
              <a:rPr lang="es-ES" dirty="0" smtClean="0"/>
              <a:t>ropuesta</a:t>
            </a:r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1913109" y="1778319"/>
            <a:ext cx="88118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la propuesta de mejoras derivadas del uso en los talleres de diseño en la realización de sus proyectos por medio </a:t>
            </a:r>
            <a:r>
              <a:rPr lang="es-MX" dirty="0" smtClean="0"/>
              <a:t>del Método de diseño sustentable. apoyarán </a:t>
            </a:r>
            <a:r>
              <a:rPr lang="es-MX" dirty="0"/>
              <a:t>a que los alumnos se vuelvan un diseñadores integrales al momento de conceptualizar, proyectar y materializar un </a:t>
            </a:r>
            <a:r>
              <a:rPr lang="es-MX" dirty="0" smtClean="0"/>
              <a:t>electrodoméstico, ademas de la simplificación y ejecución de los pasos seleccionados.</a:t>
            </a:r>
            <a:endParaRPr lang="es-ES_tradnl" dirty="0"/>
          </a:p>
        </p:txBody>
      </p:sp>
      <p:sp>
        <p:nvSpPr>
          <p:cNvPr id="5" name="Flecha a la derecha con bandas 4"/>
          <p:cNvSpPr/>
          <p:nvPr/>
        </p:nvSpPr>
        <p:spPr>
          <a:xfrm>
            <a:off x="2643569" y="3618745"/>
            <a:ext cx="2400083" cy="1313535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21 pasos</a:t>
            </a:r>
            <a:endParaRPr lang="es-ES" dirty="0"/>
          </a:p>
        </p:txBody>
      </p:sp>
      <p:sp>
        <p:nvSpPr>
          <p:cNvPr id="6" name="Flecha a la derecha con bandas 5"/>
          <p:cNvSpPr/>
          <p:nvPr/>
        </p:nvSpPr>
        <p:spPr>
          <a:xfrm>
            <a:off x="6510611" y="3618745"/>
            <a:ext cx="2231719" cy="131353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16 pasos</a:t>
            </a:r>
            <a:endParaRPr lang="es-ES" dirty="0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8417681" y="4533145"/>
            <a:ext cx="1321785" cy="9732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trella de 10 puntas 10"/>
          <p:cNvSpPr/>
          <p:nvPr/>
        </p:nvSpPr>
        <p:spPr>
          <a:xfrm>
            <a:off x="8994442" y="5506408"/>
            <a:ext cx="1545052" cy="695913"/>
          </a:xfrm>
          <a:prstGeom prst="star10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identidad</a:t>
            </a:r>
            <a:endParaRPr lang="es-ES" sz="1200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8742330" y="4290929"/>
            <a:ext cx="1565271" cy="2422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V="1">
            <a:off x="8359225" y="3532645"/>
            <a:ext cx="2029539" cy="5123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strella de 10 puntas 19"/>
          <p:cNvSpPr/>
          <p:nvPr/>
        </p:nvSpPr>
        <p:spPr>
          <a:xfrm>
            <a:off x="10307601" y="4290928"/>
            <a:ext cx="1626215" cy="695913"/>
          </a:xfrm>
          <a:prstGeom prst="star10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efectividad</a:t>
            </a:r>
            <a:endParaRPr lang="es-ES" sz="1200" dirty="0"/>
          </a:p>
        </p:txBody>
      </p:sp>
      <p:sp>
        <p:nvSpPr>
          <p:cNvPr id="21" name="Estrella de 10 puntas 20"/>
          <p:cNvSpPr/>
          <p:nvPr/>
        </p:nvSpPr>
        <p:spPr>
          <a:xfrm>
            <a:off x="10400358" y="3184689"/>
            <a:ext cx="1545052" cy="695913"/>
          </a:xfrm>
          <a:prstGeom prst="star10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Aporte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851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 Sustentable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OBJETIVO. Promover la implementación de los conceptos y criterios de sustentabilidad en las actividades relacionadas con </a:t>
            </a:r>
            <a:r>
              <a:rPr lang="es-MX" dirty="0" smtClean="0"/>
              <a:t>producción de carcasas de la línea de pequeños electrodomésticos, </a:t>
            </a:r>
            <a:r>
              <a:rPr lang="es-MX" dirty="0"/>
              <a:t>buscando adecuar los procesos técnicos </a:t>
            </a:r>
            <a:r>
              <a:rPr lang="es-MX" dirty="0" smtClean="0"/>
              <a:t>en </a:t>
            </a:r>
            <a:r>
              <a:rPr lang="es-MX" dirty="0"/>
              <a:t>respuesta a los diferentes requerimientos físicos y </a:t>
            </a:r>
            <a:r>
              <a:rPr lang="es-MX" dirty="0" smtClean="0"/>
              <a:t>ambientales. </a:t>
            </a:r>
            <a:r>
              <a:rPr lang="es-MX" dirty="0"/>
              <a:t>De la misma manera, referenciar los índices de </a:t>
            </a:r>
            <a:r>
              <a:rPr lang="es-MX" dirty="0" smtClean="0"/>
              <a:t>calidad.</a:t>
            </a:r>
            <a:endParaRPr lang="es-MX" dirty="0"/>
          </a:p>
        </p:txBody>
      </p:sp>
      <p:pic>
        <p:nvPicPr>
          <p:cNvPr id="2050" name="Picture 2" descr="http://www.aprendefitness.com/wp-content/uploads/HLIC/objetiv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556" y="4005064"/>
            <a:ext cx="3168352" cy="259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70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96101"/>
              </p:ext>
            </p:extLst>
          </p:nvPr>
        </p:nvGraphicFramePr>
        <p:xfrm>
          <a:off x="1979613" y="332656"/>
          <a:ext cx="5194919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612" y="1196752"/>
            <a:ext cx="3140380" cy="417646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4762" y="804402"/>
            <a:ext cx="1015663" cy="5249193"/>
          </a:xfrm>
          <a:prstGeom prst="rect">
            <a:avLst/>
          </a:prstGeom>
          <a:noFill/>
        </p:spPr>
        <p:txBody>
          <a:bodyPr vert="vert"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Sustentabilidad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243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Área de Aplicación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Línea de Pequeños Electrodomésticos</a:t>
            </a:r>
          </a:p>
          <a:p>
            <a:pPr lvl="1"/>
            <a:r>
              <a:rPr lang="es-MX" dirty="0" smtClean="0"/>
              <a:t>Cocina</a:t>
            </a:r>
          </a:p>
          <a:p>
            <a:pPr lvl="2"/>
            <a:r>
              <a:rPr lang="es-MX" dirty="0" smtClean="0"/>
              <a:t>Batidora de Mano</a:t>
            </a:r>
          </a:p>
          <a:p>
            <a:pPr lvl="1"/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668" y="2543175"/>
            <a:ext cx="9525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21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Análisis de Productos Existentes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Se realizo una </a:t>
            </a:r>
            <a:r>
              <a:rPr lang="es-MX" dirty="0" smtClean="0"/>
              <a:t>búsqueda </a:t>
            </a:r>
            <a:r>
              <a:rPr lang="es-MX" dirty="0"/>
              <a:t>de productos en el </a:t>
            </a:r>
            <a:r>
              <a:rPr lang="es-MX" dirty="0" smtClean="0"/>
              <a:t>mercado y esto fue lo que se encontró 4 batidoras por excelencia de diseño:</a:t>
            </a:r>
          </a:p>
          <a:p>
            <a:pPr algn="just"/>
            <a:endParaRPr lang="es-MX" dirty="0" smtClean="0"/>
          </a:p>
          <a:p>
            <a:pPr lvl="1" algn="just"/>
            <a:r>
              <a:rPr lang="es-MX" b="1" dirty="0"/>
              <a:t>Batidora Bosch MSM67PE</a:t>
            </a:r>
          </a:p>
          <a:p>
            <a:pPr lvl="1" algn="just"/>
            <a:r>
              <a:rPr lang="es-MX" b="1" dirty="0"/>
              <a:t>Minipimer 7 de Braun</a:t>
            </a:r>
          </a:p>
          <a:p>
            <a:pPr lvl="1" algn="just"/>
            <a:r>
              <a:rPr lang="es-MX" b="1" dirty="0"/>
              <a:t>Batidora Ufesa BP4566</a:t>
            </a:r>
          </a:p>
          <a:p>
            <a:pPr lvl="1" algn="just"/>
            <a:r>
              <a:rPr lang="es-MX" b="1" dirty="0"/>
              <a:t>Taurus Bapi </a:t>
            </a:r>
            <a:r>
              <a:rPr lang="es-MX" b="1" dirty="0" smtClean="0"/>
              <a:t>Plus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340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Batidora Bosch MSM67PE</a:t>
            </a:r>
          </a:p>
        </p:txBody>
      </p:sp>
      <p:pic>
        <p:nvPicPr>
          <p:cNvPr id="1026" name="Picture 2" descr="Bosch MSM67PE - Batidora de man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4" y="2132856"/>
            <a:ext cx="363694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73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7008813" y="1600200"/>
            <a:ext cx="4571999" cy="37338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Proyecto </a:t>
            </a:r>
            <a:br>
              <a:rPr lang="es-ES" sz="4000" dirty="0" smtClean="0"/>
            </a:br>
            <a:r>
              <a:rPr lang="es-ES" sz="4000" dirty="0" smtClean="0"/>
              <a:t>Implementación Biomaterial</a:t>
            </a:r>
            <a:endParaRPr lang="es-ES" sz="4000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Diseño Industrial</a:t>
            </a:r>
          </a:p>
          <a:p>
            <a:r>
              <a:rPr lang="es-ES" dirty="0" smtClean="0"/>
              <a:t>Diseño de Electrodomésticos</a:t>
            </a:r>
            <a:endParaRPr lang="es-ES" dirty="0"/>
          </a:p>
        </p:txBody>
      </p:sp>
      <p:pic>
        <p:nvPicPr>
          <p:cNvPr id="1026" name="Picture 2" descr="http://4.bp.blogspot.com/-T5p6k-jaBiQ/TxXhHjZeDsI/AAAAAAAADVE/LPrMz961XJo/s1600/sk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92" y="1340768"/>
            <a:ext cx="3600400" cy="404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Minipimer 7 de Braun</a:t>
            </a:r>
          </a:p>
        </p:txBody>
      </p:sp>
      <p:pic>
        <p:nvPicPr>
          <p:cNvPr id="2050" name="Picture 2" descr="Braun Multiquick 7 hand blender MQ 735 Sau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084" y="1988840"/>
            <a:ext cx="383891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74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Batidora Ufesa BP4566</a:t>
            </a:r>
          </a:p>
        </p:txBody>
      </p:sp>
      <p:pic>
        <p:nvPicPr>
          <p:cNvPr id="3076" name="Picture 4" descr="http://vencobaix.es/media/catalog/product/cache/1/thumbnail/9df78eab33525d08d6e5fb8d27136e95/b/a/batidora-ufesa-bp-4566-bo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4" y="2060848"/>
            <a:ext cx="3310501" cy="29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3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Taurus Bapi Plus</a:t>
            </a:r>
          </a:p>
        </p:txBody>
      </p:sp>
      <p:pic>
        <p:nvPicPr>
          <p:cNvPr id="4098" name="Picture 2" descr="Taurus Bapi 850 Plus inox ergonomic - Batidora Varilla , 850W, 20 velocidades, varilla inoxidabel, accesorio picador y levanta claras, color blan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084" y="1844824"/>
            <a:ext cx="5472608" cy="391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8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Análisis de Mercado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dirty="0"/>
              <a:t>Algunos de las empresas que </a:t>
            </a:r>
            <a:r>
              <a:rPr lang="es-MX" dirty="0" smtClean="0"/>
              <a:t>de línea de pequeños electrodomésticos son:</a:t>
            </a:r>
            <a:endParaRPr lang="es-MX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Bosch (Profesionales en Herramienta Eléctrica y Electrodomésticos)</a:t>
            </a:r>
            <a:endParaRPr lang="es-MX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Taurus (Profesionales en Electrodomésticos)</a:t>
            </a:r>
            <a:endParaRPr lang="es-MX" dirty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/>
              <a:t>Ufesa </a:t>
            </a:r>
            <a:r>
              <a:rPr lang="es-MX" dirty="0" smtClean="0"/>
              <a:t>(Profesionales en Electrodomésticos)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Braun (Profesionales en Línea Pequeños Electrodomésticos)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Oster</a:t>
            </a:r>
            <a:r>
              <a:rPr lang="es-MX" dirty="0"/>
              <a:t> (Profesionales en Línea Pequeños Electrodomésticos)</a:t>
            </a:r>
            <a:endParaRPr lang="es-MX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Tefal</a:t>
            </a:r>
            <a:r>
              <a:rPr lang="es-MX" dirty="0"/>
              <a:t> (Profesionales en Electrodomésticos)</a:t>
            </a:r>
            <a:endParaRPr lang="es-MX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dirty="0" smtClean="0"/>
              <a:t>KitchenAid </a:t>
            </a:r>
            <a:r>
              <a:rPr lang="es-MX" dirty="0"/>
              <a:t>(</a:t>
            </a:r>
            <a:r>
              <a:rPr lang="es-MX" dirty="0" smtClean="0"/>
              <a:t>Profesionales en Electrodomésticos de Extracción)</a:t>
            </a:r>
          </a:p>
          <a:p>
            <a:pPr marL="0" indent="0">
              <a:buNone/>
            </a:pPr>
            <a:r>
              <a:rPr lang="es-MX" dirty="0" smtClean="0"/>
              <a:t>En el mercado internacional  hay mucha demanda de este producto, cabe la posibilidad de que si la batidora con carcasa biodegradable entra en el mercado y con la adecuada publicidad esta puede ser un producto potencial en el Mercado.</a:t>
            </a:r>
          </a:p>
          <a:p>
            <a:pPr marL="0" indent="0">
              <a:buNone/>
            </a:pPr>
            <a:r>
              <a:rPr lang="es-MX" dirty="0" smtClean="0"/>
              <a:t>Demanda 90%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Oferta 1</a:t>
            </a:r>
            <a:r>
              <a:rPr lang="es-MX" dirty="0" smtClean="0"/>
              <a:t>0%</a:t>
            </a:r>
            <a:endParaRPr lang="es-MX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109306485"/>
              </p:ext>
            </p:extLst>
          </p:nvPr>
        </p:nvGraphicFramePr>
        <p:xfrm>
          <a:off x="7462564" y="1846146"/>
          <a:ext cx="4001963" cy="2818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285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Requerimientos de Uso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Practicidad:  fácil manejo.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Seguridad: evitar riesgo de una descarga eléctrica.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Percepción: sea entendible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Transporte: un peso aproximado de 100g a 400gr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Mantenimiento: preventivo (limpiar la parte móvil, así como las aspas, aceitándola cada medio año, eliminando polvo  y así evitar que esta se trabe o se apriete con el tiempo)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Reparación: en caso de ruptura o quiebre de la carcasa, se debe reparar con Soldadura de Termoplásticos o con Soldadura Química, ambas </a:t>
            </a:r>
            <a:r>
              <a:rPr lang="es-ES" dirty="0" smtClean="0"/>
              <a:t>técnicas son apropiadas </a:t>
            </a:r>
            <a:r>
              <a:rPr lang="es-ES" dirty="0"/>
              <a:t>y de rápida ejecución en la reparación </a:t>
            </a:r>
            <a:r>
              <a:rPr lang="es-ES" dirty="0" smtClean="0"/>
              <a:t>del material plástico y en caso de que las aspas de corte se desgasten o deterioren o destrocen es necesario cambiar la pieza.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846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Proceso Ergonómico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Aspectos Ergonómicos: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s-MX" dirty="0" smtClean="0"/>
              <a:t>Material </a:t>
            </a:r>
            <a:r>
              <a:rPr lang="es-MX" dirty="0"/>
              <a:t>r</a:t>
            </a:r>
            <a:r>
              <a:rPr lang="es-MX" dirty="0" smtClean="0"/>
              <a:t>esistente a la abrasión y la corrosión</a:t>
            </a:r>
            <a:endParaRPr lang="es-MX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s-MX" dirty="0" smtClean="0"/>
              <a:t>Antropometría de posición de  la mano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s-MX" dirty="0" smtClean="0"/>
              <a:t>Reducción de vibraciones</a:t>
            </a:r>
          </a:p>
          <a:p>
            <a:pPr marL="457200" lvl="1" indent="0">
              <a:buNone/>
            </a:pPr>
            <a:endParaRPr lang="es-MX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s-MX" dirty="0"/>
          </a:p>
          <a:p>
            <a:pPr lvl="1">
              <a:buFont typeface="Wingdings" panose="05000000000000000000" pitchFamily="2" charset="2"/>
              <a:buChar char="q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1863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05" lvl="1" indent="-91405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ü"/>
            </a:pPr>
            <a:r>
              <a:rPr lang="es-MX" sz="2400" dirty="0" smtClean="0"/>
              <a:t>Mecanismos</a:t>
            </a:r>
            <a:r>
              <a:rPr lang="es-MX" dirty="0" smtClean="0"/>
              <a:t>: motor a 127 Volts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Resistencia: material de corte resistente a la corrosión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MX" dirty="0" smtClean="0"/>
              <a:t>Material Biodegradable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Confiabilidad: sistema de protección contra sobrecargas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  <a:p>
            <a:pPr>
              <a:buFont typeface="Wingdings" panose="05000000000000000000" pitchFamily="2" charset="2"/>
              <a:buChar char="ü"/>
            </a:pPr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Requerimientos de Función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0955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Requerimientos Estructurales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Núm. de Componentes: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Unión: la carcasa esta unida por una serie de tornillos colocados estratégicamente para la protección de los componentes internos  </a:t>
            </a:r>
          </a:p>
          <a:p>
            <a:pPr marL="0" indent="0">
              <a:buNone/>
            </a:pPr>
            <a:r>
              <a:rPr lang="es-MX" dirty="0" smtClean="0"/>
              <a:t>Componentes: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Eléctricos:</a:t>
            </a:r>
            <a:endParaRPr lang="es-MX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s-MX" dirty="0" smtClean="0"/>
              <a:t>Motor </a:t>
            </a:r>
            <a:r>
              <a:rPr lang="es-MX" dirty="0"/>
              <a:t>de Inducción </a:t>
            </a:r>
            <a:r>
              <a:rPr lang="es-MX" dirty="0" smtClean="0"/>
              <a:t>127 </a:t>
            </a:r>
            <a:r>
              <a:rPr lang="es-MX" dirty="0" err="1" smtClean="0"/>
              <a:t>vca</a:t>
            </a:r>
            <a:r>
              <a:rPr lang="es-MX" dirty="0" smtClean="0"/>
              <a:t> 500rpm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594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Forma: la composición orgánica de comportamiento natural “la </a:t>
            </a:r>
            <a:r>
              <a:rPr lang="es-MX" dirty="0"/>
              <a:t>forma sigue a la </a:t>
            </a:r>
            <a:r>
              <a:rPr lang="es-MX" dirty="0" smtClean="0"/>
              <a:t>función” con </a:t>
            </a:r>
            <a:r>
              <a:rPr lang="es-ES" dirty="0"/>
              <a:t>calidad y </a:t>
            </a:r>
            <a:r>
              <a:rPr lang="es-ES" dirty="0" smtClean="0"/>
              <a:t>excelencia de diseño.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Estabilidad Visual: proporcional equilibrio entre todos los requerimientos establecidos.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dirty="0" smtClean="0"/>
              <a:t>Estética:  diseño </a:t>
            </a:r>
            <a:r>
              <a:rPr lang="es-ES" dirty="0" smtClean="0"/>
              <a:t>equilibrado en </a:t>
            </a:r>
            <a:r>
              <a:rPr lang="es-ES" dirty="0"/>
              <a:t>funcionalidad y </a:t>
            </a:r>
            <a:r>
              <a:rPr lang="es-ES" dirty="0" smtClean="0"/>
              <a:t>belleza, </a:t>
            </a:r>
            <a:r>
              <a:rPr lang="es-ES" dirty="0"/>
              <a:t>que al mismo tiempo </a:t>
            </a:r>
            <a:r>
              <a:rPr lang="es-ES" dirty="0" smtClean="0"/>
              <a:t>es </a:t>
            </a:r>
            <a:r>
              <a:rPr lang="es-ES" dirty="0"/>
              <a:t>clave para la </a:t>
            </a:r>
            <a:r>
              <a:rPr lang="es-ES" dirty="0" smtClean="0"/>
              <a:t>identidad </a:t>
            </a:r>
            <a:r>
              <a:rPr lang="es-ES" dirty="0"/>
              <a:t>del </a:t>
            </a:r>
            <a:r>
              <a:rPr lang="es-ES" dirty="0" smtClean="0"/>
              <a:t>producto.</a:t>
            </a: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endParaRPr lang="es-MX" dirty="0" smtClean="0"/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  <a:p>
            <a:pPr>
              <a:buFont typeface="Wingdings" panose="05000000000000000000" pitchFamily="2" charset="2"/>
              <a:buChar char="ü"/>
            </a:pPr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Requerimientos de Diseño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43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Biomaterial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Porcelana Fría Casera</a:t>
            </a:r>
          </a:p>
          <a:p>
            <a:pPr lvl="1"/>
            <a:r>
              <a:rPr lang="es-MX" dirty="0" smtClean="0"/>
              <a:t>Compuesto Base Fécula de Maíz</a:t>
            </a:r>
            <a:endParaRPr lang="es-MX" dirty="0"/>
          </a:p>
          <a:p>
            <a:pPr lvl="1"/>
            <a:endParaRPr lang="es-MX" dirty="0" smtClean="0"/>
          </a:p>
          <a:p>
            <a:r>
              <a:rPr lang="es-MX" dirty="0"/>
              <a:t>La </a:t>
            </a:r>
            <a:r>
              <a:rPr lang="es-MX" b="1" dirty="0"/>
              <a:t>Porcelana </a:t>
            </a:r>
            <a:r>
              <a:rPr lang="es-MX" b="1" dirty="0" smtClean="0"/>
              <a:t>Fría</a:t>
            </a:r>
            <a:r>
              <a:rPr lang="es-MX" b="1" dirty="0"/>
              <a:t> </a:t>
            </a:r>
            <a:r>
              <a:rPr lang="es-MX" dirty="0"/>
              <a:t>es una masa que esta compuesta de cola vinílica y fécula de maíz básicamente, conocida en todo el mundo, en cada región o país recibe un nombre diferente.  Se la llama </a:t>
            </a:r>
            <a:r>
              <a:rPr lang="es-MX" b="1" dirty="0"/>
              <a:t>Masa Flexible</a:t>
            </a:r>
            <a:r>
              <a:rPr lang="es-MX" dirty="0"/>
              <a:t>, </a:t>
            </a:r>
            <a:r>
              <a:rPr lang="es-MX" b="1" dirty="0"/>
              <a:t>Porcelanicron</a:t>
            </a:r>
            <a:r>
              <a:rPr lang="es-MX" dirty="0"/>
              <a:t>, </a:t>
            </a:r>
            <a:r>
              <a:rPr lang="es-MX" b="1" dirty="0"/>
              <a:t>Biscuit</a:t>
            </a:r>
            <a:r>
              <a:rPr lang="es-MX" dirty="0"/>
              <a:t>, </a:t>
            </a:r>
            <a:r>
              <a:rPr lang="es-MX" b="1" dirty="0"/>
              <a:t>Cold Porcelain</a:t>
            </a:r>
            <a:r>
              <a:rPr lang="es-MX" dirty="0"/>
              <a:t>, </a:t>
            </a:r>
            <a:r>
              <a:rPr lang="es-MX" b="1" dirty="0"/>
              <a:t>Pasta di Mais</a:t>
            </a:r>
            <a:r>
              <a:rPr lang="es-MX" dirty="0"/>
              <a:t> entre otros.</a:t>
            </a:r>
          </a:p>
          <a:p>
            <a:r>
              <a:rPr lang="es-MX" dirty="0"/>
              <a:t>Es un material con el que se pueden modelar volúmenes pequeños y también de gran tamaño.  Sus características son suavidad, blancura y elasticidad.</a:t>
            </a:r>
          </a:p>
          <a:p>
            <a:r>
              <a:rPr lang="es-MX" dirty="0"/>
              <a:t>La masa no requiere horneado ya que seca a temperatura ambiente. Otra de sus características es que a medida que seca pierde de  15% a 20% del volumen inicial, por este motivo es bueno tener en cuenta las proporciones de lo que se desea modelar.</a:t>
            </a:r>
          </a:p>
          <a:p>
            <a:r>
              <a:rPr lang="es-MX" dirty="0"/>
              <a:t>La porcelana se puede colorear o teñir con acrílicos, temperas, óleos y colorantes vegetales o también una vez seca la pieza se puede pintar y lograr diferentes efectos.</a:t>
            </a:r>
          </a:p>
          <a:p>
            <a:pPr marL="342900" lvl="1" indent="-34290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3275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3229" y="903769"/>
            <a:ext cx="10969943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ES" sz="1800" dirty="0" smtClean="0"/>
              <a:t>IDENTIFICACIÓN DEL CURSO</a:t>
            </a:r>
          </a:p>
          <a:p>
            <a:pPr marL="0" indent="0" algn="ctr">
              <a:buNone/>
            </a:pPr>
            <a:endParaRPr lang="es-ES" sz="1800" dirty="0" smtClean="0"/>
          </a:p>
          <a:p>
            <a:pPr marL="0" indent="0">
              <a:buNone/>
            </a:pPr>
            <a:r>
              <a:rPr lang="es-ES" sz="1800" dirty="0" smtClean="0"/>
              <a:t>Nombre de la UA: Diseño de Electrodomésticos</a:t>
            </a:r>
          </a:p>
          <a:p>
            <a:pPr marL="0" indent="0">
              <a:buNone/>
            </a:pPr>
            <a:r>
              <a:rPr lang="es-ES" sz="1800" dirty="0" smtClean="0"/>
              <a:t>Área de docencia: Diseño</a:t>
            </a:r>
          </a:p>
          <a:p>
            <a:pPr marL="0" indent="0">
              <a:buNone/>
            </a:pPr>
            <a:r>
              <a:rPr lang="es-ES" sz="1800" dirty="0"/>
              <a:t> </a:t>
            </a:r>
            <a:r>
              <a:rPr lang="es-ES" sz="1800" dirty="0" smtClean="0"/>
              <a:t>Clave: L41524</a:t>
            </a:r>
          </a:p>
          <a:p>
            <a:pPr marL="0" indent="0">
              <a:buNone/>
            </a:pPr>
            <a:r>
              <a:rPr lang="es-ES" sz="1800" dirty="0" smtClean="0"/>
              <a:t>Horas de Teoría: 3</a:t>
            </a:r>
          </a:p>
          <a:p>
            <a:pPr marL="0" indent="0">
              <a:buNone/>
            </a:pPr>
            <a:r>
              <a:rPr lang="es-ES" sz="1800" dirty="0" smtClean="0"/>
              <a:t>Horas de Práctica:3</a:t>
            </a:r>
          </a:p>
          <a:p>
            <a:pPr marL="0" indent="0">
              <a:buNone/>
            </a:pPr>
            <a:r>
              <a:rPr lang="es-ES" sz="1800" dirty="0" smtClean="0"/>
              <a:t>Créditos:6</a:t>
            </a:r>
          </a:p>
          <a:p>
            <a:pPr marL="0" indent="0">
              <a:buNone/>
            </a:pPr>
            <a:r>
              <a:rPr lang="es-ES" sz="1800" dirty="0" smtClean="0"/>
              <a:t>Carácter de la Unidad de Aprendizaje: obligatoria</a:t>
            </a:r>
          </a:p>
          <a:p>
            <a:pPr marL="0" indent="0">
              <a:buNone/>
            </a:pPr>
            <a:r>
              <a:rPr lang="es-ES" sz="1800" dirty="0" smtClean="0"/>
              <a:t>Núcleo de formación: sustantivo</a:t>
            </a:r>
          </a:p>
          <a:p>
            <a:pPr marL="0" indent="0">
              <a:buNone/>
            </a:pPr>
            <a:r>
              <a:rPr lang="es-ES" sz="1800" dirty="0" smtClean="0"/>
              <a:t>Espacios donde se imparte: Facultad de Arquitectura y Diseño, CU UAEM Zumpango y CU UAEM Valle de Chalco.</a:t>
            </a:r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804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Materiales de Fabricación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250 grs de cola vinílica</a:t>
            </a:r>
          </a:p>
          <a:p>
            <a:r>
              <a:rPr lang="es-MX" dirty="0" smtClean="0"/>
              <a:t>250 grs de fécula de maíz</a:t>
            </a:r>
          </a:p>
          <a:p>
            <a:r>
              <a:rPr lang="es-MX" dirty="0" smtClean="0"/>
              <a:t>100 ml de aceite canolico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0073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60" y="1250758"/>
            <a:ext cx="6263680" cy="46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14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00" r="3538" b="4851"/>
          <a:stretch/>
        </p:blipFill>
        <p:spPr>
          <a:xfrm>
            <a:off x="2638028" y="692696"/>
            <a:ext cx="6696744" cy="475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0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21" t="28635" r="2437" b="26140"/>
          <a:stretch/>
        </p:blipFill>
        <p:spPr>
          <a:xfrm rot="5400000">
            <a:off x="1560763" y="2490040"/>
            <a:ext cx="4386777" cy="165618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19" t="41057" r="2733" b="35299"/>
          <a:stretch/>
        </p:blipFill>
        <p:spPr>
          <a:xfrm rot="5400000">
            <a:off x="-284246" y="2822881"/>
            <a:ext cx="4221086" cy="82481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96" t="4372" r="21860" b="8189"/>
          <a:stretch/>
        </p:blipFill>
        <p:spPr>
          <a:xfrm>
            <a:off x="5734372" y="1196752"/>
            <a:ext cx="4190402" cy="419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9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96" t="26485" r="3799" b="34484"/>
          <a:stretch/>
        </p:blipFill>
        <p:spPr>
          <a:xfrm rot="5400000">
            <a:off x="92682" y="2805994"/>
            <a:ext cx="3889382" cy="12469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46" t="27854" r="4133" b="32936"/>
          <a:stretch/>
        </p:blipFill>
        <p:spPr>
          <a:xfrm rot="5400000">
            <a:off x="3198483" y="2652521"/>
            <a:ext cx="3495312" cy="115983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45" t="27116" r="6440" b="41411"/>
          <a:stretch/>
        </p:blipFill>
        <p:spPr>
          <a:xfrm rot="5400000">
            <a:off x="5686806" y="2972510"/>
            <a:ext cx="3861047" cy="102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4641" r="11257" b="15981"/>
          <a:stretch/>
        </p:blipFill>
        <p:spPr>
          <a:xfrm>
            <a:off x="1557908" y="1268760"/>
            <a:ext cx="3867804" cy="288032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0" r="5586"/>
          <a:stretch/>
        </p:blipFill>
        <p:spPr>
          <a:xfrm rot="16200000">
            <a:off x="6640977" y="1370267"/>
            <a:ext cx="2924944" cy="286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6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32664" y="2808194"/>
            <a:ext cx="9829358" cy="3414806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/>
              <a:t>Además de simplificar procesos, costos y lograr una identidad al momento de diseñar (diseño concientizado), sed logrará materializar las competencias previstas para la UA.</a:t>
            </a:r>
            <a:endParaRPr lang="es-ES" dirty="0"/>
          </a:p>
        </p:txBody>
      </p:sp>
      <p:pic>
        <p:nvPicPr>
          <p:cNvPr id="5" name="Imagen 4" descr="CESAR MUÑOZ Y ANGEL PO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21" y="4164480"/>
            <a:ext cx="3976948" cy="167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9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441" y="0"/>
            <a:ext cx="10969943" cy="1143000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         BIBLIOGRAFÍA</a:t>
            </a:r>
            <a:endParaRPr lang="es-ES" sz="3600" b="1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_tradnl" sz="1600" dirty="0"/>
          </a:p>
          <a:p>
            <a:pPr marL="0" indent="0">
              <a:buNone/>
            </a:pPr>
            <a:endParaRPr lang="es-ES_tradnl" sz="1600" dirty="0"/>
          </a:p>
        </p:txBody>
      </p:sp>
      <p:sp>
        <p:nvSpPr>
          <p:cNvPr id="3" name="Rectángulo 2"/>
          <p:cNvSpPr/>
          <p:nvPr/>
        </p:nvSpPr>
        <p:spPr>
          <a:xfrm>
            <a:off x="1354314" y="2770094"/>
            <a:ext cx="95140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_tradnl" sz="2000" dirty="0" smtClean="0"/>
              <a:t>Asencio Oscar D. </a:t>
            </a:r>
            <a:r>
              <a:rPr lang="es-ES" sz="2000" dirty="0" smtClean="0"/>
              <a:t>H</a:t>
            </a:r>
            <a:r>
              <a:rPr lang="es-ES_tradnl" sz="2000" dirty="0" err="1" smtClean="0"/>
              <a:t>ome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Things</a:t>
            </a:r>
            <a:r>
              <a:rPr lang="es-ES_tradnl" sz="2000" dirty="0" smtClean="0"/>
              <a:t>-objetos para el hogar. Ed. Línea Editorial. 2008.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000" dirty="0" smtClean="0"/>
              <a:t>Donald </a:t>
            </a:r>
            <a:r>
              <a:rPr lang="es-ES" sz="2000" dirty="0"/>
              <a:t>A. Norman. </a:t>
            </a:r>
            <a:r>
              <a:rPr lang="es-ES" sz="2000" dirty="0" err="1"/>
              <a:t>Emotional</a:t>
            </a:r>
            <a:r>
              <a:rPr lang="es-ES" sz="2000" dirty="0"/>
              <a:t> </a:t>
            </a:r>
            <a:r>
              <a:rPr lang="es-ES" sz="2000" dirty="0" err="1"/>
              <a:t>design</a:t>
            </a:r>
            <a:r>
              <a:rPr lang="es-ES" sz="2000" dirty="0"/>
              <a:t>: </a:t>
            </a:r>
            <a:r>
              <a:rPr lang="es-ES" sz="2000" dirty="0" err="1"/>
              <a:t>Why</a:t>
            </a:r>
            <a:r>
              <a:rPr lang="es-ES" sz="2000" dirty="0"/>
              <a:t> </a:t>
            </a:r>
            <a:r>
              <a:rPr lang="es-ES" sz="2000" dirty="0" err="1"/>
              <a:t>we</a:t>
            </a:r>
            <a:r>
              <a:rPr lang="es-ES" sz="2000" dirty="0"/>
              <a:t> </a:t>
            </a:r>
            <a:r>
              <a:rPr lang="es-ES" sz="2000" dirty="0" err="1"/>
              <a:t>love</a:t>
            </a:r>
            <a:r>
              <a:rPr lang="es-ES" sz="2000" dirty="0"/>
              <a:t> (</a:t>
            </a:r>
            <a:r>
              <a:rPr lang="es-ES" sz="2000" dirty="0" err="1"/>
              <a:t>or</a:t>
            </a:r>
            <a:r>
              <a:rPr lang="es-ES" sz="2000" dirty="0"/>
              <a:t> </a:t>
            </a:r>
            <a:r>
              <a:rPr lang="es-ES" sz="2000" dirty="0" err="1"/>
              <a:t>hate</a:t>
            </a:r>
            <a:r>
              <a:rPr lang="es-ES" sz="2000" dirty="0"/>
              <a:t>) </a:t>
            </a:r>
            <a:r>
              <a:rPr lang="es-ES" sz="2000" dirty="0" err="1"/>
              <a:t>everyday</a:t>
            </a:r>
            <a:r>
              <a:rPr lang="es-ES" sz="2000" dirty="0"/>
              <a:t> </a:t>
            </a:r>
            <a:r>
              <a:rPr lang="es-ES" sz="2000" dirty="0" err="1"/>
              <a:t>things</a:t>
            </a:r>
            <a:r>
              <a:rPr lang="es-ES" sz="2000" dirty="0"/>
              <a:t> (</a:t>
            </a:r>
            <a:r>
              <a:rPr lang="es-ES" sz="2000" dirty="0" err="1"/>
              <a:t>hardcover</a:t>
            </a:r>
            <a:r>
              <a:rPr lang="es-ES" sz="2000" dirty="0"/>
              <a:t>). </a:t>
            </a:r>
            <a:r>
              <a:rPr lang="es-ES" sz="2000" dirty="0" err="1"/>
              <a:t>Ed.Basic</a:t>
            </a:r>
            <a:r>
              <a:rPr lang="es-ES" sz="2000" dirty="0"/>
              <a:t> </a:t>
            </a:r>
            <a:r>
              <a:rPr lang="es-ES" sz="2000" dirty="0" err="1"/>
              <a:t>Books</a:t>
            </a:r>
            <a:r>
              <a:rPr lang="es-ES" sz="2000" dirty="0"/>
              <a:t>. 2009.</a:t>
            </a:r>
            <a:endParaRPr lang="es-ES_tradnl" sz="2000" dirty="0"/>
          </a:p>
          <a:p>
            <a:pPr marL="342900" indent="-342900" algn="just">
              <a:buFont typeface="+mj-lt"/>
              <a:buAutoNum type="arabicPeriod"/>
            </a:pPr>
            <a:r>
              <a:rPr lang="es-ES_tradnl" sz="2000" dirty="0" err="1" smtClean="0"/>
              <a:t>Riley</a:t>
            </a:r>
            <a:r>
              <a:rPr lang="es-ES_tradnl" sz="2000" dirty="0" smtClean="0"/>
              <a:t> Noel. </a:t>
            </a:r>
            <a:r>
              <a:rPr lang="es-ES" sz="2000" dirty="0" smtClean="0"/>
              <a:t>T</a:t>
            </a:r>
            <a:r>
              <a:rPr lang="es-ES_tradnl" sz="2000" dirty="0" smtClean="0"/>
              <a:t>he </a:t>
            </a:r>
            <a:r>
              <a:rPr lang="es-ES_tradnl" sz="2000" dirty="0" err="1" smtClean="0"/>
              <a:t>elements</a:t>
            </a:r>
            <a:r>
              <a:rPr lang="es-ES_tradnl" sz="2000" dirty="0" smtClean="0"/>
              <a:t> of </a:t>
            </a:r>
            <a:r>
              <a:rPr lang="es-ES_tradnl" sz="2000" dirty="0" err="1" smtClean="0"/>
              <a:t>design</a:t>
            </a:r>
            <a:r>
              <a:rPr lang="es-ES_tradnl" sz="2000" dirty="0" smtClean="0"/>
              <a:t>- Ed- Free </a:t>
            </a:r>
            <a:r>
              <a:rPr lang="es-ES_tradnl" sz="2000" dirty="0" err="1" smtClean="0"/>
              <a:t>Press</a:t>
            </a:r>
            <a:r>
              <a:rPr lang="es-ES_tradnl" sz="20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000" dirty="0" smtClean="0"/>
              <a:t>William </a:t>
            </a:r>
            <a:r>
              <a:rPr lang="es-ES" sz="2000" dirty="0" err="1"/>
              <a:t>Lidwell</a:t>
            </a:r>
            <a:r>
              <a:rPr lang="es-ES" sz="2000" dirty="0"/>
              <a:t>, </a:t>
            </a:r>
            <a:r>
              <a:rPr lang="es-ES" sz="2000" dirty="0" err="1"/>
              <a:t>Kritina</a:t>
            </a:r>
            <a:r>
              <a:rPr lang="es-ES" sz="2000" dirty="0"/>
              <a:t> </a:t>
            </a:r>
            <a:r>
              <a:rPr lang="es-ES" sz="2000" dirty="0" err="1" smtClean="0"/>
              <a:t>Holden</a:t>
            </a:r>
            <a:r>
              <a:rPr lang="es-ES" sz="2000" dirty="0" smtClean="0"/>
              <a:t>. Universal </a:t>
            </a:r>
            <a:r>
              <a:rPr lang="es-ES" sz="2000" dirty="0" err="1" smtClean="0"/>
              <a:t>principles</a:t>
            </a:r>
            <a:r>
              <a:rPr lang="es-ES" sz="2000" dirty="0" smtClean="0"/>
              <a:t> of </a:t>
            </a:r>
            <a:r>
              <a:rPr lang="es-ES" sz="2000" dirty="0" err="1" smtClean="0"/>
              <a:t>design</a:t>
            </a:r>
            <a:r>
              <a:rPr lang="es-ES" sz="2000" dirty="0" smtClean="0"/>
              <a:t>: 100 </a:t>
            </a:r>
            <a:r>
              <a:rPr lang="es-ES" sz="2000" dirty="0" err="1" smtClean="0"/>
              <a:t>ways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enhance</a:t>
            </a:r>
            <a:r>
              <a:rPr lang="es-ES" sz="2000" dirty="0" smtClean="0"/>
              <a:t> </a:t>
            </a:r>
            <a:r>
              <a:rPr lang="es-ES" sz="2000" dirty="0" err="1" smtClean="0"/>
              <a:t>usability</a:t>
            </a:r>
            <a:r>
              <a:rPr lang="es-ES" sz="2000" dirty="0" smtClean="0"/>
              <a:t>, </a:t>
            </a:r>
            <a:r>
              <a:rPr lang="es-ES" sz="2000" dirty="0" err="1" smtClean="0"/>
              <a:t>influence</a:t>
            </a:r>
            <a:r>
              <a:rPr lang="es-ES" sz="2000" dirty="0" smtClean="0"/>
              <a:t> </a:t>
            </a:r>
            <a:r>
              <a:rPr lang="es-ES" sz="2000" dirty="0" err="1" smtClean="0"/>
              <a:t>perception</a:t>
            </a:r>
            <a:r>
              <a:rPr lang="es-ES" sz="2000" dirty="0" smtClean="0"/>
              <a:t>, </a:t>
            </a:r>
            <a:r>
              <a:rPr lang="es-ES" sz="2000" dirty="0" err="1" smtClean="0"/>
              <a:t>increase</a:t>
            </a:r>
            <a:r>
              <a:rPr lang="es-ES" sz="2000" dirty="0" smtClean="0"/>
              <a:t> appeal.</a:t>
            </a:r>
            <a:r>
              <a:rPr lang="es-ES_tradnl" sz="2000" dirty="0"/>
              <a:t> </a:t>
            </a:r>
            <a:r>
              <a:rPr lang="es-ES_tradnl" sz="2000" dirty="0" smtClean="0"/>
              <a:t>Ed. </a:t>
            </a:r>
            <a:r>
              <a:rPr lang="es-ES" sz="2000" dirty="0" smtClean="0"/>
              <a:t>Rockport </a:t>
            </a:r>
            <a:r>
              <a:rPr lang="es-ES" sz="2000" dirty="0" err="1" smtClean="0"/>
              <a:t>Publishers</a:t>
            </a:r>
            <a:r>
              <a:rPr lang="es-ES" sz="2000" dirty="0" smtClean="0"/>
              <a:t>, 2009.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2000" dirty="0" smtClean="0"/>
              <a:t>Edgar </a:t>
            </a:r>
            <a:r>
              <a:rPr lang="es-ES" sz="2000" dirty="0" err="1" smtClean="0"/>
              <a:t>Morin</a:t>
            </a:r>
            <a:r>
              <a:rPr lang="es-ES" sz="2000" dirty="0" smtClean="0"/>
              <a:t>. Introducción al pensamiento complejo. Ed</a:t>
            </a:r>
            <a:r>
              <a:rPr lang="es-ES_tradnl" sz="2000" dirty="0"/>
              <a:t> </a:t>
            </a:r>
            <a:r>
              <a:rPr lang="es-MX" sz="2000" dirty="0" smtClean="0"/>
              <a:t>Gedisa. 2008.</a:t>
            </a:r>
            <a:endParaRPr lang="es-ES_tradnl" sz="2000" dirty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642" y="1181100"/>
            <a:ext cx="4851738" cy="1308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6282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Presentación de la Unidad 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La presente unidad de aprendizaje tiene como propósito  desarrollar proyectos de diseño en el ámbito de los electrodomésticos, entendiéndose éstos como </a:t>
            </a:r>
            <a:r>
              <a:rPr lang="es-MX" dirty="0">
                <a:hlinkClick r:id="rId2" tooltip="Máquina"/>
              </a:rPr>
              <a:t>máquina</a:t>
            </a:r>
            <a:r>
              <a:rPr lang="es-MX" dirty="0"/>
              <a:t>s que realizan algunas tareas domésticas rutinarias, como pueden ser </a:t>
            </a:r>
            <a:r>
              <a:rPr lang="es-MX" dirty="0">
                <a:hlinkClick r:id="rId3" tooltip="Cocina"/>
              </a:rPr>
              <a:t>cocinar</a:t>
            </a:r>
            <a:r>
              <a:rPr lang="es-MX" dirty="0"/>
              <a:t>, conservar los </a:t>
            </a:r>
            <a:r>
              <a:rPr lang="es-MX" dirty="0">
                <a:hlinkClick r:id="rId4" tooltip="Alimento"/>
              </a:rPr>
              <a:t>alimentos</a:t>
            </a:r>
            <a:r>
              <a:rPr lang="es-MX" dirty="0"/>
              <a:t> o </a:t>
            </a:r>
            <a:r>
              <a:rPr lang="es-MX" dirty="0">
                <a:hlinkClick r:id="rId5" tooltip="Limpieza"/>
              </a:rPr>
              <a:t>limpiar</a:t>
            </a:r>
            <a:r>
              <a:rPr lang="es-MX" dirty="0"/>
              <a:t>; tanto para un hogar como para instituciones, comercios o industria. El término electrodoméstico se genera  a partir del uso de estas herramientas con energía eléctrica, actualmente se utiliza en forma genérica aunque se empleen otras fuentes energéticas</a:t>
            </a:r>
            <a:r>
              <a:rPr lang="es-MX" dirty="0" smtClean="0"/>
              <a:t>.</a:t>
            </a:r>
            <a:endParaRPr lang="es-ES_tradnl" dirty="0"/>
          </a:p>
          <a:p>
            <a:r>
              <a:rPr lang="es-MX" dirty="0"/>
              <a:t>Se aplicaran distintos procesos de diseño así como metodologías de investigación que promuevan la detección de necesidades en un ámbito determinado, que serán satisfechas  a través del desarrollo de objetos tridimensionales, susceptibles de producción de acuerdo a tecnologías disponibles </a:t>
            </a:r>
            <a:r>
              <a:rPr lang="es-MX" dirty="0" smtClean="0"/>
              <a:t>y </a:t>
            </a:r>
            <a:r>
              <a:rPr lang="es-MX" dirty="0"/>
              <a:t>modos de producción  nacionales.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105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Propósito de la Unidad de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  <a:tabLst>
                <a:tab pos="2700020" algn="ctr"/>
                <a:tab pos="5400040" algn="r"/>
              </a:tabLst>
            </a:pPr>
            <a:r>
              <a:rPr lang="es-MX" b="1" dirty="0">
                <a:latin typeface="Arial"/>
                <a:ea typeface="Times New Roman"/>
                <a:cs typeface="Times New Roman"/>
              </a:rPr>
              <a:t> 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MX" dirty="0">
                <a:latin typeface="Arial"/>
                <a:ea typeface="Times New Roman"/>
                <a:cs typeface="Times New Roman"/>
              </a:rPr>
              <a:t>Evaluar los aspectos ergonómicos, tecnológicos, productivos y estéticos en un contexto determinado para proponer la manufactura de objetos o artefactos electrodomésticos que contribuyan al enriquecimiento de la cultura material.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846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Competencias genéricas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es-MX" b="1" u="sng" dirty="0">
                <a:latin typeface="Arial"/>
                <a:ea typeface="Times New Roman"/>
                <a:cs typeface="Arial"/>
              </a:rPr>
              <a:t>Competencias Desarrollo de proyectos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s-MX" dirty="0">
                <a:latin typeface="Arial"/>
                <a:ea typeface="Times New Roman"/>
                <a:cs typeface="Arial"/>
              </a:rPr>
              <a:t>Vinculadas al conocimiento del espacio y tiempo, para planificar, estructurar y desarrollar proyectos de diseño sobre la base de métodos, metodologías, técnicas y procedimientos para la configuración de los objetos</a:t>
            </a:r>
            <a:r>
              <a:rPr lang="es-MX" dirty="0" smtClean="0">
                <a:latin typeface="Arial"/>
                <a:ea typeface="Times New Roman"/>
                <a:cs typeface="Arial"/>
              </a:rPr>
              <a:t>.</a:t>
            </a:r>
            <a:r>
              <a:rPr lang="es-MX" dirty="0">
                <a:latin typeface="Arial"/>
                <a:ea typeface="Times New Roman"/>
                <a:cs typeface="Arial"/>
              </a:rPr>
              <a:t> 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MX" b="1" u="sng" dirty="0">
                <a:latin typeface="Arial"/>
                <a:ea typeface="Times New Roman"/>
                <a:cs typeface="Arial"/>
              </a:rPr>
              <a:t>Subcompetencia  Proyectual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2700020" algn="ctr"/>
                <a:tab pos="5400040" algn="r"/>
              </a:tabLst>
            </a:pPr>
            <a:r>
              <a:rPr lang="es-MX" dirty="0">
                <a:latin typeface="Arial"/>
                <a:ea typeface="Times New Roman"/>
                <a:cs typeface="Arial"/>
              </a:rPr>
              <a:t>Elaborar y aplicar métodos, técnicas y procedimientos para la configuración de objetos.</a:t>
            </a:r>
            <a:endParaRPr lang="es-ES_tradnl" dirty="0">
              <a:latin typeface="Arial"/>
              <a:ea typeface="Times New Roman"/>
              <a:cs typeface="Times New Roman"/>
            </a:endParaRPr>
          </a:p>
          <a:p>
            <a:r>
              <a:rPr lang="es-ES" dirty="0">
                <a:latin typeface="Times New Roman"/>
                <a:ea typeface="Times New Roman"/>
              </a:rPr>
              <a:t>Configuración  de electrodomésticos, que contribuyan  al enriquecimiento de la cultura material.</a:t>
            </a:r>
            <a:r>
              <a:rPr lang="es-ES_tradnl" dirty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991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9956" y="260648"/>
            <a:ext cx="9144001" cy="1219200"/>
          </a:xfrm>
        </p:spPr>
        <p:txBody>
          <a:bodyPr>
            <a:normAutofit fontScale="90000"/>
          </a:bodyPr>
          <a:lstStyle/>
          <a:p>
            <a:pPr lvl="0"/>
            <a:r>
              <a:rPr lang="es-MX" b="1" dirty="0">
                <a:latin typeface="Arial"/>
                <a:ea typeface="Times New Roman"/>
              </a:rPr>
              <a:t>ESTRUCTURA DE LA UNIDAD DE APRENDIZAJE</a:t>
            </a:r>
            <a:r>
              <a:rPr lang="es-ES_tradnl" dirty="0">
                <a:latin typeface="Times New Roman"/>
                <a:ea typeface="Times New Roman"/>
              </a:rPr>
              <a:t/>
            </a:r>
            <a:br>
              <a:rPr lang="es-ES_tradnl" dirty="0">
                <a:latin typeface="Times New Roman"/>
                <a:ea typeface="Times New Roman"/>
              </a:rPr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spcAft>
                <a:spcPts val="0"/>
              </a:spcAft>
            </a:pPr>
            <a:r>
              <a:rPr lang="es-MX" dirty="0" smtClean="0">
                <a:latin typeface="Arial"/>
                <a:ea typeface="Times New Roman"/>
              </a:rPr>
              <a:t>El </a:t>
            </a:r>
            <a:r>
              <a:rPr lang="es-MX" dirty="0">
                <a:latin typeface="Arial"/>
                <a:ea typeface="Times New Roman"/>
              </a:rPr>
              <a:t>discente demostrará  gráficamente  su trayectoria académica con el propósito de efectuar un diagnóstico para llevar  a cabo el proceso de enseñanza-aprendizaje,  lo anterior para efectuar un diagnóstico, junto con el docente, de las competencias adquiridas previamente a la unidad de aprendizaje de diseño de electrodomésticos  con el fin de utilizarlas como base para la adquisición de las competencias.</a:t>
            </a:r>
            <a:endParaRPr lang="es-ES_tradnl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latin typeface="Arial"/>
                <a:ea typeface="Times New Roman"/>
              </a:rPr>
              <a:t>Comprenderá el concepto de electrodoméstico así como una taxonomía de los objetos con el propósito</a:t>
            </a:r>
            <a:r>
              <a:rPr lang="es-ES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es-ES" dirty="0">
                <a:solidFill>
                  <a:srgbClr val="FFFFFF"/>
                </a:solidFill>
                <a:latin typeface="Arial"/>
                <a:ea typeface="Times New Roman"/>
              </a:rPr>
              <a:t>de  evaluar los contextos y requerimientos de los mismos. </a:t>
            </a:r>
            <a:r>
              <a:rPr lang="es-ES" dirty="0" smtClean="0">
                <a:solidFill>
                  <a:srgbClr val="FFFFFF"/>
                </a:solidFill>
                <a:latin typeface="Arial"/>
                <a:ea typeface="Times New Roman"/>
              </a:rPr>
              <a:t>Clasificación </a:t>
            </a:r>
            <a:r>
              <a:rPr lang="es-ES" dirty="0">
                <a:solidFill>
                  <a:srgbClr val="FFFFFF"/>
                </a:solidFill>
                <a:latin typeface="Arial"/>
                <a:ea typeface="Times New Roman"/>
              </a:rPr>
              <a:t>de acuerdo al uso de la energía:</a:t>
            </a:r>
            <a:endParaRPr lang="es-ES_tradnl" dirty="0">
              <a:solidFill>
                <a:srgbClr val="FFFFFF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solidFill>
                  <a:srgbClr val="FFFFFF"/>
                </a:solidFill>
                <a:latin typeface="Arial"/>
                <a:ea typeface="Times New Roman"/>
              </a:rPr>
              <a:t>Uso de energía primaria</a:t>
            </a:r>
            <a:endParaRPr lang="es-ES_tradnl" dirty="0">
              <a:solidFill>
                <a:srgbClr val="FFFFFF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solidFill>
                  <a:srgbClr val="FFFFFF"/>
                </a:solidFill>
                <a:latin typeface="Arial"/>
                <a:ea typeface="Times New Roman"/>
              </a:rPr>
              <a:t>Uso de energía para la transformación </a:t>
            </a:r>
            <a:endParaRPr lang="es-ES_tradnl" dirty="0">
              <a:solidFill>
                <a:srgbClr val="FFFFFF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" dirty="0">
                <a:solidFill>
                  <a:srgbClr val="FFFFFF"/>
                </a:solidFill>
                <a:latin typeface="Arial"/>
                <a:ea typeface="Times New Roman"/>
              </a:rPr>
              <a:t>Clasificación de acuerdo al contexto. Línea blanca, línea marrón.</a:t>
            </a:r>
            <a:endParaRPr lang="es-ES_tradnl" dirty="0">
              <a:solidFill>
                <a:srgbClr val="FFFFFF"/>
              </a:solidFill>
              <a:latin typeface="Times New Roman"/>
              <a:ea typeface="Times New Roman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75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Desarrollo de la Unidad de Aprendizaje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l="-5038" r="-50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27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SECUENCIA DIDÁCTICA GENERAL DE </a:t>
            </a:r>
            <a:r>
              <a:rPr lang="es-ES" sz="2000" dirty="0"/>
              <a:t>LA </a:t>
            </a:r>
            <a:r>
              <a:rPr lang="es-ES" sz="2000" dirty="0" smtClean="0"/>
              <a:t>UA.</a:t>
            </a:r>
            <a:endParaRPr lang="es-ES" sz="2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84769" y="2374348"/>
            <a:ext cx="9353069" cy="3724700"/>
          </a:xfrm>
        </p:spPr>
        <p:txBody>
          <a:bodyPr>
            <a:normAutofit/>
          </a:bodyPr>
          <a:lstStyle/>
          <a:p>
            <a:endParaRPr lang="es-ES_tradnl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949" y="2420888"/>
            <a:ext cx="4968551" cy="346303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390556" y="2492896"/>
            <a:ext cx="30913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dirty="0" smtClean="0"/>
              <a:t>UNIDAD I: CONCEPTOS Y CLASIFICACIÓN DE ELECTRODOÉSTICOS.</a:t>
            </a:r>
          </a:p>
          <a:p>
            <a:pPr algn="just"/>
            <a:endParaRPr lang="es-ES" sz="1100" dirty="0" smtClean="0"/>
          </a:p>
          <a:p>
            <a:pPr algn="just"/>
            <a:r>
              <a:rPr lang="es-ES" sz="1100" dirty="0" smtClean="0"/>
              <a:t>UNIDAD II: DETERMINACIÓN DE METODOLOGIAS DE INVESTIGACIÓN</a:t>
            </a:r>
            <a:r>
              <a:rPr lang="es-ES" sz="1100" u="sng" dirty="0" smtClean="0"/>
              <a:t>.</a:t>
            </a:r>
          </a:p>
          <a:p>
            <a:pPr algn="just"/>
            <a:endParaRPr lang="es-ES" sz="1100" dirty="0" smtClean="0"/>
          </a:p>
          <a:p>
            <a:pPr algn="just"/>
            <a:r>
              <a:rPr lang="es-ES" sz="1100" i="1" u="sng" dirty="0" smtClean="0"/>
              <a:t>UNIDAD III: DISEÑO DE ELECTRODOMÉSTICO DE BAJA COMPLEJIDAD (tema seleccionado).</a:t>
            </a:r>
          </a:p>
          <a:p>
            <a:pPr algn="just"/>
            <a:endParaRPr lang="es-ES" sz="1100" dirty="0" smtClean="0"/>
          </a:p>
          <a:p>
            <a:pPr algn="just"/>
            <a:r>
              <a:rPr lang="es-ES" sz="1100" dirty="0"/>
              <a:t>UNIDAD </a:t>
            </a:r>
            <a:r>
              <a:rPr lang="es-ES" sz="1100" dirty="0" smtClean="0"/>
              <a:t>IV: </a:t>
            </a:r>
            <a:r>
              <a:rPr lang="es-ES" sz="1100" dirty="0"/>
              <a:t>DISEÑO DE ELECTRODOMÉSTICO DE </a:t>
            </a:r>
            <a:r>
              <a:rPr lang="es-ES" sz="1100" dirty="0" smtClean="0"/>
              <a:t>ALTA COMPLEJIDAD</a:t>
            </a:r>
            <a:r>
              <a:rPr lang="es-ES" sz="1200" dirty="0" smtClean="0"/>
              <a:t>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204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ceanWaves_16x9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E5D940B-4F8D-4CC4-9A97-C00F7BCD09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diseño de olas marinas (panorámica)</Template>
  <TotalTime>0</TotalTime>
  <Words>1462</Words>
  <Application>Microsoft Macintosh PowerPoint</Application>
  <PresentationFormat>Personalizado</PresentationFormat>
  <Paragraphs>201</Paragraphs>
  <Slides>37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OceanWaves_16x9</vt:lpstr>
      <vt:lpstr>DISCO:Users:Administrador:Desktop:carta%20terminacio%CC%81n%20cesar.doc!OLE_LINK1</vt:lpstr>
      <vt:lpstr> DISEÑO DE ELECTRODOMÉSTICOS </vt:lpstr>
      <vt:lpstr>Proyecto  Implementación Biomaterial</vt:lpstr>
      <vt:lpstr>Presentación de PowerPoint</vt:lpstr>
      <vt:lpstr>Presentación de la Unidad de aprendizaje</vt:lpstr>
      <vt:lpstr>Propósito de la Unidad de Aprendizaje</vt:lpstr>
      <vt:lpstr>Competencias genéricas</vt:lpstr>
      <vt:lpstr>ESTRUCTURA DE LA UNIDAD DE APRENDIZAJE </vt:lpstr>
      <vt:lpstr>Desarrollo de la Unidad de Aprendizaje</vt:lpstr>
      <vt:lpstr>SECUENCIA DIDÁCTICA GENERAL DE LA UA.</vt:lpstr>
      <vt:lpstr>GUIÓN EXPLICATIVO</vt:lpstr>
      <vt:lpstr>CONTEXTO</vt:lpstr>
      <vt:lpstr>Presentación de PowerPoint</vt:lpstr>
      <vt:lpstr>Presentación de PowerPoint</vt:lpstr>
      <vt:lpstr>Propuesta</vt:lpstr>
      <vt:lpstr>Metodología Sustentable </vt:lpstr>
      <vt:lpstr>Presentación de PowerPoint</vt:lpstr>
      <vt:lpstr>Área de Aplicación</vt:lpstr>
      <vt:lpstr>Análisis de Productos Existentes</vt:lpstr>
      <vt:lpstr>Batidora Bosch MSM67PE</vt:lpstr>
      <vt:lpstr>Minipimer 7 de Braun</vt:lpstr>
      <vt:lpstr>Batidora Ufesa BP4566</vt:lpstr>
      <vt:lpstr>Taurus Bapi Plus</vt:lpstr>
      <vt:lpstr>Análisis de Mercado</vt:lpstr>
      <vt:lpstr>Requerimientos de Uso</vt:lpstr>
      <vt:lpstr>Proceso Ergonómico</vt:lpstr>
      <vt:lpstr>Requerimientos de Función</vt:lpstr>
      <vt:lpstr>Requerimientos Estructurales</vt:lpstr>
      <vt:lpstr>Requerimientos de Diseño</vt:lpstr>
      <vt:lpstr>Biomaterial</vt:lpstr>
      <vt:lpstr>Materiales de Fabricación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         BIBLIOGRAFÍA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2015-09-22T02:46:01Z</dcterms:created>
  <dcterms:modified xsi:type="dcterms:W3CDTF">2015-10-01T18:05:38Z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TC029010259991</vt:lpwstr>
  </property>
</Properties>
</file>