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0"/>
  </p:notesMasterIdLst>
  <p:handoutMasterIdLst>
    <p:handoutMasterId r:id="rId81"/>
  </p:handout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343" r:id="rId11"/>
    <p:sldId id="268" r:id="rId12"/>
    <p:sldId id="269" r:id="rId13"/>
    <p:sldId id="344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2" r:id="rId25"/>
    <p:sldId id="283" r:id="rId26"/>
    <p:sldId id="284" r:id="rId27"/>
    <p:sldId id="285" r:id="rId28"/>
    <p:sldId id="286" r:id="rId29"/>
    <p:sldId id="350" r:id="rId30"/>
    <p:sldId id="287" r:id="rId31"/>
    <p:sldId id="289" r:id="rId32"/>
    <p:sldId id="293" r:id="rId33"/>
    <p:sldId id="294" r:id="rId34"/>
    <p:sldId id="296" r:id="rId35"/>
    <p:sldId id="298" r:id="rId36"/>
    <p:sldId id="297" r:id="rId37"/>
    <p:sldId id="299" r:id="rId38"/>
    <p:sldId id="300" r:id="rId39"/>
    <p:sldId id="301" r:id="rId40"/>
    <p:sldId id="302" r:id="rId41"/>
    <p:sldId id="303" r:id="rId42"/>
    <p:sldId id="305" r:id="rId43"/>
    <p:sldId id="306" r:id="rId44"/>
    <p:sldId id="307" r:id="rId45"/>
    <p:sldId id="308" r:id="rId46"/>
    <p:sldId id="309" r:id="rId47"/>
    <p:sldId id="311" r:id="rId48"/>
    <p:sldId id="312" r:id="rId49"/>
    <p:sldId id="313" r:id="rId50"/>
    <p:sldId id="322" r:id="rId51"/>
    <p:sldId id="314" r:id="rId52"/>
    <p:sldId id="315" r:id="rId53"/>
    <p:sldId id="316" r:id="rId54"/>
    <p:sldId id="317" r:id="rId55"/>
    <p:sldId id="318" r:id="rId56"/>
    <p:sldId id="319" r:id="rId57"/>
    <p:sldId id="320" r:id="rId58"/>
    <p:sldId id="321" r:id="rId59"/>
    <p:sldId id="331" r:id="rId60"/>
    <p:sldId id="333" r:id="rId61"/>
    <p:sldId id="334" r:id="rId62"/>
    <p:sldId id="335" r:id="rId63"/>
    <p:sldId id="336" r:id="rId64"/>
    <p:sldId id="345" r:id="rId65"/>
    <p:sldId id="347" r:id="rId66"/>
    <p:sldId id="346" r:id="rId67"/>
    <p:sldId id="349" r:id="rId68"/>
    <p:sldId id="337" r:id="rId69"/>
    <p:sldId id="348" r:id="rId70"/>
    <p:sldId id="338" r:id="rId71"/>
    <p:sldId id="339" r:id="rId72"/>
    <p:sldId id="351" r:id="rId73"/>
    <p:sldId id="340" r:id="rId74"/>
    <p:sldId id="341" r:id="rId75"/>
    <p:sldId id="352" r:id="rId76"/>
    <p:sldId id="354" r:id="rId77"/>
    <p:sldId id="355" r:id="rId78"/>
    <p:sldId id="356" r:id="rId79"/>
  </p:sldIdLst>
  <p:sldSz cx="9144000" cy="6858000" type="screen4x3"/>
  <p:notesSz cx="7053263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ECEBBB"/>
    <a:srgbClr val="E5E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335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041DFF38-3D2C-4573-BCBF-51D587EC3D93}" type="datetimeFigureOut">
              <a:rPr lang="es-ES" smtClean="0"/>
              <a:t>27/09/2015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11A180F8-D9D3-48DC-8590-0E5E130A719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8157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0F979EA2-FC51-45A7-BC1E-A4B1FBC470C5}" type="datetimeFigureOut">
              <a:rPr lang="es-ES" smtClean="0"/>
              <a:t>27/09/2015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55C7DE31-375F-4FCA-88A5-126B0EB368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4279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6144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41A819-FDFC-4418-83B3-FB8194BACB9F}" type="slidenum">
              <a:rPr lang="es-ES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6861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10C617-5E69-4DB0-8CBC-8D6865034302}" type="slidenum">
              <a:rPr lang="es-ES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6963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50E15-9AE0-4066-82CE-39214036F065}" type="slidenum">
              <a:rPr lang="es-ES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7066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B9278-64CA-4267-B567-262C5E21EF0F}" type="slidenum">
              <a:rPr lang="es-ES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727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EFF392-6E53-4E72-8AC5-0D95108831EE}" type="slidenum">
              <a:rPr lang="es-ES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737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AA45C4-144E-4D2A-8269-C77A76708FCF}" type="slidenum">
              <a:rPr lang="es-ES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5D2E5-10C6-437B-8059-08B293BA0589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584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757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72F7A0-9F30-492C-94A2-39D739A4CEBD}" type="slidenum">
              <a:rPr lang="es-ES"/>
              <a:pPr/>
              <a:t>21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57EA09-4EDB-4DCC-AF5A-F3336A49FA15}" type="slidenum">
              <a:rPr lang="es-ES"/>
              <a:pPr/>
              <a:t>22</a:t>
            </a:fld>
            <a:endParaRPr lang="es-ES"/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2262" y="4420870"/>
            <a:ext cx="6078542" cy="4190367"/>
          </a:xfrm>
          <a:noFill/>
          <a:ln/>
        </p:spPr>
        <p:txBody>
          <a:bodyPr lIns="87014" tIns="42744" rIns="87014" bIns="42744"/>
          <a:lstStyle/>
          <a:p>
            <a:pPr eaLnBrk="1" hangingPunct="1"/>
            <a:endParaRPr lang="en-US" dirty="0" smtClean="0"/>
          </a:p>
        </p:txBody>
      </p:sp>
      <p:sp>
        <p:nvSpPr>
          <p:cNvPr id="7680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4438" y="600075"/>
            <a:ext cx="4635500" cy="3476625"/>
          </a:xfrm>
          <a:ln>
            <a:noFill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C21F68-C235-4AB0-8B83-74707D1A8181}" type="slidenum">
              <a:rPr lang="es-ES"/>
              <a:pPr/>
              <a:t>23</a:t>
            </a:fld>
            <a:endParaRPr lang="es-ES"/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2262" y="4420870"/>
            <a:ext cx="6078542" cy="4190367"/>
          </a:xfrm>
          <a:noFill/>
          <a:ln/>
        </p:spPr>
        <p:txBody>
          <a:bodyPr lIns="87014" tIns="42744" rIns="87014" bIns="42744"/>
          <a:lstStyle/>
          <a:p>
            <a:pPr eaLnBrk="1" hangingPunct="1"/>
            <a:endParaRPr lang="en-US" dirty="0" smtClean="0"/>
          </a:p>
        </p:txBody>
      </p:sp>
      <p:sp>
        <p:nvSpPr>
          <p:cNvPr id="7885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4438" y="600075"/>
            <a:ext cx="4635500" cy="3476625"/>
          </a:xfrm>
          <a:ln>
            <a:noFill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809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0E489-DB72-4C62-B5CE-7A76107F9D56}" type="slidenum">
              <a:rPr lang="es-ES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1F498E-CF9C-4391-95F6-AFB66EC7FBA3}" type="slidenum">
              <a:rPr lang="es-ES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7D7B16-D23D-444D-8EA1-05EB6FE0F7BA}" type="slidenum">
              <a:rPr lang="es-ES"/>
              <a:pPr/>
              <a:t>25</a:t>
            </a:fld>
            <a:endParaRPr lang="es-ES"/>
          </a:p>
        </p:txBody>
      </p:sp>
      <p:sp>
        <p:nvSpPr>
          <p:cNvPr id="819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2262" y="4420870"/>
            <a:ext cx="6078542" cy="4190367"/>
          </a:xfrm>
          <a:noFill/>
          <a:ln/>
        </p:spPr>
        <p:txBody>
          <a:bodyPr lIns="87014" tIns="42744" rIns="87014" bIns="42744"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8192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4438" y="600075"/>
            <a:ext cx="4635500" cy="3476625"/>
          </a:xfrm>
          <a:ln>
            <a:noFill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829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77476F-E8C9-42B9-89D8-79733BFCD288}" type="slidenum">
              <a:rPr lang="es-ES"/>
              <a:pPr/>
              <a:t>26</a:t>
            </a:fld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8397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23B1C3-8033-4667-B6D7-E08EF60F80E4}" type="slidenum">
              <a:rPr lang="es-ES"/>
              <a:pPr/>
              <a:t>27</a:t>
            </a:fld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849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6A150D-6836-467A-BB37-6813B7DD881F}" type="slidenum">
              <a:rPr lang="es-ES"/>
              <a:pPr/>
              <a:t>28</a:t>
            </a:fld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849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6A150D-6836-467A-BB37-6813B7DD881F}" type="slidenum">
              <a:rPr lang="es-ES"/>
              <a:pPr/>
              <a:t>29</a:t>
            </a:fld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8602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EF802B-309E-4A05-8DEC-590BF51681D5}" type="slidenum">
              <a:rPr lang="es-ES"/>
              <a:pPr/>
              <a:t>30</a:t>
            </a:fld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8704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935089-41E8-48D8-9106-67D76615FA65}" type="slidenum">
              <a:rPr lang="es-ES"/>
              <a:pPr/>
              <a:t>31</a:t>
            </a:fld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890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09ACED-F107-4F24-9DD2-C403CCA24F67}" type="slidenum">
              <a:rPr lang="es-ES"/>
              <a:pPr/>
              <a:t>32</a:t>
            </a:fld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9011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D5222A-015E-4E28-B4E2-479F67EA8308}" type="slidenum">
              <a:rPr lang="es-ES"/>
              <a:pPr/>
              <a:t>33</a:t>
            </a:fld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921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815756-1E03-405F-ABF9-6C4F203A61AC}" type="slidenum">
              <a:rPr lang="es-ES"/>
              <a:pPr/>
              <a:t>34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224A98-F42E-4F06-BD70-704735596B02}" type="slidenum">
              <a:rPr lang="es-ES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9421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BF590F-0FB6-4706-9F9A-D5ED49518017}" type="slidenum">
              <a:rPr lang="es-ES"/>
              <a:pPr/>
              <a:t>35</a:t>
            </a:fld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F40A62-AC68-4767-AD8D-BA25B05AF5FD}" type="slidenum">
              <a:rPr lang="es-ES"/>
              <a:pPr/>
              <a:t>36</a:t>
            </a:fld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9523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FC8645-A192-4508-8E37-550EC4FF6B34}" type="slidenum">
              <a:rPr lang="es-ES"/>
              <a:pPr/>
              <a:t>37</a:t>
            </a:fld>
            <a:endParaRPr 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9626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B23C79-7685-43A9-8868-F241899B2475}" type="slidenum">
              <a:rPr lang="es-ES"/>
              <a:pPr/>
              <a:t>38</a:t>
            </a:fld>
            <a:endParaRPr lang="es-E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9728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137782-1B0C-4BE1-BE0A-823757CC0CE2}" type="slidenum">
              <a:rPr lang="es-ES"/>
              <a:pPr/>
              <a:t>39</a:t>
            </a:fld>
            <a:endParaRPr lang="es-E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983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AF1A38-9B12-4D68-88AB-06B6A53C0BBE}" type="slidenum">
              <a:rPr lang="es-ES"/>
              <a:pPr/>
              <a:t>40</a:t>
            </a:fld>
            <a:endParaRPr lang="es-E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993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6AD680-D971-4194-936C-2C53A93F1711}" type="slidenum">
              <a:rPr lang="es-ES"/>
              <a:pPr/>
              <a:t>41</a:t>
            </a:fld>
            <a:endParaRPr lang="es-E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013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267F3-3B68-4D86-89F8-6568E1C93554}" type="slidenum">
              <a:rPr lang="es-ES"/>
              <a:pPr/>
              <a:t>42</a:t>
            </a:fld>
            <a:endParaRPr lang="es-E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024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3B773F-8265-4EF4-BBDA-B209586D47A7}" type="slidenum">
              <a:rPr lang="es-ES"/>
              <a:pPr/>
              <a:t>43</a:t>
            </a:fld>
            <a:endParaRPr lang="es-E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0342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6A282B-11BB-40C0-AC20-0833979558B5}" type="slidenum">
              <a:rPr lang="es-ES"/>
              <a:pPr/>
              <a:t>49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6451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3D8C30-73C0-4026-903B-84D479FE0839}" type="slidenum">
              <a:rPr lang="es-ES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0445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010526-15BE-48F8-82A8-A77F8C61F328}" type="slidenum">
              <a:rPr lang="es-ES"/>
              <a:pPr/>
              <a:t>50</a:t>
            </a:fld>
            <a:endParaRPr lang="es-E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6A5BE-DF2A-4E6B-8A35-1B5754202F29}" type="slidenum">
              <a:rPr lang="es-ES" smtClean="0"/>
              <a:pPr/>
              <a:t>54</a:t>
            </a:fld>
            <a:endParaRPr lang="es-E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6A5BE-DF2A-4E6B-8A35-1B5754202F29}" type="slidenum">
              <a:rPr lang="es-ES" smtClean="0"/>
              <a:pPr/>
              <a:t>55</a:t>
            </a:fld>
            <a:endParaRPr lang="es-E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 </a:t>
            </a:r>
            <a:r>
              <a:rPr lang="es-ES" dirty="0" smtClean="0"/>
              <a:t> </a:t>
            </a:r>
            <a:r>
              <a:rPr lang="es-ES" dirty="0"/>
              <a:t> </a:t>
            </a:r>
            <a:r>
              <a:rPr lang="es-ES" dirty="0" smtClean="0"/>
              <a:t> </a:t>
            </a:r>
            <a:r>
              <a:rPr lang="es-ES" dirty="0"/>
              <a:t> </a:t>
            </a:r>
            <a:r>
              <a:rPr lang="es-ES" dirty="0" smtClean="0"/>
              <a:t> </a:t>
            </a:r>
            <a:r>
              <a:rPr lang="es-ES" dirty="0"/>
              <a:t> </a:t>
            </a:r>
            <a:r>
              <a:rPr lang="es-ES" dirty="0" smtClean="0"/>
              <a:t> </a:t>
            </a:r>
            <a:r>
              <a:rPr lang="es-ES" dirty="0"/>
              <a:t> </a:t>
            </a:r>
            <a:r>
              <a:rPr lang="es-ES" dirty="0" smtClean="0"/>
              <a:t> </a:t>
            </a:r>
            <a:r>
              <a:rPr lang="es-ES" dirty="0"/>
              <a:t> 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6A5BE-DF2A-4E6B-8A35-1B5754202F29}" type="slidenum">
              <a:rPr lang="es-ES" smtClean="0"/>
              <a:pPr/>
              <a:t>56</a:t>
            </a:fld>
            <a:endParaRPr lang="es-E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0547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EDAAD0-DB5E-46B7-BC3C-8E9B44D80B83}" type="slidenum">
              <a:rPr lang="es-ES"/>
              <a:pPr/>
              <a:t>59</a:t>
            </a:fld>
            <a:endParaRPr lang="es-E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0752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FCABDA-E8D1-48F1-AA10-6D453F32CD6B}" type="slidenum">
              <a:rPr lang="es-ES"/>
              <a:pPr/>
              <a:t>60</a:t>
            </a:fld>
            <a:endParaRPr lang="es-E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085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AB45E2-F7F6-46DF-9572-C0E9B864C24F}" type="slidenum">
              <a:rPr lang="es-ES"/>
              <a:pPr/>
              <a:t>61</a:t>
            </a:fld>
            <a:endParaRPr lang="es-E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0957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0DC5B9-A07E-4F4C-A995-D71177E85F8F}" type="slidenum">
              <a:rPr lang="es-ES"/>
              <a:pPr/>
              <a:t>62</a:t>
            </a:fld>
            <a:endParaRPr lang="es-E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105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3A90A2-4F6F-4607-9AA2-9223D1830D88}" type="slidenum">
              <a:rPr lang="es-ES"/>
              <a:pPr/>
              <a:t>63</a:t>
            </a:fld>
            <a:endParaRPr lang="es-E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1162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263673-7A9B-437D-8F78-8BADB6C71A51}" type="slidenum">
              <a:rPr lang="es-ES"/>
              <a:pPr/>
              <a:t>68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6554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21C8C2-C74B-4891-B475-E50425183B66}" type="slidenum">
              <a:rPr lang="es-ES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1162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263673-7A9B-437D-8F78-8BADB6C71A51}" type="slidenum">
              <a:rPr lang="es-ES"/>
              <a:pPr/>
              <a:t>69</a:t>
            </a:fld>
            <a:endParaRPr lang="es-E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1264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1B6B4-12C6-4061-9F08-AF5D926B4FF5}" type="slidenum">
              <a:rPr lang="es-ES"/>
              <a:pPr/>
              <a:t>70</a:t>
            </a:fld>
            <a:endParaRPr lang="es-E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136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4A7C26-3EE5-4F16-A030-254754C5EBEA}" type="slidenum">
              <a:rPr lang="es-ES"/>
              <a:pPr/>
              <a:t>71</a:t>
            </a:fld>
            <a:endParaRPr lang="es-E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136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4A7C26-3EE5-4F16-A030-254754C5EBEA}" type="slidenum">
              <a:rPr lang="es-ES"/>
              <a:pPr/>
              <a:t>72</a:t>
            </a:fld>
            <a:endParaRPr lang="es-E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146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4E9C3C-EA5A-44B2-9A66-74C855FE5C76}" type="slidenum">
              <a:rPr lang="es-ES"/>
              <a:pPr/>
              <a:t>73</a:t>
            </a:fld>
            <a:endParaRPr lang="es-E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571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1571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FC83C8-8AC3-4612-9176-76E029FD1F41}" type="slidenum">
              <a:rPr lang="es-ES"/>
              <a:pPr/>
              <a:t>74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665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7CD9EF-1873-4CA1-A353-DC6F509C1F28}" type="slidenum">
              <a:rPr lang="es-ES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665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7CD9EF-1873-4CA1-A353-DC6F509C1F28}" type="slidenum">
              <a:rPr lang="es-ES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6758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3EB05A-F84E-4BCD-8EAA-F7A54AA9B1EA}" type="slidenum">
              <a:rPr lang="es-ES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6861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10C617-5E69-4DB0-8CBC-8D6865034302}" type="slidenum">
              <a:rPr lang="es-ES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2CDB56DB-D9B3-47F3-AEF4-C8C0330764BF}" type="datetimeFigureOut">
              <a:rPr lang="es-MX" smtClean="0"/>
              <a:t>27/09/2015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23CB5AA5-246E-4251-B038-6B07DE4EF965}" type="slidenum">
              <a:rPr lang="es-MX" smtClean="0"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27/09/2015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4224636-FF7E-4340-80EF-CCB2E439DB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27/09/2015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BE018-168C-48AC-88DC-B1DFE48C23E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5373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FEB6B-ADD8-4BCF-9A68-849699087D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6792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405D0-761A-4179-B377-1D350DB1C65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480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2880" indent="-182880">
              <a:buFont typeface="Wingdings" panose="05000000000000000000" pitchFamily="2" charset="2"/>
              <a:buChar char="Ø"/>
              <a:defRPr/>
            </a:lvl1pPr>
            <a:lvl2pPr marL="457200" indent="-182880">
              <a:buFont typeface="Wingdings" panose="05000000000000000000" pitchFamily="2" charset="2"/>
              <a:buChar char="v"/>
              <a:defRPr/>
            </a:lvl2pPr>
            <a:lvl3pPr marL="731520" indent="-182880"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27/09/2015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4224636-FF7E-4340-80EF-CCB2E439DB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27/09/2015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4224636-FF7E-4340-80EF-CCB2E439DB1B}" type="slidenum">
              <a:rPr lang="es-ES" smtClean="0"/>
              <a:t>‹Nº›</a:t>
            </a:fld>
            <a:endParaRPr lang="es-E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27/09/2015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4224636-FF7E-4340-80EF-CCB2E439DB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27/09/2015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4224636-FF7E-4340-80EF-CCB2E439DB1B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27/09/2015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4224636-FF7E-4340-80EF-CCB2E439DB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27/09/2015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27/09/2015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A76BE11-CB9E-4661-988D-7DC5D2FECB72}" type="datetimeFigureOut">
              <a:rPr lang="es-ES" smtClean="0"/>
              <a:t>27/09/2015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707088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6"/>
          <p:cNvSpPr/>
          <p:nvPr userDrawn="1"/>
        </p:nvSpPr>
        <p:spPr>
          <a:xfrm>
            <a:off x="0" y="6519624"/>
            <a:ext cx="9180512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noProof="0" dirty="0" smtClean="0"/>
              <a:t>Dra.</a:t>
            </a:r>
            <a:r>
              <a:rPr lang="es-ES" baseline="0" noProof="0" dirty="0" smtClean="0"/>
              <a:t> Maricela Quintana López</a:t>
            </a:r>
            <a:endParaRPr lang="es-ES" noProof="0" dirty="0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022" y="404664"/>
            <a:ext cx="1778474" cy="10801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70" r:id="rId13"/>
    <p:sldLayoutId id="2147483771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3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png"/><Relationship Id="rId4" Type="http://schemas.openxmlformats.org/officeDocument/2006/relationships/oleObject" Target="../embeddings/oleObject6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2.wmf"/><Relationship Id="rId4" Type="http://schemas.openxmlformats.org/officeDocument/2006/relationships/oleObject" Target="../embeddings/Microsoft_Word_97_-_2003_Document1.doc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3.png"/><Relationship Id="rId4" Type="http://schemas.openxmlformats.org/officeDocument/2006/relationships/oleObject" Target="../embeddings/oleObject7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5.wmf"/><Relationship Id="rId4" Type="http://schemas.openxmlformats.org/officeDocument/2006/relationships/oleObject" Target="../embeddings/Microsoft_Word_97_-_2003_Document2.doc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6.png"/><Relationship Id="rId4" Type="http://schemas.openxmlformats.org/officeDocument/2006/relationships/oleObject" Target="../embeddings/oleObject8.bin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7.wmf"/><Relationship Id="rId4" Type="http://schemas.openxmlformats.org/officeDocument/2006/relationships/oleObject" Target="../embeddings/Microsoft_Word_97_-_2003_Document3.doc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8.png"/><Relationship Id="rId4" Type="http://schemas.openxmlformats.org/officeDocument/2006/relationships/oleObject" Target="../embeddings/oleObject9.bin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0.emf"/><Relationship Id="rId4" Type="http://schemas.openxmlformats.org/officeDocument/2006/relationships/oleObject" Target="../embeddings/Microsoft_Word_97_-_2003_Document4.doc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1.png"/><Relationship Id="rId4" Type="http://schemas.openxmlformats.org/officeDocument/2006/relationships/oleObject" Target="../embeddings/oleObject11.bin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2.wmf"/><Relationship Id="rId4" Type="http://schemas.openxmlformats.org/officeDocument/2006/relationships/oleObject" Target="../embeddings/Microsoft_Word_97_-_2003_Document5.doc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3.wmf"/><Relationship Id="rId4" Type="http://schemas.openxmlformats.org/officeDocument/2006/relationships/oleObject" Target="../embeddings/Microsoft_Word_97_-_2003_Document6.doc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36.png"/><Relationship Id="rId4" Type="http://schemas.openxmlformats.org/officeDocument/2006/relationships/oleObject" Target="../embeddings/oleObject12.bin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772536"/>
            <a:ext cx="3507370" cy="2627142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0" y="-27384"/>
            <a:ext cx="9144000" cy="17281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1835696" y="529516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0" dirty="0" smtClean="0"/>
              <a:t>Centro Universitario </a:t>
            </a:r>
            <a:r>
              <a:rPr lang="es-MX" sz="2400" b="1" i="0" baseline="0" dirty="0" smtClean="0"/>
              <a:t>Valle de México</a:t>
            </a: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1483"/>
            <a:ext cx="1224136" cy="1035269"/>
          </a:xfrm>
          <a:prstGeom prst="rect">
            <a:avLst/>
          </a:prstGeom>
        </p:spPr>
      </p:pic>
      <p:pic>
        <p:nvPicPr>
          <p:cNvPr id="14" name="Imagen 8" descr="portadac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280" y="188640"/>
            <a:ext cx="10922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15 Conector recto"/>
          <p:cNvCxnSpPr/>
          <p:nvPr/>
        </p:nvCxnSpPr>
        <p:spPr>
          <a:xfrm>
            <a:off x="899592" y="1700808"/>
            <a:ext cx="744678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5"/>
          <p:cNvSpPr txBox="1">
            <a:spLocks noChangeArrowheads="1"/>
          </p:cNvSpPr>
          <p:nvPr/>
        </p:nvSpPr>
        <p:spPr>
          <a:xfrm>
            <a:off x="4788024" y="4221088"/>
            <a:ext cx="3096344" cy="79208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s-MX" sz="3600" b="1" i="0" dirty="0" smtClean="0">
                <a:solidFill>
                  <a:srgbClr val="00B050"/>
                </a:solidFill>
              </a:rPr>
              <a:t>Memoria</a:t>
            </a:r>
            <a:endParaRPr lang="es-ES" sz="3600" b="1" i="0" dirty="0" smtClean="0">
              <a:solidFill>
                <a:srgbClr val="00B050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0" y="1440160"/>
            <a:ext cx="9144000" cy="1124744"/>
          </a:xfrm>
          <a:prstGeom prst="rect">
            <a:avLst/>
          </a:prstGeom>
          <a:solidFill>
            <a:srgbClr val="FFE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91144" y="1630541"/>
            <a:ext cx="900759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i="0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Maestría en Ciencias de la Computación</a:t>
            </a:r>
            <a:endParaRPr lang="es-ES" sz="3600" b="1" i="0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27" name="26 Conector recto"/>
          <p:cNvCxnSpPr/>
          <p:nvPr/>
        </p:nvCxnSpPr>
        <p:spPr>
          <a:xfrm>
            <a:off x="0" y="2564904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29 Grupo"/>
          <p:cNvGrpSpPr/>
          <p:nvPr/>
        </p:nvGrpSpPr>
        <p:grpSpPr>
          <a:xfrm>
            <a:off x="4622986" y="5456498"/>
            <a:ext cx="3887603" cy="760146"/>
            <a:chOff x="6062859" y="5619803"/>
            <a:chExt cx="3887603" cy="523977"/>
          </a:xfrm>
          <a:noFill/>
        </p:grpSpPr>
        <p:sp>
          <p:nvSpPr>
            <p:cNvPr id="31" name="30 CuadroTexto"/>
            <p:cNvSpPr txBox="1"/>
            <p:nvPr userDrawn="1"/>
          </p:nvSpPr>
          <p:spPr>
            <a:xfrm>
              <a:off x="6062859" y="5867980"/>
              <a:ext cx="3887603" cy="27580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s-MX" sz="2000" b="1" i="0" dirty="0" smtClean="0"/>
                <a:t>Dra. Maricela</a:t>
              </a:r>
              <a:r>
                <a:rPr lang="es-MX" sz="2000" b="1" i="0" baseline="0" dirty="0" smtClean="0"/>
                <a:t> Quintana López</a:t>
              </a:r>
              <a:endParaRPr lang="es-MX" sz="2000" b="1" i="0" dirty="0"/>
            </a:p>
          </p:txBody>
        </p:sp>
        <p:sp>
          <p:nvSpPr>
            <p:cNvPr id="32" name="31 CuadroTexto"/>
            <p:cNvSpPr txBox="1"/>
            <p:nvPr userDrawn="1"/>
          </p:nvSpPr>
          <p:spPr>
            <a:xfrm>
              <a:off x="6078952" y="5619803"/>
              <a:ext cx="2026517" cy="27580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s-MX" sz="2000" b="1" i="0" dirty="0" smtClean="0"/>
                <a:t>Elaborado por:</a:t>
              </a:r>
              <a:endParaRPr lang="es-MX" sz="2000" b="1" i="0" dirty="0"/>
            </a:p>
          </p:txBody>
        </p:sp>
      </p:grp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755576" y="2780928"/>
            <a:ext cx="7696200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600" b="1" i="0" dirty="0" smtClean="0">
                <a:solidFill>
                  <a:schemeClr val="tx1"/>
                </a:solidFill>
              </a:rPr>
              <a:t>Arquitectura de Computadoras</a:t>
            </a:r>
          </a:p>
        </p:txBody>
      </p:sp>
      <p:cxnSp>
        <p:nvCxnSpPr>
          <p:cNvPr id="17" name="16 Conector recto"/>
          <p:cNvCxnSpPr/>
          <p:nvPr/>
        </p:nvCxnSpPr>
        <p:spPr>
          <a:xfrm>
            <a:off x="107504" y="3573016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5652337" y="6525344"/>
            <a:ext cx="3491663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06118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/>
              <a:t>Prestaciones</a:t>
            </a:r>
          </a:p>
        </p:txBody>
      </p:sp>
      <p:sp>
        <p:nvSpPr>
          <p:cNvPr id="24579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79296" cy="4876800"/>
          </a:xfrm>
          <a:noFill/>
        </p:spPr>
        <p:txBody>
          <a:bodyPr>
            <a:normAutofit/>
          </a:bodyPr>
          <a:lstStyle/>
          <a:p>
            <a:r>
              <a:rPr lang="es-ES" dirty="0" smtClean="0"/>
              <a:t>Tiempo de acceso. </a:t>
            </a:r>
          </a:p>
          <a:p>
            <a:pPr lvl="1"/>
            <a:r>
              <a:rPr lang="es-ES" dirty="0" smtClean="0"/>
              <a:t> Media de los dos tiempos de lectura y escritura definidos.</a:t>
            </a:r>
            <a:r>
              <a:rPr lang="es-ES" sz="2400" dirty="0" smtClean="0"/>
              <a:t> </a:t>
            </a:r>
          </a:p>
          <a:p>
            <a:pPr lvl="1"/>
            <a:r>
              <a:rPr lang="es-ES" dirty="0" smtClean="0"/>
              <a:t> En memorias de otro tipo, es el </a:t>
            </a:r>
            <a:r>
              <a:rPr lang="es-ES" sz="2400" dirty="0" smtClean="0"/>
              <a:t>tiempo en situar el mecanismo de escritura/lectura en la posición deseada.</a:t>
            </a:r>
          </a:p>
          <a:p>
            <a:pPr lvl="1"/>
            <a:endParaRPr lang="es-ES" sz="2400" dirty="0" smtClean="0"/>
          </a:p>
          <a:p>
            <a:r>
              <a:rPr lang="es-ES" dirty="0" smtClean="0"/>
              <a:t>Tiempo de ciclo</a:t>
            </a:r>
          </a:p>
          <a:p>
            <a:pPr lvl="1"/>
            <a:r>
              <a:rPr lang="es-ES" dirty="0" smtClean="0"/>
              <a:t> Se aplica principalmente a las memorias de acceso aleatorio, se define como el tiempo de acceso más el tiempo que se requiere para poder iniciar un segundo acceso a la memoria.</a:t>
            </a:r>
          </a:p>
          <a:p>
            <a:pPr eaLnBrk="1" hangingPunct="1">
              <a:buFontTx/>
              <a:buNone/>
            </a:pPr>
            <a:endParaRPr lang="es-ES" sz="2400" dirty="0" smtClean="0"/>
          </a:p>
        </p:txBody>
      </p:sp>
    </p:spTree>
    <p:extLst>
      <p:ext uri="{BB962C8B-B14F-4D97-AF65-F5344CB8AC3E}">
        <p14:creationId xmlns:p14="http://schemas.microsoft.com/office/powerpoint/2010/main" val="242586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Prestaciones</a:t>
            </a:r>
          </a:p>
        </p:txBody>
      </p:sp>
      <p:graphicFrame>
        <p:nvGraphicFramePr>
          <p:cNvPr id="1026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4178300" y="3841750"/>
          <a:ext cx="787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" name="Ecuación" r:id="rId4" imgW="787320" imgH="393480" progId="Equation.3">
                  <p:embed/>
                </p:oleObj>
              </mc:Choice>
              <mc:Fallback>
                <p:oleObj name="Ecuación" r:id="rId4" imgW="787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8300" y="3841750"/>
                        <a:ext cx="787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28302" y="1700808"/>
            <a:ext cx="7848154" cy="1943100"/>
          </a:xfrm>
          <a:noFill/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ES" sz="2400" dirty="0" smtClean="0"/>
              <a:t> Velocidad de transferencia 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s-ES" dirty="0" smtClean="0"/>
              <a:t> Velocidad a la que se puede transferir datos a, o     desde, una unidad de memoria.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s-ES" dirty="0" smtClean="0"/>
              <a:t> Acceso aleatorio: Inverso del tiempo de ciclo.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s-ES" dirty="0" smtClean="0"/>
              <a:t> Otro tipo de acceso:</a:t>
            </a:r>
          </a:p>
          <a:p>
            <a:pPr lvl="1" eaLnBrk="1" hangingPunct="1"/>
            <a:endParaRPr lang="es-ES" dirty="0" smtClean="0"/>
          </a:p>
          <a:p>
            <a:pPr lvl="1" eaLnBrk="1" hangingPunct="1"/>
            <a:endParaRPr lang="es-ES" dirty="0" smtClean="0"/>
          </a:p>
        </p:txBody>
      </p:sp>
      <p:grpSp>
        <p:nvGrpSpPr>
          <p:cNvPr id="1033" name="Group 12"/>
          <p:cNvGrpSpPr>
            <a:grpSpLocks/>
          </p:cNvGrpSpPr>
          <p:nvPr/>
        </p:nvGrpSpPr>
        <p:grpSpPr bwMode="auto">
          <a:xfrm>
            <a:off x="2195512" y="4175125"/>
            <a:ext cx="5905500" cy="1651000"/>
            <a:chOff x="1882" y="2630"/>
            <a:chExt cx="3720" cy="1040"/>
          </a:xfrm>
        </p:grpSpPr>
        <p:graphicFrame>
          <p:nvGraphicFramePr>
            <p:cNvPr id="1027" name="Object 7"/>
            <p:cNvGraphicFramePr>
              <a:graphicFrameLocks noChangeAspect="1"/>
            </p:cNvGraphicFramePr>
            <p:nvPr/>
          </p:nvGraphicFramePr>
          <p:xfrm>
            <a:off x="1906" y="2630"/>
            <a:ext cx="248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6" name="Ecuación" r:id="rId6" imgW="190440" imgH="228600" progId="Equation.3">
                    <p:embed/>
                  </p:oleObj>
                </mc:Choice>
                <mc:Fallback>
                  <p:oleObj name="Ecuación" r:id="rId6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6" y="2630"/>
                          <a:ext cx="248" cy="2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" name="Object 8"/>
            <p:cNvGraphicFramePr>
              <a:graphicFrameLocks noChangeAspect="1"/>
            </p:cNvGraphicFramePr>
            <p:nvPr/>
          </p:nvGraphicFramePr>
          <p:xfrm>
            <a:off x="1882" y="2886"/>
            <a:ext cx="224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7" name="Ecuación" r:id="rId8" imgW="177480" imgH="215640" progId="Equation.3">
                    <p:embed/>
                  </p:oleObj>
                </mc:Choice>
                <mc:Fallback>
                  <p:oleObj name="Ecuación" r:id="rId8" imgW="1774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2" y="2886"/>
                          <a:ext cx="224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9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27562110"/>
                </p:ext>
              </p:extLst>
            </p:nvPr>
          </p:nvGraphicFramePr>
          <p:xfrm>
            <a:off x="1882" y="3203"/>
            <a:ext cx="227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8" name="Ecuación" r:id="rId10" imgW="177480" imgH="177480" progId="Equation.3">
                    <p:embed/>
                  </p:oleObj>
                </mc:Choice>
                <mc:Fallback>
                  <p:oleObj name="Ecuación" r:id="rId10" imgW="1774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2" y="3203"/>
                          <a:ext cx="227" cy="2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73453465"/>
                </p:ext>
              </p:extLst>
            </p:nvPr>
          </p:nvGraphicFramePr>
          <p:xfrm>
            <a:off x="1882" y="3430"/>
            <a:ext cx="210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9" name="Ecuación" r:id="rId12" imgW="152280" imgH="164880" progId="Equation.3">
                    <p:embed/>
                  </p:oleObj>
                </mc:Choice>
                <mc:Fallback>
                  <p:oleObj name="Ecuación" r:id="rId12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2" y="3430"/>
                          <a:ext cx="210" cy="2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4" name="Text Box 11"/>
            <p:cNvSpPr txBox="1">
              <a:spLocks noChangeArrowheads="1"/>
            </p:cNvSpPr>
            <p:nvPr/>
          </p:nvSpPr>
          <p:spPr bwMode="auto">
            <a:xfrm>
              <a:off x="2109" y="2659"/>
              <a:ext cx="3493" cy="101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dirty="0">
                  <a:latin typeface="Arial" pitchFamily="34" charset="0"/>
                </a:rPr>
                <a:t>Tiempo medio de escritura o de lectura de N bits</a:t>
              </a:r>
            </a:p>
            <a:p>
              <a:pPr>
                <a:spcBef>
                  <a:spcPct val="50000"/>
                </a:spcBef>
              </a:pPr>
              <a:r>
                <a:rPr lang="es-ES" dirty="0">
                  <a:latin typeface="Arial" pitchFamily="34" charset="0"/>
                </a:rPr>
                <a:t>Tiempo de acceso aleatorio</a:t>
              </a:r>
            </a:p>
            <a:p>
              <a:pPr>
                <a:spcBef>
                  <a:spcPct val="50000"/>
                </a:spcBef>
              </a:pPr>
              <a:r>
                <a:rPr lang="es-ES" dirty="0">
                  <a:latin typeface="Arial" pitchFamily="34" charset="0"/>
                </a:rPr>
                <a:t>Número de bits</a:t>
              </a:r>
            </a:p>
            <a:p>
              <a:pPr>
                <a:spcBef>
                  <a:spcPct val="50000"/>
                </a:spcBef>
              </a:pPr>
              <a:r>
                <a:rPr lang="es-ES" dirty="0">
                  <a:latin typeface="Arial" pitchFamily="34" charset="0"/>
                </a:rPr>
                <a:t>Velocidad de transferencia en bits por segundo (bps)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692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http://www.ipto.com.au/pub/Stanthorpe%20SHS/lvear1/Assignment-One/ra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8701">
            <a:off x="2272243" y="1902430"/>
            <a:ext cx="3415914" cy="256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/>
              <a:t>Dispositivo Físico</a:t>
            </a:r>
          </a:p>
        </p:txBody>
      </p:sp>
      <p:sp>
        <p:nvSpPr>
          <p:cNvPr id="25603" name="Rectangle 5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s-ES" sz="2800" dirty="0" smtClean="0"/>
              <a:t>  Semiconductor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400" dirty="0" smtClean="0"/>
              <a:t> Dispositivos de estado sólido como los </a:t>
            </a:r>
            <a:r>
              <a:rPr lang="es-ES" dirty="0" smtClean="0"/>
              <a:t>circuitos</a:t>
            </a:r>
            <a:r>
              <a:rPr lang="es-ES" sz="2400" dirty="0" smtClean="0"/>
              <a:t>. </a:t>
            </a:r>
          </a:p>
          <a:p>
            <a:pPr eaLnBrk="1" hangingPunct="1">
              <a:lnSpc>
                <a:spcPct val="80000"/>
              </a:lnSpc>
            </a:pPr>
            <a:endParaRPr lang="es-ES" sz="2800" dirty="0" smtClean="0"/>
          </a:p>
          <a:p>
            <a:pPr eaLnBrk="1" hangingPunct="1">
              <a:lnSpc>
                <a:spcPct val="80000"/>
              </a:lnSpc>
            </a:pPr>
            <a:endParaRPr lang="es-ES" dirty="0" smtClean="0"/>
          </a:p>
          <a:p>
            <a:pPr eaLnBrk="1" hangingPunct="1">
              <a:lnSpc>
                <a:spcPct val="80000"/>
              </a:lnSpc>
            </a:pPr>
            <a:endParaRPr lang="es-ES" dirty="0" smtClean="0"/>
          </a:p>
          <a:p>
            <a:pPr eaLnBrk="1" hangingPunct="1">
              <a:lnSpc>
                <a:spcPct val="80000"/>
              </a:lnSpc>
            </a:pPr>
            <a:endParaRPr lang="es-ES" sz="2800" dirty="0" smtClean="0"/>
          </a:p>
          <a:p>
            <a:pPr eaLnBrk="1" hangingPunct="1">
              <a:lnSpc>
                <a:spcPct val="80000"/>
              </a:lnSpc>
            </a:pPr>
            <a:r>
              <a:rPr lang="es-ES" sz="2800" dirty="0" smtClean="0"/>
              <a:t> Soporte magnético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400" dirty="0" smtClean="0"/>
              <a:t> </a:t>
            </a:r>
            <a:r>
              <a:rPr lang="en-GB" sz="2400" dirty="0" smtClean="0"/>
              <a:t>Floppies</a:t>
            </a:r>
            <a:r>
              <a:rPr lang="es-ES" sz="2400" dirty="0" smtClean="0"/>
              <a:t>, cintas, etc.</a:t>
            </a:r>
          </a:p>
          <a:p>
            <a:pPr eaLnBrk="1" hangingPunct="1">
              <a:lnSpc>
                <a:spcPct val="80000"/>
              </a:lnSpc>
            </a:pPr>
            <a:endParaRPr lang="es-ES" sz="28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endParaRPr lang="es-ES" sz="2400" dirty="0" smtClean="0"/>
          </a:p>
        </p:txBody>
      </p:sp>
      <p:pic>
        <p:nvPicPr>
          <p:cNvPr id="21510" name="Picture 6" descr="http://upload.wikimedia.org/wikipedia/commons/a/aa/Floppy_disk_2009_G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341" y="4149080"/>
            <a:ext cx="3558043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51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Dispositivo Físico</a:t>
            </a:r>
          </a:p>
        </p:txBody>
      </p:sp>
      <p:pic>
        <p:nvPicPr>
          <p:cNvPr id="21506" name="Picture 2" descr="http://2.bp.blogspot.com/-PZJho0JzYos/T9zxjh9YBcI/AAAAAAAAAEU/Ej7RWyG8YqM/s1600/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24" y="3717032"/>
            <a:ext cx="2961903" cy="237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://solaris525.files.wordpress.com/2012/08/cd-son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2479"/>
            <a:ext cx="2450232" cy="209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3937263" y="1824608"/>
            <a:ext cx="4538464" cy="189242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s-ES" dirty="0" smtClean="0"/>
              <a:t>  Soporte óptico </a:t>
            </a:r>
          </a:p>
          <a:p>
            <a:pPr lvl="1">
              <a:lnSpc>
                <a:spcPct val="80000"/>
              </a:lnSpc>
            </a:pPr>
            <a:r>
              <a:rPr lang="es-ES" dirty="0" smtClean="0"/>
              <a:t> DVD, CD, mini disk, etc.</a:t>
            </a: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762000" y="3717032"/>
            <a:ext cx="8229600" cy="306476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es-ES" dirty="0" smtClean="0"/>
          </a:p>
          <a:p>
            <a:pPr>
              <a:lnSpc>
                <a:spcPct val="80000"/>
              </a:lnSpc>
            </a:pPr>
            <a:endParaRPr lang="es-ES" dirty="0" smtClean="0"/>
          </a:p>
          <a:p>
            <a:pPr>
              <a:lnSpc>
                <a:spcPct val="80000"/>
              </a:lnSpc>
            </a:pPr>
            <a:r>
              <a:rPr lang="es-ES" dirty="0" smtClean="0"/>
              <a:t> Magneto óptico</a:t>
            </a:r>
          </a:p>
          <a:p>
            <a:pPr lvl="1">
              <a:lnSpc>
                <a:spcPct val="80000"/>
              </a:lnSpc>
            </a:pPr>
            <a:r>
              <a:rPr lang="es-ES" dirty="0" smtClean="0"/>
              <a:t> Mitad magnético, mitad óptico.</a:t>
            </a:r>
          </a:p>
        </p:txBody>
      </p:sp>
    </p:spTree>
    <p:extLst>
      <p:ext uri="{BB962C8B-B14F-4D97-AF65-F5344CB8AC3E}">
        <p14:creationId xmlns:p14="http://schemas.microsoft.com/office/powerpoint/2010/main" val="183632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Características físicas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>
            <a:normAutofit lnSpcReduction="10000"/>
          </a:bodyPr>
          <a:lstStyle/>
          <a:p>
            <a:r>
              <a:rPr lang="es-ES" dirty="0" smtClean="0"/>
              <a:t> Volátil</a:t>
            </a:r>
          </a:p>
          <a:p>
            <a:pPr lvl="1"/>
            <a:r>
              <a:rPr lang="es-ES" dirty="0" smtClean="0"/>
              <a:t> Memoria de superficie magnética: volátil</a:t>
            </a:r>
          </a:p>
          <a:p>
            <a:pPr lvl="1"/>
            <a:endParaRPr lang="es-ES" dirty="0" smtClean="0"/>
          </a:p>
          <a:p>
            <a:r>
              <a:rPr lang="es-ES" dirty="0" smtClean="0"/>
              <a:t> No volátil</a:t>
            </a:r>
          </a:p>
          <a:p>
            <a:pPr lvl="1" eaLnBrk="1" hangingPunct="1"/>
            <a:r>
              <a:rPr lang="es-ES" dirty="0" smtClean="0"/>
              <a:t> Memoria semiconductora: volátil o no volátil</a:t>
            </a:r>
          </a:p>
          <a:p>
            <a:pPr marL="274320" lvl="1" indent="0" eaLnBrk="1" hangingPunct="1">
              <a:buNone/>
            </a:pPr>
            <a:endParaRPr lang="es-ES" dirty="0" smtClean="0"/>
          </a:p>
          <a:p>
            <a:pPr eaLnBrk="1" hangingPunct="1"/>
            <a:r>
              <a:rPr lang="es-ES" dirty="0" smtClean="0"/>
              <a:t> Borrable </a:t>
            </a:r>
          </a:p>
          <a:p>
            <a:pPr lvl="1"/>
            <a:r>
              <a:rPr lang="es-ES" dirty="0" smtClean="0"/>
              <a:t> RAM </a:t>
            </a:r>
          </a:p>
          <a:p>
            <a:pPr lvl="1"/>
            <a:endParaRPr lang="es-ES" dirty="0" smtClean="0"/>
          </a:p>
          <a:p>
            <a:r>
              <a:rPr lang="es-ES" dirty="0" smtClean="0"/>
              <a:t> No borrable</a:t>
            </a:r>
          </a:p>
          <a:p>
            <a:pPr lvl="1" eaLnBrk="1" hangingPunct="1"/>
            <a:r>
              <a:rPr lang="es-ES" dirty="0" smtClean="0"/>
              <a:t> ROM</a:t>
            </a:r>
          </a:p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77399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441325"/>
            <a:ext cx="6870700" cy="900113"/>
          </a:xfrm>
        </p:spPr>
        <p:txBody>
          <a:bodyPr/>
          <a:lstStyle/>
          <a:p>
            <a:pPr eaLnBrk="1" hangingPunct="1"/>
            <a:r>
              <a:rPr lang="es-ES" smtClean="0"/>
              <a:t>Organización</a:t>
            </a:r>
          </a:p>
        </p:txBody>
      </p:sp>
      <p:sp>
        <p:nvSpPr>
          <p:cNvPr id="276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403350" y="1852613"/>
            <a:ext cx="6834188" cy="3365500"/>
          </a:xfrm>
          <a:noFill/>
        </p:spPr>
        <p:txBody>
          <a:bodyPr/>
          <a:lstStyle/>
          <a:p>
            <a:pPr eaLnBrk="1" hangingPunct="1"/>
            <a:r>
              <a:rPr lang="es-ES" dirty="0" smtClean="0"/>
              <a:t> Disposición o estructura física en bits para formar palabras.</a:t>
            </a:r>
          </a:p>
          <a:p>
            <a:pPr lvl="1"/>
            <a:r>
              <a:rPr lang="es-MX" dirty="0" smtClean="0"/>
              <a:t> Organización 2D</a:t>
            </a:r>
          </a:p>
          <a:p>
            <a:pPr lvl="1"/>
            <a:r>
              <a:rPr lang="es-MX" dirty="0" smtClean="0"/>
              <a:t> Organización 21/2 </a:t>
            </a:r>
          </a:p>
          <a:p>
            <a:pPr lvl="1"/>
            <a:r>
              <a:rPr lang="es-MX" dirty="0" smtClean="0"/>
              <a:t> Bancos de Memoria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98107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ra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915276"/>
            <a:ext cx="5870401" cy="438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33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25488" y="476250"/>
            <a:ext cx="6438800" cy="700088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s-MX" sz="3200" dirty="0" smtClean="0">
                <a:solidFill>
                  <a:schemeClr val="tx2"/>
                </a:solidFill>
              </a:rPr>
              <a:t>Jerarquía de sistemas de memoria</a:t>
            </a:r>
            <a:endParaRPr lang="es-ES" sz="3200" dirty="0" smtClean="0">
              <a:solidFill>
                <a:schemeClr val="tx2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696200" cy="4073525"/>
          </a:xfrm>
        </p:spPr>
        <p:txBody>
          <a:bodyPr/>
          <a:lstStyle/>
          <a:p>
            <a:pPr eaLnBrk="1" hangingPunct="1"/>
            <a:r>
              <a:rPr lang="es-MX" dirty="0" smtClean="0"/>
              <a:t> En el diseño de la memoria de una computadora existe un compromiso entre las características de capacidad, costo y velocidad.</a:t>
            </a:r>
          </a:p>
          <a:p>
            <a:pPr lvl="1" eaLnBrk="1" hangingPunct="1"/>
            <a:r>
              <a:rPr lang="es-MX" dirty="0" smtClean="0"/>
              <a:t>A menor tiempo de acceso, mayor costo por bit.</a:t>
            </a:r>
          </a:p>
          <a:p>
            <a:pPr lvl="1" eaLnBrk="1" hangingPunct="1"/>
            <a:r>
              <a:rPr lang="es-MX" dirty="0" smtClean="0"/>
              <a:t>A mayor capacidad, menor costo por bit.</a:t>
            </a:r>
          </a:p>
          <a:p>
            <a:pPr lvl="1" eaLnBrk="1" hangingPunct="1"/>
            <a:r>
              <a:rPr lang="es-MX" dirty="0" smtClean="0"/>
              <a:t>A mayor capacidad, mayor tiempo de acceso.</a:t>
            </a:r>
          </a:p>
        </p:txBody>
      </p:sp>
    </p:spTree>
    <p:extLst>
      <p:ext uri="{BB962C8B-B14F-4D97-AF65-F5344CB8AC3E}">
        <p14:creationId xmlns:p14="http://schemas.microsoft.com/office/powerpoint/2010/main" val="361870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85118"/>
            <a:ext cx="6870700" cy="755650"/>
          </a:xfrm>
        </p:spPr>
        <p:txBody>
          <a:bodyPr/>
          <a:lstStyle/>
          <a:p>
            <a:pPr eaLnBrk="1" hangingPunct="1"/>
            <a:r>
              <a:rPr lang="es-ES" sz="4000" dirty="0" smtClean="0"/>
              <a:t>Memoria ideal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784"/>
            <a:ext cx="8640638" cy="46085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" dirty="0" smtClean="0"/>
              <a:t>Infinitamente grande y con tiempo de acceso muy corto.</a:t>
            </a:r>
          </a:p>
          <a:p>
            <a:pPr eaLnBrk="1" hangingPunct="1">
              <a:lnSpc>
                <a:spcPct val="90000"/>
              </a:lnSpc>
            </a:pPr>
            <a:r>
              <a:rPr lang="es-ES" dirty="0" smtClean="0"/>
              <a:t>Problema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Muy cara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Tecnológicamente no factible</a:t>
            </a:r>
          </a:p>
          <a:p>
            <a:pPr eaLnBrk="1" hangingPunct="1">
              <a:lnSpc>
                <a:spcPct val="90000"/>
              </a:lnSpc>
            </a:pPr>
            <a:r>
              <a:rPr lang="es-ES" dirty="0" smtClean="0"/>
              <a:t>Solución: </a:t>
            </a:r>
            <a:r>
              <a:rPr lang="es-ES" b="1" dirty="0" smtClean="0">
                <a:solidFill>
                  <a:schemeClr val="accent2"/>
                </a:solidFill>
              </a:rPr>
              <a:t>Jerarquía de memoria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Unidades grandes y lentas, y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Unidades pequeñas y rápidas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Meta de la </a:t>
            </a:r>
            <a:r>
              <a:rPr lang="en-US" dirty="0" err="1" smtClean="0"/>
              <a:t>jerarquía</a:t>
            </a:r>
            <a:r>
              <a:rPr lang="en-US" dirty="0" smtClean="0"/>
              <a:t> de </a:t>
            </a:r>
            <a:r>
              <a:rPr lang="en-US" dirty="0" err="1" smtClean="0"/>
              <a:t>memoria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err="1" smtClean="0"/>
              <a:t>Ilusión</a:t>
            </a:r>
            <a:r>
              <a:rPr lang="en-US" sz="2400" dirty="0" smtClean="0"/>
              <a:t> de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memoria</a:t>
            </a:r>
            <a:r>
              <a:rPr lang="en-US" sz="2400" dirty="0" smtClean="0"/>
              <a:t> </a:t>
            </a:r>
            <a:r>
              <a:rPr lang="en-US" sz="2400" dirty="0" err="1" smtClean="0"/>
              <a:t>grande</a:t>
            </a:r>
            <a:r>
              <a:rPr lang="en-US" sz="2400" dirty="0" smtClean="0"/>
              <a:t>, </a:t>
            </a:r>
            <a:r>
              <a:rPr lang="en-US" sz="2400" dirty="0" err="1" smtClean="0"/>
              <a:t>rápida</a:t>
            </a:r>
            <a:r>
              <a:rPr lang="en-US" sz="2400" dirty="0" smtClean="0"/>
              <a:t> y </a:t>
            </a:r>
            <a:r>
              <a:rPr lang="en-US" sz="2400" dirty="0" err="1" smtClean="0"/>
              <a:t>barata</a:t>
            </a:r>
            <a:r>
              <a:rPr lang="en-US" sz="2400" dirty="0" smtClean="0"/>
              <a:t>.</a:t>
            </a:r>
            <a:endParaRPr lang="es-ES" sz="2400" dirty="0" smtClean="0"/>
          </a:p>
        </p:txBody>
      </p:sp>
    </p:spTree>
    <p:extLst>
      <p:ext uri="{BB962C8B-B14F-4D97-AF65-F5344CB8AC3E}">
        <p14:creationId xmlns:p14="http://schemas.microsoft.com/office/powerpoint/2010/main" val="394333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62" y="404663"/>
            <a:ext cx="8785734" cy="615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79712" y="433761"/>
            <a:ext cx="6985534" cy="76299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 smtClean="0"/>
              <a:t>¿Por qué es importante la Jerarquía de memoria?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2843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6632"/>
            <a:ext cx="4752528" cy="663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28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 descr="http://1.bp.blogspot.com/_0sB_kfTI7ig/TOPt-HhRfwI/AAAAAAAAB_0/FB8E-yXGzMY/s1600/ScreenShot1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53" y="1484784"/>
            <a:ext cx="775335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95536" y="5989215"/>
            <a:ext cx="8424936" cy="46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7596336" y="1484784"/>
            <a:ext cx="122413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02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828675"/>
          </a:xfrm>
        </p:spPr>
        <p:txBody>
          <a:bodyPr/>
          <a:lstStyle/>
          <a:p>
            <a:pPr eaLnBrk="1" hangingPunct="1"/>
            <a:r>
              <a:rPr lang="es-MX" sz="3200" smtClean="0"/>
              <a:t>Jerarquía de sistemas de memoria</a:t>
            </a:r>
            <a:endParaRPr lang="es-ES" sz="320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5496" y="1988841"/>
            <a:ext cx="6018207" cy="3909128"/>
            <a:chOff x="785" y="1141"/>
            <a:chExt cx="4174" cy="2631"/>
          </a:xfrm>
          <a:noFill/>
        </p:grpSpPr>
        <p:sp>
          <p:nvSpPr>
            <p:cNvPr id="32776" name="Freeform 4"/>
            <p:cNvSpPr>
              <a:spLocks/>
            </p:cNvSpPr>
            <p:nvPr/>
          </p:nvSpPr>
          <p:spPr bwMode="auto">
            <a:xfrm>
              <a:off x="2793" y="1141"/>
              <a:ext cx="2166" cy="2631"/>
            </a:xfrm>
            <a:custGeom>
              <a:avLst/>
              <a:gdLst>
                <a:gd name="T0" fmla="*/ 0 w 1224"/>
                <a:gd name="T1" fmla="*/ 0 h 2404"/>
                <a:gd name="T2" fmla="*/ 0 w 1224"/>
                <a:gd name="T3" fmla="*/ 2404 h 2404"/>
                <a:gd name="T4" fmla="*/ 1224 w 1224"/>
                <a:gd name="T5" fmla="*/ 1633 h 2404"/>
                <a:gd name="T6" fmla="*/ 0 w 1224"/>
                <a:gd name="T7" fmla="*/ 0 h 24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24"/>
                <a:gd name="T13" fmla="*/ 0 h 2404"/>
                <a:gd name="T14" fmla="*/ 1224 w 1224"/>
                <a:gd name="T15" fmla="*/ 2404 h 24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24" h="2404">
                  <a:moveTo>
                    <a:pt x="0" y="0"/>
                  </a:moveTo>
                  <a:lnTo>
                    <a:pt x="0" y="2404"/>
                  </a:lnTo>
                  <a:lnTo>
                    <a:pt x="1224" y="163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4445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77" name="Freeform 5"/>
            <p:cNvSpPr>
              <a:spLocks/>
            </p:cNvSpPr>
            <p:nvPr/>
          </p:nvSpPr>
          <p:spPr bwMode="auto">
            <a:xfrm>
              <a:off x="785" y="1141"/>
              <a:ext cx="2008" cy="2631"/>
            </a:xfrm>
            <a:custGeom>
              <a:avLst/>
              <a:gdLst>
                <a:gd name="T0" fmla="*/ 1134 w 1134"/>
                <a:gd name="T1" fmla="*/ 0 h 2404"/>
                <a:gd name="T2" fmla="*/ 0 w 1134"/>
                <a:gd name="T3" fmla="*/ 1633 h 2404"/>
                <a:gd name="T4" fmla="*/ 1134 w 1134"/>
                <a:gd name="T5" fmla="*/ 2404 h 2404"/>
                <a:gd name="T6" fmla="*/ 1134 w 1134"/>
                <a:gd name="T7" fmla="*/ 0 h 24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34"/>
                <a:gd name="T13" fmla="*/ 0 h 2404"/>
                <a:gd name="T14" fmla="*/ 1134 w 1134"/>
                <a:gd name="T15" fmla="*/ 2404 h 24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34" h="2404">
                  <a:moveTo>
                    <a:pt x="1134" y="0"/>
                  </a:moveTo>
                  <a:lnTo>
                    <a:pt x="0" y="1633"/>
                  </a:lnTo>
                  <a:lnTo>
                    <a:pt x="1134" y="2404"/>
                  </a:lnTo>
                  <a:lnTo>
                    <a:pt x="1134" y="0"/>
                  </a:lnTo>
                  <a:close/>
                </a:path>
              </a:pathLst>
            </a:custGeom>
            <a:grpFill/>
            <a:ln w="4445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78" name="Text Box 6"/>
            <p:cNvSpPr txBox="1">
              <a:spLocks noChangeArrowheads="1"/>
            </p:cNvSpPr>
            <p:nvPr/>
          </p:nvSpPr>
          <p:spPr bwMode="auto">
            <a:xfrm rot="1479442">
              <a:off x="1260" y="2865"/>
              <a:ext cx="1295" cy="40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latin typeface="Arial" pitchFamily="34" charset="0"/>
                </a:rPr>
                <a:t>Almacenamiento fuera de línea</a:t>
              </a:r>
            </a:p>
          </p:txBody>
        </p:sp>
        <p:sp>
          <p:nvSpPr>
            <p:cNvPr id="32779" name="Text Box 7"/>
            <p:cNvSpPr txBox="1">
              <a:spLocks noChangeArrowheads="1"/>
            </p:cNvSpPr>
            <p:nvPr/>
          </p:nvSpPr>
          <p:spPr bwMode="auto">
            <a:xfrm rot="-1296453">
              <a:off x="2967" y="2774"/>
              <a:ext cx="1565" cy="5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latin typeface="Arial" pitchFamily="34" charset="0"/>
                </a:rPr>
                <a:t>Cinta magnética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es-ES">
                  <a:latin typeface="Arial" pitchFamily="34" charset="0"/>
                </a:rPr>
                <a:t>MO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es-ES">
                  <a:latin typeface="Arial" pitchFamily="34" charset="0"/>
                </a:rPr>
                <a:t>WORM</a:t>
              </a:r>
            </a:p>
          </p:txBody>
        </p:sp>
        <p:sp>
          <p:nvSpPr>
            <p:cNvPr id="32780" name="Text Box 8"/>
            <p:cNvSpPr txBox="1">
              <a:spLocks noChangeArrowheads="1"/>
            </p:cNvSpPr>
            <p:nvPr/>
          </p:nvSpPr>
          <p:spPr bwMode="auto">
            <a:xfrm rot="-1368688">
              <a:off x="2825" y="2094"/>
              <a:ext cx="1517" cy="63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35000"/>
                </a:lnSpc>
                <a:spcBef>
                  <a:spcPct val="50000"/>
                </a:spcBef>
              </a:pPr>
              <a:r>
                <a:rPr lang="es-ES" sz="1600">
                  <a:latin typeface="Arial" pitchFamily="34" charset="0"/>
                </a:rPr>
                <a:t>Disco magnético</a:t>
              </a:r>
            </a:p>
            <a:p>
              <a:pPr>
                <a:lnSpc>
                  <a:spcPct val="35000"/>
                </a:lnSpc>
                <a:spcBef>
                  <a:spcPct val="50000"/>
                </a:spcBef>
              </a:pPr>
              <a:r>
                <a:rPr lang="es-ES" sz="1600">
                  <a:latin typeface="Arial" pitchFamily="34" charset="0"/>
                </a:rPr>
                <a:t>CD-ROM</a:t>
              </a:r>
            </a:p>
            <a:p>
              <a:pPr>
                <a:lnSpc>
                  <a:spcPct val="35000"/>
                </a:lnSpc>
                <a:spcBef>
                  <a:spcPct val="50000"/>
                </a:spcBef>
              </a:pPr>
              <a:r>
                <a:rPr lang="es-ES" sz="1600">
                  <a:latin typeface="Arial" pitchFamily="34" charset="0"/>
                </a:rPr>
                <a:t>CD-RW</a:t>
              </a:r>
            </a:p>
            <a:p>
              <a:pPr>
                <a:lnSpc>
                  <a:spcPct val="35000"/>
                </a:lnSpc>
                <a:spcBef>
                  <a:spcPct val="50000"/>
                </a:spcBef>
              </a:pPr>
              <a:r>
                <a:rPr lang="es-ES" sz="1600">
                  <a:latin typeface="Arial" pitchFamily="34" charset="0"/>
                </a:rPr>
                <a:t>DVD+RW</a:t>
              </a:r>
            </a:p>
            <a:p>
              <a:pPr>
                <a:lnSpc>
                  <a:spcPct val="35000"/>
                </a:lnSpc>
                <a:spcBef>
                  <a:spcPct val="50000"/>
                </a:spcBef>
              </a:pPr>
              <a:r>
                <a:rPr lang="es-ES" sz="1600">
                  <a:latin typeface="Arial" pitchFamily="34" charset="0"/>
                </a:rPr>
                <a:t>DVD-RAM</a:t>
              </a:r>
            </a:p>
          </p:txBody>
        </p:sp>
        <p:sp>
          <p:nvSpPr>
            <p:cNvPr id="32781" name="Text Box 9"/>
            <p:cNvSpPr txBox="1">
              <a:spLocks noChangeArrowheads="1"/>
            </p:cNvSpPr>
            <p:nvPr/>
          </p:nvSpPr>
          <p:spPr bwMode="auto">
            <a:xfrm rot="1285957">
              <a:off x="1531" y="2320"/>
              <a:ext cx="1294" cy="40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latin typeface="Arial" pitchFamily="34" charset="0"/>
                </a:rPr>
                <a:t>Almacenamiento fuera de la tarjeta</a:t>
              </a:r>
            </a:p>
          </p:txBody>
        </p:sp>
        <p:sp>
          <p:nvSpPr>
            <p:cNvPr id="32782" name="Text Box 10"/>
            <p:cNvSpPr txBox="1">
              <a:spLocks noChangeArrowheads="1"/>
            </p:cNvSpPr>
            <p:nvPr/>
          </p:nvSpPr>
          <p:spPr bwMode="auto">
            <a:xfrm rot="1047950">
              <a:off x="2133" y="1741"/>
              <a:ext cx="807" cy="4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45000"/>
                </a:lnSpc>
                <a:spcBef>
                  <a:spcPct val="50000"/>
                </a:spcBef>
              </a:pPr>
              <a:r>
                <a:rPr lang="es-ES" sz="1600" dirty="0">
                  <a:latin typeface="Arial" pitchFamily="34" charset="0"/>
                </a:rPr>
                <a:t>Memoria </a:t>
              </a:r>
            </a:p>
            <a:p>
              <a:pPr>
                <a:lnSpc>
                  <a:spcPct val="45000"/>
                </a:lnSpc>
                <a:spcBef>
                  <a:spcPct val="50000"/>
                </a:spcBef>
              </a:pPr>
              <a:r>
                <a:rPr lang="es-ES" sz="1600" dirty="0">
                  <a:latin typeface="Arial" pitchFamily="34" charset="0"/>
                </a:rPr>
                <a:t>en tarjeta</a:t>
              </a:r>
            </a:p>
            <a:p>
              <a:pPr>
                <a:lnSpc>
                  <a:spcPct val="45000"/>
                </a:lnSpc>
                <a:spcBef>
                  <a:spcPct val="50000"/>
                </a:spcBef>
              </a:pPr>
              <a:r>
                <a:rPr lang="es-ES" sz="1600" dirty="0">
                  <a:latin typeface="Arial" pitchFamily="34" charset="0"/>
                </a:rPr>
                <a:t> impresa</a:t>
              </a:r>
            </a:p>
          </p:txBody>
        </p:sp>
        <p:sp>
          <p:nvSpPr>
            <p:cNvPr id="32783" name="Text Box 11"/>
            <p:cNvSpPr txBox="1">
              <a:spLocks noChangeArrowheads="1"/>
            </p:cNvSpPr>
            <p:nvPr/>
          </p:nvSpPr>
          <p:spPr bwMode="auto">
            <a:xfrm rot="-1354243">
              <a:off x="2595" y="1256"/>
              <a:ext cx="1918" cy="71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45000"/>
                </a:lnSpc>
                <a:spcBef>
                  <a:spcPct val="50000"/>
                </a:spcBef>
              </a:pPr>
              <a:r>
                <a:rPr lang="es-ES" sz="1600" dirty="0">
                  <a:latin typeface="Arial" pitchFamily="34" charset="0"/>
                </a:rPr>
                <a:t>      Regis-</a:t>
              </a:r>
            </a:p>
            <a:p>
              <a:pPr>
                <a:lnSpc>
                  <a:spcPct val="45000"/>
                </a:lnSpc>
                <a:spcBef>
                  <a:spcPct val="50000"/>
                </a:spcBef>
              </a:pPr>
              <a:r>
                <a:rPr lang="es-ES" sz="1600" dirty="0">
                  <a:latin typeface="Arial" pitchFamily="34" charset="0"/>
                </a:rPr>
                <a:t>      </a:t>
              </a:r>
              <a:r>
                <a:rPr lang="es-ES" sz="1600" dirty="0" err="1">
                  <a:latin typeface="Arial" pitchFamily="34" charset="0"/>
                </a:rPr>
                <a:t>tros</a:t>
              </a:r>
              <a:r>
                <a:rPr lang="es-ES" sz="1600" dirty="0">
                  <a:latin typeface="Arial" pitchFamily="34" charset="0"/>
                </a:rPr>
                <a:t> </a:t>
              </a:r>
            </a:p>
            <a:p>
              <a:pPr>
                <a:lnSpc>
                  <a:spcPct val="45000"/>
                </a:lnSpc>
                <a:spcBef>
                  <a:spcPct val="50000"/>
                </a:spcBef>
              </a:pPr>
              <a:r>
                <a:rPr lang="es-ES" sz="1600" dirty="0">
                  <a:latin typeface="Arial" pitchFamily="34" charset="0"/>
                </a:rPr>
                <a:t>     caché </a:t>
              </a:r>
            </a:p>
            <a:p>
              <a:pPr>
                <a:lnSpc>
                  <a:spcPct val="45000"/>
                </a:lnSpc>
                <a:spcBef>
                  <a:spcPct val="50000"/>
                </a:spcBef>
              </a:pPr>
              <a:r>
                <a:rPr lang="es-ES" sz="1600" dirty="0">
                  <a:latin typeface="Arial" pitchFamily="34" charset="0"/>
                </a:rPr>
                <a:t>     memoria </a:t>
              </a:r>
            </a:p>
            <a:p>
              <a:pPr>
                <a:lnSpc>
                  <a:spcPct val="45000"/>
                </a:lnSpc>
                <a:spcBef>
                  <a:spcPct val="50000"/>
                </a:spcBef>
              </a:pPr>
              <a:r>
                <a:rPr lang="es-ES" sz="1600" dirty="0">
                  <a:latin typeface="Arial" pitchFamily="34" charset="0"/>
                </a:rPr>
                <a:t>     principal</a:t>
              </a:r>
            </a:p>
          </p:txBody>
        </p:sp>
        <p:sp>
          <p:nvSpPr>
            <p:cNvPr id="32784" name="Freeform 12"/>
            <p:cNvSpPr>
              <a:spLocks/>
            </p:cNvSpPr>
            <p:nvPr/>
          </p:nvSpPr>
          <p:spPr bwMode="auto">
            <a:xfrm>
              <a:off x="1260" y="2457"/>
              <a:ext cx="3129" cy="628"/>
            </a:xfrm>
            <a:custGeom>
              <a:avLst/>
              <a:gdLst>
                <a:gd name="T0" fmla="*/ 0 w 2993"/>
                <a:gd name="T1" fmla="*/ 45 h 628"/>
                <a:gd name="T2" fmla="*/ 1467 w 2993"/>
                <a:gd name="T3" fmla="*/ 628 h 628"/>
                <a:gd name="T4" fmla="*/ 2993 w 2993"/>
                <a:gd name="T5" fmla="*/ 0 h 628"/>
                <a:gd name="T6" fmla="*/ 0 60000 65536"/>
                <a:gd name="T7" fmla="*/ 0 60000 65536"/>
                <a:gd name="T8" fmla="*/ 0 60000 65536"/>
                <a:gd name="T9" fmla="*/ 0 w 2993"/>
                <a:gd name="T10" fmla="*/ 0 h 628"/>
                <a:gd name="T11" fmla="*/ 2993 w 2993"/>
                <a:gd name="T12" fmla="*/ 628 h 6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93" h="628">
                  <a:moveTo>
                    <a:pt x="0" y="45"/>
                  </a:moveTo>
                  <a:lnTo>
                    <a:pt x="1467" y="628"/>
                  </a:lnTo>
                  <a:lnTo>
                    <a:pt x="2993" y="0"/>
                  </a:lnTo>
                </a:path>
              </a:pathLst>
            </a:custGeom>
            <a:grpFill/>
            <a:ln w="19050">
              <a:solidFill>
                <a:srgbClr val="3F9197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785" name="Freeform 13"/>
            <p:cNvSpPr>
              <a:spLocks/>
            </p:cNvSpPr>
            <p:nvPr/>
          </p:nvSpPr>
          <p:spPr bwMode="auto">
            <a:xfrm>
              <a:off x="1829" y="1912"/>
              <a:ext cx="1896" cy="371"/>
            </a:xfrm>
            <a:custGeom>
              <a:avLst/>
              <a:gdLst>
                <a:gd name="T0" fmla="*/ 0 w 1814"/>
                <a:gd name="T1" fmla="*/ 91 h 371"/>
                <a:gd name="T2" fmla="*/ 923 w 1814"/>
                <a:gd name="T3" fmla="*/ 371 h 371"/>
                <a:gd name="T4" fmla="*/ 1814 w 1814"/>
                <a:gd name="T5" fmla="*/ 0 h 371"/>
                <a:gd name="T6" fmla="*/ 0 60000 65536"/>
                <a:gd name="T7" fmla="*/ 0 60000 65536"/>
                <a:gd name="T8" fmla="*/ 0 60000 65536"/>
                <a:gd name="T9" fmla="*/ 0 w 1814"/>
                <a:gd name="T10" fmla="*/ 0 h 371"/>
                <a:gd name="T11" fmla="*/ 1814 w 1814"/>
                <a:gd name="T12" fmla="*/ 371 h 3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4" h="371">
                  <a:moveTo>
                    <a:pt x="0" y="91"/>
                  </a:moveTo>
                  <a:lnTo>
                    <a:pt x="923" y="371"/>
                  </a:lnTo>
                  <a:lnTo>
                    <a:pt x="1814" y="0"/>
                  </a:lnTo>
                </a:path>
              </a:pathLst>
            </a:custGeom>
            <a:grpFill/>
            <a:ln w="19050">
              <a:solidFill>
                <a:srgbClr val="4299A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3" name="2 Grupo"/>
          <p:cNvGrpSpPr/>
          <p:nvPr/>
        </p:nvGrpSpPr>
        <p:grpSpPr>
          <a:xfrm>
            <a:off x="5436096" y="1457374"/>
            <a:ext cx="3851845" cy="3915842"/>
            <a:chOff x="5544691" y="1457374"/>
            <a:chExt cx="3851845" cy="3915842"/>
          </a:xfrm>
        </p:grpSpPr>
        <p:sp>
          <p:nvSpPr>
            <p:cNvPr id="85006" name="Text Box 14"/>
            <p:cNvSpPr txBox="1">
              <a:spLocks noChangeArrowheads="1"/>
            </p:cNvSpPr>
            <p:nvPr/>
          </p:nvSpPr>
          <p:spPr bwMode="auto">
            <a:xfrm>
              <a:off x="5724649" y="1457374"/>
              <a:ext cx="3671887" cy="29797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</a:pPr>
              <a:r>
                <a:rPr lang="es-ES" dirty="0">
                  <a:latin typeface="Arial" pitchFamily="34" charset="0"/>
                </a:rPr>
                <a:t>Cuando se desciende la </a:t>
              </a:r>
            </a:p>
            <a:p>
              <a:pPr marL="342900" indent="-342900">
                <a:spcBef>
                  <a:spcPct val="50000"/>
                </a:spcBef>
              </a:pPr>
              <a:r>
                <a:rPr lang="es-ES" dirty="0">
                  <a:latin typeface="Arial" pitchFamily="34" charset="0"/>
                </a:rPr>
                <a:t>jerarquía ocurre:</a:t>
              </a:r>
            </a:p>
            <a:p>
              <a:pPr marL="342900" indent="-342900">
                <a:spcBef>
                  <a:spcPct val="50000"/>
                </a:spcBef>
                <a:buFontTx/>
                <a:buAutoNum type="alphaLcParenR"/>
              </a:pPr>
              <a:r>
                <a:rPr lang="es-ES" dirty="0">
                  <a:latin typeface="Arial" pitchFamily="34" charset="0"/>
                </a:rPr>
                <a:t>Menor costo por bit</a:t>
              </a:r>
            </a:p>
            <a:p>
              <a:pPr marL="342900" indent="-342900">
                <a:spcBef>
                  <a:spcPct val="50000"/>
                </a:spcBef>
                <a:buFontTx/>
                <a:buAutoNum type="alphaLcParenR"/>
              </a:pPr>
              <a:r>
                <a:rPr lang="es-ES" dirty="0">
                  <a:latin typeface="Arial" pitchFamily="34" charset="0"/>
                </a:rPr>
                <a:t>Mayor capacidad</a:t>
              </a:r>
            </a:p>
            <a:p>
              <a:pPr marL="342900" indent="-342900">
                <a:spcBef>
                  <a:spcPct val="50000"/>
                </a:spcBef>
                <a:buFontTx/>
                <a:buAutoNum type="alphaLcParenR"/>
              </a:pPr>
              <a:r>
                <a:rPr lang="es-ES" dirty="0">
                  <a:latin typeface="Arial" pitchFamily="34" charset="0"/>
                </a:rPr>
                <a:t>Menor velocidad</a:t>
              </a:r>
            </a:p>
            <a:p>
              <a:pPr marL="342900" indent="-342900">
                <a:spcBef>
                  <a:spcPct val="50000"/>
                </a:spcBef>
                <a:buFontTx/>
                <a:buAutoNum type="alphaLcParenR"/>
              </a:pPr>
              <a:r>
                <a:rPr lang="es-ES" dirty="0">
                  <a:latin typeface="Arial" pitchFamily="34" charset="0"/>
                </a:rPr>
                <a:t>Disminución de la frecuencia de acceso a la memoria  por parte del procesador</a:t>
              </a:r>
            </a:p>
          </p:txBody>
        </p:sp>
        <p:sp>
          <p:nvSpPr>
            <p:cNvPr id="85007" name="Oval 15"/>
            <p:cNvSpPr>
              <a:spLocks noChangeArrowheads="1"/>
            </p:cNvSpPr>
            <p:nvPr/>
          </p:nvSpPr>
          <p:spPr bwMode="auto">
            <a:xfrm>
              <a:off x="5544691" y="3420473"/>
              <a:ext cx="3599309" cy="1088474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5008" name="Text Box 16"/>
            <p:cNvSpPr txBox="1">
              <a:spLocks noChangeArrowheads="1"/>
            </p:cNvSpPr>
            <p:nvPr/>
          </p:nvSpPr>
          <p:spPr bwMode="auto">
            <a:xfrm>
              <a:off x="6659563" y="4671541"/>
              <a:ext cx="1944687" cy="7016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000" b="1" dirty="0">
                  <a:solidFill>
                    <a:srgbClr val="FF0000"/>
                  </a:solidFill>
                  <a:latin typeface="Arial" pitchFamily="34" charset="0"/>
                </a:rPr>
                <a:t>Principio de localidad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926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620688"/>
            <a:ext cx="7104509" cy="512961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/>
            <a:r>
              <a:rPr lang="es-ES" sz="3000" dirty="0" smtClean="0"/>
              <a:t>¿Por qué funciona la jerarquía de memoria?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94730"/>
            <a:ext cx="5328592" cy="2033377"/>
          </a:xfrm>
          <a:noFill/>
        </p:spPr>
        <p:txBody>
          <a:bodyPr wrap="square" lIns="63500" tIns="25400" rIns="63500" bIns="25400">
            <a:spAutoFit/>
          </a:bodyPr>
          <a:lstStyle/>
          <a:p>
            <a:r>
              <a:rPr lang="es-ES" dirty="0" smtClean="0"/>
              <a:t> Principio de localidad</a:t>
            </a:r>
          </a:p>
          <a:p>
            <a:pPr marL="274320" lvl="1" indent="0" eaLnBrk="1" hangingPunct="1">
              <a:buNone/>
            </a:pPr>
            <a:r>
              <a:rPr lang="es-ES" dirty="0" smtClean="0"/>
              <a:t>Los programas acceden a una porción relativamente pequeña del espacio de direcciones en algún instante de tiempo.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5763549" y="1705667"/>
            <a:ext cx="3286956" cy="1412240"/>
            <a:chOff x="3122613" y="3109912"/>
            <a:chExt cx="3631890" cy="1754910"/>
          </a:xfrm>
        </p:grpSpPr>
        <p:sp>
          <p:nvSpPr>
            <p:cNvPr id="33796" name="Rectangle 4" descr="25%"/>
            <p:cNvSpPr>
              <a:spLocks noChangeArrowheads="1"/>
            </p:cNvSpPr>
            <p:nvPr/>
          </p:nvSpPr>
          <p:spPr bwMode="auto">
            <a:xfrm>
              <a:off x="4733925" y="3813175"/>
              <a:ext cx="257175" cy="488950"/>
            </a:xfrm>
            <a:prstGeom prst="rect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33797" name="Rectangle 5" descr="25%"/>
            <p:cNvSpPr>
              <a:spLocks noChangeArrowheads="1"/>
            </p:cNvSpPr>
            <p:nvPr/>
          </p:nvSpPr>
          <p:spPr bwMode="auto">
            <a:xfrm>
              <a:off x="4025900" y="3327400"/>
              <a:ext cx="192088" cy="974725"/>
            </a:xfrm>
            <a:prstGeom prst="rect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33798" name="Line 6"/>
            <p:cNvSpPr>
              <a:spLocks noChangeShapeType="1"/>
            </p:cNvSpPr>
            <p:nvPr/>
          </p:nvSpPr>
          <p:spPr bwMode="auto">
            <a:xfrm>
              <a:off x="3186113" y="3333750"/>
              <a:ext cx="0" cy="9620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33799" name="Line 7"/>
            <p:cNvSpPr>
              <a:spLocks noChangeShapeType="1"/>
            </p:cNvSpPr>
            <p:nvPr/>
          </p:nvSpPr>
          <p:spPr bwMode="auto">
            <a:xfrm>
              <a:off x="3128963" y="4302125"/>
              <a:ext cx="32099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>
              <a:off x="3521074" y="4508500"/>
              <a:ext cx="2975654" cy="35632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63500" tIns="25400" rIns="63500" bIns="25400"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s-ES" b="1" dirty="0" smtClean="0">
                  <a:latin typeface="Arial" pitchFamily="34" charset="0"/>
                </a:rPr>
                <a:t>Espacio de direcciones</a:t>
              </a:r>
              <a:endParaRPr lang="es-ES" b="1" dirty="0">
                <a:latin typeface="Arial" pitchFamily="34" charset="0"/>
              </a:endParaRPr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3122613" y="4356100"/>
              <a:ext cx="283395" cy="35632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63500" tIns="25400" rIns="63500" bIns="25400"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s-ES" dirty="0" smtClean="0">
                  <a:latin typeface="Arial" pitchFamily="34" charset="0"/>
                </a:rPr>
                <a:t>0</a:t>
              </a:r>
              <a:endParaRPr lang="es-ES" dirty="0">
                <a:latin typeface="Arial" pitchFamily="34" charset="0"/>
              </a:endParaRPr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4997450" y="3109912"/>
              <a:ext cx="1757053" cy="6489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63500" tIns="25400" rIns="63500" bIns="25400"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s-ES" b="1" dirty="0" smtClean="0">
                  <a:latin typeface="Arial" pitchFamily="34" charset="0"/>
                </a:rPr>
                <a:t>Probabilidad </a:t>
              </a:r>
            </a:p>
            <a:p>
              <a:pPr eaLnBrk="0" hangingPunct="0">
                <a:lnSpc>
                  <a:spcPct val="85000"/>
                </a:lnSpc>
              </a:pPr>
              <a:r>
                <a:rPr lang="es-ES" b="1" dirty="0" smtClean="0">
                  <a:latin typeface="Arial" pitchFamily="34" charset="0"/>
                </a:rPr>
                <a:t>De referencia</a:t>
              </a:r>
              <a:endParaRPr lang="es-ES" b="1" dirty="0">
                <a:latin typeface="Arial" pitchFamily="34" charset="0"/>
              </a:endParaRPr>
            </a:p>
          </p:txBody>
        </p:sp>
        <p:sp>
          <p:nvSpPr>
            <p:cNvPr id="33803" name="Line 11"/>
            <p:cNvSpPr>
              <a:spLocks noChangeShapeType="1"/>
            </p:cNvSpPr>
            <p:nvPr/>
          </p:nvSpPr>
          <p:spPr bwMode="auto">
            <a:xfrm>
              <a:off x="3192463" y="4251325"/>
              <a:ext cx="76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V="1">
              <a:off x="3967163" y="3368675"/>
              <a:ext cx="180975" cy="889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33805" name="Line 13"/>
            <p:cNvSpPr>
              <a:spLocks noChangeShapeType="1"/>
            </p:cNvSpPr>
            <p:nvPr/>
          </p:nvSpPr>
          <p:spPr bwMode="auto">
            <a:xfrm>
              <a:off x="4160838" y="3381375"/>
              <a:ext cx="179387" cy="863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33806" name="Line 14"/>
            <p:cNvSpPr>
              <a:spLocks noChangeShapeType="1"/>
            </p:cNvSpPr>
            <p:nvPr/>
          </p:nvSpPr>
          <p:spPr bwMode="auto">
            <a:xfrm>
              <a:off x="4352925" y="4251325"/>
              <a:ext cx="3095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33807" name="Line 15"/>
            <p:cNvSpPr>
              <a:spLocks noChangeShapeType="1"/>
            </p:cNvSpPr>
            <p:nvPr/>
          </p:nvSpPr>
          <p:spPr bwMode="auto">
            <a:xfrm flipV="1">
              <a:off x="4675188" y="3854450"/>
              <a:ext cx="179387" cy="4032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>
              <a:off x="4867275" y="3867150"/>
              <a:ext cx="117475" cy="3778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33809" name="Line 17"/>
            <p:cNvSpPr>
              <a:spLocks noChangeShapeType="1"/>
            </p:cNvSpPr>
            <p:nvPr/>
          </p:nvSpPr>
          <p:spPr bwMode="auto">
            <a:xfrm>
              <a:off x="4997450" y="4251325"/>
              <a:ext cx="9556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475928" y="3645024"/>
            <a:ext cx="8191500" cy="2722797"/>
          </a:xfrm>
          <a:prstGeom prst="rect">
            <a:avLst/>
          </a:prstGeom>
          <a:noFill/>
        </p:spPr>
        <p:txBody>
          <a:bodyPr vert="horz" lIns="63500" tIns="25400" rIns="63500" bIns="25400" rtlCol="0">
            <a:sp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s-ES" dirty="0"/>
              <a:t> </a:t>
            </a:r>
            <a:r>
              <a:rPr lang="es-ES" dirty="0" smtClean="0">
                <a:solidFill>
                  <a:srgbClr val="339966"/>
                </a:solidFill>
              </a:rPr>
              <a:t>Localidad temporal</a:t>
            </a:r>
            <a:r>
              <a:rPr lang="es-ES" dirty="0" smtClean="0">
                <a:solidFill>
                  <a:schemeClr val="accent1"/>
                </a:solidFill>
              </a:rPr>
              <a:t> </a:t>
            </a:r>
          </a:p>
          <a:p>
            <a:pPr lvl="2"/>
            <a:r>
              <a:rPr lang="es-ES" dirty="0" smtClean="0"/>
              <a:t> Si un dato es referenciado, tiende a ser referenciado de nuevo en un tiempo próximo (ciclos o subrutinas)</a:t>
            </a:r>
          </a:p>
          <a:p>
            <a:pPr lvl="1"/>
            <a:r>
              <a:rPr lang="es-ES" dirty="0" smtClean="0">
                <a:solidFill>
                  <a:srgbClr val="339966"/>
                </a:solidFill>
              </a:rPr>
              <a:t> Localidad espacial</a:t>
            </a:r>
          </a:p>
          <a:p>
            <a:pPr lvl="2"/>
            <a:r>
              <a:rPr lang="es-ES" dirty="0" smtClean="0"/>
              <a:t> Si un dato es referenciado, los datos con direcciones cercanas tienden a ser referenciados pronto (tablas o matrices)</a:t>
            </a:r>
          </a:p>
          <a:p>
            <a:pPr lvl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0556898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1264" y="476672"/>
            <a:ext cx="7453064" cy="512961"/>
          </a:xfrm>
          <a:noFill/>
        </p:spPr>
        <p:txBody>
          <a:bodyPr wrap="square" lIns="63500" tIns="25400" rIns="63500" bIns="25400" anchor="t">
            <a:spAutoFit/>
          </a:bodyPr>
          <a:lstStyle/>
          <a:p>
            <a:pPr eaLnBrk="1" hangingPunct="1"/>
            <a:r>
              <a:rPr lang="es-ES" sz="3000" dirty="0" smtClean="0"/>
              <a:t>Jerarquía de memoria de una computadora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191500" cy="1713290"/>
          </a:xfrm>
          <a:noFill/>
        </p:spPr>
        <p:txBody>
          <a:bodyPr lIns="63500" tIns="25400" rIns="63500" bIns="25400">
            <a:spAutoFit/>
          </a:bodyPr>
          <a:lstStyle/>
          <a:p>
            <a:pPr eaLnBrk="1" hangingPunct="1"/>
            <a:r>
              <a:rPr lang="es-ES" sz="2000" dirty="0" smtClean="0"/>
              <a:t> Haciendo uso del principio de localidad:</a:t>
            </a:r>
          </a:p>
          <a:p>
            <a:pPr lvl="1" eaLnBrk="1" hangingPunct="1"/>
            <a:r>
              <a:rPr lang="es-ES" sz="2000" dirty="0" smtClean="0"/>
              <a:t> Presenta al usuario tanta memoria como esté disponible con la tecnología más económica. </a:t>
            </a:r>
          </a:p>
          <a:p>
            <a:pPr lvl="1" eaLnBrk="1" hangingPunct="1"/>
            <a:r>
              <a:rPr lang="es-ES" sz="2000" dirty="0" smtClean="0"/>
              <a:t> Provee acceso con la velocidad disponible con la tecnología más rápida. 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979488" y="3378200"/>
            <a:ext cx="20320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1665288" y="3611563"/>
            <a:ext cx="858837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>
                <a:latin typeface="Times New Roman" pitchFamily="18" charset="0"/>
              </a:rPr>
              <a:t>Control</a:t>
            </a: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979488" y="4149725"/>
            <a:ext cx="1422400" cy="9255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028700" y="4637088"/>
            <a:ext cx="993775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>
                <a:latin typeface="Times New Roman" pitchFamily="18" charset="0"/>
              </a:rPr>
              <a:t>Datapath</a:t>
            </a: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6084888" y="2997200"/>
            <a:ext cx="1117600" cy="21891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6156325" y="3849688"/>
            <a:ext cx="1095375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>
                <a:latin typeface="Times New Roman" pitchFamily="18" charset="0"/>
              </a:rPr>
              <a:t>Secondary</a:t>
            </a:r>
          </a:p>
          <a:p>
            <a:pPr algn="ctr" eaLnBrk="0" hangingPunct="0"/>
            <a:r>
              <a:rPr lang="en-US" sz="1600" b="1">
                <a:latin typeface="Times New Roman" pitchFamily="18" charset="0"/>
              </a:rPr>
              <a:t>Storage</a:t>
            </a:r>
          </a:p>
          <a:p>
            <a:pPr algn="ctr" eaLnBrk="0" hangingPunct="0"/>
            <a:r>
              <a:rPr lang="en-US" sz="1600" b="1">
                <a:latin typeface="Times New Roman" pitchFamily="18" charset="0"/>
              </a:rPr>
              <a:t>(Disk)</a:t>
            </a:r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827088" y="2997200"/>
            <a:ext cx="2565400" cy="23764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1790700" y="2984500"/>
            <a:ext cx="1028700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>
                <a:latin typeface="Times New Roman" pitchFamily="18" charset="0"/>
              </a:rPr>
              <a:t>Processor</a:t>
            </a:r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 flipV="1">
            <a:off x="2339975" y="2636838"/>
            <a:ext cx="5040313" cy="1489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>
            <a:off x="2339975" y="5084763"/>
            <a:ext cx="511175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1979613" y="4221163"/>
            <a:ext cx="355600" cy="8001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 rot="5400000">
            <a:off x="1654176" y="4475162"/>
            <a:ext cx="984250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>
                <a:latin typeface="Times New Roman" pitchFamily="18" charset="0"/>
              </a:rPr>
              <a:t>Registers</a:t>
            </a:r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2555875" y="4221163"/>
            <a:ext cx="660400" cy="8001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3779838" y="3789363"/>
            <a:ext cx="889000" cy="12414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4787900" y="3500438"/>
            <a:ext cx="1041400" cy="15573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4859338" y="3933825"/>
            <a:ext cx="947737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>
                <a:latin typeface="Times New Roman" pitchFamily="18" charset="0"/>
              </a:rPr>
              <a:t>Main</a:t>
            </a:r>
          </a:p>
          <a:p>
            <a:pPr algn="ctr" eaLnBrk="0" hangingPunct="0"/>
            <a:r>
              <a:rPr lang="en-US" sz="1600" b="1">
                <a:latin typeface="Times New Roman" pitchFamily="18" charset="0"/>
              </a:rPr>
              <a:t>Memory</a:t>
            </a:r>
          </a:p>
          <a:p>
            <a:pPr algn="ctr" eaLnBrk="0" hangingPunct="0"/>
            <a:r>
              <a:rPr lang="en-US" sz="1600" b="1">
                <a:latin typeface="Times New Roman" pitchFamily="18" charset="0"/>
              </a:rPr>
              <a:t>(DRAM)</a:t>
            </a:r>
          </a:p>
        </p:txBody>
      </p:sp>
      <p:sp>
        <p:nvSpPr>
          <p:cNvPr id="35860" name="Rectangle 20"/>
          <p:cNvSpPr>
            <a:spLocks noChangeArrowheads="1"/>
          </p:cNvSpPr>
          <p:nvPr/>
        </p:nvSpPr>
        <p:spPr bwMode="auto">
          <a:xfrm>
            <a:off x="3708400" y="3860800"/>
            <a:ext cx="9144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>
                <a:latin typeface="Times New Roman" pitchFamily="18" charset="0"/>
              </a:rPr>
              <a:t>Second</a:t>
            </a:r>
          </a:p>
          <a:p>
            <a:pPr algn="ctr" eaLnBrk="0" hangingPunct="0"/>
            <a:r>
              <a:rPr lang="en-US" sz="1600" b="1">
                <a:latin typeface="Times New Roman" pitchFamily="18" charset="0"/>
              </a:rPr>
              <a:t>Level</a:t>
            </a:r>
          </a:p>
          <a:p>
            <a:pPr algn="ctr" eaLnBrk="0" hangingPunct="0"/>
            <a:r>
              <a:rPr lang="en-US" sz="1600" b="1">
                <a:latin typeface="Times New Roman" pitchFamily="18" charset="0"/>
              </a:rPr>
              <a:t>Cache</a:t>
            </a:r>
          </a:p>
          <a:p>
            <a:pPr algn="ctr" eaLnBrk="0" hangingPunct="0"/>
            <a:r>
              <a:rPr lang="en-US" sz="1600" b="1">
                <a:latin typeface="Times New Roman" pitchFamily="18" charset="0"/>
              </a:rPr>
              <a:t>(SRAM)</a:t>
            </a:r>
          </a:p>
        </p:txBody>
      </p:sp>
      <p:sp>
        <p:nvSpPr>
          <p:cNvPr id="35861" name="Rectangle 21"/>
          <p:cNvSpPr>
            <a:spLocks noChangeArrowheads="1"/>
          </p:cNvSpPr>
          <p:nvPr/>
        </p:nvSpPr>
        <p:spPr bwMode="auto">
          <a:xfrm rot="5400000">
            <a:off x="2441575" y="4335463"/>
            <a:ext cx="949325" cy="57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>
                <a:latin typeface="Times New Roman" pitchFamily="18" charset="0"/>
              </a:rPr>
              <a:t>On-Chip</a:t>
            </a:r>
          </a:p>
          <a:p>
            <a:pPr algn="ctr" eaLnBrk="0" hangingPunct="0"/>
            <a:r>
              <a:rPr lang="en-US" sz="1600" b="1">
                <a:latin typeface="Times New Roman" pitchFamily="18" charset="0"/>
              </a:rPr>
              <a:t>Cache</a:t>
            </a:r>
          </a:p>
        </p:txBody>
      </p:sp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2124075" y="5445125"/>
            <a:ext cx="3841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1s</a:t>
            </a:r>
          </a:p>
        </p:txBody>
      </p:sp>
      <p:sp>
        <p:nvSpPr>
          <p:cNvPr id="35863" name="Rectangle 23"/>
          <p:cNvSpPr>
            <a:spLocks noChangeArrowheads="1"/>
          </p:cNvSpPr>
          <p:nvPr/>
        </p:nvSpPr>
        <p:spPr bwMode="auto">
          <a:xfrm>
            <a:off x="5883275" y="5360988"/>
            <a:ext cx="1308100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b="1">
                <a:latin typeface="Times New Roman" pitchFamily="18" charset="0"/>
              </a:rPr>
              <a:t>10,000,000s  </a:t>
            </a:r>
          </a:p>
          <a:p>
            <a:pPr algn="ctr" eaLnBrk="0" hangingPunct="0"/>
            <a:r>
              <a:rPr lang="en-US" b="1">
                <a:latin typeface="Times New Roman" pitchFamily="18" charset="0"/>
              </a:rPr>
              <a:t>   (10s ms)</a:t>
            </a:r>
          </a:p>
        </p:txBody>
      </p:sp>
      <p:sp>
        <p:nvSpPr>
          <p:cNvPr id="35864" name="Rectangle 25"/>
          <p:cNvSpPr>
            <a:spLocks noChangeArrowheads="1"/>
          </p:cNvSpPr>
          <p:nvPr/>
        </p:nvSpPr>
        <p:spPr bwMode="auto">
          <a:xfrm>
            <a:off x="3419475" y="5373688"/>
            <a:ext cx="4984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10s</a:t>
            </a:r>
          </a:p>
        </p:txBody>
      </p:sp>
      <p:sp>
        <p:nvSpPr>
          <p:cNvPr id="35865" name="Rectangle 26"/>
          <p:cNvSpPr>
            <a:spLocks noChangeArrowheads="1"/>
          </p:cNvSpPr>
          <p:nvPr/>
        </p:nvSpPr>
        <p:spPr bwMode="auto">
          <a:xfrm>
            <a:off x="5003800" y="5373688"/>
            <a:ext cx="850900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100s</a:t>
            </a:r>
          </a:p>
        </p:txBody>
      </p:sp>
      <p:sp>
        <p:nvSpPr>
          <p:cNvPr id="35866" name="Rectangle 27"/>
          <p:cNvSpPr>
            <a:spLocks noChangeArrowheads="1"/>
          </p:cNvSpPr>
          <p:nvPr/>
        </p:nvSpPr>
        <p:spPr bwMode="auto">
          <a:xfrm>
            <a:off x="2124075" y="5805488"/>
            <a:ext cx="6762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100B</a:t>
            </a:r>
          </a:p>
        </p:txBody>
      </p:sp>
      <p:sp>
        <p:nvSpPr>
          <p:cNvPr id="35867" name="Rectangle 28"/>
          <p:cNvSpPr>
            <a:spLocks noChangeArrowheads="1"/>
          </p:cNvSpPr>
          <p:nvPr/>
        </p:nvSpPr>
        <p:spPr bwMode="auto">
          <a:xfrm>
            <a:off x="6334125" y="5943600"/>
            <a:ext cx="54292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GB</a:t>
            </a:r>
          </a:p>
        </p:txBody>
      </p:sp>
      <p:sp>
        <p:nvSpPr>
          <p:cNvPr id="35868" name="Rectangle 29"/>
          <p:cNvSpPr>
            <a:spLocks noChangeArrowheads="1"/>
          </p:cNvSpPr>
          <p:nvPr/>
        </p:nvSpPr>
        <p:spPr bwMode="auto">
          <a:xfrm>
            <a:off x="1258888" y="5876925"/>
            <a:ext cx="105092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Tamaño </a:t>
            </a:r>
          </a:p>
          <a:p>
            <a:pPr eaLnBrk="0" hangingPunct="0"/>
            <a:r>
              <a:rPr lang="en-US" b="1">
                <a:latin typeface="Times New Roman" pitchFamily="18" charset="0"/>
              </a:rPr>
              <a:t>(bytes):</a:t>
            </a:r>
          </a:p>
        </p:txBody>
      </p:sp>
      <p:sp>
        <p:nvSpPr>
          <p:cNvPr id="35869" name="Rectangle 30"/>
          <p:cNvSpPr>
            <a:spLocks noChangeArrowheads="1"/>
          </p:cNvSpPr>
          <p:nvPr/>
        </p:nvSpPr>
        <p:spPr bwMode="auto">
          <a:xfrm>
            <a:off x="3419475" y="5876925"/>
            <a:ext cx="5111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KB</a:t>
            </a:r>
          </a:p>
        </p:txBody>
      </p:sp>
      <p:sp>
        <p:nvSpPr>
          <p:cNvPr id="35870" name="Rectangle 31"/>
          <p:cNvSpPr>
            <a:spLocks noChangeArrowheads="1"/>
          </p:cNvSpPr>
          <p:nvPr/>
        </p:nvSpPr>
        <p:spPr bwMode="auto">
          <a:xfrm>
            <a:off x="5057775" y="5943600"/>
            <a:ext cx="58102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MB</a:t>
            </a:r>
          </a:p>
        </p:txBody>
      </p:sp>
      <p:grpSp>
        <p:nvGrpSpPr>
          <p:cNvPr id="35871" name="Group 32"/>
          <p:cNvGrpSpPr>
            <a:grpSpLocks/>
          </p:cNvGrpSpPr>
          <p:nvPr/>
        </p:nvGrpSpPr>
        <p:grpSpPr bwMode="auto">
          <a:xfrm>
            <a:off x="7380288" y="2636838"/>
            <a:ext cx="1117600" cy="2630487"/>
            <a:chOff x="4584" y="1321"/>
            <a:chExt cx="704" cy="2000"/>
          </a:xfrm>
        </p:grpSpPr>
        <p:sp>
          <p:nvSpPr>
            <p:cNvPr id="35875" name="Rectangle 33"/>
            <p:cNvSpPr>
              <a:spLocks noChangeArrowheads="1"/>
            </p:cNvSpPr>
            <p:nvPr/>
          </p:nvSpPr>
          <p:spPr bwMode="auto">
            <a:xfrm>
              <a:off x="4584" y="1321"/>
              <a:ext cx="704" cy="2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5876" name="Rectangle 34"/>
            <p:cNvSpPr>
              <a:spLocks noChangeArrowheads="1"/>
            </p:cNvSpPr>
            <p:nvPr/>
          </p:nvSpPr>
          <p:spPr bwMode="auto">
            <a:xfrm>
              <a:off x="4638" y="2098"/>
              <a:ext cx="577" cy="6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600" b="1">
                  <a:latin typeface="Times New Roman" pitchFamily="18" charset="0"/>
                </a:rPr>
                <a:t>Tertiary</a:t>
              </a:r>
            </a:p>
            <a:p>
              <a:pPr algn="ctr" eaLnBrk="0" hangingPunct="0"/>
              <a:r>
                <a:rPr lang="en-US" sz="1600" b="1">
                  <a:latin typeface="Times New Roman" pitchFamily="18" charset="0"/>
                </a:rPr>
                <a:t>Storage</a:t>
              </a:r>
            </a:p>
            <a:p>
              <a:pPr algn="ctr" eaLnBrk="0" hangingPunct="0"/>
              <a:r>
                <a:rPr lang="en-US" sz="1600" b="1">
                  <a:latin typeface="Times New Roman" pitchFamily="18" charset="0"/>
                </a:rPr>
                <a:t>(Tape)</a:t>
              </a:r>
            </a:p>
          </p:txBody>
        </p:sp>
      </p:grpSp>
      <p:sp>
        <p:nvSpPr>
          <p:cNvPr id="35872" name="Rectangle 35"/>
          <p:cNvSpPr>
            <a:spLocks noChangeArrowheads="1"/>
          </p:cNvSpPr>
          <p:nvPr/>
        </p:nvSpPr>
        <p:spPr bwMode="auto">
          <a:xfrm>
            <a:off x="7054850" y="5381625"/>
            <a:ext cx="1784350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b="1">
                <a:latin typeface="Times New Roman" pitchFamily="18" charset="0"/>
              </a:rPr>
              <a:t>10,000,000,000s  </a:t>
            </a:r>
          </a:p>
          <a:p>
            <a:pPr algn="ctr" eaLnBrk="0" hangingPunct="0"/>
            <a:r>
              <a:rPr lang="en-US" b="1">
                <a:latin typeface="Times New Roman" pitchFamily="18" charset="0"/>
              </a:rPr>
              <a:t>   (10s sec)</a:t>
            </a:r>
          </a:p>
        </p:txBody>
      </p:sp>
      <p:sp>
        <p:nvSpPr>
          <p:cNvPr id="35873" name="Rectangle 36"/>
          <p:cNvSpPr>
            <a:spLocks noChangeArrowheads="1"/>
          </p:cNvSpPr>
          <p:nvPr/>
        </p:nvSpPr>
        <p:spPr bwMode="auto">
          <a:xfrm>
            <a:off x="7848600" y="5943600"/>
            <a:ext cx="4857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TB</a:t>
            </a:r>
          </a:p>
        </p:txBody>
      </p:sp>
      <p:sp>
        <p:nvSpPr>
          <p:cNvPr id="35874" name="Rectangle 24"/>
          <p:cNvSpPr>
            <a:spLocks noChangeArrowheads="1"/>
          </p:cNvSpPr>
          <p:nvPr/>
        </p:nvSpPr>
        <p:spPr bwMode="auto">
          <a:xfrm>
            <a:off x="684213" y="5300663"/>
            <a:ext cx="1606550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Velocidad</a:t>
            </a:r>
            <a:r>
              <a:rPr lang="en-US" sz="1600" b="1">
                <a:latin typeface="Times New Roman" pitchFamily="18" charset="0"/>
              </a:rPr>
              <a:t> (ns):</a:t>
            </a:r>
          </a:p>
        </p:txBody>
      </p:sp>
    </p:spTree>
    <p:extLst>
      <p:ext uri="{BB962C8B-B14F-4D97-AF65-F5344CB8AC3E}">
        <p14:creationId xmlns:p14="http://schemas.microsoft.com/office/powerpoint/2010/main" val="8489174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40085"/>
            <a:ext cx="6870700" cy="828675"/>
          </a:xfrm>
        </p:spPr>
        <p:txBody>
          <a:bodyPr/>
          <a:lstStyle/>
          <a:p>
            <a:pPr eaLnBrk="1" hangingPunct="1"/>
            <a:r>
              <a:rPr lang="es-MX" dirty="0" smtClean="0"/>
              <a:t>Clasificación de memoria</a:t>
            </a:r>
            <a:endParaRPr lang="es-ES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864" y="1495326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MX" b="1" dirty="0" smtClean="0"/>
              <a:t>Memoria RAM</a:t>
            </a:r>
            <a:r>
              <a:rPr lang="es-MX" dirty="0" smtClean="0"/>
              <a:t> (</a:t>
            </a:r>
            <a:r>
              <a:rPr lang="en-GB" dirty="0" smtClean="0"/>
              <a:t>Random-Access Memory</a:t>
            </a:r>
            <a:r>
              <a:rPr lang="es-MX" dirty="0" smtClean="0"/>
              <a:t>)</a:t>
            </a:r>
          </a:p>
          <a:p>
            <a:pPr lvl="1" eaLnBrk="1" hangingPunct="1"/>
            <a:r>
              <a:rPr lang="es-MX" dirty="0" smtClean="0"/>
              <a:t>Todas las memorias mostradas son de acceso aleatorio</a:t>
            </a:r>
          </a:p>
          <a:p>
            <a:pPr lvl="1" eaLnBrk="1" hangingPunct="1"/>
            <a:r>
              <a:rPr lang="es-MX" dirty="0" smtClean="0"/>
              <a:t>Leer y escribir datos rápidamente en ellas</a:t>
            </a:r>
          </a:p>
          <a:p>
            <a:pPr lvl="1" eaLnBrk="1" hangingPunct="1"/>
            <a:r>
              <a:rPr lang="es-MX" dirty="0" smtClean="0"/>
              <a:t>Volátil. Almacenamiento temporal</a:t>
            </a:r>
          </a:p>
          <a:p>
            <a:pPr lvl="1" eaLnBrk="1" hangingPunct="1"/>
            <a:endParaRPr lang="es-MX" dirty="0" smtClean="0"/>
          </a:p>
        </p:txBody>
      </p:sp>
      <p:grpSp>
        <p:nvGrpSpPr>
          <p:cNvPr id="2" name="1 Grupo"/>
          <p:cNvGrpSpPr/>
          <p:nvPr/>
        </p:nvGrpSpPr>
        <p:grpSpPr>
          <a:xfrm>
            <a:off x="1115616" y="3571652"/>
            <a:ext cx="7035800" cy="2233612"/>
            <a:chOff x="1115616" y="3571652"/>
            <a:chExt cx="7035800" cy="2233612"/>
          </a:xfrm>
        </p:grpSpPr>
        <p:sp>
          <p:nvSpPr>
            <p:cNvPr id="37892" name="Text Box 4"/>
            <p:cNvSpPr txBox="1">
              <a:spLocks noChangeArrowheads="1"/>
            </p:cNvSpPr>
            <p:nvPr/>
          </p:nvSpPr>
          <p:spPr bwMode="auto">
            <a:xfrm>
              <a:off x="1115616" y="4290789"/>
              <a:ext cx="1728787" cy="6413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>
                  <a:latin typeface="Arial" pitchFamily="34" charset="0"/>
                </a:rPr>
                <a:t>Tipos de memoria RAM</a:t>
              </a:r>
            </a:p>
          </p:txBody>
        </p:sp>
        <p:sp>
          <p:nvSpPr>
            <p:cNvPr id="37893" name="AutoShape 5"/>
            <p:cNvSpPr>
              <a:spLocks/>
            </p:cNvSpPr>
            <p:nvPr/>
          </p:nvSpPr>
          <p:spPr bwMode="auto">
            <a:xfrm>
              <a:off x="2915841" y="3571652"/>
              <a:ext cx="142875" cy="2233612"/>
            </a:xfrm>
            <a:prstGeom prst="leftBrace">
              <a:avLst>
                <a:gd name="adj1" fmla="val 130278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894" name="Text Box 6"/>
            <p:cNvSpPr txBox="1">
              <a:spLocks noChangeArrowheads="1"/>
            </p:cNvSpPr>
            <p:nvPr/>
          </p:nvSpPr>
          <p:spPr bwMode="auto">
            <a:xfrm>
              <a:off x="3131741" y="3643089"/>
              <a:ext cx="1296987" cy="3667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latin typeface="Arial" pitchFamily="34" charset="0"/>
                </a:rPr>
                <a:t>Dinámica.</a:t>
              </a:r>
            </a:p>
          </p:txBody>
        </p:sp>
        <p:sp>
          <p:nvSpPr>
            <p:cNvPr id="37895" name="Text Box 7"/>
            <p:cNvSpPr txBox="1">
              <a:spLocks noChangeArrowheads="1"/>
            </p:cNvSpPr>
            <p:nvPr/>
          </p:nvSpPr>
          <p:spPr bwMode="auto">
            <a:xfrm>
              <a:off x="4355703" y="3643089"/>
              <a:ext cx="3744913" cy="9159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latin typeface="Arial" pitchFamily="34" charset="0"/>
                </a:rPr>
                <a:t>Está hecha con celdas que almacenan los datos como cargas en los condensadores.</a:t>
              </a:r>
            </a:p>
          </p:txBody>
        </p:sp>
        <p:sp>
          <p:nvSpPr>
            <p:cNvPr id="37896" name="Text Box 8"/>
            <p:cNvSpPr txBox="1">
              <a:spLocks noChangeArrowheads="1"/>
            </p:cNvSpPr>
            <p:nvPr/>
          </p:nvSpPr>
          <p:spPr bwMode="auto">
            <a:xfrm>
              <a:off x="3058716" y="4651152"/>
              <a:ext cx="1081087" cy="3667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>
                  <a:latin typeface="Arial" pitchFamily="34" charset="0"/>
                </a:rPr>
                <a:t>Estática.</a:t>
              </a:r>
            </a:p>
          </p:txBody>
        </p:sp>
        <p:sp>
          <p:nvSpPr>
            <p:cNvPr id="37897" name="Text Box 9"/>
            <p:cNvSpPr txBox="1">
              <a:spLocks noChangeArrowheads="1"/>
            </p:cNvSpPr>
            <p:nvPr/>
          </p:nvSpPr>
          <p:spPr bwMode="auto">
            <a:xfrm>
              <a:off x="4406503" y="4638452"/>
              <a:ext cx="3744913" cy="9159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latin typeface="Arial" pitchFamily="34" charset="0"/>
                </a:rPr>
                <a:t>Almacenan los datos utilizando configuraciones de compuertas que forman biestables (flip-flops)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30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/>
            <a:r>
              <a:rPr lang="en-US" sz="3200" dirty="0" err="1" smtClean="0"/>
              <a:t>Memoria</a:t>
            </a:r>
            <a:r>
              <a:rPr lang="en-US" sz="3200" dirty="0" smtClean="0"/>
              <a:t> RAM </a:t>
            </a:r>
            <a:r>
              <a:rPr lang="en-US" sz="3200" dirty="0" err="1" smtClean="0"/>
              <a:t>dinámica</a:t>
            </a:r>
            <a:r>
              <a:rPr lang="en-US" sz="3200" dirty="0" smtClean="0"/>
              <a:t> y </a:t>
            </a:r>
            <a:r>
              <a:rPr lang="en-US" sz="3200" dirty="0" err="1" smtClean="0"/>
              <a:t>estática</a:t>
            </a:r>
            <a:endParaRPr lang="en-US" sz="3200" dirty="0" smtClean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052391"/>
          </a:xfrm>
          <a:noFill/>
        </p:spPr>
        <p:txBody>
          <a:bodyPr lIns="63500" tIns="25400" rIns="63500" bIns="25400">
            <a:spAutoFit/>
          </a:bodyPr>
          <a:lstStyle/>
          <a:p>
            <a:pPr marL="203200" indent="-203200" eaLnBrk="1" hangingPunct="1">
              <a:buFontTx/>
              <a:buNone/>
            </a:pPr>
            <a:r>
              <a:rPr lang="es-ES" sz="2400" dirty="0" smtClean="0"/>
              <a:t>   Acceso aleatorio: el tiempo de acceso es el mismo para todas las localidades</a:t>
            </a:r>
          </a:p>
          <a:p>
            <a:pPr marL="203200" indent="-203200" eaLnBrk="1" hangingPunct="1">
              <a:buFontTx/>
              <a:buNone/>
            </a:pPr>
            <a:endParaRPr lang="es-ES" sz="1200" dirty="0" smtClean="0"/>
          </a:p>
          <a:p>
            <a:pPr marL="508000" lvl="1" indent="-190500" eaLnBrk="1" hangingPunct="1"/>
            <a:r>
              <a:rPr lang="es-ES" dirty="0" smtClean="0">
                <a:solidFill>
                  <a:srgbClr val="3C8A90"/>
                </a:solidFill>
              </a:rPr>
              <a:t>DRAM</a:t>
            </a:r>
            <a:r>
              <a:rPr lang="es-ES" dirty="0" smtClean="0"/>
              <a:t>: Memoria de acceso aleatorio dinámica</a:t>
            </a:r>
          </a:p>
          <a:p>
            <a:pPr marL="965200" lvl="2" indent="-342900" eaLnBrk="1" hangingPunct="1"/>
            <a:r>
              <a:rPr lang="es-ES" dirty="0" smtClean="0"/>
              <a:t>Alta densidad, requiere poca energía, económica,</a:t>
            </a:r>
          </a:p>
          <a:p>
            <a:pPr marL="965200" lvl="2" indent="-342900" eaLnBrk="1" hangingPunct="1"/>
            <a:r>
              <a:rPr lang="es-ES" dirty="0" smtClean="0"/>
              <a:t>Lenta, dinámica: Necesita ser “refrescada” regularmente (1-2% de ciclos)</a:t>
            </a:r>
          </a:p>
          <a:p>
            <a:pPr marL="965200" lvl="2" indent="-342900" eaLnBrk="1" hangingPunct="1"/>
            <a:endParaRPr lang="es-ES" sz="2000" dirty="0" smtClean="0"/>
          </a:p>
          <a:p>
            <a:pPr marL="508000" lvl="1" indent="-190500" eaLnBrk="1" hangingPunct="1"/>
            <a:r>
              <a:rPr lang="es-ES" dirty="0" smtClean="0">
                <a:solidFill>
                  <a:srgbClr val="3C8A90"/>
                </a:solidFill>
              </a:rPr>
              <a:t>SRAM</a:t>
            </a:r>
            <a:r>
              <a:rPr lang="es-ES" dirty="0" smtClean="0"/>
              <a:t>: Memoria de acceso aleatoria estática</a:t>
            </a:r>
          </a:p>
          <a:p>
            <a:pPr marL="965200" lvl="2" indent="-342900" eaLnBrk="1" hangingPunct="1"/>
            <a:r>
              <a:rPr lang="es-ES" sz="2000" dirty="0" smtClean="0"/>
              <a:t>Baja densidad</a:t>
            </a:r>
            <a:r>
              <a:rPr lang="es-ES" dirty="0" smtClean="0"/>
              <a:t>, requiere más energía, cara,</a:t>
            </a:r>
            <a:r>
              <a:rPr lang="es-ES" sz="2000" dirty="0" smtClean="0"/>
              <a:t> </a:t>
            </a:r>
          </a:p>
          <a:p>
            <a:pPr marL="965200" lvl="2" indent="-342900" eaLnBrk="1" hangingPunct="1"/>
            <a:r>
              <a:rPr lang="es-ES" sz="2000" dirty="0" smtClean="0"/>
              <a:t>Rápida</a:t>
            </a:r>
            <a:r>
              <a:rPr lang="es-ES" dirty="0" smtClean="0"/>
              <a:t>, </a:t>
            </a:r>
            <a:r>
              <a:rPr lang="es-ES" sz="2000" dirty="0" smtClean="0"/>
              <a:t>estática: El contenido durará mientras esté alimentada</a:t>
            </a:r>
          </a:p>
        </p:txBody>
      </p:sp>
    </p:spTree>
    <p:extLst>
      <p:ext uri="{BB962C8B-B14F-4D97-AF65-F5344CB8AC3E}">
        <p14:creationId xmlns:p14="http://schemas.microsoft.com/office/powerpoint/2010/main" val="33927561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s-MX" sz="4000" smtClean="0"/>
              <a:t>Memoria ROM</a:t>
            </a:r>
            <a:endParaRPr lang="es-ES" sz="400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s-ES" dirty="0" smtClean="0"/>
              <a:t>Las memorias ROM (</a:t>
            </a:r>
            <a:r>
              <a:rPr lang="es-ES" dirty="0" err="1" smtClean="0"/>
              <a:t>Read-Only</a:t>
            </a:r>
            <a:r>
              <a:rPr lang="es-ES" dirty="0" smtClean="0"/>
              <a:t> </a:t>
            </a:r>
            <a:r>
              <a:rPr lang="es-ES" dirty="0" err="1" smtClean="0"/>
              <a:t>Memory</a:t>
            </a:r>
            <a:r>
              <a:rPr lang="es-ES" dirty="0" smtClean="0"/>
              <a:t>):</a:t>
            </a:r>
          </a:p>
          <a:p>
            <a:pPr eaLnBrk="1" hangingPunct="1"/>
            <a:endParaRPr lang="es-ES" dirty="0" smtClean="0"/>
          </a:p>
          <a:p>
            <a:pPr eaLnBrk="1" hangingPunct="1"/>
            <a:r>
              <a:rPr lang="es-ES" dirty="0" smtClean="0"/>
              <a:t> Contiene un padrón permanente de datos que no puede alterarse.</a:t>
            </a:r>
          </a:p>
          <a:p>
            <a:pPr eaLnBrk="1" hangingPunct="1"/>
            <a:endParaRPr lang="es-ES" dirty="0" smtClean="0"/>
          </a:p>
          <a:p>
            <a:pPr eaLnBrk="1" hangingPunct="1"/>
            <a:r>
              <a:rPr lang="es-ES" dirty="0" smtClean="0"/>
              <a:t> Aplicaciones: microprogramación, subrutinas de biblioteca para funciones de uso frecuente, programas del sistema, tablas de funciones.</a:t>
            </a:r>
          </a:p>
        </p:txBody>
      </p:sp>
    </p:spTree>
    <p:extLst>
      <p:ext uri="{BB962C8B-B14F-4D97-AF65-F5344CB8AC3E}">
        <p14:creationId xmlns:p14="http://schemas.microsoft.com/office/powerpoint/2010/main" val="46547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Tipos de memoria ROM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b="1" dirty="0" smtClean="0"/>
              <a:t> PROM</a:t>
            </a:r>
            <a:r>
              <a:rPr lang="es-ES" sz="2400" dirty="0" smtClean="0"/>
              <a:t>. Es no volátil y sólo se puede escribir en ella una sola vez. El proceso de escritura se lleva a cabo eléctricamente y puede realizarlo el suministrador o el cliente con posterioridad.</a:t>
            </a:r>
          </a:p>
          <a:p>
            <a:endParaRPr lang="es-ES" sz="2400" dirty="0" smtClean="0"/>
          </a:p>
          <a:p>
            <a:r>
              <a:rPr lang="es-ES" sz="2400" b="1" dirty="0" smtClean="0"/>
              <a:t>EPROM</a:t>
            </a:r>
            <a:r>
              <a:rPr lang="es-ES" sz="2400" dirty="0" smtClean="0"/>
              <a:t>: Memoria de sólo lectura programable borrable</a:t>
            </a:r>
          </a:p>
          <a:p>
            <a:pPr lvl="1"/>
            <a:r>
              <a:rPr lang="es-ES" dirty="0" smtClean="0"/>
              <a:t>Antes de escribir una operación, todas las celdas de almacenamiento deben ser borradas al estado inicial exponiendo el chip a radiación ultravioleta. Mas cara que la PROM, pero tiene la ventaja de que puede ser alterada múltiples veces.</a:t>
            </a:r>
          </a:p>
        </p:txBody>
      </p:sp>
    </p:spTree>
    <p:extLst>
      <p:ext uri="{BB962C8B-B14F-4D97-AF65-F5344CB8AC3E}">
        <p14:creationId xmlns:p14="http://schemas.microsoft.com/office/powerpoint/2010/main" val="217129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Tipos de memoria ROM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1" indent="0">
              <a:lnSpc>
                <a:spcPct val="90000"/>
              </a:lnSpc>
              <a:buNone/>
            </a:pPr>
            <a:r>
              <a:rPr lang="es-ES" sz="2800" b="1" dirty="0" smtClean="0"/>
              <a:t>EEPROM</a:t>
            </a:r>
            <a:r>
              <a:rPr lang="es-ES" sz="2800" dirty="0" smtClean="0"/>
              <a:t>: Memoria de sólo lectura programable y borrable eléctricamente.</a:t>
            </a:r>
          </a:p>
          <a:p>
            <a:pPr marL="274320" lvl="1" indent="0">
              <a:lnSpc>
                <a:spcPct val="90000"/>
              </a:lnSpc>
              <a:buNone/>
            </a:pPr>
            <a:endParaRPr lang="es-ES" sz="1200" dirty="0" smtClean="0"/>
          </a:p>
          <a:p>
            <a:pPr lvl="1">
              <a:lnSpc>
                <a:spcPct val="90000"/>
              </a:lnSpc>
            </a:pPr>
            <a:r>
              <a:rPr lang="es-ES" sz="2200" dirty="0" smtClean="0"/>
              <a:t> Puede ser escrita sin borrar contenido anterior. Sólo el o los bytes direccionados son actualizados. </a:t>
            </a:r>
          </a:p>
          <a:p>
            <a:pPr lvl="1">
              <a:lnSpc>
                <a:spcPct val="90000"/>
              </a:lnSpc>
            </a:pPr>
            <a:endParaRPr lang="es-ES" sz="1200" dirty="0" smtClean="0"/>
          </a:p>
          <a:p>
            <a:pPr lvl="1">
              <a:lnSpc>
                <a:spcPct val="90000"/>
              </a:lnSpc>
            </a:pPr>
            <a:r>
              <a:rPr lang="es-ES" sz="2200" dirty="0" smtClean="0"/>
              <a:t> La operación de escritura toma mucho más tiempo que la de lectura.</a:t>
            </a:r>
          </a:p>
          <a:p>
            <a:pPr lvl="1">
              <a:lnSpc>
                <a:spcPct val="90000"/>
              </a:lnSpc>
            </a:pPr>
            <a:endParaRPr lang="es-ES" sz="1200" dirty="0" smtClean="0"/>
          </a:p>
          <a:p>
            <a:pPr lvl="1">
              <a:lnSpc>
                <a:spcPct val="90000"/>
              </a:lnSpc>
            </a:pPr>
            <a:r>
              <a:rPr lang="es-ES" sz="2200" dirty="0" smtClean="0"/>
              <a:t> Combina la ventaja de no-</a:t>
            </a:r>
            <a:r>
              <a:rPr lang="es-ES" sz="2200" dirty="0" err="1" smtClean="0"/>
              <a:t>volatibilidad</a:t>
            </a:r>
            <a:r>
              <a:rPr lang="es-ES" sz="2200" dirty="0" smtClean="0"/>
              <a:t> con la flexibilidad de ser actualizable usando controles de bus ordinarios, direcciones y línea de datos.</a:t>
            </a:r>
          </a:p>
          <a:p>
            <a:pPr lvl="1">
              <a:lnSpc>
                <a:spcPct val="90000"/>
              </a:lnSpc>
            </a:pPr>
            <a:endParaRPr lang="es-ES" sz="1200" dirty="0" smtClean="0"/>
          </a:p>
          <a:p>
            <a:pPr lvl="1">
              <a:lnSpc>
                <a:spcPct val="90000"/>
              </a:lnSpc>
            </a:pPr>
            <a:r>
              <a:rPr lang="es-ES" sz="2200" dirty="0" smtClean="0"/>
              <a:t>Es más cara que la EPROM y puede almacenar menos bits  por chip.</a:t>
            </a:r>
          </a:p>
        </p:txBody>
      </p:sp>
    </p:spTree>
    <p:extLst>
      <p:ext uri="{BB962C8B-B14F-4D97-AF65-F5344CB8AC3E}">
        <p14:creationId xmlns:p14="http://schemas.microsoft.com/office/powerpoint/2010/main" val="14233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Tipos de memoria ROM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s-ES" b="1" dirty="0" smtClean="0"/>
              <a:t> Flash</a:t>
            </a:r>
          </a:p>
          <a:p>
            <a:pPr lvl="1">
              <a:lnSpc>
                <a:spcPct val="90000"/>
              </a:lnSpc>
            </a:pPr>
            <a:endParaRPr lang="es-ES" sz="2000" dirty="0"/>
          </a:p>
          <a:p>
            <a:pPr lvl="1">
              <a:lnSpc>
                <a:spcPct val="90000"/>
              </a:lnSpc>
            </a:pPr>
            <a:r>
              <a:rPr lang="es-ES" sz="2200" dirty="0" smtClean="0"/>
              <a:t> </a:t>
            </a:r>
            <a:r>
              <a:rPr lang="es-ES" sz="2600" dirty="0" smtClean="0"/>
              <a:t>Nombrada así por la velocidad a la cual puede ser reprogramada.</a:t>
            </a:r>
          </a:p>
          <a:p>
            <a:pPr lvl="1">
              <a:lnSpc>
                <a:spcPct val="90000"/>
              </a:lnSpc>
            </a:pPr>
            <a:endParaRPr lang="es-ES" sz="2600" dirty="0"/>
          </a:p>
          <a:p>
            <a:pPr lvl="1">
              <a:lnSpc>
                <a:spcPct val="90000"/>
              </a:lnSpc>
            </a:pPr>
            <a:r>
              <a:rPr lang="es-ES" sz="2600" dirty="0" smtClean="0"/>
              <a:t> Es intermedia entre la EPROM y la EEPROM en costo y funcionalidad.</a:t>
            </a:r>
          </a:p>
          <a:p>
            <a:pPr lvl="1">
              <a:lnSpc>
                <a:spcPct val="90000"/>
              </a:lnSpc>
            </a:pPr>
            <a:endParaRPr lang="es-ES" sz="2600" dirty="0"/>
          </a:p>
          <a:p>
            <a:pPr lvl="1">
              <a:lnSpc>
                <a:spcPct val="90000"/>
              </a:lnSpc>
            </a:pPr>
            <a:r>
              <a:rPr lang="es-ES" sz="2600" dirty="0" smtClean="0"/>
              <a:t> Mucho más rápida que la EPROM.</a:t>
            </a:r>
          </a:p>
          <a:p>
            <a:pPr lvl="1">
              <a:lnSpc>
                <a:spcPct val="90000"/>
              </a:lnSpc>
            </a:pPr>
            <a:endParaRPr lang="es-ES" sz="2600" dirty="0" smtClean="0"/>
          </a:p>
          <a:p>
            <a:pPr lvl="1">
              <a:lnSpc>
                <a:spcPct val="90000"/>
              </a:lnSpc>
            </a:pPr>
            <a:r>
              <a:rPr lang="es-ES" sz="2600" dirty="0" smtClean="0"/>
              <a:t> Puede borrar bloques específicos de memoria.</a:t>
            </a:r>
          </a:p>
          <a:p>
            <a:pPr lvl="1">
              <a:lnSpc>
                <a:spcPct val="90000"/>
              </a:lnSpc>
            </a:pPr>
            <a:endParaRPr lang="es-ES" sz="2600" dirty="0"/>
          </a:p>
          <a:p>
            <a:pPr lvl="1">
              <a:lnSpc>
                <a:spcPct val="90000"/>
              </a:lnSpc>
            </a:pPr>
            <a:r>
              <a:rPr lang="es-ES" sz="2600" dirty="0" smtClean="0"/>
              <a:t>No provee borrado a nivel de bytes.</a:t>
            </a:r>
          </a:p>
          <a:p>
            <a:pPr lvl="1">
              <a:lnSpc>
                <a:spcPct val="90000"/>
              </a:lnSpc>
            </a:pPr>
            <a:endParaRPr lang="es-ES" sz="2600" dirty="0" smtClean="0"/>
          </a:p>
          <a:p>
            <a:pPr lvl="1">
              <a:lnSpc>
                <a:spcPct val="90000"/>
              </a:lnSpc>
            </a:pPr>
            <a:r>
              <a:rPr lang="es-ES" sz="2600" dirty="0" smtClean="0"/>
              <a:t>Tiene la densidad alta de las EPROM.</a:t>
            </a:r>
          </a:p>
        </p:txBody>
      </p:sp>
    </p:spTree>
    <p:extLst>
      <p:ext uri="{BB962C8B-B14F-4D97-AF65-F5344CB8AC3E}">
        <p14:creationId xmlns:p14="http://schemas.microsoft.com/office/powerpoint/2010/main" val="413140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901904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/>
              <a:t>Memorias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988840"/>
            <a:ext cx="6777317" cy="384378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rgbClr val="FF0000"/>
                </a:solidFill>
              </a:rPr>
              <a:t>Objetivo:</a:t>
            </a:r>
          </a:p>
          <a:p>
            <a:pPr marL="0" indent="0">
              <a:buNone/>
            </a:pPr>
            <a:r>
              <a:rPr lang="es-MX" dirty="0" smtClean="0"/>
              <a:t>Desarrollar </a:t>
            </a:r>
            <a:r>
              <a:rPr lang="es-MX" dirty="0"/>
              <a:t>sistemas de memoria principal óptimas y calcular los tiempos de lectura y escritura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r>
              <a:rPr lang="es-MX" sz="2800" dirty="0" smtClean="0">
                <a:solidFill>
                  <a:srgbClr val="FF0000"/>
                </a:solidFill>
              </a:rPr>
              <a:t>Conocimientos:</a:t>
            </a:r>
          </a:p>
          <a:p>
            <a:r>
              <a:rPr lang="es-ES" dirty="0"/>
              <a:t>Niveles de memoria. Memoria caché. Estrategias de escritura y lectura en memoria. </a:t>
            </a:r>
            <a:r>
              <a:rPr lang="es-ES" dirty="0" smtClean="0"/>
              <a:t>Cálculo </a:t>
            </a:r>
            <a:r>
              <a:rPr lang="es-ES" dirty="0"/>
              <a:t>de tiempos de escritura y lectura. Memoria </a:t>
            </a:r>
            <a:r>
              <a:rPr lang="es-ES" dirty="0" smtClean="0"/>
              <a:t>virtual.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412333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92696"/>
            <a:ext cx="6707088" cy="990600"/>
          </a:xfrm>
        </p:spPr>
        <p:txBody>
          <a:bodyPr/>
          <a:lstStyle/>
          <a:p>
            <a:r>
              <a:rPr lang="es-MX" dirty="0" smtClean="0"/>
              <a:t>Clasificación de memorias</a:t>
            </a:r>
            <a:endParaRPr lang="es-ES" dirty="0"/>
          </a:p>
        </p:txBody>
      </p:sp>
      <p:graphicFrame>
        <p:nvGraphicFramePr>
          <p:cNvPr id="97348" name="Group 6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5660027"/>
              </p:ext>
            </p:extLst>
          </p:nvPr>
        </p:nvGraphicFramePr>
        <p:xfrm>
          <a:off x="251520" y="2176481"/>
          <a:ext cx="8582343" cy="3484767"/>
        </p:xfrm>
        <a:graphic>
          <a:graphicData uri="http://schemas.openxmlformats.org/drawingml/2006/table">
            <a:tbl>
              <a:tblPr/>
              <a:tblGrid>
                <a:gridCol w="1489075"/>
                <a:gridCol w="2095500"/>
                <a:gridCol w="1795463"/>
                <a:gridCol w="1768475"/>
                <a:gridCol w="1433830"/>
              </a:tblGrid>
              <a:tr h="57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Tipo de memoria</a:t>
                      </a:r>
                      <a:endParaRPr kumimoji="0" lang="es-E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Categoría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Borrado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Mecanismo de escritura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Volati-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bilidad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147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RAM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Lectura-escritura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Eléctricamente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Eléctricamente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Volátil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ROM</a:t>
                      </a: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Sólo lectura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No es posible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Máscaras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No volátil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PROM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"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"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Eléctricamente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"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30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EPROM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Lectura-frecuente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Luz ultravioleta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"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"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82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EEPROM</a:t>
                      </a:r>
                      <a:endParaRPr kumimoji="0" lang="es-E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"</a:t>
                      </a: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Eléctricamente</a:t>
                      </a: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"</a:t>
                      </a: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"</a:t>
                      </a: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353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Celda Binaria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dirty="0" smtClean="0"/>
              <a:t>Es el elemento básico de una memoria semiconductora .</a:t>
            </a:r>
          </a:p>
          <a:p>
            <a:pPr eaLnBrk="1" hangingPunct="1"/>
            <a:r>
              <a:rPr lang="es-ES" dirty="0" smtClean="0"/>
              <a:t>Presentan dos estados estables (o </a:t>
            </a:r>
            <a:r>
              <a:rPr lang="es-ES" dirty="0" err="1" smtClean="0"/>
              <a:t>semiestables</a:t>
            </a:r>
            <a:r>
              <a:rPr lang="es-ES" dirty="0" smtClean="0"/>
              <a:t>) que pueden utilizarse para representar el 1 y 0 binarios</a:t>
            </a:r>
          </a:p>
          <a:p>
            <a:pPr eaLnBrk="1" hangingPunct="1"/>
            <a:r>
              <a:rPr lang="es-ES" dirty="0" smtClean="0"/>
              <a:t>Puede escribirse en ellas (al menos una vez) para fijar su contenido</a:t>
            </a:r>
          </a:p>
          <a:p>
            <a:pPr eaLnBrk="1" hangingPunct="1"/>
            <a:r>
              <a:rPr lang="es-ES" dirty="0" smtClean="0"/>
              <a:t>Pueden leerse para detectar su estado</a:t>
            </a:r>
          </a:p>
        </p:txBody>
      </p:sp>
    </p:spTree>
    <p:extLst>
      <p:ext uri="{BB962C8B-B14F-4D97-AF65-F5344CB8AC3E}">
        <p14:creationId xmlns:p14="http://schemas.microsoft.com/office/powerpoint/2010/main" val="66772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Memoria Principal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z="2400" smtClean="0"/>
              <a:t>Formada por un número de </a:t>
            </a:r>
            <a:r>
              <a:rPr lang="es-ES" sz="2400" i="1" smtClean="0"/>
              <a:t>celdas binarias.</a:t>
            </a:r>
            <a:endParaRPr lang="es-ES" sz="2400" smtClean="0"/>
          </a:p>
          <a:p>
            <a:pPr algn="just" eaLnBrk="1" hangingPunct="1"/>
            <a:r>
              <a:rPr lang="es-ES" sz="2400" smtClean="0"/>
              <a:t>A un grupo de celdas de tamaño predefinido se le llama </a:t>
            </a:r>
            <a:r>
              <a:rPr lang="es-ES" sz="2400" i="1" smtClean="0"/>
              <a:t>palabra</a:t>
            </a:r>
            <a:r>
              <a:rPr lang="es-ES" sz="2400" smtClean="0"/>
              <a:t>.</a:t>
            </a:r>
          </a:p>
          <a:p>
            <a:pPr algn="just" eaLnBrk="1" hangingPunct="1"/>
            <a:r>
              <a:rPr lang="es-ES" sz="2400" smtClean="0"/>
              <a:t>El número de bits de cada palabra se le llama: </a:t>
            </a:r>
            <a:r>
              <a:rPr lang="es-ES" sz="2400" i="1" smtClean="0"/>
              <a:t>longitud de palabra</a:t>
            </a:r>
            <a:r>
              <a:rPr lang="es-ES" sz="2400" smtClean="0"/>
              <a:t>.</a:t>
            </a:r>
          </a:p>
          <a:p>
            <a:pPr algn="just" eaLnBrk="1" hangingPunct="1"/>
            <a:r>
              <a:rPr lang="es-ES" sz="2400" smtClean="0"/>
              <a:t>Organizada tener acceso al conteni</a:t>
            </a:r>
            <a:r>
              <a:rPr lang="es-MX" sz="2400" smtClean="0"/>
              <a:t>d</a:t>
            </a:r>
            <a:r>
              <a:rPr lang="es-ES" sz="2400" smtClean="0"/>
              <a:t>o de una palabra en una operación básica.</a:t>
            </a:r>
          </a:p>
          <a:p>
            <a:pPr algn="just" eaLnBrk="1" hangingPunct="1"/>
            <a:r>
              <a:rPr lang="es-ES" sz="2400" smtClean="0"/>
              <a:t>Se asocia un número diferente a cada palabra al que se le llama </a:t>
            </a:r>
            <a:r>
              <a:rPr lang="es-ES" sz="2400" i="1" smtClean="0"/>
              <a:t>dirección</a:t>
            </a:r>
            <a:r>
              <a:rPr lang="es-ES" sz="240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562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4400" dirty="0" smtClean="0"/>
              <a:t>Construcción de palabras a partir de celdas binarias</a:t>
            </a:r>
            <a:endParaRPr lang="es-ES_tradnl" sz="4800" b="1" dirty="0" smtClean="0">
              <a:solidFill>
                <a:srgbClr val="008000"/>
              </a:solidFill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92560"/>
            <a:ext cx="8229600" cy="4876800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sz="2800" dirty="0" smtClean="0"/>
              <a:t>Palabras</a:t>
            </a:r>
          </a:p>
          <a:p>
            <a:pPr eaLnBrk="1" hangingPunct="1"/>
            <a:r>
              <a:rPr lang="es-ES_tradnl" sz="2800" dirty="0" smtClean="0"/>
              <a:t>Longitud de palabra</a:t>
            </a:r>
          </a:p>
          <a:p>
            <a:pPr eaLnBrk="1" hangingPunct="1"/>
            <a:r>
              <a:rPr lang="es-ES_tradnl" sz="2800" dirty="0" smtClean="0"/>
              <a:t>Dirección (0 a </a:t>
            </a:r>
            <a:r>
              <a:rPr lang="es-ES_tradnl" sz="2800" i="1" dirty="0" smtClean="0"/>
              <a:t>n</a:t>
            </a:r>
            <a:r>
              <a:rPr lang="es-ES_tradnl" sz="2800" dirty="0" smtClean="0"/>
              <a:t>-1  </a:t>
            </a:r>
            <a:r>
              <a:rPr lang="es-ES_tradnl" sz="2800" dirty="0" smtClean="0">
                <a:sym typeface="Symbol" pitchFamily="18" charset="2"/>
              </a:rPr>
              <a:t></a:t>
            </a:r>
            <a:r>
              <a:rPr lang="es-ES_tradnl" sz="2800" dirty="0" smtClean="0"/>
              <a:t> </a:t>
            </a:r>
            <a:r>
              <a:rPr lang="es-ES_tradnl" sz="2800" i="1" dirty="0" smtClean="0"/>
              <a:t>n</a:t>
            </a:r>
            <a:r>
              <a:rPr lang="es-ES_tradnl" sz="2800" dirty="0" smtClean="0"/>
              <a:t> localidades)</a:t>
            </a:r>
          </a:p>
          <a:p>
            <a:pPr eaLnBrk="1" hangingPunct="1"/>
            <a:r>
              <a:rPr lang="es-ES_tradnl" sz="2800" i="1" dirty="0" smtClean="0"/>
              <a:t>m</a:t>
            </a:r>
            <a:r>
              <a:rPr lang="es-ES_tradnl" sz="2800" dirty="0" smtClean="0"/>
              <a:t> líneas de dirección </a:t>
            </a:r>
            <a:r>
              <a:rPr lang="es-ES_tradnl" sz="2800" dirty="0" smtClean="0">
                <a:sym typeface="Symbol" pitchFamily="18" charset="2"/>
              </a:rPr>
              <a:t></a:t>
            </a:r>
            <a:r>
              <a:rPr lang="es-ES_tradnl" sz="2800" dirty="0" smtClean="0"/>
              <a:t> 2</a:t>
            </a:r>
            <a:r>
              <a:rPr lang="es-ES_tradnl" sz="2800" i="1" baseline="30000" dirty="0" smtClean="0"/>
              <a:t>m</a:t>
            </a:r>
            <a:r>
              <a:rPr lang="es-ES_tradnl" sz="2800" dirty="0" smtClean="0"/>
              <a:t> localidades</a:t>
            </a:r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type="clipArt" sz="half" idx="4294967295"/>
            <p:extLst>
              <p:ext uri="{D42A27DB-BD31-4B8C-83A1-F6EECF244321}">
                <p14:modId xmlns:p14="http://schemas.microsoft.com/office/powerpoint/2010/main" val="271977530"/>
              </p:ext>
            </p:extLst>
          </p:nvPr>
        </p:nvGraphicFramePr>
        <p:xfrm>
          <a:off x="1321643" y="4193951"/>
          <a:ext cx="6562725" cy="161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7" name="Imagen de mapa de bits" r:id="rId4" imgW="4324644" imgH="1181155" progId="PBrush">
                  <p:embed/>
                </p:oleObj>
              </mc:Choice>
              <mc:Fallback>
                <p:oleObj name="Imagen de mapa de bits" r:id="rId4" imgW="4324644" imgH="1181155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1643" y="4193951"/>
                        <a:ext cx="6562725" cy="161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40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8840"/>
            <a:ext cx="8229600" cy="448816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s-ES" dirty="0" smtClean="0"/>
              <a:t>La memoria se forma a partir de palabras </a:t>
            </a:r>
          </a:p>
          <a:p>
            <a:pPr algn="just" eaLnBrk="1" hangingPunct="1"/>
            <a:r>
              <a:rPr lang="es-ES" dirty="0" smtClean="0"/>
              <a:t>La capacidad se expresa en términos de</a:t>
            </a:r>
          </a:p>
          <a:p>
            <a:pPr algn="ctr" eaLnBrk="1" hangingPunct="1">
              <a:buFontTx/>
              <a:buNone/>
            </a:pPr>
            <a:r>
              <a:rPr lang="es-ES" dirty="0" smtClean="0"/>
              <a:t> </a:t>
            </a:r>
            <a:r>
              <a:rPr lang="es-ES" i="1" dirty="0" smtClean="0"/>
              <a:t># palabras </a:t>
            </a:r>
            <a:r>
              <a:rPr lang="es-ES" b="1" i="1" dirty="0" smtClean="0"/>
              <a:t>x</a:t>
            </a:r>
            <a:r>
              <a:rPr lang="es-ES" i="1" dirty="0" smtClean="0"/>
              <a:t> longitud de palabra</a:t>
            </a:r>
            <a:endParaRPr lang="es-ES" dirty="0" smtClean="0"/>
          </a:p>
          <a:p>
            <a:pPr algn="just" eaLnBrk="1" hangingPunct="1"/>
            <a:r>
              <a:rPr lang="es-ES" dirty="0" smtClean="0"/>
              <a:t>Chip memoria incluye mecanismos para</a:t>
            </a:r>
          </a:p>
          <a:p>
            <a:pPr lvl="1" algn="just" eaLnBrk="1" hangingPunct="1"/>
            <a:r>
              <a:rPr lang="es-ES" sz="2800" dirty="0" smtClean="0"/>
              <a:t>Decodificar las direcciones</a:t>
            </a:r>
          </a:p>
          <a:p>
            <a:pPr lvl="1" algn="just" eaLnBrk="1" hangingPunct="1"/>
            <a:r>
              <a:rPr lang="es-ES" sz="2800" dirty="0" smtClean="0"/>
              <a:t>Detección/Escritura. </a:t>
            </a:r>
            <a:endParaRPr lang="es-ES_tradnl" sz="28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692696"/>
            <a:ext cx="6707088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4400" dirty="0" smtClean="0"/>
              <a:t>Construcción de memorias a partir de palabras</a:t>
            </a:r>
            <a:endParaRPr lang="es-ES_tradnl" sz="4800" b="1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89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Grp="1" noChangeAspect="1"/>
          </p:cNvGraphicFramePr>
          <p:nvPr>
            <p:ph type="clipArt" sz="half" idx="1"/>
            <p:extLst>
              <p:ext uri="{D42A27DB-BD31-4B8C-83A1-F6EECF244321}">
                <p14:modId xmlns:p14="http://schemas.microsoft.com/office/powerpoint/2010/main" val="363922445"/>
              </p:ext>
            </p:extLst>
          </p:nvPr>
        </p:nvGraphicFramePr>
        <p:xfrm>
          <a:off x="755576" y="594022"/>
          <a:ext cx="6264275" cy="427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" name="Documento" r:id="rId4" imgW="3124800" imgH="2131920" progId="Word.Document.8">
                  <p:embed/>
                </p:oleObj>
              </mc:Choice>
              <mc:Fallback>
                <p:oleObj name="Documento" r:id="rId4" imgW="3124800" imgH="21319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94022"/>
                        <a:ext cx="6264275" cy="42751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755576" y="5057329"/>
            <a:ext cx="6591300" cy="1323999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sz="2000" dirty="0" smtClean="0"/>
              <a:t>Palabra de memoria (renglón - línea de palabra)</a:t>
            </a:r>
          </a:p>
          <a:p>
            <a:pPr eaLnBrk="1" hangingPunct="1">
              <a:buFontTx/>
              <a:buNone/>
            </a:pPr>
            <a:r>
              <a:rPr lang="es-ES_tradnl" sz="2000" dirty="0" smtClean="0"/>
              <a:t>Líneas de bit al circuito de lectura/escritura</a:t>
            </a:r>
          </a:p>
          <a:p>
            <a:pPr eaLnBrk="1" hangingPunct="1">
              <a:buFontTx/>
              <a:buNone/>
            </a:pPr>
            <a:r>
              <a:rPr lang="es-ES_tradnl" sz="2000" dirty="0" smtClean="0"/>
              <a:t>Líneas de entrada/salida (bidireccional)</a:t>
            </a:r>
            <a:endParaRPr lang="es-ES_tradnl" sz="2800" dirty="0" smtClean="0"/>
          </a:p>
        </p:txBody>
      </p:sp>
      <p:sp>
        <p:nvSpPr>
          <p:cNvPr id="2" name="1 Rectángulo"/>
          <p:cNvSpPr/>
          <p:nvPr/>
        </p:nvSpPr>
        <p:spPr>
          <a:xfrm>
            <a:off x="7308304" y="2504722"/>
            <a:ext cx="15121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dirty="0"/>
              <a:t>Memoria de 16x8</a:t>
            </a:r>
          </a:p>
        </p:txBody>
      </p:sp>
    </p:spTree>
    <p:extLst>
      <p:ext uri="{BB962C8B-B14F-4D97-AF65-F5344CB8AC3E}">
        <p14:creationId xmlns:p14="http://schemas.microsoft.com/office/powerpoint/2010/main" val="395085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Memoria y UCP</a:t>
            </a:r>
          </a:p>
        </p:txBody>
      </p:sp>
      <p:graphicFrame>
        <p:nvGraphicFramePr>
          <p:cNvPr id="4098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035050" y="1828800"/>
          <a:ext cx="6997700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1" name="Imagen de mapa de bits" r:id="rId4" imgW="4057143" imgH="2362530" progId="PBrush">
                  <p:embed/>
                </p:oleObj>
              </mc:Choice>
              <mc:Fallback>
                <p:oleObj name="Imagen de mapa de bits" r:id="rId4" imgW="4057143" imgH="236253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5050" y="1828800"/>
                        <a:ext cx="6997700" cy="3657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6208713" y="3021013"/>
            <a:ext cx="323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K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625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48680"/>
            <a:ext cx="6870700" cy="1008112"/>
          </a:xfrm>
        </p:spPr>
        <p:txBody>
          <a:bodyPr>
            <a:noAutofit/>
          </a:bodyPr>
          <a:lstStyle/>
          <a:p>
            <a:r>
              <a:rPr lang="es-ES_tradnl" sz="3200" dirty="0" smtClean="0"/>
              <a:t>Diseños de memorias a partir de otras de menor capacidad</a:t>
            </a:r>
            <a:endParaRPr lang="es-ES_tradnl" sz="3200" dirty="0" smtClean="0">
              <a:solidFill>
                <a:srgbClr val="0000FF"/>
              </a:solidFill>
            </a:endParaRPr>
          </a:p>
        </p:txBody>
      </p:sp>
      <p:sp>
        <p:nvSpPr>
          <p:cNvPr id="48131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s-ES_tradnl" sz="2400" smtClean="0"/>
              <a:t>Tecnología de CI adecuada para memorias</a:t>
            </a:r>
          </a:p>
          <a:p>
            <a:pPr eaLnBrk="1" hangingPunct="1"/>
            <a:r>
              <a:rPr lang="es-ES_tradnl" sz="2400" smtClean="0"/>
              <a:t>Aumenta #bits que se pueden almacenar</a:t>
            </a:r>
          </a:p>
          <a:p>
            <a:pPr eaLnBrk="1" hangingPunct="1"/>
            <a:r>
              <a:rPr lang="es-ES_tradnl" sz="2400" smtClean="0"/>
              <a:t>1Kbit a 16M bits</a:t>
            </a:r>
          </a:p>
          <a:p>
            <a:pPr eaLnBrk="1" hangingPunct="1"/>
            <a:r>
              <a:rPr lang="es-ES_tradnl" sz="2400" smtClean="0"/>
              <a:t>Organización de las celdas de memoria</a:t>
            </a:r>
          </a:p>
          <a:p>
            <a:pPr lvl="1" eaLnBrk="1" hangingPunct="1"/>
            <a:r>
              <a:rPr lang="es-ES_tradnl" sz="2000" smtClean="0"/>
              <a:t>2D </a:t>
            </a:r>
          </a:p>
          <a:p>
            <a:pPr lvl="1" eaLnBrk="1" hangingPunct="1"/>
            <a:r>
              <a:rPr lang="es-ES_tradnl" sz="2000" smtClean="0"/>
              <a:t>2</a:t>
            </a:r>
            <a:r>
              <a:rPr lang="en-US" sz="2000" smtClean="0"/>
              <a:t>½</a:t>
            </a:r>
            <a:r>
              <a:rPr lang="es-ES_tradnl" sz="2000" smtClean="0"/>
              <a:t>D</a:t>
            </a:r>
          </a:p>
        </p:txBody>
      </p:sp>
      <p:pic>
        <p:nvPicPr>
          <p:cNvPr id="48132" name="Picture 6" descr="eprom_sm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154238"/>
            <a:ext cx="3771900" cy="3005137"/>
          </a:xfrm>
        </p:spPr>
      </p:pic>
    </p:spTree>
    <p:extLst>
      <p:ext uri="{BB962C8B-B14F-4D97-AF65-F5344CB8AC3E}">
        <p14:creationId xmlns:p14="http://schemas.microsoft.com/office/powerpoint/2010/main" val="59625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4"/>
          <p:cNvGraphicFramePr>
            <a:graphicFrameLocks noGrp="1" noChangeAspect="1"/>
          </p:cNvGraphicFramePr>
          <p:nvPr>
            <p:ph type="clipArt" sz="half" idx="2"/>
            <p:extLst>
              <p:ext uri="{D42A27DB-BD31-4B8C-83A1-F6EECF244321}">
                <p14:modId xmlns:p14="http://schemas.microsoft.com/office/powerpoint/2010/main" val="762653882"/>
              </p:ext>
            </p:extLst>
          </p:nvPr>
        </p:nvGraphicFramePr>
        <p:xfrm>
          <a:off x="1547664" y="1196752"/>
          <a:ext cx="5867400" cy="405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9" name="Documento" r:id="rId4" imgW="4086720" imgH="2823840" progId="Word.Document.8">
                  <p:embed/>
                </p:oleObj>
              </mc:Choice>
              <mc:Fallback>
                <p:oleObj name="Documento" r:id="rId4" imgW="4086720" imgH="282384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1196752"/>
                        <a:ext cx="5867400" cy="40544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32048" y="548680"/>
            <a:ext cx="3819872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sz="3200" dirty="0" smtClean="0"/>
              <a:t>Organización 2D</a:t>
            </a:r>
            <a:endParaRPr lang="es-ES_tradnl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1600" y="5310336"/>
            <a:ext cx="7704088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sz="2000" dirty="0" smtClean="0"/>
              <a:t>Disposición física = lógica. </a:t>
            </a:r>
          </a:p>
          <a:p>
            <a:pPr eaLnBrk="1" hangingPunct="1"/>
            <a:r>
              <a:rPr lang="es-ES_tradnl" sz="2000" dirty="0" smtClean="0"/>
              <a:t>El arreglo de memoria está organizado en W palabras de B bits</a:t>
            </a:r>
          </a:p>
          <a:p>
            <a:pPr eaLnBrk="1" hangingPunct="1"/>
            <a:r>
              <a:rPr lang="es-ES_tradnl" sz="2000" dirty="0" smtClean="0"/>
              <a:t>Todos los bits de una palabra en el mismo chip</a:t>
            </a:r>
          </a:p>
        </p:txBody>
      </p:sp>
    </p:spTree>
    <p:extLst>
      <p:ext uri="{BB962C8B-B14F-4D97-AF65-F5344CB8AC3E}">
        <p14:creationId xmlns:p14="http://schemas.microsoft.com/office/powerpoint/2010/main" val="40663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dirty="0" smtClean="0"/>
              <a:t>Organización 2D</a:t>
            </a:r>
            <a:endParaRPr lang="es-ES_tradnl" dirty="0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828800"/>
            <a:ext cx="3960813" cy="36576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s-ES" sz="2400" smtClean="0"/>
              <a:t>En esta organización :</a:t>
            </a:r>
          </a:p>
          <a:p>
            <a:pPr algn="just" eaLnBrk="1" hangingPunct="1"/>
            <a:r>
              <a:rPr lang="es-ES" sz="2400" smtClean="0"/>
              <a:t># líneas de dirección</a:t>
            </a:r>
          </a:p>
          <a:p>
            <a:pPr algn="just" eaLnBrk="1" hangingPunct="1"/>
            <a:r>
              <a:rPr lang="es-ES" sz="2400" smtClean="0"/>
              <a:t># celdas de la memoria (capacidad)</a:t>
            </a:r>
          </a:p>
          <a:p>
            <a:pPr algn="just" eaLnBrk="1" hangingPunct="1"/>
            <a:r>
              <a:rPr lang="es-ES" sz="2400" smtClean="0"/>
              <a:t># palabras (# unidades direccionables)</a:t>
            </a:r>
          </a:p>
          <a:p>
            <a:pPr algn="just" eaLnBrk="1" hangingPunct="1"/>
            <a:r>
              <a:rPr lang="es-ES" sz="2400" smtClean="0"/>
              <a:t># bits por palabra (longitud de palabra)</a:t>
            </a:r>
            <a:endParaRPr lang="es-ES_tradnl" sz="240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3" y="1828800"/>
            <a:ext cx="4533900" cy="3657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s-ES" sz="2400" dirty="0" smtClean="0"/>
              <a:t>5 líneas de dirección, 2048 celdas de capacidad.</a:t>
            </a:r>
          </a:p>
          <a:p>
            <a:pPr eaLnBrk="1" hangingPunct="1"/>
            <a:r>
              <a:rPr lang="es-ES" sz="2400" dirty="0" smtClean="0"/>
              <a:t>4096 celdas de capacidad, 128 palabras. </a:t>
            </a:r>
          </a:p>
          <a:p>
            <a:pPr eaLnBrk="1" hangingPunct="1"/>
            <a:r>
              <a:rPr lang="es-ES" sz="2400" dirty="0" smtClean="0"/>
              <a:t>16K celdas de capacidad, 8 bits por palabra.</a:t>
            </a:r>
          </a:p>
          <a:p>
            <a:pPr eaLnBrk="1" hangingPunct="1"/>
            <a:r>
              <a:rPr lang="es-ES" sz="2400" dirty="0" smtClean="0"/>
              <a:t>1 línea más de dirección. Se duplica.</a:t>
            </a:r>
          </a:p>
          <a:p>
            <a:pPr eaLnBrk="1" hangingPunct="1"/>
            <a:r>
              <a:rPr lang="es-ES" sz="2400" dirty="0" smtClean="0"/>
              <a:t>256Kbits de capacidad</a:t>
            </a:r>
          </a:p>
          <a:p>
            <a:pPr eaLnBrk="1" hangingPunct="1"/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401727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MX" dirty="0" smtClean="0"/>
              <a:t>Características de los sistemas de Memoria</a:t>
            </a:r>
            <a:endParaRPr lang="es-E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3728" y="2147664"/>
            <a:ext cx="5542384" cy="3657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MX" sz="2800" dirty="0" smtClean="0"/>
              <a:t>Ubicación</a:t>
            </a:r>
          </a:p>
          <a:p>
            <a:pPr eaLnBrk="1" hangingPunct="1">
              <a:lnSpc>
                <a:spcPct val="80000"/>
              </a:lnSpc>
            </a:pPr>
            <a:r>
              <a:rPr lang="es-MX" sz="2800" dirty="0" smtClean="0"/>
              <a:t>Capacidad</a:t>
            </a:r>
          </a:p>
          <a:p>
            <a:pPr eaLnBrk="1" hangingPunct="1">
              <a:lnSpc>
                <a:spcPct val="80000"/>
              </a:lnSpc>
            </a:pPr>
            <a:r>
              <a:rPr lang="es-MX" sz="2800" dirty="0" smtClean="0"/>
              <a:t>Unidad de transferencia</a:t>
            </a:r>
          </a:p>
          <a:p>
            <a:pPr eaLnBrk="1" hangingPunct="1">
              <a:lnSpc>
                <a:spcPct val="80000"/>
              </a:lnSpc>
            </a:pPr>
            <a:r>
              <a:rPr lang="es-MX" sz="2800" dirty="0" smtClean="0"/>
              <a:t>Métodos de acceso</a:t>
            </a:r>
          </a:p>
          <a:p>
            <a:pPr eaLnBrk="1" hangingPunct="1">
              <a:lnSpc>
                <a:spcPct val="80000"/>
              </a:lnSpc>
            </a:pPr>
            <a:r>
              <a:rPr lang="es-MX" sz="2800" dirty="0" smtClean="0"/>
              <a:t>Prestaciones</a:t>
            </a:r>
          </a:p>
          <a:p>
            <a:pPr eaLnBrk="1" hangingPunct="1">
              <a:lnSpc>
                <a:spcPct val="80000"/>
              </a:lnSpc>
            </a:pPr>
            <a:r>
              <a:rPr lang="es-MX" sz="2800" dirty="0" smtClean="0"/>
              <a:t>Dispositivo físico</a:t>
            </a:r>
          </a:p>
          <a:p>
            <a:pPr eaLnBrk="1" hangingPunct="1">
              <a:lnSpc>
                <a:spcPct val="80000"/>
              </a:lnSpc>
            </a:pPr>
            <a:r>
              <a:rPr lang="es-MX" sz="2800" dirty="0" smtClean="0"/>
              <a:t>Características físicas</a:t>
            </a:r>
          </a:p>
          <a:p>
            <a:pPr eaLnBrk="1" hangingPunct="1">
              <a:lnSpc>
                <a:spcPct val="80000"/>
              </a:lnSpc>
            </a:pPr>
            <a:r>
              <a:rPr lang="es-MX" sz="2800" dirty="0" smtClean="0"/>
              <a:t>Organización</a:t>
            </a:r>
            <a:endParaRPr lang="es-ES" sz="2800" dirty="0" smtClean="0"/>
          </a:p>
        </p:txBody>
      </p:sp>
      <p:cxnSp>
        <p:nvCxnSpPr>
          <p:cNvPr id="5" name="4 Conector recto"/>
          <p:cNvCxnSpPr/>
          <p:nvPr/>
        </p:nvCxnSpPr>
        <p:spPr>
          <a:xfrm>
            <a:off x="395536" y="1844824"/>
            <a:ext cx="7776864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97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6250"/>
            <a:ext cx="6870700" cy="844550"/>
          </a:xfrm>
        </p:spPr>
        <p:txBody>
          <a:bodyPr/>
          <a:lstStyle/>
          <a:p>
            <a:pPr eaLnBrk="1" hangingPunct="1"/>
            <a:r>
              <a:rPr lang="es-ES_tradnl" smtClean="0"/>
              <a:t>Organización 2½ D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62138" y="4713288"/>
            <a:ext cx="5734050" cy="947737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s-ES_tradnl" sz="2000" smtClean="0"/>
              <a:t>Un bit por chip</a:t>
            </a:r>
          </a:p>
          <a:p>
            <a:pPr eaLnBrk="1" hangingPunct="1"/>
            <a:r>
              <a:rPr lang="es-ES_tradnl" sz="2000" smtClean="0"/>
              <a:t>Los bits de una palabra repartidos en varios chips</a:t>
            </a:r>
          </a:p>
          <a:p>
            <a:pPr eaLnBrk="1" hangingPunct="1"/>
            <a:r>
              <a:rPr lang="es-ES_tradnl" sz="2000" smtClean="0"/>
              <a:t>El chip contiene un arreglo de bits cuadrado</a:t>
            </a:r>
            <a:endParaRPr lang="es-ES_tradnl" sz="2800" smtClean="0"/>
          </a:p>
        </p:txBody>
      </p:sp>
      <p:graphicFrame>
        <p:nvGraphicFramePr>
          <p:cNvPr id="7170" name="Object 4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2438400" y="1447800"/>
          <a:ext cx="4876800" cy="334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3" name="Imagen de mapa de bits" r:id="rId4" imgW="5029767" imgH="3448462" progId="PBrush">
                  <p:embed/>
                </p:oleObj>
              </mc:Choice>
              <mc:Fallback>
                <p:oleObj name="Imagen de mapa de bits" r:id="rId4" imgW="5029767" imgH="3448462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447800"/>
                        <a:ext cx="4876800" cy="334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745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600" smtClean="0"/>
              <a:t>Organización 2½ D</a:t>
            </a:r>
            <a:endParaRPr lang="es-ES_tradnl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s-ES_tradnl" sz="2400" smtClean="0"/>
              <a:t>Necesito 8 bits por palabra</a:t>
            </a:r>
          </a:p>
          <a:p>
            <a:pPr eaLnBrk="1" hangingPunct="1"/>
            <a:r>
              <a:rPr lang="es-ES_tradnl" sz="2400" smtClean="0"/>
              <a:t>256K ¿Datos?</a:t>
            </a:r>
          </a:p>
          <a:p>
            <a:pPr eaLnBrk="1" hangingPunct="1"/>
            <a:r>
              <a:rPr lang="es-ES_tradnl" sz="2400" smtClean="0"/>
              <a:t>1 linea más</a:t>
            </a:r>
          </a:p>
          <a:p>
            <a:pPr eaLnBrk="1" hangingPunct="1"/>
            <a:r>
              <a:rPr lang="es-ES_tradnl" sz="2400" smtClean="0"/>
              <a:t>cuadruplica</a:t>
            </a:r>
          </a:p>
          <a:p>
            <a:pPr eaLnBrk="1" hangingPunct="1"/>
            <a:r>
              <a:rPr lang="es-ES_tradnl" sz="2400" smtClean="0"/>
              <a:t>Crece en factor de 4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sz="2400" smtClean="0"/>
              <a:t>Ventajas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400" smtClean="0"/>
              <a:t>arreglo cuadrado (2D largo y estrecho)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400" smtClean="0"/>
              <a:t>2D requiere más líneas externas de datos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400" smtClean="0"/>
              <a:t>2D dificulta la corrección de errores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400" smtClean="0"/>
              <a:t>capacidad mayor en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400" smtClean="0"/>
              <a:t>    2½ D</a:t>
            </a:r>
          </a:p>
        </p:txBody>
      </p:sp>
    </p:spTree>
    <p:extLst>
      <p:ext uri="{BB962C8B-B14F-4D97-AF65-F5344CB8AC3E}">
        <p14:creationId xmlns:p14="http://schemas.microsoft.com/office/powerpoint/2010/main" val="283420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Encapsulado de chips</a:t>
            </a:r>
          </a:p>
        </p:txBody>
      </p:sp>
      <p:graphicFrame>
        <p:nvGraphicFramePr>
          <p:cNvPr id="9218" name="Object 4"/>
          <p:cNvGraphicFramePr>
            <a:graphicFrameLocks noGrp="1" noChangeAspect="1"/>
          </p:cNvGraphicFramePr>
          <p:nvPr>
            <p:ph type="clipArt" sz="half" idx="2"/>
            <p:extLst>
              <p:ext uri="{D42A27DB-BD31-4B8C-83A1-F6EECF244321}">
                <p14:modId xmlns:p14="http://schemas.microsoft.com/office/powerpoint/2010/main" val="155087979"/>
              </p:ext>
            </p:extLst>
          </p:nvPr>
        </p:nvGraphicFramePr>
        <p:xfrm>
          <a:off x="467544" y="1700808"/>
          <a:ext cx="8153400" cy="428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1" name="Documento" r:id="rId4" imgW="5612040" imgH="2950200" progId="Word.Document.8">
                  <p:embed/>
                </p:oleObj>
              </mc:Choice>
              <mc:Fallback>
                <p:oleObj name="Documento" r:id="rId4" imgW="5612040" imgH="29502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700808"/>
                        <a:ext cx="8153400" cy="428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631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Encapsulado de chips</a:t>
            </a:r>
          </a:p>
        </p:txBody>
      </p:sp>
      <p:graphicFrame>
        <p:nvGraphicFramePr>
          <p:cNvPr id="10242" name="Object 4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1289050" y="1963738"/>
          <a:ext cx="3773488" cy="352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6" name="Imagen de mapa de bits" r:id="rId4" imgW="2886241" imgH="3000000" progId="PBrush">
                  <p:embed/>
                </p:oleObj>
              </mc:Choice>
              <mc:Fallback>
                <p:oleObj name="Imagen de mapa de bits" r:id="rId4" imgW="2886241" imgH="300000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9050" y="1963738"/>
                        <a:ext cx="3773488" cy="3521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5"/>
          <p:cNvGraphicFramePr>
            <a:graphicFrameLocks noChangeAspect="1"/>
          </p:cNvGraphicFramePr>
          <p:nvPr/>
        </p:nvGraphicFramePr>
        <p:xfrm>
          <a:off x="5257800" y="2362200"/>
          <a:ext cx="2752725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7" name="Imagen de mapa de bits" r:id="rId6" imgW="2752711" imgH="1676495" progId="PBrush">
                  <p:embed/>
                </p:oleObj>
              </mc:Choice>
              <mc:Fallback>
                <p:oleObj name="Imagen de mapa de bits" r:id="rId6" imgW="2752711" imgH="1676495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2362200"/>
                        <a:ext cx="2752725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2247900" y="5613400"/>
            <a:ext cx="981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128Kx8</a:t>
            </a:r>
            <a:endParaRPr lang="es-ES"/>
          </a:p>
        </p:txBody>
      </p:sp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6208713" y="4460875"/>
            <a:ext cx="981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256Kx1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349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/>
              <a:t>Bancos de memoria</a:t>
            </a:r>
            <a:endParaRPr lang="es-E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/>
              <a:t>2 ½ D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844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Circuito de 4 x 1</a:t>
            </a:r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546600" cy="4525963"/>
          </a:xfrm>
        </p:spPr>
        <p:txBody>
          <a:bodyPr>
            <a:normAutofit/>
          </a:bodyPr>
          <a:lstStyle/>
          <a:p>
            <a:r>
              <a:rPr lang="es-MX" dirty="0" smtClean="0"/>
              <a:t> 4 </a:t>
            </a:r>
            <a:r>
              <a:rPr lang="es-MX" dirty="0"/>
              <a:t>palabras de 1 bit</a:t>
            </a:r>
          </a:p>
          <a:p>
            <a:r>
              <a:rPr lang="es-MX" dirty="0" smtClean="0"/>
              <a:t> Líneas </a:t>
            </a:r>
            <a:r>
              <a:rPr lang="es-MX" dirty="0"/>
              <a:t>de dirección 2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A  </a:t>
            </a:r>
            <a:r>
              <a:rPr lang="es-MX" dirty="0"/>
              <a:t>B    </a:t>
            </a:r>
            <a:r>
              <a:rPr lang="es-MX" dirty="0" smtClean="0"/>
              <a:t>Palabra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0   0	</a:t>
            </a:r>
            <a:r>
              <a:rPr lang="es-MX" dirty="0" smtClean="0"/>
              <a:t>    0                  A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0   1      1</a:t>
            </a:r>
          </a:p>
          <a:p>
            <a:pPr marL="0" indent="0">
              <a:buNone/>
            </a:pPr>
            <a:r>
              <a:rPr lang="es-MX" dirty="0"/>
              <a:t>1   0      </a:t>
            </a:r>
            <a:r>
              <a:rPr lang="es-MX" dirty="0" smtClean="0"/>
              <a:t>2                 B</a:t>
            </a:r>
            <a:endParaRPr lang="es-MX" dirty="0"/>
          </a:p>
          <a:p>
            <a:pPr marL="0" indent="0">
              <a:buNone/>
            </a:pPr>
            <a:r>
              <a:rPr lang="es-MX" dirty="0" smtClean="0"/>
              <a:t>1   </a:t>
            </a:r>
            <a:r>
              <a:rPr lang="es-MX" dirty="0"/>
              <a:t>1      3</a:t>
            </a:r>
            <a:endParaRPr lang="es-ES" dirty="0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468313" y="3645024"/>
            <a:ext cx="280754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403648" y="3248819"/>
            <a:ext cx="0" cy="234042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4284663" y="3500438"/>
            <a:ext cx="1150937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1 x 2</a:t>
            </a:r>
            <a:endParaRPr lang="es-E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3563938" y="4221163"/>
            <a:ext cx="720725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5435600" y="3644900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6300788" y="306863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p1</a:t>
            </a:r>
            <a:endParaRPr lang="es-ES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7019925" y="3068638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p0</a:t>
            </a:r>
            <a:endParaRPr lang="es-ES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>
            <a:off x="6445250" y="3427413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7164388" y="3427413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97" name="Line 25"/>
          <p:cNvSpPr>
            <a:spLocks noChangeShapeType="1"/>
          </p:cNvSpPr>
          <p:nvPr/>
        </p:nvSpPr>
        <p:spPr bwMode="auto">
          <a:xfrm>
            <a:off x="5435600" y="4437063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6300788" y="3860800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p3</a:t>
            </a:r>
            <a:endParaRPr lang="es-ES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7019925" y="38608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p2</a:t>
            </a:r>
            <a:endParaRPr lang="es-ES"/>
          </a:p>
        </p:txBody>
      </p:sp>
      <p:sp>
        <p:nvSpPr>
          <p:cNvPr id="3100" name="Line 28"/>
          <p:cNvSpPr>
            <a:spLocks noChangeShapeType="1"/>
          </p:cNvSpPr>
          <p:nvPr/>
        </p:nvSpPr>
        <p:spPr bwMode="auto">
          <a:xfrm>
            <a:off x="6445250" y="4219575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01" name="Line 29"/>
          <p:cNvSpPr>
            <a:spLocks noChangeShapeType="1"/>
          </p:cNvSpPr>
          <p:nvPr/>
        </p:nvSpPr>
        <p:spPr bwMode="auto">
          <a:xfrm>
            <a:off x="7164388" y="4219575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6588125" y="5084763"/>
            <a:ext cx="1152525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1 x 2</a:t>
            </a:r>
            <a:endParaRPr lang="es-ES"/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7380288" y="3141663"/>
            <a:ext cx="215900" cy="1943100"/>
            <a:chOff x="4649" y="1979"/>
            <a:chExt cx="136" cy="1224"/>
          </a:xfrm>
        </p:grpSpPr>
        <p:sp>
          <p:nvSpPr>
            <p:cNvPr id="3103" name="Line 31"/>
            <p:cNvSpPr>
              <a:spLocks noChangeShapeType="1"/>
            </p:cNvSpPr>
            <p:nvPr/>
          </p:nvSpPr>
          <p:spPr bwMode="auto">
            <a:xfrm flipV="1">
              <a:off x="4785" y="1979"/>
              <a:ext cx="0" cy="122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04" name="Line 32"/>
            <p:cNvSpPr>
              <a:spLocks noChangeShapeType="1"/>
            </p:cNvSpPr>
            <p:nvPr/>
          </p:nvSpPr>
          <p:spPr bwMode="auto">
            <a:xfrm flipH="1" flipV="1">
              <a:off x="4649" y="2069"/>
              <a:ext cx="13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05" name="Line 33"/>
            <p:cNvSpPr>
              <a:spLocks noChangeShapeType="1"/>
            </p:cNvSpPr>
            <p:nvPr/>
          </p:nvSpPr>
          <p:spPr bwMode="auto">
            <a:xfrm flipH="1" flipV="1">
              <a:off x="4649" y="2523"/>
              <a:ext cx="13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6659563" y="3141663"/>
            <a:ext cx="215900" cy="1943100"/>
            <a:chOff x="4649" y="1979"/>
            <a:chExt cx="136" cy="1224"/>
          </a:xfrm>
        </p:grpSpPr>
        <p:sp>
          <p:nvSpPr>
            <p:cNvPr id="3108" name="Line 36"/>
            <p:cNvSpPr>
              <a:spLocks noChangeShapeType="1"/>
            </p:cNvSpPr>
            <p:nvPr/>
          </p:nvSpPr>
          <p:spPr bwMode="auto">
            <a:xfrm flipV="1">
              <a:off x="4785" y="1979"/>
              <a:ext cx="0" cy="122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09" name="Line 37"/>
            <p:cNvSpPr>
              <a:spLocks noChangeShapeType="1"/>
            </p:cNvSpPr>
            <p:nvPr/>
          </p:nvSpPr>
          <p:spPr bwMode="auto">
            <a:xfrm flipH="1" flipV="1">
              <a:off x="4649" y="2069"/>
              <a:ext cx="13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110" name="Line 38"/>
            <p:cNvSpPr>
              <a:spLocks noChangeShapeType="1"/>
            </p:cNvSpPr>
            <p:nvPr/>
          </p:nvSpPr>
          <p:spPr bwMode="auto">
            <a:xfrm flipH="1" flipV="1">
              <a:off x="4649" y="2523"/>
              <a:ext cx="13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3635375" y="5445125"/>
            <a:ext cx="29527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5416550" y="33575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0</a:t>
            </a:r>
            <a:endParaRPr lang="es-ES"/>
          </a:p>
        </p:txBody>
      </p:sp>
      <p:sp>
        <p:nvSpPr>
          <p:cNvPr id="3113" name="Text Box 41"/>
          <p:cNvSpPr txBox="1">
            <a:spLocks noChangeArrowheads="1"/>
          </p:cNvSpPr>
          <p:nvPr/>
        </p:nvSpPr>
        <p:spPr bwMode="auto">
          <a:xfrm>
            <a:off x="5416550" y="40973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1</a:t>
            </a:r>
            <a:endParaRPr lang="es-ES"/>
          </a:p>
        </p:txBody>
      </p:sp>
      <p:sp>
        <p:nvSpPr>
          <p:cNvPr id="3114" name="Text Box 42"/>
          <p:cNvSpPr txBox="1">
            <a:spLocks noChangeArrowheads="1"/>
          </p:cNvSpPr>
          <p:nvPr/>
        </p:nvSpPr>
        <p:spPr bwMode="auto">
          <a:xfrm>
            <a:off x="7359650" y="47450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0</a:t>
            </a:r>
            <a:endParaRPr lang="es-ES"/>
          </a:p>
        </p:txBody>
      </p:sp>
      <p:sp>
        <p:nvSpPr>
          <p:cNvPr id="3115" name="Text Box 43"/>
          <p:cNvSpPr txBox="1">
            <a:spLocks noChangeArrowheads="1"/>
          </p:cNvSpPr>
          <p:nvPr/>
        </p:nvSpPr>
        <p:spPr bwMode="auto">
          <a:xfrm>
            <a:off x="6588125" y="4724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1</a:t>
            </a:r>
            <a:endParaRPr lang="es-ES"/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7813675" y="2492375"/>
            <a:ext cx="790575" cy="19446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DET</a:t>
            </a:r>
          </a:p>
          <a:p>
            <a:pPr algn="ctr"/>
            <a:r>
              <a:rPr lang="es-MX"/>
              <a:t>/ESC</a:t>
            </a:r>
            <a:endParaRPr lang="es-ES"/>
          </a:p>
        </p:txBody>
      </p:sp>
      <p:sp>
        <p:nvSpPr>
          <p:cNvPr id="3118" name="Line 46"/>
          <p:cNvSpPr>
            <a:spLocks noChangeShapeType="1"/>
          </p:cNvSpPr>
          <p:nvPr/>
        </p:nvSpPr>
        <p:spPr bwMode="auto">
          <a:xfrm>
            <a:off x="8604250" y="3644900"/>
            <a:ext cx="2159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auto">
          <a:xfrm>
            <a:off x="6443663" y="2852738"/>
            <a:ext cx="13684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auto">
          <a:xfrm>
            <a:off x="6443663" y="2852738"/>
            <a:ext cx="0" cy="2159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auto">
          <a:xfrm>
            <a:off x="7164388" y="2852738"/>
            <a:ext cx="0" cy="2159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auto">
          <a:xfrm>
            <a:off x="6443663" y="3716338"/>
            <a:ext cx="13684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auto">
          <a:xfrm>
            <a:off x="6443663" y="3716338"/>
            <a:ext cx="0" cy="21748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124" name="Line 52"/>
          <p:cNvSpPr>
            <a:spLocks noChangeShapeType="1"/>
          </p:cNvSpPr>
          <p:nvPr/>
        </p:nvSpPr>
        <p:spPr bwMode="auto">
          <a:xfrm>
            <a:off x="7164388" y="3716338"/>
            <a:ext cx="0" cy="2159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283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Circuito de 4 x 1</a:t>
            </a: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546600" cy="4525963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4 palabras de 1 bit</a:t>
            </a:r>
          </a:p>
          <a:p>
            <a:pPr marL="0" indent="0">
              <a:buNone/>
            </a:pPr>
            <a:r>
              <a:rPr lang="es-MX" dirty="0"/>
              <a:t>Líneas de dirección 2</a:t>
            </a:r>
          </a:p>
          <a:p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A  </a:t>
            </a:r>
            <a:r>
              <a:rPr lang="es-MX" dirty="0"/>
              <a:t>B    Palabra</a:t>
            </a:r>
          </a:p>
          <a:p>
            <a:pPr marL="0" indent="0">
              <a:buNone/>
            </a:pPr>
            <a:r>
              <a:rPr lang="es-MX" dirty="0" smtClean="0"/>
              <a:t>0   </a:t>
            </a:r>
            <a:r>
              <a:rPr lang="es-MX" dirty="0"/>
              <a:t>0	</a:t>
            </a:r>
            <a:r>
              <a:rPr lang="es-MX" dirty="0" smtClean="0"/>
              <a:t>    0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0   1      1</a:t>
            </a:r>
          </a:p>
          <a:p>
            <a:pPr marL="0" indent="0">
              <a:buNone/>
            </a:pPr>
            <a:r>
              <a:rPr lang="es-MX" b="1" dirty="0"/>
              <a:t>1   0      2</a:t>
            </a:r>
          </a:p>
          <a:p>
            <a:pPr marL="0" indent="0">
              <a:buNone/>
            </a:pPr>
            <a:r>
              <a:rPr lang="es-MX" dirty="0"/>
              <a:t>1   1      3</a:t>
            </a:r>
            <a:endParaRPr lang="es-ES" dirty="0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468313" y="3644900"/>
            <a:ext cx="2591519" cy="1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1403648" y="3068860"/>
            <a:ext cx="0" cy="2592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563938" y="3068638"/>
            <a:ext cx="4176712" cy="2736850"/>
            <a:chOff x="2245" y="1933"/>
            <a:chExt cx="2631" cy="1724"/>
          </a:xfrm>
        </p:grpSpPr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699" y="2205"/>
              <a:ext cx="725" cy="77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1 x 2</a:t>
              </a:r>
              <a:endParaRPr lang="es-ES"/>
            </a:p>
          </p:txBody>
        </p:sp>
        <p:sp>
          <p:nvSpPr>
            <p:cNvPr id="4103" name="Line 7"/>
            <p:cNvSpPr>
              <a:spLocks noChangeShapeType="1"/>
            </p:cNvSpPr>
            <p:nvPr/>
          </p:nvSpPr>
          <p:spPr bwMode="auto">
            <a:xfrm>
              <a:off x="2245" y="2659"/>
              <a:ext cx="4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04" name="Line 8"/>
            <p:cNvSpPr>
              <a:spLocks noChangeShapeType="1"/>
            </p:cNvSpPr>
            <p:nvPr/>
          </p:nvSpPr>
          <p:spPr bwMode="auto">
            <a:xfrm>
              <a:off x="3424" y="2296"/>
              <a:ext cx="11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969" y="193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p1</a:t>
              </a:r>
              <a:endParaRPr lang="es-ES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4422" y="193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p0</a:t>
              </a:r>
              <a:endParaRPr lang="es-ES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>
              <a:off x="4060" y="2159"/>
              <a:ext cx="0" cy="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08" name="Line 12"/>
            <p:cNvSpPr>
              <a:spLocks noChangeShapeType="1"/>
            </p:cNvSpPr>
            <p:nvPr/>
          </p:nvSpPr>
          <p:spPr bwMode="auto">
            <a:xfrm>
              <a:off x="4513" y="2159"/>
              <a:ext cx="0" cy="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09" name="Line 13"/>
            <p:cNvSpPr>
              <a:spLocks noChangeShapeType="1"/>
            </p:cNvSpPr>
            <p:nvPr/>
          </p:nvSpPr>
          <p:spPr bwMode="auto">
            <a:xfrm>
              <a:off x="3424" y="2795"/>
              <a:ext cx="11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3969" y="2432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p3</a:t>
              </a:r>
              <a:endParaRPr lang="es-ES"/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>
              <a:off x="4422" y="2432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p2</a:t>
              </a:r>
              <a:endParaRPr lang="es-ES"/>
            </a:p>
          </p:txBody>
        </p:sp>
        <p:sp>
          <p:nvSpPr>
            <p:cNvPr id="4112" name="Line 16"/>
            <p:cNvSpPr>
              <a:spLocks noChangeShapeType="1"/>
            </p:cNvSpPr>
            <p:nvPr/>
          </p:nvSpPr>
          <p:spPr bwMode="auto">
            <a:xfrm>
              <a:off x="4060" y="2658"/>
              <a:ext cx="0" cy="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4513" y="2658"/>
              <a:ext cx="0" cy="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>
              <a:off x="4150" y="3203"/>
              <a:ext cx="726" cy="45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1 x 2</a:t>
              </a:r>
              <a:endParaRPr lang="es-ES"/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4649" y="1979"/>
              <a:ext cx="136" cy="1224"/>
              <a:chOff x="4649" y="1979"/>
              <a:chExt cx="136" cy="1224"/>
            </a:xfrm>
          </p:grpSpPr>
          <p:sp>
            <p:nvSpPr>
              <p:cNvPr id="4116" name="Line 20"/>
              <p:cNvSpPr>
                <a:spLocks noChangeShapeType="1"/>
              </p:cNvSpPr>
              <p:nvPr/>
            </p:nvSpPr>
            <p:spPr bwMode="auto">
              <a:xfrm flipV="1">
                <a:off x="4785" y="1979"/>
                <a:ext cx="0" cy="122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117" name="Line 21"/>
              <p:cNvSpPr>
                <a:spLocks noChangeShapeType="1"/>
              </p:cNvSpPr>
              <p:nvPr/>
            </p:nvSpPr>
            <p:spPr bwMode="auto">
              <a:xfrm flipH="1" flipV="1">
                <a:off x="4649" y="2069"/>
                <a:ext cx="13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118" name="Line 22"/>
              <p:cNvSpPr>
                <a:spLocks noChangeShapeType="1"/>
              </p:cNvSpPr>
              <p:nvPr/>
            </p:nvSpPr>
            <p:spPr bwMode="auto">
              <a:xfrm flipH="1" flipV="1">
                <a:off x="4649" y="2523"/>
                <a:ext cx="13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4" name="Group 23"/>
            <p:cNvGrpSpPr>
              <a:grpSpLocks/>
            </p:cNvGrpSpPr>
            <p:nvPr/>
          </p:nvGrpSpPr>
          <p:grpSpPr bwMode="auto">
            <a:xfrm>
              <a:off x="4195" y="1979"/>
              <a:ext cx="136" cy="1224"/>
              <a:chOff x="4649" y="1979"/>
              <a:chExt cx="136" cy="1224"/>
            </a:xfrm>
          </p:grpSpPr>
          <p:sp>
            <p:nvSpPr>
              <p:cNvPr id="4120" name="Line 24"/>
              <p:cNvSpPr>
                <a:spLocks noChangeShapeType="1"/>
              </p:cNvSpPr>
              <p:nvPr/>
            </p:nvSpPr>
            <p:spPr bwMode="auto">
              <a:xfrm flipV="1">
                <a:off x="4785" y="1979"/>
                <a:ext cx="0" cy="122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121" name="Line 25"/>
              <p:cNvSpPr>
                <a:spLocks noChangeShapeType="1"/>
              </p:cNvSpPr>
              <p:nvPr/>
            </p:nvSpPr>
            <p:spPr bwMode="auto">
              <a:xfrm flipH="1" flipV="1">
                <a:off x="4649" y="2069"/>
                <a:ext cx="13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122" name="Line 26"/>
              <p:cNvSpPr>
                <a:spLocks noChangeShapeType="1"/>
              </p:cNvSpPr>
              <p:nvPr/>
            </p:nvSpPr>
            <p:spPr bwMode="auto">
              <a:xfrm flipH="1" flipV="1">
                <a:off x="4649" y="2523"/>
                <a:ext cx="13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>
              <a:off x="2290" y="3430"/>
              <a:ext cx="18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124" name="Text Box 28"/>
            <p:cNvSpPr txBox="1">
              <a:spLocks noChangeArrowheads="1"/>
            </p:cNvSpPr>
            <p:nvPr/>
          </p:nvSpPr>
          <p:spPr bwMode="auto">
            <a:xfrm>
              <a:off x="3412" y="2115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/>
                <a:t>0</a:t>
              </a:r>
              <a:endParaRPr lang="es-ES"/>
            </a:p>
          </p:txBody>
        </p:sp>
        <p:sp>
          <p:nvSpPr>
            <p:cNvPr id="4125" name="Text Box 29"/>
            <p:cNvSpPr txBox="1">
              <a:spLocks noChangeArrowheads="1"/>
            </p:cNvSpPr>
            <p:nvPr/>
          </p:nvSpPr>
          <p:spPr bwMode="auto">
            <a:xfrm>
              <a:off x="3412" y="2581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/>
                <a:t>1</a:t>
              </a:r>
              <a:endParaRPr lang="es-ES"/>
            </a:p>
          </p:txBody>
        </p:sp>
        <p:sp>
          <p:nvSpPr>
            <p:cNvPr id="4126" name="Text Box 30"/>
            <p:cNvSpPr txBox="1">
              <a:spLocks noChangeArrowheads="1"/>
            </p:cNvSpPr>
            <p:nvPr/>
          </p:nvSpPr>
          <p:spPr bwMode="auto">
            <a:xfrm>
              <a:off x="4636" y="2989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/>
                <a:t>0</a:t>
              </a:r>
              <a:endParaRPr lang="es-ES"/>
            </a:p>
          </p:txBody>
        </p:sp>
        <p:sp>
          <p:nvSpPr>
            <p:cNvPr id="4127" name="Text Box 31"/>
            <p:cNvSpPr txBox="1">
              <a:spLocks noChangeArrowheads="1"/>
            </p:cNvSpPr>
            <p:nvPr/>
          </p:nvSpPr>
          <p:spPr bwMode="auto">
            <a:xfrm>
              <a:off x="4150" y="2976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/>
                <a:t>1</a:t>
              </a:r>
              <a:endParaRPr lang="es-ES"/>
            </a:p>
          </p:txBody>
        </p:sp>
      </p:grpSp>
      <p:sp>
        <p:nvSpPr>
          <p:cNvPr id="4129" name="Text Box 33"/>
          <p:cNvSpPr txBox="1">
            <a:spLocks noChangeArrowheads="1"/>
          </p:cNvSpPr>
          <p:nvPr/>
        </p:nvSpPr>
        <p:spPr bwMode="auto">
          <a:xfrm>
            <a:off x="3687763" y="3635375"/>
            <a:ext cx="409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3200" b="1"/>
              <a:t>1</a:t>
            </a:r>
            <a:endParaRPr lang="es-ES" sz="3200" b="1"/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3708400" y="4724400"/>
            <a:ext cx="409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3200" b="1"/>
              <a:t>0</a:t>
            </a:r>
            <a:endParaRPr lang="es-ES" sz="3200" b="1"/>
          </a:p>
        </p:txBody>
      </p:sp>
      <p:sp>
        <p:nvSpPr>
          <p:cNvPr id="4135" name="Line 39"/>
          <p:cNvSpPr>
            <a:spLocks noChangeShapeType="1"/>
          </p:cNvSpPr>
          <p:nvPr/>
        </p:nvSpPr>
        <p:spPr bwMode="auto">
          <a:xfrm>
            <a:off x="5435600" y="4437063"/>
            <a:ext cx="18002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36" name="Line 40"/>
          <p:cNvSpPr>
            <a:spLocks noChangeShapeType="1"/>
          </p:cNvSpPr>
          <p:nvPr/>
        </p:nvSpPr>
        <p:spPr bwMode="auto">
          <a:xfrm flipV="1">
            <a:off x="7596188" y="3141663"/>
            <a:ext cx="0" cy="19431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37" name="Line 41"/>
          <p:cNvSpPr>
            <a:spLocks noChangeShapeType="1"/>
          </p:cNvSpPr>
          <p:nvPr/>
        </p:nvSpPr>
        <p:spPr bwMode="auto">
          <a:xfrm flipV="1">
            <a:off x="7164388" y="4221163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38" name="Line 42"/>
          <p:cNvSpPr>
            <a:spLocks noChangeShapeType="1"/>
          </p:cNvSpPr>
          <p:nvPr/>
        </p:nvSpPr>
        <p:spPr bwMode="auto">
          <a:xfrm flipH="1">
            <a:off x="7380288" y="4005263"/>
            <a:ext cx="2159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39" name="Rectangle 43"/>
          <p:cNvSpPr>
            <a:spLocks noChangeArrowheads="1"/>
          </p:cNvSpPr>
          <p:nvPr/>
        </p:nvSpPr>
        <p:spPr bwMode="auto">
          <a:xfrm>
            <a:off x="7813675" y="2492375"/>
            <a:ext cx="790575" cy="19446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DET</a:t>
            </a:r>
          </a:p>
          <a:p>
            <a:pPr algn="ctr"/>
            <a:r>
              <a:rPr lang="es-MX"/>
              <a:t>/ESC</a:t>
            </a:r>
            <a:endParaRPr lang="es-ES"/>
          </a:p>
        </p:txBody>
      </p:sp>
      <p:sp>
        <p:nvSpPr>
          <p:cNvPr id="4140" name="Line 44"/>
          <p:cNvSpPr>
            <a:spLocks noChangeShapeType="1"/>
          </p:cNvSpPr>
          <p:nvPr/>
        </p:nvSpPr>
        <p:spPr bwMode="auto">
          <a:xfrm>
            <a:off x="8604250" y="3644900"/>
            <a:ext cx="2159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41" name="Line 45"/>
          <p:cNvSpPr>
            <a:spLocks noChangeShapeType="1"/>
          </p:cNvSpPr>
          <p:nvPr/>
        </p:nvSpPr>
        <p:spPr bwMode="auto">
          <a:xfrm>
            <a:off x="6443663" y="2852738"/>
            <a:ext cx="13684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42" name="Line 46"/>
          <p:cNvSpPr>
            <a:spLocks noChangeShapeType="1"/>
          </p:cNvSpPr>
          <p:nvPr/>
        </p:nvSpPr>
        <p:spPr bwMode="auto">
          <a:xfrm>
            <a:off x="6443663" y="2852738"/>
            <a:ext cx="0" cy="2159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43" name="Line 47"/>
          <p:cNvSpPr>
            <a:spLocks noChangeShapeType="1"/>
          </p:cNvSpPr>
          <p:nvPr/>
        </p:nvSpPr>
        <p:spPr bwMode="auto">
          <a:xfrm>
            <a:off x="7164388" y="2852738"/>
            <a:ext cx="0" cy="2159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44" name="Line 48"/>
          <p:cNvSpPr>
            <a:spLocks noChangeShapeType="1"/>
          </p:cNvSpPr>
          <p:nvPr/>
        </p:nvSpPr>
        <p:spPr bwMode="auto">
          <a:xfrm>
            <a:off x="6443663" y="3716338"/>
            <a:ext cx="13684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45" name="Line 49"/>
          <p:cNvSpPr>
            <a:spLocks noChangeShapeType="1"/>
          </p:cNvSpPr>
          <p:nvPr/>
        </p:nvSpPr>
        <p:spPr bwMode="auto">
          <a:xfrm>
            <a:off x="6443663" y="3716338"/>
            <a:ext cx="0" cy="21748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146" name="Line 50"/>
          <p:cNvSpPr>
            <a:spLocks noChangeShapeType="1"/>
          </p:cNvSpPr>
          <p:nvPr/>
        </p:nvSpPr>
        <p:spPr bwMode="auto">
          <a:xfrm>
            <a:off x="7164388" y="3716338"/>
            <a:ext cx="0" cy="2159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995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5" grpId="0" animBg="1"/>
      <p:bldP spid="4136" grpId="0" animBg="1"/>
      <p:bldP spid="4137" grpId="0" animBg="1"/>
      <p:bldP spid="413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15888"/>
            <a:ext cx="8229600" cy="1143000"/>
          </a:xfrm>
        </p:spPr>
        <p:txBody>
          <a:bodyPr/>
          <a:lstStyle/>
          <a:p>
            <a:r>
              <a:rPr lang="es-MX"/>
              <a:t>Circuito de 4 x 2</a:t>
            </a:r>
            <a:endParaRPr lang="es-ES"/>
          </a:p>
        </p:txBody>
      </p:sp>
      <p:sp>
        <p:nvSpPr>
          <p:cNvPr id="6220" name="Rectangle 76"/>
          <p:cNvSpPr>
            <a:spLocks noChangeArrowheads="1"/>
          </p:cNvSpPr>
          <p:nvPr/>
        </p:nvSpPr>
        <p:spPr bwMode="auto">
          <a:xfrm>
            <a:off x="2339975" y="2268538"/>
            <a:ext cx="1655763" cy="1728787"/>
          </a:xfrm>
          <a:prstGeom prst="rect">
            <a:avLst/>
          </a:prstGeom>
          <a:solidFill>
            <a:srgbClr val="FBF9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211" name="Text Box 67"/>
          <p:cNvSpPr txBox="1">
            <a:spLocks noChangeArrowheads="1"/>
          </p:cNvSpPr>
          <p:nvPr/>
        </p:nvSpPr>
        <p:spPr bwMode="auto">
          <a:xfrm>
            <a:off x="395288" y="5437188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A0</a:t>
            </a:r>
            <a:endParaRPr lang="es-ES"/>
          </a:p>
        </p:txBody>
      </p:sp>
      <p:sp>
        <p:nvSpPr>
          <p:cNvPr id="6212" name="Line 68"/>
          <p:cNvSpPr>
            <a:spLocks noChangeShapeType="1"/>
          </p:cNvSpPr>
          <p:nvPr/>
        </p:nvSpPr>
        <p:spPr bwMode="auto">
          <a:xfrm flipV="1">
            <a:off x="900113" y="4070350"/>
            <a:ext cx="0" cy="1879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14" name="Text Box 70"/>
          <p:cNvSpPr txBox="1">
            <a:spLocks noChangeArrowheads="1"/>
          </p:cNvSpPr>
          <p:nvPr/>
        </p:nvSpPr>
        <p:spPr bwMode="auto">
          <a:xfrm>
            <a:off x="971550" y="5437188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A1</a:t>
            </a:r>
            <a:endParaRPr lang="es-ES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39750" y="2844800"/>
            <a:ext cx="1150938" cy="1223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1 x 2</a:t>
            </a:r>
            <a:endParaRPr lang="es-ES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1690688" y="2989263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2555875" y="24130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p1</a:t>
            </a:r>
            <a:endParaRPr lang="es-ES"/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3275013" y="2413000"/>
            <a:ext cx="360362" cy="36036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p0</a:t>
            </a:r>
            <a:endParaRPr lang="es-ES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2700338" y="2771775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3419475" y="2771775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1690688" y="3781425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2555875" y="320516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p3</a:t>
            </a:r>
            <a:endParaRPr lang="es-ES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3275013" y="3205163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p2</a:t>
            </a:r>
            <a:endParaRPr lang="es-ES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2700338" y="3563938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>
            <a:off x="3419475" y="3563938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2843213" y="4429125"/>
            <a:ext cx="1152525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1 x 2</a:t>
            </a:r>
            <a:endParaRPr lang="es-ES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635375" y="2486025"/>
            <a:ext cx="215900" cy="1943100"/>
            <a:chOff x="4649" y="1979"/>
            <a:chExt cx="136" cy="1224"/>
          </a:xfrm>
        </p:grpSpPr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 flipV="1">
              <a:off x="4785" y="1979"/>
              <a:ext cx="0" cy="122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 flipH="1" flipV="1">
              <a:off x="4649" y="2069"/>
              <a:ext cx="13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167" name="Line 23"/>
            <p:cNvSpPr>
              <a:spLocks noChangeShapeType="1"/>
            </p:cNvSpPr>
            <p:nvPr/>
          </p:nvSpPr>
          <p:spPr bwMode="auto">
            <a:xfrm flipH="1" flipV="1">
              <a:off x="4649" y="2523"/>
              <a:ext cx="13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914650" y="2486025"/>
            <a:ext cx="215900" cy="1943100"/>
            <a:chOff x="4649" y="1979"/>
            <a:chExt cx="136" cy="1224"/>
          </a:xfrm>
        </p:grpSpPr>
        <p:sp>
          <p:nvSpPr>
            <p:cNvPr id="6169" name="Line 25"/>
            <p:cNvSpPr>
              <a:spLocks noChangeShapeType="1"/>
            </p:cNvSpPr>
            <p:nvPr/>
          </p:nvSpPr>
          <p:spPr bwMode="auto">
            <a:xfrm flipV="1">
              <a:off x="4785" y="1979"/>
              <a:ext cx="0" cy="122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170" name="Line 26"/>
            <p:cNvSpPr>
              <a:spLocks noChangeShapeType="1"/>
            </p:cNvSpPr>
            <p:nvPr/>
          </p:nvSpPr>
          <p:spPr bwMode="auto">
            <a:xfrm flipH="1" flipV="1">
              <a:off x="4649" y="2069"/>
              <a:ext cx="13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171" name="Line 27"/>
            <p:cNvSpPr>
              <a:spLocks noChangeShapeType="1"/>
            </p:cNvSpPr>
            <p:nvPr/>
          </p:nvSpPr>
          <p:spPr bwMode="auto">
            <a:xfrm flipH="1" flipV="1">
              <a:off x="4649" y="2523"/>
              <a:ext cx="13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1671638" y="27019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0</a:t>
            </a:r>
            <a:endParaRPr lang="es-ES"/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671638" y="34417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1</a:t>
            </a:r>
            <a:endParaRPr lang="es-ES"/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3614738" y="4089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0</a:t>
            </a:r>
            <a:endParaRPr lang="es-ES"/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2843213" y="40687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1</a:t>
            </a:r>
            <a:endParaRPr lang="es-ES"/>
          </a:p>
        </p:txBody>
      </p:sp>
      <p:sp>
        <p:nvSpPr>
          <p:cNvPr id="6217" name="Rectangle 73"/>
          <p:cNvSpPr>
            <a:spLocks noChangeArrowheads="1"/>
          </p:cNvSpPr>
          <p:nvPr/>
        </p:nvSpPr>
        <p:spPr bwMode="auto">
          <a:xfrm>
            <a:off x="395288" y="2052638"/>
            <a:ext cx="3744912" cy="33131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218" name="Line 74"/>
          <p:cNvSpPr>
            <a:spLocks noChangeShapeType="1"/>
          </p:cNvSpPr>
          <p:nvPr/>
        </p:nvSpPr>
        <p:spPr bwMode="auto">
          <a:xfrm flipV="1">
            <a:off x="1403350" y="4068763"/>
            <a:ext cx="0" cy="17287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22" name="Text Box 78"/>
          <p:cNvSpPr txBox="1">
            <a:spLocks noChangeArrowheads="1"/>
          </p:cNvSpPr>
          <p:nvPr/>
        </p:nvSpPr>
        <p:spPr bwMode="auto">
          <a:xfrm>
            <a:off x="3906838" y="1628775"/>
            <a:ext cx="476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D1</a:t>
            </a:r>
            <a:endParaRPr lang="es-ES"/>
          </a:p>
        </p:txBody>
      </p:sp>
      <p:sp>
        <p:nvSpPr>
          <p:cNvPr id="6259" name="Line 115"/>
          <p:cNvSpPr>
            <a:spLocks noChangeShapeType="1"/>
          </p:cNvSpPr>
          <p:nvPr/>
        </p:nvSpPr>
        <p:spPr bwMode="auto">
          <a:xfrm>
            <a:off x="3995738" y="2563813"/>
            <a:ext cx="3603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62" name="Line 118"/>
          <p:cNvSpPr>
            <a:spLocks noChangeShapeType="1"/>
          </p:cNvSpPr>
          <p:nvPr/>
        </p:nvSpPr>
        <p:spPr bwMode="auto">
          <a:xfrm flipV="1">
            <a:off x="4383088" y="1701800"/>
            <a:ext cx="0" cy="863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66" name="Rectangle 122"/>
          <p:cNvSpPr>
            <a:spLocks noChangeArrowheads="1"/>
          </p:cNvSpPr>
          <p:nvPr/>
        </p:nvSpPr>
        <p:spPr bwMode="auto">
          <a:xfrm>
            <a:off x="6732588" y="2197100"/>
            <a:ext cx="1655762" cy="1728788"/>
          </a:xfrm>
          <a:prstGeom prst="rect">
            <a:avLst/>
          </a:prstGeom>
          <a:solidFill>
            <a:srgbClr val="FBF9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267" name="Text Box 123"/>
          <p:cNvSpPr txBox="1">
            <a:spLocks noChangeArrowheads="1"/>
          </p:cNvSpPr>
          <p:nvPr/>
        </p:nvSpPr>
        <p:spPr bwMode="auto">
          <a:xfrm>
            <a:off x="4787900" y="5365750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A0</a:t>
            </a:r>
            <a:endParaRPr lang="es-ES"/>
          </a:p>
        </p:txBody>
      </p:sp>
      <p:sp>
        <p:nvSpPr>
          <p:cNvPr id="6268" name="Line 124"/>
          <p:cNvSpPr>
            <a:spLocks noChangeShapeType="1"/>
          </p:cNvSpPr>
          <p:nvPr/>
        </p:nvSpPr>
        <p:spPr bwMode="auto">
          <a:xfrm flipV="1">
            <a:off x="5292725" y="3998913"/>
            <a:ext cx="0" cy="195103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69" name="Text Box 125"/>
          <p:cNvSpPr txBox="1">
            <a:spLocks noChangeArrowheads="1"/>
          </p:cNvSpPr>
          <p:nvPr/>
        </p:nvSpPr>
        <p:spPr bwMode="auto">
          <a:xfrm>
            <a:off x="5364163" y="5365750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A1</a:t>
            </a:r>
            <a:endParaRPr lang="es-ES"/>
          </a:p>
        </p:txBody>
      </p:sp>
      <p:sp>
        <p:nvSpPr>
          <p:cNvPr id="6270" name="Rectangle 126"/>
          <p:cNvSpPr>
            <a:spLocks noChangeArrowheads="1"/>
          </p:cNvSpPr>
          <p:nvPr/>
        </p:nvSpPr>
        <p:spPr bwMode="auto">
          <a:xfrm>
            <a:off x="4932363" y="2773363"/>
            <a:ext cx="1150937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1 x 2</a:t>
            </a:r>
            <a:endParaRPr lang="es-ES"/>
          </a:p>
        </p:txBody>
      </p:sp>
      <p:sp>
        <p:nvSpPr>
          <p:cNvPr id="6271" name="Line 127"/>
          <p:cNvSpPr>
            <a:spLocks noChangeShapeType="1"/>
          </p:cNvSpPr>
          <p:nvPr/>
        </p:nvSpPr>
        <p:spPr bwMode="auto">
          <a:xfrm>
            <a:off x="6083300" y="2917825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72" name="Rectangle 128"/>
          <p:cNvSpPr>
            <a:spLocks noChangeArrowheads="1"/>
          </p:cNvSpPr>
          <p:nvPr/>
        </p:nvSpPr>
        <p:spPr bwMode="auto">
          <a:xfrm>
            <a:off x="6948488" y="2341563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p1</a:t>
            </a:r>
            <a:endParaRPr lang="es-ES"/>
          </a:p>
        </p:txBody>
      </p:sp>
      <p:sp>
        <p:nvSpPr>
          <p:cNvPr id="6273" name="Rectangle 129"/>
          <p:cNvSpPr>
            <a:spLocks noChangeArrowheads="1"/>
          </p:cNvSpPr>
          <p:nvPr/>
        </p:nvSpPr>
        <p:spPr bwMode="auto">
          <a:xfrm>
            <a:off x="7667625" y="2341563"/>
            <a:ext cx="360363" cy="36036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p0</a:t>
            </a:r>
            <a:endParaRPr lang="es-ES"/>
          </a:p>
        </p:txBody>
      </p:sp>
      <p:sp>
        <p:nvSpPr>
          <p:cNvPr id="6274" name="Line 130"/>
          <p:cNvSpPr>
            <a:spLocks noChangeShapeType="1"/>
          </p:cNvSpPr>
          <p:nvPr/>
        </p:nvSpPr>
        <p:spPr bwMode="auto">
          <a:xfrm>
            <a:off x="7092950" y="2700338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75" name="Line 131"/>
          <p:cNvSpPr>
            <a:spLocks noChangeShapeType="1"/>
          </p:cNvSpPr>
          <p:nvPr/>
        </p:nvSpPr>
        <p:spPr bwMode="auto">
          <a:xfrm>
            <a:off x="7812088" y="2700338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76" name="Line 132"/>
          <p:cNvSpPr>
            <a:spLocks noChangeShapeType="1"/>
          </p:cNvSpPr>
          <p:nvPr/>
        </p:nvSpPr>
        <p:spPr bwMode="auto">
          <a:xfrm>
            <a:off x="6083300" y="3709988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77" name="Rectangle 133"/>
          <p:cNvSpPr>
            <a:spLocks noChangeArrowheads="1"/>
          </p:cNvSpPr>
          <p:nvPr/>
        </p:nvSpPr>
        <p:spPr bwMode="auto">
          <a:xfrm>
            <a:off x="6948488" y="3133725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p3</a:t>
            </a:r>
            <a:endParaRPr lang="es-ES"/>
          </a:p>
        </p:txBody>
      </p:sp>
      <p:sp>
        <p:nvSpPr>
          <p:cNvPr id="6278" name="Rectangle 134"/>
          <p:cNvSpPr>
            <a:spLocks noChangeArrowheads="1"/>
          </p:cNvSpPr>
          <p:nvPr/>
        </p:nvSpPr>
        <p:spPr bwMode="auto">
          <a:xfrm>
            <a:off x="7667625" y="3133725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p2</a:t>
            </a:r>
            <a:endParaRPr lang="es-ES"/>
          </a:p>
        </p:txBody>
      </p:sp>
      <p:sp>
        <p:nvSpPr>
          <p:cNvPr id="6279" name="Line 135"/>
          <p:cNvSpPr>
            <a:spLocks noChangeShapeType="1"/>
          </p:cNvSpPr>
          <p:nvPr/>
        </p:nvSpPr>
        <p:spPr bwMode="auto">
          <a:xfrm>
            <a:off x="7092950" y="3492500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80" name="Line 136"/>
          <p:cNvSpPr>
            <a:spLocks noChangeShapeType="1"/>
          </p:cNvSpPr>
          <p:nvPr/>
        </p:nvSpPr>
        <p:spPr bwMode="auto">
          <a:xfrm>
            <a:off x="7812088" y="3492500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81" name="Rectangle 137"/>
          <p:cNvSpPr>
            <a:spLocks noChangeArrowheads="1"/>
          </p:cNvSpPr>
          <p:nvPr/>
        </p:nvSpPr>
        <p:spPr bwMode="auto">
          <a:xfrm>
            <a:off x="7235825" y="4357688"/>
            <a:ext cx="1152525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1 x 2</a:t>
            </a:r>
            <a:endParaRPr lang="es-ES"/>
          </a:p>
        </p:txBody>
      </p:sp>
      <p:grpSp>
        <p:nvGrpSpPr>
          <p:cNvPr id="4" name="Group 138"/>
          <p:cNvGrpSpPr>
            <a:grpSpLocks/>
          </p:cNvGrpSpPr>
          <p:nvPr/>
        </p:nvGrpSpPr>
        <p:grpSpPr bwMode="auto">
          <a:xfrm>
            <a:off x="8027988" y="2414588"/>
            <a:ext cx="215900" cy="1943100"/>
            <a:chOff x="4649" y="1979"/>
            <a:chExt cx="136" cy="1224"/>
          </a:xfrm>
        </p:grpSpPr>
        <p:sp>
          <p:nvSpPr>
            <p:cNvPr id="6283" name="Line 139"/>
            <p:cNvSpPr>
              <a:spLocks noChangeShapeType="1"/>
            </p:cNvSpPr>
            <p:nvPr/>
          </p:nvSpPr>
          <p:spPr bwMode="auto">
            <a:xfrm flipV="1">
              <a:off x="4785" y="1979"/>
              <a:ext cx="0" cy="122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284" name="Line 140"/>
            <p:cNvSpPr>
              <a:spLocks noChangeShapeType="1"/>
            </p:cNvSpPr>
            <p:nvPr/>
          </p:nvSpPr>
          <p:spPr bwMode="auto">
            <a:xfrm flipH="1" flipV="1">
              <a:off x="4649" y="2069"/>
              <a:ext cx="13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285" name="Line 141"/>
            <p:cNvSpPr>
              <a:spLocks noChangeShapeType="1"/>
            </p:cNvSpPr>
            <p:nvPr/>
          </p:nvSpPr>
          <p:spPr bwMode="auto">
            <a:xfrm flipH="1" flipV="1">
              <a:off x="4649" y="2523"/>
              <a:ext cx="13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5" name="Group 142"/>
          <p:cNvGrpSpPr>
            <a:grpSpLocks/>
          </p:cNvGrpSpPr>
          <p:nvPr/>
        </p:nvGrpSpPr>
        <p:grpSpPr bwMode="auto">
          <a:xfrm>
            <a:off x="7307263" y="2414588"/>
            <a:ext cx="215900" cy="1943100"/>
            <a:chOff x="4649" y="1979"/>
            <a:chExt cx="136" cy="1224"/>
          </a:xfrm>
        </p:grpSpPr>
        <p:sp>
          <p:nvSpPr>
            <p:cNvPr id="6287" name="Line 143"/>
            <p:cNvSpPr>
              <a:spLocks noChangeShapeType="1"/>
            </p:cNvSpPr>
            <p:nvPr/>
          </p:nvSpPr>
          <p:spPr bwMode="auto">
            <a:xfrm flipV="1">
              <a:off x="4785" y="1979"/>
              <a:ext cx="0" cy="122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288" name="Line 144"/>
            <p:cNvSpPr>
              <a:spLocks noChangeShapeType="1"/>
            </p:cNvSpPr>
            <p:nvPr/>
          </p:nvSpPr>
          <p:spPr bwMode="auto">
            <a:xfrm flipH="1" flipV="1">
              <a:off x="4649" y="2069"/>
              <a:ext cx="13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289" name="Line 145"/>
            <p:cNvSpPr>
              <a:spLocks noChangeShapeType="1"/>
            </p:cNvSpPr>
            <p:nvPr/>
          </p:nvSpPr>
          <p:spPr bwMode="auto">
            <a:xfrm flipH="1" flipV="1">
              <a:off x="4649" y="2523"/>
              <a:ext cx="13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6290" name="Text Box 146"/>
          <p:cNvSpPr txBox="1">
            <a:spLocks noChangeArrowheads="1"/>
          </p:cNvSpPr>
          <p:nvPr/>
        </p:nvSpPr>
        <p:spPr bwMode="auto">
          <a:xfrm>
            <a:off x="6064250" y="26304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0</a:t>
            </a:r>
            <a:endParaRPr lang="es-ES"/>
          </a:p>
        </p:txBody>
      </p:sp>
      <p:sp>
        <p:nvSpPr>
          <p:cNvPr id="6291" name="Text Box 147"/>
          <p:cNvSpPr txBox="1">
            <a:spLocks noChangeArrowheads="1"/>
          </p:cNvSpPr>
          <p:nvPr/>
        </p:nvSpPr>
        <p:spPr bwMode="auto">
          <a:xfrm>
            <a:off x="6064250" y="33702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1</a:t>
            </a:r>
            <a:endParaRPr lang="es-ES"/>
          </a:p>
        </p:txBody>
      </p:sp>
      <p:sp>
        <p:nvSpPr>
          <p:cNvPr id="6292" name="Text Box 148"/>
          <p:cNvSpPr txBox="1">
            <a:spLocks noChangeArrowheads="1"/>
          </p:cNvSpPr>
          <p:nvPr/>
        </p:nvSpPr>
        <p:spPr bwMode="auto">
          <a:xfrm>
            <a:off x="8007350" y="40179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0</a:t>
            </a:r>
            <a:endParaRPr lang="es-ES"/>
          </a:p>
        </p:txBody>
      </p:sp>
      <p:sp>
        <p:nvSpPr>
          <p:cNvPr id="6293" name="Text Box 149"/>
          <p:cNvSpPr txBox="1">
            <a:spLocks noChangeArrowheads="1"/>
          </p:cNvSpPr>
          <p:nvPr/>
        </p:nvSpPr>
        <p:spPr bwMode="auto">
          <a:xfrm>
            <a:off x="7235825" y="39973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1</a:t>
            </a:r>
            <a:endParaRPr lang="es-ES"/>
          </a:p>
        </p:txBody>
      </p:sp>
      <p:sp>
        <p:nvSpPr>
          <p:cNvPr id="6294" name="Rectangle 150"/>
          <p:cNvSpPr>
            <a:spLocks noChangeArrowheads="1"/>
          </p:cNvSpPr>
          <p:nvPr/>
        </p:nvSpPr>
        <p:spPr bwMode="auto">
          <a:xfrm>
            <a:off x="4787900" y="1981200"/>
            <a:ext cx="3744913" cy="33131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295" name="Line 151"/>
          <p:cNvSpPr>
            <a:spLocks noChangeShapeType="1"/>
          </p:cNvSpPr>
          <p:nvPr/>
        </p:nvSpPr>
        <p:spPr bwMode="auto">
          <a:xfrm flipV="1">
            <a:off x="5795963" y="3997325"/>
            <a:ext cx="0" cy="172878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96" name="Text Box 152"/>
          <p:cNvSpPr txBox="1">
            <a:spLocks noChangeArrowheads="1"/>
          </p:cNvSpPr>
          <p:nvPr/>
        </p:nvSpPr>
        <p:spPr bwMode="auto">
          <a:xfrm>
            <a:off x="8299450" y="1557338"/>
            <a:ext cx="476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/>
              <a:t>D0</a:t>
            </a:r>
            <a:endParaRPr lang="es-ES"/>
          </a:p>
        </p:txBody>
      </p:sp>
      <p:sp>
        <p:nvSpPr>
          <p:cNvPr id="6297" name="Line 153"/>
          <p:cNvSpPr>
            <a:spLocks noChangeShapeType="1"/>
          </p:cNvSpPr>
          <p:nvPr/>
        </p:nvSpPr>
        <p:spPr bwMode="auto">
          <a:xfrm>
            <a:off x="8388350" y="2492375"/>
            <a:ext cx="3603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98" name="Line 154"/>
          <p:cNvSpPr>
            <a:spLocks noChangeShapeType="1"/>
          </p:cNvSpPr>
          <p:nvPr/>
        </p:nvSpPr>
        <p:spPr bwMode="auto">
          <a:xfrm flipV="1">
            <a:off x="8775700" y="1630363"/>
            <a:ext cx="0" cy="863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299" name="Line 155"/>
          <p:cNvSpPr>
            <a:spLocks noChangeShapeType="1"/>
          </p:cNvSpPr>
          <p:nvPr/>
        </p:nvSpPr>
        <p:spPr bwMode="auto">
          <a:xfrm>
            <a:off x="900113" y="5949950"/>
            <a:ext cx="4392612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300" name="Line 156"/>
          <p:cNvSpPr>
            <a:spLocks noChangeShapeType="1"/>
          </p:cNvSpPr>
          <p:nvPr/>
        </p:nvSpPr>
        <p:spPr bwMode="auto">
          <a:xfrm>
            <a:off x="1331913" y="5734050"/>
            <a:ext cx="44640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301" name="Line 157"/>
          <p:cNvSpPr>
            <a:spLocks noChangeShapeType="1"/>
          </p:cNvSpPr>
          <p:nvPr/>
        </p:nvSpPr>
        <p:spPr bwMode="auto">
          <a:xfrm>
            <a:off x="4356100" y="1700213"/>
            <a:ext cx="16557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302" name="Line 158"/>
          <p:cNvSpPr>
            <a:spLocks noChangeShapeType="1"/>
          </p:cNvSpPr>
          <p:nvPr/>
        </p:nvSpPr>
        <p:spPr bwMode="auto">
          <a:xfrm flipV="1">
            <a:off x="6011863" y="1412875"/>
            <a:ext cx="0" cy="2873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303" name="Rectangle 159"/>
          <p:cNvSpPr>
            <a:spLocks noChangeArrowheads="1"/>
          </p:cNvSpPr>
          <p:nvPr/>
        </p:nvSpPr>
        <p:spPr bwMode="auto">
          <a:xfrm>
            <a:off x="5724525" y="1196975"/>
            <a:ext cx="8636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MDR</a:t>
            </a:r>
            <a:endParaRPr lang="es-ES"/>
          </a:p>
        </p:txBody>
      </p:sp>
      <p:sp>
        <p:nvSpPr>
          <p:cNvPr id="6304" name="Line 160"/>
          <p:cNvSpPr>
            <a:spLocks noChangeShapeType="1"/>
          </p:cNvSpPr>
          <p:nvPr/>
        </p:nvSpPr>
        <p:spPr bwMode="auto">
          <a:xfrm flipH="1">
            <a:off x="6372225" y="1628775"/>
            <a:ext cx="23764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305" name="Line 161"/>
          <p:cNvSpPr>
            <a:spLocks noChangeShapeType="1"/>
          </p:cNvSpPr>
          <p:nvPr/>
        </p:nvSpPr>
        <p:spPr bwMode="auto">
          <a:xfrm flipV="1">
            <a:off x="6372225" y="1412875"/>
            <a:ext cx="0" cy="215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306" name="Rectangle 162"/>
          <p:cNvSpPr>
            <a:spLocks noChangeArrowheads="1"/>
          </p:cNvSpPr>
          <p:nvPr/>
        </p:nvSpPr>
        <p:spPr bwMode="auto">
          <a:xfrm>
            <a:off x="2771775" y="6237288"/>
            <a:ext cx="720725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MAR</a:t>
            </a:r>
            <a:endParaRPr lang="es-ES"/>
          </a:p>
        </p:txBody>
      </p:sp>
      <p:sp>
        <p:nvSpPr>
          <p:cNvPr id="6307" name="Line 163"/>
          <p:cNvSpPr>
            <a:spLocks noChangeShapeType="1"/>
          </p:cNvSpPr>
          <p:nvPr/>
        </p:nvSpPr>
        <p:spPr bwMode="auto">
          <a:xfrm flipV="1">
            <a:off x="2987675" y="5949950"/>
            <a:ext cx="0" cy="2873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308" name="Line 164"/>
          <p:cNvSpPr>
            <a:spLocks noChangeShapeType="1"/>
          </p:cNvSpPr>
          <p:nvPr/>
        </p:nvSpPr>
        <p:spPr bwMode="auto">
          <a:xfrm flipV="1">
            <a:off x="3276600" y="5734050"/>
            <a:ext cx="0" cy="5032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73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Memoria 2 ½ D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Arreglo de memoria 512 x 512</a:t>
            </a:r>
          </a:p>
          <a:p>
            <a:r>
              <a:rPr lang="es-MX" dirty="0" smtClean="0"/>
              <a:t>Líneas de dirección  ____________</a:t>
            </a:r>
          </a:p>
          <a:p>
            <a:r>
              <a:rPr lang="es-MX" dirty="0" smtClean="0"/>
              <a:t>Líneas de datos        ____________</a:t>
            </a:r>
          </a:p>
          <a:p>
            <a:r>
              <a:rPr lang="es-MX" dirty="0" smtClean="0"/>
              <a:t>Decodificadores      ____________</a:t>
            </a:r>
          </a:p>
          <a:p>
            <a:r>
              <a:rPr lang="es-MX" dirty="0" smtClean="0"/>
              <a:t>Bits en el MAR        ____________</a:t>
            </a:r>
          </a:p>
          <a:p>
            <a:r>
              <a:rPr lang="es-MX" dirty="0" smtClean="0"/>
              <a:t>Capacidad  en K       ____________</a:t>
            </a:r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659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6870700" cy="987425"/>
          </a:xfrm>
        </p:spPr>
        <p:txBody>
          <a:bodyPr/>
          <a:lstStyle/>
          <a:p>
            <a:pPr eaLnBrk="1" hangingPunct="1"/>
            <a:r>
              <a:rPr lang="es-ES_tradnl" smtClean="0"/>
              <a:t>Organización modular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14450" y="4273550"/>
            <a:ext cx="7289800" cy="1676400"/>
          </a:xfrm>
        </p:spPr>
        <p:txBody>
          <a:bodyPr/>
          <a:lstStyle/>
          <a:p>
            <a:pPr eaLnBrk="1" hangingPunct="1"/>
            <a:r>
              <a:rPr lang="es-ES_tradnl" sz="2800" smtClean="0"/>
              <a:t>#chips = #bits palabra</a:t>
            </a:r>
          </a:p>
          <a:p>
            <a:pPr eaLnBrk="1" hangingPunct="1"/>
            <a:r>
              <a:rPr lang="es-ES_tradnl" sz="2800" smtClean="0"/>
              <a:t>256Kx8</a:t>
            </a:r>
          </a:p>
          <a:p>
            <a:pPr eaLnBrk="1" hangingPunct="1"/>
            <a:r>
              <a:rPr lang="es-ES_tradnl" sz="2800" smtClean="0"/>
              <a:t>18 dirección a 8 chips c/u provee un bit</a:t>
            </a:r>
          </a:p>
        </p:txBody>
      </p:sp>
      <p:graphicFrame>
        <p:nvGraphicFramePr>
          <p:cNvPr id="11266" name="Object 4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1763713" y="1196975"/>
          <a:ext cx="5622925" cy="314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9" name="Documento" r:id="rId4" imgW="3333129" imgH="1864890" progId="Word.Document.8">
                  <p:embed/>
                </p:oleObj>
              </mc:Choice>
              <mc:Fallback>
                <p:oleObj name="Documento" r:id="rId4" imgW="3333129" imgH="186489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1196975"/>
                        <a:ext cx="5622925" cy="3146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459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404664"/>
            <a:ext cx="6870700" cy="973138"/>
          </a:xfrm>
        </p:spPr>
        <p:txBody>
          <a:bodyPr/>
          <a:lstStyle/>
          <a:p>
            <a:pPr eaLnBrk="1" hangingPunct="1"/>
            <a:r>
              <a:rPr lang="es-ES" dirty="0" smtClean="0"/>
              <a:t>Ubicación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115616" y="1484313"/>
            <a:ext cx="6192862" cy="3733800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es-ES" sz="3200" dirty="0" smtClean="0"/>
              <a:t>CPU</a:t>
            </a:r>
          </a:p>
          <a:p>
            <a:pPr lvl="1" eaLnBrk="1" hangingPunct="1"/>
            <a:r>
              <a:rPr lang="es-ES" sz="3200" dirty="0" smtClean="0"/>
              <a:t>Registros</a:t>
            </a:r>
          </a:p>
          <a:p>
            <a:pPr eaLnBrk="1" hangingPunct="1"/>
            <a:r>
              <a:rPr lang="es-ES" sz="3200" dirty="0" smtClean="0"/>
              <a:t>Memoria interna o principal</a:t>
            </a:r>
          </a:p>
          <a:p>
            <a:pPr lvl="1" eaLnBrk="1" hangingPunct="1"/>
            <a:r>
              <a:rPr lang="es-ES" sz="3200" dirty="0" smtClean="0"/>
              <a:t>RAM</a:t>
            </a:r>
          </a:p>
          <a:p>
            <a:pPr lvl="1" eaLnBrk="1" hangingPunct="1"/>
            <a:r>
              <a:rPr lang="es-ES" sz="3200" dirty="0" smtClean="0"/>
              <a:t>Caché</a:t>
            </a:r>
          </a:p>
          <a:p>
            <a:pPr eaLnBrk="1" hangingPunct="1"/>
            <a:r>
              <a:rPr lang="es-ES" sz="3200" dirty="0" smtClean="0"/>
              <a:t>Memoria externa</a:t>
            </a:r>
          </a:p>
          <a:p>
            <a:pPr lvl="1" eaLnBrk="1" hangingPunct="1"/>
            <a:r>
              <a:rPr lang="es-ES" sz="3200" dirty="0" smtClean="0"/>
              <a:t>Discos duros</a:t>
            </a:r>
          </a:p>
        </p:txBody>
      </p:sp>
      <p:pic>
        <p:nvPicPr>
          <p:cNvPr id="4" name="3 Imagen" descr="memoria cach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64417" y="1005422"/>
            <a:ext cx="1466967" cy="1476194"/>
          </a:xfrm>
          <a:prstGeom prst="rect">
            <a:avLst/>
          </a:prstGeom>
        </p:spPr>
      </p:pic>
      <p:pic>
        <p:nvPicPr>
          <p:cNvPr id="5" name="4 Imagen" descr="discoduro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4293096"/>
            <a:ext cx="1512168" cy="1178776"/>
          </a:xfrm>
          <a:prstGeom prst="rect">
            <a:avLst/>
          </a:prstGeom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984" y="2685125"/>
            <a:ext cx="1954456" cy="146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7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Arreglo de chips</a:t>
            </a:r>
          </a:p>
        </p:txBody>
      </p:sp>
      <p:graphicFrame>
        <p:nvGraphicFramePr>
          <p:cNvPr id="12290" name="Object 4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1590675" y="1963738"/>
          <a:ext cx="5735638" cy="338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3" name="Imagen de mapa de bits" r:id="rId4" imgW="5210399" imgH="3429034" progId="PBrush">
                  <p:embed/>
                </p:oleObj>
              </mc:Choice>
              <mc:Fallback>
                <p:oleObj name="Imagen de mapa de bits" r:id="rId4" imgW="5210399" imgH="3429034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675" y="1963738"/>
                        <a:ext cx="5735638" cy="338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497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5000628" y="714356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5500694" y="714356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6000760" y="714356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6500826" y="714356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5000628" y="1285860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5500694" y="1285860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6000760" y="1285860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6500826" y="1285860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5000628" y="1857364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5500694" y="1857364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"/>
          <p:cNvSpPr/>
          <p:nvPr/>
        </p:nvSpPr>
        <p:spPr>
          <a:xfrm>
            <a:off x="6000760" y="1857364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Rectángulo"/>
          <p:cNvSpPr/>
          <p:nvPr/>
        </p:nvSpPr>
        <p:spPr>
          <a:xfrm>
            <a:off x="6500826" y="1857364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Rectángulo"/>
          <p:cNvSpPr/>
          <p:nvPr/>
        </p:nvSpPr>
        <p:spPr>
          <a:xfrm>
            <a:off x="5000628" y="2428868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Rectángulo"/>
          <p:cNvSpPr/>
          <p:nvPr/>
        </p:nvSpPr>
        <p:spPr>
          <a:xfrm>
            <a:off x="5500694" y="2428868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Rectángulo"/>
          <p:cNvSpPr/>
          <p:nvPr/>
        </p:nvSpPr>
        <p:spPr>
          <a:xfrm>
            <a:off x="6000760" y="2428868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Rectángulo"/>
          <p:cNvSpPr/>
          <p:nvPr/>
        </p:nvSpPr>
        <p:spPr>
          <a:xfrm>
            <a:off x="6500826" y="2428868"/>
            <a:ext cx="500066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" name="52 Grupo"/>
          <p:cNvGrpSpPr/>
          <p:nvPr/>
        </p:nvGrpSpPr>
        <p:grpSpPr>
          <a:xfrm>
            <a:off x="2714613" y="714356"/>
            <a:ext cx="2286016" cy="2143140"/>
            <a:chOff x="2714613" y="714356"/>
            <a:chExt cx="2286016" cy="2143140"/>
          </a:xfrm>
        </p:grpSpPr>
        <p:sp>
          <p:nvSpPr>
            <p:cNvPr id="22" name="21 Rectángulo"/>
            <p:cNvSpPr/>
            <p:nvPr/>
          </p:nvSpPr>
          <p:spPr>
            <a:xfrm>
              <a:off x="3357554" y="714356"/>
              <a:ext cx="1000132" cy="21431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DEC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2 x 4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cxnSp>
          <p:nvCxnSpPr>
            <p:cNvPr id="24" name="23 Conector recto"/>
            <p:cNvCxnSpPr>
              <a:stCxn id="5" idx="1"/>
            </p:cNvCxnSpPr>
            <p:nvPr/>
          </p:nvCxnSpPr>
          <p:spPr>
            <a:xfrm rot="10800000">
              <a:off x="4357686" y="1000108"/>
              <a:ext cx="64294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>
              <a:stCxn id="9" idx="1"/>
            </p:cNvCxnSpPr>
            <p:nvPr/>
          </p:nvCxnSpPr>
          <p:spPr>
            <a:xfrm rot="10800000">
              <a:off x="4357686" y="1571612"/>
              <a:ext cx="64294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"/>
            <p:cNvCxnSpPr>
              <a:stCxn id="13" idx="1"/>
            </p:cNvCxnSpPr>
            <p:nvPr/>
          </p:nvCxnSpPr>
          <p:spPr>
            <a:xfrm rot="10800000">
              <a:off x="4357688" y="2143116"/>
              <a:ext cx="64294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"/>
            <p:cNvCxnSpPr>
              <a:stCxn id="17" idx="1"/>
            </p:cNvCxnSpPr>
            <p:nvPr/>
          </p:nvCxnSpPr>
          <p:spPr>
            <a:xfrm rot="10800000">
              <a:off x="4357688" y="2714620"/>
              <a:ext cx="642941" cy="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"/>
            <p:cNvCxnSpPr/>
            <p:nvPr/>
          </p:nvCxnSpPr>
          <p:spPr>
            <a:xfrm rot="10800000">
              <a:off x="2714613" y="1571612"/>
              <a:ext cx="642941" cy="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 rot="10800000">
              <a:off x="2714613" y="2143116"/>
              <a:ext cx="642941" cy="1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53 Grupo"/>
          <p:cNvGrpSpPr/>
          <p:nvPr/>
        </p:nvGrpSpPr>
        <p:grpSpPr>
          <a:xfrm rot="16200000">
            <a:off x="5214946" y="2714621"/>
            <a:ext cx="1571633" cy="2143140"/>
            <a:chOff x="3429002" y="714351"/>
            <a:chExt cx="1571633" cy="2143140"/>
          </a:xfrm>
        </p:grpSpPr>
        <p:cxnSp>
          <p:nvCxnSpPr>
            <p:cNvPr id="56" name="55 Conector recto"/>
            <p:cNvCxnSpPr/>
            <p:nvPr/>
          </p:nvCxnSpPr>
          <p:spPr>
            <a:xfrm rot="10800000">
              <a:off x="4357692" y="1000105"/>
              <a:ext cx="64294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56 Conector recto"/>
            <p:cNvCxnSpPr/>
            <p:nvPr/>
          </p:nvCxnSpPr>
          <p:spPr>
            <a:xfrm rot="10800000">
              <a:off x="4357692" y="1571609"/>
              <a:ext cx="64294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57 Conector recto"/>
            <p:cNvCxnSpPr/>
            <p:nvPr/>
          </p:nvCxnSpPr>
          <p:spPr>
            <a:xfrm rot="10800000">
              <a:off x="4357693" y="2143113"/>
              <a:ext cx="64294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58 Conector recto"/>
            <p:cNvCxnSpPr/>
            <p:nvPr/>
          </p:nvCxnSpPr>
          <p:spPr>
            <a:xfrm rot="10800000">
              <a:off x="4357694" y="2714617"/>
              <a:ext cx="642941" cy="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9 Conector recto"/>
            <p:cNvCxnSpPr/>
            <p:nvPr/>
          </p:nvCxnSpPr>
          <p:spPr>
            <a:xfrm rot="10800000">
              <a:off x="3429002" y="1571605"/>
              <a:ext cx="642941" cy="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 rot="10800000">
              <a:off x="3429002" y="2143110"/>
              <a:ext cx="642941" cy="1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54 Rectángulo"/>
            <p:cNvSpPr/>
            <p:nvPr/>
          </p:nvSpPr>
          <p:spPr>
            <a:xfrm>
              <a:off x="3857628" y="714351"/>
              <a:ext cx="785816" cy="21431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DEC</a:t>
              </a:r>
            </a:p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2 x 4</a:t>
              </a:r>
              <a:endParaRPr lang="es-E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63" name="62 Conector recto"/>
          <p:cNvCxnSpPr/>
          <p:nvPr/>
        </p:nvCxnSpPr>
        <p:spPr>
          <a:xfrm>
            <a:off x="1000100" y="2857496"/>
            <a:ext cx="1714512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2714612" y="4572008"/>
            <a:ext cx="307183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>
            <a:off x="2285984" y="4929198"/>
            <a:ext cx="4071966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"/>
          <p:cNvCxnSpPr/>
          <p:nvPr/>
        </p:nvCxnSpPr>
        <p:spPr>
          <a:xfrm rot="5400000" flipH="1" flipV="1">
            <a:off x="1893075" y="1964521"/>
            <a:ext cx="78581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78 Conector recto"/>
          <p:cNvCxnSpPr/>
          <p:nvPr/>
        </p:nvCxnSpPr>
        <p:spPr>
          <a:xfrm>
            <a:off x="2285984" y="1571612"/>
            <a:ext cx="78581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80 Conector recto"/>
          <p:cNvCxnSpPr/>
          <p:nvPr/>
        </p:nvCxnSpPr>
        <p:spPr>
          <a:xfrm>
            <a:off x="2714612" y="2143116"/>
            <a:ext cx="35719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82 Conector recto"/>
          <p:cNvCxnSpPr/>
          <p:nvPr/>
        </p:nvCxnSpPr>
        <p:spPr>
          <a:xfrm rot="5400000" flipH="1" flipV="1">
            <a:off x="2357422" y="2500306"/>
            <a:ext cx="71438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recto"/>
          <p:cNvCxnSpPr/>
          <p:nvPr/>
        </p:nvCxnSpPr>
        <p:spPr>
          <a:xfrm rot="5400000">
            <a:off x="6179355" y="4750603"/>
            <a:ext cx="35719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111 Rectángulo"/>
          <p:cNvSpPr/>
          <p:nvPr/>
        </p:nvSpPr>
        <p:spPr>
          <a:xfrm>
            <a:off x="7358082" y="642918"/>
            <a:ext cx="1000132" cy="23574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Circuito Lectura/Escritura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14" name="113 Conector recto"/>
          <p:cNvCxnSpPr>
            <a:stCxn id="8" idx="3"/>
          </p:cNvCxnSpPr>
          <p:nvPr/>
        </p:nvCxnSpPr>
        <p:spPr>
          <a:xfrm>
            <a:off x="7000892" y="1000108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114 Conector recto"/>
          <p:cNvCxnSpPr/>
          <p:nvPr/>
        </p:nvCxnSpPr>
        <p:spPr>
          <a:xfrm>
            <a:off x="7000892" y="1571612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115 Conector recto"/>
          <p:cNvCxnSpPr/>
          <p:nvPr/>
        </p:nvCxnSpPr>
        <p:spPr>
          <a:xfrm>
            <a:off x="7000892" y="2143116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116 Conector recto"/>
          <p:cNvCxnSpPr/>
          <p:nvPr/>
        </p:nvCxnSpPr>
        <p:spPr>
          <a:xfrm>
            <a:off x="7000892" y="2643182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124 Conector recto"/>
          <p:cNvCxnSpPr/>
          <p:nvPr/>
        </p:nvCxnSpPr>
        <p:spPr>
          <a:xfrm>
            <a:off x="8358214" y="1857364"/>
            <a:ext cx="3571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129 CuadroTexto"/>
          <p:cNvSpPr txBox="1"/>
          <p:nvPr/>
        </p:nvSpPr>
        <p:spPr>
          <a:xfrm>
            <a:off x="1142976" y="5500702"/>
            <a:ext cx="206087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Circuito 2 ½ D</a:t>
            </a:r>
          </a:p>
          <a:p>
            <a:r>
              <a:rPr lang="es-MX" dirty="0" smtClean="0"/>
              <a:t>Capacidad 16 bits</a:t>
            </a:r>
            <a:endParaRPr lang="es-ES" dirty="0"/>
          </a:p>
        </p:txBody>
      </p:sp>
      <p:sp>
        <p:nvSpPr>
          <p:cNvPr id="131" name="130 CuadroTexto"/>
          <p:cNvSpPr txBox="1"/>
          <p:nvPr/>
        </p:nvSpPr>
        <p:spPr>
          <a:xfrm>
            <a:off x="3357554" y="5500702"/>
            <a:ext cx="235745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4 líneas de dirección</a:t>
            </a:r>
          </a:p>
          <a:p>
            <a:r>
              <a:rPr lang="es-MX" dirty="0" smtClean="0"/>
              <a:t>1 línea de dato</a:t>
            </a:r>
            <a:endParaRPr lang="es-ES" dirty="0"/>
          </a:p>
        </p:txBody>
      </p:sp>
      <p:cxnSp>
        <p:nvCxnSpPr>
          <p:cNvPr id="133" name="132 Conector recto"/>
          <p:cNvCxnSpPr/>
          <p:nvPr/>
        </p:nvCxnSpPr>
        <p:spPr>
          <a:xfrm>
            <a:off x="1000100" y="2357430"/>
            <a:ext cx="128588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135 Conector recto"/>
          <p:cNvCxnSpPr/>
          <p:nvPr/>
        </p:nvCxnSpPr>
        <p:spPr>
          <a:xfrm>
            <a:off x="1000100" y="3357562"/>
            <a:ext cx="1714512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137 Conector recto"/>
          <p:cNvCxnSpPr/>
          <p:nvPr/>
        </p:nvCxnSpPr>
        <p:spPr>
          <a:xfrm rot="5400000" flipH="1" flipV="1">
            <a:off x="2107389" y="3964785"/>
            <a:ext cx="1214446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142 Conector recto"/>
          <p:cNvCxnSpPr/>
          <p:nvPr/>
        </p:nvCxnSpPr>
        <p:spPr>
          <a:xfrm>
            <a:off x="1000100" y="3857628"/>
            <a:ext cx="128588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143 Conector recto"/>
          <p:cNvCxnSpPr/>
          <p:nvPr/>
        </p:nvCxnSpPr>
        <p:spPr>
          <a:xfrm rot="5400000" flipH="1" flipV="1">
            <a:off x="1750199" y="4393413"/>
            <a:ext cx="107157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149 CuadroTexto"/>
          <p:cNvSpPr txBox="1"/>
          <p:nvPr/>
        </p:nvSpPr>
        <p:spPr>
          <a:xfrm>
            <a:off x="5868144" y="5559998"/>
            <a:ext cx="230671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16 palabras de 1bit</a:t>
            </a:r>
            <a:endParaRPr lang="es-ES" dirty="0"/>
          </a:p>
        </p:txBody>
      </p:sp>
      <p:sp>
        <p:nvSpPr>
          <p:cNvPr id="132" name="131 Rectángulo"/>
          <p:cNvSpPr/>
          <p:nvPr/>
        </p:nvSpPr>
        <p:spPr>
          <a:xfrm>
            <a:off x="2071670" y="428604"/>
            <a:ext cx="6429420" cy="464347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/>
              <a:t>Capacidad 16 bits</a:t>
            </a:r>
          </a:p>
          <a:p>
            <a:pPr algn="ctr"/>
            <a:r>
              <a:rPr lang="es-MX" sz="3600" dirty="0" smtClean="0"/>
              <a:t>2 ½ D</a:t>
            </a:r>
          </a:p>
          <a:p>
            <a:pPr algn="ctr"/>
            <a:r>
              <a:rPr lang="es-MX" sz="3600" dirty="0" smtClean="0"/>
              <a:t>16 palabras de 1 bit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84520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0 Grupo"/>
          <p:cNvGrpSpPr/>
          <p:nvPr/>
        </p:nvGrpSpPr>
        <p:grpSpPr>
          <a:xfrm>
            <a:off x="571472" y="928670"/>
            <a:ext cx="2000264" cy="928694"/>
            <a:chOff x="571472" y="928670"/>
            <a:chExt cx="2000264" cy="928694"/>
          </a:xfrm>
        </p:grpSpPr>
        <p:sp>
          <p:nvSpPr>
            <p:cNvPr id="4" name="3 Rectángulo"/>
            <p:cNvSpPr/>
            <p:nvPr/>
          </p:nvSpPr>
          <p:spPr>
            <a:xfrm>
              <a:off x="1071538" y="928670"/>
              <a:ext cx="1000132" cy="92869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6" name="5 Conector recto"/>
            <p:cNvCxnSpPr/>
            <p:nvPr/>
          </p:nvCxnSpPr>
          <p:spPr>
            <a:xfrm>
              <a:off x="571472" y="1071546"/>
              <a:ext cx="500066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6 Conector recto"/>
            <p:cNvCxnSpPr/>
            <p:nvPr/>
          </p:nvCxnSpPr>
          <p:spPr>
            <a:xfrm>
              <a:off x="571472" y="1285860"/>
              <a:ext cx="500066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Conector recto"/>
            <p:cNvCxnSpPr/>
            <p:nvPr/>
          </p:nvCxnSpPr>
          <p:spPr>
            <a:xfrm>
              <a:off x="571472" y="1500174"/>
              <a:ext cx="500066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>
              <a:off x="571472" y="1714488"/>
              <a:ext cx="500066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>
              <a:off x="2071670" y="1428736"/>
              <a:ext cx="500066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11 CuadroTexto"/>
          <p:cNvSpPr txBox="1"/>
          <p:nvPr/>
        </p:nvSpPr>
        <p:spPr>
          <a:xfrm>
            <a:off x="3071802" y="857232"/>
            <a:ext cx="524739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Se necesita una memoria de 16 x 8</a:t>
            </a:r>
          </a:p>
          <a:p>
            <a:r>
              <a:rPr lang="es-MX" sz="2800" dirty="0" smtClean="0"/>
              <a:t> (16 palabras de 8 bits)</a:t>
            </a:r>
          </a:p>
          <a:p>
            <a:r>
              <a:rPr lang="es-MX" sz="2800" dirty="0" smtClean="0"/>
              <a:t>Y solo se tienen circuitos de 16 x 1</a:t>
            </a:r>
            <a:endParaRPr lang="es-ES" sz="2800" dirty="0"/>
          </a:p>
        </p:txBody>
      </p:sp>
      <p:cxnSp>
        <p:nvCxnSpPr>
          <p:cNvPr id="98" name="97 Conector recto"/>
          <p:cNvCxnSpPr/>
          <p:nvPr/>
        </p:nvCxnSpPr>
        <p:spPr>
          <a:xfrm>
            <a:off x="571472" y="2643182"/>
            <a:ext cx="821537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98 Conector recto"/>
          <p:cNvCxnSpPr/>
          <p:nvPr/>
        </p:nvCxnSpPr>
        <p:spPr>
          <a:xfrm>
            <a:off x="571472" y="2786058"/>
            <a:ext cx="8215370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99 Conector recto"/>
          <p:cNvCxnSpPr/>
          <p:nvPr/>
        </p:nvCxnSpPr>
        <p:spPr>
          <a:xfrm>
            <a:off x="571472" y="3000372"/>
            <a:ext cx="8215370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recto"/>
          <p:cNvCxnSpPr/>
          <p:nvPr/>
        </p:nvCxnSpPr>
        <p:spPr>
          <a:xfrm>
            <a:off x="571472" y="3214686"/>
            <a:ext cx="821537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109 Grupo"/>
          <p:cNvGrpSpPr/>
          <p:nvPr/>
        </p:nvGrpSpPr>
        <p:grpSpPr>
          <a:xfrm>
            <a:off x="571472" y="2643181"/>
            <a:ext cx="928694" cy="2857520"/>
            <a:chOff x="590520" y="2643181"/>
            <a:chExt cx="928694" cy="2857520"/>
          </a:xfrm>
        </p:grpSpPr>
        <p:cxnSp>
          <p:nvCxnSpPr>
            <p:cNvPr id="47" name="46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41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06" name="105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110 Grupo"/>
          <p:cNvGrpSpPr/>
          <p:nvPr/>
        </p:nvGrpSpPr>
        <p:grpSpPr>
          <a:xfrm>
            <a:off x="1571604" y="2643182"/>
            <a:ext cx="928694" cy="2857520"/>
            <a:chOff x="590520" y="2643181"/>
            <a:chExt cx="928694" cy="2857520"/>
          </a:xfrm>
        </p:grpSpPr>
        <p:cxnSp>
          <p:nvCxnSpPr>
            <p:cNvPr id="112" name="111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112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14" name="113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114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115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116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117 Grupo"/>
          <p:cNvGrpSpPr/>
          <p:nvPr/>
        </p:nvGrpSpPr>
        <p:grpSpPr>
          <a:xfrm>
            <a:off x="2643174" y="2643182"/>
            <a:ext cx="928694" cy="2857520"/>
            <a:chOff x="590520" y="2643181"/>
            <a:chExt cx="928694" cy="2857520"/>
          </a:xfrm>
        </p:grpSpPr>
        <p:cxnSp>
          <p:nvCxnSpPr>
            <p:cNvPr id="119" name="118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119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21" name="120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121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122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123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124 Grupo"/>
          <p:cNvGrpSpPr/>
          <p:nvPr/>
        </p:nvGrpSpPr>
        <p:grpSpPr>
          <a:xfrm>
            <a:off x="3643306" y="2643182"/>
            <a:ext cx="928694" cy="2857520"/>
            <a:chOff x="590520" y="2643181"/>
            <a:chExt cx="928694" cy="2857520"/>
          </a:xfrm>
        </p:grpSpPr>
        <p:cxnSp>
          <p:nvCxnSpPr>
            <p:cNvPr id="126" name="125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126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28" name="127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128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129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130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131 Grupo"/>
          <p:cNvGrpSpPr/>
          <p:nvPr/>
        </p:nvGrpSpPr>
        <p:grpSpPr>
          <a:xfrm>
            <a:off x="4643438" y="2643182"/>
            <a:ext cx="928694" cy="2857520"/>
            <a:chOff x="590520" y="2643181"/>
            <a:chExt cx="928694" cy="2857520"/>
          </a:xfrm>
        </p:grpSpPr>
        <p:cxnSp>
          <p:nvCxnSpPr>
            <p:cNvPr id="133" name="132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133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35" name="134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135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136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137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138 Grupo"/>
          <p:cNvGrpSpPr/>
          <p:nvPr/>
        </p:nvGrpSpPr>
        <p:grpSpPr>
          <a:xfrm>
            <a:off x="5643570" y="2643182"/>
            <a:ext cx="928694" cy="2857520"/>
            <a:chOff x="590520" y="2643181"/>
            <a:chExt cx="928694" cy="2857520"/>
          </a:xfrm>
        </p:grpSpPr>
        <p:cxnSp>
          <p:nvCxnSpPr>
            <p:cNvPr id="140" name="139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140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42" name="141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142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143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144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145 Grupo"/>
          <p:cNvGrpSpPr/>
          <p:nvPr/>
        </p:nvGrpSpPr>
        <p:grpSpPr>
          <a:xfrm>
            <a:off x="6643702" y="2643182"/>
            <a:ext cx="928694" cy="2857520"/>
            <a:chOff x="590520" y="2643181"/>
            <a:chExt cx="928694" cy="2857520"/>
          </a:xfrm>
        </p:grpSpPr>
        <p:cxnSp>
          <p:nvCxnSpPr>
            <p:cNvPr id="147" name="146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147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49" name="148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149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150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151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152 Grupo"/>
          <p:cNvGrpSpPr/>
          <p:nvPr/>
        </p:nvGrpSpPr>
        <p:grpSpPr>
          <a:xfrm>
            <a:off x="7643834" y="2643182"/>
            <a:ext cx="928694" cy="2857520"/>
            <a:chOff x="590520" y="2643181"/>
            <a:chExt cx="928694" cy="2857520"/>
          </a:xfrm>
        </p:grpSpPr>
        <p:cxnSp>
          <p:nvCxnSpPr>
            <p:cNvPr id="154" name="153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154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56" name="155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156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157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158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8" name="167 CuadroTexto"/>
          <p:cNvSpPr txBox="1"/>
          <p:nvPr/>
        </p:nvSpPr>
        <p:spPr>
          <a:xfrm>
            <a:off x="500034" y="5643578"/>
            <a:ext cx="2683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16 palabras de 1 bit</a:t>
            </a:r>
            <a:endParaRPr lang="es-ES" sz="2400" b="1" dirty="0"/>
          </a:p>
        </p:txBody>
      </p:sp>
      <p:sp>
        <p:nvSpPr>
          <p:cNvPr id="169" name="168 CuadroTexto"/>
          <p:cNvSpPr txBox="1"/>
          <p:nvPr/>
        </p:nvSpPr>
        <p:spPr>
          <a:xfrm>
            <a:off x="1031317" y="5643578"/>
            <a:ext cx="2806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16 palabras de 2 bits</a:t>
            </a:r>
            <a:endParaRPr lang="es-ES" sz="2400" b="1" dirty="0"/>
          </a:p>
        </p:txBody>
      </p:sp>
      <p:sp>
        <p:nvSpPr>
          <p:cNvPr id="170" name="169 CuadroTexto"/>
          <p:cNvSpPr txBox="1"/>
          <p:nvPr/>
        </p:nvSpPr>
        <p:spPr>
          <a:xfrm>
            <a:off x="1531383" y="5643578"/>
            <a:ext cx="2806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16 palabras de 3 bits</a:t>
            </a:r>
            <a:endParaRPr lang="es-ES" sz="2400" b="1" dirty="0"/>
          </a:p>
        </p:txBody>
      </p:sp>
      <p:sp>
        <p:nvSpPr>
          <p:cNvPr id="171" name="170 CuadroTexto"/>
          <p:cNvSpPr txBox="1"/>
          <p:nvPr/>
        </p:nvSpPr>
        <p:spPr>
          <a:xfrm>
            <a:off x="1888573" y="5643578"/>
            <a:ext cx="2806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16 palabras de 4 bits</a:t>
            </a:r>
            <a:endParaRPr lang="es-ES" sz="2400" b="1" dirty="0"/>
          </a:p>
        </p:txBody>
      </p:sp>
      <p:sp>
        <p:nvSpPr>
          <p:cNvPr id="172" name="171 CuadroTexto"/>
          <p:cNvSpPr txBox="1"/>
          <p:nvPr/>
        </p:nvSpPr>
        <p:spPr>
          <a:xfrm>
            <a:off x="4786314" y="5500702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/>
              <a:t>…</a:t>
            </a:r>
            <a:endParaRPr lang="es-ES" sz="3200" dirty="0"/>
          </a:p>
        </p:txBody>
      </p:sp>
      <p:sp>
        <p:nvSpPr>
          <p:cNvPr id="173" name="172 CuadroTexto"/>
          <p:cNvSpPr txBox="1"/>
          <p:nvPr/>
        </p:nvSpPr>
        <p:spPr>
          <a:xfrm>
            <a:off x="5715008" y="5643578"/>
            <a:ext cx="2806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16 palabras de 8 bits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237895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  <p:bldP spid="168" grpId="1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97 Conector recto"/>
          <p:cNvCxnSpPr/>
          <p:nvPr/>
        </p:nvCxnSpPr>
        <p:spPr>
          <a:xfrm>
            <a:off x="0" y="571480"/>
            <a:ext cx="8786842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98 Conector recto"/>
          <p:cNvCxnSpPr/>
          <p:nvPr/>
        </p:nvCxnSpPr>
        <p:spPr>
          <a:xfrm>
            <a:off x="0" y="714356"/>
            <a:ext cx="8786842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99 Conector recto"/>
          <p:cNvCxnSpPr/>
          <p:nvPr/>
        </p:nvCxnSpPr>
        <p:spPr>
          <a:xfrm>
            <a:off x="0" y="928670"/>
            <a:ext cx="8786842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recto"/>
          <p:cNvCxnSpPr/>
          <p:nvPr/>
        </p:nvCxnSpPr>
        <p:spPr>
          <a:xfrm>
            <a:off x="0" y="1142984"/>
            <a:ext cx="878684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109 Grupo"/>
          <p:cNvGrpSpPr/>
          <p:nvPr/>
        </p:nvGrpSpPr>
        <p:grpSpPr>
          <a:xfrm>
            <a:off x="571472" y="571479"/>
            <a:ext cx="928694" cy="2857520"/>
            <a:chOff x="590520" y="2643181"/>
            <a:chExt cx="928694" cy="2857520"/>
          </a:xfrm>
        </p:grpSpPr>
        <p:cxnSp>
          <p:nvCxnSpPr>
            <p:cNvPr id="47" name="46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41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06" name="105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110 Grupo"/>
          <p:cNvGrpSpPr/>
          <p:nvPr/>
        </p:nvGrpSpPr>
        <p:grpSpPr>
          <a:xfrm>
            <a:off x="1571604" y="571480"/>
            <a:ext cx="928694" cy="2857520"/>
            <a:chOff x="590520" y="2643181"/>
            <a:chExt cx="928694" cy="2857520"/>
          </a:xfrm>
        </p:grpSpPr>
        <p:cxnSp>
          <p:nvCxnSpPr>
            <p:cNvPr id="112" name="111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112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14" name="113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114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115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116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117 Grupo"/>
          <p:cNvGrpSpPr/>
          <p:nvPr/>
        </p:nvGrpSpPr>
        <p:grpSpPr>
          <a:xfrm>
            <a:off x="2643174" y="571480"/>
            <a:ext cx="928694" cy="2857520"/>
            <a:chOff x="590520" y="2643181"/>
            <a:chExt cx="928694" cy="2857520"/>
          </a:xfrm>
        </p:grpSpPr>
        <p:cxnSp>
          <p:nvCxnSpPr>
            <p:cNvPr id="119" name="118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119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21" name="120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121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122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123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124 Grupo"/>
          <p:cNvGrpSpPr/>
          <p:nvPr/>
        </p:nvGrpSpPr>
        <p:grpSpPr>
          <a:xfrm>
            <a:off x="3643306" y="571480"/>
            <a:ext cx="928694" cy="2857520"/>
            <a:chOff x="590520" y="2643181"/>
            <a:chExt cx="928694" cy="2857520"/>
          </a:xfrm>
        </p:grpSpPr>
        <p:cxnSp>
          <p:nvCxnSpPr>
            <p:cNvPr id="126" name="125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126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28" name="127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128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129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130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131 Grupo"/>
          <p:cNvGrpSpPr/>
          <p:nvPr/>
        </p:nvGrpSpPr>
        <p:grpSpPr>
          <a:xfrm>
            <a:off x="4643438" y="571480"/>
            <a:ext cx="928694" cy="2857520"/>
            <a:chOff x="590520" y="2643181"/>
            <a:chExt cx="928694" cy="2857520"/>
          </a:xfrm>
        </p:grpSpPr>
        <p:cxnSp>
          <p:nvCxnSpPr>
            <p:cNvPr id="133" name="132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133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35" name="134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135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136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137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138 Grupo"/>
          <p:cNvGrpSpPr/>
          <p:nvPr/>
        </p:nvGrpSpPr>
        <p:grpSpPr>
          <a:xfrm>
            <a:off x="5643570" y="571480"/>
            <a:ext cx="928694" cy="2857520"/>
            <a:chOff x="590520" y="2643181"/>
            <a:chExt cx="928694" cy="2857520"/>
          </a:xfrm>
        </p:grpSpPr>
        <p:cxnSp>
          <p:nvCxnSpPr>
            <p:cNvPr id="140" name="139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140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42" name="141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142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143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144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145 Grupo"/>
          <p:cNvGrpSpPr/>
          <p:nvPr/>
        </p:nvGrpSpPr>
        <p:grpSpPr>
          <a:xfrm>
            <a:off x="6643702" y="571480"/>
            <a:ext cx="928694" cy="2857520"/>
            <a:chOff x="590520" y="2643181"/>
            <a:chExt cx="928694" cy="2857520"/>
          </a:xfrm>
        </p:grpSpPr>
        <p:cxnSp>
          <p:nvCxnSpPr>
            <p:cNvPr id="147" name="146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147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49" name="148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149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150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151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152 Grupo"/>
          <p:cNvGrpSpPr/>
          <p:nvPr/>
        </p:nvGrpSpPr>
        <p:grpSpPr>
          <a:xfrm>
            <a:off x="7643834" y="571480"/>
            <a:ext cx="928694" cy="2857520"/>
            <a:chOff x="590520" y="2643181"/>
            <a:chExt cx="928694" cy="2857520"/>
          </a:xfrm>
        </p:grpSpPr>
        <p:cxnSp>
          <p:nvCxnSpPr>
            <p:cNvPr id="154" name="153 Conector recto"/>
            <p:cNvCxnSpPr/>
            <p:nvPr/>
          </p:nvCxnSpPr>
          <p:spPr>
            <a:xfrm rot="5400000">
              <a:off x="769115" y="5250668"/>
              <a:ext cx="5000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154 Rectángulo"/>
            <p:cNvSpPr/>
            <p:nvPr/>
          </p:nvSpPr>
          <p:spPr>
            <a:xfrm rot="5400000">
              <a:off x="554801" y="4036222"/>
              <a:ext cx="1000132" cy="92869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16 x 1</a:t>
              </a:r>
              <a:endParaRPr lang="es-ES" dirty="0"/>
            </a:p>
          </p:txBody>
        </p:sp>
        <p:cxnSp>
          <p:nvCxnSpPr>
            <p:cNvPr id="156" name="155 Conector recto"/>
            <p:cNvCxnSpPr/>
            <p:nvPr/>
          </p:nvCxnSpPr>
          <p:spPr>
            <a:xfrm rot="5400000">
              <a:off x="964383" y="3607595"/>
              <a:ext cx="785819" cy="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156 Conector recto"/>
            <p:cNvCxnSpPr/>
            <p:nvPr/>
          </p:nvCxnSpPr>
          <p:spPr>
            <a:xfrm rot="16200000" flipH="1">
              <a:off x="330964" y="3383756"/>
              <a:ext cx="1214445" cy="1904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157 Conector recto"/>
            <p:cNvCxnSpPr/>
            <p:nvPr/>
          </p:nvCxnSpPr>
          <p:spPr>
            <a:xfrm rot="16200000" flipH="1">
              <a:off x="45212" y="3312318"/>
              <a:ext cx="1357321" cy="1904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158 Conector recto"/>
            <p:cNvCxnSpPr/>
            <p:nvPr/>
          </p:nvCxnSpPr>
          <p:spPr>
            <a:xfrm rot="16200000" flipH="1">
              <a:off x="652435" y="3490913"/>
              <a:ext cx="1000131" cy="19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80 Rectángulo"/>
          <p:cNvSpPr/>
          <p:nvPr/>
        </p:nvSpPr>
        <p:spPr>
          <a:xfrm>
            <a:off x="357158" y="285728"/>
            <a:ext cx="8501122" cy="28575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Modulo de memoria</a:t>
            </a:r>
          </a:p>
          <a:p>
            <a:pPr algn="ctr"/>
            <a:r>
              <a:rPr lang="es-MX" dirty="0" smtClean="0"/>
              <a:t>Capacidad 16 x 8 = 128 bits = 16B</a:t>
            </a:r>
            <a:endParaRPr lang="es-ES" dirty="0"/>
          </a:p>
        </p:txBody>
      </p:sp>
      <p:sp>
        <p:nvSpPr>
          <p:cNvPr id="82" name="81 CuadroTexto"/>
          <p:cNvSpPr txBox="1"/>
          <p:nvPr/>
        </p:nvSpPr>
        <p:spPr>
          <a:xfrm>
            <a:off x="250130" y="4000504"/>
            <a:ext cx="88938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En el módulo </a:t>
            </a:r>
          </a:p>
          <a:p>
            <a:r>
              <a:rPr lang="es-MX" sz="2400" dirty="0" smtClean="0"/>
              <a:t>4 líneas de dirección  (para direccionar palabras de la 0 a la 15)</a:t>
            </a:r>
          </a:p>
          <a:p>
            <a:r>
              <a:rPr lang="es-MX" sz="2400" dirty="0" smtClean="0"/>
              <a:t>8 Líneas de datos         ( del bit 0 al bit 7)</a:t>
            </a:r>
          </a:p>
          <a:p>
            <a:r>
              <a:rPr lang="es-MX" sz="2400" dirty="0" smtClean="0"/>
              <a:t>16 palabras de 8 bits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072419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81 CuadroTexto"/>
          <p:cNvSpPr txBox="1"/>
          <p:nvPr/>
        </p:nvSpPr>
        <p:spPr>
          <a:xfrm>
            <a:off x="5486842" y="214290"/>
            <a:ext cx="279993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FF0000"/>
                </a:solidFill>
              </a:rPr>
              <a:t>4 líneas de dirección </a:t>
            </a:r>
          </a:p>
          <a:p>
            <a:r>
              <a:rPr lang="es-MX" sz="2400" dirty="0" smtClean="0">
                <a:solidFill>
                  <a:srgbClr val="00B050"/>
                </a:solidFill>
              </a:rPr>
              <a:t>8 Líneas de datos </a:t>
            </a:r>
          </a:p>
        </p:txBody>
      </p:sp>
      <p:grpSp>
        <p:nvGrpSpPr>
          <p:cNvPr id="2" name="71 Grupo"/>
          <p:cNvGrpSpPr/>
          <p:nvPr/>
        </p:nvGrpSpPr>
        <p:grpSpPr>
          <a:xfrm>
            <a:off x="414744" y="214290"/>
            <a:ext cx="4429156" cy="1000132"/>
            <a:chOff x="357158" y="500042"/>
            <a:chExt cx="4429156" cy="1000132"/>
          </a:xfrm>
        </p:grpSpPr>
        <p:sp>
          <p:nvSpPr>
            <p:cNvPr id="81" name="80 Rectángulo"/>
            <p:cNvSpPr/>
            <p:nvPr/>
          </p:nvSpPr>
          <p:spPr>
            <a:xfrm>
              <a:off x="1285852" y="500042"/>
              <a:ext cx="2571768" cy="100013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Módulo de memoria</a:t>
              </a:r>
            </a:p>
            <a:p>
              <a:pPr algn="ctr"/>
              <a:r>
                <a:rPr lang="es-MX" dirty="0" smtClean="0"/>
                <a:t>Capacidad 16 x 8 = 128 bits = 16B</a:t>
              </a:r>
              <a:endParaRPr lang="es-ES" dirty="0"/>
            </a:p>
          </p:txBody>
        </p:sp>
        <p:cxnSp>
          <p:nvCxnSpPr>
            <p:cNvPr id="67" name="66 Conector recto"/>
            <p:cNvCxnSpPr>
              <a:stCxn id="81" idx="1"/>
            </p:cNvCxnSpPr>
            <p:nvPr/>
          </p:nvCxnSpPr>
          <p:spPr>
            <a:xfrm rot="10800000">
              <a:off x="357158" y="1000108"/>
              <a:ext cx="92869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67 CuadroTexto"/>
            <p:cNvSpPr txBox="1"/>
            <p:nvPr/>
          </p:nvSpPr>
          <p:spPr>
            <a:xfrm>
              <a:off x="7857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4</a:t>
              </a:r>
              <a:endParaRPr lang="es-ES" dirty="0"/>
            </a:p>
          </p:txBody>
        </p:sp>
        <p:cxnSp>
          <p:nvCxnSpPr>
            <p:cNvPr id="69" name="68 Conector recto"/>
            <p:cNvCxnSpPr/>
            <p:nvPr/>
          </p:nvCxnSpPr>
          <p:spPr>
            <a:xfrm rot="10800000">
              <a:off x="3857620" y="1000108"/>
              <a:ext cx="92869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69 CuadroTexto"/>
            <p:cNvSpPr txBox="1"/>
            <p:nvPr/>
          </p:nvSpPr>
          <p:spPr>
            <a:xfrm>
              <a:off x="43576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8</a:t>
              </a:r>
              <a:endParaRPr lang="es-ES" dirty="0"/>
            </a:p>
          </p:txBody>
        </p:sp>
      </p:grpSp>
      <p:sp>
        <p:nvSpPr>
          <p:cNvPr id="71" name="70 CuadroTexto"/>
          <p:cNvSpPr txBox="1"/>
          <p:nvPr/>
        </p:nvSpPr>
        <p:spPr>
          <a:xfrm>
            <a:off x="497614" y="1285860"/>
            <a:ext cx="81788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Se necesita una memoria de 64 x 8 (64 palabras de 8 bits)</a:t>
            </a:r>
          </a:p>
          <a:p>
            <a:r>
              <a:rPr lang="es-MX" sz="2400" dirty="0" smtClean="0"/>
              <a:t>Hay módulos de 16 x 8 (formados con circuitos de 16 x 1</a:t>
            </a:r>
            <a:endParaRPr lang="es-ES" sz="2400" dirty="0"/>
          </a:p>
        </p:txBody>
      </p:sp>
      <p:grpSp>
        <p:nvGrpSpPr>
          <p:cNvPr id="3" name="72 Grupo"/>
          <p:cNvGrpSpPr/>
          <p:nvPr/>
        </p:nvGrpSpPr>
        <p:grpSpPr>
          <a:xfrm>
            <a:off x="1214414" y="2214554"/>
            <a:ext cx="4429156" cy="1000132"/>
            <a:chOff x="357158" y="500042"/>
            <a:chExt cx="4429156" cy="1000132"/>
          </a:xfrm>
        </p:grpSpPr>
        <p:sp>
          <p:nvSpPr>
            <p:cNvPr id="74" name="73 Rectángulo"/>
            <p:cNvSpPr/>
            <p:nvPr/>
          </p:nvSpPr>
          <p:spPr>
            <a:xfrm>
              <a:off x="1285852" y="500042"/>
              <a:ext cx="2571768" cy="100013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Módulo de memoria</a:t>
              </a:r>
            </a:p>
            <a:p>
              <a:pPr algn="ctr"/>
              <a:r>
                <a:rPr lang="es-MX" dirty="0" smtClean="0"/>
                <a:t>Capacidad 16 x 8 = 128 bits = 16B</a:t>
              </a:r>
              <a:endParaRPr lang="es-ES" dirty="0"/>
            </a:p>
          </p:txBody>
        </p:sp>
        <p:cxnSp>
          <p:nvCxnSpPr>
            <p:cNvPr id="75" name="74 Conector recto"/>
            <p:cNvCxnSpPr>
              <a:stCxn id="74" idx="1"/>
            </p:cNvCxnSpPr>
            <p:nvPr/>
          </p:nvCxnSpPr>
          <p:spPr>
            <a:xfrm rot="10800000">
              <a:off x="357158" y="1000108"/>
              <a:ext cx="92869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75 CuadroTexto"/>
            <p:cNvSpPr txBox="1"/>
            <p:nvPr/>
          </p:nvSpPr>
          <p:spPr>
            <a:xfrm>
              <a:off x="7857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4</a:t>
              </a:r>
              <a:endParaRPr lang="es-ES" dirty="0"/>
            </a:p>
          </p:txBody>
        </p:sp>
        <p:cxnSp>
          <p:nvCxnSpPr>
            <p:cNvPr id="77" name="76 Conector recto"/>
            <p:cNvCxnSpPr/>
            <p:nvPr/>
          </p:nvCxnSpPr>
          <p:spPr>
            <a:xfrm rot="10800000">
              <a:off x="3857620" y="1000108"/>
              <a:ext cx="92869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77 CuadroTexto"/>
            <p:cNvSpPr txBox="1"/>
            <p:nvPr/>
          </p:nvSpPr>
          <p:spPr>
            <a:xfrm>
              <a:off x="43576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8</a:t>
              </a:r>
              <a:endParaRPr lang="es-ES" dirty="0"/>
            </a:p>
          </p:txBody>
        </p:sp>
      </p:grpSp>
      <p:grpSp>
        <p:nvGrpSpPr>
          <p:cNvPr id="4" name="78 Grupo"/>
          <p:cNvGrpSpPr/>
          <p:nvPr/>
        </p:nvGrpSpPr>
        <p:grpSpPr>
          <a:xfrm>
            <a:off x="1214414" y="3357562"/>
            <a:ext cx="4429156" cy="1000132"/>
            <a:chOff x="357158" y="500042"/>
            <a:chExt cx="4429156" cy="1000132"/>
          </a:xfrm>
        </p:grpSpPr>
        <p:sp>
          <p:nvSpPr>
            <p:cNvPr id="80" name="79 Rectángulo"/>
            <p:cNvSpPr/>
            <p:nvPr/>
          </p:nvSpPr>
          <p:spPr>
            <a:xfrm>
              <a:off x="1285852" y="500042"/>
              <a:ext cx="2571768" cy="100013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Módulo de memoria</a:t>
              </a:r>
            </a:p>
            <a:p>
              <a:pPr algn="ctr"/>
              <a:r>
                <a:rPr lang="es-MX" dirty="0" smtClean="0"/>
                <a:t>Capacidad 16 x 8 = 128 bits = 16B</a:t>
              </a:r>
              <a:endParaRPr lang="es-ES" dirty="0"/>
            </a:p>
          </p:txBody>
        </p:sp>
        <p:cxnSp>
          <p:nvCxnSpPr>
            <p:cNvPr id="83" name="82 Conector recto"/>
            <p:cNvCxnSpPr>
              <a:stCxn id="80" idx="1"/>
            </p:cNvCxnSpPr>
            <p:nvPr/>
          </p:nvCxnSpPr>
          <p:spPr>
            <a:xfrm rot="10800000">
              <a:off x="357158" y="1000108"/>
              <a:ext cx="92869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83 CuadroTexto"/>
            <p:cNvSpPr txBox="1"/>
            <p:nvPr/>
          </p:nvSpPr>
          <p:spPr>
            <a:xfrm>
              <a:off x="7857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4</a:t>
              </a:r>
              <a:endParaRPr lang="es-ES" dirty="0"/>
            </a:p>
          </p:txBody>
        </p:sp>
        <p:cxnSp>
          <p:nvCxnSpPr>
            <p:cNvPr id="85" name="84 Conector recto"/>
            <p:cNvCxnSpPr/>
            <p:nvPr/>
          </p:nvCxnSpPr>
          <p:spPr>
            <a:xfrm rot="10800000">
              <a:off x="3857620" y="1000108"/>
              <a:ext cx="92869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85 CuadroTexto"/>
            <p:cNvSpPr txBox="1"/>
            <p:nvPr/>
          </p:nvSpPr>
          <p:spPr>
            <a:xfrm>
              <a:off x="43576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8</a:t>
              </a:r>
              <a:endParaRPr lang="es-ES" dirty="0"/>
            </a:p>
          </p:txBody>
        </p:sp>
      </p:grpSp>
      <p:grpSp>
        <p:nvGrpSpPr>
          <p:cNvPr id="5" name="86 Grupo"/>
          <p:cNvGrpSpPr/>
          <p:nvPr/>
        </p:nvGrpSpPr>
        <p:grpSpPr>
          <a:xfrm>
            <a:off x="1214414" y="4500570"/>
            <a:ext cx="4429156" cy="1000132"/>
            <a:chOff x="357158" y="500042"/>
            <a:chExt cx="4429156" cy="1000132"/>
          </a:xfrm>
        </p:grpSpPr>
        <p:sp>
          <p:nvSpPr>
            <p:cNvPr id="88" name="87 Rectángulo"/>
            <p:cNvSpPr/>
            <p:nvPr/>
          </p:nvSpPr>
          <p:spPr>
            <a:xfrm>
              <a:off x="1285852" y="500042"/>
              <a:ext cx="2571768" cy="100013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Módulo de memoria</a:t>
              </a:r>
            </a:p>
            <a:p>
              <a:pPr algn="ctr"/>
              <a:r>
                <a:rPr lang="es-MX" dirty="0" smtClean="0"/>
                <a:t>Capacidad 16 x 8 = 128 bits = 16B</a:t>
              </a:r>
              <a:endParaRPr lang="es-ES" dirty="0"/>
            </a:p>
          </p:txBody>
        </p:sp>
        <p:cxnSp>
          <p:nvCxnSpPr>
            <p:cNvPr id="89" name="88 Conector recto"/>
            <p:cNvCxnSpPr>
              <a:stCxn id="88" idx="1"/>
            </p:cNvCxnSpPr>
            <p:nvPr/>
          </p:nvCxnSpPr>
          <p:spPr>
            <a:xfrm rot="10800000">
              <a:off x="357158" y="1000108"/>
              <a:ext cx="92869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89 CuadroTexto"/>
            <p:cNvSpPr txBox="1"/>
            <p:nvPr/>
          </p:nvSpPr>
          <p:spPr>
            <a:xfrm>
              <a:off x="7857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4</a:t>
              </a:r>
              <a:endParaRPr lang="es-ES" dirty="0"/>
            </a:p>
          </p:txBody>
        </p:sp>
        <p:cxnSp>
          <p:nvCxnSpPr>
            <p:cNvPr id="91" name="90 Conector recto"/>
            <p:cNvCxnSpPr/>
            <p:nvPr/>
          </p:nvCxnSpPr>
          <p:spPr>
            <a:xfrm rot="10800000">
              <a:off x="3857620" y="1000108"/>
              <a:ext cx="92869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91 CuadroTexto"/>
            <p:cNvSpPr txBox="1"/>
            <p:nvPr/>
          </p:nvSpPr>
          <p:spPr>
            <a:xfrm>
              <a:off x="43576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8</a:t>
              </a:r>
              <a:endParaRPr lang="es-ES" dirty="0"/>
            </a:p>
          </p:txBody>
        </p:sp>
      </p:grpSp>
      <p:grpSp>
        <p:nvGrpSpPr>
          <p:cNvPr id="6" name="92 Grupo"/>
          <p:cNvGrpSpPr/>
          <p:nvPr/>
        </p:nvGrpSpPr>
        <p:grpSpPr>
          <a:xfrm>
            <a:off x="1214414" y="5715016"/>
            <a:ext cx="4429156" cy="1000132"/>
            <a:chOff x="357158" y="500042"/>
            <a:chExt cx="4429156" cy="1000132"/>
          </a:xfrm>
        </p:grpSpPr>
        <p:sp>
          <p:nvSpPr>
            <p:cNvPr id="94" name="93 Rectángulo"/>
            <p:cNvSpPr/>
            <p:nvPr/>
          </p:nvSpPr>
          <p:spPr>
            <a:xfrm>
              <a:off x="1285852" y="500042"/>
              <a:ext cx="2571768" cy="100013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Módulo de memoria</a:t>
              </a:r>
            </a:p>
            <a:p>
              <a:pPr algn="ctr"/>
              <a:r>
                <a:rPr lang="es-MX" dirty="0" smtClean="0"/>
                <a:t>Capacidad 16 x 8 = 128 bits = 16B</a:t>
              </a:r>
              <a:endParaRPr lang="es-ES" dirty="0"/>
            </a:p>
          </p:txBody>
        </p:sp>
        <p:cxnSp>
          <p:nvCxnSpPr>
            <p:cNvPr id="95" name="94 Conector recto"/>
            <p:cNvCxnSpPr>
              <a:stCxn id="94" idx="1"/>
            </p:cNvCxnSpPr>
            <p:nvPr/>
          </p:nvCxnSpPr>
          <p:spPr>
            <a:xfrm rot="10800000">
              <a:off x="357158" y="1000108"/>
              <a:ext cx="92869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95 CuadroTexto"/>
            <p:cNvSpPr txBox="1"/>
            <p:nvPr/>
          </p:nvSpPr>
          <p:spPr>
            <a:xfrm>
              <a:off x="7857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4</a:t>
              </a:r>
              <a:endParaRPr lang="es-ES" dirty="0"/>
            </a:p>
          </p:txBody>
        </p:sp>
        <p:cxnSp>
          <p:nvCxnSpPr>
            <p:cNvPr id="97" name="96 Conector recto"/>
            <p:cNvCxnSpPr/>
            <p:nvPr/>
          </p:nvCxnSpPr>
          <p:spPr>
            <a:xfrm rot="10800000">
              <a:off x="3857620" y="1000108"/>
              <a:ext cx="92869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101 CuadroTexto"/>
            <p:cNvSpPr txBox="1"/>
            <p:nvPr/>
          </p:nvSpPr>
          <p:spPr>
            <a:xfrm>
              <a:off x="43576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8</a:t>
              </a:r>
              <a:endParaRPr lang="es-ES" dirty="0"/>
            </a:p>
          </p:txBody>
        </p:sp>
      </p:grpSp>
      <p:sp>
        <p:nvSpPr>
          <p:cNvPr id="103" name="102 CuadroTexto"/>
          <p:cNvSpPr txBox="1"/>
          <p:nvPr/>
        </p:nvSpPr>
        <p:spPr>
          <a:xfrm>
            <a:off x="5643570" y="2357430"/>
            <a:ext cx="3192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16 palabras de 8 bits</a:t>
            </a:r>
            <a:endParaRPr lang="es-ES" sz="2800" dirty="0"/>
          </a:p>
        </p:txBody>
      </p:sp>
      <p:sp>
        <p:nvSpPr>
          <p:cNvPr id="104" name="103 CuadroTexto"/>
          <p:cNvSpPr txBox="1"/>
          <p:nvPr/>
        </p:nvSpPr>
        <p:spPr>
          <a:xfrm>
            <a:off x="5665739" y="3477284"/>
            <a:ext cx="3192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32 palabras de 8 bits</a:t>
            </a:r>
            <a:endParaRPr lang="es-ES" sz="2800" dirty="0"/>
          </a:p>
        </p:txBody>
      </p:sp>
      <p:sp>
        <p:nvSpPr>
          <p:cNvPr id="105" name="104 CuadroTexto"/>
          <p:cNvSpPr txBox="1"/>
          <p:nvPr/>
        </p:nvSpPr>
        <p:spPr>
          <a:xfrm>
            <a:off x="5655424" y="4691730"/>
            <a:ext cx="3192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48 palabras de 8 bits</a:t>
            </a:r>
            <a:endParaRPr lang="es-ES" sz="2800" dirty="0"/>
          </a:p>
        </p:txBody>
      </p:sp>
      <p:sp>
        <p:nvSpPr>
          <p:cNvPr id="107" name="106 CuadroTexto"/>
          <p:cNvSpPr txBox="1"/>
          <p:nvPr/>
        </p:nvSpPr>
        <p:spPr>
          <a:xfrm>
            <a:off x="5643570" y="5906176"/>
            <a:ext cx="3192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64 palabras de 8 bits</a:t>
            </a:r>
            <a:endParaRPr lang="es-ES" sz="2800" dirty="0"/>
          </a:p>
        </p:txBody>
      </p:sp>
      <p:sp>
        <p:nvSpPr>
          <p:cNvPr id="108" name="107 CuadroTexto"/>
          <p:cNvSpPr txBox="1"/>
          <p:nvPr/>
        </p:nvSpPr>
        <p:spPr>
          <a:xfrm>
            <a:off x="5500694" y="4000504"/>
            <a:ext cx="295587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FF0000"/>
                </a:solidFill>
              </a:rPr>
              <a:t>¿y Cómo se conectan?</a:t>
            </a:r>
            <a:endParaRPr lang="es-MX" sz="24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92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3" grpId="1"/>
      <p:bldP spid="104" grpId="0"/>
      <p:bldP spid="104" grpId="1"/>
      <p:bldP spid="105" grpId="0"/>
      <p:bldP spid="105" grpId="1"/>
      <p:bldP spid="107" grpId="0"/>
      <p:bldP spid="108" grpId="0"/>
      <p:bldP spid="108" grpId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37 CuadroTexto"/>
          <p:cNvSpPr txBox="1"/>
          <p:nvPr/>
        </p:nvSpPr>
        <p:spPr>
          <a:xfrm>
            <a:off x="454460" y="1516722"/>
            <a:ext cx="81499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/>
              <a:t>Para direccionar 64 palabras requerimos 6 líneas de dirección (2</a:t>
            </a:r>
            <a:r>
              <a:rPr lang="es-MX" sz="2000" baseline="30000" dirty="0" smtClean="0"/>
              <a:t>6</a:t>
            </a:r>
            <a:r>
              <a:rPr lang="es-MX" sz="2000" dirty="0" smtClean="0"/>
              <a:t>=64)</a:t>
            </a:r>
          </a:p>
        </p:txBody>
      </p:sp>
      <p:graphicFrame>
        <p:nvGraphicFramePr>
          <p:cNvPr id="33" name="3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766090"/>
              </p:ext>
            </p:extLst>
          </p:nvPr>
        </p:nvGraphicFramePr>
        <p:xfrm>
          <a:off x="785786" y="2037184"/>
          <a:ext cx="1473198" cy="3048000"/>
        </p:xfrm>
        <a:graphic>
          <a:graphicData uri="http://schemas.openxmlformats.org/drawingml/2006/table">
            <a:tbl>
              <a:tblPr/>
              <a:tblGrid>
                <a:gridCol w="332658"/>
                <a:gridCol w="190090"/>
                <a:gridCol w="190090"/>
                <a:gridCol w="190090"/>
                <a:gridCol w="190090"/>
                <a:gridCol w="190090"/>
                <a:gridCol w="19009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4" name="3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986341"/>
              </p:ext>
            </p:extLst>
          </p:nvPr>
        </p:nvGraphicFramePr>
        <p:xfrm>
          <a:off x="2741612" y="2037184"/>
          <a:ext cx="1473198" cy="3048000"/>
        </p:xfrm>
        <a:graphic>
          <a:graphicData uri="http://schemas.openxmlformats.org/drawingml/2006/table">
            <a:tbl>
              <a:tblPr/>
              <a:tblGrid>
                <a:gridCol w="332658"/>
                <a:gridCol w="190090"/>
                <a:gridCol w="190090"/>
                <a:gridCol w="190090"/>
                <a:gridCol w="190090"/>
                <a:gridCol w="190090"/>
                <a:gridCol w="19009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17375D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5" name="3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641674"/>
              </p:ext>
            </p:extLst>
          </p:nvPr>
        </p:nvGraphicFramePr>
        <p:xfrm>
          <a:off x="4599000" y="2037184"/>
          <a:ext cx="1473198" cy="3048000"/>
        </p:xfrm>
        <a:graphic>
          <a:graphicData uri="http://schemas.openxmlformats.org/drawingml/2006/table">
            <a:tbl>
              <a:tblPr/>
              <a:tblGrid>
                <a:gridCol w="332658"/>
                <a:gridCol w="190090"/>
                <a:gridCol w="190090"/>
                <a:gridCol w="190090"/>
                <a:gridCol w="190090"/>
                <a:gridCol w="190090"/>
                <a:gridCol w="19009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953735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6" name="3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820857"/>
              </p:ext>
            </p:extLst>
          </p:nvPr>
        </p:nvGraphicFramePr>
        <p:xfrm>
          <a:off x="6500826" y="2037184"/>
          <a:ext cx="1473198" cy="3048000"/>
        </p:xfrm>
        <a:graphic>
          <a:graphicData uri="http://schemas.openxmlformats.org/drawingml/2006/table">
            <a:tbl>
              <a:tblPr/>
              <a:tblGrid>
                <a:gridCol w="332658"/>
                <a:gridCol w="190090"/>
                <a:gridCol w="190090"/>
                <a:gridCol w="190090"/>
                <a:gridCol w="190090"/>
                <a:gridCol w="190090"/>
                <a:gridCol w="19009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" name="46 Grupo"/>
          <p:cNvGrpSpPr/>
          <p:nvPr/>
        </p:nvGrpSpPr>
        <p:grpSpPr>
          <a:xfrm>
            <a:off x="3071802" y="5214950"/>
            <a:ext cx="2643206" cy="1143008"/>
            <a:chOff x="3071802" y="5214950"/>
            <a:chExt cx="2643206" cy="1143008"/>
          </a:xfrm>
        </p:grpSpPr>
        <p:sp>
          <p:nvSpPr>
            <p:cNvPr id="37" name="36 Rectángulo"/>
            <p:cNvSpPr/>
            <p:nvPr/>
          </p:nvSpPr>
          <p:spPr>
            <a:xfrm>
              <a:off x="3571868" y="5214950"/>
              <a:ext cx="1643074" cy="11430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chemeClr val="tx1"/>
                  </a:solidFill>
                </a:rPr>
                <a:t>00</a:t>
              </a:r>
            </a:p>
            <a:p>
              <a:pPr algn="r"/>
              <a:r>
                <a:rPr lang="es-MX" dirty="0" smtClean="0">
                  <a:solidFill>
                    <a:schemeClr val="tx1"/>
                  </a:solidFill>
                </a:rPr>
                <a:t>01</a:t>
              </a:r>
            </a:p>
            <a:p>
              <a:pPr algn="r"/>
              <a:r>
                <a:rPr lang="es-MX" dirty="0" smtClean="0">
                  <a:solidFill>
                    <a:schemeClr val="tx1"/>
                  </a:solidFill>
                </a:rPr>
                <a:t>10</a:t>
              </a:r>
            </a:p>
            <a:p>
              <a:pPr algn="r"/>
              <a:r>
                <a:rPr lang="es-MX" dirty="0" smtClean="0">
                  <a:solidFill>
                    <a:schemeClr val="tx1"/>
                  </a:solidFill>
                </a:rPr>
                <a:t>11</a:t>
              </a:r>
            </a:p>
          </p:txBody>
        </p:sp>
        <p:cxnSp>
          <p:nvCxnSpPr>
            <p:cNvPr id="40" name="39 Conector recto"/>
            <p:cNvCxnSpPr/>
            <p:nvPr/>
          </p:nvCxnSpPr>
          <p:spPr>
            <a:xfrm>
              <a:off x="3071802" y="5643578"/>
              <a:ext cx="5000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>
              <a:off x="3071802" y="5929330"/>
              <a:ext cx="5000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>
              <a:off x="5214942" y="5357826"/>
              <a:ext cx="5000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>
              <a:off x="5214942" y="5643578"/>
              <a:ext cx="5000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>
              <a:off x="5214942" y="5929330"/>
              <a:ext cx="5000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>
              <a:off x="5214942" y="6215082"/>
              <a:ext cx="5000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45 CuadroTexto"/>
            <p:cNvSpPr txBox="1"/>
            <p:nvPr/>
          </p:nvSpPr>
          <p:spPr>
            <a:xfrm>
              <a:off x="3948111" y="5429264"/>
              <a:ext cx="62388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DEC</a:t>
              </a:r>
            </a:p>
            <a:p>
              <a:r>
                <a:rPr lang="es-MX" dirty="0" smtClean="0"/>
                <a:t>2 x 4</a:t>
              </a:r>
              <a:endParaRPr lang="es-ES" dirty="0"/>
            </a:p>
          </p:txBody>
        </p:sp>
      </p:grp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Memoria de 64 x 8  (módulos de 16 x 8</a:t>
            </a:r>
            <a:r>
              <a:rPr lang="es-MX" sz="2800" dirty="0" smtClean="0"/>
              <a:t>)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44622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72 Grupo"/>
          <p:cNvGrpSpPr/>
          <p:nvPr/>
        </p:nvGrpSpPr>
        <p:grpSpPr>
          <a:xfrm>
            <a:off x="4857752" y="1357298"/>
            <a:ext cx="3929090" cy="1000132"/>
            <a:chOff x="857224" y="500042"/>
            <a:chExt cx="3929090" cy="1000132"/>
          </a:xfrm>
        </p:grpSpPr>
        <p:sp>
          <p:nvSpPr>
            <p:cNvPr id="74" name="73 Rectángulo"/>
            <p:cNvSpPr/>
            <p:nvPr/>
          </p:nvSpPr>
          <p:spPr>
            <a:xfrm>
              <a:off x="1285852" y="500042"/>
              <a:ext cx="2571768" cy="100013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Módulo de memoria</a:t>
              </a:r>
            </a:p>
            <a:p>
              <a:pPr algn="ctr"/>
              <a:r>
                <a:rPr lang="es-MX" dirty="0" smtClean="0"/>
                <a:t>16 x 8 = 128 bits = 16B</a:t>
              </a:r>
            </a:p>
            <a:p>
              <a:pPr algn="ctr"/>
              <a:r>
                <a:rPr lang="es-MX" dirty="0" smtClean="0"/>
                <a:t>Palabras 0..15</a:t>
              </a:r>
              <a:endParaRPr lang="es-ES" dirty="0"/>
            </a:p>
          </p:txBody>
        </p:sp>
        <p:cxnSp>
          <p:nvCxnSpPr>
            <p:cNvPr id="75" name="74 Conector recto"/>
            <p:cNvCxnSpPr>
              <a:stCxn id="74" idx="1"/>
            </p:cNvCxnSpPr>
            <p:nvPr/>
          </p:nvCxnSpPr>
          <p:spPr>
            <a:xfrm rot="10800000">
              <a:off x="857224" y="1000108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75 CuadroTexto"/>
            <p:cNvSpPr txBox="1"/>
            <p:nvPr/>
          </p:nvSpPr>
          <p:spPr>
            <a:xfrm>
              <a:off x="912728" y="57148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4</a:t>
              </a:r>
              <a:endParaRPr lang="es-ES" dirty="0"/>
            </a:p>
          </p:txBody>
        </p:sp>
        <p:cxnSp>
          <p:nvCxnSpPr>
            <p:cNvPr id="77" name="76 Conector recto"/>
            <p:cNvCxnSpPr/>
            <p:nvPr/>
          </p:nvCxnSpPr>
          <p:spPr>
            <a:xfrm rot="10800000">
              <a:off x="3857620" y="1000108"/>
              <a:ext cx="92869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77 CuadroTexto"/>
            <p:cNvSpPr txBox="1"/>
            <p:nvPr/>
          </p:nvSpPr>
          <p:spPr>
            <a:xfrm>
              <a:off x="43576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8</a:t>
              </a:r>
              <a:endParaRPr lang="es-ES" dirty="0"/>
            </a:p>
          </p:txBody>
        </p:sp>
      </p:grpSp>
      <p:grpSp>
        <p:nvGrpSpPr>
          <p:cNvPr id="3" name="78 Grupo"/>
          <p:cNvGrpSpPr/>
          <p:nvPr/>
        </p:nvGrpSpPr>
        <p:grpSpPr>
          <a:xfrm>
            <a:off x="4857752" y="2500306"/>
            <a:ext cx="3929090" cy="1000132"/>
            <a:chOff x="857224" y="500042"/>
            <a:chExt cx="3929090" cy="1000132"/>
          </a:xfrm>
        </p:grpSpPr>
        <p:sp>
          <p:nvSpPr>
            <p:cNvPr id="80" name="79 Rectángulo"/>
            <p:cNvSpPr/>
            <p:nvPr/>
          </p:nvSpPr>
          <p:spPr>
            <a:xfrm>
              <a:off x="1285852" y="500042"/>
              <a:ext cx="2571768" cy="100013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Módulo de memoria</a:t>
              </a:r>
            </a:p>
            <a:p>
              <a:pPr algn="ctr"/>
              <a:r>
                <a:rPr lang="es-MX" dirty="0" smtClean="0"/>
                <a:t>16 x 8 = 128 bits = 16B</a:t>
              </a:r>
            </a:p>
            <a:p>
              <a:pPr algn="ctr"/>
              <a:r>
                <a:rPr lang="es-MX" dirty="0" smtClean="0"/>
                <a:t>Palabras 16..31</a:t>
              </a:r>
              <a:endParaRPr lang="es-ES" dirty="0"/>
            </a:p>
          </p:txBody>
        </p:sp>
        <p:cxnSp>
          <p:nvCxnSpPr>
            <p:cNvPr id="83" name="82 Conector recto"/>
            <p:cNvCxnSpPr>
              <a:stCxn id="80" idx="1"/>
            </p:cNvCxnSpPr>
            <p:nvPr/>
          </p:nvCxnSpPr>
          <p:spPr>
            <a:xfrm rot="10800000">
              <a:off x="857224" y="1000108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83 CuadroTexto"/>
            <p:cNvSpPr txBox="1"/>
            <p:nvPr/>
          </p:nvSpPr>
          <p:spPr>
            <a:xfrm>
              <a:off x="912728" y="57148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4</a:t>
              </a:r>
              <a:endParaRPr lang="es-ES" dirty="0"/>
            </a:p>
          </p:txBody>
        </p:sp>
        <p:cxnSp>
          <p:nvCxnSpPr>
            <p:cNvPr id="85" name="84 Conector recto"/>
            <p:cNvCxnSpPr/>
            <p:nvPr/>
          </p:nvCxnSpPr>
          <p:spPr>
            <a:xfrm rot="10800000">
              <a:off x="3857620" y="1000108"/>
              <a:ext cx="92869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85 CuadroTexto"/>
            <p:cNvSpPr txBox="1"/>
            <p:nvPr/>
          </p:nvSpPr>
          <p:spPr>
            <a:xfrm>
              <a:off x="43576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8</a:t>
              </a:r>
              <a:endParaRPr lang="es-ES" dirty="0"/>
            </a:p>
          </p:txBody>
        </p:sp>
      </p:grpSp>
      <p:grpSp>
        <p:nvGrpSpPr>
          <p:cNvPr id="4" name="86 Grupo"/>
          <p:cNvGrpSpPr/>
          <p:nvPr/>
        </p:nvGrpSpPr>
        <p:grpSpPr>
          <a:xfrm>
            <a:off x="4929190" y="3643314"/>
            <a:ext cx="3857652" cy="1000132"/>
            <a:chOff x="928662" y="500042"/>
            <a:chExt cx="3857652" cy="1000132"/>
          </a:xfrm>
        </p:grpSpPr>
        <p:sp>
          <p:nvSpPr>
            <p:cNvPr id="88" name="87 Rectángulo"/>
            <p:cNvSpPr/>
            <p:nvPr/>
          </p:nvSpPr>
          <p:spPr>
            <a:xfrm>
              <a:off x="1285852" y="500042"/>
              <a:ext cx="2571768" cy="100013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Módulo de memoria</a:t>
              </a:r>
            </a:p>
            <a:p>
              <a:pPr algn="ctr"/>
              <a:r>
                <a:rPr lang="es-MX" dirty="0" smtClean="0"/>
                <a:t>16 x 8 = 128 bits = 16B</a:t>
              </a:r>
            </a:p>
            <a:p>
              <a:pPr algn="ctr"/>
              <a:r>
                <a:rPr lang="es-MX" dirty="0" smtClean="0"/>
                <a:t>Palabras 32..47</a:t>
              </a:r>
              <a:endParaRPr lang="es-ES" dirty="0"/>
            </a:p>
          </p:txBody>
        </p:sp>
        <p:cxnSp>
          <p:nvCxnSpPr>
            <p:cNvPr id="89" name="88 Conector recto"/>
            <p:cNvCxnSpPr>
              <a:stCxn id="88" idx="1"/>
            </p:cNvCxnSpPr>
            <p:nvPr/>
          </p:nvCxnSpPr>
          <p:spPr>
            <a:xfrm rot="10800000">
              <a:off x="928662" y="1000108"/>
              <a:ext cx="35719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89 CuadroTexto"/>
            <p:cNvSpPr txBox="1"/>
            <p:nvPr/>
          </p:nvSpPr>
          <p:spPr>
            <a:xfrm>
              <a:off x="984166" y="105940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4</a:t>
              </a:r>
              <a:endParaRPr lang="es-ES" dirty="0"/>
            </a:p>
          </p:txBody>
        </p:sp>
        <p:cxnSp>
          <p:nvCxnSpPr>
            <p:cNvPr id="91" name="90 Conector recto"/>
            <p:cNvCxnSpPr/>
            <p:nvPr/>
          </p:nvCxnSpPr>
          <p:spPr>
            <a:xfrm rot="10800000">
              <a:off x="3857620" y="1000108"/>
              <a:ext cx="92869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91 CuadroTexto"/>
            <p:cNvSpPr txBox="1"/>
            <p:nvPr/>
          </p:nvSpPr>
          <p:spPr>
            <a:xfrm>
              <a:off x="43576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8</a:t>
              </a:r>
              <a:endParaRPr lang="es-ES" dirty="0"/>
            </a:p>
          </p:txBody>
        </p:sp>
      </p:grpSp>
      <p:grpSp>
        <p:nvGrpSpPr>
          <p:cNvPr id="5" name="92 Grupo"/>
          <p:cNvGrpSpPr/>
          <p:nvPr/>
        </p:nvGrpSpPr>
        <p:grpSpPr>
          <a:xfrm>
            <a:off x="4929190" y="4857760"/>
            <a:ext cx="3857652" cy="1000132"/>
            <a:chOff x="928662" y="500042"/>
            <a:chExt cx="3857652" cy="1000132"/>
          </a:xfrm>
        </p:grpSpPr>
        <p:sp>
          <p:nvSpPr>
            <p:cNvPr id="94" name="93 Rectángulo"/>
            <p:cNvSpPr/>
            <p:nvPr/>
          </p:nvSpPr>
          <p:spPr>
            <a:xfrm>
              <a:off x="1285852" y="500042"/>
              <a:ext cx="2571768" cy="100013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Módulo de memoria</a:t>
              </a:r>
            </a:p>
            <a:p>
              <a:pPr algn="ctr"/>
              <a:r>
                <a:rPr lang="es-MX" dirty="0" smtClean="0"/>
                <a:t>16 x 8 = 128 bits = 16B</a:t>
              </a:r>
            </a:p>
            <a:p>
              <a:pPr algn="ctr"/>
              <a:r>
                <a:rPr lang="es-MX" dirty="0" smtClean="0"/>
                <a:t>Palabras 48..63</a:t>
              </a:r>
              <a:endParaRPr lang="es-ES" dirty="0"/>
            </a:p>
          </p:txBody>
        </p:sp>
        <p:cxnSp>
          <p:nvCxnSpPr>
            <p:cNvPr id="95" name="94 Conector recto"/>
            <p:cNvCxnSpPr>
              <a:stCxn id="94" idx="1"/>
            </p:cNvCxnSpPr>
            <p:nvPr/>
          </p:nvCxnSpPr>
          <p:spPr>
            <a:xfrm rot="10800000">
              <a:off x="928662" y="1000108"/>
              <a:ext cx="35719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95 CuadroTexto"/>
            <p:cNvSpPr txBox="1"/>
            <p:nvPr/>
          </p:nvSpPr>
          <p:spPr>
            <a:xfrm>
              <a:off x="984166" y="64291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4</a:t>
              </a:r>
              <a:endParaRPr lang="es-ES" dirty="0"/>
            </a:p>
          </p:txBody>
        </p:sp>
        <p:cxnSp>
          <p:nvCxnSpPr>
            <p:cNvPr id="97" name="96 Conector recto"/>
            <p:cNvCxnSpPr/>
            <p:nvPr/>
          </p:nvCxnSpPr>
          <p:spPr>
            <a:xfrm rot="10800000">
              <a:off x="3857620" y="1000108"/>
              <a:ext cx="92869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101 CuadroTexto"/>
            <p:cNvSpPr txBox="1"/>
            <p:nvPr/>
          </p:nvSpPr>
          <p:spPr>
            <a:xfrm>
              <a:off x="4357686" y="92867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8</a:t>
              </a:r>
              <a:endParaRPr lang="es-ES" dirty="0"/>
            </a:p>
          </p:txBody>
        </p:sp>
      </p:grpSp>
      <p:sp>
        <p:nvSpPr>
          <p:cNvPr id="38" name="37 CuadroTexto"/>
          <p:cNvSpPr txBox="1"/>
          <p:nvPr/>
        </p:nvSpPr>
        <p:spPr>
          <a:xfrm>
            <a:off x="664335" y="1395698"/>
            <a:ext cx="33218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Para direccionar 64 palabras requerimos 6 líneas de dirección (2</a:t>
            </a:r>
            <a:r>
              <a:rPr lang="es-MX" b="1" baseline="30000" dirty="0" smtClean="0"/>
              <a:t>6</a:t>
            </a:r>
            <a:r>
              <a:rPr lang="es-MX" b="1" dirty="0" smtClean="0"/>
              <a:t>=64)</a:t>
            </a:r>
            <a:endParaRPr lang="es-ES" b="1" dirty="0"/>
          </a:p>
        </p:txBody>
      </p:sp>
      <p:grpSp>
        <p:nvGrpSpPr>
          <p:cNvPr id="6" name="61 Grupo"/>
          <p:cNvGrpSpPr/>
          <p:nvPr/>
        </p:nvGrpSpPr>
        <p:grpSpPr>
          <a:xfrm>
            <a:off x="928662" y="2714620"/>
            <a:ext cx="2643206" cy="1143008"/>
            <a:chOff x="642910" y="3000372"/>
            <a:chExt cx="2643206" cy="1143008"/>
          </a:xfrm>
        </p:grpSpPr>
        <p:sp>
          <p:nvSpPr>
            <p:cNvPr id="33" name="32 Rectángulo"/>
            <p:cNvSpPr/>
            <p:nvPr/>
          </p:nvSpPr>
          <p:spPr>
            <a:xfrm>
              <a:off x="1142976" y="3000372"/>
              <a:ext cx="1643074" cy="11430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chemeClr val="tx1"/>
                  </a:solidFill>
                </a:rPr>
                <a:t>00</a:t>
              </a:r>
            </a:p>
            <a:p>
              <a:pPr algn="r"/>
              <a:r>
                <a:rPr lang="es-MX" dirty="0" smtClean="0">
                  <a:solidFill>
                    <a:schemeClr val="tx1"/>
                  </a:solidFill>
                </a:rPr>
                <a:t>01</a:t>
              </a:r>
            </a:p>
            <a:p>
              <a:pPr algn="r"/>
              <a:r>
                <a:rPr lang="es-MX" dirty="0" smtClean="0">
                  <a:solidFill>
                    <a:schemeClr val="tx1"/>
                  </a:solidFill>
                </a:rPr>
                <a:t>10</a:t>
              </a:r>
            </a:p>
            <a:p>
              <a:pPr algn="r"/>
              <a:r>
                <a:rPr lang="es-MX" dirty="0" smtClean="0">
                  <a:solidFill>
                    <a:schemeClr val="tx1"/>
                  </a:solidFill>
                </a:rPr>
                <a:t>11</a:t>
              </a:r>
            </a:p>
          </p:txBody>
        </p:sp>
        <p:cxnSp>
          <p:nvCxnSpPr>
            <p:cNvPr id="34" name="33 Conector recto"/>
            <p:cNvCxnSpPr/>
            <p:nvPr/>
          </p:nvCxnSpPr>
          <p:spPr>
            <a:xfrm>
              <a:off x="642910" y="3429000"/>
              <a:ext cx="5000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34 Conector recto"/>
            <p:cNvCxnSpPr/>
            <p:nvPr/>
          </p:nvCxnSpPr>
          <p:spPr>
            <a:xfrm>
              <a:off x="642910" y="3714752"/>
              <a:ext cx="5000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"/>
            <p:cNvCxnSpPr/>
            <p:nvPr/>
          </p:nvCxnSpPr>
          <p:spPr>
            <a:xfrm>
              <a:off x="2786050" y="3071810"/>
              <a:ext cx="5000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>
              <a:off x="2786050" y="3429000"/>
              <a:ext cx="5000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"/>
            <p:cNvCxnSpPr/>
            <p:nvPr/>
          </p:nvCxnSpPr>
          <p:spPr>
            <a:xfrm>
              <a:off x="2786050" y="3714752"/>
              <a:ext cx="5000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"/>
            <p:cNvCxnSpPr/>
            <p:nvPr/>
          </p:nvCxnSpPr>
          <p:spPr>
            <a:xfrm>
              <a:off x="2786050" y="4000504"/>
              <a:ext cx="50006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40 CuadroTexto"/>
            <p:cNvSpPr txBox="1"/>
            <p:nvPr/>
          </p:nvSpPr>
          <p:spPr>
            <a:xfrm>
              <a:off x="1183519" y="3148612"/>
              <a:ext cx="124534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CGS</a:t>
              </a:r>
            </a:p>
            <a:p>
              <a:r>
                <a:rPr lang="es-MX" dirty="0" smtClean="0"/>
                <a:t>Chip </a:t>
              </a:r>
              <a:r>
                <a:rPr lang="es-MX" dirty="0" err="1" smtClean="0"/>
                <a:t>Group</a:t>
              </a:r>
              <a:endParaRPr lang="es-MX" dirty="0" smtClean="0"/>
            </a:p>
            <a:p>
              <a:r>
                <a:rPr lang="es-MX" dirty="0" smtClean="0"/>
                <a:t>Selector</a:t>
              </a:r>
              <a:endParaRPr lang="es-ES" dirty="0"/>
            </a:p>
          </p:txBody>
        </p:sp>
      </p:grpSp>
      <p:cxnSp>
        <p:nvCxnSpPr>
          <p:cNvPr id="45" name="44 Conector angular"/>
          <p:cNvCxnSpPr/>
          <p:nvPr/>
        </p:nvCxnSpPr>
        <p:spPr>
          <a:xfrm flipV="1">
            <a:off x="3571868" y="2000240"/>
            <a:ext cx="1643074" cy="785818"/>
          </a:xfrm>
          <a:prstGeom prst="bentConnector3">
            <a:avLst>
              <a:gd name="adj1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angular"/>
          <p:cNvCxnSpPr/>
          <p:nvPr/>
        </p:nvCxnSpPr>
        <p:spPr>
          <a:xfrm>
            <a:off x="3571868" y="3143248"/>
            <a:ext cx="1714512" cy="1588"/>
          </a:xfrm>
          <a:prstGeom prst="bentConnector3">
            <a:avLst>
              <a:gd name="adj1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angular"/>
          <p:cNvCxnSpPr/>
          <p:nvPr/>
        </p:nvCxnSpPr>
        <p:spPr>
          <a:xfrm>
            <a:off x="3571868" y="3429000"/>
            <a:ext cx="1714512" cy="428628"/>
          </a:xfrm>
          <a:prstGeom prst="bentConnector3">
            <a:avLst>
              <a:gd name="adj1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Conector angular"/>
          <p:cNvCxnSpPr/>
          <p:nvPr/>
        </p:nvCxnSpPr>
        <p:spPr>
          <a:xfrm rot="16200000" flipH="1">
            <a:off x="3464711" y="3821909"/>
            <a:ext cx="1928826" cy="1714512"/>
          </a:xfrm>
          <a:prstGeom prst="bentConnector3">
            <a:avLst>
              <a:gd name="adj1" fmla="val 101995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0" name="69 Tabla"/>
          <p:cNvGraphicFramePr>
            <a:graphicFrameLocks noGrp="1"/>
          </p:cNvGraphicFramePr>
          <p:nvPr/>
        </p:nvGraphicFramePr>
        <p:xfrm>
          <a:off x="500034" y="4786322"/>
          <a:ext cx="1285884" cy="285752"/>
        </p:xfrm>
        <a:graphic>
          <a:graphicData uri="http://schemas.openxmlformats.org/drawingml/2006/table">
            <a:tbl>
              <a:tblPr/>
              <a:tblGrid>
                <a:gridCol w="214314"/>
                <a:gridCol w="214314"/>
                <a:gridCol w="214314"/>
                <a:gridCol w="214314"/>
                <a:gridCol w="214314"/>
                <a:gridCol w="214314"/>
              </a:tblGrid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2" name="71 CuadroTexto"/>
          <p:cNvSpPr txBox="1"/>
          <p:nvPr/>
        </p:nvSpPr>
        <p:spPr>
          <a:xfrm>
            <a:off x="285752" y="521495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MAR</a:t>
            </a:r>
            <a:endParaRPr lang="es-ES" b="1" dirty="0"/>
          </a:p>
        </p:txBody>
      </p:sp>
      <p:cxnSp>
        <p:nvCxnSpPr>
          <p:cNvPr id="93" name="92 Conector angular"/>
          <p:cNvCxnSpPr/>
          <p:nvPr/>
        </p:nvCxnSpPr>
        <p:spPr>
          <a:xfrm rot="5400000" flipH="1" flipV="1">
            <a:off x="-71470" y="3786190"/>
            <a:ext cx="1643074" cy="357190"/>
          </a:xfrm>
          <a:prstGeom prst="bentConnector3">
            <a:avLst>
              <a:gd name="adj1" fmla="val 100267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105 Conector angular"/>
          <p:cNvCxnSpPr/>
          <p:nvPr/>
        </p:nvCxnSpPr>
        <p:spPr>
          <a:xfrm rot="5400000" flipH="1" flipV="1">
            <a:off x="178563" y="4036223"/>
            <a:ext cx="1357322" cy="142876"/>
          </a:xfrm>
          <a:prstGeom prst="bentConnector3">
            <a:avLst>
              <a:gd name="adj1" fmla="val 99983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113 Conector recto"/>
          <p:cNvCxnSpPr/>
          <p:nvPr/>
        </p:nvCxnSpPr>
        <p:spPr>
          <a:xfrm rot="5400000" flipH="1" flipV="1">
            <a:off x="892943" y="5250669"/>
            <a:ext cx="3571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114 Conector recto"/>
          <p:cNvCxnSpPr/>
          <p:nvPr/>
        </p:nvCxnSpPr>
        <p:spPr>
          <a:xfrm rot="5400000" flipH="1" flipV="1">
            <a:off x="1107257" y="5250669"/>
            <a:ext cx="3571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115 Conector recto"/>
          <p:cNvCxnSpPr/>
          <p:nvPr/>
        </p:nvCxnSpPr>
        <p:spPr>
          <a:xfrm rot="5400000" flipH="1" flipV="1">
            <a:off x="1321571" y="5250669"/>
            <a:ext cx="3571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116 Conector recto"/>
          <p:cNvCxnSpPr/>
          <p:nvPr/>
        </p:nvCxnSpPr>
        <p:spPr>
          <a:xfrm rot="5400000" flipH="1" flipV="1">
            <a:off x="1464447" y="5250669"/>
            <a:ext cx="3571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118 Cerrar llave"/>
          <p:cNvSpPr/>
          <p:nvPr/>
        </p:nvSpPr>
        <p:spPr>
          <a:xfrm rot="5400000">
            <a:off x="1132780" y="5107793"/>
            <a:ext cx="500066" cy="8572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21" name="120 Forma"/>
          <p:cNvCxnSpPr>
            <a:stCxn id="119" idx="1"/>
          </p:cNvCxnSpPr>
          <p:nvPr/>
        </p:nvCxnSpPr>
        <p:spPr>
          <a:xfrm rot="16200000" flipH="1">
            <a:off x="2048712" y="5120555"/>
            <a:ext cx="357192" cy="1688991"/>
          </a:xfrm>
          <a:prstGeom prst="bentConnector4">
            <a:avLst>
              <a:gd name="adj1" fmla="val 97031"/>
              <a:gd name="adj2" fmla="val 212833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133 CuadroTexto"/>
          <p:cNvSpPr txBox="1"/>
          <p:nvPr/>
        </p:nvSpPr>
        <p:spPr>
          <a:xfrm>
            <a:off x="1928794" y="5774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4</a:t>
            </a:r>
            <a:endParaRPr lang="es-ES" dirty="0"/>
          </a:p>
        </p:txBody>
      </p:sp>
      <p:cxnSp>
        <p:nvCxnSpPr>
          <p:cNvPr id="138" name="137 Conector recto"/>
          <p:cNvCxnSpPr/>
          <p:nvPr/>
        </p:nvCxnSpPr>
        <p:spPr>
          <a:xfrm rot="16200000" flipH="1">
            <a:off x="2750331" y="3964785"/>
            <a:ext cx="4286280" cy="714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Memoria de 64 x 8  (módulos de 16 x 8)</a:t>
            </a:r>
            <a:br>
              <a:rPr lang="es-MX" sz="2800" dirty="0"/>
            </a:b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13505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119" grpId="0" animBg="1"/>
      <p:bldP spid="13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23 Grupo"/>
          <p:cNvGrpSpPr/>
          <p:nvPr/>
        </p:nvGrpSpPr>
        <p:grpSpPr>
          <a:xfrm>
            <a:off x="2223126" y="702214"/>
            <a:ext cx="6072230" cy="1285884"/>
            <a:chOff x="2428860" y="642918"/>
            <a:chExt cx="6072230" cy="1285884"/>
          </a:xfrm>
        </p:grpSpPr>
        <p:cxnSp>
          <p:nvCxnSpPr>
            <p:cNvPr id="98" name="97 Conector recto"/>
            <p:cNvCxnSpPr/>
            <p:nvPr/>
          </p:nvCxnSpPr>
          <p:spPr>
            <a:xfrm>
              <a:off x="2428860" y="642918"/>
              <a:ext cx="571504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98 Conector recto"/>
            <p:cNvCxnSpPr/>
            <p:nvPr/>
          </p:nvCxnSpPr>
          <p:spPr>
            <a:xfrm>
              <a:off x="2571736" y="714356"/>
              <a:ext cx="5643602" cy="0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99 Conector recto"/>
            <p:cNvCxnSpPr/>
            <p:nvPr/>
          </p:nvCxnSpPr>
          <p:spPr>
            <a:xfrm>
              <a:off x="2714612" y="785794"/>
              <a:ext cx="5643602" cy="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100 Conector recto"/>
            <p:cNvCxnSpPr/>
            <p:nvPr/>
          </p:nvCxnSpPr>
          <p:spPr>
            <a:xfrm>
              <a:off x="2857488" y="857232"/>
              <a:ext cx="564360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922 Grupo"/>
            <p:cNvGrpSpPr/>
            <p:nvPr/>
          </p:nvGrpSpPr>
          <p:grpSpPr>
            <a:xfrm>
              <a:off x="3571868" y="642919"/>
              <a:ext cx="571504" cy="1285883"/>
              <a:chOff x="3571868" y="642919"/>
              <a:chExt cx="571504" cy="1285883"/>
            </a:xfrm>
          </p:grpSpPr>
          <p:cxnSp>
            <p:nvCxnSpPr>
              <p:cNvPr id="189" name="188 Conector recto"/>
              <p:cNvCxnSpPr/>
              <p:nvPr/>
            </p:nvCxnSpPr>
            <p:spPr>
              <a:xfrm rot="5400000">
                <a:off x="3750463" y="1821645"/>
                <a:ext cx="21431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0" name="189 Rectángulo"/>
              <p:cNvSpPr/>
              <p:nvPr/>
            </p:nvSpPr>
            <p:spPr>
              <a:xfrm rot="5400000">
                <a:off x="3536149" y="1107265"/>
                <a:ext cx="642942" cy="57150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400" dirty="0" smtClean="0">
                    <a:solidFill>
                      <a:schemeClr val="tx1"/>
                    </a:solidFill>
                  </a:rPr>
                  <a:t>16 x 1</a:t>
                </a:r>
                <a:endParaRPr lang="es-ES" sz="14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1" name="190 Conector recto"/>
              <p:cNvCxnSpPr/>
              <p:nvPr/>
            </p:nvCxnSpPr>
            <p:spPr>
              <a:xfrm rot="5400000">
                <a:off x="3857616" y="1000112"/>
                <a:ext cx="28576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191 Conector recto"/>
              <p:cNvCxnSpPr/>
              <p:nvPr/>
            </p:nvCxnSpPr>
            <p:spPr>
              <a:xfrm rot="16200000" flipH="1">
                <a:off x="3509950" y="919150"/>
                <a:ext cx="428636" cy="1904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192 Conector recto"/>
              <p:cNvCxnSpPr/>
              <p:nvPr/>
            </p:nvCxnSpPr>
            <p:spPr>
              <a:xfrm rot="5400000">
                <a:off x="3393270" y="892956"/>
                <a:ext cx="500073" cy="0"/>
              </a:xfrm>
              <a:prstGeom prst="line">
                <a:avLst/>
              </a:prstGeom>
              <a:ln w="2857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193 Conector recto"/>
              <p:cNvCxnSpPr/>
              <p:nvPr/>
            </p:nvCxnSpPr>
            <p:spPr>
              <a:xfrm rot="16200000" flipH="1">
                <a:off x="3688545" y="954868"/>
                <a:ext cx="357199" cy="19049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99" name="398 Conector recto"/>
          <p:cNvCxnSpPr/>
          <p:nvPr/>
        </p:nvCxnSpPr>
        <p:spPr>
          <a:xfrm rot="5400000">
            <a:off x="4187671" y="1880940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399 Conector recto"/>
          <p:cNvCxnSpPr/>
          <p:nvPr/>
        </p:nvCxnSpPr>
        <p:spPr>
          <a:xfrm rot="5400000">
            <a:off x="4294824" y="1059407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400 Conector recto"/>
          <p:cNvCxnSpPr/>
          <p:nvPr/>
        </p:nvCxnSpPr>
        <p:spPr>
          <a:xfrm rot="16200000" flipH="1">
            <a:off x="3947158" y="978445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401 Conector recto"/>
          <p:cNvCxnSpPr/>
          <p:nvPr/>
        </p:nvCxnSpPr>
        <p:spPr>
          <a:xfrm rot="5400000">
            <a:off x="3830478" y="952251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402 Conector recto"/>
          <p:cNvCxnSpPr/>
          <p:nvPr/>
        </p:nvCxnSpPr>
        <p:spPr>
          <a:xfrm rot="16200000" flipH="1">
            <a:off x="4125753" y="1014163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4" name="403 Rectángulo"/>
          <p:cNvSpPr/>
          <p:nvPr/>
        </p:nvSpPr>
        <p:spPr>
          <a:xfrm rot="5400000">
            <a:off x="3973357" y="1166560"/>
            <a:ext cx="642942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05" name="404 Conector recto"/>
          <p:cNvCxnSpPr/>
          <p:nvPr/>
        </p:nvCxnSpPr>
        <p:spPr>
          <a:xfrm rot="5400000">
            <a:off x="4830613" y="1880940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405 Conector recto"/>
          <p:cNvCxnSpPr/>
          <p:nvPr/>
        </p:nvCxnSpPr>
        <p:spPr>
          <a:xfrm rot="5400000">
            <a:off x="4937766" y="1059407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406 Conector recto"/>
          <p:cNvCxnSpPr/>
          <p:nvPr/>
        </p:nvCxnSpPr>
        <p:spPr>
          <a:xfrm rot="16200000" flipH="1">
            <a:off x="4590100" y="978445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407 Conector recto"/>
          <p:cNvCxnSpPr/>
          <p:nvPr/>
        </p:nvCxnSpPr>
        <p:spPr>
          <a:xfrm rot="5400000">
            <a:off x="4473420" y="952251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408 Conector recto"/>
          <p:cNvCxnSpPr/>
          <p:nvPr/>
        </p:nvCxnSpPr>
        <p:spPr>
          <a:xfrm rot="16200000" flipH="1">
            <a:off x="4768695" y="1014163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" name="409 Rectángulo"/>
          <p:cNvSpPr/>
          <p:nvPr/>
        </p:nvSpPr>
        <p:spPr>
          <a:xfrm rot="5400000">
            <a:off x="4616299" y="1166560"/>
            <a:ext cx="642942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11" name="410 Conector recto"/>
          <p:cNvCxnSpPr/>
          <p:nvPr/>
        </p:nvCxnSpPr>
        <p:spPr>
          <a:xfrm rot="5400000">
            <a:off x="5473555" y="1880940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411 Conector recto"/>
          <p:cNvCxnSpPr/>
          <p:nvPr/>
        </p:nvCxnSpPr>
        <p:spPr>
          <a:xfrm rot="5400000">
            <a:off x="5580708" y="1059407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412 Conector recto"/>
          <p:cNvCxnSpPr/>
          <p:nvPr/>
        </p:nvCxnSpPr>
        <p:spPr>
          <a:xfrm rot="16200000" flipH="1">
            <a:off x="5233042" y="978445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413 Conector recto"/>
          <p:cNvCxnSpPr/>
          <p:nvPr/>
        </p:nvCxnSpPr>
        <p:spPr>
          <a:xfrm rot="5400000">
            <a:off x="5116362" y="952251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414 Conector recto"/>
          <p:cNvCxnSpPr/>
          <p:nvPr/>
        </p:nvCxnSpPr>
        <p:spPr>
          <a:xfrm rot="16200000" flipH="1">
            <a:off x="5411637" y="1014163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415 Rectángulo"/>
          <p:cNvSpPr/>
          <p:nvPr/>
        </p:nvSpPr>
        <p:spPr>
          <a:xfrm rot="5400000">
            <a:off x="5259241" y="1166560"/>
            <a:ext cx="642942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17" name="416 Conector recto"/>
          <p:cNvCxnSpPr/>
          <p:nvPr/>
        </p:nvCxnSpPr>
        <p:spPr>
          <a:xfrm rot="5400000">
            <a:off x="6116497" y="1880941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417 Conector recto"/>
          <p:cNvCxnSpPr/>
          <p:nvPr/>
        </p:nvCxnSpPr>
        <p:spPr>
          <a:xfrm rot="5400000">
            <a:off x="6223650" y="1059408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418 Conector recto"/>
          <p:cNvCxnSpPr/>
          <p:nvPr/>
        </p:nvCxnSpPr>
        <p:spPr>
          <a:xfrm rot="16200000" flipH="1">
            <a:off x="5875984" y="978446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419 Conector recto"/>
          <p:cNvCxnSpPr/>
          <p:nvPr/>
        </p:nvCxnSpPr>
        <p:spPr>
          <a:xfrm rot="5400000">
            <a:off x="5759304" y="952252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420 Conector recto"/>
          <p:cNvCxnSpPr/>
          <p:nvPr/>
        </p:nvCxnSpPr>
        <p:spPr>
          <a:xfrm rot="16200000" flipH="1">
            <a:off x="6054579" y="1014164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2" name="421 Rectángulo"/>
          <p:cNvSpPr/>
          <p:nvPr/>
        </p:nvSpPr>
        <p:spPr>
          <a:xfrm rot="5400000">
            <a:off x="5902183" y="1166561"/>
            <a:ext cx="642942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23" name="422 Conector recto"/>
          <p:cNvCxnSpPr/>
          <p:nvPr/>
        </p:nvCxnSpPr>
        <p:spPr>
          <a:xfrm rot="5400000">
            <a:off x="6759439" y="1880940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423 Conector recto"/>
          <p:cNvCxnSpPr/>
          <p:nvPr/>
        </p:nvCxnSpPr>
        <p:spPr>
          <a:xfrm rot="5400000">
            <a:off x="6866592" y="1059407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424 Conector recto"/>
          <p:cNvCxnSpPr/>
          <p:nvPr/>
        </p:nvCxnSpPr>
        <p:spPr>
          <a:xfrm rot="16200000" flipH="1">
            <a:off x="6518926" y="978445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425 Conector recto"/>
          <p:cNvCxnSpPr/>
          <p:nvPr/>
        </p:nvCxnSpPr>
        <p:spPr>
          <a:xfrm rot="5400000">
            <a:off x="6402246" y="952251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426 Conector recto"/>
          <p:cNvCxnSpPr/>
          <p:nvPr/>
        </p:nvCxnSpPr>
        <p:spPr>
          <a:xfrm rot="16200000" flipH="1">
            <a:off x="6697521" y="1014163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427 Rectángulo"/>
          <p:cNvSpPr/>
          <p:nvPr/>
        </p:nvSpPr>
        <p:spPr>
          <a:xfrm rot="5400000">
            <a:off x="6545125" y="1166560"/>
            <a:ext cx="642942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29" name="428 Conector recto"/>
          <p:cNvCxnSpPr/>
          <p:nvPr/>
        </p:nvCxnSpPr>
        <p:spPr>
          <a:xfrm rot="5400000">
            <a:off x="7402381" y="1880940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429 Conector recto"/>
          <p:cNvCxnSpPr/>
          <p:nvPr/>
        </p:nvCxnSpPr>
        <p:spPr>
          <a:xfrm rot="5400000">
            <a:off x="7509534" y="1059407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430 Conector recto"/>
          <p:cNvCxnSpPr/>
          <p:nvPr/>
        </p:nvCxnSpPr>
        <p:spPr>
          <a:xfrm rot="16200000" flipH="1">
            <a:off x="7161868" y="978445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431 Conector recto"/>
          <p:cNvCxnSpPr/>
          <p:nvPr/>
        </p:nvCxnSpPr>
        <p:spPr>
          <a:xfrm rot="5400000">
            <a:off x="7045188" y="952251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432 Conector recto"/>
          <p:cNvCxnSpPr/>
          <p:nvPr/>
        </p:nvCxnSpPr>
        <p:spPr>
          <a:xfrm rot="16200000" flipH="1">
            <a:off x="7340463" y="1014163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433 Rectángulo"/>
          <p:cNvSpPr/>
          <p:nvPr/>
        </p:nvSpPr>
        <p:spPr>
          <a:xfrm rot="5400000">
            <a:off x="7188067" y="1166560"/>
            <a:ext cx="642942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35" name="434 Conector recto"/>
          <p:cNvCxnSpPr/>
          <p:nvPr/>
        </p:nvCxnSpPr>
        <p:spPr>
          <a:xfrm rot="5400000">
            <a:off x="8045323" y="1880940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435 Conector recto"/>
          <p:cNvCxnSpPr/>
          <p:nvPr/>
        </p:nvCxnSpPr>
        <p:spPr>
          <a:xfrm rot="5400000">
            <a:off x="8152476" y="1059407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436 Conector recto"/>
          <p:cNvCxnSpPr/>
          <p:nvPr/>
        </p:nvCxnSpPr>
        <p:spPr>
          <a:xfrm rot="16200000" flipH="1">
            <a:off x="7804810" y="978445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437 Conector recto"/>
          <p:cNvCxnSpPr/>
          <p:nvPr/>
        </p:nvCxnSpPr>
        <p:spPr>
          <a:xfrm rot="5400000">
            <a:off x="7688130" y="952251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9" name="438 Conector recto"/>
          <p:cNvCxnSpPr/>
          <p:nvPr/>
        </p:nvCxnSpPr>
        <p:spPr>
          <a:xfrm rot="16200000" flipH="1">
            <a:off x="7983405" y="1014163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" name="439 Rectángulo"/>
          <p:cNvSpPr/>
          <p:nvPr/>
        </p:nvSpPr>
        <p:spPr>
          <a:xfrm rot="5400000">
            <a:off x="7831009" y="1166560"/>
            <a:ext cx="642942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41" name="440 Conector recto"/>
          <p:cNvCxnSpPr/>
          <p:nvPr/>
        </p:nvCxnSpPr>
        <p:spPr>
          <a:xfrm>
            <a:off x="2223126" y="2202412"/>
            <a:ext cx="571504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441 Conector recto"/>
          <p:cNvCxnSpPr/>
          <p:nvPr/>
        </p:nvCxnSpPr>
        <p:spPr>
          <a:xfrm>
            <a:off x="2366002" y="2273850"/>
            <a:ext cx="5643602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442 Conector recto"/>
          <p:cNvCxnSpPr/>
          <p:nvPr/>
        </p:nvCxnSpPr>
        <p:spPr>
          <a:xfrm>
            <a:off x="2508878" y="2345288"/>
            <a:ext cx="5643602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443 Conector recto"/>
          <p:cNvCxnSpPr/>
          <p:nvPr/>
        </p:nvCxnSpPr>
        <p:spPr>
          <a:xfrm>
            <a:off x="2651754" y="2416726"/>
            <a:ext cx="564360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444 Conector recto"/>
          <p:cNvCxnSpPr/>
          <p:nvPr/>
        </p:nvCxnSpPr>
        <p:spPr>
          <a:xfrm rot="5400000">
            <a:off x="3544729" y="3381143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445 Conector recto"/>
          <p:cNvCxnSpPr/>
          <p:nvPr/>
        </p:nvCxnSpPr>
        <p:spPr>
          <a:xfrm rot="5400000">
            <a:off x="3651882" y="2559610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446 Conector recto"/>
          <p:cNvCxnSpPr/>
          <p:nvPr/>
        </p:nvCxnSpPr>
        <p:spPr>
          <a:xfrm rot="16200000" flipH="1">
            <a:off x="3304216" y="2478648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447 Conector recto"/>
          <p:cNvCxnSpPr/>
          <p:nvPr/>
        </p:nvCxnSpPr>
        <p:spPr>
          <a:xfrm rot="5400000">
            <a:off x="3187536" y="2452454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448 Conector recto"/>
          <p:cNvCxnSpPr/>
          <p:nvPr/>
        </p:nvCxnSpPr>
        <p:spPr>
          <a:xfrm rot="16200000" flipH="1">
            <a:off x="3482811" y="2514366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" name="449 Rectángulo"/>
          <p:cNvSpPr/>
          <p:nvPr/>
        </p:nvSpPr>
        <p:spPr>
          <a:xfrm rot="5400000">
            <a:off x="3330415" y="2666763"/>
            <a:ext cx="642942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51" name="450 Conector recto"/>
          <p:cNvCxnSpPr/>
          <p:nvPr/>
        </p:nvCxnSpPr>
        <p:spPr>
          <a:xfrm rot="5400000">
            <a:off x="4187671" y="338114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451 Conector recto"/>
          <p:cNvCxnSpPr/>
          <p:nvPr/>
        </p:nvCxnSpPr>
        <p:spPr>
          <a:xfrm rot="5400000">
            <a:off x="4294824" y="2559609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452 Conector recto"/>
          <p:cNvCxnSpPr/>
          <p:nvPr/>
        </p:nvCxnSpPr>
        <p:spPr>
          <a:xfrm rot="16200000" flipH="1">
            <a:off x="3947158" y="2478647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453 Conector recto"/>
          <p:cNvCxnSpPr/>
          <p:nvPr/>
        </p:nvCxnSpPr>
        <p:spPr>
          <a:xfrm rot="5400000">
            <a:off x="3830478" y="2452453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454 Conector recto"/>
          <p:cNvCxnSpPr/>
          <p:nvPr/>
        </p:nvCxnSpPr>
        <p:spPr>
          <a:xfrm rot="16200000" flipH="1">
            <a:off x="4125753" y="2514365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6" name="455 Rectángulo"/>
          <p:cNvSpPr/>
          <p:nvPr/>
        </p:nvSpPr>
        <p:spPr>
          <a:xfrm rot="5400000">
            <a:off x="3973357" y="2666762"/>
            <a:ext cx="642942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57" name="456 Conector recto"/>
          <p:cNvCxnSpPr/>
          <p:nvPr/>
        </p:nvCxnSpPr>
        <p:spPr>
          <a:xfrm rot="5400000">
            <a:off x="4830613" y="338114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457 Conector recto"/>
          <p:cNvCxnSpPr/>
          <p:nvPr/>
        </p:nvCxnSpPr>
        <p:spPr>
          <a:xfrm rot="5400000">
            <a:off x="4937766" y="2559609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458 Conector recto"/>
          <p:cNvCxnSpPr/>
          <p:nvPr/>
        </p:nvCxnSpPr>
        <p:spPr>
          <a:xfrm rot="16200000" flipH="1">
            <a:off x="4590100" y="2478647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459 Conector recto"/>
          <p:cNvCxnSpPr/>
          <p:nvPr/>
        </p:nvCxnSpPr>
        <p:spPr>
          <a:xfrm rot="5400000">
            <a:off x="4473420" y="2452453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460 Conector recto"/>
          <p:cNvCxnSpPr/>
          <p:nvPr/>
        </p:nvCxnSpPr>
        <p:spPr>
          <a:xfrm rot="16200000" flipH="1">
            <a:off x="4768695" y="2514365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461 Rectángulo"/>
          <p:cNvSpPr/>
          <p:nvPr/>
        </p:nvSpPr>
        <p:spPr>
          <a:xfrm rot="5400000">
            <a:off x="4616299" y="2666762"/>
            <a:ext cx="642942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63" name="462 Conector recto"/>
          <p:cNvCxnSpPr/>
          <p:nvPr/>
        </p:nvCxnSpPr>
        <p:spPr>
          <a:xfrm rot="5400000">
            <a:off x="5473555" y="338114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4" name="463 Conector recto"/>
          <p:cNvCxnSpPr/>
          <p:nvPr/>
        </p:nvCxnSpPr>
        <p:spPr>
          <a:xfrm rot="5400000">
            <a:off x="5580708" y="2559609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464 Conector recto"/>
          <p:cNvCxnSpPr/>
          <p:nvPr/>
        </p:nvCxnSpPr>
        <p:spPr>
          <a:xfrm rot="16200000" flipH="1">
            <a:off x="5233042" y="2478647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465 Conector recto"/>
          <p:cNvCxnSpPr/>
          <p:nvPr/>
        </p:nvCxnSpPr>
        <p:spPr>
          <a:xfrm rot="5400000">
            <a:off x="5116362" y="2452453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466 Conector recto"/>
          <p:cNvCxnSpPr/>
          <p:nvPr/>
        </p:nvCxnSpPr>
        <p:spPr>
          <a:xfrm rot="16200000" flipH="1">
            <a:off x="5411637" y="2514365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8" name="467 Rectángulo"/>
          <p:cNvSpPr/>
          <p:nvPr/>
        </p:nvSpPr>
        <p:spPr>
          <a:xfrm rot="5400000">
            <a:off x="5259241" y="2666762"/>
            <a:ext cx="642942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69" name="468 Conector recto"/>
          <p:cNvCxnSpPr/>
          <p:nvPr/>
        </p:nvCxnSpPr>
        <p:spPr>
          <a:xfrm rot="5400000">
            <a:off x="6116497" y="3381143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469 Conector recto"/>
          <p:cNvCxnSpPr/>
          <p:nvPr/>
        </p:nvCxnSpPr>
        <p:spPr>
          <a:xfrm rot="5400000">
            <a:off x="6223650" y="2559610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470 Conector recto"/>
          <p:cNvCxnSpPr/>
          <p:nvPr/>
        </p:nvCxnSpPr>
        <p:spPr>
          <a:xfrm rot="16200000" flipH="1">
            <a:off x="5875984" y="2478648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471 Conector recto"/>
          <p:cNvCxnSpPr/>
          <p:nvPr/>
        </p:nvCxnSpPr>
        <p:spPr>
          <a:xfrm rot="5400000">
            <a:off x="5759304" y="2452454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472 Conector recto"/>
          <p:cNvCxnSpPr/>
          <p:nvPr/>
        </p:nvCxnSpPr>
        <p:spPr>
          <a:xfrm rot="16200000" flipH="1">
            <a:off x="6054579" y="2514366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4" name="473 Rectángulo"/>
          <p:cNvSpPr/>
          <p:nvPr/>
        </p:nvSpPr>
        <p:spPr>
          <a:xfrm rot="5400000">
            <a:off x="5902183" y="2666763"/>
            <a:ext cx="642942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75" name="474 Conector recto"/>
          <p:cNvCxnSpPr/>
          <p:nvPr/>
        </p:nvCxnSpPr>
        <p:spPr>
          <a:xfrm rot="5400000">
            <a:off x="6759439" y="338114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475 Conector recto"/>
          <p:cNvCxnSpPr/>
          <p:nvPr/>
        </p:nvCxnSpPr>
        <p:spPr>
          <a:xfrm rot="5400000">
            <a:off x="6866592" y="2559609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476 Conector recto"/>
          <p:cNvCxnSpPr/>
          <p:nvPr/>
        </p:nvCxnSpPr>
        <p:spPr>
          <a:xfrm rot="16200000" flipH="1">
            <a:off x="6518926" y="2478647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477 Conector recto"/>
          <p:cNvCxnSpPr/>
          <p:nvPr/>
        </p:nvCxnSpPr>
        <p:spPr>
          <a:xfrm rot="5400000">
            <a:off x="6402246" y="2452453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478 Conector recto"/>
          <p:cNvCxnSpPr/>
          <p:nvPr/>
        </p:nvCxnSpPr>
        <p:spPr>
          <a:xfrm rot="16200000" flipH="1">
            <a:off x="6697521" y="2514365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479 Rectángulo"/>
          <p:cNvSpPr/>
          <p:nvPr/>
        </p:nvSpPr>
        <p:spPr>
          <a:xfrm rot="5400000">
            <a:off x="6545125" y="2666762"/>
            <a:ext cx="642942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81" name="480 Conector recto"/>
          <p:cNvCxnSpPr/>
          <p:nvPr/>
        </p:nvCxnSpPr>
        <p:spPr>
          <a:xfrm rot="5400000">
            <a:off x="7402381" y="338114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481 Conector recto"/>
          <p:cNvCxnSpPr/>
          <p:nvPr/>
        </p:nvCxnSpPr>
        <p:spPr>
          <a:xfrm rot="5400000">
            <a:off x="7509534" y="2559609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482 Conector recto"/>
          <p:cNvCxnSpPr/>
          <p:nvPr/>
        </p:nvCxnSpPr>
        <p:spPr>
          <a:xfrm rot="16200000" flipH="1">
            <a:off x="7161868" y="2478647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4" name="483 Conector recto"/>
          <p:cNvCxnSpPr/>
          <p:nvPr/>
        </p:nvCxnSpPr>
        <p:spPr>
          <a:xfrm rot="5400000">
            <a:off x="7045188" y="2452453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484 Conector recto"/>
          <p:cNvCxnSpPr/>
          <p:nvPr/>
        </p:nvCxnSpPr>
        <p:spPr>
          <a:xfrm rot="16200000" flipH="1">
            <a:off x="7340463" y="2514365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6" name="485 Rectángulo"/>
          <p:cNvSpPr/>
          <p:nvPr/>
        </p:nvSpPr>
        <p:spPr>
          <a:xfrm rot="5400000">
            <a:off x="7188067" y="2666762"/>
            <a:ext cx="642942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87" name="486 Conector recto"/>
          <p:cNvCxnSpPr/>
          <p:nvPr/>
        </p:nvCxnSpPr>
        <p:spPr>
          <a:xfrm rot="5400000">
            <a:off x="8045323" y="338114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487 Conector recto"/>
          <p:cNvCxnSpPr/>
          <p:nvPr/>
        </p:nvCxnSpPr>
        <p:spPr>
          <a:xfrm rot="5400000">
            <a:off x="8152476" y="2559609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488 Conector recto"/>
          <p:cNvCxnSpPr/>
          <p:nvPr/>
        </p:nvCxnSpPr>
        <p:spPr>
          <a:xfrm rot="16200000" flipH="1">
            <a:off x="7804810" y="2478647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0" name="489 Conector recto"/>
          <p:cNvCxnSpPr/>
          <p:nvPr/>
        </p:nvCxnSpPr>
        <p:spPr>
          <a:xfrm rot="5400000">
            <a:off x="7688130" y="2452453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490 Conector recto"/>
          <p:cNvCxnSpPr/>
          <p:nvPr/>
        </p:nvCxnSpPr>
        <p:spPr>
          <a:xfrm rot="16200000" flipH="1">
            <a:off x="7983405" y="2514365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2" name="491 Rectángulo"/>
          <p:cNvSpPr/>
          <p:nvPr/>
        </p:nvSpPr>
        <p:spPr>
          <a:xfrm rot="5400000">
            <a:off x="7831009" y="2666762"/>
            <a:ext cx="642942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493" name="492 Conector recto"/>
          <p:cNvCxnSpPr/>
          <p:nvPr/>
        </p:nvCxnSpPr>
        <p:spPr>
          <a:xfrm>
            <a:off x="2151688" y="3631172"/>
            <a:ext cx="571504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493 Conector recto"/>
          <p:cNvCxnSpPr/>
          <p:nvPr/>
        </p:nvCxnSpPr>
        <p:spPr>
          <a:xfrm>
            <a:off x="2294564" y="3702610"/>
            <a:ext cx="5643602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494 Conector recto"/>
          <p:cNvCxnSpPr/>
          <p:nvPr/>
        </p:nvCxnSpPr>
        <p:spPr>
          <a:xfrm>
            <a:off x="2437440" y="3774048"/>
            <a:ext cx="5643602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495 Conector recto"/>
          <p:cNvCxnSpPr/>
          <p:nvPr/>
        </p:nvCxnSpPr>
        <p:spPr>
          <a:xfrm>
            <a:off x="2580316" y="3845486"/>
            <a:ext cx="564360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496 Conector recto"/>
          <p:cNvCxnSpPr/>
          <p:nvPr/>
        </p:nvCxnSpPr>
        <p:spPr>
          <a:xfrm rot="5400000">
            <a:off x="3473291" y="4809903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497 Conector recto"/>
          <p:cNvCxnSpPr/>
          <p:nvPr/>
        </p:nvCxnSpPr>
        <p:spPr>
          <a:xfrm rot="5400000">
            <a:off x="3580444" y="3988370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9" name="498 Conector recto"/>
          <p:cNvCxnSpPr/>
          <p:nvPr/>
        </p:nvCxnSpPr>
        <p:spPr>
          <a:xfrm rot="16200000" flipH="1">
            <a:off x="3232778" y="3907408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499 Conector recto"/>
          <p:cNvCxnSpPr/>
          <p:nvPr/>
        </p:nvCxnSpPr>
        <p:spPr>
          <a:xfrm rot="5400000">
            <a:off x="3116098" y="3881214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500 Conector recto"/>
          <p:cNvCxnSpPr/>
          <p:nvPr/>
        </p:nvCxnSpPr>
        <p:spPr>
          <a:xfrm rot="16200000" flipH="1">
            <a:off x="3411373" y="3943126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" name="501 Rectángulo"/>
          <p:cNvSpPr/>
          <p:nvPr/>
        </p:nvSpPr>
        <p:spPr>
          <a:xfrm rot="5400000">
            <a:off x="3258977" y="4095523"/>
            <a:ext cx="642942" cy="5715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03" name="502 Conector recto"/>
          <p:cNvCxnSpPr/>
          <p:nvPr/>
        </p:nvCxnSpPr>
        <p:spPr>
          <a:xfrm rot="5400000">
            <a:off x="4116233" y="480990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503 Conector recto"/>
          <p:cNvCxnSpPr/>
          <p:nvPr/>
        </p:nvCxnSpPr>
        <p:spPr>
          <a:xfrm rot="5400000">
            <a:off x="4223386" y="3988369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504 Conector recto"/>
          <p:cNvCxnSpPr/>
          <p:nvPr/>
        </p:nvCxnSpPr>
        <p:spPr>
          <a:xfrm rot="16200000" flipH="1">
            <a:off x="3875720" y="3907407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505 Conector recto"/>
          <p:cNvCxnSpPr/>
          <p:nvPr/>
        </p:nvCxnSpPr>
        <p:spPr>
          <a:xfrm rot="5400000">
            <a:off x="3759040" y="3881213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506 Conector recto"/>
          <p:cNvCxnSpPr/>
          <p:nvPr/>
        </p:nvCxnSpPr>
        <p:spPr>
          <a:xfrm rot="16200000" flipH="1">
            <a:off x="4054315" y="3943125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8" name="507 Rectángulo"/>
          <p:cNvSpPr/>
          <p:nvPr/>
        </p:nvSpPr>
        <p:spPr>
          <a:xfrm rot="5400000">
            <a:off x="3901919" y="4095522"/>
            <a:ext cx="642942" cy="5715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09" name="508 Conector recto"/>
          <p:cNvCxnSpPr/>
          <p:nvPr/>
        </p:nvCxnSpPr>
        <p:spPr>
          <a:xfrm rot="5400000">
            <a:off x="4759175" y="480990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509 Conector recto"/>
          <p:cNvCxnSpPr/>
          <p:nvPr/>
        </p:nvCxnSpPr>
        <p:spPr>
          <a:xfrm rot="5400000">
            <a:off x="4866328" y="3988369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510 Conector recto"/>
          <p:cNvCxnSpPr/>
          <p:nvPr/>
        </p:nvCxnSpPr>
        <p:spPr>
          <a:xfrm rot="16200000" flipH="1">
            <a:off x="4518662" y="3907407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511 Conector recto"/>
          <p:cNvCxnSpPr/>
          <p:nvPr/>
        </p:nvCxnSpPr>
        <p:spPr>
          <a:xfrm rot="5400000">
            <a:off x="4401982" y="3881213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" name="512 Conector recto"/>
          <p:cNvCxnSpPr/>
          <p:nvPr/>
        </p:nvCxnSpPr>
        <p:spPr>
          <a:xfrm rot="16200000" flipH="1">
            <a:off x="4697257" y="3943125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" name="513 Rectángulo"/>
          <p:cNvSpPr/>
          <p:nvPr/>
        </p:nvSpPr>
        <p:spPr>
          <a:xfrm rot="5400000">
            <a:off x="4544861" y="4095522"/>
            <a:ext cx="642942" cy="5715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15" name="514 Conector recto"/>
          <p:cNvCxnSpPr/>
          <p:nvPr/>
        </p:nvCxnSpPr>
        <p:spPr>
          <a:xfrm rot="5400000">
            <a:off x="5402117" y="480990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" name="515 Conector recto"/>
          <p:cNvCxnSpPr/>
          <p:nvPr/>
        </p:nvCxnSpPr>
        <p:spPr>
          <a:xfrm rot="5400000">
            <a:off x="5509270" y="3988369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7" name="516 Conector recto"/>
          <p:cNvCxnSpPr/>
          <p:nvPr/>
        </p:nvCxnSpPr>
        <p:spPr>
          <a:xfrm rot="16200000" flipH="1">
            <a:off x="5161604" y="3907407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8" name="517 Conector recto"/>
          <p:cNvCxnSpPr/>
          <p:nvPr/>
        </p:nvCxnSpPr>
        <p:spPr>
          <a:xfrm rot="5400000">
            <a:off x="5044924" y="3881213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518 Conector recto"/>
          <p:cNvCxnSpPr/>
          <p:nvPr/>
        </p:nvCxnSpPr>
        <p:spPr>
          <a:xfrm rot="16200000" flipH="1">
            <a:off x="5340199" y="3943125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0" name="519 Rectángulo"/>
          <p:cNvSpPr/>
          <p:nvPr/>
        </p:nvSpPr>
        <p:spPr>
          <a:xfrm rot="5400000">
            <a:off x="5187803" y="4095522"/>
            <a:ext cx="642942" cy="5715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21" name="520 Conector recto"/>
          <p:cNvCxnSpPr/>
          <p:nvPr/>
        </p:nvCxnSpPr>
        <p:spPr>
          <a:xfrm rot="5400000">
            <a:off x="6045059" y="4809903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2" name="521 Conector recto"/>
          <p:cNvCxnSpPr/>
          <p:nvPr/>
        </p:nvCxnSpPr>
        <p:spPr>
          <a:xfrm rot="5400000">
            <a:off x="6152212" y="3988370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522 Conector recto"/>
          <p:cNvCxnSpPr/>
          <p:nvPr/>
        </p:nvCxnSpPr>
        <p:spPr>
          <a:xfrm rot="16200000" flipH="1">
            <a:off x="5804546" y="3907408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523 Conector recto"/>
          <p:cNvCxnSpPr/>
          <p:nvPr/>
        </p:nvCxnSpPr>
        <p:spPr>
          <a:xfrm rot="5400000">
            <a:off x="5687866" y="3881214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524 Conector recto"/>
          <p:cNvCxnSpPr/>
          <p:nvPr/>
        </p:nvCxnSpPr>
        <p:spPr>
          <a:xfrm rot="16200000" flipH="1">
            <a:off x="5983141" y="3943126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6" name="525 Rectángulo"/>
          <p:cNvSpPr/>
          <p:nvPr/>
        </p:nvSpPr>
        <p:spPr>
          <a:xfrm rot="5400000">
            <a:off x="5830745" y="4095523"/>
            <a:ext cx="642942" cy="5715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27" name="526 Conector recto"/>
          <p:cNvCxnSpPr/>
          <p:nvPr/>
        </p:nvCxnSpPr>
        <p:spPr>
          <a:xfrm rot="5400000">
            <a:off x="6688001" y="480990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527 Conector recto"/>
          <p:cNvCxnSpPr/>
          <p:nvPr/>
        </p:nvCxnSpPr>
        <p:spPr>
          <a:xfrm rot="5400000">
            <a:off x="6795154" y="3988369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528 Conector recto"/>
          <p:cNvCxnSpPr/>
          <p:nvPr/>
        </p:nvCxnSpPr>
        <p:spPr>
          <a:xfrm rot="16200000" flipH="1">
            <a:off x="6447488" y="3907407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0" name="529 Conector recto"/>
          <p:cNvCxnSpPr/>
          <p:nvPr/>
        </p:nvCxnSpPr>
        <p:spPr>
          <a:xfrm rot="5400000">
            <a:off x="6330808" y="3881213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1" name="530 Conector recto"/>
          <p:cNvCxnSpPr/>
          <p:nvPr/>
        </p:nvCxnSpPr>
        <p:spPr>
          <a:xfrm rot="16200000" flipH="1">
            <a:off x="6626083" y="3943125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" name="531 Rectángulo"/>
          <p:cNvSpPr/>
          <p:nvPr/>
        </p:nvSpPr>
        <p:spPr>
          <a:xfrm rot="5400000">
            <a:off x="6473687" y="4095522"/>
            <a:ext cx="642942" cy="5715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33" name="532 Conector recto"/>
          <p:cNvCxnSpPr/>
          <p:nvPr/>
        </p:nvCxnSpPr>
        <p:spPr>
          <a:xfrm rot="5400000">
            <a:off x="7330943" y="480990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533 Conector recto"/>
          <p:cNvCxnSpPr/>
          <p:nvPr/>
        </p:nvCxnSpPr>
        <p:spPr>
          <a:xfrm rot="5400000">
            <a:off x="7438096" y="3988369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534 Conector recto"/>
          <p:cNvCxnSpPr/>
          <p:nvPr/>
        </p:nvCxnSpPr>
        <p:spPr>
          <a:xfrm rot="16200000" flipH="1">
            <a:off x="7090430" y="3907407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535 Conector recto"/>
          <p:cNvCxnSpPr/>
          <p:nvPr/>
        </p:nvCxnSpPr>
        <p:spPr>
          <a:xfrm rot="5400000">
            <a:off x="6973750" y="3881213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536 Conector recto"/>
          <p:cNvCxnSpPr/>
          <p:nvPr/>
        </p:nvCxnSpPr>
        <p:spPr>
          <a:xfrm rot="16200000" flipH="1">
            <a:off x="7269025" y="3943125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8" name="537 Rectángulo"/>
          <p:cNvSpPr/>
          <p:nvPr/>
        </p:nvSpPr>
        <p:spPr>
          <a:xfrm rot="5400000">
            <a:off x="7116629" y="4095522"/>
            <a:ext cx="642942" cy="5715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39" name="538 Conector recto"/>
          <p:cNvCxnSpPr/>
          <p:nvPr/>
        </p:nvCxnSpPr>
        <p:spPr>
          <a:xfrm rot="5400000">
            <a:off x="7973885" y="480990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539 Conector recto"/>
          <p:cNvCxnSpPr/>
          <p:nvPr/>
        </p:nvCxnSpPr>
        <p:spPr>
          <a:xfrm rot="5400000">
            <a:off x="8081038" y="3988369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540 Conector recto"/>
          <p:cNvCxnSpPr/>
          <p:nvPr/>
        </p:nvCxnSpPr>
        <p:spPr>
          <a:xfrm rot="16200000" flipH="1">
            <a:off x="7733372" y="3907407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541 Conector recto"/>
          <p:cNvCxnSpPr/>
          <p:nvPr/>
        </p:nvCxnSpPr>
        <p:spPr>
          <a:xfrm rot="5400000">
            <a:off x="7616692" y="3881213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542 Conector recto"/>
          <p:cNvCxnSpPr/>
          <p:nvPr/>
        </p:nvCxnSpPr>
        <p:spPr>
          <a:xfrm rot="16200000" flipH="1">
            <a:off x="7911967" y="3943125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4" name="543 Rectángulo"/>
          <p:cNvSpPr/>
          <p:nvPr/>
        </p:nvSpPr>
        <p:spPr>
          <a:xfrm rot="5400000">
            <a:off x="7759571" y="4095522"/>
            <a:ext cx="642942" cy="5715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45" name="544 Conector recto"/>
          <p:cNvCxnSpPr/>
          <p:nvPr/>
        </p:nvCxnSpPr>
        <p:spPr>
          <a:xfrm>
            <a:off x="2151688" y="5131370"/>
            <a:ext cx="571504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545 Conector recto"/>
          <p:cNvCxnSpPr/>
          <p:nvPr/>
        </p:nvCxnSpPr>
        <p:spPr>
          <a:xfrm>
            <a:off x="2294564" y="5202808"/>
            <a:ext cx="5643602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546 Conector recto"/>
          <p:cNvCxnSpPr/>
          <p:nvPr/>
        </p:nvCxnSpPr>
        <p:spPr>
          <a:xfrm>
            <a:off x="2437440" y="5274246"/>
            <a:ext cx="5643602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547 Conector recto"/>
          <p:cNvCxnSpPr/>
          <p:nvPr/>
        </p:nvCxnSpPr>
        <p:spPr>
          <a:xfrm>
            <a:off x="2580316" y="5345684"/>
            <a:ext cx="564360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548 Conector recto"/>
          <p:cNvCxnSpPr/>
          <p:nvPr/>
        </p:nvCxnSpPr>
        <p:spPr>
          <a:xfrm rot="5400000">
            <a:off x="3473291" y="6310101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0" name="549 Conector recto"/>
          <p:cNvCxnSpPr/>
          <p:nvPr/>
        </p:nvCxnSpPr>
        <p:spPr>
          <a:xfrm rot="5400000">
            <a:off x="3580444" y="5488568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550 Conector recto"/>
          <p:cNvCxnSpPr/>
          <p:nvPr/>
        </p:nvCxnSpPr>
        <p:spPr>
          <a:xfrm rot="16200000" flipH="1">
            <a:off x="3232778" y="5407606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551 Conector recto"/>
          <p:cNvCxnSpPr/>
          <p:nvPr/>
        </p:nvCxnSpPr>
        <p:spPr>
          <a:xfrm rot="5400000">
            <a:off x="3116098" y="5381412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552 Conector recto"/>
          <p:cNvCxnSpPr/>
          <p:nvPr/>
        </p:nvCxnSpPr>
        <p:spPr>
          <a:xfrm rot="16200000" flipH="1">
            <a:off x="3411373" y="5443324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4" name="553 Rectángulo"/>
          <p:cNvSpPr/>
          <p:nvPr/>
        </p:nvSpPr>
        <p:spPr>
          <a:xfrm rot="5400000">
            <a:off x="3258977" y="5595721"/>
            <a:ext cx="642942" cy="571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55" name="554 Conector recto"/>
          <p:cNvCxnSpPr/>
          <p:nvPr/>
        </p:nvCxnSpPr>
        <p:spPr>
          <a:xfrm rot="5400000">
            <a:off x="4116233" y="6310100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6" name="555 Conector recto"/>
          <p:cNvCxnSpPr/>
          <p:nvPr/>
        </p:nvCxnSpPr>
        <p:spPr>
          <a:xfrm rot="5400000">
            <a:off x="4223386" y="5488567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7" name="556 Conector recto"/>
          <p:cNvCxnSpPr/>
          <p:nvPr/>
        </p:nvCxnSpPr>
        <p:spPr>
          <a:xfrm rot="16200000" flipH="1">
            <a:off x="3875720" y="5407605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8" name="557 Conector recto"/>
          <p:cNvCxnSpPr/>
          <p:nvPr/>
        </p:nvCxnSpPr>
        <p:spPr>
          <a:xfrm rot="5400000">
            <a:off x="3759040" y="5381411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9" name="558 Conector recto"/>
          <p:cNvCxnSpPr/>
          <p:nvPr/>
        </p:nvCxnSpPr>
        <p:spPr>
          <a:xfrm rot="16200000" flipH="1">
            <a:off x="4054315" y="5443323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0" name="559 Rectángulo"/>
          <p:cNvSpPr/>
          <p:nvPr/>
        </p:nvSpPr>
        <p:spPr>
          <a:xfrm rot="5400000">
            <a:off x="3901919" y="5595720"/>
            <a:ext cx="642942" cy="571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61" name="560 Conector recto"/>
          <p:cNvCxnSpPr/>
          <p:nvPr/>
        </p:nvCxnSpPr>
        <p:spPr>
          <a:xfrm rot="5400000">
            <a:off x="4759175" y="6310100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2" name="561 Conector recto"/>
          <p:cNvCxnSpPr/>
          <p:nvPr/>
        </p:nvCxnSpPr>
        <p:spPr>
          <a:xfrm rot="5400000">
            <a:off x="4866328" y="5488567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562 Conector recto"/>
          <p:cNvCxnSpPr/>
          <p:nvPr/>
        </p:nvCxnSpPr>
        <p:spPr>
          <a:xfrm rot="16200000" flipH="1">
            <a:off x="4518662" y="5407605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563 Conector recto"/>
          <p:cNvCxnSpPr/>
          <p:nvPr/>
        </p:nvCxnSpPr>
        <p:spPr>
          <a:xfrm rot="5400000">
            <a:off x="4401982" y="5381411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564 Conector recto"/>
          <p:cNvCxnSpPr/>
          <p:nvPr/>
        </p:nvCxnSpPr>
        <p:spPr>
          <a:xfrm rot="16200000" flipH="1">
            <a:off x="4697257" y="5443323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6" name="565 Rectángulo"/>
          <p:cNvSpPr/>
          <p:nvPr/>
        </p:nvSpPr>
        <p:spPr>
          <a:xfrm rot="5400000">
            <a:off x="4544861" y="5595720"/>
            <a:ext cx="642942" cy="571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67" name="566 Conector recto"/>
          <p:cNvCxnSpPr/>
          <p:nvPr/>
        </p:nvCxnSpPr>
        <p:spPr>
          <a:xfrm rot="5400000">
            <a:off x="5402117" y="6310100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8" name="567 Conector recto"/>
          <p:cNvCxnSpPr/>
          <p:nvPr/>
        </p:nvCxnSpPr>
        <p:spPr>
          <a:xfrm rot="5400000">
            <a:off x="5509270" y="5488567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568 Conector recto"/>
          <p:cNvCxnSpPr/>
          <p:nvPr/>
        </p:nvCxnSpPr>
        <p:spPr>
          <a:xfrm rot="16200000" flipH="1">
            <a:off x="5161604" y="5407605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569 Conector recto"/>
          <p:cNvCxnSpPr/>
          <p:nvPr/>
        </p:nvCxnSpPr>
        <p:spPr>
          <a:xfrm rot="5400000">
            <a:off x="5044924" y="5381411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570 Conector recto"/>
          <p:cNvCxnSpPr/>
          <p:nvPr/>
        </p:nvCxnSpPr>
        <p:spPr>
          <a:xfrm rot="16200000" flipH="1">
            <a:off x="5340199" y="5443323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2" name="571 Rectángulo"/>
          <p:cNvSpPr/>
          <p:nvPr/>
        </p:nvSpPr>
        <p:spPr>
          <a:xfrm rot="5400000">
            <a:off x="5187803" y="5595720"/>
            <a:ext cx="642942" cy="571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73" name="572 Conector recto"/>
          <p:cNvCxnSpPr/>
          <p:nvPr/>
        </p:nvCxnSpPr>
        <p:spPr>
          <a:xfrm rot="5400000">
            <a:off x="6045059" y="6310101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573 Conector recto"/>
          <p:cNvCxnSpPr/>
          <p:nvPr/>
        </p:nvCxnSpPr>
        <p:spPr>
          <a:xfrm rot="5400000">
            <a:off x="6152212" y="5488568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5" name="574 Conector recto"/>
          <p:cNvCxnSpPr/>
          <p:nvPr/>
        </p:nvCxnSpPr>
        <p:spPr>
          <a:xfrm rot="16200000" flipH="1">
            <a:off x="5804546" y="5407606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6" name="575 Conector recto"/>
          <p:cNvCxnSpPr/>
          <p:nvPr/>
        </p:nvCxnSpPr>
        <p:spPr>
          <a:xfrm rot="5400000">
            <a:off x="5687866" y="5381412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7" name="576 Conector recto"/>
          <p:cNvCxnSpPr/>
          <p:nvPr/>
        </p:nvCxnSpPr>
        <p:spPr>
          <a:xfrm rot="16200000" flipH="1">
            <a:off x="5983141" y="5443324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8" name="577 Rectángulo"/>
          <p:cNvSpPr/>
          <p:nvPr/>
        </p:nvSpPr>
        <p:spPr>
          <a:xfrm rot="5400000">
            <a:off x="5830745" y="5595721"/>
            <a:ext cx="642942" cy="571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79" name="578 Conector recto"/>
          <p:cNvCxnSpPr/>
          <p:nvPr/>
        </p:nvCxnSpPr>
        <p:spPr>
          <a:xfrm rot="5400000">
            <a:off x="6688001" y="6310100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579 Conector recto"/>
          <p:cNvCxnSpPr/>
          <p:nvPr/>
        </p:nvCxnSpPr>
        <p:spPr>
          <a:xfrm rot="5400000">
            <a:off x="6795154" y="5488567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580 Conector recto"/>
          <p:cNvCxnSpPr/>
          <p:nvPr/>
        </p:nvCxnSpPr>
        <p:spPr>
          <a:xfrm rot="16200000" flipH="1">
            <a:off x="6447488" y="5407605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581 Conector recto"/>
          <p:cNvCxnSpPr/>
          <p:nvPr/>
        </p:nvCxnSpPr>
        <p:spPr>
          <a:xfrm rot="5400000">
            <a:off x="6330808" y="5381411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582 Conector recto"/>
          <p:cNvCxnSpPr/>
          <p:nvPr/>
        </p:nvCxnSpPr>
        <p:spPr>
          <a:xfrm rot="16200000" flipH="1">
            <a:off x="6626083" y="5443323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4" name="583 Rectángulo"/>
          <p:cNvSpPr/>
          <p:nvPr/>
        </p:nvSpPr>
        <p:spPr>
          <a:xfrm rot="5400000">
            <a:off x="6473687" y="5595720"/>
            <a:ext cx="642942" cy="571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85" name="584 Conector recto"/>
          <p:cNvCxnSpPr/>
          <p:nvPr/>
        </p:nvCxnSpPr>
        <p:spPr>
          <a:xfrm rot="5400000">
            <a:off x="7330943" y="6310100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585 Conector recto"/>
          <p:cNvCxnSpPr/>
          <p:nvPr/>
        </p:nvCxnSpPr>
        <p:spPr>
          <a:xfrm rot="5400000">
            <a:off x="7438096" y="5488567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586 Conector recto"/>
          <p:cNvCxnSpPr/>
          <p:nvPr/>
        </p:nvCxnSpPr>
        <p:spPr>
          <a:xfrm rot="16200000" flipH="1">
            <a:off x="7090430" y="5407605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" name="587 Conector recto"/>
          <p:cNvCxnSpPr/>
          <p:nvPr/>
        </p:nvCxnSpPr>
        <p:spPr>
          <a:xfrm rot="5400000">
            <a:off x="6973750" y="5381411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9" name="588 Conector recto"/>
          <p:cNvCxnSpPr/>
          <p:nvPr/>
        </p:nvCxnSpPr>
        <p:spPr>
          <a:xfrm rot="16200000" flipH="1">
            <a:off x="7269025" y="5443323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0" name="589 Rectángulo"/>
          <p:cNvSpPr/>
          <p:nvPr/>
        </p:nvSpPr>
        <p:spPr>
          <a:xfrm rot="5400000">
            <a:off x="7116629" y="5595720"/>
            <a:ext cx="642942" cy="571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91" name="590 Conector recto"/>
          <p:cNvCxnSpPr/>
          <p:nvPr/>
        </p:nvCxnSpPr>
        <p:spPr>
          <a:xfrm rot="5400000">
            <a:off x="7973885" y="6310100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591 Conector recto"/>
          <p:cNvCxnSpPr/>
          <p:nvPr/>
        </p:nvCxnSpPr>
        <p:spPr>
          <a:xfrm rot="5400000">
            <a:off x="8081038" y="5488567"/>
            <a:ext cx="285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592 Conector recto"/>
          <p:cNvCxnSpPr/>
          <p:nvPr/>
        </p:nvCxnSpPr>
        <p:spPr>
          <a:xfrm rot="16200000" flipH="1">
            <a:off x="7733372" y="5407605"/>
            <a:ext cx="428636" cy="19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593 Conector recto"/>
          <p:cNvCxnSpPr/>
          <p:nvPr/>
        </p:nvCxnSpPr>
        <p:spPr>
          <a:xfrm rot="5400000">
            <a:off x="7616692" y="5381411"/>
            <a:ext cx="50007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5" name="594 Conector recto"/>
          <p:cNvCxnSpPr/>
          <p:nvPr/>
        </p:nvCxnSpPr>
        <p:spPr>
          <a:xfrm rot="16200000" flipH="1">
            <a:off x="7911967" y="5443323"/>
            <a:ext cx="357199" cy="1904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595 Rectángulo"/>
          <p:cNvSpPr/>
          <p:nvPr/>
        </p:nvSpPr>
        <p:spPr>
          <a:xfrm rot="5400000">
            <a:off x="7759571" y="5595720"/>
            <a:ext cx="642942" cy="571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16 x 1</a:t>
            </a: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597" name="596 Conector recto"/>
          <p:cNvCxnSpPr/>
          <p:nvPr/>
        </p:nvCxnSpPr>
        <p:spPr>
          <a:xfrm rot="5400000">
            <a:off x="151424" y="3345420"/>
            <a:ext cx="4929222" cy="714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2" name="601 Conector recto"/>
          <p:cNvCxnSpPr/>
          <p:nvPr/>
        </p:nvCxnSpPr>
        <p:spPr>
          <a:xfrm rot="5400000" flipH="1" flipV="1">
            <a:off x="-27171" y="3309701"/>
            <a:ext cx="5000660" cy="7143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609 Conector recto"/>
          <p:cNvCxnSpPr/>
          <p:nvPr/>
        </p:nvCxnSpPr>
        <p:spPr>
          <a:xfrm rot="5400000">
            <a:off x="-205766" y="3273982"/>
            <a:ext cx="5072098" cy="71438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615 Conector recto"/>
          <p:cNvCxnSpPr/>
          <p:nvPr/>
        </p:nvCxnSpPr>
        <p:spPr>
          <a:xfrm rot="5400000">
            <a:off x="-384361" y="3238264"/>
            <a:ext cx="5143536" cy="7143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924 Grupo"/>
          <p:cNvGrpSpPr/>
          <p:nvPr/>
        </p:nvGrpSpPr>
        <p:grpSpPr>
          <a:xfrm>
            <a:off x="642910" y="3345420"/>
            <a:ext cx="1080150" cy="1143008"/>
            <a:chOff x="848644" y="3286124"/>
            <a:chExt cx="1080150" cy="1143008"/>
          </a:xfrm>
        </p:grpSpPr>
        <p:sp>
          <p:nvSpPr>
            <p:cNvPr id="635" name="634 Rectángulo"/>
            <p:cNvSpPr/>
            <p:nvPr/>
          </p:nvSpPr>
          <p:spPr>
            <a:xfrm>
              <a:off x="848644" y="3286124"/>
              <a:ext cx="660102" cy="11430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chemeClr val="tx1"/>
                  </a:solidFill>
                </a:rPr>
                <a:t>00</a:t>
              </a:r>
            </a:p>
            <a:p>
              <a:pPr algn="r"/>
              <a:r>
                <a:rPr lang="es-MX" dirty="0" smtClean="0">
                  <a:solidFill>
                    <a:schemeClr val="tx1"/>
                  </a:solidFill>
                </a:rPr>
                <a:t>01</a:t>
              </a:r>
            </a:p>
            <a:p>
              <a:pPr algn="r"/>
              <a:r>
                <a:rPr lang="es-MX" dirty="0" smtClean="0">
                  <a:solidFill>
                    <a:schemeClr val="tx1"/>
                  </a:solidFill>
                </a:rPr>
                <a:t>10</a:t>
              </a:r>
            </a:p>
            <a:p>
              <a:pPr algn="r"/>
              <a:r>
                <a:rPr lang="es-MX" dirty="0" smtClean="0">
                  <a:solidFill>
                    <a:schemeClr val="tx1"/>
                  </a:solidFill>
                </a:rPr>
                <a:t>11</a:t>
              </a:r>
            </a:p>
          </p:txBody>
        </p:sp>
        <p:cxnSp>
          <p:nvCxnSpPr>
            <p:cNvPr id="639" name="638 Conector recto"/>
            <p:cNvCxnSpPr/>
            <p:nvPr/>
          </p:nvCxnSpPr>
          <p:spPr>
            <a:xfrm>
              <a:off x="1508746" y="3714752"/>
              <a:ext cx="420048" cy="0"/>
            </a:xfrm>
            <a:prstGeom prst="line">
              <a:avLst/>
            </a:prstGeom>
            <a:ln w="381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639 Conector recto"/>
            <p:cNvCxnSpPr/>
            <p:nvPr/>
          </p:nvCxnSpPr>
          <p:spPr>
            <a:xfrm>
              <a:off x="1508746" y="4000504"/>
              <a:ext cx="420048" cy="0"/>
            </a:xfrm>
            <a:prstGeom prst="line">
              <a:avLst/>
            </a:prstGeom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640 Conector recto"/>
            <p:cNvCxnSpPr/>
            <p:nvPr/>
          </p:nvCxnSpPr>
          <p:spPr>
            <a:xfrm>
              <a:off x="1508746" y="4286259"/>
              <a:ext cx="420048" cy="0"/>
            </a:xfrm>
            <a:prstGeom prst="line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2" name="641 CuadroTexto"/>
            <p:cNvSpPr txBox="1"/>
            <p:nvPr/>
          </p:nvSpPr>
          <p:spPr>
            <a:xfrm>
              <a:off x="882700" y="3434364"/>
              <a:ext cx="27764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C</a:t>
              </a:r>
            </a:p>
            <a:p>
              <a:r>
                <a:rPr lang="es-MX" dirty="0" smtClean="0"/>
                <a:t>G</a:t>
              </a:r>
            </a:p>
            <a:p>
              <a:r>
                <a:rPr lang="es-MX" dirty="0" smtClean="0"/>
                <a:t>S</a:t>
              </a:r>
            </a:p>
          </p:txBody>
        </p:sp>
      </p:grpSp>
      <p:graphicFrame>
        <p:nvGraphicFramePr>
          <p:cNvPr id="643" name="642 Tabla"/>
          <p:cNvGraphicFramePr>
            <a:graphicFrameLocks noGrp="1"/>
          </p:cNvGraphicFramePr>
          <p:nvPr/>
        </p:nvGraphicFramePr>
        <p:xfrm>
          <a:off x="1794498" y="5845750"/>
          <a:ext cx="928692" cy="177165"/>
        </p:xfrm>
        <a:graphic>
          <a:graphicData uri="http://schemas.openxmlformats.org/drawingml/2006/table">
            <a:tbl>
              <a:tblPr/>
              <a:tblGrid>
                <a:gridCol w="154782"/>
                <a:gridCol w="154782"/>
                <a:gridCol w="154782"/>
                <a:gridCol w="154782"/>
                <a:gridCol w="154782"/>
                <a:gridCol w="154782"/>
              </a:tblGrid>
              <a:tr h="142876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44" name="643 CuadroTexto"/>
          <p:cNvSpPr txBox="1"/>
          <p:nvPr/>
        </p:nvSpPr>
        <p:spPr>
          <a:xfrm>
            <a:off x="1937374" y="6131502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MAR</a:t>
            </a:r>
            <a:endParaRPr lang="es-ES" b="1" dirty="0"/>
          </a:p>
        </p:txBody>
      </p:sp>
      <p:cxnSp>
        <p:nvCxnSpPr>
          <p:cNvPr id="645" name="644 Conector angular"/>
          <p:cNvCxnSpPr/>
          <p:nvPr/>
        </p:nvCxnSpPr>
        <p:spPr>
          <a:xfrm rot="16200000" flipV="1">
            <a:off x="705068" y="4684881"/>
            <a:ext cx="1357325" cy="964413"/>
          </a:xfrm>
          <a:prstGeom prst="bentConnector3">
            <a:avLst>
              <a:gd name="adj1" fmla="val 36527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645 Conector angular"/>
          <p:cNvCxnSpPr/>
          <p:nvPr/>
        </p:nvCxnSpPr>
        <p:spPr>
          <a:xfrm rot="16200000" flipV="1">
            <a:off x="865804" y="4702742"/>
            <a:ext cx="1357322" cy="928694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668 Conector angular"/>
          <p:cNvCxnSpPr/>
          <p:nvPr/>
        </p:nvCxnSpPr>
        <p:spPr>
          <a:xfrm rot="5400000" flipH="1" flipV="1">
            <a:off x="1526605" y="1648768"/>
            <a:ext cx="2107421" cy="1714512"/>
          </a:xfrm>
          <a:prstGeom prst="bentConnector2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672 Conector recto"/>
          <p:cNvCxnSpPr/>
          <p:nvPr/>
        </p:nvCxnSpPr>
        <p:spPr>
          <a:xfrm>
            <a:off x="1294432" y="3559734"/>
            <a:ext cx="428628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668 Conector angular"/>
          <p:cNvCxnSpPr>
            <a:endCxn id="450" idx="2"/>
          </p:cNvCxnSpPr>
          <p:nvPr/>
        </p:nvCxnSpPr>
        <p:spPr>
          <a:xfrm flipV="1">
            <a:off x="1723060" y="2952515"/>
            <a:ext cx="1643074" cy="821533"/>
          </a:xfrm>
          <a:prstGeom prst="bentConnector3">
            <a:avLst>
              <a:gd name="adj1" fmla="val 12899"/>
            </a:avLst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668 Conector angular"/>
          <p:cNvCxnSpPr>
            <a:endCxn id="502" idx="2"/>
          </p:cNvCxnSpPr>
          <p:nvPr/>
        </p:nvCxnSpPr>
        <p:spPr>
          <a:xfrm>
            <a:off x="1651622" y="4059800"/>
            <a:ext cx="1643074" cy="321475"/>
          </a:xfrm>
          <a:prstGeom prst="bentConnector3">
            <a:avLst>
              <a:gd name="adj1" fmla="val 17536"/>
            </a:avLst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668 Conector angular"/>
          <p:cNvCxnSpPr/>
          <p:nvPr/>
        </p:nvCxnSpPr>
        <p:spPr>
          <a:xfrm rot="16200000" flipH="1">
            <a:off x="1580184" y="4497952"/>
            <a:ext cx="1562112" cy="1276360"/>
          </a:xfrm>
          <a:prstGeom prst="bentConnector3">
            <a:avLst>
              <a:gd name="adj1" fmla="val 38293"/>
            </a:avLst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3" name="702 Conector recto"/>
          <p:cNvCxnSpPr/>
          <p:nvPr/>
        </p:nvCxnSpPr>
        <p:spPr>
          <a:xfrm>
            <a:off x="3008944" y="5917188"/>
            <a:ext cx="285752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3" name="712 Conector recto"/>
          <p:cNvCxnSpPr/>
          <p:nvPr/>
        </p:nvCxnSpPr>
        <p:spPr>
          <a:xfrm>
            <a:off x="3651886" y="1988098"/>
            <a:ext cx="50720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4" name="713 Conector recto"/>
          <p:cNvCxnSpPr/>
          <p:nvPr/>
        </p:nvCxnSpPr>
        <p:spPr>
          <a:xfrm>
            <a:off x="3651886" y="3488296"/>
            <a:ext cx="50720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5" name="714 Conector recto"/>
          <p:cNvCxnSpPr/>
          <p:nvPr/>
        </p:nvCxnSpPr>
        <p:spPr>
          <a:xfrm>
            <a:off x="3580448" y="4917056"/>
            <a:ext cx="50720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6" name="715 Conector recto"/>
          <p:cNvCxnSpPr/>
          <p:nvPr/>
        </p:nvCxnSpPr>
        <p:spPr>
          <a:xfrm>
            <a:off x="3580448" y="6417254"/>
            <a:ext cx="50720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9" name="728 CuadroTexto"/>
          <p:cNvSpPr txBox="1"/>
          <p:nvPr/>
        </p:nvSpPr>
        <p:spPr>
          <a:xfrm>
            <a:off x="142844" y="285728"/>
            <a:ext cx="205133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Memoria de 64x8</a:t>
            </a:r>
          </a:p>
          <a:p>
            <a:r>
              <a:rPr lang="es-MX" dirty="0" smtClean="0"/>
              <a:t>4 módulos de 16x8</a:t>
            </a:r>
          </a:p>
          <a:p>
            <a:r>
              <a:rPr lang="es-MX" dirty="0" smtClean="0"/>
              <a:t>32 circuitos de 16x1</a:t>
            </a:r>
          </a:p>
          <a:p>
            <a:r>
              <a:rPr lang="es-MX" dirty="0" smtClean="0"/>
              <a:t>CGS de 2 x 4</a:t>
            </a:r>
          </a:p>
          <a:p>
            <a:r>
              <a:rPr lang="es-MX" u="sng" dirty="0" smtClean="0"/>
              <a:t>Líneas </a:t>
            </a:r>
            <a:r>
              <a:rPr lang="es-MX" dirty="0" smtClean="0"/>
              <a:t>:</a:t>
            </a:r>
          </a:p>
          <a:p>
            <a:r>
              <a:rPr lang="es-MX" dirty="0" smtClean="0"/>
              <a:t>Datos 8</a:t>
            </a:r>
          </a:p>
          <a:p>
            <a:r>
              <a:rPr lang="es-MX" dirty="0" smtClean="0"/>
              <a:t>Dirección 6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2 al CGS 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4 al módulo</a:t>
            </a:r>
            <a:endParaRPr lang="es-ES" dirty="0"/>
          </a:p>
        </p:txBody>
      </p:sp>
      <p:sp>
        <p:nvSpPr>
          <p:cNvPr id="926" name="925 Rectángulo"/>
          <p:cNvSpPr/>
          <p:nvPr/>
        </p:nvSpPr>
        <p:spPr>
          <a:xfrm>
            <a:off x="8643966" y="1857364"/>
            <a:ext cx="214314" cy="46434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931" name="930 Conector recto"/>
          <p:cNvCxnSpPr/>
          <p:nvPr/>
        </p:nvCxnSpPr>
        <p:spPr>
          <a:xfrm>
            <a:off x="8858280" y="4143380"/>
            <a:ext cx="2857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3" name="932 CuadroTexto"/>
          <p:cNvSpPr txBox="1"/>
          <p:nvPr/>
        </p:nvSpPr>
        <p:spPr>
          <a:xfrm>
            <a:off x="8858280" y="37147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5236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Ejercicio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04184"/>
          </a:xfrm>
        </p:spPr>
        <p:txBody>
          <a:bodyPr/>
          <a:lstStyle/>
          <a:p>
            <a:r>
              <a:rPr lang="es-MX" dirty="0" smtClean="0"/>
              <a:t> Formar </a:t>
            </a:r>
            <a:r>
              <a:rPr lang="es-MX" dirty="0"/>
              <a:t>una memoria de </a:t>
            </a:r>
            <a:r>
              <a:rPr lang="es-MX" dirty="0" smtClean="0"/>
              <a:t>1MB, usando módulos de 256K x 8, para cubrir las especificaciones</a:t>
            </a:r>
            <a:endParaRPr lang="es-MX" dirty="0" smtClean="0">
              <a:solidFill>
                <a:srgbClr val="FF0000"/>
              </a:solidFill>
            </a:endParaRPr>
          </a:p>
          <a:p>
            <a:pPr lvl="1"/>
            <a:r>
              <a:rPr lang="es-MX" dirty="0" smtClean="0"/>
              <a:t> Memoria de 1024k x 8</a:t>
            </a:r>
          </a:p>
          <a:p>
            <a:pPr lvl="1"/>
            <a:r>
              <a:rPr lang="es-MX" dirty="0" smtClean="0"/>
              <a:t> Memoria de 512k x 16</a:t>
            </a:r>
          </a:p>
          <a:p>
            <a:pPr lvl="1"/>
            <a:r>
              <a:rPr lang="es-MX" dirty="0" smtClean="0"/>
              <a:t> Memoria de 256k x 32</a:t>
            </a:r>
          </a:p>
        </p:txBody>
      </p:sp>
    </p:spTree>
    <p:extLst>
      <p:ext uri="{BB962C8B-B14F-4D97-AF65-F5344CB8AC3E}">
        <p14:creationId xmlns:p14="http://schemas.microsoft.com/office/powerpoint/2010/main" val="396902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600" dirty="0" smtClean="0"/>
              <a:t>Memoria Caché</a:t>
            </a:r>
            <a:endParaRPr lang="es-ES_tradnl" dirty="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 La velocidad de ejecución de instrucciones depende de la velocidad de la transferencia de datos entre CPU y memoria principal</a:t>
            </a:r>
          </a:p>
          <a:p>
            <a:pPr eaLnBrk="1" hangingPunct="1"/>
            <a:r>
              <a:rPr lang="es-ES_tradnl" dirty="0" smtClean="0"/>
              <a:t> El CPU es más rápido, por lo que el tiempo de ciclo de memoria se convierte en “un cuello de botella”.</a:t>
            </a:r>
          </a:p>
        </p:txBody>
      </p:sp>
    </p:spTree>
    <p:extLst>
      <p:ext uri="{BB962C8B-B14F-4D97-AF65-F5344CB8AC3E}">
        <p14:creationId xmlns:p14="http://schemas.microsoft.com/office/powerpoint/2010/main" val="417415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620713"/>
            <a:ext cx="6870700" cy="771525"/>
          </a:xfrm>
        </p:spPr>
        <p:txBody>
          <a:bodyPr/>
          <a:lstStyle/>
          <a:p>
            <a:pPr eaLnBrk="1" hangingPunct="1"/>
            <a:r>
              <a:rPr lang="es-ES" smtClean="0"/>
              <a:t>Capacidad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42988" y="1557338"/>
            <a:ext cx="7194550" cy="3240087"/>
          </a:xfrm>
          <a:noFill/>
        </p:spPr>
        <p:txBody>
          <a:bodyPr/>
          <a:lstStyle/>
          <a:p>
            <a:pPr eaLnBrk="1" hangingPunct="1"/>
            <a:r>
              <a:rPr lang="es-MX" dirty="0" smtClean="0"/>
              <a:t>Memoria interna</a:t>
            </a:r>
          </a:p>
          <a:p>
            <a:pPr lvl="1" eaLnBrk="1" hangingPunct="1"/>
            <a:r>
              <a:rPr lang="es-MX" dirty="0" smtClean="0"/>
              <a:t>Bytes o palabras</a:t>
            </a:r>
          </a:p>
          <a:p>
            <a:pPr lvl="1" eaLnBrk="1" hangingPunct="1"/>
            <a:r>
              <a:rPr lang="es-MX" dirty="0" smtClean="0"/>
              <a:t>Longitud de palabra: número de bits utilizados para representar números o longitud de instrucciones (8, 16, 32, 64).</a:t>
            </a:r>
          </a:p>
          <a:p>
            <a:pPr eaLnBrk="1" hangingPunct="1"/>
            <a:r>
              <a:rPr lang="es-MX" dirty="0" smtClean="0"/>
              <a:t>Memoria externa</a:t>
            </a:r>
          </a:p>
          <a:p>
            <a:pPr lvl="1" eaLnBrk="1" hangingPunct="1"/>
            <a:r>
              <a:rPr lang="es-MX" dirty="0" smtClean="0"/>
              <a:t>Bytes</a:t>
            </a:r>
          </a:p>
        </p:txBody>
      </p:sp>
    </p:spTree>
    <p:extLst>
      <p:ext uri="{BB962C8B-B14F-4D97-AF65-F5344CB8AC3E}">
        <p14:creationId xmlns:p14="http://schemas.microsoft.com/office/powerpoint/2010/main" val="211959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Memoria Caché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sz="2400" dirty="0" smtClean="0"/>
              <a:t> Se combinan los dos tipos de memoria para obtener a bajo precio la velocidad de la caché y la capacidad de la memoria principal.</a:t>
            </a:r>
          </a:p>
          <a:p>
            <a:pPr eaLnBrk="1" hangingPunct="1"/>
            <a:r>
              <a:rPr lang="es-ES_tradnl" sz="2400" dirty="0" smtClean="0"/>
              <a:t> Si una palabra se lee o escribe k veces, se necesita una referencia a memoria principal y k-1 a la caché.</a:t>
            </a:r>
            <a:endParaRPr lang="es-ES_tradnl" sz="2800" dirty="0" smtClean="0"/>
          </a:p>
        </p:txBody>
      </p:sp>
      <p:graphicFrame>
        <p:nvGraphicFramePr>
          <p:cNvPr id="13314" name="Object 4"/>
          <p:cNvGraphicFramePr>
            <a:graphicFrameLocks noGrp="1" noChangeAspect="1"/>
          </p:cNvGraphicFramePr>
          <p:nvPr>
            <p:ph type="clipArt" sz="half" idx="4294967295"/>
            <p:extLst>
              <p:ext uri="{D42A27DB-BD31-4B8C-83A1-F6EECF244321}">
                <p14:modId xmlns:p14="http://schemas.microsoft.com/office/powerpoint/2010/main" val="2793033813"/>
              </p:ext>
            </p:extLst>
          </p:nvPr>
        </p:nvGraphicFramePr>
        <p:xfrm>
          <a:off x="1893912" y="3717032"/>
          <a:ext cx="5486400" cy="2660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6" name="Documento" r:id="rId4" imgW="3239280" imgH="1571760" progId="Word.Document.8">
                  <p:embed/>
                </p:oleObj>
              </mc:Choice>
              <mc:Fallback>
                <p:oleObj name="Documento" r:id="rId4" imgW="3239280" imgH="15717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3912" y="3717032"/>
                        <a:ext cx="5486400" cy="2660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6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s-ES_tradnl" sz="3200" dirty="0" smtClean="0"/>
              <a:t>Memoria Caché</a:t>
            </a:r>
            <a:endParaRPr lang="es-ES_tradnl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2776"/>
            <a:ext cx="8229600" cy="4876800"/>
          </a:xfrm>
        </p:spPr>
        <p:txBody>
          <a:bodyPr/>
          <a:lstStyle/>
          <a:p>
            <a:pPr eaLnBrk="1" hangingPunct="1"/>
            <a:r>
              <a:rPr lang="es-ES_tradnl" sz="2800" dirty="0" smtClean="0"/>
              <a:t> Copia partes de la memoria principal</a:t>
            </a:r>
          </a:p>
          <a:p>
            <a:pPr eaLnBrk="1" hangingPunct="1"/>
            <a:r>
              <a:rPr lang="es-ES_tradnl" sz="2800" dirty="0" smtClean="0"/>
              <a:t> Proceso CPU requiere palabra</a:t>
            </a:r>
          </a:p>
          <a:p>
            <a:pPr eaLnBrk="1" hangingPunct="1"/>
            <a:r>
              <a:rPr lang="es-ES_tradnl" sz="2800" dirty="0" smtClean="0"/>
              <a:t> M Bloques vs C líneas (k palabras) C&lt;&lt;M</a:t>
            </a:r>
          </a:p>
          <a:p>
            <a:pPr eaLnBrk="1" hangingPunct="1"/>
            <a:r>
              <a:rPr lang="es-ES_tradnl" sz="2800" dirty="0" smtClean="0"/>
              <a:t> Línea con etiqueta para identificar al bloque</a:t>
            </a:r>
          </a:p>
        </p:txBody>
      </p:sp>
      <p:graphicFrame>
        <p:nvGraphicFramePr>
          <p:cNvPr id="14338" name="Object 4"/>
          <p:cNvGraphicFramePr>
            <a:graphicFrameLocks noGrp="1" noChangeAspect="1"/>
          </p:cNvGraphicFramePr>
          <p:nvPr>
            <p:ph type="clipArt" sz="half" idx="4294967295"/>
            <p:extLst>
              <p:ext uri="{D42A27DB-BD31-4B8C-83A1-F6EECF244321}">
                <p14:modId xmlns:p14="http://schemas.microsoft.com/office/powerpoint/2010/main" val="2718602523"/>
              </p:ext>
            </p:extLst>
          </p:nvPr>
        </p:nvGraphicFramePr>
        <p:xfrm>
          <a:off x="1259632" y="3573016"/>
          <a:ext cx="6579354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0" name="Documento" r:id="rId4" imgW="4867920" imgH="1971720" progId="Word.Document.8">
                  <p:embed/>
                </p:oleObj>
              </mc:Choice>
              <mc:Fallback>
                <p:oleObj name="Documento" r:id="rId4" imgW="4867920" imgH="19717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573016"/>
                        <a:ext cx="6579354" cy="266429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149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ES_tradnl" sz="3200" dirty="0" smtClean="0"/>
              <a:t>Memoria Caché : Aspectos de diseño a considerar</a:t>
            </a:r>
            <a:endParaRPr lang="es-ES_tradnl" dirty="0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Tamaño</a:t>
            </a:r>
          </a:p>
          <a:p>
            <a:pPr eaLnBrk="1" hangingPunct="1"/>
            <a:r>
              <a:rPr lang="es-ES_tradnl" dirty="0" smtClean="0"/>
              <a:t>Función de </a:t>
            </a:r>
          </a:p>
          <a:p>
            <a:pPr eaLnBrk="1" hangingPunct="1">
              <a:buFontTx/>
              <a:buNone/>
            </a:pPr>
            <a:r>
              <a:rPr lang="es-ES_tradnl" dirty="0" smtClean="0"/>
              <a:t>    correspondencia</a:t>
            </a:r>
          </a:p>
          <a:p>
            <a:pPr lvl="1" eaLnBrk="1" hangingPunct="1"/>
            <a:r>
              <a:rPr lang="es-ES_tradnl" dirty="0" smtClean="0"/>
              <a:t>Directa</a:t>
            </a:r>
          </a:p>
          <a:p>
            <a:pPr lvl="1" eaLnBrk="1" hangingPunct="1"/>
            <a:r>
              <a:rPr lang="es-ES_tradnl" dirty="0" smtClean="0"/>
              <a:t>Asociativa</a:t>
            </a:r>
          </a:p>
          <a:p>
            <a:pPr lvl="1" eaLnBrk="1" hangingPunct="1"/>
            <a:r>
              <a:rPr lang="es-ES_tradnl" dirty="0" smtClean="0"/>
              <a:t>Asociativa por </a:t>
            </a:r>
          </a:p>
          <a:p>
            <a:pPr lvl="1" eaLnBrk="1" hangingPunct="1">
              <a:buFontTx/>
              <a:buNone/>
            </a:pPr>
            <a:r>
              <a:rPr lang="es-ES_tradnl" dirty="0" smtClean="0"/>
              <a:t>      conjuntos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_tradnl" dirty="0"/>
              <a:t>Algoritmo de sustitución</a:t>
            </a:r>
          </a:p>
          <a:p>
            <a:pPr lvl="1"/>
            <a:r>
              <a:rPr lang="es-ES_tradnl" dirty="0"/>
              <a:t>LRU: </a:t>
            </a:r>
            <a:r>
              <a:rPr lang="es-ES_tradnl" dirty="0" err="1"/>
              <a:t>Least</a:t>
            </a:r>
            <a:r>
              <a:rPr lang="es-ES_tradnl" dirty="0"/>
              <a:t> </a:t>
            </a:r>
            <a:r>
              <a:rPr lang="es-ES_tradnl" dirty="0" err="1"/>
              <a:t>Recently</a:t>
            </a:r>
            <a:r>
              <a:rPr lang="es-ES_tradnl" dirty="0"/>
              <a:t> </a:t>
            </a:r>
            <a:r>
              <a:rPr lang="es-ES_tradnl" dirty="0" err="1"/>
              <a:t>Used</a:t>
            </a:r>
            <a:endParaRPr lang="es-ES_tradnl" dirty="0"/>
          </a:p>
          <a:p>
            <a:pPr lvl="1"/>
            <a:r>
              <a:rPr lang="es-ES_tradnl" dirty="0"/>
              <a:t>FIFO: </a:t>
            </a:r>
            <a:r>
              <a:rPr lang="es-ES_tradnl" dirty="0" err="1"/>
              <a:t>First</a:t>
            </a:r>
            <a:r>
              <a:rPr lang="es-ES_tradnl" dirty="0"/>
              <a:t> Input –</a:t>
            </a:r>
            <a:r>
              <a:rPr lang="es-ES_tradnl" dirty="0" err="1"/>
              <a:t>First</a:t>
            </a:r>
            <a:r>
              <a:rPr lang="es-ES_tradnl" dirty="0"/>
              <a:t> Output</a:t>
            </a:r>
          </a:p>
          <a:p>
            <a:pPr lvl="1"/>
            <a:r>
              <a:rPr lang="es-ES_tradnl" dirty="0"/>
              <a:t>LFU: </a:t>
            </a:r>
            <a:r>
              <a:rPr lang="es-ES_tradnl" dirty="0" err="1"/>
              <a:t>Least</a:t>
            </a:r>
            <a:r>
              <a:rPr lang="es-ES_tradnl" dirty="0"/>
              <a:t> </a:t>
            </a:r>
            <a:r>
              <a:rPr lang="es-ES_tradnl" dirty="0" err="1"/>
              <a:t>Frequently</a:t>
            </a:r>
            <a:r>
              <a:rPr lang="es-ES_tradnl" dirty="0"/>
              <a:t> </a:t>
            </a:r>
            <a:r>
              <a:rPr lang="es-ES_tradnl" dirty="0" err="1"/>
              <a:t>Used</a:t>
            </a:r>
            <a:endParaRPr lang="es-ES_tradn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9550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ES_tradnl" sz="3200" dirty="0" smtClean="0"/>
              <a:t>Memoria Caché : Aspectos de diseño a considerar</a:t>
            </a:r>
            <a:endParaRPr lang="es-ES_tradnl" dirty="0" smtClean="0"/>
          </a:p>
        </p:txBody>
      </p:sp>
      <p:sp>
        <p:nvSpPr>
          <p:cNvPr id="54275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772816"/>
            <a:ext cx="8229600" cy="4704184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dirty="0" smtClean="0"/>
              <a:t> Política de escritura</a:t>
            </a:r>
          </a:p>
          <a:p>
            <a:pPr lvl="1" eaLnBrk="1" hangingPunct="1"/>
            <a:r>
              <a:rPr lang="es-ES_tradnl" dirty="0" smtClean="0"/>
              <a:t> Escritura inmediata</a:t>
            </a:r>
          </a:p>
          <a:p>
            <a:pPr lvl="1" eaLnBrk="1" hangingPunct="1"/>
            <a:r>
              <a:rPr lang="es-ES_tradnl" dirty="0" smtClean="0"/>
              <a:t> Escritura posterior</a:t>
            </a:r>
          </a:p>
          <a:p>
            <a:pPr lvl="1" eaLnBrk="1" hangingPunct="1"/>
            <a:endParaRPr lang="es-ES_tradnl" dirty="0" smtClean="0"/>
          </a:p>
          <a:p>
            <a:pPr eaLnBrk="1" hangingPunct="1"/>
            <a:r>
              <a:rPr lang="es-ES_tradnl" dirty="0" smtClean="0"/>
              <a:t> Tamaño de Línea</a:t>
            </a:r>
          </a:p>
          <a:p>
            <a:pPr eaLnBrk="1" hangingPunct="1"/>
            <a:endParaRPr lang="es-ES_tradnl" dirty="0" smtClean="0"/>
          </a:p>
          <a:p>
            <a:pPr eaLnBrk="1" hangingPunct="1"/>
            <a:r>
              <a:rPr lang="es-ES_tradnl" dirty="0" smtClean="0"/>
              <a:t> Número de caches</a:t>
            </a:r>
          </a:p>
        </p:txBody>
      </p:sp>
    </p:spTree>
    <p:extLst>
      <p:ext uri="{BB962C8B-B14F-4D97-AF65-F5344CB8AC3E}">
        <p14:creationId xmlns:p14="http://schemas.microsoft.com/office/powerpoint/2010/main" val="255359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 Una </a:t>
            </a:r>
            <a:r>
              <a:rPr lang="es-MX" dirty="0"/>
              <a:t>computadora </a:t>
            </a:r>
            <a:r>
              <a:rPr lang="es-MX" dirty="0" smtClean="0"/>
              <a:t>tiene </a:t>
            </a:r>
            <a:r>
              <a:rPr lang="es-MX" dirty="0"/>
              <a:t>2 niveles de cache: la cache 1 con tiempo de acceso </a:t>
            </a:r>
            <a:r>
              <a:rPr lang="es-MX" dirty="0" smtClean="0"/>
              <a:t>20ns y </a:t>
            </a:r>
            <a:r>
              <a:rPr lang="es-MX" dirty="0"/>
              <a:t>tasa de aciertos 0.7; la cache 2 con tiempo de acceso </a:t>
            </a:r>
            <a:r>
              <a:rPr lang="es-MX" dirty="0" smtClean="0"/>
              <a:t>40ns </a:t>
            </a:r>
            <a:r>
              <a:rPr lang="es-MX" dirty="0"/>
              <a:t>y tasa de aciertos </a:t>
            </a:r>
            <a:r>
              <a:rPr lang="es-MX" dirty="0" smtClean="0"/>
              <a:t>0.8; </a:t>
            </a:r>
            <a:r>
              <a:rPr lang="es-MX" dirty="0"/>
              <a:t>y el tiempo </a:t>
            </a:r>
            <a:r>
              <a:rPr lang="es-MX" dirty="0" smtClean="0"/>
              <a:t>de acceso </a:t>
            </a:r>
            <a:r>
              <a:rPr lang="es-MX" dirty="0"/>
              <a:t>a memoria principal es de 90ns</a:t>
            </a:r>
            <a:r>
              <a:rPr lang="es-MX" dirty="0" smtClean="0"/>
              <a:t>:</a:t>
            </a:r>
          </a:p>
          <a:p>
            <a:r>
              <a:rPr lang="es-MX" dirty="0" smtClean="0"/>
              <a:t> Caché </a:t>
            </a:r>
            <a:r>
              <a:rPr lang="es-MX" dirty="0"/>
              <a:t>1 </a:t>
            </a:r>
            <a:r>
              <a:rPr lang="es-MX" dirty="0" smtClean="0"/>
              <a:t>(20ns </a:t>
            </a:r>
            <a:r>
              <a:rPr lang="es-MX" dirty="0"/>
              <a:t>y </a:t>
            </a:r>
            <a:r>
              <a:rPr lang="es-MX" dirty="0" smtClean="0"/>
              <a:t>0.7)</a:t>
            </a:r>
          </a:p>
          <a:p>
            <a:r>
              <a:rPr lang="es-MX" dirty="0" smtClean="0"/>
              <a:t> Cache </a:t>
            </a:r>
            <a:r>
              <a:rPr lang="es-MX" dirty="0"/>
              <a:t>2 </a:t>
            </a:r>
            <a:r>
              <a:rPr lang="es-MX" dirty="0" smtClean="0"/>
              <a:t>(40ns </a:t>
            </a:r>
            <a:r>
              <a:rPr lang="es-MX" dirty="0"/>
              <a:t>y </a:t>
            </a:r>
            <a:r>
              <a:rPr lang="es-MX" dirty="0" smtClean="0"/>
              <a:t>0.8) </a:t>
            </a:r>
          </a:p>
          <a:p>
            <a:r>
              <a:rPr lang="es-MX" dirty="0"/>
              <a:t> </a:t>
            </a:r>
            <a:r>
              <a:rPr lang="es-MX" dirty="0" smtClean="0"/>
              <a:t>Acceso </a:t>
            </a:r>
            <a:r>
              <a:rPr lang="es-MX" dirty="0"/>
              <a:t>a memoria principal es de 90ns:</a:t>
            </a:r>
          </a:p>
          <a:p>
            <a:endParaRPr lang="es-MX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837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a) </a:t>
            </a:r>
            <a:r>
              <a:rPr lang="es-MX" dirty="0" smtClean="0"/>
              <a:t>Suponga </a:t>
            </a:r>
            <a:r>
              <a:rPr lang="es-MX" dirty="0"/>
              <a:t>que cuando se desea leer una palabra se accede a la </a:t>
            </a:r>
            <a:r>
              <a:rPr lang="es-MX" dirty="0" smtClean="0"/>
              <a:t>caché </a:t>
            </a:r>
            <a:r>
              <a:rPr lang="es-MX" dirty="0"/>
              <a:t>1, </a:t>
            </a:r>
            <a:r>
              <a:rPr lang="es-MX" dirty="0" smtClean="0"/>
              <a:t>caché </a:t>
            </a:r>
            <a:r>
              <a:rPr lang="es-MX" dirty="0"/>
              <a:t>2 y memoria principal al mismo tiempo. </a:t>
            </a:r>
            <a:r>
              <a:rPr lang="es-MX" dirty="0" smtClean="0"/>
              <a:t>¿Cuál es el tiempo de acceso promedio?</a:t>
            </a:r>
            <a:endParaRPr lang="es-MX" dirty="0"/>
          </a:p>
          <a:p>
            <a:pPr lvl="1"/>
            <a:r>
              <a:rPr lang="es-MX" dirty="0" smtClean="0"/>
              <a:t> Caché 1: </a:t>
            </a:r>
            <a:r>
              <a:rPr lang="es-MX" dirty="0"/>
              <a:t>20 * (0.7</a:t>
            </a:r>
            <a:r>
              <a:rPr lang="es-MX" dirty="0" smtClean="0"/>
              <a:t>) = 14 </a:t>
            </a:r>
          </a:p>
          <a:p>
            <a:pPr lvl="1"/>
            <a:r>
              <a:rPr lang="es-MX" dirty="0" smtClean="0"/>
              <a:t> Cache 2: 40 * (0.8) = 32 </a:t>
            </a:r>
          </a:p>
          <a:p>
            <a:pPr lvl="1"/>
            <a:r>
              <a:rPr lang="es-MX" dirty="0" smtClean="0"/>
              <a:t> Memoria: 90 * (1.0) = 90 </a:t>
            </a:r>
          </a:p>
          <a:p>
            <a:pPr lvl="1"/>
            <a:r>
              <a:rPr lang="es-MX" dirty="0" smtClean="0"/>
              <a:t> Tiempo </a:t>
            </a:r>
            <a:r>
              <a:rPr lang="es-MX" dirty="0"/>
              <a:t>de acceso </a:t>
            </a:r>
            <a:r>
              <a:rPr lang="es-MX" dirty="0" smtClean="0"/>
              <a:t>promedio = 136/3 = 45.33ns</a:t>
            </a:r>
            <a:endParaRPr lang="es-MX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4058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b</a:t>
            </a:r>
            <a:r>
              <a:rPr lang="es-MX" dirty="0"/>
              <a:t>) </a:t>
            </a:r>
            <a:r>
              <a:rPr lang="es-MX" dirty="0" smtClean="0"/>
              <a:t>Suponga </a:t>
            </a:r>
            <a:r>
              <a:rPr lang="es-MX" dirty="0"/>
              <a:t>que se accede primero a la </a:t>
            </a:r>
            <a:r>
              <a:rPr lang="es-MX" dirty="0" smtClean="0"/>
              <a:t>caché </a:t>
            </a:r>
            <a:r>
              <a:rPr lang="es-MX" dirty="0"/>
              <a:t>1, </a:t>
            </a:r>
            <a:r>
              <a:rPr lang="es-MX" dirty="0" smtClean="0"/>
              <a:t>si no hay acierto </a:t>
            </a:r>
            <a:r>
              <a:rPr lang="es-MX" dirty="0"/>
              <a:t>se accede a la </a:t>
            </a:r>
            <a:r>
              <a:rPr lang="es-MX" dirty="0" smtClean="0"/>
              <a:t>caché 2; si </a:t>
            </a:r>
            <a:r>
              <a:rPr lang="es-MX" dirty="0"/>
              <a:t>no se </a:t>
            </a:r>
            <a:r>
              <a:rPr lang="es-MX" dirty="0" smtClean="0"/>
              <a:t>encontró </a:t>
            </a:r>
            <a:r>
              <a:rPr lang="es-MX" dirty="0"/>
              <a:t>la palabra </a:t>
            </a:r>
            <a:r>
              <a:rPr lang="es-MX" dirty="0" smtClean="0"/>
              <a:t>se </a:t>
            </a:r>
            <a:r>
              <a:rPr lang="es-MX" dirty="0"/>
              <a:t>accede a la memoria </a:t>
            </a:r>
            <a:r>
              <a:rPr lang="es-MX" dirty="0" smtClean="0"/>
              <a:t>principal ¿Cuál es </a:t>
            </a:r>
            <a:r>
              <a:rPr lang="es-MX" dirty="0"/>
              <a:t>el tiempo de acceso promedio de una palabra</a:t>
            </a:r>
            <a:r>
              <a:rPr lang="es-MX" dirty="0" smtClean="0"/>
              <a:t>?</a:t>
            </a:r>
          </a:p>
          <a:p>
            <a:r>
              <a:rPr lang="es-MX" dirty="0" smtClean="0"/>
              <a:t> Acceso a cache 1</a:t>
            </a:r>
          </a:p>
          <a:p>
            <a:pPr lvl="1"/>
            <a:r>
              <a:rPr lang="es-MX" dirty="0" smtClean="0"/>
              <a:t> TAC1 = (acceso caché 1 * tasa acierto) + (acceso * tasa de fallo)</a:t>
            </a:r>
          </a:p>
          <a:p>
            <a:r>
              <a:rPr lang="es-MX" dirty="0"/>
              <a:t> </a:t>
            </a:r>
            <a:r>
              <a:rPr lang="es-MX" dirty="0" smtClean="0"/>
              <a:t>Cuando falla la caché 1: entra la caché 2</a:t>
            </a:r>
          </a:p>
          <a:p>
            <a:pPr lvl="1"/>
            <a:r>
              <a:rPr lang="es-MX" dirty="0" smtClean="0"/>
              <a:t> TAC2 = ( acierto caché 2 * tasa acierto) +( acceso * tasa de fallo)</a:t>
            </a:r>
          </a:p>
          <a:p>
            <a:r>
              <a:rPr lang="es-MX" dirty="0" smtClean="0"/>
              <a:t> Cuando falla la caché 2: ir a memoria</a:t>
            </a:r>
          </a:p>
          <a:p>
            <a:pPr lvl="1"/>
            <a:r>
              <a:rPr lang="es-MX" dirty="0" smtClean="0"/>
              <a:t>TAM = 90 </a:t>
            </a:r>
            <a:r>
              <a:rPr lang="es-MX" dirty="0" err="1" smtClean="0"/>
              <a:t>ns</a:t>
            </a:r>
            <a:endParaRPr lang="es-MX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364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dirty="0" smtClean="0"/>
              <a:t> Cuando </a:t>
            </a:r>
            <a:r>
              <a:rPr lang="es-MX" dirty="0"/>
              <a:t>falla la caché 2: ir a memoria</a:t>
            </a:r>
          </a:p>
          <a:p>
            <a:pPr lvl="1"/>
            <a:r>
              <a:rPr lang="es-MX" dirty="0"/>
              <a:t>TAM = 90 </a:t>
            </a:r>
            <a:r>
              <a:rPr lang="es-MX" dirty="0" err="1" smtClean="0"/>
              <a:t>ns</a:t>
            </a:r>
            <a:endParaRPr lang="es-MX" dirty="0" smtClean="0"/>
          </a:p>
          <a:p>
            <a:pPr marL="274320" lvl="1" indent="0">
              <a:buNone/>
            </a:pPr>
            <a:endParaRPr lang="es-MX" dirty="0"/>
          </a:p>
          <a:p>
            <a:r>
              <a:rPr lang="es-MX" dirty="0" smtClean="0"/>
              <a:t> Cuando falla la caché 1: entra la caché 2</a:t>
            </a:r>
          </a:p>
          <a:p>
            <a:pPr lvl="1"/>
            <a:r>
              <a:rPr lang="es-MX" dirty="0" smtClean="0"/>
              <a:t> TAC2 = ( 40 * 0.8 ) +( TAM * 0.2 )</a:t>
            </a:r>
          </a:p>
          <a:p>
            <a:pPr lvl="1"/>
            <a:r>
              <a:rPr lang="es-MX" dirty="0"/>
              <a:t> TAC2 = </a:t>
            </a:r>
            <a:r>
              <a:rPr lang="es-MX" dirty="0" smtClean="0"/>
              <a:t>( 40 </a:t>
            </a:r>
            <a:r>
              <a:rPr lang="es-MX" dirty="0"/>
              <a:t>* 0.8</a:t>
            </a:r>
            <a:r>
              <a:rPr lang="es-MX" dirty="0" smtClean="0"/>
              <a:t> ) </a:t>
            </a:r>
            <a:r>
              <a:rPr lang="es-MX" dirty="0"/>
              <a:t>+( </a:t>
            </a:r>
            <a:r>
              <a:rPr lang="es-MX" dirty="0" smtClean="0"/>
              <a:t>90 </a:t>
            </a:r>
            <a:r>
              <a:rPr lang="es-MX" dirty="0"/>
              <a:t>* 0.2 </a:t>
            </a:r>
            <a:r>
              <a:rPr lang="es-MX" dirty="0" smtClean="0"/>
              <a:t>)</a:t>
            </a:r>
          </a:p>
          <a:p>
            <a:pPr lvl="1"/>
            <a:r>
              <a:rPr lang="es-MX" dirty="0"/>
              <a:t> TAC2 = ( 40 * 0.8 ) +( 90 * 0.2 </a:t>
            </a:r>
            <a:r>
              <a:rPr lang="es-MX" dirty="0" smtClean="0"/>
              <a:t>) = 32 + 18 = 50</a:t>
            </a:r>
          </a:p>
          <a:p>
            <a:pPr marL="274320" lvl="1" indent="0">
              <a:buNone/>
            </a:pPr>
            <a:endParaRPr lang="es-MX" dirty="0"/>
          </a:p>
          <a:p>
            <a:r>
              <a:rPr lang="es-MX" dirty="0"/>
              <a:t>Acceso a </a:t>
            </a:r>
            <a:r>
              <a:rPr lang="es-MX" dirty="0" smtClean="0"/>
              <a:t>caché </a:t>
            </a:r>
            <a:r>
              <a:rPr lang="es-MX" dirty="0"/>
              <a:t>1</a:t>
            </a:r>
          </a:p>
          <a:p>
            <a:pPr lvl="1"/>
            <a:r>
              <a:rPr lang="es-MX" dirty="0"/>
              <a:t> TAC1 = (acceso caché 1 * tasa acierto) + (acceso * tasa de fallo)</a:t>
            </a:r>
          </a:p>
          <a:p>
            <a:pPr lvl="1"/>
            <a:r>
              <a:rPr lang="es-MX" dirty="0"/>
              <a:t> TAC1 = ( 20 * 0.7 ) + ( TAC2 * 0.3 )</a:t>
            </a:r>
          </a:p>
          <a:p>
            <a:pPr lvl="1"/>
            <a:r>
              <a:rPr lang="es-MX" dirty="0"/>
              <a:t> TAC1 = ( 20 * 0.7 ) + ( 50 * 0.3 ) = 14 + 15 = 29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 Tiempo de acceso promedio 29 </a:t>
            </a:r>
            <a:r>
              <a:rPr lang="es-MX" dirty="0" err="1" smtClean="0"/>
              <a:t>ns</a:t>
            </a:r>
            <a:endParaRPr lang="es-MX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0571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Memoria Virtual</a:t>
            </a:r>
            <a:endParaRPr lang="es-ES" dirty="0"/>
          </a:p>
        </p:txBody>
      </p:sp>
      <p:sp>
        <p:nvSpPr>
          <p:cNvPr id="5529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258816" cy="48768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</a:pPr>
            <a:r>
              <a:rPr lang="es-MX" sz="2800" dirty="0"/>
              <a:t> </a:t>
            </a:r>
            <a:r>
              <a:rPr lang="es-MX" sz="2800" dirty="0" smtClean="0"/>
              <a:t>Las instrucciones de un programa se ejecutan de manera secuencial, por lo que, no es necesario cargarlo completamente en memoria.</a:t>
            </a:r>
          </a:p>
          <a:p>
            <a:pPr lvl="1">
              <a:lnSpc>
                <a:spcPct val="90000"/>
              </a:lnSpc>
            </a:pPr>
            <a:endParaRPr lang="es-MX" sz="1000" dirty="0" smtClean="0"/>
          </a:p>
          <a:p>
            <a:pPr marL="274320" lvl="1" indent="0">
              <a:lnSpc>
                <a:spcPct val="90000"/>
              </a:lnSpc>
              <a:buNone/>
            </a:pPr>
            <a:endParaRPr lang="es-MX" sz="28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591" y="1628800"/>
            <a:ext cx="3967889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753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Memoria Virtual</a:t>
            </a:r>
            <a:endParaRPr lang="es-ES" dirty="0"/>
          </a:p>
        </p:txBody>
      </p:sp>
      <p:sp>
        <p:nvSpPr>
          <p:cNvPr id="5529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74320" lvl="1" indent="0">
              <a:lnSpc>
                <a:spcPct val="90000"/>
              </a:lnSpc>
              <a:buNone/>
            </a:pPr>
            <a:endParaRPr lang="es-MX" sz="2800" dirty="0" smtClean="0"/>
          </a:p>
          <a:p>
            <a:pPr lvl="1">
              <a:lnSpc>
                <a:spcPct val="90000"/>
              </a:lnSpc>
            </a:pPr>
            <a:r>
              <a:rPr lang="es-MX" sz="2800" dirty="0"/>
              <a:t> </a:t>
            </a:r>
            <a:r>
              <a:rPr lang="es-MX" sz="2800" dirty="0" smtClean="0"/>
              <a:t>Se cargan a RAM solamente las instrucciones del programa que se están ejecutando y los datos asociados a ellas.</a:t>
            </a:r>
          </a:p>
          <a:p>
            <a:pPr lvl="1">
              <a:lnSpc>
                <a:spcPct val="90000"/>
              </a:lnSpc>
            </a:pPr>
            <a:endParaRPr lang="es-MX" sz="1000" dirty="0" smtClean="0"/>
          </a:p>
          <a:p>
            <a:pPr lvl="1">
              <a:lnSpc>
                <a:spcPct val="90000"/>
              </a:lnSpc>
            </a:pPr>
            <a:r>
              <a:rPr lang="es-MX" sz="2800" dirty="0" smtClean="0"/>
              <a:t> Las instrucciones no utilizadas en un momento dado se almacenan en memoria secundaria.</a:t>
            </a:r>
          </a:p>
        </p:txBody>
      </p:sp>
      <p:pic>
        <p:nvPicPr>
          <p:cNvPr id="22530" name="Picture 2" descr="swap memory Linux 300x125 Optimizar el uso de la memoria Sw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380613"/>
            <a:ext cx="3937620" cy="164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3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/>
              <a:t>Unidad de transferencia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dirty="0" smtClean="0"/>
              <a:t> Memoria Interna:</a:t>
            </a:r>
          </a:p>
          <a:p>
            <a:pPr lvl="1" eaLnBrk="1" hangingPunct="1"/>
            <a:r>
              <a:rPr lang="es-ES" dirty="0" smtClean="0"/>
              <a:t>Número de líneas de entrada/salida de datos del módulo de memoria.</a:t>
            </a:r>
          </a:p>
          <a:p>
            <a:pPr lvl="1" eaLnBrk="1" hangingPunct="1"/>
            <a:r>
              <a:rPr lang="es-ES" dirty="0" smtClean="0"/>
              <a:t>Usualmente es igual a la longitud de palabra.</a:t>
            </a:r>
          </a:p>
          <a:p>
            <a:pPr marL="274320" lvl="1" indent="0" eaLnBrk="1" hangingPunct="1">
              <a:buNone/>
            </a:pPr>
            <a:endParaRPr lang="es-ES" dirty="0" smtClean="0"/>
          </a:p>
          <a:p>
            <a:pPr eaLnBrk="1" hangingPunct="1"/>
            <a:r>
              <a:rPr lang="es-ES" dirty="0" smtClean="0"/>
              <a:t> Memoria externa, unidades más grandes denominadas bloques.</a:t>
            </a:r>
          </a:p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736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Memoria Virtual</a:t>
            </a:r>
            <a:endParaRPr lang="es-ES" dirty="0"/>
          </a:p>
        </p:txBody>
      </p:sp>
      <p:sp>
        <p:nvSpPr>
          <p:cNvPr id="5632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772816"/>
            <a:ext cx="8229600" cy="4704184"/>
          </a:xfrm>
        </p:spPr>
        <p:txBody>
          <a:bodyPr/>
          <a:lstStyle/>
          <a:p>
            <a:r>
              <a:rPr lang="es-MX" dirty="0" smtClean="0"/>
              <a:t> Concepto Memoria Virtual:</a:t>
            </a:r>
          </a:p>
          <a:p>
            <a:pPr lvl="1"/>
            <a:r>
              <a:rPr lang="es-MX" dirty="0" smtClean="0"/>
              <a:t> La RAM y los programas son divididos lógicamente en páginas.</a:t>
            </a:r>
          </a:p>
          <a:p>
            <a:pPr lvl="1"/>
            <a:r>
              <a:rPr lang="es-MX" dirty="0" smtClean="0"/>
              <a:t> Página: conjunto de palabras de RAM.</a:t>
            </a:r>
          </a:p>
          <a:p>
            <a:pPr lvl="1"/>
            <a:r>
              <a:rPr lang="es-MX" dirty="0" smtClean="0"/>
              <a:t> Las direcciones usadas dentro del programa se dividen en forma lógica en dos partes:</a:t>
            </a:r>
          </a:p>
          <a:p>
            <a:pPr lvl="2"/>
            <a:r>
              <a:rPr lang="es-MX" dirty="0" smtClean="0"/>
              <a:t>Número de página.</a:t>
            </a:r>
          </a:p>
          <a:p>
            <a:pPr lvl="2"/>
            <a:r>
              <a:rPr lang="es-MX" dirty="0" smtClean="0"/>
              <a:t>Desplazamiento dentro de la página.</a:t>
            </a:r>
          </a:p>
          <a:p>
            <a:pPr eaLnBrk="1" hangingPunct="1">
              <a:buFontTx/>
              <a:buNone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424233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Funcionamiento</a:t>
            </a:r>
            <a:endParaRPr lang="es-ES" dirty="0"/>
          </a:p>
        </p:txBody>
      </p:sp>
      <p:sp>
        <p:nvSpPr>
          <p:cNvPr id="57346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772816"/>
            <a:ext cx="8229600" cy="4133056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es-MX" sz="2800" dirty="0" smtClean="0"/>
              <a:t> El SO mantiene en RAM una tabla con el número de página y el estado</a:t>
            </a:r>
            <a:r>
              <a:rPr lang="es-MX" sz="2400" dirty="0" smtClean="0"/>
              <a:t>.</a:t>
            </a:r>
          </a:p>
          <a:p>
            <a:pPr lvl="1"/>
            <a:endParaRPr lang="es-MX" sz="2400" dirty="0" smtClean="0"/>
          </a:p>
          <a:p>
            <a:pPr lvl="1"/>
            <a:r>
              <a:rPr lang="es-MX" sz="2400" dirty="0" smtClean="0"/>
              <a:t> Al iniciarse la ejecución de un programa, el SO:</a:t>
            </a:r>
          </a:p>
          <a:p>
            <a:pPr lvl="2"/>
            <a:r>
              <a:rPr lang="es-MX" sz="2200" dirty="0" smtClean="0"/>
              <a:t> Carga a RAM la página de inicio del programa.</a:t>
            </a:r>
          </a:p>
          <a:p>
            <a:pPr lvl="2"/>
            <a:r>
              <a:rPr lang="es-MX" sz="2200" dirty="0" smtClean="0"/>
              <a:t> Actualiza la tabla de páginas.</a:t>
            </a:r>
          </a:p>
          <a:p>
            <a:pPr lvl="2" eaLnBrk="1" hangingPunct="1"/>
            <a:endParaRPr lang="es-MX" sz="2000" dirty="0" smtClean="0"/>
          </a:p>
        </p:txBody>
      </p:sp>
    </p:spTree>
    <p:extLst>
      <p:ext uri="{BB962C8B-B14F-4D97-AF65-F5344CB8AC3E}">
        <p14:creationId xmlns:p14="http://schemas.microsoft.com/office/powerpoint/2010/main" val="173211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ES" dirty="0"/>
          </a:p>
        </p:txBody>
      </p:sp>
      <p:sp>
        <p:nvSpPr>
          <p:cNvPr id="5734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74320" lvl="1" indent="0">
              <a:buNone/>
            </a:pPr>
            <a:endParaRPr lang="es-MX" sz="2000" dirty="0" smtClean="0"/>
          </a:p>
          <a:p>
            <a:pPr lvl="1"/>
            <a:r>
              <a:rPr lang="es-MX" sz="2400" dirty="0" smtClean="0"/>
              <a:t>Suponga que se tiene una computadora que utiliza una memoria virtual con las siguientes características:</a:t>
            </a:r>
          </a:p>
          <a:p>
            <a:pPr lvl="2"/>
            <a:r>
              <a:rPr lang="es-MX" sz="2200" dirty="0" smtClean="0"/>
              <a:t>Páginas de tamaño 100.</a:t>
            </a:r>
          </a:p>
          <a:p>
            <a:pPr lvl="2"/>
            <a:r>
              <a:rPr lang="es-MX" sz="2200" dirty="0" smtClean="0"/>
              <a:t>RAM con 1000 localidades.</a:t>
            </a:r>
          </a:p>
          <a:p>
            <a:pPr lvl="2"/>
            <a:r>
              <a:rPr lang="es-MX" sz="2200" dirty="0" smtClean="0"/>
              <a:t>¿cuántas páginas caben en RAM?</a:t>
            </a:r>
          </a:p>
          <a:p>
            <a:pPr lvl="2"/>
            <a:r>
              <a:rPr lang="es-MX" sz="2200" dirty="0" smtClean="0"/>
              <a:t>¿cuál es el desplazamiento mínimo y máximo dentro de una página?</a:t>
            </a:r>
          </a:p>
        </p:txBody>
      </p:sp>
    </p:spTree>
    <p:extLst>
      <p:ext uri="{BB962C8B-B14F-4D97-AF65-F5344CB8AC3E}">
        <p14:creationId xmlns:p14="http://schemas.microsoft.com/office/powerpoint/2010/main" val="196119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7206932"/>
              </p:ext>
            </p:extLst>
          </p:nvPr>
        </p:nvGraphicFramePr>
        <p:xfrm>
          <a:off x="539552" y="1600200"/>
          <a:ext cx="82296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4" name="Imagen de mapa de bits" r:id="rId4" imgW="5963072" imgH="3504854" progId="PBrush">
                  <p:embed/>
                </p:oleObj>
              </mc:Choice>
              <mc:Fallback>
                <p:oleObj name="Imagen de mapa de bits" r:id="rId4" imgW="5963072" imgH="3504854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385" t="5971" r="877" b="2985"/>
                      <a:stretch>
                        <a:fillRect/>
                      </a:stretch>
                    </p:blipFill>
                    <p:spPr bwMode="auto">
                      <a:xfrm>
                        <a:off x="539552" y="1600200"/>
                        <a:ext cx="8229600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Programa con 30 páginas lógicas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819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Memoria Virtual</a:t>
            </a:r>
            <a:endParaRPr lang="es-ES" dirty="0"/>
          </a:p>
        </p:txBody>
      </p:sp>
      <p:sp>
        <p:nvSpPr>
          <p:cNvPr id="5837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es-MX" dirty="0" smtClean="0"/>
              <a:t> Ventajas de la Memoria Virtual.</a:t>
            </a:r>
          </a:p>
          <a:p>
            <a:pPr lvl="2" eaLnBrk="1" hangingPunct="1"/>
            <a:r>
              <a:rPr lang="es-MX" dirty="0" smtClean="0"/>
              <a:t>Pueden ejecutarse programas que no caben totalmente en RAM.</a:t>
            </a:r>
          </a:p>
          <a:p>
            <a:pPr lvl="2" eaLnBrk="1" hangingPunct="1"/>
            <a:r>
              <a:rPr lang="es-MX" dirty="0" smtClean="0"/>
              <a:t>En un ambiente de multiprogramación, permite que se tengan más programas cargados en RAM.</a:t>
            </a:r>
          </a:p>
          <a:p>
            <a:pPr lvl="2" eaLnBrk="1" hangingPunct="1"/>
            <a:endParaRPr lang="es-MX" dirty="0" smtClean="0"/>
          </a:p>
          <a:p>
            <a:pPr lvl="1" eaLnBrk="1" hangingPunct="1"/>
            <a:r>
              <a:rPr lang="es-MX" dirty="0" smtClean="0"/>
              <a:t> Restricciones de la Memoria Virtual.</a:t>
            </a:r>
          </a:p>
          <a:p>
            <a:pPr lvl="2" eaLnBrk="1" hangingPunct="1"/>
            <a:r>
              <a:rPr lang="es-MX" dirty="0" smtClean="0"/>
              <a:t>Es indispensable que la arquitectura del sistema esté preparada para soportar referencias a páginas no cargadas en RAM.</a:t>
            </a:r>
          </a:p>
        </p:txBody>
      </p:sp>
    </p:spTree>
    <p:extLst>
      <p:ext uri="{BB962C8B-B14F-4D97-AF65-F5344CB8AC3E}">
        <p14:creationId xmlns:p14="http://schemas.microsoft.com/office/powerpoint/2010/main" val="292917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744216"/>
            <a:ext cx="7931224" cy="4493096"/>
          </a:xfrm>
        </p:spPr>
        <p:txBody>
          <a:bodyPr>
            <a:normAutofit/>
          </a:bodyPr>
          <a:lstStyle/>
          <a:p>
            <a:r>
              <a:rPr lang="es-MX" dirty="0"/>
              <a:t> </a:t>
            </a:r>
            <a:r>
              <a:rPr lang="es-MX" dirty="0" smtClean="0"/>
              <a:t>William </a:t>
            </a:r>
            <a:r>
              <a:rPr lang="es-MX" dirty="0" err="1" smtClean="0"/>
              <a:t>Stallings</a:t>
            </a:r>
            <a:r>
              <a:rPr lang="es-MX" dirty="0" smtClean="0"/>
              <a:t>. Organización </a:t>
            </a:r>
            <a:r>
              <a:rPr lang="es-MX" dirty="0"/>
              <a:t>y Arquitectura de </a:t>
            </a:r>
            <a:r>
              <a:rPr lang="es-MX" dirty="0" smtClean="0"/>
              <a:t>Computadoras. 7ª</a:t>
            </a:r>
            <a:r>
              <a:rPr lang="es-MX" dirty="0"/>
              <a:t>. </a:t>
            </a:r>
            <a:r>
              <a:rPr lang="es-MX" dirty="0" smtClean="0"/>
              <a:t>Edición. Pearson </a:t>
            </a:r>
            <a:r>
              <a:rPr lang="en-US" dirty="0" smtClean="0"/>
              <a:t>Education</a:t>
            </a:r>
            <a:r>
              <a:rPr lang="es-MX" dirty="0" smtClean="0"/>
              <a:t>, 2006.</a:t>
            </a:r>
            <a:endParaRPr lang="es-MX" dirty="0"/>
          </a:p>
          <a:p>
            <a:endParaRPr lang="es-MX" dirty="0" smtClean="0"/>
          </a:p>
          <a:p>
            <a:r>
              <a:rPr lang="en-US" dirty="0"/>
              <a:t>Hennessy, John L.; Patterson, David </a:t>
            </a:r>
            <a:r>
              <a:rPr lang="en-US" dirty="0" smtClean="0"/>
              <a:t>A. Computer </a:t>
            </a:r>
            <a:r>
              <a:rPr lang="en-US" dirty="0"/>
              <a:t>architecture: A Quantitative </a:t>
            </a:r>
            <a:r>
              <a:rPr lang="en-US" dirty="0" smtClean="0"/>
              <a:t>approach. </a:t>
            </a:r>
            <a:r>
              <a:rPr lang="en-US" dirty="0"/>
              <a:t>The Morgan Kaufmann Series in Computer Architecture and Design. </a:t>
            </a:r>
            <a:r>
              <a:rPr lang="es-MX" dirty="0"/>
              <a:t>Ed. Morgan </a:t>
            </a:r>
            <a:r>
              <a:rPr lang="es-MX" dirty="0" err="1" smtClean="0"/>
              <a:t>Kaufmann</a:t>
            </a:r>
            <a:r>
              <a:rPr lang="es-MX" dirty="0" smtClean="0"/>
              <a:t>. </a:t>
            </a:r>
            <a:r>
              <a:rPr lang="es-MX" dirty="0"/>
              <a:t>3</a:t>
            </a:r>
            <a:r>
              <a:rPr lang="es-MX" baseline="30000" dirty="0"/>
              <a:t>rd</a:t>
            </a:r>
            <a:r>
              <a:rPr lang="es-MX" dirty="0"/>
              <a:t> </a:t>
            </a:r>
            <a:r>
              <a:rPr lang="en-US" dirty="0" smtClean="0"/>
              <a:t>Edition</a:t>
            </a:r>
            <a:r>
              <a:rPr lang="es-MX" dirty="0" smtClean="0"/>
              <a:t>. 2002.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34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71600"/>
          </a:xfrm>
        </p:spPr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384176"/>
            <a:ext cx="8208912" cy="4709120"/>
          </a:xfrm>
          <a:ln>
            <a:noFill/>
          </a:ln>
        </p:spPr>
        <p:txBody>
          <a:bodyPr>
            <a:normAutofit lnSpcReduction="10000"/>
          </a:bodyPr>
          <a:lstStyle/>
          <a:p>
            <a:r>
              <a:rPr lang="es-MX" sz="3000" dirty="0" smtClean="0"/>
              <a:t>Este Material sirve para</a:t>
            </a:r>
            <a:r>
              <a:rPr lang="es-MX" dirty="0" smtClean="0"/>
              <a:t>:</a:t>
            </a:r>
          </a:p>
          <a:p>
            <a:pPr lvl="1"/>
            <a:r>
              <a:rPr lang="es-MX" dirty="0" smtClean="0"/>
              <a:t> Presentar las características principales de los sistemas de memoria</a:t>
            </a:r>
          </a:p>
          <a:p>
            <a:pPr lvl="1"/>
            <a:r>
              <a:rPr lang="es-MX" dirty="0" smtClean="0"/>
              <a:t> Abordar el tema de la jerarquía de memoria como una forma de tener las características de la memoria principal.</a:t>
            </a:r>
          </a:p>
          <a:p>
            <a:pPr lvl="1"/>
            <a:r>
              <a:rPr lang="es-MX" dirty="0"/>
              <a:t> </a:t>
            </a:r>
            <a:r>
              <a:rPr lang="es-MX" dirty="0" smtClean="0"/>
              <a:t>Presentar la clasificación de las memorias RAM y ROM de acuerdo a sus características.</a:t>
            </a:r>
            <a:endParaRPr lang="es-MX" dirty="0"/>
          </a:p>
          <a:p>
            <a:pPr lvl="1"/>
            <a:r>
              <a:rPr lang="es-MX" dirty="0" smtClean="0"/>
              <a:t> Mostrar la manera de diseñar un circuito de memoria, encapsularlo, y en base a ello construir bancos de memoria.</a:t>
            </a:r>
          </a:p>
          <a:p>
            <a:pPr lvl="1"/>
            <a:r>
              <a:rPr lang="es-MX" dirty="0"/>
              <a:t> </a:t>
            </a:r>
            <a:r>
              <a:rPr lang="es-MX" dirty="0" smtClean="0"/>
              <a:t>Introducir la memoria Caché y la memoria Virtual.</a:t>
            </a:r>
          </a:p>
        </p:txBody>
      </p:sp>
    </p:spTree>
    <p:extLst>
      <p:ext uri="{BB962C8B-B14F-4D97-AF65-F5344CB8AC3E}">
        <p14:creationId xmlns:p14="http://schemas.microsoft.com/office/powerpoint/2010/main" val="84481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Guión</a:t>
            </a:r>
            <a:r>
              <a:rPr lang="es-MX" dirty="0" smtClean="0"/>
              <a:t> Explicativo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600200"/>
            <a:ext cx="8208912" cy="4493096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 smtClean="0"/>
              <a:t>Las diapositivas deben verse en orden, y deben revisarse aproximadamente en 16 horas</a:t>
            </a:r>
            <a:r>
              <a:rPr lang="es-MX" dirty="0" smtClean="0">
                <a:solidFill>
                  <a:srgbClr val="000000"/>
                </a:solidFill>
              </a:rPr>
              <a:t>.</a:t>
            </a:r>
          </a:p>
          <a:p>
            <a:r>
              <a:rPr lang="es-MX" dirty="0" smtClean="0"/>
              <a:t>A continuación se presenta una tabla para relacionar las diapositivas con los contenidos del curso.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0744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188640"/>
            <a:ext cx="5256584" cy="778768"/>
          </a:xfrm>
        </p:spPr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66" y="1916832"/>
            <a:ext cx="866682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173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Método de acceso</a:t>
            </a:r>
          </a:p>
        </p:txBody>
      </p:sp>
      <p:sp>
        <p:nvSpPr>
          <p:cNvPr id="2355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187450" y="2205038"/>
            <a:ext cx="7050088" cy="3013075"/>
          </a:xfrm>
          <a:noFill/>
        </p:spPr>
        <p:txBody>
          <a:bodyPr/>
          <a:lstStyle/>
          <a:p>
            <a:pPr eaLnBrk="1" hangingPunct="1"/>
            <a:r>
              <a:rPr lang="en-GB" smtClean="0"/>
              <a:t>Acceso secuencial</a:t>
            </a:r>
          </a:p>
          <a:p>
            <a:pPr eaLnBrk="1" hangingPunct="1"/>
            <a:r>
              <a:rPr lang="en-GB" smtClean="0"/>
              <a:t>Acceso directo</a:t>
            </a:r>
          </a:p>
          <a:p>
            <a:pPr eaLnBrk="1" hangingPunct="1"/>
            <a:r>
              <a:rPr lang="en-GB" smtClean="0"/>
              <a:t>Acceso aleatorio</a:t>
            </a:r>
          </a:p>
          <a:p>
            <a:pPr eaLnBrk="1" hangingPunct="1"/>
            <a:r>
              <a:rPr lang="en-GB" smtClean="0"/>
              <a:t>Acceso asociativo</a:t>
            </a:r>
          </a:p>
          <a:p>
            <a:pPr eaLnBrk="1" hangingPunct="1"/>
            <a:endParaRPr lang="es-ES" smtClean="0"/>
          </a:p>
        </p:txBody>
      </p:sp>
    </p:spTree>
    <p:extLst>
      <p:ext uri="{BB962C8B-B14F-4D97-AF65-F5344CB8AC3E}">
        <p14:creationId xmlns:p14="http://schemas.microsoft.com/office/powerpoint/2010/main" val="176333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title"/>
          </p:nvPr>
        </p:nvSpPr>
        <p:spPr>
          <a:xfrm>
            <a:off x="755650" y="353343"/>
            <a:ext cx="6870700" cy="987425"/>
          </a:xfrm>
        </p:spPr>
        <p:txBody>
          <a:bodyPr/>
          <a:lstStyle/>
          <a:p>
            <a:pPr eaLnBrk="1" hangingPunct="1"/>
            <a:r>
              <a:rPr lang="es-ES" dirty="0" smtClean="0"/>
              <a:t>Prestaciones</a:t>
            </a:r>
          </a:p>
        </p:txBody>
      </p:sp>
      <p:sp>
        <p:nvSpPr>
          <p:cNvPr id="2457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71550" y="1340767"/>
            <a:ext cx="7561263" cy="4752057"/>
          </a:xfrm>
          <a:noFill/>
        </p:spPr>
        <p:txBody>
          <a:bodyPr>
            <a:normAutofit/>
          </a:bodyPr>
          <a:lstStyle/>
          <a:p>
            <a:r>
              <a:rPr lang="es-MX" dirty="0"/>
              <a:t>Tiempo de escritura. </a:t>
            </a:r>
            <a:endParaRPr lang="es-MX" dirty="0" smtClean="0"/>
          </a:p>
          <a:p>
            <a:pPr lvl="1"/>
            <a:r>
              <a:rPr lang="es-MX" dirty="0" smtClean="0"/>
              <a:t>Tiempo </a:t>
            </a:r>
            <a:r>
              <a:rPr lang="es-MX" dirty="0"/>
              <a:t>transcurrido desde que la memoria recibe la orden de escritura hasta que son almacenados en la misma. </a:t>
            </a:r>
            <a:endParaRPr lang="es-MX" dirty="0" smtClean="0"/>
          </a:p>
          <a:p>
            <a:pPr lvl="1"/>
            <a:endParaRPr lang="es-MX" dirty="0"/>
          </a:p>
          <a:p>
            <a:r>
              <a:rPr lang="es-MX" dirty="0"/>
              <a:t>Tiempo de lectura. </a:t>
            </a:r>
            <a:endParaRPr lang="es-MX" dirty="0" smtClean="0"/>
          </a:p>
          <a:p>
            <a:pPr lvl="1"/>
            <a:r>
              <a:rPr lang="es-MX" dirty="0" smtClean="0"/>
              <a:t>Tiempo </a:t>
            </a:r>
            <a:r>
              <a:rPr lang="es-MX" dirty="0"/>
              <a:t>transcurrido desde la orden de lectura hasta que la memoria vuelca los datos solicitados en su bus de datos. </a:t>
            </a:r>
          </a:p>
        </p:txBody>
      </p:sp>
    </p:spTree>
    <p:extLst>
      <p:ext uri="{BB962C8B-B14F-4D97-AF65-F5344CB8AC3E}">
        <p14:creationId xmlns:p14="http://schemas.microsoft.com/office/powerpoint/2010/main" val="321255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">
  <a:themeElements>
    <a:clrScheme name="Personalizado 7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00B050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da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2005</TotalTime>
  <Words>4116</Words>
  <Application>Microsoft Office PowerPoint</Application>
  <PresentationFormat>Presentación en pantalla (4:3)</PresentationFormat>
  <Paragraphs>1235</Paragraphs>
  <Slides>78</Slides>
  <Notes>55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78</vt:i4>
      </vt:variant>
    </vt:vector>
  </HeadingPairs>
  <TitlesOfParts>
    <vt:vector size="82" baseType="lpstr">
      <vt:lpstr>Claridad</vt:lpstr>
      <vt:lpstr>Ecuación</vt:lpstr>
      <vt:lpstr>Imagen de mapa de bits</vt:lpstr>
      <vt:lpstr>Documento</vt:lpstr>
      <vt:lpstr>Presentación de PowerPoint</vt:lpstr>
      <vt:lpstr>Presentación de PowerPoint</vt:lpstr>
      <vt:lpstr>Memorias</vt:lpstr>
      <vt:lpstr>Características de los sistemas de Memoria</vt:lpstr>
      <vt:lpstr>Ubicación</vt:lpstr>
      <vt:lpstr>Capacidad</vt:lpstr>
      <vt:lpstr>Unidad de transferencia</vt:lpstr>
      <vt:lpstr>Método de acceso</vt:lpstr>
      <vt:lpstr>Prestaciones</vt:lpstr>
      <vt:lpstr>Prestaciones</vt:lpstr>
      <vt:lpstr>Prestaciones</vt:lpstr>
      <vt:lpstr>Dispositivo Físico</vt:lpstr>
      <vt:lpstr>Dispositivo Físico</vt:lpstr>
      <vt:lpstr>Características físicas</vt:lpstr>
      <vt:lpstr>Organización</vt:lpstr>
      <vt:lpstr>Presentación de PowerPoint</vt:lpstr>
      <vt:lpstr>Jerarquía de sistemas de memoria</vt:lpstr>
      <vt:lpstr>Memoria ideal</vt:lpstr>
      <vt:lpstr>Presentación de PowerPoint</vt:lpstr>
      <vt:lpstr>Presentación de PowerPoint</vt:lpstr>
      <vt:lpstr>Jerarquía de sistemas de memoria</vt:lpstr>
      <vt:lpstr>¿Por qué funciona la jerarquía de memoria?</vt:lpstr>
      <vt:lpstr>Jerarquía de memoria de una computadora</vt:lpstr>
      <vt:lpstr>Clasificación de memoria</vt:lpstr>
      <vt:lpstr>Memoria RAM dinámica y estática</vt:lpstr>
      <vt:lpstr>Memoria ROM</vt:lpstr>
      <vt:lpstr>Tipos de memoria ROM</vt:lpstr>
      <vt:lpstr>Tipos de memoria ROM</vt:lpstr>
      <vt:lpstr>Tipos de memoria ROM</vt:lpstr>
      <vt:lpstr>Clasificación de memorias</vt:lpstr>
      <vt:lpstr>Celda Binaria</vt:lpstr>
      <vt:lpstr>Memoria Principal</vt:lpstr>
      <vt:lpstr>Construcción de palabras a partir de celdas binarias</vt:lpstr>
      <vt:lpstr>Presentación de PowerPoint</vt:lpstr>
      <vt:lpstr>Presentación de PowerPoint</vt:lpstr>
      <vt:lpstr>Memoria y UCP</vt:lpstr>
      <vt:lpstr>Diseños de memorias a partir de otras de menor capacidad</vt:lpstr>
      <vt:lpstr>Organización 2D</vt:lpstr>
      <vt:lpstr>Organización 2D</vt:lpstr>
      <vt:lpstr>Organización 2½ D</vt:lpstr>
      <vt:lpstr>Organización 2½ D</vt:lpstr>
      <vt:lpstr>Encapsulado de chips</vt:lpstr>
      <vt:lpstr>Encapsulado de chips</vt:lpstr>
      <vt:lpstr>Bancos de memoria</vt:lpstr>
      <vt:lpstr>Circuito de 4 x 1</vt:lpstr>
      <vt:lpstr>Circuito de 4 x 1</vt:lpstr>
      <vt:lpstr>Circuito de 4 x 2</vt:lpstr>
      <vt:lpstr>Memoria 2 ½ D </vt:lpstr>
      <vt:lpstr>Organización modular</vt:lpstr>
      <vt:lpstr>Arreglo de chips</vt:lpstr>
      <vt:lpstr>Presentación de PowerPoint</vt:lpstr>
      <vt:lpstr>Presentación de PowerPoint</vt:lpstr>
      <vt:lpstr>Presentación de PowerPoint</vt:lpstr>
      <vt:lpstr>Presentación de PowerPoint</vt:lpstr>
      <vt:lpstr>Memoria de 64 x 8  (módulos de 16 x 8)</vt:lpstr>
      <vt:lpstr>Memoria de 64 x 8  (módulos de 16 x 8) </vt:lpstr>
      <vt:lpstr>Presentación de PowerPoint</vt:lpstr>
      <vt:lpstr>Ejercicio</vt:lpstr>
      <vt:lpstr>Memoria Caché</vt:lpstr>
      <vt:lpstr>Memoria Caché</vt:lpstr>
      <vt:lpstr>Memoria Caché</vt:lpstr>
      <vt:lpstr>Memoria Caché : Aspectos de diseño a considerar</vt:lpstr>
      <vt:lpstr>Memoria Caché : Aspectos de diseño a considerar</vt:lpstr>
      <vt:lpstr>Ejemplo</vt:lpstr>
      <vt:lpstr>Ejemplo</vt:lpstr>
      <vt:lpstr>Ejemplo</vt:lpstr>
      <vt:lpstr>Ejemplo</vt:lpstr>
      <vt:lpstr>Memoria Virtual</vt:lpstr>
      <vt:lpstr>Memoria Virtual</vt:lpstr>
      <vt:lpstr>Memoria Virtual</vt:lpstr>
      <vt:lpstr>Funcionamiento</vt:lpstr>
      <vt:lpstr>Ejemplo</vt:lpstr>
      <vt:lpstr>Programa con 30 páginas lógicas</vt:lpstr>
      <vt:lpstr>Memoria Virtual</vt:lpstr>
      <vt:lpstr>Referencias</vt:lpstr>
      <vt:lpstr>Guion Explicativo</vt:lpstr>
      <vt:lpstr>Guión Explicativo</vt:lpstr>
      <vt:lpstr>Guion Explicativo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mquintanal</dc:creator>
  <cp:lastModifiedBy>mquintanal</cp:lastModifiedBy>
  <cp:revision>124</cp:revision>
  <cp:lastPrinted>2014-10-02T14:03:23Z</cp:lastPrinted>
  <dcterms:created xsi:type="dcterms:W3CDTF">2014-08-22T16:57:46Z</dcterms:created>
  <dcterms:modified xsi:type="dcterms:W3CDTF">2015-09-28T02:48:52Z</dcterms:modified>
</cp:coreProperties>
</file>