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98" r:id="rId2"/>
    <p:sldId id="299" r:id="rId3"/>
    <p:sldId id="300"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74" d="100"/>
          <a:sy n="74" d="100"/>
        </p:scale>
        <p:origin x="-582" y="-9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MX"/>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MX"/>
          </a:p>
        </p:txBody>
      </p:sp>
      <p:sp>
        <p:nvSpPr>
          <p:cNvPr id="4" name="Marcador de fecha 3"/>
          <p:cNvSpPr>
            <a:spLocks noGrp="1"/>
          </p:cNvSpPr>
          <p:nvPr>
            <p:ph type="dt" sz="half" idx="10"/>
          </p:nvPr>
        </p:nvSpPr>
        <p:spPr/>
        <p:txBody>
          <a:bodyPr/>
          <a:lstStyle/>
          <a:p>
            <a:fld id="{29A5E765-61EB-46C2-8BC0-D6F3D4B78CF3}" type="datetimeFigureOut">
              <a:rPr lang="es-MX" smtClean="0"/>
              <a:t>01/10/2015</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628B3451-C8D0-4B66-AC2A-A6A0BEFCBB21}" type="slidenum">
              <a:rPr lang="es-MX" smtClean="0"/>
              <a:t>‹Nº›</a:t>
            </a:fld>
            <a:endParaRPr lang="es-MX"/>
          </a:p>
        </p:txBody>
      </p:sp>
    </p:spTree>
    <p:extLst>
      <p:ext uri="{BB962C8B-B14F-4D97-AF65-F5344CB8AC3E}">
        <p14:creationId xmlns:p14="http://schemas.microsoft.com/office/powerpoint/2010/main" val="30923134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29A5E765-61EB-46C2-8BC0-D6F3D4B78CF3}" type="datetimeFigureOut">
              <a:rPr lang="es-MX" smtClean="0"/>
              <a:t>01/10/2015</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628B3451-C8D0-4B66-AC2A-A6A0BEFCBB21}" type="slidenum">
              <a:rPr lang="es-MX" smtClean="0"/>
              <a:t>‹Nº›</a:t>
            </a:fld>
            <a:endParaRPr lang="es-MX"/>
          </a:p>
        </p:txBody>
      </p:sp>
    </p:spTree>
    <p:extLst>
      <p:ext uri="{BB962C8B-B14F-4D97-AF65-F5344CB8AC3E}">
        <p14:creationId xmlns:p14="http://schemas.microsoft.com/office/powerpoint/2010/main" val="15762919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29A5E765-61EB-46C2-8BC0-D6F3D4B78CF3}" type="datetimeFigureOut">
              <a:rPr lang="es-MX" smtClean="0"/>
              <a:t>01/10/2015</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628B3451-C8D0-4B66-AC2A-A6A0BEFCBB21}" type="slidenum">
              <a:rPr lang="es-MX" smtClean="0"/>
              <a:t>‹Nº›</a:t>
            </a:fld>
            <a:endParaRPr lang="es-MX"/>
          </a:p>
        </p:txBody>
      </p:sp>
    </p:spTree>
    <p:extLst>
      <p:ext uri="{BB962C8B-B14F-4D97-AF65-F5344CB8AC3E}">
        <p14:creationId xmlns:p14="http://schemas.microsoft.com/office/powerpoint/2010/main" val="26376182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609600" y="277813"/>
            <a:ext cx="10972800" cy="1143000"/>
          </a:xfrm>
        </p:spPr>
        <p:txBody>
          <a:bodyPr/>
          <a:lstStyle/>
          <a:p>
            <a:r>
              <a:rPr lang="es-ES" smtClean="0"/>
              <a:t>Haga clic para modificar el estilo de título del patrón</a:t>
            </a:r>
            <a:endParaRPr lang="es-MX"/>
          </a:p>
        </p:txBody>
      </p:sp>
      <p:sp>
        <p:nvSpPr>
          <p:cNvPr id="3" name="2 Marcador de tabla"/>
          <p:cNvSpPr>
            <a:spLocks noGrp="1"/>
          </p:cNvSpPr>
          <p:nvPr>
            <p:ph type="tbl" idx="1"/>
          </p:nvPr>
        </p:nvSpPr>
        <p:spPr>
          <a:xfrm>
            <a:off x="609600" y="1600201"/>
            <a:ext cx="10972800" cy="4530725"/>
          </a:xfrm>
        </p:spPr>
        <p:txBody>
          <a:bodyPr/>
          <a:lstStyle/>
          <a:p>
            <a:endParaRPr lang="es-MX"/>
          </a:p>
        </p:txBody>
      </p:sp>
      <p:sp>
        <p:nvSpPr>
          <p:cNvPr id="4" name="3 Marcador de fecha"/>
          <p:cNvSpPr>
            <a:spLocks noGrp="1"/>
          </p:cNvSpPr>
          <p:nvPr>
            <p:ph type="dt" sz="half" idx="10"/>
          </p:nvPr>
        </p:nvSpPr>
        <p:spPr>
          <a:xfrm>
            <a:off x="609600" y="6243638"/>
            <a:ext cx="2844800" cy="457200"/>
          </a:xfrm>
        </p:spPr>
        <p:txBody>
          <a:bodyPr/>
          <a:lstStyle>
            <a:lvl1pPr>
              <a:defRPr/>
            </a:lvl1pPr>
          </a:lstStyle>
          <a:p>
            <a:fld id="{19369299-45C3-419F-9C8C-63C8C4A08290}" type="datetime1">
              <a:rPr lang="es-MX" smtClean="0"/>
              <a:pPr/>
              <a:t>01/10/2015</a:t>
            </a:fld>
            <a:endParaRPr lang="es-ES"/>
          </a:p>
        </p:txBody>
      </p:sp>
      <p:sp>
        <p:nvSpPr>
          <p:cNvPr id="5" name="4 Marcador de pie de página"/>
          <p:cNvSpPr>
            <a:spLocks noGrp="1"/>
          </p:cNvSpPr>
          <p:nvPr>
            <p:ph type="ftr" sz="quarter" idx="11"/>
          </p:nvPr>
        </p:nvSpPr>
        <p:spPr>
          <a:xfrm>
            <a:off x="4165600" y="6248400"/>
            <a:ext cx="3860800" cy="457200"/>
          </a:xfrm>
        </p:spPr>
        <p:txBody>
          <a:bodyPr/>
          <a:lstStyle>
            <a:lvl1pPr>
              <a:defRPr/>
            </a:lvl1pPr>
          </a:lstStyle>
          <a:p>
            <a:r>
              <a:rPr lang="es-ES"/>
              <a:t>M en R.H. Luis Arturo Segura Fonseca</a:t>
            </a:r>
          </a:p>
        </p:txBody>
      </p:sp>
      <p:sp>
        <p:nvSpPr>
          <p:cNvPr id="6" name="5 Marcador de número de diapositiva"/>
          <p:cNvSpPr>
            <a:spLocks noGrp="1"/>
          </p:cNvSpPr>
          <p:nvPr>
            <p:ph type="sldNum" sz="quarter" idx="12"/>
          </p:nvPr>
        </p:nvSpPr>
        <p:spPr>
          <a:xfrm>
            <a:off x="8737600" y="6243638"/>
            <a:ext cx="2844800" cy="457200"/>
          </a:xfrm>
        </p:spPr>
        <p:txBody>
          <a:bodyPr/>
          <a:lstStyle>
            <a:lvl1pPr>
              <a:defRPr/>
            </a:lvl1pPr>
          </a:lstStyle>
          <a:p>
            <a:fld id="{66202B92-9FBE-4632-BEFA-19507DC73F7E}" type="slidenum">
              <a:rPr lang="es-ES"/>
              <a:pPr/>
              <a:t>‹Nº›</a:t>
            </a:fld>
            <a:endParaRPr lang="es-ES"/>
          </a:p>
        </p:txBody>
      </p:sp>
    </p:spTree>
    <p:extLst>
      <p:ext uri="{BB962C8B-B14F-4D97-AF65-F5344CB8AC3E}">
        <p14:creationId xmlns:p14="http://schemas.microsoft.com/office/powerpoint/2010/main" val="4169994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29A5E765-61EB-46C2-8BC0-D6F3D4B78CF3}" type="datetimeFigureOut">
              <a:rPr lang="es-MX" smtClean="0"/>
              <a:t>01/10/2015</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628B3451-C8D0-4B66-AC2A-A6A0BEFCBB21}" type="slidenum">
              <a:rPr lang="es-MX" smtClean="0"/>
              <a:t>‹Nº›</a:t>
            </a:fld>
            <a:endParaRPr lang="es-MX"/>
          </a:p>
        </p:txBody>
      </p:sp>
    </p:spTree>
    <p:extLst>
      <p:ext uri="{BB962C8B-B14F-4D97-AF65-F5344CB8AC3E}">
        <p14:creationId xmlns:p14="http://schemas.microsoft.com/office/powerpoint/2010/main" val="8773155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29A5E765-61EB-46C2-8BC0-D6F3D4B78CF3}" type="datetimeFigureOut">
              <a:rPr lang="es-MX" smtClean="0"/>
              <a:t>01/10/2015</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628B3451-C8D0-4B66-AC2A-A6A0BEFCBB21}" type="slidenum">
              <a:rPr lang="es-MX" smtClean="0"/>
              <a:t>‹Nº›</a:t>
            </a:fld>
            <a:endParaRPr lang="es-MX"/>
          </a:p>
        </p:txBody>
      </p:sp>
    </p:spTree>
    <p:extLst>
      <p:ext uri="{BB962C8B-B14F-4D97-AF65-F5344CB8AC3E}">
        <p14:creationId xmlns:p14="http://schemas.microsoft.com/office/powerpoint/2010/main" val="19593635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sz="half" idx="1"/>
          </p:nvPr>
        </p:nvSpPr>
        <p:spPr>
          <a:xfrm>
            <a:off x="838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half" idx="2"/>
          </p:nvPr>
        </p:nvSpPr>
        <p:spPr>
          <a:xfrm>
            <a:off x="6172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fecha 4"/>
          <p:cNvSpPr>
            <a:spLocks noGrp="1"/>
          </p:cNvSpPr>
          <p:nvPr>
            <p:ph type="dt" sz="half" idx="10"/>
          </p:nvPr>
        </p:nvSpPr>
        <p:spPr/>
        <p:txBody>
          <a:bodyPr/>
          <a:lstStyle/>
          <a:p>
            <a:fld id="{29A5E765-61EB-46C2-8BC0-D6F3D4B78CF3}" type="datetimeFigureOut">
              <a:rPr lang="es-MX" smtClean="0"/>
              <a:t>01/10/2015</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628B3451-C8D0-4B66-AC2A-A6A0BEFCBB21}" type="slidenum">
              <a:rPr lang="es-MX" smtClean="0"/>
              <a:t>‹Nº›</a:t>
            </a:fld>
            <a:endParaRPr lang="es-MX"/>
          </a:p>
        </p:txBody>
      </p:sp>
    </p:spTree>
    <p:extLst>
      <p:ext uri="{BB962C8B-B14F-4D97-AF65-F5344CB8AC3E}">
        <p14:creationId xmlns:p14="http://schemas.microsoft.com/office/powerpoint/2010/main" val="27790781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Marcador de fecha 6"/>
          <p:cNvSpPr>
            <a:spLocks noGrp="1"/>
          </p:cNvSpPr>
          <p:nvPr>
            <p:ph type="dt" sz="half" idx="10"/>
          </p:nvPr>
        </p:nvSpPr>
        <p:spPr/>
        <p:txBody>
          <a:bodyPr/>
          <a:lstStyle/>
          <a:p>
            <a:fld id="{29A5E765-61EB-46C2-8BC0-D6F3D4B78CF3}" type="datetimeFigureOut">
              <a:rPr lang="es-MX" smtClean="0"/>
              <a:t>01/10/2015</a:t>
            </a:fld>
            <a:endParaRPr lang="es-MX"/>
          </a:p>
        </p:txBody>
      </p:sp>
      <p:sp>
        <p:nvSpPr>
          <p:cNvPr id="8" name="Marcador de pie de página 7"/>
          <p:cNvSpPr>
            <a:spLocks noGrp="1"/>
          </p:cNvSpPr>
          <p:nvPr>
            <p:ph type="ftr" sz="quarter" idx="11"/>
          </p:nvPr>
        </p:nvSpPr>
        <p:spPr/>
        <p:txBody>
          <a:bodyPr/>
          <a:lstStyle/>
          <a:p>
            <a:endParaRPr lang="es-MX"/>
          </a:p>
        </p:txBody>
      </p:sp>
      <p:sp>
        <p:nvSpPr>
          <p:cNvPr id="9" name="Marcador de número de diapositiva 8"/>
          <p:cNvSpPr>
            <a:spLocks noGrp="1"/>
          </p:cNvSpPr>
          <p:nvPr>
            <p:ph type="sldNum" sz="quarter" idx="12"/>
          </p:nvPr>
        </p:nvSpPr>
        <p:spPr/>
        <p:txBody>
          <a:bodyPr/>
          <a:lstStyle/>
          <a:p>
            <a:fld id="{628B3451-C8D0-4B66-AC2A-A6A0BEFCBB21}" type="slidenum">
              <a:rPr lang="es-MX" smtClean="0"/>
              <a:t>‹Nº›</a:t>
            </a:fld>
            <a:endParaRPr lang="es-MX"/>
          </a:p>
        </p:txBody>
      </p:sp>
    </p:spTree>
    <p:extLst>
      <p:ext uri="{BB962C8B-B14F-4D97-AF65-F5344CB8AC3E}">
        <p14:creationId xmlns:p14="http://schemas.microsoft.com/office/powerpoint/2010/main" val="17681346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p:txBody>
          <a:bodyPr/>
          <a:lstStyle/>
          <a:p>
            <a:fld id="{29A5E765-61EB-46C2-8BC0-D6F3D4B78CF3}" type="datetimeFigureOut">
              <a:rPr lang="es-MX" smtClean="0"/>
              <a:t>01/10/2015</a:t>
            </a:fld>
            <a:endParaRPr lang="es-MX"/>
          </a:p>
        </p:txBody>
      </p:sp>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628B3451-C8D0-4B66-AC2A-A6A0BEFCBB21}" type="slidenum">
              <a:rPr lang="es-MX" smtClean="0"/>
              <a:t>‹Nº›</a:t>
            </a:fld>
            <a:endParaRPr lang="es-MX"/>
          </a:p>
        </p:txBody>
      </p:sp>
    </p:spTree>
    <p:extLst>
      <p:ext uri="{BB962C8B-B14F-4D97-AF65-F5344CB8AC3E}">
        <p14:creationId xmlns:p14="http://schemas.microsoft.com/office/powerpoint/2010/main" val="41871891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29A5E765-61EB-46C2-8BC0-D6F3D4B78CF3}" type="datetimeFigureOut">
              <a:rPr lang="es-MX" smtClean="0"/>
              <a:t>01/10/2015</a:t>
            </a:fld>
            <a:endParaRPr lang="es-MX"/>
          </a:p>
        </p:txBody>
      </p:sp>
      <p:sp>
        <p:nvSpPr>
          <p:cNvPr id="3" name="Marcador de pie de página 2"/>
          <p:cNvSpPr>
            <a:spLocks noGrp="1"/>
          </p:cNvSpPr>
          <p:nvPr>
            <p:ph type="ftr" sz="quarter" idx="11"/>
          </p:nvPr>
        </p:nvSpPr>
        <p:spPr/>
        <p:txBody>
          <a:bodyPr/>
          <a:lstStyle/>
          <a:p>
            <a:endParaRPr lang="es-MX"/>
          </a:p>
        </p:txBody>
      </p:sp>
      <p:sp>
        <p:nvSpPr>
          <p:cNvPr id="4" name="Marcador de número de diapositiva 3"/>
          <p:cNvSpPr>
            <a:spLocks noGrp="1"/>
          </p:cNvSpPr>
          <p:nvPr>
            <p:ph type="sldNum" sz="quarter" idx="12"/>
          </p:nvPr>
        </p:nvSpPr>
        <p:spPr/>
        <p:txBody>
          <a:bodyPr/>
          <a:lstStyle/>
          <a:p>
            <a:fld id="{628B3451-C8D0-4B66-AC2A-A6A0BEFCBB21}" type="slidenum">
              <a:rPr lang="es-MX" smtClean="0"/>
              <a:t>‹Nº›</a:t>
            </a:fld>
            <a:endParaRPr lang="es-MX"/>
          </a:p>
        </p:txBody>
      </p:sp>
    </p:spTree>
    <p:extLst>
      <p:ext uri="{BB962C8B-B14F-4D97-AF65-F5344CB8AC3E}">
        <p14:creationId xmlns:p14="http://schemas.microsoft.com/office/powerpoint/2010/main" val="16041271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29A5E765-61EB-46C2-8BC0-D6F3D4B78CF3}" type="datetimeFigureOut">
              <a:rPr lang="es-MX" smtClean="0"/>
              <a:t>01/10/2015</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628B3451-C8D0-4B66-AC2A-A6A0BEFCBB21}" type="slidenum">
              <a:rPr lang="es-MX" smtClean="0"/>
              <a:t>‹Nº›</a:t>
            </a:fld>
            <a:endParaRPr lang="es-MX"/>
          </a:p>
        </p:txBody>
      </p:sp>
    </p:spTree>
    <p:extLst>
      <p:ext uri="{BB962C8B-B14F-4D97-AF65-F5344CB8AC3E}">
        <p14:creationId xmlns:p14="http://schemas.microsoft.com/office/powerpoint/2010/main" val="1781085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29A5E765-61EB-46C2-8BC0-D6F3D4B78CF3}" type="datetimeFigureOut">
              <a:rPr lang="es-MX" smtClean="0"/>
              <a:t>01/10/2015</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628B3451-C8D0-4B66-AC2A-A6A0BEFCBB21}" type="slidenum">
              <a:rPr lang="es-MX" smtClean="0"/>
              <a:t>‹Nº›</a:t>
            </a:fld>
            <a:endParaRPr lang="es-MX"/>
          </a:p>
        </p:txBody>
      </p:sp>
    </p:spTree>
    <p:extLst>
      <p:ext uri="{BB962C8B-B14F-4D97-AF65-F5344CB8AC3E}">
        <p14:creationId xmlns:p14="http://schemas.microsoft.com/office/powerpoint/2010/main" val="26359768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9A5E765-61EB-46C2-8BC0-D6F3D4B78CF3}" type="datetimeFigureOut">
              <a:rPr lang="es-MX" smtClean="0"/>
              <a:t>01/10/2015</a:t>
            </a:fld>
            <a:endParaRPr lang="es-MX"/>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28B3451-C8D0-4B66-AC2A-A6A0BEFCBB21}" type="slidenum">
              <a:rPr lang="es-MX" smtClean="0"/>
              <a:t>‹Nº›</a:t>
            </a:fld>
            <a:endParaRPr lang="es-MX"/>
          </a:p>
        </p:txBody>
      </p:sp>
    </p:spTree>
    <p:extLst>
      <p:ext uri="{BB962C8B-B14F-4D97-AF65-F5344CB8AC3E}">
        <p14:creationId xmlns:p14="http://schemas.microsoft.com/office/powerpoint/2010/main" val="97458558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txBox="1">
            <a:spLocks noGrp="1"/>
          </p:cNvSpPr>
          <p:nvPr>
            <p:ph type="title"/>
          </p:nvPr>
        </p:nvSpPr>
        <p:spPr>
          <a:xfrm>
            <a:off x="838200" y="897522"/>
            <a:ext cx="10515600" cy="2862322"/>
          </a:xfrm>
          <a:prstGeom prst="rect">
            <a:avLst/>
          </a:prstGeom>
          <a:noFill/>
        </p:spPr>
        <p:txBody>
          <a:bodyPr wrap="square" rtlCol="0">
            <a:spAutoFit/>
          </a:bodyPr>
          <a:lstStyle/>
          <a:p>
            <a:pPr algn="ctr"/>
            <a:r>
              <a:rPr lang="es-MX" sz="4000" b="1" dirty="0"/>
              <a:t>RECLUTAMIENTO Y SELECCIÓN DE</a:t>
            </a:r>
          </a:p>
          <a:p>
            <a:pPr algn="ctr"/>
            <a:r>
              <a:rPr lang="es-MX" sz="4000" b="1" dirty="0" smtClean="0"/>
              <a:t>PERSONAL </a:t>
            </a:r>
            <a:r>
              <a:rPr lang="es-ES" sz="4000" b="1" kern="0" dirty="0">
                <a:solidFill>
                  <a:prstClr val="black"/>
                </a:solidFill>
              </a:rPr>
              <a:t>UNIDAD </a:t>
            </a:r>
            <a:r>
              <a:rPr lang="es-ES" sz="4000" b="1" kern="0" dirty="0" smtClean="0">
                <a:solidFill>
                  <a:prstClr val="black"/>
                </a:solidFill>
              </a:rPr>
              <a:t>IV </a:t>
            </a:r>
            <a:r>
              <a:rPr lang="es-MX" sz="4000" b="1" kern="0" dirty="0" smtClean="0">
                <a:solidFill>
                  <a:prstClr val="black"/>
                </a:solidFill>
              </a:rPr>
              <a:t>DE </a:t>
            </a:r>
            <a:r>
              <a:rPr lang="es-MX" sz="4000" b="1" kern="0" dirty="0">
                <a:solidFill>
                  <a:prstClr val="black"/>
                </a:solidFill>
              </a:rPr>
              <a:t>LA MATERIA </a:t>
            </a:r>
            <a:r>
              <a:rPr lang="es-ES" sz="4000" b="1" kern="0" dirty="0">
                <a:solidFill>
                  <a:prstClr val="black"/>
                </a:solidFill>
              </a:rPr>
              <a:t>L30080</a:t>
            </a:r>
            <a:r>
              <a:rPr lang="es-MX" sz="4000" b="1" kern="0" dirty="0">
                <a:solidFill>
                  <a:prstClr val="black"/>
                </a:solidFill>
              </a:rPr>
              <a:t> </a:t>
            </a:r>
            <a:r>
              <a:rPr lang="es-ES" sz="4000" b="1" kern="0" dirty="0">
                <a:solidFill>
                  <a:prstClr val="black"/>
                </a:solidFill>
              </a:rPr>
              <a:t>SIMULACION DE RECURSOS HUMANOS EN LA LICENCIATURA EN ADMINISTRACION</a:t>
            </a:r>
            <a:endParaRPr lang="es-MX" sz="4000" b="1" dirty="0"/>
          </a:p>
        </p:txBody>
      </p:sp>
      <p:pic>
        <p:nvPicPr>
          <p:cNvPr id="5" name="Picture 3"/>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875762" y="4224272"/>
            <a:ext cx="4121241" cy="243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5 Rectángulo"/>
          <p:cNvSpPr/>
          <p:nvPr/>
        </p:nvSpPr>
        <p:spPr>
          <a:xfrm>
            <a:off x="8045127" y="5395115"/>
            <a:ext cx="2111668" cy="461665"/>
          </a:xfrm>
          <a:prstGeom prst="rect">
            <a:avLst/>
          </a:prstGeom>
        </p:spPr>
        <p:txBody>
          <a:bodyPr wrap="none">
            <a:spAutoFit/>
          </a:bodyPr>
          <a:lstStyle/>
          <a:p>
            <a:r>
              <a:rPr lang="es-MX" sz="2400" b="1" dirty="0"/>
              <a:t>FEBRERO 2015 </a:t>
            </a:r>
          </a:p>
        </p:txBody>
      </p:sp>
    </p:spTree>
    <p:extLst>
      <p:ext uri="{BB962C8B-B14F-4D97-AF65-F5344CB8AC3E}">
        <p14:creationId xmlns:p14="http://schemas.microsoft.com/office/powerpoint/2010/main" val="1750514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1"/>
          </p:nvPr>
        </p:nvSpPr>
        <p:spPr/>
        <p:txBody>
          <a:bodyPr/>
          <a:lstStyle/>
          <a:p>
            <a:r>
              <a:rPr lang="es-MX" smtClean="0"/>
              <a:t>M en R.H. Luis Arturo Segura Fonseca</a:t>
            </a:r>
            <a:endParaRPr lang="es-MX"/>
          </a:p>
        </p:txBody>
      </p:sp>
      <p:sp>
        <p:nvSpPr>
          <p:cNvPr id="5" name="4 Marcador de número de diapositiva"/>
          <p:cNvSpPr>
            <a:spLocks noGrp="1"/>
          </p:cNvSpPr>
          <p:nvPr>
            <p:ph type="sldNum" sz="quarter" idx="12"/>
          </p:nvPr>
        </p:nvSpPr>
        <p:spPr/>
        <p:txBody>
          <a:bodyPr/>
          <a:lstStyle/>
          <a:p>
            <a:fld id="{6D860851-815C-4DD5-8C5A-9DF8D28919F7}" type="slidenum">
              <a:rPr lang="es-MX" smtClean="0"/>
              <a:pPr/>
              <a:t>10</a:t>
            </a:fld>
            <a:endParaRPr lang="es-MX"/>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47528" y="314036"/>
            <a:ext cx="8568952" cy="613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4405256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85900" y="1927374"/>
            <a:ext cx="8724900" cy="4525963"/>
          </a:xfrm>
        </p:spPr>
        <p:txBody>
          <a:bodyPr>
            <a:normAutofit/>
          </a:bodyPr>
          <a:lstStyle/>
          <a:p>
            <a:pPr marL="609600" indent="-609600">
              <a:buFont typeface="Wingdings" pitchFamily="2" charset="2"/>
              <a:buAutoNum type="arabicPeriod" startAt="2"/>
            </a:pPr>
            <a:r>
              <a:rPr lang="es-ES" sz="3200" b="1" dirty="0">
                <a:latin typeface="Arial" panose="020B0604020202020204" pitchFamily="34" charset="0"/>
                <a:cs typeface="Arial" panose="020B0604020202020204" pitchFamily="34" charset="0"/>
              </a:rPr>
              <a:t>Fuentes externas:</a:t>
            </a:r>
          </a:p>
          <a:p>
            <a:pPr marL="609600" indent="-609600">
              <a:buFont typeface="Wingdings" pitchFamily="2" charset="2"/>
              <a:buAutoNum type="alphaLcPeriod"/>
            </a:pPr>
            <a:r>
              <a:rPr lang="es-ES" sz="3200" b="1" dirty="0" smtClean="0">
                <a:latin typeface="Arial" panose="020B0604020202020204" pitchFamily="34" charset="0"/>
                <a:cs typeface="Arial" panose="020B0604020202020204" pitchFamily="34" charset="0"/>
              </a:rPr>
              <a:t>Otras empresas.</a:t>
            </a:r>
          </a:p>
          <a:p>
            <a:pPr marL="609600" indent="-609600">
              <a:buFont typeface="Wingdings" pitchFamily="2" charset="2"/>
              <a:buAutoNum type="alphaLcPeriod"/>
            </a:pPr>
            <a:r>
              <a:rPr lang="es-ES" sz="3200" b="1" dirty="0" smtClean="0">
                <a:latin typeface="Arial" panose="020B0604020202020204" pitchFamily="34" charset="0"/>
                <a:cs typeface="Arial" panose="020B0604020202020204" pitchFamily="34" charset="0"/>
              </a:rPr>
              <a:t>Universidades, escuelas, institutos.</a:t>
            </a:r>
          </a:p>
          <a:p>
            <a:pPr marL="609600" indent="-609600">
              <a:buFont typeface="Wingdings" pitchFamily="2" charset="2"/>
              <a:buAutoNum type="alphaLcPeriod"/>
            </a:pPr>
            <a:r>
              <a:rPr lang="es-ES" sz="3200" b="1" dirty="0" smtClean="0">
                <a:latin typeface="Arial" panose="020B0604020202020204" pitchFamily="34" charset="0"/>
                <a:cs typeface="Arial" panose="020B0604020202020204" pitchFamily="34" charset="0"/>
              </a:rPr>
              <a:t>Bolsas de trabajo.</a:t>
            </a:r>
          </a:p>
          <a:p>
            <a:pPr marL="609600" indent="-609600">
              <a:buFont typeface="Wingdings" pitchFamily="2" charset="2"/>
              <a:buAutoNum type="alphaLcPeriod"/>
            </a:pPr>
            <a:r>
              <a:rPr lang="es-ES" sz="3200" b="1" dirty="0" smtClean="0">
                <a:latin typeface="Arial" panose="020B0604020202020204" pitchFamily="34" charset="0"/>
                <a:cs typeface="Arial" panose="020B0604020202020204" pitchFamily="34" charset="0"/>
              </a:rPr>
              <a:t>Agencias de colocación.</a:t>
            </a:r>
          </a:p>
          <a:p>
            <a:pPr marL="609600" indent="-609600">
              <a:buFont typeface="Wingdings" pitchFamily="2" charset="2"/>
              <a:buAutoNum type="alphaLcPeriod"/>
            </a:pPr>
            <a:r>
              <a:rPr lang="es-ES" sz="3200" b="1" dirty="0" smtClean="0">
                <a:latin typeface="Arial" panose="020B0604020202020204" pitchFamily="34" charset="0"/>
                <a:cs typeface="Arial" panose="020B0604020202020204" pitchFamily="34" charset="0"/>
              </a:rPr>
              <a:t>Colegios o asociaciones de profesionistas.</a:t>
            </a:r>
          </a:p>
          <a:p>
            <a:pPr marL="0" indent="0">
              <a:buNone/>
            </a:pPr>
            <a:endParaRPr lang="es-MX" sz="3200" b="1" dirty="0">
              <a:latin typeface="Arial" panose="020B0604020202020204" pitchFamily="34" charset="0"/>
              <a:cs typeface="Arial" panose="020B0604020202020204" pitchFamily="34" charset="0"/>
            </a:endParaRPr>
          </a:p>
        </p:txBody>
      </p:sp>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16081" y="620689"/>
            <a:ext cx="2536825" cy="1811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Marcador de pie de página"/>
          <p:cNvSpPr>
            <a:spLocks noGrp="1"/>
          </p:cNvSpPr>
          <p:nvPr>
            <p:ph type="ftr" sz="quarter" idx="11"/>
          </p:nvPr>
        </p:nvSpPr>
        <p:spPr/>
        <p:txBody>
          <a:bodyPr/>
          <a:lstStyle/>
          <a:p>
            <a:r>
              <a:rPr lang="es-MX" smtClean="0"/>
              <a:t>M en R.H. Luis Arturo Segura Fonseca</a:t>
            </a:r>
            <a:endParaRPr lang="es-MX"/>
          </a:p>
        </p:txBody>
      </p:sp>
      <p:sp>
        <p:nvSpPr>
          <p:cNvPr id="4" name="3 Marcador de número de diapositiva"/>
          <p:cNvSpPr>
            <a:spLocks noGrp="1"/>
          </p:cNvSpPr>
          <p:nvPr>
            <p:ph type="sldNum" sz="quarter" idx="12"/>
          </p:nvPr>
        </p:nvSpPr>
        <p:spPr/>
        <p:txBody>
          <a:bodyPr/>
          <a:lstStyle/>
          <a:p>
            <a:fld id="{6D860851-815C-4DD5-8C5A-9DF8D28919F7}" type="slidenum">
              <a:rPr lang="es-MX" smtClean="0"/>
              <a:pPr/>
              <a:t>11</a:t>
            </a:fld>
            <a:endParaRPr lang="es-MX"/>
          </a:p>
        </p:txBody>
      </p:sp>
    </p:spTree>
    <p:extLst>
      <p:ext uri="{BB962C8B-B14F-4D97-AF65-F5344CB8AC3E}">
        <p14:creationId xmlns:p14="http://schemas.microsoft.com/office/powerpoint/2010/main" val="135189715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4 Marcador de pie de página"/>
          <p:cNvSpPr>
            <a:spLocks noGrp="1"/>
          </p:cNvSpPr>
          <p:nvPr>
            <p:ph type="ftr" sz="quarter" idx="11"/>
          </p:nvPr>
        </p:nvSpPr>
        <p:spPr/>
        <p:txBody>
          <a:bodyPr/>
          <a:lstStyle/>
          <a:p>
            <a:r>
              <a:rPr lang="es-ES"/>
              <a:t>M en R.H. Luis Arturo Segura Fonseca</a:t>
            </a:r>
          </a:p>
        </p:txBody>
      </p:sp>
      <p:sp>
        <p:nvSpPr>
          <p:cNvPr id="5" name="5 Marcador de número de diapositiva"/>
          <p:cNvSpPr>
            <a:spLocks noGrp="1"/>
          </p:cNvSpPr>
          <p:nvPr>
            <p:ph type="sldNum" sz="quarter" idx="12"/>
          </p:nvPr>
        </p:nvSpPr>
        <p:spPr/>
        <p:txBody>
          <a:bodyPr/>
          <a:lstStyle/>
          <a:p>
            <a:fld id="{3CADD2D5-B119-445C-BDCE-C821CB89E5E8}" type="slidenum">
              <a:rPr lang="es-ES"/>
              <a:pPr/>
              <a:t>12</a:t>
            </a:fld>
            <a:endParaRPr lang="es-ES"/>
          </a:p>
        </p:txBody>
      </p:sp>
      <p:sp>
        <p:nvSpPr>
          <p:cNvPr id="14338" name="Rectangle 2"/>
          <p:cNvSpPr>
            <a:spLocks noGrp="1" noChangeArrowheads="1"/>
          </p:cNvSpPr>
          <p:nvPr>
            <p:ph type="title"/>
          </p:nvPr>
        </p:nvSpPr>
        <p:spPr/>
        <p:txBody>
          <a:bodyPr/>
          <a:lstStyle/>
          <a:p>
            <a:pPr algn="ctr"/>
            <a:r>
              <a:rPr lang="es-ES" sz="3200" b="1" dirty="0">
                <a:latin typeface="Arial" panose="020B0604020202020204" pitchFamily="34" charset="0"/>
                <a:cs typeface="Arial" panose="020B0604020202020204" pitchFamily="34" charset="0"/>
              </a:rPr>
              <a:t>RECLUTAMIENTO</a:t>
            </a:r>
          </a:p>
        </p:txBody>
      </p:sp>
      <p:sp>
        <p:nvSpPr>
          <p:cNvPr id="14339" name="Rectangle 3"/>
          <p:cNvSpPr>
            <a:spLocks noGrp="1" noChangeArrowheads="1"/>
          </p:cNvSpPr>
          <p:nvPr>
            <p:ph type="body" idx="1"/>
          </p:nvPr>
        </p:nvSpPr>
        <p:spPr>
          <a:xfrm>
            <a:off x="1392382" y="1672208"/>
            <a:ext cx="8818418" cy="3484984"/>
          </a:xfrm>
        </p:spPr>
        <p:txBody>
          <a:bodyPr>
            <a:normAutofit/>
          </a:bodyPr>
          <a:lstStyle/>
          <a:p>
            <a:pPr marL="609600" indent="-609600">
              <a:buNone/>
            </a:pPr>
            <a:r>
              <a:rPr lang="es-ES" sz="3200" b="1" dirty="0">
                <a:latin typeface="Arial" panose="020B0604020202020204" pitchFamily="34" charset="0"/>
                <a:cs typeface="Arial" panose="020B0604020202020204" pitchFamily="34" charset="0"/>
              </a:rPr>
              <a:t>Medios de reclutamiento:</a:t>
            </a:r>
          </a:p>
          <a:p>
            <a:pPr marL="609600" indent="-609600">
              <a:buFont typeface="Wingdings" pitchFamily="2" charset="2"/>
              <a:buAutoNum type="arabicPeriod"/>
            </a:pPr>
            <a:r>
              <a:rPr lang="es-ES" sz="3200" b="1" dirty="0">
                <a:latin typeface="Arial" panose="020B0604020202020204" pitchFamily="34" charset="0"/>
                <a:cs typeface="Arial" panose="020B0604020202020204" pitchFamily="34" charset="0"/>
              </a:rPr>
              <a:t>Periódicos o revistas.</a:t>
            </a:r>
          </a:p>
          <a:p>
            <a:pPr marL="609600" indent="-609600">
              <a:buFont typeface="Wingdings" pitchFamily="2" charset="2"/>
              <a:buAutoNum type="arabicPeriod"/>
            </a:pPr>
            <a:r>
              <a:rPr lang="es-ES" sz="3200" b="1" dirty="0">
                <a:latin typeface="Arial" panose="020B0604020202020204" pitchFamily="34" charset="0"/>
                <a:cs typeface="Arial" panose="020B0604020202020204" pitchFamily="34" charset="0"/>
              </a:rPr>
              <a:t>Radio o televisión.</a:t>
            </a:r>
          </a:p>
          <a:p>
            <a:pPr marL="609600" indent="-609600">
              <a:buFont typeface="Wingdings" pitchFamily="2" charset="2"/>
              <a:buAutoNum type="arabicPeriod"/>
            </a:pPr>
            <a:r>
              <a:rPr lang="es-ES" sz="3200" b="1" dirty="0">
                <a:latin typeface="Arial" panose="020B0604020202020204" pitchFamily="34" charset="0"/>
                <a:cs typeface="Arial" panose="020B0604020202020204" pitchFamily="34" charset="0"/>
              </a:rPr>
              <a:t>Volantes.</a:t>
            </a:r>
          </a:p>
          <a:p>
            <a:pPr marL="609600" indent="-609600">
              <a:buFont typeface="Wingdings" pitchFamily="2" charset="2"/>
              <a:buAutoNum type="arabicPeriod"/>
            </a:pPr>
            <a:r>
              <a:rPr lang="es-ES" sz="3200" b="1" dirty="0">
                <a:latin typeface="Arial" panose="020B0604020202020204" pitchFamily="34" charset="0"/>
                <a:cs typeface="Arial" panose="020B0604020202020204" pitchFamily="34" charset="0"/>
              </a:rPr>
              <a:t>Mantas.</a:t>
            </a:r>
          </a:p>
          <a:p>
            <a:pPr marL="609600" indent="-609600">
              <a:buClr>
                <a:srgbClr val="66FF33"/>
              </a:buClr>
              <a:buNone/>
            </a:pPr>
            <a:endParaRPr lang="es-ES" sz="3200" b="1" dirty="0">
              <a:latin typeface="Arial" panose="020B0604020202020204" pitchFamily="34" charset="0"/>
              <a:cs typeface="Arial" panose="020B0604020202020204" pitchFamily="34" charset="0"/>
            </a:endParaRPr>
          </a:p>
        </p:txBody>
      </p:sp>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20137" y="1412776"/>
            <a:ext cx="2466975" cy="1847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67809" y="3573016"/>
            <a:ext cx="2428875" cy="1885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4"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104113" y="3717032"/>
            <a:ext cx="3309937" cy="2451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8666959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4 Marcador de pie de página"/>
          <p:cNvSpPr>
            <a:spLocks noGrp="1"/>
          </p:cNvSpPr>
          <p:nvPr>
            <p:ph type="ftr" sz="quarter" idx="11"/>
          </p:nvPr>
        </p:nvSpPr>
        <p:spPr/>
        <p:txBody>
          <a:bodyPr/>
          <a:lstStyle/>
          <a:p>
            <a:r>
              <a:rPr lang="es-ES"/>
              <a:t>M en R.H. Luis Arturo Segura Fonseca</a:t>
            </a:r>
          </a:p>
        </p:txBody>
      </p:sp>
      <p:sp>
        <p:nvSpPr>
          <p:cNvPr id="10" name="5 Marcador de número de diapositiva"/>
          <p:cNvSpPr>
            <a:spLocks noGrp="1"/>
          </p:cNvSpPr>
          <p:nvPr>
            <p:ph type="sldNum" sz="quarter" idx="12"/>
          </p:nvPr>
        </p:nvSpPr>
        <p:spPr/>
        <p:txBody>
          <a:bodyPr/>
          <a:lstStyle/>
          <a:p>
            <a:fld id="{3927845C-4818-45A6-8276-180320CF52C1}" type="slidenum">
              <a:rPr lang="es-ES"/>
              <a:pPr/>
              <a:t>13</a:t>
            </a:fld>
            <a:endParaRPr lang="es-ES"/>
          </a:p>
        </p:txBody>
      </p:sp>
      <p:sp>
        <p:nvSpPr>
          <p:cNvPr id="15362" name="Rectangle 2"/>
          <p:cNvSpPr>
            <a:spLocks noGrp="1" noChangeArrowheads="1"/>
          </p:cNvSpPr>
          <p:nvPr>
            <p:ph type="title"/>
          </p:nvPr>
        </p:nvSpPr>
        <p:spPr/>
        <p:txBody>
          <a:bodyPr/>
          <a:lstStyle/>
          <a:p>
            <a:pPr algn="ctr"/>
            <a:r>
              <a:rPr lang="es-ES" sz="3600" b="1" dirty="0">
                <a:latin typeface="Arial" panose="020B0604020202020204" pitchFamily="34" charset="0"/>
                <a:cs typeface="Arial" panose="020B0604020202020204" pitchFamily="34" charset="0"/>
              </a:rPr>
              <a:t>RECLUTAMIENTO</a:t>
            </a:r>
          </a:p>
        </p:txBody>
      </p:sp>
      <p:sp>
        <p:nvSpPr>
          <p:cNvPr id="15364" name="Oval 4"/>
          <p:cNvSpPr>
            <a:spLocks noChangeArrowheads="1"/>
          </p:cNvSpPr>
          <p:nvPr/>
        </p:nvSpPr>
        <p:spPr bwMode="auto">
          <a:xfrm>
            <a:off x="2424114" y="2565401"/>
            <a:ext cx="2016125" cy="1871663"/>
          </a:xfrm>
          <a:prstGeom prst="ellipse">
            <a:avLst/>
          </a:prstGeom>
          <a:noFill/>
          <a:ln w="9525">
            <a:solidFill>
              <a:schemeClr val="tx1"/>
            </a:solidFill>
            <a:round/>
            <a:headEnd/>
            <a:tailEnd/>
          </a:ln>
          <a:effectLst/>
          <a:extLst/>
        </p:spPr>
        <p:txBody>
          <a:bodyPr wrap="none" anchor="ctr"/>
          <a:lstStyle/>
          <a:p>
            <a:pPr algn="ctr"/>
            <a:r>
              <a:rPr lang="es-ES" sz="2400" b="1" dirty="0"/>
              <a:t>Mercado</a:t>
            </a:r>
          </a:p>
          <a:p>
            <a:pPr algn="ctr"/>
            <a:r>
              <a:rPr lang="es-ES" sz="2400" b="1" dirty="0"/>
              <a:t>de recursos</a:t>
            </a:r>
          </a:p>
          <a:p>
            <a:pPr algn="ctr"/>
            <a:r>
              <a:rPr lang="es-ES" sz="2400" b="1" dirty="0"/>
              <a:t>humanos</a:t>
            </a:r>
          </a:p>
        </p:txBody>
      </p:sp>
      <p:sp>
        <p:nvSpPr>
          <p:cNvPr id="15366" name="Oval 6"/>
          <p:cNvSpPr>
            <a:spLocks noChangeArrowheads="1"/>
          </p:cNvSpPr>
          <p:nvPr/>
        </p:nvSpPr>
        <p:spPr bwMode="auto">
          <a:xfrm>
            <a:off x="7751764" y="2708275"/>
            <a:ext cx="2016125" cy="1873250"/>
          </a:xfrm>
          <a:prstGeom prst="ellipse">
            <a:avLst/>
          </a:prstGeom>
          <a:noFill/>
          <a:ln w="9525">
            <a:solidFill>
              <a:schemeClr val="tx1"/>
            </a:solidFill>
            <a:round/>
            <a:headEnd/>
            <a:tailEnd/>
          </a:ln>
          <a:effectLst/>
          <a:extLst/>
        </p:spPr>
        <p:txBody>
          <a:bodyPr wrap="none" anchor="ctr"/>
          <a:lstStyle/>
          <a:p>
            <a:pPr algn="ctr"/>
            <a:r>
              <a:rPr lang="es-ES" sz="2400" b="1" dirty="0"/>
              <a:t>Mercado</a:t>
            </a:r>
          </a:p>
          <a:p>
            <a:pPr algn="ctr"/>
            <a:r>
              <a:rPr lang="es-ES" sz="2400" b="1" dirty="0"/>
              <a:t>de </a:t>
            </a:r>
          </a:p>
          <a:p>
            <a:pPr algn="ctr"/>
            <a:r>
              <a:rPr lang="es-ES" sz="2400" b="1" dirty="0"/>
              <a:t>trabajo</a:t>
            </a:r>
          </a:p>
        </p:txBody>
      </p:sp>
      <p:sp>
        <p:nvSpPr>
          <p:cNvPr id="15367" name="AutoShape 7"/>
          <p:cNvSpPr>
            <a:spLocks noChangeArrowheads="1"/>
          </p:cNvSpPr>
          <p:nvPr/>
        </p:nvSpPr>
        <p:spPr bwMode="auto">
          <a:xfrm>
            <a:off x="4583114" y="3213101"/>
            <a:ext cx="3025775" cy="485775"/>
          </a:xfrm>
          <a:prstGeom prst="rightArrow">
            <a:avLst>
              <a:gd name="adj1" fmla="val 50000"/>
              <a:gd name="adj2" fmla="val 155719"/>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15368" name="Text Box 8"/>
          <p:cNvSpPr txBox="1">
            <a:spLocks noChangeArrowheads="1"/>
          </p:cNvSpPr>
          <p:nvPr/>
        </p:nvSpPr>
        <p:spPr bwMode="auto">
          <a:xfrm>
            <a:off x="4439817" y="2565401"/>
            <a:ext cx="359502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 sz="2400" b="1" dirty="0"/>
              <a:t>Flujo de recursos humanos</a:t>
            </a:r>
          </a:p>
        </p:txBody>
      </p:sp>
      <p:sp>
        <p:nvSpPr>
          <p:cNvPr id="15369" name="AutoShape 9"/>
          <p:cNvSpPr>
            <a:spLocks noChangeArrowheads="1"/>
          </p:cNvSpPr>
          <p:nvPr/>
        </p:nvSpPr>
        <p:spPr bwMode="auto">
          <a:xfrm>
            <a:off x="4440238" y="3860801"/>
            <a:ext cx="2952750" cy="485775"/>
          </a:xfrm>
          <a:prstGeom prst="leftArrow">
            <a:avLst>
              <a:gd name="adj1" fmla="val 50000"/>
              <a:gd name="adj2" fmla="val 151961"/>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15370" name="Text Box 10"/>
          <p:cNvSpPr txBox="1">
            <a:spLocks noChangeArrowheads="1"/>
          </p:cNvSpPr>
          <p:nvPr/>
        </p:nvSpPr>
        <p:spPr bwMode="auto">
          <a:xfrm>
            <a:off x="4367213" y="4529139"/>
            <a:ext cx="309880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s-ES" sz="2400" b="1" dirty="0"/>
              <a:t>Comunicación a través</a:t>
            </a:r>
          </a:p>
          <a:p>
            <a:pPr algn="ctr"/>
            <a:r>
              <a:rPr lang="es-ES" sz="2400" b="1" dirty="0"/>
              <a:t>Del reclutamiento</a:t>
            </a:r>
          </a:p>
        </p:txBody>
      </p:sp>
    </p:spTree>
    <p:extLst>
      <p:ext uri="{BB962C8B-B14F-4D97-AF65-F5344CB8AC3E}">
        <p14:creationId xmlns:p14="http://schemas.microsoft.com/office/powerpoint/2010/main" val="225559919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4 Marcador de pie de página"/>
          <p:cNvSpPr>
            <a:spLocks noGrp="1"/>
          </p:cNvSpPr>
          <p:nvPr>
            <p:ph type="ftr" sz="quarter" idx="11"/>
          </p:nvPr>
        </p:nvSpPr>
        <p:spPr/>
        <p:txBody>
          <a:bodyPr/>
          <a:lstStyle/>
          <a:p>
            <a:r>
              <a:rPr lang="es-ES"/>
              <a:t>M en R.H. Luis Arturo Segura Fonseca</a:t>
            </a:r>
          </a:p>
        </p:txBody>
      </p:sp>
      <p:sp>
        <p:nvSpPr>
          <p:cNvPr id="15" name="5 Marcador de número de diapositiva"/>
          <p:cNvSpPr>
            <a:spLocks noGrp="1"/>
          </p:cNvSpPr>
          <p:nvPr>
            <p:ph type="sldNum" sz="quarter" idx="12"/>
          </p:nvPr>
        </p:nvSpPr>
        <p:spPr/>
        <p:txBody>
          <a:bodyPr/>
          <a:lstStyle/>
          <a:p>
            <a:fld id="{B52066F0-02C3-4F19-B9CE-BDCE1B628508}" type="slidenum">
              <a:rPr lang="es-ES"/>
              <a:pPr/>
              <a:t>14</a:t>
            </a:fld>
            <a:endParaRPr lang="es-ES"/>
          </a:p>
        </p:txBody>
      </p:sp>
      <p:sp>
        <p:nvSpPr>
          <p:cNvPr id="16386" name="Rectangle 2"/>
          <p:cNvSpPr>
            <a:spLocks noGrp="1" noChangeArrowheads="1"/>
          </p:cNvSpPr>
          <p:nvPr>
            <p:ph type="title"/>
          </p:nvPr>
        </p:nvSpPr>
        <p:spPr>
          <a:xfrm>
            <a:off x="1992313" y="260351"/>
            <a:ext cx="8229600" cy="576263"/>
          </a:xfrm>
        </p:spPr>
        <p:txBody>
          <a:bodyPr>
            <a:normAutofit/>
          </a:bodyPr>
          <a:lstStyle/>
          <a:p>
            <a:pPr algn="ctr"/>
            <a:r>
              <a:rPr lang="es-ES" sz="3200" b="1">
                <a:latin typeface="Tahoma" pitchFamily="34" charset="0"/>
              </a:rPr>
              <a:t>RECLUTAMIENTO</a:t>
            </a:r>
          </a:p>
        </p:txBody>
      </p:sp>
      <p:sp>
        <p:nvSpPr>
          <p:cNvPr id="16388" name="Oval 4"/>
          <p:cNvSpPr>
            <a:spLocks noChangeArrowheads="1"/>
          </p:cNvSpPr>
          <p:nvPr/>
        </p:nvSpPr>
        <p:spPr bwMode="auto">
          <a:xfrm>
            <a:off x="5735638" y="1484314"/>
            <a:ext cx="3744912" cy="3455987"/>
          </a:xfrm>
          <a:prstGeom prst="ellipse">
            <a:avLst/>
          </a:prstGeom>
          <a:noFill/>
          <a:ln w="5715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16389" name="Oval 5"/>
          <p:cNvSpPr>
            <a:spLocks noChangeArrowheads="1"/>
          </p:cNvSpPr>
          <p:nvPr/>
        </p:nvSpPr>
        <p:spPr bwMode="auto">
          <a:xfrm>
            <a:off x="2927351" y="1412876"/>
            <a:ext cx="3743325" cy="3311525"/>
          </a:xfrm>
          <a:prstGeom prst="ellipse">
            <a:avLst/>
          </a:prstGeom>
          <a:noFill/>
          <a:ln w="5715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16390" name="Text Box 6"/>
          <p:cNvSpPr txBox="1">
            <a:spLocks noChangeArrowheads="1"/>
          </p:cNvSpPr>
          <p:nvPr/>
        </p:nvSpPr>
        <p:spPr bwMode="auto">
          <a:xfrm>
            <a:off x="3516937" y="2349501"/>
            <a:ext cx="1781514"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s-ES" sz="2400" b="1"/>
              <a:t>Mercado de </a:t>
            </a:r>
          </a:p>
          <a:p>
            <a:pPr algn="ctr"/>
            <a:r>
              <a:rPr lang="es-ES" sz="2400" b="1"/>
              <a:t>Recursos</a:t>
            </a:r>
          </a:p>
          <a:p>
            <a:pPr algn="ctr"/>
            <a:r>
              <a:rPr lang="es-ES" sz="2400" b="1"/>
              <a:t>humanos</a:t>
            </a:r>
          </a:p>
        </p:txBody>
      </p:sp>
      <p:sp>
        <p:nvSpPr>
          <p:cNvPr id="16391" name="Text Box 7"/>
          <p:cNvSpPr txBox="1">
            <a:spLocks noChangeArrowheads="1"/>
          </p:cNvSpPr>
          <p:nvPr/>
        </p:nvSpPr>
        <p:spPr bwMode="auto">
          <a:xfrm>
            <a:off x="6829590" y="2420939"/>
            <a:ext cx="1712585"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s-ES" sz="2400" b="1" dirty="0"/>
              <a:t>Mercado de</a:t>
            </a:r>
          </a:p>
          <a:p>
            <a:pPr algn="ctr"/>
            <a:r>
              <a:rPr lang="es-ES" sz="2400" b="1" dirty="0"/>
              <a:t>trabajo </a:t>
            </a:r>
          </a:p>
          <a:p>
            <a:pPr algn="ctr"/>
            <a:endParaRPr lang="es-ES" sz="2400" b="1" dirty="0"/>
          </a:p>
        </p:txBody>
      </p:sp>
      <p:sp>
        <p:nvSpPr>
          <p:cNvPr id="16393" name="Line 9"/>
          <p:cNvSpPr>
            <a:spLocks noChangeShapeType="1"/>
          </p:cNvSpPr>
          <p:nvPr/>
        </p:nvSpPr>
        <p:spPr bwMode="auto">
          <a:xfrm flipH="1" flipV="1">
            <a:off x="4224338" y="3500439"/>
            <a:ext cx="0" cy="1800225"/>
          </a:xfrm>
          <a:prstGeom prst="line">
            <a:avLst/>
          </a:prstGeom>
          <a:noFill/>
          <a:ln w="762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16394" name="Line 10"/>
          <p:cNvSpPr>
            <a:spLocks noChangeShapeType="1"/>
          </p:cNvSpPr>
          <p:nvPr/>
        </p:nvSpPr>
        <p:spPr bwMode="auto">
          <a:xfrm flipH="1" flipV="1">
            <a:off x="6096000" y="3213101"/>
            <a:ext cx="0" cy="1800225"/>
          </a:xfrm>
          <a:prstGeom prst="line">
            <a:avLst/>
          </a:prstGeom>
          <a:noFill/>
          <a:ln w="762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16395" name="Line 11"/>
          <p:cNvSpPr>
            <a:spLocks noChangeShapeType="1"/>
          </p:cNvSpPr>
          <p:nvPr/>
        </p:nvSpPr>
        <p:spPr bwMode="auto">
          <a:xfrm flipH="1" flipV="1">
            <a:off x="7967663" y="3500439"/>
            <a:ext cx="0" cy="1800225"/>
          </a:xfrm>
          <a:prstGeom prst="line">
            <a:avLst/>
          </a:prstGeom>
          <a:noFill/>
          <a:ln w="762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16396" name="Text Box 12"/>
          <p:cNvSpPr txBox="1">
            <a:spLocks noChangeArrowheads="1"/>
          </p:cNvSpPr>
          <p:nvPr/>
        </p:nvSpPr>
        <p:spPr bwMode="auto">
          <a:xfrm>
            <a:off x="3242701" y="5373688"/>
            <a:ext cx="1396536"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s-ES" sz="2000" b="1"/>
              <a:t>Candidatos</a:t>
            </a:r>
          </a:p>
          <a:p>
            <a:pPr algn="ctr"/>
            <a:r>
              <a:rPr lang="es-ES" sz="2000" b="1"/>
              <a:t>disponibles</a:t>
            </a:r>
          </a:p>
        </p:txBody>
      </p:sp>
      <p:sp>
        <p:nvSpPr>
          <p:cNvPr id="16397" name="Text Box 13"/>
          <p:cNvSpPr txBox="1">
            <a:spLocks noChangeArrowheads="1"/>
          </p:cNvSpPr>
          <p:nvPr/>
        </p:nvSpPr>
        <p:spPr bwMode="auto">
          <a:xfrm>
            <a:off x="5607387" y="5084763"/>
            <a:ext cx="1210588"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s-ES" sz="2000" b="1"/>
              <a:t>Puestos</a:t>
            </a:r>
          </a:p>
          <a:p>
            <a:pPr algn="ctr"/>
            <a:r>
              <a:rPr lang="es-ES" sz="2000" b="1"/>
              <a:t>ocupados</a:t>
            </a:r>
          </a:p>
        </p:txBody>
      </p:sp>
      <p:sp>
        <p:nvSpPr>
          <p:cNvPr id="16398" name="Text Box 14"/>
          <p:cNvSpPr txBox="1">
            <a:spLocks noChangeArrowheads="1"/>
          </p:cNvSpPr>
          <p:nvPr/>
        </p:nvSpPr>
        <p:spPr bwMode="auto">
          <a:xfrm>
            <a:off x="7490851" y="5373688"/>
            <a:ext cx="1396536"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s-ES" sz="2000" b="1"/>
              <a:t>Puestos </a:t>
            </a:r>
          </a:p>
          <a:p>
            <a:pPr algn="ctr"/>
            <a:r>
              <a:rPr lang="es-ES" sz="2000" b="1"/>
              <a:t>disponibles</a:t>
            </a:r>
          </a:p>
        </p:txBody>
      </p:sp>
      <p:sp>
        <p:nvSpPr>
          <p:cNvPr id="16399" name="Text Box 15"/>
          <p:cNvSpPr txBox="1">
            <a:spLocks noChangeArrowheads="1"/>
          </p:cNvSpPr>
          <p:nvPr/>
        </p:nvSpPr>
        <p:spPr bwMode="auto">
          <a:xfrm>
            <a:off x="3170283" y="908050"/>
            <a:ext cx="5630772"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s-ES" sz="2000" b="1"/>
              <a:t>Relaciones entre mercado RH y mercado de trabajo</a:t>
            </a:r>
          </a:p>
        </p:txBody>
      </p:sp>
    </p:spTree>
    <p:extLst>
      <p:ext uri="{BB962C8B-B14F-4D97-AF65-F5344CB8AC3E}">
        <p14:creationId xmlns:p14="http://schemas.microsoft.com/office/powerpoint/2010/main" val="123144925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4 Marcador de pie de página"/>
          <p:cNvSpPr>
            <a:spLocks noGrp="1"/>
          </p:cNvSpPr>
          <p:nvPr>
            <p:ph type="ftr" sz="quarter" idx="11"/>
          </p:nvPr>
        </p:nvSpPr>
        <p:spPr/>
        <p:txBody>
          <a:bodyPr/>
          <a:lstStyle/>
          <a:p>
            <a:r>
              <a:rPr lang="es-ES"/>
              <a:t>M en R.H. Luis Arturo Segura Fonseca</a:t>
            </a:r>
          </a:p>
        </p:txBody>
      </p:sp>
      <p:sp>
        <p:nvSpPr>
          <p:cNvPr id="5" name="5 Marcador de número de diapositiva"/>
          <p:cNvSpPr>
            <a:spLocks noGrp="1"/>
          </p:cNvSpPr>
          <p:nvPr>
            <p:ph type="sldNum" sz="quarter" idx="12"/>
          </p:nvPr>
        </p:nvSpPr>
        <p:spPr/>
        <p:txBody>
          <a:bodyPr/>
          <a:lstStyle/>
          <a:p>
            <a:fld id="{EFB7515E-E83C-4B9B-B071-043AAF76C118}" type="slidenum">
              <a:rPr lang="es-ES"/>
              <a:pPr/>
              <a:t>15</a:t>
            </a:fld>
            <a:endParaRPr lang="es-ES"/>
          </a:p>
        </p:txBody>
      </p:sp>
      <p:sp>
        <p:nvSpPr>
          <p:cNvPr id="7170" name="Rectangle 2"/>
          <p:cNvSpPr>
            <a:spLocks noGrp="1" noChangeArrowheads="1"/>
          </p:cNvSpPr>
          <p:nvPr>
            <p:ph type="title"/>
          </p:nvPr>
        </p:nvSpPr>
        <p:spPr>
          <a:xfrm>
            <a:off x="1981200" y="277813"/>
            <a:ext cx="8229600" cy="774700"/>
          </a:xfrm>
        </p:spPr>
        <p:txBody>
          <a:bodyPr/>
          <a:lstStyle/>
          <a:p>
            <a:pPr algn="ctr"/>
            <a:r>
              <a:rPr lang="es-ES" sz="3200" b="1" dirty="0">
                <a:latin typeface="Tahoma" pitchFamily="34" charset="0"/>
              </a:rPr>
              <a:t>SELECCIÓN CONCEPTO</a:t>
            </a:r>
          </a:p>
        </p:txBody>
      </p:sp>
      <p:sp>
        <p:nvSpPr>
          <p:cNvPr id="7171" name="Rectangle 3"/>
          <p:cNvSpPr>
            <a:spLocks noGrp="1" noChangeArrowheads="1"/>
          </p:cNvSpPr>
          <p:nvPr>
            <p:ph type="body" idx="1"/>
          </p:nvPr>
        </p:nvSpPr>
        <p:spPr>
          <a:xfrm>
            <a:off x="1444336" y="1339403"/>
            <a:ext cx="9092046" cy="4753893"/>
          </a:xfrm>
        </p:spPr>
        <p:txBody>
          <a:bodyPr>
            <a:noAutofit/>
          </a:bodyPr>
          <a:lstStyle/>
          <a:p>
            <a:pPr marL="0" indent="0" algn="just">
              <a:buClr>
                <a:srgbClr val="66FF33"/>
              </a:buClr>
              <a:buNone/>
            </a:pPr>
            <a:r>
              <a:rPr lang="es-ES" sz="3600" b="1" dirty="0" smtClean="0">
                <a:cs typeface="Times New Roman" pitchFamily="18" charset="0"/>
              </a:rPr>
              <a:t>El proceso mediante el cual se elige a las personas que tienen las calificaciones pertinentes para cubrir vacantes de puestos existentes o planeados.</a:t>
            </a:r>
          </a:p>
          <a:p>
            <a:pPr marL="0" indent="0" algn="just">
              <a:buClr>
                <a:srgbClr val="66FF33"/>
              </a:buClr>
              <a:buNone/>
            </a:pPr>
            <a:endParaRPr lang="es-ES" sz="3600" b="1" dirty="0">
              <a:cs typeface="Times New Roman" pitchFamily="18" charset="0"/>
            </a:endParaRPr>
          </a:p>
          <a:p>
            <a:pPr marL="0" indent="0" algn="r">
              <a:buClr>
                <a:srgbClr val="66FF33"/>
              </a:buClr>
              <a:buNone/>
            </a:pPr>
            <a:endParaRPr lang="es-ES" sz="3600" b="1" dirty="0">
              <a:cs typeface="Times New Roman" pitchFamily="18" charset="0"/>
            </a:endParaRPr>
          </a:p>
          <a:p>
            <a:pPr marL="0" indent="0" algn="r">
              <a:buClr>
                <a:srgbClr val="66FF33"/>
              </a:buClr>
              <a:buNone/>
            </a:pPr>
            <a:endParaRPr lang="es-ES" sz="3600" b="1" dirty="0">
              <a:cs typeface="Times New Roman" pitchFamily="18" charset="0"/>
            </a:endParaRPr>
          </a:p>
          <a:p>
            <a:pPr marL="0" indent="0" algn="r">
              <a:buClr>
                <a:srgbClr val="66FF33"/>
              </a:buClr>
              <a:buNone/>
            </a:pPr>
            <a:r>
              <a:rPr lang="es-ES" sz="3600" b="1" dirty="0" err="1">
                <a:cs typeface="Times New Roman" pitchFamily="18" charset="0"/>
              </a:rPr>
              <a:t>G.Bohlander</a:t>
            </a:r>
            <a:r>
              <a:rPr lang="es-ES" sz="3600" b="1" dirty="0">
                <a:cs typeface="Times New Roman" pitchFamily="18" charset="0"/>
              </a:rPr>
              <a:t>, </a:t>
            </a:r>
            <a:r>
              <a:rPr lang="es-ES" sz="3600" b="1" dirty="0" err="1">
                <a:cs typeface="Times New Roman" pitchFamily="18" charset="0"/>
              </a:rPr>
              <a:t>S.Snell</a:t>
            </a:r>
            <a:endParaRPr lang="es-ES" sz="3600" b="1" dirty="0">
              <a:cs typeface="Times New Roman" pitchFamily="18" charset="0"/>
            </a:endParaRPr>
          </a:p>
          <a:p>
            <a:pPr marL="0" indent="0" algn="r">
              <a:buClr>
                <a:srgbClr val="66FF33"/>
              </a:buClr>
              <a:buNone/>
            </a:pPr>
            <a:endParaRPr lang="es-ES" sz="3600" b="1" dirty="0" smtClean="0">
              <a:cs typeface="Times New Roman" pitchFamily="18" charset="0"/>
            </a:endParaRPr>
          </a:p>
          <a:p>
            <a:pPr marL="0" indent="0" algn="r">
              <a:buClr>
                <a:srgbClr val="66FF33"/>
              </a:buClr>
              <a:buNone/>
            </a:pPr>
            <a:r>
              <a:rPr lang="es-MX" sz="3600" b="1" dirty="0" smtClean="0">
                <a:ea typeface="Arial Unicode MS" pitchFamily="34" charset="-128"/>
                <a:cs typeface="Arial Unicode MS" pitchFamily="34" charset="-128"/>
              </a:rPr>
              <a:t> </a:t>
            </a:r>
            <a:endParaRPr lang="es-ES" sz="3600" b="1" dirty="0"/>
          </a:p>
        </p:txBody>
      </p:sp>
      <p:pic>
        <p:nvPicPr>
          <p:cNvPr id="2" name="Imagen 1"/>
          <p:cNvPicPr>
            <a:picLocks noChangeAspect="1"/>
          </p:cNvPicPr>
          <p:nvPr/>
        </p:nvPicPr>
        <p:blipFill>
          <a:blip r:embed="rId2"/>
          <a:stretch>
            <a:fillRect/>
          </a:stretch>
        </p:blipFill>
        <p:spPr>
          <a:xfrm>
            <a:off x="1672937" y="3530321"/>
            <a:ext cx="3245860" cy="2428207"/>
          </a:xfrm>
          <a:prstGeom prst="rect">
            <a:avLst/>
          </a:prstGeom>
        </p:spPr>
      </p:pic>
    </p:spTree>
    <p:extLst>
      <p:ext uri="{BB962C8B-B14F-4D97-AF65-F5344CB8AC3E}">
        <p14:creationId xmlns:p14="http://schemas.microsoft.com/office/powerpoint/2010/main" val="116665580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309255" y="824248"/>
            <a:ext cx="9570027" cy="5341056"/>
          </a:xfrm>
        </p:spPr>
        <p:txBody>
          <a:bodyPr>
            <a:noAutofit/>
          </a:bodyPr>
          <a:lstStyle/>
          <a:p>
            <a:pPr marL="0" indent="0" algn="just">
              <a:buClr>
                <a:srgbClr val="66FF33"/>
              </a:buClr>
              <a:buNone/>
            </a:pPr>
            <a:r>
              <a:rPr lang="es-ES" sz="3600" b="1" dirty="0" smtClean="0">
                <a:ea typeface="Arial Unicode MS" pitchFamily="34" charset="-128"/>
                <a:cs typeface="Arial Unicode MS" pitchFamily="34" charset="-128"/>
              </a:rPr>
              <a:t>El proceso de selección consiste en una serie de pasos específicos que se emplean para decidir qué solicitantes deben ser contratados. </a:t>
            </a:r>
          </a:p>
          <a:p>
            <a:pPr algn="just">
              <a:buClr>
                <a:srgbClr val="66FF33"/>
              </a:buClr>
              <a:buFont typeface="Wingdings" pitchFamily="2" charset="2"/>
              <a:buNone/>
            </a:pPr>
            <a:r>
              <a:rPr lang="es-ES" sz="3600" b="1" dirty="0">
                <a:cs typeface="Times New Roman" pitchFamily="18" charset="0"/>
              </a:rPr>
              <a:t>    </a:t>
            </a:r>
          </a:p>
          <a:p>
            <a:pPr algn="just">
              <a:buClr>
                <a:srgbClr val="66FF33"/>
              </a:buClr>
              <a:buFont typeface="Wingdings" pitchFamily="2" charset="2"/>
              <a:buNone/>
            </a:pPr>
            <a:endParaRPr lang="es-ES" sz="3600" b="1" dirty="0">
              <a:cs typeface="Times New Roman" pitchFamily="18" charset="0"/>
            </a:endParaRPr>
          </a:p>
          <a:p>
            <a:pPr algn="r">
              <a:buClr>
                <a:srgbClr val="66FF33"/>
              </a:buClr>
              <a:buFont typeface="Wingdings" pitchFamily="2" charset="2"/>
              <a:buNone/>
            </a:pPr>
            <a:r>
              <a:rPr lang="es-ES" sz="3600" b="1" dirty="0">
                <a:cs typeface="Times New Roman" pitchFamily="18" charset="0"/>
              </a:rPr>
              <a:t> </a:t>
            </a:r>
          </a:p>
          <a:p>
            <a:pPr algn="r">
              <a:buClr>
                <a:srgbClr val="66FF33"/>
              </a:buClr>
              <a:buFont typeface="Wingdings" pitchFamily="2" charset="2"/>
              <a:buNone/>
            </a:pPr>
            <a:endParaRPr lang="es-ES" sz="3600" b="1" dirty="0">
              <a:cs typeface="Times New Roman" pitchFamily="18" charset="0"/>
            </a:endParaRPr>
          </a:p>
          <a:p>
            <a:pPr algn="r">
              <a:buClr>
                <a:srgbClr val="66FF33"/>
              </a:buClr>
              <a:buFont typeface="Wingdings" pitchFamily="2" charset="2"/>
              <a:buNone/>
            </a:pPr>
            <a:r>
              <a:rPr lang="es-ES" b="1" dirty="0">
                <a:cs typeface="Times New Roman" pitchFamily="18" charset="0"/>
              </a:rPr>
              <a:t>William B. Werther, Jr. Keith Davis.</a:t>
            </a:r>
            <a:endParaRPr lang="es-ES" b="1" dirty="0" smtClean="0"/>
          </a:p>
          <a:p>
            <a:pPr marL="0" indent="0">
              <a:buNone/>
            </a:pPr>
            <a:endParaRPr lang="es-MX" sz="3600" b="1" dirty="0"/>
          </a:p>
        </p:txBody>
      </p:sp>
      <p:sp>
        <p:nvSpPr>
          <p:cNvPr id="2" name="1 Marcador de pie de página"/>
          <p:cNvSpPr>
            <a:spLocks noGrp="1"/>
          </p:cNvSpPr>
          <p:nvPr>
            <p:ph type="ftr" sz="quarter" idx="11"/>
          </p:nvPr>
        </p:nvSpPr>
        <p:spPr/>
        <p:txBody>
          <a:bodyPr/>
          <a:lstStyle/>
          <a:p>
            <a:r>
              <a:rPr lang="es-MX" smtClean="0"/>
              <a:t>M en R.H. Luis Arturo Segura Fonseca</a:t>
            </a:r>
            <a:endParaRPr lang="es-MX"/>
          </a:p>
        </p:txBody>
      </p:sp>
      <p:sp>
        <p:nvSpPr>
          <p:cNvPr id="4" name="3 Marcador de número de diapositiva"/>
          <p:cNvSpPr>
            <a:spLocks noGrp="1"/>
          </p:cNvSpPr>
          <p:nvPr>
            <p:ph type="sldNum" sz="quarter" idx="12"/>
          </p:nvPr>
        </p:nvSpPr>
        <p:spPr/>
        <p:txBody>
          <a:bodyPr/>
          <a:lstStyle/>
          <a:p>
            <a:fld id="{6D860851-815C-4DD5-8C5A-9DF8D28919F7}" type="slidenum">
              <a:rPr lang="es-MX" smtClean="0"/>
              <a:pPr/>
              <a:t>16</a:t>
            </a:fld>
            <a:endParaRPr lang="es-MX"/>
          </a:p>
        </p:txBody>
      </p:sp>
      <p:pic>
        <p:nvPicPr>
          <p:cNvPr id="5" name="Imagen 4"/>
          <p:cNvPicPr>
            <a:picLocks noChangeAspect="1"/>
          </p:cNvPicPr>
          <p:nvPr/>
        </p:nvPicPr>
        <p:blipFill>
          <a:blip r:embed="rId2"/>
          <a:stretch>
            <a:fillRect/>
          </a:stretch>
        </p:blipFill>
        <p:spPr>
          <a:xfrm>
            <a:off x="949232" y="2901259"/>
            <a:ext cx="4524289" cy="2899064"/>
          </a:xfrm>
          <a:prstGeom prst="rect">
            <a:avLst/>
          </a:prstGeom>
        </p:spPr>
      </p:pic>
    </p:spTree>
    <p:extLst>
      <p:ext uri="{BB962C8B-B14F-4D97-AF65-F5344CB8AC3E}">
        <p14:creationId xmlns:p14="http://schemas.microsoft.com/office/powerpoint/2010/main" val="362989413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38200" y="1007917"/>
            <a:ext cx="10515600" cy="5169045"/>
          </a:xfrm>
        </p:spPr>
        <p:txBody>
          <a:bodyPr>
            <a:normAutofit fontScale="92500" lnSpcReduction="20000"/>
          </a:bodyPr>
          <a:lstStyle/>
          <a:p>
            <a:pPr marL="0" indent="0" algn="just">
              <a:buNone/>
            </a:pPr>
            <a:r>
              <a:rPr lang="es-MX" sz="3900" b="1" dirty="0" smtClean="0"/>
              <a:t>La selección busca entre los candidatos reclutados a los más adecuados para los puestos disponibles con la intención de mantener o aumentar la eficiencia y el desempeño del personal, así como la eficacia de la organización.</a:t>
            </a:r>
          </a:p>
          <a:p>
            <a:pPr marL="0" indent="0" algn="just">
              <a:buNone/>
            </a:pPr>
            <a:endParaRPr lang="es-MX" sz="3600" b="1" dirty="0"/>
          </a:p>
          <a:p>
            <a:pPr marL="0" indent="0" algn="just">
              <a:buNone/>
            </a:pPr>
            <a:endParaRPr lang="es-MX" b="1" dirty="0" smtClean="0"/>
          </a:p>
          <a:p>
            <a:pPr marL="0" indent="0" algn="r">
              <a:buNone/>
            </a:pPr>
            <a:endParaRPr lang="es-MX" sz="2400" b="1" dirty="0" smtClean="0"/>
          </a:p>
          <a:p>
            <a:pPr marL="0" indent="0" algn="r">
              <a:buNone/>
            </a:pPr>
            <a:endParaRPr lang="es-MX" sz="2400" b="1" dirty="0"/>
          </a:p>
          <a:p>
            <a:pPr marL="0" indent="0" algn="r">
              <a:buNone/>
            </a:pPr>
            <a:endParaRPr lang="es-MX" sz="2400" b="1" dirty="0" smtClean="0"/>
          </a:p>
          <a:p>
            <a:pPr marL="0" indent="0" algn="r">
              <a:buNone/>
            </a:pPr>
            <a:endParaRPr lang="es-MX" sz="2400" b="1" dirty="0"/>
          </a:p>
          <a:p>
            <a:pPr marL="0" indent="0" algn="r">
              <a:buNone/>
            </a:pPr>
            <a:endParaRPr lang="es-MX" sz="2400" b="1" dirty="0" smtClean="0"/>
          </a:p>
          <a:p>
            <a:pPr marL="0" indent="0" algn="r">
              <a:buNone/>
            </a:pPr>
            <a:r>
              <a:rPr lang="es-MX" sz="2400" b="1" dirty="0" smtClean="0"/>
              <a:t>Idalberto </a:t>
            </a:r>
            <a:r>
              <a:rPr lang="es-MX" sz="2400" b="1" dirty="0"/>
              <a:t>Chiavenato</a:t>
            </a:r>
          </a:p>
        </p:txBody>
      </p:sp>
      <p:sp>
        <p:nvSpPr>
          <p:cNvPr id="4" name="3 Marcador de pie de página"/>
          <p:cNvSpPr>
            <a:spLocks noGrp="1"/>
          </p:cNvSpPr>
          <p:nvPr>
            <p:ph type="ftr" sz="quarter" idx="11"/>
          </p:nvPr>
        </p:nvSpPr>
        <p:spPr/>
        <p:txBody>
          <a:bodyPr/>
          <a:lstStyle/>
          <a:p>
            <a:r>
              <a:rPr lang="es-MX" smtClean="0"/>
              <a:t>M en R.H. Luis Arturo Segura Fonseca</a:t>
            </a:r>
            <a:endParaRPr lang="es-MX"/>
          </a:p>
        </p:txBody>
      </p:sp>
      <p:sp>
        <p:nvSpPr>
          <p:cNvPr id="5" name="4 Marcador de número de diapositiva"/>
          <p:cNvSpPr>
            <a:spLocks noGrp="1"/>
          </p:cNvSpPr>
          <p:nvPr>
            <p:ph type="sldNum" sz="quarter" idx="12"/>
          </p:nvPr>
        </p:nvSpPr>
        <p:spPr/>
        <p:txBody>
          <a:bodyPr/>
          <a:lstStyle/>
          <a:p>
            <a:fld id="{6D860851-815C-4DD5-8C5A-9DF8D28919F7}" type="slidenum">
              <a:rPr lang="es-MX" smtClean="0"/>
              <a:pPr/>
              <a:t>17</a:t>
            </a:fld>
            <a:endParaRPr lang="es-MX"/>
          </a:p>
        </p:txBody>
      </p:sp>
      <p:pic>
        <p:nvPicPr>
          <p:cNvPr id="2" name="Imagen 1"/>
          <p:cNvPicPr>
            <a:picLocks noChangeAspect="1"/>
          </p:cNvPicPr>
          <p:nvPr/>
        </p:nvPicPr>
        <p:blipFill>
          <a:blip r:embed="rId2"/>
          <a:stretch>
            <a:fillRect/>
          </a:stretch>
        </p:blipFill>
        <p:spPr>
          <a:xfrm>
            <a:off x="1706597" y="3052293"/>
            <a:ext cx="4629809" cy="3116688"/>
          </a:xfrm>
          <a:prstGeom prst="rect">
            <a:avLst/>
          </a:prstGeom>
        </p:spPr>
      </p:pic>
    </p:spTree>
    <p:extLst>
      <p:ext uri="{BB962C8B-B14F-4D97-AF65-F5344CB8AC3E}">
        <p14:creationId xmlns:p14="http://schemas.microsoft.com/office/powerpoint/2010/main" val="290720677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38200" y="592428"/>
            <a:ext cx="10515600" cy="5584535"/>
          </a:xfrm>
        </p:spPr>
        <p:txBody>
          <a:bodyPr>
            <a:normAutofit/>
          </a:bodyPr>
          <a:lstStyle/>
          <a:p>
            <a:pPr marL="0" indent="0" algn="just">
              <a:buNone/>
            </a:pPr>
            <a:r>
              <a:rPr lang="es-MX" sz="3200" b="1" dirty="0" smtClean="0"/>
              <a:t>La selección de personal es un conjunto de etapas y técnicas mediante las cuales se realiza una evaluación de las características y aptitudes de los candidatos para determinar cuál cumple con los requisitos y elegir al personal idóneo.</a:t>
            </a:r>
          </a:p>
          <a:p>
            <a:pPr marL="0" indent="0" algn="just">
              <a:buNone/>
            </a:pPr>
            <a:endParaRPr lang="es-MX" b="1" dirty="0"/>
          </a:p>
          <a:p>
            <a:pPr marL="0" indent="0" algn="just">
              <a:buNone/>
            </a:pPr>
            <a:endParaRPr lang="es-MX" b="1" dirty="0" smtClean="0"/>
          </a:p>
          <a:p>
            <a:pPr marL="0" indent="0" algn="r">
              <a:buNone/>
            </a:pPr>
            <a:r>
              <a:rPr lang="es-MX" b="1" dirty="0" smtClean="0"/>
              <a:t> </a:t>
            </a:r>
          </a:p>
          <a:p>
            <a:pPr marL="0" indent="0" algn="r">
              <a:buNone/>
            </a:pPr>
            <a:endParaRPr lang="es-MX" sz="2400" b="1" dirty="0"/>
          </a:p>
          <a:p>
            <a:pPr marL="0" indent="0" algn="r">
              <a:buNone/>
            </a:pPr>
            <a:endParaRPr lang="es-MX" sz="2400" b="1" dirty="0" smtClean="0"/>
          </a:p>
          <a:p>
            <a:pPr marL="0" indent="0" algn="r">
              <a:buNone/>
            </a:pPr>
            <a:endParaRPr lang="es-MX" sz="2400" b="1" dirty="0"/>
          </a:p>
          <a:p>
            <a:pPr marL="0" indent="0" algn="r">
              <a:buNone/>
            </a:pPr>
            <a:r>
              <a:rPr lang="es-MX" sz="2400" b="1" dirty="0" smtClean="0"/>
              <a:t>Lourdes </a:t>
            </a:r>
            <a:r>
              <a:rPr lang="es-MX" sz="2400" b="1" dirty="0" err="1"/>
              <a:t>Münch</a:t>
            </a:r>
            <a:endParaRPr lang="es-MX" sz="2400" b="1" dirty="0"/>
          </a:p>
        </p:txBody>
      </p:sp>
      <p:sp>
        <p:nvSpPr>
          <p:cNvPr id="4" name="3 Marcador de pie de página"/>
          <p:cNvSpPr>
            <a:spLocks noGrp="1"/>
          </p:cNvSpPr>
          <p:nvPr>
            <p:ph type="ftr" sz="quarter" idx="11"/>
          </p:nvPr>
        </p:nvSpPr>
        <p:spPr/>
        <p:txBody>
          <a:bodyPr/>
          <a:lstStyle/>
          <a:p>
            <a:r>
              <a:rPr lang="es-MX" smtClean="0"/>
              <a:t>M en R.H. Luis Arturo Segura Fonseca</a:t>
            </a:r>
            <a:endParaRPr lang="es-MX"/>
          </a:p>
        </p:txBody>
      </p:sp>
      <p:sp>
        <p:nvSpPr>
          <p:cNvPr id="5" name="4 Marcador de número de diapositiva"/>
          <p:cNvSpPr>
            <a:spLocks noGrp="1"/>
          </p:cNvSpPr>
          <p:nvPr>
            <p:ph type="sldNum" sz="quarter" idx="12"/>
          </p:nvPr>
        </p:nvSpPr>
        <p:spPr/>
        <p:txBody>
          <a:bodyPr/>
          <a:lstStyle/>
          <a:p>
            <a:fld id="{6D860851-815C-4DD5-8C5A-9DF8D28919F7}" type="slidenum">
              <a:rPr lang="es-MX" smtClean="0"/>
              <a:pPr/>
              <a:t>18</a:t>
            </a:fld>
            <a:endParaRPr lang="es-MX"/>
          </a:p>
        </p:txBody>
      </p:sp>
      <p:pic>
        <p:nvPicPr>
          <p:cNvPr id="2" name="Imagen 1"/>
          <p:cNvPicPr>
            <a:picLocks noChangeAspect="1"/>
          </p:cNvPicPr>
          <p:nvPr/>
        </p:nvPicPr>
        <p:blipFill>
          <a:blip r:embed="rId2"/>
          <a:stretch>
            <a:fillRect/>
          </a:stretch>
        </p:blipFill>
        <p:spPr>
          <a:xfrm>
            <a:off x="1039091" y="2879146"/>
            <a:ext cx="4062845" cy="3064453"/>
          </a:xfrm>
          <a:prstGeom prst="rect">
            <a:avLst/>
          </a:prstGeom>
        </p:spPr>
      </p:pic>
    </p:spTree>
    <p:extLst>
      <p:ext uri="{BB962C8B-B14F-4D97-AF65-F5344CB8AC3E}">
        <p14:creationId xmlns:p14="http://schemas.microsoft.com/office/powerpoint/2010/main" val="398278153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4 Marcador de pie de página"/>
          <p:cNvSpPr>
            <a:spLocks noGrp="1"/>
          </p:cNvSpPr>
          <p:nvPr>
            <p:ph type="ftr" sz="quarter" idx="11"/>
          </p:nvPr>
        </p:nvSpPr>
        <p:spPr/>
        <p:txBody>
          <a:bodyPr/>
          <a:lstStyle/>
          <a:p>
            <a:r>
              <a:rPr lang="es-ES"/>
              <a:t>M en R.H. Luis Arturo Segura Fonseca</a:t>
            </a:r>
          </a:p>
        </p:txBody>
      </p:sp>
      <p:sp>
        <p:nvSpPr>
          <p:cNvPr id="5" name="5 Marcador de número de diapositiva"/>
          <p:cNvSpPr>
            <a:spLocks noGrp="1"/>
          </p:cNvSpPr>
          <p:nvPr>
            <p:ph type="sldNum" sz="quarter" idx="12"/>
          </p:nvPr>
        </p:nvSpPr>
        <p:spPr/>
        <p:txBody>
          <a:bodyPr/>
          <a:lstStyle/>
          <a:p>
            <a:fld id="{7C91B243-B96A-449B-953E-B4E5CA13C961}" type="slidenum">
              <a:rPr lang="es-ES"/>
              <a:pPr/>
              <a:t>19</a:t>
            </a:fld>
            <a:endParaRPr lang="es-ES"/>
          </a:p>
        </p:txBody>
      </p:sp>
      <p:sp>
        <p:nvSpPr>
          <p:cNvPr id="8194" name="Rectangle 2"/>
          <p:cNvSpPr>
            <a:spLocks noGrp="1" noChangeArrowheads="1"/>
          </p:cNvSpPr>
          <p:nvPr>
            <p:ph type="title"/>
          </p:nvPr>
        </p:nvSpPr>
        <p:spPr>
          <a:xfrm>
            <a:off x="1981200" y="277813"/>
            <a:ext cx="8229600" cy="1135062"/>
          </a:xfrm>
        </p:spPr>
        <p:txBody>
          <a:bodyPr/>
          <a:lstStyle/>
          <a:p>
            <a:pPr algn="ctr"/>
            <a:r>
              <a:rPr lang="es-ES" sz="3200" b="1" dirty="0">
                <a:latin typeface="Arial" panose="020B0604020202020204" pitchFamily="34" charset="0"/>
                <a:cs typeface="Arial" panose="020B0604020202020204" pitchFamily="34" charset="0"/>
              </a:rPr>
              <a:t>SELECCIÓN DE PERSONAL</a:t>
            </a:r>
          </a:p>
        </p:txBody>
      </p:sp>
      <p:sp>
        <p:nvSpPr>
          <p:cNvPr id="8195" name="Rectangle 3"/>
          <p:cNvSpPr>
            <a:spLocks noGrp="1" noChangeArrowheads="1"/>
          </p:cNvSpPr>
          <p:nvPr>
            <p:ph type="body" idx="1"/>
          </p:nvPr>
        </p:nvSpPr>
        <p:spPr>
          <a:xfrm>
            <a:off x="1132609" y="1713772"/>
            <a:ext cx="9819409" cy="4277072"/>
          </a:xfrm>
        </p:spPr>
        <p:txBody>
          <a:bodyPr>
            <a:normAutofit/>
          </a:bodyPr>
          <a:lstStyle/>
          <a:p>
            <a:pPr marL="0" indent="0" algn="just">
              <a:buClr>
                <a:srgbClr val="66FF33"/>
              </a:buClr>
              <a:buNone/>
            </a:pPr>
            <a:r>
              <a:rPr lang="es-ES" sz="3200" b="1" dirty="0" smtClean="0">
                <a:ea typeface="Arial Unicode MS" pitchFamily="34" charset="-128"/>
                <a:cs typeface="Arial Unicode MS" pitchFamily="34" charset="-128"/>
              </a:rPr>
              <a:t>Ventajas de un proceso de selección:</a:t>
            </a:r>
          </a:p>
          <a:p>
            <a:pPr algn="just">
              <a:lnSpc>
                <a:spcPct val="90000"/>
              </a:lnSpc>
              <a:buFont typeface="Wingdings" pitchFamily="2" charset="2"/>
              <a:buChar char="§"/>
            </a:pPr>
            <a:r>
              <a:rPr lang="es-ES" sz="3200" b="1" dirty="0" smtClean="0">
                <a:ea typeface="Arial Unicode MS" pitchFamily="34" charset="-128"/>
                <a:cs typeface="Arial Unicode MS" pitchFamily="34" charset="-128"/>
              </a:rPr>
              <a:t>Aumenta </a:t>
            </a:r>
            <a:r>
              <a:rPr lang="es-ES" sz="3200" b="1" dirty="0">
                <a:ea typeface="Arial Unicode MS" pitchFamily="34" charset="-128"/>
                <a:cs typeface="Arial Unicode MS" pitchFamily="34" charset="-128"/>
              </a:rPr>
              <a:t>la probabilidad de que exista una buena integración entre el puesto y la persona.</a:t>
            </a:r>
            <a:r>
              <a:rPr lang="es-ES" sz="3200" b="1" dirty="0">
                <a:cs typeface="Times New Roman" pitchFamily="18" charset="0"/>
              </a:rPr>
              <a:t> </a:t>
            </a:r>
          </a:p>
          <a:p>
            <a:pPr algn="just">
              <a:lnSpc>
                <a:spcPct val="90000"/>
              </a:lnSpc>
              <a:buFont typeface="Wingdings" pitchFamily="2" charset="2"/>
              <a:buChar char="§"/>
            </a:pPr>
            <a:r>
              <a:rPr lang="es-ES" sz="3200" b="1" dirty="0">
                <a:ea typeface="Arial Unicode MS" pitchFamily="34" charset="-128"/>
                <a:cs typeface="Arial Unicode MS" pitchFamily="34" charset="-128"/>
              </a:rPr>
              <a:t>Reduce la curva de aprendizaje.</a:t>
            </a:r>
            <a:r>
              <a:rPr lang="es-ES" sz="3200" b="1" dirty="0">
                <a:cs typeface="Times New Roman" pitchFamily="18" charset="0"/>
              </a:rPr>
              <a:t> </a:t>
            </a:r>
          </a:p>
          <a:p>
            <a:pPr algn="just">
              <a:lnSpc>
                <a:spcPct val="90000"/>
              </a:lnSpc>
              <a:buFont typeface="Wingdings" pitchFamily="2" charset="2"/>
              <a:buChar char="§"/>
            </a:pPr>
            <a:r>
              <a:rPr lang="es-ES" sz="3200" b="1" dirty="0">
                <a:ea typeface="Arial Unicode MS" pitchFamily="34" charset="-128"/>
                <a:cs typeface="Arial Unicode MS" pitchFamily="34" charset="-128"/>
              </a:rPr>
              <a:t>Incrementa la productividad de la persona.</a:t>
            </a:r>
            <a:r>
              <a:rPr lang="es-ES" sz="3200" b="1" dirty="0">
                <a:cs typeface="Times New Roman" pitchFamily="18" charset="0"/>
              </a:rPr>
              <a:t> </a:t>
            </a:r>
          </a:p>
          <a:p>
            <a:pPr algn="just">
              <a:lnSpc>
                <a:spcPct val="90000"/>
              </a:lnSpc>
              <a:buFont typeface="Wingdings" pitchFamily="2" charset="2"/>
              <a:buChar char="§"/>
            </a:pPr>
            <a:r>
              <a:rPr lang="es-ES" sz="3200" b="1" dirty="0">
                <a:ea typeface="Arial Unicode MS" pitchFamily="34" charset="-128"/>
                <a:cs typeface="Arial Unicode MS" pitchFamily="34" charset="-128"/>
              </a:rPr>
              <a:t>Mantiene la rotación bajo control.</a:t>
            </a:r>
            <a:r>
              <a:rPr lang="es-ES" sz="3200" b="1" dirty="0">
                <a:cs typeface="Times New Roman" pitchFamily="18" charset="0"/>
              </a:rPr>
              <a:t> </a:t>
            </a:r>
          </a:p>
          <a:p>
            <a:pPr algn="just">
              <a:lnSpc>
                <a:spcPct val="90000"/>
              </a:lnSpc>
              <a:buFont typeface="Wingdings" pitchFamily="2" charset="2"/>
              <a:buChar char="§"/>
            </a:pPr>
            <a:r>
              <a:rPr lang="es-ES" sz="3200" b="1" dirty="0">
                <a:cs typeface="Times New Roman" pitchFamily="18" charset="0"/>
              </a:rPr>
              <a:t>El cumplimiento efectivo y eficaz de las funciones asignadas.</a:t>
            </a:r>
            <a:endParaRPr lang="es-ES" sz="3200" b="1" dirty="0"/>
          </a:p>
        </p:txBody>
      </p:sp>
    </p:spTree>
    <p:extLst>
      <p:ext uri="{BB962C8B-B14F-4D97-AF65-F5344CB8AC3E}">
        <p14:creationId xmlns:p14="http://schemas.microsoft.com/office/powerpoint/2010/main" val="186000012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MX" sz="3200" b="1" dirty="0" smtClean="0"/>
              <a:t>OBJETIVO</a:t>
            </a:r>
            <a:endParaRPr lang="es-MX" sz="3200" b="1" dirty="0"/>
          </a:p>
        </p:txBody>
      </p:sp>
      <p:sp>
        <p:nvSpPr>
          <p:cNvPr id="3" name="2 Marcador de contenido"/>
          <p:cNvSpPr>
            <a:spLocks noGrp="1"/>
          </p:cNvSpPr>
          <p:nvPr>
            <p:ph idx="1"/>
          </p:nvPr>
        </p:nvSpPr>
        <p:spPr/>
        <p:txBody>
          <a:bodyPr/>
          <a:lstStyle/>
          <a:p>
            <a:r>
              <a:rPr lang="es-MX" b="1" dirty="0"/>
              <a:t>Conceptualizar el reclutamiento de personal. Sus fuentes y medios. Aplicar el proceso de selección,  entrevista de selección. Pruebas de conocimientos. Pruebas psicométricas, encuesta socio económico, entrevista de </a:t>
            </a:r>
            <a:r>
              <a:rPr lang="es-MX" b="1" dirty="0" smtClean="0"/>
              <a:t>contratación y contratación del personal.</a:t>
            </a:r>
          </a:p>
          <a:p>
            <a:r>
              <a:rPr lang="es-MX" b="1" dirty="0" smtClean="0"/>
              <a:t>Criterios de desempeño, investigar un proceso de selección en una organización.</a:t>
            </a:r>
          </a:p>
          <a:p>
            <a:r>
              <a:rPr lang="es-MX" b="1" dirty="0" smtClean="0"/>
              <a:t>Elaborar un </a:t>
            </a:r>
            <a:r>
              <a:rPr lang="es-MX" b="1" dirty="0" err="1" smtClean="0"/>
              <a:t>assessment</a:t>
            </a:r>
            <a:r>
              <a:rPr lang="es-MX" b="1" dirty="0" smtClean="0"/>
              <a:t> center.</a:t>
            </a:r>
            <a:endParaRPr lang="es-MX" b="1" dirty="0"/>
          </a:p>
          <a:p>
            <a:endParaRPr lang="es-MX" b="1" dirty="0"/>
          </a:p>
        </p:txBody>
      </p:sp>
    </p:spTree>
    <p:extLst>
      <p:ext uri="{BB962C8B-B14F-4D97-AF65-F5344CB8AC3E}">
        <p14:creationId xmlns:p14="http://schemas.microsoft.com/office/powerpoint/2010/main" val="1833202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81200" y="-99392"/>
            <a:ext cx="8229600" cy="1143000"/>
          </a:xfrm>
        </p:spPr>
        <p:txBody>
          <a:bodyPr>
            <a:normAutofit/>
          </a:bodyPr>
          <a:lstStyle/>
          <a:p>
            <a:r>
              <a:rPr lang="es-MX" sz="3200" b="1" dirty="0">
                <a:latin typeface="Arial" panose="020B0604020202020204" pitchFamily="34" charset="0"/>
                <a:cs typeface="Arial" panose="020B0604020202020204" pitchFamily="34" charset="0"/>
              </a:rPr>
              <a:t>PROCESO DE SELECCIÓN</a:t>
            </a:r>
          </a:p>
        </p:txBody>
      </p:sp>
      <p:sp>
        <p:nvSpPr>
          <p:cNvPr id="4" name="3 Marcador de pie de página"/>
          <p:cNvSpPr>
            <a:spLocks noGrp="1"/>
          </p:cNvSpPr>
          <p:nvPr>
            <p:ph type="ftr" sz="quarter" idx="11"/>
          </p:nvPr>
        </p:nvSpPr>
        <p:spPr/>
        <p:txBody>
          <a:bodyPr/>
          <a:lstStyle/>
          <a:p>
            <a:r>
              <a:rPr lang="es-MX" smtClean="0"/>
              <a:t>M en R.H. Luis Arturo Segura Fonseca</a:t>
            </a:r>
            <a:endParaRPr lang="es-MX"/>
          </a:p>
        </p:txBody>
      </p:sp>
      <p:sp>
        <p:nvSpPr>
          <p:cNvPr id="5" name="4 Marcador de número de diapositiva"/>
          <p:cNvSpPr>
            <a:spLocks noGrp="1"/>
          </p:cNvSpPr>
          <p:nvPr>
            <p:ph type="sldNum" sz="quarter" idx="12"/>
          </p:nvPr>
        </p:nvSpPr>
        <p:spPr/>
        <p:txBody>
          <a:bodyPr/>
          <a:lstStyle/>
          <a:p>
            <a:fld id="{6D860851-815C-4DD5-8C5A-9DF8D28919F7}" type="slidenum">
              <a:rPr lang="es-MX" smtClean="0"/>
              <a:pPr/>
              <a:t>20</a:t>
            </a:fld>
            <a:endParaRPr lang="es-MX"/>
          </a:p>
        </p:txBody>
      </p:sp>
      <p:sp>
        <p:nvSpPr>
          <p:cNvPr id="6" name="5 Rectángulo"/>
          <p:cNvSpPr/>
          <p:nvPr/>
        </p:nvSpPr>
        <p:spPr>
          <a:xfrm>
            <a:off x="1847529" y="5661248"/>
            <a:ext cx="2826327" cy="576064"/>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t>SOLICITUD DE</a:t>
            </a:r>
          </a:p>
          <a:p>
            <a:pPr algn="ctr"/>
            <a:r>
              <a:rPr lang="es-MX" b="1" dirty="0"/>
              <a:t>EMPLEO</a:t>
            </a:r>
          </a:p>
        </p:txBody>
      </p:sp>
      <p:sp>
        <p:nvSpPr>
          <p:cNvPr id="7" name="6 Rectángulo"/>
          <p:cNvSpPr/>
          <p:nvPr/>
        </p:nvSpPr>
        <p:spPr>
          <a:xfrm>
            <a:off x="2567608" y="4869160"/>
            <a:ext cx="2952329" cy="576064"/>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t>ENTREVISTA INICIAL EN</a:t>
            </a:r>
          </a:p>
          <a:p>
            <a:pPr algn="ctr"/>
            <a:r>
              <a:rPr lang="es-MX" b="1" dirty="0"/>
              <a:t>EL DEPARTAMENTO DE RH</a:t>
            </a:r>
          </a:p>
        </p:txBody>
      </p:sp>
      <p:sp>
        <p:nvSpPr>
          <p:cNvPr id="8" name="7 Rectángulo"/>
          <p:cNvSpPr/>
          <p:nvPr/>
        </p:nvSpPr>
        <p:spPr>
          <a:xfrm>
            <a:off x="3251684" y="4221089"/>
            <a:ext cx="2916324" cy="526403"/>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t>PRUEBAS DE EMPLEO</a:t>
            </a:r>
          </a:p>
          <a:p>
            <a:pPr algn="ctr"/>
            <a:r>
              <a:rPr lang="es-MX" b="1" dirty="0"/>
              <a:t>(APTITUD, LOGROS)</a:t>
            </a:r>
          </a:p>
        </p:txBody>
      </p:sp>
      <p:sp>
        <p:nvSpPr>
          <p:cNvPr id="9" name="8 Rectángulo"/>
          <p:cNvSpPr/>
          <p:nvPr/>
        </p:nvSpPr>
        <p:spPr>
          <a:xfrm>
            <a:off x="4007768" y="3384416"/>
            <a:ext cx="2952328" cy="692657"/>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t>INVESTIGACION DE</a:t>
            </a:r>
          </a:p>
          <a:p>
            <a:pPr algn="ctr"/>
            <a:r>
              <a:rPr lang="es-MX" b="1" dirty="0"/>
              <a:t>ANTECEDENTES</a:t>
            </a:r>
          </a:p>
        </p:txBody>
      </p:sp>
      <p:sp>
        <p:nvSpPr>
          <p:cNvPr id="10" name="9 Rectángulo"/>
          <p:cNvSpPr/>
          <p:nvPr/>
        </p:nvSpPr>
        <p:spPr>
          <a:xfrm>
            <a:off x="4655840" y="2708920"/>
            <a:ext cx="3240360" cy="529208"/>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t>SELECCIÓN PRELIMINAR</a:t>
            </a:r>
          </a:p>
          <a:p>
            <a:pPr algn="ctr"/>
            <a:r>
              <a:rPr lang="es-MX" b="1" dirty="0"/>
              <a:t>EN EL DEPARTAMENTO DE RH</a:t>
            </a:r>
          </a:p>
        </p:txBody>
      </p:sp>
      <p:sp>
        <p:nvSpPr>
          <p:cNvPr id="11" name="10 Rectángulo"/>
          <p:cNvSpPr/>
          <p:nvPr/>
        </p:nvSpPr>
        <p:spPr>
          <a:xfrm>
            <a:off x="5303912" y="2060848"/>
            <a:ext cx="3168352" cy="529208"/>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t>SUPERVISOR/ ENTREVISTA</a:t>
            </a:r>
          </a:p>
          <a:p>
            <a:pPr algn="ctr"/>
            <a:r>
              <a:rPr lang="es-MX" b="1" dirty="0"/>
              <a:t>DE EQUIPO</a:t>
            </a:r>
          </a:p>
        </p:txBody>
      </p:sp>
      <p:sp>
        <p:nvSpPr>
          <p:cNvPr id="12" name="11 Rectángulo"/>
          <p:cNvSpPr/>
          <p:nvPr/>
        </p:nvSpPr>
        <p:spPr>
          <a:xfrm>
            <a:off x="5951984" y="1377308"/>
            <a:ext cx="3024336" cy="539525"/>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t>EXAMEN MEDICO</a:t>
            </a:r>
          </a:p>
        </p:txBody>
      </p:sp>
      <p:sp>
        <p:nvSpPr>
          <p:cNvPr id="13" name="12 Rectángulo"/>
          <p:cNvSpPr/>
          <p:nvPr/>
        </p:nvSpPr>
        <p:spPr>
          <a:xfrm>
            <a:off x="7000986" y="836712"/>
            <a:ext cx="2623407" cy="360040"/>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t>CONTRATACION</a:t>
            </a: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176121" y="3384415"/>
            <a:ext cx="3083461" cy="28528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1194600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4 Marcador de pie de página"/>
          <p:cNvSpPr>
            <a:spLocks noGrp="1"/>
          </p:cNvSpPr>
          <p:nvPr>
            <p:ph type="ftr" sz="quarter" idx="11"/>
          </p:nvPr>
        </p:nvSpPr>
        <p:spPr/>
        <p:txBody>
          <a:bodyPr/>
          <a:lstStyle/>
          <a:p>
            <a:r>
              <a:rPr lang="es-ES"/>
              <a:t>M en R.H. Luis Arturo Segura Fonseca</a:t>
            </a:r>
          </a:p>
        </p:txBody>
      </p:sp>
      <p:sp>
        <p:nvSpPr>
          <p:cNvPr id="5" name="5 Marcador de número de diapositiva"/>
          <p:cNvSpPr>
            <a:spLocks noGrp="1"/>
          </p:cNvSpPr>
          <p:nvPr>
            <p:ph type="sldNum" sz="quarter" idx="12"/>
          </p:nvPr>
        </p:nvSpPr>
        <p:spPr/>
        <p:txBody>
          <a:bodyPr/>
          <a:lstStyle/>
          <a:p>
            <a:fld id="{EDA53FA0-D407-4828-BF7B-8020F58ABB0F}" type="slidenum">
              <a:rPr lang="es-ES"/>
              <a:pPr/>
              <a:t>21</a:t>
            </a:fld>
            <a:endParaRPr lang="es-ES"/>
          </a:p>
        </p:txBody>
      </p:sp>
      <p:sp>
        <p:nvSpPr>
          <p:cNvPr id="18434" name="Rectangle 2"/>
          <p:cNvSpPr>
            <a:spLocks noGrp="1" noChangeArrowheads="1"/>
          </p:cNvSpPr>
          <p:nvPr>
            <p:ph type="title"/>
          </p:nvPr>
        </p:nvSpPr>
        <p:spPr>
          <a:xfrm>
            <a:off x="1981200" y="277814"/>
            <a:ext cx="8229600" cy="847725"/>
          </a:xfrm>
        </p:spPr>
        <p:txBody>
          <a:bodyPr/>
          <a:lstStyle/>
          <a:p>
            <a:pPr algn="ctr"/>
            <a:r>
              <a:rPr lang="es-ES" sz="3600" b="1">
                <a:latin typeface="Arial" panose="020B0604020202020204" pitchFamily="34" charset="0"/>
                <a:cs typeface="Arial" panose="020B0604020202020204" pitchFamily="34" charset="0"/>
              </a:rPr>
              <a:t>SELECCIÓN DE PERSONAL</a:t>
            </a:r>
          </a:p>
        </p:txBody>
      </p:sp>
      <p:sp>
        <p:nvSpPr>
          <p:cNvPr id="18435" name="Rectangle 3"/>
          <p:cNvSpPr>
            <a:spLocks noGrp="1" noChangeArrowheads="1"/>
          </p:cNvSpPr>
          <p:nvPr>
            <p:ph type="body" idx="1"/>
          </p:nvPr>
        </p:nvSpPr>
        <p:spPr>
          <a:xfrm>
            <a:off x="997527" y="1268413"/>
            <a:ext cx="9975273" cy="4862512"/>
          </a:xfrm>
        </p:spPr>
        <p:txBody>
          <a:bodyPr>
            <a:normAutofit/>
          </a:bodyPr>
          <a:lstStyle/>
          <a:p>
            <a:pPr>
              <a:buFont typeface="Wingdings" pitchFamily="2" charset="2"/>
              <a:buNone/>
            </a:pPr>
            <a:r>
              <a:rPr lang="es-ES" sz="3200" b="1" dirty="0">
                <a:latin typeface="Arial" panose="020B0604020202020204" pitchFamily="34" charset="0"/>
                <a:cs typeface="Arial" panose="020B0604020202020204" pitchFamily="34" charset="0"/>
              </a:rPr>
              <a:t>Entrevista inicial.(solicitud o currículo)</a:t>
            </a:r>
          </a:p>
          <a:p>
            <a:pPr algn="just">
              <a:buClr>
                <a:srgbClr val="66FF33"/>
              </a:buClr>
              <a:buFont typeface="Wingdings" pitchFamily="2" charset="2"/>
              <a:buChar char="§"/>
            </a:pPr>
            <a:r>
              <a:rPr lang="es-ES" sz="3200" b="1" dirty="0">
                <a:latin typeface="Arial" panose="020B0604020202020204" pitchFamily="34" charset="0"/>
                <a:cs typeface="Arial" panose="020B0604020202020204" pitchFamily="34" charset="0"/>
              </a:rPr>
              <a:t>Solicitud de empleo o currículo, es la base para poder identificar si los candidatos poseen el perfil adecuado para continuar el proceso de selección. Sirve de guía para desarrollar la entrevista</a:t>
            </a:r>
            <a:r>
              <a:rPr lang="es-ES" sz="3200" b="1" dirty="0" smtClean="0">
                <a:latin typeface="Arial" panose="020B0604020202020204" pitchFamily="34" charset="0"/>
                <a:cs typeface="Arial" panose="020B0604020202020204" pitchFamily="34" charset="0"/>
              </a:rPr>
              <a:t>.</a:t>
            </a:r>
            <a:endParaRPr lang="es-ES" sz="3200" b="1" dirty="0">
              <a:latin typeface="Arial" panose="020B0604020202020204" pitchFamily="34" charset="0"/>
              <a:cs typeface="Arial" panose="020B0604020202020204" pitchFamily="34" charset="0"/>
            </a:endParaRPr>
          </a:p>
        </p:txBody>
      </p:sp>
      <p:pic>
        <p:nvPicPr>
          <p:cNvPr id="614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13864" y="3626427"/>
            <a:ext cx="3196936" cy="27549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4413729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38200" y="30121"/>
            <a:ext cx="10515600" cy="1325563"/>
          </a:xfrm>
        </p:spPr>
        <p:txBody>
          <a:bodyPr>
            <a:normAutofit/>
          </a:bodyPr>
          <a:lstStyle/>
          <a:p>
            <a:pPr algn="ctr"/>
            <a:r>
              <a:rPr lang="es-ES" sz="3200" b="1" dirty="0">
                <a:latin typeface="Arial" panose="020B0604020202020204" pitchFamily="34" charset="0"/>
                <a:cs typeface="Arial" panose="020B0604020202020204" pitchFamily="34" charset="0"/>
              </a:rPr>
              <a:t>ENTREVISTA DE SELECCIÓN</a:t>
            </a:r>
            <a:endParaRPr lang="es-MX" sz="3200" dirty="0">
              <a:latin typeface="Arial" panose="020B0604020202020204" pitchFamily="34" charset="0"/>
              <a:cs typeface="Arial" panose="020B0604020202020204" pitchFamily="34" charset="0"/>
            </a:endParaRPr>
          </a:p>
        </p:txBody>
      </p:sp>
      <p:sp>
        <p:nvSpPr>
          <p:cNvPr id="3" name="2 Marcador de contenido"/>
          <p:cNvSpPr>
            <a:spLocks noGrp="1"/>
          </p:cNvSpPr>
          <p:nvPr>
            <p:ph idx="1"/>
          </p:nvPr>
        </p:nvSpPr>
        <p:spPr>
          <a:xfrm>
            <a:off x="1340427" y="1030310"/>
            <a:ext cx="9258300" cy="5151549"/>
          </a:xfrm>
        </p:spPr>
        <p:txBody>
          <a:bodyPr>
            <a:normAutofit/>
          </a:bodyPr>
          <a:lstStyle/>
          <a:p>
            <a:pPr marL="0" indent="0" algn="just">
              <a:buNone/>
            </a:pPr>
            <a:r>
              <a:rPr lang="es-MX" sz="3200" b="1" dirty="0" smtClean="0"/>
              <a:t>METODOS DE ENTREVISTA:</a:t>
            </a:r>
          </a:p>
          <a:p>
            <a:pPr algn="just"/>
            <a:r>
              <a:rPr lang="es-MX" sz="3200" b="1" dirty="0" smtClean="0"/>
              <a:t>Entrevista no dirigida. En la cual se permite al solicitante la máxima libertad en la determinación del curso de la charla, mientras que el entrevistador se abstiene de influir en los comentarios del solicitante.</a:t>
            </a:r>
          </a:p>
          <a:p>
            <a:pPr algn="just"/>
            <a:endParaRPr lang="es-MX" sz="3200" b="1" dirty="0" smtClean="0"/>
          </a:p>
          <a:p>
            <a:pPr algn="just"/>
            <a:endParaRPr lang="es-MX" sz="3200" dirty="0"/>
          </a:p>
        </p:txBody>
      </p:sp>
      <p:sp>
        <p:nvSpPr>
          <p:cNvPr id="4" name="3 Marcador de pie de página"/>
          <p:cNvSpPr>
            <a:spLocks noGrp="1"/>
          </p:cNvSpPr>
          <p:nvPr>
            <p:ph type="ftr" sz="quarter" idx="11"/>
          </p:nvPr>
        </p:nvSpPr>
        <p:spPr/>
        <p:txBody>
          <a:bodyPr/>
          <a:lstStyle/>
          <a:p>
            <a:r>
              <a:rPr lang="es-MX" smtClean="0"/>
              <a:t>M en R.H. Luis Arturo Segura Fonseca</a:t>
            </a:r>
            <a:endParaRPr lang="es-MX"/>
          </a:p>
        </p:txBody>
      </p:sp>
      <p:sp>
        <p:nvSpPr>
          <p:cNvPr id="5" name="4 Marcador de número de diapositiva"/>
          <p:cNvSpPr>
            <a:spLocks noGrp="1"/>
          </p:cNvSpPr>
          <p:nvPr>
            <p:ph type="sldNum" sz="quarter" idx="12"/>
          </p:nvPr>
        </p:nvSpPr>
        <p:spPr/>
        <p:txBody>
          <a:bodyPr/>
          <a:lstStyle/>
          <a:p>
            <a:fld id="{6D860851-815C-4DD5-8C5A-9DF8D28919F7}" type="slidenum">
              <a:rPr lang="es-MX" smtClean="0"/>
              <a:pPr/>
              <a:t>22</a:t>
            </a:fld>
            <a:endParaRPr lang="es-MX"/>
          </a:p>
        </p:txBody>
      </p:sp>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276239" y="3651310"/>
            <a:ext cx="4086701" cy="24688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9173440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sz="3200" b="1" dirty="0">
                <a:latin typeface="Arial" panose="020B0604020202020204" pitchFamily="34" charset="0"/>
                <a:cs typeface="Arial" panose="020B0604020202020204" pitchFamily="34" charset="0"/>
              </a:rPr>
              <a:t>ENTREVISTA DE SELECCIÓN</a:t>
            </a:r>
            <a:endParaRPr lang="es-MX" sz="3200" dirty="0">
              <a:latin typeface="Arial" panose="020B0604020202020204" pitchFamily="34" charset="0"/>
              <a:cs typeface="Arial" panose="020B0604020202020204" pitchFamily="34" charset="0"/>
            </a:endParaRPr>
          </a:p>
        </p:txBody>
      </p:sp>
      <p:sp>
        <p:nvSpPr>
          <p:cNvPr id="3" name="2 Marcador de contenido"/>
          <p:cNvSpPr>
            <a:spLocks noGrp="1"/>
          </p:cNvSpPr>
          <p:nvPr>
            <p:ph idx="1"/>
          </p:nvPr>
        </p:nvSpPr>
        <p:spPr/>
        <p:txBody>
          <a:bodyPr>
            <a:normAutofit/>
          </a:bodyPr>
          <a:lstStyle/>
          <a:p>
            <a:pPr marL="0" indent="0" algn="just">
              <a:buNone/>
            </a:pPr>
            <a:r>
              <a:rPr lang="es-MX" sz="3200" b="1" dirty="0" smtClean="0">
                <a:latin typeface="Arial" panose="020B0604020202020204" pitchFamily="34" charset="0"/>
                <a:cs typeface="Arial" panose="020B0604020202020204" pitchFamily="34" charset="0"/>
              </a:rPr>
              <a:t>La entrevista estructurada. En la que se utiliza un conjunto de preguntas estandarizadas que tienen un conjunto de respuestas establecidas.</a:t>
            </a:r>
            <a:endParaRPr lang="es-MX" sz="3200" b="1" dirty="0">
              <a:latin typeface="Arial" panose="020B0604020202020204" pitchFamily="34" charset="0"/>
              <a:cs typeface="Arial" panose="020B0604020202020204" pitchFamily="34" charset="0"/>
            </a:endParaRPr>
          </a:p>
        </p:txBody>
      </p:sp>
      <p:sp>
        <p:nvSpPr>
          <p:cNvPr id="4" name="3 Marcador de pie de página"/>
          <p:cNvSpPr>
            <a:spLocks noGrp="1"/>
          </p:cNvSpPr>
          <p:nvPr>
            <p:ph type="ftr" sz="quarter" idx="11"/>
          </p:nvPr>
        </p:nvSpPr>
        <p:spPr/>
        <p:txBody>
          <a:bodyPr/>
          <a:lstStyle/>
          <a:p>
            <a:r>
              <a:rPr lang="es-MX" smtClean="0"/>
              <a:t>M en R.H. Luis Arturo Segura Fonseca</a:t>
            </a:r>
            <a:endParaRPr lang="es-MX"/>
          </a:p>
        </p:txBody>
      </p:sp>
      <p:sp>
        <p:nvSpPr>
          <p:cNvPr id="5" name="4 Marcador de número de diapositiva"/>
          <p:cNvSpPr>
            <a:spLocks noGrp="1"/>
          </p:cNvSpPr>
          <p:nvPr>
            <p:ph type="sldNum" sz="quarter" idx="12"/>
          </p:nvPr>
        </p:nvSpPr>
        <p:spPr/>
        <p:txBody>
          <a:bodyPr/>
          <a:lstStyle/>
          <a:p>
            <a:fld id="{6D860851-815C-4DD5-8C5A-9DF8D28919F7}" type="slidenum">
              <a:rPr lang="es-MX" smtClean="0"/>
              <a:pPr/>
              <a:t>23</a:t>
            </a:fld>
            <a:endParaRPr lang="es-MX"/>
          </a:p>
        </p:txBody>
      </p:sp>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23992" y="3221182"/>
            <a:ext cx="3556426" cy="31351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8421372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sz="3200" b="1" dirty="0">
                <a:latin typeface="Arial" panose="020B0604020202020204" pitchFamily="34" charset="0"/>
                <a:cs typeface="Arial" panose="020B0604020202020204" pitchFamily="34" charset="0"/>
              </a:rPr>
              <a:t>ENTREVISTA DE SELECCIÓN</a:t>
            </a:r>
            <a:endParaRPr lang="es-MX" sz="3200" dirty="0">
              <a:latin typeface="Arial" panose="020B0604020202020204" pitchFamily="34" charset="0"/>
              <a:cs typeface="Arial" panose="020B0604020202020204" pitchFamily="34" charset="0"/>
            </a:endParaRPr>
          </a:p>
        </p:txBody>
      </p:sp>
      <p:sp>
        <p:nvSpPr>
          <p:cNvPr id="3" name="2 Marcador de contenido"/>
          <p:cNvSpPr>
            <a:spLocks noGrp="1"/>
          </p:cNvSpPr>
          <p:nvPr>
            <p:ph idx="1"/>
          </p:nvPr>
        </p:nvSpPr>
        <p:spPr/>
        <p:txBody>
          <a:bodyPr>
            <a:normAutofit/>
          </a:bodyPr>
          <a:lstStyle/>
          <a:p>
            <a:pPr marL="0" indent="0" algn="just">
              <a:buNone/>
            </a:pPr>
            <a:r>
              <a:rPr lang="es-MX" sz="3600" b="1" dirty="0" smtClean="0"/>
              <a:t>La entrevista situacional</a:t>
            </a:r>
            <a:r>
              <a:rPr lang="es-MX" sz="3600" dirty="0" smtClean="0"/>
              <a:t>. </a:t>
            </a:r>
            <a:r>
              <a:rPr lang="es-MX" sz="3600" b="1" dirty="0" smtClean="0"/>
              <a:t>En la que se le da al solicitante un incidente hipotético y se le pregunta como respondería a él.</a:t>
            </a:r>
            <a:endParaRPr lang="es-MX" sz="3600" b="1" dirty="0"/>
          </a:p>
        </p:txBody>
      </p:sp>
      <p:sp>
        <p:nvSpPr>
          <p:cNvPr id="4" name="3 Marcador de pie de página"/>
          <p:cNvSpPr>
            <a:spLocks noGrp="1"/>
          </p:cNvSpPr>
          <p:nvPr>
            <p:ph type="ftr" sz="quarter" idx="11"/>
          </p:nvPr>
        </p:nvSpPr>
        <p:spPr/>
        <p:txBody>
          <a:bodyPr/>
          <a:lstStyle/>
          <a:p>
            <a:r>
              <a:rPr lang="es-MX" smtClean="0"/>
              <a:t>M en R.H. Luis Arturo Segura Fonseca</a:t>
            </a:r>
            <a:endParaRPr lang="es-MX"/>
          </a:p>
        </p:txBody>
      </p:sp>
      <p:sp>
        <p:nvSpPr>
          <p:cNvPr id="5" name="4 Marcador de número de diapositiva"/>
          <p:cNvSpPr>
            <a:spLocks noGrp="1"/>
          </p:cNvSpPr>
          <p:nvPr>
            <p:ph type="sldNum" sz="quarter" idx="12"/>
          </p:nvPr>
        </p:nvSpPr>
        <p:spPr/>
        <p:txBody>
          <a:bodyPr/>
          <a:lstStyle/>
          <a:p>
            <a:fld id="{6D860851-815C-4DD5-8C5A-9DF8D28919F7}" type="slidenum">
              <a:rPr lang="es-MX" smtClean="0"/>
              <a:pPr/>
              <a:t>24</a:t>
            </a:fld>
            <a:endParaRPr lang="es-MX"/>
          </a:p>
        </p:txBody>
      </p:sp>
      <p:pic>
        <p:nvPicPr>
          <p:cNvPr id="614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67608" y="3501008"/>
            <a:ext cx="2952328" cy="2448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4514961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sz="3200" b="1" dirty="0">
                <a:latin typeface="Arial" panose="020B0604020202020204" pitchFamily="34" charset="0"/>
                <a:cs typeface="Arial" panose="020B0604020202020204" pitchFamily="34" charset="0"/>
              </a:rPr>
              <a:t>ENTREVISTA DE SELECCIÓN</a:t>
            </a:r>
            <a:endParaRPr lang="es-MX" sz="3200" dirty="0">
              <a:latin typeface="Arial" panose="020B0604020202020204" pitchFamily="34" charset="0"/>
              <a:cs typeface="Arial" panose="020B0604020202020204" pitchFamily="34" charset="0"/>
            </a:endParaRPr>
          </a:p>
        </p:txBody>
      </p:sp>
      <p:sp>
        <p:nvSpPr>
          <p:cNvPr id="3" name="2 Marcador de contenido"/>
          <p:cNvSpPr>
            <a:spLocks noGrp="1"/>
          </p:cNvSpPr>
          <p:nvPr>
            <p:ph idx="1"/>
          </p:nvPr>
        </p:nvSpPr>
        <p:spPr/>
        <p:txBody>
          <a:bodyPr>
            <a:normAutofit/>
          </a:bodyPr>
          <a:lstStyle/>
          <a:p>
            <a:pPr marL="0" indent="0" algn="just">
              <a:buNone/>
            </a:pPr>
            <a:r>
              <a:rPr lang="es-MX" sz="3200" b="1" dirty="0" smtClean="0">
                <a:latin typeface="Arial" panose="020B0604020202020204" pitchFamily="34" charset="0"/>
                <a:cs typeface="Arial" panose="020B0604020202020204" pitchFamily="34" charset="0"/>
              </a:rPr>
              <a:t>La entrevista de descripción del comportamiento. En la cual se hacen preguntas al solicitante sobre que haría en realidad en una situación determinada, incidentes reales de trabajo.</a:t>
            </a:r>
            <a:endParaRPr lang="es-MX" sz="3200" b="1" dirty="0">
              <a:latin typeface="Arial" panose="020B0604020202020204" pitchFamily="34" charset="0"/>
              <a:cs typeface="Arial" panose="020B0604020202020204" pitchFamily="34" charset="0"/>
            </a:endParaRPr>
          </a:p>
        </p:txBody>
      </p:sp>
      <p:sp>
        <p:nvSpPr>
          <p:cNvPr id="4" name="3 Marcador de pie de página"/>
          <p:cNvSpPr>
            <a:spLocks noGrp="1"/>
          </p:cNvSpPr>
          <p:nvPr>
            <p:ph type="ftr" sz="quarter" idx="11"/>
          </p:nvPr>
        </p:nvSpPr>
        <p:spPr/>
        <p:txBody>
          <a:bodyPr/>
          <a:lstStyle/>
          <a:p>
            <a:r>
              <a:rPr lang="es-MX" smtClean="0"/>
              <a:t>M en R.H. Luis Arturo Segura Fonseca</a:t>
            </a:r>
            <a:endParaRPr lang="es-MX"/>
          </a:p>
        </p:txBody>
      </p:sp>
      <p:sp>
        <p:nvSpPr>
          <p:cNvPr id="5" name="4 Marcador de número de diapositiva"/>
          <p:cNvSpPr>
            <a:spLocks noGrp="1"/>
          </p:cNvSpPr>
          <p:nvPr>
            <p:ph type="sldNum" sz="quarter" idx="12"/>
          </p:nvPr>
        </p:nvSpPr>
        <p:spPr/>
        <p:txBody>
          <a:bodyPr/>
          <a:lstStyle/>
          <a:p>
            <a:fld id="{6D860851-815C-4DD5-8C5A-9DF8D28919F7}" type="slidenum">
              <a:rPr lang="es-MX" smtClean="0"/>
              <a:pPr/>
              <a:t>25</a:t>
            </a:fld>
            <a:endParaRPr lang="es-MX"/>
          </a:p>
        </p:txBody>
      </p:sp>
      <p:pic>
        <p:nvPicPr>
          <p:cNvPr id="717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84032" y="3717032"/>
            <a:ext cx="2880320" cy="2448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5697253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sz="3200" b="1" dirty="0">
                <a:latin typeface="Arial" panose="020B0604020202020204" pitchFamily="34" charset="0"/>
                <a:cs typeface="Arial" panose="020B0604020202020204" pitchFamily="34" charset="0"/>
              </a:rPr>
              <a:t>ENTREVISTA DE SELECCIÓN</a:t>
            </a:r>
            <a:endParaRPr lang="es-MX" sz="3200" dirty="0">
              <a:latin typeface="Arial" panose="020B0604020202020204" pitchFamily="34" charset="0"/>
              <a:cs typeface="Arial" panose="020B0604020202020204" pitchFamily="34" charset="0"/>
            </a:endParaRPr>
          </a:p>
        </p:txBody>
      </p:sp>
      <p:sp>
        <p:nvSpPr>
          <p:cNvPr id="3" name="2 Marcador de contenido"/>
          <p:cNvSpPr>
            <a:spLocks noGrp="1"/>
          </p:cNvSpPr>
          <p:nvPr>
            <p:ph idx="1"/>
          </p:nvPr>
        </p:nvSpPr>
        <p:spPr/>
        <p:txBody>
          <a:bodyPr>
            <a:normAutofit/>
          </a:bodyPr>
          <a:lstStyle/>
          <a:p>
            <a:pPr marL="0" indent="0" algn="just">
              <a:buNone/>
            </a:pPr>
            <a:r>
              <a:rPr lang="es-MX" sz="3200" b="1" dirty="0" smtClean="0">
                <a:latin typeface="Arial" panose="020B0604020202020204" pitchFamily="34" charset="0"/>
                <a:cs typeface="Arial" panose="020B0604020202020204" pitchFamily="34" charset="0"/>
              </a:rPr>
              <a:t>La entrevista de panel. En la que una junta de entrevistadores formula preguntas y observa a un solo candidato.</a:t>
            </a:r>
            <a:endParaRPr lang="es-MX" sz="3200" b="1" dirty="0">
              <a:latin typeface="Arial" panose="020B0604020202020204" pitchFamily="34" charset="0"/>
              <a:cs typeface="Arial" panose="020B0604020202020204" pitchFamily="34" charset="0"/>
            </a:endParaRPr>
          </a:p>
        </p:txBody>
      </p:sp>
      <p:sp>
        <p:nvSpPr>
          <p:cNvPr id="4" name="3 Marcador de pie de página"/>
          <p:cNvSpPr>
            <a:spLocks noGrp="1"/>
          </p:cNvSpPr>
          <p:nvPr>
            <p:ph type="ftr" sz="quarter" idx="11"/>
          </p:nvPr>
        </p:nvSpPr>
        <p:spPr/>
        <p:txBody>
          <a:bodyPr/>
          <a:lstStyle/>
          <a:p>
            <a:r>
              <a:rPr lang="es-MX" smtClean="0"/>
              <a:t>M en R.H. Luis Arturo Segura Fonseca</a:t>
            </a:r>
            <a:endParaRPr lang="es-MX"/>
          </a:p>
        </p:txBody>
      </p:sp>
      <p:sp>
        <p:nvSpPr>
          <p:cNvPr id="5" name="4 Marcador de número de diapositiva"/>
          <p:cNvSpPr>
            <a:spLocks noGrp="1"/>
          </p:cNvSpPr>
          <p:nvPr>
            <p:ph type="sldNum" sz="quarter" idx="12"/>
          </p:nvPr>
        </p:nvSpPr>
        <p:spPr/>
        <p:txBody>
          <a:bodyPr/>
          <a:lstStyle/>
          <a:p>
            <a:fld id="{6D860851-815C-4DD5-8C5A-9DF8D28919F7}" type="slidenum">
              <a:rPr lang="es-MX" smtClean="0"/>
              <a:pPr/>
              <a:t>26</a:t>
            </a:fld>
            <a:endParaRPr lang="es-MX"/>
          </a:p>
        </p:txBody>
      </p:sp>
      <p:pic>
        <p:nvPicPr>
          <p:cNvPr id="819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35560" y="3356992"/>
            <a:ext cx="3384376" cy="2592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266341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101436" y="500371"/>
            <a:ext cx="9109364" cy="4525963"/>
          </a:xfrm>
        </p:spPr>
        <p:txBody>
          <a:bodyPr>
            <a:normAutofit/>
          </a:bodyPr>
          <a:lstStyle/>
          <a:p>
            <a:pPr algn="just">
              <a:buClr>
                <a:srgbClr val="66FF33"/>
              </a:buClr>
              <a:buFont typeface="Wingdings" pitchFamily="2" charset="2"/>
              <a:buNone/>
            </a:pPr>
            <a:r>
              <a:rPr lang="es-ES" sz="3200" b="1" dirty="0">
                <a:latin typeface="Arial" panose="020B0604020202020204" pitchFamily="34" charset="0"/>
                <a:cs typeface="Arial" panose="020B0604020202020204" pitchFamily="34" charset="0"/>
              </a:rPr>
              <a:t>Entrevista de selección:</a:t>
            </a:r>
          </a:p>
          <a:p>
            <a:pPr algn="just">
              <a:buFont typeface="Wingdings" pitchFamily="2" charset="2"/>
              <a:buChar char="§"/>
            </a:pPr>
            <a:r>
              <a:rPr lang="es-ES" sz="3200" b="1" dirty="0">
                <a:latin typeface="Arial" panose="020B0604020202020204" pitchFamily="34" charset="0"/>
                <a:cs typeface="Arial" panose="020B0604020202020204" pitchFamily="34" charset="0"/>
              </a:rPr>
              <a:t>Preparación de la entrevista basada en el análisis de puesto.</a:t>
            </a:r>
          </a:p>
          <a:p>
            <a:pPr algn="just">
              <a:buFont typeface="Wingdings" pitchFamily="2" charset="2"/>
              <a:buChar char="§"/>
            </a:pPr>
            <a:r>
              <a:rPr lang="es-ES" sz="3200" b="1" dirty="0">
                <a:latin typeface="Arial" panose="020B0604020202020204" pitchFamily="34" charset="0"/>
                <a:cs typeface="Arial" panose="020B0604020202020204" pitchFamily="34" charset="0"/>
              </a:rPr>
              <a:t>Desarrollo de la entrevista , apertura(rapport) , cima y cierre.</a:t>
            </a:r>
          </a:p>
          <a:p>
            <a:pPr algn="just">
              <a:buFont typeface="Wingdings" pitchFamily="2" charset="2"/>
              <a:buChar char="§"/>
            </a:pPr>
            <a:r>
              <a:rPr lang="es-ES" sz="3200" b="1" dirty="0">
                <a:latin typeface="Arial" panose="020B0604020202020204" pitchFamily="34" charset="0"/>
                <a:cs typeface="Arial" panose="020B0604020202020204" pitchFamily="34" charset="0"/>
              </a:rPr>
              <a:t>Elaboración del reporte de la entrevista. </a:t>
            </a:r>
          </a:p>
        </p:txBody>
      </p:sp>
      <p:pic>
        <p:nvPicPr>
          <p:cNvPr id="819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89184" y="3850783"/>
            <a:ext cx="3640427" cy="24743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Marcador de pie de página"/>
          <p:cNvSpPr>
            <a:spLocks noGrp="1"/>
          </p:cNvSpPr>
          <p:nvPr>
            <p:ph type="ftr" sz="quarter" idx="11"/>
          </p:nvPr>
        </p:nvSpPr>
        <p:spPr/>
        <p:txBody>
          <a:bodyPr/>
          <a:lstStyle/>
          <a:p>
            <a:r>
              <a:rPr lang="es-MX" smtClean="0"/>
              <a:t>M en R.H. Luis Arturo Segura Fonseca</a:t>
            </a:r>
            <a:endParaRPr lang="es-MX"/>
          </a:p>
        </p:txBody>
      </p:sp>
      <p:sp>
        <p:nvSpPr>
          <p:cNvPr id="4" name="3 Marcador de número de diapositiva"/>
          <p:cNvSpPr>
            <a:spLocks noGrp="1"/>
          </p:cNvSpPr>
          <p:nvPr>
            <p:ph type="sldNum" sz="quarter" idx="12"/>
          </p:nvPr>
        </p:nvSpPr>
        <p:spPr/>
        <p:txBody>
          <a:bodyPr/>
          <a:lstStyle/>
          <a:p>
            <a:fld id="{6D860851-815C-4DD5-8C5A-9DF8D28919F7}" type="slidenum">
              <a:rPr lang="es-MX" smtClean="0"/>
              <a:pPr/>
              <a:t>27</a:t>
            </a:fld>
            <a:endParaRPr lang="es-MX"/>
          </a:p>
        </p:txBody>
      </p:sp>
    </p:spTree>
    <p:extLst>
      <p:ext uri="{BB962C8B-B14F-4D97-AF65-F5344CB8AC3E}">
        <p14:creationId xmlns:p14="http://schemas.microsoft.com/office/powerpoint/2010/main" val="137019881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4 Marcador de pie de página"/>
          <p:cNvSpPr>
            <a:spLocks noGrp="1"/>
          </p:cNvSpPr>
          <p:nvPr>
            <p:ph type="ftr" sz="quarter" idx="11"/>
          </p:nvPr>
        </p:nvSpPr>
        <p:spPr/>
        <p:txBody>
          <a:bodyPr/>
          <a:lstStyle/>
          <a:p>
            <a:r>
              <a:rPr lang="es-ES"/>
              <a:t>M en R.H. Luis Arturo Segura Fonseca</a:t>
            </a:r>
          </a:p>
        </p:txBody>
      </p:sp>
      <p:sp>
        <p:nvSpPr>
          <p:cNvPr id="12" name="5 Marcador de número de diapositiva"/>
          <p:cNvSpPr>
            <a:spLocks noGrp="1"/>
          </p:cNvSpPr>
          <p:nvPr>
            <p:ph type="sldNum" sz="quarter" idx="12"/>
          </p:nvPr>
        </p:nvSpPr>
        <p:spPr/>
        <p:txBody>
          <a:bodyPr/>
          <a:lstStyle/>
          <a:p>
            <a:fld id="{3027C6C3-060E-44BD-BF5D-6A6152B93607}" type="slidenum">
              <a:rPr lang="es-ES"/>
              <a:pPr/>
              <a:t>28</a:t>
            </a:fld>
            <a:endParaRPr lang="es-ES"/>
          </a:p>
        </p:txBody>
      </p:sp>
      <p:sp>
        <p:nvSpPr>
          <p:cNvPr id="26626" name="Rectangle 2"/>
          <p:cNvSpPr>
            <a:spLocks noGrp="1" noChangeArrowheads="1"/>
          </p:cNvSpPr>
          <p:nvPr>
            <p:ph type="title"/>
          </p:nvPr>
        </p:nvSpPr>
        <p:spPr>
          <a:xfrm>
            <a:off x="1981200" y="277813"/>
            <a:ext cx="8229600" cy="703262"/>
          </a:xfrm>
        </p:spPr>
        <p:txBody>
          <a:bodyPr/>
          <a:lstStyle/>
          <a:p>
            <a:pPr algn="ctr"/>
            <a:r>
              <a:rPr lang="es-ES" sz="3600" b="1" dirty="0">
                <a:latin typeface="Arial" panose="020B0604020202020204" pitchFamily="34" charset="0"/>
                <a:cs typeface="Arial" panose="020B0604020202020204" pitchFamily="34" charset="0"/>
              </a:rPr>
              <a:t>SELECCIÓN DE PERSONAL</a:t>
            </a:r>
          </a:p>
        </p:txBody>
      </p:sp>
      <p:sp>
        <p:nvSpPr>
          <p:cNvPr id="26628" name="Rectangle 4"/>
          <p:cNvSpPr>
            <a:spLocks noChangeArrowheads="1"/>
          </p:cNvSpPr>
          <p:nvPr/>
        </p:nvSpPr>
        <p:spPr bwMode="auto">
          <a:xfrm>
            <a:off x="1847851" y="3284538"/>
            <a:ext cx="1655763" cy="914400"/>
          </a:xfrm>
          <a:prstGeom prst="rect">
            <a:avLst/>
          </a:prstGeom>
          <a:noFill/>
          <a:ln w="28575">
            <a:solidFill>
              <a:schemeClr val="tx1"/>
            </a:solidFill>
            <a:miter lim="800000"/>
            <a:headEnd/>
            <a:tailEnd/>
          </a:ln>
          <a:effectLst/>
          <a:extLst/>
        </p:spPr>
        <p:txBody>
          <a:bodyPr wrap="none" anchor="ctr"/>
          <a:lstStyle/>
          <a:p>
            <a:pPr algn="ctr"/>
            <a:r>
              <a:rPr lang="es-ES" sz="2400" b="1" dirty="0"/>
              <a:t>Tipos de</a:t>
            </a:r>
          </a:p>
          <a:p>
            <a:pPr algn="ctr"/>
            <a:r>
              <a:rPr lang="es-ES" sz="2400" b="1" dirty="0"/>
              <a:t>entrevista</a:t>
            </a:r>
          </a:p>
        </p:txBody>
      </p:sp>
      <p:sp>
        <p:nvSpPr>
          <p:cNvPr id="26630" name="AutoShape 6"/>
          <p:cNvSpPr>
            <a:spLocks/>
          </p:cNvSpPr>
          <p:nvPr/>
        </p:nvSpPr>
        <p:spPr bwMode="auto">
          <a:xfrm>
            <a:off x="3719513" y="1125538"/>
            <a:ext cx="431800" cy="5111750"/>
          </a:xfrm>
          <a:prstGeom prst="leftBrace">
            <a:avLst>
              <a:gd name="adj1" fmla="val 98652"/>
              <a:gd name="adj2" fmla="val 50000"/>
            </a:avLst>
          </a:prstGeom>
          <a:noFill/>
          <a:ln w="5715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26631" name="Rectangle 7"/>
          <p:cNvSpPr>
            <a:spLocks noChangeArrowheads="1"/>
          </p:cNvSpPr>
          <p:nvPr/>
        </p:nvSpPr>
        <p:spPr bwMode="auto">
          <a:xfrm>
            <a:off x="4367214" y="1557338"/>
            <a:ext cx="2160587" cy="1295598"/>
          </a:xfrm>
          <a:prstGeom prst="rect">
            <a:avLst/>
          </a:prstGeom>
          <a:noFill/>
          <a:ln w="28575">
            <a:solidFill>
              <a:schemeClr val="tx1"/>
            </a:solidFill>
            <a:miter lim="800000"/>
            <a:headEnd/>
            <a:tailEnd/>
          </a:ln>
          <a:effectLst/>
          <a:extLst/>
        </p:spPr>
        <p:txBody>
          <a:bodyPr wrap="none" anchor="ctr"/>
          <a:lstStyle/>
          <a:p>
            <a:pPr algn="ctr"/>
            <a:r>
              <a:rPr lang="es-ES" sz="2400" b="1"/>
              <a:t>Selección</a:t>
            </a:r>
          </a:p>
          <a:p>
            <a:pPr algn="ctr"/>
            <a:r>
              <a:rPr lang="es-ES" sz="2400" b="1"/>
              <a:t>de</a:t>
            </a:r>
          </a:p>
          <a:p>
            <a:pPr algn="ctr"/>
            <a:r>
              <a:rPr lang="es-ES" sz="2400" b="1"/>
              <a:t>personal</a:t>
            </a:r>
          </a:p>
        </p:txBody>
      </p:sp>
      <p:sp>
        <p:nvSpPr>
          <p:cNvPr id="26633" name="AutoShape 9"/>
          <p:cNvSpPr>
            <a:spLocks/>
          </p:cNvSpPr>
          <p:nvPr/>
        </p:nvSpPr>
        <p:spPr bwMode="auto">
          <a:xfrm>
            <a:off x="6816725" y="1196976"/>
            <a:ext cx="215900" cy="2087563"/>
          </a:xfrm>
          <a:prstGeom prst="leftBrace">
            <a:avLst>
              <a:gd name="adj1" fmla="val 80576"/>
              <a:gd name="adj2" fmla="val 50000"/>
            </a:avLst>
          </a:prstGeom>
          <a:noFill/>
          <a:ln w="5715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26634" name="Rectangle 10"/>
          <p:cNvSpPr>
            <a:spLocks noChangeArrowheads="1"/>
          </p:cNvSpPr>
          <p:nvPr/>
        </p:nvSpPr>
        <p:spPr bwMode="auto">
          <a:xfrm>
            <a:off x="7391400" y="1196976"/>
            <a:ext cx="2593032" cy="2016125"/>
          </a:xfrm>
          <a:prstGeom prst="rect">
            <a:avLst/>
          </a:prstGeom>
          <a:noFill/>
          <a:ln w="28575">
            <a:solidFill>
              <a:schemeClr val="tx1"/>
            </a:solidFill>
            <a:miter lim="800000"/>
            <a:headEnd/>
            <a:tailEnd/>
          </a:ln>
          <a:effectLst/>
          <a:extLst/>
        </p:spPr>
        <p:txBody>
          <a:bodyPr wrap="none" anchor="ctr"/>
          <a:lstStyle/>
          <a:p>
            <a:pPr>
              <a:buFontTx/>
              <a:buChar char="•"/>
            </a:pPr>
            <a:r>
              <a:rPr lang="es-ES" sz="2400" dirty="0"/>
              <a:t> </a:t>
            </a:r>
            <a:r>
              <a:rPr lang="es-ES" sz="2400" b="1" dirty="0"/>
              <a:t>Inicial</a:t>
            </a:r>
          </a:p>
          <a:p>
            <a:pPr>
              <a:buFontTx/>
              <a:buChar char="•"/>
            </a:pPr>
            <a:r>
              <a:rPr lang="es-ES" sz="2400" b="1" dirty="0"/>
              <a:t>Profunda</a:t>
            </a:r>
          </a:p>
          <a:p>
            <a:pPr>
              <a:buFontTx/>
              <a:buChar char="•"/>
            </a:pPr>
            <a:r>
              <a:rPr lang="es-ES" sz="2400" b="1" dirty="0"/>
              <a:t>Previa a la</a:t>
            </a:r>
          </a:p>
          <a:p>
            <a:pPr>
              <a:buFontTx/>
              <a:buChar char="•"/>
            </a:pPr>
            <a:r>
              <a:rPr lang="es-ES" sz="2400" b="1" dirty="0"/>
              <a:t>Contratación</a:t>
            </a:r>
          </a:p>
          <a:p>
            <a:pPr>
              <a:buFontTx/>
              <a:buChar char="•"/>
            </a:pPr>
            <a:r>
              <a:rPr lang="es-ES" sz="2400" b="1" dirty="0"/>
              <a:t>Formal de ingreso</a:t>
            </a:r>
          </a:p>
        </p:txBody>
      </p:sp>
      <p:sp>
        <p:nvSpPr>
          <p:cNvPr id="26636" name="Rectangle 12"/>
          <p:cNvSpPr>
            <a:spLocks noChangeArrowheads="1"/>
          </p:cNvSpPr>
          <p:nvPr/>
        </p:nvSpPr>
        <p:spPr bwMode="auto">
          <a:xfrm>
            <a:off x="4224339" y="3933826"/>
            <a:ext cx="2376487" cy="1871663"/>
          </a:xfrm>
          <a:prstGeom prst="rect">
            <a:avLst/>
          </a:prstGeom>
          <a:noFill/>
          <a:ln w="28575">
            <a:solidFill>
              <a:schemeClr val="tx1"/>
            </a:solidFill>
            <a:miter lim="800000"/>
            <a:headEnd/>
            <a:tailEnd/>
          </a:ln>
          <a:effectLst/>
          <a:extLst/>
        </p:spPr>
        <p:txBody>
          <a:bodyPr wrap="none" anchor="ctr"/>
          <a:lstStyle/>
          <a:p>
            <a:pPr algn="ctr"/>
            <a:r>
              <a:rPr lang="es-ES" sz="2400" b="1" dirty="0"/>
              <a:t>Otras entrevistas</a:t>
            </a:r>
          </a:p>
          <a:p>
            <a:pPr algn="ctr"/>
            <a:r>
              <a:rPr lang="es-ES" sz="2400" b="1" dirty="0"/>
              <a:t>de </a:t>
            </a:r>
          </a:p>
          <a:p>
            <a:pPr algn="ctr"/>
            <a:r>
              <a:rPr lang="es-ES" sz="2400" b="1" dirty="0"/>
              <a:t>administración</a:t>
            </a:r>
          </a:p>
          <a:p>
            <a:pPr algn="ctr"/>
            <a:r>
              <a:rPr lang="es-ES" sz="2400" b="1" dirty="0"/>
              <a:t>de capital</a:t>
            </a:r>
          </a:p>
          <a:p>
            <a:pPr algn="ctr"/>
            <a:r>
              <a:rPr lang="es-ES" sz="2400" b="1" dirty="0"/>
              <a:t>humano</a:t>
            </a:r>
          </a:p>
        </p:txBody>
      </p:sp>
      <p:sp>
        <p:nvSpPr>
          <p:cNvPr id="26638" name="AutoShape 14"/>
          <p:cNvSpPr>
            <a:spLocks/>
          </p:cNvSpPr>
          <p:nvPr/>
        </p:nvSpPr>
        <p:spPr bwMode="auto">
          <a:xfrm>
            <a:off x="6743700" y="3716338"/>
            <a:ext cx="439738" cy="2449512"/>
          </a:xfrm>
          <a:prstGeom prst="leftBrace">
            <a:avLst>
              <a:gd name="adj1" fmla="val 46420"/>
              <a:gd name="adj2" fmla="val 50000"/>
            </a:avLst>
          </a:prstGeom>
          <a:noFill/>
          <a:ln w="5715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26640" name="Rectangle 16"/>
          <p:cNvSpPr>
            <a:spLocks noChangeArrowheads="1"/>
          </p:cNvSpPr>
          <p:nvPr/>
        </p:nvSpPr>
        <p:spPr bwMode="auto">
          <a:xfrm>
            <a:off x="7391400" y="3933826"/>
            <a:ext cx="2376488" cy="2232025"/>
          </a:xfrm>
          <a:prstGeom prst="rect">
            <a:avLst/>
          </a:prstGeom>
          <a:noFill/>
          <a:ln w="28575">
            <a:solidFill>
              <a:schemeClr val="tx1"/>
            </a:solidFill>
            <a:miter lim="800000"/>
            <a:headEnd/>
            <a:tailEnd/>
          </a:ln>
          <a:effectLst/>
          <a:extLst/>
        </p:spPr>
        <p:txBody>
          <a:bodyPr wrap="none" anchor="ctr"/>
          <a:lstStyle/>
          <a:p>
            <a:pPr>
              <a:buFontTx/>
              <a:buChar char="•"/>
            </a:pPr>
            <a:endParaRPr lang="es-ES" sz="2400" b="1" dirty="0"/>
          </a:p>
          <a:p>
            <a:pPr>
              <a:buFontTx/>
              <a:buChar char="•"/>
            </a:pPr>
            <a:r>
              <a:rPr lang="es-ES" sz="2400" b="1" dirty="0"/>
              <a:t>De progreso</a:t>
            </a:r>
          </a:p>
          <a:p>
            <a:pPr>
              <a:buFontTx/>
              <a:buChar char="•"/>
            </a:pPr>
            <a:r>
              <a:rPr lang="es-ES" sz="2400" b="1" dirty="0"/>
              <a:t>Ajuste</a:t>
            </a:r>
          </a:p>
          <a:p>
            <a:pPr>
              <a:buFontTx/>
              <a:buChar char="•"/>
            </a:pPr>
            <a:r>
              <a:rPr lang="es-ES" sz="2400" b="1" dirty="0"/>
              <a:t>Orientación</a:t>
            </a:r>
          </a:p>
          <a:p>
            <a:pPr>
              <a:buFontTx/>
              <a:buChar char="•"/>
            </a:pPr>
            <a:r>
              <a:rPr lang="es-ES" sz="2400" b="1" dirty="0"/>
              <a:t>Rutina</a:t>
            </a:r>
          </a:p>
          <a:p>
            <a:pPr>
              <a:buFontTx/>
              <a:buChar char="•"/>
            </a:pPr>
            <a:r>
              <a:rPr lang="es-ES" sz="2400" b="1" dirty="0"/>
              <a:t>Evaluación</a:t>
            </a:r>
          </a:p>
          <a:p>
            <a:pPr>
              <a:buFontTx/>
              <a:buChar char="•"/>
            </a:pPr>
            <a:r>
              <a:rPr lang="es-ES" sz="2400" b="1" dirty="0"/>
              <a:t>Salida</a:t>
            </a:r>
          </a:p>
          <a:p>
            <a:pPr>
              <a:buClr>
                <a:srgbClr val="66FF33"/>
              </a:buClr>
              <a:buFontTx/>
              <a:buChar char="•"/>
            </a:pPr>
            <a:endParaRPr lang="es-ES" sz="2400" b="1" dirty="0"/>
          </a:p>
        </p:txBody>
      </p:sp>
    </p:spTree>
    <p:extLst>
      <p:ext uri="{BB962C8B-B14F-4D97-AF65-F5344CB8AC3E}">
        <p14:creationId xmlns:p14="http://schemas.microsoft.com/office/powerpoint/2010/main" val="227002540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4 Marcador de pie de página"/>
          <p:cNvSpPr>
            <a:spLocks noGrp="1"/>
          </p:cNvSpPr>
          <p:nvPr>
            <p:ph type="ftr" sz="quarter" idx="11"/>
          </p:nvPr>
        </p:nvSpPr>
        <p:spPr/>
        <p:txBody>
          <a:bodyPr/>
          <a:lstStyle/>
          <a:p>
            <a:r>
              <a:rPr lang="es-ES"/>
              <a:t>M en R.H. Luis Arturo Segura Fonseca</a:t>
            </a:r>
          </a:p>
        </p:txBody>
      </p:sp>
      <p:sp>
        <p:nvSpPr>
          <p:cNvPr id="5" name="5 Marcador de número de diapositiva"/>
          <p:cNvSpPr>
            <a:spLocks noGrp="1"/>
          </p:cNvSpPr>
          <p:nvPr>
            <p:ph type="sldNum" sz="quarter" idx="12"/>
          </p:nvPr>
        </p:nvSpPr>
        <p:spPr/>
        <p:txBody>
          <a:bodyPr/>
          <a:lstStyle/>
          <a:p>
            <a:fld id="{A4228809-DBD1-483C-88EA-1E51C226986E}" type="slidenum">
              <a:rPr lang="es-ES"/>
              <a:pPr/>
              <a:t>29</a:t>
            </a:fld>
            <a:endParaRPr lang="es-ES"/>
          </a:p>
        </p:txBody>
      </p:sp>
      <p:sp>
        <p:nvSpPr>
          <p:cNvPr id="19459" name="Rectangle 3"/>
          <p:cNvSpPr>
            <a:spLocks noGrp="1" noChangeArrowheads="1"/>
          </p:cNvSpPr>
          <p:nvPr>
            <p:ph type="body" idx="1"/>
          </p:nvPr>
        </p:nvSpPr>
        <p:spPr>
          <a:xfrm>
            <a:off x="966355" y="620688"/>
            <a:ext cx="9621981" cy="5472608"/>
          </a:xfrm>
        </p:spPr>
        <p:txBody>
          <a:bodyPr>
            <a:noAutofit/>
          </a:bodyPr>
          <a:lstStyle/>
          <a:p>
            <a:pPr algn="just">
              <a:lnSpc>
                <a:spcPct val="80000"/>
              </a:lnSpc>
              <a:buFont typeface="Wingdings" pitchFamily="2" charset="2"/>
              <a:buNone/>
            </a:pPr>
            <a:r>
              <a:rPr lang="es-ES" b="1" dirty="0"/>
              <a:t>Pruebas </a:t>
            </a:r>
            <a:r>
              <a:rPr lang="es-ES" b="1" dirty="0" smtClean="0"/>
              <a:t>psicométricas. </a:t>
            </a:r>
            <a:r>
              <a:rPr lang="es-ES" b="1" dirty="0"/>
              <a:t>Características que deben tener dichas pruebas</a:t>
            </a:r>
            <a:r>
              <a:rPr lang="es-ES" b="1" dirty="0" smtClean="0"/>
              <a:t>.</a:t>
            </a:r>
            <a:endParaRPr lang="es-ES" b="1" dirty="0"/>
          </a:p>
          <a:p>
            <a:pPr algn="just">
              <a:lnSpc>
                <a:spcPct val="80000"/>
              </a:lnSpc>
              <a:buFont typeface="Wingdings" pitchFamily="2" charset="2"/>
              <a:buChar char="Ø"/>
            </a:pPr>
            <a:r>
              <a:rPr lang="es-ES" b="1" dirty="0">
                <a:latin typeface="Arial" panose="020B0604020202020204" pitchFamily="34" charset="0"/>
                <a:cs typeface="Arial" panose="020B0604020202020204" pitchFamily="34" charset="0"/>
              </a:rPr>
              <a:t>Normalizadas. Que se aplique de acuerdo a la muestra      desarrollada</a:t>
            </a:r>
            <a:r>
              <a:rPr lang="es-ES" b="1" dirty="0" smtClean="0">
                <a:latin typeface="Arial" panose="020B0604020202020204" pitchFamily="34" charset="0"/>
                <a:cs typeface="Arial" panose="020B0604020202020204" pitchFamily="34" charset="0"/>
              </a:rPr>
              <a:t>.</a:t>
            </a:r>
            <a:endParaRPr lang="es-ES" b="1" dirty="0">
              <a:latin typeface="Arial" panose="020B0604020202020204" pitchFamily="34" charset="0"/>
              <a:cs typeface="Arial" panose="020B0604020202020204" pitchFamily="34" charset="0"/>
            </a:endParaRPr>
          </a:p>
          <a:p>
            <a:pPr algn="just">
              <a:lnSpc>
                <a:spcPct val="80000"/>
              </a:lnSpc>
              <a:buFont typeface="Wingdings" pitchFamily="2" charset="2"/>
              <a:buChar char="Ø"/>
            </a:pPr>
            <a:r>
              <a:rPr lang="es-ES" b="1" dirty="0">
                <a:latin typeface="Arial" panose="020B0604020202020204" pitchFamily="34" charset="0"/>
                <a:cs typeface="Arial" panose="020B0604020202020204" pitchFamily="34" charset="0"/>
              </a:rPr>
              <a:t>Confiabilidad. Grado de consistencia</a:t>
            </a:r>
            <a:r>
              <a:rPr lang="es-ES" b="1" dirty="0" smtClean="0">
                <a:latin typeface="Arial" panose="020B0604020202020204" pitchFamily="34" charset="0"/>
                <a:cs typeface="Arial" panose="020B0604020202020204" pitchFamily="34" charset="0"/>
              </a:rPr>
              <a:t>.</a:t>
            </a:r>
            <a:endParaRPr lang="es-ES" b="1" dirty="0">
              <a:latin typeface="Arial" panose="020B0604020202020204" pitchFamily="34" charset="0"/>
              <a:cs typeface="Arial" panose="020B0604020202020204" pitchFamily="34" charset="0"/>
            </a:endParaRPr>
          </a:p>
          <a:p>
            <a:pPr algn="just">
              <a:lnSpc>
                <a:spcPct val="80000"/>
              </a:lnSpc>
              <a:buFont typeface="Wingdings" pitchFamily="2" charset="2"/>
              <a:buChar char="Ø"/>
            </a:pPr>
            <a:r>
              <a:rPr lang="es-ES" b="1" dirty="0">
                <a:latin typeface="Arial" panose="020B0604020202020204" pitchFamily="34" charset="0"/>
                <a:cs typeface="Arial" panose="020B0604020202020204" pitchFamily="34" charset="0"/>
              </a:rPr>
              <a:t>Validez. Que midan lo que se desea medir</a:t>
            </a:r>
            <a:r>
              <a:rPr lang="es-ES" b="1" dirty="0" smtClean="0">
                <a:latin typeface="Arial" panose="020B0604020202020204" pitchFamily="34" charset="0"/>
                <a:cs typeface="Arial" panose="020B0604020202020204" pitchFamily="34" charset="0"/>
              </a:rPr>
              <a:t>.</a:t>
            </a:r>
            <a:endParaRPr lang="es-ES" b="1" dirty="0">
              <a:latin typeface="Arial" panose="020B0604020202020204" pitchFamily="34" charset="0"/>
              <a:cs typeface="Arial" panose="020B0604020202020204" pitchFamily="34" charset="0"/>
            </a:endParaRPr>
          </a:p>
          <a:p>
            <a:pPr algn="just">
              <a:lnSpc>
                <a:spcPct val="80000"/>
              </a:lnSpc>
              <a:buFont typeface="Wingdings" pitchFamily="2" charset="2"/>
              <a:buChar char="Ø"/>
            </a:pPr>
            <a:r>
              <a:rPr lang="es-ES" b="1" dirty="0">
                <a:latin typeface="Arial" panose="020B0604020202020204" pitchFamily="34" charset="0"/>
                <a:cs typeface="Arial" panose="020B0604020202020204" pitchFamily="34" charset="0"/>
              </a:rPr>
              <a:t>Objetividad</a:t>
            </a:r>
            <a:r>
              <a:rPr lang="es-ES" b="1" dirty="0"/>
              <a:t>. Que los resultados sean independientes de las opiniones subjetivas del examinador.</a:t>
            </a:r>
          </a:p>
          <a:p>
            <a:pPr>
              <a:lnSpc>
                <a:spcPct val="80000"/>
              </a:lnSpc>
              <a:buClr>
                <a:srgbClr val="66FF33"/>
              </a:buClr>
              <a:buFont typeface="Wingdings" pitchFamily="2" charset="2"/>
              <a:buNone/>
            </a:pPr>
            <a:r>
              <a:rPr lang="es-ES" b="1" dirty="0"/>
              <a:t> </a:t>
            </a:r>
          </a:p>
        </p:txBody>
      </p:sp>
      <p:pic>
        <p:nvPicPr>
          <p:cNvPr id="921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960095" y="4073237"/>
            <a:ext cx="3472377" cy="21924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19"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91545" y="4073237"/>
            <a:ext cx="2619375" cy="23949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587488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MX" sz="3200" dirty="0" smtClean="0"/>
              <a:t>Índice</a:t>
            </a:r>
            <a:endParaRPr lang="es-MX" sz="3200" dirty="0"/>
          </a:p>
        </p:txBody>
      </p:sp>
      <p:sp>
        <p:nvSpPr>
          <p:cNvPr id="3" name="2 Marcador de contenido"/>
          <p:cNvSpPr>
            <a:spLocks noGrp="1"/>
          </p:cNvSpPr>
          <p:nvPr>
            <p:ph idx="1"/>
          </p:nvPr>
        </p:nvSpPr>
        <p:spPr>
          <a:xfrm>
            <a:off x="838200" y="1403797"/>
            <a:ext cx="10515600" cy="4773166"/>
          </a:xfrm>
        </p:spPr>
        <p:txBody>
          <a:bodyPr>
            <a:normAutofit/>
          </a:bodyPr>
          <a:lstStyle/>
          <a:p>
            <a:pPr marL="0" indent="0">
              <a:buNone/>
            </a:pPr>
            <a:r>
              <a:rPr lang="es-MX" sz="2400" b="1" dirty="0" smtClean="0"/>
              <a:t>Proceso de selección.                                                                                               </a:t>
            </a:r>
            <a:r>
              <a:rPr lang="es-MX" sz="2400" b="1" dirty="0" err="1" smtClean="0"/>
              <a:t>Pag</a:t>
            </a:r>
            <a:r>
              <a:rPr lang="es-MX" sz="2400" b="1" dirty="0" smtClean="0"/>
              <a:t>. 5</a:t>
            </a:r>
          </a:p>
          <a:p>
            <a:pPr marL="0" indent="0">
              <a:buNone/>
            </a:pPr>
            <a:r>
              <a:rPr lang="es-MX" sz="2400" b="1" dirty="0" smtClean="0"/>
              <a:t>Pasos del reclutamiento                                                                                           </a:t>
            </a:r>
            <a:r>
              <a:rPr lang="es-MX" sz="2400" b="1" dirty="0" err="1" smtClean="0"/>
              <a:t>Pag</a:t>
            </a:r>
            <a:r>
              <a:rPr lang="es-MX" sz="2400" b="1" dirty="0" smtClean="0"/>
              <a:t> 6</a:t>
            </a:r>
          </a:p>
          <a:p>
            <a:pPr marL="0" indent="0">
              <a:buNone/>
            </a:pPr>
            <a:r>
              <a:rPr lang="es-MX" sz="2400" b="1" dirty="0" smtClean="0"/>
              <a:t>Selección de personal                                                                                               </a:t>
            </a:r>
            <a:r>
              <a:rPr lang="es-MX" sz="2400" b="1" dirty="0" err="1" smtClean="0"/>
              <a:t>Pag</a:t>
            </a:r>
            <a:r>
              <a:rPr lang="es-MX" sz="2400" b="1" dirty="0" smtClean="0"/>
              <a:t> 15</a:t>
            </a:r>
          </a:p>
          <a:p>
            <a:pPr marL="0" indent="0">
              <a:buNone/>
            </a:pPr>
            <a:r>
              <a:rPr lang="es-ES" sz="2400" b="1" dirty="0" smtClean="0">
                <a:cs typeface="Arial" panose="020B0604020202020204" pitchFamily="34" charset="0"/>
              </a:rPr>
              <a:t>Entrevista de selección</a:t>
            </a:r>
            <a:r>
              <a:rPr lang="es-MX" sz="2400" b="1" dirty="0" smtClean="0"/>
              <a:t>                                                                                             </a:t>
            </a:r>
            <a:r>
              <a:rPr lang="es-MX" sz="2400" b="1" dirty="0" err="1" smtClean="0"/>
              <a:t>Pag</a:t>
            </a:r>
            <a:r>
              <a:rPr lang="es-MX" sz="2400" b="1" dirty="0" smtClean="0"/>
              <a:t> 22</a:t>
            </a:r>
          </a:p>
          <a:p>
            <a:pPr marL="0" indent="0">
              <a:buNone/>
            </a:pPr>
            <a:r>
              <a:rPr lang="es-ES" sz="2400" b="1" dirty="0">
                <a:cs typeface="Arial" pitchFamily="34" charset="0"/>
              </a:rPr>
              <a:t>Pruebas psicométricas.</a:t>
            </a:r>
            <a:r>
              <a:rPr lang="es-MX" sz="2400" b="1" dirty="0" smtClean="0">
                <a:cs typeface="Arial" pitchFamily="34" charset="0"/>
              </a:rPr>
              <a:t>                                                                                             </a:t>
            </a:r>
            <a:r>
              <a:rPr lang="es-MX" sz="2400" b="1" dirty="0" err="1" smtClean="0">
                <a:cs typeface="Arial" pitchFamily="34" charset="0"/>
              </a:rPr>
              <a:t>Pag</a:t>
            </a:r>
            <a:r>
              <a:rPr lang="es-MX" sz="2400" b="1" dirty="0" smtClean="0">
                <a:cs typeface="Arial" pitchFamily="34" charset="0"/>
              </a:rPr>
              <a:t> 29 </a:t>
            </a:r>
          </a:p>
          <a:p>
            <a:pPr marL="0" indent="0">
              <a:buNone/>
            </a:pPr>
            <a:r>
              <a:rPr lang="es-MX" sz="2400" b="1" dirty="0" smtClean="0">
                <a:cs typeface="Arial" pitchFamily="34" charset="0"/>
              </a:rPr>
              <a:t>Contratación                                                                                                               </a:t>
            </a:r>
            <a:r>
              <a:rPr lang="es-MX" sz="2400" b="1" dirty="0" err="1" smtClean="0">
                <a:cs typeface="Arial" pitchFamily="34" charset="0"/>
              </a:rPr>
              <a:t>Pag</a:t>
            </a:r>
            <a:r>
              <a:rPr lang="es-MX" sz="2400" b="1" dirty="0" smtClean="0">
                <a:cs typeface="Arial" pitchFamily="34" charset="0"/>
              </a:rPr>
              <a:t> 32</a:t>
            </a:r>
          </a:p>
          <a:p>
            <a:pPr marL="0" indent="0">
              <a:buNone/>
            </a:pPr>
            <a:r>
              <a:rPr lang="es-MX" sz="2400" b="1" dirty="0" smtClean="0">
                <a:cs typeface="Arial" pitchFamily="34" charset="0"/>
              </a:rPr>
              <a:t>Bibliografía                                                                                                                  Pag.43    </a:t>
            </a:r>
            <a:endParaRPr lang="es-MX" sz="2400" b="1" dirty="0">
              <a:cs typeface="Arial" pitchFamily="34" charset="0"/>
            </a:endParaRPr>
          </a:p>
        </p:txBody>
      </p:sp>
    </p:spTree>
    <p:extLst>
      <p:ext uri="{BB962C8B-B14F-4D97-AF65-F5344CB8AC3E}">
        <p14:creationId xmlns:p14="http://schemas.microsoft.com/office/powerpoint/2010/main" val="46866549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4 Marcador de pie de página"/>
          <p:cNvSpPr>
            <a:spLocks noGrp="1"/>
          </p:cNvSpPr>
          <p:nvPr>
            <p:ph type="ftr" sz="quarter" idx="11"/>
          </p:nvPr>
        </p:nvSpPr>
        <p:spPr/>
        <p:txBody>
          <a:bodyPr/>
          <a:lstStyle/>
          <a:p>
            <a:r>
              <a:rPr lang="es-ES"/>
              <a:t>M en R.H. Luis Arturo Segura Fonseca</a:t>
            </a:r>
          </a:p>
        </p:txBody>
      </p:sp>
      <p:sp>
        <p:nvSpPr>
          <p:cNvPr id="18" name="5 Marcador de número de diapositiva"/>
          <p:cNvSpPr>
            <a:spLocks noGrp="1"/>
          </p:cNvSpPr>
          <p:nvPr>
            <p:ph type="sldNum" sz="quarter" idx="12"/>
          </p:nvPr>
        </p:nvSpPr>
        <p:spPr/>
        <p:txBody>
          <a:bodyPr/>
          <a:lstStyle/>
          <a:p>
            <a:fld id="{B3E39619-E763-4D9A-BD25-5ADB2D50EAE6}" type="slidenum">
              <a:rPr lang="es-ES"/>
              <a:pPr/>
              <a:t>30</a:t>
            </a:fld>
            <a:endParaRPr lang="es-ES"/>
          </a:p>
        </p:txBody>
      </p:sp>
      <p:sp>
        <p:nvSpPr>
          <p:cNvPr id="20482" name="Rectangle 2"/>
          <p:cNvSpPr>
            <a:spLocks noGrp="1" noChangeArrowheads="1"/>
          </p:cNvSpPr>
          <p:nvPr>
            <p:ph type="title"/>
          </p:nvPr>
        </p:nvSpPr>
        <p:spPr/>
        <p:txBody>
          <a:bodyPr/>
          <a:lstStyle/>
          <a:p>
            <a:pPr algn="ctr"/>
            <a:r>
              <a:rPr lang="es-ES" sz="3600" b="1" dirty="0">
                <a:latin typeface="+mn-lt"/>
              </a:rPr>
              <a:t>Pruebas psicométricas</a:t>
            </a:r>
          </a:p>
        </p:txBody>
      </p:sp>
      <p:graphicFrame>
        <p:nvGraphicFramePr>
          <p:cNvPr id="20518" name="Group 38"/>
          <p:cNvGraphicFramePr>
            <a:graphicFrameLocks noGrp="1"/>
          </p:cNvGraphicFramePr>
          <p:nvPr>
            <p:ph idx="1"/>
          </p:nvPr>
        </p:nvGraphicFramePr>
        <p:xfrm>
          <a:off x="1981200" y="1600201"/>
          <a:ext cx="8229600" cy="4565651"/>
        </p:xfrm>
        <a:graphic>
          <a:graphicData uri="http://schemas.openxmlformats.org/drawingml/2006/table">
            <a:tbl>
              <a:tblPr/>
              <a:tblGrid>
                <a:gridCol w="2027238"/>
                <a:gridCol w="3459162"/>
                <a:gridCol w="2743200"/>
              </a:tblGrid>
              <a:tr h="2265363">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endParaRPr kumimoji="0" lang="es-ES" sz="2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es-ES" sz="2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WAIS</a:t>
                      </a:r>
                    </a:p>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es-ES" sz="2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60¨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endParaRPr kumimoji="0" lang="es-ES" sz="2000" b="1" i="0" u="none" strike="noStrike" cap="none" normalizeH="0" baseline="0" smtClean="0">
                        <a:ln>
                          <a:noFill/>
                        </a:ln>
                        <a:solidFill>
                          <a:schemeClr val="tx1"/>
                        </a:solidFill>
                        <a:effectLst>
                          <a:outerShdw blurRad="38100" dist="38100" dir="2700000" algn="tl">
                            <a:srgbClr val="000000"/>
                          </a:outerShdw>
                        </a:effectLst>
                        <a:latin typeface="Arial" charset="0"/>
                      </a:endParaRPr>
                    </a:p>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es-ES" sz="2000" b="1" i="0" u="none" strike="noStrike" cap="none" normalizeH="0" baseline="0" smtClean="0">
                          <a:ln>
                            <a:noFill/>
                          </a:ln>
                          <a:solidFill>
                            <a:schemeClr val="tx1"/>
                          </a:solidFill>
                          <a:effectLst>
                            <a:outerShdw blurRad="38100" dist="38100" dir="2700000" algn="tl">
                              <a:srgbClr val="000000"/>
                            </a:outerShdw>
                          </a:effectLst>
                          <a:latin typeface="Arial" charset="0"/>
                        </a:rPr>
                        <a:t>Técnicos,Administrativos,Personal Especializado, supervisores,</a:t>
                      </a:r>
                    </a:p>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es-ES" sz="2000" b="1" i="0" u="none" strike="noStrike" cap="none" normalizeH="0" baseline="0" smtClean="0">
                          <a:ln>
                            <a:noFill/>
                          </a:ln>
                          <a:solidFill>
                            <a:schemeClr val="tx1"/>
                          </a:solidFill>
                          <a:effectLst>
                            <a:outerShdw blurRad="38100" dist="38100" dir="2700000" algn="tl">
                              <a:srgbClr val="000000"/>
                            </a:outerShdw>
                          </a:effectLst>
                          <a:latin typeface="Arial" charset="0"/>
                        </a:rPr>
                        <a:t>Gerentes y alta dirección.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es-ES" sz="2000" b="0" i="0" u="none" strike="noStrike" cap="none" normalizeH="0" baseline="0" smtClean="0">
                          <a:ln>
                            <a:noFill/>
                          </a:ln>
                          <a:solidFill>
                            <a:schemeClr val="tx1"/>
                          </a:solidFill>
                          <a:effectLst>
                            <a:outerShdw blurRad="38100" dist="38100" dir="2700000" algn="tl">
                              <a:srgbClr val="000000"/>
                            </a:outerShdw>
                          </a:effectLst>
                          <a:latin typeface="Arial" charset="0"/>
                        </a:rPr>
                        <a:t>Evalúa facultades mentales,</a:t>
                      </a:r>
                    </a:p>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es-ES" sz="2000" b="0" i="0" u="none" strike="noStrike" cap="none" normalizeH="0" baseline="0" smtClean="0">
                          <a:ln>
                            <a:noFill/>
                          </a:ln>
                          <a:solidFill>
                            <a:schemeClr val="tx1"/>
                          </a:solidFill>
                          <a:effectLst>
                            <a:outerShdw blurRad="38100" dist="38100" dir="2700000" algn="tl">
                              <a:srgbClr val="000000"/>
                            </a:outerShdw>
                          </a:effectLst>
                          <a:latin typeface="Arial" charset="0"/>
                        </a:rPr>
                        <a:t>Solución de Problemas,</a:t>
                      </a:r>
                    </a:p>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es-ES" sz="2000" b="0" i="0" u="none" strike="noStrike" cap="none" normalizeH="0" baseline="0" smtClean="0">
                          <a:ln>
                            <a:noFill/>
                          </a:ln>
                          <a:solidFill>
                            <a:schemeClr val="tx1"/>
                          </a:solidFill>
                          <a:effectLst>
                            <a:outerShdw blurRad="38100" dist="38100" dir="2700000" algn="tl">
                              <a:srgbClr val="000000"/>
                            </a:outerShdw>
                          </a:effectLst>
                          <a:latin typeface="Arial" charset="0"/>
                        </a:rPr>
                        <a:t>Capacidad de análisis y síntesis.</a:t>
                      </a:r>
                      <a:r>
                        <a:rPr kumimoji="0" lang="es-ES" sz="2400" b="0" i="0" u="none" strike="noStrike" cap="none" normalizeH="0" baseline="0" smtClean="0">
                          <a:ln>
                            <a:noFill/>
                          </a:ln>
                          <a:solidFill>
                            <a:schemeClr val="tx1"/>
                          </a:solidFill>
                          <a:effectLst>
                            <a:outerShdw blurRad="38100" dist="38100" dir="2700000" algn="tl">
                              <a:srgbClr val="000000"/>
                            </a:outerShdw>
                          </a:effectLst>
                          <a:latin typeface="Arial"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300288">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endParaRPr kumimoji="0" lang="es-ES" sz="2800" b="0" i="0" u="none" strike="noStrike" cap="none" normalizeH="0" baseline="0" smtClean="0">
                        <a:ln>
                          <a:noFill/>
                        </a:ln>
                        <a:solidFill>
                          <a:schemeClr val="tx1"/>
                        </a:solidFill>
                        <a:effectLst>
                          <a:outerShdw blurRad="38100" dist="38100" dir="2700000" algn="tl">
                            <a:srgbClr val="000000"/>
                          </a:outerShdw>
                        </a:effectLst>
                        <a:latin typeface="Arial" charset="0"/>
                      </a:endParaRPr>
                    </a:p>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es-ES" sz="2800" b="0" i="0" u="none" strike="noStrike" cap="none" normalizeH="0" baseline="0" smtClean="0">
                          <a:ln>
                            <a:noFill/>
                          </a:ln>
                          <a:solidFill>
                            <a:schemeClr val="tx1"/>
                          </a:solidFill>
                          <a:effectLst>
                            <a:outerShdw blurRad="38100" dist="38100" dir="2700000" algn="tl">
                              <a:srgbClr val="000000"/>
                            </a:outerShdw>
                          </a:effectLst>
                          <a:latin typeface="Arial" charset="0"/>
                        </a:rPr>
                        <a:t>Beta II </a:t>
                      </a:r>
                    </a:p>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es-ES" sz="2800" b="0" i="0" u="none" strike="noStrike" cap="none" normalizeH="0" baseline="0" smtClean="0">
                          <a:ln>
                            <a:noFill/>
                          </a:ln>
                          <a:solidFill>
                            <a:schemeClr val="tx1"/>
                          </a:solidFill>
                          <a:effectLst>
                            <a:outerShdw blurRad="38100" dist="38100" dir="2700000" algn="tl">
                              <a:srgbClr val="000000"/>
                            </a:outerShdw>
                          </a:effectLst>
                          <a:latin typeface="Arial" charset="0"/>
                        </a:rPr>
                        <a:t>16”</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endParaRPr kumimoji="0" lang="es-ES" sz="2800" b="0" i="0" u="none" strike="noStrike" cap="none" normalizeH="0" baseline="0" smtClean="0">
                        <a:ln>
                          <a:noFill/>
                        </a:ln>
                        <a:solidFill>
                          <a:schemeClr val="tx1"/>
                        </a:solidFill>
                        <a:effectLst>
                          <a:outerShdw blurRad="38100" dist="38100" dir="2700000" algn="tl">
                            <a:srgbClr val="000000"/>
                          </a:outerShdw>
                        </a:effectLst>
                        <a:latin typeface="Arial" charset="0"/>
                      </a:endParaRPr>
                    </a:p>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es-ES" sz="2000" b="1" i="0" u="none" strike="noStrike" cap="none" normalizeH="0" baseline="0" smtClean="0">
                          <a:ln>
                            <a:noFill/>
                          </a:ln>
                          <a:solidFill>
                            <a:schemeClr val="tx1"/>
                          </a:solidFill>
                          <a:effectLst>
                            <a:outerShdw blurRad="38100" dist="38100" dir="2700000" algn="tl">
                              <a:srgbClr val="000000"/>
                            </a:outerShdw>
                          </a:effectLst>
                          <a:latin typeface="Arial" charset="0"/>
                        </a:rPr>
                        <a:t>Todos los niveles.</a:t>
                      </a:r>
                    </a:p>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endParaRPr kumimoji="0" lang="es-ES" sz="2000" b="1"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es-ES" sz="2000" b="0" i="0" u="none" strike="noStrike" cap="none" normalizeH="0" baseline="0" smtClean="0">
                          <a:ln>
                            <a:noFill/>
                          </a:ln>
                          <a:solidFill>
                            <a:schemeClr val="tx1"/>
                          </a:solidFill>
                          <a:effectLst>
                            <a:outerShdw blurRad="38100" dist="38100" dir="2700000" algn="tl">
                              <a:srgbClr val="000000"/>
                            </a:outerShdw>
                          </a:effectLst>
                          <a:latin typeface="Arial" charset="0"/>
                        </a:rPr>
                        <a:t>Capacidad de planeación, Capacidad de aprendizaje, memoria inmediata.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250426081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4 Marcador de pie de página"/>
          <p:cNvSpPr>
            <a:spLocks noGrp="1"/>
          </p:cNvSpPr>
          <p:nvPr>
            <p:ph type="ftr" sz="quarter" idx="11"/>
          </p:nvPr>
        </p:nvSpPr>
        <p:spPr/>
        <p:txBody>
          <a:bodyPr/>
          <a:lstStyle/>
          <a:p>
            <a:r>
              <a:rPr lang="es-ES"/>
              <a:t>M en R.H. Luis Arturo Segura Fonseca</a:t>
            </a:r>
          </a:p>
        </p:txBody>
      </p:sp>
      <p:sp>
        <p:nvSpPr>
          <p:cNvPr id="18" name="5 Marcador de número de diapositiva"/>
          <p:cNvSpPr>
            <a:spLocks noGrp="1"/>
          </p:cNvSpPr>
          <p:nvPr>
            <p:ph type="sldNum" sz="quarter" idx="12"/>
          </p:nvPr>
        </p:nvSpPr>
        <p:spPr/>
        <p:txBody>
          <a:bodyPr/>
          <a:lstStyle/>
          <a:p>
            <a:fld id="{AD4E27E7-4738-4575-B299-A34DA24741EA}" type="slidenum">
              <a:rPr lang="es-ES"/>
              <a:pPr/>
              <a:t>31</a:t>
            </a:fld>
            <a:endParaRPr lang="es-ES"/>
          </a:p>
        </p:txBody>
      </p:sp>
      <p:sp>
        <p:nvSpPr>
          <p:cNvPr id="22530" name="Rectangle 2"/>
          <p:cNvSpPr>
            <a:spLocks noGrp="1" noChangeArrowheads="1"/>
          </p:cNvSpPr>
          <p:nvPr>
            <p:ph type="title"/>
          </p:nvPr>
        </p:nvSpPr>
        <p:spPr>
          <a:xfrm>
            <a:off x="1981200" y="188640"/>
            <a:ext cx="8229600" cy="1143000"/>
          </a:xfrm>
        </p:spPr>
        <p:txBody>
          <a:bodyPr/>
          <a:lstStyle/>
          <a:p>
            <a:pPr algn="ctr"/>
            <a:r>
              <a:rPr lang="es-ES" sz="3600" b="1" dirty="0">
                <a:latin typeface="+mn-lt"/>
              </a:rPr>
              <a:t>Pruebas psicométricas</a:t>
            </a:r>
          </a:p>
        </p:txBody>
      </p:sp>
      <p:graphicFrame>
        <p:nvGraphicFramePr>
          <p:cNvPr id="22558" name="Group 30"/>
          <p:cNvGraphicFramePr>
            <a:graphicFrameLocks noGrp="1"/>
          </p:cNvGraphicFramePr>
          <p:nvPr>
            <p:ph idx="1"/>
          </p:nvPr>
        </p:nvGraphicFramePr>
        <p:xfrm>
          <a:off x="1981200" y="1412876"/>
          <a:ext cx="8229600" cy="4949825"/>
        </p:xfrm>
        <a:graphic>
          <a:graphicData uri="http://schemas.openxmlformats.org/drawingml/2006/table">
            <a:tbl>
              <a:tblPr/>
              <a:tblGrid>
                <a:gridCol w="2459038"/>
                <a:gridCol w="3027362"/>
                <a:gridCol w="2743200"/>
              </a:tblGrid>
              <a:tr h="2378075">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endParaRPr kumimoji="0" lang="es-ES" sz="2400" b="0" i="0" u="none" strike="noStrike" cap="none" normalizeH="0" baseline="0" smtClean="0">
                        <a:ln>
                          <a:noFill/>
                        </a:ln>
                        <a:solidFill>
                          <a:schemeClr val="tx1"/>
                        </a:solidFill>
                        <a:effectLst>
                          <a:outerShdw blurRad="38100" dist="38100" dir="2700000" algn="tl">
                            <a:srgbClr val="000000"/>
                          </a:outerShdw>
                        </a:effectLst>
                        <a:latin typeface="Arial" charset="0"/>
                      </a:endParaRPr>
                    </a:p>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endParaRPr kumimoji="0" lang="es-ES" sz="2400" b="0" i="0" u="none" strike="noStrike" cap="none" normalizeH="0" baseline="0" smtClean="0">
                        <a:ln>
                          <a:noFill/>
                        </a:ln>
                        <a:solidFill>
                          <a:schemeClr val="tx1"/>
                        </a:solidFill>
                        <a:effectLst>
                          <a:outerShdw blurRad="38100" dist="38100" dir="2700000" algn="tl">
                            <a:srgbClr val="000000"/>
                          </a:outerShdw>
                        </a:effectLst>
                        <a:latin typeface="Arial" charset="0"/>
                      </a:endParaRPr>
                    </a:p>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es-ES" sz="2800" b="0" i="0" u="none" strike="noStrike" cap="none" normalizeH="0" baseline="0" smtClean="0">
                          <a:ln>
                            <a:noFill/>
                          </a:ln>
                          <a:solidFill>
                            <a:schemeClr val="tx1"/>
                          </a:solidFill>
                          <a:effectLst>
                            <a:outerShdw blurRad="38100" dist="38100" dir="2700000" algn="tl">
                              <a:srgbClr val="000000"/>
                            </a:outerShdw>
                          </a:effectLst>
                          <a:latin typeface="Arial" charset="0"/>
                        </a:rPr>
                        <a:t>Wonderlic </a:t>
                      </a:r>
                    </a:p>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es-ES" sz="2800" b="0" i="0" u="none" strike="noStrike" cap="none" normalizeH="0" baseline="0" smtClean="0">
                          <a:ln>
                            <a:noFill/>
                          </a:ln>
                          <a:solidFill>
                            <a:schemeClr val="tx1"/>
                          </a:solidFill>
                          <a:effectLst>
                            <a:outerShdw blurRad="38100" dist="38100" dir="2700000" algn="tl">
                              <a:srgbClr val="000000"/>
                            </a:outerShdw>
                          </a:effectLst>
                          <a:latin typeface="Arial" charset="0"/>
                        </a:rPr>
                        <a:t>15”</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endParaRPr kumimoji="0" lang="es-ES" sz="2000" b="1" i="0" u="none" strike="noStrike" cap="none" normalizeH="0" baseline="0" smtClean="0">
                        <a:ln>
                          <a:noFill/>
                        </a:ln>
                        <a:solidFill>
                          <a:schemeClr val="tx1"/>
                        </a:solidFill>
                        <a:effectLst>
                          <a:outerShdw blurRad="38100" dist="38100" dir="2700000" algn="tl">
                            <a:srgbClr val="000000"/>
                          </a:outerShdw>
                        </a:effectLst>
                        <a:latin typeface="Arial" charset="0"/>
                      </a:endParaRPr>
                    </a:p>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endParaRPr kumimoji="0" lang="es-ES" sz="2000" b="1" i="0" u="none" strike="noStrike" cap="none" normalizeH="0" baseline="0" smtClean="0">
                        <a:ln>
                          <a:noFill/>
                        </a:ln>
                        <a:solidFill>
                          <a:schemeClr val="tx1"/>
                        </a:solidFill>
                        <a:effectLst>
                          <a:outerShdw blurRad="38100" dist="38100" dir="2700000" algn="tl">
                            <a:srgbClr val="000000"/>
                          </a:outerShdw>
                        </a:effectLst>
                        <a:latin typeface="Arial" charset="0"/>
                      </a:endParaRPr>
                    </a:p>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es-ES" sz="2000" b="1" i="0" u="none" strike="noStrike" cap="none" normalizeH="0" baseline="0" smtClean="0">
                          <a:ln>
                            <a:noFill/>
                          </a:ln>
                          <a:solidFill>
                            <a:schemeClr val="tx1"/>
                          </a:solidFill>
                          <a:effectLst>
                            <a:outerShdw blurRad="38100" dist="38100" dir="2700000" algn="tl">
                              <a:srgbClr val="000000"/>
                            </a:outerShdw>
                          </a:effectLst>
                          <a:latin typeface="Arial" charset="0"/>
                        </a:rPr>
                        <a:t>Nivel medio administrativo,</a:t>
                      </a:r>
                    </a:p>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es-ES" sz="2000" b="1" i="0" u="none" strike="noStrike" cap="none" normalizeH="0" baseline="0" smtClean="0">
                          <a:ln>
                            <a:noFill/>
                          </a:ln>
                          <a:solidFill>
                            <a:schemeClr val="tx1"/>
                          </a:solidFill>
                          <a:effectLst>
                            <a:outerShdw blurRad="38100" dist="38100" dir="2700000" algn="tl">
                              <a:srgbClr val="000000"/>
                            </a:outerShdw>
                          </a:effectLst>
                          <a:latin typeface="Arial" charset="0"/>
                        </a:rPr>
                        <a:t>Técnicos, secretarias.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es-ES" sz="2000" b="0" i="0" u="none" strike="noStrike" cap="none" normalizeH="0" baseline="0" smtClean="0">
                          <a:ln>
                            <a:noFill/>
                          </a:ln>
                          <a:solidFill>
                            <a:schemeClr val="tx1"/>
                          </a:solidFill>
                          <a:effectLst>
                            <a:outerShdw blurRad="38100" dist="38100" dir="2700000" algn="tl">
                              <a:srgbClr val="000000"/>
                            </a:outerShdw>
                          </a:effectLst>
                          <a:latin typeface="Arial" charset="0"/>
                        </a:rPr>
                        <a:t>Problemas aritméticos, Razonamiento lógico, Comprensión Vocabulario,</a:t>
                      </a:r>
                    </a:p>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es-ES" sz="2000" b="0" i="0" u="none" strike="noStrike" cap="none" normalizeH="0" baseline="0" smtClean="0">
                          <a:ln>
                            <a:noFill/>
                          </a:ln>
                          <a:solidFill>
                            <a:schemeClr val="tx1"/>
                          </a:solidFill>
                          <a:effectLst>
                            <a:outerShdw blurRad="38100" dist="38100" dir="2700000" algn="tl">
                              <a:srgbClr val="000000"/>
                            </a:outerShdw>
                          </a:effectLst>
                          <a:latin typeface="Arial" charset="0"/>
                        </a:rPr>
                        <a:t>Concentración, Relaciones verbales y espaciales.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359025">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endParaRPr kumimoji="0" lang="es-ES" sz="2400" b="0" i="0" u="none" strike="noStrike" cap="none" normalizeH="0" baseline="0" smtClean="0">
                        <a:ln>
                          <a:noFill/>
                        </a:ln>
                        <a:solidFill>
                          <a:schemeClr val="tx1"/>
                        </a:solidFill>
                        <a:effectLst>
                          <a:outerShdw blurRad="38100" dist="38100" dir="2700000" algn="tl">
                            <a:srgbClr val="000000"/>
                          </a:outerShdw>
                        </a:effectLst>
                        <a:latin typeface="Arial" charset="0"/>
                      </a:endParaRPr>
                    </a:p>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es-ES" sz="2800" b="0" i="0" u="none" strike="noStrike" cap="none" normalizeH="0" baseline="0" smtClean="0">
                          <a:ln>
                            <a:noFill/>
                          </a:ln>
                          <a:solidFill>
                            <a:schemeClr val="tx1"/>
                          </a:solidFill>
                          <a:effectLst>
                            <a:outerShdw blurRad="38100" dist="38100" dir="2700000" algn="tl">
                              <a:srgbClr val="000000"/>
                            </a:outerShdw>
                          </a:effectLst>
                          <a:latin typeface="Arial" charset="0"/>
                        </a:rPr>
                        <a:t>Thurstone </a:t>
                      </a:r>
                    </a:p>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es-ES" sz="2800" b="0" i="0" u="none" strike="noStrike" cap="none" normalizeH="0" baseline="0" smtClean="0">
                          <a:ln>
                            <a:noFill/>
                          </a:ln>
                          <a:solidFill>
                            <a:schemeClr val="tx1"/>
                          </a:solidFill>
                          <a:effectLst>
                            <a:outerShdw blurRad="38100" dist="38100" dir="2700000" algn="tl">
                              <a:srgbClr val="000000"/>
                            </a:outerShdw>
                          </a:effectLst>
                          <a:latin typeface="Arial" charset="0"/>
                        </a:rPr>
                        <a:t>30”- 60”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endParaRPr kumimoji="0" lang="es-ES" sz="2000" b="1" i="0" u="none" strike="noStrike" cap="none" normalizeH="0" baseline="0" smtClean="0">
                        <a:ln>
                          <a:noFill/>
                        </a:ln>
                        <a:solidFill>
                          <a:schemeClr val="tx1"/>
                        </a:solidFill>
                        <a:effectLst>
                          <a:outerShdw blurRad="38100" dist="38100" dir="2700000" algn="tl">
                            <a:srgbClr val="000000"/>
                          </a:outerShdw>
                        </a:effectLst>
                        <a:latin typeface="Arial" charset="0"/>
                      </a:endParaRPr>
                    </a:p>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es-ES" sz="2000" b="1" i="0" u="none" strike="noStrike" cap="none" normalizeH="0" baseline="0" smtClean="0">
                          <a:ln>
                            <a:noFill/>
                          </a:ln>
                          <a:solidFill>
                            <a:schemeClr val="tx1"/>
                          </a:solidFill>
                          <a:effectLst>
                            <a:outerShdw blurRad="38100" dist="38100" dir="2700000" algn="tl">
                              <a:srgbClr val="000000"/>
                            </a:outerShdw>
                          </a:effectLst>
                          <a:latin typeface="Arial" charset="0"/>
                        </a:rPr>
                        <a:t>A todos los niveles (personas con escolaridad desde preparatoria en adelante</a:t>
                      </a:r>
                      <a:r>
                        <a:rPr kumimoji="0" lang="es-ES" sz="2400" b="1" i="0" u="none" strike="noStrike" cap="none" normalizeH="0" baseline="0" smtClean="0">
                          <a:ln>
                            <a:noFill/>
                          </a:ln>
                          <a:solidFill>
                            <a:schemeClr val="tx1"/>
                          </a:solidFill>
                          <a:effectLst>
                            <a:outerShdw blurRad="38100" dist="38100" dir="2700000" algn="tl">
                              <a:srgbClr val="000000"/>
                            </a:outerShdw>
                          </a:effectLst>
                          <a:latin typeface="Arial" charset="0"/>
                        </a:rPr>
                        <a:t>)</a:t>
                      </a:r>
                      <a:r>
                        <a:rPr kumimoji="0" lang="es-ES" sz="2800" b="0" i="0" u="none" strike="noStrike" cap="none" normalizeH="0" baseline="0" smtClean="0">
                          <a:ln>
                            <a:noFill/>
                          </a:ln>
                          <a:solidFill>
                            <a:schemeClr val="tx1"/>
                          </a:solidFill>
                          <a:effectLst>
                            <a:outerShdw blurRad="38100" dist="38100" dir="2700000" algn="tl">
                              <a:srgbClr val="000000"/>
                            </a:outerShdw>
                          </a:effectLst>
                          <a:latin typeface="Arial" charset="0"/>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endParaRPr kumimoji="0" lang="es-ES" sz="2000" b="0" i="0" u="none" strike="noStrike" cap="none" normalizeH="0" baseline="0" smtClean="0">
                        <a:ln>
                          <a:noFill/>
                        </a:ln>
                        <a:solidFill>
                          <a:schemeClr val="tx1"/>
                        </a:solidFill>
                        <a:effectLst>
                          <a:outerShdw blurRad="38100" dist="38100" dir="2700000" algn="tl">
                            <a:srgbClr val="000000"/>
                          </a:outerShdw>
                        </a:effectLst>
                        <a:latin typeface="Arial" charset="0"/>
                      </a:endParaRPr>
                    </a:p>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es-ES" sz="2000" b="0" i="0" u="none" strike="noStrike" cap="none" normalizeH="0" baseline="0" smtClean="0">
                          <a:ln>
                            <a:noFill/>
                          </a:ln>
                          <a:solidFill>
                            <a:schemeClr val="tx1"/>
                          </a:solidFill>
                          <a:effectLst>
                            <a:outerShdw blurRad="38100" dist="38100" dir="2700000" algn="tl">
                              <a:srgbClr val="000000"/>
                            </a:outerShdw>
                          </a:effectLst>
                          <a:latin typeface="Arial" charset="0"/>
                        </a:rPr>
                        <a:t>Comprensión Verbal, Comprensión Espacial Raciocinio, Manejo de números, fluidez Verbal.</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98608705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b="1" dirty="0"/>
              <a:t>CONTRATACIÓN</a:t>
            </a:r>
            <a:endParaRPr lang="es-MX" dirty="0"/>
          </a:p>
        </p:txBody>
      </p:sp>
      <p:sp>
        <p:nvSpPr>
          <p:cNvPr id="4" name="3 Marcador de pie de página"/>
          <p:cNvSpPr>
            <a:spLocks noGrp="1"/>
          </p:cNvSpPr>
          <p:nvPr>
            <p:ph type="ftr" sz="quarter" idx="11"/>
          </p:nvPr>
        </p:nvSpPr>
        <p:spPr/>
        <p:txBody>
          <a:bodyPr/>
          <a:lstStyle/>
          <a:p>
            <a:r>
              <a:rPr lang="es-ES" smtClean="0"/>
              <a:t>M en R.H. Luis Arturo Segura Fonseca</a:t>
            </a:r>
            <a:endParaRPr lang="es-ES"/>
          </a:p>
        </p:txBody>
      </p:sp>
      <p:sp>
        <p:nvSpPr>
          <p:cNvPr id="5" name="4 Marcador de número de diapositiva"/>
          <p:cNvSpPr>
            <a:spLocks noGrp="1"/>
          </p:cNvSpPr>
          <p:nvPr>
            <p:ph type="sldNum" sz="quarter" idx="12"/>
          </p:nvPr>
        </p:nvSpPr>
        <p:spPr/>
        <p:txBody>
          <a:bodyPr/>
          <a:lstStyle/>
          <a:p>
            <a:fld id="{66202B92-9FBE-4632-BEFA-19507DC73F7E}" type="slidenum">
              <a:rPr lang="es-ES" smtClean="0"/>
              <a:pPr/>
              <a:t>32</a:t>
            </a:fld>
            <a:endParaRPr lang="es-ES"/>
          </a:p>
        </p:txBody>
      </p:sp>
      <p:pic>
        <p:nvPicPr>
          <p:cNvPr id="205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431704" y="1484784"/>
            <a:ext cx="5544616" cy="37444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1081361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4 Marcador de pie de página"/>
          <p:cNvSpPr>
            <a:spLocks noGrp="1"/>
          </p:cNvSpPr>
          <p:nvPr>
            <p:ph type="ftr" sz="quarter" idx="11"/>
          </p:nvPr>
        </p:nvSpPr>
        <p:spPr/>
        <p:txBody>
          <a:bodyPr/>
          <a:lstStyle/>
          <a:p>
            <a:r>
              <a:rPr lang="es-ES"/>
              <a:t>M en R.H. Luis Arturo Segura Fonseca</a:t>
            </a:r>
          </a:p>
        </p:txBody>
      </p:sp>
      <p:sp>
        <p:nvSpPr>
          <p:cNvPr id="5" name="5 Marcador de número de diapositiva"/>
          <p:cNvSpPr>
            <a:spLocks noGrp="1"/>
          </p:cNvSpPr>
          <p:nvPr>
            <p:ph type="sldNum" sz="quarter" idx="12"/>
          </p:nvPr>
        </p:nvSpPr>
        <p:spPr/>
        <p:txBody>
          <a:bodyPr/>
          <a:lstStyle/>
          <a:p>
            <a:fld id="{A18E6ABC-EE5E-4629-ACBF-77F3642422A5}" type="slidenum">
              <a:rPr lang="es-ES"/>
              <a:pPr/>
              <a:t>33</a:t>
            </a:fld>
            <a:endParaRPr lang="es-ES"/>
          </a:p>
        </p:txBody>
      </p:sp>
      <p:sp>
        <p:nvSpPr>
          <p:cNvPr id="24578" name="Rectangle 2"/>
          <p:cNvSpPr>
            <a:spLocks noGrp="1" noChangeArrowheads="1"/>
          </p:cNvSpPr>
          <p:nvPr>
            <p:ph type="title"/>
          </p:nvPr>
        </p:nvSpPr>
        <p:spPr>
          <a:xfrm>
            <a:off x="1981200" y="116632"/>
            <a:ext cx="8229600" cy="1143000"/>
          </a:xfrm>
        </p:spPr>
        <p:txBody>
          <a:bodyPr/>
          <a:lstStyle/>
          <a:p>
            <a:pPr algn="ctr"/>
            <a:r>
              <a:rPr lang="es-ES" sz="3600" b="1" dirty="0">
                <a:latin typeface="Arial" panose="020B0604020202020204" pitchFamily="34" charset="0"/>
                <a:cs typeface="Arial" panose="020B0604020202020204" pitchFamily="34" charset="0"/>
              </a:rPr>
              <a:t>CONTRATACIÓN</a:t>
            </a:r>
          </a:p>
        </p:txBody>
      </p:sp>
      <p:sp>
        <p:nvSpPr>
          <p:cNvPr id="24579" name="Rectangle 3"/>
          <p:cNvSpPr>
            <a:spLocks noGrp="1" noChangeArrowheads="1"/>
          </p:cNvSpPr>
          <p:nvPr>
            <p:ph type="body" idx="1"/>
          </p:nvPr>
        </p:nvSpPr>
        <p:spPr>
          <a:xfrm>
            <a:off x="1236518" y="1560437"/>
            <a:ext cx="9705109" cy="5112568"/>
          </a:xfrm>
        </p:spPr>
        <p:txBody>
          <a:bodyPr>
            <a:noAutofit/>
          </a:bodyPr>
          <a:lstStyle/>
          <a:p>
            <a:pPr marL="609600" indent="-609600" algn="just">
              <a:buFont typeface="Wingdings" pitchFamily="2" charset="2"/>
              <a:buAutoNum type="arabicPeriod"/>
            </a:pPr>
            <a:r>
              <a:rPr lang="es-ES" b="1" dirty="0">
                <a:latin typeface="Arial" panose="020B0604020202020204" pitchFamily="34" charset="0"/>
                <a:cs typeface="Arial" panose="020B0604020202020204" pitchFamily="34" charset="0"/>
              </a:rPr>
              <a:t>Entrevista final. Solicitud de documentación probatoria.</a:t>
            </a:r>
          </a:p>
          <a:p>
            <a:pPr marL="609600" indent="-609600" algn="just">
              <a:buFont typeface="Wingdings" pitchFamily="2" charset="2"/>
              <a:buAutoNum type="arabicPeriod"/>
            </a:pPr>
            <a:r>
              <a:rPr lang="es-ES" b="1" dirty="0">
                <a:latin typeface="Arial" panose="020B0604020202020204" pitchFamily="34" charset="0"/>
                <a:cs typeface="Arial" panose="020B0604020202020204" pitchFamily="34" charset="0"/>
              </a:rPr>
              <a:t>Contratación, firma de contrato, alta al Seguro social, alta a la secretaria de hacienda (ISR).</a:t>
            </a:r>
          </a:p>
          <a:p>
            <a:pPr marL="609600" indent="-609600" algn="just">
              <a:buFont typeface="Wingdings" pitchFamily="2" charset="2"/>
              <a:buAutoNum type="arabicPeriod"/>
            </a:pPr>
            <a:r>
              <a:rPr lang="es-ES" b="1" dirty="0">
                <a:latin typeface="Arial" panose="020B0604020202020204" pitchFamily="34" charset="0"/>
                <a:cs typeface="Arial" panose="020B0604020202020204" pitchFamily="34" charset="0"/>
              </a:rPr>
              <a:t>Tipos de contratos.(individual y colectivo)</a:t>
            </a:r>
          </a:p>
          <a:p>
            <a:pPr marL="990600" lvl="1" indent="-533400" algn="just">
              <a:buFont typeface="Wingdings" pitchFamily="2" charset="2"/>
              <a:buAutoNum type="alphaLcPeriod"/>
            </a:pPr>
            <a:r>
              <a:rPr lang="es-ES" sz="3200" b="1" dirty="0">
                <a:latin typeface="Arial" panose="020B0604020202020204" pitchFamily="34" charset="0"/>
                <a:cs typeface="Arial" panose="020B0604020202020204" pitchFamily="34" charset="0"/>
              </a:rPr>
              <a:t>Por tiempo determinado.</a:t>
            </a:r>
          </a:p>
          <a:p>
            <a:pPr marL="990600" lvl="1" indent="-533400" algn="just">
              <a:buFont typeface="Wingdings" pitchFamily="2" charset="2"/>
              <a:buAutoNum type="alphaLcPeriod"/>
            </a:pPr>
            <a:r>
              <a:rPr lang="es-ES" sz="3200" b="1" dirty="0">
                <a:latin typeface="Arial" panose="020B0604020202020204" pitchFamily="34" charset="0"/>
                <a:cs typeface="Arial" panose="020B0604020202020204" pitchFamily="34" charset="0"/>
              </a:rPr>
              <a:t>Por obra determinada.</a:t>
            </a:r>
          </a:p>
          <a:p>
            <a:pPr marL="990600" lvl="1" indent="-533400" algn="just">
              <a:buFont typeface="Wingdings" pitchFamily="2" charset="2"/>
              <a:buAutoNum type="alphaLcPeriod"/>
            </a:pPr>
            <a:r>
              <a:rPr lang="es-ES" sz="3200" b="1" dirty="0">
                <a:latin typeface="Arial" panose="020B0604020202020204" pitchFamily="34" charset="0"/>
                <a:cs typeface="Arial" panose="020B0604020202020204" pitchFamily="34" charset="0"/>
              </a:rPr>
              <a:t>Por </a:t>
            </a:r>
            <a:r>
              <a:rPr lang="es-ES" sz="3200" b="1" dirty="0"/>
              <a:t>tiempo indefinido.</a:t>
            </a:r>
          </a:p>
        </p:txBody>
      </p:sp>
    </p:spTree>
    <p:extLst>
      <p:ext uri="{BB962C8B-B14F-4D97-AF65-F5344CB8AC3E}">
        <p14:creationId xmlns:p14="http://schemas.microsoft.com/office/powerpoint/2010/main" val="375116311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4 Marcador de pie de página"/>
          <p:cNvSpPr>
            <a:spLocks noGrp="1"/>
          </p:cNvSpPr>
          <p:nvPr>
            <p:ph type="ftr" sz="quarter" idx="11"/>
          </p:nvPr>
        </p:nvSpPr>
        <p:spPr/>
        <p:txBody>
          <a:bodyPr/>
          <a:lstStyle/>
          <a:p>
            <a:r>
              <a:rPr lang="es-ES"/>
              <a:t>M en R.H. Luis Arturo Segura Fonseca</a:t>
            </a:r>
          </a:p>
        </p:txBody>
      </p:sp>
      <p:sp>
        <p:nvSpPr>
          <p:cNvPr id="5" name="5 Marcador de número de diapositiva"/>
          <p:cNvSpPr>
            <a:spLocks noGrp="1"/>
          </p:cNvSpPr>
          <p:nvPr>
            <p:ph type="sldNum" sz="quarter" idx="12"/>
          </p:nvPr>
        </p:nvSpPr>
        <p:spPr/>
        <p:txBody>
          <a:bodyPr/>
          <a:lstStyle/>
          <a:p>
            <a:fld id="{D677966C-7E18-431D-A237-D0B45756C379}" type="slidenum">
              <a:rPr lang="es-ES"/>
              <a:pPr/>
              <a:t>34</a:t>
            </a:fld>
            <a:endParaRPr lang="es-ES"/>
          </a:p>
        </p:txBody>
      </p:sp>
      <p:sp>
        <p:nvSpPr>
          <p:cNvPr id="27650" name="Rectangle 2"/>
          <p:cNvSpPr>
            <a:spLocks noGrp="1" noChangeArrowheads="1"/>
          </p:cNvSpPr>
          <p:nvPr>
            <p:ph type="title"/>
          </p:nvPr>
        </p:nvSpPr>
        <p:spPr>
          <a:xfrm>
            <a:off x="1981200" y="-27384"/>
            <a:ext cx="8229600" cy="1143000"/>
          </a:xfrm>
        </p:spPr>
        <p:txBody>
          <a:bodyPr/>
          <a:lstStyle/>
          <a:p>
            <a:pPr algn="ctr"/>
            <a:r>
              <a:rPr lang="es-ES" sz="3200" b="1" dirty="0">
                <a:latin typeface="Arial" panose="020B0604020202020204" pitchFamily="34" charset="0"/>
                <a:cs typeface="Arial" panose="020B0604020202020204" pitchFamily="34" charset="0"/>
              </a:rPr>
              <a:t>CONTRATACIÓN</a:t>
            </a:r>
          </a:p>
        </p:txBody>
      </p:sp>
      <p:sp>
        <p:nvSpPr>
          <p:cNvPr id="27651" name="Rectangle 3"/>
          <p:cNvSpPr>
            <a:spLocks noGrp="1" noChangeArrowheads="1"/>
          </p:cNvSpPr>
          <p:nvPr>
            <p:ph type="body" idx="1"/>
          </p:nvPr>
        </p:nvSpPr>
        <p:spPr>
          <a:xfrm>
            <a:off x="1330036" y="1321809"/>
            <a:ext cx="9265228" cy="4903014"/>
          </a:xfrm>
        </p:spPr>
        <p:txBody>
          <a:bodyPr>
            <a:noAutofit/>
          </a:bodyPr>
          <a:lstStyle/>
          <a:p>
            <a:pPr algn="just">
              <a:buFont typeface="Wingdings" pitchFamily="2" charset="2"/>
              <a:buNone/>
            </a:pPr>
            <a:r>
              <a:rPr lang="es-ES" sz="3200" b="1" dirty="0">
                <a:latin typeface="Arial" panose="020B0604020202020204" pitchFamily="34" charset="0"/>
                <a:cs typeface="Arial" panose="020B0604020202020204" pitchFamily="34" charset="0"/>
              </a:rPr>
              <a:t>Salario: Articulo 82 de la Ley Federal del Trabajo.</a:t>
            </a:r>
          </a:p>
          <a:p>
            <a:pPr algn="just">
              <a:buFont typeface="Wingdings" pitchFamily="2" charset="2"/>
              <a:buNone/>
            </a:pPr>
            <a:r>
              <a:rPr lang="es-ES" sz="3200" b="1" dirty="0">
                <a:latin typeface="Arial" panose="020B0604020202020204" pitchFamily="34" charset="0"/>
                <a:cs typeface="Arial" panose="020B0604020202020204" pitchFamily="34" charset="0"/>
              </a:rPr>
              <a:t>Salario es la retribución que debe pagar el patrón al trabajador por </a:t>
            </a:r>
            <a:r>
              <a:rPr lang="es-ES" sz="3200" b="1" dirty="0" smtClean="0">
                <a:latin typeface="Arial" panose="020B0604020202020204" pitchFamily="34" charset="0"/>
                <a:cs typeface="Arial" panose="020B0604020202020204" pitchFamily="34" charset="0"/>
              </a:rPr>
              <a:t>su </a:t>
            </a:r>
            <a:r>
              <a:rPr lang="es-ES" sz="3200" b="1" dirty="0">
                <a:latin typeface="Arial" panose="020B0604020202020204" pitchFamily="34" charset="0"/>
                <a:cs typeface="Arial" panose="020B0604020202020204" pitchFamily="34" charset="0"/>
              </a:rPr>
              <a:t>trabajo. </a:t>
            </a:r>
          </a:p>
        </p:txBody>
      </p:sp>
      <p:pic>
        <p:nvPicPr>
          <p:cNvPr id="3075"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12024" y="3645024"/>
            <a:ext cx="2952328" cy="2448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07568" y="3645024"/>
            <a:ext cx="2946648" cy="2448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8931684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algn="just"/>
            <a:r>
              <a:rPr lang="es-ES" sz="3200" b="1" dirty="0"/>
              <a:t>Articulo 84. El salario se integra con los pagos hechos en efectivo por cuota diaria, gratificaciones, percepciones, habitación, primas, comisiones, prestaciones en especie y cualquier otra cantidad o prestación que se entregue al trabajador por su trabajo.</a:t>
            </a:r>
          </a:p>
          <a:p>
            <a:pPr marL="0" indent="0" algn="just">
              <a:buNone/>
            </a:pPr>
            <a:endParaRPr lang="es-MX" sz="3200" dirty="0"/>
          </a:p>
        </p:txBody>
      </p:sp>
      <p:sp>
        <p:nvSpPr>
          <p:cNvPr id="4" name="3 Marcador de pie de página"/>
          <p:cNvSpPr>
            <a:spLocks noGrp="1"/>
          </p:cNvSpPr>
          <p:nvPr>
            <p:ph type="ftr" sz="quarter" idx="11"/>
          </p:nvPr>
        </p:nvSpPr>
        <p:spPr/>
        <p:txBody>
          <a:bodyPr/>
          <a:lstStyle/>
          <a:p>
            <a:r>
              <a:rPr lang="es-MX" smtClean="0"/>
              <a:t>M en R.H. Luis Arturo Segura Fonseca</a:t>
            </a:r>
            <a:endParaRPr lang="es-MX"/>
          </a:p>
        </p:txBody>
      </p:sp>
      <p:sp>
        <p:nvSpPr>
          <p:cNvPr id="5" name="4 Marcador de número de diapositiva"/>
          <p:cNvSpPr>
            <a:spLocks noGrp="1"/>
          </p:cNvSpPr>
          <p:nvPr>
            <p:ph type="sldNum" sz="quarter" idx="12"/>
          </p:nvPr>
        </p:nvSpPr>
        <p:spPr/>
        <p:txBody>
          <a:bodyPr/>
          <a:lstStyle/>
          <a:p>
            <a:fld id="{6D860851-815C-4DD5-8C5A-9DF8D28919F7}" type="slidenum">
              <a:rPr lang="es-MX" smtClean="0"/>
              <a:pPr/>
              <a:t>35</a:t>
            </a:fld>
            <a:endParaRPr lang="es-MX"/>
          </a:p>
        </p:txBody>
      </p:sp>
    </p:spTree>
    <p:extLst>
      <p:ext uri="{BB962C8B-B14F-4D97-AF65-F5344CB8AC3E}">
        <p14:creationId xmlns:p14="http://schemas.microsoft.com/office/powerpoint/2010/main" val="223157255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4 Marcador de pie de página"/>
          <p:cNvSpPr>
            <a:spLocks noGrp="1"/>
          </p:cNvSpPr>
          <p:nvPr>
            <p:ph type="ftr" sz="quarter" idx="11"/>
          </p:nvPr>
        </p:nvSpPr>
        <p:spPr/>
        <p:txBody>
          <a:bodyPr/>
          <a:lstStyle/>
          <a:p>
            <a:r>
              <a:rPr lang="es-ES"/>
              <a:t>M en R.H. Luis Arturo Segura Fonseca</a:t>
            </a:r>
          </a:p>
        </p:txBody>
      </p:sp>
      <p:sp>
        <p:nvSpPr>
          <p:cNvPr id="5" name="5 Marcador de número de diapositiva"/>
          <p:cNvSpPr>
            <a:spLocks noGrp="1"/>
          </p:cNvSpPr>
          <p:nvPr>
            <p:ph type="sldNum" sz="quarter" idx="12"/>
          </p:nvPr>
        </p:nvSpPr>
        <p:spPr/>
        <p:txBody>
          <a:bodyPr/>
          <a:lstStyle/>
          <a:p>
            <a:fld id="{B55B37ED-C04D-4F1C-AF4C-6B226D2243D3}" type="slidenum">
              <a:rPr lang="es-ES"/>
              <a:pPr/>
              <a:t>36</a:t>
            </a:fld>
            <a:endParaRPr lang="es-ES"/>
          </a:p>
        </p:txBody>
      </p:sp>
      <p:sp>
        <p:nvSpPr>
          <p:cNvPr id="28674" name="Rectangle 2"/>
          <p:cNvSpPr>
            <a:spLocks noGrp="1" noChangeArrowheads="1"/>
          </p:cNvSpPr>
          <p:nvPr>
            <p:ph type="title"/>
          </p:nvPr>
        </p:nvSpPr>
        <p:spPr>
          <a:xfrm>
            <a:off x="1992313" y="-100013"/>
            <a:ext cx="8229600" cy="1143001"/>
          </a:xfrm>
        </p:spPr>
        <p:txBody>
          <a:bodyPr/>
          <a:lstStyle/>
          <a:p>
            <a:pPr algn="ctr"/>
            <a:r>
              <a:rPr lang="es-ES" sz="3200" b="1" dirty="0">
                <a:latin typeface="Arial" panose="020B0604020202020204" pitchFamily="34" charset="0"/>
                <a:cs typeface="Arial" panose="020B0604020202020204" pitchFamily="34" charset="0"/>
              </a:rPr>
              <a:t>CONTRATACIÓN</a:t>
            </a:r>
          </a:p>
        </p:txBody>
      </p:sp>
      <p:sp>
        <p:nvSpPr>
          <p:cNvPr id="28675" name="Rectangle 3"/>
          <p:cNvSpPr>
            <a:spLocks noGrp="1" noChangeArrowheads="1"/>
          </p:cNvSpPr>
          <p:nvPr>
            <p:ph type="body" idx="1"/>
          </p:nvPr>
        </p:nvSpPr>
        <p:spPr>
          <a:xfrm>
            <a:off x="1371600" y="908721"/>
            <a:ext cx="9486900" cy="5400253"/>
          </a:xfrm>
        </p:spPr>
        <p:txBody>
          <a:bodyPr>
            <a:noAutofit/>
          </a:bodyPr>
          <a:lstStyle/>
          <a:p>
            <a:pPr marL="812800" indent="-812800" algn="just">
              <a:buNone/>
            </a:pPr>
            <a:r>
              <a:rPr lang="es-ES" sz="3200" b="1" dirty="0">
                <a:latin typeface="Arial" panose="020B0604020202020204" pitchFamily="34" charset="0"/>
                <a:cs typeface="Arial" panose="020B0604020202020204" pitchFamily="34" charset="0"/>
              </a:rPr>
              <a:t>Ley del Instituto Mexicano del Seguro Social.</a:t>
            </a:r>
          </a:p>
          <a:p>
            <a:pPr marL="812800" indent="-812800" algn="just">
              <a:buNone/>
            </a:pPr>
            <a:r>
              <a:rPr lang="es-ES" sz="3200" b="1" dirty="0">
                <a:latin typeface="Arial" panose="020B0604020202020204" pitchFamily="34" charset="0"/>
                <a:cs typeface="Arial" panose="020B0604020202020204" pitchFamily="34" charset="0"/>
              </a:rPr>
              <a:t>Salario mínimo del Distrito Federal: </a:t>
            </a:r>
            <a:r>
              <a:rPr lang="es-ES" sz="3200" b="1" dirty="0" smtClean="0">
                <a:latin typeface="Arial" panose="020B0604020202020204" pitchFamily="34" charset="0"/>
                <a:cs typeface="Arial" panose="020B0604020202020204" pitchFamily="34" charset="0"/>
              </a:rPr>
              <a:t>$67.29/día</a:t>
            </a:r>
            <a:r>
              <a:rPr lang="es-ES" sz="3200" b="1" dirty="0">
                <a:latin typeface="Arial" panose="020B0604020202020204" pitchFamily="34" charset="0"/>
                <a:cs typeface="Arial" panose="020B0604020202020204" pitchFamily="34" charset="0"/>
              </a:rPr>
              <a:t>.</a:t>
            </a:r>
          </a:p>
          <a:p>
            <a:pPr marL="812800" indent="-812800" algn="just">
              <a:buNone/>
            </a:pPr>
            <a:r>
              <a:rPr lang="es-ES" sz="3200" b="1" dirty="0">
                <a:latin typeface="Arial" panose="020B0604020202020204" pitchFamily="34" charset="0"/>
                <a:cs typeface="Arial" panose="020B0604020202020204" pitchFamily="34" charset="0"/>
              </a:rPr>
              <a:t>Salario diario integrado. Articulo 27 de la Ley del IMSS.</a:t>
            </a:r>
          </a:p>
          <a:p>
            <a:pPr marL="812800" indent="-812800" algn="just">
              <a:buNone/>
            </a:pPr>
            <a:r>
              <a:rPr lang="es-ES" sz="3200" b="1" dirty="0">
                <a:latin typeface="Arial" panose="020B0604020202020204" pitchFamily="34" charset="0"/>
                <a:cs typeface="Arial" panose="020B0604020202020204" pitchFamily="34" charset="0"/>
              </a:rPr>
              <a:t>Para los efectos de esta ley, se excluyen como integrantes del salario base de cotización, dada su naturaleza, los siguientes conceptos:</a:t>
            </a:r>
          </a:p>
          <a:p>
            <a:pPr marL="812800" indent="-812800" algn="just">
              <a:buFont typeface="Wingdings" pitchFamily="2" charset="2"/>
              <a:buAutoNum type="romanUcPeriod"/>
            </a:pPr>
            <a:r>
              <a:rPr lang="es-ES" sz="3200" b="1" dirty="0">
                <a:latin typeface="Arial" panose="020B0604020202020204" pitchFamily="34" charset="0"/>
                <a:cs typeface="Arial" panose="020B0604020202020204" pitchFamily="34" charset="0"/>
              </a:rPr>
              <a:t>Los instrumentos de trabajo tales como herramientas, ropa y otros similares</a:t>
            </a:r>
            <a:r>
              <a:rPr lang="es-ES" sz="3200" b="1" dirty="0" smtClean="0">
                <a:latin typeface="Arial" panose="020B0604020202020204" pitchFamily="34" charset="0"/>
                <a:cs typeface="Arial" panose="020B0604020202020204" pitchFamily="34" charset="0"/>
              </a:rPr>
              <a:t>.</a:t>
            </a:r>
            <a:endParaRPr lang="es-ES" sz="3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5648366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marL="571500" indent="-571500" algn="just">
              <a:buFont typeface="+mj-lt"/>
              <a:buAutoNum type="romanUcPeriod" startAt="2"/>
            </a:pPr>
            <a:r>
              <a:rPr lang="es-ES" sz="3200" b="1" dirty="0" smtClean="0">
                <a:latin typeface="Arial" panose="020B0604020202020204" pitchFamily="34" charset="0"/>
                <a:cs typeface="Arial" panose="020B0604020202020204" pitchFamily="34" charset="0"/>
              </a:rPr>
              <a:t>El ahorro, cuando se integre por un deposito de cantidad semanaria, quincenal o mensual igual del trabajador y de la empresa; si se contribuye en forma diversa o puede el trabajador retirarlo más de dos veces al año, integrará salario; tampoco se tomarán en cuenta las cantidades otorgadas por el patrón para fines sociales de carácter sindical.</a:t>
            </a:r>
            <a:r>
              <a:rPr lang="es-ES" sz="3200" b="1" dirty="0">
                <a:latin typeface="Arial" panose="020B0604020202020204" pitchFamily="34" charset="0"/>
                <a:cs typeface="Arial" panose="020B0604020202020204" pitchFamily="34" charset="0"/>
              </a:rPr>
              <a:t>   </a:t>
            </a:r>
          </a:p>
          <a:p>
            <a:pPr marL="0" indent="0" algn="just">
              <a:buNone/>
            </a:pPr>
            <a:endParaRPr lang="es-MX" sz="3200" dirty="0">
              <a:latin typeface="Arial" panose="020B0604020202020204" pitchFamily="34" charset="0"/>
              <a:cs typeface="Arial" panose="020B0604020202020204" pitchFamily="34" charset="0"/>
            </a:endParaRPr>
          </a:p>
        </p:txBody>
      </p:sp>
      <p:sp>
        <p:nvSpPr>
          <p:cNvPr id="2" name="1 Marcador de pie de página"/>
          <p:cNvSpPr>
            <a:spLocks noGrp="1"/>
          </p:cNvSpPr>
          <p:nvPr>
            <p:ph type="ftr" sz="quarter" idx="11"/>
          </p:nvPr>
        </p:nvSpPr>
        <p:spPr/>
        <p:txBody>
          <a:bodyPr/>
          <a:lstStyle/>
          <a:p>
            <a:r>
              <a:rPr lang="es-MX" smtClean="0"/>
              <a:t>M en R.H. Luis Arturo Segura Fonseca</a:t>
            </a:r>
            <a:endParaRPr lang="es-MX"/>
          </a:p>
        </p:txBody>
      </p:sp>
      <p:sp>
        <p:nvSpPr>
          <p:cNvPr id="4" name="3 Marcador de número de diapositiva"/>
          <p:cNvSpPr>
            <a:spLocks noGrp="1"/>
          </p:cNvSpPr>
          <p:nvPr>
            <p:ph type="sldNum" sz="quarter" idx="12"/>
          </p:nvPr>
        </p:nvSpPr>
        <p:spPr/>
        <p:txBody>
          <a:bodyPr/>
          <a:lstStyle/>
          <a:p>
            <a:fld id="{6D860851-815C-4DD5-8C5A-9DF8D28919F7}" type="slidenum">
              <a:rPr lang="es-MX" smtClean="0"/>
              <a:pPr/>
              <a:t>37</a:t>
            </a:fld>
            <a:endParaRPr lang="es-MX"/>
          </a:p>
        </p:txBody>
      </p:sp>
    </p:spTree>
    <p:extLst>
      <p:ext uri="{BB962C8B-B14F-4D97-AF65-F5344CB8AC3E}">
        <p14:creationId xmlns:p14="http://schemas.microsoft.com/office/powerpoint/2010/main" val="42540893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4 Marcador de pie de página"/>
          <p:cNvSpPr>
            <a:spLocks noGrp="1"/>
          </p:cNvSpPr>
          <p:nvPr>
            <p:ph type="ftr" sz="quarter" idx="11"/>
          </p:nvPr>
        </p:nvSpPr>
        <p:spPr/>
        <p:txBody>
          <a:bodyPr/>
          <a:lstStyle/>
          <a:p>
            <a:r>
              <a:rPr lang="es-ES"/>
              <a:t>M en R.H. Luis Arturo Segura Fonseca</a:t>
            </a:r>
          </a:p>
        </p:txBody>
      </p:sp>
      <p:sp>
        <p:nvSpPr>
          <p:cNvPr id="5" name="5 Marcador de número de diapositiva"/>
          <p:cNvSpPr>
            <a:spLocks noGrp="1"/>
          </p:cNvSpPr>
          <p:nvPr>
            <p:ph type="sldNum" sz="quarter" idx="12"/>
          </p:nvPr>
        </p:nvSpPr>
        <p:spPr/>
        <p:txBody>
          <a:bodyPr/>
          <a:lstStyle/>
          <a:p>
            <a:fld id="{09B39BCD-0326-43AF-92ED-042B7D5A056B}" type="slidenum">
              <a:rPr lang="es-ES"/>
              <a:pPr/>
              <a:t>38</a:t>
            </a:fld>
            <a:endParaRPr lang="es-ES"/>
          </a:p>
        </p:txBody>
      </p:sp>
      <p:sp>
        <p:nvSpPr>
          <p:cNvPr id="29698" name="Rectangle 2"/>
          <p:cNvSpPr>
            <a:spLocks noGrp="1" noChangeArrowheads="1"/>
          </p:cNvSpPr>
          <p:nvPr>
            <p:ph type="title"/>
          </p:nvPr>
        </p:nvSpPr>
        <p:spPr>
          <a:xfrm>
            <a:off x="1992313" y="-100013"/>
            <a:ext cx="8229600" cy="1143001"/>
          </a:xfrm>
        </p:spPr>
        <p:txBody>
          <a:bodyPr/>
          <a:lstStyle/>
          <a:p>
            <a:pPr algn="ctr"/>
            <a:r>
              <a:rPr lang="es-ES" sz="3200" b="1" dirty="0">
                <a:latin typeface="Arial" panose="020B0604020202020204" pitchFamily="34" charset="0"/>
                <a:cs typeface="Arial" panose="020B0604020202020204" pitchFamily="34" charset="0"/>
              </a:rPr>
              <a:t>CONTRATACIÓN</a:t>
            </a:r>
          </a:p>
        </p:txBody>
      </p:sp>
      <p:sp>
        <p:nvSpPr>
          <p:cNvPr id="29699" name="Rectangle 3"/>
          <p:cNvSpPr>
            <a:spLocks noGrp="1" noChangeArrowheads="1"/>
          </p:cNvSpPr>
          <p:nvPr>
            <p:ph type="body" idx="1"/>
          </p:nvPr>
        </p:nvSpPr>
        <p:spPr>
          <a:xfrm>
            <a:off x="1091045" y="1330036"/>
            <a:ext cx="9954491" cy="5051292"/>
          </a:xfrm>
        </p:spPr>
        <p:txBody>
          <a:bodyPr>
            <a:noAutofit/>
          </a:bodyPr>
          <a:lstStyle/>
          <a:p>
            <a:pPr marL="812800" indent="-812800" algn="just">
              <a:buFont typeface="Wingdings" pitchFamily="2" charset="2"/>
              <a:buAutoNum type="romanUcPeriod" startAt="3"/>
            </a:pPr>
            <a:r>
              <a:rPr lang="es-ES" sz="3200" b="1" dirty="0">
                <a:latin typeface="Arial" panose="020B0604020202020204" pitchFamily="34" charset="0"/>
                <a:cs typeface="Arial" panose="020B0604020202020204" pitchFamily="34" charset="0"/>
              </a:rPr>
              <a:t>Las aportaciones adicionales que el patrón convenga otorgar a favor de sus trabajadores por concepto de cuotas del seguro de retiro, cesantía en edad avanzada y vejez.</a:t>
            </a:r>
          </a:p>
          <a:p>
            <a:pPr marL="812800" indent="-812800" algn="just">
              <a:buFont typeface="Wingdings" pitchFamily="2" charset="2"/>
              <a:buAutoNum type="romanUcPeriod" startAt="3"/>
            </a:pPr>
            <a:r>
              <a:rPr lang="es-ES" sz="3200" b="1" dirty="0">
                <a:latin typeface="Arial" panose="020B0604020202020204" pitchFamily="34" charset="0"/>
                <a:cs typeface="Arial" panose="020B0604020202020204" pitchFamily="34" charset="0"/>
              </a:rPr>
              <a:t>Las cuotas que en términos de esta ley le corresponde cubrir al patrón, las aportaciones al instituto del fondo nacional de la vivienda para los trabajadores, y las participaciones en las utilidades de la empresa</a:t>
            </a:r>
            <a:r>
              <a:rPr lang="es-ES" sz="3200" b="1" dirty="0" smtClean="0">
                <a:latin typeface="Arial" panose="020B0604020202020204" pitchFamily="34" charset="0"/>
                <a:cs typeface="Arial" panose="020B0604020202020204" pitchFamily="34" charset="0"/>
              </a:rPr>
              <a:t>.</a:t>
            </a:r>
            <a:endParaRPr lang="es-ES" sz="3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593424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246909" y="764704"/>
            <a:ext cx="9912927" cy="5328592"/>
          </a:xfrm>
        </p:spPr>
        <p:txBody>
          <a:bodyPr>
            <a:noAutofit/>
          </a:bodyPr>
          <a:lstStyle/>
          <a:p>
            <a:pPr marL="812800" indent="-812800" algn="just">
              <a:buFont typeface="+mj-lt"/>
              <a:buAutoNum type="romanUcPeriod" startAt="5"/>
            </a:pPr>
            <a:r>
              <a:rPr lang="es-ES" sz="3200" b="1" dirty="0">
                <a:latin typeface="Arial" panose="020B0604020202020204" pitchFamily="34" charset="0"/>
                <a:cs typeface="Arial" panose="020B0604020202020204" pitchFamily="34" charset="0"/>
              </a:rPr>
              <a:t>La alimentación y la habitación cuando se entreguen en forma onerosa a los trabajadores; se entiende que son onerosas estas prestaciones cuando el trabajador pague por cada una de ellas, como mínimo, el veinte por ciento del salario mínimo general diario que rija en el Distrito Federal.</a:t>
            </a:r>
          </a:p>
          <a:p>
            <a:pPr marL="812800" indent="-812800" algn="just">
              <a:buFont typeface="+mj-lt"/>
              <a:buAutoNum type="romanUcPeriod" startAt="5"/>
            </a:pPr>
            <a:r>
              <a:rPr lang="es-ES" sz="3200" b="1" dirty="0">
                <a:latin typeface="Arial" panose="020B0604020202020204" pitchFamily="34" charset="0"/>
                <a:cs typeface="Arial" panose="020B0604020202020204" pitchFamily="34" charset="0"/>
              </a:rPr>
              <a:t>Las despensas en especie o en dinero, siempre y cuando su importe no rebase el cuarenta por ciento del salario mínimo general diario vigente en el Distrito Federal.     </a:t>
            </a:r>
          </a:p>
          <a:p>
            <a:pPr marL="571500" indent="-571500">
              <a:buFont typeface="+mj-lt"/>
              <a:buAutoNum type="romanUcPeriod" startAt="5"/>
            </a:pPr>
            <a:endParaRPr lang="es-MX" sz="3200" dirty="0">
              <a:latin typeface="Arial" panose="020B0604020202020204" pitchFamily="34" charset="0"/>
              <a:cs typeface="Arial" panose="020B0604020202020204" pitchFamily="34" charset="0"/>
            </a:endParaRPr>
          </a:p>
        </p:txBody>
      </p:sp>
      <p:sp>
        <p:nvSpPr>
          <p:cNvPr id="2" name="1 Marcador de pie de página"/>
          <p:cNvSpPr>
            <a:spLocks noGrp="1"/>
          </p:cNvSpPr>
          <p:nvPr>
            <p:ph type="ftr" sz="quarter" idx="11"/>
          </p:nvPr>
        </p:nvSpPr>
        <p:spPr/>
        <p:txBody>
          <a:bodyPr/>
          <a:lstStyle/>
          <a:p>
            <a:r>
              <a:rPr lang="es-MX" smtClean="0"/>
              <a:t>M en R.H. Luis Arturo Segura Fonseca</a:t>
            </a:r>
            <a:endParaRPr lang="es-MX"/>
          </a:p>
        </p:txBody>
      </p:sp>
      <p:sp>
        <p:nvSpPr>
          <p:cNvPr id="4" name="3 Marcador de número de diapositiva"/>
          <p:cNvSpPr>
            <a:spLocks noGrp="1"/>
          </p:cNvSpPr>
          <p:nvPr>
            <p:ph type="sldNum" sz="quarter" idx="12"/>
          </p:nvPr>
        </p:nvSpPr>
        <p:spPr/>
        <p:txBody>
          <a:bodyPr/>
          <a:lstStyle/>
          <a:p>
            <a:fld id="{6D860851-815C-4DD5-8C5A-9DF8D28919F7}" type="slidenum">
              <a:rPr lang="es-MX" smtClean="0"/>
              <a:pPr/>
              <a:t>39</a:t>
            </a:fld>
            <a:endParaRPr lang="es-MX"/>
          </a:p>
        </p:txBody>
      </p:sp>
    </p:spTree>
    <p:extLst>
      <p:ext uri="{BB962C8B-B14F-4D97-AF65-F5344CB8AC3E}">
        <p14:creationId xmlns:p14="http://schemas.microsoft.com/office/powerpoint/2010/main" val="8872586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1"/>
          </p:nvPr>
        </p:nvSpPr>
        <p:spPr/>
        <p:txBody>
          <a:bodyPr/>
          <a:lstStyle/>
          <a:p>
            <a:r>
              <a:rPr lang="es-MX" smtClean="0"/>
              <a:t>M en R.H. Luis Arturo Segura Fonseca</a:t>
            </a:r>
            <a:endParaRPr lang="es-MX"/>
          </a:p>
        </p:txBody>
      </p:sp>
      <p:sp>
        <p:nvSpPr>
          <p:cNvPr id="5" name="4 Marcador de número de diapositiva"/>
          <p:cNvSpPr>
            <a:spLocks noGrp="1"/>
          </p:cNvSpPr>
          <p:nvPr>
            <p:ph type="sldNum" sz="quarter" idx="12"/>
          </p:nvPr>
        </p:nvSpPr>
        <p:spPr/>
        <p:txBody>
          <a:bodyPr/>
          <a:lstStyle/>
          <a:p>
            <a:fld id="{6D860851-815C-4DD5-8C5A-9DF8D28919F7}" type="slidenum">
              <a:rPr lang="es-MX" smtClean="0"/>
              <a:pPr/>
              <a:t>4</a:t>
            </a:fld>
            <a:endParaRPr lang="es-MX"/>
          </a:p>
        </p:txBody>
      </p:sp>
      <p:pic>
        <p:nvPicPr>
          <p:cNvPr id="1026" name="Picture 2" descr="C:\Users\ASPEL\Documents\CURSOS 2014\ARH 2014A\ARH CLASE FEB 2014\ImageProxy.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79576" y="764704"/>
            <a:ext cx="7632848" cy="5637918"/>
          </a:xfrm>
          <a:prstGeom prst="rect">
            <a:avLst/>
          </a:prstGeom>
          <a:noFill/>
          <a:extLst>
            <a:ext uri="{909E8E84-426E-40DD-AFC4-6F175D3DCCD1}">
              <a14:hiddenFill xmlns:a14="http://schemas.microsoft.com/office/drawing/2010/main">
                <a:solidFill>
                  <a:srgbClr val="FFFFFF"/>
                </a:solidFill>
              </a14:hiddenFill>
            </a:ext>
          </a:extLst>
        </p:spPr>
      </p:pic>
      <p:sp>
        <p:nvSpPr>
          <p:cNvPr id="6" name="5 CuadroTexto"/>
          <p:cNvSpPr txBox="1"/>
          <p:nvPr/>
        </p:nvSpPr>
        <p:spPr>
          <a:xfrm>
            <a:off x="6578859" y="188640"/>
            <a:ext cx="2720425" cy="400110"/>
          </a:xfrm>
          <a:prstGeom prst="rect">
            <a:avLst/>
          </a:prstGeom>
          <a:noFill/>
        </p:spPr>
        <p:txBody>
          <a:bodyPr wrap="none" rtlCol="0">
            <a:spAutoFit/>
          </a:bodyPr>
          <a:lstStyle/>
          <a:p>
            <a:r>
              <a:rPr lang="es-MX" sz="2000" b="1" dirty="0"/>
              <a:t>MARTHA ALLES 060314 </a:t>
            </a:r>
          </a:p>
        </p:txBody>
      </p:sp>
    </p:spTree>
    <p:extLst>
      <p:ext uri="{BB962C8B-B14F-4D97-AF65-F5344CB8AC3E}">
        <p14:creationId xmlns:p14="http://schemas.microsoft.com/office/powerpoint/2010/main" val="381086346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4 Marcador de pie de página"/>
          <p:cNvSpPr>
            <a:spLocks noGrp="1"/>
          </p:cNvSpPr>
          <p:nvPr>
            <p:ph type="ftr" sz="quarter" idx="11"/>
          </p:nvPr>
        </p:nvSpPr>
        <p:spPr/>
        <p:txBody>
          <a:bodyPr/>
          <a:lstStyle/>
          <a:p>
            <a:r>
              <a:rPr lang="es-ES"/>
              <a:t>M en R.H. Luis Arturo Segura Fonseca</a:t>
            </a:r>
          </a:p>
        </p:txBody>
      </p:sp>
      <p:sp>
        <p:nvSpPr>
          <p:cNvPr id="5" name="5 Marcador de número de diapositiva"/>
          <p:cNvSpPr>
            <a:spLocks noGrp="1"/>
          </p:cNvSpPr>
          <p:nvPr>
            <p:ph type="sldNum" sz="quarter" idx="12"/>
          </p:nvPr>
        </p:nvSpPr>
        <p:spPr/>
        <p:txBody>
          <a:bodyPr/>
          <a:lstStyle/>
          <a:p>
            <a:fld id="{C0558134-359C-4ED3-B2A0-40E674DA9CFF}" type="slidenum">
              <a:rPr lang="es-ES"/>
              <a:pPr/>
              <a:t>40</a:t>
            </a:fld>
            <a:endParaRPr lang="es-ES"/>
          </a:p>
        </p:txBody>
      </p:sp>
      <p:sp>
        <p:nvSpPr>
          <p:cNvPr id="30722" name="Rectangle 2"/>
          <p:cNvSpPr>
            <a:spLocks noGrp="1" noChangeArrowheads="1"/>
          </p:cNvSpPr>
          <p:nvPr>
            <p:ph type="title"/>
          </p:nvPr>
        </p:nvSpPr>
        <p:spPr>
          <a:xfrm>
            <a:off x="1992313" y="0"/>
            <a:ext cx="8229600" cy="1143000"/>
          </a:xfrm>
        </p:spPr>
        <p:txBody>
          <a:bodyPr/>
          <a:lstStyle/>
          <a:p>
            <a:pPr algn="ctr"/>
            <a:r>
              <a:rPr lang="es-ES" sz="3200" b="1" dirty="0">
                <a:latin typeface="Arial" panose="020B0604020202020204" pitchFamily="34" charset="0"/>
                <a:cs typeface="Arial" panose="020B0604020202020204" pitchFamily="34" charset="0"/>
              </a:rPr>
              <a:t>CONTRATACIÓN</a:t>
            </a:r>
          </a:p>
        </p:txBody>
      </p:sp>
      <p:sp>
        <p:nvSpPr>
          <p:cNvPr id="30723" name="Rectangle 3"/>
          <p:cNvSpPr>
            <a:spLocks noGrp="1" noChangeArrowheads="1"/>
          </p:cNvSpPr>
          <p:nvPr>
            <p:ph type="body" idx="1"/>
          </p:nvPr>
        </p:nvSpPr>
        <p:spPr>
          <a:xfrm>
            <a:off x="1205345" y="980728"/>
            <a:ext cx="9601200" cy="5472608"/>
          </a:xfrm>
        </p:spPr>
        <p:txBody>
          <a:bodyPr>
            <a:noAutofit/>
          </a:bodyPr>
          <a:lstStyle/>
          <a:p>
            <a:pPr marL="812800" indent="-812800" algn="just">
              <a:buFont typeface="Wingdings" pitchFamily="2" charset="2"/>
              <a:buAutoNum type="romanUcPeriod" startAt="7"/>
            </a:pPr>
            <a:r>
              <a:rPr lang="es-ES" b="1" dirty="0">
                <a:latin typeface="Arial" panose="020B0604020202020204" pitchFamily="34" charset="0"/>
                <a:cs typeface="Arial" panose="020B0604020202020204" pitchFamily="34" charset="0"/>
              </a:rPr>
              <a:t>Los premios por asistencia y puntualidad, siempre que el importe de cada uno de estos conceptos no rebase el diez por ciento del salario base de cotización.</a:t>
            </a:r>
          </a:p>
          <a:p>
            <a:pPr marL="812800" indent="-812800" algn="just">
              <a:buFont typeface="Wingdings" pitchFamily="2" charset="2"/>
              <a:buAutoNum type="romanUcPeriod" startAt="7"/>
            </a:pPr>
            <a:r>
              <a:rPr lang="es-ES" b="1" dirty="0">
                <a:latin typeface="Arial" panose="020B0604020202020204" pitchFamily="34" charset="0"/>
                <a:cs typeface="Arial" panose="020B0604020202020204" pitchFamily="34" charset="0"/>
              </a:rPr>
              <a:t>Las cantidades aportadas para fines sociales, considerándose como tales las entregadas para construir fondos de algún plan de pensiones establecido por el patrón o derivado de contratación colectiva. Los planes de pensiones serán solo los que reúnan los requisitos que establezca la Comisión Nacional del Sistema de Ahorro para el Retiro, y</a:t>
            </a:r>
          </a:p>
        </p:txBody>
      </p:sp>
    </p:spTree>
    <p:extLst>
      <p:ext uri="{BB962C8B-B14F-4D97-AF65-F5344CB8AC3E}">
        <p14:creationId xmlns:p14="http://schemas.microsoft.com/office/powerpoint/2010/main" val="196457661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38200" y="1763280"/>
            <a:ext cx="10515600" cy="4351338"/>
          </a:xfrm>
        </p:spPr>
        <p:txBody>
          <a:bodyPr>
            <a:normAutofit/>
          </a:bodyPr>
          <a:lstStyle/>
          <a:p>
            <a:pPr marL="812800" indent="-812800" algn="just">
              <a:buFont typeface="+mj-lt"/>
              <a:buAutoNum type="romanUcPeriod" startAt="9"/>
            </a:pPr>
            <a:r>
              <a:rPr lang="es-ES" sz="3200" b="1" dirty="0" smtClean="0">
                <a:latin typeface="Arial" panose="020B0604020202020204" pitchFamily="34" charset="0"/>
                <a:cs typeface="Arial" panose="020B0604020202020204" pitchFamily="34" charset="0"/>
              </a:rPr>
              <a:t>El tiempo extraordinario dentro de los márgenes señalados en la Ley Federal del Trabajo.</a:t>
            </a:r>
          </a:p>
          <a:p>
            <a:pPr marL="812800" indent="-812800" algn="just">
              <a:buClr>
                <a:srgbClr val="66FF33"/>
              </a:buClr>
              <a:buNone/>
            </a:pPr>
            <a:endParaRPr lang="es-ES" sz="3200" b="1" dirty="0" smtClean="0">
              <a:latin typeface="Arial" panose="020B0604020202020204" pitchFamily="34" charset="0"/>
              <a:cs typeface="Arial" panose="020B0604020202020204" pitchFamily="34" charset="0"/>
            </a:endParaRPr>
          </a:p>
          <a:p>
            <a:pPr marL="812800" indent="-812800" algn="just">
              <a:buClr>
                <a:srgbClr val="66FF33"/>
              </a:buClr>
              <a:buNone/>
            </a:pPr>
            <a:r>
              <a:rPr lang="es-ES" sz="3200" b="1" dirty="0" smtClean="0">
                <a:latin typeface="Arial" panose="020B0604020202020204" pitchFamily="34" charset="0"/>
                <a:cs typeface="Arial" panose="020B0604020202020204" pitchFamily="34" charset="0"/>
              </a:rPr>
              <a:t>Para que los conceptos mencionados en este precepto se excluyan como integrantes del salario base de cotización, deberán estar debidamente registrados en la contabilidad del patrón.        </a:t>
            </a:r>
          </a:p>
          <a:p>
            <a:pPr marL="0" indent="0">
              <a:buNone/>
            </a:pPr>
            <a:endParaRPr lang="es-MX" sz="3200" b="1" dirty="0">
              <a:latin typeface="Arial" panose="020B0604020202020204" pitchFamily="34" charset="0"/>
              <a:cs typeface="Arial" panose="020B0604020202020204" pitchFamily="34" charset="0"/>
            </a:endParaRPr>
          </a:p>
        </p:txBody>
      </p:sp>
      <p:sp>
        <p:nvSpPr>
          <p:cNvPr id="2" name="1 Marcador de pie de página"/>
          <p:cNvSpPr>
            <a:spLocks noGrp="1"/>
          </p:cNvSpPr>
          <p:nvPr>
            <p:ph type="ftr" sz="quarter" idx="11"/>
          </p:nvPr>
        </p:nvSpPr>
        <p:spPr/>
        <p:txBody>
          <a:bodyPr/>
          <a:lstStyle/>
          <a:p>
            <a:r>
              <a:rPr lang="es-MX" smtClean="0"/>
              <a:t>M en R.H. Luis Arturo Segura Fonseca</a:t>
            </a:r>
            <a:endParaRPr lang="es-MX"/>
          </a:p>
        </p:txBody>
      </p:sp>
      <p:sp>
        <p:nvSpPr>
          <p:cNvPr id="4" name="3 Marcador de número de diapositiva"/>
          <p:cNvSpPr>
            <a:spLocks noGrp="1"/>
          </p:cNvSpPr>
          <p:nvPr>
            <p:ph type="sldNum" sz="quarter" idx="12"/>
          </p:nvPr>
        </p:nvSpPr>
        <p:spPr/>
        <p:txBody>
          <a:bodyPr/>
          <a:lstStyle/>
          <a:p>
            <a:fld id="{6D860851-815C-4DD5-8C5A-9DF8D28919F7}" type="slidenum">
              <a:rPr lang="es-MX" smtClean="0"/>
              <a:pPr/>
              <a:t>41</a:t>
            </a:fld>
            <a:endParaRPr lang="es-MX"/>
          </a:p>
        </p:txBody>
      </p:sp>
    </p:spTree>
    <p:extLst>
      <p:ext uri="{BB962C8B-B14F-4D97-AF65-F5344CB8AC3E}">
        <p14:creationId xmlns:p14="http://schemas.microsoft.com/office/powerpoint/2010/main" val="119293080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4 Marcador de pie de página"/>
          <p:cNvSpPr>
            <a:spLocks noGrp="1"/>
          </p:cNvSpPr>
          <p:nvPr>
            <p:ph type="ftr" sz="quarter" idx="11"/>
          </p:nvPr>
        </p:nvSpPr>
        <p:spPr/>
        <p:txBody>
          <a:bodyPr/>
          <a:lstStyle/>
          <a:p>
            <a:r>
              <a:rPr lang="es-ES"/>
              <a:t>M en R.H. Luis Arturo Segura Fonseca</a:t>
            </a:r>
          </a:p>
        </p:txBody>
      </p:sp>
      <p:sp>
        <p:nvSpPr>
          <p:cNvPr id="5" name="5 Marcador de número de diapositiva"/>
          <p:cNvSpPr>
            <a:spLocks noGrp="1"/>
          </p:cNvSpPr>
          <p:nvPr>
            <p:ph type="sldNum" sz="quarter" idx="12"/>
          </p:nvPr>
        </p:nvSpPr>
        <p:spPr/>
        <p:txBody>
          <a:bodyPr/>
          <a:lstStyle/>
          <a:p>
            <a:fld id="{5C7EF6D3-F983-44F8-9C5C-25BE9A0D8769}" type="slidenum">
              <a:rPr lang="es-ES"/>
              <a:pPr/>
              <a:t>42</a:t>
            </a:fld>
            <a:endParaRPr lang="es-ES"/>
          </a:p>
        </p:txBody>
      </p:sp>
      <p:sp>
        <p:nvSpPr>
          <p:cNvPr id="31746" name="Rectangle 2"/>
          <p:cNvSpPr>
            <a:spLocks noGrp="1" noChangeArrowheads="1"/>
          </p:cNvSpPr>
          <p:nvPr>
            <p:ph type="title"/>
          </p:nvPr>
        </p:nvSpPr>
        <p:spPr/>
        <p:txBody>
          <a:bodyPr/>
          <a:lstStyle/>
          <a:p>
            <a:pPr algn="ctr"/>
            <a:r>
              <a:rPr lang="es-ES" sz="3200" b="1" dirty="0">
                <a:latin typeface="Arial" panose="020B0604020202020204" pitchFamily="34" charset="0"/>
                <a:cs typeface="Arial" panose="020B0604020202020204" pitchFamily="34" charset="0"/>
              </a:rPr>
              <a:t>CONTRATACIÓN</a:t>
            </a:r>
          </a:p>
        </p:txBody>
      </p:sp>
      <p:sp>
        <p:nvSpPr>
          <p:cNvPr id="31747" name="Rectangle 3"/>
          <p:cNvSpPr>
            <a:spLocks noGrp="1" noChangeArrowheads="1"/>
          </p:cNvSpPr>
          <p:nvPr>
            <p:ph type="body" idx="1"/>
          </p:nvPr>
        </p:nvSpPr>
        <p:spPr>
          <a:xfrm>
            <a:off x="1981200" y="1690688"/>
            <a:ext cx="8229600" cy="4357687"/>
          </a:xfrm>
        </p:spPr>
        <p:txBody>
          <a:bodyPr>
            <a:normAutofit/>
          </a:bodyPr>
          <a:lstStyle/>
          <a:p>
            <a:pPr algn="just">
              <a:buFont typeface="Wingdings" pitchFamily="2" charset="2"/>
              <a:buNone/>
            </a:pPr>
            <a:r>
              <a:rPr lang="es-ES" sz="3200" b="1" dirty="0">
                <a:latin typeface="Arial" panose="020B0604020202020204" pitchFamily="34" charset="0"/>
                <a:cs typeface="Arial" panose="020B0604020202020204" pitchFamily="34" charset="0"/>
              </a:rPr>
              <a:t>Articulo 28. Los asegurados se inscribirán con el salario base de cotización que perciban en el momento de su afiliación, estableciéndose como limite superior el equivalente a veinticinco veces el salario mínimo general que rija en el Distrito Federal y como limite inferior el salario mínimo general del área geográfica respectiva. </a:t>
            </a:r>
          </a:p>
        </p:txBody>
      </p:sp>
    </p:spTree>
    <p:extLst>
      <p:ext uri="{BB962C8B-B14F-4D97-AF65-F5344CB8AC3E}">
        <p14:creationId xmlns:p14="http://schemas.microsoft.com/office/powerpoint/2010/main" val="89550021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defRPr/>
            </a:pPr>
            <a:r>
              <a:rPr lang="es-MX" sz="3200" b="1" dirty="0">
                <a:latin typeface="Arial" panose="020B0604020202020204" pitchFamily="34" charset="0"/>
                <a:cs typeface="Arial" panose="020B0604020202020204" pitchFamily="34" charset="0"/>
              </a:rPr>
              <a:t>BIBLIOGRAFIA</a:t>
            </a:r>
          </a:p>
        </p:txBody>
      </p:sp>
      <p:sp>
        <p:nvSpPr>
          <p:cNvPr id="3" name="Marcador de contenido 2"/>
          <p:cNvSpPr>
            <a:spLocks noGrp="1"/>
          </p:cNvSpPr>
          <p:nvPr>
            <p:ph idx="1"/>
          </p:nvPr>
        </p:nvSpPr>
        <p:spPr>
          <a:xfrm>
            <a:off x="1080655" y="1413888"/>
            <a:ext cx="9902536" cy="4903787"/>
          </a:xfrm>
        </p:spPr>
        <p:txBody>
          <a:bodyPr/>
          <a:lstStyle/>
          <a:p>
            <a:pPr algn="just">
              <a:buFont typeface="Wingdings" panose="05000000000000000000" pitchFamily="2" charset="2"/>
              <a:buNone/>
              <a:defRPr/>
            </a:pPr>
            <a:r>
              <a:rPr lang="es-ES" b="1" dirty="0" smtClean="0">
                <a:latin typeface="Arial" panose="020B0604020202020204" pitchFamily="34" charset="0"/>
                <a:cs typeface="Arial" panose="020B0604020202020204" pitchFamily="34" charset="0"/>
              </a:rPr>
              <a:t>Bolander,Snell</a:t>
            </a:r>
            <a:r>
              <a:rPr lang="es-ES" b="1" dirty="0">
                <a:latin typeface="Arial" panose="020B0604020202020204" pitchFamily="34" charset="0"/>
                <a:cs typeface="Arial" panose="020B0604020202020204" pitchFamily="34" charset="0"/>
              </a:rPr>
              <a:t>, </a:t>
            </a:r>
            <a:r>
              <a:rPr lang="es-ES" b="1" i="1" dirty="0">
                <a:latin typeface="Arial" panose="020B0604020202020204" pitchFamily="34" charset="0"/>
                <a:cs typeface="Arial" panose="020B0604020202020204" pitchFamily="34" charset="0"/>
              </a:rPr>
              <a:t>Administración de recursos humanos, </a:t>
            </a:r>
            <a:r>
              <a:rPr lang="es-ES" b="1" dirty="0">
                <a:latin typeface="Arial" panose="020B0604020202020204" pitchFamily="34" charset="0"/>
                <a:cs typeface="Arial" panose="020B0604020202020204" pitchFamily="34" charset="0"/>
              </a:rPr>
              <a:t>Thomson, </a:t>
            </a:r>
            <a:r>
              <a:rPr lang="es-ES" b="1" dirty="0" smtClean="0">
                <a:latin typeface="Arial" panose="020B0604020202020204" pitchFamily="34" charset="0"/>
                <a:cs typeface="Arial" panose="020B0604020202020204" pitchFamily="34" charset="0"/>
              </a:rPr>
              <a:t>2014</a:t>
            </a:r>
            <a:r>
              <a:rPr lang="es-ES" b="1" i="1" dirty="0" smtClean="0">
                <a:latin typeface="Arial" panose="020B0604020202020204" pitchFamily="34" charset="0"/>
                <a:cs typeface="Arial" panose="020B0604020202020204" pitchFamily="34" charset="0"/>
              </a:rPr>
              <a:t>.</a:t>
            </a:r>
            <a:endParaRPr lang="es-MX" b="1" dirty="0">
              <a:latin typeface="Arial" panose="020B0604020202020204" pitchFamily="34" charset="0"/>
              <a:cs typeface="Arial" panose="020B0604020202020204" pitchFamily="34" charset="0"/>
            </a:endParaRPr>
          </a:p>
          <a:p>
            <a:pPr algn="just">
              <a:buFont typeface="Wingdings" panose="05000000000000000000" pitchFamily="2" charset="2"/>
              <a:buNone/>
              <a:defRPr/>
            </a:pPr>
            <a:r>
              <a:rPr lang="es-ES" b="1" dirty="0">
                <a:latin typeface="Arial" panose="020B0604020202020204" pitchFamily="34" charset="0"/>
                <a:cs typeface="Arial" panose="020B0604020202020204" pitchFamily="34" charset="0"/>
              </a:rPr>
              <a:t>Chiavenato Idalberto, </a:t>
            </a:r>
            <a:r>
              <a:rPr lang="es-ES" b="1" i="1" dirty="0">
                <a:latin typeface="Arial" panose="020B0604020202020204" pitchFamily="34" charset="0"/>
                <a:cs typeface="Arial" panose="020B0604020202020204" pitchFamily="34" charset="0"/>
              </a:rPr>
              <a:t>Gestión del talento humano, Mc Graw Hill, </a:t>
            </a:r>
            <a:r>
              <a:rPr lang="es-ES" b="1" dirty="0">
                <a:latin typeface="Arial" panose="020B0604020202020204" pitchFamily="34" charset="0"/>
                <a:cs typeface="Arial" panose="020B0604020202020204" pitchFamily="34" charset="0"/>
              </a:rPr>
              <a:t>Colombia, 2011.</a:t>
            </a:r>
            <a:endParaRPr lang="es-MX" b="1" dirty="0">
              <a:latin typeface="Arial" panose="020B0604020202020204" pitchFamily="34" charset="0"/>
              <a:cs typeface="Arial" panose="020B0604020202020204" pitchFamily="34" charset="0"/>
            </a:endParaRPr>
          </a:p>
          <a:p>
            <a:pPr algn="just">
              <a:buFont typeface="Wingdings" panose="05000000000000000000" pitchFamily="2" charset="2"/>
              <a:buNone/>
              <a:defRPr/>
            </a:pPr>
            <a:r>
              <a:rPr lang="es-ES" b="1" dirty="0">
                <a:latin typeface="Arial" panose="020B0604020202020204" pitchFamily="34" charset="0"/>
                <a:cs typeface="Arial" panose="020B0604020202020204" pitchFamily="34" charset="0"/>
              </a:rPr>
              <a:t>Davis Keith, Werther William, </a:t>
            </a:r>
            <a:r>
              <a:rPr lang="es-ES" b="1" i="1" dirty="0">
                <a:latin typeface="Arial" panose="020B0604020202020204" pitchFamily="34" charset="0"/>
                <a:cs typeface="Arial" panose="020B0604020202020204" pitchFamily="34" charset="0"/>
              </a:rPr>
              <a:t>Administración de recursos humanos, </a:t>
            </a:r>
            <a:r>
              <a:rPr lang="es-ES" b="1" dirty="0">
                <a:latin typeface="Arial" panose="020B0604020202020204" pitchFamily="34" charset="0"/>
                <a:cs typeface="Arial" panose="020B0604020202020204" pitchFamily="34" charset="0"/>
              </a:rPr>
              <a:t>México </a:t>
            </a:r>
            <a:r>
              <a:rPr lang="es-ES" b="1" dirty="0" smtClean="0">
                <a:latin typeface="Arial" panose="020B0604020202020204" pitchFamily="34" charset="0"/>
                <a:cs typeface="Arial" panose="020B0604020202020204" pitchFamily="34" charset="0"/>
              </a:rPr>
              <a:t>2014.</a:t>
            </a:r>
          </a:p>
          <a:p>
            <a:pPr algn="just">
              <a:buFont typeface="Wingdings" panose="05000000000000000000" pitchFamily="2" charset="2"/>
              <a:buNone/>
              <a:defRPr/>
            </a:pPr>
            <a:r>
              <a:rPr lang="es-ES" b="1" dirty="0" smtClean="0">
                <a:latin typeface="Arial" panose="020B0604020202020204" pitchFamily="34" charset="0"/>
                <a:cs typeface="Arial" panose="020B0604020202020204" pitchFamily="34" charset="0"/>
              </a:rPr>
              <a:t>Dessler Gary, </a:t>
            </a:r>
            <a:r>
              <a:rPr lang="es-ES" b="1" i="1" dirty="0">
                <a:latin typeface="Arial" panose="020B0604020202020204" pitchFamily="34" charset="0"/>
                <a:cs typeface="Arial" panose="020B0604020202020204" pitchFamily="34" charset="0"/>
              </a:rPr>
              <a:t>Administración de recursos </a:t>
            </a:r>
            <a:r>
              <a:rPr lang="es-ES" b="1" i="1" dirty="0" smtClean="0">
                <a:latin typeface="Arial" panose="020B0604020202020204" pitchFamily="34" charset="0"/>
                <a:cs typeface="Arial" panose="020B0604020202020204" pitchFamily="34" charset="0"/>
              </a:rPr>
              <a:t>humanos,  México 2009.</a:t>
            </a:r>
          </a:p>
          <a:p>
            <a:pPr algn="just">
              <a:buFont typeface="Wingdings" panose="05000000000000000000" pitchFamily="2" charset="2"/>
              <a:buNone/>
              <a:defRPr/>
            </a:pPr>
            <a:r>
              <a:rPr lang="es-ES" b="1" i="1" dirty="0" smtClean="0">
                <a:latin typeface="Arial" panose="020B0604020202020204" pitchFamily="34" charset="0"/>
                <a:cs typeface="Arial" panose="020B0604020202020204" pitchFamily="34" charset="0"/>
              </a:rPr>
              <a:t>LEY DEL IMSS.</a:t>
            </a:r>
            <a:r>
              <a:rPr lang="es-ES" b="1" dirty="0" smtClean="0">
                <a:latin typeface="Arial" panose="020B0604020202020204" pitchFamily="34" charset="0"/>
                <a:cs typeface="Arial" panose="020B0604020202020204" pitchFamily="34" charset="0"/>
              </a:rPr>
              <a:t> </a:t>
            </a:r>
            <a:endParaRPr lang="es-MX" b="1" dirty="0">
              <a:latin typeface="Arial" panose="020B0604020202020204" pitchFamily="34" charset="0"/>
              <a:cs typeface="Arial" panose="020B0604020202020204" pitchFamily="34" charset="0"/>
            </a:endParaRPr>
          </a:p>
          <a:p>
            <a:pPr marL="0" indent="0" algn="just">
              <a:buNone/>
              <a:defRPr/>
            </a:pPr>
            <a:endParaRPr lang="es-MX" dirty="0">
              <a:latin typeface="Arial" panose="020B0604020202020204" pitchFamily="34" charset="0"/>
              <a:cs typeface="Arial" panose="020B0604020202020204" pitchFamily="34" charset="0"/>
            </a:endParaRPr>
          </a:p>
        </p:txBody>
      </p:sp>
      <p:sp>
        <p:nvSpPr>
          <p:cNvPr id="4" name="Marcador de pie de página 3"/>
          <p:cNvSpPr>
            <a:spLocks noGrp="1"/>
          </p:cNvSpPr>
          <p:nvPr>
            <p:ph type="ftr" sz="quarter" idx="11"/>
          </p:nvPr>
        </p:nvSpPr>
        <p:spPr/>
        <p:txBody>
          <a:bodyPr/>
          <a:lstStyle/>
          <a:p>
            <a:pPr>
              <a:defRPr/>
            </a:pPr>
            <a:r>
              <a:rPr lang="es-ES" smtClean="0"/>
              <a:t>M en R.H. Luis Arturo Segura Fonseca</a:t>
            </a:r>
            <a:endParaRPr lang="es-ES"/>
          </a:p>
        </p:txBody>
      </p:sp>
      <p:sp>
        <p:nvSpPr>
          <p:cNvPr id="5" name="Marcador de número de diapositiva 4"/>
          <p:cNvSpPr>
            <a:spLocks noGrp="1"/>
          </p:cNvSpPr>
          <p:nvPr>
            <p:ph type="sldNum" sz="quarter" idx="12"/>
          </p:nvPr>
        </p:nvSpPr>
        <p:spPr/>
        <p:txBody>
          <a:bodyPr/>
          <a:lstStyle/>
          <a:p>
            <a:pPr>
              <a:defRPr/>
            </a:pPr>
            <a:fld id="{9218C2DF-F3F0-488C-9D2F-27ADEECEDD17}" type="slidenum">
              <a:rPr lang="es-ES" altLang="es-MX" smtClean="0"/>
              <a:pPr>
                <a:defRPr/>
              </a:pPr>
              <a:t>43</a:t>
            </a:fld>
            <a:endParaRPr lang="es-ES" altLang="es-MX"/>
          </a:p>
        </p:txBody>
      </p:sp>
    </p:spTree>
    <p:extLst>
      <p:ext uri="{BB962C8B-B14F-4D97-AF65-F5344CB8AC3E}">
        <p14:creationId xmlns:p14="http://schemas.microsoft.com/office/powerpoint/2010/main" val="12486188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4 Marcador de pie de página"/>
          <p:cNvSpPr>
            <a:spLocks noGrp="1"/>
          </p:cNvSpPr>
          <p:nvPr>
            <p:ph type="ftr" sz="quarter" idx="11"/>
          </p:nvPr>
        </p:nvSpPr>
        <p:spPr/>
        <p:txBody>
          <a:bodyPr/>
          <a:lstStyle/>
          <a:p>
            <a:r>
              <a:rPr lang="es-ES"/>
              <a:t>M en R.H. Luis Arturo Segura Fonseca</a:t>
            </a:r>
          </a:p>
        </p:txBody>
      </p:sp>
      <p:sp>
        <p:nvSpPr>
          <p:cNvPr id="5" name="5 Marcador de número de diapositiva"/>
          <p:cNvSpPr>
            <a:spLocks noGrp="1"/>
          </p:cNvSpPr>
          <p:nvPr>
            <p:ph type="sldNum" sz="quarter" idx="12"/>
          </p:nvPr>
        </p:nvSpPr>
        <p:spPr/>
        <p:txBody>
          <a:bodyPr/>
          <a:lstStyle/>
          <a:p>
            <a:fld id="{1FE9EB43-4257-485E-8035-AFF340F6CC43}" type="slidenum">
              <a:rPr lang="es-ES"/>
              <a:pPr/>
              <a:t>5</a:t>
            </a:fld>
            <a:endParaRPr lang="es-ES"/>
          </a:p>
        </p:txBody>
      </p:sp>
      <p:sp>
        <p:nvSpPr>
          <p:cNvPr id="9218" name="Rectangle 2"/>
          <p:cNvSpPr>
            <a:spLocks noGrp="1" noChangeArrowheads="1"/>
          </p:cNvSpPr>
          <p:nvPr>
            <p:ph type="title"/>
          </p:nvPr>
        </p:nvSpPr>
        <p:spPr>
          <a:xfrm>
            <a:off x="1981200" y="277813"/>
            <a:ext cx="8229600" cy="703262"/>
          </a:xfrm>
        </p:spPr>
        <p:txBody>
          <a:bodyPr/>
          <a:lstStyle/>
          <a:p>
            <a:pPr algn="ctr"/>
            <a:r>
              <a:rPr lang="es-ES" sz="3200" b="1" dirty="0">
                <a:latin typeface="Arial" panose="020B0604020202020204" pitchFamily="34" charset="0"/>
                <a:cs typeface="Arial" panose="020B0604020202020204" pitchFamily="34" charset="0"/>
              </a:rPr>
              <a:t>SELECCIÓN DE PERSONAL</a:t>
            </a:r>
          </a:p>
        </p:txBody>
      </p:sp>
      <p:sp>
        <p:nvSpPr>
          <p:cNvPr id="9219" name="Rectangle 3"/>
          <p:cNvSpPr>
            <a:spLocks noGrp="1" noChangeArrowheads="1"/>
          </p:cNvSpPr>
          <p:nvPr>
            <p:ph type="body" idx="1"/>
          </p:nvPr>
        </p:nvSpPr>
        <p:spPr>
          <a:xfrm>
            <a:off x="1423555" y="1125539"/>
            <a:ext cx="8787245" cy="5005387"/>
          </a:xfrm>
        </p:spPr>
        <p:txBody>
          <a:bodyPr/>
          <a:lstStyle/>
          <a:p>
            <a:pPr marL="609600" indent="-609600">
              <a:buNone/>
            </a:pPr>
            <a:r>
              <a:rPr lang="es-ES" sz="3600" b="1" dirty="0">
                <a:latin typeface="Arial" panose="020B0604020202020204" pitchFamily="34" charset="0"/>
                <a:cs typeface="Arial" panose="020B0604020202020204" pitchFamily="34" charset="0"/>
              </a:rPr>
              <a:t>Proceso de selección:</a:t>
            </a:r>
          </a:p>
          <a:p>
            <a:pPr marL="609600" indent="-609600">
              <a:buFont typeface="Wingdings" pitchFamily="2" charset="2"/>
              <a:buAutoNum type="alphaLcPeriod"/>
            </a:pPr>
            <a:r>
              <a:rPr lang="es-ES" b="1" dirty="0">
                <a:latin typeface="Arial" panose="020B0604020202020204" pitchFamily="34" charset="0"/>
                <a:cs typeface="Arial" panose="020B0604020202020204" pitchFamily="34" charset="0"/>
              </a:rPr>
              <a:t>Reclutamiento de personal.</a:t>
            </a:r>
          </a:p>
          <a:p>
            <a:pPr marL="609600" indent="-609600">
              <a:buFont typeface="Wingdings" pitchFamily="2" charset="2"/>
              <a:buAutoNum type="alphaLcPeriod"/>
            </a:pPr>
            <a:r>
              <a:rPr lang="es-ES" b="1" dirty="0">
                <a:latin typeface="Arial" panose="020B0604020202020204" pitchFamily="34" charset="0"/>
                <a:cs typeface="Arial" panose="020B0604020202020204" pitchFamily="34" charset="0"/>
              </a:rPr>
              <a:t>Entrevista inicial.(solicitud o currículo RH)</a:t>
            </a:r>
          </a:p>
          <a:p>
            <a:pPr marL="609600" indent="-609600">
              <a:buFont typeface="Wingdings" pitchFamily="2" charset="2"/>
              <a:buAutoNum type="alphaLcPeriod"/>
            </a:pPr>
            <a:r>
              <a:rPr lang="es-ES" b="1" dirty="0">
                <a:latin typeface="Arial" panose="020B0604020202020204" pitchFamily="34" charset="0"/>
                <a:cs typeface="Arial" panose="020B0604020202020204" pitchFamily="34" charset="0"/>
              </a:rPr>
              <a:t>Pruebas psicométricas.</a:t>
            </a:r>
          </a:p>
          <a:p>
            <a:pPr marL="609600" indent="-609600">
              <a:buFont typeface="Wingdings" pitchFamily="2" charset="2"/>
              <a:buAutoNum type="alphaLcPeriod"/>
            </a:pPr>
            <a:r>
              <a:rPr lang="es-ES" b="1" dirty="0">
                <a:latin typeface="Arial" panose="020B0604020202020204" pitchFamily="34" charset="0"/>
                <a:cs typeface="Arial" panose="020B0604020202020204" pitchFamily="34" charset="0"/>
              </a:rPr>
              <a:t>Pruebas de aptitud.(jefe solicitante)</a:t>
            </a:r>
          </a:p>
          <a:p>
            <a:pPr marL="609600" indent="-609600">
              <a:buFont typeface="Wingdings" pitchFamily="2" charset="2"/>
              <a:buAutoNum type="alphaLcPeriod"/>
            </a:pPr>
            <a:r>
              <a:rPr lang="es-ES" b="1" dirty="0">
                <a:latin typeface="Arial" panose="020B0604020202020204" pitchFamily="34" charset="0"/>
                <a:cs typeface="Arial" panose="020B0604020202020204" pitchFamily="34" charset="0"/>
              </a:rPr>
              <a:t>Entrevista profunda.(RH)</a:t>
            </a:r>
          </a:p>
          <a:p>
            <a:pPr marL="609600" indent="-609600">
              <a:buFont typeface="Wingdings" pitchFamily="2" charset="2"/>
              <a:buAutoNum type="alphaLcPeriod"/>
            </a:pPr>
            <a:r>
              <a:rPr lang="es-ES" b="1" dirty="0">
                <a:latin typeface="Arial" panose="020B0604020202020204" pitchFamily="34" charset="0"/>
                <a:cs typeface="Arial" panose="020B0604020202020204" pitchFamily="34" charset="0"/>
              </a:rPr>
              <a:t>Cierre o contratación.</a:t>
            </a:r>
          </a:p>
          <a:p>
            <a:pPr marL="609600" indent="-609600">
              <a:buFont typeface="Wingdings" pitchFamily="2" charset="2"/>
              <a:buAutoNum type="alphaLcPeriod"/>
            </a:pPr>
            <a:r>
              <a:rPr lang="es-ES" b="1" dirty="0">
                <a:latin typeface="Arial" panose="020B0604020202020204" pitchFamily="34" charset="0"/>
                <a:cs typeface="Arial" panose="020B0604020202020204" pitchFamily="34" charset="0"/>
              </a:rPr>
              <a:t>Examen medico.</a:t>
            </a:r>
          </a:p>
          <a:p>
            <a:pPr marL="609600" indent="-609600">
              <a:buFont typeface="Wingdings" pitchFamily="2" charset="2"/>
              <a:buAutoNum type="alphaLcPeriod"/>
            </a:pPr>
            <a:r>
              <a:rPr lang="es-ES" b="1" dirty="0">
                <a:latin typeface="Arial" panose="020B0604020202020204" pitchFamily="34" charset="0"/>
                <a:cs typeface="Arial" panose="020B0604020202020204" pitchFamily="34" charset="0"/>
              </a:rPr>
              <a:t>Encuesta socio económica.</a:t>
            </a:r>
            <a:endParaRPr lang="es-ES" dirty="0">
              <a:latin typeface="Arial" panose="020B0604020202020204" pitchFamily="34" charset="0"/>
              <a:cs typeface="Arial" panose="020B0604020202020204" pitchFamily="34" charset="0"/>
            </a:endParaRPr>
          </a:p>
        </p:txBody>
      </p:sp>
      <p:pic>
        <p:nvPicPr>
          <p:cNvPr id="717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16080" y="3789040"/>
            <a:ext cx="3240360" cy="2592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9115961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4 Marcador de pie de página"/>
          <p:cNvSpPr>
            <a:spLocks noGrp="1"/>
          </p:cNvSpPr>
          <p:nvPr>
            <p:ph type="ftr" sz="quarter" idx="11"/>
          </p:nvPr>
        </p:nvSpPr>
        <p:spPr/>
        <p:txBody>
          <a:bodyPr/>
          <a:lstStyle/>
          <a:p>
            <a:r>
              <a:rPr lang="es-ES"/>
              <a:t>M en R.H. Luis Arturo Segura Fonseca</a:t>
            </a:r>
          </a:p>
        </p:txBody>
      </p:sp>
      <p:sp>
        <p:nvSpPr>
          <p:cNvPr id="5" name="5 Marcador de número de diapositiva"/>
          <p:cNvSpPr>
            <a:spLocks noGrp="1"/>
          </p:cNvSpPr>
          <p:nvPr>
            <p:ph type="sldNum" sz="quarter" idx="12"/>
          </p:nvPr>
        </p:nvSpPr>
        <p:spPr/>
        <p:txBody>
          <a:bodyPr/>
          <a:lstStyle/>
          <a:p>
            <a:fld id="{09F95D9E-75FE-45A7-8163-29AEF9D6C4C6}" type="slidenum">
              <a:rPr lang="es-ES"/>
              <a:pPr/>
              <a:t>6</a:t>
            </a:fld>
            <a:endParaRPr lang="es-ES"/>
          </a:p>
        </p:txBody>
      </p:sp>
      <p:sp>
        <p:nvSpPr>
          <p:cNvPr id="10242" name="Rectangle 2"/>
          <p:cNvSpPr>
            <a:spLocks noGrp="1" noChangeArrowheads="1"/>
          </p:cNvSpPr>
          <p:nvPr>
            <p:ph type="title"/>
          </p:nvPr>
        </p:nvSpPr>
        <p:spPr>
          <a:xfrm>
            <a:off x="1981200" y="116632"/>
            <a:ext cx="8229600" cy="1143000"/>
          </a:xfrm>
        </p:spPr>
        <p:txBody>
          <a:bodyPr/>
          <a:lstStyle/>
          <a:p>
            <a:pPr algn="ctr"/>
            <a:r>
              <a:rPr lang="es-ES" sz="3200" b="1" dirty="0">
                <a:latin typeface="Arial" panose="020B0604020202020204" pitchFamily="34" charset="0"/>
                <a:cs typeface="Arial" panose="020B0604020202020204" pitchFamily="34" charset="0"/>
              </a:rPr>
              <a:t>RECLUTAMIENTO</a:t>
            </a:r>
          </a:p>
        </p:txBody>
      </p:sp>
      <p:sp>
        <p:nvSpPr>
          <p:cNvPr id="10243" name="Rectangle 3"/>
          <p:cNvSpPr>
            <a:spLocks noGrp="1" noChangeArrowheads="1"/>
          </p:cNvSpPr>
          <p:nvPr>
            <p:ph type="body" idx="1"/>
          </p:nvPr>
        </p:nvSpPr>
        <p:spPr>
          <a:xfrm>
            <a:off x="966355" y="1183446"/>
            <a:ext cx="10048009" cy="4525963"/>
          </a:xfrm>
        </p:spPr>
        <p:txBody>
          <a:bodyPr>
            <a:normAutofit/>
          </a:bodyPr>
          <a:lstStyle/>
          <a:p>
            <a:pPr algn="just">
              <a:buFont typeface="Wingdings" pitchFamily="2" charset="2"/>
              <a:buNone/>
            </a:pPr>
            <a:r>
              <a:rPr lang="es-ES" b="1" dirty="0"/>
              <a:t>    CONCEPTO: Es un conjunto de actividades cuya finalidad es atraer candidatos debidamente calificados y que reúnan los requisitos para ocupar puestos dentro de la organización.</a:t>
            </a:r>
          </a:p>
          <a:p>
            <a:pPr algn="just">
              <a:buFont typeface="Wingdings" pitchFamily="2" charset="2"/>
              <a:buNone/>
            </a:pPr>
            <a:r>
              <a:rPr lang="es-ES" b="1" dirty="0"/>
              <a:t>    El reclutamiento debe basarse en las necesidades presentes y futuras de la organización, su función consiste en la investigación y elección de las fuentes capaces de ofrecer a la organización un numero suficiente de personas, entre las cuales sea posible seleccionar a las más idóneas.</a:t>
            </a:r>
          </a:p>
        </p:txBody>
      </p:sp>
      <p:pic>
        <p:nvPicPr>
          <p:cNvPr id="2" name="Imagen 1"/>
          <p:cNvPicPr>
            <a:picLocks noChangeAspect="1"/>
          </p:cNvPicPr>
          <p:nvPr/>
        </p:nvPicPr>
        <p:blipFill>
          <a:blip r:embed="rId2"/>
          <a:stretch>
            <a:fillRect/>
          </a:stretch>
        </p:blipFill>
        <p:spPr>
          <a:xfrm>
            <a:off x="7439892" y="4062845"/>
            <a:ext cx="3491346" cy="2293505"/>
          </a:xfrm>
          <a:prstGeom prst="rect">
            <a:avLst/>
          </a:prstGeom>
        </p:spPr>
      </p:pic>
    </p:spTree>
    <p:extLst>
      <p:ext uri="{BB962C8B-B14F-4D97-AF65-F5344CB8AC3E}">
        <p14:creationId xmlns:p14="http://schemas.microsoft.com/office/powerpoint/2010/main" val="95610394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4 Marcador de pie de página"/>
          <p:cNvSpPr>
            <a:spLocks noGrp="1"/>
          </p:cNvSpPr>
          <p:nvPr>
            <p:ph type="ftr" sz="quarter" idx="11"/>
          </p:nvPr>
        </p:nvSpPr>
        <p:spPr/>
        <p:txBody>
          <a:bodyPr/>
          <a:lstStyle/>
          <a:p>
            <a:r>
              <a:rPr lang="es-ES"/>
              <a:t>M en R.H. Luis Arturo Segura Fonseca</a:t>
            </a:r>
          </a:p>
        </p:txBody>
      </p:sp>
      <p:sp>
        <p:nvSpPr>
          <p:cNvPr id="5" name="5 Marcador de número de diapositiva"/>
          <p:cNvSpPr>
            <a:spLocks noGrp="1"/>
          </p:cNvSpPr>
          <p:nvPr>
            <p:ph type="sldNum" sz="quarter" idx="12"/>
          </p:nvPr>
        </p:nvSpPr>
        <p:spPr/>
        <p:txBody>
          <a:bodyPr/>
          <a:lstStyle/>
          <a:p>
            <a:fld id="{81197479-75AF-40FC-B58A-1962462DCA08}" type="slidenum">
              <a:rPr lang="es-ES"/>
              <a:pPr/>
              <a:t>7</a:t>
            </a:fld>
            <a:endParaRPr lang="es-ES"/>
          </a:p>
        </p:txBody>
      </p:sp>
      <p:sp>
        <p:nvSpPr>
          <p:cNvPr id="11266" name="Rectangle 2"/>
          <p:cNvSpPr>
            <a:spLocks noGrp="1" noChangeArrowheads="1"/>
          </p:cNvSpPr>
          <p:nvPr>
            <p:ph type="title"/>
          </p:nvPr>
        </p:nvSpPr>
        <p:spPr>
          <a:xfrm>
            <a:off x="1981200" y="277813"/>
            <a:ext cx="8229600" cy="774700"/>
          </a:xfrm>
        </p:spPr>
        <p:txBody>
          <a:bodyPr/>
          <a:lstStyle/>
          <a:p>
            <a:pPr algn="ctr"/>
            <a:r>
              <a:rPr lang="es-ES" sz="3200" b="1" dirty="0">
                <a:latin typeface="Arial" panose="020B0604020202020204" pitchFamily="34" charset="0"/>
                <a:cs typeface="Arial" panose="020B0604020202020204" pitchFamily="34" charset="0"/>
              </a:rPr>
              <a:t>RECLUTAMIENTO</a:t>
            </a:r>
          </a:p>
        </p:txBody>
      </p:sp>
      <p:sp>
        <p:nvSpPr>
          <p:cNvPr id="11267" name="Rectangle 3"/>
          <p:cNvSpPr>
            <a:spLocks noGrp="1" noChangeArrowheads="1"/>
          </p:cNvSpPr>
          <p:nvPr>
            <p:ph type="body" idx="1"/>
          </p:nvPr>
        </p:nvSpPr>
        <p:spPr>
          <a:xfrm>
            <a:off x="1184565" y="1340769"/>
            <a:ext cx="9736280" cy="3528169"/>
          </a:xfrm>
        </p:spPr>
        <p:txBody>
          <a:bodyPr>
            <a:normAutofit/>
          </a:bodyPr>
          <a:lstStyle/>
          <a:p>
            <a:pPr>
              <a:buFont typeface="Wingdings" pitchFamily="2" charset="2"/>
              <a:buNone/>
            </a:pPr>
            <a:r>
              <a:rPr lang="es-ES" sz="3200" b="1" dirty="0"/>
              <a:t>Las actividades básicas que se desarrollaran en el proceso de reclutamiento son:</a:t>
            </a:r>
          </a:p>
          <a:p>
            <a:pPr>
              <a:buFont typeface="Wingdings" pitchFamily="2" charset="2"/>
              <a:buChar char="ü"/>
            </a:pPr>
            <a:r>
              <a:rPr lang="es-ES" sz="3200" b="1" dirty="0"/>
              <a:t>Investigar y analizar el mercado de personal.</a:t>
            </a:r>
          </a:p>
          <a:p>
            <a:pPr>
              <a:buFont typeface="Wingdings" pitchFamily="2" charset="2"/>
              <a:buChar char="ü"/>
            </a:pPr>
            <a:r>
              <a:rPr lang="es-ES" sz="3200" b="1" dirty="0"/>
              <a:t>Aplicar técnicas de reclutamiento y elegir las fuentes más idóneas</a:t>
            </a:r>
            <a:r>
              <a:rPr lang="es-ES" sz="3200" b="1" dirty="0" smtClean="0"/>
              <a:t>.</a:t>
            </a:r>
            <a:endParaRPr lang="es-ES" sz="3200" b="1" dirty="0"/>
          </a:p>
        </p:txBody>
      </p:sp>
      <p:pic>
        <p:nvPicPr>
          <p:cNvPr id="205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56040" y="3574473"/>
            <a:ext cx="3415324" cy="27818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6487275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13164" y="1412777"/>
            <a:ext cx="9144000" cy="4525963"/>
          </a:xfrm>
        </p:spPr>
        <p:txBody>
          <a:bodyPr>
            <a:normAutofit/>
          </a:bodyPr>
          <a:lstStyle/>
          <a:p>
            <a:pPr algn="just">
              <a:buFont typeface="Wingdings" pitchFamily="2" charset="2"/>
              <a:buChar char="ü"/>
            </a:pPr>
            <a:r>
              <a:rPr lang="es-ES" sz="3200" b="1" dirty="0" smtClean="0"/>
              <a:t>Otorgar prioridad al reclutamiento interno sobre el externo.</a:t>
            </a:r>
          </a:p>
          <a:p>
            <a:pPr algn="just">
              <a:buFont typeface="Wingdings" pitchFamily="2" charset="2"/>
              <a:buChar char="ü"/>
            </a:pPr>
            <a:r>
              <a:rPr lang="es-ES" sz="3200" b="1" dirty="0" smtClean="0"/>
              <a:t>Orientar el reclutamiento hacia criterios de selección, estándares de calidad y competencias establecidos.</a:t>
            </a:r>
          </a:p>
          <a:p>
            <a:pPr algn="just">
              <a:buFont typeface="Wingdings" pitchFamily="2" charset="2"/>
              <a:buChar char="ü"/>
            </a:pPr>
            <a:r>
              <a:rPr lang="es-ES" sz="3200" b="1" dirty="0" smtClean="0"/>
              <a:t>Estudiar el análisis de puesto solicitado </a:t>
            </a:r>
            <a:r>
              <a:rPr lang="es-ES" sz="3200" b="1" dirty="0" err="1" smtClean="0"/>
              <a:t>asi</a:t>
            </a:r>
            <a:r>
              <a:rPr lang="es-ES" sz="3200" b="1" dirty="0" smtClean="0"/>
              <a:t> como las competencias para elegir las fuentes de reclutamiento más adecuadas.</a:t>
            </a:r>
          </a:p>
          <a:p>
            <a:pPr algn="just"/>
            <a:endParaRPr lang="es-MX" sz="3200" b="1" dirty="0"/>
          </a:p>
        </p:txBody>
      </p:sp>
      <p:sp>
        <p:nvSpPr>
          <p:cNvPr id="2" name="1 Marcador de pie de página"/>
          <p:cNvSpPr>
            <a:spLocks noGrp="1"/>
          </p:cNvSpPr>
          <p:nvPr>
            <p:ph type="ftr" sz="quarter" idx="11"/>
          </p:nvPr>
        </p:nvSpPr>
        <p:spPr/>
        <p:txBody>
          <a:bodyPr/>
          <a:lstStyle/>
          <a:p>
            <a:r>
              <a:rPr lang="es-MX" smtClean="0"/>
              <a:t>M en R.H. Luis Arturo Segura Fonseca</a:t>
            </a:r>
            <a:endParaRPr lang="es-MX"/>
          </a:p>
        </p:txBody>
      </p:sp>
      <p:sp>
        <p:nvSpPr>
          <p:cNvPr id="4" name="3 Marcador de número de diapositiva"/>
          <p:cNvSpPr>
            <a:spLocks noGrp="1"/>
          </p:cNvSpPr>
          <p:nvPr>
            <p:ph type="sldNum" sz="quarter" idx="12"/>
          </p:nvPr>
        </p:nvSpPr>
        <p:spPr/>
        <p:txBody>
          <a:bodyPr/>
          <a:lstStyle/>
          <a:p>
            <a:fld id="{6D860851-815C-4DD5-8C5A-9DF8D28919F7}" type="slidenum">
              <a:rPr lang="es-MX" smtClean="0"/>
              <a:pPr/>
              <a:t>8</a:t>
            </a:fld>
            <a:endParaRPr lang="es-MX"/>
          </a:p>
        </p:txBody>
      </p:sp>
    </p:spTree>
    <p:extLst>
      <p:ext uri="{BB962C8B-B14F-4D97-AF65-F5344CB8AC3E}">
        <p14:creationId xmlns:p14="http://schemas.microsoft.com/office/powerpoint/2010/main" val="298681538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4 Marcador de pie de página"/>
          <p:cNvSpPr>
            <a:spLocks noGrp="1"/>
          </p:cNvSpPr>
          <p:nvPr>
            <p:ph type="ftr" sz="quarter" idx="11"/>
          </p:nvPr>
        </p:nvSpPr>
        <p:spPr/>
        <p:txBody>
          <a:bodyPr/>
          <a:lstStyle/>
          <a:p>
            <a:r>
              <a:rPr lang="es-ES"/>
              <a:t>M en R.H. Luis Arturo Segura Fonseca</a:t>
            </a:r>
          </a:p>
        </p:txBody>
      </p:sp>
      <p:sp>
        <p:nvSpPr>
          <p:cNvPr id="5" name="5 Marcador de número de diapositiva"/>
          <p:cNvSpPr>
            <a:spLocks noGrp="1"/>
          </p:cNvSpPr>
          <p:nvPr>
            <p:ph type="sldNum" sz="quarter" idx="12"/>
          </p:nvPr>
        </p:nvSpPr>
        <p:spPr/>
        <p:txBody>
          <a:bodyPr/>
          <a:lstStyle/>
          <a:p>
            <a:fld id="{94D02974-A103-4C92-AD6C-7062DC3DCF41}" type="slidenum">
              <a:rPr lang="es-ES"/>
              <a:pPr/>
              <a:t>9</a:t>
            </a:fld>
            <a:endParaRPr lang="es-ES"/>
          </a:p>
        </p:txBody>
      </p:sp>
      <p:sp>
        <p:nvSpPr>
          <p:cNvPr id="13314" name="Rectangle 2"/>
          <p:cNvSpPr>
            <a:spLocks noGrp="1" noChangeArrowheads="1"/>
          </p:cNvSpPr>
          <p:nvPr>
            <p:ph type="title"/>
          </p:nvPr>
        </p:nvSpPr>
        <p:spPr>
          <a:xfrm>
            <a:off x="1981200" y="421358"/>
            <a:ext cx="8229600" cy="487362"/>
          </a:xfrm>
        </p:spPr>
        <p:txBody>
          <a:bodyPr>
            <a:noAutofit/>
          </a:bodyPr>
          <a:lstStyle/>
          <a:p>
            <a:pPr algn="ctr"/>
            <a:r>
              <a:rPr lang="es-ES" sz="3200" b="1" dirty="0">
                <a:latin typeface="Arial" panose="020B0604020202020204" pitchFamily="34" charset="0"/>
                <a:cs typeface="Arial" panose="020B0604020202020204" pitchFamily="34" charset="0"/>
              </a:rPr>
              <a:t>RECLUTAMIENTO</a:t>
            </a:r>
          </a:p>
        </p:txBody>
      </p:sp>
      <p:sp>
        <p:nvSpPr>
          <p:cNvPr id="13315" name="Rectangle 3"/>
          <p:cNvSpPr>
            <a:spLocks noGrp="1" noChangeArrowheads="1"/>
          </p:cNvSpPr>
          <p:nvPr>
            <p:ph type="body" idx="1"/>
          </p:nvPr>
        </p:nvSpPr>
        <p:spPr>
          <a:xfrm>
            <a:off x="1309255" y="1052737"/>
            <a:ext cx="8901545" cy="3528045"/>
          </a:xfrm>
        </p:spPr>
        <p:txBody>
          <a:bodyPr>
            <a:normAutofit/>
          </a:bodyPr>
          <a:lstStyle/>
          <a:p>
            <a:pPr marL="609600" indent="-609600">
              <a:buNone/>
            </a:pPr>
            <a:r>
              <a:rPr lang="es-ES" sz="3200" b="1" dirty="0"/>
              <a:t>Fuentes de reclutamiento:</a:t>
            </a:r>
          </a:p>
          <a:p>
            <a:pPr marL="609600" indent="-609600">
              <a:buFont typeface="Wingdings" pitchFamily="2" charset="2"/>
              <a:buAutoNum type="arabicPeriod"/>
            </a:pPr>
            <a:r>
              <a:rPr lang="es-ES" sz="3200" b="1" dirty="0"/>
              <a:t>Fuentes internas.</a:t>
            </a:r>
          </a:p>
          <a:p>
            <a:pPr marL="609600" indent="-609600">
              <a:buFont typeface="Wingdings" pitchFamily="2" charset="2"/>
              <a:buAutoNum type="alphaLcPeriod"/>
            </a:pPr>
            <a:r>
              <a:rPr lang="es-ES" sz="3200" b="1" dirty="0"/>
              <a:t>Empleados de la empresa.</a:t>
            </a:r>
          </a:p>
          <a:p>
            <a:pPr marL="609600" indent="-609600">
              <a:buFont typeface="Wingdings" pitchFamily="2" charset="2"/>
              <a:buAutoNum type="alphaLcPeriod"/>
            </a:pPr>
            <a:r>
              <a:rPr lang="es-ES" sz="3200" b="1" dirty="0"/>
              <a:t>Amistades de los empleados.</a:t>
            </a:r>
          </a:p>
          <a:p>
            <a:pPr marL="609600" indent="-609600">
              <a:buFont typeface="Wingdings" pitchFamily="2" charset="2"/>
              <a:buAutoNum type="alphaLcPeriod"/>
            </a:pPr>
            <a:r>
              <a:rPr lang="es-ES" sz="3200" b="1" dirty="0"/>
              <a:t>Cartera de </a:t>
            </a:r>
            <a:r>
              <a:rPr lang="es-ES" sz="3200" b="1" dirty="0" smtClean="0"/>
              <a:t>candidatos</a:t>
            </a:r>
            <a:endParaRPr lang="es-ES" sz="3200" b="1" dirty="0"/>
          </a:p>
        </p:txBody>
      </p:sp>
      <p:pic>
        <p:nvPicPr>
          <p:cNvPr id="3075"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56040" y="3645025"/>
            <a:ext cx="3168352" cy="25557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23711982"/>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218</TotalTime>
  <Words>2087</Words>
  <Application>Microsoft Office PowerPoint</Application>
  <PresentationFormat>Personalizado</PresentationFormat>
  <Paragraphs>329</Paragraphs>
  <Slides>43</Slides>
  <Notes>0</Notes>
  <HiddenSlides>0</HiddenSlides>
  <MMClips>0</MMClips>
  <ScaleCrop>false</ScaleCrop>
  <HeadingPairs>
    <vt:vector size="4" baseType="variant">
      <vt:variant>
        <vt:lpstr>Tema</vt:lpstr>
      </vt:variant>
      <vt:variant>
        <vt:i4>1</vt:i4>
      </vt:variant>
      <vt:variant>
        <vt:lpstr>Títulos de diapositiva</vt:lpstr>
      </vt:variant>
      <vt:variant>
        <vt:i4>43</vt:i4>
      </vt:variant>
    </vt:vector>
  </HeadingPairs>
  <TitlesOfParts>
    <vt:vector size="44" baseType="lpstr">
      <vt:lpstr>Tema de Office</vt:lpstr>
      <vt:lpstr>RECLUTAMIENTO Y SELECCIÓN DE PERSONAL UNIDAD IV DE LA MATERIA L30080 SIMULACION DE RECURSOS HUMANOS EN LA LICENCIATURA EN ADMINISTRACION</vt:lpstr>
      <vt:lpstr>OBJETIVO</vt:lpstr>
      <vt:lpstr>Índice</vt:lpstr>
      <vt:lpstr>Presentación de PowerPoint</vt:lpstr>
      <vt:lpstr>SELECCIÓN DE PERSONAL</vt:lpstr>
      <vt:lpstr>RECLUTAMIENTO</vt:lpstr>
      <vt:lpstr>RECLUTAMIENTO</vt:lpstr>
      <vt:lpstr>Presentación de PowerPoint</vt:lpstr>
      <vt:lpstr>RECLUTAMIENTO</vt:lpstr>
      <vt:lpstr>Presentación de PowerPoint</vt:lpstr>
      <vt:lpstr>Presentación de PowerPoint</vt:lpstr>
      <vt:lpstr>RECLUTAMIENTO</vt:lpstr>
      <vt:lpstr>RECLUTAMIENTO</vt:lpstr>
      <vt:lpstr>RECLUTAMIENTO</vt:lpstr>
      <vt:lpstr>SELECCIÓN CONCEPTO</vt:lpstr>
      <vt:lpstr>Presentación de PowerPoint</vt:lpstr>
      <vt:lpstr>Presentación de PowerPoint</vt:lpstr>
      <vt:lpstr>Presentación de PowerPoint</vt:lpstr>
      <vt:lpstr>SELECCIÓN DE PERSONAL</vt:lpstr>
      <vt:lpstr>PROCESO DE SELECCIÓN</vt:lpstr>
      <vt:lpstr>SELECCIÓN DE PERSONAL</vt:lpstr>
      <vt:lpstr>ENTREVISTA DE SELECCIÓN</vt:lpstr>
      <vt:lpstr>ENTREVISTA DE SELECCIÓN</vt:lpstr>
      <vt:lpstr>ENTREVISTA DE SELECCIÓN</vt:lpstr>
      <vt:lpstr>ENTREVISTA DE SELECCIÓN</vt:lpstr>
      <vt:lpstr>ENTREVISTA DE SELECCIÓN</vt:lpstr>
      <vt:lpstr>Presentación de PowerPoint</vt:lpstr>
      <vt:lpstr>SELECCIÓN DE PERSONAL</vt:lpstr>
      <vt:lpstr>Presentación de PowerPoint</vt:lpstr>
      <vt:lpstr>Pruebas psicométricas</vt:lpstr>
      <vt:lpstr>Pruebas psicométricas</vt:lpstr>
      <vt:lpstr>CONTRATACIÓN</vt:lpstr>
      <vt:lpstr>CONTRATACIÓN</vt:lpstr>
      <vt:lpstr>CONTRATACIÓN</vt:lpstr>
      <vt:lpstr>Presentación de PowerPoint</vt:lpstr>
      <vt:lpstr>CONTRATACIÓN</vt:lpstr>
      <vt:lpstr>Presentación de PowerPoint</vt:lpstr>
      <vt:lpstr>CONTRATACIÓN</vt:lpstr>
      <vt:lpstr>Presentación de PowerPoint</vt:lpstr>
      <vt:lpstr>CONTRATACIÓN</vt:lpstr>
      <vt:lpstr>Presentación de PowerPoint</vt:lpstr>
      <vt:lpstr>CONTRATACIÓN</vt:lpstr>
      <vt:lpstr>BIBLIOGRAFIA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FEBRERO 2015</dc:title>
  <dc:creator>USUARIO</dc:creator>
  <cp:lastModifiedBy>x</cp:lastModifiedBy>
  <cp:revision>13</cp:revision>
  <dcterms:created xsi:type="dcterms:W3CDTF">2015-08-03T18:55:42Z</dcterms:created>
  <dcterms:modified xsi:type="dcterms:W3CDTF">2015-10-01T20:04:48Z</dcterms:modified>
</cp:coreProperties>
</file>