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3"/>
  </p:notesMasterIdLst>
  <p:sldIdLst>
    <p:sldId id="257" r:id="rId2"/>
    <p:sldId id="361" r:id="rId3"/>
    <p:sldId id="362" r:id="rId4"/>
    <p:sldId id="359" r:id="rId5"/>
    <p:sldId id="258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  <p:sldId id="298" r:id="rId45"/>
    <p:sldId id="299" r:id="rId46"/>
    <p:sldId id="300" r:id="rId47"/>
    <p:sldId id="301" r:id="rId48"/>
    <p:sldId id="302" r:id="rId49"/>
    <p:sldId id="303" r:id="rId50"/>
    <p:sldId id="304" r:id="rId51"/>
    <p:sldId id="305" r:id="rId52"/>
    <p:sldId id="306" r:id="rId53"/>
    <p:sldId id="307" r:id="rId54"/>
    <p:sldId id="308" r:id="rId55"/>
    <p:sldId id="309" r:id="rId56"/>
    <p:sldId id="310" r:id="rId57"/>
    <p:sldId id="311" r:id="rId58"/>
    <p:sldId id="312" r:id="rId59"/>
    <p:sldId id="313" r:id="rId60"/>
    <p:sldId id="314" r:id="rId61"/>
    <p:sldId id="315" r:id="rId62"/>
    <p:sldId id="316" r:id="rId63"/>
    <p:sldId id="317" r:id="rId64"/>
    <p:sldId id="318" r:id="rId65"/>
    <p:sldId id="319" r:id="rId66"/>
    <p:sldId id="320" r:id="rId67"/>
    <p:sldId id="321" r:id="rId68"/>
    <p:sldId id="322" r:id="rId69"/>
    <p:sldId id="323" r:id="rId70"/>
    <p:sldId id="324" r:id="rId71"/>
    <p:sldId id="360" r:id="rId72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16" Type="http://schemas.openxmlformats.org/officeDocument/2006/relationships/slide" Target="slides/slide1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presProps" Target="presProp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theme" Target="theme/theme1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29" Type="http://schemas.openxmlformats.org/officeDocument/2006/relationships/slide" Target="slides/slide2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4352E96-A884-4E21-94F9-F998AD14FC09}" type="datetimeFigureOut">
              <a:rPr lang="es-MX" smtClean="0"/>
              <a:t>01/10/2015</a:t>
            </a:fld>
            <a:endParaRPr lang="es-MX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516888-61EB-4EF3-8B38-47226BCFE93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5515791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E9D6C8-165B-4955-B183-FC85E298E3D8}" type="slidenum">
              <a:rPr lang="es-MX" smtClean="0"/>
              <a:pPr/>
              <a:t>10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777770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03E7C-2D63-4A01-AEDC-89D4245332E6}" type="datetime1">
              <a:rPr lang="es-MX" smtClean="0"/>
              <a:t>01/10/2015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M en R.H. Luis Arturo Segura Fonseca</a:t>
            </a:r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00C241-FB29-4747-B67F-B8D4A1AA2D31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2252757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5B789-F7DC-42B7-A66C-7ACB58A12B94}" type="datetime1">
              <a:rPr lang="es-MX" smtClean="0"/>
              <a:t>01/10/2015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M en R.H. Luis Arturo Segura Fonseca</a:t>
            </a:r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00C241-FB29-4747-B67F-B8D4A1AA2D31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6110467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F2D829-B55C-4F80-B73A-2E5CF5ABE479}" type="datetime1">
              <a:rPr lang="es-MX" smtClean="0"/>
              <a:t>01/10/2015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M en R.H. Luis Arturo Segura Fonseca</a:t>
            </a:r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00C241-FB29-4747-B67F-B8D4A1AA2D31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2500381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2EA0A6-2846-4EF2-A007-5876E20D6AB1}" type="datetime1">
              <a:rPr lang="es-MX" smtClean="0"/>
              <a:t>01/10/2015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M en R.H. Luis Arturo Segura Fonseca</a:t>
            </a:r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00C241-FB29-4747-B67F-B8D4A1AA2D31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9073682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0CB658-44F2-4A6A-B147-C48CEE232C69}" type="datetime1">
              <a:rPr lang="es-MX" smtClean="0"/>
              <a:t>01/10/2015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M en R.H. Luis Arturo Segura Fonseca</a:t>
            </a:r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00C241-FB29-4747-B67F-B8D4A1AA2D31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8166365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ADA051-99D4-49FA-A933-471749BC446F}" type="datetime1">
              <a:rPr lang="es-MX" smtClean="0"/>
              <a:t>01/10/2015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M en R.H. Luis Arturo Segura Fonseca</a:t>
            </a:r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00C241-FB29-4747-B67F-B8D4A1AA2D31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1919768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5A8CD2-E710-4504-8679-B202D62DC59E}" type="datetime1">
              <a:rPr lang="es-MX" smtClean="0"/>
              <a:t>01/10/2015</a:t>
            </a:fld>
            <a:endParaRPr lang="es-MX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M en R.H. Luis Arturo Segura Fonseca</a:t>
            </a:r>
            <a:endParaRPr lang="es-MX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00C241-FB29-4747-B67F-B8D4A1AA2D31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2314219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3E7D6-51B0-433D-91F8-994D55800362}" type="datetime1">
              <a:rPr lang="es-MX" smtClean="0"/>
              <a:t>01/10/2015</a:t>
            </a:fld>
            <a:endParaRPr lang="es-MX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M en R.H. Luis Arturo Segura Fonseca</a:t>
            </a:r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00C241-FB29-4747-B67F-B8D4A1AA2D31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7491663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5988B-BDD3-46BB-960E-3E76E053322E}" type="datetime1">
              <a:rPr lang="es-MX" smtClean="0"/>
              <a:t>01/10/2015</a:t>
            </a:fld>
            <a:endParaRPr lang="es-MX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M en R.H. Luis Arturo Segura Fonseca</a:t>
            </a:r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00C241-FB29-4747-B67F-B8D4A1AA2D31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0583416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5F553A-8A73-425E-BC34-95992EF53493}" type="datetime1">
              <a:rPr lang="es-MX" smtClean="0"/>
              <a:t>01/10/2015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M en R.H. Luis Arturo Segura Fonseca</a:t>
            </a:r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00C241-FB29-4747-B67F-B8D4A1AA2D31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8035243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DE657B-5C30-4F61-9944-0E050C57DDF6}" type="datetime1">
              <a:rPr lang="es-MX" smtClean="0"/>
              <a:t>01/10/2015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M en R.H. Luis Arturo Segura Fonseca</a:t>
            </a:r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00C241-FB29-4747-B67F-B8D4A1AA2D31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7271733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41AAA7-4580-49B7-A53E-AE910EC71D53}" type="datetime1">
              <a:rPr lang="es-MX" smtClean="0"/>
              <a:t>01/10/2015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s-MX" smtClean="0"/>
              <a:t>M en R.H. Luis Arturo Segura Fonseca</a:t>
            </a:r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00C241-FB29-4747-B67F-B8D4A1AA2D31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0174891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7.png"/><Relationship Id="rId4" Type="http://schemas.openxmlformats.org/officeDocument/2006/relationships/image" Target="../media/image46.png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3568" y="1268760"/>
            <a:ext cx="7772400" cy="4176464"/>
          </a:xfrm>
        </p:spPr>
        <p:txBody>
          <a:bodyPr>
            <a:noAutofit/>
          </a:bodyPr>
          <a:lstStyle/>
          <a:p>
            <a:r>
              <a:rPr lang="es-ES" sz="4000" b="1" dirty="0" smtClean="0"/>
              <a:t>ANTECEDENTES DE LA ADMINISTRACIÓN </a:t>
            </a:r>
            <a:r>
              <a:rPr lang="es-ES" sz="4000" b="1" dirty="0"/>
              <a:t>DE RECURSOS </a:t>
            </a:r>
            <a:r>
              <a:rPr lang="es-ES" sz="4000" b="1" dirty="0" smtClean="0"/>
              <a:t>HUMANOS UNIDAD I MATERIA </a:t>
            </a:r>
            <a:r>
              <a:rPr lang="es-MX" sz="4000" b="1" dirty="0" smtClean="0"/>
              <a:t>L00723 </a:t>
            </a:r>
            <a:r>
              <a:rPr lang="es-ES" sz="4000" b="1" smtClean="0"/>
              <a:t>EN LA LICENCIATURA EN </a:t>
            </a:r>
            <a:r>
              <a:rPr lang="es-ES" sz="4000" b="1" dirty="0" smtClean="0"/>
              <a:t>ADMINISTRACION</a:t>
            </a:r>
            <a:r>
              <a:rPr lang="es-MX" sz="4000" b="1" dirty="0"/>
              <a:t/>
            </a:r>
            <a:br>
              <a:rPr lang="es-MX" sz="4000" b="1" dirty="0"/>
            </a:br>
            <a:endParaRPr lang="es-MX" sz="4000" b="1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2131640" y="5492824"/>
            <a:ext cx="6400800" cy="1752600"/>
          </a:xfrm>
        </p:spPr>
        <p:txBody>
          <a:bodyPr/>
          <a:lstStyle/>
          <a:p>
            <a:pPr algn="r"/>
            <a:r>
              <a:rPr lang="es-MX" b="1" dirty="0" smtClean="0">
                <a:solidFill>
                  <a:schemeClr val="tx1"/>
                </a:solidFill>
              </a:rPr>
              <a:t>FEBRERO-JUNIO 2015</a:t>
            </a:r>
            <a:endParaRPr lang="es-MX" b="1" dirty="0">
              <a:solidFill>
                <a:schemeClr val="tx1"/>
              </a:solidFill>
            </a:endParaRP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dirty="0" smtClean="0"/>
              <a:t>M en R.H. Luis Arturo Segura Fonseca</a:t>
            </a:r>
            <a:endParaRPr lang="es-MX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912CA2-F932-4914-A35E-FCFDE1723F1E}" type="slidenum">
              <a:rPr lang="es-MX" smtClean="0"/>
              <a:pPr/>
              <a:t>1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124279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620688"/>
            <a:ext cx="8229600" cy="4525963"/>
          </a:xfrm>
        </p:spPr>
        <p:txBody>
          <a:bodyPr>
            <a:normAutofit/>
          </a:bodyPr>
          <a:lstStyle/>
          <a:p>
            <a:pPr algn="just"/>
            <a:r>
              <a:rPr lang="es-MX" b="1" dirty="0"/>
              <a:t>Para </a:t>
            </a:r>
            <a:r>
              <a:rPr lang="es-MX" b="1" dirty="0" err="1"/>
              <a:t>Koontz</a:t>
            </a:r>
            <a:r>
              <a:rPr lang="es-MX" b="1" dirty="0"/>
              <a:t> y </a:t>
            </a:r>
            <a:r>
              <a:rPr lang="es-MX" b="1" dirty="0" err="1"/>
              <a:t>Weihrich</a:t>
            </a:r>
            <a:r>
              <a:rPr lang="es-MX" b="1" dirty="0"/>
              <a:t>, la </a:t>
            </a:r>
            <a:r>
              <a:rPr lang="es-MX" b="1" i="1" dirty="0"/>
              <a:t>administración</a:t>
            </a:r>
            <a:r>
              <a:rPr lang="es-MX" b="1" dirty="0"/>
              <a:t> es "</a:t>
            </a:r>
            <a:r>
              <a:rPr lang="es-MX" b="1" i="1" dirty="0"/>
              <a:t>el proceso de diseñar y mantener un entorno en el que, trabajando en grupos, los individuos cumplan eficientemente objetivos específicos</a:t>
            </a:r>
            <a:r>
              <a:rPr lang="es-MX" b="1" dirty="0"/>
              <a:t>" </a:t>
            </a:r>
            <a:br>
              <a:rPr lang="es-MX" b="1" dirty="0"/>
            </a:br>
            <a:endParaRPr lang="es-MX" dirty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M en R.H. Luis Arturo Segura Fonseca</a:t>
            </a:r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912CA2-F932-4914-A35E-FCFDE1723F1E}" type="slidenum">
              <a:rPr lang="es-MX" smtClean="0"/>
              <a:pPr/>
              <a:t>10</a:t>
            </a:fld>
            <a:endParaRPr lang="es-MX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3356992"/>
            <a:ext cx="3024336" cy="2952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3068960"/>
            <a:ext cx="3672408" cy="32403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37860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764704"/>
            <a:ext cx="8229600" cy="4525963"/>
          </a:xfrm>
        </p:spPr>
        <p:txBody>
          <a:bodyPr/>
          <a:lstStyle/>
          <a:p>
            <a:pPr algn="just"/>
            <a:r>
              <a:rPr lang="es-MX" b="1" dirty="0"/>
              <a:t>Reinaldo O. Da Silva, define la </a:t>
            </a:r>
            <a:r>
              <a:rPr lang="es-MX" b="1" i="1" dirty="0"/>
              <a:t>administración</a:t>
            </a:r>
            <a:r>
              <a:rPr lang="es-MX" b="1" dirty="0"/>
              <a:t> como "</a:t>
            </a:r>
            <a:r>
              <a:rPr lang="es-MX" b="1" i="1" dirty="0"/>
              <a:t>un conjunto de actividades dirigido a aprovechar los recursos de manera eficiente y eficaz con el propósito de alcanzar uno o varios objetivos o metas de la organización</a:t>
            </a:r>
            <a:r>
              <a:rPr lang="es-MX" b="1" dirty="0"/>
              <a:t>" </a:t>
            </a:r>
            <a:r>
              <a:rPr lang="es-MX" b="1" dirty="0" smtClean="0"/>
              <a:t>. </a:t>
            </a:r>
            <a:endParaRPr lang="es-MX" b="1" dirty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M en R.H. Luis Arturo Segura Fonseca</a:t>
            </a:r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912CA2-F932-4914-A35E-FCFDE1723F1E}" type="slidenum">
              <a:rPr lang="es-MX" smtClean="0"/>
              <a:pPr/>
              <a:t>11</a:t>
            </a:fld>
            <a:endParaRPr lang="es-MX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3501008"/>
            <a:ext cx="2448272" cy="28803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3356992"/>
            <a:ext cx="3600400" cy="30243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59950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90872" y="274638"/>
            <a:ext cx="8229600" cy="1143000"/>
          </a:xfrm>
        </p:spPr>
        <p:txBody>
          <a:bodyPr>
            <a:normAutofit/>
          </a:bodyPr>
          <a:lstStyle/>
          <a:p>
            <a:r>
              <a:rPr lang="es-MX" sz="3200" b="1" dirty="0"/>
              <a:t>ADMINISTRACION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0" y="2662238"/>
            <a:ext cx="3048000" cy="15367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3 Elipse"/>
          <p:cNvSpPr/>
          <p:nvPr/>
        </p:nvSpPr>
        <p:spPr>
          <a:xfrm>
            <a:off x="3419872" y="1346244"/>
            <a:ext cx="2304256" cy="9144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tx1"/>
              </a:solidFill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3824050" y="1494020"/>
            <a:ext cx="148245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MX" b="1" dirty="0" smtClean="0"/>
              <a:t>RECURSOS</a:t>
            </a:r>
          </a:p>
          <a:p>
            <a:pPr algn="ctr"/>
            <a:r>
              <a:rPr lang="es-MX" b="1" dirty="0" smtClean="0"/>
              <a:t>FINANCIEROS</a:t>
            </a:r>
            <a:endParaRPr lang="es-MX" b="1" dirty="0"/>
          </a:p>
        </p:txBody>
      </p:sp>
      <p:sp>
        <p:nvSpPr>
          <p:cNvPr id="7" name="6 Elipse"/>
          <p:cNvSpPr/>
          <p:nvPr/>
        </p:nvSpPr>
        <p:spPr>
          <a:xfrm>
            <a:off x="6444208" y="2790164"/>
            <a:ext cx="2232248" cy="1296144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8" name="7 CuadroTexto"/>
          <p:cNvSpPr txBox="1"/>
          <p:nvPr/>
        </p:nvSpPr>
        <p:spPr>
          <a:xfrm>
            <a:off x="6885492" y="3115001"/>
            <a:ext cx="138108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MX" b="1" dirty="0" smtClean="0"/>
              <a:t>RECURSOS</a:t>
            </a:r>
          </a:p>
          <a:p>
            <a:pPr algn="ctr"/>
            <a:r>
              <a:rPr lang="es-MX" b="1" dirty="0" smtClean="0"/>
              <a:t>MATERIALES</a:t>
            </a:r>
            <a:endParaRPr lang="es-MX" b="1" dirty="0"/>
          </a:p>
        </p:txBody>
      </p:sp>
      <p:sp>
        <p:nvSpPr>
          <p:cNvPr id="9" name="8 Elipse"/>
          <p:cNvSpPr/>
          <p:nvPr/>
        </p:nvSpPr>
        <p:spPr>
          <a:xfrm>
            <a:off x="3419872" y="5013176"/>
            <a:ext cx="2304256" cy="9144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0" name="9 CuadroTexto"/>
          <p:cNvSpPr txBox="1"/>
          <p:nvPr/>
        </p:nvSpPr>
        <p:spPr>
          <a:xfrm>
            <a:off x="3707904" y="5157192"/>
            <a:ext cx="167917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MX" b="1" dirty="0" smtClean="0"/>
              <a:t>RECURSOS</a:t>
            </a:r>
          </a:p>
          <a:p>
            <a:pPr algn="ctr"/>
            <a:r>
              <a:rPr lang="es-MX" b="1" dirty="0" smtClean="0"/>
              <a:t>TECNOLOGICOS</a:t>
            </a:r>
            <a:endParaRPr lang="es-MX" b="1" dirty="0"/>
          </a:p>
        </p:txBody>
      </p:sp>
      <p:sp>
        <p:nvSpPr>
          <p:cNvPr id="11" name="10 Elipse"/>
          <p:cNvSpPr/>
          <p:nvPr/>
        </p:nvSpPr>
        <p:spPr>
          <a:xfrm>
            <a:off x="539552" y="2851832"/>
            <a:ext cx="2016224" cy="1130424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2" name="11 CuadroTexto"/>
          <p:cNvSpPr txBox="1"/>
          <p:nvPr/>
        </p:nvSpPr>
        <p:spPr>
          <a:xfrm>
            <a:off x="927300" y="3096529"/>
            <a:ext cx="123944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MX" b="1" dirty="0" smtClean="0"/>
              <a:t>RECURSOS</a:t>
            </a:r>
          </a:p>
          <a:p>
            <a:pPr algn="ctr"/>
            <a:r>
              <a:rPr lang="es-MX" b="1" dirty="0" smtClean="0"/>
              <a:t>HUMANOS</a:t>
            </a:r>
            <a:endParaRPr lang="es-MX" b="1" dirty="0"/>
          </a:p>
        </p:txBody>
      </p:sp>
      <p:cxnSp>
        <p:nvCxnSpPr>
          <p:cNvPr id="14" name="13 Conector recto de flecha"/>
          <p:cNvCxnSpPr>
            <a:stCxn id="2050" idx="0"/>
            <a:endCxn id="4" idx="4"/>
          </p:cNvCxnSpPr>
          <p:nvPr/>
        </p:nvCxnSpPr>
        <p:spPr>
          <a:xfrm flipV="1">
            <a:off x="4572000" y="2260644"/>
            <a:ext cx="0" cy="401594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15 Conector recto de flecha"/>
          <p:cNvCxnSpPr>
            <a:stCxn id="2050" idx="3"/>
            <a:endCxn id="7" idx="2"/>
          </p:cNvCxnSpPr>
          <p:nvPr/>
        </p:nvCxnSpPr>
        <p:spPr>
          <a:xfrm>
            <a:off x="6096000" y="3430588"/>
            <a:ext cx="348208" cy="764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17 Conector recto de flecha"/>
          <p:cNvCxnSpPr>
            <a:stCxn id="2050" idx="2"/>
            <a:endCxn id="9" idx="0"/>
          </p:cNvCxnSpPr>
          <p:nvPr/>
        </p:nvCxnSpPr>
        <p:spPr>
          <a:xfrm>
            <a:off x="4572000" y="4198938"/>
            <a:ext cx="0" cy="81423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19 Conector recto de flecha"/>
          <p:cNvCxnSpPr>
            <a:stCxn id="2050" idx="1"/>
          </p:cNvCxnSpPr>
          <p:nvPr/>
        </p:nvCxnSpPr>
        <p:spPr>
          <a:xfrm flipH="1">
            <a:off x="2555776" y="3430588"/>
            <a:ext cx="492224" cy="14164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2 CuadroTexto"/>
          <p:cNvSpPr txBox="1"/>
          <p:nvPr/>
        </p:nvSpPr>
        <p:spPr>
          <a:xfrm>
            <a:off x="3347864" y="3212976"/>
            <a:ext cx="250562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400" b="1" dirty="0" smtClean="0"/>
              <a:t>ADMINISTRACION</a:t>
            </a:r>
            <a:endParaRPr lang="es-MX" sz="2400" b="1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M en R.H. Luis Arturo Segura Fonseca</a:t>
            </a:r>
            <a:endParaRPr lang="es-MX"/>
          </a:p>
        </p:txBody>
      </p:sp>
      <p:sp>
        <p:nvSpPr>
          <p:cNvPr id="13" name="1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00C241-FB29-4747-B67F-B8D4A1AA2D31}" type="slidenum">
              <a:rPr lang="es-MX" smtClean="0"/>
              <a:t>12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039542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sz="3200" b="1" dirty="0" smtClean="0"/>
              <a:t>ADMINISTRACION</a:t>
            </a:r>
            <a:endParaRPr lang="es-MX" sz="3200" b="1" dirty="0"/>
          </a:p>
        </p:txBody>
      </p:sp>
      <p:sp>
        <p:nvSpPr>
          <p:cNvPr id="4" name="3 Elipse"/>
          <p:cNvSpPr/>
          <p:nvPr/>
        </p:nvSpPr>
        <p:spPr>
          <a:xfrm>
            <a:off x="2771800" y="3104024"/>
            <a:ext cx="3024336" cy="1512168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000" b="1" dirty="0" smtClean="0">
                <a:solidFill>
                  <a:schemeClr val="tx1"/>
                </a:solidFill>
              </a:rPr>
              <a:t>ADMINISTRACION</a:t>
            </a:r>
            <a:endParaRPr lang="es-MX" sz="2000" b="1" dirty="0">
              <a:solidFill>
                <a:schemeClr val="tx1"/>
              </a:solidFill>
            </a:endParaRPr>
          </a:p>
        </p:txBody>
      </p:sp>
      <p:sp>
        <p:nvSpPr>
          <p:cNvPr id="6" name="5 Elipse"/>
          <p:cNvSpPr/>
          <p:nvPr/>
        </p:nvSpPr>
        <p:spPr>
          <a:xfrm>
            <a:off x="3159548" y="1700808"/>
            <a:ext cx="2232248" cy="9144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000" b="1" dirty="0" smtClean="0">
                <a:solidFill>
                  <a:schemeClr val="tx1"/>
                </a:solidFill>
              </a:rPr>
              <a:t>PLANEACION</a:t>
            </a:r>
            <a:endParaRPr lang="es-MX" sz="2000" b="1" dirty="0">
              <a:solidFill>
                <a:schemeClr val="tx1"/>
              </a:solidFill>
            </a:endParaRPr>
          </a:p>
        </p:txBody>
      </p:sp>
      <p:sp>
        <p:nvSpPr>
          <p:cNvPr id="8" name="7 Elipse"/>
          <p:cNvSpPr/>
          <p:nvPr/>
        </p:nvSpPr>
        <p:spPr>
          <a:xfrm>
            <a:off x="6228184" y="3140968"/>
            <a:ext cx="2664296" cy="144016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000" b="1" dirty="0" smtClean="0">
                <a:solidFill>
                  <a:schemeClr val="tx1"/>
                </a:solidFill>
              </a:rPr>
              <a:t>ORGANIZACION</a:t>
            </a:r>
            <a:endParaRPr lang="es-MX" sz="2000" b="1" dirty="0">
              <a:solidFill>
                <a:schemeClr val="tx1"/>
              </a:solidFill>
            </a:endParaRPr>
          </a:p>
        </p:txBody>
      </p:sp>
      <p:sp>
        <p:nvSpPr>
          <p:cNvPr id="9" name="8 Elipse"/>
          <p:cNvSpPr/>
          <p:nvPr/>
        </p:nvSpPr>
        <p:spPr>
          <a:xfrm>
            <a:off x="3203848" y="4869160"/>
            <a:ext cx="2160240" cy="9144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000" b="1" dirty="0" smtClean="0">
                <a:solidFill>
                  <a:schemeClr val="tx1"/>
                </a:solidFill>
              </a:rPr>
              <a:t>DIRECCION</a:t>
            </a:r>
            <a:endParaRPr lang="es-MX" sz="2000" b="1" dirty="0">
              <a:solidFill>
                <a:schemeClr val="tx1"/>
              </a:solidFill>
            </a:endParaRPr>
          </a:p>
        </p:txBody>
      </p:sp>
      <p:sp>
        <p:nvSpPr>
          <p:cNvPr id="10" name="9 Elipse"/>
          <p:cNvSpPr/>
          <p:nvPr/>
        </p:nvSpPr>
        <p:spPr>
          <a:xfrm>
            <a:off x="323528" y="3140968"/>
            <a:ext cx="2160240" cy="144016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2" name="11 CuadroTexto"/>
          <p:cNvSpPr txBox="1"/>
          <p:nvPr/>
        </p:nvSpPr>
        <p:spPr>
          <a:xfrm>
            <a:off x="706802" y="3645024"/>
            <a:ext cx="121103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000" b="1" dirty="0" smtClean="0"/>
              <a:t>CONTROL</a:t>
            </a:r>
            <a:endParaRPr lang="es-MX" sz="2000" b="1" dirty="0"/>
          </a:p>
        </p:txBody>
      </p:sp>
      <p:cxnSp>
        <p:nvCxnSpPr>
          <p:cNvPr id="14" name="13 Conector recto de flecha"/>
          <p:cNvCxnSpPr>
            <a:stCxn id="4" idx="0"/>
            <a:endCxn id="6" idx="4"/>
          </p:cNvCxnSpPr>
          <p:nvPr/>
        </p:nvCxnSpPr>
        <p:spPr>
          <a:xfrm flipH="1" flipV="1">
            <a:off x="4275672" y="2615208"/>
            <a:ext cx="8296" cy="488816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15 Conector recto de flecha"/>
          <p:cNvCxnSpPr>
            <a:stCxn id="4" idx="6"/>
            <a:endCxn id="8" idx="2"/>
          </p:cNvCxnSpPr>
          <p:nvPr/>
        </p:nvCxnSpPr>
        <p:spPr>
          <a:xfrm>
            <a:off x="5796136" y="3860108"/>
            <a:ext cx="432048" cy="94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17 Conector recto de flecha"/>
          <p:cNvCxnSpPr>
            <a:stCxn id="4" idx="4"/>
            <a:endCxn id="9" idx="0"/>
          </p:cNvCxnSpPr>
          <p:nvPr/>
        </p:nvCxnSpPr>
        <p:spPr>
          <a:xfrm>
            <a:off x="4283968" y="4616192"/>
            <a:ext cx="0" cy="25296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19 Conector recto de flecha"/>
          <p:cNvCxnSpPr>
            <a:stCxn id="4" idx="2"/>
            <a:endCxn id="10" idx="6"/>
          </p:cNvCxnSpPr>
          <p:nvPr/>
        </p:nvCxnSpPr>
        <p:spPr>
          <a:xfrm flipH="1">
            <a:off x="2483768" y="3860108"/>
            <a:ext cx="288032" cy="94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20 CuadroTexto"/>
          <p:cNvSpPr txBox="1"/>
          <p:nvPr/>
        </p:nvSpPr>
        <p:spPr>
          <a:xfrm>
            <a:off x="6240401" y="1412776"/>
            <a:ext cx="2220031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s-MX" b="1" dirty="0" smtClean="0"/>
              <a:t>OBJETIVOS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s-MX" b="1" dirty="0" smtClean="0"/>
              <a:t>POLITICAS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s-MX" b="1" dirty="0" smtClean="0"/>
              <a:t>PROCEDIMIENTOS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s-MX" b="1" dirty="0" smtClean="0"/>
              <a:t>PROGRAMAS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s-MX" b="1" dirty="0" smtClean="0"/>
              <a:t>PRESUPUESTOS</a:t>
            </a:r>
            <a:endParaRPr lang="es-MX" b="1" dirty="0"/>
          </a:p>
        </p:txBody>
      </p:sp>
      <p:sp>
        <p:nvSpPr>
          <p:cNvPr id="22" name="21 CuadroTexto"/>
          <p:cNvSpPr txBox="1"/>
          <p:nvPr/>
        </p:nvSpPr>
        <p:spPr>
          <a:xfrm>
            <a:off x="6300192" y="4941168"/>
            <a:ext cx="191097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s-MX" b="1" dirty="0" smtClean="0"/>
              <a:t>JERARQUIAS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s-MX" b="1" dirty="0" smtClean="0"/>
              <a:t>FUNCIONES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s-MX" b="1" dirty="0" smtClean="0"/>
              <a:t>OBLIGACIONES</a:t>
            </a:r>
            <a:endParaRPr lang="es-MX" b="1" dirty="0"/>
          </a:p>
        </p:txBody>
      </p:sp>
      <p:sp>
        <p:nvSpPr>
          <p:cNvPr id="23" name="22 CuadroTexto"/>
          <p:cNvSpPr txBox="1"/>
          <p:nvPr/>
        </p:nvSpPr>
        <p:spPr>
          <a:xfrm>
            <a:off x="395536" y="4869160"/>
            <a:ext cx="206383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s-MX" b="1" dirty="0" smtClean="0"/>
              <a:t>LIDERAZGO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s-MX" b="1" dirty="0" smtClean="0"/>
              <a:t>COMUNICACIÓN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s-MX" b="1" dirty="0" smtClean="0"/>
              <a:t>SUPERVISION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s-MX" b="1" dirty="0" smtClean="0"/>
              <a:t>MOTIVACION</a:t>
            </a:r>
            <a:endParaRPr lang="es-MX" b="1" dirty="0"/>
          </a:p>
        </p:txBody>
      </p:sp>
      <p:sp>
        <p:nvSpPr>
          <p:cNvPr id="24" name="23 CuadroTexto"/>
          <p:cNvSpPr txBox="1"/>
          <p:nvPr/>
        </p:nvSpPr>
        <p:spPr>
          <a:xfrm>
            <a:off x="395536" y="1508591"/>
            <a:ext cx="259660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s-MX" b="1" dirty="0" smtClean="0"/>
              <a:t>ESTANDARES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s-MX" b="1" dirty="0" smtClean="0"/>
              <a:t>SEGUIMIENTO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s-MX" b="1" dirty="0" smtClean="0"/>
              <a:t>EVALUACION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s-MX" b="1" dirty="0" smtClean="0"/>
              <a:t>RETROALIMENTACION</a:t>
            </a:r>
            <a:endParaRPr lang="es-MX" b="1" dirty="0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M en R.H. Luis Arturo Segura Fonseca</a:t>
            </a:r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00C241-FB29-4747-B67F-B8D4A1AA2D31}" type="slidenum">
              <a:rPr lang="es-MX" smtClean="0"/>
              <a:t>13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877051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sz="3200" b="1" dirty="0"/>
              <a:t>ADMINISTRACION</a:t>
            </a:r>
            <a:endParaRPr lang="es-MX" sz="3200" dirty="0"/>
          </a:p>
        </p:txBody>
      </p:sp>
      <p:sp>
        <p:nvSpPr>
          <p:cNvPr id="4" name="3 CuadroTexto"/>
          <p:cNvSpPr txBox="1"/>
          <p:nvPr/>
        </p:nvSpPr>
        <p:spPr>
          <a:xfrm>
            <a:off x="827584" y="1556792"/>
            <a:ext cx="759528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3200" b="1" dirty="0" smtClean="0"/>
              <a:t>FUNCIONES PRINCIPALES DE UNA EMPRESA</a:t>
            </a:r>
            <a:endParaRPr lang="es-MX" sz="3200" b="1" dirty="0"/>
          </a:p>
        </p:txBody>
      </p:sp>
      <p:sp>
        <p:nvSpPr>
          <p:cNvPr id="5" name="4 CuadroTexto"/>
          <p:cNvSpPr txBox="1"/>
          <p:nvPr/>
        </p:nvSpPr>
        <p:spPr>
          <a:xfrm>
            <a:off x="611560" y="2564904"/>
            <a:ext cx="7176845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es-MX" sz="3200" b="1" dirty="0" smtClean="0"/>
              <a:t>MANUFACTURA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s-MX" sz="3200" b="1" dirty="0" smtClean="0"/>
              <a:t>CADENA DE SUMINISTROS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s-MX" sz="3200" b="1" dirty="0" smtClean="0"/>
              <a:t>FINANZAS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s-MX" sz="3200" b="1" dirty="0" smtClean="0"/>
              <a:t>COMERCIAL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s-MX" sz="3200" b="1" dirty="0" smtClean="0"/>
              <a:t>RECURSOS HUMANOS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s-MX" sz="3200" b="1" dirty="0" smtClean="0"/>
              <a:t>SISTEMAS DE INFORMACIÓN</a:t>
            </a:r>
          </a:p>
          <a:p>
            <a:pPr marL="342900" indent="-342900">
              <a:buFont typeface="Arial" pitchFamily="34" charset="0"/>
              <a:buChar char="•"/>
            </a:pPr>
            <a:endParaRPr lang="es-MX" sz="3200" b="1" dirty="0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M en R.H. Luis Arturo Segura Fonseca</a:t>
            </a:r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00C241-FB29-4747-B67F-B8D4A1AA2D31}" type="slidenum">
              <a:rPr lang="es-MX" smtClean="0"/>
              <a:t>14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914197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143000"/>
          </a:xfrm>
        </p:spPr>
        <p:txBody>
          <a:bodyPr>
            <a:normAutofit/>
          </a:bodyPr>
          <a:lstStyle/>
          <a:p>
            <a:r>
              <a:rPr lang="es-MX" sz="3200" b="1" dirty="0" smtClean="0"/>
              <a:t>ADMINISTRACIÓN DE RECURSOS HUMANOS</a:t>
            </a:r>
            <a:endParaRPr lang="es-MX" sz="3200" b="1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4857403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es-MX" b="1" dirty="0" smtClean="0"/>
              <a:t>CONCEPTO:</a:t>
            </a:r>
          </a:p>
          <a:p>
            <a:pPr algn="just">
              <a:buNone/>
            </a:pPr>
            <a:r>
              <a:rPr lang="es-ES" b="1" dirty="0" smtClean="0"/>
              <a:t>Recursos Humanos es la disciplina que estudia las relaciones de las personas en las organizaciones, la relación mutua entre personas y organizaciones, las causas y consecuencias de los cambios en ese ámbito y la relación con la sociedad.</a:t>
            </a:r>
          </a:p>
          <a:p>
            <a:pPr algn="just">
              <a:buNone/>
            </a:pPr>
            <a:endParaRPr lang="es-ES" b="1" dirty="0" smtClean="0"/>
          </a:p>
          <a:p>
            <a:pPr algn="r">
              <a:buNone/>
            </a:pPr>
            <a:r>
              <a:rPr lang="es-ES" sz="2000" b="1" dirty="0" err="1" smtClean="0"/>
              <a:t>J.Maritany</a:t>
            </a:r>
            <a:r>
              <a:rPr lang="es-ES" sz="2000" b="1" dirty="0" smtClean="0"/>
              <a:t>.</a:t>
            </a:r>
            <a:endParaRPr lang="es-MX" sz="2000" b="1" dirty="0" smtClean="0"/>
          </a:p>
          <a:p>
            <a:pPr algn="just">
              <a:buNone/>
            </a:pPr>
            <a:endParaRPr lang="es-MX" b="1" dirty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M en R.H. Luis Arturo Segura Fonseca</a:t>
            </a:r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6F75D5-0E31-412B-A844-2BA63D165BAD}" type="slidenum">
              <a:rPr lang="es-MX" smtClean="0"/>
              <a:pPr/>
              <a:t>15</a:t>
            </a:fld>
            <a:endParaRPr lang="es-MX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228" y="4797152"/>
            <a:ext cx="2524125" cy="1809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76208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073427"/>
          </a:xfrm>
        </p:spPr>
        <p:txBody>
          <a:bodyPr>
            <a:normAutofit/>
          </a:bodyPr>
          <a:lstStyle/>
          <a:p>
            <a:pPr lvl="0" algn="just"/>
            <a:r>
              <a:rPr lang="es-ES" sz="2800" b="1" dirty="0" smtClean="0"/>
              <a:t>Fernando Arias Galicia De las anteriores definiciones se puede concluir que la Administración de recursos humanos es aquella que tiene que ver con el aprovechamiento y mejoramiento de las capacidades y habilidades de las personas y en general con los factores que le rodean dentro de la organización con el objeto de lograr el beneficio individual, de la organización y del país. </a:t>
            </a:r>
            <a:endParaRPr lang="es-MX" sz="2800" b="1" dirty="0" smtClean="0"/>
          </a:p>
          <a:p>
            <a:pPr algn="just"/>
            <a:endParaRPr lang="es-MX" sz="2800" b="1" dirty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M en R.H. Luis Arturo Segura Fonseca</a:t>
            </a:r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6F75D5-0E31-412B-A844-2BA63D165BAD}" type="slidenum">
              <a:rPr lang="es-MX" smtClean="0"/>
              <a:pPr/>
              <a:t>16</a:t>
            </a:fld>
            <a:endParaRPr lang="es-MX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4077072"/>
            <a:ext cx="3888432" cy="22322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4423289"/>
            <a:ext cx="2736304" cy="2143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50295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4680520"/>
          </a:xfrm>
        </p:spPr>
        <p:txBody>
          <a:bodyPr>
            <a:noAutofit/>
          </a:bodyPr>
          <a:lstStyle/>
          <a:p>
            <a:pPr marL="0" lvl="0" indent="0" algn="just">
              <a:buNone/>
            </a:pPr>
            <a:r>
              <a:rPr lang="es-MX" b="1" dirty="0" err="1" smtClean="0"/>
              <a:t>Byars</a:t>
            </a:r>
            <a:r>
              <a:rPr lang="es-MX" b="1" dirty="0" smtClean="0"/>
              <a:t> y RUE:</a:t>
            </a:r>
          </a:p>
          <a:p>
            <a:pPr marL="400050" lvl="1" indent="0" algn="just">
              <a:buNone/>
            </a:pPr>
            <a:r>
              <a:rPr lang="es-MX" sz="3200" b="1" dirty="0" smtClean="0"/>
              <a:t>“Es el área de la administración relacionada con todos los aspectos del personal de una organización; determinando necesidades de personal, reclutar, seleccionar, desarrollar, asesorar y recompensar a los empleados; actuar como enlace con los sindicatos y manejar otros asuntos de bienestar”.</a:t>
            </a: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M en R.H. Luis Arturo Segura Fonseca</a:t>
            </a:r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6F75D5-0E31-412B-A844-2BA63D165BAD}" type="slidenum">
              <a:rPr lang="es-MX" smtClean="0"/>
              <a:pPr/>
              <a:t>17</a:t>
            </a:fld>
            <a:endParaRPr lang="es-MX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4293096"/>
            <a:ext cx="3456384" cy="23762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88446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3672408"/>
          </a:xfrm>
        </p:spPr>
        <p:txBody>
          <a:bodyPr>
            <a:normAutofit/>
          </a:bodyPr>
          <a:lstStyle/>
          <a:p>
            <a:pPr lvl="0" algn="just"/>
            <a:r>
              <a:rPr lang="es-MX" b="1" dirty="0" err="1" smtClean="0"/>
              <a:t>Idalberto</a:t>
            </a:r>
            <a:r>
              <a:rPr lang="es-MX" b="1" dirty="0" smtClean="0"/>
              <a:t> </a:t>
            </a:r>
            <a:r>
              <a:rPr lang="es-MX" b="1" dirty="0" err="1" smtClean="0"/>
              <a:t>Chiavenato</a:t>
            </a:r>
            <a:r>
              <a:rPr lang="es-MX" b="1" dirty="0" smtClean="0"/>
              <a:t>:</a:t>
            </a:r>
          </a:p>
          <a:p>
            <a:pPr marL="400050" lvl="1" indent="0" algn="just">
              <a:buNone/>
            </a:pPr>
            <a:r>
              <a:rPr lang="es-MX" sz="3200" b="1" dirty="0" smtClean="0"/>
              <a:t>“Significa conquistar y mantener personas en la organización, que trabajen y den el máximo de sí mismas con una actitud positiva y favorable”.</a:t>
            </a: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M en R.H. Luis Arturo Segura Fonseca</a:t>
            </a:r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6F75D5-0E31-412B-A844-2BA63D165BAD}" type="slidenum">
              <a:rPr lang="es-MX" smtClean="0"/>
              <a:pPr/>
              <a:t>18</a:t>
            </a:fld>
            <a:endParaRPr lang="es-MX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3429000"/>
            <a:ext cx="3888432" cy="26650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1 Rectángulo"/>
          <p:cNvSpPr/>
          <p:nvPr/>
        </p:nvSpPr>
        <p:spPr>
          <a:xfrm>
            <a:off x="2286000" y="335846"/>
            <a:ext cx="4572000" cy="6186309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es-MX" dirty="0"/>
          </a:p>
          <a:p>
            <a:endParaRPr lang="es-MX" dirty="0"/>
          </a:p>
          <a:p>
            <a:endParaRPr lang="es-MX" dirty="0"/>
          </a:p>
          <a:p>
            <a:endParaRPr lang="es-MX" dirty="0"/>
          </a:p>
          <a:p>
            <a:endParaRPr lang="es-MX" dirty="0"/>
          </a:p>
          <a:p>
            <a:endParaRPr lang="es-MX" dirty="0"/>
          </a:p>
          <a:p>
            <a:endParaRPr lang="es-MX" dirty="0"/>
          </a:p>
          <a:p>
            <a:endParaRPr lang="es-MX" dirty="0"/>
          </a:p>
          <a:p>
            <a:endParaRPr lang="es-MX" dirty="0"/>
          </a:p>
          <a:p>
            <a:endParaRPr lang="es-MX" dirty="0"/>
          </a:p>
          <a:p>
            <a:endParaRPr lang="es-MX" dirty="0"/>
          </a:p>
          <a:p>
            <a:endParaRPr lang="es-MX" dirty="0"/>
          </a:p>
          <a:p>
            <a:endParaRPr lang="es-MX" dirty="0"/>
          </a:p>
          <a:p>
            <a:endParaRPr lang="es-MX" dirty="0"/>
          </a:p>
          <a:p>
            <a:endParaRPr lang="es-MX" dirty="0"/>
          </a:p>
          <a:p>
            <a:endParaRPr lang="es-MX" dirty="0"/>
          </a:p>
          <a:p>
            <a:endParaRPr lang="es-MX" dirty="0"/>
          </a:p>
          <a:p>
            <a:endParaRPr lang="es-MX" dirty="0"/>
          </a:p>
          <a:p>
            <a:endParaRPr lang="es-MX" dirty="0"/>
          </a:p>
          <a:p>
            <a:endParaRPr lang="es-MX" dirty="0"/>
          </a:p>
          <a:p>
            <a:endParaRPr lang="es-MX" dirty="0"/>
          </a:p>
          <a:p>
            <a:endParaRPr lang="es-MX" dirty="0"/>
          </a:p>
        </p:txBody>
      </p:sp>
      <p:sp>
        <p:nvSpPr>
          <p:cNvPr id="6" name="5 Rectángulo"/>
          <p:cNvSpPr/>
          <p:nvPr/>
        </p:nvSpPr>
        <p:spPr>
          <a:xfrm>
            <a:off x="2286000" y="335846"/>
            <a:ext cx="4572000" cy="6186309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es-MX" dirty="0"/>
          </a:p>
          <a:p>
            <a:endParaRPr lang="es-MX" dirty="0"/>
          </a:p>
          <a:p>
            <a:endParaRPr lang="es-MX" dirty="0"/>
          </a:p>
          <a:p>
            <a:endParaRPr lang="es-MX" dirty="0"/>
          </a:p>
          <a:p>
            <a:endParaRPr lang="es-MX" dirty="0"/>
          </a:p>
          <a:p>
            <a:endParaRPr lang="es-MX" dirty="0"/>
          </a:p>
          <a:p>
            <a:endParaRPr lang="es-MX" dirty="0"/>
          </a:p>
          <a:p>
            <a:endParaRPr lang="es-MX" dirty="0"/>
          </a:p>
          <a:p>
            <a:endParaRPr lang="es-MX" dirty="0"/>
          </a:p>
          <a:p>
            <a:endParaRPr lang="es-MX" dirty="0"/>
          </a:p>
          <a:p>
            <a:endParaRPr lang="es-MX" dirty="0"/>
          </a:p>
          <a:p>
            <a:endParaRPr lang="es-MX" dirty="0"/>
          </a:p>
          <a:p>
            <a:endParaRPr lang="es-MX" dirty="0"/>
          </a:p>
          <a:p>
            <a:endParaRPr lang="es-MX" dirty="0"/>
          </a:p>
          <a:p>
            <a:endParaRPr lang="es-MX" dirty="0"/>
          </a:p>
          <a:p>
            <a:endParaRPr lang="es-MX" dirty="0"/>
          </a:p>
          <a:p>
            <a:endParaRPr lang="es-MX" dirty="0"/>
          </a:p>
          <a:p>
            <a:endParaRPr lang="es-MX" dirty="0"/>
          </a:p>
          <a:p>
            <a:endParaRPr lang="es-MX" dirty="0"/>
          </a:p>
          <a:p>
            <a:endParaRPr lang="es-MX" dirty="0"/>
          </a:p>
          <a:p>
            <a:endParaRPr lang="es-MX" dirty="0"/>
          </a:p>
          <a:p>
            <a:endParaRPr lang="es-MX" dirty="0"/>
          </a:p>
        </p:txBody>
      </p:sp>
      <p:sp>
        <p:nvSpPr>
          <p:cNvPr id="7" name="6 Rectángulo"/>
          <p:cNvSpPr/>
          <p:nvPr/>
        </p:nvSpPr>
        <p:spPr>
          <a:xfrm>
            <a:off x="2286000" y="335846"/>
            <a:ext cx="4572000" cy="6186309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es-MX" dirty="0"/>
          </a:p>
          <a:p>
            <a:endParaRPr lang="es-MX" dirty="0"/>
          </a:p>
          <a:p>
            <a:endParaRPr lang="es-MX" dirty="0"/>
          </a:p>
          <a:p>
            <a:endParaRPr lang="es-MX" dirty="0"/>
          </a:p>
          <a:p>
            <a:endParaRPr lang="es-MX" dirty="0"/>
          </a:p>
          <a:p>
            <a:endParaRPr lang="es-MX" dirty="0"/>
          </a:p>
          <a:p>
            <a:endParaRPr lang="es-MX" dirty="0"/>
          </a:p>
          <a:p>
            <a:endParaRPr lang="es-MX" dirty="0"/>
          </a:p>
          <a:p>
            <a:endParaRPr lang="es-MX" dirty="0"/>
          </a:p>
          <a:p>
            <a:endParaRPr lang="es-MX" dirty="0"/>
          </a:p>
          <a:p>
            <a:endParaRPr lang="es-MX" dirty="0"/>
          </a:p>
          <a:p>
            <a:endParaRPr lang="es-MX" dirty="0"/>
          </a:p>
          <a:p>
            <a:endParaRPr lang="es-MX" dirty="0"/>
          </a:p>
          <a:p>
            <a:endParaRPr lang="es-MX" dirty="0"/>
          </a:p>
          <a:p>
            <a:endParaRPr lang="es-MX" dirty="0"/>
          </a:p>
          <a:p>
            <a:endParaRPr lang="es-MX" dirty="0"/>
          </a:p>
          <a:p>
            <a:endParaRPr lang="es-MX" dirty="0"/>
          </a:p>
          <a:p>
            <a:endParaRPr lang="es-MX" dirty="0"/>
          </a:p>
          <a:p>
            <a:endParaRPr lang="es-MX" dirty="0"/>
          </a:p>
          <a:p>
            <a:endParaRPr lang="es-MX" dirty="0"/>
          </a:p>
          <a:p>
            <a:endParaRPr lang="es-MX" dirty="0"/>
          </a:p>
          <a:p>
            <a:endParaRPr lang="es-MX" dirty="0"/>
          </a:p>
        </p:txBody>
      </p:sp>
      <p:pic>
        <p:nvPicPr>
          <p:cNvPr id="11272" name="Picture 8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3140967"/>
            <a:ext cx="3456384" cy="31683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74270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692696"/>
            <a:ext cx="8229600" cy="4133056"/>
          </a:xfrm>
        </p:spPr>
        <p:txBody>
          <a:bodyPr>
            <a:normAutofit/>
          </a:bodyPr>
          <a:lstStyle/>
          <a:p>
            <a:pPr lvl="0" algn="just"/>
            <a:r>
              <a:rPr lang="en-US" b="1" dirty="0"/>
              <a:t>William B. </a:t>
            </a:r>
            <a:r>
              <a:rPr lang="en-US" b="1" dirty="0" err="1"/>
              <a:t>Werther</a:t>
            </a:r>
            <a:r>
              <a:rPr lang="en-US" b="1" dirty="0"/>
              <a:t>, Jr. Y Keith Davis.</a:t>
            </a:r>
            <a:endParaRPr lang="es-MX" b="1" dirty="0"/>
          </a:p>
          <a:p>
            <a:pPr marL="400050" lvl="1" indent="0" algn="just">
              <a:buNone/>
            </a:pPr>
            <a:r>
              <a:rPr lang="es-MX" sz="3200" b="1" dirty="0"/>
              <a:t>“ El propósito de la administración de los recursos humanos es mejorar las contribuciones productivas del personal a la organización, de manera que sean responsables desde un punto de vista estratégico, ético y social”.</a:t>
            </a:r>
          </a:p>
          <a:p>
            <a:pPr marL="0" indent="0">
              <a:buNone/>
            </a:pPr>
            <a:endParaRPr lang="es-MX" dirty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M en R.H. Luis Arturo Segura Fonseca</a:t>
            </a:r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912CA2-F932-4914-A35E-FCFDE1723F1E}" type="slidenum">
              <a:rPr lang="es-MX" smtClean="0"/>
              <a:pPr/>
              <a:t>19</a:t>
            </a:fld>
            <a:endParaRPr lang="es-MX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4077072"/>
            <a:ext cx="2016224" cy="20162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4221088"/>
            <a:ext cx="2592288" cy="2409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75339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sz="3200" b="1" dirty="0" smtClean="0"/>
              <a:t>OBJETIVO DEL MATERIAL</a:t>
            </a:r>
            <a:endParaRPr lang="es-MX" sz="3200" b="1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785395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es-MX" b="1" dirty="0" smtClean="0"/>
              <a:t>El alumno deberá conocer </a:t>
            </a:r>
            <a:r>
              <a:rPr lang="es-MX" b="1" dirty="0"/>
              <a:t>las funciones de recursos humanos, contexto actual  y su importancia en las </a:t>
            </a:r>
            <a:r>
              <a:rPr lang="es-MX" b="1" dirty="0" smtClean="0"/>
              <a:t>organizaciones.</a:t>
            </a:r>
          </a:p>
          <a:p>
            <a:pPr algn="just"/>
            <a:r>
              <a:rPr lang="es-MX" b="1" dirty="0" smtClean="0"/>
              <a:t> Contextualizar para poder analizar </a:t>
            </a:r>
            <a:r>
              <a:rPr lang="es-MX" b="1" dirty="0"/>
              <a:t>la trascendencia de la administración de recursos humanos en las </a:t>
            </a:r>
            <a:r>
              <a:rPr lang="es-MX" b="1" dirty="0" smtClean="0"/>
              <a:t>organizaciones respecto a la administración de las mismas.</a:t>
            </a:r>
          </a:p>
          <a:p>
            <a:pPr algn="just"/>
            <a:r>
              <a:rPr lang="es-MX" b="1" dirty="0"/>
              <a:t> Elaboración de un mapa conceptual de empresas que administran exitosamente sus recursos </a:t>
            </a:r>
            <a:r>
              <a:rPr lang="es-MX" b="1" dirty="0" smtClean="0"/>
              <a:t>humanos.</a:t>
            </a:r>
            <a:endParaRPr lang="es-MX" b="1" dirty="0">
              <a:solidFill>
                <a:srgbClr val="000000"/>
              </a:solidFill>
              <a:ea typeface="Calibri"/>
              <a:cs typeface="Times New Roman"/>
            </a:endParaRPr>
          </a:p>
          <a:p>
            <a:pPr algn="just"/>
            <a:endParaRPr lang="es-MX" b="1" dirty="0" smtClean="0"/>
          </a:p>
          <a:p>
            <a:pPr algn="just"/>
            <a:endParaRPr lang="es-MX" b="1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M en R.H. Luis Arturo Segura Fonseca</a:t>
            </a:r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00C241-FB29-4747-B67F-B8D4A1AA2D31}" type="slidenum">
              <a:rPr lang="es-MX" smtClean="0"/>
              <a:t>2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86787604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81000" y="476672"/>
            <a:ext cx="8077200" cy="2514600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es-MX" sz="3600" b="1" dirty="0" smtClean="0">
                <a:latin typeface="+mn-lt"/>
              </a:rPr>
              <a:t>LA IMPORTANCIA  DEL CAPITAL HUMANO DE LAS ORGANIZACIONES</a:t>
            </a:r>
            <a:endParaRPr lang="es-ES" sz="3600" dirty="0" smtClean="0">
              <a:latin typeface="+mn-lt"/>
            </a:endParaRPr>
          </a:p>
        </p:txBody>
      </p:sp>
      <p:sp>
        <p:nvSpPr>
          <p:cNvPr id="2" name="1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M en R.H. Luis Arturo Segura Fonseca</a:t>
            </a:r>
            <a:endParaRPr lang="es-MX"/>
          </a:p>
        </p:txBody>
      </p:sp>
      <p:sp>
        <p:nvSpPr>
          <p:cNvPr id="3074" name="Rectangle 9"/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E05E8D42-7AA0-4186-8D1A-9AD6C0394D28}" type="slidenum">
              <a:rPr lang="es-ES" sz="1400"/>
              <a:pPr eaLnBrk="1" hangingPunct="1"/>
              <a:t>20</a:t>
            </a:fld>
            <a:endParaRPr lang="es-ES" sz="1400"/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2924944"/>
            <a:ext cx="3456384" cy="33843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276872"/>
            <a:ext cx="4176464" cy="40324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26981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s-ES" sz="3200" b="1" dirty="0" smtClean="0">
                <a:latin typeface="Calibri" pitchFamily="34" charset="0"/>
              </a:rPr>
              <a:t>CAPITAL HUMANO</a:t>
            </a:r>
          </a:p>
        </p:txBody>
      </p:sp>
      <p:sp>
        <p:nvSpPr>
          <p:cNvPr id="4100" name="Rectangle 3"/>
          <p:cNvSpPr>
            <a:spLocks noGrp="1" noChangeArrowheads="1"/>
          </p:cNvSpPr>
          <p:nvPr>
            <p:ph idx="1"/>
          </p:nvPr>
        </p:nvSpPr>
        <p:spPr>
          <a:xfrm>
            <a:off x="467544" y="1482130"/>
            <a:ext cx="8134350" cy="3675062"/>
          </a:xfrm>
        </p:spPr>
        <p:txBody>
          <a:bodyPr/>
          <a:lstStyle/>
          <a:p>
            <a:pPr algn="just" eaLnBrk="1" hangingPunct="1">
              <a:buFont typeface="Wingdings" pitchFamily="2" charset="2"/>
              <a:buNone/>
            </a:pPr>
            <a:r>
              <a:rPr lang="es-ES_tradnl" sz="2800" dirty="0" smtClean="0"/>
              <a:t>   </a:t>
            </a:r>
            <a:r>
              <a:rPr lang="es-ES_tradnl" sz="2800" b="1" dirty="0" smtClean="0"/>
              <a:t>Los recursos humanos son la mayor fuente de poder para las compañías". Así inició su conferencia la profesora de la Harvard Business </a:t>
            </a:r>
            <a:r>
              <a:rPr lang="es-ES_tradnl" sz="2800" b="1" dirty="0" err="1" smtClean="0"/>
              <a:t>School</a:t>
            </a:r>
            <a:r>
              <a:rPr lang="es-ES_tradnl" sz="2800" b="1" dirty="0" smtClean="0"/>
              <a:t> </a:t>
            </a:r>
            <a:r>
              <a:rPr lang="es-ES_tradnl" sz="2800" b="1" dirty="0" err="1" smtClean="0"/>
              <a:t>Rosabeth</a:t>
            </a:r>
            <a:r>
              <a:rPr lang="es-ES_tradnl" sz="2800" b="1" dirty="0" smtClean="0"/>
              <a:t> </a:t>
            </a:r>
            <a:r>
              <a:rPr lang="es-ES_tradnl" sz="2800" b="1" dirty="0" err="1" smtClean="0"/>
              <a:t>Moss</a:t>
            </a:r>
            <a:r>
              <a:rPr lang="es-ES_tradnl" sz="2800" b="1" dirty="0" smtClean="0"/>
              <a:t> </a:t>
            </a:r>
            <a:r>
              <a:rPr lang="es-ES_tradnl" sz="2800" b="1" dirty="0" err="1" smtClean="0"/>
              <a:t>Kanter</a:t>
            </a:r>
            <a:r>
              <a:rPr lang="es-ES_tradnl" sz="2800" b="1" dirty="0" smtClean="0"/>
              <a:t>, en la inauguración del centro de Recursos Humanos IBM </a:t>
            </a:r>
            <a:r>
              <a:rPr lang="es-ES_tradnl" sz="2800" b="1" dirty="0" err="1" smtClean="0"/>
              <a:t>Airtel</a:t>
            </a:r>
            <a:r>
              <a:rPr lang="es-ES_tradnl" sz="2800" b="1" dirty="0" smtClean="0"/>
              <a:t> en el Instituto de capacitación de la Empresa.</a:t>
            </a:r>
            <a:r>
              <a:rPr lang="es-ES_tradnl" dirty="0" smtClean="0"/>
              <a:t> </a:t>
            </a:r>
            <a:endParaRPr lang="es-ES" dirty="0" smtClean="0"/>
          </a:p>
        </p:txBody>
      </p:sp>
      <p:sp>
        <p:nvSpPr>
          <p:cNvPr id="2" name="1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M en R.H. Luis Arturo Segura Fonseca</a:t>
            </a:r>
            <a:endParaRPr lang="es-MX"/>
          </a:p>
        </p:txBody>
      </p:sp>
      <p:sp>
        <p:nvSpPr>
          <p:cNvPr id="4098" name="5 Marcador de número de diapositiva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D2E69786-A2F4-4CBA-BE70-B428E9D2CFCF}" type="slidenum">
              <a:rPr lang="es-ES" sz="1400"/>
              <a:pPr eaLnBrk="1" hangingPunct="1"/>
              <a:t>21</a:t>
            </a:fld>
            <a:endParaRPr lang="es-ES" sz="1400"/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3717032"/>
            <a:ext cx="3312368" cy="25603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50795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s-ES" sz="3200" b="1" dirty="0" smtClean="0">
                <a:latin typeface="Calibri" pitchFamily="34" charset="0"/>
              </a:rPr>
              <a:t>CAPITAL HUMANO</a:t>
            </a:r>
          </a:p>
        </p:txBody>
      </p:sp>
      <p:sp>
        <p:nvSpPr>
          <p:cNvPr id="5124" name="Rectangle 3"/>
          <p:cNvSpPr>
            <a:spLocks noGrp="1" noChangeArrowheads="1"/>
          </p:cNvSpPr>
          <p:nvPr>
            <p:ph idx="1"/>
          </p:nvPr>
        </p:nvSpPr>
        <p:spPr>
          <a:xfrm>
            <a:off x="685800" y="1700808"/>
            <a:ext cx="7772400" cy="3746500"/>
          </a:xfrm>
        </p:spPr>
        <p:txBody>
          <a:bodyPr>
            <a:normAutofit/>
          </a:bodyPr>
          <a:lstStyle/>
          <a:p>
            <a:pPr algn="just" eaLnBrk="1" hangingPunct="1">
              <a:buFont typeface="Wingdings" pitchFamily="2" charset="2"/>
              <a:buNone/>
            </a:pPr>
            <a:r>
              <a:rPr lang="es-ES_tradnl" dirty="0" smtClean="0"/>
              <a:t>   </a:t>
            </a:r>
            <a:r>
              <a:rPr lang="es-ES_tradnl" b="1" dirty="0" smtClean="0"/>
              <a:t>Considerada como una de las cincuenta mujeres más influyentes en el mundo de los Recursos Humanos, </a:t>
            </a:r>
            <a:r>
              <a:rPr lang="es-ES_tradnl" b="1" dirty="0" err="1" smtClean="0"/>
              <a:t>Moss</a:t>
            </a:r>
            <a:r>
              <a:rPr lang="es-ES_tradnl" b="1" dirty="0" smtClean="0"/>
              <a:t> </a:t>
            </a:r>
            <a:r>
              <a:rPr lang="es-ES_tradnl" b="1" dirty="0" err="1" smtClean="0"/>
              <a:t>Kanter</a:t>
            </a:r>
            <a:r>
              <a:rPr lang="es-ES_tradnl" b="1" dirty="0" smtClean="0"/>
              <a:t> profundizó en los retos estratégicos que las empresas del nuevo milenio necesitan para el éxito, todos ellos relacionados con el capital humano.</a:t>
            </a:r>
            <a:r>
              <a:rPr lang="es-ES" dirty="0" smtClean="0"/>
              <a:t> </a:t>
            </a:r>
          </a:p>
        </p:txBody>
      </p:sp>
      <p:sp>
        <p:nvSpPr>
          <p:cNvPr id="2" name="1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M en R.H. Luis Arturo Segura Fonseca</a:t>
            </a:r>
            <a:endParaRPr lang="es-MX"/>
          </a:p>
        </p:txBody>
      </p:sp>
      <p:sp>
        <p:nvSpPr>
          <p:cNvPr id="5122" name="5 Marcador de número de diapositiva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632C034E-7F8D-4E12-8EF5-55DF83D08754}" type="slidenum">
              <a:rPr lang="es-ES" sz="1400"/>
              <a:pPr eaLnBrk="1" hangingPunct="1"/>
              <a:t>22</a:t>
            </a:fld>
            <a:endParaRPr lang="es-ES" sz="1400"/>
          </a:p>
        </p:txBody>
      </p:sp>
    </p:spTree>
    <p:extLst>
      <p:ext uri="{BB962C8B-B14F-4D97-AF65-F5344CB8AC3E}">
        <p14:creationId xmlns:p14="http://schemas.microsoft.com/office/powerpoint/2010/main" val="1747267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s-ES" sz="3200" b="1" dirty="0" smtClean="0">
                <a:latin typeface="Calibri" pitchFamily="34" charset="0"/>
              </a:rPr>
              <a:t>CAPITAL HUMANO</a:t>
            </a:r>
          </a:p>
        </p:txBody>
      </p:sp>
      <p:sp>
        <p:nvSpPr>
          <p:cNvPr id="6148" name="Rectangle 3"/>
          <p:cNvSpPr>
            <a:spLocks noGrp="1" noChangeArrowheads="1"/>
          </p:cNvSpPr>
          <p:nvPr>
            <p:ph idx="1"/>
          </p:nvPr>
        </p:nvSpPr>
        <p:spPr>
          <a:xfrm>
            <a:off x="685800" y="1628800"/>
            <a:ext cx="8062913" cy="4467200"/>
          </a:xfrm>
        </p:spPr>
        <p:txBody>
          <a:bodyPr>
            <a:normAutofit/>
          </a:bodyPr>
          <a:lstStyle/>
          <a:p>
            <a:pPr algn="just" eaLnBrk="1" hangingPunct="1">
              <a:buFont typeface="Wingdings" pitchFamily="2" charset="2"/>
              <a:buNone/>
            </a:pPr>
            <a:r>
              <a:rPr lang="es-ES_tradnl" b="1" dirty="0" smtClean="0"/>
              <a:t>Según ella, la capacidad intelectual es la clave.</a:t>
            </a:r>
          </a:p>
          <a:p>
            <a:pPr algn="just" eaLnBrk="1" hangingPunct="1">
              <a:buFont typeface="Wingdings" pitchFamily="2" charset="2"/>
              <a:buNone/>
            </a:pPr>
            <a:r>
              <a:rPr lang="es-ES_tradnl" b="1" dirty="0" smtClean="0"/>
              <a:t>"En el sistema empresarial antiguo, la gente era considerada según su posición, títulos universitarios o por las relaciones familiares, el talento no importaba. Hoy, esto es sustituido por la destreza y capacidad de acción de los empleados".</a:t>
            </a:r>
            <a:r>
              <a:rPr lang="es-ES_tradnl" dirty="0" smtClean="0"/>
              <a:t> </a:t>
            </a:r>
            <a:r>
              <a:rPr lang="es-ES" dirty="0" smtClean="0"/>
              <a:t> </a:t>
            </a:r>
          </a:p>
        </p:txBody>
      </p:sp>
      <p:sp>
        <p:nvSpPr>
          <p:cNvPr id="2" name="1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M en R.H. Luis Arturo Segura Fonseca</a:t>
            </a:r>
            <a:endParaRPr lang="es-MX"/>
          </a:p>
        </p:txBody>
      </p:sp>
      <p:sp>
        <p:nvSpPr>
          <p:cNvPr id="6146" name="5 Marcador de número de diapositiva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C38F32EA-6D2C-4DEB-8350-8D2EB40BEC69}" type="slidenum">
              <a:rPr lang="es-ES" sz="1400"/>
              <a:pPr eaLnBrk="1" hangingPunct="1"/>
              <a:t>23</a:t>
            </a:fld>
            <a:endParaRPr lang="es-ES" sz="1400"/>
          </a:p>
        </p:txBody>
      </p:sp>
    </p:spTree>
    <p:extLst>
      <p:ext uri="{BB962C8B-B14F-4D97-AF65-F5344CB8AC3E}">
        <p14:creationId xmlns:p14="http://schemas.microsoft.com/office/powerpoint/2010/main" val="3778189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13792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s-ES" sz="3200" b="1" dirty="0" smtClean="0"/>
              <a:t>CAPITAL HUMANO</a:t>
            </a:r>
          </a:p>
        </p:txBody>
      </p:sp>
      <p:sp>
        <p:nvSpPr>
          <p:cNvPr id="7172" name="Rectangle 3"/>
          <p:cNvSpPr>
            <a:spLocks noGrp="1" noChangeArrowheads="1"/>
          </p:cNvSpPr>
          <p:nvPr>
            <p:ph idx="1"/>
          </p:nvPr>
        </p:nvSpPr>
        <p:spPr>
          <a:xfrm>
            <a:off x="685800" y="1988840"/>
            <a:ext cx="7772400" cy="3890962"/>
          </a:xfrm>
        </p:spPr>
        <p:txBody>
          <a:bodyPr>
            <a:normAutofit/>
          </a:bodyPr>
          <a:lstStyle/>
          <a:p>
            <a:pPr algn="just" eaLnBrk="1" hangingPunct="1">
              <a:buFont typeface="Wingdings" pitchFamily="2" charset="2"/>
              <a:buNone/>
            </a:pPr>
            <a:r>
              <a:rPr lang="es-ES_tradnl" b="1" dirty="0" smtClean="0"/>
              <a:t>   La profesora de Harvard opina que para que una empresa tenga éxito es necesario que se rodee de tres activos directamente relacionados con la capacidad intelectual que denomina "las 3 ces": </a:t>
            </a:r>
            <a:r>
              <a:rPr lang="es-ES_tradnl" b="1" i="1" u="sng" dirty="0" smtClean="0"/>
              <a:t>Conceptos</a:t>
            </a:r>
            <a:r>
              <a:rPr lang="es-ES_tradnl" i="1" u="sng" dirty="0" smtClean="0"/>
              <a:t>, </a:t>
            </a:r>
            <a:r>
              <a:rPr lang="es-ES_tradnl" b="1" i="1" u="sng" dirty="0" smtClean="0"/>
              <a:t>Competencias y Conexiones. </a:t>
            </a:r>
            <a:endParaRPr lang="es-ES" b="1" i="1" u="sng" dirty="0" smtClean="0"/>
          </a:p>
        </p:txBody>
      </p:sp>
      <p:sp>
        <p:nvSpPr>
          <p:cNvPr id="2" name="1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M en R.H. Luis Arturo Segura Fonseca</a:t>
            </a:r>
            <a:endParaRPr lang="es-MX"/>
          </a:p>
        </p:txBody>
      </p:sp>
      <p:sp>
        <p:nvSpPr>
          <p:cNvPr id="7170" name="5 Marcador de número de diapositiva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B239955F-26DE-44E1-8CF4-FBACFE49F285}" type="slidenum">
              <a:rPr lang="es-ES" sz="1400"/>
              <a:pPr eaLnBrk="1" hangingPunct="1"/>
              <a:t>24</a:t>
            </a:fld>
            <a:endParaRPr lang="es-ES" sz="1400"/>
          </a:p>
        </p:txBody>
      </p:sp>
    </p:spTree>
    <p:extLst>
      <p:ext uri="{BB962C8B-B14F-4D97-AF65-F5344CB8AC3E}">
        <p14:creationId xmlns:p14="http://schemas.microsoft.com/office/powerpoint/2010/main" val="2049798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69776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s-ES" sz="3200" b="1" dirty="0" smtClean="0"/>
              <a:t>CAPITAL HUMANO</a:t>
            </a:r>
          </a:p>
        </p:txBody>
      </p:sp>
      <p:sp>
        <p:nvSpPr>
          <p:cNvPr id="8196" name="Rectangle 3"/>
          <p:cNvSpPr>
            <a:spLocks noGrp="1" noChangeArrowheads="1"/>
          </p:cNvSpPr>
          <p:nvPr>
            <p:ph idx="1"/>
          </p:nvPr>
        </p:nvSpPr>
        <p:spPr>
          <a:xfrm>
            <a:off x="395288" y="1484784"/>
            <a:ext cx="8353425" cy="4395787"/>
          </a:xfrm>
        </p:spPr>
        <p:txBody>
          <a:bodyPr/>
          <a:lstStyle/>
          <a:p>
            <a:pPr algn="just" eaLnBrk="1" hangingPunct="1">
              <a:buFont typeface="Wingdings" pitchFamily="2" charset="2"/>
              <a:buNone/>
            </a:pPr>
            <a:r>
              <a:rPr lang="es-ES_tradnl" sz="2800" dirty="0" smtClean="0"/>
              <a:t>   </a:t>
            </a:r>
            <a:r>
              <a:rPr lang="es-ES_tradnl" sz="2800" b="1" dirty="0" smtClean="0"/>
              <a:t>Toda organización para competir hoy necesita imaginación y nuevas ideas. "Las organizaciones están hambrientas de talento y necesitan personas que analicen nuevas maneras de hacer mejor las cosas. Para ello, es necesario que la dirección facilite la puesta en marcha de estas ideas". Según </a:t>
            </a:r>
            <a:r>
              <a:rPr lang="es-ES_tradnl" sz="2800" b="1" dirty="0" err="1" smtClean="0"/>
              <a:t>Moss</a:t>
            </a:r>
            <a:r>
              <a:rPr lang="es-ES_tradnl" sz="2800" b="1" dirty="0" smtClean="0"/>
              <a:t>, muchas organizaciones están aún ancladas en el pasado, y más interesadas en su historial y su "buena fama" que en el futuro.</a:t>
            </a:r>
            <a:r>
              <a:rPr lang="es-ES_tradnl" sz="2800" dirty="0" smtClean="0"/>
              <a:t> </a:t>
            </a:r>
            <a:endParaRPr lang="es-ES" sz="2800" dirty="0" smtClean="0"/>
          </a:p>
        </p:txBody>
      </p:sp>
      <p:sp>
        <p:nvSpPr>
          <p:cNvPr id="2" name="1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M en R.H. Luis Arturo Segura Fonseca</a:t>
            </a:r>
            <a:endParaRPr lang="es-MX"/>
          </a:p>
        </p:txBody>
      </p:sp>
      <p:sp>
        <p:nvSpPr>
          <p:cNvPr id="8194" name="5 Marcador de número de diapositiva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D2241243-B5E0-42B3-89A3-304F4B76F183}" type="slidenum">
              <a:rPr lang="es-ES" sz="1400"/>
              <a:pPr eaLnBrk="1" hangingPunct="1"/>
              <a:t>25</a:t>
            </a:fld>
            <a:endParaRPr lang="es-ES" sz="1400"/>
          </a:p>
        </p:txBody>
      </p:sp>
    </p:spTree>
    <p:extLst>
      <p:ext uri="{BB962C8B-B14F-4D97-AF65-F5344CB8AC3E}">
        <p14:creationId xmlns:p14="http://schemas.microsoft.com/office/powerpoint/2010/main" val="3167517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-27384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s-ES" sz="3200" b="1" dirty="0" smtClean="0"/>
              <a:t>CAPITAL HUMANO</a:t>
            </a:r>
          </a:p>
        </p:txBody>
      </p:sp>
      <p:sp>
        <p:nvSpPr>
          <p:cNvPr id="9220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908720"/>
            <a:ext cx="8229600" cy="4525963"/>
          </a:xfrm>
        </p:spPr>
        <p:txBody>
          <a:bodyPr>
            <a:normAutofit/>
          </a:bodyPr>
          <a:lstStyle/>
          <a:p>
            <a:pPr algn="just" eaLnBrk="1" hangingPunct="1">
              <a:buFont typeface="Wingdings" pitchFamily="2" charset="2"/>
              <a:buNone/>
            </a:pPr>
            <a:r>
              <a:rPr lang="es-ES_tradnl" b="1" dirty="0" smtClean="0"/>
              <a:t>   Linda </a:t>
            </a:r>
            <a:r>
              <a:rPr lang="es-ES_tradnl" b="1" dirty="0" err="1" smtClean="0"/>
              <a:t>Gratton</a:t>
            </a:r>
            <a:r>
              <a:rPr lang="es-ES_tradnl" b="1" dirty="0" smtClean="0"/>
              <a:t>, autora de Estrategias de Capital Humano, afirma que el principal valor del ser humano es la inteligencia emocional.</a:t>
            </a:r>
            <a:r>
              <a:rPr lang="es-ES_tradnl" dirty="0" smtClean="0"/>
              <a:t> </a:t>
            </a:r>
          </a:p>
          <a:p>
            <a:pPr algn="just" eaLnBrk="1" hangingPunct="1">
              <a:buFont typeface="Wingdings" pitchFamily="2" charset="2"/>
              <a:buNone/>
            </a:pPr>
            <a:r>
              <a:rPr lang="es-ES_tradnl" b="1" dirty="0" smtClean="0"/>
              <a:t>   Cree que colocar a las personas en el centro del éxito influye en la manera en que pensamos sobre las empresas y en lo que hacemos con ellas.</a:t>
            </a:r>
            <a:endParaRPr lang="es-ES" b="1" dirty="0" smtClean="0"/>
          </a:p>
        </p:txBody>
      </p:sp>
      <p:sp>
        <p:nvSpPr>
          <p:cNvPr id="2" name="1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M en R.H. Luis Arturo Segura Fonseca</a:t>
            </a:r>
            <a:endParaRPr lang="es-MX"/>
          </a:p>
        </p:txBody>
      </p:sp>
      <p:sp>
        <p:nvSpPr>
          <p:cNvPr id="9218" name="5 Marcador de número de diapositiva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0DBDAC83-8722-4CE2-BC7E-489CFC738556}" type="slidenum">
              <a:rPr lang="es-ES" sz="1400"/>
              <a:pPr eaLnBrk="1" hangingPunct="1"/>
              <a:t>26</a:t>
            </a:fld>
            <a:endParaRPr lang="es-ES" sz="1400"/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4005065"/>
            <a:ext cx="2520280" cy="25202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14596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41784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s-ES" sz="3200" b="1" dirty="0" smtClean="0"/>
              <a:t>CAPITAL HUMANO</a:t>
            </a:r>
          </a:p>
        </p:txBody>
      </p:sp>
      <p:sp>
        <p:nvSpPr>
          <p:cNvPr id="10244" name="Rectangle 3"/>
          <p:cNvSpPr>
            <a:spLocks noGrp="1" noChangeArrowheads="1"/>
          </p:cNvSpPr>
          <p:nvPr>
            <p:ph idx="1"/>
          </p:nvPr>
        </p:nvSpPr>
        <p:spPr>
          <a:xfrm>
            <a:off x="683568" y="1556792"/>
            <a:ext cx="7772400" cy="4032448"/>
          </a:xfrm>
        </p:spPr>
        <p:txBody>
          <a:bodyPr>
            <a:noAutofit/>
          </a:bodyPr>
          <a:lstStyle/>
          <a:p>
            <a:pPr algn="just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s-ES_tradnl" b="1" dirty="0" smtClean="0"/>
              <a:t>   La autora explica cuáles son las características del capital humano, qué nos hace distintos del dinero y qué consecuencias tienen esas diferencias. Asegura que existen tres principios que el ser humano funciona en el tiempo, busca significados,  tiene alma y que deben estar presentes en las bases de la filosofía de todas las organizaciones. </a:t>
            </a:r>
            <a:endParaRPr lang="es-ES" b="1" dirty="0" smtClean="0"/>
          </a:p>
        </p:txBody>
      </p:sp>
      <p:sp>
        <p:nvSpPr>
          <p:cNvPr id="2" name="1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M en R.H. Luis Arturo Segura Fonseca</a:t>
            </a:r>
            <a:endParaRPr lang="es-MX"/>
          </a:p>
        </p:txBody>
      </p:sp>
      <p:sp>
        <p:nvSpPr>
          <p:cNvPr id="10242" name="5 Marcador de número de diapositiva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CC0702E5-B1FB-4AF8-ADCA-6649E5BD64B3}" type="slidenum">
              <a:rPr lang="es-ES" sz="1400"/>
              <a:pPr eaLnBrk="1" hangingPunct="1"/>
              <a:t>27</a:t>
            </a:fld>
            <a:endParaRPr lang="es-ES" sz="1400"/>
          </a:p>
        </p:txBody>
      </p:sp>
    </p:spTree>
    <p:extLst>
      <p:ext uri="{BB962C8B-B14F-4D97-AF65-F5344CB8AC3E}">
        <p14:creationId xmlns:p14="http://schemas.microsoft.com/office/powerpoint/2010/main" val="422835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762000"/>
          </a:xfrm>
        </p:spPr>
        <p:txBody>
          <a:bodyPr/>
          <a:lstStyle/>
          <a:p>
            <a:pPr eaLnBrk="1" hangingPunct="1">
              <a:defRPr/>
            </a:pPr>
            <a:r>
              <a:rPr lang="es-MX" b="1" dirty="0" smtClean="0"/>
              <a:t> </a:t>
            </a:r>
            <a:r>
              <a:rPr lang="es-MX" sz="3200" b="1" dirty="0" smtClean="0"/>
              <a:t>EL SER HUMANO</a:t>
            </a:r>
            <a:endParaRPr lang="es-ES" sz="3200" b="1" dirty="0" smtClean="0"/>
          </a:p>
        </p:txBody>
      </p:sp>
      <p:sp>
        <p:nvSpPr>
          <p:cNvPr id="11268" name="Rectangle 3"/>
          <p:cNvSpPr>
            <a:spLocks noGrp="1" noChangeArrowheads="1"/>
          </p:cNvSpPr>
          <p:nvPr>
            <p:ph idx="1"/>
          </p:nvPr>
        </p:nvSpPr>
        <p:spPr>
          <a:xfrm>
            <a:off x="381000" y="1066800"/>
            <a:ext cx="8458200" cy="5029200"/>
          </a:xfrm>
        </p:spPr>
        <p:txBody>
          <a:bodyPr/>
          <a:lstStyle/>
          <a:p>
            <a:pPr algn="just" eaLnBrk="1" hangingPunct="1">
              <a:buFont typeface="Wingdings" pitchFamily="2" charset="2"/>
              <a:buNone/>
            </a:pPr>
            <a:r>
              <a:rPr lang="es-MX" b="1" i="1" dirty="0" smtClean="0"/>
              <a:t>Sabemos que:</a:t>
            </a:r>
          </a:p>
          <a:p>
            <a:pPr algn="just" eaLnBrk="1" hangingPunct="1">
              <a:buFont typeface="Wingdings" pitchFamily="2" charset="2"/>
              <a:buNone/>
            </a:pPr>
            <a:endParaRPr lang="es-MX" b="1" i="1" dirty="0" smtClean="0"/>
          </a:p>
          <a:p>
            <a:pPr algn="just" eaLnBrk="1" hangingPunct="1"/>
            <a:r>
              <a:rPr lang="es-MX" sz="2800" b="1" dirty="0" smtClean="0"/>
              <a:t>El ser humano es la única fuente posible de creación de valor.</a:t>
            </a:r>
          </a:p>
          <a:p>
            <a:pPr algn="just" eaLnBrk="1" hangingPunct="1"/>
            <a:r>
              <a:rPr lang="es-MX" sz="2800" b="1" dirty="0" smtClean="0"/>
              <a:t>Las organizaciones son conglomerados de seres humanos.</a:t>
            </a:r>
          </a:p>
          <a:p>
            <a:pPr algn="just" eaLnBrk="1" hangingPunct="1"/>
            <a:r>
              <a:rPr lang="es-MX" sz="2800" b="1" dirty="0" smtClean="0"/>
              <a:t>La ventaja competitiva de cualquier empresa radica en su gente.</a:t>
            </a:r>
          </a:p>
          <a:p>
            <a:pPr algn="just" eaLnBrk="1" hangingPunct="1"/>
            <a:r>
              <a:rPr lang="es-MX" sz="2800" b="1" dirty="0" smtClean="0"/>
              <a:t>La gente hace la estrategia, no la estrategia a la gente.</a:t>
            </a:r>
            <a:endParaRPr lang="es-ES" sz="2800" b="1" dirty="0" smtClean="0"/>
          </a:p>
        </p:txBody>
      </p:sp>
      <p:sp>
        <p:nvSpPr>
          <p:cNvPr id="2" name="1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M en R.H. Luis Arturo Segura Fonseca</a:t>
            </a:r>
            <a:endParaRPr lang="es-MX"/>
          </a:p>
        </p:txBody>
      </p:sp>
      <p:sp>
        <p:nvSpPr>
          <p:cNvPr id="11266" name="5 Marcador de número de diapositiva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EB2BA7EF-D85F-44BA-848E-221A22B6C912}" type="slidenum">
              <a:rPr lang="es-ES" sz="1400"/>
              <a:pPr eaLnBrk="1" hangingPunct="1"/>
              <a:t>28</a:t>
            </a:fld>
            <a:endParaRPr lang="es-ES" sz="1400"/>
          </a:p>
        </p:txBody>
      </p:sp>
    </p:spTree>
    <p:extLst>
      <p:ext uri="{BB962C8B-B14F-4D97-AF65-F5344CB8AC3E}">
        <p14:creationId xmlns:p14="http://schemas.microsoft.com/office/powerpoint/2010/main" val="3061746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222920"/>
            <a:ext cx="7772400" cy="901824"/>
          </a:xfrm>
        </p:spPr>
        <p:txBody>
          <a:bodyPr>
            <a:noAutofit/>
          </a:bodyPr>
          <a:lstStyle/>
          <a:p>
            <a:pPr eaLnBrk="1" hangingPunct="1">
              <a:defRPr/>
            </a:pPr>
            <a:r>
              <a:rPr lang="es-MX" sz="3200" b="1" dirty="0" smtClean="0"/>
              <a:t>La contribución del factor humano</a:t>
            </a:r>
            <a:endParaRPr lang="es-ES" sz="3200" b="1" dirty="0" smtClean="0"/>
          </a:p>
        </p:txBody>
      </p:sp>
      <p:sp>
        <p:nvSpPr>
          <p:cNvPr id="12292" name="Rectangle 3"/>
          <p:cNvSpPr>
            <a:spLocks noGrp="1" noChangeArrowheads="1"/>
          </p:cNvSpPr>
          <p:nvPr>
            <p:ph idx="1"/>
          </p:nvPr>
        </p:nvSpPr>
        <p:spPr>
          <a:xfrm>
            <a:off x="381000" y="1122834"/>
            <a:ext cx="8458200" cy="4970462"/>
          </a:xfrm>
        </p:spPr>
        <p:txBody>
          <a:bodyPr>
            <a:noAutofit/>
          </a:bodyPr>
          <a:lstStyle/>
          <a:p>
            <a:pPr algn="just" eaLnBrk="1" hangingPunct="1">
              <a:buFont typeface="Wingdings" pitchFamily="2" charset="2"/>
              <a:buNone/>
            </a:pPr>
            <a:r>
              <a:rPr lang="es-MX" b="1" i="1" dirty="0" smtClean="0"/>
              <a:t>Una visión contable</a:t>
            </a:r>
          </a:p>
          <a:p>
            <a:pPr algn="just" eaLnBrk="1" hangingPunct="1"/>
            <a:r>
              <a:rPr lang="es-MX" b="1" dirty="0" smtClean="0"/>
              <a:t>Para efectos prácticos, la forma de contabilizar al recurso humano siempre lo pone del lado equivocado</a:t>
            </a:r>
          </a:p>
          <a:p>
            <a:pPr marL="0" indent="0" algn="just" eaLnBrk="1" hangingPunct="1">
              <a:buNone/>
            </a:pPr>
            <a:r>
              <a:rPr lang="es-MX" b="1" dirty="0" smtClean="0"/>
              <a:t>    =En el balance está en el pasivo</a:t>
            </a:r>
          </a:p>
          <a:p>
            <a:pPr marL="0" indent="0" algn="just" eaLnBrk="1" hangingPunct="1">
              <a:buNone/>
            </a:pPr>
            <a:r>
              <a:rPr lang="es-MX" b="1" dirty="0" smtClean="0"/>
              <a:t>   =En el estado de resultados se le considera un costo.</a:t>
            </a:r>
          </a:p>
          <a:p>
            <a:pPr algn="just" eaLnBrk="1" hangingPunct="1"/>
            <a:r>
              <a:rPr lang="es-MX" b="1" dirty="0" smtClean="0"/>
              <a:t>Las áreas de RH no han logrado vincular, cuantitativamente, al factor humano con los resultados del negocio.        </a:t>
            </a:r>
            <a:endParaRPr lang="es-ES" b="1" dirty="0" smtClean="0"/>
          </a:p>
        </p:txBody>
      </p:sp>
      <p:sp>
        <p:nvSpPr>
          <p:cNvPr id="2" name="1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M en R.H. Luis Arturo Segura Fonseca</a:t>
            </a:r>
            <a:endParaRPr lang="es-MX"/>
          </a:p>
        </p:txBody>
      </p:sp>
      <p:sp>
        <p:nvSpPr>
          <p:cNvPr id="12290" name="5 Marcador de número de diapositiva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771320A4-E932-4254-ADE2-32C1EABAE7B6}" type="slidenum">
              <a:rPr lang="es-ES" sz="1400"/>
              <a:pPr eaLnBrk="1" hangingPunct="1"/>
              <a:t>29</a:t>
            </a:fld>
            <a:endParaRPr lang="es-ES" sz="1400"/>
          </a:p>
        </p:txBody>
      </p:sp>
    </p:spTree>
    <p:extLst>
      <p:ext uri="{BB962C8B-B14F-4D97-AF65-F5344CB8AC3E}">
        <p14:creationId xmlns:p14="http://schemas.microsoft.com/office/powerpoint/2010/main" val="1061886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1143000"/>
          </a:xfrm>
        </p:spPr>
        <p:txBody>
          <a:bodyPr/>
          <a:lstStyle/>
          <a:p>
            <a:r>
              <a:rPr lang="es-MX" dirty="0" smtClean="0"/>
              <a:t>Índice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4006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MX" sz="2400" dirty="0" smtClean="0"/>
              <a:t>Objetivo                                                                                 </a:t>
            </a:r>
            <a:r>
              <a:rPr lang="es-MX" sz="2400" dirty="0" err="1" smtClean="0"/>
              <a:t>Pag</a:t>
            </a:r>
            <a:r>
              <a:rPr lang="es-MX" sz="2400" dirty="0" smtClean="0"/>
              <a:t>. 5</a:t>
            </a:r>
          </a:p>
          <a:p>
            <a:pPr marL="0" indent="0">
              <a:buNone/>
            </a:pPr>
            <a:r>
              <a:rPr lang="es-MX" sz="2400" dirty="0" smtClean="0"/>
              <a:t>Conceptos de administración.                                           </a:t>
            </a:r>
            <a:r>
              <a:rPr lang="es-MX" sz="2400" dirty="0" err="1" smtClean="0"/>
              <a:t>Pag</a:t>
            </a:r>
            <a:r>
              <a:rPr lang="es-MX" sz="2400" dirty="0" smtClean="0"/>
              <a:t>. 6</a:t>
            </a:r>
          </a:p>
          <a:p>
            <a:pPr marL="0" indent="0">
              <a:buNone/>
            </a:pPr>
            <a:r>
              <a:rPr lang="es-MX" sz="2400" dirty="0" smtClean="0"/>
              <a:t>Cuadro de administración.                                                 </a:t>
            </a:r>
            <a:r>
              <a:rPr lang="es-MX" sz="2400" dirty="0" err="1" smtClean="0"/>
              <a:t>Pag</a:t>
            </a:r>
            <a:r>
              <a:rPr lang="es-MX" sz="2400" dirty="0" smtClean="0"/>
              <a:t>. 12</a:t>
            </a:r>
          </a:p>
          <a:p>
            <a:pPr marL="0" indent="0">
              <a:buNone/>
            </a:pPr>
            <a:r>
              <a:rPr lang="es-MX" sz="2400" dirty="0" smtClean="0"/>
              <a:t>Conceptos de administración de recursos humanos.   </a:t>
            </a:r>
            <a:r>
              <a:rPr lang="es-MX" sz="2400" dirty="0" err="1" smtClean="0"/>
              <a:t>Pag</a:t>
            </a:r>
            <a:r>
              <a:rPr lang="es-MX" sz="2400" dirty="0" smtClean="0"/>
              <a:t>. 15</a:t>
            </a:r>
          </a:p>
          <a:p>
            <a:pPr marL="0" indent="0">
              <a:buNone/>
            </a:pPr>
            <a:r>
              <a:rPr lang="es-MX" sz="2400" dirty="0" smtClean="0"/>
              <a:t>La importancia del capital humano.                                 </a:t>
            </a:r>
            <a:r>
              <a:rPr lang="es-MX" sz="2400" dirty="0" err="1" smtClean="0"/>
              <a:t>Pag</a:t>
            </a:r>
            <a:r>
              <a:rPr lang="es-MX" sz="2400" dirty="0" smtClean="0"/>
              <a:t>. 20</a:t>
            </a:r>
          </a:p>
          <a:p>
            <a:pPr marL="0" indent="0">
              <a:buNone/>
            </a:pPr>
            <a:r>
              <a:rPr lang="es-MX" sz="2400" dirty="0"/>
              <a:t>¿Cuál es la clave del éxito de las organizaciones</a:t>
            </a:r>
            <a:r>
              <a:rPr lang="es-MX" sz="2400" dirty="0" smtClean="0"/>
              <a:t>?         Pag.30</a:t>
            </a:r>
          </a:p>
          <a:p>
            <a:pPr marL="0" indent="0">
              <a:buNone/>
            </a:pPr>
            <a:r>
              <a:rPr lang="es-MX" sz="2400" dirty="0">
                <a:latin typeface="Calibri" pitchFamily="34" charset="0"/>
              </a:rPr>
              <a:t>La Visión de la administración del capital </a:t>
            </a:r>
            <a:r>
              <a:rPr lang="es-MX" sz="2400" dirty="0" smtClean="0">
                <a:latin typeface="Calibri" pitchFamily="34" charset="0"/>
              </a:rPr>
              <a:t>humano       </a:t>
            </a:r>
            <a:r>
              <a:rPr lang="es-MX" sz="2400" dirty="0" err="1" smtClean="0">
                <a:latin typeface="Calibri" pitchFamily="34" charset="0"/>
              </a:rPr>
              <a:t>Pag</a:t>
            </a:r>
            <a:r>
              <a:rPr lang="es-MX" sz="2400" dirty="0" smtClean="0">
                <a:latin typeface="Calibri" pitchFamily="34" charset="0"/>
              </a:rPr>
              <a:t> 40</a:t>
            </a:r>
          </a:p>
          <a:p>
            <a:pPr marL="0" indent="0">
              <a:buNone/>
            </a:pPr>
            <a:r>
              <a:rPr lang="es-MX" sz="2400" dirty="0" smtClean="0"/>
              <a:t>¿Que es un gerente?  Y sus competencias                      </a:t>
            </a:r>
            <a:r>
              <a:rPr lang="es-MX" sz="2400" dirty="0" err="1" smtClean="0"/>
              <a:t>Pag</a:t>
            </a:r>
            <a:r>
              <a:rPr lang="es-MX" sz="2400" dirty="0" smtClean="0"/>
              <a:t> 41</a:t>
            </a:r>
          </a:p>
          <a:p>
            <a:pPr marL="0" indent="0">
              <a:buNone/>
            </a:pPr>
            <a:r>
              <a:rPr lang="es-MX" sz="2400" dirty="0" smtClean="0"/>
              <a:t>Objetivos del  área  de </a:t>
            </a:r>
            <a:r>
              <a:rPr lang="es-MX" sz="2400" dirty="0"/>
              <a:t>R.H. </a:t>
            </a:r>
            <a:r>
              <a:rPr lang="es-MX" sz="2400" dirty="0" smtClean="0"/>
              <a:t>                                               </a:t>
            </a:r>
            <a:r>
              <a:rPr lang="es-MX" sz="2400" dirty="0" err="1" smtClean="0"/>
              <a:t>Pag</a:t>
            </a:r>
            <a:r>
              <a:rPr lang="es-MX" sz="2400" dirty="0" smtClean="0"/>
              <a:t> 55</a:t>
            </a:r>
          </a:p>
          <a:p>
            <a:pPr marL="0" indent="0">
              <a:buNone/>
            </a:pPr>
            <a:r>
              <a:rPr lang="es-MX" sz="2400" dirty="0"/>
              <a:t>P</a:t>
            </a:r>
            <a:r>
              <a:rPr lang="es-MX" sz="2400" dirty="0" smtClean="0"/>
              <a:t>remisas para una gestión estratégica de </a:t>
            </a:r>
            <a:r>
              <a:rPr lang="es-MX" sz="2400" dirty="0" err="1" smtClean="0"/>
              <a:t>r.h</a:t>
            </a:r>
            <a:r>
              <a:rPr lang="es-MX" sz="2400" dirty="0" smtClean="0"/>
              <a:t>.                </a:t>
            </a:r>
            <a:r>
              <a:rPr lang="es-MX" sz="2400" dirty="0" err="1" smtClean="0"/>
              <a:t>Pag</a:t>
            </a:r>
            <a:r>
              <a:rPr lang="es-MX" sz="2400" dirty="0" smtClean="0"/>
              <a:t>. 59</a:t>
            </a:r>
          </a:p>
          <a:p>
            <a:pPr marL="0" indent="0">
              <a:buNone/>
            </a:pPr>
            <a:r>
              <a:rPr lang="es-MX" sz="2400" dirty="0"/>
              <a:t>R</a:t>
            </a:r>
            <a:r>
              <a:rPr lang="es-MX" sz="2400" dirty="0" smtClean="0"/>
              <a:t>etos competitivos y administración de </a:t>
            </a:r>
            <a:r>
              <a:rPr lang="es-MX" sz="2400" dirty="0" err="1" smtClean="0"/>
              <a:t>r.h</a:t>
            </a:r>
            <a:r>
              <a:rPr lang="es-MX" sz="2400" dirty="0" smtClean="0"/>
              <a:t>.                   </a:t>
            </a:r>
            <a:r>
              <a:rPr lang="es-MX" sz="2400" dirty="0" err="1" smtClean="0"/>
              <a:t>Pag</a:t>
            </a:r>
            <a:r>
              <a:rPr lang="es-MX" sz="2400" dirty="0" smtClean="0"/>
              <a:t> .64 </a:t>
            </a:r>
          </a:p>
          <a:p>
            <a:pPr marL="0" indent="0">
              <a:buNone/>
            </a:pPr>
            <a:r>
              <a:rPr lang="es-MX" sz="2400" smtClean="0"/>
              <a:t>Bibliografía                                                                            </a:t>
            </a:r>
            <a:r>
              <a:rPr lang="es-MX" sz="2400" dirty="0" err="1" smtClean="0"/>
              <a:t>Pag</a:t>
            </a:r>
            <a:r>
              <a:rPr lang="es-MX" sz="2400" dirty="0" smtClean="0"/>
              <a:t> . 71</a:t>
            </a:r>
          </a:p>
          <a:p>
            <a:pPr marL="0" indent="0">
              <a:buNone/>
            </a:pPr>
            <a:endParaRPr lang="es-MX" sz="2400" dirty="0" smtClean="0"/>
          </a:p>
          <a:p>
            <a:pPr marL="0" indent="0">
              <a:buNone/>
            </a:pPr>
            <a:endParaRPr lang="es-MX" sz="2400" dirty="0" smtClean="0"/>
          </a:p>
          <a:p>
            <a:pPr marL="0" indent="0">
              <a:buNone/>
            </a:pPr>
            <a:endParaRPr lang="es-MX" sz="2400" dirty="0" smtClean="0"/>
          </a:p>
          <a:p>
            <a:pPr marL="0" indent="0">
              <a:buNone/>
            </a:pPr>
            <a:endParaRPr lang="es-MX" sz="2400" dirty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M en R.H. Luis Arturo Segura Fonseca</a:t>
            </a:r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00C241-FB29-4747-B67F-B8D4A1AA2D31}" type="slidenum">
              <a:rPr lang="es-MX" smtClean="0"/>
              <a:t>3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08862131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333375"/>
            <a:ext cx="7772400" cy="838200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s-MX" sz="3200" b="1" dirty="0" smtClean="0"/>
              <a:t>¿Cuál es la clave del éxito de las organizaciones?</a:t>
            </a:r>
            <a:endParaRPr lang="es-ES" sz="3200" b="1" dirty="0" smtClean="0"/>
          </a:p>
        </p:txBody>
      </p:sp>
      <p:sp>
        <p:nvSpPr>
          <p:cNvPr id="13316" name="Rectangle 3"/>
          <p:cNvSpPr>
            <a:spLocks noGrp="1" noChangeArrowheads="1"/>
          </p:cNvSpPr>
          <p:nvPr>
            <p:ph idx="1"/>
          </p:nvPr>
        </p:nvSpPr>
        <p:spPr>
          <a:xfrm>
            <a:off x="381000" y="1268413"/>
            <a:ext cx="8077200" cy="5040907"/>
          </a:xfrm>
        </p:spPr>
        <p:txBody>
          <a:bodyPr>
            <a:normAutofit lnSpcReduction="10000"/>
          </a:bodyPr>
          <a:lstStyle/>
          <a:p>
            <a:pPr marL="0" indent="0" algn="just" eaLnBrk="1" hangingPunct="1">
              <a:buClr>
                <a:srgbClr val="FFFF00"/>
              </a:buClr>
              <a:buNone/>
            </a:pPr>
            <a:r>
              <a:rPr lang="es-MX" sz="2800" b="1" i="1" u="sng" dirty="0" smtClean="0"/>
              <a:t>Gente, gente, gente.</a:t>
            </a:r>
          </a:p>
          <a:p>
            <a:pPr marL="609600" indent="-609600" algn="just" eaLnBrk="1" hangingPunct="1">
              <a:buFont typeface="Wingdings" pitchFamily="2" charset="2"/>
              <a:buAutoNum type="arabicPeriod"/>
            </a:pPr>
            <a:r>
              <a:rPr lang="es-MX" sz="2800" b="1" dirty="0" smtClean="0"/>
              <a:t>Aplican la misión seriamente.</a:t>
            </a:r>
          </a:p>
          <a:p>
            <a:pPr marL="609600" indent="-609600" algn="just" eaLnBrk="1" hangingPunct="1">
              <a:buFont typeface="Wingdings" pitchFamily="2" charset="2"/>
              <a:buAutoNum type="arabicPeriod"/>
            </a:pPr>
            <a:r>
              <a:rPr lang="es-MX" sz="2800" b="1" dirty="0" smtClean="0"/>
              <a:t>Saben que el éxito atrae a la mejor gente y la gente sostiene el éxito.</a:t>
            </a:r>
          </a:p>
          <a:p>
            <a:pPr marL="609600" indent="-609600" algn="just" eaLnBrk="1" hangingPunct="1">
              <a:buFont typeface="Wingdings" pitchFamily="2" charset="2"/>
              <a:buAutoNum type="arabicPeriod"/>
            </a:pPr>
            <a:r>
              <a:rPr lang="es-MX" sz="2800" b="1" dirty="0" smtClean="0"/>
              <a:t>Identifican exactamente el tipo de gente que están buscando.</a:t>
            </a:r>
          </a:p>
          <a:p>
            <a:pPr marL="609600" indent="-609600" algn="just" eaLnBrk="1" hangingPunct="1">
              <a:buFont typeface="Wingdings" pitchFamily="2" charset="2"/>
              <a:buAutoNum type="arabicPeriod"/>
            </a:pPr>
            <a:r>
              <a:rPr lang="es-MX" sz="2800" b="1" dirty="0" smtClean="0"/>
              <a:t>Ven el plan de carrera como una inversión.</a:t>
            </a:r>
          </a:p>
          <a:p>
            <a:pPr marL="609600" indent="-609600" algn="just" eaLnBrk="1" hangingPunct="1">
              <a:buFont typeface="Wingdings" pitchFamily="2" charset="2"/>
              <a:buAutoNum type="arabicPeriod"/>
            </a:pPr>
            <a:r>
              <a:rPr lang="es-MX" sz="2800" b="1" dirty="0" smtClean="0"/>
              <a:t>Promueven al personal interno.</a:t>
            </a:r>
          </a:p>
          <a:p>
            <a:pPr marL="609600" indent="-609600" algn="just" eaLnBrk="1" hangingPunct="1">
              <a:buFont typeface="Wingdings" pitchFamily="2" charset="2"/>
              <a:buAutoNum type="arabicPeriod"/>
            </a:pPr>
            <a:r>
              <a:rPr lang="es-MX" sz="2800" b="1" dirty="0" smtClean="0"/>
              <a:t>Recompensan el buen desempeño.</a:t>
            </a:r>
          </a:p>
          <a:p>
            <a:pPr marL="609600" indent="-609600" algn="just" eaLnBrk="1" hangingPunct="1">
              <a:buFont typeface="Wingdings" pitchFamily="2" charset="2"/>
              <a:buAutoNum type="arabicPeriod"/>
            </a:pPr>
            <a:r>
              <a:rPr lang="es-MX" sz="2800" b="1" dirty="0" smtClean="0"/>
              <a:t>Miden la satisfacción del personal.</a:t>
            </a:r>
          </a:p>
          <a:p>
            <a:pPr marL="0" indent="0" algn="r" eaLnBrk="1" hangingPunct="1">
              <a:buNone/>
            </a:pPr>
            <a:r>
              <a:rPr lang="es-MX" sz="2000" b="1" dirty="0" smtClean="0"/>
              <a:t>HAY GROUP.</a:t>
            </a:r>
            <a:endParaRPr lang="es-ES" sz="2000" b="1" dirty="0" smtClean="0"/>
          </a:p>
        </p:txBody>
      </p:sp>
      <p:sp>
        <p:nvSpPr>
          <p:cNvPr id="2" name="1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M en R.H. Luis Arturo Segura Fonseca</a:t>
            </a:r>
            <a:endParaRPr lang="es-MX"/>
          </a:p>
        </p:txBody>
      </p:sp>
      <p:sp>
        <p:nvSpPr>
          <p:cNvPr id="13314" name="5 Marcador de número de diapositiva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EB557254-575D-46D1-ABD3-E52F1E34872B}" type="slidenum">
              <a:rPr lang="es-ES" sz="1400"/>
              <a:pPr eaLnBrk="1" hangingPunct="1"/>
              <a:t>30</a:t>
            </a:fld>
            <a:endParaRPr lang="es-ES" sz="1400"/>
          </a:p>
        </p:txBody>
      </p:sp>
    </p:spTree>
    <p:extLst>
      <p:ext uri="{BB962C8B-B14F-4D97-AF65-F5344CB8AC3E}">
        <p14:creationId xmlns:p14="http://schemas.microsoft.com/office/powerpoint/2010/main" val="2858197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611560" y="260648"/>
            <a:ext cx="7772400" cy="762000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s-MX" sz="4000" b="1" dirty="0" smtClean="0"/>
              <a:t/>
            </a:r>
            <a:br>
              <a:rPr lang="es-MX" sz="4000" b="1" dirty="0" smtClean="0"/>
            </a:br>
            <a:r>
              <a:rPr lang="es-MX" sz="3200" b="1" dirty="0" smtClean="0"/>
              <a:t>1. Aplican la misión seriamente.</a:t>
            </a:r>
            <a:r>
              <a:rPr lang="es-MX" sz="4000" b="1" dirty="0" smtClean="0"/>
              <a:t/>
            </a:r>
            <a:br>
              <a:rPr lang="es-MX" sz="4000" b="1" dirty="0" smtClean="0"/>
            </a:br>
            <a:r>
              <a:rPr lang="es-MX" sz="4000" dirty="0" smtClean="0"/>
              <a:t> </a:t>
            </a:r>
            <a:endParaRPr lang="es-ES" sz="4000" dirty="0" smtClean="0"/>
          </a:p>
        </p:txBody>
      </p:sp>
      <p:sp>
        <p:nvSpPr>
          <p:cNvPr id="14340" name="Rectangle 3"/>
          <p:cNvSpPr>
            <a:spLocks noGrp="1" noChangeArrowheads="1"/>
          </p:cNvSpPr>
          <p:nvPr>
            <p:ph idx="1"/>
          </p:nvPr>
        </p:nvSpPr>
        <p:spPr>
          <a:xfrm>
            <a:off x="304800" y="1052736"/>
            <a:ext cx="8610600" cy="4320480"/>
          </a:xfrm>
        </p:spPr>
        <p:txBody>
          <a:bodyPr/>
          <a:lstStyle/>
          <a:p>
            <a:pPr algn="just" eaLnBrk="1" hangingPunct="1">
              <a:buFont typeface="Wingdings" pitchFamily="2" charset="2"/>
              <a:buChar char="Ø"/>
            </a:pPr>
            <a:r>
              <a:rPr lang="es-MX" sz="2800" b="1" dirty="0" smtClean="0"/>
              <a:t>La misión, los valores y la cultura corporativa están definidas y sirven para alinear los sistemas administrativos, estructuras, procesos, programas y políticas dentro de la organización.</a:t>
            </a:r>
          </a:p>
          <a:p>
            <a:pPr algn="just" eaLnBrk="1" hangingPunct="1">
              <a:buFont typeface="Wingdings" pitchFamily="2" charset="2"/>
              <a:buChar char="Ø"/>
            </a:pPr>
            <a:r>
              <a:rPr lang="es-MX" sz="2800" b="1" dirty="0" smtClean="0"/>
              <a:t>Existe claridad entre la cultura y las conductas individuales</a:t>
            </a:r>
          </a:p>
          <a:p>
            <a:pPr algn="just" eaLnBrk="1" hangingPunct="1">
              <a:buFont typeface="Wingdings" pitchFamily="2" charset="2"/>
              <a:buChar char="Ø"/>
            </a:pPr>
            <a:r>
              <a:rPr lang="es-MX" sz="2800" b="1" dirty="0" smtClean="0"/>
              <a:t>La conducta deseable se define, se sustenta, se reconoce y se recompensa consistentemente en la organización.</a:t>
            </a:r>
            <a:endParaRPr lang="es-ES" sz="2800" b="1" dirty="0" smtClean="0"/>
          </a:p>
        </p:txBody>
      </p:sp>
      <p:sp>
        <p:nvSpPr>
          <p:cNvPr id="2" name="1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M en R.H. Luis Arturo Segura Fonseca</a:t>
            </a:r>
            <a:endParaRPr lang="es-MX"/>
          </a:p>
        </p:txBody>
      </p:sp>
      <p:sp>
        <p:nvSpPr>
          <p:cNvPr id="14338" name="5 Marcador de número de diapositiva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89BA3EC0-9C6A-49A1-97C5-3A54FD6A44EF}" type="slidenum">
              <a:rPr lang="es-ES" sz="1400"/>
              <a:pPr eaLnBrk="1" hangingPunct="1"/>
              <a:t>31</a:t>
            </a:fld>
            <a:endParaRPr lang="es-ES" sz="140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4653136"/>
            <a:ext cx="2143125" cy="2143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07562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116632"/>
            <a:ext cx="7772400" cy="1367879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es-MX" sz="3200" b="1" dirty="0" smtClean="0"/>
              <a:t>2. Saben que el éxito atrae a la mejor gente y la gente sostiene el éxito</a:t>
            </a:r>
            <a:endParaRPr lang="es-ES" sz="3200" b="1" dirty="0" smtClean="0"/>
          </a:p>
        </p:txBody>
      </p:sp>
      <p:sp>
        <p:nvSpPr>
          <p:cNvPr id="15364" name="Rectangle 3"/>
          <p:cNvSpPr>
            <a:spLocks noGrp="1" noChangeArrowheads="1"/>
          </p:cNvSpPr>
          <p:nvPr>
            <p:ph idx="1"/>
          </p:nvPr>
        </p:nvSpPr>
        <p:spPr>
          <a:xfrm>
            <a:off x="381000" y="1340768"/>
            <a:ext cx="8077200" cy="4560887"/>
          </a:xfrm>
        </p:spPr>
        <p:txBody>
          <a:bodyPr>
            <a:normAutofit/>
          </a:bodyPr>
          <a:lstStyle/>
          <a:p>
            <a:pPr algn="just" eaLnBrk="1" hangingPunct="1">
              <a:buFont typeface="Wingdings" pitchFamily="2" charset="2"/>
              <a:buChar char="Ø"/>
            </a:pPr>
            <a:r>
              <a:rPr lang="es-MX" sz="2800" b="1" dirty="0" smtClean="0"/>
              <a:t>Claro enlace entre el éxito organizacional y la habilidad para atraer y retener a personal con potencial.</a:t>
            </a:r>
          </a:p>
          <a:p>
            <a:pPr algn="just" eaLnBrk="1" hangingPunct="1">
              <a:buFont typeface="Wingdings" pitchFamily="2" charset="2"/>
              <a:buChar char="Ø"/>
            </a:pPr>
            <a:r>
              <a:rPr lang="es-MX" sz="2800" b="1" dirty="0" smtClean="0"/>
              <a:t>Habilidad de la organización para aprovechar su éxito para atraer un flujo interrumpido del mejor talento que existe.</a:t>
            </a:r>
          </a:p>
          <a:p>
            <a:pPr algn="just" eaLnBrk="1" hangingPunct="1">
              <a:buFont typeface="Wingdings" pitchFamily="2" charset="2"/>
              <a:buChar char="Ø"/>
            </a:pPr>
            <a:r>
              <a:rPr lang="es-MX" sz="2800" b="1" dirty="0" smtClean="0"/>
              <a:t>“La gente buena quiere trabajar para ganadores”</a:t>
            </a:r>
            <a:endParaRPr lang="es-ES" sz="2800" b="1" dirty="0" smtClean="0"/>
          </a:p>
        </p:txBody>
      </p:sp>
      <p:sp>
        <p:nvSpPr>
          <p:cNvPr id="2" name="1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M en R.H. Luis Arturo Segura Fonseca</a:t>
            </a:r>
            <a:endParaRPr lang="es-MX"/>
          </a:p>
        </p:txBody>
      </p:sp>
      <p:sp>
        <p:nvSpPr>
          <p:cNvPr id="15362" name="5 Marcador de número de diapositiva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BF867425-9CA5-4EB6-8877-2AA5D1DAA569}" type="slidenum">
              <a:rPr lang="es-ES" sz="1400"/>
              <a:pPr eaLnBrk="1" hangingPunct="1"/>
              <a:t>32</a:t>
            </a:fld>
            <a:endParaRPr lang="es-ES" sz="140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4581128"/>
            <a:ext cx="2880320" cy="18722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52155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-99392"/>
            <a:ext cx="7772400" cy="1410072"/>
          </a:xfrm>
        </p:spPr>
        <p:txBody>
          <a:bodyPr>
            <a:noAutofit/>
          </a:bodyPr>
          <a:lstStyle/>
          <a:p>
            <a:pPr eaLnBrk="1" hangingPunct="1">
              <a:defRPr/>
            </a:pPr>
            <a:r>
              <a:rPr lang="es-MX" sz="3200" b="1" dirty="0" smtClean="0"/>
              <a:t/>
            </a:r>
            <a:br>
              <a:rPr lang="es-MX" sz="3200" b="1" dirty="0" smtClean="0"/>
            </a:br>
            <a:r>
              <a:rPr lang="es-MX" sz="3200" b="1" dirty="0" smtClean="0"/>
              <a:t/>
            </a:r>
            <a:br>
              <a:rPr lang="es-MX" sz="3200" b="1" dirty="0" smtClean="0"/>
            </a:br>
            <a:r>
              <a:rPr lang="es-MX" sz="3200" b="1" dirty="0" smtClean="0"/>
              <a:t>3. Identifican exactamente el tipo de gente que están buscando.</a:t>
            </a:r>
            <a:br>
              <a:rPr lang="es-MX" sz="3200" b="1" dirty="0" smtClean="0"/>
            </a:br>
            <a:endParaRPr lang="es-ES" sz="3200" b="1" dirty="0" smtClean="0"/>
          </a:p>
        </p:txBody>
      </p:sp>
      <p:sp>
        <p:nvSpPr>
          <p:cNvPr id="16388" name="Rectangle 3"/>
          <p:cNvSpPr>
            <a:spLocks noGrp="1" noChangeArrowheads="1"/>
          </p:cNvSpPr>
          <p:nvPr>
            <p:ph idx="1"/>
          </p:nvPr>
        </p:nvSpPr>
        <p:spPr>
          <a:xfrm>
            <a:off x="304800" y="1340768"/>
            <a:ext cx="8153400" cy="3962400"/>
          </a:xfrm>
        </p:spPr>
        <p:txBody>
          <a:bodyPr>
            <a:normAutofit/>
          </a:bodyPr>
          <a:lstStyle/>
          <a:p>
            <a:pPr marL="609600" indent="-609600" algn="just" eaLnBrk="1" hangingPunct="1">
              <a:buFont typeface="Wingdings" pitchFamily="2" charset="2"/>
              <a:buChar char="Ø"/>
            </a:pPr>
            <a:r>
              <a:rPr lang="es-MX" sz="2800" b="1" dirty="0" smtClean="0"/>
              <a:t>Contratan gente para que haga una carrera; no para hacer sólo un trabajo.</a:t>
            </a:r>
          </a:p>
          <a:p>
            <a:pPr marL="609600" indent="-609600" algn="just" eaLnBrk="1" hangingPunct="1">
              <a:buFont typeface="Wingdings" pitchFamily="2" charset="2"/>
              <a:buChar char="Ø"/>
            </a:pPr>
            <a:r>
              <a:rPr lang="es-MX" sz="2800" b="1" dirty="0" smtClean="0"/>
              <a:t>Dedican tiempo y recursos a desarrollar y aplicar modelos de competencias hechos a su medida.</a:t>
            </a:r>
          </a:p>
          <a:p>
            <a:pPr marL="609600" indent="-609600" algn="just" eaLnBrk="1" hangingPunct="1">
              <a:buFont typeface="Wingdings" pitchFamily="2" charset="2"/>
              <a:buChar char="Ø"/>
            </a:pPr>
            <a:r>
              <a:rPr lang="es-MX" sz="2800" b="1" dirty="0" smtClean="0"/>
              <a:t>Logran el óptimo acoplamiento entre el perfil de la posición y la persona.</a:t>
            </a:r>
            <a:endParaRPr lang="es-ES" sz="2800" b="1" dirty="0" smtClean="0"/>
          </a:p>
        </p:txBody>
      </p:sp>
      <p:sp>
        <p:nvSpPr>
          <p:cNvPr id="2" name="1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M en R.H. Luis Arturo Segura Fonseca</a:t>
            </a:r>
            <a:endParaRPr lang="es-MX"/>
          </a:p>
        </p:txBody>
      </p:sp>
      <p:sp>
        <p:nvSpPr>
          <p:cNvPr id="16386" name="5 Marcador de número de diapositiva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118DFFC9-56BD-41A8-B0A7-D15A05774BD9}" type="slidenum">
              <a:rPr lang="es-ES" sz="1400"/>
              <a:pPr eaLnBrk="1" hangingPunct="1"/>
              <a:t>33</a:t>
            </a:fld>
            <a:endParaRPr lang="es-ES" sz="140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3861048"/>
            <a:ext cx="4032448" cy="25202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74043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582960"/>
            <a:ext cx="7772400" cy="685800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es-MX" sz="3200" b="1" dirty="0" smtClean="0"/>
              <a:t>4. Ven el plan de carrera como una inversión.</a:t>
            </a:r>
            <a:endParaRPr lang="es-ES" sz="3200" b="1" dirty="0" smtClean="0"/>
          </a:p>
        </p:txBody>
      </p:sp>
      <p:sp>
        <p:nvSpPr>
          <p:cNvPr id="17412" name="Rectangle 3"/>
          <p:cNvSpPr>
            <a:spLocks noGrp="1" noChangeArrowheads="1"/>
          </p:cNvSpPr>
          <p:nvPr>
            <p:ph idx="1"/>
          </p:nvPr>
        </p:nvSpPr>
        <p:spPr>
          <a:xfrm>
            <a:off x="395536" y="1556792"/>
            <a:ext cx="8208912" cy="3861792"/>
          </a:xfrm>
        </p:spPr>
        <p:txBody>
          <a:bodyPr>
            <a:normAutofit/>
          </a:bodyPr>
          <a:lstStyle/>
          <a:p>
            <a:pPr algn="just" eaLnBrk="1" hangingPunct="1">
              <a:buFont typeface="Wingdings" pitchFamily="2" charset="2"/>
              <a:buChar char="Ø"/>
            </a:pPr>
            <a:r>
              <a:rPr lang="es-MX" b="1" dirty="0" smtClean="0"/>
              <a:t>El desarrollo de la gente es el “torrente   sanguineo” del futuro de la organización.</a:t>
            </a:r>
          </a:p>
          <a:p>
            <a:pPr algn="just" eaLnBrk="1" hangingPunct="1">
              <a:buFont typeface="Wingdings" pitchFamily="2" charset="2"/>
              <a:buChar char="Ø"/>
            </a:pPr>
            <a:r>
              <a:rPr lang="es-MX" b="1" dirty="0" smtClean="0"/>
              <a:t>Rotación de asignaciones para ayudar a la gente a desarrollarse a su máximo potencial, a fin de que encuentren retos y satisfacción en el trabajo.</a:t>
            </a:r>
          </a:p>
        </p:txBody>
      </p:sp>
      <p:sp>
        <p:nvSpPr>
          <p:cNvPr id="2" name="1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M en R.H. Luis Arturo Segura Fonseca</a:t>
            </a:r>
            <a:endParaRPr lang="es-MX"/>
          </a:p>
        </p:txBody>
      </p:sp>
      <p:sp>
        <p:nvSpPr>
          <p:cNvPr id="17410" name="5 Marcador de número de diapositiva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0CE06205-704D-4E0E-A8DE-64DFBCDF77FD}" type="slidenum">
              <a:rPr lang="es-ES" sz="1400"/>
              <a:pPr eaLnBrk="1" hangingPunct="1"/>
              <a:t>34</a:t>
            </a:fld>
            <a:endParaRPr lang="es-ES" sz="140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4149080"/>
            <a:ext cx="4320480" cy="22798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08047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buFont typeface="Wingdings" pitchFamily="2" charset="2"/>
              <a:buChar char="Ø"/>
            </a:pPr>
            <a:r>
              <a:rPr lang="es-MX" b="1" dirty="0"/>
              <a:t>Asegurarse de que su “inversión por empleado” se encuentre en el extremo alto de los promedios del mercado.</a:t>
            </a:r>
          </a:p>
          <a:p>
            <a:pPr algn="just">
              <a:buFont typeface="Wingdings" pitchFamily="2" charset="2"/>
              <a:buChar char="Ø"/>
            </a:pPr>
            <a:r>
              <a:rPr lang="es-MX" b="1" dirty="0"/>
              <a:t>Hacer responsables a los altos mandos del desarrollo exitoso de su personal a través de la instrucción  formal dirección y tutoría individual</a:t>
            </a:r>
            <a:r>
              <a:rPr lang="es-MX" b="1" dirty="0" smtClean="0"/>
              <a:t>.</a:t>
            </a:r>
            <a:endParaRPr lang="es-ES" b="1" dirty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M en R.H. Luis Arturo Segura Fonseca</a:t>
            </a:r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912CA2-F932-4914-A35E-FCFDE1723F1E}" type="slidenum">
              <a:rPr lang="es-MX" smtClean="0"/>
              <a:pPr/>
              <a:t>35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992764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-27384"/>
            <a:ext cx="7772400" cy="838200"/>
          </a:xfrm>
        </p:spPr>
        <p:txBody>
          <a:bodyPr>
            <a:noAutofit/>
          </a:bodyPr>
          <a:lstStyle/>
          <a:p>
            <a:pPr eaLnBrk="1" hangingPunct="1">
              <a:defRPr/>
            </a:pPr>
            <a:r>
              <a:rPr lang="es-MX" sz="3200" b="1" dirty="0" smtClean="0"/>
              <a:t/>
            </a:r>
            <a:br>
              <a:rPr lang="es-MX" sz="3200" b="1" dirty="0" smtClean="0"/>
            </a:br>
            <a:r>
              <a:rPr lang="es-MX" sz="3200" b="1" dirty="0" smtClean="0"/>
              <a:t>5. Promueven al personal interno.</a:t>
            </a:r>
            <a:br>
              <a:rPr lang="es-MX" sz="3200" b="1" dirty="0" smtClean="0"/>
            </a:br>
            <a:endParaRPr lang="es-ES" sz="3200" b="1" dirty="0" smtClean="0"/>
          </a:p>
        </p:txBody>
      </p:sp>
      <p:sp>
        <p:nvSpPr>
          <p:cNvPr id="18436" name="Rectangle 3"/>
          <p:cNvSpPr>
            <a:spLocks noGrp="1" noChangeArrowheads="1"/>
          </p:cNvSpPr>
          <p:nvPr>
            <p:ph idx="1"/>
          </p:nvPr>
        </p:nvSpPr>
        <p:spPr>
          <a:xfrm>
            <a:off x="250825" y="836712"/>
            <a:ext cx="8512175" cy="4607966"/>
          </a:xfrm>
        </p:spPr>
        <p:txBody>
          <a:bodyPr/>
          <a:lstStyle/>
          <a:p>
            <a:pPr algn="just" eaLnBrk="1" hangingPunct="1">
              <a:lnSpc>
                <a:spcPct val="90000"/>
              </a:lnSpc>
              <a:buFont typeface="Wingdings" pitchFamily="2" charset="2"/>
              <a:buChar char="Ø"/>
            </a:pPr>
            <a:r>
              <a:rPr lang="es-MX" sz="2800" b="1" dirty="0" smtClean="0"/>
              <a:t>Mantienen un sistema de información actualizado de quién es y dónde se encuentra la mejor gente para asegurar que las oportunidades se asignen a los mejores.</a:t>
            </a:r>
          </a:p>
          <a:p>
            <a:pPr algn="just" eaLnBrk="1" hangingPunct="1">
              <a:lnSpc>
                <a:spcPct val="90000"/>
              </a:lnSpc>
              <a:buFont typeface="Wingdings" pitchFamily="2" charset="2"/>
              <a:buChar char="Ø"/>
            </a:pPr>
            <a:r>
              <a:rPr lang="es-MX" sz="2800" b="1" dirty="0" smtClean="0"/>
              <a:t>La alta dirección es responsable de los planes de sucesión y desarrollo que se necesitan para preparar a cada subordinado para su siguiente puesto potencial.</a:t>
            </a:r>
          </a:p>
          <a:p>
            <a:pPr algn="just" eaLnBrk="1" hangingPunct="1">
              <a:lnSpc>
                <a:spcPct val="90000"/>
              </a:lnSpc>
              <a:buFont typeface="Wingdings" pitchFamily="2" charset="2"/>
              <a:buChar char="Ø"/>
            </a:pPr>
            <a:r>
              <a:rPr lang="es-MX" sz="2800" b="1" dirty="0" smtClean="0"/>
              <a:t>Desarrollan programas que ayudan a los empleados a tener un mejor equilibrio entre el trabajo y la familia.</a:t>
            </a:r>
            <a:endParaRPr lang="es-ES" sz="2800" b="1" dirty="0" smtClean="0"/>
          </a:p>
        </p:txBody>
      </p:sp>
      <p:sp>
        <p:nvSpPr>
          <p:cNvPr id="2" name="1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M en R.H. Luis Arturo Segura Fonseca</a:t>
            </a:r>
            <a:endParaRPr lang="es-MX"/>
          </a:p>
        </p:txBody>
      </p:sp>
      <p:sp>
        <p:nvSpPr>
          <p:cNvPr id="18434" name="5 Marcador de número de diapositiva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2E7ACDEE-211C-4E39-95D6-49BA5C4A0B9C}" type="slidenum">
              <a:rPr lang="es-ES" sz="1400"/>
              <a:pPr eaLnBrk="1" hangingPunct="1"/>
              <a:t>36</a:t>
            </a:fld>
            <a:endParaRPr lang="es-ES" sz="140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4941168"/>
            <a:ext cx="3600400" cy="15121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79970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-99392"/>
            <a:ext cx="7772400" cy="990600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s-MX" sz="3600" b="1" dirty="0" smtClean="0"/>
              <a:t/>
            </a:r>
            <a:br>
              <a:rPr lang="es-MX" sz="3600" b="1" dirty="0" smtClean="0"/>
            </a:br>
            <a:r>
              <a:rPr lang="es-MX" sz="3600" b="1" dirty="0" smtClean="0"/>
              <a:t/>
            </a:r>
            <a:br>
              <a:rPr lang="es-MX" sz="3600" b="1" dirty="0" smtClean="0"/>
            </a:br>
            <a:r>
              <a:rPr lang="es-MX" sz="3200" b="1" dirty="0" smtClean="0"/>
              <a:t>6. Reconocen y Recompensan el  desempeño  sobresaliente.</a:t>
            </a:r>
            <a:r>
              <a:rPr lang="es-MX" sz="4000" b="1" dirty="0" smtClean="0"/>
              <a:t/>
            </a:r>
            <a:br>
              <a:rPr lang="es-MX" sz="4000" b="1" dirty="0" smtClean="0"/>
            </a:br>
            <a:endParaRPr lang="es-ES" sz="4000" b="1" dirty="0" smtClean="0"/>
          </a:p>
        </p:txBody>
      </p:sp>
      <p:sp>
        <p:nvSpPr>
          <p:cNvPr id="19460" name="Rectangle 3"/>
          <p:cNvSpPr>
            <a:spLocks noGrp="1" noChangeArrowheads="1"/>
          </p:cNvSpPr>
          <p:nvPr>
            <p:ph idx="1"/>
          </p:nvPr>
        </p:nvSpPr>
        <p:spPr>
          <a:xfrm>
            <a:off x="251520" y="476672"/>
            <a:ext cx="8496944" cy="4320480"/>
          </a:xfrm>
        </p:spPr>
        <p:txBody>
          <a:bodyPr>
            <a:noAutofit/>
          </a:bodyPr>
          <a:lstStyle/>
          <a:p>
            <a:pPr marL="0" indent="0" algn="just" eaLnBrk="1" hangingPunct="1">
              <a:buNone/>
            </a:pPr>
            <a:endParaRPr lang="es-MX" sz="2800" dirty="0" smtClean="0"/>
          </a:p>
          <a:p>
            <a:pPr algn="just" eaLnBrk="1" hangingPunct="1">
              <a:buFont typeface="Wingdings" pitchFamily="2" charset="2"/>
              <a:buChar char="Ø"/>
            </a:pPr>
            <a:r>
              <a:rPr lang="es-MX" sz="2800" b="1" dirty="0" smtClean="0"/>
              <a:t>La evaluación del desempeño se considera como un proceso crítico que se plantea como un ciclo anual y que integra temas de capacitación .</a:t>
            </a:r>
          </a:p>
          <a:p>
            <a:pPr algn="just" eaLnBrk="1" hangingPunct="1">
              <a:buFont typeface="Wingdings" pitchFamily="2" charset="2"/>
              <a:buChar char="Ø"/>
            </a:pPr>
            <a:r>
              <a:rPr lang="es-MX" sz="2800" b="1" dirty="0" smtClean="0"/>
              <a:t>En el ámbito de desarrollo las evaluaciones se usan para medir y reconocer el potencial del empleado.</a:t>
            </a:r>
          </a:p>
          <a:p>
            <a:pPr algn="just" eaLnBrk="1" hangingPunct="1">
              <a:buFont typeface="Wingdings" pitchFamily="2" charset="2"/>
              <a:buChar char="Ø"/>
            </a:pPr>
            <a:r>
              <a:rPr lang="es-MX" sz="2800" b="1" dirty="0" smtClean="0"/>
              <a:t>En el ámbito salarial, una mayor proporción de la fuerza laboral tiene derecho a incentivos económicos variables por su desempeño exitoso.</a:t>
            </a:r>
            <a:endParaRPr lang="es-ES" sz="2800" b="1" dirty="0" smtClean="0"/>
          </a:p>
        </p:txBody>
      </p:sp>
      <p:sp>
        <p:nvSpPr>
          <p:cNvPr id="2" name="1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M en R.H. Luis Arturo Segura Fonseca</a:t>
            </a:r>
            <a:endParaRPr lang="es-MX"/>
          </a:p>
        </p:txBody>
      </p:sp>
      <p:sp>
        <p:nvSpPr>
          <p:cNvPr id="19458" name="5 Marcador de número de diapositiva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2A99EAF3-9B6B-4548-B7B4-26D0DD1AEB68}" type="slidenum">
              <a:rPr lang="es-ES" sz="1400"/>
              <a:pPr eaLnBrk="1" hangingPunct="1"/>
              <a:t>37</a:t>
            </a:fld>
            <a:endParaRPr lang="es-ES" sz="140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4653136"/>
            <a:ext cx="3312368" cy="17281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32346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116632"/>
            <a:ext cx="7772400" cy="685800"/>
          </a:xfrm>
        </p:spPr>
        <p:txBody>
          <a:bodyPr>
            <a:noAutofit/>
          </a:bodyPr>
          <a:lstStyle/>
          <a:p>
            <a:pPr eaLnBrk="1" hangingPunct="1">
              <a:defRPr/>
            </a:pPr>
            <a:r>
              <a:rPr lang="es-MX" sz="3200" b="1" dirty="0" smtClean="0"/>
              <a:t/>
            </a:r>
            <a:br>
              <a:rPr lang="es-MX" sz="3200" b="1" dirty="0" smtClean="0"/>
            </a:br>
            <a:r>
              <a:rPr lang="es-MX" sz="3200" b="1" dirty="0" smtClean="0"/>
              <a:t>7. Miden la satisfacción del personal.</a:t>
            </a:r>
            <a:r>
              <a:rPr lang="es-ES" sz="3200" b="1" dirty="0" smtClean="0"/>
              <a:t/>
            </a:r>
            <a:br>
              <a:rPr lang="es-ES" sz="3200" b="1" dirty="0" smtClean="0"/>
            </a:br>
            <a:r>
              <a:rPr lang="es-MX" sz="3200" b="1" dirty="0" smtClean="0"/>
              <a:t> </a:t>
            </a:r>
            <a:endParaRPr lang="es-ES" sz="3200" b="1" dirty="0" smtClean="0"/>
          </a:p>
        </p:txBody>
      </p:sp>
      <p:sp>
        <p:nvSpPr>
          <p:cNvPr id="20484" name="Rectangle 3"/>
          <p:cNvSpPr>
            <a:spLocks noGrp="1" noChangeArrowheads="1"/>
          </p:cNvSpPr>
          <p:nvPr>
            <p:ph idx="1"/>
          </p:nvPr>
        </p:nvSpPr>
        <p:spPr>
          <a:xfrm>
            <a:off x="251520" y="332656"/>
            <a:ext cx="8642350" cy="4752528"/>
          </a:xfrm>
        </p:spPr>
        <p:txBody>
          <a:bodyPr>
            <a:normAutofit/>
          </a:bodyPr>
          <a:lstStyle/>
          <a:p>
            <a:pPr algn="just" eaLnBrk="1" hangingPunct="1">
              <a:buFont typeface="Wingdings" pitchFamily="2" charset="2"/>
              <a:buChar char="Ø"/>
            </a:pPr>
            <a:endParaRPr lang="es-MX" sz="2800" dirty="0" smtClean="0"/>
          </a:p>
          <a:p>
            <a:pPr algn="just" eaLnBrk="1" hangingPunct="1">
              <a:buFont typeface="Wingdings" pitchFamily="2" charset="2"/>
              <a:buChar char="Ø"/>
            </a:pPr>
            <a:r>
              <a:rPr lang="es-MX" sz="2800" b="1" dirty="0" smtClean="0"/>
              <a:t>Cuentan con amplios  y variados procesos de retroalimentación formales e informales.</a:t>
            </a:r>
          </a:p>
          <a:p>
            <a:pPr algn="just" eaLnBrk="1" hangingPunct="1">
              <a:buFont typeface="Wingdings" pitchFamily="2" charset="2"/>
              <a:buChar char="Ø"/>
            </a:pPr>
            <a:r>
              <a:rPr lang="es-MX" sz="2800" b="1" dirty="0" smtClean="0"/>
              <a:t>Las organizaciones han diseñado formas para medir y dar seguimiento a su desempeño.</a:t>
            </a:r>
          </a:p>
          <a:p>
            <a:pPr algn="just" eaLnBrk="1" hangingPunct="1">
              <a:buFont typeface="Wingdings" pitchFamily="2" charset="2"/>
              <a:buChar char="Ø"/>
            </a:pPr>
            <a:r>
              <a:rPr lang="es-MX" sz="2800" b="1" dirty="0" smtClean="0"/>
              <a:t>Vinculan y miden temas del capital humano a temas de desempeño exitoso de la organización.</a:t>
            </a:r>
          </a:p>
          <a:p>
            <a:pPr algn="just" eaLnBrk="1" hangingPunct="1">
              <a:buFont typeface="Wingdings" pitchFamily="2" charset="2"/>
              <a:buChar char="Ø"/>
            </a:pPr>
            <a:r>
              <a:rPr lang="es-MX" sz="2800" b="1" dirty="0" smtClean="0"/>
              <a:t>La satisfacción del empleado como medida de éxito de la organización y de plena satisfacción de los clientes internos y externos.</a:t>
            </a:r>
            <a:endParaRPr lang="es-ES" sz="2800" b="1" dirty="0" smtClean="0"/>
          </a:p>
        </p:txBody>
      </p:sp>
      <p:sp>
        <p:nvSpPr>
          <p:cNvPr id="2" name="1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M en R.H. Luis Arturo Segura Fonseca</a:t>
            </a:r>
            <a:endParaRPr lang="es-MX"/>
          </a:p>
        </p:txBody>
      </p:sp>
      <p:sp>
        <p:nvSpPr>
          <p:cNvPr id="20482" name="5 Marcador de número de diapositiva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B116F052-1395-4E6D-AF75-B5BBC6372416}" type="slidenum">
              <a:rPr lang="es-ES" sz="1400"/>
              <a:pPr eaLnBrk="1" hangingPunct="1"/>
              <a:t>38</a:t>
            </a:fld>
            <a:endParaRPr lang="es-ES" sz="140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4581128"/>
            <a:ext cx="3384376" cy="18722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07242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81000"/>
            <a:ext cx="7772400" cy="838200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s-MX" sz="3200" b="1" dirty="0" smtClean="0"/>
              <a:t>7. Entienden la relación entre satisfacción del empleado y la del cliente</a:t>
            </a:r>
            <a:endParaRPr lang="es-ES" sz="3200" b="1" dirty="0" smtClean="0"/>
          </a:p>
        </p:txBody>
      </p:sp>
      <p:sp>
        <p:nvSpPr>
          <p:cNvPr id="2" name="1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M en R.H. Luis Arturo Segura Fonseca</a:t>
            </a:r>
            <a:endParaRPr lang="es-MX"/>
          </a:p>
        </p:txBody>
      </p:sp>
      <p:sp>
        <p:nvSpPr>
          <p:cNvPr id="21506" name="5 Marcador de número de diapositiva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1B405C38-AE30-442F-B396-4B8A381187F3}" type="slidenum">
              <a:rPr lang="es-ES" sz="1400"/>
              <a:pPr eaLnBrk="1" hangingPunct="1"/>
              <a:t>39</a:t>
            </a:fld>
            <a:endParaRPr lang="es-ES" sz="1400"/>
          </a:p>
        </p:txBody>
      </p:sp>
      <p:sp>
        <p:nvSpPr>
          <p:cNvPr id="21509" name="Rectangle 4"/>
          <p:cNvSpPr>
            <a:spLocks noChangeArrowheads="1"/>
          </p:cNvSpPr>
          <p:nvPr/>
        </p:nvSpPr>
        <p:spPr bwMode="auto">
          <a:xfrm>
            <a:off x="179512" y="3289920"/>
            <a:ext cx="1981200" cy="1219200"/>
          </a:xfrm>
          <a:prstGeom prst="rect">
            <a:avLst/>
          </a:prstGeom>
          <a:solidFill>
            <a:srgbClr val="00B0F0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 algn="ctr"/>
            <a:r>
              <a:rPr lang="es-MX" sz="1800" b="1"/>
              <a:t>Satisfacción</a:t>
            </a:r>
          </a:p>
          <a:p>
            <a:pPr algn="ctr"/>
            <a:r>
              <a:rPr lang="es-MX" sz="1800" b="1"/>
              <a:t>del </a:t>
            </a:r>
          </a:p>
          <a:p>
            <a:pPr algn="ctr"/>
            <a:r>
              <a:rPr lang="es-MX" sz="1800" b="1"/>
              <a:t>empleado</a:t>
            </a:r>
            <a:endParaRPr lang="es-ES" sz="1800" b="1"/>
          </a:p>
        </p:txBody>
      </p:sp>
      <p:sp>
        <p:nvSpPr>
          <p:cNvPr id="21510" name="Rectangle 8"/>
          <p:cNvSpPr>
            <a:spLocks noChangeArrowheads="1"/>
          </p:cNvSpPr>
          <p:nvPr/>
        </p:nvSpPr>
        <p:spPr bwMode="auto">
          <a:xfrm>
            <a:off x="2133600" y="1997968"/>
            <a:ext cx="1447800" cy="1143000"/>
          </a:xfrm>
          <a:prstGeom prst="rect">
            <a:avLst/>
          </a:prstGeom>
          <a:solidFill>
            <a:srgbClr val="00B0F0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 algn="ctr"/>
            <a:r>
              <a:rPr lang="es-MX" sz="1800" b="1"/>
              <a:t>Retención</a:t>
            </a:r>
          </a:p>
          <a:p>
            <a:pPr algn="ctr"/>
            <a:r>
              <a:rPr lang="es-MX" sz="1800" b="1"/>
              <a:t>del </a:t>
            </a:r>
          </a:p>
          <a:p>
            <a:pPr algn="ctr"/>
            <a:r>
              <a:rPr lang="es-MX" sz="1800" b="1"/>
              <a:t>empleado</a:t>
            </a:r>
            <a:r>
              <a:rPr lang="es-MX" sz="2000" b="1"/>
              <a:t> </a:t>
            </a:r>
            <a:endParaRPr lang="es-ES" sz="2000" b="1"/>
          </a:p>
        </p:txBody>
      </p:sp>
      <p:sp>
        <p:nvSpPr>
          <p:cNvPr id="21511" name="Rectangle 9"/>
          <p:cNvSpPr>
            <a:spLocks noChangeArrowheads="1"/>
          </p:cNvSpPr>
          <p:nvPr/>
        </p:nvSpPr>
        <p:spPr bwMode="auto">
          <a:xfrm>
            <a:off x="2057400" y="4802088"/>
            <a:ext cx="1600200" cy="1219200"/>
          </a:xfrm>
          <a:prstGeom prst="rect">
            <a:avLst/>
          </a:prstGeom>
          <a:solidFill>
            <a:srgbClr val="00B0F0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 algn="ctr"/>
            <a:r>
              <a:rPr lang="es-MX" sz="1800" b="1" dirty="0"/>
              <a:t>Productividad</a:t>
            </a:r>
          </a:p>
          <a:p>
            <a:pPr algn="ctr"/>
            <a:r>
              <a:rPr lang="es-MX" sz="1800" b="1"/>
              <a:t>del </a:t>
            </a:r>
          </a:p>
          <a:p>
            <a:pPr algn="ctr"/>
            <a:r>
              <a:rPr lang="es-MX" sz="1800" b="1" dirty="0"/>
              <a:t>empleado</a:t>
            </a:r>
            <a:endParaRPr lang="es-ES" sz="1800" b="1" dirty="0"/>
          </a:p>
        </p:txBody>
      </p:sp>
      <p:sp>
        <p:nvSpPr>
          <p:cNvPr id="21512" name="Rectangle 10"/>
          <p:cNvSpPr>
            <a:spLocks noChangeArrowheads="1"/>
          </p:cNvSpPr>
          <p:nvPr/>
        </p:nvSpPr>
        <p:spPr bwMode="auto">
          <a:xfrm>
            <a:off x="3962400" y="3285728"/>
            <a:ext cx="838200" cy="1295400"/>
          </a:xfrm>
          <a:prstGeom prst="rect">
            <a:avLst/>
          </a:prstGeom>
          <a:solidFill>
            <a:srgbClr val="00B0F0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 algn="ctr"/>
            <a:r>
              <a:rPr lang="es-MX" sz="1800" b="1" dirty="0"/>
              <a:t>Valor</a:t>
            </a:r>
          </a:p>
          <a:p>
            <a:pPr algn="ctr"/>
            <a:r>
              <a:rPr lang="es-MX" sz="1800" b="1" dirty="0"/>
              <a:t>del</a:t>
            </a:r>
          </a:p>
          <a:p>
            <a:pPr algn="ctr"/>
            <a:r>
              <a:rPr lang="es-MX" sz="1800" b="1" dirty="0"/>
              <a:t>servicio</a:t>
            </a:r>
          </a:p>
          <a:p>
            <a:pPr algn="ctr"/>
            <a:r>
              <a:rPr lang="es-MX" sz="1800" b="1" dirty="0"/>
              <a:t>externo</a:t>
            </a:r>
            <a:endParaRPr lang="es-ES" sz="1800" b="1" dirty="0"/>
          </a:p>
        </p:txBody>
      </p:sp>
      <p:sp>
        <p:nvSpPr>
          <p:cNvPr id="21513" name="Rectangle 11"/>
          <p:cNvSpPr>
            <a:spLocks noChangeArrowheads="1"/>
          </p:cNvSpPr>
          <p:nvPr/>
        </p:nvSpPr>
        <p:spPr bwMode="auto">
          <a:xfrm>
            <a:off x="5105400" y="3357736"/>
            <a:ext cx="1371600" cy="1295400"/>
          </a:xfrm>
          <a:prstGeom prst="rect">
            <a:avLst/>
          </a:prstGeom>
          <a:solidFill>
            <a:srgbClr val="00B0F0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 algn="ctr"/>
            <a:r>
              <a:rPr lang="es-MX" sz="1800" b="1"/>
              <a:t>Satisfacción</a:t>
            </a:r>
          </a:p>
          <a:p>
            <a:pPr algn="ctr"/>
            <a:r>
              <a:rPr lang="es-MX" sz="1800" b="1"/>
              <a:t>del </a:t>
            </a:r>
          </a:p>
          <a:p>
            <a:pPr algn="ctr"/>
            <a:r>
              <a:rPr lang="es-MX" sz="1800" b="1"/>
              <a:t>cliente</a:t>
            </a:r>
            <a:endParaRPr lang="es-ES" sz="1800" b="1"/>
          </a:p>
        </p:txBody>
      </p:sp>
      <p:sp>
        <p:nvSpPr>
          <p:cNvPr id="21514" name="Rectangle 12"/>
          <p:cNvSpPr>
            <a:spLocks noChangeArrowheads="1"/>
          </p:cNvSpPr>
          <p:nvPr/>
        </p:nvSpPr>
        <p:spPr bwMode="auto">
          <a:xfrm>
            <a:off x="7019925" y="3357736"/>
            <a:ext cx="914400" cy="1295400"/>
          </a:xfrm>
          <a:prstGeom prst="rect">
            <a:avLst/>
          </a:prstGeom>
          <a:solidFill>
            <a:srgbClr val="00B0F0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 algn="ctr"/>
            <a:r>
              <a:rPr lang="es-MX" sz="1800" b="1"/>
              <a:t>Lealtad</a:t>
            </a:r>
          </a:p>
          <a:p>
            <a:pPr algn="ctr"/>
            <a:r>
              <a:rPr lang="es-MX" sz="1800" b="1"/>
              <a:t>del </a:t>
            </a:r>
          </a:p>
          <a:p>
            <a:pPr algn="ctr"/>
            <a:r>
              <a:rPr lang="es-MX" sz="1800" b="1"/>
              <a:t>cliente</a:t>
            </a:r>
            <a:endParaRPr lang="es-ES" sz="1800" b="1"/>
          </a:p>
        </p:txBody>
      </p:sp>
      <p:sp>
        <p:nvSpPr>
          <p:cNvPr id="21515" name="Line 25"/>
          <p:cNvSpPr>
            <a:spLocks noChangeShapeType="1"/>
          </p:cNvSpPr>
          <p:nvPr/>
        </p:nvSpPr>
        <p:spPr bwMode="auto">
          <a:xfrm flipV="1">
            <a:off x="1143000" y="2599184"/>
            <a:ext cx="0" cy="685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21516" name="Line 27"/>
          <p:cNvSpPr>
            <a:spLocks noChangeShapeType="1"/>
          </p:cNvSpPr>
          <p:nvPr/>
        </p:nvSpPr>
        <p:spPr bwMode="auto">
          <a:xfrm>
            <a:off x="1143000" y="2564904"/>
            <a:ext cx="9906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21517" name="Line 28"/>
          <p:cNvSpPr>
            <a:spLocks noChangeShapeType="1"/>
          </p:cNvSpPr>
          <p:nvPr/>
        </p:nvSpPr>
        <p:spPr bwMode="auto">
          <a:xfrm>
            <a:off x="1143000" y="4530824"/>
            <a:ext cx="0" cy="9144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21518" name="Line 29"/>
          <p:cNvSpPr>
            <a:spLocks noChangeShapeType="1"/>
          </p:cNvSpPr>
          <p:nvPr/>
        </p:nvSpPr>
        <p:spPr bwMode="auto">
          <a:xfrm>
            <a:off x="1143000" y="5445224"/>
            <a:ext cx="9144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21519" name="Line 32"/>
          <p:cNvSpPr>
            <a:spLocks noChangeShapeType="1"/>
          </p:cNvSpPr>
          <p:nvPr/>
        </p:nvSpPr>
        <p:spPr bwMode="auto">
          <a:xfrm>
            <a:off x="3657600" y="5373216"/>
            <a:ext cx="6858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21520" name="Line 33"/>
          <p:cNvSpPr>
            <a:spLocks noChangeShapeType="1"/>
          </p:cNvSpPr>
          <p:nvPr/>
        </p:nvSpPr>
        <p:spPr bwMode="auto">
          <a:xfrm flipV="1">
            <a:off x="4322616" y="4535016"/>
            <a:ext cx="0" cy="8382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21521" name="Line 34"/>
          <p:cNvSpPr>
            <a:spLocks noChangeShapeType="1"/>
          </p:cNvSpPr>
          <p:nvPr/>
        </p:nvSpPr>
        <p:spPr bwMode="auto">
          <a:xfrm>
            <a:off x="3581400" y="2636912"/>
            <a:ext cx="6096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21522" name="Line 35"/>
          <p:cNvSpPr>
            <a:spLocks noChangeShapeType="1"/>
          </p:cNvSpPr>
          <p:nvPr/>
        </p:nvSpPr>
        <p:spPr bwMode="auto">
          <a:xfrm>
            <a:off x="4191000" y="2603376"/>
            <a:ext cx="0" cy="6096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21523" name="Line 36"/>
          <p:cNvSpPr>
            <a:spLocks noChangeShapeType="1"/>
          </p:cNvSpPr>
          <p:nvPr/>
        </p:nvSpPr>
        <p:spPr bwMode="auto">
          <a:xfrm>
            <a:off x="4800600" y="4005064"/>
            <a:ext cx="3048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21524" name="Line 37"/>
          <p:cNvSpPr>
            <a:spLocks noChangeShapeType="1"/>
          </p:cNvSpPr>
          <p:nvPr/>
        </p:nvSpPr>
        <p:spPr bwMode="auto">
          <a:xfrm>
            <a:off x="6477000" y="4005064"/>
            <a:ext cx="542925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21525" name="Line 44"/>
          <p:cNvSpPr>
            <a:spLocks noChangeShapeType="1"/>
          </p:cNvSpPr>
          <p:nvPr/>
        </p:nvSpPr>
        <p:spPr bwMode="auto">
          <a:xfrm flipV="1">
            <a:off x="7956550" y="3861048"/>
            <a:ext cx="95885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21526" name="Line 45"/>
          <p:cNvSpPr>
            <a:spLocks noChangeShapeType="1"/>
          </p:cNvSpPr>
          <p:nvPr/>
        </p:nvSpPr>
        <p:spPr bwMode="auto">
          <a:xfrm flipH="1">
            <a:off x="8896928" y="3861048"/>
            <a:ext cx="18472" cy="2376264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21527" name="Line 46"/>
          <p:cNvSpPr>
            <a:spLocks noChangeShapeType="1"/>
          </p:cNvSpPr>
          <p:nvPr/>
        </p:nvSpPr>
        <p:spPr bwMode="auto">
          <a:xfrm flipH="1" flipV="1">
            <a:off x="210128" y="6237312"/>
            <a:ext cx="86868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21528" name="Line 47"/>
          <p:cNvSpPr>
            <a:spLocks noChangeShapeType="1"/>
          </p:cNvSpPr>
          <p:nvPr/>
        </p:nvSpPr>
        <p:spPr bwMode="auto">
          <a:xfrm flipV="1">
            <a:off x="228600" y="4509120"/>
            <a:ext cx="0" cy="1728192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MX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1196752"/>
            <a:ext cx="3168351" cy="21609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19682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196752"/>
            <a:ext cx="5040560" cy="43196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3140967"/>
            <a:ext cx="3389313" cy="2663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1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M en R.H. Luis Arturo Segura Fonseca</a:t>
            </a:r>
            <a:endParaRPr lang="es-MX"/>
          </a:p>
        </p:txBody>
      </p:sp>
      <p:sp>
        <p:nvSpPr>
          <p:cNvPr id="3" name="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00C241-FB29-4747-B67F-B8D4A1AA2D31}" type="slidenum">
              <a:rPr lang="es-MX" smtClean="0"/>
              <a:t>4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025167842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476672"/>
            <a:ext cx="7772400" cy="762000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s-MX" sz="3600" b="1" dirty="0" smtClean="0">
                <a:latin typeface="Calibri" pitchFamily="34" charset="0"/>
              </a:rPr>
              <a:t>La Visión de la administración del capital humano.</a:t>
            </a:r>
            <a:endParaRPr lang="es-ES" sz="3600" b="1" dirty="0" smtClean="0">
              <a:latin typeface="Calibri" pitchFamily="34" charset="0"/>
            </a:endParaRPr>
          </a:p>
        </p:txBody>
      </p:sp>
      <p:sp>
        <p:nvSpPr>
          <p:cNvPr id="22532" name="Rectangle 3"/>
          <p:cNvSpPr>
            <a:spLocks noGrp="1" noChangeArrowheads="1"/>
          </p:cNvSpPr>
          <p:nvPr>
            <p:ph idx="1"/>
          </p:nvPr>
        </p:nvSpPr>
        <p:spPr>
          <a:xfrm>
            <a:off x="590872" y="764704"/>
            <a:ext cx="8229600" cy="4525963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endParaRPr lang="es-MX" dirty="0" smtClean="0"/>
          </a:p>
          <a:p>
            <a:pPr algn="ctr" eaLnBrk="1" hangingPunct="1">
              <a:buFont typeface="Wingdings" pitchFamily="2" charset="2"/>
              <a:buNone/>
            </a:pPr>
            <a:r>
              <a:rPr lang="es-MX" b="1" dirty="0" smtClean="0"/>
              <a:t>Asegurar que exista el capital humano capaz de convertir la estrategia en realidad, convirtiéndolo en una ventaja competitiva sustentable de la organización</a:t>
            </a:r>
          </a:p>
          <a:p>
            <a:pPr algn="ctr" eaLnBrk="1" hangingPunct="1">
              <a:buFont typeface="Wingdings" pitchFamily="2" charset="2"/>
              <a:buNone/>
            </a:pPr>
            <a:endParaRPr lang="es-MX" b="1" dirty="0"/>
          </a:p>
          <a:p>
            <a:pPr algn="ctr" eaLnBrk="1" hangingPunct="1">
              <a:buFont typeface="Wingdings" pitchFamily="2" charset="2"/>
              <a:buNone/>
            </a:pPr>
            <a:endParaRPr lang="es-MX" b="1" dirty="0" smtClean="0"/>
          </a:p>
          <a:p>
            <a:pPr algn="r" eaLnBrk="1" hangingPunct="1">
              <a:buFont typeface="Wingdings" pitchFamily="2" charset="2"/>
              <a:buNone/>
            </a:pPr>
            <a:r>
              <a:rPr lang="es-MX" sz="2000" b="1" dirty="0" smtClean="0"/>
              <a:t>HAY GROUP</a:t>
            </a:r>
            <a:endParaRPr lang="es-ES" sz="2000" b="1" dirty="0" smtClean="0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M en R.H. Luis Arturo Segura Fonseca</a:t>
            </a:r>
            <a:endParaRPr lang="es-MX"/>
          </a:p>
        </p:txBody>
      </p:sp>
      <p:sp>
        <p:nvSpPr>
          <p:cNvPr id="22530" name="5 Marcador de número de diapositiva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A4B547EF-0A13-4F3C-ADD8-5B9931E0F7C1}" type="slidenum">
              <a:rPr lang="es-ES" sz="1400"/>
              <a:pPr eaLnBrk="1" hangingPunct="1"/>
              <a:t>40</a:t>
            </a:fld>
            <a:endParaRPr lang="es-ES" sz="140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3356992"/>
            <a:ext cx="3672408" cy="2808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3356992"/>
            <a:ext cx="2952328" cy="30243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43516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sz="3200" b="1" dirty="0" smtClean="0"/>
              <a:t>¿QUE ES UN GERENTE?</a:t>
            </a:r>
            <a:endParaRPr lang="es-MX" sz="3200" b="1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5040560"/>
          </a:xfrm>
        </p:spPr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es-MX" b="1" dirty="0" smtClean="0"/>
              <a:t>Un gerente es una persona que planea, organiza, dirige y controla la asignación de recursos humanos, financieros y de información para lograr los objetivos de la organización.</a:t>
            </a:r>
          </a:p>
          <a:p>
            <a:pPr marL="0" indent="0" algn="just">
              <a:buNone/>
            </a:pPr>
            <a:endParaRPr lang="es-MX" b="1" dirty="0"/>
          </a:p>
          <a:p>
            <a:pPr marL="0" indent="0" algn="just">
              <a:buNone/>
            </a:pPr>
            <a:endParaRPr lang="es-MX" b="1" dirty="0" smtClean="0"/>
          </a:p>
          <a:p>
            <a:pPr marL="0" indent="0" algn="r">
              <a:buNone/>
            </a:pPr>
            <a:endParaRPr lang="es-MX" sz="2000" b="1" dirty="0" smtClean="0"/>
          </a:p>
          <a:p>
            <a:pPr marL="0" indent="0" algn="r">
              <a:buNone/>
            </a:pPr>
            <a:endParaRPr lang="es-MX" sz="2000" b="1" dirty="0" smtClean="0"/>
          </a:p>
          <a:p>
            <a:pPr marL="0" indent="0" algn="r">
              <a:buNone/>
            </a:pPr>
            <a:endParaRPr lang="es-MX" sz="2000" b="1" dirty="0"/>
          </a:p>
          <a:p>
            <a:pPr marL="0" indent="0" algn="r">
              <a:buNone/>
            </a:pPr>
            <a:endParaRPr lang="es-MX" sz="2000" b="1" dirty="0" smtClean="0"/>
          </a:p>
          <a:p>
            <a:pPr marL="0" indent="0">
              <a:buNone/>
            </a:pPr>
            <a:r>
              <a:rPr lang="es-MX" sz="2000" b="1" dirty="0" smtClean="0"/>
              <a:t>HELLRIEGEL/JACKSON/SLOCUM  </a:t>
            </a:r>
            <a:r>
              <a:rPr lang="es-MX" sz="2000" b="1" dirty="0" err="1" smtClean="0"/>
              <a:t>pag</a:t>
            </a:r>
            <a:r>
              <a:rPr lang="es-MX" sz="2000" b="1" dirty="0" smtClean="0"/>
              <a:t>. 7</a:t>
            </a:r>
            <a:endParaRPr lang="es-MX" sz="2000" b="1" dirty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M en R.H. Luis Arturo Segura Fonseca</a:t>
            </a:r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912CA2-F932-4914-A35E-FCFDE1723F1E}" type="slidenum">
              <a:rPr lang="es-MX" smtClean="0"/>
              <a:pPr/>
              <a:t>41</a:t>
            </a:fld>
            <a:endParaRPr lang="es-MX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3068960"/>
            <a:ext cx="4320480" cy="28803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84608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-27384"/>
            <a:ext cx="8229600" cy="1143000"/>
          </a:xfrm>
        </p:spPr>
        <p:txBody>
          <a:bodyPr>
            <a:normAutofit/>
          </a:bodyPr>
          <a:lstStyle/>
          <a:p>
            <a:r>
              <a:rPr lang="es-MX" sz="3200" b="1" dirty="0" smtClean="0"/>
              <a:t>LAS COMPETENCIAS GERENCIALES</a:t>
            </a:r>
            <a:endParaRPr lang="es-MX" sz="3200" b="1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4896544"/>
          </a:xfrm>
        </p:spPr>
        <p:txBody>
          <a:bodyPr>
            <a:noAutofit/>
          </a:bodyPr>
          <a:lstStyle/>
          <a:p>
            <a:r>
              <a:rPr lang="es-MX" b="1" dirty="0" smtClean="0"/>
              <a:t>COMUNICACIÓN</a:t>
            </a:r>
          </a:p>
          <a:p>
            <a:r>
              <a:rPr lang="es-MX" b="1" dirty="0" smtClean="0"/>
              <a:t>PLANEACIÓN Y ADMINISTRACIÓN</a:t>
            </a:r>
          </a:p>
          <a:p>
            <a:r>
              <a:rPr lang="es-MX" b="1" dirty="0" smtClean="0"/>
              <a:t>TRABAJO EN EQUIPO</a:t>
            </a:r>
          </a:p>
          <a:p>
            <a:r>
              <a:rPr lang="es-MX" b="1" dirty="0" smtClean="0"/>
              <a:t>ACCIÓN ESTRATEGICA.</a:t>
            </a:r>
          </a:p>
          <a:p>
            <a:r>
              <a:rPr lang="es-MX" b="1" dirty="0" smtClean="0"/>
              <a:t>CONCIENCIA GLOBAL.</a:t>
            </a:r>
          </a:p>
          <a:p>
            <a:r>
              <a:rPr lang="es-MX" b="1" dirty="0" smtClean="0"/>
              <a:t>MANEJO PERSONAL.</a:t>
            </a:r>
            <a:r>
              <a:rPr lang="es-MX" b="1" dirty="0"/>
              <a:t> </a:t>
            </a:r>
            <a:endParaRPr lang="es-MX" b="1" dirty="0" smtClean="0"/>
          </a:p>
          <a:p>
            <a:pPr marL="0" indent="0" algn="r">
              <a:buNone/>
            </a:pPr>
            <a:endParaRPr lang="es-MX" sz="2000" b="1" dirty="0" smtClean="0"/>
          </a:p>
          <a:p>
            <a:pPr marL="0" indent="0" algn="r">
              <a:buNone/>
            </a:pPr>
            <a:endParaRPr lang="es-MX" sz="2000" b="1" dirty="0"/>
          </a:p>
          <a:p>
            <a:pPr marL="0" indent="0" algn="r">
              <a:buNone/>
            </a:pPr>
            <a:endParaRPr lang="es-MX" sz="2000" b="1" dirty="0" smtClean="0"/>
          </a:p>
          <a:p>
            <a:pPr marL="0" indent="0" algn="r">
              <a:buNone/>
            </a:pPr>
            <a:endParaRPr lang="es-MX" sz="2000" b="1" dirty="0" smtClean="0"/>
          </a:p>
          <a:p>
            <a:pPr marL="0" indent="0" algn="r">
              <a:buNone/>
            </a:pPr>
            <a:r>
              <a:rPr lang="es-MX" sz="2000" b="1" dirty="0" smtClean="0"/>
              <a:t>HELLRIEGEL/JACKSON/SLOCUM  </a:t>
            </a:r>
            <a:r>
              <a:rPr lang="es-MX" sz="2000" b="1" dirty="0" err="1" smtClean="0"/>
              <a:t>pag</a:t>
            </a:r>
            <a:r>
              <a:rPr lang="es-MX" sz="2000" b="1" dirty="0" smtClean="0"/>
              <a:t>. 5</a:t>
            </a:r>
            <a:endParaRPr lang="es-MX" sz="2000" b="1" dirty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dirty="0" smtClean="0"/>
              <a:t>M en R.H. Luis Arturo Segura Fonseca</a:t>
            </a:r>
            <a:endParaRPr lang="es-MX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912CA2-F932-4914-A35E-FCFDE1723F1E}" type="slidenum">
              <a:rPr lang="es-MX" smtClean="0"/>
              <a:pPr/>
              <a:t>42</a:t>
            </a:fld>
            <a:endParaRPr lang="es-MX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4509120"/>
            <a:ext cx="2448272" cy="19356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2276872"/>
            <a:ext cx="3544813" cy="27363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04702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60648"/>
            <a:ext cx="8640960" cy="6408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1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M en R.H. Luis Arturo Segura Fonseca</a:t>
            </a:r>
            <a:endParaRPr lang="es-MX"/>
          </a:p>
        </p:txBody>
      </p:sp>
      <p:sp>
        <p:nvSpPr>
          <p:cNvPr id="3" name="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00C241-FB29-4747-B67F-B8D4A1AA2D31}" type="slidenum">
              <a:rPr lang="es-MX" smtClean="0"/>
              <a:t>43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17519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sz="3200" b="1" dirty="0" smtClean="0"/>
              <a:t>MODELO DE COMPETENCIAS GERENCIALES</a:t>
            </a:r>
            <a:endParaRPr lang="es-MX" sz="3200" b="1" dirty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M en R.H. Luis Arturo Segura Fonseca</a:t>
            </a:r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912CA2-F932-4914-A35E-FCFDE1723F1E}" type="slidenum">
              <a:rPr lang="es-MX" smtClean="0"/>
              <a:pPr/>
              <a:t>44</a:t>
            </a:fld>
            <a:endParaRPr lang="es-MX"/>
          </a:p>
        </p:txBody>
      </p:sp>
      <p:sp>
        <p:nvSpPr>
          <p:cNvPr id="7" name="6 Rectángulo"/>
          <p:cNvSpPr/>
          <p:nvPr/>
        </p:nvSpPr>
        <p:spPr>
          <a:xfrm>
            <a:off x="3186824" y="1628800"/>
            <a:ext cx="2116716" cy="9144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600" dirty="0"/>
          </a:p>
        </p:txBody>
      </p:sp>
      <p:sp>
        <p:nvSpPr>
          <p:cNvPr id="8" name="7 Elipse"/>
          <p:cNvSpPr/>
          <p:nvPr/>
        </p:nvSpPr>
        <p:spPr>
          <a:xfrm>
            <a:off x="3355217" y="2420888"/>
            <a:ext cx="1800200" cy="1368152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 smtClean="0"/>
              <a:t>EFICACIA</a:t>
            </a:r>
          </a:p>
          <a:p>
            <a:pPr algn="ctr"/>
            <a:r>
              <a:rPr lang="es-MX" b="1" dirty="0" smtClean="0"/>
              <a:t>GERENCIAL</a:t>
            </a:r>
            <a:endParaRPr lang="es-MX" b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35040" y="3930947"/>
            <a:ext cx="1968500" cy="938213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9 Rectángulo"/>
          <p:cNvSpPr/>
          <p:nvPr/>
        </p:nvSpPr>
        <p:spPr>
          <a:xfrm>
            <a:off x="5076056" y="2238400"/>
            <a:ext cx="1944216" cy="9144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1" name="10 Rectángulo"/>
          <p:cNvSpPr/>
          <p:nvPr/>
        </p:nvSpPr>
        <p:spPr>
          <a:xfrm>
            <a:off x="5076056" y="3316110"/>
            <a:ext cx="1944216" cy="9144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2" name="11 Rectángulo"/>
          <p:cNvSpPr/>
          <p:nvPr/>
        </p:nvSpPr>
        <p:spPr>
          <a:xfrm>
            <a:off x="1484040" y="2238400"/>
            <a:ext cx="1944216" cy="9144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3" name="12 Rectángulo"/>
          <p:cNvSpPr/>
          <p:nvPr/>
        </p:nvSpPr>
        <p:spPr>
          <a:xfrm>
            <a:off x="1475656" y="3316110"/>
            <a:ext cx="1944216" cy="9144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9" name="8 CuadroTexto"/>
          <p:cNvSpPr txBox="1"/>
          <p:nvPr/>
        </p:nvSpPr>
        <p:spPr>
          <a:xfrm>
            <a:off x="3372582" y="1774557"/>
            <a:ext cx="175810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MX" sz="1600" b="1" dirty="0"/>
              <a:t>C</a:t>
            </a:r>
            <a:r>
              <a:rPr lang="es-MX" sz="1600" b="1" dirty="0" smtClean="0"/>
              <a:t>ompetencia en la</a:t>
            </a:r>
          </a:p>
          <a:p>
            <a:pPr algn="ctr"/>
            <a:r>
              <a:rPr lang="es-MX" sz="1600" b="1" dirty="0" smtClean="0"/>
              <a:t>comunicación</a:t>
            </a:r>
            <a:endParaRPr lang="es-MX" sz="1600" b="1" dirty="0"/>
          </a:p>
        </p:txBody>
      </p:sp>
      <p:sp>
        <p:nvSpPr>
          <p:cNvPr id="15" name="14 CuadroTexto"/>
          <p:cNvSpPr txBox="1"/>
          <p:nvPr/>
        </p:nvSpPr>
        <p:spPr>
          <a:xfrm>
            <a:off x="5148064" y="2348880"/>
            <a:ext cx="192674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MX" sz="1600" b="1" dirty="0" smtClean="0"/>
              <a:t>Competencia para la</a:t>
            </a:r>
          </a:p>
          <a:p>
            <a:pPr algn="ctr"/>
            <a:r>
              <a:rPr lang="es-MX" sz="1600" b="1" dirty="0" smtClean="0"/>
              <a:t>Planeación y la</a:t>
            </a:r>
          </a:p>
          <a:p>
            <a:pPr algn="ctr"/>
            <a:r>
              <a:rPr lang="es-MX" sz="1600" b="1" dirty="0" smtClean="0"/>
              <a:t>administración</a:t>
            </a:r>
            <a:endParaRPr lang="es-MX" sz="1600" b="1" dirty="0"/>
          </a:p>
        </p:txBody>
      </p:sp>
      <p:sp>
        <p:nvSpPr>
          <p:cNvPr id="16" name="15 CuadroTexto"/>
          <p:cNvSpPr txBox="1"/>
          <p:nvPr/>
        </p:nvSpPr>
        <p:spPr>
          <a:xfrm>
            <a:off x="5292080" y="3356992"/>
            <a:ext cx="156094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MX" sz="1600" b="1" dirty="0" smtClean="0"/>
              <a:t>Competencia en</a:t>
            </a:r>
          </a:p>
          <a:p>
            <a:pPr algn="ctr"/>
            <a:r>
              <a:rPr lang="es-MX" sz="1600" b="1" dirty="0"/>
              <a:t>l</a:t>
            </a:r>
            <a:r>
              <a:rPr lang="es-MX" sz="1600" b="1" dirty="0" smtClean="0"/>
              <a:t>a acción</a:t>
            </a:r>
          </a:p>
          <a:p>
            <a:pPr algn="ctr"/>
            <a:r>
              <a:rPr lang="es-MX" sz="1600" b="1" dirty="0" smtClean="0"/>
              <a:t>estratégica</a:t>
            </a:r>
            <a:endParaRPr lang="es-MX" sz="1600" b="1" dirty="0"/>
          </a:p>
        </p:txBody>
      </p:sp>
      <p:sp>
        <p:nvSpPr>
          <p:cNvPr id="17" name="16 CuadroTexto"/>
          <p:cNvSpPr txBox="1"/>
          <p:nvPr/>
        </p:nvSpPr>
        <p:spPr>
          <a:xfrm>
            <a:off x="3419872" y="4140369"/>
            <a:ext cx="175971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MX" sz="1600" b="1" dirty="0" smtClean="0"/>
              <a:t>Competencia en el</a:t>
            </a:r>
          </a:p>
          <a:p>
            <a:pPr algn="ctr"/>
            <a:r>
              <a:rPr lang="es-MX" sz="1600" b="1" dirty="0"/>
              <a:t>m</a:t>
            </a:r>
            <a:r>
              <a:rPr lang="es-MX" sz="1600" b="1" dirty="0" smtClean="0"/>
              <a:t>anejo personal</a:t>
            </a:r>
            <a:endParaRPr lang="es-MX" sz="1600" b="1" dirty="0"/>
          </a:p>
        </p:txBody>
      </p:sp>
      <p:sp>
        <p:nvSpPr>
          <p:cNvPr id="18" name="17 CuadroTexto"/>
          <p:cNvSpPr txBox="1"/>
          <p:nvPr/>
        </p:nvSpPr>
        <p:spPr>
          <a:xfrm>
            <a:off x="1618288" y="3429000"/>
            <a:ext cx="172957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MX" sz="1600" b="1" dirty="0" smtClean="0"/>
              <a:t>Competencia para</a:t>
            </a:r>
          </a:p>
          <a:p>
            <a:pPr algn="ctr"/>
            <a:r>
              <a:rPr lang="es-MX" sz="1600" b="1" dirty="0" smtClean="0"/>
              <a:t>la globalización</a:t>
            </a:r>
            <a:endParaRPr lang="es-MX" sz="1600" b="1" dirty="0"/>
          </a:p>
        </p:txBody>
      </p:sp>
      <p:sp>
        <p:nvSpPr>
          <p:cNvPr id="19" name="18 CuadroTexto"/>
          <p:cNvSpPr txBox="1"/>
          <p:nvPr/>
        </p:nvSpPr>
        <p:spPr>
          <a:xfrm>
            <a:off x="1475656" y="2420888"/>
            <a:ext cx="175971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MX" sz="1600" b="1" dirty="0" smtClean="0"/>
              <a:t>Competencia en el</a:t>
            </a:r>
          </a:p>
          <a:p>
            <a:pPr algn="ctr"/>
            <a:r>
              <a:rPr lang="es-MX" sz="1600" b="1" dirty="0" smtClean="0"/>
              <a:t>Trabajo en equipo</a:t>
            </a:r>
            <a:endParaRPr lang="es-MX" sz="1600" b="1" dirty="0"/>
          </a:p>
        </p:txBody>
      </p:sp>
      <p:sp>
        <p:nvSpPr>
          <p:cNvPr id="20" name="19 Rectángulo"/>
          <p:cNvSpPr/>
          <p:nvPr/>
        </p:nvSpPr>
        <p:spPr>
          <a:xfrm>
            <a:off x="4427984" y="5661248"/>
            <a:ext cx="429213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r">
              <a:spcBef>
                <a:spcPct val="20000"/>
              </a:spcBef>
            </a:pPr>
            <a:r>
              <a:rPr lang="es-MX" sz="2000" b="1" dirty="0"/>
              <a:t>HELLRIEGEL/JACKSON/SLOCUM  </a:t>
            </a:r>
            <a:r>
              <a:rPr lang="es-MX" sz="2000" b="1" dirty="0" err="1"/>
              <a:t>pag</a:t>
            </a:r>
            <a:r>
              <a:rPr lang="es-MX" sz="2000" b="1" dirty="0"/>
              <a:t>. 7</a:t>
            </a:r>
          </a:p>
        </p:txBody>
      </p:sp>
    </p:spTree>
    <p:extLst>
      <p:ext uri="{BB962C8B-B14F-4D97-AF65-F5344CB8AC3E}">
        <p14:creationId xmlns:p14="http://schemas.microsoft.com/office/powerpoint/2010/main" val="1646025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413792"/>
            <a:ext cx="8229600" cy="1143000"/>
          </a:xfrm>
        </p:spPr>
        <p:txBody>
          <a:bodyPr>
            <a:noAutofit/>
          </a:bodyPr>
          <a:lstStyle/>
          <a:p>
            <a:r>
              <a:rPr lang="es-ES_tradnl" sz="3600" b="1" dirty="0"/>
              <a:t>Competencias del gerente de recursos humanos </a:t>
            </a:r>
            <a:endParaRPr lang="es-MX" sz="36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855365"/>
            <a:ext cx="8229600" cy="4525963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s-MX" sz="3600" b="1" dirty="0"/>
              <a:t>Dado que los altos directivos esperan que los gerentes de RH asuman un rol más amplio </a:t>
            </a:r>
            <a:r>
              <a:rPr lang="es-MX" sz="3600" b="1" dirty="0" smtClean="0"/>
              <a:t>en </a:t>
            </a:r>
            <a:r>
              <a:rPr lang="es-MX" sz="3600" b="1" dirty="0"/>
              <a:t>las estrategias generales de la organización, varios de ellos necesitarán adquirir un </a:t>
            </a:r>
            <a:r>
              <a:rPr lang="es-MX" sz="3600" b="1" dirty="0" smtClean="0"/>
              <a:t> conjunto </a:t>
            </a:r>
            <a:r>
              <a:rPr lang="es-MX" sz="3600" b="1" dirty="0"/>
              <a:t>de competencias </a:t>
            </a:r>
            <a:r>
              <a:rPr lang="es-MX" sz="3600" b="1" dirty="0" smtClean="0"/>
              <a:t>complementarias.</a:t>
            </a: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M en R.H. Luis Arturo Segura Fonseca</a:t>
            </a:r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912CA2-F932-4914-A35E-FCFDE1723F1E}" type="slidenum">
              <a:rPr lang="es-MX" smtClean="0"/>
              <a:pPr/>
              <a:t>45</a:t>
            </a:fld>
            <a:endParaRPr lang="es-MX"/>
          </a:p>
        </p:txBody>
      </p:sp>
      <p:sp>
        <p:nvSpPr>
          <p:cNvPr id="4" name="3 CuadroTexto"/>
          <p:cNvSpPr txBox="1"/>
          <p:nvPr/>
        </p:nvSpPr>
        <p:spPr>
          <a:xfrm>
            <a:off x="4644008" y="5733256"/>
            <a:ext cx="407951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000" b="1" dirty="0" smtClean="0"/>
              <a:t>George </a:t>
            </a:r>
            <a:r>
              <a:rPr lang="es-MX" sz="2000" b="1" dirty="0" err="1" smtClean="0"/>
              <a:t>Bohlander</a:t>
            </a:r>
            <a:r>
              <a:rPr lang="es-MX" sz="2000" b="1" dirty="0" smtClean="0"/>
              <a:t>-Scott Snell pag.34</a:t>
            </a:r>
            <a:endParaRPr lang="es-MX" sz="2000" b="1" dirty="0"/>
          </a:p>
        </p:txBody>
      </p:sp>
    </p:spTree>
    <p:extLst>
      <p:ext uri="{BB962C8B-B14F-4D97-AF65-F5344CB8AC3E}">
        <p14:creationId xmlns:p14="http://schemas.microsoft.com/office/powerpoint/2010/main" val="3876179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4525963"/>
          </a:xfrm>
        </p:spPr>
        <p:txBody>
          <a:bodyPr>
            <a:normAutofit fontScale="92500" lnSpcReduction="10000"/>
          </a:bodyPr>
          <a:lstStyle/>
          <a:p>
            <a:pPr marL="514350" indent="-514350" algn="just">
              <a:buFont typeface="+mj-lt"/>
              <a:buAutoNum type="arabicPeriod"/>
            </a:pPr>
            <a:r>
              <a:rPr lang="es-MX" b="1" i="1" u="sng" dirty="0"/>
              <a:t>Dominio de los negocios</a:t>
            </a:r>
            <a:r>
              <a:rPr lang="es-MX" b="1" i="1" dirty="0"/>
              <a:t>. </a:t>
            </a:r>
            <a:r>
              <a:rPr lang="es-MX" b="1" dirty="0"/>
              <a:t>Los profesionales de recursos humanos deben conocer a la perfección los negocios de su organización. Esto requiere que identifiquen sus capacidades </a:t>
            </a:r>
            <a:r>
              <a:rPr lang="es-MX" b="1" dirty="0" smtClean="0"/>
              <a:t>económicas </a:t>
            </a:r>
            <a:r>
              <a:rPr lang="es-MX" b="1" dirty="0"/>
              <a:t>y financieras para que puedan "unirse al equipo" de gerentes de negocios y desarrollar la dirección estratégica de la empresa. Requiere también que los profesionales de RH desarrollen habilidades en las relaciones externas enfocadas a sus clientes. </a:t>
            </a: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M en R.H. Luis Arturo Segura Fonseca</a:t>
            </a:r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912CA2-F932-4914-A35E-FCFDE1723F1E}" type="slidenum">
              <a:rPr lang="es-MX" smtClean="0"/>
              <a:pPr/>
              <a:t>46</a:t>
            </a:fld>
            <a:endParaRPr lang="es-MX"/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4653136"/>
            <a:ext cx="2352675" cy="1943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97127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4525963"/>
          </a:xfrm>
        </p:spPr>
        <p:txBody>
          <a:bodyPr>
            <a:normAutofit/>
          </a:bodyPr>
          <a:lstStyle/>
          <a:p>
            <a:pPr marL="457200" indent="-457200" algn="just">
              <a:buFont typeface="+mj-lt"/>
              <a:buAutoNum type="arabicPeriod" startAt="2"/>
            </a:pPr>
            <a:r>
              <a:rPr lang="es-ES_tradnl" b="1" i="1" u="sng" dirty="0"/>
              <a:t>Dominio en los procesos de recursos humanos</a:t>
            </a:r>
            <a:r>
              <a:rPr lang="es-ES_tradnl" b="1" i="1" dirty="0"/>
              <a:t>. </a:t>
            </a:r>
            <a:r>
              <a:rPr lang="es-ES_tradnl" b="1" dirty="0"/>
              <a:t>Los profesionales de recursos humanos </a:t>
            </a:r>
            <a:r>
              <a:rPr lang="es-ES_tradnl" b="1" dirty="0" smtClean="0"/>
              <a:t>son </a:t>
            </a:r>
            <a:r>
              <a:rPr lang="es-ES_tradnl" b="1" dirty="0"/>
              <a:t>los expertos de la organización en la ciencia del comportamiento. Se espera de ellos </a:t>
            </a:r>
            <a:r>
              <a:rPr lang="es-ES_tradnl" b="1" dirty="0" smtClean="0"/>
              <a:t>que </a:t>
            </a:r>
            <a:r>
              <a:rPr lang="es-ES_tradnl" b="1" dirty="0"/>
              <a:t>desarrollen competencias en áreas como proceso de empleo, desarrollo, evaluación, </a:t>
            </a:r>
            <a:r>
              <a:rPr lang="es-ES_tradnl" b="1" dirty="0" smtClean="0"/>
              <a:t>recompensas</a:t>
            </a:r>
            <a:r>
              <a:rPr lang="es-ES_tradnl" b="1" dirty="0"/>
              <a:t>, desarrollo de equipos y comunicación para mantenerse al corriente de los </a:t>
            </a:r>
            <a:r>
              <a:rPr lang="es-ES_tradnl" b="1" dirty="0" smtClean="0"/>
              <a:t>cambios.</a:t>
            </a:r>
          </a:p>
          <a:p>
            <a:pPr marL="0" indent="0" algn="just">
              <a:buNone/>
            </a:pPr>
            <a:endParaRPr lang="es-MX" b="1" dirty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M en R.H. Luis Arturo Segura Fonseca</a:t>
            </a:r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912CA2-F932-4914-A35E-FCFDE1723F1E}" type="slidenum">
              <a:rPr lang="es-MX" smtClean="0"/>
              <a:pPr/>
              <a:t>47</a:t>
            </a:fld>
            <a:endParaRPr lang="es-MX"/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4653136"/>
            <a:ext cx="4032448" cy="16988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6176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4525963"/>
          </a:xfrm>
        </p:spPr>
        <p:txBody>
          <a:bodyPr/>
          <a:lstStyle/>
          <a:p>
            <a:pPr marL="514350" indent="-514350" algn="just">
              <a:buFont typeface="+mj-lt"/>
              <a:buAutoNum type="arabicPeriod" startAt="3"/>
            </a:pPr>
            <a:r>
              <a:rPr lang="es-ES_tradnl" b="1" i="1" dirty="0"/>
              <a:t>Dominio del cambio. </a:t>
            </a:r>
            <a:r>
              <a:rPr lang="es-ES_tradnl" b="1" dirty="0"/>
              <a:t>Los profesionales de recursos humanos tienen que ser capaces de administrar procesos de cambio para que sus actividades se fusionen de manera efectiva </a:t>
            </a:r>
            <a:r>
              <a:rPr lang="es-MX" b="1" dirty="0"/>
              <a:t>con las necesidades de negocios de la organización. Esto implica habilidades interpersonales y de solución de problemas, así como inventiva y creatividad</a:t>
            </a:r>
            <a:r>
              <a:rPr lang="es-MX" b="1" dirty="0" smtClean="0"/>
              <a:t>.</a:t>
            </a:r>
            <a:endParaRPr lang="es-MX" b="1" dirty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M en R.H. Luis Arturo Segura Fonseca</a:t>
            </a:r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912CA2-F932-4914-A35E-FCFDE1723F1E}" type="slidenum">
              <a:rPr lang="es-MX" smtClean="0"/>
              <a:pPr/>
              <a:t>48</a:t>
            </a:fld>
            <a:endParaRPr lang="es-MX"/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4365104"/>
            <a:ext cx="2880320" cy="20162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365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4437112"/>
            <a:ext cx="3096344" cy="17716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366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2" y="4365104"/>
            <a:ext cx="1944217" cy="7200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1 CuadroTexto"/>
          <p:cNvSpPr txBox="1"/>
          <p:nvPr/>
        </p:nvSpPr>
        <p:spPr>
          <a:xfrm>
            <a:off x="1403648" y="4365104"/>
            <a:ext cx="3930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La</a:t>
            </a:r>
            <a:endParaRPr lang="es-MX" dirty="0"/>
          </a:p>
        </p:txBody>
      </p:sp>
      <p:pic>
        <p:nvPicPr>
          <p:cNvPr id="15367" name="Picture 7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8" y="4221088"/>
            <a:ext cx="1463675" cy="749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21 Rectángulo"/>
          <p:cNvSpPr>
            <a:spLocks noChangeArrowheads="1"/>
          </p:cNvSpPr>
          <p:nvPr/>
        </p:nvSpPr>
        <p:spPr bwMode="auto">
          <a:xfrm>
            <a:off x="1600176" y="4725143"/>
            <a:ext cx="2899816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tabLst>
                <a:tab pos="2698750" algn="ctr"/>
                <a:tab pos="5399088" algn="r"/>
              </a:tabLst>
            </a:pPr>
            <a:r>
              <a:rPr lang="es-ES_tradnl" altLang="es-ES" sz="6000" b="1" dirty="0">
                <a:solidFill>
                  <a:srgbClr val="E97909"/>
                </a:solidFill>
                <a:latin typeface="Gill Sans MT Condensed" pitchFamily="34" charset="0"/>
                <a:ea typeface="Calibri" pitchFamily="34" charset="0"/>
                <a:cs typeface="Arial" charset="0"/>
              </a:rPr>
              <a:t>EXPANDIRSE</a:t>
            </a:r>
          </a:p>
        </p:txBody>
      </p:sp>
    </p:spTree>
    <p:extLst>
      <p:ext uri="{BB962C8B-B14F-4D97-AF65-F5344CB8AC3E}">
        <p14:creationId xmlns:p14="http://schemas.microsoft.com/office/powerpoint/2010/main" val="3565364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4" descr="http://rpacomunicacion.com/wp-content/uploads/ideas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30175"/>
            <a:ext cx="9610725" cy="720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Cuadro de texto 2"/>
          <p:cNvSpPr txBox="1">
            <a:spLocks noChangeArrowheads="1"/>
          </p:cNvSpPr>
          <p:nvPr/>
        </p:nvSpPr>
        <p:spPr bwMode="auto">
          <a:xfrm>
            <a:off x="1035263" y="252808"/>
            <a:ext cx="403244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innerShdw blurRad="63500" dist="50800" dir="18900000">
              <a:prstClr val="black">
                <a:alpha val="50000"/>
              </a:prstClr>
            </a:innerShdw>
            <a:reflection blurRad="6350" stA="52000" endA="300" endPos="35000" dir="5400000" sy="-100000" algn="bl" rotWithShape="0"/>
          </a:effectLst>
        </p:spPr>
        <p:txBody>
          <a:bodyPr>
            <a:spAutoFit/>
          </a:bodyPr>
          <a:lstStyle/>
          <a:p>
            <a:pPr>
              <a:spcAft>
                <a:spcPts val="0"/>
              </a:spcAft>
              <a:tabLst>
                <a:tab pos="2700020" algn="ctr"/>
                <a:tab pos="5400040" algn="r"/>
              </a:tabLst>
              <a:defRPr/>
            </a:pPr>
            <a:r>
              <a:rPr lang="es-ES_tradnl" b="1" dirty="0">
                <a:solidFill>
                  <a:srgbClr val="FCAB08"/>
                </a:solidFill>
                <a:latin typeface="TeXGyreAdventor" pitchFamily="50" charset="0"/>
                <a:ea typeface="Calibri"/>
                <a:cs typeface="Arial"/>
              </a:rPr>
              <a:t>     </a:t>
            </a:r>
            <a:endParaRPr lang="es-ES" sz="2400" dirty="0">
              <a:solidFill>
                <a:srgbClr val="FDAA03"/>
              </a:solidFill>
              <a:latin typeface="Gill Sans MT Condensed" panose="020B0506020104020203" pitchFamily="34" charset="0"/>
              <a:ea typeface="Calibri"/>
              <a:cs typeface="Arial"/>
            </a:endParaRPr>
          </a:p>
        </p:txBody>
      </p:sp>
      <p:sp>
        <p:nvSpPr>
          <p:cNvPr id="5124" name="11 Rectángulo"/>
          <p:cNvSpPr>
            <a:spLocks noChangeArrowheads="1"/>
          </p:cNvSpPr>
          <p:nvPr/>
        </p:nvSpPr>
        <p:spPr bwMode="auto">
          <a:xfrm>
            <a:off x="317500" y="88900"/>
            <a:ext cx="3792538" cy="110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_tradnl" altLang="es-ES" sz="6600" b="1">
                <a:solidFill>
                  <a:schemeClr val="bg1"/>
                </a:solidFill>
                <a:latin typeface="Century Gothic" pitchFamily="34" charset="0"/>
                <a:cs typeface="Arial" charset="0"/>
              </a:rPr>
              <a:t>FUERZAS:</a:t>
            </a:r>
            <a:endParaRPr lang="es-ES" altLang="es-ES" sz="6600">
              <a:solidFill>
                <a:schemeClr val="bg1"/>
              </a:solidFill>
            </a:endParaRPr>
          </a:p>
        </p:txBody>
      </p:sp>
      <p:sp>
        <p:nvSpPr>
          <p:cNvPr id="5125" name="12 Rectángulo"/>
          <p:cNvSpPr>
            <a:spLocks noChangeArrowheads="1"/>
          </p:cNvSpPr>
          <p:nvPr/>
        </p:nvSpPr>
        <p:spPr bwMode="auto">
          <a:xfrm>
            <a:off x="5284788" y="3605213"/>
            <a:ext cx="10160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tabLst>
                <a:tab pos="2698750" algn="ctr"/>
                <a:tab pos="5399088" algn="r"/>
              </a:tabLst>
            </a:pPr>
            <a:r>
              <a:rPr lang="es-ES_tradnl" altLang="es-ES" b="1">
                <a:solidFill>
                  <a:srgbClr val="E97909"/>
                </a:solidFill>
                <a:latin typeface="Gill Sans MT Condensed" pitchFamily="34" charset="0"/>
                <a:ea typeface="Calibri" pitchFamily="34" charset="0"/>
                <a:cs typeface="Arial" charset="0"/>
              </a:rPr>
              <a:t>CREATIVIDAD</a:t>
            </a:r>
          </a:p>
        </p:txBody>
      </p:sp>
      <p:sp>
        <p:nvSpPr>
          <p:cNvPr id="5126" name="16 Rectángulo"/>
          <p:cNvSpPr>
            <a:spLocks noChangeArrowheads="1"/>
          </p:cNvSpPr>
          <p:nvPr/>
        </p:nvSpPr>
        <p:spPr bwMode="auto">
          <a:xfrm>
            <a:off x="2555875" y="3563938"/>
            <a:ext cx="8350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tabLst>
                <a:tab pos="2698750" algn="ctr"/>
                <a:tab pos="5399088" algn="r"/>
              </a:tabLst>
            </a:pPr>
            <a:r>
              <a:rPr lang="es-ES_tradnl" altLang="es-ES" b="1">
                <a:solidFill>
                  <a:schemeClr val="bg1"/>
                </a:solidFill>
                <a:latin typeface="Gill Sans MT Condensed" pitchFamily="34" charset="0"/>
                <a:ea typeface="Calibri" pitchFamily="34" charset="0"/>
                <a:cs typeface="Arial" charset="0"/>
              </a:rPr>
              <a:t>ENTROPÍA</a:t>
            </a:r>
          </a:p>
        </p:txBody>
      </p:sp>
      <p:sp>
        <p:nvSpPr>
          <p:cNvPr id="5127" name="18 Rectángulo"/>
          <p:cNvSpPr>
            <a:spLocks noChangeArrowheads="1"/>
          </p:cNvSpPr>
          <p:nvPr/>
        </p:nvSpPr>
        <p:spPr bwMode="auto">
          <a:xfrm>
            <a:off x="3983038" y="3605213"/>
            <a:ext cx="8350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tabLst>
                <a:tab pos="2698750" algn="ctr"/>
                <a:tab pos="5399088" algn="r"/>
              </a:tabLst>
            </a:pPr>
            <a:r>
              <a:rPr lang="es-ES_tradnl" altLang="es-ES" b="1">
                <a:solidFill>
                  <a:schemeClr val="bg1"/>
                </a:solidFill>
                <a:latin typeface="Gill Sans MT Condensed" pitchFamily="34" charset="0"/>
                <a:ea typeface="Calibri" pitchFamily="34" charset="0"/>
                <a:cs typeface="Arial" charset="0"/>
              </a:rPr>
              <a:t>ENTROPÍA</a:t>
            </a:r>
          </a:p>
        </p:txBody>
      </p:sp>
      <p:sp>
        <p:nvSpPr>
          <p:cNvPr id="5128" name="19 Rectángulo"/>
          <p:cNvSpPr>
            <a:spLocks noChangeArrowheads="1"/>
          </p:cNvSpPr>
          <p:nvPr/>
        </p:nvSpPr>
        <p:spPr bwMode="auto">
          <a:xfrm>
            <a:off x="6659563" y="3605213"/>
            <a:ext cx="836612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tabLst>
                <a:tab pos="2698750" algn="ctr"/>
                <a:tab pos="5399088" algn="r"/>
              </a:tabLst>
            </a:pPr>
            <a:r>
              <a:rPr lang="es-ES_tradnl" altLang="es-ES" b="1">
                <a:solidFill>
                  <a:schemeClr val="bg1"/>
                </a:solidFill>
                <a:latin typeface="Gill Sans MT Condensed" pitchFamily="34" charset="0"/>
                <a:ea typeface="Calibri" pitchFamily="34" charset="0"/>
                <a:cs typeface="Arial" charset="0"/>
              </a:rPr>
              <a:t>ENTROPÍA</a:t>
            </a:r>
          </a:p>
        </p:txBody>
      </p:sp>
      <p:sp>
        <p:nvSpPr>
          <p:cNvPr id="5129" name="20 Rectángulo"/>
          <p:cNvSpPr>
            <a:spLocks noChangeArrowheads="1"/>
          </p:cNvSpPr>
          <p:nvPr/>
        </p:nvSpPr>
        <p:spPr bwMode="auto">
          <a:xfrm>
            <a:off x="8027988" y="3605213"/>
            <a:ext cx="836612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tabLst>
                <a:tab pos="2698750" algn="ctr"/>
                <a:tab pos="5399088" algn="r"/>
              </a:tabLst>
            </a:pPr>
            <a:r>
              <a:rPr lang="es-ES_tradnl" altLang="es-ES" b="1">
                <a:solidFill>
                  <a:schemeClr val="bg1"/>
                </a:solidFill>
                <a:latin typeface="Gill Sans MT Condensed" pitchFamily="34" charset="0"/>
                <a:ea typeface="Calibri" pitchFamily="34" charset="0"/>
                <a:cs typeface="Arial" charset="0"/>
              </a:rPr>
              <a:t>ENTROPÍA</a:t>
            </a:r>
          </a:p>
        </p:txBody>
      </p:sp>
      <p:sp>
        <p:nvSpPr>
          <p:cNvPr id="5130" name="22 Rectángulo"/>
          <p:cNvSpPr>
            <a:spLocks noChangeArrowheads="1"/>
          </p:cNvSpPr>
          <p:nvPr/>
        </p:nvSpPr>
        <p:spPr bwMode="auto">
          <a:xfrm>
            <a:off x="1144588" y="3586163"/>
            <a:ext cx="8350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tabLst>
                <a:tab pos="2698750" algn="ctr"/>
                <a:tab pos="5399088" algn="r"/>
              </a:tabLst>
            </a:pPr>
            <a:r>
              <a:rPr lang="es-ES_tradnl" altLang="es-ES" b="1">
                <a:solidFill>
                  <a:schemeClr val="bg1"/>
                </a:solidFill>
                <a:latin typeface="Gill Sans MT Condensed" pitchFamily="34" charset="0"/>
                <a:ea typeface="Calibri" pitchFamily="34" charset="0"/>
                <a:cs typeface="Arial" charset="0"/>
              </a:rPr>
              <a:t>ENTROPÍA</a:t>
            </a:r>
          </a:p>
        </p:txBody>
      </p:sp>
      <p:sp>
        <p:nvSpPr>
          <p:cNvPr id="5131" name="23 Rectángulo"/>
          <p:cNvSpPr>
            <a:spLocks noChangeArrowheads="1"/>
          </p:cNvSpPr>
          <p:nvPr/>
        </p:nvSpPr>
        <p:spPr bwMode="auto">
          <a:xfrm>
            <a:off x="-79375" y="3552825"/>
            <a:ext cx="8350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tabLst>
                <a:tab pos="2698750" algn="ctr"/>
                <a:tab pos="5399088" algn="r"/>
              </a:tabLst>
            </a:pPr>
            <a:r>
              <a:rPr lang="es-ES_tradnl" altLang="es-ES" b="1">
                <a:solidFill>
                  <a:schemeClr val="bg1"/>
                </a:solidFill>
                <a:latin typeface="Gill Sans MT Condensed" pitchFamily="34" charset="0"/>
                <a:ea typeface="Calibri" pitchFamily="34" charset="0"/>
                <a:cs typeface="Arial" charset="0"/>
              </a:rPr>
              <a:t>ENTROPÍA</a:t>
            </a:r>
          </a:p>
        </p:txBody>
      </p:sp>
      <p:sp>
        <p:nvSpPr>
          <p:cNvPr id="5132" name="24 Rectángulo"/>
          <p:cNvSpPr>
            <a:spLocks noChangeArrowheads="1"/>
          </p:cNvSpPr>
          <p:nvPr/>
        </p:nvSpPr>
        <p:spPr bwMode="auto">
          <a:xfrm>
            <a:off x="427038" y="1644650"/>
            <a:ext cx="362902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_tradnl" altLang="es-ES" sz="2400" b="1">
                <a:solidFill>
                  <a:schemeClr val="bg1"/>
                </a:solidFill>
                <a:latin typeface="Century Gothic" pitchFamily="34" charset="0"/>
                <a:cs typeface="Arial" charset="0"/>
              </a:rPr>
              <a:t>Ley del menor esfuerzo</a:t>
            </a:r>
            <a:endParaRPr lang="es-ES" altLang="es-ES" sz="2400">
              <a:solidFill>
                <a:schemeClr val="bg1"/>
              </a:solidFill>
            </a:endParaRPr>
          </a:p>
        </p:txBody>
      </p:sp>
      <p:sp>
        <p:nvSpPr>
          <p:cNvPr id="5133" name="25 Rectángulo"/>
          <p:cNvSpPr>
            <a:spLocks noChangeArrowheads="1"/>
          </p:cNvSpPr>
          <p:nvPr/>
        </p:nvSpPr>
        <p:spPr bwMode="auto">
          <a:xfrm>
            <a:off x="3011488" y="2611438"/>
            <a:ext cx="5678487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_tradnl" altLang="es-ES" sz="2400" b="1">
                <a:solidFill>
                  <a:schemeClr val="bg1"/>
                </a:solidFill>
                <a:latin typeface="Century Gothic" pitchFamily="34" charset="0"/>
                <a:cs typeface="Arial" charset="0"/>
              </a:rPr>
              <a:t>Exploración y búsqueda de lo nuevo</a:t>
            </a:r>
            <a:endParaRPr lang="es-ES" altLang="es-ES" sz="2400">
              <a:solidFill>
                <a:schemeClr val="bg1"/>
              </a:solidFill>
            </a:endParaRPr>
          </a:p>
        </p:txBody>
      </p:sp>
      <p:sp>
        <p:nvSpPr>
          <p:cNvPr id="5134" name="26 Rectángulo"/>
          <p:cNvSpPr>
            <a:spLocks noChangeArrowheads="1"/>
          </p:cNvSpPr>
          <p:nvPr/>
        </p:nvSpPr>
        <p:spPr bwMode="auto">
          <a:xfrm>
            <a:off x="4194175" y="1196975"/>
            <a:ext cx="1571625" cy="110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_tradnl" altLang="es-ES" sz="6600" b="1">
                <a:solidFill>
                  <a:schemeClr val="bg1"/>
                </a:solidFill>
                <a:latin typeface="Century Gothic" pitchFamily="34" charset="0"/>
                <a:cs typeface="Arial" charset="0"/>
              </a:rPr>
              <a:t>o</a:t>
            </a:r>
            <a:r>
              <a:rPr lang="es-ES_tradnl" altLang="es-ES" sz="6600" b="1">
                <a:solidFill>
                  <a:srgbClr val="FF6600"/>
                </a:solidFill>
                <a:latin typeface="Century Gothic" pitchFamily="34" charset="0"/>
                <a:cs typeface="Arial" charset="0"/>
              </a:rPr>
              <a:t>…</a:t>
            </a:r>
            <a:endParaRPr lang="es-ES" altLang="es-ES" sz="6600">
              <a:solidFill>
                <a:srgbClr val="FF6600"/>
              </a:solidFill>
            </a:endParaRPr>
          </a:p>
        </p:txBody>
      </p:sp>
      <p:sp>
        <p:nvSpPr>
          <p:cNvPr id="2" name="1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M en R.H. Luis Arturo Segura Fonseca</a:t>
            </a:r>
            <a:endParaRPr lang="es-MX"/>
          </a:p>
        </p:txBody>
      </p:sp>
      <p:sp>
        <p:nvSpPr>
          <p:cNvPr id="3" name="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00C241-FB29-4747-B67F-B8D4A1AA2D31}" type="slidenum">
              <a:rPr lang="es-MX" smtClean="0"/>
              <a:t>49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353867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143000"/>
          </a:xfrm>
        </p:spPr>
        <p:txBody>
          <a:bodyPr/>
          <a:lstStyle/>
          <a:p>
            <a:r>
              <a:rPr lang="es-ES" b="1" dirty="0"/>
              <a:t>OBJETIVO</a:t>
            </a:r>
            <a:endParaRPr lang="es-MX" b="1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3517851"/>
          </a:xfrm>
        </p:spPr>
        <p:txBody>
          <a:bodyPr/>
          <a:lstStyle/>
          <a:p>
            <a:pPr algn="just">
              <a:buNone/>
            </a:pPr>
            <a:r>
              <a:rPr lang="es-ES_tradnl" b="1" dirty="0"/>
              <a:t>Distinguir y conocer las técnicas y herramientas que contribuyen a la eficiencia del factor humano en las organizaciones, con la finalidad de concebir que </a:t>
            </a:r>
            <a:r>
              <a:rPr lang="es-ES_tradnl" b="1" dirty="0" smtClean="0"/>
              <a:t>la administración de recursos humanos es </a:t>
            </a:r>
            <a:r>
              <a:rPr lang="es-ES_tradnl" b="1" dirty="0"/>
              <a:t>una ventaja competitiva para las organizaciones.</a:t>
            </a:r>
            <a:endParaRPr lang="es-MX" b="1" dirty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M en R.H. Luis Arturo Segura Fonseca</a:t>
            </a:r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912CA2-F932-4914-A35E-FCFDE1723F1E}" type="slidenum">
              <a:rPr lang="es-MX" smtClean="0"/>
              <a:pPr/>
              <a:t>5</a:t>
            </a:fld>
            <a:endParaRPr lang="es-MX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4077072"/>
            <a:ext cx="3312368" cy="23042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69420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95536" y="836712"/>
            <a:ext cx="8229600" cy="4392488"/>
          </a:xfrm>
        </p:spPr>
        <p:txBody>
          <a:bodyPr>
            <a:noAutofit/>
          </a:bodyPr>
          <a:lstStyle/>
          <a:p>
            <a:pPr marL="457200" indent="-457200" algn="just">
              <a:buFont typeface="+mj-lt"/>
              <a:buAutoNum type="arabicPeriod" startAt="4"/>
            </a:pPr>
            <a:r>
              <a:rPr lang="es-MX" sz="2800" b="1" i="1" u="sng" dirty="0" smtClean="0"/>
              <a:t>Credibilidad </a:t>
            </a:r>
            <a:r>
              <a:rPr lang="es-MX" sz="2800" b="1" i="1" u="sng" dirty="0"/>
              <a:t>personal</a:t>
            </a:r>
            <a:r>
              <a:rPr lang="es-MX" sz="2800" b="1" i="1" dirty="0"/>
              <a:t>. </a:t>
            </a:r>
            <a:r>
              <a:rPr lang="es-MX" sz="2800" b="1" dirty="0"/>
              <a:t>Los profesionales de recursos humanos deben establecer </a:t>
            </a:r>
            <a:r>
              <a:rPr lang="es-MX" sz="2800" b="1" dirty="0" smtClean="0"/>
              <a:t>credibilidad </a:t>
            </a:r>
            <a:r>
              <a:rPr lang="es-MX" sz="2800" b="1" dirty="0"/>
              <a:t>personal a los ojos de sus clientes internos y externos. La credibilidad y la </a:t>
            </a:r>
            <a:r>
              <a:rPr lang="es-MX" sz="2800" b="1" dirty="0" smtClean="0"/>
              <a:t>confianza </a:t>
            </a:r>
            <a:r>
              <a:rPr lang="es-MX" sz="2800" b="1" dirty="0"/>
              <a:t>se ganan desarrollando relaciones personales con los clientes, demostrando </a:t>
            </a:r>
            <a:r>
              <a:rPr lang="es-MX" sz="2800" b="1" dirty="0" smtClean="0"/>
              <a:t>los </a:t>
            </a:r>
            <a:r>
              <a:rPr lang="es-MX" sz="2800" b="1" dirty="0"/>
              <a:t>valores de la empresa, defendiendo las propias creencias y siendo justos al tratar a los </a:t>
            </a:r>
            <a:r>
              <a:rPr lang="es-MX" sz="2800" b="1" dirty="0" smtClean="0"/>
              <a:t>demás</a:t>
            </a:r>
            <a:r>
              <a:rPr lang="es-MX" sz="2800" b="1" dirty="0"/>
              <a:t>. </a:t>
            </a:r>
            <a:endParaRPr lang="es-MX" sz="2800" b="1" i="1" dirty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M en R.H. Luis Arturo Segura Fonseca</a:t>
            </a:r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912CA2-F932-4914-A35E-FCFDE1723F1E}" type="slidenum">
              <a:rPr lang="es-MX" smtClean="0"/>
              <a:pPr/>
              <a:t>50</a:t>
            </a:fld>
            <a:endParaRPr lang="es-MX"/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3789040"/>
            <a:ext cx="3960440" cy="2592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7800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413792"/>
            <a:ext cx="8229600" cy="1143000"/>
          </a:xfrm>
        </p:spPr>
        <p:txBody>
          <a:bodyPr>
            <a:normAutofit/>
          </a:bodyPr>
          <a:lstStyle/>
          <a:p>
            <a:r>
              <a:rPr lang="es-MX" sz="3200" b="1" dirty="0"/>
              <a:t>¿Por qué la administración de recursos humanos es importante para los </a:t>
            </a:r>
            <a:r>
              <a:rPr lang="es-MX" sz="3200" b="1" dirty="0" smtClean="0"/>
              <a:t>gerentes</a:t>
            </a:r>
            <a:r>
              <a:rPr lang="es-MX" sz="3200" b="1" dirty="0"/>
              <a:t>? </a:t>
            </a:r>
            <a:endParaRPr lang="es-MX" sz="32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816224"/>
            <a:ext cx="8229600" cy="4133056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es-MX" b="1" dirty="0"/>
              <a:t>¿Por qué todos estos conceptos y técnicas son importantes para los gerentes? Tal vez es más </a:t>
            </a:r>
            <a:r>
              <a:rPr lang="es-MX" b="1" dirty="0" smtClean="0"/>
              <a:t>fácil </a:t>
            </a:r>
            <a:r>
              <a:rPr lang="es-MX" b="1" dirty="0"/>
              <a:t>contestar la pregunta con una lista de los errores referentes al personal, que usted </a:t>
            </a:r>
            <a:r>
              <a:rPr lang="es-MX" b="1" i="1" dirty="0"/>
              <a:t>no </a:t>
            </a:r>
            <a:r>
              <a:rPr lang="es-MX" b="1" dirty="0"/>
              <a:t>querrá </a:t>
            </a:r>
            <a:r>
              <a:rPr lang="es-MX" b="1" dirty="0" smtClean="0"/>
              <a:t>cometer </a:t>
            </a:r>
            <a:r>
              <a:rPr lang="es-MX" b="1" dirty="0"/>
              <a:t>cuando administre. </a:t>
            </a:r>
            <a:endParaRPr lang="es-MX" b="1" dirty="0" smtClean="0"/>
          </a:p>
          <a:p>
            <a:pPr marL="0" indent="0" algn="just">
              <a:buNone/>
            </a:pPr>
            <a:endParaRPr lang="es-MX" b="1" dirty="0"/>
          </a:p>
          <a:p>
            <a:pPr marL="0" indent="0" algn="just">
              <a:buNone/>
            </a:pPr>
            <a:endParaRPr lang="es-MX" b="1" dirty="0" smtClean="0"/>
          </a:p>
          <a:p>
            <a:pPr marL="0" indent="0" algn="r">
              <a:buNone/>
            </a:pPr>
            <a:r>
              <a:rPr lang="es-MX" sz="2000" b="1" dirty="0" smtClean="0"/>
              <a:t>Gary Dessler pag.3 </a:t>
            </a:r>
            <a:endParaRPr lang="es-MX" sz="2000" b="1" dirty="0"/>
          </a:p>
          <a:p>
            <a:pPr marL="0" indent="0" algn="just">
              <a:buNone/>
            </a:pPr>
            <a:endParaRPr lang="es-MX" b="1" dirty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M en R.H. Luis Arturo Segura Fonseca</a:t>
            </a:r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912CA2-F932-4914-A35E-FCFDE1723F1E}" type="slidenum">
              <a:rPr lang="es-MX" smtClean="0"/>
              <a:pPr/>
              <a:t>51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343527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4525963"/>
          </a:xfrm>
        </p:spPr>
        <p:txBody>
          <a:bodyPr/>
          <a:lstStyle/>
          <a:p>
            <a:pPr marL="0" indent="0" algn="just">
              <a:buNone/>
            </a:pPr>
            <a:r>
              <a:rPr lang="es-MX" b="1" dirty="0"/>
              <a:t>Por ejemplo: </a:t>
            </a:r>
          </a:p>
          <a:p>
            <a:pPr algn="just"/>
            <a:r>
              <a:rPr lang="es-MX" b="1" dirty="0"/>
              <a:t>Contratar a la persona equivocada para un puesto </a:t>
            </a:r>
            <a:r>
              <a:rPr lang="es-MX" b="1" dirty="0" smtClean="0"/>
              <a:t>.</a:t>
            </a:r>
          </a:p>
          <a:p>
            <a:pPr marL="0" indent="0" algn="just">
              <a:buNone/>
            </a:pPr>
            <a:endParaRPr lang="es-MX" b="1" dirty="0"/>
          </a:p>
          <a:p>
            <a:pPr algn="just"/>
            <a:r>
              <a:rPr lang="es-MX" b="1" dirty="0"/>
              <a:t>Tener una alta rotación de </a:t>
            </a:r>
            <a:r>
              <a:rPr lang="es-MX" b="1" dirty="0" smtClean="0"/>
              <a:t>empleados.</a:t>
            </a:r>
          </a:p>
          <a:p>
            <a:pPr marL="0" indent="0" algn="just">
              <a:buNone/>
            </a:pPr>
            <a:r>
              <a:rPr lang="es-MX" b="1" dirty="0" smtClean="0"/>
              <a:t> </a:t>
            </a:r>
            <a:endParaRPr lang="es-MX" b="1" dirty="0"/>
          </a:p>
          <a:p>
            <a:pPr algn="just"/>
            <a:r>
              <a:rPr lang="es-MX" b="1" dirty="0"/>
              <a:t>Que su personal no haga su mejor esfuerzo. </a:t>
            </a: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M en R.H. Luis Arturo Segura Fonseca</a:t>
            </a:r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912CA2-F932-4914-A35E-FCFDE1723F1E}" type="slidenum">
              <a:rPr lang="es-MX" smtClean="0"/>
              <a:pPr/>
              <a:t>52</a:t>
            </a:fld>
            <a:endParaRPr lang="es-MX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4365104"/>
            <a:ext cx="2143125" cy="2143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4671568"/>
            <a:ext cx="2466975" cy="1847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80702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525963"/>
          </a:xfrm>
        </p:spPr>
        <p:txBody>
          <a:bodyPr>
            <a:normAutofit/>
          </a:bodyPr>
          <a:lstStyle/>
          <a:p>
            <a:pPr algn="just"/>
            <a:r>
              <a:rPr lang="es-MX" b="1" dirty="0"/>
              <a:t>Perder tiempo en entrevistas inútiles. </a:t>
            </a:r>
          </a:p>
          <a:p>
            <a:pPr marL="0" indent="0" algn="just">
              <a:buNone/>
            </a:pPr>
            <a:endParaRPr lang="es-MX" b="1" dirty="0" smtClean="0"/>
          </a:p>
          <a:p>
            <a:pPr algn="just"/>
            <a:r>
              <a:rPr lang="es-MX" b="1" dirty="0" smtClean="0"/>
              <a:t>Que </a:t>
            </a:r>
            <a:r>
              <a:rPr lang="es-MX" b="1" dirty="0"/>
              <a:t>su empresa sea demandada por acciones </a:t>
            </a:r>
            <a:r>
              <a:rPr lang="es-MX" b="1" dirty="0" smtClean="0"/>
              <a:t>discriminatorias. </a:t>
            </a:r>
          </a:p>
          <a:p>
            <a:pPr marL="0" indent="0" algn="just">
              <a:buNone/>
            </a:pPr>
            <a:endParaRPr lang="es-MX" b="1" dirty="0"/>
          </a:p>
          <a:p>
            <a:pPr algn="just"/>
            <a:r>
              <a:rPr lang="es-MX" b="1" dirty="0"/>
              <a:t>Que su compañía sea acusada de prácticas inseguras de acuerdo con las leyes federales de seguridad </a:t>
            </a:r>
            <a:r>
              <a:rPr lang="es-MX" b="1" dirty="0" smtClean="0"/>
              <a:t>laboral. </a:t>
            </a:r>
            <a:endParaRPr lang="es-MX" b="1" dirty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M en R.H. Luis Arturo Segura Fonseca</a:t>
            </a:r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912CA2-F932-4914-A35E-FCFDE1723F1E}" type="slidenum">
              <a:rPr lang="es-MX" smtClean="0"/>
              <a:pPr/>
              <a:t>53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521976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4493095"/>
          </a:xfrm>
        </p:spPr>
        <p:txBody>
          <a:bodyPr>
            <a:noAutofit/>
          </a:bodyPr>
          <a:lstStyle/>
          <a:p>
            <a:pPr algn="just"/>
            <a:r>
              <a:rPr lang="es-MX" b="1" dirty="0"/>
              <a:t>Que sus empleados consideren que sus sueldos son injustos y desiguales respecto a los de otros empleados de la empresa </a:t>
            </a:r>
          </a:p>
          <a:p>
            <a:pPr marL="0" indent="0" algn="just">
              <a:buNone/>
            </a:pPr>
            <a:endParaRPr lang="es-MX" b="1" dirty="0" smtClean="0"/>
          </a:p>
          <a:p>
            <a:pPr algn="just"/>
            <a:r>
              <a:rPr lang="es-MX" b="1" dirty="0" smtClean="0"/>
              <a:t>Permitir </a:t>
            </a:r>
            <a:r>
              <a:rPr lang="es-MX" b="1" dirty="0"/>
              <a:t>que la falta de capacitación afecte la eficacia de su </a:t>
            </a:r>
            <a:r>
              <a:rPr lang="es-MX" b="1" dirty="0" smtClean="0"/>
              <a:t>departamento.</a:t>
            </a:r>
          </a:p>
          <a:p>
            <a:pPr marL="0" indent="0" algn="just">
              <a:buNone/>
            </a:pPr>
            <a:r>
              <a:rPr lang="es-MX" b="1" dirty="0" smtClean="0"/>
              <a:t> </a:t>
            </a:r>
            <a:endParaRPr lang="es-MX" b="1" dirty="0"/>
          </a:p>
          <a:p>
            <a:pPr algn="just"/>
            <a:r>
              <a:rPr lang="es-MX" b="1" dirty="0"/>
              <a:t>Cometer cualquier práctica laboral </a:t>
            </a:r>
            <a:r>
              <a:rPr lang="es-MX" b="1" dirty="0" smtClean="0"/>
              <a:t>injusta. </a:t>
            </a:r>
            <a:endParaRPr lang="es-MX" b="1" dirty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M en R.H. Luis Arturo Segura Fonseca</a:t>
            </a:r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912CA2-F932-4914-A35E-FCFDE1723F1E}" type="slidenum">
              <a:rPr lang="es-MX" smtClean="0"/>
              <a:pPr/>
              <a:t>54</a:t>
            </a:fld>
            <a:endParaRPr lang="es-MX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4869160"/>
            <a:ext cx="2752725" cy="1647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4882410"/>
            <a:ext cx="3028950" cy="151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2624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1143000"/>
          </a:xfrm>
        </p:spPr>
        <p:txBody>
          <a:bodyPr>
            <a:normAutofit/>
          </a:bodyPr>
          <a:lstStyle/>
          <a:p>
            <a:r>
              <a:rPr lang="es-MX" sz="3200" b="1" dirty="0" smtClean="0"/>
              <a:t>OBJETIVOS DEL AREA DE R.H. Chiavenato</a:t>
            </a:r>
            <a:endParaRPr lang="es-MX" sz="3200" b="1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256584"/>
          </a:xfrm>
        </p:spPr>
        <p:txBody>
          <a:bodyPr>
            <a:normAutofit/>
          </a:bodyPr>
          <a:lstStyle/>
          <a:p>
            <a:pPr marL="514350" indent="-514350" algn="just">
              <a:buFont typeface="+mj-lt"/>
              <a:buAutoNum type="arabicPeriod"/>
            </a:pPr>
            <a:r>
              <a:rPr lang="es-MX" b="1" dirty="0" smtClean="0"/>
              <a:t>Crear, mantener y desarrollar un contingente de personas con habilidades, motivación y satisfacción por alcanzar los objetivos de la organización.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es-MX" b="1" dirty="0" smtClean="0"/>
              <a:t>Crear, mantener y desarrollar condiciones organizacionales para el empleo, desarrollo y satisfacción plena de las personas, y para el logro de los objetivos individuales.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es-MX" b="1" dirty="0" smtClean="0"/>
              <a:t>Lograr eficiencia y eficacia por medio de las personas. </a:t>
            </a:r>
            <a:endParaRPr lang="es-MX" b="1" dirty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M en R.H. Luis Arturo Segura Fonseca</a:t>
            </a:r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912CA2-F932-4914-A35E-FCFDE1723F1E}" type="slidenum">
              <a:rPr lang="es-MX" smtClean="0"/>
              <a:pPr/>
              <a:t>55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237759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341784"/>
            <a:ext cx="8229600" cy="1143000"/>
          </a:xfrm>
        </p:spPr>
        <p:txBody>
          <a:bodyPr>
            <a:normAutofit/>
          </a:bodyPr>
          <a:lstStyle/>
          <a:p>
            <a:r>
              <a:rPr lang="es-MX" sz="3200" b="1" dirty="0"/>
              <a:t>OBJETIVOS DEL AREA DE R.H</a:t>
            </a:r>
            <a:r>
              <a:rPr lang="es-MX" sz="3200" b="1" dirty="0" smtClean="0"/>
              <a:t>. </a:t>
            </a:r>
            <a:br>
              <a:rPr lang="es-MX" sz="3200" b="1" dirty="0" smtClean="0"/>
            </a:br>
            <a:r>
              <a:rPr lang="es-MX" sz="2000" b="1" dirty="0" smtClean="0"/>
              <a:t>Ramón  J. Valle C</a:t>
            </a:r>
            <a:endParaRPr lang="es-MX" sz="32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556792"/>
            <a:ext cx="8229600" cy="4525963"/>
          </a:xfrm>
        </p:spPr>
        <p:txBody>
          <a:bodyPr>
            <a:normAutofit lnSpcReduction="10000"/>
          </a:bodyPr>
          <a:lstStyle/>
          <a:p>
            <a:pPr algn="just"/>
            <a:r>
              <a:rPr lang="es-MX" b="1" dirty="0"/>
              <a:t>Analizar los retos que se plantean a la empresa y cómo puede contribuir la </a:t>
            </a:r>
            <a:r>
              <a:rPr lang="es-MX" b="1" dirty="0" smtClean="0"/>
              <a:t>función </a:t>
            </a:r>
            <a:r>
              <a:rPr lang="es-MX" b="1" dirty="0"/>
              <a:t>de personal a afrontarlos mejor </a:t>
            </a:r>
            <a:r>
              <a:rPr lang="es-MX" b="1" dirty="0" smtClean="0"/>
              <a:t>o aprovecharlos</a:t>
            </a:r>
            <a:r>
              <a:rPr lang="es-MX" b="1" dirty="0"/>
              <a:t>. </a:t>
            </a:r>
          </a:p>
          <a:p>
            <a:pPr algn="just"/>
            <a:endParaRPr lang="es-ES_tradnl" b="1" dirty="0"/>
          </a:p>
          <a:p>
            <a:pPr algn="just"/>
            <a:r>
              <a:rPr lang="es-MX" b="1" dirty="0"/>
              <a:t> Contribuir a la identificación de fuentes de ventajas competitivas sostenibles y </a:t>
            </a:r>
            <a:r>
              <a:rPr lang="es-MX" b="1" dirty="0" smtClean="0"/>
              <a:t>a </a:t>
            </a:r>
            <a:r>
              <a:rPr lang="es-MX" b="1" dirty="0"/>
              <a:t>la formulación de estrategias para desarrollarlas. </a:t>
            </a:r>
          </a:p>
          <a:p>
            <a:pPr marL="0" indent="0" algn="just">
              <a:buNone/>
            </a:pPr>
            <a:endParaRPr lang="es-MX" b="1" dirty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M en R.H. Luis Arturo Segura Fonseca</a:t>
            </a:r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912CA2-F932-4914-A35E-FCFDE1723F1E}" type="slidenum">
              <a:rPr lang="es-MX" smtClean="0"/>
              <a:pPr/>
              <a:t>56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030207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764704"/>
            <a:ext cx="8229600" cy="4525963"/>
          </a:xfrm>
        </p:spPr>
        <p:txBody>
          <a:bodyPr/>
          <a:lstStyle/>
          <a:p>
            <a:pPr algn="just"/>
            <a:r>
              <a:rPr lang="es-MX" b="1" dirty="0"/>
              <a:t>Atraer y retener a los mejores talentos y motivarlos para que orienten sus </a:t>
            </a:r>
            <a:r>
              <a:rPr lang="es-MX" b="1" dirty="0" smtClean="0"/>
              <a:t>conductas </a:t>
            </a:r>
            <a:r>
              <a:rPr lang="es-MX" b="1" dirty="0"/>
              <a:t>hacia el cumplimiento de los objetivos empresariales. Esto pasa por lograr su </a:t>
            </a:r>
            <a:br>
              <a:rPr lang="es-MX" b="1" dirty="0"/>
            </a:br>
            <a:r>
              <a:rPr lang="es-MX" b="1" dirty="0"/>
              <a:t>implicación y compromiso con la empresa para lo que, a su vez, las políticas de </a:t>
            </a:r>
            <a:br>
              <a:rPr lang="es-MX" b="1" dirty="0"/>
            </a:br>
            <a:r>
              <a:rPr lang="es-MX" b="1" dirty="0"/>
              <a:t>RRHH deben satisfacer sus diversas necesidades y demandas. </a:t>
            </a: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M en R.H. Luis Arturo Segura Fonseca</a:t>
            </a:r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912CA2-F932-4914-A35E-FCFDE1723F1E}" type="slidenum">
              <a:rPr lang="es-MX" smtClean="0"/>
              <a:pPr/>
              <a:t>57</a:t>
            </a:fld>
            <a:endParaRPr lang="es-MX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4352925"/>
            <a:ext cx="2466975" cy="1847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8257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176464"/>
          </a:xfrm>
        </p:spPr>
        <p:txBody>
          <a:bodyPr/>
          <a:lstStyle/>
          <a:p>
            <a:pPr algn="just"/>
            <a:r>
              <a:rPr lang="es-MX" b="1" dirty="0"/>
              <a:t>Desarrollar políticas de RRHH que sean coherentes entre sí y orientadas al </a:t>
            </a:r>
            <a:r>
              <a:rPr lang="es-MX" b="1" dirty="0" smtClean="0"/>
              <a:t>logro </a:t>
            </a:r>
            <a:r>
              <a:rPr lang="es-MX" b="1" dirty="0"/>
              <a:t>de los objetivos empresariales . </a:t>
            </a:r>
          </a:p>
          <a:p>
            <a:pPr algn="just"/>
            <a:endParaRPr lang="es-ES_tradnl" b="1" dirty="0"/>
          </a:p>
          <a:p>
            <a:pPr algn="just"/>
            <a:r>
              <a:rPr lang="es-MX" b="1" dirty="0"/>
              <a:t> Diseñar e implantar políticas de RRHH que se ajusten y apoyen a las </a:t>
            </a:r>
            <a:r>
              <a:rPr lang="es-MX" b="1" dirty="0" smtClean="0"/>
              <a:t>estrategias </a:t>
            </a:r>
            <a:r>
              <a:rPr lang="es-MX" b="1" dirty="0"/>
              <a:t>de la empresa. </a:t>
            </a: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M en R.H. Luis Arturo Segura Fonseca</a:t>
            </a:r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912CA2-F932-4914-A35E-FCFDE1723F1E}" type="slidenum">
              <a:rPr lang="es-MX" smtClean="0"/>
              <a:pPr/>
              <a:t>58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291472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413792"/>
            <a:ext cx="8229600" cy="1143000"/>
          </a:xfrm>
        </p:spPr>
        <p:txBody>
          <a:bodyPr>
            <a:normAutofit/>
          </a:bodyPr>
          <a:lstStyle/>
          <a:p>
            <a:r>
              <a:rPr lang="es-MX" sz="3200" b="1" dirty="0" smtClean="0"/>
              <a:t>PREMISAS PARA UNA GESTIÓN ESTRATEGICA DE R.H.</a:t>
            </a:r>
            <a:endParaRPr lang="es-MX" sz="3200" b="1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28800"/>
            <a:ext cx="8229600" cy="3773016"/>
          </a:xfrm>
        </p:spPr>
        <p:txBody>
          <a:bodyPr/>
          <a:lstStyle/>
          <a:p>
            <a:pPr marL="514350" indent="-514350" algn="just">
              <a:buFont typeface="+mj-lt"/>
              <a:buAutoNum type="arabicPeriod"/>
            </a:pPr>
            <a:r>
              <a:rPr lang="es-MX" b="1" dirty="0" smtClean="0"/>
              <a:t>El apoyo de la dirección.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es-MX" b="1" dirty="0" smtClean="0"/>
              <a:t>Una visión estratégica compartida de la gestión de R.H.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es-MX" b="1" dirty="0" smtClean="0"/>
              <a:t>La participación de los responsables de la función de R.H. en el proceso estratégico desde el principio</a:t>
            </a: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M en R.H. Luis Arturo Segura Fonseca</a:t>
            </a:r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912CA2-F932-4914-A35E-FCFDE1723F1E}" type="slidenum">
              <a:rPr lang="es-MX" smtClean="0"/>
              <a:pPr/>
              <a:t>59</a:t>
            </a:fld>
            <a:endParaRPr lang="es-MX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4581128"/>
            <a:ext cx="3528392" cy="18722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48275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/>
          </p:nvPr>
        </p:nvSpPr>
        <p:spPr>
          <a:xfrm>
            <a:off x="457200" y="341784"/>
            <a:ext cx="8229600" cy="1143000"/>
          </a:xfrm>
        </p:spPr>
        <p:txBody>
          <a:bodyPr>
            <a:normAutofit/>
          </a:bodyPr>
          <a:lstStyle/>
          <a:p>
            <a:r>
              <a:rPr lang="es-MX" sz="3200" b="1" dirty="0"/>
              <a:t>ADMINISTRACIÓN</a:t>
            </a:r>
            <a:endParaRPr lang="es-MX" sz="32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s-MX" b="1" dirty="0" smtClean="0"/>
          </a:p>
          <a:p>
            <a:pPr marL="0" indent="0">
              <a:buNone/>
            </a:pPr>
            <a:endParaRPr lang="es-MX" b="1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M en R.H. Luis Arturo Segura Fonseca</a:t>
            </a:r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912CA2-F932-4914-A35E-FCFDE1723F1E}" type="slidenum">
              <a:rPr lang="es-MX" smtClean="0"/>
              <a:pPr/>
              <a:t>6</a:t>
            </a:fld>
            <a:endParaRPr lang="es-MX"/>
          </a:p>
        </p:txBody>
      </p:sp>
      <p:sp>
        <p:nvSpPr>
          <p:cNvPr id="5" name="2 Marcador de contenido"/>
          <p:cNvSpPr txBox="1">
            <a:spLocks/>
          </p:cNvSpPr>
          <p:nvPr/>
        </p:nvSpPr>
        <p:spPr>
          <a:xfrm>
            <a:off x="457200" y="1268760"/>
            <a:ext cx="8229600" cy="36724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buFont typeface="Arial" pitchFamily="34" charset="0"/>
              <a:buNone/>
            </a:pPr>
            <a:r>
              <a:rPr lang="es-MX" b="1" dirty="0" smtClean="0"/>
              <a:t>DEFINICIÓN:</a:t>
            </a:r>
          </a:p>
          <a:p>
            <a:pPr marL="0" indent="0" algn="just">
              <a:buNone/>
            </a:pPr>
            <a:r>
              <a:rPr lang="es-MX" b="1" dirty="0" smtClean="0"/>
              <a:t>"</a:t>
            </a:r>
            <a:r>
              <a:rPr lang="es-MX" b="1" i="1" dirty="0" smtClean="0"/>
              <a:t>La tarea básica de la administración es hacer las cosas por medio de las personas de manera eficaz y eficiente</a:t>
            </a:r>
            <a:r>
              <a:rPr lang="es-MX" b="1" dirty="0" smtClean="0"/>
              <a:t>" Idalberto Chiavenato</a:t>
            </a:r>
            <a:br>
              <a:rPr lang="es-MX" b="1" dirty="0" smtClean="0"/>
            </a:br>
            <a:endParaRPr lang="es-MX" b="1" dirty="0"/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3933056"/>
            <a:ext cx="3600400" cy="23042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356992"/>
            <a:ext cx="2890664" cy="30963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85328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4104456"/>
          </a:xfrm>
        </p:spPr>
        <p:txBody>
          <a:bodyPr/>
          <a:lstStyle/>
          <a:p>
            <a:pPr marL="514350" indent="-514350" algn="just">
              <a:buFont typeface="+mj-lt"/>
              <a:buAutoNum type="arabicPeriod" startAt="4"/>
            </a:pPr>
            <a:r>
              <a:rPr lang="es-MX" b="1" dirty="0"/>
              <a:t>Desarrollar un sistema fiable de información de R.H</a:t>
            </a:r>
            <a:r>
              <a:rPr lang="es-MX" b="1" dirty="0" smtClean="0"/>
              <a:t>.</a:t>
            </a:r>
          </a:p>
          <a:p>
            <a:pPr marL="514350" indent="-514350" algn="just">
              <a:buFont typeface="+mj-lt"/>
              <a:buAutoNum type="arabicPeriod" startAt="4"/>
            </a:pPr>
            <a:r>
              <a:rPr lang="es-MX" b="1" dirty="0" smtClean="0"/>
              <a:t>Cambio de orientación en la propia función de personal.</a:t>
            </a:r>
          </a:p>
          <a:p>
            <a:pPr marL="514350" indent="-514350" algn="just">
              <a:buFont typeface="+mj-lt"/>
              <a:buAutoNum type="arabicPeriod" startAt="4"/>
            </a:pPr>
            <a:r>
              <a:rPr lang="es-MX" b="1" dirty="0" smtClean="0"/>
              <a:t>Cambio en las competencias de los responsables de R.H.</a:t>
            </a:r>
            <a:endParaRPr lang="es-MX" b="1" dirty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M en R.H. Luis Arturo Segura Fonseca</a:t>
            </a:r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912CA2-F932-4914-A35E-FCFDE1723F1E}" type="slidenum">
              <a:rPr lang="es-MX" smtClean="0"/>
              <a:pPr/>
              <a:t>60</a:t>
            </a:fld>
            <a:endParaRPr lang="es-MX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3645024"/>
            <a:ext cx="3456384" cy="2808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96071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sz="3200" b="1" dirty="0" smtClean="0"/>
              <a:t>Administración de Recursos </a:t>
            </a:r>
            <a:r>
              <a:rPr lang="es-MX" sz="3200" b="1" dirty="0"/>
              <a:t>H</a:t>
            </a:r>
            <a:r>
              <a:rPr lang="es-MX" sz="3200" b="1" dirty="0" smtClean="0"/>
              <a:t>umanos</a:t>
            </a:r>
            <a:endParaRPr lang="es-MX" sz="3200" b="1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s-MX" sz="2800" dirty="0" smtClean="0"/>
          </a:p>
          <a:p>
            <a:pPr marL="0" indent="0">
              <a:buNone/>
            </a:pPr>
            <a:endParaRPr lang="es-MX" sz="2800" dirty="0"/>
          </a:p>
        </p:txBody>
      </p:sp>
      <p:sp>
        <p:nvSpPr>
          <p:cNvPr id="11" name="10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M en R.H. Luis Arturo Segura Fonseca</a:t>
            </a:r>
            <a:endParaRPr lang="es-MX"/>
          </a:p>
        </p:txBody>
      </p:sp>
      <p:sp>
        <p:nvSpPr>
          <p:cNvPr id="12" name="11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912CA2-F932-4914-A35E-FCFDE1723F1E}" type="slidenum">
              <a:rPr lang="es-MX" smtClean="0"/>
              <a:pPr/>
              <a:t>61</a:t>
            </a:fld>
            <a:endParaRPr lang="es-MX"/>
          </a:p>
        </p:txBody>
      </p:sp>
      <p:graphicFrame>
        <p:nvGraphicFramePr>
          <p:cNvPr id="4" name="3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48862682"/>
              </p:ext>
            </p:extLst>
          </p:nvPr>
        </p:nvGraphicFramePr>
        <p:xfrm>
          <a:off x="2771800" y="1340768"/>
          <a:ext cx="4032448" cy="100811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032448"/>
              </a:tblGrid>
              <a:tr h="1008112">
                <a:tc>
                  <a:txBody>
                    <a:bodyPr/>
                    <a:lstStyle/>
                    <a:p>
                      <a:pPr algn="ctr">
                        <a:lnSpc>
                          <a:spcPts val="1125"/>
                        </a:lnSpc>
                        <a:spcAft>
                          <a:spcPts val="0"/>
                        </a:spcAft>
                      </a:pPr>
                      <a:endParaRPr lang="es-ES_tradnl" sz="2400" b="1" dirty="0" smtClean="0">
                        <a:effectLst/>
                      </a:endParaRPr>
                    </a:p>
                    <a:p>
                      <a:pPr algn="ctr">
                        <a:lnSpc>
                          <a:spcPts val="1125"/>
                        </a:lnSpc>
                        <a:spcAft>
                          <a:spcPts val="0"/>
                        </a:spcAft>
                      </a:pPr>
                      <a:r>
                        <a:rPr lang="es-ES_tradnl" sz="2400" b="1" dirty="0" smtClean="0">
                          <a:effectLst/>
                        </a:rPr>
                        <a:t>Marco </a:t>
                      </a:r>
                      <a:r>
                        <a:rPr lang="es-ES_tradnl" sz="2400" b="1" dirty="0">
                          <a:effectLst/>
                        </a:rPr>
                        <a:t>general para la </a:t>
                      </a:r>
                      <a:endParaRPr lang="es-ES_tradnl" sz="2400" b="1" dirty="0" smtClean="0">
                        <a:effectLst/>
                      </a:endParaRPr>
                    </a:p>
                    <a:p>
                      <a:pPr algn="ctr">
                        <a:lnSpc>
                          <a:spcPts val="1125"/>
                        </a:lnSpc>
                        <a:spcAft>
                          <a:spcPts val="0"/>
                        </a:spcAft>
                      </a:pPr>
                      <a:endParaRPr lang="es-ES_tradnl" sz="2400" b="1" dirty="0" smtClean="0">
                        <a:effectLst/>
                      </a:endParaRPr>
                    </a:p>
                    <a:p>
                      <a:pPr algn="ctr">
                        <a:lnSpc>
                          <a:spcPts val="1125"/>
                        </a:lnSpc>
                        <a:spcAft>
                          <a:spcPts val="0"/>
                        </a:spcAft>
                      </a:pPr>
                      <a:r>
                        <a:rPr lang="es-ES_tradnl" sz="2400" b="1" dirty="0" smtClean="0">
                          <a:effectLst/>
                        </a:rPr>
                        <a:t>administración </a:t>
                      </a:r>
                      <a:r>
                        <a:rPr lang="es-ES_tradnl" sz="2400" b="1" dirty="0">
                          <a:effectLst/>
                        </a:rPr>
                        <a:t>de recursos </a:t>
                      </a:r>
                      <a:endParaRPr lang="es-ES_tradnl" sz="2400" b="1" dirty="0" smtClean="0">
                        <a:effectLst/>
                      </a:endParaRPr>
                    </a:p>
                    <a:p>
                      <a:pPr algn="ctr">
                        <a:lnSpc>
                          <a:spcPts val="1125"/>
                        </a:lnSpc>
                        <a:spcAft>
                          <a:spcPts val="0"/>
                        </a:spcAft>
                      </a:pPr>
                      <a:endParaRPr lang="es-ES_tradnl" sz="2400" b="1" dirty="0" smtClean="0">
                        <a:effectLst/>
                      </a:endParaRPr>
                    </a:p>
                    <a:p>
                      <a:pPr algn="ctr">
                        <a:lnSpc>
                          <a:spcPts val="1125"/>
                        </a:lnSpc>
                        <a:spcAft>
                          <a:spcPts val="0"/>
                        </a:spcAft>
                      </a:pPr>
                      <a:r>
                        <a:rPr lang="es-ES_tradnl" sz="2400" b="1" dirty="0" smtClean="0">
                          <a:effectLst/>
                        </a:rPr>
                        <a:t>humanos </a:t>
                      </a:r>
                      <a:endParaRPr lang="es-MX" sz="24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/>
                </a:tc>
              </a:tr>
            </a:tbl>
          </a:graphicData>
        </a:graphic>
      </p:graphicFrame>
      <p:graphicFrame>
        <p:nvGraphicFramePr>
          <p:cNvPr id="5" name="4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79498832"/>
              </p:ext>
            </p:extLst>
          </p:nvPr>
        </p:nvGraphicFramePr>
        <p:xfrm>
          <a:off x="251520" y="2708920"/>
          <a:ext cx="2736304" cy="2880320"/>
        </p:xfrm>
        <a:graphic>
          <a:graphicData uri="http://schemas.openxmlformats.org/drawingml/2006/table">
            <a:tbl>
              <a:tblPr/>
              <a:tblGrid>
                <a:gridCol w="2736304"/>
              </a:tblGrid>
              <a:tr h="2880320">
                <a:tc>
                  <a:txBody>
                    <a:bodyPr/>
                    <a:lstStyle/>
                    <a:p>
                      <a:pPr marL="371475" algn="ctr">
                        <a:lnSpc>
                          <a:spcPts val="935"/>
                        </a:lnSpc>
                        <a:spcAft>
                          <a:spcPts val="0"/>
                        </a:spcAft>
                      </a:pPr>
                      <a:endParaRPr lang="es-ES_tradnl" sz="1600" b="1" dirty="0" smtClean="0">
                        <a:solidFill>
                          <a:schemeClr val="tx1"/>
                        </a:solidFill>
                        <a:effectLst/>
                        <a:latin typeface="Arial"/>
                        <a:ea typeface="Times New Roman"/>
                      </a:endParaRPr>
                    </a:p>
                    <a:p>
                      <a:pPr marL="371475" algn="ctr">
                        <a:lnSpc>
                          <a:spcPts val="935"/>
                        </a:lnSpc>
                        <a:spcAft>
                          <a:spcPts val="0"/>
                        </a:spcAft>
                      </a:pPr>
                      <a:r>
                        <a:rPr lang="es-ES_tradnl" sz="1600" b="1" dirty="0" smtClean="0">
                          <a:solidFill>
                            <a:schemeClr val="tx1"/>
                          </a:solidFill>
                          <a:effectLst/>
                          <a:latin typeface="Arial"/>
                          <a:ea typeface="Times New Roman"/>
                        </a:rPr>
                        <a:t>RETOS </a:t>
                      </a:r>
                      <a:r>
                        <a:rPr lang="es-MX" sz="1600" b="1" baseline="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 </a:t>
                      </a:r>
                    </a:p>
                    <a:p>
                      <a:pPr marL="371475" algn="ctr">
                        <a:lnSpc>
                          <a:spcPts val="935"/>
                        </a:lnSpc>
                        <a:spcAft>
                          <a:spcPts val="0"/>
                        </a:spcAft>
                      </a:pPr>
                      <a:endParaRPr lang="es-MX" sz="1600" b="1" baseline="0" dirty="0" smtClean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marL="371475" algn="ctr">
                        <a:lnSpc>
                          <a:spcPts val="935"/>
                        </a:lnSpc>
                        <a:spcAft>
                          <a:spcPts val="0"/>
                        </a:spcAft>
                      </a:pPr>
                      <a:r>
                        <a:rPr lang="es-ES_tradnl" sz="1600" b="1" dirty="0" smtClean="0">
                          <a:solidFill>
                            <a:schemeClr val="tx1"/>
                          </a:solidFill>
                          <a:effectLst/>
                          <a:latin typeface="Arial"/>
                          <a:ea typeface="Times New Roman"/>
                        </a:rPr>
                        <a:t>COMPETITIVOS</a:t>
                      </a:r>
                    </a:p>
                    <a:p>
                      <a:pPr marL="371475" algn="l">
                        <a:lnSpc>
                          <a:spcPts val="935"/>
                        </a:lnSpc>
                        <a:spcAft>
                          <a:spcPts val="0"/>
                        </a:spcAft>
                      </a:pPr>
                      <a:r>
                        <a:rPr lang="es-ES_tradnl" sz="1600" b="1" dirty="0" smtClean="0">
                          <a:solidFill>
                            <a:schemeClr val="tx1"/>
                          </a:solidFill>
                          <a:effectLst/>
                          <a:latin typeface="Arial"/>
                          <a:ea typeface="Times New Roman"/>
                        </a:rPr>
                        <a:t> </a:t>
                      </a:r>
                      <a:endParaRPr lang="es-MX" sz="16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marL="342900" lvl="0" indent="-342900" algn="l">
                        <a:lnSpc>
                          <a:spcPts val="1340"/>
                        </a:lnSpc>
                        <a:spcAft>
                          <a:spcPts val="0"/>
                        </a:spcAft>
                        <a:buFont typeface="Arial"/>
                        <a:buChar char="*"/>
                      </a:pPr>
                      <a:r>
                        <a:rPr lang="es-ES_tradnl" sz="1600" b="1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Times New Roman"/>
                        </a:rPr>
                        <a:t>Globalización. </a:t>
                      </a:r>
                      <a:endParaRPr lang="es-MX" sz="16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marL="342900" lvl="0" indent="-342900" algn="l">
                        <a:lnSpc>
                          <a:spcPts val="1340"/>
                        </a:lnSpc>
                        <a:spcAft>
                          <a:spcPts val="0"/>
                        </a:spcAft>
                        <a:buFont typeface="Arial"/>
                        <a:buChar char="*"/>
                      </a:pPr>
                      <a:endParaRPr lang="es-ES_tradnl" sz="1600" b="1" dirty="0" smtClean="0">
                        <a:solidFill>
                          <a:schemeClr val="tx1"/>
                        </a:solidFill>
                        <a:effectLst/>
                        <a:latin typeface="Arial"/>
                        <a:ea typeface="Times New Roman"/>
                      </a:endParaRPr>
                    </a:p>
                    <a:p>
                      <a:pPr marL="342900" lvl="0" indent="-342900" algn="l">
                        <a:lnSpc>
                          <a:spcPts val="1340"/>
                        </a:lnSpc>
                        <a:spcAft>
                          <a:spcPts val="0"/>
                        </a:spcAft>
                        <a:buFont typeface="Arial"/>
                        <a:buChar char="*"/>
                      </a:pPr>
                      <a:r>
                        <a:rPr lang="es-ES_tradnl" sz="1600" b="1" dirty="0" smtClean="0">
                          <a:solidFill>
                            <a:schemeClr val="tx1"/>
                          </a:solidFill>
                          <a:effectLst/>
                          <a:latin typeface="Arial"/>
                          <a:ea typeface="Times New Roman"/>
                        </a:rPr>
                        <a:t>Tecnología</a:t>
                      </a:r>
                      <a:r>
                        <a:rPr lang="es-ES_tradnl" sz="1600" b="1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Times New Roman"/>
                        </a:rPr>
                        <a:t>. </a:t>
                      </a:r>
                      <a:endParaRPr lang="es-MX" sz="16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marL="81915" marR="115570" algn="l">
                        <a:lnSpc>
                          <a:spcPts val="5"/>
                        </a:lnSpc>
                        <a:spcBef>
                          <a:spcPts val="240"/>
                        </a:spcBef>
                        <a:spcAft>
                          <a:spcPts val="0"/>
                        </a:spcAft>
                      </a:pPr>
                      <a:r>
                        <a:rPr lang="es-ES_tradnl" sz="1600" b="1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es-MX" sz="16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marL="342900" marR="115570" lvl="0" indent="-342900" algn="l">
                        <a:lnSpc>
                          <a:spcPts val="960"/>
                        </a:lnSpc>
                        <a:spcAft>
                          <a:spcPts val="0"/>
                        </a:spcAft>
                        <a:buFont typeface="Arial"/>
                        <a:buChar char="*"/>
                      </a:pPr>
                      <a:endParaRPr lang="es-ES_tradnl" sz="1600" b="1" dirty="0" smtClean="0">
                        <a:solidFill>
                          <a:schemeClr val="tx1"/>
                        </a:solidFill>
                        <a:effectLst/>
                        <a:latin typeface="Arial"/>
                        <a:ea typeface="Times New Roman"/>
                      </a:endParaRPr>
                    </a:p>
                    <a:p>
                      <a:pPr marL="342900" marR="115570" lvl="0" indent="-342900" algn="l">
                        <a:lnSpc>
                          <a:spcPts val="960"/>
                        </a:lnSpc>
                        <a:spcAft>
                          <a:spcPts val="0"/>
                        </a:spcAft>
                        <a:buFont typeface="Arial"/>
                        <a:buChar char="*"/>
                      </a:pPr>
                      <a:r>
                        <a:rPr lang="es-ES_tradnl" sz="1600" b="1" dirty="0" smtClean="0">
                          <a:solidFill>
                            <a:schemeClr val="tx1"/>
                          </a:solidFill>
                          <a:effectLst/>
                          <a:latin typeface="Arial"/>
                          <a:ea typeface="Times New Roman"/>
                        </a:rPr>
                        <a:t>Administración del </a:t>
                      </a:r>
                    </a:p>
                    <a:p>
                      <a:pPr marL="0" marR="115570" lvl="0" indent="0" algn="l">
                        <a:lnSpc>
                          <a:spcPts val="960"/>
                        </a:lnSpc>
                        <a:spcAft>
                          <a:spcPts val="0"/>
                        </a:spcAft>
                        <a:buFont typeface="Arial"/>
                        <a:buNone/>
                      </a:pPr>
                      <a:endParaRPr lang="es-ES_tradnl" sz="1600" b="1" dirty="0" smtClean="0">
                        <a:solidFill>
                          <a:schemeClr val="tx1"/>
                        </a:solidFill>
                        <a:effectLst/>
                        <a:latin typeface="Arial"/>
                        <a:ea typeface="Times New Roman"/>
                      </a:endParaRPr>
                    </a:p>
                    <a:p>
                      <a:pPr marL="0" marR="115570" lvl="0" indent="0" algn="l">
                        <a:lnSpc>
                          <a:spcPts val="960"/>
                        </a:lnSpc>
                        <a:spcAft>
                          <a:spcPts val="0"/>
                        </a:spcAft>
                        <a:buFont typeface="Arial"/>
                        <a:buNone/>
                      </a:pPr>
                      <a:r>
                        <a:rPr lang="es-ES_tradnl" sz="1600" b="1" dirty="0" smtClean="0">
                          <a:solidFill>
                            <a:schemeClr val="tx1"/>
                          </a:solidFill>
                          <a:effectLst/>
                          <a:latin typeface="Arial"/>
                          <a:ea typeface="Times New Roman"/>
                        </a:rPr>
                        <a:t>      cambio</a:t>
                      </a:r>
                      <a:r>
                        <a:rPr lang="es-ES_tradnl" sz="1600" b="1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Times New Roman"/>
                        </a:rPr>
                        <a:t>. </a:t>
                      </a:r>
                      <a:endParaRPr lang="es-MX" sz="16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marL="342900" lvl="0" indent="-342900" algn="l">
                        <a:lnSpc>
                          <a:spcPts val="1340"/>
                        </a:lnSpc>
                        <a:spcAft>
                          <a:spcPts val="0"/>
                        </a:spcAft>
                        <a:buFont typeface="Arial"/>
                        <a:buChar char="*"/>
                      </a:pPr>
                      <a:endParaRPr lang="es-ES_tradnl" sz="1600" b="1" dirty="0" smtClean="0">
                        <a:solidFill>
                          <a:schemeClr val="tx1"/>
                        </a:solidFill>
                        <a:effectLst/>
                        <a:latin typeface="Arial"/>
                        <a:ea typeface="Times New Roman"/>
                      </a:endParaRPr>
                    </a:p>
                    <a:p>
                      <a:pPr marL="342900" lvl="0" indent="-342900" algn="l">
                        <a:lnSpc>
                          <a:spcPts val="1340"/>
                        </a:lnSpc>
                        <a:spcAft>
                          <a:spcPts val="0"/>
                        </a:spcAft>
                        <a:buFont typeface="Arial"/>
                        <a:buChar char="*"/>
                      </a:pPr>
                      <a:r>
                        <a:rPr lang="es-ES_tradnl" sz="1600" b="1" dirty="0" smtClean="0">
                          <a:solidFill>
                            <a:schemeClr val="tx1"/>
                          </a:solidFill>
                          <a:effectLst/>
                          <a:latin typeface="Arial"/>
                          <a:ea typeface="Times New Roman"/>
                        </a:rPr>
                        <a:t>Capital </a:t>
                      </a:r>
                      <a:r>
                        <a:rPr lang="es-ES_tradnl" sz="1600" b="1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Times New Roman"/>
                        </a:rPr>
                        <a:t>humano. </a:t>
                      </a:r>
                      <a:endParaRPr lang="es-MX" sz="16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marL="93980" algn="l">
                        <a:lnSpc>
                          <a:spcPts val="5"/>
                        </a:lnSpc>
                        <a:spcBef>
                          <a:spcPts val="285"/>
                        </a:spcBef>
                        <a:spcAft>
                          <a:spcPts val="0"/>
                        </a:spcAft>
                      </a:pPr>
                      <a:r>
                        <a:rPr lang="es-ES_tradnl" sz="1600" b="1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es-MX" sz="16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marL="342900" lvl="0" indent="-342900" algn="l">
                        <a:lnSpc>
                          <a:spcPts val="935"/>
                        </a:lnSpc>
                        <a:spcAft>
                          <a:spcPts val="0"/>
                        </a:spcAft>
                        <a:buFont typeface="Arial"/>
                        <a:buChar char="*"/>
                      </a:pPr>
                      <a:endParaRPr lang="es-ES_tradnl" sz="1600" b="1" dirty="0" smtClean="0">
                        <a:solidFill>
                          <a:schemeClr val="tx1"/>
                        </a:solidFill>
                        <a:effectLst/>
                        <a:latin typeface="Arial"/>
                        <a:ea typeface="Times New Roman"/>
                      </a:endParaRPr>
                    </a:p>
                    <a:p>
                      <a:pPr marL="0" lvl="0" indent="0" algn="l">
                        <a:lnSpc>
                          <a:spcPts val="935"/>
                        </a:lnSpc>
                        <a:spcAft>
                          <a:spcPts val="0"/>
                        </a:spcAft>
                        <a:buFont typeface="Arial"/>
                        <a:buNone/>
                      </a:pPr>
                      <a:endParaRPr lang="es-ES_tradnl" sz="1600" b="1" dirty="0" smtClean="0">
                        <a:solidFill>
                          <a:schemeClr val="tx1"/>
                        </a:solidFill>
                        <a:effectLst/>
                        <a:latin typeface="Arial"/>
                        <a:ea typeface="Times New Roman"/>
                      </a:endParaRPr>
                    </a:p>
                    <a:p>
                      <a:pPr marL="342900" lvl="0" indent="-342900" algn="l">
                        <a:lnSpc>
                          <a:spcPts val="935"/>
                        </a:lnSpc>
                        <a:spcAft>
                          <a:spcPts val="0"/>
                        </a:spcAft>
                        <a:buFont typeface="Arial"/>
                        <a:buChar char="*"/>
                      </a:pPr>
                      <a:r>
                        <a:rPr lang="es-ES_tradnl" sz="1600" b="1" dirty="0" smtClean="0">
                          <a:solidFill>
                            <a:schemeClr val="tx1"/>
                          </a:solidFill>
                          <a:effectLst/>
                          <a:latin typeface="Arial"/>
                          <a:ea typeface="Times New Roman"/>
                        </a:rPr>
                        <a:t>Nivel de</a:t>
                      </a:r>
                      <a:r>
                        <a:rPr lang="es-ES_tradnl" sz="1600" b="1" baseline="0" dirty="0" smtClean="0">
                          <a:solidFill>
                            <a:schemeClr val="tx1"/>
                          </a:solidFill>
                          <a:effectLst/>
                          <a:latin typeface="Arial"/>
                          <a:ea typeface="Times New Roman"/>
                        </a:rPr>
                        <a:t> </a:t>
                      </a:r>
                      <a:r>
                        <a:rPr lang="es-ES_tradnl" sz="1600" b="1" dirty="0" smtClean="0">
                          <a:solidFill>
                            <a:schemeClr val="tx1"/>
                          </a:solidFill>
                          <a:effectLst/>
                          <a:latin typeface="Arial"/>
                          <a:ea typeface="Times New Roman"/>
                        </a:rPr>
                        <a:t>responsabilidad</a:t>
                      </a:r>
                      <a:r>
                        <a:rPr lang="es-ES_tradnl" sz="1600" b="1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Times New Roman"/>
                        </a:rPr>
                        <a:t>. </a:t>
                      </a:r>
                      <a:endParaRPr lang="es-MX" sz="16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marL="81915" marR="304800" algn="l">
                        <a:lnSpc>
                          <a:spcPts val="5"/>
                        </a:lnSpc>
                        <a:spcBef>
                          <a:spcPts val="285"/>
                        </a:spcBef>
                        <a:spcAft>
                          <a:spcPts val="0"/>
                        </a:spcAft>
                      </a:pPr>
                      <a:r>
                        <a:rPr lang="es-ES_tradnl" sz="1600" b="1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es-ES_tradnl" sz="1600" b="1" dirty="0" smtClean="0">
                        <a:solidFill>
                          <a:schemeClr val="tx1"/>
                        </a:solidFill>
                        <a:effectLst/>
                        <a:latin typeface="Arial"/>
                        <a:ea typeface="Times New Roman"/>
                      </a:endParaRPr>
                    </a:p>
                    <a:p>
                      <a:pPr marL="81915" marR="304800" algn="l">
                        <a:lnSpc>
                          <a:spcPts val="5"/>
                        </a:lnSpc>
                        <a:spcBef>
                          <a:spcPts val="285"/>
                        </a:spcBef>
                        <a:spcAft>
                          <a:spcPts val="0"/>
                        </a:spcAft>
                      </a:pPr>
                      <a:endParaRPr lang="es-ES_tradnl" sz="1600" b="1" dirty="0" smtClean="0">
                        <a:solidFill>
                          <a:schemeClr val="tx1"/>
                        </a:solidFill>
                        <a:effectLst/>
                        <a:latin typeface="Arial"/>
                        <a:ea typeface="Times New Roman"/>
                      </a:endParaRPr>
                    </a:p>
                    <a:p>
                      <a:pPr marL="81915" marR="304800" algn="l">
                        <a:lnSpc>
                          <a:spcPts val="5"/>
                        </a:lnSpc>
                        <a:spcBef>
                          <a:spcPts val="285"/>
                        </a:spcBef>
                        <a:spcAft>
                          <a:spcPts val="0"/>
                        </a:spcAft>
                      </a:pPr>
                      <a:endParaRPr lang="es-ES_tradnl" sz="1600" b="1" dirty="0" smtClean="0">
                        <a:solidFill>
                          <a:schemeClr val="tx1"/>
                        </a:solidFill>
                        <a:effectLst/>
                        <a:latin typeface="Arial"/>
                        <a:ea typeface="Times New Roman"/>
                      </a:endParaRPr>
                    </a:p>
                    <a:p>
                      <a:pPr marL="81915" marR="304800" algn="l">
                        <a:lnSpc>
                          <a:spcPts val="5"/>
                        </a:lnSpc>
                        <a:spcBef>
                          <a:spcPts val="285"/>
                        </a:spcBef>
                        <a:spcAft>
                          <a:spcPts val="0"/>
                        </a:spcAft>
                      </a:pPr>
                      <a:endParaRPr lang="es-MX" sz="16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marL="342900" marR="304800" lvl="0" indent="-342900" algn="l">
                        <a:lnSpc>
                          <a:spcPts val="960"/>
                        </a:lnSpc>
                        <a:spcAft>
                          <a:spcPts val="0"/>
                        </a:spcAft>
                        <a:buFont typeface="Arial"/>
                        <a:buChar char="*"/>
                      </a:pPr>
                      <a:r>
                        <a:rPr lang="es-ES_tradnl" sz="1600" b="1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Times New Roman"/>
                        </a:rPr>
                        <a:t>Contención </a:t>
                      </a:r>
                      <a:r>
                        <a:rPr lang="es-ES_tradnl" sz="1600" b="1" dirty="0" smtClean="0">
                          <a:solidFill>
                            <a:schemeClr val="tx1"/>
                          </a:solidFill>
                          <a:effectLst/>
                          <a:latin typeface="Arial"/>
                          <a:ea typeface="Times New Roman"/>
                        </a:rPr>
                        <a:t>de</a:t>
                      </a:r>
                    </a:p>
                    <a:p>
                      <a:pPr marL="0" marR="304800" lvl="0" indent="0" algn="l">
                        <a:lnSpc>
                          <a:spcPts val="960"/>
                        </a:lnSpc>
                        <a:spcAft>
                          <a:spcPts val="0"/>
                        </a:spcAft>
                        <a:buFont typeface="Arial"/>
                        <a:buNone/>
                      </a:pPr>
                      <a:r>
                        <a:rPr lang="es-ES_tradnl" sz="1600" b="1" dirty="0" smtClean="0">
                          <a:solidFill>
                            <a:schemeClr val="tx1"/>
                          </a:solidFill>
                          <a:effectLst/>
                          <a:latin typeface="Arial"/>
                          <a:ea typeface="Times New Roman"/>
                        </a:rPr>
                        <a:t>      </a:t>
                      </a:r>
                      <a:r>
                        <a:rPr lang="es-ES_tradnl" sz="1600" b="1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Times New Roman"/>
                        </a:rPr>
                        <a:t>costos. </a:t>
                      </a:r>
                      <a:endParaRPr lang="es-MX" sz="16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graphicFrame>
        <p:nvGraphicFramePr>
          <p:cNvPr id="6" name="5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3411549"/>
              </p:ext>
            </p:extLst>
          </p:nvPr>
        </p:nvGraphicFramePr>
        <p:xfrm>
          <a:off x="3203848" y="2564904"/>
          <a:ext cx="2376264" cy="37211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376264"/>
              </a:tblGrid>
              <a:tr h="2808312">
                <a:tc>
                  <a:txBody>
                    <a:bodyPr/>
                    <a:lstStyle/>
                    <a:p>
                      <a:pPr marL="69850" algn="l">
                        <a:lnSpc>
                          <a:spcPts val="960"/>
                        </a:lnSpc>
                        <a:spcAft>
                          <a:spcPts val="0"/>
                        </a:spcAft>
                      </a:pPr>
                      <a:r>
                        <a:rPr lang="es-ES_tradnl" sz="1800" b="1" dirty="0" smtClean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</a:p>
                    <a:p>
                      <a:pPr marL="69850" algn="l">
                        <a:lnSpc>
                          <a:spcPts val="960"/>
                        </a:lnSpc>
                        <a:spcAft>
                          <a:spcPts val="0"/>
                        </a:spcAft>
                      </a:pPr>
                      <a:r>
                        <a:rPr lang="es-ES_tradnl" sz="1600" b="1" dirty="0" smtClean="0">
                          <a:solidFill>
                            <a:schemeClr val="tx1"/>
                          </a:solidFill>
                          <a:effectLst/>
                        </a:rPr>
                        <a:t>   RECURSOS </a:t>
                      </a:r>
                      <a:r>
                        <a:rPr lang="es-ES_tradnl" sz="1600" b="1" baseline="0" dirty="0" smtClean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s-ES_tradnl" sz="1600" b="1" dirty="0" smtClean="0">
                          <a:solidFill>
                            <a:schemeClr val="tx1"/>
                          </a:solidFill>
                          <a:effectLst/>
                        </a:rPr>
                        <a:t>HUMANOS </a:t>
                      </a:r>
                      <a:endParaRPr lang="es-MX" sz="1600" b="1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342900" lvl="0" indent="-342900" algn="l">
                        <a:lnSpc>
                          <a:spcPts val="1340"/>
                        </a:lnSpc>
                        <a:spcAft>
                          <a:spcPts val="0"/>
                        </a:spcAft>
                        <a:buFont typeface="Arial"/>
                        <a:buChar char="*"/>
                      </a:pPr>
                      <a:endParaRPr lang="es-ES_tradnl" sz="1800" b="1" dirty="0" smtClean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342900" lvl="0" indent="-342900" algn="l">
                        <a:lnSpc>
                          <a:spcPts val="1340"/>
                        </a:lnSpc>
                        <a:spcAft>
                          <a:spcPts val="0"/>
                        </a:spcAft>
                        <a:buFont typeface="Arial"/>
                        <a:buChar char="*"/>
                      </a:pPr>
                      <a:r>
                        <a:rPr lang="es-ES_tradnl" sz="1800" b="1" dirty="0" smtClean="0">
                          <a:solidFill>
                            <a:schemeClr val="tx1"/>
                          </a:solidFill>
                          <a:effectLst/>
                        </a:rPr>
                        <a:t>Planeación</a:t>
                      </a:r>
                      <a:r>
                        <a:rPr lang="es-ES_tradnl" sz="1800" b="1" dirty="0">
                          <a:solidFill>
                            <a:schemeClr val="tx1"/>
                          </a:solidFill>
                          <a:effectLst/>
                        </a:rPr>
                        <a:t>. </a:t>
                      </a:r>
                      <a:endParaRPr lang="es-MX" sz="1800" b="1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342900" lvl="0" indent="-342900" algn="l">
                        <a:lnSpc>
                          <a:spcPts val="1340"/>
                        </a:lnSpc>
                        <a:spcAft>
                          <a:spcPts val="0"/>
                        </a:spcAft>
                        <a:buFont typeface="Arial"/>
                        <a:buChar char="*"/>
                      </a:pPr>
                      <a:endParaRPr lang="es-ES_tradnl" sz="1800" b="1" dirty="0" smtClean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342900" lvl="0" indent="-342900" algn="l">
                        <a:lnSpc>
                          <a:spcPts val="1340"/>
                        </a:lnSpc>
                        <a:spcAft>
                          <a:spcPts val="0"/>
                        </a:spcAft>
                        <a:buFont typeface="Arial"/>
                        <a:buChar char="*"/>
                      </a:pPr>
                      <a:r>
                        <a:rPr lang="es-ES_tradnl" sz="1800" b="1" dirty="0" smtClean="0">
                          <a:solidFill>
                            <a:schemeClr val="tx1"/>
                          </a:solidFill>
                          <a:effectLst/>
                        </a:rPr>
                        <a:t>Reclutamiento</a:t>
                      </a:r>
                      <a:r>
                        <a:rPr lang="es-ES_tradnl" sz="1800" b="1" dirty="0">
                          <a:solidFill>
                            <a:schemeClr val="tx1"/>
                          </a:solidFill>
                          <a:effectLst/>
                        </a:rPr>
                        <a:t>. </a:t>
                      </a:r>
                      <a:endParaRPr lang="es-MX" sz="1800" b="1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342900" lvl="0" indent="-342900" algn="l">
                        <a:lnSpc>
                          <a:spcPts val="1340"/>
                        </a:lnSpc>
                        <a:spcAft>
                          <a:spcPts val="0"/>
                        </a:spcAft>
                        <a:buFont typeface="Arial"/>
                        <a:buChar char="*"/>
                      </a:pPr>
                      <a:endParaRPr lang="es-ES_tradnl" sz="1800" b="1" dirty="0" smtClean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342900" lvl="0" indent="-342900" algn="l">
                        <a:lnSpc>
                          <a:spcPts val="1340"/>
                        </a:lnSpc>
                        <a:spcAft>
                          <a:spcPts val="0"/>
                        </a:spcAft>
                        <a:buFont typeface="Arial"/>
                        <a:buChar char="*"/>
                      </a:pPr>
                      <a:r>
                        <a:rPr lang="es-ES_tradnl" sz="1800" b="1" dirty="0" smtClean="0">
                          <a:solidFill>
                            <a:schemeClr val="tx1"/>
                          </a:solidFill>
                          <a:effectLst/>
                        </a:rPr>
                        <a:t>Proceso </a:t>
                      </a:r>
                      <a:r>
                        <a:rPr lang="es-ES_tradnl" sz="1800" b="1" dirty="0">
                          <a:solidFill>
                            <a:schemeClr val="tx1"/>
                          </a:solidFill>
                          <a:effectLst/>
                        </a:rPr>
                        <a:t>de empleo. </a:t>
                      </a:r>
                      <a:endParaRPr lang="es-MX" sz="1800" b="1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342900" lvl="0" indent="-342900" algn="l">
                        <a:lnSpc>
                          <a:spcPts val="1340"/>
                        </a:lnSpc>
                        <a:spcAft>
                          <a:spcPts val="0"/>
                        </a:spcAft>
                        <a:buFont typeface="Arial"/>
                        <a:buChar char="*"/>
                      </a:pPr>
                      <a:endParaRPr lang="es-ES_tradnl" sz="1800" b="1" dirty="0" smtClean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342900" lvl="0" indent="-342900" algn="l">
                        <a:lnSpc>
                          <a:spcPts val="1340"/>
                        </a:lnSpc>
                        <a:spcAft>
                          <a:spcPts val="0"/>
                        </a:spcAft>
                        <a:buFont typeface="Arial"/>
                        <a:buChar char="*"/>
                      </a:pPr>
                      <a:r>
                        <a:rPr lang="es-ES_tradnl" sz="1800" b="1" dirty="0" smtClean="0">
                          <a:solidFill>
                            <a:schemeClr val="tx1"/>
                          </a:solidFill>
                          <a:effectLst/>
                        </a:rPr>
                        <a:t>Diseño </a:t>
                      </a:r>
                      <a:r>
                        <a:rPr lang="es-ES_tradnl" sz="1800" b="1" dirty="0">
                          <a:solidFill>
                            <a:schemeClr val="tx1"/>
                          </a:solidFill>
                          <a:effectLst/>
                        </a:rPr>
                        <a:t>de puestos. </a:t>
                      </a:r>
                      <a:endParaRPr lang="es-MX" sz="1800" b="1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342900" lvl="0" indent="-342900" algn="l">
                        <a:lnSpc>
                          <a:spcPts val="1340"/>
                        </a:lnSpc>
                        <a:spcAft>
                          <a:spcPts val="0"/>
                        </a:spcAft>
                        <a:buFont typeface="Arial"/>
                        <a:buChar char="*"/>
                      </a:pPr>
                      <a:endParaRPr lang="es-ES_tradnl" sz="1800" b="1" dirty="0" smtClean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342900" lvl="0" indent="-342900" algn="l">
                        <a:lnSpc>
                          <a:spcPts val="1340"/>
                        </a:lnSpc>
                        <a:spcAft>
                          <a:spcPts val="0"/>
                        </a:spcAft>
                        <a:buFont typeface="Arial"/>
                        <a:buChar char="*"/>
                      </a:pPr>
                      <a:r>
                        <a:rPr lang="es-ES_tradnl" sz="1800" b="1" dirty="0" smtClean="0">
                          <a:solidFill>
                            <a:schemeClr val="tx1"/>
                          </a:solidFill>
                          <a:effectLst/>
                        </a:rPr>
                        <a:t>Capacitación/desarrollo</a:t>
                      </a:r>
                      <a:endParaRPr lang="es-MX" sz="1800" b="1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342900" lvl="0" indent="-342900" algn="l">
                        <a:lnSpc>
                          <a:spcPts val="1340"/>
                        </a:lnSpc>
                        <a:spcAft>
                          <a:spcPts val="0"/>
                        </a:spcAft>
                        <a:buFont typeface="Arial"/>
                        <a:buChar char="*"/>
                      </a:pPr>
                      <a:r>
                        <a:rPr lang="es-ES_tradnl" sz="1800" b="1" dirty="0" smtClean="0">
                          <a:solidFill>
                            <a:schemeClr val="tx1"/>
                          </a:solidFill>
                          <a:effectLst/>
                        </a:rPr>
                        <a:t>Evaluación del desempeño. </a:t>
                      </a:r>
                      <a:endParaRPr lang="es-MX" sz="1800" b="1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342900" lvl="0" indent="-342900" algn="l">
                        <a:lnSpc>
                          <a:spcPts val="1340"/>
                        </a:lnSpc>
                        <a:spcAft>
                          <a:spcPts val="0"/>
                        </a:spcAft>
                        <a:buFont typeface="Arial"/>
                        <a:buChar char="*"/>
                      </a:pPr>
                      <a:endParaRPr lang="es-ES_tradnl" sz="1800" b="1" dirty="0" smtClean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342900" lvl="0" indent="-342900" algn="l">
                        <a:lnSpc>
                          <a:spcPts val="1340"/>
                        </a:lnSpc>
                        <a:spcAft>
                          <a:spcPts val="0"/>
                        </a:spcAft>
                        <a:buFont typeface="Arial"/>
                        <a:buChar char="*"/>
                      </a:pPr>
                      <a:r>
                        <a:rPr lang="es-ES_tradnl" sz="1800" b="1" dirty="0" smtClean="0">
                          <a:solidFill>
                            <a:schemeClr val="tx1"/>
                          </a:solidFill>
                          <a:effectLst/>
                        </a:rPr>
                        <a:t>Comunicaciones</a:t>
                      </a:r>
                      <a:r>
                        <a:rPr lang="es-ES_tradnl" sz="1800" b="1" dirty="0">
                          <a:solidFill>
                            <a:schemeClr val="tx1"/>
                          </a:solidFill>
                          <a:effectLst/>
                        </a:rPr>
                        <a:t>. </a:t>
                      </a:r>
                      <a:endParaRPr lang="es-MX" sz="1800" b="1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342900" lvl="0" indent="-342900" algn="l">
                        <a:lnSpc>
                          <a:spcPts val="1340"/>
                        </a:lnSpc>
                        <a:spcAft>
                          <a:spcPts val="0"/>
                        </a:spcAft>
                        <a:buFont typeface="Arial"/>
                        <a:buChar char="*"/>
                      </a:pPr>
                      <a:endParaRPr lang="es-ES_tradnl" sz="1800" b="1" dirty="0" smtClean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342900" lvl="0" indent="-342900" algn="l">
                        <a:lnSpc>
                          <a:spcPts val="1340"/>
                        </a:lnSpc>
                        <a:spcAft>
                          <a:spcPts val="0"/>
                        </a:spcAft>
                        <a:buFont typeface="Arial"/>
                        <a:buChar char="*"/>
                      </a:pPr>
                      <a:r>
                        <a:rPr lang="es-ES_tradnl" sz="1800" b="1" dirty="0" smtClean="0">
                          <a:solidFill>
                            <a:schemeClr val="tx1"/>
                          </a:solidFill>
                          <a:effectLst/>
                        </a:rPr>
                        <a:t>Compensación</a:t>
                      </a:r>
                      <a:r>
                        <a:rPr lang="es-ES_tradnl" sz="1800" b="1" dirty="0">
                          <a:solidFill>
                            <a:schemeClr val="tx1"/>
                          </a:solidFill>
                          <a:effectLst/>
                        </a:rPr>
                        <a:t>. </a:t>
                      </a:r>
                      <a:endParaRPr lang="es-MX" sz="1800" b="1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342900" lvl="0" indent="-342900" algn="l">
                        <a:lnSpc>
                          <a:spcPts val="1340"/>
                        </a:lnSpc>
                        <a:spcAft>
                          <a:spcPts val="0"/>
                        </a:spcAft>
                        <a:buFont typeface="Arial"/>
                        <a:buChar char="*"/>
                      </a:pPr>
                      <a:endParaRPr lang="es-ES_tradnl" sz="1800" b="1" dirty="0" smtClean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342900" lvl="0" indent="-342900" algn="l">
                        <a:lnSpc>
                          <a:spcPts val="1340"/>
                        </a:lnSpc>
                        <a:spcAft>
                          <a:spcPts val="0"/>
                        </a:spcAft>
                        <a:buFont typeface="Arial"/>
                        <a:buChar char="*"/>
                      </a:pPr>
                      <a:r>
                        <a:rPr lang="es-ES_tradnl" sz="1800" b="1" dirty="0" smtClean="0">
                          <a:solidFill>
                            <a:schemeClr val="tx1"/>
                          </a:solidFill>
                          <a:effectLst/>
                        </a:rPr>
                        <a:t>Beneficios</a:t>
                      </a:r>
                      <a:r>
                        <a:rPr lang="es-ES_tradnl" sz="1800" b="1" dirty="0">
                          <a:solidFill>
                            <a:schemeClr val="tx1"/>
                          </a:solidFill>
                          <a:effectLst/>
                        </a:rPr>
                        <a:t>. </a:t>
                      </a:r>
                      <a:endParaRPr lang="es-MX" sz="1800" b="1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342900" lvl="0" indent="-342900" algn="l">
                        <a:lnSpc>
                          <a:spcPts val="1340"/>
                        </a:lnSpc>
                        <a:spcAft>
                          <a:spcPts val="0"/>
                        </a:spcAft>
                        <a:buFont typeface="Arial"/>
                        <a:buChar char="*"/>
                      </a:pPr>
                      <a:endParaRPr lang="es-ES_tradnl" sz="1800" b="1" dirty="0" smtClean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342900" lvl="0" indent="-342900" algn="l">
                        <a:lnSpc>
                          <a:spcPts val="1340"/>
                        </a:lnSpc>
                        <a:spcAft>
                          <a:spcPts val="0"/>
                        </a:spcAft>
                        <a:buFont typeface="Arial"/>
                        <a:buChar char="*"/>
                      </a:pPr>
                      <a:r>
                        <a:rPr lang="es-ES_tradnl" sz="1800" b="1" dirty="0" smtClean="0">
                          <a:solidFill>
                            <a:schemeClr val="tx1"/>
                          </a:solidFill>
                          <a:effectLst/>
                        </a:rPr>
                        <a:t>Relaciones </a:t>
                      </a:r>
                      <a:r>
                        <a:rPr lang="es-ES_tradnl" sz="1800" b="1" dirty="0">
                          <a:solidFill>
                            <a:schemeClr val="tx1"/>
                          </a:solidFill>
                          <a:effectLst/>
                        </a:rPr>
                        <a:t>laborales. </a:t>
                      </a:r>
                      <a:endParaRPr lang="es-MX" sz="18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7" name="6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28997779"/>
              </p:ext>
            </p:extLst>
          </p:nvPr>
        </p:nvGraphicFramePr>
        <p:xfrm>
          <a:off x="5829847" y="2636911"/>
          <a:ext cx="3206649" cy="3477871"/>
        </p:xfrm>
        <a:graphic>
          <a:graphicData uri="http://schemas.openxmlformats.org/drawingml/2006/table">
            <a:tbl>
              <a:tblPr/>
              <a:tblGrid>
                <a:gridCol w="3206649"/>
              </a:tblGrid>
              <a:tr h="3477871">
                <a:tc>
                  <a:txBody>
                    <a:bodyPr/>
                    <a:lstStyle/>
                    <a:p>
                      <a:pPr marL="198120" marR="194945" algn="l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endParaRPr lang="es-ES_tradnl" sz="1600" b="1" dirty="0" smtClean="0">
                        <a:solidFill>
                          <a:schemeClr val="tx1"/>
                        </a:solidFill>
                        <a:effectLst/>
                        <a:latin typeface="Arial"/>
                        <a:ea typeface="Times New Roman"/>
                      </a:endParaRPr>
                    </a:p>
                    <a:p>
                      <a:pPr marL="198120" marR="194945"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es-ES_tradnl" sz="1600" b="1" dirty="0" smtClean="0">
                          <a:solidFill>
                            <a:schemeClr val="tx1"/>
                          </a:solidFill>
                          <a:effectLst/>
                          <a:latin typeface="Arial"/>
                          <a:ea typeface="Times New Roman"/>
                        </a:rPr>
                        <a:t>INQUIETUDES </a:t>
                      </a:r>
                      <a:r>
                        <a:rPr lang="es-ES_tradnl" sz="1600" b="1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Times New Roman"/>
                        </a:rPr>
                        <a:t>DE </a:t>
                      </a:r>
                      <a:r>
                        <a:rPr lang="es-ES_tradnl" sz="1600" b="1" dirty="0" smtClean="0">
                          <a:solidFill>
                            <a:schemeClr val="tx1"/>
                          </a:solidFill>
                          <a:effectLst/>
                          <a:latin typeface="Arial"/>
                          <a:ea typeface="Times New Roman"/>
                        </a:rPr>
                        <a:t>LOS </a:t>
                      </a:r>
                    </a:p>
                    <a:p>
                      <a:pPr marL="198120" marR="194945"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endParaRPr lang="es-ES_tradnl" sz="1600" b="1" dirty="0" smtClean="0">
                        <a:solidFill>
                          <a:schemeClr val="tx1"/>
                        </a:solidFill>
                        <a:effectLst/>
                        <a:latin typeface="Arial"/>
                        <a:ea typeface="Times New Roman"/>
                      </a:endParaRPr>
                    </a:p>
                    <a:p>
                      <a:pPr marL="198120" marR="194945"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es-ES_tradnl" sz="1600" b="1" dirty="0" smtClean="0">
                          <a:solidFill>
                            <a:schemeClr val="tx1"/>
                          </a:solidFill>
                          <a:effectLst/>
                          <a:latin typeface="Arial"/>
                          <a:ea typeface="Times New Roman"/>
                        </a:rPr>
                        <a:t>EMPLEADOS</a:t>
                      </a:r>
                    </a:p>
                    <a:p>
                      <a:pPr marL="198120" marR="194945" algn="l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es-ES_tradnl" sz="1600" b="1" dirty="0" smtClean="0">
                          <a:solidFill>
                            <a:schemeClr val="tx1"/>
                          </a:solidFill>
                          <a:effectLst/>
                          <a:latin typeface="Arial"/>
                          <a:ea typeface="Times New Roman"/>
                        </a:rPr>
                        <a:t> </a:t>
                      </a:r>
                      <a:endParaRPr lang="es-MX" sz="16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marL="342900" lvl="0" indent="-342900" algn="l">
                        <a:lnSpc>
                          <a:spcPts val="1340"/>
                        </a:lnSpc>
                        <a:spcAft>
                          <a:spcPts val="0"/>
                        </a:spcAft>
                        <a:buFont typeface="Arial"/>
                        <a:buChar char="*"/>
                      </a:pPr>
                      <a:r>
                        <a:rPr lang="es-ES_tradnl" sz="1600" b="1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Times New Roman"/>
                        </a:rPr>
                        <a:t>Diversidad de orígenes. </a:t>
                      </a:r>
                      <a:endParaRPr lang="es-MX" sz="16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marL="93980" algn="l">
                        <a:lnSpc>
                          <a:spcPts val="5"/>
                        </a:lnSpc>
                        <a:spcBef>
                          <a:spcPts val="285"/>
                        </a:spcBef>
                        <a:spcAft>
                          <a:spcPts val="0"/>
                        </a:spcAft>
                      </a:pPr>
                      <a:r>
                        <a:rPr lang="es-ES_tradnl" sz="1600" b="1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es-ES_tradnl" sz="1600" b="1" dirty="0" smtClean="0">
                        <a:solidFill>
                          <a:schemeClr val="tx1"/>
                        </a:solidFill>
                        <a:effectLst/>
                        <a:latin typeface="Arial"/>
                        <a:ea typeface="Times New Roman"/>
                      </a:endParaRPr>
                    </a:p>
                    <a:p>
                      <a:pPr marL="93980" algn="l">
                        <a:lnSpc>
                          <a:spcPts val="5"/>
                        </a:lnSpc>
                        <a:spcBef>
                          <a:spcPts val="285"/>
                        </a:spcBef>
                        <a:spcAft>
                          <a:spcPts val="0"/>
                        </a:spcAft>
                      </a:pPr>
                      <a:endParaRPr lang="es-MX" sz="16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marL="342900" lvl="0" indent="-342900" algn="l">
                        <a:lnSpc>
                          <a:spcPts val="935"/>
                        </a:lnSpc>
                        <a:spcAft>
                          <a:spcPts val="0"/>
                        </a:spcAft>
                        <a:buFont typeface="Arial"/>
                        <a:buChar char="*"/>
                      </a:pPr>
                      <a:r>
                        <a:rPr lang="es-ES_tradnl" sz="1600" b="1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Times New Roman"/>
                        </a:rPr>
                        <a:t>Distribución de la edad. </a:t>
                      </a:r>
                      <a:endParaRPr lang="es-MX" sz="16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marL="93980" algn="l">
                        <a:lnSpc>
                          <a:spcPts val="5"/>
                        </a:lnSpc>
                        <a:spcBef>
                          <a:spcPts val="285"/>
                        </a:spcBef>
                        <a:spcAft>
                          <a:spcPts val="0"/>
                        </a:spcAft>
                      </a:pPr>
                      <a:r>
                        <a:rPr lang="es-ES_tradnl" sz="1600" b="1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es-MX" sz="16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marL="342900" lvl="0" indent="-342900" algn="l">
                        <a:lnSpc>
                          <a:spcPts val="935"/>
                        </a:lnSpc>
                        <a:spcAft>
                          <a:spcPts val="0"/>
                        </a:spcAft>
                        <a:buFont typeface="Arial"/>
                        <a:buChar char="*"/>
                      </a:pPr>
                      <a:endParaRPr lang="es-ES_tradnl" sz="1600" b="1" dirty="0" smtClean="0">
                        <a:solidFill>
                          <a:schemeClr val="tx1"/>
                        </a:solidFill>
                        <a:effectLst/>
                        <a:latin typeface="Arial"/>
                        <a:ea typeface="Times New Roman"/>
                      </a:endParaRPr>
                    </a:p>
                    <a:p>
                      <a:pPr marL="342900" lvl="0" indent="-342900" algn="l">
                        <a:lnSpc>
                          <a:spcPts val="935"/>
                        </a:lnSpc>
                        <a:spcAft>
                          <a:spcPts val="0"/>
                        </a:spcAft>
                        <a:buFont typeface="Arial"/>
                        <a:buChar char="*"/>
                      </a:pPr>
                      <a:r>
                        <a:rPr lang="es-ES_tradnl" sz="1600" b="1" dirty="0" smtClean="0">
                          <a:solidFill>
                            <a:schemeClr val="tx1"/>
                          </a:solidFill>
                          <a:effectLst/>
                          <a:latin typeface="Arial"/>
                          <a:ea typeface="Times New Roman"/>
                        </a:rPr>
                        <a:t>Cuestiones </a:t>
                      </a:r>
                      <a:r>
                        <a:rPr lang="es-ES_tradnl" sz="1600" b="1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Times New Roman"/>
                        </a:rPr>
                        <a:t>de género. </a:t>
                      </a:r>
                      <a:endParaRPr lang="es-MX" sz="16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marL="93980" algn="l">
                        <a:lnSpc>
                          <a:spcPts val="5"/>
                        </a:lnSpc>
                        <a:spcBef>
                          <a:spcPts val="285"/>
                        </a:spcBef>
                        <a:spcAft>
                          <a:spcPts val="0"/>
                        </a:spcAft>
                      </a:pPr>
                      <a:r>
                        <a:rPr lang="es-ES_tradnl" sz="1600" b="1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es-MX" sz="16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marL="342900" lvl="0" indent="-342900" algn="l">
                        <a:lnSpc>
                          <a:spcPts val="935"/>
                        </a:lnSpc>
                        <a:spcAft>
                          <a:spcPts val="0"/>
                        </a:spcAft>
                        <a:buFont typeface="Arial"/>
                        <a:buChar char="*"/>
                      </a:pPr>
                      <a:endParaRPr lang="es-ES_tradnl" sz="1600" b="1" dirty="0" smtClean="0">
                        <a:solidFill>
                          <a:schemeClr val="tx1"/>
                        </a:solidFill>
                        <a:effectLst/>
                        <a:latin typeface="Arial"/>
                        <a:ea typeface="Times New Roman"/>
                      </a:endParaRPr>
                    </a:p>
                    <a:p>
                      <a:pPr marL="342900" lvl="0" indent="-342900" algn="l">
                        <a:lnSpc>
                          <a:spcPts val="935"/>
                        </a:lnSpc>
                        <a:spcAft>
                          <a:spcPts val="0"/>
                        </a:spcAft>
                        <a:buFont typeface="Arial"/>
                        <a:buChar char="*"/>
                      </a:pPr>
                      <a:r>
                        <a:rPr lang="es-ES_tradnl" sz="1600" b="1" dirty="0" smtClean="0">
                          <a:solidFill>
                            <a:schemeClr val="tx1"/>
                          </a:solidFill>
                          <a:effectLst/>
                          <a:latin typeface="Arial"/>
                          <a:ea typeface="Times New Roman"/>
                        </a:rPr>
                        <a:t>Seguridad </a:t>
                      </a:r>
                      <a:r>
                        <a:rPr lang="es-ES_tradnl" sz="1600" b="1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Times New Roman"/>
                        </a:rPr>
                        <a:t>laboral. </a:t>
                      </a:r>
                      <a:endParaRPr lang="es-MX" sz="16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marL="93980" algn="l">
                        <a:lnSpc>
                          <a:spcPts val="5"/>
                        </a:lnSpc>
                        <a:spcBef>
                          <a:spcPts val="285"/>
                        </a:spcBef>
                        <a:spcAft>
                          <a:spcPts val="0"/>
                        </a:spcAft>
                      </a:pPr>
                      <a:r>
                        <a:rPr lang="es-ES_tradnl" sz="1600" b="1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es-MX" sz="16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marL="342900" lvl="0" indent="-342900" algn="l">
                        <a:lnSpc>
                          <a:spcPts val="935"/>
                        </a:lnSpc>
                        <a:spcAft>
                          <a:spcPts val="0"/>
                        </a:spcAft>
                        <a:buFont typeface="Arial"/>
                        <a:buChar char="*"/>
                      </a:pPr>
                      <a:endParaRPr lang="es-ES_tradnl" sz="1600" b="1" dirty="0" smtClean="0">
                        <a:solidFill>
                          <a:schemeClr val="tx1"/>
                        </a:solidFill>
                        <a:effectLst/>
                        <a:latin typeface="Arial"/>
                        <a:ea typeface="Times New Roman"/>
                      </a:endParaRPr>
                    </a:p>
                    <a:p>
                      <a:pPr marL="342900" lvl="0" indent="-342900" algn="l">
                        <a:lnSpc>
                          <a:spcPts val="935"/>
                        </a:lnSpc>
                        <a:spcAft>
                          <a:spcPts val="0"/>
                        </a:spcAft>
                        <a:buFont typeface="Arial"/>
                        <a:buChar char="*"/>
                      </a:pPr>
                      <a:r>
                        <a:rPr lang="es-ES_tradnl" sz="1600" b="1" dirty="0" smtClean="0">
                          <a:solidFill>
                            <a:schemeClr val="tx1"/>
                          </a:solidFill>
                          <a:effectLst/>
                          <a:latin typeface="Arial"/>
                          <a:ea typeface="Times New Roman"/>
                        </a:rPr>
                        <a:t>Niveles </a:t>
                      </a:r>
                      <a:r>
                        <a:rPr lang="es-ES_tradnl" sz="1600" b="1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Times New Roman"/>
                        </a:rPr>
                        <a:t>de educación. </a:t>
                      </a:r>
                      <a:endParaRPr lang="es-MX" sz="16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marL="342900" lvl="0" indent="-342900" algn="l">
                        <a:lnSpc>
                          <a:spcPts val="1340"/>
                        </a:lnSpc>
                        <a:spcAft>
                          <a:spcPts val="0"/>
                        </a:spcAft>
                        <a:buFont typeface="Arial"/>
                        <a:buChar char="*"/>
                      </a:pPr>
                      <a:endParaRPr lang="es-ES_tradnl" sz="1600" b="1" dirty="0" smtClean="0">
                        <a:solidFill>
                          <a:schemeClr val="tx1"/>
                        </a:solidFill>
                        <a:effectLst/>
                        <a:latin typeface="Arial"/>
                        <a:ea typeface="Times New Roman"/>
                      </a:endParaRPr>
                    </a:p>
                    <a:p>
                      <a:pPr marL="342900" lvl="0" indent="-342900" algn="l">
                        <a:lnSpc>
                          <a:spcPts val="1340"/>
                        </a:lnSpc>
                        <a:spcAft>
                          <a:spcPts val="0"/>
                        </a:spcAft>
                        <a:buFont typeface="Arial"/>
                        <a:buChar char="*"/>
                      </a:pPr>
                      <a:r>
                        <a:rPr lang="es-ES_tradnl" sz="1600" b="1" dirty="0" smtClean="0">
                          <a:solidFill>
                            <a:schemeClr val="tx1"/>
                          </a:solidFill>
                          <a:effectLst/>
                          <a:latin typeface="Arial"/>
                          <a:ea typeface="Times New Roman"/>
                        </a:rPr>
                        <a:t>Derechos de los</a:t>
                      </a:r>
                      <a:r>
                        <a:rPr lang="es-ES_tradnl" sz="1600" b="1" baseline="0" dirty="0" smtClean="0">
                          <a:solidFill>
                            <a:schemeClr val="tx1"/>
                          </a:solidFill>
                          <a:effectLst/>
                          <a:latin typeface="Arial"/>
                          <a:ea typeface="Times New Roman"/>
                        </a:rPr>
                        <a:t> </a:t>
                      </a:r>
                      <a:r>
                        <a:rPr lang="es-ES_tradnl" sz="1600" b="1" dirty="0" smtClean="0">
                          <a:solidFill>
                            <a:schemeClr val="tx1"/>
                          </a:solidFill>
                          <a:effectLst/>
                          <a:latin typeface="Arial"/>
                          <a:ea typeface="Times New Roman"/>
                        </a:rPr>
                        <a:t>empleados</a:t>
                      </a:r>
                      <a:r>
                        <a:rPr lang="es-ES_tradnl" sz="1600" b="1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Times New Roman"/>
                        </a:rPr>
                        <a:t>. </a:t>
                      </a:r>
                      <a:endParaRPr lang="es-MX" sz="16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marL="91440" marR="514985" algn="l">
                        <a:lnSpc>
                          <a:spcPts val="5"/>
                        </a:lnSpc>
                        <a:spcBef>
                          <a:spcPts val="335"/>
                        </a:spcBef>
                        <a:spcAft>
                          <a:spcPts val="0"/>
                        </a:spcAft>
                      </a:pPr>
                      <a:r>
                        <a:rPr lang="es-ES_tradnl" sz="1600" b="1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es-ES_tradnl" sz="1600" b="1" dirty="0" smtClean="0">
                        <a:solidFill>
                          <a:schemeClr val="tx1"/>
                        </a:solidFill>
                        <a:effectLst/>
                        <a:latin typeface="Arial"/>
                        <a:ea typeface="Times New Roman"/>
                      </a:endParaRPr>
                    </a:p>
                    <a:p>
                      <a:pPr marL="91440" marR="514985" algn="l">
                        <a:lnSpc>
                          <a:spcPts val="5"/>
                        </a:lnSpc>
                        <a:spcBef>
                          <a:spcPts val="335"/>
                        </a:spcBef>
                        <a:spcAft>
                          <a:spcPts val="0"/>
                        </a:spcAft>
                      </a:pPr>
                      <a:endParaRPr lang="es-MX" sz="16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marL="342900" marR="514985" lvl="0" indent="-342900" algn="l">
                        <a:lnSpc>
                          <a:spcPts val="840"/>
                        </a:lnSpc>
                        <a:spcAft>
                          <a:spcPts val="0"/>
                        </a:spcAft>
                        <a:buFont typeface="Arial"/>
                        <a:buChar char="*"/>
                      </a:pPr>
                      <a:r>
                        <a:rPr lang="es-ES_tradnl" sz="1600" b="1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Times New Roman"/>
                        </a:rPr>
                        <a:t>Cuestiones </a:t>
                      </a:r>
                      <a:r>
                        <a:rPr lang="es-ES_tradnl" sz="1600" b="1" dirty="0" smtClean="0">
                          <a:solidFill>
                            <a:schemeClr val="tx1"/>
                          </a:solidFill>
                          <a:effectLst/>
                          <a:latin typeface="Arial"/>
                          <a:ea typeface="Times New Roman"/>
                        </a:rPr>
                        <a:t>de</a:t>
                      </a:r>
                      <a:r>
                        <a:rPr lang="es-ES_tradnl" sz="1600" b="1" baseline="0" dirty="0" smtClean="0">
                          <a:solidFill>
                            <a:schemeClr val="tx1"/>
                          </a:solidFill>
                          <a:effectLst/>
                          <a:latin typeface="Arial"/>
                          <a:ea typeface="Times New Roman"/>
                        </a:rPr>
                        <a:t> </a:t>
                      </a:r>
                    </a:p>
                    <a:p>
                      <a:pPr marL="342900" marR="514985" lvl="0" indent="-342900" algn="l">
                        <a:lnSpc>
                          <a:spcPts val="840"/>
                        </a:lnSpc>
                        <a:spcAft>
                          <a:spcPts val="0"/>
                        </a:spcAft>
                        <a:buFont typeface="Arial"/>
                        <a:buChar char="*"/>
                      </a:pPr>
                      <a:endParaRPr lang="es-ES_tradnl" sz="1600" b="1" baseline="0" dirty="0" smtClean="0">
                        <a:solidFill>
                          <a:schemeClr val="tx1"/>
                        </a:solidFill>
                        <a:effectLst/>
                        <a:latin typeface="Arial"/>
                        <a:ea typeface="Times New Roman"/>
                      </a:endParaRPr>
                    </a:p>
                    <a:p>
                      <a:pPr marL="0" marR="514985" lvl="0" indent="0" algn="l">
                        <a:lnSpc>
                          <a:spcPts val="840"/>
                        </a:lnSpc>
                        <a:spcAft>
                          <a:spcPts val="0"/>
                        </a:spcAft>
                        <a:buFont typeface="Arial"/>
                        <a:buNone/>
                      </a:pPr>
                      <a:r>
                        <a:rPr lang="es-ES_tradnl" sz="1600" b="1" baseline="0" dirty="0" smtClean="0">
                          <a:solidFill>
                            <a:schemeClr val="tx1"/>
                          </a:solidFill>
                          <a:effectLst/>
                          <a:latin typeface="Arial"/>
                          <a:ea typeface="Times New Roman"/>
                        </a:rPr>
                        <a:t>      </a:t>
                      </a:r>
                      <a:r>
                        <a:rPr lang="es-ES_tradnl" sz="1600" b="1" dirty="0" smtClean="0">
                          <a:solidFill>
                            <a:schemeClr val="tx1"/>
                          </a:solidFill>
                          <a:effectLst/>
                          <a:latin typeface="Arial"/>
                          <a:ea typeface="Times New Roman"/>
                        </a:rPr>
                        <a:t>privacidad. </a:t>
                      </a:r>
                      <a:endParaRPr lang="es-MX" sz="1600" b="1" dirty="0" smtClean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marL="93980" algn="l">
                        <a:lnSpc>
                          <a:spcPts val="5"/>
                        </a:lnSpc>
                        <a:spcBef>
                          <a:spcPts val="285"/>
                        </a:spcBef>
                        <a:spcAft>
                          <a:spcPts val="0"/>
                        </a:spcAft>
                      </a:pPr>
                      <a:endParaRPr lang="es-MX" sz="16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marL="342900" lvl="0" indent="-342900" algn="l">
                        <a:lnSpc>
                          <a:spcPts val="935"/>
                        </a:lnSpc>
                        <a:spcAft>
                          <a:spcPts val="0"/>
                        </a:spcAft>
                        <a:buFont typeface="Arial"/>
                        <a:buChar char="*"/>
                      </a:pPr>
                      <a:endParaRPr lang="es-ES_tradnl" sz="1600" b="1" dirty="0" smtClean="0">
                        <a:solidFill>
                          <a:schemeClr val="tx1"/>
                        </a:solidFill>
                        <a:effectLst/>
                        <a:latin typeface="Arial"/>
                        <a:ea typeface="Times New Roman"/>
                      </a:endParaRPr>
                    </a:p>
                    <a:p>
                      <a:pPr marL="342900" lvl="0" indent="-342900" algn="l">
                        <a:lnSpc>
                          <a:spcPts val="935"/>
                        </a:lnSpc>
                        <a:spcAft>
                          <a:spcPts val="0"/>
                        </a:spcAft>
                        <a:buFont typeface="Arial"/>
                        <a:buChar char="*"/>
                      </a:pPr>
                      <a:r>
                        <a:rPr lang="es-ES_tradnl" sz="1600" b="1" dirty="0" smtClean="0">
                          <a:solidFill>
                            <a:schemeClr val="tx1"/>
                          </a:solidFill>
                          <a:effectLst/>
                          <a:latin typeface="Arial"/>
                          <a:ea typeface="Times New Roman"/>
                        </a:rPr>
                        <a:t>Actitudes </a:t>
                      </a:r>
                      <a:r>
                        <a:rPr lang="es-ES_tradnl" sz="1600" b="1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Times New Roman"/>
                        </a:rPr>
                        <a:t>en el trabajo. </a:t>
                      </a:r>
                      <a:endParaRPr lang="es-MX" sz="16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marL="93980" algn="l">
                        <a:lnSpc>
                          <a:spcPts val="5"/>
                        </a:lnSpc>
                        <a:spcBef>
                          <a:spcPts val="285"/>
                        </a:spcBef>
                        <a:spcAft>
                          <a:spcPts val="0"/>
                        </a:spcAft>
                      </a:pPr>
                      <a:r>
                        <a:rPr lang="es-ES_tradnl" sz="1600" b="1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es-MX" sz="16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marL="342900" lvl="0" indent="-342900" algn="l">
                        <a:lnSpc>
                          <a:spcPts val="935"/>
                        </a:lnSpc>
                        <a:spcAft>
                          <a:spcPts val="0"/>
                        </a:spcAft>
                        <a:buFont typeface="Arial"/>
                        <a:buChar char="*"/>
                      </a:pPr>
                      <a:endParaRPr lang="es-ES_tradnl" sz="1600" b="1" dirty="0" smtClean="0">
                        <a:solidFill>
                          <a:schemeClr val="tx1"/>
                        </a:solidFill>
                        <a:effectLst/>
                        <a:latin typeface="Arial"/>
                        <a:ea typeface="Times New Roman"/>
                      </a:endParaRPr>
                    </a:p>
                    <a:p>
                      <a:pPr marL="342900" lvl="0" indent="-342900" algn="l">
                        <a:lnSpc>
                          <a:spcPts val="935"/>
                        </a:lnSpc>
                        <a:spcAft>
                          <a:spcPts val="0"/>
                        </a:spcAft>
                        <a:buFont typeface="Arial"/>
                        <a:buChar char="*"/>
                      </a:pPr>
                      <a:endParaRPr lang="es-ES_tradnl" sz="1600" b="1" dirty="0" smtClean="0">
                        <a:solidFill>
                          <a:schemeClr val="tx1"/>
                        </a:solidFill>
                        <a:effectLst/>
                        <a:latin typeface="Arial"/>
                        <a:ea typeface="Times New Roman"/>
                      </a:endParaRPr>
                    </a:p>
                    <a:p>
                      <a:pPr marL="342900" lvl="0" indent="-342900" algn="l">
                        <a:lnSpc>
                          <a:spcPts val="935"/>
                        </a:lnSpc>
                        <a:spcAft>
                          <a:spcPts val="0"/>
                        </a:spcAft>
                        <a:buFont typeface="Arial"/>
                        <a:buChar char="*"/>
                      </a:pPr>
                      <a:r>
                        <a:rPr lang="es-ES_tradnl" sz="1600" b="1" dirty="0" smtClean="0">
                          <a:solidFill>
                            <a:schemeClr val="tx1"/>
                          </a:solidFill>
                          <a:effectLst/>
                          <a:latin typeface="Arial"/>
                          <a:ea typeface="Times New Roman"/>
                        </a:rPr>
                        <a:t>Inquietudes </a:t>
                      </a:r>
                      <a:r>
                        <a:rPr lang="es-ES_tradnl" sz="1600" b="1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Times New Roman"/>
                        </a:rPr>
                        <a:t>familiares. </a:t>
                      </a:r>
                      <a:endParaRPr lang="es-MX" sz="16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8" name="7 CuadroTexto"/>
          <p:cNvSpPr txBox="1"/>
          <p:nvPr/>
        </p:nvSpPr>
        <p:spPr>
          <a:xfrm>
            <a:off x="107504" y="6114782"/>
            <a:ext cx="319664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1600" b="1" dirty="0" smtClean="0"/>
              <a:t>George </a:t>
            </a:r>
            <a:r>
              <a:rPr lang="es-MX" sz="1600" b="1" dirty="0" err="1" smtClean="0"/>
              <a:t>Bohlander</a:t>
            </a:r>
            <a:r>
              <a:rPr lang="es-MX" sz="1600" b="1" dirty="0" smtClean="0"/>
              <a:t>-Scott Snell pag.5</a:t>
            </a:r>
            <a:endParaRPr lang="es-MX" sz="1600" b="1" dirty="0"/>
          </a:p>
        </p:txBody>
      </p:sp>
      <p:sp>
        <p:nvSpPr>
          <p:cNvPr id="9" name="8 Flecha izquierda"/>
          <p:cNvSpPr/>
          <p:nvPr/>
        </p:nvSpPr>
        <p:spPr>
          <a:xfrm>
            <a:off x="5436096" y="3880472"/>
            <a:ext cx="576064" cy="484632"/>
          </a:xfrm>
          <a:prstGeom prst="leftArrow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0" name="9 Flecha derecha"/>
          <p:cNvSpPr/>
          <p:nvPr/>
        </p:nvSpPr>
        <p:spPr>
          <a:xfrm>
            <a:off x="2771800" y="3808464"/>
            <a:ext cx="576064" cy="484632"/>
          </a:xfrm>
          <a:prstGeom prst="rightArrow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3" name="12 Rectángulo"/>
          <p:cNvSpPr/>
          <p:nvPr/>
        </p:nvSpPr>
        <p:spPr>
          <a:xfrm>
            <a:off x="179512" y="2636912"/>
            <a:ext cx="2592288" cy="347787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4" name="13 Rectángulo"/>
          <p:cNvSpPr/>
          <p:nvPr/>
        </p:nvSpPr>
        <p:spPr>
          <a:xfrm>
            <a:off x="5796136" y="2636912"/>
            <a:ext cx="3168352" cy="347787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211179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413792"/>
            <a:ext cx="8229600" cy="782960"/>
          </a:xfrm>
        </p:spPr>
        <p:txBody>
          <a:bodyPr>
            <a:noAutofit/>
          </a:bodyPr>
          <a:lstStyle/>
          <a:p>
            <a:pPr>
              <a:lnSpc>
                <a:spcPts val="1125"/>
              </a:lnSpc>
              <a:spcAft>
                <a:spcPts val="0"/>
              </a:spcAft>
            </a:pPr>
            <a:r>
              <a:rPr lang="es-ES_tradnl" sz="3200" b="1" dirty="0">
                <a:latin typeface="+mn-lt"/>
              </a:rPr>
              <a:t/>
            </a:r>
            <a:br>
              <a:rPr lang="es-ES_tradnl" sz="3200" b="1" dirty="0">
                <a:latin typeface="+mn-lt"/>
              </a:rPr>
            </a:br>
            <a:r>
              <a:rPr lang="es-ES_tradnl" sz="3200" b="1" dirty="0">
                <a:latin typeface="+mn-lt"/>
              </a:rPr>
              <a:t>Marco general para la </a:t>
            </a:r>
            <a:r>
              <a:rPr lang="es-ES_tradnl" sz="3200" b="1" dirty="0" smtClean="0">
                <a:latin typeface="+mn-lt"/>
              </a:rPr>
              <a:t>administración </a:t>
            </a:r>
            <a:r>
              <a:rPr lang="es-ES_tradnl" sz="3200" b="1" dirty="0">
                <a:latin typeface="+mn-lt"/>
              </a:rPr>
              <a:t>de </a:t>
            </a:r>
            <a:r>
              <a:rPr lang="es-ES_tradnl" sz="3200" b="1" dirty="0" smtClean="0">
                <a:latin typeface="+mn-lt"/>
              </a:rPr>
              <a:t>R.H </a:t>
            </a:r>
            <a:r>
              <a:rPr lang="es-MX" sz="3200" b="1" dirty="0">
                <a:latin typeface="+mn-lt"/>
                <a:ea typeface="Times New Roman"/>
              </a:rPr>
              <a:t/>
            </a:r>
            <a:br>
              <a:rPr lang="es-MX" sz="3200" b="1" dirty="0">
                <a:latin typeface="+mn-lt"/>
                <a:ea typeface="Times New Roman"/>
              </a:rPr>
            </a:br>
            <a:endParaRPr lang="es-MX" sz="3200" dirty="0">
              <a:latin typeface="+mn-lt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857403"/>
          </a:xfrm>
        </p:spPr>
        <p:txBody>
          <a:bodyPr/>
          <a:lstStyle/>
          <a:p>
            <a:pPr marL="371475">
              <a:lnSpc>
                <a:spcPts val="935"/>
              </a:lnSpc>
            </a:pPr>
            <a:endParaRPr lang="es-ES_tradnl" b="1" dirty="0" smtClean="0">
              <a:latin typeface="Arial"/>
              <a:ea typeface="Times New Roman"/>
            </a:endParaRPr>
          </a:p>
          <a:p>
            <a:pPr marL="28575" indent="0">
              <a:lnSpc>
                <a:spcPts val="935"/>
              </a:lnSpc>
              <a:buNone/>
            </a:pPr>
            <a:endParaRPr lang="es-ES_tradnl" b="1" dirty="0" smtClean="0">
              <a:latin typeface="Arial"/>
              <a:ea typeface="Times New Roman"/>
            </a:endParaRPr>
          </a:p>
          <a:p>
            <a:pPr marL="28575" indent="0" algn="ctr">
              <a:lnSpc>
                <a:spcPts val="935"/>
              </a:lnSpc>
              <a:buNone/>
            </a:pPr>
            <a:r>
              <a:rPr lang="es-ES_tradnl" b="1" dirty="0">
                <a:latin typeface="Arial"/>
                <a:ea typeface="Times New Roman"/>
              </a:rPr>
              <a:t>RETOS </a:t>
            </a:r>
            <a:r>
              <a:rPr lang="es-MX" b="1" dirty="0">
                <a:latin typeface="Times New Roman"/>
                <a:ea typeface="Times New Roman"/>
              </a:rPr>
              <a:t> </a:t>
            </a:r>
            <a:r>
              <a:rPr lang="es-ES_tradnl" b="1" dirty="0" smtClean="0">
                <a:latin typeface="Arial"/>
                <a:ea typeface="Times New Roman"/>
              </a:rPr>
              <a:t>COMPETITIVOS</a:t>
            </a:r>
          </a:p>
          <a:p>
            <a:pPr marL="28575" indent="0" algn="ctr">
              <a:lnSpc>
                <a:spcPts val="935"/>
              </a:lnSpc>
              <a:buNone/>
            </a:pPr>
            <a:endParaRPr lang="es-ES_tradnl" b="1" dirty="0" smtClean="0">
              <a:latin typeface="Arial"/>
              <a:ea typeface="Times New Roman"/>
            </a:endParaRPr>
          </a:p>
          <a:p>
            <a:pPr marL="28575" indent="0" algn="ctr">
              <a:lnSpc>
                <a:spcPts val="935"/>
              </a:lnSpc>
              <a:buNone/>
            </a:pPr>
            <a:endParaRPr lang="es-ES_tradnl" b="1" dirty="0">
              <a:latin typeface="Arial"/>
              <a:ea typeface="Times New Roman"/>
            </a:endParaRPr>
          </a:p>
          <a:p>
            <a:pPr marL="485775" indent="-457200">
              <a:lnSpc>
                <a:spcPts val="935"/>
              </a:lnSpc>
            </a:pPr>
            <a:r>
              <a:rPr lang="es-ES_tradnl" b="1" dirty="0" smtClean="0">
                <a:latin typeface="Arial"/>
                <a:ea typeface="Times New Roman"/>
              </a:rPr>
              <a:t>Globalización.</a:t>
            </a:r>
          </a:p>
          <a:p>
            <a:pPr marL="28575" indent="0">
              <a:lnSpc>
                <a:spcPts val="935"/>
              </a:lnSpc>
              <a:buNone/>
            </a:pPr>
            <a:endParaRPr lang="es-ES_tradnl" b="1" dirty="0" smtClean="0">
              <a:latin typeface="Arial"/>
              <a:ea typeface="Times New Roman"/>
            </a:endParaRPr>
          </a:p>
          <a:p>
            <a:pPr marL="485775" indent="-457200">
              <a:lnSpc>
                <a:spcPts val="935"/>
              </a:lnSpc>
            </a:pPr>
            <a:endParaRPr lang="es-ES_tradnl" b="1" dirty="0">
              <a:latin typeface="Arial"/>
              <a:ea typeface="Times New Roman"/>
            </a:endParaRPr>
          </a:p>
          <a:p>
            <a:pPr marL="485775" indent="-457200">
              <a:lnSpc>
                <a:spcPts val="935"/>
              </a:lnSpc>
            </a:pPr>
            <a:r>
              <a:rPr lang="es-ES_tradnl" b="1" dirty="0" smtClean="0">
                <a:latin typeface="Arial"/>
                <a:ea typeface="Times New Roman"/>
              </a:rPr>
              <a:t>Tecnología.</a:t>
            </a:r>
          </a:p>
          <a:p>
            <a:pPr marL="28575" indent="0">
              <a:lnSpc>
                <a:spcPts val="935"/>
              </a:lnSpc>
              <a:buNone/>
            </a:pPr>
            <a:endParaRPr lang="es-ES_tradnl" b="1" dirty="0" smtClean="0">
              <a:latin typeface="Arial"/>
              <a:ea typeface="Times New Roman"/>
            </a:endParaRPr>
          </a:p>
          <a:p>
            <a:pPr marL="485775" indent="-457200">
              <a:lnSpc>
                <a:spcPts val="935"/>
              </a:lnSpc>
            </a:pPr>
            <a:endParaRPr lang="es-ES_tradnl" b="1" dirty="0">
              <a:latin typeface="Arial"/>
              <a:ea typeface="Times New Roman"/>
            </a:endParaRPr>
          </a:p>
          <a:p>
            <a:pPr marL="485775" indent="-457200">
              <a:lnSpc>
                <a:spcPts val="935"/>
              </a:lnSpc>
            </a:pPr>
            <a:r>
              <a:rPr lang="es-ES_tradnl" b="1" dirty="0" smtClean="0">
                <a:latin typeface="Arial"/>
                <a:ea typeface="Times New Roman"/>
              </a:rPr>
              <a:t>Administración del cambio.</a:t>
            </a:r>
          </a:p>
          <a:p>
            <a:pPr marL="28575" indent="0">
              <a:lnSpc>
                <a:spcPts val="935"/>
              </a:lnSpc>
              <a:buNone/>
            </a:pPr>
            <a:endParaRPr lang="es-ES_tradnl" b="1" dirty="0" smtClean="0">
              <a:latin typeface="Arial"/>
              <a:ea typeface="Times New Roman"/>
            </a:endParaRPr>
          </a:p>
          <a:p>
            <a:pPr marL="485775" indent="-457200">
              <a:lnSpc>
                <a:spcPts val="935"/>
              </a:lnSpc>
            </a:pPr>
            <a:endParaRPr lang="es-ES_tradnl" b="1" dirty="0">
              <a:latin typeface="Arial"/>
              <a:ea typeface="Times New Roman"/>
            </a:endParaRPr>
          </a:p>
          <a:p>
            <a:pPr marL="485775" indent="-457200">
              <a:lnSpc>
                <a:spcPts val="935"/>
              </a:lnSpc>
            </a:pPr>
            <a:r>
              <a:rPr lang="es-ES_tradnl" b="1" dirty="0" smtClean="0">
                <a:latin typeface="Arial"/>
                <a:ea typeface="Times New Roman"/>
              </a:rPr>
              <a:t>Capital humano.</a:t>
            </a:r>
          </a:p>
          <a:p>
            <a:pPr marL="28575" indent="0">
              <a:lnSpc>
                <a:spcPts val="935"/>
              </a:lnSpc>
              <a:buNone/>
            </a:pPr>
            <a:endParaRPr lang="es-ES_tradnl" b="1" dirty="0">
              <a:latin typeface="Arial"/>
              <a:ea typeface="Times New Roman"/>
            </a:endParaRPr>
          </a:p>
          <a:p>
            <a:pPr marL="28575" indent="0">
              <a:lnSpc>
                <a:spcPts val="935"/>
              </a:lnSpc>
              <a:buNone/>
            </a:pPr>
            <a:endParaRPr lang="es-ES_tradnl" b="1" dirty="0" smtClean="0">
              <a:latin typeface="Arial"/>
              <a:ea typeface="Times New Roman"/>
            </a:endParaRPr>
          </a:p>
          <a:p>
            <a:pPr marL="485775" indent="-457200">
              <a:lnSpc>
                <a:spcPts val="935"/>
              </a:lnSpc>
            </a:pPr>
            <a:r>
              <a:rPr lang="es-ES_tradnl" b="1" dirty="0" smtClean="0">
                <a:latin typeface="Arial"/>
                <a:ea typeface="Times New Roman"/>
              </a:rPr>
              <a:t>Nivel de responsabilidad.</a:t>
            </a:r>
          </a:p>
          <a:p>
            <a:pPr marL="485775" indent="-457200">
              <a:lnSpc>
                <a:spcPts val="935"/>
              </a:lnSpc>
            </a:pPr>
            <a:endParaRPr lang="es-ES_tradnl" b="1" dirty="0">
              <a:latin typeface="Arial"/>
              <a:ea typeface="Times New Roman"/>
            </a:endParaRPr>
          </a:p>
          <a:p>
            <a:pPr marL="485775" indent="-457200">
              <a:lnSpc>
                <a:spcPts val="935"/>
              </a:lnSpc>
            </a:pPr>
            <a:endParaRPr lang="es-ES_tradnl" b="1" dirty="0" smtClean="0">
              <a:latin typeface="Arial"/>
              <a:ea typeface="Times New Roman"/>
            </a:endParaRPr>
          </a:p>
          <a:p>
            <a:pPr marL="485775" indent="-457200">
              <a:lnSpc>
                <a:spcPts val="935"/>
              </a:lnSpc>
            </a:pPr>
            <a:r>
              <a:rPr lang="es-ES_tradnl" b="1" dirty="0" smtClean="0">
                <a:latin typeface="Arial"/>
                <a:ea typeface="Times New Roman"/>
              </a:rPr>
              <a:t>Contención de costos.</a:t>
            </a:r>
            <a:endParaRPr lang="es-ES_tradnl" b="1" dirty="0">
              <a:latin typeface="Arial"/>
              <a:ea typeface="Times New Roman"/>
            </a:endParaRPr>
          </a:p>
          <a:p>
            <a:pPr marL="485775" indent="-457200">
              <a:lnSpc>
                <a:spcPts val="935"/>
              </a:lnSpc>
            </a:pPr>
            <a:endParaRPr lang="es-ES_tradnl" b="1" dirty="0" smtClean="0">
              <a:latin typeface="Arial"/>
              <a:ea typeface="Times New Roman"/>
            </a:endParaRPr>
          </a:p>
          <a:p>
            <a:pPr marL="485775" indent="-457200">
              <a:lnSpc>
                <a:spcPts val="935"/>
              </a:lnSpc>
            </a:pPr>
            <a:endParaRPr lang="es-ES_tradnl" b="1" dirty="0">
              <a:latin typeface="Arial"/>
              <a:ea typeface="Times New Roman"/>
            </a:endParaRPr>
          </a:p>
          <a:p>
            <a:pPr marL="485775" indent="-457200">
              <a:lnSpc>
                <a:spcPts val="935"/>
              </a:lnSpc>
            </a:pPr>
            <a:endParaRPr lang="es-ES_tradnl" b="1" dirty="0" smtClean="0">
              <a:latin typeface="Arial"/>
              <a:ea typeface="Times New Roman"/>
            </a:endParaRPr>
          </a:p>
          <a:p>
            <a:pPr marL="28575" indent="0" algn="ctr">
              <a:lnSpc>
                <a:spcPts val="935"/>
              </a:lnSpc>
              <a:buNone/>
            </a:pPr>
            <a:endParaRPr lang="es-ES_tradnl" b="1" dirty="0">
              <a:latin typeface="Arial"/>
              <a:ea typeface="Times New Roman"/>
            </a:endParaRPr>
          </a:p>
          <a:p>
            <a:pPr marL="28575" indent="0" algn="ctr">
              <a:lnSpc>
                <a:spcPts val="935"/>
              </a:lnSpc>
              <a:buNone/>
            </a:pPr>
            <a:endParaRPr lang="es-ES_tradnl" b="1" dirty="0">
              <a:latin typeface="Arial"/>
              <a:ea typeface="Times New Roman"/>
            </a:endParaRPr>
          </a:p>
          <a:p>
            <a:pPr marL="28575" indent="0">
              <a:lnSpc>
                <a:spcPts val="935"/>
              </a:lnSpc>
              <a:buNone/>
            </a:pPr>
            <a:endParaRPr lang="es-ES_tradnl" b="1" dirty="0" smtClean="0">
              <a:latin typeface="Arial"/>
              <a:ea typeface="Times New Roman"/>
            </a:endParaRP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M en R.H. Luis Arturo Segura Fonseca</a:t>
            </a:r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912CA2-F932-4914-A35E-FCFDE1723F1E}" type="slidenum">
              <a:rPr lang="es-MX" smtClean="0"/>
              <a:pPr/>
              <a:t>62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077336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5976664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s-MX" b="1" dirty="0" smtClean="0"/>
              <a:t>INQUIETUDES DE LOS EMPLEADOS</a:t>
            </a:r>
          </a:p>
          <a:p>
            <a:r>
              <a:rPr lang="es-MX" b="1" dirty="0" smtClean="0"/>
              <a:t>Diversidad de orígenes.</a:t>
            </a:r>
          </a:p>
          <a:p>
            <a:r>
              <a:rPr lang="es-MX" b="1" dirty="0" smtClean="0"/>
              <a:t>Distribución de la edad.</a:t>
            </a:r>
          </a:p>
          <a:p>
            <a:r>
              <a:rPr lang="es-MX" b="1" dirty="0" smtClean="0"/>
              <a:t>Cuestiones de genero.</a:t>
            </a:r>
          </a:p>
          <a:p>
            <a:r>
              <a:rPr lang="es-MX" b="1" dirty="0" smtClean="0"/>
              <a:t>Seguridad laboral.</a:t>
            </a:r>
          </a:p>
          <a:p>
            <a:r>
              <a:rPr lang="es-MX" b="1" dirty="0" smtClean="0"/>
              <a:t>Niveles de adecuación.</a:t>
            </a:r>
          </a:p>
          <a:p>
            <a:r>
              <a:rPr lang="es-MX" b="1" dirty="0" smtClean="0"/>
              <a:t>Derechos de los empleados.</a:t>
            </a:r>
          </a:p>
          <a:p>
            <a:r>
              <a:rPr lang="es-MX" b="1" dirty="0" smtClean="0"/>
              <a:t>Cuestiones de privacidad.</a:t>
            </a:r>
          </a:p>
          <a:p>
            <a:r>
              <a:rPr lang="es-MX" b="1" dirty="0" smtClean="0"/>
              <a:t>Actitudes en el trabajo.</a:t>
            </a:r>
          </a:p>
          <a:p>
            <a:r>
              <a:rPr lang="es-MX" b="1" dirty="0" smtClean="0"/>
              <a:t>Inquietudes familiares.</a:t>
            </a:r>
          </a:p>
          <a:p>
            <a:endParaRPr lang="es-MX" b="1" dirty="0" smtClean="0"/>
          </a:p>
          <a:p>
            <a:pPr marL="0" indent="0">
              <a:buNone/>
            </a:pPr>
            <a:endParaRPr lang="es-MX" b="1" dirty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M en R.H. Luis Arturo Segura Fonseca</a:t>
            </a:r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912CA2-F932-4914-A35E-FCFDE1723F1E}" type="slidenum">
              <a:rPr lang="es-MX" smtClean="0"/>
              <a:pPr/>
              <a:t>63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580874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5246043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s-MX" sz="2800" b="1" dirty="0" smtClean="0"/>
              <a:t>RETOS COMPETITIVOS Y ADMINISTRACIÓN DE RECURSOS HUMANOS</a:t>
            </a:r>
          </a:p>
          <a:p>
            <a:pPr marL="0" indent="0" algn="just">
              <a:buNone/>
            </a:pPr>
            <a:r>
              <a:rPr lang="es-MX" sz="2800" b="1" dirty="0" smtClean="0"/>
              <a:t>Organizaciones </a:t>
            </a:r>
            <a:r>
              <a:rPr lang="es-MX" sz="2800" b="1" dirty="0"/>
              <a:t>profesionales como la </a:t>
            </a:r>
            <a:r>
              <a:rPr lang="es-MX" sz="2800" b="1" dirty="0" err="1"/>
              <a:t>Society</a:t>
            </a:r>
            <a:r>
              <a:rPr lang="es-MX" sz="2800" b="1" dirty="0"/>
              <a:t> </a:t>
            </a:r>
            <a:r>
              <a:rPr lang="es-MX" sz="2800" b="1" dirty="0" err="1"/>
              <a:t>for</a:t>
            </a:r>
            <a:r>
              <a:rPr lang="es-MX" sz="2800" b="1" dirty="0"/>
              <a:t> Human </a:t>
            </a:r>
            <a:r>
              <a:rPr lang="es-MX" sz="2800" b="1" dirty="0" err="1"/>
              <a:t>Resource</a:t>
            </a:r>
            <a:r>
              <a:rPr lang="es-MX" sz="2800" b="1" dirty="0"/>
              <a:t> Management (SRHM) y </a:t>
            </a:r>
            <a:r>
              <a:rPr lang="es-MX" sz="2800" b="1" dirty="0" smtClean="0"/>
              <a:t>la </a:t>
            </a:r>
            <a:r>
              <a:rPr lang="es-MX" sz="2800" b="1" dirty="0"/>
              <a:t>Human </a:t>
            </a:r>
            <a:r>
              <a:rPr lang="es-MX" sz="2800" b="1" dirty="0" err="1"/>
              <a:t>Resource</a:t>
            </a:r>
            <a:r>
              <a:rPr lang="es-MX" sz="2800" b="1" dirty="0"/>
              <a:t> </a:t>
            </a:r>
            <a:r>
              <a:rPr lang="es-MX" sz="2800" b="1" dirty="0" err="1"/>
              <a:t>Planning</a:t>
            </a:r>
            <a:r>
              <a:rPr lang="es-MX" sz="2800" b="1" dirty="0"/>
              <a:t> </a:t>
            </a:r>
            <a:r>
              <a:rPr lang="es-MX" sz="2800" b="1" dirty="0" err="1"/>
              <a:t>Society</a:t>
            </a:r>
            <a:r>
              <a:rPr lang="es-MX" sz="2800" b="1" dirty="0"/>
              <a:t> (HRPS) llevan a cabo estudios continuos sobre las </a:t>
            </a:r>
            <a:r>
              <a:rPr lang="es-MX" sz="2800" b="1" dirty="0" smtClean="0"/>
              <a:t>cuestiones </a:t>
            </a:r>
            <a:r>
              <a:rPr lang="es-MX" sz="2800" b="1" dirty="0"/>
              <a:t>de competitividad que </a:t>
            </a:r>
            <a:r>
              <a:rPr lang="es-MX" sz="2800" b="1" dirty="0" smtClean="0"/>
              <a:t>enfrentan </a:t>
            </a:r>
            <a:r>
              <a:rPr lang="es-MX" sz="2800" b="1" dirty="0"/>
              <a:t>las empresas y que más presiones les </a:t>
            </a:r>
            <a:r>
              <a:rPr lang="es-MX" sz="2800" b="1" dirty="0" smtClean="0"/>
              <a:t>producen y los resultados fueron los siguientes: </a:t>
            </a:r>
          </a:p>
          <a:p>
            <a:pPr marL="0" indent="0" algn="just">
              <a:buNone/>
            </a:pPr>
            <a:endParaRPr lang="es-MX" sz="2800" b="1" dirty="0" smtClean="0"/>
          </a:p>
        </p:txBody>
      </p:sp>
      <p:sp>
        <p:nvSpPr>
          <p:cNvPr id="7" name="6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M en R.H. Luis Arturo Segura Fonseca</a:t>
            </a:r>
            <a:endParaRPr lang="es-MX"/>
          </a:p>
        </p:txBody>
      </p:sp>
      <p:sp>
        <p:nvSpPr>
          <p:cNvPr id="8" name="7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912CA2-F932-4914-A35E-FCFDE1723F1E}" type="slidenum">
              <a:rPr lang="es-MX" smtClean="0"/>
              <a:pPr/>
              <a:t>64</a:t>
            </a:fld>
            <a:endParaRPr lang="es-MX"/>
          </a:p>
        </p:txBody>
      </p:sp>
      <p:sp>
        <p:nvSpPr>
          <p:cNvPr id="6" name="5 CuadroTexto"/>
          <p:cNvSpPr txBox="1"/>
          <p:nvPr/>
        </p:nvSpPr>
        <p:spPr>
          <a:xfrm>
            <a:off x="5436096" y="5805264"/>
            <a:ext cx="319664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1600" b="1" dirty="0" smtClean="0"/>
              <a:t>George </a:t>
            </a:r>
            <a:r>
              <a:rPr lang="es-MX" sz="1600" b="1" dirty="0" err="1" smtClean="0"/>
              <a:t>Bohlander</a:t>
            </a:r>
            <a:r>
              <a:rPr lang="es-MX" sz="1600" b="1" dirty="0" smtClean="0"/>
              <a:t>-Scott Snell pag.5</a:t>
            </a:r>
            <a:endParaRPr lang="es-MX" sz="1600" b="1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4437112"/>
            <a:ext cx="2736304" cy="21751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93538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_tradnl" b="1" dirty="0"/>
              <a:t>Ser global. </a:t>
            </a:r>
          </a:p>
          <a:p>
            <a:r>
              <a:rPr lang="es-ES_tradnl" b="1" dirty="0"/>
              <a:t>Adoptar la nueva tecnología. </a:t>
            </a:r>
          </a:p>
          <a:p>
            <a:r>
              <a:rPr lang="es-ES_tradnl" b="1" dirty="0"/>
              <a:t>Administrar el cambio. </a:t>
            </a:r>
          </a:p>
          <a:p>
            <a:r>
              <a:rPr lang="es-ES_tradnl" b="1" dirty="0"/>
              <a:t>Administrar el talento o capital humano. </a:t>
            </a:r>
          </a:p>
          <a:p>
            <a:r>
              <a:rPr lang="es-ES_tradnl" b="1" dirty="0"/>
              <a:t>Responder al mercado. </a:t>
            </a:r>
          </a:p>
          <a:p>
            <a:r>
              <a:rPr lang="es-ES_tradnl" b="1" dirty="0"/>
              <a:t>Contener los costos. </a:t>
            </a:r>
          </a:p>
          <a:p>
            <a:pPr marL="0" indent="0">
              <a:buNone/>
            </a:pPr>
            <a:endParaRPr lang="es-MX" b="1" dirty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M en R.H. Luis Arturo Segura Fonseca</a:t>
            </a:r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912CA2-F932-4914-A35E-FCFDE1723F1E}" type="slidenum">
              <a:rPr lang="es-MX" smtClean="0"/>
              <a:pPr/>
              <a:t>65</a:t>
            </a:fld>
            <a:endParaRPr lang="es-MX"/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260648"/>
            <a:ext cx="3240360" cy="20882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41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4005064"/>
            <a:ext cx="3384376" cy="22322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1 CuadroTexto"/>
          <p:cNvSpPr txBox="1"/>
          <p:nvPr/>
        </p:nvSpPr>
        <p:spPr>
          <a:xfrm>
            <a:off x="6818177" y="4149080"/>
            <a:ext cx="108715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000" b="1" dirty="0" smtClean="0"/>
              <a:t>CAMBIO</a:t>
            </a:r>
            <a:endParaRPr lang="es-MX" sz="2000" b="1" dirty="0"/>
          </a:p>
        </p:txBody>
      </p:sp>
    </p:spTree>
    <p:extLst>
      <p:ext uri="{BB962C8B-B14F-4D97-AF65-F5344CB8AC3E}">
        <p14:creationId xmlns:p14="http://schemas.microsoft.com/office/powerpoint/2010/main" val="1662662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Título"/>
          <p:cNvSpPr>
            <a:spLocks noGrp="1"/>
          </p:cNvSpPr>
          <p:nvPr>
            <p:ph type="title"/>
          </p:nvPr>
        </p:nvSpPr>
        <p:spPr>
          <a:xfrm>
            <a:off x="457200" y="269776"/>
            <a:ext cx="8229600" cy="1143000"/>
          </a:xfrm>
        </p:spPr>
        <p:txBody>
          <a:bodyPr>
            <a:normAutofit/>
          </a:bodyPr>
          <a:lstStyle/>
          <a:p>
            <a:r>
              <a:rPr lang="es-MX" sz="3200" b="1" dirty="0"/>
              <a:t>El cambio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556792"/>
            <a:ext cx="8229600" cy="3888432"/>
          </a:xfrm>
        </p:spPr>
        <p:txBody>
          <a:bodyPr>
            <a:normAutofit fontScale="92500" lnSpcReduction="20000"/>
          </a:bodyPr>
          <a:lstStyle/>
          <a:p>
            <a:pPr marL="0" indent="0" algn="just">
              <a:buNone/>
            </a:pPr>
            <a:r>
              <a:rPr lang="es-MX" sz="3500" b="1" dirty="0"/>
              <a:t>Las organizaciones que han tenido éxito en la ingeniería del cambio por lo </a:t>
            </a:r>
            <a:r>
              <a:rPr lang="es-MX" sz="3500" b="1" dirty="0" smtClean="0"/>
              <a:t>general </a:t>
            </a:r>
            <a:r>
              <a:rPr lang="es-MX" sz="3500" b="1" dirty="0"/>
              <a:t>desarrollan en su planeación de administración del cambio estos elementos clave: </a:t>
            </a:r>
            <a:endParaRPr lang="es-MX" sz="3500" b="1" dirty="0" smtClean="0"/>
          </a:p>
          <a:p>
            <a:pPr marL="0" indent="0" algn="just">
              <a:buNone/>
            </a:pPr>
            <a:endParaRPr lang="es-MX" b="1" dirty="0"/>
          </a:p>
          <a:p>
            <a:pPr marL="0" indent="0" algn="just">
              <a:buNone/>
            </a:pPr>
            <a:endParaRPr lang="es-MX" b="1" dirty="0" smtClean="0"/>
          </a:p>
          <a:p>
            <a:pPr marL="0" indent="0" algn="just">
              <a:buNone/>
            </a:pPr>
            <a:endParaRPr lang="es-MX" b="1" dirty="0"/>
          </a:p>
          <a:p>
            <a:pPr marL="0" indent="0" algn="just">
              <a:buNone/>
            </a:pPr>
            <a:endParaRPr lang="es-MX" b="1" dirty="0" smtClean="0"/>
          </a:p>
          <a:p>
            <a:pPr marL="0" indent="0" algn="r">
              <a:buNone/>
            </a:pPr>
            <a:r>
              <a:rPr lang="es-MX" sz="2000" b="1" dirty="0"/>
              <a:t>George </a:t>
            </a:r>
            <a:r>
              <a:rPr lang="es-MX" sz="2000" b="1" dirty="0" err="1"/>
              <a:t>Bohlander</a:t>
            </a:r>
            <a:r>
              <a:rPr lang="es-MX" sz="2000" b="1" dirty="0"/>
              <a:t>-Scott Snell pag.14</a:t>
            </a:r>
          </a:p>
          <a:p>
            <a:pPr marL="0" indent="0" algn="r">
              <a:buNone/>
            </a:pPr>
            <a:endParaRPr lang="es-MX" sz="2000" b="1" dirty="0"/>
          </a:p>
          <a:p>
            <a:pPr marL="0" indent="0" algn="just">
              <a:buNone/>
            </a:pPr>
            <a:endParaRPr lang="es-ES_tradnl" b="1" dirty="0"/>
          </a:p>
          <a:p>
            <a:pPr marL="0" indent="0" algn="just">
              <a:buNone/>
            </a:pPr>
            <a:endParaRPr lang="es-MX" b="1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M en R.H. Luis Arturo Segura Fonseca</a:t>
            </a:r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912CA2-F932-4914-A35E-FCFDE1723F1E}" type="slidenum">
              <a:rPr lang="es-MX" smtClean="0"/>
              <a:pPr/>
              <a:t>66</a:t>
            </a:fld>
            <a:endParaRPr lang="es-MX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3429000"/>
            <a:ext cx="4248472" cy="28803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96764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320480"/>
          </a:xfrm>
        </p:spPr>
        <p:txBody>
          <a:bodyPr>
            <a:noAutofit/>
          </a:bodyPr>
          <a:lstStyle/>
          <a:p>
            <a:pPr algn="just"/>
            <a:r>
              <a:rPr lang="es-MX" b="1" dirty="0"/>
              <a:t>Vinculan el cambio a la estrategia de negocios. </a:t>
            </a:r>
          </a:p>
          <a:p>
            <a:pPr algn="just"/>
            <a:r>
              <a:rPr lang="es-ES_tradnl" b="1" dirty="0"/>
              <a:t>Crean beneficios cuantificables. </a:t>
            </a:r>
          </a:p>
          <a:p>
            <a:pPr algn="just"/>
            <a:r>
              <a:rPr lang="es-MX" b="1" dirty="0"/>
              <a:t>Comprometen a los empleados, clientes y proveedores clave desde el principio. </a:t>
            </a:r>
          </a:p>
          <a:p>
            <a:pPr algn="just"/>
            <a:r>
              <a:rPr lang="es-MX" b="1" dirty="0"/>
              <a:t>Integran los cambios de conducta requeridos. </a:t>
            </a:r>
          </a:p>
          <a:p>
            <a:pPr marL="0" indent="0" algn="just">
              <a:buNone/>
            </a:pPr>
            <a:endParaRPr lang="es-MX" dirty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M en R.H. Luis Arturo Segura Fonseca</a:t>
            </a:r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912CA2-F932-4914-A35E-FCFDE1723F1E}" type="slidenum">
              <a:rPr lang="es-MX" smtClean="0"/>
              <a:pPr/>
              <a:t>67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157341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4785395"/>
          </a:xfrm>
        </p:spPr>
        <p:txBody>
          <a:bodyPr/>
          <a:lstStyle/>
          <a:p>
            <a:pPr algn="just"/>
            <a:r>
              <a:rPr lang="es-MX" b="1" dirty="0"/>
              <a:t>Guían de manera clara, inequívoca y consistente. </a:t>
            </a:r>
          </a:p>
          <a:p>
            <a:pPr algn="just"/>
            <a:r>
              <a:rPr lang="es-MX" b="1" dirty="0"/>
              <a:t>Invierten en la implementación y el sostenimiento del cambio. </a:t>
            </a:r>
          </a:p>
          <a:p>
            <a:pPr algn="just"/>
            <a:r>
              <a:rPr lang="es-MX" b="1" dirty="0"/>
              <a:t>Se comunican de manera continua y personal. </a:t>
            </a:r>
          </a:p>
          <a:p>
            <a:pPr algn="just"/>
            <a:r>
              <a:rPr lang="es-MX" b="1" dirty="0"/>
              <a:t>Venden la idea del compromiso con el cambio, no la comunicación acerca del cambio." </a:t>
            </a: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M en R.H. Luis Arturo Segura Fonseca</a:t>
            </a:r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912CA2-F932-4914-A35E-FCFDE1723F1E}" type="slidenum">
              <a:rPr lang="es-MX" smtClean="0"/>
              <a:pPr/>
              <a:t>68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259662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s-ES_tradnl" sz="3200" b="1" dirty="0" smtClean="0"/>
              <a:t/>
            </a:r>
            <a:br>
              <a:rPr lang="es-ES_tradnl" sz="3200" b="1" dirty="0" smtClean="0"/>
            </a:br>
            <a:r>
              <a:rPr lang="es-ES_tradnl" sz="3200" b="1" dirty="0"/>
              <a:t/>
            </a:r>
            <a:br>
              <a:rPr lang="es-ES_tradnl" sz="3200" b="1" dirty="0"/>
            </a:br>
            <a:r>
              <a:rPr lang="es-ES_tradnl" sz="3200" b="1" dirty="0" smtClean="0"/>
              <a:t>Administrar </a:t>
            </a:r>
            <a:r>
              <a:rPr lang="es-ES_tradnl" sz="3200" b="1" dirty="0"/>
              <a:t>el talento o capital humano </a:t>
            </a:r>
            <a:br>
              <a:rPr lang="es-ES_tradnl" sz="3200" b="1" dirty="0"/>
            </a:br>
            <a:r>
              <a:rPr lang="es-ES_tradnl" sz="3200" dirty="0"/>
              <a:t/>
            </a:r>
            <a:br>
              <a:rPr lang="es-ES_tradnl" sz="3200" dirty="0"/>
            </a:br>
            <a:endParaRPr lang="es-MX" sz="32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 algn="just">
              <a:buNone/>
            </a:pPr>
            <a:r>
              <a:rPr lang="es-MX" b="1" dirty="0"/>
              <a:t>La idea de que las organizaciones "compiten mediante las personas" destaca el hecho de </a:t>
            </a:r>
            <a:r>
              <a:rPr lang="es-MX" b="1" dirty="0" smtClean="0"/>
              <a:t>que </a:t>
            </a:r>
            <a:r>
              <a:rPr lang="es-MX" b="1" dirty="0"/>
              <a:t>el éxito depende cada vez más de la capacidad de una organización para administrar </a:t>
            </a:r>
            <a:br>
              <a:rPr lang="es-MX" b="1" dirty="0"/>
            </a:br>
            <a:r>
              <a:rPr lang="es-MX" b="1" dirty="0"/>
              <a:t>el talento o capital humano. El término </a:t>
            </a:r>
            <a:r>
              <a:rPr lang="es-MX" b="1" i="1" dirty="0"/>
              <a:t>capital humano </a:t>
            </a:r>
            <a:r>
              <a:rPr lang="es-MX" b="1" dirty="0"/>
              <a:t>describe el valor económico del conocimiento, las habilidades y las capacidades de los empleados. </a:t>
            </a:r>
            <a:endParaRPr lang="es-MX" b="1" dirty="0" smtClean="0"/>
          </a:p>
          <a:p>
            <a:pPr marL="0" indent="0" algn="r">
              <a:buNone/>
            </a:pPr>
            <a:r>
              <a:rPr lang="es-MX" sz="2000" b="1" dirty="0" smtClean="0"/>
              <a:t>George </a:t>
            </a:r>
            <a:r>
              <a:rPr lang="es-MX" sz="2000" b="1" dirty="0"/>
              <a:t>Bohlander-Scott Snell pag.14</a:t>
            </a:r>
          </a:p>
          <a:p>
            <a:pPr marL="0" indent="0" algn="r">
              <a:buNone/>
            </a:pPr>
            <a:endParaRPr lang="es-MX" b="1" dirty="0"/>
          </a:p>
          <a:p>
            <a:pPr marL="0" indent="0" algn="just">
              <a:buNone/>
            </a:pPr>
            <a:endParaRPr lang="es-MX" b="1" dirty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M en R.H. Luis Arturo Segura Fonseca</a:t>
            </a:r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912CA2-F932-4914-A35E-FCFDE1723F1E}" type="slidenum">
              <a:rPr lang="es-MX" smtClean="0"/>
              <a:pPr/>
              <a:t>69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595084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4525963"/>
          </a:xfrm>
        </p:spPr>
        <p:txBody>
          <a:bodyPr/>
          <a:lstStyle/>
          <a:p>
            <a:pPr algn="just"/>
            <a:r>
              <a:rPr lang="es-MX" b="1" dirty="0"/>
              <a:t>Para </a:t>
            </a:r>
            <a:r>
              <a:rPr lang="es-MX" b="1" dirty="0" err="1"/>
              <a:t>Robbins</a:t>
            </a:r>
            <a:r>
              <a:rPr lang="es-MX" b="1" dirty="0"/>
              <a:t> y </a:t>
            </a:r>
            <a:r>
              <a:rPr lang="es-MX" b="1" dirty="0" err="1"/>
              <a:t>Coulter</a:t>
            </a:r>
            <a:r>
              <a:rPr lang="es-MX" b="1" dirty="0"/>
              <a:t>, la </a:t>
            </a:r>
            <a:r>
              <a:rPr lang="es-MX" b="1" i="1" dirty="0"/>
              <a:t>administración</a:t>
            </a:r>
            <a:r>
              <a:rPr lang="es-MX" b="1" dirty="0"/>
              <a:t> es la </a:t>
            </a:r>
            <a:r>
              <a:rPr lang="es-MX" b="1" i="1" dirty="0"/>
              <a:t>"coordinación de las actividades de trabajo de modo que se realicen de manera eficiente y eficaz con otras personas y a través de ellas</a:t>
            </a:r>
            <a:r>
              <a:rPr lang="es-MX" b="1" i="1" dirty="0" smtClean="0"/>
              <a:t>"</a:t>
            </a:r>
            <a:r>
              <a:rPr lang="es-MX" b="1" dirty="0" smtClean="0"/>
              <a:t>.</a:t>
            </a:r>
            <a:endParaRPr lang="es-MX" dirty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M en R.H. Luis Arturo Segura Fonseca</a:t>
            </a:r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912CA2-F932-4914-A35E-FCFDE1723F1E}" type="slidenum">
              <a:rPr lang="es-MX" smtClean="0"/>
              <a:pPr/>
              <a:t>7</a:t>
            </a:fld>
            <a:endParaRPr lang="es-MX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3356992"/>
            <a:ext cx="3816424" cy="2808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3501008"/>
            <a:ext cx="2376264" cy="26642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16426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341784"/>
            <a:ext cx="8229600" cy="1143000"/>
          </a:xfrm>
        </p:spPr>
        <p:txBody>
          <a:bodyPr>
            <a:normAutofit/>
          </a:bodyPr>
          <a:lstStyle/>
          <a:p>
            <a:r>
              <a:rPr lang="es-MX" sz="3200" b="1" dirty="0"/>
              <a:t>Capital humano y administración de recursos humanos </a:t>
            </a:r>
            <a:endParaRPr lang="es-MX" sz="32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es-MX" sz="2800" b="1" dirty="0"/>
              <a:t>El capital humano es intangible y elusivo, y no puede administrarse de la manera en que </a:t>
            </a:r>
            <a:r>
              <a:rPr lang="es-MX" sz="2800" b="1" dirty="0" smtClean="0"/>
              <a:t>las </a:t>
            </a:r>
            <a:r>
              <a:rPr lang="es-MX" sz="2800" b="1" dirty="0"/>
              <a:t>organizaciones administran los puestos, los productos y </a:t>
            </a:r>
            <a:r>
              <a:rPr lang="es-MX" sz="2800" b="1" dirty="0" smtClean="0"/>
              <a:t>las tecnologías</a:t>
            </a:r>
            <a:r>
              <a:rPr lang="es-MX" sz="2800" b="1" dirty="0"/>
              <a:t>. Una de las </a:t>
            </a:r>
            <a:r>
              <a:rPr lang="es-MX" sz="2800" b="1" dirty="0" smtClean="0"/>
              <a:t>razones </a:t>
            </a:r>
            <a:r>
              <a:rPr lang="es-MX" sz="2800" b="1" dirty="0"/>
              <a:t>para esto es que los empleados, </a:t>
            </a:r>
            <a:r>
              <a:rPr lang="es-MX" sz="2800" b="1" i="1" dirty="0"/>
              <a:t>no </a:t>
            </a:r>
            <a:r>
              <a:rPr lang="es-MX" sz="2800" b="1" dirty="0"/>
              <a:t>la organización, poseen su propio capital </a:t>
            </a:r>
            <a:r>
              <a:rPr lang="es-MX" sz="2800" b="1" dirty="0" smtClean="0"/>
              <a:t>humano</a:t>
            </a:r>
            <a:r>
              <a:rPr lang="es-MX" sz="2800" b="1" dirty="0"/>
              <a:t>. Si los empleados valiosos dejan la empresa se llevan consigo su capital humano y la </a:t>
            </a:r>
            <a:r>
              <a:rPr lang="es-MX" sz="2800" b="1" dirty="0" smtClean="0"/>
              <a:t>empresa </a:t>
            </a:r>
            <a:r>
              <a:rPr lang="es-MX" sz="2800" b="1" dirty="0"/>
              <a:t>pierde lo que haya invertido en capacitarlos y </a:t>
            </a:r>
            <a:r>
              <a:rPr lang="es-MX" sz="2800" b="1" dirty="0" smtClean="0"/>
              <a:t>desarrollarlos.</a:t>
            </a:r>
            <a:endParaRPr lang="es-MX" sz="2800" b="1" dirty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M en R.H. Luis Arturo Segura Fonseca</a:t>
            </a:r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912CA2-F932-4914-A35E-FCFDE1723F1E}" type="slidenum">
              <a:rPr lang="es-MX" smtClean="0"/>
              <a:pPr/>
              <a:t>70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593151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BIBLIOGRAFIA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 algn="just">
              <a:buNone/>
            </a:pPr>
            <a:r>
              <a:rPr lang="es-MX" b="1" dirty="0"/>
              <a:t>ARIAS GALICIA L. FERNANDO, HEREDIA ESPINOSA VICTOR, ADMINISTRACION DE RECURSOS HUMANOS. TRILLAS. </a:t>
            </a:r>
            <a:r>
              <a:rPr lang="es-MX" b="1" dirty="0" smtClean="0"/>
              <a:t>MEXICO,2012.  </a:t>
            </a:r>
            <a:endParaRPr lang="es-MX" b="1" dirty="0"/>
          </a:p>
          <a:p>
            <a:pPr marL="0" indent="0" algn="just">
              <a:buNone/>
            </a:pPr>
            <a:r>
              <a:rPr lang="es-MX" b="1" dirty="0"/>
              <a:t>GEORGE BOHLANDER. SCOTT SNELL. ADMINISTRACION DE RECURSOS HUMANOS.CENGAGE LEAENING. </a:t>
            </a:r>
            <a:r>
              <a:rPr lang="es-MX" b="1" dirty="0" smtClean="0"/>
              <a:t>México,2014.</a:t>
            </a:r>
            <a:endParaRPr lang="es-MX" b="1" dirty="0"/>
          </a:p>
          <a:p>
            <a:pPr marL="0" indent="0" algn="just">
              <a:buNone/>
            </a:pPr>
            <a:r>
              <a:rPr lang="es-MX" b="1" dirty="0"/>
              <a:t>IDALBERTO CHIAVENATO. ADMINISTRACION DE RECURSOS HUMANOS. Mc Graw Hill. </a:t>
            </a:r>
            <a:r>
              <a:rPr lang="es-MX" b="1" dirty="0" smtClean="0"/>
              <a:t>México,2013.</a:t>
            </a:r>
            <a:endParaRPr lang="es-MX" b="1" dirty="0"/>
          </a:p>
          <a:p>
            <a:pPr marL="0" indent="0" algn="just">
              <a:buNone/>
            </a:pPr>
            <a:r>
              <a:rPr lang="es-MX" b="1" dirty="0"/>
              <a:t>JOHN M. IVANCEVICH ADMINISTRACION DE RECURSOS HUMANOS. Mc Graw Hill. </a:t>
            </a:r>
            <a:r>
              <a:rPr lang="es-MX" b="1" dirty="0" smtClean="0"/>
              <a:t>México,2004.</a:t>
            </a:r>
            <a:endParaRPr lang="es-MX" b="1" dirty="0"/>
          </a:p>
          <a:p>
            <a:pPr marL="0" indent="0" algn="just">
              <a:buNone/>
            </a:pPr>
            <a:r>
              <a:rPr lang="es-MX" b="1" dirty="0" smtClean="0"/>
              <a:t>GARY </a:t>
            </a:r>
            <a:r>
              <a:rPr lang="es-MX" b="1" dirty="0"/>
              <a:t>DESSLER. ADMINISTRACION DE RECURSOS HUMANOS. PEARSON. </a:t>
            </a:r>
            <a:r>
              <a:rPr lang="es-MX" b="1" dirty="0" smtClean="0"/>
              <a:t>México,2013.</a:t>
            </a:r>
            <a:endParaRPr lang="es-MX" b="1" dirty="0"/>
          </a:p>
          <a:p>
            <a:endParaRPr lang="es-MX" b="1" dirty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M en R.H. Luis Arturo Segura Fonseca</a:t>
            </a:r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00C241-FB29-4747-B67F-B8D4A1AA2D31}" type="slidenum">
              <a:rPr lang="es-MX" smtClean="0"/>
              <a:t>71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53567856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620688"/>
            <a:ext cx="8229600" cy="4525963"/>
          </a:xfrm>
        </p:spPr>
        <p:txBody>
          <a:bodyPr/>
          <a:lstStyle/>
          <a:p>
            <a:pPr algn="just"/>
            <a:r>
              <a:rPr lang="es-MX" b="1" dirty="0" err="1"/>
              <a:t>Hitt</a:t>
            </a:r>
            <a:r>
              <a:rPr lang="es-MX" b="1" dirty="0"/>
              <a:t>, Black y </a:t>
            </a:r>
            <a:r>
              <a:rPr lang="es-MX" b="1" dirty="0" err="1"/>
              <a:t>Porter</a:t>
            </a:r>
            <a:r>
              <a:rPr lang="es-MX" b="1" dirty="0"/>
              <a:t>, definen la </a:t>
            </a:r>
            <a:r>
              <a:rPr lang="es-MX" b="1" i="1" dirty="0"/>
              <a:t>administración</a:t>
            </a:r>
            <a:r>
              <a:rPr lang="es-MX" b="1" dirty="0"/>
              <a:t> como </a:t>
            </a:r>
            <a:r>
              <a:rPr lang="es-MX" b="1" i="1" dirty="0"/>
              <a:t>"el proceso de estructurar y utilizar conjuntos de recursos orientados hacia el logro de metas, para llevar a cabo las tareas en un entorno organizacional"</a:t>
            </a:r>
            <a:r>
              <a:rPr lang="es-MX" b="1" dirty="0"/>
              <a:t> </a:t>
            </a:r>
            <a:r>
              <a:rPr lang="es-MX" b="1" dirty="0" smtClean="0"/>
              <a:t>. </a:t>
            </a:r>
            <a:endParaRPr lang="es-MX" b="1" dirty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M en R.H. Luis Arturo Segura Fonseca</a:t>
            </a:r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912CA2-F932-4914-A35E-FCFDE1723F1E}" type="slidenum">
              <a:rPr lang="es-MX" smtClean="0"/>
              <a:pPr/>
              <a:t>8</a:t>
            </a:fld>
            <a:endParaRPr lang="es-MX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3573016"/>
            <a:ext cx="3240360" cy="26642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3140968"/>
            <a:ext cx="3672408" cy="31683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35652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es-MX" b="1" dirty="0"/>
              <a:t>Díez de Castro, García del Junco, Martín </a:t>
            </a:r>
            <a:r>
              <a:rPr lang="es-MX" b="1" dirty="0" err="1"/>
              <a:t>Jimenez</a:t>
            </a:r>
            <a:r>
              <a:rPr lang="es-MX" b="1" dirty="0"/>
              <a:t> y </a:t>
            </a:r>
            <a:r>
              <a:rPr lang="es-MX" b="1" dirty="0" err="1"/>
              <a:t>Periáñez</a:t>
            </a:r>
            <a:r>
              <a:rPr lang="es-MX" b="1" dirty="0"/>
              <a:t> Cristóbal, la </a:t>
            </a:r>
            <a:r>
              <a:rPr lang="es-MX" b="1" i="1" dirty="0"/>
              <a:t>administración es "el conjunto de las funciones o procesos básicos (planificar, organizar, dirigir, coordinar y controlar) que, realizados convenientemente, repercuten de forma positiva en la eficacia y eficiencia de la actividad realizada en la organización</a:t>
            </a:r>
            <a:r>
              <a:rPr lang="es-MX" b="1" i="1" dirty="0" smtClean="0"/>
              <a:t>"</a:t>
            </a:r>
            <a:endParaRPr lang="es-MX" b="1" dirty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M en R.H. Luis Arturo Segura Fonseca</a:t>
            </a:r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912CA2-F932-4914-A35E-FCFDE1723F1E}" type="slidenum">
              <a:rPr lang="es-MX" smtClean="0"/>
              <a:pPr/>
              <a:t>9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877236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1050</TotalTime>
  <Words>3843</Words>
  <Application>Microsoft Office PowerPoint</Application>
  <PresentationFormat>Presentación en pantalla (4:3)</PresentationFormat>
  <Paragraphs>643</Paragraphs>
  <Slides>71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71</vt:i4>
      </vt:variant>
    </vt:vector>
  </HeadingPairs>
  <TitlesOfParts>
    <vt:vector size="72" baseType="lpstr">
      <vt:lpstr>Tema de Office</vt:lpstr>
      <vt:lpstr>ANTECEDENTES DE LA ADMINISTRACIÓN DE RECURSOS HUMANOS UNIDAD I MATERIA L00723 EN LA LICENCIATURA EN ADMINISTRACION </vt:lpstr>
      <vt:lpstr>OBJETIVO DEL MATERIAL</vt:lpstr>
      <vt:lpstr>Índice</vt:lpstr>
      <vt:lpstr>Presentación de PowerPoint</vt:lpstr>
      <vt:lpstr>OBJETIVO</vt:lpstr>
      <vt:lpstr>ADMINISTRACIÓN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ADMINISTRACION</vt:lpstr>
      <vt:lpstr>ADMINISTRACION</vt:lpstr>
      <vt:lpstr>ADMINISTRACION</vt:lpstr>
      <vt:lpstr>ADMINISTRACIÓN DE RECURSOS HUMANOS</vt:lpstr>
      <vt:lpstr>Presentación de PowerPoint</vt:lpstr>
      <vt:lpstr>Presentación de PowerPoint</vt:lpstr>
      <vt:lpstr>Presentación de PowerPoint</vt:lpstr>
      <vt:lpstr>Presentación de PowerPoint</vt:lpstr>
      <vt:lpstr>LA IMPORTANCIA  DEL CAPITAL HUMANO DE LAS ORGANIZACIONES</vt:lpstr>
      <vt:lpstr>CAPITAL HUMANO</vt:lpstr>
      <vt:lpstr>CAPITAL HUMANO</vt:lpstr>
      <vt:lpstr>CAPITAL HUMANO</vt:lpstr>
      <vt:lpstr>CAPITAL HUMANO</vt:lpstr>
      <vt:lpstr>CAPITAL HUMANO</vt:lpstr>
      <vt:lpstr>CAPITAL HUMANO</vt:lpstr>
      <vt:lpstr>CAPITAL HUMANO</vt:lpstr>
      <vt:lpstr> EL SER HUMANO</vt:lpstr>
      <vt:lpstr>La contribución del factor humano</vt:lpstr>
      <vt:lpstr>¿Cuál es la clave del éxito de las organizaciones?</vt:lpstr>
      <vt:lpstr> 1. Aplican la misión seriamente.  </vt:lpstr>
      <vt:lpstr>2. Saben que el éxito atrae a la mejor gente y la gente sostiene el éxito</vt:lpstr>
      <vt:lpstr>  3. Identifican exactamente el tipo de gente que están buscando. </vt:lpstr>
      <vt:lpstr>4. Ven el plan de carrera como una inversión.</vt:lpstr>
      <vt:lpstr>Presentación de PowerPoint</vt:lpstr>
      <vt:lpstr> 5. Promueven al personal interno. </vt:lpstr>
      <vt:lpstr>  6. Reconocen y Recompensan el  desempeño  sobresaliente. </vt:lpstr>
      <vt:lpstr> 7. Miden la satisfacción del personal.  </vt:lpstr>
      <vt:lpstr>7. Entienden la relación entre satisfacción del empleado y la del cliente</vt:lpstr>
      <vt:lpstr>La Visión de la administración del capital humano.</vt:lpstr>
      <vt:lpstr>¿QUE ES UN GERENTE?</vt:lpstr>
      <vt:lpstr>LAS COMPETENCIAS GERENCIALES</vt:lpstr>
      <vt:lpstr>Presentación de PowerPoint</vt:lpstr>
      <vt:lpstr>MODELO DE COMPETENCIAS GERENCIALES</vt:lpstr>
      <vt:lpstr>Competencias del gerente de recursos humanos 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¿Por qué la administración de recursos humanos es importante para los gerentes? </vt:lpstr>
      <vt:lpstr>Presentación de PowerPoint</vt:lpstr>
      <vt:lpstr>Presentación de PowerPoint</vt:lpstr>
      <vt:lpstr>Presentación de PowerPoint</vt:lpstr>
      <vt:lpstr>OBJETIVOS DEL AREA DE R.H. Chiavenato</vt:lpstr>
      <vt:lpstr>OBJETIVOS DEL AREA DE R.H.  Ramón  J. Valle C</vt:lpstr>
      <vt:lpstr>Presentación de PowerPoint</vt:lpstr>
      <vt:lpstr>Presentación de PowerPoint</vt:lpstr>
      <vt:lpstr>PREMISAS PARA UNA GESTIÓN ESTRATEGICA DE R.H.</vt:lpstr>
      <vt:lpstr>Presentación de PowerPoint</vt:lpstr>
      <vt:lpstr>Administración de Recursos Humanos</vt:lpstr>
      <vt:lpstr> Marco general para la administración de R.H  </vt:lpstr>
      <vt:lpstr>Presentación de PowerPoint</vt:lpstr>
      <vt:lpstr>Presentación de PowerPoint</vt:lpstr>
      <vt:lpstr>Presentación de PowerPoint</vt:lpstr>
      <vt:lpstr>El cambio</vt:lpstr>
      <vt:lpstr>Presentación de PowerPoint</vt:lpstr>
      <vt:lpstr>Presentación de PowerPoint</vt:lpstr>
      <vt:lpstr>  Administrar el talento o capital humano   </vt:lpstr>
      <vt:lpstr>Capital humano y administración de recursos humanos </vt:lpstr>
      <vt:lpstr>BIBLIOGRAFIA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ADMINISTRACIÓN DE RECURSOS HUMANOS</dc:title>
  <dc:creator>x</dc:creator>
  <cp:lastModifiedBy>x</cp:lastModifiedBy>
  <cp:revision>33</cp:revision>
  <dcterms:created xsi:type="dcterms:W3CDTF">2015-02-05T19:28:57Z</dcterms:created>
  <dcterms:modified xsi:type="dcterms:W3CDTF">2015-10-01T21:23:54Z</dcterms:modified>
</cp:coreProperties>
</file>