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336" r:id="rId2"/>
    <p:sldId id="337" r:id="rId3"/>
    <p:sldId id="339" r:id="rId4"/>
    <p:sldId id="338" r:id="rId5"/>
    <p:sldId id="296" r:id="rId6"/>
    <p:sldId id="298" r:id="rId7"/>
    <p:sldId id="315" r:id="rId8"/>
    <p:sldId id="299" r:id="rId9"/>
    <p:sldId id="300" r:id="rId10"/>
    <p:sldId id="301" r:id="rId11"/>
    <p:sldId id="326" r:id="rId12"/>
    <p:sldId id="302" r:id="rId13"/>
    <p:sldId id="303" r:id="rId14"/>
    <p:sldId id="316" r:id="rId15"/>
    <p:sldId id="325" r:id="rId16"/>
    <p:sldId id="328" r:id="rId17"/>
    <p:sldId id="333" r:id="rId18"/>
    <p:sldId id="335" r:id="rId19"/>
    <p:sldId id="322" r:id="rId20"/>
    <p:sldId id="323" r:id="rId21"/>
    <p:sldId id="345" r:id="rId22"/>
    <p:sldId id="346" r:id="rId23"/>
    <p:sldId id="341" r:id="rId24"/>
    <p:sldId id="342" r:id="rId25"/>
    <p:sldId id="304" r:id="rId26"/>
    <p:sldId id="343" r:id="rId27"/>
    <p:sldId id="317" r:id="rId28"/>
    <p:sldId id="305" r:id="rId29"/>
    <p:sldId id="324" r:id="rId30"/>
    <p:sldId id="344" r:id="rId31"/>
    <p:sldId id="318" r:id="rId32"/>
    <p:sldId id="329" r:id="rId33"/>
    <p:sldId id="330" r:id="rId34"/>
    <p:sldId id="331" r:id="rId35"/>
    <p:sldId id="332" r:id="rId36"/>
    <p:sldId id="319" r:id="rId37"/>
    <p:sldId id="320" r:id="rId38"/>
    <p:sldId id="321" r:id="rId39"/>
    <p:sldId id="306" r:id="rId40"/>
    <p:sldId id="307" r:id="rId41"/>
    <p:sldId id="340" r:id="rId42"/>
    <p:sldId id="347" r:id="rId43"/>
    <p:sldId id="359" r:id="rId44"/>
    <p:sldId id="348" r:id="rId45"/>
    <p:sldId id="349" r:id="rId46"/>
    <p:sldId id="350" r:id="rId47"/>
    <p:sldId id="351" r:id="rId48"/>
    <p:sldId id="352" r:id="rId49"/>
    <p:sldId id="353" r:id="rId50"/>
    <p:sldId id="354" r:id="rId51"/>
    <p:sldId id="355" r:id="rId52"/>
    <p:sldId id="356" r:id="rId53"/>
    <p:sldId id="357" r:id="rId54"/>
    <p:sldId id="358" r:id="rId55"/>
    <p:sldId id="327" r:id="rId56"/>
  </p:sldIdLst>
  <p:sldSz cx="9144000" cy="6858000" type="screen4x3"/>
  <p:notesSz cx="6858000" cy="9144000"/>
  <p:defaultTextStyle>
    <a:defPPr>
      <a:defRPr lang="en-US"/>
    </a:defPPr>
    <a:lvl1pPr algn="l" rtl="0" fontAlgn="base">
      <a:spcBef>
        <a:spcPct val="0"/>
      </a:spcBef>
      <a:spcAft>
        <a:spcPct val="0"/>
      </a:spcAft>
      <a:defRPr sz="3200" kern="1200">
        <a:solidFill>
          <a:schemeClr val="tx1"/>
        </a:solidFill>
        <a:latin typeface="Comic Sans MS" panose="030F0702030302020204" pitchFamily="66" charset="0"/>
        <a:ea typeface="+mn-ea"/>
        <a:cs typeface="+mn-cs"/>
      </a:defRPr>
    </a:lvl1pPr>
    <a:lvl2pPr marL="457200" algn="l" rtl="0" fontAlgn="base">
      <a:spcBef>
        <a:spcPct val="0"/>
      </a:spcBef>
      <a:spcAft>
        <a:spcPct val="0"/>
      </a:spcAft>
      <a:defRPr sz="3200" kern="1200">
        <a:solidFill>
          <a:schemeClr val="tx1"/>
        </a:solidFill>
        <a:latin typeface="Comic Sans MS" panose="030F0702030302020204" pitchFamily="66" charset="0"/>
        <a:ea typeface="+mn-ea"/>
        <a:cs typeface="+mn-cs"/>
      </a:defRPr>
    </a:lvl2pPr>
    <a:lvl3pPr marL="914400" algn="l" rtl="0" fontAlgn="base">
      <a:spcBef>
        <a:spcPct val="0"/>
      </a:spcBef>
      <a:spcAft>
        <a:spcPct val="0"/>
      </a:spcAft>
      <a:defRPr sz="3200" kern="1200">
        <a:solidFill>
          <a:schemeClr val="tx1"/>
        </a:solidFill>
        <a:latin typeface="Comic Sans MS" panose="030F0702030302020204" pitchFamily="66" charset="0"/>
        <a:ea typeface="+mn-ea"/>
        <a:cs typeface="+mn-cs"/>
      </a:defRPr>
    </a:lvl3pPr>
    <a:lvl4pPr marL="1371600" algn="l" rtl="0" fontAlgn="base">
      <a:spcBef>
        <a:spcPct val="0"/>
      </a:spcBef>
      <a:spcAft>
        <a:spcPct val="0"/>
      </a:spcAft>
      <a:defRPr sz="3200" kern="1200">
        <a:solidFill>
          <a:schemeClr val="tx1"/>
        </a:solidFill>
        <a:latin typeface="Comic Sans MS" panose="030F0702030302020204" pitchFamily="66" charset="0"/>
        <a:ea typeface="+mn-ea"/>
        <a:cs typeface="+mn-cs"/>
      </a:defRPr>
    </a:lvl4pPr>
    <a:lvl5pPr marL="1828800" algn="l" rtl="0" fontAlgn="base">
      <a:spcBef>
        <a:spcPct val="0"/>
      </a:spcBef>
      <a:spcAft>
        <a:spcPct val="0"/>
      </a:spcAft>
      <a:defRPr sz="3200" kern="1200">
        <a:solidFill>
          <a:schemeClr val="tx1"/>
        </a:solidFill>
        <a:latin typeface="Comic Sans MS" panose="030F0702030302020204" pitchFamily="66" charset="0"/>
        <a:ea typeface="+mn-ea"/>
        <a:cs typeface="+mn-cs"/>
      </a:defRPr>
    </a:lvl5pPr>
    <a:lvl6pPr marL="2286000" algn="l" defTabSz="914400" rtl="0" eaLnBrk="1" latinLnBrk="0" hangingPunct="1">
      <a:defRPr sz="3200" kern="1200">
        <a:solidFill>
          <a:schemeClr val="tx1"/>
        </a:solidFill>
        <a:latin typeface="Comic Sans MS" panose="030F0702030302020204" pitchFamily="66" charset="0"/>
        <a:ea typeface="+mn-ea"/>
        <a:cs typeface="+mn-cs"/>
      </a:defRPr>
    </a:lvl6pPr>
    <a:lvl7pPr marL="2743200" algn="l" defTabSz="914400" rtl="0" eaLnBrk="1" latinLnBrk="0" hangingPunct="1">
      <a:defRPr sz="3200" kern="1200">
        <a:solidFill>
          <a:schemeClr val="tx1"/>
        </a:solidFill>
        <a:latin typeface="Comic Sans MS" panose="030F0702030302020204" pitchFamily="66" charset="0"/>
        <a:ea typeface="+mn-ea"/>
        <a:cs typeface="+mn-cs"/>
      </a:defRPr>
    </a:lvl7pPr>
    <a:lvl8pPr marL="3200400" algn="l" defTabSz="914400" rtl="0" eaLnBrk="1" latinLnBrk="0" hangingPunct="1">
      <a:defRPr sz="3200" kern="1200">
        <a:solidFill>
          <a:schemeClr val="tx1"/>
        </a:solidFill>
        <a:latin typeface="Comic Sans MS" panose="030F0702030302020204" pitchFamily="66" charset="0"/>
        <a:ea typeface="+mn-ea"/>
        <a:cs typeface="+mn-cs"/>
      </a:defRPr>
    </a:lvl8pPr>
    <a:lvl9pPr marL="3657600" algn="l" defTabSz="914400" rtl="0" eaLnBrk="1" latinLnBrk="0" hangingPunct="1">
      <a:defRPr sz="3200" kern="1200">
        <a:solidFill>
          <a:schemeClr val="tx1"/>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66FF33"/>
    <a:srgbClr val="FFFF00"/>
    <a:srgbClr val="CC00FF"/>
    <a:srgbClr val="00FF00"/>
    <a:srgbClr val="00CC00"/>
    <a:srgbClr val="FF00FF"/>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282" y="4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377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endParaRPr lang="en-US" altLang="es-MX"/>
          </a:p>
        </p:txBody>
      </p:sp>
      <p:sp>
        <p:nvSpPr>
          <p:cNvPr id="5" name="Footer Placeholder 4"/>
          <p:cNvSpPr>
            <a:spLocks noGrp="1"/>
          </p:cNvSpPr>
          <p:nvPr>
            <p:ph type="ftr" sz="quarter" idx="11"/>
          </p:nvPr>
        </p:nvSpPr>
        <p:spPr/>
        <p:txBody>
          <a:bodyPr/>
          <a:lstStyle/>
          <a:p>
            <a:endParaRPr lang="en-US" altLang="es-MX"/>
          </a:p>
        </p:txBody>
      </p:sp>
      <p:sp>
        <p:nvSpPr>
          <p:cNvPr id="6" name="Slide Number Placeholder 5"/>
          <p:cNvSpPr>
            <a:spLocks noGrp="1"/>
          </p:cNvSpPr>
          <p:nvPr>
            <p:ph type="sldNum" sz="quarter" idx="12"/>
          </p:nvPr>
        </p:nvSpPr>
        <p:spPr/>
        <p:txBody>
          <a:bodyPr/>
          <a:lstStyle/>
          <a:p>
            <a:fld id="{601901CB-B8B2-4C9B-9CBC-3D50D55AD36C}" type="slidenum">
              <a:rPr lang="en-US" altLang="es-MX" smtClean="0"/>
              <a:pPr/>
              <a:t>‹Nº›</a:t>
            </a:fld>
            <a:endParaRPr lang="en-US" altLang="es-MX"/>
          </a:p>
        </p:txBody>
      </p:sp>
    </p:spTree>
    <p:extLst>
      <p:ext uri="{BB962C8B-B14F-4D97-AF65-F5344CB8AC3E}">
        <p14:creationId xmlns:p14="http://schemas.microsoft.com/office/powerpoint/2010/main" val="3911048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endParaRPr lang="en-US" altLang="es-MX"/>
          </a:p>
        </p:txBody>
      </p:sp>
      <p:sp>
        <p:nvSpPr>
          <p:cNvPr id="6" name="Footer Placeholder 5"/>
          <p:cNvSpPr>
            <a:spLocks noGrp="1"/>
          </p:cNvSpPr>
          <p:nvPr>
            <p:ph type="ftr" sz="quarter" idx="11"/>
          </p:nvPr>
        </p:nvSpPr>
        <p:spPr/>
        <p:txBody>
          <a:bodyPr/>
          <a:lstStyle/>
          <a:p>
            <a:endParaRPr lang="en-US" altLang="es-MX"/>
          </a:p>
        </p:txBody>
      </p:sp>
      <p:sp>
        <p:nvSpPr>
          <p:cNvPr id="7" name="Slide Number Placeholder 6"/>
          <p:cNvSpPr>
            <a:spLocks noGrp="1"/>
          </p:cNvSpPr>
          <p:nvPr>
            <p:ph type="sldNum" sz="quarter" idx="12"/>
          </p:nvPr>
        </p:nvSpPr>
        <p:spPr/>
        <p:txBody>
          <a:bodyPr/>
          <a:lstStyle/>
          <a:p>
            <a:fld id="{BB081DC6-99DD-41DE-A0C5-69B1D2AB94FC}" type="slidenum">
              <a:rPr lang="en-US" altLang="es-MX" smtClean="0"/>
              <a:pPr/>
              <a:t>‹Nº›</a:t>
            </a:fld>
            <a:endParaRPr lang="en-US" altLang="es-MX"/>
          </a:p>
        </p:txBody>
      </p:sp>
    </p:spTree>
    <p:extLst>
      <p:ext uri="{BB962C8B-B14F-4D97-AF65-F5344CB8AC3E}">
        <p14:creationId xmlns:p14="http://schemas.microsoft.com/office/powerpoint/2010/main" val="2150108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endParaRPr lang="en-US" altLang="es-MX"/>
          </a:p>
        </p:txBody>
      </p:sp>
      <p:sp>
        <p:nvSpPr>
          <p:cNvPr id="5" name="Footer Placeholder 4"/>
          <p:cNvSpPr>
            <a:spLocks noGrp="1"/>
          </p:cNvSpPr>
          <p:nvPr>
            <p:ph type="ftr" sz="quarter" idx="11"/>
          </p:nvPr>
        </p:nvSpPr>
        <p:spPr/>
        <p:txBody>
          <a:bodyPr/>
          <a:lstStyle/>
          <a:p>
            <a:endParaRPr lang="en-US" altLang="es-MX"/>
          </a:p>
        </p:txBody>
      </p:sp>
      <p:sp>
        <p:nvSpPr>
          <p:cNvPr id="6" name="Slide Number Placeholder 5"/>
          <p:cNvSpPr>
            <a:spLocks noGrp="1"/>
          </p:cNvSpPr>
          <p:nvPr>
            <p:ph type="sldNum" sz="quarter" idx="12"/>
          </p:nvPr>
        </p:nvSpPr>
        <p:spPr/>
        <p:txBody>
          <a:bodyPr/>
          <a:lstStyle/>
          <a:p>
            <a:fld id="{BB081DC6-99DD-41DE-A0C5-69B1D2AB94FC}" type="slidenum">
              <a:rPr lang="en-US" altLang="es-MX" smtClean="0"/>
              <a:pPr/>
              <a:t>‹Nº›</a:t>
            </a:fld>
            <a:endParaRPr lang="en-US" altLang="es-MX"/>
          </a:p>
        </p:txBody>
      </p:sp>
    </p:spTree>
    <p:extLst>
      <p:ext uri="{BB962C8B-B14F-4D97-AF65-F5344CB8AC3E}">
        <p14:creationId xmlns:p14="http://schemas.microsoft.com/office/powerpoint/2010/main" val="9503391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endParaRPr lang="en-US" altLang="es-MX"/>
          </a:p>
        </p:txBody>
      </p:sp>
      <p:sp>
        <p:nvSpPr>
          <p:cNvPr id="5" name="Footer Placeholder 4"/>
          <p:cNvSpPr>
            <a:spLocks noGrp="1"/>
          </p:cNvSpPr>
          <p:nvPr>
            <p:ph type="ftr" sz="quarter" idx="11"/>
          </p:nvPr>
        </p:nvSpPr>
        <p:spPr/>
        <p:txBody>
          <a:bodyPr/>
          <a:lstStyle/>
          <a:p>
            <a:endParaRPr lang="en-US" altLang="es-MX"/>
          </a:p>
        </p:txBody>
      </p:sp>
      <p:sp>
        <p:nvSpPr>
          <p:cNvPr id="6" name="Slide Number Placeholder 5"/>
          <p:cNvSpPr>
            <a:spLocks noGrp="1"/>
          </p:cNvSpPr>
          <p:nvPr>
            <p:ph type="sldNum" sz="quarter" idx="12"/>
          </p:nvPr>
        </p:nvSpPr>
        <p:spPr/>
        <p:txBody>
          <a:bodyPr/>
          <a:lstStyle/>
          <a:p>
            <a:fld id="{BB081DC6-99DD-41DE-A0C5-69B1D2AB94FC}" type="slidenum">
              <a:rPr lang="en-US" altLang="es-MX" smtClean="0"/>
              <a:pPr/>
              <a:t>‹Nº›</a:t>
            </a:fld>
            <a:endParaRPr lang="en-US" altLang="es-MX"/>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9991357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endParaRPr lang="en-US" altLang="es-MX"/>
          </a:p>
        </p:txBody>
      </p:sp>
      <p:sp>
        <p:nvSpPr>
          <p:cNvPr id="5" name="Footer Placeholder 4"/>
          <p:cNvSpPr>
            <a:spLocks noGrp="1"/>
          </p:cNvSpPr>
          <p:nvPr>
            <p:ph type="ftr" sz="quarter" idx="11"/>
          </p:nvPr>
        </p:nvSpPr>
        <p:spPr/>
        <p:txBody>
          <a:bodyPr/>
          <a:lstStyle/>
          <a:p>
            <a:endParaRPr lang="en-US" altLang="es-MX"/>
          </a:p>
        </p:txBody>
      </p:sp>
      <p:sp>
        <p:nvSpPr>
          <p:cNvPr id="6" name="Slide Number Placeholder 5"/>
          <p:cNvSpPr>
            <a:spLocks noGrp="1"/>
          </p:cNvSpPr>
          <p:nvPr>
            <p:ph type="sldNum" sz="quarter" idx="12"/>
          </p:nvPr>
        </p:nvSpPr>
        <p:spPr/>
        <p:txBody>
          <a:bodyPr/>
          <a:lstStyle/>
          <a:p>
            <a:fld id="{BB081DC6-99DD-41DE-A0C5-69B1D2AB94FC}" type="slidenum">
              <a:rPr lang="en-US" altLang="es-MX" smtClean="0"/>
              <a:pPr/>
              <a:t>‹Nº›</a:t>
            </a:fld>
            <a:endParaRPr lang="en-US" altLang="es-MX"/>
          </a:p>
        </p:txBody>
      </p:sp>
    </p:spTree>
    <p:extLst>
      <p:ext uri="{BB962C8B-B14F-4D97-AF65-F5344CB8AC3E}">
        <p14:creationId xmlns:p14="http://schemas.microsoft.com/office/powerpoint/2010/main" val="8256788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endParaRPr lang="en-US" altLang="es-MX"/>
          </a:p>
        </p:txBody>
      </p:sp>
      <p:sp>
        <p:nvSpPr>
          <p:cNvPr id="4" name="Footer Placeholder 4"/>
          <p:cNvSpPr>
            <a:spLocks noGrp="1"/>
          </p:cNvSpPr>
          <p:nvPr>
            <p:ph type="ftr" sz="quarter" idx="11"/>
          </p:nvPr>
        </p:nvSpPr>
        <p:spPr/>
        <p:txBody>
          <a:bodyPr/>
          <a:lstStyle/>
          <a:p>
            <a:endParaRPr lang="en-US" altLang="es-MX"/>
          </a:p>
        </p:txBody>
      </p:sp>
      <p:sp>
        <p:nvSpPr>
          <p:cNvPr id="6" name="Slide Number Placeholder 5"/>
          <p:cNvSpPr>
            <a:spLocks noGrp="1"/>
          </p:cNvSpPr>
          <p:nvPr>
            <p:ph type="sldNum" sz="quarter" idx="12"/>
          </p:nvPr>
        </p:nvSpPr>
        <p:spPr/>
        <p:txBody>
          <a:bodyPr/>
          <a:lstStyle/>
          <a:p>
            <a:fld id="{BB081DC6-99DD-41DE-A0C5-69B1D2AB94FC}" type="slidenum">
              <a:rPr lang="en-US" altLang="es-MX" smtClean="0"/>
              <a:pPr/>
              <a:t>‹Nº›</a:t>
            </a:fld>
            <a:endParaRPr lang="en-US" altLang="es-MX"/>
          </a:p>
        </p:txBody>
      </p:sp>
    </p:spTree>
    <p:extLst>
      <p:ext uri="{BB962C8B-B14F-4D97-AF65-F5344CB8AC3E}">
        <p14:creationId xmlns:p14="http://schemas.microsoft.com/office/powerpoint/2010/main" val="27481698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endParaRPr lang="en-US" altLang="es-MX"/>
          </a:p>
        </p:txBody>
      </p:sp>
      <p:sp>
        <p:nvSpPr>
          <p:cNvPr id="4" name="Footer Placeholder 4"/>
          <p:cNvSpPr>
            <a:spLocks noGrp="1"/>
          </p:cNvSpPr>
          <p:nvPr>
            <p:ph type="ftr" sz="quarter" idx="11"/>
          </p:nvPr>
        </p:nvSpPr>
        <p:spPr/>
        <p:txBody>
          <a:bodyPr/>
          <a:lstStyle/>
          <a:p>
            <a:endParaRPr lang="en-US" altLang="es-MX"/>
          </a:p>
        </p:txBody>
      </p:sp>
      <p:sp>
        <p:nvSpPr>
          <p:cNvPr id="6" name="Slide Number Placeholder 5"/>
          <p:cNvSpPr>
            <a:spLocks noGrp="1"/>
          </p:cNvSpPr>
          <p:nvPr>
            <p:ph type="sldNum" sz="quarter" idx="12"/>
          </p:nvPr>
        </p:nvSpPr>
        <p:spPr/>
        <p:txBody>
          <a:bodyPr/>
          <a:lstStyle/>
          <a:p>
            <a:fld id="{BB081DC6-99DD-41DE-A0C5-69B1D2AB94FC}" type="slidenum">
              <a:rPr lang="en-US" altLang="es-MX" smtClean="0"/>
              <a:pPr/>
              <a:t>‹Nº›</a:t>
            </a:fld>
            <a:endParaRPr lang="en-US" altLang="es-MX"/>
          </a:p>
        </p:txBody>
      </p:sp>
    </p:spTree>
    <p:extLst>
      <p:ext uri="{BB962C8B-B14F-4D97-AF65-F5344CB8AC3E}">
        <p14:creationId xmlns:p14="http://schemas.microsoft.com/office/powerpoint/2010/main" val="8701845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n-US" altLang="es-MX"/>
          </a:p>
        </p:txBody>
      </p:sp>
      <p:sp>
        <p:nvSpPr>
          <p:cNvPr id="5" name="Footer Placeholder 4"/>
          <p:cNvSpPr>
            <a:spLocks noGrp="1"/>
          </p:cNvSpPr>
          <p:nvPr>
            <p:ph type="ftr" sz="quarter" idx="11"/>
          </p:nvPr>
        </p:nvSpPr>
        <p:spPr/>
        <p:txBody>
          <a:bodyPr/>
          <a:lstStyle/>
          <a:p>
            <a:endParaRPr lang="en-US" altLang="es-MX"/>
          </a:p>
        </p:txBody>
      </p:sp>
      <p:sp>
        <p:nvSpPr>
          <p:cNvPr id="6" name="Slide Number Placeholder 5"/>
          <p:cNvSpPr>
            <a:spLocks noGrp="1"/>
          </p:cNvSpPr>
          <p:nvPr>
            <p:ph type="sldNum" sz="quarter" idx="12"/>
          </p:nvPr>
        </p:nvSpPr>
        <p:spPr/>
        <p:txBody>
          <a:bodyPr/>
          <a:lstStyle/>
          <a:p>
            <a:fld id="{3D8E3A69-41E9-4CD7-A196-37E99028DB21}" type="slidenum">
              <a:rPr lang="en-US" altLang="es-MX" smtClean="0"/>
              <a:pPr/>
              <a:t>‹Nº›</a:t>
            </a:fld>
            <a:endParaRPr lang="en-US" altLang="es-MX"/>
          </a:p>
        </p:txBody>
      </p:sp>
    </p:spTree>
    <p:extLst>
      <p:ext uri="{BB962C8B-B14F-4D97-AF65-F5344CB8AC3E}">
        <p14:creationId xmlns:p14="http://schemas.microsoft.com/office/powerpoint/2010/main" val="9144876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n-US" altLang="es-MX"/>
          </a:p>
        </p:txBody>
      </p:sp>
      <p:sp>
        <p:nvSpPr>
          <p:cNvPr id="5" name="Footer Placeholder 4"/>
          <p:cNvSpPr>
            <a:spLocks noGrp="1"/>
          </p:cNvSpPr>
          <p:nvPr>
            <p:ph type="ftr" sz="quarter" idx="11"/>
          </p:nvPr>
        </p:nvSpPr>
        <p:spPr/>
        <p:txBody>
          <a:bodyPr/>
          <a:lstStyle/>
          <a:p>
            <a:endParaRPr lang="en-US" altLang="es-MX"/>
          </a:p>
        </p:txBody>
      </p:sp>
      <p:sp>
        <p:nvSpPr>
          <p:cNvPr id="6" name="Slide Number Placeholder 5"/>
          <p:cNvSpPr>
            <a:spLocks noGrp="1"/>
          </p:cNvSpPr>
          <p:nvPr>
            <p:ph type="sldNum" sz="quarter" idx="12"/>
          </p:nvPr>
        </p:nvSpPr>
        <p:spPr/>
        <p:txBody>
          <a:bodyPr/>
          <a:lstStyle/>
          <a:p>
            <a:fld id="{3D0C320B-4DF2-4434-A06C-E3DEECE33081}" type="slidenum">
              <a:rPr lang="en-US" altLang="es-MX" smtClean="0"/>
              <a:pPr/>
              <a:t>‹Nº›</a:t>
            </a:fld>
            <a:endParaRPr lang="en-US" altLang="es-MX"/>
          </a:p>
        </p:txBody>
      </p:sp>
    </p:spTree>
    <p:extLst>
      <p:ext uri="{BB962C8B-B14F-4D97-AF65-F5344CB8AC3E}">
        <p14:creationId xmlns:p14="http://schemas.microsoft.com/office/powerpoint/2010/main" val="3031483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endParaRPr lang="en-US" altLang="es-MX"/>
          </a:p>
        </p:txBody>
      </p:sp>
      <p:sp>
        <p:nvSpPr>
          <p:cNvPr id="5" name="Footer Placeholder 4"/>
          <p:cNvSpPr>
            <a:spLocks noGrp="1"/>
          </p:cNvSpPr>
          <p:nvPr>
            <p:ph type="ftr" sz="quarter" idx="11"/>
          </p:nvPr>
        </p:nvSpPr>
        <p:spPr/>
        <p:txBody>
          <a:bodyPr/>
          <a:lstStyle/>
          <a:p>
            <a:endParaRPr lang="en-US" altLang="es-MX"/>
          </a:p>
        </p:txBody>
      </p:sp>
      <p:sp>
        <p:nvSpPr>
          <p:cNvPr id="6" name="Slide Number Placeholder 5"/>
          <p:cNvSpPr>
            <a:spLocks noGrp="1"/>
          </p:cNvSpPr>
          <p:nvPr>
            <p:ph type="sldNum" sz="quarter" idx="12"/>
          </p:nvPr>
        </p:nvSpPr>
        <p:spPr/>
        <p:txBody>
          <a:bodyPr/>
          <a:lstStyle/>
          <a:p>
            <a:fld id="{D68684E6-659E-4352-8980-CCBC46FD6757}" type="slidenum">
              <a:rPr lang="en-US" altLang="es-MX" smtClean="0"/>
              <a:pPr/>
              <a:t>‹Nº›</a:t>
            </a:fld>
            <a:endParaRPr lang="en-US" altLang="es-MX"/>
          </a:p>
        </p:txBody>
      </p:sp>
    </p:spTree>
    <p:extLst>
      <p:ext uri="{BB962C8B-B14F-4D97-AF65-F5344CB8AC3E}">
        <p14:creationId xmlns:p14="http://schemas.microsoft.com/office/powerpoint/2010/main" val="2158644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endParaRPr lang="en-US" altLang="es-MX"/>
          </a:p>
        </p:txBody>
      </p:sp>
      <p:sp>
        <p:nvSpPr>
          <p:cNvPr id="5" name="Footer Placeholder 4"/>
          <p:cNvSpPr>
            <a:spLocks noGrp="1"/>
          </p:cNvSpPr>
          <p:nvPr>
            <p:ph type="ftr" sz="quarter" idx="11"/>
          </p:nvPr>
        </p:nvSpPr>
        <p:spPr/>
        <p:txBody>
          <a:bodyPr/>
          <a:lstStyle/>
          <a:p>
            <a:endParaRPr lang="en-US" altLang="es-MX"/>
          </a:p>
        </p:txBody>
      </p:sp>
      <p:sp>
        <p:nvSpPr>
          <p:cNvPr id="6" name="Slide Number Placeholder 5"/>
          <p:cNvSpPr>
            <a:spLocks noGrp="1"/>
          </p:cNvSpPr>
          <p:nvPr>
            <p:ph type="sldNum" sz="quarter" idx="12"/>
          </p:nvPr>
        </p:nvSpPr>
        <p:spPr/>
        <p:txBody>
          <a:bodyPr/>
          <a:lstStyle/>
          <a:p>
            <a:fld id="{477B36B8-1E47-418B-A66F-787846E60C48}" type="slidenum">
              <a:rPr lang="en-US" altLang="es-MX" smtClean="0"/>
              <a:pPr/>
              <a:t>‹Nº›</a:t>
            </a:fld>
            <a:endParaRPr lang="en-US" altLang="es-MX"/>
          </a:p>
        </p:txBody>
      </p:sp>
    </p:spTree>
    <p:extLst>
      <p:ext uri="{BB962C8B-B14F-4D97-AF65-F5344CB8AC3E}">
        <p14:creationId xmlns:p14="http://schemas.microsoft.com/office/powerpoint/2010/main" val="3359865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endParaRPr lang="en-US" altLang="es-MX"/>
          </a:p>
        </p:txBody>
      </p:sp>
      <p:sp>
        <p:nvSpPr>
          <p:cNvPr id="6" name="Footer Placeholder 5"/>
          <p:cNvSpPr>
            <a:spLocks noGrp="1"/>
          </p:cNvSpPr>
          <p:nvPr>
            <p:ph type="ftr" sz="quarter" idx="11"/>
          </p:nvPr>
        </p:nvSpPr>
        <p:spPr/>
        <p:txBody>
          <a:bodyPr/>
          <a:lstStyle/>
          <a:p>
            <a:endParaRPr lang="en-US" altLang="es-MX"/>
          </a:p>
        </p:txBody>
      </p:sp>
      <p:sp>
        <p:nvSpPr>
          <p:cNvPr id="7" name="Slide Number Placeholder 6"/>
          <p:cNvSpPr>
            <a:spLocks noGrp="1"/>
          </p:cNvSpPr>
          <p:nvPr>
            <p:ph type="sldNum" sz="quarter" idx="12"/>
          </p:nvPr>
        </p:nvSpPr>
        <p:spPr/>
        <p:txBody>
          <a:bodyPr/>
          <a:lstStyle/>
          <a:p>
            <a:fld id="{B7357143-4FDC-4FD9-BA28-8BD7F1CA8110}" type="slidenum">
              <a:rPr lang="en-US" altLang="es-MX" smtClean="0"/>
              <a:pPr/>
              <a:t>‹Nº›</a:t>
            </a:fld>
            <a:endParaRPr lang="en-US" altLang="es-MX"/>
          </a:p>
        </p:txBody>
      </p:sp>
    </p:spTree>
    <p:extLst>
      <p:ext uri="{BB962C8B-B14F-4D97-AF65-F5344CB8AC3E}">
        <p14:creationId xmlns:p14="http://schemas.microsoft.com/office/powerpoint/2010/main" val="1018263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endParaRPr lang="en-US" altLang="es-MX"/>
          </a:p>
        </p:txBody>
      </p:sp>
      <p:sp>
        <p:nvSpPr>
          <p:cNvPr id="8" name="Footer Placeholder 7"/>
          <p:cNvSpPr>
            <a:spLocks noGrp="1"/>
          </p:cNvSpPr>
          <p:nvPr>
            <p:ph type="ftr" sz="quarter" idx="11"/>
          </p:nvPr>
        </p:nvSpPr>
        <p:spPr/>
        <p:txBody>
          <a:bodyPr/>
          <a:lstStyle/>
          <a:p>
            <a:endParaRPr lang="en-US" altLang="es-MX"/>
          </a:p>
        </p:txBody>
      </p:sp>
      <p:sp>
        <p:nvSpPr>
          <p:cNvPr id="9" name="Slide Number Placeholder 8"/>
          <p:cNvSpPr>
            <a:spLocks noGrp="1"/>
          </p:cNvSpPr>
          <p:nvPr>
            <p:ph type="sldNum" sz="quarter" idx="12"/>
          </p:nvPr>
        </p:nvSpPr>
        <p:spPr/>
        <p:txBody>
          <a:bodyPr/>
          <a:lstStyle/>
          <a:p>
            <a:fld id="{56ABE37F-EE91-4483-9552-B27985A9F4DC}" type="slidenum">
              <a:rPr lang="en-US" altLang="es-MX" smtClean="0"/>
              <a:pPr/>
              <a:t>‹Nº›</a:t>
            </a:fld>
            <a:endParaRPr lang="en-US" altLang="es-MX"/>
          </a:p>
        </p:txBody>
      </p:sp>
    </p:spTree>
    <p:extLst>
      <p:ext uri="{BB962C8B-B14F-4D97-AF65-F5344CB8AC3E}">
        <p14:creationId xmlns:p14="http://schemas.microsoft.com/office/powerpoint/2010/main" val="566005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endParaRPr lang="en-US" altLang="es-MX"/>
          </a:p>
        </p:txBody>
      </p:sp>
      <p:sp>
        <p:nvSpPr>
          <p:cNvPr id="5" name="Footer Placeholder 3"/>
          <p:cNvSpPr>
            <a:spLocks noGrp="1"/>
          </p:cNvSpPr>
          <p:nvPr>
            <p:ph type="ftr" sz="quarter" idx="11"/>
          </p:nvPr>
        </p:nvSpPr>
        <p:spPr/>
        <p:txBody>
          <a:bodyPr/>
          <a:lstStyle/>
          <a:p>
            <a:endParaRPr lang="en-US" altLang="es-MX"/>
          </a:p>
        </p:txBody>
      </p:sp>
      <p:sp>
        <p:nvSpPr>
          <p:cNvPr id="6" name="Slide Number Placeholder 4"/>
          <p:cNvSpPr>
            <a:spLocks noGrp="1"/>
          </p:cNvSpPr>
          <p:nvPr>
            <p:ph type="sldNum" sz="quarter" idx="12"/>
          </p:nvPr>
        </p:nvSpPr>
        <p:spPr/>
        <p:txBody>
          <a:bodyPr/>
          <a:lstStyle/>
          <a:p>
            <a:fld id="{F0E78FD9-B564-4A68-B7D8-043BD92665D9}" type="slidenum">
              <a:rPr lang="en-US" altLang="es-MX" smtClean="0"/>
              <a:pPr/>
              <a:t>‹Nº›</a:t>
            </a:fld>
            <a:endParaRPr lang="en-US" altLang="es-MX"/>
          </a:p>
        </p:txBody>
      </p:sp>
    </p:spTree>
    <p:extLst>
      <p:ext uri="{BB962C8B-B14F-4D97-AF65-F5344CB8AC3E}">
        <p14:creationId xmlns:p14="http://schemas.microsoft.com/office/powerpoint/2010/main" val="2536257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endParaRPr lang="en-US" altLang="es-MX"/>
          </a:p>
        </p:txBody>
      </p:sp>
      <p:sp>
        <p:nvSpPr>
          <p:cNvPr id="5" name="Footer Placeholder 2"/>
          <p:cNvSpPr>
            <a:spLocks noGrp="1"/>
          </p:cNvSpPr>
          <p:nvPr>
            <p:ph type="ftr" sz="quarter" idx="11"/>
          </p:nvPr>
        </p:nvSpPr>
        <p:spPr/>
        <p:txBody>
          <a:bodyPr/>
          <a:lstStyle/>
          <a:p>
            <a:endParaRPr lang="en-US" altLang="es-MX"/>
          </a:p>
        </p:txBody>
      </p:sp>
      <p:sp>
        <p:nvSpPr>
          <p:cNvPr id="6" name="Slide Number Placeholder 3"/>
          <p:cNvSpPr>
            <a:spLocks noGrp="1"/>
          </p:cNvSpPr>
          <p:nvPr>
            <p:ph type="sldNum" sz="quarter" idx="12"/>
          </p:nvPr>
        </p:nvSpPr>
        <p:spPr/>
        <p:txBody>
          <a:bodyPr/>
          <a:lstStyle/>
          <a:p>
            <a:fld id="{288725A5-12A0-498F-BA64-D1245BE5476D}" type="slidenum">
              <a:rPr lang="en-US" altLang="es-MX" smtClean="0"/>
              <a:pPr/>
              <a:t>‹Nº›</a:t>
            </a:fld>
            <a:endParaRPr lang="en-US" altLang="es-MX"/>
          </a:p>
        </p:txBody>
      </p:sp>
    </p:spTree>
    <p:extLst>
      <p:ext uri="{BB962C8B-B14F-4D97-AF65-F5344CB8AC3E}">
        <p14:creationId xmlns:p14="http://schemas.microsoft.com/office/powerpoint/2010/main" val="1492823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endParaRPr lang="en-US" altLang="es-MX"/>
          </a:p>
        </p:txBody>
      </p:sp>
      <p:sp>
        <p:nvSpPr>
          <p:cNvPr id="5" name="Footer Placeholder 5"/>
          <p:cNvSpPr>
            <a:spLocks noGrp="1"/>
          </p:cNvSpPr>
          <p:nvPr>
            <p:ph type="ftr" sz="quarter" idx="11"/>
          </p:nvPr>
        </p:nvSpPr>
        <p:spPr/>
        <p:txBody>
          <a:bodyPr/>
          <a:lstStyle/>
          <a:p>
            <a:endParaRPr lang="en-US" altLang="es-MX"/>
          </a:p>
        </p:txBody>
      </p:sp>
      <p:sp>
        <p:nvSpPr>
          <p:cNvPr id="6" name="Slide Number Placeholder 6"/>
          <p:cNvSpPr>
            <a:spLocks noGrp="1"/>
          </p:cNvSpPr>
          <p:nvPr>
            <p:ph type="sldNum" sz="quarter" idx="12"/>
          </p:nvPr>
        </p:nvSpPr>
        <p:spPr/>
        <p:txBody>
          <a:bodyPr/>
          <a:lstStyle/>
          <a:p>
            <a:fld id="{DC91F56A-EB00-4DC0-B6BB-9FD1B057D99B}" type="slidenum">
              <a:rPr lang="en-US" altLang="es-MX" smtClean="0"/>
              <a:pPr/>
              <a:t>‹Nº›</a:t>
            </a:fld>
            <a:endParaRPr lang="en-US" altLang="es-MX"/>
          </a:p>
        </p:txBody>
      </p:sp>
    </p:spTree>
    <p:extLst>
      <p:ext uri="{BB962C8B-B14F-4D97-AF65-F5344CB8AC3E}">
        <p14:creationId xmlns:p14="http://schemas.microsoft.com/office/powerpoint/2010/main" val="2055698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endParaRPr lang="en-US" altLang="es-MX"/>
          </a:p>
        </p:txBody>
      </p:sp>
      <p:sp>
        <p:nvSpPr>
          <p:cNvPr id="6" name="Footer Placeholder 5"/>
          <p:cNvSpPr>
            <a:spLocks noGrp="1"/>
          </p:cNvSpPr>
          <p:nvPr>
            <p:ph type="ftr" sz="quarter" idx="11"/>
          </p:nvPr>
        </p:nvSpPr>
        <p:spPr/>
        <p:txBody>
          <a:bodyPr/>
          <a:lstStyle/>
          <a:p>
            <a:endParaRPr lang="en-US" altLang="es-MX"/>
          </a:p>
        </p:txBody>
      </p:sp>
      <p:sp>
        <p:nvSpPr>
          <p:cNvPr id="7" name="Slide Number Placeholder 6"/>
          <p:cNvSpPr>
            <a:spLocks noGrp="1"/>
          </p:cNvSpPr>
          <p:nvPr>
            <p:ph type="sldNum" sz="quarter" idx="12"/>
          </p:nvPr>
        </p:nvSpPr>
        <p:spPr/>
        <p:txBody>
          <a:bodyPr/>
          <a:lstStyle/>
          <a:p>
            <a:fld id="{9171842D-354F-4B34-B1F1-41BB096D14BA}" type="slidenum">
              <a:rPr lang="en-US" altLang="es-MX" smtClean="0"/>
              <a:pPr/>
              <a:t>‹Nº›</a:t>
            </a:fld>
            <a:endParaRPr lang="en-US" altLang="es-MX"/>
          </a:p>
        </p:txBody>
      </p:sp>
    </p:spTree>
    <p:extLst>
      <p:ext uri="{BB962C8B-B14F-4D97-AF65-F5344CB8AC3E}">
        <p14:creationId xmlns:p14="http://schemas.microsoft.com/office/powerpoint/2010/main" val="506248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endParaRPr lang="en-US" altLang="es-MX"/>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ltLang="es-MX"/>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BB081DC6-99DD-41DE-A0C5-69B1D2AB94FC}" type="slidenum">
              <a:rPr lang="en-US" altLang="es-MX" smtClean="0"/>
              <a:pPr/>
              <a:t>‹Nº›</a:t>
            </a:fld>
            <a:endParaRPr lang="en-US" altLang="es-MX"/>
          </a:p>
        </p:txBody>
      </p:sp>
    </p:spTree>
    <p:extLst>
      <p:ext uri="{BB962C8B-B14F-4D97-AF65-F5344CB8AC3E}">
        <p14:creationId xmlns:p14="http://schemas.microsoft.com/office/powerpoint/2010/main" val="1035561391"/>
      </p:ext>
    </p:extLst>
  </p:cSld>
  <p:clrMap bg1="dk1" tx1="lt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4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5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47664" y="476672"/>
            <a:ext cx="6048671" cy="2736304"/>
          </a:xfrm>
        </p:spPr>
        <p:txBody>
          <a:bodyPr>
            <a:normAutofit/>
          </a:bodyPr>
          <a:lstStyle/>
          <a:p>
            <a:pPr algn="ctr"/>
            <a:r>
              <a:rPr lang="es-MX" sz="1800" dirty="0">
                <a:solidFill>
                  <a:schemeClr val="accent6">
                    <a:lumMod val="60000"/>
                    <a:lumOff val="40000"/>
                  </a:schemeClr>
                </a:solidFill>
              </a:rPr>
              <a:t>UNIVERSIDAD AUTÓNOMA DEL ESTADO DE MÉXICO </a:t>
            </a:r>
            <a:br>
              <a:rPr lang="es-MX" sz="1800" dirty="0">
                <a:solidFill>
                  <a:schemeClr val="accent6">
                    <a:lumMod val="60000"/>
                    <a:lumOff val="40000"/>
                  </a:schemeClr>
                </a:solidFill>
              </a:rPr>
            </a:br>
            <a:r>
              <a:rPr lang="es-MX" sz="1800" dirty="0">
                <a:solidFill>
                  <a:schemeClr val="accent6">
                    <a:lumMod val="60000"/>
                    <a:lumOff val="40000"/>
                  </a:schemeClr>
                </a:solidFill>
              </a:rPr>
              <a:t/>
            </a:r>
            <a:br>
              <a:rPr lang="es-MX" sz="1800" dirty="0">
                <a:solidFill>
                  <a:schemeClr val="accent6">
                    <a:lumMod val="60000"/>
                    <a:lumOff val="40000"/>
                  </a:schemeClr>
                </a:solidFill>
              </a:rPr>
            </a:br>
            <a:r>
              <a:rPr lang="es-MX" sz="1800" dirty="0">
                <a:solidFill>
                  <a:schemeClr val="accent6">
                    <a:lumMod val="60000"/>
                    <a:lumOff val="40000"/>
                  </a:schemeClr>
                </a:solidFill>
              </a:rPr>
              <a:t>FACULTAD DE QUÍMICA</a:t>
            </a:r>
            <a:br>
              <a:rPr lang="es-MX" sz="1800" dirty="0">
                <a:solidFill>
                  <a:schemeClr val="accent6">
                    <a:lumMod val="60000"/>
                    <a:lumOff val="40000"/>
                  </a:schemeClr>
                </a:solidFill>
              </a:rPr>
            </a:br>
            <a:r>
              <a:rPr lang="es-MX" sz="1800" dirty="0">
                <a:solidFill>
                  <a:schemeClr val="accent6">
                    <a:lumMod val="60000"/>
                    <a:lumOff val="40000"/>
                  </a:schemeClr>
                </a:solidFill>
              </a:rPr>
              <a:t/>
            </a:r>
            <a:br>
              <a:rPr lang="es-MX" sz="1800" dirty="0">
                <a:solidFill>
                  <a:schemeClr val="accent6">
                    <a:lumMod val="60000"/>
                    <a:lumOff val="40000"/>
                  </a:schemeClr>
                </a:solidFill>
              </a:rPr>
            </a:br>
            <a:r>
              <a:rPr lang="es-MX" sz="1800" dirty="0">
                <a:solidFill>
                  <a:schemeClr val="accent6">
                    <a:lumMod val="60000"/>
                    <a:lumOff val="40000"/>
                  </a:schemeClr>
                </a:solidFill>
              </a:rPr>
              <a:t>P.E.L: INGENIERO QUÍMICO</a:t>
            </a:r>
            <a:br>
              <a:rPr lang="es-MX" sz="1800" dirty="0">
                <a:solidFill>
                  <a:schemeClr val="accent6">
                    <a:lumMod val="60000"/>
                    <a:lumOff val="40000"/>
                  </a:schemeClr>
                </a:solidFill>
              </a:rPr>
            </a:br>
            <a:r>
              <a:rPr lang="es-MX" sz="1800" dirty="0">
                <a:solidFill>
                  <a:schemeClr val="accent6">
                    <a:lumMod val="60000"/>
                    <a:lumOff val="40000"/>
                  </a:schemeClr>
                </a:solidFill>
              </a:rPr>
              <a:t/>
            </a:r>
            <a:br>
              <a:rPr lang="es-MX" sz="1800" dirty="0">
                <a:solidFill>
                  <a:schemeClr val="accent6">
                    <a:lumMod val="60000"/>
                    <a:lumOff val="40000"/>
                  </a:schemeClr>
                </a:solidFill>
              </a:rPr>
            </a:br>
            <a:r>
              <a:rPr lang="es-MX" sz="1800" dirty="0">
                <a:solidFill>
                  <a:schemeClr val="accent6">
                    <a:lumMod val="60000"/>
                    <a:lumOff val="40000"/>
                  </a:schemeClr>
                </a:solidFill>
              </a:rPr>
              <a:t>U.A: </a:t>
            </a:r>
            <a:r>
              <a:rPr lang="es-MX" sz="1800" dirty="0" smtClean="0">
                <a:solidFill>
                  <a:schemeClr val="accent6">
                    <a:lumMod val="60000"/>
                    <a:lumOff val="40000"/>
                  </a:schemeClr>
                </a:solidFill>
              </a:rPr>
              <a:t>TRANSFERENCIA DE CALOR</a:t>
            </a:r>
            <a:endParaRPr lang="es-MX" sz="1800" dirty="0">
              <a:solidFill>
                <a:schemeClr val="accent6">
                  <a:lumMod val="60000"/>
                  <a:lumOff val="40000"/>
                </a:schemeClr>
              </a:solidFill>
            </a:endParaRPr>
          </a:p>
        </p:txBody>
      </p:sp>
      <p:sp>
        <p:nvSpPr>
          <p:cNvPr id="3" name="Subtitle 2"/>
          <p:cNvSpPr>
            <a:spLocks noGrp="1"/>
          </p:cNvSpPr>
          <p:nvPr>
            <p:ph type="subTitle" idx="1"/>
          </p:nvPr>
        </p:nvSpPr>
        <p:spPr>
          <a:xfrm>
            <a:off x="168852" y="3356992"/>
            <a:ext cx="8784687" cy="3168352"/>
          </a:xfrm>
        </p:spPr>
        <p:txBody>
          <a:bodyPr>
            <a:noAutofit/>
          </a:bodyPr>
          <a:lstStyle/>
          <a:p>
            <a:pPr algn="ctr"/>
            <a:r>
              <a:rPr lang="es-MX" sz="1800" b="1" u="sng" dirty="0" smtClean="0">
                <a:solidFill>
                  <a:schemeClr val="accent1">
                    <a:lumMod val="75000"/>
                  </a:schemeClr>
                </a:solidFill>
              </a:rPr>
              <a:t>Unidad II “TEMPERATURA”</a:t>
            </a:r>
            <a:endParaRPr lang="es-MX" sz="1800" b="1" u="sng" dirty="0">
              <a:solidFill>
                <a:schemeClr val="accent1">
                  <a:lumMod val="75000"/>
                </a:schemeClr>
              </a:solidFill>
            </a:endParaRPr>
          </a:p>
          <a:p>
            <a:pPr algn="ctr">
              <a:buClr>
                <a:schemeClr val="accent1">
                  <a:lumMod val="75000"/>
                </a:schemeClr>
              </a:buClr>
              <a:defRPr/>
            </a:pPr>
            <a:endParaRPr lang="es-MX" altLang="es-MX" sz="1800" i="1" dirty="0">
              <a:solidFill>
                <a:schemeClr val="accent1">
                  <a:lumMod val="75000"/>
                </a:schemeClr>
              </a:solidFill>
            </a:endParaRPr>
          </a:p>
          <a:p>
            <a:pPr algn="ctr">
              <a:buClr>
                <a:schemeClr val="accent1">
                  <a:lumMod val="75000"/>
                </a:schemeClr>
              </a:buClr>
              <a:defRPr/>
            </a:pPr>
            <a:r>
              <a:rPr lang="es-MX" altLang="es-MX" sz="1800" i="1" dirty="0">
                <a:solidFill>
                  <a:schemeClr val="accent1">
                    <a:lumMod val="75000"/>
                  </a:schemeClr>
                </a:solidFill>
              </a:rPr>
              <a:t>Material didáctico</a:t>
            </a:r>
          </a:p>
          <a:p>
            <a:pPr algn="ctr">
              <a:buClr>
                <a:schemeClr val="accent1">
                  <a:lumMod val="75000"/>
                </a:schemeClr>
              </a:buClr>
              <a:defRPr/>
            </a:pPr>
            <a:r>
              <a:rPr lang="es-MX" altLang="es-MX" sz="1800" i="1" dirty="0">
                <a:solidFill>
                  <a:schemeClr val="accent1">
                    <a:lumMod val="75000"/>
                  </a:schemeClr>
                </a:solidFill>
              </a:rPr>
              <a:t>Modalidad: Solo visión </a:t>
            </a:r>
            <a:r>
              <a:rPr lang="es-MX" altLang="es-MX" sz="1800" i="1" dirty="0" err="1">
                <a:solidFill>
                  <a:schemeClr val="accent1">
                    <a:lumMod val="75000"/>
                  </a:schemeClr>
                </a:solidFill>
              </a:rPr>
              <a:t>proyectable</a:t>
            </a:r>
            <a:r>
              <a:rPr lang="es-MX" altLang="es-MX" sz="1800" i="1" dirty="0">
                <a:solidFill>
                  <a:schemeClr val="accent1">
                    <a:lumMod val="75000"/>
                  </a:schemeClr>
                </a:solidFill>
              </a:rPr>
              <a:t> (diapositivas)</a:t>
            </a:r>
          </a:p>
          <a:p>
            <a:pPr algn="ctr"/>
            <a:r>
              <a:rPr lang="es-MX" altLang="es-MX" sz="1800" dirty="0" smtClean="0">
                <a:solidFill>
                  <a:schemeClr val="accent1">
                    <a:lumMod val="75000"/>
                  </a:schemeClr>
                </a:solidFill>
              </a:rPr>
              <a:t>Responsable </a:t>
            </a:r>
            <a:r>
              <a:rPr lang="es-MX" altLang="es-MX" sz="1800" dirty="0">
                <a:solidFill>
                  <a:schemeClr val="accent1">
                    <a:lumMod val="75000"/>
                  </a:schemeClr>
                </a:solidFill>
              </a:rPr>
              <a:t>de la Elaboración</a:t>
            </a:r>
            <a:r>
              <a:rPr lang="es-MX" altLang="es-MX" sz="1800" dirty="0" smtClean="0">
                <a:solidFill>
                  <a:schemeClr val="accent1">
                    <a:lumMod val="75000"/>
                  </a:schemeClr>
                </a:solidFill>
              </a:rPr>
              <a:t>:</a:t>
            </a:r>
          </a:p>
          <a:p>
            <a:pPr algn="ctr"/>
            <a:endParaRPr lang="es-MX" altLang="es-MX" sz="1800" dirty="0">
              <a:solidFill>
                <a:schemeClr val="accent1">
                  <a:lumMod val="75000"/>
                </a:schemeClr>
              </a:solidFill>
            </a:endParaRPr>
          </a:p>
          <a:p>
            <a:pPr algn="ctr"/>
            <a:r>
              <a:rPr lang="es-MX" sz="1800" dirty="0" smtClean="0">
                <a:solidFill>
                  <a:schemeClr val="accent1">
                    <a:lumMod val="75000"/>
                  </a:schemeClr>
                </a:solidFill>
              </a:rPr>
              <a:t>DRA</a:t>
            </a:r>
            <a:r>
              <a:rPr lang="es-MX" sz="1800" dirty="0">
                <a:solidFill>
                  <a:schemeClr val="accent1">
                    <a:lumMod val="75000"/>
                  </a:schemeClr>
                </a:solidFill>
              </a:rPr>
              <a:t>. SANDRA LUZ MARTÍNEZ VARGAS</a:t>
            </a:r>
          </a:p>
          <a:p>
            <a:pPr algn="ctr"/>
            <a:r>
              <a:rPr lang="es-MX" sz="1800" dirty="0" smtClean="0">
                <a:solidFill>
                  <a:schemeClr val="accent1">
                    <a:lumMod val="75000"/>
                  </a:schemeClr>
                </a:solidFill>
              </a:rPr>
              <a:t>Septiembre </a:t>
            </a:r>
            <a:r>
              <a:rPr lang="es-MX" sz="1800" dirty="0">
                <a:solidFill>
                  <a:schemeClr val="accent1">
                    <a:lumMod val="75000"/>
                  </a:schemeClr>
                </a:solidFill>
              </a:rPr>
              <a:t>de </a:t>
            </a:r>
            <a:r>
              <a:rPr lang="es-MX" sz="1800" dirty="0" smtClean="0">
                <a:solidFill>
                  <a:schemeClr val="accent1">
                    <a:lumMod val="75000"/>
                  </a:schemeClr>
                </a:solidFill>
              </a:rPr>
              <a:t>2015</a:t>
            </a:r>
            <a:endParaRPr lang="es-MX" sz="1800" dirty="0">
              <a:solidFill>
                <a:schemeClr val="accent1">
                  <a:lumMod val="75000"/>
                </a:schemeClr>
              </a:solidFill>
            </a:endParaRPr>
          </a:p>
        </p:txBody>
      </p:sp>
      <p:pic>
        <p:nvPicPr>
          <p:cNvPr id="4" name="Picture 3"/>
          <p:cNvPicPr>
            <a:picLocks noChangeAspect="1"/>
          </p:cNvPicPr>
          <p:nvPr/>
        </p:nvPicPr>
        <p:blipFill>
          <a:blip r:embed="rId2"/>
          <a:stretch>
            <a:fillRect/>
          </a:stretch>
        </p:blipFill>
        <p:spPr>
          <a:xfrm>
            <a:off x="168852" y="620688"/>
            <a:ext cx="1534799" cy="1351679"/>
          </a:xfrm>
          <a:prstGeom prst="rect">
            <a:avLst/>
          </a:prstGeom>
        </p:spPr>
      </p:pic>
      <p:pic>
        <p:nvPicPr>
          <p:cNvPr id="5" name="Picture 4"/>
          <p:cNvPicPr>
            <a:picLocks noChangeAspect="1"/>
          </p:cNvPicPr>
          <p:nvPr/>
        </p:nvPicPr>
        <p:blipFill>
          <a:blip r:embed="rId3"/>
          <a:stretch>
            <a:fillRect/>
          </a:stretch>
        </p:blipFill>
        <p:spPr>
          <a:xfrm>
            <a:off x="7418738" y="620688"/>
            <a:ext cx="1534799" cy="1313430"/>
          </a:xfrm>
          <a:prstGeom prst="rect">
            <a:avLst/>
          </a:prstGeom>
        </p:spPr>
      </p:pic>
    </p:spTree>
    <p:extLst>
      <p:ext uri="{BB962C8B-B14F-4D97-AF65-F5344CB8AC3E}">
        <p14:creationId xmlns:p14="http://schemas.microsoft.com/office/powerpoint/2010/main" val="27537394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DIFERENCIA DE TEMPERATURA MEDIA LOGARÍTMICA</a:t>
            </a:r>
            <a:endParaRPr lang="en-US" altLang="es-MX" sz="3600" b="1" dirty="0">
              <a:solidFill>
                <a:schemeClr val="accent1">
                  <a:lumMod val="40000"/>
                  <a:lumOff val="60000"/>
                </a:schemeClr>
              </a:solidFill>
              <a:latin typeface="Arial Rounded MT Bold" panose="020F0704030504030204" pitchFamily="34" charset="0"/>
            </a:endParaRPr>
          </a:p>
        </p:txBody>
      </p:sp>
      <p:sp>
        <p:nvSpPr>
          <p:cNvPr id="61443" name="Rectangle 3"/>
          <p:cNvSpPr>
            <a:spLocks noGrp="1" noChangeArrowheads="1"/>
          </p:cNvSpPr>
          <p:nvPr>
            <p:ph idx="1"/>
          </p:nvPr>
        </p:nvSpPr>
        <p:spPr>
          <a:xfrm>
            <a:off x="827700" y="2052925"/>
            <a:ext cx="7200684" cy="4195481"/>
          </a:xfrm>
        </p:spPr>
        <p:txBody>
          <a:bodyPr>
            <a:normAutofit fontScale="77500" lnSpcReduction="20000"/>
          </a:bodyPr>
          <a:lstStyle/>
          <a:p>
            <a:pPr>
              <a:buFont typeface="Wingdings" panose="05000000000000000000" pitchFamily="2" charset="2"/>
              <a:buNone/>
            </a:pPr>
            <a:r>
              <a:rPr lang="es-MX" altLang="es-MX" sz="2800" dirty="0" smtClean="0">
                <a:latin typeface="Century Gothic" panose="020B0502020202020204" pitchFamily="34" charset="0"/>
              </a:rPr>
              <a:t>Diferencia </a:t>
            </a:r>
            <a:r>
              <a:rPr lang="es-MX" altLang="es-MX" sz="2800" dirty="0">
                <a:latin typeface="Century Gothic" panose="020B0502020202020204" pitchFamily="34" charset="0"/>
              </a:rPr>
              <a:t>de Temperatura Media </a:t>
            </a:r>
            <a:r>
              <a:rPr lang="es-MX" altLang="es-MX" sz="2800" dirty="0" smtClean="0">
                <a:latin typeface="Century Gothic" panose="020B0502020202020204" pitchFamily="34" charset="0"/>
              </a:rPr>
              <a:t>Logarítmica (Promedio </a:t>
            </a:r>
            <a:r>
              <a:rPr lang="es-MX" altLang="es-MX" sz="2800" dirty="0">
                <a:latin typeface="Century Gothic" panose="020B0502020202020204" pitchFamily="34" charset="0"/>
              </a:rPr>
              <a:t>Logarítmico de la Diferencia </a:t>
            </a:r>
            <a:r>
              <a:rPr lang="es-MX" altLang="es-MX" sz="2800" dirty="0" smtClean="0">
                <a:latin typeface="Century Gothic" panose="020B0502020202020204" pitchFamily="34" charset="0"/>
              </a:rPr>
              <a:t>de Temperatura</a:t>
            </a:r>
            <a:r>
              <a:rPr lang="es-MX" altLang="es-MX" sz="2800" dirty="0">
                <a:latin typeface="Century Gothic" panose="020B0502020202020204" pitchFamily="34" charset="0"/>
              </a:rPr>
              <a:t>) </a:t>
            </a:r>
            <a:r>
              <a:rPr lang="es-MX" altLang="es-MX" sz="2800" dirty="0" err="1">
                <a:latin typeface="Century Gothic" panose="020B0502020202020204" pitchFamily="34" charset="0"/>
              </a:rPr>
              <a:t>MLDT</a:t>
            </a:r>
            <a:r>
              <a:rPr lang="es-MX" altLang="es-MX" sz="2800" dirty="0">
                <a:latin typeface="Century Gothic" panose="020B0502020202020204" pitchFamily="34" charset="0"/>
              </a:rPr>
              <a:t>. Suposiciones</a:t>
            </a:r>
            <a:r>
              <a:rPr lang="es-MX" altLang="es-MX" sz="2800" dirty="0" smtClean="0">
                <a:latin typeface="Century Gothic" panose="020B0502020202020204" pitchFamily="34" charset="0"/>
              </a:rPr>
              <a:t>:</a:t>
            </a:r>
          </a:p>
          <a:p>
            <a:pPr>
              <a:buFont typeface="Wingdings" panose="05000000000000000000" pitchFamily="2" charset="2"/>
              <a:buNone/>
            </a:pPr>
            <a:endParaRPr lang="es-MX" altLang="es-MX" sz="2800" dirty="0">
              <a:latin typeface="Century Gothic" panose="020B0502020202020204" pitchFamily="34" charset="0"/>
            </a:endParaRPr>
          </a:p>
          <a:p>
            <a:r>
              <a:rPr lang="es-MX" altLang="es-MX" sz="2800" dirty="0">
                <a:latin typeface="Century Gothic" panose="020B0502020202020204" pitchFamily="34" charset="0"/>
              </a:rPr>
              <a:t>El coeficiente de </a:t>
            </a:r>
            <a:r>
              <a:rPr lang="es-MX" altLang="es-MX" sz="2800" dirty="0" smtClean="0">
                <a:latin typeface="Century Gothic" panose="020B0502020202020204" pitchFamily="34" charset="0"/>
              </a:rPr>
              <a:t>Transferencia </a:t>
            </a:r>
            <a:r>
              <a:rPr lang="es-MX" altLang="es-MX" sz="2800" dirty="0">
                <a:latin typeface="Century Gothic" panose="020B0502020202020204" pitchFamily="34" charset="0"/>
              </a:rPr>
              <a:t>de </a:t>
            </a:r>
            <a:r>
              <a:rPr lang="es-MX" altLang="es-MX" sz="2800" dirty="0" smtClean="0">
                <a:latin typeface="Century Gothic" panose="020B0502020202020204" pitchFamily="34" charset="0"/>
              </a:rPr>
              <a:t>Calor, U, </a:t>
            </a:r>
            <a:r>
              <a:rPr lang="es-MX" altLang="es-MX" sz="2800" dirty="0">
                <a:latin typeface="Century Gothic" panose="020B0502020202020204" pitchFamily="34" charset="0"/>
              </a:rPr>
              <a:t>es constante</a:t>
            </a:r>
          </a:p>
          <a:p>
            <a:r>
              <a:rPr lang="es-MX" altLang="es-MX" sz="2800" dirty="0">
                <a:latin typeface="Century Gothic" panose="020B0502020202020204" pitchFamily="34" charset="0"/>
              </a:rPr>
              <a:t>El gasto </a:t>
            </a:r>
            <a:r>
              <a:rPr lang="es-MX" altLang="es-MX" sz="2800" dirty="0" smtClean="0">
                <a:latin typeface="Century Gothic" panose="020B0502020202020204" pitchFamily="34" charset="0"/>
              </a:rPr>
              <a:t>de los fluidos </a:t>
            </a:r>
            <a:r>
              <a:rPr lang="es-MX" altLang="es-MX" sz="2800" dirty="0">
                <a:latin typeface="Century Gothic" panose="020B0502020202020204" pitchFamily="34" charset="0"/>
              </a:rPr>
              <a:t>es constante</a:t>
            </a:r>
          </a:p>
          <a:p>
            <a:r>
              <a:rPr lang="es-MX" altLang="es-MX" sz="2800" dirty="0">
                <a:latin typeface="Century Gothic" panose="020B0502020202020204" pitchFamily="34" charset="0"/>
              </a:rPr>
              <a:t>El calor específico </a:t>
            </a:r>
            <a:r>
              <a:rPr lang="es-MX" altLang="es-MX" sz="2800" dirty="0" smtClean="0">
                <a:latin typeface="Century Gothic" panose="020B0502020202020204" pitchFamily="34" charset="0"/>
              </a:rPr>
              <a:t>de los fluidos, es </a:t>
            </a:r>
            <a:r>
              <a:rPr lang="es-MX" altLang="es-MX" sz="2800" dirty="0">
                <a:latin typeface="Century Gothic" panose="020B0502020202020204" pitchFamily="34" charset="0"/>
              </a:rPr>
              <a:t>constante</a:t>
            </a:r>
          </a:p>
          <a:p>
            <a:r>
              <a:rPr lang="es-MX" altLang="es-MX" sz="2800" dirty="0">
                <a:latin typeface="Century Gothic" panose="020B0502020202020204" pitchFamily="34" charset="0"/>
              </a:rPr>
              <a:t>No hay cambios parciales de fase en el sistema</a:t>
            </a:r>
          </a:p>
          <a:p>
            <a:r>
              <a:rPr lang="es-MX" altLang="es-MX" sz="2800" dirty="0">
                <a:latin typeface="Century Gothic" panose="020B0502020202020204" pitchFamily="34" charset="0"/>
              </a:rPr>
              <a:t>Las pérdidas de calor son despreciables</a:t>
            </a:r>
          </a:p>
          <a:p>
            <a:endParaRPr lang="es-MX" altLang="es-MX" sz="2800" dirty="0">
              <a:latin typeface="Century Gothic" panose="020B0502020202020204" pitchFamily="34" charset="0"/>
            </a:endParaRPr>
          </a:p>
          <a:p>
            <a:endParaRPr lang="es-MX" altLang="es-MX" sz="2800" dirty="0">
              <a:latin typeface="Century Gothic" panose="020B0502020202020204" pitchFamily="34" charset="0"/>
            </a:endParaRPr>
          </a:p>
          <a:p>
            <a:pPr marL="0" indent="0">
              <a:buNone/>
            </a:pPr>
            <a:endParaRPr lang="es-MX" altLang="es-MX" sz="2800" dirty="0">
              <a:latin typeface="Century Gothic" panose="020B0502020202020204" pitchFamily="34" charset="0"/>
            </a:endParaRPr>
          </a:p>
          <a:p>
            <a:endParaRPr lang="es-MX" altLang="es-MX" sz="2800" dirty="0">
              <a:latin typeface="Century Gothic" panose="020B0502020202020204" pitchFamily="34" charset="0"/>
            </a:endParaRPr>
          </a:p>
          <a:p>
            <a:pPr>
              <a:buFont typeface="Wingdings" panose="05000000000000000000" pitchFamily="2" charset="2"/>
              <a:buNone/>
            </a:pPr>
            <a:endParaRPr lang="en-US" altLang="es-MX" dirty="0">
              <a:latin typeface="Century Gothic" panose="020B0502020202020204"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520" y="1850018"/>
            <a:ext cx="6711654" cy="4195481"/>
          </a:xfrm>
        </p:spPr>
        <p:txBody>
          <a:bodyPr>
            <a:normAutofit lnSpcReduction="10000"/>
          </a:bodyPr>
          <a:lstStyle/>
          <a:p>
            <a:pPr algn="just"/>
            <a:r>
              <a:rPr lang="es-MX" sz="2400" dirty="0" smtClean="0"/>
              <a:t>La diferencia de temperatura media logarítmica (</a:t>
            </a:r>
            <a:r>
              <a:rPr lang="es-MX" sz="2400" dirty="0" err="1" smtClean="0"/>
              <a:t>DTML</a:t>
            </a:r>
            <a:r>
              <a:rPr lang="es-MX" sz="2400" dirty="0" smtClean="0"/>
              <a:t>) se obtiene siguiendo el perfil real de temperaturas de los fluidos a lo largo del equipo de transferencia de calor y es una representación </a:t>
            </a:r>
            <a:r>
              <a:rPr lang="es-MX" sz="2400" i="1" dirty="0" smtClean="0"/>
              <a:t>exacta de la diferencia de temperatura promedio </a:t>
            </a:r>
            <a:r>
              <a:rPr lang="es-MX" sz="2400" dirty="0" smtClean="0"/>
              <a:t>entre los fluidos caliente y frío.</a:t>
            </a:r>
          </a:p>
          <a:p>
            <a:pPr algn="just"/>
            <a:r>
              <a:rPr lang="es-MX" sz="2400" dirty="0" smtClean="0"/>
              <a:t>La </a:t>
            </a:r>
            <a:r>
              <a:rPr lang="es-MX" sz="2400" dirty="0" err="1" smtClean="0"/>
              <a:t>DTML</a:t>
            </a:r>
            <a:r>
              <a:rPr lang="es-MX" sz="2400" dirty="0" smtClean="0"/>
              <a:t> refleja el decaimiento exponencial de la diferencia de temperatura local</a:t>
            </a:r>
            <a:endParaRPr lang="es-MX" sz="2400" dirty="0"/>
          </a:p>
        </p:txBody>
      </p:sp>
      <p:sp>
        <p:nvSpPr>
          <p:cNvPr id="5"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DIFERENCIA DE TEMPERATURA MEDIA LOGARÍTMICA</a:t>
            </a:r>
            <a:endParaRPr lang="en-US" altLang="es-MX" sz="3600" b="1" dirty="0">
              <a:solidFill>
                <a:schemeClr val="accent1">
                  <a:lumMod val="40000"/>
                  <a:lumOff val="60000"/>
                </a:schemeClr>
              </a:solidFill>
              <a:latin typeface="Arial Rounded MT Bold" panose="020F0704030504030204" pitchFamily="34" charset="0"/>
            </a:endParaRPr>
          </a:p>
        </p:txBody>
      </p:sp>
      <p:pic>
        <p:nvPicPr>
          <p:cNvPr id="2" name="Imagen 1"/>
          <p:cNvPicPr>
            <a:picLocks noChangeAspect="1"/>
          </p:cNvPicPr>
          <p:nvPr/>
        </p:nvPicPr>
        <p:blipFill>
          <a:blip r:embed="rId2"/>
          <a:stretch>
            <a:fillRect/>
          </a:stretch>
        </p:blipFill>
        <p:spPr>
          <a:xfrm>
            <a:off x="7029450" y="4679244"/>
            <a:ext cx="2114550" cy="2162175"/>
          </a:xfrm>
          <a:prstGeom prst="rect">
            <a:avLst/>
          </a:prstGeom>
        </p:spPr>
      </p:pic>
    </p:spTree>
    <p:extLst>
      <p:ext uri="{BB962C8B-B14F-4D97-AF65-F5344CB8AC3E}">
        <p14:creationId xmlns:p14="http://schemas.microsoft.com/office/powerpoint/2010/main" val="17750867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2467" name="Rectangle 3"/>
              <p:cNvSpPr>
                <a:spLocks noGrp="1" noChangeArrowheads="1"/>
              </p:cNvSpPr>
              <p:nvPr>
                <p:ph idx="1"/>
              </p:nvPr>
            </p:nvSpPr>
            <p:spPr>
              <a:xfrm>
                <a:off x="827700" y="2052925"/>
                <a:ext cx="7560724" cy="4195481"/>
              </a:xfrm>
            </p:spPr>
            <p:txBody>
              <a:bodyPr>
                <a:normAutofit/>
              </a:bodyPr>
              <a:lstStyle/>
              <a:p>
                <a:r>
                  <a:rPr lang="es-MX" altLang="es-MX" sz="1800" dirty="0" smtClean="0">
                    <a:latin typeface="Century Gothic" panose="020B0502020202020204" pitchFamily="34" charset="0"/>
                  </a:rPr>
                  <a:t>Contracorriente:</a:t>
                </a:r>
              </a:p>
              <a:p>
                <a:pPr>
                  <a:buFont typeface="Wingdings" panose="05000000000000000000" pitchFamily="2" charset="2"/>
                  <a:buNone/>
                </a:pPr>
                <a14:m>
                  <m:oMathPara xmlns:m="http://schemas.openxmlformats.org/officeDocument/2006/math">
                    <m:oMathParaPr>
                      <m:jc m:val="centerGroup"/>
                    </m:oMathParaPr>
                    <m:oMath xmlns:m="http://schemas.openxmlformats.org/officeDocument/2006/math">
                      <m:r>
                        <a:rPr lang="es-MX" altLang="es-MX" sz="2400" i="1" smtClean="0">
                          <a:latin typeface="Cambria Math" panose="02040503050406030204" pitchFamily="18" charset="0"/>
                          <a:ea typeface="Cambria Math" panose="02040503050406030204" pitchFamily="18" charset="0"/>
                          <a:sym typeface="Symbol" panose="05050102010706020507" pitchFamily="18" charset="2"/>
                        </a:rPr>
                        <m:t>∆</m:t>
                      </m:r>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𝑡</m:t>
                      </m:r>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m:t>
                      </m:r>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𝑀𝐿𝐷𝑇</m:t>
                      </m:r>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m:t>
                      </m:r>
                      <m:f>
                        <m:fPr>
                          <m:ctrlP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ctrlPr>
                        </m:fPr>
                        <m:num>
                          <m:d>
                            <m:d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dPr>
                            <m:e>
                              <m:r>
                                <a:rPr lang="es-MX" altLang="es-MX" sz="2400" i="1">
                                  <a:latin typeface="Cambria Math" panose="02040503050406030204" pitchFamily="18" charset="0"/>
                                  <a:ea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ea typeface="Cambria Math" panose="02040503050406030204" pitchFamily="18" charset="0"/>
                                      <a:sym typeface="Symbol" panose="05050102010706020507" pitchFamily="18" charset="2"/>
                                    </a:rPr>
                                    <m:t>𝑡</m:t>
                                  </m:r>
                                </m:e>
                                <m:sub>
                                  <m:r>
                                    <a:rPr lang="es-MX" altLang="es-MX" sz="2400" i="1">
                                      <a:latin typeface="Cambria Math" panose="02040503050406030204" pitchFamily="18" charset="0"/>
                                      <a:ea typeface="Cambria Math" panose="02040503050406030204" pitchFamily="18" charset="0"/>
                                      <a:sym typeface="Symbol" panose="05050102010706020507" pitchFamily="18" charset="2"/>
                                    </a:rPr>
                                    <m:t>2</m:t>
                                  </m:r>
                                </m:sub>
                              </m:sSub>
                              <m:r>
                                <a:rPr lang="es-MX" altLang="es-MX" sz="2400" i="1">
                                  <a:latin typeface="Cambria Math" panose="02040503050406030204" pitchFamily="18" charset="0"/>
                                  <a:ea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ea typeface="Cambria Math" panose="02040503050406030204" pitchFamily="18" charset="0"/>
                                      <a:sym typeface="Symbol" panose="05050102010706020507" pitchFamily="18" charset="2"/>
                                    </a:rPr>
                                    <m:t>𝑡</m:t>
                                  </m:r>
                                </m:e>
                                <m:sub>
                                  <m:r>
                                    <a:rPr lang="es-MX" altLang="es-MX" sz="2400" i="1">
                                      <a:latin typeface="Cambria Math" panose="02040503050406030204" pitchFamily="18" charset="0"/>
                                      <a:ea typeface="Cambria Math" panose="02040503050406030204" pitchFamily="18" charset="0"/>
                                      <a:sym typeface="Symbol" panose="05050102010706020507" pitchFamily="18" charset="2"/>
                                    </a:rPr>
                                    <m:t>1</m:t>
                                  </m:r>
                                </m:sub>
                              </m:sSub>
                            </m:e>
                          </m:d>
                        </m:num>
                        <m:den>
                          <m:func>
                            <m:funcPr>
                              <m:ctrlP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ctrlPr>
                            </m:funcPr>
                            <m:fName>
                              <m:r>
                                <m:rPr>
                                  <m:sty m:val="p"/>
                                </m:rPr>
                                <a:rPr lang="es-MX" altLang="es-MX" sz="2400" b="0" i="0" smtClean="0">
                                  <a:latin typeface="Cambria Math" panose="02040503050406030204" pitchFamily="18" charset="0"/>
                                  <a:ea typeface="Cambria Math" panose="02040503050406030204" pitchFamily="18" charset="0"/>
                                  <a:sym typeface="Symbol" panose="05050102010706020507" pitchFamily="18" charset="2"/>
                                </a:rPr>
                                <m:t>ln</m:t>
                              </m:r>
                            </m:fName>
                            <m:e>
                              <m:f>
                                <m:fPr>
                                  <m:ctrlP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ctrlPr>
                                </m:fPr>
                                <m:num>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m:t>
                                  </m:r>
                                  <m:sSub>
                                    <m:sSubPr>
                                      <m:ctrlP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𝑡</m:t>
                                      </m:r>
                                    </m:e>
                                    <m:sub>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2</m:t>
                                      </m:r>
                                    </m:sub>
                                  </m:sSub>
                                </m:num>
                                <m:den>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m:t>
                                  </m:r>
                                  <m:sSub>
                                    <m:sSubPr>
                                      <m:ctrlP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𝑡</m:t>
                                      </m:r>
                                    </m:e>
                                    <m:sub>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1</m:t>
                                      </m:r>
                                    </m:sub>
                                  </m:sSub>
                                </m:den>
                              </m:f>
                            </m:e>
                          </m:func>
                        </m:den>
                      </m:f>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m:t>
                      </m:r>
                      <m:f>
                        <m:fPr>
                          <m:ctrlP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ctrlPr>
                        </m:fPr>
                        <m:num>
                          <m:d>
                            <m:dPr>
                              <m:ctrlP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ctrlPr>
                            </m:dPr>
                            <m:e>
                              <m:sSub>
                                <m:sSubPr>
                                  <m:ctrlP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𝑇</m:t>
                                  </m:r>
                                </m:e>
                                <m:sub>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1</m:t>
                                  </m:r>
                                </m:sub>
                              </m:sSub>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m:t>
                              </m:r>
                              <m:sSub>
                                <m:sSubPr>
                                  <m:ctrlP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𝑡</m:t>
                                  </m:r>
                                </m:e>
                                <m:sub>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2</m:t>
                                  </m:r>
                                </m:sub>
                              </m:sSub>
                            </m:e>
                          </m:d>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m:t>
                          </m:r>
                          <m:d>
                            <m:dPr>
                              <m:ctrlP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ctrlPr>
                            </m:dPr>
                            <m:e>
                              <m:sSub>
                                <m:sSubPr>
                                  <m:ctrlP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𝑇</m:t>
                                  </m:r>
                                </m:e>
                                <m:sub>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2</m:t>
                                  </m:r>
                                </m:sub>
                              </m:sSub>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m:t>
                              </m:r>
                              <m:sSub>
                                <m:sSubPr>
                                  <m:ctrlP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𝑡</m:t>
                                  </m:r>
                                </m:e>
                                <m:sub>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1</m:t>
                                  </m:r>
                                </m:sub>
                              </m:sSub>
                            </m:e>
                          </m:d>
                        </m:num>
                        <m:den>
                          <m:func>
                            <m:func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funcPr>
                            <m:fName>
                              <m:r>
                                <m:rPr>
                                  <m:sty m:val="p"/>
                                </m:rPr>
                                <a:rPr lang="es-MX" altLang="es-MX" sz="2400">
                                  <a:latin typeface="Cambria Math" panose="02040503050406030204" pitchFamily="18" charset="0"/>
                                  <a:ea typeface="Cambria Math" panose="02040503050406030204" pitchFamily="18" charset="0"/>
                                  <a:sym typeface="Symbol" panose="05050102010706020507" pitchFamily="18" charset="2"/>
                                </a:rPr>
                                <m:t>ln</m:t>
                              </m:r>
                            </m:fName>
                            <m:e>
                              <m:f>
                                <m:f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fPr>
                                <m:num>
                                  <m:d>
                                    <m:d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dPr>
                                    <m:e>
                                      <m:sSub>
                                        <m:sSub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ea typeface="Cambria Math" panose="02040503050406030204" pitchFamily="18" charset="0"/>
                                              <a:sym typeface="Symbol" panose="05050102010706020507" pitchFamily="18" charset="2"/>
                                            </a:rPr>
                                            <m:t>𝑇</m:t>
                                          </m:r>
                                        </m:e>
                                        <m:sub>
                                          <m:r>
                                            <a:rPr lang="es-MX" altLang="es-MX" sz="2400" i="1">
                                              <a:latin typeface="Cambria Math" panose="02040503050406030204" pitchFamily="18" charset="0"/>
                                              <a:ea typeface="Cambria Math" panose="02040503050406030204" pitchFamily="18" charset="0"/>
                                              <a:sym typeface="Symbol" panose="05050102010706020507" pitchFamily="18" charset="2"/>
                                            </a:rPr>
                                            <m:t>1</m:t>
                                          </m:r>
                                        </m:sub>
                                      </m:sSub>
                                      <m:r>
                                        <a:rPr lang="es-MX" altLang="es-MX" sz="2400" i="1">
                                          <a:latin typeface="Cambria Math" panose="02040503050406030204" pitchFamily="18" charset="0"/>
                                          <a:ea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ea typeface="Cambria Math" panose="02040503050406030204" pitchFamily="18" charset="0"/>
                                              <a:sym typeface="Symbol" panose="05050102010706020507" pitchFamily="18" charset="2"/>
                                            </a:rPr>
                                            <m:t>𝑡</m:t>
                                          </m:r>
                                        </m:e>
                                        <m:sub>
                                          <m:r>
                                            <a:rPr lang="es-MX" altLang="es-MX" sz="2400" i="1">
                                              <a:latin typeface="Cambria Math" panose="02040503050406030204" pitchFamily="18" charset="0"/>
                                              <a:ea typeface="Cambria Math" panose="02040503050406030204" pitchFamily="18" charset="0"/>
                                              <a:sym typeface="Symbol" panose="05050102010706020507" pitchFamily="18" charset="2"/>
                                            </a:rPr>
                                            <m:t>2</m:t>
                                          </m:r>
                                        </m:sub>
                                      </m:sSub>
                                    </m:e>
                                  </m:d>
                                </m:num>
                                <m:den>
                                  <m:d>
                                    <m:d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dPr>
                                    <m:e>
                                      <m:sSub>
                                        <m:sSub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ea typeface="Cambria Math" panose="02040503050406030204" pitchFamily="18" charset="0"/>
                                              <a:sym typeface="Symbol" panose="05050102010706020507" pitchFamily="18" charset="2"/>
                                            </a:rPr>
                                            <m:t>𝑇</m:t>
                                          </m:r>
                                        </m:e>
                                        <m:sub>
                                          <m:r>
                                            <a:rPr lang="es-MX" altLang="es-MX" sz="2400" i="1">
                                              <a:latin typeface="Cambria Math" panose="02040503050406030204" pitchFamily="18" charset="0"/>
                                              <a:ea typeface="Cambria Math" panose="02040503050406030204" pitchFamily="18" charset="0"/>
                                              <a:sym typeface="Symbol" panose="05050102010706020507" pitchFamily="18" charset="2"/>
                                            </a:rPr>
                                            <m:t>2</m:t>
                                          </m:r>
                                        </m:sub>
                                      </m:sSub>
                                      <m:r>
                                        <a:rPr lang="es-MX" altLang="es-MX" sz="2400" i="1">
                                          <a:latin typeface="Cambria Math" panose="02040503050406030204" pitchFamily="18" charset="0"/>
                                          <a:ea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ea typeface="Cambria Math" panose="02040503050406030204" pitchFamily="18" charset="0"/>
                                              <a:sym typeface="Symbol" panose="05050102010706020507" pitchFamily="18" charset="2"/>
                                            </a:rPr>
                                            <m:t>𝑡</m:t>
                                          </m:r>
                                        </m:e>
                                        <m:sub>
                                          <m:r>
                                            <a:rPr lang="es-MX" altLang="es-MX" sz="2400" i="1">
                                              <a:latin typeface="Cambria Math" panose="02040503050406030204" pitchFamily="18" charset="0"/>
                                              <a:ea typeface="Cambria Math" panose="02040503050406030204" pitchFamily="18" charset="0"/>
                                              <a:sym typeface="Symbol" panose="05050102010706020507" pitchFamily="18" charset="2"/>
                                            </a:rPr>
                                            <m:t>1</m:t>
                                          </m:r>
                                        </m:sub>
                                      </m:sSub>
                                    </m:e>
                                  </m:d>
                                </m:den>
                              </m:f>
                            </m:e>
                          </m:func>
                        </m:den>
                      </m:f>
                    </m:oMath>
                  </m:oMathPara>
                </a14:m>
                <a:endParaRPr lang="es-MX" altLang="es-MX" sz="2400" dirty="0" smtClean="0">
                  <a:latin typeface="Century Gothic" panose="020B0502020202020204" pitchFamily="34" charset="0"/>
                  <a:sym typeface="Symbol" panose="05050102010706020507" pitchFamily="18" charset="2"/>
                </a:endParaRPr>
              </a:p>
              <a:p>
                <a:pPr>
                  <a:buFont typeface="Wingdings" panose="05000000000000000000" pitchFamily="2" charset="2"/>
                  <a:buNone/>
                </a:pPr>
                <a:endParaRPr lang="es-MX" altLang="es-MX" sz="2400" dirty="0">
                  <a:latin typeface="Century Gothic" panose="020B0502020202020204" pitchFamily="34" charset="0"/>
                  <a:sym typeface="Symbol" panose="05050102010706020507" pitchFamily="18" charset="2"/>
                </a:endParaRPr>
              </a:p>
              <a:p>
                <a:pPr>
                  <a:buFont typeface="Wingdings" panose="05000000000000000000" pitchFamily="2" charset="2"/>
                  <a:buNone/>
                </a:pPr>
                <a:endParaRPr lang="es-MX" altLang="es-MX" sz="2400" dirty="0">
                  <a:latin typeface="Century Gothic" panose="020B0502020202020204" pitchFamily="34" charset="0"/>
                  <a:sym typeface="Symbol" panose="05050102010706020507" pitchFamily="18" charset="2"/>
                </a:endParaRPr>
              </a:p>
              <a:p>
                <a:r>
                  <a:rPr lang="es-MX" altLang="es-MX" sz="1800" dirty="0">
                    <a:latin typeface="Century Gothic" panose="020B0502020202020204" pitchFamily="34" charset="0"/>
                  </a:rPr>
                  <a:t>Paralelo:</a:t>
                </a:r>
              </a:p>
              <a:p>
                <a:pPr>
                  <a:buFont typeface="Wingdings" panose="05000000000000000000" pitchFamily="2" charset="2"/>
                  <a:buNone/>
                </a:pPr>
                <a14:m>
                  <m:oMathPara xmlns:m="http://schemas.openxmlformats.org/officeDocument/2006/math">
                    <m:oMathParaPr>
                      <m:jc m:val="centerGroup"/>
                    </m:oMathParaPr>
                    <m:oMath xmlns:m="http://schemas.openxmlformats.org/officeDocument/2006/math">
                      <m:r>
                        <a:rPr lang="es-MX" altLang="es-MX" sz="2400" i="1">
                          <a:latin typeface="Cambria Math" panose="02040503050406030204" pitchFamily="18" charset="0"/>
                          <a:ea typeface="Cambria Math" panose="02040503050406030204" pitchFamily="18" charset="0"/>
                          <a:sym typeface="Symbol" panose="05050102010706020507" pitchFamily="18" charset="2"/>
                        </a:rPr>
                        <m:t>∆</m:t>
                      </m:r>
                      <m:r>
                        <a:rPr lang="es-MX" altLang="es-MX" sz="2400" i="1">
                          <a:latin typeface="Cambria Math" panose="02040503050406030204" pitchFamily="18" charset="0"/>
                          <a:ea typeface="Cambria Math" panose="02040503050406030204" pitchFamily="18" charset="0"/>
                          <a:sym typeface="Symbol" panose="05050102010706020507" pitchFamily="18" charset="2"/>
                        </a:rPr>
                        <m:t>𝑡</m:t>
                      </m:r>
                      <m:r>
                        <a:rPr lang="es-MX" altLang="es-MX" sz="2400" i="1">
                          <a:latin typeface="Cambria Math" panose="02040503050406030204" pitchFamily="18" charset="0"/>
                          <a:ea typeface="Cambria Math" panose="02040503050406030204" pitchFamily="18" charset="0"/>
                          <a:sym typeface="Symbol" panose="05050102010706020507" pitchFamily="18" charset="2"/>
                        </a:rPr>
                        <m:t>=</m:t>
                      </m:r>
                      <m:r>
                        <a:rPr lang="es-MX" altLang="es-MX" sz="2400" i="1">
                          <a:latin typeface="Cambria Math" panose="02040503050406030204" pitchFamily="18" charset="0"/>
                          <a:ea typeface="Cambria Math" panose="02040503050406030204" pitchFamily="18" charset="0"/>
                          <a:sym typeface="Symbol" panose="05050102010706020507" pitchFamily="18" charset="2"/>
                        </a:rPr>
                        <m:t>𝑀𝐿𝐷𝑇</m:t>
                      </m:r>
                      <m:r>
                        <a:rPr lang="es-MX" altLang="es-MX" sz="2400" i="1">
                          <a:latin typeface="Cambria Math" panose="02040503050406030204" pitchFamily="18" charset="0"/>
                          <a:ea typeface="Cambria Math" panose="02040503050406030204" pitchFamily="18" charset="0"/>
                          <a:sym typeface="Symbol" panose="05050102010706020507" pitchFamily="18" charset="2"/>
                        </a:rPr>
                        <m:t>=</m:t>
                      </m:r>
                      <m:f>
                        <m:f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fPr>
                        <m:num>
                          <m:d>
                            <m:d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dPr>
                            <m:e>
                              <m:r>
                                <a:rPr lang="es-MX" altLang="es-MX" sz="2400" i="1">
                                  <a:latin typeface="Cambria Math" panose="02040503050406030204" pitchFamily="18" charset="0"/>
                                  <a:ea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ea typeface="Cambria Math" panose="02040503050406030204" pitchFamily="18" charset="0"/>
                                      <a:sym typeface="Symbol" panose="05050102010706020507" pitchFamily="18" charset="2"/>
                                    </a:rPr>
                                    <m:t>𝑡</m:t>
                                  </m:r>
                                </m:e>
                                <m:sub>
                                  <m:r>
                                    <a:rPr lang="es-MX" altLang="es-MX" sz="2400" i="1">
                                      <a:latin typeface="Cambria Math" panose="02040503050406030204" pitchFamily="18" charset="0"/>
                                      <a:ea typeface="Cambria Math" panose="02040503050406030204" pitchFamily="18" charset="0"/>
                                      <a:sym typeface="Symbol" panose="05050102010706020507" pitchFamily="18" charset="2"/>
                                    </a:rPr>
                                    <m:t>2</m:t>
                                  </m:r>
                                </m:sub>
                              </m:sSub>
                              <m:r>
                                <a:rPr lang="es-MX" altLang="es-MX" sz="2400" i="1">
                                  <a:latin typeface="Cambria Math" panose="02040503050406030204" pitchFamily="18" charset="0"/>
                                  <a:ea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ea typeface="Cambria Math" panose="02040503050406030204" pitchFamily="18" charset="0"/>
                                      <a:sym typeface="Symbol" panose="05050102010706020507" pitchFamily="18" charset="2"/>
                                    </a:rPr>
                                    <m:t>𝑡</m:t>
                                  </m:r>
                                </m:e>
                                <m:sub>
                                  <m:r>
                                    <a:rPr lang="es-MX" altLang="es-MX" sz="2400" i="1">
                                      <a:latin typeface="Cambria Math" panose="02040503050406030204" pitchFamily="18" charset="0"/>
                                      <a:ea typeface="Cambria Math" panose="02040503050406030204" pitchFamily="18" charset="0"/>
                                      <a:sym typeface="Symbol" panose="05050102010706020507" pitchFamily="18" charset="2"/>
                                    </a:rPr>
                                    <m:t>1</m:t>
                                  </m:r>
                                </m:sub>
                              </m:sSub>
                            </m:e>
                          </m:d>
                        </m:num>
                        <m:den>
                          <m:func>
                            <m:func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funcPr>
                            <m:fName>
                              <m:r>
                                <m:rPr>
                                  <m:sty m:val="p"/>
                                </m:rPr>
                                <a:rPr lang="es-MX" altLang="es-MX" sz="2400">
                                  <a:latin typeface="Cambria Math" panose="02040503050406030204" pitchFamily="18" charset="0"/>
                                  <a:ea typeface="Cambria Math" panose="02040503050406030204" pitchFamily="18" charset="0"/>
                                  <a:sym typeface="Symbol" panose="05050102010706020507" pitchFamily="18" charset="2"/>
                                </a:rPr>
                                <m:t>ln</m:t>
                              </m:r>
                            </m:fName>
                            <m:e>
                              <m:f>
                                <m:f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fPr>
                                <m:num>
                                  <m:r>
                                    <a:rPr lang="es-MX" altLang="es-MX" sz="2400" i="1">
                                      <a:latin typeface="Cambria Math" panose="02040503050406030204" pitchFamily="18" charset="0"/>
                                      <a:ea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ea typeface="Cambria Math" panose="02040503050406030204" pitchFamily="18" charset="0"/>
                                          <a:sym typeface="Symbol" panose="05050102010706020507" pitchFamily="18" charset="2"/>
                                        </a:rPr>
                                        <m:t>𝑡</m:t>
                                      </m:r>
                                    </m:e>
                                    <m:sub>
                                      <m:r>
                                        <a:rPr lang="es-MX" altLang="es-MX" sz="2400" i="1">
                                          <a:latin typeface="Cambria Math" panose="02040503050406030204" pitchFamily="18" charset="0"/>
                                          <a:ea typeface="Cambria Math" panose="02040503050406030204" pitchFamily="18" charset="0"/>
                                          <a:sym typeface="Symbol" panose="05050102010706020507" pitchFamily="18" charset="2"/>
                                        </a:rPr>
                                        <m:t>2</m:t>
                                      </m:r>
                                    </m:sub>
                                  </m:sSub>
                                </m:num>
                                <m:den>
                                  <m:r>
                                    <a:rPr lang="es-MX" altLang="es-MX" sz="2400" i="1">
                                      <a:latin typeface="Cambria Math" panose="02040503050406030204" pitchFamily="18" charset="0"/>
                                      <a:ea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ea typeface="Cambria Math" panose="02040503050406030204" pitchFamily="18" charset="0"/>
                                          <a:sym typeface="Symbol" panose="05050102010706020507" pitchFamily="18" charset="2"/>
                                        </a:rPr>
                                        <m:t>𝑡</m:t>
                                      </m:r>
                                    </m:e>
                                    <m:sub>
                                      <m:r>
                                        <a:rPr lang="es-MX" altLang="es-MX" sz="2400" i="1">
                                          <a:latin typeface="Cambria Math" panose="02040503050406030204" pitchFamily="18" charset="0"/>
                                          <a:ea typeface="Cambria Math" panose="02040503050406030204" pitchFamily="18" charset="0"/>
                                          <a:sym typeface="Symbol" panose="05050102010706020507" pitchFamily="18" charset="2"/>
                                        </a:rPr>
                                        <m:t>1</m:t>
                                      </m:r>
                                    </m:sub>
                                  </m:sSub>
                                </m:den>
                              </m:f>
                            </m:e>
                          </m:func>
                        </m:den>
                      </m:f>
                      <m:r>
                        <a:rPr lang="es-MX" altLang="es-MX" sz="2400" i="1">
                          <a:latin typeface="Cambria Math" panose="02040503050406030204" pitchFamily="18" charset="0"/>
                          <a:ea typeface="Cambria Math" panose="02040503050406030204" pitchFamily="18" charset="0"/>
                          <a:sym typeface="Symbol" panose="05050102010706020507" pitchFamily="18" charset="2"/>
                        </a:rPr>
                        <m:t>=</m:t>
                      </m:r>
                      <m:f>
                        <m:f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fPr>
                        <m:num>
                          <m:d>
                            <m:d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dPr>
                            <m:e>
                              <m:sSub>
                                <m:sSub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ea typeface="Cambria Math" panose="02040503050406030204" pitchFamily="18" charset="0"/>
                                      <a:sym typeface="Symbol" panose="05050102010706020507" pitchFamily="18" charset="2"/>
                                    </a:rPr>
                                    <m:t>𝑇</m:t>
                                  </m:r>
                                </m:e>
                                <m:sub>
                                  <m:r>
                                    <a:rPr lang="es-MX" altLang="es-MX" sz="2400" i="1">
                                      <a:latin typeface="Cambria Math" panose="02040503050406030204" pitchFamily="18" charset="0"/>
                                      <a:ea typeface="Cambria Math" panose="02040503050406030204" pitchFamily="18" charset="0"/>
                                      <a:sym typeface="Symbol" panose="05050102010706020507" pitchFamily="18" charset="2"/>
                                    </a:rPr>
                                    <m:t>1</m:t>
                                  </m:r>
                                </m:sub>
                              </m:sSub>
                              <m:r>
                                <a:rPr lang="es-MX" altLang="es-MX" sz="2400" i="1">
                                  <a:latin typeface="Cambria Math" panose="02040503050406030204" pitchFamily="18" charset="0"/>
                                  <a:ea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ea typeface="Cambria Math" panose="02040503050406030204" pitchFamily="18" charset="0"/>
                                      <a:sym typeface="Symbol" panose="05050102010706020507" pitchFamily="18" charset="2"/>
                                    </a:rPr>
                                    <m:t>𝑡</m:t>
                                  </m:r>
                                </m:e>
                                <m:sub>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1</m:t>
                                  </m:r>
                                </m:sub>
                              </m:sSub>
                            </m:e>
                          </m:d>
                          <m:r>
                            <a:rPr lang="es-MX" altLang="es-MX" sz="2400" i="1">
                              <a:latin typeface="Cambria Math" panose="02040503050406030204" pitchFamily="18" charset="0"/>
                              <a:ea typeface="Cambria Math" panose="02040503050406030204" pitchFamily="18" charset="0"/>
                              <a:sym typeface="Symbol" panose="05050102010706020507" pitchFamily="18" charset="2"/>
                            </a:rPr>
                            <m:t>−</m:t>
                          </m:r>
                          <m:d>
                            <m:d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dPr>
                            <m:e>
                              <m:sSub>
                                <m:sSub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ea typeface="Cambria Math" panose="02040503050406030204" pitchFamily="18" charset="0"/>
                                      <a:sym typeface="Symbol" panose="05050102010706020507" pitchFamily="18" charset="2"/>
                                    </a:rPr>
                                    <m:t>𝑇</m:t>
                                  </m:r>
                                </m:e>
                                <m:sub>
                                  <m:r>
                                    <a:rPr lang="es-MX" altLang="es-MX" sz="2400" i="1">
                                      <a:latin typeface="Cambria Math" panose="02040503050406030204" pitchFamily="18" charset="0"/>
                                      <a:ea typeface="Cambria Math" panose="02040503050406030204" pitchFamily="18" charset="0"/>
                                      <a:sym typeface="Symbol" panose="05050102010706020507" pitchFamily="18" charset="2"/>
                                    </a:rPr>
                                    <m:t>2</m:t>
                                  </m:r>
                                </m:sub>
                              </m:sSub>
                              <m:r>
                                <a:rPr lang="es-MX" altLang="es-MX" sz="2400" i="1">
                                  <a:latin typeface="Cambria Math" panose="02040503050406030204" pitchFamily="18" charset="0"/>
                                  <a:ea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ea typeface="Cambria Math" panose="02040503050406030204" pitchFamily="18" charset="0"/>
                                      <a:sym typeface="Symbol" panose="05050102010706020507" pitchFamily="18" charset="2"/>
                                    </a:rPr>
                                    <m:t>𝑡</m:t>
                                  </m:r>
                                </m:e>
                                <m:sub>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2</m:t>
                                  </m:r>
                                </m:sub>
                              </m:sSub>
                            </m:e>
                          </m:d>
                        </m:num>
                        <m:den>
                          <m:func>
                            <m:func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funcPr>
                            <m:fName>
                              <m:r>
                                <m:rPr>
                                  <m:sty m:val="p"/>
                                </m:rPr>
                                <a:rPr lang="es-MX" altLang="es-MX" sz="2400">
                                  <a:latin typeface="Cambria Math" panose="02040503050406030204" pitchFamily="18" charset="0"/>
                                  <a:ea typeface="Cambria Math" panose="02040503050406030204" pitchFamily="18" charset="0"/>
                                  <a:sym typeface="Symbol" panose="05050102010706020507" pitchFamily="18" charset="2"/>
                                </a:rPr>
                                <m:t>ln</m:t>
                              </m:r>
                            </m:fName>
                            <m:e>
                              <m:f>
                                <m:f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fPr>
                                <m:num>
                                  <m:d>
                                    <m:d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dPr>
                                    <m:e>
                                      <m:sSub>
                                        <m:sSub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ea typeface="Cambria Math" panose="02040503050406030204" pitchFamily="18" charset="0"/>
                                              <a:sym typeface="Symbol" panose="05050102010706020507" pitchFamily="18" charset="2"/>
                                            </a:rPr>
                                            <m:t>𝑇</m:t>
                                          </m:r>
                                        </m:e>
                                        <m:sub>
                                          <m:r>
                                            <a:rPr lang="es-MX" altLang="es-MX" sz="2400" i="1">
                                              <a:latin typeface="Cambria Math" panose="02040503050406030204" pitchFamily="18" charset="0"/>
                                              <a:ea typeface="Cambria Math" panose="02040503050406030204" pitchFamily="18" charset="0"/>
                                              <a:sym typeface="Symbol" panose="05050102010706020507" pitchFamily="18" charset="2"/>
                                            </a:rPr>
                                            <m:t>1</m:t>
                                          </m:r>
                                        </m:sub>
                                      </m:sSub>
                                      <m:r>
                                        <a:rPr lang="es-MX" altLang="es-MX" sz="2400" i="1">
                                          <a:latin typeface="Cambria Math" panose="02040503050406030204" pitchFamily="18" charset="0"/>
                                          <a:ea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ea typeface="Cambria Math" panose="02040503050406030204" pitchFamily="18" charset="0"/>
                                              <a:sym typeface="Symbol" panose="05050102010706020507" pitchFamily="18" charset="2"/>
                                            </a:rPr>
                                            <m:t>𝑡</m:t>
                                          </m:r>
                                        </m:e>
                                        <m:sub>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1</m:t>
                                          </m:r>
                                        </m:sub>
                                      </m:sSub>
                                    </m:e>
                                  </m:d>
                                </m:num>
                                <m:den>
                                  <m:d>
                                    <m:d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dPr>
                                    <m:e>
                                      <m:sSub>
                                        <m:sSub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ea typeface="Cambria Math" panose="02040503050406030204" pitchFamily="18" charset="0"/>
                                              <a:sym typeface="Symbol" panose="05050102010706020507" pitchFamily="18" charset="2"/>
                                            </a:rPr>
                                            <m:t>𝑇</m:t>
                                          </m:r>
                                        </m:e>
                                        <m:sub>
                                          <m:r>
                                            <a:rPr lang="es-MX" altLang="es-MX" sz="2400" i="1">
                                              <a:latin typeface="Cambria Math" panose="02040503050406030204" pitchFamily="18" charset="0"/>
                                              <a:ea typeface="Cambria Math" panose="02040503050406030204" pitchFamily="18" charset="0"/>
                                              <a:sym typeface="Symbol" panose="05050102010706020507" pitchFamily="18" charset="2"/>
                                            </a:rPr>
                                            <m:t>2</m:t>
                                          </m:r>
                                        </m:sub>
                                      </m:sSub>
                                      <m:r>
                                        <a:rPr lang="es-MX" altLang="es-MX" sz="2400" i="1">
                                          <a:latin typeface="Cambria Math" panose="02040503050406030204" pitchFamily="18" charset="0"/>
                                          <a:ea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ea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ea typeface="Cambria Math" panose="02040503050406030204" pitchFamily="18" charset="0"/>
                                              <a:sym typeface="Symbol" panose="05050102010706020507" pitchFamily="18" charset="2"/>
                                            </a:rPr>
                                            <m:t>𝑡</m:t>
                                          </m:r>
                                        </m:e>
                                        <m:sub>
                                          <m:r>
                                            <a:rPr lang="es-MX" altLang="es-MX" sz="2400" b="0" i="1" smtClean="0">
                                              <a:latin typeface="Cambria Math" panose="02040503050406030204" pitchFamily="18" charset="0"/>
                                              <a:ea typeface="Cambria Math" panose="02040503050406030204" pitchFamily="18" charset="0"/>
                                              <a:sym typeface="Symbol" panose="05050102010706020507" pitchFamily="18" charset="2"/>
                                            </a:rPr>
                                            <m:t>2</m:t>
                                          </m:r>
                                        </m:sub>
                                      </m:sSub>
                                    </m:e>
                                  </m:d>
                                </m:den>
                              </m:f>
                            </m:e>
                          </m:func>
                        </m:den>
                      </m:f>
                    </m:oMath>
                  </m:oMathPara>
                </a14:m>
                <a:endParaRPr lang="en-US" altLang="es-MX" sz="2400" dirty="0">
                  <a:latin typeface="Century Gothic" panose="020B0502020202020204" pitchFamily="34" charset="0"/>
                  <a:sym typeface="Symbol" panose="05050102010706020507" pitchFamily="18" charset="2"/>
                </a:endParaRPr>
              </a:p>
            </p:txBody>
          </p:sp>
        </mc:Choice>
        <mc:Fallback xmlns="">
          <p:sp>
            <p:nvSpPr>
              <p:cNvPr id="62467" name="Rectangle 3"/>
              <p:cNvSpPr>
                <a:spLocks noGrp="1" noRot="1" noChangeAspect="1" noMove="1" noResize="1" noEditPoints="1" noAdjustHandles="1" noChangeArrowheads="1" noChangeShapeType="1" noTextEdit="1"/>
              </p:cNvSpPr>
              <p:nvPr>
                <p:ph idx="1"/>
              </p:nvPr>
            </p:nvSpPr>
            <p:spPr>
              <a:xfrm>
                <a:off x="827700" y="2052925"/>
                <a:ext cx="7560724" cy="4195481"/>
              </a:xfrm>
              <a:blipFill rotWithShape="0">
                <a:blip r:embed="rId2"/>
                <a:stretch>
                  <a:fillRect l="-242" t="-872"/>
                </a:stretch>
              </a:blipFill>
            </p:spPr>
            <p:txBody>
              <a:bodyPr/>
              <a:lstStyle/>
              <a:p>
                <a:r>
                  <a:rPr lang="es-MX">
                    <a:noFill/>
                  </a:rPr>
                  <a:t> </a:t>
                </a:r>
              </a:p>
            </p:txBody>
          </p:sp>
        </mc:Fallback>
      </mc:AlternateContent>
      <p:sp>
        <p:nvSpPr>
          <p:cNvPr id="5"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DIFERENCIA DE TEMPERATURA MEDIA LOGARÍTMICA</a:t>
            </a:r>
            <a:endParaRPr lang="en-US" altLang="es-MX" sz="3600" b="1" dirty="0">
              <a:solidFill>
                <a:schemeClr val="accent1">
                  <a:lumMod val="40000"/>
                  <a:lumOff val="60000"/>
                </a:schemeClr>
              </a:solidFill>
              <a:latin typeface="Arial Rounded MT Bold" panose="020F070403050403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3"/>
          <p:cNvSpPr>
            <a:spLocks noGrp="1" noChangeArrowheads="1"/>
          </p:cNvSpPr>
          <p:nvPr>
            <p:ph idx="1"/>
          </p:nvPr>
        </p:nvSpPr>
        <p:spPr/>
        <p:txBody>
          <a:bodyPr/>
          <a:lstStyle/>
          <a:p>
            <a:pPr algn="just">
              <a:lnSpc>
                <a:spcPct val="90000"/>
              </a:lnSpc>
              <a:buFont typeface="Wingdings" panose="05000000000000000000" pitchFamily="2" charset="2"/>
              <a:buNone/>
            </a:pPr>
            <a:r>
              <a:rPr lang="es-MX" altLang="es-MX" dirty="0">
                <a:latin typeface="Century Gothic" panose="020B0502020202020204" pitchFamily="34" charset="0"/>
              </a:rPr>
              <a:t>	</a:t>
            </a:r>
            <a:endParaRPr lang="es-MX" altLang="es-MX" dirty="0" smtClean="0">
              <a:latin typeface="Century Gothic" panose="020B0502020202020204" pitchFamily="34" charset="0"/>
            </a:endParaRPr>
          </a:p>
          <a:p>
            <a:pPr algn="just">
              <a:lnSpc>
                <a:spcPct val="90000"/>
              </a:lnSpc>
              <a:buFont typeface="Wingdings" panose="05000000000000000000" pitchFamily="2" charset="2"/>
              <a:buNone/>
            </a:pPr>
            <a:r>
              <a:rPr lang="es-MX" altLang="es-MX" b="1" dirty="0" smtClean="0">
                <a:solidFill>
                  <a:srgbClr val="FF0000"/>
                </a:solidFill>
                <a:latin typeface="Century Gothic" panose="020B0502020202020204" pitchFamily="34" charset="0"/>
              </a:rPr>
              <a:t>Observación:</a:t>
            </a:r>
          </a:p>
          <a:p>
            <a:pPr algn="just">
              <a:lnSpc>
                <a:spcPct val="90000"/>
              </a:lnSpc>
              <a:buFont typeface="Wingdings" panose="05000000000000000000" pitchFamily="2" charset="2"/>
              <a:buNone/>
            </a:pPr>
            <a:endParaRPr lang="es-MX" altLang="es-MX" dirty="0">
              <a:latin typeface="Century Gothic" panose="020B0502020202020204" pitchFamily="34" charset="0"/>
            </a:endParaRPr>
          </a:p>
          <a:p>
            <a:pPr algn="just">
              <a:lnSpc>
                <a:spcPct val="90000"/>
              </a:lnSpc>
            </a:pPr>
            <a:r>
              <a:rPr lang="es-MX" altLang="es-MX" dirty="0" smtClean="0">
                <a:latin typeface="Century Gothic" panose="020B0502020202020204" pitchFamily="34" charset="0"/>
              </a:rPr>
              <a:t>Existe </a:t>
            </a:r>
            <a:r>
              <a:rPr lang="es-MX" altLang="es-MX" dirty="0">
                <a:latin typeface="Century Gothic" panose="020B0502020202020204" pitchFamily="34" charset="0"/>
              </a:rPr>
              <a:t>una desventaja térmica en el uso de un arreglo en paralelo, contra un arreglo en contracorriente</a:t>
            </a:r>
          </a:p>
          <a:p>
            <a:pPr algn="just">
              <a:lnSpc>
                <a:spcPct val="90000"/>
              </a:lnSpc>
              <a:buFont typeface="Wingdings" panose="05000000000000000000" pitchFamily="2" charset="2"/>
              <a:buNone/>
            </a:pPr>
            <a:endParaRPr lang="es-MX" altLang="es-MX" dirty="0">
              <a:latin typeface="Century Gothic" panose="020B0502020202020204" pitchFamily="34" charset="0"/>
            </a:endParaRPr>
          </a:p>
          <a:p>
            <a:pPr algn="just">
              <a:lnSpc>
                <a:spcPct val="90000"/>
              </a:lnSpc>
            </a:pPr>
            <a:r>
              <a:rPr lang="es-MX" altLang="es-MX" dirty="0" smtClean="0">
                <a:latin typeface="Century Gothic" panose="020B0502020202020204" pitchFamily="34" charset="0"/>
              </a:rPr>
              <a:t>La </a:t>
            </a:r>
            <a:r>
              <a:rPr lang="es-MX" altLang="es-MX" dirty="0" err="1">
                <a:latin typeface="Century Gothic" panose="020B0502020202020204" pitchFamily="34" charset="0"/>
              </a:rPr>
              <a:t>MLDT</a:t>
            </a:r>
            <a:r>
              <a:rPr lang="es-MX" altLang="es-MX" dirty="0">
                <a:latin typeface="Century Gothic" panose="020B0502020202020204" pitchFamily="34" charset="0"/>
              </a:rPr>
              <a:t> será menor en un arreglo en paralelo que en un arreglo en contracorriente, para las mismas temperaturas de </a:t>
            </a:r>
            <a:r>
              <a:rPr lang="es-MX" altLang="es-MX" dirty="0" smtClean="0">
                <a:latin typeface="Century Gothic" panose="020B0502020202020204" pitchFamily="34" charset="0"/>
              </a:rPr>
              <a:t>proceso</a:t>
            </a:r>
            <a:endParaRPr lang="es-MX" altLang="es-MX" dirty="0">
              <a:latin typeface="Century Gothic" panose="020B0502020202020204" pitchFamily="34" charset="0"/>
            </a:endParaRPr>
          </a:p>
          <a:p>
            <a:pPr algn="just">
              <a:lnSpc>
                <a:spcPct val="90000"/>
              </a:lnSpc>
              <a:buFont typeface="Wingdings" panose="05000000000000000000" pitchFamily="2" charset="2"/>
              <a:buNone/>
            </a:pPr>
            <a:endParaRPr lang="en-US" altLang="es-MX" dirty="0">
              <a:latin typeface="Century Gothic" panose="020B0502020202020204" pitchFamily="34" charset="0"/>
            </a:endParaRPr>
          </a:p>
        </p:txBody>
      </p:sp>
      <p:sp>
        <p:nvSpPr>
          <p:cNvPr id="5"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DIFERENCIA DE TEMPERATURA MEDIA LOGARÍTMICA</a:t>
            </a:r>
            <a:endParaRPr lang="en-US" altLang="es-MX" sz="3600" b="1" dirty="0">
              <a:solidFill>
                <a:schemeClr val="accent1">
                  <a:lumMod val="40000"/>
                  <a:lumOff val="60000"/>
                </a:schemeClr>
              </a:solidFill>
              <a:latin typeface="Arial Rounded MT Bold" panose="020F070403050403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3"/>
          <p:cNvSpPr>
            <a:spLocks noGrp="1" noChangeArrowheads="1"/>
          </p:cNvSpPr>
          <p:nvPr>
            <p:ph idx="1"/>
          </p:nvPr>
        </p:nvSpPr>
        <p:spPr/>
        <p:txBody>
          <a:bodyPr/>
          <a:lstStyle/>
          <a:p>
            <a:pPr algn="just">
              <a:buFont typeface="Wingdings" panose="05000000000000000000" pitchFamily="2" charset="2"/>
              <a:buNone/>
            </a:pPr>
            <a:endParaRPr lang="es-MX" altLang="es-MX" dirty="0" smtClean="0">
              <a:latin typeface="Century Gothic" panose="020B0502020202020204" pitchFamily="34" charset="0"/>
            </a:endParaRPr>
          </a:p>
          <a:p>
            <a:pPr algn="just">
              <a:buFont typeface="Wingdings" panose="05000000000000000000" pitchFamily="2" charset="2"/>
              <a:buNone/>
            </a:pPr>
            <a:r>
              <a:rPr lang="es-MX" altLang="es-MX" b="1" dirty="0" smtClean="0">
                <a:solidFill>
                  <a:srgbClr val="FF0000"/>
                </a:solidFill>
                <a:latin typeface="Century Gothic" panose="020B0502020202020204" pitchFamily="34" charset="0"/>
              </a:rPr>
              <a:t>Observación:</a:t>
            </a:r>
          </a:p>
          <a:p>
            <a:pPr algn="just">
              <a:buFont typeface="Wingdings" panose="05000000000000000000" pitchFamily="2" charset="2"/>
              <a:buNone/>
            </a:pPr>
            <a:endParaRPr lang="es-MX" altLang="es-MX" dirty="0">
              <a:latin typeface="Century Gothic" panose="020B0502020202020204" pitchFamily="34" charset="0"/>
            </a:endParaRPr>
          </a:p>
          <a:p>
            <a:pPr algn="just"/>
            <a:r>
              <a:rPr lang="es-MX" altLang="es-MX" dirty="0">
                <a:latin typeface="Century Gothic" panose="020B0502020202020204" pitchFamily="34" charset="0"/>
              </a:rPr>
              <a:t>Si se tiene un fluido isotérmico no existe diferencia entre un arreglo en contracorriente o un arreglo en paralelo</a:t>
            </a:r>
          </a:p>
          <a:p>
            <a:pPr algn="just"/>
            <a:endParaRPr lang="es-MX" altLang="es-MX" dirty="0">
              <a:latin typeface="Century Gothic" panose="020B0502020202020204" pitchFamily="34" charset="0"/>
            </a:endParaRPr>
          </a:p>
          <a:p>
            <a:pPr algn="just"/>
            <a:r>
              <a:rPr lang="es-MX" altLang="es-MX" dirty="0">
                <a:latin typeface="Century Gothic" panose="020B0502020202020204" pitchFamily="34" charset="0"/>
              </a:rPr>
              <a:t>El cálculo de un </a:t>
            </a:r>
            <a:r>
              <a:rPr lang="es-MX" altLang="es-MX" dirty="0" smtClean="0">
                <a:latin typeface="Century Gothic" panose="020B0502020202020204" pitchFamily="34" charset="0"/>
              </a:rPr>
              <a:t>intercambiador </a:t>
            </a:r>
            <a:r>
              <a:rPr lang="es-MX" altLang="es-MX" dirty="0">
                <a:latin typeface="Century Gothic" panose="020B0502020202020204" pitchFamily="34" charset="0"/>
              </a:rPr>
              <a:t>de </a:t>
            </a:r>
            <a:r>
              <a:rPr lang="es-MX" altLang="es-MX" dirty="0" smtClean="0">
                <a:latin typeface="Century Gothic" panose="020B0502020202020204" pitchFamily="34" charset="0"/>
              </a:rPr>
              <a:t>calor </a:t>
            </a:r>
            <a:r>
              <a:rPr lang="es-MX" altLang="es-MX" dirty="0">
                <a:latin typeface="Century Gothic" panose="020B0502020202020204" pitchFamily="34" charset="0"/>
              </a:rPr>
              <a:t>siempre </a:t>
            </a:r>
            <a:r>
              <a:rPr lang="es-MX" altLang="es-MX" dirty="0" smtClean="0">
                <a:latin typeface="Century Gothic" panose="020B0502020202020204" pitchFamily="34" charset="0"/>
              </a:rPr>
              <a:t>se realizará </a:t>
            </a:r>
            <a:r>
              <a:rPr lang="es-MX" altLang="es-MX" dirty="0">
                <a:latin typeface="Century Gothic" panose="020B0502020202020204" pitchFamily="34" charset="0"/>
              </a:rPr>
              <a:t>con un arreglo en contracorriente, salvo que se especifique lo contrario</a:t>
            </a:r>
            <a:endParaRPr lang="en-US" altLang="es-MX" dirty="0">
              <a:latin typeface="Century Gothic" panose="020B0502020202020204" pitchFamily="34" charset="0"/>
            </a:endParaRPr>
          </a:p>
        </p:txBody>
      </p:sp>
      <p:sp>
        <p:nvSpPr>
          <p:cNvPr id="5"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DIFERENCIA DE TEMPERATURA MEDIA LOGARÍTMICA</a:t>
            </a:r>
            <a:endParaRPr lang="en-US" altLang="es-MX" sz="3600" b="1" dirty="0">
              <a:solidFill>
                <a:schemeClr val="accent1">
                  <a:lumMod val="40000"/>
                  <a:lumOff val="60000"/>
                </a:schemeClr>
              </a:solidFill>
              <a:latin typeface="Arial Rounded MT Bold" panose="020F070403050403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pPr marL="0" indent="0" algn="just">
                  <a:buNone/>
                </a:pPr>
                <a:r>
                  <a:rPr lang="es-MX" b="1" dirty="0" smtClean="0">
                    <a:solidFill>
                      <a:srgbClr val="FF0000"/>
                    </a:solidFill>
                  </a:rPr>
                  <a:t>Ejemplo:</a:t>
                </a:r>
                <a:r>
                  <a:rPr lang="es-MX" dirty="0" smtClean="0">
                    <a:solidFill>
                      <a:srgbClr val="FF0000"/>
                    </a:solidFill>
                  </a:rPr>
                  <a:t> </a:t>
                </a:r>
                <a:r>
                  <a:rPr lang="es-MX" dirty="0" smtClean="0"/>
                  <a:t>Un flujo de 68 kg/min de agua se calienta de 35 a 75 °C por medio de aceite que tiene un calor específico de 1.9 kJ/</a:t>
                </a:r>
                <a:r>
                  <a:rPr lang="es-MX" dirty="0" err="1" smtClean="0"/>
                  <a:t>kg°C</a:t>
                </a:r>
                <a:r>
                  <a:rPr lang="es-MX" dirty="0" smtClean="0"/>
                  <a:t>. Se utilizan los fluidos en un cambiador de calor de doble tubo a contracorriente, y el aceite entra al cambiador a 110°C y lo deja a 75°C. El coeficiente de transferencia de calor total es 320 </a:t>
                </a:r>
                <a14:m>
                  <m:oMath xmlns:m="http://schemas.openxmlformats.org/officeDocument/2006/math">
                    <m:f>
                      <m:fPr>
                        <m:type m:val="skw"/>
                        <m:ctrlPr>
                          <a:rPr lang="es-MX" i="1" smtClean="0">
                            <a:latin typeface="Cambria Math" panose="02040503050406030204" pitchFamily="18" charset="0"/>
                          </a:rPr>
                        </m:ctrlPr>
                      </m:fPr>
                      <m:num>
                        <m:r>
                          <a:rPr lang="es-MX" b="0" i="1" smtClean="0">
                            <a:latin typeface="Cambria Math" panose="02040503050406030204" pitchFamily="18" charset="0"/>
                          </a:rPr>
                          <m:t>𝑊</m:t>
                        </m:r>
                      </m:num>
                      <m:den>
                        <m:sSup>
                          <m:sSupPr>
                            <m:ctrlPr>
                              <a:rPr lang="es-MX" i="1" smtClean="0">
                                <a:latin typeface="Cambria Math" panose="02040503050406030204" pitchFamily="18" charset="0"/>
                              </a:rPr>
                            </m:ctrlPr>
                          </m:sSupPr>
                          <m:e>
                            <m:r>
                              <a:rPr lang="es-MX" b="0" i="1" smtClean="0">
                                <a:latin typeface="Cambria Math" panose="02040503050406030204" pitchFamily="18" charset="0"/>
                              </a:rPr>
                              <m:t>𝑚</m:t>
                            </m:r>
                          </m:e>
                          <m:sup>
                            <m:r>
                              <a:rPr lang="es-MX" b="0" i="1" smtClean="0">
                                <a:latin typeface="Cambria Math" panose="02040503050406030204" pitchFamily="18" charset="0"/>
                              </a:rPr>
                              <m:t>2</m:t>
                            </m:r>
                          </m:sup>
                        </m:sSup>
                        <m:r>
                          <a:rPr lang="es-MX"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𝐶</m:t>
                        </m:r>
                      </m:den>
                    </m:f>
                  </m:oMath>
                </a14:m>
                <a:r>
                  <a:rPr lang="es-MX" dirty="0" smtClean="0"/>
                  <a:t>. Calcule el área del cambiador de calor.</a:t>
                </a:r>
              </a:p>
              <a:p>
                <a:pPr marL="0" indent="0" algn="just">
                  <a:buNone/>
                </a:pPr>
                <a:r>
                  <a:rPr lang="es-MX" b="1" dirty="0" smtClean="0">
                    <a:solidFill>
                      <a:srgbClr val="FF0000"/>
                    </a:solidFill>
                  </a:rPr>
                  <a:t>Solución</a:t>
                </a:r>
              </a:p>
              <a:p>
                <a:pPr marL="0" indent="0" algn="just">
                  <a:buNone/>
                </a:pPr>
                <a:r>
                  <a:rPr lang="es-MX" dirty="0" smtClean="0"/>
                  <a:t>La transferencia de calor total se determina a partir de la energía absorbida por el agua:</a:t>
                </a: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rotWithShape="0">
                <a:blip r:embed="rId2"/>
                <a:stretch>
                  <a:fillRect l="-999" t="-872" r="-908"/>
                </a:stretch>
              </a:blipFill>
            </p:spPr>
            <p:txBody>
              <a:bodyPr/>
              <a:lstStyle/>
              <a:p>
                <a:r>
                  <a:rPr lang="es-MX">
                    <a:noFill/>
                  </a:rPr>
                  <a:t> </a:t>
                </a:r>
              </a:p>
            </p:txBody>
          </p:sp>
        </mc:Fallback>
      </mc:AlternateContent>
      <p:sp>
        <p:nvSpPr>
          <p:cNvPr id="5"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DIFERENCIA DE TEMPERATURA MEDIA LOGARÍTMICA</a:t>
            </a:r>
            <a:endParaRPr lang="en-US" altLang="es-MX" sz="3600" b="1" dirty="0">
              <a:solidFill>
                <a:schemeClr val="accent1">
                  <a:lumMod val="40000"/>
                  <a:lumOff val="60000"/>
                </a:schemeClr>
              </a:solidFill>
              <a:latin typeface="Arial Rounded MT Bold" panose="020F0704030504030204" pitchFamily="34" charset="0"/>
            </a:endParaRPr>
          </a:p>
        </p:txBody>
      </p:sp>
    </p:spTree>
    <p:extLst>
      <p:ext uri="{BB962C8B-B14F-4D97-AF65-F5344CB8AC3E}">
        <p14:creationId xmlns:p14="http://schemas.microsoft.com/office/powerpoint/2010/main" val="25821938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827700" y="1628801"/>
                <a:ext cx="7560724" cy="4619606"/>
              </a:xfrm>
            </p:spPr>
            <p:txBody>
              <a:bodyPr>
                <a:normAutofit lnSpcReduction="10000"/>
              </a:bodyPr>
              <a:lstStyle/>
              <a:p>
                <a:pPr marL="0" indent="0">
                  <a:buNone/>
                </a:pPr>
                <a:endParaRPr lang="es-MX" b="0" i="1" dirty="0" smtClean="0">
                  <a:latin typeface="Cambria Math" panose="02040503050406030204" pitchFamily="18" charset="0"/>
                </a:endParaRPr>
              </a:p>
              <a:p>
                <a:pPr marL="0" indent="0">
                  <a:buNone/>
                </a:pPr>
                <a:r>
                  <a:rPr lang="es-MX" b="0" dirty="0" smtClean="0">
                    <a:solidFill>
                      <a:srgbClr val="FF0000"/>
                    </a:solidFill>
                  </a:rPr>
                  <a:t>Balance de calor:</a:t>
                </a:r>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𝑞</m:t>
                      </m:r>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acc>
                            <m:accPr>
                              <m:chr m:val="̇"/>
                              <m:ctrlPr>
                                <a:rPr lang="es-MX" b="0" i="1" smtClean="0">
                                  <a:latin typeface="Cambria Math" panose="02040503050406030204" pitchFamily="18" charset="0"/>
                                </a:rPr>
                              </m:ctrlPr>
                            </m:accPr>
                            <m:e>
                              <m:r>
                                <a:rPr lang="es-MX" b="0" i="1" smtClean="0">
                                  <a:latin typeface="Cambria Math" panose="02040503050406030204" pitchFamily="18" charset="0"/>
                                </a:rPr>
                                <m:t>𝑚</m:t>
                              </m:r>
                            </m:e>
                          </m:acc>
                        </m:e>
                        <m:sub>
                          <m:r>
                            <m:rPr>
                              <m:nor/>
                            </m:rPr>
                            <a:rPr lang="es-MX" b="0" i="0" smtClean="0">
                              <a:latin typeface="Cambria Math" panose="02040503050406030204" pitchFamily="18" charset="0"/>
                            </a:rPr>
                            <m:t>c</m:t>
                          </m:r>
                        </m:sub>
                      </m:sSub>
                      <m:sSub>
                        <m:sSubPr>
                          <m:ctrlPr>
                            <a:rPr lang="es-MX" b="0" i="1" smtClean="0">
                              <a:latin typeface="Cambria Math" panose="02040503050406030204" pitchFamily="18" charset="0"/>
                            </a:rPr>
                          </m:ctrlPr>
                        </m:sSubPr>
                        <m:e>
                          <m:r>
                            <a:rPr lang="es-MX" b="0" i="1" smtClean="0">
                              <a:latin typeface="Cambria Math" panose="02040503050406030204" pitchFamily="18" charset="0"/>
                            </a:rPr>
                            <m:t>𝐶</m:t>
                          </m:r>
                        </m:e>
                        <m:sub>
                          <m:r>
                            <a:rPr lang="es-MX" b="0" i="1" smtClean="0">
                              <a:latin typeface="Cambria Math" panose="02040503050406030204" pitchFamily="18" charset="0"/>
                            </a:rPr>
                            <m:t>𝑐</m:t>
                          </m:r>
                        </m:sub>
                      </m:sSub>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𝑇</m:t>
                      </m:r>
                      <m:r>
                        <a:rPr lang="es-MX" b="0" i="1" smtClean="0">
                          <a:latin typeface="Cambria Math" panose="02040503050406030204" pitchFamily="18" charset="0"/>
                          <a:ea typeface="Cambria Math" panose="02040503050406030204" pitchFamily="18" charset="0"/>
                        </a:rPr>
                        <m:t>=</m:t>
                      </m:r>
                      <m:d>
                        <m:dPr>
                          <m:ctrlPr>
                            <a:rPr lang="es-MX" b="0" i="1" smtClean="0">
                              <a:latin typeface="Cambria Math" panose="02040503050406030204" pitchFamily="18" charset="0"/>
                              <a:ea typeface="Cambria Math" panose="02040503050406030204" pitchFamily="18" charset="0"/>
                            </a:rPr>
                          </m:ctrlPr>
                        </m:dPr>
                        <m:e>
                          <m:r>
                            <a:rPr lang="es-MX" b="0" i="1" smtClean="0">
                              <a:latin typeface="Cambria Math" panose="02040503050406030204" pitchFamily="18" charset="0"/>
                              <a:ea typeface="Cambria Math" panose="02040503050406030204" pitchFamily="18" charset="0"/>
                            </a:rPr>
                            <m:t>68</m:t>
                          </m:r>
                        </m:e>
                      </m:d>
                      <m:d>
                        <m:dPr>
                          <m:ctrlPr>
                            <a:rPr lang="es-MX" b="0" i="1" smtClean="0">
                              <a:latin typeface="Cambria Math" panose="02040503050406030204" pitchFamily="18" charset="0"/>
                              <a:ea typeface="Cambria Math" panose="02040503050406030204" pitchFamily="18" charset="0"/>
                            </a:rPr>
                          </m:ctrlPr>
                        </m:dPr>
                        <m:e>
                          <m:r>
                            <a:rPr lang="es-MX" b="0" i="1" smtClean="0">
                              <a:latin typeface="Cambria Math" panose="02040503050406030204" pitchFamily="18" charset="0"/>
                              <a:ea typeface="Cambria Math" panose="02040503050406030204" pitchFamily="18" charset="0"/>
                            </a:rPr>
                            <m:t>4180</m:t>
                          </m:r>
                        </m:e>
                      </m:d>
                      <m:d>
                        <m:dPr>
                          <m:ctrlPr>
                            <a:rPr lang="es-MX" b="0" i="1" smtClean="0">
                              <a:latin typeface="Cambria Math" panose="02040503050406030204" pitchFamily="18" charset="0"/>
                              <a:ea typeface="Cambria Math" panose="02040503050406030204" pitchFamily="18" charset="0"/>
                            </a:rPr>
                          </m:ctrlPr>
                        </m:dPr>
                        <m:e>
                          <m:r>
                            <a:rPr lang="es-MX" b="0" i="1" smtClean="0">
                              <a:latin typeface="Cambria Math" panose="02040503050406030204" pitchFamily="18" charset="0"/>
                              <a:ea typeface="Cambria Math" panose="02040503050406030204" pitchFamily="18" charset="0"/>
                            </a:rPr>
                            <m:t>75−35</m:t>
                          </m:r>
                        </m:e>
                      </m:d>
                      <m:r>
                        <a:rPr lang="es-MX" b="0" i="1" smtClean="0">
                          <a:latin typeface="Cambria Math" panose="02040503050406030204" pitchFamily="18" charset="0"/>
                          <a:ea typeface="Cambria Math" panose="02040503050406030204" pitchFamily="18" charset="0"/>
                        </a:rPr>
                        <m:t>=11.37</m:t>
                      </m:r>
                      <m:r>
                        <a:rPr lang="es-MX" b="0" i="1" smtClean="0">
                          <a:latin typeface="Cambria Math" panose="02040503050406030204" pitchFamily="18" charset="0"/>
                          <a:ea typeface="Cambria Math" panose="02040503050406030204" pitchFamily="18" charset="0"/>
                        </a:rPr>
                        <m:t>𝑀𝐽</m:t>
                      </m:r>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𝑚𝑖𝑛</m:t>
                      </m:r>
                    </m:oMath>
                  </m:oMathPara>
                </a14:m>
                <a:endParaRPr lang="es-MX" dirty="0" smtClean="0"/>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𝑞</m:t>
                      </m:r>
                      <m:r>
                        <a:rPr lang="es-MX" b="0" i="1" smtClean="0">
                          <a:latin typeface="Cambria Math" panose="02040503050406030204" pitchFamily="18" charset="0"/>
                        </a:rPr>
                        <m:t>=189.5</m:t>
                      </m:r>
                      <m:r>
                        <a:rPr lang="es-MX" b="0" i="1" smtClean="0">
                          <a:latin typeface="Cambria Math" panose="02040503050406030204" pitchFamily="18" charset="0"/>
                        </a:rPr>
                        <m:t>𝑘𝑊</m:t>
                      </m:r>
                    </m:oMath>
                  </m:oMathPara>
                </a14:m>
                <a:endParaRPr lang="es-MX" b="0" dirty="0" smtClean="0"/>
              </a:p>
              <a:p>
                <a:pPr marL="0" indent="0" algn="just">
                  <a:buNone/>
                </a:pPr>
                <a:r>
                  <a:rPr lang="es-MX" dirty="0" smtClean="0"/>
                  <a:t>Como se conocen todas las temperaturas de los fluidos, se puede calcular la </a:t>
                </a:r>
                <a:r>
                  <a:rPr lang="es-MX" dirty="0" err="1" smtClean="0">
                    <a:solidFill>
                      <a:srgbClr val="FF0000"/>
                    </a:solidFill>
                  </a:rPr>
                  <a:t>DTML</a:t>
                </a:r>
                <a:r>
                  <a:rPr lang="es-MX" dirty="0" smtClean="0"/>
                  <a:t>.</a:t>
                </a:r>
              </a:p>
              <a:p>
                <a:pPr marL="0" indent="0" algn="just">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𝐷𝑀𝑇𝐿</m:t>
                      </m:r>
                      <m:r>
                        <a:rPr lang="es-MX" b="0" i="1" smtClean="0">
                          <a:latin typeface="Cambria Math" panose="02040503050406030204" pitchFamily="18" charset="0"/>
                        </a:rPr>
                        <m:t>=</m:t>
                      </m:r>
                      <m:f>
                        <m:fPr>
                          <m:ctrlPr>
                            <a:rPr lang="es-MX" b="0" i="1" smtClean="0">
                              <a:latin typeface="Cambria Math" panose="02040503050406030204" pitchFamily="18" charset="0"/>
                            </a:rPr>
                          </m:ctrlPr>
                        </m:fPr>
                        <m:num>
                          <m:d>
                            <m:dPr>
                              <m:ctrlPr>
                                <a:rPr lang="es-MX" b="0" i="1" smtClean="0">
                                  <a:latin typeface="Cambria Math" panose="02040503050406030204" pitchFamily="18" charset="0"/>
                                </a:rPr>
                              </m:ctrlPr>
                            </m:dPr>
                            <m:e>
                              <m:r>
                                <a:rPr lang="es-MX" b="0" i="1" smtClean="0">
                                  <a:latin typeface="Cambria Math" panose="02040503050406030204" pitchFamily="18" charset="0"/>
                                </a:rPr>
                                <m:t>110−75</m:t>
                              </m:r>
                            </m:e>
                          </m:d>
                          <m:r>
                            <a:rPr lang="es-MX" b="0" i="1" smtClean="0">
                              <a:latin typeface="Cambria Math" panose="02040503050406030204" pitchFamily="18" charset="0"/>
                            </a:rPr>
                            <m:t>−</m:t>
                          </m:r>
                          <m:d>
                            <m:dPr>
                              <m:ctrlPr>
                                <a:rPr lang="es-MX" b="0" i="1" smtClean="0">
                                  <a:latin typeface="Cambria Math" panose="02040503050406030204" pitchFamily="18" charset="0"/>
                                </a:rPr>
                              </m:ctrlPr>
                            </m:dPr>
                            <m:e>
                              <m:r>
                                <a:rPr lang="es-MX" b="0" i="1" smtClean="0">
                                  <a:latin typeface="Cambria Math" panose="02040503050406030204" pitchFamily="18" charset="0"/>
                                </a:rPr>
                                <m:t>75−35</m:t>
                              </m:r>
                            </m:e>
                          </m:d>
                        </m:num>
                        <m:den>
                          <m:func>
                            <m:funcPr>
                              <m:ctrlPr>
                                <a:rPr lang="es-MX" b="0" i="1" smtClean="0">
                                  <a:latin typeface="Cambria Math" panose="02040503050406030204" pitchFamily="18" charset="0"/>
                                </a:rPr>
                              </m:ctrlPr>
                            </m:funcPr>
                            <m:fName>
                              <m:r>
                                <m:rPr>
                                  <m:sty m:val="p"/>
                                </m:rPr>
                                <a:rPr lang="es-MX" b="0" i="0" smtClean="0">
                                  <a:latin typeface="Cambria Math" panose="02040503050406030204" pitchFamily="18" charset="0"/>
                                </a:rPr>
                                <m:t>ln</m:t>
                              </m:r>
                            </m:fName>
                            <m:e>
                              <m:d>
                                <m:dPr>
                                  <m:begChr m:val="["/>
                                  <m:endChr m:val="]"/>
                                  <m:ctrlPr>
                                    <a:rPr lang="es-MX" b="0" i="1" smtClean="0">
                                      <a:latin typeface="Cambria Math" panose="02040503050406030204" pitchFamily="18" charset="0"/>
                                    </a:rPr>
                                  </m:ctrlPr>
                                </m:dPr>
                                <m:e>
                                  <m:f>
                                    <m:fPr>
                                      <m:type m:val="skw"/>
                                      <m:ctrlPr>
                                        <a:rPr lang="es-MX" b="0" i="1" smtClean="0">
                                          <a:latin typeface="Cambria Math" panose="02040503050406030204" pitchFamily="18" charset="0"/>
                                        </a:rPr>
                                      </m:ctrlPr>
                                    </m:fPr>
                                    <m:num>
                                      <m:d>
                                        <m:dPr>
                                          <m:ctrlPr>
                                            <a:rPr lang="es-MX" b="0" i="1" smtClean="0">
                                              <a:latin typeface="Cambria Math" panose="02040503050406030204" pitchFamily="18" charset="0"/>
                                            </a:rPr>
                                          </m:ctrlPr>
                                        </m:dPr>
                                        <m:e>
                                          <m:r>
                                            <a:rPr lang="es-MX" b="0" i="1" smtClean="0">
                                              <a:latin typeface="Cambria Math" panose="02040503050406030204" pitchFamily="18" charset="0"/>
                                            </a:rPr>
                                            <m:t>110−75</m:t>
                                          </m:r>
                                        </m:e>
                                      </m:d>
                                    </m:num>
                                    <m:den>
                                      <m:d>
                                        <m:dPr>
                                          <m:ctrlPr>
                                            <a:rPr lang="es-MX" b="0" i="1" smtClean="0">
                                              <a:latin typeface="Cambria Math" panose="02040503050406030204" pitchFamily="18" charset="0"/>
                                            </a:rPr>
                                          </m:ctrlPr>
                                        </m:dPr>
                                        <m:e>
                                          <m:r>
                                            <a:rPr lang="es-MX" b="0" i="1" smtClean="0">
                                              <a:latin typeface="Cambria Math" panose="02040503050406030204" pitchFamily="18" charset="0"/>
                                            </a:rPr>
                                            <m:t>75−35</m:t>
                                          </m:r>
                                        </m:e>
                                      </m:d>
                                    </m:den>
                                  </m:f>
                                </m:e>
                              </m:d>
                            </m:e>
                          </m:func>
                        </m:den>
                      </m:f>
                      <m:r>
                        <a:rPr lang="es-MX" b="0" i="1" smtClean="0">
                          <a:latin typeface="Cambria Math" panose="02040503050406030204" pitchFamily="18" charset="0"/>
                        </a:rPr>
                        <m:t>=37.44 °</m:t>
                      </m:r>
                      <m:r>
                        <a:rPr lang="es-MX" b="0" i="1" smtClean="0">
                          <a:latin typeface="Cambria Math" panose="02040503050406030204" pitchFamily="18" charset="0"/>
                        </a:rPr>
                        <m:t>𝐶</m:t>
                      </m:r>
                    </m:oMath>
                  </m:oMathPara>
                </a14:m>
                <a:endParaRPr lang="es-MX" dirty="0" smtClean="0"/>
              </a:p>
              <a:p>
                <a:pPr marL="0" indent="0" algn="just">
                  <a:buNone/>
                </a:pPr>
                <a:r>
                  <a:rPr lang="es-MX" dirty="0" smtClean="0">
                    <a:solidFill>
                      <a:srgbClr val="FF0000"/>
                    </a:solidFill>
                  </a:rPr>
                  <a:t>A partir de la ecuación de Fourier, es posible calcular el área</a:t>
                </a:r>
                <a:endParaRPr lang="es-MX" dirty="0">
                  <a:solidFill>
                    <a:srgbClr val="FF0000"/>
                  </a:solidFill>
                </a:endParaRPr>
              </a:p>
              <a:p>
                <a:pPr marL="0" indent="0" algn="just">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𝑞</m:t>
                      </m:r>
                      <m:r>
                        <a:rPr lang="es-MX" b="0" i="1" smtClean="0">
                          <a:latin typeface="Cambria Math" panose="02040503050406030204" pitchFamily="18" charset="0"/>
                        </a:rPr>
                        <m:t>=</m:t>
                      </m:r>
                      <m:r>
                        <a:rPr lang="es-MX" b="0" i="1" smtClean="0">
                          <a:latin typeface="Cambria Math" panose="02040503050406030204" pitchFamily="18" charset="0"/>
                        </a:rPr>
                        <m:t>𝑈𝐴</m:t>
                      </m:r>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𝑇</m:t>
                      </m:r>
                    </m:oMath>
                  </m:oMathPara>
                </a14:m>
                <a:endParaRPr lang="es-MX" dirty="0" smtClean="0"/>
              </a:p>
              <a:p>
                <a:pPr marL="0" indent="0" algn="just">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𝐴</m:t>
                      </m:r>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1.895</m:t>
                          </m:r>
                          <m:r>
                            <a:rPr lang="es-MX" b="0" i="1" smtClean="0">
                              <a:latin typeface="Cambria Math" panose="02040503050406030204" pitchFamily="18" charset="0"/>
                              <a:ea typeface="Cambria Math" panose="02040503050406030204" pitchFamily="18" charset="0"/>
                            </a:rPr>
                            <m:t>×</m:t>
                          </m:r>
                          <m:sSup>
                            <m:sSupPr>
                              <m:ctrlPr>
                                <a:rPr lang="es-MX" b="0" i="1" smtClean="0">
                                  <a:latin typeface="Cambria Math" panose="02040503050406030204" pitchFamily="18" charset="0"/>
                                  <a:ea typeface="Cambria Math" panose="02040503050406030204" pitchFamily="18" charset="0"/>
                                </a:rPr>
                              </m:ctrlPr>
                            </m:sSupPr>
                            <m:e>
                              <m:r>
                                <a:rPr lang="es-MX" b="0" i="1" smtClean="0">
                                  <a:latin typeface="Cambria Math" panose="02040503050406030204" pitchFamily="18" charset="0"/>
                                  <a:ea typeface="Cambria Math" panose="02040503050406030204" pitchFamily="18" charset="0"/>
                                </a:rPr>
                                <m:t>10</m:t>
                              </m:r>
                            </m:e>
                            <m:sup>
                              <m:r>
                                <a:rPr lang="es-MX" b="0" i="1" smtClean="0">
                                  <a:latin typeface="Cambria Math" panose="02040503050406030204" pitchFamily="18" charset="0"/>
                                  <a:ea typeface="Cambria Math" panose="02040503050406030204" pitchFamily="18" charset="0"/>
                                </a:rPr>
                                <m:t>3</m:t>
                              </m:r>
                            </m:sup>
                          </m:sSup>
                        </m:num>
                        <m:den>
                          <m:d>
                            <m:dPr>
                              <m:ctrlPr>
                                <a:rPr lang="es-MX" b="0" i="1" smtClean="0">
                                  <a:latin typeface="Cambria Math" panose="02040503050406030204" pitchFamily="18" charset="0"/>
                                </a:rPr>
                              </m:ctrlPr>
                            </m:dPr>
                            <m:e>
                              <m:r>
                                <a:rPr lang="es-MX" b="0" i="1" smtClean="0">
                                  <a:latin typeface="Cambria Math" panose="02040503050406030204" pitchFamily="18" charset="0"/>
                                </a:rPr>
                                <m:t>320</m:t>
                              </m:r>
                            </m:e>
                          </m:d>
                          <m:d>
                            <m:dPr>
                              <m:ctrlPr>
                                <a:rPr lang="es-MX" b="0" i="1" smtClean="0">
                                  <a:latin typeface="Cambria Math" panose="02040503050406030204" pitchFamily="18" charset="0"/>
                                </a:rPr>
                              </m:ctrlPr>
                            </m:dPr>
                            <m:e>
                              <m:r>
                                <a:rPr lang="es-MX" b="0" i="1" smtClean="0">
                                  <a:latin typeface="Cambria Math" panose="02040503050406030204" pitchFamily="18" charset="0"/>
                                </a:rPr>
                                <m:t>37.44</m:t>
                              </m:r>
                            </m:e>
                          </m:d>
                        </m:den>
                      </m:f>
                      <m:r>
                        <a:rPr lang="es-MX" b="0" i="1" smtClean="0">
                          <a:latin typeface="Cambria Math" panose="02040503050406030204" pitchFamily="18" charset="0"/>
                        </a:rPr>
                        <m:t>=15.82</m:t>
                      </m:r>
                      <m:sSup>
                        <m:sSupPr>
                          <m:ctrlPr>
                            <a:rPr lang="es-MX" b="0" i="1" smtClean="0">
                              <a:latin typeface="Cambria Math" panose="02040503050406030204" pitchFamily="18" charset="0"/>
                            </a:rPr>
                          </m:ctrlPr>
                        </m:sSupPr>
                        <m:e>
                          <m:r>
                            <a:rPr lang="es-MX" b="0" i="1" smtClean="0">
                              <a:latin typeface="Cambria Math" panose="02040503050406030204" pitchFamily="18" charset="0"/>
                            </a:rPr>
                            <m:t>𝑚</m:t>
                          </m:r>
                        </m:e>
                        <m:sup>
                          <m:r>
                            <a:rPr lang="es-MX" b="0" i="1" smtClean="0">
                              <a:latin typeface="Cambria Math" panose="02040503050406030204" pitchFamily="18" charset="0"/>
                            </a:rPr>
                            <m:t>2</m:t>
                          </m:r>
                        </m:sup>
                      </m:sSup>
                    </m:oMath>
                  </m:oMathPara>
                </a14:m>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827700" y="1628801"/>
                <a:ext cx="7560724" cy="4619606"/>
              </a:xfrm>
              <a:blipFill rotWithShape="0">
                <a:blip r:embed="rId2"/>
                <a:stretch>
                  <a:fillRect l="-887" r="-806"/>
                </a:stretch>
              </a:blipFill>
            </p:spPr>
            <p:txBody>
              <a:bodyPr/>
              <a:lstStyle/>
              <a:p>
                <a:r>
                  <a:rPr lang="es-MX">
                    <a:noFill/>
                  </a:rPr>
                  <a:t> </a:t>
                </a:r>
              </a:p>
            </p:txBody>
          </p:sp>
        </mc:Fallback>
      </mc:AlternateContent>
      <p:sp>
        <p:nvSpPr>
          <p:cNvPr id="5"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DIFERENCIA DE TEMPERATURA MEDIA LOGARÍTMICA</a:t>
            </a:r>
            <a:endParaRPr lang="en-US" altLang="es-MX" sz="3600" b="1" dirty="0">
              <a:solidFill>
                <a:schemeClr val="accent1">
                  <a:lumMod val="40000"/>
                  <a:lumOff val="60000"/>
                </a:schemeClr>
              </a:solidFill>
              <a:latin typeface="Arial Rounded MT Bold" panose="020F0704030504030204" pitchFamily="34" charset="0"/>
            </a:endParaRPr>
          </a:p>
        </p:txBody>
      </p:sp>
    </p:spTree>
    <p:extLst>
      <p:ext uri="{BB962C8B-B14F-4D97-AF65-F5344CB8AC3E}">
        <p14:creationId xmlns:p14="http://schemas.microsoft.com/office/powerpoint/2010/main" val="11629386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normAutofit fontScale="85000" lnSpcReduction="20000"/>
              </a:bodyPr>
              <a:lstStyle/>
              <a:p>
                <a:pPr algn="just"/>
                <a:r>
                  <a:rPr lang="es-MX" dirty="0" smtClean="0">
                    <a:solidFill>
                      <a:srgbClr val="FF0000"/>
                    </a:solidFill>
                  </a:rPr>
                  <a:t>Ejemplo: </a:t>
                </a:r>
                <a:r>
                  <a:rPr lang="es-MX" dirty="0" smtClean="0"/>
                  <a:t>Cálculo de </a:t>
                </a:r>
                <a:r>
                  <a:rPr lang="es-MX" dirty="0" err="1" smtClean="0"/>
                  <a:t>MLDT</a:t>
                </a:r>
                <a:r>
                  <a:rPr lang="es-MX" dirty="0" smtClean="0"/>
                  <a:t> con un fluido isotérmico. Un fluido frío se calienta de 100 a 275°F por vapor a 300°F.</a:t>
                </a:r>
              </a:p>
              <a:p>
                <a:pPr marL="0" indent="0" algn="just">
                  <a:buNone/>
                </a:pPr>
                <a:r>
                  <a:rPr lang="es-MX" dirty="0" smtClean="0"/>
                  <a:t>En ambos casos el cálculo de las terminales fría y caliente son iguales: </a:t>
                </a:r>
                <a:r>
                  <a:rPr lang="es-MX" altLang="es-MX" dirty="0">
                    <a:solidFill>
                      <a:srgbClr val="FF0000"/>
                    </a:solidFill>
                    <a:latin typeface="Century Gothic" panose="020B0502020202020204" pitchFamily="34" charset="0"/>
                    <a:sym typeface="Symbol" panose="05050102010706020507" pitchFamily="18" charset="2"/>
                  </a:rPr>
                  <a:t>t</a:t>
                </a:r>
                <a:r>
                  <a:rPr lang="es-MX" altLang="es-MX" baseline="-25000" dirty="0">
                    <a:solidFill>
                      <a:srgbClr val="FF0000"/>
                    </a:solidFill>
                    <a:latin typeface="Century Gothic" panose="020B0502020202020204" pitchFamily="34" charset="0"/>
                    <a:sym typeface="Symbol" panose="05050102010706020507" pitchFamily="18" charset="2"/>
                  </a:rPr>
                  <a:t>2</a:t>
                </a:r>
                <a:r>
                  <a:rPr lang="es-MX" altLang="es-MX" dirty="0">
                    <a:solidFill>
                      <a:srgbClr val="FF0000"/>
                    </a:solidFill>
                    <a:latin typeface="Century Gothic" panose="020B0502020202020204" pitchFamily="34" charset="0"/>
                    <a:sym typeface="Symbol" panose="05050102010706020507" pitchFamily="18" charset="2"/>
                  </a:rPr>
                  <a:t>= </a:t>
                </a:r>
                <a:r>
                  <a:rPr lang="es-MX" altLang="es-MX" dirty="0" err="1">
                    <a:solidFill>
                      <a:srgbClr val="FF0000"/>
                    </a:solidFill>
                    <a:latin typeface="Century Gothic" panose="020B0502020202020204" pitchFamily="34" charset="0"/>
                    <a:sym typeface="Symbol" panose="05050102010706020507" pitchFamily="18" charset="2"/>
                  </a:rPr>
                  <a:t>t</a:t>
                </a:r>
                <a:r>
                  <a:rPr lang="es-MX" altLang="es-MX" baseline="-25000" dirty="0" err="1">
                    <a:solidFill>
                      <a:srgbClr val="FF0000"/>
                    </a:solidFill>
                    <a:latin typeface="Century Gothic" panose="020B0502020202020204" pitchFamily="34" charset="0"/>
                    <a:sym typeface="Symbol" panose="05050102010706020507" pitchFamily="18" charset="2"/>
                  </a:rPr>
                  <a:t>h</a:t>
                </a:r>
                <a:r>
                  <a:rPr lang="es-MX" altLang="es-MX" dirty="0">
                    <a:solidFill>
                      <a:srgbClr val="FF0000"/>
                    </a:solidFill>
                    <a:latin typeface="Century Gothic" panose="020B0502020202020204" pitchFamily="34" charset="0"/>
                    <a:sym typeface="Symbol" panose="05050102010706020507" pitchFamily="18" charset="2"/>
                  </a:rPr>
                  <a:t>= </a:t>
                </a:r>
                <a:r>
                  <a:rPr lang="es-MX" altLang="es-MX" dirty="0">
                    <a:solidFill>
                      <a:srgbClr val="FF0000"/>
                    </a:solidFill>
                    <a:latin typeface="Century Gothic" panose="020B0502020202020204" pitchFamily="34" charset="0"/>
                  </a:rPr>
                  <a:t>T</a:t>
                </a:r>
                <a:r>
                  <a:rPr lang="es-MX" altLang="es-MX" baseline="-25000" dirty="0">
                    <a:solidFill>
                      <a:srgbClr val="FF0000"/>
                    </a:solidFill>
                    <a:latin typeface="Century Gothic" panose="020B0502020202020204" pitchFamily="34" charset="0"/>
                  </a:rPr>
                  <a:t>1</a:t>
                </a:r>
                <a:r>
                  <a:rPr lang="es-MX" altLang="es-MX" dirty="0">
                    <a:solidFill>
                      <a:srgbClr val="FF0000"/>
                    </a:solidFill>
                    <a:latin typeface="Century Gothic" panose="020B0502020202020204" pitchFamily="34" charset="0"/>
                  </a:rPr>
                  <a:t>- </a:t>
                </a:r>
                <a:r>
                  <a:rPr lang="es-MX" altLang="es-MX" dirty="0" smtClean="0">
                    <a:solidFill>
                      <a:srgbClr val="FF0000"/>
                    </a:solidFill>
                    <a:latin typeface="Century Gothic" panose="020B0502020202020204" pitchFamily="34" charset="0"/>
                  </a:rPr>
                  <a:t>t</a:t>
                </a:r>
                <a:r>
                  <a:rPr lang="es-MX" altLang="es-MX" baseline="-25000" dirty="0" smtClean="0">
                    <a:solidFill>
                      <a:srgbClr val="FF0000"/>
                    </a:solidFill>
                    <a:latin typeface="Century Gothic" panose="020B0502020202020204" pitchFamily="34" charset="0"/>
                  </a:rPr>
                  <a:t>2, </a:t>
                </a:r>
                <a:r>
                  <a:rPr lang="es-MX" altLang="es-MX" dirty="0">
                    <a:solidFill>
                      <a:srgbClr val="FF0000"/>
                    </a:solidFill>
                    <a:latin typeface="Century Gothic" panose="020B0502020202020204" pitchFamily="34" charset="0"/>
                    <a:sym typeface="Symbol" panose="05050102010706020507" pitchFamily="18" charset="2"/>
                  </a:rPr>
                  <a:t>t</a:t>
                </a:r>
                <a:r>
                  <a:rPr lang="es-MX" altLang="es-MX" baseline="-25000" dirty="0">
                    <a:solidFill>
                      <a:srgbClr val="FF0000"/>
                    </a:solidFill>
                    <a:latin typeface="Century Gothic" panose="020B0502020202020204" pitchFamily="34" charset="0"/>
                    <a:sym typeface="Symbol" panose="05050102010706020507" pitchFamily="18" charset="2"/>
                  </a:rPr>
                  <a:t>1</a:t>
                </a:r>
                <a:r>
                  <a:rPr lang="es-MX" altLang="es-MX" dirty="0">
                    <a:solidFill>
                      <a:srgbClr val="FF0000"/>
                    </a:solidFill>
                    <a:latin typeface="Century Gothic" panose="020B0502020202020204" pitchFamily="34" charset="0"/>
                    <a:sym typeface="Symbol" panose="05050102010706020507" pitchFamily="18" charset="2"/>
                  </a:rPr>
                  <a:t>= </a:t>
                </a:r>
                <a:r>
                  <a:rPr lang="es-MX" altLang="es-MX" dirty="0" err="1">
                    <a:solidFill>
                      <a:srgbClr val="FF0000"/>
                    </a:solidFill>
                    <a:latin typeface="Century Gothic" panose="020B0502020202020204" pitchFamily="34" charset="0"/>
                    <a:sym typeface="Symbol" panose="05050102010706020507" pitchFamily="18" charset="2"/>
                  </a:rPr>
                  <a:t>t</a:t>
                </a:r>
                <a:r>
                  <a:rPr lang="es-MX" altLang="es-MX" baseline="-25000" dirty="0" err="1">
                    <a:solidFill>
                      <a:srgbClr val="FF0000"/>
                    </a:solidFill>
                    <a:latin typeface="Century Gothic" panose="020B0502020202020204" pitchFamily="34" charset="0"/>
                    <a:sym typeface="Symbol" panose="05050102010706020507" pitchFamily="18" charset="2"/>
                  </a:rPr>
                  <a:t>c</a:t>
                </a:r>
                <a:r>
                  <a:rPr lang="es-MX" altLang="es-MX" dirty="0">
                    <a:solidFill>
                      <a:srgbClr val="FF0000"/>
                    </a:solidFill>
                    <a:latin typeface="Century Gothic" panose="020B0502020202020204" pitchFamily="34" charset="0"/>
                    <a:sym typeface="Symbol" panose="05050102010706020507" pitchFamily="18" charset="2"/>
                  </a:rPr>
                  <a:t>= </a:t>
                </a:r>
                <a:r>
                  <a:rPr lang="es-MX" altLang="es-MX" dirty="0">
                    <a:solidFill>
                      <a:srgbClr val="FF0000"/>
                    </a:solidFill>
                    <a:latin typeface="Century Gothic" panose="020B0502020202020204" pitchFamily="34" charset="0"/>
                  </a:rPr>
                  <a:t>T</a:t>
                </a:r>
                <a:r>
                  <a:rPr lang="es-MX" altLang="es-MX" baseline="-25000" dirty="0">
                    <a:solidFill>
                      <a:srgbClr val="FF0000"/>
                    </a:solidFill>
                    <a:latin typeface="Century Gothic" panose="020B0502020202020204" pitchFamily="34" charset="0"/>
                  </a:rPr>
                  <a:t>2</a:t>
                </a:r>
                <a:r>
                  <a:rPr lang="es-MX" altLang="es-MX" dirty="0">
                    <a:solidFill>
                      <a:srgbClr val="FF0000"/>
                    </a:solidFill>
                    <a:latin typeface="Century Gothic" panose="020B0502020202020204" pitchFamily="34" charset="0"/>
                  </a:rPr>
                  <a:t>- t</a:t>
                </a:r>
                <a:r>
                  <a:rPr lang="es-MX" altLang="es-MX" baseline="-25000" dirty="0">
                    <a:solidFill>
                      <a:srgbClr val="FF0000"/>
                    </a:solidFill>
                    <a:latin typeface="Century Gothic" panose="020B0502020202020204" pitchFamily="34" charset="0"/>
                  </a:rPr>
                  <a:t>1</a:t>
                </a:r>
                <a:endParaRPr lang="es-MX" dirty="0"/>
              </a:p>
              <a:p>
                <a:pPr marL="0" indent="0" algn="just">
                  <a:buNone/>
                </a:pPr>
                <a:endParaRPr lang="es-MX" dirty="0" smtClean="0"/>
              </a:p>
              <a:p>
                <a:pPr marL="0" indent="0" algn="just">
                  <a:buNone/>
                </a:pPr>
                <a:r>
                  <a:rPr lang="es-MX" dirty="0" smtClean="0"/>
                  <a:t>Flujo a contracorriente: Fluido caliente=vapor</a:t>
                </a:r>
              </a:p>
              <a:p>
                <a:pPr marL="0" indent="0" algn="just">
                  <a:buNone/>
                </a:pPr>
                <a:r>
                  <a:rPr lang="es-MX" dirty="0"/>
                  <a:t>	</a:t>
                </a:r>
                <a:r>
                  <a:rPr lang="es-MX" dirty="0" smtClean="0"/>
                  <a:t>				</a:t>
                </a:r>
              </a:p>
              <a:p>
                <a:pPr marL="0" indent="0" algn="just">
                  <a:buNone/>
                </a:pPr>
                <a:r>
                  <a:rPr lang="es-MX" altLang="es-MX" dirty="0" smtClean="0">
                    <a:latin typeface="Century Gothic" panose="020B0502020202020204" pitchFamily="34" charset="0"/>
                    <a:sym typeface="Symbol" panose="05050102010706020507" pitchFamily="18" charset="2"/>
                  </a:rPr>
                  <a:t>					</a:t>
                </a:r>
                <a:r>
                  <a:rPr lang="es-MX" altLang="es-MX" dirty="0">
                    <a:latin typeface="Century Gothic" panose="020B0502020202020204" pitchFamily="34" charset="0"/>
                    <a:sym typeface="Symbol" panose="05050102010706020507" pitchFamily="18" charset="2"/>
                  </a:rPr>
                  <a:t>t</a:t>
                </a:r>
                <a:r>
                  <a:rPr lang="es-MX" altLang="es-MX" baseline="-25000" dirty="0">
                    <a:latin typeface="Century Gothic" panose="020B0502020202020204" pitchFamily="34" charset="0"/>
                    <a:sym typeface="Symbol" panose="05050102010706020507" pitchFamily="18" charset="2"/>
                  </a:rPr>
                  <a:t>2 </a:t>
                </a:r>
                <a14:m>
                  <m:oMath xmlns:m="http://schemas.openxmlformats.org/officeDocument/2006/math">
                    <m:r>
                      <a:rPr lang="es-MX" b="0" i="1" smtClean="0">
                        <a:latin typeface="Cambria Math" panose="02040503050406030204" pitchFamily="18" charset="0"/>
                      </a:rPr>
                      <m:t>=3</m:t>
                    </m:r>
                    <m:r>
                      <a:rPr lang="es-MX" i="1">
                        <a:latin typeface="Cambria Math" panose="02040503050406030204" pitchFamily="18" charset="0"/>
                      </a:rPr>
                      <m:t>00−275=25</m:t>
                    </m:r>
                  </m:oMath>
                </a14:m>
                <a:endParaRPr lang="es-MX" dirty="0"/>
              </a:p>
              <a:p>
                <a:pPr marL="0" indent="0" algn="just">
                  <a:buNone/>
                </a:pPr>
                <a:r>
                  <a:rPr lang="es-MX" altLang="es-MX" dirty="0" smtClean="0">
                    <a:latin typeface="Century Gothic" panose="020B0502020202020204" pitchFamily="34" charset="0"/>
                    <a:sym typeface="Symbol" panose="05050102010706020507" pitchFamily="18" charset="2"/>
                  </a:rPr>
                  <a:t>					</a:t>
                </a:r>
                <a:r>
                  <a:rPr lang="es-MX" altLang="es-MX" dirty="0">
                    <a:latin typeface="Century Gothic" panose="020B0502020202020204" pitchFamily="34" charset="0"/>
                    <a:sym typeface="Symbol" panose="05050102010706020507" pitchFamily="18" charset="2"/>
                  </a:rPr>
                  <a:t>t</a:t>
                </a:r>
                <a:r>
                  <a:rPr lang="es-MX" altLang="es-MX" baseline="-25000" dirty="0">
                    <a:latin typeface="Century Gothic" panose="020B0502020202020204" pitchFamily="34" charset="0"/>
                    <a:sym typeface="Symbol" panose="05050102010706020507" pitchFamily="18" charset="2"/>
                  </a:rPr>
                  <a:t>1</a:t>
                </a:r>
                <a:r>
                  <a:rPr lang="es-MX" altLang="es-MX" dirty="0">
                    <a:latin typeface="Century Gothic" panose="020B0502020202020204" pitchFamily="34" charset="0"/>
                    <a:sym typeface="Symbol" panose="05050102010706020507" pitchFamily="18" charset="2"/>
                  </a:rPr>
                  <a:t>= </a:t>
                </a:r>
                <a14:m>
                  <m:oMath xmlns:m="http://schemas.openxmlformats.org/officeDocument/2006/math">
                    <m:r>
                      <a:rPr lang="es-MX" i="1">
                        <a:latin typeface="Cambria Math" panose="02040503050406030204" pitchFamily="18" charset="0"/>
                      </a:rPr>
                      <m:t>300−100=200</m:t>
                    </m:r>
                  </m:oMath>
                </a14:m>
                <a:endParaRPr lang="es-MX" dirty="0" smtClean="0"/>
              </a:p>
              <a:p>
                <a:pPr marL="0" indent="0" algn="just">
                  <a:buNone/>
                </a:pPr>
                <a:r>
                  <a:rPr lang="es-MX" dirty="0" smtClean="0"/>
                  <a:t>Flujo paralelo</a:t>
                </a:r>
              </a:p>
              <a:p>
                <a:pPr marL="0" indent="0" algn="just">
                  <a:buNone/>
                </a:pPr>
                <a:r>
                  <a:rPr lang="es-MX" altLang="es-MX" dirty="0" smtClean="0">
                    <a:solidFill>
                      <a:srgbClr val="FF0000"/>
                    </a:solidFill>
                    <a:latin typeface="Century Gothic" panose="020B0502020202020204" pitchFamily="34" charset="0"/>
                    <a:sym typeface="Symbol" panose="05050102010706020507" pitchFamily="18" charset="2"/>
                  </a:rPr>
                  <a:t>					</a:t>
                </a:r>
                <a:r>
                  <a:rPr lang="es-MX" altLang="es-MX" dirty="0">
                    <a:latin typeface="Century Gothic" panose="020B0502020202020204" pitchFamily="34" charset="0"/>
                    <a:sym typeface="Symbol" panose="05050102010706020507" pitchFamily="18" charset="2"/>
                  </a:rPr>
                  <a:t> t</a:t>
                </a:r>
                <a:r>
                  <a:rPr lang="es-MX" altLang="es-MX" baseline="-25000" dirty="0">
                    <a:latin typeface="Century Gothic" panose="020B0502020202020204" pitchFamily="34" charset="0"/>
                    <a:sym typeface="Symbol" panose="05050102010706020507" pitchFamily="18" charset="2"/>
                  </a:rPr>
                  <a:t>1</a:t>
                </a:r>
                <a:r>
                  <a:rPr lang="es-MX" altLang="es-MX" dirty="0">
                    <a:latin typeface="Century Gothic" panose="020B0502020202020204" pitchFamily="34" charset="0"/>
                    <a:sym typeface="Symbol" panose="05050102010706020507" pitchFamily="18" charset="2"/>
                  </a:rPr>
                  <a:t>= </a:t>
                </a:r>
                <a14:m>
                  <m:oMath xmlns:m="http://schemas.openxmlformats.org/officeDocument/2006/math">
                    <m:r>
                      <a:rPr lang="es-MX" i="1">
                        <a:latin typeface="Cambria Math" panose="02040503050406030204" pitchFamily="18" charset="0"/>
                      </a:rPr>
                      <m:t>300−100=200</m:t>
                    </m:r>
                  </m:oMath>
                </a14:m>
                <a:endParaRPr lang="es-MX" dirty="0"/>
              </a:p>
              <a:p>
                <a:pPr marL="0" indent="0" algn="just">
                  <a:buNone/>
                </a:pPr>
                <a:r>
                  <a:rPr lang="es-MX" altLang="es-MX" dirty="0" smtClean="0">
                    <a:latin typeface="Century Gothic" panose="020B0502020202020204" pitchFamily="34" charset="0"/>
                    <a:sym typeface="Symbol" panose="05050102010706020507" pitchFamily="18" charset="2"/>
                  </a:rPr>
                  <a:t>					</a:t>
                </a:r>
                <a:r>
                  <a:rPr lang="es-MX" altLang="es-MX" dirty="0">
                    <a:latin typeface="Century Gothic" panose="020B0502020202020204" pitchFamily="34" charset="0"/>
                    <a:sym typeface="Symbol" panose="05050102010706020507" pitchFamily="18" charset="2"/>
                  </a:rPr>
                  <a:t>t</a:t>
                </a:r>
                <a:r>
                  <a:rPr lang="es-MX" altLang="es-MX" baseline="-25000" dirty="0">
                    <a:latin typeface="Century Gothic" panose="020B0502020202020204" pitchFamily="34" charset="0"/>
                    <a:sym typeface="Symbol" panose="05050102010706020507" pitchFamily="18" charset="2"/>
                  </a:rPr>
                  <a:t>2 </a:t>
                </a:r>
                <a14:m>
                  <m:oMath xmlns:m="http://schemas.openxmlformats.org/officeDocument/2006/math">
                    <m:r>
                      <a:rPr lang="es-MX" b="0" i="1" smtClean="0">
                        <a:latin typeface="Cambria Math" panose="02040503050406030204" pitchFamily="18" charset="0"/>
                      </a:rPr>
                      <m:t>=3</m:t>
                    </m:r>
                    <m:r>
                      <a:rPr lang="es-MX" i="1">
                        <a:latin typeface="Cambria Math" panose="02040503050406030204" pitchFamily="18" charset="0"/>
                      </a:rPr>
                      <m:t>00−275=25</m:t>
                    </m:r>
                  </m:oMath>
                </a14:m>
                <a:endParaRPr lang="es-MX" dirty="0"/>
              </a:p>
              <a:p>
                <a:pPr marL="0" indent="0" algn="just">
                  <a:buNone/>
                </a:pPr>
                <a:r>
                  <a:rPr lang="es-MX" dirty="0" smtClean="0">
                    <a:solidFill>
                      <a:srgbClr val="FF0000"/>
                    </a:solidFill>
                  </a:rPr>
                  <a:t>Por lo tanto, las </a:t>
                </a:r>
                <a:r>
                  <a:rPr lang="es-MX" dirty="0" err="1" smtClean="0">
                    <a:solidFill>
                      <a:srgbClr val="FF0000"/>
                    </a:solidFill>
                  </a:rPr>
                  <a:t>MLDT</a:t>
                </a:r>
                <a:r>
                  <a:rPr lang="es-MX" dirty="0" smtClean="0">
                    <a:solidFill>
                      <a:srgbClr val="FF0000"/>
                    </a:solidFill>
                  </a:rPr>
                  <a:t> en ambos arreglos son IGUALES</a:t>
                </a:r>
              </a:p>
              <a:p>
                <a:pPr marL="0" indent="0" algn="just">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rotWithShape="0">
                <a:blip r:embed="rId2"/>
                <a:stretch>
                  <a:fillRect l="-636" t="-1744" r="-545"/>
                </a:stretch>
              </a:blipFill>
            </p:spPr>
            <p:txBody>
              <a:bodyPr/>
              <a:lstStyle/>
              <a:p>
                <a:r>
                  <a:rPr lang="es-MX">
                    <a:noFill/>
                  </a:rPr>
                  <a:t> </a:t>
                </a:r>
              </a:p>
            </p:txBody>
          </p:sp>
        </mc:Fallback>
      </mc:AlternateContent>
      <p:sp>
        <p:nvSpPr>
          <p:cNvPr id="6"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DIFERENCIA DE TEMPERATURA MEDIA LOGARÍTMICA</a:t>
            </a:r>
            <a:endParaRPr lang="en-US" altLang="es-MX" sz="3600" b="1" dirty="0">
              <a:solidFill>
                <a:schemeClr val="accent1">
                  <a:lumMod val="40000"/>
                  <a:lumOff val="60000"/>
                </a:schemeClr>
              </a:solidFill>
              <a:latin typeface="Arial Rounded MT Bold" panose="020F0704030504030204" pitchFamily="34" charset="0"/>
            </a:endParaRPr>
          </a:p>
        </p:txBody>
      </p:sp>
      <p:pic>
        <p:nvPicPr>
          <p:cNvPr id="2" name="Imagen 1"/>
          <p:cNvPicPr>
            <a:picLocks noChangeAspect="1"/>
          </p:cNvPicPr>
          <p:nvPr/>
        </p:nvPicPr>
        <p:blipFill>
          <a:blip r:embed="rId3"/>
          <a:stretch>
            <a:fillRect/>
          </a:stretch>
        </p:blipFill>
        <p:spPr>
          <a:xfrm>
            <a:off x="6300192" y="4005064"/>
            <a:ext cx="2756287" cy="1440160"/>
          </a:xfrm>
          <a:prstGeom prst="rect">
            <a:avLst/>
          </a:prstGeom>
        </p:spPr>
      </p:pic>
    </p:spTree>
    <p:extLst>
      <p:ext uri="{BB962C8B-B14F-4D97-AF65-F5344CB8AC3E}">
        <p14:creationId xmlns:p14="http://schemas.microsoft.com/office/powerpoint/2010/main" val="31109772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lgn="just"/>
            <a:r>
              <a:rPr lang="es-MX" sz="2400" dirty="0" smtClean="0">
                <a:solidFill>
                  <a:srgbClr val="FF0000"/>
                </a:solidFill>
              </a:rPr>
              <a:t>Ejercicio: </a:t>
            </a:r>
            <a:r>
              <a:rPr lang="es-MX" sz="2400" dirty="0" smtClean="0"/>
              <a:t>Cálculo de </a:t>
            </a:r>
            <a:r>
              <a:rPr lang="es-MX" sz="2400" dirty="0" err="1" smtClean="0"/>
              <a:t>MLDT</a:t>
            </a:r>
            <a:r>
              <a:rPr lang="es-MX" sz="2400" dirty="0" smtClean="0"/>
              <a:t>. Un fluido caliente entra a un aparato de tubos concéntricos a una temperatura de 300°F y se enfría a 200°F por un fluido frío que entra a 100°F y se calienta a 150°F. ¿Deben ponerse en flujo paralelo o a contracorriente?</a:t>
            </a:r>
            <a:endParaRPr lang="es-MX" sz="2400" dirty="0"/>
          </a:p>
        </p:txBody>
      </p:sp>
      <p:sp>
        <p:nvSpPr>
          <p:cNvPr id="5"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DIFERENCIA DE TEMPERATURA MEDIA LOGARÍTMICA</a:t>
            </a:r>
            <a:endParaRPr lang="en-US" altLang="es-MX" sz="3600" b="1" dirty="0">
              <a:solidFill>
                <a:schemeClr val="accent1">
                  <a:lumMod val="40000"/>
                  <a:lumOff val="60000"/>
                </a:schemeClr>
              </a:solidFill>
              <a:latin typeface="Arial Rounded MT Bold" panose="020F0704030504030204" pitchFamily="34" charset="0"/>
            </a:endParaRPr>
          </a:p>
        </p:txBody>
      </p:sp>
      <p:pic>
        <p:nvPicPr>
          <p:cNvPr id="2" name="Imagen 1"/>
          <p:cNvPicPr>
            <a:picLocks noChangeAspect="1"/>
          </p:cNvPicPr>
          <p:nvPr/>
        </p:nvPicPr>
        <p:blipFill>
          <a:blip r:embed="rId2"/>
          <a:stretch>
            <a:fillRect/>
          </a:stretch>
        </p:blipFill>
        <p:spPr>
          <a:xfrm>
            <a:off x="2483768" y="4725144"/>
            <a:ext cx="2428875" cy="1876425"/>
          </a:xfrm>
          <a:prstGeom prst="rect">
            <a:avLst/>
          </a:prstGeom>
        </p:spPr>
      </p:pic>
      <p:pic>
        <p:nvPicPr>
          <p:cNvPr id="4" name="Imagen 3"/>
          <p:cNvPicPr>
            <a:picLocks noChangeAspect="1"/>
          </p:cNvPicPr>
          <p:nvPr/>
        </p:nvPicPr>
        <p:blipFill>
          <a:blip r:embed="rId3"/>
          <a:stretch>
            <a:fillRect/>
          </a:stretch>
        </p:blipFill>
        <p:spPr>
          <a:xfrm>
            <a:off x="5563536" y="5016624"/>
            <a:ext cx="662462" cy="986492"/>
          </a:xfrm>
          <a:prstGeom prst="rect">
            <a:avLst/>
          </a:prstGeom>
        </p:spPr>
      </p:pic>
    </p:spTree>
    <p:extLst>
      <p:ext uri="{BB962C8B-B14F-4D97-AF65-F5344CB8AC3E}">
        <p14:creationId xmlns:p14="http://schemas.microsoft.com/office/powerpoint/2010/main" val="32340409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TEMPERATURAS DE SALIDA</a:t>
            </a:r>
            <a:endParaRPr lang="en-US" altLang="es-MX" sz="3600" b="1" dirty="0">
              <a:solidFill>
                <a:schemeClr val="accent1">
                  <a:lumMod val="40000"/>
                  <a:lumOff val="60000"/>
                </a:schemeClr>
              </a:solidFill>
              <a:latin typeface="Arial Rounded MT Bold" panose="020F0704030504030204" pitchFamily="34" charset="0"/>
            </a:endParaRPr>
          </a:p>
        </p:txBody>
      </p:sp>
      <mc:AlternateContent xmlns:mc="http://schemas.openxmlformats.org/markup-compatibility/2006" xmlns:a14="http://schemas.microsoft.com/office/drawing/2010/main">
        <mc:Choice Requires="a14">
          <p:sp>
            <p:nvSpPr>
              <p:cNvPr id="90115" name="Rectangle 3"/>
              <p:cNvSpPr>
                <a:spLocks noGrp="1" noChangeArrowheads="1"/>
              </p:cNvSpPr>
              <p:nvPr>
                <p:ph idx="1"/>
              </p:nvPr>
            </p:nvSpPr>
            <p:spPr>
              <a:xfrm>
                <a:off x="827700" y="2052925"/>
                <a:ext cx="7776748" cy="4544427"/>
              </a:xfrm>
            </p:spPr>
            <p:txBody>
              <a:bodyPr>
                <a:normAutofit fontScale="85000" lnSpcReduction="10000"/>
              </a:bodyPr>
              <a:lstStyle/>
              <a:p>
                <a:pPr algn="just"/>
                <a:r>
                  <a:rPr lang="es-MX" altLang="es-MX" sz="2800" b="1" dirty="0" smtClean="0">
                    <a:solidFill>
                      <a:srgbClr val="FF0000"/>
                    </a:solidFill>
                    <a:latin typeface="Century Gothic" panose="020B0502020202020204" pitchFamily="34" charset="0"/>
                  </a:rPr>
                  <a:t>Recuperación de calor en contracorriente</a:t>
                </a:r>
              </a:p>
              <a:p>
                <a:pPr algn="just">
                  <a:buFont typeface="Wingdings" panose="05000000000000000000" pitchFamily="2" charset="2"/>
                  <a:buNone/>
                </a:pPr>
                <a:endParaRPr lang="es-MX" altLang="es-MX" sz="2800" dirty="0" smtClean="0">
                  <a:latin typeface="Century Gothic" panose="020B0502020202020204" pitchFamily="34" charset="0"/>
                </a:endParaRPr>
              </a:p>
              <a:p>
                <a:pPr algn="just">
                  <a:buFont typeface="Wingdings" panose="05000000000000000000" pitchFamily="2" charset="2"/>
                  <a:buNone/>
                </a:pPr>
                <a:r>
                  <a:rPr lang="es-MX" altLang="es-MX" sz="2800" dirty="0" smtClean="0">
                    <a:latin typeface="Century Gothic" panose="020B0502020202020204" pitchFamily="34" charset="0"/>
                  </a:rPr>
                  <a:t>    Si </a:t>
                </a:r>
                <a:r>
                  <a:rPr lang="es-MX" altLang="es-MX" sz="2800" dirty="0">
                    <a:latin typeface="Century Gothic" panose="020B0502020202020204" pitchFamily="34" charset="0"/>
                  </a:rPr>
                  <a:t>se tiene disponible un aparato </a:t>
                </a:r>
                <a:r>
                  <a:rPr lang="es-MX" altLang="es-MX" sz="2800" dirty="0" smtClean="0">
                    <a:latin typeface="Century Gothic" panose="020B0502020202020204" pitchFamily="34" charset="0"/>
                  </a:rPr>
                  <a:t>a contracorriente </a:t>
                </a:r>
                <a:r>
                  <a:rPr lang="es-MX" altLang="es-MX" sz="2800" dirty="0">
                    <a:latin typeface="Century Gothic" panose="020B0502020202020204" pitchFamily="34" charset="0"/>
                  </a:rPr>
                  <a:t>que tiene una longitud dada L </a:t>
                </a:r>
                <a:r>
                  <a:rPr lang="es-MX" altLang="es-MX" sz="2800" dirty="0" smtClean="0">
                    <a:latin typeface="Century Gothic" panose="020B0502020202020204" pitchFamily="34" charset="0"/>
                  </a:rPr>
                  <a:t>y </a:t>
                </a:r>
                <a:r>
                  <a:rPr lang="es-MX" altLang="es-MX" sz="2800" dirty="0">
                    <a:latin typeface="Century Gothic" panose="020B0502020202020204" pitchFamily="34" charset="0"/>
                  </a:rPr>
                  <a:t>una superficie fija </a:t>
                </a:r>
                <a:r>
                  <a:rPr lang="es-MX" altLang="es-MX" sz="2800" dirty="0" smtClean="0">
                    <a:latin typeface="Century Gothic" panose="020B0502020202020204" pitchFamily="34" charset="0"/>
                  </a:rPr>
                  <a:t>A, </a:t>
                </a:r>
                <a:r>
                  <a:rPr lang="es-MX" altLang="es-MX" sz="2800" dirty="0">
                    <a:latin typeface="Century Gothic" panose="020B0502020202020204" pitchFamily="34" charset="0"/>
                  </a:rPr>
                  <a:t>y dos corrientes de proceso están disponibles con temperaturas de entrada T</a:t>
                </a:r>
                <a:r>
                  <a:rPr lang="es-MX" altLang="es-MX" sz="2800" baseline="-25000" dirty="0">
                    <a:latin typeface="Century Gothic" panose="020B0502020202020204" pitchFamily="34" charset="0"/>
                  </a:rPr>
                  <a:t>1</a:t>
                </a:r>
                <a:r>
                  <a:rPr lang="es-MX" altLang="es-MX" sz="2800" dirty="0">
                    <a:latin typeface="Century Gothic" panose="020B0502020202020204" pitchFamily="34" charset="0"/>
                  </a:rPr>
                  <a:t>, t</a:t>
                </a:r>
                <a:r>
                  <a:rPr lang="es-MX" altLang="es-MX" sz="2800" baseline="-25000" dirty="0">
                    <a:latin typeface="Century Gothic" panose="020B0502020202020204" pitchFamily="34" charset="0"/>
                  </a:rPr>
                  <a:t>1</a:t>
                </a:r>
                <a:r>
                  <a:rPr lang="es-MX" altLang="es-MX" sz="2800" dirty="0">
                    <a:latin typeface="Century Gothic" panose="020B0502020202020204" pitchFamily="34" charset="0"/>
                  </a:rPr>
                  <a:t>, a razones de flujo y calores específicos W, C y w, c; se pueden calcular las temperaturas de salida que se obtendrían en el </a:t>
                </a:r>
                <a:r>
                  <a:rPr lang="es-MX" altLang="es-MX" sz="2800" dirty="0" smtClean="0">
                    <a:latin typeface="Century Gothic" panose="020B0502020202020204" pitchFamily="34" charset="0"/>
                  </a:rPr>
                  <a:t>aparato, a partir de las ecuaciones de balance térmico:</a:t>
                </a:r>
              </a:p>
              <a:p>
                <a:pPr algn="just">
                  <a:buFont typeface="Wingdings" panose="05000000000000000000" pitchFamily="2" charset="2"/>
                  <a:buNone/>
                </a:pPr>
                <a:endParaRPr lang="es-MX" altLang="es-MX" sz="2800" dirty="0">
                  <a:latin typeface="Century Gothic" panose="020B0502020202020204" pitchFamily="34" charset="0"/>
                </a:endParaRPr>
              </a:p>
              <a:p>
                <a:pPr algn="ctr">
                  <a:buFont typeface="Wingdings" panose="05000000000000000000" pitchFamily="2" charset="2"/>
                  <a:buNone/>
                </a:pPr>
                <a14:m>
                  <m:oMathPara xmlns:m="http://schemas.openxmlformats.org/officeDocument/2006/math">
                    <m:oMathParaPr>
                      <m:jc m:val="centerGroup"/>
                    </m:oMathParaPr>
                    <m:oMath xmlns:m="http://schemas.openxmlformats.org/officeDocument/2006/math">
                      <m:r>
                        <a:rPr lang="es-MX" altLang="es-MX" sz="2800" b="0" i="1" smtClean="0">
                          <a:latin typeface="Cambria Math" panose="02040503050406030204" pitchFamily="18" charset="0"/>
                        </a:rPr>
                        <m:t>𝑅</m:t>
                      </m:r>
                      <m:r>
                        <a:rPr lang="es-MX" altLang="es-MX" sz="2800" b="0" i="1" smtClean="0">
                          <a:latin typeface="Cambria Math" panose="02040503050406030204" pitchFamily="18" charset="0"/>
                        </a:rPr>
                        <m:t>=</m:t>
                      </m:r>
                      <m:f>
                        <m:fPr>
                          <m:type m:val="skw"/>
                          <m:ctrlPr>
                            <a:rPr lang="es-MX" altLang="es-MX" sz="2800" b="0" i="1" smtClean="0">
                              <a:latin typeface="Cambria Math" panose="02040503050406030204" pitchFamily="18" charset="0"/>
                            </a:rPr>
                          </m:ctrlPr>
                        </m:fPr>
                        <m:num>
                          <m:r>
                            <a:rPr lang="es-MX" altLang="es-MX" sz="2800" b="0" i="1" smtClean="0">
                              <a:latin typeface="Cambria Math" panose="02040503050406030204" pitchFamily="18" charset="0"/>
                            </a:rPr>
                            <m:t>𝑤𝑐</m:t>
                          </m:r>
                        </m:num>
                        <m:den>
                          <m:r>
                            <a:rPr lang="es-MX" altLang="es-MX" sz="2800" b="0" i="1" smtClean="0">
                              <a:latin typeface="Cambria Math" panose="02040503050406030204" pitchFamily="18" charset="0"/>
                            </a:rPr>
                            <m:t>𝑊𝐶</m:t>
                          </m:r>
                        </m:den>
                      </m:f>
                    </m:oMath>
                  </m:oMathPara>
                </a14:m>
                <a:endParaRPr lang="en-US" altLang="es-MX" sz="2800" dirty="0">
                  <a:latin typeface="Century Gothic" panose="020B0502020202020204" pitchFamily="34" charset="0"/>
                </a:endParaRPr>
              </a:p>
            </p:txBody>
          </p:sp>
        </mc:Choice>
        <mc:Fallback xmlns="">
          <p:sp>
            <p:nvSpPr>
              <p:cNvPr id="90115" name="Rectangle 3"/>
              <p:cNvSpPr>
                <a:spLocks noGrp="1" noRot="1" noChangeAspect="1" noMove="1" noResize="1" noEditPoints="1" noAdjustHandles="1" noChangeArrowheads="1" noChangeShapeType="1" noTextEdit="1"/>
              </p:cNvSpPr>
              <p:nvPr>
                <p:ph idx="1"/>
              </p:nvPr>
            </p:nvSpPr>
            <p:spPr>
              <a:xfrm>
                <a:off x="827700" y="2052925"/>
                <a:ext cx="7776748" cy="4544427"/>
              </a:xfrm>
              <a:blipFill rotWithShape="0">
                <a:blip r:embed="rId2"/>
                <a:stretch>
                  <a:fillRect l="-627" t="-1879" r="-1255" b="-24430"/>
                </a:stretch>
              </a:blipFill>
            </p:spPr>
            <p:txBody>
              <a:bodyPr/>
              <a:lstStyle/>
              <a:p>
                <a:r>
                  <a:rPr lang="es-MX">
                    <a:noFill/>
                  </a:rPr>
                  <a:t> </a:t>
                </a:r>
              </a:p>
            </p:txBody>
          </p:sp>
        </mc:Fallback>
      </mc:AlternateContent>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3600" dirty="0" smtClean="0">
                <a:solidFill>
                  <a:schemeClr val="accent1">
                    <a:lumMod val="60000"/>
                    <a:lumOff val="40000"/>
                  </a:schemeClr>
                </a:solidFill>
                <a:latin typeface="Arial Rounded MT Bold" panose="020F0704030504030204" pitchFamily="34" charset="0"/>
              </a:rPr>
              <a:t>PROPÓSITO DE LA UA</a:t>
            </a:r>
            <a:endParaRPr lang="es-MX" sz="3600" dirty="0">
              <a:solidFill>
                <a:schemeClr val="accent1">
                  <a:lumMod val="60000"/>
                  <a:lumOff val="40000"/>
                </a:schemeClr>
              </a:solidFill>
              <a:latin typeface="Arial Rounded MT Bold" panose="020F0704030504030204" pitchFamily="34" charset="0"/>
            </a:endParaRPr>
          </a:p>
        </p:txBody>
      </p:sp>
      <p:sp>
        <p:nvSpPr>
          <p:cNvPr id="3" name="Marcador de contenido 2"/>
          <p:cNvSpPr>
            <a:spLocks noGrp="1"/>
          </p:cNvSpPr>
          <p:nvPr>
            <p:ph idx="1"/>
          </p:nvPr>
        </p:nvSpPr>
        <p:spPr>
          <a:xfrm>
            <a:off x="484710" y="1412776"/>
            <a:ext cx="7903714" cy="5040559"/>
          </a:xfrm>
        </p:spPr>
        <p:txBody>
          <a:bodyPr>
            <a:noAutofit/>
          </a:bodyPr>
          <a:lstStyle/>
          <a:p>
            <a:pPr marL="0" indent="0" algn="just">
              <a:buNone/>
            </a:pPr>
            <a:r>
              <a:rPr lang="es-MX" dirty="0"/>
              <a:t>Los estudiantes del Programa Educativo de Ingeniero Químico mediante trabajo individual y en equipo serán capaces de intervenir en la resolución de problemas que involucren el calculo/diseño de algunos equipos de transferencia de calor (intercambiadores de calor, condensadores, evaporadores) así como algunos accesorios (aletas, placas, aislante) que se emplean en los equipos ya mencionados; ya que en la mayoría de los ámbitos de desempeño de estos profesionistas, se presentan procesos que requieren calentar o enfriar fluidos y recuperar energía. Se fomentará la calidad en el trabajo, la perseverancia y la tolerancia, así como la disposición a aprender a aprender</a:t>
            </a:r>
          </a:p>
        </p:txBody>
      </p:sp>
    </p:spTree>
    <p:extLst>
      <p:ext uri="{BB962C8B-B14F-4D97-AF65-F5344CB8AC3E}">
        <p14:creationId xmlns:p14="http://schemas.microsoft.com/office/powerpoint/2010/main" val="23424819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 DE SALIDA</a:t>
            </a:r>
            <a:endParaRPr lang="en-US" altLang="es-MX" sz="3600" b="1" dirty="0">
              <a:solidFill>
                <a:schemeClr val="accent1">
                  <a:lumMod val="40000"/>
                  <a:lumOff val="60000"/>
                </a:schemeClr>
              </a:solidFill>
              <a:latin typeface="Arial Rounded MT Bold" panose="020F0704030504030204" pitchFamily="34" charset="0"/>
            </a:endParaRPr>
          </a:p>
        </p:txBody>
      </p:sp>
      <mc:AlternateContent xmlns:mc="http://schemas.openxmlformats.org/markup-compatibility/2006" xmlns:a14="http://schemas.microsoft.com/office/drawing/2010/main">
        <mc:Choice Requires="a14">
          <p:sp>
            <p:nvSpPr>
              <p:cNvPr id="91139" name="Rectangle 3"/>
              <p:cNvSpPr>
                <a:spLocks noGrp="1" noChangeArrowheads="1"/>
              </p:cNvSpPr>
              <p:nvPr>
                <p:ph idx="1"/>
              </p:nvPr>
            </p:nvSpPr>
            <p:spPr>
              <a:xfrm>
                <a:off x="683568" y="2060848"/>
                <a:ext cx="6984776" cy="4472419"/>
              </a:xfrm>
            </p:spPr>
            <p:txBody>
              <a:bodyPr>
                <a:normAutofit/>
              </a:bodyPr>
              <a:lstStyle/>
              <a:p>
                <a:pPr algn="ctr">
                  <a:buFont typeface="Wingdings" panose="05000000000000000000" pitchFamily="2" charset="2"/>
                  <a:buNone/>
                </a:pPr>
                <a:endParaRPr lang="es-MX" altLang="es-MX" b="0" i="1" dirty="0" smtClean="0">
                  <a:latin typeface="Cambria Math" panose="02040503050406030204" pitchFamily="18" charset="0"/>
                </a:endParaRPr>
              </a:p>
              <a:p>
                <a:pPr algn="ctr">
                  <a:buFont typeface="Wingdings" panose="05000000000000000000" pitchFamily="2" charset="2"/>
                  <a:buNone/>
                </a:pPr>
                <a14:m>
                  <m:oMathPara xmlns:m="http://schemas.openxmlformats.org/officeDocument/2006/math">
                    <m:oMathParaPr>
                      <m:jc m:val="centerGroup"/>
                    </m:oMathParaPr>
                    <m:oMath xmlns:m="http://schemas.openxmlformats.org/officeDocument/2006/math">
                      <m:r>
                        <a:rPr lang="es-MX" altLang="es-MX" b="0" i="1" smtClean="0">
                          <a:latin typeface="Cambria Math" panose="02040503050406030204" pitchFamily="18" charset="0"/>
                        </a:rPr>
                        <m:t>𝑅</m:t>
                      </m:r>
                      <m:r>
                        <a:rPr lang="es-MX" altLang="es-MX" b="0" i="1" smtClean="0">
                          <a:latin typeface="Cambria Math" panose="02040503050406030204" pitchFamily="18" charset="0"/>
                        </a:rPr>
                        <m:t>=</m:t>
                      </m:r>
                      <m:f>
                        <m:fPr>
                          <m:ctrlPr>
                            <a:rPr lang="es-MX" altLang="es-MX" b="0" i="1" smtClean="0">
                              <a:latin typeface="Cambria Math" panose="02040503050406030204" pitchFamily="18" charset="0"/>
                            </a:rPr>
                          </m:ctrlPr>
                        </m:fPr>
                        <m:num>
                          <m:d>
                            <m:dPr>
                              <m:ctrlPr>
                                <a:rPr lang="es-MX" altLang="es-MX" b="0" i="1" smtClean="0">
                                  <a:latin typeface="Cambria Math" panose="02040503050406030204" pitchFamily="18" charset="0"/>
                                </a:rPr>
                              </m:ctrlPr>
                            </m:dPr>
                            <m:e>
                              <m:sSub>
                                <m:sSubPr>
                                  <m:ctrlPr>
                                    <a:rPr lang="es-MX" altLang="es-MX" b="0" i="1" smtClean="0">
                                      <a:latin typeface="Cambria Math" panose="02040503050406030204" pitchFamily="18" charset="0"/>
                                    </a:rPr>
                                  </m:ctrlPr>
                                </m:sSubPr>
                                <m:e>
                                  <m:r>
                                    <a:rPr lang="es-MX" altLang="es-MX" b="0" i="1" smtClean="0">
                                      <a:latin typeface="Cambria Math" panose="02040503050406030204" pitchFamily="18" charset="0"/>
                                    </a:rPr>
                                    <m:t>𝑇</m:t>
                                  </m:r>
                                </m:e>
                                <m:sub>
                                  <m:r>
                                    <a:rPr lang="es-MX" altLang="es-MX" b="0" i="1" smtClean="0">
                                      <a:latin typeface="Cambria Math" panose="02040503050406030204" pitchFamily="18" charset="0"/>
                                    </a:rPr>
                                    <m:t>1</m:t>
                                  </m:r>
                                </m:sub>
                              </m:sSub>
                              <m:r>
                                <a:rPr lang="es-MX" altLang="es-MX" b="0" i="1" smtClean="0">
                                  <a:latin typeface="Cambria Math" panose="02040503050406030204" pitchFamily="18" charset="0"/>
                                </a:rPr>
                                <m:t>−</m:t>
                              </m:r>
                              <m:sSub>
                                <m:sSubPr>
                                  <m:ctrlPr>
                                    <a:rPr lang="es-MX" altLang="es-MX" b="0" i="1" smtClean="0">
                                      <a:latin typeface="Cambria Math" panose="02040503050406030204" pitchFamily="18" charset="0"/>
                                    </a:rPr>
                                  </m:ctrlPr>
                                </m:sSubPr>
                                <m:e>
                                  <m:r>
                                    <a:rPr lang="es-MX" altLang="es-MX" b="0" i="1" smtClean="0">
                                      <a:latin typeface="Cambria Math" panose="02040503050406030204" pitchFamily="18" charset="0"/>
                                    </a:rPr>
                                    <m:t>𝑇</m:t>
                                  </m:r>
                                </m:e>
                                <m:sub>
                                  <m:r>
                                    <a:rPr lang="es-MX" altLang="es-MX" b="0" i="1" smtClean="0">
                                      <a:latin typeface="Cambria Math" panose="02040503050406030204" pitchFamily="18" charset="0"/>
                                    </a:rPr>
                                    <m:t>2</m:t>
                                  </m:r>
                                </m:sub>
                              </m:sSub>
                            </m:e>
                          </m:d>
                        </m:num>
                        <m:den>
                          <m:d>
                            <m:dPr>
                              <m:ctrlPr>
                                <a:rPr lang="es-MX" altLang="es-MX" b="0" i="1" smtClean="0">
                                  <a:latin typeface="Cambria Math" panose="02040503050406030204" pitchFamily="18" charset="0"/>
                                </a:rPr>
                              </m:ctrlPr>
                            </m:dPr>
                            <m:e>
                              <m:sSub>
                                <m:sSubPr>
                                  <m:ctrlPr>
                                    <a:rPr lang="es-MX" altLang="es-MX" b="0" i="1" smtClean="0">
                                      <a:latin typeface="Cambria Math" panose="02040503050406030204" pitchFamily="18" charset="0"/>
                                    </a:rPr>
                                  </m:ctrlPr>
                                </m:sSubPr>
                                <m:e>
                                  <m:r>
                                    <a:rPr lang="es-MX" altLang="es-MX" b="0" i="1" smtClean="0">
                                      <a:latin typeface="Cambria Math" panose="02040503050406030204" pitchFamily="18" charset="0"/>
                                    </a:rPr>
                                    <m:t>𝑡</m:t>
                                  </m:r>
                                </m:e>
                                <m:sub>
                                  <m:r>
                                    <a:rPr lang="es-MX" altLang="es-MX" b="0" i="1" smtClean="0">
                                      <a:latin typeface="Cambria Math" panose="02040503050406030204" pitchFamily="18" charset="0"/>
                                    </a:rPr>
                                    <m:t>2</m:t>
                                  </m:r>
                                </m:sub>
                              </m:sSub>
                              <m:r>
                                <a:rPr lang="es-MX" altLang="es-MX" b="0" i="1" smtClean="0">
                                  <a:latin typeface="Cambria Math" panose="02040503050406030204" pitchFamily="18" charset="0"/>
                                </a:rPr>
                                <m:t>−</m:t>
                              </m:r>
                              <m:sSub>
                                <m:sSubPr>
                                  <m:ctrlPr>
                                    <a:rPr lang="es-MX" altLang="es-MX" b="0" i="1" smtClean="0">
                                      <a:latin typeface="Cambria Math" panose="02040503050406030204" pitchFamily="18" charset="0"/>
                                    </a:rPr>
                                  </m:ctrlPr>
                                </m:sSubPr>
                                <m:e>
                                  <m:r>
                                    <a:rPr lang="es-MX" altLang="es-MX" b="0" i="1" smtClean="0">
                                      <a:latin typeface="Cambria Math" panose="02040503050406030204" pitchFamily="18" charset="0"/>
                                    </a:rPr>
                                    <m:t>𝑡</m:t>
                                  </m:r>
                                </m:e>
                                <m:sub>
                                  <m:r>
                                    <a:rPr lang="es-MX" altLang="es-MX" b="0" i="1" smtClean="0">
                                      <a:latin typeface="Cambria Math" panose="02040503050406030204" pitchFamily="18" charset="0"/>
                                    </a:rPr>
                                    <m:t>1</m:t>
                                  </m:r>
                                </m:sub>
                              </m:sSub>
                            </m:e>
                          </m:d>
                        </m:den>
                      </m:f>
                    </m:oMath>
                  </m:oMathPara>
                </a14:m>
                <a:endParaRPr lang="es-MX" altLang="es-MX" dirty="0" smtClean="0">
                  <a:latin typeface="Comic Sans MS" panose="030F0702030302020204" pitchFamily="66" charset="0"/>
                </a:endParaRPr>
              </a:p>
              <a:p>
                <a:pPr algn="ctr">
                  <a:buFont typeface="Wingdings" panose="05000000000000000000" pitchFamily="2" charset="2"/>
                  <a:buNone/>
                </a:pPr>
                <a:endParaRPr lang="es-MX" altLang="es-MX" dirty="0">
                  <a:latin typeface="Comic Sans MS" panose="030F0702030302020204" pitchFamily="66" charset="0"/>
                </a:endParaRPr>
              </a:p>
              <a:p>
                <a:pPr algn="ctr">
                  <a:buFont typeface="Wingdings" panose="05000000000000000000" pitchFamily="2" charset="2"/>
                  <a:buNone/>
                </a:pPr>
                <a:endParaRPr lang="es-MX" altLang="es-MX" dirty="0">
                  <a:latin typeface="Comic Sans MS" panose="030F0702030302020204" pitchFamily="66" charset="0"/>
                </a:endParaRPr>
              </a:p>
              <a:p>
                <a:pPr algn="ctr">
                  <a:buFont typeface="Wingdings" panose="05000000000000000000" pitchFamily="2" charset="2"/>
                  <a:buNone/>
                </a:pPr>
                <a14:m>
                  <m:oMathPara xmlns:m="http://schemas.openxmlformats.org/officeDocument/2006/math">
                    <m:oMathParaPr>
                      <m:jc m:val="centerGroup"/>
                    </m:oMathParaPr>
                    <m:oMath xmlns:m="http://schemas.openxmlformats.org/officeDocument/2006/math">
                      <m:sSub>
                        <m:sSubPr>
                          <m:ctrlPr>
                            <a:rPr lang="es-MX" altLang="es-MX" i="1" smtClean="0">
                              <a:latin typeface="Cambria Math" panose="02040503050406030204" pitchFamily="18" charset="0"/>
                            </a:rPr>
                          </m:ctrlPr>
                        </m:sSubPr>
                        <m:e>
                          <m:r>
                            <a:rPr lang="es-MX" altLang="es-MX" b="0" i="1" smtClean="0">
                              <a:latin typeface="Cambria Math" panose="02040503050406030204" pitchFamily="18" charset="0"/>
                            </a:rPr>
                            <m:t>𝑡</m:t>
                          </m:r>
                        </m:e>
                        <m:sub>
                          <m:r>
                            <a:rPr lang="es-MX" altLang="es-MX" b="0" i="1" smtClean="0">
                              <a:latin typeface="Cambria Math" panose="02040503050406030204" pitchFamily="18" charset="0"/>
                            </a:rPr>
                            <m:t>2</m:t>
                          </m:r>
                        </m:sub>
                      </m:sSub>
                      <m:r>
                        <a:rPr lang="es-MX" altLang="es-MX" b="0" i="1" smtClean="0">
                          <a:latin typeface="Cambria Math" panose="02040503050406030204" pitchFamily="18" charset="0"/>
                        </a:rPr>
                        <m:t>=</m:t>
                      </m:r>
                      <m:sSub>
                        <m:sSubPr>
                          <m:ctrlPr>
                            <a:rPr lang="es-MX" altLang="es-MX" b="0" i="1" smtClean="0">
                              <a:latin typeface="Cambria Math" panose="02040503050406030204" pitchFamily="18" charset="0"/>
                            </a:rPr>
                          </m:ctrlPr>
                        </m:sSubPr>
                        <m:e>
                          <m:r>
                            <a:rPr lang="es-MX" altLang="es-MX" b="0" i="1" smtClean="0">
                              <a:latin typeface="Cambria Math" panose="02040503050406030204" pitchFamily="18" charset="0"/>
                            </a:rPr>
                            <m:t>𝑡</m:t>
                          </m:r>
                        </m:e>
                        <m:sub>
                          <m:r>
                            <a:rPr lang="es-MX" altLang="es-MX" b="0" i="1" smtClean="0">
                              <a:latin typeface="Cambria Math" panose="02040503050406030204" pitchFamily="18" charset="0"/>
                            </a:rPr>
                            <m:t>1</m:t>
                          </m:r>
                        </m:sub>
                      </m:sSub>
                      <m:r>
                        <a:rPr lang="es-MX" altLang="es-MX" b="0" i="1" smtClean="0">
                          <a:latin typeface="Cambria Math" panose="02040503050406030204" pitchFamily="18" charset="0"/>
                        </a:rPr>
                        <m:t>+</m:t>
                      </m:r>
                      <m:f>
                        <m:fPr>
                          <m:ctrlPr>
                            <a:rPr lang="es-MX" altLang="es-MX" b="0" i="1" smtClean="0">
                              <a:latin typeface="Cambria Math" panose="02040503050406030204" pitchFamily="18" charset="0"/>
                            </a:rPr>
                          </m:ctrlPr>
                        </m:fPr>
                        <m:num>
                          <m:d>
                            <m:dPr>
                              <m:ctrlPr>
                                <a:rPr lang="es-MX" altLang="es-MX" b="0" i="1" smtClean="0">
                                  <a:latin typeface="Cambria Math" panose="02040503050406030204" pitchFamily="18" charset="0"/>
                                </a:rPr>
                              </m:ctrlPr>
                            </m:dPr>
                            <m:e>
                              <m:sSub>
                                <m:sSubPr>
                                  <m:ctrlPr>
                                    <a:rPr lang="es-MX" altLang="es-MX" b="0" i="1" smtClean="0">
                                      <a:latin typeface="Cambria Math" panose="02040503050406030204" pitchFamily="18" charset="0"/>
                                    </a:rPr>
                                  </m:ctrlPr>
                                </m:sSubPr>
                                <m:e>
                                  <m:r>
                                    <a:rPr lang="es-MX" altLang="es-MX" b="0" i="1" smtClean="0">
                                      <a:latin typeface="Cambria Math" panose="02040503050406030204" pitchFamily="18" charset="0"/>
                                    </a:rPr>
                                    <m:t>𝑇</m:t>
                                  </m:r>
                                </m:e>
                                <m:sub>
                                  <m:r>
                                    <a:rPr lang="es-MX" altLang="es-MX" b="0" i="1" smtClean="0">
                                      <a:latin typeface="Cambria Math" panose="02040503050406030204" pitchFamily="18" charset="0"/>
                                    </a:rPr>
                                    <m:t>1</m:t>
                                  </m:r>
                                </m:sub>
                              </m:sSub>
                              <m:r>
                                <a:rPr lang="es-MX" altLang="es-MX" b="0" i="1" smtClean="0">
                                  <a:latin typeface="Cambria Math" panose="02040503050406030204" pitchFamily="18" charset="0"/>
                                </a:rPr>
                                <m:t>−</m:t>
                              </m:r>
                              <m:sSub>
                                <m:sSubPr>
                                  <m:ctrlPr>
                                    <a:rPr lang="es-MX" altLang="es-MX" b="0" i="1" smtClean="0">
                                      <a:latin typeface="Cambria Math" panose="02040503050406030204" pitchFamily="18" charset="0"/>
                                    </a:rPr>
                                  </m:ctrlPr>
                                </m:sSubPr>
                                <m:e>
                                  <m:r>
                                    <a:rPr lang="es-MX" altLang="es-MX" b="0" i="1" smtClean="0">
                                      <a:latin typeface="Cambria Math" panose="02040503050406030204" pitchFamily="18" charset="0"/>
                                    </a:rPr>
                                    <m:t>𝑇</m:t>
                                  </m:r>
                                </m:e>
                                <m:sub>
                                  <m:r>
                                    <a:rPr lang="es-MX" altLang="es-MX" b="0" i="1" smtClean="0">
                                      <a:latin typeface="Cambria Math" panose="02040503050406030204" pitchFamily="18" charset="0"/>
                                    </a:rPr>
                                    <m:t>2</m:t>
                                  </m:r>
                                </m:sub>
                              </m:sSub>
                            </m:e>
                          </m:d>
                        </m:num>
                        <m:den>
                          <m:r>
                            <a:rPr lang="es-MX" altLang="es-MX" b="0" i="1" smtClean="0">
                              <a:latin typeface="Cambria Math" panose="02040503050406030204" pitchFamily="18" charset="0"/>
                            </a:rPr>
                            <m:t>𝑅</m:t>
                          </m:r>
                        </m:den>
                      </m:f>
                    </m:oMath>
                  </m:oMathPara>
                </a14:m>
                <a:endParaRPr lang="es-MX" altLang="es-MX" dirty="0" smtClean="0">
                  <a:latin typeface="Comic Sans MS" panose="030F0702030302020204" pitchFamily="66" charset="0"/>
                </a:endParaRPr>
              </a:p>
              <a:p>
                <a:pPr algn="ctr">
                  <a:buFont typeface="Wingdings" panose="05000000000000000000" pitchFamily="2" charset="2"/>
                  <a:buNone/>
                </a:pPr>
                <a:endParaRPr lang="es-MX" altLang="es-MX" dirty="0">
                  <a:latin typeface="Comic Sans MS" panose="030F0702030302020204" pitchFamily="66" charset="0"/>
                </a:endParaRPr>
              </a:p>
              <a:p>
                <a:pPr algn="ctr">
                  <a:buFont typeface="Wingdings" panose="05000000000000000000" pitchFamily="2" charset="2"/>
                  <a:buNone/>
                </a:pPr>
                <a:endParaRPr lang="es-MX" altLang="es-MX" dirty="0">
                  <a:latin typeface="Comic Sans MS" panose="030F0702030302020204" pitchFamily="66" charset="0"/>
                </a:endParaRPr>
              </a:p>
              <a:p>
                <a:pPr algn="ctr">
                  <a:buFont typeface="Wingdings" panose="05000000000000000000" pitchFamily="2" charset="2"/>
                  <a:buNone/>
                </a:pPr>
                <a14:m>
                  <m:oMathPara xmlns:m="http://schemas.openxmlformats.org/officeDocument/2006/math">
                    <m:oMathParaPr>
                      <m:jc m:val="centerGroup"/>
                    </m:oMathParaPr>
                    <m:oMath xmlns:m="http://schemas.openxmlformats.org/officeDocument/2006/math">
                      <m:sSub>
                        <m:sSubPr>
                          <m:ctrlPr>
                            <a:rPr lang="en-US" altLang="es-MX" i="1" smtClean="0">
                              <a:latin typeface="Cambria Math" panose="02040503050406030204" pitchFamily="18" charset="0"/>
                            </a:rPr>
                          </m:ctrlPr>
                        </m:sSubPr>
                        <m:e>
                          <m:r>
                            <a:rPr lang="es-MX" altLang="es-MX" b="0" i="1" smtClean="0">
                              <a:latin typeface="Cambria Math" panose="02040503050406030204" pitchFamily="18" charset="0"/>
                            </a:rPr>
                            <m:t>𝑇</m:t>
                          </m:r>
                        </m:e>
                        <m:sub>
                          <m:r>
                            <a:rPr lang="es-MX" altLang="es-MX" b="0" i="1" smtClean="0">
                              <a:latin typeface="Cambria Math" panose="02040503050406030204" pitchFamily="18" charset="0"/>
                            </a:rPr>
                            <m:t>2</m:t>
                          </m:r>
                        </m:sub>
                      </m:sSub>
                      <m:r>
                        <a:rPr lang="es-MX" altLang="es-MX" b="0" i="1" smtClean="0">
                          <a:latin typeface="Cambria Math" panose="02040503050406030204" pitchFamily="18" charset="0"/>
                        </a:rPr>
                        <m:t>=</m:t>
                      </m:r>
                      <m:f>
                        <m:fPr>
                          <m:ctrlPr>
                            <a:rPr lang="es-MX" altLang="es-MX" b="0" i="1" smtClean="0">
                              <a:latin typeface="Cambria Math" panose="02040503050406030204" pitchFamily="18" charset="0"/>
                            </a:rPr>
                          </m:ctrlPr>
                        </m:fPr>
                        <m:num>
                          <m:d>
                            <m:dPr>
                              <m:ctrlPr>
                                <a:rPr lang="es-MX" altLang="es-MX" b="0" i="1" smtClean="0">
                                  <a:latin typeface="Cambria Math" panose="02040503050406030204" pitchFamily="18" charset="0"/>
                                </a:rPr>
                              </m:ctrlPr>
                            </m:dPr>
                            <m:e>
                              <m:r>
                                <a:rPr lang="es-MX" altLang="es-MX" b="0" i="1" smtClean="0">
                                  <a:latin typeface="Cambria Math" panose="02040503050406030204" pitchFamily="18" charset="0"/>
                                </a:rPr>
                                <m:t>1−</m:t>
                              </m:r>
                              <m:r>
                                <a:rPr lang="es-MX" altLang="es-MX" b="0" i="1" smtClean="0">
                                  <a:latin typeface="Cambria Math" panose="02040503050406030204" pitchFamily="18" charset="0"/>
                                </a:rPr>
                                <m:t>𝑅</m:t>
                              </m:r>
                            </m:e>
                          </m:d>
                          <m:sSub>
                            <m:sSubPr>
                              <m:ctrlPr>
                                <a:rPr lang="es-MX" altLang="es-MX" b="0" i="1" smtClean="0">
                                  <a:latin typeface="Cambria Math" panose="02040503050406030204" pitchFamily="18" charset="0"/>
                                </a:rPr>
                              </m:ctrlPr>
                            </m:sSubPr>
                            <m:e>
                              <m:r>
                                <a:rPr lang="es-MX" altLang="es-MX" b="0" i="1" smtClean="0">
                                  <a:latin typeface="Cambria Math" panose="02040503050406030204" pitchFamily="18" charset="0"/>
                                </a:rPr>
                                <m:t>𝑇</m:t>
                              </m:r>
                            </m:e>
                            <m:sub>
                              <m:r>
                                <a:rPr lang="es-MX" altLang="es-MX" b="0" i="1" smtClean="0">
                                  <a:latin typeface="Cambria Math" panose="02040503050406030204" pitchFamily="18" charset="0"/>
                                </a:rPr>
                                <m:t>1</m:t>
                              </m:r>
                            </m:sub>
                          </m:sSub>
                          <m:r>
                            <a:rPr lang="es-MX" altLang="es-MX" b="0" i="1" smtClean="0">
                              <a:latin typeface="Cambria Math" panose="02040503050406030204" pitchFamily="18" charset="0"/>
                            </a:rPr>
                            <m:t>+</m:t>
                          </m:r>
                          <m:d>
                            <m:dPr>
                              <m:begChr m:val="["/>
                              <m:endChr m:val="]"/>
                              <m:ctrlPr>
                                <a:rPr lang="es-MX" altLang="es-MX" b="0" i="1" smtClean="0">
                                  <a:latin typeface="Cambria Math" panose="02040503050406030204" pitchFamily="18" charset="0"/>
                                </a:rPr>
                              </m:ctrlPr>
                            </m:dPr>
                            <m:e>
                              <m:r>
                                <a:rPr lang="es-MX" altLang="es-MX" b="0" i="1" smtClean="0">
                                  <a:latin typeface="Cambria Math" panose="02040503050406030204" pitchFamily="18" charset="0"/>
                                </a:rPr>
                                <m:t>1−</m:t>
                              </m:r>
                              <m:sSup>
                                <m:sSupPr>
                                  <m:ctrlPr>
                                    <a:rPr lang="es-MX" altLang="es-MX" b="0" i="1" smtClean="0">
                                      <a:latin typeface="Cambria Math" panose="02040503050406030204" pitchFamily="18" charset="0"/>
                                    </a:rPr>
                                  </m:ctrlPr>
                                </m:sSupPr>
                                <m:e>
                                  <m:r>
                                    <a:rPr lang="es-MX" altLang="es-MX" b="0" i="1" smtClean="0">
                                      <a:latin typeface="Cambria Math" panose="02040503050406030204" pitchFamily="18" charset="0"/>
                                    </a:rPr>
                                    <m:t>𝑒</m:t>
                                  </m:r>
                                </m:e>
                                <m:sup>
                                  <m:d>
                                    <m:dPr>
                                      <m:ctrlPr>
                                        <a:rPr lang="es-MX" altLang="es-MX" b="0" i="1" smtClean="0">
                                          <a:latin typeface="Cambria Math" panose="02040503050406030204" pitchFamily="18" charset="0"/>
                                        </a:rPr>
                                      </m:ctrlPr>
                                    </m:dPr>
                                    <m:e>
                                      <m:f>
                                        <m:fPr>
                                          <m:type m:val="lin"/>
                                          <m:ctrlPr>
                                            <a:rPr lang="es-MX" altLang="es-MX" b="0" i="1" smtClean="0">
                                              <a:latin typeface="Cambria Math" panose="02040503050406030204" pitchFamily="18" charset="0"/>
                                            </a:rPr>
                                          </m:ctrlPr>
                                        </m:fPr>
                                        <m:num>
                                          <m:r>
                                            <a:rPr lang="es-MX" altLang="es-MX" b="0" i="1" smtClean="0">
                                              <a:latin typeface="Cambria Math" panose="02040503050406030204" pitchFamily="18" charset="0"/>
                                            </a:rPr>
                                            <m:t>𝑈𝐴</m:t>
                                          </m:r>
                                        </m:num>
                                        <m:den>
                                          <m:r>
                                            <a:rPr lang="es-MX" altLang="es-MX" b="0" i="1" smtClean="0">
                                              <a:latin typeface="Cambria Math" panose="02040503050406030204" pitchFamily="18" charset="0"/>
                                            </a:rPr>
                                            <m:t>𝑤𝑐</m:t>
                                          </m:r>
                                        </m:den>
                                      </m:f>
                                    </m:e>
                                  </m:d>
                                  <m:d>
                                    <m:dPr>
                                      <m:ctrlPr>
                                        <a:rPr lang="es-MX" altLang="es-MX" b="0" i="1" smtClean="0">
                                          <a:latin typeface="Cambria Math" panose="02040503050406030204" pitchFamily="18" charset="0"/>
                                        </a:rPr>
                                      </m:ctrlPr>
                                    </m:dPr>
                                    <m:e>
                                      <m:r>
                                        <a:rPr lang="es-MX" altLang="es-MX" b="0" i="1" smtClean="0">
                                          <a:latin typeface="Cambria Math" panose="02040503050406030204" pitchFamily="18" charset="0"/>
                                        </a:rPr>
                                        <m:t>𝑅</m:t>
                                      </m:r>
                                      <m:r>
                                        <a:rPr lang="es-MX" altLang="es-MX" b="0" i="1" smtClean="0">
                                          <a:latin typeface="Cambria Math" panose="02040503050406030204" pitchFamily="18" charset="0"/>
                                        </a:rPr>
                                        <m:t>−1</m:t>
                                      </m:r>
                                    </m:e>
                                  </m:d>
                                </m:sup>
                              </m:sSup>
                            </m:e>
                          </m:d>
                          <m:r>
                            <a:rPr lang="es-MX" altLang="es-MX" b="0" i="1" smtClean="0">
                              <a:latin typeface="Cambria Math" panose="02040503050406030204" pitchFamily="18" charset="0"/>
                            </a:rPr>
                            <m:t>𝑅</m:t>
                          </m:r>
                          <m:sSub>
                            <m:sSubPr>
                              <m:ctrlPr>
                                <a:rPr lang="es-MX" altLang="es-MX" b="0" i="1" smtClean="0">
                                  <a:latin typeface="Cambria Math" panose="02040503050406030204" pitchFamily="18" charset="0"/>
                                </a:rPr>
                              </m:ctrlPr>
                            </m:sSubPr>
                            <m:e>
                              <m:r>
                                <a:rPr lang="es-MX" altLang="es-MX" b="0" i="1" smtClean="0">
                                  <a:latin typeface="Cambria Math" panose="02040503050406030204" pitchFamily="18" charset="0"/>
                                </a:rPr>
                                <m:t>𝑡</m:t>
                              </m:r>
                            </m:e>
                            <m:sub>
                              <m:r>
                                <a:rPr lang="es-MX" altLang="es-MX" b="0" i="1" smtClean="0">
                                  <a:latin typeface="Cambria Math" panose="02040503050406030204" pitchFamily="18" charset="0"/>
                                </a:rPr>
                                <m:t>1</m:t>
                              </m:r>
                            </m:sub>
                          </m:sSub>
                        </m:num>
                        <m:den>
                          <m:r>
                            <a:rPr lang="es-MX" altLang="es-MX" b="0" i="1" smtClean="0">
                              <a:latin typeface="Cambria Math" panose="02040503050406030204" pitchFamily="18" charset="0"/>
                            </a:rPr>
                            <m:t>1−</m:t>
                          </m:r>
                          <m:r>
                            <a:rPr lang="es-MX" altLang="es-MX" b="0" i="1" smtClean="0">
                              <a:latin typeface="Cambria Math" panose="02040503050406030204" pitchFamily="18" charset="0"/>
                            </a:rPr>
                            <m:t>𝑅</m:t>
                          </m:r>
                          <m:sSup>
                            <m:sSupPr>
                              <m:ctrlPr>
                                <a:rPr lang="es-MX" altLang="es-MX" b="0" i="1" smtClean="0">
                                  <a:latin typeface="Cambria Math" panose="02040503050406030204" pitchFamily="18" charset="0"/>
                                </a:rPr>
                              </m:ctrlPr>
                            </m:sSupPr>
                            <m:e>
                              <m:r>
                                <a:rPr lang="es-MX" altLang="es-MX" b="0" i="1" smtClean="0">
                                  <a:latin typeface="Cambria Math" panose="02040503050406030204" pitchFamily="18" charset="0"/>
                                </a:rPr>
                                <m:t>𝑒</m:t>
                              </m:r>
                            </m:e>
                            <m:sup>
                              <m:d>
                                <m:dPr>
                                  <m:ctrlPr>
                                    <a:rPr lang="es-MX" altLang="es-MX" b="0" i="1" smtClean="0">
                                      <a:latin typeface="Cambria Math" panose="02040503050406030204" pitchFamily="18" charset="0"/>
                                    </a:rPr>
                                  </m:ctrlPr>
                                </m:dPr>
                                <m:e>
                                  <m:f>
                                    <m:fPr>
                                      <m:type m:val="lin"/>
                                      <m:ctrlPr>
                                        <a:rPr lang="es-MX" altLang="es-MX" b="0" i="1" smtClean="0">
                                          <a:latin typeface="Cambria Math" panose="02040503050406030204" pitchFamily="18" charset="0"/>
                                        </a:rPr>
                                      </m:ctrlPr>
                                    </m:fPr>
                                    <m:num>
                                      <m:r>
                                        <a:rPr lang="es-MX" altLang="es-MX" b="0" i="1" smtClean="0">
                                          <a:latin typeface="Cambria Math" panose="02040503050406030204" pitchFamily="18" charset="0"/>
                                        </a:rPr>
                                        <m:t>𝑈𝐴</m:t>
                                      </m:r>
                                    </m:num>
                                    <m:den>
                                      <m:r>
                                        <a:rPr lang="es-MX" altLang="es-MX" b="0" i="1" smtClean="0">
                                          <a:latin typeface="Cambria Math" panose="02040503050406030204" pitchFamily="18" charset="0"/>
                                        </a:rPr>
                                        <m:t>𝑤𝑐</m:t>
                                      </m:r>
                                    </m:den>
                                  </m:f>
                                </m:e>
                              </m:d>
                              <m:d>
                                <m:dPr>
                                  <m:ctrlPr>
                                    <a:rPr lang="es-MX" altLang="es-MX" b="0" i="1" smtClean="0">
                                      <a:latin typeface="Cambria Math" panose="02040503050406030204" pitchFamily="18" charset="0"/>
                                    </a:rPr>
                                  </m:ctrlPr>
                                </m:dPr>
                                <m:e>
                                  <m:r>
                                    <a:rPr lang="es-MX" altLang="es-MX" b="0" i="1" smtClean="0">
                                      <a:latin typeface="Cambria Math" panose="02040503050406030204" pitchFamily="18" charset="0"/>
                                    </a:rPr>
                                    <m:t>𝑅</m:t>
                                  </m:r>
                                  <m:r>
                                    <a:rPr lang="es-MX" altLang="es-MX" b="0" i="1" smtClean="0">
                                      <a:latin typeface="Cambria Math" panose="02040503050406030204" pitchFamily="18" charset="0"/>
                                    </a:rPr>
                                    <m:t>−1</m:t>
                                  </m:r>
                                </m:e>
                              </m:d>
                            </m:sup>
                          </m:sSup>
                        </m:den>
                      </m:f>
                    </m:oMath>
                  </m:oMathPara>
                </a14:m>
                <a:endParaRPr lang="en-US" altLang="es-MX" dirty="0">
                  <a:latin typeface="Comic Sans MS" panose="030F0702030302020204" pitchFamily="66" charset="0"/>
                </a:endParaRPr>
              </a:p>
            </p:txBody>
          </p:sp>
        </mc:Choice>
        <mc:Fallback xmlns="">
          <p:sp>
            <p:nvSpPr>
              <p:cNvPr id="91139" name="Rectangle 3"/>
              <p:cNvSpPr>
                <a:spLocks noGrp="1" noRot="1" noChangeAspect="1" noMove="1" noResize="1" noEditPoints="1" noAdjustHandles="1" noChangeArrowheads="1" noChangeShapeType="1" noTextEdit="1"/>
              </p:cNvSpPr>
              <p:nvPr>
                <p:ph idx="1"/>
              </p:nvPr>
            </p:nvSpPr>
            <p:spPr>
              <a:xfrm>
                <a:off x="683568" y="2060848"/>
                <a:ext cx="6984776" cy="4472419"/>
              </a:xfrm>
              <a:blipFill rotWithShape="0">
                <a:blip r:embed="rId2"/>
                <a:stretch>
                  <a:fillRect/>
                </a:stretch>
              </a:blipFill>
            </p:spPr>
            <p:txBody>
              <a:bodyPr/>
              <a:lstStyle/>
              <a:p>
                <a:r>
                  <a:rPr lang="es-MX">
                    <a:noFill/>
                  </a:rPr>
                  <a:t> </a:t>
                </a:r>
              </a:p>
            </p:txBody>
          </p:sp>
        </mc:Fallback>
      </mc:AlternateContent>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TEMPERATURAS DE SALIDA</a:t>
            </a:r>
            <a:endParaRPr lang="en-US" altLang="es-MX" sz="3600" b="1" dirty="0">
              <a:solidFill>
                <a:schemeClr val="accent1">
                  <a:lumMod val="40000"/>
                  <a:lumOff val="60000"/>
                </a:schemeClr>
              </a:solidFill>
              <a:latin typeface="Arial Rounded MT Bold" panose="020F0704030504030204" pitchFamily="34" charset="0"/>
            </a:endParaRPr>
          </a:p>
        </p:txBody>
      </p:sp>
      <mc:AlternateContent xmlns:mc="http://schemas.openxmlformats.org/markup-compatibility/2006" xmlns:a14="http://schemas.microsoft.com/office/drawing/2010/main">
        <mc:Choice Requires="a14">
          <p:sp>
            <p:nvSpPr>
              <p:cNvPr id="90115" name="Rectangle 3"/>
              <p:cNvSpPr>
                <a:spLocks noGrp="1" noChangeArrowheads="1"/>
              </p:cNvSpPr>
              <p:nvPr>
                <p:ph idx="1"/>
              </p:nvPr>
            </p:nvSpPr>
            <p:spPr>
              <a:xfrm>
                <a:off x="827700" y="2052925"/>
                <a:ext cx="7776748" cy="4544427"/>
              </a:xfrm>
            </p:spPr>
            <p:txBody>
              <a:bodyPr>
                <a:normAutofit fontScale="85000" lnSpcReduction="10000"/>
              </a:bodyPr>
              <a:lstStyle/>
              <a:p>
                <a:pPr algn="just"/>
                <a:r>
                  <a:rPr lang="es-MX" altLang="es-MX" sz="2800" b="1" dirty="0" smtClean="0">
                    <a:solidFill>
                      <a:srgbClr val="FF0000"/>
                    </a:solidFill>
                    <a:latin typeface="Century Gothic" panose="020B0502020202020204" pitchFamily="34" charset="0"/>
                  </a:rPr>
                  <a:t>Recuperación de calor en paralelo</a:t>
                </a:r>
              </a:p>
              <a:p>
                <a:pPr algn="just">
                  <a:buFont typeface="Wingdings" panose="05000000000000000000" pitchFamily="2" charset="2"/>
                  <a:buNone/>
                </a:pPr>
                <a:endParaRPr lang="es-MX" altLang="es-MX" sz="2800" dirty="0" smtClean="0">
                  <a:latin typeface="Century Gothic" panose="020B0502020202020204" pitchFamily="34" charset="0"/>
                </a:endParaRPr>
              </a:p>
              <a:p>
                <a:pPr algn="just">
                  <a:buFont typeface="Wingdings" panose="05000000000000000000" pitchFamily="2" charset="2"/>
                  <a:buNone/>
                </a:pPr>
                <a:r>
                  <a:rPr lang="es-MX" altLang="es-MX" sz="2800" dirty="0" smtClean="0">
                    <a:latin typeface="Century Gothic" panose="020B0502020202020204" pitchFamily="34" charset="0"/>
                  </a:rPr>
                  <a:t>    Si </a:t>
                </a:r>
                <a:r>
                  <a:rPr lang="es-MX" altLang="es-MX" sz="2800" dirty="0">
                    <a:latin typeface="Century Gothic" panose="020B0502020202020204" pitchFamily="34" charset="0"/>
                  </a:rPr>
                  <a:t>se tiene disponible un aparato </a:t>
                </a:r>
                <a:r>
                  <a:rPr lang="es-MX" altLang="es-MX" sz="2800" dirty="0" smtClean="0">
                    <a:latin typeface="Century Gothic" panose="020B0502020202020204" pitchFamily="34" charset="0"/>
                  </a:rPr>
                  <a:t>a corriente paralela que </a:t>
                </a:r>
                <a:r>
                  <a:rPr lang="es-MX" altLang="es-MX" sz="2800" dirty="0">
                    <a:latin typeface="Century Gothic" panose="020B0502020202020204" pitchFamily="34" charset="0"/>
                  </a:rPr>
                  <a:t>tiene una longitud dada L </a:t>
                </a:r>
                <a:r>
                  <a:rPr lang="es-MX" altLang="es-MX" sz="2800" dirty="0" smtClean="0">
                    <a:latin typeface="Century Gothic" panose="020B0502020202020204" pitchFamily="34" charset="0"/>
                  </a:rPr>
                  <a:t>y </a:t>
                </a:r>
                <a:r>
                  <a:rPr lang="es-MX" altLang="es-MX" sz="2800" dirty="0">
                    <a:latin typeface="Century Gothic" panose="020B0502020202020204" pitchFamily="34" charset="0"/>
                  </a:rPr>
                  <a:t>una superficie fija </a:t>
                </a:r>
                <a:r>
                  <a:rPr lang="es-MX" altLang="es-MX" sz="2800" dirty="0" smtClean="0">
                    <a:latin typeface="Century Gothic" panose="020B0502020202020204" pitchFamily="34" charset="0"/>
                  </a:rPr>
                  <a:t>A, </a:t>
                </a:r>
                <a:r>
                  <a:rPr lang="es-MX" altLang="es-MX" sz="2800" dirty="0">
                    <a:latin typeface="Century Gothic" panose="020B0502020202020204" pitchFamily="34" charset="0"/>
                  </a:rPr>
                  <a:t>y dos corrientes de proceso están disponibles con temperaturas de entrada T</a:t>
                </a:r>
                <a:r>
                  <a:rPr lang="es-MX" altLang="es-MX" sz="2800" baseline="-25000" dirty="0">
                    <a:latin typeface="Century Gothic" panose="020B0502020202020204" pitchFamily="34" charset="0"/>
                  </a:rPr>
                  <a:t>1</a:t>
                </a:r>
                <a:r>
                  <a:rPr lang="es-MX" altLang="es-MX" sz="2800" dirty="0">
                    <a:latin typeface="Century Gothic" panose="020B0502020202020204" pitchFamily="34" charset="0"/>
                  </a:rPr>
                  <a:t>, t</a:t>
                </a:r>
                <a:r>
                  <a:rPr lang="es-MX" altLang="es-MX" sz="2800" baseline="-25000" dirty="0">
                    <a:latin typeface="Century Gothic" panose="020B0502020202020204" pitchFamily="34" charset="0"/>
                  </a:rPr>
                  <a:t>1</a:t>
                </a:r>
                <a:r>
                  <a:rPr lang="es-MX" altLang="es-MX" sz="2800" dirty="0">
                    <a:latin typeface="Century Gothic" panose="020B0502020202020204" pitchFamily="34" charset="0"/>
                  </a:rPr>
                  <a:t>, a razones de flujo y calores específicos W, C y w, c; se pueden calcular las temperaturas de salida que se obtendrían en el </a:t>
                </a:r>
                <a:r>
                  <a:rPr lang="es-MX" altLang="es-MX" sz="2800" dirty="0" smtClean="0">
                    <a:latin typeface="Century Gothic" panose="020B0502020202020204" pitchFamily="34" charset="0"/>
                  </a:rPr>
                  <a:t>aparato, a partir de las ecuaciones de balance térmico:</a:t>
                </a:r>
              </a:p>
              <a:p>
                <a:pPr algn="just">
                  <a:buFont typeface="Wingdings" panose="05000000000000000000" pitchFamily="2" charset="2"/>
                  <a:buNone/>
                </a:pPr>
                <a:endParaRPr lang="es-MX" altLang="es-MX" sz="2800" dirty="0">
                  <a:latin typeface="Century Gothic" panose="020B0502020202020204" pitchFamily="34" charset="0"/>
                </a:endParaRPr>
              </a:p>
              <a:p>
                <a:pPr algn="ctr">
                  <a:buFont typeface="Wingdings" panose="05000000000000000000" pitchFamily="2" charset="2"/>
                  <a:buNone/>
                </a:pPr>
                <a14:m>
                  <m:oMathPara xmlns:m="http://schemas.openxmlformats.org/officeDocument/2006/math">
                    <m:oMathParaPr>
                      <m:jc m:val="centerGroup"/>
                    </m:oMathParaPr>
                    <m:oMath xmlns:m="http://schemas.openxmlformats.org/officeDocument/2006/math">
                      <m:r>
                        <a:rPr lang="es-MX" altLang="es-MX" sz="2800" b="0" i="1" smtClean="0">
                          <a:latin typeface="Cambria Math" panose="02040503050406030204" pitchFamily="18" charset="0"/>
                        </a:rPr>
                        <m:t>𝑅</m:t>
                      </m:r>
                      <m:r>
                        <a:rPr lang="es-MX" altLang="es-MX" sz="2800" b="0" i="1" smtClean="0">
                          <a:latin typeface="Cambria Math" panose="02040503050406030204" pitchFamily="18" charset="0"/>
                        </a:rPr>
                        <m:t>=</m:t>
                      </m:r>
                      <m:f>
                        <m:fPr>
                          <m:type m:val="skw"/>
                          <m:ctrlPr>
                            <a:rPr lang="es-MX" altLang="es-MX" sz="2800" b="0" i="1" smtClean="0">
                              <a:latin typeface="Cambria Math" panose="02040503050406030204" pitchFamily="18" charset="0"/>
                            </a:rPr>
                          </m:ctrlPr>
                        </m:fPr>
                        <m:num>
                          <m:r>
                            <a:rPr lang="es-MX" altLang="es-MX" sz="2800" b="0" i="1" smtClean="0">
                              <a:latin typeface="Cambria Math" panose="02040503050406030204" pitchFamily="18" charset="0"/>
                            </a:rPr>
                            <m:t>𝑤𝑐</m:t>
                          </m:r>
                        </m:num>
                        <m:den>
                          <m:r>
                            <a:rPr lang="es-MX" altLang="es-MX" sz="2800" b="0" i="1" smtClean="0">
                              <a:latin typeface="Cambria Math" panose="02040503050406030204" pitchFamily="18" charset="0"/>
                            </a:rPr>
                            <m:t>𝑊𝐶</m:t>
                          </m:r>
                        </m:den>
                      </m:f>
                    </m:oMath>
                  </m:oMathPara>
                </a14:m>
                <a:endParaRPr lang="en-US" altLang="es-MX" sz="2800" dirty="0">
                  <a:latin typeface="Century Gothic" panose="020B0502020202020204" pitchFamily="34" charset="0"/>
                </a:endParaRPr>
              </a:p>
            </p:txBody>
          </p:sp>
        </mc:Choice>
        <mc:Fallback xmlns="">
          <p:sp>
            <p:nvSpPr>
              <p:cNvPr id="90115" name="Rectangle 3"/>
              <p:cNvSpPr>
                <a:spLocks noGrp="1" noRot="1" noChangeAspect="1" noMove="1" noResize="1" noEditPoints="1" noAdjustHandles="1" noChangeArrowheads="1" noChangeShapeType="1" noTextEdit="1"/>
              </p:cNvSpPr>
              <p:nvPr>
                <p:ph idx="1"/>
              </p:nvPr>
            </p:nvSpPr>
            <p:spPr>
              <a:xfrm>
                <a:off x="827700" y="2052925"/>
                <a:ext cx="7776748" cy="4544427"/>
              </a:xfrm>
              <a:blipFill rotWithShape="0">
                <a:blip r:embed="rId2"/>
                <a:stretch>
                  <a:fillRect l="-627" t="-1879" r="-1255" b="-24430"/>
                </a:stretch>
              </a:blipFill>
            </p:spPr>
            <p:txBody>
              <a:bodyPr/>
              <a:lstStyle/>
              <a:p>
                <a:r>
                  <a:rPr lang="es-MX">
                    <a:noFill/>
                  </a:rPr>
                  <a:t> </a:t>
                </a:r>
              </a:p>
            </p:txBody>
          </p:sp>
        </mc:Fallback>
      </mc:AlternateContent>
    </p:spTree>
    <p:extLst>
      <p:ext uri="{BB962C8B-B14F-4D97-AF65-F5344CB8AC3E}">
        <p14:creationId xmlns:p14="http://schemas.microsoft.com/office/powerpoint/2010/main" val="8298063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 DE SALIDA</a:t>
            </a:r>
            <a:endParaRPr lang="en-US" altLang="es-MX" sz="3600" b="1" dirty="0">
              <a:solidFill>
                <a:schemeClr val="accent1">
                  <a:lumMod val="40000"/>
                  <a:lumOff val="60000"/>
                </a:schemeClr>
              </a:solidFill>
              <a:latin typeface="Arial Rounded MT Bold" panose="020F0704030504030204" pitchFamily="34" charset="0"/>
            </a:endParaRPr>
          </a:p>
        </p:txBody>
      </p:sp>
      <mc:AlternateContent xmlns:mc="http://schemas.openxmlformats.org/markup-compatibility/2006" xmlns:a14="http://schemas.microsoft.com/office/drawing/2010/main">
        <mc:Choice Requires="a14">
          <p:sp>
            <p:nvSpPr>
              <p:cNvPr id="91139" name="Rectangle 3"/>
              <p:cNvSpPr>
                <a:spLocks noGrp="1" noChangeArrowheads="1"/>
              </p:cNvSpPr>
              <p:nvPr>
                <p:ph idx="1"/>
              </p:nvPr>
            </p:nvSpPr>
            <p:spPr>
              <a:xfrm>
                <a:off x="683568" y="2060848"/>
                <a:ext cx="6984776" cy="4472419"/>
              </a:xfrm>
            </p:spPr>
            <p:txBody>
              <a:bodyPr>
                <a:normAutofit/>
              </a:bodyPr>
              <a:lstStyle/>
              <a:p>
                <a:pPr algn="ctr">
                  <a:buFont typeface="Wingdings" panose="05000000000000000000" pitchFamily="2" charset="2"/>
                  <a:buNone/>
                </a:pPr>
                <a:endParaRPr lang="es-MX" altLang="es-MX" b="0" i="1" dirty="0" smtClean="0">
                  <a:latin typeface="Cambria Math" panose="02040503050406030204" pitchFamily="18" charset="0"/>
                </a:endParaRPr>
              </a:p>
              <a:p>
                <a:pPr algn="ctr">
                  <a:buFont typeface="Wingdings" panose="05000000000000000000" pitchFamily="2" charset="2"/>
                  <a:buNone/>
                </a:pPr>
                <a14:m>
                  <m:oMathPara xmlns:m="http://schemas.openxmlformats.org/officeDocument/2006/math">
                    <m:oMathParaPr>
                      <m:jc m:val="centerGroup"/>
                    </m:oMathParaPr>
                    <m:oMath xmlns:m="http://schemas.openxmlformats.org/officeDocument/2006/math">
                      <m:r>
                        <a:rPr lang="es-MX" altLang="es-MX" b="0" i="1" smtClean="0">
                          <a:latin typeface="Cambria Math" panose="02040503050406030204" pitchFamily="18" charset="0"/>
                        </a:rPr>
                        <m:t>𝑅</m:t>
                      </m:r>
                      <m:r>
                        <a:rPr lang="es-MX" altLang="es-MX" b="0" i="1" smtClean="0">
                          <a:latin typeface="Cambria Math" panose="02040503050406030204" pitchFamily="18" charset="0"/>
                        </a:rPr>
                        <m:t>=</m:t>
                      </m:r>
                      <m:f>
                        <m:fPr>
                          <m:ctrlPr>
                            <a:rPr lang="es-MX" altLang="es-MX" b="0" i="1" smtClean="0">
                              <a:latin typeface="Cambria Math" panose="02040503050406030204" pitchFamily="18" charset="0"/>
                            </a:rPr>
                          </m:ctrlPr>
                        </m:fPr>
                        <m:num>
                          <m:d>
                            <m:dPr>
                              <m:ctrlPr>
                                <a:rPr lang="es-MX" altLang="es-MX" b="0" i="1" smtClean="0">
                                  <a:latin typeface="Cambria Math" panose="02040503050406030204" pitchFamily="18" charset="0"/>
                                </a:rPr>
                              </m:ctrlPr>
                            </m:dPr>
                            <m:e>
                              <m:sSub>
                                <m:sSubPr>
                                  <m:ctrlPr>
                                    <a:rPr lang="es-MX" altLang="es-MX" b="0" i="1" smtClean="0">
                                      <a:latin typeface="Cambria Math" panose="02040503050406030204" pitchFamily="18" charset="0"/>
                                    </a:rPr>
                                  </m:ctrlPr>
                                </m:sSubPr>
                                <m:e>
                                  <m:r>
                                    <a:rPr lang="es-MX" altLang="es-MX" b="0" i="1" smtClean="0">
                                      <a:latin typeface="Cambria Math" panose="02040503050406030204" pitchFamily="18" charset="0"/>
                                    </a:rPr>
                                    <m:t>𝑇</m:t>
                                  </m:r>
                                </m:e>
                                <m:sub>
                                  <m:r>
                                    <a:rPr lang="es-MX" altLang="es-MX" b="0" i="1" smtClean="0">
                                      <a:latin typeface="Cambria Math" panose="02040503050406030204" pitchFamily="18" charset="0"/>
                                    </a:rPr>
                                    <m:t>1</m:t>
                                  </m:r>
                                </m:sub>
                              </m:sSub>
                              <m:r>
                                <a:rPr lang="es-MX" altLang="es-MX" b="0" i="1" smtClean="0">
                                  <a:latin typeface="Cambria Math" panose="02040503050406030204" pitchFamily="18" charset="0"/>
                                </a:rPr>
                                <m:t>−</m:t>
                              </m:r>
                              <m:sSub>
                                <m:sSubPr>
                                  <m:ctrlPr>
                                    <a:rPr lang="es-MX" altLang="es-MX" b="0" i="1" smtClean="0">
                                      <a:latin typeface="Cambria Math" panose="02040503050406030204" pitchFamily="18" charset="0"/>
                                    </a:rPr>
                                  </m:ctrlPr>
                                </m:sSubPr>
                                <m:e>
                                  <m:r>
                                    <a:rPr lang="es-MX" altLang="es-MX" b="0" i="1" smtClean="0">
                                      <a:latin typeface="Cambria Math" panose="02040503050406030204" pitchFamily="18" charset="0"/>
                                    </a:rPr>
                                    <m:t>𝑇</m:t>
                                  </m:r>
                                </m:e>
                                <m:sub>
                                  <m:r>
                                    <a:rPr lang="es-MX" altLang="es-MX" b="0" i="1" smtClean="0">
                                      <a:latin typeface="Cambria Math" panose="02040503050406030204" pitchFamily="18" charset="0"/>
                                    </a:rPr>
                                    <m:t>2</m:t>
                                  </m:r>
                                </m:sub>
                              </m:sSub>
                            </m:e>
                          </m:d>
                        </m:num>
                        <m:den>
                          <m:d>
                            <m:dPr>
                              <m:ctrlPr>
                                <a:rPr lang="es-MX" altLang="es-MX" b="0" i="1" smtClean="0">
                                  <a:latin typeface="Cambria Math" panose="02040503050406030204" pitchFamily="18" charset="0"/>
                                </a:rPr>
                              </m:ctrlPr>
                            </m:dPr>
                            <m:e>
                              <m:sSub>
                                <m:sSubPr>
                                  <m:ctrlPr>
                                    <a:rPr lang="es-MX" altLang="es-MX" b="0" i="1" smtClean="0">
                                      <a:latin typeface="Cambria Math" panose="02040503050406030204" pitchFamily="18" charset="0"/>
                                    </a:rPr>
                                  </m:ctrlPr>
                                </m:sSubPr>
                                <m:e>
                                  <m:r>
                                    <a:rPr lang="es-MX" altLang="es-MX" b="0" i="1" smtClean="0">
                                      <a:latin typeface="Cambria Math" panose="02040503050406030204" pitchFamily="18" charset="0"/>
                                    </a:rPr>
                                    <m:t>𝑡</m:t>
                                  </m:r>
                                </m:e>
                                <m:sub>
                                  <m:r>
                                    <a:rPr lang="es-MX" altLang="es-MX" b="0" i="1" smtClean="0">
                                      <a:latin typeface="Cambria Math" panose="02040503050406030204" pitchFamily="18" charset="0"/>
                                    </a:rPr>
                                    <m:t>2</m:t>
                                  </m:r>
                                </m:sub>
                              </m:sSub>
                              <m:r>
                                <a:rPr lang="es-MX" altLang="es-MX" b="0" i="1" smtClean="0">
                                  <a:latin typeface="Cambria Math" panose="02040503050406030204" pitchFamily="18" charset="0"/>
                                </a:rPr>
                                <m:t>−</m:t>
                              </m:r>
                              <m:sSub>
                                <m:sSubPr>
                                  <m:ctrlPr>
                                    <a:rPr lang="es-MX" altLang="es-MX" b="0" i="1" smtClean="0">
                                      <a:latin typeface="Cambria Math" panose="02040503050406030204" pitchFamily="18" charset="0"/>
                                    </a:rPr>
                                  </m:ctrlPr>
                                </m:sSubPr>
                                <m:e>
                                  <m:r>
                                    <a:rPr lang="es-MX" altLang="es-MX" b="0" i="1" smtClean="0">
                                      <a:latin typeface="Cambria Math" panose="02040503050406030204" pitchFamily="18" charset="0"/>
                                    </a:rPr>
                                    <m:t>𝑡</m:t>
                                  </m:r>
                                </m:e>
                                <m:sub>
                                  <m:r>
                                    <a:rPr lang="es-MX" altLang="es-MX" b="0" i="1" smtClean="0">
                                      <a:latin typeface="Cambria Math" panose="02040503050406030204" pitchFamily="18" charset="0"/>
                                    </a:rPr>
                                    <m:t>1</m:t>
                                  </m:r>
                                </m:sub>
                              </m:sSub>
                            </m:e>
                          </m:d>
                        </m:den>
                      </m:f>
                    </m:oMath>
                  </m:oMathPara>
                </a14:m>
                <a:endParaRPr lang="es-MX" altLang="es-MX" dirty="0" smtClean="0">
                  <a:latin typeface="Comic Sans MS" panose="030F0702030302020204" pitchFamily="66" charset="0"/>
                </a:endParaRPr>
              </a:p>
              <a:p>
                <a:pPr algn="ctr">
                  <a:buFont typeface="Wingdings" panose="05000000000000000000" pitchFamily="2" charset="2"/>
                  <a:buNone/>
                </a:pPr>
                <a:endParaRPr lang="es-MX" altLang="es-MX" dirty="0">
                  <a:latin typeface="Comic Sans MS" panose="030F0702030302020204" pitchFamily="66" charset="0"/>
                </a:endParaRPr>
              </a:p>
              <a:p>
                <a:pPr algn="ctr">
                  <a:buFont typeface="Wingdings" panose="05000000000000000000" pitchFamily="2" charset="2"/>
                  <a:buNone/>
                </a:pPr>
                <a:endParaRPr lang="es-MX" altLang="es-MX" dirty="0">
                  <a:latin typeface="Comic Sans MS" panose="030F0702030302020204" pitchFamily="66" charset="0"/>
                </a:endParaRPr>
              </a:p>
              <a:p>
                <a:pPr algn="ctr">
                  <a:buFont typeface="Wingdings" panose="05000000000000000000" pitchFamily="2" charset="2"/>
                  <a:buNone/>
                </a:pPr>
                <a14:m>
                  <m:oMathPara xmlns:m="http://schemas.openxmlformats.org/officeDocument/2006/math">
                    <m:oMathParaPr>
                      <m:jc m:val="centerGroup"/>
                    </m:oMathParaPr>
                    <m:oMath xmlns:m="http://schemas.openxmlformats.org/officeDocument/2006/math">
                      <m:sSub>
                        <m:sSubPr>
                          <m:ctrlPr>
                            <a:rPr lang="es-MX" altLang="es-MX" i="1" smtClean="0">
                              <a:latin typeface="Cambria Math" panose="02040503050406030204" pitchFamily="18" charset="0"/>
                            </a:rPr>
                          </m:ctrlPr>
                        </m:sSubPr>
                        <m:e>
                          <m:r>
                            <a:rPr lang="es-MX" altLang="es-MX" b="0" i="1" smtClean="0">
                              <a:latin typeface="Cambria Math" panose="02040503050406030204" pitchFamily="18" charset="0"/>
                            </a:rPr>
                            <m:t>𝑡</m:t>
                          </m:r>
                        </m:e>
                        <m:sub>
                          <m:r>
                            <a:rPr lang="es-MX" altLang="es-MX" b="0" i="1" smtClean="0">
                              <a:latin typeface="Cambria Math" panose="02040503050406030204" pitchFamily="18" charset="0"/>
                            </a:rPr>
                            <m:t>2</m:t>
                          </m:r>
                        </m:sub>
                      </m:sSub>
                      <m:r>
                        <a:rPr lang="es-MX" altLang="es-MX" b="0" i="1" smtClean="0">
                          <a:latin typeface="Cambria Math" panose="02040503050406030204" pitchFamily="18" charset="0"/>
                        </a:rPr>
                        <m:t>=</m:t>
                      </m:r>
                      <m:sSub>
                        <m:sSubPr>
                          <m:ctrlPr>
                            <a:rPr lang="es-MX" altLang="es-MX" b="0" i="1" smtClean="0">
                              <a:latin typeface="Cambria Math" panose="02040503050406030204" pitchFamily="18" charset="0"/>
                            </a:rPr>
                          </m:ctrlPr>
                        </m:sSubPr>
                        <m:e>
                          <m:r>
                            <a:rPr lang="es-MX" altLang="es-MX" b="0" i="1" smtClean="0">
                              <a:latin typeface="Cambria Math" panose="02040503050406030204" pitchFamily="18" charset="0"/>
                            </a:rPr>
                            <m:t>𝑡</m:t>
                          </m:r>
                        </m:e>
                        <m:sub>
                          <m:r>
                            <a:rPr lang="es-MX" altLang="es-MX" b="0" i="1" smtClean="0">
                              <a:latin typeface="Cambria Math" panose="02040503050406030204" pitchFamily="18" charset="0"/>
                            </a:rPr>
                            <m:t>1</m:t>
                          </m:r>
                        </m:sub>
                      </m:sSub>
                      <m:r>
                        <a:rPr lang="es-MX" altLang="es-MX" b="0" i="1" smtClean="0">
                          <a:latin typeface="Cambria Math" panose="02040503050406030204" pitchFamily="18" charset="0"/>
                        </a:rPr>
                        <m:t>+</m:t>
                      </m:r>
                      <m:f>
                        <m:fPr>
                          <m:ctrlPr>
                            <a:rPr lang="es-MX" altLang="es-MX" b="0" i="1" smtClean="0">
                              <a:latin typeface="Cambria Math" panose="02040503050406030204" pitchFamily="18" charset="0"/>
                            </a:rPr>
                          </m:ctrlPr>
                        </m:fPr>
                        <m:num>
                          <m:d>
                            <m:dPr>
                              <m:ctrlPr>
                                <a:rPr lang="es-MX" altLang="es-MX" b="0" i="1" smtClean="0">
                                  <a:latin typeface="Cambria Math" panose="02040503050406030204" pitchFamily="18" charset="0"/>
                                </a:rPr>
                              </m:ctrlPr>
                            </m:dPr>
                            <m:e>
                              <m:sSub>
                                <m:sSubPr>
                                  <m:ctrlPr>
                                    <a:rPr lang="es-MX" altLang="es-MX" b="0" i="1" smtClean="0">
                                      <a:latin typeface="Cambria Math" panose="02040503050406030204" pitchFamily="18" charset="0"/>
                                    </a:rPr>
                                  </m:ctrlPr>
                                </m:sSubPr>
                                <m:e>
                                  <m:r>
                                    <a:rPr lang="es-MX" altLang="es-MX" b="0" i="1" smtClean="0">
                                      <a:latin typeface="Cambria Math" panose="02040503050406030204" pitchFamily="18" charset="0"/>
                                    </a:rPr>
                                    <m:t>𝑇</m:t>
                                  </m:r>
                                </m:e>
                                <m:sub>
                                  <m:r>
                                    <a:rPr lang="es-MX" altLang="es-MX" b="0" i="1" smtClean="0">
                                      <a:latin typeface="Cambria Math" panose="02040503050406030204" pitchFamily="18" charset="0"/>
                                    </a:rPr>
                                    <m:t>1</m:t>
                                  </m:r>
                                </m:sub>
                              </m:sSub>
                              <m:r>
                                <a:rPr lang="es-MX" altLang="es-MX" b="0" i="1" smtClean="0">
                                  <a:latin typeface="Cambria Math" panose="02040503050406030204" pitchFamily="18" charset="0"/>
                                </a:rPr>
                                <m:t>−</m:t>
                              </m:r>
                              <m:sSub>
                                <m:sSubPr>
                                  <m:ctrlPr>
                                    <a:rPr lang="es-MX" altLang="es-MX" b="0" i="1" smtClean="0">
                                      <a:latin typeface="Cambria Math" panose="02040503050406030204" pitchFamily="18" charset="0"/>
                                    </a:rPr>
                                  </m:ctrlPr>
                                </m:sSubPr>
                                <m:e>
                                  <m:r>
                                    <a:rPr lang="es-MX" altLang="es-MX" b="0" i="1" smtClean="0">
                                      <a:latin typeface="Cambria Math" panose="02040503050406030204" pitchFamily="18" charset="0"/>
                                    </a:rPr>
                                    <m:t>𝑇</m:t>
                                  </m:r>
                                </m:e>
                                <m:sub>
                                  <m:r>
                                    <a:rPr lang="es-MX" altLang="es-MX" b="0" i="1" smtClean="0">
                                      <a:latin typeface="Cambria Math" panose="02040503050406030204" pitchFamily="18" charset="0"/>
                                    </a:rPr>
                                    <m:t>2</m:t>
                                  </m:r>
                                </m:sub>
                              </m:sSub>
                            </m:e>
                          </m:d>
                        </m:num>
                        <m:den>
                          <m:r>
                            <a:rPr lang="es-MX" altLang="es-MX" b="0" i="1" smtClean="0">
                              <a:latin typeface="Cambria Math" panose="02040503050406030204" pitchFamily="18" charset="0"/>
                            </a:rPr>
                            <m:t>𝑅</m:t>
                          </m:r>
                        </m:den>
                      </m:f>
                    </m:oMath>
                  </m:oMathPara>
                </a14:m>
                <a:endParaRPr lang="es-MX" altLang="es-MX" dirty="0" smtClean="0">
                  <a:latin typeface="Comic Sans MS" panose="030F0702030302020204" pitchFamily="66" charset="0"/>
                </a:endParaRPr>
              </a:p>
              <a:p>
                <a:pPr algn="ctr">
                  <a:buFont typeface="Wingdings" panose="05000000000000000000" pitchFamily="2" charset="2"/>
                  <a:buNone/>
                </a:pPr>
                <a:endParaRPr lang="es-MX" altLang="es-MX" dirty="0">
                  <a:latin typeface="Comic Sans MS" panose="030F0702030302020204" pitchFamily="66" charset="0"/>
                </a:endParaRPr>
              </a:p>
              <a:p>
                <a:pPr algn="ctr">
                  <a:buFont typeface="Wingdings" panose="05000000000000000000" pitchFamily="2" charset="2"/>
                  <a:buNone/>
                </a:pPr>
                <a:endParaRPr lang="es-MX" altLang="es-MX" dirty="0">
                  <a:latin typeface="Comic Sans MS" panose="030F0702030302020204" pitchFamily="66" charset="0"/>
                </a:endParaRPr>
              </a:p>
              <a:p>
                <a:pPr algn="ctr">
                  <a:buFont typeface="Wingdings" panose="05000000000000000000" pitchFamily="2" charset="2"/>
                  <a:buNone/>
                </a:pPr>
                <a14:m>
                  <m:oMathPara xmlns:m="http://schemas.openxmlformats.org/officeDocument/2006/math">
                    <m:oMathParaPr>
                      <m:jc m:val="centerGroup"/>
                    </m:oMathParaPr>
                    <m:oMath xmlns:m="http://schemas.openxmlformats.org/officeDocument/2006/math">
                      <m:sSub>
                        <m:sSubPr>
                          <m:ctrlPr>
                            <a:rPr lang="en-US" altLang="es-MX" i="1" smtClean="0">
                              <a:latin typeface="Cambria Math" panose="02040503050406030204" pitchFamily="18" charset="0"/>
                            </a:rPr>
                          </m:ctrlPr>
                        </m:sSubPr>
                        <m:e>
                          <m:r>
                            <a:rPr lang="es-MX" altLang="es-MX" b="0" i="1" smtClean="0">
                              <a:latin typeface="Cambria Math" panose="02040503050406030204" pitchFamily="18" charset="0"/>
                            </a:rPr>
                            <m:t>𝑇</m:t>
                          </m:r>
                        </m:e>
                        <m:sub>
                          <m:r>
                            <a:rPr lang="es-MX" altLang="es-MX" b="0" i="1" smtClean="0">
                              <a:latin typeface="Cambria Math" panose="02040503050406030204" pitchFamily="18" charset="0"/>
                            </a:rPr>
                            <m:t>2</m:t>
                          </m:r>
                        </m:sub>
                      </m:sSub>
                      <m:r>
                        <a:rPr lang="es-MX" altLang="es-MX" b="0" i="1" smtClean="0">
                          <a:latin typeface="Cambria Math" panose="02040503050406030204" pitchFamily="18" charset="0"/>
                        </a:rPr>
                        <m:t>=</m:t>
                      </m:r>
                      <m:f>
                        <m:fPr>
                          <m:ctrlPr>
                            <a:rPr lang="es-MX" altLang="es-MX" b="0" i="1" smtClean="0">
                              <a:latin typeface="Cambria Math" panose="02040503050406030204" pitchFamily="18" charset="0"/>
                            </a:rPr>
                          </m:ctrlPr>
                        </m:fPr>
                        <m:num>
                          <m:d>
                            <m:dPr>
                              <m:begChr m:val="["/>
                              <m:endChr m:val="]"/>
                              <m:ctrlPr>
                                <a:rPr lang="es-MX" altLang="es-MX" b="0" i="1" smtClean="0">
                                  <a:latin typeface="Cambria Math" panose="02040503050406030204" pitchFamily="18" charset="0"/>
                                </a:rPr>
                              </m:ctrlPr>
                            </m:dPr>
                            <m:e>
                              <m:d>
                                <m:dPr>
                                  <m:ctrlPr>
                                    <a:rPr lang="es-MX" altLang="es-MX" b="0" i="1" smtClean="0">
                                      <a:latin typeface="Cambria Math" panose="02040503050406030204" pitchFamily="18" charset="0"/>
                                    </a:rPr>
                                  </m:ctrlPr>
                                </m:dPr>
                                <m:e>
                                  <m:r>
                                    <a:rPr lang="es-MX" altLang="es-MX" b="0" i="1" smtClean="0">
                                      <a:latin typeface="Cambria Math" panose="02040503050406030204" pitchFamily="18" charset="0"/>
                                    </a:rPr>
                                    <m:t>𝑅</m:t>
                                  </m:r>
                                  <m:r>
                                    <a:rPr lang="es-MX" altLang="es-MX" b="0" i="1" smtClean="0">
                                      <a:latin typeface="Cambria Math" panose="02040503050406030204" pitchFamily="18" charset="0"/>
                                    </a:rPr>
                                    <m:t>+</m:t>
                                  </m:r>
                                  <m:sSup>
                                    <m:sSupPr>
                                      <m:ctrlPr>
                                        <a:rPr lang="es-MX" altLang="es-MX" b="0" i="1" smtClean="0">
                                          <a:latin typeface="Cambria Math" panose="02040503050406030204" pitchFamily="18" charset="0"/>
                                        </a:rPr>
                                      </m:ctrlPr>
                                    </m:sSupPr>
                                    <m:e>
                                      <m:r>
                                        <a:rPr lang="es-MX" altLang="es-MX" b="0" i="1" smtClean="0">
                                          <a:latin typeface="Cambria Math" panose="02040503050406030204" pitchFamily="18" charset="0"/>
                                        </a:rPr>
                                        <m:t>𝑒</m:t>
                                      </m:r>
                                    </m:e>
                                    <m:sup>
                                      <m:d>
                                        <m:dPr>
                                          <m:ctrlPr>
                                            <a:rPr lang="es-MX" altLang="es-MX" b="0" i="1" smtClean="0">
                                              <a:latin typeface="Cambria Math" panose="02040503050406030204" pitchFamily="18" charset="0"/>
                                            </a:rPr>
                                          </m:ctrlPr>
                                        </m:dPr>
                                        <m:e>
                                          <m:f>
                                            <m:fPr>
                                              <m:type m:val="skw"/>
                                              <m:ctrlPr>
                                                <a:rPr lang="es-MX" altLang="es-MX" b="0" i="1" smtClean="0">
                                                  <a:latin typeface="Cambria Math" panose="02040503050406030204" pitchFamily="18" charset="0"/>
                                                </a:rPr>
                                              </m:ctrlPr>
                                            </m:fPr>
                                            <m:num>
                                              <m:r>
                                                <a:rPr lang="es-MX" altLang="es-MX" b="0" i="1" smtClean="0">
                                                  <a:latin typeface="Cambria Math" panose="02040503050406030204" pitchFamily="18" charset="0"/>
                                                </a:rPr>
                                                <m:t>𝑈𝐴</m:t>
                                              </m:r>
                                            </m:num>
                                            <m:den>
                                              <m:r>
                                                <a:rPr lang="es-MX" altLang="es-MX" b="0" i="1" smtClean="0">
                                                  <a:latin typeface="Cambria Math" panose="02040503050406030204" pitchFamily="18" charset="0"/>
                                                </a:rPr>
                                                <m:t>𝑤𝑐</m:t>
                                              </m:r>
                                            </m:den>
                                          </m:f>
                                        </m:e>
                                      </m:d>
                                      <m:d>
                                        <m:dPr>
                                          <m:ctrlPr>
                                            <a:rPr lang="es-MX" altLang="es-MX" b="0" i="1" smtClean="0">
                                              <a:latin typeface="Cambria Math" panose="02040503050406030204" pitchFamily="18" charset="0"/>
                                            </a:rPr>
                                          </m:ctrlPr>
                                        </m:dPr>
                                        <m:e>
                                          <m:r>
                                            <a:rPr lang="es-MX" altLang="es-MX" b="0" i="1" smtClean="0">
                                              <a:latin typeface="Cambria Math" panose="02040503050406030204" pitchFamily="18" charset="0"/>
                                            </a:rPr>
                                            <m:t>𝑅</m:t>
                                          </m:r>
                                          <m:r>
                                            <a:rPr lang="es-MX" altLang="es-MX" b="0" i="1" smtClean="0">
                                              <a:latin typeface="Cambria Math" panose="02040503050406030204" pitchFamily="18" charset="0"/>
                                            </a:rPr>
                                            <m:t>+1</m:t>
                                          </m:r>
                                        </m:e>
                                      </m:d>
                                    </m:sup>
                                  </m:sSup>
                                </m:e>
                              </m:d>
                              <m:sSub>
                                <m:sSubPr>
                                  <m:ctrlPr>
                                    <a:rPr lang="es-MX" altLang="es-MX" b="0" i="1" smtClean="0">
                                      <a:latin typeface="Cambria Math" panose="02040503050406030204" pitchFamily="18" charset="0"/>
                                    </a:rPr>
                                  </m:ctrlPr>
                                </m:sSubPr>
                                <m:e>
                                  <m:r>
                                    <a:rPr lang="es-MX" altLang="es-MX" b="0" i="1" smtClean="0">
                                      <a:latin typeface="Cambria Math" panose="02040503050406030204" pitchFamily="18" charset="0"/>
                                    </a:rPr>
                                    <m:t>𝑇</m:t>
                                  </m:r>
                                </m:e>
                                <m:sub>
                                  <m:r>
                                    <a:rPr lang="es-MX" altLang="es-MX" b="0" i="1" smtClean="0">
                                      <a:latin typeface="Cambria Math" panose="02040503050406030204" pitchFamily="18" charset="0"/>
                                    </a:rPr>
                                    <m:t>1</m:t>
                                  </m:r>
                                </m:sub>
                              </m:sSub>
                              <m:r>
                                <a:rPr lang="es-MX" altLang="es-MX" b="0" i="1" smtClean="0">
                                  <a:latin typeface="Cambria Math" panose="02040503050406030204" pitchFamily="18" charset="0"/>
                                </a:rPr>
                                <m:t>+</m:t>
                              </m:r>
                              <m:d>
                                <m:dPr>
                                  <m:ctrlPr>
                                    <a:rPr lang="es-MX" altLang="es-MX" b="0" i="1" smtClean="0">
                                      <a:latin typeface="Cambria Math" panose="02040503050406030204" pitchFamily="18" charset="0"/>
                                    </a:rPr>
                                  </m:ctrlPr>
                                </m:dPr>
                                <m:e>
                                  <m:sSup>
                                    <m:sSupPr>
                                      <m:ctrlPr>
                                        <a:rPr lang="es-MX" altLang="es-MX" b="0" i="1" smtClean="0">
                                          <a:latin typeface="Cambria Math" panose="02040503050406030204" pitchFamily="18" charset="0"/>
                                        </a:rPr>
                                      </m:ctrlPr>
                                    </m:sSupPr>
                                    <m:e>
                                      <m:r>
                                        <a:rPr lang="es-MX" altLang="es-MX" b="0" i="1" smtClean="0">
                                          <a:latin typeface="Cambria Math" panose="02040503050406030204" pitchFamily="18" charset="0"/>
                                        </a:rPr>
                                        <m:t>𝑒</m:t>
                                      </m:r>
                                    </m:e>
                                    <m:sup>
                                      <m:d>
                                        <m:dPr>
                                          <m:ctrlPr>
                                            <a:rPr lang="es-MX" altLang="es-MX" b="0" i="1" smtClean="0">
                                              <a:latin typeface="Cambria Math" panose="02040503050406030204" pitchFamily="18" charset="0"/>
                                            </a:rPr>
                                          </m:ctrlPr>
                                        </m:dPr>
                                        <m:e>
                                          <m:f>
                                            <m:fPr>
                                              <m:type m:val="skw"/>
                                              <m:ctrlPr>
                                                <a:rPr lang="es-MX" altLang="es-MX" b="0" i="1" smtClean="0">
                                                  <a:latin typeface="Cambria Math" panose="02040503050406030204" pitchFamily="18" charset="0"/>
                                                </a:rPr>
                                              </m:ctrlPr>
                                            </m:fPr>
                                            <m:num>
                                              <m:r>
                                                <a:rPr lang="es-MX" altLang="es-MX" b="0" i="1" smtClean="0">
                                                  <a:latin typeface="Cambria Math" panose="02040503050406030204" pitchFamily="18" charset="0"/>
                                                </a:rPr>
                                                <m:t>𝑈𝐴</m:t>
                                              </m:r>
                                            </m:num>
                                            <m:den>
                                              <m:r>
                                                <a:rPr lang="es-MX" altLang="es-MX" b="0" i="1" smtClean="0">
                                                  <a:latin typeface="Cambria Math" panose="02040503050406030204" pitchFamily="18" charset="0"/>
                                                </a:rPr>
                                                <m:t>𝑤𝑐</m:t>
                                              </m:r>
                                            </m:den>
                                          </m:f>
                                        </m:e>
                                      </m:d>
                                      <m:d>
                                        <m:dPr>
                                          <m:ctrlPr>
                                            <a:rPr lang="es-MX" altLang="es-MX" b="0" i="1" smtClean="0">
                                              <a:latin typeface="Cambria Math" panose="02040503050406030204" pitchFamily="18" charset="0"/>
                                            </a:rPr>
                                          </m:ctrlPr>
                                        </m:dPr>
                                        <m:e>
                                          <m:r>
                                            <a:rPr lang="es-MX" altLang="es-MX" b="0" i="1" smtClean="0">
                                              <a:latin typeface="Cambria Math" panose="02040503050406030204" pitchFamily="18" charset="0"/>
                                            </a:rPr>
                                            <m:t>𝑅</m:t>
                                          </m:r>
                                          <m:r>
                                            <a:rPr lang="es-MX" altLang="es-MX" b="0" i="1" smtClean="0">
                                              <a:latin typeface="Cambria Math" panose="02040503050406030204" pitchFamily="18" charset="0"/>
                                            </a:rPr>
                                            <m:t>+1</m:t>
                                          </m:r>
                                        </m:e>
                                      </m:d>
                                    </m:sup>
                                  </m:sSup>
                                  <m:r>
                                    <a:rPr lang="es-MX" altLang="es-MX" b="0" i="1" smtClean="0">
                                      <a:latin typeface="Cambria Math" panose="02040503050406030204" pitchFamily="18" charset="0"/>
                                    </a:rPr>
                                    <m:t>−1</m:t>
                                  </m:r>
                                </m:e>
                              </m:d>
                              <m:r>
                                <a:rPr lang="es-MX" altLang="es-MX" b="0" i="1" smtClean="0">
                                  <a:latin typeface="Cambria Math" panose="02040503050406030204" pitchFamily="18" charset="0"/>
                                </a:rPr>
                                <m:t>𝑅</m:t>
                              </m:r>
                              <m:sSub>
                                <m:sSubPr>
                                  <m:ctrlPr>
                                    <a:rPr lang="es-MX" altLang="es-MX" b="0" i="1" smtClean="0">
                                      <a:latin typeface="Cambria Math" panose="02040503050406030204" pitchFamily="18" charset="0"/>
                                    </a:rPr>
                                  </m:ctrlPr>
                                </m:sSubPr>
                                <m:e>
                                  <m:r>
                                    <a:rPr lang="es-MX" altLang="es-MX" b="0" i="1" smtClean="0">
                                      <a:latin typeface="Cambria Math" panose="02040503050406030204" pitchFamily="18" charset="0"/>
                                    </a:rPr>
                                    <m:t>𝑡</m:t>
                                  </m:r>
                                </m:e>
                                <m:sub>
                                  <m:r>
                                    <a:rPr lang="es-MX" altLang="es-MX" b="0" i="1" smtClean="0">
                                      <a:latin typeface="Cambria Math" panose="02040503050406030204" pitchFamily="18" charset="0"/>
                                    </a:rPr>
                                    <m:t>1</m:t>
                                  </m:r>
                                </m:sub>
                              </m:sSub>
                            </m:e>
                          </m:d>
                        </m:num>
                        <m:den>
                          <m:d>
                            <m:dPr>
                              <m:ctrlPr>
                                <a:rPr lang="es-MX" altLang="es-MX" b="0" i="1" smtClean="0">
                                  <a:latin typeface="Cambria Math" panose="02040503050406030204" pitchFamily="18" charset="0"/>
                                </a:rPr>
                              </m:ctrlPr>
                            </m:dPr>
                            <m:e>
                              <m:r>
                                <a:rPr lang="es-MX" altLang="es-MX" b="0" i="1" smtClean="0">
                                  <a:latin typeface="Cambria Math" panose="02040503050406030204" pitchFamily="18" charset="0"/>
                                </a:rPr>
                                <m:t>𝑅</m:t>
                              </m:r>
                              <m:r>
                                <a:rPr lang="es-MX" altLang="es-MX" b="0" i="1" smtClean="0">
                                  <a:latin typeface="Cambria Math" panose="02040503050406030204" pitchFamily="18" charset="0"/>
                                </a:rPr>
                                <m:t>+1</m:t>
                              </m:r>
                            </m:e>
                          </m:d>
                          <m:sSup>
                            <m:sSupPr>
                              <m:ctrlPr>
                                <a:rPr lang="es-MX" altLang="es-MX" b="0" i="1" smtClean="0">
                                  <a:latin typeface="Cambria Math" panose="02040503050406030204" pitchFamily="18" charset="0"/>
                                </a:rPr>
                              </m:ctrlPr>
                            </m:sSupPr>
                            <m:e>
                              <m:r>
                                <a:rPr lang="es-MX" altLang="es-MX" b="0" i="1" smtClean="0">
                                  <a:latin typeface="Cambria Math" panose="02040503050406030204" pitchFamily="18" charset="0"/>
                                </a:rPr>
                                <m:t>𝑒</m:t>
                              </m:r>
                            </m:e>
                            <m:sup>
                              <m:d>
                                <m:dPr>
                                  <m:ctrlPr>
                                    <a:rPr lang="es-MX" altLang="es-MX" b="0" i="1" smtClean="0">
                                      <a:latin typeface="Cambria Math" panose="02040503050406030204" pitchFamily="18" charset="0"/>
                                    </a:rPr>
                                  </m:ctrlPr>
                                </m:dPr>
                                <m:e>
                                  <m:f>
                                    <m:fPr>
                                      <m:type m:val="skw"/>
                                      <m:ctrlPr>
                                        <a:rPr lang="es-MX" altLang="es-MX" b="0" i="1" smtClean="0">
                                          <a:latin typeface="Cambria Math" panose="02040503050406030204" pitchFamily="18" charset="0"/>
                                        </a:rPr>
                                      </m:ctrlPr>
                                    </m:fPr>
                                    <m:num>
                                      <m:r>
                                        <a:rPr lang="es-MX" altLang="es-MX" b="0" i="1" smtClean="0">
                                          <a:latin typeface="Cambria Math" panose="02040503050406030204" pitchFamily="18" charset="0"/>
                                        </a:rPr>
                                        <m:t>𝑈𝐴</m:t>
                                      </m:r>
                                    </m:num>
                                    <m:den>
                                      <m:r>
                                        <a:rPr lang="es-MX" altLang="es-MX" b="0" i="1" smtClean="0">
                                          <a:latin typeface="Cambria Math" panose="02040503050406030204" pitchFamily="18" charset="0"/>
                                        </a:rPr>
                                        <m:t>𝑤𝑐</m:t>
                                      </m:r>
                                    </m:den>
                                  </m:f>
                                </m:e>
                              </m:d>
                              <m:d>
                                <m:dPr>
                                  <m:ctrlPr>
                                    <a:rPr lang="es-MX" altLang="es-MX" b="0" i="1" smtClean="0">
                                      <a:latin typeface="Cambria Math" panose="02040503050406030204" pitchFamily="18" charset="0"/>
                                    </a:rPr>
                                  </m:ctrlPr>
                                </m:dPr>
                                <m:e>
                                  <m:r>
                                    <a:rPr lang="es-MX" altLang="es-MX" b="0" i="1" smtClean="0">
                                      <a:latin typeface="Cambria Math" panose="02040503050406030204" pitchFamily="18" charset="0"/>
                                    </a:rPr>
                                    <m:t>𝑅</m:t>
                                  </m:r>
                                  <m:r>
                                    <a:rPr lang="es-MX" altLang="es-MX" b="0" i="1" smtClean="0">
                                      <a:latin typeface="Cambria Math" panose="02040503050406030204" pitchFamily="18" charset="0"/>
                                    </a:rPr>
                                    <m:t>+1</m:t>
                                  </m:r>
                                </m:e>
                              </m:d>
                            </m:sup>
                          </m:sSup>
                        </m:den>
                      </m:f>
                    </m:oMath>
                  </m:oMathPara>
                </a14:m>
                <a:endParaRPr lang="en-US" altLang="es-MX" dirty="0">
                  <a:latin typeface="Comic Sans MS" panose="030F0702030302020204" pitchFamily="66" charset="0"/>
                </a:endParaRPr>
              </a:p>
            </p:txBody>
          </p:sp>
        </mc:Choice>
        <mc:Fallback xmlns="">
          <p:sp>
            <p:nvSpPr>
              <p:cNvPr id="91139" name="Rectangle 3"/>
              <p:cNvSpPr>
                <a:spLocks noGrp="1" noRot="1" noChangeAspect="1" noMove="1" noResize="1" noEditPoints="1" noAdjustHandles="1" noChangeArrowheads="1" noChangeShapeType="1" noTextEdit="1"/>
              </p:cNvSpPr>
              <p:nvPr>
                <p:ph idx="1"/>
              </p:nvPr>
            </p:nvSpPr>
            <p:spPr>
              <a:xfrm>
                <a:off x="683568" y="2060848"/>
                <a:ext cx="6984776" cy="4472419"/>
              </a:xfrm>
              <a:blipFill rotWithShape="0">
                <a:blip r:embed="rId2"/>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30040184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84710" y="1556792"/>
            <a:ext cx="7831706" cy="4824535"/>
          </a:xfrm>
        </p:spPr>
        <p:txBody>
          <a:bodyPr>
            <a:noAutofit/>
          </a:bodyPr>
          <a:lstStyle/>
          <a:p>
            <a:pPr marL="0" indent="0" algn="just">
              <a:buNone/>
            </a:pPr>
            <a:r>
              <a:rPr lang="es-MX" sz="2400" dirty="0" smtClean="0">
                <a:solidFill>
                  <a:srgbClr val="FF0000"/>
                </a:solidFill>
              </a:rPr>
              <a:t>Ejemplo: </a:t>
            </a:r>
            <a:r>
              <a:rPr lang="es-MX" sz="2400" dirty="0" smtClean="0"/>
              <a:t>10 000 lb/h de benceno frío se calientan bajo presión desde 100°F, enfriando 9 000 lb/h de nitrobenceno a una temperatura de entrada de 220°F. La transferencia de calor se lleva a efecto en un aparato de tubos concéntricos que tiene una tubería de 1 ¼ </a:t>
            </a:r>
            <a:r>
              <a:rPr lang="es-MX" sz="2400" dirty="0" err="1" smtClean="0"/>
              <a:t>plg</a:t>
            </a:r>
            <a:r>
              <a:rPr lang="es-MX" sz="2400" dirty="0" smtClean="0"/>
              <a:t> </a:t>
            </a:r>
            <a:r>
              <a:rPr lang="es-MX" sz="2400" dirty="0" err="1" smtClean="0"/>
              <a:t>IPS</a:t>
            </a:r>
            <a:r>
              <a:rPr lang="es-MX" sz="2400" dirty="0" smtClean="0"/>
              <a:t> y 240 pies de largo. Otras pruebas en equipos similares de transferencia de calor y entre los mismos líquidos indican que un valor de U=120 basado en el área exterior del tubo interior es aceptable. (a) ¿Qué temperaturas de salida se pueden esperar en una operación a contracorriente? (b) ¿Qué temperatura de salida se alcanza en flujo paralelo?</a:t>
            </a:r>
            <a:endParaRPr lang="es-MX" sz="2400" dirty="0"/>
          </a:p>
        </p:txBody>
      </p:sp>
      <p:sp>
        <p:nvSpPr>
          <p:cNvPr id="4"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 DE SALIDA</a:t>
            </a:r>
            <a:endParaRPr lang="en-US" altLang="es-MX" sz="3600" b="1" dirty="0">
              <a:solidFill>
                <a:schemeClr val="accent1">
                  <a:lumMod val="40000"/>
                  <a:lumOff val="60000"/>
                </a:schemeClr>
              </a:solidFill>
              <a:latin typeface="Arial Rounded MT Bold" panose="020F0704030504030204" pitchFamily="34" charset="0"/>
            </a:endParaRPr>
          </a:p>
        </p:txBody>
      </p:sp>
    </p:spTree>
    <p:extLst>
      <p:ext uri="{BB962C8B-B14F-4D97-AF65-F5344CB8AC3E}">
        <p14:creationId xmlns:p14="http://schemas.microsoft.com/office/powerpoint/2010/main" val="5620842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smtClean="0"/>
              <a:t>Plantilla en Excel</a:t>
            </a:r>
          </a:p>
          <a:p>
            <a:pPr marL="0" indent="0">
              <a:buNone/>
            </a:pPr>
            <a:endParaRPr lang="es-MX" dirty="0"/>
          </a:p>
        </p:txBody>
      </p:sp>
      <p:sp>
        <p:nvSpPr>
          <p:cNvPr id="4"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 DE SALIDA</a:t>
            </a:r>
            <a:endParaRPr lang="en-US" altLang="es-MX" sz="3600" b="1" dirty="0">
              <a:solidFill>
                <a:schemeClr val="accent1">
                  <a:lumMod val="40000"/>
                  <a:lumOff val="60000"/>
                </a:schemeClr>
              </a:solidFill>
              <a:latin typeface="Arial Rounded MT Bold" panose="020F0704030504030204" pitchFamily="34" charset="0"/>
            </a:endParaRPr>
          </a:p>
        </p:txBody>
      </p:sp>
      <p:pic>
        <p:nvPicPr>
          <p:cNvPr id="5" name="Imagen 4"/>
          <p:cNvPicPr>
            <a:picLocks noChangeAspect="1"/>
          </p:cNvPicPr>
          <p:nvPr/>
        </p:nvPicPr>
        <p:blipFill rotWithShape="1">
          <a:blip r:embed="rId2"/>
          <a:srcRect l="1297" t="27360" r="15133" b="52953"/>
          <a:stretch/>
        </p:blipFill>
        <p:spPr>
          <a:xfrm>
            <a:off x="10176" y="2636912"/>
            <a:ext cx="9133824" cy="1209778"/>
          </a:xfrm>
          <a:prstGeom prst="rect">
            <a:avLst/>
          </a:prstGeom>
        </p:spPr>
      </p:pic>
      <p:pic>
        <p:nvPicPr>
          <p:cNvPr id="6" name="Imagen 5"/>
          <p:cNvPicPr>
            <a:picLocks noChangeAspect="1"/>
          </p:cNvPicPr>
          <p:nvPr/>
        </p:nvPicPr>
        <p:blipFill rotWithShape="1">
          <a:blip r:embed="rId2"/>
          <a:srcRect l="1852" t="50984" r="15687" b="33266"/>
          <a:stretch/>
        </p:blipFill>
        <p:spPr>
          <a:xfrm>
            <a:off x="0" y="4569930"/>
            <a:ext cx="9144000" cy="1163326"/>
          </a:xfrm>
          <a:prstGeom prst="rect">
            <a:avLst/>
          </a:prstGeom>
        </p:spPr>
      </p:pic>
    </p:spTree>
    <p:extLst>
      <p:ext uri="{BB962C8B-B14F-4D97-AF65-F5344CB8AC3E}">
        <p14:creationId xmlns:p14="http://schemas.microsoft.com/office/powerpoint/2010/main" val="36958661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algn="ctr"/>
            <a:r>
              <a:rPr lang="es-MX" altLang="es-MX" sz="3200" b="1" dirty="0">
                <a:solidFill>
                  <a:schemeClr val="accent1">
                    <a:lumMod val="40000"/>
                    <a:lumOff val="60000"/>
                  </a:schemeClr>
                </a:solidFill>
                <a:latin typeface="Arial Rounded MT Bold" panose="020F0704030504030204" pitchFamily="34" charset="0"/>
              </a:rPr>
              <a:t>ESTIMACIÓN DE TEMPERATURA DE SALIDA</a:t>
            </a:r>
            <a:endParaRPr lang="en-US" altLang="es-MX" sz="3600" b="1" dirty="0">
              <a:solidFill>
                <a:schemeClr val="accent1">
                  <a:lumMod val="40000"/>
                  <a:lumOff val="60000"/>
                </a:schemeClr>
              </a:solidFill>
              <a:latin typeface="Arial Rounded MT Bold" panose="020F0704030504030204" pitchFamily="34" charset="0"/>
            </a:endParaRPr>
          </a:p>
        </p:txBody>
      </p:sp>
      <p:sp>
        <p:nvSpPr>
          <p:cNvPr id="64515" name="Rectangle 3"/>
          <p:cNvSpPr>
            <a:spLocks noGrp="1" noChangeArrowheads="1"/>
          </p:cNvSpPr>
          <p:nvPr>
            <p:ph idx="1"/>
          </p:nvPr>
        </p:nvSpPr>
        <p:spPr/>
        <p:txBody>
          <a:bodyPr>
            <a:normAutofit/>
          </a:bodyPr>
          <a:lstStyle/>
          <a:p>
            <a:pPr algn="just">
              <a:lnSpc>
                <a:spcPct val="80000"/>
              </a:lnSpc>
            </a:pPr>
            <a:r>
              <a:rPr lang="es-MX" altLang="es-MX" sz="2800" dirty="0" smtClean="0">
                <a:latin typeface="Century Gothic" panose="020B0502020202020204" pitchFamily="34" charset="0"/>
              </a:rPr>
              <a:t>Las temperaturas de salida en el arreglo en contracorriente son de: 173°F para el </a:t>
            </a:r>
            <a:r>
              <a:rPr lang="es-MX" altLang="es-MX" sz="2800" dirty="0">
                <a:latin typeface="Century Gothic" panose="020B0502020202020204" pitchFamily="34" charset="0"/>
              </a:rPr>
              <a:t>fluido </a:t>
            </a:r>
            <a:r>
              <a:rPr lang="es-MX" altLang="es-MX" sz="2800" dirty="0" smtClean="0">
                <a:latin typeface="Century Gothic" panose="020B0502020202020204" pitchFamily="34" charset="0"/>
              </a:rPr>
              <a:t>frío y de 131°F para el fluido caliente</a:t>
            </a:r>
          </a:p>
          <a:p>
            <a:pPr algn="just">
              <a:lnSpc>
                <a:spcPct val="80000"/>
              </a:lnSpc>
            </a:pPr>
            <a:r>
              <a:rPr lang="es-MX" altLang="es-MX" sz="2800" dirty="0" smtClean="0">
                <a:latin typeface="Century Gothic" panose="020B0502020202020204" pitchFamily="34" charset="0"/>
                <a:sym typeface="Symbol" panose="05050102010706020507" pitchFamily="18" charset="2"/>
              </a:rPr>
              <a:t>Las temperaturas de salida en el arreglo en paralelo son de: 154°F para el fluido frío y de 156°F para el fluido caliente</a:t>
            </a:r>
          </a:p>
          <a:p>
            <a:pPr algn="just">
              <a:lnSpc>
                <a:spcPct val="80000"/>
              </a:lnSpc>
            </a:pPr>
            <a:r>
              <a:rPr lang="es-MX" altLang="es-MX" sz="2800" dirty="0" smtClean="0">
                <a:solidFill>
                  <a:srgbClr val="FF0000"/>
                </a:solidFill>
                <a:latin typeface="Century Gothic" panose="020B0502020202020204" pitchFamily="34" charset="0"/>
                <a:sym typeface="Symbol" panose="05050102010706020507" pitchFamily="18" charset="2"/>
              </a:rPr>
              <a:t>Es más eficiente el arreglo en contracorriente</a:t>
            </a:r>
            <a:endParaRPr lang="es-MX" altLang="es-MX" sz="2800" dirty="0">
              <a:solidFill>
                <a:srgbClr val="FF0000"/>
              </a:solidFill>
              <a:latin typeface="Century Gothic" panose="020B0502020202020204" pitchFamily="34" charset="0"/>
              <a:sym typeface="Symbol" panose="05050102010706020507" pitchFamily="18" charset="2"/>
            </a:endParaRPr>
          </a:p>
          <a:p>
            <a:pPr algn="just">
              <a:lnSpc>
                <a:spcPct val="80000"/>
              </a:lnSpc>
              <a:buFont typeface="Wingdings" panose="05000000000000000000" pitchFamily="2" charset="2"/>
              <a:buNone/>
            </a:pPr>
            <a:r>
              <a:rPr lang="es-MX" altLang="es-MX" sz="2400" dirty="0">
                <a:latin typeface="Century Gothic" panose="020B0502020202020204" pitchFamily="34" charset="0"/>
              </a:rPr>
              <a:t>	</a:t>
            </a:r>
            <a:endParaRPr lang="es-MX" altLang="es-MX" sz="2400" dirty="0">
              <a:latin typeface="Century Gothic" panose="020B0502020202020204" pitchFamily="34" charset="0"/>
              <a:sym typeface="Symbol" panose="05050102010706020507" pitchFamily="18" charset="2"/>
            </a:endParaRPr>
          </a:p>
          <a:p>
            <a:pPr algn="just">
              <a:lnSpc>
                <a:spcPct val="80000"/>
              </a:lnSpc>
              <a:buFont typeface="Wingdings" panose="05000000000000000000" pitchFamily="2" charset="2"/>
              <a:buNone/>
            </a:pPr>
            <a:endParaRPr lang="en-US" altLang="es-MX" sz="2400" dirty="0">
              <a:latin typeface="Century Gothic" panose="020B0502020202020204" pitchFamily="34" charset="0"/>
              <a:sym typeface="Symbol" panose="05050102010706020507" pitchFamily="18" charset="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483974" y="188640"/>
            <a:ext cx="7055380" cy="1400530"/>
          </a:xfrm>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TEMPERATURAS CALÓRICAS</a:t>
            </a:r>
            <a:endParaRPr lang="en-US" altLang="es-MX" sz="3600" b="1" dirty="0">
              <a:solidFill>
                <a:schemeClr val="accent1">
                  <a:lumMod val="40000"/>
                  <a:lumOff val="60000"/>
                </a:schemeClr>
              </a:solidFill>
              <a:latin typeface="Arial Rounded MT Bold" panose="020F0704030504030204" pitchFamily="34" charset="0"/>
            </a:endParaRPr>
          </a:p>
        </p:txBody>
      </p:sp>
      <p:sp>
        <p:nvSpPr>
          <p:cNvPr id="64515" name="Rectangle 3"/>
          <p:cNvSpPr>
            <a:spLocks noGrp="1" noChangeArrowheads="1"/>
          </p:cNvSpPr>
          <p:nvPr>
            <p:ph idx="1"/>
          </p:nvPr>
        </p:nvSpPr>
        <p:spPr>
          <a:xfrm>
            <a:off x="179512" y="888905"/>
            <a:ext cx="6711654" cy="5400600"/>
          </a:xfrm>
        </p:spPr>
        <p:txBody>
          <a:bodyPr>
            <a:normAutofit fontScale="25000" lnSpcReduction="20000"/>
          </a:bodyPr>
          <a:lstStyle/>
          <a:p>
            <a:pPr algn="just">
              <a:lnSpc>
                <a:spcPct val="120000"/>
              </a:lnSpc>
              <a:spcAft>
                <a:spcPts val="1200"/>
              </a:spcAft>
            </a:pPr>
            <a:r>
              <a:rPr lang="es-MX" altLang="es-MX" sz="9600" dirty="0">
                <a:solidFill>
                  <a:srgbClr val="FF0000"/>
                </a:solidFill>
                <a:latin typeface="Century Gothic" panose="020B0502020202020204" pitchFamily="34" charset="0"/>
              </a:rPr>
              <a:t>Temperaturas Calóricas</a:t>
            </a:r>
          </a:p>
          <a:p>
            <a:pPr algn="just">
              <a:lnSpc>
                <a:spcPct val="120000"/>
              </a:lnSpc>
              <a:spcAft>
                <a:spcPts val="1200"/>
              </a:spcAft>
              <a:buFont typeface="Wingdings" panose="05000000000000000000" pitchFamily="2" charset="2"/>
              <a:buNone/>
            </a:pPr>
            <a:r>
              <a:rPr lang="es-MX" altLang="es-MX" sz="9600" dirty="0">
                <a:latin typeface="Century Gothic" panose="020B0502020202020204" pitchFamily="34" charset="0"/>
              </a:rPr>
              <a:t>	</a:t>
            </a:r>
            <a:r>
              <a:rPr lang="es-MX" altLang="es-MX" sz="9600" dirty="0" smtClean="0">
                <a:latin typeface="Century Gothic" panose="020B0502020202020204" pitchFamily="34" charset="0"/>
              </a:rPr>
              <a:t>Para </a:t>
            </a:r>
            <a:r>
              <a:rPr lang="es-MX" altLang="es-MX" sz="9600" dirty="0">
                <a:latin typeface="Century Gothic" panose="020B0502020202020204" pitchFamily="34" charset="0"/>
              </a:rPr>
              <a:t>el cálculo de la Diferencia de Temperatura Media Logarítmica (</a:t>
            </a:r>
            <a:r>
              <a:rPr lang="es-MX" altLang="es-MX" sz="9600" dirty="0" err="1">
                <a:latin typeface="Century Gothic" panose="020B0502020202020204" pitchFamily="34" charset="0"/>
              </a:rPr>
              <a:t>MLDT</a:t>
            </a:r>
            <a:r>
              <a:rPr lang="es-MX" altLang="es-MX" sz="9600" dirty="0">
                <a:latin typeface="Century Gothic" panose="020B0502020202020204" pitchFamily="34" charset="0"/>
              </a:rPr>
              <a:t>) se supuso que U(h</a:t>
            </a:r>
            <a:r>
              <a:rPr lang="es-MX" altLang="es-MX" sz="9600" baseline="-25000" dirty="0">
                <a:latin typeface="Century Gothic" panose="020B0502020202020204" pitchFamily="34" charset="0"/>
              </a:rPr>
              <a:t>i</a:t>
            </a:r>
            <a:r>
              <a:rPr lang="es-MX" altLang="es-MX" sz="9600" dirty="0" smtClean="0">
                <a:latin typeface="Century Gothic" panose="020B0502020202020204" pitchFamily="34" charset="0"/>
              </a:rPr>
              <a:t>, </a:t>
            </a:r>
            <a:r>
              <a:rPr lang="es-MX" altLang="es-MX" sz="9600" dirty="0" err="1" smtClean="0">
                <a:latin typeface="Century Gothic" panose="020B0502020202020204" pitchFamily="34" charset="0"/>
              </a:rPr>
              <a:t>h</a:t>
            </a:r>
            <a:r>
              <a:rPr lang="es-MX" altLang="es-MX" sz="9600" baseline="-25000" dirty="0" err="1" smtClean="0">
                <a:latin typeface="Century Gothic" panose="020B0502020202020204" pitchFamily="34" charset="0"/>
              </a:rPr>
              <a:t>o</a:t>
            </a:r>
            <a:r>
              <a:rPr lang="es-MX" altLang="es-MX" sz="9600" dirty="0">
                <a:latin typeface="Century Gothic" panose="020B0502020202020204" pitchFamily="34" charset="0"/>
              </a:rPr>
              <a:t>) permanece constante; </a:t>
            </a:r>
            <a:r>
              <a:rPr lang="es-MX" altLang="es-MX" sz="9600" dirty="0" smtClean="0">
                <a:latin typeface="Century Gothic" panose="020B0502020202020204" pitchFamily="34" charset="0"/>
              </a:rPr>
              <a:t>si los coeficientes individuales -h</a:t>
            </a:r>
            <a:r>
              <a:rPr lang="es-MX" altLang="es-MX" sz="9600" baseline="-25000" dirty="0" smtClean="0">
                <a:latin typeface="Century Gothic" panose="020B0502020202020204" pitchFamily="34" charset="0"/>
              </a:rPr>
              <a:t>i</a:t>
            </a:r>
            <a:r>
              <a:rPr lang="es-MX" altLang="es-MX" sz="9600" dirty="0" smtClean="0">
                <a:latin typeface="Century Gothic" panose="020B0502020202020204" pitchFamily="34" charset="0"/>
              </a:rPr>
              <a:t>, </a:t>
            </a:r>
            <a:r>
              <a:rPr lang="es-MX" altLang="es-MX" sz="9600" dirty="0" err="1" smtClean="0">
                <a:latin typeface="Century Gothic" panose="020B0502020202020204" pitchFamily="34" charset="0"/>
              </a:rPr>
              <a:t>h</a:t>
            </a:r>
            <a:r>
              <a:rPr lang="es-MX" altLang="es-MX" sz="9600" baseline="-25000" dirty="0" err="1" smtClean="0">
                <a:latin typeface="Century Gothic" panose="020B0502020202020204" pitchFamily="34" charset="0"/>
              </a:rPr>
              <a:t>o</a:t>
            </a:r>
            <a:r>
              <a:rPr lang="es-MX" altLang="es-MX" sz="9600" dirty="0" smtClean="0">
                <a:latin typeface="Century Gothic" panose="020B0502020202020204" pitchFamily="34" charset="0"/>
              </a:rPr>
              <a:t>-, se </a:t>
            </a:r>
            <a:r>
              <a:rPr lang="es-MX" altLang="es-MX" sz="9600" dirty="0">
                <a:latin typeface="Century Gothic" panose="020B0502020202020204" pitchFamily="34" charset="0"/>
              </a:rPr>
              <a:t>calculan con las propiedades </a:t>
            </a:r>
            <a:r>
              <a:rPr lang="es-MX" altLang="es-MX" sz="9600" dirty="0" smtClean="0">
                <a:latin typeface="Century Gothic" panose="020B0502020202020204" pitchFamily="34" charset="0"/>
              </a:rPr>
              <a:t>de los </a:t>
            </a:r>
            <a:r>
              <a:rPr lang="es-MX" altLang="es-MX" sz="9600" dirty="0">
                <a:latin typeface="Century Gothic" panose="020B0502020202020204" pitchFamily="34" charset="0"/>
              </a:rPr>
              <a:t>fluidos utilizando la media aritmética de las temperaturas de entrada y </a:t>
            </a:r>
            <a:r>
              <a:rPr lang="es-MX" altLang="es-MX" sz="9600" dirty="0" smtClean="0">
                <a:latin typeface="Century Gothic" panose="020B0502020202020204" pitchFamily="34" charset="0"/>
              </a:rPr>
              <a:t>salida, </a:t>
            </a:r>
            <a:r>
              <a:rPr lang="es-MX" altLang="es-MX" sz="9600" dirty="0">
                <a:latin typeface="Century Gothic" panose="020B0502020202020204" pitchFamily="34" charset="0"/>
              </a:rPr>
              <a:t>el valor </a:t>
            </a:r>
            <a:r>
              <a:rPr lang="es-MX" altLang="es-MX" sz="9600" dirty="0" smtClean="0">
                <a:latin typeface="Century Gothic" panose="020B0502020202020204" pitchFamily="34" charset="0"/>
              </a:rPr>
              <a:t>del coeficiente total de transferencia de calor U, </a:t>
            </a:r>
            <a:r>
              <a:rPr lang="es-MX" altLang="es-MX" sz="9600" dirty="0">
                <a:latin typeface="Century Gothic" panose="020B0502020202020204" pitchFamily="34" charset="0"/>
              </a:rPr>
              <a:t>no es exacto. Si los fluidos son muy viscosos (</a:t>
            </a:r>
            <a:r>
              <a:rPr lang="es-MX" altLang="es-MX" sz="9600" dirty="0">
                <a:latin typeface="Century Gothic" panose="020B0502020202020204" pitchFamily="34" charset="0"/>
                <a:sym typeface="Symbol" panose="05050102010706020507" pitchFamily="18" charset="2"/>
              </a:rPr>
              <a:t>1 </a:t>
            </a:r>
            <a:r>
              <a:rPr lang="es-MX" altLang="es-MX" sz="9600" dirty="0" err="1">
                <a:latin typeface="Century Gothic" panose="020B0502020202020204" pitchFamily="34" charset="0"/>
                <a:sym typeface="Symbol" panose="05050102010706020507" pitchFamily="18" charset="2"/>
              </a:rPr>
              <a:t>cp</a:t>
            </a:r>
            <a:r>
              <a:rPr lang="es-MX" altLang="es-MX" sz="9600" dirty="0">
                <a:latin typeface="Century Gothic" panose="020B0502020202020204" pitchFamily="34" charset="0"/>
                <a:sym typeface="Symbol" panose="05050102010706020507" pitchFamily="18" charset="2"/>
              </a:rPr>
              <a:t>), es necesario hacer una </a:t>
            </a:r>
            <a:r>
              <a:rPr lang="es-MX" altLang="es-MX" sz="9600" dirty="0" smtClean="0">
                <a:latin typeface="Century Gothic" panose="020B0502020202020204" pitchFamily="34" charset="0"/>
                <a:sym typeface="Symbol" panose="05050102010706020507" pitchFamily="18" charset="2"/>
              </a:rPr>
              <a:t>corrección</a:t>
            </a:r>
            <a:r>
              <a:rPr lang="es-MX" altLang="es-MX" sz="9600" dirty="0">
                <a:latin typeface="Century Gothic" panose="020B0502020202020204" pitchFamily="34" charset="0"/>
                <a:sym typeface="Symbol" panose="05050102010706020507" pitchFamily="18" charset="2"/>
              </a:rPr>
              <a:t>.</a:t>
            </a:r>
          </a:p>
          <a:p>
            <a:pPr algn="just">
              <a:lnSpc>
                <a:spcPct val="80000"/>
              </a:lnSpc>
              <a:buFont typeface="Wingdings" panose="05000000000000000000" pitchFamily="2" charset="2"/>
              <a:buNone/>
            </a:pPr>
            <a:r>
              <a:rPr lang="es-MX" altLang="es-MX" sz="2400" dirty="0">
                <a:latin typeface="Century Gothic" panose="020B0502020202020204" pitchFamily="34" charset="0"/>
              </a:rPr>
              <a:t>	</a:t>
            </a:r>
            <a:endParaRPr lang="es-MX" altLang="es-MX" sz="2400" dirty="0">
              <a:latin typeface="Century Gothic" panose="020B0502020202020204" pitchFamily="34" charset="0"/>
              <a:sym typeface="Symbol" panose="05050102010706020507" pitchFamily="18" charset="2"/>
            </a:endParaRPr>
          </a:p>
          <a:p>
            <a:pPr algn="just">
              <a:lnSpc>
                <a:spcPct val="80000"/>
              </a:lnSpc>
              <a:buFont typeface="Wingdings" panose="05000000000000000000" pitchFamily="2" charset="2"/>
              <a:buNone/>
            </a:pPr>
            <a:endParaRPr lang="en-US" altLang="es-MX" sz="2400" dirty="0">
              <a:latin typeface="Century Gothic" panose="020B0502020202020204" pitchFamily="34" charset="0"/>
              <a:sym typeface="Symbol" panose="05050102010706020507" pitchFamily="18" charset="2"/>
            </a:endParaRPr>
          </a:p>
        </p:txBody>
      </p:sp>
      <p:pic>
        <p:nvPicPr>
          <p:cNvPr id="2" name="Imagen 1"/>
          <p:cNvPicPr>
            <a:picLocks noChangeAspect="1"/>
          </p:cNvPicPr>
          <p:nvPr/>
        </p:nvPicPr>
        <p:blipFill>
          <a:blip r:embed="rId2"/>
          <a:stretch>
            <a:fillRect/>
          </a:stretch>
        </p:blipFill>
        <p:spPr>
          <a:xfrm>
            <a:off x="7380312" y="2975512"/>
            <a:ext cx="1632077" cy="1810122"/>
          </a:xfrm>
          <a:prstGeom prst="rect">
            <a:avLst/>
          </a:prstGeom>
        </p:spPr>
      </p:pic>
    </p:spTree>
    <p:extLst>
      <p:ext uri="{BB962C8B-B14F-4D97-AF65-F5344CB8AC3E}">
        <p14:creationId xmlns:p14="http://schemas.microsoft.com/office/powerpoint/2010/main" val="31791229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idx="1"/>
          </p:nvPr>
        </p:nvSpPr>
        <p:spPr>
          <a:xfrm>
            <a:off x="827700" y="1412777"/>
            <a:ext cx="7272692" cy="4835630"/>
          </a:xfrm>
        </p:spPr>
        <p:txBody>
          <a:bodyPr>
            <a:normAutofit lnSpcReduction="10000"/>
          </a:bodyPr>
          <a:lstStyle/>
          <a:p>
            <a:pPr algn="just">
              <a:lnSpc>
                <a:spcPct val="80000"/>
              </a:lnSpc>
              <a:spcAft>
                <a:spcPts val="600"/>
              </a:spcAft>
            </a:pPr>
            <a:r>
              <a:rPr lang="es-MX" altLang="es-MX" sz="2800" dirty="0">
                <a:solidFill>
                  <a:srgbClr val="FF0000"/>
                </a:solidFill>
                <a:latin typeface="Century Gothic" panose="020B0502020202020204" pitchFamily="34" charset="0"/>
              </a:rPr>
              <a:t>Temperaturas Calóricas</a:t>
            </a:r>
          </a:p>
          <a:p>
            <a:pPr algn="just">
              <a:lnSpc>
                <a:spcPct val="80000"/>
              </a:lnSpc>
              <a:spcAft>
                <a:spcPts val="600"/>
              </a:spcAft>
              <a:buFont typeface="Wingdings" panose="05000000000000000000" pitchFamily="2" charset="2"/>
              <a:buNone/>
            </a:pPr>
            <a:r>
              <a:rPr lang="es-MX" altLang="es-MX" sz="2800" dirty="0">
                <a:latin typeface="Century Gothic" panose="020B0502020202020204" pitchFamily="34" charset="0"/>
              </a:rPr>
              <a:t>	Es decir, en el intercambio de calor fluido-fluido, el fluido caliente posee una viscosidad a la entrada que aumenta a medida que el fluido se enfría, y sucede lo contrario con el fluido frío, es decir la viscosidad del fluido frío va </a:t>
            </a:r>
            <a:r>
              <a:rPr lang="es-MX" altLang="es-MX" sz="2800" dirty="0" smtClean="0">
                <a:latin typeface="Century Gothic" panose="020B0502020202020204" pitchFamily="34" charset="0"/>
              </a:rPr>
              <a:t>disminuyendo </a:t>
            </a:r>
            <a:r>
              <a:rPr lang="es-MX" altLang="es-MX" sz="2800" dirty="0">
                <a:latin typeface="Century Gothic" panose="020B0502020202020204" pitchFamily="34" charset="0"/>
              </a:rPr>
              <a:t>a medida que se calienta; lo que ocasiona que el valor de los coeficientes individuales de T de C h</a:t>
            </a:r>
            <a:r>
              <a:rPr lang="es-MX" altLang="es-MX" sz="2800" baseline="-25000" dirty="0">
                <a:latin typeface="Century Gothic" panose="020B0502020202020204" pitchFamily="34" charset="0"/>
              </a:rPr>
              <a:t>i</a:t>
            </a:r>
            <a:r>
              <a:rPr lang="es-MX" altLang="es-MX" sz="2800" dirty="0" smtClean="0">
                <a:latin typeface="Century Gothic" panose="020B0502020202020204" pitchFamily="34" charset="0"/>
              </a:rPr>
              <a:t>, </a:t>
            </a:r>
            <a:r>
              <a:rPr lang="es-MX" altLang="es-MX" sz="2800" dirty="0" err="1" smtClean="0">
                <a:latin typeface="Century Gothic" panose="020B0502020202020204" pitchFamily="34" charset="0"/>
              </a:rPr>
              <a:t>h</a:t>
            </a:r>
            <a:r>
              <a:rPr lang="es-MX" altLang="es-MX" sz="2800" baseline="-25000" dirty="0" err="1" smtClean="0">
                <a:latin typeface="Century Gothic" panose="020B0502020202020204" pitchFamily="34" charset="0"/>
              </a:rPr>
              <a:t>o</a:t>
            </a:r>
            <a:r>
              <a:rPr lang="es-MX" altLang="es-MX" sz="2800" baseline="-25000" dirty="0" smtClean="0">
                <a:latin typeface="Century Gothic" panose="020B0502020202020204" pitchFamily="34" charset="0"/>
              </a:rPr>
              <a:t> </a:t>
            </a:r>
            <a:r>
              <a:rPr lang="es-MX" altLang="es-MX" sz="2800" dirty="0">
                <a:latin typeface="Century Gothic" panose="020B0502020202020204" pitchFamily="34" charset="0"/>
              </a:rPr>
              <a:t>varíen a lo largo del tubo, para producir un U mayor en la terminal caliente </a:t>
            </a:r>
            <a:r>
              <a:rPr lang="es-MX" altLang="es-MX" sz="2800" dirty="0">
                <a:latin typeface="Century Gothic" panose="020B0502020202020204" pitchFamily="34" charset="0"/>
                <a:sym typeface="Symbol" panose="05050102010706020507" pitchFamily="18" charset="2"/>
              </a:rPr>
              <a:t>(T</a:t>
            </a:r>
            <a:r>
              <a:rPr lang="es-MX" altLang="es-MX" sz="2800" baseline="-25000" dirty="0">
                <a:latin typeface="Century Gothic" panose="020B0502020202020204" pitchFamily="34" charset="0"/>
                <a:sym typeface="Symbol" panose="05050102010706020507" pitchFamily="18" charset="2"/>
              </a:rPr>
              <a:t>1</a:t>
            </a:r>
            <a:r>
              <a:rPr lang="es-MX" altLang="es-MX" sz="2800" dirty="0">
                <a:latin typeface="Century Gothic" panose="020B0502020202020204" pitchFamily="34" charset="0"/>
                <a:sym typeface="Symbol" panose="05050102010706020507" pitchFamily="18" charset="2"/>
              </a:rPr>
              <a:t>- t</a:t>
            </a:r>
            <a:r>
              <a:rPr lang="es-MX" altLang="es-MX" sz="2800" baseline="-25000" dirty="0">
                <a:latin typeface="Century Gothic" panose="020B0502020202020204" pitchFamily="34" charset="0"/>
                <a:sym typeface="Symbol" panose="05050102010706020507" pitchFamily="18" charset="2"/>
              </a:rPr>
              <a:t>2</a:t>
            </a:r>
            <a:r>
              <a:rPr lang="es-MX" altLang="es-MX" sz="2800" dirty="0">
                <a:latin typeface="Century Gothic" panose="020B0502020202020204" pitchFamily="34" charset="0"/>
                <a:sym typeface="Symbol" panose="05050102010706020507" pitchFamily="18" charset="2"/>
              </a:rPr>
              <a:t>) que en la fría (T</a:t>
            </a:r>
            <a:r>
              <a:rPr lang="es-MX" altLang="es-MX" sz="2800" baseline="-25000" dirty="0">
                <a:latin typeface="Century Gothic" panose="020B0502020202020204" pitchFamily="34" charset="0"/>
                <a:sym typeface="Symbol" panose="05050102010706020507" pitchFamily="18" charset="2"/>
              </a:rPr>
              <a:t>2</a:t>
            </a:r>
            <a:r>
              <a:rPr lang="es-MX" altLang="es-MX" sz="2800" dirty="0">
                <a:latin typeface="Century Gothic" panose="020B0502020202020204" pitchFamily="34" charset="0"/>
                <a:sym typeface="Symbol" panose="05050102010706020507" pitchFamily="18" charset="2"/>
              </a:rPr>
              <a:t>- t</a:t>
            </a:r>
            <a:r>
              <a:rPr lang="es-MX" altLang="es-MX" sz="2800" baseline="-25000" dirty="0">
                <a:latin typeface="Century Gothic" panose="020B0502020202020204" pitchFamily="34" charset="0"/>
                <a:sym typeface="Symbol" panose="05050102010706020507" pitchFamily="18" charset="2"/>
              </a:rPr>
              <a:t>1</a:t>
            </a:r>
            <a:r>
              <a:rPr lang="es-MX" altLang="es-MX" sz="2800" dirty="0">
                <a:latin typeface="Century Gothic" panose="020B0502020202020204" pitchFamily="34" charset="0"/>
                <a:sym typeface="Symbol" panose="05050102010706020507" pitchFamily="18" charset="2"/>
              </a:rPr>
              <a:t>).</a:t>
            </a:r>
            <a:endParaRPr lang="en-US" altLang="es-MX" sz="2800" dirty="0">
              <a:latin typeface="Century Gothic" panose="020B0502020202020204" pitchFamily="34" charset="0"/>
              <a:sym typeface="Symbol" panose="05050102010706020507" pitchFamily="18" charset="2"/>
            </a:endParaRPr>
          </a:p>
        </p:txBody>
      </p:sp>
      <p:sp>
        <p:nvSpPr>
          <p:cNvPr id="5"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TEMPERATURAS CALÓRICAS</a:t>
            </a:r>
            <a:endParaRPr lang="en-US" altLang="es-MX" sz="3600" b="1" dirty="0">
              <a:solidFill>
                <a:schemeClr val="accent1">
                  <a:lumMod val="40000"/>
                  <a:lumOff val="60000"/>
                </a:schemeClr>
              </a:solidFill>
              <a:latin typeface="Arial Rounded MT Bold" panose="020F0704030504030204"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idx="1"/>
          </p:nvPr>
        </p:nvSpPr>
        <p:spPr>
          <a:xfrm>
            <a:off x="827700" y="2052925"/>
            <a:ext cx="6984660" cy="4195481"/>
          </a:xfrm>
        </p:spPr>
        <p:txBody>
          <a:bodyPr>
            <a:normAutofit fontScale="85000" lnSpcReduction="20000"/>
          </a:bodyPr>
          <a:lstStyle/>
          <a:p>
            <a:pPr algn="just">
              <a:lnSpc>
                <a:spcPct val="90000"/>
              </a:lnSpc>
            </a:pPr>
            <a:r>
              <a:rPr lang="es-MX" altLang="es-MX" sz="2800" dirty="0" err="1">
                <a:latin typeface="Century Gothic" panose="020B0502020202020204" pitchFamily="34" charset="0"/>
              </a:rPr>
              <a:t>Colburn</a:t>
            </a:r>
            <a:r>
              <a:rPr lang="es-MX" altLang="es-MX" sz="2800" dirty="0">
                <a:latin typeface="Century Gothic" panose="020B0502020202020204" pitchFamily="34" charset="0"/>
              </a:rPr>
              <a:t>, propuso una solución al problema, suponiendo que U varía linealmente con la temperatura, derivando de esto una expresión para la diferencia real de temperaturas</a:t>
            </a:r>
            <a:r>
              <a:rPr lang="es-MX" altLang="es-MX" sz="2800" dirty="0" smtClean="0">
                <a:latin typeface="Century Gothic" panose="020B0502020202020204" pitchFamily="34" charset="0"/>
              </a:rPr>
              <a:t>.</a:t>
            </a:r>
          </a:p>
          <a:p>
            <a:pPr marL="0" indent="0" algn="just">
              <a:lnSpc>
                <a:spcPct val="90000"/>
              </a:lnSpc>
              <a:buNone/>
            </a:pPr>
            <a:endParaRPr lang="es-MX" altLang="es-MX" sz="2800" dirty="0">
              <a:latin typeface="Century Gothic" panose="020B0502020202020204" pitchFamily="34" charset="0"/>
            </a:endParaRPr>
          </a:p>
          <a:p>
            <a:pPr algn="just">
              <a:lnSpc>
                <a:spcPct val="90000"/>
              </a:lnSpc>
            </a:pPr>
            <a:r>
              <a:rPr lang="es-MX" altLang="es-MX" sz="2800" dirty="0">
                <a:latin typeface="Century Gothic" panose="020B0502020202020204" pitchFamily="34" charset="0"/>
              </a:rPr>
              <a:t>La </a:t>
            </a:r>
            <a:r>
              <a:rPr lang="es-MX" altLang="es-MX" sz="2800" dirty="0" err="1" smtClean="0">
                <a:latin typeface="Century Gothic" panose="020B0502020202020204" pitchFamily="34" charset="0"/>
              </a:rPr>
              <a:t>MLDT</a:t>
            </a:r>
            <a:r>
              <a:rPr lang="es-MX" altLang="es-MX" sz="2800" dirty="0" smtClean="0">
                <a:latin typeface="Century Gothic" panose="020B0502020202020204" pitchFamily="34" charset="0"/>
              </a:rPr>
              <a:t> </a:t>
            </a:r>
            <a:r>
              <a:rPr lang="es-MX" altLang="es-MX" sz="2800" dirty="0">
                <a:latin typeface="Century Gothic" panose="020B0502020202020204" pitchFamily="34" charset="0"/>
              </a:rPr>
              <a:t>y el supuesto de U constante se toman como base para establecer un coeficiente total que es el medio verdadero. Para esto se establecen los siguientes </a:t>
            </a:r>
            <a:r>
              <a:rPr lang="es-MX" altLang="es-MX" sz="2800" dirty="0" smtClean="0">
                <a:latin typeface="Century Gothic" panose="020B0502020202020204" pitchFamily="34" charset="0"/>
              </a:rPr>
              <a:t>supuestos:</a:t>
            </a:r>
          </a:p>
          <a:p>
            <a:pPr lvl="1" algn="just">
              <a:lnSpc>
                <a:spcPct val="90000"/>
              </a:lnSpc>
            </a:pPr>
            <a:r>
              <a:rPr lang="es-MX" altLang="es-MX" sz="2600" dirty="0" smtClean="0">
                <a:latin typeface="Century Gothic" panose="020B0502020202020204" pitchFamily="34" charset="0"/>
              </a:rPr>
              <a:t>U </a:t>
            </a:r>
            <a:r>
              <a:rPr lang="es-MX" altLang="es-MX" sz="2600" dirty="0">
                <a:latin typeface="Century Gothic" panose="020B0502020202020204" pitchFamily="34" charset="0"/>
              </a:rPr>
              <a:t>varía linealmente con la </a:t>
            </a:r>
            <a:r>
              <a:rPr lang="es-MX" altLang="es-MX" sz="2600" dirty="0" smtClean="0">
                <a:latin typeface="Century Gothic" panose="020B0502020202020204" pitchFamily="34" charset="0"/>
              </a:rPr>
              <a:t>temperatura</a:t>
            </a:r>
          </a:p>
          <a:p>
            <a:pPr lvl="1" algn="just">
              <a:lnSpc>
                <a:spcPct val="90000"/>
              </a:lnSpc>
            </a:pPr>
            <a:r>
              <a:rPr lang="es-MX" altLang="es-MX" sz="2600" dirty="0" smtClean="0">
                <a:latin typeface="Century Gothic" panose="020B0502020202020204" pitchFamily="34" charset="0"/>
              </a:rPr>
              <a:t>Flujo </a:t>
            </a:r>
            <a:r>
              <a:rPr lang="es-MX" altLang="es-MX" sz="2600" dirty="0">
                <a:latin typeface="Century Gothic" panose="020B0502020202020204" pitchFamily="34" charset="0"/>
              </a:rPr>
              <a:t>constante de peso</a:t>
            </a:r>
          </a:p>
          <a:p>
            <a:pPr algn="just">
              <a:lnSpc>
                <a:spcPct val="90000"/>
              </a:lnSpc>
              <a:buFont typeface="Wingdings" panose="05000000000000000000" pitchFamily="2" charset="2"/>
              <a:buNone/>
            </a:pPr>
            <a:endParaRPr lang="es-MX" altLang="es-MX" sz="2800" dirty="0">
              <a:latin typeface="Century Gothic" panose="020B0502020202020204" pitchFamily="34" charset="0"/>
            </a:endParaRPr>
          </a:p>
        </p:txBody>
      </p:sp>
      <p:sp>
        <p:nvSpPr>
          <p:cNvPr id="6"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TEMPERATURAS CALÓRICAS</a:t>
            </a:r>
            <a:endParaRPr lang="en-US" altLang="es-MX" sz="3600" b="1" dirty="0">
              <a:solidFill>
                <a:schemeClr val="accent1">
                  <a:lumMod val="40000"/>
                  <a:lumOff val="60000"/>
                </a:schemeClr>
              </a:solidFill>
              <a:latin typeface="Arial Rounded MT Bold" panose="020F0704030504030204"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2163" name="Rectangle 3"/>
              <p:cNvSpPr>
                <a:spLocks noGrp="1" noChangeArrowheads="1"/>
              </p:cNvSpPr>
              <p:nvPr>
                <p:ph idx="1"/>
              </p:nvPr>
            </p:nvSpPr>
            <p:spPr/>
            <p:txBody>
              <a:bodyPr>
                <a:normAutofit fontScale="92500" lnSpcReduction="20000"/>
              </a:bodyPr>
              <a:lstStyle/>
              <a:p>
                <a:pPr algn="just">
                  <a:lnSpc>
                    <a:spcPct val="80000"/>
                  </a:lnSpc>
                  <a:buFont typeface="Wingdings" panose="05000000000000000000" pitchFamily="2" charset="2"/>
                  <a:buNone/>
                </a:pPr>
                <a:r>
                  <a:rPr lang="es-MX" altLang="es-MX" sz="2400" dirty="0" smtClean="0">
                    <a:latin typeface="Century Gothic" panose="020B0502020202020204" pitchFamily="34" charset="0"/>
                  </a:rPr>
                  <a:t>	</a:t>
                </a:r>
                <a:r>
                  <a:rPr lang="es-MX" altLang="es-MX" sz="2800" dirty="0">
                    <a:latin typeface="Century Gothic" panose="020B0502020202020204" pitchFamily="34" charset="0"/>
                  </a:rPr>
                  <a:t>Supuestos</a:t>
                </a:r>
                <a:r>
                  <a:rPr lang="es-MX" altLang="es-MX" sz="2800" dirty="0" smtClean="0">
                    <a:latin typeface="Century Gothic" panose="020B0502020202020204" pitchFamily="34" charset="0"/>
                  </a:rPr>
                  <a:t>:</a:t>
                </a:r>
              </a:p>
              <a:p>
                <a:pPr lvl="1" algn="just">
                  <a:lnSpc>
                    <a:spcPct val="80000"/>
                  </a:lnSpc>
                </a:pPr>
                <a:r>
                  <a:rPr lang="es-MX" altLang="es-MX" sz="2600" dirty="0" smtClean="0">
                    <a:latin typeface="Century Gothic" panose="020B0502020202020204" pitchFamily="34" charset="0"/>
                  </a:rPr>
                  <a:t>Calor </a:t>
                </a:r>
                <a:r>
                  <a:rPr lang="es-MX" altLang="es-MX" sz="2600" dirty="0">
                    <a:latin typeface="Century Gothic" panose="020B0502020202020204" pitchFamily="34" charset="0"/>
                  </a:rPr>
                  <a:t>específico </a:t>
                </a:r>
                <a:r>
                  <a:rPr lang="es-MX" altLang="es-MX" sz="2600" dirty="0" smtClean="0">
                    <a:latin typeface="Century Gothic" panose="020B0502020202020204" pitchFamily="34" charset="0"/>
                  </a:rPr>
                  <a:t>constante</a:t>
                </a:r>
              </a:p>
              <a:p>
                <a:pPr lvl="1" algn="just">
                  <a:lnSpc>
                    <a:spcPct val="80000"/>
                  </a:lnSpc>
                </a:pPr>
                <a:r>
                  <a:rPr lang="es-MX" altLang="es-MX" sz="2600" dirty="0" smtClean="0">
                    <a:latin typeface="Century Gothic" panose="020B0502020202020204" pitchFamily="34" charset="0"/>
                  </a:rPr>
                  <a:t>No </a:t>
                </a:r>
                <a:r>
                  <a:rPr lang="es-MX" altLang="es-MX" sz="2600" dirty="0">
                    <a:latin typeface="Century Gothic" panose="020B0502020202020204" pitchFamily="34" charset="0"/>
                  </a:rPr>
                  <a:t>hay cambios parciales de fase</a:t>
                </a:r>
              </a:p>
              <a:p>
                <a:pPr algn="just">
                  <a:lnSpc>
                    <a:spcPct val="80000"/>
                  </a:lnSpc>
                  <a:buFont typeface="Wingdings" panose="05000000000000000000" pitchFamily="2" charset="2"/>
                  <a:buNone/>
                </a:pPr>
                <a:endParaRPr lang="es-MX" altLang="es-MX" sz="2800" dirty="0">
                  <a:latin typeface="Century Gothic" panose="020B0502020202020204" pitchFamily="34" charset="0"/>
                </a:endParaRPr>
              </a:p>
              <a:p>
                <a:pPr algn="just">
                  <a:lnSpc>
                    <a:spcPct val="80000"/>
                  </a:lnSpc>
                </a:pPr>
                <a:r>
                  <a:rPr lang="es-MX" altLang="es-MX" sz="2800" dirty="0">
                    <a:latin typeface="Century Gothic" panose="020B0502020202020204" pitchFamily="34" charset="0"/>
                  </a:rPr>
                  <a:t>Temperaturas calóricas</a:t>
                </a:r>
              </a:p>
              <a:p>
                <a:pPr algn="just">
                  <a:lnSpc>
                    <a:spcPct val="80000"/>
                  </a:lnSpc>
                  <a:buFont typeface="Wingdings" panose="05000000000000000000" pitchFamily="2" charset="2"/>
                  <a:buNone/>
                </a:pPr>
                <a:r>
                  <a:rPr lang="es-MX" altLang="es-MX" sz="2800" dirty="0" smtClean="0">
                    <a:latin typeface="Century Gothic" panose="020B0502020202020204" pitchFamily="34" charset="0"/>
                    <a:sym typeface="Symbol" panose="05050102010706020507" pitchFamily="18" charset="2"/>
                  </a:rPr>
                  <a:t>				  </a:t>
                </a:r>
                <a:r>
                  <a:rPr lang="es-MX" altLang="es-MX" sz="2800" dirty="0">
                    <a:latin typeface="Century Gothic" panose="020B0502020202020204" pitchFamily="34" charset="0"/>
                    <a:sym typeface="Symbol" panose="05050102010706020507" pitchFamily="18" charset="2"/>
                  </a:rPr>
                  <a:t>	</a:t>
                </a:r>
                <a14:m>
                  <m:oMath xmlns:m="http://schemas.openxmlformats.org/officeDocument/2006/math">
                    <m:sSub>
                      <m:sSubPr>
                        <m:ctrlPr>
                          <a:rPr lang="es-MX" altLang="es-MX" sz="2800" i="1" smtClean="0">
                            <a:latin typeface="Cambria Math" panose="02040503050406030204" pitchFamily="18" charset="0"/>
                            <a:sym typeface="Symbol" panose="05050102010706020507" pitchFamily="18" charset="2"/>
                          </a:rPr>
                        </m:ctrlPr>
                      </m:sSubPr>
                      <m:e>
                        <m:r>
                          <a:rPr lang="es-MX" altLang="es-MX" sz="2800" b="0" i="1" smtClean="0">
                            <a:latin typeface="Cambria Math" panose="02040503050406030204" pitchFamily="18" charset="0"/>
                            <a:sym typeface="Symbol" panose="05050102010706020507" pitchFamily="18" charset="2"/>
                          </a:rPr>
                          <m:t>𝑇</m:t>
                        </m:r>
                      </m:e>
                      <m:sub>
                        <m:r>
                          <a:rPr lang="es-MX" altLang="es-MX" sz="2800" b="0" i="1" smtClean="0">
                            <a:latin typeface="Cambria Math" panose="02040503050406030204" pitchFamily="18" charset="0"/>
                            <a:sym typeface="Symbol" panose="05050102010706020507" pitchFamily="18" charset="2"/>
                          </a:rPr>
                          <m:t>𝑐</m:t>
                        </m:r>
                      </m:sub>
                    </m:sSub>
                    <m:r>
                      <a:rPr lang="es-MX" altLang="es-MX" sz="2800" b="0" i="1" smtClean="0">
                        <a:latin typeface="Cambria Math" panose="02040503050406030204" pitchFamily="18" charset="0"/>
                        <a:sym typeface="Symbol" panose="05050102010706020507" pitchFamily="18" charset="2"/>
                      </a:rPr>
                      <m:t>=</m:t>
                    </m:r>
                    <m:sSub>
                      <m:sSubPr>
                        <m:ctrlPr>
                          <a:rPr lang="es-MX" altLang="es-MX" sz="2800" b="0" i="1" smtClean="0">
                            <a:latin typeface="Cambria Math" panose="02040503050406030204" pitchFamily="18" charset="0"/>
                            <a:sym typeface="Symbol" panose="05050102010706020507" pitchFamily="18" charset="2"/>
                          </a:rPr>
                        </m:ctrlPr>
                      </m:sSubPr>
                      <m:e>
                        <m:r>
                          <a:rPr lang="es-MX" altLang="es-MX" sz="2800" b="0" i="1" smtClean="0">
                            <a:latin typeface="Cambria Math" panose="02040503050406030204" pitchFamily="18" charset="0"/>
                            <a:sym typeface="Symbol" panose="05050102010706020507" pitchFamily="18" charset="2"/>
                          </a:rPr>
                          <m:t>𝑇</m:t>
                        </m:r>
                      </m:e>
                      <m:sub>
                        <m:r>
                          <a:rPr lang="es-MX" altLang="es-MX" sz="2800" b="0" i="1" smtClean="0">
                            <a:latin typeface="Cambria Math" panose="02040503050406030204" pitchFamily="18" charset="0"/>
                            <a:sym typeface="Symbol" panose="05050102010706020507" pitchFamily="18" charset="2"/>
                          </a:rPr>
                          <m:t>2</m:t>
                        </m:r>
                      </m:sub>
                    </m:sSub>
                    <m:r>
                      <a:rPr lang="es-MX" altLang="es-MX" sz="2800" b="0" i="1" smtClean="0">
                        <a:latin typeface="Cambria Math" panose="02040503050406030204" pitchFamily="18" charset="0"/>
                        <a:sym typeface="Symbol" panose="05050102010706020507" pitchFamily="18" charset="2"/>
                      </a:rPr>
                      <m:t>+</m:t>
                    </m:r>
                    <m:sSub>
                      <m:sSubPr>
                        <m:ctrlPr>
                          <a:rPr lang="es-MX" altLang="es-MX" sz="2800" b="0" i="1" smtClean="0">
                            <a:latin typeface="Cambria Math" panose="02040503050406030204" pitchFamily="18" charset="0"/>
                            <a:sym typeface="Symbol" panose="05050102010706020507" pitchFamily="18" charset="2"/>
                          </a:rPr>
                        </m:ctrlPr>
                      </m:sSubPr>
                      <m:e>
                        <m:r>
                          <a:rPr lang="es-MX" altLang="es-MX" sz="2800" b="0" i="1" smtClean="0">
                            <a:latin typeface="Cambria Math" panose="02040503050406030204" pitchFamily="18" charset="0"/>
                            <a:sym typeface="Symbol" panose="05050102010706020507" pitchFamily="18" charset="2"/>
                          </a:rPr>
                          <m:t>𝐹</m:t>
                        </m:r>
                      </m:e>
                      <m:sub>
                        <m:r>
                          <a:rPr lang="es-MX" altLang="es-MX" sz="2800" b="0" i="1" smtClean="0">
                            <a:latin typeface="Cambria Math" panose="02040503050406030204" pitchFamily="18" charset="0"/>
                            <a:sym typeface="Symbol" panose="05050102010706020507" pitchFamily="18" charset="2"/>
                          </a:rPr>
                          <m:t>𝑐</m:t>
                        </m:r>
                      </m:sub>
                    </m:sSub>
                    <m:d>
                      <m:dPr>
                        <m:ctrlPr>
                          <a:rPr lang="es-MX" altLang="es-MX" sz="2800" b="0" i="1" smtClean="0">
                            <a:latin typeface="Cambria Math" panose="02040503050406030204" pitchFamily="18" charset="0"/>
                            <a:sym typeface="Symbol" panose="05050102010706020507" pitchFamily="18" charset="2"/>
                          </a:rPr>
                        </m:ctrlPr>
                      </m:dPr>
                      <m:e>
                        <m:sSub>
                          <m:sSubPr>
                            <m:ctrlPr>
                              <a:rPr lang="es-MX" altLang="es-MX" sz="2800" b="0" i="1" smtClean="0">
                                <a:latin typeface="Cambria Math" panose="02040503050406030204" pitchFamily="18" charset="0"/>
                                <a:sym typeface="Symbol" panose="05050102010706020507" pitchFamily="18" charset="2"/>
                              </a:rPr>
                            </m:ctrlPr>
                          </m:sSubPr>
                          <m:e>
                            <m:r>
                              <a:rPr lang="es-MX" altLang="es-MX" sz="2800" b="0" i="1" smtClean="0">
                                <a:latin typeface="Cambria Math" panose="02040503050406030204" pitchFamily="18" charset="0"/>
                                <a:sym typeface="Symbol" panose="05050102010706020507" pitchFamily="18" charset="2"/>
                              </a:rPr>
                              <m:t>𝑇</m:t>
                            </m:r>
                          </m:e>
                          <m:sub>
                            <m:r>
                              <a:rPr lang="es-MX" altLang="es-MX" sz="2800" b="0" i="1" smtClean="0">
                                <a:latin typeface="Cambria Math" panose="02040503050406030204" pitchFamily="18" charset="0"/>
                                <a:sym typeface="Symbol" panose="05050102010706020507" pitchFamily="18" charset="2"/>
                              </a:rPr>
                              <m:t>1</m:t>
                            </m:r>
                          </m:sub>
                        </m:sSub>
                        <m:r>
                          <a:rPr lang="es-MX" altLang="es-MX" sz="2800" b="0" i="1" smtClean="0">
                            <a:latin typeface="Cambria Math" panose="02040503050406030204" pitchFamily="18" charset="0"/>
                            <a:sym typeface="Symbol" panose="05050102010706020507" pitchFamily="18" charset="2"/>
                          </a:rPr>
                          <m:t>−</m:t>
                        </m:r>
                        <m:sSub>
                          <m:sSubPr>
                            <m:ctrlPr>
                              <a:rPr lang="es-MX" altLang="es-MX" sz="2800" b="0" i="1" smtClean="0">
                                <a:latin typeface="Cambria Math" panose="02040503050406030204" pitchFamily="18" charset="0"/>
                                <a:sym typeface="Symbol" panose="05050102010706020507" pitchFamily="18" charset="2"/>
                              </a:rPr>
                            </m:ctrlPr>
                          </m:sSubPr>
                          <m:e>
                            <m:r>
                              <a:rPr lang="es-MX" altLang="es-MX" sz="2800" b="0" i="1" smtClean="0">
                                <a:latin typeface="Cambria Math" panose="02040503050406030204" pitchFamily="18" charset="0"/>
                                <a:sym typeface="Symbol" panose="05050102010706020507" pitchFamily="18" charset="2"/>
                              </a:rPr>
                              <m:t>𝑇</m:t>
                            </m:r>
                          </m:e>
                          <m:sub>
                            <m:r>
                              <a:rPr lang="es-MX" altLang="es-MX" sz="2800" b="0" i="1" smtClean="0">
                                <a:latin typeface="Cambria Math" panose="02040503050406030204" pitchFamily="18" charset="0"/>
                                <a:sym typeface="Symbol" panose="05050102010706020507" pitchFamily="18" charset="2"/>
                              </a:rPr>
                              <m:t>2</m:t>
                            </m:r>
                          </m:sub>
                        </m:sSub>
                      </m:e>
                    </m:d>
                  </m:oMath>
                </a14:m>
                <a:endParaRPr lang="es-MX" altLang="es-MX" sz="2800" dirty="0">
                  <a:latin typeface="Century Gothic" panose="020B0502020202020204" pitchFamily="34" charset="0"/>
                  <a:sym typeface="Symbol" panose="05050102010706020507" pitchFamily="18" charset="2"/>
                </a:endParaRPr>
              </a:p>
              <a:p>
                <a:pPr algn="just">
                  <a:lnSpc>
                    <a:spcPct val="80000"/>
                  </a:lnSpc>
                  <a:buFont typeface="Wingdings" panose="05000000000000000000" pitchFamily="2" charset="2"/>
                  <a:buNone/>
                </a:pPr>
                <a:r>
                  <a:rPr lang="es-MX" altLang="es-MX" sz="2800" dirty="0">
                    <a:latin typeface="Century Gothic" panose="020B0502020202020204" pitchFamily="34" charset="0"/>
                  </a:rPr>
                  <a:t>	</a:t>
                </a:r>
                <a:r>
                  <a:rPr lang="es-MX" altLang="es-MX" sz="2800" dirty="0" smtClean="0">
                    <a:latin typeface="Century Gothic" panose="020B0502020202020204" pitchFamily="34" charset="0"/>
                  </a:rPr>
                  <a:t>				</a:t>
                </a:r>
                <a14:m>
                  <m:oMath xmlns:m="http://schemas.openxmlformats.org/officeDocument/2006/math">
                    <m:sSub>
                      <m:sSubPr>
                        <m:ctrlPr>
                          <a:rPr lang="es-MX" altLang="es-MX" sz="2800" i="1" smtClean="0">
                            <a:latin typeface="Cambria Math" panose="02040503050406030204" pitchFamily="18" charset="0"/>
                            <a:sym typeface="Symbol" panose="05050102010706020507" pitchFamily="18" charset="2"/>
                          </a:rPr>
                        </m:ctrlPr>
                      </m:sSubPr>
                      <m:e>
                        <m:r>
                          <a:rPr lang="es-MX" altLang="es-MX" sz="2800" b="0" i="1" smtClean="0">
                            <a:latin typeface="Cambria Math" panose="02040503050406030204" pitchFamily="18" charset="0"/>
                            <a:sym typeface="Symbol" panose="05050102010706020507" pitchFamily="18" charset="2"/>
                          </a:rPr>
                          <m:t>𝑡</m:t>
                        </m:r>
                      </m:e>
                      <m:sub>
                        <m:r>
                          <a:rPr lang="es-MX" altLang="es-MX" sz="2800" b="0" i="1" smtClean="0">
                            <a:latin typeface="Cambria Math" panose="02040503050406030204" pitchFamily="18" charset="0"/>
                            <a:sym typeface="Symbol" panose="05050102010706020507" pitchFamily="18" charset="2"/>
                          </a:rPr>
                          <m:t>𝑐</m:t>
                        </m:r>
                      </m:sub>
                    </m:sSub>
                    <m:r>
                      <a:rPr lang="es-MX" altLang="es-MX" sz="2800" b="0" i="1" smtClean="0">
                        <a:latin typeface="Cambria Math" panose="02040503050406030204" pitchFamily="18" charset="0"/>
                        <a:sym typeface="Symbol" panose="05050102010706020507" pitchFamily="18" charset="2"/>
                      </a:rPr>
                      <m:t>=</m:t>
                    </m:r>
                    <m:sSub>
                      <m:sSubPr>
                        <m:ctrlPr>
                          <a:rPr lang="es-MX" altLang="es-MX" sz="2800" b="0" i="1" smtClean="0">
                            <a:latin typeface="Cambria Math" panose="02040503050406030204" pitchFamily="18" charset="0"/>
                            <a:sym typeface="Symbol" panose="05050102010706020507" pitchFamily="18" charset="2"/>
                          </a:rPr>
                        </m:ctrlPr>
                      </m:sSubPr>
                      <m:e>
                        <m:r>
                          <a:rPr lang="es-MX" altLang="es-MX" sz="2800" b="0" i="1" smtClean="0">
                            <a:latin typeface="Cambria Math" panose="02040503050406030204" pitchFamily="18" charset="0"/>
                            <a:sym typeface="Symbol" panose="05050102010706020507" pitchFamily="18" charset="2"/>
                          </a:rPr>
                          <m:t>𝑡</m:t>
                        </m:r>
                      </m:e>
                      <m:sub>
                        <m:r>
                          <a:rPr lang="es-MX" altLang="es-MX" sz="2800" b="0" i="1" smtClean="0">
                            <a:latin typeface="Cambria Math" panose="02040503050406030204" pitchFamily="18" charset="0"/>
                            <a:sym typeface="Symbol" panose="05050102010706020507" pitchFamily="18" charset="2"/>
                          </a:rPr>
                          <m:t>1</m:t>
                        </m:r>
                      </m:sub>
                    </m:sSub>
                    <m:r>
                      <a:rPr lang="es-MX" altLang="es-MX" sz="2800" b="0" i="1" smtClean="0">
                        <a:latin typeface="Cambria Math" panose="02040503050406030204" pitchFamily="18" charset="0"/>
                        <a:sym typeface="Symbol" panose="05050102010706020507" pitchFamily="18" charset="2"/>
                      </a:rPr>
                      <m:t>+</m:t>
                    </m:r>
                    <m:sSub>
                      <m:sSubPr>
                        <m:ctrlPr>
                          <a:rPr lang="es-MX" altLang="es-MX" sz="2800" b="0" i="1" smtClean="0">
                            <a:latin typeface="Cambria Math" panose="02040503050406030204" pitchFamily="18" charset="0"/>
                            <a:sym typeface="Symbol" panose="05050102010706020507" pitchFamily="18" charset="2"/>
                          </a:rPr>
                        </m:ctrlPr>
                      </m:sSubPr>
                      <m:e>
                        <m:r>
                          <a:rPr lang="es-MX" altLang="es-MX" sz="2800" b="0" i="1" smtClean="0">
                            <a:latin typeface="Cambria Math" panose="02040503050406030204" pitchFamily="18" charset="0"/>
                            <a:sym typeface="Symbol" panose="05050102010706020507" pitchFamily="18" charset="2"/>
                          </a:rPr>
                          <m:t>𝐹</m:t>
                        </m:r>
                      </m:e>
                      <m:sub>
                        <m:r>
                          <a:rPr lang="es-MX" altLang="es-MX" sz="2800" b="0" i="1" smtClean="0">
                            <a:latin typeface="Cambria Math" panose="02040503050406030204" pitchFamily="18" charset="0"/>
                            <a:sym typeface="Symbol" panose="05050102010706020507" pitchFamily="18" charset="2"/>
                          </a:rPr>
                          <m:t>𝑐</m:t>
                        </m:r>
                      </m:sub>
                    </m:sSub>
                    <m:d>
                      <m:dPr>
                        <m:ctrlPr>
                          <a:rPr lang="es-MX" altLang="es-MX" sz="2800" b="0" i="1" smtClean="0">
                            <a:latin typeface="Cambria Math" panose="02040503050406030204" pitchFamily="18" charset="0"/>
                            <a:sym typeface="Symbol" panose="05050102010706020507" pitchFamily="18" charset="2"/>
                          </a:rPr>
                        </m:ctrlPr>
                      </m:dPr>
                      <m:e>
                        <m:sSub>
                          <m:sSubPr>
                            <m:ctrlPr>
                              <a:rPr lang="es-MX" altLang="es-MX" sz="2800" b="0" i="1" smtClean="0">
                                <a:latin typeface="Cambria Math" panose="02040503050406030204" pitchFamily="18" charset="0"/>
                                <a:sym typeface="Symbol" panose="05050102010706020507" pitchFamily="18" charset="2"/>
                              </a:rPr>
                            </m:ctrlPr>
                          </m:sSubPr>
                          <m:e>
                            <m:r>
                              <a:rPr lang="es-MX" altLang="es-MX" sz="2800" b="0" i="1" smtClean="0">
                                <a:latin typeface="Cambria Math" panose="02040503050406030204" pitchFamily="18" charset="0"/>
                                <a:sym typeface="Symbol" panose="05050102010706020507" pitchFamily="18" charset="2"/>
                              </a:rPr>
                              <m:t>𝑡</m:t>
                            </m:r>
                          </m:e>
                          <m:sub>
                            <m:r>
                              <a:rPr lang="es-MX" altLang="es-MX" sz="2800" b="0" i="1" smtClean="0">
                                <a:latin typeface="Cambria Math" panose="02040503050406030204" pitchFamily="18" charset="0"/>
                                <a:sym typeface="Symbol" panose="05050102010706020507" pitchFamily="18" charset="2"/>
                              </a:rPr>
                              <m:t>2</m:t>
                            </m:r>
                          </m:sub>
                        </m:sSub>
                        <m:r>
                          <a:rPr lang="es-MX" altLang="es-MX" sz="2800" b="0" i="1" smtClean="0">
                            <a:latin typeface="Cambria Math" panose="02040503050406030204" pitchFamily="18" charset="0"/>
                            <a:sym typeface="Symbol" panose="05050102010706020507" pitchFamily="18" charset="2"/>
                          </a:rPr>
                          <m:t>−</m:t>
                        </m:r>
                        <m:sSub>
                          <m:sSubPr>
                            <m:ctrlPr>
                              <a:rPr lang="es-MX" altLang="es-MX" sz="2800" b="0" i="1" smtClean="0">
                                <a:latin typeface="Cambria Math" panose="02040503050406030204" pitchFamily="18" charset="0"/>
                                <a:sym typeface="Symbol" panose="05050102010706020507" pitchFamily="18" charset="2"/>
                              </a:rPr>
                            </m:ctrlPr>
                          </m:sSubPr>
                          <m:e>
                            <m:r>
                              <a:rPr lang="es-MX" altLang="es-MX" sz="2800" b="0" i="1" smtClean="0">
                                <a:latin typeface="Cambria Math" panose="02040503050406030204" pitchFamily="18" charset="0"/>
                                <a:sym typeface="Symbol" panose="05050102010706020507" pitchFamily="18" charset="2"/>
                              </a:rPr>
                              <m:t>𝑡</m:t>
                            </m:r>
                          </m:e>
                          <m:sub>
                            <m:r>
                              <a:rPr lang="es-MX" altLang="es-MX" sz="2800" b="0" i="1" smtClean="0">
                                <a:latin typeface="Cambria Math" panose="02040503050406030204" pitchFamily="18" charset="0"/>
                                <a:sym typeface="Symbol" panose="05050102010706020507" pitchFamily="18" charset="2"/>
                              </a:rPr>
                              <m:t>1</m:t>
                            </m:r>
                          </m:sub>
                        </m:sSub>
                      </m:e>
                    </m:d>
                  </m:oMath>
                </a14:m>
                <a:endParaRPr lang="es-MX" altLang="es-MX" sz="2800" dirty="0">
                  <a:latin typeface="Century Gothic" panose="020B0502020202020204" pitchFamily="34" charset="0"/>
                  <a:sym typeface="Symbol" panose="05050102010706020507" pitchFamily="18" charset="2"/>
                </a:endParaRPr>
              </a:p>
              <a:p>
                <a:pPr algn="just">
                  <a:lnSpc>
                    <a:spcPct val="80000"/>
                  </a:lnSpc>
                  <a:buFont typeface="Wingdings" panose="05000000000000000000" pitchFamily="2" charset="2"/>
                  <a:buNone/>
                </a:pPr>
                <a:r>
                  <a:rPr lang="es-MX" altLang="es-MX" sz="2800" dirty="0">
                    <a:latin typeface="Century Gothic" panose="020B0502020202020204" pitchFamily="34" charset="0"/>
                    <a:sym typeface="Symbol" panose="05050102010706020507" pitchFamily="18" charset="2"/>
                  </a:rPr>
                  <a:t>	donde 	</a:t>
                </a:r>
              </a:p>
              <a:p>
                <a:pPr algn="just">
                  <a:lnSpc>
                    <a:spcPct val="80000"/>
                  </a:lnSpc>
                  <a:buFont typeface="Wingdings" panose="05000000000000000000" pitchFamily="2" charset="2"/>
                  <a:buNone/>
                </a:pPr>
                <a:r>
                  <a:rPr lang="es-MX" altLang="es-MX" sz="2800" dirty="0">
                    <a:latin typeface="Century Gothic" panose="020B0502020202020204" pitchFamily="34" charset="0"/>
                    <a:sym typeface="Symbol" panose="05050102010706020507" pitchFamily="18" charset="2"/>
                  </a:rPr>
                  <a:t>	</a:t>
                </a:r>
                <a:r>
                  <a:rPr lang="es-MX" altLang="es-MX" sz="2800" dirty="0">
                    <a:latin typeface="Century Gothic" panose="020B0502020202020204" pitchFamily="34" charset="0"/>
                  </a:rPr>
                  <a:t>T</a:t>
                </a:r>
                <a:r>
                  <a:rPr lang="es-MX" altLang="es-MX" sz="2800" baseline="-25000" dirty="0">
                    <a:latin typeface="Century Gothic" panose="020B0502020202020204" pitchFamily="34" charset="0"/>
                  </a:rPr>
                  <a:t>c</a:t>
                </a:r>
                <a:r>
                  <a:rPr lang="es-MX" altLang="es-MX" sz="2800" dirty="0">
                    <a:latin typeface="Century Gothic" panose="020B0502020202020204" pitchFamily="34" charset="0"/>
                  </a:rPr>
                  <a:t>: temperatura calórica del fluido caliente</a:t>
                </a:r>
              </a:p>
              <a:p>
                <a:pPr algn="just">
                  <a:lnSpc>
                    <a:spcPct val="80000"/>
                  </a:lnSpc>
                  <a:buFont typeface="Wingdings" panose="05000000000000000000" pitchFamily="2" charset="2"/>
                  <a:buNone/>
                </a:pPr>
                <a:r>
                  <a:rPr lang="es-MX" altLang="es-MX" sz="2800" dirty="0">
                    <a:latin typeface="Century Gothic" panose="020B0502020202020204" pitchFamily="34" charset="0"/>
                    <a:sym typeface="Symbol" panose="05050102010706020507" pitchFamily="18" charset="2"/>
                  </a:rPr>
                  <a:t>	</a:t>
                </a:r>
                <a:r>
                  <a:rPr lang="es-MX" altLang="es-MX" sz="2800" dirty="0" err="1">
                    <a:latin typeface="Century Gothic" panose="020B0502020202020204" pitchFamily="34" charset="0"/>
                  </a:rPr>
                  <a:t>t</a:t>
                </a:r>
                <a:r>
                  <a:rPr lang="es-MX" altLang="es-MX" sz="2800" baseline="-25000" dirty="0" err="1">
                    <a:latin typeface="Century Gothic" panose="020B0502020202020204" pitchFamily="34" charset="0"/>
                  </a:rPr>
                  <a:t>c</a:t>
                </a:r>
                <a:r>
                  <a:rPr lang="es-MX" altLang="es-MX" sz="2800" dirty="0">
                    <a:latin typeface="Century Gothic" panose="020B0502020202020204" pitchFamily="34" charset="0"/>
                  </a:rPr>
                  <a:t>: temperatura calórica del fluido frío</a:t>
                </a:r>
                <a:endParaRPr lang="es-MX" altLang="es-MX" sz="2800" dirty="0">
                  <a:latin typeface="Century Gothic" panose="020B0502020202020204" pitchFamily="34" charset="0"/>
                  <a:sym typeface="Symbol" panose="05050102010706020507" pitchFamily="18" charset="2"/>
                </a:endParaRPr>
              </a:p>
              <a:p>
                <a:pPr algn="just">
                  <a:lnSpc>
                    <a:spcPct val="80000"/>
                  </a:lnSpc>
                </a:pPr>
                <a:endParaRPr lang="en-US" altLang="es-MX" sz="2800" dirty="0">
                  <a:latin typeface="Century Gothic" panose="020B0502020202020204" pitchFamily="34" charset="0"/>
                </a:endParaRPr>
              </a:p>
            </p:txBody>
          </p:sp>
        </mc:Choice>
        <mc:Fallback xmlns="">
          <p:sp>
            <p:nvSpPr>
              <p:cNvPr id="92163" name="Rectangle 3"/>
              <p:cNvSpPr>
                <a:spLocks noGrp="1" noRot="1" noChangeAspect="1" noMove="1" noResize="1" noEditPoints="1" noAdjustHandles="1" noChangeArrowheads="1" noChangeShapeType="1" noTextEdit="1"/>
              </p:cNvSpPr>
              <p:nvPr>
                <p:ph idx="1"/>
              </p:nvPr>
            </p:nvSpPr>
            <p:spPr>
              <a:blipFill rotWithShape="0">
                <a:blip r:embed="rId2"/>
                <a:stretch>
                  <a:fillRect l="-908" t="-4797" r="-1635"/>
                </a:stretch>
              </a:blipFill>
            </p:spPr>
            <p:txBody>
              <a:bodyPr/>
              <a:lstStyle/>
              <a:p>
                <a:r>
                  <a:rPr lang="es-MX">
                    <a:noFill/>
                  </a:rPr>
                  <a:t> </a:t>
                </a:r>
              </a:p>
            </p:txBody>
          </p:sp>
        </mc:Fallback>
      </mc:AlternateContent>
      <p:sp>
        <p:nvSpPr>
          <p:cNvPr id="5"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TEMPERATURAS CALÓRICAS</a:t>
            </a:r>
            <a:endParaRPr lang="en-US" altLang="es-MX" sz="3600" b="1" dirty="0">
              <a:solidFill>
                <a:schemeClr val="accent1">
                  <a:lumMod val="40000"/>
                  <a:lumOff val="60000"/>
                </a:schemeClr>
              </a:solidFill>
              <a:latin typeface="Arial Rounded MT Bold" panose="020F070403050403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a:xfrm>
            <a:off x="758354" y="332656"/>
            <a:ext cx="6870700" cy="1008112"/>
          </a:xfrm>
        </p:spPr>
        <p:txBody>
          <a:bodyPr/>
          <a:lstStyle/>
          <a:p>
            <a:pPr algn="ctr"/>
            <a:r>
              <a:rPr lang="es-MX" altLang="es-MX" sz="2800" dirty="0">
                <a:solidFill>
                  <a:schemeClr val="accent1">
                    <a:lumMod val="40000"/>
                    <a:lumOff val="60000"/>
                  </a:schemeClr>
                </a:solidFill>
                <a:latin typeface="Arial Rounded MT Bold" panose="020F0704030504030204" pitchFamily="34" charset="0"/>
              </a:rPr>
              <a:t>Guía para la utilización del material </a:t>
            </a:r>
            <a:r>
              <a:rPr lang="es-MX" altLang="es-MX" sz="2800" dirty="0" smtClean="0">
                <a:solidFill>
                  <a:schemeClr val="accent1">
                    <a:lumMod val="40000"/>
                    <a:lumOff val="60000"/>
                  </a:schemeClr>
                </a:solidFill>
                <a:latin typeface="Arial Rounded MT Bold" panose="020F0704030504030204" pitchFamily="34" charset="0"/>
              </a:rPr>
              <a:t>de</a:t>
            </a:r>
            <a:r>
              <a:rPr lang="es-MX" sz="2800" dirty="0" smtClean="0">
                <a:solidFill>
                  <a:schemeClr val="accent1">
                    <a:lumMod val="40000"/>
                    <a:lumOff val="60000"/>
                  </a:schemeClr>
                </a:solidFill>
                <a:latin typeface="Arial Rounded MT Bold" panose="020F0704030504030204" pitchFamily="34" charset="0"/>
              </a:rPr>
              <a:t> Apoyo</a:t>
            </a:r>
            <a:endParaRPr lang="es-ES" altLang="es-MX" sz="2800" dirty="0">
              <a:solidFill>
                <a:schemeClr val="accent1">
                  <a:lumMod val="40000"/>
                  <a:lumOff val="60000"/>
                </a:schemeClr>
              </a:solidFill>
              <a:latin typeface="Arial Rounded MT Bold" panose="020F0704030504030204" pitchFamily="34" charset="0"/>
            </a:endParaRPr>
          </a:p>
        </p:txBody>
      </p:sp>
      <p:sp>
        <p:nvSpPr>
          <p:cNvPr id="222211" name="Rectangle 3"/>
          <p:cNvSpPr>
            <a:spLocks noGrp="1" noChangeArrowheads="1"/>
          </p:cNvSpPr>
          <p:nvPr>
            <p:ph idx="1"/>
          </p:nvPr>
        </p:nvSpPr>
        <p:spPr>
          <a:xfrm>
            <a:off x="467544" y="1772816"/>
            <a:ext cx="7452320" cy="4824536"/>
          </a:xfrm>
        </p:spPr>
        <p:txBody>
          <a:bodyPr>
            <a:normAutofit fontScale="85000" lnSpcReduction="20000"/>
          </a:bodyPr>
          <a:lstStyle/>
          <a:p>
            <a:pPr algn="just"/>
            <a:r>
              <a:rPr lang="es-MX" sz="2400" dirty="0">
                <a:solidFill>
                  <a:schemeClr val="tx1">
                    <a:lumMod val="95000"/>
                  </a:schemeClr>
                </a:solidFill>
              </a:rPr>
              <a:t>Este paquete contiene </a:t>
            </a:r>
            <a:r>
              <a:rPr lang="es-MX" sz="2400" dirty="0" smtClean="0">
                <a:solidFill>
                  <a:schemeClr val="tx1">
                    <a:lumMod val="95000"/>
                  </a:schemeClr>
                </a:solidFill>
              </a:rPr>
              <a:t>51 </a:t>
            </a:r>
            <a:r>
              <a:rPr lang="es-MX" sz="2400" dirty="0">
                <a:solidFill>
                  <a:schemeClr val="tx1">
                    <a:lumMod val="95000"/>
                  </a:schemeClr>
                </a:solidFill>
              </a:rPr>
              <a:t>diapositivas que tienen como propósito que los estudiantes de la UA de </a:t>
            </a:r>
            <a:r>
              <a:rPr lang="es-MX" sz="2400" dirty="0" smtClean="0">
                <a:solidFill>
                  <a:schemeClr val="tx1">
                    <a:lumMod val="95000"/>
                  </a:schemeClr>
                </a:solidFill>
              </a:rPr>
              <a:t>Transferencia de Calor, </a:t>
            </a:r>
            <a:r>
              <a:rPr lang="es-MX" sz="2400" dirty="0">
                <a:solidFill>
                  <a:schemeClr val="tx1">
                    <a:lumMod val="95000"/>
                  </a:schemeClr>
                </a:solidFill>
              </a:rPr>
              <a:t>cuenten con un  material de apoyo para la Unidad </a:t>
            </a:r>
            <a:r>
              <a:rPr lang="es-MX" sz="2400" dirty="0" smtClean="0">
                <a:solidFill>
                  <a:schemeClr val="tx1">
                    <a:lumMod val="95000"/>
                  </a:schemeClr>
                </a:solidFill>
              </a:rPr>
              <a:t>II Temperatura, </a:t>
            </a:r>
            <a:r>
              <a:rPr lang="es-MX" sz="2400" dirty="0">
                <a:solidFill>
                  <a:schemeClr val="tx1">
                    <a:lumMod val="95000"/>
                  </a:schemeClr>
                </a:solidFill>
              </a:rPr>
              <a:t>para facilitar la comprensión de los temas de dicha unidad.</a:t>
            </a:r>
          </a:p>
          <a:p>
            <a:pPr marL="0" indent="0" algn="just">
              <a:buNone/>
            </a:pPr>
            <a:endParaRPr lang="es-MX" sz="2400" dirty="0">
              <a:solidFill>
                <a:schemeClr val="tx1">
                  <a:lumMod val="95000"/>
                </a:schemeClr>
              </a:solidFill>
            </a:endParaRPr>
          </a:p>
          <a:p>
            <a:pPr algn="just"/>
            <a:r>
              <a:rPr lang="es-MX" sz="2400" dirty="0">
                <a:solidFill>
                  <a:schemeClr val="tx1">
                    <a:lumMod val="95000"/>
                  </a:schemeClr>
                </a:solidFill>
              </a:rPr>
              <a:t>En este material se incluyen los temas que corresponde a lo propuesto en el programa de la UA, con la extensión que se solicita en dicho programa. En cada tema se incluyen las </a:t>
            </a:r>
            <a:r>
              <a:rPr lang="es-MX" sz="2400" dirty="0" smtClean="0">
                <a:solidFill>
                  <a:schemeClr val="tx1">
                    <a:lumMod val="95000"/>
                  </a:schemeClr>
                </a:solidFill>
              </a:rPr>
              <a:t>definiciones, ecuaciones y ejemplos correspondientes </a:t>
            </a:r>
            <a:r>
              <a:rPr lang="es-MX" sz="2400" dirty="0">
                <a:solidFill>
                  <a:schemeClr val="tx1">
                    <a:lumMod val="95000"/>
                  </a:schemeClr>
                </a:solidFill>
              </a:rPr>
              <a:t>para favorecer el entendimiento de los temas.</a:t>
            </a:r>
          </a:p>
          <a:p>
            <a:pPr marL="0" indent="0" algn="just">
              <a:buNone/>
            </a:pPr>
            <a:r>
              <a:rPr lang="es-MX" sz="2400" dirty="0">
                <a:solidFill>
                  <a:schemeClr val="tx1">
                    <a:lumMod val="95000"/>
                  </a:schemeClr>
                </a:solidFill>
              </a:rPr>
              <a:t> </a:t>
            </a:r>
          </a:p>
          <a:p>
            <a:pPr algn="just"/>
            <a:r>
              <a:rPr lang="es-MX" altLang="es-MX" sz="2400" dirty="0">
                <a:solidFill>
                  <a:schemeClr val="tx1">
                    <a:lumMod val="95000"/>
                  </a:schemeClr>
                </a:solidFill>
              </a:rPr>
              <a:t>El material que se presenta constituye un apoyo para el docente que tenga la oportunidad de impartir la unidad de aprendizaje de </a:t>
            </a:r>
            <a:r>
              <a:rPr lang="es-MX" altLang="es-MX" sz="2400" dirty="0" smtClean="0">
                <a:solidFill>
                  <a:schemeClr val="tx1">
                    <a:lumMod val="95000"/>
                  </a:schemeClr>
                </a:solidFill>
              </a:rPr>
              <a:t>Transferencia de Calor.  </a:t>
            </a:r>
            <a:endParaRPr lang="es-MX" sz="2400" dirty="0">
              <a:solidFill>
                <a:schemeClr val="tx1">
                  <a:lumMod val="95000"/>
                </a:schemeClr>
              </a:solidFill>
            </a:endParaRPr>
          </a:p>
        </p:txBody>
      </p:sp>
    </p:spTree>
    <p:extLst>
      <p:ext uri="{BB962C8B-B14F-4D97-AF65-F5344CB8AC3E}">
        <p14:creationId xmlns:p14="http://schemas.microsoft.com/office/powerpoint/2010/main" val="359456488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3"/>
          <p:cNvSpPr>
            <a:spLocks noGrp="1" noChangeArrowheads="1"/>
          </p:cNvSpPr>
          <p:nvPr>
            <p:ph idx="1"/>
          </p:nvPr>
        </p:nvSpPr>
        <p:spPr>
          <a:xfrm>
            <a:off x="251520" y="1340768"/>
            <a:ext cx="6711654" cy="5112568"/>
          </a:xfrm>
        </p:spPr>
        <p:txBody>
          <a:bodyPr>
            <a:noAutofit/>
          </a:bodyPr>
          <a:lstStyle/>
          <a:p>
            <a:pPr algn="just">
              <a:lnSpc>
                <a:spcPct val="80000"/>
              </a:lnSpc>
              <a:buFont typeface="Wingdings" panose="05000000000000000000" pitchFamily="2" charset="2"/>
              <a:buNone/>
            </a:pPr>
            <a:r>
              <a:rPr lang="es-MX" altLang="es-MX" sz="2400" dirty="0" smtClean="0">
                <a:latin typeface="Century Gothic" panose="020B0502020202020204" pitchFamily="34" charset="0"/>
              </a:rPr>
              <a:t>	El cálculo de las </a:t>
            </a:r>
            <a:r>
              <a:rPr lang="es-MX" altLang="es-MX" sz="2400" b="1" dirty="0" smtClean="0">
                <a:solidFill>
                  <a:srgbClr val="FF0000"/>
                </a:solidFill>
                <a:latin typeface="Century Gothic" panose="020B0502020202020204" pitchFamily="34" charset="0"/>
              </a:rPr>
              <a:t>Temperaturas calóricas</a:t>
            </a:r>
            <a:r>
              <a:rPr lang="es-MX" altLang="es-MX" sz="2400" b="1" dirty="0" smtClean="0">
                <a:latin typeface="Century Gothic" panose="020B0502020202020204" pitchFamily="34" charset="0"/>
              </a:rPr>
              <a:t>, </a:t>
            </a:r>
            <a:r>
              <a:rPr lang="es-MX" altLang="es-MX" sz="2400" dirty="0" smtClean="0">
                <a:latin typeface="Century Gothic" panose="020B0502020202020204" pitchFamily="34" charset="0"/>
              </a:rPr>
              <a:t>es necesario entonces, para establecer una temperatura a la que se determinaran las propiedades de los fluidos, para el cálculo del coeficiente global de transferencia de calor.</a:t>
            </a:r>
          </a:p>
          <a:p>
            <a:pPr algn="just">
              <a:lnSpc>
                <a:spcPct val="80000"/>
              </a:lnSpc>
              <a:buFont typeface="Wingdings" panose="05000000000000000000" pitchFamily="2" charset="2"/>
              <a:buNone/>
            </a:pPr>
            <a:endParaRPr lang="es-MX" altLang="es-MX" sz="2400" b="1" dirty="0">
              <a:solidFill>
                <a:srgbClr val="FF0000"/>
              </a:solidFill>
              <a:latin typeface="Century Gothic" panose="020B0502020202020204" pitchFamily="34" charset="0"/>
            </a:endParaRPr>
          </a:p>
          <a:p>
            <a:pPr algn="just">
              <a:lnSpc>
                <a:spcPct val="80000"/>
              </a:lnSpc>
              <a:buFont typeface="Wingdings" panose="05000000000000000000" pitchFamily="2" charset="2"/>
              <a:buNone/>
            </a:pPr>
            <a:r>
              <a:rPr lang="es-MX" altLang="es-MX" sz="2400" dirty="0" smtClean="0">
                <a:latin typeface="Century Gothic" panose="020B0502020202020204" pitchFamily="34" charset="0"/>
                <a:sym typeface="Symbol" panose="05050102010706020507" pitchFamily="18" charset="2"/>
              </a:rPr>
              <a:t>	Es decir, si se tienen rangos mayores o iguales a 50° y una viscosidad mayor a 1 </a:t>
            </a:r>
            <a:r>
              <a:rPr lang="es-MX" altLang="es-MX" sz="2400" dirty="0" err="1" smtClean="0">
                <a:latin typeface="Century Gothic" panose="020B0502020202020204" pitchFamily="34" charset="0"/>
                <a:sym typeface="Symbol" panose="05050102010706020507" pitchFamily="18" charset="2"/>
              </a:rPr>
              <a:t>cp</a:t>
            </a:r>
            <a:r>
              <a:rPr lang="es-MX" altLang="es-MX" sz="2400" dirty="0" smtClean="0">
                <a:latin typeface="Century Gothic" panose="020B0502020202020204" pitchFamily="34" charset="0"/>
                <a:sym typeface="Symbol" panose="05050102010706020507" pitchFamily="18" charset="2"/>
              </a:rPr>
              <a:t>, y se determinan las propiedades de los fluidos a la temperatura media aritmética, se tendrá un error, ya que el perfil de las temperaturas bajo estas condiciones No es lineal.</a:t>
            </a:r>
            <a:endParaRPr lang="en-US" altLang="es-MX" sz="2400" dirty="0">
              <a:latin typeface="Century Gothic" panose="020B0502020202020204" pitchFamily="34" charset="0"/>
            </a:endParaRPr>
          </a:p>
        </p:txBody>
      </p:sp>
      <p:sp>
        <p:nvSpPr>
          <p:cNvPr id="5"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TEMPERATURAS CALÓRICAS</a:t>
            </a:r>
            <a:endParaRPr lang="en-US" altLang="es-MX" sz="3600" b="1" dirty="0">
              <a:solidFill>
                <a:schemeClr val="accent1">
                  <a:lumMod val="40000"/>
                  <a:lumOff val="60000"/>
                </a:schemeClr>
              </a:solidFill>
              <a:latin typeface="Arial Rounded MT Bold" panose="020F0704030504030204" pitchFamily="34" charset="0"/>
            </a:endParaRPr>
          </a:p>
        </p:txBody>
      </p:sp>
      <p:pic>
        <p:nvPicPr>
          <p:cNvPr id="2" name="Imagen 1"/>
          <p:cNvPicPr>
            <a:picLocks noChangeAspect="1"/>
          </p:cNvPicPr>
          <p:nvPr/>
        </p:nvPicPr>
        <p:blipFill>
          <a:blip r:embed="rId2"/>
          <a:stretch>
            <a:fillRect/>
          </a:stretch>
        </p:blipFill>
        <p:spPr>
          <a:xfrm>
            <a:off x="7308304" y="2766068"/>
            <a:ext cx="1536170" cy="1311004"/>
          </a:xfrm>
          <a:prstGeom prst="rect">
            <a:avLst/>
          </a:prstGeom>
        </p:spPr>
      </p:pic>
    </p:spTree>
    <p:extLst>
      <p:ext uri="{BB962C8B-B14F-4D97-AF65-F5344CB8AC3E}">
        <p14:creationId xmlns:p14="http://schemas.microsoft.com/office/powerpoint/2010/main" val="11188024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3"/>
          <p:cNvSpPr>
            <a:spLocks noGrp="1" noChangeArrowheads="1"/>
          </p:cNvSpPr>
          <p:nvPr>
            <p:ph idx="1"/>
          </p:nvPr>
        </p:nvSpPr>
        <p:spPr>
          <a:xfrm>
            <a:off x="335544" y="1556792"/>
            <a:ext cx="6711654" cy="4875543"/>
          </a:xfrm>
        </p:spPr>
        <p:txBody>
          <a:bodyPr>
            <a:normAutofit fontScale="85000" lnSpcReduction="10000"/>
          </a:bodyPr>
          <a:lstStyle/>
          <a:p>
            <a:pPr algn="just"/>
            <a:r>
              <a:rPr lang="es-MX" altLang="es-MX" sz="2400" dirty="0">
                <a:latin typeface="Century Gothic" panose="020B0502020202020204" pitchFamily="34" charset="0"/>
                <a:sym typeface="Symbol" panose="05050102010706020507" pitchFamily="18" charset="2"/>
              </a:rPr>
              <a:t>Temperaturas calóricas</a:t>
            </a:r>
          </a:p>
          <a:p>
            <a:pPr algn="just">
              <a:buFont typeface="Wingdings" panose="05000000000000000000" pitchFamily="2" charset="2"/>
              <a:buNone/>
            </a:pPr>
            <a:r>
              <a:rPr lang="es-MX" altLang="es-MX" sz="2400" dirty="0">
                <a:latin typeface="Century Gothic" panose="020B0502020202020204" pitchFamily="34" charset="0"/>
                <a:sym typeface="Symbol" panose="05050102010706020507" pitchFamily="18" charset="2"/>
              </a:rPr>
              <a:t>	donde </a:t>
            </a:r>
            <a:r>
              <a:rPr lang="es-MX" altLang="es-MX" sz="2400" dirty="0" err="1">
                <a:latin typeface="Century Gothic" panose="020B0502020202020204" pitchFamily="34" charset="0"/>
              </a:rPr>
              <a:t>F</a:t>
            </a:r>
            <a:r>
              <a:rPr lang="es-MX" altLang="es-MX" sz="2400" baseline="-25000" dirty="0" err="1">
                <a:latin typeface="Century Gothic" panose="020B0502020202020204" pitchFamily="34" charset="0"/>
              </a:rPr>
              <a:t>c</a:t>
            </a:r>
            <a:r>
              <a:rPr lang="es-MX" altLang="es-MX" sz="2400" baseline="-25000" dirty="0">
                <a:latin typeface="Century Gothic" panose="020B0502020202020204" pitchFamily="34" charset="0"/>
              </a:rPr>
              <a:t> </a:t>
            </a:r>
            <a:r>
              <a:rPr lang="es-MX" altLang="es-MX" sz="2400" dirty="0">
                <a:latin typeface="Century Gothic" panose="020B0502020202020204" pitchFamily="34" charset="0"/>
                <a:sym typeface="Symbol" panose="05050102010706020507" pitchFamily="18" charset="2"/>
              </a:rPr>
              <a:t>(</a:t>
            </a:r>
            <a:r>
              <a:rPr lang="es-MX" altLang="es-MX" sz="2400" dirty="0">
                <a:latin typeface="Century Gothic" panose="020B0502020202020204" pitchFamily="34" charset="0"/>
              </a:rPr>
              <a:t>K</a:t>
            </a:r>
            <a:r>
              <a:rPr lang="es-MX" altLang="es-MX" sz="2400" baseline="-25000" dirty="0">
                <a:latin typeface="Century Gothic" panose="020B0502020202020204" pitchFamily="34" charset="0"/>
              </a:rPr>
              <a:t>c</a:t>
            </a:r>
            <a:r>
              <a:rPr lang="es-MX" altLang="es-MX" sz="2400" dirty="0" smtClean="0">
                <a:latin typeface="Century Gothic" panose="020B0502020202020204" pitchFamily="34" charset="0"/>
              </a:rPr>
              <a:t>)</a:t>
            </a:r>
            <a:r>
              <a:rPr lang="es-MX" altLang="es-MX" sz="2400" dirty="0">
                <a:latin typeface="Century Gothic" panose="020B0502020202020204" pitchFamily="34" charset="0"/>
              </a:rPr>
              <a:t>	y	K</a:t>
            </a:r>
            <a:r>
              <a:rPr lang="es-MX" altLang="es-MX" sz="2400" baseline="-25000" dirty="0">
                <a:latin typeface="Century Gothic" panose="020B0502020202020204" pitchFamily="34" charset="0"/>
              </a:rPr>
              <a:t>c</a:t>
            </a:r>
            <a:r>
              <a:rPr lang="es-MX" altLang="es-MX" sz="2400" dirty="0">
                <a:latin typeface="Century Gothic" panose="020B0502020202020204" pitchFamily="34" charset="0"/>
              </a:rPr>
              <a:t>( </a:t>
            </a:r>
            <a:r>
              <a:rPr lang="es-MX" altLang="es-MX" sz="2400" dirty="0">
                <a:latin typeface="Century Gothic" panose="020B0502020202020204" pitchFamily="34" charset="0"/>
                <a:sym typeface="Symbol" panose="05050102010706020507" pitchFamily="18" charset="2"/>
              </a:rPr>
              <a:t>t</a:t>
            </a:r>
            <a:r>
              <a:rPr lang="es-MX" altLang="es-MX" sz="2400" baseline="-25000" dirty="0">
                <a:latin typeface="Century Gothic" panose="020B0502020202020204" pitchFamily="34" charset="0"/>
                <a:sym typeface="Symbol" panose="05050102010706020507" pitchFamily="18" charset="2"/>
              </a:rPr>
              <a:t>1</a:t>
            </a:r>
            <a:r>
              <a:rPr lang="es-MX" altLang="es-MX" sz="2400" dirty="0">
                <a:latin typeface="Century Gothic" panose="020B0502020202020204" pitchFamily="34" charset="0"/>
                <a:sym typeface="Symbol" panose="05050102010706020507" pitchFamily="18" charset="2"/>
              </a:rPr>
              <a:t>/ t</a:t>
            </a:r>
            <a:r>
              <a:rPr lang="es-MX" altLang="es-MX" sz="2400" baseline="-25000" dirty="0">
                <a:latin typeface="Century Gothic" panose="020B0502020202020204" pitchFamily="34" charset="0"/>
                <a:sym typeface="Symbol" panose="05050102010706020507" pitchFamily="18" charset="2"/>
              </a:rPr>
              <a:t>2 </a:t>
            </a:r>
            <a:r>
              <a:rPr lang="es-MX" altLang="es-MX" sz="2400" dirty="0">
                <a:latin typeface="Century Gothic" panose="020B0502020202020204" pitchFamily="34" charset="0"/>
                <a:sym typeface="Symbol" panose="05050102010706020507" pitchFamily="18" charset="2"/>
              </a:rPr>
              <a:t>)</a:t>
            </a:r>
          </a:p>
          <a:p>
            <a:pPr algn="just">
              <a:buFont typeface="Wingdings" panose="05000000000000000000" pitchFamily="2" charset="2"/>
              <a:buNone/>
            </a:pPr>
            <a:r>
              <a:rPr lang="es-MX" altLang="es-MX" sz="2400" dirty="0">
                <a:latin typeface="Century Gothic" panose="020B0502020202020204" pitchFamily="34" charset="0"/>
                <a:sym typeface="Symbol" panose="05050102010706020507" pitchFamily="18" charset="2"/>
              </a:rPr>
              <a:t>	</a:t>
            </a:r>
            <a:endParaRPr lang="es-MX" altLang="es-MX" sz="2400" dirty="0" smtClean="0">
              <a:latin typeface="Century Gothic" panose="020B0502020202020204" pitchFamily="34" charset="0"/>
              <a:sym typeface="Symbol" panose="05050102010706020507" pitchFamily="18" charset="2"/>
            </a:endParaRPr>
          </a:p>
          <a:p>
            <a:pPr algn="just">
              <a:buFont typeface="Wingdings" panose="05000000000000000000" pitchFamily="2" charset="2"/>
              <a:buNone/>
            </a:pPr>
            <a:r>
              <a:rPr lang="es-MX" altLang="es-MX" sz="2400" dirty="0" smtClean="0">
                <a:latin typeface="Century Gothic" panose="020B0502020202020204" pitchFamily="34" charset="0"/>
                <a:sym typeface="Symbol" panose="05050102010706020507" pitchFamily="18" charset="2"/>
              </a:rPr>
              <a:t>eligiendo </a:t>
            </a:r>
            <a:r>
              <a:rPr lang="es-MX" altLang="es-MX" sz="2400" dirty="0">
                <a:latin typeface="Century Gothic" panose="020B0502020202020204" pitchFamily="34" charset="0"/>
                <a:sym typeface="Symbol" panose="05050102010706020507" pitchFamily="18" charset="2"/>
              </a:rPr>
              <a:t>el valor mayor de </a:t>
            </a:r>
            <a:r>
              <a:rPr lang="es-MX" altLang="es-MX" sz="2400" dirty="0">
                <a:latin typeface="Century Gothic" panose="020B0502020202020204" pitchFamily="34" charset="0"/>
              </a:rPr>
              <a:t>K</a:t>
            </a:r>
            <a:r>
              <a:rPr lang="es-MX" altLang="es-MX" sz="2400" baseline="-25000" dirty="0">
                <a:latin typeface="Century Gothic" panose="020B0502020202020204" pitchFamily="34" charset="0"/>
              </a:rPr>
              <a:t>c </a:t>
            </a:r>
            <a:r>
              <a:rPr lang="es-MX" altLang="es-MX" sz="2400" dirty="0" smtClean="0">
                <a:latin typeface="Century Gothic" panose="020B0502020202020204" pitchFamily="34" charset="0"/>
              </a:rPr>
              <a:t>-fluido controlante-, que </a:t>
            </a:r>
            <a:r>
              <a:rPr lang="es-MX" altLang="es-MX" sz="2400" dirty="0">
                <a:latin typeface="Century Gothic" panose="020B0502020202020204" pitchFamily="34" charset="0"/>
              </a:rPr>
              <a:t>corresponde al coeficiente de </a:t>
            </a:r>
            <a:r>
              <a:rPr lang="es-MX" altLang="es-MX" sz="2400" dirty="0" smtClean="0">
                <a:latin typeface="Century Gothic" panose="020B0502020202020204" pitchFamily="34" charset="0"/>
              </a:rPr>
              <a:t>Transferencia </a:t>
            </a:r>
            <a:r>
              <a:rPr lang="es-MX" altLang="es-MX" sz="2400" dirty="0">
                <a:latin typeface="Century Gothic" panose="020B0502020202020204" pitchFamily="34" charset="0"/>
              </a:rPr>
              <a:t>de </a:t>
            </a:r>
            <a:r>
              <a:rPr lang="es-MX" altLang="es-MX" sz="2400" dirty="0" smtClean="0">
                <a:latin typeface="Century Gothic" panose="020B0502020202020204" pitchFamily="34" charset="0"/>
              </a:rPr>
              <a:t>Calor </a:t>
            </a:r>
            <a:r>
              <a:rPr lang="es-MX" altLang="es-MX" sz="2400" dirty="0">
                <a:latin typeface="Century Gothic" panose="020B0502020202020204" pitchFamily="34" charset="0"/>
              </a:rPr>
              <a:t>controlante, que supone establece la variación de U con la temperatura. </a:t>
            </a:r>
            <a:endParaRPr lang="es-MX" altLang="es-MX" sz="2400" dirty="0" smtClean="0">
              <a:latin typeface="Century Gothic" panose="020B0502020202020204" pitchFamily="34" charset="0"/>
            </a:endParaRPr>
          </a:p>
          <a:p>
            <a:pPr algn="just">
              <a:buFont typeface="Wingdings" panose="05000000000000000000" pitchFamily="2" charset="2"/>
              <a:buNone/>
            </a:pPr>
            <a:r>
              <a:rPr lang="es-MX" altLang="es-MX" sz="2400" dirty="0" smtClean="0">
                <a:latin typeface="Century Gothic" panose="020B0502020202020204" pitchFamily="34" charset="0"/>
              </a:rPr>
              <a:t>El valor de K</a:t>
            </a:r>
            <a:r>
              <a:rPr lang="es-MX" altLang="es-MX" sz="2400" baseline="-25000" dirty="0" smtClean="0">
                <a:latin typeface="Century Gothic" panose="020B0502020202020204" pitchFamily="34" charset="0"/>
              </a:rPr>
              <a:t>c </a:t>
            </a:r>
            <a:r>
              <a:rPr lang="es-MX" altLang="es-MX" sz="2400" dirty="0" smtClean="0">
                <a:latin typeface="Century Gothic" panose="020B0502020202020204" pitchFamily="34" charset="0"/>
              </a:rPr>
              <a:t>esta en función del rango de temperatura mayor y de los grados API. A este fluido se le conoce como </a:t>
            </a:r>
            <a:r>
              <a:rPr lang="es-MX" altLang="es-MX" sz="2400" b="1" dirty="0" smtClean="0">
                <a:solidFill>
                  <a:srgbClr val="FF0000"/>
                </a:solidFill>
                <a:latin typeface="Century Gothic" panose="020B0502020202020204" pitchFamily="34" charset="0"/>
              </a:rPr>
              <a:t>Fluido Controlante.</a:t>
            </a:r>
          </a:p>
          <a:p>
            <a:pPr algn="just">
              <a:buFont typeface="Wingdings" panose="05000000000000000000" pitchFamily="2" charset="2"/>
              <a:buNone/>
            </a:pPr>
            <a:r>
              <a:rPr lang="es-MX" altLang="es-MX" sz="2400" dirty="0" smtClean="0">
                <a:latin typeface="Century Gothic" panose="020B0502020202020204" pitchFamily="34" charset="0"/>
              </a:rPr>
              <a:t>El valor de </a:t>
            </a:r>
            <a:r>
              <a:rPr lang="es-MX" altLang="es-MX" sz="2400" dirty="0" err="1" smtClean="0">
                <a:latin typeface="Century Gothic" panose="020B0502020202020204" pitchFamily="34" charset="0"/>
              </a:rPr>
              <a:t>F</a:t>
            </a:r>
            <a:r>
              <a:rPr lang="es-MX" altLang="es-MX" sz="2400" baseline="-25000" dirty="0" err="1" smtClean="0">
                <a:latin typeface="Century Gothic" panose="020B0502020202020204" pitchFamily="34" charset="0"/>
              </a:rPr>
              <a:t>c</a:t>
            </a:r>
            <a:r>
              <a:rPr lang="es-MX" altLang="es-MX" sz="2400" baseline="-25000" dirty="0" smtClean="0">
                <a:latin typeface="Century Gothic" panose="020B0502020202020204" pitchFamily="34" charset="0"/>
              </a:rPr>
              <a:t> </a:t>
            </a:r>
            <a:r>
              <a:rPr lang="es-MX" altLang="es-MX" sz="2400" dirty="0" smtClean="0">
                <a:latin typeface="Century Gothic" panose="020B0502020202020204" pitchFamily="34" charset="0"/>
                <a:sym typeface="Symbol" panose="05050102010706020507" pitchFamily="18" charset="2"/>
              </a:rPr>
              <a:t>está en función del valor de </a:t>
            </a:r>
            <a:r>
              <a:rPr lang="es-MX" altLang="es-MX" sz="2400" dirty="0">
                <a:latin typeface="Century Gothic" panose="020B0502020202020204" pitchFamily="34" charset="0"/>
              </a:rPr>
              <a:t>K</a:t>
            </a:r>
            <a:r>
              <a:rPr lang="es-MX" altLang="es-MX" sz="2400" baseline="-25000" dirty="0">
                <a:latin typeface="Century Gothic" panose="020B0502020202020204" pitchFamily="34" charset="0"/>
              </a:rPr>
              <a:t>c </a:t>
            </a:r>
            <a:r>
              <a:rPr lang="es-MX" altLang="es-MX" sz="2400" dirty="0" smtClean="0">
                <a:latin typeface="Century Gothic" panose="020B0502020202020204" pitchFamily="34" charset="0"/>
              </a:rPr>
              <a:t>y del coeficiente de la terminal fría y la terminal </a:t>
            </a:r>
            <a:r>
              <a:rPr lang="es-MX" altLang="es-MX" sz="2400" dirty="0" smtClean="0">
                <a:latin typeface="Century Gothic" panose="020B0502020202020204" pitchFamily="34" charset="0"/>
              </a:rPr>
              <a:t>caliente.</a:t>
            </a:r>
            <a:r>
              <a:rPr lang="es-MX" altLang="es-MX" sz="2400" dirty="0" smtClean="0">
                <a:solidFill>
                  <a:srgbClr val="FF0000"/>
                </a:solidFill>
                <a:latin typeface="Century Gothic" panose="020B0502020202020204" pitchFamily="34" charset="0"/>
              </a:rPr>
              <a:t> Existen gráficos y relaciones para los valores de </a:t>
            </a:r>
            <a:r>
              <a:rPr lang="es-MX" altLang="es-MX" sz="2400" dirty="0" err="1">
                <a:latin typeface="Century Gothic" panose="020B0502020202020204" pitchFamily="34" charset="0"/>
              </a:rPr>
              <a:t>F</a:t>
            </a:r>
            <a:r>
              <a:rPr lang="es-MX" altLang="es-MX" sz="2400" baseline="-25000" dirty="0" err="1">
                <a:latin typeface="Century Gothic" panose="020B0502020202020204" pitchFamily="34" charset="0"/>
              </a:rPr>
              <a:t>c</a:t>
            </a:r>
            <a:r>
              <a:rPr lang="es-MX" altLang="es-MX" sz="2400" baseline="-25000" dirty="0">
                <a:latin typeface="Century Gothic" panose="020B0502020202020204" pitchFamily="34" charset="0"/>
              </a:rPr>
              <a:t> </a:t>
            </a:r>
            <a:r>
              <a:rPr lang="es-MX" altLang="es-MX" sz="2400" baseline="-25000" dirty="0" smtClean="0">
                <a:latin typeface="Century Gothic" panose="020B0502020202020204" pitchFamily="34" charset="0"/>
              </a:rPr>
              <a:t> </a:t>
            </a:r>
            <a:r>
              <a:rPr lang="es-MX" altLang="es-MX" sz="2400" dirty="0" smtClean="0">
                <a:solidFill>
                  <a:srgbClr val="FF0000"/>
                </a:solidFill>
                <a:latin typeface="Century Gothic" panose="020B0502020202020204" pitchFamily="34" charset="0"/>
                <a:sym typeface="Symbol" panose="05050102010706020507" pitchFamily="18" charset="2"/>
              </a:rPr>
              <a:t>y</a:t>
            </a:r>
            <a:r>
              <a:rPr lang="es-MX" altLang="es-MX" sz="2400" dirty="0" smtClean="0">
                <a:latin typeface="Century Gothic" panose="020B0502020202020204" pitchFamily="34" charset="0"/>
                <a:sym typeface="Symbol" panose="05050102010706020507" pitchFamily="18" charset="2"/>
              </a:rPr>
              <a:t> </a:t>
            </a:r>
            <a:r>
              <a:rPr lang="es-MX" altLang="es-MX" sz="2400" dirty="0" smtClean="0">
                <a:latin typeface="Century Gothic" panose="020B0502020202020204" pitchFamily="34" charset="0"/>
              </a:rPr>
              <a:t>K</a:t>
            </a:r>
            <a:r>
              <a:rPr lang="es-MX" altLang="es-MX" sz="2400" baseline="-25000" dirty="0" smtClean="0">
                <a:latin typeface="Century Gothic" panose="020B0502020202020204" pitchFamily="34" charset="0"/>
              </a:rPr>
              <a:t>c</a:t>
            </a:r>
            <a:r>
              <a:rPr lang="es-MX" altLang="es-MX" sz="2400" dirty="0" smtClean="0">
                <a:latin typeface="Century Gothic" panose="020B0502020202020204" pitchFamily="34" charset="0"/>
              </a:rPr>
              <a:t>.</a:t>
            </a:r>
            <a:endParaRPr lang="es-MX" altLang="es-MX" sz="2400" b="1" dirty="0" smtClean="0">
              <a:solidFill>
                <a:srgbClr val="FF0000"/>
              </a:solidFill>
              <a:latin typeface="Century Gothic" panose="020B0502020202020204" pitchFamily="34" charset="0"/>
            </a:endParaRPr>
          </a:p>
          <a:p>
            <a:pPr algn="just">
              <a:buFont typeface="Wingdings" panose="05000000000000000000" pitchFamily="2" charset="2"/>
              <a:buNone/>
            </a:pPr>
            <a:endParaRPr lang="es-MX" altLang="es-MX" sz="2400" b="1" dirty="0" smtClean="0">
              <a:solidFill>
                <a:srgbClr val="FF0000"/>
              </a:solidFill>
              <a:latin typeface="Century Gothic" panose="020B0502020202020204" pitchFamily="34" charset="0"/>
            </a:endParaRPr>
          </a:p>
          <a:p>
            <a:pPr algn="just">
              <a:buFont typeface="Wingdings" panose="05000000000000000000" pitchFamily="2" charset="2"/>
              <a:buNone/>
            </a:pPr>
            <a:endParaRPr lang="en-US" altLang="es-MX" sz="2400" b="1" dirty="0">
              <a:latin typeface="Century Gothic" panose="020B0502020202020204" pitchFamily="34" charset="0"/>
            </a:endParaRPr>
          </a:p>
        </p:txBody>
      </p:sp>
      <p:sp>
        <p:nvSpPr>
          <p:cNvPr id="5" name="Rectangle 2"/>
          <p:cNvSpPr>
            <a:spLocks noGrp="1" noChangeArrowheads="1"/>
          </p:cNvSpPr>
          <p:nvPr>
            <p:ph type="title"/>
          </p:nvPr>
        </p:nvSpPr>
        <p:spPr>
          <a:xfrm>
            <a:off x="323528" y="332321"/>
            <a:ext cx="7055380" cy="1400530"/>
          </a:xfrm>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TEMPERATURAS CALÓRICAS</a:t>
            </a:r>
            <a:endParaRPr lang="en-US" altLang="es-MX" sz="3600" b="1" dirty="0">
              <a:solidFill>
                <a:schemeClr val="accent1">
                  <a:lumMod val="40000"/>
                  <a:lumOff val="60000"/>
                </a:schemeClr>
              </a:solidFill>
              <a:latin typeface="Arial Rounded MT Bold" panose="020F0704030504030204" pitchFamily="34" charset="0"/>
            </a:endParaRPr>
          </a:p>
        </p:txBody>
      </p:sp>
      <p:pic>
        <p:nvPicPr>
          <p:cNvPr id="2" name="Imagen 1"/>
          <p:cNvPicPr>
            <a:picLocks noChangeAspect="1"/>
          </p:cNvPicPr>
          <p:nvPr/>
        </p:nvPicPr>
        <p:blipFill>
          <a:blip r:embed="rId2"/>
          <a:stretch>
            <a:fillRect/>
          </a:stretch>
        </p:blipFill>
        <p:spPr>
          <a:xfrm>
            <a:off x="6994718" y="1124744"/>
            <a:ext cx="2085975" cy="219075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rotWithShape="1">
          <a:blip r:embed="rId2"/>
          <a:srcRect l="6501" t="9683" r="8196" b="4381"/>
          <a:stretch/>
        </p:blipFill>
        <p:spPr>
          <a:xfrm>
            <a:off x="223122" y="404664"/>
            <a:ext cx="8732238" cy="5904656"/>
          </a:xfrm>
          <a:prstGeom prst="rect">
            <a:avLst/>
          </a:prstGeom>
        </p:spPr>
      </p:pic>
      <p:sp>
        <p:nvSpPr>
          <p:cNvPr id="5" name="CuadroTexto 4"/>
          <p:cNvSpPr txBox="1"/>
          <p:nvPr/>
        </p:nvSpPr>
        <p:spPr>
          <a:xfrm>
            <a:off x="223122" y="6320913"/>
            <a:ext cx="8732238" cy="338554"/>
          </a:xfrm>
          <a:prstGeom prst="rect">
            <a:avLst/>
          </a:prstGeom>
          <a:noFill/>
        </p:spPr>
        <p:txBody>
          <a:bodyPr wrap="square" rtlCol="0">
            <a:spAutoFit/>
          </a:bodyPr>
          <a:lstStyle/>
          <a:p>
            <a:r>
              <a:rPr lang="es-MX" sz="1600" b="1" dirty="0" smtClean="0">
                <a:solidFill>
                  <a:schemeClr val="bg1"/>
                </a:solidFill>
                <a:latin typeface="Century Gothic" panose="020B0502020202020204" pitchFamily="34" charset="0"/>
              </a:rPr>
              <a:t>Figura extraída de libro “Procesos de transferencia de calor” de Donald </a:t>
            </a:r>
            <a:r>
              <a:rPr lang="es-MX" sz="1600" b="1" dirty="0" smtClean="0">
                <a:solidFill>
                  <a:schemeClr val="bg1"/>
                </a:solidFill>
                <a:latin typeface="Century Gothic" panose="020B0502020202020204" pitchFamily="34" charset="0"/>
              </a:rPr>
              <a:t>Kern, 2003</a:t>
            </a:r>
            <a:endParaRPr lang="es-MX" sz="1600" b="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6612200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84710" y="1412776"/>
            <a:ext cx="8263754" cy="4395158"/>
          </a:xfrm>
          <a:ln>
            <a:noFill/>
          </a:ln>
        </p:spPr>
        <p:txBody>
          <a:bodyPr/>
          <a:lstStyle/>
          <a:p>
            <a:pPr algn="just"/>
            <a:r>
              <a:rPr lang="es-MX" sz="2400" dirty="0" smtClean="0">
                <a:solidFill>
                  <a:srgbClr val="FF0000"/>
                </a:solidFill>
              </a:rPr>
              <a:t>Ejemplo: </a:t>
            </a:r>
            <a:r>
              <a:rPr lang="es-MX" sz="2400" dirty="0" smtClean="0"/>
              <a:t>Cálculo de la temperatura calórica. Un aceite crudo de 20° API se enfría de 300 a 200°F calentando gasolina fría de 60° API de 80 a 120°F en un aparato a contracorriente. ¿A qué temperatura del fluido debe ser evaluada U?</a:t>
            </a:r>
          </a:p>
          <a:p>
            <a:pPr marL="0" indent="0" algn="just">
              <a:buNone/>
            </a:pPr>
            <a:r>
              <a:rPr lang="es-MX" sz="2400" dirty="0" smtClean="0">
                <a:solidFill>
                  <a:srgbClr val="FF0000"/>
                </a:solidFill>
              </a:rPr>
              <a:t>Solución</a:t>
            </a:r>
          </a:p>
          <a:p>
            <a:pPr marL="0" indent="0" algn="just">
              <a:buNone/>
            </a:pPr>
            <a:endParaRPr lang="es-MX" dirty="0"/>
          </a:p>
        </p:txBody>
      </p:sp>
      <mc:AlternateContent xmlns:mc="http://schemas.openxmlformats.org/markup-compatibility/2006" xmlns:a14="http://schemas.microsoft.com/office/drawing/2010/main">
        <mc:Choice Requires="a14">
          <p:graphicFrame>
            <p:nvGraphicFramePr>
              <p:cNvPr id="4" name="Tabla 3"/>
              <p:cNvGraphicFramePr>
                <a:graphicFrameLocks noGrp="1"/>
              </p:cNvGraphicFramePr>
              <p:nvPr>
                <p:extLst>
                  <p:ext uri="{D42A27DB-BD31-4B8C-83A1-F6EECF244321}">
                    <p14:modId xmlns:p14="http://schemas.microsoft.com/office/powerpoint/2010/main" val="3492767674"/>
                  </p:ext>
                </p:extLst>
              </p:nvPr>
            </p:nvGraphicFramePr>
            <p:xfrm>
              <a:off x="683568" y="3933056"/>
              <a:ext cx="8064896" cy="2854320"/>
            </p:xfrm>
            <a:graphic>
              <a:graphicData uri="http://schemas.openxmlformats.org/drawingml/2006/table">
                <a:tbl>
                  <a:tblPr firstRow="1" bandRow="1">
                    <a:tableStyleId>{5C22544A-7EE6-4342-B048-85BDC9FD1C3A}</a:tableStyleId>
                  </a:tblPr>
                  <a:tblGrid>
                    <a:gridCol w="2016224"/>
                    <a:gridCol w="2016224"/>
                    <a:gridCol w="2016224"/>
                    <a:gridCol w="2016224"/>
                  </a:tblGrid>
                  <a:tr h="442848">
                    <a:tc>
                      <a:txBody>
                        <a:bodyPr/>
                        <a:lstStyle/>
                        <a:p>
                          <a:r>
                            <a:rPr lang="es-MX" dirty="0" smtClean="0"/>
                            <a:t>Coraza (Crudo 20° API)</a:t>
                          </a:r>
                          <a:endParaRPr lang="es-MX"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endParaRPr lang="es-MX"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r>
                            <a:rPr lang="es-MX" dirty="0" smtClean="0"/>
                            <a:t>Tubos (Gasolina 60° API)</a:t>
                          </a:r>
                          <a:endParaRPr lang="es-MX"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rowSpan="3">
                      <a:txBody>
                        <a:bodyPr/>
                        <a:lstStyle/>
                        <a:p>
                          <a:endParaRPr lang="es-MX"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442848">
                    <a:tc>
                      <a:txBody>
                        <a:bodyPr/>
                        <a:lstStyle/>
                        <a:p>
                          <a:r>
                            <a:rPr lang="es-MX" dirty="0" smtClean="0"/>
                            <a:t>242.5</a:t>
                          </a:r>
                          <a:endParaRPr lang="es-MX"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r>
                            <a:rPr lang="es-MX" dirty="0" err="1" smtClean="0"/>
                            <a:t>Temp</a:t>
                          </a:r>
                          <a:r>
                            <a:rPr lang="es-MX" dirty="0" smtClean="0"/>
                            <a:t>. calórica</a:t>
                          </a:r>
                          <a:endParaRPr lang="es-MX"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r>
                            <a:rPr lang="es-MX" dirty="0" smtClean="0"/>
                            <a:t>97</a:t>
                          </a:r>
                          <a:endParaRPr lang="es-MX" dirty="0"/>
                        </a:p>
                      </a:txBody>
                      <a:tcPr>
                        <a:lnL w="12700" cmpd="sng">
                          <a:noFill/>
                        </a:lnL>
                        <a:lnR w="38100" cmpd="sng">
                          <a:noFill/>
                        </a:lnR>
                        <a:lnT w="38100" cmpd="sng">
                          <a:noFill/>
                        </a:lnT>
                        <a:lnB w="12700" cmpd="sng">
                          <a:noFill/>
                        </a:lnB>
                        <a:lnTlToBr w="12700" cmpd="sng">
                          <a:noFill/>
                          <a:prstDash val="solid"/>
                        </a:lnTlToBr>
                        <a:lnBlToTr w="12700" cmpd="sng">
                          <a:noFill/>
                          <a:prstDash val="solid"/>
                        </a:lnBlToTr>
                      </a:tcPr>
                    </a:tc>
                    <a:tc vMerge="1">
                      <a:txBody>
                        <a:bodyPr/>
                        <a:lstStyle/>
                        <a:p>
                          <a:endParaRPr lang="es-MX" dirty="0"/>
                        </a:p>
                      </a:txBody>
                      <a:tcPr>
                        <a:noFill/>
                      </a:tcPr>
                    </a:tc>
                  </a:tr>
                  <a:tr h="442848">
                    <a:tc>
                      <a:txBody>
                        <a:bodyPr/>
                        <a:lstStyle/>
                        <a:p>
                          <a:r>
                            <a:rPr lang="es-MX" dirty="0" smtClean="0"/>
                            <a:t>250</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smtClean="0"/>
                            <a:t>Media</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smtClean="0"/>
                            <a:t>100</a:t>
                          </a:r>
                          <a:endParaRPr lang="es-MX" dirty="0"/>
                        </a:p>
                      </a:txBody>
                      <a:tcPr>
                        <a:lnL w="12700" cmpd="sng">
                          <a:noFill/>
                        </a:lnL>
                        <a:lnR w="38100" cmpd="sng">
                          <a:noFill/>
                        </a:lnR>
                        <a:lnT w="12700" cmpd="sng">
                          <a:noFill/>
                        </a:lnT>
                        <a:lnB w="12700" cmpd="sng">
                          <a:noFill/>
                        </a:lnB>
                        <a:lnTlToBr w="12700" cmpd="sng">
                          <a:noFill/>
                          <a:prstDash val="solid"/>
                        </a:lnTlToBr>
                        <a:lnBlToTr w="12700" cmpd="sng">
                          <a:noFill/>
                          <a:prstDash val="solid"/>
                        </a:lnBlToTr>
                      </a:tcPr>
                    </a:tc>
                    <a:tc vMerge="1">
                      <a:txBody>
                        <a:bodyPr/>
                        <a:lstStyle/>
                        <a:p>
                          <a:endParaRPr lang="es-MX" dirty="0"/>
                        </a:p>
                      </a:txBody>
                      <a:tcPr>
                        <a:noFill/>
                      </a:tcPr>
                    </a:tc>
                  </a:tr>
                  <a:tr h="442848">
                    <a:tc>
                      <a:txBody>
                        <a:bodyPr/>
                        <a:lstStyle/>
                        <a:p>
                          <a:r>
                            <a:rPr lang="es-MX" dirty="0" smtClean="0"/>
                            <a:t>300</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smtClean="0"/>
                            <a:t>Alta </a:t>
                          </a:r>
                          <a:r>
                            <a:rPr lang="es-MX" dirty="0" err="1" smtClean="0"/>
                            <a:t>temp</a:t>
                          </a:r>
                          <a:r>
                            <a:rPr lang="es-MX" dirty="0" smtClean="0"/>
                            <a:t>.</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smtClean="0"/>
                            <a:t>120</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smtClean="0"/>
                            <a:t>180 </a:t>
                          </a:r>
                          <a14:m>
                            <m:oMath xmlns:m="http://schemas.openxmlformats.org/officeDocument/2006/math">
                              <m:r>
                                <a:rPr lang="es-MX" i="1" smtClean="0">
                                  <a:latin typeface="Cambria Math" panose="02040503050406030204" pitchFamily="18" charset="0"/>
                                  <a:ea typeface="Cambria Math" panose="02040503050406030204" pitchFamily="18" charset="0"/>
                                </a:rPr>
                                <m:t>∆</m:t>
                              </m:r>
                              <m:sSub>
                                <m:sSubPr>
                                  <m:ctrlPr>
                                    <a:rPr lang="es-MX"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𝑡</m:t>
                                  </m:r>
                                </m:e>
                                <m:sub>
                                  <m:r>
                                    <a:rPr lang="es-MX" b="0" i="1" smtClean="0">
                                      <a:latin typeface="Cambria Math" panose="02040503050406030204" pitchFamily="18" charset="0"/>
                                      <a:ea typeface="Cambria Math" panose="02040503050406030204" pitchFamily="18" charset="0"/>
                                    </a:rPr>
                                    <m:t>2</m:t>
                                  </m:r>
                                </m:sub>
                              </m:sSub>
                            </m:oMath>
                          </a14:m>
                          <a:endParaRPr lang="es-MX"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r>
                  <a:tr h="442848">
                    <a:tc>
                      <a:txBody>
                        <a:bodyPr/>
                        <a:lstStyle/>
                        <a:p>
                          <a:r>
                            <a:rPr lang="es-MX" dirty="0" smtClean="0"/>
                            <a:t>200</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smtClean="0"/>
                            <a:t>Baja </a:t>
                          </a:r>
                          <a:r>
                            <a:rPr lang="es-MX" dirty="0" err="1" smtClean="0"/>
                            <a:t>temp</a:t>
                          </a:r>
                          <a:r>
                            <a:rPr lang="es-MX" dirty="0" smtClean="0"/>
                            <a:t>.</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smtClean="0"/>
                            <a:t>80</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smtClean="0"/>
                            <a:t>120 </a:t>
                          </a:r>
                          <a14:m>
                            <m:oMath xmlns:m="http://schemas.openxmlformats.org/officeDocument/2006/math">
                              <m:r>
                                <a:rPr lang="es-MX" i="1" smtClean="0">
                                  <a:latin typeface="Cambria Math" panose="02040503050406030204" pitchFamily="18" charset="0"/>
                                  <a:ea typeface="Cambria Math" panose="02040503050406030204" pitchFamily="18" charset="0"/>
                                </a:rPr>
                                <m:t>∆</m:t>
                              </m:r>
                              <m:sSub>
                                <m:sSubPr>
                                  <m:ctrlPr>
                                    <a:rPr lang="es-MX"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𝑡</m:t>
                                  </m:r>
                                </m:e>
                                <m:sub>
                                  <m:r>
                                    <a:rPr lang="es-MX" b="0" i="1" smtClean="0">
                                      <a:latin typeface="Cambria Math" panose="02040503050406030204" pitchFamily="18" charset="0"/>
                                      <a:ea typeface="Cambria Math" panose="02040503050406030204" pitchFamily="18" charset="0"/>
                                    </a:rPr>
                                    <m:t>1</m:t>
                                  </m:r>
                                </m:sub>
                              </m:sSub>
                            </m:oMath>
                          </a14:m>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442848">
                    <a:tc>
                      <a:txBody>
                        <a:bodyPr/>
                        <a:lstStyle/>
                        <a:p>
                          <a:r>
                            <a:rPr lang="es-MX" dirty="0" smtClean="0"/>
                            <a:t>100</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smtClean="0"/>
                            <a:t>Diferencia</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smtClean="0"/>
                            <a:t>40</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mc:Choice>
        <mc:Fallback xmlns="">
          <p:graphicFrame>
            <p:nvGraphicFramePr>
              <p:cNvPr id="4" name="Tabla 3"/>
              <p:cNvGraphicFramePr>
                <a:graphicFrameLocks noGrp="1"/>
              </p:cNvGraphicFramePr>
              <p:nvPr>
                <p:extLst>
                  <p:ext uri="{D42A27DB-BD31-4B8C-83A1-F6EECF244321}">
                    <p14:modId xmlns:p14="http://schemas.microsoft.com/office/powerpoint/2010/main" val="3492767674"/>
                  </p:ext>
                </p:extLst>
              </p:nvPr>
            </p:nvGraphicFramePr>
            <p:xfrm>
              <a:off x="683568" y="3933056"/>
              <a:ext cx="8064896" cy="2854320"/>
            </p:xfrm>
            <a:graphic>
              <a:graphicData uri="http://schemas.openxmlformats.org/drawingml/2006/table">
                <a:tbl>
                  <a:tblPr firstRow="1" bandRow="1">
                    <a:tableStyleId>{5C22544A-7EE6-4342-B048-85BDC9FD1C3A}</a:tableStyleId>
                  </a:tblPr>
                  <a:tblGrid>
                    <a:gridCol w="2016224"/>
                    <a:gridCol w="2016224"/>
                    <a:gridCol w="2016224"/>
                    <a:gridCol w="2016224"/>
                  </a:tblGrid>
                  <a:tr h="640080">
                    <a:tc>
                      <a:txBody>
                        <a:bodyPr/>
                        <a:lstStyle/>
                        <a:p>
                          <a:r>
                            <a:rPr lang="es-MX" dirty="0" smtClean="0"/>
                            <a:t>Coraza (Crudo 20° API)</a:t>
                          </a:r>
                          <a:endParaRPr lang="es-MX"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endParaRPr lang="es-MX"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r>
                            <a:rPr lang="es-MX" dirty="0" smtClean="0"/>
                            <a:t>Tubos (Gasolina 60° API)</a:t>
                          </a:r>
                          <a:endParaRPr lang="es-MX"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rowSpan="3">
                      <a:txBody>
                        <a:bodyPr/>
                        <a:lstStyle/>
                        <a:p>
                          <a:endParaRPr lang="es-MX"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442848">
                    <a:tc>
                      <a:txBody>
                        <a:bodyPr/>
                        <a:lstStyle/>
                        <a:p>
                          <a:r>
                            <a:rPr lang="es-MX" dirty="0" smtClean="0"/>
                            <a:t>242.5</a:t>
                          </a:r>
                          <a:endParaRPr lang="es-MX"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r>
                            <a:rPr lang="es-MX" dirty="0" err="1" smtClean="0"/>
                            <a:t>Temp</a:t>
                          </a:r>
                          <a:r>
                            <a:rPr lang="es-MX" dirty="0" smtClean="0"/>
                            <a:t>. calórica</a:t>
                          </a:r>
                          <a:endParaRPr lang="es-MX"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r>
                            <a:rPr lang="es-MX" dirty="0" smtClean="0"/>
                            <a:t>97</a:t>
                          </a:r>
                          <a:endParaRPr lang="es-MX" dirty="0"/>
                        </a:p>
                      </a:txBody>
                      <a:tcPr>
                        <a:lnL w="12700" cmpd="sng">
                          <a:noFill/>
                        </a:lnL>
                        <a:lnR w="38100" cmpd="sng">
                          <a:noFill/>
                        </a:lnR>
                        <a:lnT w="38100" cmpd="sng">
                          <a:noFill/>
                        </a:lnT>
                        <a:lnB w="12700" cmpd="sng">
                          <a:noFill/>
                        </a:lnB>
                        <a:lnTlToBr w="12700" cmpd="sng">
                          <a:noFill/>
                          <a:prstDash val="solid"/>
                        </a:lnTlToBr>
                        <a:lnBlToTr w="12700" cmpd="sng">
                          <a:noFill/>
                          <a:prstDash val="solid"/>
                        </a:lnBlToTr>
                      </a:tcPr>
                    </a:tc>
                    <a:tc vMerge="1">
                      <a:txBody>
                        <a:bodyPr/>
                        <a:lstStyle/>
                        <a:p>
                          <a:endParaRPr lang="es-MX" dirty="0"/>
                        </a:p>
                      </a:txBody>
                      <a:tcPr>
                        <a:noFill/>
                      </a:tcPr>
                    </a:tc>
                  </a:tr>
                  <a:tr h="442848">
                    <a:tc>
                      <a:txBody>
                        <a:bodyPr/>
                        <a:lstStyle/>
                        <a:p>
                          <a:r>
                            <a:rPr lang="es-MX" dirty="0" smtClean="0"/>
                            <a:t>250</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smtClean="0"/>
                            <a:t>Media</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smtClean="0"/>
                            <a:t>100</a:t>
                          </a:r>
                          <a:endParaRPr lang="es-MX" dirty="0"/>
                        </a:p>
                      </a:txBody>
                      <a:tcPr>
                        <a:lnL w="12700" cmpd="sng">
                          <a:noFill/>
                        </a:lnL>
                        <a:lnR w="38100" cmpd="sng">
                          <a:noFill/>
                        </a:lnR>
                        <a:lnT w="12700" cmpd="sng">
                          <a:noFill/>
                        </a:lnT>
                        <a:lnB w="12700" cmpd="sng">
                          <a:noFill/>
                        </a:lnB>
                        <a:lnTlToBr w="12700" cmpd="sng">
                          <a:noFill/>
                          <a:prstDash val="solid"/>
                        </a:lnTlToBr>
                        <a:lnBlToTr w="12700" cmpd="sng">
                          <a:noFill/>
                          <a:prstDash val="solid"/>
                        </a:lnBlToTr>
                      </a:tcPr>
                    </a:tc>
                    <a:tc vMerge="1">
                      <a:txBody>
                        <a:bodyPr/>
                        <a:lstStyle/>
                        <a:p>
                          <a:endParaRPr lang="es-MX" dirty="0"/>
                        </a:p>
                      </a:txBody>
                      <a:tcPr>
                        <a:noFill/>
                      </a:tcPr>
                    </a:tc>
                  </a:tr>
                  <a:tr h="442848">
                    <a:tc>
                      <a:txBody>
                        <a:bodyPr/>
                        <a:lstStyle/>
                        <a:p>
                          <a:r>
                            <a:rPr lang="es-MX" dirty="0" smtClean="0"/>
                            <a:t>300</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smtClean="0"/>
                            <a:t>Alta </a:t>
                          </a:r>
                          <a:r>
                            <a:rPr lang="es-MX" dirty="0" err="1" smtClean="0"/>
                            <a:t>temp</a:t>
                          </a:r>
                          <a:r>
                            <a:rPr lang="es-MX" dirty="0" smtClean="0"/>
                            <a:t>.</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smtClean="0"/>
                            <a:t>120</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s-MX"/>
                        </a:p>
                      </a:txBody>
                      <a:tcPr>
                        <a:lnL w="12700" cmpd="sng">
                          <a:noFill/>
                        </a:lnL>
                        <a:lnR w="12700" cmpd="sng">
                          <a:noFill/>
                        </a:lnR>
                        <a:lnT w="38100" cmpd="sng">
                          <a:noFill/>
                        </a:lnT>
                        <a:lnB w="12700" cmpd="sng">
                          <a:noFill/>
                        </a:lnB>
                        <a:lnTlToBr w="12700" cmpd="sng">
                          <a:noFill/>
                          <a:prstDash val="solid"/>
                        </a:lnTlToBr>
                        <a:lnBlToTr w="12700" cmpd="sng">
                          <a:noFill/>
                          <a:prstDash val="solid"/>
                        </a:lnBlToTr>
                        <a:blipFill rotWithShape="0">
                          <a:blip r:embed="rId2"/>
                          <a:stretch>
                            <a:fillRect l="-300000" t="-355556" b="-206944"/>
                          </a:stretch>
                        </a:blipFill>
                      </a:tcPr>
                    </a:tc>
                  </a:tr>
                  <a:tr h="442848">
                    <a:tc>
                      <a:txBody>
                        <a:bodyPr/>
                        <a:lstStyle/>
                        <a:p>
                          <a:r>
                            <a:rPr lang="es-MX" dirty="0" smtClean="0"/>
                            <a:t>200</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smtClean="0"/>
                            <a:t>Baja </a:t>
                          </a:r>
                          <a:r>
                            <a:rPr lang="es-MX" dirty="0" err="1" smtClean="0"/>
                            <a:t>temp</a:t>
                          </a:r>
                          <a:r>
                            <a:rPr lang="es-MX" dirty="0" smtClean="0"/>
                            <a:t>.</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smtClean="0"/>
                            <a:t>80</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s-MX"/>
                        </a:p>
                      </a:txBody>
                      <a:tcPr>
                        <a:lnL w="12700" cmpd="sng">
                          <a:noFill/>
                        </a:lnL>
                        <a:lnR w="12700" cmpd="sng">
                          <a:noFill/>
                        </a:lnR>
                        <a:lnT w="12700" cmpd="sng">
                          <a:noFill/>
                        </a:lnT>
                        <a:lnB w="12700" cmpd="sng">
                          <a:noFill/>
                        </a:lnB>
                        <a:lnTlToBr w="12700" cmpd="sng">
                          <a:noFill/>
                          <a:prstDash val="solid"/>
                        </a:lnTlToBr>
                        <a:lnBlToTr w="12700" cmpd="sng">
                          <a:noFill/>
                          <a:prstDash val="solid"/>
                        </a:lnBlToTr>
                        <a:blipFill rotWithShape="0">
                          <a:blip r:embed="rId2"/>
                          <a:stretch>
                            <a:fillRect l="-300000" t="-449315" b="-104110"/>
                          </a:stretch>
                        </a:blipFill>
                      </a:tcPr>
                    </a:tc>
                  </a:tr>
                  <a:tr h="442848">
                    <a:tc>
                      <a:txBody>
                        <a:bodyPr/>
                        <a:lstStyle/>
                        <a:p>
                          <a:r>
                            <a:rPr lang="es-MX" dirty="0" smtClean="0"/>
                            <a:t>100</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smtClean="0"/>
                            <a:t>Diferencia</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s-MX" dirty="0" smtClean="0"/>
                            <a:t>40</a:t>
                          </a:r>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s-MX"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mc:Fallback>
      </mc:AlternateContent>
      <p:sp>
        <p:nvSpPr>
          <p:cNvPr id="6"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TEMPERATURAS CALÓRICAS</a:t>
            </a:r>
            <a:endParaRPr lang="en-US" altLang="es-MX" sz="3600" b="1" dirty="0">
              <a:solidFill>
                <a:schemeClr val="accent1">
                  <a:lumMod val="40000"/>
                  <a:lumOff val="60000"/>
                </a:schemeClr>
              </a:solidFill>
              <a:latin typeface="Arial Rounded MT Bold" panose="020F0704030504030204" pitchFamily="34" charset="0"/>
            </a:endParaRPr>
          </a:p>
        </p:txBody>
      </p:sp>
    </p:spTree>
    <p:extLst>
      <p:ext uri="{BB962C8B-B14F-4D97-AF65-F5344CB8AC3E}">
        <p14:creationId xmlns:p14="http://schemas.microsoft.com/office/powerpoint/2010/main" val="16682362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484710" y="1484784"/>
                <a:ext cx="8064896" cy="5040560"/>
              </a:xfrm>
            </p:spPr>
            <p:txBody>
              <a:bodyPr/>
              <a:lstStyle/>
              <a:p>
                <a:pPr algn="just"/>
                <a:r>
                  <a:rPr lang="es-MX" dirty="0" smtClean="0"/>
                  <a:t>A continuación se muestra como se obtuvieron los valores de la tabla anterior.</a:t>
                </a:r>
              </a:p>
              <a:p>
                <a:pPr marL="0" indent="0" algn="just">
                  <a:buNone/>
                </a:pPr>
                <a:r>
                  <a:rPr lang="es-MX" dirty="0" smtClean="0"/>
                  <a:t>Crudo,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𝑇</m:t>
                        </m:r>
                      </m:e>
                      <m:sub>
                        <m:r>
                          <a:rPr lang="es-MX" b="0" i="1" smtClean="0">
                            <a:latin typeface="Cambria Math" panose="02040503050406030204" pitchFamily="18" charset="0"/>
                          </a:rPr>
                          <m:t>1</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𝑇</m:t>
                        </m:r>
                      </m:e>
                      <m:sub>
                        <m:r>
                          <a:rPr lang="es-MX" b="0" i="1" smtClean="0">
                            <a:latin typeface="Cambria Math" panose="02040503050406030204" pitchFamily="18" charset="0"/>
                          </a:rPr>
                          <m:t>2</m:t>
                        </m:r>
                      </m:sub>
                    </m:sSub>
                    <m:r>
                      <a:rPr lang="es-MX" b="0" i="1" smtClean="0">
                        <a:latin typeface="Cambria Math" panose="02040503050406030204" pitchFamily="18" charset="0"/>
                      </a:rPr>
                      <m:t>=300−200=100°</m:t>
                    </m:r>
                    <m:r>
                      <a:rPr lang="es-MX" b="0" i="1" smtClean="0">
                        <a:latin typeface="Cambria Math" panose="02040503050406030204" pitchFamily="18" charset="0"/>
                      </a:rPr>
                      <m:t>𝐹</m:t>
                    </m:r>
                  </m:oMath>
                </a14:m>
                <a:r>
                  <a:rPr lang="es-MX" dirty="0" smtClean="0"/>
                  <a:t>,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𝐾</m:t>
                        </m:r>
                      </m:e>
                      <m:sub>
                        <m:r>
                          <a:rPr lang="es-MX" b="0" i="1" smtClean="0">
                            <a:latin typeface="Cambria Math" panose="02040503050406030204" pitchFamily="18" charset="0"/>
                          </a:rPr>
                          <m:t>𝐶</m:t>
                        </m:r>
                      </m:sub>
                    </m:sSub>
                    <m:r>
                      <a:rPr lang="es-MX" b="0" i="1" smtClean="0">
                        <a:latin typeface="Cambria Math" panose="02040503050406030204" pitchFamily="18" charset="0"/>
                      </a:rPr>
                      <m:t>=0.68</m:t>
                    </m:r>
                  </m:oMath>
                </a14:m>
                <a:r>
                  <a:rPr lang="es-MX" dirty="0" smtClean="0"/>
                  <a:t> inserto de la Fig</a:t>
                </a:r>
                <a:r>
                  <a:rPr lang="es-MX" dirty="0"/>
                  <a:t>.</a:t>
                </a:r>
                <a:r>
                  <a:rPr lang="es-MX" dirty="0" smtClean="0"/>
                  <a:t> 17</a:t>
                </a:r>
              </a:p>
              <a:p>
                <a:pPr marL="0" indent="0" algn="just">
                  <a:buNone/>
                </a:pPr>
                <a:r>
                  <a:rPr lang="es-MX" dirty="0" smtClean="0"/>
                  <a:t>Gasolina,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𝑡</m:t>
                        </m:r>
                      </m:e>
                      <m:sub>
                        <m:r>
                          <a:rPr lang="es-MX" b="0" i="1" smtClean="0">
                            <a:latin typeface="Cambria Math" panose="02040503050406030204" pitchFamily="18" charset="0"/>
                          </a:rPr>
                          <m:t>2</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𝑡</m:t>
                        </m:r>
                      </m:e>
                      <m:sub>
                        <m:r>
                          <a:rPr lang="es-MX" b="0" i="1" smtClean="0">
                            <a:latin typeface="Cambria Math" panose="02040503050406030204" pitchFamily="18" charset="0"/>
                          </a:rPr>
                          <m:t>1</m:t>
                        </m:r>
                      </m:sub>
                    </m:sSub>
                    <m:r>
                      <a:rPr lang="es-MX" b="0" i="1" smtClean="0">
                        <a:latin typeface="Cambria Math" panose="02040503050406030204" pitchFamily="18" charset="0"/>
                      </a:rPr>
                      <m:t>=120−80=40°</m:t>
                    </m:r>
                    <m:r>
                      <a:rPr lang="es-MX" b="0" i="1" smtClean="0">
                        <a:latin typeface="Cambria Math" panose="02040503050406030204" pitchFamily="18" charset="0"/>
                      </a:rPr>
                      <m:t>𝐹</m:t>
                    </m:r>
                  </m:oMath>
                </a14:m>
                <a:r>
                  <a:rPr lang="es-MX" dirty="0" smtClean="0"/>
                  <a:t>,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𝐾</m:t>
                        </m:r>
                      </m:e>
                      <m:sub>
                        <m:r>
                          <a:rPr lang="es-MX" b="0" i="1" smtClean="0">
                            <a:latin typeface="Cambria Math" panose="02040503050406030204" pitchFamily="18" charset="0"/>
                          </a:rPr>
                          <m:t>𝐶</m:t>
                        </m:r>
                      </m:sub>
                    </m:sSub>
                    <m:r>
                      <a:rPr lang="es-MX"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0.10</m:t>
                    </m:r>
                  </m:oMath>
                </a14:m>
                <a:endParaRPr lang="es-MX" dirty="0" smtClean="0"/>
              </a:p>
              <a:p>
                <a:pPr marL="0" indent="0" algn="just">
                  <a:buNone/>
                </a:pPr>
                <a:endParaRPr lang="es-MX" dirty="0" smtClean="0"/>
              </a:p>
              <a:p>
                <a:pPr marL="0" indent="0" algn="just">
                  <a:buNone/>
                </a:pPr>
                <a:r>
                  <a:rPr lang="es-MX" dirty="0" smtClean="0"/>
                  <a:t>El valor mayor de </a:t>
                </a:r>
                <a14:m>
                  <m:oMath xmlns:m="http://schemas.openxmlformats.org/officeDocument/2006/math">
                    <m:sSub>
                      <m:sSubPr>
                        <m:ctrlPr>
                          <a:rPr lang="es-MX" i="1">
                            <a:latin typeface="Cambria Math" panose="02040503050406030204" pitchFamily="18" charset="0"/>
                          </a:rPr>
                        </m:ctrlPr>
                      </m:sSubPr>
                      <m:e>
                        <m:r>
                          <a:rPr lang="es-MX" i="1">
                            <a:latin typeface="Cambria Math" panose="02040503050406030204" pitchFamily="18" charset="0"/>
                          </a:rPr>
                          <m:t>𝐾</m:t>
                        </m:r>
                      </m:e>
                      <m:sub>
                        <m:r>
                          <a:rPr lang="es-MX" i="1">
                            <a:latin typeface="Cambria Math" panose="02040503050406030204" pitchFamily="18" charset="0"/>
                          </a:rPr>
                          <m:t>𝐶</m:t>
                        </m:r>
                      </m:sub>
                    </m:sSub>
                  </m:oMath>
                </a14:m>
                <a:r>
                  <a:rPr lang="es-MX" dirty="0" smtClean="0"/>
                  <a:t>mayor corresponde al coeficiente de transferencia de calor controlante, mayor rango de temperatura, que se supone establece la variación de U con la temperatura. Entonces:</a:t>
                </a:r>
              </a:p>
              <a:p>
                <a:pPr marL="0" indent="0" algn="just">
                  <a:buNone/>
                </a:pPr>
                <a14:m>
                  <m:oMathPara xmlns:m="http://schemas.openxmlformats.org/officeDocument/2006/math">
                    <m:oMathParaPr>
                      <m:jc m:val="centerGroup"/>
                    </m:oMathParaPr>
                    <m:oMath xmlns:m="http://schemas.openxmlformats.org/officeDocument/2006/math">
                      <m:f>
                        <m:fPr>
                          <m:ctrlPr>
                            <a:rPr lang="es-MX" i="1" smtClean="0">
                              <a:latin typeface="Cambria Math" panose="02040503050406030204" pitchFamily="18" charset="0"/>
                            </a:rPr>
                          </m:ctrlPr>
                        </m:fPr>
                        <m:num>
                          <m:r>
                            <a:rPr lang="es-MX" i="1" smtClean="0">
                              <a:latin typeface="Cambria Math" panose="02040503050406030204" pitchFamily="18" charset="0"/>
                              <a:ea typeface="Cambria Math" panose="02040503050406030204" pitchFamily="18" charset="0"/>
                            </a:rPr>
                            <m:t>∆</m:t>
                          </m:r>
                          <m:sSub>
                            <m:sSubPr>
                              <m:ctrlPr>
                                <a:rPr lang="es-MX"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𝑡</m:t>
                              </m:r>
                            </m:e>
                            <m:sub>
                              <m:r>
                                <a:rPr lang="es-MX" b="0" i="1" smtClean="0">
                                  <a:latin typeface="Cambria Math" panose="02040503050406030204" pitchFamily="18" charset="0"/>
                                  <a:ea typeface="Cambria Math" panose="02040503050406030204" pitchFamily="18" charset="0"/>
                                </a:rPr>
                                <m:t>𝑐</m:t>
                              </m:r>
                            </m:sub>
                          </m:sSub>
                        </m:num>
                        <m:den>
                          <m:r>
                            <a:rPr lang="es-MX" i="1" smtClean="0">
                              <a:latin typeface="Cambria Math" panose="02040503050406030204" pitchFamily="18" charset="0"/>
                              <a:ea typeface="Cambria Math" panose="02040503050406030204" pitchFamily="18" charset="0"/>
                            </a:rPr>
                            <m:t>∆</m:t>
                          </m:r>
                          <m:sSub>
                            <m:sSubPr>
                              <m:ctrlPr>
                                <a:rPr lang="es-MX"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𝑡</m:t>
                              </m:r>
                            </m:e>
                            <m:sub>
                              <m:r>
                                <a:rPr lang="es-MX" b="0" i="1" smtClean="0">
                                  <a:latin typeface="Cambria Math" panose="02040503050406030204" pitchFamily="18" charset="0"/>
                                  <a:ea typeface="Cambria Math" panose="02040503050406030204" pitchFamily="18" charset="0"/>
                                </a:rPr>
                                <m:t>h</m:t>
                              </m:r>
                            </m:sub>
                          </m:sSub>
                        </m:den>
                      </m:f>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200−80</m:t>
                          </m:r>
                        </m:num>
                        <m:den>
                          <m:r>
                            <a:rPr lang="es-MX" b="0" i="1" smtClean="0">
                              <a:latin typeface="Cambria Math" panose="02040503050406030204" pitchFamily="18" charset="0"/>
                            </a:rPr>
                            <m:t>300−120</m:t>
                          </m:r>
                        </m:den>
                      </m:f>
                      <m:r>
                        <a:rPr lang="es-MX" b="0" i="1" smtClean="0">
                          <a:latin typeface="Cambria Math" panose="02040503050406030204" pitchFamily="18" charset="0"/>
                        </a:rPr>
                        <m:t>=0.667</m:t>
                      </m:r>
                    </m:oMath>
                  </m:oMathPara>
                </a14:m>
                <a:endParaRPr lang="es-MX" dirty="0" smtClean="0"/>
              </a:p>
              <a:p>
                <a:pPr marL="0" indent="0" algn="ctr">
                  <a:buNone/>
                </a:pP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𝐹</m:t>
                        </m:r>
                      </m:e>
                      <m:sub>
                        <m:r>
                          <a:rPr lang="es-MX" b="0" i="1" smtClean="0">
                            <a:latin typeface="Cambria Math" panose="02040503050406030204" pitchFamily="18" charset="0"/>
                          </a:rPr>
                          <m:t>𝐶</m:t>
                        </m:r>
                      </m:sub>
                    </m:sSub>
                    <m:r>
                      <a:rPr lang="es-MX" b="0" i="1" smtClean="0">
                        <a:latin typeface="Cambria Math" panose="02040503050406030204" pitchFamily="18" charset="0"/>
                      </a:rPr>
                      <m:t>=0.425</m:t>
                    </m:r>
                  </m:oMath>
                </a14:m>
                <a:r>
                  <a:rPr lang="es-MX" dirty="0" smtClean="0"/>
                  <a:t> de la Figura anterior</a:t>
                </a: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484710" y="1484784"/>
                <a:ext cx="8064896" cy="5040560"/>
              </a:xfrm>
              <a:blipFill rotWithShape="0">
                <a:blip r:embed="rId2"/>
                <a:stretch>
                  <a:fillRect l="-832" t="-726" r="-832"/>
                </a:stretch>
              </a:blipFill>
            </p:spPr>
            <p:txBody>
              <a:bodyPr/>
              <a:lstStyle/>
              <a:p>
                <a:r>
                  <a:rPr lang="es-MX">
                    <a:noFill/>
                  </a:rPr>
                  <a:t> </a:t>
                </a:r>
              </a:p>
            </p:txBody>
          </p:sp>
        </mc:Fallback>
      </mc:AlternateContent>
      <p:sp>
        <p:nvSpPr>
          <p:cNvPr id="5"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TEMPERATURAS CALÓRICAS</a:t>
            </a:r>
            <a:endParaRPr lang="en-US" altLang="es-MX" sz="3600" b="1" dirty="0">
              <a:solidFill>
                <a:schemeClr val="accent1">
                  <a:lumMod val="40000"/>
                  <a:lumOff val="60000"/>
                </a:schemeClr>
              </a:solidFill>
              <a:latin typeface="Arial Rounded MT Bold" panose="020F0704030504030204" pitchFamily="34" charset="0"/>
            </a:endParaRPr>
          </a:p>
        </p:txBody>
      </p:sp>
    </p:spTree>
    <p:extLst>
      <p:ext uri="{BB962C8B-B14F-4D97-AF65-F5344CB8AC3E}">
        <p14:creationId xmlns:p14="http://schemas.microsoft.com/office/powerpoint/2010/main" val="37964754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484710" y="1150977"/>
                <a:ext cx="7543674" cy="4195481"/>
              </a:xfrm>
            </p:spPr>
            <p:txBody>
              <a:bodyPr/>
              <a:lstStyle/>
              <a:p>
                <a:r>
                  <a:rPr lang="es-MX" dirty="0" smtClean="0"/>
                  <a:t>Temperatura calórica del crudo, </a:t>
                </a:r>
              </a:p>
              <a:p>
                <a:pPr marL="0" indent="0">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𝑇</m:t>
                          </m:r>
                        </m:e>
                        <m:sub>
                          <m:r>
                            <a:rPr lang="es-MX" b="0" i="1" smtClean="0">
                              <a:latin typeface="Cambria Math" panose="02040503050406030204" pitchFamily="18" charset="0"/>
                            </a:rPr>
                            <m:t>𝐶</m:t>
                          </m:r>
                        </m:sub>
                      </m:sSub>
                      <m:r>
                        <a:rPr lang="es-MX" b="0" i="1" smtClean="0">
                          <a:latin typeface="Cambria Math" panose="02040503050406030204" pitchFamily="18" charset="0"/>
                        </a:rPr>
                        <m:t>=200+0.425</m:t>
                      </m:r>
                      <m:d>
                        <m:dPr>
                          <m:ctrlPr>
                            <a:rPr lang="es-MX" b="0" i="1" smtClean="0">
                              <a:latin typeface="Cambria Math" panose="02040503050406030204" pitchFamily="18" charset="0"/>
                            </a:rPr>
                          </m:ctrlPr>
                        </m:dPr>
                        <m:e>
                          <m:r>
                            <a:rPr lang="es-MX" b="0" i="1" smtClean="0">
                              <a:latin typeface="Cambria Math" panose="02040503050406030204" pitchFamily="18" charset="0"/>
                            </a:rPr>
                            <m:t>300−200</m:t>
                          </m:r>
                        </m:e>
                      </m:d>
                      <m:r>
                        <a:rPr lang="es-MX" b="0" i="1" smtClean="0">
                          <a:latin typeface="Cambria Math" panose="02040503050406030204" pitchFamily="18" charset="0"/>
                        </a:rPr>
                        <m:t>=242.5°</m:t>
                      </m:r>
                      <m:r>
                        <a:rPr lang="es-MX" b="0" i="1" smtClean="0">
                          <a:latin typeface="Cambria Math" panose="02040503050406030204" pitchFamily="18" charset="0"/>
                        </a:rPr>
                        <m:t>𝐹</m:t>
                      </m:r>
                    </m:oMath>
                  </m:oMathPara>
                </a14:m>
                <a:endParaRPr lang="es-MX" dirty="0" smtClean="0"/>
              </a:p>
              <a:p>
                <a:pPr marL="0" indent="0">
                  <a:buNone/>
                </a:pPr>
                <a:endParaRPr lang="es-MX" dirty="0" smtClean="0"/>
              </a:p>
              <a:p>
                <a:r>
                  <a:rPr lang="es-MX" dirty="0" smtClean="0"/>
                  <a:t>Temperatura calórica de la gasolina, </a:t>
                </a:r>
              </a:p>
              <a:p>
                <a:pPr marL="0" indent="0">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𝑡</m:t>
                          </m:r>
                        </m:e>
                        <m:sub>
                          <m:r>
                            <a:rPr lang="es-MX" b="0" i="1" smtClean="0">
                              <a:latin typeface="Cambria Math" panose="02040503050406030204" pitchFamily="18" charset="0"/>
                            </a:rPr>
                            <m:t>𝑐</m:t>
                          </m:r>
                        </m:sub>
                      </m:sSub>
                      <m:r>
                        <a:rPr lang="es-MX" b="0" i="1" smtClean="0">
                          <a:latin typeface="Cambria Math" panose="02040503050406030204" pitchFamily="18" charset="0"/>
                        </a:rPr>
                        <m:t>=80+0.425</m:t>
                      </m:r>
                      <m:d>
                        <m:dPr>
                          <m:ctrlPr>
                            <a:rPr lang="es-MX" b="0" i="1" smtClean="0">
                              <a:latin typeface="Cambria Math" panose="02040503050406030204" pitchFamily="18" charset="0"/>
                            </a:rPr>
                          </m:ctrlPr>
                        </m:dPr>
                        <m:e>
                          <m:r>
                            <a:rPr lang="es-MX" b="0" i="1" smtClean="0">
                              <a:latin typeface="Cambria Math" panose="02040503050406030204" pitchFamily="18" charset="0"/>
                            </a:rPr>
                            <m:t>120−80</m:t>
                          </m:r>
                        </m:e>
                      </m:d>
                      <m:r>
                        <a:rPr lang="es-MX" b="0" i="1" smtClean="0">
                          <a:latin typeface="Cambria Math" panose="02040503050406030204" pitchFamily="18" charset="0"/>
                        </a:rPr>
                        <m:t>=97.0°</m:t>
                      </m:r>
                      <m:r>
                        <a:rPr lang="es-MX" b="0" i="1" smtClean="0">
                          <a:latin typeface="Cambria Math" panose="02040503050406030204" pitchFamily="18" charset="0"/>
                        </a:rPr>
                        <m:t>𝐹</m:t>
                      </m:r>
                    </m:oMath>
                  </m:oMathPara>
                </a14:m>
                <a:endParaRPr lang="es-MX" dirty="0" smtClean="0"/>
              </a:p>
              <a:p>
                <a:pPr marL="0" indent="0">
                  <a:buNone/>
                </a:pPr>
                <a:endParaRPr lang="es-MX" dirty="0" smtClean="0"/>
              </a:p>
              <a:p>
                <a:pPr marL="0" indent="0" algn="just">
                  <a:buNone/>
                </a:pPr>
                <a:r>
                  <a:rPr lang="es-MX" dirty="0" smtClean="0"/>
                  <a:t>Debe notarse que sólo puede haber una media calórica y que el factor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𝐹</m:t>
                        </m:r>
                      </m:e>
                      <m:sub>
                        <m:r>
                          <a:rPr lang="es-MX" b="0" i="1" smtClean="0">
                            <a:latin typeface="Cambria Math" panose="02040503050406030204" pitchFamily="18" charset="0"/>
                          </a:rPr>
                          <m:t>𝐶</m:t>
                        </m:r>
                      </m:sub>
                    </m:sSub>
                  </m:oMath>
                </a14:m>
                <a:r>
                  <a:rPr lang="es-MX" dirty="0" smtClean="0"/>
                  <a:t> se aplica en ambas corrientes, pero está determinado por la corriente controlante. </a:t>
                </a:r>
              </a:p>
              <a:p>
                <a:pPr marL="0" indent="0" algn="just">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484710" y="1150977"/>
                <a:ext cx="7543674" cy="4195481"/>
              </a:xfrm>
              <a:blipFill rotWithShape="0">
                <a:blip r:embed="rId2"/>
                <a:stretch>
                  <a:fillRect l="-889" t="-872" r="-808"/>
                </a:stretch>
              </a:blipFill>
            </p:spPr>
            <p:txBody>
              <a:bodyPr/>
              <a:lstStyle/>
              <a:p>
                <a:r>
                  <a:rPr lang="es-MX">
                    <a:noFill/>
                  </a:rPr>
                  <a:t> </a:t>
                </a:r>
              </a:p>
            </p:txBody>
          </p:sp>
        </mc:Fallback>
      </mc:AlternateContent>
      <p:sp>
        <p:nvSpPr>
          <p:cNvPr id="5"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TEMPERATURAS CALÓRICAS</a:t>
            </a:r>
            <a:endParaRPr lang="en-US" altLang="es-MX" sz="3600" b="1" dirty="0">
              <a:solidFill>
                <a:schemeClr val="accent1">
                  <a:lumMod val="40000"/>
                  <a:lumOff val="60000"/>
                </a:schemeClr>
              </a:solidFill>
              <a:latin typeface="Arial Rounded MT Bold" panose="020F0704030504030204" pitchFamily="34" charset="0"/>
            </a:endParaRPr>
          </a:p>
        </p:txBody>
      </p:sp>
    </p:spTree>
    <p:extLst>
      <p:ext uri="{BB962C8B-B14F-4D97-AF65-F5344CB8AC3E}">
        <p14:creationId xmlns:p14="http://schemas.microsoft.com/office/powerpoint/2010/main" val="28936086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 DE PARED</a:t>
            </a:r>
            <a:endParaRPr lang="en-US" altLang="es-MX" sz="3600" b="1" dirty="0">
              <a:solidFill>
                <a:schemeClr val="accent1">
                  <a:lumMod val="40000"/>
                  <a:lumOff val="60000"/>
                </a:schemeClr>
              </a:solidFill>
              <a:latin typeface="Arial Rounded MT Bold" panose="020F0704030504030204" pitchFamily="34" charset="0"/>
            </a:endParaRPr>
          </a:p>
        </p:txBody>
      </p:sp>
      <p:sp>
        <p:nvSpPr>
          <p:cNvPr id="86019" name="Rectangle 3"/>
          <p:cNvSpPr>
            <a:spLocks noGrp="1" noChangeArrowheads="1"/>
          </p:cNvSpPr>
          <p:nvPr>
            <p:ph idx="1"/>
          </p:nvPr>
        </p:nvSpPr>
        <p:spPr>
          <a:xfrm>
            <a:off x="827700" y="2052925"/>
            <a:ext cx="7344700" cy="4400411"/>
          </a:xfrm>
        </p:spPr>
        <p:txBody>
          <a:bodyPr>
            <a:normAutofit fontScale="92500"/>
          </a:bodyPr>
          <a:lstStyle/>
          <a:p>
            <a:pPr algn="just"/>
            <a:r>
              <a:rPr lang="es-MX" altLang="es-MX" sz="2600" dirty="0">
                <a:latin typeface="Century Gothic" panose="020B0502020202020204" pitchFamily="34" charset="0"/>
              </a:rPr>
              <a:t>Representación isotérmica de calentamiento y enfriamiento.</a:t>
            </a:r>
          </a:p>
          <a:p>
            <a:pPr algn="just">
              <a:buFont typeface="Wingdings" panose="05000000000000000000" pitchFamily="2" charset="2"/>
              <a:buNone/>
            </a:pPr>
            <a:r>
              <a:rPr lang="es-MX" altLang="es-MX" sz="2600" dirty="0">
                <a:latin typeface="Century Gothic" panose="020B0502020202020204" pitchFamily="34" charset="0"/>
              </a:rPr>
              <a:t>	En </a:t>
            </a:r>
            <a:r>
              <a:rPr lang="es-MX" altLang="es-MX" sz="2600" dirty="0" smtClean="0">
                <a:latin typeface="Century Gothic" panose="020B0502020202020204" pitchFamily="34" charset="0"/>
              </a:rPr>
              <a:t>el </a:t>
            </a:r>
            <a:r>
              <a:rPr lang="es-MX" altLang="es-MX" sz="2600" dirty="0">
                <a:latin typeface="Century Gothic" panose="020B0502020202020204" pitchFamily="34" charset="0"/>
              </a:rPr>
              <a:t>flujo laminar cuando el fluido fluye isotérmicamente, se supone que la distribución de la velocidad es parabólica; ya que la viscosidad cerca de la pared del tubo es menor </a:t>
            </a:r>
            <a:r>
              <a:rPr lang="es-MX" altLang="es-MX" sz="2600" dirty="0" smtClean="0">
                <a:latin typeface="Century Gothic" panose="020B0502020202020204" pitchFamily="34" charset="0"/>
              </a:rPr>
              <a:t>que en </a:t>
            </a:r>
            <a:r>
              <a:rPr lang="es-MX" altLang="es-MX" sz="2600" dirty="0">
                <a:latin typeface="Century Gothic" panose="020B0502020202020204" pitchFamily="34" charset="0"/>
              </a:rPr>
              <a:t>la parte media.</a:t>
            </a:r>
          </a:p>
          <a:p>
            <a:pPr algn="just">
              <a:buFont typeface="Wingdings" panose="05000000000000000000" pitchFamily="2" charset="2"/>
              <a:buNone/>
            </a:pPr>
            <a:r>
              <a:rPr lang="es-MX" altLang="es-MX" sz="2600" dirty="0">
                <a:latin typeface="Century Gothic" panose="020B0502020202020204" pitchFamily="34" charset="0"/>
              </a:rPr>
              <a:t>	El fluido cerca de la pared se desplaza a mayor velocidad que como la haría en flujo isotérmico y modifica la distribución  parabólica de la velocidad.</a:t>
            </a:r>
          </a:p>
          <a:p>
            <a:pPr algn="just">
              <a:buFont typeface="Wingdings" panose="05000000000000000000" pitchFamily="2" charset="2"/>
              <a:buNone/>
            </a:pPr>
            <a:endParaRPr lang="en-US" altLang="es-MX" sz="2400" dirty="0">
              <a:latin typeface="Century Gothic" panose="020B0502020202020204"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a:t>
            </a:r>
            <a:endParaRPr lang="en-US" altLang="es-MX" sz="3600" b="1" dirty="0">
              <a:solidFill>
                <a:schemeClr val="accent1">
                  <a:lumMod val="40000"/>
                  <a:lumOff val="60000"/>
                </a:schemeClr>
              </a:solidFill>
              <a:latin typeface="Arial Rounded MT Bold" panose="020F0704030504030204" pitchFamily="34" charset="0"/>
            </a:endParaRPr>
          </a:p>
        </p:txBody>
      </p:sp>
      <p:sp>
        <p:nvSpPr>
          <p:cNvPr id="87043" name="Rectangle 3"/>
          <p:cNvSpPr>
            <a:spLocks noGrp="1" noChangeArrowheads="1"/>
          </p:cNvSpPr>
          <p:nvPr>
            <p:ph idx="1"/>
          </p:nvPr>
        </p:nvSpPr>
        <p:spPr/>
        <p:txBody>
          <a:bodyPr>
            <a:normAutofit fontScale="92500" lnSpcReduction="10000"/>
          </a:bodyPr>
          <a:lstStyle/>
          <a:p>
            <a:pPr marL="0" indent="0">
              <a:buNone/>
            </a:pPr>
            <a:r>
              <a:rPr lang="es-MX" altLang="es-MX" sz="3000" dirty="0">
                <a:latin typeface="Century Gothic" panose="020B0502020202020204" pitchFamily="34" charset="0"/>
              </a:rPr>
              <a:t>Representación isotérmica de calentamiento y enfriamiento</a:t>
            </a:r>
            <a:r>
              <a:rPr lang="es-MX" altLang="es-MX" sz="3000" dirty="0" smtClean="0">
                <a:latin typeface="Century Gothic" panose="020B0502020202020204" pitchFamily="34" charset="0"/>
              </a:rPr>
              <a:t>.</a:t>
            </a:r>
          </a:p>
          <a:p>
            <a:pPr marL="0" indent="0" algn="just">
              <a:buNone/>
            </a:pPr>
            <a:endParaRPr lang="es-MX" altLang="es-MX" sz="3000" dirty="0">
              <a:latin typeface="Century Gothic" panose="020B0502020202020204" pitchFamily="34" charset="0"/>
            </a:endParaRPr>
          </a:p>
          <a:p>
            <a:pPr algn="just">
              <a:buFont typeface="Wingdings" panose="05000000000000000000" pitchFamily="2" charset="2"/>
              <a:buNone/>
            </a:pPr>
            <a:r>
              <a:rPr lang="es-MX" altLang="es-MX" sz="2400" dirty="0" smtClean="0">
                <a:latin typeface="Century Gothic" panose="020B0502020202020204" pitchFamily="34" charset="0"/>
              </a:rPr>
              <a:t>Si </a:t>
            </a:r>
            <a:r>
              <a:rPr lang="es-MX" altLang="es-MX" sz="2400" dirty="0">
                <a:latin typeface="Century Gothic" panose="020B0502020202020204" pitchFamily="34" charset="0"/>
              </a:rPr>
              <a:t>el líquido se enfría, ocurre lo contrario</a:t>
            </a:r>
            <a:r>
              <a:rPr lang="es-MX" altLang="es-MX" sz="2400" dirty="0" smtClean="0">
                <a:latin typeface="Century Gothic" panose="020B0502020202020204" pitchFamily="34" charset="0"/>
              </a:rPr>
              <a:t>:</a:t>
            </a:r>
          </a:p>
          <a:p>
            <a:pPr algn="just">
              <a:buFont typeface="Wingdings" panose="05000000000000000000" pitchFamily="2" charset="2"/>
              <a:buNone/>
            </a:pPr>
            <a:r>
              <a:rPr lang="es-MX" altLang="es-MX" sz="2400" dirty="0" smtClean="0">
                <a:latin typeface="Century Gothic" panose="020B0502020202020204" pitchFamily="34" charset="0"/>
              </a:rPr>
              <a:t>    El </a:t>
            </a:r>
            <a:r>
              <a:rPr lang="es-MX" altLang="es-MX" sz="2400" dirty="0">
                <a:latin typeface="Century Gothic" panose="020B0502020202020204" pitchFamily="34" charset="0"/>
              </a:rPr>
              <a:t>fluido cerca de la pared fluye a menor velocidad que en flujo isotérmico, produciendo la distribución de velocidad con una curva más </a:t>
            </a:r>
            <a:r>
              <a:rPr lang="es-MX" altLang="es-MX" sz="2400" dirty="0" err="1">
                <a:latin typeface="Century Gothic" panose="020B0502020202020204" pitchFamily="34" charset="0"/>
              </a:rPr>
              <a:t>leptocúrtica</a:t>
            </a:r>
            <a:r>
              <a:rPr lang="es-MX" altLang="es-MX" sz="2400" dirty="0" smtClean="0">
                <a:latin typeface="Century Gothic" panose="020B0502020202020204" pitchFamily="34" charset="0"/>
              </a:rPr>
              <a:t>. </a:t>
            </a:r>
            <a:r>
              <a:rPr lang="es-MX" altLang="es-MX" sz="2400" dirty="0" smtClean="0">
                <a:solidFill>
                  <a:srgbClr val="FF0000"/>
                </a:solidFill>
                <a:latin typeface="Century Gothic" panose="020B0502020202020204" pitchFamily="34" charset="0"/>
              </a:rPr>
              <a:t>Estos comportamientos hacen necesario establecer una ecuación diferente para el cálculo de la temperatura de pared.</a:t>
            </a:r>
            <a:endParaRPr lang="es-MX" altLang="es-MX" sz="2400" dirty="0">
              <a:latin typeface="Century Gothic" panose="020B0502020202020204" pitchFamily="34" charset="0"/>
            </a:endParaRPr>
          </a:p>
          <a:p>
            <a:pPr algn="just">
              <a:buFont typeface="Wingdings" panose="05000000000000000000" pitchFamily="2" charset="2"/>
              <a:buNone/>
            </a:pPr>
            <a:endParaRPr lang="en-US" altLang="es-MX" dirty="0">
              <a:latin typeface="Century Gothic" panose="020B0502020202020204"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algn="ctr"/>
            <a:r>
              <a:rPr lang="es-MX" altLang="es-MX" sz="3200" b="1" smtClean="0">
                <a:solidFill>
                  <a:schemeClr val="accent1">
                    <a:lumMod val="40000"/>
                    <a:lumOff val="60000"/>
                  </a:schemeClr>
                </a:solidFill>
                <a:latin typeface="Arial Rounded MT Bold" panose="020F0704030504030204" pitchFamily="34" charset="0"/>
              </a:rPr>
              <a:t>ESTIMACIÓN </a:t>
            </a:r>
            <a:r>
              <a:rPr lang="es-MX" altLang="es-MX" sz="3200" b="1">
                <a:solidFill>
                  <a:schemeClr val="accent1">
                    <a:lumMod val="40000"/>
                    <a:lumOff val="60000"/>
                  </a:schemeClr>
                </a:solidFill>
                <a:latin typeface="Arial Rounded MT Bold" panose="020F0704030504030204" pitchFamily="34" charset="0"/>
              </a:rPr>
              <a:t>DE </a:t>
            </a:r>
            <a:r>
              <a:rPr lang="es-MX" altLang="es-MX" sz="3200" b="1" smtClean="0">
                <a:solidFill>
                  <a:schemeClr val="accent1">
                    <a:lumMod val="40000"/>
                    <a:lumOff val="60000"/>
                  </a:schemeClr>
                </a:solidFill>
                <a:latin typeface="Arial Rounded MT Bold" panose="020F0704030504030204" pitchFamily="34" charset="0"/>
              </a:rPr>
              <a:t>TEMPERATURA</a:t>
            </a:r>
            <a:endParaRPr lang="en-US" altLang="es-MX" sz="3600" b="1" dirty="0">
              <a:solidFill>
                <a:schemeClr val="accent1">
                  <a:lumMod val="40000"/>
                  <a:lumOff val="60000"/>
                </a:schemeClr>
              </a:solidFill>
              <a:latin typeface="Arial Rounded MT Bold" panose="020F0704030504030204" pitchFamily="34" charset="0"/>
            </a:endParaRPr>
          </a:p>
        </p:txBody>
      </p:sp>
      <p:sp>
        <p:nvSpPr>
          <p:cNvPr id="88067" name="Rectangle 3"/>
          <p:cNvSpPr>
            <a:spLocks noGrp="1" noChangeArrowheads="1"/>
          </p:cNvSpPr>
          <p:nvPr>
            <p:ph idx="1"/>
          </p:nvPr>
        </p:nvSpPr>
        <p:spPr/>
        <p:txBody>
          <a:bodyPr/>
          <a:lstStyle/>
          <a:p>
            <a:endParaRPr lang="es-MX" altLang="es-MX" dirty="0">
              <a:latin typeface="Comic Sans MS" panose="030F0702030302020204" pitchFamily="66" charset="0"/>
            </a:endParaRPr>
          </a:p>
          <a:p>
            <a:pPr lvl="4"/>
            <a:endParaRPr lang="es-MX" altLang="es-MX" dirty="0">
              <a:latin typeface="Comic Sans MS" panose="030F0702030302020204" pitchFamily="66" charset="0"/>
            </a:endParaRPr>
          </a:p>
          <a:p>
            <a:pPr lvl="4"/>
            <a:endParaRPr lang="es-MX" altLang="es-MX" dirty="0">
              <a:latin typeface="Comic Sans MS" panose="030F0702030302020204" pitchFamily="66" charset="0"/>
            </a:endParaRPr>
          </a:p>
          <a:p>
            <a:pPr lvl="4">
              <a:buFont typeface="Wingdings" panose="05000000000000000000" pitchFamily="2" charset="2"/>
              <a:buNone/>
            </a:pPr>
            <a:r>
              <a:rPr lang="es-MX" altLang="es-MX" dirty="0">
                <a:latin typeface="Comic Sans MS" panose="030F0702030302020204" pitchFamily="66" charset="0"/>
              </a:rPr>
              <a:t>				calentamiento</a:t>
            </a:r>
          </a:p>
          <a:p>
            <a:pPr lvl="4">
              <a:buFont typeface="Wingdings" panose="05000000000000000000" pitchFamily="2" charset="2"/>
              <a:buNone/>
            </a:pPr>
            <a:endParaRPr lang="es-MX" altLang="es-MX" dirty="0">
              <a:latin typeface="Comic Sans MS" panose="030F0702030302020204" pitchFamily="66" charset="0"/>
            </a:endParaRPr>
          </a:p>
          <a:p>
            <a:pPr lvl="4">
              <a:buFont typeface="Wingdings" panose="05000000000000000000" pitchFamily="2" charset="2"/>
              <a:buNone/>
            </a:pPr>
            <a:r>
              <a:rPr lang="es-MX" altLang="es-MX" dirty="0">
                <a:latin typeface="Comic Sans MS" panose="030F0702030302020204" pitchFamily="66" charset="0"/>
              </a:rPr>
              <a:t>				isotérmico</a:t>
            </a:r>
          </a:p>
          <a:p>
            <a:pPr lvl="4">
              <a:buFont typeface="Wingdings" panose="05000000000000000000" pitchFamily="2" charset="2"/>
              <a:buNone/>
            </a:pPr>
            <a:r>
              <a:rPr lang="es-MX" altLang="es-MX" dirty="0">
                <a:latin typeface="Comic Sans MS" panose="030F0702030302020204" pitchFamily="66" charset="0"/>
              </a:rPr>
              <a:t>				   enfriamiento</a:t>
            </a:r>
            <a:endParaRPr lang="en-US" altLang="es-MX" dirty="0">
              <a:latin typeface="Comic Sans MS" panose="030F0702030302020204" pitchFamily="66" charset="0"/>
            </a:endParaRPr>
          </a:p>
        </p:txBody>
      </p:sp>
      <p:grpSp>
        <p:nvGrpSpPr>
          <p:cNvPr id="2" name="Grupo 1"/>
          <p:cNvGrpSpPr/>
          <p:nvPr/>
        </p:nvGrpSpPr>
        <p:grpSpPr>
          <a:xfrm>
            <a:off x="1187450" y="2349500"/>
            <a:ext cx="6121400" cy="2519363"/>
            <a:chOff x="1187450" y="2349500"/>
            <a:chExt cx="6121400" cy="2519363"/>
          </a:xfrm>
        </p:grpSpPr>
        <p:sp>
          <p:nvSpPr>
            <p:cNvPr id="88068" name="Line 4"/>
            <p:cNvSpPr>
              <a:spLocks noChangeShapeType="1"/>
            </p:cNvSpPr>
            <p:nvPr/>
          </p:nvSpPr>
          <p:spPr bwMode="auto">
            <a:xfrm>
              <a:off x="2124075" y="2492375"/>
              <a:ext cx="41036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88069" name="Line 5"/>
            <p:cNvSpPr>
              <a:spLocks noChangeShapeType="1"/>
            </p:cNvSpPr>
            <p:nvPr/>
          </p:nvSpPr>
          <p:spPr bwMode="auto">
            <a:xfrm>
              <a:off x="2124075" y="2708275"/>
              <a:ext cx="41036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88070" name="Line 6"/>
            <p:cNvSpPr>
              <a:spLocks noChangeShapeType="1"/>
            </p:cNvSpPr>
            <p:nvPr/>
          </p:nvSpPr>
          <p:spPr bwMode="auto">
            <a:xfrm>
              <a:off x="2195513" y="4437063"/>
              <a:ext cx="41036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88071" name="Line 7"/>
            <p:cNvSpPr>
              <a:spLocks noChangeShapeType="1"/>
            </p:cNvSpPr>
            <p:nvPr/>
          </p:nvSpPr>
          <p:spPr bwMode="auto">
            <a:xfrm>
              <a:off x="2195513" y="4652963"/>
              <a:ext cx="41036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88072" name="Line 8"/>
            <p:cNvSpPr>
              <a:spLocks noChangeShapeType="1"/>
            </p:cNvSpPr>
            <p:nvPr/>
          </p:nvSpPr>
          <p:spPr bwMode="auto">
            <a:xfrm>
              <a:off x="1187450" y="3573463"/>
              <a:ext cx="6121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88073" name="Line 9"/>
            <p:cNvSpPr>
              <a:spLocks noChangeShapeType="1"/>
            </p:cNvSpPr>
            <p:nvPr/>
          </p:nvSpPr>
          <p:spPr bwMode="auto">
            <a:xfrm flipH="1">
              <a:off x="3059113" y="2349500"/>
              <a:ext cx="0" cy="25193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88074" name="AutoShape 10"/>
            <p:cNvSpPr>
              <a:spLocks noChangeArrowheads="1"/>
            </p:cNvSpPr>
            <p:nvPr/>
          </p:nvSpPr>
          <p:spPr bwMode="auto">
            <a:xfrm rot="10800000">
              <a:off x="2771775" y="2708275"/>
              <a:ext cx="1728788" cy="1728788"/>
            </a:xfrm>
            <a:prstGeom prst="flowChartOnlineStorage">
              <a:avLst/>
            </a:prstGeom>
            <a:noFill/>
            <a:ln w="9525">
              <a:solidFill>
                <a:srgbClr val="FF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lgn="ctr"/>
              <a:endParaRPr lang="es-MX" altLang="es-MX"/>
            </a:p>
          </p:txBody>
        </p:sp>
        <p:sp>
          <p:nvSpPr>
            <p:cNvPr id="88075" name="Freeform 11"/>
            <p:cNvSpPr>
              <a:spLocks/>
            </p:cNvSpPr>
            <p:nvPr/>
          </p:nvSpPr>
          <p:spPr bwMode="auto">
            <a:xfrm>
              <a:off x="3068638" y="2722563"/>
              <a:ext cx="1766887" cy="812800"/>
            </a:xfrm>
            <a:custGeom>
              <a:avLst/>
              <a:gdLst>
                <a:gd name="T0" fmla="*/ 0 w 1113"/>
                <a:gd name="T1" fmla="*/ 0 h 512"/>
                <a:gd name="T2" fmla="*/ 115 w 1113"/>
                <a:gd name="T3" fmla="*/ 77 h 512"/>
                <a:gd name="T4" fmla="*/ 704 w 1113"/>
                <a:gd name="T5" fmla="*/ 282 h 512"/>
                <a:gd name="T6" fmla="*/ 947 w 1113"/>
                <a:gd name="T7" fmla="*/ 371 h 512"/>
                <a:gd name="T8" fmla="*/ 1024 w 1113"/>
                <a:gd name="T9" fmla="*/ 423 h 512"/>
                <a:gd name="T10" fmla="*/ 1062 w 1113"/>
                <a:gd name="T11" fmla="*/ 448 h 512"/>
                <a:gd name="T12" fmla="*/ 1113 w 1113"/>
                <a:gd name="T13" fmla="*/ 512 h 512"/>
              </a:gdLst>
              <a:ahLst/>
              <a:cxnLst>
                <a:cxn ang="0">
                  <a:pos x="T0" y="T1"/>
                </a:cxn>
                <a:cxn ang="0">
                  <a:pos x="T2" y="T3"/>
                </a:cxn>
                <a:cxn ang="0">
                  <a:pos x="T4" y="T5"/>
                </a:cxn>
                <a:cxn ang="0">
                  <a:pos x="T6" y="T7"/>
                </a:cxn>
                <a:cxn ang="0">
                  <a:pos x="T8" y="T9"/>
                </a:cxn>
                <a:cxn ang="0">
                  <a:pos x="T10" y="T11"/>
                </a:cxn>
                <a:cxn ang="0">
                  <a:pos x="T12" y="T13"/>
                </a:cxn>
              </a:cxnLst>
              <a:rect l="0" t="0" r="r" b="b"/>
              <a:pathLst>
                <a:path w="1113" h="512">
                  <a:moveTo>
                    <a:pt x="0" y="0"/>
                  </a:moveTo>
                  <a:cubicBezTo>
                    <a:pt x="48" y="16"/>
                    <a:pt x="74" y="49"/>
                    <a:pt x="115" y="77"/>
                  </a:cubicBezTo>
                  <a:cubicBezTo>
                    <a:pt x="232" y="248"/>
                    <a:pt x="523" y="245"/>
                    <a:pt x="704" y="282"/>
                  </a:cubicBezTo>
                  <a:cubicBezTo>
                    <a:pt x="793" y="300"/>
                    <a:pt x="860" y="355"/>
                    <a:pt x="947" y="371"/>
                  </a:cubicBezTo>
                  <a:cubicBezTo>
                    <a:pt x="973" y="388"/>
                    <a:pt x="998" y="406"/>
                    <a:pt x="1024" y="423"/>
                  </a:cubicBezTo>
                  <a:cubicBezTo>
                    <a:pt x="1037" y="431"/>
                    <a:pt x="1062" y="448"/>
                    <a:pt x="1062" y="448"/>
                  </a:cubicBezTo>
                  <a:cubicBezTo>
                    <a:pt x="1095" y="497"/>
                    <a:pt x="1077" y="476"/>
                    <a:pt x="1113" y="512"/>
                  </a:cubicBezTo>
                </a:path>
              </a:pathLst>
            </a:custGeom>
            <a:noFill/>
            <a:ln w="9525">
              <a:solidFill>
                <a:srgbClr val="FFFF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88078" name="Freeform 14"/>
            <p:cNvSpPr>
              <a:spLocks/>
            </p:cNvSpPr>
            <p:nvPr/>
          </p:nvSpPr>
          <p:spPr bwMode="auto">
            <a:xfrm>
              <a:off x="3048000" y="2722563"/>
              <a:ext cx="2052638" cy="812800"/>
            </a:xfrm>
            <a:custGeom>
              <a:avLst/>
              <a:gdLst>
                <a:gd name="T0" fmla="*/ 0 w 1293"/>
                <a:gd name="T1" fmla="*/ 0 h 512"/>
                <a:gd name="T2" fmla="*/ 269 w 1293"/>
                <a:gd name="T3" fmla="*/ 243 h 512"/>
                <a:gd name="T4" fmla="*/ 563 w 1293"/>
                <a:gd name="T5" fmla="*/ 346 h 512"/>
                <a:gd name="T6" fmla="*/ 1242 w 1293"/>
                <a:gd name="T7" fmla="*/ 487 h 512"/>
                <a:gd name="T8" fmla="*/ 1293 w 1293"/>
                <a:gd name="T9" fmla="*/ 512 h 512"/>
              </a:gdLst>
              <a:ahLst/>
              <a:cxnLst>
                <a:cxn ang="0">
                  <a:pos x="T0" y="T1"/>
                </a:cxn>
                <a:cxn ang="0">
                  <a:pos x="T2" y="T3"/>
                </a:cxn>
                <a:cxn ang="0">
                  <a:pos x="T4" y="T5"/>
                </a:cxn>
                <a:cxn ang="0">
                  <a:pos x="T6" y="T7"/>
                </a:cxn>
                <a:cxn ang="0">
                  <a:pos x="T8" y="T9"/>
                </a:cxn>
              </a:cxnLst>
              <a:rect l="0" t="0" r="r" b="b"/>
              <a:pathLst>
                <a:path w="1293" h="512">
                  <a:moveTo>
                    <a:pt x="0" y="0"/>
                  </a:moveTo>
                  <a:cubicBezTo>
                    <a:pt x="86" y="86"/>
                    <a:pt x="161" y="181"/>
                    <a:pt x="269" y="243"/>
                  </a:cubicBezTo>
                  <a:cubicBezTo>
                    <a:pt x="360" y="295"/>
                    <a:pt x="464" y="317"/>
                    <a:pt x="563" y="346"/>
                  </a:cubicBezTo>
                  <a:cubicBezTo>
                    <a:pt x="785" y="412"/>
                    <a:pt x="1010" y="467"/>
                    <a:pt x="1242" y="487"/>
                  </a:cubicBezTo>
                  <a:cubicBezTo>
                    <a:pt x="1286" y="501"/>
                    <a:pt x="1271" y="490"/>
                    <a:pt x="1293" y="512"/>
                  </a:cubicBezTo>
                </a:path>
              </a:pathLst>
            </a:custGeom>
            <a:noFill/>
            <a:ln w="9525">
              <a:solidFill>
                <a:srgbClr val="00FF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88082" name="Freeform 18"/>
            <p:cNvSpPr>
              <a:spLocks/>
            </p:cNvSpPr>
            <p:nvPr/>
          </p:nvSpPr>
          <p:spPr bwMode="auto">
            <a:xfrm>
              <a:off x="3048000" y="3573463"/>
              <a:ext cx="1811338" cy="896937"/>
            </a:xfrm>
            <a:custGeom>
              <a:avLst/>
              <a:gdLst>
                <a:gd name="T0" fmla="*/ 0 w 1101"/>
                <a:gd name="T1" fmla="*/ 576 h 576"/>
                <a:gd name="T2" fmla="*/ 205 w 1101"/>
                <a:gd name="T3" fmla="*/ 448 h 576"/>
                <a:gd name="T4" fmla="*/ 333 w 1101"/>
                <a:gd name="T5" fmla="*/ 410 h 576"/>
                <a:gd name="T6" fmla="*/ 538 w 1101"/>
                <a:gd name="T7" fmla="*/ 384 h 576"/>
                <a:gd name="T8" fmla="*/ 717 w 1101"/>
                <a:gd name="T9" fmla="*/ 333 h 576"/>
                <a:gd name="T10" fmla="*/ 755 w 1101"/>
                <a:gd name="T11" fmla="*/ 320 h 576"/>
                <a:gd name="T12" fmla="*/ 794 w 1101"/>
                <a:gd name="T13" fmla="*/ 307 h 576"/>
                <a:gd name="T14" fmla="*/ 922 w 1101"/>
                <a:gd name="T15" fmla="*/ 243 h 576"/>
                <a:gd name="T16" fmla="*/ 934 w 1101"/>
                <a:gd name="T17" fmla="*/ 205 h 576"/>
                <a:gd name="T18" fmla="*/ 973 w 1101"/>
                <a:gd name="T19" fmla="*/ 179 h 576"/>
                <a:gd name="T20" fmla="*/ 1050 w 1101"/>
                <a:gd name="T21" fmla="*/ 115 h 576"/>
                <a:gd name="T22" fmla="*/ 1075 w 1101"/>
                <a:gd name="T23" fmla="*/ 77 h 576"/>
                <a:gd name="T24" fmla="*/ 1101 w 1101"/>
                <a:gd name="T25" fmla="*/ 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1" h="576">
                  <a:moveTo>
                    <a:pt x="0" y="576"/>
                  </a:moveTo>
                  <a:cubicBezTo>
                    <a:pt x="77" y="556"/>
                    <a:pt x="138" y="493"/>
                    <a:pt x="205" y="448"/>
                  </a:cubicBezTo>
                  <a:cubicBezTo>
                    <a:pt x="235" y="428"/>
                    <a:pt x="298" y="416"/>
                    <a:pt x="333" y="410"/>
                  </a:cubicBezTo>
                  <a:cubicBezTo>
                    <a:pt x="401" y="399"/>
                    <a:pt x="538" y="384"/>
                    <a:pt x="538" y="384"/>
                  </a:cubicBezTo>
                  <a:cubicBezTo>
                    <a:pt x="655" y="354"/>
                    <a:pt x="615" y="367"/>
                    <a:pt x="717" y="333"/>
                  </a:cubicBezTo>
                  <a:cubicBezTo>
                    <a:pt x="730" y="329"/>
                    <a:pt x="742" y="324"/>
                    <a:pt x="755" y="320"/>
                  </a:cubicBezTo>
                  <a:cubicBezTo>
                    <a:pt x="768" y="316"/>
                    <a:pt x="794" y="307"/>
                    <a:pt x="794" y="307"/>
                  </a:cubicBezTo>
                  <a:cubicBezTo>
                    <a:pt x="842" y="259"/>
                    <a:pt x="861" y="263"/>
                    <a:pt x="922" y="243"/>
                  </a:cubicBezTo>
                  <a:cubicBezTo>
                    <a:pt x="926" y="230"/>
                    <a:pt x="926" y="215"/>
                    <a:pt x="934" y="205"/>
                  </a:cubicBezTo>
                  <a:cubicBezTo>
                    <a:pt x="944" y="193"/>
                    <a:pt x="961" y="189"/>
                    <a:pt x="973" y="179"/>
                  </a:cubicBezTo>
                  <a:cubicBezTo>
                    <a:pt x="1072" y="96"/>
                    <a:pt x="952" y="180"/>
                    <a:pt x="1050" y="115"/>
                  </a:cubicBezTo>
                  <a:cubicBezTo>
                    <a:pt x="1058" y="102"/>
                    <a:pt x="1069" y="91"/>
                    <a:pt x="1075" y="77"/>
                  </a:cubicBezTo>
                  <a:cubicBezTo>
                    <a:pt x="1086" y="52"/>
                    <a:pt x="1101" y="0"/>
                    <a:pt x="1101" y="0"/>
                  </a:cubicBezTo>
                </a:path>
              </a:pathLst>
            </a:custGeom>
            <a:noFill/>
            <a:ln w="9525">
              <a:solidFill>
                <a:srgbClr val="FFFF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88084" name="Freeform 20"/>
            <p:cNvSpPr>
              <a:spLocks/>
            </p:cNvSpPr>
            <p:nvPr/>
          </p:nvSpPr>
          <p:spPr bwMode="auto">
            <a:xfrm>
              <a:off x="3048000" y="3597275"/>
              <a:ext cx="2092325" cy="873125"/>
            </a:xfrm>
            <a:custGeom>
              <a:avLst/>
              <a:gdLst>
                <a:gd name="T0" fmla="*/ 0 w 1318"/>
                <a:gd name="T1" fmla="*/ 550 h 550"/>
                <a:gd name="T2" fmla="*/ 192 w 1318"/>
                <a:gd name="T3" fmla="*/ 396 h 550"/>
                <a:gd name="T4" fmla="*/ 230 w 1318"/>
                <a:gd name="T5" fmla="*/ 358 h 550"/>
                <a:gd name="T6" fmla="*/ 422 w 1318"/>
                <a:gd name="T7" fmla="*/ 281 h 550"/>
                <a:gd name="T8" fmla="*/ 499 w 1318"/>
                <a:gd name="T9" fmla="*/ 217 h 550"/>
                <a:gd name="T10" fmla="*/ 627 w 1318"/>
                <a:gd name="T11" fmla="*/ 179 h 550"/>
                <a:gd name="T12" fmla="*/ 947 w 1318"/>
                <a:gd name="T13" fmla="*/ 166 h 550"/>
                <a:gd name="T14" fmla="*/ 1242 w 1318"/>
                <a:gd name="T15" fmla="*/ 115 h 550"/>
                <a:gd name="T16" fmla="*/ 1318 w 1318"/>
                <a:gd name="T1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8" h="550">
                  <a:moveTo>
                    <a:pt x="0" y="550"/>
                  </a:moveTo>
                  <a:cubicBezTo>
                    <a:pt x="70" y="504"/>
                    <a:pt x="128" y="450"/>
                    <a:pt x="192" y="396"/>
                  </a:cubicBezTo>
                  <a:cubicBezTo>
                    <a:pt x="206" y="384"/>
                    <a:pt x="214" y="367"/>
                    <a:pt x="230" y="358"/>
                  </a:cubicBezTo>
                  <a:cubicBezTo>
                    <a:pt x="288" y="326"/>
                    <a:pt x="366" y="317"/>
                    <a:pt x="422" y="281"/>
                  </a:cubicBezTo>
                  <a:cubicBezTo>
                    <a:pt x="450" y="263"/>
                    <a:pt x="470" y="233"/>
                    <a:pt x="499" y="217"/>
                  </a:cubicBezTo>
                  <a:cubicBezTo>
                    <a:pt x="503" y="215"/>
                    <a:pt x="608" y="180"/>
                    <a:pt x="627" y="179"/>
                  </a:cubicBezTo>
                  <a:cubicBezTo>
                    <a:pt x="733" y="172"/>
                    <a:pt x="840" y="170"/>
                    <a:pt x="947" y="166"/>
                  </a:cubicBezTo>
                  <a:cubicBezTo>
                    <a:pt x="1038" y="136"/>
                    <a:pt x="1146" y="129"/>
                    <a:pt x="1242" y="115"/>
                  </a:cubicBezTo>
                  <a:cubicBezTo>
                    <a:pt x="1301" y="95"/>
                    <a:pt x="1318" y="62"/>
                    <a:pt x="1318" y="0"/>
                  </a:cubicBezTo>
                </a:path>
              </a:pathLst>
            </a:custGeom>
            <a:noFill/>
            <a:ln w="9525">
              <a:solidFill>
                <a:srgbClr val="00FF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88085" name="Line 21"/>
            <p:cNvSpPr>
              <a:spLocks noChangeShapeType="1"/>
            </p:cNvSpPr>
            <p:nvPr/>
          </p:nvSpPr>
          <p:spPr bwMode="auto">
            <a:xfrm flipH="1">
              <a:off x="4500563" y="3068638"/>
              <a:ext cx="576262" cy="0"/>
            </a:xfrm>
            <a:prstGeom prst="line">
              <a:avLst/>
            </a:prstGeom>
            <a:noFill/>
            <a:ln w="9525">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88086" name="Line 22"/>
            <p:cNvSpPr>
              <a:spLocks noChangeShapeType="1"/>
            </p:cNvSpPr>
            <p:nvPr/>
          </p:nvSpPr>
          <p:spPr bwMode="auto">
            <a:xfrm flipH="1">
              <a:off x="4572000" y="3860800"/>
              <a:ext cx="576263" cy="73025"/>
            </a:xfrm>
            <a:prstGeom prst="line">
              <a:avLst/>
            </a:prstGeom>
            <a:noFill/>
            <a:ln w="9525">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88087" name="Line 23"/>
            <p:cNvSpPr>
              <a:spLocks noChangeShapeType="1"/>
            </p:cNvSpPr>
            <p:nvPr/>
          </p:nvSpPr>
          <p:spPr bwMode="auto">
            <a:xfrm flipH="1" flipV="1">
              <a:off x="3851275" y="4005263"/>
              <a:ext cx="1512888" cy="215900"/>
            </a:xfrm>
            <a:prstGeom prst="line">
              <a:avLst/>
            </a:prstGeom>
            <a:noFill/>
            <a:ln w="95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a:t>
            </a:r>
            <a:r>
              <a:rPr lang="es-MX" altLang="es-MX" sz="3600" b="1" dirty="0">
                <a:solidFill>
                  <a:schemeClr val="accent1">
                    <a:lumMod val="40000"/>
                    <a:lumOff val="60000"/>
                  </a:schemeClr>
                </a:solidFill>
                <a:latin typeface="Arial Rounded MT Bold" panose="020F0704030504030204" pitchFamily="34" charset="0"/>
              </a:rPr>
              <a:t> </a:t>
            </a:r>
            <a:r>
              <a:rPr lang="es-MX" altLang="es-MX" sz="3600" b="1" dirty="0" smtClean="0">
                <a:solidFill>
                  <a:schemeClr val="accent1">
                    <a:lumMod val="40000"/>
                    <a:lumOff val="60000"/>
                  </a:schemeClr>
                </a:solidFill>
                <a:latin typeface="Arial Rounded MT Bold" panose="020F0704030504030204" pitchFamily="34" charset="0"/>
              </a:rPr>
              <a:t>DE PARED</a:t>
            </a:r>
            <a:endParaRPr lang="en-US" altLang="es-MX" sz="3600" b="1" dirty="0">
              <a:solidFill>
                <a:schemeClr val="accent1">
                  <a:lumMod val="40000"/>
                  <a:lumOff val="60000"/>
                </a:schemeClr>
              </a:solidFill>
              <a:latin typeface="Arial Rounded MT Bold" panose="020F0704030504030204" pitchFamily="34" charset="0"/>
            </a:endParaRPr>
          </a:p>
        </p:txBody>
      </p:sp>
      <mc:AlternateContent xmlns:mc="http://schemas.openxmlformats.org/markup-compatibility/2006" xmlns:a14="http://schemas.microsoft.com/office/drawing/2010/main">
        <mc:Choice Requires="a14">
          <p:sp>
            <p:nvSpPr>
              <p:cNvPr id="66563" name="Rectangle 3"/>
              <p:cNvSpPr>
                <a:spLocks noGrp="1" noChangeArrowheads="1"/>
              </p:cNvSpPr>
              <p:nvPr>
                <p:ph idx="1"/>
              </p:nvPr>
            </p:nvSpPr>
            <p:spPr>
              <a:xfrm>
                <a:off x="340050" y="1700808"/>
                <a:ext cx="7344700" cy="4824537"/>
              </a:xfrm>
            </p:spPr>
            <p:txBody>
              <a:bodyPr>
                <a:normAutofit fontScale="92500" lnSpcReduction="10000"/>
              </a:bodyPr>
              <a:lstStyle/>
              <a:p>
                <a:pPr algn="just">
                  <a:lnSpc>
                    <a:spcPct val="90000"/>
                  </a:lnSpc>
                </a:pPr>
                <a:r>
                  <a:rPr lang="es-MX" altLang="es-MX" sz="2800" b="1" dirty="0" smtClean="0">
                    <a:solidFill>
                      <a:srgbClr val="FF0000"/>
                    </a:solidFill>
                    <a:latin typeface="Century Gothic" panose="020B0502020202020204" pitchFamily="34" charset="0"/>
                  </a:rPr>
                  <a:t>Temperatura de la pared del tubo</a:t>
                </a:r>
              </a:p>
              <a:p>
                <a:pPr algn="just">
                  <a:lnSpc>
                    <a:spcPct val="90000"/>
                  </a:lnSpc>
                  <a:buFont typeface="Wingdings" panose="05000000000000000000" pitchFamily="2" charset="2"/>
                  <a:buNone/>
                </a:pPr>
                <a:r>
                  <a:rPr lang="es-MX" altLang="es-MX" sz="2800" dirty="0">
                    <a:latin typeface="Century Gothic" panose="020B0502020202020204" pitchFamily="34" charset="0"/>
                  </a:rPr>
                  <a:t>	Se puede calcular a partir de las temperaturas calóricas cuando </a:t>
                </a:r>
                <a:r>
                  <a:rPr lang="es-MX" altLang="es-MX" sz="2800" dirty="0" smtClean="0">
                    <a:latin typeface="Century Gothic" panose="020B0502020202020204" pitchFamily="34" charset="0"/>
                  </a:rPr>
                  <a:t>los coeficientes individuales -h</a:t>
                </a:r>
                <a:r>
                  <a:rPr lang="es-MX" altLang="es-MX" sz="2800" baseline="-25000" dirty="0" smtClean="0">
                    <a:latin typeface="Century Gothic" panose="020B0502020202020204" pitchFamily="34" charset="0"/>
                  </a:rPr>
                  <a:t>i</a:t>
                </a:r>
                <a:r>
                  <a:rPr lang="es-MX" altLang="es-MX" sz="2800" dirty="0" smtClean="0">
                    <a:latin typeface="Century Gothic" panose="020B0502020202020204" pitchFamily="34" charset="0"/>
                  </a:rPr>
                  <a:t>, </a:t>
                </a:r>
                <a:r>
                  <a:rPr lang="es-MX" altLang="es-MX" sz="2800" dirty="0" err="1" smtClean="0">
                    <a:latin typeface="Century Gothic" panose="020B0502020202020204" pitchFamily="34" charset="0"/>
                  </a:rPr>
                  <a:t>h</a:t>
                </a:r>
                <a:r>
                  <a:rPr lang="es-MX" altLang="es-MX" sz="2800" baseline="-25000" dirty="0" err="1" smtClean="0">
                    <a:latin typeface="Century Gothic" panose="020B0502020202020204" pitchFamily="34" charset="0"/>
                  </a:rPr>
                  <a:t>o</a:t>
                </a:r>
                <a:r>
                  <a:rPr lang="es-MX" altLang="es-MX" sz="2800" dirty="0" smtClean="0">
                    <a:latin typeface="Century Gothic" panose="020B0502020202020204" pitchFamily="34" charset="0"/>
                  </a:rPr>
                  <a:t>-, son conocidos </a:t>
                </a:r>
                <a:r>
                  <a:rPr lang="es-MX" altLang="es-MX" sz="2800" dirty="0">
                    <a:latin typeface="Century Gothic" panose="020B0502020202020204" pitchFamily="34" charset="0"/>
                  </a:rPr>
                  <a:t>y despreciando la diferencia de temperatura a través del metal del </a:t>
                </a:r>
                <a:r>
                  <a:rPr lang="es-MX" altLang="es-MX" sz="2800" dirty="0" smtClean="0">
                    <a:latin typeface="Century Gothic" panose="020B0502020202020204" pitchFamily="34" charset="0"/>
                  </a:rPr>
                  <a:t>tubo; </a:t>
                </a:r>
                <a:r>
                  <a:rPr lang="es-MX" altLang="es-MX" sz="2800" dirty="0">
                    <a:latin typeface="Century Gothic" panose="020B0502020202020204" pitchFamily="34" charset="0"/>
                  </a:rPr>
                  <a:t>es decir, considerando que el tubo está a la temperatura de la superficie externa de la pared </a:t>
                </a:r>
                <a:r>
                  <a:rPr lang="es-MX" altLang="es-MX" b="1" dirty="0" err="1">
                    <a:solidFill>
                      <a:srgbClr val="FF0000"/>
                    </a:solidFill>
                    <a:latin typeface="Century Gothic" panose="020B0502020202020204" pitchFamily="34" charset="0"/>
                    <a:sym typeface="Symbol" panose="05050102010706020507" pitchFamily="18" charset="2"/>
                  </a:rPr>
                  <a:t>t</a:t>
                </a:r>
                <a:r>
                  <a:rPr lang="es-MX" altLang="es-MX" b="1" baseline="-25000" dirty="0" err="1">
                    <a:solidFill>
                      <a:srgbClr val="FF0000"/>
                    </a:solidFill>
                    <a:latin typeface="Century Gothic" panose="020B0502020202020204" pitchFamily="34" charset="0"/>
                    <a:sym typeface="Symbol" panose="05050102010706020507" pitchFamily="18" charset="2"/>
                  </a:rPr>
                  <a:t>w</a:t>
                </a:r>
                <a:r>
                  <a:rPr lang="es-MX" altLang="es-MX" baseline="-25000" dirty="0">
                    <a:latin typeface="Century Gothic" panose="020B0502020202020204" pitchFamily="34" charset="0"/>
                    <a:sym typeface="Symbol" panose="05050102010706020507" pitchFamily="18" charset="2"/>
                  </a:rPr>
                  <a:t> </a:t>
                </a:r>
                <a:r>
                  <a:rPr lang="es-MX" altLang="es-MX" dirty="0">
                    <a:latin typeface="Century Gothic" panose="020B0502020202020204" pitchFamily="34" charset="0"/>
                    <a:sym typeface="Symbol" panose="05050102010706020507" pitchFamily="18" charset="2"/>
                  </a:rPr>
                  <a:t>:</a:t>
                </a:r>
              </a:p>
              <a:p>
                <a:pPr algn="just">
                  <a:lnSpc>
                    <a:spcPct val="90000"/>
                  </a:lnSpc>
                  <a:buFont typeface="Wingdings" panose="05000000000000000000" pitchFamily="2" charset="2"/>
                  <a:buNone/>
                </a:pPr>
                <a14:m>
                  <m:oMathPara xmlns:m="http://schemas.openxmlformats.org/officeDocument/2006/math">
                    <m:oMathParaPr>
                      <m:jc m:val="centerGroup"/>
                    </m:oMathParaPr>
                    <m:oMath xmlns:m="http://schemas.openxmlformats.org/officeDocument/2006/math">
                      <m:sSub>
                        <m:sSubPr>
                          <m:ctrlPr>
                            <a:rPr lang="es-MX" altLang="es-MX" i="1" smtClean="0">
                              <a:latin typeface="Cambria Math" panose="02040503050406030204" pitchFamily="18" charset="0"/>
                              <a:sym typeface="Symbol" panose="05050102010706020507" pitchFamily="18" charset="2"/>
                            </a:rPr>
                          </m:ctrlPr>
                        </m:sSubPr>
                        <m:e>
                          <m:r>
                            <a:rPr lang="es-MX" altLang="es-MX" b="0" i="1" smtClean="0">
                              <a:latin typeface="Cambria Math" panose="02040503050406030204" pitchFamily="18" charset="0"/>
                              <a:sym typeface="Symbol" panose="05050102010706020507" pitchFamily="18" charset="2"/>
                            </a:rPr>
                            <m:t>𝑡</m:t>
                          </m:r>
                        </m:e>
                        <m:sub>
                          <m:r>
                            <a:rPr lang="es-MX" altLang="es-MX" b="0" i="1" smtClean="0">
                              <a:latin typeface="Cambria Math" panose="02040503050406030204" pitchFamily="18" charset="0"/>
                              <a:sym typeface="Symbol" panose="05050102010706020507" pitchFamily="18" charset="2"/>
                            </a:rPr>
                            <m:t>𝑤</m:t>
                          </m:r>
                        </m:sub>
                      </m:sSub>
                      <m:r>
                        <a:rPr lang="es-MX" altLang="es-MX" b="0" i="1" smtClean="0">
                          <a:latin typeface="Cambria Math" panose="02040503050406030204" pitchFamily="18" charset="0"/>
                          <a:sym typeface="Symbol" panose="05050102010706020507" pitchFamily="18" charset="2"/>
                        </a:rPr>
                        <m:t>=</m:t>
                      </m:r>
                      <m:sSub>
                        <m:sSubPr>
                          <m:ctrlPr>
                            <a:rPr lang="es-MX" altLang="es-MX" b="0" i="1" smtClean="0">
                              <a:latin typeface="Cambria Math" panose="02040503050406030204" pitchFamily="18" charset="0"/>
                              <a:sym typeface="Symbol" panose="05050102010706020507" pitchFamily="18" charset="2"/>
                            </a:rPr>
                          </m:ctrlPr>
                        </m:sSubPr>
                        <m:e>
                          <m:r>
                            <a:rPr lang="es-MX" altLang="es-MX" b="0" i="1" smtClean="0">
                              <a:latin typeface="Cambria Math" panose="02040503050406030204" pitchFamily="18" charset="0"/>
                              <a:sym typeface="Symbol" panose="05050102010706020507" pitchFamily="18" charset="2"/>
                            </a:rPr>
                            <m:t>𝑡</m:t>
                          </m:r>
                        </m:e>
                        <m:sub>
                          <m:r>
                            <a:rPr lang="es-MX" altLang="es-MX" b="0" i="1" smtClean="0">
                              <a:latin typeface="Cambria Math" panose="02040503050406030204" pitchFamily="18" charset="0"/>
                              <a:sym typeface="Symbol" panose="05050102010706020507" pitchFamily="18" charset="2"/>
                            </a:rPr>
                            <m:t>𝑐</m:t>
                          </m:r>
                        </m:sub>
                      </m:sSub>
                      <m:r>
                        <a:rPr lang="es-MX" altLang="es-MX" b="0" i="1" smtClean="0">
                          <a:latin typeface="Cambria Math" panose="02040503050406030204" pitchFamily="18" charset="0"/>
                          <a:sym typeface="Symbol" panose="05050102010706020507" pitchFamily="18" charset="2"/>
                        </a:rPr>
                        <m:t>+</m:t>
                      </m:r>
                      <m:d>
                        <m:dPr>
                          <m:ctrlPr>
                            <a:rPr lang="es-MX" altLang="es-MX" b="0" i="1" smtClean="0">
                              <a:latin typeface="Cambria Math" panose="02040503050406030204" pitchFamily="18" charset="0"/>
                              <a:sym typeface="Symbol" panose="05050102010706020507" pitchFamily="18" charset="2"/>
                            </a:rPr>
                          </m:ctrlPr>
                        </m:dPr>
                        <m:e>
                          <m:f>
                            <m:fPr>
                              <m:ctrlPr>
                                <a:rPr lang="es-MX" altLang="es-MX" b="0" i="1" smtClean="0">
                                  <a:latin typeface="Cambria Math" panose="02040503050406030204" pitchFamily="18" charset="0"/>
                                  <a:sym typeface="Symbol" panose="05050102010706020507" pitchFamily="18" charset="2"/>
                                </a:rPr>
                              </m:ctrlPr>
                            </m:fPr>
                            <m:num>
                              <m:sSub>
                                <m:sSubPr>
                                  <m:ctrlPr>
                                    <a:rPr lang="es-MX" altLang="es-MX" b="0" i="1" smtClean="0">
                                      <a:latin typeface="Cambria Math" panose="02040503050406030204" pitchFamily="18" charset="0"/>
                                      <a:sym typeface="Symbol" panose="05050102010706020507" pitchFamily="18" charset="2"/>
                                    </a:rPr>
                                  </m:ctrlPr>
                                </m:sSubPr>
                                <m:e>
                                  <m:r>
                                    <a:rPr lang="es-MX" altLang="es-MX" b="0" i="1" smtClean="0">
                                      <a:latin typeface="Cambria Math" panose="02040503050406030204" pitchFamily="18" charset="0"/>
                                      <a:sym typeface="Symbol" panose="05050102010706020507" pitchFamily="18" charset="2"/>
                                    </a:rPr>
                                    <m:t>h</m:t>
                                  </m:r>
                                </m:e>
                                <m:sub>
                                  <m:r>
                                    <a:rPr lang="es-MX" altLang="es-MX" b="0" i="1" smtClean="0">
                                      <a:latin typeface="Cambria Math" panose="02040503050406030204" pitchFamily="18" charset="0"/>
                                      <a:sym typeface="Symbol" panose="05050102010706020507" pitchFamily="18" charset="2"/>
                                    </a:rPr>
                                    <m:t>𝑜</m:t>
                                  </m:r>
                                </m:sub>
                              </m:sSub>
                            </m:num>
                            <m:den>
                              <m:d>
                                <m:dPr>
                                  <m:ctrlPr>
                                    <a:rPr lang="es-MX" altLang="es-MX" b="0" i="1" smtClean="0">
                                      <a:latin typeface="Cambria Math" panose="02040503050406030204" pitchFamily="18" charset="0"/>
                                      <a:sym typeface="Symbol" panose="05050102010706020507" pitchFamily="18" charset="2"/>
                                    </a:rPr>
                                  </m:ctrlPr>
                                </m:dPr>
                                <m:e>
                                  <m:sSub>
                                    <m:sSubPr>
                                      <m:ctrlPr>
                                        <a:rPr lang="es-MX" altLang="es-MX" b="0" i="1" smtClean="0">
                                          <a:latin typeface="Cambria Math" panose="02040503050406030204" pitchFamily="18" charset="0"/>
                                          <a:sym typeface="Symbol" panose="05050102010706020507" pitchFamily="18" charset="2"/>
                                        </a:rPr>
                                      </m:ctrlPr>
                                    </m:sSubPr>
                                    <m:e>
                                      <m:r>
                                        <a:rPr lang="es-MX" altLang="es-MX" b="0" i="1" smtClean="0">
                                          <a:latin typeface="Cambria Math" panose="02040503050406030204" pitchFamily="18" charset="0"/>
                                          <a:sym typeface="Symbol" panose="05050102010706020507" pitchFamily="18" charset="2"/>
                                        </a:rPr>
                                        <m:t>h</m:t>
                                      </m:r>
                                    </m:e>
                                    <m:sub>
                                      <m:r>
                                        <a:rPr lang="es-MX" altLang="es-MX" b="0" i="1" smtClean="0">
                                          <a:latin typeface="Cambria Math" panose="02040503050406030204" pitchFamily="18" charset="0"/>
                                          <a:sym typeface="Symbol" panose="05050102010706020507" pitchFamily="18" charset="2"/>
                                        </a:rPr>
                                        <m:t>𝑖𝑜</m:t>
                                      </m:r>
                                    </m:sub>
                                  </m:sSub>
                                  <m:r>
                                    <a:rPr lang="es-MX" altLang="es-MX" b="0" i="1" smtClean="0">
                                      <a:latin typeface="Cambria Math" panose="02040503050406030204" pitchFamily="18" charset="0"/>
                                      <a:sym typeface="Symbol" panose="05050102010706020507" pitchFamily="18" charset="2"/>
                                    </a:rPr>
                                    <m:t>+</m:t>
                                  </m:r>
                                  <m:sSub>
                                    <m:sSubPr>
                                      <m:ctrlPr>
                                        <a:rPr lang="es-MX" altLang="es-MX" b="0" i="1" smtClean="0">
                                          <a:latin typeface="Cambria Math" panose="02040503050406030204" pitchFamily="18" charset="0"/>
                                          <a:sym typeface="Symbol" panose="05050102010706020507" pitchFamily="18" charset="2"/>
                                        </a:rPr>
                                      </m:ctrlPr>
                                    </m:sSubPr>
                                    <m:e>
                                      <m:r>
                                        <a:rPr lang="es-MX" altLang="es-MX" b="0" i="1" smtClean="0">
                                          <a:latin typeface="Cambria Math" panose="02040503050406030204" pitchFamily="18" charset="0"/>
                                          <a:sym typeface="Symbol" panose="05050102010706020507" pitchFamily="18" charset="2"/>
                                        </a:rPr>
                                        <m:t>h</m:t>
                                      </m:r>
                                    </m:e>
                                    <m:sub>
                                      <m:r>
                                        <a:rPr lang="es-MX" altLang="es-MX" b="0" i="1" smtClean="0">
                                          <a:latin typeface="Cambria Math" panose="02040503050406030204" pitchFamily="18" charset="0"/>
                                          <a:sym typeface="Symbol" panose="05050102010706020507" pitchFamily="18" charset="2"/>
                                        </a:rPr>
                                        <m:t>𝑜</m:t>
                                      </m:r>
                                    </m:sub>
                                  </m:sSub>
                                </m:e>
                              </m:d>
                            </m:den>
                          </m:f>
                        </m:e>
                      </m:d>
                      <m:d>
                        <m:dPr>
                          <m:ctrlPr>
                            <a:rPr lang="es-MX" altLang="es-MX" b="0" i="1" smtClean="0">
                              <a:latin typeface="Cambria Math" panose="02040503050406030204" pitchFamily="18" charset="0"/>
                              <a:sym typeface="Symbol" panose="05050102010706020507" pitchFamily="18" charset="2"/>
                            </a:rPr>
                          </m:ctrlPr>
                        </m:dPr>
                        <m:e>
                          <m:sSub>
                            <m:sSubPr>
                              <m:ctrlPr>
                                <a:rPr lang="es-MX" altLang="es-MX" b="0" i="1" smtClean="0">
                                  <a:latin typeface="Cambria Math" panose="02040503050406030204" pitchFamily="18" charset="0"/>
                                  <a:sym typeface="Symbol" panose="05050102010706020507" pitchFamily="18" charset="2"/>
                                </a:rPr>
                              </m:ctrlPr>
                            </m:sSubPr>
                            <m:e>
                              <m:r>
                                <a:rPr lang="es-MX" altLang="es-MX" b="0" i="1" smtClean="0">
                                  <a:latin typeface="Cambria Math" panose="02040503050406030204" pitchFamily="18" charset="0"/>
                                  <a:sym typeface="Symbol" panose="05050102010706020507" pitchFamily="18" charset="2"/>
                                </a:rPr>
                                <m:t>𝑇</m:t>
                              </m:r>
                            </m:e>
                            <m:sub>
                              <m:r>
                                <a:rPr lang="es-MX" altLang="es-MX" b="0" i="1" smtClean="0">
                                  <a:latin typeface="Cambria Math" panose="02040503050406030204" pitchFamily="18" charset="0"/>
                                  <a:sym typeface="Symbol" panose="05050102010706020507" pitchFamily="18" charset="2"/>
                                </a:rPr>
                                <m:t>𝑐</m:t>
                              </m:r>
                            </m:sub>
                          </m:sSub>
                          <m:r>
                            <a:rPr lang="es-MX" altLang="es-MX" b="0" i="1" smtClean="0">
                              <a:latin typeface="Cambria Math" panose="02040503050406030204" pitchFamily="18" charset="0"/>
                              <a:sym typeface="Symbol" panose="05050102010706020507" pitchFamily="18" charset="2"/>
                            </a:rPr>
                            <m:t>−</m:t>
                          </m:r>
                          <m:sSub>
                            <m:sSubPr>
                              <m:ctrlPr>
                                <a:rPr lang="es-MX" altLang="es-MX" b="0" i="1" smtClean="0">
                                  <a:latin typeface="Cambria Math" panose="02040503050406030204" pitchFamily="18" charset="0"/>
                                  <a:sym typeface="Symbol" panose="05050102010706020507" pitchFamily="18" charset="2"/>
                                </a:rPr>
                              </m:ctrlPr>
                            </m:sSubPr>
                            <m:e>
                              <m:r>
                                <a:rPr lang="es-MX" altLang="es-MX" b="0" i="1" smtClean="0">
                                  <a:latin typeface="Cambria Math" panose="02040503050406030204" pitchFamily="18" charset="0"/>
                                  <a:sym typeface="Symbol" panose="05050102010706020507" pitchFamily="18" charset="2"/>
                                </a:rPr>
                                <m:t>𝑡</m:t>
                              </m:r>
                            </m:e>
                            <m:sub>
                              <m:r>
                                <a:rPr lang="es-MX" altLang="es-MX" b="0" i="1" smtClean="0">
                                  <a:latin typeface="Cambria Math" panose="02040503050406030204" pitchFamily="18" charset="0"/>
                                  <a:sym typeface="Symbol" panose="05050102010706020507" pitchFamily="18" charset="2"/>
                                </a:rPr>
                                <m:t>𝑐</m:t>
                              </m:r>
                            </m:sub>
                          </m:sSub>
                        </m:e>
                      </m:d>
                    </m:oMath>
                  </m:oMathPara>
                </a14:m>
                <a:endParaRPr lang="es-MX" altLang="es-MX" dirty="0" smtClean="0">
                  <a:latin typeface="Century Gothic" panose="020B0502020202020204" pitchFamily="34" charset="0"/>
                  <a:sym typeface="Symbol" panose="05050102010706020507" pitchFamily="18" charset="2"/>
                </a:endParaRPr>
              </a:p>
              <a:p>
                <a:pPr algn="just">
                  <a:lnSpc>
                    <a:spcPct val="90000"/>
                  </a:lnSpc>
                  <a:buFont typeface="Wingdings" panose="05000000000000000000" pitchFamily="2" charset="2"/>
                  <a:buNone/>
                </a:pPr>
                <a:endParaRPr lang="es-MX" altLang="es-MX" i="1" dirty="0" smtClean="0">
                  <a:latin typeface="Cambria Math" panose="02040503050406030204" pitchFamily="18" charset="0"/>
                  <a:sym typeface="Symbol" panose="05050102010706020507" pitchFamily="18" charset="2"/>
                </a:endParaRPr>
              </a:p>
              <a:p>
                <a:pPr algn="just">
                  <a:lnSpc>
                    <a:spcPct val="90000"/>
                  </a:lnSpc>
                  <a:buFont typeface="Wingdings" panose="05000000000000000000" pitchFamily="2" charset="2"/>
                  <a:buNone/>
                </a:pPr>
                <a14:m>
                  <m:oMathPara xmlns:m="http://schemas.openxmlformats.org/officeDocument/2006/math">
                    <m:oMathParaPr>
                      <m:jc m:val="centerGroup"/>
                    </m:oMathParaPr>
                    <m:oMath xmlns:m="http://schemas.openxmlformats.org/officeDocument/2006/math">
                      <m:sSub>
                        <m:sSubPr>
                          <m:ctrlPr>
                            <a:rPr lang="es-MX" altLang="es-MX" i="1">
                              <a:latin typeface="Cambria Math" panose="02040503050406030204" pitchFamily="18" charset="0"/>
                              <a:sym typeface="Symbol" panose="05050102010706020507" pitchFamily="18" charset="2"/>
                            </a:rPr>
                          </m:ctrlPr>
                        </m:sSubPr>
                        <m:e>
                          <m:r>
                            <a:rPr lang="es-MX" altLang="es-MX" i="1">
                              <a:latin typeface="Cambria Math" panose="02040503050406030204" pitchFamily="18" charset="0"/>
                              <a:sym typeface="Symbol" panose="05050102010706020507" pitchFamily="18" charset="2"/>
                            </a:rPr>
                            <m:t>𝑡</m:t>
                          </m:r>
                        </m:e>
                        <m:sub>
                          <m:r>
                            <a:rPr lang="es-MX" altLang="es-MX" i="1">
                              <a:latin typeface="Cambria Math" panose="02040503050406030204" pitchFamily="18" charset="0"/>
                              <a:sym typeface="Symbol" panose="05050102010706020507" pitchFamily="18" charset="2"/>
                            </a:rPr>
                            <m:t>𝑤</m:t>
                          </m:r>
                        </m:sub>
                      </m:sSub>
                      <m:r>
                        <a:rPr lang="es-MX" altLang="es-MX" i="1">
                          <a:latin typeface="Cambria Math" panose="02040503050406030204" pitchFamily="18" charset="0"/>
                          <a:sym typeface="Symbol" panose="05050102010706020507" pitchFamily="18" charset="2"/>
                        </a:rPr>
                        <m:t>=</m:t>
                      </m:r>
                      <m:sSub>
                        <m:sSubPr>
                          <m:ctrlPr>
                            <a:rPr lang="es-MX" altLang="es-MX" i="1">
                              <a:latin typeface="Cambria Math" panose="02040503050406030204" pitchFamily="18" charset="0"/>
                              <a:sym typeface="Symbol" panose="05050102010706020507" pitchFamily="18" charset="2"/>
                            </a:rPr>
                          </m:ctrlPr>
                        </m:sSubPr>
                        <m:e>
                          <m:r>
                            <a:rPr lang="es-MX" altLang="es-MX" b="0" i="1" smtClean="0">
                              <a:latin typeface="Cambria Math" panose="02040503050406030204" pitchFamily="18" charset="0"/>
                              <a:sym typeface="Symbol" panose="05050102010706020507" pitchFamily="18" charset="2"/>
                            </a:rPr>
                            <m:t>𝑇</m:t>
                          </m:r>
                        </m:e>
                        <m:sub>
                          <m:r>
                            <a:rPr lang="es-MX" altLang="es-MX" i="1">
                              <a:latin typeface="Cambria Math" panose="02040503050406030204" pitchFamily="18" charset="0"/>
                              <a:sym typeface="Symbol" panose="05050102010706020507" pitchFamily="18" charset="2"/>
                            </a:rPr>
                            <m:t>𝑐</m:t>
                          </m:r>
                        </m:sub>
                      </m:sSub>
                      <m:r>
                        <a:rPr lang="es-MX" altLang="es-MX" b="0" i="1" smtClean="0">
                          <a:latin typeface="Cambria Math" panose="02040503050406030204" pitchFamily="18" charset="0"/>
                          <a:sym typeface="Symbol" panose="05050102010706020507" pitchFamily="18" charset="2"/>
                        </a:rPr>
                        <m:t>−</m:t>
                      </m:r>
                      <m:d>
                        <m:dPr>
                          <m:ctrlPr>
                            <a:rPr lang="es-MX" altLang="es-MX" i="1">
                              <a:latin typeface="Cambria Math" panose="02040503050406030204" pitchFamily="18" charset="0"/>
                              <a:sym typeface="Symbol" panose="05050102010706020507" pitchFamily="18" charset="2"/>
                            </a:rPr>
                          </m:ctrlPr>
                        </m:dPr>
                        <m:e>
                          <m:f>
                            <m:fPr>
                              <m:ctrlPr>
                                <a:rPr lang="es-MX" altLang="es-MX" i="1">
                                  <a:latin typeface="Cambria Math" panose="02040503050406030204" pitchFamily="18" charset="0"/>
                                  <a:sym typeface="Symbol" panose="05050102010706020507" pitchFamily="18" charset="2"/>
                                </a:rPr>
                              </m:ctrlPr>
                            </m:fPr>
                            <m:num>
                              <m:sSub>
                                <m:sSubPr>
                                  <m:ctrlPr>
                                    <a:rPr lang="es-MX" altLang="es-MX" i="1">
                                      <a:latin typeface="Cambria Math" panose="02040503050406030204" pitchFamily="18" charset="0"/>
                                      <a:sym typeface="Symbol" panose="05050102010706020507" pitchFamily="18" charset="2"/>
                                    </a:rPr>
                                  </m:ctrlPr>
                                </m:sSubPr>
                                <m:e>
                                  <m:r>
                                    <a:rPr lang="es-MX" altLang="es-MX" i="1">
                                      <a:latin typeface="Cambria Math" panose="02040503050406030204" pitchFamily="18" charset="0"/>
                                      <a:sym typeface="Symbol" panose="05050102010706020507" pitchFamily="18" charset="2"/>
                                    </a:rPr>
                                    <m:t>h</m:t>
                                  </m:r>
                                </m:e>
                                <m:sub>
                                  <m:r>
                                    <a:rPr lang="es-MX" altLang="es-MX" b="0" i="1" smtClean="0">
                                      <a:latin typeface="Cambria Math" panose="02040503050406030204" pitchFamily="18" charset="0"/>
                                      <a:sym typeface="Symbol" panose="05050102010706020507" pitchFamily="18" charset="2"/>
                                    </a:rPr>
                                    <m:t>𝑖</m:t>
                                  </m:r>
                                  <m:r>
                                    <a:rPr lang="es-MX" altLang="es-MX" i="1">
                                      <a:latin typeface="Cambria Math" panose="02040503050406030204" pitchFamily="18" charset="0"/>
                                      <a:sym typeface="Symbol" panose="05050102010706020507" pitchFamily="18" charset="2"/>
                                    </a:rPr>
                                    <m:t>𝑜</m:t>
                                  </m:r>
                                </m:sub>
                              </m:sSub>
                            </m:num>
                            <m:den>
                              <m:d>
                                <m:dPr>
                                  <m:ctrlPr>
                                    <a:rPr lang="es-MX" altLang="es-MX" i="1">
                                      <a:latin typeface="Cambria Math" panose="02040503050406030204" pitchFamily="18" charset="0"/>
                                      <a:sym typeface="Symbol" panose="05050102010706020507" pitchFamily="18" charset="2"/>
                                    </a:rPr>
                                  </m:ctrlPr>
                                </m:dPr>
                                <m:e>
                                  <m:sSub>
                                    <m:sSubPr>
                                      <m:ctrlPr>
                                        <a:rPr lang="es-MX" altLang="es-MX" i="1">
                                          <a:latin typeface="Cambria Math" panose="02040503050406030204" pitchFamily="18" charset="0"/>
                                          <a:sym typeface="Symbol" panose="05050102010706020507" pitchFamily="18" charset="2"/>
                                        </a:rPr>
                                      </m:ctrlPr>
                                    </m:sSubPr>
                                    <m:e>
                                      <m:r>
                                        <a:rPr lang="es-MX" altLang="es-MX" i="1">
                                          <a:latin typeface="Cambria Math" panose="02040503050406030204" pitchFamily="18" charset="0"/>
                                          <a:sym typeface="Symbol" panose="05050102010706020507" pitchFamily="18" charset="2"/>
                                        </a:rPr>
                                        <m:t>h</m:t>
                                      </m:r>
                                    </m:e>
                                    <m:sub>
                                      <m:r>
                                        <a:rPr lang="es-MX" altLang="es-MX" i="1">
                                          <a:latin typeface="Cambria Math" panose="02040503050406030204" pitchFamily="18" charset="0"/>
                                          <a:sym typeface="Symbol" panose="05050102010706020507" pitchFamily="18" charset="2"/>
                                        </a:rPr>
                                        <m:t>𝑖𝑜</m:t>
                                      </m:r>
                                    </m:sub>
                                  </m:sSub>
                                  <m:r>
                                    <a:rPr lang="es-MX" altLang="es-MX" i="1">
                                      <a:latin typeface="Cambria Math" panose="02040503050406030204" pitchFamily="18" charset="0"/>
                                      <a:sym typeface="Symbol" panose="05050102010706020507" pitchFamily="18" charset="2"/>
                                    </a:rPr>
                                    <m:t>+</m:t>
                                  </m:r>
                                  <m:sSub>
                                    <m:sSubPr>
                                      <m:ctrlPr>
                                        <a:rPr lang="es-MX" altLang="es-MX" i="1">
                                          <a:latin typeface="Cambria Math" panose="02040503050406030204" pitchFamily="18" charset="0"/>
                                          <a:sym typeface="Symbol" panose="05050102010706020507" pitchFamily="18" charset="2"/>
                                        </a:rPr>
                                      </m:ctrlPr>
                                    </m:sSubPr>
                                    <m:e>
                                      <m:r>
                                        <a:rPr lang="es-MX" altLang="es-MX" i="1">
                                          <a:latin typeface="Cambria Math" panose="02040503050406030204" pitchFamily="18" charset="0"/>
                                          <a:sym typeface="Symbol" panose="05050102010706020507" pitchFamily="18" charset="2"/>
                                        </a:rPr>
                                        <m:t>h</m:t>
                                      </m:r>
                                    </m:e>
                                    <m:sub>
                                      <m:r>
                                        <a:rPr lang="es-MX" altLang="es-MX" i="1">
                                          <a:latin typeface="Cambria Math" panose="02040503050406030204" pitchFamily="18" charset="0"/>
                                          <a:sym typeface="Symbol" panose="05050102010706020507" pitchFamily="18" charset="2"/>
                                        </a:rPr>
                                        <m:t>𝑜</m:t>
                                      </m:r>
                                    </m:sub>
                                  </m:sSub>
                                </m:e>
                              </m:d>
                            </m:den>
                          </m:f>
                        </m:e>
                      </m:d>
                      <m:d>
                        <m:dPr>
                          <m:ctrlPr>
                            <a:rPr lang="es-MX" altLang="es-MX" i="1">
                              <a:latin typeface="Cambria Math" panose="02040503050406030204" pitchFamily="18" charset="0"/>
                              <a:sym typeface="Symbol" panose="05050102010706020507" pitchFamily="18" charset="2"/>
                            </a:rPr>
                          </m:ctrlPr>
                        </m:dPr>
                        <m:e>
                          <m:sSub>
                            <m:sSubPr>
                              <m:ctrlPr>
                                <a:rPr lang="es-MX" altLang="es-MX" i="1">
                                  <a:latin typeface="Cambria Math" panose="02040503050406030204" pitchFamily="18" charset="0"/>
                                  <a:sym typeface="Symbol" panose="05050102010706020507" pitchFamily="18" charset="2"/>
                                </a:rPr>
                              </m:ctrlPr>
                            </m:sSubPr>
                            <m:e>
                              <m:r>
                                <a:rPr lang="es-MX" altLang="es-MX" i="1">
                                  <a:latin typeface="Cambria Math" panose="02040503050406030204" pitchFamily="18" charset="0"/>
                                  <a:sym typeface="Symbol" panose="05050102010706020507" pitchFamily="18" charset="2"/>
                                </a:rPr>
                                <m:t>𝑇</m:t>
                              </m:r>
                            </m:e>
                            <m:sub>
                              <m:r>
                                <a:rPr lang="es-MX" altLang="es-MX" i="1">
                                  <a:latin typeface="Cambria Math" panose="02040503050406030204" pitchFamily="18" charset="0"/>
                                  <a:sym typeface="Symbol" panose="05050102010706020507" pitchFamily="18" charset="2"/>
                                </a:rPr>
                                <m:t>𝑐</m:t>
                              </m:r>
                            </m:sub>
                          </m:sSub>
                          <m:r>
                            <a:rPr lang="es-MX" altLang="es-MX" i="1">
                              <a:latin typeface="Cambria Math" panose="02040503050406030204" pitchFamily="18" charset="0"/>
                              <a:sym typeface="Symbol" panose="05050102010706020507" pitchFamily="18" charset="2"/>
                            </a:rPr>
                            <m:t>−</m:t>
                          </m:r>
                          <m:sSub>
                            <m:sSubPr>
                              <m:ctrlPr>
                                <a:rPr lang="es-MX" altLang="es-MX" i="1">
                                  <a:latin typeface="Cambria Math" panose="02040503050406030204" pitchFamily="18" charset="0"/>
                                  <a:sym typeface="Symbol" panose="05050102010706020507" pitchFamily="18" charset="2"/>
                                </a:rPr>
                              </m:ctrlPr>
                            </m:sSubPr>
                            <m:e>
                              <m:r>
                                <a:rPr lang="es-MX" altLang="es-MX" i="1">
                                  <a:latin typeface="Cambria Math" panose="02040503050406030204" pitchFamily="18" charset="0"/>
                                  <a:sym typeface="Symbol" panose="05050102010706020507" pitchFamily="18" charset="2"/>
                                </a:rPr>
                                <m:t>𝑡</m:t>
                              </m:r>
                            </m:e>
                            <m:sub>
                              <m:r>
                                <a:rPr lang="es-MX" altLang="es-MX" i="1">
                                  <a:latin typeface="Cambria Math" panose="02040503050406030204" pitchFamily="18" charset="0"/>
                                  <a:sym typeface="Symbol" panose="05050102010706020507" pitchFamily="18" charset="2"/>
                                </a:rPr>
                                <m:t>𝑐</m:t>
                              </m:r>
                            </m:sub>
                          </m:sSub>
                        </m:e>
                      </m:d>
                    </m:oMath>
                  </m:oMathPara>
                </a14:m>
                <a:endParaRPr lang="en-US" altLang="es-MX" dirty="0">
                  <a:latin typeface="Century Gothic" panose="020B0502020202020204" pitchFamily="34" charset="0"/>
                  <a:sym typeface="Symbol" panose="05050102010706020507" pitchFamily="18" charset="2"/>
                </a:endParaRPr>
              </a:p>
            </p:txBody>
          </p:sp>
        </mc:Choice>
        <mc:Fallback xmlns="">
          <p:sp>
            <p:nvSpPr>
              <p:cNvPr id="66563" name="Rectangle 3"/>
              <p:cNvSpPr>
                <a:spLocks noGrp="1" noRot="1" noChangeAspect="1" noMove="1" noResize="1" noEditPoints="1" noAdjustHandles="1" noChangeArrowheads="1" noChangeShapeType="1" noTextEdit="1"/>
              </p:cNvSpPr>
              <p:nvPr>
                <p:ph idx="1"/>
              </p:nvPr>
            </p:nvSpPr>
            <p:spPr>
              <a:xfrm>
                <a:off x="340050" y="1700808"/>
                <a:ext cx="7344700" cy="4824537"/>
              </a:xfrm>
              <a:blipFill rotWithShape="0">
                <a:blip r:embed="rId2"/>
                <a:stretch>
                  <a:fillRect l="-830" t="-2781" r="-1494"/>
                </a:stretch>
              </a:blipFill>
            </p:spPr>
            <p:txBody>
              <a:bodyPr/>
              <a:lstStyle/>
              <a:p>
                <a:r>
                  <a:rPr lang="es-MX">
                    <a:noFill/>
                  </a:rPr>
                  <a:t> </a:t>
                </a:r>
              </a:p>
            </p:txBody>
          </p:sp>
        </mc:Fallback>
      </mc:AlternateContent>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3600" dirty="0" smtClean="0">
                <a:solidFill>
                  <a:schemeClr val="accent1">
                    <a:lumMod val="60000"/>
                    <a:lumOff val="40000"/>
                  </a:schemeClr>
                </a:solidFill>
                <a:latin typeface="Arial Rounded MT Bold" panose="020F0704030504030204" pitchFamily="34" charset="0"/>
              </a:rPr>
              <a:t>CONTENIDO DE LAS DIAPOSITIVAS</a:t>
            </a:r>
            <a:endParaRPr lang="es-MX" sz="3600" dirty="0">
              <a:solidFill>
                <a:schemeClr val="accent1">
                  <a:lumMod val="60000"/>
                  <a:lumOff val="40000"/>
                </a:schemeClr>
              </a:solidFill>
              <a:latin typeface="Arial Rounded MT Bold" panose="020F0704030504030204" pitchFamily="34" charset="0"/>
            </a:endParaRPr>
          </a:p>
        </p:txBody>
      </p:sp>
      <p:sp>
        <p:nvSpPr>
          <p:cNvPr id="3" name="Marcador de contenido 2"/>
          <p:cNvSpPr>
            <a:spLocks noGrp="1"/>
          </p:cNvSpPr>
          <p:nvPr>
            <p:ph idx="1"/>
          </p:nvPr>
        </p:nvSpPr>
        <p:spPr>
          <a:xfrm>
            <a:off x="828436" y="3068960"/>
            <a:ext cx="7631996" cy="2384187"/>
          </a:xfrm>
        </p:spPr>
        <p:txBody>
          <a:bodyPr>
            <a:normAutofit/>
          </a:bodyPr>
          <a:lstStyle/>
          <a:p>
            <a:pPr marL="457200" indent="-457200" algn="just">
              <a:buFont typeface="+mj-lt"/>
              <a:buAutoNum type="arabicPeriod"/>
            </a:pPr>
            <a:r>
              <a:rPr lang="es-MX" sz="2400" dirty="0" smtClean="0"/>
              <a:t>Definiciones básicas</a:t>
            </a:r>
          </a:p>
          <a:p>
            <a:pPr marL="457200" indent="-457200" algn="just">
              <a:buFont typeface="+mj-lt"/>
              <a:buAutoNum type="arabicPeriod"/>
            </a:pPr>
            <a:r>
              <a:rPr lang="es-MX" sz="2400" dirty="0" smtClean="0"/>
              <a:t>Diferencia de Temperatura </a:t>
            </a:r>
            <a:r>
              <a:rPr lang="es-MX" sz="2400" dirty="0"/>
              <a:t>M</a:t>
            </a:r>
            <a:r>
              <a:rPr lang="es-MX" sz="2400" dirty="0" smtClean="0"/>
              <a:t>edia </a:t>
            </a:r>
            <a:r>
              <a:rPr lang="es-MX" sz="2400" dirty="0"/>
              <a:t>L</a:t>
            </a:r>
            <a:r>
              <a:rPr lang="es-MX" sz="2400" dirty="0" smtClean="0"/>
              <a:t>ogarítmica</a:t>
            </a:r>
          </a:p>
          <a:p>
            <a:pPr marL="457200" indent="-457200" algn="just">
              <a:buFont typeface="+mj-lt"/>
              <a:buAutoNum type="arabicPeriod"/>
            </a:pPr>
            <a:r>
              <a:rPr lang="es-MX" sz="2400" dirty="0" smtClean="0"/>
              <a:t>Temperatura calorífica</a:t>
            </a:r>
          </a:p>
          <a:p>
            <a:pPr marL="457200" indent="-457200" algn="just">
              <a:buFont typeface="+mj-lt"/>
              <a:buAutoNum type="arabicPeriod"/>
            </a:pPr>
            <a:r>
              <a:rPr lang="es-MX" sz="2400" dirty="0" smtClean="0"/>
              <a:t>Estimación de temperatura de pared</a:t>
            </a:r>
            <a:endParaRPr lang="es-MX" sz="2400" dirty="0"/>
          </a:p>
        </p:txBody>
      </p:sp>
    </p:spTree>
    <p:extLst>
      <p:ext uri="{BB962C8B-B14F-4D97-AF65-F5344CB8AC3E}">
        <p14:creationId xmlns:p14="http://schemas.microsoft.com/office/powerpoint/2010/main" val="307798097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a:t>
            </a:r>
            <a:r>
              <a:rPr lang="es-MX" altLang="es-MX" sz="3600" b="1" dirty="0">
                <a:solidFill>
                  <a:schemeClr val="accent1">
                    <a:lumMod val="40000"/>
                    <a:lumOff val="60000"/>
                  </a:schemeClr>
                </a:solidFill>
                <a:latin typeface="Arial Rounded MT Bold" panose="020F0704030504030204" pitchFamily="34" charset="0"/>
              </a:rPr>
              <a:t> </a:t>
            </a:r>
            <a:r>
              <a:rPr lang="es-MX" altLang="es-MX" sz="3600" b="1" dirty="0" smtClean="0">
                <a:solidFill>
                  <a:schemeClr val="accent1">
                    <a:lumMod val="40000"/>
                    <a:lumOff val="60000"/>
                  </a:schemeClr>
                </a:solidFill>
                <a:latin typeface="Arial Rounded MT Bold" panose="020F0704030504030204" pitchFamily="34" charset="0"/>
              </a:rPr>
              <a:t>DE PARED</a:t>
            </a:r>
            <a:endParaRPr lang="en-US" altLang="es-MX" sz="3600" b="1" dirty="0">
              <a:solidFill>
                <a:schemeClr val="accent1">
                  <a:lumMod val="40000"/>
                  <a:lumOff val="60000"/>
                </a:schemeClr>
              </a:solidFill>
              <a:latin typeface="Arial Rounded MT Bold" panose="020F0704030504030204" pitchFamily="34" charset="0"/>
            </a:endParaRPr>
          </a:p>
        </p:txBody>
      </p:sp>
      <mc:AlternateContent xmlns:mc="http://schemas.openxmlformats.org/markup-compatibility/2006" xmlns:a14="http://schemas.microsoft.com/office/drawing/2010/main">
        <mc:Choice Requires="a14">
          <p:sp>
            <p:nvSpPr>
              <p:cNvPr id="67587" name="Rectangle 3"/>
              <p:cNvSpPr>
                <a:spLocks noGrp="1" noChangeArrowheads="1"/>
              </p:cNvSpPr>
              <p:nvPr>
                <p:ph idx="1"/>
              </p:nvPr>
            </p:nvSpPr>
            <p:spPr/>
            <p:txBody>
              <a:bodyPr>
                <a:normAutofit/>
              </a:bodyPr>
              <a:lstStyle/>
              <a:p>
                <a:r>
                  <a:rPr lang="es-MX" altLang="es-MX" sz="2400" dirty="0" smtClean="0">
                    <a:latin typeface="Century Gothic" panose="020B0502020202020204" pitchFamily="34" charset="0"/>
                  </a:rPr>
                  <a:t>Temperatura de la pared del tubo</a:t>
                </a:r>
              </a:p>
              <a:p>
                <a:pPr>
                  <a:buFont typeface="Wingdings" panose="05000000000000000000" pitchFamily="2" charset="2"/>
                  <a:buNone/>
                </a:pPr>
                <a:r>
                  <a:rPr lang="es-MX" altLang="es-MX" sz="2400" dirty="0">
                    <a:latin typeface="Century Gothic" panose="020B0502020202020204" pitchFamily="34" charset="0"/>
                  </a:rPr>
                  <a:t>	Si el fluido caliente está  dentro del tubo:</a:t>
                </a:r>
              </a:p>
              <a:p>
                <a:pPr algn="ctr">
                  <a:buFont typeface="Wingdings" panose="05000000000000000000" pitchFamily="2" charset="2"/>
                  <a:buNone/>
                </a:pPr>
                <a:endParaRPr lang="es-MX" altLang="es-MX" sz="2400" dirty="0">
                  <a:latin typeface="Century Gothic" panose="020B0502020202020204" pitchFamily="34" charset="0"/>
                  <a:sym typeface="Symbol" panose="05050102010706020507" pitchFamily="18" charset="2"/>
                </a:endParaRPr>
              </a:p>
              <a:p>
                <a:pPr algn="ctr">
                  <a:buFont typeface="Wingdings" panose="05000000000000000000" pitchFamily="2" charset="2"/>
                  <a:buNone/>
                </a:pPr>
                <a14:m>
                  <m:oMathPara xmlns:m="http://schemas.openxmlformats.org/officeDocument/2006/math">
                    <m:oMathParaPr>
                      <m:jc m:val="centerGroup"/>
                    </m:oMathParaPr>
                    <m:oMath xmlns:m="http://schemas.openxmlformats.org/officeDocument/2006/math">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𝑡</m:t>
                          </m:r>
                        </m:e>
                        <m:sub>
                          <m:r>
                            <a:rPr lang="es-MX" altLang="es-MX" sz="2400" i="1">
                              <a:latin typeface="Cambria Math" panose="02040503050406030204" pitchFamily="18" charset="0"/>
                              <a:sym typeface="Symbol" panose="05050102010706020507" pitchFamily="18" charset="2"/>
                            </a:rPr>
                            <m:t>𝑤</m:t>
                          </m:r>
                        </m:sub>
                      </m:sSub>
                      <m:r>
                        <a:rPr lang="es-MX" altLang="es-MX" sz="2400" i="1">
                          <a:latin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𝑡</m:t>
                          </m:r>
                        </m:e>
                        <m:sub>
                          <m:r>
                            <a:rPr lang="es-MX" altLang="es-MX" sz="2400" i="1">
                              <a:latin typeface="Cambria Math" panose="02040503050406030204" pitchFamily="18" charset="0"/>
                              <a:sym typeface="Symbol" panose="05050102010706020507" pitchFamily="18" charset="2"/>
                            </a:rPr>
                            <m:t>𝑐</m:t>
                          </m:r>
                        </m:sub>
                      </m:sSub>
                      <m:r>
                        <a:rPr lang="es-MX" altLang="es-MX" sz="2400" i="1">
                          <a:latin typeface="Cambria Math" panose="02040503050406030204" pitchFamily="18" charset="0"/>
                          <a:sym typeface="Symbol" panose="05050102010706020507" pitchFamily="18" charset="2"/>
                        </a:rPr>
                        <m:t>+</m:t>
                      </m:r>
                      <m:d>
                        <m:dPr>
                          <m:ctrlPr>
                            <a:rPr lang="es-MX" altLang="es-MX" sz="2400" i="1">
                              <a:latin typeface="Cambria Math" panose="02040503050406030204" pitchFamily="18" charset="0"/>
                              <a:sym typeface="Symbol" panose="05050102010706020507" pitchFamily="18" charset="2"/>
                            </a:rPr>
                          </m:ctrlPr>
                        </m:dPr>
                        <m:e>
                          <m:f>
                            <m:fPr>
                              <m:ctrlPr>
                                <a:rPr lang="es-MX" altLang="es-MX" sz="2400" i="1">
                                  <a:latin typeface="Cambria Math" panose="02040503050406030204" pitchFamily="18" charset="0"/>
                                  <a:sym typeface="Symbol" panose="05050102010706020507" pitchFamily="18" charset="2"/>
                                </a:rPr>
                              </m:ctrlPr>
                            </m:fPr>
                            <m:num>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h</m:t>
                                  </m:r>
                                </m:e>
                                <m:sub>
                                  <m:r>
                                    <a:rPr lang="es-MX" altLang="es-MX" sz="2400" b="0" i="1" smtClean="0">
                                      <a:latin typeface="Cambria Math" panose="02040503050406030204" pitchFamily="18" charset="0"/>
                                      <a:sym typeface="Symbol" panose="05050102010706020507" pitchFamily="18" charset="2"/>
                                    </a:rPr>
                                    <m:t>𝑖</m:t>
                                  </m:r>
                                  <m:r>
                                    <a:rPr lang="es-MX" altLang="es-MX" sz="2400" i="1">
                                      <a:latin typeface="Cambria Math" panose="02040503050406030204" pitchFamily="18" charset="0"/>
                                      <a:sym typeface="Symbol" panose="05050102010706020507" pitchFamily="18" charset="2"/>
                                    </a:rPr>
                                    <m:t>𝑜</m:t>
                                  </m:r>
                                </m:sub>
                              </m:sSub>
                            </m:num>
                            <m:den>
                              <m:d>
                                <m:dPr>
                                  <m:ctrlPr>
                                    <a:rPr lang="es-MX" altLang="es-MX" sz="2400" i="1">
                                      <a:latin typeface="Cambria Math" panose="02040503050406030204" pitchFamily="18" charset="0"/>
                                      <a:sym typeface="Symbol" panose="05050102010706020507" pitchFamily="18" charset="2"/>
                                    </a:rPr>
                                  </m:ctrlPr>
                                </m:dPr>
                                <m:e>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h</m:t>
                                      </m:r>
                                    </m:e>
                                    <m:sub>
                                      <m:r>
                                        <a:rPr lang="es-MX" altLang="es-MX" sz="2400" i="1">
                                          <a:latin typeface="Cambria Math" panose="02040503050406030204" pitchFamily="18" charset="0"/>
                                          <a:sym typeface="Symbol" panose="05050102010706020507" pitchFamily="18" charset="2"/>
                                        </a:rPr>
                                        <m:t>𝑖𝑜</m:t>
                                      </m:r>
                                    </m:sub>
                                  </m:sSub>
                                  <m:r>
                                    <a:rPr lang="es-MX" altLang="es-MX" sz="2400" i="1">
                                      <a:latin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h</m:t>
                                      </m:r>
                                    </m:e>
                                    <m:sub>
                                      <m:r>
                                        <a:rPr lang="es-MX" altLang="es-MX" sz="2400" i="1">
                                          <a:latin typeface="Cambria Math" panose="02040503050406030204" pitchFamily="18" charset="0"/>
                                          <a:sym typeface="Symbol" panose="05050102010706020507" pitchFamily="18" charset="2"/>
                                        </a:rPr>
                                        <m:t>𝑜</m:t>
                                      </m:r>
                                    </m:sub>
                                  </m:sSub>
                                </m:e>
                              </m:d>
                            </m:den>
                          </m:f>
                        </m:e>
                      </m:d>
                      <m:d>
                        <m:dPr>
                          <m:ctrlPr>
                            <a:rPr lang="es-MX" altLang="es-MX" sz="2400" i="1">
                              <a:latin typeface="Cambria Math" panose="02040503050406030204" pitchFamily="18" charset="0"/>
                              <a:sym typeface="Symbol" panose="05050102010706020507" pitchFamily="18" charset="2"/>
                            </a:rPr>
                          </m:ctrlPr>
                        </m:dPr>
                        <m:e>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𝑇</m:t>
                              </m:r>
                            </m:e>
                            <m:sub>
                              <m:r>
                                <a:rPr lang="es-MX" altLang="es-MX" sz="2400" i="1">
                                  <a:latin typeface="Cambria Math" panose="02040503050406030204" pitchFamily="18" charset="0"/>
                                  <a:sym typeface="Symbol" panose="05050102010706020507" pitchFamily="18" charset="2"/>
                                </a:rPr>
                                <m:t>𝑐</m:t>
                              </m:r>
                            </m:sub>
                          </m:sSub>
                          <m:r>
                            <a:rPr lang="es-MX" altLang="es-MX" sz="2400" i="1">
                              <a:latin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𝑡</m:t>
                              </m:r>
                            </m:e>
                            <m:sub>
                              <m:r>
                                <a:rPr lang="es-MX" altLang="es-MX" sz="2400" i="1">
                                  <a:latin typeface="Cambria Math" panose="02040503050406030204" pitchFamily="18" charset="0"/>
                                  <a:sym typeface="Symbol" panose="05050102010706020507" pitchFamily="18" charset="2"/>
                                </a:rPr>
                                <m:t>𝑐</m:t>
                              </m:r>
                            </m:sub>
                          </m:sSub>
                        </m:e>
                      </m:d>
                    </m:oMath>
                  </m:oMathPara>
                </a14:m>
                <a:endParaRPr lang="es-MX" altLang="es-MX" sz="2400" dirty="0">
                  <a:latin typeface="Century Gothic" panose="020B0502020202020204" pitchFamily="34" charset="0"/>
                  <a:sym typeface="Symbol" panose="05050102010706020507" pitchFamily="18" charset="2"/>
                </a:endParaRPr>
              </a:p>
              <a:p>
                <a:pPr algn="ctr">
                  <a:buFont typeface="Wingdings" panose="05000000000000000000" pitchFamily="2" charset="2"/>
                  <a:buNone/>
                </a:pPr>
                <a:endParaRPr lang="es-MX" altLang="es-MX" sz="2400" dirty="0" smtClean="0">
                  <a:latin typeface="Century Gothic" panose="020B0502020202020204" pitchFamily="34" charset="0"/>
                  <a:sym typeface="Symbol" panose="05050102010706020507" pitchFamily="18" charset="2"/>
                </a:endParaRPr>
              </a:p>
              <a:p>
                <a:pPr algn="ctr">
                  <a:buFont typeface="Wingdings" panose="05000000000000000000" pitchFamily="2" charset="2"/>
                  <a:buNone/>
                </a:pPr>
                <a:endParaRPr lang="es-MX" altLang="es-MX" sz="2400" dirty="0">
                  <a:latin typeface="Century Gothic" panose="020B0502020202020204" pitchFamily="34" charset="0"/>
                  <a:sym typeface="Symbol" panose="05050102010706020507" pitchFamily="18" charset="2"/>
                </a:endParaRPr>
              </a:p>
              <a:p>
                <a:pPr algn="ctr">
                  <a:buFont typeface="Wingdings" panose="05000000000000000000" pitchFamily="2" charset="2"/>
                  <a:buNone/>
                </a:pPr>
                <a14:m>
                  <m:oMathPara xmlns:m="http://schemas.openxmlformats.org/officeDocument/2006/math">
                    <m:oMathParaPr>
                      <m:jc m:val="centerGroup"/>
                    </m:oMathParaPr>
                    <m:oMath xmlns:m="http://schemas.openxmlformats.org/officeDocument/2006/math">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𝑡</m:t>
                          </m:r>
                        </m:e>
                        <m:sub>
                          <m:r>
                            <a:rPr lang="es-MX" altLang="es-MX" sz="2400" i="1">
                              <a:latin typeface="Cambria Math" panose="02040503050406030204" pitchFamily="18" charset="0"/>
                              <a:sym typeface="Symbol" panose="05050102010706020507" pitchFamily="18" charset="2"/>
                            </a:rPr>
                            <m:t>𝑤</m:t>
                          </m:r>
                        </m:sub>
                      </m:sSub>
                      <m:r>
                        <a:rPr lang="es-MX" altLang="es-MX" sz="2400" i="1">
                          <a:latin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sym typeface="Symbol" panose="05050102010706020507" pitchFamily="18" charset="2"/>
                            </a:rPr>
                          </m:ctrlPr>
                        </m:sSubPr>
                        <m:e>
                          <m:r>
                            <a:rPr lang="es-MX" altLang="es-MX" sz="2400" b="0" i="1" smtClean="0">
                              <a:latin typeface="Cambria Math" panose="02040503050406030204" pitchFamily="18" charset="0"/>
                              <a:sym typeface="Symbol" panose="05050102010706020507" pitchFamily="18" charset="2"/>
                            </a:rPr>
                            <m:t>𝑇</m:t>
                          </m:r>
                        </m:e>
                        <m:sub>
                          <m:r>
                            <a:rPr lang="es-MX" altLang="es-MX" sz="2400" i="1">
                              <a:latin typeface="Cambria Math" panose="02040503050406030204" pitchFamily="18" charset="0"/>
                              <a:sym typeface="Symbol" panose="05050102010706020507" pitchFamily="18" charset="2"/>
                            </a:rPr>
                            <m:t>𝑐</m:t>
                          </m:r>
                        </m:sub>
                      </m:sSub>
                      <m:r>
                        <a:rPr lang="es-MX" altLang="es-MX" sz="2400" b="0" i="1" smtClean="0">
                          <a:latin typeface="Cambria Math" panose="02040503050406030204" pitchFamily="18" charset="0"/>
                          <a:sym typeface="Symbol" panose="05050102010706020507" pitchFamily="18" charset="2"/>
                        </a:rPr>
                        <m:t>−</m:t>
                      </m:r>
                      <m:d>
                        <m:dPr>
                          <m:ctrlPr>
                            <a:rPr lang="es-MX" altLang="es-MX" sz="2400" i="1">
                              <a:latin typeface="Cambria Math" panose="02040503050406030204" pitchFamily="18" charset="0"/>
                              <a:sym typeface="Symbol" panose="05050102010706020507" pitchFamily="18" charset="2"/>
                            </a:rPr>
                          </m:ctrlPr>
                        </m:dPr>
                        <m:e>
                          <m:f>
                            <m:fPr>
                              <m:ctrlPr>
                                <a:rPr lang="es-MX" altLang="es-MX" sz="2400" i="1">
                                  <a:latin typeface="Cambria Math" panose="02040503050406030204" pitchFamily="18" charset="0"/>
                                  <a:sym typeface="Symbol" panose="05050102010706020507" pitchFamily="18" charset="2"/>
                                </a:rPr>
                              </m:ctrlPr>
                            </m:fPr>
                            <m:num>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h</m:t>
                                  </m:r>
                                </m:e>
                                <m:sub>
                                  <m:r>
                                    <a:rPr lang="es-MX" altLang="es-MX" sz="2400" i="1">
                                      <a:latin typeface="Cambria Math" panose="02040503050406030204" pitchFamily="18" charset="0"/>
                                      <a:sym typeface="Symbol" panose="05050102010706020507" pitchFamily="18" charset="2"/>
                                    </a:rPr>
                                    <m:t>𝑜</m:t>
                                  </m:r>
                                </m:sub>
                              </m:sSub>
                            </m:num>
                            <m:den>
                              <m:d>
                                <m:dPr>
                                  <m:ctrlPr>
                                    <a:rPr lang="es-MX" altLang="es-MX" sz="2400" i="1">
                                      <a:latin typeface="Cambria Math" panose="02040503050406030204" pitchFamily="18" charset="0"/>
                                      <a:sym typeface="Symbol" panose="05050102010706020507" pitchFamily="18" charset="2"/>
                                    </a:rPr>
                                  </m:ctrlPr>
                                </m:dPr>
                                <m:e>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h</m:t>
                                      </m:r>
                                    </m:e>
                                    <m:sub>
                                      <m:r>
                                        <a:rPr lang="es-MX" altLang="es-MX" sz="2400" i="1">
                                          <a:latin typeface="Cambria Math" panose="02040503050406030204" pitchFamily="18" charset="0"/>
                                          <a:sym typeface="Symbol" panose="05050102010706020507" pitchFamily="18" charset="2"/>
                                        </a:rPr>
                                        <m:t>𝑖𝑜</m:t>
                                      </m:r>
                                    </m:sub>
                                  </m:sSub>
                                  <m:r>
                                    <a:rPr lang="es-MX" altLang="es-MX" sz="2400" i="1">
                                      <a:latin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h</m:t>
                                      </m:r>
                                    </m:e>
                                    <m:sub>
                                      <m:r>
                                        <a:rPr lang="es-MX" altLang="es-MX" sz="2400" i="1">
                                          <a:latin typeface="Cambria Math" panose="02040503050406030204" pitchFamily="18" charset="0"/>
                                          <a:sym typeface="Symbol" panose="05050102010706020507" pitchFamily="18" charset="2"/>
                                        </a:rPr>
                                        <m:t>𝑜</m:t>
                                      </m:r>
                                    </m:sub>
                                  </m:sSub>
                                </m:e>
                              </m:d>
                            </m:den>
                          </m:f>
                        </m:e>
                      </m:d>
                      <m:d>
                        <m:dPr>
                          <m:ctrlPr>
                            <a:rPr lang="es-MX" altLang="es-MX" sz="2400" i="1">
                              <a:latin typeface="Cambria Math" panose="02040503050406030204" pitchFamily="18" charset="0"/>
                              <a:sym typeface="Symbol" panose="05050102010706020507" pitchFamily="18" charset="2"/>
                            </a:rPr>
                          </m:ctrlPr>
                        </m:dPr>
                        <m:e>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𝑇</m:t>
                              </m:r>
                            </m:e>
                            <m:sub>
                              <m:r>
                                <a:rPr lang="es-MX" altLang="es-MX" sz="2400" i="1">
                                  <a:latin typeface="Cambria Math" panose="02040503050406030204" pitchFamily="18" charset="0"/>
                                  <a:sym typeface="Symbol" panose="05050102010706020507" pitchFamily="18" charset="2"/>
                                </a:rPr>
                                <m:t>𝑐</m:t>
                              </m:r>
                            </m:sub>
                          </m:sSub>
                          <m:r>
                            <a:rPr lang="es-MX" altLang="es-MX" sz="2400" i="1">
                              <a:latin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𝑡</m:t>
                              </m:r>
                            </m:e>
                            <m:sub>
                              <m:r>
                                <a:rPr lang="es-MX" altLang="es-MX" sz="2400" i="1">
                                  <a:latin typeface="Cambria Math" panose="02040503050406030204" pitchFamily="18" charset="0"/>
                                  <a:sym typeface="Symbol" panose="05050102010706020507" pitchFamily="18" charset="2"/>
                                </a:rPr>
                                <m:t>𝑐</m:t>
                              </m:r>
                            </m:sub>
                          </m:sSub>
                        </m:e>
                      </m:d>
                    </m:oMath>
                  </m:oMathPara>
                </a14:m>
                <a:endParaRPr lang="en-US" altLang="es-MX" sz="2400" dirty="0">
                  <a:latin typeface="Century Gothic" panose="020B0502020202020204" pitchFamily="34" charset="0"/>
                  <a:sym typeface="Symbol" panose="05050102010706020507" pitchFamily="18" charset="2"/>
                </a:endParaRPr>
              </a:p>
              <a:p>
                <a:pPr>
                  <a:buFont typeface="Wingdings" panose="05000000000000000000" pitchFamily="2" charset="2"/>
                  <a:buNone/>
                </a:pPr>
                <a:endParaRPr lang="en-US" altLang="es-MX" sz="2400" dirty="0">
                  <a:latin typeface="Century Gothic" panose="020B0502020202020204" pitchFamily="34" charset="0"/>
                </a:endParaRPr>
              </a:p>
            </p:txBody>
          </p:sp>
        </mc:Choice>
        <mc:Fallback xmlns="">
          <p:sp>
            <p:nvSpPr>
              <p:cNvPr id="67587" name="Rectangle 3"/>
              <p:cNvSpPr>
                <a:spLocks noGrp="1" noRot="1" noChangeAspect="1" noMove="1" noResize="1" noEditPoints="1" noAdjustHandles="1" noChangeArrowheads="1" noChangeShapeType="1" noTextEdit="1"/>
              </p:cNvSpPr>
              <p:nvPr>
                <p:ph idx="1"/>
              </p:nvPr>
            </p:nvSpPr>
            <p:spPr>
              <a:blipFill rotWithShape="0">
                <a:blip r:embed="rId2"/>
                <a:stretch>
                  <a:fillRect l="-727" t="-1163"/>
                </a:stretch>
              </a:blipFill>
            </p:spPr>
            <p:txBody>
              <a:bodyPr/>
              <a:lstStyle/>
              <a:p>
                <a:r>
                  <a:rPr lang="es-MX">
                    <a:noFill/>
                  </a:rPr>
                  <a:t> </a:t>
                </a:r>
              </a:p>
            </p:txBody>
          </p:sp>
        </mc:Fallback>
      </mc:AlternateContent>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a:t>
            </a:r>
            <a:r>
              <a:rPr lang="es-MX" altLang="es-MX" sz="3600" b="1" dirty="0">
                <a:solidFill>
                  <a:schemeClr val="accent1">
                    <a:lumMod val="40000"/>
                    <a:lumOff val="60000"/>
                  </a:schemeClr>
                </a:solidFill>
                <a:latin typeface="Arial Rounded MT Bold" panose="020F0704030504030204" pitchFamily="34" charset="0"/>
              </a:rPr>
              <a:t> </a:t>
            </a:r>
            <a:r>
              <a:rPr lang="es-MX" altLang="es-MX" sz="3600" b="1" dirty="0" smtClean="0">
                <a:solidFill>
                  <a:schemeClr val="accent1">
                    <a:lumMod val="40000"/>
                    <a:lumOff val="60000"/>
                  </a:schemeClr>
                </a:solidFill>
                <a:latin typeface="Arial Rounded MT Bold" panose="020F0704030504030204" pitchFamily="34" charset="0"/>
              </a:rPr>
              <a:t>DE PARED</a:t>
            </a:r>
            <a:endParaRPr lang="en-US" altLang="es-MX" sz="3600" b="1" dirty="0">
              <a:solidFill>
                <a:schemeClr val="accent1">
                  <a:lumMod val="40000"/>
                  <a:lumOff val="60000"/>
                </a:schemeClr>
              </a:solidFill>
              <a:latin typeface="Arial Rounded MT Bold" panose="020F0704030504030204" pitchFamily="34" charset="0"/>
            </a:endParaRPr>
          </a:p>
        </p:txBody>
      </p:sp>
      <mc:AlternateContent xmlns:mc="http://schemas.openxmlformats.org/markup-compatibility/2006" xmlns:a14="http://schemas.microsoft.com/office/drawing/2010/main">
        <mc:Choice Requires="a14">
          <p:sp>
            <p:nvSpPr>
              <p:cNvPr id="67587" name="Rectangle 3"/>
              <p:cNvSpPr>
                <a:spLocks noGrp="1" noChangeArrowheads="1"/>
              </p:cNvSpPr>
              <p:nvPr>
                <p:ph idx="1"/>
              </p:nvPr>
            </p:nvSpPr>
            <p:spPr/>
            <p:txBody>
              <a:bodyPr>
                <a:normAutofit/>
              </a:bodyPr>
              <a:lstStyle/>
              <a:p>
                <a:r>
                  <a:rPr lang="es-MX" altLang="es-MX" sz="2400" dirty="0" smtClean="0">
                    <a:latin typeface="Century Gothic" panose="020B0502020202020204" pitchFamily="34" charset="0"/>
                  </a:rPr>
                  <a:t>Temperatura de la pared del tubo</a:t>
                </a:r>
              </a:p>
              <a:p>
                <a:pPr>
                  <a:buFont typeface="Wingdings" panose="05000000000000000000" pitchFamily="2" charset="2"/>
                  <a:buNone/>
                </a:pPr>
                <a:r>
                  <a:rPr lang="es-MX" altLang="es-MX" sz="2400" dirty="0">
                    <a:latin typeface="Century Gothic" panose="020B0502020202020204" pitchFamily="34" charset="0"/>
                  </a:rPr>
                  <a:t>	Si el fluido </a:t>
                </a:r>
                <a:r>
                  <a:rPr lang="es-MX" altLang="es-MX" sz="2400" dirty="0" smtClean="0">
                    <a:latin typeface="Century Gothic" panose="020B0502020202020204" pitchFamily="34" charset="0"/>
                  </a:rPr>
                  <a:t>frío </a:t>
                </a:r>
                <a:r>
                  <a:rPr lang="es-MX" altLang="es-MX" sz="2400" dirty="0">
                    <a:latin typeface="Century Gothic" panose="020B0502020202020204" pitchFamily="34" charset="0"/>
                  </a:rPr>
                  <a:t>está  dentro del tubo:</a:t>
                </a:r>
              </a:p>
              <a:p>
                <a:pPr algn="ctr">
                  <a:buFont typeface="Wingdings" panose="05000000000000000000" pitchFamily="2" charset="2"/>
                  <a:buNone/>
                </a:pPr>
                <a:endParaRPr lang="es-MX" altLang="es-MX" sz="2400" dirty="0">
                  <a:latin typeface="Century Gothic" panose="020B0502020202020204" pitchFamily="34" charset="0"/>
                  <a:sym typeface="Symbol" panose="05050102010706020507" pitchFamily="18" charset="2"/>
                </a:endParaRPr>
              </a:p>
              <a:p>
                <a:pPr algn="ctr">
                  <a:buFont typeface="Wingdings" panose="05000000000000000000" pitchFamily="2" charset="2"/>
                  <a:buNone/>
                </a:pPr>
                <a14:m>
                  <m:oMathPara xmlns:m="http://schemas.openxmlformats.org/officeDocument/2006/math">
                    <m:oMathParaPr>
                      <m:jc m:val="centerGroup"/>
                    </m:oMathParaPr>
                    <m:oMath xmlns:m="http://schemas.openxmlformats.org/officeDocument/2006/math">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𝑡</m:t>
                          </m:r>
                        </m:e>
                        <m:sub>
                          <m:r>
                            <a:rPr lang="es-MX" altLang="es-MX" sz="2400" i="1">
                              <a:latin typeface="Cambria Math" panose="02040503050406030204" pitchFamily="18" charset="0"/>
                              <a:sym typeface="Symbol" panose="05050102010706020507" pitchFamily="18" charset="2"/>
                            </a:rPr>
                            <m:t>𝑤</m:t>
                          </m:r>
                        </m:sub>
                      </m:sSub>
                      <m:r>
                        <a:rPr lang="es-MX" altLang="es-MX" sz="2400" i="1">
                          <a:latin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𝑡</m:t>
                          </m:r>
                        </m:e>
                        <m:sub>
                          <m:r>
                            <a:rPr lang="es-MX" altLang="es-MX" sz="2400" i="1">
                              <a:latin typeface="Cambria Math" panose="02040503050406030204" pitchFamily="18" charset="0"/>
                              <a:sym typeface="Symbol" panose="05050102010706020507" pitchFamily="18" charset="2"/>
                            </a:rPr>
                            <m:t>𝑐</m:t>
                          </m:r>
                        </m:sub>
                      </m:sSub>
                      <m:r>
                        <a:rPr lang="es-MX" altLang="es-MX" sz="2400" i="1">
                          <a:latin typeface="Cambria Math" panose="02040503050406030204" pitchFamily="18" charset="0"/>
                          <a:sym typeface="Symbol" panose="05050102010706020507" pitchFamily="18" charset="2"/>
                        </a:rPr>
                        <m:t>+</m:t>
                      </m:r>
                      <m:d>
                        <m:dPr>
                          <m:ctrlPr>
                            <a:rPr lang="es-MX" altLang="es-MX" sz="2400" i="1">
                              <a:latin typeface="Cambria Math" panose="02040503050406030204" pitchFamily="18" charset="0"/>
                              <a:sym typeface="Symbol" panose="05050102010706020507" pitchFamily="18" charset="2"/>
                            </a:rPr>
                          </m:ctrlPr>
                        </m:dPr>
                        <m:e>
                          <m:f>
                            <m:fPr>
                              <m:ctrlPr>
                                <a:rPr lang="es-MX" altLang="es-MX" sz="2400" i="1">
                                  <a:latin typeface="Cambria Math" panose="02040503050406030204" pitchFamily="18" charset="0"/>
                                  <a:sym typeface="Symbol" panose="05050102010706020507" pitchFamily="18" charset="2"/>
                                </a:rPr>
                              </m:ctrlPr>
                            </m:fPr>
                            <m:num>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h</m:t>
                                  </m:r>
                                </m:e>
                                <m:sub>
                                  <m:r>
                                    <a:rPr lang="es-MX" altLang="es-MX" sz="2400" i="1">
                                      <a:latin typeface="Cambria Math" panose="02040503050406030204" pitchFamily="18" charset="0"/>
                                      <a:sym typeface="Symbol" panose="05050102010706020507" pitchFamily="18" charset="2"/>
                                    </a:rPr>
                                    <m:t>𝑜</m:t>
                                  </m:r>
                                </m:sub>
                              </m:sSub>
                            </m:num>
                            <m:den>
                              <m:d>
                                <m:dPr>
                                  <m:ctrlPr>
                                    <a:rPr lang="es-MX" altLang="es-MX" sz="2400" i="1">
                                      <a:latin typeface="Cambria Math" panose="02040503050406030204" pitchFamily="18" charset="0"/>
                                      <a:sym typeface="Symbol" panose="05050102010706020507" pitchFamily="18" charset="2"/>
                                    </a:rPr>
                                  </m:ctrlPr>
                                </m:dPr>
                                <m:e>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h</m:t>
                                      </m:r>
                                    </m:e>
                                    <m:sub>
                                      <m:r>
                                        <a:rPr lang="es-MX" altLang="es-MX" sz="2400" i="1">
                                          <a:latin typeface="Cambria Math" panose="02040503050406030204" pitchFamily="18" charset="0"/>
                                          <a:sym typeface="Symbol" panose="05050102010706020507" pitchFamily="18" charset="2"/>
                                        </a:rPr>
                                        <m:t>𝑖𝑜</m:t>
                                      </m:r>
                                    </m:sub>
                                  </m:sSub>
                                  <m:r>
                                    <a:rPr lang="es-MX" altLang="es-MX" sz="2400" i="1">
                                      <a:latin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h</m:t>
                                      </m:r>
                                    </m:e>
                                    <m:sub>
                                      <m:r>
                                        <a:rPr lang="es-MX" altLang="es-MX" sz="2400" i="1">
                                          <a:latin typeface="Cambria Math" panose="02040503050406030204" pitchFamily="18" charset="0"/>
                                          <a:sym typeface="Symbol" panose="05050102010706020507" pitchFamily="18" charset="2"/>
                                        </a:rPr>
                                        <m:t>𝑜</m:t>
                                      </m:r>
                                    </m:sub>
                                  </m:sSub>
                                </m:e>
                              </m:d>
                            </m:den>
                          </m:f>
                        </m:e>
                      </m:d>
                      <m:d>
                        <m:dPr>
                          <m:ctrlPr>
                            <a:rPr lang="es-MX" altLang="es-MX" sz="2400" i="1">
                              <a:latin typeface="Cambria Math" panose="02040503050406030204" pitchFamily="18" charset="0"/>
                              <a:sym typeface="Symbol" panose="05050102010706020507" pitchFamily="18" charset="2"/>
                            </a:rPr>
                          </m:ctrlPr>
                        </m:dPr>
                        <m:e>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𝑇</m:t>
                              </m:r>
                            </m:e>
                            <m:sub>
                              <m:r>
                                <a:rPr lang="es-MX" altLang="es-MX" sz="2400" i="1">
                                  <a:latin typeface="Cambria Math" panose="02040503050406030204" pitchFamily="18" charset="0"/>
                                  <a:sym typeface="Symbol" panose="05050102010706020507" pitchFamily="18" charset="2"/>
                                </a:rPr>
                                <m:t>𝑐</m:t>
                              </m:r>
                            </m:sub>
                          </m:sSub>
                          <m:r>
                            <a:rPr lang="es-MX" altLang="es-MX" sz="2400" i="1">
                              <a:latin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𝑡</m:t>
                              </m:r>
                            </m:e>
                            <m:sub>
                              <m:r>
                                <a:rPr lang="es-MX" altLang="es-MX" sz="2400" i="1">
                                  <a:latin typeface="Cambria Math" panose="02040503050406030204" pitchFamily="18" charset="0"/>
                                  <a:sym typeface="Symbol" panose="05050102010706020507" pitchFamily="18" charset="2"/>
                                </a:rPr>
                                <m:t>𝑐</m:t>
                              </m:r>
                            </m:sub>
                          </m:sSub>
                        </m:e>
                      </m:d>
                    </m:oMath>
                  </m:oMathPara>
                </a14:m>
                <a:endParaRPr lang="es-MX" altLang="es-MX" sz="2400" dirty="0">
                  <a:latin typeface="Century Gothic" panose="020B0502020202020204" pitchFamily="34" charset="0"/>
                  <a:sym typeface="Symbol" panose="05050102010706020507" pitchFamily="18" charset="2"/>
                </a:endParaRPr>
              </a:p>
              <a:p>
                <a:pPr algn="ctr">
                  <a:buFont typeface="Wingdings" panose="05000000000000000000" pitchFamily="2" charset="2"/>
                  <a:buNone/>
                </a:pPr>
                <a:endParaRPr lang="es-MX" altLang="es-MX" sz="2400" dirty="0" smtClean="0">
                  <a:latin typeface="Century Gothic" panose="020B0502020202020204" pitchFamily="34" charset="0"/>
                  <a:sym typeface="Symbol" panose="05050102010706020507" pitchFamily="18" charset="2"/>
                </a:endParaRPr>
              </a:p>
              <a:p>
                <a:pPr algn="ctr">
                  <a:buFont typeface="Wingdings" panose="05000000000000000000" pitchFamily="2" charset="2"/>
                  <a:buNone/>
                </a:pPr>
                <a:endParaRPr lang="es-MX" altLang="es-MX" sz="2400" dirty="0">
                  <a:latin typeface="Century Gothic" panose="020B0502020202020204" pitchFamily="34" charset="0"/>
                  <a:sym typeface="Symbol" panose="05050102010706020507" pitchFamily="18" charset="2"/>
                </a:endParaRPr>
              </a:p>
              <a:p>
                <a:pPr algn="ctr">
                  <a:buFont typeface="Wingdings" panose="05000000000000000000" pitchFamily="2" charset="2"/>
                  <a:buNone/>
                </a:pPr>
                <a14:m>
                  <m:oMathPara xmlns:m="http://schemas.openxmlformats.org/officeDocument/2006/math">
                    <m:oMathParaPr>
                      <m:jc m:val="centerGroup"/>
                    </m:oMathParaPr>
                    <m:oMath xmlns:m="http://schemas.openxmlformats.org/officeDocument/2006/math">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𝑡</m:t>
                          </m:r>
                        </m:e>
                        <m:sub>
                          <m:r>
                            <a:rPr lang="es-MX" altLang="es-MX" sz="2400" i="1">
                              <a:latin typeface="Cambria Math" panose="02040503050406030204" pitchFamily="18" charset="0"/>
                              <a:sym typeface="Symbol" panose="05050102010706020507" pitchFamily="18" charset="2"/>
                            </a:rPr>
                            <m:t>𝑤</m:t>
                          </m:r>
                        </m:sub>
                      </m:sSub>
                      <m:r>
                        <a:rPr lang="es-MX" altLang="es-MX" sz="2400" i="1">
                          <a:latin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sym typeface="Symbol" panose="05050102010706020507" pitchFamily="18" charset="2"/>
                            </a:rPr>
                          </m:ctrlPr>
                        </m:sSubPr>
                        <m:e>
                          <m:r>
                            <a:rPr lang="es-MX" altLang="es-MX" sz="2400" b="0" i="1" smtClean="0">
                              <a:latin typeface="Cambria Math" panose="02040503050406030204" pitchFamily="18" charset="0"/>
                              <a:sym typeface="Symbol" panose="05050102010706020507" pitchFamily="18" charset="2"/>
                            </a:rPr>
                            <m:t>𝑇</m:t>
                          </m:r>
                        </m:e>
                        <m:sub>
                          <m:r>
                            <a:rPr lang="es-MX" altLang="es-MX" sz="2400" i="1">
                              <a:latin typeface="Cambria Math" panose="02040503050406030204" pitchFamily="18" charset="0"/>
                              <a:sym typeface="Symbol" panose="05050102010706020507" pitchFamily="18" charset="2"/>
                            </a:rPr>
                            <m:t>𝑐</m:t>
                          </m:r>
                        </m:sub>
                      </m:sSub>
                      <m:r>
                        <a:rPr lang="es-MX" altLang="es-MX" sz="2400" b="0" i="1" smtClean="0">
                          <a:latin typeface="Cambria Math" panose="02040503050406030204" pitchFamily="18" charset="0"/>
                          <a:sym typeface="Symbol" panose="05050102010706020507" pitchFamily="18" charset="2"/>
                        </a:rPr>
                        <m:t>−</m:t>
                      </m:r>
                      <m:d>
                        <m:dPr>
                          <m:ctrlPr>
                            <a:rPr lang="es-MX" altLang="es-MX" sz="2400" i="1">
                              <a:latin typeface="Cambria Math" panose="02040503050406030204" pitchFamily="18" charset="0"/>
                              <a:sym typeface="Symbol" panose="05050102010706020507" pitchFamily="18" charset="2"/>
                            </a:rPr>
                          </m:ctrlPr>
                        </m:dPr>
                        <m:e>
                          <m:f>
                            <m:fPr>
                              <m:ctrlPr>
                                <a:rPr lang="es-MX" altLang="es-MX" sz="2400" i="1">
                                  <a:latin typeface="Cambria Math" panose="02040503050406030204" pitchFamily="18" charset="0"/>
                                  <a:sym typeface="Symbol" panose="05050102010706020507" pitchFamily="18" charset="2"/>
                                </a:rPr>
                              </m:ctrlPr>
                            </m:fPr>
                            <m:num>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h</m:t>
                                  </m:r>
                                </m:e>
                                <m:sub>
                                  <m:r>
                                    <a:rPr lang="es-MX" altLang="es-MX" sz="2400" b="0" i="1" smtClean="0">
                                      <a:latin typeface="Cambria Math" panose="02040503050406030204" pitchFamily="18" charset="0"/>
                                      <a:sym typeface="Symbol" panose="05050102010706020507" pitchFamily="18" charset="2"/>
                                    </a:rPr>
                                    <m:t>𝑖</m:t>
                                  </m:r>
                                  <m:r>
                                    <a:rPr lang="es-MX" altLang="es-MX" sz="2400" i="1">
                                      <a:latin typeface="Cambria Math" panose="02040503050406030204" pitchFamily="18" charset="0"/>
                                      <a:sym typeface="Symbol" panose="05050102010706020507" pitchFamily="18" charset="2"/>
                                    </a:rPr>
                                    <m:t>𝑜</m:t>
                                  </m:r>
                                </m:sub>
                              </m:sSub>
                            </m:num>
                            <m:den>
                              <m:d>
                                <m:dPr>
                                  <m:ctrlPr>
                                    <a:rPr lang="es-MX" altLang="es-MX" sz="2400" i="1">
                                      <a:latin typeface="Cambria Math" panose="02040503050406030204" pitchFamily="18" charset="0"/>
                                      <a:sym typeface="Symbol" panose="05050102010706020507" pitchFamily="18" charset="2"/>
                                    </a:rPr>
                                  </m:ctrlPr>
                                </m:dPr>
                                <m:e>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h</m:t>
                                      </m:r>
                                    </m:e>
                                    <m:sub>
                                      <m:r>
                                        <a:rPr lang="es-MX" altLang="es-MX" sz="2400" i="1">
                                          <a:latin typeface="Cambria Math" panose="02040503050406030204" pitchFamily="18" charset="0"/>
                                          <a:sym typeface="Symbol" panose="05050102010706020507" pitchFamily="18" charset="2"/>
                                        </a:rPr>
                                        <m:t>𝑖𝑜</m:t>
                                      </m:r>
                                    </m:sub>
                                  </m:sSub>
                                  <m:r>
                                    <a:rPr lang="es-MX" altLang="es-MX" sz="2400" i="1">
                                      <a:latin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h</m:t>
                                      </m:r>
                                    </m:e>
                                    <m:sub>
                                      <m:r>
                                        <a:rPr lang="es-MX" altLang="es-MX" sz="2400" i="1">
                                          <a:latin typeface="Cambria Math" panose="02040503050406030204" pitchFamily="18" charset="0"/>
                                          <a:sym typeface="Symbol" panose="05050102010706020507" pitchFamily="18" charset="2"/>
                                        </a:rPr>
                                        <m:t>𝑜</m:t>
                                      </m:r>
                                    </m:sub>
                                  </m:sSub>
                                </m:e>
                              </m:d>
                            </m:den>
                          </m:f>
                        </m:e>
                      </m:d>
                      <m:d>
                        <m:dPr>
                          <m:ctrlPr>
                            <a:rPr lang="es-MX" altLang="es-MX" sz="2400" i="1">
                              <a:latin typeface="Cambria Math" panose="02040503050406030204" pitchFamily="18" charset="0"/>
                              <a:sym typeface="Symbol" panose="05050102010706020507" pitchFamily="18" charset="2"/>
                            </a:rPr>
                          </m:ctrlPr>
                        </m:dPr>
                        <m:e>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𝑇</m:t>
                              </m:r>
                            </m:e>
                            <m:sub>
                              <m:r>
                                <a:rPr lang="es-MX" altLang="es-MX" sz="2400" i="1">
                                  <a:latin typeface="Cambria Math" panose="02040503050406030204" pitchFamily="18" charset="0"/>
                                  <a:sym typeface="Symbol" panose="05050102010706020507" pitchFamily="18" charset="2"/>
                                </a:rPr>
                                <m:t>𝑐</m:t>
                              </m:r>
                            </m:sub>
                          </m:sSub>
                          <m:r>
                            <a:rPr lang="es-MX" altLang="es-MX" sz="2400" i="1">
                              <a:latin typeface="Cambria Math" panose="02040503050406030204" pitchFamily="18" charset="0"/>
                              <a:sym typeface="Symbol" panose="05050102010706020507" pitchFamily="18" charset="2"/>
                            </a:rPr>
                            <m:t>−</m:t>
                          </m:r>
                          <m:sSub>
                            <m:sSubPr>
                              <m:ctrlPr>
                                <a:rPr lang="es-MX" altLang="es-MX" sz="2400" i="1">
                                  <a:latin typeface="Cambria Math" panose="02040503050406030204" pitchFamily="18" charset="0"/>
                                  <a:sym typeface="Symbol" panose="05050102010706020507" pitchFamily="18" charset="2"/>
                                </a:rPr>
                              </m:ctrlPr>
                            </m:sSubPr>
                            <m:e>
                              <m:r>
                                <a:rPr lang="es-MX" altLang="es-MX" sz="2400" i="1">
                                  <a:latin typeface="Cambria Math" panose="02040503050406030204" pitchFamily="18" charset="0"/>
                                  <a:sym typeface="Symbol" panose="05050102010706020507" pitchFamily="18" charset="2"/>
                                </a:rPr>
                                <m:t>𝑡</m:t>
                              </m:r>
                            </m:e>
                            <m:sub>
                              <m:r>
                                <a:rPr lang="es-MX" altLang="es-MX" sz="2400" i="1">
                                  <a:latin typeface="Cambria Math" panose="02040503050406030204" pitchFamily="18" charset="0"/>
                                  <a:sym typeface="Symbol" panose="05050102010706020507" pitchFamily="18" charset="2"/>
                                </a:rPr>
                                <m:t>𝑐</m:t>
                              </m:r>
                            </m:sub>
                          </m:sSub>
                        </m:e>
                      </m:d>
                    </m:oMath>
                  </m:oMathPara>
                </a14:m>
                <a:endParaRPr lang="en-US" altLang="es-MX" sz="2400" dirty="0">
                  <a:latin typeface="Century Gothic" panose="020B0502020202020204" pitchFamily="34" charset="0"/>
                  <a:sym typeface="Symbol" panose="05050102010706020507" pitchFamily="18" charset="2"/>
                </a:endParaRPr>
              </a:p>
              <a:p>
                <a:pPr>
                  <a:buFont typeface="Wingdings" panose="05000000000000000000" pitchFamily="2" charset="2"/>
                  <a:buNone/>
                </a:pPr>
                <a:endParaRPr lang="en-US" altLang="es-MX" sz="2400" dirty="0">
                  <a:latin typeface="Century Gothic" panose="020B0502020202020204" pitchFamily="34" charset="0"/>
                </a:endParaRPr>
              </a:p>
            </p:txBody>
          </p:sp>
        </mc:Choice>
        <mc:Fallback xmlns="">
          <p:sp>
            <p:nvSpPr>
              <p:cNvPr id="67587" name="Rectangle 3"/>
              <p:cNvSpPr>
                <a:spLocks noGrp="1" noRot="1" noChangeAspect="1" noMove="1" noResize="1" noEditPoints="1" noAdjustHandles="1" noChangeArrowheads="1" noChangeShapeType="1" noTextEdit="1"/>
              </p:cNvSpPr>
              <p:nvPr>
                <p:ph idx="1"/>
              </p:nvPr>
            </p:nvSpPr>
            <p:spPr>
              <a:blipFill rotWithShape="0">
                <a:blip r:embed="rId2"/>
                <a:stretch>
                  <a:fillRect l="-727" t="-1163"/>
                </a:stretch>
              </a:blipFill>
            </p:spPr>
            <p:txBody>
              <a:bodyPr/>
              <a:lstStyle/>
              <a:p>
                <a:r>
                  <a:rPr lang="es-MX">
                    <a:noFill/>
                  </a:rPr>
                  <a:t> </a:t>
                </a:r>
              </a:p>
            </p:txBody>
          </p:sp>
        </mc:Fallback>
      </mc:AlternateContent>
    </p:spTree>
    <p:extLst>
      <p:ext uri="{BB962C8B-B14F-4D97-AF65-F5344CB8AC3E}">
        <p14:creationId xmlns:p14="http://schemas.microsoft.com/office/powerpoint/2010/main" val="333192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4820" y="1988840"/>
            <a:ext cx="6711654" cy="4195481"/>
          </a:xfrm>
        </p:spPr>
        <p:txBody>
          <a:bodyPr>
            <a:normAutofit fontScale="92500" lnSpcReduction="10000"/>
          </a:bodyPr>
          <a:lstStyle/>
          <a:p>
            <a:pPr marL="0" indent="0" algn="just">
              <a:buNone/>
            </a:pPr>
            <a:r>
              <a:rPr lang="es-MX" b="1" dirty="0" smtClean="0">
                <a:solidFill>
                  <a:srgbClr val="FF0000"/>
                </a:solidFill>
              </a:rPr>
              <a:t>Nota: </a:t>
            </a:r>
          </a:p>
          <a:p>
            <a:pPr marL="0" indent="0" algn="just">
              <a:buNone/>
            </a:pPr>
            <a:r>
              <a:rPr lang="es-MX" dirty="0" smtClean="0"/>
              <a:t>Es posible estimar la temperatura de pared a partir de los datos del sistema, planteado un balance térmico. </a:t>
            </a:r>
          </a:p>
          <a:p>
            <a:pPr marL="0" indent="0" algn="just">
              <a:buNone/>
            </a:pPr>
            <a:endParaRPr lang="es-MX" dirty="0" smtClean="0"/>
          </a:p>
          <a:p>
            <a:pPr marL="0" indent="0" algn="just">
              <a:buNone/>
            </a:pPr>
            <a:r>
              <a:rPr lang="es-MX" b="1" dirty="0" smtClean="0">
                <a:solidFill>
                  <a:srgbClr val="FF0000"/>
                </a:solidFill>
              </a:rPr>
              <a:t>En estos casos el cálculo de la temperatura de pared se realiza partiendo de un dato propuesto e iterando hasta que la expresión converja.</a:t>
            </a:r>
          </a:p>
          <a:p>
            <a:pPr marL="0" indent="0" algn="just">
              <a:buNone/>
            </a:pPr>
            <a:endParaRPr lang="es-MX" dirty="0">
              <a:solidFill>
                <a:srgbClr val="FF0000"/>
              </a:solidFill>
            </a:endParaRPr>
          </a:p>
          <a:p>
            <a:pPr marL="0" indent="0" algn="just">
              <a:buNone/>
            </a:pPr>
            <a:r>
              <a:rPr lang="es-MX" dirty="0" smtClean="0"/>
              <a:t>También es posible asumir que la temperatura de pared del tubo es la misma en la pared interna y en la pared externa, la diferencia entre estos valores tienden a no ser significativa para flujos turbulentos. </a:t>
            </a:r>
          </a:p>
        </p:txBody>
      </p:sp>
      <p:sp>
        <p:nvSpPr>
          <p:cNvPr id="4"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a:t>
            </a:r>
            <a:r>
              <a:rPr lang="es-MX" altLang="es-MX" sz="3600" b="1" dirty="0">
                <a:solidFill>
                  <a:schemeClr val="accent1">
                    <a:lumMod val="40000"/>
                    <a:lumOff val="60000"/>
                  </a:schemeClr>
                </a:solidFill>
                <a:latin typeface="Arial Rounded MT Bold" panose="020F0704030504030204" pitchFamily="34" charset="0"/>
              </a:rPr>
              <a:t> </a:t>
            </a:r>
            <a:r>
              <a:rPr lang="es-MX" altLang="es-MX" sz="3600" b="1" dirty="0" smtClean="0">
                <a:solidFill>
                  <a:schemeClr val="accent1">
                    <a:lumMod val="40000"/>
                    <a:lumOff val="60000"/>
                  </a:schemeClr>
                </a:solidFill>
                <a:latin typeface="Arial Rounded MT Bold" panose="020F0704030504030204" pitchFamily="34" charset="0"/>
              </a:rPr>
              <a:t>DE PARED</a:t>
            </a:r>
            <a:endParaRPr lang="en-US" altLang="es-MX" sz="3600" b="1" dirty="0">
              <a:solidFill>
                <a:schemeClr val="accent1">
                  <a:lumMod val="40000"/>
                  <a:lumOff val="60000"/>
                </a:schemeClr>
              </a:solidFill>
              <a:latin typeface="Arial Rounded MT Bold" panose="020F0704030504030204" pitchFamily="34" charset="0"/>
            </a:endParaRPr>
          </a:p>
        </p:txBody>
      </p:sp>
      <p:pic>
        <p:nvPicPr>
          <p:cNvPr id="2" name="Imagen 1"/>
          <p:cNvPicPr>
            <a:picLocks noChangeAspect="1"/>
          </p:cNvPicPr>
          <p:nvPr/>
        </p:nvPicPr>
        <p:blipFill>
          <a:blip r:embed="rId2"/>
          <a:stretch>
            <a:fillRect/>
          </a:stretch>
        </p:blipFill>
        <p:spPr>
          <a:xfrm>
            <a:off x="7380312" y="2780928"/>
            <a:ext cx="1656184" cy="1944216"/>
          </a:xfrm>
          <a:prstGeom prst="rect">
            <a:avLst/>
          </a:prstGeom>
        </p:spPr>
      </p:pic>
    </p:spTree>
    <p:extLst>
      <p:ext uri="{BB962C8B-B14F-4D97-AF65-F5344CB8AC3E}">
        <p14:creationId xmlns:p14="http://schemas.microsoft.com/office/powerpoint/2010/main" val="26780557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lgn="just">
              <a:buNone/>
            </a:pPr>
            <a:r>
              <a:rPr lang="es-MX" dirty="0" smtClean="0">
                <a:solidFill>
                  <a:srgbClr val="FF0000"/>
                </a:solidFill>
              </a:rPr>
              <a:t>Ejemplo: </a:t>
            </a:r>
            <a:r>
              <a:rPr lang="es-MX" dirty="0" smtClean="0"/>
              <a:t>En un tubo de 2.54 cm de diámetro entra agua a 60°C a una velocidad media de 2 cm/s. Calcúlese la temperatura de salida del agua si el tubo tiene 3.0 m de longitud y la temperatura de pared externa es de 80 °C.</a:t>
            </a:r>
          </a:p>
          <a:p>
            <a:pPr marL="0" indent="0" algn="just">
              <a:buNone/>
            </a:pPr>
            <a:r>
              <a:rPr lang="es-MX" dirty="0" smtClean="0">
                <a:solidFill>
                  <a:srgbClr val="FF0000"/>
                </a:solidFill>
              </a:rPr>
              <a:t>Solución</a:t>
            </a:r>
          </a:p>
          <a:p>
            <a:pPr marL="0" indent="0" algn="just">
              <a:buNone/>
            </a:pPr>
            <a:r>
              <a:rPr lang="es-MX" dirty="0" smtClean="0"/>
              <a:t>En primer lugar se evalúa el número de Reynolds a la temperatura promedio a la entrada para determinar el régimen de flujo. Las propiedades del agua a 60 °C son:</a:t>
            </a:r>
          </a:p>
        </p:txBody>
      </p:sp>
      <p:sp>
        <p:nvSpPr>
          <p:cNvPr id="4"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a:t>
            </a:r>
            <a:r>
              <a:rPr lang="es-MX" altLang="es-MX" sz="3600" b="1" dirty="0">
                <a:solidFill>
                  <a:schemeClr val="accent1">
                    <a:lumMod val="40000"/>
                    <a:lumOff val="60000"/>
                  </a:schemeClr>
                </a:solidFill>
                <a:latin typeface="Arial Rounded MT Bold" panose="020F0704030504030204" pitchFamily="34" charset="0"/>
              </a:rPr>
              <a:t> </a:t>
            </a:r>
            <a:r>
              <a:rPr lang="es-MX" altLang="es-MX" sz="3600" b="1" dirty="0" smtClean="0">
                <a:solidFill>
                  <a:schemeClr val="accent1">
                    <a:lumMod val="40000"/>
                    <a:lumOff val="60000"/>
                  </a:schemeClr>
                </a:solidFill>
                <a:latin typeface="Arial Rounded MT Bold" panose="020F0704030504030204" pitchFamily="34" charset="0"/>
              </a:rPr>
              <a:t>DE PARED</a:t>
            </a:r>
            <a:endParaRPr lang="en-US" altLang="es-MX" sz="3600" b="1" dirty="0">
              <a:solidFill>
                <a:schemeClr val="accent1">
                  <a:lumMod val="40000"/>
                  <a:lumOff val="60000"/>
                </a:schemeClr>
              </a:solidFill>
              <a:latin typeface="Arial Rounded MT Bold" panose="020F0704030504030204" pitchFamily="34" charset="0"/>
            </a:endParaRPr>
          </a:p>
        </p:txBody>
      </p:sp>
      <p:pic>
        <p:nvPicPr>
          <p:cNvPr id="2" name="Imagen 1"/>
          <p:cNvPicPr>
            <a:picLocks noChangeAspect="1"/>
          </p:cNvPicPr>
          <p:nvPr/>
        </p:nvPicPr>
        <p:blipFill>
          <a:blip r:embed="rId2"/>
          <a:stretch>
            <a:fillRect/>
          </a:stretch>
        </p:blipFill>
        <p:spPr>
          <a:xfrm>
            <a:off x="6847851" y="5373216"/>
            <a:ext cx="1383006" cy="1340545"/>
          </a:xfrm>
          <a:prstGeom prst="rect">
            <a:avLst/>
          </a:prstGeom>
        </p:spPr>
      </p:pic>
    </p:spTree>
    <p:extLst>
      <p:ext uri="{BB962C8B-B14F-4D97-AF65-F5344CB8AC3E}">
        <p14:creationId xmlns:p14="http://schemas.microsoft.com/office/powerpoint/2010/main" val="31915415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827700" y="2052925"/>
                <a:ext cx="8064780" cy="4195481"/>
              </a:xfrm>
            </p:spPr>
            <p:txBody>
              <a:bodyPr/>
              <a:lstStyle/>
              <a:p>
                <a:pPr marL="0" indent="0">
                  <a:buNone/>
                </a:pPr>
                <a14:m>
                  <m:oMath xmlns:m="http://schemas.openxmlformats.org/officeDocument/2006/math">
                    <m:r>
                      <a:rPr lang="es-MX" i="1" smtClean="0">
                        <a:latin typeface="Cambria Math" panose="02040503050406030204" pitchFamily="18" charset="0"/>
                        <a:ea typeface="Cambria Math" panose="02040503050406030204" pitchFamily="18" charset="0"/>
                      </a:rPr>
                      <m:t>𝜌</m:t>
                    </m:r>
                    <m:r>
                      <a:rPr lang="es-MX" b="0" i="1" smtClean="0">
                        <a:latin typeface="Cambria Math" panose="02040503050406030204" pitchFamily="18" charset="0"/>
                        <a:ea typeface="Cambria Math" panose="02040503050406030204" pitchFamily="18" charset="0"/>
                      </a:rPr>
                      <m:t>=985</m:t>
                    </m:r>
                    <m:r>
                      <a:rPr lang="es-MX" b="0" i="1" smtClean="0">
                        <a:latin typeface="Cambria Math" panose="02040503050406030204" pitchFamily="18" charset="0"/>
                        <a:ea typeface="Cambria Math" panose="02040503050406030204" pitchFamily="18" charset="0"/>
                      </a:rPr>
                      <m:t>𝑘𝑔</m:t>
                    </m:r>
                    <m:r>
                      <a:rPr lang="es-MX" b="0" i="1" smtClean="0">
                        <a:latin typeface="Cambria Math" panose="02040503050406030204" pitchFamily="18" charset="0"/>
                        <a:ea typeface="Cambria Math" panose="02040503050406030204" pitchFamily="18" charset="0"/>
                      </a:rPr>
                      <m:t>/</m:t>
                    </m:r>
                    <m:sSup>
                      <m:sSupPr>
                        <m:ctrlPr>
                          <a:rPr lang="es-MX" b="0" i="1" smtClean="0">
                            <a:latin typeface="Cambria Math" panose="02040503050406030204" pitchFamily="18" charset="0"/>
                            <a:ea typeface="Cambria Math" panose="02040503050406030204" pitchFamily="18" charset="0"/>
                          </a:rPr>
                        </m:ctrlPr>
                      </m:sSupPr>
                      <m:e>
                        <m:r>
                          <a:rPr lang="es-MX" b="0" i="1" smtClean="0">
                            <a:latin typeface="Cambria Math" panose="02040503050406030204" pitchFamily="18" charset="0"/>
                            <a:ea typeface="Cambria Math" panose="02040503050406030204" pitchFamily="18" charset="0"/>
                          </a:rPr>
                          <m:t>𝑚</m:t>
                        </m:r>
                      </m:e>
                      <m:sup>
                        <m:r>
                          <a:rPr lang="es-MX" b="0" i="1" smtClean="0">
                            <a:latin typeface="Cambria Math" panose="02040503050406030204" pitchFamily="18" charset="0"/>
                            <a:ea typeface="Cambria Math" panose="02040503050406030204" pitchFamily="18" charset="0"/>
                          </a:rPr>
                          <m:t>3</m:t>
                        </m:r>
                      </m:sup>
                    </m:sSup>
                  </m:oMath>
                </a14:m>
                <a:r>
                  <a:rPr lang="es-MX" dirty="0" smtClean="0"/>
                  <a:t>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𝐶</m:t>
                        </m:r>
                      </m:e>
                      <m:sub>
                        <m:r>
                          <a:rPr lang="es-MX" b="0" i="1" smtClean="0">
                            <a:latin typeface="Cambria Math" panose="02040503050406030204" pitchFamily="18" charset="0"/>
                          </a:rPr>
                          <m:t>𝑝</m:t>
                        </m:r>
                      </m:sub>
                    </m:sSub>
                    <m:r>
                      <a:rPr lang="es-MX" b="0" i="1" smtClean="0">
                        <a:latin typeface="Cambria Math" panose="02040503050406030204" pitchFamily="18" charset="0"/>
                      </a:rPr>
                      <m:t>=4.18</m:t>
                    </m:r>
                    <m:f>
                      <m:fPr>
                        <m:ctrlPr>
                          <a:rPr lang="es-MX" b="0" i="1" smtClean="0">
                            <a:latin typeface="Cambria Math" panose="02040503050406030204" pitchFamily="18" charset="0"/>
                          </a:rPr>
                        </m:ctrlPr>
                      </m:fPr>
                      <m:num>
                        <m:r>
                          <a:rPr lang="es-MX" b="0" i="1" smtClean="0">
                            <a:latin typeface="Cambria Math" panose="02040503050406030204" pitchFamily="18" charset="0"/>
                          </a:rPr>
                          <m:t>𝑘𝐽</m:t>
                        </m:r>
                      </m:num>
                      <m:den>
                        <m:r>
                          <a:rPr lang="es-MX" b="0" i="1" smtClean="0">
                            <a:latin typeface="Cambria Math" panose="02040503050406030204" pitchFamily="18" charset="0"/>
                          </a:rPr>
                          <m:t>𝑘𝑔</m:t>
                        </m:r>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𝐶</m:t>
                        </m:r>
                      </m:den>
                    </m:f>
                  </m:oMath>
                </a14:m>
                <a:r>
                  <a:rPr lang="es-MX" dirty="0" smtClean="0"/>
                  <a:t>	</a:t>
                </a:r>
                <a14:m>
                  <m:oMath xmlns:m="http://schemas.openxmlformats.org/officeDocument/2006/math">
                    <m:r>
                      <a:rPr lang="es-MX" i="1" smtClean="0">
                        <a:latin typeface="Cambria Math" panose="02040503050406030204" pitchFamily="18" charset="0"/>
                        <a:ea typeface="Cambria Math" panose="02040503050406030204" pitchFamily="18" charset="0"/>
                      </a:rPr>
                      <m:t>𝜇</m:t>
                    </m:r>
                    <m:r>
                      <a:rPr lang="es-MX" b="0" i="1" smtClean="0">
                        <a:latin typeface="Cambria Math" panose="02040503050406030204" pitchFamily="18" charset="0"/>
                        <a:ea typeface="Cambria Math" panose="02040503050406030204" pitchFamily="18" charset="0"/>
                      </a:rPr>
                      <m:t>=4.71×</m:t>
                    </m:r>
                    <m:sSup>
                      <m:sSupPr>
                        <m:ctrlPr>
                          <a:rPr lang="es-MX" b="0" i="1" smtClean="0">
                            <a:latin typeface="Cambria Math" panose="02040503050406030204" pitchFamily="18" charset="0"/>
                            <a:ea typeface="Cambria Math" panose="02040503050406030204" pitchFamily="18" charset="0"/>
                          </a:rPr>
                        </m:ctrlPr>
                      </m:sSupPr>
                      <m:e>
                        <m:r>
                          <a:rPr lang="es-MX" b="0" i="1" smtClean="0">
                            <a:latin typeface="Cambria Math" panose="02040503050406030204" pitchFamily="18" charset="0"/>
                            <a:ea typeface="Cambria Math" panose="02040503050406030204" pitchFamily="18" charset="0"/>
                          </a:rPr>
                          <m:t>10</m:t>
                        </m:r>
                      </m:e>
                      <m:sup>
                        <m:r>
                          <a:rPr lang="es-MX" b="0" i="1" smtClean="0">
                            <a:latin typeface="Cambria Math" panose="02040503050406030204" pitchFamily="18" charset="0"/>
                            <a:ea typeface="Cambria Math" panose="02040503050406030204" pitchFamily="18" charset="0"/>
                          </a:rPr>
                          <m:t>−4</m:t>
                        </m:r>
                      </m:sup>
                    </m:sSup>
                    <m:f>
                      <m:fPr>
                        <m:ctrlPr>
                          <a:rPr lang="es-MX" b="0" i="1" smtClean="0">
                            <a:latin typeface="Cambria Math" panose="02040503050406030204" pitchFamily="18" charset="0"/>
                            <a:ea typeface="Cambria Math" panose="02040503050406030204" pitchFamily="18" charset="0"/>
                          </a:rPr>
                        </m:ctrlPr>
                      </m:fPr>
                      <m:num>
                        <m:r>
                          <a:rPr lang="es-MX" b="0" i="1" smtClean="0">
                            <a:latin typeface="Cambria Math" panose="02040503050406030204" pitchFamily="18" charset="0"/>
                            <a:ea typeface="Cambria Math" panose="02040503050406030204" pitchFamily="18" charset="0"/>
                          </a:rPr>
                          <m:t>𝑘𝑔</m:t>
                        </m:r>
                      </m:num>
                      <m:den>
                        <m:r>
                          <a:rPr lang="es-MX" b="0" i="1" smtClean="0">
                            <a:latin typeface="Cambria Math" panose="02040503050406030204" pitchFamily="18" charset="0"/>
                            <a:ea typeface="Cambria Math" panose="02040503050406030204" pitchFamily="18" charset="0"/>
                          </a:rPr>
                          <m:t>𝑚</m:t>
                        </m:r>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𝑠</m:t>
                        </m:r>
                      </m:den>
                    </m:f>
                    <m:r>
                      <a:rPr lang="es-MX" b="0" i="1" smtClean="0">
                        <a:latin typeface="Cambria Math" panose="02040503050406030204" pitchFamily="18" charset="0"/>
                        <a:ea typeface="Cambria Math" panose="02040503050406030204" pitchFamily="18" charset="0"/>
                      </a:rPr>
                      <m:t>=1.139</m:t>
                    </m:r>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𝑙𝑏</m:t>
                        </m:r>
                      </m:e>
                      <m:sub>
                        <m:r>
                          <a:rPr lang="es-MX" b="0" i="1" smtClean="0">
                            <a:latin typeface="Cambria Math" panose="02040503050406030204" pitchFamily="18" charset="0"/>
                            <a:ea typeface="Cambria Math" panose="02040503050406030204" pitchFamily="18" charset="0"/>
                          </a:rPr>
                          <m:t>𝑚</m:t>
                        </m:r>
                      </m:sub>
                    </m:sSub>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h</m:t>
                    </m:r>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𝑓𝑡</m:t>
                    </m:r>
                  </m:oMath>
                </a14:m>
                <a:endParaRPr lang="es-MX" dirty="0" smtClean="0"/>
              </a:p>
              <a:p>
                <a:pPr marL="0" indent="0">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𝑅𝑒</m:t>
                          </m:r>
                        </m:e>
                        <m:sub>
                          <m:r>
                            <a:rPr lang="es-MX" b="0" i="1" smtClean="0">
                              <a:latin typeface="Cambria Math" panose="02040503050406030204" pitchFamily="18" charset="0"/>
                            </a:rPr>
                            <m:t>𝑑</m:t>
                          </m:r>
                        </m:sub>
                      </m:sSub>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ea typeface="Cambria Math" panose="02040503050406030204" pitchFamily="18" charset="0"/>
                            </a:rPr>
                            <m:t>𝜌</m:t>
                          </m:r>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𝑣</m:t>
                              </m:r>
                            </m:e>
                            <m:sub>
                              <m:r>
                                <a:rPr lang="es-MX" b="0" i="1" smtClean="0">
                                  <a:latin typeface="Cambria Math" panose="02040503050406030204" pitchFamily="18" charset="0"/>
                                  <a:ea typeface="Cambria Math" panose="02040503050406030204" pitchFamily="18" charset="0"/>
                                </a:rPr>
                                <m:t>𝑚</m:t>
                              </m:r>
                            </m:sub>
                          </m:sSub>
                          <m:r>
                            <a:rPr lang="es-MX" b="0" i="1" smtClean="0">
                              <a:latin typeface="Cambria Math" panose="02040503050406030204" pitchFamily="18" charset="0"/>
                              <a:ea typeface="Cambria Math" panose="02040503050406030204" pitchFamily="18" charset="0"/>
                            </a:rPr>
                            <m:t>𝑑</m:t>
                          </m:r>
                        </m:num>
                        <m:den>
                          <m:r>
                            <a:rPr lang="es-MX" b="0" i="1" smtClean="0">
                              <a:latin typeface="Cambria Math" panose="02040503050406030204" pitchFamily="18" charset="0"/>
                              <a:ea typeface="Cambria Math" panose="02040503050406030204" pitchFamily="18" charset="0"/>
                            </a:rPr>
                            <m:t>𝜇</m:t>
                          </m:r>
                        </m:den>
                      </m:f>
                      <m:r>
                        <a:rPr lang="es-MX" b="0" i="1" smtClean="0">
                          <a:latin typeface="Cambria Math" panose="02040503050406030204" pitchFamily="18" charset="0"/>
                        </a:rPr>
                        <m:t>=</m:t>
                      </m:r>
                      <m:f>
                        <m:fPr>
                          <m:ctrlPr>
                            <a:rPr lang="es-MX" b="0" i="1" smtClean="0">
                              <a:latin typeface="Cambria Math" panose="02040503050406030204" pitchFamily="18" charset="0"/>
                            </a:rPr>
                          </m:ctrlPr>
                        </m:fPr>
                        <m:num>
                          <m:d>
                            <m:dPr>
                              <m:ctrlPr>
                                <a:rPr lang="es-MX" b="0" i="1" smtClean="0">
                                  <a:latin typeface="Cambria Math" panose="02040503050406030204" pitchFamily="18" charset="0"/>
                                </a:rPr>
                              </m:ctrlPr>
                            </m:dPr>
                            <m:e>
                              <m:r>
                                <a:rPr lang="es-MX" b="0" i="1" smtClean="0">
                                  <a:latin typeface="Cambria Math" panose="02040503050406030204" pitchFamily="18" charset="0"/>
                                </a:rPr>
                                <m:t>985</m:t>
                              </m:r>
                            </m:e>
                          </m:d>
                          <m:d>
                            <m:dPr>
                              <m:ctrlPr>
                                <a:rPr lang="es-MX" b="0" i="1" smtClean="0">
                                  <a:latin typeface="Cambria Math" panose="02040503050406030204" pitchFamily="18" charset="0"/>
                                </a:rPr>
                              </m:ctrlPr>
                            </m:dPr>
                            <m:e>
                              <m:r>
                                <a:rPr lang="es-MX" b="0" i="1" smtClean="0">
                                  <a:latin typeface="Cambria Math" panose="02040503050406030204" pitchFamily="18" charset="0"/>
                                </a:rPr>
                                <m:t>0.02</m:t>
                              </m:r>
                            </m:e>
                          </m:d>
                          <m:d>
                            <m:dPr>
                              <m:ctrlPr>
                                <a:rPr lang="es-MX" b="0" i="1" smtClean="0">
                                  <a:latin typeface="Cambria Math" panose="02040503050406030204" pitchFamily="18" charset="0"/>
                                </a:rPr>
                              </m:ctrlPr>
                            </m:dPr>
                            <m:e>
                              <m:r>
                                <a:rPr lang="es-MX" b="0" i="1" smtClean="0">
                                  <a:latin typeface="Cambria Math" panose="02040503050406030204" pitchFamily="18" charset="0"/>
                                </a:rPr>
                                <m:t>0.0254</m:t>
                              </m:r>
                            </m:e>
                          </m:d>
                        </m:num>
                        <m:den>
                          <m:r>
                            <a:rPr lang="es-MX" b="0" i="1" smtClean="0">
                              <a:latin typeface="Cambria Math" panose="02040503050406030204" pitchFamily="18" charset="0"/>
                            </a:rPr>
                            <m:t>4.71</m:t>
                          </m:r>
                          <m:r>
                            <a:rPr lang="es-MX" b="0" i="1" smtClean="0">
                              <a:latin typeface="Cambria Math" panose="02040503050406030204" pitchFamily="18" charset="0"/>
                              <a:ea typeface="Cambria Math" panose="02040503050406030204" pitchFamily="18" charset="0"/>
                            </a:rPr>
                            <m:t>×</m:t>
                          </m:r>
                          <m:sSup>
                            <m:sSupPr>
                              <m:ctrlPr>
                                <a:rPr lang="es-MX" b="0" i="1" smtClean="0">
                                  <a:latin typeface="Cambria Math" panose="02040503050406030204" pitchFamily="18" charset="0"/>
                                  <a:ea typeface="Cambria Math" panose="02040503050406030204" pitchFamily="18" charset="0"/>
                                </a:rPr>
                              </m:ctrlPr>
                            </m:sSupPr>
                            <m:e>
                              <m:r>
                                <a:rPr lang="es-MX" b="0" i="1" smtClean="0">
                                  <a:latin typeface="Cambria Math" panose="02040503050406030204" pitchFamily="18" charset="0"/>
                                  <a:ea typeface="Cambria Math" panose="02040503050406030204" pitchFamily="18" charset="0"/>
                                </a:rPr>
                                <m:t>10</m:t>
                              </m:r>
                            </m:e>
                            <m:sup>
                              <m:r>
                                <a:rPr lang="es-MX" b="0" i="1" smtClean="0">
                                  <a:latin typeface="Cambria Math" panose="02040503050406030204" pitchFamily="18" charset="0"/>
                                  <a:ea typeface="Cambria Math" panose="02040503050406030204" pitchFamily="18" charset="0"/>
                                </a:rPr>
                                <m:t>−4</m:t>
                              </m:r>
                            </m:sup>
                          </m:sSup>
                        </m:den>
                      </m:f>
                      <m:r>
                        <a:rPr lang="es-MX" b="0" i="1" smtClean="0">
                          <a:latin typeface="Cambria Math" panose="02040503050406030204" pitchFamily="18" charset="0"/>
                        </a:rPr>
                        <m:t>=1.062</m:t>
                      </m:r>
                    </m:oMath>
                  </m:oMathPara>
                </a14:m>
                <a:endParaRPr lang="es-MX" dirty="0" smtClean="0"/>
              </a:p>
              <a:p>
                <a:pPr marL="0" indent="0" algn="just">
                  <a:buNone/>
                </a:pPr>
                <a:r>
                  <a:rPr lang="es-MX" dirty="0" smtClean="0"/>
                  <a:t>De modo que el flujo es laminar. Calculando el parámetro adicional se tiene</a:t>
                </a:r>
              </a:p>
              <a:p>
                <a:pPr marL="0" indent="0" algn="just">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𝑅𝑒</m:t>
                          </m:r>
                        </m:e>
                        <m:sub>
                          <m:r>
                            <a:rPr lang="es-MX" b="0" i="1" smtClean="0">
                              <a:latin typeface="Cambria Math" panose="02040503050406030204" pitchFamily="18" charset="0"/>
                            </a:rPr>
                            <m:t>𝑑</m:t>
                          </m:r>
                        </m:sub>
                      </m:sSub>
                      <m:r>
                        <a:rPr lang="es-MX" b="0" i="1" smtClean="0">
                          <a:latin typeface="Cambria Math" panose="02040503050406030204" pitchFamily="18" charset="0"/>
                        </a:rPr>
                        <m:t>𝑃𝑟</m:t>
                      </m:r>
                      <m:f>
                        <m:fPr>
                          <m:ctrlPr>
                            <a:rPr lang="es-MX" b="0" i="1" smtClean="0">
                              <a:latin typeface="Cambria Math" panose="02040503050406030204" pitchFamily="18" charset="0"/>
                            </a:rPr>
                          </m:ctrlPr>
                        </m:fPr>
                        <m:num>
                          <m:r>
                            <a:rPr lang="es-MX" b="0" i="1" smtClean="0">
                              <a:latin typeface="Cambria Math" panose="02040503050406030204" pitchFamily="18" charset="0"/>
                            </a:rPr>
                            <m:t>𝑑</m:t>
                          </m:r>
                        </m:num>
                        <m:den>
                          <m:r>
                            <a:rPr lang="es-MX" b="0" i="1" smtClean="0">
                              <a:latin typeface="Cambria Math" panose="02040503050406030204" pitchFamily="18" charset="0"/>
                            </a:rPr>
                            <m:t>𝐿</m:t>
                          </m:r>
                        </m:den>
                      </m:f>
                      <m:r>
                        <a:rPr lang="es-MX" b="0" i="1" smtClean="0">
                          <a:latin typeface="Cambria Math" panose="02040503050406030204" pitchFamily="18" charset="0"/>
                        </a:rPr>
                        <m:t>=</m:t>
                      </m:r>
                      <m:f>
                        <m:fPr>
                          <m:ctrlPr>
                            <a:rPr lang="es-MX" b="0" i="1" smtClean="0">
                              <a:latin typeface="Cambria Math" panose="02040503050406030204" pitchFamily="18" charset="0"/>
                            </a:rPr>
                          </m:ctrlPr>
                        </m:fPr>
                        <m:num>
                          <m:d>
                            <m:dPr>
                              <m:ctrlPr>
                                <a:rPr lang="es-MX" b="0" i="1" smtClean="0">
                                  <a:latin typeface="Cambria Math" panose="02040503050406030204" pitchFamily="18" charset="0"/>
                                </a:rPr>
                              </m:ctrlPr>
                            </m:dPr>
                            <m:e>
                              <m:r>
                                <a:rPr lang="es-MX" b="0" i="1" smtClean="0">
                                  <a:latin typeface="Cambria Math" panose="02040503050406030204" pitchFamily="18" charset="0"/>
                                </a:rPr>
                                <m:t>1.062</m:t>
                              </m:r>
                            </m:e>
                          </m:d>
                          <m:d>
                            <m:dPr>
                              <m:ctrlPr>
                                <a:rPr lang="es-MX" b="0" i="1" smtClean="0">
                                  <a:latin typeface="Cambria Math" panose="02040503050406030204" pitchFamily="18" charset="0"/>
                                </a:rPr>
                              </m:ctrlPr>
                            </m:dPr>
                            <m:e>
                              <m:r>
                                <a:rPr lang="es-MX" b="0" i="1" smtClean="0">
                                  <a:latin typeface="Cambria Math" panose="02040503050406030204" pitchFamily="18" charset="0"/>
                                </a:rPr>
                                <m:t>3.02</m:t>
                              </m:r>
                            </m:e>
                          </m:d>
                          <m:d>
                            <m:dPr>
                              <m:ctrlPr>
                                <a:rPr lang="es-MX" b="0" i="1" smtClean="0">
                                  <a:latin typeface="Cambria Math" panose="02040503050406030204" pitchFamily="18" charset="0"/>
                                </a:rPr>
                              </m:ctrlPr>
                            </m:dPr>
                            <m:e>
                              <m:r>
                                <a:rPr lang="es-MX" b="0" i="1" smtClean="0">
                                  <a:latin typeface="Cambria Math" panose="02040503050406030204" pitchFamily="18" charset="0"/>
                                </a:rPr>
                                <m:t>0.0254</m:t>
                              </m:r>
                            </m:e>
                          </m:d>
                        </m:num>
                        <m:den>
                          <m:r>
                            <a:rPr lang="es-MX" b="0" i="1" smtClean="0">
                              <a:latin typeface="Cambria Math" panose="02040503050406030204" pitchFamily="18" charset="0"/>
                            </a:rPr>
                            <m:t>3</m:t>
                          </m:r>
                        </m:den>
                      </m:f>
                      <m:r>
                        <a:rPr lang="es-MX" b="0" i="1" smtClean="0">
                          <a:latin typeface="Cambria Math" panose="02040503050406030204" pitchFamily="18" charset="0"/>
                        </a:rPr>
                        <m:t>=27.15</m:t>
                      </m:r>
                      <m:r>
                        <a:rPr lang="es-MX" b="0" i="1" smtClean="0">
                          <a:latin typeface="Cambria Math" panose="02040503050406030204" pitchFamily="18" charset="0"/>
                          <a:ea typeface="Cambria Math" panose="02040503050406030204" pitchFamily="18" charset="0"/>
                        </a:rPr>
                        <m:t>&gt;10</m:t>
                      </m:r>
                    </m:oMath>
                  </m:oMathPara>
                </a14:m>
                <a:endParaRPr lang="es-MX" dirty="0" smtClean="0"/>
              </a:p>
              <a:p>
                <a:pPr marL="0" indent="0" algn="just">
                  <a:buNone/>
                </a:pPr>
                <a:r>
                  <a:rPr lang="es-MX" dirty="0" smtClean="0"/>
                  <a:t>La temperatura promedio para evaluar las propiedades no se conoce aún, así que el primer cálculo se realiza sobre la base de 60°C, se determina una temperatura promedio a la salida y se realiza una segunda iteración para obtener un valor más preciso.</a:t>
                </a: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827700" y="2052925"/>
                <a:ext cx="8064780" cy="4195481"/>
              </a:xfrm>
              <a:blipFill rotWithShape="0">
                <a:blip r:embed="rId2"/>
                <a:stretch>
                  <a:fillRect l="-831" r="-756" b="-2326"/>
                </a:stretch>
              </a:blipFill>
            </p:spPr>
            <p:txBody>
              <a:bodyPr/>
              <a:lstStyle/>
              <a:p>
                <a:r>
                  <a:rPr lang="es-MX">
                    <a:noFill/>
                  </a:rPr>
                  <a:t> </a:t>
                </a:r>
              </a:p>
            </p:txBody>
          </p:sp>
        </mc:Fallback>
      </mc:AlternateContent>
      <p:sp>
        <p:nvSpPr>
          <p:cNvPr id="4"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a:t>
            </a:r>
            <a:r>
              <a:rPr lang="es-MX" altLang="es-MX" sz="3600" b="1" dirty="0">
                <a:solidFill>
                  <a:schemeClr val="accent1">
                    <a:lumMod val="40000"/>
                    <a:lumOff val="60000"/>
                  </a:schemeClr>
                </a:solidFill>
                <a:latin typeface="Arial Rounded MT Bold" panose="020F0704030504030204" pitchFamily="34" charset="0"/>
              </a:rPr>
              <a:t> </a:t>
            </a:r>
            <a:r>
              <a:rPr lang="es-MX" altLang="es-MX" sz="3600" b="1" dirty="0" smtClean="0">
                <a:solidFill>
                  <a:schemeClr val="accent1">
                    <a:lumMod val="40000"/>
                    <a:lumOff val="60000"/>
                  </a:schemeClr>
                </a:solidFill>
                <a:latin typeface="Arial Rounded MT Bold" panose="020F0704030504030204" pitchFamily="34" charset="0"/>
              </a:rPr>
              <a:t>DE PARED</a:t>
            </a:r>
            <a:endParaRPr lang="en-US" altLang="es-MX" sz="3600" b="1" dirty="0">
              <a:solidFill>
                <a:schemeClr val="accent1">
                  <a:lumMod val="40000"/>
                  <a:lumOff val="60000"/>
                </a:schemeClr>
              </a:solidFill>
              <a:latin typeface="Arial Rounded MT Bold" panose="020F0704030504030204" pitchFamily="34" charset="0"/>
            </a:endParaRPr>
          </a:p>
        </p:txBody>
      </p:sp>
    </p:spTree>
    <p:extLst>
      <p:ext uri="{BB962C8B-B14F-4D97-AF65-F5344CB8AC3E}">
        <p14:creationId xmlns:p14="http://schemas.microsoft.com/office/powerpoint/2010/main" val="29832227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83568" y="1853249"/>
                <a:ext cx="7632848" cy="4744104"/>
              </a:xfrm>
            </p:spPr>
            <p:txBody>
              <a:bodyPr/>
              <a:lstStyle/>
              <a:p>
                <a:pPr marL="0" indent="0" algn="just">
                  <a:buNone/>
                </a:pPr>
                <a:r>
                  <a:rPr lang="es-MX" dirty="0" smtClean="0"/>
                  <a:t>Si las condiciones de entrada y salida se designan con los subíndices 1 y 2, respectivamente, el balance energético es</a:t>
                </a:r>
              </a:p>
              <a:p>
                <a:pPr marL="0" indent="0" algn="just">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𝑞</m:t>
                      </m:r>
                      <m:r>
                        <a:rPr lang="es-MX" b="0" i="1" smtClean="0">
                          <a:latin typeface="Cambria Math" panose="02040503050406030204" pitchFamily="18" charset="0"/>
                        </a:rPr>
                        <m:t>=</m:t>
                      </m:r>
                      <m:r>
                        <a:rPr lang="es-MX" b="0" i="1" smtClean="0">
                          <a:latin typeface="Cambria Math" panose="02040503050406030204" pitchFamily="18" charset="0"/>
                        </a:rPr>
                        <m:t>h</m:t>
                      </m:r>
                      <m:r>
                        <a:rPr lang="es-MX" b="0" i="1" smtClean="0">
                          <a:latin typeface="Cambria Math" panose="02040503050406030204" pitchFamily="18" charset="0"/>
                          <a:ea typeface="Cambria Math" panose="02040503050406030204" pitchFamily="18" charset="0"/>
                        </a:rPr>
                        <m:t>𝜋</m:t>
                      </m:r>
                      <m:r>
                        <a:rPr lang="es-MX" b="0" i="1" smtClean="0">
                          <a:latin typeface="Cambria Math" panose="02040503050406030204" pitchFamily="18" charset="0"/>
                          <a:ea typeface="Cambria Math" panose="02040503050406030204" pitchFamily="18" charset="0"/>
                        </a:rPr>
                        <m:t>𝑑𝐿</m:t>
                      </m:r>
                      <m:d>
                        <m:dPr>
                          <m:ctrlPr>
                            <a:rPr lang="es-MX" b="0" i="1" smtClean="0">
                              <a:latin typeface="Cambria Math" panose="02040503050406030204" pitchFamily="18" charset="0"/>
                              <a:ea typeface="Cambria Math" panose="02040503050406030204" pitchFamily="18" charset="0"/>
                            </a:rPr>
                          </m:ctrlPr>
                        </m:dPr>
                        <m:e>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𝑇</m:t>
                              </m:r>
                            </m:e>
                            <m:sub>
                              <m:r>
                                <a:rPr lang="es-MX" b="0" i="1" smtClean="0">
                                  <a:latin typeface="Cambria Math" panose="02040503050406030204" pitchFamily="18" charset="0"/>
                                  <a:ea typeface="Cambria Math" panose="02040503050406030204" pitchFamily="18" charset="0"/>
                                </a:rPr>
                                <m:t>𝑝</m:t>
                              </m:r>
                            </m:sub>
                          </m:sSub>
                          <m:r>
                            <a:rPr lang="es-MX" b="0" i="1" smtClean="0">
                              <a:latin typeface="Cambria Math" panose="02040503050406030204" pitchFamily="18" charset="0"/>
                              <a:ea typeface="Cambria Math" panose="02040503050406030204" pitchFamily="18" charset="0"/>
                            </a:rPr>
                            <m:t>−</m:t>
                          </m:r>
                          <m:f>
                            <m:fPr>
                              <m:ctrlPr>
                                <a:rPr lang="es-MX" b="0" i="1" smtClean="0">
                                  <a:latin typeface="Cambria Math" panose="02040503050406030204" pitchFamily="18" charset="0"/>
                                  <a:ea typeface="Cambria Math" panose="02040503050406030204" pitchFamily="18" charset="0"/>
                                </a:rPr>
                              </m:ctrlPr>
                            </m:fPr>
                            <m:num>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𝑇</m:t>
                                  </m:r>
                                </m:e>
                                <m:sub>
                                  <m:r>
                                    <a:rPr lang="es-MX" b="0" i="1" smtClean="0">
                                      <a:latin typeface="Cambria Math" panose="02040503050406030204" pitchFamily="18" charset="0"/>
                                      <a:ea typeface="Cambria Math" panose="02040503050406030204" pitchFamily="18" charset="0"/>
                                    </a:rPr>
                                    <m:t>𝑏</m:t>
                                  </m:r>
                                  <m:r>
                                    <a:rPr lang="es-MX" b="0" i="1" smtClean="0">
                                      <a:latin typeface="Cambria Math" panose="02040503050406030204" pitchFamily="18" charset="0"/>
                                      <a:ea typeface="Cambria Math" panose="02040503050406030204" pitchFamily="18" charset="0"/>
                                    </a:rPr>
                                    <m:t>1</m:t>
                                  </m:r>
                                </m:sub>
                              </m:sSub>
                              <m:r>
                                <a:rPr lang="es-MX" b="0" i="1" smtClean="0">
                                  <a:latin typeface="Cambria Math" panose="02040503050406030204" pitchFamily="18" charset="0"/>
                                  <a:ea typeface="Cambria Math" panose="02040503050406030204" pitchFamily="18" charset="0"/>
                                </a:rPr>
                                <m:t>+</m:t>
                              </m:r>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𝑇</m:t>
                                  </m:r>
                                </m:e>
                                <m:sub>
                                  <m:r>
                                    <a:rPr lang="es-MX" b="0" i="1" smtClean="0">
                                      <a:latin typeface="Cambria Math" panose="02040503050406030204" pitchFamily="18" charset="0"/>
                                      <a:ea typeface="Cambria Math" panose="02040503050406030204" pitchFamily="18" charset="0"/>
                                    </a:rPr>
                                    <m:t>𝑏</m:t>
                                  </m:r>
                                  <m:r>
                                    <a:rPr lang="es-MX" b="0" i="1" smtClean="0">
                                      <a:latin typeface="Cambria Math" panose="02040503050406030204" pitchFamily="18" charset="0"/>
                                      <a:ea typeface="Cambria Math" panose="02040503050406030204" pitchFamily="18" charset="0"/>
                                    </a:rPr>
                                    <m:t>2</m:t>
                                  </m:r>
                                </m:sub>
                              </m:sSub>
                            </m:num>
                            <m:den>
                              <m:r>
                                <a:rPr lang="es-MX" b="0" i="1" smtClean="0">
                                  <a:latin typeface="Cambria Math" panose="02040503050406030204" pitchFamily="18" charset="0"/>
                                  <a:ea typeface="Cambria Math" panose="02040503050406030204" pitchFamily="18" charset="0"/>
                                </a:rPr>
                                <m:t>2</m:t>
                              </m:r>
                            </m:den>
                          </m:f>
                        </m:e>
                      </m:d>
                      <m:r>
                        <a:rPr lang="es-MX" b="0" i="1" smtClean="0">
                          <a:latin typeface="Cambria Math" panose="02040503050406030204" pitchFamily="18" charset="0"/>
                          <a:ea typeface="Cambria Math" panose="02040503050406030204" pitchFamily="18" charset="0"/>
                        </a:rPr>
                        <m:t>=</m:t>
                      </m:r>
                      <m:acc>
                        <m:accPr>
                          <m:chr m:val="̇"/>
                          <m:ctrlPr>
                            <a:rPr lang="es-MX" b="0" i="1" smtClean="0">
                              <a:latin typeface="Cambria Math" panose="02040503050406030204" pitchFamily="18" charset="0"/>
                              <a:ea typeface="Cambria Math" panose="02040503050406030204" pitchFamily="18" charset="0"/>
                            </a:rPr>
                          </m:ctrlPr>
                        </m:accPr>
                        <m:e>
                          <m:r>
                            <a:rPr lang="es-MX" b="0" i="1" smtClean="0">
                              <a:latin typeface="Cambria Math" panose="02040503050406030204" pitchFamily="18" charset="0"/>
                              <a:ea typeface="Cambria Math" panose="02040503050406030204" pitchFamily="18" charset="0"/>
                            </a:rPr>
                            <m:t>𝑚</m:t>
                          </m:r>
                        </m:e>
                      </m:acc>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𝑝</m:t>
                          </m:r>
                        </m:sub>
                      </m:sSub>
                      <m:d>
                        <m:dPr>
                          <m:ctrlPr>
                            <a:rPr lang="es-MX" b="0" i="1" smtClean="0">
                              <a:latin typeface="Cambria Math" panose="02040503050406030204" pitchFamily="18" charset="0"/>
                            </a:rPr>
                          </m:ctrlPr>
                        </m:dPr>
                        <m:e>
                          <m:sSub>
                            <m:sSubPr>
                              <m:ctrlPr>
                                <a:rPr lang="es-MX" b="0" i="1" smtClean="0">
                                  <a:latin typeface="Cambria Math" panose="02040503050406030204" pitchFamily="18" charset="0"/>
                                </a:rPr>
                              </m:ctrlPr>
                            </m:sSubPr>
                            <m:e>
                              <m:r>
                                <a:rPr lang="es-MX" b="0" i="1" smtClean="0">
                                  <a:latin typeface="Cambria Math" panose="02040503050406030204" pitchFamily="18" charset="0"/>
                                </a:rPr>
                                <m:t>𝑇</m:t>
                              </m:r>
                            </m:e>
                            <m:sub>
                              <m:r>
                                <a:rPr lang="es-MX" b="0" i="1" smtClean="0">
                                  <a:latin typeface="Cambria Math" panose="02040503050406030204" pitchFamily="18" charset="0"/>
                                </a:rPr>
                                <m:t>𝑏</m:t>
                              </m:r>
                              <m:r>
                                <a:rPr lang="es-MX" b="0" i="1" smtClean="0">
                                  <a:latin typeface="Cambria Math" panose="02040503050406030204" pitchFamily="18" charset="0"/>
                                </a:rPr>
                                <m:t>2</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𝑇</m:t>
                              </m:r>
                            </m:e>
                            <m:sub>
                              <m:r>
                                <a:rPr lang="es-MX" b="0" i="1" smtClean="0">
                                  <a:latin typeface="Cambria Math" panose="02040503050406030204" pitchFamily="18" charset="0"/>
                                </a:rPr>
                                <m:t>𝑏</m:t>
                              </m:r>
                              <m:r>
                                <a:rPr lang="es-MX" b="0" i="1" smtClean="0">
                                  <a:latin typeface="Cambria Math" panose="02040503050406030204" pitchFamily="18" charset="0"/>
                                </a:rPr>
                                <m:t>1</m:t>
                              </m:r>
                            </m:sub>
                          </m:sSub>
                        </m:e>
                      </m:d>
                      <m:r>
                        <a:rPr lang="es-MX" b="0" i="1" smtClean="0">
                          <a:latin typeface="Cambria Math" panose="02040503050406030204" pitchFamily="18" charset="0"/>
                        </a:rPr>
                        <m:t>          (</m:t>
                      </m:r>
                      <m:r>
                        <a:rPr lang="es-MX" b="0" i="1" smtClean="0">
                          <a:latin typeface="Cambria Math" panose="02040503050406030204" pitchFamily="18" charset="0"/>
                        </a:rPr>
                        <m:t>𝑎</m:t>
                      </m:r>
                      <m:r>
                        <a:rPr lang="es-MX" b="0" i="1" smtClean="0">
                          <a:latin typeface="Cambria Math" panose="02040503050406030204" pitchFamily="18" charset="0"/>
                        </a:rPr>
                        <m:t>)</m:t>
                      </m:r>
                    </m:oMath>
                  </m:oMathPara>
                </a14:m>
                <a:endParaRPr lang="es-MX" dirty="0" smtClean="0"/>
              </a:p>
              <a:p>
                <a:pPr marL="0" indent="0" algn="just">
                  <a:buNone/>
                </a:pPr>
                <a:r>
                  <a:rPr lang="es-MX" dirty="0" smtClean="0"/>
                  <a:t>A la temperatura de la pared de 80°C se tiene</a:t>
                </a:r>
              </a:p>
              <a:p>
                <a:pPr marL="0" indent="0" algn="just">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i="1" smtClean="0">
                              <a:latin typeface="Cambria Math" panose="02040503050406030204" pitchFamily="18" charset="0"/>
                              <a:ea typeface="Cambria Math" panose="02040503050406030204" pitchFamily="18" charset="0"/>
                            </a:rPr>
                            <m:t>𝜇</m:t>
                          </m:r>
                        </m:e>
                        <m:sub>
                          <m:r>
                            <a:rPr lang="es-MX" b="0" i="1" smtClean="0">
                              <a:latin typeface="Cambria Math" panose="02040503050406030204" pitchFamily="18" charset="0"/>
                            </a:rPr>
                            <m:t>𝑝</m:t>
                          </m:r>
                        </m:sub>
                      </m:sSub>
                      <m:r>
                        <a:rPr lang="es-MX" b="0" i="1" smtClean="0">
                          <a:latin typeface="Cambria Math" panose="02040503050406030204" pitchFamily="18" charset="0"/>
                        </a:rPr>
                        <m:t>=3.55</m:t>
                      </m:r>
                      <m:r>
                        <a:rPr lang="es-MX" b="0" i="1" smtClean="0">
                          <a:latin typeface="Cambria Math" panose="02040503050406030204" pitchFamily="18" charset="0"/>
                          <a:ea typeface="Cambria Math" panose="02040503050406030204" pitchFamily="18" charset="0"/>
                        </a:rPr>
                        <m:t>×</m:t>
                      </m:r>
                      <m:sSup>
                        <m:sSupPr>
                          <m:ctrlPr>
                            <a:rPr lang="es-MX" b="0" i="1" smtClean="0">
                              <a:latin typeface="Cambria Math" panose="02040503050406030204" pitchFamily="18" charset="0"/>
                              <a:ea typeface="Cambria Math" panose="02040503050406030204" pitchFamily="18" charset="0"/>
                            </a:rPr>
                          </m:ctrlPr>
                        </m:sSupPr>
                        <m:e>
                          <m:r>
                            <a:rPr lang="es-MX" b="0" i="1" smtClean="0">
                              <a:latin typeface="Cambria Math" panose="02040503050406030204" pitchFamily="18" charset="0"/>
                              <a:ea typeface="Cambria Math" panose="02040503050406030204" pitchFamily="18" charset="0"/>
                            </a:rPr>
                            <m:t>10</m:t>
                          </m:r>
                        </m:e>
                        <m:sup>
                          <m:r>
                            <a:rPr lang="es-MX" b="0" i="1" smtClean="0">
                              <a:latin typeface="Cambria Math" panose="02040503050406030204" pitchFamily="18" charset="0"/>
                              <a:ea typeface="Cambria Math" panose="02040503050406030204" pitchFamily="18" charset="0"/>
                            </a:rPr>
                            <m:t>−4</m:t>
                          </m:r>
                        </m:sup>
                      </m:sSup>
                      <m:r>
                        <a:rPr lang="es-MX" b="0" i="1" smtClean="0">
                          <a:latin typeface="Cambria Math" panose="02040503050406030204" pitchFamily="18" charset="0"/>
                          <a:ea typeface="Cambria Math" panose="02040503050406030204" pitchFamily="18" charset="0"/>
                        </a:rPr>
                        <m:t> </m:t>
                      </m:r>
                      <m:f>
                        <m:fPr>
                          <m:type m:val="lin"/>
                          <m:ctrlPr>
                            <a:rPr lang="es-MX" b="0" i="1" smtClean="0">
                              <a:latin typeface="Cambria Math" panose="02040503050406030204" pitchFamily="18" charset="0"/>
                              <a:ea typeface="Cambria Math" panose="02040503050406030204" pitchFamily="18" charset="0"/>
                            </a:rPr>
                          </m:ctrlPr>
                        </m:fPr>
                        <m:num>
                          <m:r>
                            <a:rPr lang="es-MX" b="0" i="1" smtClean="0">
                              <a:latin typeface="Cambria Math" panose="02040503050406030204" pitchFamily="18" charset="0"/>
                              <a:ea typeface="Cambria Math" panose="02040503050406030204" pitchFamily="18" charset="0"/>
                            </a:rPr>
                            <m:t>𝑘𝑔</m:t>
                          </m:r>
                        </m:num>
                        <m:den>
                          <m:r>
                            <a:rPr lang="es-MX" b="0" i="1" smtClean="0">
                              <a:latin typeface="Cambria Math" panose="02040503050406030204" pitchFamily="18" charset="0"/>
                              <a:ea typeface="Cambria Math" panose="02040503050406030204" pitchFamily="18" charset="0"/>
                            </a:rPr>
                            <m:t>𝑚</m:t>
                          </m:r>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𝑠</m:t>
                          </m:r>
                        </m:den>
                      </m:f>
                    </m:oMath>
                  </m:oMathPara>
                </a14:m>
                <a:endParaRPr lang="es-MX" dirty="0" smtClean="0"/>
              </a:p>
              <a:p>
                <a:pPr marL="0" indent="0" algn="just">
                  <a:buNone/>
                </a:pPr>
                <a:endParaRPr lang="es-MX" dirty="0" smtClean="0"/>
              </a:p>
              <a:p>
                <a:pPr marL="0" indent="0" algn="just">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𝑁𝑢</m:t>
                          </m:r>
                        </m:e>
                        <m:sub>
                          <m:r>
                            <a:rPr lang="es-MX" b="0" i="1" smtClean="0">
                              <a:latin typeface="Cambria Math" panose="02040503050406030204" pitchFamily="18" charset="0"/>
                            </a:rPr>
                            <m:t>𝑑</m:t>
                          </m:r>
                        </m:sub>
                      </m:sSub>
                      <m:r>
                        <a:rPr lang="es-MX" b="0" i="1" smtClean="0">
                          <a:latin typeface="Cambria Math" panose="02040503050406030204" pitchFamily="18" charset="0"/>
                        </a:rPr>
                        <m:t>=</m:t>
                      </m:r>
                      <m:d>
                        <m:dPr>
                          <m:ctrlPr>
                            <a:rPr lang="es-MX" b="0" i="1" smtClean="0">
                              <a:latin typeface="Cambria Math" panose="02040503050406030204" pitchFamily="18" charset="0"/>
                            </a:rPr>
                          </m:ctrlPr>
                        </m:dPr>
                        <m:e>
                          <m:r>
                            <a:rPr lang="es-MX" b="0" i="1" smtClean="0">
                              <a:latin typeface="Cambria Math" panose="02040503050406030204" pitchFamily="18" charset="0"/>
                            </a:rPr>
                            <m:t>1.86</m:t>
                          </m:r>
                        </m:e>
                      </m:d>
                      <m:sSup>
                        <m:sSupPr>
                          <m:ctrlPr>
                            <a:rPr lang="es-MX" b="0" i="1" smtClean="0">
                              <a:latin typeface="Cambria Math" panose="02040503050406030204" pitchFamily="18" charset="0"/>
                            </a:rPr>
                          </m:ctrlPr>
                        </m:sSupPr>
                        <m:e>
                          <m:d>
                            <m:dPr>
                              <m:begChr m:val="["/>
                              <m:endChr m:val="]"/>
                              <m:ctrlPr>
                                <a:rPr lang="es-MX" i="1">
                                  <a:latin typeface="Cambria Math" panose="02040503050406030204" pitchFamily="18" charset="0"/>
                                </a:rPr>
                              </m:ctrlPr>
                            </m:dPr>
                            <m:e>
                              <m:f>
                                <m:fPr>
                                  <m:ctrlPr>
                                    <a:rPr lang="es-MX" i="1">
                                      <a:latin typeface="Cambria Math" panose="02040503050406030204" pitchFamily="18" charset="0"/>
                                    </a:rPr>
                                  </m:ctrlPr>
                                </m:fPr>
                                <m:num>
                                  <m:d>
                                    <m:dPr>
                                      <m:ctrlPr>
                                        <a:rPr lang="es-MX" i="1">
                                          <a:latin typeface="Cambria Math" panose="02040503050406030204" pitchFamily="18" charset="0"/>
                                        </a:rPr>
                                      </m:ctrlPr>
                                    </m:dPr>
                                    <m:e>
                                      <m:r>
                                        <a:rPr lang="es-MX" i="1">
                                          <a:latin typeface="Cambria Math" panose="02040503050406030204" pitchFamily="18" charset="0"/>
                                        </a:rPr>
                                        <m:t>1.062</m:t>
                                      </m:r>
                                    </m:e>
                                  </m:d>
                                  <m:d>
                                    <m:dPr>
                                      <m:ctrlPr>
                                        <a:rPr lang="es-MX" i="1">
                                          <a:latin typeface="Cambria Math" panose="02040503050406030204" pitchFamily="18" charset="0"/>
                                        </a:rPr>
                                      </m:ctrlPr>
                                    </m:dPr>
                                    <m:e>
                                      <m:r>
                                        <a:rPr lang="es-MX" i="1">
                                          <a:latin typeface="Cambria Math" panose="02040503050406030204" pitchFamily="18" charset="0"/>
                                        </a:rPr>
                                        <m:t>3.02</m:t>
                                      </m:r>
                                    </m:e>
                                  </m:d>
                                  <m:d>
                                    <m:dPr>
                                      <m:ctrlPr>
                                        <a:rPr lang="es-MX" i="1">
                                          <a:latin typeface="Cambria Math" panose="02040503050406030204" pitchFamily="18" charset="0"/>
                                        </a:rPr>
                                      </m:ctrlPr>
                                    </m:dPr>
                                    <m:e>
                                      <m:r>
                                        <a:rPr lang="es-MX" i="1">
                                          <a:latin typeface="Cambria Math" panose="02040503050406030204" pitchFamily="18" charset="0"/>
                                        </a:rPr>
                                        <m:t>0.0254</m:t>
                                      </m:r>
                                    </m:e>
                                  </m:d>
                                </m:num>
                                <m:den>
                                  <m:r>
                                    <a:rPr lang="es-MX" i="1">
                                      <a:latin typeface="Cambria Math" panose="02040503050406030204" pitchFamily="18" charset="0"/>
                                    </a:rPr>
                                    <m:t>3</m:t>
                                  </m:r>
                                </m:den>
                              </m:f>
                            </m:e>
                          </m:d>
                        </m:e>
                        <m:sup>
                          <m:r>
                            <a:rPr lang="es-MX" b="0" i="1" smtClean="0">
                              <a:latin typeface="Cambria Math" panose="02040503050406030204" pitchFamily="18" charset="0"/>
                            </a:rPr>
                            <m:t>1/3</m:t>
                          </m:r>
                        </m:sup>
                      </m:sSup>
                      <m:sSup>
                        <m:sSupPr>
                          <m:ctrlPr>
                            <a:rPr lang="es-MX" b="0" i="1" smtClean="0">
                              <a:latin typeface="Cambria Math" panose="02040503050406030204" pitchFamily="18" charset="0"/>
                            </a:rPr>
                          </m:ctrlPr>
                        </m:sSupPr>
                        <m:e>
                          <m:d>
                            <m:dPr>
                              <m:ctrlPr>
                                <a:rPr lang="es-MX" i="1" smtClean="0">
                                  <a:latin typeface="Cambria Math" panose="02040503050406030204" pitchFamily="18" charset="0"/>
                                </a:rPr>
                              </m:ctrlPr>
                            </m:dPr>
                            <m:e>
                              <m:f>
                                <m:fPr>
                                  <m:ctrlPr>
                                    <a:rPr lang="es-MX" i="1">
                                      <a:latin typeface="Cambria Math" panose="02040503050406030204" pitchFamily="18" charset="0"/>
                                    </a:rPr>
                                  </m:ctrlPr>
                                </m:fPr>
                                <m:num>
                                  <m:r>
                                    <a:rPr lang="es-MX" i="1">
                                      <a:latin typeface="Cambria Math" panose="02040503050406030204" pitchFamily="18" charset="0"/>
                                    </a:rPr>
                                    <m:t>4.71</m:t>
                                  </m:r>
                                </m:num>
                                <m:den>
                                  <m:r>
                                    <a:rPr lang="es-MX" i="1">
                                      <a:latin typeface="Cambria Math" panose="02040503050406030204" pitchFamily="18" charset="0"/>
                                    </a:rPr>
                                    <m:t>3.55</m:t>
                                  </m:r>
                                </m:den>
                              </m:f>
                            </m:e>
                          </m:d>
                        </m:e>
                        <m:sup>
                          <m:r>
                            <a:rPr lang="es-MX" b="0" i="1" smtClean="0">
                              <a:latin typeface="Cambria Math" panose="02040503050406030204" pitchFamily="18" charset="0"/>
                            </a:rPr>
                            <m:t>0.14</m:t>
                          </m:r>
                        </m:sup>
                      </m:sSup>
                      <m:r>
                        <a:rPr lang="es-MX" b="0" i="1" smtClean="0">
                          <a:latin typeface="Cambria Math" panose="02040503050406030204" pitchFamily="18" charset="0"/>
                        </a:rPr>
                        <m:t>=5.816</m:t>
                      </m:r>
                    </m:oMath>
                  </m:oMathPara>
                </a14:m>
                <a:endParaRPr lang="es-MX" dirty="0" smtClean="0"/>
              </a:p>
              <a:p>
                <a:pPr marL="0" indent="0" algn="just">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h</m:t>
                      </m:r>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𝑘</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𝑁𝑢</m:t>
                              </m:r>
                            </m:e>
                            <m:sub>
                              <m:r>
                                <a:rPr lang="es-MX" b="0" i="1" smtClean="0">
                                  <a:latin typeface="Cambria Math" panose="02040503050406030204" pitchFamily="18" charset="0"/>
                                </a:rPr>
                                <m:t>𝑑</m:t>
                              </m:r>
                            </m:sub>
                          </m:sSub>
                        </m:num>
                        <m:den>
                          <m:r>
                            <a:rPr lang="es-MX" b="0" i="1" smtClean="0">
                              <a:latin typeface="Cambria Math" panose="02040503050406030204" pitchFamily="18" charset="0"/>
                            </a:rPr>
                            <m:t>𝑑</m:t>
                          </m:r>
                        </m:den>
                      </m:f>
                      <m:r>
                        <a:rPr lang="es-MX" b="0" i="1" smtClean="0">
                          <a:latin typeface="Cambria Math" panose="02040503050406030204" pitchFamily="18" charset="0"/>
                        </a:rPr>
                        <m:t>=</m:t>
                      </m:r>
                      <m:f>
                        <m:fPr>
                          <m:ctrlPr>
                            <a:rPr lang="es-MX" b="0" i="1" smtClean="0">
                              <a:latin typeface="Cambria Math" panose="02040503050406030204" pitchFamily="18" charset="0"/>
                            </a:rPr>
                          </m:ctrlPr>
                        </m:fPr>
                        <m:num>
                          <m:d>
                            <m:dPr>
                              <m:ctrlPr>
                                <a:rPr lang="es-MX" b="0" i="1" smtClean="0">
                                  <a:latin typeface="Cambria Math" panose="02040503050406030204" pitchFamily="18" charset="0"/>
                                </a:rPr>
                              </m:ctrlPr>
                            </m:dPr>
                            <m:e>
                              <m:r>
                                <a:rPr lang="es-MX" b="0" i="1" smtClean="0">
                                  <a:latin typeface="Cambria Math" panose="02040503050406030204" pitchFamily="18" charset="0"/>
                                </a:rPr>
                                <m:t>0.651</m:t>
                              </m:r>
                            </m:e>
                          </m:d>
                          <m:d>
                            <m:dPr>
                              <m:ctrlPr>
                                <a:rPr lang="es-MX" b="0" i="1" smtClean="0">
                                  <a:latin typeface="Cambria Math" panose="02040503050406030204" pitchFamily="18" charset="0"/>
                                </a:rPr>
                              </m:ctrlPr>
                            </m:dPr>
                            <m:e>
                              <m:r>
                                <a:rPr lang="es-MX" b="0" i="1" smtClean="0">
                                  <a:latin typeface="Cambria Math" panose="02040503050406030204" pitchFamily="18" charset="0"/>
                                </a:rPr>
                                <m:t>5.816</m:t>
                              </m:r>
                            </m:e>
                          </m:d>
                        </m:num>
                        <m:den>
                          <m:r>
                            <a:rPr lang="es-MX" b="0" i="1" smtClean="0">
                              <a:latin typeface="Cambria Math" panose="02040503050406030204" pitchFamily="18" charset="0"/>
                            </a:rPr>
                            <m:t>0.0254</m:t>
                          </m:r>
                        </m:den>
                      </m:f>
                      <m:r>
                        <a:rPr lang="es-MX" b="0" i="1" smtClean="0">
                          <a:latin typeface="Cambria Math" panose="02040503050406030204" pitchFamily="18" charset="0"/>
                        </a:rPr>
                        <m:t>=149.1</m:t>
                      </m:r>
                      <m:f>
                        <m:fPr>
                          <m:type m:val="lin"/>
                          <m:ctrlPr>
                            <a:rPr lang="es-MX" b="0" i="1" smtClean="0">
                              <a:latin typeface="Cambria Math" panose="02040503050406030204" pitchFamily="18" charset="0"/>
                            </a:rPr>
                          </m:ctrlPr>
                        </m:fPr>
                        <m:num>
                          <m:r>
                            <a:rPr lang="es-MX" b="0" i="1" smtClean="0">
                              <a:latin typeface="Cambria Math" panose="02040503050406030204" pitchFamily="18" charset="0"/>
                            </a:rPr>
                            <m:t>𝑊</m:t>
                          </m:r>
                        </m:num>
                        <m:den>
                          <m:sSup>
                            <m:sSupPr>
                              <m:ctrlPr>
                                <a:rPr lang="es-MX" b="0" i="1" smtClean="0">
                                  <a:latin typeface="Cambria Math" panose="02040503050406030204" pitchFamily="18" charset="0"/>
                                </a:rPr>
                              </m:ctrlPr>
                            </m:sSupPr>
                            <m:e>
                              <m:r>
                                <a:rPr lang="es-MX" b="0" i="1" smtClean="0">
                                  <a:latin typeface="Cambria Math" panose="02040503050406030204" pitchFamily="18" charset="0"/>
                                </a:rPr>
                                <m:t>𝑚</m:t>
                              </m:r>
                            </m:e>
                            <m:sup>
                              <m:r>
                                <a:rPr lang="es-MX" b="0" i="1" smtClean="0">
                                  <a:latin typeface="Cambria Math" panose="02040503050406030204" pitchFamily="18" charset="0"/>
                                </a:rPr>
                                <m:t>2</m:t>
                              </m:r>
                            </m:sup>
                          </m:sSup>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𝐶</m:t>
                          </m:r>
                        </m:den>
                      </m:f>
                    </m:oMath>
                  </m:oMathPara>
                </a14:m>
                <a:endParaRPr lang="es-MX" b="0" dirty="0" smtClean="0"/>
              </a:p>
              <a:p>
                <a:pPr marL="0" indent="0" algn="just">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83568" y="1853249"/>
                <a:ext cx="7632848" cy="4744104"/>
              </a:xfrm>
              <a:blipFill rotWithShape="0">
                <a:blip r:embed="rId2"/>
                <a:stretch>
                  <a:fillRect l="-799" t="-643" r="-879"/>
                </a:stretch>
              </a:blipFill>
            </p:spPr>
            <p:txBody>
              <a:bodyPr/>
              <a:lstStyle/>
              <a:p>
                <a:r>
                  <a:rPr lang="es-MX">
                    <a:noFill/>
                  </a:rPr>
                  <a:t> </a:t>
                </a:r>
              </a:p>
            </p:txBody>
          </p:sp>
        </mc:Fallback>
      </mc:AlternateContent>
      <p:sp>
        <p:nvSpPr>
          <p:cNvPr id="4"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a:t>
            </a:r>
            <a:r>
              <a:rPr lang="es-MX" altLang="es-MX" sz="3600" b="1" dirty="0">
                <a:solidFill>
                  <a:schemeClr val="accent1">
                    <a:lumMod val="40000"/>
                    <a:lumOff val="60000"/>
                  </a:schemeClr>
                </a:solidFill>
                <a:latin typeface="Arial Rounded MT Bold" panose="020F0704030504030204" pitchFamily="34" charset="0"/>
              </a:rPr>
              <a:t> </a:t>
            </a:r>
            <a:r>
              <a:rPr lang="es-MX" altLang="es-MX" sz="3600" b="1" dirty="0" smtClean="0">
                <a:solidFill>
                  <a:schemeClr val="accent1">
                    <a:lumMod val="40000"/>
                    <a:lumOff val="60000"/>
                  </a:schemeClr>
                </a:solidFill>
                <a:latin typeface="Arial Rounded MT Bold" panose="020F0704030504030204" pitchFamily="34" charset="0"/>
              </a:rPr>
              <a:t>DE PARED</a:t>
            </a:r>
            <a:endParaRPr lang="en-US" altLang="es-MX" sz="3600" b="1" dirty="0">
              <a:solidFill>
                <a:schemeClr val="accent1">
                  <a:lumMod val="40000"/>
                  <a:lumOff val="60000"/>
                </a:schemeClr>
              </a:solidFill>
              <a:latin typeface="Arial Rounded MT Bold" panose="020F0704030504030204" pitchFamily="34" charset="0"/>
            </a:endParaRPr>
          </a:p>
        </p:txBody>
      </p:sp>
    </p:spTree>
    <p:extLst>
      <p:ext uri="{BB962C8B-B14F-4D97-AF65-F5344CB8AC3E}">
        <p14:creationId xmlns:p14="http://schemas.microsoft.com/office/powerpoint/2010/main" val="21719907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484710" y="1700809"/>
                <a:ext cx="8335762" cy="4547598"/>
              </a:xfrm>
            </p:spPr>
            <p:txBody>
              <a:bodyPr/>
              <a:lstStyle/>
              <a:p>
                <a:pPr marL="0" indent="0">
                  <a:buNone/>
                </a:pPr>
                <a:r>
                  <a:rPr lang="es-MX" dirty="0" smtClean="0"/>
                  <a:t>El flujo másico es</a:t>
                </a:r>
              </a:p>
              <a:p>
                <a:pPr marL="0" indent="0">
                  <a:buNone/>
                </a:pPr>
                <a14:m>
                  <m:oMathPara xmlns:m="http://schemas.openxmlformats.org/officeDocument/2006/math">
                    <m:oMathParaPr>
                      <m:jc m:val="centerGroup"/>
                    </m:oMathParaPr>
                    <m:oMath xmlns:m="http://schemas.openxmlformats.org/officeDocument/2006/math">
                      <m:acc>
                        <m:accPr>
                          <m:chr m:val="̇"/>
                          <m:ctrlPr>
                            <a:rPr lang="es-MX" i="1" smtClean="0">
                              <a:latin typeface="Cambria Math" panose="02040503050406030204" pitchFamily="18" charset="0"/>
                            </a:rPr>
                          </m:ctrlPr>
                        </m:accPr>
                        <m:e>
                          <m:r>
                            <a:rPr lang="es-MX" b="0" i="1" smtClean="0">
                              <a:latin typeface="Cambria Math" panose="02040503050406030204" pitchFamily="18" charset="0"/>
                            </a:rPr>
                            <m:t>𝑚</m:t>
                          </m:r>
                        </m:e>
                      </m:acc>
                      <m:r>
                        <a:rPr lang="es-MX" b="0" i="1" smtClean="0">
                          <a:latin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𝜌</m:t>
                      </m:r>
                      <m:f>
                        <m:fPr>
                          <m:ctrlPr>
                            <a:rPr lang="es-MX" b="0" i="1" smtClean="0">
                              <a:latin typeface="Cambria Math" panose="02040503050406030204" pitchFamily="18" charset="0"/>
                              <a:ea typeface="Cambria Math" panose="02040503050406030204" pitchFamily="18" charset="0"/>
                            </a:rPr>
                          </m:ctrlPr>
                        </m:fPr>
                        <m:num>
                          <m:r>
                            <a:rPr lang="es-MX" b="0" i="1" smtClean="0">
                              <a:latin typeface="Cambria Math" panose="02040503050406030204" pitchFamily="18" charset="0"/>
                              <a:ea typeface="Cambria Math" panose="02040503050406030204" pitchFamily="18" charset="0"/>
                            </a:rPr>
                            <m:t>𝜋</m:t>
                          </m:r>
                          <m:sSup>
                            <m:sSupPr>
                              <m:ctrlPr>
                                <a:rPr lang="es-MX" b="0" i="1" smtClean="0">
                                  <a:latin typeface="Cambria Math" panose="02040503050406030204" pitchFamily="18" charset="0"/>
                                  <a:ea typeface="Cambria Math" panose="02040503050406030204" pitchFamily="18" charset="0"/>
                                </a:rPr>
                              </m:ctrlPr>
                            </m:sSupPr>
                            <m:e>
                              <m:r>
                                <a:rPr lang="es-MX" b="0" i="1" smtClean="0">
                                  <a:latin typeface="Cambria Math" panose="02040503050406030204" pitchFamily="18" charset="0"/>
                                  <a:ea typeface="Cambria Math" panose="02040503050406030204" pitchFamily="18" charset="0"/>
                                </a:rPr>
                                <m:t>𝑑</m:t>
                              </m:r>
                            </m:e>
                            <m:sup>
                              <m:r>
                                <a:rPr lang="es-MX" b="0" i="1" smtClean="0">
                                  <a:latin typeface="Cambria Math" panose="02040503050406030204" pitchFamily="18" charset="0"/>
                                  <a:ea typeface="Cambria Math" panose="02040503050406030204" pitchFamily="18" charset="0"/>
                                </a:rPr>
                                <m:t>2</m:t>
                              </m:r>
                            </m:sup>
                          </m:sSup>
                        </m:num>
                        <m:den>
                          <m:r>
                            <a:rPr lang="es-MX" b="0" i="1" smtClean="0">
                              <a:latin typeface="Cambria Math" panose="02040503050406030204" pitchFamily="18" charset="0"/>
                              <a:ea typeface="Cambria Math" panose="02040503050406030204" pitchFamily="18" charset="0"/>
                            </a:rPr>
                            <m:t>4</m:t>
                          </m:r>
                        </m:den>
                      </m:f>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𝑣</m:t>
                          </m:r>
                        </m:e>
                        <m:sub>
                          <m:r>
                            <a:rPr lang="es-MX" b="0" i="1" smtClean="0">
                              <a:latin typeface="Cambria Math" panose="02040503050406030204" pitchFamily="18" charset="0"/>
                              <a:ea typeface="Cambria Math" panose="02040503050406030204" pitchFamily="18" charset="0"/>
                            </a:rPr>
                            <m:t>𝑚</m:t>
                          </m:r>
                        </m:sub>
                      </m:sSub>
                      <m:r>
                        <a:rPr lang="es-MX" b="0" i="1" smtClean="0">
                          <a:latin typeface="Cambria Math" panose="02040503050406030204" pitchFamily="18" charset="0"/>
                          <a:ea typeface="Cambria Math" panose="02040503050406030204" pitchFamily="18" charset="0"/>
                        </a:rPr>
                        <m:t>=</m:t>
                      </m:r>
                      <m:f>
                        <m:fPr>
                          <m:ctrlPr>
                            <a:rPr lang="es-MX" b="0" i="1" smtClean="0">
                              <a:latin typeface="Cambria Math" panose="02040503050406030204" pitchFamily="18" charset="0"/>
                              <a:ea typeface="Cambria Math" panose="02040503050406030204" pitchFamily="18" charset="0"/>
                            </a:rPr>
                          </m:ctrlPr>
                        </m:fPr>
                        <m:num>
                          <m:d>
                            <m:dPr>
                              <m:ctrlPr>
                                <a:rPr lang="es-MX" b="0" i="1" smtClean="0">
                                  <a:latin typeface="Cambria Math" panose="02040503050406030204" pitchFamily="18" charset="0"/>
                                  <a:ea typeface="Cambria Math" panose="02040503050406030204" pitchFamily="18" charset="0"/>
                                </a:rPr>
                              </m:ctrlPr>
                            </m:dPr>
                            <m:e>
                              <m:r>
                                <a:rPr lang="es-MX" b="0" i="1" smtClean="0">
                                  <a:latin typeface="Cambria Math" panose="02040503050406030204" pitchFamily="18" charset="0"/>
                                  <a:ea typeface="Cambria Math" panose="02040503050406030204" pitchFamily="18" charset="0"/>
                                </a:rPr>
                                <m:t>985</m:t>
                              </m:r>
                            </m:e>
                          </m:d>
                          <m:r>
                            <a:rPr lang="es-MX" b="0" i="1" smtClean="0">
                              <a:latin typeface="Cambria Math" panose="02040503050406030204" pitchFamily="18" charset="0"/>
                              <a:ea typeface="Cambria Math" panose="02040503050406030204" pitchFamily="18" charset="0"/>
                            </a:rPr>
                            <m:t>𝜋</m:t>
                          </m:r>
                          <m:sSup>
                            <m:sSupPr>
                              <m:ctrlPr>
                                <a:rPr lang="es-MX" b="0" i="1" smtClean="0">
                                  <a:latin typeface="Cambria Math" panose="02040503050406030204" pitchFamily="18" charset="0"/>
                                  <a:ea typeface="Cambria Math" panose="02040503050406030204" pitchFamily="18" charset="0"/>
                                </a:rPr>
                              </m:ctrlPr>
                            </m:sSupPr>
                            <m:e>
                              <m:d>
                                <m:dPr>
                                  <m:ctrlPr>
                                    <a:rPr lang="es-MX" b="0" i="1" smtClean="0">
                                      <a:latin typeface="Cambria Math" panose="02040503050406030204" pitchFamily="18" charset="0"/>
                                      <a:ea typeface="Cambria Math" panose="02040503050406030204" pitchFamily="18" charset="0"/>
                                    </a:rPr>
                                  </m:ctrlPr>
                                </m:dPr>
                                <m:e>
                                  <m:r>
                                    <a:rPr lang="es-MX" b="0" i="1" smtClean="0">
                                      <a:latin typeface="Cambria Math" panose="02040503050406030204" pitchFamily="18" charset="0"/>
                                      <a:ea typeface="Cambria Math" panose="02040503050406030204" pitchFamily="18" charset="0"/>
                                    </a:rPr>
                                    <m:t>0.0254</m:t>
                                  </m:r>
                                </m:e>
                              </m:d>
                            </m:e>
                            <m:sup>
                              <m:r>
                                <a:rPr lang="es-MX" b="0" i="1" smtClean="0">
                                  <a:latin typeface="Cambria Math" panose="02040503050406030204" pitchFamily="18" charset="0"/>
                                  <a:ea typeface="Cambria Math" panose="02040503050406030204" pitchFamily="18" charset="0"/>
                                </a:rPr>
                                <m:t>2</m:t>
                              </m:r>
                            </m:sup>
                          </m:sSup>
                          <m:d>
                            <m:dPr>
                              <m:ctrlPr>
                                <a:rPr lang="es-MX" b="0" i="1" smtClean="0">
                                  <a:latin typeface="Cambria Math" panose="02040503050406030204" pitchFamily="18" charset="0"/>
                                  <a:ea typeface="Cambria Math" panose="02040503050406030204" pitchFamily="18" charset="0"/>
                                </a:rPr>
                              </m:ctrlPr>
                            </m:dPr>
                            <m:e>
                              <m:r>
                                <a:rPr lang="es-MX" b="0" i="1" smtClean="0">
                                  <a:latin typeface="Cambria Math" panose="02040503050406030204" pitchFamily="18" charset="0"/>
                                  <a:ea typeface="Cambria Math" panose="02040503050406030204" pitchFamily="18" charset="0"/>
                                </a:rPr>
                                <m:t>0.02</m:t>
                              </m:r>
                            </m:e>
                          </m:d>
                        </m:num>
                        <m:den>
                          <m:r>
                            <a:rPr lang="es-MX" b="0" i="1" smtClean="0">
                              <a:latin typeface="Cambria Math" panose="02040503050406030204" pitchFamily="18" charset="0"/>
                              <a:ea typeface="Cambria Math" panose="02040503050406030204" pitchFamily="18" charset="0"/>
                            </a:rPr>
                            <m:t>4</m:t>
                          </m:r>
                        </m:den>
                      </m:f>
                      <m:r>
                        <a:rPr lang="es-MX" b="0" i="1" smtClean="0">
                          <a:latin typeface="Cambria Math" panose="02040503050406030204" pitchFamily="18" charset="0"/>
                          <a:ea typeface="Cambria Math" panose="02040503050406030204" pitchFamily="18" charset="0"/>
                        </a:rPr>
                        <m:t>=9.982×</m:t>
                      </m:r>
                      <m:sSup>
                        <m:sSupPr>
                          <m:ctrlPr>
                            <a:rPr lang="es-MX" b="0" i="1" smtClean="0">
                              <a:latin typeface="Cambria Math" panose="02040503050406030204" pitchFamily="18" charset="0"/>
                              <a:ea typeface="Cambria Math" panose="02040503050406030204" pitchFamily="18" charset="0"/>
                            </a:rPr>
                          </m:ctrlPr>
                        </m:sSupPr>
                        <m:e>
                          <m:r>
                            <a:rPr lang="es-MX" b="0" i="1" smtClean="0">
                              <a:latin typeface="Cambria Math" panose="02040503050406030204" pitchFamily="18" charset="0"/>
                              <a:ea typeface="Cambria Math" panose="02040503050406030204" pitchFamily="18" charset="0"/>
                            </a:rPr>
                            <m:t>10</m:t>
                          </m:r>
                        </m:e>
                        <m:sup>
                          <m:r>
                            <a:rPr lang="es-MX" b="0" i="1" smtClean="0">
                              <a:latin typeface="Cambria Math" panose="02040503050406030204" pitchFamily="18" charset="0"/>
                              <a:ea typeface="Cambria Math" panose="02040503050406030204" pitchFamily="18" charset="0"/>
                            </a:rPr>
                            <m:t>−3</m:t>
                          </m:r>
                        </m:sup>
                      </m:sSup>
                      <m:r>
                        <a:rPr lang="es-MX" b="0" i="1" smtClean="0">
                          <a:latin typeface="Cambria Math" panose="02040503050406030204" pitchFamily="18" charset="0"/>
                          <a:ea typeface="Cambria Math" panose="02040503050406030204" pitchFamily="18" charset="0"/>
                        </a:rPr>
                        <m:t>𝑘𝑔</m:t>
                      </m:r>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𝑠</m:t>
                      </m:r>
                    </m:oMath>
                  </m:oMathPara>
                </a14:m>
                <a:endParaRPr lang="es-MX" dirty="0" smtClean="0"/>
              </a:p>
              <a:p>
                <a:pPr marL="0" indent="0" algn="just">
                  <a:buNone/>
                </a:pPr>
                <a:r>
                  <a:rPr lang="es-MX" dirty="0" smtClean="0"/>
                  <a:t>Introduciendo el valor de h en la </a:t>
                </a:r>
                <a:r>
                  <a:rPr lang="es-MX" dirty="0" err="1" smtClean="0"/>
                  <a:t>Ec</a:t>
                </a:r>
                <a:r>
                  <a:rPr lang="es-MX" dirty="0" smtClean="0"/>
                  <a:t> (a) así como </a:t>
                </a:r>
                <a14:m>
                  <m:oMath xmlns:m="http://schemas.openxmlformats.org/officeDocument/2006/math">
                    <m:acc>
                      <m:accPr>
                        <m:chr m:val="̇"/>
                        <m:ctrlPr>
                          <a:rPr lang="es-MX" i="1" smtClean="0">
                            <a:latin typeface="Cambria Math" panose="02040503050406030204" pitchFamily="18" charset="0"/>
                          </a:rPr>
                        </m:ctrlPr>
                      </m:accPr>
                      <m:e>
                        <m:r>
                          <a:rPr lang="es-MX" b="0" i="1" smtClean="0">
                            <a:latin typeface="Cambria Math" panose="02040503050406030204" pitchFamily="18" charset="0"/>
                          </a:rPr>
                          <m:t>𝑚</m:t>
                        </m:r>
                      </m:e>
                    </m:acc>
                  </m:oMath>
                </a14:m>
                <a:r>
                  <a:rPr lang="es-MX" dirty="0" smtClean="0"/>
                  <a:t> y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𝑇</m:t>
                        </m:r>
                      </m:e>
                      <m:sub>
                        <m:r>
                          <a:rPr lang="es-MX" b="0" i="1" smtClean="0">
                            <a:latin typeface="Cambria Math" panose="02040503050406030204" pitchFamily="18" charset="0"/>
                          </a:rPr>
                          <m:t>𝑏</m:t>
                        </m:r>
                        <m:r>
                          <a:rPr lang="es-MX" b="0" i="1" smtClean="0">
                            <a:latin typeface="Cambria Math" panose="02040503050406030204" pitchFamily="18" charset="0"/>
                          </a:rPr>
                          <m:t>1</m:t>
                        </m:r>
                      </m:sub>
                    </m:sSub>
                    <m:r>
                      <a:rPr lang="es-MX" b="0" i="1" smtClean="0">
                        <a:latin typeface="Cambria Math" panose="02040503050406030204" pitchFamily="18" charset="0"/>
                      </a:rPr>
                      <m:t>=60°</m:t>
                    </m:r>
                    <m:r>
                      <a:rPr lang="es-MX" b="0" i="1" smtClean="0">
                        <a:latin typeface="Cambria Math" panose="02040503050406030204" pitchFamily="18" charset="0"/>
                      </a:rPr>
                      <m:t>𝐶</m:t>
                    </m:r>
                  </m:oMath>
                </a14:m>
                <a:r>
                  <a:rPr lang="es-MX" dirty="0" smtClean="0"/>
                  <a:t> y considerando que la temperatura de pared es constante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𝑇</m:t>
                        </m:r>
                      </m:e>
                      <m:sub>
                        <m:r>
                          <a:rPr lang="es-MX" b="0" i="1" smtClean="0">
                            <a:latin typeface="Cambria Math" panose="02040503050406030204" pitchFamily="18" charset="0"/>
                          </a:rPr>
                          <m:t>𝑝</m:t>
                        </m:r>
                      </m:sub>
                    </m:sSub>
                    <m:r>
                      <a:rPr lang="es-MX" b="0" i="1" smtClean="0">
                        <a:latin typeface="Cambria Math" panose="02040503050406030204" pitchFamily="18" charset="0"/>
                      </a:rPr>
                      <m:t>=80°</m:t>
                    </m:r>
                    <m:r>
                      <a:rPr lang="es-MX" b="0" i="1" smtClean="0">
                        <a:latin typeface="Cambria Math" panose="02040503050406030204" pitchFamily="18" charset="0"/>
                      </a:rPr>
                      <m:t>𝐶</m:t>
                    </m:r>
                  </m:oMath>
                </a14:m>
                <a:r>
                  <a:rPr lang="es-MX" dirty="0" smtClean="0"/>
                  <a:t>, se obtiene</a:t>
                </a:r>
              </a:p>
              <a:p>
                <a:pPr marL="0" indent="0" algn="just">
                  <a:buNone/>
                </a:pPr>
                <a14:m>
                  <m:oMathPara xmlns:m="http://schemas.openxmlformats.org/officeDocument/2006/math">
                    <m:oMathParaPr>
                      <m:jc m:val="centerGroup"/>
                    </m:oMathParaPr>
                    <m:oMath xmlns:m="http://schemas.openxmlformats.org/officeDocument/2006/math">
                      <m:d>
                        <m:dPr>
                          <m:ctrlPr>
                            <a:rPr lang="es-MX" i="1" smtClean="0">
                              <a:latin typeface="Cambria Math" panose="02040503050406030204" pitchFamily="18" charset="0"/>
                            </a:rPr>
                          </m:ctrlPr>
                        </m:dPr>
                        <m:e>
                          <m:r>
                            <a:rPr lang="es-MX" b="0" i="1" smtClean="0">
                              <a:latin typeface="Cambria Math" panose="02040503050406030204" pitchFamily="18" charset="0"/>
                            </a:rPr>
                            <m:t>149.1</m:t>
                          </m:r>
                        </m:e>
                      </m:d>
                      <m:r>
                        <a:rPr lang="es-MX" i="1" smtClean="0">
                          <a:latin typeface="Cambria Math" panose="02040503050406030204" pitchFamily="18" charset="0"/>
                          <a:ea typeface="Cambria Math" panose="02040503050406030204" pitchFamily="18" charset="0"/>
                        </a:rPr>
                        <m:t>𝜋</m:t>
                      </m:r>
                      <m:d>
                        <m:dPr>
                          <m:ctrlPr>
                            <a:rPr lang="es-MX" i="1" smtClean="0">
                              <a:latin typeface="Cambria Math" panose="02040503050406030204" pitchFamily="18" charset="0"/>
                              <a:ea typeface="Cambria Math" panose="02040503050406030204" pitchFamily="18" charset="0"/>
                            </a:rPr>
                          </m:ctrlPr>
                        </m:dPr>
                        <m:e>
                          <m:r>
                            <a:rPr lang="es-MX" b="0" i="1" smtClean="0">
                              <a:latin typeface="Cambria Math" panose="02040503050406030204" pitchFamily="18" charset="0"/>
                              <a:ea typeface="Cambria Math" panose="02040503050406030204" pitchFamily="18" charset="0"/>
                            </a:rPr>
                            <m:t>0.0254</m:t>
                          </m:r>
                        </m:e>
                      </m:d>
                      <m:d>
                        <m:dPr>
                          <m:ctrlPr>
                            <a:rPr lang="es-MX" i="1" smtClean="0">
                              <a:latin typeface="Cambria Math" panose="02040503050406030204" pitchFamily="18" charset="0"/>
                              <a:ea typeface="Cambria Math" panose="02040503050406030204" pitchFamily="18" charset="0"/>
                            </a:rPr>
                          </m:ctrlPr>
                        </m:dPr>
                        <m:e>
                          <m:r>
                            <a:rPr lang="es-MX" b="0" i="1" smtClean="0">
                              <a:latin typeface="Cambria Math" panose="02040503050406030204" pitchFamily="18" charset="0"/>
                              <a:ea typeface="Cambria Math" panose="02040503050406030204" pitchFamily="18" charset="0"/>
                            </a:rPr>
                            <m:t>3.0</m:t>
                          </m:r>
                        </m:e>
                      </m:d>
                      <m:d>
                        <m:dPr>
                          <m:ctrlPr>
                            <a:rPr lang="es-MX" i="1" smtClean="0">
                              <a:latin typeface="Cambria Math" panose="02040503050406030204" pitchFamily="18" charset="0"/>
                              <a:ea typeface="Cambria Math" panose="02040503050406030204" pitchFamily="18" charset="0"/>
                            </a:rPr>
                          </m:ctrlPr>
                        </m:dPr>
                        <m:e>
                          <m:r>
                            <a:rPr lang="es-MX" b="0" i="1" smtClean="0">
                              <a:latin typeface="Cambria Math" panose="02040503050406030204" pitchFamily="18" charset="0"/>
                              <a:ea typeface="Cambria Math" panose="02040503050406030204" pitchFamily="18" charset="0"/>
                            </a:rPr>
                            <m:t>80−</m:t>
                          </m:r>
                          <m:f>
                            <m:fPr>
                              <m:ctrlPr>
                                <a:rPr lang="es-MX" b="0" i="1" smtClean="0">
                                  <a:latin typeface="Cambria Math" panose="02040503050406030204" pitchFamily="18" charset="0"/>
                                  <a:ea typeface="Cambria Math" panose="02040503050406030204" pitchFamily="18" charset="0"/>
                                </a:rPr>
                              </m:ctrlPr>
                            </m:fPr>
                            <m:num>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𝑇</m:t>
                                  </m:r>
                                </m:e>
                                <m:sub>
                                  <m:r>
                                    <a:rPr lang="es-MX" b="0" i="1" smtClean="0">
                                      <a:latin typeface="Cambria Math" panose="02040503050406030204" pitchFamily="18" charset="0"/>
                                      <a:ea typeface="Cambria Math" panose="02040503050406030204" pitchFamily="18" charset="0"/>
                                    </a:rPr>
                                    <m:t>𝑏</m:t>
                                  </m:r>
                                  <m:r>
                                    <a:rPr lang="es-MX" b="0" i="1" smtClean="0">
                                      <a:latin typeface="Cambria Math" panose="02040503050406030204" pitchFamily="18" charset="0"/>
                                      <a:ea typeface="Cambria Math" panose="02040503050406030204" pitchFamily="18" charset="0"/>
                                    </a:rPr>
                                    <m:t>2</m:t>
                                  </m:r>
                                </m:sub>
                              </m:sSub>
                              <m:r>
                                <a:rPr lang="es-MX" b="0" i="1" smtClean="0">
                                  <a:latin typeface="Cambria Math" panose="02040503050406030204" pitchFamily="18" charset="0"/>
                                  <a:ea typeface="Cambria Math" panose="02040503050406030204" pitchFamily="18" charset="0"/>
                                </a:rPr>
                                <m:t>+60</m:t>
                              </m:r>
                            </m:num>
                            <m:den>
                              <m:r>
                                <a:rPr lang="es-MX" b="0" i="1" smtClean="0">
                                  <a:latin typeface="Cambria Math" panose="02040503050406030204" pitchFamily="18" charset="0"/>
                                  <a:ea typeface="Cambria Math" panose="02040503050406030204" pitchFamily="18" charset="0"/>
                                </a:rPr>
                                <m:t>2</m:t>
                              </m:r>
                            </m:den>
                          </m:f>
                        </m:e>
                      </m:d>
                      <m:r>
                        <a:rPr lang="es-MX" b="0" i="1" smtClean="0">
                          <a:latin typeface="Cambria Math" panose="02040503050406030204" pitchFamily="18" charset="0"/>
                          <a:ea typeface="Cambria Math" panose="02040503050406030204" pitchFamily="18" charset="0"/>
                        </a:rPr>
                        <m:t>=</m:t>
                      </m:r>
                      <m:d>
                        <m:dPr>
                          <m:ctrlPr>
                            <a:rPr lang="es-MX" b="0" i="1" smtClean="0">
                              <a:latin typeface="Cambria Math" panose="02040503050406030204" pitchFamily="18" charset="0"/>
                              <a:ea typeface="Cambria Math" panose="02040503050406030204" pitchFamily="18" charset="0"/>
                            </a:rPr>
                          </m:ctrlPr>
                        </m:dPr>
                        <m:e>
                          <m:r>
                            <a:rPr lang="es-MX" b="0" i="1" smtClean="0">
                              <a:latin typeface="Cambria Math" panose="02040503050406030204" pitchFamily="18" charset="0"/>
                              <a:ea typeface="Cambria Math" panose="02040503050406030204" pitchFamily="18" charset="0"/>
                            </a:rPr>
                            <m:t>9.982×</m:t>
                          </m:r>
                          <m:sSup>
                            <m:sSupPr>
                              <m:ctrlPr>
                                <a:rPr lang="es-MX" b="0" i="1" smtClean="0">
                                  <a:latin typeface="Cambria Math" panose="02040503050406030204" pitchFamily="18" charset="0"/>
                                  <a:ea typeface="Cambria Math" panose="02040503050406030204" pitchFamily="18" charset="0"/>
                                </a:rPr>
                              </m:ctrlPr>
                            </m:sSupPr>
                            <m:e>
                              <m:r>
                                <a:rPr lang="es-MX" b="0" i="1" smtClean="0">
                                  <a:latin typeface="Cambria Math" panose="02040503050406030204" pitchFamily="18" charset="0"/>
                                  <a:ea typeface="Cambria Math" panose="02040503050406030204" pitchFamily="18" charset="0"/>
                                </a:rPr>
                                <m:t>10</m:t>
                              </m:r>
                            </m:e>
                            <m:sup>
                              <m:r>
                                <a:rPr lang="es-MX" b="0" i="1" smtClean="0">
                                  <a:latin typeface="Cambria Math" panose="02040503050406030204" pitchFamily="18" charset="0"/>
                                  <a:ea typeface="Cambria Math" panose="02040503050406030204" pitchFamily="18" charset="0"/>
                                </a:rPr>
                                <m:t>−3</m:t>
                              </m:r>
                            </m:sup>
                          </m:sSup>
                        </m:e>
                      </m:d>
                      <m:d>
                        <m:dPr>
                          <m:ctrlPr>
                            <a:rPr lang="es-MX" b="0" i="1" smtClean="0">
                              <a:latin typeface="Cambria Math" panose="02040503050406030204" pitchFamily="18" charset="0"/>
                              <a:ea typeface="Cambria Math" panose="02040503050406030204" pitchFamily="18" charset="0"/>
                            </a:rPr>
                          </m:ctrlPr>
                        </m:dPr>
                        <m:e>
                          <m:r>
                            <a:rPr lang="es-MX" b="0" i="1" smtClean="0">
                              <a:latin typeface="Cambria Math" panose="02040503050406030204" pitchFamily="18" charset="0"/>
                              <a:ea typeface="Cambria Math" panose="02040503050406030204" pitchFamily="18" charset="0"/>
                            </a:rPr>
                            <m:t>4.180</m:t>
                          </m:r>
                        </m:e>
                      </m:d>
                      <m:d>
                        <m:dPr>
                          <m:ctrlPr>
                            <a:rPr lang="es-MX" b="0" i="1" smtClean="0">
                              <a:latin typeface="Cambria Math" panose="02040503050406030204" pitchFamily="18" charset="0"/>
                              <a:ea typeface="Cambria Math" panose="02040503050406030204" pitchFamily="18" charset="0"/>
                            </a:rPr>
                          </m:ctrlPr>
                        </m:dPr>
                        <m:e>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𝑇</m:t>
                              </m:r>
                            </m:e>
                            <m:sub>
                              <m:r>
                                <a:rPr lang="es-MX" b="0" i="1" smtClean="0">
                                  <a:latin typeface="Cambria Math" panose="02040503050406030204" pitchFamily="18" charset="0"/>
                                  <a:ea typeface="Cambria Math" panose="02040503050406030204" pitchFamily="18" charset="0"/>
                                </a:rPr>
                                <m:t>𝑏</m:t>
                              </m:r>
                              <m:r>
                                <a:rPr lang="es-MX" b="0" i="1" smtClean="0">
                                  <a:latin typeface="Cambria Math" panose="02040503050406030204" pitchFamily="18" charset="0"/>
                                  <a:ea typeface="Cambria Math" panose="02040503050406030204" pitchFamily="18" charset="0"/>
                                </a:rPr>
                                <m:t>2</m:t>
                              </m:r>
                            </m:sub>
                          </m:sSub>
                          <m:r>
                            <a:rPr lang="es-MX" b="0" i="1" smtClean="0">
                              <a:latin typeface="Cambria Math" panose="02040503050406030204" pitchFamily="18" charset="0"/>
                              <a:ea typeface="Cambria Math" panose="02040503050406030204" pitchFamily="18" charset="0"/>
                            </a:rPr>
                            <m:t>−60</m:t>
                          </m:r>
                        </m:e>
                      </m:d>
                      <m:r>
                        <a:rPr lang="es-MX" b="0" i="1" smtClean="0">
                          <a:latin typeface="Cambria Math" panose="02040503050406030204" pitchFamily="18" charset="0"/>
                          <a:ea typeface="Cambria Math" panose="02040503050406030204" pitchFamily="18" charset="0"/>
                        </a:rPr>
                        <m:t>          (</m:t>
                      </m:r>
                      <m:r>
                        <a:rPr lang="es-MX" b="0" i="1" smtClean="0">
                          <a:latin typeface="Cambria Math" panose="02040503050406030204" pitchFamily="18" charset="0"/>
                          <a:ea typeface="Cambria Math" panose="02040503050406030204" pitchFamily="18" charset="0"/>
                        </a:rPr>
                        <m:t>𝑏</m:t>
                      </m:r>
                      <m:r>
                        <a:rPr lang="es-MX" b="0" i="1" smtClean="0">
                          <a:latin typeface="Cambria Math" panose="02040503050406030204" pitchFamily="18" charset="0"/>
                          <a:ea typeface="Cambria Math" panose="02040503050406030204" pitchFamily="18" charset="0"/>
                        </a:rPr>
                        <m:t>)</m:t>
                      </m:r>
                    </m:oMath>
                  </m:oMathPara>
                </a14:m>
                <a:endParaRPr lang="es-MX" dirty="0" smtClean="0"/>
              </a:p>
              <a:p>
                <a:pPr marL="0" indent="0" algn="just">
                  <a:buNone/>
                </a:pPr>
                <a:endParaRPr lang="es-MX" dirty="0" smtClean="0"/>
              </a:p>
              <a:p>
                <a:pPr marL="0" indent="0" algn="just">
                  <a:buNone/>
                </a:pPr>
                <a:r>
                  <a:rPr lang="es-MX" dirty="0" smtClean="0"/>
                  <a:t>Esta ecuación puede resolverse para dar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𝑇</m:t>
                        </m:r>
                      </m:e>
                      <m:sub>
                        <m:r>
                          <a:rPr lang="es-MX" b="0" i="1" smtClean="0">
                            <a:latin typeface="Cambria Math" panose="02040503050406030204" pitchFamily="18" charset="0"/>
                          </a:rPr>
                          <m:t>𝑏</m:t>
                        </m:r>
                        <m:r>
                          <a:rPr lang="es-MX" b="0" i="1" smtClean="0">
                            <a:latin typeface="Cambria Math" panose="02040503050406030204" pitchFamily="18" charset="0"/>
                          </a:rPr>
                          <m:t>2</m:t>
                        </m:r>
                      </m:sub>
                    </m:sSub>
                    <m:r>
                      <a:rPr lang="es-MX" b="0" i="1" smtClean="0">
                        <a:latin typeface="Cambria Math" panose="02040503050406030204" pitchFamily="18" charset="0"/>
                      </a:rPr>
                      <m:t>=71.98°</m:t>
                    </m:r>
                    <m:r>
                      <a:rPr lang="es-MX" b="0" i="1" smtClean="0">
                        <a:latin typeface="Cambria Math" panose="02040503050406030204" pitchFamily="18" charset="0"/>
                      </a:rPr>
                      <m:t>𝐶</m:t>
                    </m:r>
                  </m:oMath>
                </a14:m>
                <a:endParaRPr lang="es-MX" dirty="0" smtClean="0"/>
              </a:p>
              <a:p>
                <a:pPr marL="0" indent="0" algn="just">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484710" y="1700809"/>
                <a:ext cx="8335762" cy="4547598"/>
              </a:xfrm>
              <a:blipFill rotWithShape="0">
                <a:blip r:embed="rId2"/>
                <a:stretch>
                  <a:fillRect l="-805" t="-670" r="-732"/>
                </a:stretch>
              </a:blipFill>
            </p:spPr>
            <p:txBody>
              <a:bodyPr/>
              <a:lstStyle/>
              <a:p>
                <a:r>
                  <a:rPr lang="es-MX">
                    <a:noFill/>
                  </a:rPr>
                  <a:t> </a:t>
                </a:r>
              </a:p>
            </p:txBody>
          </p:sp>
        </mc:Fallback>
      </mc:AlternateContent>
      <p:sp>
        <p:nvSpPr>
          <p:cNvPr id="4"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a:t>
            </a:r>
            <a:r>
              <a:rPr lang="es-MX" altLang="es-MX" sz="3600" b="1" dirty="0">
                <a:solidFill>
                  <a:schemeClr val="accent1">
                    <a:lumMod val="40000"/>
                    <a:lumOff val="60000"/>
                  </a:schemeClr>
                </a:solidFill>
                <a:latin typeface="Arial Rounded MT Bold" panose="020F0704030504030204" pitchFamily="34" charset="0"/>
              </a:rPr>
              <a:t> </a:t>
            </a:r>
            <a:r>
              <a:rPr lang="es-MX" altLang="es-MX" sz="3600" b="1" dirty="0" smtClean="0">
                <a:solidFill>
                  <a:schemeClr val="accent1">
                    <a:lumMod val="40000"/>
                    <a:lumOff val="60000"/>
                  </a:schemeClr>
                </a:solidFill>
                <a:latin typeface="Arial Rounded MT Bold" panose="020F0704030504030204" pitchFamily="34" charset="0"/>
              </a:rPr>
              <a:t>DE PARED</a:t>
            </a:r>
            <a:endParaRPr lang="en-US" altLang="es-MX" sz="3600" b="1" dirty="0">
              <a:solidFill>
                <a:schemeClr val="accent1">
                  <a:lumMod val="40000"/>
                  <a:lumOff val="60000"/>
                </a:schemeClr>
              </a:solidFill>
              <a:latin typeface="Arial Rounded MT Bold" panose="020F0704030504030204" pitchFamily="34" charset="0"/>
            </a:endParaRPr>
          </a:p>
        </p:txBody>
      </p:sp>
    </p:spTree>
    <p:extLst>
      <p:ext uri="{BB962C8B-B14F-4D97-AF65-F5344CB8AC3E}">
        <p14:creationId xmlns:p14="http://schemas.microsoft.com/office/powerpoint/2010/main" val="17223515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484710" y="1853248"/>
                <a:ext cx="8191746" cy="4816111"/>
              </a:xfrm>
            </p:spPr>
            <p:txBody>
              <a:bodyPr>
                <a:normAutofit fontScale="92500" lnSpcReduction="10000"/>
              </a:bodyPr>
              <a:lstStyle/>
              <a:p>
                <a:pPr marL="0" indent="0" algn="just">
                  <a:buNone/>
                </a:pPr>
                <a:r>
                  <a:rPr lang="es-MX" dirty="0" smtClean="0"/>
                  <a:t>Entonces, con este nuevo valor de temperatura se vuelven a registrar las propiedades a una nueva temperatura promedio:</a:t>
                </a:r>
              </a:p>
              <a:p>
                <a:pPr marL="0" indent="0" algn="just">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𝑇</m:t>
                          </m:r>
                        </m:e>
                        <m:sub>
                          <m:r>
                            <a:rPr lang="es-MX" b="0" i="1" smtClean="0">
                              <a:latin typeface="Cambria Math" panose="02040503050406030204" pitchFamily="18" charset="0"/>
                            </a:rPr>
                            <m:t>𝑏</m:t>
                          </m:r>
                          <m:r>
                            <a:rPr lang="es-MX" b="0" i="1" smtClean="0">
                              <a:latin typeface="Cambria Math" panose="02040503050406030204" pitchFamily="18" charset="0"/>
                            </a:rPr>
                            <m:t>,</m:t>
                          </m:r>
                          <m:r>
                            <a:rPr lang="es-MX" b="0" i="1" smtClean="0">
                              <a:latin typeface="Cambria Math" panose="02040503050406030204" pitchFamily="18" charset="0"/>
                            </a:rPr>
                            <m:t>𝑚𝑒𝑑𝑖𝑎</m:t>
                          </m:r>
                        </m:sub>
                      </m:sSub>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71.98+60</m:t>
                          </m:r>
                        </m:num>
                        <m:den>
                          <m:r>
                            <a:rPr lang="es-MX" b="0" i="1" smtClean="0">
                              <a:latin typeface="Cambria Math" panose="02040503050406030204" pitchFamily="18" charset="0"/>
                            </a:rPr>
                            <m:t>2</m:t>
                          </m:r>
                        </m:den>
                      </m:f>
                      <m:r>
                        <a:rPr lang="es-MX" b="0" i="1" smtClean="0">
                          <a:latin typeface="Cambria Math" panose="02040503050406030204" pitchFamily="18" charset="0"/>
                        </a:rPr>
                        <m:t>=66°</m:t>
                      </m:r>
                      <m:r>
                        <a:rPr lang="es-MX" b="0" i="1" smtClean="0">
                          <a:latin typeface="Cambria Math" panose="02040503050406030204" pitchFamily="18" charset="0"/>
                        </a:rPr>
                        <m:t>𝐶</m:t>
                      </m:r>
                    </m:oMath>
                  </m:oMathPara>
                </a14:m>
                <a:endParaRPr lang="es-MX" dirty="0" smtClean="0"/>
              </a:p>
              <a:p>
                <a:pPr marL="0" indent="0" algn="just">
                  <a:buNone/>
                </a:pPr>
                <a14:m>
                  <m:oMath xmlns:m="http://schemas.openxmlformats.org/officeDocument/2006/math">
                    <m:r>
                      <a:rPr lang="es-MX" i="1" smtClean="0">
                        <a:latin typeface="Cambria Math" panose="02040503050406030204" pitchFamily="18" charset="0"/>
                        <a:ea typeface="Cambria Math" panose="02040503050406030204" pitchFamily="18" charset="0"/>
                      </a:rPr>
                      <m:t>𝜌</m:t>
                    </m:r>
                    <m:r>
                      <a:rPr lang="es-MX" b="0" i="1" smtClean="0">
                        <a:latin typeface="Cambria Math" panose="02040503050406030204" pitchFamily="18" charset="0"/>
                        <a:ea typeface="Cambria Math" panose="02040503050406030204" pitchFamily="18" charset="0"/>
                      </a:rPr>
                      <m:t>=982</m:t>
                    </m:r>
                    <m:r>
                      <a:rPr lang="es-MX" b="0" i="1" smtClean="0">
                        <a:latin typeface="Cambria Math" panose="02040503050406030204" pitchFamily="18" charset="0"/>
                        <a:ea typeface="Cambria Math" panose="02040503050406030204" pitchFamily="18" charset="0"/>
                      </a:rPr>
                      <m:t>𝑘𝑔</m:t>
                    </m:r>
                    <m:r>
                      <a:rPr lang="es-MX" b="0" i="1" smtClean="0">
                        <a:latin typeface="Cambria Math" panose="02040503050406030204" pitchFamily="18" charset="0"/>
                        <a:ea typeface="Cambria Math" panose="02040503050406030204" pitchFamily="18" charset="0"/>
                      </a:rPr>
                      <m:t>/</m:t>
                    </m:r>
                    <m:sSup>
                      <m:sSupPr>
                        <m:ctrlPr>
                          <a:rPr lang="es-MX" b="0" i="1" smtClean="0">
                            <a:latin typeface="Cambria Math" panose="02040503050406030204" pitchFamily="18" charset="0"/>
                            <a:ea typeface="Cambria Math" panose="02040503050406030204" pitchFamily="18" charset="0"/>
                          </a:rPr>
                        </m:ctrlPr>
                      </m:sSupPr>
                      <m:e>
                        <m:r>
                          <a:rPr lang="es-MX" b="0" i="1" smtClean="0">
                            <a:latin typeface="Cambria Math" panose="02040503050406030204" pitchFamily="18" charset="0"/>
                            <a:ea typeface="Cambria Math" panose="02040503050406030204" pitchFamily="18" charset="0"/>
                          </a:rPr>
                          <m:t>𝑚</m:t>
                        </m:r>
                      </m:e>
                      <m:sup>
                        <m:r>
                          <a:rPr lang="es-MX" b="0" i="1" smtClean="0">
                            <a:latin typeface="Cambria Math" panose="02040503050406030204" pitchFamily="18" charset="0"/>
                            <a:ea typeface="Cambria Math" panose="02040503050406030204" pitchFamily="18" charset="0"/>
                          </a:rPr>
                          <m:t>3</m:t>
                        </m:r>
                      </m:sup>
                    </m:sSup>
                  </m:oMath>
                </a14:m>
                <a:r>
                  <a:rPr lang="es-MX" dirty="0" smtClean="0"/>
                  <a:t>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𝑝</m:t>
                        </m:r>
                      </m:sub>
                    </m:sSub>
                    <m:r>
                      <a:rPr lang="es-MX" b="0" i="1" smtClean="0">
                        <a:latin typeface="Cambria Math" panose="02040503050406030204" pitchFamily="18" charset="0"/>
                      </a:rPr>
                      <m:t>=4.185</m:t>
                    </m:r>
                    <m:f>
                      <m:fPr>
                        <m:type m:val="lin"/>
                        <m:ctrlPr>
                          <a:rPr lang="es-MX" b="0" i="1" smtClean="0">
                            <a:latin typeface="Cambria Math" panose="02040503050406030204" pitchFamily="18" charset="0"/>
                          </a:rPr>
                        </m:ctrlPr>
                      </m:fPr>
                      <m:num>
                        <m:r>
                          <a:rPr lang="es-MX" b="0" i="1" smtClean="0">
                            <a:latin typeface="Cambria Math" panose="02040503050406030204" pitchFamily="18" charset="0"/>
                          </a:rPr>
                          <m:t>𝐽</m:t>
                        </m:r>
                      </m:num>
                      <m:den>
                        <m:r>
                          <a:rPr lang="es-MX" b="0" i="1" smtClean="0">
                            <a:latin typeface="Cambria Math" panose="02040503050406030204" pitchFamily="18" charset="0"/>
                          </a:rPr>
                          <m:t>𝑘𝑔</m:t>
                        </m:r>
                        <m:r>
                          <a:rPr lang="es-MX" b="0" i="1" smtClean="0">
                            <a:latin typeface="Cambria Math" panose="02040503050406030204" pitchFamily="18" charset="0"/>
                          </a:rPr>
                          <m:t>°</m:t>
                        </m:r>
                        <m:r>
                          <a:rPr lang="es-MX" b="0" i="1" smtClean="0">
                            <a:latin typeface="Cambria Math" panose="02040503050406030204" pitchFamily="18" charset="0"/>
                          </a:rPr>
                          <m:t>𝐶</m:t>
                        </m:r>
                      </m:den>
                    </m:f>
                  </m:oMath>
                </a14:m>
                <a:r>
                  <a:rPr lang="es-MX" dirty="0" smtClean="0"/>
                  <a:t>	</a:t>
                </a:r>
                <a14:m>
                  <m:oMath xmlns:m="http://schemas.openxmlformats.org/officeDocument/2006/math">
                    <m:r>
                      <a:rPr lang="es-MX" i="1" smtClean="0">
                        <a:latin typeface="Cambria Math" panose="02040503050406030204" pitchFamily="18" charset="0"/>
                        <a:ea typeface="Cambria Math" panose="02040503050406030204" pitchFamily="18" charset="0"/>
                      </a:rPr>
                      <m:t>𝜇</m:t>
                    </m:r>
                    <m:r>
                      <a:rPr lang="es-MX" b="0" i="1" smtClean="0">
                        <a:latin typeface="Cambria Math" panose="02040503050406030204" pitchFamily="18" charset="0"/>
                        <a:ea typeface="Cambria Math" panose="02040503050406030204" pitchFamily="18" charset="0"/>
                      </a:rPr>
                      <m:t>=4.36×</m:t>
                    </m:r>
                    <m:sSup>
                      <m:sSupPr>
                        <m:ctrlPr>
                          <a:rPr lang="es-MX" b="0" i="1" smtClean="0">
                            <a:latin typeface="Cambria Math" panose="02040503050406030204" pitchFamily="18" charset="0"/>
                            <a:ea typeface="Cambria Math" panose="02040503050406030204" pitchFamily="18" charset="0"/>
                          </a:rPr>
                        </m:ctrlPr>
                      </m:sSupPr>
                      <m:e>
                        <m:r>
                          <a:rPr lang="es-MX" b="0" i="1" smtClean="0">
                            <a:latin typeface="Cambria Math" panose="02040503050406030204" pitchFamily="18" charset="0"/>
                            <a:ea typeface="Cambria Math" panose="02040503050406030204" pitchFamily="18" charset="0"/>
                          </a:rPr>
                          <m:t>10</m:t>
                        </m:r>
                      </m:e>
                      <m:sup>
                        <m:r>
                          <a:rPr lang="es-MX" b="0" i="1" smtClean="0">
                            <a:latin typeface="Cambria Math" panose="02040503050406030204" pitchFamily="18" charset="0"/>
                            <a:ea typeface="Cambria Math" panose="02040503050406030204" pitchFamily="18" charset="0"/>
                          </a:rPr>
                          <m:t>−4</m:t>
                        </m:r>
                      </m:sup>
                    </m:sSup>
                    <m:f>
                      <m:fPr>
                        <m:type m:val="lin"/>
                        <m:ctrlPr>
                          <a:rPr lang="es-MX" b="0" i="1" smtClean="0">
                            <a:latin typeface="Cambria Math" panose="02040503050406030204" pitchFamily="18" charset="0"/>
                            <a:ea typeface="Cambria Math" panose="02040503050406030204" pitchFamily="18" charset="0"/>
                          </a:rPr>
                        </m:ctrlPr>
                      </m:fPr>
                      <m:num>
                        <m:r>
                          <a:rPr lang="es-MX" b="0" i="1" smtClean="0">
                            <a:latin typeface="Cambria Math" panose="02040503050406030204" pitchFamily="18" charset="0"/>
                            <a:ea typeface="Cambria Math" panose="02040503050406030204" pitchFamily="18" charset="0"/>
                          </a:rPr>
                          <m:t>𝑘𝑔</m:t>
                        </m:r>
                      </m:num>
                      <m:den>
                        <m:r>
                          <a:rPr lang="es-MX" b="0" i="1" smtClean="0">
                            <a:latin typeface="Cambria Math" panose="02040503050406030204" pitchFamily="18" charset="0"/>
                            <a:ea typeface="Cambria Math" panose="02040503050406030204" pitchFamily="18" charset="0"/>
                          </a:rPr>
                          <m:t>𝑚</m:t>
                        </m:r>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𝑠</m:t>
                        </m:r>
                      </m:den>
                    </m:f>
                  </m:oMath>
                </a14:m>
                <a:endParaRPr lang="es-MX" dirty="0" smtClean="0"/>
              </a:p>
              <a:p>
                <a:pPr marL="0" indent="0" algn="just">
                  <a:buNone/>
                </a:pPr>
                <a14:m>
                  <m:oMath xmlns:m="http://schemas.openxmlformats.org/officeDocument/2006/math">
                    <m:r>
                      <a:rPr lang="es-MX" b="0" i="1" smtClean="0">
                        <a:latin typeface="Cambria Math" panose="02040503050406030204" pitchFamily="18" charset="0"/>
                      </a:rPr>
                      <m:t>𝑘</m:t>
                    </m:r>
                    <m:r>
                      <a:rPr lang="es-MX" b="0" i="1" smtClean="0">
                        <a:latin typeface="Cambria Math" panose="02040503050406030204" pitchFamily="18" charset="0"/>
                      </a:rPr>
                      <m:t>=0.656</m:t>
                    </m:r>
                    <m:f>
                      <m:fPr>
                        <m:type m:val="lin"/>
                        <m:ctrlPr>
                          <a:rPr lang="es-MX" b="0" i="1" smtClean="0">
                            <a:latin typeface="Cambria Math" panose="02040503050406030204" pitchFamily="18" charset="0"/>
                          </a:rPr>
                        </m:ctrlPr>
                      </m:fPr>
                      <m:num>
                        <m:r>
                          <a:rPr lang="es-MX" b="0" i="1" smtClean="0">
                            <a:latin typeface="Cambria Math" panose="02040503050406030204" pitchFamily="18" charset="0"/>
                          </a:rPr>
                          <m:t>𝑊</m:t>
                        </m:r>
                      </m:num>
                      <m:den>
                        <m:r>
                          <a:rPr lang="es-MX" b="0" i="1" smtClean="0">
                            <a:latin typeface="Cambria Math" panose="02040503050406030204" pitchFamily="18" charset="0"/>
                          </a:rPr>
                          <m:t>𝑚</m:t>
                        </m:r>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𝐶</m:t>
                        </m:r>
                      </m:den>
                    </m:f>
                  </m:oMath>
                </a14:m>
                <a:r>
                  <a:rPr lang="es-MX" dirty="0" smtClean="0"/>
                  <a:t>		</a:t>
                </a:r>
                <a:endParaRPr lang="es-MX" b="0" i="1" dirty="0">
                  <a:latin typeface="Cambria Math" panose="02040503050406030204" pitchFamily="18" charset="0"/>
                </a:endParaRPr>
              </a:p>
              <a:p>
                <a:pPr marL="0" indent="0" algn="just">
                  <a:buNone/>
                </a:pPr>
                <a:r>
                  <a:rPr lang="es-MX" dirty="0" smtClean="0"/>
                  <a:t>Con estos datos se calculan los números adimensionales Pr, Re y </a:t>
                </a:r>
                <a:r>
                  <a:rPr lang="es-MX" dirty="0" err="1" smtClean="0"/>
                  <a:t>Nu</a:t>
                </a:r>
                <a:r>
                  <a:rPr lang="es-MX" dirty="0" smtClean="0"/>
                  <a:t>, para el cálculo del coeficiente </a:t>
                </a:r>
                <a:r>
                  <a:rPr lang="es-MX" dirty="0" err="1" smtClean="0"/>
                  <a:t>convectivo</a:t>
                </a:r>
                <a:r>
                  <a:rPr lang="es-MX" dirty="0" smtClean="0"/>
                  <a:t>.</a:t>
                </a:r>
              </a:p>
              <a:p>
                <a:pPr marL="0" indent="0" algn="just">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𝑃𝑟</m:t>
                      </m:r>
                      <m:r>
                        <a:rPr lang="es-MX" b="0" i="1" smtClean="0">
                          <a:latin typeface="Cambria Math" panose="02040503050406030204" pitchFamily="18" charset="0"/>
                        </a:rPr>
                        <m:t>=2.78</m:t>
                      </m:r>
                    </m:oMath>
                  </m:oMathPara>
                </a14:m>
                <a:endParaRPr lang="es-MX" b="0" dirty="0" smtClean="0"/>
              </a:p>
              <a:p>
                <a:pPr marL="0" indent="0" algn="just">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𝑅𝑒</m:t>
                          </m:r>
                        </m:e>
                        <m:sub>
                          <m:r>
                            <a:rPr lang="es-MX" b="0" i="1" smtClean="0">
                              <a:latin typeface="Cambria Math" panose="02040503050406030204" pitchFamily="18" charset="0"/>
                            </a:rPr>
                            <m:t>𝑑</m:t>
                          </m:r>
                        </m:sub>
                      </m:sSub>
                      <m:r>
                        <a:rPr lang="es-MX" b="0" i="1" smtClean="0">
                          <a:latin typeface="Cambria Math" panose="02040503050406030204" pitchFamily="18" charset="0"/>
                        </a:rPr>
                        <m:t>=</m:t>
                      </m:r>
                      <m:f>
                        <m:fPr>
                          <m:ctrlPr>
                            <a:rPr lang="es-MX" b="0" i="1" smtClean="0">
                              <a:latin typeface="Cambria Math" panose="02040503050406030204" pitchFamily="18" charset="0"/>
                            </a:rPr>
                          </m:ctrlPr>
                        </m:fPr>
                        <m:num>
                          <m:d>
                            <m:dPr>
                              <m:ctrlPr>
                                <a:rPr lang="es-MX" b="0" i="1" smtClean="0">
                                  <a:latin typeface="Cambria Math" panose="02040503050406030204" pitchFamily="18" charset="0"/>
                                </a:rPr>
                              </m:ctrlPr>
                            </m:dPr>
                            <m:e>
                              <m:r>
                                <a:rPr lang="es-MX" b="0" i="1" smtClean="0">
                                  <a:latin typeface="Cambria Math" panose="02040503050406030204" pitchFamily="18" charset="0"/>
                                </a:rPr>
                                <m:t>1.062</m:t>
                              </m:r>
                            </m:e>
                          </m:d>
                          <m:d>
                            <m:dPr>
                              <m:ctrlPr>
                                <a:rPr lang="es-MX" b="0" i="1" smtClean="0">
                                  <a:latin typeface="Cambria Math" panose="02040503050406030204" pitchFamily="18" charset="0"/>
                                </a:rPr>
                              </m:ctrlPr>
                            </m:dPr>
                            <m:e>
                              <m:r>
                                <a:rPr lang="es-MX" b="0" i="1" smtClean="0">
                                  <a:latin typeface="Cambria Math" panose="02040503050406030204" pitchFamily="18" charset="0"/>
                                </a:rPr>
                                <m:t>4.71</m:t>
                              </m:r>
                            </m:e>
                          </m:d>
                        </m:num>
                        <m:den>
                          <m:r>
                            <a:rPr lang="es-MX" b="0" i="1" smtClean="0">
                              <a:latin typeface="Cambria Math" panose="02040503050406030204" pitchFamily="18" charset="0"/>
                            </a:rPr>
                            <m:t>4.36</m:t>
                          </m:r>
                        </m:den>
                      </m:f>
                      <m:r>
                        <a:rPr lang="es-MX" b="0" i="1" smtClean="0">
                          <a:latin typeface="Cambria Math" panose="02040503050406030204" pitchFamily="18" charset="0"/>
                        </a:rPr>
                        <m:t>=1.147</m:t>
                      </m:r>
                    </m:oMath>
                  </m:oMathPara>
                </a14:m>
                <a:endParaRPr lang="es-MX" dirty="0" smtClean="0"/>
              </a:p>
              <a:p>
                <a:pPr marL="0" indent="0" algn="just">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𝑅𝑒𝑃𝑟</m:t>
                      </m:r>
                      <m:f>
                        <m:fPr>
                          <m:ctrlPr>
                            <a:rPr lang="es-MX" b="0" i="1" smtClean="0">
                              <a:latin typeface="Cambria Math" panose="02040503050406030204" pitchFamily="18" charset="0"/>
                            </a:rPr>
                          </m:ctrlPr>
                        </m:fPr>
                        <m:num>
                          <m:r>
                            <a:rPr lang="es-MX" b="0" i="1" smtClean="0">
                              <a:latin typeface="Cambria Math" panose="02040503050406030204" pitchFamily="18" charset="0"/>
                            </a:rPr>
                            <m:t>𝑑</m:t>
                          </m:r>
                        </m:num>
                        <m:den>
                          <m:r>
                            <a:rPr lang="es-MX" b="0" i="1" smtClean="0">
                              <a:latin typeface="Cambria Math" panose="02040503050406030204" pitchFamily="18" charset="0"/>
                            </a:rPr>
                            <m:t>𝐿</m:t>
                          </m:r>
                        </m:den>
                      </m:f>
                      <m:r>
                        <a:rPr lang="es-MX" b="0" i="1" smtClean="0">
                          <a:latin typeface="Cambria Math" panose="02040503050406030204" pitchFamily="18" charset="0"/>
                        </a:rPr>
                        <m:t>=</m:t>
                      </m:r>
                      <m:f>
                        <m:fPr>
                          <m:ctrlPr>
                            <a:rPr lang="es-MX" b="0" i="1" smtClean="0">
                              <a:latin typeface="Cambria Math" panose="02040503050406030204" pitchFamily="18" charset="0"/>
                            </a:rPr>
                          </m:ctrlPr>
                        </m:fPr>
                        <m:num>
                          <m:d>
                            <m:dPr>
                              <m:ctrlPr>
                                <a:rPr lang="es-MX" b="0" i="1" smtClean="0">
                                  <a:latin typeface="Cambria Math" panose="02040503050406030204" pitchFamily="18" charset="0"/>
                                </a:rPr>
                              </m:ctrlPr>
                            </m:dPr>
                            <m:e>
                              <m:r>
                                <a:rPr lang="es-MX" b="0" i="1" smtClean="0">
                                  <a:latin typeface="Cambria Math" panose="02040503050406030204" pitchFamily="18" charset="0"/>
                                </a:rPr>
                                <m:t>1.147</m:t>
                              </m:r>
                            </m:e>
                          </m:d>
                          <m:d>
                            <m:dPr>
                              <m:ctrlPr>
                                <a:rPr lang="es-MX" b="0" i="1" smtClean="0">
                                  <a:latin typeface="Cambria Math" panose="02040503050406030204" pitchFamily="18" charset="0"/>
                                </a:rPr>
                              </m:ctrlPr>
                            </m:dPr>
                            <m:e>
                              <m:r>
                                <a:rPr lang="es-MX" b="0" i="1" smtClean="0">
                                  <a:latin typeface="Cambria Math" panose="02040503050406030204" pitchFamily="18" charset="0"/>
                                </a:rPr>
                                <m:t>2.78</m:t>
                              </m:r>
                            </m:e>
                          </m:d>
                          <m:d>
                            <m:dPr>
                              <m:ctrlPr>
                                <a:rPr lang="es-MX" b="0" i="1" smtClean="0">
                                  <a:latin typeface="Cambria Math" panose="02040503050406030204" pitchFamily="18" charset="0"/>
                                </a:rPr>
                              </m:ctrlPr>
                            </m:dPr>
                            <m:e>
                              <m:r>
                                <a:rPr lang="es-MX" b="0" i="1" smtClean="0">
                                  <a:latin typeface="Cambria Math" panose="02040503050406030204" pitchFamily="18" charset="0"/>
                                </a:rPr>
                                <m:t>0.0254</m:t>
                              </m:r>
                            </m:e>
                          </m:d>
                        </m:num>
                        <m:den>
                          <m:r>
                            <a:rPr lang="es-MX" b="0" i="1" smtClean="0">
                              <a:latin typeface="Cambria Math" panose="02040503050406030204" pitchFamily="18" charset="0"/>
                            </a:rPr>
                            <m:t>3</m:t>
                          </m:r>
                        </m:den>
                      </m:f>
                      <m:r>
                        <a:rPr lang="es-MX" b="0" i="1" smtClean="0">
                          <a:latin typeface="Cambria Math" panose="02040503050406030204" pitchFamily="18" charset="0"/>
                        </a:rPr>
                        <m:t>=27</m:t>
                      </m:r>
                    </m:oMath>
                  </m:oMathPara>
                </a14:m>
                <a:endParaRPr lang="es-MX" b="0" dirty="0" smtClean="0"/>
              </a:p>
              <a:p>
                <a:pPr marL="0" indent="0" algn="just">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𝑁𝑢</m:t>
                          </m:r>
                        </m:e>
                        <m:sub>
                          <m:r>
                            <a:rPr lang="es-MX" b="0" i="1" smtClean="0">
                              <a:latin typeface="Cambria Math" panose="02040503050406030204" pitchFamily="18" charset="0"/>
                            </a:rPr>
                            <m:t>𝑑</m:t>
                          </m:r>
                        </m:sub>
                      </m:sSub>
                      <m:r>
                        <a:rPr lang="es-MX" b="0" i="1" smtClean="0">
                          <a:latin typeface="Cambria Math" panose="02040503050406030204" pitchFamily="18" charset="0"/>
                        </a:rPr>
                        <m:t>=</m:t>
                      </m:r>
                      <m:d>
                        <m:dPr>
                          <m:ctrlPr>
                            <a:rPr lang="es-MX" b="0" i="1" smtClean="0">
                              <a:latin typeface="Cambria Math" panose="02040503050406030204" pitchFamily="18" charset="0"/>
                            </a:rPr>
                          </m:ctrlPr>
                        </m:dPr>
                        <m:e>
                          <m:r>
                            <a:rPr lang="es-MX" b="0" i="1" smtClean="0">
                              <a:latin typeface="Cambria Math" panose="02040503050406030204" pitchFamily="18" charset="0"/>
                            </a:rPr>
                            <m:t>1.86</m:t>
                          </m:r>
                        </m:e>
                      </m:d>
                      <m:sSup>
                        <m:sSupPr>
                          <m:ctrlPr>
                            <a:rPr lang="es-MX" b="0" i="1" smtClean="0">
                              <a:latin typeface="Cambria Math" panose="02040503050406030204" pitchFamily="18" charset="0"/>
                            </a:rPr>
                          </m:ctrlPr>
                        </m:sSupPr>
                        <m:e>
                          <m:d>
                            <m:dPr>
                              <m:ctrlPr>
                                <a:rPr lang="es-MX" i="1">
                                  <a:latin typeface="Cambria Math" panose="02040503050406030204" pitchFamily="18" charset="0"/>
                                </a:rPr>
                              </m:ctrlPr>
                            </m:dPr>
                            <m:e>
                              <m:r>
                                <a:rPr lang="es-MX" i="1">
                                  <a:latin typeface="Cambria Math" panose="02040503050406030204" pitchFamily="18" charset="0"/>
                                </a:rPr>
                                <m:t>27</m:t>
                              </m:r>
                            </m:e>
                          </m:d>
                        </m:e>
                        <m:sup>
                          <m:r>
                            <a:rPr lang="es-MX" b="0" i="1" smtClean="0">
                              <a:latin typeface="Cambria Math" panose="02040503050406030204" pitchFamily="18" charset="0"/>
                            </a:rPr>
                            <m:t>1/3</m:t>
                          </m:r>
                        </m:sup>
                      </m:sSup>
                      <m:sSup>
                        <m:sSupPr>
                          <m:ctrlPr>
                            <a:rPr lang="es-MX" b="0" i="1" smtClean="0">
                              <a:latin typeface="Cambria Math" panose="02040503050406030204" pitchFamily="18" charset="0"/>
                            </a:rPr>
                          </m:ctrlPr>
                        </m:sSupPr>
                        <m:e>
                          <m:d>
                            <m:dPr>
                              <m:ctrlPr>
                                <a:rPr lang="es-MX" i="1">
                                  <a:latin typeface="Cambria Math" panose="02040503050406030204" pitchFamily="18" charset="0"/>
                                </a:rPr>
                              </m:ctrlPr>
                            </m:dPr>
                            <m:e>
                              <m:f>
                                <m:fPr>
                                  <m:ctrlPr>
                                    <a:rPr lang="es-MX" i="1">
                                      <a:latin typeface="Cambria Math" panose="02040503050406030204" pitchFamily="18" charset="0"/>
                                    </a:rPr>
                                  </m:ctrlPr>
                                </m:fPr>
                                <m:num>
                                  <m:r>
                                    <a:rPr lang="es-MX" i="1">
                                      <a:latin typeface="Cambria Math" panose="02040503050406030204" pitchFamily="18" charset="0"/>
                                    </a:rPr>
                                    <m:t>4.36</m:t>
                                  </m:r>
                                </m:num>
                                <m:den>
                                  <m:r>
                                    <a:rPr lang="es-MX" i="1">
                                      <a:latin typeface="Cambria Math" panose="02040503050406030204" pitchFamily="18" charset="0"/>
                                    </a:rPr>
                                    <m:t>3.55</m:t>
                                  </m:r>
                                </m:den>
                              </m:f>
                            </m:e>
                          </m:d>
                        </m:e>
                        <m:sup>
                          <m:r>
                            <a:rPr lang="es-MX" b="0" i="1" smtClean="0">
                              <a:latin typeface="Cambria Math" panose="02040503050406030204" pitchFamily="18" charset="0"/>
                            </a:rPr>
                            <m:t>0.14</m:t>
                          </m:r>
                        </m:sup>
                      </m:sSup>
                      <m:r>
                        <a:rPr lang="es-MX" b="0" i="1" smtClean="0">
                          <a:latin typeface="Cambria Math" panose="02040503050406030204" pitchFamily="18" charset="0"/>
                        </a:rPr>
                        <m:t>=5.743</m:t>
                      </m:r>
                    </m:oMath>
                  </m:oMathPara>
                </a14:m>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484710" y="1853248"/>
                <a:ext cx="8191746" cy="4816111"/>
              </a:xfrm>
              <a:blipFill rotWithShape="0">
                <a:blip r:embed="rId2"/>
                <a:stretch>
                  <a:fillRect l="-745" t="-1266" r="-745"/>
                </a:stretch>
              </a:blipFill>
            </p:spPr>
            <p:txBody>
              <a:bodyPr/>
              <a:lstStyle/>
              <a:p>
                <a:r>
                  <a:rPr lang="es-MX">
                    <a:noFill/>
                  </a:rPr>
                  <a:t> </a:t>
                </a:r>
              </a:p>
            </p:txBody>
          </p:sp>
        </mc:Fallback>
      </mc:AlternateContent>
      <p:sp>
        <p:nvSpPr>
          <p:cNvPr id="4"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a:t>
            </a:r>
            <a:r>
              <a:rPr lang="es-MX" altLang="es-MX" sz="3600" b="1" dirty="0">
                <a:solidFill>
                  <a:schemeClr val="accent1">
                    <a:lumMod val="40000"/>
                    <a:lumOff val="60000"/>
                  </a:schemeClr>
                </a:solidFill>
                <a:latin typeface="Arial Rounded MT Bold" panose="020F0704030504030204" pitchFamily="34" charset="0"/>
              </a:rPr>
              <a:t> </a:t>
            </a:r>
            <a:r>
              <a:rPr lang="es-MX" altLang="es-MX" sz="3600" b="1" dirty="0" smtClean="0">
                <a:solidFill>
                  <a:schemeClr val="accent1">
                    <a:lumMod val="40000"/>
                    <a:lumOff val="60000"/>
                  </a:schemeClr>
                </a:solidFill>
                <a:latin typeface="Arial Rounded MT Bold" panose="020F0704030504030204" pitchFamily="34" charset="0"/>
              </a:rPr>
              <a:t>DE PARED</a:t>
            </a:r>
            <a:endParaRPr lang="en-US" altLang="es-MX" sz="3600" b="1" dirty="0">
              <a:solidFill>
                <a:schemeClr val="accent1">
                  <a:lumMod val="40000"/>
                  <a:lumOff val="60000"/>
                </a:schemeClr>
              </a:solidFill>
              <a:latin typeface="Arial Rounded MT Bold" panose="020F0704030504030204" pitchFamily="34" charset="0"/>
            </a:endParaRPr>
          </a:p>
        </p:txBody>
      </p:sp>
      <p:pic>
        <p:nvPicPr>
          <p:cNvPr id="2" name="Imagen 1"/>
          <p:cNvPicPr>
            <a:picLocks noChangeAspect="1"/>
          </p:cNvPicPr>
          <p:nvPr/>
        </p:nvPicPr>
        <p:blipFill>
          <a:blip r:embed="rId3"/>
          <a:stretch>
            <a:fillRect/>
          </a:stretch>
        </p:blipFill>
        <p:spPr>
          <a:xfrm>
            <a:off x="323528" y="4581128"/>
            <a:ext cx="1761134" cy="1379786"/>
          </a:xfrm>
          <a:prstGeom prst="rect">
            <a:avLst/>
          </a:prstGeom>
        </p:spPr>
      </p:pic>
    </p:spTree>
    <p:extLst>
      <p:ext uri="{BB962C8B-B14F-4D97-AF65-F5344CB8AC3E}">
        <p14:creationId xmlns:p14="http://schemas.microsoft.com/office/powerpoint/2010/main" val="13463454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h</m:t>
                      </m:r>
                      <m:r>
                        <a:rPr lang="es-MX" b="0" i="1" smtClean="0">
                          <a:latin typeface="Cambria Math" panose="02040503050406030204" pitchFamily="18" charset="0"/>
                        </a:rPr>
                        <m:t>=</m:t>
                      </m:r>
                      <m:f>
                        <m:fPr>
                          <m:ctrlPr>
                            <a:rPr lang="es-MX" b="0" i="1" smtClean="0">
                              <a:latin typeface="Cambria Math" panose="02040503050406030204" pitchFamily="18" charset="0"/>
                            </a:rPr>
                          </m:ctrlPr>
                        </m:fPr>
                        <m:num>
                          <m:d>
                            <m:dPr>
                              <m:ctrlPr>
                                <a:rPr lang="es-MX" b="0" i="1" smtClean="0">
                                  <a:latin typeface="Cambria Math" panose="02040503050406030204" pitchFamily="18" charset="0"/>
                                </a:rPr>
                              </m:ctrlPr>
                            </m:dPr>
                            <m:e>
                              <m:r>
                                <a:rPr lang="es-MX" b="0" i="1" smtClean="0">
                                  <a:latin typeface="Cambria Math" panose="02040503050406030204" pitchFamily="18" charset="0"/>
                                </a:rPr>
                                <m:t>0.656</m:t>
                              </m:r>
                            </m:e>
                          </m:d>
                          <m:d>
                            <m:dPr>
                              <m:ctrlPr>
                                <a:rPr lang="es-MX" b="0" i="1" smtClean="0">
                                  <a:latin typeface="Cambria Math" panose="02040503050406030204" pitchFamily="18" charset="0"/>
                                </a:rPr>
                              </m:ctrlPr>
                            </m:dPr>
                            <m:e>
                              <m:r>
                                <a:rPr lang="es-MX" b="0" i="1" smtClean="0">
                                  <a:latin typeface="Cambria Math" panose="02040503050406030204" pitchFamily="18" charset="0"/>
                                </a:rPr>
                                <m:t>5.743</m:t>
                              </m:r>
                            </m:e>
                          </m:d>
                        </m:num>
                        <m:den>
                          <m:r>
                            <a:rPr lang="es-MX" b="0" i="1" smtClean="0">
                              <a:latin typeface="Cambria Math" panose="02040503050406030204" pitchFamily="18" charset="0"/>
                            </a:rPr>
                            <m:t>0.0254</m:t>
                          </m:r>
                        </m:den>
                      </m:f>
                      <m:r>
                        <a:rPr lang="es-MX" b="0" i="1" smtClean="0">
                          <a:latin typeface="Cambria Math" panose="02040503050406030204" pitchFamily="18" charset="0"/>
                        </a:rPr>
                        <m:t>=148.3</m:t>
                      </m:r>
                      <m:f>
                        <m:fPr>
                          <m:type m:val="lin"/>
                          <m:ctrlPr>
                            <a:rPr lang="es-MX" b="0" i="1" smtClean="0">
                              <a:latin typeface="Cambria Math" panose="02040503050406030204" pitchFamily="18" charset="0"/>
                            </a:rPr>
                          </m:ctrlPr>
                        </m:fPr>
                        <m:num>
                          <m:r>
                            <a:rPr lang="es-MX" b="0" i="1" smtClean="0">
                              <a:latin typeface="Cambria Math" panose="02040503050406030204" pitchFamily="18" charset="0"/>
                            </a:rPr>
                            <m:t>𝑊</m:t>
                          </m:r>
                        </m:num>
                        <m:den>
                          <m:sSup>
                            <m:sSupPr>
                              <m:ctrlPr>
                                <a:rPr lang="es-MX" b="0" i="1" smtClean="0">
                                  <a:latin typeface="Cambria Math" panose="02040503050406030204" pitchFamily="18" charset="0"/>
                                </a:rPr>
                              </m:ctrlPr>
                            </m:sSupPr>
                            <m:e>
                              <m:r>
                                <a:rPr lang="es-MX" b="0" i="1" smtClean="0">
                                  <a:latin typeface="Cambria Math" panose="02040503050406030204" pitchFamily="18" charset="0"/>
                                </a:rPr>
                                <m:t>𝑚</m:t>
                              </m:r>
                            </m:e>
                            <m:sup>
                              <m:r>
                                <a:rPr lang="es-MX" b="0" i="1" smtClean="0">
                                  <a:latin typeface="Cambria Math" panose="02040503050406030204" pitchFamily="18" charset="0"/>
                                </a:rPr>
                                <m:t>2</m:t>
                              </m:r>
                            </m:sup>
                          </m:sSup>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𝐶</m:t>
                          </m:r>
                        </m:den>
                      </m:f>
                    </m:oMath>
                  </m:oMathPara>
                </a14:m>
                <a:endParaRPr lang="es-MX" b="0" dirty="0" smtClean="0"/>
              </a:p>
              <a:p>
                <a:pPr marL="0" indent="0">
                  <a:buNone/>
                </a:pPr>
                <a:r>
                  <a:rPr lang="es-MX" dirty="0" smtClean="0"/>
                  <a:t>Se introduce de nuevo este valor de h en la </a:t>
                </a:r>
                <a:r>
                  <a:rPr lang="es-MX" dirty="0" err="1" smtClean="0"/>
                  <a:t>Ec</a:t>
                </a:r>
                <a:r>
                  <a:rPr lang="es-MX" dirty="0" smtClean="0"/>
                  <a:t> (a) para obtener</a:t>
                </a:r>
              </a:p>
              <a:p>
                <a:pPr marL="0" indent="0">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𝑇</m:t>
                          </m:r>
                        </m:e>
                        <m:sub>
                          <m:r>
                            <a:rPr lang="es-MX" b="0" i="1" smtClean="0">
                              <a:latin typeface="Cambria Math" panose="02040503050406030204" pitchFamily="18" charset="0"/>
                            </a:rPr>
                            <m:t>𝑏</m:t>
                          </m:r>
                          <m:r>
                            <a:rPr lang="es-MX" b="0" i="1" smtClean="0">
                              <a:latin typeface="Cambria Math" panose="02040503050406030204" pitchFamily="18" charset="0"/>
                            </a:rPr>
                            <m:t>2</m:t>
                          </m:r>
                        </m:sub>
                      </m:sSub>
                      <m:r>
                        <a:rPr lang="es-MX" b="0" i="1" smtClean="0">
                          <a:latin typeface="Cambria Math" panose="02040503050406030204" pitchFamily="18" charset="0"/>
                        </a:rPr>
                        <m:t>=71.88°</m:t>
                      </m:r>
                      <m:r>
                        <a:rPr lang="es-MX" b="0" i="1" smtClean="0">
                          <a:latin typeface="Cambria Math" panose="02040503050406030204" pitchFamily="18" charset="0"/>
                        </a:rPr>
                        <m:t>𝐶</m:t>
                      </m:r>
                    </m:oMath>
                  </m:oMathPara>
                </a14:m>
                <a:endParaRPr lang="es-MX" dirty="0" smtClean="0"/>
              </a:p>
              <a:p>
                <a:pPr marL="0" indent="0" algn="just">
                  <a:buNone/>
                </a:pPr>
                <a:r>
                  <a:rPr lang="es-MX" dirty="0" smtClean="0"/>
                  <a:t>La iteración en este problema da como resultado una diferencia muy pequeña. Si se hubiese encontrado una diferencia de temperaturas promedio grande –mayor o igual a 3 o 4 grados-, el cambio en las propiedades podría haber tenido un efecto mayor.</a:t>
                </a: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rotWithShape="0">
                <a:blip r:embed="rId2"/>
                <a:stretch>
                  <a:fillRect l="-999" r="-908"/>
                </a:stretch>
              </a:blipFill>
            </p:spPr>
            <p:txBody>
              <a:bodyPr/>
              <a:lstStyle/>
              <a:p>
                <a:r>
                  <a:rPr lang="es-MX">
                    <a:noFill/>
                  </a:rPr>
                  <a:t> </a:t>
                </a:r>
              </a:p>
            </p:txBody>
          </p:sp>
        </mc:Fallback>
      </mc:AlternateContent>
      <p:sp>
        <p:nvSpPr>
          <p:cNvPr id="4"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a:t>
            </a:r>
            <a:r>
              <a:rPr lang="es-MX" altLang="es-MX" sz="3600" b="1" dirty="0">
                <a:solidFill>
                  <a:schemeClr val="accent1">
                    <a:lumMod val="40000"/>
                    <a:lumOff val="60000"/>
                  </a:schemeClr>
                </a:solidFill>
                <a:latin typeface="Arial Rounded MT Bold" panose="020F0704030504030204" pitchFamily="34" charset="0"/>
              </a:rPr>
              <a:t> </a:t>
            </a:r>
            <a:r>
              <a:rPr lang="es-MX" altLang="es-MX" sz="3600" b="1" dirty="0" smtClean="0">
                <a:solidFill>
                  <a:schemeClr val="accent1">
                    <a:lumMod val="40000"/>
                    <a:lumOff val="60000"/>
                  </a:schemeClr>
                </a:solidFill>
                <a:latin typeface="Arial Rounded MT Bold" panose="020F0704030504030204" pitchFamily="34" charset="0"/>
              </a:rPr>
              <a:t>DE PARED</a:t>
            </a:r>
            <a:endParaRPr lang="en-US" altLang="es-MX" sz="3600" b="1" dirty="0">
              <a:solidFill>
                <a:schemeClr val="accent1">
                  <a:lumMod val="40000"/>
                  <a:lumOff val="60000"/>
                </a:schemeClr>
              </a:solidFill>
              <a:latin typeface="Arial Rounded MT Bold" panose="020F0704030504030204" pitchFamily="34" charset="0"/>
            </a:endParaRPr>
          </a:p>
        </p:txBody>
      </p:sp>
    </p:spTree>
    <p:extLst>
      <p:ext uri="{BB962C8B-B14F-4D97-AF65-F5344CB8AC3E}">
        <p14:creationId xmlns:p14="http://schemas.microsoft.com/office/powerpoint/2010/main" val="40288596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lgn="just">
              <a:buNone/>
            </a:pPr>
            <a:r>
              <a:rPr lang="es-MX" dirty="0" smtClean="0">
                <a:solidFill>
                  <a:srgbClr val="FF0000"/>
                </a:solidFill>
              </a:rPr>
              <a:t>Ejemplo: </a:t>
            </a:r>
            <a:r>
              <a:rPr lang="es-MX" dirty="0" smtClean="0"/>
              <a:t>En un tubo liso de 5mm de diámetro entra aire a 1 atm y 27°C a una velocidad de 3 m/s. La longitud del tubo es 10 cm. En la pared del tubo se impone un flujo de calor constante. Calcúlese el calor transferido si la temperatura promedio de salida es de 77°C. Calcúlese, también, la temperatura de la pared y el valor de h a la salida.</a:t>
            </a:r>
          </a:p>
          <a:p>
            <a:pPr marL="0" indent="0" algn="just">
              <a:buNone/>
            </a:pPr>
            <a:r>
              <a:rPr lang="es-MX" b="1" dirty="0" smtClean="0">
                <a:solidFill>
                  <a:srgbClr val="FF0000"/>
                </a:solidFill>
              </a:rPr>
              <a:t>Solución</a:t>
            </a:r>
          </a:p>
          <a:p>
            <a:pPr marL="0" indent="0" algn="just">
              <a:buNone/>
            </a:pPr>
            <a:r>
              <a:rPr lang="es-MX" dirty="0" smtClean="0"/>
              <a:t>En primer lugar debe evaluarse el régimen de flujo tomando las propiedades a la temperatura promedio</a:t>
            </a:r>
            <a:endParaRPr lang="es-MX" dirty="0"/>
          </a:p>
        </p:txBody>
      </p:sp>
      <p:sp>
        <p:nvSpPr>
          <p:cNvPr id="4"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a:t>
            </a:r>
            <a:r>
              <a:rPr lang="es-MX" altLang="es-MX" sz="3600" b="1" dirty="0">
                <a:solidFill>
                  <a:schemeClr val="accent1">
                    <a:lumMod val="40000"/>
                    <a:lumOff val="60000"/>
                  </a:schemeClr>
                </a:solidFill>
                <a:latin typeface="Arial Rounded MT Bold" panose="020F0704030504030204" pitchFamily="34" charset="0"/>
              </a:rPr>
              <a:t> </a:t>
            </a:r>
            <a:r>
              <a:rPr lang="es-MX" altLang="es-MX" sz="3600" b="1" dirty="0" smtClean="0">
                <a:solidFill>
                  <a:schemeClr val="accent1">
                    <a:lumMod val="40000"/>
                    <a:lumOff val="60000"/>
                  </a:schemeClr>
                </a:solidFill>
                <a:latin typeface="Arial Rounded MT Bold" panose="020F0704030504030204" pitchFamily="34" charset="0"/>
              </a:rPr>
              <a:t>DE PARED</a:t>
            </a:r>
            <a:endParaRPr lang="en-US" altLang="es-MX" sz="3600" b="1" dirty="0">
              <a:solidFill>
                <a:schemeClr val="accent1">
                  <a:lumMod val="40000"/>
                  <a:lumOff val="60000"/>
                </a:schemeClr>
              </a:solidFill>
              <a:latin typeface="Arial Rounded MT Bold" panose="020F0704030504030204" pitchFamily="34" charset="0"/>
            </a:endParaRPr>
          </a:p>
        </p:txBody>
      </p:sp>
      <p:pic>
        <p:nvPicPr>
          <p:cNvPr id="2" name="Imagen 1"/>
          <p:cNvPicPr>
            <a:picLocks noChangeAspect="1"/>
          </p:cNvPicPr>
          <p:nvPr/>
        </p:nvPicPr>
        <p:blipFill>
          <a:blip r:embed="rId2"/>
          <a:stretch>
            <a:fillRect/>
          </a:stretch>
        </p:blipFill>
        <p:spPr>
          <a:xfrm>
            <a:off x="6156176" y="5661248"/>
            <a:ext cx="2075681" cy="962361"/>
          </a:xfrm>
          <a:prstGeom prst="rect">
            <a:avLst/>
          </a:prstGeom>
        </p:spPr>
      </p:pic>
    </p:spTree>
    <p:extLst>
      <p:ext uri="{BB962C8B-B14F-4D97-AF65-F5344CB8AC3E}">
        <p14:creationId xmlns:p14="http://schemas.microsoft.com/office/powerpoint/2010/main" val="437907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algn="ctr"/>
            <a:r>
              <a:rPr lang="es-MX" altLang="es-MX" sz="3600" b="1" dirty="0" smtClean="0">
                <a:solidFill>
                  <a:schemeClr val="accent1">
                    <a:lumMod val="40000"/>
                    <a:lumOff val="60000"/>
                  </a:schemeClr>
                </a:solidFill>
                <a:latin typeface="Arial Rounded MT Bold" panose="020F0704030504030204" pitchFamily="34" charset="0"/>
              </a:rPr>
              <a:t>DEFINICIONES BÁSICAS</a:t>
            </a:r>
            <a:endParaRPr lang="es-ES" altLang="es-MX" sz="4000" b="1" dirty="0">
              <a:solidFill>
                <a:schemeClr val="accent1">
                  <a:lumMod val="40000"/>
                  <a:lumOff val="60000"/>
                </a:schemeClr>
              </a:solidFill>
              <a:latin typeface="Arial Rounded MT Bold" panose="020F0704030504030204" pitchFamily="34" charset="0"/>
            </a:endParaRPr>
          </a:p>
        </p:txBody>
      </p:sp>
      <p:sp>
        <p:nvSpPr>
          <p:cNvPr id="56323" name="Rectangle 3"/>
          <p:cNvSpPr>
            <a:spLocks noGrp="1" noChangeArrowheads="1"/>
          </p:cNvSpPr>
          <p:nvPr>
            <p:ph idx="1"/>
          </p:nvPr>
        </p:nvSpPr>
        <p:spPr>
          <a:xfrm>
            <a:off x="508080" y="1176687"/>
            <a:ext cx="7776748" cy="4195481"/>
          </a:xfrm>
        </p:spPr>
        <p:txBody>
          <a:bodyPr>
            <a:normAutofit lnSpcReduction="10000"/>
          </a:bodyPr>
          <a:lstStyle/>
          <a:p>
            <a:pPr>
              <a:lnSpc>
                <a:spcPct val="90000"/>
              </a:lnSpc>
              <a:buFont typeface="Wingdings" panose="05000000000000000000" pitchFamily="2" charset="2"/>
              <a:buNone/>
            </a:pPr>
            <a:r>
              <a:rPr lang="es-MX" altLang="es-MX" sz="2800" dirty="0">
                <a:latin typeface="Comic Sans MS" panose="030F0702030302020204" pitchFamily="66" charset="0"/>
              </a:rPr>
              <a:t>	</a:t>
            </a:r>
          </a:p>
          <a:p>
            <a:pPr algn="just">
              <a:lnSpc>
                <a:spcPct val="90000"/>
              </a:lnSpc>
            </a:pPr>
            <a:r>
              <a:rPr lang="es-MX" altLang="es-MX" sz="2800" dirty="0">
                <a:latin typeface="Century Gothic" panose="020B0502020202020204" pitchFamily="34" charset="0"/>
              </a:rPr>
              <a:t>Diferencia de </a:t>
            </a:r>
            <a:r>
              <a:rPr lang="es-MX" altLang="es-MX" sz="2800" dirty="0" smtClean="0">
                <a:latin typeface="Century Gothic" panose="020B0502020202020204" pitchFamily="34" charset="0"/>
              </a:rPr>
              <a:t>temperatura: </a:t>
            </a:r>
            <a:r>
              <a:rPr lang="es-MX" altLang="es-MX" sz="2800" dirty="0">
                <a:latin typeface="Century Gothic" panose="020B0502020202020204" pitchFamily="34" charset="0"/>
              </a:rPr>
              <a:t>Es </a:t>
            </a:r>
            <a:r>
              <a:rPr lang="es-MX" altLang="es-MX" sz="2800" dirty="0" smtClean="0">
                <a:latin typeface="Century Gothic" panose="020B0502020202020204" pitchFamily="34" charset="0"/>
              </a:rPr>
              <a:t>la </a:t>
            </a:r>
            <a:r>
              <a:rPr lang="es-MX" altLang="es-MX" sz="2800" dirty="0">
                <a:latin typeface="Century Gothic" panose="020B0502020202020204" pitchFamily="34" charset="0"/>
              </a:rPr>
              <a:t>fuerza impulsora o motriz </a:t>
            </a:r>
            <a:r>
              <a:rPr lang="es-MX" altLang="es-MX" sz="2800" dirty="0">
                <a:latin typeface="Century Gothic" panose="020B0502020202020204" pitchFamily="34" charset="0"/>
                <a:sym typeface="Symbol" panose="05050102010706020507" pitchFamily="18" charset="2"/>
              </a:rPr>
              <a:t>t, mediante la cual el calor se transfiere desde </a:t>
            </a:r>
            <a:r>
              <a:rPr lang="es-MX" altLang="es-MX" sz="2800" dirty="0" smtClean="0">
                <a:latin typeface="Century Gothic" panose="020B0502020202020204" pitchFamily="34" charset="0"/>
                <a:sym typeface="Symbol" panose="05050102010706020507" pitchFamily="18" charset="2"/>
              </a:rPr>
              <a:t>una </a:t>
            </a:r>
            <a:r>
              <a:rPr lang="es-MX" altLang="es-MX" sz="2800" dirty="0">
                <a:latin typeface="Century Gothic" panose="020B0502020202020204" pitchFamily="34" charset="0"/>
                <a:sym typeface="Symbol" panose="05050102010706020507" pitchFamily="18" charset="2"/>
              </a:rPr>
              <a:t>fuente al </a:t>
            </a:r>
            <a:r>
              <a:rPr lang="es-MX" altLang="es-MX" sz="2800" dirty="0" smtClean="0">
                <a:latin typeface="Century Gothic" panose="020B0502020202020204" pitchFamily="34" charset="0"/>
                <a:sym typeface="Symbol" panose="05050102010706020507" pitchFamily="18" charset="2"/>
              </a:rPr>
              <a:t>receptor.</a:t>
            </a:r>
            <a:endParaRPr lang="es-MX" altLang="es-MX" sz="2800" dirty="0">
              <a:latin typeface="Century Gothic" panose="020B0502020202020204" pitchFamily="34" charset="0"/>
              <a:sym typeface="Symbol" panose="05050102010706020507" pitchFamily="18" charset="2"/>
            </a:endParaRPr>
          </a:p>
          <a:p>
            <a:pPr algn="just">
              <a:lnSpc>
                <a:spcPct val="90000"/>
              </a:lnSpc>
              <a:buFont typeface="Wingdings" panose="05000000000000000000" pitchFamily="2" charset="2"/>
              <a:buNone/>
            </a:pPr>
            <a:endParaRPr lang="es-MX" altLang="es-MX" sz="2800" dirty="0">
              <a:latin typeface="Century Gothic" panose="020B0502020202020204" pitchFamily="34" charset="0"/>
              <a:sym typeface="Symbol" panose="05050102010706020507" pitchFamily="18" charset="2"/>
            </a:endParaRPr>
          </a:p>
          <a:p>
            <a:pPr algn="just">
              <a:lnSpc>
                <a:spcPct val="90000"/>
              </a:lnSpc>
            </a:pPr>
            <a:r>
              <a:rPr lang="es-MX" altLang="es-MX" sz="2800" dirty="0">
                <a:latin typeface="Century Gothic" panose="020B0502020202020204" pitchFamily="34" charset="0"/>
                <a:sym typeface="Symbol" panose="05050102010706020507" pitchFamily="18" charset="2"/>
              </a:rPr>
              <a:t>Temperaturas de </a:t>
            </a:r>
            <a:r>
              <a:rPr lang="es-MX" altLang="es-MX" sz="2800" dirty="0" smtClean="0">
                <a:latin typeface="Century Gothic" panose="020B0502020202020204" pitchFamily="34" charset="0"/>
                <a:sym typeface="Symbol" panose="05050102010706020507" pitchFamily="18" charset="2"/>
              </a:rPr>
              <a:t>Proceso: Son </a:t>
            </a:r>
            <a:r>
              <a:rPr lang="es-MX" altLang="es-MX" sz="2800" dirty="0">
                <a:latin typeface="Century Gothic" panose="020B0502020202020204" pitchFamily="34" charset="0"/>
                <a:sym typeface="Symbol" panose="05050102010706020507" pitchFamily="18" charset="2"/>
              </a:rPr>
              <a:t>las temperaturas de los fluidos caliente y frío a la entrada y a la salida del </a:t>
            </a:r>
            <a:r>
              <a:rPr lang="es-MX" altLang="es-MX" sz="2800" dirty="0" smtClean="0">
                <a:latin typeface="Century Gothic" panose="020B0502020202020204" pitchFamily="34" charset="0"/>
                <a:sym typeface="Symbol" panose="05050102010706020507" pitchFamily="18" charset="2"/>
              </a:rPr>
              <a:t>sistema.</a:t>
            </a:r>
            <a:endParaRPr lang="es-MX" altLang="es-MX" sz="2800" dirty="0">
              <a:latin typeface="Century Gothic" panose="020B0502020202020204" pitchFamily="34" charset="0"/>
              <a:sym typeface="Symbol" panose="05050102010706020507" pitchFamily="18" charset="2"/>
            </a:endParaRPr>
          </a:p>
          <a:p>
            <a:pPr>
              <a:lnSpc>
                <a:spcPct val="90000"/>
              </a:lnSpc>
              <a:buFont typeface="Wingdings" panose="05000000000000000000" pitchFamily="2" charset="2"/>
              <a:buNone/>
            </a:pPr>
            <a:r>
              <a:rPr lang="es-MX" altLang="es-MX" sz="2800" dirty="0">
                <a:latin typeface="Comic Sans MS" panose="030F0702030302020204" pitchFamily="66" charset="0"/>
              </a:rPr>
              <a:t>	</a:t>
            </a:r>
            <a:endParaRPr lang="es-ES" altLang="es-MX" sz="2800" dirty="0">
              <a:latin typeface="Comic Sans MS" panose="030F0702030302020204" pitchFamily="66" charset="0"/>
            </a:endParaRPr>
          </a:p>
        </p:txBody>
      </p:sp>
      <p:pic>
        <p:nvPicPr>
          <p:cNvPr id="2" name="Imagen 1"/>
          <p:cNvPicPr>
            <a:picLocks noChangeAspect="1"/>
          </p:cNvPicPr>
          <p:nvPr/>
        </p:nvPicPr>
        <p:blipFill>
          <a:blip r:embed="rId2"/>
          <a:stretch>
            <a:fillRect/>
          </a:stretch>
        </p:blipFill>
        <p:spPr>
          <a:xfrm>
            <a:off x="3347864" y="4941168"/>
            <a:ext cx="2686050" cy="1704975"/>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484710" y="2052925"/>
                <a:ext cx="8263754" cy="4195481"/>
              </a:xfrm>
            </p:spPr>
            <p:txBody>
              <a:bodyPr/>
              <a:lstStyle/>
              <a:p>
                <a:pPr marL="0" indent="0">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acc>
                            <m:accPr>
                              <m:chr m:val="̅"/>
                              <m:ctrlPr>
                                <a:rPr lang="es-MX" i="1" smtClean="0">
                                  <a:latin typeface="Cambria Math" panose="02040503050406030204" pitchFamily="18" charset="0"/>
                                </a:rPr>
                              </m:ctrlPr>
                            </m:accPr>
                            <m:e>
                              <m:r>
                                <a:rPr lang="es-MX" b="0" i="1" smtClean="0">
                                  <a:latin typeface="Cambria Math" panose="02040503050406030204" pitchFamily="18" charset="0"/>
                                </a:rPr>
                                <m:t>𝑇</m:t>
                              </m:r>
                            </m:e>
                          </m:acc>
                        </m:e>
                        <m:sub>
                          <m:r>
                            <a:rPr lang="es-MX" b="0" i="1" smtClean="0">
                              <a:latin typeface="Cambria Math" panose="02040503050406030204" pitchFamily="18" charset="0"/>
                            </a:rPr>
                            <m:t>𝑏</m:t>
                          </m:r>
                        </m:sub>
                      </m:sSub>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27+77</m:t>
                          </m:r>
                        </m:num>
                        <m:den>
                          <m:r>
                            <a:rPr lang="es-MX" b="0" i="1" smtClean="0">
                              <a:latin typeface="Cambria Math" panose="02040503050406030204" pitchFamily="18" charset="0"/>
                            </a:rPr>
                            <m:t>2</m:t>
                          </m:r>
                        </m:den>
                      </m:f>
                      <m:r>
                        <a:rPr lang="es-MX" b="0" i="1" smtClean="0">
                          <a:latin typeface="Cambria Math" panose="02040503050406030204" pitchFamily="18" charset="0"/>
                        </a:rPr>
                        <m:t>=52°</m:t>
                      </m:r>
                      <m:r>
                        <a:rPr lang="es-MX" b="0" i="1" smtClean="0">
                          <a:latin typeface="Cambria Math" panose="02040503050406030204" pitchFamily="18" charset="0"/>
                        </a:rPr>
                        <m:t>𝐶</m:t>
                      </m:r>
                      <m:r>
                        <a:rPr lang="es-MX" b="0" i="1" smtClean="0">
                          <a:latin typeface="Cambria Math" panose="02040503050406030204" pitchFamily="18" charset="0"/>
                        </a:rPr>
                        <m:t>=325</m:t>
                      </m:r>
                      <m:r>
                        <a:rPr lang="es-MX" b="0" i="1" smtClean="0">
                          <a:latin typeface="Cambria Math" panose="02040503050406030204" pitchFamily="18" charset="0"/>
                        </a:rPr>
                        <m:t>𝐾</m:t>
                      </m:r>
                    </m:oMath>
                  </m:oMathPara>
                </a14:m>
                <a:endParaRPr lang="es-MX" dirty="0" smtClean="0"/>
              </a:p>
              <a:p>
                <a:pPr marL="0" indent="0">
                  <a:buNone/>
                </a:pPr>
                <a14:m>
                  <m:oMath xmlns:m="http://schemas.openxmlformats.org/officeDocument/2006/math">
                    <m:r>
                      <a:rPr lang="es-MX" b="0" i="1" smtClean="0">
                        <a:latin typeface="Cambria Math" panose="02040503050406030204" pitchFamily="18" charset="0"/>
                      </a:rPr>
                      <m:t>𝑣</m:t>
                    </m:r>
                    <m:r>
                      <a:rPr lang="es-MX" b="0" i="1" smtClean="0">
                        <a:latin typeface="Cambria Math" panose="02040503050406030204" pitchFamily="18" charset="0"/>
                      </a:rPr>
                      <m:t>=18.22×</m:t>
                    </m:r>
                    <m:sSup>
                      <m:sSupPr>
                        <m:ctrlPr>
                          <a:rPr lang="es-MX" b="0" i="1" smtClean="0">
                            <a:latin typeface="Cambria Math" panose="02040503050406030204" pitchFamily="18" charset="0"/>
                            <a:ea typeface="Cambria Math" panose="02040503050406030204" pitchFamily="18" charset="0"/>
                          </a:rPr>
                        </m:ctrlPr>
                      </m:sSupPr>
                      <m:e>
                        <m:r>
                          <a:rPr lang="es-MX" b="0" i="1" smtClean="0">
                            <a:latin typeface="Cambria Math" panose="02040503050406030204" pitchFamily="18" charset="0"/>
                            <a:ea typeface="Cambria Math" panose="02040503050406030204" pitchFamily="18" charset="0"/>
                          </a:rPr>
                          <m:t>10</m:t>
                        </m:r>
                      </m:e>
                      <m:sup>
                        <m:r>
                          <a:rPr lang="es-MX" b="0" i="1" smtClean="0">
                            <a:latin typeface="Cambria Math" panose="02040503050406030204" pitchFamily="18" charset="0"/>
                            <a:ea typeface="Cambria Math" panose="02040503050406030204" pitchFamily="18" charset="0"/>
                          </a:rPr>
                          <m:t>−6</m:t>
                        </m:r>
                      </m:sup>
                    </m:sSup>
                    <m:f>
                      <m:fPr>
                        <m:type m:val="lin"/>
                        <m:ctrlPr>
                          <a:rPr lang="es-MX" b="0" i="1" smtClean="0">
                            <a:latin typeface="Cambria Math" panose="02040503050406030204" pitchFamily="18" charset="0"/>
                            <a:ea typeface="Cambria Math" panose="02040503050406030204" pitchFamily="18" charset="0"/>
                          </a:rPr>
                        </m:ctrlPr>
                      </m:fPr>
                      <m:num>
                        <m:sSup>
                          <m:sSupPr>
                            <m:ctrlPr>
                              <a:rPr lang="es-MX" b="0" i="1" smtClean="0">
                                <a:latin typeface="Cambria Math" panose="02040503050406030204" pitchFamily="18" charset="0"/>
                                <a:ea typeface="Cambria Math" panose="02040503050406030204" pitchFamily="18" charset="0"/>
                              </a:rPr>
                            </m:ctrlPr>
                          </m:sSupPr>
                          <m:e>
                            <m:r>
                              <a:rPr lang="es-MX" b="0" i="1" smtClean="0">
                                <a:latin typeface="Cambria Math" panose="02040503050406030204" pitchFamily="18" charset="0"/>
                                <a:ea typeface="Cambria Math" panose="02040503050406030204" pitchFamily="18" charset="0"/>
                              </a:rPr>
                              <m:t>𝑚</m:t>
                            </m:r>
                          </m:e>
                          <m:sup>
                            <m:r>
                              <a:rPr lang="es-MX" b="0" i="1" smtClean="0">
                                <a:latin typeface="Cambria Math" panose="02040503050406030204" pitchFamily="18" charset="0"/>
                                <a:ea typeface="Cambria Math" panose="02040503050406030204" pitchFamily="18" charset="0"/>
                              </a:rPr>
                              <m:t>2</m:t>
                            </m:r>
                          </m:sup>
                        </m:sSup>
                      </m:num>
                      <m:den>
                        <m:r>
                          <a:rPr lang="es-MX" b="0" i="1" smtClean="0">
                            <a:latin typeface="Cambria Math" panose="02040503050406030204" pitchFamily="18" charset="0"/>
                            <a:ea typeface="Cambria Math" panose="02040503050406030204" pitchFamily="18" charset="0"/>
                          </a:rPr>
                          <m:t>𝑠</m:t>
                        </m:r>
                      </m:den>
                    </m:f>
                  </m:oMath>
                </a14:m>
                <a:r>
                  <a:rPr lang="es-MX" dirty="0" smtClean="0"/>
                  <a:t>		</a:t>
                </a:r>
                <a14:m>
                  <m:oMath xmlns:m="http://schemas.openxmlformats.org/officeDocument/2006/math">
                    <m:r>
                      <a:rPr lang="es-MX" b="0" i="1" smtClean="0">
                        <a:latin typeface="Cambria Math" panose="02040503050406030204" pitchFamily="18" charset="0"/>
                      </a:rPr>
                      <m:t>𝑃𝑟</m:t>
                    </m:r>
                    <m:r>
                      <a:rPr lang="es-MX" b="0" i="1" smtClean="0">
                        <a:latin typeface="Cambria Math" panose="02040503050406030204" pitchFamily="18" charset="0"/>
                      </a:rPr>
                      <m:t>=0.703</m:t>
                    </m:r>
                  </m:oMath>
                </a14:m>
                <a:r>
                  <a:rPr lang="es-MX" dirty="0" smtClean="0"/>
                  <a:t>		</a:t>
                </a:r>
                <a14:m>
                  <m:oMath xmlns:m="http://schemas.openxmlformats.org/officeDocument/2006/math">
                    <m:r>
                      <a:rPr lang="es-MX" b="0" i="1" smtClean="0">
                        <a:latin typeface="Cambria Math" panose="02040503050406030204" pitchFamily="18" charset="0"/>
                      </a:rPr>
                      <m:t>𝑘</m:t>
                    </m:r>
                    <m:r>
                      <a:rPr lang="es-MX" b="0" i="1" smtClean="0">
                        <a:latin typeface="Cambria Math" panose="02040503050406030204" pitchFamily="18" charset="0"/>
                      </a:rPr>
                      <m:t>=0.02814</m:t>
                    </m:r>
                    <m:f>
                      <m:fPr>
                        <m:type m:val="lin"/>
                        <m:ctrlPr>
                          <a:rPr lang="es-MX" b="0" i="1" smtClean="0">
                            <a:latin typeface="Cambria Math" panose="02040503050406030204" pitchFamily="18" charset="0"/>
                          </a:rPr>
                        </m:ctrlPr>
                      </m:fPr>
                      <m:num>
                        <m:r>
                          <a:rPr lang="es-MX" b="0" i="1" smtClean="0">
                            <a:latin typeface="Cambria Math" panose="02040503050406030204" pitchFamily="18" charset="0"/>
                          </a:rPr>
                          <m:t>𝑊</m:t>
                        </m:r>
                      </m:num>
                      <m:den>
                        <m:r>
                          <a:rPr lang="es-MX" b="0" i="1" smtClean="0">
                            <a:latin typeface="Cambria Math" panose="02040503050406030204" pitchFamily="18" charset="0"/>
                          </a:rPr>
                          <m:t>𝑚</m:t>
                        </m:r>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𝐶</m:t>
                        </m:r>
                      </m:den>
                    </m:f>
                  </m:oMath>
                </a14:m>
                <a:endParaRPr lang="es-MX" dirty="0" smtClean="0"/>
              </a:p>
              <a:p>
                <a:pPr marL="0" indent="0">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𝑅𝑒</m:t>
                          </m:r>
                        </m:e>
                        <m:sub>
                          <m:r>
                            <a:rPr lang="es-MX" b="0" i="1" smtClean="0">
                              <a:latin typeface="Cambria Math" panose="02040503050406030204" pitchFamily="18" charset="0"/>
                            </a:rPr>
                            <m:t>𝑑</m:t>
                          </m:r>
                        </m:sub>
                      </m:sSub>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𝑢𝑑</m:t>
                          </m:r>
                        </m:num>
                        <m:den>
                          <m:r>
                            <a:rPr lang="es-MX" b="0" i="1" smtClean="0">
                              <a:latin typeface="Cambria Math" panose="02040503050406030204" pitchFamily="18" charset="0"/>
                            </a:rPr>
                            <m:t>𝑣</m:t>
                          </m:r>
                        </m:den>
                      </m:f>
                      <m:r>
                        <a:rPr lang="es-MX" b="0" i="1" smtClean="0">
                          <a:latin typeface="Cambria Math" panose="02040503050406030204" pitchFamily="18" charset="0"/>
                        </a:rPr>
                        <m:t>=</m:t>
                      </m:r>
                      <m:f>
                        <m:fPr>
                          <m:ctrlPr>
                            <a:rPr lang="es-MX" b="0" i="1" smtClean="0">
                              <a:latin typeface="Cambria Math" panose="02040503050406030204" pitchFamily="18" charset="0"/>
                            </a:rPr>
                          </m:ctrlPr>
                        </m:fPr>
                        <m:num>
                          <m:d>
                            <m:dPr>
                              <m:ctrlPr>
                                <a:rPr lang="es-MX" b="0" i="1" smtClean="0">
                                  <a:latin typeface="Cambria Math" panose="02040503050406030204" pitchFamily="18" charset="0"/>
                                </a:rPr>
                              </m:ctrlPr>
                            </m:dPr>
                            <m:e>
                              <m:r>
                                <a:rPr lang="es-MX" b="0" i="1" smtClean="0">
                                  <a:latin typeface="Cambria Math" panose="02040503050406030204" pitchFamily="18" charset="0"/>
                                </a:rPr>
                                <m:t>3</m:t>
                              </m:r>
                            </m:e>
                          </m:d>
                          <m:d>
                            <m:dPr>
                              <m:ctrlPr>
                                <a:rPr lang="es-MX" b="0" i="1" smtClean="0">
                                  <a:latin typeface="Cambria Math" panose="02040503050406030204" pitchFamily="18" charset="0"/>
                                </a:rPr>
                              </m:ctrlPr>
                            </m:dPr>
                            <m:e>
                              <m:r>
                                <a:rPr lang="es-MX" b="0" i="1" smtClean="0">
                                  <a:latin typeface="Cambria Math" panose="02040503050406030204" pitchFamily="18" charset="0"/>
                                </a:rPr>
                                <m:t>0.005</m:t>
                              </m:r>
                            </m:e>
                          </m:d>
                        </m:num>
                        <m:den>
                          <m:r>
                            <a:rPr lang="es-MX" b="0" i="1" smtClean="0">
                              <a:latin typeface="Cambria Math" panose="02040503050406030204" pitchFamily="18" charset="0"/>
                            </a:rPr>
                            <m:t>18.22</m:t>
                          </m:r>
                          <m:r>
                            <a:rPr lang="es-MX" b="0" i="1" smtClean="0">
                              <a:latin typeface="Cambria Math" panose="02040503050406030204" pitchFamily="18" charset="0"/>
                              <a:ea typeface="Cambria Math" panose="02040503050406030204" pitchFamily="18" charset="0"/>
                            </a:rPr>
                            <m:t>×</m:t>
                          </m:r>
                          <m:sSup>
                            <m:sSupPr>
                              <m:ctrlPr>
                                <a:rPr lang="es-MX" b="0" i="1" smtClean="0">
                                  <a:latin typeface="Cambria Math" panose="02040503050406030204" pitchFamily="18" charset="0"/>
                                  <a:ea typeface="Cambria Math" panose="02040503050406030204" pitchFamily="18" charset="0"/>
                                </a:rPr>
                              </m:ctrlPr>
                            </m:sSupPr>
                            <m:e>
                              <m:r>
                                <a:rPr lang="es-MX" b="0" i="1" smtClean="0">
                                  <a:latin typeface="Cambria Math" panose="02040503050406030204" pitchFamily="18" charset="0"/>
                                  <a:ea typeface="Cambria Math" panose="02040503050406030204" pitchFamily="18" charset="0"/>
                                </a:rPr>
                                <m:t>10</m:t>
                              </m:r>
                            </m:e>
                            <m:sup>
                              <m:r>
                                <a:rPr lang="es-MX" b="0" i="1" smtClean="0">
                                  <a:latin typeface="Cambria Math" panose="02040503050406030204" pitchFamily="18" charset="0"/>
                                  <a:ea typeface="Cambria Math" panose="02040503050406030204" pitchFamily="18" charset="0"/>
                                </a:rPr>
                                <m:t>−6</m:t>
                              </m:r>
                            </m:sup>
                          </m:sSup>
                        </m:den>
                      </m:f>
                      <m:r>
                        <a:rPr lang="es-MX" b="0" i="1" smtClean="0">
                          <a:latin typeface="Cambria Math" panose="02040503050406030204" pitchFamily="18" charset="0"/>
                        </a:rPr>
                        <m:t>=823           (</m:t>
                      </m:r>
                      <m:r>
                        <a:rPr lang="es-MX" b="0" i="1" smtClean="0">
                          <a:latin typeface="Cambria Math" panose="02040503050406030204" pitchFamily="18" charset="0"/>
                        </a:rPr>
                        <m:t>𝑎</m:t>
                      </m:r>
                      <m:r>
                        <a:rPr lang="es-MX" b="0" i="1" smtClean="0">
                          <a:latin typeface="Cambria Math" panose="02040503050406030204" pitchFamily="18" charset="0"/>
                        </a:rPr>
                        <m:t>)</m:t>
                      </m:r>
                    </m:oMath>
                  </m:oMathPara>
                </a14:m>
                <a:endParaRPr lang="es-MX" dirty="0" smtClean="0"/>
              </a:p>
              <a:p>
                <a:pPr marL="0" indent="0" algn="just">
                  <a:buNone/>
                </a:pPr>
                <a:endParaRPr lang="es-MX" dirty="0" smtClean="0"/>
              </a:p>
              <a:p>
                <a:pPr marL="0" indent="0" algn="just">
                  <a:buNone/>
                </a:pPr>
                <a:r>
                  <a:rPr lang="es-MX" dirty="0" smtClean="0"/>
                  <a:t>En base al valor de Re, es evidente que el flujo es laminar. Existen en la bibliografía diferentes relaciones y gráficos para el cálculo del coeficiente </a:t>
                </a:r>
                <a:r>
                  <a:rPr lang="es-MX" dirty="0" err="1" smtClean="0"/>
                  <a:t>convectivo</a:t>
                </a:r>
                <a:r>
                  <a:rPr lang="es-MX" dirty="0" smtClean="0"/>
                  <a:t> de fluidos como aire, agua y algunos gases, en geometrías como tuberías. Utilizando un gráfico para aire en tubería lisa (</a:t>
                </a:r>
                <a:r>
                  <a:rPr lang="es-MX" dirty="0" err="1" smtClean="0"/>
                  <a:t>Holman</a:t>
                </a:r>
                <a:r>
                  <a:rPr lang="es-MX" dirty="0" smtClean="0"/>
                  <a:t>, 2007).  </a:t>
                </a: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484710" y="2052925"/>
                <a:ext cx="8263754" cy="4195481"/>
              </a:xfrm>
              <a:blipFill rotWithShape="0">
                <a:blip r:embed="rId2"/>
                <a:stretch>
                  <a:fillRect l="-812" r="-812"/>
                </a:stretch>
              </a:blipFill>
            </p:spPr>
            <p:txBody>
              <a:bodyPr/>
              <a:lstStyle/>
              <a:p>
                <a:r>
                  <a:rPr lang="es-MX">
                    <a:noFill/>
                  </a:rPr>
                  <a:t> </a:t>
                </a:r>
              </a:p>
            </p:txBody>
          </p:sp>
        </mc:Fallback>
      </mc:AlternateContent>
      <p:sp>
        <p:nvSpPr>
          <p:cNvPr id="4"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a:t>
            </a:r>
            <a:r>
              <a:rPr lang="es-MX" altLang="es-MX" sz="3600" b="1" dirty="0">
                <a:solidFill>
                  <a:schemeClr val="accent1">
                    <a:lumMod val="40000"/>
                    <a:lumOff val="60000"/>
                  </a:schemeClr>
                </a:solidFill>
                <a:latin typeface="Arial Rounded MT Bold" panose="020F0704030504030204" pitchFamily="34" charset="0"/>
              </a:rPr>
              <a:t> </a:t>
            </a:r>
            <a:r>
              <a:rPr lang="es-MX" altLang="es-MX" sz="3600" b="1" dirty="0" smtClean="0">
                <a:solidFill>
                  <a:schemeClr val="accent1">
                    <a:lumMod val="40000"/>
                    <a:lumOff val="60000"/>
                  </a:schemeClr>
                </a:solidFill>
                <a:latin typeface="Arial Rounded MT Bold" panose="020F0704030504030204" pitchFamily="34" charset="0"/>
              </a:rPr>
              <a:t>DE PARED</a:t>
            </a:r>
            <a:endParaRPr lang="en-US" altLang="es-MX" sz="3600" b="1" dirty="0">
              <a:solidFill>
                <a:schemeClr val="accent1">
                  <a:lumMod val="40000"/>
                  <a:lumOff val="60000"/>
                </a:schemeClr>
              </a:solidFill>
              <a:latin typeface="Arial Rounded MT Bold" panose="020F0704030504030204" pitchFamily="34" charset="0"/>
            </a:endParaRPr>
          </a:p>
        </p:txBody>
      </p:sp>
    </p:spTree>
    <p:extLst>
      <p:ext uri="{BB962C8B-B14F-4D97-AF65-F5344CB8AC3E}">
        <p14:creationId xmlns:p14="http://schemas.microsoft.com/office/powerpoint/2010/main" val="383767791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idx="1"/>
          </p:nvPr>
        </p:nvSpPr>
        <p:spPr/>
        <p:txBody>
          <a:bodyPr/>
          <a:lstStyle/>
          <a:p>
            <a:endParaRPr lang="es-MX"/>
          </a:p>
        </p:txBody>
      </p:sp>
      <p:pic>
        <p:nvPicPr>
          <p:cNvPr id="10" name="Imagen 9"/>
          <p:cNvPicPr>
            <a:picLocks noChangeAspect="1"/>
          </p:cNvPicPr>
          <p:nvPr/>
        </p:nvPicPr>
        <p:blipFill rotWithShape="1">
          <a:blip r:embed="rId2"/>
          <a:srcRect l="58854" t="15548" r="7386" b="23422"/>
          <a:stretch/>
        </p:blipFill>
        <p:spPr>
          <a:xfrm>
            <a:off x="1331640" y="404664"/>
            <a:ext cx="6048672" cy="6147831"/>
          </a:xfrm>
          <a:prstGeom prst="rect">
            <a:avLst/>
          </a:prstGeom>
        </p:spPr>
      </p:pic>
    </p:spTree>
    <p:extLst>
      <p:ext uri="{BB962C8B-B14F-4D97-AF65-F5344CB8AC3E}">
        <p14:creationId xmlns:p14="http://schemas.microsoft.com/office/powerpoint/2010/main" val="35403014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827700" y="1700809"/>
                <a:ext cx="6711654" cy="4547598"/>
              </a:xfrm>
            </p:spPr>
            <p:txBody>
              <a:bodyPr/>
              <a:lstStyle/>
              <a:p>
                <a:pPr marL="0" indent="0">
                  <a:buNone/>
                </a:pPr>
                <a:r>
                  <a:rPr lang="es-MX" dirty="0" smtClean="0"/>
                  <a:t>El inverso del número de </a:t>
                </a:r>
                <a:r>
                  <a:rPr lang="es-MX" dirty="0" err="1" smtClean="0"/>
                  <a:t>Graetz</a:t>
                </a:r>
                <a:r>
                  <a:rPr lang="es-MX" dirty="0" smtClean="0"/>
                  <a:t> se calcula como</a:t>
                </a:r>
              </a:p>
              <a:p>
                <a:pPr marL="0" indent="0">
                  <a:buNone/>
                </a:pPr>
                <a14:m>
                  <m:oMathPara xmlns:m="http://schemas.openxmlformats.org/officeDocument/2006/math">
                    <m:oMathParaPr>
                      <m:jc m:val="centerGroup"/>
                    </m:oMathParaPr>
                    <m:oMath xmlns:m="http://schemas.openxmlformats.org/officeDocument/2006/math">
                      <m:sSup>
                        <m:sSupPr>
                          <m:ctrlPr>
                            <a:rPr lang="es-MX" i="1" smtClean="0">
                              <a:latin typeface="Cambria Math" panose="02040503050406030204" pitchFamily="18" charset="0"/>
                            </a:rPr>
                          </m:ctrlPr>
                        </m:sSupPr>
                        <m:e>
                          <m:r>
                            <a:rPr lang="es-MX" b="0" i="1" smtClean="0">
                              <a:latin typeface="Cambria Math" panose="02040503050406030204" pitchFamily="18" charset="0"/>
                            </a:rPr>
                            <m:t>𝐺𝑧</m:t>
                          </m:r>
                        </m:e>
                        <m:sup>
                          <m:r>
                            <a:rPr lang="es-MX" b="0" i="1" smtClean="0">
                              <a:latin typeface="Cambria Math" panose="02040503050406030204" pitchFamily="18" charset="0"/>
                            </a:rPr>
                            <m:t>−1</m:t>
                          </m:r>
                        </m:sup>
                      </m:sSup>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1</m:t>
                          </m:r>
                        </m:num>
                        <m:den>
                          <m:r>
                            <a:rPr lang="es-MX" b="0" i="1" smtClean="0">
                              <a:latin typeface="Cambria Math" panose="02040503050406030204" pitchFamily="18" charset="0"/>
                            </a:rPr>
                            <m:t>𝑅𝑒𝑃𝑟</m:t>
                          </m:r>
                        </m:den>
                      </m:f>
                      <m:f>
                        <m:fPr>
                          <m:ctrlPr>
                            <a:rPr lang="es-MX" b="0" i="1" smtClean="0">
                              <a:latin typeface="Cambria Math" panose="02040503050406030204" pitchFamily="18" charset="0"/>
                            </a:rPr>
                          </m:ctrlPr>
                        </m:fPr>
                        <m:num>
                          <m:r>
                            <a:rPr lang="es-MX" b="0" i="1" smtClean="0">
                              <a:latin typeface="Cambria Math" panose="02040503050406030204" pitchFamily="18" charset="0"/>
                            </a:rPr>
                            <m:t>𝑥</m:t>
                          </m:r>
                        </m:num>
                        <m:den>
                          <m:r>
                            <a:rPr lang="es-MX" b="0" i="1" smtClean="0">
                              <a:latin typeface="Cambria Math" panose="02040503050406030204" pitchFamily="18" charset="0"/>
                            </a:rPr>
                            <m:t>𝑑</m:t>
                          </m:r>
                        </m:den>
                      </m:f>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0.1</m:t>
                          </m:r>
                        </m:num>
                        <m:den>
                          <m:d>
                            <m:dPr>
                              <m:ctrlPr>
                                <a:rPr lang="es-MX" b="0" i="1" smtClean="0">
                                  <a:latin typeface="Cambria Math" panose="02040503050406030204" pitchFamily="18" charset="0"/>
                                </a:rPr>
                              </m:ctrlPr>
                            </m:dPr>
                            <m:e>
                              <m:r>
                                <a:rPr lang="es-MX" b="0" i="1" smtClean="0">
                                  <a:latin typeface="Cambria Math" panose="02040503050406030204" pitchFamily="18" charset="0"/>
                                </a:rPr>
                                <m:t>823</m:t>
                              </m:r>
                            </m:e>
                          </m:d>
                          <m:d>
                            <m:dPr>
                              <m:ctrlPr>
                                <a:rPr lang="es-MX" b="0" i="1" smtClean="0">
                                  <a:latin typeface="Cambria Math" panose="02040503050406030204" pitchFamily="18" charset="0"/>
                                </a:rPr>
                              </m:ctrlPr>
                            </m:dPr>
                            <m:e>
                              <m:r>
                                <a:rPr lang="es-MX" b="0" i="1" smtClean="0">
                                  <a:latin typeface="Cambria Math" panose="02040503050406030204" pitchFamily="18" charset="0"/>
                                </a:rPr>
                                <m:t>0.703</m:t>
                              </m:r>
                            </m:e>
                          </m:d>
                          <m:d>
                            <m:dPr>
                              <m:ctrlPr>
                                <a:rPr lang="es-MX" b="0" i="1" smtClean="0">
                                  <a:latin typeface="Cambria Math" panose="02040503050406030204" pitchFamily="18" charset="0"/>
                                </a:rPr>
                              </m:ctrlPr>
                            </m:dPr>
                            <m:e>
                              <m:r>
                                <a:rPr lang="es-MX" b="0" i="1" smtClean="0">
                                  <a:latin typeface="Cambria Math" panose="02040503050406030204" pitchFamily="18" charset="0"/>
                                </a:rPr>
                                <m:t>0.005</m:t>
                              </m:r>
                            </m:e>
                          </m:d>
                        </m:den>
                      </m:f>
                      <m:r>
                        <a:rPr lang="es-MX" b="0" i="1" smtClean="0">
                          <a:latin typeface="Cambria Math" panose="02040503050406030204" pitchFamily="18" charset="0"/>
                        </a:rPr>
                        <m:t>=0.0346</m:t>
                      </m:r>
                    </m:oMath>
                  </m:oMathPara>
                </a14:m>
                <a:endParaRPr lang="es-MX" dirty="0" smtClean="0"/>
              </a:p>
              <a:p>
                <a:pPr marL="0" indent="0" algn="just">
                  <a:buNone/>
                </a:pPr>
                <a:r>
                  <a:rPr lang="es-MX" dirty="0" smtClean="0"/>
                  <a:t>Por tanto, para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𝑞</m:t>
                        </m:r>
                      </m:e>
                      <m:sub>
                        <m:r>
                          <a:rPr lang="es-MX" b="0" i="1" smtClean="0">
                            <a:latin typeface="Cambria Math" panose="02040503050406030204" pitchFamily="18" charset="0"/>
                          </a:rPr>
                          <m:t>𝑝</m:t>
                        </m:r>
                      </m:sub>
                    </m:sSub>
                    <m:r>
                      <a:rPr lang="es-MX" b="0" i="1" smtClean="0">
                        <a:latin typeface="Cambria Math" panose="02040503050406030204" pitchFamily="18" charset="0"/>
                      </a:rPr>
                      <m:t>=</m:t>
                    </m:r>
                    <m:r>
                      <a:rPr lang="es-MX" b="0" i="1" smtClean="0">
                        <a:latin typeface="Cambria Math" panose="02040503050406030204" pitchFamily="18" charset="0"/>
                      </a:rPr>
                      <m:t>𝑐𝑜𝑛𝑠𝑡𝑎𝑛𝑡𝑒</m:t>
                    </m:r>
                    <m:r>
                      <a:rPr lang="es-MX" b="0" i="1" smtClean="0">
                        <a:latin typeface="Cambria Math" panose="02040503050406030204" pitchFamily="18" charset="0"/>
                      </a:rPr>
                      <m:t>, </m:t>
                    </m:r>
                  </m:oMath>
                </a14:m>
                <a:r>
                  <a:rPr lang="es-MX" dirty="0" smtClean="0"/>
                  <a:t>se obtiene el número de </a:t>
                </a:r>
                <a:r>
                  <a:rPr lang="es-MX" dirty="0" err="1" smtClean="0"/>
                  <a:t>Nusselt</a:t>
                </a:r>
                <a:r>
                  <a:rPr lang="es-MX" dirty="0" smtClean="0"/>
                  <a:t> en la salida a partir de la figura anterior como</a:t>
                </a:r>
              </a:p>
              <a:p>
                <a:pPr marL="0" indent="0" algn="just">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𝑁𝑢</m:t>
                      </m:r>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h𝑑</m:t>
                          </m:r>
                        </m:num>
                        <m:den>
                          <m:r>
                            <a:rPr lang="es-MX" b="0" i="1" smtClean="0">
                              <a:latin typeface="Cambria Math" panose="02040503050406030204" pitchFamily="18" charset="0"/>
                            </a:rPr>
                            <m:t>𝑘</m:t>
                          </m:r>
                        </m:den>
                      </m:f>
                      <m:r>
                        <a:rPr lang="es-MX" b="0" i="1" smtClean="0">
                          <a:latin typeface="Cambria Math" panose="02040503050406030204" pitchFamily="18" charset="0"/>
                        </a:rPr>
                        <m:t>=4.7=</m:t>
                      </m:r>
                      <m:f>
                        <m:fPr>
                          <m:ctrlPr>
                            <a:rPr lang="es-MX" b="0" i="1" smtClean="0">
                              <a:latin typeface="Cambria Math" panose="02040503050406030204" pitchFamily="18" charset="0"/>
                            </a:rPr>
                          </m:ctrlPr>
                        </m:fPr>
                        <m:num>
                          <m:sSub>
                            <m:sSubPr>
                              <m:ctrlPr>
                                <a:rPr lang="es-MX" b="0" i="1" smtClean="0">
                                  <a:latin typeface="Cambria Math" panose="02040503050406030204" pitchFamily="18" charset="0"/>
                                </a:rPr>
                              </m:ctrlPr>
                            </m:sSubPr>
                            <m:e>
                              <m:r>
                                <a:rPr lang="es-MX" b="0" i="1" smtClean="0">
                                  <a:latin typeface="Cambria Math" panose="02040503050406030204" pitchFamily="18" charset="0"/>
                                </a:rPr>
                                <m:t>𝑞</m:t>
                              </m:r>
                            </m:e>
                            <m:sub>
                              <m:r>
                                <a:rPr lang="es-MX" b="0" i="1" smtClean="0">
                                  <a:latin typeface="Cambria Math" panose="02040503050406030204" pitchFamily="18" charset="0"/>
                                </a:rPr>
                                <m:t>𝑝</m:t>
                              </m:r>
                            </m:sub>
                          </m:sSub>
                          <m:r>
                            <a:rPr lang="es-MX" b="0" i="1" smtClean="0">
                              <a:latin typeface="Cambria Math" panose="02040503050406030204" pitchFamily="18" charset="0"/>
                            </a:rPr>
                            <m:t>𝑑</m:t>
                          </m:r>
                        </m:num>
                        <m:den>
                          <m:d>
                            <m:dPr>
                              <m:ctrlPr>
                                <a:rPr lang="es-MX" b="0" i="1" smtClean="0">
                                  <a:latin typeface="Cambria Math" panose="02040503050406030204" pitchFamily="18" charset="0"/>
                                </a:rPr>
                              </m:ctrlPr>
                            </m:dPr>
                            <m:e>
                              <m:sSub>
                                <m:sSubPr>
                                  <m:ctrlPr>
                                    <a:rPr lang="es-MX" b="0" i="1" smtClean="0">
                                      <a:latin typeface="Cambria Math" panose="02040503050406030204" pitchFamily="18" charset="0"/>
                                    </a:rPr>
                                  </m:ctrlPr>
                                </m:sSubPr>
                                <m:e>
                                  <m:r>
                                    <a:rPr lang="es-MX" b="0" i="1" smtClean="0">
                                      <a:latin typeface="Cambria Math" panose="02040503050406030204" pitchFamily="18" charset="0"/>
                                    </a:rPr>
                                    <m:t>𝑇</m:t>
                                  </m:r>
                                </m:e>
                                <m:sub>
                                  <m:r>
                                    <a:rPr lang="es-MX" b="0" i="1" smtClean="0">
                                      <a:latin typeface="Cambria Math" panose="02040503050406030204" pitchFamily="18" charset="0"/>
                                    </a:rPr>
                                    <m:t>𝑝</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𝑇</m:t>
                                  </m:r>
                                </m:e>
                                <m:sub>
                                  <m:r>
                                    <a:rPr lang="es-MX" b="0" i="1" smtClean="0">
                                      <a:latin typeface="Cambria Math" panose="02040503050406030204" pitchFamily="18" charset="0"/>
                                    </a:rPr>
                                    <m:t>𝑏</m:t>
                                  </m:r>
                                </m:sub>
                              </m:sSub>
                            </m:e>
                          </m:d>
                          <m:r>
                            <a:rPr lang="es-MX" b="0" i="1" smtClean="0">
                              <a:latin typeface="Cambria Math" panose="02040503050406030204" pitchFamily="18" charset="0"/>
                            </a:rPr>
                            <m:t>𝑘</m:t>
                          </m:r>
                        </m:den>
                      </m:f>
                      <m:r>
                        <a:rPr lang="es-MX" b="0" i="1" smtClean="0">
                          <a:latin typeface="Cambria Math" panose="02040503050406030204" pitchFamily="18" charset="0"/>
                        </a:rPr>
                        <m:t>           (</m:t>
                      </m:r>
                      <m:r>
                        <a:rPr lang="es-MX" b="0" i="1" smtClean="0">
                          <a:latin typeface="Cambria Math" panose="02040503050406030204" pitchFamily="18" charset="0"/>
                        </a:rPr>
                        <m:t>𝑏</m:t>
                      </m:r>
                      <m:r>
                        <a:rPr lang="es-MX" b="0" i="1" smtClean="0">
                          <a:latin typeface="Cambria Math" panose="02040503050406030204" pitchFamily="18" charset="0"/>
                        </a:rPr>
                        <m:t>)</m:t>
                      </m:r>
                    </m:oMath>
                  </m:oMathPara>
                </a14:m>
                <a:endParaRPr lang="es-MX" dirty="0" smtClean="0"/>
              </a:p>
              <a:p>
                <a:pPr marL="0" indent="0" algn="just">
                  <a:buNone/>
                </a:pPr>
                <a:r>
                  <a:rPr lang="es-MX" dirty="0" smtClean="0"/>
                  <a:t>El calor total transferido se obtiene mediante el balance total de energía</a:t>
                </a:r>
              </a:p>
              <a:p>
                <a:pPr marL="0" indent="0" algn="just">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𝑞</m:t>
                      </m:r>
                      <m:r>
                        <a:rPr lang="es-MX" b="0" i="1" smtClean="0">
                          <a:latin typeface="Cambria Math" panose="02040503050406030204" pitchFamily="18" charset="0"/>
                        </a:rPr>
                        <m:t>=</m:t>
                      </m:r>
                      <m:acc>
                        <m:accPr>
                          <m:chr m:val="̇"/>
                          <m:ctrlPr>
                            <a:rPr lang="es-MX" b="0" i="1" smtClean="0">
                              <a:latin typeface="Cambria Math" panose="02040503050406030204" pitchFamily="18" charset="0"/>
                            </a:rPr>
                          </m:ctrlPr>
                        </m:accPr>
                        <m:e>
                          <m:r>
                            <a:rPr lang="es-MX" b="0" i="1" smtClean="0">
                              <a:latin typeface="Cambria Math" panose="02040503050406030204" pitchFamily="18" charset="0"/>
                            </a:rPr>
                            <m:t>𝑚</m:t>
                          </m:r>
                        </m:e>
                      </m:acc>
                      <m:sSub>
                        <m:sSubPr>
                          <m:ctrlPr>
                            <a:rPr lang="es-MX" b="0" i="1" smtClean="0">
                              <a:latin typeface="Cambria Math" panose="02040503050406030204" pitchFamily="18" charset="0"/>
                            </a:rPr>
                          </m:ctrlPr>
                        </m:sSubPr>
                        <m:e>
                          <m:r>
                            <a:rPr lang="es-MX" b="0" i="1" smtClean="0">
                              <a:latin typeface="Cambria Math" panose="02040503050406030204" pitchFamily="18" charset="0"/>
                            </a:rPr>
                            <m:t>𝑐</m:t>
                          </m:r>
                        </m:e>
                        <m:sub>
                          <m:r>
                            <a:rPr lang="es-MX" b="0" i="1" smtClean="0">
                              <a:latin typeface="Cambria Math" panose="02040503050406030204" pitchFamily="18" charset="0"/>
                            </a:rPr>
                            <m:t>𝑝</m:t>
                          </m:r>
                        </m:sub>
                      </m:sSub>
                      <m:d>
                        <m:dPr>
                          <m:ctrlPr>
                            <a:rPr lang="es-MX" b="0" i="1" smtClean="0">
                              <a:latin typeface="Cambria Math" panose="02040503050406030204" pitchFamily="18" charset="0"/>
                            </a:rPr>
                          </m:ctrlPr>
                        </m:dPr>
                        <m:e>
                          <m:sSub>
                            <m:sSubPr>
                              <m:ctrlPr>
                                <a:rPr lang="es-MX" b="0" i="1" smtClean="0">
                                  <a:latin typeface="Cambria Math" panose="02040503050406030204" pitchFamily="18" charset="0"/>
                                </a:rPr>
                              </m:ctrlPr>
                            </m:sSubPr>
                            <m:e>
                              <m:r>
                                <a:rPr lang="es-MX" b="0" i="1" smtClean="0">
                                  <a:latin typeface="Cambria Math" panose="02040503050406030204" pitchFamily="18" charset="0"/>
                                </a:rPr>
                                <m:t>𝑇</m:t>
                              </m:r>
                            </m:e>
                            <m:sub>
                              <m:r>
                                <a:rPr lang="es-MX" b="0" i="1" smtClean="0">
                                  <a:latin typeface="Cambria Math" panose="02040503050406030204" pitchFamily="18" charset="0"/>
                                </a:rPr>
                                <m:t>𝑏</m:t>
                              </m:r>
                              <m:r>
                                <a:rPr lang="es-MX" b="0" i="1" smtClean="0">
                                  <a:latin typeface="Cambria Math" panose="02040503050406030204" pitchFamily="18" charset="0"/>
                                </a:rPr>
                                <m:t>2</m:t>
                              </m:r>
                            </m:sub>
                          </m:sSub>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𝑇</m:t>
                              </m:r>
                            </m:e>
                            <m:sub>
                              <m:r>
                                <a:rPr lang="es-MX" b="0" i="1" smtClean="0">
                                  <a:latin typeface="Cambria Math" panose="02040503050406030204" pitchFamily="18" charset="0"/>
                                </a:rPr>
                                <m:t>𝑏</m:t>
                              </m:r>
                              <m:r>
                                <a:rPr lang="es-MX" b="0" i="1" smtClean="0">
                                  <a:latin typeface="Cambria Math" panose="02040503050406030204" pitchFamily="18" charset="0"/>
                                </a:rPr>
                                <m:t>1</m:t>
                              </m:r>
                            </m:sub>
                          </m:sSub>
                        </m:e>
                      </m:d>
                    </m:oMath>
                  </m:oMathPara>
                </a14:m>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827700" y="1700809"/>
                <a:ext cx="6711654" cy="4547598"/>
              </a:xfrm>
              <a:blipFill rotWithShape="0">
                <a:blip r:embed="rId2"/>
                <a:stretch>
                  <a:fillRect l="-999" t="-670" r="-908"/>
                </a:stretch>
              </a:blipFill>
            </p:spPr>
            <p:txBody>
              <a:bodyPr/>
              <a:lstStyle/>
              <a:p>
                <a:r>
                  <a:rPr lang="es-MX">
                    <a:noFill/>
                  </a:rPr>
                  <a:t> </a:t>
                </a:r>
              </a:p>
            </p:txBody>
          </p:sp>
        </mc:Fallback>
      </mc:AlternateContent>
      <p:sp>
        <p:nvSpPr>
          <p:cNvPr id="4"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a:t>
            </a:r>
            <a:r>
              <a:rPr lang="es-MX" altLang="es-MX" sz="3600" b="1" dirty="0">
                <a:solidFill>
                  <a:schemeClr val="accent1">
                    <a:lumMod val="40000"/>
                    <a:lumOff val="60000"/>
                  </a:schemeClr>
                </a:solidFill>
                <a:latin typeface="Arial Rounded MT Bold" panose="020F0704030504030204" pitchFamily="34" charset="0"/>
              </a:rPr>
              <a:t> </a:t>
            </a:r>
            <a:r>
              <a:rPr lang="es-MX" altLang="es-MX" sz="3600" b="1" dirty="0" smtClean="0">
                <a:solidFill>
                  <a:schemeClr val="accent1">
                    <a:lumMod val="40000"/>
                    <a:lumOff val="60000"/>
                  </a:schemeClr>
                </a:solidFill>
                <a:latin typeface="Arial Rounded MT Bold" panose="020F0704030504030204" pitchFamily="34" charset="0"/>
              </a:rPr>
              <a:t>DE PARED</a:t>
            </a:r>
            <a:endParaRPr lang="en-US" altLang="es-MX" sz="3600" b="1" dirty="0">
              <a:solidFill>
                <a:schemeClr val="accent1">
                  <a:lumMod val="40000"/>
                  <a:lumOff val="60000"/>
                </a:schemeClr>
              </a:solidFill>
              <a:latin typeface="Arial Rounded MT Bold" panose="020F0704030504030204" pitchFamily="34" charset="0"/>
            </a:endParaRPr>
          </a:p>
        </p:txBody>
      </p:sp>
    </p:spTree>
    <p:extLst>
      <p:ext uri="{BB962C8B-B14F-4D97-AF65-F5344CB8AC3E}">
        <p14:creationId xmlns:p14="http://schemas.microsoft.com/office/powerpoint/2010/main" val="50621278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827700" y="1700808"/>
                <a:ext cx="6711654" cy="4824535"/>
              </a:xfrm>
            </p:spPr>
            <p:txBody>
              <a:bodyPr/>
              <a:lstStyle/>
              <a:p>
                <a:pPr marL="0" indent="0" algn="just">
                  <a:buNone/>
                </a:pPr>
                <a:r>
                  <a:rPr lang="es-MX" dirty="0" smtClean="0"/>
                  <a:t>Considerando el valor de la densidad constante:</a:t>
                </a:r>
                <a14:m>
                  <m:oMath xmlns:m="http://schemas.openxmlformats.org/officeDocument/2006/math">
                    <m:r>
                      <a:rPr lang="es-MX">
                        <a:latin typeface="Cambria Math" panose="02040503050406030204" pitchFamily="18" charset="0"/>
                      </a:rPr>
                      <m:t> </m:t>
                    </m:r>
                  </m:oMath>
                </a14:m>
                <a:endParaRPr lang="es-MX" dirty="0"/>
              </a:p>
              <a:p>
                <a:pPr marL="0" indent="0" algn="just">
                  <a:buNone/>
                </a:pPr>
                <a14:m>
                  <m:oMath xmlns:m="http://schemas.openxmlformats.org/officeDocument/2006/math">
                    <m:r>
                      <a:rPr lang="es-MX" i="1" smtClean="0">
                        <a:latin typeface="Cambria Math" panose="02040503050406030204" pitchFamily="18" charset="0"/>
                        <a:ea typeface="Cambria Math" panose="02040503050406030204" pitchFamily="18" charset="0"/>
                      </a:rPr>
                      <m:t>𝜌</m:t>
                    </m:r>
                    <m:r>
                      <a:rPr lang="es-MX" b="0" i="1" smtClean="0">
                        <a:latin typeface="Cambria Math" panose="02040503050406030204" pitchFamily="18" charset="0"/>
                        <a:ea typeface="Cambria Math" panose="02040503050406030204" pitchFamily="18" charset="0"/>
                      </a:rPr>
                      <m:t>=1.1774</m:t>
                    </m:r>
                    <m:f>
                      <m:fPr>
                        <m:type m:val="lin"/>
                        <m:ctrlPr>
                          <a:rPr lang="es-MX" b="0" i="1" smtClean="0">
                            <a:latin typeface="Cambria Math" panose="02040503050406030204" pitchFamily="18" charset="0"/>
                            <a:ea typeface="Cambria Math" panose="02040503050406030204" pitchFamily="18" charset="0"/>
                          </a:rPr>
                        </m:ctrlPr>
                      </m:fPr>
                      <m:num>
                        <m:r>
                          <a:rPr lang="es-MX" b="0" i="1" smtClean="0">
                            <a:latin typeface="Cambria Math" panose="02040503050406030204" pitchFamily="18" charset="0"/>
                            <a:ea typeface="Cambria Math" panose="02040503050406030204" pitchFamily="18" charset="0"/>
                          </a:rPr>
                          <m:t>𝑘𝑔</m:t>
                        </m:r>
                      </m:num>
                      <m:den>
                        <m:sSup>
                          <m:sSupPr>
                            <m:ctrlPr>
                              <a:rPr lang="es-MX" b="0" i="1" smtClean="0">
                                <a:latin typeface="Cambria Math" panose="02040503050406030204" pitchFamily="18" charset="0"/>
                                <a:ea typeface="Cambria Math" panose="02040503050406030204" pitchFamily="18" charset="0"/>
                              </a:rPr>
                            </m:ctrlPr>
                          </m:sSupPr>
                          <m:e>
                            <m:r>
                              <a:rPr lang="es-MX" b="0" i="1" smtClean="0">
                                <a:latin typeface="Cambria Math" panose="02040503050406030204" pitchFamily="18" charset="0"/>
                                <a:ea typeface="Cambria Math" panose="02040503050406030204" pitchFamily="18" charset="0"/>
                              </a:rPr>
                              <m:t>𝑚</m:t>
                            </m:r>
                          </m:e>
                          <m:sup>
                            <m:r>
                              <a:rPr lang="es-MX" b="0" i="1" smtClean="0">
                                <a:latin typeface="Cambria Math" panose="02040503050406030204" pitchFamily="18" charset="0"/>
                                <a:ea typeface="Cambria Math" panose="02040503050406030204" pitchFamily="18" charset="0"/>
                              </a:rPr>
                              <m:t>3</m:t>
                            </m:r>
                          </m:sup>
                        </m:sSup>
                      </m:den>
                    </m:f>
                  </m:oMath>
                </a14:m>
                <a:r>
                  <a:rPr lang="es-MX" dirty="0" smtClean="0"/>
                  <a:t>, de modo que el flujo másico es</a:t>
                </a:r>
              </a:p>
              <a:p>
                <a:pPr marL="0" indent="0" algn="just">
                  <a:buNone/>
                </a:pPr>
                <a14:m>
                  <m:oMathPara xmlns:m="http://schemas.openxmlformats.org/officeDocument/2006/math">
                    <m:oMathParaPr>
                      <m:jc m:val="centerGroup"/>
                    </m:oMathParaPr>
                    <m:oMath xmlns:m="http://schemas.openxmlformats.org/officeDocument/2006/math">
                      <m:acc>
                        <m:accPr>
                          <m:chr m:val="̇"/>
                          <m:ctrlPr>
                            <a:rPr lang="es-MX" i="1" smtClean="0">
                              <a:latin typeface="Cambria Math" panose="02040503050406030204" pitchFamily="18" charset="0"/>
                            </a:rPr>
                          </m:ctrlPr>
                        </m:accPr>
                        <m:e>
                          <m:r>
                            <a:rPr lang="es-MX" b="0" i="1" smtClean="0">
                              <a:latin typeface="Cambria Math" panose="02040503050406030204" pitchFamily="18" charset="0"/>
                            </a:rPr>
                            <m:t>𝑚</m:t>
                          </m:r>
                        </m:e>
                      </m:acc>
                      <m:r>
                        <a:rPr lang="es-MX" b="0" i="1" smtClean="0">
                          <a:latin typeface="Cambria Math" panose="02040503050406030204" pitchFamily="18" charset="0"/>
                        </a:rPr>
                        <m:t>=</m:t>
                      </m:r>
                      <m:d>
                        <m:dPr>
                          <m:ctrlPr>
                            <a:rPr lang="es-MX" b="0" i="1" smtClean="0">
                              <a:latin typeface="Cambria Math" panose="02040503050406030204" pitchFamily="18" charset="0"/>
                            </a:rPr>
                          </m:ctrlPr>
                        </m:dPr>
                        <m:e>
                          <m:r>
                            <a:rPr lang="es-MX" b="0" i="1" smtClean="0">
                              <a:latin typeface="Cambria Math" panose="02040503050406030204" pitchFamily="18" charset="0"/>
                            </a:rPr>
                            <m:t>1.1774</m:t>
                          </m:r>
                        </m:e>
                      </m:d>
                      <m:r>
                        <a:rPr lang="es-MX" b="0" i="1" smtClean="0">
                          <a:latin typeface="Cambria Math" panose="02040503050406030204" pitchFamily="18" charset="0"/>
                          <a:ea typeface="Cambria Math" panose="02040503050406030204" pitchFamily="18" charset="0"/>
                        </a:rPr>
                        <m:t>𝜋</m:t>
                      </m:r>
                      <m:sSup>
                        <m:sSupPr>
                          <m:ctrlPr>
                            <a:rPr lang="es-MX" b="0" i="1" smtClean="0">
                              <a:latin typeface="Cambria Math" panose="02040503050406030204" pitchFamily="18" charset="0"/>
                              <a:ea typeface="Cambria Math" panose="02040503050406030204" pitchFamily="18" charset="0"/>
                            </a:rPr>
                          </m:ctrlPr>
                        </m:sSupPr>
                        <m:e>
                          <m:d>
                            <m:dPr>
                              <m:ctrlPr>
                                <a:rPr lang="es-MX" b="0" i="1" smtClean="0">
                                  <a:latin typeface="Cambria Math" panose="02040503050406030204" pitchFamily="18" charset="0"/>
                                  <a:ea typeface="Cambria Math" panose="02040503050406030204" pitchFamily="18" charset="0"/>
                                </a:rPr>
                              </m:ctrlPr>
                            </m:dPr>
                            <m:e>
                              <m:r>
                                <a:rPr lang="es-MX" b="0" i="1" smtClean="0">
                                  <a:latin typeface="Cambria Math" panose="02040503050406030204" pitchFamily="18" charset="0"/>
                                  <a:ea typeface="Cambria Math" panose="02040503050406030204" pitchFamily="18" charset="0"/>
                                </a:rPr>
                                <m:t>0.0025</m:t>
                              </m:r>
                            </m:e>
                          </m:d>
                        </m:e>
                        <m:sup>
                          <m:r>
                            <a:rPr lang="es-MX" b="0" i="1" smtClean="0">
                              <a:latin typeface="Cambria Math" panose="02040503050406030204" pitchFamily="18" charset="0"/>
                              <a:ea typeface="Cambria Math" panose="02040503050406030204" pitchFamily="18" charset="0"/>
                            </a:rPr>
                            <m:t>2</m:t>
                          </m:r>
                        </m:sup>
                      </m:sSup>
                      <m:d>
                        <m:dPr>
                          <m:ctrlPr>
                            <a:rPr lang="es-MX" b="0" i="1" smtClean="0">
                              <a:latin typeface="Cambria Math" panose="02040503050406030204" pitchFamily="18" charset="0"/>
                              <a:ea typeface="Cambria Math" panose="02040503050406030204" pitchFamily="18" charset="0"/>
                            </a:rPr>
                          </m:ctrlPr>
                        </m:dPr>
                        <m:e>
                          <m:r>
                            <a:rPr lang="es-MX" b="0" i="1" smtClean="0">
                              <a:latin typeface="Cambria Math" panose="02040503050406030204" pitchFamily="18" charset="0"/>
                              <a:ea typeface="Cambria Math" panose="02040503050406030204" pitchFamily="18" charset="0"/>
                            </a:rPr>
                            <m:t>3</m:t>
                          </m:r>
                        </m:e>
                      </m:d>
                      <m:r>
                        <a:rPr lang="es-MX" b="0" i="1" smtClean="0">
                          <a:latin typeface="Cambria Math" panose="02040503050406030204" pitchFamily="18" charset="0"/>
                          <a:ea typeface="Cambria Math" panose="02040503050406030204" pitchFamily="18" charset="0"/>
                        </a:rPr>
                        <m:t>=6.94×</m:t>
                      </m:r>
                      <m:sSup>
                        <m:sSupPr>
                          <m:ctrlPr>
                            <a:rPr lang="es-MX" b="0" i="1" smtClean="0">
                              <a:latin typeface="Cambria Math" panose="02040503050406030204" pitchFamily="18" charset="0"/>
                              <a:ea typeface="Cambria Math" panose="02040503050406030204" pitchFamily="18" charset="0"/>
                            </a:rPr>
                          </m:ctrlPr>
                        </m:sSupPr>
                        <m:e>
                          <m:r>
                            <a:rPr lang="es-MX" b="0" i="1" smtClean="0">
                              <a:latin typeface="Cambria Math" panose="02040503050406030204" pitchFamily="18" charset="0"/>
                              <a:ea typeface="Cambria Math" panose="02040503050406030204" pitchFamily="18" charset="0"/>
                            </a:rPr>
                            <m:t>10</m:t>
                          </m:r>
                        </m:e>
                        <m:sup>
                          <m:r>
                            <a:rPr lang="es-MX" b="0" i="1" smtClean="0">
                              <a:latin typeface="Cambria Math" panose="02040503050406030204" pitchFamily="18" charset="0"/>
                              <a:ea typeface="Cambria Math" panose="02040503050406030204" pitchFamily="18" charset="0"/>
                            </a:rPr>
                            <m:t>−5</m:t>
                          </m:r>
                        </m:sup>
                      </m:sSup>
                      <m:r>
                        <a:rPr lang="es-MX" b="0" i="1" smtClean="0">
                          <a:latin typeface="Cambria Math" panose="02040503050406030204" pitchFamily="18" charset="0"/>
                          <a:ea typeface="Cambria Math" panose="02040503050406030204" pitchFamily="18" charset="0"/>
                        </a:rPr>
                        <m:t>𝑘𝑔</m:t>
                      </m:r>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𝑠</m:t>
                      </m:r>
                    </m:oMath>
                  </m:oMathPara>
                </a14:m>
                <a:endParaRPr lang="es-MX" dirty="0" smtClean="0"/>
              </a:p>
              <a:p>
                <a:pPr marL="0" indent="0" algn="just">
                  <a:buNone/>
                </a:pPr>
                <a:r>
                  <a:rPr lang="es-MX" dirty="0"/>
                  <a:t>y</a:t>
                </a:r>
                <a:endParaRPr lang="es-MX" dirty="0" smtClean="0"/>
              </a:p>
              <a:p>
                <a:pPr marL="0" indent="0" algn="just">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𝑞</m:t>
                      </m:r>
                      <m:r>
                        <a:rPr lang="es-MX" b="0" i="1" smtClean="0">
                          <a:latin typeface="Cambria Math" panose="02040503050406030204" pitchFamily="18" charset="0"/>
                        </a:rPr>
                        <m:t>=</m:t>
                      </m:r>
                      <m:d>
                        <m:dPr>
                          <m:ctrlPr>
                            <a:rPr lang="es-MX" b="0" i="1" smtClean="0">
                              <a:latin typeface="Cambria Math" panose="02040503050406030204" pitchFamily="18" charset="0"/>
                            </a:rPr>
                          </m:ctrlPr>
                        </m:dPr>
                        <m:e>
                          <m:r>
                            <a:rPr lang="es-MX" b="0" i="1" smtClean="0">
                              <a:latin typeface="Cambria Math" panose="02040503050406030204" pitchFamily="18" charset="0"/>
                            </a:rPr>
                            <m:t>6.94</m:t>
                          </m:r>
                          <m:r>
                            <a:rPr lang="es-MX" b="0" i="1" smtClean="0">
                              <a:latin typeface="Cambria Math" panose="02040503050406030204" pitchFamily="18" charset="0"/>
                              <a:ea typeface="Cambria Math" panose="02040503050406030204" pitchFamily="18" charset="0"/>
                            </a:rPr>
                            <m:t>×</m:t>
                          </m:r>
                          <m:sSup>
                            <m:sSupPr>
                              <m:ctrlPr>
                                <a:rPr lang="es-MX" b="0" i="1" smtClean="0">
                                  <a:latin typeface="Cambria Math" panose="02040503050406030204" pitchFamily="18" charset="0"/>
                                  <a:ea typeface="Cambria Math" panose="02040503050406030204" pitchFamily="18" charset="0"/>
                                </a:rPr>
                              </m:ctrlPr>
                            </m:sSupPr>
                            <m:e>
                              <m:r>
                                <a:rPr lang="es-MX" b="0" i="1" smtClean="0">
                                  <a:latin typeface="Cambria Math" panose="02040503050406030204" pitchFamily="18" charset="0"/>
                                  <a:ea typeface="Cambria Math" panose="02040503050406030204" pitchFamily="18" charset="0"/>
                                </a:rPr>
                                <m:t>10</m:t>
                              </m:r>
                            </m:e>
                            <m:sup>
                              <m:r>
                                <a:rPr lang="es-MX" b="0" i="1" smtClean="0">
                                  <a:latin typeface="Cambria Math" panose="02040503050406030204" pitchFamily="18" charset="0"/>
                                  <a:ea typeface="Cambria Math" panose="02040503050406030204" pitchFamily="18" charset="0"/>
                                </a:rPr>
                                <m:t>−5</m:t>
                              </m:r>
                            </m:sup>
                          </m:sSup>
                        </m:e>
                      </m:d>
                      <m:d>
                        <m:dPr>
                          <m:ctrlPr>
                            <a:rPr lang="es-MX" b="0" i="1" smtClean="0">
                              <a:latin typeface="Cambria Math" panose="02040503050406030204" pitchFamily="18" charset="0"/>
                            </a:rPr>
                          </m:ctrlPr>
                        </m:dPr>
                        <m:e>
                          <m:r>
                            <a:rPr lang="es-MX" b="0" i="1" smtClean="0">
                              <a:latin typeface="Cambria Math" panose="02040503050406030204" pitchFamily="18" charset="0"/>
                            </a:rPr>
                            <m:t>1.006</m:t>
                          </m:r>
                        </m:e>
                      </m:d>
                      <m:d>
                        <m:dPr>
                          <m:ctrlPr>
                            <a:rPr lang="es-MX" b="0" i="1" smtClean="0">
                              <a:latin typeface="Cambria Math" panose="02040503050406030204" pitchFamily="18" charset="0"/>
                            </a:rPr>
                          </m:ctrlPr>
                        </m:dPr>
                        <m:e>
                          <m:r>
                            <a:rPr lang="es-MX" b="0" i="1" smtClean="0">
                              <a:latin typeface="Cambria Math" panose="02040503050406030204" pitchFamily="18" charset="0"/>
                            </a:rPr>
                            <m:t>77−27</m:t>
                          </m:r>
                        </m:e>
                      </m:d>
                      <m:r>
                        <a:rPr lang="es-MX" b="0" i="1" smtClean="0">
                          <a:latin typeface="Cambria Math" panose="02040503050406030204" pitchFamily="18" charset="0"/>
                        </a:rPr>
                        <m:t>=3.49</m:t>
                      </m:r>
                      <m:r>
                        <a:rPr lang="es-MX" b="0" i="1" smtClean="0">
                          <a:latin typeface="Cambria Math" panose="02040503050406030204" pitchFamily="18" charset="0"/>
                        </a:rPr>
                        <m:t>𝑊</m:t>
                      </m:r>
                    </m:oMath>
                  </m:oMathPara>
                </a14:m>
                <a:endParaRPr lang="es-MX" dirty="0" smtClean="0"/>
              </a:p>
              <a:p>
                <a:pPr marL="0" indent="0" algn="just">
                  <a:buNone/>
                </a:pPr>
                <a:r>
                  <a:rPr lang="es-MX" dirty="0" smtClean="0"/>
                  <a:t>Así, se puede encontrar el flujo de calor sin determinar realmente las temperaturas de pared o los valores de h. Sin embargo, para determinar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𝑇</m:t>
                        </m:r>
                      </m:e>
                      <m:sub>
                        <m:r>
                          <a:rPr lang="es-MX" b="0" i="1" smtClean="0">
                            <a:latin typeface="Cambria Math" panose="02040503050406030204" pitchFamily="18" charset="0"/>
                          </a:rPr>
                          <m:t>𝑝</m:t>
                        </m:r>
                      </m:sub>
                    </m:sSub>
                  </m:oMath>
                </a14:m>
                <a:r>
                  <a:rPr lang="es-MX" dirty="0" smtClean="0"/>
                  <a:t> debe calcularse </a:t>
                </a:r>
                <a14:m>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𝑞</m:t>
                        </m:r>
                      </m:e>
                      <m:sub>
                        <m:r>
                          <a:rPr lang="es-MX" b="0" i="1" smtClean="0">
                            <a:latin typeface="Cambria Math" panose="02040503050406030204" pitchFamily="18" charset="0"/>
                          </a:rPr>
                          <m:t>𝑝</m:t>
                        </m:r>
                      </m:sub>
                    </m:sSub>
                  </m:oMath>
                </a14:m>
                <a:r>
                  <a:rPr lang="es-MX" dirty="0" smtClean="0"/>
                  <a:t>. Se tiene</a:t>
                </a:r>
              </a:p>
              <a:p>
                <a:pPr marL="0" indent="0" algn="just">
                  <a:buNone/>
                </a:pPr>
                <a14:m>
                  <m:oMathPara xmlns:m="http://schemas.openxmlformats.org/officeDocument/2006/math">
                    <m:oMathParaPr>
                      <m:jc m:val="centerGroup"/>
                    </m:oMathParaPr>
                    <m:oMath xmlns:m="http://schemas.openxmlformats.org/officeDocument/2006/math">
                      <m:r>
                        <a:rPr lang="es-MX" b="0" i="1" smtClean="0">
                          <a:latin typeface="Cambria Math" panose="02040503050406030204" pitchFamily="18" charset="0"/>
                        </a:rPr>
                        <m:t>𝑞</m:t>
                      </m:r>
                      <m:r>
                        <a:rPr lang="es-MX" b="0" i="1" smtClean="0">
                          <a:latin typeface="Cambria Math" panose="02040503050406030204" pitchFamily="18" charset="0"/>
                        </a:rPr>
                        <m:t>=</m:t>
                      </m:r>
                      <m:sSub>
                        <m:sSubPr>
                          <m:ctrlPr>
                            <a:rPr lang="es-MX" b="0" i="1" smtClean="0">
                              <a:latin typeface="Cambria Math" panose="02040503050406030204" pitchFamily="18" charset="0"/>
                            </a:rPr>
                          </m:ctrlPr>
                        </m:sSubPr>
                        <m:e>
                          <m:r>
                            <a:rPr lang="es-MX" b="0" i="1" smtClean="0">
                              <a:latin typeface="Cambria Math" panose="02040503050406030204" pitchFamily="18" charset="0"/>
                            </a:rPr>
                            <m:t>𝑞</m:t>
                          </m:r>
                        </m:e>
                        <m:sub>
                          <m:r>
                            <a:rPr lang="es-MX" b="0" i="1" smtClean="0">
                              <a:latin typeface="Cambria Math" panose="02040503050406030204" pitchFamily="18" charset="0"/>
                            </a:rPr>
                            <m:t>𝑝</m:t>
                          </m:r>
                        </m:sub>
                      </m:sSub>
                      <m:r>
                        <a:rPr lang="es-MX" b="0" i="1" smtClean="0">
                          <a:latin typeface="Cambria Math" panose="02040503050406030204" pitchFamily="18" charset="0"/>
                          <a:ea typeface="Cambria Math" panose="02040503050406030204" pitchFamily="18" charset="0"/>
                        </a:rPr>
                        <m:t>𝜋</m:t>
                      </m:r>
                      <m:r>
                        <a:rPr lang="es-MX" b="0" i="1" smtClean="0">
                          <a:latin typeface="Cambria Math" panose="02040503050406030204" pitchFamily="18" charset="0"/>
                          <a:ea typeface="Cambria Math" panose="02040503050406030204" pitchFamily="18" charset="0"/>
                        </a:rPr>
                        <m:t>𝑑𝐿</m:t>
                      </m:r>
                      <m:r>
                        <a:rPr lang="es-MX" b="0" i="1" smtClean="0">
                          <a:latin typeface="Cambria Math" panose="02040503050406030204" pitchFamily="18" charset="0"/>
                          <a:ea typeface="Cambria Math" panose="02040503050406030204" pitchFamily="18" charset="0"/>
                        </a:rPr>
                        <m:t>=3.49</m:t>
                      </m:r>
                      <m:r>
                        <a:rPr lang="es-MX" b="0" i="1" smtClean="0">
                          <a:latin typeface="Cambria Math" panose="02040503050406030204" pitchFamily="18" charset="0"/>
                          <a:ea typeface="Cambria Math" panose="02040503050406030204" pitchFamily="18" charset="0"/>
                        </a:rPr>
                        <m:t>𝑤</m:t>
                      </m:r>
                    </m:oMath>
                  </m:oMathPara>
                </a14:m>
                <a:endParaRPr lang="es-MX" dirty="0" smtClean="0"/>
              </a:p>
              <a:p>
                <a:pPr marL="0" indent="0" algn="just">
                  <a:buNone/>
                </a:pPr>
                <a:r>
                  <a:rPr lang="es-MX" dirty="0" smtClean="0"/>
                  <a:t>Y</a:t>
                </a:r>
              </a:p>
              <a:p>
                <a:pPr marL="0" indent="0" algn="just">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𝑞</m:t>
                          </m:r>
                        </m:e>
                        <m:sub>
                          <m:r>
                            <a:rPr lang="es-MX" b="0" i="1" smtClean="0">
                              <a:latin typeface="Cambria Math" panose="02040503050406030204" pitchFamily="18" charset="0"/>
                            </a:rPr>
                            <m:t>𝑝</m:t>
                          </m:r>
                        </m:sub>
                      </m:sSub>
                      <m:r>
                        <a:rPr lang="es-MX" b="0" i="1" smtClean="0">
                          <a:latin typeface="Cambria Math" panose="02040503050406030204" pitchFamily="18" charset="0"/>
                        </a:rPr>
                        <m:t>=2.222</m:t>
                      </m:r>
                      <m:f>
                        <m:fPr>
                          <m:type m:val="lin"/>
                          <m:ctrlPr>
                            <a:rPr lang="es-MX" b="0" i="1" smtClean="0">
                              <a:latin typeface="Cambria Math" panose="02040503050406030204" pitchFamily="18" charset="0"/>
                            </a:rPr>
                          </m:ctrlPr>
                        </m:fPr>
                        <m:num>
                          <m:r>
                            <a:rPr lang="es-MX" b="0" i="1" smtClean="0">
                              <a:latin typeface="Cambria Math" panose="02040503050406030204" pitchFamily="18" charset="0"/>
                            </a:rPr>
                            <m:t>𝑊</m:t>
                          </m:r>
                        </m:num>
                        <m:den>
                          <m:sSup>
                            <m:sSupPr>
                              <m:ctrlPr>
                                <a:rPr lang="es-MX" b="0" i="1" smtClean="0">
                                  <a:latin typeface="Cambria Math" panose="02040503050406030204" pitchFamily="18" charset="0"/>
                                </a:rPr>
                              </m:ctrlPr>
                            </m:sSupPr>
                            <m:e>
                              <m:r>
                                <a:rPr lang="es-MX" b="0" i="1" smtClean="0">
                                  <a:latin typeface="Cambria Math" panose="02040503050406030204" pitchFamily="18" charset="0"/>
                                </a:rPr>
                                <m:t>𝑚</m:t>
                              </m:r>
                            </m:e>
                            <m:sup>
                              <m:r>
                                <a:rPr lang="es-MX" b="0" i="1" smtClean="0">
                                  <a:latin typeface="Cambria Math" panose="02040503050406030204" pitchFamily="18" charset="0"/>
                                </a:rPr>
                                <m:t>2</m:t>
                              </m:r>
                            </m:sup>
                          </m:sSup>
                        </m:den>
                      </m:f>
                    </m:oMath>
                  </m:oMathPara>
                </a14:m>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827700" y="1700808"/>
                <a:ext cx="6711654" cy="4824535"/>
              </a:xfrm>
              <a:blipFill rotWithShape="0">
                <a:blip r:embed="rId2"/>
                <a:stretch>
                  <a:fillRect l="-999" t="-632" r="-908" b="-5057"/>
                </a:stretch>
              </a:blipFill>
            </p:spPr>
            <p:txBody>
              <a:bodyPr/>
              <a:lstStyle/>
              <a:p>
                <a:r>
                  <a:rPr lang="es-MX">
                    <a:noFill/>
                  </a:rPr>
                  <a:t> </a:t>
                </a:r>
              </a:p>
            </p:txBody>
          </p:sp>
        </mc:Fallback>
      </mc:AlternateContent>
      <p:sp>
        <p:nvSpPr>
          <p:cNvPr id="5"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a:t>
            </a:r>
            <a:r>
              <a:rPr lang="es-MX" altLang="es-MX" sz="3600" b="1" dirty="0">
                <a:solidFill>
                  <a:schemeClr val="accent1">
                    <a:lumMod val="40000"/>
                    <a:lumOff val="60000"/>
                  </a:schemeClr>
                </a:solidFill>
                <a:latin typeface="Arial Rounded MT Bold" panose="020F0704030504030204" pitchFamily="34" charset="0"/>
              </a:rPr>
              <a:t> </a:t>
            </a:r>
            <a:r>
              <a:rPr lang="es-MX" altLang="es-MX" sz="3600" b="1" dirty="0" smtClean="0">
                <a:solidFill>
                  <a:schemeClr val="accent1">
                    <a:lumMod val="40000"/>
                    <a:lumOff val="60000"/>
                  </a:schemeClr>
                </a:solidFill>
                <a:latin typeface="Arial Rounded MT Bold" panose="020F0704030504030204" pitchFamily="34" charset="0"/>
              </a:rPr>
              <a:t>DE PARED</a:t>
            </a:r>
            <a:endParaRPr lang="en-US" altLang="es-MX" sz="3600" b="1" dirty="0">
              <a:solidFill>
                <a:schemeClr val="accent1">
                  <a:lumMod val="40000"/>
                  <a:lumOff val="60000"/>
                </a:schemeClr>
              </a:solidFill>
              <a:latin typeface="Arial Rounded MT Bold" panose="020F0704030504030204" pitchFamily="34" charset="0"/>
            </a:endParaRPr>
          </a:p>
        </p:txBody>
      </p:sp>
    </p:spTree>
    <p:extLst>
      <p:ext uri="{BB962C8B-B14F-4D97-AF65-F5344CB8AC3E}">
        <p14:creationId xmlns:p14="http://schemas.microsoft.com/office/powerpoint/2010/main" val="379841590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p:txBody>
              <a:bodyPr/>
              <a:lstStyle/>
              <a:p>
                <a:pPr marL="0" indent="0">
                  <a:buNone/>
                </a:pPr>
                <a:r>
                  <a:rPr lang="es-MX" dirty="0" smtClean="0"/>
                  <a:t>Ahora, de la ecuación (b)</a:t>
                </a:r>
              </a:p>
              <a:p>
                <a:pPr marL="0" indent="0">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d>
                            <m:dPr>
                              <m:ctrlPr>
                                <a:rPr lang="es-MX" i="1" smtClean="0">
                                  <a:latin typeface="Cambria Math" panose="02040503050406030204" pitchFamily="18" charset="0"/>
                                </a:rPr>
                              </m:ctrlPr>
                            </m:dPr>
                            <m:e>
                              <m:sSub>
                                <m:sSubPr>
                                  <m:ctrlPr>
                                    <a:rPr lang="es-MX" i="1">
                                      <a:latin typeface="Cambria Math" panose="02040503050406030204" pitchFamily="18" charset="0"/>
                                    </a:rPr>
                                  </m:ctrlPr>
                                </m:sSubPr>
                                <m:e>
                                  <m:r>
                                    <a:rPr lang="es-MX" i="1">
                                      <a:latin typeface="Cambria Math" panose="02040503050406030204" pitchFamily="18" charset="0"/>
                                    </a:rPr>
                                    <m:t>𝑇</m:t>
                                  </m:r>
                                </m:e>
                                <m:sub>
                                  <m:r>
                                    <a:rPr lang="es-MX" i="1">
                                      <a:latin typeface="Cambria Math" panose="02040503050406030204" pitchFamily="18" charset="0"/>
                                    </a:rPr>
                                    <m:t>𝑝</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𝑇</m:t>
                                  </m:r>
                                </m:e>
                                <m:sub>
                                  <m:r>
                                    <a:rPr lang="es-MX" i="1">
                                      <a:latin typeface="Cambria Math" panose="02040503050406030204" pitchFamily="18" charset="0"/>
                                    </a:rPr>
                                    <m:t>𝑏</m:t>
                                  </m:r>
                                </m:sub>
                              </m:sSub>
                            </m:e>
                          </m:d>
                        </m:e>
                        <m:sub>
                          <m:r>
                            <a:rPr lang="es-MX" b="0" i="1" smtClean="0">
                              <a:latin typeface="Cambria Math" panose="02040503050406030204" pitchFamily="18" charset="0"/>
                            </a:rPr>
                            <m:t>𝑥</m:t>
                          </m:r>
                          <m:r>
                            <a:rPr lang="es-MX" b="0" i="1" smtClean="0">
                              <a:latin typeface="Cambria Math" panose="02040503050406030204" pitchFamily="18" charset="0"/>
                            </a:rPr>
                            <m:t>=</m:t>
                          </m:r>
                          <m:r>
                            <a:rPr lang="es-MX" b="0" i="1" smtClean="0">
                              <a:latin typeface="Cambria Math" panose="02040503050406030204" pitchFamily="18" charset="0"/>
                            </a:rPr>
                            <m:t>𝐿</m:t>
                          </m:r>
                        </m:sub>
                      </m:sSub>
                      <m:r>
                        <a:rPr lang="es-MX" b="0" i="1" smtClean="0">
                          <a:latin typeface="Cambria Math" panose="02040503050406030204" pitchFamily="18" charset="0"/>
                        </a:rPr>
                        <m:t>=</m:t>
                      </m:r>
                      <m:f>
                        <m:fPr>
                          <m:ctrlPr>
                            <a:rPr lang="es-MX" b="0" i="1" smtClean="0">
                              <a:latin typeface="Cambria Math" panose="02040503050406030204" pitchFamily="18" charset="0"/>
                            </a:rPr>
                          </m:ctrlPr>
                        </m:fPr>
                        <m:num>
                          <m:d>
                            <m:dPr>
                              <m:ctrlPr>
                                <a:rPr lang="es-MX" b="0" i="1" smtClean="0">
                                  <a:latin typeface="Cambria Math" panose="02040503050406030204" pitchFamily="18" charset="0"/>
                                </a:rPr>
                              </m:ctrlPr>
                            </m:dPr>
                            <m:e>
                              <m:r>
                                <a:rPr lang="es-MX" b="0" i="1" smtClean="0">
                                  <a:latin typeface="Cambria Math" panose="02040503050406030204" pitchFamily="18" charset="0"/>
                                </a:rPr>
                                <m:t>2.222</m:t>
                              </m:r>
                            </m:e>
                          </m:d>
                          <m:d>
                            <m:dPr>
                              <m:ctrlPr>
                                <a:rPr lang="es-MX" b="0" i="1" smtClean="0">
                                  <a:latin typeface="Cambria Math" panose="02040503050406030204" pitchFamily="18" charset="0"/>
                                </a:rPr>
                              </m:ctrlPr>
                            </m:dPr>
                            <m:e>
                              <m:r>
                                <a:rPr lang="es-MX" b="0" i="1" smtClean="0">
                                  <a:latin typeface="Cambria Math" panose="02040503050406030204" pitchFamily="18" charset="0"/>
                                </a:rPr>
                                <m:t>0.005</m:t>
                              </m:r>
                            </m:e>
                          </m:d>
                        </m:num>
                        <m:den>
                          <m:d>
                            <m:dPr>
                              <m:ctrlPr>
                                <a:rPr lang="es-MX" b="0" i="1" smtClean="0">
                                  <a:latin typeface="Cambria Math" panose="02040503050406030204" pitchFamily="18" charset="0"/>
                                </a:rPr>
                              </m:ctrlPr>
                            </m:dPr>
                            <m:e>
                              <m:r>
                                <a:rPr lang="es-MX" b="0" i="1" smtClean="0">
                                  <a:latin typeface="Cambria Math" panose="02040503050406030204" pitchFamily="18" charset="0"/>
                                </a:rPr>
                                <m:t>4.7</m:t>
                              </m:r>
                            </m:e>
                          </m:d>
                          <m:d>
                            <m:dPr>
                              <m:ctrlPr>
                                <a:rPr lang="es-MX" b="0" i="1" smtClean="0">
                                  <a:latin typeface="Cambria Math" panose="02040503050406030204" pitchFamily="18" charset="0"/>
                                </a:rPr>
                              </m:ctrlPr>
                            </m:dPr>
                            <m:e>
                              <m:r>
                                <a:rPr lang="es-MX" b="0" i="1" smtClean="0">
                                  <a:latin typeface="Cambria Math" panose="02040503050406030204" pitchFamily="18" charset="0"/>
                                </a:rPr>
                                <m:t>0.02814</m:t>
                              </m:r>
                            </m:e>
                          </m:d>
                        </m:den>
                      </m:f>
                      <m:r>
                        <a:rPr lang="es-MX" b="0" i="1" smtClean="0">
                          <a:latin typeface="Cambria Math" panose="02040503050406030204" pitchFamily="18" charset="0"/>
                        </a:rPr>
                        <m:t>=84°</m:t>
                      </m:r>
                      <m:r>
                        <a:rPr lang="es-MX" b="0" i="1" smtClean="0">
                          <a:latin typeface="Cambria Math" panose="02040503050406030204" pitchFamily="18" charset="0"/>
                        </a:rPr>
                        <m:t>𝐶</m:t>
                      </m:r>
                    </m:oMath>
                  </m:oMathPara>
                </a14:m>
                <a:endParaRPr lang="es-MX" dirty="0" smtClean="0"/>
              </a:p>
              <a:p>
                <a:pPr marL="0" indent="0">
                  <a:buNone/>
                </a:pPr>
                <a:r>
                  <a:rPr lang="es-MX" dirty="0" smtClean="0"/>
                  <a:t>La temperatura de la pared a la salida entonces</a:t>
                </a:r>
              </a:p>
              <a:p>
                <a:pPr marL="0" indent="0">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d>
                            <m:dPr>
                              <m:begChr m:val=""/>
                              <m:endChr m:val="]"/>
                              <m:ctrlPr>
                                <a:rPr lang="es-MX" i="1" smtClean="0">
                                  <a:latin typeface="Cambria Math" panose="02040503050406030204" pitchFamily="18" charset="0"/>
                                </a:rPr>
                              </m:ctrlPr>
                            </m:dPr>
                            <m:e>
                              <m:sSub>
                                <m:sSubPr>
                                  <m:ctrlPr>
                                    <a:rPr lang="es-MX" i="1" smtClean="0">
                                      <a:latin typeface="Cambria Math" panose="02040503050406030204" pitchFamily="18" charset="0"/>
                                    </a:rPr>
                                  </m:ctrlPr>
                                </m:sSubPr>
                                <m:e>
                                  <m:r>
                                    <a:rPr lang="es-MX" b="0" i="1" smtClean="0">
                                      <a:latin typeface="Cambria Math" panose="02040503050406030204" pitchFamily="18" charset="0"/>
                                    </a:rPr>
                                    <m:t>𝑇</m:t>
                                  </m:r>
                                </m:e>
                                <m:sub>
                                  <m:r>
                                    <a:rPr lang="es-MX" b="0" i="1" smtClean="0">
                                      <a:latin typeface="Cambria Math" panose="02040503050406030204" pitchFamily="18" charset="0"/>
                                    </a:rPr>
                                    <m:t>𝑝</m:t>
                                  </m:r>
                                </m:sub>
                              </m:sSub>
                            </m:e>
                          </m:d>
                        </m:e>
                        <m:sub>
                          <m:r>
                            <a:rPr lang="es-MX" b="0" i="1" smtClean="0">
                              <a:latin typeface="Cambria Math" panose="02040503050406030204" pitchFamily="18" charset="0"/>
                            </a:rPr>
                            <m:t>𝑥</m:t>
                          </m:r>
                          <m:r>
                            <a:rPr lang="es-MX" b="0" i="1" smtClean="0">
                              <a:latin typeface="Cambria Math" panose="02040503050406030204" pitchFamily="18" charset="0"/>
                            </a:rPr>
                            <m:t>=</m:t>
                          </m:r>
                          <m:r>
                            <a:rPr lang="es-MX" b="0" i="1" smtClean="0">
                              <a:latin typeface="Cambria Math" panose="02040503050406030204" pitchFamily="18" charset="0"/>
                            </a:rPr>
                            <m:t>𝐿</m:t>
                          </m:r>
                        </m:sub>
                      </m:sSub>
                      <m:r>
                        <a:rPr lang="es-MX" b="0" i="1" smtClean="0">
                          <a:latin typeface="Cambria Math" panose="02040503050406030204" pitchFamily="18" charset="0"/>
                        </a:rPr>
                        <m:t>=84+77=161°</m:t>
                      </m:r>
                      <m:r>
                        <a:rPr lang="es-MX" b="0" i="1" smtClean="0">
                          <a:latin typeface="Cambria Math" panose="02040503050406030204" pitchFamily="18" charset="0"/>
                        </a:rPr>
                        <m:t>𝐶</m:t>
                      </m:r>
                    </m:oMath>
                  </m:oMathPara>
                </a14:m>
                <a:endParaRPr lang="es-MX" dirty="0" smtClean="0"/>
              </a:p>
              <a:p>
                <a:pPr marL="0" indent="0">
                  <a:buNone/>
                </a:pPr>
                <a:r>
                  <a:rPr lang="es-MX" dirty="0" smtClean="0"/>
                  <a:t>Y el coeficiente de transferencia de calor es</a:t>
                </a:r>
              </a:p>
              <a:p>
                <a:pPr marL="0" indent="0">
                  <a:buNone/>
                </a:pPr>
                <a:endParaRPr lang="es-MX" dirty="0"/>
              </a:p>
              <a:p>
                <a:pPr marL="0" indent="0">
                  <a:buNone/>
                </a:pPr>
                <a14:m>
                  <m:oMathPara xmlns:m="http://schemas.openxmlformats.org/officeDocument/2006/math">
                    <m:oMathParaPr>
                      <m:jc m:val="centerGroup"/>
                    </m:oMathParaPr>
                    <m:oMath xmlns:m="http://schemas.openxmlformats.org/officeDocument/2006/math">
                      <m:sSub>
                        <m:sSubPr>
                          <m:ctrlPr>
                            <a:rPr lang="es-MX" i="1" smtClean="0">
                              <a:latin typeface="Cambria Math" panose="02040503050406030204" pitchFamily="18" charset="0"/>
                            </a:rPr>
                          </m:ctrlPr>
                        </m:sSubPr>
                        <m:e>
                          <m:r>
                            <a:rPr lang="es-MX" b="0" i="1" smtClean="0">
                              <a:latin typeface="Cambria Math" panose="02040503050406030204" pitchFamily="18" charset="0"/>
                            </a:rPr>
                            <m:t>h</m:t>
                          </m:r>
                        </m:e>
                        <m:sub>
                          <m:r>
                            <a:rPr lang="es-MX" b="0" i="1" smtClean="0">
                              <a:latin typeface="Cambria Math" panose="02040503050406030204" pitchFamily="18" charset="0"/>
                            </a:rPr>
                            <m:t>𝑥</m:t>
                          </m:r>
                          <m:r>
                            <a:rPr lang="es-MX" b="0" i="1" smtClean="0">
                              <a:latin typeface="Cambria Math" panose="02040503050406030204" pitchFamily="18" charset="0"/>
                            </a:rPr>
                            <m:t>=</m:t>
                          </m:r>
                          <m:r>
                            <a:rPr lang="es-MX" b="0" i="1" smtClean="0">
                              <a:latin typeface="Cambria Math" panose="02040503050406030204" pitchFamily="18" charset="0"/>
                            </a:rPr>
                            <m:t>𝐿</m:t>
                          </m:r>
                        </m:sub>
                      </m:sSub>
                      <m:r>
                        <a:rPr lang="es-MX" b="0" i="1" smtClean="0">
                          <a:latin typeface="Cambria Math" panose="02040503050406030204" pitchFamily="18" charset="0"/>
                        </a:rPr>
                        <m:t>=</m:t>
                      </m:r>
                      <m:f>
                        <m:fPr>
                          <m:ctrlPr>
                            <a:rPr lang="es-MX" b="0" i="1" smtClean="0">
                              <a:latin typeface="Cambria Math" panose="02040503050406030204" pitchFamily="18" charset="0"/>
                            </a:rPr>
                          </m:ctrlPr>
                        </m:fPr>
                        <m:num>
                          <m:sSub>
                            <m:sSubPr>
                              <m:ctrlPr>
                                <a:rPr lang="es-MX" b="0" i="1" smtClean="0">
                                  <a:latin typeface="Cambria Math" panose="02040503050406030204" pitchFamily="18" charset="0"/>
                                </a:rPr>
                              </m:ctrlPr>
                            </m:sSubPr>
                            <m:e>
                              <m:r>
                                <a:rPr lang="es-MX" b="0" i="1" smtClean="0">
                                  <a:latin typeface="Cambria Math" panose="02040503050406030204" pitchFamily="18" charset="0"/>
                                </a:rPr>
                                <m:t>𝑞</m:t>
                              </m:r>
                            </m:e>
                            <m:sub>
                              <m:r>
                                <a:rPr lang="es-MX" b="0" i="1" smtClean="0">
                                  <a:latin typeface="Cambria Math" panose="02040503050406030204" pitchFamily="18" charset="0"/>
                                </a:rPr>
                                <m:t>𝑝</m:t>
                              </m:r>
                            </m:sub>
                          </m:sSub>
                        </m:num>
                        <m:den>
                          <m:sSub>
                            <m:sSubPr>
                              <m:ctrlPr>
                                <a:rPr lang="es-MX" b="0" i="1" smtClean="0">
                                  <a:latin typeface="Cambria Math" panose="02040503050406030204" pitchFamily="18" charset="0"/>
                                </a:rPr>
                              </m:ctrlPr>
                            </m:sSubPr>
                            <m:e>
                              <m:d>
                                <m:dPr>
                                  <m:ctrlPr>
                                    <a:rPr lang="es-MX" i="1">
                                      <a:latin typeface="Cambria Math" panose="02040503050406030204" pitchFamily="18" charset="0"/>
                                    </a:rPr>
                                  </m:ctrlPr>
                                </m:dPr>
                                <m:e>
                                  <m:sSub>
                                    <m:sSubPr>
                                      <m:ctrlPr>
                                        <a:rPr lang="es-MX" i="1">
                                          <a:latin typeface="Cambria Math" panose="02040503050406030204" pitchFamily="18" charset="0"/>
                                        </a:rPr>
                                      </m:ctrlPr>
                                    </m:sSubPr>
                                    <m:e>
                                      <m:r>
                                        <a:rPr lang="es-MX" i="1">
                                          <a:latin typeface="Cambria Math" panose="02040503050406030204" pitchFamily="18" charset="0"/>
                                        </a:rPr>
                                        <m:t>𝑇</m:t>
                                      </m:r>
                                    </m:e>
                                    <m:sub>
                                      <m:r>
                                        <a:rPr lang="es-MX" i="1">
                                          <a:latin typeface="Cambria Math" panose="02040503050406030204" pitchFamily="18" charset="0"/>
                                        </a:rPr>
                                        <m:t>𝑝</m:t>
                                      </m:r>
                                    </m:sub>
                                  </m:sSub>
                                  <m:r>
                                    <a:rPr lang="es-MX" i="1">
                                      <a:latin typeface="Cambria Math" panose="02040503050406030204" pitchFamily="18" charset="0"/>
                                    </a:rPr>
                                    <m:t>−</m:t>
                                  </m:r>
                                  <m:sSub>
                                    <m:sSubPr>
                                      <m:ctrlPr>
                                        <a:rPr lang="es-MX" i="1">
                                          <a:latin typeface="Cambria Math" panose="02040503050406030204" pitchFamily="18" charset="0"/>
                                        </a:rPr>
                                      </m:ctrlPr>
                                    </m:sSubPr>
                                    <m:e>
                                      <m:r>
                                        <a:rPr lang="es-MX" i="1">
                                          <a:latin typeface="Cambria Math" panose="02040503050406030204" pitchFamily="18" charset="0"/>
                                        </a:rPr>
                                        <m:t>𝑇</m:t>
                                      </m:r>
                                    </m:e>
                                    <m:sub>
                                      <m:r>
                                        <a:rPr lang="es-MX" i="1">
                                          <a:latin typeface="Cambria Math" panose="02040503050406030204" pitchFamily="18" charset="0"/>
                                        </a:rPr>
                                        <m:t>𝑏</m:t>
                                      </m:r>
                                    </m:sub>
                                  </m:sSub>
                                </m:e>
                              </m:d>
                            </m:e>
                            <m:sub>
                              <m:r>
                                <a:rPr lang="es-MX" b="0" i="1" smtClean="0">
                                  <a:latin typeface="Cambria Math" panose="02040503050406030204" pitchFamily="18" charset="0"/>
                                </a:rPr>
                                <m:t>𝑥</m:t>
                              </m:r>
                              <m:r>
                                <a:rPr lang="es-MX" b="0" i="1" smtClean="0">
                                  <a:latin typeface="Cambria Math" panose="02040503050406030204" pitchFamily="18" charset="0"/>
                                </a:rPr>
                                <m:t>=</m:t>
                              </m:r>
                              <m:r>
                                <a:rPr lang="es-MX" b="0" i="1" smtClean="0">
                                  <a:latin typeface="Cambria Math" panose="02040503050406030204" pitchFamily="18" charset="0"/>
                                </a:rPr>
                                <m:t>𝐿</m:t>
                              </m:r>
                            </m:sub>
                          </m:sSub>
                        </m:den>
                      </m:f>
                      <m:r>
                        <a:rPr lang="es-MX" b="0" i="1" smtClean="0">
                          <a:latin typeface="Cambria Math" panose="02040503050406030204" pitchFamily="18" charset="0"/>
                        </a:rPr>
                        <m:t>=</m:t>
                      </m:r>
                      <m:f>
                        <m:fPr>
                          <m:ctrlPr>
                            <a:rPr lang="es-MX" b="0" i="1" smtClean="0">
                              <a:latin typeface="Cambria Math" panose="02040503050406030204" pitchFamily="18" charset="0"/>
                            </a:rPr>
                          </m:ctrlPr>
                        </m:fPr>
                        <m:num>
                          <m:r>
                            <a:rPr lang="es-MX" b="0" i="1" smtClean="0">
                              <a:latin typeface="Cambria Math" panose="02040503050406030204" pitchFamily="18" charset="0"/>
                            </a:rPr>
                            <m:t>2.222</m:t>
                          </m:r>
                        </m:num>
                        <m:den>
                          <m:r>
                            <a:rPr lang="es-MX" b="0" i="1" smtClean="0">
                              <a:latin typeface="Cambria Math" panose="02040503050406030204" pitchFamily="18" charset="0"/>
                            </a:rPr>
                            <m:t>84</m:t>
                          </m:r>
                        </m:den>
                      </m:f>
                      <m:r>
                        <a:rPr lang="es-MX" b="0" i="1" smtClean="0">
                          <a:latin typeface="Cambria Math" panose="02040503050406030204" pitchFamily="18" charset="0"/>
                        </a:rPr>
                        <m:t>=26.45</m:t>
                      </m:r>
                      <m:f>
                        <m:fPr>
                          <m:type m:val="lin"/>
                          <m:ctrlPr>
                            <a:rPr lang="es-MX" b="0" i="1" smtClean="0">
                              <a:latin typeface="Cambria Math" panose="02040503050406030204" pitchFamily="18" charset="0"/>
                            </a:rPr>
                          </m:ctrlPr>
                        </m:fPr>
                        <m:num>
                          <m:r>
                            <a:rPr lang="es-MX" b="0" i="1" smtClean="0">
                              <a:latin typeface="Cambria Math" panose="02040503050406030204" pitchFamily="18" charset="0"/>
                            </a:rPr>
                            <m:t>𝑊</m:t>
                          </m:r>
                        </m:num>
                        <m:den>
                          <m:sSup>
                            <m:sSupPr>
                              <m:ctrlPr>
                                <a:rPr lang="es-MX" b="0" i="1" smtClean="0">
                                  <a:latin typeface="Cambria Math" panose="02040503050406030204" pitchFamily="18" charset="0"/>
                                </a:rPr>
                              </m:ctrlPr>
                            </m:sSupPr>
                            <m:e>
                              <m:r>
                                <a:rPr lang="es-MX" b="0" i="1" smtClean="0">
                                  <a:latin typeface="Cambria Math" panose="02040503050406030204" pitchFamily="18" charset="0"/>
                                </a:rPr>
                                <m:t>𝑚</m:t>
                              </m:r>
                            </m:e>
                            <m:sup>
                              <m:r>
                                <a:rPr lang="es-MX" b="0" i="1" smtClean="0">
                                  <a:latin typeface="Cambria Math" panose="02040503050406030204" pitchFamily="18" charset="0"/>
                                </a:rPr>
                                <m:t>2</m:t>
                              </m:r>
                            </m:sup>
                          </m:sSup>
                          <m:r>
                            <a:rPr lang="es-MX" b="0" i="1" smtClean="0">
                              <a:latin typeface="Cambria Math" panose="02040503050406030204" pitchFamily="18" charset="0"/>
                            </a:rPr>
                            <m:t>°</m:t>
                          </m:r>
                          <m:r>
                            <a:rPr lang="es-MX" b="0" i="1" smtClean="0">
                              <a:latin typeface="Cambria Math" panose="02040503050406030204" pitchFamily="18" charset="0"/>
                            </a:rPr>
                            <m:t>𝐶</m:t>
                          </m:r>
                        </m:den>
                      </m:f>
                    </m:oMath>
                  </m:oMathPara>
                </a14:m>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blipFill rotWithShape="0">
                <a:blip r:embed="rId2"/>
                <a:stretch>
                  <a:fillRect l="-999" t="-872"/>
                </a:stretch>
              </a:blipFill>
            </p:spPr>
            <p:txBody>
              <a:bodyPr/>
              <a:lstStyle/>
              <a:p>
                <a:r>
                  <a:rPr lang="es-MX">
                    <a:noFill/>
                  </a:rPr>
                  <a:t> </a:t>
                </a:r>
              </a:p>
            </p:txBody>
          </p:sp>
        </mc:Fallback>
      </mc:AlternateContent>
      <p:sp>
        <p:nvSpPr>
          <p:cNvPr id="4" name="Rectangle 2"/>
          <p:cNvSpPr>
            <a:spLocks noGrp="1" noChangeArrowheads="1"/>
          </p:cNvSpPr>
          <p:nvPr>
            <p:ph type="title"/>
          </p:nvPr>
        </p:nvSpPr>
        <p:spPr/>
        <p:txBody>
          <a:bodyPr/>
          <a:lstStyle/>
          <a:p>
            <a:pPr algn="ctr"/>
            <a:r>
              <a:rPr lang="es-MX" altLang="es-MX" sz="3200" b="1" dirty="0" smtClean="0">
                <a:solidFill>
                  <a:schemeClr val="accent1">
                    <a:lumMod val="40000"/>
                    <a:lumOff val="60000"/>
                  </a:schemeClr>
                </a:solidFill>
                <a:latin typeface="Arial Rounded MT Bold" panose="020F0704030504030204" pitchFamily="34" charset="0"/>
              </a:rPr>
              <a:t>ESTIMACIÓN </a:t>
            </a:r>
            <a:r>
              <a:rPr lang="es-MX" altLang="es-MX" sz="3200" b="1" dirty="0">
                <a:solidFill>
                  <a:schemeClr val="accent1">
                    <a:lumMod val="40000"/>
                    <a:lumOff val="60000"/>
                  </a:schemeClr>
                </a:solidFill>
                <a:latin typeface="Arial Rounded MT Bold" panose="020F0704030504030204" pitchFamily="34" charset="0"/>
              </a:rPr>
              <a:t>DE </a:t>
            </a:r>
            <a:r>
              <a:rPr lang="es-MX" altLang="es-MX" sz="3200" b="1" dirty="0" smtClean="0">
                <a:solidFill>
                  <a:schemeClr val="accent1">
                    <a:lumMod val="40000"/>
                    <a:lumOff val="60000"/>
                  </a:schemeClr>
                </a:solidFill>
                <a:latin typeface="Arial Rounded MT Bold" panose="020F0704030504030204" pitchFamily="34" charset="0"/>
              </a:rPr>
              <a:t>TEMPERATURA</a:t>
            </a:r>
            <a:r>
              <a:rPr lang="es-MX" altLang="es-MX" sz="3600" b="1" dirty="0">
                <a:solidFill>
                  <a:schemeClr val="accent1">
                    <a:lumMod val="40000"/>
                    <a:lumOff val="60000"/>
                  </a:schemeClr>
                </a:solidFill>
                <a:latin typeface="Arial Rounded MT Bold" panose="020F0704030504030204" pitchFamily="34" charset="0"/>
              </a:rPr>
              <a:t> </a:t>
            </a:r>
            <a:r>
              <a:rPr lang="es-MX" altLang="es-MX" sz="3600" b="1" dirty="0" smtClean="0">
                <a:solidFill>
                  <a:schemeClr val="accent1">
                    <a:lumMod val="40000"/>
                    <a:lumOff val="60000"/>
                  </a:schemeClr>
                </a:solidFill>
                <a:latin typeface="Arial Rounded MT Bold" panose="020F0704030504030204" pitchFamily="34" charset="0"/>
              </a:rPr>
              <a:t>DE PARED</a:t>
            </a:r>
            <a:endParaRPr lang="en-US" altLang="es-MX" sz="3600" b="1" dirty="0">
              <a:solidFill>
                <a:schemeClr val="accent1">
                  <a:lumMod val="40000"/>
                  <a:lumOff val="60000"/>
                </a:schemeClr>
              </a:solidFill>
              <a:latin typeface="Arial Rounded MT Bold" panose="020F0704030504030204" pitchFamily="34" charset="0"/>
            </a:endParaRPr>
          </a:p>
        </p:txBody>
      </p:sp>
    </p:spTree>
    <p:extLst>
      <p:ext uri="{BB962C8B-B14F-4D97-AF65-F5344CB8AC3E}">
        <p14:creationId xmlns:p14="http://schemas.microsoft.com/office/powerpoint/2010/main" val="37402808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solidFill>
                  <a:schemeClr val="accent1">
                    <a:lumMod val="40000"/>
                    <a:lumOff val="60000"/>
                  </a:schemeClr>
                </a:solidFill>
              </a:rPr>
              <a:t>Bibliografía</a:t>
            </a:r>
            <a:endParaRPr lang="es-MX" dirty="0">
              <a:solidFill>
                <a:schemeClr val="accent1">
                  <a:lumMod val="40000"/>
                  <a:lumOff val="60000"/>
                </a:schemeClr>
              </a:solidFill>
            </a:endParaRPr>
          </a:p>
        </p:txBody>
      </p:sp>
      <p:sp>
        <p:nvSpPr>
          <p:cNvPr id="3" name="Marcador de contenido 2"/>
          <p:cNvSpPr>
            <a:spLocks noGrp="1"/>
          </p:cNvSpPr>
          <p:nvPr>
            <p:ph idx="1"/>
          </p:nvPr>
        </p:nvSpPr>
        <p:spPr/>
        <p:txBody>
          <a:bodyPr>
            <a:normAutofit lnSpcReduction="10000"/>
          </a:bodyPr>
          <a:lstStyle/>
          <a:p>
            <a:pPr algn="just"/>
            <a:r>
              <a:rPr lang="es-MX" dirty="0" smtClean="0"/>
              <a:t>Q. Kern, D. </a:t>
            </a:r>
            <a:r>
              <a:rPr lang="es-MX" dirty="0" smtClean="0"/>
              <a:t>(2003) </a:t>
            </a:r>
            <a:r>
              <a:rPr lang="es-MX" i="1" dirty="0" smtClean="0"/>
              <a:t>Procesos de transferencia de calor. </a:t>
            </a:r>
            <a:r>
              <a:rPr lang="es-MX" dirty="0" smtClean="0"/>
              <a:t>México: </a:t>
            </a:r>
            <a:r>
              <a:rPr lang="es-MX" dirty="0" err="1" smtClean="0"/>
              <a:t>CECSA</a:t>
            </a:r>
            <a:r>
              <a:rPr lang="es-MX" dirty="0" smtClean="0"/>
              <a:t>.</a:t>
            </a:r>
          </a:p>
          <a:p>
            <a:pPr algn="just"/>
            <a:r>
              <a:rPr lang="es-MX" dirty="0" err="1" smtClean="0"/>
              <a:t>Cengel</a:t>
            </a:r>
            <a:r>
              <a:rPr lang="es-MX" dirty="0" smtClean="0"/>
              <a:t>, Y. (2007) </a:t>
            </a:r>
            <a:r>
              <a:rPr lang="es-MX" i="1" dirty="0" smtClean="0"/>
              <a:t>Transferencia de calor y masa. Un enfoque práctico. 3ª ed. </a:t>
            </a:r>
            <a:r>
              <a:rPr lang="es-MX" dirty="0" smtClean="0"/>
              <a:t>McGraw-Hill</a:t>
            </a:r>
          </a:p>
          <a:p>
            <a:pPr algn="just"/>
            <a:r>
              <a:rPr lang="es-MX" dirty="0" err="1" smtClean="0"/>
              <a:t>Holman</a:t>
            </a:r>
            <a:r>
              <a:rPr lang="es-MX" dirty="0" smtClean="0"/>
              <a:t>, J. P. </a:t>
            </a:r>
            <a:r>
              <a:rPr lang="es-MX" dirty="0" smtClean="0"/>
              <a:t>(2007) </a:t>
            </a:r>
            <a:r>
              <a:rPr lang="es-MX" i="1" dirty="0" smtClean="0"/>
              <a:t>Transferencia de Calor. </a:t>
            </a:r>
            <a:r>
              <a:rPr lang="es-MX" dirty="0" smtClean="0"/>
              <a:t>McGraw-Hill</a:t>
            </a:r>
          </a:p>
          <a:p>
            <a:pPr algn="just"/>
            <a:r>
              <a:rPr lang="es-MX" dirty="0" err="1" smtClean="0"/>
              <a:t>Incropera</a:t>
            </a:r>
            <a:r>
              <a:rPr lang="es-MX" dirty="0" smtClean="0"/>
              <a:t>, Frank P</a:t>
            </a:r>
            <a:r>
              <a:rPr lang="es-MX" dirty="0" smtClean="0"/>
              <a:t>. (1999) </a:t>
            </a:r>
            <a:r>
              <a:rPr lang="es-MX" i="1" dirty="0" smtClean="0"/>
              <a:t>Fundamentos de Transferencia de Calor</a:t>
            </a:r>
            <a:r>
              <a:rPr lang="es-MX" dirty="0" smtClean="0"/>
              <a:t>, Prentice-Hall Hispanoamerica, </a:t>
            </a:r>
            <a:r>
              <a:rPr lang="es-MX" dirty="0" smtClean="0"/>
              <a:t>México</a:t>
            </a:r>
            <a:endParaRPr lang="es-MX" dirty="0" smtClean="0"/>
          </a:p>
          <a:p>
            <a:pPr algn="just"/>
            <a:r>
              <a:rPr lang="es-MX" dirty="0" err="1" smtClean="0"/>
              <a:t>Welty</a:t>
            </a:r>
            <a:r>
              <a:rPr lang="es-MX" dirty="0" smtClean="0"/>
              <a:t>, James R</a:t>
            </a:r>
            <a:r>
              <a:rPr lang="es-MX" dirty="0" smtClean="0"/>
              <a:t>. (1999) </a:t>
            </a:r>
            <a:r>
              <a:rPr lang="es-MX" i="1" dirty="0" smtClean="0"/>
              <a:t>Fundamentos </a:t>
            </a:r>
            <a:r>
              <a:rPr lang="es-MX" i="1" dirty="0" smtClean="0"/>
              <a:t>de Transferencia de Momento, Calor y Masa.</a:t>
            </a:r>
            <a:r>
              <a:rPr lang="es-MX" dirty="0" smtClean="0"/>
              <a:t> 2ª </a:t>
            </a:r>
            <a:r>
              <a:rPr lang="es-MX" dirty="0" err="1" smtClean="0"/>
              <a:t>ed</a:t>
            </a:r>
            <a:r>
              <a:rPr lang="es-MX" dirty="0" smtClean="0"/>
              <a:t>, </a:t>
            </a:r>
            <a:r>
              <a:rPr lang="es-MX" dirty="0" err="1" smtClean="0"/>
              <a:t>Limusa</a:t>
            </a:r>
            <a:r>
              <a:rPr lang="es-MX" dirty="0" smtClean="0"/>
              <a:t>, </a:t>
            </a:r>
            <a:r>
              <a:rPr lang="es-MX" dirty="0" smtClean="0"/>
              <a:t>México</a:t>
            </a:r>
            <a:endParaRPr lang="es-MX" dirty="0" smtClean="0"/>
          </a:p>
        </p:txBody>
      </p:sp>
    </p:spTree>
    <p:extLst>
      <p:ext uri="{BB962C8B-B14F-4D97-AF65-F5344CB8AC3E}">
        <p14:creationId xmlns:p14="http://schemas.microsoft.com/office/powerpoint/2010/main" val="42408373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Grp="1" noChangeArrowheads="1"/>
          </p:cNvSpPr>
          <p:nvPr>
            <p:ph idx="1"/>
          </p:nvPr>
        </p:nvSpPr>
        <p:spPr>
          <a:xfrm>
            <a:off x="827700" y="2052925"/>
            <a:ext cx="7704740" cy="4544427"/>
          </a:xfrm>
        </p:spPr>
        <p:txBody>
          <a:bodyPr>
            <a:normAutofit fontScale="92500" lnSpcReduction="10000"/>
          </a:bodyPr>
          <a:lstStyle/>
          <a:p>
            <a:pPr algn="just">
              <a:lnSpc>
                <a:spcPct val="90000"/>
              </a:lnSpc>
            </a:pPr>
            <a:r>
              <a:rPr lang="es-MX" altLang="es-MX" sz="2800" dirty="0">
                <a:latin typeface="Century Gothic" panose="020B0502020202020204" pitchFamily="34" charset="0"/>
              </a:rPr>
              <a:t>Temperaturas de </a:t>
            </a:r>
            <a:r>
              <a:rPr lang="es-MX" altLang="es-MX" sz="2800" dirty="0" smtClean="0">
                <a:latin typeface="Century Gothic" panose="020B0502020202020204" pitchFamily="34" charset="0"/>
              </a:rPr>
              <a:t>proceso:</a:t>
            </a:r>
          </a:p>
          <a:p>
            <a:pPr lvl="1" algn="just">
              <a:lnSpc>
                <a:spcPct val="90000"/>
              </a:lnSpc>
            </a:pPr>
            <a:r>
              <a:rPr lang="es-MX" altLang="es-MX" sz="2600" dirty="0" smtClean="0">
                <a:latin typeface="Century Gothic" panose="020B0502020202020204" pitchFamily="34" charset="0"/>
              </a:rPr>
              <a:t>t</a:t>
            </a:r>
            <a:r>
              <a:rPr lang="es-MX" altLang="es-MX" sz="2600" baseline="-25000" dirty="0" smtClean="0">
                <a:latin typeface="Century Gothic" panose="020B0502020202020204" pitchFamily="34" charset="0"/>
              </a:rPr>
              <a:t>1</a:t>
            </a:r>
            <a:r>
              <a:rPr lang="es-MX" altLang="es-MX" sz="2600" dirty="0">
                <a:latin typeface="Century Gothic" panose="020B0502020202020204" pitchFamily="34" charset="0"/>
              </a:rPr>
              <a:t>: temperatura de entrada del fluido </a:t>
            </a:r>
            <a:r>
              <a:rPr lang="es-MX" altLang="es-MX" sz="2600" dirty="0" smtClean="0">
                <a:latin typeface="Century Gothic" panose="020B0502020202020204" pitchFamily="34" charset="0"/>
              </a:rPr>
              <a:t>frío</a:t>
            </a:r>
          </a:p>
          <a:p>
            <a:pPr lvl="1" algn="just">
              <a:lnSpc>
                <a:spcPct val="90000"/>
              </a:lnSpc>
            </a:pPr>
            <a:r>
              <a:rPr lang="es-MX" altLang="es-MX" sz="2800" dirty="0" smtClean="0">
                <a:latin typeface="Century Gothic" panose="020B0502020202020204" pitchFamily="34" charset="0"/>
              </a:rPr>
              <a:t>t</a:t>
            </a:r>
            <a:r>
              <a:rPr lang="es-MX" altLang="es-MX" sz="2800" baseline="-25000" dirty="0" smtClean="0">
                <a:latin typeface="Century Gothic" panose="020B0502020202020204" pitchFamily="34" charset="0"/>
              </a:rPr>
              <a:t>2</a:t>
            </a:r>
            <a:r>
              <a:rPr lang="es-MX" altLang="es-MX" sz="2800" dirty="0">
                <a:latin typeface="Century Gothic" panose="020B0502020202020204" pitchFamily="34" charset="0"/>
              </a:rPr>
              <a:t>: temperatura de salida del fluido </a:t>
            </a:r>
            <a:r>
              <a:rPr lang="es-MX" altLang="es-MX" sz="2800" dirty="0" smtClean="0">
                <a:latin typeface="Century Gothic" panose="020B0502020202020204" pitchFamily="34" charset="0"/>
              </a:rPr>
              <a:t>frío</a:t>
            </a:r>
          </a:p>
          <a:p>
            <a:pPr lvl="1" algn="just">
              <a:lnSpc>
                <a:spcPct val="90000"/>
              </a:lnSpc>
            </a:pPr>
            <a:r>
              <a:rPr lang="es-MX" altLang="es-MX" sz="2800" dirty="0" smtClean="0">
                <a:latin typeface="Century Gothic" panose="020B0502020202020204" pitchFamily="34" charset="0"/>
              </a:rPr>
              <a:t>T</a:t>
            </a:r>
            <a:r>
              <a:rPr lang="es-MX" altLang="es-MX" sz="2800" baseline="-25000" dirty="0" smtClean="0">
                <a:latin typeface="Century Gothic" panose="020B0502020202020204" pitchFamily="34" charset="0"/>
              </a:rPr>
              <a:t>1</a:t>
            </a:r>
            <a:r>
              <a:rPr lang="es-MX" altLang="es-MX" sz="2800" dirty="0">
                <a:latin typeface="Century Gothic" panose="020B0502020202020204" pitchFamily="34" charset="0"/>
              </a:rPr>
              <a:t>: temperatura de entrada del fluido </a:t>
            </a:r>
            <a:r>
              <a:rPr lang="es-MX" altLang="es-MX" sz="2800" dirty="0" smtClean="0">
                <a:latin typeface="Century Gothic" panose="020B0502020202020204" pitchFamily="34" charset="0"/>
              </a:rPr>
              <a:t>caliente</a:t>
            </a:r>
          </a:p>
          <a:p>
            <a:pPr lvl="1" algn="just">
              <a:lnSpc>
                <a:spcPct val="90000"/>
              </a:lnSpc>
            </a:pPr>
            <a:r>
              <a:rPr lang="es-MX" altLang="es-MX" sz="2800" dirty="0" smtClean="0">
                <a:latin typeface="Century Gothic" panose="020B0502020202020204" pitchFamily="34" charset="0"/>
              </a:rPr>
              <a:t>T</a:t>
            </a:r>
            <a:r>
              <a:rPr lang="es-MX" altLang="es-MX" sz="2800" baseline="-25000" dirty="0" smtClean="0">
                <a:latin typeface="Century Gothic" panose="020B0502020202020204" pitchFamily="34" charset="0"/>
              </a:rPr>
              <a:t>2</a:t>
            </a:r>
            <a:r>
              <a:rPr lang="es-MX" altLang="es-MX" sz="2800" dirty="0">
                <a:latin typeface="Century Gothic" panose="020B0502020202020204" pitchFamily="34" charset="0"/>
              </a:rPr>
              <a:t>: temperatura de salida del fluido </a:t>
            </a:r>
            <a:r>
              <a:rPr lang="es-MX" altLang="es-MX" sz="2800" dirty="0" smtClean="0">
                <a:latin typeface="Century Gothic" panose="020B0502020202020204" pitchFamily="34" charset="0"/>
              </a:rPr>
              <a:t>caliente</a:t>
            </a:r>
          </a:p>
          <a:p>
            <a:pPr lvl="1" algn="just">
              <a:lnSpc>
                <a:spcPct val="90000"/>
              </a:lnSpc>
            </a:pPr>
            <a:r>
              <a:rPr lang="es-MX" altLang="es-MX" sz="2800" dirty="0" smtClean="0">
                <a:solidFill>
                  <a:srgbClr val="FF0000"/>
                </a:solidFill>
                <a:latin typeface="Century Gothic" panose="020B0502020202020204" pitchFamily="34" charset="0"/>
                <a:sym typeface="Symbol" panose="05050102010706020507" pitchFamily="18" charset="2"/>
              </a:rPr>
              <a:t></a:t>
            </a:r>
            <a:r>
              <a:rPr lang="es-MX" altLang="es-MX" sz="2800" dirty="0">
                <a:solidFill>
                  <a:srgbClr val="FF0000"/>
                </a:solidFill>
                <a:latin typeface="Century Gothic" panose="020B0502020202020204" pitchFamily="34" charset="0"/>
                <a:sym typeface="Symbol" panose="05050102010706020507" pitchFamily="18" charset="2"/>
              </a:rPr>
              <a:t>t</a:t>
            </a:r>
            <a:r>
              <a:rPr lang="es-MX" altLang="es-MX" sz="2800" baseline="-25000" dirty="0">
                <a:solidFill>
                  <a:srgbClr val="FF0000"/>
                </a:solidFill>
                <a:latin typeface="Century Gothic" panose="020B0502020202020204" pitchFamily="34" charset="0"/>
                <a:sym typeface="Symbol" panose="05050102010706020507" pitchFamily="18" charset="2"/>
              </a:rPr>
              <a:t>1</a:t>
            </a:r>
            <a:r>
              <a:rPr lang="es-MX" altLang="es-MX" sz="2800" dirty="0">
                <a:solidFill>
                  <a:srgbClr val="FF0000"/>
                </a:solidFill>
                <a:latin typeface="Century Gothic" panose="020B0502020202020204" pitchFamily="34" charset="0"/>
                <a:sym typeface="Symbol" panose="05050102010706020507" pitchFamily="18" charset="2"/>
              </a:rPr>
              <a:t>= </a:t>
            </a:r>
            <a:r>
              <a:rPr lang="es-MX" altLang="es-MX" sz="2800" dirty="0" err="1">
                <a:solidFill>
                  <a:srgbClr val="FF0000"/>
                </a:solidFill>
                <a:latin typeface="Century Gothic" panose="020B0502020202020204" pitchFamily="34" charset="0"/>
                <a:sym typeface="Symbol" panose="05050102010706020507" pitchFamily="18" charset="2"/>
              </a:rPr>
              <a:t>t</a:t>
            </a:r>
            <a:r>
              <a:rPr lang="es-MX" altLang="es-MX" sz="2800" baseline="-25000" dirty="0" err="1">
                <a:solidFill>
                  <a:srgbClr val="FF0000"/>
                </a:solidFill>
                <a:latin typeface="Century Gothic" panose="020B0502020202020204" pitchFamily="34" charset="0"/>
                <a:sym typeface="Symbol" panose="05050102010706020507" pitchFamily="18" charset="2"/>
              </a:rPr>
              <a:t>c</a:t>
            </a:r>
            <a:r>
              <a:rPr lang="es-MX" altLang="es-MX" sz="2800" dirty="0">
                <a:solidFill>
                  <a:srgbClr val="FF0000"/>
                </a:solidFill>
                <a:latin typeface="Century Gothic" panose="020B0502020202020204" pitchFamily="34" charset="0"/>
                <a:sym typeface="Symbol" panose="05050102010706020507" pitchFamily="18" charset="2"/>
              </a:rPr>
              <a:t>= </a:t>
            </a:r>
            <a:r>
              <a:rPr lang="es-MX" altLang="es-MX" sz="2800" dirty="0">
                <a:solidFill>
                  <a:srgbClr val="FF0000"/>
                </a:solidFill>
                <a:latin typeface="Century Gothic" panose="020B0502020202020204" pitchFamily="34" charset="0"/>
              </a:rPr>
              <a:t>T</a:t>
            </a:r>
            <a:r>
              <a:rPr lang="es-MX" altLang="es-MX" sz="2800" baseline="-25000" dirty="0">
                <a:solidFill>
                  <a:srgbClr val="FF0000"/>
                </a:solidFill>
                <a:latin typeface="Century Gothic" panose="020B0502020202020204" pitchFamily="34" charset="0"/>
              </a:rPr>
              <a:t>2</a:t>
            </a:r>
            <a:r>
              <a:rPr lang="es-MX" altLang="es-MX" sz="2800" dirty="0">
                <a:solidFill>
                  <a:srgbClr val="FF0000"/>
                </a:solidFill>
                <a:latin typeface="Century Gothic" panose="020B0502020202020204" pitchFamily="34" charset="0"/>
              </a:rPr>
              <a:t>- t</a:t>
            </a:r>
            <a:r>
              <a:rPr lang="es-MX" altLang="es-MX" sz="2800" baseline="-25000" dirty="0">
                <a:solidFill>
                  <a:srgbClr val="FF0000"/>
                </a:solidFill>
                <a:latin typeface="Century Gothic" panose="020B0502020202020204" pitchFamily="34" charset="0"/>
              </a:rPr>
              <a:t>1</a:t>
            </a:r>
            <a:r>
              <a:rPr lang="es-MX" altLang="es-MX" sz="2800" dirty="0">
                <a:latin typeface="Century Gothic" panose="020B0502020202020204" pitchFamily="34" charset="0"/>
              </a:rPr>
              <a:t>: </a:t>
            </a:r>
            <a:r>
              <a:rPr lang="es-MX" altLang="es-MX" sz="2800" dirty="0" smtClean="0">
                <a:latin typeface="Century Gothic" panose="020B0502020202020204" pitchFamily="34" charset="0"/>
              </a:rPr>
              <a:t>diferencia </a:t>
            </a:r>
            <a:r>
              <a:rPr lang="es-MX" altLang="es-MX" sz="2800" dirty="0">
                <a:latin typeface="Century Gothic" panose="020B0502020202020204" pitchFamily="34" charset="0"/>
              </a:rPr>
              <a:t>de </a:t>
            </a:r>
            <a:r>
              <a:rPr lang="es-MX" altLang="es-MX" sz="2800" dirty="0" smtClean="0">
                <a:latin typeface="Century Gothic" panose="020B0502020202020204" pitchFamily="34" charset="0"/>
              </a:rPr>
              <a:t>temperatura de la </a:t>
            </a:r>
            <a:r>
              <a:rPr lang="es-MX" altLang="es-MX" sz="2800" dirty="0">
                <a:latin typeface="Century Gothic" panose="020B0502020202020204" pitchFamily="34" charset="0"/>
              </a:rPr>
              <a:t>terminal </a:t>
            </a:r>
            <a:r>
              <a:rPr lang="es-MX" altLang="es-MX" sz="2800" dirty="0" smtClean="0">
                <a:latin typeface="Century Gothic" panose="020B0502020202020204" pitchFamily="34" charset="0"/>
              </a:rPr>
              <a:t>fría</a:t>
            </a:r>
          </a:p>
          <a:p>
            <a:pPr lvl="1" algn="just">
              <a:lnSpc>
                <a:spcPct val="90000"/>
              </a:lnSpc>
            </a:pPr>
            <a:r>
              <a:rPr lang="es-MX" altLang="es-MX" sz="2800" dirty="0" smtClean="0">
                <a:solidFill>
                  <a:srgbClr val="FF0000"/>
                </a:solidFill>
                <a:latin typeface="Century Gothic" panose="020B0502020202020204" pitchFamily="34" charset="0"/>
                <a:sym typeface="Symbol" panose="05050102010706020507" pitchFamily="18" charset="2"/>
              </a:rPr>
              <a:t></a:t>
            </a:r>
            <a:r>
              <a:rPr lang="es-MX" altLang="es-MX" sz="2800" dirty="0">
                <a:solidFill>
                  <a:srgbClr val="FF0000"/>
                </a:solidFill>
                <a:latin typeface="Century Gothic" panose="020B0502020202020204" pitchFamily="34" charset="0"/>
                <a:sym typeface="Symbol" panose="05050102010706020507" pitchFamily="18" charset="2"/>
              </a:rPr>
              <a:t>t</a:t>
            </a:r>
            <a:r>
              <a:rPr lang="es-MX" altLang="es-MX" sz="2800" baseline="-25000" dirty="0">
                <a:solidFill>
                  <a:srgbClr val="FF0000"/>
                </a:solidFill>
                <a:latin typeface="Century Gothic" panose="020B0502020202020204" pitchFamily="34" charset="0"/>
                <a:sym typeface="Symbol" panose="05050102010706020507" pitchFamily="18" charset="2"/>
              </a:rPr>
              <a:t>2</a:t>
            </a:r>
            <a:r>
              <a:rPr lang="es-MX" altLang="es-MX" sz="2800" dirty="0">
                <a:solidFill>
                  <a:srgbClr val="FF0000"/>
                </a:solidFill>
                <a:latin typeface="Century Gothic" panose="020B0502020202020204" pitchFamily="34" charset="0"/>
                <a:sym typeface="Symbol" panose="05050102010706020507" pitchFamily="18" charset="2"/>
              </a:rPr>
              <a:t>= </a:t>
            </a:r>
            <a:r>
              <a:rPr lang="es-MX" altLang="es-MX" sz="2800" dirty="0" err="1">
                <a:solidFill>
                  <a:srgbClr val="FF0000"/>
                </a:solidFill>
                <a:latin typeface="Century Gothic" panose="020B0502020202020204" pitchFamily="34" charset="0"/>
                <a:sym typeface="Symbol" panose="05050102010706020507" pitchFamily="18" charset="2"/>
              </a:rPr>
              <a:t>t</a:t>
            </a:r>
            <a:r>
              <a:rPr lang="es-MX" altLang="es-MX" sz="2800" baseline="-25000" dirty="0" err="1">
                <a:solidFill>
                  <a:srgbClr val="FF0000"/>
                </a:solidFill>
                <a:latin typeface="Century Gothic" panose="020B0502020202020204" pitchFamily="34" charset="0"/>
                <a:sym typeface="Symbol" panose="05050102010706020507" pitchFamily="18" charset="2"/>
              </a:rPr>
              <a:t>h</a:t>
            </a:r>
            <a:r>
              <a:rPr lang="es-MX" altLang="es-MX" sz="2800" dirty="0">
                <a:solidFill>
                  <a:srgbClr val="FF0000"/>
                </a:solidFill>
                <a:latin typeface="Century Gothic" panose="020B0502020202020204" pitchFamily="34" charset="0"/>
                <a:sym typeface="Symbol" panose="05050102010706020507" pitchFamily="18" charset="2"/>
              </a:rPr>
              <a:t>= </a:t>
            </a:r>
            <a:r>
              <a:rPr lang="es-MX" altLang="es-MX" sz="2800" dirty="0">
                <a:solidFill>
                  <a:srgbClr val="FF0000"/>
                </a:solidFill>
                <a:latin typeface="Century Gothic" panose="020B0502020202020204" pitchFamily="34" charset="0"/>
              </a:rPr>
              <a:t>T</a:t>
            </a:r>
            <a:r>
              <a:rPr lang="es-MX" altLang="es-MX" sz="2800" baseline="-25000" dirty="0">
                <a:solidFill>
                  <a:srgbClr val="FF0000"/>
                </a:solidFill>
                <a:latin typeface="Century Gothic" panose="020B0502020202020204" pitchFamily="34" charset="0"/>
              </a:rPr>
              <a:t>1</a:t>
            </a:r>
            <a:r>
              <a:rPr lang="es-MX" altLang="es-MX" sz="2800" dirty="0">
                <a:solidFill>
                  <a:srgbClr val="FF0000"/>
                </a:solidFill>
                <a:latin typeface="Century Gothic" panose="020B0502020202020204" pitchFamily="34" charset="0"/>
              </a:rPr>
              <a:t>- t</a:t>
            </a:r>
            <a:r>
              <a:rPr lang="es-MX" altLang="es-MX" sz="2800" baseline="-25000" dirty="0">
                <a:solidFill>
                  <a:srgbClr val="FF0000"/>
                </a:solidFill>
                <a:latin typeface="Century Gothic" panose="020B0502020202020204" pitchFamily="34" charset="0"/>
              </a:rPr>
              <a:t>2</a:t>
            </a:r>
            <a:r>
              <a:rPr lang="es-MX" altLang="es-MX" sz="2800" dirty="0">
                <a:latin typeface="Century Gothic" panose="020B0502020202020204" pitchFamily="34" charset="0"/>
              </a:rPr>
              <a:t>: </a:t>
            </a:r>
            <a:r>
              <a:rPr lang="es-MX" altLang="es-MX" sz="2800" dirty="0" smtClean="0">
                <a:latin typeface="Century Gothic" panose="020B0502020202020204" pitchFamily="34" charset="0"/>
              </a:rPr>
              <a:t>diferencia </a:t>
            </a:r>
            <a:r>
              <a:rPr lang="es-MX" altLang="es-MX" sz="2800" dirty="0">
                <a:latin typeface="Century Gothic" panose="020B0502020202020204" pitchFamily="34" charset="0"/>
              </a:rPr>
              <a:t>de </a:t>
            </a:r>
            <a:r>
              <a:rPr lang="es-MX" altLang="es-MX" sz="2800" dirty="0" smtClean="0">
                <a:latin typeface="Century Gothic" panose="020B0502020202020204" pitchFamily="34" charset="0"/>
              </a:rPr>
              <a:t>temperatura de la </a:t>
            </a:r>
            <a:r>
              <a:rPr lang="es-MX" altLang="es-MX" sz="2800" dirty="0">
                <a:latin typeface="Century Gothic" panose="020B0502020202020204" pitchFamily="34" charset="0"/>
              </a:rPr>
              <a:t>terminal caliente</a:t>
            </a:r>
          </a:p>
          <a:p>
            <a:pPr>
              <a:lnSpc>
                <a:spcPct val="15000"/>
              </a:lnSpc>
              <a:buFont typeface="Wingdings" panose="05000000000000000000" pitchFamily="2" charset="2"/>
              <a:buNone/>
            </a:pPr>
            <a:endParaRPr lang="es-MX" altLang="es-MX" sz="2800" dirty="0">
              <a:latin typeface="Comic Sans MS" panose="030F0702030302020204" pitchFamily="66" charset="0"/>
            </a:endParaRPr>
          </a:p>
        </p:txBody>
      </p:sp>
      <p:sp>
        <p:nvSpPr>
          <p:cNvPr id="7" name="Rectangle 2"/>
          <p:cNvSpPr>
            <a:spLocks noGrp="1" noChangeArrowheads="1"/>
          </p:cNvSpPr>
          <p:nvPr>
            <p:ph type="title"/>
          </p:nvPr>
        </p:nvSpPr>
        <p:spPr/>
        <p:txBody>
          <a:bodyPr/>
          <a:lstStyle/>
          <a:p>
            <a:pPr algn="ctr"/>
            <a:r>
              <a:rPr lang="es-MX" altLang="es-MX" sz="3600" b="1" dirty="0" smtClean="0">
                <a:solidFill>
                  <a:schemeClr val="accent1">
                    <a:lumMod val="40000"/>
                    <a:lumOff val="60000"/>
                  </a:schemeClr>
                </a:solidFill>
                <a:latin typeface="Arial Rounded MT Bold" panose="020F0704030504030204" pitchFamily="34" charset="0"/>
              </a:rPr>
              <a:t>DEFINICIONES BÁSICAS</a:t>
            </a:r>
            <a:endParaRPr lang="es-ES" altLang="es-MX" sz="4000" b="1" dirty="0">
              <a:solidFill>
                <a:schemeClr val="accent1">
                  <a:lumMod val="40000"/>
                  <a:lumOff val="60000"/>
                </a:schemeClr>
              </a:solidFill>
              <a:latin typeface="Arial Rounded MT Bold" panose="020F070403050403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noChangeArrowheads="1"/>
          </p:cNvSpPr>
          <p:nvPr>
            <p:ph idx="1"/>
          </p:nvPr>
        </p:nvSpPr>
        <p:spPr>
          <a:xfrm>
            <a:off x="484710" y="2060848"/>
            <a:ext cx="7416708" cy="4195481"/>
          </a:xfrm>
        </p:spPr>
        <p:txBody>
          <a:bodyPr/>
          <a:lstStyle/>
          <a:p>
            <a:pPr algn="just"/>
            <a:r>
              <a:rPr lang="es-MX" altLang="es-MX" sz="3600" dirty="0">
                <a:latin typeface="Century Gothic" panose="020B0502020202020204" pitchFamily="34" charset="0"/>
              </a:rPr>
              <a:t>Rango o Intervalo: </a:t>
            </a:r>
            <a:r>
              <a:rPr lang="es-MX" altLang="es-MX" sz="3600" dirty="0" smtClean="0">
                <a:latin typeface="Century Gothic" panose="020B0502020202020204" pitchFamily="34" charset="0"/>
              </a:rPr>
              <a:t>Aumento </a:t>
            </a:r>
            <a:r>
              <a:rPr lang="es-MX" altLang="es-MX" sz="3600" dirty="0">
                <a:latin typeface="Century Gothic" panose="020B0502020202020204" pitchFamily="34" charset="0"/>
              </a:rPr>
              <a:t>o disminución de la temperatura</a:t>
            </a:r>
          </a:p>
          <a:p>
            <a:pPr algn="just">
              <a:buFont typeface="Wingdings" panose="05000000000000000000" pitchFamily="2" charset="2"/>
              <a:buNone/>
            </a:pPr>
            <a:r>
              <a:rPr lang="es-MX" altLang="es-MX" sz="3600" dirty="0">
                <a:latin typeface="Century Gothic" panose="020B0502020202020204" pitchFamily="34" charset="0"/>
              </a:rPr>
              <a:t>	</a:t>
            </a:r>
          </a:p>
          <a:p>
            <a:pPr algn="just">
              <a:buFont typeface="Wingdings" panose="05000000000000000000" pitchFamily="2" charset="2"/>
              <a:buNone/>
            </a:pPr>
            <a:r>
              <a:rPr lang="es-MX" altLang="es-MX" sz="3600" dirty="0">
                <a:latin typeface="Century Gothic" panose="020B0502020202020204" pitchFamily="34" charset="0"/>
              </a:rPr>
              <a:t>	</a:t>
            </a:r>
            <a:r>
              <a:rPr lang="es-MX" altLang="es-MX" sz="2400" dirty="0">
                <a:latin typeface="Century Gothic" panose="020B0502020202020204" pitchFamily="34" charset="0"/>
              </a:rPr>
              <a:t>para el fluido caliente: T</a:t>
            </a:r>
            <a:r>
              <a:rPr lang="es-MX" altLang="es-MX" sz="2400" baseline="-25000" dirty="0">
                <a:latin typeface="Century Gothic" panose="020B0502020202020204" pitchFamily="34" charset="0"/>
              </a:rPr>
              <a:t>1</a:t>
            </a:r>
            <a:r>
              <a:rPr lang="es-MX" altLang="es-MX" sz="2400" dirty="0">
                <a:latin typeface="Century Gothic" panose="020B0502020202020204" pitchFamily="34" charset="0"/>
              </a:rPr>
              <a:t>- T</a:t>
            </a:r>
            <a:r>
              <a:rPr lang="es-MX" altLang="es-MX" sz="2400" baseline="-25000" dirty="0">
                <a:latin typeface="Century Gothic" panose="020B0502020202020204" pitchFamily="34" charset="0"/>
              </a:rPr>
              <a:t>2</a:t>
            </a:r>
            <a:endParaRPr lang="es-ES" altLang="es-MX" sz="2400" dirty="0">
              <a:latin typeface="Century Gothic" panose="020B0502020202020204" pitchFamily="34" charset="0"/>
            </a:endParaRPr>
          </a:p>
          <a:p>
            <a:pPr algn="just">
              <a:buFont typeface="Wingdings" panose="05000000000000000000" pitchFamily="2" charset="2"/>
              <a:buNone/>
            </a:pPr>
            <a:r>
              <a:rPr lang="es-MX" altLang="es-MX" dirty="0">
                <a:latin typeface="Century Gothic" panose="020B0502020202020204" pitchFamily="34" charset="0"/>
              </a:rPr>
              <a:t>	</a:t>
            </a:r>
          </a:p>
          <a:p>
            <a:pPr algn="just">
              <a:buFont typeface="Wingdings" panose="05000000000000000000" pitchFamily="2" charset="2"/>
              <a:buNone/>
            </a:pPr>
            <a:r>
              <a:rPr lang="es-MX" altLang="es-MX" dirty="0">
                <a:latin typeface="Century Gothic" panose="020B0502020202020204" pitchFamily="34" charset="0"/>
              </a:rPr>
              <a:t>	</a:t>
            </a:r>
            <a:r>
              <a:rPr lang="es-MX" altLang="es-MX" sz="2400" dirty="0">
                <a:latin typeface="Century Gothic" panose="020B0502020202020204" pitchFamily="34" charset="0"/>
              </a:rPr>
              <a:t>para el fluido frío: t</a:t>
            </a:r>
            <a:r>
              <a:rPr lang="es-MX" altLang="es-MX" sz="2400" baseline="-25000" dirty="0">
                <a:latin typeface="Century Gothic" panose="020B0502020202020204" pitchFamily="34" charset="0"/>
              </a:rPr>
              <a:t>2</a:t>
            </a:r>
            <a:r>
              <a:rPr lang="es-MX" altLang="es-MX" sz="2400" dirty="0">
                <a:latin typeface="Century Gothic" panose="020B0502020202020204" pitchFamily="34" charset="0"/>
              </a:rPr>
              <a:t>- t</a:t>
            </a:r>
            <a:r>
              <a:rPr lang="es-MX" altLang="es-MX" sz="2400" baseline="-25000" dirty="0">
                <a:latin typeface="Century Gothic" panose="020B0502020202020204" pitchFamily="34" charset="0"/>
              </a:rPr>
              <a:t>1</a:t>
            </a:r>
            <a:endParaRPr lang="es-ES" altLang="es-MX" sz="2400" baseline="-25000" dirty="0">
              <a:latin typeface="Century Gothic" panose="020B0502020202020204" pitchFamily="34" charset="0"/>
            </a:endParaRPr>
          </a:p>
          <a:p>
            <a:endParaRPr lang="en-US" altLang="es-MX" dirty="0"/>
          </a:p>
        </p:txBody>
      </p:sp>
      <p:sp>
        <p:nvSpPr>
          <p:cNvPr id="5" name="Rectangle 2"/>
          <p:cNvSpPr>
            <a:spLocks noGrp="1" noChangeArrowheads="1"/>
          </p:cNvSpPr>
          <p:nvPr>
            <p:ph type="title"/>
          </p:nvPr>
        </p:nvSpPr>
        <p:spPr/>
        <p:txBody>
          <a:bodyPr/>
          <a:lstStyle/>
          <a:p>
            <a:pPr algn="ctr"/>
            <a:r>
              <a:rPr lang="es-MX" altLang="es-MX" sz="3600" b="1" dirty="0" smtClean="0">
                <a:solidFill>
                  <a:schemeClr val="accent1">
                    <a:lumMod val="40000"/>
                    <a:lumOff val="60000"/>
                  </a:schemeClr>
                </a:solidFill>
                <a:latin typeface="Arial Rounded MT Bold" panose="020F0704030504030204" pitchFamily="34" charset="0"/>
              </a:rPr>
              <a:t>DEFINICIONES BÁSICAS</a:t>
            </a:r>
            <a:endParaRPr lang="es-ES" altLang="es-MX" sz="4000" b="1" dirty="0">
              <a:solidFill>
                <a:schemeClr val="accent1">
                  <a:lumMod val="40000"/>
                  <a:lumOff val="60000"/>
                </a:schemeClr>
              </a:solidFill>
              <a:latin typeface="Arial Rounded MT Bold" panose="020F0704030504030204" pitchFamily="34" charset="0"/>
            </a:endParaRPr>
          </a:p>
        </p:txBody>
      </p:sp>
      <p:pic>
        <p:nvPicPr>
          <p:cNvPr id="2" name="Imagen 1"/>
          <p:cNvPicPr>
            <a:picLocks noChangeAspect="1"/>
          </p:cNvPicPr>
          <p:nvPr/>
        </p:nvPicPr>
        <p:blipFill>
          <a:blip r:embed="rId2"/>
          <a:stretch>
            <a:fillRect/>
          </a:stretch>
        </p:blipFill>
        <p:spPr>
          <a:xfrm>
            <a:off x="6435991" y="3789040"/>
            <a:ext cx="2208197" cy="232441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9395" name="Rectangle 3"/>
              <p:cNvSpPr>
                <a:spLocks noGrp="1" noChangeArrowheads="1"/>
              </p:cNvSpPr>
              <p:nvPr>
                <p:ph sz="half" idx="1"/>
              </p:nvPr>
            </p:nvSpPr>
            <p:spPr>
              <a:xfrm>
                <a:off x="395288" y="1703388"/>
                <a:ext cx="4586288" cy="4605932"/>
              </a:xfrm>
            </p:spPr>
            <p:txBody>
              <a:bodyPr>
                <a:normAutofit fontScale="70000" lnSpcReduction="20000"/>
              </a:bodyPr>
              <a:lstStyle/>
              <a:p>
                <a:pPr>
                  <a:lnSpc>
                    <a:spcPct val="80000"/>
                  </a:lnSpc>
                </a:pPr>
                <a:r>
                  <a:rPr lang="es-ES" altLang="es-MX" sz="2600" dirty="0" smtClean="0">
                    <a:latin typeface="Comic Sans MS" panose="030F0702030302020204" pitchFamily="66" charset="0"/>
                  </a:rPr>
                  <a:t>Contracorriente</a:t>
                </a:r>
              </a:p>
              <a:p>
                <a:pPr>
                  <a:lnSpc>
                    <a:spcPct val="80000"/>
                  </a:lnSpc>
                  <a:buFont typeface="Wingdings" panose="05000000000000000000" pitchFamily="2" charset="2"/>
                  <a:buNone/>
                </a:pPr>
                <a:r>
                  <a:rPr lang="es-ES" altLang="es-MX" sz="1800" dirty="0">
                    <a:latin typeface="Comic Sans MS" panose="030F0702030302020204" pitchFamily="66" charset="0"/>
                  </a:rPr>
                  <a:t> </a:t>
                </a:r>
              </a:p>
              <a:p>
                <a:pPr>
                  <a:lnSpc>
                    <a:spcPct val="80000"/>
                  </a:lnSpc>
                  <a:buFont typeface="Wingdings" panose="05000000000000000000" pitchFamily="2" charset="2"/>
                  <a:buNone/>
                </a:pPr>
                <a:r>
                  <a:rPr lang="es-ES" altLang="es-MX" sz="1800" dirty="0">
                    <a:latin typeface="Comic Sans MS" panose="030F0702030302020204" pitchFamily="66" charset="0"/>
                  </a:rPr>
                  <a:t> </a:t>
                </a:r>
                <a:r>
                  <a:rPr lang="es-ES" altLang="es-MX" sz="1800" dirty="0" smtClean="0">
                    <a:latin typeface="Comic Sans MS" panose="030F0702030302020204" pitchFamily="66" charset="0"/>
                  </a:rPr>
                  <a:t>        T</a:t>
                </a:r>
                <a:r>
                  <a:rPr lang="es-ES" altLang="es-MX" sz="1800" baseline="-25000" dirty="0" smtClean="0">
                    <a:latin typeface="Comic Sans MS" panose="030F0702030302020204" pitchFamily="66" charset="0"/>
                  </a:rPr>
                  <a:t>2</a:t>
                </a:r>
                <a:r>
                  <a:rPr lang="es-ES" altLang="es-MX" sz="1800" baseline="-25000" dirty="0">
                    <a:latin typeface="Comic Sans MS" panose="030F0702030302020204" pitchFamily="66" charset="0"/>
                  </a:rPr>
                  <a:t>				                      </a:t>
                </a:r>
                <a:r>
                  <a:rPr lang="es-ES" altLang="es-MX" sz="1800" dirty="0">
                    <a:latin typeface="Comic Sans MS" panose="030F0702030302020204" pitchFamily="66" charset="0"/>
                  </a:rPr>
                  <a:t>T</a:t>
                </a:r>
                <a:r>
                  <a:rPr lang="es-ES" altLang="es-MX" sz="1800" baseline="-25000" dirty="0">
                    <a:latin typeface="Comic Sans MS" panose="030F0702030302020204" pitchFamily="66" charset="0"/>
                  </a:rPr>
                  <a:t>1</a:t>
                </a:r>
              </a:p>
              <a:p>
                <a:pPr>
                  <a:lnSpc>
                    <a:spcPct val="80000"/>
                  </a:lnSpc>
                  <a:buFont typeface="Wingdings" panose="05000000000000000000" pitchFamily="2" charset="2"/>
                  <a:buNone/>
                </a:pPr>
                <a:endParaRPr lang="es-ES" altLang="es-MX" sz="1800" baseline="-25000" dirty="0">
                  <a:latin typeface="Comic Sans MS" panose="030F0702030302020204" pitchFamily="66" charset="0"/>
                </a:endParaRPr>
              </a:p>
              <a:p>
                <a:pPr>
                  <a:lnSpc>
                    <a:spcPct val="80000"/>
                  </a:lnSpc>
                  <a:buFont typeface="Wingdings" panose="05000000000000000000" pitchFamily="2" charset="2"/>
                  <a:buNone/>
                </a:pPr>
                <a:endParaRPr lang="es-ES" altLang="es-MX" sz="1800" baseline="-25000" dirty="0">
                  <a:latin typeface="Comic Sans MS" panose="030F0702030302020204" pitchFamily="66" charset="0"/>
                </a:endParaRPr>
              </a:p>
              <a:p>
                <a:pPr>
                  <a:lnSpc>
                    <a:spcPct val="80000"/>
                  </a:lnSpc>
                  <a:buFont typeface="Wingdings" panose="05000000000000000000" pitchFamily="2" charset="2"/>
                  <a:buNone/>
                </a:pPr>
                <a:endParaRPr lang="es-ES" altLang="es-MX" sz="1800" baseline="-25000" dirty="0" smtClean="0">
                  <a:latin typeface="Comic Sans MS" panose="030F0702030302020204" pitchFamily="66" charset="0"/>
                </a:endParaRPr>
              </a:p>
              <a:p>
                <a:pPr>
                  <a:lnSpc>
                    <a:spcPct val="80000"/>
                  </a:lnSpc>
                  <a:buFont typeface="Wingdings" panose="05000000000000000000" pitchFamily="2" charset="2"/>
                  <a:buNone/>
                </a:pPr>
                <a:r>
                  <a:rPr lang="es-ES" altLang="es-MX" baseline="-25000" dirty="0" smtClean="0">
                    <a:latin typeface="Comic Sans MS" panose="030F0702030302020204" pitchFamily="66" charset="0"/>
                  </a:rPr>
                  <a:t> </a:t>
                </a:r>
                <a:r>
                  <a:rPr lang="es-ES" altLang="es-MX" sz="1800" baseline="-25000" dirty="0" smtClean="0">
                    <a:latin typeface="Comic Sans MS" panose="030F0702030302020204" pitchFamily="66" charset="0"/>
                  </a:rPr>
                  <a:t> </a:t>
                </a:r>
                <a:r>
                  <a:rPr lang="es-ES" altLang="es-MX" sz="1800" dirty="0" smtClean="0">
                    <a:latin typeface="Comic Sans MS" panose="030F0702030302020204" pitchFamily="66" charset="0"/>
                  </a:rPr>
                  <a:t>t</a:t>
                </a:r>
                <a:r>
                  <a:rPr lang="es-ES" altLang="es-MX" sz="1800" baseline="-25000" dirty="0" smtClean="0">
                    <a:latin typeface="Comic Sans MS" panose="030F0702030302020204" pitchFamily="66" charset="0"/>
                  </a:rPr>
                  <a:t>1					</a:t>
                </a:r>
                <a:r>
                  <a:rPr lang="es-ES" altLang="es-MX" sz="1800" dirty="0" smtClean="0">
                    <a:latin typeface="Comic Sans MS" panose="030F0702030302020204" pitchFamily="66" charset="0"/>
                  </a:rPr>
                  <a:t>    t</a:t>
                </a:r>
                <a:r>
                  <a:rPr lang="es-ES" altLang="es-MX" sz="1800" baseline="-25000" dirty="0" smtClean="0">
                    <a:latin typeface="Comic Sans MS" panose="030F0702030302020204" pitchFamily="66" charset="0"/>
                  </a:rPr>
                  <a:t>2                                             </a:t>
                </a:r>
                <a14:m>
                  <m:oMath xmlns:m="http://schemas.openxmlformats.org/officeDocument/2006/math">
                    <m:sSub>
                      <m:sSubPr>
                        <m:ctrlPr>
                          <a:rPr lang="es-ES" altLang="es-MX" sz="2900" i="1" baseline="-25000" smtClean="0">
                            <a:latin typeface="Cambria Math" panose="02040503050406030204" pitchFamily="18" charset="0"/>
                          </a:rPr>
                        </m:ctrlPr>
                      </m:sSubPr>
                      <m:e>
                        <m:r>
                          <a:rPr lang="es-MX" altLang="es-MX" sz="2900" b="0" i="1" baseline="-25000" smtClean="0">
                            <a:latin typeface="Cambria Math" panose="02040503050406030204" pitchFamily="18" charset="0"/>
                          </a:rPr>
                          <m:t>𝑡</m:t>
                        </m:r>
                      </m:e>
                      <m:sub>
                        <m:r>
                          <a:rPr lang="es-MX" altLang="es-MX" sz="2900" b="0" i="1" baseline="-25000" smtClean="0">
                            <a:latin typeface="Cambria Math" panose="02040503050406030204" pitchFamily="18" charset="0"/>
                          </a:rPr>
                          <m:t>2</m:t>
                        </m:r>
                      </m:sub>
                    </m:sSub>
                  </m:oMath>
                </a14:m>
                <a:endParaRPr lang="es-ES" altLang="es-MX" sz="1800" baseline="-25000" dirty="0" smtClean="0">
                  <a:latin typeface="Comic Sans MS" panose="030F0702030302020204" pitchFamily="66" charset="0"/>
                </a:endParaRPr>
              </a:p>
              <a:p>
                <a:pPr>
                  <a:lnSpc>
                    <a:spcPct val="80000"/>
                  </a:lnSpc>
                  <a:buFont typeface="Wingdings" panose="05000000000000000000" pitchFamily="2" charset="2"/>
                  <a:buNone/>
                </a:pPr>
                <a:r>
                  <a:rPr lang="es-ES" altLang="es-MX" sz="1800" baseline="-25000" dirty="0">
                    <a:latin typeface="Comic Sans MS" panose="030F0702030302020204" pitchFamily="66" charset="0"/>
                  </a:rPr>
                  <a:t>				            </a:t>
                </a:r>
              </a:p>
              <a:p>
                <a:pPr>
                  <a:lnSpc>
                    <a:spcPct val="80000"/>
                  </a:lnSpc>
                  <a:buFont typeface="Wingdings" panose="05000000000000000000" pitchFamily="2" charset="2"/>
                  <a:buNone/>
                </a:pPr>
                <a:r>
                  <a:rPr lang="es-ES" altLang="es-MX" sz="1800" baseline="-25000" dirty="0">
                    <a:latin typeface="Comic Sans MS" panose="030F0702030302020204" pitchFamily="66" charset="0"/>
                  </a:rPr>
                  <a:t>				          </a:t>
                </a:r>
              </a:p>
              <a:p>
                <a:pPr>
                  <a:lnSpc>
                    <a:spcPct val="80000"/>
                  </a:lnSpc>
                  <a:buFont typeface="Wingdings" panose="05000000000000000000" pitchFamily="2" charset="2"/>
                  <a:buNone/>
                </a:pPr>
                <a:r>
                  <a:rPr lang="es-ES" altLang="es-MX" sz="1800" baseline="-25000" dirty="0">
                    <a:latin typeface="Comic Sans MS" panose="030F0702030302020204" pitchFamily="66" charset="0"/>
                  </a:rPr>
                  <a:t>				         </a:t>
                </a:r>
              </a:p>
              <a:p>
                <a:pPr>
                  <a:lnSpc>
                    <a:spcPct val="80000"/>
                  </a:lnSpc>
                  <a:buFont typeface="Wingdings" panose="05000000000000000000" pitchFamily="2" charset="2"/>
                  <a:buNone/>
                </a:pPr>
                <a:endParaRPr lang="es-ES" altLang="es-MX" sz="1800" baseline="-25000" dirty="0">
                  <a:latin typeface="Comic Sans MS" panose="030F0702030302020204" pitchFamily="66" charset="0"/>
                </a:endParaRPr>
              </a:p>
              <a:p>
                <a:pPr>
                  <a:lnSpc>
                    <a:spcPct val="80000"/>
                  </a:lnSpc>
                  <a:buFont typeface="Wingdings" panose="05000000000000000000" pitchFamily="2" charset="2"/>
                  <a:buNone/>
                </a:pPr>
                <a:r>
                  <a:rPr lang="es-ES" altLang="es-MX" sz="1800" baseline="-25000" dirty="0">
                    <a:latin typeface="Comic Sans MS" panose="030F0702030302020204" pitchFamily="66" charset="0"/>
                  </a:rPr>
                  <a:t>				         </a:t>
                </a:r>
              </a:p>
              <a:p>
                <a:pPr>
                  <a:lnSpc>
                    <a:spcPct val="80000"/>
                  </a:lnSpc>
                  <a:buFont typeface="Wingdings" panose="05000000000000000000" pitchFamily="2" charset="2"/>
                  <a:buNone/>
                </a:pPr>
                <a:r>
                  <a:rPr lang="es-ES" altLang="es-MX" sz="1800" dirty="0">
                    <a:latin typeface="Comic Sans MS" panose="030F0702030302020204" pitchFamily="66" charset="0"/>
                  </a:rPr>
                  <a:t>                                              </a:t>
                </a:r>
                <a:r>
                  <a:rPr lang="es-MX" altLang="es-MX" sz="1800" dirty="0">
                    <a:latin typeface="Comic Sans MS" panose="030F0702030302020204" pitchFamily="66" charset="0"/>
                  </a:rPr>
                  <a:t>  </a:t>
                </a:r>
                <a:r>
                  <a:rPr lang="es-ES" altLang="es-MX" sz="1800" dirty="0">
                    <a:latin typeface="Comic Sans MS" panose="030F0702030302020204" pitchFamily="66" charset="0"/>
                  </a:rPr>
                  <a:t> T</a:t>
                </a:r>
                <a:r>
                  <a:rPr lang="es-ES" altLang="es-MX" sz="1800" baseline="-25000" dirty="0">
                    <a:latin typeface="Comic Sans MS" panose="030F0702030302020204" pitchFamily="66" charset="0"/>
                  </a:rPr>
                  <a:t>1</a:t>
                </a:r>
              </a:p>
              <a:p>
                <a:pPr>
                  <a:lnSpc>
                    <a:spcPct val="80000"/>
                  </a:lnSpc>
                  <a:buFont typeface="Wingdings" panose="05000000000000000000" pitchFamily="2" charset="2"/>
                  <a:buNone/>
                </a:pPr>
                <a:r>
                  <a:rPr lang="es-ES" altLang="es-MX" sz="1800" baseline="-25000" dirty="0">
                    <a:latin typeface="Comic Sans MS" panose="030F0702030302020204" pitchFamily="66" charset="0"/>
                  </a:rPr>
                  <a:t>			</a:t>
                </a:r>
                <a:r>
                  <a:rPr lang="es-MX" altLang="es-MX" sz="1800" baseline="-25000" dirty="0">
                    <a:latin typeface="Comic Sans MS" panose="030F0702030302020204" pitchFamily="66" charset="0"/>
                  </a:rPr>
                  <a:t>  </a:t>
                </a:r>
                <a:r>
                  <a:rPr lang="es-ES" altLang="es-MX" sz="1800" baseline="-25000" dirty="0">
                    <a:latin typeface="Comic Sans MS" panose="030F0702030302020204" pitchFamily="66" charset="0"/>
                  </a:rPr>
                  <a:t>           </a:t>
                </a:r>
                <a:r>
                  <a:rPr lang="es-ES" altLang="es-MX" sz="1800" dirty="0">
                    <a:latin typeface="Comic Sans MS" panose="030F0702030302020204" pitchFamily="66" charset="0"/>
                  </a:rPr>
                  <a:t>t</a:t>
                </a:r>
                <a:r>
                  <a:rPr lang="es-ES" altLang="es-MX" sz="1800" baseline="-25000" dirty="0">
                    <a:latin typeface="Comic Sans MS" panose="030F0702030302020204" pitchFamily="66" charset="0"/>
                  </a:rPr>
                  <a:t>2</a:t>
                </a:r>
                <a:endParaRPr lang="es-ES" altLang="es-MX" sz="1800" dirty="0">
                  <a:latin typeface="Comic Sans MS" panose="030F0702030302020204" pitchFamily="66" charset="0"/>
                </a:endParaRPr>
              </a:p>
              <a:p>
                <a:pPr>
                  <a:lnSpc>
                    <a:spcPct val="80000"/>
                  </a:lnSpc>
                  <a:buFont typeface="Wingdings" panose="05000000000000000000" pitchFamily="2" charset="2"/>
                  <a:buNone/>
                </a:pPr>
                <a:r>
                  <a:rPr lang="es-ES" altLang="es-MX" sz="1800" dirty="0">
                    <a:latin typeface="Comic Sans MS" panose="030F0702030302020204" pitchFamily="66" charset="0"/>
                  </a:rPr>
                  <a:t>  </a:t>
                </a:r>
              </a:p>
              <a:p>
                <a:pPr>
                  <a:lnSpc>
                    <a:spcPct val="80000"/>
                  </a:lnSpc>
                  <a:buFont typeface="Wingdings" panose="05000000000000000000" pitchFamily="2" charset="2"/>
                  <a:buNone/>
                </a:pPr>
                <a:r>
                  <a:rPr lang="es-ES" altLang="es-MX" sz="1800" dirty="0">
                    <a:latin typeface="Comic Sans MS" panose="030F0702030302020204" pitchFamily="66" charset="0"/>
                  </a:rPr>
                  <a:t>   T</a:t>
                </a:r>
                <a:r>
                  <a:rPr lang="es-ES" altLang="es-MX" sz="1800" baseline="-25000" dirty="0">
                    <a:latin typeface="Comic Sans MS" panose="030F0702030302020204" pitchFamily="66" charset="0"/>
                  </a:rPr>
                  <a:t>2</a:t>
                </a:r>
              </a:p>
              <a:p>
                <a:pPr>
                  <a:lnSpc>
                    <a:spcPct val="80000"/>
                  </a:lnSpc>
                  <a:buFont typeface="Wingdings" panose="05000000000000000000" pitchFamily="2" charset="2"/>
                  <a:buNone/>
                </a:pPr>
                <a:r>
                  <a:rPr lang="es-ES" altLang="es-MX" sz="1800" baseline="-25000" dirty="0">
                    <a:latin typeface="Comic Sans MS" panose="030F0702030302020204" pitchFamily="66" charset="0"/>
                  </a:rPr>
                  <a:t>    </a:t>
                </a:r>
                <a:r>
                  <a:rPr lang="es-ES" altLang="es-MX" sz="1800" dirty="0">
                    <a:latin typeface="Comic Sans MS" panose="030F0702030302020204" pitchFamily="66" charset="0"/>
                  </a:rPr>
                  <a:t>t</a:t>
                </a:r>
                <a:r>
                  <a:rPr lang="es-ES" altLang="es-MX" sz="1800" baseline="-25000" dirty="0">
                    <a:latin typeface="Comic Sans MS" panose="030F0702030302020204" pitchFamily="66" charset="0"/>
                  </a:rPr>
                  <a:t>1	</a:t>
                </a:r>
              </a:p>
              <a:p>
                <a:pPr>
                  <a:lnSpc>
                    <a:spcPct val="80000"/>
                  </a:lnSpc>
                  <a:buFont typeface="Wingdings" panose="05000000000000000000" pitchFamily="2" charset="2"/>
                  <a:buNone/>
                </a:pPr>
                <a:endParaRPr lang="es-ES" altLang="es-MX" sz="1800" baseline="-25000" dirty="0">
                  <a:latin typeface="Comic Sans MS" panose="030F0702030302020204" pitchFamily="66" charset="0"/>
                </a:endParaRPr>
              </a:p>
              <a:p>
                <a:pPr>
                  <a:lnSpc>
                    <a:spcPct val="80000"/>
                  </a:lnSpc>
                  <a:buFont typeface="Wingdings" panose="05000000000000000000" pitchFamily="2" charset="2"/>
                  <a:buNone/>
                </a:pPr>
                <a:r>
                  <a:rPr lang="es-ES" altLang="es-MX" sz="1800" baseline="-25000" dirty="0">
                    <a:latin typeface="Comic Sans MS" panose="030F0702030302020204" pitchFamily="66" charset="0"/>
                  </a:rPr>
                  <a:t>                           </a:t>
                </a:r>
                <a:r>
                  <a:rPr lang="es-ES" altLang="es-MX" sz="2900" baseline="-25000" dirty="0">
                    <a:latin typeface="Comic Sans MS" panose="030F0702030302020204" pitchFamily="66" charset="0"/>
                  </a:rPr>
                  <a:t>L</a:t>
                </a:r>
                <a:r>
                  <a:rPr lang="es-ES" altLang="es-MX" sz="1800" baseline="-25000" dirty="0" smtClean="0">
                    <a:latin typeface="Comic Sans MS" panose="030F0702030302020204" pitchFamily="66" charset="0"/>
                  </a:rPr>
                  <a:t>      </a:t>
                </a:r>
                <a:endParaRPr lang="es-ES" altLang="es-MX" sz="1800" baseline="-25000" dirty="0">
                  <a:latin typeface="Comic Sans MS" panose="030F0702030302020204" pitchFamily="66" charset="0"/>
                </a:endParaRPr>
              </a:p>
              <a:p>
                <a:pPr>
                  <a:lnSpc>
                    <a:spcPct val="80000"/>
                  </a:lnSpc>
                  <a:buFont typeface="Wingdings" panose="05000000000000000000" pitchFamily="2" charset="2"/>
                  <a:buNone/>
                </a:pPr>
                <a:r>
                  <a:rPr lang="es-ES" altLang="es-MX" sz="1800" baseline="-25000" dirty="0">
                    <a:latin typeface="Comic Sans MS" panose="030F0702030302020204" pitchFamily="66" charset="0"/>
                  </a:rPr>
                  <a:t>			</a:t>
                </a:r>
              </a:p>
            </p:txBody>
          </p:sp>
        </mc:Choice>
        <mc:Fallback xmlns="">
          <p:sp>
            <p:nvSpPr>
              <p:cNvPr id="59395" name="Rectangle 3"/>
              <p:cNvSpPr>
                <a:spLocks noGrp="1" noRot="1" noChangeAspect="1" noMove="1" noResize="1" noEditPoints="1" noAdjustHandles="1" noChangeArrowheads="1" noChangeShapeType="1" noTextEdit="1"/>
              </p:cNvSpPr>
              <p:nvPr>
                <p:ph sz="half" idx="1"/>
              </p:nvPr>
            </p:nvSpPr>
            <p:spPr>
              <a:xfrm>
                <a:off x="395288" y="1703388"/>
                <a:ext cx="4586288" cy="4605932"/>
              </a:xfrm>
              <a:blipFill rotWithShape="0">
                <a:blip r:embed="rId2"/>
                <a:stretch>
                  <a:fillRect l="-399" t="-2646"/>
                </a:stretch>
              </a:blipFill>
            </p:spPr>
            <p:txBody>
              <a:bodyPr/>
              <a:lstStyle/>
              <a:p>
                <a:r>
                  <a:rPr lang="es-MX">
                    <a:noFill/>
                  </a:rPr>
                  <a:t> </a:t>
                </a:r>
              </a:p>
            </p:txBody>
          </p:sp>
        </mc:Fallback>
      </mc:AlternateContent>
      <p:sp>
        <p:nvSpPr>
          <p:cNvPr id="59396" name="Rectangle 4"/>
          <p:cNvSpPr>
            <a:spLocks noGrp="1" noChangeArrowheads="1"/>
          </p:cNvSpPr>
          <p:nvPr>
            <p:ph sz="half" idx="2"/>
          </p:nvPr>
        </p:nvSpPr>
        <p:spPr>
          <a:xfrm>
            <a:off x="4667250" y="1700212"/>
            <a:ext cx="4225925" cy="4753123"/>
          </a:xfrm>
        </p:spPr>
        <p:txBody>
          <a:bodyPr>
            <a:normAutofit fontScale="70000" lnSpcReduction="20000"/>
          </a:bodyPr>
          <a:lstStyle/>
          <a:p>
            <a:pPr>
              <a:lnSpc>
                <a:spcPct val="80000"/>
              </a:lnSpc>
            </a:pPr>
            <a:r>
              <a:rPr lang="es-ES" altLang="es-MX" sz="2600" dirty="0">
                <a:latin typeface="Comic Sans MS" panose="030F0702030302020204" pitchFamily="66" charset="0"/>
              </a:rPr>
              <a:t>Paralelo</a:t>
            </a:r>
          </a:p>
          <a:p>
            <a:pPr>
              <a:lnSpc>
                <a:spcPct val="80000"/>
              </a:lnSpc>
              <a:buFont typeface="Wingdings" panose="05000000000000000000" pitchFamily="2" charset="2"/>
              <a:buNone/>
            </a:pPr>
            <a:r>
              <a:rPr lang="es-ES" altLang="es-MX" sz="1800" dirty="0">
                <a:latin typeface="Comic Sans MS" panose="030F0702030302020204" pitchFamily="66" charset="0"/>
              </a:rPr>
              <a:t>  </a:t>
            </a:r>
          </a:p>
          <a:p>
            <a:pPr>
              <a:lnSpc>
                <a:spcPct val="80000"/>
              </a:lnSpc>
              <a:buFont typeface="Wingdings" panose="05000000000000000000" pitchFamily="2" charset="2"/>
              <a:buNone/>
            </a:pPr>
            <a:r>
              <a:rPr lang="es-ES" altLang="es-MX" sz="1800" dirty="0" smtClean="0">
                <a:latin typeface="Comic Sans MS" panose="030F0702030302020204" pitchFamily="66" charset="0"/>
              </a:rPr>
              <a:t>T</a:t>
            </a:r>
            <a:r>
              <a:rPr lang="es-ES" altLang="es-MX" sz="1800" baseline="-25000" dirty="0" smtClean="0">
                <a:latin typeface="Comic Sans MS" panose="030F0702030302020204" pitchFamily="66" charset="0"/>
              </a:rPr>
              <a:t>1</a:t>
            </a:r>
            <a:r>
              <a:rPr lang="es-ES" altLang="es-MX" sz="1800" baseline="-25000" dirty="0">
                <a:latin typeface="Comic Sans MS" panose="030F0702030302020204" pitchFamily="66" charset="0"/>
              </a:rPr>
              <a:t>				           </a:t>
            </a:r>
            <a:r>
              <a:rPr lang="es-ES" altLang="es-MX" sz="1800" baseline="-25000" dirty="0" smtClean="0">
                <a:latin typeface="Comic Sans MS" panose="030F0702030302020204" pitchFamily="66" charset="0"/>
              </a:rPr>
              <a:t>                                                 </a:t>
            </a:r>
            <a:r>
              <a:rPr lang="es-ES" altLang="es-MX" sz="1800" dirty="0" smtClean="0">
                <a:latin typeface="Comic Sans MS" panose="030F0702030302020204" pitchFamily="66" charset="0"/>
              </a:rPr>
              <a:t>T</a:t>
            </a:r>
            <a:r>
              <a:rPr lang="es-ES" altLang="es-MX" sz="1800" baseline="-25000" dirty="0" smtClean="0">
                <a:latin typeface="Comic Sans MS" panose="030F0702030302020204" pitchFamily="66" charset="0"/>
              </a:rPr>
              <a:t>2</a:t>
            </a:r>
            <a:endParaRPr lang="es-ES" altLang="es-MX" sz="1800" baseline="-25000" dirty="0">
              <a:latin typeface="Comic Sans MS" panose="030F0702030302020204" pitchFamily="66" charset="0"/>
            </a:endParaRPr>
          </a:p>
          <a:p>
            <a:pPr>
              <a:lnSpc>
                <a:spcPct val="80000"/>
              </a:lnSpc>
              <a:buFont typeface="Wingdings" panose="05000000000000000000" pitchFamily="2" charset="2"/>
              <a:buNone/>
            </a:pPr>
            <a:endParaRPr lang="es-ES" altLang="es-MX" sz="1800" baseline="-25000" dirty="0">
              <a:latin typeface="Comic Sans MS" panose="030F0702030302020204" pitchFamily="66" charset="0"/>
            </a:endParaRPr>
          </a:p>
          <a:p>
            <a:pPr>
              <a:lnSpc>
                <a:spcPct val="80000"/>
              </a:lnSpc>
              <a:buFont typeface="Wingdings" panose="05000000000000000000" pitchFamily="2" charset="2"/>
              <a:buNone/>
            </a:pPr>
            <a:endParaRPr lang="es-ES" altLang="es-MX" sz="1800" baseline="-25000" dirty="0">
              <a:latin typeface="Comic Sans MS" panose="030F0702030302020204" pitchFamily="66" charset="0"/>
            </a:endParaRPr>
          </a:p>
          <a:p>
            <a:pPr>
              <a:lnSpc>
                <a:spcPct val="80000"/>
              </a:lnSpc>
              <a:buFont typeface="Wingdings" panose="05000000000000000000" pitchFamily="2" charset="2"/>
              <a:buNone/>
            </a:pPr>
            <a:r>
              <a:rPr lang="es-ES" altLang="es-MX" sz="1800" baseline="-25000" dirty="0">
                <a:latin typeface="Comic Sans MS" panose="030F0702030302020204" pitchFamily="66" charset="0"/>
              </a:rPr>
              <a:t> </a:t>
            </a:r>
            <a:endParaRPr lang="es-ES" altLang="es-MX" sz="1800" baseline="-25000" dirty="0" smtClean="0">
              <a:latin typeface="Comic Sans MS" panose="030F0702030302020204" pitchFamily="66" charset="0"/>
            </a:endParaRPr>
          </a:p>
          <a:p>
            <a:pPr>
              <a:lnSpc>
                <a:spcPct val="80000"/>
              </a:lnSpc>
              <a:buFont typeface="Wingdings" panose="05000000000000000000" pitchFamily="2" charset="2"/>
              <a:buNone/>
            </a:pPr>
            <a:endParaRPr lang="es-ES" altLang="es-MX" baseline="-25000" dirty="0">
              <a:latin typeface="Comic Sans MS" panose="030F0702030302020204" pitchFamily="66" charset="0"/>
            </a:endParaRPr>
          </a:p>
          <a:p>
            <a:pPr>
              <a:lnSpc>
                <a:spcPct val="80000"/>
              </a:lnSpc>
              <a:buNone/>
            </a:pPr>
            <a:r>
              <a:rPr lang="es-ES" altLang="es-MX" sz="1800" baseline="-25000" dirty="0" smtClean="0">
                <a:latin typeface="Comic Sans MS" panose="030F0702030302020204" pitchFamily="66" charset="0"/>
              </a:rPr>
              <a:t>   </a:t>
            </a:r>
            <a:r>
              <a:rPr lang="es-ES" altLang="es-MX" sz="1800" dirty="0" smtClean="0">
                <a:latin typeface="Comic Sans MS" panose="030F0702030302020204" pitchFamily="66" charset="0"/>
              </a:rPr>
              <a:t>t</a:t>
            </a:r>
            <a:r>
              <a:rPr lang="es-ES" altLang="es-MX" sz="1800" baseline="-25000" dirty="0" smtClean="0">
                <a:latin typeface="Comic Sans MS" panose="030F0702030302020204" pitchFamily="66" charset="0"/>
              </a:rPr>
              <a:t>1</a:t>
            </a:r>
            <a:r>
              <a:rPr lang="es-ES" altLang="es-MX" sz="1800" baseline="-25000" dirty="0">
                <a:latin typeface="Comic Sans MS" panose="030F0702030302020204" pitchFamily="66" charset="0"/>
              </a:rPr>
              <a:t>					</a:t>
            </a:r>
            <a:r>
              <a:rPr lang="es-ES" altLang="es-MX" sz="1800" dirty="0">
                <a:latin typeface="Comic Sans MS" panose="030F0702030302020204" pitchFamily="66" charset="0"/>
              </a:rPr>
              <a:t> t</a:t>
            </a:r>
            <a:r>
              <a:rPr lang="es-ES" altLang="es-MX" sz="1800" baseline="-25000" dirty="0">
                <a:latin typeface="Comic Sans MS" panose="030F0702030302020204" pitchFamily="66" charset="0"/>
              </a:rPr>
              <a:t>2 </a:t>
            </a:r>
            <a:r>
              <a:rPr lang="es-ES" altLang="es-MX" sz="1800" baseline="-25000" dirty="0" smtClean="0">
                <a:latin typeface="Comic Sans MS" panose="030F0702030302020204" pitchFamily="66" charset="0"/>
              </a:rPr>
              <a:t>                                                       </a:t>
            </a:r>
            <a:r>
              <a:rPr lang="es-ES" altLang="es-MX" dirty="0" err="1">
                <a:latin typeface="Comic Sans MS" panose="030F0702030302020204" pitchFamily="66" charset="0"/>
              </a:rPr>
              <a:t>t</a:t>
            </a:r>
            <a:r>
              <a:rPr lang="es-ES" altLang="es-MX" baseline="-25000" dirty="0" err="1">
                <a:latin typeface="Comic Sans MS" panose="030F0702030302020204" pitchFamily="66" charset="0"/>
              </a:rPr>
              <a:t>2</a:t>
            </a:r>
            <a:endParaRPr lang="es-ES" altLang="es-MX" baseline="-25000" dirty="0">
              <a:latin typeface="Comic Sans MS" panose="030F0702030302020204" pitchFamily="66" charset="0"/>
            </a:endParaRPr>
          </a:p>
          <a:p>
            <a:pPr>
              <a:lnSpc>
                <a:spcPct val="80000"/>
              </a:lnSpc>
              <a:buFont typeface="Wingdings" panose="05000000000000000000" pitchFamily="2" charset="2"/>
              <a:buNone/>
            </a:pPr>
            <a:endParaRPr lang="es-ES" altLang="es-MX" sz="1800" baseline="-25000" dirty="0">
              <a:latin typeface="Comic Sans MS" panose="030F0702030302020204" pitchFamily="66" charset="0"/>
            </a:endParaRPr>
          </a:p>
          <a:p>
            <a:pPr>
              <a:lnSpc>
                <a:spcPct val="80000"/>
              </a:lnSpc>
              <a:buFont typeface="Wingdings" panose="05000000000000000000" pitchFamily="2" charset="2"/>
              <a:buNone/>
            </a:pPr>
            <a:r>
              <a:rPr lang="es-ES" altLang="es-MX" sz="1800" baseline="-25000" dirty="0">
                <a:latin typeface="Comic Sans MS" panose="030F0702030302020204" pitchFamily="66" charset="0"/>
              </a:rPr>
              <a:t>				             </a:t>
            </a:r>
          </a:p>
          <a:p>
            <a:pPr>
              <a:lnSpc>
                <a:spcPct val="80000"/>
              </a:lnSpc>
              <a:buFont typeface="Wingdings" panose="05000000000000000000" pitchFamily="2" charset="2"/>
              <a:buNone/>
            </a:pPr>
            <a:r>
              <a:rPr lang="es-ES" altLang="es-MX" sz="1800" dirty="0">
                <a:latin typeface="Comic Sans MS" panose="030F0702030302020204" pitchFamily="66" charset="0"/>
              </a:rPr>
              <a:t>				       </a:t>
            </a:r>
          </a:p>
          <a:p>
            <a:pPr>
              <a:lnSpc>
                <a:spcPct val="80000"/>
              </a:lnSpc>
              <a:buFont typeface="Wingdings" panose="05000000000000000000" pitchFamily="2" charset="2"/>
              <a:buNone/>
            </a:pPr>
            <a:r>
              <a:rPr lang="es-ES" altLang="es-MX" sz="1800" dirty="0">
                <a:latin typeface="Comic Sans MS" panose="030F0702030302020204" pitchFamily="66" charset="0"/>
              </a:rPr>
              <a:t>  </a:t>
            </a:r>
            <a:r>
              <a:rPr lang="es-ES" altLang="es-MX" sz="1800" dirty="0" smtClean="0">
                <a:latin typeface="Comic Sans MS" panose="030F0702030302020204" pitchFamily="66" charset="0"/>
              </a:rPr>
              <a:t>      T</a:t>
            </a:r>
            <a:r>
              <a:rPr lang="es-ES" altLang="es-MX" sz="1800" baseline="-25000" dirty="0" smtClean="0">
                <a:latin typeface="Comic Sans MS" panose="030F0702030302020204" pitchFamily="66" charset="0"/>
              </a:rPr>
              <a:t>1</a:t>
            </a:r>
            <a:r>
              <a:rPr lang="es-ES" altLang="es-MX" sz="1800" dirty="0" smtClean="0">
                <a:latin typeface="Comic Sans MS" panose="030F0702030302020204" pitchFamily="66" charset="0"/>
              </a:rPr>
              <a:t> </a:t>
            </a:r>
            <a:r>
              <a:rPr lang="es-ES" altLang="es-MX" sz="1800" dirty="0">
                <a:latin typeface="Comic Sans MS" panose="030F0702030302020204" pitchFamily="66" charset="0"/>
              </a:rPr>
              <a:t>				</a:t>
            </a:r>
            <a:endParaRPr lang="es-ES" altLang="es-MX" sz="1800" baseline="-25000" dirty="0">
              <a:latin typeface="Comic Sans MS" panose="030F0702030302020204" pitchFamily="66" charset="0"/>
            </a:endParaRPr>
          </a:p>
          <a:p>
            <a:pPr>
              <a:lnSpc>
                <a:spcPct val="80000"/>
              </a:lnSpc>
              <a:buFont typeface="Wingdings" panose="05000000000000000000" pitchFamily="2" charset="2"/>
              <a:buNone/>
            </a:pPr>
            <a:r>
              <a:rPr lang="es-ES" altLang="es-MX" sz="1800" baseline="-25000" dirty="0">
                <a:latin typeface="Comic Sans MS" panose="030F0702030302020204" pitchFamily="66" charset="0"/>
              </a:rPr>
              <a:t>				           </a:t>
            </a:r>
            <a:r>
              <a:rPr lang="es-MX" altLang="es-MX" sz="1800" baseline="-25000" dirty="0">
                <a:latin typeface="Comic Sans MS" panose="030F0702030302020204" pitchFamily="66" charset="0"/>
              </a:rPr>
              <a:t>  </a:t>
            </a:r>
            <a:r>
              <a:rPr lang="es-MX" altLang="es-MX" sz="1800" baseline="-25000" dirty="0" smtClean="0">
                <a:latin typeface="Comic Sans MS" panose="030F0702030302020204" pitchFamily="66" charset="0"/>
              </a:rPr>
              <a:t>                                               </a:t>
            </a:r>
            <a:r>
              <a:rPr lang="es-ES" altLang="es-MX" sz="1800" dirty="0">
                <a:latin typeface="Comic Sans MS" panose="030F0702030302020204" pitchFamily="66" charset="0"/>
              </a:rPr>
              <a:t>T</a:t>
            </a:r>
            <a:r>
              <a:rPr lang="es-ES" altLang="es-MX" sz="1800" baseline="-25000" dirty="0">
                <a:latin typeface="Comic Sans MS" panose="030F0702030302020204" pitchFamily="66" charset="0"/>
              </a:rPr>
              <a:t>2</a:t>
            </a:r>
            <a:endParaRPr lang="es-ES" altLang="es-MX" sz="1800" dirty="0">
              <a:latin typeface="Comic Sans MS" panose="030F0702030302020204" pitchFamily="66" charset="0"/>
            </a:endParaRPr>
          </a:p>
          <a:p>
            <a:pPr>
              <a:lnSpc>
                <a:spcPct val="80000"/>
              </a:lnSpc>
              <a:buFont typeface="Wingdings" panose="05000000000000000000" pitchFamily="2" charset="2"/>
              <a:buNone/>
            </a:pPr>
            <a:r>
              <a:rPr lang="es-ES" altLang="es-MX" sz="1800" baseline="-25000" dirty="0">
                <a:latin typeface="Comic Sans MS" panose="030F0702030302020204" pitchFamily="66" charset="0"/>
              </a:rPr>
              <a:t>	</a:t>
            </a:r>
            <a:r>
              <a:rPr lang="es-MX" altLang="es-MX" sz="1800" baseline="-25000" dirty="0">
                <a:latin typeface="Comic Sans MS" panose="030F0702030302020204" pitchFamily="66" charset="0"/>
              </a:rPr>
              <a:t>                                    </a:t>
            </a:r>
            <a:r>
              <a:rPr lang="es-ES" altLang="es-MX" sz="1800" baseline="-25000" dirty="0">
                <a:latin typeface="Comic Sans MS" panose="030F0702030302020204" pitchFamily="66" charset="0"/>
              </a:rPr>
              <a:t>                              </a:t>
            </a:r>
            <a:r>
              <a:rPr lang="es-ES" altLang="es-MX" sz="1800" baseline="-25000" dirty="0" smtClean="0">
                <a:latin typeface="Comic Sans MS" panose="030F0702030302020204" pitchFamily="66" charset="0"/>
              </a:rPr>
              <a:t>                         </a:t>
            </a:r>
            <a:r>
              <a:rPr lang="es-ES" altLang="es-MX" sz="1800" dirty="0" smtClean="0">
                <a:latin typeface="Comic Sans MS" panose="030F0702030302020204" pitchFamily="66" charset="0"/>
              </a:rPr>
              <a:t> t</a:t>
            </a:r>
            <a:r>
              <a:rPr lang="es-ES" altLang="es-MX" sz="1800" baseline="-25000" dirty="0" smtClean="0">
                <a:latin typeface="Comic Sans MS" panose="030F0702030302020204" pitchFamily="66" charset="0"/>
              </a:rPr>
              <a:t>2</a:t>
            </a:r>
            <a:endParaRPr lang="es-ES" altLang="es-MX" baseline="-25000" dirty="0" smtClean="0">
              <a:latin typeface="Comic Sans MS" panose="030F0702030302020204" pitchFamily="66" charset="0"/>
            </a:endParaRPr>
          </a:p>
          <a:p>
            <a:pPr>
              <a:lnSpc>
                <a:spcPct val="80000"/>
              </a:lnSpc>
              <a:buFont typeface="Wingdings" panose="05000000000000000000" pitchFamily="2" charset="2"/>
              <a:buNone/>
            </a:pPr>
            <a:r>
              <a:rPr lang="es-ES" altLang="es-MX" sz="1800" baseline="-25000" dirty="0">
                <a:latin typeface="Comic Sans MS" panose="030F0702030302020204" pitchFamily="66" charset="0"/>
              </a:rPr>
              <a:t> </a:t>
            </a:r>
            <a:r>
              <a:rPr lang="es-ES" altLang="es-MX" sz="1800" dirty="0" smtClean="0">
                <a:latin typeface="Comic Sans MS" panose="030F0702030302020204" pitchFamily="66" charset="0"/>
              </a:rPr>
              <a:t>          t</a:t>
            </a:r>
            <a:r>
              <a:rPr lang="es-ES" altLang="es-MX" sz="1800" baseline="-25000" dirty="0" smtClean="0">
                <a:latin typeface="Comic Sans MS" panose="030F0702030302020204" pitchFamily="66" charset="0"/>
              </a:rPr>
              <a:t>1</a:t>
            </a:r>
            <a:r>
              <a:rPr lang="es-ES" altLang="es-MX" sz="1800" baseline="-25000" dirty="0">
                <a:latin typeface="Comic Sans MS" panose="030F0702030302020204" pitchFamily="66" charset="0"/>
              </a:rPr>
              <a:t>	</a:t>
            </a:r>
          </a:p>
          <a:p>
            <a:pPr>
              <a:lnSpc>
                <a:spcPct val="80000"/>
              </a:lnSpc>
              <a:buFont typeface="Wingdings" panose="05000000000000000000" pitchFamily="2" charset="2"/>
              <a:buNone/>
            </a:pPr>
            <a:endParaRPr lang="es-ES" altLang="es-MX" sz="1800" baseline="-25000" dirty="0">
              <a:latin typeface="Comic Sans MS" panose="030F0702030302020204" pitchFamily="66" charset="0"/>
            </a:endParaRPr>
          </a:p>
          <a:p>
            <a:pPr>
              <a:lnSpc>
                <a:spcPct val="80000"/>
              </a:lnSpc>
              <a:buFont typeface="Wingdings" panose="05000000000000000000" pitchFamily="2" charset="2"/>
              <a:buNone/>
            </a:pPr>
            <a:r>
              <a:rPr lang="es-ES" altLang="es-MX" sz="1800" baseline="-25000" dirty="0">
                <a:latin typeface="Comic Sans MS" panose="030F0702030302020204" pitchFamily="66" charset="0"/>
              </a:rPr>
              <a:t>                                </a:t>
            </a:r>
            <a:r>
              <a:rPr lang="es-ES" altLang="es-MX" sz="1800" baseline="-25000" dirty="0" smtClean="0">
                <a:latin typeface="Comic Sans MS" panose="030F0702030302020204" pitchFamily="66" charset="0"/>
              </a:rPr>
              <a:t>               </a:t>
            </a:r>
            <a:r>
              <a:rPr lang="es-ES" altLang="es-MX" sz="2600" baseline="-25000" dirty="0">
                <a:latin typeface="Comic Sans MS" panose="030F0702030302020204" pitchFamily="66" charset="0"/>
              </a:rPr>
              <a:t>L</a:t>
            </a:r>
            <a:endParaRPr lang="es-ES" altLang="es-MX" sz="1600" baseline="-25000" dirty="0">
              <a:latin typeface="Comic Sans MS" panose="030F0702030302020204" pitchFamily="66" charset="0"/>
            </a:endParaRPr>
          </a:p>
        </p:txBody>
      </p:sp>
      <p:sp>
        <p:nvSpPr>
          <p:cNvPr id="59397" name="Rectangle 5"/>
          <p:cNvSpPr>
            <a:spLocks noChangeArrowheads="1"/>
          </p:cNvSpPr>
          <p:nvPr/>
        </p:nvSpPr>
        <p:spPr bwMode="auto">
          <a:xfrm>
            <a:off x="1066800" y="2819400"/>
            <a:ext cx="2667000" cy="12192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9398" name="Line 6"/>
          <p:cNvSpPr>
            <a:spLocks noChangeShapeType="1"/>
          </p:cNvSpPr>
          <p:nvPr/>
        </p:nvSpPr>
        <p:spPr bwMode="auto">
          <a:xfrm>
            <a:off x="838200" y="3200400"/>
            <a:ext cx="3200400" cy="0"/>
          </a:xfrm>
          <a:prstGeom prst="line">
            <a:avLst/>
          </a:prstGeom>
          <a:noFill/>
          <a:ln w="9525">
            <a:solidFill>
              <a:srgbClr val="CC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399" name="Line 7"/>
          <p:cNvSpPr>
            <a:spLocks noChangeShapeType="1"/>
          </p:cNvSpPr>
          <p:nvPr/>
        </p:nvSpPr>
        <p:spPr bwMode="auto">
          <a:xfrm>
            <a:off x="795338" y="3573463"/>
            <a:ext cx="3200400" cy="0"/>
          </a:xfrm>
          <a:prstGeom prst="line">
            <a:avLst/>
          </a:prstGeom>
          <a:noFill/>
          <a:ln w="9525">
            <a:solidFill>
              <a:srgbClr val="CC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02" name="Freeform 10"/>
          <p:cNvSpPr>
            <a:spLocks/>
          </p:cNvSpPr>
          <p:nvPr/>
        </p:nvSpPr>
        <p:spPr bwMode="auto">
          <a:xfrm>
            <a:off x="757238" y="3173413"/>
            <a:ext cx="193675" cy="447675"/>
          </a:xfrm>
          <a:custGeom>
            <a:avLst/>
            <a:gdLst>
              <a:gd name="T0" fmla="*/ 31 w 122"/>
              <a:gd name="T1" fmla="*/ 0 h 282"/>
              <a:gd name="T2" fmla="*/ 99 w 122"/>
              <a:gd name="T3" fmla="*/ 68 h 282"/>
              <a:gd name="T4" fmla="*/ 122 w 122"/>
              <a:gd name="T5" fmla="*/ 136 h 282"/>
              <a:gd name="T6" fmla="*/ 43 w 122"/>
              <a:gd name="T7" fmla="*/ 282 h 282"/>
              <a:gd name="T8" fmla="*/ 65 w 122"/>
              <a:gd name="T9" fmla="*/ 147 h 282"/>
              <a:gd name="T10" fmla="*/ 31 w 122"/>
              <a:gd name="T11" fmla="*/ 0 h 282"/>
            </a:gdLst>
            <a:ahLst/>
            <a:cxnLst>
              <a:cxn ang="0">
                <a:pos x="T0" y="T1"/>
              </a:cxn>
              <a:cxn ang="0">
                <a:pos x="T2" y="T3"/>
              </a:cxn>
              <a:cxn ang="0">
                <a:pos x="T4" y="T5"/>
              </a:cxn>
              <a:cxn ang="0">
                <a:pos x="T6" y="T7"/>
              </a:cxn>
              <a:cxn ang="0">
                <a:pos x="T8" y="T9"/>
              </a:cxn>
              <a:cxn ang="0">
                <a:pos x="T10" y="T11"/>
              </a:cxn>
            </a:cxnLst>
            <a:rect l="0" t="0" r="r" b="b"/>
            <a:pathLst>
              <a:path w="122" h="282">
                <a:moveTo>
                  <a:pt x="31" y="0"/>
                </a:moveTo>
                <a:cubicBezTo>
                  <a:pt x="64" y="25"/>
                  <a:pt x="82" y="31"/>
                  <a:pt x="99" y="68"/>
                </a:cubicBezTo>
                <a:cubicBezTo>
                  <a:pt x="109" y="90"/>
                  <a:pt x="122" y="136"/>
                  <a:pt x="122" y="136"/>
                </a:cubicBezTo>
                <a:cubicBezTo>
                  <a:pt x="110" y="225"/>
                  <a:pt x="119" y="245"/>
                  <a:pt x="43" y="282"/>
                </a:cubicBezTo>
                <a:cubicBezTo>
                  <a:pt x="0" y="221"/>
                  <a:pt x="16" y="196"/>
                  <a:pt x="65" y="147"/>
                </a:cubicBezTo>
                <a:cubicBezTo>
                  <a:pt x="85" y="85"/>
                  <a:pt x="69" y="50"/>
                  <a:pt x="31" y="0"/>
                </a:cubicBezTo>
                <a:close/>
              </a:path>
            </a:pathLst>
          </a:custGeom>
          <a:solidFill>
            <a:schemeClr val="accent1"/>
          </a:solidFill>
          <a:ln w="9525">
            <a:solidFill>
              <a:srgbClr val="CC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03" name="Freeform 11"/>
          <p:cNvSpPr>
            <a:spLocks/>
          </p:cNvSpPr>
          <p:nvPr/>
        </p:nvSpPr>
        <p:spPr bwMode="auto">
          <a:xfrm>
            <a:off x="3960813" y="3209925"/>
            <a:ext cx="115887" cy="358775"/>
          </a:xfrm>
          <a:custGeom>
            <a:avLst/>
            <a:gdLst>
              <a:gd name="T0" fmla="*/ 1 w 73"/>
              <a:gd name="T1" fmla="*/ 226 h 226"/>
              <a:gd name="T2" fmla="*/ 57 w 73"/>
              <a:gd name="T3" fmla="*/ 158 h 226"/>
              <a:gd name="T4" fmla="*/ 24 w 73"/>
              <a:gd name="T5" fmla="*/ 45 h 226"/>
              <a:gd name="T6" fmla="*/ 46 w 73"/>
              <a:gd name="T7" fmla="*/ 22 h 226"/>
              <a:gd name="T8" fmla="*/ 69 w 73"/>
              <a:gd name="T9" fmla="*/ 124 h 226"/>
            </a:gdLst>
            <a:ahLst/>
            <a:cxnLst>
              <a:cxn ang="0">
                <a:pos x="T0" y="T1"/>
              </a:cxn>
              <a:cxn ang="0">
                <a:pos x="T2" y="T3"/>
              </a:cxn>
              <a:cxn ang="0">
                <a:pos x="T4" y="T5"/>
              </a:cxn>
              <a:cxn ang="0">
                <a:pos x="T6" y="T7"/>
              </a:cxn>
              <a:cxn ang="0">
                <a:pos x="T8" y="T9"/>
              </a:cxn>
            </a:cxnLst>
            <a:rect l="0" t="0" r="r" b="b"/>
            <a:pathLst>
              <a:path w="73" h="226">
                <a:moveTo>
                  <a:pt x="1" y="226"/>
                </a:moveTo>
                <a:cubicBezTo>
                  <a:pt x="29" y="205"/>
                  <a:pt x="57" y="197"/>
                  <a:pt x="57" y="158"/>
                </a:cubicBezTo>
                <a:cubicBezTo>
                  <a:pt x="57" y="141"/>
                  <a:pt x="25" y="48"/>
                  <a:pt x="24" y="45"/>
                </a:cubicBezTo>
                <a:cubicBezTo>
                  <a:pt x="9" y="0"/>
                  <a:pt x="0" y="7"/>
                  <a:pt x="46" y="22"/>
                </a:cubicBezTo>
                <a:cubicBezTo>
                  <a:pt x="73" y="101"/>
                  <a:pt x="69" y="66"/>
                  <a:pt x="69" y="124"/>
                </a:cubicBezTo>
              </a:path>
            </a:pathLst>
          </a:custGeom>
          <a:noFill/>
          <a:ln w="9525">
            <a:solidFill>
              <a:srgbClr val="CC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04" name="Line 12"/>
          <p:cNvSpPr>
            <a:spLocks noChangeShapeType="1"/>
          </p:cNvSpPr>
          <p:nvPr/>
        </p:nvSpPr>
        <p:spPr bwMode="auto">
          <a:xfrm>
            <a:off x="611188" y="3357563"/>
            <a:ext cx="360362" cy="0"/>
          </a:xfrm>
          <a:prstGeom prst="line">
            <a:avLst/>
          </a:prstGeom>
          <a:noFill/>
          <a:ln w="9525">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05" name="Line 13"/>
          <p:cNvSpPr>
            <a:spLocks noChangeShapeType="1"/>
          </p:cNvSpPr>
          <p:nvPr/>
        </p:nvSpPr>
        <p:spPr bwMode="auto">
          <a:xfrm>
            <a:off x="4140200" y="3357563"/>
            <a:ext cx="287338" cy="0"/>
          </a:xfrm>
          <a:prstGeom prst="line">
            <a:avLst/>
          </a:prstGeom>
          <a:noFill/>
          <a:ln w="9525">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06" name="Line 14"/>
          <p:cNvSpPr>
            <a:spLocks noChangeShapeType="1"/>
          </p:cNvSpPr>
          <p:nvPr/>
        </p:nvSpPr>
        <p:spPr bwMode="auto">
          <a:xfrm flipH="1">
            <a:off x="3757471" y="2924175"/>
            <a:ext cx="431800" cy="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07" name="Line 15"/>
          <p:cNvSpPr>
            <a:spLocks noChangeShapeType="1"/>
          </p:cNvSpPr>
          <p:nvPr/>
        </p:nvSpPr>
        <p:spPr bwMode="auto">
          <a:xfrm flipH="1">
            <a:off x="468313" y="2997200"/>
            <a:ext cx="503237" cy="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08" name="Line 16"/>
          <p:cNvSpPr>
            <a:spLocks noChangeShapeType="1"/>
          </p:cNvSpPr>
          <p:nvPr/>
        </p:nvSpPr>
        <p:spPr bwMode="auto">
          <a:xfrm>
            <a:off x="1116013" y="4149725"/>
            <a:ext cx="0" cy="15843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09" name="Line 17"/>
          <p:cNvSpPr>
            <a:spLocks noChangeShapeType="1"/>
          </p:cNvSpPr>
          <p:nvPr/>
        </p:nvSpPr>
        <p:spPr bwMode="auto">
          <a:xfrm>
            <a:off x="3708400" y="4149725"/>
            <a:ext cx="0" cy="15843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10" name="Line 18"/>
          <p:cNvSpPr>
            <a:spLocks noChangeShapeType="1"/>
          </p:cNvSpPr>
          <p:nvPr/>
        </p:nvSpPr>
        <p:spPr bwMode="auto">
          <a:xfrm>
            <a:off x="1116013" y="5734050"/>
            <a:ext cx="25923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12" name="Freeform 20"/>
          <p:cNvSpPr>
            <a:spLocks/>
          </p:cNvSpPr>
          <p:nvPr/>
        </p:nvSpPr>
        <p:spPr bwMode="auto">
          <a:xfrm>
            <a:off x="1111250" y="4800600"/>
            <a:ext cx="2582863" cy="788988"/>
          </a:xfrm>
          <a:custGeom>
            <a:avLst/>
            <a:gdLst>
              <a:gd name="T0" fmla="*/ 0 w 1627"/>
              <a:gd name="T1" fmla="*/ 497 h 497"/>
              <a:gd name="T2" fmla="*/ 79 w 1627"/>
              <a:gd name="T3" fmla="*/ 441 h 497"/>
              <a:gd name="T4" fmla="*/ 102 w 1627"/>
              <a:gd name="T5" fmla="*/ 407 h 497"/>
              <a:gd name="T6" fmla="*/ 204 w 1627"/>
              <a:gd name="T7" fmla="*/ 339 h 497"/>
              <a:gd name="T8" fmla="*/ 237 w 1627"/>
              <a:gd name="T9" fmla="*/ 316 h 497"/>
              <a:gd name="T10" fmla="*/ 305 w 1627"/>
              <a:gd name="T11" fmla="*/ 294 h 497"/>
              <a:gd name="T12" fmla="*/ 339 w 1627"/>
              <a:gd name="T13" fmla="*/ 282 h 497"/>
              <a:gd name="T14" fmla="*/ 373 w 1627"/>
              <a:gd name="T15" fmla="*/ 271 h 497"/>
              <a:gd name="T16" fmla="*/ 407 w 1627"/>
              <a:gd name="T17" fmla="*/ 260 h 497"/>
              <a:gd name="T18" fmla="*/ 542 w 1627"/>
              <a:gd name="T19" fmla="*/ 203 h 497"/>
              <a:gd name="T20" fmla="*/ 757 w 1627"/>
              <a:gd name="T21" fmla="*/ 136 h 497"/>
              <a:gd name="T22" fmla="*/ 1480 w 1627"/>
              <a:gd name="T23" fmla="*/ 23 h 497"/>
              <a:gd name="T24" fmla="*/ 1627 w 1627"/>
              <a:gd name="T25" fmla="*/ 0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27" h="497">
                <a:moveTo>
                  <a:pt x="0" y="497"/>
                </a:moveTo>
                <a:cubicBezTo>
                  <a:pt x="44" y="475"/>
                  <a:pt x="47" y="478"/>
                  <a:pt x="79" y="441"/>
                </a:cubicBezTo>
                <a:cubicBezTo>
                  <a:pt x="88" y="431"/>
                  <a:pt x="92" y="416"/>
                  <a:pt x="102" y="407"/>
                </a:cubicBezTo>
                <a:cubicBezTo>
                  <a:pt x="118" y="393"/>
                  <a:pt x="178" y="356"/>
                  <a:pt x="204" y="339"/>
                </a:cubicBezTo>
                <a:cubicBezTo>
                  <a:pt x="215" y="332"/>
                  <a:pt x="224" y="320"/>
                  <a:pt x="237" y="316"/>
                </a:cubicBezTo>
                <a:cubicBezTo>
                  <a:pt x="260" y="309"/>
                  <a:pt x="282" y="302"/>
                  <a:pt x="305" y="294"/>
                </a:cubicBezTo>
                <a:cubicBezTo>
                  <a:pt x="316" y="290"/>
                  <a:pt x="328" y="286"/>
                  <a:pt x="339" y="282"/>
                </a:cubicBezTo>
                <a:cubicBezTo>
                  <a:pt x="350" y="278"/>
                  <a:pt x="362" y="275"/>
                  <a:pt x="373" y="271"/>
                </a:cubicBezTo>
                <a:cubicBezTo>
                  <a:pt x="384" y="267"/>
                  <a:pt x="407" y="260"/>
                  <a:pt x="407" y="260"/>
                </a:cubicBezTo>
                <a:cubicBezTo>
                  <a:pt x="473" y="215"/>
                  <a:pt x="422" y="246"/>
                  <a:pt x="542" y="203"/>
                </a:cubicBezTo>
                <a:cubicBezTo>
                  <a:pt x="617" y="176"/>
                  <a:pt x="677" y="147"/>
                  <a:pt x="757" y="136"/>
                </a:cubicBezTo>
                <a:cubicBezTo>
                  <a:pt x="988" y="54"/>
                  <a:pt x="1238" y="43"/>
                  <a:pt x="1480" y="23"/>
                </a:cubicBezTo>
                <a:cubicBezTo>
                  <a:pt x="1528" y="6"/>
                  <a:pt x="1575" y="0"/>
                  <a:pt x="1627" y="0"/>
                </a:cubicBezTo>
              </a:path>
            </a:pathLst>
          </a:custGeom>
          <a:noFill/>
          <a:ln w="9525">
            <a:solidFill>
              <a:srgbClr val="FFFF00"/>
            </a:solidFill>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14" name="Freeform 22"/>
          <p:cNvSpPr>
            <a:spLocks/>
          </p:cNvSpPr>
          <p:nvPr/>
        </p:nvSpPr>
        <p:spPr bwMode="auto">
          <a:xfrm>
            <a:off x="1111250" y="4338638"/>
            <a:ext cx="2582863" cy="896937"/>
          </a:xfrm>
          <a:custGeom>
            <a:avLst/>
            <a:gdLst>
              <a:gd name="T0" fmla="*/ 0 w 1627"/>
              <a:gd name="T1" fmla="*/ 565 h 565"/>
              <a:gd name="T2" fmla="*/ 226 w 1627"/>
              <a:gd name="T3" fmla="*/ 441 h 565"/>
              <a:gd name="T4" fmla="*/ 610 w 1627"/>
              <a:gd name="T5" fmla="*/ 260 h 565"/>
              <a:gd name="T6" fmla="*/ 825 w 1627"/>
              <a:gd name="T7" fmla="*/ 170 h 565"/>
              <a:gd name="T8" fmla="*/ 1627 w 1627"/>
              <a:gd name="T9" fmla="*/ 0 h 565"/>
            </a:gdLst>
            <a:ahLst/>
            <a:cxnLst>
              <a:cxn ang="0">
                <a:pos x="T0" y="T1"/>
              </a:cxn>
              <a:cxn ang="0">
                <a:pos x="T2" y="T3"/>
              </a:cxn>
              <a:cxn ang="0">
                <a:pos x="T4" y="T5"/>
              </a:cxn>
              <a:cxn ang="0">
                <a:pos x="T6" y="T7"/>
              </a:cxn>
              <a:cxn ang="0">
                <a:pos x="T8" y="T9"/>
              </a:cxn>
            </a:cxnLst>
            <a:rect l="0" t="0" r="r" b="b"/>
            <a:pathLst>
              <a:path w="1627" h="565">
                <a:moveTo>
                  <a:pt x="0" y="565"/>
                </a:moveTo>
                <a:cubicBezTo>
                  <a:pt x="76" y="526"/>
                  <a:pt x="145" y="467"/>
                  <a:pt x="226" y="441"/>
                </a:cubicBezTo>
                <a:cubicBezTo>
                  <a:pt x="310" y="357"/>
                  <a:pt x="495" y="297"/>
                  <a:pt x="610" y="260"/>
                </a:cubicBezTo>
                <a:cubicBezTo>
                  <a:pt x="670" y="219"/>
                  <a:pt x="756" y="196"/>
                  <a:pt x="825" y="170"/>
                </a:cubicBezTo>
                <a:cubicBezTo>
                  <a:pt x="1085" y="72"/>
                  <a:pt x="1346" y="0"/>
                  <a:pt x="1627" y="0"/>
                </a:cubicBezTo>
              </a:path>
            </a:pathLst>
          </a:custGeom>
          <a:noFill/>
          <a:ln w="9525">
            <a:solidFill>
              <a:srgbClr val="FF0000"/>
            </a:solidFill>
            <a:round/>
            <a:headEnd type="triangle" w="lg" len="lg"/>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16" name="Rectangle 24"/>
          <p:cNvSpPr>
            <a:spLocks noChangeArrowheads="1"/>
          </p:cNvSpPr>
          <p:nvPr/>
        </p:nvSpPr>
        <p:spPr bwMode="auto">
          <a:xfrm>
            <a:off x="5434013" y="2781300"/>
            <a:ext cx="2667000" cy="12192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59417" name="Line 25"/>
          <p:cNvSpPr>
            <a:spLocks noChangeShapeType="1"/>
          </p:cNvSpPr>
          <p:nvPr/>
        </p:nvSpPr>
        <p:spPr bwMode="auto">
          <a:xfrm>
            <a:off x="5187950" y="3213100"/>
            <a:ext cx="3200400" cy="0"/>
          </a:xfrm>
          <a:prstGeom prst="line">
            <a:avLst/>
          </a:prstGeom>
          <a:noFill/>
          <a:ln w="9525">
            <a:solidFill>
              <a:srgbClr val="CC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18" name="Line 26"/>
          <p:cNvSpPr>
            <a:spLocks noChangeShapeType="1"/>
          </p:cNvSpPr>
          <p:nvPr/>
        </p:nvSpPr>
        <p:spPr bwMode="auto">
          <a:xfrm>
            <a:off x="5187950" y="3573463"/>
            <a:ext cx="3200400" cy="0"/>
          </a:xfrm>
          <a:prstGeom prst="line">
            <a:avLst/>
          </a:prstGeom>
          <a:noFill/>
          <a:ln w="9525">
            <a:solidFill>
              <a:srgbClr val="CC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19" name="Freeform 27"/>
          <p:cNvSpPr>
            <a:spLocks/>
          </p:cNvSpPr>
          <p:nvPr/>
        </p:nvSpPr>
        <p:spPr bwMode="auto">
          <a:xfrm>
            <a:off x="5099050" y="3141663"/>
            <a:ext cx="193675" cy="447675"/>
          </a:xfrm>
          <a:custGeom>
            <a:avLst/>
            <a:gdLst>
              <a:gd name="T0" fmla="*/ 31 w 122"/>
              <a:gd name="T1" fmla="*/ 0 h 282"/>
              <a:gd name="T2" fmla="*/ 99 w 122"/>
              <a:gd name="T3" fmla="*/ 68 h 282"/>
              <a:gd name="T4" fmla="*/ 122 w 122"/>
              <a:gd name="T5" fmla="*/ 136 h 282"/>
              <a:gd name="T6" fmla="*/ 43 w 122"/>
              <a:gd name="T7" fmla="*/ 282 h 282"/>
              <a:gd name="T8" fmla="*/ 65 w 122"/>
              <a:gd name="T9" fmla="*/ 147 h 282"/>
              <a:gd name="T10" fmla="*/ 31 w 122"/>
              <a:gd name="T11" fmla="*/ 0 h 282"/>
            </a:gdLst>
            <a:ahLst/>
            <a:cxnLst>
              <a:cxn ang="0">
                <a:pos x="T0" y="T1"/>
              </a:cxn>
              <a:cxn ang="0">
                <a:pos x="T2" y="T3"/>
              </a:cxn>
              <a:cxn ang="0">
                <a:pos x="T4" y="T5"/>
              </a:cxn>
              <a:cxn ang="0">
                <a:pos x="T6" y="T7"/>
              </a:cxn>
              <a:cxn ang="0">
                <a:pos x="T8" y="T9"/>
              </a:cxn>
              <a:cxn ang="0">
                <a:pos x="T10" y="T11"/>
              </a:cxn>
            </a:cxnLst>
            <a:rect l="0" t="0" r="r" b="b"/>
            <a:pathLst>
              <a:path w="122" h="282">
                <a:moveTo>
                  <a:pt x="31" y="0"/>
                </a:moveTo>
                <a:cubicBezTo>
                  <a:pt x="64" y="25"/>
                  <a:pt x="82" y="31"/>
                  <a:pt x="99" y="68"/>
                </a:cubicBezTo>
                <a:cubicBezTo>
                  <a:pt x="109" y="90"/>
                  <a:pt x="122" y="136"/>
                  <a:pt x="122" y="136"/>
                </a:cubicBezTo>
                <a:cubicBezTo>
                  <a:pt x="110" y="225"/>
                  <a:pt x="119" y="245"/>
                  <a:pt x="43" y="282"/>
                </a:cubicBezTo>
                <a:cubicBezTo>
                  <a:pt x="0" y="221"/>
                  <a:pt x="16" y="196"/>
                  <a:pt x="65" y="147"/>
                </a:cubicBezTo>
                <a:cubicBezTo>
                  <a:pt x="85" y="85"/>
                  <a:pt x="69" y="50"/>
                  <a:pt x="31" y="0"/>
                </a:cubicBezTo>
                <a:close/>
              </a:path>
            </a:pathLst>
          </a:custGeom>
          <a:solidFill>
            <a:schemeClr val="accent1"/>
          </a:solidFill>
          <a:ln w="9525">
            <a:solidFill>
              <a:srgbClr val="CC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20" name="Freeform 28"/>
          <p:cNvSpPr>
            <a:spLocks/>
          </p:cNvSpPr>
          <p:nvPr/>
        </p:nvSpPr>
        <p:spPr bwMode="auto">
          <a:xfrm>
            <a:off x="8343900" y="3213100"/>
            <a:ext cx="115888" cy="358775"/>
          </a:xfrm>
          <a:custGeom>
            <a:avLst/>
            <a:gdLst>
              <a:gd name="T0" fmla="*/ 1 w 73"/>
              <a:gd name="T1" fmla="*/ 226 h 226"/>
              <a:gd name="T2" fmla="*/ 57 w 73"/>
              <a:gd name="T3" fmla="*/ 158 h 226"/>
              <a:gd name="T4" fmla="*/ 24 w 73"/>
              <a:gd name="T5" fmla="*/ 45 h 226"/>
              <a:gd name="T6" fmla="*/ 46 w 73"/>
              <a:gd name="T7" fmla="*/ 22 h 226"/>
              <a:gd name="T8" fmla="*/ 69 w 73"/>
              <a:gd name="T9" fmla="*/ 124 h 226"/>
            </a:gdLst>
            <a:ahLst/>
            <a:cxnLst>
              <a:cxn ang="0">
                <a:pos x="T0" y="T1"/>
              </a:cxn>
              <a:cxn ang="0">
                <a:pos x="T2" y="T3"/>
              </a:cxn>
              <a:cxn ang="0">
                <a:pos x="T4" y="T5"/>
              </a:cxn>
              <a:cxn ang="0">
                <a:pos x="T6" y="T7"/>
              </a:cxn>
              <a:cxn ang="0">
                <a:pos x="T8" y="T9"/>
              </a:cxn>
            </a:cxnLst>
            <a:rect l="0" t="0" r="r" b="b"/>
            <a:pathLst>
              <a:path w="73" h="226">
                <a:moveTo>
                  <a:pt x="1" y="226"/>
                </a:moveTo>
                <a:cubicBezTo>
                  <a:pt x="29" y="205"/>
                  <a:pt x="57" y="197"/>
                  <a:pt x="57" y="158"/>
                </a:cubicBezTo>
                <a:cubicBezTo>
                  <a:pt x="57" y="141"/>
                  <a:pt x="25" y="48"/>
                  <a:pt x="24" y="45"/>
                </a:cubicBezTo>
                <a:cubicBezTo>
                  <a:pt x="9" y="0"/>
                  <a:pt x="0" y="7"/>
                  <a:pt x="46" y="22"/>
                </a:cubicBezTo>
                <a:cubicBezTo>
                  <a:pt x="73" y="101"/>
                  <a:pt x="69" y="66"/>
                  <a:pt x="69" y="124"/>
                </a:cubicBezTo>
              </a:path>
            </a:pathLst>
          </a:custGeom>
          <a:noFill/>
          <a:ln w="9525">
            <a:solidFill>
              <a:srgbClr val="CC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21" name="Line 29"/>
          <p:cNvSpPr>
            <a:spLocks noChangeShapeType="1"/>
          </p:cNvSpPr>
          <p:nvPr/>
        </p:nvSpPr>
        <p:spPr bwMode="auto">
          <a:xfrm>
            <a:off x="5075238" y="3357563"/>
            <a:ext cx="360362" cy="0"/>
          </a:xfrm>
          <a:prstGeom prst="line">
            <a:avLst/>
          </a:prstGeom>
          <a:noFill/>
          <a:ln w="9525">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22" name="Line 30"/>
          <p:cNvSpPr>
            <a:spLocks noChangeShapeType="1"/>
          </p:cNvSpPr>
          <p:nvPr/>
        </p:nvSpPr>
        <p:spPr bwMode="auto">
          <a:xfrm flipH="1">
            <a:off x="4932363" y="2924175"/>
            <a:ext cx="503237" cy="0"/>
          </a:xfrm>
          <a:prstGeom prst="line">
            <a:avLst/>
          </a:prstGeom>
          <a:noFill/>
          <a:ln w="9525">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23" name="Line 31"/>
          <p:cNvSpPr>
            <a:spLocks noChangeShapeType="1"/>
          </p:cNvSpPr>
          <p:nvPr/>
        </p:nvSpPr>
        <p:spPr bwMode="auto">
          <a:xfrm flipH="1">
            <a:off x="8101013" y="2924175"/>
            <a:ext cx="431800" cy="0"/>
          </a:xfrm>
          <a:prstGeom prst="line">
            <a:avLst/>
          </a:prstGeom>
          <a:noFill/>
          <a:ln w="9525">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24" name="Line 32"/>
          <p:cNvSpPr>
            <a:spLocks noChangeShapeType="1"/>
          </p:cNvSpPr>
          <p:nvPr/>
        </p:nvSpPr>
        <p:spPr bwMode="auto">
          <a:xfrm>
            <a:off x="5435600" y="4149725"/>
            <a:ext cx="0" cy="15843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25" name="Line 33"/>
          <p:cNvSpPr>
            <a:spLocks noChangeShapeType="1"/>
          </p:cNvSpPr>
          <p:nvPr/>
        </p:nvSpPr>
        <p:spPr bwMode="auto">
          <a:xfrm>
            <a:off x="5435600" y="5734050"/>
            <a:ext cx="25923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26" name="Line 34"/>
          <p:cNvSpPr>
            <a:spLocks noChangeShapeType="1"/>
          </p:cNvSpPr>
          <p:nvPr/>
        </p:nvSpPr>
        <p:spPr bwMode="auto">
          <a:xfrm>
            <a:off x="8027988" y="4149725"/>
            <a:ext cx="0" cy="15843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27" name="Line 35"/>
          <p:cNvSpPr>
            <a:spLocks noChangeShapeType="1"/>
          </p:cNvSpPr>
          <p:nvPr/>
        </p:nvSpPr>
        <p:spPr bwMode="auto">
          <a:xfrm>
            <a:off x="8316913" y="3357563"/>
            <a:ext cx="287337" cy="0"/>
          </a:xfrm>
          <a:prstGeom prst="line">
            <a:avLst/>
          </a:prstGeom>
          <a:noFill/>
          <a:ln w="9525">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29" name="Freeform 37"/>
          <p:cNvSpPr>
            <a:spLocks/>
          </p:cNvSpPr>
          <p:nvPr/>
        </p:nvSpPr>
        <p:spPr bwMode="auto">
          <a:xfrm>
            <a:off x="5414963" y="4249738"/>
            <a:ext cx="2613025" cy="403225"/>
          </a:xfrm>
          <a:custGeom>
            <a:avLst/>
            <a:gdLst>
              <a:gd name="T0" fmla="*/ 0 w 1615"/>
              <a:gd name="T1" fmla="*/ 0 h 358"/>
              <a:gd name="T2" fmla="*/ 68 w 1615"/>
              <a:gd name="T3" fmla="*/ 22 h 358"/>
              <a:gd name="T4" fmla="*/ 101 w 1615"/>
              <a:gd name="T5" fmla="*/ 56 h 358"/>
              <a:gd name="T6" fmla="*/ 260 w 1615"/>
              <a:gd name="T7" fmla="*/ 135 h 358"/>
              <a:gd name="T8" fmla="*/ 440 w 1615"/>
              <a:gd name="T9" fmla="*/ 192 h 358"/>
              <a:gd name="T10" fmla="*/ 779 w 1615"/>
              <a:gd name="T11" fmla="*/ 259 h 358"/>
              <a:gd name="T12" fmla="*/ 937 w 1615"/>
              <a:gd name="T13" fmla="*/ 293 h 358"/>
              <a:gd name="T14" fmla="*/ 1615 w 1615"/>
              <a:gd name="T15" fmla="*/ 350 h 3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5" h="358">
                <a:moveTo>
                  <a:pt x="0" y="0"/>
                </a:moveTo>
                <a:cubicBezTo>
                  <a:pt x="23" y="7"/>
                  <a:pt x="45" y="15"/>
                  <a:pt x="68" y="22"/>
                </a:cubicBezTo>
                <a:cubicBezTo>
                  <a:pt x="83" y="27"/>
                  <a:pt x="89" y="46"/>
                  <a:pt x="101" y="56"/>
                </a:cubicBezTo>
                <a:cubicBezTo>
                  <a:pt x="160" y="102"/>
                  <a:pt x="192" y="122"/>
                  <a:pt x="260" y="135"/>
                </a:cubicBezTo>
                <a:cubicBezTo>
                  <a:pt x="314" y="172"/>
                  <a:pt x="377" y="179"/>
                  <a:pt x="440" y="192"/>
                </a:cubicBezTo>
                <a:cubicBezTo>
                  <a:pt x="557" y="216"/>
                  <a:pt x="659" y="247"/>
                  <a:pt x="779" y="259"/>
                </a:cubicBezTo>
                <a:cubicBezTo>
                  <a:pt x="831" y="277"/>
                  <a:pt x="883" y="284"/>
                  <a:pt x="937" y="293"/>
                </a:cubicBezTo>
                <a:cubicBezTo>
                  <a:pt x="1121" y="358"/>
                  <a:pt x="1420" y="350"/>
                  <a:pt x="1615" y="350"/>
                </a:cubicBezTo>
              </a:path>
            </a:pathLst>
          </a:custGeom>
          <a:noFill/>
          <a:ln w="9525">
            <a:solidFill>
              <a:srgbClr val="FF0000"/>
            </a:solidFill>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31" name="Freeform 39"/>
          <p:cNvSpPr>
            <a:spLocks/>
          </p:cNvSpPr>
          <p:nvPr/>
        </p:nvSpPr>
        <p:spPr bwMode="auto">
          <a:xfrm>
            <a:off x="5435600" y="4894263"/>
            <a:ext cx="2614613" cy="622300"/>
          </a:xfrm>
          <a:custGeom>
            <a:avLst/>
            <a:gdLst>
              <a:gd name="T0" fmla="*/ 0 w 1660"/>
              <a:gd name="T1" fmla="*/ 429 h 429"/>
              <a:gd name="T2" fmla="*/ 45 w 1660"/>
              <a:gd name="T3" fmla="*/ 396 h 429"/>
              <a:gd name="T4" fmla="*/ 181 w 1660"/>
              <a:gd name="T5" fmla="*/ 260 h 429"/>
              <a:gd name="T6" fmla="*/ 553 w 1660"/>
              <a:gd name="T7" fmla="*/ 181 h 429"/>
              <a:gd name="T8" fmla="*/ 677 w 1660"/>
              <a:gd name="T9" fmla="*/ 158 h 429"/>
              <a:gd name="T10" fmla="*/ 881 w 1660"/>
              <a:gd name="T11" fmla="*/ 113 h 429"/>
              <a:gd name="T12" fmla="*/ 1604 w 1660"/>
              <a:gd name="T13" fmla="*/ 23 h 429"/>
              <a:gd name="T14" fmla="*/ 1660 w 1660"/>
              <a:gd name="T15" fmla="*/ 0 h 4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60" h="429">
                <a:moveTo>
                  <a:pt x="0" y="429"/>
                </a:moveTo>
                <a:cubicBezTo>
                  <a:pt x="15" y="418"/>
                  <a:pt x="33" y="410"/>
                  <a:pt x="45" y="396"/>
                </a:cubicBezTo>
                <a:cubicBezTo>
                  <a:pt x="110" y="323"/>
                  <a:pt x="86" y="291"/>
                  <a:pt x="181" y="260"/>
                </a:cubicBezTo>
                <a:cubicBezTo>
                  <a:pt x="278" y="192"/>
                  <a:pt x="440" y="190"/>
                  <a:pt x="553" y="181"/>
                </a:cubicBezTo>
                <a:cubicBezTo>
                  <a:pt x="625" y="158"/>
                  <a:pt x="552" y="179"/>
                  <a:pt x="677" y="158"/>
                </a:cubicBezTo>
                <a:cubicBezTo>
                  <a:pt x="746" y="146"/>
                  <a:pt x="811" y="124"/>
                  <a:pt x="881" y="113"/>
                </a:cubicBezTo>
                <a:cubicBezTo>
                  <a:pt x="1116" y="37"/>
                  <a:pt x="1363" y="62"/>
                  <a:pt x="1604" y="23"/>
                </a:cubicBezTo>
                <a:cubicBezTo>
                  <a:pt x="1645" y="9"/>
                  <a:pt x="1627" y="17"/>
                  <a:pt x="1660" y="0"/>
                </a:cubicBezTo>
              </a:path>
            </a:pathLst>
          </a:custGeom>
          <a:noFill/>
          <a:ln w="9525">
            <a:solidFill>
              <a:srgbClr val="FFFF00"/>
            </a:solidFill>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32" name="Line 40"/>
          <p:cNvSpPr>
            <a:spLocks noChangeShapeType="1"/>
          </p:cNvSpPr>
          <p:nvPr/>
        </p:nvSpPr>
        <p:spPr bwMode="auto">
          <a:xfrm>
            <a:off x="1116013" y="5229225"/>
            <a:ext cx="6911975"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9433" name="Line 41"/>
          <p:cNvSpPr>
            <a:spLocks noChangeShapeType="1"/>
          </p:cNvSpPr>
          <p:nvPr/>
        </p:nvSpPr>
        <p:spPr bwMode="auto">
          <a:xfrm>
            <a:off x="3708400" y="4797425"/>
            <a:ext cx="4319588"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36" name="Rectangle 2"/>
          <p:cNvSpPr>
            <a:spLocks noGrp="1" noChangeArrowheads="1"/>
          </p:cNvSpPr>
          <p:nvPr>
            <p:ph type="title"/>
          </p:nvPr>
        </p:nvSpPr>
        <p:spPr/>
        <p:txBody>
          <a:bodyPr/>
          <a:lstStyle/>
          <a:p>
            <a:pPr algn="ctr"/>
            <a:r>
              <a:rPr lang="es-MX" altLang="es-MX" sz="3600" b="1" dirty="0" smtClean="0">
                <a:solidFill>
                  <a:schemeClr val="accent1">
                    <a:lumMod val="40000"/>
                    <a:lumOff val="60000"/>
                  </a:schemeClr>
                </a:solidFill>
                <a:latin typeface="Arial Rounded MT Bold" panose="020F0704030504030204" pitchFamily="34" charset="0"/>
              </a:rPr>
              <a:t>DEFINICIONES BÁSICAS</a:t>
            </a:r>
            <a:endParaRPr lang="es-ES" altLang="es-MX" sz="4000" b="1" dirty="0">
              <a:solidFill>
                <a:schemeClr val="accent1">
                  <a:lumMod val="40000"/>
                  <a:lumOff val="60000"/>
                </a:schemeClr>
              </a:solidFill>
              <a:latin typeface="Arial Rounded MT Bold" panose="020F070403050403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ChangeArrowheads="1"/>
          </p:cNvSpPr>
          <p:nvPr>
            <p:ph idx="1"/>
          </p:nvPr>
        </p:nvSpPr>
        <p:spPr>
          <a:xfrm>
            <a:off x="1043608" y="1700808"/>
            <a:ext cx="7272808" cy="2880320"/>
          </a:xfrm>
        </p:spPr>
        <p:txBody>
          <a:bodyPr>
            <a:noAutofit/>
          </a:bodyPr>
          <a:lstStyle/>
          <a:p>
            <a:pPr algn="just"/>
            <a:r>
              <a:rPr lang="es-MX" altLang="es-MX" sz="2400" dirty="0">
                <a:latin typeface="Century Gothic" panose="020B0502020202020204" pitchFamily="34" charset="0"/>
              </a:rPr>
              <a:t>Se puede calcular la diferencia de temperatura entre los dos fluidos, en base a las temperaturas de proceso (temperaturas terminales). </a:t>
            </a:r>
            <a:endParaRPr lang="es-MX" altLang="es-MX" sz="2400" dirty="0" smtClean="0">
              <a:latin typeface="Century Gothic" panose="020B0502020202020204" pitchFamily="34" charset="0"/>
            </a:endParaRPr>
          </a:p>
          <a:p>
            <a:pPr algn="just"/>
            <a:r>
              <a:rPr lang="es-MX" altLang="es-MX" sz="2400" dirty="0" smtClean="0">
                <a:latin typeface="Century Gothic" panose="020B0502020202020204" pitchFamily="34" charset="0"/>
              </a:rPr>
              <a:t>Esta </a:t>
            </a:r>
            <a:r>
              <a:rPr lang="es-MX" altLang="es-MX" sz="2400" dirty="0">
                <a:latin typeface="Century Gothic" panose="020B0502020202020204" pitchFamily="34" charset="0"/>
              </a:rPr>
              <a:t>diferencia de temperaturas es diferente en un arreglo en contracorriente y en un arreglo en paralelo</a:t>
            </a:r>
            <a:endParaRPr lang="en-US" altLang="es-MX" sz="2400" dirty="0">
              <a:latin typeface="Century Gothic" panose="020B0502020202020204" pitchFamily="34" charset="0"/>
            </a:endParaRPr>
          </a:p>
        </p:txBody>
      </p:sp>
      <p:sp>
        <p:nvSpPr>
          <p:cNvPr id="5" name="Rectangle 2"/>
          <p:cNvSpPr>
            <a:spLocks noGrp="1" noChangeArrowheads="1"/>
          </p:cNvSpPr>
          <p:nvPr>
            <p:ph type="title"/>
          </p:nvPr>
        </p:nvSpPr>
        <p:spPr/>
        <p:txBody>
          <a:bodyPr/>
          <a:lstStyle/>
          <a:p>
            <a:pPr algn="ctr"/>
            <a:r>
              <a:rPr lang="es-MX" altLang="es-MX" sz="3600" b="1" dirty="0" smtClean="0">
                <a:solidFill>
                  <a:schemeClr val="accent1">
                    <a:lumMod val="40000"/>
                    <a:lumOff val="60000"/>
                  </a:schemeClr>
                </a:solidFill>
                <a:latin typeface="Arial Rounded MT Bold" panose="020F0704030504030204" pitchFamily="34" charset="0"/>
              </a:rPr>
              <a:t>DEFINICIONES BÁSICAS</a:t>
            </a:r>
            <a:endParaRPr lang="es-ES" altLang="es-MX" sz="4000" b="1" dirty="0">
              <a:solidFill>
                <a:schemeClr val="accent1">
                  <a:lumMod val="40000"/>
                  <a:lumOff val="60000"/>
                </a:schemeClr>
              </a:solidFill>
              <a:latin typeface="Arial Rounded MT Bold" panose="020F0704030504030204" pitchFamily="34" charset="0"/>
            </a:endParaRPr>
          </a:p>
        </p:txBody>
      </p:sp>
      <p:pic>
        <p:nvPicPr>
          <p:cNvPr id="2" name="Imagen 1"/>
          <p:cNvPicPr>
            <a:picLocks noChangeAspect="1"/>
          </p:cNvPicPr>
          <p:nvPr/>
        </p:nvPicPr>
        <p:blipFill>
          <a:blip r:embed="rId2"/>
          <a:stretch>
            <a:fillRect/>
          </a:stretch>
        </p:blipFill>
        <p:spPr>
          <a:xfrm>
            <a:off x="4860032" y="4437112"/>
            <a:ext cx="1405508" cy="2007869"/>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2684</TotalTime>
  <Words>2057</Words>
  <Application>Microsoft Office PowerPoint</Application>
  <PresentationFormat>Presentación en pantalla (4:3)</PresentationFormat>
  <Paragraphs>386</Paragraphs>
  <Slides>55</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55</vt:i4>
      </vt:variant>
    </vt:vector>
  </HeadingPairs>
  <TitlesOfParts>
    <vt:vector size="64" baseType="lpstr">
      <vt:lpstr>Arial</vt:lpstr>
      <vt:lpstr>Arial Rounded MT Bold</vt:lpstr>
      <vt:lpstr>Cambria Math</vt:lpstr>
      <vt:lpstr>Century Gothic</vt:lpstr>
      <vt:lpstr>Comic Sans MS</vt:lpstr>
      <vt:lpstr>Symbol</vt:lpstr>
      <vt:lpstr>Wingdings</vt:lpstr>
      <vt:lpstr>Wingdings 3</vt:lpstr>
      <vt:lpstr>Ion</vt:lpstr>
      <vt:lpstr>UNIVERSIDAD AUTÓNOMA DEL ESTADO DE MÉXICO   FACULTAD DE QUÍMICA  P.E.L: INGENIERO QUÍMICO  U.A: TRANSFERENCIA DE CALOR</vt:lpstr>
      <vt:lpstr>PROPÓSITO DE LA UA</vt:lpstr>
      <vt:lpstr>Guía para la utilización del material de Apoyo</vt:lpstr>
      <vt:lpstr>CONTENIDO DE LAS DIAPOSITIVAS</vt:lpstr>
      <vt:lpstr>DEFINICIONES BÁSICAS</vt:lpstr>
      <vt:lpstr>DEFINICIONES BÁSICAS</vt:lpstr>
      <vt:lpstr>DEFINICIONES BÁSICAS</vt:lpstr>
      <vt:lpstr>DEFINICIONES BÁSICAS</vt:lpstr>
      <vt:lpstr>DEFINICIONES BÁSICAS</vt:lpstr>
      <vt:lpstr>DIFERENCIA DE TEMPERATURA MEDIA LOGARÍTMICA</vt:lpstr>
      <vt:lpstr>DIFERENCIA DE TEMPERATURA MEDIA LOGARÍTMICA</vt:lpstr>
      <vt:lpstr>DIFERENCIA DE TEMPERATURA MEDIA LOGARÍTMICA</vt:lpstr>
      <vt:lpstr>DIFERENCIA DE TEMPERATURA MEDIA LOGARÍTMICA</vt:lpstr>
      <vt:lpstr>DIFERENCIA DE TEMPERATURA MEDIA LOGARÍTMICA</vt:lpstr>
      <vt:lpstr>DIFERENCIA DE TEMPERATURA MEDIA LOGARÍTMICA</vt:lpstr>
      <vt:lpstr>DIFERENCIA DE TEMPERATURA MEDIA LOGARÍTMICA</vt:lpstr>
      <vt:lpstr>DIFERENCIA DE TEMPERATURA MEDIA LOGARÍTMICA</vt:lpstr>
      <vt:lpstr>DIFERENCIA DE TEMPERATURA MEDIA LOGARÍTMICA</vt:lpstr>
      <vt:lpstr>ESTIMACIÓN DE TEMPERATURAS DE SALIDA</vt:lpstr>
      <vt:lpstr>ESTIMACIÓN DE TEMPERATURA DE SALIDA</vt:lpstr>
      <vt:lpstr>ESTIMACIÓN DE TEMPERATURAS DE SALIDA</vt:lpstr>
      <vt:lpstr>ESTIMACIÓN DE TEMPERATURA DE SALIDA</vt:lpstr>
      <vt:lpstr>ESTIMACIÓN DE TEMPERATURA DE SALIDA</vt:lpstr>
      <vt:lpstr>ESTIMACIÓN DE TEMPERATURA DE SALIDA</vt:lpstr>
      <vt:lpstr>ESTIMACIÓN DE TEMPERATURA DE SALIDA</vt:lpstr>
      <vt:lpstr>TEMPERATURAS CALÓRICAS</vt:lpstr>
      <vt:lpstr>TEMPERATURAS CALÓRICAS</vt:lpstr>
      <vt:lpstr>TEMPERATURAS CALÓRICAS</vt:lpstr>
      <vt:lpstr>TEMPERATURAS CALÓRICAS</vt:lpstr>
      <vt:lpstr>TEMPERATURAS CALÓRICAS</vt:lpstr>
      <vt:lpstr>TEMPERATURAS CALÓRICAS</vt:lpstr>
      <vt:lpstr>Presentación de PowerPoint</vt:lpstr>
      <vt:lpstr>TEMPERATURAS CALÓRICAS</vt:lpstr>
      <vt:lpstr>TEMPERATURAS CALÓRICAS</vt:lpstr>
      <vt:lpstr>TEMPERATURAS CALÓRICAS</vt:lpstr>
      <vt:lpstr>ESTIMACIÓN DE TEMPERATURA DE PARED</vt:lpstr>
      <vt:lpstr>ESTIMACIÓN DE TEMPERATURA</vt:lpstr>
      <vt:lpstr>ESTIMACIÓN DE TEMPERATURA</vt:lpstr>
      <vt:lpstr>ESTIMACIÓN DE TEMPERATURA DE PARED</vt:lpstr>
      <vt:lpstr>ESTIMACIÓN DE TEMPERATURA DE PARED</vt:lpstr>
      <vt:lpstr>ESTIMACIÓN DE TEMPERATURA DE PARED</vt:lpstr>
      <vt:lpstr>ESTIMACIÓN DE TEMPERATURA DE PARED</vt:lpstr>
      <vt:lpstr>ESTIMACIÓN DE TEMPERATURA DE PARED</vt:lpstr>
      <vt:lpstr>ESTIMACIÓN DE TEMPERATURA DE PARED</vt:lpstr>
      <vt:lpstr>ESTIMACIÓN DE TEMPERATURA DE PARED</vt:lpstr>
      <vt:lpstr>ESTIMACIÓN DE TEMPERATURA DE PARED</vt:lpstr>
      <vt:lpstr>ESTIMACIÓN DE TEMPERATURA DE PARED</vt:lpstr>
      <vt:lpstr>ESTIMACIÓN DE TEMPERATURA DE PARED</vt:lpstr>
      <vt:lpstr>ESTIMACIÓN DE TEMPERATURA DE PARED</vt:lpstr>
      <vt:lpstr>ESTIMACIÓN DE TEMPERATURA DE PARED</vt:lpstr>
      <vt:lpstr>Presentación de PowerPoint</vt:lpstr>
      <vt:lpstr>ESTIMACIÓN DE TEMPERATURA DE PARED</vt:lpstr>
      <vt:lpstr>ESTIMACIÓN DE TEMPERATURA DE PARED</vt:lpstr>
      <vt:lpstr>ESTIMACIÓN DE TEMPERATURA DE PARED</vt:lpstr>
      <vt:lpstr>Bibliografía</vt:lpstr>
    </vt:vector>
  </TitlesOfParts>
  <Company>U.A.E.M.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II “TIPOS DE TRANSFERENCIA DE CALOR”</dc:title>
  <dc:creator>usr39</dc:creator>
  <cp:lastModifiedBy>USUARIO</cp:lastModifiedBy>
  <cp:revision>169</cp:revision>
  <dcterms:created xsi:type="dcterms:W3CDTF">2003-09-05T17:26:48Z</dcterms:created>
  <dcterms:modified xsi:type="dcterms:W3CDTF">2015-10-01T22:14:44Z</dcterms:modified>
</cp:coreProperties>
</file>