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50"/>
  </p:handoutMasterIdLst>
  <p:sldIdLst>
    <p:sldId id="256" r:id="rId2"/>
    <p:sldId id="305" r:id="rId3"/>
    <p:sldId id="306" r:id="rId4"/>
    <p:sldId id="309" r:id="rId5"/>
    <p:sldId id="307" r:id="rId6"/>
    <p:sldId id="308" r:id="rId7"/>
    <p:sldId id="310" r:id="rId8"/>
    <p:sldId id="311" r:id="rId9"/>
    <p:sldId id="312" r:id="rId10"/>
    <p:sldId id="313" r:id="rId11"/>
    <p:sldId id="314" r:id="rId12"/>
    <p:sldId id="258" r:id="rId13"/>
    <p:sldId id="259" r:id="rId14"/>
    <p:sldId id="260" r:id="rId15"/>
    <p:sldId id="262" r:id="rId16"/>
    <p:sldId id="286" r:id="rId17"/>
    <p:sldId id="287" r:id="rId18"/>
    <p:sldId id="288" r:id="rId19"/>
    <p:sldId id="289" r:id="rId20"/>
    <p:sldId id="315" r:id="rId21"/>
    <p:sldId id="316" r:id="rId22"/>
    <p:sldId id="318" r:id="rId23"/>
    <p:sldId id="317" r:id="rId24"/>
    <p:sldId id="320" r:id="rId25"/>
    <p:sldId id="321" r:id="rId26"/>
    <p:sldId id="294" r:id="rId27"/>
    <p:sldId id="326" r:id="rId28"/>
    <p:sldId id="322" r:id="rId29"/>
    <p:sldId id="323" r:id="rId30"/>
    <p:sldId id="296" r:id="rId31"/>
    <p:sldId id="301" r:id="rId32"/>
    <p:sldId id="300" r:id="rId33"/>
    <p:sldId id="297" r:id="rId34"/>
    <p:sldId id="302" r:id="rId35"/>
    <p:sldId id="298" r:id="rId36"/>
    <p:sldId id="304" r:id="rId37"/>
    <p:sldId id="263" r:id="rId38"/>
    <p:sldId id="327" r:id="rId39"/>
    <p:sldId id="328" r:id="rId40"/>
    <p:sldId id="329" r:id="rId41"/>
    <p:sldId id="330" r:id="rId42"/>
    <p:sldId id="331" r:id="rId43"/>
    <p:sldId id="291" r:id="rId44"/>
    <p:sldId id="299" r:id="rId45"/>
    <p:sldId id="292" r:id="rId46"/>
    <p:sldId id="324" r:id="rId47"/>
    <p:sldId id="261" r:id="rId48"/>
    <p:sldId id="325" r:id="rId49"/>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5" autoAdjust="0"/>
    <p:restoredTop sz="94660"/>
  </p:normalViewPr>
  <p:slideViewPr>
    <p:cSldViewPr snapToGrid="0">
      <p:cViewPr>
        <p:scale>
          <a:sx n="82" d="100"/>
          <a:sy n="82" d="100"/>
        </p:scale>
        <p:origin x="-110" y="-1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s>
</file>

<file path=ppt/diagrams/_rels/data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s>
</file>

<file path=ppt/diagrams/_rels/drawing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61CEE8-CC6D-4B4E-A379-2A95AF5B972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591450CC-D931-4BF7-80F4-5A29D5A496C9}">
      <dgm:prSet phldrT="[Texto]"/>
      <dgm:spPr/>
      <dgm:t>
        <a:bodyPr/>
        <a:lstStyle/>
        <a:p>
          <a:pPr algn="ctr">
            <a:lnSpc>
              <a:spcPct val="150000"/>
            </a:lnSpc>
          </a:pPr>
          <a:r>
            <a:rPr lang="es-MX" b="1" dirty="0" smtClean="0">
              <a:solidFill>
                <a:schemeClr val="bg2">
                  <a:lumMod val="50000"/>
                </a:schemeClr>
              </a:solidFill>
            </a:rPr>
            <a:t>DECLARACIÓN DE BUDAPEST </a:t>
          </a:r>
          <a:r>
            <a:rPr lang="es-MX" b="1" dirty="0" smtClean="0">
              <a:solidFill>
                <a:schemeClr val="accent6">
                  <a:lumMod val="50000"/>
                </a:schemeClr>
              </a:solidFill>
            </a:rPr>
            <a:t>(diciembre 2002).</a:t>
          </a:r>
        </a:p>
        <a:p>
          <a:pPr algn="ctr">
            <a:lnSpc>
              <a:spcPct val="150000"/>
            </a:lnSpc>
          </a:pPr>
          <a:r>
            <a:rPr lang="es-ES" b="1" dirty="0" smtClean="0">
              <a:solidFill>
                <a:schemeClr val="accent6">
                  <a:lumMod val="50000"/>
                </a:schemeClr>
              </a:solidFill>
            </a:rPr>
            <a:t>OBJETIVO: Distribución electrónica mundial de lo publicado en revistas científicas.</a:t>
          </a:r>
          <a:endParaRPr lang="es-MX" b="1" dirty="0">
            <a:solidFill>
              <a:schemeClr val="accent6">
                <a:lumMod val="50000"/>
              </a:schemeClr>
            </a:solidFill>
          </a:endParaRPr>
        </a:p>
      </dgm:t>
    </dgm:pt>
    <dgm:pt modelId="{545C7607-A5C4-4830-B670-A208EC08E519}" type="parTrans" cxnId="{5252EBD1-D465-4228-B970-AC05054C4343}">
      <dgm:prSet/>
      <dgm:spPr/>
      <dgm:t>
        <a:bodyPr/>
        <a:lstStyle/>
        <a:p>
          <a:endParaRPr lang="es-MX"/>
        </a:p>
      </dgm:t>
    </dgm:pt>
    <dgm:pt modelId="{111F722C-9E1F-47F3-8128-FD93678A70B2}" type="sibTrans" cxnId="{5252EBD1-D465-4228-B970-AC05054C4343}">
      <dgm:prSet/>
      <dgm:spPr/>
      <dgm:t>
        <a:bodyPr/>
        <a:lstStyle/>
        <a:p>
          <a:endParaRPr lang="es-MX"/>
        </a:p>
      </dgm:t>
    </dgm:pt>
    <dgm:pt modelId="{91C62363-7DFE-4750-8978-F8066A558C4A}">
      <dgm:prSet phldrT="[Texto]" custT="1"/>
      <dgm:spPr/>
      <dgm:t>
        <a:bodyPr/>
        <a:lstStyle/>
        <a:p>
          <a:pPr algn="ctr"/>
          <a:r>
            <a:rPr lang="es-MX" sz="1800" b="1" dirty="0" smtClean="0">
              <a:solidFill>
                <a:schemeClr val="bg2">
                  <a:lumMod val="50000"/>
                </a:schemeClr>
              </a:solidFill>
            </a:rPr>
            <a:t>DECLARACIÓN DE BETHESDA </a:t>
          </a:r>
          <a:r>
            <a:rPr lang="es-MX" sz="1800" b="1" dirty="0" smtClean="0">
              <a:solidFill>
                <a:schemeClr val="accent6">
                  <a:lumMod val="50000"/>
                </a:schemeClr>
              </a:solidFill>
            </a:rPr>
            <a:t>(junio 2003).</a:t>
          </a:r>
        </a:p>
        <a:p>
          <a:pPr algn="ctr"/>
          <a:endParaRPr lang="es-MX" sz="1800" b="1" dirty="0">
            <a:solidFill>
              <a:schemeClr val="accent6">
                <a:lumMod val="50000"/>
              </a:schemeClr>
            </a:solidFill>
          </a:endParaRPr>
        </a:p>
      </dgm:t>
    </dgm:pt>
    <dgm:pt modelId="{7FA20EDF-B2CA-4E28-81C0-2375D1728BC5}" type="parTrans" cxnId="{A3265287-F87A-41C1-944B-5CDB8908167E}">
      <dgm:prSet/>
      <dgm:spPr/>
      <dgm:t>
        <a:bodyPr/>
        <a:lstStyle/>
        <a:p>
          <a:endParaRPr lang="es-MX"/>
        </a:p>
      </dgm:t>
    </dgm:pt>
    <dgm:pt modelId="{83FD75C1-8D23-4E4B-8C7F-786639267BED}" type="sibTrans" cxnId="{A3265287-F87A-41C1-944B-5CDB8908167E}">
      <dgm:prSet/>
      <dgm:spPr/>
      <dgm:t>
        <a:bodyPr/>
        <a:lstStyle/>
        <a:p>
          <a:endParaRPr lang="es-MX"/>
        </a:p>
      </dgm:t>
    </dgm:pt>
    <dgm:pt modelId="{796D9455-DC91-4C06-BDDE-65A0895A649F}">
      <dgm:prSet phldrT="[Texto]" custT="1"/>
      <dgm:spPr/>
      <dgm:t>
        <a:bodyPr/>
        <a:lstStyle/>
        <a:p>
          <a:pPr algn="ctr"/>
          <a:r>
            <a:rPr lang="es-ES" sz="1800" b="1" dirty="0" smtClean="0">
              <a:solidFill>
                <a:schemeClr val="accent6">
                  <a:lumMod val="50000"/>
                </a:schemeClr>
              </a:solidFill>
            </a:rPr>
            <a:t>OBJETIVO: Acceso Abierto a literatura científica.</a:t>
          </a:r>
          <a:endParaRPr lang="es-MX" sz="1800" b="1" dirty="0">
            <a:solidFill>
              <a:schemeClr val="accent6">
                <a:lumMod val="50000"/>
              </a:schemeClr>
            </a:solidFill>
          </a:endParaRPr>
        </a:p>
      </dgm:t>
    </dgm:pt>
    <dgm:pt modelId="{8F87B5B0-0A9E-4F25-8911-256FE699BD45}" type="parTrans" cxnId="{3B7866EB-FBE5-4928-BCB1-C6BFEDEE3442}">
      <dgm:prSet/>
      <dgm:spPr/>
      <dgm:t>
        <a:bodyPr/>
        <a:lstStyle/>
        <a:p>
          <a:endParaRPr lang="es-MX"/>
        </a:p>
      </dgm:t>
    </dgm:pt>
    <dgm:pt modelId="{A2F9EB4E-BE8D-4668-B825-B75F131B13C4}" type="sibTrans" cxnId="{3B7866EB-FBE5-4928-BCB1-C6BFEDEE3442}">
      <dgm:prSet/>
      <dgm:spPr/>
      <dgm:t>
        <a:bodyPr/>
        <a:lstStyle/>
        <a:p>
          <a:endParaRPr lang="es-MX"/>
        </a:p>
      </dgm:t>
    </dgm:pt>
    <dgm:pt modelId="{C102311E-FB80-441B-B915-06252AF243A7}">
      <dgm:prSet phldrT="[Texto]"/>
      <dgm:spPr/>
      <dgm:t>
        <a:bodyPr/>
        <a:lstStyle/>
        <a:p>
          <a:pPr algn="ctr">
            <a:lnSpc>
              <a:spcPct val="150000"/>
            </a:lnSpc>
          </a:pPr>
          <a:r>
            <a:rPr lang="es-MX" b="1" dirty="0" smtClean="0">
              <a:solidFill>
                <a:schemeClr val="bg2">
                  <a:lumMod val="50000"/>
                </a:schemeClr>
              </a:solidFill>
            </a:rPr>
            <a:t>DECLARACIÓN DE BERLÍN </a:t>
          </a:r>
          <a:r>
            <a:rPr lang="es-MX" b="1" dirty="0" smtClean="0">
              <a:solidFill>
                <a:schemeClr val="accent6">
                  <a:lumMod val="50000"/>
                </a:schemeClr>
              </a:solidFill>
            </a:rPr>
            <a:t>(octubre 2003).</a:t>
          </a:r>
        </a:p>
        <a:p>
          <a:pPr algn="ctr">
            <a:lnSpc>
              <a:spcPct val="150000"/>
            </a:lnSpc>
          </a:pPr>
          <a:r>
            <a:rPr lang="es-ES" b="1" dirty="0" smtClean="0">
              <a:solidFill>
                <a:schemeClr val="accent6">
                  <a:lumMod val="50000"/>
                </a:schemeClr>
              </a:solidFill>
            </a:rPr>
            <a:t>OBJETIVO: Garantía de acceso equitativo a producción científica.</a:t>
          </a:r>
          <a:endParaRPr lang="es-MX" b="1" dirty="0">
            <a:solidFill>
              <a:schemeClr val="accent6">
                <a:lumMod val="50000"/>
              </a:schemeClr>
            </a:solidFill>
          </a:endParaRPr>
        </a:p>
      </dgm:t>
    </dgm:pt>
    <dgm:pt modelId="{2855F041-7C71-4CA3-BF58-D251151C507C}" type="parTrans" cxnId="{25804BC6-B58C-4AF9-8C20-99F1AB8658A1}">
      <dgm:prSet/>
      <dgm:spPr/>
      <dgm:t>
        <a:bodyPr/>
        <a:lstStyle/>
        <a:p>
          <a:endParaRPr lang="es-MX"/>
        </a:p>
      </dgm:t>
    </dgm:pt>
    <dgm:pt modelId="{25604A64-A6F4-4653-B389-AA6179F25A93}" type="sibTrans" cxnId="{25804BC6-B58C-4AF9-8C20-99F1AB8658A1}">
      <dgm:prSet/>
      <dgm:spPr/>
      <dgm:t>
        <a:bodyPr/>
        <a:lstStyle/>
        <a:p>
          <a:endParaRPr lang="es-MX"/>
        </a:p>
      </dgm:t>
    </dgm:pt>
    <dgm:pt modelId="{F6F39996-4554-4254-A8A8-DC62E3A5B6B8}" type="pres">
      <dgm:prSet presAssocID="{8C61CEE8-CC6D-4B4E-A379-2A95AF5B972E}" presName="linear" presStyleCnt="0">
        <dgm:presLayoutVars>
          <dgm:dir/>
          <dgm:resizeHandles val="exact"/>
        </dgm:presLayoutVars>
      </dgm:prSet>
      <dgm:spPr/>
      <dgm:t>
        <a:bodyPr/>
        <a:lstStyle/>
        <a:p>
          <a:endParaRPr lang="es-MX"/>
        </a:p>
      </dgm:t>
    </dgm:pt>
    <dgm:pt modelId="{A122E0D5-225E-4372-87C8-CD470F82D2C3}" type="pres">
      <dgm:prSet presAssocID="{591450CC-D931-4BF7-80F4-5A29D5A496C9}" presName="comp" presStyleCnt="0"/>
      <dgm:spPr/>
    </dgm:pt>
    <dgm:pt modelId="{A070C3AF-9922-4325-920D-F6A67C684584}" type="pres">
      <dgm:prSet presAssocID="{591450CC-D931-4BF7-80F4-5A29D5A496C9}" presName="box" presStyleLbl="node1" presStyleIdx="0" presStyleCnt="3"/>
      <dgm:spPr/>
      <dgm:t>
        <a:bodyPr/>
        <a:lstStyle/>
        <a:p>
          <a:endParaRPr lang="es-MX"/>
        </a:p>
      </dgm:t>
    </dgm:pt>
    <dgm:pt modelId="{978892BE-AF1D-407B-A535-D3AA1C11B486}" type="pres">
      <dgm:prSet presAssocID="{591450CC-D931-4BF7-80F4-5A29D5A496C9}" presName="img" presStyleLbl="fgImgPlace1" presStyleIdx="0" presStyleCnt="3" custScaleX="100171" custScaleY="106901"/>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dgm:spPr>
    </dgm:pt>
    <dgm:pt modelId="{27A65C2C-624A-4F3D-82A0-665B02442871}" type="pres">
      <dgm:prSet presAssocID="{591450CC-D931-4BF7-80F4-5A29D5A496C9}" presName="text" presStyleLbl="node1" presStyleIdx="0" presStyleCnt="3">
        <dgm:presLayoutVars>
          <dgm:bulletEnabled val="1"/>
        </dgm:presLayoutVars>
      </dgm:prSet>
      <dgm:spPr/>
      <dgm:t>
        <a:bodyPr/>
        <a:lstStyle/>
        <a:p>
          <a:endParaRPr lang="es-MX"/>
        </a:p>
      </dgm:t>
    </dgm:pt>
    <dgm:pt modelId="{FF243E18-5B51-444A-95C1-5B81EE24C915}" type="pres">
      <dgm:prSet presAssocID="{111F722C-9E1F-47F3-8128-FD93678A70B2}" presName="spacer" presStyleCnt="0"/>
      <dgm:spPr/>
    </dgm:pt>
    <dgm:pt modelId="{E3876A10-1F10-415B-BF29-FF16E5A45CB2}" type="pres">
      <dgm:prSet presAssocID="{91C62363-7DFE-4750-8978-F8066A558C4A}" presName="comp" presStyleCnt="0"/>
      <dgm:spPr/>
    </dgm:pt>
    <dgm:pt modelId="{8BC5BB6D-CC11-4CB7-B602-5A67B04C76B3}" type="pres">
      <dgm:prSet presAssocID="{91C62363-7DFE-4750-8978-F8066A558C4A}" presName="box" presStyleLbl="node1" presStyleIdx="1" presStyleCnt="3"/>
      <dgm:spPr/>
      <dgm:t>
        <a:bodyPr/>
        <a:lstStyle/>
        <a:p>
          <a:endParaRPr lang="es-MX"/>
        </a:p>
      </dgm:t>
    </dgm:pt>
    <dgm:pt modelId="{576057A2-DD8D-4DE7-9296-A16E967EAB3A}" type="pres">
      <dgm:prSet presAssocID="{91C62363-7DFE-4750-8978-F8066A558C4A}"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82000" b="-82000"/>
          </a:stretch>
        </a:blipFill>
      </dgm:spPr>
    </dgm:pt>
    <dgm:pt modelId="{3FB79430-8313-4755-8B0D-C60DB5EF5CDF}" type="pres">
      <dgm:prSet presAssocID="{91C62363-7DFE-4750-8978-F8066A558C4A}" presName="text" presStyleLbl="node1" presStyleIdx="1" presStyleCnt="3">
        <dgm:presLayoutVars>
          <dgm:bulletEnabled val="1"/>
        </dgm:presLayoutVars>
      </dgm:prSet>
      <dgm:spPr/>
      <dgm:t>
        <a:bodyPr/>
        <a:lstStyle/>
        <a:p>
          <a:endParaRPr lang="es-MX"/>
        </a:p>
      </dgm:t>
    </dgm:pt>
    <dgm:pt modelId="{9FD35F99-6E83-43CA-880C-222EE403E6B4}" type="pres">
      <dgm:prSet presAssocID="{83FD75C1-8D23-4E4B-8C7F-786639267BED}" presName="spacer" presStyleCnt="0"/>
      <dgm:spPr/>
    </dgm:pt>
    <dgm:pt modelId="{9C32CE2A-988D-40E8-BDB5-28350EFA0FF1}" type="pres">
      <dgm:prSet presAssocID="{C102311E-FB80-441B-B915-06252AF243A7}" presName="comp" presStyleCnt="0"/>
      <dgm:spPr/>
    </dgm:pt>
    <dgm:pt modelId="{28CDFDF0-67E1-4B87-B4EB-4467859A02C8}" type="pres">
      <dgm:prSet presAssocID="{C102311E-FB80-441B-B915-06252AF243A7}" presName="box" presStyleLbl="node1" presStyleIdx="2" presStyleCnt="3"/>
      <dgm:spPr/>
      <dgm:t>
        <a:bodyPr/>
        <a:lstStyle/>
        <a:p>
          <a:endParaRPr lang="es-MX"/>
        </a:p>
      </dgm:t>
    </dgm:pt>
    <dgm:pt modelId="{9E8A039D-984A-434D-959E-63679C345A5A}" type="pres">
      <dgm:prSet presAssocID="{C102311E-FB80-441B-B915-06252AF243A7}"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33000" r="-33000"/>
          </a:stretch>
        </a:blipFill>
      </dgm:spPr>
    </dgm:pt>
    <dgm:pt modelId="{507093AD-68BD-434C-8C43-4FF153C77B4F}" type="pres">
      <dgm:prSet presAssocID="{C102311E-FB80-441B-B915-06252AF243A7}" presName="text" presStyleLbl="node1" presStyleIdx="2" presStyleCnt="3">
        <dgm:presLayoutVars>
          <dgm:bulletEnabled val="1"/>
        </dgm:presLayoutVars>
      </dgm:prSet>
      <dgm:spPr/>
      <dgm:t>
        <a:bodyPr/>
        <a:lstStyle/>
        <a:p>
          <a:endParaRPr lang="es-MX"/>
        </a:p>
      </dgm:t>
    </dgm:pt>
  </dgm:ptLst>
  <dgm:cxnLst>
    <dgm:cxn modelId="{25804BC6-B58C-4AF9-8C20-99F1AB8658A1}" srcId="{8C61CEE8-CC6D-4B4E-A379-2A95AF5B972E}" destId="{C102311E-FB80-441B-B915-06252AF243A7}" srcOrd="2" destOrd="0" parTransId="{2855F041-7C71-4CA3-BF58-D251151C507C}" sibTransId="{25604A64-A6F4-4653-B389-AA6179F25A93}"/>
    <dgm:cxn modelId="{915AF1AE-DA93-47F1-8BA5-65FB52543856}" type="presOf" srcId="{C102311E-FB80-441B-B915-06252AF243A7}" destId="{507093AD-68BD-434C-8C43-4FF153C77B4F}" srcOrd="1" destOrd="0" presId="urn:microsoft.com/office/officeart/2005/8/layout/vList4"/>
    <dgm:cxn modelId="{5252EBD1-D465-4228-B970-AC05054C4343}" srcId="{8C61CEE8-CC6D-4B4E-A379-2A95AF5B972E}" destId="{591450CC-D931-4BF7-80F4-5A29D5A496C9}" srcOrd="0" destOrd="0" parTransId="{545C7607-A5C4-4830-B670-A208EC08E519}" sibTransId="{111F722C-9E1F-47F3-8128-FD93678A70B2}"/>
    <dgm:cxn modelId="{CC0BF16B-8364-4586-AA2B-488C5990593C}" type="presOf" srcId="{8C61CEE8-CC6D-4B4E-A379-2A95AF5B972E}" destId="{F6F39996-4554-4254-A8A8-DC62E3A5B6B8}" srcOrd="0" destOrd="0" presId="urn:microsoft.com/office/officeart/2005/8/layout/vList4"/>
    <dgm:cxn modelId="{9EE4DED1-BC04-44C5-8A65-8BB1F97C6912}" type="presOf" srcId="{591450CC-D931-4BF7-80F4-5A29D5A496C9}" destId="{A070C3AF-9922-4325-920D-F6A67C684584}" srcOrd="0" destOrd="0" presId="urn:microsoft.com/office/officeart/2005/8/layout/vList4"/>
    <dgm:cxn modelId="{8BCD7D2A-AE46-4F40-A4B7-4ED230DAE799}" type="presOf" srcId="{591450CC-D931-4BF7-80F4-5A29D5A496C9}" destId="{27A65C2C-624A-4F3D-82A0-665B02442871}" srcOrd="1" destOrd="0" presId="urn:microsoft.com/office/officeart/2005/8/layout/vList4"/>
    <dgm:cxn modelId="{D30E7E5F-DADB-4B66-817F-F056007E170E}" type="presOf" srcId="{91C62363-7DFE-4750-8978-F8066A558C4A}" destId="{3FB79430-8313-4755-8B0D-C60DB5EF5CDF}" srcOrd="1" destOrd="0" presId="urn:microsoft.com/office/officeart/2005/8/layout/vList4"/>
    <dgm:cxn modelId="{0C9F12F4-392E-4521-8202-10F763D4B192}" type="presOf" srcId="{C102311E-FB80-441B-B915-06252AF243A7}" destId="{28CDFDF0-67E1-4B87-B4EB-4467859A02C8}" srcOrd="0" destOrd="0" presId="urn:microsoft.com/office/officeart/2005/8/layout/vList4"/>
    <dgm:cxn modelId="{A666929C-DCCF-4E47-8908-89DF1AD5E958}" type="presOf" srcId="{796D9455-DC91-4C06-BDDE-65A0895A649F}" destId="{3FB79430-8313-4755-8B0D-C60DB5EF5CDF}" srcOrd="1" destOrd="1" presId="urn:microsoft.com/office/officeart/2005/8/layout/vList4"/>
    <dgm:cxn modelId="{A3265287-F87A-41C1-944B-5CDB8908167E}" srcId="{8C61CEE8-CC6D-4B4E-A379-2A95AF5B972E}" destId="{91C62363-7DFE-4750-8978-F8066A558C4A}" srcOrd="1" destOrd="0" parTransId="{7FA20EDF-B2CA-4E28-81C0-2375D1728BC5}" sibTransId="{83FD75C1-8D23-4E4B-8C7F-786639267BED}"/>
    <dgm:cxn modelId="{B2857B0F-2DDC-4A2F-8BC9-91FF817DC426}" type="presOf" srcId="{796D9455-DC91-4C06-BDDE-65A0895A649F}" destId="{8BC5BB6D-CC11-4CB7-B602-5A67B04C76B3}" srcOrd="0" destOrd="1" presId="urn:microsoft.com/office/officeart/2005/8/layout/vList4"/>
    <dgm:cxn modelId="{3B7866EB-FBE5-4928-BCB1-C6BFEDEE3442}" srcId="{91C62363-7DFE-4750-8978-F8066A558C4A}" destId="{796D9455-DC91-4C06-BDDE-65A0895A649F}" srcOrd="0" destOrd="0" parTransId="{8F87B5B0-0A9E-4F25-8911-256FE699BD45}" sibTransId="{A2F9EB4E-BE8D-4668-B825-B75F131B13C4}"/>
    <dgm:cxn modelId="{AFD3D2C9-594C-46BE-9981-01729F412807}" type="presOf" srcId="{91C62363-7DFE-4750-8978-F8066A558C4A}" destId="{8BC5BB6D-CC11-4CB7-B602-5A67B04C76B3}" srcOrd="0" destOrd="0" presId="urn:microsoft.com/office/officeart/2005/8/layout/vList4"/>
    <dgm:cxn modelId="{4B1B59A6-8553-49DA-8806-55224D6DC69F}" type="presParOf" srcId="{F6F39996-4554-4254-A8A8-DC62E3A5B6B8}" destId="{A122E0D5-225E-4372-87C8-CD470F82D2C3}" srcOrd="0" destOrd="0" presId="urn:microsoft.com/office/officeart/2005/8/layout/vList4"/>
    <dgm:cxn modelId="{60864A0F-F428-48BD-A19F-E3A112E3234E}" type="presParOf" srcId="{A122E0D5-225E-4372-87C8-CD470F82D2C3}" destId="{A070C3AF-9922-4325-920D-F6A67C684584}" srcOrd="0" destOrd="0" presId="urn:microsoft.com/office/officeart/2005/8/layout/vList4"/>
    <dgm:cxn modelId="{2BCD5326-A09A-436E-82B5-D3D1A145F9CF}" type="presParOf" srcId="{A122E0D5-225E-4372-87C8-CD470F82D2C3}" destId="{978892BE-AF1D-407B-A535-D3AA1C11B486}" srcOrd="1" destOrd="0" presId="urn:microsoft.com/office/officeart/2005/8/layout/vList4"/>
    <dgm:cxn modelId="{5B69A554-7047-4D70-9838-FF5562C607F8}" type="presParOf" srcId="{A122E0D5-225E-4372-87C8-CD470F82D2C3}" destId="{27A65C2C-624A-4F3D-82A0-665B02442871}" srcOrd="2" destOrd="0" presId="urn:microsoft.com/office/officeart/2005/8/layout/vList4"/>
    <dgm:cxn modelId="{578E3E3E-67C1-49E5-B1E5-746C1244FC75}" type="presParOf" srcId="{F6F39996-4554-4254-A8A8-DC62E3A5B6B8}" destId="{FF243E18-5B51-444A-95C1-5B81EE24C915}" srcOrd="1" destOrd="0" presId="urn:microsoft.com/office/officeart/2005/8/layout/vList4"/>
    <dgm:cxn modelId="{5A1EF7D6-993B-4708-8718-060B6C05C09E}" type="presParOf" srcId="{F6F39996-4554-4254-A8A8-DC62E3A5B6B8}" destId="{E3876A10-1F10-415B-BF29-FF16E5A45CB2}" srcOrd="2" destOrd="0" presId="urn:microsoft.com/office/officeart/2005/8/layout/vList4"/>
    <dgm:cxn modelId="{CF620C84-EB70-4CF4-87E1-28AA5F0EFAAC}" type="presParOf" srcId="{E3876A10-1F10-415B-BF29-FF16E5A45CB2}" destId="{8BC5BB6D-CC11-4CB7-B602-5A67B04C76B3}" srcOrd="0" destOrd="0" presId="urn:microsoft.com/office/officeart/2005/8/layout/vList4"/>
    <dgm:cxn modelId="{024B404D-34AF-468E-BC76-5CDB0756575C}" type="presParOf" srcId="{E3876A10-1F10-415B-BF29-FF16E5A45CB2}" destId="{576057A2-DD8D-4DE7-9296-A16E967EAB3A}" srcOrd="1" destOrd="0" presId="urn:microsoft.com/office/officeart/2005/8/layout/vList4"/>
    <dgm:cxn modelId="{98945729-324A-43E9-9461-94C2050D382C}" type="presParOf" srcId="{E3876A10-1F10-415B-BF29-FF16E5A45CB2}" destId="{3FB79430-8313-4755-8B0D-C60DB5EF5CDF}" srcOrd="2" destOrd="0" presId="urn:microsoft.com/office/officeart/2005/8/layout/vList4"/>
    <dgm:cxn modelId="{C9C8715D-0F61-4DF9-AACA-0EE0E5AC3DBA}" type="presParOf" srcId="{F6F39996-4554-4254-A8A8-DC62E3A5B6B8}" destId="{9FD35F99-6E83-43CA-880C-222EE403E6B4}" srcOrd="3" destOrd="0" presId="urn:microsoft.com/office/officeart/2005/8/layout/vList4"/>
    <dgm:cxn modelId="{A64D089F-742E-47D9-8F19-FDBD16603607}" type="presParOf" srcId="{F6F39996-4554-4254-A8A8-DC62E3A5B6B8}" destId="{9C32CE2A-988D-40E8-BDB5-28350EFA0FF1}" srcOrd="4" destOrd="0" presId="urn:microsoft.com/office/officeart/2005/8/layout/vList4"/>
    <dgm:cxn modelId="{9A3A56C9-B374-4CAA-AEE2-D4DB89AA6143}" type="presParOf" srcId="{9C32CE2A-988D-40E8-BDB5-28350EFA0FF1}" destId="{28CDFDF0-67E1-4B87-B4EB-4467859A02C8}" srcOrd="0" destOrd="0" presId="urn:microsoft.com/office/officeart/2005/8/layout/vList4"/>
    <dgm:cxn modelId="{BC5C6059-BAD1-433B-8684-0B5548FA0B0A}" type="presParOf" srcId="{9C32CE2A-988D-40E8-BDB5-28350EFA0FF1}" destId="{9E8A039D-984A-434D-959E-63679C345A5A}" srcOrd="1" destOrd="0" presId="urn:microsoft.com/office/officeart/2005/8/layout/vList4"/>
    <dgm:cxn modelId="{E5C5FCBF-C2CC-4348-9FE6-0EFFC18B186C}" type="presParOf" srcId="{9C32CE2A-988D-40E8-BDB5-28350EFA0FF1}" destId="{507093AD-68BD-434C-8C43-4FF153C77B4F}"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31EC9D-249A-4DC6-9C2F-038AA5C11E6C}"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MX"/>
        </a:p>
      </dgm:t>
    </dgm:pt>
    <dgm:pt modelId="{BBD89EE1-E8AE-4A20-A621-CB4743370A7C}">
      <dgm:prSet phldrT="[Texto]"/>
      <dgm:spPr/>
      <dgm:t>
        <a:bodyPr/>
        <a:lstStyle/>
        <a:p>
          <a:pPr algn="ctr">
            <a:lnSpc>
              <a:spcPct val="150000"/>
            </a:lnSpc>
          </a:pPr>
          <a:r>
            <a:rPr lang="es-ES" b="1" dirty="0" smtClean="0">
              <a:solidFill>
                <a:schemeClr val="accent1">
                  <a:lumMod val="50000"/>
                </a:schemeClr>
              </a:solidFill>
            </a:rPr>
            <a:t>Accesibilidad limitada de la comunidad académica y científica a publicaciones de prestigio.</a:t>
          </a:r>
          <a:endParaRPr lang="es-MX" b="1" dirty="0">
            <a:solidFill>
              <a:schemeClr val="accent1">
                <a:lumMod val="50000"/>
              </a:schemeClr>
            </a:solidFill>
          </a:endParaRPr>
        </a:p>
      </dgm:t>
    </dgm:pt>
    <dgm:pt modelId="{4979FC87-8F5A-4002-99CF-9B4FFCF18849}" type="parTrans" cxnId="{7E0F7C17-0CF3-4C72-810F-B24C9D8DDDC1}">
      <dgm:prSet/>
      <dgm:spPr/>
      <dgm:t>
        <a:bodyPr/>
        <a:lstStyle/>
        <a:p>
          <a:endParaRPr lang="es-MX"/>
        </a:p>
      </dgm:t>
    </dgm:pt>
    <dgm:pt modelId="{ECC35DAB-9C20-4FFC-AEF9-8C4C3785E459}" type="sibTrans" cxnId="{7E0F7C17-0CF3-4C72-810F-B24C9D8DDDC1}">
      <dgm:prSet/>
      <dgm:spPr/>
      <dgm:t>
        <a:bodyPr/>
        <a:lstStyle/>
        <a:p>
          <a:endParaRPr lang="es-MX"/>
        </a:p>
      </dgm:t>
    </dgm:pt>
    <dgm:pt modelId="{5C137307-CBCA-437D-B801-4E406E23B54B}">
      <dgm:prSet phldrT="[Texto]"/>
      <dgm:spPr/>
      <dgm:t>
        <a:bodyPr/>
        <a:lstStyle/>
        <a:p>
          <a:r>
            <a:rPr lang="es-ES" b="1" dirty="0" smtClean="0">
              <a:solidFill>
                <a:schemeClr val="accent1">
                  <a:lumMod val="40000"/>
                  <a:lumOff val="60000"/>
                </a:schemeClr>
              </a:solidFill>
            </a:rPr>
            <a:t>VISIBILIDAD</a:t>
          </a:r>
          <a:endParaRPr lang="es-MX" b="1" dirty="0">
            <a:solidFill>
              <a:schemeClr val="accent1">
                <a:lumMod val="40000"/>
                <a:lumOff val="60000"/>
              </a:schemeClr>
            </a:solidFill>
          </a:endParaRPr>
        </a:p>
      </dgm:t>
    </dgm:pt>
    <dgm:pt modelId="{28A9D05E-03C3-4100-8467-683DC156CEEC}" type="parTrans" cxnId="{A623670A-85DB-433A-A0D9-1552B20F2A47}">
      <dgm:prSet/>
      <dgm:spPr/>
      <dgm:t>
        <a:bodyPr/>
        <a:lstStyle/>
        <a:p>
          <a:endParaRPr lang="es-MX"/>
        </a:p>
      </dgm:t>
    </dgm:pt>
    <dgm:pt modelId="{E0C87DB5-1EC9-4D3F-A5D8-7E72975E9103}" type="sibTrans" cxnId="{A623670A-85DB-433A-A0D9-1552B20F2A47}">
      <dgm:prSet/>
      <dgm:spPr/>
      <dgm:t>
        <a:bodyPr/>
        <a:lstStyle/>
        <a:p>
          <a:endParaRPr lang="es-MX"/>
        </a:p>
      </dgm:t>
    </dgm:pt>
    <dgm:pt modelId="{62EEAC49-1002-4634-B480-F84F88CCE858}">
      <dgm:prSet phldrT="[Texto]" custT="1"/>
      <dgm:spPr/>
      <dgm:t>
        <a:bodyPr/>
        <a:lstStyle/>
        <a:p>
          <a:pPr algn="ctr">
            <a:lnSpc>
              <a:spcPct val="150000"/>
            </a:lnSpc>
          </a:pPr>
          <a:r>
            <a:rPr lang="es-ES" sz="1600" b="1" dirty="0" smtClean="0">
              <a:solidFill>
                <a:schemeClr val="accent6">
                  <a:lumMod val="50000"/>
                </a:schemeClr>
              </a:solidFill>
            </a:rPr>
            <a:t>Escasa visibilidad de textos de calidad, especialmente de investigaciones latinoamericanas.</a:t>
          </a:r>
          <a:endParaRPr lang="es-MX" sz="1600" b="1" dirty="0">
            <a:solidFill>
              <a:schemeClr val="accent6">
                <a:lumMod val="50000"/>
              </a:schemeClr>
            </a:solidFill>
          </a:endParaRPr>
        </a:p>
      </dgm:t>
    </dgm:pt>
    <dgm:pt modelId="{0FF981C6-6C6A-4194-A6F9-C6718B8DD580}" type="parTrans" cxnId="{339E995C-1721-4963-ACE8-BD1BF969C6CF}">
      <dgm:prSet/>
      <dgm:spPr/>
      <dgm:t>
        <a:bodyPr/>
        <a:lstStyle/>
        <a:p>
          <a:endParaRPr lang="es-MX"/>
        </a:p>
      </dgm:t>
    </dgm:pt>
    <dgm:pt modelId="{1B0DD7CB-34C3-408F-B7A8-C4BEDAC76C42}" type="sibTrans" cxnId="{339E995C-1721-4963-ACE8-BD1BF969C6CF}">
      <dgm:prSet/>
      <dgm:spPr/>
      <dgm:t>
        <a:bodyPr/>
        <a:lstStyle/>
        <a:p>
          <a:endParaRPr lang="es-MX"/>
        </a:p>
      </dgm:t>
    </dgm:pt>
    <dgm:pt modelId="{CCF5E599-5CE1-4A0B-B1E0-CDF8E7407E37}">
      <dgm:prSet phldrT="[Texto]"/>
      <dgm:spPr/>
      <dgm:t>
        <a:bodyPr/>
        <a:lstStyle/>
        <a:p>
          <a:r>
            <a:rPr lang="es-ES" b="1" dirty="0" smtClean="0">
              <a:solidFill>
                <a:schemeClr val="accent1">
                  <a:lumMod val="40000"/>
                  <a:lumOff val="60000"/>
                </a:schemeClr>
              </a:solidFill>
            </a:rPr>
            <a:t>CONFIABILIDAD</a:t>
          </a:r>
          <a:endParaRPr lang="es-MX" b="1" dirty="0">
            <a:solidFill>
              <a:schemeClr val="accent1">
                <a:lumMod val="40000"/>
                <a:lumOff val="60000"/>
              </a:schemeClr>
            </a:solidFill>
          </a:endParaRPr>
        </a:p>
      </dgm:t>
    </dgm:pt>
    <dgm:pt modelId="{62A3A099-4FF5-4877-8FCF-8473604E6B00}" type="parTrans" cxnId="{A816D230-43C2-4321-9F50-EADC72DA0C2A}">
      <dgm:prSet/>
      <dgm:spPr/>
      <dgm:t>
        <a:bodyPr/>
        <a:lstStyle/>
        <a:p>
          <a:endParaRPr lang="es-MX"/>
        </a:p>
      </dgm:t>
    </dgm:pt>
    <dgm:pt modelId="{E972A3E9-2FF5-4519-8616-442A56656C6B}" type="sibTrans" cxnId="{A816D230-43C2-4321-9F50-EADC72DA0C2A}">
      <dgm:prSet/>
      <dgm:spPr/>
      <dgm:t>
        <a:bodyPr/>
        <a:lstStyle/>
        <a:p>
          <a:endParaRPr lang="es-MX"/>
        </a:p>
      </dgm:t>
    </dgm:pt>
    <dgm:pt modelId="{B3F94420-BF44-442F-A2C2-8ED76C40F35C}">
      <dgm:prSet phldrT="[Texto]" custT="1"/>
      <dgm:spPr/>
      <dgm:t>
        <a:bodyPr/>
        <a:lstStyle/>
        <a:p>
          <a:pPr algn="ctr">
            <a:lnSpc>
              <a:spcPct val="150000"/>
            </a:lnSpc>
          </a:pPr>
          <a:r>
            <a:rPr lang="es-ES" sz="1600" b="1" dirty="0" smtClean="0">
              <a:solidFill>
                <a:schemeClr val="accent2">
                  <a:lumMod val="50000"/>
                </a:schemeClr>
              </a:solidFill>
            </a:rPr>
            <a:t>Criterios dudosos de dictamen y publicación, y de calidad académica, por intereses involucrados (de editores, de autores).</a:t>
          </a:r>
          <a:endParaRPr lang="es-MX" sz="1600" b="1" dirty="0">
            <a:solidFill>
              <a:schemeClr val="accent2">
                <a:lumMod val="50000"/>
              </a:schemeClr>
            </a:solidFill>
          </a:endParaRPr>
        </a:p>
      </dgm:t>
    </dgm:pt>
    <dgm:pt modelId="{A3695127-0270-4D1A-8259-7F9B6198B80C}" type="parTrans" cxnId="{5DBA8604-8A92-4D96-A2CD-9C02FD71A2E1}">
      <dgm:prSet/>
      <dgm:spPr/>
      <dgm:t>
        <a:bodyPr/>
        <a:lstStyle/>
        <a:p>
          <a:endParaRPr lang="es-MX"/>
        </a:p>
      </dgm:t>
    </dgm:pt>
    <dgm:pt modelId="{75F759F2-80A7-45CE-94A4-41537B6C5091}" type="sibTrans" cxnId="{5DBA8604-8A92-4D96-A2CD-9C02FD71A2E1}">
      <dgm:prSet/>
      <dgm:spPr/>
      <dgm:t>
        <a:bodyPr/>
        <a:lstStyle/>
        <a:p>
          <a:endParaRPr lang="es-MX"/>
        </a:p>
      </dgm:t>
    </dgm:pt>
    <dgm:pt modelId="{84D42476-2E5B-473E-9413-C6EC7F515B5F}">
      <dgm:prSet phldrT="[Texto]"/>
      <dgm:spPr/>
      <dgm:t>
        <a:bodyPr/>
        <a:lstStyle/>
        <a:p>
          <a:r>
            <a:rPr lang="es-ES" b="1" dirty="0" smtClean="0">
              <a:solidFill>
                <a:schemeClr val="accent1">
                  <a:lumMod val="40000"/>
                  <a:lumOff val="60000"/>
                </a:schemeClr>
              </a:solidFill>
            </a:rPr>
            <a:t>ACCESO</a:t>
          </a:r>
          <a:endParaRPr lang="es-MX" b="1" dirty="0">
            <a:solidFill>
              <a:schemeClr val="accent1">
                <a:lumMod val="40000"/>
                <a:lumOff val="60000"/>
              </a:schemeClr>
            </a:solidFill>
          </a:endParaRPr>
        </a:p>
      </dgm:t>
    </dgm:pt>
    <dgm:pt modelId="{089F8646-B42D-4280-BB15-27802194D0A8}" type="sibTrans" cxnId="{69ACC039-8D20-49AE-B910-B463802501D3}">
      <dgm:prSet/>
      <dgm:spPr/>
      <dgm:t>
        <a:bodyPr/>
        <a:lstStyle/>
        <a:p>
          <a:endParaRPr lang="es-MX"/>
        </a:p>
      </dgm:t>
    </dgm:pt>
    <dgm:pt modelId="{D5C339DB-C5A5-48ED-95E6-2F2E6F6059A6}" type="parTrans" cxnId="{69ACC039-8D20-49AE-B910-B463802501D3}">
      <dgm:prSet/>
      <dgm:spPr/>
      <dgm:t>
        <a:bodyPr/>
        <a:lstStyle/>
        <a:p>
          <a:endParaRPr lang="es-MX"/>
        </a:p>
      </dgm:t>
    </dgm:pt>
    <dgm:pt modelId="{5D008410-FFBC-4E4D-8B8B-290B6D4F7A68}" type="pres">
      <dgm:prSet presAssocID="{CE31EC9D-249A-4DC6-9C2F-038AA5C11E6C}" presName="Name0" presStyleCnt="0">
        <dgm:presLayoutVars>
          <dgm:chMax/>
          <dgm:chPref/>
          <dgm:dir/>
        </dgm:presLayoutVars>
      </dgm:prSet>
      <dgm:spPr/>
      <dgm:t>
        <a:bodyPr/>
        <a:lstStyle/>
        <a:p>
          <a:endParaRPr lang="es-MX"/>
        </a:p>
      </dgm:t>
    </dgm:pt>
    <dgm:pt modelId="{4BB001EE-DD0E-48A8-A199-F8ED90311F4F}" type="pres">
      <dgm:prSet presAssocID="{84D42476-2E5B-473E-9413-C6EC7F515B5F}" presName="parenttextcomposite" presStyleCnt="0"/>
      <dgm:spPr/>
    </dgm:pt>
    <dgm:pt modelId="{DCE3B80A-71EA-43AC-82EA-19FF642C60B4}" type="pres">
      <dgm:prSet presAssocID="{84D42476-2E5B-473E-9413-C6EC7F515B5F}" presName="parenttext" presStyleLbl="revTx" presStyleIdx="0" presStyleCnt="3">
        <dgm:presLayoutVars>
          <dgm:chMax/>
          <dgm:chPref val="2"/>
          <dgm:bulletEnabled val="1"/>
        </dgm:presLayoutVars>
      </dgm:prSet>
      <dgm:spPr/>
      <dgm:t>
        <a:bodyPr/>
        <a:lstStyle/>
        <a:p>
          <a:endParaRPr lang="es-MX"/>
        </a:p>
      </dgm:t>
    </dgm:pt>
    <dgm:pt modelId="{AB5BDF44-6B4C-47FF-B52D-94C324BB7757}" type="pres">
      <dgm:prSet presAssocID="{84D42476-2E5B-473E-9413-C6EC7F515B5F}" presName="composite" presStyleCnt="0"/>
      <dgm:spPr/>
    </dgm:pt>
    <dgm:pt modelId="{8B13400C-5869-4725-BC54-8C2F1871CC9F}" type="pres">
      <dgm:prSet presAssocID="{84D42476-2E5B-473E-9413-C6EC7F515B5F}" presName="chevron1" presStyleLbl="alignNode1" presStyleIdx="0" presStyleCnt="21"/>
      <dgm:spPr/>
    </dgm:pt>
    <dgm:pt modelId="{D5259F37-6BF4-4E7E-943E-94AEEA647C7A}" type="pres">
      <dgm:prSet presAssocID="{84D42476-2E5B-473E-9413-C6EC7F515B5F}" presName="chevron2" presStyleLbl="alignNode1" presStyleIdx="1" presStyleCnt="21"/>
      <dgm:spPr/>
    </dgm:pt>
    <dgm:pt modelId="{11012194-104C-4DD6-B6CA-BE030B2B6BC3}" type="pres">
      <dgm:prSet presAssocID="{84D42476-2E5B-473E-9413-C6EC7F515B5F}" presName="chevron3" presStyleLbl="alignNode1" presStyleIdx="2" presStyleCnt="21"/>
      <dgm:spPr/>
    </dgm:pt>
    <dgm:pt modelId="{71056738-82C0-4358-9827-C8E289A532AD}" type="pres">
      <dgm:prSet presAssocID="{84D42476-2E5B-473E-9413-C6EC7F515B5F}" presName="chevron4" presStyleLbl="alignNode1" presStyleIdx="3" presStyleCnt="21"/>
      <dgm:spPr/>
    </dgm:pt>
    <dgm:pt modelId="{75C9FDC9-6B5F-47AC-AA18-D6011EA8CFD3}" type="pres">
      <dgm:prSet presAssocID="{84D42476-2E5B-473E-9413-C6EC7F515B5F}" presName="chevron5" presStyleLbl="alignNode1" presStyleIdx="4" presStyleCnt="21"/>
      <dgm:spPr/>
    </dgm:pt>
    <dgm:pt modelId="{A0E865A8-4781-4388-8CB2-643B7C0B258E}" type="pres">
      <dgm:prSet presAssocID="{84D42476-2E5B-473E-9413-C6EC7F515B5F}" presName="chevron6" presStyleLbl="alignNode1" presStyleIdx="5" presStyleCnt="21"/>
      <dgm:spPr/>
    </dgm:pt>
    <dgm:pt modelId="{CEF8ACC6-464C-47EA-9CB7-687A79286F06}" type="pres">
      <dgm:prSet presAssocID="{84D42476-2E5B-473E-9413-C6EC7F515B5F}" presName="chevron7" presStyleLbl="alignNode1" presStyleIdx="6" presStyleCnt="21"/>
      <dgm:spPr/>
    </dgm:pt>
    <dgm:pt modelId="{1E16C4E0-D000-4752-9C73-528E981CA420}" type="pres">
      <dgm:prSet presAssocID="{84D42476-2E5B-473E-9413-C6EC7F515B5F}" presName="childtext" presStyleLbl="solidFgAcc1" presStyleIdx="0" presStyleCnt="3">
        <dgm:presLayoutVars>
          <dgm:chMax/>
          <dgm:chPref val="0"/>
          <dgm:bulletEnabled val="1"/>
        </dgm:presLayoutVars>
      </dgm:prSet>
      <dgm:spPr/>
      <dgm:t>
        <a:bodyPr/>
        <a:lstStyle/>
        <a:p>
          <a:endParaRPr lang="es-MX"/>
        </a:p>
      </dgm:t>
    </dgm:pt>
    <dgm:pt modelId="{764600D2-5D1A-4F7F-BBBA-ACF7203AE79F}" type="pres">
      <dgm:prSet presAssocID="{089F8646-B42D-4280-BB15-27802194D0A8}" presName="sibTrans" presStyleCnt="0"/>
      <dgm:spPr/>
    </dgm:pt>
    <dgm:pt modelId="{FEE18C37-D2D9-4ECD-A7B0-20C2C5D0A843}" type="pres">
      <dgm:prSet presAssocID="{5C137307-CBCA-437D-B801-4E406E23B54B}" presName="parenttextcomposite" presStyleCnt="0"/>
      <dgm:spPr/>
    </dgm:pt>
    <dgm:pt modelId="{B0A2151F-4FEE-4ED3-A4F6-0C6237B02017}" type="pres">
      <dgm:prSet presAssocID="{5C137307-CBCA-437D-B801-4E406E23B54B}" presName="parenttext" presStyleLbl="revTx" presStyleIdx="1" presStyleCnt="3">
        <dgm:presLayoutVars>
          <dgm:chMax/>
          <dgm:chPref val="2"/>
          <dgm:bulletEnabled val="1"/>
        </dgm:presLayoutVars>
      </dgm:prSet>
      <dgm:spPr/>
      <dgm:t>
        <a:bodyPr/>
        <a:lstStyle/>
        <a:p>
          <a:endParaRPr lang="es-MX"/>
        </a:p>
      </dgm:t>
    </dgm:pt>
    <dgm:pt modelId="{9514B5C9-478F-479E-89AB-24FD08E06DBE}" type="pres">
      <dgm:prSet presAssocID="{5C137307-CBCA-437D-B801-4E406E23B54B}" presName="composite" presStyleCnt="0"/>
      <dgm:spPr/>
    </dgm:pt>
    <dgm:pt modelId="{E3C0ABCC-0E31-43AF-9496-55DDED996691}" type="pres">
      <dgm:prSet presAssocID="{5C137307-CBCA-437D-B801-4E406E23B54B}" presName="chevron1" presStyleLbl="alignNode1" presStyleIdx="7" presStyleCnt="21"/>
      <dgm:spPr/>
    </dgm:pt>
    <dgm:pt modelId="{761B3421-1488-4CDB-B365-4240656D12EE}" type="pres">
      <dgm:prSet presAssocID="{5C137307-CBCA-437D-B801-4E406E23B54B}" presName="chevron2" presStyleLbl="alignNode1" presStyleIdx="8" presStyleCnt="21"/>
      <dgm:spPr/>
    </dgm:pt>
    <dgm:pt modelId="{79005718-B74B-447C-8706-DE529E13C9CF}" type="pres">
      <dgm:prSet presAssocID="{5C137307-CBCA-437D-B801-4E406E23B54B}" presName="chevron3" presStyleLbl="alignNode1" presStyleIdx="9" presStyleCnt="21"/>
      <dgm:spPr/>
    </dgm:pt>
    <dgm:pt modelId="{8CF826DA-83DB-48BA-8E30-5D1414BBD92F}" type="pres">
      <dgm:prSet presAssocID="{5C137307-CBCA-437D-B801-4E406E23B54B}" presName="chevron4" presStyleLbl="alignNode1" presStyleIdx="10" presStyleCnt="21"/>
      <dgm:spPr/>
    </dgm:pt>
    <dgm:pt modelId="{67FF043C-A6D1-4EE1-BC9D-B64A6AABBA19}" type="pres">
      <dgm:prSet presAssocID="{5C137307-CBCA-437D-B801-4E406E23B54B}" presName="chevron5" presStyleLbl="alignNode1" presStyleIdx="11" presStyleCnt="21"/>
      <dgm:spPr/>
    </dgm:pt>
    <dgm:pt modelId="{16C386B5-2B88-486F-94A5-60187F7D85A3}" type="pres">
      <dgm:prSet presAssocID="{5C137307-CBCA-437D-B801-4E406E23B54B}" presName="chevron6" presStyleLbl="alignNode1" presStyleIdx="12" presStyleCnt="21"/>
      <dgm:spPr/>
    </dgm:pt>
    <dgm:pt modelId="{C8FC8AA6-6133-40EE-BAB6-A0979360FDE9}" type="pres">
      <dgm:prSet presAssocID="{5C137307-CBCA-437D-B801-4E406E23B54B}" presName="chevron7" presStyleLbl="alignNode1" presStyleIdx="13" presStyleCnt="21"/>
      <dgm:spPr/>
    </dgm:pt>
    <dgm:pt modelId="{1D6547DF-7769-4A28-80D8-412E7797025E}" type="pres">
      <dgm:prSet presAssocID="{5C137307-CBCA-437D-B801-4E406E23B54B}" presName="childtext" presStyleLbl="solidFgAcc1" presStyleIdx="1" presStyleCnt="3">
        <dgm:presLayoutVars>
          <dgm:chMax/>
          <dgm:chPref val="0"/>
          <dgm:bulletEnabled val="1"/>
        </dgm:presLayoutVars>
      </dgm:prSet>
      <dgm:spPr/>
      <dgm:t>
        <a:bodyPr/>
        <a:lstStyle/>
        <a:p>
          <a:endParaRPr lang="es-MX"/>
        </a:p>
      </dgm:t>
    </dgm:pt>
    <dgm:pt modelId="{2FEE350F-CDD2-44C5-AFCA-D11102FC1984}" type="pres">
      <dgm:prSet presAssocID="{E0C87DB5-1EC9-4D3F-A5D8-7E72975E9103}" presName="sibTrans" presStyleCnt="0"/>
      <dgm:spPr/>
    </dgm:pt>
    <dgm:pt modelId="{3DEBEA41-4D11-4E92-BFB8-635614A956D6}" type="pres">
      <dgm:prSet presAssocID="{CCF5E599-5CE1-4A0B-B1E0-CDF8E7407E37}" presName="parenttextcomposite" presStyleCnt="0"/>
      <dgm:spPr/>
    </dgm:pt>
    <dgm:pt modelId="{A3A301F4-341A-4524-A08D-A70355E83F52}" type="pres">
      <dgm:prSet presAssocID="{CCF5E599-5CE1-4A0B-B1E0-CDF8E7407E37}" presName="parenttext" presStyleLbl="revTx" presStyleIdx="2" presStyleCnt="3">
        <dgm:presLayoutVars>
          <dgm:chMax/>
          <dgm:chPref val="2"/>
          <dgm:bulletEnabled val="1"/>
        </dgm:presLayoutVars>
      </dgm:prSet>
      <dgm:spPr/>
      <dgm:t>
        <a:bodyPr/>
        <a:lstStyle/>
        <a:p>
          <a:endParaRPr lang="es-MX"/>
        </a:p>
      </dgm:t>
    </dgm:pt>
    <dgm:pt modelId="{FFE19A07-4B13-4FD8-965B-E8233E8679B2}" type="pres">
      <dgm:prSet presAssocID="{CCF5E599-5CE1-4A0B-B1E0-CDF8E7407E37}" presName="composite" presStyleCnt="0"/>
      <dgm:spPr/>
    </dgm:pt>
    <dgm:pt modelId="{5C62A243-C33A-4A2A-9071-4AB4879AC157}" type="pres">
      <dgm:prSet presAssocID="{CCF5E599-5CE1-4A0B-B1E0-CDF8E7407E37}" presName="chevron1" presStyleLbl="alignNode1" presStyleIdx="14" presStyleCnt="21"/>
      <dgm:spPr/>
    </dgm:pt>
    <dgm:pt modelId="{94E90D56-84C5-4960-BD13-7483407AA675}" type="pres">
      <dgm:prSet presAssocID="{CCF5E599-5CE1-4A0B-B1E0-CDF8E7407E37}" presName="chevron2" presStyleLbl="alignNode1" presStyleIdx="15" presStyleCnt="21"/>
      <dgm:spPr/>
    </dgm:pt>
    <dgm:pt modelId="{9A7A1111-5B6C-49E0-982C-1EA2854A60D1}" type="pres">
      <dgm:prSet presAssocID="{CCF5E599-5CE1-4A0B-B1E0-CDF8E7407E37}" presName="chevron3" presStyleLbl="alignNode1" presStyleIdx="16" presStyleCnt="21"/>
      <dgm:spPr/>
    </dgm:pt>
    <dgm:pt modelId="{38AC760A-7687-468B-A10D-13238A58E6D2}" type="pres">
      <dgm:prSet presAssocID="{CCF5E599-5CE1-4A0B-B1E0-CDF8E7407E37}" presName="chevron4" presStyleLbl="alignNode1" presStyleIdx="17" presStyleCnt="21"/>
      <dgm:spPr/>
    </dgm:pt>
    <dgm:pt modelId="{23C38435-144F-4213-A479-C43F46D9D67E}" type="pres">
      <dgm:prSet presAssocID="{CCF5E599-5CE1-4A0B-B1E0-CDF8E7407E37}" presName="chevron5" presStyleLbl="alignNode1" presStyleIdx="18" presStyleCnt="21"/>
      <dgm:spPr/>
    </dgm:pt>
    <dgm:pt modelId="{26082438-B84F-457C-ABC9-1C99DF3A4B29}" type="pres">
      <dgm:prSet presAssocID="{CCF5E599-5CE1-4A0B-B1E0-CDF8E7407E37}" presName="chevron6" presStyleLbl="alignNode1" presStyleIdx="19" presStyleCnt="21"/>
      <dgm:spPr/>
    </dgm:pt>
    <dgm:pt modelId="{4D74D952-594E-42F8-A23A-8A66C36BEB7C}" type="pres">
      <dgm:prSet presAssocID="{CCF5E599-5CE1-4A0B-B1E0-CDF8E7407E37}" presName="chevron7" presStyleLbl="alignNode1" presStyleIdx="20" presStyleCnt="21"/>
      <dgm:spPr/>
    </dgm:pt>
    <dgm:pt modelId="{63A904D8-6169-4230-BBC2-1C86601BFA00}" type="pres">
      <dgm:prSet presAssocID="{CCF5E599-5CE1-4A0B-B1E0-CDF8E7407E37}" presName="childtext" presStyleLbl="solidFgAcc1" presStyleIdx="2" presStyleCnt="3">
        <dgm:presLayoutVars>
          <dgm:chMax/>
          <dgm:chPref val="0"/>
          <dgm:bulletEnabled val="1"/>
        </dgm:presLayoutVars>
      </dgm:prSet>
      <dgm:spPr/>
      <dgm:t>
        <a:bodyPr/>
        <a:lstStyle/>
        <a:p>
          <a:endParaRPr lang="es-MX"/>
        </a:p>
      </dgm:t>
    </dgm:pt>
  </dgm:ptLst>
  <dgm:cxnLst>
    <dgm:cxn modelId="{A816D230-43C2-4321-9F50-EADC72DA0C2A}" srcId="{CE31EC9D-249A-4DC6-9C2F-038AA5C11E6C}" destId="{CCF5E599-5CE1-4A0B-B1E0-CDF8E7407E37}" srcOrd="2" destOrd="0" parTransId="{62A3A099-4FF5-4877-8FCF-8473604E6B00}" sibTransId="{E972A3E9-2FF5-4519-8616-442A56656C6B}"/>
    <dgm:cxn modelId="{5DBA8604-8A92-4D96-A2CD-9C02FD71A2E1}" srcId="{CCF5E599-5CE1-4A0B-B1E0-CDF8E7407E37}" destId="{B3F94420-BF44-442F-A2C2-8ED76C40F35C}" srcOrd="0" destOrd="0" parTransId="{A3695127-0270-4D1A-8259-7F9B6198B80C}" sibTransId="{75F759F2-80A7-45CE-94A4-41537B6C5091}"/>
    <dgm:cxn modelId="{69ACC039-8D20-49AE-B910-B463802501D3}" srcId="{CE31EC9D-249A-4DC6-9C2F-038AA5C11E6C}" destId="{84D42476-2E5B-473E-9413-C6EC7F515B5F}" srcOrd="0" destOrd="0" parTransId="{D5C339DB-C5A5-48ED-95E6-2F2E6F6059A6}" sibTransId="{089F8646-B42D-4280-BB15-27802194D0A8}"/>
    <dgm:cxn modelId="{AE64ECD1-7E7C-4DA1-AC0B-17D73DC01DCB}" type="presOf" srcId="{CE31EC9D-249A-4DC6-9C2F-038AA5C11E6C}" destId="{5D008410-FFBC-4E4D-8B8B-290B6D4F7A68}" srcOrd="0" destOrd="0" presId="urn:microsoft.com/office/officeart/2008/layout/VerticalAccentList"/>
    <dgm:cxn modelId="{339E995C-1721-4963-ACE8-BD1BF969C6CF}" srcId="{5C137307-CBCA-437D-B801-4E406E23B54B}" destId="{62EEAC49-1002-4634-B480-F84F88CCE858}" srcOrd="0" destOrd="0" parTransId="{0FF981C6-6C6A-4194-A6F9-C6718B8DD580}" sibTransId="{1B0DD7CB-34C3-408F-B7A8-C4BEDAC76C42}"/>
    <dgm:cxn modelId="{ED5A4DEC-3DDC-44DC-92EE-F2ED825632BC}" type="presOf" srcId="{BBD89EE1-E8AE-4A20-A621-CB4743370A7C}" destId="{1E16C4E0-D000-4752-9C73-528E981CA420}" srcOrd="0" destOrd="0" presId="urn:microsoft.com/office/officeart/2008/layout/VerticalAccentList"/>
    <dgm:cxn modelId="{A9078722-5790-4D13-B191-C42761848607}" type="presOf" srcId="{62EEAC49-1002-4634-B480-F84F88CCE858}" destId="{1D6547DF-7769-4A28-80D8-412E7797025E}" srcOrd="0" destOrd="0" presId="urn:microsoft.com/office/officeart/2008/layout/VerticalAccentList"/>
    <dgm:cxn modelId="{A623670A-85DB-433A-A0D9-1552B20F2A47}" srcId="{CE31EC9D-249A-4DC6-9C2F-038AA5C11E6C}" destId="{5C137307-CBCA-437D-B801-4E406E23B54B}" srcOrd="1" destOrd="0" parTransId="{28A9D05E-03C3-4100-8467-683DC156CEEC}" sibTransId="{E0C87DB5-1EC9-4D3F-A5D8-7E72975E9103}"/>
    <dgm:cxn modelId="{4C0875F5-1336-4154-8821-CDFF3BDA4D6C}" type="presOf" srcId="{5C137307-CBCA-437D-B801-4E406E23B54B}" destId="{B0A2151F-4FEE-4ED3-A4F6-0C6237B02017}" srcOrd="0" destOrd="0" presId="urn:microsoft.com/office/officeart/2008/layout/VerticalAccentList"/>
    <dgm:cxn modelId="{DD76E2AB-EFEF-4673-93C2-085C4FB13FE4}" type="presOf" srcId="{84D42476-2E5B-473E-9413-C6EC7F515B5F}" destId="{DCE3B80A-71EA-43AC-82EA-19FF642C60B4}" srcOrd="0" destOrd="0" presId="urn:microsoft.com/office/officeart/2008/layout/VerticalAccentList"/>
    <dgm:cxn modelId="{7D53B0BA-EE99-4D1A-B993-04ED5D887C57}" type="presOf" srcId="{B3F94420-BF44-442F-A2C2-8ED76C40F35C}" destId="{63A904D8-6169-4230-BBC2-1C86601BFA00}" srcOrd="0" destOrd="0" presId="urn:microsoft.com/office/officeart/2008/layout/VerticalAccentList"/>
    <dgm:cxn modelId="{8A937553-D865-4E19-A502-4C2950358245}" type="presOf" srcId="{CCF5E599-5CE1-4A0B-B1E0-CDF8E7407E37}" destId="{A3A301F4-341A-4524-A08D-A70355E83F52}" srcOrd="0" destOrd="0" presId="urn:microsoft.com/office/officeart/2008/layout/VerticalAccentList"/>
    <dgm:cxn modelId="{7E0F7C17-0CF3-4C72-810F-B24C9D8DDDC1}" srcId="{84D42476-2E5B-473E-9413-C6EC7F515B5F}" destId="{BBD89EE1-E8AE-4A20-A621-CB4743370A7C}" srcOrd="0" destOrd="0" parTransId="{4979FC87-8F5A-4002-99CF-9B4FFCF18849}" sibTransId="{ECC35DAB-9C20-4FFC-AEF9-8C4C3785E459}"/>
    <dgm:cxn modelId="{1B6BC419-9A53-4853-AA4D-7012ADC5D285}" type="presParOf" srcId="{5D008410-FFBC-4E4D-8B8B-290B6D4F7A68}" destId="{4BB001EE-DD0E-48A8-A199-F8ED90311F4F}" srcOrd="0" destOrd="0" presId="urn:microsoft.com/office/officeart/2008/layout/VerticalAccentList"/>
    <dgm:cxn modelId="{D9483B2A-5308-4960-B32E-5FAAF7984D9E}" type="presParOf" srcId="{4BB001EE-DD0E-48A8-A199-F8ED90311F4F}" destId="{DCE3B80A-71EA-43AC-82EA-19FF642C60B4}" srcOrd="0" destOrd="0" presId="urn:microsoft.com/office/officeart/2008/layout/VerticalAccentList"/>
    <dgm:cxn modelId="{1148FBA2-E889-4A1D-8C11-619B425D36E1}" type="presParOf" srcId="{5D008410-FFBC-4E4D-8B8B-290B6D4F7A68}" destId="{AB5BDF44-6B4C-47FF-B52D-94C324BB7757}" srcOrd="1" destOrd="0" presId="urn:microsoft.com/office/officeart/2008/layout/VerticalAccentList"/>
    <dgm:cxn modelId="{A7503027-9960-4B65-83F1-B7F211560870}" type="presParOf" srcId="{AB5BDF44-6B4C-47FF-B52D-94C324BB7757}" destId="{8B13400C-5869-4725-BC54-8C2F1871CC9F}" srcOrd="0" destOrd="0" presId="urn:microsoft.com/office/officeart/2008/layout/VerticalAccentList"/>
    <dgm:cxn modelId="{9109F2C1-B76A-4ACE-BAE4-C9041ECA6C1C}" type="presParOf" srcId="{AB5BDF44-6B4C-47FF-B52D-94C324BB7757}" destId="{D5259F37-6BF4-4E7E-943E-94AEEA647C7A}" srcOrd="1" destOrd="0" presId="urn:microsoft.com/office/officeart/2008/layout/VerticalAccentList"/>
    <dgm:cxn modelId="{DECDB4E7-BE3F-454C-9284-B19BF28869FE}" type="presParOf" srcId="{AB5BDF44-6B4C-47FF-B52D-94C324BB7757}" destId="{11012194-104C-4DD6-B6CA-BE030B2B6BC3}" srcOrd="2" destOrd="0" presId="urn:microsoft.com/office/officeart/2008/layout/VerticalAccentList"/>
    <dgm:cxn modelId="{A6CB9B7B-EE86-4B72-BF24-2F238354548C}" type="presParOf" srcId="{AB5BDF44-6B4C-47FF-B52D-94C324BB7757}" destId="{71056738-82C0-4358-9827-C8E289A532AD}" srcOrd="3" destOrd="0" presId="urn:microsoft.com/office/officeart/2008/layout/VerticalAccentList"/>
    <dgm:cxn modelId="{7E892E0C-4723-4565-88D9-68A84061AC9B}" type="presParOf" srcId="{AB5BDF44-6B4C-47FF-B52D-94C324BB7757}" destId="{75C9FDC9-6B5F-47AC-AA18-D6011EA8CFD3}" srcOrd="4" destOrd="0" presId="urn:microsoft.com/office/officeart/2008/layout/VerticalAccentList"/>
    <dgm:cxn modelId="{6D594F09-4966-4646-AF18-D6611D28EE0D}" type="presParOf" srcId="{AB5BDF44-6B4C-47FF-B52D-94C324BB7757}" destId="{A0E865A8-4781-4388-8CB2-643B7C0B258E}" srcOrd="5" destOrd="0" presId="urn:microsoft.com/office/officeart/2008/layout/VerticalAccentList"/>
    <dgm:cxn modelId="{AF752F70-3A47-495C-9D37-C9398328D10C}" type="presParOf" srcId="{AB5BDF44-6B4C-47FF-B52D-94C324BB7757}" destId="{CEF8ACC6-464C-47EA-9CB7-687A79286F06}" srcOrd="6" destOrd="0" presId="urn:microsoft.com/office/officeart/2008/layout/VerticalAccentList"/>
    <dgm:cxn modelId="{DBB920C9-8D23-4B3F-9557-80D77463DB3C}" type="presParOf" srcId="{AB5BDF44-6B4C-47FF-B52D-94C324BB7757}" destId="{1E16C4E0-D000-4752-9C73-528E981CA420}" srcOrd="7" destOrd="0" presId="urn:microsoft.com/office/officeart/2008/layout/VerticalAccentList"/>
    <dgm:cxn modelId="{AAA310AF-69F3-4D79-B00C-3B91034680FE}" type="presParOf" srcId="{5D008410-FFBC-4E4D-8B8B-290B6D4F7A68}" destId="{764600D2-5D1A-4F7F-BBBA-ACF7203AE79F}" srcOrd="2" destOrd="0" presId="urn:microsoft.com/office/officeart/2008/layout/VerticalAccentList"/>
    <dgm:cxn modelId="{667DC5C2-0A96-4BBD-87E6-182503D24721}" type="presParOf" srcId="{5D008410-FFBC-4E4D-8B8B-290B6D4F7A68}" destId="{FEE18C37-D2D9-4ECD-A7B0-20C2C5D0A843}" srcOrd="3" destOrd="0" presId="urn:microsoft.com/office/officeart/2008/layout/VerticalAccentList"/>
    <dgm:cxn modelId="{3F4F30D6-CA1F-456E-A333-C5116E941AA0}" type="presParOf" srcId="{FEE18C37-D2D9-4ECD-A7B0-20C2C5D0A843}" destId="{B0A2151F-4FEE-4ED3-A4F6-0C6237B02017}" srcOrd="0" destOrd="0" presId="urn:microsoft.com/office/officeart/2008/layout/VerticalAccentList"/>
    <dgm:cxn modelId="{DAE02F26-3408-4F16-9E72-E3211336D0B8}" type="presParOf" srcId="{5D008410-FFBC-4E4D-8B8B-290B6D4F7A68}" destId="{9514B5C9-478F-479E-89AB-24FD08E06DBE}" srcOrd="4" destOrd="0" presId="urn:microsoft.com/office/officeart/2008/layout/VerticalAccentList"/>
    <dgm:cxn modelId="{611EE811-7504-42B7-A683-C6D96D9C0643}" type="presParOf" srcId="{9514B5C9-478F-479E-89AB-24FD08E06DBE}" destId="{E3C0ABCC-0E31-43AF-9496-55DDED996691}" srcOrd="0" destOrd="0" presId="urn:microsoft.com/office/officeart/2008/layout/VerticalAccentList"/>
    <dgm:cxn modelId="{39F33027-13B4-4A9E-A9DF-393F7F877354}" type="presParOf" srcId="{9514B5C9-478F-479E-89AB-24FD08E06DBE}" destId="{761B3421-1488-4CDB-B365-4240656D12EE}" srcOrd="1" destOrd="0" presId="urn:microsoft.com/office/officeart/2008/layout/VerticalAccentList"/>
    <dgm:cxn modelId="{ED3F06D0-A787-4B17-A8A6-0F2CDB61D92E}" type="presParOf" srcId="{9514B5C9-478F-479E-89AB-24FD08E06DBE}" destId="{79005718-B74B-447C-8706-DE529E13C9CF}" srcOrd="2" destOrd="0" presId="urn:microsoft.com/office/officeart/2008/layout/VerticalAccentList"/>
    <dgm:cxn modelId="{2F98DB3C-58FC-4E62-8D93-048B5F117EF5}" type="presParOf" srcId="{9514B5C9-478F-479E-89AB-24FD08E06DBE}" destId="{8CF826DA-83DB-48BA-8E30-5D1414BBD92F}" srcOrd="3" destOrd="0" presId="urn:microsoft.com/office/officeart/2008/layout/VerticalAccentList"/>
    <dgm:cxn modelId="{C5B066DE-F3B8-4367-BADD-A2D3A3CA2B78}" type="presParOf" srcId="{9514B5C9-478F-479E-89AB-24FD08E06DBE}" destId="{67FF043C-A6D1-4EE1-BC9D-B64A6AABBA19}" srcOrd="4" destOrd="0" presId="urn:microsoft.com/office/officeart/2008/layout/VerticalAccentList"/>
    <dgm:cxn modelId="{C1556645-85DD-433C-96A1-BA55801C0963}" type="presParOf" srcId="{9514B5C9-478F-479E-89AB-24FD08E06DBE}" destId="{16C386B5-2B88-486F-94A5-60187F7D85A3}" srcOrd="5" destOrd="0" presId="urn:microsoft.com/office/officeart/2008/layout/VerticalAccentList"/>
    <dgm:cxn modelId="{54F485C7-0741-46FC-AD15-4DBE2AA3390D}" type="presParOf" srcId="{9514B5C9-478F-479E-89AB-24FD08E06DBE}" destId="{C8FC8AA6-6133-40EE-BAB6-A0979360FDE9}" srcOrd="6" destOrd="0" presId="urn:microsoft.com/office/officeart/2008/layout/VerticalAccentList"/>
    <dgm:cxn modelId="{104A0CB3-2BED-4028-8D37-85AEDA48C01D}" type="presParOf" srcId="{9514B5C9-478F-479E-89AB-24FD08E06DBE}" destId="{1D6547DF-7769-4A28-80D8-412E7797025E}" srcOrd="7" destOrd="0" presId="urn:microsoft.com/office/officeart/2008/layout/VerticalAccentList"/>
    <dgm:cxn modelId="{8D87F4AC-FF9F-4E31-985F-88617C65E512}" type="presParOf" srcId="{5D008410-FFBC-4E4D-8B8B-290B6D4F7A68}" destId="{2FEE350F-CDD2-44C5-AFCA-D11102FC1984}" srcOrd="5" destOrd="0" presId="urn:microsoft.com/office/officeart/2008/layout/VerticalAccentList"/>
    <dgm:cxn modelId="{215C337A-C3A7-48E4-BB9D-E8A9999BB7EB}" type="presParOf" srcId="{5D008410-FFBC-4E4D-8B8B-290B6D4F7A68}" destId="{3DEBEA41-4D11-4E92-BFB8-635614A956D6}" srcOrd="6" destOrd="0" presId="urn:microsoft.com/office/officeart/2008/layout/VerticalAccentList"/>
    <dgm:cxn modelId="{BC122428-BE75-44D3-9330-A3815B953D24}" type="presParOf" srcId="{3DEBEA41-4D11-4E92-BFB8-635614A956D6}" destId="{A3A301F4-341A-4524-A08D-A70355E83F52}" srcOrd="0" destOrd="0" presId="urn:microsoft.com/office/officeart/2008/layout/VerticalAccentList"/>
    <dgm:cxn modelId="{6CDC86A2-7A60-4A0F-82DE-EED062C3A11E}" type="presParOf" srcId="{5D008410-FFBC-4E4D-8B8B-290B6D4F7A68}" destId="{FFE19A07-4B13-4FD8-965B-E8233E8679B2}" srcOrd="7" destOrd="0" presId="urn:microsoft.com/office/officeart/2008/layout/VerticalAccentList"/>
    <dgm:cxn modelId="{C59B263F-AC31-465B-8706-74201DDFC9DD}" type="presParOf" srcId="{FFE19A07-4B13-4FD8-965B-E8233E8679B2}" destId="{5C62A243-C33A-4A2A-9071-4AB4879AC157}" srcOrd="0" destOrd="0" presId="urn:microsoft.com/office/officeart/2008/layout/VerticalAccentList"/>
    <dgm:cxn modelId="{E62CAA64-DC7E-4E49-8E5E-21452C55F2DB}" type="presParOf" srcId="{FFE19A07-4B13-4FD8-965B-E8233E8679B2}" destId="{94E90D56-84C5-4960-BD13-7483407AA675}" srcOrd="1" destOrd="0" presId="urn:microsoft.com/office/officeart/2008/layout/VerticalAccentList"/>
    <dgm:cxn modelId="{6A82D8C3-2837-446B-A55E-D199CE2FEB06}" type="presParOf" srcId="{FFE19A07-4B13-4FD8-965B-E8233E8679B2}" destId="{9A7A1111-5B6C-49E0-982C-1EA2854A60D1}" srcOrd="2" destOrd="0" presId="urn:microsoft.com/office/officeart/2008/layout/VerticalAccentList"/>
    <dgm:cxn modelId="{0012D3A1-1542-44B4-8A44-7A775E906FF7}" type="presParOf" srcId="{FFE19A07-4B13-4FD8-965B-E8233E8679B2}" destId="{38AC760A-7687-468B-A10D-13238A58E6D2}" srcOrd="3" destOrd="0" presId="urn:microsoft.com/office/officeart/2008/layout/VerticalAccentList"/>
    <dgm:cxn modelId="{82251425-D1F0-45B9-98D4-7B20610929B9}" type="presParOf" srcId="{FFE19A07-4B13-4FD8-965B-E8233E8679B2}" destId="{23C38435-144F-4213-A479-C43F46D9D67E}" srcOrd="4" destOrd="0" presId="urn:microsoft.com/office/officeart/2008/layout/VerticalAccentList"/>
    <dgm:cxn modelId="{A26D2117-1310-44B2-A484-3111C23BE6C5}" type="presParOf" srcId="{FFE19A07-4B13-4FD8-965B-E8233E8679B2}" destId="{26082438-B84F-457C-ABC9-1C99DF3A4B29}" srcOrd="5" destOrd="0" presId="urn:microsoft.com/office/officeart/2008/layout/VerticalAccentList"/>
    <dgm:cxn modelId="{07C4C43D-7FE3-4B20-9D20-8DF43D5D6A54}" type="presParOf" srcId="{FFE19A07-4B13-4FD8-965B-E8233E8679B2}" destId="{4D74D952-594E-42F8-A23A-8A66C36BEB7C}" srcOrd="6" destOrd="0" presId="urn:microsoft.com/office/officeart/2008/layout/VerticalAccentList"/>
    <dgm:cxn modelId="{FAC2DD81-F7DB-4AF4-AAF9-195024F7F8DD}" type="presParOf" srcId="{FFE19A07-4B13-4FD8-965B-E8233E8679B2}" destId="{63A904D8-6169-4230-BBC2-1C86601BFA00}"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146D27-F3F5-4B16-A529-7E4484F3D763}" type="doc">
      <dgm:prSet loTypeId="urn:microsoft.com/office/officeart/2005/8/layout/pList2" loCatId="list" qsTypeId="urn:microsoft.com/office/officeart/2005/8/quickstyle/simple1" qsCatId="simple" csTypeId="urn:microsoft.com/office/officeart/2005/8/colors/accent1_2" csCatId="accent1" phldr="1"/>
      <dgm:spPr/>
    </dgm:pt>
    <dgm:pt modelId="{AC4C317F-C91F-4CA8-AD21-3A507D9D1773}">
      <dgm:prSet phldrT="[Texto]"/>
      <dgm:spPr/>
      <dgm:t>
        <a:bodyPr/>
        <a:lstStyle/>
        <a:p>
          <a:pPr>
            <a:lnSpc>
              <a:spcPct val="150000"/>
            </a:lnSpc>
          </a:pPr>
          <a:r>
            <a:rPr lang="es-ES" b="1" dirty="0" smtClean="0">
              <a:solidFill>
                <a:schemeClr val="accent1">
                  <a:lumMod val="50000"/>
                </a:schemeClr>
              </a:solidFill>
            </a:rPr>
            <a:t>Optimizar el valor y la calidad de las publicaciones científicas</a:t>
          </a:r>
          <a:endParaRPr lang="es-MX" b="1" dirty="0">
            <a:solidFill>
              <a:schemeClr val="accent1">
                <a:lumMod val="50000"/>
              </a:schemeClr>
            </a:solidFill>
          </a:endParaRPr>
        </a:p>
      </dgm:t>
    </dgm:pt>
    <dgm:pt modelId="{6F1B0E4A-984A-4730-89CA-B86D3F14A654}" type="parTrans" cxnId="{41CD3A39-FB35-4852-B3AD-01213ACF3900}">
      <dgm:prSet/>
      <dgm:spPr/>
      <dgm:t>
        <a:bodyPr/>
        <a:lstStyle/>
        <a:p>
          <a:endParaRPr lang="es-MX"/>
        </a:p>
      </dgm:t>
    </dgm:pt>
    <dgm:pt modelId="{11C8724D-6502-462A-8AED-14280A8DA238}" type="sibTrans" cxnId="{41CD3A39-FB35-4852-B3AD-01213ACF3900}">
      <dgm:prSet/>
      <dgm:spPr/>
      <dgm:t>
        <a:bodyPr/>
        <a:lstStyle/>
        <a:p>
          <a:endParaRPr lang="es-MX"/>
        </a:p>
      </dgm:t>
    </dgm:pt>
    <dgm:pt modelId="{D00CCB45-15C2-4803-8A87-10362CC4076B}">
      <dgm:prSet phldrT="[Texto]"/>
      <dgm:spPr/>
      <dgm:t>
        <a:bodyPr/>
        <a:lstStyle/>
        <a:p>
          <a:pPr>
            <a:lnSpc>
              <a:spcPct val="150000"/>
            </a:lnSpc>
          </a:pPr>
          <a:r>
            <a:rPr lang="es-ES" b="1" dirty="0" smtClean="0">
              <a:solidFill>
                <a:schemeClr val="bg2">
                  <a:lumMod val="50000"/>
                </a:schemeClr>
              </a:solidFill>
            </a:rPr>
            <a:t>Permitir a los investigadores y usuarios acceso a información científica de calidad con mínimas restricciones</a:t>
          </a:r>
          <a:endParaRPr lang="es-MX" b="1" dirty="0">
            <a:solidFill>
              <a:schemeClr val="bg2">
                <a:lumMod val="50000"/>
              </a:schemeClr>
            </a:solidFill>
          </a:endParaRPr>
        </a:p>
      </dgm:t>
    </dgm:pt>
    <dgm:pt modelId="{F4DD5E14-779D-4082-82C3-10719AC909DA}" type="parTrans" cxnId="{F013C546-A4D9-4F55-AED4-7721E7994B66}">
      <dgm:prSet/>
      <dgm:spPr/>
      <dgm:t>
        <a:bodyPr/>
        <a:lstStyle/>
        <a:p>
          <a:endParaRPr lang="es-MX"/>
        </a:p>
      </dgm:t>
    </dgm:pt>
    <dgm:pt modelId="{541F0A38-7E90-49D4-B2F9-A16BC67F8DF8}" type="sibTrans" cxnId="{F013C546-A4D9-4F55-AED4-7721E7994B66}">
      <dgm:prSet/>
      <dgm:spPr/>
      <dgm:t>
        <a:bodyPr/>
        <a:lstStyle/>
        <a:p>
          <a:endParaRPr lang="es-MX"/>
        </a:p>
      </dgm:t>
    </dgm:pt>
    <dgm:pt modelId="{6296BCDC-350F-4C34-953E-0C7DCE67E83B}">
      <dgm:prSet phldrT="[Texto]"/>
      <dgm:spPr/>
      <dgm:t>
        <a:bodyPr/>
        <a:lstStyle/>
        <a:p>
          <a:pPr>
            <a:lnSpc>
              <a:spcPct val="150000"/>
            </a:lnSpc>
          </a:pPr>
          <a:r>
            <a:rPr lang="es-ES" b="1" dirty="0" smtClean="0">
              <a:solidFill>
                <a:srgbClr val="C00000"/>
              </a:solidFill>
            </a:rPr>
            <a:t>Otorgar a la producción científica características de amplia visibilidad, inmediatez y gratuidad</a:t>
          </a:r>
          <a:endParaRPr lang="es-MX" b="1" dirty="0">
            <a:solidFill>
              <a:srgbClr val="C00000"/>
            </a:solidFill>
          </a:endParaRPr>
        </a:p>
      </dgm:t>
    </dgm:pt>
    <dgm:pt modelId="{BF74CCC2-6A36-47AE-A831-D35AD39938A1}" type="parTrans" cxnId="{6E6A0278-3D9A-44AC-B061-557E7671CD60}">
      <dgm:prSet/>
      <dgm:spPr/>
      <dgm:t>
        <a:bodyPr/>
        <a:lstStyle/>
        <a:p>
          <a:endParaRPr lang="es-MX"/>
        </a:p>
      </dgm:t>
    </dgm:pt>
    <dgm:pt modelId="{9EAB5E4A-78E7-45A0-9AC9-CFA0FACE5428}" type="sibTrans" cxnId="{6E6A0278-3D9A-44AC-B061-557E7671CD60}">
      <dgm:prSet/>
      <dgm:spPr/>
      <dgm:t>
        <a:bodyPr/>
        <a:lstStyle/>
        <a:p>
          <a:endParaRPr lang="es-MX"/>
        </a:p>
      </dgm:t>
    </dgm:pt>
    <dgm:pt modelId="{EB14F335-4BBF-4FC5-BF05-DEDAAE1C730E}" type="pres">
      <dgm:prSet presAssocID="{A5146D27-F3F5-4B16-A529-7E4484F3D763}" presName="Name0" presStyleCnt="0">
        <dgm:presLayoutVars>
          <dgm:dir/>
          <dgm:resizeHandles val="exact"/>
        </dgm:presLayoutVars>
      </dgm:prSet>
      <dgm:spPr/>
    </dgm:pt>
    <dgm:pt modelId="{9B28810F-0DCC-4192-86FC-07C4F15B4DBC}" type="pres">
      <dgm:prSet presAssocID="{A5146D27-F3F5-4B16-A529-7E4484F3D763}" presName="bkgdShp" presStyleLbl="alignAccFollowNode1" presStyleIdx="0" presStyleCnt="1"/>
      <dgm:spPr/>
    </dgm:pt>
    <dgm:pt modelId="{AED10600-B48B-492C-84DE-245BEE1B12F3}" type="pres">
      <dgm:prSet presAssocID="{A5146D27-F3F5-4B16-A529-7E4484F3D763}" presName="linComp" presStyleCnt="0"/>
      <dgm:spPr/>
    </dgm:pt>
    <dgm:pt modelId="{C7388739-2319-4816-8E57-8206CF3FBB0D}" type="pres">
      <dgm:prSet presAssocID="{AC4C317F-C91F-4CA8-AD21-3A507D9D1773}" presName="compNode" presStyleCnt="0"/>
      <dgm:spPr/>
    </dgm:pt>
    <dgm:pt modelId="{CF373DE1-9C49-4068-A8F4-13148E5086D3}" type="pres">
      <dgm:prSet presAssocID="{AC4C317F-C91F-4CA8-AD21-3A507D9D1773}" presName="node" presStyleLbl="node1" presStyleIdx="0" presStyleCnt="3">
        <dgm:presLayoutVars>
          <dgm:bulletEnabled val="1"/>
        </dgm:presLayoutVars>
      </dgm:prSet>
      <dgm:spPr/>
      <dgm:t>
        <a:bodyPr/>
        <a:lstStyle/>
        <a:p>
          <a:endParaRPr lang="es-MX"/>
        </a:p>
      </dgm:t>
    </dgm:pt>
    <dgm:pt modelId="{FF733CE6-A1A1-40AA-8951-5EE0F70BE617}" type="pres">
      <dgm:prSet presAssocID="{AC4C317F-C91F-4CA8-AD21-3A507D9D1773}" presName="invisiNode" presStyleLbl="node1" presStyleIdx="0" presStyleCnt="3"/>
      <dgm:spPr/>
    </dgm:pt>
    <dgm:pt modelId="{7500D9CB-6199-42E2-98CF-1186D5168C7A}" type="pres">
      <dgm:prSet presAssocID="{AC4C317F-C91F-4CA8-AD21-3A507D9D1773}"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26000" b="-26000"/>
          </a:stretch>
        </a:blipFill>
      </dgm:spPr>
    </dgm:pt>
    <dgm:pt modelId="{0F9E50D6-1269-4993-A426-CC2B9C23A73F}" type="pres">
      <dgm:prSet presAssocID="{11C8724D-6502-462A-8AED-14280A8DA238}" presName="sibTrans" presStyleLbl="sibTrans2D1" presStyleIdx="0" presStyleCnt="0"/>
      <dgm:spPr/>
      <dgm:t>
        <a:bodyPr/>
        <a:lstStyle/>
        <a:p>
          <a:endParaRPr lang="es-MX"/>
        </a:p>
      </dgm:t>
    </dgm:pt>
    <dgm:pt modelId="{4B881661-1D6F-4241-A839-0B42D7474658}" type="pres">
      <dgm:prSet presAssocID="{D00CCB45-15C2-4803-8A87-10362CC4076B}" presName="compNode" presStyleCnt="0"/>
      <dgm:spPr/>
    </dgm:pt>
    <dgm:pt modelId="{5AF3B686-2F04-4D4A-BF20-279210A7883C}" type="pres">
      <dgm:prSet presAssocID="{D00CCB45-15C2-4803-8A87-10362CC4076B}" presName="node" presStyleLbl="node1" presStyleIdx="1" presStyleCnt="3">
        <dgm:presLayoutVars>
          <dgm:bulletEnabled val="1"/>
        </dgm:presLayoutVars>
      </dgm:prSet>
      <dgm:spPr/>
      <dgm:t>
        <a:bodyPr/>
        <a:lstStyle/>
        <a:p>
          <a:endParaRPr lang="es-MX"/>
        </a:p>
      </dgm:t>
    </dgm:pt>
    <dgm:pt modelId="{F50CB8A3-48CF-40C0-98EC-47744C43D662}" type="pres">
      <dgm:prSet presAssocID="{D00CCB45-15C2-4803-8A87-10362CC4076B}" presName="invisiNode" presStyleLbl="node1" presStyleIdx="1" presStyleCnt="3"/>
      <dgm:spPr/>
    </dgm:pt>
    <dgm:pt modelId="{90E7A4FF-E195-4E41-A465-D8C24C23AA16}" type="pres">
      <dgm:prSet presAssocID="{D00CCB45-15C2-4803-8A87-10362CC4076B}"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31000" b="-31000"/>
          </a:stretch>
        </a:blipFill>
      </dgm:spPr>
    </dgm:pt>
    <dgm:pt modelId="{94FA3C81-DBF0-4F3E-81E1-EE6004320C08}" type="pres">
      <dgm:prSet presAssocID="{541F0A38-7E90-49D4-B2F9-A16BC67F8DF8}" presName="sibTrans" presStyleLbl="sibTrans2D1" presStyleIdx="0" presStyleCnt="0"/>
      <dgm:spPr/>
      <dgm:t>
        <a:bodyPr/>
        <a:lstStyle/>
        <a:p>
          <a:endParaRPr lang="es-MX"/>
        </a:p>
      </dgm:t>
    </dgm:pt>
    <dgm:pt modelId="{B719AB7A-3E23-44B3-8BE5-3D8BB2A2B44F}" type="pres">
      <dgm:prSet presAssocID="{6296BCDC-350F-4C34-953E-0C7DCE67E83B}" presName="compNode" presStyleCnt="0"/>
      <dgm:spPr/>
    </dgm:pt>
    <dgm:pt modelId="{B06CDC8E-A54B-4D58-BB2D-30EF81FAAE44}" type="pres">
      <dgm:prSet presAssocID="{6296BCDC-350F-4C34-953E-0C7DCE67E83B}" presName="node" presStyleLbl="node1" presStyleIdx="2" presStyleCnt="3">
        <dgm:presLayoutVars>
          <dgm:bulletEnabled val="1"/>
        </dgm:presLayoutVars>
      </dgm:prSet>
      <dgm:spPr/>
      <dgm:t>
        <a:bodyPr/>
        <a:lstStyle/>
        <a:p>
          <a:endParaRPr lang="es-MX"/>
        </a:p>
      </dgm:t>
    </dgm:pt>
    <dgm:pt modelId="{2D878D16-892E-4DA5-8288-C9A18CFF0C1F}" type="pres">
      <dgm:prSet presAssocID="{6296BCDC-350F-4C34-953E-0C7DCE67E83B}" presName="invisiNode" presStyleLbl="node1" presStyleIdx="2" presStyleCnt="3"/>
      <dgm:spPr/>
    </dgm:pt>
    <dgm:pt modelId="{A55F4528-2E67-46B2-BA95-4014394EE1A9}" type="pres">
      <dgm:prSet presAssocID="{6296BCDC-350F-4C34-953E-0C7DCE67E83B}"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dgm:spPr>
    </dgm:pt>
  </dgm:ptLst>
  <dgm:cxnLst>
    <dgm:cxn modelId="{0985C8D1-4956-48C1-8F0B-F0020EEF6700}" type="presOf" srcId="{541F0A38-7E90-49D4-B2F9-A16BC67F8DF8}" destId="{94FA3C81-DBF0-4F3E-81E1-EE6004320C08}" srcOrd="0" destOrd="0" presId="urn:microsoft.com/office/officeart/2005/8/layout/pList2"/>
    <dgm:cxn modelId="{41CD3A39-FB35-4852-B3AD-01213ACF3900}" srcId="{A5146D27-F3F5-4B16-A529-7E4484F3D763}" destId="{AC4C317F-C91F-4CA8-AD21-3A507D9D1773}" srcOrd="0" destOrd="0" parTransId="{6F1B0E4A-984A-4730-89CA-B86D3F14A654}" sibTransId="{11C8724D-6502-462A-8AED-14280A8DA238}"/>
    <dgm:cxn modelId="{44A9D321-AED2-44EA-9A0A-1A246B652A09}" type="presOf" srcId="{6296BCDC-350F-4C34-953E-0C7DCE67E83B}" destId="{B06CDC8E-A54B-4D58-BB2D-30EF81FAAE44}" srcOrd="0" destOrd="0" presId="urn:microsoft.com/office/officeart/2005/8/layout/pList2"/>
    <dgm:cxn modelId="{C3221AE9-73BA-4100-82A0-968141C720BF}" type="presOf" srcId="{D00CCB45-15C2-4803-8A87-10362CC4076B}" destId="{5AF3B686-2F04-4D4A-BF20-279210A7883C}" srcOrd="0" destOrd="0" presId="urn:microsoft.com/office/officeart/2005/8/layout/pList2"/>
    <dgm:cxn modelId="{F013C546-A4D9-4F55-AED4-7721E7994B66}" srcId="{A5146D27-F3F5-4B16-A529-7E4484F3D763}" destId="{D00CCB45-15C2-4803-8A87-10362CC4076B}" srcOrd="1" destOrd="0" parTransId="{F4DD5E14-779D-4082-82C3-10719AC909DA}" sibTransId="{541F0A38-7E90-49D4-B2F9-A16BC67F8DF8}"/>
    <dgm:cxn modelId="{27071F5F-9A7E-4E5C-ACAC-B5D500B5C9F3}" type="presOf" srcId="{AC4C317F-C91F-4CA8-AD21-3A507D9D1773}" destId="{CF373DE1-9C49-4068-A8F4-13148E5086D3}" srcOrd="0" destOrd="0" presId="urn:microsoft.com/office/officeart/2005/8/layout/pList2"/>
    <dgm:cxn modelId="{FEE9718E-A52D-41EA-98A5-FE7924ED45FC}" type="presOf" srcId="{A5146D27-F3F5-4B16-A529-7E4484F3D763}" destId="{EB14F335-4BBF-4FC5-BF05-DEDAAE1C730E}" srcOrd="0" destOrd="0" presId="urn:microsoft.com/office/officeart/2005/8/layout/pList2"/>
    <dgm:cxn modelId="{6E6A0278-3D9A-44AC-B061-557E7671CD60}" srcId="{A5146D27-F3F5-4B16-A529-7E4484F3D763}" destId="{6296BCDC-350F-4C34-953E-0C7DCE67E83B}" srcOrd="2" destOrd="0" parTransId="{BF74CCC2-6A36-47AE-A831-D35AD39938A1}" sibTransId="{9EAB5E4A-78E7-45A0-9AC9-CFA0FACE5428}"/>
    <dgm:cxn modelId="{F37D223A-5B09-47C6-9D9B-C212CE37DB00}" type="presOf" srcId="{11C8724D-6502-462A-8AED-14280A8DA238}" destId="{0F9E50D6-1269-4993-A426-CC2B9C23A73F}" srcOrd="0" destOrd="0" presId="urn:microsoft.com/office/officeart/2005/8/layout/pList2"/>
    <dgm:cxn modelId="{26EB9126-D607-4B11-AC0B-3BBA92CAD471}" type="presParOf" srcId="{EB14F335-4BBF-4FC5-BF05-DEDAAE1C730E}" destId="{9B28810F-0DCC-4192-86FC-07C4F15B4DBC}" srcOrd="0" destOrd="0" presId="urn:microsoft.com/office/officeart/2005/8/layout/pList2"/>
    <dgm:cxn modelId="{72422C52-72B3-4277-A459-F48D05965500}" type="presParOf" srcId="{EB14F335-4BBF-4FC5-BF05-DEDAAE1C730E}" destId="{AED10600-B48B-492C-84DE-245BEE1B12F3}" srcOrd="1" destOrd="0" presId="urn:microsoft.com/office/officeart/2005/8/layout/pList2"/>
    <dgm:cxn modelId="{C366DE2F-F1B8-4DA8-A349-1506C45DCAD9}" type="presParOf" srcId="{AED10600-B48B-492C-84DE-245BEE1B12F3}" destId="{C7388739-2319-4816-8E57-8206CF3FBB0D}" srcOrd="0" destOrd="0" presId="urn:microsoft.com/office/officeart/2005/8/layout/pList2"/>
    <dgm:cxn modelId="{94D86872-DFBA-41A8-BDEE-3E8987C253D9}" type="presParOf" srcId="{C7388739-2319-4816-8E57-8206CF3FBB0D}" destId="{CF373DE1-9C49-4068-A8F4-13148E5086D3}" srcOrd="0" destOrd="0" presId="urn:microsoft.com/office/officeart/2005/8/layout/pList2"/>
    <dgm:cxn modelId="{93C78EF2-0F08-4CA9-8C33-28FF632A4F69}" type="presParOf" srcId="{C7388739-2319-4816-8E57-8206CF3FBB0D}" destId="{FF733CE6-A1A1-40AA-8951-5EE0F70BE617}" srcOrd="1" destOrd="0" presId="urn:microsoft.com/office/officeart/2005/8/layout/pList2"/>
    <dgm:cxn modelId="{91612E26-D4A5-4461-B31C-90B60D35A5FE}" type="presParOf" srcId="{C7388739-2319-4816-8E57-8206CF3FBB0D}" destId="{7500D9CB-6199-42E2-98CF-1186D5168C7A}" srcOrd="2" destOrd="0" presId="urn:microsoft.com/office/officeart/2005/8/layout/pList2"/>
    <dgm:cxn modelId="{7C0371EA-8961-4A5E-AE88-921B812B15BC}" type="presParOf" srcId="{AED10600-B48B-492C-84DE-245BEE1B12F3}" destId="{0F9E50D6-1269-4993-A426-CC2B9C23A73F}" srcOrd="1" destOrd="0" presId="urn:microsoft.com/office/officeart/2005/8/layout/pList2"/>
    <dgm:cxn modelId="{6BB85494-BD65-4D65-828C-FB5DA7EEEAD2}" type="presParOf" srcId="{AED10600-B48B-492C-84DE-245BEE1B12F3}" destId="{4B881661-1D6F-4241-A839-0B42D7474658}" srcOrd="2" destOrd="0" presId="urn:microsoft.com/office/officeart/2005/8/layout/pList2"/>
    <dgm:cxn modelId="{232FE7C8-68D9-4711-A01A-9D8C8578963B}" type="presParOf" srcId="{4B881661-1D6F-4241-A839-0B42D7474658}" destId="{5AF3B686-2F04-4D4A-BF20-279210A7883C}" srcOrd="0" destOrd="0" presId="urn:microsoft.com/office/officeart/2005/8/layout/pList2"/>
    <dgm:cxn modelId="{0B993160-CC36-4DDF-8EE1-5EFC7C2D9355}" type="presParOf" srcId="{4B881661-1D6F-4241-A839-0B42D7474658}" destId="{F50CB8A3-48CF-40C0-98EC-47744C43D662}" srcOrd="1" destOrd="0" presId="urn:microsoft.com/office/officeart/2005/8/layout/pList2"/>
    <dgm:cxn modelId="{8023487D-319C-45E1-82C9-ECC2B764B033}" type="presParOf" srcId="{4B881661-1D6F-4241-A839-0B42D7474658}" destId="{90E7A4FF-E195-4E41-A465-D8C24C23AA16}" srcOrd="2" destOrd="0" presId="urn:microsoft.com/office/officeart/2005/8/layout/pList2"/>
    <dgm:cxn modelId="{C43A2614-48C8-40F8-B0A7-9F80F1FED8F4}" type="presParOf" srcId="{AED10600-B48B-492C-84DE-245BEE1B12F3}" destId="{94FA3C81-DBF0-4F3E-81E1-EE6004320C08}" srcOrd="3" destOrd="0" presId="urn:microsoft.com/office/officeart/2005/8/layout/pList2"/>
    <dgm:cxn modelId="{F7762759-4946-4A74-B142-E55837213981}" type="presParOf" srcId="{AED10600-B48B-492C-84DE-245BEE1B12F3}" destId="{B719AB7A-3E23-44B3-8BE5-3D8BB2A2B44F}" srcOrd="4" destOrd="0" presId="urn:microsoft.com/office/officeart/2005/8/layout/pList2"/>
    <dgm:cxn modelId="{0934F0C7-886C-4485-8437-50126122294C}" type="presParOf" srcId="{B719AB7A-3E23-44B3-8BE5-3D8BB2A2B44F}" destId="{B06CDC8E-A54B-4D58-BB2D-30EF81FAAE44}" srcOrd="0" destOrd="0" presId="urn:microsoft.com/office/officeart/2005/8/layout/pList2"/>
    <dgm:cxn modelId="{38EC15E7-3CAB-43E1-8381-42EFA2B8E28A}" type="presParOf" srcId="{B719AB7A-3E23-44B3-8BE5-3D8BB2A2B44F}" destId="{2D878D16-892E-4DA5-8288-C9A18CFF0C1F}" srcOrd="1" destOrd="0" presId="urn:microsoft.com/office/officeart/2005/8/layout/pList2"/>
    <dgm:cxn modelId="{5D76A139-BA7F-4E88-B69F-29AD19EEF145}" type="presParOf" srcId="{B719AB7A-3E23-44B3-8BE5-3D8BB2A2B44F}" destId="{A55F4528-2E67-46B2-BA95-4014394EE1A9}"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70C3AF-9922-4325-920D-F6A67C684584}">
      <dsp:nvSpPr>
        <dsp:cNvPr id="0" name=""/>
        <dsp:cNvSpPr/>
      </dsp:nvSpPr>
      <dsp:spPr>
        <a:xfrm>
          <a:off x="0" y="0"/>
          <a:ext cx="11256134" cy="14231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150000"/>
            </a:lnSpc>
            <a:spcBef>
              <a:spcPct val="0"/>
            </a:spcBef>
            <a:spcAft>
              <a:spcPct val="35000"/>
            </a:spcAft>
          </a:pPr>
          <a:r>
            <a:rPr lang="es-MX" sz="1800" b="1" kern="1200" dirty="0" smtClean="0">
              <a:solidFill>
                <a:schemeClr val="bg2">
                  <a:lumMod val="50000"/>
                </a:schemeClr>
              </a:solidFill>
            </a:rPr>
            <a:t>DECLARACIÓN DE BUDAPEST </a:t>
          </a:r>
          <a:r>
            <a:rPr lang="es-MX" sz="1800" b="1" kern="1200" dirty="0" smtClean="0">
              <a:solidFill>
                <a:schemeClr val="accent6">
                  <a:lumMod val="50000"/>
                </a:schemeClr>
              </a:solidFill>
            </a:rPr>
            <a:t>(diciembre 2002).</a:t>
          </a:r>
        </a:p>
        <a:p>
          <a:pPr lvl="0" algn="ctr" defTabSz="800100">
            <a:lnSpc>
              <a:spcPct val="150000"/>
            </a:lnSpc>
            <a:spcBef>
              <a:spcPct val="0"/>
            </a:spcBef>
            <a:spcAft>
              <a:spcPct val="35000"/>
            </a:spcAft>
          </a:pPr>
          <a:r>
            <a:rPr lang="es-ES" sz="1800" b="1" kern="1200" dirty="0" smtClean="0">
              <a:solidFill>
                <a:schemeClr val="accent6">
                  <a:lumMod val="50000"/>
                </a:schemeClr>
              </a:solidFill>
            </a:rPr>
            <a:t>OBJETIVO: Distribución electrónica mundial de lo publicado en revistas científicas.</a:t>
          </a:r>
          <a:endParaRPr lang="es-MX" sz="1800" b="1" kern="1200" dirty="0">
            <a:solidFill>
              <a:schemeClr val="accent6">
                <a:lumMod val="50000"/>
              </a:schemeClr>
            </a:solidFill>
          </a:endParaRPr>
        </a:p>
      </dsp:txBody>
      <dsp:txXfrm>
        <a:off x="2393546" y="0"/>
        <a:ext cx="8862587" cy="1423197"/>
      </dsp:txXfrm>
    </dsp:sp>
    <dsp:sp modelId="{978892BE-AF1D-407B-A535-D3AA1C11B486}">
      <dsp:nvSpPr>
        <dsp:cNvPr id="0" name=""/>
        <dsp:cNvSpPr/>
      </dsp:nvSpPr>
      <dsp:spPr>
        <a:xfrm>
          <a:off x="140394" y="103033"/>
          <a:ext cx="2255076" cy="121712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C5BB6D-CC11-4CB7-B602-5A67B04C76B3}">
      <dsp:nvSpPr>
        <dsp:cNvPr id="0" name=""/>
        <dsp:cNvSpPr/>
      </dsp:nvSpPr>
      <dsp:spPr>
        <a:xfrm>
          <a:off x="0" y="1565517"/>
          <a:ext cx="11256134" cy="14231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s-MX" sz="1800" b="1" kern="1200" dirty="0" smtClean="0">
              <a:solidFill>
                <a:schemeClr val="bg2">
                  <a:lumMod val="50000"/>
                </a:schemeClr>
              </a:solidFill>
            </a:rPr>
            <a:t>DECLARACIÓN DE BETHESDA </a:t>
          </a:r>
          <a:r>
            <a:rPr lang="es-MX" sz="1800" b="1" kern="1200" dirty="0" smtClean="0">
              <a:solidFill>
                <a:schemeClr val="accent6">
                  <a:lumMod val="50000"/>
                </a:schemeClr>
              </a:solidFill>
            </a:rPr>
            <a:t>(junio 2003).</a:t>
          </a:r>
        </a:p>
        <a:p>
          <a:pPr lvl="0" algn="ctr" defTabSz="800100">
            <a:lnSpc>
              <a:spcPct val="90000"/>
            </a:lnSpc>
            <a:spcBef>
              <a:spcPct val="0"/>
            </a:spcBef>
            <a:spcAft>
              <a:spcPct val="35000"/>
            </a:spcAft>
          </a:pPr>
          <a:endParaRPr lang="es-MX" sz="1800" b="1" kern="1200" dirty="0">
            <a:solidFill>
              <a:schemeClr val="accent6">
                <a:lumMod val="50000"/>
              </a:schemeClr>
            </a:solidFill>
          </a:endParaRPr>
        </a:p>
        <a:p>
          <a:pPr marL="171450" lvl="1" indent="-171450" algn="ctr" defTabSz="800100">
            <a:lnSpc>
              <a:spcPct val="90000"/>
            </a:lnSpc>
            <a:spcBef>
              <a:spcPct val="0"/>
            </a:spcBef>
            <a:spcAft>
              <a:spcPct val="15000"/>
            </a:spcAft>
            <a:buChar char="••"/>
          </a:pPr>
          <a:r>
            <a:rPr lang="es-ES" sz="1800" b="1" kern="1200" dirty="0" smtClean="0">
              <a:solidFill>
                <a:schemeClr val="accent6">
                  <a:lumMod val="50000"/>
                </a:schemeClr>
              </a:solidFill>
            </a:rPr>
            <a:t>OBJETIVO: Acceso Abierto a literatura científica.</a:t>
          </a:r>
          <a:endParaRPr lang="es-MX" sz="1800" b="1" kern="1200" dirty="0">
            <a:solidFill>
              <a:schemeClr val="accent6">
                <a:lumMod val="50000"/>
              </a:schemeClr>
            </a:solidFill>
          </a:endParaRPr>
        </a:p>
      </dsp:txBody>
      <dsp:txXfrm>
        <a:off x="2393546" y="1565517"/>
        <a:ext cx="8862587" cy="1423197"/>
      </dsp:txXfrm>
    </dsp:sp>
    <dsp:sp modelId="{576057A2-DD8D-4DE7-9296-A16E967EAB3A}">
      <dsp:nvSpPr>
        <dsp:cNvPr id="0" name=""/>
        <dsp:cNvSpPr/>
      </dsp:nvSpPr>
      <dsp:spPr>
        <a:xfrm>
          <a:off x="142319" y="1707837"/>
          <a:ext cx="2251226" cy="1138557"/>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82000" b="-82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CDFDF0-67E1-4B87-B4EB-4467859A02C8}">
      <dsp:nvSpPr>
        <dsp:cNvPr id="0" name=""/>
        <dsp:cNvSpPr/>
      </dsp:nvSpPr>
      <dsp:spPr>
        <a:xfrm>
          <a:off x="0" y="3131034"/>
          <a:ext cx="11256134" cy="14231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150000"/>
            </a:lnSpc>
            <a:spcBef>
              <a:spcPct val="0"/>
            </a:spcBef>
            <a:spcAft>
              <a:spcPct val="35000"/>
            </a:spcAft>
          </a:pPr>
          <a:r>
            <a:rPr lang="es-MX" sz="1800" b="1" kern="1200" dirty="0" smtClean="0">
              <a:solidFill>
                <a:schemeClr val="bg2">
                  <a:lumMod val="50000"/>
                </a:schemeClr>
              </a:solidFill>
            </a:rPr>
            <a:t>DECLARACIÓN DE BERLÍN </a:t>
          </a:r>
          <a:r>
            <a:rPr lang="es-MX" sz="1800" b="1" kern="1200" dirty="0" smtClean="0">
              <a:solidFill>
                <a:schemeClr val="accent6">
                  <a:lumMod val="50000"/>
                </a:schemeClr>
              </a:solidFill>
            </a:rPr>
            <a:t>(octubre 2003).</a:t>
          </a:r>
        </a:p>
        <a:p>
          <a:pPr lvl="0" algn="ctr" defTabSz="800100">
            <a:lnSpc>
              <a:spcPct val="150000"/>
            </a:lnSpc>
            <a:spcBef>
              <a:spcPct val="0"/>
            </a:spcBef>
            <a:spcAft>
              <a:spcPct val="35000"/>
            </a:spcAft>
          </a:pPr>
          <a:r>
            <a:rPr lang="es-ES" sz="1800" b="1" kern="1200" dirty="0" smtClean="0">
              <a:solidFill>
                <a:schemeClr val="accent6">
                  <a:lumMod val="50000"/>
                </a:schemeClr>
              </a:solidFill>
            </a:rPr>
            <a:t>OBJETIVO: Garantía de acceso equitativo a producción científica.</a:t>
          </a:r>
          <a:endParaRPr lang="es-MX" sz="1800" b="1" kern="1200" dirty="0">
            <a:solidFill>
              <a:schemeClr val="accent6">
                <a:lumMod val="50000"/>
              </a:schemeClr>
            </a:solidFill>
          </a:endParaRPr>
        </a:p>
      </dsp:txBody>
      <dsp:txXfrm>
        <a:off x="2393546" y="3131034"/>
        <a:ext cx="8862587" cy="1423197"/>
      </dsp:txXfrm>
    </dsp:sp>
    <dsp:sp modelId="{9E8A039D-984A-434D-959E-63679C345A5A}">
      <dsp:nvSpPr>
        <dsp:cNvPr id="0" name=""/>
        <dsp:cNvSpPr/>
      </dsp:nvSpPr>
      <dsp:spPr>
        <a:xfrm>
          <a:off x="142319" y="3273354"/>
          <a:ext cx="2251226" cy="1138557"/>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3000" r="-33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3B80A-71EA-43AC-82EA-19FF642C60B4}">
      <dsp:nvSpPr>
        <dsp:cNvPr id="0" name=""/>
        <dsp:cNvSpPr/>
      </dsp:nvSpPr>
      <dsp:spPr>
        <a:xfrm>
          <a:off x="2593995" y="4336"/>
          <a:ext cx="6216401" cy="5651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lvl="0" algn="l" defTabSz="1200150">
            <a:lnSpc>
              <a:spcPct val="90000"/>
            </a:lnSpc>
            <a:spcBef>
              <a:spcPct val="0"/>
            </a:spcBef>
            <a:spcAft>
              <a:spcPct val="35000"/>
            </a:spcAft>
          </a:pPr>
          <a:r>
            <a:rPr lang="es-ES" sz="2700" b="1" kern="1200" dirty="0" smtClean="0">
              <a:solidFill>
                <a:schemeClr val="accent1">
                  <a:lumMod val="40000"/>
                  <a:lumOff val="60000"/>
                </a:schemeClr>
              </a:solidFill>
            </a:rPr>
            <a:t>ACCESO</a:t>
          </a:r>
          <a:endParaRPr lang="es-MX" sz="2700" b="1" kern="1200" dirty="0">
            <a:solidFill>
              <a:schemeClr val="accent1">
                <a:lumMod val="40000"/>
                <a:lumOff val="60000"/>
              </a:schemeClr>
            </a:solidFill>
          </a:endParaRPr>
        </a:p>
      </dsp:txBody>
      <dsp:txXfrm>
        <a:off x="2593995" y="4336"/>
        <a:ext cx="6216401" cy="565127"/>
      </dsp:txXfrm>
    </dsp:sp>
    <dsp:sp modelId="{8B13400C-5869-4725-BC54-8C2F1871CC9F}">
      <dsp:nvSpPr>
        <dsp:cNvPr id="0" name=""/>
        <dsp:cNvSpPr/>
      </dsp:nvSpPr>
      <dsp:spPr>
        <a:xfrm>
          <a:off x="2593995" y="569463"/>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259F37-6BF4-4E7E-943E-94AEEA647C7A}">
      <dsp:nvSpPr>
        <dsp:cNvPr id="0" name=""/>
        <dsp:cNvSpPr/>
      </dsp:nvSpPr>
      <dsp:spPr>
        <a:xfrm>
          <a:off x="3467744" y="569463"/>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012194-104C-4DD6-B6CA-BE030B2B6BC3}">
      <dsp:nvSpPr>
        <dsp:cNvPr id="0" name=""/>
        <dsp:cNvSpPr/>
      </dsp:nvSpPr>
      <dsp:spPr>
        <a:xfrm>
          <a:off x="4342185" y="569463"/>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056738-82C0-4358-9827-C8E289A532AD}">
      <dsp:nvSpPr>
        <dsp:cNvPr id="0" name=""/>
        <dsp:cNvSpPr/>
      </dsp:nvSpPr>
      <dsp:spPr>
        <a:xfrm>
          <a:off x="5215935" y="569463"/>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C9FDC9-6B5F-47AC-AA18-D6011EA8CFD3}">
      <dsp:nvSpPr>
        <dsp:cNvPr id="0" name=""/>
        <dsp:cNvSpPr/>
      </dsp:nvSpPr>
      <dsp:spPr>
        <a:xfrm>
          <a:off x="6090375" y="569463"/>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E865A8-4781-4388-8CB2-643B7C0B258E}">
      <dsp:nvSpPr>
        <dsp:cNvPr id="0" name=""/>
        <dsp:cNvSpPr/>
      </dsp:nvSpPr>
      <dsp:spPr>
        <a:xfrm>
          <a:off x="6964125" y="569463"/>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8ACC6-464C-47EA-9CB7-687A79286F06}">
      <dsp:nvSpPr>
        <dsp:cNvPr id="0" name=""/>
        <dsp:cNvSpPr/>
      </dsp:nvSpPr>
      <dsp:spPr>
        <a:xfrm>
          <a:off x="7838565" y="569463"/>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16C4E0-D000-4752-9C73-528E981CA420}">
      <dsp:nvSpPr>
        <dsp:cNvPr id="0" name=""/>
        <dsp:cNvSpPr/>
      </dsp:nvSpPr>
      <dsp:spPr>
        <a:xfrm>
          <a:off x="2593995" y="684582"/>
          <a:ext cx="6297214" cy="92094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a:lnSpc>
              <a:spcPct val="150000"/>
            </a:lnSpc>
            <a:spcBef>
              <a:spcPct val="0"/>
            </a:spcBef>
            <a:spcAft>
              <a:spcPct val="35000"/>
            </a:spcAft>
          </a:pPr>
          <a:r>
            <a:rPr lang="es-ES" sz="1900" b="1" kern="1200" dirty="0" smtClean="0">
              <a:solidFill>
                <a:schemeClr val="accent1">
                  <a:lumMod val="50000"/>
                </a:schemeClr>
              </a:solidFill>
            </a:rPr>
            <a:t>Accesibilidad limitada de la comunidad académica y científica a publicaciones de prestigio.</a:t>
          </a:r>
          <a:endParaRPr lang="es-MX" sz="1900" b="1" kern="1200" dirty="0">
            <a:solidFill>
              <a:schemeClr val="accent1">
                <a:lumMod val="50000"/>
              </a:schemeClr>
            </a:solidFill>
          </a:endParaRPr>
        </a:p>
      </dsp:txBody>
      <dsp:txXfrm>
        <a:off x="2593995" y="684582"/>
        <a:ext cx="6297214" cy="920948"/>
      </dsp:txXfrm>
    </dsp:sp>
    <dsp:sp modelId="{B0A2151F-4FEE-4ED3-A4F6-0C6237B02017}">
      <dsp:nvSpPr>
        <dsp:cNvPr id="0" name=""/>
        <dsp:cNvSpPr/>
      </dsp:nvSpPr>
      <dsp:spPr>
        <a:xfrm>
          <a:off x="2593995" y="1782012"/>
          <a:ext cx="6216401" cy="5651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lvl="0" algn="l" defTabSz="1200150">
            <a:lnSpc>
              <a:spcPct val="90000"/>
            </a:lnSpc>
            <a:spcBef>
              <a:spcPct val="0"/>
            </a:spcBef>
            <a:spcAft>
              <a:spcPct val="35000"/>
            </a:spcAft>
          </a:pPr>
          <a:r>
            <a:rPr lang="es-ES" sz="2700" b="1" kern="1200" dirty="0" smtClean="0">
              <a:solidFill>
                <a:schemeClr val="accent1">
                  <a:lumMod val="40000"/>
                  <a:lumOff val="60000"/>
                </a:schemeClr>
              </a:solidFill>
            </a:rPr>
            <a:t>VISIBILIDAD</a:t>
          </a:r>
          <a:endParaRPr lang="es-MX" sz="2700" b="1" kern="1200" dirty="0">
            <a:solidFill>
              <a:schemeClr val="accent1">
                <a:lumMod val="40000"/>
                <a:lumOff val="60000"/>
              </a:schemeClr>
            </a:solidFill>
          </a:endParaRPr>
        </a:p>
      </dsp:txBody>
      <dsp:txXfrm>
        <a:off x="2593995" y="1782012"/>
        <a:ext cx="6216401" cy="565127"/>
      </dsp:txXfrm>
    </dsp:sp>
    <dsp:sp modelId="{E3C0ABCC-0E31-43AF-9496-55DDED996691}">
      <dsp:nvSpPr>
        <dsp:cNvPr id="0" name=""/>
        <dsp:cNvSpPr/>
      </dsp:nvSpPr>
      <dsp:spPr>
        <a:xfrm>
          <a:off x="2593995" y="2347139"/>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1B3421-1488-4CDB-B365-4240656D12EE}">
      <dsp:nvSpPr>
        <dsp:cNvPr id="0" name=""/>
        <dsp:cNvSpPr/>
      </dsp:nvSpPr>
      <dsp:spPr>
        <a:xfrm>
          <a:off x="3467744" y="2347139"/>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005718-B74B-447C-8706-DE529E13C9CF}">
      <dsp:nvSpPr>
        <dsp:cNvPr id="0" name=""/>
        <dsp:cNvSpPr/>
      </dsp:nvSpPr>
      <dsp:spPr>
        <a:xfrm>
          <a:off x="4342185" y="2347139"/>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F826DA-83DB-48BA-8E30-5D1414BBD92F}">
      <dsp:nvSpPr>
        <dsp:cNvPr id="0" name=""/>
        <dsp:cNvSpPr/>
      </dsp:nvSpPr>
      <dsp:spPr>
        <a:xfrm>
          <a:off x="5215935" y="2347139"/>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FF043C-A6D1-4EE1-BC9D-B64A6AABBA19}">
      <dsp:nvSpPr>
        <dsp:cNvPr id="0" name=""/>
        <dsp:cNvSpPr/>
      </dsp:nvSpPr>
      <dsp:spPr>
        <a:xfrm>
          <a:off x="6090375" y="2347139"/>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C386B5-2B88-486F-94A5-60187F7D85A3}">
      <dsp:nvSpPr>
        <dsp:cNvPr id="0" name=""/>
        <dsp:cNvSpPr/>
      </dsp:nvSpPr>
      <dsp:spPr>
        <a:xfrm>
          <a:off x="6964125" y="2347139"/>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FC8AA6-6133-40EE-BAB6-A0979360FDE9}">
      <dsp:nvSpPr>
        <dsp:cNvPr id="0" name=""/>
        <dsp:cNvSpPr/>
      </dsp:nvSpPr>
      <dsp:spPr>
        <a:xfrm>
          <a:off x="7838565" y="2347139"/>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6547DF-7769-4A28-80D8-412E7797025E}">
      <dsp:nvSpPr>
        <dsp:cNvPr id="0" name=""/>
        <dsp:cNvSpPr/>
      </dsp:nvSpPr>
      <dsp:spPr>
        <a:xfrm>
          <a:off x="2593995" y="2462258"/>
          <a:ext cx="6297214" cy="92094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150000"/>
            </a:lnSpc>
            <a:spcBef>
              <a:spcPct val="0"/>
            </a:spcBef>
            <a:spcAft>
              <a:spcPct val="35000"/>
            </a:spcAft>
          </a:pPr>
          <a:r>
            <a:rPr lang="es-ES" sz="1600" b="1" kern="1200" dirty="0" smtClean="0">
              <a:solidFill>
                <a:schemeClr val="accent6">
                  <a:lumMod val="50000"/>
                </a:schemeClr>
              </a:solidFill>
            </a:rPr>
            <a:t>Escasa visibilidad de textos de calidad, especialmente de investigaciones latinoamericanas.</a:t>
          </a:r>
          <a:endParaRPr lang="es-MX" sz="1600" b="1" kern="1200" dirty="0">
            <a:solidFill>
              <a:schemeClr val="accent6">
                <a:lumMod val="50000"/>
              </a:schemeClr>
            </a:solidFill>
          </a:endParaRPr>
        </a:p>
      </dsp:txBody>
      <dsp:txXfrm>
        <a:off x="2593995" y="2462258"/>
        <a:ext cx="6297214" cy="920948"/>
      </dsp:txXfrm>
    </dsp:sp>
    <dsp:sp modelId="{A3A301F4-341A-4524-A08D-A70355E83F52}">
      <dsp:nvSpPr>
        <dsp:cNvPr id="0" name=""/>
        <dsp:cNvSpPr/>
      </dsp:nvSpPr>
      <dsp:spPr>
        <a:xfrm>
          <a:off x="2593995" y="3559688"/>
          <a:ext cx="6216401" cy="5651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lvl="0" algn="l" defTabSz="1200150">
            <a:lnSpc>
              <a:spcPct val="90000"/>
            </a:lnSpc>
            <a:spcBef>
              <a:spcPct val="0"/>
            </a:spcBef>
            <a:spcAft>
              <a:spcPct val="35000"/>
            </a:spcAft>
          </a:pPr>
          <a:r>
            <a:rPr lang="es-ES" sz="2700" b="1" kern="1200" dirty="0" smtClean="0">
              <a:solidFill>
                <a:schemeClr val="accent1">
                  <a:lumMod val="40000"/>
                  <a:lumOff val="60000"/>
                </a:schemeClr>
              </a:solidFill>
            </a:rPr>
            <a:t>CONFIABILIDAD</a:t>
          </a:r>
          <a:endParaRPr lang="es-MX" sz="2700" b="1" kern="1200" dirty="0">
            <a:solidFill>
              <a:schemeClr val="accent1">
                <a:lumMod val="40000"/>
                <a:lumOff val="60000"/>
              </a:schemeClr>
            </a:solidFill>
          </a:endParaRPr>
        </a:p>
      </dsp:txBody>
      <dsp:txXfrm>
        <a:off x="2593995" y="3559688"/>
        <a:ext cx="6216401" cy="565127"/>
      </dsp:txXfrm>
    </dsp:sp>
    <dsp:sp modelId="{5C62A243-C33A-4A2A-9071-4AB4879AC157}">
      <dsp:nvSpPr>
        <dsp:cNvPr id="0" name=""/>
        <dsp:cNvSpPr/>
      </dsp:nvSpPr>
      <dsp:spPr>
        <a:xfrm>
          <a:off x="2593995" y="4124816"/>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E90D56-84C5-4960-BD13-7483407AA675}">
      <dsp:nvSpPr>
        <dsp:cNvPr id="0" name=""/>
        <dsp:cNvSpPr/>
      </dsp:nvSpPr>
      <dsp:spPr>
        <a:xfrm>
          <a:off x="3467744" y="4124816"/>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7A1111-5B6C-49E0-982C-1EA2854A60D1}">
      <dsp:nvSpPr>
        <dsp:cNvPr id="0" name=""/>
        <dsp:cNvSpPr/>
      </dsp:nvSpPr>
      <dsp:spPr>
        <a:xfrm>
          <a:off x="4342185" y="4124816"/>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AC760A-7687-468B-A10D-13238A58E6D2}">
      <dsp:nvSpPr>
        <dsp:cNvPr id="0" name=""/>
        <dsp:cNvSpPr/>
      </dsp:nvSpPr>
      <dsp:spPr>
        <a:xfrm>
          <a:off x="5215935" y="4124816"/>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C38435-144F-4213-A479-C43F46D9D67E}">
      <dsp:nvSpPr>
        <dsp:cNvPr id="0" name=""/>
        <dsp:cNvSpPr/>
      </dsp:nvSpPr>
      <dsp:spPr>
        <a:xfrm>
          <a:off x="6090375" y="4124816"/>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082438-B84F-457C-ABC9-1C99DF3A4B29}">
      <dsp:nvSpPr>
        <dsp:cNvPr id="0" name=""/>
        <dsp:cNvSpPr/>
      </dsp:nvSpPr>
      <dsp:spPr>
        <a:xfrm>
          <a:off x="6964125" y="4124816"/>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4D952-594E-42F8-A23A-8A66C36BEB7C}">
      <dsp:nvSpPr>
        <dsp:cNvPr id="0" name=""/>
        <dsp:cNvSpPr/>
      </dsp:nvSpPr>
      <dsp:spPr>
        <a:xfrm>
          <a:off x="7838565" y="4124816"/>
          <a:ext cx="1454637" cy="1151185"/>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A904D8-6169-4230-BBC2-1C86601BFA00}">
      <dsp:nvSpPr>
        <dsp:cNvPr id="0" name=""/>
        <dsp:cNvSpPr/>
      </dsp:nvSpPr>
      <dsp:spPr>
        <a:xfrm>
          <a:off x="2593995" y="4239934"/>
          <a:ext cx="6297214" cy="92094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150000"/>
            </a:lnSpc>
            <a:spcBef>
              <a:spcPct val="0"/>
            </a:spcBef>
            <a:spcAft>
              <a:spcPct val="35000"/>
            </a:spcAft>
          </a:pPr>
          <a:r>
            <a:rPr lang="es-ES" sz="1600" b="1" kern="1200" dirty="0" smtClean="0">
              <a:solidFill>
                <a:schemeClr val="accent2">
                  <a:lumMod val="50000"/>
                </a:schemeClr>
              </a:solidFill>
            </a:rPr>
            <a:t>Criterios dudosos de dictamen y publicación, y de calidad académica, por intereses involucrados (de editores, de autores).</a:t>
          </a:r>
          <a:endParaRPr lang="es-MX" sz="1600" b="1" kern="1200" dirty="0">
            <a:solidFill>
              <a:schemeClr val="accent2">
                <a:lumMod val="50000"/>
              </a:schemeClr>
            </a:solidFill>
          </a:endParaRPr>
        </a:p>
      </dsp:txBody>
      <dsp:txXfrm>
        <a:off x="2593995" y="4239934"/>
        <a:ext cx="6297214" cy="9209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8810F-0DCC-4192-86FC-07C4F15B4DBC}">
      <dsp:nvSpPr>
        <dsp:cNvPr id="0" name=""/>
        <dsp:cNvSpPr/>
      </dsp:nvSpPr>
      <dsp:spPr>
        <a:xfrm>
          <a:off x="0" y="0"/>
          <a:ext cx="11037195" cy="1950880"/>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00D9CB-6199-42E2-98CF-1186D5168C7A}">
      <dsp:nvSpPr>
        <dsp:cNvPr id="0" name=""/>
        <dsp:cNvSpPr/>
      </dsp:nvSpPr>
      <dsp:spPr>
        <a:xfrm>
          <a:off x="331115" y="260117"/>
          <a:ext cx="3242176" cy="143064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6000" b="-26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373DE1-9C49-4068-A8F4-13148E5086D3}">
      <dsp:nvSpPr>
        <dsp:cNvPr id="0" name=""/>
        <dsp:cNvSpPr/>
      </dsp:nvSpPr>
      <dsp:spPr>
        <a:xfrm rot="10800000">
          <a:off x="331115" y="1950880"/>
          <a:ext cx="3242176" cy="2384410"/>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150000"/>
            </a:lnSpc>
            <a:spcBef>
              <a:spcPct val="0"/>
            </a:spcBef>
            <a:spcAft>
              <a:spcPct val="35000"/>
            </a:spcAft>
          </a:pPr>
          <a:r>
            <a:rPr lang="es-ES" sz="1800" b="1" kern="1200" dirty="0" smtClean="0">
              <a:solidFill>
                <a:schemeClr val="accent1">
                  <a:lumMod val="50000"/>
                </a:schemeClr>
              </a:solidFill>
            </a:rPr>
            <a:t>Optimizar el valor y la calidad de las publicaciones científicas</a:t>
          </a:r>
          <a:endParaRPr lang="es-MX" sz="1800" b="1" kern="1200" dirty="0">
            <a:solidFill>
              <a:schemeClr val="accent1">
                <a:lumMod val="50000"/>
              </a:schemeClr>
            </a:solidFill>
          </a:endParaRPr>
        </a:p>
      </dsp:txBody>
      <dsp:txXfrm rot="10800000">
        <a:off x="404444" y="1950880"/>
        <a:ext cx="3095518" cy="2311081"/>
      </dsp:txXfrm>
    </dsp:sp>
    <dsp:sp modelId="{90E7A4FF-E195-4E41-A465-D8C24C23AA16}">
      <dsp:nvSpPr>
        <dsp:cNvPr id="0" name=""/>
        <dsp:cNvSpPr/>
      </dsp:nvSpPr>
      <dsp:spPr>
        <a:xfrm>
          <a:off x="3897509" y="260117"/>
          <a:ext cx="3242176" cy="143064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1000" b="-31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F3B686-2F04-4D4A-BF20-279210A7883C}">
      <dsp:nvSpPr>
        <dsp:cNvPr id="0" name=""/>
        <dsp:cNvSpPr/>
      </dsp:nvSpPr>
      <dsp:spPr>
        <a:xfrm rot="10800000">
          <a:off x="3897509" y="1950880"/>
          <a:ext cx="3242176" cy="2384410"/>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150000"/>
            </a:lnSpc>
            <a:spcBef>
              <a:spcPct val="0"/>
            </a:spcBef>
            <a:spcAft>
              <a:spcPct val="35000"/>
            </a:spcAft>
          </a:pPr>
          <a:r>
            <a:rPr lang="es-ES" sz="1800" b="1" kern="1200" dirty="0" smtClean="0">
              <a:solidFill>
                <a:schemeClr val="bg2">
                  <a:lumMod val="50000"/>
                </a:schemeClr>
              </a:solidFill>
            </a:rPr>
            <a:t>Permitir a los investigadores y usuarios acceso a información científica de calidad con mínimas restricciones</a:t>
          </a:r>
          <a:endParaRPr lang="es-MX" sz="1800" b="1" kern="1200" dirty="0">
            <a:solidFill>
              <a:schemeClr val="bg2">
                <a:lumMod val="50000"/>
              </a:schemeClr>
            </a:solidFill>
          </a:endParaRPr>
        </a:p>
      </dsp:txBody>
      <dsp:txXfrm rot="10800000">
        <a:off x="3970838" y="1950880"/>
        <a:ext cx="3095518" cy="2311081"/>
      </dsp:txXfrm>
    </dsp:sp>
    <dsp:sp modelId="{A55F4528-2E67-46B2-BA95-4014394EE1A9}">
      <dsp:nvSpPr>
        <dsp:cNvPr id="0" name=""/>
        <dsp:cNvSpPr/>
      </dsp:nvSpPr>
      <dsp:spPr>
        <a:xfrm>
          <a:off x="7463903" y="260117"/>
          <a:ext cx="3242176" cy="143064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6CDC8E-A54B-4D58-BB2D-30EF81FAAE44}">
      <dsp:nvSpPr>
        <dsp:cNvPr id="0" name=""/>
        <dsp:cNvSpPr/>
      </dsp:nvSpPr>
      <dsp:spPr>
        <a:xfrm rot="10800000">
          <a:off x="7463903" y="1950880"/>
          <a:ext cx="3242176" cy="2384410"/>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150000"/>
            </a:lnSpc>
            <a:spcBef>
              <a:spcPct val="0"/>
            </a:spcBef>
            <a:spcAft>
              <a:spcPct val="35000"/>
            </a:spcAft>
          </a:pPr>
          <a:r>
            <a:rPr lang="es-ES" sz="1800" b="1" kern="1200" dirty="0" smtClean="0">
              <a:solidFill>
                <a:srgbClr val="C00000"/>
              </a:solidFill>
            </a:rPr>
            <a:t>Otorgar a la producción científica características de amplia visibilidad, inmediatez y gratuidad</a:t>
          </a:r>
          <a:endParaRPr lang="es-MX" sz="1800" b="1" kern="1200" dirty="0">
            <a:solidFill>
              <a:srgbClr val="C00000"/>
            </a:solidFill>
          </a:endParaRPr>
        </a:p>
      </dsp:txBody>
      <dsp:txXfrm rot="10800000">
        <a:off x="7537232" y="1950880"/>
        <a:ext cx="3095518" cy="2311081"/>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E4681AB-A77C-4639-B5A9-F9A12974B00B}" type="datetimeFigureOut">
              <a:rPr lang="es-MX" smtClean="0"/>
              <a:t>01/10/2015</a:t>
            </a:fld>
            <a:endParaRPr lang="es-MX"/>
          </a:p>
        </p:txBody>
      </p:sp>
      <p:sp>
        <p:nvSpPr>
          <p:cNvPr id="4" name="3 Marcador de pie de página"/>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677DB19A-6190-4A86-A073-1E81767D907F}" type="slidenum">
              <a:rPr lang="es-MX" smtClean="0"/>
              <a:t>‹Nº›</a:t>
            </a:fld>
            <a:endParaRPr lang="es-MX"/>
          </a:p>
        </p:txBody>
      </p:sp>
    </p:spTree>
    <p:extLst>
      <p:ext uri="{BB962C8B-B14F-4D97-AF65-F5344CB8AC3E}">
        <p14:creationId xmlns:p14="http://schemas.microsoft.com/office/powerpoint/2010/main" val="20735318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46C117F-5CCF-4837-BE5F-2B92066CAFAF}" type="datetimeFigureOut">
              <a:rPr lang="en-US" dirty="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4EB90BD-B6CE-46B7-997F-7313B992CCDC}" type="datetimeFigureOut">
              <a:rPr lang="en-US" dirty="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DB9D11F-B188-461D-B23F-39381795C052}" type="datetimeFigureOut">
              <a:rPr lang="en-US" dirty="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‹Nº›</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E6D8D9-55A2-4063-B0F3-121F44549695}" type="datetimeFigureOut">
              <a:rPr lang="en-US" dirty="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D4B24536-994D-4021-A283-9F449C0DB509}" type="datetimeFigureOut">
              <a:rPr lang="en-US" dirty="0"/>
              <a:t>10/1/2015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3CBBBB78-C96F-47B7-AB17-D852CA960AC9}" type="datetimeFigureOut">
              <a:rPr lang="en-US" dirty="0"/>
              <a:t>10/1/2015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10/1/2015</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578ACC-22D6-47C1-A373-4FD133E34F3C}" type="datetimeFigureOut">
              <a:rPr lang="en-US" dirty="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10/1/2015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10/1/2015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10/1/2015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331444B-B92B-4E27-8C94-BB93EAF5CB18}" type="datetimeFigureOut">
              <a:rPr lang="en-US" dirty="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63EFA5E-FA76-400D-B3DC-F0BA90E6D107}" type="datetimeFigureOut">
              <a:rPr lang="en-US" dirty="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10/1/2015</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www.budapestopenaccessinitiative.org/translations/spanish-translation"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erf.cat/php/cas/concepte.php?id_text=137"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ejournal.unam.mx/ibi/vol22-44/IBI002204409.pdf" TargetMode="External"/><Relationship Id="rId2" Type="http://schemas.openxmlformats.org/officeDocument/2006/relationships/hyperlink" Target="http://www.redalyc.org/info.oa?page=/acceso-abierto/declaracionoa.html" TargetMode="Externa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hyperlink" Target="http://thomsonreuters.com/en/products-services/scholarly-scientific-research/scholarly-search-and-discovery/web-of-science.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98376" y="532780"/>
            <a:ext cx="8144134" cy="1600971"/>
          </a:xfrm>
        </p:spPr>
        <p:txBody>
          <a:bodyPr/>
          <a:lstStyle/>
          <a:p>
            <a:pPr algn="ctr">
              <a:lnSpc>
                <a:spcPct val="150000"/>
              </a:lnSpc>
            </a:pPr>
            <a:r>
              <a:rPr lang="es-MX" sz="2400" b="1" dirty="0">
                <a:solidFill>
                  <a:schemeClr val="accent1">
                    <a:lumMod val="60000"/>
                    <a:lumOff val="40000"/>
                  </a:schemeClr>
                </a:solidFill>
                <a:cs typeface="Aharoni" panose="02010803020104030203" pitchFamily="2" charset="-79"/>
              </a:rPr>
              <a:t>UNIVERSIDAD AUTÓNOMA DEL ESTADO DE MÉXICO</a:t>
            </a:r>
            <a:br>
              <a:rPr lang="es-MX" sz="2400" b="1" dirty="0">
                <a:solidFill>
                  <a:schemeClr val="accent1">
                    <a:lumMod val="60000"/>
                    <a:lumOff val="40000"/>
                  </a:schemeClr>
                </a:solidFill>
                <a:cs typeface="Aharoni" panose="02010803020104030203" pitchFamily="2" charset="-79"/>
              </a:rPr>
            </a:br>
            <a:r>
              <a:rPr lang="es-MX" sz="2400" b="1" dirty="0">
                <a:solidFill>
                  <a:schemeClr val="accent1">
                    <a:lumMod val="60000"/>
                    <a:lumOff val="40000"/>
                  </a:schemeClr>
                </a:solidFill>
                <a:cs typeface="Aharoni" panose="02010803020104030203" pitchFamily="2" charset="-79"/>
              </a:rPr>
              <a:t>FACULTAD DE TURISMO Y GASTRONOMÍA</a:t>
            </a:r>
          </a:p>
        </p:txBody>
      </p:sp>
      <p:sp>
        <p:nvSpPr>
          <p:cNvPr id="3" name="Subtítulo 2"/>
          <p:cNvSpPr>
            <a:spLocks noGrp="1"/>
          </p:cNvSpPr>
          <p:nvPr>
            <p:ph type="subTitle" idx="1"/>
          </p:nvPr>
        </p:nvSpPr>
        <p:spPr>
          <a:xfrm>
            <a:off x="785487" y="2290119"/>
            <a:ext cx="9025777" cy="2273643"/>
          </a:xfrm>
        </p:spPr>
        <p:txBody>
          <a:bodyPr>
            <a:normAutofit fontScale="32500" lnSpcReduction="20000"/>
          </a:bodyPr>
          <a:lstStyle/>
          <a:p>
            <a:endParaRPr lang="es-MX" i="1" dirty="0" smtClean="0">
              <a:solidFill>
                <a:schemeClr val="accent1">
                  <a:lumMod val="40000"/>
                  <a:lumOff val="60000"/>
                </a:schemeClr>
              </a:solidFill>
              <a:latin typeface="+mj-lt"/>
              <a:cs typeface="Aharoni" panose="02010803020104030203" pitchFamily="2" charset="-79"/>
            </a:endParaRPr>
          </a:p>
          <a:p>
            <a:pPr algn="ctr">
              <a:lnSpc>
                <a:spcPct val="170000"/>
              </a:lnSpc>
            </a:pPr>
            <a:r>
              <a:rPr lang="es-MX" sz="5600" b="1" dirty="0" smtClean="0">
                <a:solidFill>
                  <a:schemeClr val="accent1">
                    <a:lumMod val="40000"/>
                    <a:lumOff val="60000"/>
                  </a:schemeClr>
                </a:solidFill>
                <a:latin typeface="+mj-lt"/>
                <a:cs typeface="Aharoni" panose="02010803020104030203" pitchFamily="2" charset="-79"/>
              </a:rPr>
              <a:t>MATERIAL DIDÁCTICO</a:t>
            </a:r>
          </a:p>
          <a:p>
            <a:pPr algn="ctr">
              <a:lnSpc>
                <a:spcPct val="170000"/>
              </a:lnSpc>
            </a:pPr>
            <a:r>
              <a:rPr lang="es-MX" sz="5600" b="1" dirty="0" smtClean="0">
                <a:solidFill>
                  <a:schemeClr val="accent1">
                    <a:lumMod val="40000"/>
                    <a:lumOff val="60000"/>
                  </a:schemeClr>
                </a:solidFill>
                <a:latin typeface="+mj-lt"/>
                <a:cs typeface="Aharoni" panose="02010803020104030203" pitchFamily="2" charset="-79"/>
              </a:rPr>
              <a:t>TÍTULO:</a:t>
            </a:r>
          </a:p>
          <a:p>
            <a:pPr algn="ctr">
              <a:lnSpc>
                <a:spcPct val="170000"/>
              </a:lnSpc>
            </a:pPr>
            <a:r>
              <a:rPr lang="es-MX" sz="5600" b="1" dirty="0">
                <a:solidFill>
                  <a:schemeClr val="accent1">
                    <a:lumMod val="40000"/>
                    <a:lumOff val="60000"/>
                  </a:schemeClr>
                </a:solidFill>
                <a:latin typeface="+mj-lt"/>
                <a:cs typeface="Aharoni" panose="02010803020104030203" pitchFamily="2" charset="-79"/>
              </a:rPr>
              <a:t>ACCESO ABIERTO A RECURSOS CIENTÍFICOS: CÓMO BUSCAR Y </a:t>
            </a:r>
            <a:r>
              <a:rPr lang="es-MX" sz="5600" b="1" dirty="0" smtClean="0">
                <a:solidFill>
                  <a:schemeClr val="accent1">
                    <a:lumMod val="40000"/>
                    <a:lumOff val="60000"/>
                  </a:schemeClr>
                </a:solidFill>
                <a:latin typeface="+mj-lt"/>
                <a:cs typeface="Aharoni" panose="02010803020104030203" pitchFamily="2" charset="-79"/>
              </a:rPr>
              <a:t>SELECCIONAR </a:t>
            </a:r>
            <a:r>
              <a:rPr lang="es-MX" sz="5600" b="1" dirty="0">
                <a:solidFill>
                  <a:schemeClr val="accent1">
                    <a:lumMod val="40000"/>
                    <a:lumOff val="60000"/>
                  </a:schemeClr>
                </a:solidFill>
                <a:latin typeface="+mj-lt"/>
                <a:cs typeface="Aharoni" panose="02010803020104030203" pitchFamily="2" charset="-79"/>
              </a:rPr>
              <a:t>INFORMACIÓN CONFIABLE </a:t>
            </a:r>
            <a:r>
              <a:rPr lang="es-MX" sz="5600" b="1" dirty="0" smtClean="0">
                <a:solidFill>
                  <a:schemeClr val="accent1">
                    <a:lumMod val="40000"/>
                    <a:lumOff val="60000"/>
                  </a:schemeClr>
                </a:solidFill>
                <a:latin typeface="+mj-lt"/>
                <a:cs typeface="Aharoni" panose="02010803020104030203" pitchFamily="2" charset="-79"/>
              </a:rPr>
              <a:t>Y CON CREDIBILIDAD EN </a:t>
            </a:r>
            <a:r>
              <a:rPr lang="es-MX" sz="5600" b="1" dirty="0">
                <a:solidFill>
                  <a:schemeClr val="accent1">
                    <a:lumMod val="40000"/>
                    <a:lumOff val="60000"/>
                  </a:schemeClr>
                </a:solidFill>
                <a:latin typeface="+mj-lt"/>
                <a:cs typeface="Aharoni" panose="02010803020104030203" pitchFamily="2" charset="-79"/>
              </a:rPr>
              <a:t>INTERNET </a:t>
            </a:r>
          </a:p>
          <a:p>
            <a:pPr algn="ctr">
              <a:lnSpc>
                <a:spcPct val="170000"/>
              </a:lnSpc>
            </a:pPr>
            <a:endParaRPr lang="es-MX" sz="5600" i="1" dirty="0">
              <a:solidFill>
                <a:schemeClr val="accent1">
                  <a:lumMod val="40000"/>
                  <a:lumOff val="60000"/>
                </a:schemeClr>
              </a:solidFill>
              <a:latin typeface="+mj-lt"/>
              <a:cs typeface="Aharoni" panose="02010803020104030203" pitchFamily="2" charset="-79"/>
            </a:endParaRPr>
          </a:p>
          <a:p>
            <a:endParaRPr lang="es-MX" i="1" dirty="0">
              <a:solidFill>
                <a:schemeClr val="accent1">
                  <a:lumMod val="40000"/>
                  <a:lumOff val="60000"/>
                </a:schemeClr>
              </a:solidFill>
              <a:latin typeface="+mj-lt"/>
              <a:cs typeface="Aharoni" panose="02010803020104030203" pitchFamily="2" charset="-79"/>
            </a:endParaRPr>
          </a:p>
          <a:p>
            <a:endParaRPr lang="es-MX" i="1" dirty="0" smtClean="0">
              <a:solidFill>
                <a:schemeClr val="accent1">
                  <a:lumMod val="40000"/>
                  <a:lumOff val="60000"/>
                </a:schemeClr>
              </a:solidFill>
              <a:latin typeface="+mj-lt"/>
              <a:cs typeface="Aharoni" panose="02010803020104030203" pitchFamily="2" charset="-79"/>
            </a:endParaRPr>
          </a:p>
          <a:p>
            <a:endParaRPr lang="es-MX" i="1" dirty="0">
              <a:solidFill>
                <a:schemeClr val="accent1">
                  <a:lumMod val="40000"/>
                  <a:lumOff val="60000"/>
                </a:schemeClr>
              </a:solidFill>
              <a:latin typeface="+mj-lt"/>
              <a:cs typeface="Aharoni" panose="02010803020104030203" pitchFamily="2" charset="-79"/>
            </a:endParaRPr>
          </a:p>
          <a:p>
            <a:endParaRPr lang="es-MX" i="1" dirty="0" smtClean="0">
              <a:solidFill>
                <a:schemeClr val="accent1">
                  <a:lumMod val="40000"/>
                  <a:lumOff val="60000"/>
                </a:schemeClr>
              </a:solidFill>
              <a:latin typeface="+mj-lt"/>
              <a:cs typeface="Aharoni" panose="02010803020104030203" pitchFamily="2" charset="-79"/>
            </a:endParaRPr>
          </a:p>
          <a:p>
            <a:endParaRPr lang="es-MX" i="1" dirty="0" smtClean="0">
              <a:solidFill>
                <a:schemeClr val="accent1">
                  <a:lumMod val="40000"/>
                  <a:lumOff val="60000"/>
                </a:schemeClr>
              </a:solidFill>
              <a:latin typeface="+mj-lt"/>
              <a:cs typeface="Aharoni" panose="02010803020104030203" pitchFamily="2" charset="-79"/>
            </a:endParaRPr>
          </a:p>
        </p:txBody>
      </p:sp>
      <p:pic>
        <p:nvPicPr>
          <p:cNvPr id="4" name="Imagen 3"/>
          <p:cNvPicPr>
            <a:picLocks noChangeAspect="1"/>
          </p:cNvPicPr>
          <p:nvPr/>
        </p:nvPicPr>
        <p:blipFill>
          <a:blip r:embed="rId2"/>
          <a:stretch>
            <a:fillRect/>
          </a:stretch>
        </p:blipFill>
        <p:spPr>
          <a:xfrm>
            <a:off x="785488" y="532780"/>
            <a:ext cx="1658256" cy="981541"/>
          </a:xfrm>
          <a:prstGeom prst="rect">
            <a:avLst/>
          </a:prstGeom>
        </p:spPr>
      </p:pic>
      <p:pic>
        <p:nvPicPr>
          <p:cNvPr id="5" name="Imagen 4"/>
          <p:cNvPicPr>
            <a:picLocks noChangeAspect="1"/>
          </p:cNvPicPr>
          <p:nvPr/>
        </p:nvPicPr>
        <p:blipFill>
          <a:blip r:embed="rId3"/>
          <a:stretch>
            <a:fillRect/>
          </a:stretch>
        </p:blipFill>
        <p:spPr>
          <a:xfrm>
            <a:off x="9884596" y="568651"/>
            <a:ext cx="1566808" cy="1042506"/>
          </a:xfrm>
          <a:prstGeom prst="rect">
            <a:avLst/>
          </a:prstGeom>
        </p:spPr>
      </p:pic>
    </p:spTree>
    <p:extLst>
      <p:ext uri="{BB962C8B-B14F-4D97-AF65-F5344CB8AC3E}">
        <p14:creationId xmlns:p14="http://schemas.microsoft.com/office/powerpoint/2010/main" val="266444380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lnSpc>
                <a:spcPct val="150000"/>
              </a:lnSpc>
            </a:pPr>
            <a:r>
              <a:rPr lang="es-MX" dirty="0" smtClean="0">
                <a:solidFill>
                  <a:schemeClr val="accent1">
                    <a:lumMod val="60000"/>
                    <a:lumOff val="40000"/>
                  </a:schemeClr>
                </a:solidFill>
              </a:rPr>
              <a:t>GUIÓN EXPLICATIVO PARA EL EMPLEO DEL MATERIAL</a:t>
            </a:r>
            <a:endParaRPr lang="es-MX" dirty="0">
              <a:solidFill>
                <a:schemeClr val="accent1">
                  <a:lumMod val="60000"/>
                  <a:lumOff val="40000"/>
                </a:schemeClr>
              </a:solidFill>
            </a:endParaRPr>
          </a:p>
        </p:txBody>
      </p:sp>
      <p:sp>
        <p:nvSpPr>
          <p:cNvPr id="3" name="Marcador de contenido 2"/>
          <p:cNvSpPr>
            <a:spLocks noGrp="1"/>
          </p:cNvSpPr>
          <p:nvPr>
            <p:ph sz="half" idx="1"/>
          </p:nvPr>
        </p:nvSpPr>
        <p:spPr>
          <a:xfrm>
            <a:off x="337751" y="2336872"/>
            <a:ext cx="5040927" cy="4385204"/>
          </a:xfrm>
        </p:spPr>
        <p:txBody>
          <a:bodyPr>
            <a:normAutofit fontScale="62500" lnSpcReduction="20000"/>
          </a:bodyPr>
          <a:lstStyle/>
          <a:p>
            <a:pPr>
              <a:lnSpc>
                <a:spcPct val="150000"/>
              </a:lnSpc>
            </a:pPr>
            <a:r>
              <a:rPr lang="es-MX" sz="3200" dirty="0" smtClean="0">
                <a:solidFill>
                  <a:schemeClr val="accent1">
                    <a:lumMod val="60000"/>
                    <a:lumOff val="40000"/>
                  </a:schemeClr>
                </a:solidFill>
              </a:rPr>
              <a:t>Se puede emplear la estrategia de </a:t>
            </a:r>
            <a:r>
              <a:rPr lang="es-MX" sz="3200" b="1" dirty="0" smtClean="0">
                <a:solidFill>
                  <a:schemeClr val="bg2">
                    <a:lumMod val="75000"/>
                  </a:schemeClr>
                </a:solidFill>
              </a:rPr>
              <a:t>LLUVIA </a:t>
            </a:r>
            <a:r>
              <a:rPr lang="es-MX" sz="3200" b="1" dirty="0">
                <a:solidFill>
                  <a:schemeClr val="bg2">
                    <a:lumMod val="75000"/>
                  </a:schemeClr>
                </a:solidFill>
              </a:rPr>
              <a:t>DE IDEAS: </a:t>
            </a:r>
            <a:r>
              <a:rPr lang="es-MX" sz="3200" dirty="0" smtClean="0">
                <a:solidFill>
                  <a:schemeClr val="accent1">
                    <a:lumMod val="60000"/>
                    <a:lumOff val="40000"/>
                  </a:schemeClr>
                </a:solidFill>
              </a:rPr>
              <a:t>es decir, solicitar </a:t>
            </a:r>
            <a:r>
              <a:rPr lang="es-MX" sz="3200" dirty="0">
                <a:solidFill>
                  <a:schemeClr val="accent1">
                    <a:lumMod val="60000"/>
                    <a:lumOff val="40000"/>
                  </a:schemeClr>
                </a:solidFill>
              </a:rPr>
              <a:t>a los alumnos su opinión y comentarios en torno </a:t>
            </a:r>
            <a:r>
              <a:rPr lang="es-MX" sz="3200" dirty="0" smtClean="0">
                <a:solidFill>
                  <a:schemeClr val="accent1">
                    <a:lumMod val="60000"/>
                    <a:lumOff val="40000"/>
                  </a:schemeClr>
                </a:solidFill>
              </a:rPr>
              <a:t>al tópico que se esté exponiendo, o bien, antes </a:t>
            </a:r>
            <a:r>
              <a:rPr lang="es-MX" sz="3200" dirty="0">
                <a:solidFill>
                  <a:schemeClr val="accent1">
                    <a:lumMod val="60000"/>
                    <a:lumOff val="40000"/>
                  </a:schemeClr>
                </a:solidFill>
              </a:rPr>
              <a:t>de proyectar el material. </a:t>
            </a:r>
            <a:r>
              <a:rPr lang="es-MX" sz="3200" dirty="0" smtClean="0">
                <a:solidFill>
                  <a:schemeClr val="accent1">
                    <a:lumMod val="60000"/>
                    <a:lumOff val="40000"/>
                  </a:schemeClr>
                </a:solidFill>
              </a:rPr>
              <a:t>Se sugiere retomar las </a:t>
            </a:r>
            <a:r>
              <a:rPr lang="es-MX" sz="3200" dirty="0">
                <a:solidFill>
                  <a:schemeClr val="accent1">
                    <a:lumMod val="60000"/>
                    <a:lumOff val="40000"/>
                  </a:schemeClr>
                </a:solidFill>
              </a:rPr>
              <a:t>observaciones de los alumnos al ir avanzando en la </a:t>
            </a:r>
            <a:r>
              <a:rPr lang="es-MX" sz="3200" dirty="0" smtClean="0">
                <a:solidFill>
                  <a:schemeClr val="accent1">
                    <a:lumMod val="60000"/>
                    <a:lumOff val="40000"/>
                  </a:schemeClr>
                </a:solidFill>
              </a:rPr>
              <a:t>proyección y aportar ejemplos específicos en torno a ello.</a:t>
            </a:r>
            <a:endParaRPr lang="es-MX" sz="3200" dirty="0">
              <a:solidFill>
                <a:schemeClr val="accent1">
                  <a:lumMod val="60000"/>
                  <a:lumOff val="40000"/>
                </a:schemeClr>
              </a:solidFill>
            </a:endParaRPr>
          </a:p>
          <a:p>
            <a:endParaRPr lang="es-MX" dirty="0"/>
          </a:p>
        </p:txBody>
      </p:sp>
      <p:sp>
        <p:nvSpPr>
          <p:cNvPr id="4" name="Marcador de contenido 3"/>
          <p:cNvSpPr>
            <a:spLocks noGrp="1"/>
          </p:cNvSpPr>
          <p:nvPr>
            <p:ph sz="half" idx="2"/>
          </p:nvPr>
        </p:nvSpPr>
        <p:spPr>
          <a:xfrm>
            <a:off x="5378678" y="2336872"/>
            <a:ext cx="5429365" cy="4306524"/>
          </a:xfrm>
        </p:spPr>
        <p:txBody>
          <a:bodyPr>
            <a:noAutofit/>
          </a:bodyPr>
          <a:lstStyle/>
          <a:p>
            <a:pPr>
              <a:lnSpc>
                <a:spcPct val="170000"/>
              </a:lnSpc>
            </a:pPr>
            <a:r>
              <a:rPr lang="es-MX" sz="1800" dirty="0" smtClean="0">
                <a:solidFill>
                  <a:schemeClr val="accent1">
                    <a:lumMod val="60000"/>
                    <a:lumOff val="40000"/>
                  </a:schemeClr>
                </a:solidFill>
              </a:rPr>
              <a:t>Solicitar la participación constante y continua de los estudiantes, hará más dinámico el proceso de exposición y presentación de este material.</a:t>
            </a:r>
          </a:p>
          <a:p>
            <a:pPr>
              <a:lnSpc>
                <a:spcPct val="170000"/>
              </a:lnSpc>
            </a:pPr>
            <a:r>
              <a:rPr lang="es-MX" sz="1800" dirty="0" smtClean="0">
                <a:solidFill>
                  <a:schemeClr val="accent1">
                    <a:lumMod val="60000"/>
                    <a:lumOff val="40000"/>
                  </a:schemeClr>
                </a:solidFill>
              </a:rPr>
              <a:t>Se sugiere también hacer pausas para formular interrogantes diversas, a manera de evaluación continua, que sirvan para identificar el nivel de comprensión de los temas expuestos por parte de los alumnos.</a:t>
            </a:r>
            <a:endParaRPr lang="es-MX" sz="1800" dirty="0">
              <a:solidFill>
                <a:schemeClr val="accent1">
                  <a:lumMod val="60000"/>
                  <a:lumOff val="40000"/>
                </a:schemeClr>
              </a:solidFill>
            </a:endParaRPr>
          </a:p>
        </p:txBody>
      </p:sp>
    </p:spTree>
    <p:extLst>
      <p:ext uri="{BB962C8B-B14F-4D97-AF65-F5344CB8AC3E}">
        <p14:creationId xmlns:p14="http://schemas.microsoft.com/office/powerpoint/2010/main" val="79172970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80322" y="2869895"/>
            <a:ext cx="9613860" cy="1768008"/>
          </a:xfrm>
        </p:spPr>
        <p:txBody>
          <a:bodyPr>
            <a:normAutofit fontScale="90000"/>
          </a:bodyPr>
          <a:lstStyle/>
          <a:p>
            <a:pPr algn="ctr">
              <a:lnSpc>
                <a:spcPct val="150000"/>
              </a:lnSpc>
            </a:pPr>
            <a:r>
              <a:rPr lang="es-MX" sz="2700" dirty="0">
                <a:solidFill>
                  <a:schemeClr val="accent1">
                    <a:lumMod val="60000"/>
                    <a:lumOff val="40000"/>
                  </a:schemeClr>
                </a:solidFill>
              </a:rPr>
              <a:t>ACCESO ABIERTO A RECURSOS CIENTÍFICOS: CÓMO BUSCAR Y </a:t>
            </a:r>
            <a:r>
              <a:rPr lang="es-MX" sz="2700" dirty="0" smtClean="0">
                <a:solidFill>
                  <a:schemeClr val="accent1">
                    <a:lumMod val="60000"/>
                    <a:lumOff val="40000"/>
                  </a:schemeClr>
                </a:solidFill>
              </a:rPr>
              <a:t>SELECCIONAR</a:t>
            </a:r>
            <a:r>
              <a:rPr lang="es-MX" sz="2700" dirty="0" smtClean="0">
                <a:solidFill>
                  <a:schemeClr val="accent1">
                    <a:lumMod val="60000"/>
                    <a:lumOff val="40000"/>
                  </a:schemeClr>
                </a:solidFill>
              </a:rPr>
              <a:t> </a:t>
            </a:r>
            <a:r>
              <a:rPr lang="es-MX" sz="2700" dirty="0">
                <a:solidFill>
                  <a:schemeClr val="accent1">
                    <a:lumMod val="60000"/>
                    <a:lumOff val="40000"/>
                  </a:schemeClr>
                </a:solidFill>
              </a:rPr>
              <a:t>INFORMACIÓN CONFIABLE </a:t>
            </a:r>
            <a:r>
              <a:rPr lang="es-MX" sz="2700" dirty="0" smtClean="0">
                <a:solidFill>
                  <a:schemeClr val="accent1">
                    <a:lumMod val="60000"/>
                    <a:lumOff val="40000"/>
                  </a:schemeClr>
                </a:solidFill>
              </a:rPr>
              <a:t>Y CON CREDIBILIDAD </a:t>
            </a:r>
            <a:r>
              <a:rPr lang="es-MX" sz="2700" dirty="0" smtClean="0">
                <a:solidFill>
                  <a:schemeClr val="accent1">
                    <a:lumMod val="60000"/>
                    <a:lumOff val="40000"/>
                  </a:schemeClr>
                </a:solidFill>
              </a:rPr>
              <a:t>EN </a:t>
            </a:r>
            <a:r>
              <a:rPr lang="es-MX" sz="2700" dirty="0">
                <a:solidFill>
                  <a:schemeClr val="accent1">
                    <a:lumMod val="60000"/>
                    <a:lumOff val="40000"/>
                  </a:schemeClr>
                </a:solidFill>
              </a:rPr>
              <a:t>INTERNET </a:t>
            </a:r>
            <a:r>
              <a:rPr lang="es-MX" dirty="0"/>
              <a:t/>
            </a:r>
            <a:br>
              <a:rPr lang="es-MX" dirty="0"/>
            </a:br>
            <a:endParaRPr lang="es-MX" dirty="0"/>
          </a:p>
        </p:txBody>
      </p:sp>
    </p:spTree>
    <p:extLst>
      <p:ext uri="{BB962C8B-B14F-4D97-AF65-F5344CB8AC3E}">
        <p14:creationId xmlns:p14="http://schemas.microsoft.com/office/powerpoint/2010/main" val="23702585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solidFill>
                  <a:schemeClr val="accent1">
                    <a:lumMod val="60000"/>
                    <a:lumOff val="40000"/>
                  </a:schemeClr>
                </a:solidFill>
              </a:rPr>
              <a:t>¿QUÉ ES EL ACCESO ABIERTO?</a:t>
            </a:r>
            <a:endParaRPr lang="es-MX" dirty="0">
              <a:solidFill>
                <a:schemeClr val="accent1">
                  <a:lumMod val="60000"/>
                  <a:lumOff val="40000"/>
                </a:schemeClr>
              </a:solidFill>
            </a:endParaRPr>
          </a:p>
        </p:txBody>
      </p:sp>
      <p:sp>
        <p:nvSpPr>
          <p:cNvPr id="5" name="Marcador de texto 4"/>
          <p:cNvSpPr>
            <a:spLocks noGrp="1"/>
          </p:cNvSpPr>
          <p:nvPr>
            <p:ph type="body" idx="1"/>
          </p:nvPr>
        </p:nvSpPr>
        <p:spPr/>
        <p:txBody>
          <a:bodyPr>
            <a:normAutofit/>
          </a:bodyPr>
          <a:lstStyle/>
          <a:p>
            <a:pPr algn="ctr"/>
            <a:r>
              <a:rPr lang="es-MX" sz="5400" dirty="0" smtClean="0">
                <a:solidFill>
                  <a:schemeClr val="accent1">
                    <a:lumMod val="20000"/>
                    <a:lumOff val="80000"/>
                  </a:schemeClr>
                </a:solidFill>
              </a:rPr>
              <a:t>OPEN ACCESS</a:t>
            </a:r>
            <a:endParaRPr lang="es-MX" sz="5400" dirty="0">
              <a:solidFill>
                <a:schemeClr val="accent1">
                  <a:lumMod val="20000"/>
                  <a:lumOff val="80000"/>
                </a:schemeClr>
              </a:solidFill>
            </a:endParaRPr>
          </a:p>
        </p:txBody>
      </p:sp>
      <p:pic>
        <p:nvPicPr>
          <p:cNvPr id="6" name="Imagen 5"/>
          <p:cNvPicPr>
            <a:picLocks noChangeAspect="1"/>
          </p:cNvPicPr>
          <p:nvPr/>
        </p:nvPicPr>
        <p:blipFill>
          <a:blip r:embed="rId2"/>
          <a:stretch>
            <a:fillRect/>
          </a:stretch>
        </p:blipFill>
        <p:spPr>
          <a:xfrm>
            <a:off x="8804397" y="4606069"/>
            <a:ext cx="2619375" cy="1743075"/>
          </a:xfrm>
          <a:prstGeom prst="rect">
            <a:avLst/>
          </a:prstGeom>
        </p:spPr>
      </p:pic>
      <p:pic>
        <p:nvPicPr>
          <p:cNvPr id="7" name="Imagen 6"/>
          <p:cNvPicPr>
            <a:picLocks noChangeAspect="1"/>
          </p:cNvPicPr>
          <p:nvPr/>
        </p:nvPicPr>
        <p:blipFill>
          <a:blip r:embed="rId3"/>
          <a:stretch>
            <a:fillRect/>
          </a:stretch>
        </p:blipFill>
        <p:spPr>
          <a:xfrm>
            <a:off x="601173" y="429723"/>
            <a:ext cx="2619375" cy="1743075"/>
          </a:xfrm>
          <a:prstGeom prst="rect">
            <a:avLst/>
          </a:prstGeom>
        </p:spPr>
      </p:pic>
    </p:spTree>
    <p:extLst>
      <p:ext uri="{BB962C8B-B14F-4D97-AF65-F5344CB8AC3E}">
        <p14:creationId xmlns:p14="http://schemas.microsoft.com/office/powerpoint/2010/main" val="396109897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bg2">
                    <a:lumMod val="60000"/>
                    <a:lumOff val="40000"/>
                  </a:schemeClr>
                </a:solidFill>
              </a:rPr>
              <a:t>ACCESO ABIERTO</a:t>
            </a:r>
            <a:endParaRPr lang="es-MX" dirty="0">
              <a:solidFill>
                <a:schemeClr val="bg2">
                  <a:lumMod val="60000"/>
                  <a:lumOff val="40000"/>
                </a:schemeClr>
              </a:solidFill>
            </a:endParaRPr>
          </a:p>
        </p:txBody>
      </p:sp>
      <p:sp>
        <p:nvSpPr>
          <p:cNvPr id="5" name="Marcador de contenido 4"/>
          <p:cNvSpPr>
            <a:spLocks noGrp="1"/>
          </p:cNvSpPr>
          <p:nvPr>
            <p:ph idx="1"/>
          </p:nvPr>
        </p:nvSpPr>
        <p:spPr>
          <a:xfrm>
            <a:off x="680321" y="2336873"/>
            <a:ext cx="10614451" cy="3599316"/>
          </a:xfrm>
        </p:spPr>
        <p:txBody>
          <a:bodyPr>
            <a:noAutofit/>
          </a:bodyPr>
          <a:lstStyle/>
          <a:p>
            <a:pPr marL="0" indent="0" algn="ctr">
              <a:lnSpc>
                <a:spcPct val="150000"/>
              </a:lnSpc>
              <a:buNone/>
            </a:pPr>
            <a:r>
              <a:rPr lang="es-MX" sz="2800" b="1" dirty="0" smtClean="0">
                <a:solidFill>
                  <a:schemeClr val="accent6">
                    <a:lumMod val="60000"/>
                    <a:lumOff val="40000"/>
                  </a:schemeClr>
                </a:solidFill>
              </a:rPr>
              <a:t>Movimiento </a:t>
            </a:r>
            <a:r>
              <a:rPr lang="es-MX" sz="2800" b="1" dirty="0">
                <a:solidFill>
                  <a:schemeClr val="accent6">
                    <a:lumMod val="60000"/>
                    <a:lumOff val="40000"/>
                  </a:schemeClr>
                </a:solidFill>
              </a:rPr>
              <a:t>internacional cuyo objetivo es que cualquier persona en el mundo, con una conexión a Internet, pueda acceder libremente sin ninguna restricción de tipo económico, técnico o legal a la información científica, académica y </a:t>
            </a:r>
            <a:r>
              <a:rPr lang="es-MX" sz="2800" b="1" dirty="0" smtClean="0">
                <a:solidFill>
                  <a:schemeClr val="accent6">
                    <a:lumMod val="60000"/>
                    <a:lumOff val="40000"/>
                  </a:schemeClr>
                </a:solidFill>
              </a:rPr>
              <a:t>cultural </a:t>
            </a:r>
          </a:p>
          <a:p>
            <a:pPr marL="0" indent="0" algn="ctr">
              <a:lnSpc>
                <a:spcPct val="150000"/>
              </a:lnSpc>
              <a:buNone/>
            </a:pPr>
            <a:r>
              <a:rPr lang="es-MX" sz="2800" b="1" dirty="0" smtClean="0">
                <a:solidFill>
                  <a:schemeClr val="accent6">
                    <a:lumMod val="60000"/>
                    <a:lumOff val="40000"/>
                  </a:schemeClr>
                </a:solidFill>
              </a:rPr>
              <a:t>(</a:t>
            </a:r>
            <a:r>
              <a:rPr lang="es-MX" sz="2800" b="1" dirty="0" err="1" smtClean="0">
                <a:solidFill>
                  <a:schemeClr val="accent6">
                    <a:lumMod val="60000"/>
                    <a:lumOff val="40000"/>
                  </a:schemeClr>
                </a:solidFill>
              </a:rPr>
              <a:t>Redalyc</a:t>
            </a:r>
            <a:r>
              <a:rPr lang="es-MX" sz="2800" b="1" dirty="0" smtClean="0">
                <a:solidFill>
                  <a:schemeClr val="accent6">
                    <a:lumMod val="60000"/>
                    <a:lumOff val="40000"/>
                  </a:schemeClr>
                </a:solidFill>
              </a:rPr>
              <a:t>, 2015).</a:t>
            </a:r>
            <a:endParaRPr lang="es-MX" sz="2800" b="1" dirty="0">
              <a:solidFill>
                <a:schemeClr val="accent6">
                  <a:lumMod val="60000"/>
                  <a:lumOff val="40000"/>
                </a:schemeClr>
              </a:solidFill>
            </a:endParaRPr>
          </a:p>
        </p:txBody>
      </p:sp>
    </p:spTree>
    <p:extLst>
      <p:ext uri="{BB962C8B-B14F-4D97-AF65-F5344CB8AC3E}">
        <p14:creationId xmlns:p14="http://schemas.microsoft.com/office/powerpoint/2010/main" val="415503511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60000"/>
                    <a:lumOff val="40000"/>
                  </a:schemeClr>
                </a:solidFill>
              </a:rPr>
              <a:t>DECLARACIÓN DE BUDAPEST (Acceso Abierto)</a:t>
            </a:r>
            <a:endParaRPr lang="es-MX" dirty="0">
              <a:solidFill>
                <a:schemeClr val="accent1">
                  <a:lumMod val="60000"/>
                  <a:lumOff val="40000"/>
                </a:schemeClr>
              </a:solidFill>
            </a:endParaRPr>
          </a:p>
        </p:txBody>
      </p:sp>
      <p:sp>
        <p:nvSpPr>
          <p:cNvPr id="3" name="Marcador de contenido 2"/>
          <p:cNvSpPr>
            <a:spLocks noGrp="1"/>
          </p:cNvSpPr>
          <p:nvPr>
            <p:ph idx="1"/>
          </p:nvPr>
        </p:nvSpPr>
        <p:spPr>
          <a:xfrm>
            <a:off x="680321" y="2336873"/>
            <a:ext cx="10846271" cy="4257110"/>
          </a:xfrm>
        </p:spPr>
        <p:txBody>
          <a:bodyPr>
            <a:normAutofit lnSpcReduction="10000"/>
          </a:bodyPr>
          <a:lstStyle/>
          <a:p>
            <a:pPr marL="0" indent="0" algn="ctr">
              <a:lnSpc>
                <a:spcPct val="150000"/>
              </a:lnSpc>
              <a:buNone/>
            </a:pPr>
            <a:r>
              <a:rPr lang="es-MX" b="1" dirty="0" smtClean="0">
                <a:solidFill>
                  <a:schemeClr val="accent6">
                    <a:lumMod val="60000"/>
                    <a:lumOff val="40000"/>
                  </a:schemeClr>
                </a:solidFill>
              </a:rPr>
              <a:t>“Disponibilidad </a:t>
            </a:r>
            <a:r>
              <a:rPr lang="es-MX" b="1" dirty="0">
                <a:solidFill>
                  <a:schemeClr val="accent6">
                    <a:lumMod val="60000"/>
                    <a:lumOff val="40000"/>
                  </a:schemeClr>
                </a:solidFill>
              </a:rPr>
              <a:t>gratuita </a:t>
            </a:r>
            <a:r>
              <a:rPr lang="es-MX" b="1" dirty="0" smtClean="0">
                <a:solidFill>
                  <a:schemeClr val="accent6">
                    <a:lumMod val="60000"/>
                    <a:lumOff val="40000"/>
                  </a:schemeClr>
                </a:solidFill>
              </a:rPr>
              <a:t>[de la literatura científica] en </a:t>
            </a:r>
            <a:r>
              <a:rPr lang="es-MX" b="1" dirty="0">
                <a:solidFill>
                  <a:schemeClr val="accent6">
                    <a:lumMod val="60000"/>
                    <a:lumOff val="40000"/>
                  </a:schemeClr>
                </a:solidFill>
              </a:rPr>
              <a:t>Internet público, permitiendo a cualquier usuario leer, descargar, copiar, distribuir, imprimir, buscar o usarlos con cualquier propósito legal, sin ninguna barrera financiera, legal o técnica, fuera de las que son inseparables de las que implica acceder a Internet mismo. La única limitación en cuanto a reproducción y distribución </a:t>
            </a:r>
            <a:r>
              <a:rPr lang="es-MX" b="1" dirty="0" smtClean="0">
                <a:solidFill>
                  <a:schemeClr val="accent6">
                    <a:lumMod val="60000"/>
                    <a:lumOff val="40000"/>
                  </a:schemeClr>
                </a:solidFill>
              </a:rPr>
              <a:t>y </a:t>
            </a:r>
            <a:r>
              <a:rPr lang="es-MX" b="1" dirty="0">
                <a:solidFill>
                  <a:schemeClr val="accent6">
                    <a:lumMod val="60000"/>
                    <a:lumOff val="40000"/>
                  </a:schemeClr>
                </a:solidFill>
              </a:rPr>
              <a:t>el único rol del </a:t>
            </a:r>
            <a:r>
              <a:rPr lang="es-MX" b="1" i="1" dirty="0">
                <a:solidFill>
                  <a:schemeClr val="accent6">
                    <a:lumMod val="60000"/>
                    <a:lumOff val="40000"/>
                  </a:schemeClr>
                </a:solidFill>
              </a:rPr>
              <a:t>copyright</a:t>
            </a:r>
            <a:r>
              <a:rPr lang="es-MX" b="1" dirty="0">
                <a:solidFill>
                  <a:schemeClr val="accent6">
                    <a:lumMod val="60000"/>
                    <a:lumOff val="40000"/>
                  </a:schemeClr>
                </a:solidFill>
              </a:rPr>
              <a:t> en este dominio, deberá ser dar a los autores el control sobre la integridad de sus trabajos y el derecho de ser adecuadamente reconocidos y </a:t>
            </a:r>
            <a:r>
              <a:rPr lang="es-MX" b="1" dirty="0" smtClean="0">
                <a:solidFill>
                  <a:schemeClr val="accent6">
                    <a:lumMod val="60000"/>
                    <a:lumOff val="40000"/>
                  </a:schemeClr>
                </a:solidFill>
              </a:rPr>
              <a:t>citados” (BOAI, 2001).</a:t>
            </a:r>
            <a:endParaRPr lang="es-MX" b="1" dirty="0">
              <a:solidFill>
                <a:schemeClr val="accent6">
                  <a:lumMod val="60000"/>
                  <a:lumOff val="40000"/>
                </a:schemeClr>
              </a:solidFill>
            </a:endParaRPr>
          </a:p>
        </p:txBody>
      </p:sp>
    </p:spTree>
    <p:extLst>
      <p:ext uri="{BB962C8B-B14F-4D97-AF65-F5344CB8AC3E}">
        <p14:creationId xmlns:p14="http://schemas.microsoft.com/office/powerpoint/2010/main" val="225037673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40000"/>
                    <a:lumOff val="60000"/>
                  </a:schemeClr>
                </a:solidFill>
              </a:rPr>
              <a:t>DECLARACIONES DE LAS 3 “B”</a:t>
            </a:r>
            <a:endParaRPr lang="es-MX" dirty="0">
              <a:solidFill>
                <a:schemeClr val="accent1">
                  <a:lumMod val="40000"/>
                  <a:lumOff val="60000"/>
                </a:schemeClr>
              </a:solidFill>
            </a:endParaRPr>
          </a:p>
        </p:txBody>
      </p:sp>
      <p:graphicFrame>
        <p:nvGraphicFramePr>
          <p:cNvPr id="4" name="3 Diagrama"/>
          <p:cNvGraphicFramePr/>
          <p:nvPr>
            <p:extLst>
              <p:ext uri="{D42A27DB-BD31-4B8C-83A1-F6EECF244321}">
                <p14:modId xmlns:p14="http://schemas.microsoft.com/office/powerpoint/2010/main" val="1095725224"/>
              </p:ext>
            </p:extLst>
          </p:nvPr>
        </p:nvGraphicFramePr>
        <p:xfrm>
          <a:off x="605308" y="2189408"/>
          <a:ext cx="11256134" cy="4554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385256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6">
                    <a:lumMod val="60000"/>
                    <a:lumOff val="40000"/>
                  </a:schemeClr>
                </a:solidFill>
              </a:rPr>
              <a:t>ANTEDECENTES DEL OPEN ACCESS</a:t>
            </a:r>
            <a:endParaRPr lang="es-MX" dirty="0">
              <a:solidFill>
                <a:schemeClr val="accent6">
                  <a:lumMod val="60000"/>
                  <a:lumOff val="40000"/>
                </a:schemeClr>
              </a:solidFill>
            </a:endParaRPr>
          </a:p>
        </p:txBody>
      </p:sp>
      <p:sp>
        <p:nvSpPr>
          <p:cNvPr id="3" name="2 Marcador de contenido"/>
          <p:cNvSpPr>
            <a:spLocks noGrp="1"/>
          </p:cNvSpPr>
          <p:nvPr>
            <p:ph idx="1"/>
          </p:nvPr>
        </p:nvSpPr>
        <p:spPr>
          <a:xfrm>
            <a:off x="680321" y="2336873"/>
            <a:ext cx="9613861" cy="4051048"/>
          </a:xfrm>
        </p:spPr>
        <p:txBody>
          <a:bodyPr>
            <a:noAutofit/>
          </a:bodyPr>
          <a:lstStyle/>
          <a:p>
            <a:pPr algn="just">
              <a:lnSpc>
                <a:spcPct val="150000"/>
              </a:lnSpc>
            </a:pPr>
            <a:r>
              <a:rPr lang="es-ES" dirty="0" smtClean="0">
                <a:solidFill>
                  <a:schemeClr val="accent1">
                    <a:lumMod val="60000"/>
                    <a:lumOff val="40000"/>
                  </a:schemeClr>
                </a:solidFill>
              </a:rPr>
              <a:t>Finales de los ‘70, los costos de las suscripciones a las revistas científicas comienzan a incrementarse paulatinamente.</a:t>
            </a:r>
          </a:p>
          <a:p>
            <a:pPr algn="just">
              <a:lnSpc>
                <a:spcPct val="150000"/>
              </a:lnSpc>
            </a:pPr>
            <a:r>
              <a:rPr lang="es-ES" dirty="0" smtClean="0">
                <a:solidFill>
                  <a:schemeClr val="accent6">
                    <a:lumMod val="60000"/>
                    <a:lumOff val="40000"/>
                  </a:schemeClr>
                </a:solidFill>
              </a:rPr>
              <a:t>Principios de los ‘90, popularización de Internet permite publicar revistas para consulta de usuarios sin cargo alguno.</a:t>
            </a:r>
          </a:p>
          <a:p>
            <a:pPr algn="just">
              <a:lnSpc>
                <a:spcPct val="150000"/>
              </a:lnSpc>
            </a:pPr>
            <a:r>
              <a:rPr lang="es-ES" dirty="0" smtClean="0">
                <a:solidFill>
                  <a:schemeClr val="accent1">
                    <a:lumMod val="60000"/>
                    <a:lumOff val="40000"/>
                  </a:schemeClr>
                </a:solidFill>
              </a:rPr>
              <a:t>Inicios del milenio, editoriales ven oportunidad de combinar publicaciones impresas y digitales y cobrar un cargo adicional por las versiones </a:t>
            </a:r>
            <a:r>
              <a:rPr lang="es-ES" i="1" dirty="0" err="1" smtClean="0">
                <a:solidFill>
                  <a:schemeClr val="accent1">
                    <a:lumMod val="60000"/>
                    <a:lumOff val="40000"/>
                  </a:schemeClr>
                </a:solidFill>
              </a:rPr>
              <a:t>on</a:t>
            </a:r>
            <a:r>
              <a:rPr lang="es-ES" i="1" dirty="0" smtClean="0">
                <a:solidFill>
                  <a:schemeClr val="accent1">
                    <a:lumMod val="60000"/>
                    <a:lumOff val="40000"/>
                  </a:schemeClr>
                </a:solidFill>
              </a:rPr>
              <a:t> line </a:t>
            </a:r>
            <a:r>
              <a:rPr lang="es-ES" dirty="0" smtClean="0">
                <a:solidFill>
                  <a:schemeClr val="accent1">
                    <a:lumMod val="60000"/>
                    <a:lumOff val="40000"/>
                  </a:schemeClr>
                </a:solidFill>
              </a:rPr>
              <a:t>(Rodríguez, 2008).</a:t>
            </a:r>
            <a:endParaRPr lang="es-MX" dirty="0">
              <a:solidFill>
                <a:schemeClr val="accent1">
                  <a:lumMod val="60000"/>
                  <a:lumOff val="40000"/>
                </a:schemeClr>
              </a:solidFill>
            </a:endParaRPr>
          </a:p>
        </p:txBody>
      </p:sp>
    </p:spTree>
    <p:extLst>
      <p:ext uri="{BB962C8B-B14F-4D97-AF65-F5344CB8AC3E}">
        <p14:creationId xmlns:p14="http://schemas.microsoft.com/office/powerpoint/2010/main" val="11224030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80321" y="753228"/>
            <a:ext cx="9613861" cy="727842"/>
          </a:xfrm>
        </p:spPr>
        <p:txBody>
          <a:bodyPr/>
          <a:lstStyle/>
          <a:p>
            <a:pPr algn="r"/>
            <a:r>
              <a:rPr lang="es-ES" dirty="0" smtClean="0">
                <a:solidFill>
                  <a:schemeClr val="accent1">
                    <a:lumMod val="40000"/>
                    <a:lumOff val="60000"/>
                  </a:schemeClr>
                </a:solidFill>
              </a:rPr>
              <a:t>ALGUNOS PROBLEMAS</a:t>
            </a:r>
            <a:endParaRPr lang="es-MX" dirty="0">
              <a:solidFill>
                <a:schemeClr val="accent1">
                  <a:lumMod val="40000"/>
                  <a:lumOff val="60000"/>
                </a:schemeClr>
              </a:solidFill>
            </a:endParaRPr>
          </a:p>
        </p:txBody>
      </p:sp>
      <p:graphicFrame>
        <p:nvGraphicFramePr>
          <p:cNvPr id="5" name="4 Diagrama"/>
          <p:cNvGraphicFramePr/>
          <p:nvPr>
            <p:extLst>
              <p:ext uri="{D42A27DB-BD31-4B8C-83A1-F6EECF244321}">
                <p14:modId xmlns:p14="http://schemas.microsoft.com/office/powerpoint/2010/main" val="3371397488"/>
              </p:ext>
            </p:extLst>
          </p:nvPr>
        </p:nvGraphicFramePr>
        <p:xfrm>
          <a:off x="167425" y="1429556"/>
          <a:ext cx="11887199" cy="5280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381694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1">
                    <a:lumMod val="40000"/>
                    <a:lumOff val="60000"/>
                  </a:schemeClr>
                </a:solidFill>
              </a:rPr>
              <a:t>BENEFICIOS</a:t>
            </a:r>
            <a:endParaRPr lang="es-MX" dirty="0">
              <a:solidFill>
                <a:schemeClr val="accent1">
                  <a:lumMod val="40000"/>
                  <a:lumOff val="60000"/>
                </a:schemeClr>
              </a:solidFill>
            </a:endParaRPr>
          </a:p>
        </p:txBody>
      </p:sp>
      <p:graphicFrame>
        <p:nvGraphicFramePr>
          <p:cNvPr id="3" name="2 Diagrama"/>
          <p:cNvGraphicFramePr/>
          <p:nvPr>
            <p:extLst>
              <p:ext uri="{D42A27DB-BD31-4B8C-83A1-F6EECF244321}">
                <p14:modId xmlns:p14="http://schemas.microsoft.com/office/powerpoint/2010/main" val="3038354494"/>
              </p:ext>
            </p:extLst>
          </p:nvPr>
        </p:nvGraphicFramePr>
        <p:xfrm>
          <a:off x="463639" y="1803042"/>
          <a:ext cx="11037195" cy="4335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795160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lnSpc>
                <a:spcPct val="150000"/>
              </a:lnSpc>
            </a:pPr>
            <a:r>
              <a:rPr lang="es-ES" i="1" dirty="0" smtClean="0">
                <a:solidFill>
                  <a:schemeClr val="accent1">
                    <a:lumMod val="60000"/>
                    <a:lumOff val="40000"/>
                  </a:schemeClr>
                </a:solidFill>
              </a:rPr>
              <a:t>Pero, ¿cómo realizar la búsqueda de los recursos científicos en Internet, y en Open Access? </a:t>
            </a:r>
            <a:endParaRPr lang="es-MX" i="1" dirty="0">
              <a:solidFill>
                <a:schemeClr val="accent1">
                  <a:lumMod val="60000"/>
                  <a:lumOff val="40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70" y="4381084"/>
            <a:ext cx="4463871"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299" y="676074"/>
            <a:ext cx="6134100" cy="1867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Rectángulo"/>
          <p:cNvSpPr/>
          <p:nvPr/>
        </p:nvSpPr>
        <p:spPr>
          <a:xfrm>
            <a:off x="5456347" y="4496753"/>
            <a:ext cx="6430851" cy="646331"/>
          </a:xfrm>
          <a:prstGeom prst="rect">
            <a:avLst/>
          </a:prstGeom>
        </p:spPr>
        <p:txBody>
          <a:bodyPr wrap="square">
            <a:spAutoFit/>
          </a:bodyPr>
          <a:lstStyle/>
          <a:p>
            <a:pPr algn="ctr"/>
            <a:r>
              <a:rPr lang="es-MX" dirty="0">
                <a:solidFill>
                  <a:schemeClr val="accent1">
                    <a:lumMod val="60000"/>
                    <a:lumOff val="40000"/>
                  </a:schemeClr>
                </a:solidFill>
              </a:rPr>
              <a:t>http://bibliotecadigital.uaemex.mx/contador/basesdedatos1.php</a:t>
            </a:r>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0946" y="5143084"/>
            <a:ext cx="6143223"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8395" y="1145617"/>
            <a:ext cx="3676985" cy="1108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378328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606181" y="1094380"/>
            <a:ext cx="8144134" cy="775610"/>
          </a:xfrm>
        </p:spPr>
        <p:txBody>
          <a:bodyPr/>
          <a:lstStyle/>
          <a:p>
            <a:pPr algn="ctr">
              <a:lnSpc>
                <a:spcPct val="150000"/>
              </a:lnSpc>
            </a:pPr>
            <a:r>
              <a:rPr lang="es-MX" sz="1600" b="1" dirty="0" smtClean="0">
                <a:solidFill>
                  <a:schemeClr val="bg2">
                    <a:lumMod val="75000"/>
                  </a:schemeClr>
                </a:solidFill>
              </a:rPr>
              <a:t>PROGRAMA EDUCATIVO: MAESTRÍA EN ESTUDIOS TURÍSTICOS</a:t>
            </a:r>
            <a:endParaRPr lang="es-MX" sz="1600" b="1" dirty="0">
              <a:solidFill>
                <a:schemeClr val="bg2">
                  <a:lumMod val="75000"/>
                </a:schemeClr>
              </a:solidFill>
            </a:endParaRPr>
          </a:p>
        </p:txBody>
      </p:sp>
      <p:sp>
        <p:nvSpPr>
          <p:cNvPr id="5" name="Subtítulo 4"/>
          <p:cNvSpPr>
            <a:spLocks noGrp="1"/>
          </p:cNvSpPr>
          <p:nvPr>
            <p:ph type="subTitle" idx="1"/>
          </p:nvPr>
        </p:nvSpPr>
        <p:spPr>
          <a:xfrm>
            <a:off x="111910" y="2504303"/>
            <a:ext cx="9228033" cy="4129762"/>
          </a:xfrm>
        </p:spPr>
        <p:txBody>
          <a:bodyPr>
            <a:normAutofit/>
          </a:bodyPr>
          <a:lstStyle/>
          <a:p>
            <a:pPr algn="ctr">
              <a:lnSpc>
                <a:spcPct val="170000"/>
              </a:lnSpc>
            </a:pPr>
            <a:r>
              <a:rPr lang="es-MX" dirty="0" smtClean="0">
                <a:solidFill>
                  <a:schemeClr val="accent1">
                    <a:lumMod val="60000"/>
                    <a:lumOff val="40000"/>
                  </a:schemeClr>
                </a:solidFill>
              </a:rPr>
              <a:t>UNIDAD DE APRENDIZAJE: SEMINARIO DE INVESTIGACIÓN I</a:t>
            </a:r>
          </a:p>
          <a:p>
            <a:pPr algn="ctr">
              <a:lnSpc>
                <a:spcPct val="170000"/>
              </a:lnSpc>
            </a:pPr>
            <a:r>
              <a:rPr lang="es-MX" dirty="0" smtClean="0">
                <a:solidFill>
                  <a:schemeClr val="accent1">
                    <a:lumMod val="60000"/>
                    <a:lumOff val="40000"/>
                  </a:schemeClr>
                </a:solidFill>
              </a:rPr>
              <a:t>RESPONSABLE </a:t>
            </a:r>
            <a:r>
              <a:rPr lang="es-MX" dirty="0">
                <a:solidFill>
                  <a:schemeClr val="accent1">
                    <a:lumMod val="60000"/>
                    <a:lumOff val="40000"/>
                  </a:schemeClr>
                </a:solidFill>
              </a:rPr>
              <a:t>DE LA ELABORACIÓN DEL MATERIAL: </a:t>
            </a:r>
            <a:endParaRPr lang="es-MX" dirty="0" smtClean="0">
              <a:solidFill>
                <a:schemeClr val="accent1">
                  <a:lumMod val="60000"/>
                  <a:lumOff val="40000"/>
                </a:schemeClr>
              </a:solidFill>
            </a:endParaRPr>
          </a:p>
          <a:p>
            <a:pPr algn="ctr">
              <a:lnSpc>
                <a:spcPct val="170000"/>
              </a:lnSpc>
            </a:pPr>
            <a:r>
              <a:rPr lang="es-MX" dirty="0" smtClean="0">
                <a:solidFill>
                  <a:schemeClr val="accent1">
                    <a:lumMod val="60000"/>
                    <a:lumOff val="40000"/>
                  </a:schemeClr>
                </a:solidFill>
              </a:rPr>
              <a:t>Dra</a:t>
            </a:r>
            <a:r>
              <a:rPr lang="es-MX" dirty="0">
                <a:solidFill>
                  <a:schemeClr val="accent1">
                    <a:lumMod val="60000"/>
                    <a:lumOff val="40000"/>
                  </a:schemeClr>
                </a:solidFill>
              </a:rPr>
              <a:t>. en C. S. Diana Castro </a:t>
            </a:r>
            <a:r>
              <a:rPr lang="es-MX" dirty="0" err="1">
                <a:solidFill>
                  <a:schemeClr val="accent1">
                    <a:lumMod val="60000"/>
                    <a:lumOff val="40000"/>
                  </a:schemeClr>
                </a:solidFill>
              </a:rPr>
              <a:t>Ricalde</a:t>
            </a:r>
            <a:endParaRPr lang="es-MX" dirty="0">
              <a:solidFill>
                <a:schemeClr val="accent1">
                  <a:lumMod val="60000"/>
                  <a:lumOff val="40000"/>
                </a:schemeClr>
              </a:solidFill>
            </a:endParaRPr>
          </a:p>
          <a:p>
            <a:pPr algn="ctr">
              <a:lnSpc>
                <a:spcPct val="170000"/>
              </a:lnSpc>
            </a:pPr>
            <a:r>
              <a:rPr lang="es-MX" dirty="0">
                <a:solidFill>
                  <a:schemeClr val="accent1">
                    <a:lumMod val="60000"/>
                    <a:lumOff val="40000"/>
                  </a:schemeClr>
                </a:solidFill>
              </a:rPr>
              <a:t> Profesora de Tiempo Completo</a:t>
            </a:r>
          </a:p>
          <a:p>
            <a:pPr algn="ctr">
              <a:lnSpc>
                <a:spcPct val="170000"/>
              </a:lnSpc>
            </a:pPr>
            <a:endParaRPr lang="es-MX" dirty="0" smtClean="0">
              <a:solidFill>
                <a:schemeClr val="accent1">
                  <a:lumMod val="60000"/>
                  <a:lumOff val="40000"/>
                </a:schemeClr>
              </a:solidFill>
            </a:endParaRPr>
          </a:p>
        </p:txBody>
      </p:sp>
      <p:sp>
        <p:nvSpPr>
          <p:cNvPr id="2" name="1 CuadroTexto"/>
          <p:cNvSpPr txBox="1"/>
          <p:nvPr/>
        </p:nvSpPr>
        <p:spPr>
          <a:xfrm>
            <a:off x="9280849" y="3125755"/>
            <a:ext cx="2911151" cy="498534"/>
          </a:xfrm>
          <a:prstGeom prst="rect">
            <a:avLst/>
          </a:prstGeom>
          <a:noFill/>
        </p:spPr>
        <p:txBody>
          <a:bodyPr wrap="square" rtlCol="0">
            <a:spAutoFit/>
          </a:bodyPr>
          <a:lstStyle/>
          <a:p>
            <a:pPr algn="ctr">
              <a:lnSpc>
                <a:spcPct val="170000"/>
              </a:lnSpc>
            </a:pPr>
            <a:r>
              <a:rPr lang="es-MX" b="1" dirty="0">
                <a:solidFill>
                  <a:schemeClr val="accent1">
                    <a:lumMod val="50000"/>
                  </a:schemeClr>
                </a:solidFill>
              </a:rPr>
              <a:t>PERIODO: 2015 B</a:t>
            </a:r>
          </a:p>
        </p:txBody>
      </p:sp>
    </p:spTree>
    <p:extLst>
      <p:ext uri="{BB962C8B-B14F-4D97-AF65-F5344CB8AC3E}">
        <p14:creationId xmlns:p14="http://schemas.microsoft.com/office/powerpoint/2010/main" val="9095340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solidFill>
                  <a:schemeClr val="accent1">
                    <a:lumMod val="60000"/>
                    <a:lumOff val="40000"/>
                  </a:schemeClr>
                </a:solidFill>
              </a:rPr>
              <a:t>BÚSQUEDA DE RECURSOS CIENTÍFICOS</a:t>
            </a:r>
            <a:endParaRPr lang="es-MX" dirty="0">
              <a:solidFill>
                <a:schemeClr val="accent1">
                  <a:lumMod val="60000"/>
                  <a:lumOff val="40000"/>
                </a:schemeClr>
              </a:solidFill>
            </a:endParaRPr>
          </a:p>
        </p:txBody>
      </p:sp>
      <p:sp>
        <p:nvSpPr>
          <p:cNvPr id="5" name="Marcador de contenido 4"/>
          <p:cNvSpPr>
            <a:spLocks noGrp="1"/>
          </p:cNvSpPr>
          <p:nvPr>
            <p:ph idx="1"/>
          </p:nvPr>
        </p:nvSpPr>
        <p:spPr>
          <a:xfrm>
            <a:off x="680321" y="2099388"/>
            <a:ext cx="9613861" cy="3836801"/>
          </a:xfrm>
        </p:spPr>
        <p:txBody>
          <a:bodyPr/>
          <a:lstStyle/>
          <a:p>
            <a:pPr marL="0" indent="0" algn="ctr">
              <a:lnSpc>
                <a:spcPct val="150000"/>
              </a:lnSpc>
              <a:buNone/>
            </a:pPr>
            <a:r>
              <a:rPr lang="es-MX" dirty="0">
                <a:solidFill>
                  <a:schemeClr val="accent1">
                    <a:lumMod val="60000"/>
                    <a:lumOff val="40000"/>
                  </a:schemeClr>
                </a:solidFill>
              </a:rPr>
              <a:t>Para poder buscar, identificar y recuperar la información que se </a:t>
            </a:r>
            <a:r>
              <a:rPr lang="es-MX" dirty="0" smtClean="0">
                <a:solidFill>
                  <a:schemeClr val="accent1">
                    <a:lumMod val="60000"/>
                    <a:lumOff val="40000"/>
                  </a:schemeClr>
                </a:solidFill>
              </a:rPr>
              <a:t>desea de Internet, </a:t>
            </a:r>
            <a:r>
              <a:rPr lang="es-MX" dirty="0">
                <a:solidFill>
                  <a:schemeClr val="accent1">
                    <a:lumMod val="60000"/>
                    <a:lumOff val="40000"/>
                  </a:schemeClr>
                </a:solidFill>
              </a:rPr>
              <a:t>existen ciertas claves </a:t>
            </a:r>
            <a:r>
              <a:rPr lang="es-MX" dirty="0" smtClean="0">
                <a:solidFill>
                  <a:schemeClr val="accent1">
                    <a:lumMod val="60000"/>
                    <a:lumOff val="40000"/>
                  </a:schemeClr>
                </a:solidFill>
              </a:rPr>
              <a:t>y recursos que </a:t>
            </a:r>
            <a:r>
              <a:rPr lang="es-MX" dirty="0">
                <a:solidFill>
                  <a:schemeClr val="accent1">
                    <a:lumMod val="60000"/>
                    <a:lumOff val="40000"/>
                  </a:schemeClr>
                </a:solidFill>
              </a:rPr>
              <a:t>tanto alumnos como docentes </a:t>
            </a:r>
            <a:r>
              <a:rPr lang="es-MX" dirty="0" smtClean="0">
                <a:solidFill>
                  <a:schemeClr val="accent1">
                    <a:lumMod val="60000"/>
                    <a:lumOff val="40000"/>
                  </a:schemeClr>
                </a:solidFill>
              </a:rPr>
              <a:t>e investigadores debemos </a:t>
            </a:r>
            <a:r>
              <a:rPr lang="es-MX" dirty="0">
                <a:solidFill>
                  <a:schemeClr val="accent1">
                    <a:lumMod val="60000"/>
                    <a:lumOff val="40000"/>
                  </a:schemeClr>
                </a:solidFill>
              </a:rPr>
              <a:t>conocer, ya que se encuentran íntimamente ligadas a los datos que se requiere obtener.</a:t>
            </a:r>
          </a:p>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747" y="5015203"/>
            <a:ext cx="9311951"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491431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FF0000"/>
                </a:solidFill>
              </a:rPr>
              <a:t>INICIAR LA BÚSQUEDA</a:t>
            </a:r>
            <a:endParaRPr lang="es-MX" dirty="0">
              <a:solidFill>
                <a:srgbClr val="FF0000"/>
              </a:solidFill>
            </a:endParaRPr>
          </a:p>
        </p:txBody>
      </p:sp>
      <p:sp>
        <p:nvSpPr>
          <p:cNvPr id="5" name="Marcador de contenido 4"/>
          <p:cNvSpPr>
            <a:spLocks noGrp="1"/>
          </p:cNvSpPr>
          <p:nvPr>
            <p:ph sz="half" idx="1"/>
          </p:nvPr>
        </p:nvSpPr>
        <p:spPr>
          <a:xfrm>
            <a:off x="457200" y="2336872"/>
            <a:ext cx="6186196" cy="4306523"/>
          </a:xfrm>
        </p:spPr>
        <p:txBody>
          <a:bodyPr>
            <a:normAutofit/>
          </a:bodyPr>
          <a:lstStyle/>
          <a:p>
            <a:pPr marL="0" indent="0">
              <a:lnSpc>
                <a:spcPct val="150000"/>
              </a:lnSpc>
              <a:buNone/>
            </a:pPr>
            <a:r>
              <a:rPr lang="es-MX" dirty="0" smtClean="0">
                <a:solidFill>
                  <a:schemeClr val="accent1">
                    <a:lumMod val="60000"/>
                    <a:lumOff val="40000"/>
                  </a:schemeClr>
                </a:solidFill>
              </a:rPr>
              <a:t>a) Para poder iniciar la búsqueda de textos, se debe delimitar y </a:t>
            </a:r>
            <a:r>
              <a:rPr lang="es-MX" b="1" dirty="0" smtClean="0">
                <a:solidFill>
                  <a:schemeClr val="bg2">
                    <a:lumMod val="50000"/>
                  </a:schemeClr>
                </a:solidFill>
              </a:rPr>
              <a:t>precisar </a:t>
            </a:r>
            <a:r>
              <a:rPr lang="es-MX" b="1" dirty="0">
                <a:solidFill>
                  <a:schemeClr val="bg2">
                    <a:lumMod val="50000"/>
                  </a:schemeClr>
                </a:solidFill>
              </a:rPr>
              <a:t>el tema</a:t>
            </a:r>
            <a:r>
              <a:rPr lang="es-MX" dirty="0">
                <a:solidFill>
                  <a:schemeClr val="accent1">
                    <a:lumMod val="60000"/>
                    <a:lumOff val="40000"/>
                  </a:schemeClr>
                </a:solidFill>
              </a:rPr>
              <a:t> y </a:t>
            </a:r>
            <a:r>
              <a:rPr lang="es-MX" dirty="0" smtClean="0">
                <a:solidFill>
                  <a:schemeClr val="accent1">
                    <a:lumMod val="60000"/>
                    <a:lumOff val="40000"/>
                  </a:schemeClr>
                </a:solidFill>
              </a:rPr>
              <a:t>subtema de investigación. O si ya se tiene, </a:t>
            </a:r>
            <a:r>
              <a:rPr lang="es-MX" b="1" dirty="0" smtClean="0">
                <a:solidFill>
                  <a:schemeClr val="bg2">
                    <a:lumMod val="50000"/>
                  </a:schemeClr>
                </a:solidFill>
              </a:rPr>
              <a:t>el objeto de estudio</a:t>
            </a:r>
            <a:r>
              <a:rPr lang="es-MX" dirty="0" smtClean="0">
                <a:solidFill>
                  <a:schemeClr val="accent1">
                    <a:lumMod val="60000"/>
                    <a:lumOff val="40000"/>
                  </a:schemeClr>
                </a:solidFill>
              </a:rPr>
              <a:t>.</a:t>
            </a:r>
            <a:endParaRPr lang="es-MX" dirty="0">
              <a:solidFill>
                <a:schemeClr val="accent1">
                  <a:lumMod val="60000"/>
                  <a:lumOff val="40000"/>
                </a:schemeClr>
              </a:solidFill>
            </a:endParaRPr>
          </a:p>
          <a:p>
            <a:pPr marL="0" indent="0">
              <a:lnSpc>
                <a:spcPct val="150000"/>
              </a:lnSpc>
              <a:buNone/>
            </a:pPr>
            <a:r>
              <a:rPr lang="es-MX" dirty="0">
                <a:solidFill>
                  <a:schemeClr val="accent1">
                    <a:lumMod val="60000"/>
                    <a:lumOff val="40000"/>
                  </a:schemeClr>
                </a:solidFill>
              </a:rPr>
              <a:t>b) </a:t>
            </a:r>
            <a:r>
              <a:rPr lang="es-MX" dirty="0" smtClean="0">
                <a:solidFill>
                  <a:schemeClr val="accent1">
                    <a:lumMod val="60000"/>
                    <a:lumOff val="40000"/>
                  </a:schemeClr>
                </a:solidFill>
              </a:rPr>
              <a:t>Luego, identificar </a:t>
            </a:r>
            <a:r>
              <a:rPr lang="es-MX" b="1" dirty="0">
                <a:solidFill>
                  <a:schemeClr val="bg2">
                    <a:lumMod val="50000"/>
                  </a:schemeClr>
                </a:solidFill>
              </a:rPr>
              <a:t>tópicos relacionados</a:t>
            </a:r>
            <a:r>
              <a:rPr lang="es-MX" dirty="0">
                <a:solidFill>
                  <a:schemeClr val="accent1">
                    <a:lumMod val="60000"/>
                    <a:lumOff val="40000"/>
                  </a:schemeClr>
                </a:solidFill>
              </a:rPr>
              <a:t>.</a:t>
            </a:r>
          </a:p>
          <a:p>
            <a:pPr marL="0" indent="0">
              <a:lnSpc>
                <a:spcPct val="150000"/>
              </a:lnSpc>
              <a:buNone/>
            </a:pPr>
            <a:r>
              <a:rPr lang="es-MX" dirty="0">
                <a:solidFill>
                  <a:schemeClr val="accent1">
                    <a:lumMod val="60000"/>
                    <a:lumOff val="40000"/>
                  </a:schemeClr>
                </a:solidFill>
              </a:rPr>
              <a:t>c) </a:t>
            </a:r>
            <a:r>
              <a:rPr lang="es-MX" dirty="0" smtClean="0">
                <a:solidFill>
                  <a:schemeClr val="accent1">
                    <a:lumMod val="60000"/>
                    <a:lumOff val="40000"/>
                  </a:schemeClr>
                </a:solidFill>
              </a:rPr>
              <a:t>Después, </a:t>
            </a:r>
            <a:r>
              <a:rPr lang="es-MX" b="1" dirty="0" smtClean="0">
                <a:solidFill>
                  <a:schemeClr val="bg2">
                    <a:lumMod val="50000"/>
                  </a:schemeClr>
                </a:solidFill>
              </a:rPr>
              <a:t>formular </a:t>
            </a:r>
            <a:r>
              <a:rPr lang="es-MX" b="1" dirty="0">
                <a:solidFill>
                  <a:schemeClr val="bg2">
                    <a:lumMod val="50000"/>
                  </a:schemeClr>
                </a:solidFill>
              </a:rPr>
              <a:t>palabras </a:t>
            </a:r>
            <a:r>
              <a:rPr lang="es-MX" b="1" dirty="0" smtClean="0">
                <a:solidFill>
                  <a:schemeClr val="bg2">
                    <a:lumMod val="50000"/>
                  </a:schemeClr>
                </a:solidFill>
              </a:rPr>
              <a:t>clave (EGE, 2013)</a:t>
            </a:r>
            <a:r>
              <a:rPr lang="es-MX" dirty="0" smtClean="0">
                <a:solidFill>
                  <a:schemeClr val="accent1">
                    <a:lumMod val="60000"/>
                    <a:lumOff val="40000"/>
                  </a:schemeClr>
                </a:solidFill>
              </a:rPr>
              <a:t>.</a:t>
            </a:r>
            <a:endParaRPr lang="es-MX" dirty="0">
              <a:solidFill>
                <a:schemeClr val="accent1">
                  <a:lumMod val="60000"/>
                  <a:lumOff val="40000"/>
                </a:schemeClr>
              </a:solidFill>
            </a:endParaRPr>
          </a:p>
          <a:p>
            <a:endParaRPr lang="es-MX" dirty="0"/>
          </a:p>
        </p:txBody>
      </p:sp>
      <p:pic>
        <p:nvPicPr>
          <p:cNvPr id="7" name="Imagen 6"/>
          <p:cNvPicPr>
            <a:picLocks noChangeAspect="1"/>
          </p:cNvPicPr>
          <p:nvPr/>
        </p:nvPicPr>
        <p:blipFill>
          <a:blip r:embed="rId2"/>
          <a:stretch>
            <a:fillRect/>
          </a:stretch>
        </p:blipFill>
        <p:spPr>
          <a:xfrm>
            <a:off x="7123779" y="2283646"/>
            <a:ext cx="4035902" cy="4117154"/>
          </a:xfrm>
          <a:prstGeom prst="rect">
            <a:avLst/>
          </a:prstGeom>
        </p:spPr>
      </p:pic>
    </p:spTree>
    <p:extLst>
      <p:ext uri="{BB962C8B-B14F-4D97-AF65-F5344CB8AC3E}">
        <p14:creationId xmlns:p14="http://schemas.microsoft.com/office/powerpoint/2010/main" val="107669389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pPr algn="ctr">
              <a:lnSpc>
                <a:spcPct val="150000"/>
              </a:lnSpc>
            </a:pPr>
            <a:r>
              <a:rPr lang="es-ES" dirty="0" smtClean="0">
                <a:solidFill>
                  <a:schemeClr val="accent1">
                    <a:lumMod val="60000"/>
                    <a:lumOff val="40000"/>
                  </a:schemeClr>
                </a:solidFill>
              </a:rPr>
              <a:t>¿Puedes dar algunos ejemplos de palabras clave, relacionadas con tu tema de investigación?</a:t>
            </a:r>
            <a:endParaRPr lang="es-MX" dirty="0">
              <a:solidFill>
                <a:schemeClr val="accent1">
                  <a:lumMod val="60000"/>
                  <a:lumOff val="40000"/>
                </a:schemeClr>
              </a:solidFill>
            </a:endParaRPr>
          </a:p>
        </p:txBody>
      </p:sp>
      <p:sp>
        <p:nvSpPr>
          <p:cNvPr id="6" name="5 Marcador de texto"/>
          <p:cNvSpPr>
            <a:spLocks noGrp="1"/>
          </p:cNvSpPr>
          <p:nvPr>
            <p:ph type="body" idx="1"/>
          </p:nvPr>
        </p:nvSpPr>
        <p:spPr>
          <a:xfrm>
            <a:off x="680322" y="4637314"/>
            <a:ext cx="9613860" cy="1298874"/>
          </a:xfrm>
        </p:spPr>
        <p:txBody>
          <a:bodyPr/>
          <a:lstStyle/>
          <a:p>
            <a:pPr algn="ctr"/>
            <a:r>
              <a:rPr lang="es-ES" b="1" dirty="0" smtClean="0">
                <a:solidFill>
                  <a:schemeClr val="bg2">
                    <a:lumMod val="50000"/>
                  </a:schemeClr>
                </a:solidFill>
              </a:rPr>
              <a:t>APORTA 3 PALABRAS CLAVE, MÁXIMO 5</a:t>
            </a:r>
            <a:endParaRPr lang="es-MX" b="1" dirty="0">
              <a:solidFill>
                <a:schemeClr val="bg2">
                  <a:lumMod val="50000"/>
                </a:schemeClr>
              </a:solidFill>
            </a:endParaRPr>
          </a:p>
        </p:txBody>
      </p:sp>
    </p:spTree>
    <p:extLst>
      <p:ext uri="{BB962C8B-B14F-4D97-AF65-F5344CB8AC3E}">
        <p14:creationId xmlns:p14="http://schemas.microsoft.com/office/powerpoint/2010/main" val="145478423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680319" y="905069"/>
            <a:ext cx="9613863" cy="929097"/>
          </a:xfrm>
        </p:spPr>
        <p:txBody>
          <a:bodyPr>
            <a:normAutofit fontScale="90000"/>
          </a:bodyPr>
          <a:lstStyle/>
          <a:p>
            <a:pPr algn="ctr">
              <a:lnSpc>
                <a:spcPct val="150000"/>
              </a:lnSpc>
            </a:pPr>
            <a:r>
              <a:rPr lang="es-ES" sz="2700" b="1" dirty="0">
                <a:solidFill>
                  <a:srgbClr val="FF0000"/>
                </a:solidFill>
              </a:rPr>
              <a:t>Realiza BÚSQUEDAS </a:t>
            </a:r>
            <a:r>
              <a:rPr lang="es-ES" sz="2700" b="1" dirty="0" smtClean="0">
                <a:solidFill>
                  <a:srgbClr val="FF0000"/>
                </a:solidFill>
              </a:rPr>
              <a:t>AVANZADAS y utiliza más herramientas tecnológicas</a:t>
            </a:r>
            <a:r>
              <a:rPr lang="es-ES" b="1" dirty="0">
                <a:solidFill>
                  <a:schemeClr val="accent2">
                    <a:lumMod val="40000"/>
                    <a:lumOff val="60000"/>
                  </a:schemeClr>
                </a:solidFill>
              </a:rPr>
              <a:t/>
            </a:r>
            <a:br>
              <a:rPr lang="es-ES" b="1" dirty="0">
                <a:solidFill>
                  <a:schemeClr val="accent2">
                    <a:lumMod val="40000"/>
                    <a:lumOff val="60000"/>
                  </a:schemeClr>
                </a:solidFill>
              </a:rPr>
            </a:br>
            <a:endParaRPr lang="es-MX" dirty="0"/>
          </a:p>
        </p:txBody>
      </p:sp>
      <p:sp>
        <p:nvSpPr>
          <p:cNvPr id="2" name="1 Marcador de texto"/>
          <p:cNvSpPr>
            <a:spLocks noGrp="1"/>
          </p:cNvSpPr>
          <p:nvPr>
            <p:ph type="body" idx="1"/>
          </p:nvPr>
        </p:nvSpPr>
        <p:spPr/>
        <p:txBody>
          <a:bodyPr/>
          <a:lstStyle/>
          <a:p>
            <a:r>
              <a:rPr lang="es-ES" dirty="0" smtClean="0">
                <a:solidFill>
                  <a:schemeClr val="bg2">
                    <a:lumMod val="50000"/>
                  </a:schemeClr>
                </a:solidFill>
              </a:rPr>
              <a:t>CON BÚSQUEDAS AVANZADAS:</a:t>
            </a:r>
            <a:endParaRPr lang="es-MX" dirty="0">
              <a:solidFill>
                <a:schemeClr val="bg2">
                  <a:lumMod val="50000"/>
                </a:schemeClr>
              </a:solidFill>
            </a:endParaRPr>
          </a:p>
        </p:txBody>
      </p:sp>
      <p:sp>
        <p:nvSpPr>
          <p:cNvPr id="7" name="Marcador de contenido 6"/>
          <p:cNvSpPr>
            <a:spLocks noGrp="1"/>
          </p:cNvSpPr>
          <p:nvPr>
            <p:ph sz="half" idx="2"/>
          </p:nvPr>
        </p:nvSpPr>
        <p:spPr/>
        <p:txBody>
          <a:bodyPr>
            <a:normAutofit fontScale="85000" lnSpcReduction="20000"/>
          </a:bodyPr>
          <a:lstStyle/>
          <a:p>
            <a:pPr algn="just">
              <a:lnSpc>
                <a:spcPct val="150000"/>
              </a:lnSpc>
            </a:pPr>
            <a:r>
              <a:rPr lang="es-MX" dirty="0" smtClean="0">
                <a:solidFill>
                  <a:schemeClr val="accent1">
                    <a:lumMod val="60000"/>
                    <a:lumOff val="40000"/>
                  </a:schemeClr>
                </a:solidFill>
              </a:rPr>
              <a:t>Se puede seleccionar </a:t>
            </a:r>
            <a:r>
              <a:rPr lang="es-MX" dirty="0">
                <a:solidFill>
                  <a:schemeClr val="accent1">
                    <a:lumMod val="60000"/>
                    <a:lumOff val="40000"/>
                  </a:schemeClr>
                </a:solidFill>
              </a:rPr>
              <a:t>el idioma de la información, el formato, el dominio (.</a:t>
            </a:r>
            <a:r>
              <a:rPr lang="es-MX" dirty="0" err="1">
                <a:solidFill>
                  <a:schemeClr val="accent1">
                    <a:lumMod val="60000"/>
                    <a:lumOff val="40000"/>
                  </a:schemeClr>
                </a:solidFill>
              </a:rPr>
              <a:t>org</a:t>
            </a:r>
            <a:r>
              <a:rPr lang="es-MX" dirty="0">
                <a:solidFill>
                  <a:schemeClr val="accent1">
                    <a:lumMod val="60000"/>
                    <a:lumOff val="40000"/>
                  </a:schemeClr>
                </a:solidFill>
              </a:rPr>
              <a:t>, .</a:t>
            </a:r>
            <a:r>
              <a:rPr lang="es-MX" dirty="0" err="1">
                <a:solidFill>
                  <a:schemeClr val="accent1">
                    <a:lumMod val="60000"/>
                    <a:lumOff val="40000"/>
                  </a:schemeClr>
                </a:solidFill>
              </a:rPr>
              <a:t>edu</a:t>
            </a:r>
            <a:r>
              <a:rPr lang="es-MX" dirty="0">
                <a:solidFill>
                  <a:schemeClr val="accent1">
                    <a:lumMod val="60000"/>
                    <a:lumOff val="40000"/>
                  </a:schemeClr>
                </a:solidFill>
              </a:rPr>
              <a:t>, .</a:t>
            </a:r>
            <a:r>
              <a:rPr lang="es-MX" dirty="0" err="1">
                <a:solidFill>
                  <a:schemeClr val="accent1">
                    <a:lumMod val="60000"/>
                    <a:lumOff val="40000"/>
                  </a:schemeClr>
                </a:solidFill>
              </a:rPr>
              <a:t>gov</a:t>
            </a:r>
            <a:r>
              <a:rPr lang="es-MX" dirty="0">
                <a:solidFill>
                  <a:schemeClr val="accent1">
                    <a:lumMod val="60000"/>
                    <a:lumOff val="40000"/>
                  </a:schemeClr>
                </a:solidFill>
              </a:rPr>
              <a:t>), la antigüedad del material, así como también </a:t>
            </a:r>
            <a:r>
              <a:rPr lang="es-MX" dirty="0" smtClean="0">
                <a:solidFill>
                  <a:schemeClr val="accent1">
                    <a:lumMod val="60000"/>
                    <a:lumOff val="40000"/>
                  </a:schemeClr>
                </a:solidFill>
              </a:rPr>
              <a:t>restringir la </a:t>
            </a:r>
            <a:r>
              <a:rPr lang="es-MX" dirty="0">
                <a:solidFill>
                  <a:schemeClr val="accent1">
                    <a:lumMod val="60000"/>
                    <a:lumOff val="40000"/>
                  </a:schemeClr>
                </a:solidFill>
              </a:rPr>
              <a:t>búsqueda </a:t>
            </a:r>
            <a:r>
              <a:rPr lang="es-MX" dirty="0" smtClean="0">
                <a:solidFill>
                  <a:schemeClr val="accent1">
                    <a:lumMod val="60000"/>
                    <a:lumOff val="40000"/>
                  </a:schemeClr>
                </a:solidFill>
              </a:rPr>
              <a:t>a ciertas </a:t>
            </a:r>
            <a:r>
              <a:rPr lang="es-MX" dirty="0">
                <a:solidFill>
                  <a:schemeClr val="accent1">
                    <a:lumMod val="60000"/>
                    <a:lumOff val="40000"/>
                  </a:schemeClr>
                </a:solidFill>
              </a:rPr>
              <a:t>frases o palabras </a:t>
            </a:r>
            <a:r>
              <a:rPr lang="es-MX" dirty="0" smtClean="0">
                <a:solidFill>
                  <a:schemeClr val="accent1">
                    <a:lumMod val="60000"/>
                    <a:lumOff val="40000"/>
                  </a:schemeClr>
                </a:solidFill>
              </a:rPr>
              <a:t>e incluso puntualizar </a:t>
            </a:r>
            <a:r>
              <a:rPr lang="es-MX" dirty="0">
                <a:solidFill>
                  <a:schemeClr val="accent1">
                    <a:lumMod val="60000"/>
                    <a:lumOff val="40000"/>
                  </a:schemeClr>
                </a:solidFill>
              </a:rPr>
              <a:t>la búsqueda en determinados sitios. </a:t>
            </a:r>
          </a:p>
          <a:p>
            <a:endParaRPr lang="es-MX" dirty="0"/>
          </a:p>
        </p:txBody>
      </p:sp>
      <p:sp>
        <p:nvSpPr>
          <p:cNvPr id="5" name="4 Marcador de texto"/>
          <p:cNvSpPr>
            <a:spLocks noGrp="1"/>
          </p:cNvSpPr>
          <p:nvPr>
            <p:ph type="body" sz="quarter" idx="3"/>
          </p:nvPr>
        </p:nvSpPr>
        <p:spPr/>
        <p:txBody>
          <a:bodyPr/>
          <a:lstStyle/>
          <a:p>
            <a:pPr algn="ctr"/>
            <a:r>
              <a:rPr lang="es-ES" dirty="0" smtClean="0">
                <a:solidFill>
                  <a:schemeClr val="bg2">
                    <a:lumMod val="50000"/>
                  </a:schemeClr>
                </a:solidFill>
              </a:rPr>
              <a:t>OTRAS HERRAMIENTAS:</a:t>
            </a:r>
            <a:endParaRPr lang="es-MX" dirty="0">
              <a:solidFill>
                <a:schemeClr val="bg2">
                  <a:lumMod val="50000"/>
                </a:schemeClr>
              </a:solidFill>
            </a:endParaRPr>
          </a:p>
        </p:txBody>
      </p:sp>
      <p:sp>
        <p:nvSpPr>
          <p:cNvPr id="8" name="7 Marcador de contenido"/>
          <p:cNvSpPr>
            <a:spLocks noGrp="1"/>
          </p:cNvSpPr>
          <p:nvPr>
            <p:ph sz="quarter" idx="4"/>
          </p:nvPr>
        </p:nvSpPr>
        <p:spPr/>
        <p:txBody>
          <a:bodyPr>
            <a:normAutofit fontScale="92500" lnSpcReduction="20000"/>
          </a:bodyPr>
          <a:lstStyle/>
          <a:p>
            <a:pPr algn="ctr">
              <a:lnSpc>
                <a:spcPct val="150000"/>
              </a:lnSpc>
              <a:buFont typeface="Wingdings" panose="05000000000000000000" pitchFamily="2" charset="2"/>
              <a:buChar char="Ø"/>
            </a:pPr>
            <a:r>
              <a:rPr lang="es-MX" dirty="0">
                <a:solidFill>
                  <a:schemeClr val="accent1">
                    <a:lumMod val="60000"/>
                    <a:lumOff val="40000"/>
                  </a:schemeClr>
                </a:solidFill>
              </a:rPr>
              <a:t>Portales</a:t>
            </a:r>
          </a:p>
          <a:p>
            <a:pPr algn="ctr">
              <a:lnSpc>
                <a:spcPct val="150000"/>
              </a:lnSpc>
              <a:buFont typeface="Wingdings" panose="05000000000000000000" pitchFamily="2" charset="2"/>
              <a:buChar char="Ø"/>
            </a:pPr>
            <a:r>
              <a:rPr lang="es-MX" dirty="0">
                <a:solidFill>
                  <a:schemeClr val="accent1">
                    <a:lumMod val="60000"/>
                    <a:lumOff val="40000"/>
                  </a:schemeClr>
                </a:solidFill>
              </a:rPr>
              <a:t>Buscadores</a:t>
            </a:r>
          </a:p>
          <a:p>
            <a:pPr algn="ctr">
              <a:lnSpc>
                <a:spcPct val="150000"/>
              </a:lnSpc>
              <a:buFont typeface="Wingdings" panose="05000000000000000000" pitchFamily="2" charset="2"/>
              <a:buChar char="Ø"/>
            </a:pPr>
            <a:r>
              <a:rPr lang="es-MX" dirty="0">
                <a:solidFill>
                  <a:schemeClr val="accent1">
                    <a:lumMod val="60000"/>
                    <a:lumOff val="40000"/>
                  </a:schemeClr>
                </a:solidFill>
              </a:rPr>
              <a:t>Directorios</a:t>
            </a:r>
          </a:p>
          <a:p>
            <a:pPr algn="ctr">
              <a:lnSpc>
                <a:spcPct val="150000"/>
              </a:lnSpc>
              <a:buFont typeface="Wingdings" panose="05000000000000000000" pitchFamily="2" charset="2"/>
              <a:buChar char="Ø"/>
            </a:pPr>
            <a:r>
              <a:rPr lang="es-MX" dirty="0">
                <a:solidFill>
                  <a:schemeClr val="accent1">
                    <a:lumMod val="60000"/>
                    <a:lumOff val="40000"/>
                  </a:schemeClr>
                </a:solidFill>
              </a:rPr>
              <a:t>Índices o “</a:t>
            </a:r>
            <a:r>
              <a:rPr lang="es-MX" dirty="0" err="1">
                <a:solidFill>
                  <a:schemeClr val="accent1">
                    <a:lumMod val="60000"/>
                    <a:lumOff val="40000"/>
                  </a:schemeClr>
                </a:solidFill>
              </a:rPr>
              <a:t>index</a:t>
            </a:r>
            <a:r>
              <a:rPr lang="es-MX" dirty="0">
                <a:solidFill>
                  <a:schemeClr val="accent1">
                    <a:lumMod val="60000"/>
                    <a:lumOff val="40000"/>
                  </a:schemeClr>
                </a:solidFill>
              </a:rPr>
              <a:t>”</a:t>
            </a:r>
          </a:p>
          <a:p>
            <a:pPr algn="ctr">
              <a:lnSpc>
                <a:spcPct val="150000"/>
              </a:lnSpc>
              <a:buFont typeface="Wingdings" panose="05000000000000000000" pitchFamily="2" charset="2"/>
              <a:buChar char="Ø"/>
            </a:pPr>
            <a:r>
              <a:rPr lang="es-MX" dirty="0">
                <a:solidFill>
                  <a:schemeClr val="accent1">
                    <a:lumMod val="60000"/>
                    <a:lumOff val="40000"/>
                  </a:schemeClr>
                </a:solidFill>
              </a:rPr>
              <a:t>Tesauros</a:t>
            </a:r>
          </a:p>
          <a:p>
            <a:endParaRPr lang="es-MX" dirty="0"/>
          </a:p>
        </p:txBody>
      </p:sp>
    </p:spTree>
    <p:extLst>
      <p:ext uri="{BB962C8B-B14F-4D97-AF65-F5344CB8AC3E}">
        <p14:creationId xmlns:p14="http://schemas.microsoft.com/office/powerpoint/2010/main" val="30017680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OTRAS HERRAMIENTAS DE BÚSQUEDA EN LÍNEA</a:t>
            </a:r>
            <a:endParaRPr lang="es-MX" dirty="0"/>
          </a:p>
        </p:txBody>
      </p:sp>
      <p:sp>
        <p:nvSpPr>
          <p:cNvPr id="5" name="4 Marcador de texto"/>
          <p:cNvSpPr>
            <a:spLocks noGrp="1"/>
          </p:cNvSpPr>
          <p:nvPr>
            <p:ph type="body" sz="quarter" idx="3"/>
          </p:nvPr>
        </p:nvSpPr>
        <p:spPr>
          <a:xfrm>
            <a:off x="5820154" y="2336873"/>
            <a:ext cx="4474028" cy="350343"/>
          </a:xfrm>
        </p:spPr>
        <p:txBody>
          <a:bodyPr>
            <a:normAutofit fontScale="92500" lnSpcReduction="20000"/>
          </a:bodyPr>
          <a:lstStyle/>
          <a:p>
            <a:pPr algn="ctr"/>
            <a:r>
              <a:rPr lang="es-ES" dirty="0" smtClean="0">
                <a:solidFill>
                  <a:schemeClr val="accent1">
                    <a:lumMod val="60000"/>
                    <a:lumOff val="40000"/>
                  </a:schemeClr>
                </a:solidFill>
              </a:rPr>
              <a:t>ÍNDICES O INDEX</a:t>
            </a:r>
            <a:endParaRPr lang="es-MX" dirty="0">
              <a:solidFill>
                <a:schemeClr val="accent1">
                  <a:lumMod val="60000"/>
                  <a:lumOff val="40000"/>
                </a:schemeClr>
              </a:solidFill>
            </a:endParaRPr>
          </a:p>
        </p:txBody>
      </p:sp>
      <p:sp>
        <p:nvSpPr>
          <p:cNvPr id="6" name="5 Marcador de contenido"/>
          <p:cNvSpPr>
            <a:spLocks noGrp="1"/>
          </p:cNvSpPr>
          <p:nvPr>
            <p:ph sz="quarter" idx="4"/>
          </p:nvPr>
        </p:nvSpPr>
        <p:spPr>
          <a:xfrm>
            <a:off x="5243805" y="2845837"/>
            <a:ext cx="6008914" cy="3704253"/>
          </a:xfrm>
        </p:spPr>
        <p:txBody>
          <a:bodyPr>
            <a:normAutofit fontScale="77500" lnSpcReduction="20000"/>
          </a:bodyPr>
          <a:lstStyle/>
          <a:p>
            <a:pPr marL="0" indent="0" algn="ctr">
              <a:lnSpc>
                <a:spcPct val="170000"/>
              </a:lnSpc>
              <a:buNone/>
            </a:pPr>
            <a:r>
              <a:rPr lang="es-MX" dirty="0">
                <a:solidFill>
                  <a:schemeClr val="accent1">
                    <a:lumMod val="60000"/>
                    <a:lumOff val="40000"/>
                  </a:schemeClr>
                </a:solidFill>
              </a:rPr>
              <a:t>Pueden ser temáticos o de contenido, onomásticos –relativo a nombres de autores o personas-, de títulos, de materias o subtemas, de abreviaturas; pero todos son ordenados alfabéticamente. </a:t>
            </a:r>
          </a:p>
          <a:p>
            <a:pPr marL="0" indent="0" algn="ctr">
              <a:lnSpc>
                <a:spcPct val="170000"/>
              </a:lnSpc>
              <a:buNone/>
            </a:pPr>
            <a:r>
              <a:rPr lang="es-MX" dirty="0">
                <a:solidFill>
                  <a:schemeClr val="accent1">
                    <a:lumMod val="60000"/>
                    <a:lumOff val="40000"/>
                  </a:schemeClr>
                </a:solidFill>
              </a:rPr>
              <a:t>A los índices se les suele denominar también “vocabularios controlados” porque los vocablos que se usan hacen referencia únicamente a los temas que se incluyen en la base de </a:t>
            </a:r>
            <a:r>
              <a:rPr lang="es-MX" dirty="0" smtClean="0">
                <a:solidFill>
                  <a:schemeClr val="accent1">
                    <a:lumMod val="60000"/>
                    <a:lumOff val="40000"/>
                  </a:schemeClr>
                </a:solidFill>
              </a:rPr>
              <a:t>datos (</a:t>
            </a:r>
            <a:r>
              <a:rPr lang="es-MX" dirty="0" err="1" smtClean="0">
                <a:solidFill>
                  <a:schemeClr val="accent1">
                    <a:lumMod val="60000"/>
                    <a:lumOff val="40000"/>
                  </a:schemeClr>
                </a:solidFill>
              </a:rPr>
              <a:t>Folch</a:t>
            </a:r>
            <a:r>
              <a:rPr lang="es-MX" dirty="0" smtClean="0">
                <a:solidFill>
                  <a:schemeClr val="accent1">
                    <a:lumMod val="60000"/>
                    <a:lumOff val="40000"/>
                  </a:schemeClr>
                </a:solidFill>
              </a:rPr>
              <a:t>, 2012).</a:t>
            </a:r>
            <a:endParaRPr lang="es-MX" dirty="0">
              <a:solidFill>
                <a:schemeClr val="accent1">
                  <a:lumMod val="60000"/>
                  <a:lumOff val="40000"/>
                </a:schemeClr>
              </a:solidFill>
            </a:endParaRPr>
          </a:p>
          <a:p>
            <a:endParaRPr lang="es-MX"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8" y="2267340"/>
            <a:ext cx="2466394" cy="261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192" y="2267340"/>
            <a:ext cx="1984958" cy="2603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798" y="4870774"/>
            <a:ext cx="4451352" cy="175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50443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pPr algn="just">
              <a:lnSpc>
                <a:spcPct val="150000"/>
              </a:lnSpc>
            </a:pPr>
            <a:r>
              <a:rPr lang="es-ES" dirty="0" smtClean="0"/>
              <a:t>MÁS HERRAMIENTAS DE BÚSQUEDA DE INFORMACIÓN EN LÍNEA</a:t>
            </a:r>
            <a:endParaRPr lang="es-MX" dirty="0"/>
          </a:p>
        </p:txBody>
      </p:sp>
      <p:sp>
        <p:nvSpPr>
          <p:cNvPr id="8" name="7 Marcador de texto"/>
          <p:cNvSpPr>
            <a:spLocks noGrp="1"/>
          </p:cNvSpPr>
          <p:nvPr>
            <p:ph type="body" idx="1"/>
          </p:nvPr>
        </p:nvSpPr>
        <p:spPr>
          <a:xfrm>
            <a:off x="878359" y="2094278"/>
            <a:ext cx="4472327" cy="693135"/>
          </a:xfrm>
        </p:spPr>
        <p:txBody>
          <a:bodyPr/>
          <a:lstStyle/>
          <a:p>
            <a:pPr algn="ctr"/>
            <a:r>
              <a:rPr lang="es-ES" dirty="0" smtClean="0">
                <a:solidFill>
                  <a:schemeClr val="accent6">
                    <a:lumMod val="50000"/>
                  </a:schemeClr>
                </a:solidFill>
              </a:rPr>
              <a:t>TESAURO</a:t>
            </a:r>
            <a:endParaRPr lang="es-MX" dirty="0">
              <a:solidFill>
                <a:schemeClr val="accent6">
                  <a:lumMod val="50000"/>
                </a:schemeClr>
              </a:solidFill>
            </a:endParaRPr>
          </a:p>
        </p:txBody>
      </p:sp>
      <p:sp>
        <p:nvSpPr>
          <p:cNvPr id="9" name="8 Marcador de contenido"/>
          <p:cNvSpPr>
            <a:spLocks noGrp="1"/>
          </p:cNvSpPr>
          <p:nvPr>
            <p:ph sz="half" idx="2"/>
          </p:nvPr>
        </p:nvSpPr>
        <p:spPr>
          <a:xfrm>
            <a:off x="186612" y="2836506"/>
            <a:ext cx="6708710" cy="3806890"/>
          </a:xfrm>
        </p:spPr>
        <p:txBody>
          <a:bodyPr>
            <a:normAutofit fontScale="55000" lnSpcReduction="20000"/>
          </a:bodyPr>
          <a:lstStyle/>
          <a:p>
            <a:pPr marL="0" indent="0">
              <a:lnSpc>
                <a:spcPct val="170000"/>
              </a:lnSpc>
              <a:buNone/>
            </a:pPr>
            <a:r>
              <a:rPr lang="es-MX" sz="3100" dirty="0">
                <a:solidFill>
                  <a:schemeClr val="accent1">
                    <a:lumMod val="60000"/>
                    <a:lumOff val="40000"/>
                  </a:schemeClr>
                </a:solidFill>
              </a:rPr>
              <a:t>Listado que contiene un vocabulario controlado de términos y temas relacionados que versan sobre un área o disciplina, y pueden ordenarse jerárquica o alfabéticamente. </a:t>
            </a:r>
          </a:p>
          <a:p>
            <a:pPr marL="0" indent="0">
              <a:lnSpc>
                <a:spcPct val="170000"/>
              </a:lnSpc>
              <a:buNone/>
            </a:pPr>
            <a:r>
              <a:rPr lang="es-MX" sz="3100" dirty="0">
                <a:solidFill>
                  <a:schemeClr val="accent1">
                    <a:lumMod val="60000"/>
                    <a:lumOff val="40000"/>
                  </a:schemeClr>
                </a:solidFill>
              </a:rPr>
              <a:t>Los identificadores usados son agrupados en ámbitos disciplinarios y científicos; marcan asociaciones jerárquicas entre los vocablos utilizados y en algunos casos, incluyen notas que explican el sentido o uso común del término, o bien, conducen a un sinónimo que puede tener un sentido más próximo a lo que se requiere.</a:t>
            </a:r>
          </a:p>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7207" y="2509935"/>
            <a:ext cx="4376057" cy="384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787506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1">
                    <a:lumMod val="60000"/>
                    <a:lumOff val="40000"/>
                  </a:schemeClr>
                </a:solidFill>
              </a:rPr>
              <a:t>MOTOR DE BÚSQUEDA: GOOGLE ACADÉMICO</a:t>
            </a:r>
            <a:endParaRPr lang="es-MX" dirty="0">
              <a:solidFill>
                <a:schemeClr val="accent1">
                  <a:lumMod val="60000"/>
                  <a:lumOff val="40000"/>
                </a:schemeClr>
              </a:solidFill>
            </a:endParaRPr>
          </a:p>
        </p:txBody>
      </p:sp>
      <p:sp>
        <p:nvSpPr>
          <p:cNvPr id="5" name="4 Marcador de texto"/>
          <p:cNvSpPr>
            <a:spLocks noGrp="1"/>
          </p:cNvSpPr>
          <p:nvPr>
            <p:ph type="body" idx="1"/>
          </p:nvPr>
        </p:nvSpPr>
        <p:spPr/>
        <p:txBody>
          <a:bodyPr/>
          <a:lstStyle/>
          <a:p>
            <a:pPr algn="ctr"/>
            <a:r>
              <a:rPr lang="es-ES" dirty="0" smtClean="0">
                <a:solidFill>
                  <a:schemeClr val="accent1">
                    <a:lumMod val="60000"/>
                    <a:lumOff val="40000"/>
                  </a:schemeClr>
                </a:solidFill>
              </a:rPr>
              <a:t>RECOMENDACIONES</a:t>
            </a:r>
            <a:endParaRPr lang="es-MX" dirty="0">
              <a:solidFill>
                <a:schemeClr val="accent1">
                  <a:lumMod val="60000"/>
                  <a:lumOff val="40000"/>
                </a:schemeClr>
              </a:solidFill>
            </a:endParaRPr>
          </a:p>
        </p:txBody>
      </p:sp>
      <p:sp>
        <p:nvSpPr>
          <p:cNvPr id="3" name="2 Marcador de contenido"/>
          <p:cNvSpPr>
            <a:spLocks noGrp="1"/>
          </p:cNvSpPr>
          <p:nvPr>
            <p:ph sz="half" idx="2"/>
          </p:nvPr>
        </p:nvSpPr>
        <p:spPr>
          <a:xfrm>
            <a:off x="680322" y="3030008"/>
            <a:ext cx="4698355" cy="3408114"/>
          </a:xfrm>
        </p:spPr>
        <p:txBody>
          <a:bodyPr>
            <a:normAutofit fontScale="85000" lnSpcReduction="10000"/>
          </a:bodyPr>
          <a:lstStyle/>
          <a:p>
            <a:pPr>
              <a:lnSpc>
                <a:spcPct val="170000"/>
              </a:lnSpc>
            </a:pPr>
            <a:r>
              <a:rPr lang="es-ES" b="1" dirty="0" smtClean="0">
                <a:solidFill>
                  <a:schemeClr val="accent6">
                    <a:lumMod val="50000"/>
                  </a:schemeClr>
                </a:solidFill>
              </a:rPr>
              <a:t>Habilita tu biblioteca de </a:t>
            </a:r>
            <a:r>
              <a:rPr lang="es-ES" b="1" i="1" dirty="0" smtClean="0">
                <a:solidFill>
                  <a:schemeClr val="accent6">
                    <a:lumMod val="50000"/>
                  </a:schemeClr>
                </a:solidFill>
              </a:rPr>
              <a:t>Google Académico</a:t>
            </a:r>
            <a:r>
              <a:rPr lang="es-ES" b="1" dirty="0" smtClean="0">
                <a:solidFill>
                  <a:schemeClr val="accent6">
                    <a:lumMod val="50000"/>
                  </a:schemeClr>
                </a:solidFill>
              </a:rPr>
              <a:t> (para poder guardar textos y revisarlos cuando quieras).</a:t>
            </a:r>
          </a:p>
          <a:p>
            <a:pPr>
              <a:lnSpc>
                <a:spcPct val="170000"/>
              </a:lnSpc>
            </a:pPr>
            <a:r>
              <a:rPr lang="es-ES" b="1" dirty="0" smtClean="0">
                <a:solidFill>
                  <a:schemeClr val="accent1">
                    <a:lumMod val="60000"/>
                    <a:lumOff val="40000"/>
                  </a:schemeClr>
                </a:solidFill>
              </a:rPr>
              <a:t>Realiza búsquedas avanzadas.</a:t>
            </a:r>
          </a:p>
          <a:p>
            <a:pPr>
              <a:lnSpc>
                <a:spcPct val="170000"/>
              </a:lnSpc>
            </a:pPr>
            <a:r>
              <a:rPr lang="es-ES" b="1" dirty="0" smtClean="0">
                <a:solidFill>
                  <a:schemeClr val="accent6">
                    <a:lumMod val="50000"/>
                  </a:schemeClr>
                </a:solidFill>
              </a:rPr>
              <a:t>Ordena textos por relevancia.</a:t>
            </a:r>
          </a:p>
          <a:p>
            <a:pPr>
              <a:lnSpc>
                <a:spcPct val="170000"/>
              </a:lnSpc>
            </a:pPr>
            <a:r>
              <a:rPr lang="es-ES" b="1" dirty="0" smtClean="0">
                <a:solidFill>
                  <a:schemeClr val="accent1">
                    <a:lumMod val="60000"/>
                    <a:lumOff val="40000"/>
                  </a:schemeClr>
                </a:solidFill>
              </a:rPr>
              <a:t>Crea una alerta para notificaciones.</a:t>
            </a:r>
          </a:p>
          <a:p>
            <a:endParaRPr lang="es-MX" dirty="0"/>
          </a:p>
        </p:txBody>
      </p:sp>
      <p:sp>
        <p:nvSpPr>
          <p:cNvPr id="6" name="5 Marcador de texto"/>
          <p:cNvSpPr>
            <a:spLocks noGrp="1"/>
          </p:cNvSpPr>
          <p:nvPr>
            <p:ph type="body" sz="quarter" idx="3"/>
          </p:nvPr>
        </p:nvSpPr>
        <p:spPr/>
        <p:txBody>
          <a:bodyPr/>
          <a:lstStyle/>
          <a:p>
            <a:pPr algn="ctr"/>
            <a:r>
              <a:rPr lang="es-ES" dirty="0" smtClean="0">
                <a:solidFill>
                  <a:schemeClr val="accent1">
                    <a:lumMod val="60000"/>
                    <a:lumOff val="40000"/>
                  </a:schemeClr>
                </a:solidFill>
              </a:rPr>
              <a:t>TAREAS</a:t>
            </a:r>
            <a:endParaRPr lang="es-MX" dirty="0">
              <a:solidFill>
                <a:schemeClr val="accent1">
                  <a:lumMod val="60000"/>
                  <a:lumOff val="40000"/>
                </a:schemeClr>
              </a:solidFill>
            </a:endParaRPr>
          </a:p>
        </p:txBody>
      </p:sp>
      <p:sp>
        <p:nvSpPr>
          <p:cNvPr id="4" name="3 Marcador de contenido"/>
          <p:cNvSpPr>
            <a:spLocks noGrp="1"/>
          </p:cNvSpPr>
          <p:nvPr>
            <p:ph sz="quarter" idx="4"/>
          </p:nvPr>
        </p:nvSpPr>
        <p:spPr>
          <a:xfrm>
            <a:off x="5594123" y="3030008"/>
            <a:ext cx="4700059" cy="3398784"/>
          </a:xfrm>
        </p:spPr>
        <p:txBody>
          <a:bodyPr>
            <a:normAutofit fontScale="70000" lnSpcReduction="20000"/>
          </a:bodyPr>
          <a:lstStyle/>
          <a:p>
            <a:pPr>
              <a:lnSpc>
                <a:spcPct val="160000"/>
              </a:lnSpc>
            </a:pPr>
            <a:r>
              <a:rPr lang="es-ES" b="1" dirty="0" smtClean="0">
                <a:solidFill>
                  <a:schemeClr val="accent1">
                    <a:lumMod val="60000"/>
                    <a:lumOff val="40000"/>
                  </a:schemeClr>
                </a:solidFill>
              </a:rPr>
              <a:t>Revisa únicamente los artículos científicos más citados.</a:t>
            </a:r>
          </a:p>
          <a:p>
            <a:pPr>
              <a:lnSpc>
                <a:spcPct val="160000"/>
              </a:lnSpc>
            </a:pPr>
            <a:r>
              <a:rPr lang="es-ES" b="1" dirty="0" smtClean="0">
                <a:solidFill>
                  <a:schemeClr val="bg2">
                    <a:lumMod val="60000"/>
                    <a:lumOff val="40000"/>
                  </a:schemeClr>
                </a:solidFill>
              </a:rPr>
              <a:t>Clasifica los textos de acuerdo con el criterio de confiabilidad que requieras.</a:t>
            </a:r>
          </a:p>
          <a:p>
            <a:pPr>
              <a:lnSpc>
                <a:spcPct val="160000"/>
              </a:lnSpc>
            </a:pPr>
            <a:r>
              <a:rPr lang="es-ES" b="1" dirty="0" smtClean="0">
                <a:solidFill>
                  <a:schemeClr val="accent1">
                    <a:lumMod val="40000"/>
                    <a:lumOff val="60000"/>
                  </a:schemeClr>
                </a:solidFill>
              </a:rPr>
              <a:t>Revisa las Estadísticas, donde aparecen las principales publicaciones revisadas por los usuarios, y el número de citas de cada revista.</a:t>
            </a:r>
            <a:endParaRPr lang="es-MX" b="1" dirty="0">
              <a:solidFill>
                <a:schemeClr val="accent1">
                  <a:lumMod val="40000"/>
                  <a:lumOff val="60000"/>
                </a:schemeClr>
              </a:solidFill>
            </a:endParaRPr>
          </a:p>
        </p:txBody>
      </p:sp>
    </p:spTree>
    <p:extLst>
      <p:ext uri="{BB962C8B-B14F-4D97-AF65-F5344CB8AC3E}">
        <p14:creationId xmlns:p14="http://schemas.microsoft.com/office/powerpoint/2010/main" val="14873448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pPr algn="ctr">
              <a:lnSpc>
                <a:spcPct val="150000"/>
              </a:lnSpc>
            </a:pPr>
            <a:r>
              <a:rPr lang="es-ES" dirty="0" smtClean="0">
                <a:solidFill>
                  <a:schemeClr val="accent1"/>
                </a:solidFill>
              </a:rPr>
              <a:t>REALIZA UNA BÚSQUEDA AVANZADA RELACIONADA CON TU TEMA DE INVESTIGACIÓN</a:t>
            </a:r>
            <a:endParaRPr lang="es-MX" dirty="0">
              <a:solidFill>
                <a:schemeClr val="accent1"/>
              </a:solidFill>
            </a:endParaRPr>
          </a:p>
        </p:txBody>
      </p:sp>
      <p:sp>
        <p:nvSpPr>
          <p:cNvPr id="8" name="7 Marcador de texto"/>
          <p:cNvSpPr>
            <a:spLocks noGrp="1"/>
          </p:cNvSpPr>
          <p:nvPr>
            <p:ph type="body" idx="1"/>
          </p:nvPr>
        </p:nvSpPr>
        <p:spPr/>
        <p:txBody>
          <a:bodyPr/>
          <a:lstStyle/>
          <a:p>
            <a:pPr algn="ctr">
              <a:lnSpc>
                <a:spcPct val="150000"/>
              </a:lnSpc>
            </a:pPr>
            <a:r>
              <a:rPr lang="es-ES" b="1" dirty="0" smtClean="0">
                <a:solidFill>
                  <a:schemeClr val="bg2">
                    <a:lumMod val="50000"/>
                  </a:schemeClr>
                </a:solidFill>
              </a:rPr>
              <a:t>EJERCICIO</a:t>
            </a:r>
          </a:p>
          <a:p>
            <a:pPr algn="ctr">
              <a:lnSpc>
                <a:spcPct val="150000"/>
              </a:lnSpc>
            </a:pPr>
            <a:r>
              <a:rPr lang="es-ES" b="1" dirty="0" smtClean="0">
                <a:solidFill>
                  <a:schemeClr val="bg2">
                    <a:lumMod val="50000"/>
                  </a:schemeClr>
                </a:solidFill>
              </a:rPr>
              <a:t>Comparte con tus compañeros 3 de los criterios utilizados y el número de textos relacionados que encontraste</a:t>
            </a:r>
            <a:endParaRPr lang="es-MX" b="1" dirty="0">
              <a:solidFill>
                <a:schemeClr val="bg2">
                  <a:lumMod val="50000"/>
                </a:schemeClr>
              </a:solidFill>
            </a:endParaRPr>
          </a:p>
        </p:txBody>
      </p:sp>
    </p:spTree>
    <p:extLst>
      <p:ext uri="{BB962C8B-B14F-4D97-AF65-F5344CB8AC3E}">
        <p14:creationId xmlns:p14="http://schemas.microsoft.com/office/powerpoint/2010/main" val="30890878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rmAutofit fontScale="90000"/>
          </a:bodyPr>
          <a:lstStyle/>
          <a:p>
            <a:pPr algn="ctr">
              <a:lnSpc>
                <a:spcPct val="150000"/>
              </a:lnSpc>
            </a:pPr>
            <a:r>
              <a:rPr lang="es-ES" dirty="0" smtClean="0">
                <a:solidFill>
                  <a:schemeClr val="accent1">
                    <a:lumMod val="60000"/>
                    <a:lumOff val="40000"/>
                  </a:schemeClr>
                </a:solidFill>
              </a:rPr>
              <a:t>FUENTES DE INFORMACIÓN CONFIABLES O CON CREDIBILIDAD</a:t>
            </a:r>
            <a:endParaRPr lang="es-MX" dirty="0">
              <a:solidFill>
                <a:schemeClr val="accent1">
                  <a:lumMod val="60000"/>
                  <a:lumOff val="40000"/>
                </a:schemeClr>
              </a:solidFill>
            </a:endParaRPr>
          </a:p>
        </p:txBody>
      </p:sp>
      <p:sp>
        <p:nvSpPr>
          <p:cNvPr id="9" name="8 Marcador de contenido"/>
          <p:cNvSpPr>
            <a:spLocks noGrp="1"/>
          </p:cNvSpPr>
          <p:nvPr>
            <p:ph sz="half" idx="1"/>
          </p:nvPr>
        </p:nvSpPr>
        <p:spPr>
          <a:xfrm>
            <a:off x="0" y="2336872"/>
            <a:ext cx="5378678" cy="4035935"/>
          </a:xfrm>
        </p:spPr>
        <p:txBody>
          <a:bodyPr>
            <a:normAutofit fontScale="70000" lnSpcReduction="20000"/>
          </a:bodyPr>
          <a:lstStyle/>
          <a:p>
            <a:pPr>
              <a:lnSpc>
                <a:spcPct val="170000"/>
              </a:lnSpc>
            </a:pPr>
            <a:r>
              <a:rPr lang="es-MX" b="1" dirty="0">
                <a:solidFill>
                  <a:schemeClr val="accent1">
                    <a:lumMod val="60000"/>
                    <a:lumOff val="40000"/>
                  </a:schemeClr>
                </a:solidFill>
              </a:rPr>
              <a:t>Fuentes </a:t>
            </a:r>
            <a:r>
              <a:rPr lang="es-MX" b="1" dirty="0" smtClean="0">
                <a:solidFill>
                  <a:schemeClr val="accent1">
                    <a:lumMod val="60000"/>
                    <a:lumOff val="40000"/>
                  </a:schemeClr>
                </a:solidFill>
              </a:rPr>
              <a:t>oficiales: sitios </a:t>
            </a:r>
            <a:r>
              <a:rPr lang="es-MX" b="1" dirty="0">
                <a:solidFill>
                  <a:schemeClr val="accent1">
                    <a:lumMod val="60000"/>
                    <a:lumOff val="40000"/>
                  </a:schemeClr>
                </a:solidFill>
              </a:rPr>
              <a:t>gubernamentales en Internet, redes sociales del Gobierno Federal y de sus funcionarios, secretarías o dependencias de cualquier nivel de gobierno (federal, estatal, municipal). </a:t>
            </a:r>
            <a:endParaRPr lang="es-MX" b="1" dirty="0" smtClean="0">
              <a:solidFill>
                <a:schemeClr val="accent1">
                  <a:lumMod val="60000"/>
                  <a:lumOff val="40000"/>
                </a:schemeClr>
              </a:solidFill>
            </a:endParaRPr>
          </a:p>
          <a:p>
            <a:pPr marL="0" indent="0">
              <a:lnSpc>
                <a:spcPct val="170000"/>
              </a:lnSpc>
              <a:buNone/>
            </a:pPr>
            <a:endParaRPr lang="es-MX" dirty="0" smtClean="0">
              <a:solidFill>
                <a:schemeClr val="accent1">
                  <a:lumMod val="20000"/>
                  <a:lumOff val="80000"/>
                </a:schemeClr>
              </a:solidFill>
            </a:endParaRPr>
          </a:p>
          <a:p>
            <a:pPr>
              <a:lnSpc>
                <a:spcPct val="170000"/>
              </a:lnSpc>
            </a:pPr>
            <a:r>
              <a:rPr lang="es-MX" b="1" dirty="0">
                <a:solidFill>
                  <a:schemeClr val="accent1">
                    <a:lumMod val="20000"/>
                    <a:lumOff val="80000"/>
                  </a:schemeClr>
                </a:solidFill>
              </a:rPr>
              <a:t>Autores, personas expertas o reconocidas en su campo de estudio, disciplina o </a:t>
            </a:r>
            <a:r>
              <a:rPr lang="es-MX" b="1" dirty="0" smtClean="0">
                <a:solidFill>
                  <a:schemeClr val="accent1">
                    <a:lumMod val="20000"/>
                    <a:lumOff val="80000"/>
                  </a:schemeClr>
                </a:solidFill>
              </a:rPr>
              <a:t>profesión (Castro, Díaz y Méndez, 2011).</a:t>
            </a:r>
            <a:endParaRPr lang="es-MX" b="1" dirty="0">
              <a:solidFill>
                <a:schemeClr val="accent1">
                  <a:lumMod val="20000"/>
                  <a:lumOff val="80000"/>
                </a:schemeClr>
              </a:solidFill>
            </a:endParaRPr>
          </a:p>
          <a:p>
            <a:pPr>
              <a:lnSpc>
                <a:spcPct val="150000"/>
              </a:lnSpc>
            </a:pPr>
            <a:endParaRPr lang="es-MX" dirty="0">
              <a:solidFill>
                <a:schemeClr val="accent1">
                  <a:lumMod val="60000"/>
                  <a:lumOff val="40000"/>
                </a:schemeClr>
              </a:solidFill>
            </a:endParaRPr>
          </a:p>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469" y="2338484"/>
            <a:ext cx="2835955"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4424" y="2338485"/>
            <a:ext cx="2640012"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1456" y="4343627"/>
            <a:ext cx="2987675" cy="1814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9038" y="4343627"/>
            <a:ext cx="2871301" cy="1814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317123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lnSpc>
                <a:spcPct val="150000"/>
              </a:lnSpc>
            </a:pPr>
            <a:r>
              <a:rPr lang="es-ES" dirty="0">
                <a:solidFill>
                  <a:schemeClr val="accent1">
                    <a:lumMod val="60000"/>
                    <a:lumOff val="40000"/>
                  </a:schemeClr>
                </a:solidFill>
              </a:rPr>
              <a:t>FUENTES DE INFORMACIÓN CONFIABLES O CON CREDIBILIDAD</a:t>
            </a:r>
            <a:endParaRPr lang="es-MX" dirty="0"/>
          </a:p>
        </p:txBody>
      </p:sp>
      <p:sp>
        <p:nvSpPr>
          <p:cNvPr id="4" name="3 Marcador de contenido"/>
          <p:cNvSpPr>
            <a:spLocks noGrp="1"/>
          </p:cNvSpPr>
          <p:nvPr>
            <p:ph sz="half" idx="2"/>
          </p:nvPr>
        </p:nvSpPr>
        <p:spPr>
          <a:xfrm>
            <a:off x="6979298" y="2318211"/>
            <a:ext cx="4795934" cy="4157233"/>
          </a:xfrm>
        </p:spPr>
        <p:txBody>
          <a:bodyPr>
            <a:normAutofit fontScale="85000" lnSpcReduction="20000"/>
          </a:bodyPr>
          <a:lstStyle/>
          <a:p>
            <a:pPr algn="ctr">
              <a:lnSpc>
                <a:spcPct val="150000"/>
              </a:lnSpc>
              <a:buFont typeface="Wingdings" panose="05000000000000000000" pitchFamily="2" charset="2"/>
              <a:buChar char="Ø"/>
            </a:pPr>
            <a:r>
              <a:rPr lang="es-ES" dirty="0" smtClean="0">
                <a:solidFill>
                  <a:schemeClr val="accent1">
                    <a:lumMod val="60000"/>
                    <a:lumOff val="40000"/>
                  </a:schemeClr>
                </a:solidFill>
              </a:rPr>
              <a:t>UNIVERSIDADES O INSTITUCIONES EDUCATIVAS DE PRESTIGIO NACIONAL E INTERNACIONAL.</a:t>
            </a:r>
          </a:p>
          <a:p>
            <a:pPr marL="0" indent="0" algn="ctr">
              <a:lnSpc>
                <a:spcPct val="150000"/>
              </a:lnSpc>
              <a:buNone/>
            </a:pPr>
            <a:endParaRPr lang="es-ES" dirty="0" smtClean="0">
              <a:solidFill>
                <a:schemeClr val="accent1">
                  <a:lumMod val="60000"/>
                  <a:lumOff val="40000"/>
                </a:schemeClr>
              </a:solidFill>
            </a:endParaRPr>
          </a:p>
          <a:p>
            <a:pPr algn="ctr">
              <a:lnSpc>
                <a:spcPct val="150000"/>
              </a:lnSpc>
              <a:buFont typeface="Wingdings" panose="05000000000000000000" pitchFamily="2" charset="2"/>
              <a:buChar char="Ø"/>
            </a:pPr>
            <a:r>
              <a:rPr lang="es-ES" dirty="0" smtClean="0">
                <a:solidFill>
                  <a:schemeClr val="accent1">
                    <a:lumMod val="75000"/>
                  </a:schemeClr>
                </a:solidFill>
              </a:rPr>
              <a:t>COLEGIOS DE PROFESIONALES, ASOCIACIONES Y ORGANIZACIONES NO GUBERNAMENTALES (ONG) RECONOCIDAS </a:t>
            </a:r>
            <a:r>
              <a:rPr lang="es-MX" b="1" dirty="0">
                <a:solidFill>
                  <a:schemeClr val="accent1"/>
                </a:solidFill>
              </a:rPr>
              <a:t>(Castro, Díaz y Méndez, 2011).</a:t>
            </a:r>
          </a:p>
          <a:p>
            <a:pPr marL="0" indent="0" algn="ctr">
              <a:lnSpc>
                <a:spcPct val="150000"/>
              </a:lnSpc>
              <a:buNone/>
            </a:pPr>
            <a:endParaRPr lang="es-ES" dirty="0" smtClean="0">
              <a:solidFill>
                <a:schemeClr val="accent1">
                  <a:lumMod val="75000"/>
                </a:schemeClr>
              </a:solidFill>
            </a:endParaRPr>
          </a:p>
          <a:p>
            <a:pPr algn="ctr">
              <a:lnSpc>
                <a:spcPct val="150000"/>
              </a:lnSpc>
              <a:buFont typeface="Wingdings" panose="05000000000000000000" pitchFamily="2" charset="2"/>
              <a:buChar char="Ø"/>
            </a:pPr>
            <a:endParaRPr lang="es-MX" dirty="0">
              <a:solidFill>
                <a:schemeClr val="accent1">
                  <a:lumMod val="60000"/>
                  <a:lumOff val="40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128" y="2103536"/>
            <a:ext cx="4389438" cy="1843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128" y="3946850"/>
            <a:ext cx="2487612" cy="194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0566" y="2038221"/>
            <a:ext cx="2130781" cy="1843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129" y="5891537"/>
            <a:ext cx="6520218" cy="85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8740" y="3881535"/>
            <a:ext cx="4032607" cy="2010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40458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chemeClr val="accent1">
                    <a:lumMod val="60000"/>
                    <a:lumOff val="40000"/>
                  </a:schemeClr>
                </a:solidFill>
              </a:rPr>
              <a:t>PRESENTACIÓN DEL MATERIAL</a:t>
            </a:r>
            <a:endParaRPr lang="es-MX" dirty="0">
              <a:solidFill>
                <a:schemeClr val="accent1">
                  <a:lumMod val="60000"/>
                  <a:lumOff val="40000"/>
                </a:schemeClr>
              </a:solidFill>
            </a:endParaRPr>
          </a:p>
        </p:txBody>
      </p:sp>
      <p:sp>
        <p:nvSpPr>
          <p:cNvPr id="5" name="Marcador de contenido 4"/>
          <p:cNvSpPr>
            <a:spLocks noGrp="1"/>
          </p:cNvSpPr>
          <p:nvPr>
            <p:ph idx="1"/>
          </p:nvPr>
        </p:nvSpPr>
        <p:spPr>
          <a:xfrm>
            <a:off x="680321" y="2034746"/>
            <a:ext cx="9613861" cy="4440195"/>
          </a:xfrm>
        </p:spPr>
        <p:txBody>
          <a:bodyPr>
            <a:normAutofit lnSpcReduction="10000"/>
          </a:bodyPr>
          <a:lstStyle/>
          <a:p>
            <a:pPr marL="0" indent="0" algn="ctr">
              <a:lnSpc>
                <a:spcPct val="150000"/>
              </a:lnSpc>
              <a:buNone/>
            </a:pPr>
            <a:r>
              <a:rPr lang="es-MX" dirty="0">
                <a:solidFill>
                  <a:schemeClr val="accent1">
                    <a:lumMod val="60000"/>
                    <a:lumOff val="40000"/>
                  </a:schemeClr>
                </a:solidFill>
              </a:rPr>
              <a:t>El material que aquí se presenta, corresponde </a:t>
            </a:r>
            <a:r>
              <a:rPr lang="es-MX" dirty="0" smtClean="0">
                <a:solidFill>
                  <a:schemeClr val="accent1">
                    <a:lumMod val="60000"/>
                    <a:lumOff val="40000"/>
                  </a:schemeClr>
                </a:solidFill>
              </a:rPr>
              <a:t>al </a:t>
            </a:r>
            <a:r>
              <a:rPr lang="es-MX" b="1" dirty="0" smtClean="0">
                <a:solidFill>
                  <a:schemeClr val="accent1">
                    <a:lumMod val="50000"/>
                  </a:schemeClr>
                </a:solidFill>
              </a:rPr>
              <a:t>primer contenido del Programa </a:t>
            </a:r>
            <a:r>
              <a:rPr lang="es-MX" b="1" dirty="0">
                <a:solidFill>
                  <a:schemeClr val="accent1">
                    <a:lumMod val="50000"/>
                  </a:schemeClr>
                </a:solidFill>
              </a:rPr>
              <a:t>de </a:t>
            </a:r>
            <a:r>
              <a:rPr lang="es-MX" b="1" dirty="0" smtClean="0">
                <a:solidFill>
                  <a:schemeClr val="accent1">
                    <a:lumMod val="50000"/>
                  </a:schemeClr>
                </a:solidFill>
              </a:rPr>
              <a:t>Estudios</a:t>
            </a:r>
            <a:r>
              <a:rPr lang="es-MX" dirty="0" smtClean="0">
                <a:solidFill>
                  <a:schemeClr val="accent1">
                    <a:lumMod val="60000"/>
                    <a:lumOff val="40000"/>
                  </a:schemeClr>
                </a:solidFill>
              </a:rPr>
              <a:t> «Seminario de Investigación I» de la Maestría en Estudios Turísticos que se imparte en el primer semestre del Posgrado.</a:t>
            </a:r>
            <a:endParaRPr lang="es-MX" dirty="0">
              <a:solidFill>
                <a:schemeClr val="accent1">
                  <a:lumMod val="60000"/>
                  <a:lumOff val="40000"/>
                </a:schemeClr>
              </a:solidFill>
            </a:endParaRPr>
          </a:p>
          <a:p>
            <a:pPr marL="0" indent="0" algn="ctr">
              <a:lnSpc>
                <a:spcPct val="150000"/>
              </a:lnSpc>
              <a:buNone/>
            </a:pPr>
            <a:r>
              <a:rPr lang="es-MX" dirty="0">
                <a:solidFill>
                  <a:schemeClr val="accent1">
                    <a:lumMod val="60000"/>
                    <a:lumOff val="40000"/>
                  </a:schemeClr>
                </a:solidFill>
              </a:rPr>
              <a:t>El </a:t>
            </a:r>
            <a:r>
              <a:rPr lang="es-MX" b="1" dirty="0">
                <a:solidFill>
                  <a:schemeClr val="accent1">
                    <a:lumMod val="50000"/>
                  </a:schemeClr>
                </a:solidFill>
              </a:rPr>
              <a:t>propósito</a:t>
            </a:r>
            <a:r>
              <a:rPr lang="es-MX" dirty="0">
                <a:solidFill>
                  <a:schemeClr val="accent1">
                    <a:lumMod val="60000"/>
                    <a:lumOff val="40000"/>
                  </a:schemeClr>
                </a:solidFill>
              </a:rPr>
              <a:t> </a:t>
            </a:r>
            <a:r>
              <a:rPr lang="es-MX" dirty="0" smtClean="0">
                <a:solidFill>
                  <a:schemeClr val="accent1">
                    <a:lumMod val="60000"/>
                    <a:lumOff val="40000"/>
                  </a:schemeClr>
                </a:solidFill>
              </a:rPr>
              <a:t>de </a:t>
            </a:r>
            <a:r>
              <a:rPr lang="es-MX" dirty="0">
                <a:solidFill>
                  <a:schemeClr val="accent1">
                    <a:lumMod val="60000"/>
                    <a:lumOff val="40000"/>
                  </a:schemeClr>
                </a:solidFill>
              </a:rPr>
              <a:t>este Programa es: Desarrollar competencias investigativas que hagan posible la construcción de un objeto de estudio relacionado con las líneas de generación y aplicación del conocimiento que integran el Programa</a:t>
            </a:r>
            <a:r>
              <a:rPr lang="es-MX" dirty="0" smtClean="0">
                <a:solidFill>
                  <a:schemeClr val="accent1">
                    <a:lumMod val="60000"/>
                    <a:lumOff val="40000"/>
                  </a:schemeClr>
                </a:solidFill>
              </a:rPr>
              <a:t>.</a:t>
            </a:r>
            <a:endParaRPr lang="es-MX" dirty="0">
              <a:solidFill>
                <a:schemeClr val="accent1">
                  <a:lumMod val="60000"/>
                  <a:lumOff val="40000"/>
                </a:schemeClr>
              </a:solidFill>
            </a:endParaRPr>
          </a:p>
        </p:txBody>
      </p:sp>
    </p:spTree>
    <p:extLst>
      <p:ext uri="{BB962C8B-B14F-4D97-AF65-F5344CB8AC3E}">
        <p14:creationId xmlns:p14="http://schemas.microsoft.com/office/powerpoint/2010/main" val="256679019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nSpc>
                <a:spcPct val="150000"/>
              </a:lnSpc>
            </a:pPr>
            <a:r>
              <a:rPr lang="es-ES" dirty="0" smtClean="0">
                <a:solidFill>
                  <a:schemeClr val="accent1">
                    <a:lumMod val="40000"/>
                    <a:lumOff val="60000"/>
                  </a:schemeClr>
                </a:solidFill>
              </a:rPr>
              <a:t>OTRAS FUENTES: DIRECTORY OF OPEN </a:t>
            </a:r>
            <a:br>
              <a:rPr lang="es-ES" dirty="0" smtClean="0">
                <a:solidFill>
                  <a:schemeClr val="accent1">
                    <a:lumMod val="40000"/>
                    <a:lumOff val="60000"/>
                  </a:schemeClr>
                </a:solidFill>
              </a:rPr>
            </a:br>
            <a:r>
              <a:rPr lang="es-ES" dirty="0" smtClean="0">
                <a:solidFill>
                  <a:schemeClr val="accent1">
                    <a:lumMod val="40000"/>
                    <a:lumOff val="60000"/>
                  </a:schemeClr>
                </a:solidFill>
              </a:rPr>
              <a:t>ACCESS JOURNALS</a:t>
            </a:r>
            <a:endParaRPr lang="es-MX" dirty="0">
              <a:solidFill>
                <a:schemeClr val="accent1">
                  <a:lumMod val="40000"/>
                  <a:lumOff val="60000"/>
                </a:schemeClr>
              </a:solidFill>
            </a:endParaRPr>
          </a:p>
        </p:txBody>
      </p:sp>
      <p:sp>
        <p:nvSpPr>
          <p:cNvPr id="5" name="4 Marcador de contenido"/>
          <p:cNvSpPr>
            <a:spLocks noGrp="1"/>
          </p:cNvSpPr>
          <p:nvPr>
            <p:ph sz="half" idx="2"/>
          </p:nvPr>
        </p:nvSpPr>
        <p:spPr>
          <a:xfrm>
            <a:off x="680322" y="2230016"/>
            <a:ext cx="4698355" cy="4189445"/>
          </a:xfrm>
        </p:spPr>
        <p:txBody>
          <a:bodyPr>
            <a:normAutofit fontScale="85000" lnSpcReduction="10000"/>
          </a:bodyPr>
          <a:lstStyle/>
          <a:p>
            <a:pPr>
              <a:lnSpc>
                <a:spcPct val="150000"/>
              </a:lnSpc>
              <a:buFont typeface="Wingdings" panose="05000000000000000000" pitchFamily="2" charset="2"/>
              <a:buChar char="v"/>
            </a:pPr>
            <a:r>
              <a:rPr lang="es-ES" dirty="0" smtClean="0">
                <a:solidFill>
                  <a:schemeClr val="accent1">
                    <a:lumMod val="40000"/>
                    <a:lumOff val="60000"/>
                  </a:schemeClr>
                </a:solidFill>
              </a:rPr>
              <a:t>Directorio en línea con un índice que presenta los listados y los enlaces para la consulta de REVISTAS Y ARTÍCULOS de acceso abierto, de alta calidad y de dictamen por pares.</a:t>
            </a:r>
          </a:p>
          <a:p>
            <a:pPr>
              <a:lnSpc>
                <a:spcPct val="150000"/>
              </a:lnSpc>
              <a:buFont typeface="Wingdings" panose="05000000000000000000" pitchFamily="2" charset="2"/>
              <a:buChar char="v"/>
            </a:pPr>
            <a:r>
              <a:rPr lang="es-ES" b="1" dirty="0" smtClean="0">
                <a:solidFill>
                  <a:schemeClr val="bg2">
                    <a:lumMod val="75000"/>
                  </a:schemeClr>
                </a:solidFill>
              </a:rPr>
              <a:t>Puede filtrarse la búsqueda y elegirse idioma español.</a:t>
            </a:r>
          </a:p>
          <a:p>
            <a:pPr>
              <a:lnSpc>
                <a:spcPct val="150000"/>
              </a:lnSpc>
              <a:buFont typeface="Wingdings" panose="05000000000000000000" pitchFamily="2" charset="2"/>
              <a:buChar char="v"/>
            </a:pPr>
            <a:r>
              <a:rPr lang="es-ES" b="1" dirty="0" smtClean="0">
                <a:solidFill>
                  <a:schemeClr val="accent1">
                    <a:lumMod val="60000"/>
                    <a:lumOff val="40000"/>
                  </a:schemeClr>
                </a:solidFill>
              </a:rPr>
              <a:t>29 Bases de Datos en Acceso Abierto.</a:t>
            </a:r>
            <a:endParaRPr lang="es-MX" b="1" dirty="0">
              <a:solidFill>
                <a:schemeClr val="accent1">
                  <a:lumMod val="60000"/>
                  <a:lumOff val="40000"/>
                </a:schemeClr>
              </a:solidFill>
            </a:endParaRPr>
          </a:p>
        </p:txBody>
      </p:sp>
      <p:pic>
        <p:nvPicPr>
          <p:cNvPr id="410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9692" y="926676"/>
            <a:ext cx="3048001"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Imagen 10"/>
          <p:cNvPicPr>
            <a:picLocks noChangeAspect="1"/>
          </p:cNvPicPr>
          <p:nvPr/>
        </p:nvPicPr>
        <p:blipFill>
          <a:blip r:embed="rId3"/>
          <a:stretch>
            <a:fillRect/>
          </a:stretch>
        </p:blipFill>
        <p:spPr>
          <a:xfrm>
            <a:off x="6335591" y="2478698"/>
            <a:ext cx="1314450" cy="476250"/>
          </a:xfrm>
          <a:prstGeom prst="rect">
            <a:avLst/>
          </a:prstGeom>
        </p:spPr>
      </p:pic>
      <p:pic>
        <p:nvPicPr>
          <p:cNvPr id="12" name="Imagen 11"/>
          <p:cNvPicPr>
            <a:picLocks noChangeAspect="1"/>
          </p:cNvPicPr>
          <p:nvPr/>
        </p:nvPicPr>
        <p:blipFill>
          <a:blip r:embed="rId4"/>
          <a:stretch>
            <a:fillRect/>
          </a:stretch>
        </p:blipFill>
        <p:spPr>
          <a:xfrm>
            <a:off x="5665901" y="5057236"/>
            <a:ext cx="2867025" cy="542925"/>
          </a:xfrm>
          <a:prstGeom prst="rect">
            <a:avLst/>
          </a:prstGeom>
        </p:spPr>
      </p:pic>
      <p:pic>
        <p:nvPicPr>
          <p:cNvPr id="13" name="Imagen 12"/>
          <p:cNvPicPr>
            <a:picLocks noChangeAspect="1"/>
          </p:cNvPicPr>
          <p:nvPr/>
        </p:nvPicPr>
        <p:blipFill>
          <a:blip r:embed="rId5"/>
          <a:stretch>
            <a:fillRect/>
          </a:stretch>
        </p:blipFill>
        <p:spPr>
          <a:xfrm>
            <a:off x="6529021" y="3572370"/>
            <a:ext cx="2028825" cy="476250"/>
          </a:xfrm>
          <a:prstGeom prst="rect">
            <a:avLst/>
          </a:prstGeom>
        </p:spPr>
      </p:pic>
      <p:pic>
        <p:nvPicPr>
          <p:cNvPr id="14" name="Imagen 13"/>
          <p:cNvPicPr>
            <a:picLocks noChangeAspect="1"/>
          </p:cNvPicPr>
          <p:nvPr/>
        </p:nvPicPr>
        <p:blipFill>
          <a:blip r:embed="rId6"/>
          <a:stretch>
            <a:fillRect/>
          </a:stretch>
        </p:blipFill>
        <p:spPr>
          <a:xfrm>
            <a:off x="8820151" y="4116384"/>
            <a:ext cx="2552700" cy="733425"/>
          </a:xfrm>
          <a:prstGeom prst="rect">
            <a:avLst/>
          </a:prstGeom>
        </p:spPr>
      </p:pic>
      <p:pic>
        <p:nvPicPr>
          <p:cNvPr id="15" name="Imagen 14"/>
          <p:cNvPicPr>
            <a:picLocks noChangeAspect="1"/>
          </p:cNvPicPr>
          <p:nvPr/>
        </p:nvPicPr>
        <p:blipFill>
          <a:blip r:embed="rId7"/>
          <a:stretch>
            <a:fillRect/>
          </a:stretch>
        </p:blipFill>
        <p:spPr>
          <a:xfrm>
            <a:off x="8557846" y="2369290"/>
            <a:ext cx="2301763" cy="774455"/>
          </a:xfrm>
          <a:prstGeom prst="rect">
            <a:avLst/>
          </a:prstGeom>
        </p:spPr>
      </p:pic>
      <p:pic>
        <p:nvPicPr>
          <p:cNvPr id="16" name="Imagen 15"/>
          <p:cNvPicPr>
            <a:picLocks noChangeAspect="1"/>
          </p:cNvPicPr>
          <p:nvPr/>
        </p:nvPicPr>
        <p:blipFill>
          <a:blip r:embed="rId8"/>
          <a:stretch>
            <a:fillRect/>
          </a:stretch>
        </p:blipFill>
        <p:spPr>
          <a:xfrm>
            <a:off x="11372851" y="3143745"/>
            <a:ext cx="695325" cy="857250"/>
          </a:xfrm>
          <a:prstGeom prst="rect">
            <a:avLst/>
          </a:prstGeom>
        </p:spPr>
      </p:pic>
      <p:pic>
        <p:nvPicPr>
          <p:cNvPr id="17" name="Imagen 16"/>
          <p:cNvPicPr>
            <a:picLocks noChangeAspect="1"/>
          </p:cNvPicPr>
          <p:nvPr/>
        </p:nvPicPr>
        <p:blipFill>
          <a:blip r:embed="rId9"/>
          <a:stretch>
            <a:fillRect/>
          </a:stretch>
        </p:blipFill>
        <p:spPr>
          <a:xfrm>
            <a:off x="9110663" y="5564712"/>
            <a:ext cx="1971675" cy="371475"/>
          </a:xfrm>
          <a:prstGeom prst="rect">
            <a:avLst/>
          </a:prstGeom>
        </p:spPr>
      </p:pic>
    </p:spTree>
    <p:extLst>
      <p:ext uri="{BB962C8B-B14F-4D97-AF65-F5344CB8AC3E}">
        <p14:creationId xmlns:p14="http://schemas.microsoft.com/office/powerpoint/2010/main" val="12987908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n-US" dirty="0"/>
              <a:t>DIRECTORY OF OPEN ACCESS JOURNALS</a:t>
            </a:r>
            <a:endParaRPr lang="es-MX" dirty="0"/>
          </a:p>
        </p:txBody>
      </p:sp>
      <p:pic>
        <p:nvPicPr>
          <p:cNvPr id="10" name="Marcador de contenido 9"/>
          <p:cNvPicPr>
            <a:picLocks noGrp="1" noChangeAspect="1"/>
          </p:cNvPicPr>
          <p:nvPr>
            <p:ph sz="half" idx="1"/>
          </p:nvPr>
        </p:nvPicPr>
        <p:blipFill>
          <a:blip r:embed="rId2"/>
          <a:stretch>
            <a:fillRect/>
          </a:stretch>
        </p:blipFill>
        <p:spPr>
          <a:xfrm>
            <a:off x="1740877" y="2535893"/>
            <a:ext cx="1764396" cy="3200677"/>
          </a:xfrm>
          <a:prstGeom prst="rect">
            <a:avLst/>
          </a:prstGeom>
        </p:spPr>
      </p:pic>
      <p:sp>
        <p:nvSpPr>
          <p:cNvPr id="9" name="Marcador de contenido 8"/>
          <p:cNvSpPr>
            <a:spLocks noGrp="1"/>
          </p:cNvSpPr>
          <p:nvPr>
            <p:ph sz="half" idx="2"/>
          </p:nvPr>
        </p:nvSpPr>
        <p:spPr>
          <a:xfrm>
            <a:off x="5594122" y="2336873"/>
            <a:ext cx="5108089" cy="3599316"/>
          </a:xfrm>
        </p:spPr>
        <p:txBody>
          <a:bodyPr>
            <a:normAutofit fontScale="85000" lnSpcReduction="10000"/>
          </a:bodyPr>
          <a:lstStyle/>
          <a:p>
            <a:pPr algn="ctr">
              <a:lnSpc>
                <a:spcPct val="150000"/>
              </a:lnSpc>
              <a:buFont typeface="Wingdings" panose="05000000000000000000" pitchFamily="2" charset="2"/>
              <a:buChar char="q"/>
            </a:pPr>
            <a:r>
              <a:rPr lang="es-MX" b="1" dirty="0" smtClean="0">
                <a:solidFill>
                  <a:schemeClr val="bg2">
                    <a:lumMod val="60000"/>
                    <a:lumOff val="40000"/>
                  </a:schemeClr>
                </a:solidFill>
              </a:rPr>
              <a:t>BRILL (ejemplo)</a:t>
            </a:r>
            <a:endParaRPr lang="es-MX" b="1" dirty="0">
              <a:solidFill>
                <a:schemeClr val="bg2">
                  <a:lumMod val="60000"/>
                  <a:lumOff val="40000"/>
                </a:schemeClr>
              </a:solidFill>
            </a:endParaRPr>
          </a:p>
          <a:p>
            <a:pPr marL="0" indent="0" algn="ctr">
              <a:lnSpc>
                <a:spcPct val="150000"/>
              </a:lnSpc>
              <a:buNone/>
            </a:pPr>
            <a:r>
              <a:rPr lang="es-MX" b="1" dirty="0">
                <a:solidFill>
                  <a:schemeClr val="bg2">
                    <a:lumMod val="60000"/>
                    <a:lumOff val="40000"/>
                  </a:schemeClr>
                </a:solidFill>
              </a:rPr>
              <a:t>SUBJECTS:</a:t>
            </a:r>
          </a:p>
          <a:p>
            <a:pPr algn="ctr">
              <a:lnSpc>
                <a:spcPct val="150000"/>
              </a:lnSpc>
            </a:pPr>
            <a:r>
              <a:rPr lang="es-MX" b="1" dirty="0">
                <a:solidFill>
                  <a:schemeClr val="accent1">
                    <a:lumMod val="60000"/>
                    <a:lumOff val="40000"/>
                  </a:schemeClr>
                </a:solidFill>
              </a:rPr>
              <a:t>HUMANITIES (Art </a:t>
            </a:r>
            <a:r>
              <a:rPr lang="es-MX" b="1" dirty="0" err="1">
                <a:solidFill>
                  <a:schemeClr val="accent1">
                    <a:lumMod val="60000"/>
                    <a:lumOff val="40000"/>
                  </a:schemeClr>
                </a:solidFill>
              </a:rPr>
              <a:t>History</a:t>
            </a:r>
            <a:r>
              <a:rPr lang="es-MX" b="1" dirty="0">
                <a:solidFill>
                  <a:schemeClr val="accent1">
                    <a:lumMod val="60000"/>
                    <a:lumOff val="40000"/>
                  </a:schemeClr>
                </a:solidFill>
              </a:rPr>
              <a:t>, </a:t>
            </a:r>
            <a:r>
              <a:rPr lang="es-MX" b="1" dirty="0" err="1">
                <a:solidFill>
                  <a:schemeClr val="accent1">
                    <a:lumMod val="60000"/>
                    <a:lumOff val="40000"/>
                  </a:schemeClr>
                </a:solidFill>
              </a:rPr>
              <a:t>Classical</a:t>
            </a:r>
            <a:r>
              <a:rPr lang="es-MX" b="1" dirty="0">
                <a:solidFill>
                  <a:schemeClr val="accent1">
                    <a:lumMod val="60000"/>
                    <a:lumOff val="40000"/>
                  </a:schemeClr>
                </a:solidFill>
              </a:rPr>
              <a:t> </a:t>
            </a:r>
            <a:r>
              <a:rPr lang="es-MX" b="1" dirty="0" err="1">
                <a:solidFill>
                  <a:schemeClr val="accent1">
                    <a:lumMod val="60000"/>
                    <a:lumOff val="40000"/>
                  </a:schemeClr>
                </a:solidFill>
              </a:rPr>
              <a:t>Studies</a:t>
            </a:r>
            <a:r>
              <a:rPr lang="es-MX" b="1" dirty="0">
                <a:solidFill>
                  <a:schemeClr val="accent1">
                    <a:lumMod val="60000"/>
                    <a:lumOff val="40000"/>
                  </a:schemeClr>
                </a:solidFill>
              </a:rPr>
              <a:t>, </a:t>
            </a:r>
            <a:r>
              <a:rPr lang="es-MX" b="1" dirty="0" err="1">
                <a:solidFill>
                  <a:schemeClr val="accent1">
                    <a:lumMod val="60000"/>
                    <a:lumOff val="40000"/>
                  </a:schemeClr>
                </a:solidFill>
              </a:rPr>
              <a:t>History</a:t>
            </a:r>
            <a:r>
              <a:rPr lang="es-MX" b="1" dirty="0">
                <a:solidFill>
                  <a:schemeClr val="accent1">
                    <a:lumMod val="60000"/>
                    <a:lumOff val="40000"/>
                  </a:schemeClr>
                </a:solidFill>
              </a:rPr>
              <a:t>, </a:t>
            </a:r>
            <a:r>
              <a:rPr lang="es-MX" b="1" dirty="0" err="1">
                <a:solidFill>
                  <a:schemeClr val="accent1">
                    <a:lumMod val="60000"/>
                    <a:lumOff val="40000"/>
                  </a:schemeClr>
                </a:solidFill>
              </a:rPr>
              <a:t>Literature</a:t>
            </a:r>
            <a:r>
              <a:rPr lang="es-MX" b="1" dirty="0">
                <a:solidFill>
                  <a:schemeClr val="accent1">
                    <a:lumMod val="60000"/>
                    <a:lumOff val="40000"/>
                  </a:schemeClr>
                </a:solidFill>
              </a:rPr>
              <a:t> and Cultural </a:t>
            </a:r>
            <a:r>
              <a:rPr lang="es-MX" b="1" dirty="0" err="1">
                <a:solidFill>
                  <a:schemeClr val="accent1">
                    <a:lumMod val="60000"/>
                    <a:lumOff val="40000"/>
                  </a:schemeClr>
                </a:solidFill>
              </a:rPr>
              <a:t>Studies</a:t>
            </a:r>
            <a:r>
              <a:rPr lang="es-MX" b="1" dirty="0">
                <a:solidFill>
                  <a:schemeClr val="accent1">
                    <a:lumMod val="60000"/>
                    <a:lumOff val="40000"/>
                  </a:schemeClr>
                </a:solidFill>
              </a:rPr>
              <a:t>, etc.).</a:t>
            </a:r>
          </a:p>
          <a:p>
            <a:pPr algn="ctr">
              <a:lnSpc>
                <a:spcPct val="150000"/>
              </a:lnSpc>
            </a:pPr>
            <a:r>
              <a:rPr lang="es-MX" b="1" dirty="0">
                <a:solidFill>
                  <a:schemeClr val="accent1">
                    <a:lumMod val="60000"/>
                    <a:lumOff val="40000"/>
                  </a:schemeClr>
                </a:solidFill>
              </a:rPr>
              <a:t>LAW </a:t>
            </a:r>
          </a:p>
          <a:p>
            <a:pPr algn="ctr">
              <a:lnSpc>
                <a:spcPct val="150000"/>
              </a:lnSpc>
            </a:pPr>
            <a:r>
              <a:rPr lang="es-MX" b="1" dirty="0">
                <a:solidFill>
                  <a:schemeClr val="accent1">
                    <a:lumMod val="60000"/>
                    <a:lumOff val="40000"/>
                  </a:schemeClr>
                </a:solidFill>
              </a:rPr>
              <a:t>SCIENCE</a:t>
            </a:r>
          </a:p>
          <a:p>
            <a:endParaRPr lang="es-MX" dirty="0"/>
          </a:p>
        </p:txBody>
      </p:sp>
    </p:spTree>
    <p:extLst>
      <p:ext uri="{BB962C8B-B14F-4D97-AF65-F5344CB8AC3E}">
        <p14:creationId xmlns:p14="http://schemas.microsoft.com/office/powerpoint/2010/main" val="33907379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n-US" dirty="0"/>
              <a:t>DIRECTORY OF OPEN ACCESS JOURNALS</a:t>
            </a:r>
            <a:endParaRPr lang="es-MX" dirty="0"/>
          </a:p>
        </p:txBody>
      </p:sp>
      <p:sp>
        <p:nvSpPr>
          <p:cNvPr id="12" name="Marcador de contenido 11"/>
          <p:cNvSpPr>
            <a:spLocks noGrp="1"/>
          </p:cNvSpPr>
          <p:nvPr>
            <p:ph sz="half" idx="2"/>
          </p:nvPr>
        </p:nvSpPr>
        <p:spPr/>
        <p:txBody>
          <a:bodyPr/>
          <a:lstStyle/>
          <a:p>
            <a:pPr marL="0" indent="0">
              <a:buNone/>
            </a:pPr>
            <a:r>
              <a:rPr lang="es-MX" dirty="0" smtClean="0">
                <a:solidFill>
                  <a:schemeClr val="accent1">
                    <a:lumMod val="75000"/>
                  </a:schemeClr>
                </a:solidFill>
              </a:rPr>
              <a:t>JOURNALS (ejemplos):</a:t>
            </a:r>
          </a:p>
          <a:p>
            <a:r>
              <a:rPr lang="es-MX" dirty="0" smtClean="0">
                <a:solidFill>
                  <a:schemeClr val="accent1">
                    <a:lumMod val="60000"/>
                    <a:lumOff val="40000"/>
                  </a:schemeClr>
                </a:solidFill>
              </a:rPr>
              <a:t>Medicine and </a:t>
            </a:r>
            <a:r>
              <a:rPr lang="es-MX" dirty="0" err="1" smtClean="0">
                <a:solidFill>
                  <a:schemeClr val="accent1">
                    <a:lumMod val="60000"/>
                    <a:lumOff val="40000"/>
                  </a:schemeClr>
                </a:solidFill>
              </a:rPr>
              <a:t>Health</a:t>
            </a:r>
            <a:endParaRPr lang="es-MX" dirty="0" smtClean="0">
              <a:solidFill>
                <a:schemeClr val="accent1">
                  <a:lumMod val="60000"/>
                  <a:lumOff val="40000"/>
                </a:schemeClr>
              </a:solidFill>
            </a:endParaRPr>
          </a:p>
          <a:p>
            <a:r>
              <a:rPr lang="es-MX" dirty="0" smtClean="0">
                <a:solidFill>
                  <a:schemeClr val="accent1">
                    <a:lumMod val="60000"/>
                    <a:lumOff val="40000"/>
                  </a:schemeClr>
                </a:solidFill>
              </a:rPr>
              <a:t>Social </a:t>
            </a:r>
            <a:r>
              <a:rPr lang="es-MX" dirty="0" err="1" smtClean="0">
                <a:solidFill>
                  <a:schemeClr val="accent1">
                    <a:lumMod val="60000"/>
                    <a:lumOff val="40000"/>
                  </a:schemeClr>
                </a:solidFill>
              </a:rPr>
              <a:t>Sciences</a:t>
            </a:r>
            <a:endParaRPr lang="es-MX" dirty="0" smtClean="0">
              <a:solidFill>
                <a:schemeClr val="accent1">
                  <a:lumMod val="60000"/>
                  <a:lumOff val="40000"/>
                </a:schemeClr>
              </a:solidFill>
            </a:endParaRPr>
          </a:p>
          <a:p>
            <a:r>
              <a:rPr lang="es-MX" dirty="0" err="1" smtClean="0">
                <a:solidFill>
                  <a:schemeClr val="accent1">
                    <a:lumMod val="60000"/>
                    <a:lumOff val="40000"/>
                  </a:schemeClr>
                </a:solidFill>
              </a:rPr>
              <a:t>Earth</a:t>
            </a:r>
            <a:r>
              <a:rPr lang="es-MX" dirty="0" smtClean="0">
                <a:solidFill>
                  <a:schemeClr val="accent1">
                    <a:lumMod val="60000"/>
                    <a:lumOff val="40000"/>
                  </a:schemeClr>
                </a:solidFill>
              </a:rPr>
              <a:t> and </a:t>
            </a:r>
            <a:r>
              <a:rPr lang="es-MX" dirty="0" err="1" smtClean="0">
                <a:solidFill>
                  <a:schemeClr val="accent1">
                    <a:lumMod val="60000"/>
                    <a:lumOff val="40000"/>
                  </a:schemeClr>
                </a:solidFill>
              </a:rPr>
              <a:t>Enviromental</a:t>
            </a:r>
            <a:r>
              <a:rPr lang="es-MX" dirty="0" smtClean="0">
                <a:solidFill>
                  <a:schemeClr val="accent1">
                    <a:lumMod val="60000"/>
                    <a:lumOff val="40000"/>
                  </a:schemeClr>
                </a:solidFill>
              </a:rPr>
              <a:t> </a:t>
            </a:r>
            <a:r>
              <a:rPr lang="es-MX" dirty="0" err="1" smtClean="0">
                <a:solidFill>
                  <a:schemeClr val="accent1">
                    <a:lumMod val="60000"/>
                    <a:lumOff val="40000"/>
                  </a:schemeClr>
                </a:solidFill>
              </a:rPr>
              <a:t>Sciences</a:t>
            </a:r>
            <a:endParaRPr lang="es-MX" dirty="0" smtClean="0">
              <a:solidFill>
                <a:schemeClr val="accent1">
                  <a:lumMod val="60000"/>
                  <a:lumOff val="40000"/>
                </a:schemeClr>
              </a:solidFill>
            </a:endParaRPr>
          </a:p>
          <a:p>
            <a:r>
              <a:rPr lang="es-MX" dirty="0" err="1" smtClean="0">
                <a:solidFill>
                  <a:schemeClr val="accent1">
                    <a:lumMod val="60000"/>
                    <a:lumOff val="40000"/>
                  </a:schemeClr>
                </a:solidFill>
              </a:rPr>
              <a:t>Arts</a:t>
            </a:r>
            <a:r>
              <a:rPr lang="es-MX" dirty="0" smtClean="0">
                <a:solidFill>
                  <a:schemeClr val="accent1">
                    <a:lumMod val="60000"/>
                    <a:lumOff val="40000"/>
                  </a:schemeClr>
                </a:solidFill>
              </a:rPr>
              <a:t> and </a:t>
            </a:r>
            <a:r>
              <a:rPr lang="es-MX" dirty="0" err="1" smtClean="0">
                <a:solidFill>
                  <a:schemeClr val="accent1">
                    <a:lumMod val="60000"/>
                    <a:lumOff val="40000"/>
                  </a:schemeClr>
                </a:solidFill>
              </a:rPr>
              <a:t>Humanities</a:t>
            </a:r>
            <a:endParaRPr lang="es-MX" dirty="0" smtClean="0">
              <a:solidFill>
                <a:schemeClr val="accent1">
                  <a:lumMod val="60000"/>
                  <a:lumOff val="40000"/>
                </a:schemeClr>
              </a:solidFill>
            </a:endParaRPr>
          </a:p>
          <a:p>
            <a:r>
              <a:rPr lang="es-MX" dirty="0" err="1" smtClean="0">
                <a:solidFill>
                  <a:schemeClr val="accent1">
                    <a:lumMod val="60000"/>
                    <a:lumOff val="40000"/>
                  </a:schemeClr>
                </a:solidFill>
              </a:rPr>
              <a:t>Learning</a:t>
            </a:r>
            <a:r>
              <a:rPr lang="es-MX" dirty="0" smtClean="0">
                <a:solidFill>
                  <a:schemeClr val="accent1">
                    <a:lumMod val="60000"/>
                    <a:lumOff val="40000"/>
                  </a:schemeClr>
                </a:solidFill>
              </a:rPr>
              <a:t> </a:t>
            </a:r>
            <a:r>
              <a:rPr lang="es-MX" dirty="0" err="1" smtClean="0">
                <a:solidFill>
                  <a:schemeClr val="accent1">
                    <a:lumMod val="60000"/>
                    <a:lumOff val="40000"/>
                  </a:schemeClr>
                </a:solidFill>
              </a:rPr>
              <a:t>Sciences</a:t>
            </a:r>
            <a:endParaRPr lang="es-MX" dirty="0" smtClean="0">
              <a:solidFill>
                <a:schemeClr val="accent1">
                  <a:lumMod val="60000"/>
                  <a:lumOff val="40000"/>
                </a:schemeClr>
              </a:solidFill>
            </a:endParaRPr>
          </a:p>
          <a:p>
            <a:r>
              <a:rPr lang="es-MX" dirty="0" err="1" smtClean="0">
                <a:solidFill>
                  <a:schemeClr val="accent1">
                    <a:lumMod val="60000"/>
                    <a:lumOff val="40000"/>
                  </a:schemeClr>
                </a:solidFill>
              </a:rPr>
              <a:t>Science</a:t>
            </a:r>
            <a:r>
              <a:rPr lang="es-MX" dirty="0" smtClean="0">
                <a:solidFill>
                  <a:schemeClr val="accent1">
                    <a:lumMod val="60000"/>
                    <a:lumOff val="40000"/>
                  </a:schemeClr>
                </a:solidFill>
              </a:rPr>
              <a:t> and </a:t>
            </a:r>
            <a:r>
              <a:rPr lang="es-MX" dirty="0" err="1" smtClean="0">
                <a:solidFill>
                  <a:schemeClr val="accent1">
                    <a:lumMod val="60000"/>
                    <a:lumOff val="40000"/>
                  </a:schemeClr>
                </a:solidFill>
              </a:rPr>
              <a:t>Technology</a:t>
            </a:r>
            <a:endParaRPr lang="es-MX" dirty="0">
              <a:solidFill>
                <a:schemeClr val="accent1">
                  <a:lumMod val="60000"/>
                  <a:lumOff val="40000"/>
                </a:schemeClr>
              </a:solidFill>
            </a:endParaRPr>
          </a:p>
        </p:txBody>
      </p:sp>
      <p:pic>
        <p:nvPicPr>
          <p:cNvPr id="13" name="Imagen 12"/>
          <p:cNvPicPr>
            <a:picLocks noChangeAspect="1"/>
          </p:cNvPicPr>
          <p:nvPr/>
        </p:nvPicPr>
        <p:blipFill>
          <a:blip r:embed="rId2"/>
          <a:stretch>
            <a:fillRect/>
          </a:stretch>
        </p:blipFill>
        <p:spPr>
          <a:xfrm>
            <a:off x="808894" y="2802913"/>
            <a:ext cx="3288322" cy="2498848"/>
          </a:xfrm>
          <a:prstGeom prst="rect">
            <a:avLst/>
          </a:prstGeom>
        </p:spPr>
      </p:pic>
    </p:spTree>
    <p:extLst>
      <p:ext uri="{BB962C8B-B14F-4D97-AF65-F5344CB8AC3E}">
        <p14:creationId xmlns:p14="http://schemas.microsoft.com/office/powerpoint/2010/main" val="91132123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chemeClr val="accent6">
                    <a:lumMod val="60000"/>
                    <a:lumOff val="40000"/>
                  </a:schemeClr>
                </a:solidFill>
              </a:rPr>
              <a:t>WEB OF SCIENCE (Thomson Reuters)</a:t>
            </a:r>
            <a:endParaRPr lang="es-MX" i="1" dirty="0">
              <a:solidFill>
                <a:schemeClr val="accent6">
                  <a:lumMod val="60000"/>
                  <a:lumOff val="40000"/>
                </a:schemeClr>
              </a:solidFill>
            </a:endParaRPr>
          </a:p>
        </p:txBody>
      </p:sp>
      <p:sp>
        <p:nvSpPr>
          <p:cNvPr id="3" name="2 Marcador de contenido"/>
          <p:cNvSpPr>
            <a:spLocks noGrp="1"/>
          </p:cNvSpPr>
          <p:nvPr>
            <p:ph sz="half" idx="1"/>
          </p:nvPr>
        </p:nvSpPr>
        <p:spPr>
          <a:xfrm>
            <a:off x="334851" y="2336873"/>
            <a:ext cx="5486400" cy="4141200"/>
          </a:xfrm>
        </p:spPr>
        <p:txBody>
          <a:bodyPr>
            <a:normAutofit fontScale="70000" lnSpcReduction="20000"/>
          </a:bodyPr>
          <a:lstStyle/>
          <a:p>
            <a:pPr algn="just">
              <a:lnSpc>
                <a:spcPct val="160000"/>
              </a:lnSpc>
            </a:pPr>
            <a:r>
              <a:rPr lang="en-US" b="1" i="1" dirty="0" smtClean="0">
                <a:solidFill>
                  <a:schemeClr val="bg2">
                    <a:lumMod val="75000"/>
                  </a:schemeClr>
                </a:solidFill>
              </a:rPr>
              <a:t>“Whether </a:t>
            </a:r>
            <a:r>
              <a:rPr lang="en-US" b="1" i="1" dirty="0">
                <a:solidFill>
                  <a:schemeClr val="bg2">
                    <a:lumMod val="75000"/>
                  </a:schemeClr>
                </a:solidFill>
              </a:rPr>
              <a:t>looking at data, books, journals, proceedings or patents, Web of Science provides a single destination to access the most reliable, integrated, multidisciplinary research. Quality, curated content delivered alongside information on emerging trends, subject specific content and analysis tools make it easy for students, faculty, researchers, analysts, and program managers to pinpoint the most relevant research to inform their </a:t>
            </a:r>
            <a:r>
              <a:rPr lang="en-US" b="1" i="1" dirty="0" smtClean="0">
                <a:solidFill>
                  <a:schemeClr val="bg2">
                    <a:lumMod val="75000"/>
                  </a:schemeClr>
                </a:solidFill>
              </a:rPr>
              <a:t>work” (Thomson Reuters, 2015).</a:t>
            </a:r>
            <a:endParaRPr lang="es-MX" b="1" i="1" dirty="0">
              <a:solidFill>
                <a:schemeClr val="bg2">
                  <a:lumMod val="75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5648" y="3086901"/>
            <a:ext cx="4889143" cy="2263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46300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SCIELO MÉXICO</a:t>
            </a:r>
            <a:endParaRPr lang="es-MX" dirty="0"/>
          </a:p>
        </p:txBody>
      </p:sp>
      <p:sp>
        <p:nvSpPr>
          <p:cNvPr id="8" name="Marcador de texto 7"/>
          <p:cNvSpPr>
            <a:spLocks noGrp="1"/>
          </p:cNvSpPr>
          <p:nvPr>
            <p:ph type="body" idx="1"/>
          </p:nvPr>
        </p:nvSpPr>
        <p:spPr>
          <a:xfrm>
            <a:off x="317266" y="1906050"/>
            <a:ext cx="4472327" cy="693135"/>
          </a:xfrm>
        </p:spPr>
        <p:txBody>
          <a:bodyPr/>
          <a:lstStyle/>
          <a:p>
            <a:pPr algn="ctr"/>
            <a:r>
              <a:rPr lang="es-MX" dirty="0" smtClean="0">
                <a:solidFill>
                  <a:schemeClr val="accent1">
                    <a:lumMod val="60000"/>
                    <a:lumOff val="40000"/>
                  </a:schemeClr>
                </a:solidFill>
              </a:rPr>
              <a:t>LISTADO DE MATERIAS</a:t>
            </a:r>
            <a:endParaRPr lang="es-MX" dirty="0">
              <a:solidFill>
                <a:schemeClr val="accent1">
                  <a:lumMod val="60000"/>
                  <a:lumOff val="40000"/>
                </a:schemeClr>
              </a:solidFill>
            </a:endParaRPr>
          </a:p>
        </p:txBody>
      </p:sp>
      <p:sp>
        <p:nvSpPr>
          <p:cNvPr id="6" name="Marcador de contenido 5"/>
          <p:cNvSpPr>
            <a:spLocks noGrp="1"/>
          </p:cNvSpPr>
          <p:nvPr>
            <p:ph sz="half" idx="2"/>
          </p:nvPr>
        </p:nvSpPr>
        <p:spPr>
          <a:xfrm>
            <a:off x="680319" y="2671069"/>
            <a:ext cx="4698355" cy="2906179"/>
          </a:xfrm>
        </p:spPr>
        <p:txBody>
          <a:bodyPr>
            <a:noAutofit/>
          </a:bodyPr>
          <a:lstStyle/>
          <a:p>
            <a:pPr>
              <a:lnSpc>
                <a:spcPct val="160000"/>
              </a:lnSpc>
              <a:buFont typeface="Wingdings" panose="05000000000000000000" pitchFamily="2" charset="2"/>
              <a:buChar char="q"/>
            </a:pPr>
            <a:r>
              <a:rPr lang="es-MX" sz="1800" dirty="0">
                <a:solidFill>
                  <a:schemeClr val="accent1">
                    <a:lumMod val="60000"/>
                    <a:lumOff val="40000"/>
                  </a:schemeClr>
                </a:solidFill>
              </a:rPr>
              <a:t> </a:t>
            </a:r>
            <a:r>
              <a:rPr lang="es-MX" sz="1600" dirty="0">
                <a:solidFill>
                  <a:schemeClr val="accent1">
                    <a:lumMod val="60000"/>
                    <a:lumOff val="40000"/>
                  </a:schemeClr>
                </a:solidFill>
              </a:rPr>
              <a:t>CIENCIAS </a:t>
            </a:r>
            <a:r>
              <a:rPr lang="es-MX" sz="1600" dirty="0" err="1">
                <a:solidFill>
                  <a:schemeClr val="accent1">
                    <a:lumMod val="60000"/>
                    <a:lumOff val="40000"/>
                  </a:schemeClr>
                </a:solidFill>
              </a:rPr>
              <a:t>AGRíCOLAS</a:t>
            </a:r>
            <a:endParaRPr lang="es-MX" sz="1600" dirty="0">
              <a:solidFill>
                <a:schemeClr val="accent1">
                  <a:lumMod val="60000"/>
                  <a:lumOff val="40000"/>
                </a:schemeClr>
              </a:solidFill>
            </a:endParaRPr>
          </a:p>
          <a:p>
            <a:pPr>
              <a:lnSpc>
                <a:spcPct val="160000"/>
              </a:lnSpc>
              <a:buFont typeface="Wingdings" panose="05000000000000000000" pitchFamily="2" charset="2"/>
              <a:buChar char="q"/>
            </a:pPr>
            <a:r>
              <a:rPr lang="es-MX" sz="1600" dirty="0">
                <a:solidFill>
                  <a:schemeClr val="accent1">
                    <a:lumMod val="60000"/>
                    <a:lumOff val="40000"/>
                  </a:schemeClr>
                </a:solidFill>
              </a:rPr>
              <a:t>  </a:t>
            </a:r>
            <a:r>
              <a:rPr lang="es-MX" sz="1600" dirty="0" smtClean="0">
                <a:solidFill>
                  <a:schemeClr val="accent1">
                    <a:lumMod val="60000"/>
                    <a:lumOff val="40000"/>
                  </a:schemeClr>
                </a:solidFill>
              </a:rPr>
              <a:t>CIENCIAS </a:t>
            </a:r>
            <a:r>
              <a:rPr lang="es-MX" sz="1600" dirty="0" err="1">
                <a:solidFill>
                  <a:schemeClr val="accent1">
                    <a:lumMod val="60000"/>
                    <a:lumOff val="40000"/>
                  </a:schemeClr>
                </a:solidFill>
              </a:rPr>
              <a:t>BIOLóGICAS</a:t>
            </a:r>
            <a:endParaRPr lang="es-MX" sz="1600" dirty="0">
              <a:solidFill>
                <a:schemeClr val="accent1">
                  <a:lumMod val="60000"/>
                  <a:lumOff val="40000"/>
                </a:schemeClr>
              </a:solidFill>
            </a:endParaRPr>
          </a:p>
          <a:p>
            <a:pPr>
              <a:lnSpc>
                <a:spcPct val="160000"/>
              </a:lnSpc>
              <a:buFont typeface="Wingdings" panose="05000000000000000000" pitchFamily="2" charset="2"/>
              <a:buChar char="q"/>
            </a:pPr>
            <a:r>
              <a:rPr lang="es-MX" sz="1600" dirty="0">
                <a:solidFill>
                  <a:schemeClr val="accent1">
                    <a:lumMod val="60000"/>
                    <a:lumOff val="40000"/>
                  </a:schemeClr>
                </a:solidFill>
              </a:rPr>
              <a:t>  </a:t>
            </a:r>
            <a:r>
              <a:rPr lang="es-MX" sz="1600" dirty="0" smtClean="0">
                <a:solidFill>
                  <a:schemeClr val="accent1">
                    <a:lumMod val="60000"/>
                    <a:lumOff val="40000"/>
                  </a:schemeClr>
                </a:solidFill>
              </a:rPr>
              <a:t>CIENCIAS </a:t>
            </a:r>
            <a:r>
              <a:rPr lang="es-MX" sz="1600" dirty="0">
                <a:solidFill>
                  <a:schemeClr val="accent1">
                    <a:lumMod val="60000"/>
                    <a:lumOff val="40000"/>
                  </a:schemeClr>
                </a:solidFill>
              </a:rPr>
              <a:t>DE LA SALUD</a:t>
            </a:r>
          </a:p>
          <a:p>
            <a:pPr>
              <a:lnSpc>
                <a:spcPct val="160000"/>
              </a:lnSpc>
              <a:buFont typeface="Wingdings" panose="05000000000000000000" pitchFamily="2" charset="2"/>
              <a:buChar char="q"/>
            </a:pPr>
            <a:r>
              <a:rPr lang="es-MX" sz="1600" dirty="0">
                <a:solidFill>
                  <a:schemeClr val="accent1">
                    <a:lumMod val="60000"/>
                    <a:lumOff val="40000"/>
                  </a:schemeClr>
                </a:solidFill>
              </a:rPr>
              <a:t> </a:t>
            </a:r>
            <a:r>
              <a:rPr lang="es-MX" sz="1600" dirty="0" smtClean="0">
                <a:solidFill>
                  <a:schemeClr val="accent1">
                    <a:lumMod val="60000"/>
                    <a:lumOff val="40000"/>
                  </a:schemeClr>
                </a:solidFill>
              </a:rPr>
              <a:t> CIENCIAS </a:t>
            </a:r>
            <a:r>
              <a:rPr lang="es-MX" sz="1600" dirty="0">
                <a:solidFill>
                  <a:schemeClr val="accent1">
                    <a:lumMod val="60000"/>
                    <a:lumOff val="40000"/>
                  </a:schemeClr>
                </a:solidFill>
              </a:rPr>
              <a:t>EXACTAS Y DE LA TIERRA</a:t>
            </a:r>
          </a:p>
          <a:p>
            <a:pPr>
              <a:lnSpc>
                <a:spcPct val="160000"/>
              </a:lnSpc>
              <a:buFont typeface="Wingdings" panose="05000000000000000000" pitchFamily="2" charset="2"/>
              <a:buChar char="q"/>
            </a:pPr>
            <a:r>
              <a:rPr lang="es-MX" sz="1600" dirty="0">
                <a:solidFill>
                  <a:schemeClr val="accent1">
                    <a:lumMod val="60000"/>
                    <a:lumOff val="40000"/>
                  </a:schemeClr>
                </a:solidFill>
              </a:rPr>
              <a:t>  </a:t>
            </a:r>
            <a:r>
              <a:rPr lang="es-MX" sz="1600" dirty="0" smtClean="0">
                <a:solidFill>
                  <a:schemeClr val="accent1">
                    <a:lumMod val="60000"/>
                    <a:lumOff val="40000"/>
                  </a:schemeClr>
                </a:solidFill>
              </a:rPr>
              <a:t>CIENCIAS </a:t>
            </a:r>
            <a:r>
              <a:rPr lang="es-MX" sz="1600" dirty="0">
                <a:solidFill>
                  <a:schemeClr val="accent1">
                    <a:lumMod val="60000"/>
                    <a:lumOff val="40000"/>
                  </a:schemeClr>
                </a:solidFill>
              </a:rPr>
              <a:t>SOCIALES APLICADAS</a:t>
            </a:r>
          </a:p>
          <a:p>
            <a:pPr>
              <a:lnSpc>
                <a:spcPct val="160000"/>
              </a:lnSpc>
              <a:buFont typeface="Wingdings" panose="05000000000000000000" pitchFamily="2" charset="2"/>
              <a:buChar char="q"/>
            </a:pPr>
            <a:r>
              <a:rPr lang="es-MX" sz="1600" dirty="0">
                <a:solidFill>
                  <a:schemeClr val="accent1">
                    <a:lumMod val="60000"/>
                    <a:lumOff val="40000"/>
                  </a:schemeClr>
                </a:solidFill>
              </a:rPr>
              <a:t>  </a:t>
            </a:r>
            <a:r>
              <a:rPr lang="es-MX" sz="1600" dirty="0" smtClean="0">
                <a:solidFill>
                  <a:schemeClr val="accent1">
                    <a:lumMod val="60000"/>
                    <a:lumOff val="40000"/>
                  </a:schemeClr>
                </a:solidFill>
              </a:rPr>
              <a:t>HUMANIDADES</a:t>
            </a:r>
            <a:endParaRPr lang="es-MX" sz="1600" dirty="0">
              <a:solidFill>
                <a:schemeClr val="accent1">
                  <a:lumMod val="60000"/>
                  <a:lumOff val="40000"/>
                </a:schemeClr>
              </a:solidFill>
            </a:endParaRPr>
          </a:p>
          <a:p>
            <a:pPr>
              <a:lnSpc>
                <a:spcPct val="160000"/>
              </a:lnSpc>
              <a:buFont typeface="Wingdings" panose="05000000000000000000" pitchFamily="2" charset="2"/>
              <a:buChar char="q"/>
            </a:pPr>
            <a:r>
              <a:rPr lang="es-MX" sz="1600" dirty="0">
                <a:solidFill>
                  <a:schemeClr val="accent1">
                    <a:lumMod val="60000"/>
                    <a:lumOff val="40000"/>
                  </a:schemeClr>
                </a:solidFill>
              </a:rPr>
              <a:t>  </a:t>
            </a:r>
            <a:r>
              <a:rPr lang="es-MX" sz="1600" dirty="0" err="1" smtClean="0">
                <a:solidFill>
                  <a:schemeClr val="accent1">
                    <a:lumMod val="60000"/>
                    <a:lumOff val="40000"/>
                  </a:schemeClr>
                </a:solidFill>
              </a:rPr>
              <a:t>INGENIERíA</a:t>
            </a:r>
            <a:endParaRPr lang="es-MX" sz="1600" dirty="0">
              <a:solidFill>
                <a:schemeClr val="accent1">
                  <a:lumMod val="60000"/>
                  <a:lumOff val="40000"/>
                </a:schemeClr>
              </a:solidFill>
            </a:endParaRPr>
          </a:p>
          <a:p>
            <a:pPr>
              <a:lnSpc>
                <a:spcPct val="160000"/>
              </a:lnSpc>
              <a:buFont typeface="Wingdings" panose="05000000000000000000" pitchFamily="2" charset="2"/>
              <a:buChar char="q"/>
            </a:pPr>
            <a:r>
              <a:rPr lang="es-MX" sz="1600" dirty="0">
                <a:solidFill>
                  <a:schemeClr val="accent1">
                    <a:lumMod val="60000"/>
                    <a:lumOff val="40000"/>
                  </a:schemeClr>
                </a:solidFill>
              </a:rPr>
              <a:t>  </a:t>
            </a:r>
            <a:r>
              <a:rPr lang="es-MX" sz="1600" dirty="0" err="1" smtClean="0">
                <a:solidFill>
                  <a:schemeClr val="accent1">
                    <a:lumMod val="60000"/>
                    <a:lumOff val="40000"/>
                  </a:schemeClr>
                </a:solidFill>
              </a:rPr>
              <a:t>LINGUíSTICA</a:t>
            </a:r>
            <a:r>
              <a:rPr lang="es-MX" sz="1600" dirty="0">
                <a:solidFill>
                  <a:schemeClr val="accent1">
                    <a:lumMod val="60000"/>
                    <a:lumOff val="40000"/>
                  </a:schemeClr>
                </a:solidFill>
              </a:rPr>
              <a:t>, LETRAS Y ARTES</a:t>
            </a:r>
          </a:p>
        </p:txBody>
      </p:sp>
      <p:sp>
        <p:nvSpPr>
          <p:cNvPr id="9" name="Marcador de texto 8"/>
          <p:cNvSpPr>
            <a:spLocks noGrp="1"/>
          </p:cNvSpPr>
          <p:nvPr>
            <p:ph type="body" sz="quarter" idx="3"/>
          </p:nvPr>
        </p:nvSpPr>
        <p:spPr/>
        <p:txBody>
          <a:bodyPr>
            <a:normAutofit fontScale="55000" lnSpcReduction="20000"/>
          </a:bodyPr>
          <a:lstStyle/>
          <a:p>
            <a:pPr algn="ctr">
              <a:lnSpc>
                <a:spcPct val="160000"/>
              </a:lnSpc>
            </a:pPr>
            <a:r>
              <a:rPr lang="es-MX" dirty="0" smtClean="0">
                <a:solidFill>
                  <a:schemeClr val="accent1">
                    <a:lumMod val="60000"/>
                    <a:lumOff val="40000"/>
                  </a:schemeClr>
                </a:solidFill>
              </a:rPr>
              <a:t>LISTADO DE REVISTAS DE CIENCIAS SOCIALES Y APLICADAS</a:t>
            </a:r>
            <a:endParaRPr lang="es-MX" dirty="0">
              <a:solidFill>
                <a:schemeClr val="accent1">
                  <a:lumMod val="60000"/>
                  <a:lumOff val="40000"/>
                </a:schemeClr>
              </a:solidFill>
            </a:endParaRPr>
          </a:p>
        </p:txBody>
      </p:sp>
      <p:sp>
        <p:nvSpPr>
          <p:cNvPr id="10" name="Marcador de contenido 9"/>
          <p:cNvSpPr>
            <a:spLocks noGrp="1"/>
          </p:cNvSpPr>
          <p:nvPr>
            <p:ph sz="quarter" idx="4"/>
          </p:nvPr>
        </p:nvSpPr>
        <p:spPr>
          <a:xfrm>
            <a:off x="4525347" y="3030008"/>
            <a:ext cx="7016620" cy="3753347"/>
          </a:xfrm>
        </p:spPr>
        <p:txBody>
          <a:bodyPr>
            <a:normAutofit fontScale="25000" lnSpcReduction="20000"/>
          </a:bodyPr>
          <a:lstStyle/>
          <a:p>
            <a:pPr algn="ctr"/>
            <a:r>
              <a:rPr lang="es-MX" sz="4000" b="1" dirty="0" smtClean="0">
                <a:solidFill>
                  <a:schemeClr val="bg2">
                    <a:lumMod val="50000"/>
                  </a:schemeClr>
                </a:solidFill>
              </a:rPr>
              <a:t>TÍTULOS VIGENTES</a:t>
            </a:r>
            <a:endParaRPr lang="es-MX" sz="4000" b="1" dirty="0">
              <a:solidFill>
                <a:schemeClr val="bg2">
                  <a:lumMod val="50000"/>
                </a:schemeClr>
              </a:solidFill>
            </a:endParaRPr>
          </a:p>
          <a:p>
            <a:pPr algn="ctr"/>
            <a:endParaRPr lang="es-MX" sz="4000" dirty="0"/>
          </a:p>
          <a:p>
            <a:pPr algn="ctr">
              <a:lnSpc>
                <a:spcPct val="170000"/>
              </a:lnSpc>
              <a:buFont typeface="Wingdings" panose="05000000000000000000" pitchFamily="2" charset="2"/>
              <a:buChar char="§"/>
            </a:pPr>
            <a:r>
              <a:rPr lang="es-MX" sz="4000" dirty="0">
                <a:solidFill>
                  <a:schemeClr val="accent1">
                    <a:lumMod val="60000"/>
                    <a:lumOff val="40000"/>
                  </a:schemeClr>
                </a:solidFill>
              </a:rPr>
              <a:t>      Agricultura, sociedad y desarrollo - 13  números</a:t>
            </a:r>
          </a:p>
          <a:p>
            <a:pPr algn="ctr">
              <a:lnSpc>
                <a:spcPct val="170000"/>
              </a:lnSpc>
              <a:buFont typeface="Wingdings" panose="05000000000000000000" pitchFamily="2" charset="2"/>
              <a:buChar char="§"/>
            </a:pPr>
            <a:r>
              <a:rPr lang="es-MX" sz="4000" dirty="0">
                <a:solidFill>
                  <a:schemeClr val="accent1">
                    <a:lumMod val="60000"/>
                    <a:lumOff val="40000"/>
                  </a:schemeClr>
                </a:solidFill>
              </a:rPr>
              <a:t>      Andamios - 23  números</a:t>
            </a:r>
          </a:p>
          <a:p>
            <a:pPr algn="ctr">
              <a:lnSpc>
                <a:spcPct val="170000"/>
              </a:lnSpc>
              <a:buFont typeface="Wingdings" panose="05000000000000000000" pitchFamily="2" charset="2"/>
              <a:buChar char="§"/>
            </a:pPr>
            <a:r>
              <a:rPr lang="es-MX" sz="4000" dirty="0">
                <a:solidFill>
                  <a:schemeClr val="accent1">
                    <a:lumMod val="60000"/>
                    <a:lumOff val="40000"/>
                  </a:schemeClr>
                </a:solidFill>
              </a:rPr>
              <a:t>      Anuario mexicano de derecho internacional - 7  números</a:t>
            </a:r>
          </a:p>
          <a:p>
            <a:pPr algn="ctr">
              <a:lnSpc>
                <a:spcPct val="170000"/>
              </a:lnSpc>
              <a:buFont typeface="Wingdings" panose="05000000000000000000" pitchFamily="2" charset="2"/>
              <a:buChar char="§"/>
            </a:pPr>
            <a:r>
              <a:rPr lang="es-MX" sz="4000" dirty="0">
                <a:solidFill>
                  <a:schemeClr val="accent1">
                    <a:lumMod val="60000"/>
                    <a:lumOff val="40000"/>
                  </a:schemeClr>
                </a:solidFill>
              </a:rPr>
              <a:t>      Argumentos (México, D.F.) - 26  números</a:t>
            </a:r>
          </a:p>
          <a:p>
            <a:pPr algn="ctr">
              <a:lnSpc>
                <a:spcPct val="170000"/>
              </a:lnSpc>
              <a:buFont typeface="Wingdings" panose="05000000000000000000" pitchFamily="2" charset="2"/>
              <a:buChar char="§"/>
            </a:pPr>
            <a:r>
              <a:rPr lang="es-MX" sz="4000" dirty="0">
                <a:solidFill>
                  <a:schemeClr val="accent1">
                    <a:lumMod val="60000"/>
                    <a:lumOff val="40000"/>
                  </a:schemeClr>
                </a:solidFill>
              </a:rPr>
              <a:t>      Comunicación y sociedad - 15  números</a:t>
            </a:r>
          </a:p>
          <a:p>
            <a:pPr algn="ctr">
              <a:lnSpc>
                <a:spcPct val="170000"/>
              </a:lnSpc>
              <a:buFont typeface="Wingdings" panose="05000000000000000000" pitchFamily="2" charset="2"/>
              <a:buChar char="§"/>
            </a:pPr>
            <a:r>
              <a:rPr lang="es-MX" sz="4000" dirty="0">
                <a:solidFill>
                  <a:schemeClr val="accent1">
                    <a:lumMod val="60000"/>
                    <a:lumOff val="40000"/>
                  </a:schemeClr>
                </a:solidFill>
              </a:rPr>
              <a:t>      Contaduría y administración - 28  números</a:t>
            </a:r>
          </a:p>
          <a:p>
            <a:pPr algn="ctr">
              <a:lnSpc>
                <a:spcPct val="170000"/>
              </a:lnSpc>
              <a:buFont typeface="Wingdings" panose="05000000000000000000" pitchFamily="2" charset="2"/>
              <a:buChar char="§"/>
            </a:pPr>
            <a:r>
              <a:rPr lang="es-MX" sz="4000" dirty="0">
                <a:solidFill>
                  <a:schemeClr val="accent1">
                    <a:lumMod val="60000"/>
                    <a:lumOff val="40000"/>
                  </a:schemeClr>
                </a:solidFill>
              </a:rPr>
              <a:t>      Convergencia - 23  números</a:t>
            </a:r>
          </a:p>
          <a:p>
            <a:pPr algn="ctr">
              <a:lnSpc>
                <a:spcPct val="170000"/>
              </a:lnSpc>
              <a:buFont typeface="Wingdings" panose="05000000000000000000" pitchFamily="2" charset="2"/>
              <a:buChar char="§"/>
            </a:pPr>
            <a:r>
              <a:rPr lang="es-MX" sz="4000" dirty="0">
                <a:solidFill>
                  <a:schemeClr val="accent1">
                    <a:lumMod val="60000"/>
                    <a:lumOff val="40000"/>
                  </a:schemeClr>
                </a:solidFill>
              </a:rPr>
              <a:t>      Cultura y representaciones sociales - 7  números</a:t>
            </a:r>
          </a:p>
          <a:p>
            <a:pPr algn="ctr"/>
            <a:endParaRPr lang="es-MX" dirty="0"/>
          </a:p>
          <a:p>
            <a:pPr marL="0" indent="0" algn="ctr">
              <a:buNone/>
            </a:pPr>
            <a:r>
              <a:rPr lang="es-MX" dirty="0"/>
              <a:t>      </a:t>
            </a:r>
          </a:p>
        </p:txBody>
      </p:sp>
      <p:pic>
        <p:nvPicPr>
          <p:cNvPr id="7" name="Imagen 6"/>
          <p:cNvPicPr>
            <a:picLocks noChangeAspect="1"/>
          </p:cNvPicPr>
          <p:nvPr/>
        </p:nvPicPr>
        <p:blipFill>
          <a:blip r:embed="rId2"/>
          <a:stretch>
            <a:fillRect/>
          </a:stretch>
        </p:blipFill>
        <p:spPr>
          <a:xfrm>
            <a:off x="7559918" y="1022234"/>
            <a:ext cx="1417027" cy="542925"/>
          </a:xfrm>
          <a:prstGeom prst="rect">
            <a:avLst/>
          </a:prstGeom>
        </p:spPr>
      </p:pic>
    </p:spTree>
    <p:extLst>
      <p:ext uri="{BB962C8B-B14F-4D97-AF65-F5344CB8AC3E}">
        <p14:creationId xmlns:p14="http://schemas.microsoft.com/office/powerpoint/2010/main" val="29311425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nSpc>
                <a:spcPct val="150000"/>
              </a:lnSpc>
            </a:pPr>
            <a:r>
              <a:rPr lang="es-ES" dirty="0" smtClean="0">
                <a:solidFill>
                  <a:schemeClr val="accent1">
                    <a:lumMod val="60000"/>
                    <a:lumOff val="40000"/>
                  </a:schemeClr>
                </a:solidFill>
              </a:rPr>
              <a:t>SCIELO MÉXICO: Materia, CIENCIAS SOCIALES</a:t>
            </a:r>
            <a:endParaRPr lang="es-MX" dirty="0">
              <a:solidFill>
                <a:schemeClr val="accent1">
                  <a:lumMod val="60000"/>
                  <a:lumOff val="40000"/>
                </a:schemeClr>
              </a:solidFill>
            </a:endParaRPr>
          </a:p>
        </p:txBody>
      </p:sp>
      <p:sp>
        <p:nvSpPr>
          <p:cNvPr id="4" name="3 Marcador de contenido"/>
          <p:cNvSpPr>
            <a:spLocks noGrp="1"/>
          </p:cNvSpPr>
          <p:nvPr>
            <p:ph sz="half" idx="1"/>
          </p:nvPr>
        </p:nvSpPr>
        <p:spPr>
          <a:xfrm>
            <a:off x="656822" y="1751528"/>
            <a:ext cx="5318975" cy="4919728"/>
          </a:xfrm>
        </p:spPr>
        <p:txBody>
          <a:bodyPr>
            <a:normAutofit fontScale="32500" lnSpcReduction="20000"/>
          </a:bodyPr>
          <a:lstStyle/>
          <a:p>
            <a:pPr marL="0" indent="0" algn="just">
              <a:lnSpc>
                <a:spcPct val="170000"/>
              </a:lnSpc>
              <a:buNone/>
            </a:pPr>
            <a:r>
              <a:rPr lang="es-MX" sz="4000" b="1" dirty="0" smtClean="0">
                <a:solidFill>
                  <a:schemeClr val="accent6">
                    <a:lumMod val="60000"/>
                    <a:lumOff val="40000"/>
                  </a:schemeClr>
                </a:solidFill>
                <a:latin typeface="Agency FB" panose="020B0503020202020204" pitchFamily="34" charset="0"/>
                <a:cs typeface="Aparajita" panose="020B0604020202020204" pitchFamily="34" charset="0"/>
              </a:rPr>
              <a:t>TÍTULOS VIGENTES:</a:t>
            </a:r>
            <a:endParaRPr lang="es-MX" sz="4000" b="1" dirty="0">
              <a:solidFill>
                <a:schemeClr val="accent6">
                  <a:lumMod val="60000"/>
                  <a:lumOff val="40000"/>
                </a:schemeClr>
              </a:solidFill>
              <a:latin typeface="Agency FB" panose="020B0503020202020204" pitchFamily="34" charset="0"/>
              <a:cs typeface="Aparajita" panose="020B0604020202020204" pitchFamily="34" charset="0"/>
            </a:endParaRP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Culturales - 12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Desacatos - 37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a:t>
            </a:r>
            <a:r>
              <a:rPr lang="es-MX" sz="4000" b="1" dirty="0" err="1">
                <a:solidFill>
                  <a:schemeClr val="accent6">
                    <a:lumMod val="60000"/>
                    <a:lumOff val="40000"/>
                  </a:schemeClr>
                </a:solidFill>
                <a:latin typeface="Agency FB" panose="020B0503020202020204" pitchFamily="34" charset="0"/>
                <a:cs typeface="Aparajita" panose="020B0604020202020204" pitchFamily="34" charset="0"/>
              </a:rPr>
              <a:t>EconoQuantum</a:t>
            </a: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- 14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Economía UNAM - 19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Economía, sociedad y territorio - 22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Economía: teoría y práctica - 13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Espiral (Guadalajara) - 14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Estudios fronterizos - 15  números</a:t>
            </a:r>
          </a:p>
          <a:p>
            <a:pPr algn="ctr">
              <a:lnSpc>
                <a:spcPct val="170000"/>
              </a:lnSpc>
            </a:pPr>
            <a:r>
              <a:rPr lang="es-MX" sz="4000" b="1" dirty="0" err="1" smtClean="0">
                <a:solidFill>
                  <a:schemeClr val="accent6">
                    <a:lumMod val="60000"/>
                    <a:lumOff val="40000"/>
                  </a:schemeClr>
                </a:solidFill>
                <a:latin typeface="Agency FB" panose="020B0503020202020204" pitchFamily="34" charset="0"/>
                <a:cs typeface="Aparajita" panose="020B0604020202020204" pitchFamily="34" charset="0"/>
              </a:rPr>
              <a:t>omía</a:t>
            </a:r>
            <a:r>
              <a:rPr lang="es-MX" sz="4000" b="1" dirty="0" smtClean="0">
                <a:solidFill>
                  <a:schemeClr val="accent6">
                    <a:lumMod val="60000"/>
                    <a:lumOff val="40000"/>
                  </a:schemeClr>
                </a:solidFill>
                <a:latin typeface="Agency FB" panose="020B0503020202020204" pitchFamily="34" charset="0"/>
                <a:cs typeface="Aparajita" panose="020B0604020202020204" pitchFamily="34" charset="0"/>
              </a:rPr>
              <a:t> </a:t>
            </a: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- 7  números</a:t>
            </a:r>
          </a:p>
          <a:p>
            <a:pPr algn="ctr">
              <a:lnSpc>
                <a:spcPct val="170000"/>
              </a:lnSpc>
            </a:pP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a:t>
            </a:r>
            <a:r>
              <a:rPr lang="es-MX" sz="4000" b="1" dirty="0" err="1">
                <a:solidFill>
                  <a:schemeClr val="accent6">
                    <a:lumMod val="60000"/>
                    <a:lumOff val="40000"/>
                  </a:schemeClr>
                </a:solidFill>
                <a:latin typeface="Agency FB" panose="020B0503020202020204" pitchFamily="34" charset="0"/>
                <a:cs typeface="Aparajita" panose="020B0604020202020204" pitchFamily="34" charset="0"/>
              </a:rPr>
              <a:t>LiminaR</a:t>
            </a:r>
            <a:r>
              <a:rPr lang="es-MX" sz="4000" b="1" dirty="0">
                <a:solidFill>
                  <a:schemeClr val="accent6">
                    <a:lumMod val="60000"/>
                    <a:lumOff val="40000"/>
                  </a:schemeClr>
                </a:solidFill>
                <a:latin typeface="Agency FB" panose="020B0503020202020204" pitchFamily="34" charset="0"/>
                <a:cs typeface="Aparajita" panose="020B0604020202020204" pitchFamily="34" charset="0"/>
              </a:rPr>
              <a:t> - 13  números</a:t>
            </a:r>
            <a:endParaRPr lang="es-MX" sz="2900" b="1" dirty="0">
              <a:solidFill>
                <a:schemeClr val="accent6">
                  <a:lumMod val="60000"/>
                  <a:lumOff val="40000"/>
                </a:schemeClr>
              </a:solidFill>
            </a:endParaRPr>
          </a:p>
        </p:txBody>
      </p:sp>
      <p:sp>
        <p:nvSpPr>
          <p:cNvPr id="5" name="4 Marcador de contenido"/>
          <p:cNvSpPr>
            <a:spLocks noGrp="1"/>
          </p:cNvSpPr>
          <p:nvPr>
            <p:ph sz="half" idx="2"/>
          </p:nvPr>
        </p:nvSpPr>
        <p:spPr>
          <a:xfrm>
            <a:off x="6301855" y="2064312"/>
            <a:ext cx="5331853" cy="3599316"/>
          </a:xfrm>
        </p:spPr>
        <p:txBody>
          <a:bodyPr>
            <a:noAutofit/>
          </a:bodyPr>
          <a:lstStyle/>
          <a:p>
            <a:pPr algn="ctr">
              <a:lnSpc>
                <a:spcPct val="170000"/>
              </a:lnSpc>
            </a:pPr>
            <a:r>
              <a:rPr lang="es-MX" sz="1600" b="1" dirty="0">
                <a:solidFill>
                  <a:schemeClr val="accent6">
                    <a:lumMod val="60000"/>
                    <a:lumOff val="40000"/>
                  </a:schemeClr>
                </a:solidFill>
                <a:latin typeface="Agency FB" panose="020B0503020202020204" pitchFamily="34" charset="0"/>
                <a:cs typeface="Aparajita" panose="020B0604020202020204" pitchFamily="34" charset="0"/>
              </a:rPr>
              <a:t> Estudios políticos (México) - 16  números</a:t>
            </a:r>
          </a:p>
          <a:p>
            <a:pPr algn="ctr">
              <a:lnSpc>
                <a:spcPct val="170000"/>
              </a:lnSpc>
            </a:pPr>
            <a:r>
              <a:rPr lang="es-MX" sz="1600" b="1" dirty="0">
                <a:solidFill>
                  <a:schemeClr val="accent6">
                    <a:lumMod val="60000"/>
                    <a:lumOff val="40000"/>
                  </a:schemeClr>
                </a:solidFill>
                <a:latin typeface="Agency FB" panose="020B0503020202020204" pitchFamily="34" charset="0"/>
                <a:cs typeface="Aparajita" panose="020B0604020202020204" pitchFamily="34" charset="0"/>
              </a:rPr>
              <a:t>      Estudios sociales (Hermosillo, Son.) - 20  números</a:t>
            </a:r>
          </a:p>
          <a:p>
            <a:pPr algn="ctr">
              <a:lnSpc>
                <a:spcPct val="170000"/>
              </a:lnSpc>
            </a:pPr>
            <a:r>
              <a:rPr lang="es-MX" sz="1600" b="1" dirty="0">
                <a:solidFill>
                  <a:schemeClr val="accent6">
                    <a:lumMod val="60000"/>
                    <a:lumOff val="40000"/>
                  </a:schemeClr>
                </a:solidFill>
                <a:latin typeface="Agency FB" panose="020B0503020202020204" pitchFamily="34" charset="0"/>
                <a:cs typeface="Aparajita" panose="020B0604020202020204" pitchFamily="34" charset="0"/>
              </a:rPr>
              <a:t>      Frontera norte - 19  números</a:t>
            </a:r>
          </a:p>
          <a:p>
            <a:pPr algn="ctr">
              <a:lnSpc>
                <a:spcPct val="170000"/>
              </a:lnSpc>
            </a:pPr>
            <a:r>
              <a:rPr lang="es-MX" sz="1600" b="1" dirty="0">
                <a:solidFill>
                  <a:schemeClr val="accent6">
                    <a:lumMod val="60000"/>
                    <a:lumOff val="40000"/>
                  </a:schemeClr>
                </a:solidFill>
                <a:latin typeface="Agency FB" panose="020B0503020202020204" pitchFamily="34" charset="0"/>
                <a:cs typeface="Aparajita" panose="020B0604020202020204" pitchFamily="34" charset="0"/>
              </a:rPr>
              <a:t>      Gestión y política pública - 15  números</a:t>
            </a:r>
          </a:p>
          <a:p>
            <a:pPr algn="ctr">
              <a:lnSpc>
                <a:spcPct val="170000"/>
              </a:lnSpc>
            </a:pPr>
            <a:r>
              <a:rPr lang="es-MX" sz="1600" b="1" dirty="0">
                <a:solidFill>
                  <a:schemeClr val="accent6">
                    <a:lumMod val="60000"/>
                    <a:lumOff val="40000"/>
                  </a:schemeClr>
                </a:solidFill>
                <a:latin typeface="Agency FB" panose="020B0503020202020204" pitchFamily="34" charset="0"/>
                <a:cs typeface="Aparajita" panose="020B0604020202020204" pitchFamily="34" charset="0"/>
              </a:rPr>
              <a:t>      Investigación bibliotecológica - 28  números</a:t>
            </a:r>
          </a:p>
          <a:p>
            <a:pPr algn="ctr">
              <a:lnSpc>
                <a:spcPct val="170000"/>
              </a:lnSpc>
            </a:pPr>
            <a:r>
              <a:rPr lang="es-MX" sz="1600" b="1" dirty="0">
                <a:solidFill>
                  <a:schemeClr val="accent6">
                    <a:lumMod val="60000"/>
                    <a:lumOff val="40000"/>
                  </a:schemeClr>
                </a:solidFill>
                <a:latin typeface="Agency FB" panose="020B0503020202020204" pitchFamily="34" charset="0"/>
                <a:cs typeface="Aparajita" panose="020B0604020202020204" pitchFamily="34" charset="0"/>
              </a:rPr>
              <a:t>      Investigación económica - 25  números</a:t>
            </a:r>
          </a:p>
          <a:p>
            <a:pPr algn="ctr">
              <a:lnSpc>
                <a:spcPct val="170000"/>
              </a:lnSpc>
            </a:pPr>
            <a:r>
              <a:rPr lang="es-MX" sz="1600" b="1" dirty="0" smtClean="0">
                <a:solidFill>
                  <a:schemeClr val="accent6">
                    <a:lumMod val="60000"/>
                    <a:lumOff val="40000"/>
                  </a:schemeClr>
                </a:solidFill>
                <a:latin typeface="Agency FB" panose="020B0503020202020204" pitchFamily="34" charset="0"/>
              </a:rPr>
              <a:t>Política </a:t>
            </a:r>
            <a:r>
              <a:rPr lang="es-MX" sz="1600" b="1" dirty="0">
                <a:solidFill>
                  <a:schemeClr val="accent6">
                    <a:lumMod val="60000"/>
                    <a:lumOff val="40000"/>
                  </a:schemeClr>
                </a:solidFill>
                <a:latin typeface="Agency FB" panose="020B0503020202020204" pitchFamily="34" charset="0"/>
              </a:rPr>
              <a:t>y cultura - 22  números</a:t>
            </a:r>
          </a:p>
          <a:p>
            <a:pPr algn="ctr">
              <a:lnSpc>
                <a:spcPct val="170000"/>
              </a:lnSpc>
            </a:pPr>
            <a:r>
              <a:rPr lang="es-MX" sz="1600" b="1" dirty="0">
                <a:solidFill>
                  <a:schemeClr val="accent6">
                    <a:lumMod val="60000"/>
                    <a:lumOff val="40000"/>
                  </a:schemeClr>
                </a:solidFill>
                <a:latin typeface="Agency FB" panose="020B0503020202020204" pitchFamily="34" charset="0"/>
              </a:rPr>
              <a:t>      Política y gobierno - 16  números.</a:t>
            </a:r>
          </a:p>
        </p:txBody>
      </p:sp>
    </p:spTree>
    <p:extLst>
      <p:ext uri="{BB962C8B-B14F-4D97-AF65-F5344CB8AC3E}">
        <p14:creationId xmlns:p14="http://schemas.microsoft.com/office/powerpoint/2010/main" val="19330263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60000"/>
                    <a:lumOff val="40000"/>
                  </a:schemeClr>
                </a:solidFill>
              </a:rPr>
              <a:t>SCIELO MÉXICO: Ciencias Sociales</a:t>
            </a:r>
            <a:endParaRPr lang="es-MX" dirty="0">
              <a:solidFill>
                <a:schemeClr val="accent1">
                  <a:lumMod val="60000"/>
                  <a:lumOff val="40000"/>
                </a:schemeClr>
              </a:solidFill>
            </a:endParaRPr>
          </a:p>
        </p:txBody>
      </p:sp>
      <p:sp>
        <p:nvSpPr>
          <p:cNvPr id="3" name="Marcador de contenido 2"/>
          <p:cNvSpPr>
            <a:spLocks noGrp="1"/>
          </p:cNvSpPr>
          <p:nvPr>
            <p:ph sz="half" idx="1"/>
          </p:nvPr>
        </p:nvSpPr>
        <p:spPr>
          <a:xfrm>
            <a:off x="270588" y="1916723"/>
            <a:ext cx="5523722" cy="4773326"/>
          </a:xfrm>
        </p:spPr>
        <p:txBody>
          <a:bodyPr>
            <a:noAutofit/>
          </a:bodyPr>
          <a:lstStyle/>
          <a:p>
            <a:pPr algn="ctr">
              <a:lnSpc>
                <a:spcPct val="170000"/>
              </a:lnSpc>
            </a:pPr>
            <a:r>
              <a:rPr lang="es-MX" sz="1100" b="1" dirty="0">
                <a:solidFill>
                  <a:schemeClr val="accent6">
                    <a:lumMod val="60000"/>
                    <a:lumOff val="40000"/>
                  </a:schemeClr>
                </a:solidFill>
                <a:latin typeface="+mj-lt"/>
                <a:cs typeface="Aparajita" panose="020B0604020202020204" pitchFamily="34" charset="0"/>
              </a:rPr>
              <a:t> </a:t>
            </a:r>
            <a:r>
              <a:rPr lang="es-MX" sz="1100" b="1" dirty="0" err="1" smtClean="0">
                <a:solidFill>
                  <a:schemeClr val="accent6">
                    <a:lumMod val="60000"/>
                    <a:lumOff val="40000"/>
                  </a:schemeClr>
                </a:solidFill>
                <a:latin typeface="+mj-lt"/>
                <a:cs typeface="Aparajita" panose="020B0604020202020204" pitchFamily="34" charset="0"/>
              </a:rPr>
              <a:t>Isonomía</a:t>
            </a:r>
            <a:r>
              <a:rPr lang="es-MX" sz="1100" b="1" dirty="0" smtClean="0">
                <a:solidFill>
                  <a:schemeClr val="accent6">
                    <a:lumMod val="60000"/>
                    <a:lumOff val="40000"/>
                  </a:schemeClr>
                </a:solidFill>
                <a:latin typeface="+mj-lt"/>
                <a:cs typeface="Aparajita" panose="020B0604020202020204" pitchFamily="34" charset="0"/>
              </a:rPr>
              <a:t>, 7 números</a:t>
            </a:r>
            <a:endParaRPr lang="es-MX" sz="1100" b="1" dirty="0">
              <a:solidFill>
                <a:schemeClr val="accent6">
                  <a:lumMod val="60000"/>
                  <a:lumOff val="40000"/>
                </a:schemeClr>
              </a:solidFill>
              <a:latin typeface="+mj-lt"/>
            </a:endParaRPr>
          </a:p>
          <a:p>
            <a:pPr algn="ctr">
              <a:lnSpc>
                <a:spcPct val="170000"/>
              </a:lnSpc>
            </a:pPr>
            <a:r>
              <a:rPr lang="es-MX" sz="1100" b="1" dirty="0">
                <a:solidFill>
                  <a:schemeClr val="accent6">
                    <a:lumMod val="60000"/>
                    <a:lumOff val="40000"/>
                  </a:schemeClr>
                </a:solidFill>
                <a:latin typeface="+mj-lt"/>
              </a:rPr>
              <a:t>Migraciones internacionales - 17  números</a:t>
            </a:r>
          </a:p>
          <a:p>
            <a:pPr algn="ctr">
              <a:lnSpc>
                <a:spcPct val="170000"/>
              </a:lnSpc>
            </a:pPr>
            <a:r>
              <a:rPr lang="es-MX" sz="1100" b="1" dirty="0">
                <a:solidFill>
                  <a:schemeClr val="accent6">
                    <a:lumMod val="60000"/>
                    <a:lumOff val="40000"/>
                  </a:schemeClr>
                </a:solidFill>
                <a:latin typeface="+mj-lt"/>
              </a:rPr>
              <a:t>      Migración y desarrollo - 14  números</a:t>
            </a:r>
          </a:p>
          <a:p>
            <a:pPr algn="ctr">
              <a:lnSpc>
                <a:spcPct val="170000"/>
              </a:lnSpc>
            </a:pPr>
            <a:r>
              <a:rPr lang="es-MX" sz="1100" b="1" dirty="0">
                <a:solidFill>
                  <a:schemeClr val="accent6">
                    <a:lumMod val="60000"/>
                    <a:lumOff val="40000"/>
                  </a:schemeClr>
                </a:solidFill>
                <a:latin typeface="+mj-lt"/>
              </a:rPr>
              <a:t>      Norteamérica - 16  números</a:t>
            </a:r>
          </a:p>
          <a:p>
            <a:pPr algn="ctr">
              <a:lnSpc>
                <a:spcPct val="170000"/>
              </a:lnSpc>
            </a:pPr>
            <a:r>
              <a:rPr lang="es-MX" sz="1100" b="1" dirty="0">
                <a:solidFill>
                  <a:schemeClr val="accent6">
                    <a:lumMod val="60000"/>
                    <a:lumOff val="40000"/>
                  </a:schemeClr>
                </a:solidFill>
                <a:latin typeface="+mj-lt"/>
              </a:rPr>
              <a:t>       Nova </a:t>
            </a:r>
            <a:r>
              <a:rPr lang="es-MX" sz="1100" b="1" dirty="0" err="1">
                <a:solidFill>
                  <a:schemeClr val="accent6">
                    <a:lumMod val="60000"/>
                    <a:lumOff val="40000"/>
                  </a:schemeClr>
                </a:solidFill>
                <a:latin typeface="+mj-lt"/>
              </a:rPr>
              <a:t>scientia</a:t>
            </a:r>
            <a:r>
              <a:rPr lang="es-MX" sz="1100" b="1" dirty="0">
                <a:solidFill>
                  <a:schemeClr val="accent6">
                    <a:lumMod val="60000"/>
                    <a:lumOff val="40000"/>
                  </a:schemeClr>
                </a:solidFill>
                <a:latin typeface="+mj-lt"/>
              </a:rPr>
              <a:t> - 11  números</a:t>
            </a:r>
          </a:p>
          <a:p>
            <a:pPr algn="ctr">
              <a:lnSpc>
                <a:spcPct val="170000"/>
              </a:lnSpc>
            </a:pPr>
            <a:r>
              <a:rPr lang="es-MX" sz="1100" b="1" dirty="0">
                <a:solidFill>
                  <a:schemeClr val="accent6">
                    <a:lumMod val="60000"/>
                    <a:lumOff val="40000"/>
                  </a:schemeClr>
                </a:solidFill>
                <a:latin typeface="+mj-lt"/>
              </a:rPr>
              <a:t>      Nova </a:t>
            </a:r>
            <a:r>
              <a:rPr lang="es-MX" sz="1100" b="1" dirty="0" err="1">
                <a:solidFill>
                  <a:schemeClr val="accent6">
                    <a:lumMod val="60000"/>
                    <a:lumOff val="40000"/>
                  </a:schemeClr>
                </a:solidFill>
                <a:latin typeface="+mj-lt"/>
              </a:rPr>
              <a:t>tellus</a:t>
            </a:r>
            <a:r>
              <a:rPr lang="es-MX" sz="1100" b="1" dirty="0">
                <a:solidFill>
                  <a:schemeClr val="accent6">
                    <a:lumMod val="60000"/>
                    <a:lumOff val="40000"/>
                  </a:schemeClr>
                </a:solidFill>
                <a:latin typeface="+mj-lt"/>
              </a:rPr>
              <a:t> - 1  número</a:t>
            </a:r>
          </a:p>
          <a:p>
            <a:pPr algn="ctr">
              <a:lnSpc>
                <a:spcPct val="170000"/>
              </a:lnSpc>
            </a:pPr>
            <a:r>
              <a:rPr lang="es-MX" sz="1100" b="1" dirty="0">
                <a:solidFill>
                  <a:schemeClr val="accent6">
                    <a:lumMod val="60000"/>
                    <a:lumOff val="40000"/>
                  </a:schemeClr>
                </a:solidFill>
                <a:latin typeface="+mj-lt"/>
              </a:rPr>
              <a:t>      Nueva antropología - 12  números</a:t>
            </a:r>
          </a:p>
          <a:p>
            <a:pPr algn="ctr">
              <a:lnSpc>
                <a:spcPct val="170000"/>
              </a:lnSpc>
            </a:pPr>
            <a:r>
              <a:rPr lang="es-MX" sz="1100" b="1" dirty="0">
                <a:solidFill>
                  <a:schemeClr val="accent6">
                    <a:lumMod val="60000"/>
                    <a:lumOff val="40000"/>
                  </a:schemeClr>
                </a:solidFill>
                <a:latin typeface="+mj-lt"/>
              </a:rPr>
              <a:t>      Papeles de población - 25  números</a:t>
            </a:r>
          </a:p>
          <a:p>
            <a:pPr algn="ctr">
              <a:lnSpc>
                <a:spcPct val="170000"/>
              </a:lnSpc>
            </a:pPr>
            <a:r>
              <a:rPr lang="es-MX" sz="1100" b="1" dirty="0">
                <a:solidFill>
                  <a:schemeClr val="accent6">
                    <a:lumMod val="60000"/>
                    <a:lumOff val="40000"/>
                  </a:schemeClr>
                </a:solidFill>
                <a:latin typeface="+mj-lt"/>
              </a:rPr>
              <a:t>      Perfiles educativos - 43  números</a:t>
            </a:r>
          </a:p>
          <a:p>
            <a:pPr algn="ctr">
              <a:lnSpc>
                <a:spcPct val="170000"/>
              </a:lnSpc>
            </a:pPr>
            <a:r>
              <a:rPr lang="es-MX" sz="1100" b="1" dirty="0">
                <a:solidFill>
                  <a:schemeClr val="accent6">
                    <a:lumMod val="60000"/>
                    <a:lumOff val="40000"/>
                  </a:schemeClr>
                </a:solidFill>
                <a:latin typeface="+mj-lt"/>
              </a:rPr>
              <a:t>      Perfiles latinoamericanos - 15  números</a:t>
            </a:r>
          </a:p>
          <a:p>
            <a:pPr algn="ctr">
              <a:lnSpc>
                <a:spcPct val="170000"/>
              </a:lnSpc>
            </a:pPr>
            <a:r>
              <a:rPr lang="es-MX" sz="1100" b="1" dirty="0">
                <a:solidFill>
                  <a:schemeClr val="accent6">
                    <a:lumMod val="60000"/>
                    <a:lumOff val="40000"/>
                  </a:schemeClr>
                </a:solidFill>
                <a:latin typeface="+mj-lt"/>
              </a:rPr>
              <a:t>      Polis - 8  números</a:t>
            </a:r>
            <a:endParaRPr lang="es-MX" sz="1100" dirty="0">
              <a:latin typeface="+mj-lt"/>
            </a:endParaRPr>
          </a:p>
        </p:txBody>
      </p:sp>
      <p:sp>
        <p:nvSpPr>
          <p:cNvPr id="4" name="Marcador de contenido 3"/>
          <p:cNvSpPr>
            <a:spLocks noGrp="1"/>
          </p:cNvSpPr>
          <p:nvPr>
            <p:ph sz="half" idx="2"/>
          </p:nvPr>
        </p:nvSpPr>
        <p:spPr>
          <a:xfrm>
            <a:off x="5594123" y="2336873"/>
            <a:ext cx="6031820" cy="4446482"/>
          </a:xfrm>
        </p:spPr>
        <p:txBody>
          <a:bodyPr>
            <a:normAutofit fontScale="32500" lnSpcReduction="20000"/>
          </a:bodyPr>
          <a:lstStyle/>
          <a:p>
            <a:pPr algn="ctr">
              <a:lnSpc>
                <a:spcPct val="170000"/>
              </a:lnSpc>
            </a:pPr>
            <a:r>
              <a:rPr lang="es-MX" sz="3400" b="1" dirty="0">
                <a:solidFill>
                  <a:schemeClr val="accent1">
                    <a:lumMod val="60000"/>
                    <a:lumOff val="40000"/>
                  </a:schemeClr>
                </a:solidFill>
              </a:rPr>
              <a:t> Política y cultura - 22  números</a:t>
            </a:r>
          </a:p>
          <a:p>
            <a:pPr algn="ctr">
              <a:lnSpc>
                <a:spcPct val="170000"/>
              </a:lnSpc>
            </a:pPr>
            <a:r>
              <a:rPr lang="es-MX" sz="3400" b="1" dirty="0">
                <a:solidFill>
                  <a:schemeClr val="accent1">
                    <a:lumMod val="60000"/>
                    <a:lumOff val="40000"/>
                  </a:schemeClr>
                </a:solidFill>
              </a:rPr>
              <a:t>      Política y gobierno - 16  números</a:t>
            </a:r>
          </a:p>
          <a:p>
            <a:pPr algn="ctr">
              <a:lnSpc>
                <a:spcPct val="170000"/>
              </a:lnSpc>
            </a:pPr>
            <a:r>
              <a:rPr lang="es-MX" sz="3400" b="1" dirty="0">
                <a:solidFill>
                  <a:schemeClr val="accent1">
                    <a:lumMod val="60000"/>
                    <a:lumOff val="40000"/>
                  </a:schemeClr>
                </a:solidFill>
              </a:rPr>
              <a:t>      Problemas del desarrollo - 25  números</a:t>
            </a:r>
          </a:p>
          <a:p>
            <a:pPr algn="ctr">
              <a:lnSpc>
                <a:spcPct val="170000"/>
              </a:lnSpc>
            </a:pPr>
            <a:r>
              <a:rPr lang="es-MX" sz="3400" b="1" dirty="0">
                <a:solidFill>
                  <a:schemeClr val="accent1">
                    <a:lumMod val="60000"/>
                    <a:lumOff val="40000"/>
                  </a:schemeClr>
                </a:solidFill>
              </a:rPr>
              <a:t>      Región y sociedad - 32  números</a:t>
            </a:r>
          </a:p>
          <a:p>
            <a:pPr algn="ctr">
              <a:lnSpc>
                <a:spcPct val="170000"/>
              </a:lnSpc>
            </a:pPr>
            <a:r>
              <a:rPr lang="es-MX" sz="3400" b="1" dirty="0">
                <a:solidFill>
                  <a:schemeClr val="accent1">
                    <a:lumMod val="60000"/>
                    <a:lumOff val="40000"/>
                  </a:schemeClr>
                </a:solidFill>
              </a:rPr>
              <a:t>      Relaciones (Zamora) - 21  números</a:t>
            </a:r>
          </a:p>
          <a:p>
            <a:pPr algn="ctr">
              <a:lnSpc>
                <a:spcPct val="170000"/>
              </a:lnSpc>
            </a:pPr>
            <a:r>
              <a:rPr lang="es-MX" sz="3400" b="1" dirty="0">
                <a:solidFill>
                  <a:schemeClr val="accent1">
                    <a:lumMod val="60000"/>
                    <a:lumOff val="40000"/>
                  </a:schemeClr>
                </a:solidFill>
              </a:rPr>
              <a:t>      Revista latinoamericana de investigación en matemática educativa - 28  números</a:t>
            </a:r>
          </a:p>
          <a:p>
            <a:pPr algn="ctr">
              <a:lnSpc>
                <a:spcPct val="170000"/>
              </a:lnSpc>
            </a:pPr>
            <a:r>
              <a:rPr lang="es-MX" sz="3400" b="1" dirty="0">
                <a:solidFill>
                  <a:schemeClr val="accent1">
                    <a:lumMod val="60000"/>
                    <a:lumOff val="40000"/>
                  </a:schemeClr>
                </a:solidFill>
              </a:rPr>
              <a:t>      Revista mexicana de ciencias políticas y sociales - 19  números</a:t>
            </a:r>
          </a:p>
          <a:p>
            <a:pPr algn="ctr">
              <a:lnSpc>
                <a:spcPct val="170000"/>
              </a:lnSpc>
            </a:pPr>
            <a:r>
              <a:rPr lang="es-MX" sz="3400" b="1" dirty="0">
                <a:solidFill>
                  <a:schemeClr val="accent1">
                    <a:lumMod val="60000"/>
                    <a:lumOff val="40000"/>
                  </a:schemeClr>
                </a:solidFill>
              </a:rPr>
              <a:t>      Revista mexicana de sociología - 37  números</a:t>
            </a:r>
          </a:p>
          <a:p>
            <a:pPr algn="ctr">
              <a:lnSpc>
                <a:spcPct val="170000"/>
              </a:lnSpc>
            </a:pPr>
            <a:r>
              <a:rPr lang="es-MX" sz="3400" b="1" dirty="0">
                <a:solidFill>
                  <a:schemeClr val="accent1">
                    <a:lumMod val="60000"/>
                    <a:lumOff val="40000"/>
                  </a:schemeClr>
                </a:solidFill>
              </a:rPr>
              <a:t>      Sociológica (México) - 19  números</a:t>
            </a:r>
          </a:p>
          <a:p>
            <a:pPr algn="ctr">
              <a:lnSpc>
                <a:spcPct val="170000"/>
              </a:lnSpc>
            </a:pPr>
            <a:r>
              <a:rPr lang="es-MX" sz="3400" b="1" dirty="0">
                <a:solidFill>
                  <a:schemeClr val="accent1">
                    <a:lumMod val="60000"/>
                    <a:lumOff val="40000"/>
                  </a:schemeClr>
                </a:solidFill>
              </a:rPr>
              <a:t>      </a:t>
            </a:r>
            <a:r>
              <a:rPr lang="es-MX" sz="3400" b="1" dirty="0" err="1">
                <a:solidFill>
                  <a:schemeClr val="accent1">
                    <a:lumMod val="60000"/>
                    <a:lumOff val="40000"/>
                  </a:schemeClr>
                </a:solidFill>
              </a:rPr>
              <a:t>Tzintzun</a:t>
            </a:r>
            <a:r>
              <a:rPr lang="es-MX" sz="3400" b="1" dirty="0">
                <a:solidFill>
                  <a:schemeClr val="accent1">
                    <a:lumMod val="60000"/>
                    <a:lumOff val="40000"/>
                  </a:schemeClr>
                </a:solidFill>
              </a:rPr>
              <a:t>. Revista de estudios históricos - 3  números</a:t>
            </a:r>
          </a:p>
          <a:p>
            <a:endParaRPr lang="es-MX" dirty="0"/>
          </a:p>
        </p:txBody>
      </p:sp>
    </p:spTree>
    <p:extLst>
      <p:ext uri="{BB962C8B-B14F-4D97-AF65-F5344CB8AC3E}">
        <p14:creationId xmlns:p14="http://schemas.microsoft.com/office/powerpoint/2010/main" val="22288155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0321" y="753228"/>
            <a:ext cx="10202327" cy="1080938"/>
          </a:xfrm>
        </p:spPr>
        <p:txBody>
          <a:bodyPr>
            <a:normAutofit fontScale="90000"/>
          </a:bodyPr>
          <a:lstStyle/>
          <a:p>
            <a:pPr>
              <a:lnSpc>
                <a:spcPct val="150000"/>
              </a:lnSpc>
            </a:pPr>
            <a:r>
              <a:rPr lang="es-MX" dirty="0" smtClean="0">
                <a:solidFill>
                  <a:schemeClr val="accent6">
                    <a:lumMod val="60000"/>
                    <a:lumOff val="40000"/>
                  </a:schemeClr>
                </a:solidFill>
              </a:rPr>
              <a:t>BASES DE DATOS UAEM (generales y relacionadas con el área de Ciencias Sociales o Multidisciplinaria)</a:t>
            </a:r>
            <a:endParaRPr lang="es-MX" dirty="0">
              <a:solidFill>
                <a:schemeClr val="accent6">
                  <a:lumMod val="60000"/>
                  <a:lumOff val="40000"/>
                </a:schemeClr>
              </a:solidFill>
            </a:endParaRPr>
          </a:p>
        </p:txBody>
      </p:sp>
      <p:sp>
        <p:nvSpPr>
          <p:cNvPr id="5" name="Marcador de contenido 4"/>
          <p:cNvSpPr>
            <a:spLocks noGrp="1"/>
          </p:cNvSpPr>
          <p:nvPr>
            <p:ph sz="half" idx="1"/>
          </p:nvPr>
        </p:nvSpPr>
        <p:spPr>
          <a:xfrm>
            <a:off x="680320" y="2336872"/>
            <a:ext cx="4698358" cy="4154079"/>
          </a:xfrm>
        </p:spPr>
        <p:txBody>
          <a:bodyPr>
            <a:normAutofit/>
          </a:bodyPr>
          <a:lstStyle/>
          <a:p>
            <a:pPr algn="just">
              <a:lnSpc>
                <a:spcPct val="150000"/>
              </a:lnSpc>
            </a:pPr>
            <a:r>
              <a:rPr lang="es-MX" b="1" dirty="0" smtClean="0">
                <a:solidFill>
                  <a:schemeClr val="accent6">
                    <a:lumMod val="40000"/>
                    <a:lumOff val="60000"/>
                  </a:schemeClr>
                </a:solidFill>
              </a:rPr>
              <a:t>40 BASES DE DATOS de acceso gratuito.</a:t>
            </a:r>
          </a:p>
          <a:p>
            <a:pPr marL="0" indent="0" algn="just">
              <a:lnSpc>
                <a:spcPct val="150000"/>
              </a:lnSpc>
              <a:buNone/>
            </a:pPr>
            <a:endParaRPr lang="es-MX" b="1" dirty="0" smtClean="0">
              <a:solidFill>
                <a:schemeClr val="accent6">
                  <a:lumMod val="40000"/>
                  <a:lumOff val="60000"/>
                </a:schemeClr>
              </a:solidFill>
            </a:endParaRPr>
          </a:p>
          <a:p>
            <a:pPr algn="just">
              <a:lnSpc>
                <a:spcPct val="150000"/>
              </a:lnSpc>
            </a:pPr>
            <a:r>
              <a:rPr lang="es-MX" b="1" dirty="0" smtClean="0">
                <a:solidFill>
                  <a:schemeClr val="accent6">
                    <a:lumMod val="40000"/>
                    <a:lumOff val="60000"/>
                  </a:schemeClr>
                </a:solidFill>
              </a:rPr>
              <a:t>La mayoría multidisciplinarias.</a:t>
            </a:r>
          </a:p>
          <a:p>
            <a:endParaRPr lang="es-MX" dirty="0"/>
          </a:p>
        </p:txBody>
      </p:sp>
      <p:pic>
        <p:nvPicPr>
          <p:cNvPr id="7" name="Marcador de contenido 6"/>
          <p:cNvPicPr>
            <a:picLocks noGrp="1" noChangeAspect="1"/>
          </p:cNvPicPr>
          <p:nvPr>
            <p:ph sz="half" idx="2"/>
          </p:nvPr>
        </p:nvPicPr>
        <p:blipFill>
          <a:blip r:embed="rId2"/>
          <a:stretch>
            <a:fillRect/>
          </a:stretch>
        </p:blipFill>
        <p:spPr>
          <a:xfrm>
            <a:off x="6143223" y="2798951"/>
            <a:ext cx="1793774" cy="1304925"/>
          </a:xfrm>
          <a:prstGeom prst="rect">
            <a:avLst/>
          </a:prstGeom>
        </p:spPr>
      </p:pic>
      <p:pic>
        <p:nvPicPr>
          <p:cNvPr id="8" name="Imagen 7"/>
          <p:cNvPicPr>
            <a:picLocks noChangeAspect="1"/>
          </p:cNvPicPr>
          <p:nvPr/>
        </p:nvPicPr>
        <p:blipFill>
          <a:blip r:embed="rId3"/>
          <a:stretch>
            <a:fillRect/>
          </a:stretch>
        </p:blipFill>
        <p:spPr>
          <a:xfrm>
            <a:off x="6246254" y="4723404"/>
            <a:ext cx="5035639" cy="1457325"/>
          </a:xfrm>
          <a:prstGeom prst="rect">
            <a:avLst/>
          </a:prstGeom>
        </p:spPr>
      </p:pic>
      <p:pic>
        <p:nvPicPr>
          <p:cNvPr id="9" name="Imagen 8"/>
          <p:cNvPicPr>
            <a:picLocks noChangeAspect="1"/>
          </p:cNvPicPr>
          <p:nvPr/>
        </p:nvPicPr>
        <p:blipFill>
          <a:blip r:embed="rId4"/>
          <a:stretch>
            <a:fillRect/>
          </a:stretch>
        </p:blipFill>
        <p:spPr>
          <a:xfrm>
            <a:off x="8960063" y="2798951"/>
            <a:ext cx="2115768" cy="1322288"/>
          </a:xfrm>
          <a:prstGeom prst="rect">
            <a:avLst/>
          </a:prstGeom>
        </p:spPr>
      </p:pic>
    </p:spTree>
    <p:extLst>
      <p:ext uri="{BB962C8B-B14F-4D97-AF65-F5344CB8AC3E}">
        <p14:creationId xmlns:p14="http://schemas.microsoft.com/office/powerpoint/2010/main" val="212109590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fontScale="90000"/>
          </a:bodyPr>
          <a:lstStyle/>
          <a:p>
            <a:pPr algn="ctr">
              <a:lnSpc>
                <a:spcPct val="150000"/>
              </a:lnSpc>
            </a:pPr>
            <a:r>
              <a:rPr lang="es-ES" dirty="0" smtClean="0">
                <a:solidFill>
                  <a:schemeClr val="accent1">
                    <a:lumMod val="60000"/>
                    <a:lumOff val="40000"/>
                  </a:schemeClr>
                </a:solidFill>
              </a:rPr>
              <a:t>OTROS CRITERIOS A CONSIDERAR PARA LA BÚSQUEDA Y SELECCIÓN DE INFORMACIÓN</a:t>
            </a:r>
            <a:endParaRPr lang="es-MX" dirty="0">
              <a:solidFill>
                <a:schemeClr val="accent1">
                  <a:lumMod val="60000"/>
                  <a:lumOff val="40000"/>
                </a:schemeClr>
              </a:solidFill>
            </a:endParaRPr>
          </a:p>
        </p:txBody>
      </p:sp>
      <p:sp>
        <p:nvSpPr>
          <p:cNvPr id="6" name="5 Marcador de texto"/>
          <p:cNvSpPr>
            <a:spLocks noGrp="1"/>
          </p:cNvSpPr>
          <p:nvPr>
            <p:ph type="body" idx="1"/>
          </p:nvPr>
        </p:nvSpPr>
        <p:spPr/>
        <p:txBody>
          <a:bodyPr/>
          <a:lstStyle/>
          <a:p>
            <a:endParaRPr lang="es-MX"/>
          </a:p>
        </p:txBody>
      </p:sp>
    </p:spTree>
    <p:extLst>
      <p:ext uri="{BB962C8B-B14F-4D97-AF65-F5344CB8AC3E}">
        <p14:creationId xmlns:p14="http://schemas.microsoft.com/office/powerpoint/2010/main" val="414260540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OTROS CRITERIOS</a:t>
            </a:r>
            <a:endParaRPr lang="es-MX" dirty="0"/>
          </a:p>
        </p:txBody>
      </p:sp>
      <p:sp>
        <p:nvSpPr>
          <p:cNvPr id="5" name="4 Marcador de contenido"/>
          <p:cNvSpPr>
            <a:spLocks noGrp="1"/>
          </p:cNvSpPr>
          <p:nvPr>
            <p:ph sz="half" idx="1"/>
          </p:nvPr>
        </p:nvSpPr>
        <p:spPr>
          <a:xfrm>
            <a:off x="680320" y="2336873"/>
            <a:ext cx="4698358" cy="4231878"/>
          </a:xfrm>
        </p:spPr>
        <p:txBody>
          <a:bodyPr>
            <a:normAutofit fontScale="85000" lnSpcReduction="20000"/>
          </a:bodyPr>
          <a:lstStyle/>
          <a:p>
            <a:pPr algn="just">
              <a:lnSpc>
                <a:spcPct val="150000"/>
              </a:lnSpc>
            </a:pPr>
            <a:r>
              <a:rPr lang="es-ES" b="1" dirty="0" smtClean="0">
                <a:solidFill>
                  <a:schemeClr val="accent6">
                    <a:lumMod val="50000"/>
                  </a:schemeClr>
                </a:solidFill>
              </a:rPr>
              <a:t>ACTUALIDAD DE LA INFORMACIÓN: </a:t>
            </a:r>
            <a:r>
              <a:rPr lang="es-MX" dirty="0">
                <a:solidFill>
                  <a:schemeClr val="accent1">
                    <a:lumMod val="60000"/>
                    <a:lumOff val="40000"/>
                  </a:schemeClr>
                </a:solidFill>
              </a:rPr>
              <a:t>Que sea útil para el momento o tiempo del que se habla. </a:t>
            </a:r>
            <a:endParaRPr lang="es-MX" dirty="0" smtClean="0">
              <a:solidFill>
                <a:schemeClr val="accent1">
                  <a:lumMod val="60000"/>
                  <a:lumOff val="40000"/>
                </a:schemeClr>
              </a:solidFill>
            </a:endParaRPr>
          </a:p>
          <a:p>
            <a:pPr algn="just">
              <a:lnSpc>
                <a:spcPct val="150000"/>
              </a:lnSpc>
            </a:pPr>
            <a:r>
              <a:rPr lang="es-MX" b="1" dirty="0" smtClean="0">
                <a:solidFill>
                  <a:schemeClr val="accent6">
                    <a:lumMod val="50000"/>
                  </a:schemeClr>
                </a:solidFill>
              </a:rPr>
              <a:t>FACILIDAD DE ACCESO: </a:t>
            </a:r>
            <a:r>
              <a:rPr lang="es-MX" dirty="0" smtClean="0">
                <a:solidFill>
                  <a:schemeClr val="accent1">
                    <a:lumMod val="60000"/>
                    <a:lumOff val="40000"/>
                  </a:schemeClr>
                </a:solidFill>
              </a:rPr>
              <a:t>Que </a:t>
            </a:r>
            <a:r>
              <a:rPr lang="es-MX" dirty="0">
                <a:solidFill>
                  <a:schemeClr val="accent1">
                    <a:lumMod val="60000"/>
                    <a:lumOff val="40000"/>
                  </a:schemeClr>
                </a:solidFill>
              </a:rPr>
              <a:t>se pueda localizar rápidamente, o bien, llegar a la información en cualquier momento, ya sea dentro de la red, en un mismo texto o en otro tipo de </a:t>
            </a:r>
            <a:r>
              <a:rPr lang="es-MX" dirty="0" smtClean="0">
                <a:solidFill>
                  <a:schemeClr val="accent1">
                    <a:lumMod val="60000"/>
                    <a:lumOff val="40000"/>
                  </a:schemeClr>
                </a:solidFill>
              </a:rPr>
              <a:t>recurso (Castro, Díaz y Méndez, 2011).</a:t>
            </a:r>
            <a:endParaRPr lang="es-MX" dirty="0">
              <a:solidFill>
                <a:schemeClr val="accent1">
                  <a:lumMod val="60000"/>
                  <a:lumOff val="40000"/>
                </a:schemeClr>
              </a:solidFill>
            </a:endParaRPr>
          </a:p>
          <a:p>
            <a:pPr algn="just">
              <a:lnSpc>
                <a:spcPct val="150000"/>
              </a:lnSpc>
            </a:pPr>
            <a:endParaRPr lang="es-MX" dirty="0"/>
          </a:p>
          <a:p>
            <a:pPr algn="just">
              <a:lnSpc>
                <a:spcPct val="150000"/>
              </a:lnSpc>
            </a:pPr>
            <a:endParaRPr lang="es-MX" dirty="0"/>
          </a:p>
          <a:p>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8809" y="2282793"/>
            <a:ext cx="2940796"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425918"/>
            <a:ext cx="3113314"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65684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60000"/>
                    <a:lumOff val="40000"/>
                  </a:schemeClr>
                </a:solidFill>
              </a:rPr>
              <a:t>PRESENTACIÓN DEL MATERIAL</a:t>
            </a:r>
            <a:endParaRPr lang="es-MX" dirty="0">
              <a:solidFill>
                <a:schemeClr val="accent1">
                  <a:lumMod val="60000"/>
                  <a:lumOff val="40000"/>
                </a:schemeClr>
              </a:solidFill>
            </a:endParaRPr>
          </a:p>
        </p:txBody>
      </p:sp>
      <p:sp>
        <p:nvSpPr>
          <p:cNvPr id="3" name="Marcador de contenido 2"/>
          <p:cNvSpPr>
            <a:spLocks noGrp="1"/>
          </p:cNvSpPr>
          <p:nvPr>
            <p:ph idx="1"/>
          </p:nvPr>
        </p:nvSpPr>
        <p:spPr>
          <a:xfrm>
            <a:off x="1" y="2336873"/>
            <a:ext cx="11523306" cy="3599316"/>
          </a:xfrm>
        </p:spPr>
        <p:txBody>
          <a:bodyPr>
            <a:noAutofit/>
          </a:bodyPr>
          <a:lstStyle/>
          <a:p>
            <a:pPr marL="0" indent="0" algn="ctr">
              <a:lnSpc>
                <a:spcPct val="150000"/>
              </a:lnSpc>
              <a:buNone/>
            </a:pPr>
            <a:r>
              <a:rPr lang="es-MX" sz="2200" dirty="0" smtClean="0">
                <a:solidFill>
                  <a:schemeClr val="accent1">
                    <a:lumMod val="60000"/>
                    <a:lumOff val="40000"/>
                  </a:schemeClr>
                </a:solidFill>
              </a:rPr>
              <a:t>Para poder construir dicho objeto de estudio, el alumno requiere llevar a cabo un proceso formal de </a:t>
            </a:r>
            <a:r>
              <a:rPr lang="es-MX" sz="2200" b="1" dirty="0" smtClean="0">
                <a:solidFill>
                  <a:schemeClr val="accent6">
                    <a:lumMod val="50000"/>
                  </a:schemeClr>
                </a:solidFill>
              </a:rPr>
              <a:t>indagación científica </a:t>
            </a:r>
            <a:r>
              <a:rPr lang="es-MX" sz="2200" dirty="0" smtClean="0">
                <a:solidFill>
                  <a:schemeClr val="accent1">
                    <a:lumMod val="60000"/>
                    <a:lumOff val="40000"/>
                  </a:schemeClr>
                </a:solidFill>
              </a:rPr>
              <a:t>en diversos </a:t>
            </a:r>
            <a:r>
              <a:rPr lang="es-MX" sz="2200" b="1" dirty="0" smtClean="0">
                <a:solidFill>
                  <a:schemeClr val="accent1">
                    <a:lumMod val="60000"/>
                    <a:lumOff val="40000"/>
                  </a:schemeClr>
                </a:solidFill>
              </a:rPr>
              <a:t>repositorios de información</a:t>
            </a:r>
            <a:r>
              <a:rPr lang="es-MX" sz="2200" dirty="0" smtClean="0">
                <a:solidFill>
                  <a:schemeClr val="accent1">
                    <a:lumMod val="60000"/>
                    <a:lumOff val="40000"/>
                  </a:schemeClr>
                </a:solidFill>
              </a:rPr>
              <a:t>, como son libros, capítulos de libros, tesis; artículos de revistas y otras publicaciones de probada calidad.</a:t>
            </a:r>
          </a:p>
          <a:p>
            <a:pPr marL="0" indent="0" algn="ctr">
              <a:lnSpc>
                <a:spcPct val="150000"/>
              </a:lnSpc>
              <a:buNone/>
            </a:pPr>
            <a:r>
              <a:rPr lang="es-MX" sz="2200" dirty="0" smtClean="0">
                <a:solidFill>
                  <a:schemeClr val="accent1">
                    <a:lumMod val="60000"/>
                    <a:lumOff val="40000"/>
                  </a:schemeClr>
                </a:solidFill>
              </a:rPr>
              <a:t>Pero, ¿cuáles son los </a:t>
            </a:r>
            <a:r>
              <a:rPr lang="es-MX" sz="2200" b="1" dirty="0" smtClean="0">
                <a:solidFill>
                  <a:schemeClr val="accent6">
                    <a:lumMod val="50000"/>
                  </a:schemeClr>
                </a:solidFill>
              </a:rPr>
              <a:t>criterios</a:t>
            </a:r>
            <a:r>
              <a:rPr lang="es-MX" sz="2200" dirty="0" smtClean="0">
                <a:solidFill>
                  <a:schemeClr val="accent1">
                    <a:lumMod val="60000"/>
                    <a:lumOff val="40000"/>
                  </a:schemeClr>
                </a:solidFill>
              </a:rPr>
              <a:t> para determinar la </a:t>
            </a:r>
            <a:r>
              <a:rPr lang="es-MX" sz="2200" b="1" dirty="0" smtClean="0">
                <a:solidFill>
                  <a:schemeClr val="accent1">
                    <a:lumMod val="60000"/>
                    <a:lumOff val="40000"/>
                  </a:schemeClr>
                </a:solidFill>
              </a:rPr>
              <a:t>calidad</a:t>
            </a:r>
            <a:r>
              <a:rPr lang="es-MX" sz="2200" dirty="0" smtClean="0">
                <a:solidFill>
                  <a:schemeClr val="accent1">
                    <a:lumMod val="60000"/>
                    <a:lumOff val="40000"/>
                  </a:schemeClr>
                </a:solidFill>
              </a:rPr>
              <a:t> de dichas publicaciones?, ¿qué recomendaciones se pueden hacer a los estudiantes para identificar aquellos materiales que le apoyen en su proceso </a:t>
            </a:r>
            <a:r>
              <a:rPr lang="es-MX" sz="2200" dirty="0" smtClean="0">
                <a:solidFill>
                  <a:schemeClr val="accent1">
                    <a:lumMod val="60000"/>
                    <a:lumOff val="40000"/>
                  </a:schemeClr>
                </a:solidFill>
              </a:rPr>
              <a:t>investigativo, que sean confiables y con credibilidad?</a:t>
            </a:r>
            <a:endParaRPr lang="es-MX" sz="2200" dirty="0">
              <a:solidFill>
                <a:schemeClr val="accent1">
                  <a:lumMod val="60000"/>
                  <a:lumOff val="40000"/>
                </a:schemeClr>
              </a:solidFill>
            </a:endParaRPr>
          </a:p>
        </p:txBody>
      </p:sp>
    </p:spTree>
    <p:extLst>
      <p:ext uri="{BB962C8B-B14F-4D97-AF65-F5344CB8AC3E}">
        <p14:creationId xmlns:p14="http://schemas.microsoft.com/office/powerpoint/2010/main" val="18938446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ES" dirty="0" smtClean="0">
                <a:solidFill>
                  <a:schemeClr val="accent1">
                    <a:lumMod val="60000"/>
                    <a:lumOff val="40000"/>
                  </a:schemeClr>
                </a:solidFill>
              </a:rPr>
              <a:t>OTROS CRITERIOS</a:t>
            </a:r>
            <a:endParaRPr lang="es-MX" dirty="0">
              <a:solidFill>
                <a:schemeClr val="accent1">
                  <a:lumMod val="60000"/>
                  <a:lumOff val="40000"/>
                </a:schemeClr>
              </a:solidFill>
            </a:endParaRPr>
          </a:p>
        </p:txBody>
      </p:sp>
      <p:sp>
        <p:nvSpPr>
          <p:cNvPr id="4" name="3 Marcador de contenido"/>
          <p:cNvSpPr>
            <a:spLocks noGrp="1"/>
          </p:cNvSpPr>
          <p:nvPr>
            <p:ph sz="half" idx="2"/>
          </p:nvPr>
        </p:nvSpPr>
        <p:spPr>
          <a:xfrm>
            <a:off x="4693298" y="2336872"/>
            <a:ext cx="6736701" cy="4222547"/>
          </a:xfrm>
        </p:spPr>
        <p:txBody>
          <a:bodyPr>
            <a:normAutofit/>
          </a:bodyPr>
          <a:lstStyle/>
          <a:p>
            <a:pPr>
              <a:lnSpc>
                <a:spcPct val="150000"/>
              </a:lnSpc>
            </a:pPr>
            <a:r>
              <a:rPr lang="es-MX" b="1" dirty="0" smtClean="0">
                <a:solidFill>
                  <a:schemeClr val="accent6">
                    <a:lumMod val="50000"/>
                  </a:schemeClr>
                </a:solidFill>
              </a:rPr>
              <a:t>LEGIBILIDAD: </a:t>
            </a:r>
            <a:r>
              <a:rPr lang="es-MX" dirty="0" smtClean="0">
                <a:solidFill>
                  <a:schemeClr val="accent1">
                    <a:lumMod val="60000"/>
                    <a:lumOff val="40000"/>
                  </a:schemeClr>
                </a:solidFill>
              </a:rPr>
              <a:t>Que </a:t>
            </a:r>
            <a:r>
              <a:rPr lang="es-MX" dirty="0">
                <a:solidFill>
                  <a:schemeClr val="accent1">
                    <a:lumMod val="60000"/>
                    <a:lumOff val="40000"/>
                  </a:schemeClr>
                </a:solidFill>
              </a:rPr>
              <a:t>se pueda leer y entender fácilmente, sin complicaciones.</a:t>
            </a:r>
          </a:p>
          <a:p>
            <a:pPr>
              <a:lnSpc>
                <a:spcPct val="150000"/>
              </a:lnSpc>
            </a:pPr>
            <a:r>
              <a:rPr lang="es-MX" b="1" dirty="0" smtClean="0">
                <a:solidFill>
                  <a:schemeClr val="accent6">
                    <a:lumMod val="50000"/>
                  </a:schemeClr>
                </a:solidFill>
              </a:rPr>
              <a:t>OBJETIVIDAD: </a:t>
            </a:r>
            <a:r>
              <a:rPr lang="es-MX" dirty="0" smtClean="0">
                <a:solidFill>
                  <a:schemeClr val="accent1">
                    <a:lumMod val="60000"/>
                    <a:lumOff val="40000"/>
                  </a:schemeClr>
                </a:solidFill>
              </a:rPr>
              <a:t>Que </a:t>
            </a:r>
            <a:r>
              <a:rPr lang="es-MX" dirty="0">
                <a:solidFill>
                  <a:schemeClr val="accent1">
                    <a:lumMod val="60000"/>
                    <a:lumOff val="40000"/>
                  </a:schemeClr>
                </a:solidFill>
              </a:rPr>
              <a:t>lo reportado presente evidencias para apoyar lo que se dice; que exista en la realidad, evitando las afirmaciones o hechos empíricos sin fundamento científico.</a:t>
            </a:r>
          </a:p>
          <a:p>
            <a:endParaRPr lang="es-MX" dirty="0"/>
          </a:p>
          <a:p>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086" y="2306703"/>
            <a:ext cx="3810000" cy="4131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593850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OTROS CRITERIOS A CONSIDERAR</a:t>
            </a:r>
            <a:endParaRPr lang="es-MX" dirty="0"/>
          </a:p>
        </p:txBody>
      </p:sp>
      <p:sp>
        <p:nvSpPr>
          <p:cNvPr id="3" name="2 Marcador de contenido"/>
          <p:cNvSpPr>
            <a:spLocks noGrp="1"/>
          </p:cNvSpPr>
          <p:nvPr>
            <p:ph sz="half" idx="1"/>
          </p:nvPr>
        </p:nvSpPr>
        <p:spPr>
          <a:xfrm>
            <a:off x="298579" y="2094277"/>
            <a:ext cx="6774025" cy="4390498"/>
          </a:xfrm>
        </p:spPr>
        <p:txBody>
          <a:bodyPr>
            <a:noAutofit/>
          </a:bodyPr>
          <a:lstStyle/>
          <a:p>
            <a:pPr>
              <a:lnSpc>
                <a:spcPct val="170000"/>
              </a:lnSpc>
            </a:pPr>
            <a:r>
              <a:rPr lang="es-MX" sz="1800" b="1" dirty="0" smtClean="0">
                <a:solidFill>
                  <a:schemeClr val="accent6">
                    <a:lumMod val="50000"/>
                  </a:schemeClr>
                </a:solidFill>
              </a:rPr>
              <a:t>PERTINENCIA: </a:t>
            </a:r>
            <a:r>
              <a:rPr lang="es-MX" sz="1800" dirty="0" smtClean="0">
                <a:solidFill>
                  <a:schemeClr val="accent1">
                    <a:lumMod val="60000"/>
                    <a:lumOff val="40000"/>
                  </a:schemeClr>
                </a:solidFill>
              </a:rPr>
              <a:t>Que </a:t>
            </a:r>
            <a:r>
              <a:rPr lang="es-MX" sz="1800" dirty="0">
                <a:solidFill>
                  <a:schemeClr val="accent1">
                    <a:lumMod val="60000"/>
                    <a:lumOff val="40000"/>
                  </a:schemeClr>
                </a:solidFill>
              </a:rPr>
              <a:t>exista una correspondencia directa entre lo que se necesita saber, y la información que se encuentra.</a:t>
            </a:r>
          </a:p>
          <a:p>
            <a:pPr>
              <a:lnSpc>
                <a:spcPct val="170000"/>
              </a:lnSpc>
            </a:pPr>
            <a:r>
              <a:rPr lang="es-MX" sz="1800" b="1" dirty="0" smtClean="0">
                <a:solidFill>
                  <a:schemeClr val="accent6">
                    <a:lumMod val="50000"/>
                  </a:schemeClr>
                </a:solidFill>
              </a:rPr>
              <a:t>PROFUNDIDAD: </a:t>
            </a:r>
            <a:r>
              <a:rPr lang="es-MX" sz="1800" dirty="0" smtClean="0">
                <a:solidFill>
                  <a:schemeClr val="accent1">
                    <a:lumMod val="60000"/>
                    <a:lumOff val="40000"/>
                  </a:schemeClr>
                </a:solidFill>
              </a:rPr>
              <a:t>Que </a:t>
            </a:r>
            <a:r>
              <a:rPr lang="es-MX" sz="1800" dirty="0">
                <a:solidFill>
                  <a:schemeClr val="accent1">
                    <a:lumMod val="60000"/>
                    <a:lumOff val="40000"/>
                  </a:schemeClr>
                </a:solidFill>
              </a:rPr>
              <a:t>la información alcance las dimensiones necesarias para un tratamiento serio y exhaustivo.</a:t>
            </a:r>
          </a:p>
          <a:p>
            <a:pPr>
              <a:lnSpc>
                <a:spcPct val="170000"/>
              </a:lnSpc>
            </a:pPr>
            <a:r>
              <a:rPr lang="es-MX" sz="1800" b="1" dirty="0" smtClean="0">
                <a:solidFill>
                  <a:schemeClr val="accent6">
                    <a:lumMod val="50000"/>
                  </a:schemeClr>
                </a:solidFill>
              </a:rPr>
              <a:t>RELEVANCIA: </a:t>
            </a:r>
            <a:r>
              <a:rPr lang="es-MX" sz="1800" dirty="0" smtClean="0">
                <a:solidFill>
                  <a:schemeClr val="accent1">
                    <a:lumMod val="60000"/>
                    <a:lumOff val="40000"/>
                  </a:schemeClr>
                </a:solidFill>
              </a:rPr>
              <a:t>Que </a:t>
            </a:r>
            <a:r>
              <a:rPr lang="es-MX" sz="1800" dirty="0">
                <a:solidFill>
                  <a:schemeClr val="accent1">
                    <a:lumMod val="60000"/>
                    <a:lumOff val="40000"/>
                  </a:schemeClr>
                </a:solidFill>
              </a:rPr>
              <a:t>la información elegida sea la más sobresaliente, la más representativa y completa, entre todos los datos posibles que se tengan al </a:t>
            </a:r>
            <a:r>
              <a:rPr lang="es-MX" sz="1800" dirty="0" smtClean="0">
                <a:solidFill>
                  <a:schemeClr val="accent1">
                    <a:lumMod val="60000"/>
                    <a:lumOff val="40000"/>
                  </a:schemeClr>
                </a:solidFill>
              </a:rPr>
              <a:t>alcance (Castro, Díaz y Méndez, 2011).</a:t>
            </a:r>
            <a:endParaRPr lang="es-MX" sz="1800" dirty="0">
              <a:solidFill>
                <a:schemeClr val="accent1">
                  <a:lumMod val="60000"/>
                  <a:lumOff val="40000"/>
                </a:scheme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1143" y="3944470"/>
            <a:ext cx="4322762" cy="2677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1143" y="2127380"/>
            <a:ext cx="4322762" cy="1817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058101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Autofit/>
          </a:bodyPr>
          <a:lstStyle/>
          <a:p>
            <a:pPr algn="ctr">
              <a:lnSpc>
                <a:spcPct val="150000"/>
              </a:lnSpc>
            </a:pPr>
            <a:r>
              <a:rPr lang="es-ES" sz="2400" dirty="0" smtClean="0">
                <a:solidFill>
                  <a:schemeClr val="accent1">
                    <a:lumMod val="60000"/>
                    <a:lumOff val="40000"/>
                  </a:schemeClr>
                </a:solidFill>
              </a:rPr>
              <a:t>¿CUÁL CREES QUE PODRÍA SER OTRO CRITERIO A CONSIDERAR PARA LA BÚSQUEDA Y SELECCIÓN DE FUENTES DE INFORMACIÓN CONFIABLES Y CON CREDIBILIDAD?</a:t>
            </a:r>
            <a:endParaRPr lang="es-MX" sz="2400" dirty="0">
              <a:solidFill>
                <a:schemeClr val="accent1">
                  <a:lumMod val="60000"/>
                  <a:lumOff val="40000"/>
                </a:schemeClr>
              </a:solidFill>
            </a:endParaRPr>
          </a:p>
        </p:txBody>
      </p:sp>
    </p:spTree>
    <p:extLst>
      <p:ext uri="{BB962C8B-B14F-4D97-AF65-F5344CB8AC3E}">
        <p14:creationId xmlns:p14="http://schemas.microsoft.com/office/powerpoint/2010/main" val="255824490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pPr algn="ctr"/>
            <a:r>
              <a:rPr lang="es-ES" dirty="0" smtClean="0">
                <a:solidFill>
                  <a:schemeClr val="accent1">
                    <a:lumMod val="60000"/>
                    <a:lumOff val="40000"/>
                  </a:schemeClr>
                </a:solidFill>
              </a:rPr>
              <a:t>RECOMENDACIONES FINALES</a:t>
            </a:r>
            <a:endParaRPr lang="es-MX" dirty="0">
              <a:solidFill>
                <a:schemeClr val="accent1">
                  <a:lumMod val="60000"/>
                  <a:lumOff val="40000"/>
                </a:schemeClr>
              </a:solidFill>
            </a:endParaRPr>
          </a:p>
        </p:txBody>
      </p:sp>
      <p:sp>
        <p:nvSpPr>
          <p:cNvPr id="6" name="5 Marcador de contenido"/>
          <p:cNvSpPr>
            <a:spLocks noGrp="1"/>
          </p:cNvSpPr>
          <p:nvPr>
            <p:ph idx="1"/>
          </p:nvPr>
        </p:nvSpPr>
        <p:spPr>
          <a:xfrm>
            <a:off x="141668" y="1996225"/>
            <a:ext cx="11887200" cy="4739426"/>
          </a:xfrm>
        </p:spPr>
        <p:txBody>
          <a:bodyPr>
            <a:normAutofit fontScale="40000" lnSpcReduction="20000"/>
          </a:bodyPr>
          <a:lstStyle/>
          <a:p>
            <a:pPr algn="ctr">
              <a:lnSpc>
                <a:spcPct val="170000"/>
              </a:lnSpc>
              <a:buFont typeface="Wingdings" panose="05000000000000000000" pitchFamily="2" charset="2"/>
              <a:buChar char="ü"/>
            </a:pPr>
            <a:r>
              <a:rPr lang="es-MX" sz="4500" b="1" dirty="0" smtClean="0">
                <a:solidFill>
                  <a:schemeClr val="accent1">
                    <a:lumMod val="60000"/>
                    <a:lumOff val="40000"/>
                  </a:schemeClr>
                </a:solidFill>
              </a:rPr>
              <a:t>Aprovechar las TIC (Tecnologías de Información y Comunicación) para buscar, encontrar, compartir, distribuir, intercambiar información.</a:t>
            </a:r>
          </a:p>
          <a:p>
            <a:pPr marL="0" indent="0" algn="ctr">
              <a:lnSpc>
                <a:spcPct val="170000"/>
              </a:lnSpc>
              <a:buNone/>
            </a:pPr>
            <a:r>
              <a:rPr lang="es-MX" sz="4500" b="1" dirty="0" smtClean="0">
                <a:solidFill>
                  <a:schemeClr val="bg2">
                    <a:lumMod val="50000"/>
                  </a:schemeClr>
                </a:solidFill>
              </a:rPr>
              <a:t> </a:t>
            </a:r>
          </a:p>
          <a:p>
            <a:pPr algn="ctr">
              <a:lnSpc>
                <a:spcPct val="170000"/>
              </a:lnSpc>
              <a:buFont typeface="Wingdings" panose="05000000000000000000" pitchFamily="2" charset="2"/>
              <a:buChar char="ü"/>
            </a:pPr>
            <a:r>
              <a:rPr lang="es-ES" sz="4500" b="1" dirty="0">
                <a:solidFill>
                  <a:schemeClr val="bg2">
                    <a:lumMod val="50000"/>
                  </a:schemeClr>
                </a:solidFill>
              </a:rPr>
              <a:t>Buscar y utilizar únicamente información de calidad, confiable y </a:t>
            </a:r>
            <a:r>
              <a:rPr lang="es-ES" sz="4500" b="1" dirty="0" smtClean="0">
                <a:solidFill>
                  <a:schemeClr val="bg2">
                    <a:lumMod val="50000"/>
                  </a:schemeClr>
                </a:solidFill>
              </a:rPr>
              <a:t>científica que se encuentra en Internet.</a:t>
            </a:r>
          </a:p>
          <a:p>
            <a:pPr marL="0" indent="0" algn="ctr">
              <a:lnSpc>
                <a:spcPct val="170000"/>
              </a:lnSpc>
              <a:buNone/>
            </a:pPr>
            <a:endParaRPr lang="es-MX" sz="4500" b="1" dirty="0" smtClean="0">
              <a:solidFill>
                <a:schemeClr val="accent1">
                  <a:lumMod val="60000"/>
                  <a:lumOff val="40000"/>
                </a:schemeClr>
              </a:solidFill>
            </a:endParaRPr>
          </a:p>
          <a:p>
            <a:pPr algn="ctr">
              <a:lnSpc>
                <a:spcPct val="170000"/>
              </a:lnSpc>
              <a:buFont typeface="Wingdings" panose="05000000000000000000" pitchFamily="2" charset="2"/>
              <a:buChar char="ü"/>
            </a:pPr>
            <a:r>
              <a:rPr lang="es-ES" sz="4500" b="1" dirty="0" smtClean="0">
                <a:solidFill>
                  <a:schemeClr val="accent1">
                    <a:lumMod val="60000"/>
                    <a:lumOff val="40000"/>
                  </a:schemeClr>
                </a:solidFill>
              </a:rPr>
              <a:t>Establecer contacto y comunicación con autores, expertos, investigadores, académicos.</a:t>
            </a:r>
          </a:p>
          <a:p>
            <a:pPr marL="0" indent="0" algn="ctr">
              <a:lnSpc>
                <a:spcPct val="170000"/>
              </a:lnSpc>
              <a:buNone/>
            </a:pPr>
            <a:endParaRPr lang="es-ES" sz="4500" b="1" dirty="0" smtClean="0">
              <a:solidFill>
                <a:schemeClr val="accent6">
                  <a:lumMod val="60000"/>
                  <a:lumOff val="40000"/>
                </a:schemeClr>
              </a:solidFill>
            </a:endParaRPr>
          </a:p>
          <a:p>
            <a:pPr algn="ctr">
              <a:lnSpc>
                <a:spcPct val="170000"/>
              </a:lnSpc>
              <a:buFont typeface="Wingdings" panose="05000000000000000000" pitchFamily="2" charset="2"/>
              <a:buChar char="ü"/>
            </a:pPr>
            <a:r>
              <a:rPr lang="es-ES" sz="4500" b="1" dirty="0">
                <a:solidFill>
                  <a:schemeClr val="bg2">
                    <a:lumMod val="50000"/>
                  </a:schemeClr>
                </a:solidFill>
              </a:rPr>
              <a:t>Colaborar con ellos para generar nuevos conocimientos.</a:t>
            </a:r>
          </a:p>
          <a:p>
            <a:pPr algn="ctr">
              <a:lnSpc>
                <a:spcPct val="170000"/>
              </a:lnSpc>
              <a:buFont typeface="Wingdings" panose="05000000000000000000" pitchFamily="2" charset="2"/>
              <a:buChar char="ü"/>
            </a:pPr>
            <a:endParaRPr lang="es-ES" sz="5600" b="1" dirty="0" smtClean="0">
              <a:solidFill>
                <a:schemeClr val="bg2">
                  <a:lumMod val="50000"/>
                </a:schemeClr>
              </a:solidFill>
            </a:endParaRPr>
          </a:p>
          <a:p>
            <a:endParaRPr lang="es-MX" sz="4800" dirty="0" smtClean="0"/>
          </a:p>
          <a:p>
            <a:endParaRPr lang="es-MX" dirty="0"/>
          </a:p>
        </p:txBody>
      </p:sp>
    </p:spTree>
    <p:extLst>
      <p:ext uri="{BB962C8B-B14F-4D97-AF65-F5344CB8AC3E}">
        <p14:creationId xmlns:p14="http://schemas.microsoft.com/office/powerpoint/2010/main" val="13544893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solidFill>
                  <a:schemeClr val="accent1">
                    <a:lumMod val="60000"/>
                    <a:lumOff val="40000"/>
                  </a:schemeClr>
                </a:solidFill>
              </a:rPr>
              <a:t>RECOMENDACIONES FINALES</a:t>
            </a:r>
            <a:endParaRPr lang="es-MX" dirty="0">
              <a:solidFill>
                <a:schemeClr val="accent1">
                  <a:lumMod val="60000"/>
                  <a:lumOff val="40000"/>
                </a:schemeClr>
              </a:solidFill>
            </a:endParaRPr>
          </a:p>
        </p:txBody>
      </p:sp>
      <p:sp>
        <p:nvSpPr>
          <p:cNvPr id="3" name="2 Marcador de contenido"/>
          <p:cNvSpPr>
            <a:spLocks noGrp="1"/>
          </p:cNvSpPr>
          <p:nvPr>
            <p:ph idx="1"/>
          </p:nvPr>
        </p:nvSpPr>
        <p:spPr>
          <a:xfrm>
            <a:off x="680321" y="2336873"/>
            <a:ext cx="10949302" cy="4012412"/>
          </a:xfrm>
        </p:spPr>
        <p:txBody>
          <a:bodyPr>
            <a:normAutofit fontScale="85000" lnSpcReduction="10000"/>
          </a:bodyPr>
          <a:lstStyle/>
          <a:p>
            <a:pPr algn="ctr">
              <a:lnSpc>
                <a:spcPct val="160000"/>
              </a:lnSpc>
              <a:buFont typeface="Wingdings" panose="05000000000000000000" pitchFamily="2" charset="2"/>
              <a:buChar char="ü"/>
            </a:pPr>
            <a:r>
              <a:rPr lang="es-MX" b="1" dirty="0" smtClean="0">
                <a:solidFill>
                  <a:schemeClr val="accent1">
                    <a:lumMod val="60000"/>
                    <a:lumOff val="40000"/>
                  </a:schemeClr>
                </a:solidFill>
              </a:rPr>
              <a:t>Respetar </a:t>
            </a:r>
            <a:r>
              <a:rPr lang="es-MX" b="1" dirty="0">
                <a:solidFill>
                  <a:schemeClr val="accent1">
                    <a:lumMod val="60000"/>
                    <a:lumOff val="40000"/>
                  </a:schemeClr>
                </a:solidFill>
              </a:rPr>
              <a:t>los derechos de autor, CITAR y REFERENCIAR toda la información utilizada.</a:t>
            </a:r>
          </a:p>
          <a:p>
            <a:pPr algn="ctr">
              <a:lnSpc>
                <a:spcPct val="160000"/>
              </a:lnSpc>
              <a:buFont typeface="Wingdings" panose="05000000000000000000" pitchFamily="2" charset="2"/>
              <a:buChar char="ü"/>
            </a:pPr>
            <a:endParaRPr lang="es-MX" b="1" dirty="0">
              <a:solidFill>
                <a:schemeClr val="accent1">
                  <a:lumMod val="60000"/>
                  <a:lumOff val="40000"/>
                </a:schemeClr>
              </a:solidFill>
            </a:endParaRPr>
          </a:p>
          <a:p>
            <a:pPr algn="ctr">
              <a:lnSpc>
                <a:spcPct val="160000"/>
              </a:lnSpc>
              <a:buFont typeface="Wingdings" panose="05000000000000000000" pitchFamily="2" charset="2"/>
              <a:buChar char="ü"/>
            </a:pPr>
            <a:r>
              <a:rPr lang="es-MX" b="1" dirty="0">
                <a:solidFill>
                  <a:schemeClr val="bg2">
                    <a:lumMod val="50000"/>
                  </a:schemeClr>
                </a:solidFill>
              </a:rPr>
              <a:t>Aprovechar la gratuidad de la información y las posibilidades de Acceso Abierto a los recursos científicos</a:t>
            </a:r>
            <a:r>
              <a:rPr lang="es-MX" b="1" dirty="0" smtClean="0">
                <a:solidFill>
                  <a:schemeClr val="bg2">
                    <a:lumMod val="50000"/>
                  </a:schemeClr>
                </a:solidFill>
              </a:rPr>
              <a:t>.</a:t>
            </a:r>
          </a:p>
          <a:p>
            <a:pPr algn="ctr">
              <a:lnSpc>
                <a:spcPct val="160000"/>
              </a:lnSpc>
              <a:buFont typeface="Wingdings" panose="05000000000000000000" pitchFamily="2" charset="2"/>
              <a:buChar char="ü"/>
            </a:pPr>
            <a:endParaRPr lang="es-MX" b="1" dirty="0">
              <a:solidFill>
                <a:schemeClr val="accent1">
                  <a:lumMod val="60000"/>
                  <a:lumOff val="40000"/>
                </a:schemeClr>
              </a:solidFill>
            </a:endParaRPr>
          </a:p>
          <a:p>
            <a:pPr algn="ctr">
              <a:lnSpc>
                <a:spcPct val="160000"/>
              </a:lnSpc>
              <a:buFont typeface="Wingdings" panose="05000000000000000000" pitchFamily="2" charset="2"/>
              <a:buChar char="ü"/>
            </a:pPr>
            <a:r>
              <a:rPr lang="es-ES" b="1" dirty="0">
                <a:solidFill>
                  <a:schemeClr val="accent1">
                    <a:lumMod val="60000"/>
                    <a:lumOff val="40000"/>
                  </a:schemeClr>
                </a:solidFill>
              </a:rPr>
              <a:t>Existe un </a:t>
            </a:r>
            <a:r>
              <a:rPr lang="es-ES" b="1" i="1" dirty="0">
                <a:solidFill>
                  <a:schemeClr val="accent1">
                    <a:lumMod val="60000"/>
                    <a:lumOff val="40000"/>
                  </a:schemeClr>
                </a:solidFill>
              </a:rPr>
              <a:t>mar</a:t>
            </a:r>
            <a:r>
              <a:rPr lang="es-ES" b="1" dirty="0">
                <a:solidFill>
                  <a:schemeClr val="accent1">
                    <a:lumMod val="60000"/>
                    <a:lumOff val="40000"/>
                  </a:schemeClr>
                </a:solidFill>
              </a:rPr>
              <a:t> de información disponible para la información, actualización, investigación. Lo importante es </a:t>
            </a:r>
            <a:r>
              <a:rPr lang="es-ES" b="1" dirty="0" smtClean="0">
                <a:solidFill>
                  <a:schemeClr val="accent1">
                    <a:lumMod val="60000"/>
                    <a:lumOff val="40000"/>
                  </a:schemeClr>
                </a:solidFill>
              </a:rPr>
              <a:t>aprender a “navegar</a:t>
            </a:r>
            <a:r>
              <a:rPr lang="es-ES" b="1" dirty="0">
                <a:solidFill>
                  <a:schemeClr val="accent1">
                    <a:lumMod val="60000"/>
                    <a:lumOff val="40000"/>
                  </a:schemeClr>
                </a:solidFill>
              </a:rPr>
              <a:t>” en ella.</a:t>
            </a:r>
            <a:endParaRPr lang="es-MX" b="1" dirty="0">
              <a:solidFill>
                <a:schemeClr val="accent1">
                  <a:lumMod val="60000"/>
                  <a:lumOff val="40000"/>
                </a:schemeClr>
              </a:solidFill>
            </a:endParaRPr>
          </a:p>
          <a:p>
            <a:endParaRPr lang="es-MX" dirty="0"/>
          </a:p>
        </p:txBody>
      </p:sp>
    </p:spTree>
    <p:extLst>
      <p:ext uri="{BB962C8B-B14F-4D97-AF65-F5344CB8AC3E}">
        <p14:creationId xmlns:p14="http://schemas.microsoft.com/office/powerpoint/2010/main" val="7731250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1">
                    <a:lumMod val="60000"/>
                    <a:lumOff val="40000"/>
                  </a:schemeClr>
                </a:solidFill>
              </a:rPr>
              <a:t>FUENTES DE INFORMACIÓN</a:t>
            </a:r>
            <a:endParaRPr lang="es-MX" dirty="0">
              <a:solidFill>
                <a:schemeClr val="accent1">
                  <a:lumMod val="60000"/>
                  <a:lumOff val="40000"/>
                </a:schemeClr>
              </a:solidFill>
            </a:endParaRPr>
          </a:p>
        </p:txBody>
      </p:sp>
      <p:sp>
        <p:nvSpPr>
          <p:cNvPr id="3" name="2 Marcador de contenido"/>
          <p:cNvSpPr>
            <a:spLocks noGrp="1"/>
          </p:cNvSpPr>
          <p:nvPr>
            <p:ph idx="1"/>
          </p:nvPr>
        </p:nvSpPr>
        <p:spPr>
          <a:xfrm>
            <a:off x="680321" y="2336873"/>
            <a:ext cx="10609720" cy="4231878"/>
          </a:xfrm>
        </p:spPr>
        <p:txBody>
          <a:bodyPr>
            <a:normAutofit fontScale="77500" lnSpcReduction="20000"/>
          </a:bodyPr>
          <a:lstStyle/>
          <a:p>
            <a:pPr>
              <a:lnSpc>
                <a:spcPct val="170000"/>
              </a:lnSpc>
            </a:pPr>
            <a:r>
              <a:rPr lang="es-MX" dirty="0">
                <a:solidFill>
                  <a:schemeClr val="accent1">
                    <a:lumMod val="60000"/>
                    <a:lumOff val="40000"/>
                  </a:schemeClr>
                </a:solidFill>
              </a:rPr>
              <a:t>BOAI (2002). </a:t>
            </a:r>
            <a:r>
              <a:rPr lang="es-MX" i="1" dirty="0">
                <a:solidFill>
                  <a:schemeClr val="accent1">
                    <a:lumMod val="60000"/>
                    <a:lumOff val="40000"/>
                  </a:schemeClr>
                </a:solidFill>
              </a:rPr>
              <a:t>Iniciativa de Budapest para el acceso abie</a:t>
            </a:r>
            <a:r>
              <a:rPr lang="es-MX" dirty="0">
                <a:solidFill>
                  <a:schemeClr val="accent1">
                    <a:lumMod val="60000"/>
                    <a:lumOff val="40000"/>
                  </a:schemeClr>
                </a:solidFill>
              </a:rPr>
              <a:t>rto. Budapest Open Access </a:t>
            </a:r>
            <a:r>
              <a:rPr lang="es-MX" dirty="0" err="1">
                <a:solidFill>
                  <a:schemeClr val="accent1">
                    <a:lumMod val="60000"/>
                    <a:lumOff val="40000"/>
                  </a:schemeClr>
                </a:solidFill>
              </a:rPr>
              <a:t>Initiative</a:t>
            </a:r>
            <a:r>
              <a:rPr lang="es-MX" dirty="0">
                <a:solidFill>
                  <a:schemeClr val="accent1">
                    <a:lumMod val="60000"/>
                    <a:lumOff val="40000"/>
                  </a:schemeClr>
                </a:solidFill>
              </a:rPr>
              <a:t>. Disponible en: </a:t>
            </a:r>
            <a:r>
              <a:rPr lang="es-MX" dirty="0">
                <a:solidFill>
                  <a:schemeClr val="accent1">
                    <a:lumMod val="60000"/>
                    <a:lumOff val="40000"/>
                  </a:schemeClr>
                </a:solidFill>
                <a:hlinkClick r:id="rId2"/>
              </a:rPr>
              <a:t>http://www.budapestopenaccessinitiative.org/translations/spanish-translation</a:t>
            </a:r>
            <a:r>
              <a:rPr lang="es-MX" dirty="0">
                <a:solidFill>
                  <a:schemeClr val="accent1">
                    <a:lumMod val="60000"/>
                    <a:lumOff val="40000"/>
                  </a:schemeClr>
                </a:solidFill>
              </a:rPr>
              <a:t> [consultada en agosto de 2015</a:t>
            </a:r>
            <a:r>
              <a:rPr lang="es-MX" dirty="0" smtClean="0">
                <a:solidFill>
                  <a:schemeClr val="accent1">
                    <a:lumMod val="60000"/>
                    <a:lumOff val="40000"/>
                  </a:schemeClr>
                </a:solidFill>
              </a:rPr>
              <a:t>].</a:t>
            </a:r>
          </a:p>
          <a:p>
            <a:pPr>
              <a:lnSpc>
                <a:spcPct val="170000"/>
              </a:lnSpc>
            </a:pPr>
            <a:r>
              <a:rPr lang="es-MX" dirty="0">
                <a:solidFill>
                  <a:schemeClr val="accent1">
                    <a:lumMod val="60000"/>
                    <a:lumOff val="40000"/>
                  </a:schemeClr>
                </a:solidFill>
              </a:rPr>
              <a:t>Castro </a:t>
            </a:r>
            <a:r>
              <a:rPr lang="es-MX" dirty="0" err="1">
                <a:solidFill>
                  <a:schemeClr val="accent1">
                    <a:lumMod val="60000"/>
                    <a:lumOff val="40000"/>
                  </a:schemeClr>
                </a:solidFill>
              </a:rPr>
              <a:t>Ricalde</a:t>
            </a:r>
            <a:r>
              <a:rPr lang="es-MX" dirty="0">
                <a:solidFill>
                  <a:schemeClr val="accent1">
                    <a:lumMod val="60000"/>
                    <a:lumOff val="40000"/>
                  </a:schemeClr>
                </a:solidFill>
              </a:rPr>
              <a:t>, </a:t>
            </a:r>
            <a:r>
              <a:rPr lang="es-MX" dirty="0" smtClean="0">
                <a:solidFill>
                  <a:schemeClr val="accent1">
                    <a:lumMod val="60000"/>
                    <a:lumOff val="40000"/>
                  </a:schemeClr>
                </a:solidFill>
              </a:rPr>
              <a:t>Diana; </a:t>
            </a:r>
            <a:r>
              <a:rPr lang="es-MX" dirty="0">
                <a:solidFill>
                  <a:schemeClr val="accent1">
                    <a:lumMod val="60000"/>
                    <a:lumOff val="40000"/>
                  </a:schemeClr>
                </a:solidFill>
              </a:rPr>
              <a:t>Díaz Flores, Martha y Méndez Salazar, </a:t>
            </a:r>
            <a:r>
              <a:rPr lang="es-MX" dirty="0" err="1">
                <a:solidFill>
                  <a:schemeClr val="accent1">
                    <a:lumMod val="60000"/>
                    <a:lumOff val="40000"/>
                  </a:schemeClr>
                </a:solidFill>
              </a:rPr>
              <a:t>Vianey</a:t>
            </a:r>
            <a:r>
              <a:rPr lang="es-MX" dirty="0">
                <a:solidFill>
                  <a:schemeClr val="accent1">
                    <a:lumMod val="60000"/>
                    <a:lumOff val="40000"/>
                  </a:schemeClr>
                </a:solidFill>
              </a:rPr>
              <a:t> (2011). </a:t>
            </a:r>
            <a:r>
              <a:rPr lang="es-MX" i="1" dirty="0">
                <a:solidFill>
                  <a:schemeClr val="accent1">
                    <a:lumMod val="60000"/>
                    <a:lumOff val="40000"/>
                  </a:schemeClr>
                </a:solidFill>
              </a:rPr>
              <a:t>Criterios para la búsqueda de información a través de Internet: cómo evitar “enredarse” en la web</a:t>
            </a:r>
            <a:r>
              <a:rPr lang="es-MX" dirty="0">
                <a:solidFill>
                  <a:schemeClr val="accent1">
                    <a:lumMod val="60000"/>
                    <a:lumOff val="40000"/>
                  </a:schemeClr>
                </a:solidFill>
              </a:rPr>
              <a:t>. Ponencia presentada en el “Primer Coloquio Internacional: Aplicaciones educativas de las TIC, relatos de experiencias”; noviembre de 2011, Facultad de Ciencias de la Conducta de la UAEM. Estado de México: Universidad Autónoma del Estado de México.</a:t>
            </a:r>
          </a:p>
          <a:p>
            <a:pPr>
              <a:lnSpc>
                <a:spcPct val="170000"/>
              </a:lnSpc>
            </a:pPr>
            <a:endParaRPr lang="es-MX" dirty="0" smtClean="0">
              <a:solidFill>
                <a:schemeClr val="accent1">
                  <a:lumMod val="60000"/>
                  <a:lumOff val="40000"/>
                </a:schemeClr>
              </a:solidFill>
            </a:endParaRPr>
          </a:p>
          <a:p>
            <a:pPr>
              <a:lnSpc>
                <a:spcPct val="150000"/>
              </a:lnSpc>
            </a:pPr>
            <a:endParaRPr lang="es-MX" dirty="0">
              <a:solidFill>
                <a:schemeClr val="accent1">
                  <a:lumMod val="60000"/>
                  <a:lumOff val="40000"/>
                </a:schemeClr>
              </a:solidFill>
            </a:endParaRPr>
          </a:p>
          <a:p>
            <a:endParaRPr lang="es-MX" dirty="0"/>
          </a:p>
        </p:txBody>
      </p:sp>
    </p:spTree>
    <p:extLst>
      <p:ext uri="{BB962C8B-B14F-4D97-AF65-F5344CB8AC3E}">
        <p14:creationId xmlns:p14="http://schemas.microsoft.com/office/powerpoint/2010/main" val="24380960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1">
                    <a:lumMod val="60000"/>
                    <a:lumOff val="40000"/>
                  </a:schemeClr>
                </a:solidFill>
              </a:rPr>
              <a:t>FUENTES DE INFORMACIÓN</a:t>
            </a:r>
            <a:endParaRPr lang="es-MX" dirty="0">
              <a:solidFill>
                <a:schemeClr val="accent1">
                  <a:lumMod val="60000"/>
                  <a:lumOff val="40000"/>
                </a:schemeClr>
              </a:solidFill>
            </a:endParaRPr>
          </a:p>
        </p:txBody>
      </p:sp>
      <p:sp>
        <p:nvSpPr>
          <p:cNvPr id="3" name="2 Marcador de contenido"/>
          <p:cNvSpPr>
            <a:spLocks noGrp="1"/>
          </p:cNvSpPr>
          <p:nvPr>
            <p:ph idx="1"/>
          </p:nvPr>
        </p:nvSpPr>
        <p:spPr>
          <a:xfrm>
            <a:off x="680321" y="2336873"/>
            <a:ext cx="9613861" cy="4082588"/>
          </a:xfrm>
        </p:spPr>
        <p:txBody>
          <a:bodyPr>
            <a:normAutofit fontScale="92500"/>
          </a:bodyPr>
          <a:lstStyle/>
          <a:p>
            <a:pPr algn="just">
              <a:lnSpc>
                <a:spcPct val="150000"/>
              </a:lnSpc>
            </a:pPr>
            <a:r>
              <a:rPr lang="es-MX" dirty="0" smtClean="0">
                <a:solidFill>
                  <a:schemeClr val="accent1"/>
                </a:solidFill>
              </a:rPr>
              <a:t>EGE </a:t>
            </a:r>
            <a:r>
              <a:rPr lang="es-MX" dirty="0">
                <a:solidFill>
                  <a:schemeClr val="accent1"/>
                </a:solidFill>
              </a:rPr>
              <a:t>(2013). </a:t>
            </a:r>
            <a:r>
              <a:rPr lang="es-MX" i="1" dirty="0">
                <a:solidFill>
                  <a:schemeClr val="accent1"/>
                </a:solidFill>
              </a:rPr>
              <a:t>Manual para la Elaboración de Textos Académicos de la Escuela de Graduados en Educación</a:t>
            </a:r>
            <a:r>
              <a:rPr lang="es-MX" dirty="0">
                <a:solidFill>
                  <a:schemeClr val="accent1"/>
                </a:solidFill>
              </a:rPr>
              <a:t>. Universidad TEC Virtual del ITESM. México: Instituto de Estudios Superiores del Tecnológico de Monterrey</a:t>
            </a:r>
            <a:r>
              <a:rPr lang="es-MX" dirty="0" smtClean="0">
                <a:solidFill>
                  <a:schemeClr val="accent1"/>
                </a:solidFill>
              </a:rPr>
              <a:t>.</a:t>
            </a:r>
          </a:p>
          <a:p>
            <a:pPr algn="just">
              <a:lnSpc>
                <a:spcPct val="150000"/>
              </a:lnSpc>
            </a:pPr>
            <a:r>
              <a:rPr lang="es-ES" dirty="0" err="1" smtClean="0">
                <a:solidFill>
                  <a:schemeClr val="accent1"/>
                </a:solidFill>
              </a:rPr>
              <a:t>Folch</a:t>
            </a:r>
            <a:r>
              <a:rPr lang="es-ES" dirty="0" smtClean="0">
                <a:solidFill>
                  <a:schemeClr val="accent1"/>
                </a:solidFill>
              </a:rPr>
              <a:t>, Ramón (2012). </a:t>
            </a:r>
            <a:r>
              <a:rPr lang="es-ES" i="1" dirty="0" smtClean="0">
                <a:solidFill>
                  <a:schemeClr val="accent1"/>
                </a:solidFill>
              </a:rPr>
              <a:t>Los índices y los indicadores</a:t>
            </a:r>
            <a:r>
              <a:rPr lang="es-ES" dirty="0" smtClean="0">
                <a:solidFill>
                  <a:schemeClr val="accent1"/>
                </a:solidFill>
              </a:rPr>
              <a:t>. España: </a:t>
            </a:r>
            <a:r>
              <a:rPr lang="es-ES" dirty="0" err="1" smtClean="0">
                <a:solidFill>
                  <a:schemeClr val="accent1"/>
                </a:solidFill>
              </a:rPr>
              <a:t>Universitat</a:t>
            </a:r>
            <a:r>
              <a:rPr lang="es-ES" dirty="0" smtClean="0">
                <a:solidFill>
                  <a:schemeClr val="accent1"/>
                </a:solidFill>
              </a:rPr>
              <a:t> de Barcelona. </a:t>
            </a:r>
            <a:r>
              <a:rPr lang="es-ES" dirty="0">
                <a:solidFill>
                  <a:schemeClr val="accent1"/>
                </a:solidFill>
              </a:rPr>
              <a:t>Disponible en: </a:t>
            </a:r>
            <a:r>
              <a:rPr lang="es-ES" dirty="0">
                <a:solidFill>
                  <a:schemeClr val="accent1"/>
                </a:solidFill>
                <a:hlinkClick r:id="rId2"/>
              </a:rPr>
              <a:t>http://</a:t>
            </a:r>
            <a:r>
              <a:rPr lang="es-ES" dirty="0" smtClean="0">
                <a:solidFill>
                  <a:schemeClr val="accent1"/>
                </a:solidFill>
                <a:hlinkClick r:id="rId2"/>
              </a:rPr>
              <a:t>www.erf.cat/php/cas/concepte.php?id_text=137</a:t>
            </a:r>
            <a:r>
              <a:rPr lang="es-ES" dirty="0" smtClean="0">
                <a:solidFill>
                  <a:schemeClr val="accent1"/>
                </a:solidFill>
              </a:rPr>
              <a:t> [consultada en agosto de 2015].</a:t>
            </a:r>
            <a:endParaRPr lang="es-MX" dirty="0">
              <a:solidFill>
                <a:schemeClr val="accent1"/>
              </a:solidFill>
            </a:endParaRPr>
          </a:p>
          <a:p>
            <a:endParaRPr lang="es-MX" dirty="0"/>
          </a:p>
        </p:txBody>
      </p:sp>
    </p:spTree>
    <p:extLst>
      <p:ext uri="{BB962C8B-B14F-4D97-AF65-F5344CB8AC3E}">
        <p14:creationId xmlns:p14="http://schemas.microsoft.com/office/powerpoint/2010/main" val="429161858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60000"/>
                    <a:lumOff val="40000"/>
                  </a:schemeClr>
                </a:solidFill>
              </a:rPr>
              <a:t>FUENTES DE INFORMACIÓN</a:t>
            </a:r>
            <a:endParaRPr lang="es-MX" dirty="0">
              <a:solidFill>
                <a:schemeClr val="accent1">
                  <a:lumMod val="60000"/>
                  <a:lumOff val="40000"/>
                </a:schemeClr>
              </a:solidFill>
            </a:endParaRPr>
          </a:p>
        </p:txBody>
      </p:sp>
      <p:sp>
        <p:nvSpPr>
          <p:cNvPr id="4" name="Marcador de contenido 3"/>
          <p:cNvSpPr>
            <a:spLocks noGrp="1"/>
          </p:cNvSpPr>
          <p:nvPr>
            <p:ph sz="half" idx="1"/>
          </p:nvPr>
        </p:nvSpPr>
        <p:spPr>
          <a:xfrm>
            <a:off x="206062" y="2336872"/>
            <a:ext cx="6349284" cy="4521127"/>
          </a:xfrm>
        </p:spPr>
        <p:txBody>
          <a:bodyPr>
            <a:normAutofit fontScale="70000" lnSpcReduction="20000"/>
          </a:bodyPr>
          <a:lstStyle/>
          <a:p>
            <a:pPr algn="just">
              <a:lnSpc>
                <a:spcPct val="150000"/>
              </a:lnSpc>
            </a:pPr>
            <a:endParaRPr lang="es-MX" sz="2000" dirty="0">
              <a:solidFill>
                <a:schemeClr val="accent1">
                  <a:lumMod val="60000"/>
                  <a:lumOff val="40000"/>
                </a:schemeClr>
              </a:solidFill>
            </a:endParaRPr>
          </a:p>
          <a:p>
            <a:pPr algn="just">
              <a:lnSpc>
                <a:spcPct val="170000"/>
              </a:lnSpc>
            </a:pPr>
            <a:r>
              <a:rPr lang="es-MX" sz="2600" dirty="0" smtClean="0">
                <a:solidFill>
                  <a:schemeClr val="accent1">
                    <a:lumMod val="60000"/>
                    <a:lumOff val="40000"/>
                  </a:schemeClr>
                </a:solidFill>
              </a:rPr>
              <a:t>REDALYC (2015). </a:t>
            </a:r>
            <a:r>
              <a:rPr lang="es-MX" sz="2600" i="1" dirty="0" smtClean="0">
                <a:solidFill>
                  <a:schemeClr val="accent1">
                    <a:lumMod val="60000"/>
                    <a:lumOff val="40000"/>
                  </a:schemeClr>
                </a:solidFill>
              </a:rPr>
              <a:t>Declaración sobre AA</a:t>
            </a:r>
            <a:r>
              <a:rPr lang="es-MX" sz="2600" i="1" dirty="0">
                <a:solidFill>
                  <a:schemeClr val="accent1">
                    <a:lumMod val="60000"/>
                    <a:lumOff val="40000"/>
                  </a:schemeClr>
                </a:solidFill>
              </a:rPr>
              <a:t>. </a:t>
            </a:r>
            <a:r>
              <a:rPr lang="es-MX" sz="2600" dirty="0" smtClean="0">
                <a:solidFill>
                  <a:schemeClr val="accent1">
                    <a:lumMod val="60000"/>
                    <a:lumOff val="40000"/>
                  </a:schemeClr>
                </a:solidFill>
              </a:rPr>
              <a:t>Red de Revistas </a:t>
            </a:r>
            <a:r>
              <a:rPr lang="es-MX" sz="2600" dirty="0">
                <a:solidFill>
                  <a:schemeClr val="accent1">
                    <a:lumMod val="60000"/>
                    <a:lumOff val="40000"/>
                  </a:schemeClr>
                </a:solidFill>
              </a:rPr>
              <a:t>Científicas de América Latina y el Caribe, España y </a:t>
            </a:r>
            <a:r>
              <a:rPr lang="es-MX" sz="2600" dirty="0" smtClean="0">
                <a:solidFill>
                  <a:schemeClr val="accent1">
                    <a:lumMod val="60000"/>
                    <a:lumOff val="40000"/>
                  </a:schemeClr>
                </a:solidFill>
              </a:rPr>
              <a:t>Portugal, Sistema </a:t>
            </a:r>
            <a:r>
              <a:rPr lang="es-MX" sz="2600" dirty="0">
                <a:solidFill>
                  <a:schemeClr val="accent1">
                    <a:lumMod val="60000"/>
                    <a:lumOff val="40000"/>
                  </a:schemeClr>
                </a:solidFill>
              </a:rPr>
              <a:t>de Información </a:t>
            </a:r>
            <a:r>
              <a:rPr lang="es-MX" sz="2600" dirty="0" smtClean="0">
                <a:solidFill>
                  <a:schemeClr val="accent1">
                    <a:lumMod val="60000"/>
                    <a:lumOff val="40000"/>
                  </a:schemeClr>
                </a:solidFill>
              </a:rPr>
              <a:t>Científica. Toluca, México: Universidad Autónoma del Estado de México. Disponible </a:t>
            </a:r>
            <a:r>
              <a:rPr lang="es-MX" sz="2600" dirty="0">
                <a:solidFill>
                  <a:schemeClr val="accent1">
                    <a:lumMod val="60000"/>
                    <a:lumOff val="40000"/>
                  </a:schemeClr>
                </a:solidFill>
              </a:rPr>
              <a:t>en: </a:t>
            </a:r>
            <a:r>
              <a:rPr lang="es-MX" sz="2600" dirty="0">
                <a:solidFill>
                  <a:schemeClr val="accent1">
                    <a:lumMod val="60000"/>
                    <a:lumOff val="40000"/>
                  </a:schemeClr>
                </a:solidFill>
                <a:hlinkClick r:id="rId2"/>
              </a:rPr>
              <a:t>http://www.redalyc.org/info.oa?page=/</a:t>
            </a:r>
            <a:r>
              <a:rPr lang="es-MX" sz="2600" dirty="0" smtClean="0">
                <a:solidFill>
                  <a:schemeClr val="accent1">
                    <a:lumMod val="60000"/>
                    <a:lumOff val="40000"/>
                  </a:schemeClr>
                </a:solidFill>
                <a:hlinkClick r:id="rId2"/>
              </a:rPr>
              <a:t>acceso-abierto/declaracionoa.html</a:t>
            </a:r>
            <a:r>
              <a:rPr lang="es-MX" sz="2600" dirty="0" smtClean="0">
                <a:solidFill>
                  <a:schemeClr val="accent1">
                    <a:lumMod val="60000"/>
                    <a:lumOff val="40000"/>
                  </a:schemeClr>
                </a:solidFill>
              </a:rPr>
              <a:t> [consultada en agosto de 2015].</a:t>
            </a:r>
            <a:endParaRPr lang="es-MX" sz="2600" dirty="0">
              <a:solidFill>
                <a:schemeClr val="accent1">
                  <a:lumMod val="60000"/>
                  <a:lumOff val="40000"/>
                </a:schemeClr>
              </a:solidFill>
            </a:endParaRPr>
          </a:p>
        </p:txBody>
      </p:sp>
      <p:sp>
        <p:nvSpPr>
          <p:cNvPr id="5" name="Marcador de contenido 4"/>
          <p:cNvSpPr>
            <a:spLocks noGrp="1"/>
          </p:cNvSpPr>
          <p:nvPr>
            <p:ph sz="half" idx="2"/>
          </p:nvPr>
        </p:nvSpPr>
        <p:spPr>
          <a:xfrm>
            <a:off x="6903074" y="2349751"/>
            <a:ext cx="4404575" cy="3948017"/>
          </a:xfrm>
        </p:spPr>
        <p:txBody>
          <a:bodyPr>
            <a:normAutofit fontScale="70000" lnSpcReduction="20000"/>
          </a:bodyPr>
          <a:lstStyle/>
          <a:p>
            <a:pPr algn="just">
              <a:lnSpc>
                <a:spcPct val="160000"/>
              </a:lnSpc>
            </a:pPr>
            <a:r>
              <a:rPr lang="es-ES" dirty="0">
                <a:solidFill>
                  <a:schemeClr val="accent1">
                    <a:lumMod val="60000"/>
                    <a:lumOff val="40000"/>
                  </a:schemeClr>
                </a:solidFill>
              </a:rPr>
              <a:t>Rodríguez Gallardo, Adolfo (2007). </a:t>
            </a:r>
            <a:r>
              <a:rPr lang="es-ES" i="1" dirty="0" smtClean="0">
                <a:solidFill>
                  <a:schemeClr val="accent1">
                    <a:lumMod val="60000"/>
                    <a:lumOff val="40000"/>
                  </a:schemeClr>
                </a:solidFill>
              </a:rPr>
              <a:t>Elementos que fundamentan el Acceso Abierto</a:t>
            </a:r>
            <a:r>
              <a:rPr lang="es-ES" dirty="0" smtClean="0">
                <a:solidFill>
                  <a:schemeClr val="accent1">
                    <a:lumMod val="60000"/>
                    <a:lumOff val="40000"/>
                  </a:schemeClr>
                </a:solidFill>
              </a:rPr>
              <a:t>. En revista de “Investigación Bibliotecológica”, vol. 22, núm. 44, enero-abril 2008. México: Universidad Nacional Autónoma de México. Disponible en: </a:t>
            </a:r>
            <a:r>
              <a:rPr lang="es-ES" dirty="0" smtClean="0">
                <a:solidFill>
                  <a:schemeClr val="accent1">
                    <a:lumMod val="60000"/>
                    <a:lumOff val="40000"/>
                  </a:schemeClr>
                </a:solidFill>
                <a:hlinkClick r:id="rId3"/>
              </a:rPr>
              <a:t>http</a:t>
            </a:r>
            <a:r>
              <a:rPr lang="es-ES" dirty="0">
                <a:solidFill>
                  <a:schemeClr val="accent1">
                    <a:lumMod val="60000"/>
                    <a:lumOff val="40000"/>
                  </a:schemeClr>
                </a:solidFill>
                <a:hlinkClick r:id="rId3"/>
              </a:rPr>
              <a:t>://</a:t>
            </a:r>
            <a:r>
              <a:rPr lang="es-ES" dirty="0" smtClean="0">
                <a:solidFill>
                  <a:schemeClr val="accent1">
                    <a:lumMod val="60000"/>
                    <a:lumOff val="40000"/>
                  </a:schemeClr>
                </a:solidFill>
                <a:hlinkClick r:id="rId3"/>
              </a:rPr>
              <a:t>www.ejournal.unam.mx/ibi/vol22-44/IBI002204409.pdf</a:t>
            </a:r>
            <a:r>
              <a:rPr lang="es-ES" dirty="0" smtClean="0">
                <a:solidFill>
                  <a:schemeClr val="accent1">
                    <a:lumMod val="60000"/>
                    <a:lumOff val="40000"/>
                  </a:schemeClr>
                </a:solidFill>
              </a:rPr>
              <a:t> </a:t>
            </a:r>
            <a:r>
              <a:rPr lang="es-MX" dirty="0" smtClean="0">
                <a:solidFill>
                  <a:schemeClr val="accent1">
                    <a:lumMod val="60000"/>
                    <a:lumOff val="40000"/>
                  </a:schemeClr>
                </a:solidFill>
              </a:rPr>
              <a:t>[</a:t>
            </a:r>
            <a:r>
              <a:rPr lang="es-MX" dirty="0">
                <a:solidFill>
                  <a:schemeClr val="accent1">
                    <a:lumMod val="60000"/>
                    <a:lumOff val="40000"/>
                  </a:schemeClr>
                </a:solidFill>
              </a:rPr>
              <a:t>consultada en agosto de 2015].</a:t>
            </a:r>
          </a:p>
          <a:p>
            <a:pPr algn="just">
              <a:lnSpc>
                <a:spcPct val="160000"/>
              </a:lnSpc>
            </a:pPr>
            <a:endParaRPr lang="es-MX" dirty="0">
              <a:solidFill>
                <a:schemeClr val="accent1">
                  <a:lumMod val="60000"/>
                  <a:lumOff val="40000"/>
                </a:schemeClr>
              </a:solidFill>
            </a:endParaRPr>
          </a:p>
        </p:txBody>
      </p:sp>
    </p:spTree>
    <p:extLst>
      <p:ext uri="{BB962C8B-B14F-4D97-AF65-F5344CB8AC3E}">
        <p14:creationId xmlns:p14="http://schemas.microsoft.com/office/powerpoint/2010/main" val="7640138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solidFill>
                  <a:schemeClr val="accent1">
                    <a:lumMod val="60000"/>
                    <a:lumOff val="40000"/>
                  </a:schemeClr>
                </a:solidFill>
              </a:rPr>
              <a:t>FUENTES DE INFORMACIÓN</a:t>
            </a:r>
            <a:endParaRPr lang="es-MX" dirty="0">
              <a:solidFill>
                <a:schemeClr val="accent1">
                  <a:lumMod val="60000"/>
                  <a:lumOff val="40000"/>
                </a:schemeClr>
              </a:solidFill>
            </a:endParaRPr>
          </a:p>
        </p:txBody>
      </p:sp>
      <p:sp>
        <p:nvSpPr>
          <p:cNvPr id="6" name="5 Marcador de contenido"/>
          <p:cNvSpPr>
            <a:spLocks noGrp="1"/>
          </p:cNvSpPr>
          <p:nvPr>
            <p:ph idx="1"/>
          </p:nvPr>
        </p:nvSpPr>
        <p:spPr/>
        <p:txBody>
          <a:bodyPr/>
          <a:lstStyle/>
          <a:p>
            <a:pPr algn="ctr">
              <a:lnSpc>
                <a:spcPct val="150000"/>
              </a:lnSpc>
            </a:pPr>
            <a:r>
              <a:rPr lang="es-ES" dirty="0">
                <a:solidFill>
                  <a:schemeClr val="accent1">
                    <a:lumMod val="60000"/>
                    <a:lumOff val="40000"/>
                  </a:schemeClr>
                </a:solidFill>
              </a:rPr>
              <a:t>THOMSON REUTERS (2015). </a:t>
            </a:r>
            <a:r>
              <a:rPr lang="es-ES" i="1" dirty="0" err="1">
                <a:solidFill>
                  <a:schemeClr val="accent1">
                    <a:lumMod val="60000"/>
                    <a:lumOff val="40000"/>
                  </a:schemeClr>
                </a:solidFill>
              </a:rPr>
              <a:t>Description</a:t>
            </a:r>
            <a:r>
              <a:rPr lang="es-ES" dirty="0">
                <a:solidFill>
                  <a:schemeClr val="accent1">
                    <a:lumMod val="60000"/>
                    <a:lumOff val="40000"/>
                  </a:schemeClr>
                </a:solidFill>
              </a:rPr>
              <a:t>. Web of </a:t>
            </a:r>
            <a:r>
              <a:rPr lang="es-ES" dirty="0" err="1">
                <a:solidFill>
                  <a:schemeClr val="accent1">
                    <a:lumMod val="60000"/>
                    <a:lumOff val="40000"/>
                  </a:schemeClr>
                </a:solidFill>
              </a:rPr>
              <a:t>Science</a:t>
            </a:r>
            <a:r>
              <a:rPr lang="es-ES" dirty="0">
                <a:solidFill>
                  <a:schemeClr val="accent1">
                    <a:lumMod val="60000"/>
                    <a:lumOff val="40000"/>
                  </a:schemeClr>
                </a:solidFill>
              </a:rPr>
              <a:t>. Disponible en: </a:t>
            </a:r>
            <a:r>
              <a:rPr lang="es-ES" dirty="0">
                <a:solidFill>
                  <a:schemeClr val="accent1">
                    <a:lumMod val="60000"/>
                    <a:lumOff val="40000"/>
                  </a:schemeClr>
                </a:solidFill>
                <a:hlinkClick r:id="rId2"/>
              </a:rPr>
              <a:t>http://thomsonreuters.com/en/products-services/scholarly-scientific-research/scholarly-search-and-discovery/web-of-science.html</a:t>
            </a:r>
            <a:r>
              <a:rPr lang="es-ES" dirty="0">
                <a:solidFill>
                  <a:schemeClr val="accent1">
                    <a:lumMod val="60000"/>
                    <a:lumOff val="40000"/>
                  </a:schemeClr>
                </a:solidFill>
              </a:rPr>
              <a:t> </a:t>
            </a:r>
            <a:r>
              <a:rPr lang="es-MX" dirty="0">
                <a:solidFill>
                  <a:schemeClr val="accent1">
                    <a:lumMod val="60000"/>
                    <a:lumOff val="40000"/>
                  </a:schemeClr>
                </a:solidFill>
              </a:rPr>
              <a:t>[consultada en agosto de 2015].</a:t>
            </a:r>
          </a:p>
          <a:p>
            <a:endParaRPr lang="es-MX" dirty="0"/>
          </a:p>
        </p:txBody>
      </p:sp>
    </p:spTree>
    <p:extLst>
      <p:ext uri="{BB962C8B-B14F-4D97-AF65-F5344CB8AC3E}">
        <p14:creationId xmlns:p14="http://schemas.microsoft.com/office/powerpoint/2010/main" val="1734447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60000"/>
                    <a:lumOff val="40000"/>
                  </a:schemeClr>
                </a:solidFill>
              </a:rPr>
              <a:t>PRESENTACIÓN DEL MATERIAL</a:t>
            </a:r>
            <a:endParaRPr lang="es-MX" dirty="0">
              <a:solidFill>
                <a:schemeClr val="accent1">
                  <a:lumMod val="60000"/>
                  <a:lumOff val="40000"/>
                </a:schemeClr>
              </a:solidFill>
            </a:endParaRPr>
          </a:p>
        </p:txBody>
      </p:sp>
      <p:sp>
        <p:nvSpPr>
          <p:cNvPr id="3" name="Marcador de contenido 2"/>
          <p:cNvSpPr>
            <a:spLocks noGrp="1"/>
          </p:cNvSpPr>
          <p:nvPr>
            <p:ph idx="1"/>
          </p:nvPr>
        </p:nvSpPr>
        <p:spPr>
          <a:xfrm>
            <a:off x="680321" y="2034746"/>
            <a:ext cx="9613861" cy="4291913"/>
          </a:xfrm>
        </p:spPr>
        <p:txBody>
          <a:bodyPr>
            <a:normAutofit fontScale="77500" lnSpcReduction="20000"/>
          </a:bodyPr>
          <a:lstStyle/>
          <a:p>
            <a:pPr marL="0" indent="0" algn="ctr">
              <a:lnSpc>
                <a:spcPct val="150000"/>
              </a:lnSpc>
              <a:buNone/>
            </a:pPr>
            <a:r>
              <a:rPr lang="es-MX" b="1" dirty="0" smtClean="0">
                <a:solidFill>
                  <a:schemeClr val="accent6">
                    <a:lumMod val="50000"/>
                  </a:schemeClr>
                </a:solidFill>
              </a:rPr>
              <a:t>Internet</a:t>
            </a:r>
            <a:r>
              <a:rPr lang="es-MX" dirty="0" smtClean="0">
                <a:solidFill>
                  <a:schemeClr val="accent6">
                    <a:lumMod val="50000"/>
                  </a:schemeClr>
                </a:solidFill>
              </a:rPr>
              <a:t> </a:t>
            </a:r>
            <a:r>
              <a:rPr lang="es-MX" dirty="0" smtClean="0">
                <a:solidFill>
                  <a:schemeClr val="accent1">
                    <a:lumMod val="60000"/>
                    <a:lumOff val="40000"/>
                  </a:schemeClr>
                </a:solidFill>
              </a:rPr>
              <a:t>se considera hoy en día el mayor </a:t>
            </a:r>
            <a:r>
              <a:rPr lang="es-MX" b="1" dirty="0" smtClean="0">
                <a:solidFill>
                  <a:schemeClr val="accent6">
                    <a:lumMod val="50000"/>
                  </a:schemeClr>
                </a:solidFill>
              </a:rPr>
              <a:t>repositorio de información digital</a:t>
            </a:r>
            <a:r>
              <a:rPr lang="es-MX" dirty="0" smtClean="0">
                <a:solidFill>
                  <a:schemeClr val="accent1">
                    <a:lumMod val="60000"/>
                    <a:lumOff val="40000"/>
                  </a:schemeClr>
                </a:solidFill>
              </a:rPr>
              <a:t> del mundo; en dicha red pueden buscarse, identificarse, “bajarse”, almacenarse y compartirse millones de </a:t>
            </a:r>
            <a:r>
              <a:rPr lang="es-MX" b="1" dirty="0" smtClean="0">
                <a:solidFill>
                  <a:schemeClr val="accent6">
                    <a:lumMod val="50000"/>
                  </a:schemeClr>
                </a:solidFill>
              </a:rPr>
              <a:t>textos y documentos </a:t>
            </a:r>
            <a:r>
              <a:rPr lang="es-MX" dirty="0" smtClean="0">
                <a:solidFill>
                  <a:schemeClr val="accent1">
                    <a:lumMod val="60000"/>
                    <a:lumOff val="40000"/>
                  </a:schemeClr>
                </a:solidFill>
              </a:rPr>
              <a:t>que circulan en ella.</a:t>
            </a:r>
          </a:p>
          <a:p>
            <a:pPr marL="0" indent="0" algn="ctr">
              <a:lnSpc>
                <a:spcPct val="150000"/>
              </a:lnSpc>
              <a:buNone/>
            </a:pPr>
            <a:r>
              <a:rPr lang="es-MX" dirty="0" smtClean="0">
                <a:solidFill>
                  <a:schemeClr val="accent1">
                    <a:lumMod val="60000"/>
                    <a:lumOff val="40000"/>
                  </a:schemeClr>
                </a:solidFill>
              </a:rPr>
              <a:t>Sin embargo, no todos los materiales son confiables ni se consideran científicos, </a:t>
            </a:r>
            <a:r>
              <a:rPr lang="es-MX" dirty="0" smtClean="0">
                <a:solidFill>
                  <a:schemeClr val="accent1">
                    <a:lumMod val="60000"/>
                    <a:lumOff val="40000"/>
                  </a:schemeClr>
                </a:solidFill>
              </a:rPr>
              <a:t>o tienen credibilidad, por </a:t>
            </a:r>
            <a:r>
              <a:rPr lang="es-MX" dirty="0" smtClean="0">
                <a:solidFill>
                  <a:schemeClr val="accent1">
                    <a:lumMod val="60000"/>
                    <a:lumOff val="40000"/>
                  </a:schemeClr>
                </a:solidFill>
              </a:rPr>
              <a:t>lo que los estudiantes de cualquier nivel educativo requieren una serie de </a:t>
            </a:r>
            <a:r>
              <a:rPr lang="es-MX" b="1" dirty="0" smtClean="0">
                <a:solidFill>
                  <a:schemeClr val="accent1">
                    <a:lumMod val="60000"/>
                    <a:lumOff val="40000"/>
                  </a:schemeClr>
                </a:solidFill>
              </a:rPr>
              <a:t>orientaciones </a:t>
            </a:r>
            <a:r>
              <a:rPr lang="es-MX" dirty="0" smtClean="0">
                <a:solidFill>
                  <a:schemeClr val="accent1">
                    <a:lumMod val="60000"/>
                    <a:lumOff val="40000"/>
                  </a:schemeClr>
                </a:solidFill>
              </a:rPr>
              <a:t>para guiarlos en la adecuada </a:t>
            </a:r>
            <a:r>
              <a:rPr lang="es-MX" b="1" dirty="0" smtClean="0">
                <a:solidFill>
                  <a:schemeClr val="accent6">
                    <a:lumMod val="50000"/>
                  </a:schemeClr>
                </a:solidFill>
              </a:rPr>
              <a:t>selección</a:t>
            </a:r>
            <a:r>
              <a:rPr lang="es-MX" dirty="0" smtClean="0">
                <a:solidFill>
                  <a:schemeClr val="accent1">
                    <a:lumMod val="60000"/>
                    <a:lumOff val="40000"/>
                  </a:schemeClr>
                </a:solidFill>
              </a:rPr>
              <a:t> de dichos recursos que puedan apoyarles en su proceso de indagación profesional.</a:t>
            </a:r>
          </a:p>
          <a:p>
            <a:pPr marL="0" indent="0" algn="ctr">
              <a:lnSpc>
                <a:spcPct val="150000"/>
              </a:lnSpc>
              <a:buNone/>
            </a:pPr>
            <a:r>
              <a:rPr lang="es-MX" dirty="0" smtClean="0">
                <a:solidFill>
                  <a:schemeClr val="accent1">
                    <a:lumMod val="60000"/>
                    <a:lumOff val="40000"/>
                  </a:schemeClr>
                </a:solidFill>
              </a:rPr>
              <a:t>Así, en este material didáctico se proporcionan algunas de estas directrices para que los alumnos puedan “navegar” en el “mar” de información que les ofrece </a:t>
            </a:r>
            <a:r>
              <a:rPr lang="es-MX" dirty="0">
                <a:solidFill>
                  <a:schemeClr val="accent1">
                    <a:lumMod val="60000"/>
                    <a:lumOff val="40000"/>
                  </a:schemeClr>
                </a:solidFill>
              </a:rPr>
              <a:t>la red </a:t>
            </a:r>
            <a:r>
              <a:rPr lang="es-MX" dirty="0" smtClean="0">
                <a:solidFill>
                  <a:schemeClr val="accent1">
                    <a:lumMod val="60000"/>
                    <a:lumOff val="40000"/>
                  </a:schemeClr>
                </a:solidFill>
              </a:rPr>
              <a:t>y tengan acceso a textos científicos </a:t>
            </a:r>
            <a:r>
              <a:rPr lang="es-MX" dirty="0">
                <a:solidFill>
                  <a:schemeClr val="accent1">
                    <a:lumMod val="60000"/>
                    <a:lumOff val="40000"/>
                  </a:schemeClr>
                </a:solidFill>
              </a:rPr>
              <a:t>y </a:t>
            </a:r>
            <a:r>
              <a:rPr lang="es-MX" dirty="0" smtClean="0">
                <a:solidFill>
                  <a:schemeClr val="accent1">
                    <a:lumMod val="60000"/>
                    <a:lumOff val="40000"/>
                  </a:schemeClr>
                </a:solidFill>
              </a:rPr>
              <a:t>académicos </a:t>
            </a:r>
            <a:r>
              <a:rPr lang="es-MX" dirty="0" smtClean="0">
                <a:solidFill>
                  <a:schemeClr val="accent1">
                    <a:lumMod val="60000"/>
                    <a:lumOff val="40000"/>
                  </a:schemeClr>
                </a:solidFill>
              </a:rPr>
              <a:t>en </a:t>
            </a:r>
            <a:r>
              <a:rPr lang="es-MX" b="1" dirty="0">
                <a:solidFill>
                  <a:schemeClr val="accent1">
                    <a:lumMod val="60000"/>
                    <a:lumOff val="40000"/>
                  </a:schemeClr>
                </a:solidFill>
              </a:rPr>
              <a:t>Acceso </a:t>
            </a:r>
            <a:r>
              <a:rPr lang="es-MX" b="1" dirty="0" smtClean="0">
                <a:solidFill>
                  <a:schemeClr val="accent1">
                    <a:lumMod val="60000"/>
                    <a:lumOff val="40000"/>
                  </a:schemeClr>
                </a:solidFill>
              </a:rPr>
              <a:t>Abierto. </a:t>
            </a:r>
            <a:endParaRPr lang="es-MX" b="1" dirty="0">
              <a:solidFill>
                <a:schemeClr val="accent1">
                  <a:lumMod val="60000"/>
                  <a:lumOff val="40000"/>
                </a:schemeClr>
              </a:solidFill>
            </a:endParaRPr>
          </a:p>
        </p:txBody>
      </p:sp>
    </p:spTree>
    <p:extLst>
      <p:ext uri="{BB962C8B-B14F-4D97-AF65-F5344CB8AC3E}">
        <p14:creationId xmlns:p14="http://schemas.microsoft.com/office/powerpoint/2010/main" val="9410521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1">
                    <a:lumMod val="40000"/>
                    <a:lumOff val="60000"/>
                  </a:schemeClr>
                </a:solidFill>
              </a:rPr>
              <a:t>PROPÓSITO DEL MATERIAL</a:t>
            </a:r>
            <a:endParaRPr lang="es-MX" dirty="0">
              <a:solidFill>
                <a:schemeClr val="accent1">
                  <a:lumMod val="40000"/>
                  <a:lumOff val="60000"/>
                </a:schemeClr>
              </a:solidFill>
            </a:endParaRPr>
          </a:p>
        </p:txBody>
      </p:sp>
      <p:sp>
        <p:nvSpPr>
          <p:cNvPr id="3" name="Marcador de contenido 2"/>
          <p:cNvSpPr>
            <a:spLocks noGrp="1"/>
          </p:cNvSpPr>
          <p:nvPr>
            <p:ph idx="1"/>
          </p:nvPr>
        </p:nvSpPr>
        <p:spPr/>
        <p:txBody>
          <a:bodyPr/>
          <a:lstStyle/>
          <a:p>
            <a:pPr marL="0" indent="0" algn="ctr">
              <a:lnSpc>
                <a:spcPct val="150000"/>
              </a:lnSpc>
              <a:buNone/>
            </a:pPr>
            <a:r>
              <a:rPr lang="es-MX" dirty="0">
                <a:solidFill>
                  <a:schemeClr val="accent1">
                    <a:lumMod val="60000"/>
                    <a:lumOff val="40000"/>
                  </a:schemeClr>
                </a:solidFill>
              </a:rPr>
              <a:t>Proporcionar al estudiante de posgrado herramientas para realizar la búsqueda y selección de </a:t>
            </a:r>
            <a:r>
              <a:rPr lang="es-MX" b="1" dirty="0">
                <a:solidFill>
                  <a:schemeClr val="accent1">
                    <a:lumMod val="40000"/>
                    <a:lumOff val="60000"/>
                  </a:schemeClr>
                </a:solidFill>
              </a:rPr>
              <a:t>información científica y académica </a:t>
            </a:r>
            <a:r>
              <a:rPr lang="es-MX" dirty="0" smtClean="0">
                <a:solidFill>
                  <a:schemeClr val="accent1">
                    <a:lumMod val="60000"/>
                    <a:lumOff val="40000"/>
                  </a:schemeClr>
                </a:solidFill>
              </a:rPr>
              <a:t>confiable y con credibilidad </a:t>
            </a:r>
            <a:r>
              <a:rPr lang="es-MX" dirty="0">
                <a:solidFill>
                  <a:schemeClr val="accent1">
                    <a:lumMod val="60000"/>
                    <a:lumOff val="40000"/>
                  </a:schemeClr>
                </a:solidFill>
              </a:rPr>
              <a:t>en </a:t>
            </a:r>
            <a:r>
              <a:rPr lang="es-MX" b="1" dirty="0">
                <a:solidFill>
                  <a:schemeClr val="accent1">
                    <a:lumMod val="40000"/>
                    <a:lumOff val="60000"/>
                  </a:schemeClr>
                </a:solidFill>
              </a:rPr>
              <a:t>Acceso Abierto</a:t>
            </a:r>
            <a:r>
              <a:rPr lang="es-MX" dirty="0">
                <a:solidFill>
                  <a:schemeClr val="accent1">
                    <a:lumMod val="60000"/>
                    <a:lumOff val="40000"/>
                  </a:schemeClr>
                </a:solidFill>
              </a:rPr>
              <a:t>, que le sea de utilidad en la elaboración del protocolo de investigación, así como para la redacción de tesis y artículos científicos.</a:t>
            </a:r>
          </a:p>
        </p:txBody>
      </p:sp>
    </p:spTree>
    <p:extLst>
      <p:ext uri="{BB962C8B-B14F-4D97-AF65-F5344CB8AC3E}">
        <p14:creationId xmlns:p14="http://schemas.microsoft.com/office/powerpoint/2010/main" val="28221328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770938" y="2118050"/>
            <a:ext cx="8144134" cy="2267338"/>
          </a:xfrm>
        </p:spPr>
        <p:txBody>
          <a:bodyPr/>
          <a:lstStyle/>
          <a:p>
            <a:pPr algn="ctr">
              <a:lnSpc>
                <a:spcPct val="150000"/>
              </a:lnSpc>
            </a:pPr>
            <a:r>
              <a:rPr lang="es-MX" sz="1800" b="1" dirty="0">
                <a:solidFill>
                  <a:schemeClr val="accent1">
                    <a:lumMod val="60000"/>
                    <a:lumOff val="40000"/>
                  </a:schemeClr>
                </a:solidFill>
              </a:rPr>
              <a:t>Aplicación de diversos criterios para la búsqueda y selección de producción científica relacionada en Acceso Abierto (Internet, bases de datos, bibliotecas digitales y repositorios de información) para apoyar el proceso de investigación.</a:t>
            </a:r>
          </a:p>
        </p:txBody>
      </p:sp>
      <p:sp>
        <p:nvSpPr>
          <p:cNvPr id="5" name="Subtítulo 4"/>
          <p:cNvSpPr>
            <a:spLocks noGrp="1"/>
          </p:cNvSpPr>
          <p:nvPr>
            <p:ph type="subTitle" idx="1"/>
          </p:nvPr>
        </p:nvSpPr>
        <p:spPr>
          <a:xfrm>
            <a:off x="754967" y="4739272"/>
            <a:ext cx="8144134" cy="1117687"/>
          </a:xfrm>
        </p:spPr>
        <p:txBody>
          <a:bodyPr/>
          <a:lstStyle/>
          <a:p>
            <a:pPr algn="ctr">
              <a:lnSpc>
                <a:spcPct val="150000"/>
              </a:lnSpc>
            </a:pPr>
            <a:r>
              <a:rPr lang="es-MX" b="1" dirty="0" smtClean="0">
                <a:solidFill>
                  <a:schemeClr val="bg2">
                    <a:lumMod val="50000"/>
                  </a:schemeClr>
                </a:solidFill>
              </a:rPr>
              <a:t>CONTENIDO I DEL PROGRAMA DE ESTUDIOS “SEMINARIO DE INVESTIGACIÓN I”</a:t>
            </a:r>
            <a:endParaRPr lang="es-MX" b="1" dirty="0">
              <a:solidFill>
                <a:schemeClr val="bg2">
                  <a:lumMod val="50000"/>
                </a:schemeClr>
              </a:solidFill>
            </a:endParaRPr>
          </a:p>
        </p:txBody>
      </p:sp>
    </p:spTree>
    <p:extLst>
      <p:ext uri="{BB962C8B-B14F-4D97-AF65-F5344CB8AC3E}">
        <p14:creationId xmlns:p14="http://schemas.microsoft.com/office/powerpoint/2010/main" val="258146032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solidFill>
                  <a:schemeClr val="accent1">
                    <a:lumMod val="40000"/>
                    <a:lumOff val="60000"/>
                  </a:schemeClr>
                </a:solidFill>
              </a:rPr>
              <a:t>GUIÓN EXPLICATIVO PARA EL EMPLEO DEL MATERIAL</a:t>
            </a:r>
            <a:endParaRPr lang="es-MX" dirty="0">
              <a:solidFill>
                <a:schemeClr val="accent1">
                  <a:lumMod val="40000"/>
                  <a:lumOff val="60000"/>
                </a:schemeClr>
              </a:solidFill>
            </a:endParaRPr>
          </a:p>
        </p:txBody>
      </p:sp>
      <p:sp>
        <p:nvSpPr>
          <p:cNvPr id="6" name="Marcador de contenido 5"/>
          <p:cNvSpPr>
            <a:spLocks noGrp="1"/>
          </p:cNvSpPr>
          <p:nvPr>
            <p:ph sz="half" idx="1"/>
          </p:nvPr>
        </p:nvSpPr>
        <p:spPr>
          <a:xfrm>
            <a:off x="680320" y="2336872"/>
            <a:ext cx="4698358" cy="4047451"/>
          </a:xfrm>
        </p:spPr>
        <p:txBody>
          <a:bodyPr>
            <a:normAutofit fontScale="92500" lnSpcReduction="20000"/>
          </a:bodyPr>
          <a:lstStyle/>
          <a:p>
            <a:pPr algn="ctr">
              <a:lnSpc>
                <a:spcPct val="150000"/>
              </a:lnSpc>
            </a:pPr>
            <a:r>
              <a:rPr lang="es-MX" b="1" dirty="0">
                <a:solidFill>
                  <a:schemeClr val="accent1">
                    <a:lumMod val="60000"/>
                    <a:lumOff val="40000"/>
                  </a:schemeClr>
                </a:solidFill>
              </a:rPr>
              <a:t>Este material puede ser utilizado como apoyo para la presentación de </a:t>
            </a:r>
            <a:r>
              <a:rPr lang="es-MX" b="1" dirty="0" smtClean="0">
                <a:solidFill>
                  <a:schemeClr val="accent1">
                    <a:lumMod val="60000"/>
                    <a:lumOff val="40000"/>
                  </a:schemeClr>
                </a:solidFill>
              </a:rPr>
              <a:t>diversos criterios que contribuyan a hacer una adecuada selección de documentos </a:t>
            </a:r>
            <a:r>
              <a:rPr lang="es-MX" b="1" dirty="0" err="1" smtClean="0">
                <a:solidFill>
                  <a:schemeClr val="accent1">
                    <a:lumMod val="60000"/>
                    <a:lumOff val="40000"/>
                  </a:schemeClr>
                </a:solidFill>
              </a:rPr>
              <a:t>bibliohemerográficos</a:t>
            </a:r>
            <a:r>
              <a:rPr lang="es-MX" b="1" dirty="0" smtClean="0">
                <a:solidFill>
                  <a:schemeClr val="accent1">
                    <a:lumMod val="60000"/>
                    <a:lumOff val="40000"/>
                  </a:schemeClr>
                </a:solidFill>
              </a:rPr>
              <a:t> que se encuentran en Internet, en Acceso Abierto (</a:t>
            </a:r>
            <a:r>
              <a:rPr lang="es-MX" b="1" i="1" dirty="0" smtClean="0">
                <a:solidFill>
                  <a:schemeClr val="accent1">
                    <a:lumMod val="60000"/>
                    <a:lumOff val="40000"/>
                  </a:schemeClr>
                </a:solidFill>
              </a:rPr>
              <a:t>Open Access).</a:t>
            </a:r>
            <a:endParaRPr lang="es-MX" b="1" i="1" dirty="0">
              <a:solidFill>
                <a:schemeClr val="accent1">
                  <a:lumMod val="60000"/>
                  <a:lumOff val="40000"/>
                </a:schemeClr>
              </a:solidFill>
            </a:endParaRPr>
          </a:p>
          <a:p>
            <a:endParaRPr lang="es-MX" dirty="0"/>
          </a:p>
        </p:txBody>
      </p:sp>
      <p:sp>
        <p:nvSpPr>
          <p:cNvPr id="7" name="Marcador de contenido 6"/>
          <p:cNvSpPr>
            <a:spLocks noGrp="1"/>
          </p:cNvSpPr>
          <p:nvPr>
            <p:ph sz="half" idx="2"/>
          </p:nvPr>
        </p:nvSpPr>
        <p:spPr>
          <a:xfrm>
            <a:off x="5594123" y="2336872"/>
            <a:ext cx="4700058" cy="3981549"/>
          </a:xfrm>
        </p:spPr>
        <p:txBody>
          <a:bodyPr>
            <a:normAutofit fontScale="92500" lnSpcReduction="20000"/>
          </a:bodyPr>
          <a:lstStyle/>
          <a:p>
            <a:pPr algn="ctr">
              <a:lnSpc>
                <a:spcPct val="160000"/>
              </a:lnSpc>
            </a:pPr>
            <a:r>
              <a:rPr lang="es-MX" b="1" dirty="0">
                <a:solidFill>
                  <a:schemeClr val="accent1">
                    <a:lumMod val="60000"/>
                    <a:lumOff val="40000"/>
                  </a:schemeClr>
                </a:solidFill>
              </a:rPr>
              <a:t>Se sugiere presentarlo </a:t>
            </a:r>
            <a:r>
              <a:rPr lang="es-MX" b="1" dirty="0" smtClean="0">
                <a:solidFill>
                  <a:schemeClr val="accent1">
                    <a:lumMod val="60000"/>
                    <a:lumOff val="40000"/>
                  </a:schemeClr>
                </a:solidFill>
              </a:rPr>
              <a:t>durante dos clases </a:t>
            </a:r>
            <a:r>
              <a:rPr lang="es-MX" b="1" dirty="0">
                <a:solidFill>
                  <a:schemeClr val="accent1">
                    <a:lumMod val="60000"/>
                    <a:lumOff val="40000"/>
                  </a:schemeClr>
                </a:solidFill>
              </a:rPr>
              <a:t>presenciales, que tienen una duración de dos horas cada </a:t>
            </a:r>
            <a:r>
              <a:rPr lang="es-MX" b="1" dirty="0" smtClean="0">
                <a:solidFill>
                  <a:schemeClr val="accent1">
                    <a:lumMod val="60000"/>
                    <a:lumOff val="40000"/>
                  </a:schemeClr>
                </a:solidFill>
              </a:rPr>
              <a:t>una. Entonces se </a:t>
            </a:r>
            <a:r>
              <a:rPr lang="es-MX" b="1" dirty="0">
                <a:solidFill>
                  <a:schemeClr val="accent1">
                    <a:lumMod val="60000"/>
                    <a:lumOff val="40000"/>
                  </a:schemeClr>
                </a:solidFill>
              </a:rPr>
              <a:t>recomienda presentar </a:t>
            </a:r>
            <a:r>
              <a:rPr lang="es-MX" b="1" dirty="0" smtClean="0">
                <a:solidFill>
                  <a:schemeClr val="accent1">
                    <a:lumMod val="60000"/>
                    <a:lumOff val="40000"/>
                  </a:schemeClr>
                </a:solidFill>
              </a:rPr>
              <a:t>un promedio de 18 diapositivas por sesión.</a:t>
            </a:r>
            <a:endParaRPr lang="es-MX" b="1" dirty="0">
              <a:solidFill>
                <a:schemeClr val="accent1">
                  <a:lumMod val="60000"/>
                  <a:lumOff val="40000"/>
                </a:schemeClr>
              </a:solidFill>
            </a:endParaRPr>
          </a:p>
          <a:p>
            <a:endParaRPr lang="es-MX" dirty="0">
              <a:solidFill>
                <a:schemeClr val="accent1">
                  <a:lumMod val="60000"/>
                  <a:lumOff val="40000"/>
                </a:schemeClr>
              </a:solidFill>
            </a:endParaRPr>
          </a:p>
        </p:txBody>
      </p:sp>
    </p:spTree>
    <p:extLst>
      <p:ext uri="{BB962C8B-B14F-4D97-AF65-F5344CB8AC3E}">
        <p14:creationId xmlns:p14="http://schemas.microsoft.com/office/powerpoint/2010/main" val="35885641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lnSpc>
                <a:spcPct val="150000"/>
              </a:lnSpc>
            </a:pPr>
            <a:r>
              <a:rPr lang="es-MX" dirty="0">
                <a:solidFill>
                  <a:schemeClr val="accent1">
                    <a:lumMod val="60000"/>
                    <a:lumOff val="40000"/>
                  </a:schemeClr>
                </a:solidFill>
              </a:rPr>
              <a:t>GUIÓN EXPLICATIVO PARA EL EMPLEO DEL MATERIAL</a:t>
            </a:r>
          </a:p>
        </p:txBody>
      </p:sp>
      <p:sp>
        <p:nvSpPr>
          <p:cNvPr id="3" name="Marcador de contenido 2"/>
          <p:cNvSpPr>
            <a:spLocks noGrp="1"/>
          </p:cNvSpPr>
          <p:nvPr>
            <p:ph sz="half" idx="1"/>
          </p:nvPr>
        </p:nvSpPr>
        <p:spPr/>
        <p:txBody>
          <a:bodyPr>
            <a:normAutofit fontScale="85000" lnSpcReduction="10000"/>
          </a:bodyPr>
          <a:lstStyle/>
          <a:p>
            <a:pPr algn="just">
              <a:lnSpc>
                <a:spcPct val="150000"/>
              </a:lnSpc>
            </a:pPr>
            <a:endParaRPr lang="es-MX" dirty="0" smtClean="0">
              <a:solidFill>
                <a:schemeClr val="accent1">
                  <a:lumMod val="60000"/>
                  <a:lumOff val="40000"/>
                </a:schemeClr>
              </a:solidFill>
            </a:endParaRPr>
          </a:p>
          <a:p>
            <a:pPr marL="0" indent="0" algn="just">
              <a:lnSpc>
                <a:spcPct val="150000"/>
              </a:lnSpc>
              <a:buNone/>
            </a:pPr>
            <a:r>
              <a:rPr lang="es-MX" dirty="0" smtClean="0">
                <a:solidFill>
                  <a:schemeClr val="accent1">
                    <a:lumMod val="60000"/>
                    <a:lumOff val="40000"/>
                  </a:schemeClr>
                </a:solidFill>
              </a:rPr>
              <a:t>En </a:t>
            </a:r>
            <a:r>
              <a:rPr lang="es-MX" dirty="0">
                <a:solidFill>
                  <a:schemeClr val="accent1">
                    <a:lumMod val="60000"/>
                    <a:lumOff val="40000"/>
                  </a:schemeClr>
                </a:solidFill>
              </a:rPr>
              <a:t>cada </a:t>
            </a:r>
            <a:r>
              <a:rPr lang="es-MX" dirty="0" smtClean="0">
                <a:solidFill>
                  <a:schemeClr val="accent1">
                    <a:lumMod val="60000"/>
                    <a:lumOff val="40000"/>
                  </a:schemeClr>
                </a:solidFill>
              </a:rPr>
              <a:t>clase, </a:t>
            </a:r>
            <a:r>
              <a:rPr lang="es-MX" dirty="0">
                <a:solidFill>
                  <a:schemeClr val="accent1">
                    <a:lumMod val="60000"/>
                    <a:lumOff val="40000"/>
                  </a:schemeClr>
                </a:solidFill>
              </a:rPr>
              <a:t>el docente puede acompañar su exposición oral con este material, </a:t>
            </a:r>
            <a:r>
              <a:rPr lang="es-MX" dirty="0" smtClean="0">
                <a:solidFill>
                  <a:schemeClr val="accent1">
                    <a:lumMod val="60000"/>
                    <a:lumOff val="40000"/>
                  </a:schemeClr>
                </a:solidFill>
              </a:rPr>
              <a:t> </a:t>
            </a:r>
            <a:r>
              <a:rPr lang="es-MX" dirty="0">
                <a:solidFill>
                  <a:schemeClr val="accent1">
                    <a:lumMod val="60000"/>
                    <a:lumOff val="40000"/>
                  </a:schemeClr>
                </a:solidFill>
              </a:rPr>
              <a:t>apoyándose de alguna de las siguientes estrategias didácticas:</a:t>
            </a:r>
          </a:p>
          <a:p>
            <a:endParaRPr lang="es-MX" dirty="0"/>
          </a:p>
        </p:txBody>
      </p:sp>
      <p:sp>
        <p:nvSpPr>
          <p:cNvPr id="4" name="Marcador de contenido 3"/>
          <p:cNvSpPr>
            <a:spLocks noGrp="1"/>
          </p:cNvSpPr>
          <p:nvPr>
            <p:ph sz="half" idx="2"/>
          </p:nvPr>
        </p:nvSpPr>
        <p:spPr/>
        <p:txBody>
          <a:bodyPr>
            <a:normAutofit fontScale="85000" lnSpcReduction="10000"/>
          </a:bodyPr>
          <a:lstStyle/>
          <a:p>
            <a:pPr algn="just">
              <a:lnSpc>
                <a:spcPct val="150000"/>
              </a:lnSpc>
            </a:pPr>
            <a:r>
              <a:rPr lang="es-MX" b="1" dirty="0">
                <a:solidFill>
                  <a:schemeClr val="bg2">
                    <a:lumMod val="75000"/>
                  </a:schemeClr>
                </a:solidFill>
              </a:rPr>
              <a:t>PREGUNTAS DETONADORAS: </a:t>
            </a:r>
            <a:r>
              <a:rPr lang="es-MX" dirty="0">
                <a:solidFill>
                  <a:schemeClr val="accent1">
                    <a:lumMod val="60000"/>
                    <a:lumOff val="40000"/>
                  </a:schemeClr>
                </a:solidFill>
              </a:rPr>
              <a:t>Con base en la información que se va proyectando, se pueden ir formulando algunas interrogantes que detonen la participación y discusión de los </a:t>
            </a:r>
            <a:r>
              <a:rPr lang="es-MX" dirty="0" smtClean="0">
                <a:solidFill>
                  <a:schemeClr val="accent1">
                    <a:lumMod val="60000"/>
                    <a:lumOff val="40000"/>
                  </a:schemeClr>
                </a:solidFill>
              </a:rPr>
              <a:t>alumnos en torno a la búsqueda y selección de material </a:t>
            </a:r>
            <a:r>
              <a:rPr lang="es-MX" dirty="0" err="1" smtClean="0">
                <a:solidFill>
                  <a:schemeClr val="accent1">
                    <a:lumMod val="60000"/>
                    <a:lumOff val="40000"/>
                  </a:schemeClr>
                </a:solidFill>
              </a:rPr>
              <a:t>bibliohemerográfico</a:t>
            </a:r>
            <a:r>
              <a:rPr lang="es-MX" dirty="0" smtClean="0">
                <a:solidFill>
                  <a:schemeClr val="accent1">
                    <a:lumMod val="60000"/>
                    <a:lumOff val="40000"/>
                  </a:schemeClr>
                </a:solidFill>
              </a:rPr>
              <a:t> en la red.</a:t>
            </a:r>
            <a:endParaRPr lang="es-MX" dirty="0">
              <a:solidFill>
                <a:schemeClr val="accent1">
                  <a:lumMod val="60000"/>
                  <a:lumOff val="40000"/>
                </a:schemeClr>
              </a:solidFill>
            </a:endParaRPr>
          </a:p>
          <a:p>
            <a:endParaRPr lang="es-MX" dirty="0"/>
          </a:p>
        </p:txBody>
      </p:sp>
    </p:spTree>
    <p:extLst>
      <p:ext uri="{BB962C8B-B14F-4D97-AF65-F5344CB8AC3E}">
        <p14:creationId xmlns:p14="http://schemas.microsoft.com/office/powerpoint/2010/main" val="423744813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erlí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TM04033917[[fn=Berlín]]</Template>
  <TotalTime>771</TotalTime>
  <Words>3047</Words>
  <Application>Microsoft Office PowerPoint</Application>
  <PresentationFormat>Personalizado</PresentationFormat>
  <Paragraphs>248</Paragraphs>
  <Slides>48</Slides>
  <Notes>0</Notes>
  <HiddenSlides>0</HiddenSlides>
  <MMClips>0</MMClips>
  <ScaleCrop>false</ScaleCrop>
  <HeadingPairs>
    <vt:vector size="4" baseType="variant">
      <vt:variant>
        <vt:lpstr>Tema</vt:lpstr>
      </vt:variant>
      <vt:variant>
        <vt:i4>1</vt:i4>
      </vt:variant>
      <vt:variant>
        <vt:lpstr>Títulos de diapositiva</vt:lpstr>
      </vt:variant>
      <vt:variant>
        <vt:i4>48</vt:i4>
      </vt:variant>
    </vt:vector>
  </HeadingPairs>
  <TitlesOfParts>
    <vt:vector size="49" baseType="lpstr">
      <vt:lpstr>Berlín</vt:lpstr>
      <vt:lpstr>UNIVERSIDAD AUTÓNOMA DEL ESTADO DE MÉXICO FACULTAD DE TURISMO Y GASTRONOMÍA</vt:lpstr>
      <vt:lpstr>PROGRAMA EDUCATIVO: MAESTRÍA EN ESTUDIOS TURÍSTICOS</vt:lpstr>
      <vt:lpstr>PRESENTACIÓN DEL MATERIAL</vt:lpstr>
      <vt:lpstr>PRESENTACIÓN DEL MATERIAL</vt:lpstr>
      <vt:lpstr>PRESENTACIÓN DEL MATERIAL</vt:lpstr>
      <vt:lpstr>PROPÓSITO DEL MATERIAL</vt:lpstr>
      <vt:lpstr>Aplicación de diversos criterios para la búsqueda y selección de producción científica relacionada en Acceso Abierto (Internet, bases de datos, bibliotecas digitales y repositorios de información) para apoyar el proceso de investigación.</vt:lpstr>
      <vt:lpstr>GUIÓN EXPLICATIVO PARA EL EMPLEO DEL MATERIAL</vt:lpstr>
      <vt:lpstr>GUIÓN EXPLICATIVO PARA EL EMPLEO DEL MATERIAL</vt:lpstr>
      <vt:lpstr>GUIÓN EXPLICATIVO PARA EL EMPLEO DEL MATERIAL</vt:lpstr>
      <vt:lpstr>ACCESO ABIERTO A RECURSOS CIENTÍFICOS: CÓMO BUSCAR Y SELECCIONAR INFORMACIÓN CONFIABLE Y CON CREDIBILIDAD EN INTERNET  </vt:lpstr>
      <vt:lpstr>¿QUÉ ES EL ACCESO ABIERTO?</vt:lpstr>
      <vt:lpstr>ACCESO ABIERTO</vt:lpstr>
      <vt:lpstr>DECLARACIÓN DE BUDAPEST (Acceso Abierto)</vt:lpstr>
      <vt:lpstr>DECLARACIONES DE LAS 3 “B”</vt:lpstr>
      <vt:lpstr>ANTEDECENTES DEL OPEN ACCESS</vt:lpstr>
      <vt:lpstr>ALGUNOS PROBLEMAS</vt:lpstr>
      <vt:lpstr>BENEFICIOS</vt:lpstr>
      <vt:lpstr>Pero, ¿cómo realizar la búsqueda de los recursos científicos en Internet, y en Open Access? </vt:lpstr>
      <vt:lpstr>BÚSQUEDA DE RECURSOS CIENTÍFICOS</vt:lpstr>
      <vt:lpstr>INICIAR LA BÚSQUEDA</vt:lpstr>
      <vt:lpstr>¿Puedes dar algunos ejemplos de palabras clave, relacionadas con tu tema de investigación?</vt:lpstr>
      <vt:lpstr>Realiza BÚSQUEDAS AVANZADAS y utiliza más herramientas tecnológicas </vt:lpstr>
      <vt:lpstr>OTRAS HERRAMIENTAS DE BÚSQUEDA EN LÍNEA</vt:lpstr>
      <vt:lpstr>MÁS HERRAMIENTAS DE BÚSQUEDA DE INFORMACIÓN EN LÍNEA</vt:lpstr>
      <vt:lpstr>MOTOR DE BÚSQUEDA: GOOGLE ACADÉMICO</vt:lpstr>
      <vt:lpstr>REALIZA UNA BÚSQUEDA AVANZADA RELACIONADA CON TU TEMA DE INVESTIGACIÓN</vt:lpstr>
      <vt:lpstr>FUENTES DE INFORMACIÓN CONFIABLES O CON CREDIBILIDAD</vt:lpstr>
      <vt:lpstr>FUENTES DE INFORMACIÓN CONFIABLES O CON CREDIBILIDAD</vt:lpstr>
      <vt:lpstr>OTRAS FUENTES: DIRECTORY OF OPEN  ACCESS JOURNALS</vt:lpstr>
      <vt:lpstr>DIRECTORY OF OPEN ACCESS JOURNALS</vt:lpstr>
      <vt:lpstr>DIRECTORY OF OPEN ACCESS JOURNALS</vt:lpstr>
      <vt:lpstr>WEB OF SCIENCE (Thomson Reuters)</vt:lpstr>
      <vt:lpstr>SCIELO MÉXICO</vt:lpstr>
      <vt:lpstr>SCIELO MÉXICO: Materia, CIENCIAS SOCIALES</vt:lpstr>
      <vt:lpstr>SCIELO MÉXICO: Ciencias Sociales</vt:lpstr>
      <vt:lpstr>BASES DE DATOS UAEM (generales y relacionadas con el área de Ciencias Sociales o Multidisciplinaria)</vt:lpstr>
      <vt:lpstr>OTROS CRITERIOS A CONSIDERAR PARA LA BÚSQUEDA Y SELECCIÓN DE INFORMACIÓN</vt:lpstr>
      <vt:lpstr>OTROS CRITERIOS</vt:lpstr>
      <vt:lpstr>OTROS CRITERIOS</vt:lpstr>
      <vt:lpstr>OTROS CRITERIOS A CONSIDERAR</vt:lpstr>
      <vt:lpstr>¿CUÁL CREES QUE PODRÍA SER OTRO CRITERIO A CONSIDERAR PARA LA BÚSQUEDA Y SELECCIÓN DE FUENTES DE INFORMACIÓN CONFIABLES Y CON CREDIBILIDAD?</vt:lpstr>
      <vt:lpstr>RECOMENDACIONES FINALES</vt:lpstr>
      <vt:lpstr>RECOMENDACIONES FINALES</vt:lpstr>
      <vt:lpstr>FUENTES DE INFORMACIÓN</vt:lpstr>
      <vt:lpstr>FUENTES DE INFORMACIÓN</vt:lpstr>
      <vt:lpstr>FUENTES DE INFORMACIÓN</vt:lpstr>
      <vt:lpstr>FUENTES DE INFORMACIÓN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ACCESO ABIERTO A RECURSOS CIENTÍFICOS: CÓMO BUSCAR Y ENCONTRAR INFORMACIÓN CONFIABLE EN INTERNET</dc:title>
  <dc:creator>Diana</dc:creator>
  <cp:lastModifiedBy>Humanidades</cp:lastModifiedBy>
  <cp:revision>133</cp:revision>
  <cp:lastPrinted>2015-08-07T02:17:58Z</cp:lastPrinted>
  <dcterms:created xsi:type="dcterms:W3CDTF">2015-08-04T15:37:01Z</dcterms:created>
  <dcterms:modified xsi:type="dcterms:W3CDTF">2015-10-01T23:25:25Z</dcterms:modified>
</cp:coreProperties>
</file>