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2" d="100"/>
          <a:sy n="72" d="100"/>
        </p:scale>
        <p:origin x="-2754" y="-9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C6897-BAFB-45E6-8C08-B9F95F0C8FC7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830801-6548-42A2-8299-7295E4DE8BD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30801-6548-42A2-8299-7295E4DE8BD0}" type="slidenum">
              <a:rPr lang="es-MX" smtClean="0"/>
              <a:pPr/>
              <a:t>2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2610-F23E-433C-8C2E-C4D7A346792D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C310-8DAC-4386-9858-44F5CE49922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2610-F23E-433C-8C2E-C4D7A346792D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C310-8DAC-4386-9858-44F5CE49922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2610-F23E-433C-8C2E-C4D7A346792D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C310-8DAC-4386-9858-44F5CE49922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2610-F23E-433C-8C2E-C4D7A346792D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C310-8DAC-4386-9858-44F5CE49922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2610-F23E-433C-8C2E-C4D7A346792D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C310-8DAC-4386-9858-44F5CE49922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2610-F23E-433C-8C2E-C4D7A346792D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C310-8DAC-4386-9858-44F5CE49922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2610-F23E-433C-8C2E-C4D7A346792D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C310-8DAC-4386-9858-44F5CE49922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2610-F23E-433C-8C2E-C4D7A346792D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C310-8DAC-4386-9858-44F5CE49922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2610-F23E-433C-8C2E-C4D7A346792D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C310-8DAC-4386-9858-44F5CE49922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2610-F23E-433C-8C2E-C4D7A346792D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C310-8DAC-4386-9858-44F5CE49922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2610-F23E-433C-8C2E-C4D7A346792D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CC310-8DAC-4386-9858-44F5CE49922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42610-F23E-433C-8C2E-C4D7A346792D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CC310-8DAC-4386-9858-44F5CE49922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  <p:sndAc>
      <p:stSnd>
        <p:snd r:embed="rId13" name="chimes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3714775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tx2"/>
                </a:solidFill>
              </a:rPr>
              <a:t> </a:t>
            </a:r>
            <a:br>
              <a:rPr lang="es-MX" b="1" dirty="0" smtClean="0">
                <a:solidFill>
                  <a:schemeClr val="tx2"/>
                </a:solidFill>
              </a:rPr>
            </a:br>
            <a:r>
              <a:rPr lang="es-MX" sz="2800" b="1" dirty="0" smtClean="0">
                <a:solidFill>
                  <a:schemeClr val="tx2"/>
                </a:solidFill>
              </a:rPr>
              <a:t>UNIVERSIDAD AUTONOMA DEL ESTADO DE MEXICO</a:t>
            </a:r>
            <a:r>
              <a:rPr lang="es-MX" sz="2400" b="1" dirty="0" smtClean="0">
                <a:solidFill>
                  <a:schemeClr val="tx2"/>
                </a:solidFill>
              </a:rPr>
              <a:t/>
            </a:r>
            <a:br>
              <a:rPr lang="es-MX" sz="2400" b="1" dirty="0" smtClean="0">
                <a:solidFill>
                  <a:schemeClr val="tx2"/>
                </a:solidFill>
              </a:rPr>
            </a:br>
            <a:r>
              <a:rPr lang="es-MX" sz="2400" b="1" dirty="0" smtClean="0">
                <a:solidFill>
                  <a:schemeClr val="tx2"/>
                </a:solidFill>
              </a:rPr>
              <a:t>CENTRO UNIVERSITARIO ZUMPANGO</a:t>
            </a:r>
            <a:br>
              <a:rPr lang="es-MX" sz="2400" b="1" dirty="0" smtClean="0">
                <a:solidFill>
                  <a:schemeClr val="tx2"/>
                </a:solidFill>
              </a:rPr>
            </a:br>
            <a:r>
              <a:rPr lang="es-MX" sz="2400" b="1" dirty="0" smtClean="0">
                <a:solidFill>
                  <a:schemeClr val="tx2"/>
                </a:solidFill>
              </a:rPr>
              <a:t>LICENCIATURA EN ENFERMERIA</a:t>
            </a:r>
            <a:r>
              <a:rPr lang="es-MX" b="1" dirty="0" smtClean="0">
                <a:solidFill>
                  <a:schemeClr val="tx2"/>
                </a:solidFill>
              </a:rPr>
              <a:t/>
            </a:r>
            <a:br>
              <a:rPr lang="es-MX" b="1" dirty="0" smtClean="0">
                <a:solidFill>
                  <a:schemeClr val="tx2"/>
                </a:solidFill>
              </a:rPr>
            </a:br>
            <a:r>
              <a:rPr lang="es-MX" b="1" dirty="0" smtClean="0">
                <a:solidFill>
                  <a:schemeClr val="tx2"/>
                </a:solidFill>
              </a:rPr>
              <a:t/>
            </a:r>
            <a:br>
              <a:rPr lang="es-MX" b="1" dirty="0" smtClean="0">
                <a:solidFill>
                  <a:schemeClr val="tx2"/>
                </a:solidFill>
              </a:rPr>
            </a:br>
            <a:r>
              <a:rPr lang="es-MX" sz="2200" b="1" dirty="0" smtClean="0">
                <a:solidFill>
                  <a:schemeClr val="tx2"/>
                </a:solidFill>
              </a:rPr>
              <a:t>METODOLOGÍA DE LA INVESTIGACIÓN</a:t>
            </a:r>
            <a:r>
              <a:rPr lang="es-MX" b="1" dirty="0" smtClean="0">
                <a:solidFill>
                  <a:schemeClr val="tx2"/>
                </a:solidFill>
              </a:rPr>
              <a:t/>
            </a:r>
            <a:br>
              <a:rPr lang="es-MX" b="1" dirty="0" smtClean="0">
                <a:solidFill>
                  <a:schemeClr val="tx2"/>
                </a:solidFill>
              </a:rPr>
            </a:br>
            <a:r>
              <a:rPr lang="es-MX" b="1" dirty="0" smtClean="0">
                <a:solidFill>
                  <a:schemeClr val="tx2"/>
                </a:solidFill>
              </a:rPr>
              <a:t/>
            </a:r>
            <a:br>
              <a:rPr lang="es-MX" b="1" dirty="0" smtClean="0">
                <a:solidFill>
                  <a:schemeClr val="tx2"/>
                </a:solidFill>
              </a:rPr>
            </a:br>
            <a:r>
              <a:rPr lang="es-MX" sz="2000" b="1" dirty="0" smtClean="0">
                <a:solidFill>
                  <a:schemeClr val="tx2"/>
                </a:solidFill>
              </a:rPr>
              <a:t>INVESTIGACION </a:t>
            </a:r>
            <a:r>
              <a:rPr lang="es-MX" sz="2000" b="1" dirty="0" smtClean="0">
                <a:solidFill>
                  <a:schemeClr val="tx2"/>
                </a:solidFill>
              </a:rPr>
              <a:t>APLICADA A ENFERMERIA</a:t>
            </a:r>
            <a:endParaRPr lang="es-MX" sz="2000" b="1" dirty="0">
              <a:solidFill>
                <a:schemeClr val="tx2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s-MX" sz="2000" b="1" dirty="0" smtClean="0">
              <a:solidFill>
                <a:schemeClr val="tx2"/>
              </a:solidFill>
            </a:endParaRPr>
          </a:p>
          <a:p>
            <a:r>
              <a:rPr lang="es-MX" sz="2000" b="1" dirty="0" smtClean="0">
                <a:solidFill>
                  <a:schemeClr val="tx2"/>
                </a:solidFill>
              </a:rPr>
              <a:t>DR. EN ED. FCO. JAVIER GARCIA LAVALLEY</a:t>
            </a:r>
            <a:endParaRPr lang="es-MX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tx2"/>
                </a:solidFill>
              </a:rPr>
              <a:t>METODO DIALECTICO</a:t>
            </a:r>
            <a:endParaRPr lang="es-MX" sz="3200" b="1" dirty="0">
              <a:solidFill>
                <a:schemeClr val="tx2"/>
              </a:solidFill>
            </a:endParaRPr>
          </a:p>
        </p:txBody>
      </p:sp>
      <p:pic>
        <p:nvPicPr>
          <p:cNvPr id="5126" name="Picture 6" descr="C:\Users\UAEM\AppData\Local\Microsoft\Windows\Temporary Internet Files\Content.IE5\HMFJNE9B\paciente-empoder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714621"/>
            <a:ext cx="1714512" cy="1643074"/>
          </a:xfrm>
          <a:prstGeom prst="rect">
            <a:avLst/>
          </a:prstGeom>
          <a:noFill/>
        </p:spPr>
      </p:pic>
      <p:sp>
        <p:nvSpPr>
          <p:cNvPr id="11" name="10 Rectángulo"/>
          <p:cNvSpPr/>
          <p:nvPr/>
        </p:nvSpPr>
        <p:spPr>
          <a:xfrm>
            <a:off x="1214414" y="178592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200" dirty="0" smtClean="0">
                <a:solidFill>
                  <a:schemeClr val="tx1"/>
                </a:solidFill>
              </a:rPr>
              <a:t>TESIS</a:t>
            </a:r>
            <a:endParaRPr lang="es-MX" sz="1200" dirty="0">
              <a:solidFill>
                <a:schemeClr val="tx1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7143768" y="17144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100" dirty="0" smtClean="0">
                <a:solidFill>
                  <a:schemeClr val="tx1"/>
                </a:solidFill>
              </a:rPr>
              <a:t>ANTITESIS</a:t>
            </a:r>
            <a:endParaRPr lang="es-MX" sz="1100" dirty="0">
              <a:solidFill>
                <a:schemeClr val="tx1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4071934" y="542926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200" dirty="0" smtClean="0">
                <a:solidFill>
                  <a:schemeClr val="tx1"/>
                </a:solidFill>
              </a:rPr>
              <a:t>SINTESIS</a:t>
            </a:r>
            <a:endParaRPr lang="es-MX" sz="1200" dirty="0">
              <a:solidFill>
                <a:schemeClr val="tx1"/>
              </a:solidFill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2357422" y="2214554"/>
            <a:ext cx="46434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rot="16200000" flipH="1">
            <a:off x="1893075" y="2821777"/>
            <a:ext cx="2928958" cy="2000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rot="5400000">
            <a:off x="4286248" y="2571744"/>
            <a:ext cx="2928958" cy="2500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PLANTEAMIENTO DEL PROBLEMA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UN PROBLEMA NACE DE LA OBSERVACION Y A</a:t>
            </a:r>
          </a:p>
          <a:p>
            <a:pPr algn="just"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TRAVES DE PREGUNTAS SE PLANTEA.</a:t>
            </a:r>
          </a:p>
          <a:p>
            <a:pPr algn="just">
              <a:buNone/>
            </a:pPr>
            <a:endParaRPr lang="es-MX" sz="2400" dirty="0" smtClean="0">
              <a:solidFill>
                <a:schemeClr val="accent1"/>
              </a:solidFill>
            </a:endParaRPr>
          </a:p>
          <a:p>
            <a:pPr algn="just"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SE PLANTEA CON FINES EXPLICATIVOS O</a:t>
            </a:r>
          </a:p>
          <a:p>
            <a:pPr algn="just"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PREDICTIVOS, ENUNCIANDO RAZONES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C:\Users\UAEM\AppData\Local\Microsoft\Windows\Temporary Internet Files\Content.IE5\HMFJNE9B\Principal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28912" y="3929066"/>
            <a:ext cx="3686175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PLANTEAMIENTO DEL PROBLEMA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DEBEN CONSIDERARSE TRES ASPECTOS :</a:t>
            </a:r>
          </a:p>
          <a:p>
            <a:pPr>
              <a:buNone/>
            </a:pPr>
            <a:endParaRPr lang="es-MX" sz="24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-DEBE EXPRESAR UNA RELACION ENTRE DOS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O MAS VARIABLES</a:t>
            </a:r>
          </a:p>
          <a:p>
            <a:pPr>
              <a:buNone/>
            </a:pPr>
            <a:endParaRPr lang="es-MX" sz="24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-FORMULADO CLARAMENTE COMO PREGUNTA</a:t>
            </a:r>
          </a:p>
          <a:p>
            <a:pPr>
              <a:buNone/>
            </a:pPr>
            <a:endParaRPr lang="es-MX" sz="24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-DEBE SER OBSERVADO Y APORBADO EN LA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REALIDAD</a:t>
            </a:r>
            <a:endParaRPr lang="es-MX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PLANTEAMIENTO DEL PROBLEMA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PARA PLANTEARLO HAY QUE OBSERVAR TRES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ELEMENTOS</a:t>
            </a:r>
          </a:p>
          <a:p>
            <a:pPr>
              <a:buNone/>
            </a:pPr>
            <a:endParaRPr lang="es-MX" sz="24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-LOS OBJETIVOS</a:t>
            </a:r>
          </a:p>
          <a:p>
            <a:pPr>
              <a:buNone/>
            </a:pPr>
            <a:endParaRPr lang="es-MX" sz="24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-LAS PREGUNTAS</a:t>
            </a:r>
          </a:p>
          <a:p>
            <a:pPr>
              <a:buNone/>
            </a:pPr>
            <a:endParaRPr lang="es-MX" sz="24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-LA JUSTIFICACION</a:t>
            </a:r>
            <a:endParaRPr lang="es-MX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LOS OBJETIVOS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PERMITEN:</a:t>
            </a:r>
          </a:p>
          <a:p>
            <a:pPr>
              <a:buNone/>
            </a:pPr>
            <a:endParaRPr lang="es-MX" sz="24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-ESCLARECER UN PROBLEMA</a:t>
            </a:r>
          </a:p>
          <a:p>
            <a:pPr>
              <a:buNone/>
            </a:pPr>
            <a:endParaRPr lang="es-MX" sz="24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-CONTRIBUIR EN LA SOLUCION DEL PROBLEMA</a:t>
            </a:r>
          </a:p>
          <a:p>
            <a:pPr>
              <a:buNone/>
            </a:pPr>
            <a:endParaRPr lang="es-MX" sz="24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-PROBAR UNA TEORIA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2051" name="Picture 3" descr="C:\Users\UAEM\AppData\Local\Microsoft\Windows\Temporary Internet Files\Content.IE5\W8YPENBG\objetivos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500174"/>
            <a:ext cx="1161288" cy="11612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LAS PREGUNTAS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DEBEN:</a:t>
            </a:r>
          </a:p>
          <a:p>
            <a:pPr>
              <a:buNone/>
            </a:pPr>
            <a:endParaRPr lang="es-MX" sz="24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-SER CONCRETAS Y PRECISAS</a:t>
            </a:r>
          </a:p>
          <a:p>
            <a:pPr>
              <a:buNone/>
            </a:pPr>
            <a:endParaRPr lang="es-MX" sz="24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-LIMITARLAS A UN ASPECTO, LIMITES TEMPORALES Y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ESPACIALES</a:t>
            </a:r>
          </a:p>
          <a:p>
            <a:pPr>
              <a:buNone/>
            </a:pPr>
            <a:endParaRPr lang="es-MX" sz="2400" dirty="0"/>
          </a:p>
        </p:txBody>
      </p:sp>
      <p:pic>
        <p:nvPicPr>
          <p:cNvPr id="3074" name="Picture 2" descr="C:\Users\UAEM\AppData\Local\Microsoft\Windows\Temporary Internet Files\Content.IE5\W8YPENBG\adamtglass-com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 flipV="1">
            <a:off x="4576762" y="3433762"/>
            <a:ext cx="1852626" cy="1852626"/>
          </a:xfrm>
          <a:prstGeom prst="rect">
            <a:avLst/>
          </a:prstGeom>
          <a:noFill/>
        </p:spPr>
      </p:pic>
      <p:pic>
        <p:nvPicPr>
          <p:cNvPr id="3075" name="Picture 3" descr="C:\Users\UAEM\AppData\Local\Microsoft\Windows\Temporary Internet Files\Content.IE5\W8YPENBG\adamtglass-com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7" y="3424237"/>
            <a:ext cx="9525" cy="9525"/>
          </a:xfrm>
          <a:prstGeom prst="rect">
            <a:avLst/>
          </a:prstGeom>
          <a:noFill/>
        </p:spPr>
      </p:pic>
      <p:pic>
        <p:nvPicPr>
          <p:cNvPr id="3076" name="Picture 4" descr="C:\Users\UAEM\AppData\Local\Microsoft\Windows\Temporary Internet Files\Content.IE5\JDRFG3LI\preguntas_plan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4214818"/>
            <a:ext cx="4876800" cy="221457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JUSTIFICACION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JUSTIFICAR LA EXISTENCIA DEL PROBLEMA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-DETERMINAR LA MAGNITUD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-CONSIDERAR LA VULNERABILIDAD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4098" name="Picture 2" descr="C:\Users\UAEM\AppData\Local\Microsoft\Windows\Temporary Internet Files\Content.IE5\JDRFG3LI\justificaciÃ³n-31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071810"/>
            <a:ext cx="3810000" cy="32639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JUSTIFICACION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FACTIBILIDAD: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-TECNICA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-ECONOMICA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-FINANCIERA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5125" name="Picture 5" descr="C:\Users\UAEM\AppData\Local\Microsoft\Windows\Temporary Internet Files\Content.IE5\HMFJNE9B\gestion-del-cambio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785926"/>
            <a:ext cx="4000528" cy="40719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HIPOTESIS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RESPUESTA PROVISIONAL A UN FENOMENO</a:t>
            </a:r>
          </a:p>
          <a:p>
            <a:pPr>
              <a:buNone/>
            </a:pPr>
            <a:endParaRPr lang="es-MX" sz="24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-LOS TERMINOS DEBEN SER CLAROS Y CONCRETOS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-NO LLEVAN UN JUICIO DE VALOR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-DEBEN SER ESPECIFICAS EN CUANTO A LOS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INDICADORES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-RELACIONADAS CON LOS RECURSOS Y LAS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TECNICAS DISPONIBLES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-DERIVARSE DEL MARCO TEORICO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6146" name="Picture 2" descr="C:\Users\UAEM\AppData\Local\Microsoft\Windows\Temporary Internet Files\Content.IE5\W8YPENBG\hipÃ³tesis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4714884"/>
            <a:ext cx="2409820" cy="19288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HIPOTESIS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SE COMPONEN DE TRES ELEMENTOS: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-UNIDADES DE OBSERVACION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-VARIABLES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-TERMINOS LOGICOS DE RELACION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7171" name="Picture 3" descr="C:\Users\UAEM\AppData\Local\Microsoft\Windows\Temporary Internet Files\Content.IE5\O6ZD937C\practica_microscopio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000504"/>
            <a:ext cx="1873997" cy="1500198"/>
          </a:xfrm>
          <a:prstGeom prst="rect">
            <a:avLst/>
          </a:prstGeom>
          <a:noFill/>
        </p:spPr>
      </p:pic>
      <p:pic>
        <p:nvPicPr>
          <p:cNvPr id="7173" name="Picture 5" descr="C:\Users\UAEM\AppData\Local\Microsoft\Windows\Temporary Internet Files\Content.IE5\HMFJNE9B\variables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4286256"/>
            <a:ext cx="2571768" cy="2071702"/>
          </a:xfrm>
          <a:prstGeom prst="rect">
            <a:avLst/>
          </a:prstGeom>
          <a:noFill/>
        </p:spPr>
      </p:pic>
      <p:pic>
        <p:nvPicPr>
          <p:cNvPr id="7176" name="Picture 8" descr="C:\Users\UAEM\AppData\Local\Microsoft\Windows\Temporary Internet Files\Content.IE5\O6ZD937C\220px-PolygonsSetComplement.svg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4286256"/>
            <a:ext cx="1714512" cy="17859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METODOLOGIA </a:t>
            </a:r>
            <a:endParaRPr lang="es-MX" sz="2800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Admin\AppData\Local\Microsoft\Windows\Temporary Internet Files\Content.IE5\J06O6D5N\metodologia2[1].gif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416550" y="2404269"/>
            <a:ext cx="1428750" cy="1590675"/>
          </a:xfrm>
          <a:prstGeom prst="rect">
            <a:avLst/>
          </a:prstGeom>
          <a:noFill/>
        </p:spPr>
      </p:pic>
      <p:sp>
        <p:nvSpPr>
          <p:cNvPr id="5" name="4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2000" b="1" dirty="0" smtClean="0">
                <a:solidFill>
                  <a:schemeClr val="tx2"/>
                </a:solidFill>
              </a:rPr>
              <a:t>TEORIA DEL METODO</a:t>
            </a:r>
            <a:endParaRPr lang="es-MX" sz="2000" b="1" dirty="0">
              <a:solidFill>
                <a:schemeClr val="tx2"/>
              </a:solidFill>
            </a:endParaRPr>
          </a:p>
        </p:txBody>
      </p:sp>
      <p:pic>
        <p:nvPicPr>
          <p:cNvPr id="1044" name="Picture 20" descr="C:\Users\Admin\AppData\Local\Microsoft\Windows\Temporary Internet Files\Content.IE5\GTV12AF8\graficas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005064"/>
            <a:ext cx="2448272" cy="17281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3" name="chimes.wav" builtIn="1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DISEÑO METODOLOGICO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TIPOS DE INVESTIGACION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-CUALITATIVA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-CUANTITATIVA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8196" name="Picture 4" descr="C:\Users\UAEM\AppData\Local\Microsoft\Windows\Temporary Internet Files\Content.IE5\W8YPENBG\hqdefault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786190"/>
            <a:ext cx="3357586" cy="2500330"/>
          </a:xfrm>
          <a:prstGeom prst="rect">
            <a:avLst/>
          </a:prstGeom>
          <a:noFill/>
        </p:spPr>
      </p:pic>
      <p:pic>
        <p:nvPicPr>
          <p:cNvPr id="8198" name="Picture 6" descr="C:\Users\UAEM\AppData\Local\Microsoft\Windows\Temporary Internet Files\Content.IE5\HMFJNE9B\evaluacion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3786190"/>
            <a:ext cx="3286148" cy="250033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DISEÑO METODOLOGICO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TIPOS DE ESTUDIO: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DESCRIPTIVO- DESCRIBE LAS CARACTERISTICAS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MAS ESPECIFICAS DEL FENOMENO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9220" name="Picture 4" descr="C:\Users\UAEM\AppData\Local\Microsoft\Windows\Temporary Internet Files\Content.IE5\HMFJNE9B\DOLOR_ARASAAC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214686"/>
            <a:ext cx="4572032" cy="30003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DISEÑO METODOLOGICO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OBSERVACIONAL- OBSERVA EL FENOMENO SIN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INTERFERIR EN LAS VARIABLES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10246" name="Picture 6" descr="C:\Users\UAEM\AppData\Local\Microsoft\Windows\Temporary Internet Files\Content.IE5\O6ZD937C\observacion1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429000"/>
            <a:ext cx="2400300" cy="25527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DISEÑO METODOLOGICO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EXPERIMENTAL- REALIZA LA COMPARACION DE UN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FENOMENO TENIENDO EL CONTROL DEL MISMO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11266" name="Picture 2" descr="C:\Users\UAEM\AppData\Local\Microsoft\Windows\Temporary Internet Files\Content.IE5\JDRFG3LI\o_Experiment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786058"/>
            <a:ext cx="1905000" cy="30765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DISEÑO METODOLOGICO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PROSPECTIVO- PARTE DEL PRESENTE HACIA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ADELANTE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12293" name="Picture 5" descr="C:\Users\UAEM\AppData\Local\Microsoft\Windows\Temporary Internet Files\Content.IE5\JDRFG3LI\forecasting_01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214686"/>
            <a:ext cx="1828800" cy="17430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DISEÑO METODOLOGICO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RETROSPECTIVO- PARTE DEL PRESENTE HACIA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ATRAS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13319" name="Picture 7" descr="C:\Users\UAEM\AppData\Local\Microsoft\Windows\Temporary Internet Files\Content.IE5\JDRFG3LI\sentarseLEVANTARE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571876"/>
            <a:ext cx="5048250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DISEÑO METODOLOGICO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TRANSVERSAL- ESTUDIA EL FENOMENO EN UN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MOMENTO DETERMINADO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14339" name="Picture 3" descr="C:\Users\UAEM\AppData\Local\Microsoft\Windows\Temporary Internet Files\Content.IE5\HMFJNE9B\transversal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3143248"/>
            <a:ext cx="4597400" cy="2794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DISEÑO METODOLOGICO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LONGITUDINAL- ESTUDIA EL FENOMENO A TRAVES DEL TIEMPO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15366" name="Picture 6" descr="C:\Users\UAEM\AppData\Local\Microsoft\Windows\Temporary Internet Files\Content.IE5\O6ZD937C\220px-Perfil_longitudinal_desde_Valdemurio_hasta_el_Santuario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357562"/>
            <a:ext cx="1857388" cy="18573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DISEÑO METODOLOGICO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LIMITE DE ESPACIO- LUGAR O ESPACIO GEOGRAFICO DONDE SE DESARROLLA LA INVESTIGACION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16387" name="Picture 3" descr="C:\Users\UAEM\AppData\Local\Microsoft\Windows\Temporary Internet Files\Content.IE5\JDRFG3LI\geografia-300x338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786058"/>
            <a:ext cx="2857500" cy="32194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DISEÑO METODOLOGICO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LIMITE DE TIEMPO-  PERIODO QUE DURA LA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INVESTIGACION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17411" name="Picture 3" descr="C:\Users\UAEM\AppData\Local\Microsoft\Windows\Temporary Internet Files\Content.IE5\W8YPENBG\clock-27832_64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571720"/>
            <a:ext cx="4143404" cy="42862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tx2"/>
                </a:solidFill>
              </a:rPr>
              <a:t>METODOS GENERALES</a:t>
            </a:r>
            <a:endParaRPr lang="es-MX" sz="3200" b="1" dirty="0">
              <a:solidFill>
                <a:schemeClr val="tx2"/>
              </a:solidFill>
            </a:endParaRPr>
          </a:p>
        </p:txBody>
      </p:sp>
      <p:pic>
        <p:nvPicPr>
          <p:cNvPr id="1032" name="Picture 8" descr="C:\Users\Admin\AppData\Local\Microsoft\Windows\Temporary Internet Files\Content.IE5\D3ZN25QP\metodocientifico22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628800"/>
            <a:ext cx="4572000" cy="43719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DISEÑO METODOLOGICO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POBLACION- TODOS LOS ELEMENTOS DE UN</a:t>
            </a:r>
          </a:p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CONJUNTO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18435" name="Picture 3" descr="C:\Users\UAEM\AppData\Local\Microsoft\Windows\Temporary Internet Files\Content.IE5\O6ZD937C\Dia_Mundial_de_la_Poblacion_en_dibujo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000372"/>
            <a:ext cx="2190750" cy="24765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DISEÑO METODOLOGICO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MUESTRA- ES UN SUBGRUPO DE LA POBLACION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19459" name="Picture 3" descr="C:\Users\UAEM\AppData\Local\Microsoft\Windows\Temporary Internet Files\Content.IE5\W8YPENBG\Poblacion_y_muestra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857496"/>
            <a:ext cx="7124700" cy="33051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2"/>
                </a:solidFill>
              </a:rPr>
              <a:t>BIBLIOGRAFIA</a:t>
            </a:r>
            <a:endParaRPr lang="es-MX" sz="2800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endParaRPr lang="es-MX" sz="2400" dirty="0" smtClean="0"/>
          </a:p>
          <a:p>
            <a:r>
              <a:rPr lang="es-MX" sz="2400" dirty="0" smtClean="0"/>
              <a:t>1. Álvarez-</a:t>
            </a:r>
            <a:r>
              <a:rPr lang="es-MX" sz="2400" dirty="0" err="1" smtClean="0"/>
              <a:t>Gayou</a:t>
            </a:r>
            <a:r>
              <a:rPr lang="es-MX" sz="2400" dirty="0" smtClean="0"/>
              <a:t> </a:t>
            </a:r>
            <a:r>
              <a:rPr lang="es-MX" sz="2400" dirty="0" err="1" smtClean="0"/>
              <a:t>Jurgenson</a:t>
            </a:r>
            <a:r>
              <a:rPr lang="es-MX" sz="2400" dirty="0" smtClean="0"/>
              <a:t>, J. L. (2008). </a:t>
            </a:r>
            <a:r>
              <a:rPr lang="es-MX" sz="2400" b="1" dirty="0" smtClean="0"/>
              <a:t>Cómo hacer investigación cualitativa. Fundamentos y metodología. Edit. </a:t>
            </a:r>
            <a:r>
              <a:rPr lang="es-MX" sz="2400" b="1" dirty="0" err="1" smtClean="0"/>
              <a:t>Paidós</a:t>
            </a:r>
            <a:r>
              <a:rPr lang="es-MX" sz="2400" b="1" dirty="0" smtClean="0"/>
              <a:t> México </a:t>
            </a:r>
          </a:p>
          <a:p>
            <a:r>
              <a:rPr lang="es-MX" sz="2400" dirty="0" smtClean="0"/>
              <a:t>2. Alvarado Cervantes, </a:t>
            </a:r>
            <a:r>
              <a:rPr lang="es-MX" sz="2400" dirty="0" err="1" smtClean="0"/>
              <a:t>Dario</a:t>
            </a:r>
            <a:r>
              <a:rPr lang="es-MX" sz="2400" dirty="0" smtClean="0"/>
              <a:t> Gerardo.(2010) Mé</a:t>
            </a:r>
            <a:r>
              <a:rPr lang="es-MX" sz="2400" b="1" dirty="0" smtClean="0"/>
              <a:t>todos de investigación. Edit. </a:t>
            </a:r>
            <a:r>
              <a:rPr lang="es-MX" sz="2400" b="1" dirty="0" err="1" smtClean="0"/>
              <a:t>Prentice</a:t>
            </a:r>
            <a:r>
              <a:rPr lang="es-MX" sz="2400" b="1" dirty="0" smtClean="0"/>
              <a:t> Hall/</a:t>
            </a:r>
            <a:r>
              <a:rPr lang="es-MX" sz="2400" b="1" dirty="0" err="1" smtClean="0"/>
              <a:t>Pearson</a:t>
            </a:r>
            <a:r>
              <a:rPr lang="es-MX" sz="2400" b="1" dirty="0" smtClean="0"/>
              <a:t>. México </a:t>
            </a:r>
          </a:p>
          <a:p>
            <a:r>
              <a:rPr lang="es-MX" sz="2400" dirty="0" smtClean="0"/>
              <a:t>3. </a:t>
            </a:r>
            <a:r>
              <a:rPr lang="es-MX" sz="2400" dirty="0" err="1" smtClean="0"/>
              <a:t>Anguera</a:t>
            </a:r>
            <a:r>
              <a:rPr lang="es-MX" sz="2400" dirty="0" smtClean="0"/>
              <a:t>, N. (2008). </a:t>
            </a:r>
            <a:r>
              <a:rPr lang="es-MX" sz="2400" b="1" dirty="0" smtClean="0"/>
              <a:t>Manual de observación. Edit. Trillas. México. </a:t>
            </a:r>
          </a:p>
          <a:p>
            <a:r>
              <a:rPr lang="es-MX" sz="2400" dirty="0" smtClean="0"/>
              <a:t>4. Bell Judith.(2012) </a:t>
            </a:r>
            <a:r>
              <a:rPr lang="es-MX" sz="2400" b="1" dirty="0" smtClean="0"/>
              <a:t>Como hacer tu primer trabajo de investigación , Guía para investigadores en Educación y Ciencias sociales, Edit. </a:t>
            </a:r>
            <a:r>
              <a:rPr lang="es-MX" sz="2400" b="1" dirty="0" err="1" smtClean="0"/>
              <a:t>Gedisa</a:t>
            </a:r>
            <a:r>
              <a:rPr lang="es-MX" sz="2400" b="1" dirty="0" smtClean="0"/>
              <a:t>. México </a:t>
            </a:r>
          </a:p>
          <a:p>
            <a:r>
              <a:rPr lang="es-MX" sz="2400" dirty="0" smtClean="0"/>
              <a:t>5. Bunge Mario (2008) </a:t>
            </a:r>
            <a:r>
              <a:rPr lang="es-MX" sz="2400" b="1" dirty="0" smtClean="0"/>
              <a:t>La ciencia, su método y su Filosofía. Grupo Editorial Patria. México </a:t>
            </a:r>
          </a:p>
          <a:p>
            <a:r>
              <a:rPr lang="es-MX" sz="2400" dirty="0" smtClean="0"/>
              <a:t>6. Canales H. Francisca. De Alvarado Eva Luz (2012) </a:t>
            </a:r>
            <a:r>
              <a:rPr lang="es-MX" sz="2400" b="1" dirty="0" smtClean="0"/>
              <a:t>Metodología de la Investigación. Manual para el Desarrollo de Personal de la Salud. Edit. UTHEA, Noriega editores. México. </a:t>
            </a:r>
          </a:p>
          <a:p>
            <a:r>
              <a:rPr lang="es-MX" sz="2400" dirty="0" smtClean="0"/>
              <a:t>7. Castaña, Castañeda Jiménez y Col. (2002) </a:t>
            </a:r>
            <a:r>
              <a:rPr lang="es-MX" sz="2400" b="1" dirty="0" smtClean="0"/>
              <a:t>Metodología de la investigación. Edit. </a:t>
            </a:r>
            <a:r>
              <a:rPr lang="es-MX" sz="2400" b="1" dirty="0" err="1" smtClean="0"/>
              <a:t>Mc.</a:t>
            </a:r>
            <a:r>
              <a:rPr lang="es-MX" sz="2400" b="1" dirty="0" smtClean="0"/>
              <a:t> </a:t>
            </a:r>
            <a:r>
              <a:rPr lang="es-MX" sz="2400" b="1" dirty="0" err="1" smtClean="0"/>
              <a:t>Graw</a:t>
            </a:r>
            <a:r>
              <a:rPr lang="es-MX" sz="2400" b="1" dirty="0" smtClean="0"/>
              <a:t> Hill. México </a:t>
            </a:r>
          </a:p>
          <a:p>
            <a:r>
              <a:rPr lang="es-MX" sz="2400" dirty="0" smtClean="0"/>
              <a:t>8. Eco Humberto (2013) </a:t>
            </a:r>
            <a:r>
              <a:rPr lang="es-MX" sz="2400" b="1" dirty="0" smtClean="0"/>
              <a:t>Como se hace una tesis. 3ª </a:t>
            </a:r>
            <a:r>
              <a:rPr lang="es-MX" sz="2400" b="1" dirty="0" err="1" smtClean="0"/>
              <a:t>Reimp</a:t>
            </a:r>
            <a:r>
              <a:rPr lang="es-MX" sz="2400" b="1" dirty="0" smtClean="0"/>
              <a:t>. Edit. </a:t>
            </a:r>
            <a:r>
              <a:rPr lang="es-MX" sz="2400" b="1" dirty="0" err="1" smtClean="0"/>
              <a:t>Gedisa</a:t>
            </a:r>
            <a:r>
              <a:rPr lang="es-MX" sz="2400" b="1" dirty="0" smtClean="0"/>
              <a:t>. México </a:t>
            </a:r>
          </a:p>
          <a:p>
            <a:r>
              <a:rPr lang="es-MX" sz="2400" dirty="0" smtClean="0"/>
              <a:t>9. E. Méndez a. Carlos E.(2001) </a:t>
            </a:r>
            <a:r>
              <a:rPr lang="es-MX" sz="2400" b="1" dirty="0" err="1" smtClean="0"/>
              <a:t>Metodología,Dieño</a:t>
            </a:r>
            <a:r>
              <a:rPr lang="es-MX" sz="2400" b="1" dirty="0" smtClean="0"/>
              <a:t> y desarrollo del proceso de investigación. 3ª Ed. Edit. </a:t>
            </a:r>
            <a:r>
              <a:rPr lang="es-MX" sz="2400" b="1" dirty="0" err="1" smtClean="0"/>
              <a:t>Mc.</a:t>
            </a:r>
            <a:r>
              <a:rPr lang="es-MX" sz="2400" b="1" dirty="0" smtClean="0"/>
              <a:t> </a:t>
            </a:r>
            <a:r>
              <a:rPr lang="es-MX" sz="2400" b="1" dirty="0" err="1" smtClean="0"/>
              <a:t>Graw</a:t>
            </a:r>
            <a:r>
              <a:rPr lang="es-MX" sz="2400" b="1" dirty="0" smtClean="0"/>
              <a:t> Hill. México </a:t>
            </a:r>
          </a:p>
          <a:p>
            <a:r>
              <a:rPr lang="es-MX" sz="2400" dirty="0" smtClean="0"/>
              <a:t>10. </a:t>
            </a:r>
            <a:r>
              <a:rPr lang="es-MX" sz="2400" dirty="0" err="1" smtClean="0"/>
              <a:t>Gerrish</a:t>
            </a:r>
            <a:r>
              <a:rPr lang="es-MX" sz="2400" dirty="0" smtClean="0"/>
              <a:t>, k. </a:t>
            </a:r>
            <a:r>
              <a:rPr lang="es-MX" sz="2400" dirty="0" err="1" smtClean="0"/>
              <a:t>Lacey</a:t>
            </a:r>
            <a:r>
              <a:rPr lang="es-MX" sz="2400" dirty="0" smtClean="0"/>
              <a:t>, A. (2008) </a:t>
            </a:r>
            <a:r>
              <a:rPr lang="es-MX" sz="2400" b="1" dirty="0" smtClean="0"/>
              <a:t>Investigación en Enfermería.5ª Ed. Edit. </a:t>
            </a:r>
            <a:r>
              <a:rPr lang="es-MX" sz="2400" b="1" dirty="0" err="1" smtClean="0"/>
              <a:t>Mc.</a:t>
            </a:r>
            <a:r>
              <a:rPr lang="es-MX" sz="2400" b="1" dirty="0" smtClean="0"/>
              <a:t> </a:t>
            </a:r>
            <a:r>
              <a:rPr lang="es-MX" sz="2400" b="1" dirty="0" err="1" smtClean="0"/>
              <a:t>Graw</a:t>
            </a:r>
            <a:r>
              <a:rPr lang="es-MX" sz="2400" b="1" dirty="0" smtClean="0"/>
              <a:t> Hill. España </a:t>
            </a:r>
          </a:p>
          <a:p>
            <a:r>
              <a:rPr lang="es-MX" sz="2400" dirty="0" smtClean="0"/>
              <a:t>11. Hernández, R., Fernández, C., Baptista, P. (2010). </a:t>
            </a:r>
            <a:r>
              <a:rPr lang="es-MX" sz="2400" b="1" dirty="0" smtClean="0"/>
              <a:t>Metodología de la Investigación. (5ª Ed.) </a:t>
            </a:r>
            <a:r>
              <a:rPr lang="es-MX" sz="2400" b="1" dirty="0" err="1" smtClean="0"/>
              <a:t>McGraw</a:t>
            </a:r>
            <a:r>
              <a:rPr lang="es-MX" sz="2400" b="1" dirty="0" smtClean="0"/>
              <a:t> Hill. México </a:t>
            </a:r>
          </a:p>
          <a:p>
            <a:r>
              <a:rPr lang="es-MX" sz="2400" dirty="0" smtClean="0"/>
              <a:t>12. Hernández </a:t>
            </a:r>
            <a:r>
              <a:rPr lang="es-MX" sz="2400" dirty="0" err="1" smtClean="0"/>
              <a:t>Sampiere</a:t>
            </a:r>
            <a:r>
              <a:rPr lang="es-MX" sz="2400" dirty="0" smtClean="0"/>
              <a:t> y Col (2009) </a:t>
            </a:r>
            <a:r>
              <a:rPr lang="es-MX" sz="2400" b="1" dirty="0" smtClean="0"/>
              <a:t>Metodología de la investigación. 5 Ed. Edit. </a:t>
            </a:r>
            <a:r>
              <a:rPr lang="es-MX" sz="2400" b="1" dirty="0" err="1" smtClean="0"/>
              <a:t>Mc.</a:t>
            </a:r>
            <a:r>
              <a:rPr lang="es-MX" sz="2400" b="1" dirty="0" smtClean="0"/>
              <a:t> </a:t>
            </a:r>
            <a:r>
              <a:rPr lang="es-MX" sz="2400" b="1" dirty="0" err="1" smtClean="0"/>
              <a:t>Graw</a:t>
            </a:r>
            <a:r>
              <a:rPr lang="es-MX" sz="2400" b="1" dirty="0" smtClean="0"/>
              <a:t> Hill. México </a:t>
            </a:r>
          </a:p>
          <a:p>
            <a:r>
              <a:rPr lang="es-MX" sz="2400" dirty="0" smtClean="0"/>
              <a:t>13. </a:t>
            </a:r>
            <a:r>
              <a:rPr lang="es-MX" sz="2400" dirty="0" err="1" smtClean="0"/>
              <a:t>Kerlinger</a:t>
            </a:r>
            <a:r>
              <a:rPr lang="es-MX" sz="2400" dirty="0" smtClean="0"/>
              <a:t> Fred N. (2012) </a:t>
            </a:r>
            <a:r>
              <a:rPr lang="es-MX" sz="2400" b="1" dirty="0" smtClean="0"/>
              <a:t>Investigación del comportamiento. Edit. McGraw-Hill .México. </a:t>
            </a:r>
          </a:p>
          <a:p>
            <a:r>
              <a:rPr lang="es-MX" sz="2400" dirty="0" smtClean="0"/>
              <a:t>14. Martínez M Miguel (2012) </a:t>
            </a:r>
            <a:r>
              <a:rPr lang="es-MX" sz="2400" b="1" dirty="0" smtClean="0"/>
              <a:t>La investigación cualitativa etnográfica en educación. Manual teórico-práctico. 3ª </a:t>
            </a:r>
            <a:r>
              <a:rPr lang="es-MX" sz="2400" b="1" dirty="0" err="1" smtClean="0"/>
              <a:t>Reimp</a:t>
            </a:r>
            <a:r>
              <a:rPr lang="es-MX" sz="2400" b="1" dirty="0" smtClean="0"/>
              <a:t>. Edit. Trillas. México </a:t>
            </a:r>
          </a:p>
          <a:p>
            <a:r>
              <a:rPr lang="es-MX" sz="2400" dirty="0" smtClean="0"/>
              <a:t>15. Tamayo y Tamayo Marco (2006). </a:t>
            </a:r>
            <a:r>
              <a:rPr lang="es-MX" sz="2400" b="1" dirty="0" smtClean="0"/>
              <a:t>El proceso de la investigación. Edit. </a:t>
            </a:r>
            <a:r>
              <a:rPr lang="es-MX" sz="2400" b="1" dirty="0" err="1" smtClean="0"/>
              <a:t>Limusa</a:t>
            </a:r>
            <a:r>
              <a:rPr lang="es-MX" sz="2400" b="1" dirty="0" smtClean="0"/>
              <a:t>. México </a:t>
            </a:r>
          </a:p>
          <a:p>
            <a:endParaRPr lang="es-MX" sz="2400" dirty="0" smtClean="0"/>
          </a:p>
          <a:p>
            <a:r>
              <a:rPr lang="es-MX" sz="2400" b="1" dirty="0" smtClean="0"/>
              <a:t>COMPLEMENTARIA </a:t>
            </a:r>
          </a:p>
          <a:p>
            <a:r>
              <a:rPr lang="es-MX" sz="2400" dirty="0" smtClean="0"/>
              <a:t>1. Martínez Migueles Miguel (2014) </a:t>
            </a:r>
            <a:r>
              <a:rPr lang="es-MX" sz="2400" b="1" dirty="0" smtClean="0"/>
              <a:t>Ciencia y Arte en la metodología Cualitativa. Edit. Trillas. México </a:t>
            </a:r>
          </a:p>
          <a:p>
            <a:r>
              <a:rPr lang="es-MX" sz="2400" dirty="0" smtClean="0"/>
              <a:t>2. Muñoz </a:t>
            </a:r>
            <a:r>
              <a:rPr lang="es-MX" sz="2400" dirty="0" err="1" smtClean="0"/>
              <a:t>Razo</a:t>
            </a:r>
            <a:r>
              <a:rPr lang="es-MX" sz="2400" dirty="0" smtClean="0"/>
              <a:t>, Carlos (2010 </a:t>
            </a:r>
            <a:r>
              <a:rPr lang="es-MX" sz="2400" b="1" dirty="0" smtClean="0"/>
              <a:t>Como elaborar y asesorar una investigación de tesis. Edit. </a:t>
            </a:r>
            <a:r>
              <a:rPr lang="es-MX" sz="2400" b="1" dirty="0" err="1" smtClean="0"/>
              <a:t>Prentice</a:t>
            </a:r>
            <a:r>
              <a:rPr lang="es-MX" sz="2400" b="1" dirty="0" smtClean="0"/>
              <a:t> Hall. México </a:t>
            </a:r>
          </a:p>
          <a:p>
            <a:r>
              <a:rPr lang="es-MX" sz="2400" dirty="0" smtClean="0"/>
              <a:t>3. Ortiz Frida, García Ma. Del Pilar (2010) </a:t>
            </a:r>
            <a:r>
              <a:rPr lang="es-MX" sz="2400" b="1" dirty="0" smtClean="0"/>
              <a:t>Metodología de la Investigación: su proceso y sus técnicas. Edit. </a:t>
            </a:r>
            <a:r>
              <a:rPr lang="es-MX" sz="2400" b="1" dirty="0" err="1" smtClean="0"/>
              <a:t>Limusa</a:t>
            </a:r>
            <a:r>
              <a:rPr lang="es-MX" sz="2400" b="1" dirty="0" smtClean="0"/>
              <a:t> </a:t>
            </a:r>
          </a:p>
          <a:p>
            <a:r>
              <a:rPr lang="es-MX" sz="2400" dirty="0" smtClean="0"/>
              <a:t>	</a:t>
            </a:r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tx2"/>
                </a:solidFill>
              </a:rPr>
              <a:t>METODO CIENTIFICO</a:t>
            </a:r>
            <a:endParaRPr lang="es-MX" sz="3200" b="1" dirty="0">
              <a:solidFill>
                <a:schemeClr val="tx2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627784" y="3429000"/>
            <a:ext cx="914400" cy="91440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Conoci-</a:t>
            </a:r>
          </a:p>
          <a:p>
            <a:r>
              <a:rPr lang="es-MX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Mientosos</a:t>
            </a:r>
          </a:p>
          <a:p>
            <a:r>
              <a:rPr lang="es-MX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previos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563888" y="34290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Problema</a:t>
            </a:r>
            <a:endParaRPr lang="es-MX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499992" y="34290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Plantea-miento del problema</a:t>
            </a:r>
            <a:endParaRPr lang="es-MX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436096" y="34290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Hipótesis</a:t>
            </a:r>
            <a:endParaRPr lang="es-MX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6372200" y="34290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Nuevos</a:t>
            </a:r>
          </a:p>
          <a:p>
            <a:r>
              <a:rPr lang="es-MX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Conoci-mientos</a:t>
            </a:r>
            <a:endParaRPr lang="es-MX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5436096" y="249289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Comprobación</a:t>
            </a:r>
            <a:endParaRPr lang="es-MX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5436096" y="436510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Verifica-</a:t>
            </a:r>
            <a:r>
              <a:rPr lang="es-MX" sz="1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cion</a:t>
            </a:r>
            <a:endParaRPr lang="es-MX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METODO INDUCTIVO</a:t>
            </a:r>
            <a:endParaRPr lang="es-MX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73" name="Picture 25" descr="C:\Users\Admin\AppData\Local\Microsoft\Windows\Temporary Internet Files\Content.IE5\J06O6D5N\Método+inductivo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556792"/>
            <a:ext cx="5472608" cy="40324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tx2"/>
                </a:solidFill>
              </a:rPr>
              <a:t>METODO DEDUCTIVO</a:t>
            </a:r>
            <a:endParaRPr lang="es-MX" sz="3200" b="1" dirty="0">
              <a:solidFill>
                <a:schemeClr val="tx2"/>
              </a:solidFill>
            </a:endParaRPr>
          </a:p>
        </p:txBody>
      </p:sp>
      <p:pic>
        <p:nvPicPr>
          <p:cNvPr id="1033" name="Picture 9" descr="C:\Users\UAEM\AppData\Local\Microsoft\Windows\Temporary Internet Files\Content.IE5\HMFJNE9B\imagen1.1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071678"/>
            <a:ext cx="6172200" cy="39243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tx2"/>
                </a:solidFill>
              </a:rPr>
              <a:t>METODO ESTADISTICO</a:t>
            </a:r>
            <a:endParaRPr lang="es-MX" sz="3200" b="1" dirty="0">
              <a:solidFill>
                <a:schemeClr val="tx2"/>
              </a:solidFill>
            </a:endParaRPr>
          </a:p>
        </p:txBody>
      </p:sp>
      <p:pic>
        <p:nvPicPr>
          <p:cNvPr id="2054" name="Picture 6" descr="C:\Users\UAEM\AppData\Local\Microsoft\Windows\Temporary Internet Files\Content.IE5\O6ZD937C\220px-Grafsect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2000240"/>
            <a:ext cx="3786214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tx2"/>
                </a:solidFill>
              </a:rPr>
              <a:t>METODO ANALITICO</a:t>
            </a:r>
            <a:endParaRPr lang="es-MX" sz="3200" b="1" dirty="0">
              <a:solidFill>
                <a:schemeClr val="tx2"/>
              </a:solidFill>
            </a:endParaRPr>
          </a:p>
        </p:txBody>
      </p:sp>
      <p:pic>
        <p:nvPicPr>
          <p:cNvPr id="3078" name="Picture 6" descr="C:\Users\UAEM\AppData\Local\Microsoft\Windows\Temporary Internet Files\Content.IE5\HMFJNE9B\practicas03_clip_image002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214554"/>
            <a:ext cx="1685925" cy="3048000"/>
          </a:xfrm>
          <a:prstGeom prst="rect">
            <a:avLst/>
          </a:prstGeom>
          <a:noFill/>
        </p:spPr>
      </p:pic>
      <p:pic>
        <p:nvPicPr>
          <p:cNvPr id="3080" name="Picture 8" descr="C:\Users\UAEM\AppData\Local\Microsoft\Windows\Temporary Internet Files\Content.IE5\JDRFG3LI\tema_4b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2357430"/>
            <a:ext cx="4643470" cy="30718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tx2"/>
                </a:solidFill>
              </a:rPr>
              <a:t>METODO SINTETICO</a:t>
            </a:r>
            <a:endParaRPr lang="es-MX" sz="3200" b="1" dirty="0">
              <a:solidFill>
                <a:schemeClr val="tx2"/>
              </a:solidFill>
            </a:endParaRPr>
          </a:p>
        </p:txBody>
      </p:sp>
      <p:pic>
        <p:nvPicPr>
          <p:cNvPr id="4099" name="Picture 3" descr="C:\Users\UAEM\AppData\Local\Microsoft\Windows\Temporary Internet Files\Content.IE5\JDRFG3LI\profesor_elearning1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2071678"/>
            <a:ext cx="4143404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822</Words>
  <Application>Microsoft Office PowerPoint</Application>
  <PresentationFormat>Presentación en pantalla (4:3)</PresentationFormat>
  <Paragraphs>149</Paragraphs>
  <Slides>32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Tema de Office</vt:lpstr>
      <vt:lpstr>  UNIVERSIDAD AUTONOMA DEL ESTADO DE MEXICO CENTRO UNIVERSITARIO ZUMPANGO LICENCIATURA EN ENFERMERIA  METODOLOGÍA DE LA INVESTIGACIÓN  INVESTIGACION APLICADA A ENFERMERIA</vt:lpstr>
      <vt:lpstr>METODOLOGIA </vt:lpstr>
      <vt:lpstr>METODOS GENERALES</vt:lpstr>
      <vt:lpstr>METODO CIENTIFICO</vt:lpstr>
      <vt:lpstr>METODO INDUCTIVO</vt:lpstr>
      <vt:lpstr>METODO DEDUCTIVO</vt:lpstr>
      <vt:lpstr>METODO ESTADISTICO</vt:lpstr>
      <vt:lpstr>METODO ANALITICO</vt:lpstr>
      <vt:lpstr>METODO SINTETICO</vt:lpstr>
      <vt:lpstr>METODO DIALECTICO</vt:lpstr>
      <vt:lpstr>PLANTEAMIENTO DEL PROBLEMA</vt:lpstr>
      <vt:lpstr>PLANTEAMIENTO DEL PROBLEMA</vt:lpstr>
      <vt:lpstr>PLANTEAMIENTO DEL PROBLEMA</vt:lpstr>
      <vt:lpstr>LOS OBJETIVOS</vt:lpstr>
      <vt:lpstr>LAS PREGUNTAS</vt:lpstr>
      <vt:lpstr>JUSTIFICACION</vt:lpstr>
      <vt:lpstr>JUSTIFICACION</vt:lpstr>
      <vt:lpstr>HIPOTESIS</vt:lpstr>
      <vt:lpstr>HIPOTESIS</vt:lpstr>
      <vt:lpstr>DISEÑO METODOLOGICO</vt:lpstr>
      <vt:lpstr>DISEÑO METODOLOGICO</vt:lpstr>
      <vt:lpstr>DISEÑO METODOLOGICO</vt:lpstr>
      <vt:lpstr>DISEÑO METODOLOGICO</vt:lpstr>
      <vt:lpstr>DISEÑO METODOLOGICO</vt:lpstr>
      <vt:lpstr>DISEÑO METODOLOGICO</vt:lpstr>
      <vt:lpstr>DISEÑO METODOLOGICO</vt:lpstr>
      <vt:lpstr>DISEÑO METODOLOGICO</vt:lpstr>
      <vt:lpstr>DISEÑO METODOLOGICO</vt:lpstr>
      <vt:lpstr>DISEÑO METODOLOGICO</vt:lpstr>
      <vt:lpstr>DISEÑO METODOLOGICO</vt:lpstr>
      <vt:lpstr>DISEÑO METODOLOGICO</vt:lpstr>
      <vt:lpstr>BIBLIOGRAFIA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METODOLOGIA DE LA INVESTIGACION</dc:title>
  <dc:creator>Admin</dc:creator>
  <cp:lastModifiedBy>UAEM</cp:lastModifiedBy>
  <cp:revision>49</cp:revision>
  <dcterms:created xsi:type="dcterms:W3CDTF">2015-08-02T03:23:05Z</dcterms:created>
  <dcterms:modified xsi:type="dcterms:W3CDTF">2015-10-01T23:32:25Z</dcterms:modified>
</cp:coreProperties>
</file>