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88" r:id="rId2"/>
    <p:sldId id="289" r:id="rId3"/>
    <p:sldId id="291" r:id="rId4"/>
    <p:sldId id="278" r:id="rId5"/>
    <p:sldId id="279" r:id="rId6"/>
    <p:sldId id="256" r:id="rId7"/>
    <p:sldId id="258" r:id="rId8"/>
    <p:sldId id="293" r:id="rId9"/>
    <p:sldId id="259" r:id="rId10"/>
    <p:sldId id="260" r:id="rId11"/>
    <p:sldId id="261" r:id="rId12"/>
    <p:sldId id="262" r:id="rId13"/>
    <p:sldId id="280" r:id="rId14"/>
    <p:sldId id="263" r:id="rId15"/>
    <p:sldId id="264" r:id="rId16"/>
    <p:sldId id="274" r:id="rId17"/>
    <p:sldId id="275" r:id="rId18"/>
    <p:sldId id="292" r:id="rId19"/>
    <p:sldId id="265" r:id="rId20"/>
    <p:sldId id="281" r:id="rId21"/>
    <p:sldId id="283" r:id="rId22"/>
    <p:sldId id="282" r:id="rId23"/>
    <p:sldId id="267" r:id="rId24"/>
    <p:sldId id="276" r:id="rId25"/>
    <p:sldId id="268" r:id="rId26"/>
    <p:sldId id="284" r:id="rId27"/>
    <p:sldId id="295" r:id="rId28"/>
    <p:sldId id="269" r:id="rId29"/>
    <p:sldId id="277" r:id="rId30"/>
    <p:sldId id="270" r:id="rId31"/>
    <p:sldId id="285" r:id="rId32"/>
    <p:sldId id="271" r:id="rId33"/>
    <p:sldId id="287" r:id="rId34"/>
    <p:sldId id="272" r:id="rId35"/>
    <p:sldId id="294" r:id="rId36"/>
    <p:sldId id="273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88" d="100"/>
          <a:sy n="88" d="100"/>
        </p:scale>
        <p:origin x="151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4BD1BF-FA2F-4C8A-ACB1-E306696E7919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6C67DB5-DD65-42F4-AC3A-1A78ABB00FA7}">
      <dgm:prSet phldrT="[Texto]"/>
      <dgm:spPr/>
      <dgm:t>
        <a:bodyPr/>
        <a:lstStyle/>
        <a:p>
          <a:r>
            <a:rPr lang="es-MX" dirty="0" smtClean="0"/>
            <a:t>Desarrollo de una idea, tema o área a investigar</a:t>
          </a:r>
          <a:endParaRPr lang="es-MX" dirty="0"/>
        </a:p>
      </dgm:t>
    </dgm:pt>
    <dgm:pt modelId="{B3E029CF-E3B2-4E94-B112-8D7F4F8DE1D4}" type="parTrans" cxnId="{F86C2751-9F67-4471-953E-571A0CFFC914}">
      <dgm:prSet/>
      <dgm:spPr/>
      <dgm:t>
        <a:bodyPr/>
        <a:lstStyle/>
        <a:p>
          <a:endParaRPr lang="es-MX"/>
        </a:p>
      </dgm:t>
    </dgm:pt>
    <dgm:pt modelId="{0BB20AD1-5159-46C6-9A6A-51F319FFBE81}" type="sibTrans" cxnId="{F86C2751-9F67-4471-953E-571A0CFFC914}">
      <dgm:prSet/>
      <dgm:spPr/>
      <dgm:t>
        <a:bodyPr/>
        <a:lstStyle/>
        <a:p>
          <a:endParaRPr lang="es-MX"/>
        </a:p>
      </dgm:t>
    </dgm:pt>
    <dgm:pt modelId="{585E6DA4-602D-480C-A11A-57E0762AD3EA}">
      <dgm:prSet phldrT="[Texto]"/>
      <dgm:spPr/>
      <dgm:t>
        <a:bodyPr/>
        <a:lstStyle/>
        <a:p>
          <a:r>
            <a:rPr lang="es-MX" dirty="0" smtClean="0"/>
            <a:t>Selección del ambiente o lugar de estudio</a:t>
          </a:r>
          <a:endParaRPr lang="es-MX" dirty="0"/>
        </a:p>
      </dgm:t>
    </dgm:pt>
    <dgm:pt modelId="{E435D3F8-7613-48A9-867A-103B02A4D68E}" type="parTrans" cxnId="{17BC5363-BBBB-4169-95FD-5C0AF7FF8096}">
      <dgm:prSet/>
      <dgm:spPr/>
      <dgm:t>
        <a:bodyPr/>
        <a:lstStyle/>
        <a:p>
          <a:endParaRPr lang="es-MX"/>
        </a:p>
      </dgm:t>
    </dgm:pt>
    <dgm:pt modelId="{9E9B8008-97DE-49AB-8B3B-AA9FCDBAF81B}" type="sibTrans" cxnId="{17BC5363-BBBB-4169-95FD-5C0AF7FF8096}">
      <dgm:prSet/>
      <dgm:spPr/>
      <dgm:t>
        <a:bodyPr/>
        <a:lstStyle/>
        <a:p>
          <a:endParaRPr lang="es-MX"/>
        </a:p>
      </dgm:t>
    </dgm:pt>
    <dgm:pt modelId="{7F48B030-3841-41C4-8486-FDAFF7CEF571}">
      <dgm:prSet phldrT="[Texto]"/>
      <dgm:spPr/>
      <dgm:t>
        <a:bodyPr/>
        <a:lstStyle/>
        <a:p>
          <a:r>
            <a:rPr lang="es-MX" dirty="0" smtClean="0"/>
            <a:t>Elección de participantes o sujetos del estudio</a:t>
          </a:r>
          <a:endParaRPr lang="es-MX" dirty="0"/>
        </a:p>
      </dgm:t>
    </dgm:pt>
    <dgm:pt modelId="{57B87521-F639-45D5-8DE9-406F67DB1054}" type="parTrans" cxnId="{1502804D-7418-43F0-9292-68073EC15765}">
      <dgm:prSet/>
      <dgm:spPr/>
      <dgm:t>
        <a:bodyPr/>
        <a:lstStyle/>
        <a:p>
          <a:endParaRPr lang="es-MX"/>
        </a:p>
      </dgm:t>
    </dgm:pt>
    <dgm:pt modelId="{0639A001-20D4-4BB3-992F-7CD825D2B1A2}" type="sibTrans" cxnId="{1502804D-7418-43F0-9292-68073EC15765}">
      <dgm:prSet/>
      <dgm:spPr/>
      <dgm:t>
        <a:bodyPr/>
        <a:lstStyle/>
        <a:p>
          <a:endParaRPr lang="es-MX"/>
        </a:p>
      </dgm:t>
    </dgm:pt>
    <dgm:pt modelId="{957C2C4E-05ED-49E7-8D05-1EB8B7492995}">
      <dgm:prSet phldrT="[Texto]"/>
      <dgm:spPr/>
      <dgm:t>
        <a:bodyPr/>
        <a:lstStyle/>
        <a:p>
          <a:r>
            <a:rPr lang="es-MX" dirty="0" smtClean="0"/>
            <a:t>Inspección del ambiente o lugar de estudio</a:t>
          </a:r>
          <a:endParaRPr lang="es-MX" dirty="0"/>
        </a:p>
      </dgm:t>
    </dgm:pt>
    <dgm:pt modelId="{866F2A2D-B278-4C48-9F3E-E2EB3F9A9AFC}" type="parTrans" cxnId="{046EC928-7DB0-4F21-ABC6-BBBAAC3141C8}">
      <dgm:prSet/>
      <dgm:spPr/>
      <dgm:t>
        <a:bodyPr/>
        <a:lstStyle/>
        <a:p>
          <a:endParaRPr lang="es-MX"/>
        </a:p>
      </dgm:t>
    </dgm:pt>
    <dgm:pt modelId="{3F842277-3FF6-4502-9D7B-CB43EC98314A}" type="sibTrans" cxnId="{046EC928-7DB0-4F21-ABC6-BBBAAC3141C8}">
      <dgm:prSet/>
      <dgm:spPr/>
      <dgm:t>
        <a:bodyPr/>
        <a:lstStyle/>
        <a:p>
          <a:endParaRPr lang="es-MX"/>
        </a:p>
      </dgm:t>
    </dgm:pt>
    <dgm:pt modelId="{AF42B5F5-6429-4A59-9F7C-16918BAFEA82}">
      <dgm:prSet phldrT="[Texto]"/>
      <dgm:spPr/>
      <dgm:t>
        <a:bodyPr/>
        <a:lstStyle/>
        <a:p>
          <a:r>
            <a:rPr lang="es-MX" dirty="0" smtClean="0"/>
            <a:t>Selección de un diseño de investigación </a:t>
          </a:r>
          <a:endParaRPr lang="es-MX" dirty="0"/>
        </a:p>
      </dgm:t>
    </dgm:pt>
    <dgm:pt modelId="{C9E9A7DF-E2E1-4B31-A2B2-073253AC8123}" type="parTrans" cxnId="{4D9946C0-9966-4C09-A8A4-3CB5118D317C}">
      <dgm:prSet/>
      <dgm:spPr/>
      <dgm:t>
        <a:bodyPr/>
        <a:lstStyle/>
        <a:p>
          <a:endParaRPr lang="es-MX"/>
        </a:p>
      </dgm:t>
    </dgm:pt>
    <dgm:pt modelId="{BBAC2C1C-7B40-4EAE-A283-B083003A12AB}" type="sibTrans" cxnId="{4D9946C0-9966-4C09-A8A4-3CB5118D317C}">
      <dgm:prSet/>
      <dgm:spPr/>
      <dgm:t>
        <a:bodyPr/>
        <a:lstStyle/>
        <a:p>
          <a:endParaRPr lang="es-MX"/>
        </a:p>
      </dgm:t>
    </dgm:pt>
    <dgm:pt modelId="{82443A63-071F-41ED-8398-85BC9A81BEC3}">
      <dgm:prSet/>
      <dgm:spPr/>
      <dgm:t>
        <a:bodyPr/>
        <a:lstStyle/>
        <a:p>
          <a:r>
            <a:rPr lang="es-MX" dirty="0" smtClean="0"/>
            <a:t>Recolección de datos </a:t>
          </a:r>
          <a:endParaRPr lang="es-MX" dirty="0"/>
        </a:p>
      </dgm:t>
    </dgm:pt>
    <dgm:pt modelId="{012CD68D-95E9-46A8-9C4B-2333FE0FDF4F}" type="parTrans" cxnId="{4A51912E-161D-4307-9316-258B997C3381}">
      <dgm:prSet/>
      <dgm:spPr/>
      <dgm:t>
        <a:bodyPr/>
        <a:lstStyle/>
        <a:p>
          <a:endParaRPr lang="es-MX"/>
        </a:p>
      </dgm:t>
    </dgm:pt>
    <dgm:pt modelId="{F8DF228F-5DB6-4FEE-8FA8-2DB53BBADEC6}" type="sibTrans" cxnId="{4A51912E-161D-4307-9316-258B997C3381}">
      <dgm:prSet/>
      <dgm:spPr/>
      <dgm:t>
        <a:bodyPr/>
        <a:lstStyle/>
        <a:p>
          <a:endParaRPr lang="es-MX"/>
        </a:p>
      </dgm:t>
    </dgm:pt>
    <dgm:pt modelId="{C1B932A8-FA6C-47F6-9FD7-DDCF4B67B56B}" type="pres">
      <dgm:prSet presAssocID="{8E4BD1BF-FA2F-4C8A-ACB1-E306696E791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A317D7-B90D-4162-BBC8-1C44ADD2A971}" type="pres">
      <dgm:prSet presAssocID="{76C67DB5-DD65-42F4-AC3A-1A78ABB00FA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1C207A-BD48-4EE8-95AF-0A13A24B9E1A}" type="pres">
      <dgm:prSet presAssocID="{0BB20AD1-5159-46C6-9A6A-51F319FFBE81}" presName="sibTrans" presStyleLbl="sibTrans1D1" presStyleIdx="0" presStyleCnt="5"/>
      <dgm:spPr/>
      <dgm:t>
        <a:bodyPr/>
        <a:lstStyle/>
        <a:p>
          <a:endParaRPr lang="es-MX"/>
        </a:p>
      </dgm:t>
    </dgm:pt>
    <dgm:pt modelId="{5FACB646-0549-4565-BC1F-E4154D466BB7}" type="pres">
      <dgm:prSet presAssocID="{0BB20AD1-5159-46C6-9A6A-51F319FFBE81}" presName="connectorText" presStyleLbl="sibTrans1D1" presStyleIdx="0" presStyleCnt="5"/>
      <dgm:spPr/>
      <dgm:t>
        <a:bodyPr/>
        <a:lstStyle/>
        <a:p>
          <a:endParaRPr lang="es-MX"/>
        </a:p>
      </dgm:t>
    </dgm:pt>
    <dgm:pt modelId="{9FAA4792-5852-41D6-BD8E-21848DE30EDA}" type="pres">
      <dgm:prSet presAssocID="{585E6DA4-602D-480C-A11A-57E0762AD3E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F4E92A-D902-4707-ADE3-E4B24766E518}" type="pres">
      <dgm:prSet presAssocID="{9E9B8008-97DE-49AB-8B3B-AA9FCDBAF81B}" presName="sibTrans" presStyleLbl="sibTrans1D1" presStyleIdx="1" presStyleCnt="5"/>
      <dgm:spPr/>
      <dgm:t>
        <a:bodyPr/>
        <a:lstStyle/>
        <a:p>
          <a:endParaRPr lang="es-MX"/>
        </a:p>
      </dgm:t>
    </dgm:pt>
    <dgm:pt modelId="{9AB2745E-67D5-4B52-8FD6-623077ABB8EB}" type="pres">
      <dgm:prSet presAssocID="{9E9B8008-97DE-49AB-8B3B-AA9FCDBAF81B}" presName="connectorText" presStyleLbl="sibTrans1D1" presStyleIdx="1" presStyleCnt="5"/>
      <dgm:spPr/>
      <dgm:t>
        <a:bodyPr/>
        <a:lstStyle/>
        <a:p>
          <a:endParaRPr lang="es-MX"/>
        </a:p>
      </dgm:t>
    </dgm:pt>
    <dgm:pt modelId="{0C8029F4-C1E6-4082-9E2A-DE1BAFDA2CA6}" type="pres">
      <dgm:prSet presAssocID="{7F48B030-3841-41C4-8486-FDAFF7CEF5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728766-DCEF-427F-8C32-EC990C13D57E}" type="pres">
      <dgm:prSet presAssocID="{0639A001-20D4-4BB3-992F-7CD825D2B1A2}" presName="sibTrans" presStyleLbl="sibTrans1D1" presStyleIdx="2" presStyleCnt="5"/>
      <dgm:spPr/>
      <dgm:t>
        <a:bodyPr/>
        <a:lstStyle/>
        <a:p>
          <a:endParaRPr lang="es-MX"/>
        </a:p>
      </dgm:t>
    </dgm:pt>
    <dgm:pt modelId="{5558316E-188F-42EC-9717-EBA38A82FDCF}" type="pres">
      <dgm:prSet presAssocID="{0639A001-20D4-4BB3-992F-7CD825D2B1A2}" presName="connectorText" presStyleLbl="sibTrans1D1" presStyleIdx="2" presStyleCnt="5"/>
      <dgm:spPr/>
      <dgm:t>
        <a:bodyPr/>
        <a:lstStyle/>
        <a:p>
          <a:endParaRPr lang="es-MX"/>
        </a:p>
      </dgm:t>
    </dgm:pt>
    <dgm:pt modelId="{01863C4D-DB42-4C3B-9579-CAB6D822B274}" type="pres">
      <dgm:prSet presAssocID="{957C2C4E-05ED-49E7-8D05-1EB8B749299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5FCCBE-8683-4BC1-B988-05881A6D8779}" type="pres">
      <dgm:prSet presAssocID="{3F842277-3FF6-4502-9D7B-CB43EC98314A}" presName="sibTrans" presStyleLbl="sibTrans1D1" presStyleIdx="3" presStyleCnt="5"/>
      <dgm:spPr/>
      <dgm:t>
        <a:bodyPr/>
        <a:lstStyle/>
        <a:p>
          <a:endParaRPr lang="es-MX"/>
        </a:p>
      </dgm:t>
    </dgm:pt>
    <dgm:pt modelId="{C3FC322C-F5D4-4F86-9504-445DC505AF19}" type="pres">
      <dgm:prSet presAssocID="{3F842277-3FF6-4502-9D7B-CB43EC98314A}" presName="connectorText" presStyleLbl="sibTrans1D1" presStyleIdx="3" presStyleCnt="5"/>
      <dgm:spPr/>
      <dgm:t>
        <a:bodyPr/>
        <a:lstStyle/>
        <a:p>
          <a:endParaRPr lang="es-MX"/>
        </a:p>
      </dgm:t>
    </dgm:pt>
    <dgm:pt modelId="{71396A4B-0322-4750-9573-669D220449FE}" type="pres">
      <dgm:prSet presAssocID="{AF42B5F5-6429-4A59-9F7C-16918BAFEA8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06D320-91F3-4315-B351-2C163ABA6E0D}" type="pres">
      <dgm:prSet presAssocID="{BBAC2C1C-7B40-4EAE-A283-B083003A12AB}" presName="sibTrans" presStyleLbl="sibTrans1D1" presStyleIdx="4" presStyleCnt="5"/>
      <dgm:spPr/>
      <dgm:t>
        <a:bodyPr/>
        <a:lstStyle/>
        <a:p>
          <a:endParaRPr lang="es-MX"/>
        </a:p>
      </dgm:t>
    </dgm:pt>
    <dgm:pt modelId="{BC0DCD52-F1FA-4A9C-AA8A-99568A034D11}" type="pres">
      <dgm:prSet presAssocID="{BBAC2C1C-7B40-4EAE-A283-B083003A12AB}" presName="connectorText" presStyleLbl="sibTrans1D1" presStyleIdx="4" presStyleCnt="5"/>
      <dgm:spPr/>
      <dgm:t>
        <a:bodyPr/>
        <a:lstStyle/>
        <a:p>
          <a:endParaRPr lang="es-MX"/>
        </a:p>
      </dgm:t>
    </dgm:pt>
    <dgm:pt modelId="{C1962DA1-F249-493C-BF01-5835690DBD52}" type="pres">
      <dgm:prSet presAssocID="{82443A63-071F-41ED-8398-85BC9A81BEC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6EC928-7DB0-4F21-ABC6-BBBAAC3141C8}" srcId="{8E4BD1BF-FA2F-4C8A-ACB1-E306696E7919}" destId="{957C2C4E-05ED-49E7-8D05-1EB8B7492995}" srcOrd="3" destOrd="0" parTransId="{866F2A2D-B278-4C48-9F3E-E2EB3F9A9AFC}" sibTransId="{3F842277-3FF6-4502-9D7B-CB43EC98314A}"/>
    <dgm:cxn modelId="{F14A6C02-D27F-4364-97E0-C9BF88D80C0A}" type="presOf" srcId="{76C67DB5-DD65-42F4-AC3A-1A78ABB00FA7}" destId="{29A317D7-B90D-4162-BBC8-1C44ADD2A971}" srcOrd="0" destOrd="0" presId="urn:microsoft.com/office/officeart/2005/8/layout/bProcess3"/>
    <dgm:cxn modelId="{60C97243-46CD-4904-9397-23E8126075E3}" type="presOf" srcId="{3F842277-3FF6-4502-9D7B-CB43EC98314A}" destId="{005FCCBE-8683-4BC1-B988-05881A6D8779}" srcOrd="0" destOrd="0" presId="urn:microsoft.com/office/officeart/2005/8/layout/bProcess3"/>
    <dgm:cxn modelId="{4A51912E-161D-4307-9316-258B997C3381}" srcId="{8E4BD1BF-FA2F-4C8A-ACB1-E306696E7919}" destId="{82443A63-071F-41ED-8398-85BC9A81BEC3}" srcOrd="5" destOrd="0" parTransId="{012CD68D-95E9-46A8-9C4B-2333FE0FDF4F}" sibTransId="{F8DF228F-5DB6-4FEE-8FA8-2DB53BBADEC6}"/>
    <dgm:cxn modelId="{8EDB2551-BE5C-4C35-960B-DE53D1FDB114}" type="presOf" srcId="{585E6DA4-602D-480C-A11A-57E0762AD3EA}" destId="{9FAA4792-5852-41D6-BD8E-21848DE30EDA}" srcOrd="0" destOrd="0" presId="urn:microsoft.com/office/officeart/2005/8/layout/bProcess3"/>
    <dgm:cxn modelId="{1502804D-7418-43F0-9292-68073EC15765}" srcId="{8E4BD1BF-FA2F-4C8A-ACB1-E306696E7919}" destId="{7F48B030-3841-41C4-8486-FDAFF7CEF571}" srcOrd="2" destOrd="0" parTransId="{57B87521-F639-45D5-8DE9-406F67DB1054}" sibTransId="{0639A001-20D4-4BB3-992F-7CD825D2B1A2}"/>
    <dgm:cxn modelId="{4D9946C0-9966-4C09-A8A4-3CB5118D317C}" srcId="{8E4BD1BF-FA2F-4C8A-ACB1-E306696E7919}" destId="{AF42B5F5-6429-4A59-9F7C-16918BAFEA82}" srcOrd="4" destOrd="0" parTransId="{C9E9A7DF-E2E1-4B31-A2B2-073253AC8123}" sibTransId="{BBAC2C1C-7B40-4EAE-A283-B083003A12AB}"/>
    <dgm:cxn modelId="{DFA34F30-B27E-4C81-A9EE-1A932D6846E2}" type="presOf" srcId="{0639A001-20D4-4BB3-992F-7CD825D2B1A2}" destId="{5558316E-188F-42EC-9717-EBA38A82FDCF}" srcOrd="1" destOrd="0" presId="urn:microsoft.com/office/officeart/2005/8/layout/bProcess3"/>
    <dgm:cxn modelId="{F8B31547-01B5-472C-8B1D-FF076A46D35D}" type="presOf" srcId="{BBAC2C1C-7B40-4EAE-A283-B083003A12AB}" destId="{BC0DCD52-F1FA-4A9C-AA8A-99568A034D11}" srcOrd="1" destOrd="0" presId="urn:microsoft.com/office/officeart/2005/8/layout/bProcess3"/>
    <dgm:cxn modelId="{B25E936A-ACE8-4E83-A3C0-9B681B4A140C}" type="presOf" srcId="{0BB20AD1-5159-46C6-9A6A-51F319FFBE81}" destId="{CD1C207A-BD48-4EE8-95AF-0A13A24B9E1A}" srcOrd="0" destOrd="0" presId="urn:microsoft.com/office/officeart/2005/8/layout/bProcess3"/>
    <dgm:cxn modelId="{2148A2E2-0FE8-4D92-9862-0067C78F7C4D}" type="presOf" srcId="{9E9B8008-97DE-49AB-8B3B-AA9FCDBAF81B}" destId="{94F4E92A-D902-4707-ADE3-E4B24766E518}" srcOrd="0" destOrd="0" presId="urn:microsoft.com/office/officeart/2005/8/layout/bProcess3"/>
    <dgm:cxn modelId="{192FF4D7-E489-4964-B12E-52E5727753E4}" type="presOf" srcId="{9E9B8008-97DE-49AB-8B3B-AA9FCDBAF81B}" destId="{9AB2745E-67D5-4B52-8FD6-623077ABB8EB}" srcOrd="1" destOrd="0" presId="urn:microsoft.com/office/officeart/2005/8/layout/bProcess3"/>
    <dgm:cxn modelId="{DCE6D14C-69C9-47F7-BC6F-8C704E5AC629}" type="presOf" srcId="{BBAC2C1C-7B40-4EAE-A283-B083003A12AB}" destId="{8A06D320-91F3-4315-B351-2C163ABA6E0D}" srcOrd="0" destOrd="0" presId="urn:microsoft.com/office/officeart/2005/8/layout/bProcess3"/>
    <dgm:cxn modelId="{5718E88E-1966-486C-A48C-790F97B5DEDD}" type="presOf" srcId="{AF42B5F5-6429-4A59-9F7C-16918BAFEA82}" destId="{71396A4B-0322-4750-9573-669D220449FE}" srcOrd="0" destOrd="0" presId="urn:microsoft.com/office/officeart/2005/8/layout/bProcess3"/>
    <dgm:cxn modelId="{1150E5D5-E0C4-434E-81B0-1EB612E26514}" type="presOf" srcId="{0BB20AD1-5159-46C6-9A6A-51F319FFBE81}" destId="{5FACB646-0549-4565-BC1F-E4154D466BB7}" srcOrd="1" destOrd="0" presId="urn:microsoft.com/office/officeart/2005/8/layout/bProcess3"/>
    <dgm:cxn modelId="{7FB990CB-3CED-4069-B15B-4DC7A419FE7C}" type="presOf" srcId="{0639A001-20D4-4BB3-992F-7CD825D2B1A2}" destId="{4C728766-DCEF-427F-8C32-EC990C13D57E}" srcOrd="0" destOrd="0" presId="urn:microsoft.com/office/officeart/2005/8/layout/bProcess3"/>
    <dgm:cxn modelId="{828A684D-D539-4F93-B8DC-A171F1BA43CE}" type="presOf" srcId="{3F842277-3FF6-4502-9D7B-CB43EC98314A}" destId="{C3FC322C-F5D4-4F86-9504-445DC505AF19}" srcOrd="1" destOrd="0" presId="urn:microsoft.com/office/officeart/2005/8/layout/bProcess3"/>
    <dgm:cxn modelId="{509071BB-EC9C-4423-91D8-5EA41532F8E3}" type="presOf" srcId="{7F48B030-3841-41C4-8486-FDAFF7CEF571}" destId="{0C8029F4-C1E6-4082-9E2A-DE1BAFDA2CA6}" srcOrd="0" destOrd="0" presId="urn:microsoft.com/office/officeart/2005/8/layout/bProcess3"/>
    <dgm:cxn modelId="{17BC5363-BBBB-4169-95FD-5C0AF7FF8096}" srcId="{8E4BD1BF-FA2F-4C8A-ACB1-E306696E7919}" destId="{585E6DA4-602D-480C-A11A-57E0762AD3EA}" srcOrd="1" destOrd="0" parTransId="{E435D3F8-7613-48A9-867A-103B02A4D68E}" sibTransId="{9E9B8008-97DE-49AB-8B3B-AA9FCDBAF81B}"/>
    <dgm:cxn modelId="{FE6A621F-D411-446A-A852-F0AB871C6902}" type="presOf" srcId="{82443A63-071F-41ED-8398-85BC9A81BEC3}" destId="{C1962DA1-F249-493C-BF01-5835690DBD52}" srcOrd="0" destOrd="0" presId="urn:microsoft.com/office/officeart/2005/8/layout/bProcess3"/>
    <dgm:cxn modelId="{3375F2CC-B42D-462B-A678-3AE434600A44}" type="presOf" srcId="{8E4BD1BF-FA2F-4C8A-ACB1-E306696E7919}" destId="{C1B932A8-FA6C-47F6-9FD7-DDCF4B67B56B}" srcOrd="0" destOrd="0" presId="urn:microsoft.com/office/officeart/2005/8/layout/bProcess3"/>
    <dgm:cxn modelId="{14584776-A004-4F83-8274-10AB4AF16968}" type="presOf" srcId="{957C2C4E-05ED-49E7-8D05-1EB8B7492995}" destId="{01863C4D-DB42-4C3B-9579-CAB6D822B274}" srcOrd="0" destOrd="0" presId="urn:microsoft.com/office/officeart/2005/8/layout/bProcess3"/>
    <dgm:cxn modelId="{F86C2751-9F67-4471-953E-571A0CFFC914}" srcId="{8E4BD1BF-FA2F-4C8A-ACB1-E306696E7919}" destId="{76C67DB5-DD65-42F4-AC3A-1A78ABB00FA7}" srcOrd="0" destOrd="0" parTransId="{B3E029CF-E3B2-4E94-B112-8D7F4F8DE1D4}" sibTransId="{0BB20AD1-5159-46C6-9A6A-51F319FFBE81}"/>
    <dgm:cxn modelId="{A5991324-F57B-4A96-97F2-C9C9DF431A83}" type="presParOf" srcId="{C1B932A8-FA6C-47F6-9FD7-DDCF4B67B56B}" destId="{29A317D7-B90D-4162-BBC8-1C44ADD2A971}" srcOrd="0" destOrd="0" presId="urn:microsoft.com/office/officeart/2005/8/layout/bProcess3"/>
    <dgm:cxn modelId="{C38C3690-2309-480B-B0CE-EF0F8C5EE331}" type="presParOf" srcId="{C1B932A8-FA6C-47F6-9FD7-DDCF4B67B56B}" destId="{CD1C207A-BD48-4EE8-95AF-0A13A24B9E1A}" srcOrd="1" destOrd="0" presId="urn:microsoft.com/office/officeart/2005/8/layout/bProcess3"/>
    <dgm:cxn modelId="{25DC1B02-A734-4B10-BF6E-37929B91E186}" type="presParOf" srcId="{CD1C207A-BD48-4EE8-95AF-0A13A24B9E1A}" destId="{5FACB646-0549-4565-BC1F-E4154D466BB7}" srcOrd="0" destOrd="0" presId="urn:microsoft.com/office/officeart/2005/8/layout/bProcess3"/>
    <dgm:cxn modelId="{66B16F81-B6E1-45B5-BCAD-0089EBCA4C8F}" type="presParOf" srcId="{C1B932A8-FA6C-47F6-9FD7-DDCF4B67B56B}" destId="{9FAA4792-5852-41D6-BD8E-21848DE30EDA}" srcOrd="2" destOrd="0" presId="urn:microsoft.com/office/officeart/2005/8/layout/bProcess3"/>
    <dgm:cxn modelId="{6AE4D5E6-323F-4435-A070-D440BF08954A}" type="presParOf" srcId="{C1B932A8-FA6C-47F6-9FD7-DDCF4B67B56B}" destId="{94F4E92A-D902-4707-ADE3-E4B24766E518}" srcOrd="3" destOrd="0" presId="urn:microsoft.com/office/officeart/2005/8/layout/bProcess3"/>
    <dgm:cxn modelId="{2DE27E62-7020-4263-BBF1-11808391416B}" type="presParOf" srcId="{94F4E92A-D902-4707-ADE3-E4B24766E518}" destId="{9AB2745E-67D5-4B52-8FD6-623077ABB8EB}" srcOrd="0" destOrd="0" presId="urn:microsoft.com/office/officeart/2005/8/layout/bProcess3"/>
    <dgm:cxn modelId="{F33294FD-0822-4943-84CB-5DD210D40400}" type="presParOf" srcId="{C1B932A8-FA6C-47F6-9FD7-DDCF4B67B56B}" destId="{0C8029F4-C1E6-4082-9E2A-DE1BAFDA2CA6}" srcOrd="4" destOrd="0" presId="urn:microsoft.com/office/officeart/2005/8/layout/bProcess3"/>
    <dgm:cxn modelId="{43FE68F3-897B-4C34-8064-DBF39E52589F}" type="presParOf" srcId="{C1B932A8-FA6C-47F6-9FD7-DDCF4B67B56B}" destId="{4C728766-DCEF-427F-8C32-EC990C13D57E}" srcOrd="5" destOrd="0" presId="urn:microsoft.com/office/officeart/2005/8/layout/bProcess3"/>
    <dgm:cxn modelId="{0540891E-8BDB-4B58-8AC5-30DF882984E0}" type="presParOf" srcId="{4C728766-DCEF-427F-8C32-EC990C13D57E}" destId="{5558316E-188F-42EC-9717-EBA38A82FDCF}" srcOrd="0" destOrd="0" presId="urn:microsoft.com/office/officeart/2005/8/layout/bProcess3"/>
    <dgm:cxn modelId="{A4B2BD4B-7039-4416-9FA8-48203A24FE7A}" type="presParOf" srcId="{C1B932A8-FA6C-47F6-9FD7-DDCF4B67B56B}" destId="{01863C4D-DB42-4C3B-9579-CAB6D822B274}" srcOrd="6" destOrd="0" presId="urn:microsoft.com/office/officeart/2005/8/layout/bProcess3"/>
    <dgm:cxn modelId="{BA573C18-32F0-4E56-80B4-34D97C1D6323}" type="presParOf" srcId="{C1B932A8-FA6C-47F6-9FD7-DDCF4B67B56B}" destId="{005FCCBE-8683-4BC1-B988-05881A6D8779}" srcOrd="7" destOrd="0" presId="urn:microsoft.com/office/officeart/2005/8/layout/bProcess3"/>
    <dgm:cxn modelId="{143CDE88-E85F-42FA-A6CC-CAEA98BADE84}" type="presParOf" srcId="{005FCCBE-8683-4BC1-B988-05881A6D8779}" destId="{C3FC322C-F5D4-4F86-9504-445DC505AF19}" srcOrd="0" destOrd="0" presId="urn:microsoft.com/office/officeart/2005/8/layout/bProcess3"/>
    <dgm:cxn modelId="{411A83C4-B4C5-4595-A32E-6827747846E4}" type="presParOf" srcId="{C1B932A8-FA6C-47F6-9FD7-DDCF4B67B56B}" destId="{71396A4B-0322-4750-9573-669D220449FE}" srcOrd="8" destOrd="0" presId="urn:microsoft.com/office/officeart/2005/8/layout/bProcess3"/>
    <dgm:cxn modelId="{1E5C2C01-309E-4464-BC8B-9028429A95E0}" type="presParOf" srcId="{C1B932A8-FA6C-47F6-9FD7-DDCF4B67B56B}" destId="{8A06D320-91F3-4315-B351-2C163ABA6E0D}" srcOrd="9" destOrd="0" presId="urn:microsoft.com/office/officeart/2005/8/layout/bProcess3"/>
    <dgm:cxn modelId="{81F5C633-693E-4044-8566-33BC31E47377}" type="presParOf" srcId="{8A06D320-91F3-4315-B351-2C163ABA6E0D}" destId="{BC0DCD52-F1FA-4A9C-AA8A-99568A034D11}" srcOrd="0" destOrd="0" presId="urn:microsoft.com/office/officeart/2005/8/layout/bProcess3"/>
    <dgm:cxn modelId="{42402EAF-3D79-4977-9D0F-EC7F77D351F5}" type="presParOf" srcId="{C1B932A8-FA6C-47F6-9FD7-DDCF4B67B56B}" destId="{C1962DA1-F249-493C-BF01-5835690DBD52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075AE9-0B8A-4CE4-B6C2-5FEB13FB6C53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DF98989-95C0-4AAF-9A03-697032F62AE2}">
      <dgm:prSet phldrT="[Texto]"/>
      <dgm:spPr/>
      <dgm:t>
        <a:bodyPr/>
        <a:lstStyle/>
        <a:p>
          <a:r>
            <a:rPr lang="es-MX" dirty="0" smtClean="0"/>
            <a:t>Preparación de los datos para el análisis</a:t>
          </a:r>
          <a:endParaRPr lang="es-MX" dirty="0"/>
        </a:p>
      </dgm:t>
    </dgm:pt>
    <dgm:pt modelId="{042B40ED-D47C-42E7-8C2E-6A9C64EC6DD8}" type="parTrans" cxnId="{6E45BE61-0231-411C-BDB4-466FD40CF143}">
      <dgm:prSet/>
      <dgm:spPr/>
      <dgm:t>
        <a:bodyPr/>
        <a:lstStyle/>
        <a:p>
          <a:endParaRPr lang="es-MX"/>
        </a:p>
      </dgm:t>
    </dgm:pt>
    <dgm:pt modelId="{8E5CF8C7-AFDB-44D8-A82D-E897F28DD401}" type="sibTrans" cxnId="{6E45BE61-0231-411C-BDB4-466FD40CF143}">
      <dgm:prSet/>
      <dgm:spPr/>
      <dgm:t>
        <a:bodyPr/>
        <a:lstStyle/>
        <a:p>
          <a:endParaRPr lang="es-MX"/>
        </a:p>
      </dgm:t>
    </dgm:pt>
    <dgm:pt modelId="{7EBB8993-DC24-4339-AC44-CBBC2C6966D1}">
      <dgm:prSet phldrT="[Texto]"/>
      <dgm:spPr/>
      <dgm:t>
        <a:bodyPr/>
        <a:lstStyle/>
        <a:p>
          <a:r>
            <a:rPr lang="es-MX" dirty="0" smtClean="0"/>
            <a:t>Análisis de los datos</a:t>
          </a:r>
          <a:endParaRPr lang="es-MX" dirty="0"/>
        </a:p>
      </dgm:t>
    </dgm:pt>
    <dgm:pt modelId="{6A2C0D04-61EE-4B33-BABA-92E90D46B533}" type="parTrans" cxnId="{B4437C17-5949-47A0-95BE-6ECB5A828284}">
      <dgm:prSet/>
      <dgm:spPr/>
      <dgm:t>
        <a:bodyPr/>
        <a:lstStyle/>
        <a:p>
          <a:endParaRPr lang="es-MX"/>
        </a:p>
      </dgm:t>
    </dgm:pt>
    <dgm:pt modelId="{1B26035B-C60A-41CE-8840-8E901766F54F}" type="sibTrans" cxnId="{B4437C17-5949-47A0-95BE-6ECB5A828284}">
      <dgm:prSet/>
      <dgm:spPr/>
      <dgm:t>
        <a:bodyPr/>
        <a:lstStyle/>
        <a:p>
          <a:endParaRPr lang="es-MX"/>
        </a:p>
      </dgm:t>
    </dgm:pt>
    <dgm:pt modelId="{A2FDCCD7-B4B5-4561-87E4-CEC85DDB90EB}">
      <dgm:prSet phldrT="[Texto]" custT="1"/>
      <dgm:spPr/>
      <dgm:t>
        <a:bodyPr/>
        <a:lstStyle/>
        <a:p>
          <a:r>
            <a:rPr lang="es-MX" sz="2400" dirty="0" smtClean="0"/>
            <a:t>Elaboración del reporte de investigación</a:t>
          </a:r>
          <a:endParaRPr lang="es-MX" sz="2400" dirty="0"/>
        </a:p>
      </dgm:t>
    </dgm:pt>
    <dgm:pt modelId="{3D06EC9E-BB08-4E55-88F1-42FD895B246C}" type="parTrans" cxnId="{2859E728-813C-40CC-B1E9-B031573F4189}">
      <dgm:prSet/>
      <dgm:spPr/>
      <dgm:t>
        <a:bodyPr/>
        <a:lstStyle/>
        <a:p>
          <a:endParaRPr lang="es-MX"/>
        </a:p>
      </dgm:t>
    </dgm:pt>
    <dgm:pt modelId="{EB9128DE-9D6D-4D4C-824F-CB9AD376A08A}" type="sibTrans" cxnId="{2859E728-813C-40CC-B1E9-B031573F4189}">
      <dgm:prSet/>
      <dgm:spPr/>
      <dgm:t>
        <a:bodyPr/>
        <a:lstStyle/>
        <a:p>
          <a:endParaRPr lang="es-MX"/>
        </a:p>
      </dgm:t>
    </dgm:pt>
    <dgm:pt modelId="{5B61E22B-1E72-4488-A2EE-01C0B31E7B88}">
      <dgm:prSet phldrT="[Texto]" custT="1"/>
      <dgm:spPr/>
      <dgm:t>
        <a:bodyPr/>
        <a:lstStyle/>
        <a:p>
          <a:endParaRPr lang="es-MX" sz="2400" dirty="0"/>
        </a:p>
      </dgm:t>
    </dgm:pt>
    <dgm:pt modelId="{068BF36B-D0C0-4ED4-BB7B-6F00DE568664}" type="parTrans" cxnId="{3FD501E2-C559-4BE9-A559-5DAFE0C2042E}">
      <dgm:prSet/>
      <dgm:spPr/>
      <dgm:t>
        <a:bodyPr/>
        <a:lstStyle/>
        <a:p>
          <a:endParaRPr lang="es-MX"/>
        </a:p>
      </dgm:t>
    </dgm:pt>
    <dgm:pt modelId="{0D33A431-FAF2-4007-9A88-C3BD51B7BC9F}" type="sibTrans" cxnId="{3FD501E2-C559-4BE9-A559-5DAFE0C2042E}">
      <dgm:prSet/>
      <dgm:spPr/>
      <dgm:t>
        <a:bodyPr/>
        <a:lstStyle/>
        <a:p>
          <a:endParaRPr lang="es-MX"/>
        </a:p>
      </dgm:t>
    </dgm:pt>
    <dgm:pt modelId="{A4F2C16E-FFF1-4A91-B821-FA59507A75CF}">
      <dgm:prSet phldrT="[Texto]"/>
      <dgm:spPr/>
      <dgm:t>
        <a:bodyPr/>
        <a:lstStyle/>
        <a:p>
          <a:endParaRPr lang="es-MX" sz="1600" dirty="0"/>
        </a:p>
      </dgm:t>
    </dgm:pt>
    <dgm:pt modelId="{9C1D21C4-99F6-49AA-9325-D8B88B19EA9F}" type="parTrans" cxnId="{FB2BA05C-C391-4475-A946-8DB6EDEF34A2}">
      <dgm:prSet/>
      <dgm:spPr/>
      <dgm:t>
        <a:bodyPr/>
        <a:lstStyle/>
        <a:p>
          <a:endParaRPr lang="es-MX"/>
        </a:p>
      </dgm:t>
    </dgm:pt>
    <dgm:pt modelId="{65D79C6F-6D32-4EB6-BB54-A8C03493881A}" type="sibTrans" cxnId="{FB2BA05C-C391-4475-A946-8DB6EDEF34A2}">
      <dgm:prSet/>
      <dgm:spPr/>
      <dgm:t>
        <a:bodyPr/>
        <a:lstStyle/>
        <a:p>
          <a:endParaRPr lang="es-MX"/>
        </a:p>
      </dgm:t>
    </dgm:pt>
    <dgm:pt modelId="{B1330ADB-20A4-4801-944F-A924EE19FB07}" type="pres">
      <dgm:prSet presAssocID="{0D075AE9-0B8A-4CE4-B6C2-5FEB13FB6C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60BE6C0-20C4-44F8-9BD7-7A88E33F6383}" type="pres">
      <dgm:prSet presAssocID="{9DF98989-95C0-4AAF-9A03-697032F62AE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50F033-0DEE-49E7-B445-1EEB7ED95DFA}" type="pres">
      <dgm:prSet presAssocID="{8E5CF8C7-AFDB-44D8-A82D-E897F28DD401}" presName="sibTrans" presStyleLbl="sibTrans1D1" presStyleIdx="0" presStyleCnt="2"/>
      <dgm:spPr/>
      <dgm:t>
        <a:bodyPr/>
        <a:lstStyle/>
        <a:p>
          <a:endParaRPr lang="es-MX"/>
        </a:p>
      </dgm:t>
    </dgm:pt>
    <dgm:pt modelId="{A550E2B7-16B0-46F1-83F5-E6CE242CE08E}" type="pres">
      <dgm:prSet presAssocID="{8E5CF8C7-AFDB-44D8-A82D-E897F28DD401}" presName="connectorText" presStyleLbl="sibTrans1D1" presStyleIdx="0" presStyleCnt="2"/>
      <dgm:spPr/>
      <dgm:t>
        <a:bodyPr/>
        <a:lstStyle/>
        <a:p>
          <a:endParaRPr lang="es-MX"/>
        </a:p>
      </dgm:t>
    </dgm:pt>
    <dgm:pt modelId="{0693FF6D-2E64-41B1-9C2F-B6BDD6142747}" type="pres">
      <dgm:prSet presAssocID="{7EBB8993-DC24-4339-AC44-CBBC2C6966D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019722-229B-43D3-822B-EF04D875FE61}" type="pres">
      <dgm:prSet presAssocID="{1B26035B-C60A-41CE-8840-8E901766F54F}" presName="sibTrans" presStyleLbl="sibTrans1D1" presStyleIdx="1" presStyleCnt="2"/>
      <dgm:spPr/>
      <dgm:t>
        <a:bodyPr/>
        <a:lstStyle/>
        <a:p>
          <a:endParaRPr lang="es-MX"/>
        </a:p>
      </dgm:t>
    </dgm:pt>
    <dgm:pt modelId="{4C7CF5D5-6D8A-4EBF-BC3F-8F88937A42C7}" type="pres">
      <dgm:prSet presAssocID="{1B26035B-C60A-41CE-8840-8E901766F54F}" presName="connectorText" presStyleLbl="sibTrans1D1" presStyleIdx="1" presStyleCnt="2"/>
      <dgm:spPr/>
      <dgm:t>
        <a:bodyPr/>
        <a:lstStyle/>
        <a:p>
          <a:endParaRPr lang="es-MX"/>
        </a:p>
      </dgm:t>
    </dgm:pt>
    <dgm:pt modelId="{FB5B9657-C5CB-41C2-9B6E-8965EFE4E5CF}" type="pres">
      <dgm:prSet presAssocID="{A2FDCCD7-B4B5-4561-87E4-CEC85DDB90E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DB7F82-6300-4BFB-B4AE-EABAE7B9AB3C}" type="presOf" srcId="{0D075AE9-0B8A-4CE4-B6C2-5FEB13FB6C53}" destId="{B1330ADB-20A4-4801-944F-A924EE19FB07}" srcOrd="0" destOrd="0" presId="urn:microsoft.com/office/officeart/2005/8/layout/bProcess3"/>
    <dgm:cxn modelId="{C6F48A6E-98AB-4E47-89F9-8DA4506A9A70}" type="presOf" srcId="{9DF98989-95C0-4AAF-9A03-697032F62AE2}" destId="{960BE6C0-20C4-44F8-9BD7-7A88E33F6383}" srcOrd="0" destOrd="0" presId="urn:microsoft.com/office/officeart/2005/8/layout/bProcess3"/>
    <dgm:cxn modelId="{FB2BA05C-C391-4475-A946-8DB6EDEF34A2}" srcId="{A2FDCCD7-B4B5-4561-87E4-CEC85DDB90EB}" destId="{A4F2C16E-FFF1-4A91-B821-FA59507A75CF}" srcOrd="1" destOrd="0" parTransId="{9C1D21C4-99F6-49AA-9325-D8B88B19EA9F}" sibTransId="{65D79C6F-6D32-4EB6-BB54-A8C03493881A}"/>
    <dgm:cxn modelId="{D8AAF7FC-C92E-463C-AFEB-7AF201C8BB0B}" type="presOf" srcId="{8E5CF8C7-AFDB-44D8-A82D-E897F28DD401}" destId="{A550E2B7-16B0-46F1-83F5-E6CE242CE08E}" srcOrd="1" destOrd="0" presId="urn:microsoft.com/office/officeart/2005/8/layout/bProcess3"/>
    <dgm:cxn modelId="{2859E728-813C-40CC-B1E9-B031573F4189}" srcId="{0D075AE9-0B8A-4CE4-B6C2-5FEB13FB6C53}" destId="{A2FDCCD7-B4B5-4561-87E4-CEC85DDB90EB}" srcOrd="2" destOrd="0" parTransId="{3D06EC9E-BB08-4E55-88F1-42FD895B246C}" sibTransId="{EB9128DE-9D6D-4D4C-824F-CB9AD376A08A}"/>
    <dgm:cxn modelId="{997CA674-C4F1-4607-8E9A-3F9C10991900}" type="presOf" srcId="{5B61E22B-1E72-4488-A2EE-01C0B31E7B88}" destId="{FB5B9657-C5CB-41C2-9B6E-8965EFE4E5CF}" srcOrd="0" destOrd="1" presId="urn:microsoft.com/office/officeart/2005/8/layout/bProcess3"/>
    <dgm:cxn modelId="{8CBA7E73-D695-49A5-98D1-F166367BADEE}" type="presOf" srcId="{7EBB8993-DC24-4339-AC44-CBBC2C6966D1}" destId="{0693FF6D-2E64-41B1-9C2F-B6BDD6142747}" srcOrd="0" destOrd="0" presId="urn:microsoft.com/office/officeart/2005/8/layout/bProcess3"/>
    <dgm:cxn modelId="{4696BE31-BB29-4F09-8EBF-2E9DC8F754B8}" type="presOf" srcId="{A4F2C16E-FFF1-4A91-B821-FA59507A75CF}" destId="{FB5B9657-C5CB-41C2-9B6E-8965EFE4E5CF}" srcOrd="0" destOrd="2" presId="urn:microsoft.com/office/officeart/2005/8/layout/bProcess3"/>
    <dgm:cxn modelId="{7E1A1C9A-6681-4E6C-8B2D-A84ABD8ED3F9}" type="presOf" srcId="{A2FDCCD7-B4B5-4561-87E4-CEC85DDB90EB}" destId="{FB5B9657-C5CB-41C2-9B6E-8965EFE4E5CF}" srcOrd="0" destOrd="0" presId="urn:microsoft.com/office/officeart/2005/8/layout/bProcess3"/>
    <dgm:cxn modelId="{3FD501E2-C559-4BE9-A559-5DAFE0C2042E}" srcId="{A2FDCCD7-B4B5-4561-87E4-CEC85DDB90EB}" destId="{5B61E22B-1E72-4488-A2EE-01C0B31E7B88}" srcOrd="0" destOrd="0" parTransId="{068BF36B-D0C0-4ED4-BB7B-6F00DE568664}" sibTransId="{0D33A431-FAF2-4007-9A88-C3BD51B7BC9F}"/>
    <dgm:cxn modelId="{6E45BE61-0231-411C-BDB4-466FD40CF143}" srcId="{0D075AE9-0B8A-4CE4-B6C2-5FEB13FB6C53}" destId="{9DF98989-95C0-4AAF-9A03-697032F62AE2}" srcOrd="0" destOrd="0" parTransId="{042B40ED-D47C-42E7-8C2E-6A9C64EC6DD8}" sibTransId="{8E5CF8C7-AFDB-44D8-A82D-E897F28DD401}"/>
    <dgm:cxn modelId="{94AC9478-68B0-41FB-9E8D-23F3DD9DBAB2}" type="presOf" srcId="{1B26035B-C60A-41CE-8840-8E901766F54F}" destId="{32019722-229B-43D3-822B-EF04D875FE61}" srcOrd="0" destOrd="0" presId="urn:microsoft.com/office/officeart/2005/8/layout/bProcess3"/>
    <dgm:cxn modelId="{6A8FE366-C490-4A3B-9243-3139D4320237}" type="presOf" srcId="{8E5CF8C7-AFDB-44D8-A82D-E897F28DD401}" destId="{DA50F033-0DEE-49E7-B445-1EEB7ED95DFA}" srcOrd="0" destOrd="0" presId="urn:microsoft.com/office/officeart/2005/8/layout/bProcess3"/>
    <dgm:cxn modelId="{B4437C17-5949-47A0-95BE-6ECB5A828284}" srcId="{0D075AE9-0B8A-4CE4-B6C2-5FEB13FB6C53}" destId="{7EBB8993-DC24-4339-AC44-CBBC2C6966D1}" srcOrd="1" destOrd="0" parTransId="{6A2C0D04-61EE-4B33-BABA-92E90D46B533}" sibTransId="{1B26035B-C60A-41CE-8840-8E901766F54F}"/>
    <dgm:cxn modelId="{2277A4A1-88FA-469F-AC64-E2AF75CD18B4}" type="presOf" srcId="{1B26035B-C60A-41CE-8840-8E901766F54F}" destId="{4C7CF5D5-6D8A-4EBF-BC3F-8F88937A42C7}" srcOrd="1" destOrd="0" presId="urn:microsoft.com/office/officeart/2005/8/layout/bProcess3"/>
    <dgm:cxn modelId="{400142FE-91DD-4BD4-9972-7C42F3E644D4}" type="presParOf" srcId="{B1330ADB-20A4-4801-944F-A924EE19FB07}" destId="{960BE6C0-20C4-44F8-9BD7-7A88E33F6383}" srcOrd="0" destOrd="0" presId="urn:microsoft.com/office/officeart/2005/8/layout/bProcess3"/>
    <dgm:cxn modelId="{B6B01A97-A8A9-4D22-B9BB-790538FC1133}" type="presParOf" srcId="{B1330ADB-20A4-4801-944F-A924EE19FB07}" destId="{DA50F033-0DEE-49E7-B445-1EEB7ED95DFA}" srcOrd="1" destOrd="0" presId="urn:microsoft.com/office/officeart/2005/8/layout/bProcess3"/>
    <dgm:cxn modelId="{6AEFCC1E-7917-4E2E-9118-A4779092F426}" type="presParOf" srcId="{DA50F033-0DEE-49E7-B445-1EEB7ED95DFA}" destId="{A550E2B7-16B0-46F1-83F5-E6CE242CE08E}" srcOrd="0" destOrd="0" presId="urn:microsoft.com/office/officeart/2005/8/layout/bProcess3"/>
    <dgm:cxn modelId="{6415CFE6-2477-4811-BB2B-24E781B67412}" type="presParOf" srcId="{B1330ADB-20A4-4801-944F-A924EE19FB07}" destId="{0693FF6D-2E64-41B1-9C2F-B6BDD6142747}" srcOrd="2" destOrd="0" presId="urn:microsoft.com/office/officeart/2005/8/layout/bProcess3"/>
    <dgm:cxn modelId="{349F8F08-5A43-4BA4-B222-59B7D45CCB32}" type="presParOf" srcId="{B1330ADB-20A4-4801-944F-A924EE19FB07}" destId="{32019722-229B-43D3-822B-EF04D875FE61}" srcOrd="3" destOrd="0" presId="urn:microsoft.com/office/officeart/2005/8/layout/bProcess3"/>
    <dgm:cxn modelId="{CDF16145-EF79-41DB-BA94-51032A2C3F61}" type="presParOf" srcId="{32019722-229B-43D3-822B-EF04D875FE61}" destId="{4C7CF5D5-6D8A-4EBF-BC3F-8F88937A42C7}" srcOrd="0" destOrd="0" presId="urn:microsoft.com/office/officeart/2005/8/layout/bProcess3"/>
    <dgm:cxn modelId="{12615F46-3C9A-434F-81DF-4C18AE054576}" type="presParOf" srcId="{B1330ADB-20A4-4801-944F-A924EE19FB07}" destId="{FB5B9657-C5CB-41C2-9B6E-8965EFE4E5CF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C207A-BD48-4EE8-95AF-0A13A24B9E1A}">
      <dsp:nvSpPr>
        <dsp:cNvPr id="0" name=""/>
        <dsp:cNvSpPr/>
      </dsp:nvSpPr>
      <dsp:spPr>
        <a:xfrm>
          <a:off x="3138623" y="718703"/>
          <a:ext cx="552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97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400522" y="761505"/>
        <a:ext cx="29178" cy="5835"/>
      </dsp:txXfrm>
    </dsp:sp>
    <dsp:sp modelId="{29A317D7-B90D-4162-BBC8-1C44ADD2A971}">
      <dsp:nvSpPr>
        <dsp:cNvPr id="0" name=""/>
        <dsp:cNvSpPr/>
      </dsp:nvSpPr>
      <dsp:spPr>
        <a:xfrm>
          <a:off x="603134" y="3236"/>
          <a:ext cx="2537289" cy="1522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Desarrollo de una idea, tema o área a investigar</a:t>
          </a:r>
          <a:endParaRPr lang="es-MX" sz="2200" kern="1200" dirty="0"/>
        </a:p>
      </dsp:txBody>
      <dsp:txXfrm>
        <a:off x="603134" y="3236"/>
        <a:ext cx="2537289" cy="1522373"/>
      </dsp:txXfrm>
    </dsp:sp>
    <dsp:sp modelId="{94F4E92A-D902-4707-ADE3-E4B24766E518}">
      <dsp:nvSpPr>
        <dsp:cNvPr id="0" name=""/>
        <dsp:cNvSpPr/>
      </dsp:nvSpPr>
      <dsp:spPr>
        <a:xfrm>
          <a:off x="1871778" y="1523810"/>
          <a:ext cx="3120866" cy="552976"/>
        </a:xfrm>
        <a:custGeom>
          <a:avLst/>
          <a:gdLst/>
          <a:ahLst/>
          <a:cxnLst/>
          <a:rect l="0" t="0" r="0" b="0"/>
          <a:pathLst>
            <a:path>
              <a:moveTo>
                <a:pt x="3120866" y="0"/>
              </a:moveTo>
              <a:lnTo>
                <a:pt x="3120866" y="293588"/>
              </a:lnTo>
              <a:lnTo>
                <a:pt x="0" y="293588"/>
              </a:lnTo>
              <a:lnTo>
                <a:pt x="0" y="552976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52838" y="1797380"/>
        <a:ext cx="158747" cy="5835"/>
      </dsp:txXfrm>
    </dsp:sp>
    <dsp:sp modelId="{9FAA4792-5852-41D6-BD8E-21848DE30EDA}">
      <dsp:nvSpPr>
        <dsp:cNvPr id="0" name=""/>
        <dsp:cNvSpPr/>
      </dsp:nvSpPr>
      <dsp:spPr>
        <a:xfrm>
          <a:off x="3724000" y="3236"/>
          <a:ext cx="2537289" cy="1522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Selección del ambiente o lugar de estudio</a:t>
          </a:r>
          <a:endParaRPr lang="es-MX" sz="2200" kern="1200" dirty="0"/>
        </a:p>
      </dsp:txBody>
      <dsp:txXfrm>
        <a:off x="3724000" y="3236"/>
        <a:ext cx="2537289" cy="1522373"/>
      </dsp:txXfrm>
    </dsp:sp>
    <dsp:sp modelId="{4C728766-DCEF-427F-8C32-EC990C13D57E}">
      <dsp:nvSpPr>
        <dsp:cNvPr id="0" name=""/>
        <dsp:cNvSpPr/>
      </dsp:nvSpPr>
      <dsp:spPr>
        <a:xfrm>
          <a:off x="3138623" y="2824653"/>
          <a:ext cx="552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97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400522" y="2867455"/>
        <a:ext cx="29178" cy="5835"/>
      </dsp:txXfrm>
    </dsp:sp>
    <dsp:sp modelId="{0C8029F4-C1E6-4082-9E2A-DE1BAFDA2CA6}">
      <dsp:nvSpPr>
        <dsp:cNvPr id="0" name=""/>
        <dsp:cNvSpPr/>
      </dsp:nvSpPr>
      <dsp:spPr>
        <a:xfrm>
          <a:off x="603134" y="2109186"/>
          <a:ext cx="2537289" cy="1522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Elección de participantes o sujetos del estudio</a:t>
          </a:r>
          <a:endParaRPr lang="es-MX" sz="2200" kern="1200" dirty="0"/>
        </a:p>
      </dsp:txBody>
      <dsp:txXfrm>
        <a:off x="603134" y="2109186"/>
        <a:ext cx="2537289" cy="1522373"/>
      </dsp:txXfrm>
    </dsp:sp>
    <dsp:sp modelId="{005FCCBE-8683-4BC1-B988-05881A6D8779}">
      <dsp:nvSpPr>
        <dsp:cNvPr id="0" name=""/>
        <dsp:cNvSpPr/>
      </dsp:nvSpPr>
      <dsp:spPr>
        <a:xfrm>
          <a:off x="1871778" y="3629760"/>
          <a:ext cx="3120866" cy="552976"/>
        </a:xfrm>
        <a:custGeom>
          <a:avLst/>
          <a:gdLst/>
          <a:ahLst/>
          <a:cxnLst/>
          <a:rect l="0" t="0" r="0" b="0"/>
          <a:pathLst>
            <a:path>
              <a:moveTo>
                <a:pt x="3120866" y="0"/>
              </a:moveTo>
              <a:lnTo>
                <a:pt x="3120866" y="293588"/>
              </a:lnTo>
              <a:lnTo>
                <a:pt x="0" y="293588"/>
              </a:lnTo>
              <a:lnTo>
                <a:pt x="0" y="552976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52838" y="3903330"/>
        <a:ext cx="158747" cy="5835"/>
      </dsp:txXfrm>
    </dsp:sp>
    <dsp:sp modelId="{01863C4D-DB42-4C3B-9579-CAB6D822B274}">
      <dsp:nvSpPr>
        <dsp:cNvPr id="0" name=""/>
        <dsp:cNvSpPr/>
      </dsp:nvSpPr>
      <dsp:spPr>
        <a:xfrm>
          <a:off x="3724000" y="2109186"/>
          <a:ext cx="2537289" cy="1522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Inspección del ambiente o lugar de estudio</a:t>
          </a:r>
          <a:endParaRPr lang="es-MX" sz="2200" kern="1200" dirty="0"/>
        </a:p>
      </dsp:txBody>
      <dsp:txXfrm>
        <a:off x="3724000" y="2109186"/>
        <a:ext cx="2537289" cy="1522373"/>
      </dsp:txXfrm>
    </dsp:sp>
    <dsp:sp modelId="{8A06D320-91F3-4315-B351-2C163ABA6E0D}">
      <dsp:nvSpPr>
        <dsp:cNvPr id="0" name=""/>
        <dsp:cNvSpPr/>
      </dsp:nvSpPr>
      <dsp:spPr>
        <a:xfrm>
          <a:off x="3138623" y="4930603"/>
          <a:ext cx="552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97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400522" y="4973405"/>
        <a:ext cx="29178" cy="5835"/>
      </dsp:txXfrm>
    </dsp:sp>
    <dsp:sp modelId="{71396A4B-0322-4750-9573-669D220449FE}">
      <dsp:nvSpPr>
        <dsp:cNvPr id="0" name=""/>
        <dsp:cNvSpPr/>
      </dsp:nvSpPr>
      <dsp:spPr>
        <a:xfrm>
          <a:off x="603134" y="4215136"/>
          <a:ext cx="2537289" cy="1522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Selección de un diseño de investigación </a:t>
          </a:r>
          <a:endParaRPr lang="es-MX" sz="2200" kern="1200" dirty="0"/>
        </a:p>
      </dsp:txBody>
      <dsp:txXfrm>
        <a:off x="603134" y="4215136"/>
        <a:ext cx="2537289" cy="1522373"/>
      </dsp:txXfrm>
    </dsp:sp>
    <dsp:sp modelId="{C1962DA1-F249-493C-BF01-5835690DBD52}">
      <dsp:nvSpPr>
        <dsp:cNvPr id="0" name=""/>
        <dsp:cNvSpPr/>
      </dsp:nvSpPr>
      <dsp:spPr>
        <a:xfrm>
          <a:off x="3724000" y="4215136"/>
          <a:ext cx="2537289" cy="15223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Recolección de datos </a:t>
          </a:r>
          <a:endParaRPr lang="es-MX" sz="2200" kern="1200" dirty="0"/>
        </a:p>
      </dsp:txBody>
      <dsp:txXfrm>
        <a:off x="3724000" y="4215136"/>
        <a:ext cx="2537289" cy="15223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0F033-0DEE-49E7-B445-1EEB7ED95DFA}">
      <dsp:nvSpPr>
        <dsp:cNvPr id="0" name=""/>
        <dsp:cNvSpPr/>
      </dsp:nvSpPr>
      <dsp:spPr>
        <a:xfrm>
          <a:off x="2964289" y="1096038"/>
          <a:ext cx="6505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053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272530" y="1138349"/>
        <a:ext cx="34056" cy="6818"/>
      </dsp:txXfrm>
    </dsp:sp>
    <dsp:sp modelId="{960BE6C0-20C4-44F8-9BD7-7A88E33F6383}">
      <dsp:nvSpPr>
        <dsp:cNvPr id="0" name=""/>
        <dsp:cNvSpPr/>
      </dsp:nvSpPr>
      <dsp:spPr>
        <a:xfrm>
          <a:off x="4616" y="253316"/>
          <a:ext cx="2961472" cy="17768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Preparación de los datos para el análisis</a:t>
          </a:r>
          <a:endParaRPr lang="es-MX" sz="3100" kern="1200" dirty="0"/>
        </a:p>
      </dsp:txBody>
      <dsp:txXfrm>
        <a:off x="4616" y="253316"/>
        <a:ext cx="2961472" cy="1776883"/>
      </dsp:txXfrm>
    </dsp:sp>
    <dsp:sp modelId="{32019722-229B-43D3-822B-EF04D875FE61}">
      <dsp:nvSpPr>
        <dsp:cNvPr id="0" name=""/>
        <dsp:cNvSpPr/>
      </dsp:nvSpPr>
      <dsp:spPr>
        <a:xfrm>
          <a:off x="1485352" y="2028400"/>
          <a:ext cx="3642611" cy="650538"/>
        </a:xfrm>
        <a:custGeom>
          <a:avLst/>
          <a:gdLst/>
          <a:ahLst/>
          <a:cxnLst/>
          <a:rect l="0" t="0" r="0" b="0"/>
          <a:pathLst>
            <a:path>
              <a:moveTo>
                <a:pt x="3642611" y="0"/>
              </a:moveTo>
              <a:lnTo>
                <a:pt x="3642611" y="342369"/>
              </a:lnTo>
              <a:lnTo>
                <a:pt x="0" y="342369"/>
              </a:lnTo>
              <a:lnTo>
                <a:pt x="0" y="650538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214014" y="2350260"/>
        <a:ext cx="185287" cy="6818"/>
      </dsp:txXfrm>
    </dsp:sp>
    <dsp:sp modelId="{0693FF6D-2E64-41B1-9C2F-B6BDD6142747}">
      <dsp:nvSpPr>
        <dsp:cNvPr id="0" name=""/>
        <dsp:cNvSpPr/>
      </dsp:nvSpPr>
      <dsp:spPr>
        <a:xfrm>
          <a:off x="3647227" y="253316"/>
          <a:ext cx="2961472" cy="17768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Análisis de los datos</a:t>
          </a:r>
          <a:endParaRPr lang="es-MX" sz="3100" kern="1200" dirty="0"/>
        </a:p>
      </dsp:txBody>
      <dsp:txXfrm>
        <a:off x="3647227" y="253316"/>
        <a:ext cx="2961472" cy="1776883"/>
      </dsp:txXfrm>
    </dsp:sp>
    <dsp:sp modelId="{FB5B9657-C5CB-41C2-9B6E-8965EFE4E5CF}">
      <dsp:nvSpPr>
        <dsp:cNvPr id="0" name=""/>
        <dsp:cNvSpPr/>
      </dsp:nvSpPr>
      <dsp:spPr>
        <a:xfrm>
          <a:off x="4616" y="2711339"/>
          <a:ext cx="2961472" cy="17768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Elaboración del reporte de investigación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4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/>
        </a:p>
      </dsp:txBody>
      <dsp:txXfrm>
        <a:off x="4616" y="2711339"/>
        <a:ext cx="2961472" cy="1776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28C2A-D4C3-4180-9549-378B2CD30F47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EC460-05C5-4B4D-A4C6-6A6671D98D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4946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3648" y="2130425"/>
            <a:ext cx="7054552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62768" y="3886200"/>
            <a:ext cx="580963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8499-8CA2-45E9-A198-1FEF8CADD026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1068303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AutoShape 2" descr="data:image/jpeg;base64,/9j/4AAQSkZJRgABAQAAAQABAAD/2wCEAAkGBxQSEhQUEhQWFhUXFiAWGBgYGR0ZGhkeIRkcIBsbGhwZHSkiGh0lHhsZITIhKCwrLi4uHCAzODMsNygtLisBCgoKDg0OFxAQGywmHyQsLC0sLCwsLCwtLCw3LCwsNywsLDc3LCwsLC8vMiwsLCwsLjQsLCsvLCwtLCwsLCssLP/AABEIALYArwMBIgACEQEDEQH/xAAbAAEAAgMBAQAAAAAAAAAAAAAABQYDBAcCAf/EAEcQAAIBAgQDBQQGAw4HAQAAAAECAwARBAUSIQYxQRMiUWGRB1JxgRQyc6Gx0iM0YhUXMzVCcpKys8HC0fDxJFN0gqLh4iX/xAAYAQEBAQEBAAAAAAAAAAAAAAAAAQIDBf/EACkRAQABAwIGAQMFAAAAAAAAAAABAgQREjEUIUFhgfADUZHBEyJCobH/2gAMAwEAAhEDEQA/AO40pSgUpSgUpSgUpUVmfEmEw9+2xESEdCw1f0RvQSteXYAEkgAC5J2AHia53mHtWiZuyy/Dy4uU8rAqo8zsWI+QHmK1m4YzHMu9mc4w+H5nDxbXHgxvYfE6vlzq4Y1/Tm3c540mxcpwuTgSOovJiD/Bp4AdCTa1/S/SR4S45TEMcPil+j4xTpaJ9gx8UJ538PxG9ak2aQ4SMYfL0VFHNx1Pz+sT7xrzj8Hg82QJilEc4FlkWwb/ALSeYv8AyTQxVuv1K5iBnOViwAzHDry5iUDw6t/XqSyf2r4KU6ZteGkGxWQbA/zh/fY+VMLrjqvlK08vzSGcXhljkH7DBvWx2rcqNFKUoFKUoFKUoFKUoFRHF2YvhsFiJo7a44yy3FxceIqXque0T+LMZ9iaQk7SrOAbPsRGkiy4VFdQw7u9iL+FZG4bzt/r5lGn8xP/AJFZMfiXTBZfodlvBvpJF7LHbl8TUM+KdubufixP4mqzpbk/s2d/13NZ3HUX0D0d2H3VlwnBuS4bcgSke8xf7l7v3VHYTCtI2lBdjcgePWw869z4F0UM6lQxsL7E257He1U0wsZ4nhhXRhYFUfAIPRef3VBZjm8s/wDCNt7o2X061o0qNFKUqiXy3iOeGw1a18G39DzqSxGb4LFi2Lwyk+LKH/8AK2qqtSoJHEez3KJzqilaFuYKSWsfISA2+VZIvZ9jI98Lm8wXoHBcevaW+6oqg25bVWdEJtcjz2P6uPhk/nJ/81pZrnGc4IwtiXwzRyTJEdC795gD9196wLjJBykcfBiP76zccSM2WYRmJJ+lpck3P1zbeiTGIdSpSlZdClKUClKUCq57RP4sxn2Jqx1XPaJ/FmM+xNISraVczX9Ty77D/DHUbg8FJKSI1LEC5tUlmv6nl32H+GOpT2fr3pj4BR66v8qpCHwMn0SUGaFi43W7abedgDc/OpHinMo5n7NYyzLYI4bmWttptuOXWt/jvA6kSUc1Ok/A8vQ/jUTwZge0n1nlGL/M8v7z8qKjMVlU0a6pI2VeVzWnXROMVvhX8iD99c7ohSlKoUqZyrhuaaxtoT3m6/Adak4cDh4GKFDiJBvddwP5wGyW+dQVVELGygk+AF/wrbTKJzyhk+akfjV2WUKgd5URDsEgsbnw1c2PkAK9MNKmSQdmg8e/I3hub6SfAXPmKKpD5NOASYmsNydj+Br7xgP/AMnDf9VH/amr0SyprYWZiFRDvYsbDUep3ueg++qd7RE04CMeGOX+2NGatpdHpSlRopSlApSlAque0T+LMZ9iasdVn2ln/wDLxn2R/EUhKtpV/Nf1PLvsP8MdTfACdyU+LAeg/wDdRGerbCZeB/yP8EVTvAwAw7E9ZCf/ABX/ACqkNnK5hisPKjHfUyH1JU/h6VgyqP6Hg2dhZzdiD48lH4ffUHwXj9ExVjYSD5XG4/vre46zAHREpv8Ay2t6KPxPpRW9i2L5bc7kxg3+YvVDq+YM6stI8Im+69UMC/KiPUURYhVBJJsAOZq75Lw2kK9pPYsBff6qf5nzrLkHD4ij1PcSkXuDbR5D++ovFY9sU+l2P0aNu+6KbN4X52H3dfCipX6TJjCRETHADYycmfxC+A8/9q2sVPFg4wsad5tkQfWc+fU/GtiTGxRQ6wV7NRtpIsfAC1RnD+FaVjiph3m2jXoq+X+vxqDNgskuTLPvM291OnR5KR+NaOEjkxEjPHJeOFrR9oNQZrbnu22HQ7863OLcwMcQjT68vdHjbr+NvnUllWCEMSRjoN/M9T60EHjcXiO3ijaNHZby2RiL7EC+rlvVf9ojE5fGWGknGqSvO36U7bVZcsk7TH4huiKEHr/vVd9pX6in/XL/AGpqwzVtLolKUqNFKUoFKUoFVj2mfxXjPsj+Iqz1WPaZ/FeM+yP4ikJO0oXP/wBVy/7D/BFUBap/P/1XL/sP8EVQNUKUpVHy1WrgrKtTGZxspsnmep+X4/CqxEmpguwubXPIeZ8BXTgyYbD3H1ET1/8AZP41BE8V5gxK4aLd5Nmt0B6fPmfKprK8AsEaxr05nxPU1XeD8O0skmJk5k2X49bfDYetTXEWYdhAzD6x7q/E9flzqKrWOwS4nFtFAAiqLuRyLDrblz29amDjsThxaWESoP5UWxA81/2rzwVgdEJkP1pDf/tHL+81vcSY3ssO7D6xGlfif8tzVFZw+ZJPjVlkYIijuajbly8uZJq7CdSpYMCLXuDcVU+EcnjkhZpUDamst+gA6HpuT6V6zrhyOGKSWJ3Sw+re4N9rePXxNB64FbU2Ic82YH11E1D+0r9RT/rl/tTWbhmHE6HbDsoGqxDdSBfw860+Py/7nRdpbX9NXVblftTyp1Zq2l0qlKVGilKUCsOLm0Ru9r6VLW8bC9Zq1c1/gJfs2/qmgosntOVSQYhcGx3P+VRnEXHaYvDS4dl0CVdJYXJHnYiqs+AV4sXMSdUUqKBtY6y97/0RUpl/C0UqITKUZ8MJQWtp1mUoqnbZTt8zXHXVl4/F3FUzERHs4bOO4sjligjIIEKaAbHvbKLnw+r99aX7tReJ9Kx5Vw2H2m1o4meJl220wl+o53FvhQcPx6g+p/o/0b6QW21craL2tftO7yprqSLu5xnEMn7tReJ9Kfu1F4n0rYxHC8SyQx6MXZ2iUzEL2Xf03sdHPew3516g4VhcpvPHd5E7OTQJJdC3HZEgDc925HOrrqa4m6zjEPWU8UxQSCTSWIBsCCOfWs2ZcYxSjSqmNSbsqklT/wBvIfKtLL+G4ZnABnQHELCVfSHW8bM1+79YFbcuXSo85bh5oZJMM0oeIBnSXSbqTa6lAORI2NTXUzN3c4z+1bMt9okcMaxrHcKOe+/nyrSzzjVMSV1AqFvsLnc9ajMw4WWOXCJrYiWRYZrWvHIWXWo227rgi9+tYZsowzidcO0wlgDMVk0kOqGzaSoFiOe9NdRN3cxmJiPea2Qe0tEVVEWygAbnp8qj8844TEhQRpCkna5uf9X9aruU5EJsLiZtRDxW0r0YAFnvtzCi9b68JL2eGYyFS4d572IiVUEmw530Ecz1FNdRTeXNUZiI9nCdyz2iRwxrGsdwvXfffnyrxm3tBSeMxlNIJBuLnl8qrmHynD4hWbDtMpjdA6yFSSjOF1KVAsQTyN+fOtjG8LpFLOC7tCkRlRltdgrhWUki2oG4Py8aa6ji7mYzGMJbI+O48MjIE1XbVc3HQC33ffWlxDxVHi4REwKATCa4BO4bVbfp51qR5RhHbCqv0kHEEWJaOyjtShvZeexI+VbEHC0TtF+sIGeRDG4XtG0Rlg8fd3UkBeXM011LxVzO2lYf30V/5X3n/Kt7JvaAMRMkSxgamAvc7XNvCqTBw/ExmvDjE7OJXEbBRIxMmm4Gj6tvLmDW1kmXLh8zijQsR3Gs1gy30nS4HJhyNWmuZlv47n55rp1YxM4dkpSldXqlaua/wEv2bf1TW1WLFQ60dL21KVv4XFqDhGFzGOM4mKZGaOVgToYK6sjMVIuCD9Y3BrLjOIEZHjSNlj7BYI7sCwAk1lnNhck35Ve39mcRJJkNybnY/mqN4g4Ciw2GmnW7mNC+ncXtz31G21cv06njzZ3HPExjn9vsgcPxh3IRKmp42Ys45uDEyLq/aF+fgKilzxxgzhbbdpq1ddPMp8NQDetW7KOCoMRDhpQ1lnW/U6Tpvb62/Ij5VK/vYw++fQ/mqaKkmyuZ/lHvhT5uIIGmin0z60aM6dS9mdGm9ha+9vGtcZ9HIgXEpLJplZ0cPZ0VgNgSDuGAIvtzq6y+zaBd2kt8j+avj+zfDgAmWwPI2P5qaKlmzufrT74VpeMl7VX7NyFmSTdgWYJEyd49WN73rVy7PsNhjaCGQqxBkMrqzMFOpUGlQoUsASdyRtVvf2b4cAEy7HkbH81H9m+HABMux5Gx/NV0VLwlzvmn3wqGD4vcn/ibygTRzJYAaWRwTb4rcelYsVnUCib6NFIHnBDvK6tpVjdlQKotfxN6u6+zKAi4k2+B/NXmT2awKLtJYfA/mqaKk4O5mMTVH5/xRckz4YdEXRqtiO1fwZDGUZPmGattOLSCT2Ya87yFT9UxvEIzHcbjuqN6tzezfDgXMux62P5qN7N8OACZdj1sfzU0VEWdzTGIqj3wpUecQQKVwySWd0aRpCpOlGDBF0i255k+Ar2nFH6PFxMhKzs7R+MZdrt8iLXHiKuTezfDgAmXY9bH81e19mcBFxJt8D+amio4K5jaaffDn+FzkI+DbSf+H5/tfpWfbw2Nq38BxSAUMwkcpJIVbVdgkkZUoCfA94fOrl+9jD759D+aqzxJw5DhY4GA1tPOIUW5F7sQGvc/6NI+OpmLK4p6x/fbt2RcedRxLMIDiAZIwgZ3GpSH1bFQNrVJcP5iMRmUMmnSxCB/NhpBb52vVo/exh98+h/NW5lPAMeHlSVH3VgeR3sb23arTRMS6/FafPTXTNUxiJ96LlSlK6vVKUpQKxYmBZEZGF1ZSrDxBFj91ZaUHNfZzI8aYjLZD+nwkmuIn+Wl7qfhfn4BxXQosYhRXvYHx6HqD5iqR7RsqlhkjzTBi80AtKn/ADIut/gL/LfpUzl2Yw4mJMRESYJTdgOcb8jfw8D8j41ZYp5ck5jFRlGs2F7g/KvmIjQooY2Xob+VMTHGUUMbL0N/KmIjQooY2XoflUbJ44yihmsvQ3pPHGUUM1l6G9enwyuii5sOVfMTCmgKxsByoMgkVFG+3IE14xYRlGo2XmDXmeOMooY2Xob0njQoAxsvQ0CeNCgDGy9Devk0cZjUFu70N6yPh1dAtzbpXnEQpoCsbKOVB8mjjMagt3ehvWVXVFG/d5AmsU0cZjUE93ob15xQjEQ1NZByP+udB9x8/cCoe9J3VPhfm3yFz6VQ5EGOzqGNN8Plyaj4GU8h8rL81PjW9xhxCcHENAJxk47LDRc2QE21EDrexPibDpUrwDwz9AwwRjqmkPaTPzLOel/AcvU9arE85wstKUqNlKUoFKUoFKUoPhF+dcwzbAS5JiGxWFQyYCU/8RCN+zPvKOg/2O1rdQry6AgggEHYg7g1UmMq9gMZDLCkkT9phW3VhziPIqw56R6r8OUpmDxLEC5OgWsRv08hVCzXhvE5VI2Kysa4GOqbCG5FupTry8Nx5japjI84w+YRE4ZjtvLhiQroeum/K+/7J8jeiRV0lYsjzFZowVBFhY3BsPK/In4VtY1EIGs2F/G1YcpWJVIi2F91OxU2HMHlWlnGaxK6xSahc3JCnw2tt3rnbao09Z5jI4ol1aiNtNgbH52sNq2laKSJTchOhPdv6ivGYQQtEvamyCxF/hYX9a+4tYo4VDFuzW1iNz9wNBvQgBRblbaojOs1iR0jk1C532PhsRt3t9tq2MjzNJk7l+7sbg28t7WJtY1izjDxSMAVLy2GkKd13vcnkgv16260GziOz7JSxITa3ifAW5k+VVzijiOPAxrJMLycsPh73ZjyDNbzI+HmTWhxJxYuFYQwj6Vjj3Y4kuyRX963X7/5orPwhwU6y/TcxbtsY24vusXko5XHiNh08arEznlDzwRwxM0pzDMe9ipB3E6Qr0AHRt/l8STV7pSo1EYKUpRSlKUClKUClKUClKUCqTxTwCs0n0nBOcNixvqXZXP7YHXz9Qau1KJMRO7meX8atHIIM3jOFxA2XEKO4/mSLi3qvw6W7EQI5V5xqG2maM3WwNx46N+vLzrfznJ4MXGYsRGsiHoeY81I3U+Yrn83DeYZUdeWucThubYaTdgP2fHb3bHyaqzzjusfFkTFI1idmV/5G1rAfW1dOnXrW3lqh8KDiJWsdiDZdNrjSLC5P31A5BxXhMYSiscLiB9aCXYE9dN9r/Cx8RWnmXG6K/Y5dG2OxXIPa8afC21vMWHi1MLqjdaZ8THhomcsMLBzLPszbAdxTyJsOlz4VTTneLzMmHKkMGGvaTFSA6m8dJO9/hc+a1vZZ7P5cU4xGcTGZxusCm0aeR02v8Bt43roUECooVFCqBYBRYD4AUTnPZA8I8HYfL1PZgvK315X3dvyjyH31YqUqNRGClKUUpSlApSlApSlB8ZgOZtXjt195fUVDccSRrgZ3liEqImoxklQ1iNrjcVV80yTKsNO6TYULGkKSawZnJLytGFCISTuBy8aDoPbr7y+op26+8vqK5vNgcmUoxhVYyspkL/SFdDEYwwKadgNe5YrtYi4uRsZhleRws6vDdkLBlRZ3I0orubJe6qroSw2GoDmbUHQO3X3l9RTt195fUVzyXL8jDOohLMjKhCLiGuzAMqqV2dipDWW+25r5+5GUK0gkw4us3ZIsYxMkhtEkh1IF1AhXubXAFt7nSA6J26+8vqKduvvL6iua5Jl2Uyw4R5sL2b4lFZbCcxhnvpXtPqgmxABI6eIv6wOV5TPiooIMKHR4pJDIe3QHQyKpjLWWRSWfvKSO6OhFwsvFPCGCx9jMFEg5SIQr28CeTD4g2qRyLKMLg4+zw6oi9SDdm82Y7sfjVPmy7IkMuqIARB2ZrTlSIyBJoYbOUJAIW5HyNbOD4fyaWOaVYLLBftdazoyAJruUezEFSCLDf40TEZyvPbr7y+op26+8vqK5vh8NkLsqiFgWZFGqPEoB2lhGWLABVcmyk2BN/A1mfL8iXVqisF1HUVxAVtLBXKNycKSASt7c+VFdC7dfeX1FO3X3l9RXO8dlWTxSsjQppiWVpjfEFk7NYmOkKCHssqk73FxYHe33C5fkcjiNYGDFgnejxKAMRdAxcAKWG63tfpQdD7dfeX1FO3X3l9RXOcJl2TFYe0gQPIqE6PpDxrrbSmpyBoDMLDWFv4VjxEGRqkrrh2fs43ksExA1iM6X0FrBtLWBI5XF9qDpXbr7y+orJXPDlWSq6IYCrMUG6YgKjSfwayMdo2borWO48RfoQFqD7SlKBSlKDSznLUxMEsEl9EqFDbYi45jzHOoZuEy7F58Q8kmqGzaFSywy9oF0rt3mvc+e1qUoPUvCEbzNK7swftgyWFiJkiRhfnsIh/SNaS8BRhIB2mt4ldGeZFl7XtCpYurdbqLEHy3FfaUGzPwgrRTxBwFmlEpvGrBLRJGoQbaSvZqwYbg14Tg3RIJosRIswcsHKq+zQwxspDc79gjaud79CRSlBpwezxFOH/TuVg7DSGRWP6FtQCsd0Dm2q3OwqQyPhL6NJA3bu6YeF4IUKqNKMUJuw3Y2jQXPh8b/aUGq/AkZSeMOAswkF+yTtE7RtTAScyAb7EfG9ql8RkKv9M75H0pAjbDuWjKXHjsb19pQaUnCSHX+kbvrh15Db6OxYf0r714h4OXupJK0kCJKiRFVFll2IZhu2lSVHLY73O9KUGAcCJ2KRmaQlYJoWcgFnM2jU7ftDQLVIY7hlZZHcyMNc8E9gBsYStl+Dad6UoI/CcCRxujB1cBI0cSRI+rs2JBUndCQbbbbA2vWXFcFo8axmVwFgnguAOU5UlviukW8aUoDcH3L6sQ2iV4pZkCKO0ePTuDzQMEQED3drXNWmlKBSlKD//Z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1800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C675-91D6-48DE-8BF4-0F894F718FC0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422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3A22-8EAC-4DEC-AE3B-C4F35BFA76FB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69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BA1-4987-44C2-BBF3-5DB45FE17BD2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1068303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155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C42C9-BDE3-449D-8FB2-B0606DEF4205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353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06E7-FA8F-41E2-828C-FED0EB90DFEC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6456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B8EA2-58A3-45AB-BEC7-E212A17958DB}" type="datetime1">
              <a:rPr lang="es-MX" smtClean="0"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7107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10F4-4A54-44FE-AFE7-235039C9F838}" type="datetime1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7927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6125-898E-4388-8694-2F287790430D}" type="datetime1">
              <a:rPr lang="es-MX" smtClean="0"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497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9F195-2DF3-4C9C-93B3-1609208A6165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7716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A8BF-A6BB-41C1-86B4-FFA7A05520E4}" type="datetime1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018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BB669-2C83-4E3E-BD61-1B1B0D942326}" type="datetime1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821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es.slideshare.net/CarlaPineda/diapositivas-defensa-tesis-desi-neri" TargetMode="External"/><Relationship Id="rId2" Type="http://schemas.openxmlformats.org/officeDocument/2006/relationships/hyperlink" Target="http://www.ecured.cu/index.php/Marco_Te%C3%B3ric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slideshare.net/AlfredoNevrez/presentacion-protocolo-tesis" TargetMode="External"/><Relationship Id="rId5" Type="http://schemas.openxmlformats.org/officeDocument/2006/relationships/hyperlink" Target="https://sites.google.com/site/fundamentoslopezsanchezzulema/unidad-3---herramientas-de-comunicacion-oral-y-escrita-en-la-investigacion/3-4" TargetMode="External"/><Relationship Id="rId4" Type="http://schemas.openxmlformats.org/officeDocument/2006/relationships/hyperlink" Target="https://www.google.com.mx/search?q=imagenes+sobre+metodologia+dela+investigacion&amp;espv=2&amp;biw=1600&amp;bih=799&amp;site=webhp&amp;tb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1616" y="404664"/>
            <a:ext cx="6554760" cy="648072"/>
          </a:xfrm>
        </p:spPr>
        <p:txBody>
          <a:bodyPr>
            <a:normAutofit fontScale="90000"/>
          </a:bodyPr>
          <a:lstStyle/>
          <a:p>
            <a:r>
              <a:rPr lang="es-ES" sz="4000" kern="0" dirty="0">
                <a:ln>
                  <a:noFill/>
                </a:ln>
                <a:solidFill>
                  <a:schemeClr val="tx1"/>
                </a:solidFill>
                <a:effectLst/>
                <a:latin typeface="AngsanaUPC" panose="02020603050405020304" pitchFamily="18" charset="-34"/>
                <a:cs typeface="AngsanaUPC" panose="02020603050405020304" pitchFamily="18" charset="-34"/>
              </a:rPr>
              <a:t>Universidad Autónoma del Estado de México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2244" y="1412776"/>
            <a:ext cx="8712968" cy="5184576"/>
          </a:xfrm>
        </p:spPr>
        <p:txBody>
          <a:bodyPr>
            <a:normAutofit fontScale="47500" lnSpcReduction="20000"/>
          </a:bodyPr>
          <a:lstStyle/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5100" kern="0" dirty="0" smtClean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6700" kern="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Facultad </a:t>
            </a:r>
            <a:r>
              <a:rPr lang="es-ES" sz="6700" kern="0" dirty="0">
                <a:latin typeface="Aparajita" panose="020B0604020202020204" pitchFamily="34" charset="0"/>
                <a:cs typeface="Aparajita" panose="020B0604020202020204" pitchFamily="34" charset="0"/>
              </a:rPr>
              <a:t>de </a:t>
            </a:r>
            <a:r>
              <a:rPr lang="es-ES" sz="6700" kern="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Medicina      </a:t>
            </a:r>
            <a:endParaRPr lang="es-ES" sz="6700" kern="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5100" kern="0" dirty="0">
              <a:latin typeface="Arial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6700" kern="0" dirty="0">
                <a:latin typeface="Aparajita" panose="020B0604020202020204" pitchFamily="34" charset="0"/>
                <a:cs typeface="Aparajita" panose="020B0604020202020204" pitchFamily="34" charset="0"/>
              </a:rPr>
              <a:t>Programa </a:t>
            </a:r>
            <a:r>
              <a:rPr lang="es-ES" sz="6700" kern="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Educativo: Maestría en Ciencias de la Salud</a:t>
            </a:r>
            <a:endParaRPr lang="es-ES" sz="6700" kern="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5100" kern="0" dirty="0">
              <a:latin typeface="Arial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5900" kern="0" dirty="0">
                <a:latin typeface="Aparajita" panose="020B0604020202020204" pitchFamily="34" charset="0"/>
                <a:cs typeface="Aparajita" panose="020B0604020202020204" pitchFamily="34" charset="0"/>
              </a:rPr>
              <a:t>Unidad de </a:t>
            </a:r>
            <a:r>
              <a:rPr lang="es-ES" sz="5900" kern="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Aprendizaje: METODOLOGÍA DE LA INVESTIGACIÓN</a:t>
            </a: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4600" kern="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4600" kern="0" dirty="0" smtClean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kern="0" dirty="0" smtClean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4200" kern="0" dirty="0">
                <a:solidFill>
                  <a:prstClr val="black"/>
                </a:solidFill>
                <a:latin typeface="Lucida Calligraphy" panose="03010101010101010101" pitchFamily="66" charset="0"/>
              </a:rPr>
              <a:t>Julieta Castillo Cadena</a:t>
            </a:r>
            <a:endParaRPr lang="es-MX" sz="4200" kern="0" dirty="0">
              <a:solidFill>
                <a:prstClr val="black"/>
              </a:solidFill>
              <a:latin typeface="Lucida Calligraphy" panose="03010101010101010101" pitchFamily="66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Lucida Calligraphy" panose="03010101010101010101" pitchFamily="66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2400" kern="0" dirty="0">
                <a:solidFill>
                  <a:srgbClr val="FFFFFF"/>
                </a:solidFill>
                <a:latin typeface="Lucida Calligraphy" panose="03010101010101010101" pitchFamily="66" charset="0"/>
              </a:rPr>
              <a:t>Julieta Castillo Cadena</a:t>
            </a:r>
            <a:endParaRPr lang="es-MX" sz="2400" kern="0" dirty="0">
              <a:solidFill>
                <a:srgbClr val="FFFFFF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</a:t>
            </a:fld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75" y="245421"/>
            <a:ext cx="153576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00633"/>
            <a:ext cx="1544191" cy="154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7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2.1 Antecedentes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412776"/>
            <a:ext cx="7427168" cy="5001419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1800"/>
              </a:spcBef>
            </a:pPr>
            <a:r>
              <a:rPr lang="es-MX" dirty="0" smtClean="0"/>
              <a:t>Relaciones </a:t>
            </a:r>
            <a:r>
              <a:rPr lang="es-MX" dirty="0"/>
              <a:t>de la investigación con conocimientos y previos. </a:t>
            </a:r>
            <a:endParaRPr lang="es-MX" dirty="0" smtClean="0"/>
          </a:p>
          <a:p>
            <a:pPr algn="just">
              <a:spcBef>
                <a:spcPts val="1800"/>
              </a:spcBef>
            </a:pPr>
            <a:r>
              <a:rPr lang="es-MX" dirty="0" smtClean="0"/>
              <a:t>Vínculos </a:t>
            </a:r>
            <a:r>
              <a:rPr lang="es-MX" dirty="0"/>
              <a:t>con la situación actual del conocimiento, relacionada con el </a:t>
            </a:r>
            <a:r>
              <a:rPr lang="es-MX" dirty="0" smtClean="0"/>
              <a:t>problema.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Vínculos </a:t>
            </a:r>
            <a:r>
              <a:rPr lang="es-MX" dirty="0"/>
              <a:t>de convergencia o divergencia con estudios </a:t>
            </a:r>
            <a:r>
              <a:rPr lang="es-MX" dirty="0" smtClean="0"/>
              <a:t>similares.</a:t>
            </a:r>
            <a:endParaRPr lang="es-MX" dirty="0"/>
          </a:p>
          <a:p>
            <a:pPr algn="just">
              <a:spcBef>
                <a:spcPts val="1800"/>
              </a:spcBef>
            </a:pPr>
            <a:r>
              <a:rPr lang="es-MX" dirty="0" smtClean="0"/>
              <a:t>Experiencia </a:t>
            </a:r>
            <a:r>
              <a:rPr lang="es-MX" dirty="0"/>
              <a:t>de diversos autores sobre estudios </a:t>
            </a:r>
            <a:r>
              <a:rPr lang="es-MX" dirty="0" smtClean="0"/>
              <a:t>similares.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37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27168" cy="11430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2.2	 Planteamiento del Problema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07904" y="2348880"/>
            <a:ext cx="4978896" cy="316835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Especifica el </a:t>
            </a:r>
            <a:r>
              <a:rPr lang="es-MX" dirty="0"/>
              <a:t>problema a </a:t>
            </a:r>
            <a:r>
              <a:rPr lang="es-MX" dirty="0" smtClean="0"/>
              <a:t>investigar. 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Responde </a:t>
            </a:r>
            <a:r>
              <a:rPr lang="es-MX" dirty="0"/>
              <a:t>básicamente a aquel o aquellos huecos en el </a:t>
            </a:r>
            <a:r>
              <a:rPr lang="es-MX" dirty="0" smtClean="0"/>
              <a:t>conocimiento.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11</a:t>
            </a:fld>
            <a:endParaRPr lang="es-MX"/>
          </a:p>
        </p:txBody>
      </p:sp>
      <p:pic>
        <p:nvPicPr>
          <p:cNvPr id="4102" name="Picture 6" descr="http://ulapps.unilibrecucuta.edu.co/moodle/pluginfile.php/278/course/summary/pensante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365104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49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427168" cy="11430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2.3	Justificación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099989"/>
            <a:ext cx="7427168" cy="3705275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Describe el </a:t>
            </a:r>
            <a:r>
              <a:rPr lang="es-MX" dirty="0"/>
              <a:t>conocimiento que se generará con este esfuerzo de </a:t>
            </a:r>
            <a:r>
              <a:rPr lang="es-MX" dirty="0" smtClean="0"/>
              <a:t>investigación.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 </a:t>
            </a:r>
            <a:r>
              <a:rPr lang="es-MX" dirty="0"/>
              <a:t>qué manera contribuye a enriquecer el ya existente.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5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681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Ejemplo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13</a:t>
            </a:fld>
            <a:endParaRPr lang="es-MX"/>
          </a:p>
        </p:txBody>
      </p:sp>
      <p:pic>
        <p:nvPicPr>
          <p:cNvPr id="5" name="Picture 2" descr="http://www.irm.umn.edu/IRM/assets/img/IRM%20Timeline.pn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826" y="1379990"/>
            <a:ext cx="8648348" cy="513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redondeado 6"/>
          <p:cNvSpPr/>
          <p:nvPr/>
        </p:nvSpPr>
        <p:spPr>
          <a:xfrm rot="6945533" flipV="1">
            <a:off x="7482440" y="1259808"/>
            <a:ext cx="432048" cy="2468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7903508" y="980728"/>
            <a:ext cx="11329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2015</a:t>
            </a:r>
          </a:p>
          <a:p>
            <a:r>
              <a:rPr lang="es-MX" dirty="0" smtClean="0"/>
              <a:t>Presente estudio</a:t>
            </a:r>
            <a:endParaRPr lang="es-MX" dirty="0"/>
          </a:p>
        </p:txBody>
      </p:sp>
      <p:cxnSp>
        <p:nvCxnSpPr>
          <p:cNvPr id="16" name="Conector recto 15"/>
          <p:cNvCxnSpPr>
            <a:stCxn id="7" idx="2"/>
          </p:cNvCxnSpPr>
          <p:nvPr/>
        </p:nvCxnSpPr>
        <p:spPr>
          <a:xfrm flipV="1">
            <a:off x="7809627" y="1242877"/>
            <a:ext cx="290765" cy="1939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ersonal.ua.es/es/francisco-frances/materiales/tema1/imagenes/hipotesis1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365104"/>
            <a:ext cx="1865783" cy="139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2.4 Hipótesis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523925"/>
            <a:ext cx="5184576" cy="4857403"/>
          </a:xfrm>
          <a:noFill/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1800"/>
              </a:spcBef>
            </a:pPr>
            <a:r>
              <a:rPr lang="es-MX" dirty="0" smtClean="0"/>
              <a:t>Contiene la </a:t>
            </a:r>
            <a:r>
              <a:rPr lang="es-MX" dirty="0"/>
              <a:t>exposición de lo que se espera saber al concluir el proyecto. </a:t>
            </a:r>
            <a:endParaRPr lang="es-MX" dirty="0" smtClean="0"/>
          </a:p>
          <a:p>
            <a:pPr algn="just">
              <a:spcBef>
                <a:spcPts val="1800"/>
              </a:spcBef>
            </a:pPr>
            <a:r>
              <a:rPr lang="es-MX" dirty="0" smtClean="0"/>
              <a:t>Es una </a:t>
            </a:r>
            <a:r>
              <a:rPr lang="es-MX" dirty="0"/>
              <a:t>serie de enunciados que afirmaran lo que se supone </a:t>
            </a:r>
            <a:r>
              <a:rPr lang="es-MX" dirty="0" smtClean="0"/>
              <a:t>cierto.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Al </a:t>
            </a:r>
            <a:r>
              <a:rPr lang="es-MX" dirty="0"/>
              <a:t>terminar la investigación puede confirmarse o no la </a:t>
            </a:r>
            <a:r>
              <a:rPr lang="es-MX" dirty="0" smtClean="0"/>
              <a:t>proposición, </a:t>
            </a:r>
            <a:r>
              <a:rPr lang="es-MX" dirty="0"/>
              <a:t>sin menoscabo de la validez del proceso.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5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27168" cy="8683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2.5 Objetivos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158521"/>
            <a:ext cx="7848872" cy="518457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Contienen la </a:t>
            </a:r>
            <a:r>
              <a:rPr lang="es-MX" dirty="0"/>
              <a:t>formulación </a:t>
            </a:r>
            <a:r>
              <a:rPr lang="es-MX" i="1" dirty="0"/>
              <a:t>clara y específica </a:t>
            </a:r>
            <a:r>
              <a:rPr lang="es-MX" dirty="0"/>
              <a:t>de los resultados </a:t>
            </a:r>
            <a:r>
              <a:rPr lang="es-MX" dirty="0" smtClean="0"/>
              <a:t>a obtener.</a:t>
            </a:r>
          </a:p>
          <a:p>
            <a:pPr algn="just"/>
            <a:r>
              <a:rPr lang="es-MX" dirty="0" smtClean="0"/>
              <a:t>Deben estar </a:t>
            </a:r>
            <a:r>
              <a:rPr lang="es-MX" i="1" dirty="0" smtClean="0"/>
              <a:t>relacionados</a:t>
            </a:r>
            <a:r>
              <a:rPr lang="es-MX" dirty="0" smtClean="0"/>
              <a:t> con el título y contenidos del protocolo. </a:t>
            </a:r>
          </a:p>
          <a:p>
            <a:pPr algn="just"/>
            <a:r>
              <a:rPr lang="es-MX" dirty="0" smtClean="0"/>
              <a:t>Esboza </a:t>
            </a:r>
            <a:r>
              <a:rPr lang="es-MX" dirty="0"/>
              <a:t>las </a:t>
            </a:r>
            <a:r>
              <a:rPr lang="es-MX" i="1" dirty="0"/>
              <a:t>acciones</a:t>
            </a:r>
            <a:r>
              <a:rPr lang="es-MX" dirty="0"/>
              <a:t> que se llevarán a </a:t>
            </a:r>
            <a:r>
              <a:rPr lang="es-MX" dirty="0" smtClean="0"/>
              <a:t>cabo.</a:t>
            </a:r>
            <a:endParaRPr lang="es-MX" dirty="0"/>
          </a:p>
          <a:p>
            <a:pPr algn="just">
              <a:spcBef>
                <a:spcPts val="1200"/>
              </a:spcBef>
            </a:pPr>
            <a:r>
              <a:rPr lang="es-MX" dirty="0"/>
              <a:t>Redactados con el </a:t>
            </a:r>
            <a:r>
              <a:rPr lang="es-MX" i="1" dirty="0"/>
              <a:t>verbo en infinitivo </a:t>
            </a:r>
            <a:r>
              <a:rPr lang="es-MX" dirty="0"/>
              <a:t>que enuncia una acción determinada y los términos bajo los cuales se espera ejecutarla. </a:t>
            </a:r>
          </a:p>
          <a:p>
            <a:pPr algn="just"/>
            <a:r>
              <a:rPr lang="es-MX" dirty="0"/>
              <a:t>Deben ser </a:t>
            </a:r>
            <a:r>
              <a:rPr lang="es-MX" i="1" dirty="0"/>
              <a:t>claros, concretos y viables</a:t>
            </a:r>
          </a:p>
          <a:p>
            <a:pPr marL="471488" indent="0">
              <a:spcBef>
                <a:spcPts val="1200"/>
              </a:spcBef>
              <a:buNone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0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2.5.1 Objetivo General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08648" y="1600200"/>
            <a:ext cx="5378152" cy="4525963"/>
          </a:xfrm>
        </p:spPr>
        <p:txBody>
          <a:bodyPr>
            <a:normAutofit/>
          </a:bodyPr>
          <a:lstStyle/>
          <a:p>
            <a:pPr marL="457200" lvl="1" indent="-457200">
              <a:buFont typeface="Arial" pitchFamily="34" charset="0"/>
              <a:buChar char="•"/>
            </a:pPr>
            <a:r>
              <a:rPr lang="es-MX" sz="3200" dirty="0" smtClean="0"/>
              <a:t>Se </a:t>
            </a:r>
            <a:r>
              <a:rPr lang="es-MX" sz="3200" dirty="0"/>
              <a:t>refiere a los fines de la investigación en su totalidad. </a:t>
            </a:r>
            <a:endParaRPr lang="es-MX" sz="3200" dirty="0" smtClean="0"/>
          </a:p>
          <a:p>
            <a:pPr marL="457200" lvl="1" indent="-457200" algn="just">
              <a:buNone/>
            </a:pPr>
            <a:endParaRPr lang="es-MX" sz="3200" dirty="0"/>
          </a:p>
          <a:p>
            <a:pPr marL="457200" lvl="1" indent="-457200">
              <a:buFont typeface="Arial" pitchFamily="34" charset="0"/>
              <a:buChar char="•"/>
            </a:pPr>
            <a:r>
              <a:rPr lang="es-MX" sz="3200" dirty="0"/>
              <a:t>Puede redactarse considerando el título del </a:t>
            </a:r>
            <a:r>
              <a:rPr lang="es-MX" sz="3200" dirty="0" smtClean="0"/>
              <a:t>proyecto</a:t>
            </a:r>
            <a:endParaRPr lang="es-MX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16</a:t>
            </a:fld>
            <a:endParaRPr lang="es-MX"/>
          </a:p>
        </p:txBody>
      </p:sp>
      <p:pic>
        <p:nvPicPr>
          <p:cNvPr id="7170" name="Picture 2" descr="http://t3.gstatic.com/images?q=tbn:ANd9GcQP_xUivrgJUMd8SJLm3-llGbbh-CeDmCeJHdSPit-whH2qwxfGrA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221088"/>
            <a:ext cx="1675492" cy="210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82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ntoniomangione.com/wp-content/uploads/2013/10/Metas-y-objetivos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4293096"/>
            <a:ext cx="2099015" cy="20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09140" y="1600200"/>
            <a:ext cx="6377660" cy="4525963"/>
          </a:xfrm>
        </p:spPr>
        <p:txBody>
          <a:bodyPr>
            <a:noAutofit/>
          </a:bodyPr>
          <a:lstStyle/>
          <a:p>
            <a:pPr marL="1385888" lvl="1" indent="-457200" algn="just">
              <a:spcBef>
                <a:spcPts val="1800"/>
              </a:spcBef>
              <a:buFont typeface="Arial" pitchFamily="34" charset="0"/>
              <a:buChar char="•"/>
            </a:pPr>
            <a:r>
              <a:rPr lang="es-MX" sz="3000" dirty="0" smtClean="0"/>
              <a:t>Plantean </a:t>
            </a:r>
            <a:r>
              <a:rPr lang="es-MX" sz="3000" i="1" dirty="0"/>
              <a:t>logros </a:t>
            </a:r>
            <a:r>
              <a:rPr lang="es-MX" sz="3000" i="1" dirty="0" smtClean="0"/>
              <a:t>parciales</a:t>
            </a:r>
            <a:r>
              <a:rPr lang="es-MX" sz="3000" dirty="0" smtClean="0"/>
              <a:t>,  </a:t>
            </a:r>
            <a:r>
              <a:rPr lang="es-MX" sz="3000" dirty="0"/>
              <a:t>que bien pueden corresponder a cada etapa</a:t>
            </a:r>
            <a:r>
              <a:rPr lang="es-MX" sz="3000" dirty="0" smtClean="0"/>
              <a:t>. </a:t>
            </a:r>
          </a:p>
          <a:p>
            <a:pPr marL="1385888" lvl="1" indent="-457200" algn="just">
              <a:spcBef>
                <a:spcPts val="1800"/>
              </a:spcBef>
              <a:buFont typeface="Arial" pitchFamily="34" charset="0"/>
              <a:buChar char="•"/>
            </a:pPr>
            <a:r>
              <a:rPr lang="es-MX" sz="3000" dirty="0" smtClean="0"/>
              <a:t>Consisten </a:t>
            </a:r>
            <a:r>
              <a:rPr lang="es-MX" sz="3000" dirty="0"/>
              <a:t>en </a:t>
            </a:r>
            <a:r>
              <a:rPr lang="es-MX" sz="3000" i="1" dirty="0" smtClean="0"/>
              <a:t>una </a:t>
            </a:r>
            <a:r>
              <a:rPr lang="es-MX" sz="3000" i="1" dirty="0"/>
              <a:t>guía </a:t>
            </a:r>
            <a:r>
              <a:rPr lang="es-MX" sz="3000" dirty="0"/>
              <a:t>que facilita la redacción del </a:t>
            </a:r>
            <a:r>
              <a:rPr lang="es-MX" sz="3000" dirty="0" smtClean="0"/>
              <a:t>documento.</a:t>
            </a:r>
          </a:p>
          <a:p>
            <a:pPr marL="1385888" lvl="1" indent="-457200" algn="just">
              <a:spcBef>
                <a:spcPts val="1800"/>
              </a:spcBef>
              <a:buFont typeface="Arial" pitchFamily="34" charset="0"/>
              <a:buChar char="•"/>
            </a:pPr>
            <a:r>
              <a:rPr lang="es-MX" sz="3000" dirty="0" smtClean="0"/>
              <a:t>Indican </a:t>
            </a:r>
            <a:r>
              <a:rPr lang="es-MX" sz="3000" i="1" dirty="0"/>
              <a:t>acciones precisas </a:t>
            </a:r>
            <a:r>
              <a:rPr lang="es-MX" sz="3000" dirty="0"/>
              <a:t>guiadas por el método a aplicar. </a:t>
            </a:r>
          </a:p>
          <a:p>
            <a:pPr>
              <a:spcBef>
                <a:spcPts val="1800"/>
              </a:spcBef>
            </a:pPr>
            <a:endParaRPr lang="es-MX" sz="3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17</a:t>
            </a:fld>
            <a:endParaRPr lang="es-MX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2.5.2 Objetivos Específicos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9767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18</a:t>
            </a:fld>
            <a:endParaRPr lang="es-MX"/>
          </a:p>
        </p:txBody>
      </p:sp>
      <p:pic>
        <p:nvPicPr>
          <p:cNvPr id="4098" name="Picture 2" descr="http://image.slidesharecdn.com/diapositivasdefensatesisdesineri-090929215930-phpapp02/95/diapositivas-defensa-tesis-desi-neri-24-728.jpg?cb=12542616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51441" cy="588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00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es-MX" sz="3600" dirty="0" smtClean="0"/>
              <a:t>3. Marco Metodológico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268760"/>
            <a:ext cx="7427168" cy="5112568"/>
          </a:xfrm>
        </p:spPr>
        <p:txBody>
          <a:bodyPr>
            <a:noAutofit/>
          </a:bodyPr>
          <a:lstStyle/>
          <a:p>
            <a:r>
              <a:rPr lang="es-MX" sz="2800" dirty="0" smtClean="0"/>
              <a:t>¿</a:t>
            </a:r>
            <a:r>
              <a:rPr lang="es-MX" sz="2800" dirty="0"/>
              <a:t>Con la autorización de quién? </a:t>
            </a:r>
            <a:endParaRPr lang="es-MX" sz="2800" dirty="0" smtClean="0"/>
          </a:p>
          <a:p>
            <a:pPr marL="0" indent="0" algn="ctr">
              <a:buNone/>
            </a:pPr>
            <a:r>
              <a:rPr lang="es-MX" sz="2400" dirty="0" smtClean="0"/>
              <a:t>Autoridades implicadas en el estudio</a:t>
            </a:r>
          </a:p>
          <a:p>
            <a:r>
              <a:rPr lang="es-MX" sz="2800" dirty="0" smtClean="0"/>
              <a:t>¿</a:t>
            </a:r>
            <a:r>
              <a:rPr lang="es-MX" sz="2800" dirty="0"/>
              <a:t>Qué se va a realizar? </a:t>
            </a:r>
            <a:endParaRPr lang="es-MX" sz="2800" dirty="0" smtClean="0"/>
          </a:p>
          <a:p>
            <a:pPr marL="0" indent="0" algn="ctr">
              <a:buNone/>
            </a:pPr>
            <a:r>
              <a:rPr lang="es-MX" sz="2400" dirty="0" smtClean="0"/>
              <a:t>Responde al objetivo y metodología</a:t>
            </a:r>
          </a:p>
          <a:p>
            <a:r>
              <a:rPr lang="es-MX" sz="2800" dirty="0" smtClean="0"/>
              <a:t>¿</a:t>
            </a:r>
            <a:r>
              <a:rPr lang="es-MX" sz="2800" dirty="0"/>
              <a:t>A quién se le aplicará el estudio</a:t>
            </a:r>
            <a:r>
              <a:rPr lang="es-MX" sz="2800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Población o animales de experimentación</a:t>
            </a:r>
          </a:p>
          <a:p>
            <a:r>
              <a:rPr lang="es-MX" sz="2800" dirty="0" smtClean="0"/>
              <a:t>¿</a:t>
            </a:r>
            <a:r>
              <a:rPr lang="es-MX" sz="2800" dirty="0"/>
              <a:t>Cómo se va a realizar</a:t>
            </a:r>
            <a:r>
              <a:rPr lang="es-MX" sz="2800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Procedimientos a emplear</a:t>
            </a:r>
          </a:p>
          <a:p>
            <a:r>
              <a:rPr lang="es-MX" sz="2800" dirty="0" smtClean="0"/>
              <a:t>¿</a:t>
            </a:r>
            <a:r>
              <a:rPr lang="es-MX" sz="2800" dirty="0"/>
              <a:t>Que se utilizará para realizar el estudio</a:t>
            </a:r>
            <a:r>
              <a:rPr lang="es-MX" sz="2800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Tipos de materiales y reactivos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27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1143000"/>
          </a:xfrm>
        </p:spPr>
        <p:txBody>
          <a:bodyPr>
            <a:noAutofit/>
          </a:bodyPr>
          <a:lstStyle/>
          <a:p>
            <a:pPr algn="l"/>
            <a:r>
              <a:rPr lang="es-ES" sz="3600" dirty="0" smtClean="0"/>
              <a:t>Unidad I. Elección del tema de Investigación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528644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 smtClean="0"/>
              <a:t>Diagrama del proceso de investigación</a:t>
            </a:r>
          </a:p>
          <a:p>
            <a:pPr marL="0" indent="0">
              <a:buNone/>
            </a:pPr>
            <a:r>
              <a:rPr lang="es-ES" dirty="0" smtClean="0"/>
              <a:t>Lineamientos para el protocolo de tesis </a:t>
            </a:r>
          </a:p>
          <a:p>
            <a:pPr marL="354013" lvl="0" indent="-354013">
              <a:buNone/>
            </a:pPr>
            <a:r>
              <a:rPr lang="es-MX" sz="2700" dirty="0">
                <a:solidFill>
                  <a:prstClr val="black"/>
                </a:solidFill>
              </a:rPr>
              <a:t>1.	Título del trabajo</a:t>
            </a:r>
          </a:p>
          <a:p>
            <a:pPr marL="514350" lvl="0" indent="-514350">
              <a:buAutoNum type="arabicPeriod" startAt="2"/>
            </a:pPr>
            <a:r>
              <a:rPr lang="es-MX" sz="2600" dirty="0" smtClean="0">
                <a:solidFill>
                  <a:prstClr val="black"/>
                </a:solidFill>
              </a:rPr>
              <a:t>Marco teórico</a:t>
            </a:r>
          </a:p>
          <a:p>
            <a:pPr marL="0" lvl="0" indent="0">
              <a:buNone/>
            </a:pPr>
            <a:r>
              <a:rPr lang="es-MX" sz="2600" dirty="0" smtClean="0">
                <a:solidFill>
                  <a:prstClr val="black"/>
                </a:solidFill>
              </a:rPr>
              <a:t>	2.1 </a:t>
            </a:r>
            <a:r>
              <a:rPr lang="es-MX" sz="2600" dirty="0">
                <a:solidFill>
                  <a:prstClr val="black"/>
                </a:solidFill>
              </a:rPr>
              <a:t>Antecedentes</a:t>
            </a:r>
          </a:p>
          <a:p>
            <a:pPr marL="8112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	</a:t>
            </a:r>
            <a:r>
              <a:rPr lang="es-MX" sz="2600" dirty="0" smtClean="0">
                <a:solidFill>
                  <a:prstClr val="black"/>
                </a:solidFill>
              </a:rPr>
              <a:t> 2.2 </a:t>
            </a:r>
            <a:r>
              <a:rPr lang="es-MX" sz="2600" dirty="0">
                <a:solidFill>
                  <a:prstClr val="black"/>
                </a:solidFill>
              </a:rPr>
              <a:t>Planteamiento del Problema</a:t>
            </a:r>
          </a:p>
          <a:p>
            <a:pPr marL="8112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	</a:t>
            </a:r>
            <a:r>
              <a:rPr lang="es-MX" sz="2600" dirty="0" smtClean="0">
                <a:solidFill>
                  <a:prstClr val="black"/>
                </a:solidFill>
              </a:rPr>
              <a:t> 2.3 </a:t>
            </a:r>
            <a:r>
              <a:rPr lang="es-MX" sz="2600" dirty="0">
                <a:solidFill>
                  <a:prstClr val="black"/>
                </a:solidFill>
              </a:rPr>
              <a:t>Justificación</a:t>
            </a:r>
          </a:p>
          <a:p>
            <a:pPr marL="8112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	</a:t>
            </a:r>
            <a:r>
              <a:rPr lang="es-MX" sz="2600" dirty="0" smtClean="0">
                <a:solidFill>
                  <a:prstClr val="black"/>
                </a:solidFill>
              </a:rPr>
              <a:t> 2.4 </a:t>
            </a:r>
            <a:r>
              <a:rPr lang="es-MX" sz="2600" dirty="0">
                <a:solidFill>
                  <a:prstClr val="black"/>
                </a:solidFill>
              </a:rPr>
              <a:t>Hipótesis</a:t>
            </a:r>
          </a:p>
          <a:p>
            <a:pPr marL="8112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	</a:t>
            </a:r>
            <a:r>
              <a:rPr lang="es-MX" sz="2600" dirty="0" smtClean="0">
                <a:solidFill>
                  <a:prstClr val="black"/>
                </a:solidFill>
              </a:rPr>
              <a:t> 2.5 </a:t>
            </a:r>
            <a:r>
              <a:rPr lang="es-MX" sz="2600" dirty="0">
                <a:solidFill>
                  <a:prstClr val="black"/>
                </a:solidFill>
              </a:rPr>
              <a:t>Objetivos generales y específicos</a:t>
            </a:r>
          </a:p>
          <a:p>
            <a:pPr marL="354013" lvl="0" indent="-354013">
              <a:buNone/>
            </a:pPr>
            <a:r>
              <a:rPr lang="es-MX" sz="2600" dirty="0" smtClean="0">
                <a:solidFill>
                  <a:prstClr val="black"/>
                </a:solidFill>
              </a:rPr>
              <a:t>3.Marco </a:t>
            </a:r>
            <a:r>
              <a:rPr lang="es-MX" sz="2600" dirty="0">
                <a:solidFill>
                  <a:prstClr val="black"/>
                </a:solidFill>
              </a:rPr>
              <a:t>metodológico</a:t>
            </a:r>
          </a:p>
          <a:p>
            <a:pPr marL="8112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		</a:t>
            </a:r>
            <a:r>
              <a:rPr lang="es-MX" sz="2600" dirty="0" smtClean="0">
                <a:solidFill>
                  <a:prstClr val="black"/>
                </a:solidFill>
              </a:rPr>
              <a:t>3.1 </a:t>
            </a:r>
            <a:r>
              <a:rPr lang="es-MX" sz="2600" dirty="0">
                <a:solidFill>
                  <a:prstClr val="black"/>
                </a:solidFill>
              </a:rPr>
              <a:t>Diseño de la investigación</a:t>
            </a:r>
          </a:p>
          <a:p>
            <a:pPr marL="354013" lvl="0" indent="-354013">
              <a:buNone/>
            </a:pPr>
            <a:r>
              <a:rPr lang="es-MX" sz="2600" dirty="0" smtClean="0">
                <a:solidFill>
                  <a:prstClr val="black"/>
                </a:solidFill>
              </a:rPr>
              <a:t>4.Cronograma</a:t>
            </a:r>
            <a:endParaRPr lang="es-MX" sz="2600" dirty="0">
              <a:solidFill>
                <a:prstClr val="black"/>
              </a:solidFill>
            </a:endParaRPr>
          </a:p>
          <a:p>
            <a:pPr marL="3540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5.	Referencias bibliográficas</a:t>
            </a:r>
          </a:p>
          <a:p>
            <a:pPr marL="354013" lvl="0" indent="-354013">
              <a:buNone/>
            </a:pPr>
            <a:r>
              <a:rPr lang="es-MX" sz="2600" dirty="0" smtClean="0">
                <a:solidFill>
                  <a:prstClr val="black"/>
                </a:solidFill>
              </a:rPr>
              <a:t>6</a:t>
            </a:r>
            <a:r>
              <a:rPr lang="es-MX" sz="2600" dirty="0">
                <a:solidFill>
                  <a:prstClr val="black"/>
                </a:solidFill>
              </a:rPr>
              <a:t>. Anexos</a:t>
            </a:r>
          </a:p>
          <a:p>
            <a:pPr marL="354013" lvl="0" indent="-354013">
              <a:buNone/>
            </a:pPr>
            <a:r>
              <a:rPr lang="es-MX" sz="2600" dirty="0">
                <a:solidFill>
                  <a:prstClr val="black"/>
                </a:solidFill>
              </a:rPr>
              <a:t>7.	Recomendaciones generales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</a:t>
            </a:fld>
            <a:endParaRPr lang="es-MX"/>
          </a:p>
        </p:txBody>
      </p:sp>
      <p:pic>
        <p:nvPicPr>
          <p:cNvPr id="5" name="Picture 2" descr="http://2.bp.blogspot.com/-bhbbm9NHc00/UaYe3Exhq-I/AAAAAAAAAEc/A2LYFNgtjv4/s1600/gen.JPG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00000">
            <a:off x="5703788" y="3512607"/>
            <a:ext cx="3045268" cy="238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31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3101" y="116632"/>
            <a:ext cx="7427168" cy="1143000"/>
          </a:xfrm>
        </p:spPr>
        <p:txBody>
          <a:bodyPr>
            <a:normAutofit/>
          </a:bodyPr>
          <a:lstStyle/>
          <a:p>
            <a:r>
              <a:rPr lang="es-MX" sz="3600" dirty="0"/>
              <a:t>3. Marco Metodológico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2" y="980728"/>
            <a:ext cx="7704856" cy="5616624"/>
          </a:xfrm>
        </p:spPr>
        <p:txBody>
          <a:bodyPr>
            <a:normAutofit/>
          </a:bodyPr>
          <a:lstStyle/>
          <a:p>
            <a:r>
              <a:rPr lang="es-MX" dirty="0"/>
              <a:t>¿Cuándo se va a realizar el estudio</a:t>
            </a:r>
            <a:r>
              <a:rPr lang="es-MX" dirty="0" smtClean="0"/>
              <a:t>? </a:t>
            </a:r>
          </a:p>
          <a:p>
            <a:pPr marL="0" indent="0" algn="ctr">
              <a:buNone/>
            </a:pPr>
            <a:r>
              <a:rPr lang="es-MX" sz="2400" dirty="0" smtClean="0"/>
              <a:t>Periodo de tiempo</a:t>
            </a:r>
            <a:endParaRPr lang="es-MX" sz="2400" dirty="0"/>
          </a:p>
          <a:p>
            <a:r>
              <a:rPr lang="es-MX" dirty="0"/>
              <a:t>¿En dónde se va a realizar el estudio</a:t>
            </a:r>
            <a:r>
              <a:rPr lang="es-MX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Lugar o comunidad</a:t>
            </a:r>
            <a:endParaRPr lang="es-MX" sz="2400" dirty="0"/>
          </a:p>
          <a:p>
            <a:r>
              <a:rPr lang="es-MX" dirty="0"/>
              <a:t>¿Cómo se va a registrar la información</a:t>
            </a:r>
            <a:r>
              <a:rPr lang="es-MX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Características de la base de datos</a:t>
            </a:r>
            <a:endParaRPr lang="es-MX" sz="2400" dirty="0"/>
          </a:p>
          <a:p>
            <a:r>
              <a:rPr lang="es-MX" dirty="0"/>
              <a:t>¿Cómo se van a presentar los resultados</a:t>
            </a:r>
            <a:r>
              <a:rPr lang="es-MX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Contenido de las Tablas y/o graficas</a:t>
            </a:r>
            <a:endParaRPr lang="es-MX" sz="2400" dirty="0"/>
          </a:p>
          <a:p>
            <a:r>
              <a:rPr lang="es-MX" dirty="0"/>
              <a:t>¿Cuáles son las consideraciones Bioéticas</a:t>
            </a:r>
            <a:r>
              <a:rPr lang="es-MX" dirty="0" smtClean="0"/>
              <a:t>?</a:t>
            </a:r>
          </a:p>
          <a:p>
            <a:pPr marL="0" indent="0" algn="ctr">
              <a:buNone/>
            </a:pPr>
            <a:r>
              <a:rPr lang="es-MX" sz="2400" dirty="0" smtClean="0"/>
              <a:t>Normatividad nacional e internacional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10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3.1	Diseño de la Investigación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Describe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/>
              <a:t>Tipo </a:t>
            </a:r>
            <a:r>
              <a:rPr lang="es-MX" sz="2400" dirty="0"/>
              <a:t>de </a:t>
            </a:r>
            <a:r>
              <a:rPr lang="es-MX" sz="2400" dirty="0" smtClean="0"/>
              <a:t>estudio</a:t>
            </a:r>
            <a:endParaRPr lang="es-MX" sz="24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/>
              <a:t>Universo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/>
              <a:t>Muestra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/>
              <a:t>Unidades de </a:t>
            </a:r>
            <a:r>
              <a:rPr lang="es-MX" sz="2400" dirty="0" smtClean="0"/>
              <a:t>observación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/>
              <a:t>Criterios </a:t>
            </a:r>
            <a:r>
              <a:rPr lang="es-MX" sz="2400" dirty="0"/>
              <a:t>de inclusión, exclusión y </a:t>
            </a:r>
            <a:r>
              <a:rPr lang="es-MX" sz="2400" dirty="0" smtClean="0"/>
              <a:t>eliminación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/>
              <a:t>Variables</a:t>
            </a:r>
            <a:r>
              <a:rPr lang="es-MX" sz="2400" dirty="0"/>
              <a:t>: dependiente, independientes, </a:t>
            </a:r>
            <a:endParaRPr lang="es-MX" sz="24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MX" sz="2400" dirty="0" smtClean="0"/>
              <a:t>Definición </a:t>
            </a:r>
            <a:r>
              <a:rPr lang="es-MX" sz="2400" dirty="0"/>
              <a:t>operacional y conceptual de las variables.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21</a:t>
            </a:fld>
            <a:endParaRPr lang="es-MX"/>
          </a:p>
        </p:txBody>
      </p:sp>
      <p:pic>
        <p:nvPicPr>
          <p:cNvPr id="5" name="9 Imagen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660203"/>
            <a:ext cx="2914330" cy="19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3.1	Diseño de la Investigación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MX" dirty="0"/>
              <a:t>¿Cómo se van a tabular los datos y realizar el análisis estadístico? </a:t>
            </a:r>
            <a:endParaRPr lang="es-MX" dirty="0" smtClean="0"/>
          </a:p>
          <a:p>
            <a:pPr marL="0" indent="0" algn="ctr">
              <a:lnSpc>
                <a:spcPct val="80000"/>
              </a:lnSpc>
              <a:buNone/>
            </a:pPr>
            <a:r>
              <a:rPr lang="es-MX" sz="2400" dirty="0" smtClean="0"/>
              <a:t>Se refiere a como se pondrán en la base de datos, o que códigos se pretenden usar</a:t>
            </a:r>
          </a:p>
          <a:p>
            <a:pPr marL="0" indent="0" algn="ctr">
              <a:lnSpc>
                <a:spcPct val="80000"/>
              </a:lnSpc>
              <a:buNone/>
            </a:pPr>
            <a:endParaRPr lang="es-MX" sz="2400" dirty="0" smtClean="0"/>
          </a:p>
          <a:p>
            <a:pPr marL="0" indent="0" algn="ctr">
              <a:lnSpc>
                <a:spcPct val="80000"/>
              </a:lnSpc>
              <a:buNone/>
            </a:pPr>
            <a:endParaRPr lang="es-MX" sz="2400" dirty="0"/>
          </a:p>
          <a:p>
            <a:pPr algn="just">
              <a:lnSpc>
                <a:spcPct val="80000"/>
              </a:lnSpc>
            </a:pPr>
            <a:r>
              <a:rPr lang="es-MX" dirty="0"/>
              <a:t>¿Qué pruebas se utilizarán para realizar el análisis estadístico</a:t>
            </a:r>
            <a:r>
              <a:rPr lang="es-MX" dirty="0" smtClean="0"/>
              <a:t>?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s-MX" sz="2400" dirty="0" smtClean="0"/>
              <a:t>Propuesta de estadísticos que se emplearan para las comparaciones que se pretenden realizar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8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922114"/>
          </a:xfrm>
        </p:spPr>
        <p:txBody>
          <a:bodyPr>
            <a:normAutofit/>
          </a:bodyPr>
          <a:lstStyle/>
          <a:p>
            <a:r>
              <a:rPr lang="es-MX" sz="3600" dirty="0" smtClean="0"/>
              <a:t>4. Cronograma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Incluye </a:t>
            </a:r>
            <a:r>
              <a:rPr lang="es-MX" dirty="0"/>
              <a:t>en la primera columna las actividades a realizar, anexar columnas una por mes según se programe el plan de </a:t>
            </a:r>
            <a:r>
              <a:rPr lang="es-MX" dirty="0" smtClean="0"/>
              <a:t>actividades. 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No </a:t>
            </a:r>
            <a:r>
              <a:rPr lang="es-MX" dirty="0" smtClean="0"/>
              <a:t>incluye registro </a:t>
            </a:r>
            <a:r>
              <a:rPr lang="es-MX" dirty="0"/>
              <a:t>del tema, la elaboración del proyecto, revisión y </a:t>
            </a:r>
            <a:r>
              <a:rPr lang="es-MX" dirty="0" smtClean="0"/>
              <a:t>autorización.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06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Cronograma </a:t>
            </a:r>
            <a:r>
              <a:rPr lang="es-MX" sz="2000" dirty="0" smtClean="0"/>
              <a:t>(ejemplo)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24</a:t>
            </a:fld>
            <a:endParaRPr lang="es-MX"/>
          </a:p>
        </p:txBody>
      </p:sp>
      <p:pic>
        <p:nvPicPr>
          <p:cNvPr id="10242" name="Picture 2" descr="http://www.monografias.com/trabajos81/control-interno-junta-parroquial-rural-fatima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0796" y="1136269"/>
            <a:ext cx="7116004" cy="545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17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5. Referencias Bibliográficas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556792"/>
            <a:ext cx="7416824" cy="4857403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es-MX" dirty="0" smtClean="0"/>
              <a:t>Se </a:t>
            </a:r>
            <a:r>
              <a:rPr lang="es-MX" dirty="0"/>
              <a:t>sugiere contar con al menos 15 artículos científicos y máximo 5 libros</a:t>
            </a:r>
            <a:r>
              <a:rPr lang="es-MX" dirty="0" smtClean="0"/>
              <a:t>.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Las </a:t>
            </a:r>
            <a:r>
              <a:rPr lang="es-MX" dirty="0"/>
              <a:t>referencias deben ser actualizadas </a:t>
            </a:r>
            <a:r>
              <a:rPr lang="es-MX" dirty="0" smtClean="0"/>
              <a:t>   </a:t>
            </a:r>
            <a:r>
              <a:rPr lang="es-MX" sz="2600" dirty="0"/>
              <a:t>(10 años a la fecha), se pueden incluir referencias anteriores cuando se trate de bases teóricas fundamentales.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64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5. Referencias </a:t>
            </a:r>
            <a:r>
              <a:rPr lang="es-MX" sz="3600" dirty="0" smtClean="0"/>
              <a:t>Bibliográficas</a:t>
            </a:r>
            <a:br>
              <a:rPr lang="es-MX" sz="3600" dirty="0" smtClean="0"/>
            </a:br>
            <a:r>
              <a:rPr lang="es-MX" sz="2700" dirty="0" smtClean="0"/>
              <a:t>Ejemplo</a:t>
            </a:r>
            <a:endParaRPr lang="es-MX" sz="27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925144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Formato Vancouver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26</a:t>
            </a:fld>
            <a:endParaRPr lang="es-MX"/>
          </a:p>
        </p:txBody>
      </p:sp>
      <p:pic>
        <p:nvPicPr>
          <p:cNvPr id="6" name="Picture 4" descr="http://wiki.ubc.ca/images/thumb/4/4d/Chicago-bib.gif/600px-Chicago-bib.gif"/>
          <p:cNvPicPr>
            <a:picLocks noChangeAspect="1" noChangeArrowheads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180"/>
          <a:stretch/>
        </p:blipFill>
        <p:spPr bwMode="auto">
          <a:xfrm>
            <a:off x="688650" y="2780928"/>
            <a:ext cx="834926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Anexos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8147248" cy="4785395"/>
          </a:xfrm>
        </p:spPr>
        <p:txBody>
          <a:bodyPr/>
          <a:lstStyle/>
          <a:p>
            <a:r>
              <a:rPr lang="es-MX" dirty="0"/>
              <a:t> Esta sección incluye toda la información que contribuya a aclarar el protocolo, por </a:t>
            </a:r>
            <a:r>
              <a:rPr lang="es-MX" dirty="0" smtClean="0"/>
              <a:t>ejemplo: </a:t>
            </a:r>
          </a:p>
          <a:p>
            <a:r>
              <a:rPr lang="es-MX" dirty="0" smtClean="0"/>
              <a:t> </a:t>
            </a:r>
            <a:r>
              <a:rPr lang="es-MX" dirty="0"/>
              <a:t>los instrumentos de recolección de datos, </a:t>
            </a: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cuestionario que será aplicado, </a:t>
            </a:r>
            <a:endParaRPr lang="es-MX" dirty="0" smtClean="0"/>
          </a:p>
          <a:p>
            <a:r>
              <a:rPr lang="es-MX" dirty="0" smtClean="0"/>
              <a:t>mapas</a:t>
            </a:r>
            <a:r>
              <a:rPr lang="es-MX" dirty="0"/>
              <a:t>, </a:t>
            </a:r>
            <a:endParaRPr lang="es-MX" dirty="0" smtClean="0"/>
          </a:p>
          <a:p>
            <a:r>
              <a:rPr lang="es-MX" dirty="0" smtClean="0"/>
              <a:t>cuadros </a:t>
            </a:r>
            <a:r>
              <a:rPr lang="es-MX" dirty="0"/>
              <a:t>sinópticos, </a:t>
            </a:r>
            <a:r>
              <a:rPr lang="es-MX" dirty="0" smtClean="0"/>
              <a:t>etc.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5092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6. Anexos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Numerar los anexos según orden de aparición en el cuerpo del texto</a:t>
            </a:r>
            <a:r>
              <a:rPr lang="es-MX" dirty="0" smtClean="0"/>
              <a:t>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En </a:t>
            </a:r>
            <a:r>
              <a:rPr lang="es-MX" dirty="0"/>
              <a:t>caso de ser documentos que lo requieran, se deberá incluir un formato de consentimiento.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28</a:t>
            </a:fld>
            <a:endParaRPr lang="es-MX"/>
          </a:p>
        </p:txBody>
      </p:sp>
      <p:pic>
        <p:nvPicPr>
          <p:cNvPr id="12290" name="Picture 2" descr="http://heranza.com/wp-content/uploads/2013/10/DOCUMENTOS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437112"/>
            <a:ext cx="2232048" cy="202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1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b="1" dirty="0" smtClean="0"/>
          </a:p>
          <a:p>
            <a:endParaRPr lang="es-MX" b="1" dirty="0"/>
          </a:p>
          <a:p>
            <a:pPr marL="0" indent="0" algn="ctr">
              <a:buNone/>
            </a:pPr>
            <a:r>
              <a:rPr lang="es-MX" b="1" dirty="0" smtClean="0"/>
              <a:t>	</a:t>
            </a:r>
            <a:r>
              <a:rPr lang="es-MX" sz="4000" b="1" dirty="0" smtClean="0"/>
              <a:t>Como escribir el informe</a:t>
            </a:r>
            <a:endParaRPr lang="es-MX" sz="40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29</a:t>
            </a:fld>
            <a:endParaRPr lang="es-MX"/>
          </a:p>
        </p:txBody>
      </p:sp>
      <p:pic>
        <p:nvPicPr>
          <p:cNvPr id="8194" name="Picture 2" descr="http://images.locanto.com.mx/1187945696/TESIS-TESINA-PROTOCOLOS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096344" cy="236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9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</a:t>
            </a:fld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25392"/>
            <a:ext cx="5112568" cy="513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1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7. Recomendaciones Generales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340768"/>
            <a:ext cx="7776864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Redacción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 smtClean="0"/>
              <a:t>Escrito con fluidez; secuencia y orden lógico de los contenidos y con conexión clara entre los párrafos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/>
              <a:t>N</a:t>
            </a:r>
            <a:r>
              <a:rPr lang="es-MX" sz="2600" dirty="0" smtClean="0"/>
              <a:t>o frases excesivamente largas,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 smtClean="0"/>
              <a:t>Redactar cada oración procurando que cuente con sujeto, verbo y predicado,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 smtClean="0"/>
              <a:t>No obviar información, especificar sobre lo que se está hablando y no suponer que se entiende, </a:t>
            </a:r>
          </a:p>
          <a:p>
            <a:pPr lvl="1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71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7. Recomendaciones Generales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1196752"/>
            <a:ext cx="8286092" cy="4953223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es-MX" sz="3200" dirty="0" smtClean="0"/>
              <a:t>Redacción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 smtClean="0"/>
              <a:t>No </a:t>
            </a:r>
            <a:r>
              <a:rPr lang="es-MX" sz="2600" dirty="0"/>
              <a:t>ser ambiguo, mantener una elección correcta de los tiempos de los verbos</a:t>
            </a:r>
            <a:r>
              <a:rPr lang="es-MX" sz="2600" dirty="0" smtClean="0"/>
              <a:t>.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 smtClean="0"/>
              <a:t>No </a:t>
            </a:r>
            <a:r>
              <a:rPr lang="es-MX" sz="2600" dirty="0"/>
              <a:t>usar palabras innecesarias, no ser reiterativo. </a:t>
            </a:r>
            <a:endParaRPr lang="es-MX" sz="2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 smtClean="0"/>
              <a:t>Utilizar </a:t>
            </a:r>
            <a:r>
              <a:rPr lang="es-MX" sz="2600" i="1" dirty="0"/>
              <a:t>verbos</a:t>
            </a:r>
            <a:r>
              <a:rPr lang="es-MX" sz="2600" dirty="0"/>
              <a:t> más que sustantivos abstractos, de lo contrario procurar utilizar sinónimos</a:t>
            </a:r>
            <a:r>
              <a:rPr lang="es-MX" sz="2600" dirty="0" smtClean="0"/>
              <a:t>.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2600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2600" dirty="0"/>
              <a:t>Citar correctamente el género (masculino/femenino) y términos científicos.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222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484784"/>
            <a:ext cx="770485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Formato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/>
              <a:t>M</a:t>
            </a:r>
            <a:r>
              <a:rPr lang="es-MX" dirty="0" smtClean="0"/>
              <a:t>antener una correcta jerarquía de títulos.</a:t>
            </a:r>
          </a:p>
          <a:p>
            <a:pPr marL="457200" lvl="1" indent="0">
              <a:buNone/>
            </a:pPr>
            <a:endParaRPr lang="es-MX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Párrafo: Tamaño de letra Helvética 11 puntos, </a:t>
            </a:r>
          </a:p>
          <a:p>
            <a:pPr marL="457200" lvl="1" indent="0">
              <a:buNone/>
            </a:pPr>
            <a:r>
              <a:rPr lang="es-MX" dirty="0"/>
              <a:t>	</a:t>
            </a:r>
            <a:r>
              <a:rPr lang="es-MX" dirty="0" smtClean="0"/>
              <a:t>interlineado 1.15 puntos, </a:t>
            </a:r>
          </a:p>
          <a:p>
            <a:pPr marL="457200" lvl="1" indent="0">
              <a:buNone/>
            </a:pPr>
            <a:r>
              <a:rPr lang="es-MX" dirty="0"/>
              <a:t>	</a:t>
            </a:r>
            <a:r>
              <a:rPr lang="es-MX" dirty="0" smtClean="0"/>
              <a:t>espacio después del párrafo de 6 puntos, 	justificado, </a:t>
            </a:r>
          </a:p>
          <a:p>
            <a:pPr marL="457200" lvl="1" indent="0">
              <a:buNone/>
            </a:pPr>
            <a:r>
              <a:rPr lang="es-MX" dirty="0"/>
              <a:t>	</a:t>
            </a:r>
            <a:r>
              <a:rPr lang="es-MX" dirty="0" smtClean="0"/>
              <a:t>sin sangría.</a:t>
            </a:r>
          </a:p>
          <a:p>
            <a:pPr lvl="1"/>
            <a:endParaRPr lang="es-MX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s-MX" sz="3200" dirty="0"/>
          </a:p>
          <a:p>
            <a:pPr lvl="1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32</a:t>
            </a:fld>
            <a:endParaRPr lang="es-MX"/>
          </a:p>
        </p:txBody>
      </p:sp>
      <p:sp>
        <p:nvSpPr>
          <p:cNvPr id="7" name="5 Título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>
            <a:normAutofit/>
          </a:bodyPr>
          <a:lstStyle/>
          <a:p>
            <a:r>
              <a:rPr lang="es-MX" sz="3600" dirty="0"/>
              <a:t>7. Recomendaciones Generales</a:t>
            </a:r>
          </a:p>
        </p:txBody>
      </p:sp>
    </p:spTree>
    <p:extLst>
      <p:ext uri="{BB962C8B-B14F-4D97-AF65-F5344CB8AC3E}">
        <p14:creationId xmlns:p14="http://schemas.microsoft.com/office/powerpoint/2010/main" val="282313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7. Recomendaciones Generales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s-MX" sz="3200" dirty="0"/>
              <a:t>Diseño de página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/>
              <a:t>Tamaño del papel: Carta vertical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/>
              <a:t>Márgenes: superior e inferior: 2.5 cm, izquierdo y derecho: 3 cm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762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esignblog.uniandes.edu.co/blogs/documentacion/files/2008/08/formato1.jpg"/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6592" y="4725144"/>
            <a:ext cx="2914955" cy="1728152"/>
          </a:xfrm>
          <a:prstGeom prst="round2DiagRect">
            <a:avLst>
              <a:gd name="adj1" fmla="val 50000"/>
              <a:gd name="adj2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600200"/>
            <a:ext cx="75608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Atender recomendaciones y uso correcto 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Siglas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Puntuación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Abreviaturas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Signos y caracteres especiales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Uso de números, valores y porcentajes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dirty="0" smtClean="0"/>
              <a:t>Léxico</a:t>
            </a:r>
            <a:endParaRPr lang="es-MX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s-MX" sz="3200" dirty="0"/>
          </a:p>
          <a:p>
            <a:pPr lvl="1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34</a:t>
            </a:fld>
            <a:endParaRPr lang="es-MX" dirty="0"/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>
            <a:normAutofit/>
          </a:bodyPr>
          <a:lstStyle/>
          <a:p>
            <a:r>
              <a:rPr lang="es-MX" sz="3600" dirty="0"/>
              <a:t>7. Recomendaciones Generales</a:t>
            </a:r>
          </a:p>
        </p:txBody>
      </p:sp>
    </p:spTree>
    <p:extLst>
      <p:ext uri="{BB962C8B-B14F-4D97-AF65-F5344CB8AC3E}">
        <p14:creationId xmlns:p14="http://schemas.microsoft.com/office/powerpoint/2010/main" val="429270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35</a:t>
            </a:fld>
            <a:endParaRPr lang="es-MX"/>
          </a:p>
        </p:txBody>
      </p:sp>
      <p:pic>
        <p:nvPicPr>
          <p:cNvPr id="7170" name="Picture 2" descr="http://img.scoop.it/T8zU_SwA3SrA9HFs8WGqKzl72eJkfbmt4t8yenImKBVaiQDB_Rd1H6kmuBWtceB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67670"/>
            <a:ext cx="3905546" cy="390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10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600" dirty="0" smtClean="0"/>
              <a:t>Referencias</a:t>
            </a:r>
            <a:endParaRPr lang="es-MX" sz="36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400600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/>
              <a:t>Hernández -</a:t>
            </a:r>
            <a:r>
              <a:rPr lang="es-ES" sz="2400" dirty="0" err="1" smtClean="0"/>
              <a:t>Sampieri</a:t>
            </a:r>
            <a:r>
              <a:rPr lang="es-ES" sz="2400" dirty="0" smtClean="0"/>
              <a:t> R, Fernández-Collado C, Baptista-Lucio P. Metodología de la investigación. Tercera Edición, McGraw-Hill,2003.   </a:t>
            </a:r>
          </a:p>
          <a:p>
            <a:r>
              <a:rPr lang="es-ES" sz="2400" dirty="0">
                <a:hlinkClick r:id="rId2"/>
              </a:rPr>
              <a:t>http://</a:t>
            </a:r>
            <a:r>
              <a:rPr lang="es-ES" sz="2400" dirty="0" smtClean="0">
                <a:hlinkClick r:id="rId2"/>
              </a:rPr>
              <a:t>www.ecured.cu/index.php/Marco_Te%C3%B3rico</a:t>
            </a:r>
            <a:r>
              <a:rPr lang="es-ES" sz="2400" dirty="0" smtClean="0"/>
              <a:t> </a:t>
            </a:r>
          </a:p>
          <a:p>
            <a:r>
              <a:rPr lang="es-ES" sz="2400" dirty="0">
                <a:hlinkClick r:id="rId3"/>
              </a:rPr>
              <a:t>http://</a:t>
            </a:r>
            <a:r>
              <a:rPr lang="es-ES" sz="2400" dirty="0" smtClean="0">
                <a:hlinkClick r:id="rId3"/>
              </a:rPr>
              <a:t>es.slideshare.net/CarlaPineda/diapositivas-defensa-tesis-desi-neri</a:t>
            </a:r>
            <a:r>
              <a:rPr lang="es-ES" sz="2400" dirty="0" smtClean="0"/>
              <a:t> </a:t>
            </a:r>
          </a:p>
          <a:p>
            <a:r>
              <a:rPr lang="es-ES" sz="2400" dirty="0">
                <a:hlinkClick r:id="rId4"/>
              </a:rPr>
              <a:t>https://</a:t>
            </a:r>
            <a:r>
              <a:rPr lang="es-ES" sz="2400" dirty="0" smtClean="0">
                <a:hlinkClick r:id="rId4"/>
              </a:rPr>
              <a:t>www.google.com.mx/search?q=imagenes+sobre+metodologia+dela+investigacion&amp;espv=2&amp;biw=1600&amp;bih=799&amp;site=webhp&amp;tbm</a:t>
            </a:r>
            <a:r>
              <a:rPr lang="es-ES" sz="2400" dirty="0" smtClean="0"/>
              <a:t> </a:t>
            </a:r>
          </a:p>
          <a:p>
            <a:r>
              <a:rPr lang="es-ES" sz="2400" dirty="0">
                <a:hlinkClick r:id="rId5"/>
              </a:rPr>
              <a:t>https://sites.google.com/site/fundamentoslopezsanchezzulema/unidad-3---</a:t>
            </a:r>
            <a:r>
              <a:rPr lang="es-ES" sz="2400" dirty="0" smtClean="0">
                <a:hlinkClick r:id="rId5"/>
              </a:rPr>
              <a:t>herramientas-de-comunicacion-oral-y-escrita-en-la-investigacion/3-4</a:t>
            </a:r>
            <a:r>
              <a:rPr lang="es-ES" sz="2400" dirty="0" smtClean="0"/>
              <a:t> </a:t>
            </a:r>
          </a:p>
          <a:p>
            <a:r>
              <a:rPr lang="es-ES" sz="2400" dirty="0">
                <a:hlinkClick r:id="rId6"/>
              </a:rPr>
              <a:t>http://</a:t>
            </a:r>
            <a:r>
              <a:rPr lang="es-ES" sz="2400" dirty="0" smtClean="0">
                <a:hlinkClick r:id="rId6"/>
              </a:rPr>
              <a:t>es.slideshare.net/AlfredoNevrez/presentacion-protocolo-tesis</a:t>
            </a:r>
            <a:r>
              <a:rPr lang="es-ES" sz="2400" dirty="0" smtClean="0"/>
              <a:t> 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8544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27168" cy="70609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Diagrama del proceso de investigación</a:t>
            </a:r>
            <a:endParaRPr lang="es-MX" sz="32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4</a:t>
            </a:fld>
            <a:endParaRPr lang="es-MX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27222378"/>
              </p:ext>
            </p:extLst>
          </p:nvPr>
        </p:nvGraphicFramePr>
        <p:xfrm>
          <a:off x="1524000" y="980727"/>
          <a:ext cx="6864424" cy="5740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264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5</a:t>
            </a:fld>
            <a:endParaRPr lang="es-MX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85475263"/>
              </p:ext>
            </p:extLst>
          </p:nvPr>
        </p:nvGraphicFramePr>
        <p:xfrm>
          <a:off x="1835696" y="1710747"/>
          <a:ext cx="6613317" cy="4741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672" y="836712"/>
            <a:ext cx="6698587" cy="54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496944" cy="30987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Lineamientos </a:t>
            </a:r>
            <a:br>
              <a:rPr lang="es-MX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s-MX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 la  elaboración del  </a:t>
            </a:r>
            <a:br>
              <a:rPr lang="es-MX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s-MX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Protocolo de Tesis</a:t>
            </a:r>
            <a:endParaRPr lang="es-MX" sz="4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63" y="4174105"/>
            <a:ext cx="2353797" cy="193656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1. Título del Trabajo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600200"/>
            <a:ext cx="4896544" cy="4709120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1800"/>
              </a:spcBef>
            </a:pPr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desprende del problema a investigar. </a:t>
            </a:r>
            <a:r>
              <a:rPr lang="es-MX" dirty="0" smtClean="0"/>
              <a:t> 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Delimita </a:t>
            </a:r>
            <a:r>
              <a:rPr lang="es-MX" dirty="0"/>
              <a:t>en relación con factores que contribuyan a precisar el objeto de estudio y permitan establecer los alcances de la investigación</a:t>
            </a:r>
            <a:r>
              <a:rPr lang="es-MX" dirty="0" smtClean="0"/>
              <a:t>. 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Enunciado </a:t>
            </a:r>
            <a:r>
              <a:rPr lang="es-MX" dirty="0"/>
              <a:t>conciso que </a:t>
            </a:r>
            <a:r>
              <a:rPr lang="es-MX" dirty="0" smtClean="0"/>
              <a:t>permite </a:t>
            </a:r>
            <a:r>
              <a:rPr lang="es-MX" dirty="0"/>
              <a:t>identificar el contenido del proyecto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150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8</a:t>
            </a:fld>
            <a:endParaRPr lang="es-MX"/>
          </a:p>
        </p:txBody>
      </p:sp>
      <p:pic>
        <p:nvPicPr>
          <p:cNvPr id="6146" name="Picture 2" descr="http://www.ecured.cu/images/e/e0/Marco_Te%C3%B3ric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1630"/>
            <a:ext cx="5127060" cy="561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3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2. Marco Teórico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600200"/>
            <a:ext cx="4536504" cy="4781128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1800"/>
              </a:spcBef>
            </a:pPr>
            <a:r>
              <a:rPr lang="es-MX" dirty="0" smtClean="0"/>
              <a:t>Recopila y presenta los enfoques o resultados de teorías e investigaciones. 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Menciona trabajos que han abordado directa o indirectamente el problema que preocupa investigar. </a:t>
            </a:r>
          </a:p>
          <a:p>
            <a:pPr algn="just">
              <a:spcBef>
                <a:spcPts val="1800"/>
              </a:spcBef>
            </a:pPr>
            <a:r>
              <a:rPr lang="es-MX" dirty="0" smtClean="0"/>
              <a:t>Incluye el sustento teórico del tema.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9</a:t>
            </a:fld>
            <a:endParaRPr lang="es-MX"/>
          </a:p>
        </p:txBody>
      </p:sp>
      <p:pic>
        <p:nvPicPr>
          <p:cNvPr id="3074" name="Picture 2" descr="http://t1.gstatic.com/images?q=tbn:ANd9GcQNvyUrUmOOk-qWmAOZUcCSZn2s78GumA7BvT1Zcq8eaBFhnRYf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284984"/>
            <a:ext cx="1800225" cy="25336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53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1062</Words>
  <Application>Microsoft Office PowerPoint</Application>
  <PresentationFormat>Presentación en pantalla (4:3)</PresentationFormat>
  <Paragraphs>228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2" baseType="lpstr">
      <vt:lpstr>AngsanaUPC</vt:lpstr>
      <vt:lpstr>Aparajita</vt:lpstr>
      <vt:lpstr>Arial</vt:lpstr>
      <vt:lpstr>Calibri</vt:lpstr>
      <vt:lpstr>Lucida Calligraphy</vt:lpstr>
      <vt:lpstr>Tema de Office</vt:lpstr>
      <vt:lpstr>Universidad Autónoma del Estado de México</vt:lpstr>
      <vt:lpstr>Unidad I. Elección del tema de Investigación</vt:lpstr>
      <vt:lpstr>Presentación de PowerPoint</vt:lpstr>
      <vt:lpstr>Diagrama del proceso de investigación</vt:lpstr>
      <vt:lpstr>Presentación de PowerPoint</vt:lpstr>
      <vt:lpstr>Lineamientos  para la  elaboración del   Protocolo de Tesis</vt:lpstr>
      <vt:lpstr>1. Título del Trabajo</vt:lpstr>
      <vt:lpstr>Presentación de PowerPoint</vt:lpstr>
      <vt:lpstr>2. Marco Teórico</vt:lpstr>
      <vt:lpstr>2.1 Antecedentes</vt:lpstr>
      <vt:lpstr>2.2  Planteamiento del Problema</vt:lpstr>
      <vt:lpstr>2.3 Justificación</vt:lpstr>
      <vt:lpstr>Ejemplo</vt:lpstr>
      <vt:lpstr>2.4 Hipótesis</vt:lpstr>
      <vt:lpstr>2.5 Objetivos</vt:lpstr>
      <vt:lpstr>2.5.1 Objetivo General</vt:lpstr>
      <vt:lpstr>2.5.2 Objetivos Específicos</vt:lpstr>
      <vt:lpstr>Presentación de PowerPoint</vt:lpstr>
      <vt:lpstr>3. Marco Metodológico</vt:lpstr>
      <vt:lpstr>3. Marco Metodológico</vt:lpstr>
      <vt:lpstr>3.1 Diseño de la Investigación</vt:lpstr>
      <vt:lpstr>3.1 Diseño de la Investigación</vt:lpstr>
      <vt:lpstr>4. Cronograma</vt:lpstr>
      <vt:lpstr>Cronograma (ejemplo)</vt:lpstr>
      <vt:lpstr>5. Referencias Bibliográficas</vt:lpstr>
      <vt:lpstr>5. Referencias Bibliográficas Ejemplo</vt:lpstr>
      <vt:lpstr>Anexos </vt:lpstr>
      <vt:lpstr>6. Anexos</vt:lpstr>
      <vt:lpstr>Presentación de PowerPoint</vt:lpstr>
      <vt:lpstr>7. Recomendaciones Generales</vt:lpstr>
      <vt:lpstr>7. Recomendaciones Generales</vt:lpstr>
      <vt:lpstr>7. Recomendaciones Generales</vt:lpstr>
      <vt:lpstr>7. Recomendaciones Generales</vt:lpstr>
      <vt:lpstr>7. Recomendaciones Generales</vt:lpstr>
      <vt:lpstr>Presentación de PowerPoint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Bioneer</dc:creator>
  <cp:lastModifiedBy>USUARIO</cp:lastModifiedBy>
  <cp:revision>50</cp:revision>
  <dcterms:created xsi:type="dcterms:W3CDTF">2014-04-03T15:03:29Z</dcterms:created>
  <dcterms:modified xsi:type="dcterms:W3CDTF">2015-10-01T23:57:21Z</dcterms:modified>
</cp:coreProperties>
</file>