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  <p:sldId id="269" r:id="rId15"/>
    <p:sldId id="270" r:id="rId16"/>
    <p:sldId id="271" r:id="rId17"/>
    <p:sldId id="272" r:id="rId18"/>
    <p:sldId id="273" r:id="rId19"/>
    <p:sldId id="277" r:id="rId20"/>
    <p:sldId id="274" r:id="rId21"/>
    <p:sldId id="275" r:id="rId22"/>
    <p:sldId id="276" r:id="rId23"/>
    <p:sldId id="278" r:id="rId24"/>
    <p:sldId id="279" r:id="rId25"/>
    <p:sldId id="280" r:id="rId26"/>
    <p:sldId id="282" r:id="rId27"/>
    <p:sldId id="283" r:id="rId28"/>
    <p:sldId id="281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63" d="100"/>
          <a:sy n="163" d="100"/>
        </p:scale>
        <p:origin x="-17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6" d="100"/>
        <a:sy n="10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2502945"/>
            <a:ext cx="1466879" cy="1676400"/>
            <a:chOff x="1230573" y="1890215"/>
            <a:chExt cx="1444388" cy="1650696"/>
          </a:xfrm>
        </p:grpSpPr>
        <p:sp>
          <p:nvSpPr>
            <p:cNvPr id="9" name="Oval 8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01/10/15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86BB73A-582F-4420-9A14-CB10A2B2E5E8}" type="slidenum">
              <a:rPr lang="en-US" smtClean="0"/>
              <a:t>‹Nr.›</a:t>
            </a:fld>
            <a:endParaRPr lang="en-US"/>
          </a:p>
        </p:txBody>
      </p:sp>
      <p:sp>
        <p:nvSpPr>
          <p:cNvPr id="13" name="Round Same Side Corner Rectangle 12"/>
          <p:cNvSpPr/>
          <p:nvPr/>
        </p:nvSpPr>
        <p:spPr>
          <a:xfrm rot="5400000" flipH="1">
            <a:off x="4572000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1680881"/>
            <a:ext cx="3273552" cy="1640541"/>
          </a:xfrm>
        </p:spPr>
        <p:txBody>
          <a:bodyPr vert="horz" lIns="91440" tIns="0" rIns="91440" bIns="0" rtlCol="0" anchor="b" anchorCtr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1248" y="3384176"/>
            <a:ext cx="3273552" cy="530352"/>
          </a:xfrm>
        </p:spPr>
        <p:txBody>
          <a:bodyPr vert="horz" lIns="91440" tIns="0" rIns="91440" bIns="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429001" y="450850"/>
            <a:ext cx="4922184" cy="461168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758" y="5069541"/>
            <a:ext cx="4924425" cy="662519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6759" y="5732060"/>
            <a:ext cx="4924425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01/10/15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, alternati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1609725"/>
            <a:ext cx="5343525" cy="228123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3904812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4586704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01/10/15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443552"/>
            <a:ext cx="5343525" cy="2281238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01/10/15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‹Nr.›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2015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01/10/15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‹Nr.›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3362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6"/>
          </p:nvPr>
        </p:nvSpPr>
        <p:spPr>
          <a:xfrm flipH="1">
            <a:off x="3021106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723362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ágenes, 2 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01/10/15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3442648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5"/>
          </p:nvPr>
        </p:nvSpPr>
        <p:spPr>
          <a:xfrm>
            <a:off x="5840505" y="4108759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/>
          </p:nvPr>
        </p:nvSpPr>
        <p:spPr>
          <a:xfrm>
            <a:off x="5840505" y="34426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ágenes, 3 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01/10/15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4462815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3021107" y="2452048"/>
            <a:ext cx="2743200" cy="1956816"/>
          </a:xfrm>
          <a:prstGeom prst="rect">
            <a:avLst/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9"/>
          </p:nvPr>
        </p:nvSpPr>
        <p:spPr>
          <a:xfrm>
            <a:off x="5840505" y="3133941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40505" y="24520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1"/>
          </p:nvPr>
        </p:nvSpPr>
        <p:spPr>
          <a:xfrm>
            <a:off x="5840505" y="5135813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840505" y="4462815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206" y="685800"/>
            <a:ext cx="4924424" cy="886968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0206" y="2020888"/>
            <a:ext cx="4924425" cy="41068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01/10/15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24800" y="750580"/>
            <a:ext cx="914400" cy="5381934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7100" y="749300"/>
            <a:ext cx="3924300" cy="53768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01/10/15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01/10/15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a de títul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01/10/15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4382A7F7-08BF-4252-8141-63FB96055BBB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4585448" y="1603786"/>
            <a:ext cx="3474720" cy="3474720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 vert="vert270"/>
          <a:lstStyle>
            <a:lvl1pPr marL="0" indent="0"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1842448"/>
            <a:ext cx="1466879" cy="1676400"/>
            <a:chOff x="1230573" y="1890215"/>
            <a:chExt cx="1444388" cy="1650696"/>
          </a:xfrm>
        </p:grpSpPr>
        <p:sp>
          <p:nvSpPr>
            <p:cNvPr id="27" name="Oval 26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9" name="Oval 28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30" name="Oval 29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447" y="3114115"/>
            <a:ext cx="3276600" cy="1162050"/>
          </a:xfrm>
        </p:spPr>
        <p:txBody>
          <a:bodyPr tIns="0" bIns="0" anchor="b" anchorCtr="0">
            <a:noAutofit/>
          </a:bodyPr>
          <a:lstStyle>
            <a:lvl1pPr algn="ctr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47" y="4343400"/>
            <a:ext cx="3276600" cy="533400"/>
          </a:xfrm>
        </p:spPr>
        <p:txBody>
          <a:bodyPr tIns="0" bIns="0">
            <a:normAutofit/>
          </a:bodyPr>
          <a:lstStyle>
            <a:lvl1pPr marL="0" indent="0" algn="ctr">
              <a:spcBef>
                <a:spcPct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6"/>
          <p:cNvGrpSpPr/>
          <p:nvPr/>
        </p:nvGrpSpPr>
        <p:grpSpPr>
          <a:xfrm>
            <a:off x="222912" y="1254456"/>
            <a:ext cx="7892388" cy="3918778"/>
            <a:chOff x="222912" y="1254456"/>
            <a:chExt cx="7892388" cy="3918778"/>
          </a:xfrm>
        </p:grpSpPr>
        <p:sp>
          <p:nvSpPr>
            <p:cNvPr id="7" name="Rounded Rectangle 6"/>
            <p:cNvSpPr/>
            <p:nvPr/>
          </p:nvSpPr>
          <p:spPr>
            <a:xfrm>
              <a:off x="1028700" y="1600200"/>
              <a:ext cx="7086600" cy="3474720"/>
            </a:xfrm>
            <a:prstGeom prst="roundRect">
              <a:avLst>
                <a:gd name="adj" fmla="val 312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9"/>
            <p:cNvGrpSpPr/>
            <p:nvPr/>
          </p:nvGrpSpPr>
          <p:grpSpPr>
            <a:xfrm>
              <a:off x="222912" y="1254456"/>
              <a:ext cx="3429000" cy="3918778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4182" y="2021541"/>
            <a:ext cx="4200618" cy="1362075"/>
          </a:xfrm>
        </p:spPr>
        <p:txBody>
          <a:bodyPr vert="horz" lIns="91440" tIns="0" rIns="91440" bIns="0" rtlCol="0" anchor="b" anchorCtr="0">
            <a:noAutofit/>
          </a:bodyPr>
          <a:lstStyle>
            <a:lvl1pPr algn="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1424" y="3388659"/>
            <a:ext cx="4603376" cy="1083328"/>
          </a:xfrm>
        </p:spPr>
        <p:txBody>
          <a:bodyPr vert="horz" lIns="91440" tIns="0" rIns="91440" bIns="0" rtlCol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7CE38E4D-051A-41E1-86A4-E56916468FD0}" type="datetimeFigureOut">
              <a:rPr lang="en-US" smtClean="0"/>
              <a:t>01/10/15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86BB73A-582F-4420-9A14-CB10A2B2E5E8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5" name="Rounded Rectangle 14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4800600" cy="886968"/>
          </a:xfrm>
        </p:spPr>
        <p:txBody>
          <a:bodyPr lIns="45720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01/10/15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21040" y="363071"/>
            <a:ext cx="609600" cy="365125"/>
          </a:xfrm>
        </p:spPr>
        <p:txBody>
          <a:bodyPr/>
          <a:lstStyle/>
          <a:p>
            <a:fld id="{4382A7F7-08BF-4252-8141-63FB96055BBB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548761"/>
            <a:ext cx="3657600" cy="274320"/>
          </a:xfrm>
          <a:prstGeom prst="roundRect">
            <a:avLst>
              <a:gd name="adj" fmla="val 311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548761"/>
            <a:ext cx="3657600" cy="274320"/>
          </a:xfrm>
          <a:prstGeom prst="roundRect">
            <a:avLst>
              <a:gd name="adj" fmla="val 3405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01/10/15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21729" y="365760"/>
            <a:ext cx="609600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382A7F7-08BF-4252-8141-63FB96055BBB}" type="slidenum">
              <a:rPr lang="en-US" smtClean="0"/>
              <a:t>‹Nr.›</a:t>
            </a:fld>
            <a:endParaRPr lang="en-US"/>
          </a:p>
        </p:txBody>
      </p:sp>
      <p:grpSp>
        <p:nvGrpSpPr>
          <p:cNvPr id="10" name="Group 15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7" name="Rounded Rectangle 16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01/10/15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4382A7F7-08BF-4252-8141-63FB96055BBB}" type="slidenum">
              <a:rPr lang="en-US" smtClean="0"/>
              <a:t>‹Nr.›</a:t>
            </a:fld>
            <a:endParaRPr lang="en-US"/>
          </a:p>
        </p:txBody>
      </p:sp>
      <p:grpSp>
        <p:nvGrpSpPr>
          <p:cNvPr id="6" name="Group 8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0" name="Rounded Rectangle 9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7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01/10/15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4382A7F7-08BF-4252-8141-63FB96055BBB}" type="slidenum">
              <a:rPr lang="en-US" smtClean="0"/>
              <a:t>‹Nr.›</a:t>
            </a:fld>
            <a:endParaRPr lang="en-US"/>
          </a:p>
        </p:txBody>
      </p:sp>
      <p:grpSp>
        <p:nvGrpSpPr>
          <p:cNvPr id="5" name="Group 7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9" name="Rounded Rectangle 8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6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304800"/>
            <a:ext cx="4948269" cy="719424"/>
          </a:xfrm>
        </p:spPr>
        <p:txBody>
          <a:bodyPr anchor="b"/>
          <a:lstStyle>
            <a:lvl1pPr algn="l">
              <a:defRPr sz="22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13" y="2292824"/>
            <a:ext cx="4959126" cy="383333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0" y="1160463"/>
            <a:ext cx="4948269" cy="95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01/10/15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01/10/15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4948238" cy="8869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2020888"/>
            <a:ext cx="4946602" cy="4105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fld id="{4382A7F7-08BF-4252-8141-63FB96055BBB}" type="slidenum">
              <a:rPr lang="en-US" smtClean="0"/>
              <a:t>‹Nr.›</a:t>
            </a:fld>
            <a:endParaRPr lang="en-US"/>
          </a:p>
        </p:txBody>
      </p:sp>
      <p:grpSp>
        <p:nvGrpSpPr>
          <p:cNvPr id="7" name="Group 18"/>
          <p:cNvGrpSpPr/>
          <p:nvPr/>
        </p:nvGrpSpPr>
        <p:grpSpPr>
          <a:xfrm>
            <a:off x="842682" y="2971800"/>
            <a:ext cx="914400" cy="914400"/>
            <a:chOff x="842682" y="2971800"/>
            <a:chExt cx="914400" cy="91440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 userDrawn="1"/>
          </p:nvGrpSpPr>
          <p:grpSpPr>
            <a:xfrm>
              <a:off x="948372" y="3034352"/>
              <a:ext cx="700732" cy="800822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 userDrawn="1"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28800" indent="-227013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5813" indent="-227013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17513" y="136064"/>
            <a:ext cx="8307387" cy="6546187"/>
          </a:xfrm>
        </p:spPr>
        <p:txBody>
          <a:bodyPr>
            <a:normAutofit/>
          </a:bodyPr>
          <a:lstStyle/>
          <a:p>
            <a:r>
              <a:rPr lang="es-ES" sz="2000" dirty="0" smtClean="0">
                <a:solidFill>
                  <a:srgbClr val="000000"/>
                </a:solidFill>
              </a:rPr>
              <a:t>UNIVERSIDAD AUTÓNOMA DEL ESTADO DE MÉXICO</a:t>
            </a:r>
          </a:p>
          <a:p>
            <a:r>
              <a:rPr lang="es-ES" sz="2000" dirty="0" smtClean="0">
                <a:solidFill>
                  <a:srgbClr val="000000"/>
                </a:solidFill>
              </a:rPr>
              <a:t>FACULTAD DE INGENIERÍA</a:t>
            </a:r>
          </a:p>
          <a:p>
            <a:r>
              <a:rPr lang="es-ES" sz="2000" dirty="0" smtClean="0">
                <a:solidFill>
                  <a:srgbClr val="000000"/>
                </a:solidFill>
              </a:rPr>
              <a:t>CENTRO INTERAMERICANO DE RECURSOS DEL AGUA</a:t>
            </a:r>
          </a:p>
          <a:p>
            <a:endParaRPr lang="es-ES" sz="2600" dirty="0">
              <a:solidFill>
                <a:srgbClr val="000000"/>
              </a:solidFill>
            </a:endParaRPr>
          </a:p>
          <a:p>
            <a:endParaRPr lang="es-ES" sz="2600" dirty="0" smtClean="0">
              <a:solidFill>
                <a:srgbClr val="000000"/>
              </a:solidFill>
            </a:endParaRPr>
          </a:p>
          <a:p>
            <a:endParaRPr lang="es-ES" sz="2600" dirty="0">
              <a:solidFill>
                <a:srgbClr val="000000"/>
              </a:solidFill>
            </a:endParaRPr>
          </a:p>
          <a:p>
            <a:endParaRPr lang="es-ES" sz="2600" dirty="0" smtClean="0">
              <a:solidFill>
                <a:srgbClr val="000000"/>
              </a:solidFill>
            </a:endParaRPr>
          </a:p>
          <a:p>
            <a:endParaRPr lang="es-ES" sz="2600" dirty="0">
              <a:solidFill>
                <a:srgbClr val="000000"/>
              </a:solidFill>
            </a:endParaRPr>
          </a:p>
          <a:p>
            <a:endParaRPr lang="es-ES" sz="2600" dirty="0" smtClean="0">
              <a:solidFill>
                <a:srgbClr val="000000"/>
              </a:solidFill>
            </a:endParaRPr>
          </a:p>
          <a:p>
            <a:endParaRPr lang="es-ES" sz="2600" dirty="0" smtClean="0">
              <a:solidFill>
                <a:srgbClr val="000000"/>
              </a:solidFill>
            </a:endParaRPr>
          </a:p>
          <a:p>
            <a:endParaRPr lang="es-ES" sz="2600" dirty="0">
              <a:solidFill>
                <a:srgbClr val="000000"/>
              </a:solidFill>
            </a:endParaRPr>
          </a:p>
          <a:p>
            <a:endParaRPr lang="es-ES" sz="2600" dirty="0" smtClean="0">
              <a:solidFill>
                <a:srgbClr val="000000"/>
              </a:solidFill>
            </a:endParaRPr>
          </a:p>
          <a:p>
            <a:endParaRPr lang="es-ES" sz="2600" dirty="0">
              <a:solidFill>
                <a:srgbClr val="000000"/>
              </a:solidFill>
            </a:endParaRPr>
          </a:p>
          <a:p>
            <a:endParaRPr lang="es-ES" sz="2600" dirty="0">
              <a:solidFill>
                <a:srgbClr val="000000"/>
              </a:solidFill>
            </a:endParaRPr>
          </a:p>
          <a:p>
            <a:r>
              <a:rPr lang="es-ES" sz="2000" dirty="0" smtClean="0">
                <a:solidFill>
                  <a:srgbClr val="000000"/>
                </a:solidFill>
              </a:rPr>
              <a:t>MAESTRÍA EN CIENCIAS DEL AGUA</a:t>
            </a:r>
          </a:p>
          <a:p>
            <a:endParaRPr lang="es-ES" sz="2000" dirty="0">
              <a:solidFill>
                <a:srgbClr val="000000"/>
              </a:solidFill>
            </a:endParaRPr>
          </a:p>
          <a:p>
            <a:r>
              <a:rPr lang="es-ES" sz="2000" dirty="0" smtClean="0">
                <a:solidFill>
                  <a:srgbClr val="000000"/>
                </a:solidFill>
              </a:rPr>
              <a:t>DISEÑO DE PLANTAS DE TRATAMIENTO DE AGUA RESIDUAL INDUSTRIAL</a:t>
            </a: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51248" y="1854956"/>
            <a:ext cx="3273552" cy="2816572"/>
          </a:xfrm>
        </p:spPr>
        <p:txBody>
          <a:bodyPr/>
          <a:lstStyle/>
          <a:p>
            <a:pPr algn="l"/>
            <a:r>
              <a:rPr lang="es-ES" b="1" dirty="0" smtClean="0">
                <a:solidFill>
                  <a:schemeClr val="accent4"/>
                </a:solidFill>
              </a:rPr>
              <a:t>A</a:t>
            </a:r>
            <a:r>
              <a:rPr lang="es-ES" b="1" dirty="0" smtClean="0">
                <a:solidFill>
                  <a:srgbClr val="000000"/>
                </a:solidFill>
              </a:rPr>
              <a:t>guas </a:t>
            </a:r>
            <a:r>
              <a:rPr lang="es-ES" b="1" dirty="0" smtClean="0">
                <a:solidFill>
                  <a:srgbClr val="2046A5"/>
                </a:solidFill>
              </a:rPr>
              <a:t>R</a:t>
            </a:r>
            <a:r>
              <a:rPr lang="es-ES" b="1" dirty="0" smtClean="0">
                <a:solidFill>
                  <a:srgbClr val="000000"/>
                </a:solidFill>
              </a:rPr>
              <a:t>esiduales </a:t>
            </a:r>
            <a:r>
              <a:rPr lang="es-ES" b="1" dirty="0" smtClean="0">
                <a:solidFill>
                  <a:srgbClr val="2046A5"/>
                </a:solidFill>
              </a:rPr>
              <a:t>I</a:t>
            </a:r>
            <a:r>
              <a:rPr lang="es-ES" b="1" dirty="0" smtClean="0">
                <a:solidFill>
                  <a:srgbClr val="000000"/>
                </a:solidFill>
              </a:rPr>
              <a:t>ndustriales</a:t>
            </a:r>
            <a:br>
              <a:rPr lang="es-ES" b="1" dirty="0" smtClean="0">
                <a:solidFill>
                  <a:srgbClr val="000000"/>
                </a:solidFill>
              </a:rPr>
            </a:br>
            <a:r>
              <a:rPr lang="es-ES" b="1" dirty="0" smtClean="0">
                <a:solidFill>
                  <a:srgbClr val="000000"/>
                </a:solidFill>
              </a:rPr>
              <a:t> </a:t>
            </a:r>
            <a:r>
              <a:rPr lang="es-ES" sz="2000" b="1" dirty="0" smtClean="0">
                <a:solidFill>
                  <a:srgbClr val="000000"/>
                </a:solidFill>
              </a:rPr>
              <a:t>Dr. Daury García Pulido</a:t>
            </a:r>
            <a:r>
              <a:rPr lang="es-ES" sz="2000" b="1" dirty="0">
                <a:solidFill>
                  <a:srgbClr val="000000"/>
                </a:solidFill>
              </a:rPr>
              <a:t/>
            </a:r>
            <a:br>
              <a:rPr lang="es-ES" sz="2000" b="1" dirty="0">
                <a:solidFill>
                  <a:srgbClr val="000000"/>
                </a:solidFill>
              </a:rPr>
            </a:br>
            <a:r>
              <a:rPr lang="es-ES" sz="2000" b="1" dirty="0" smtClean="0">
                <a:solidFill>
                  <a:srgbClr val="000000"/>
                </a:solidFill>
              </a:rPr>
              <a:t>Sep-2015</a:t>
            </a:r>
            <a:endParaRPr lang="es-ES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065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3609" y="685800"/>
            <a:ext cx="7923629" cy="886968"/>
          </a:xfrm>
        </p:spPr>
        <p:txBody>
          <a:bodyPr/>
          <a:lstStyle/>
          <a:p>
            <a:r>
              <a:rPr lang="es-ES" dirty="0" smtClean="0"/>
              <a:t>Acondicionamiento de agua cruda para su uso en la industria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90728" y="2020889"/>
            <a:ext cx="3884874" cy="36937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dirty="0" smtClean="0"/>
          </a:p>
          <a:p>
            <a:r>
              <a:rPr lang="es-ES" dirty="0" smtClean="0"/>
              <a:t>Aeración o pre–cloración</a:t>
            </a:r>
          </a:p>
          <a:p>
            <a:r>
              <a:rPr lang="es-ES" dirty="0" smtClean="0"/>
              <a:t>Coagulación, floculación y sedimentación</a:t>
            </a:r>
          </a:p>
          <a:p>
            <a:r>
              <a:rPr lang="es-ES" dirty="0" smtClean="0"/>
              <a:t>Filtración</a:t>
            </a:r>
          </a:p>
          <a:p>
            <a:r>
              <a:rPr lang="es-ES" dirty="0" smtClean="0"/>
              <a:t>Desinfección</a:t>
            </a:r>
          </a:p>
          <a:p>
            <a:r>
              <a:rPr lang="es-ES" dirty="0" smtClean="0"/>
              <a:t>Control de la corrosión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2313405" y="3492308"/>
            <a:ext cx="26460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Tratamiento </a:t>
            </a:r>
            <a:r>
              <a:rPr lang="es-ES" dirty="0" smtClean="0"/>
              <a:t>convencional</a:t>
            </a:r>
            <a:endParaRPr lang="es-ES" dirty="0"/>
          </a:p>
          <a:p>
            <a:endParaRPr lang="es-ES" dirty="0"/>
          </a:p>
        </p:txBody>
      </p:sp>
      <p:sp>
        <p:nvSpPr>
          <p:cNvPr id="5" name="Abrir llave 4"/>
          <p:cNvSpPr/>
          <p:nvPr/>
        </p:nvSpPr>
        <p:spPr>
          <a:xfrm>
            <a:off x="4188322" y="2449151"/>
            <a:ext cx="302406" cy="270616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0999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3609" y="685800"/>
            <a:ext cx="7923629" cy="886968"/>
          </a:xfrm>
        </p:spPr>
        <p:txBody>
          <a:bodyPr/>
          <a:lstStyle/>
          <a:p>
            <a:r>
              <a:rPr lang="es-ES" dirty="0" smtClean="0"/>
              <a:t>Acondicionamiento de agua cruda para su uso en la industria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90728" y="2872461"/>
            <a:ext cx="3884874" cy="28422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dirty="0" smtClean="0"/>
          </a:p>
          <a:p>
            <a:r>
              <a:rPr lang="es-ES" dirty="0" smtClean="0"/>
              <a:t>Con cal</a:t>
            </a:r>
          </a:p>
          <a:p>
            <a:r>
              <a:rPr lang="es-ES" dirty="0" smtClean="0"/>
              <a:t>Por intercambio iónico</a:t>
            </a:r>
          </a:p>
          <a:p>
            <a:pPr marL="0" indent="0"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2339752" y="3573016"/>
            <a:ext cx="2646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Ablandamiento</a:t>
            </a:r>
            <a:endParaRPr lang="es-ES" dirty="0"/>
          </a:p>
          <a:p>
            <a:endParaRPr lang="es-ES" dirty="0"/>
          </a:p>
        </p:txBody>
      </p:sp>
      <p:sp>
        <p:nvSpPr>
          <p:cNvPr id="5" name="Abrir llave 4"/>
          <p:cNvSpPr/>
          <p:nvPr/>
        </p:nvSpPr>
        <p:spPr>
          <a:xfrm>
            <a:off x="4188322" y="3295771"/>
            <a:ext cx="302406" cy="92357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79776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3609" y="685800"/>
            <a:ext cx="7923629" cy="886968"/>
          </a:xfrm>
        </p:spPr>
        <p:txBody>
          <a:bodyPr/>
          <a:lstStyle/>
          <a:p>
            <a:r>
              <a:rPr lang="es-ES" dirty="0" smtClean="0"/>
              <a:t>Acondicionamiento de agua cruda para su uso en la industria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90728" y="2020889"/>
            <a:ext cx="3884874" cy="36937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dirty="0" smtClean="0"/>
          </a:p>
          <a:p>
            <a:r>
              <a:rPr lang="es-ES" dirty="0" err="1" smtClean="0"/>
              <a:t>Microfiltración</a:t>
            </a:r>
            <a:endParaRPr lang="es-ES" dirty="0" smtClean="0"/>
          </a:p>
          <a:p>
            <a:r>
              <a:rPr lang="es-ES" dirty="0" smtClean="0"/>
              <a:t>Ultrafiltración</a:t>
            </a:r>
          </a:p>
          <a:p>
            <a:r>
              <a:rPr lang="es-ES" dirty="0" err="1" smtClean="0"/>
              <a:t>Nanofiltración</a:t>
            </a:r>
            <a:endParaRPr lang="es-ES" dirty="0" smtClean="0"/>
          </a:p>
          <a:p>
            <a:r>
              <a:rPr lang="es-ES" dirty="0" smtClean="0"/>
              <a:t>Osmosis Inversa</a:t>
            </a:r>
          </a:p>
          <a:p>
            <a:r>
              <a:rPr lang="es-ES" dirty="0" smtClean="0"/>
              <a:t>Electrodiálisis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2313405" y="3492308"/>
            <a:ext cx="26460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Separación por membranas</a:t>
            </a:r>
            <a:endParaRPr lang="es-ES" dirty="0"/>
          </a:p>
          <a:p>
            <a:endParaRPr lang="es-ES" dirty="0"/>
          </a:p>
        </p:txBody>
      </p:sp>
      <p:sp>
        <p:nvSpPr>
          <p:cNvPr id="5" name="Abrir llave 4"/>
          <p:cNvSpPr/>
          <p:nvPr/>
        </p:nvSpPr>
        <p:spPr>
          <a:xfrm>
            <a:off x="4188322" y="2449151"/>
            <a:ext cx="302406" cy="270616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3540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51248" y="1680881"/>
            <a:ext cx="3273552" cy="2128909"/>
          </a:xfrm>
        </p:spPr>
        <p:txBody>
          <a:bodyPr/>
          <a:lstStyle/>
          <a:p>
            <a:r>
              <a:rPr lang="es-ES" dirty="0" smtClean="0">
                <a:solidFill>
                  <a:srgbClr val="000000"/>
                </a:solidFill>
              </a:rPr>
              <a:t>Efluentes de la industria</a:t>
            </a:r>
            <a:endParaRPr lang="es-E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145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9210" y="685800"/>
            <a:ext cx="7848028" cy="886968"/>
          </a:xfrm>
        </p:spPr>
        <p:txBody>
          <a:bodyPr/>
          <a:lstStyle/>
          <a:p>
            <a:r>
              <a:rPr lang="es-ES" dirty="0" smtClean="0"/>
              <a:t>Gestión de efluentes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80759" y="2020888"/>
            <a:ext cx="6394843" cy="4105275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La gestión adecuada de los efluentes es importante para minimizar impactos ambientales, lo que exige la adopción de procedimientos específicos de colecta y tratamiento.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2602" y="3319463"/>
            <a:ext cx="3683000" cy="28067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692602" y="6126163"/>
            <a:ext cx="3683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dirty="0"/>
              <a:t>http://</a:t>
            </a:r>
            <a:r>
              <a:rPr lang="es-ES" sz="1000" dirty="0" err="1"/>
              <a:t>www.inti.gob.ar</a:t>
            </a:r>
            <a:r>
              <a:rPr lang="es-ES" sz="1000" dirty="0"/>
              <a:t>/noticiero/noticiero112.htm</a:t>
            </a:r>
          </a:p>
        </p:txBody>
      </p:sp>
    </p:spTree>
    <p:extLst>
      <p:ext uri="{BB962C8B-B14F-4D97-AF65-F5344CB8AC3E}">
        <p14:creationId xmlns:p14="http://schemas.microsoft.com/office/powerpoint/2010/main" val="18495183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1135" y="685800"/>
            <a:ext cx="7606103" cy="886968"/>
          </a:xfrm>
        </p:spPr>
        <p:txBody>
          <a:bodyPr/>
          <a:lstStyle/>
          <a:p>
            <a:r>
              <a:rPr lang="es-ES" dirty="0" smtClean="0"/>
              <a:t>Elementos constituyentes de efluentes de aguas residuales industriales (ARI)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35398" y="2020888"/>
            <a:ext cx="6440204" cy="4105275"/>
          </a:xfrm>
        </p:spPr>
        <p:txBody>
          <a:bodyPr>
            <a:normAutofit fontScale="85000" lnSpcReduction="20000"/>
          </a:bodyPr>
          <a:lstStyle/>
          <a:p>
            <a:r>
              <a:rPr lang="es-ES" dirty="0" smtClean="0"/>
              <a:t>Orgánicos solubles </a:t>
            </a:r>
          </a:p>
          <a:p>
            <a:r>
              <a:rPr lang="es-ES" dirty="0" smtClean="0"/>
              <a:t>Sólidos suspendidos</a:t>
            </a:r>
          </a:p>
          <a:p>
            <a:r>
              <a:rPr lang="es-ES" dirty="0" smtClean="0"/>
              <a:t>Trazas orgánicas</a:t>
            </a:r>
          </a:p>
          <a:p>
            <a:r>
              <a:rPr lang="es-ES" dirty="0" smtClean="0"/>
              <a:t> Metales pesados</a:t>
            </a:r>
          </a:p>
          <a:p>
            <a:r>
              <a:rPr lang="es-ES" dirty="0" smtClean="0"/>
              <a:t>Cianuro</a:t>
            </a:r>
          </a:p>
          <a:p>
            <a:r>
              <a:rPr lang="es-ES" dirty="0" smtClean="0"/>
              <a:t>Color y turbidez</a:t>
            </a:r>
          </a:p>
          <a:p>
            <a:r>
              <a:rPr lang="es-ES" dirty="0" smtClean="0"/>
              <a:t>Nitrógeno y fósforo</a:t>
            </a:r>
          </a:p>
          <a:p>
            <a:r>
              <a:rPr lang="es-ES" dirty="0" smtClean="0"/>
              <a:t>Productos refractarios</a:t>
            </a:r>
          </a:p>
          <a:p>
            <a:r>
              <a:rPr lang="es-ES" dirty="0" smtClean="0"/>
              <a:t>Aceites y flotantes</a:t>
            </a:r>
          </a:p>
          <a:p>
            <a:r>
              <a:rPr lang="es-ES" dirty="0" smtClean="0"/>
              <a:t>Materia volátil </a:t>
            </a:r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530756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22338" y="685800"/>
            <a:ext cx="7454900" cy="886968"/>
          </a:xfrm>
        </p:spPr>
        <p:txBody>
          <a:bodyPr/>
          <a:lstStyle/>
          <a:p>
            <a:r>
              <a:rPr lang="es-ES" dirty="0" smtClean="0"/>
              <a:t>Características del efluente de ARI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65639" y="2020888"/>
            <a:ext cx="6409963" cy="4105275"/>
          </a:xfrm>
        </p:spPr>
        <p:txBody>
          <a:bodyPr/>
          <a:lstStyle/>
          <a:p>
            <a:r>
              <a:rPr lang="es-ES" dirty="0" smtClean="0"/>
              <a:t>Se define en términos de unidades de producción y variación de productos fabricados.</a:t>
            </a:r>
          </a:p>
          <a:p>
            <a:r>
              <a:rPr lang="es-ES" dirty="0" smtClean="0"/>
              <a:t>Las magnitud de la variación de las características cambia con base en los procesos que producen agua residual y tipo de operación (</a:t>
            </a:r>
            <a:r>
              <a:rPr lang="es-ES" dirty="0" err="1" smtClean="0"/>
              <a:t>batch</a:t>
            </a:r>
            <a:r>
              <a:rPr lang="es-ES" dirty="0" smtClean="0"/>
              <a:t> o continua)</a:t>
            </a:r>
          </a:p>
          <a:p>
            <a:r>
              <a:rPr lang="es-ES" dirty="0" smtClean="0"/>
              <a:t>El efluente de agua de la industria es heterogéneo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77196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5774" y="685800"/>
            <a:ext cx="7651464" cy="886968"/>
          </a:xfrm>
        </p:spPr>
        <p:txBody>
          <a:bodyPr/>
          <a:lstStyle/>
          <a:p>
            <a:r>
              <a:rPr lang="es-ES" dirty="0"/>
              <a:t>Características del efluente de ARI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53271" y="2020888"/>
            <a:ext cx="4020956" cy="4105275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DBO – Mide el carbón orgánico biodegradable</a:t>
            </a:r>
          </a:p>
          <a:p>
            <a:pPr marL="0" indent="0">
              <a:buNone/>
            </a:pPr>
            <a:r>
              <a:rPr lang="es-ES" dirty="0" smtClean="0"/>
              <a:t>DQO – Mide el carbón orgánico total, con la excepción de benceno y algunas sustancias aromáticas</a:t>
            </a:r>
          </a:p>
          <a:p>
            <a:pPr marL="0" indent="0">
              <a:buNone/>
            </a:pPr>
            <a:r>
              <a:rPr lang="es-ES" dirty="0" smtClean="0"/>
              <a:t>COT – Mide el carbón como CO</a:t>
            </a:r>
            <a:r>
              <a:rPr lang="es-ES" baseline="-25000" dirty="0" smtClean="0"/>
              <a:t>2</a:t>
            </a:r>
            <a:r>
              <a:rPr lang="es-ES" dirty="0" smtClean="0"/>
              <a:t> e inorgánico </a:t>
            </a:r>
          </a:p>
          <a:p>
            <a:pPr marL="0" indent="0">
              <a:buNone/>
            </a:pPr>
            <a:r>
              <a:rPr lang="es-ES" dirty="0" smtClean="0"/>
              <a:t>DOT – Mide el carbón orgánico, nitrógeno no oxidado y sulfuros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1844676" y="3225863"/>
            <a:ext cx="1980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Materia orgánica</a:t>
            </a:r>
            <a:endParaRPr lang="es-ES" dirty="0"/>
          </a:p>
        </p:txBody>
      </p:sp>
      <p:sp>
        <p:nvSpPr>
          <p:cNvPr id="5" name="Abrir llave 4"/>
          <p:cNvSpPr/>
          <p:nvPr/>
        </p:nvSpPr>
        <p:spPr>
          <a:xfrm>
            <a:off x="2978699" y="2020888"/>
            <a:ext cx="574572" cy="3225132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84767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6737" y="685800"/>
            <a:ext cx="7530501" cy="886968"/>
          </a:xfrm>
        </p:spPr>
        <p:txBody>
          <a:bodyPr anchor="b"/>
          <a:lstStyle/>
          <a:p>
            <a:r>
              <a:rPr lang="es-ES" sz="2000" dirty="0"/>
              <a:t>La DBO está definida como una reacción de primer orden conforme a la siguiente </a:t>
            </a:r>
            <a:r>
              <a:rPr lang="es-ES" sz="2000" dirty="0" smtClean="0"/>
              <a:t>expresión</a:t>
            </a:r>
            <a:endParaRPr lang="es-ES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1867" t="1" r="43600" b="-21912"/>
          <a:stretch/>
        </p:blipFill>
        <p:spPr>
          <a:xfrm>
            <a:off x="3896223" y="1920796"/>
            <a:ext cx="1562205" cy="800483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177323" y="2883128"/>
            <a:ext cx="2903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Integrando</a:t>
            </a:r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42018" r="42764"/>
          <a:stretch/>
        </p:blipFill>
        <p:spPr>
          <a:xfrm>
            <a:off x="3896223" y="2883128"/>
            <a:ext cx="1993664" cy="414965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177322" y="3527980"/>
            <a:ext cx="64140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Donde: </a:t>
            </a:r>
          </a:p>
          <a:p>
            <a:r>
              <a:rPr lang="es-ES" dirty="0" smtClean="0"/>
              <a:t>L es la cantidad de oxígeno demandado remanente, desconocido, reescribiendo la ecuación se tiene</a:t>
            </a:r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4"/>
          <a:srcRect l="37961" r="38445"/>
          <a:stretch/>
        </p:blipFill>
        <p:spPr>
          <a:xfrm>
            <a:off x="3549233" y="4513030"/>
            <a:ext cx="3189221" cy="428138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2177322" y="5171848"/>
            <a:ext cx="2903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Donde: </a:t>
            </a:r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5"/>
          <a:srcRect l="42087" r="42559"/>
          <a:stretch/>
        </p:blipFill>
        <p:spPr>
          <a:xfrm>
            <a:off x="3450420" y="5192436"/>
            <a:ext cx="1690481" cy="348744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2329722" y="5883622"/>
            <a:ext cx="2903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o </a:t>
            </a:r>
            <a:endParaRPr lang="es-ES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6"/>
          <a:srcRect l="35084" t="-23628" r="34208" b="-5668"/>
          <a:stretch/>
        </p:blipFill>
        <p:spPr>
          <a:xfrm>
            <a:off x="3039180" y="5883621"/>
            <a:ext cx="3114781" cy="415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460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G_5887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88" t="22844" r="10101" b="14329"/>
          <a:stretch/>
        </p:blipFill>
        <p:spPr>
          <a:xfrm rot="10800000">
            <a:off x="1375947" y="559372"/>
            <a:ext cx="6411006" cy="574492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320284" y="6304293"/>
            <a:ext cx="14666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 smtClean="0"/>
              <a:t>Eckenfelder</a:t>
            </a:r>
            <a:r>
              <a:rPr lang="es-ES" sz="1000" dirty="0" smtClean="0"/>
              <a:t>, 1989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2382057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0" y="133610"/>
            <a:ext cx="4948238" cy="886968"/>
          </a:xfrm>
        </p:spPr>
        <p:txBody>
          <a:bodyPr/>
          <a:lstStyle/>
          <a:p>
            <a:r>
              <a:rPr lang="es-ES" dirty="0" smtClean="0"/>
              <a:t>Guía para su uso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69422" y="1242905"/>
            <a:ext cx="6506180" cy="4105275"/>
          </a:xfrm>
        </p:spPr>
        <p:txBody>
          <a:bodyPr>
            <a:normAutofit/>
          </a:bodyPr>
          <a:lstStyle/>
          <a:p>
            <a:pPr lvl="0"/>
            <a:r>
              <a:rPr lang="es-ES" sz="1400" dirty="0"/>
              <a:t>El material didáctico presentado tiene como objetivo </a:t>
            </a:r>
            <a:r>
              <a:rPr lang="es-ES" sz="1400" dirty="0" smtClean="0"/>
              <a:t>introducir al alumno en el tema de aguas residuales industriales.</a:t>
            </a:r>
            <a:endParaRPr lang="es-MX" sz="1400" dirty="0"/>
          </a:p>
          <a:p>
            <a:pPr lvl="0"/>
            <a:r>
              <a:rPr lang="es-ES" sz="1400" dirty="0"/>
              <a:t>Este material </a:t>
            </a:r>
            <a:r>
              <a:rPr lang="es-ES" sz="1400" dirty="0" smtClean="0"/>
              <a:t>muestra los </a:t>
            </a:r>
            <a:r>
              <a:rPr lang="es-ES" sz="1400" dirty="0"/>
              <a:t>conocimientos </a:t>
            </a:r>
            <a:r>
              <a:rPr lang="es-ES" sz="1400" dirty="0" smtClean="0"/>
              <a:t>introductorios del </a:t>
            </a:r>
            <a:r>
              <a:rPr lang="es-ES" sz="1400" dirty="0"/>
              <a:t>tema </a:t>
            </a:r>
            <a:r>
              <a:rPr lang="es-ES" sz="1400" dirty="0" smtClean="0"/>
              <a:t>de </a:t>
            </a:r>
            <a:r>
              <a:rPr lang="es-ES" sz="1400" dirty="0"/>
              <a:t>diseño de </a:t>
            </a:r>
            <a:r>
              <a:rPr lang="es-ES" sz="1400" dirty="0" smtClean="0"/>
              <a:t>plantas de tratamiento de agua residual industrial. </a:t>
            </a:r>
            <a:r>
              <a:rPr lang="es-ES" sz="1400" dirty="0"/>
              <a:t>De igual manera se presentan las bases teóricas sobre las cuales se sustenta el </a:t>
            </a:r>
            <a:r>
              <a:rPr lang="es-ES" sz="1400" dirty="0" smtClean="0"/>
              <a:t>las características del agua residual industrial (ARI)  y los procesos involucrados en su depuración.</a:t>
            </a:r>
          </a:p>
          <a:p>
            <a:r>
              <a:rPr lang="es-ES" sz="1400" dirty="0"/>
              <a:t>Tiene la intención de facilitar la exposición y comprensión de este tema, auxiliándose de imágenes y </a:t>
            </a:r>
            <a:r>
              <a:rPr lang="es-ES" sz="1400" dirty="0" smtClean="0"/>
              <a:t>tablas </a:t>
            </a:r>
            <a:r>
              <a:rPr lang="es-ES" sz="1400" dirty="0"/>
              <a:t>sencillas pero de alto contenido.</a:t>
            </a:r>
            <a:endParaRPr lang="es-MX" sz="1400" dirty="0"/>
          </a:p>
          <a:p>
            <a:r>
              <a:rPr lang="es-ES" sz="1400" dirty="0"/>
              <a:t>La presentación inicia con las bases teóricas </a:t>
            </a:r>
            <a:r>
              <a:rPr lang="es-ES" sz="1400" dirty="0" smtClean="0"/>
              <a:t>del tipo de agua necesaria para la industria, la demanda de esta. Continua con una introducción a los procesos de tratamiento. Posteriormente se toca el tema de efluentes industriales, donde el profesor da a conocer las características comunes de estos, como la materia orgánica, así como los posibles procesos que se pueden diseñar para su depuración.</a:t>
            </a:r>
            <a:endParaRPr lang="es-MX" sz="14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935930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22338" y="685800"/>
            <a:ext cx="7454900" cy="886968"/>
          </a:xfrm>
        </p:spPr>
        <p:txBody>
          <a:bodyPr/>
          <a:lstStyle/>
          <a:p>
            <a:r>
              <a:rPr lang="es-ES" dirty="0" smtClean="0"/>
              <a:t>Valores típicos de k</a:t>
            </a:r>
            <a:r>
              <a:rPr lang="es-ES" baseline="-25000" dirty="0" smtClean="0"/>
              <a:t>10</a:t>
            </a:r>
            <a:endParaRPr lang="es-ES" baseline="-250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644497"/>
              </p:ext>
            </p:extLst>
          </p:nvPr>
        </p:nvGraphicFramePr>
        <p:xfrm>
          <a:off x="3429000" y="2020888"/>
          <a:ext cx="4946650" cy="2936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3325"/>
                <a:gridCol w="2473325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Sustancia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K</a:t>
                      </a:r>
                      <a:r>
                        <a:rPr lang="es-ES" baseline="-25000" dirty="0" smtClean="0"/>
                        <a:t>10</a:t>
                      </a:r>
                      <a:r>
                        <a:rPr lang="es-ES" dirty="0" smtClean="0"/>
                        <a:t>, d</a:t>
                      </a:r>
                      <a:r>
                        <a:rPr lang="es-ES" baseline="30000" dirty="0" smtClean="0"/>
                        <a:t>-1</a:t>
                      </a:r>
                      <a:endParaRPr lang="es-E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Agua residual</a:t>
                      </a:r>
                      <a:r>
                        <a:rPr lang="es-ES" baseline="0" dirty="0" smtClean="0"/>
                        <a:t> sin tratar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0.15 – 0.28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Filtros de alta taza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0.12 – 0.22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Efluente de tratamiento biológico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0.006 – 0.1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Ríos con baja contaminación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0.04 – 0.08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6910569" y="4974927"/>
            <a:ext cx="14666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 smtClean="0"/>
              <a:t>Eckenfelder</a:t>
            </a:r>
            <a:r>
              <a:rPr lang="es-ES" sz="1000" dirty="0" smtClean="0"/>
              <a:t>, 1989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42107783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8473347"/>
              </p:ext>
            </p:extLst>
          </p:nvPr>
        </p:nvGraphicFramePr>
        <p:xfrm>
          <a:off x="453604" y="2020888"/>
          <a:ext cx="8316168" cy="3408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6028"/>
                <a:gridCol w="1386028"/>
                <a:gridCol w="1386028"/>
                <a:gridCol w="1386028"/>
                <a:gridCol w="1386028"/>
                <a:gridCol w="13860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Origen</a:t>
                      </a:r>
                      <a:r>
                        <a:rPr lang="es-ES" baseline="0" dirty="0" smtClean="0"/>
                        <a:t> de agua residual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DBO5 (mg/L)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DQO (mg/L)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COT (mg/L)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DBO/COT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DQO/COT</a:t>
                      </a:r>
                      <a:endParaRPr lang="es-E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Químico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---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4,260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640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---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6.65</a:t>
                      </a:r>
                      <a:endParaRPr lang="es-E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Químico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---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2.410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370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---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6.60</a:t>
                      </a:r>
                      <a:endParaRPr lang="es-E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Químico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---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2,690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420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---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6.40</a:t>
                      </a:r>
                      <a:endParaRPr lang="es-E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Químico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24,000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41,300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9,500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2.53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4.35</a:t>
                      </a:r>
                      <a:endParaRPr lang="es-E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Polímeros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---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23,400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8,800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---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2.70</a:t>
                      </a:r>
                      <a:endParaRPr lang="es-E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Plástico sintético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---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192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110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---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dirty="0" smtClean="0"/>
                        <a:t>1.75</a:t>
                      </a:r>
                      <a:endParaRPr lang="es-E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7303103" y="5450049"/>
            <a:ext cx="14666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 smtClean="0"/>
              <a:t>Eckenfelder</a:t>
            </a:r>
            <a:r>
              <a:rPr lang="es-ES" sz="1000" dirty="0" smtClean="0"/>
              <a:t>, 1989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2987636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5534" y="685800"/>
            <a:ext cx="7681704" cy="886968"/>
          </a:xfrm>
        </p:spPr>
        <p:txBody>
          <a:bodyPr/>
          <a:lstStyle/>
          <a:p>
            <a:r>
              <a:rPr lang="es-ES" dirty="0" smtClean="0"/>
              <a:t>Procesos comunes para el tratamiento de ARI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83165" y="2020888"/>
            <a:ext cx="6092437" cy="4105275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La selección del tratamiento de ARI es una combinación de procesos que dependen de: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Características del agua residual Se debe considerar el estado en que se encuentran los contaminantes (suspendidos, coloidales o disueltos)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La </a:t>
            </a:r>
            <a:r>
              <a:rPr lang="es-ES" dirty="0" err="1" smtClean="0"/>
              <a:t>biodegradabilidad</a:t>
            </a:r>
            <a:r>
              <a:rPr lang="es-ES" dirty="0" smtClean="0"/>
              <a:t> de los contaminantes 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La </a:t>
            </a:r>
            <a:r>
              <a:rPr lang="es-ES" dirty="0"/>
              <a:t>t</a:t>
            </a:r>
            <a:r>
              <a:rPr lang="es-ES" dirty="0" smtClean="0"/>
              <a:t>oxicidad de los componentes orgánicos e inorgánicos</a:t>
            </a:r>
          </a:p>
          <a:p>
            <a:pPr marL="342900" indent="-342900">
              <a:buFont typeface="+mj-lt"/>
              <a:buAutoNum type="arabicPeriod"/>
            </a:pP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4670286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5534" y="685800"/>
            <a:ext cx="7681704" cy="886968"/>
          </a:xfrm>
        </p:spPr>
        <p:txBody>
          <a:bodyPr/>
          <a:lstStyle/>
          <a:p>
            <a:r>
              <a:rPr lang="es-ES" dirty="0" smtClean="0"/>
              <a:t>Procesos comunes para el tratamiento de ARI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83165" y="2020888"/>
            <a:ext cx="6092437" cy="4105275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La selección del tratamiento de ARI es una combinación de procesos que dependen de: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es-ES" dirty="0" smtClean="0"/>
              <a:t>La calidad requerida en el efluente. El uso secundario del agua residual tratada determina los procesos del tren de tratamiento 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es-ES" dirty="0" smtClean="0"/>
              <a:t>Espacio disponible para el tratamiento y el análisis de costos</a:t>
            </a:r>
          </a:p>
        </p:txBody>
      </p:sp>
    </p:spTree>
    <p:extLst>
      <p:ext uri="{BB962C8B-B14F-4D97-AF65-F5344CB8AC3E}">
        <p14:creationId xmlns:p14="http://schemas.microsoft.com/office/powerpoint/2010/main" val="2900459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14219" y="252058"/>
            <a:ext cx="8455554" cy="730626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Algunos tratamientos químicos del agua residual industrial se resumen en la siguiente tabla</a:t>
            </a:r>
            <a:endParaRPr lang="es-ES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848535"/>
              </p:ext>
            </p:extLst>
          </p:nvPr>
        </p:nvGraphicFramePr>
        <p:xfrm>
          <a:off x="0" y="1708358"/>
          <a:ext cx="9144000" cy="274319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Tratamiento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Tipo de residuo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Modo de operación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Grado de tratamiento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Observaciones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Intercambio Iónico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Cromado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Filtración continua con regeneración de resina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Recuperación de agua desmineralizada;</a:t>
                      </a:r>
                      <a:r>
                        <a:rPr lang="es-ES" sz="1400" baseline="0" dirty="0" smtClean="0"/>
                        <a:t> recuperación de producto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Se requiere neutralización y regeneración de sólidos removidos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Reducción y precipitación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Cromado,</a:t>
                      </a:r>
                      <a:r>
                        <a:rPr lang="es-ES" sz="1400" baseline="0" dirty="0" smtClean="0"/>
                        <a:t> metales pesados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Batch</a:t>
                      </a:r>
                      <a:r>
                        <a:rPr lang="es-ES" sz="1400" dirty="0" smtClean="0"/>
                        <a:t> o continuo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Remoción total de cromo y metales pesados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THR de un día para </a:t>
                      </a:r>
                      <a:r>
                        <a:rPr lang="es-ES" sz="1400" dirty="0" err="1" smtClean="0"/>
                        <a:t>batch</a:t>
                      </a:r>
                      <a:r>
                        <a:rPr lang="es-ES" sz="1400" dirty="0" smtClean="0"/>
                        <a:t>, 3h para tratamiento en continuo</a:t>
                      </a:r>
                      <a:endParaRPr lang="es-E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7439186" y="4451557"/>
            <a:ext cx="14666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 smtClean="0"/>
              <a:t>Eckenfelder</a:t>
            </a:r>
            <a:r>
              <a:rPr lang="es-ES" sz="1000" dirty="0" smtClean="0"/>
              <a:t>, 1989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2695520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14219" y="252058"/>
            <a:ext cx="8455554" cy="730626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Algunos tratamientos químicos del agua residual industrial se resumen en la siguiente tabla</a:t>
            </a:r>
            <a:endParaRPr lang="es-ES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833860"/>
              </p:ext>
            </p:extLst>
          </p:nvPr>
        </p:nvGraphicFramePr>
        <p:xfrm>
          <a:off x="0" y="1602531"/>
          <a:ext cx="9144000" cy="368807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Tratamiento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Tipo de residuo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Modo de operación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Grado de tratamiento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Observaciones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Coagulación 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Cartón, refinería, caucho, pintura, textiles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Batch</a:t>
                      </a:r>
                      <a:r>
                        <a:rPr lang="es-ES" sz="1400" dirty="0" smtClean="0"/>
                        <a:t> o continuo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Remoción total de materia suspendida y coloidal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Floculación y sedimentación en tanques con lecho de lodos; se</a:t>
                      </a:r>
                      <a:r>
                        <a:rPr lang="es-ES" sz="1400" baseline="0" dirty="0" smtClean="0"/>
                        <a:t> requiere control de pH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Adsorción 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Tóxicos y orgánicos, refractarios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Columnas granulares carbón activado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Remoción total o</a:t>
                      </a:r>
                      <a:r>
                        <a:rPr lang="es-ES" sz="1400" baseline="0" dirty="0" smtClean="0"/>
                        <a:t> parcial de los orgánicos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Carbón activado</a:t>
                      </a:r>
                      <a:r>
                        <a:rPr lang="es-ES" sz="1400" baseline="0" dirty="0" smtClean="0"/>
                        <a:t> con procesos de lodos activados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Oxidación química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Tóxicos y orgánicos, refractarios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err="1" smtClean="0"/>
                        <a:t>Batch</a:t>
                      </a:r>
                      <a:r>
                        <a:rPr lang="es-ES" sz="1400" dirty="0" smtClean="0"/>
                        <a:t> o continuo</a:t>
                      </a:r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Oxidación parcial</a:t>
                      </a:r>
                      <a:r>
                        <a:rPr lang="es-ES" sz="1400" baseline="0" dirty="0" smtClean="0"/>
                        <a:t> o completa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Oxidación parcial</a:t>
                      </a:r>
                      <a:r>
                        <a:rPr lang="es-ES" sz="1400" baseline="0" dirty="0" smtClean="0"/>
                        <a:t> para depuración de orgánicos más biodegradables</a:t>
                      </a:r>
                      <a:endParaRPr lang="es-E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7303103" y="5450049"/>
            <a:ext cx="14666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 smtClean="0"/>
              <a:t>Eckenfelder</a:t>
            </a:r>
            <a:r>
              <a:rPr lang="es-ES" sz="1000" dirty="0" smtClean="0"/>
              <a:t>, 1989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2192486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14219" y="252058"/>
            <a:ext cx="8455554" cy="730626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Algunos tratamientos biológicos del agua residual industrial se resumen en la siguiente tabla</a:t>
            </a:r>
            <a:endParaRPr lang="es-ES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478446"/>
              </p:ext>
            </p:extLst>
          </p:nvPr>
        </p:nvGraphicFramePr>
        <p:xfrm>
          <a:off x="0" y="1602531"/>
          <a:ext cx="9144000" cy="304799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Tratamiento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Modo de operación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Grado de tratamiento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Equipo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Observaciones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Lagunas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Descarga intermitente o continua; facultativa o </a:t>
                      </a:r>
                      <a:r>
                        <a:rPr lang="es-ES" sz="1400" dirty="0" err="1" smtClean="0"/>
                        <a:t>anaerobica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Parcial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Control de olores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Lagunas aireadas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Mezcla completa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Alta en verano y baja en invierno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Airadores</a:t>
                      </a:r>
                      <a:r>
                        <a:rPr lang="es-ES" sz="1400" dirty="0" smtClean="0"/>
                        <a:t> superficiales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Remoción periódica de lodos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Lodos activados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Mezcla completa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Remoción de más del 90% de materia orgánica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Difusores</a:t>
                      </a:r>
                      <a:r>
                        <a:rPr lang="es-ES" sz="1400" baseline="0" dirty="0" smtClean="0"/>
                        <a:t> de aire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Exceso de lodos</a:t>
                      </a:r>
                      <a:endParaRPr lang="es-E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7303103" y="5450049"/>
            <a:ext cx="14666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 smtClean="0"/>
              <a:t>Eckenfelder</a:t>
            </a:r>
            <a:r>
              <a:rPr lang="es-ES" sz="1000" dirty="0" smtClean="0"/>
              <a:t>, 1989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2102790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14219" y="252058"/>
            <a:ext cx="8455554" cy="730626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Algunos tratamientos biológicos del agua residual industrial se resumen en la siguiente tabla</a:t>
            </a:r>
            <a:endParaRPr lang="es-ES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533260"/>
              </p:ext>
            </p:extLst>
          </p:nvPr>
        </p:nvGraphicFramePr>
        <p:xfrm>
          <a:off x="0" y="2010723"/>
          <a:ext cx="9144000" cy="240791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Tratamiento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Modo de operación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Grado de tratamiento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Equipo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Observaciones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Filtros percoladores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Aplicación continua 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Parcial o alta dependiendo de la carga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Empaque plástico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Pre-tratamiento 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Anaeróbico 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Mezcla completa 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Parcial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Equipo</a:t>
                      </a:r>
                      <a:r>
                        <a:rPr lang="es-ES" sz="1400" baseline="0" dirty="0" smtClean="0"/>
                        <a:t> de c</a:t>
                      </a:r>
                      <a:r>
                        <a:rPr lang="es-ES" sz="1400" dirty="0" smtClean="0"/>
                        <a:t>olección de gas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RBC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Continuo en serie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Parcial o total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Discos de plástico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Requiere</a:t>
                      </a:r>
                      <a:r>
                        <a:rPr lang="es-ES" sz="1400" baseline="0" dirty="0" smtClean="0"/>
                        <a:t> remoción de sólidos previa</a:t>
                      </a:r>
                      <a:endParaRPr lang="es-E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7303103" y="5450049"/>
            <a:ext cx="14666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 smtClean="0"/>
              <a:t>Eckenfelder</a:t>
            </a:r>
            <a:r>
              <a:rPr lang="es-ES" sz="1000" dirty="0" smtClean="0"/>
              <a:t>, 1989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3417677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9579" y="161348"/>
            <a:ext cx="8138028" cy="1002756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La eficiencia de los procesos varía con base en diversos factores, sin embargo la máxima remoción de algunos procesos se sintetiza en la siguiente tabla</a:t>
            </a:r>
            <a:endParaRPr lang="es-ES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748638"/>
              </p:ext>
            </p:extLst>
          </p:nvPr>
        </p:nvGraphicFramePr>
        <p:xfrm>
          <a:off x="359579" y="1533065"/>
          <a:ext cx="7837710" cy="2656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2268"/>
                <a:gridCol w="1070302"/>
                <a:gridCol w="1306285"/>
                <a:gridCol w="1306285"/>
                <a:gridCol w="1306285"/>
                <a:gridCol w="1306285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Proceso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DBO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DQO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SST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Sedimentación,</a:t>
                      </a:r>
                      <a:r>
                        <a:rPr lang="es-ES" sz="1400" baseline="0" dirty="0" smtClean="0"/>
                        <a:t> % de remoción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10 – 30 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--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59 – 90 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Flotación,</a:t>
                      </a:r>
                      <a:r>
                        <a:rPr lang="es-ES" sz="1400" baseline="0" dirty="0" smtClean="0"/>
                        <a:t> % remoción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10 – 50 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--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70 – 95 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Lodos activados, mg/L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&lt; 25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--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&lt; 20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Lagunas aireadas, mg/L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&lt; 50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--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&gt; 50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6730620" y="4171489"/>
            <a:ext cx="14666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 smtClean="0"/>
              <a:t>Eckenfelder</a:t>
            </a:r>
            <a:r>
              <a:rPr lang="es-ES" sz="1000" dirty="0" smtClean="0"/>
              <a:t>, 1989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20532823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9579" y="161348"/>
            <a:ext cx="8138028" cy="1002756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La eficiencia de los procesos varía con base en diversos factores, sin embargo la máxima remoción de algunos procesos se sintetiza en la siguiente tabla</a:t>
            </a:r>
            <a:endParaRPr lang="es-ES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243386"/>
              </p:ext>
            </p:extLst>
          </p:nvPr>
        </p:nvGraphicFramePr>
        <p:xfrm>
          <a:off x="359579" y="1245819"/>
          <a:ext cx="7837710" cy="3388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2268"/>
                <a:gridCol w="1070302"/>
                <a:gridCol w="1306285"/>
                <a:gridCol w="1306285"/>
                <a:gridCol w="1306285"/>
                <a:gridCol w="1306285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Proceso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DBO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DQO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SST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Lagunas anaerobias, mg/L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&gt; 100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--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&lt; 100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Adsorción de carbón, mg/L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&lt;</a:t>
                      </a:r>
                      <a:r>
                        <a:rPr lang="es-ES" sz="1400" baseline="0" dirty="0" smtClean="0"/>
                        <a:t> 2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&lt; 10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&lt; 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Denitrificación</a:t>
                      </a:r>
                      <a:r>
                        <a:rPr lang="es-ES" sz="1400" dirty="0" smtClean="0"/>
                        <a:t> y</a:t>
                      </a:r>
                      <a:r>
                        <a:rPr lang="es-ES" sz="1400" baseline="0" dirty="0" smtClean="0"/>
                        <a:t> nitrificación</a:t>
                      </a:r>
                      <a:r>
                        <a:rPr lang="es-ES" sz="1400" dirty="0" smtClean="0"/>
                        <a:t>, mg/L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&lt; 10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--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--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&lt; 5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Precipitación química, mg/L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--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--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&lt; 10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&lt; 1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Intercambio iónico, mg/L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--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--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&lt; 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6730620" y="4634178"/>
            <a:ext cx="14666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 smtClean="0"/>
              <a:t>Eckenfelder</a:t>
            </a:r>
            <a:r>
              <a:rPr lang="es-ES" sz="1000" dirty="0" smtClean="0"/>
              <a:t>, 1989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3318895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Índice</a:t>
            </a:r>
            <a:endParaRPr lang="es-ES" dirty="0"/>
          </a:p>
        </p:txBody>
      </p:sp>
      <p:pic>
        <p:nvPicPr>
          <p:cNvPr id="6" name="Imagen 5" descr="Indice Ari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6400"/>
            <a:ext cx="9144000" cy="3496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4986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35398" y="1325450"/>
            <a:ext cx="6440204" cy="4105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400" dirty="0" smtClean="0"/>
              <a:t>No obstante, de las recomendaciones indicadas en las tablas anteriores:</a:t>
            </a:r>
          </a:p>
          <a:p>
            <a:pPr marL="0" indent="0">
              <a:buNone/>
            </a:pPr>
            <a:r>
              <a:rPr lang="es-ES" sz="2400" dirty="0"/>
              <a:t>E</a:t>
            </a:r>
            <a:r>
              <a:rPr lang="es-ES" sz="2400" dirty="0" smtClean="0"/>
              <a:t>l conocimiento detallado de los procesos desarrollados en una determinada industria, así como, la determinación de la calidad del efluente de cada proceso y la experiencia del personal de operación, son quienes determinan la mejor propuesta del tren de tratamiento</a:t>
            </a:r>
          </a:p>
        </p:txBody>
      </p:sp>
    </p:spTree>
    <p:extLst>
      <p:ext uri="{BB962C8B-B14F-4D97-AF65-F5344CB8AC3E}">
        <p14:creationId xmlns:p14="http://schemas.microsoft.com/office/powerpoint/2010/main" val="954029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Referencias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99315" y="2020888"/>
            <a:ext cx="6576287" cy="4105275"/>
          </a:xfrm>
        </p:spPr>
        <p:txBody>
          <a:bodyPr>
            <a:normAutofit lnSpcReduction="10000"/>
          </a:bodyPr>
          <a:lstStyle/>
          <a:p>
            <a:r>
              <a:rPr lang="es-ES" sz="1400" dirty="0" smtClean="0"/>
              <a:t>ANEEL (Agencia Nacional de Energía </a:t>
            </a:r>
            <a:r>
              <a:rPr lang="es-ES" sz="1400" dirty="0" err="1" smtClean="0"/>
              <a:t>Electrica</a:t>
            </a:r>
            <a:r>
              <a:rPr lang="es-ES" sz="1400" dirty="0" smtClean="0"/>
              <a:t>). 2000. Microsistema de datos </a:t>
            </a:r>
            <a:r>
              <a:rPr lang="es-ES" sz="1400" dirty="0" err="1" smtClean="0"/>
              <a:t>hidrometeorológicos</a:t>
            </a:r>
            <a:r>
              <a:rPr lang="es-ES" sz="1400" dirty="0"/>
              <a:t> </a:t>
            </a:r>
            <a:r>
              <a:rPr lang="es-ES" sz="1400" dirty="0" smtClean="0"/>
              <a:t>– subsistema de </a:t>
            </a:r>
            <a:r>
              <a:rPr lang="es-ES" sz="1400" dirty="0" err="1" smtClean="0"/>
              <a:t>qualidade</a:t>
            </a:r>
            <a:r>
              <a:rPr lang="es-ES" sz="1400" dirty="0" smtClean="0"/>
              <a:t> de </a:t>
            </a:r>
            <a:r>
              <a:rPr lang="es-ES" sz="1400" dirty="0" err="1" smtClean="0"/>
              <a:t>água</a:t>
            </a:r>
            <a:r>
              <a:rPr lang="es-ES" sz="1400" dirty="0" smtClean="0"/>
              <a:t>. Brasilia, Brasil.  </a:t>
            </a:r>
          </a:p>
          <a:p>
            <a:r>
              <a:rPr lang="es-ES" sz="1400" dirty="0" err="1" smtClean="0"/>
              <a:t>Eckenfelder</a:t>
            </a:r>
            <a:r>
              <a:rPr lang="es-ES" sz="1400" dirty="0" smtClean="0"/>
              <a:t> W. </a:t>
            </a:r>
            <a:r>
              <a:rPr lang="es-ES" sz="1400" dirty="0"/>
              <a:t>W</a:t>
            </a:r>
            <a:r>
              <a:rPr lang="es-ES" sz="1400" dirty="0" smtClean="0"/>
              <a:t>. 1989. Industrial </a:t>
            </a:r>
            <a:r>
              <a:rPr lang="es-ES" sz="1400" dirty="0" err="1" smtClean="0"/>
              <a:t>water</a:t>
            </a:r>
            <a:r>
              <a:rPr lang="es-ES" sz="1400" dirty="0" smtClean="0"/>
              <a:t> </a:t>
            </a:r>
            <a:r>
              <a:rPr lang="es-ES" sz="1400" dirty="0" err="1" smtClean="0"/>
              <a:t>pollution</a:t>
            </a:r>
            <a:r>
              <a:rPr lang="es-ES" sz="1400" dirty="0" smtClean="0"/>
              <a:t> control. </a:t>
            </a:r>
            <a:r>
              <a:rPr lang="es-ES" sz="1400" dirty="0" err="1" smtClean="0"/>
              <a:t>McGrawHill</a:t>
            </a:r>
            <a:r>
              <a:rPr lang="es-ES" sz="1400" dirty="0" smtClean="0"/>
              <a:t>. Singapur. 400p.</a:t>
            </a:r>
          </a:p>
          <a:p>
            <a:r>
              <a:rPr lang="es-ES" sz="1400" dirty="0" err="1"/>
              <a:t>Mierzwa</a:t>
            </a:r>
            <a:r>
              <a:rPr lang="es-ES" sz="1400" dirty="0"/>
              <a:t> J. C. &amp; </a:t>
            </a:r>
            <a:r>
              <a:rPr lang="es-ES" sz="1400" dirty="0" err="1"/>
              <a:t>Hespanhol</a:t>
            </a:r>
            <a:r>
              <a:rPr lang="es-ES" sz="1400" dirty="0"/>
              <a:t> I. 2005. Agua </a:t>
            </a:r>
            <a:r>
              <a:rPr lang="es-ES" sz="1400" dirty="0" err="1"/>
              <a:t>na</a:t>
            </a:r>
            <a:r>
              <a:rPr lang="es-ES" sz="1400" dirty="0"/>
              <a:t> industria, uso racional e reúso. Oficina de textos. Sao Pablo, Brasil. 144p</a:t>
            </a:r>
            <a:r>
              <a:rPr lang="es-ES" sz="1400" dirty="0" smtClean="0"/>
              <a:t>.</a:t>
            </a:r>
          </a:p>
          <a:p>
            <a:r>
              <a:rPr lang="es-ES" sz="1400" dirty="0" err="1" smtClean="0"/>
              <a:t>Nemerow</a:t>
            </a:r>
            <a:r>
              <a:rPr lang="es-ES" sz="1400" dirty="0" smtClean="0"/>
              <a:t> N.L. &amp; </a:t>
            </a:r>
            <a:r>
              <a:rPr lang="es-ES" sz="1400" dirty="0" err="1" smtClean="0"/>
              <a:t>Dasgupta</a:t>
            </a:r>
            <a:r>
              <a:rPr lang="es-ES" sz="1400" dirty="0" smtClean="0"/>
              <a:t> A. 1991. Industrial and </a:t>
            </a:r>
            <a:r>
              <a:rPr lang="es-ES" sz="1400" dirty="0" err="1" smtClean="0"/>
              <a:t>hazardous</a:t>
            </a:r>
            <a:r>
              <a:rPr lang="es-ES" sz="1400" dirty="0" smtClean="0"/>
              <a:t> </a:t>
            </a:r>
            <a:r>
              <a:rPr lang="es-ES" sz="1400" dirty="0" err="1" smtClean="0"/>
              <a:t>waste</a:t>
            </a:r>
            <a:r>
              <a:rPr lang="es-ES" sz="1400" dirty="0" smtClean="0"/>
              <a:t> </a:t>
            </a:r>
            <a:r>
              <a:rPr lang="es-ES" sz="1400" dirty="0" err="1" smtClean="0"/>
              <a:t>treatment</a:t>
            </a:r>
            <a:r>
              <a:rPr lang="es-ES" sz="1400" dirty="0" smtClean="0"/>
              <a:t>. Van </a:t>
            </a:r>
            <a:r>
              <a:rPr lang="es-ES" sz="1400" dirty="0" err="1" smtClean="0"/>
              <a:t>Nostrand</a:t>
            </a:r>
            <a:r>
              <a:rPr lang="es-ES" sz="1400" dirty="0" smtClean="0"/>
              <a:t> </a:t>
            </a:r>
            <a:r>
              <a:rPr lang="es-ES" sz="1400" dirty="0" err="1" smtClean="0"/>
              <a:t>Reinhold</a:t>
            </a:r>
            <a:r>
              <a:rPr lang="es-ES" sz="1400" dirty="0" smtClean="0"/>
              <a:t>. New York, USA.</a:t>
            </a:r>
          </a:p>
          <a:p>
            <a:r>
              <a:rPr lang="es-ES" sz="1400" dirty="0" smtClean="0"/>
              <a:t>Osorio R. F., Torres R. J. C. &amp; Sánchez B. M. 2010. Tratamiento de aguas para la eliminación de microorganismos y agentes contaminantes. Díaz de Santos. España. 204p.</a:t>
            </a:r>
          </a:p>
          <a:p>
            <a:r>
              <a:rPr lang="es-ES" sz="1400" dirty="0"/>
              <a:t>Van Der </a:t>
            </a:r>
            <a:r>
              <a:rPr lang="es-ES" sz="1400" dirty="0" err="1" smtClean="0"/>
              <a:t>Leeden</a:t>
            </a:r>
            <a:r>
              <a:rPr lang="es-ES" sz="1400" dirty="0" smtClean="0"/>
              <a:t> F., </a:t>
            </a:r>
            <a:r>
              <a:rPr lang="es-ES" sz="1400" dirty="0" err="1"/>
              <a:t>Troise</a:t>
            </a:r>
            <a:r>
              <a:rPr lang="es-ES" sz="1400" dirty="0"/>
              <a:t> </a:t>
            </a:r>
            <a:r>
              <a:rPr lang="es-ES" sz="1400" dirty="0" smtClean="0"/>
              <a:t>F.L. &amp; </a:t>
            </a:r>
            <a:r>
              <a:rPr lang="es-ES" sz="1400" dirty="0" err="1" smtClean="0"/>
              <a:t>Todd</a:t>
            </a:r>
            <a:r>
              <a:rPr lang="es-ES" sz="1400" dirty="0" smtClean="0"/>
              <a:t> D.K. 1990. </a:t>
            </a:r>
            <a:r>
              <a:rPr lang="es-ES" sz="1400" dirty="0" err="1" smtClean="0"/>
              <a:t>The</a:t>
            </a:r>
            <a:r>
              <a:rPr lang="es-ES" sz="1400" dirty="0" smtClean="0"/>
              <a:t> </a:t>
            </a:r>
            <a:r>
              <a:rPr lang="es-ES" sz="1400" dirty="0" err="1" smtClean="0"/>
              <a:t>water</a:t>
            </a:r>
            <a:r>
              <a:rPr lang="es-ES" sz="1400" dirty="0" smtClean="0"/>
              <a:t> </a:t>
            </a:r>
            <a:r>
              <a:rPr lang="es-ES" sz="1400" dirty="0" err="1" smtClean="0"/>
              <a:t>encyclopedia</a:t>
            </a:r>
            <a:r>
              <a:rPr lang="es-ES" sz="1400" dirty="0" smtClean="0"/>
              <a:t> Lewis </a:t>
            </a:r>
            <a:r>
              <a:rPr lang="es-ES" sz="1400" dirty="0" err="1" smtClean="0"/>
              <a:t>Publishers</a:t>
            </a:r>
            <a:r>
              <a:rPr lang="es-ES" sz="1400" dirty="0" smtClean="0"/>
              <a:t>. Michigan, USA.</a:t>
            </a:r>
            <a:endParaRPr lang="es-ES" sz="1400" dirty="0"/>
          </a:p>
          <a:p>
            <a:endParaRPr lang="es-ES" sz="1400" dirty="0" smtClean="0"/>
          </a:p>
          <a:p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378142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Principales usos del agua en la industria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b="1" dirty="0" smtClean="0"/>
              <a:t>Materia prima </a:t>
            </a:r>
            <a:r>
              <a:rPr lang="es-ES" dirty="0" smtClean="0"/>
              <a:t>– parte del producto o generación de otros productos</a:t>
            </a:r>
          </a:p>
          <a:p>
            <a:pPr marL="0" indent="0">
              <a:buNone/>
            </a:pPr>
            <a:r>
              <a:rPr lang="es-ES" b="1" dirty="0" smtClean="0"/>
              <a:t>Fluido Auxiliar </a:t>
            </a:r>
            <a:r>
              <a:rPr lang="es-ES" dirty="0" smtClean="0"/>
              <a:t>– preparación de suspensiones, mezclas químicas, operaciones de lavado</a:t>
            </a:r>
          </a:p>
          <a:p>
            <a:pPr marL="0" indent="0">
              <a:buNone/>
            </a:pPr>
            <a:r>
              <a:rPr lang="es-ES" b="1" dirty="0" smtClean="0"/>
              <a:t>Generación de energía </a:t>
            </a:r>
            <a:r>
              <a:rPr lang="es-ES" dirty="0" smtClean="0"/>
              <a:t>– uso en plantas generadoras de energía</a:t>
            </a:r>
          </a:p>
          <a:p>
            <a:pPr marL="0" indent="0">
              <a:buNone/>
            </a:pPr>
            <a:r>
              <a:rPr lang="es-ES" b="1" dirty="0" smtClean="0"/>
              <a:t>Sistemas de enfriamiento </a:t>
            </a:r>
            <a:endParaRPr lang="es-ES" dirty="0"/>
          </a:p>
          <a:p>
            <a:pPr marL="0" indent="0">
              <a:buNone/>
            </a:pPr>
            <a:r>
              <a:rPr lang="es-ES" b="1" dirty="0" smtClean="0"/>
              <a:t>Transporte de contaminantes </a:t>
            </a:r>
            <a:r>
              <a:rPr lang="es-ES" dirty="0" smtClean="0"/>
              <a:t>– Instalaciones sanitarias y remoción de subproductos industriales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2154642" y="3844395"/>
            <a:ext cx="2222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AGUA</a:t>
            </a:r>
            <a:endParaRPr lang="es-ES" b="1" dirty="0"/>
          </a:p>
        </p:txBody>
      </p:sp>
      <p:sp>
        <p:nvSpPr>
          <p:cNvPr id="5" name="Abrir llave 4"/>
          <p:cNvSpPr/>
          <p:nvPr/>
        </p:nvSpPr>
        <p:spPr>
          <a:xfrm>
            <a:off x="3099661" y="2020888"/>
            <a:ext cx="329339" cy="399616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/>
          <p:cNvSpPr txBox="1"/>
          <p:nvPr/>
        </p:nvSpPr>
        <p:spPr>
          <a:xfrm>
            <a:off x="6426127" y="6126163"/>
            <a:ext cx="2449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 smtClean="0"/>
              <a:t>Nalco</a:t>
            </a:r>
            <a:r>
              <a:rPr lang="es-ES" sz="1000" dirty="0" smtClean="0"/>
              <a:t>, 1988; Silva y </a:t>
            </a:r>
            <a:r>
              <a:rPr lang="es-ES" sz="1000" dirty="0" err="1" smtClean="0"/>
              <a:t>Simoes</a:t>
            </a:r>
            <a:r>
              <a:rPr lang="es-ES" sz="1000" dirty="0" smtClean="0"/>
              <a:t>, 1999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2039411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6805" y="685800"/>
            <a:ext cx="8150433" cy="886968"/>
          </a:xfrm>
        </p:spPr>
        <p:txBody>
          <a:bodyPr/>
          <a:lstStyle/>
          <a:p>
            <a:r>
              <a:rPr lang="es-ES" dirty="0" smtClean="0"/>
              <a:t>Tipo de calidad del agua para uso industrial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2724897"/>
              </p:ext>
            </p:extLst>
          </p:nvPr>
        </p:nvGraphicFramePr>
        <p:xfrm>
          <a:off x="226805" y="2020888"/>
          <a:ext cx="8148845" cy="3749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9769"/>
                <a:gridCol w="1629769"/>
                <a:gridCol w="1629769"/>
                <a:gridCol w="1629769"/>
                <a:gridCol w="1629769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Tipo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SDT (mg/L)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DQO</a:t>
                      </a:r>
                      <a:r>
                        <a:rPr lang="es-ES" baseline="0" dirty="0" smtClean="0"/>
                        <a:t> (mg/L)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SST (mg/L)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Dureza (mg/L)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I.</a:t>
                      </a:r>
                      <a:r>
                        <a:rPr lang="es-ES" baseline="0" dirty="0" smtClean="0"/>
                        <a:t> Agua ultra pura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&lt;</a:t>
                      </a:r>
                      <a:r>
                        <a:rPr lang="es-ES" baseline="0" dirty="0" smtClean="0"/>
                        <a:t> 10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&lt; 1.0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II. Agua de proceso de alta calidad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10 – 60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 – 10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&lt; 30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III. Agua tratada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20 – 60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 – 10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 – 10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30 – 75 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IV. Agua bruta o reciclada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60 – 800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10 – 150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10 – 100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- - 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7091419" y="5769026"/>
            <a:ext cx="16934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ANEEL, 2000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2827622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2051549"/>
              </p:ext>
            </p:extLst>
          </p:nvPr>
        </p:nvGraphicFramePr>
        <p:xfrm>
          <a:off x="0" y="2147906"/>
          <a:ext cx="9144000" cy="284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786"/>
                <a:gridCol w="993214"/>
                <a:gridCol w="1143000"/>
                <a:gridCol w="1143000"/>
                <a:gridCol w="1143000"/>
                <a:gridCol w="1143000"/>
                <a:gridCol w="1143000"/>
                <a:gridCol w="1143000"/>
              </a:tblGrid>
              <a:tr h="1359520">
                <a:tc>
                  <a:txBody>
                    <a:bodyPr/>
                    <a:lstStyle/>
                    <a:p>
                      <a:r>
                        <a:rPr lang="es-ES" dirty="0" smtClean="0"/>
                        <a:t>Proceso</a:t>
                      </a:r>
                      <a:endParaRPr lang="es-ES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Color (pt/Co)</a:t>
                      </a:r>
                      <a:endParaRPr lang="es-ES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Dureza (CaCO</a:t>
                      </a:r>
                      <a:r>
                        <a:rPr lang="es-ES" baseline="-25000" dirty="0" smtClean="0"/>
                        <a:t>3</a:t>
                      </a:r>
                      <a:r>
                        <a:rPr lang="es-ES" dirty="0" smtClean="0"/>
                        <a:t>)</a:t>
                      </a:r>
                      <a:endParaRPr lang="es-ES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Hierro (mg/L)</a:t>
                      </a:r>
                      <a:endParaRPr lang="es-ES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Manganeso</a:t>
                      </a:r>
                    </a:p>
                    <a:p>
                      <a:r>
                        <a:rPr lang="es-ES" dirty="0" smtClean="0"/>
                        <a:t>(mg/L)</a:t>
                      </a:r>
                      <a:endParaRPr lang="es-ES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pH</a:t>
                      </a:r>
                      <a:endParaRPr lang="es-ES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SDT (mg/L)</a:t>
                      </a:r>
                      <a:endParaRPr lang="es-ES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SS (mg/L)</a:t>
                      </a:r>
                      <a:endParaRPr lang="es-ES" dirty="0"/>
                    </a:p>
                  </a:txBody>
                  <a:tcPr vert="vert27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Planchado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5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25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0.3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0.05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6.5 – 10 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100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5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Lavado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5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25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smtClean="0"/>
                        <a:t>0.1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0.01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3.0 –</a:t>
                      </a:r>
                      <a:r>
                        <a:rPr lang="es-ES" sz="1400" baseline="0" dirty="0" smtClean="0"/>
                        <a:t> 10.5 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100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5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Blanqueado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5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25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0.1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0.01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2.0 – 10.5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100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5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Teñido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5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25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0.1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0.01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3.5 – 10.0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100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5</a:t>
                      </a:r>
                      <a:endParaRPr lang="es-E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226804" y="800147"/>
            <a:ext cx="81504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Los requisitos de calidad de agua para la industria dependen del proceso que se lleva a cabo y del giro de la industria, por ejemplo en la industria textil:</a:t>
            </a:r>
            <a:endParaRPr lang="es-ES" sz="2000" dirty="0"/>
          </a:p>
        </p:txBody>
      </p:sp>
      <p:sp>
        <p:nvSpPr>
          <p:cNvPr id="7" name="CuadroTexto 6"/>
          <p:cNvSpPr txBox="1"/>
          <p:nvPr/>
        </p:nvSpPr>
        <p:spPr>
          <a:xfrm>
            <a:off x="7163241" y="5200666"/>
            <a:ext cx="19807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 smtClean="0"/>
              <a:t>Nemerow</a:t>
            </a:r>
            <a:r>
              <a:rPr lang="es-ES" sz="1000" dirty="0" smtClean="0"/>
              <a:t> &amp; </a:t>
            </a:r>
            <a:r>
              <a:rPr lang="es-ES" sz="1000" dirty="0" err="1" smtClean="0"/>
              <a:t>Dasgupta</a:t>
            </a:r>
            <a:r>
              <a:rPr lang="es-ES" sz="1000" dirty="0" smtClean="0"/>
              <a:t>, 1991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3315426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2647" y="685800"/>
            <a:ext cx="8044591" cy="659721"/>
          </a:xfrm>
        </p:spPr>
        <p:txBody>
          <a:bodyPr/>
          <a:lstStyle/>
          <a:p>
            <a:r>
              <a:rPr lang="es-ES" dirty="0" smtClean="0"/>
              <a:t>Demanda de agua industrial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71481" y="2204455"/>
            <a:ext cx="6304121" cy="3921708"/>
          </a:xfrm>
        </p:spPr>
        <p:txBody>
          <a:bodyPr/>
          <a:lstStyle/>
          <a:p>
            <a:r>
              <a:rPr lang="es-ES" dirty="0" smtClean="0"/>
              <a:t>Tipo de actividad de la empresa</a:t>
            </a:r>
          </a:p>
          <a:p>
            <a:r>
              <a:rPr lang="es-ES" dirty="0" smtClean="0"/>
              <a:t>Capacidad de producción</a:t>
            </a:r>
          </a:p>
          <a:p>
            <a:r>
              <a:rPr lang="es-ES" dirty="0" smtClean="0"/>
              <a:t>Condiciones climáticas de la región</a:t>
            </a:r>
          </a:p>
          <a:p>
            <a:r>
              <a:rPr lang="es-ES" dirty="0" smtClean="0"/>
              <a:t>Disponibilidad de agua</a:t>
            </a:r>
          </a:p>
          <a:p>
            <a:r>
              <a:rPr lang="es-ES" dirty="0" smtClean="0"/>
              <a:t>Método de producción </a:t>
            </a:r>
          </a:p>
          <a:p>
            <a:r>
              <a:rPr lang="es-ES" dirty="0" smtClean="0"/>
              <a:t>Antigüedad de la infraestructura</a:t>
            </a:r>
          </a:p>
          <a:p>
            <a:r>
              <a:rPr lang="es-ES" dirty="0" smtClean="0"/>
              <a:t>Prácticas operacionales</a:t>
            </a:r>
          </a:p>
          <a:p>
            <a:r>
              <a:rPr lang="es-ES" dirty="0" smtClean="0"/>
              <a:t>Cultura de la empresa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514089" y="1558124"/>
            <a:ext cx="7529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El consumo de agua en la industria se determina por varios factores como: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8696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9932" y="685800"/>
            <a:ext cx="7757306" cy="886968"/>
          </a:xfrm>
        </p:spPr>
        <p:txBody>
          <a:bodyPr/>
          <a:lstStyle/>
          <a:p>
            <a:r>
              <a:rPr lang="es-ES" dirty="0" smtClean="0"/>
              <a:t>Consumo de agua en algunas industrias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1378414"/>
              </p:ext>
            </p:extLst>
          </p:nvPr>
        </p:nvGraphicFramePr>
        <p:xfrm>
          <a:off x="620713" y="2020888"/>
          <a:ext cx="7754937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979"/>
                <a:gridCol w="2584979"/>
                <a:gridCol w="2584979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Producto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Unidad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Consumo (litros)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Panes y masas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Tonelada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600 a 4,200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Comida</a:t>
                      </a:r>
                      <a:r>
                        <a:rPr lang="es-ES" baseline="0" dirty="0" smtClean="0"/>
                        <a:t> enlatada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Tonelada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2,000</a:t>
                      </a:r>
                      <a:r>
                        <a:rPr lang="es-ES" baseline="0" dirty="0" smtClean="0"/>
                        <a:t> a 80,000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Carnes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Tonelada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20,000 a 35,000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Pescados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Tonelada</a:t>
                      </a:r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30,000 a 200,000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Pollos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Pieza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25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Cerveza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Litro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6 a 30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Papel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Tonelada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30,000 a 40,000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Refinados de petróleo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Tonelada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10,000 a 30,000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Textil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Tonelada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10,000 a 250,000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5670705" y="5998528"/>
            <a:ext cx="27065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Van Der </a:t>
            </a:r>
            <a:r>
              <a:rPr lang="es-ES" sz="1000" dirty="0" err="1" smtClean="0"/>
              <a:t>Leeden</a:t>
            </a:r>
            <a:r>
              <a:rPr lang="es-ES" sz="1000" dirty="0" smtClean="0"/>
              <a:t>, </a:t>
            </a:r>
            <a:r>
              <a:rPr lang="es-ES" sz="1000" dirty="0" err="1" smtClean="0"/>
              <a:t>Troise</a:t>
            </a:r>
            <a:r>
              <a:rPr lang="es-ES" sz="1000" dirty="0" smtClean="0"/>
              <a:t> &amp; </a:t>
            </a:r>
            <a:r>
              <a:rPr lang="es-ES" sz="1000" dirty="0" err="1" smtClean="0"/>
              <a:t>Todd</a:t>
            </a:r>
            <a:r>
              <a:rPr lang="es-ES" sz="1000" dirty="0" smtClean="0"/>
              <a:t>, 1990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3624840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5053" y="685800"/>
            <a:ext cx="7742185" cy="886968"/>
          </a:xfrm>
        </p:spPr>
        <p:txBody>
          <a:bodyPr/>
          <a:lstStyle/>
          <a:p>
            <a:r>
              <a:rPr lang="es-ES" dirty="0" smtClean="0"/>
              <a:t>Tratamiento de agua residual industrial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74917" y="1829304"/>
            <a:ext cx="6500685" cy="4296859"/>
          </a:xfrm>
        </p:spPr>
        <p:txBody>
          <a:bodyPr/>
          <a:lstStyle/>
          <a:p>
            <a:pPr marL="0" indent="0">
              <a:buNone/>
            </a:pPr>
            <a:r>
              <a:rPr lang="es-ES" sz="2000" dirty="0" smtClean="0"/>
              <a:t>El diseño de un tratamiento eficiente para el aprovechamiento del agua depende de:</a:t>
            </a:r>
          </a:p>
          <a:p>
            <a:r>
              <a:rPr lang="es-ES" dirty="0" smtClean="0"/>
              <a:t>Experiencia profesional del equipo de proyecto</a:t>
            </a:r>
          </a:p>
          <a:p>
            <a:r>
              <a:rPr lang="es-ES" dirty="0" smtClean="0"/>
              <a:t>Conocimiento de los procesos industriales desarrollados</a:t>
            </a:r>
          </a:p>
          <a:p>
            <a:r>
              <a:rPr lang="es-ES" dirty="0" smtClean="0"/>
              <a:t>Calidad del agua disponible</a:t>
            </a:r>
          </a:p>
          <a:p>
            <a:r>
              <a:rPr lang="es-ES" dirty="0" smtClean="0"/>
              <a:t>Personal calificado</a:t>
            </a:r>
          </a:p>
          <a:p>
            <a:r>
              <a:rPr lang="es-ES" dirty="0" smtClean="0"/>
              <a:t>Procedimientos de operación y mantenimiento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81560149"/>
      </p:ext>
    </p:extLst>
  </p:cSld>
  <p:clrMapOvr>
    <a:masterClrMapping/>
  </p:clrMapOvr>
</p:sld>
</file>

<file path=ppt/theme/theme1.xml><?xml version="1.0" encoding="utf-8"?>
<a:theme xmlns:a="http://schemas.openxmlformats.org/drawingml/2006/main" name="Inspiración">
  <a:themeElements>
    <a:clrScheme name="Inspiració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Inspiración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spiració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Inspiración.thmx</Template>
  <TotalTime>235</TotalTime>
  <Words>1893</Words>
  <Application>Microsoft Macintosh PowerPoint</Application>
  <PresentationFormat>Presentación en pantalla (4:3)</PresentationFormat>
  <Paragraphs>415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Inspiración</vt:lpstr>
      <vt:lpstr>Aguas Residuales Industriales  Dr. Daury García Pulido Sep-2015</vt:lpstr>
      <vt:lpstr>Guía para su uso</vt:lpstr>
      <vt:lpstr>Índice</vt:lpstr>
      <vt:lpstr>Principales usos del agua en la industria</vt:lpstr>
      <vt:lpstr>Tipo de calidad del agua para uso industrial</vt:lpstr>
      <vt:lpstr>Presentación de PowerPoint</vt:lpstr>
      <vt:lpstr>Demanda de agua industrial</vt:lpstr>
      <vt:lpstr>Consumo de agua en algunas industrias</vt:lpstr>
      <vt:lpstr>Tratamiento de agua residual industrial</vt:lpstr>
      <vt:lpstr>Acondicionamiento de agua cruda para su uso en la industria</vt:lpstr>
      <vt:lpstr>Acondicionamiento de agua cruda para su uso en la industria</vt:lpstr>
      <vt:lpstr>Acondicionamiento de agua cruda para su uso en la industria</vt:lpstr>
      <vt:lpstr>Efluentes de la industria</vt:lpstr>
      <vt:lpstr>Gestión de efluentes</vt:lpstr>
      <vt:lpstr>Elementos constituyentes de efluentes de aguas residuales industriales (ARI)</vt:lpstr>
      <vt:lpstr>Características del efluente de ARI</vt:lpstr>
      <vt:lpstr>Características del efluente de ARI</vt:lpstr>
      <vt:lpstr>La DBO está definida como una reacción de primer orden conforme a la siguiente expresión</vt:lpstr>
      <vt:lpstr>Presentación de PowerPoint</vt:lpstr>
      <vt:lpstr>Valores típicos de k10</vt:lpstr>
      <vt:lpstr>Presentación de PowerPoint</vt:lpstr>
      <vt:lpstr>Procesos comunes para el tratamiento de ARI</vt:lpstr>
      <vt:lpstr>Procesos comunes para el tratamiento de ARI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Referencias</vt:lpstr>
    </vt:vector>
  </TitlesOfParts>
  <Company>Familia Gallego Lopez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Aguas residuales industriales  Dr. Daury García Pulido Sep-2015</dc:title>
  <dc:creator>Ivan Gallego Alarcon</dc:creator>
  <cp:lastModifiedBy>IVAN GALLEGO ALARCON</cp:lastModifiedBy>
  <cp:revision>25</cp:revision>
  <dcterms:created xsi:type="dcterms:W3CDTF">2015-10-01T13:12:15Z</dcterms:created>
  <dcterms:modified xsi:type="dcterms:W3CDTF">2015-10-02T00:35:25Z</dcterms:modified>
</cp:coreProperties>
</file>