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1" r:id="rId2"/>
    <p:sldId id="257" r:id="rId3"/>
    <p:sldId id="302" r:id="rId4"/>
    <p:sldId id="303" r:id="rId5"/>
    <p:sldId id="258" r:id="rId6"/>
    <p:sldId id="259" r:id="rId7"/>
    <p:sldId id="260" r:id="rId8"/>
    <p:sldId id="261" r:id="rId9"/>
    <p:sldId id="262" r:id="rId10"/>
    <p:sldId id="274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63" r:id="rId19"/>
    <p:sldId id="264" r:id="rId20"/>
    <p:sldId id="265" r:id="rId21"/>
    <p:sldId id="266" r:id="rId22"/>
    <p:sldId id="267" r:id="rId23"/>
    <p:sldId id="268" r:id="rId24"/>
    <p:sldId id="276" r:id="rId25"/>
    <p:sldId id="277" r:id="rId26"/>
    <p:sldId id="278" r:id="rId27"/>
    <p:sldId id="279" r:id="rId28"/>
    <p:sldId id="282" r:id="rId29"/>
    <p:sldId id="283" r:id="rId30"/>
    <p:sldId id="284" r:id="rId31"/>
    <p:sldId id="285" r:id="rId32"/>
    <p:sldId id="295" r:id="rId33"/>
    <p:sldId id="296" r:id="rId34"/>
    <p:sldId id="297" r:id="rId35"/>
    <p:sldId id="304" r:id="rId36"/>
    <p:sldId id="307" r:id="rId37"/>
    <p:sldId id="308" r:id="rId3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910" autoAdjust="0"/>
    <p:restoredTop sz="94660"/>
  </p:normalViewPr>
  <p:slideViewPr>
    <p:cSldViewPr>
      <p:cViewPr>
        <p:scale>
          <a:sx n="81" d="100"/>
          <a:sy n="81" d="100"/>
        </p:scale>
        <p:origin x="-11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5DECCF-E749-4BA4-947F-CE313B232CB6}" type="datetimeFigureOut">
              <a:rPr lang="es-ES" smtClean="0"/>
              <a:pPr/>
              <a:t>30/09/2015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09AB42-80F4-4E65-86FA-A527613D20D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305800" cy="5976664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UNIVERSIDAD AUTÓNOMA DEL ESTADO DE MÉXICO</a:t>
            </a:r>
            <a: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CENTRO UNIVERSITARIO “VALLE DE MÉXICO”</a:t>
            </a:r>
            <a:b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400" b="1" cap="all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400" b="1" cap="all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4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4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LICENCIATURA EN DERECHO</a:t>
            </a:r>
            <a:b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cap="all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000" b="1" cap="all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DERECHO DE LOS CONTRATOS</a:t>
            </a:r>
            <a:b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400" b="1" cap="all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400" b="1" cap="all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CONTRATOS  EN GENERAL Y TRASLATIVOS DE DOMINIO</a:t>
            </a:r>
            <a:r>
              <a:rPr lang="es-MX" sz="24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4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400" b="1" cap="all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400" b="1" cap="all" dirty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000" b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Elaborado </a:t>
            </a:r>
            <a: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por: Lic. María Fátima Cubillos </a:t>
            </a:r>
            <a: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Silva</a:t>
            </a:r>
            <a:b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FECHA DE ELABORACIÓN: SEPTIEMBRE DEL 2015</a:t>
            </a:r>
            <a: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000" b="1" i="1" cap="all" dirty="0" smtClean="0">
                <a:ln w="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r>
              <a:rPr lang="es-MX" sz="2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/>
            </a:r>
            <a:br>
              <a:rPr lang="es-MX" sz="2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</a:br>
            <a:endParaRPr lang="es-MX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490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8811" y="404664"/>
            <a:ext cx="8229600" cy="11430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 DE VALIDEZ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B1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43" y="1772815"/>
            <a:ext cx="3326177" cy="4424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2 Rectángulo"/>
          <p:cNvSpPr/>
          <p:nvPr/>
        </p:nvSpPr>
        <p:spPr>
          <a:xfrm>
            <a:off x="5867280" y="1772815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Son requisitos de la ley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867280" y="2398366"/>
            <a:ext cx="26212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Para que produzcan </a:t>
            </a:r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plenamente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sus efectos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001932" y="3316342"/>
            <a:ext cx="2351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Deben existir y darse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813028" y="4077072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Para la formación del contrato</a:t>
            </a:r>
          </a:p>
        </p:txBody>
      </p:sp>
      <p:cxnSp>
        <p:nvCxnSpPr>
          <p:cNvPr id="9" name="8 Conector recto de flecha"/>
          <p:cNvCxnSpPr/>
          <p:nvPr/>
        </p:nvCxnSpPr>
        <p:spPr>
          <a:xfrm flipV="1">
            <a:off x="3635896" y="3044698"/>
            <a:ext cx="2088232" cy="81635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10 Llamada de nube"/>
          <p:cNvSpPr/>
          <p:nvPr/>
        </p:nvSpPr>
        <p:spPr>
          <a:xfrm rot="20585147">
            <a:off x="3354235" y="1706009"/>
            <a:ext cx="2453157" cy="1006221"/>
          </a:xfrm>
          <a:prstGeom prst="cloudCallout">
            <a:avLst>
              <a:gd name="adj1" fmla="val -78181"/>
              <a:gd name="adj2" fmla="val 7418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CAPACIDAD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1 Llamada de nube"/>
          <p:cNvSpPr/>
          <p:nvPr/>
        </p:nvSpPr>
        <p:spPr>
          <a:xfrm rot="20771917">
            <a:off x="3618992" y="3813408"/>
            <a:ext cx="2310120" cy="1016050"/>
          </a:xfrm>
          <a:prstGeom prst="cloudCallout">
            <a:avLst>
              <a:gd name="adj1" fmla="val -104785"/>
              <a:gd name="adj2" fmla="val 61953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LICITUD EN EL OBJETO</a:t>
            </a:r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Llamada de nube"/>
          <p:cNvSpPr/>
          <p:nvPr/>
        </p:nvSpPr>
        <p:spPr>
          <a:xfrm rot="20052879">
            <a:off x="13865" y="4694294"/>
            <a:ext cx="1685126" cy="792088"/>
          </a:xfrm>
          <a:prstGeom prst="cloudCallout">
            <a:avLst>
              <a:gd name="adj1" fmla="val 52155"/>
              <a:gd name="adj2" fmla="val -15115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FORMA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Llamada de nube"/>
          <p:cNvSpPr/>
          <p:nvPr/>
        </p:nvSpPr>
        <p:spPr>
          <a:xfrm rot="726774">
            <a:off x="5914370" y="5403863"/>
            <a:ext cx="2768859" cy="984056"/>
          </a:xfrm>
          <a:prstGeom prst="cloudCallout">
            <a:avLst>
              <a:gd name="adj1" fmla="val -143640"/>
              <a:gd name="adj2" fmla="val 3382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VICIOS DEL CONSENTIMIENTO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179512" y="2924944"/>
            <a:ext cx="2376264" cy="1080120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CAPACIDAD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Llamada de nube"/>
          <p:cNvSpPr/>
          <p:nvPr/>
        </p:nvSpPr>
        <p:spPr>
          <a:xfrm>
            <a:off x="1295636" y="692696"/>
            <a:ext cx="1656184" cy="936104"/>
          </a:xfrm>
          <a:prstGeom prst="cloudCallout">
            <a:avLst>
              <a:gd name="adj1" fmla="val -79988"/>
              <a:gd name="adj2" fmla="val 28563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Goce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Llamada de nube"/>
          <p:cNvSpPr/>
          <p:nvPr/>
        </p:nvSpPr>
        <p:spPr>
          <a:xfrm>
            <a:off x="2339752" y="5013176"/>
            <a:ext cx="1872208" cy="792088"/>
          </a:xfrm>
          <a:prstGeom prst="cloudCallout">
            <a:avLst>
              <a:gd name="adj1" fmla="val -65560"/>
              <a:gd name="adj2" fmla="val -18299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Ejercicio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6 Imagen" descr="l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653136"/>
            <a:ext cx="1683920" cy="15841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9 Llamada de nube"/>
          <p:cNvSpPr/>
          <p:nvPr/>
        </p:nvSpPr>
        <p:spPr>
          <a:xfrm>
            <a:off x="5148064" y="692696"/>
            <a:ext cx="1440160" cy="936104"/>
          </a:xfrm>
          <a:prstGeom prst="cloudCallout">
            <a:avLst>
              <a:gd name="adj1" fmla="val -173217"/>
              <a:gd name="adj2" fmla="val 39322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P. física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Llamada de nube"/>
          <p:cNvSpPr/>
          <p:nvPr/>
        </p:nvSpPr>
        <p:spPr>
          <a:xfrm>
            <a:off x="5076056" y="1988840"/>
            <a:ext cx="1584176" cy="936104"/>
          </a:xfrm>
          <a:prstGeom prst="cloudCallout">
            <a:avLst>
              <a:gd name="adj1" fmla="val -125555"/>
              <a:gd name="adj2" fmla="val 26484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P. moral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1 Llamada de nube"/>
          <p:cNvSpPr/>
          <p:nvPr/>
        </p:nvSpPr>
        <p:spPr>
          <a:xfrm>
            <a:off x="4932040" y="3573016"/>
            <a:ext cx="2088232" cy="1296144"/>
          </a:xfrm>
          <a:prstGeom prst="cloudCallout">
            <a:avLst>
              <a:gd name="adj1" fmla="val -87141"/>
              <a:gd name="adj2" fmla="val 6955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Interdicción e Incapacidad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Llamada ovalada"/>
          <p:cNvSpPr/>
          <p:nvPr/>
        </p:nvSpPr>
        <p:spPr>
          <a:xfrm>
            <a:off x="7020272" y="1772816"/>
            <a:ext cx="2123728" cy="1152128"/>
          </a:xfrm>
          <a:prstGeom prst="wedgeEllipseCallout">
            <a:avLst>
              <a:gd name="adj1" fmla="val -63889"/>
              <a:gd name="adj2" fmla="val 240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Obligatorio el representante legal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3 Llamada ovalada"/>
          <p:cNvSpPr/>
          <p:nvPr/>
        </p:nvSpPr>
        <p:spPr>
          <a:xfrm>
            <a:off x="7596336" y="3501008"/>
            <a:ext cx="1368152" cy="648072"/>
          </a:xfrm>
          <a:prstGeom prst="wedgeEllipseCallout">
            <a:avLst>
              <a:gd name="adj1" fmla="val -88959"/>
              <a:gd name="adj2" fmla="val 2621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Tutor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Llamada ovalada"/>
          <p:cNvSpPr/>
          <p:nvPr/>
        </p:nvSpPr>
        <p:spPr>
          <a:xfrm>
            <a:off x="6876256" y="5157192"/>
            <a:ext cx="2267744" cy="1152128"/>
          </a:xfrm>
          <a:prstGeom prst="wedgeEllipseCallout">
            <a:avLst>
              <a:gd name="adj1" fmla="val 7968"/>
              <a:gd name="adj2" fmla="val -12457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Representante legal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Llamada ovalada"/>
          <p:cNvSpPr/>
          <p:nvPr/>
        </p:nvSpPr>
        <p:spPr>
          <a:xfrm>
            <a:off x="6876256" y="0"/>
            <a:ext cx="2267744" cy="1152128"/>
          </a:xfrm>
          <a:prstGeom prst="wedgeEllipseCallout">
            <a:avLst>
              <a:gd name="adj1" fmla="val -71896"/>
              <a:gd name="adj2" fmla="val 3982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Opcional el representante legal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16 Imagen" descr="Imagen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332656"/>
            <a:ext cx="936104" cy="13975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17 Imagen" descr="Imagen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149297"/>
            <a:ext cx="1524000" cy="1365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18 Imagen" descr="Imagen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5085184"/>
            <a:ext cx="1664208" cy="1463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0" y="0"/>
            <a:ext cx="2843808" cy="100811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VICIOS DEL CONSENTIMIENTO</a:t>
            </a:r>
            <a:endParaRPr lang="es-E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4 Imagen" descr="Imagen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5229200"/>
            <a:ext cx="1656184" cy="1447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Nube"/>
          <p:cNvSpPr/>
          <p:nvPr/>
        </p:nvSpPr>
        <p:spPr>
          <a:xfrm>
            <a:off x="6228184" y="3645024"/>
            <a:ext cx="2736304" cy="136815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Empleo de fuerza físico o moral  con amenaza de perder la vida, honra, libertad, salud, etc.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Nube"/>
          <p:cNvSpPr/>
          <p:nvPr/>
        </p:nvSpPr>
        <p:spPr>
          <a:xfrm>
            <a:off x="35496" y="2708920"/>
            <a:ext cx="1512168" cy="1080120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Aritméticopeso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medida</a:t>
            </a:r>
          </a:p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persona</a:t>
            </a:r>
          </a:p>
        </p:txBody>
      </p:sp>
      <p:sp>
        <p:nvSpPr>
          <p:cNvPr id="8" name="7 Nube"/>
          <p:cNvSpPr/>
          <p:nvPr/>
        </p:nvSpPr>
        <p:spPr>
          <a:xfrm>
            <a:off x="6588224" y="188640"/>
            <a:ext cx="2520280" cy="172819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Explotación de la ignorancia, miseria o estado de necesidad de otro con fine de lucro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Nube"/>
          <p:cNvSpPr/>
          <p:nvPr/>
        </p:nvSpPr>
        <p:spPr>
          <a:xfrm>
            <a:off x="3707904" y="2420888"/>
            <a:ext cx="2088232" cy="136815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Disimulación del error cuando ya se conoce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Nube"/>
          <p:cNvSpPr/>
          <p:nvPr/>
        </p:nvSpPr>
        <p:spPr>
          <a:xfrm>
            <a:off x="1763688" y="2564904"/>
            <a:ext cx="1728192" cy="122413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 emplea para inducir el error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Nube"/>
          <p:cNvSpPr/>
          <p:nvPr/>
        </p:nvSpPr>
        <p:spPr>
          <a:xfrm>
            <a:off x="57944" y="4372090"/>
            <a:ext cx="1512168" cy="83671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Invalida el contrato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Nube"/>
          <p:cNvSpPr/>
          <p:nvPr/>
        </p:nvSpPr>
        <p:spPr>
          <a:xfrm>
            <a:off x="0" y="1340768"/>
            <a:ext cx="1512168" cy="908720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Nube"/>
          <p:cNvSpPr/>
          <p:nvPr/>
        </p:nvSpPr>
        <p:spPr>
          <a:xfrm>
            <a:off x="1835696" y="1268760"/>
            <a:ext cx="1440160" cy="86409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Nube"/>
          <p:cNvSpPr/>
          <p:nvPr/>
        </p:nvSpPr>
        <p:spPr>
          <a:xfrm>
            <a:off x="3491880" y="1268760"/>
            <a:ext cx="1512168" cy="864096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Mala fe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Nube"/>
          <p:cNvSpPr/>
          <p:nvPr/>
        </p:nvSpPr>
        <p:spPr>
          <a:xfrm>
            <a:off x="4572000" y="0"/>
            <a:ext cx="1584176" cy="720080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Lesión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Nube"/>
          <p:cNvSpPr/>
          <p:nvPr/>
        </p:nvSpPr>
        <p:spPr>
          <a:xfrm>
            <a:off x="6012160" y="1916832"/>
            <a:ext cx="1728192" cy="79208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Violencia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22 Conector recto de flecha"/>
          <p:cNvCxnSpPr>
            <a:stCxn id="4" idx="1"/>
          </p:cNvCxnSpPr>
          <p:nvPr/>
        </p:nvCxnSpPr>
        <p:spPr>
          <a:xfrm flipH="1">
            <a:off x="827584" y="1007039"/>
            <a:ext cx="594320" cy="26172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4" idx="1"/>
          </p:cNvCxnSpPr>
          <p:nvPr/>
        </p:nvCxnSpPr>
        <p:spPr>
          <a:xfrm>
            <a:off x="1421904" y="1007039"/>
            <a:ext cx="845840" cy="333729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stCxn id="4" idx="1"/>
          </p:cNvCxnSpPr>
          <p:nvPr/>
        </p:nvCxnSpPr>
        <p:spPr>
          <a:xfrm>
            <a:off x="1421904" y="1007039"/>
            <a:ext cx="2358008" cy="333729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4" idx="0"/>
            <a:endCxn id="20" idx="2"/>
          </p:cNvCxnSpPr>
          <p:nvPr/>
        </p:nvCxnSpPr>
        <p:spPr>
          <a:xfrm flipV="1">
            <a:off x="2841438" y="360040"/>
            <a:ext cx="1735476" cy="14401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stCxn id="4" idx="0"/>
          </p:cNvCxnSpPr>
          <p:nvPr/>
        </p:nvCxnSpPr>
        <p:spPr>
          <a:xfrm>
            <a:off x="2841438" y="504056"/>
            <a:ext cx="3674778" cy="141277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stCxn id="17" idx="1"/>
          </p:cNvCxnSpPr>
          <p:nvPr/>
        </p:nvCxnSpPr>
        <p:spPr>
          <a:xfrm flipH="1">
            <a:off x="755576" y="2248520"/>
            <a:ext cx="508" cy="4604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>
            <a:endCxn id="11" idx="3"/>
          </p:cNvCxnSpPr>
          <p:nvPr/>
        </p:nvCxnSpPr>
        <p:spPr>
          <a:xfrm>
            <a:off x="814028" y="3789040"/>
            <a:ext cx="0" cy="63089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>
            <a:off x="6012160" y="404664"/>
            <a:ext cx="576064" cy="21602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>
            <a:stCxn id="18" idx="1"/>
          </p:cNvCxnSpPr>
          <p:nvPr/>
        </p:nvCxnSpPr>
        <p:spPr>
          <a:xfrm>
            <a:off x="2555776" y="2131936"/>
            <a:ext cx="0" cy="43296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19" idx="1"/>
          </p:cNvCxnSpPr>
          <p:nvPr/>
        </p:nvCxnSpPr>
        <p:spPr>
          <a:xfrm>
            <a:off x="4247964" y="2131936"/>
            <a:ext cx="108012" cy="36096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/>
          <p:nvPr/>
        </p:nvCxnSpPr>
        <p:spPr>
          <a:xfrm>
            <a:off x="7092280" y="2780928"/>
            <a:ext cx="504056" cy="86409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63" name="62 Imagen" descr="Imagen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4293096"/>
            <a:ext cx="1871472" cy="1402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4" name="63 Imagen" descr="Imagen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437112"/>
            <a:ext cx="1512168" cy="21170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179512" y="2780928"/>
            <a:ext cx="2051720" cy="115212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FORMA 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Llamada ovalada"/>
          <p:cNvSpPr/>
          <p:nvPr/>
        </p:nvSpPr>
        <p:spPr>
          <a:xfrm>
            <a:off x="2915816" y="260648"/>
            <a:ext cx="1944216" cy="1368152"/>
          </a:xfrm>
          <a:prstGeom prst="wedgeEllipseCallout">
            <a:avLst>
              <a:gd name="adj1" fmla="val -100116"/>
              <a:gd name="adj2" fmla="val 12742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Escritos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Llamada ovalada"/>
          <p:cNvSpPr/>
          <p:nvPr/>
        </p:nvSpPr>
        <p:spPr>
          <a:xfrm>
            <a:off x="3131840" y="4725144"/>
            <a:ext cx="2088232" cy="1512168"/>
          </a:xfrm>
          <a:prstGeom prst="wedgeEllipseCallout">
            <a:avLst>
              <a:gd name="adj1" fmla="val -100277"/>
              <a:gd name="adj2" fmla="val -12322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Electrónicos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6 Imagen" descr="Imagen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068960"/>
            <a:ext cx="2540753" cy="3398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7 Imagen" descr="Imagen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32656"/>
            <a:ext cx="3620973" cy="2448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251520" y="260648"/>
            <a:ext cx="2016224" cy="1440160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Licitud  del objeto</a:t>
            </a:r>
            <a:endParaRPr lang="es-ES" dirty="0"/>
          </a:p>
        </p:txBody>
      </p:sp>
      <p:sp>
        <p:nvSpPr>
          <p:cNvPr id="5" name="4 Nube"/>
          <p:cNvSpPr/>
          <p:nvPr/>
        </p:nvSpPr>
        <p:spPr>
          <a:xfrm>
            <a:off x="1547664" y="3789040"/>
            <a:ext cx="2160240" cy="201622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No puede ser objeto de un contrato un producto pirata</a:t>
            </a:r>
            <a:endParaRPr lang="es-ES" dirty="0"/>
          </a:p>
        </p:txBody>
      </p:sp>
      <p:sp>
        <p:nvSpPr>
          <p:cNvPr id="7" name="6 Flecha arriba y abajo"/>
          <p:cNvSpPr/>
          <p:nvPr/>
        </p:nvSpPr>
        <p:spPr>
          <a:xfrm rot="20883662">
            <a:off x="1531622" y="1688922"/>
            <a:ext cx="792088" cy="2016224"/>
          </a:xfrm>
          <a:prstGeom prst="up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7 Imagen" descr="Imagen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0059" y="908720"/>
            <a:ext cx="4695889" cy="4395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7120" y="1268760"/>
            <a:ext cx="8229600" cy="845550"/>
          </a:xfrm>
        </p:spPr>
        <p:txBody>
          <a:bodyPr>
            <a:normAutofit fontScale="90000"/>
          </a:bodyPr>
          <a:lstStyle/>
          <a:p>
            <a:r>
              <a:rPr lang="es-E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CLASIFICACIÓN DE LOS CONTRATOS</a:t>
            </a:r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3 Imagen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916832"/>
            <a:ext cx="4048273" cy="44060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n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2636912"/>
            <a:ext cx="1782688" cy="16541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15 Llamada de nube"/>
          <p:cNvSpPr/>
          <p:nvPr/>
        </p:nvSpPr>
        <p:spPr>
          <a:xfrm>
            <a:off x="0" y="332656"/>
            <a:ext cx="1800200" cy="1224136"/>
          </a:xfrm>
          <a:prstGeom prst="cloudCallout">
            <a:avLst>
              <a:gd name="adj1" fmla="val 138806"/>
              <a:gd name="adj2" fmla="val 135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Reales- formales</a:t>
            </a:r>
            <a:endParaRPr lang="es-ES" sz="1600" dirty="0"/>
          </a:p>
        </p:txBody>
      </p:sp>
      <p:sp>
        <p:nvSpPr>
          <p:cNvPr id="17" name="16 Llamada de nube"/>
          <p:cNvSpPr/>
          <p:nvPr/>
        </p:nvSpPr>
        <p:spPr>
          <a:xfrm>
            <a:off x="2051720" y="260648"/>
            <a:ext cx="2088232" cy="1224136"/>
          </a:xfrm>
          <a:prstGeom prst="cloudCallout">
            <a:avLst>
              <a:gd name="adj1" fmla="val 36717"/>
              <a:gd name="adj2" fmla="val 12225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Preparatorios</a:t>
            </a:r>
            <a:endParaRPr lang="es-ES" sz="1600" dirty="0"/>
          </a:p>
        </p:txBody>
      </p:sp>
      <p:sp>
        <p:nvSpPr>
          <p:cNvPr id="18" name="17 Llamada de nube"/>
          <p:cNvSpPr/>
          <p:nvPr/>
        </p:nvSpPr>
        <p:spPr>
          <a:xfrm>
            <a:off x="4499992" y="260648"/>
            <a:ext cx="1944216" cy="1224136"/>
          </a:xfrm>
          <a:prstGeom prst="cloudCallout">
            <a:avLst>
              <a:gd name="adj1" fmla="val -53083"/>
              <a:gd name="adj2" fmla="val 13079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Unilaterales-</a:t>
            </a:r>
          </a:p>
          <a:p>
            <a:pPr algn="ctr"/>
            <a:r>
              <a:rPr lang="es-ES" sz="1600" dirty="0" smtClean="0"/>
              <a:t>Bilaterales</a:t>
            </a:r>
            <a:endParaRPr lang="es-ES" sz="1600" dirty="0"/>
          </a:p>
        </p:txBody>
      </p:sp>
      <p:sp>
        <p:nvSpPr>
          <p:cNvPr id="19" name="18 Llamada de nube"/>
          <p:cNvSpPr/>
          <p:nvPr/>
        </p:nvSpPr>
        <p:spPr>
          <a:xfrm>
            <a:off x="6732240" y="332656"/>
            <a:ext cx="1800200" cy="1224136"/>
          </a:xfrm>
          <a:prstGeom prst="cloudCallout">
            <a:avLst>
              <a:gd name="adj1" fmla="val -136209"/>
              <a:gd name="adj2" fmla="val 13292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Oneroso </a:t>
            </a:r>
          </a:p>
          <a:p>
            <a:pPr algn="ctr"/>
            <a:r>
              <a:rPr lang="es-ES" sz="1600" dirty="0" smtClean="0"/>
              <a:t>-</a:t>
            </a:r>
          </a:p>
          <a:p>
            <a:pPr algn="ctr"/>
            <a:r>
              <a:rPr lang="es-ES" sz="1600" dirty="0" smtClean="0"/>
              <a:t>Gratuito</a:t>
            </a:r>
            <a:endParaRPr lang="es-ES" sz="1600" dirty="0"/>
          </a:p>
        </p:txBody>
      </p:sp>
      <p:sp>
        <p:nvSpPr>
          <p:cNvPr id="20" name="19 Llamada de nube"/>
          <p:cNvSpPr/>
          <p:nvPr/>
        </p:nvSpPr>
        <p:spPr>
          <a:xfrm>
            <a:off x="0" y="2276872"/>
            <a:ext cx="2160240" cy="1224136"/>
          </a:xfrm>
          <a:prstGeom prst="cloudCallout">
            <a:avLst>
              <a:gd name="adj1" fmla="val 104339"/>
              <a:gd name="adj2" fmla="val 1874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Consensuales</a:t>
            </a:r>
            <a:endParaRPr lang="es-ES" sz="1600" dirty="0"/>
          </a:p>
        </p:txBody>
      </p:sp>
      <p:sp>
        <p:nvSpPr>
          <p:cNvPr id="21" name="20 Llamada de nube"/>
          <p:cNvSpPr/>
          <p:nvPr/>
        </p:nvSpPr>
        <p:spPr>
          <a:xfrm>
            <a:off x="1475656" y="5373216"/>
            <a:ext cx="1800200" cy="1224136"/>
          </a:xfrm>
          <a:prstGeom prst="cloudCallout">
            <a:avLst>
              <a:gd name="adj1" fmla="val 62615"/>
              <a:gd name="adj2" fmla="val -13278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Típico</a:t>
            </a:r>
          </a:p>
          <a:p>
            <a:pPr algn="ctr"/>
            <a:r>
              <a:rPr lang="es-ES" sz="1600" dirty="0" smtClean="0"/>
              <a:t>-</a:t>
            </a:r>
          </a:p>
          <a:p>
            <a:pPr algn="ctr"/>
            <a:r>
              <a:rPr lang="es-ES" sz="1600" dirty="0" smtClean="0"/>
              <a:t>Atípico</a:t>
            </a:r>
            <a:endParaRPr lang="es-ES" sz="1600" dirty="0"/>
          </a:p>
        </p:txBody>
      </p:sp>
      <p:sp>
        <p:nvSpPr>
          <p:cNvPr id="22" name="21 Llamada de nube"/>
          <p:cNvSpPr/>
          <p:nvPr/>
        </p:nvSpPr>
        <p:spPr>
          <a:xfrm>
            <a:off x="3635896" y="5373216"/>
            <a:ext cx="2088232" cy="1224136"/>
          </a:xfrm>
          <a:prstGeom prst="cloudCallout">
            <a:avLst>
              <a:gd name="adj1" fmla="val -28340"/>
              <a:gd name="adj2" fmla="val -12744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Civiles</a:t>
            </a:r>
          </a:p>
          <a:p>
            <a:pPr algn="ctr"/>
            <a:r>
              <a:rPr lang="es-ES" sz="1400" dirty="0" smtClean="0"/>
              <a:t>Mercantiles</a:t>
            </a:r>
          </a:p>
          <a:p>
            <a:pPr algn="ctr"/>
            <a:r>
              <a:rPr lang="es-ES" sz="1400" dirty="0" smtClean="0"/>
              <a:t>Administrativo</a:t>
            </a:r>
          </a:p>
          <a:p>
            <a:pPr algn="ctr"/>
            <a:r>
              <a:rPr lang="es-ES" sz="1400" dirty="0" smtClean="0"/>
              <a:t>Laborales</a:t>
            </a:r>
          </a:p>
        </p:txBody>
      </p:sp>
      <p:sp>
        <p:nvSpPr>
          <p:cNvPr id="23" name="22 Llamada de nube"/>
          <p:cNvSpPr/>
          <p:nvPr/>
        </p:nvSpPr>
        <p:spPr>
          <a:xfrm>
            <a:off x="179512" y="4077072"/>
            <a:ext cx="2232248" cy="1224136"/>
          </a:xfrm>
          <a:prstGeom prst="cloudCallout">
            <a:avLst>
              <a:gd name="adj1" fmla="val 90938"/>
              <a:gd name="adj2" fmla="val -6768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Conmutativos</a:t>
            </a:r>
            <a:endParaRPr lang="es-ES" sz="1600" dirty="0"/>
          </a:p>
        </p:txBody>
      </p:sp>
      <p:sp>
        <p:nvSpPr>
          <p:cNvPr id="24" name="23 Llamada de nube"/>
          <p:cNvSpPr/>
          <p:nvPr/>
        </p:nvSpPr>
        <p:spPr>
          <a:xfrm>
            <a:off x="6300192" y="5301208"/>
            <a:ext cx="1800200" cy="1224136"/>
          </a:xfrm>
          <a:prstGeom prst="cloudCallout">
            <a:avLst>
              <a:gd name="adj1" fmla="val -105732"/>
              <a:gd name="adj2" fmla="val -12211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Principales</a:t>
            </a:r>
          </a:p>
          <a:p>
            <a:pPr algn="ctr"/>
            <a:r>
              <a:rPr lang="es-ES" sz="1600" dirty="0" smtClean="0"/>
              <a:t>-</a:t>
            </a:r>
          </a:p>
          <a:p>
            <a:pPr algn="ctr"/>
            <a:r>
              <a:rPr lang="es-ES" sz="1600" dirty="0" smtClean="0"/>
              <a:t>Accesorios</a:t>
            </a:r>
            <a:endParaRPr lang="es-ES" sz="1600" dirty="0"/>
          </a:p>
        </p:txBody>
      </p:sp>
      <p:sp>
        <p:nvSpPr>
          <p:cNvPr id="25" name="24 Llamada de nube"/>
          <p:cNvSpPr/>
          <p:nvPr/>
        </p:nvSpPr>
        <p:spPr>
          <a:xfrm>
            <a:off x="6804248" y="3645024"/>
            <a:ext cx="2160240" cy="1224136"/>
          </a:xfrm>
          <a:prstGeom prst="cloudCallout">
            <a:avLst>
              <a:gd name="adj1" fmla="val -113351"/>
              <a:gd name="adj2" fmla="val -5274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Instantáneos</a:t>
            </a:r>
            <a:endParaRPr lang="es-ES" sz="1600" dirty="0"/>
          </a:p>
        </p:txBody>
      </p:sp>
      <p:sp>
        <p:nvSpPr>
          <p:cNvPr id="26" name="25 Llamada de nube"/>
          <p:cNvSpPr/>
          <p:nvPr/>
        </p:nvSpPr>
        <p:spPr>
          <a:xfrm>
            <a:off x="6876256" y="1916832"/>
            <a:ext cx="2016224" cy="1368152"/>
          </a:xfrm>
          <a:prstGeom prst="cloudCallout">
            <a:avLst>
              <a:gd name="adj1" fmla="val -121903"/>
              <a:gd name="adj2" fmla="val 2717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Aleatorio</a:t>
            </a:r>
          </a:p>
          <a:p>
            <a:pPr algn="ctr"/>
            <a:r>
              <a:rPr lang="es-ES" sz="1600" dirty="0" smtClean="0"/>
              <a:t>-</a:t>
            </a:r>
          </a:p>
          <a:p>
            <a:pPr algn="ctr"/>
            <a:r>
              <a:rPr lang="es-ES" sz="1600" dirty="0" smtClean="0"/>
              <a:t>Tracto sucesivo</a:t>
            </a:r>
            <a:endParaRPr lang="es-ES" sz="16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n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2492896"/>
            <a:ext cx="2109216" cy="1591056"/>
          </a:xfrm>
          <a:prstGeom prst="rect">
            <a:avLst/>
          </a:prstGeom>
        </p:spPr>
      </p:pic>
      <p:sp>
        <p:nvSpPr>
          <p:cNvPr id="5" name="4 Llamada de nube"/>
          <p:cNvSpPr/>
          <p:nvPr/>
        </p:nvSpPr>
        <p:spPr>
          <a:xfrm>
            <a:off x="467544" y="3861048"/>
            <a:ext cx="1728192" cy="1152128"/>
          </a:xfrm>
          <a:prstGeom prst="cloudCallout">
            <a:avLst>
              <a:gd name="adj1" fmla="val 115979"/>
              <a:gd name="adj2" fmla="val -7809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 De Custodia</a:t>
            </a:r>
            <a:endParaRPr lang="es-ES" dirty="0"/>
          </a:p>
        </p:txBody>
      </p:sp>
      <p:sp>
        <p:nvSpPr>
          <p:cNvPr id="6" name="5 Llamada de nube"/>
          <p:cNvSpPr/>
          <p:nvPr/>
        </p:nvSpPr>
        <p:spPr>
          <a:xfrm>
            <a:off x="3347864" y="332656"/>
            <a:ext cx="1512168" cy="1152128"/>
          </a:xfrm>
          <a:prstGeom prst="cloudCallout">
            <a:avLst>
              <a:gd name="adj1" fmla="val 11129"/>
              <a:gd name="adj2" fmla="val 12485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Preparatorios</a:t>
            </a:r>
            <a:endParaRPr lang="es-ES" dirty="0"/>
          </a:p>
        </p:txBody>
      </p:sp>
      <p:sp>
        <p:nvSpPr>
          <p:cNvPr id="7" name="6 Llamada de nube"/>
          <p:cNvSpPr/>
          <p:nvPr/>
        </p:nvSpPr>
        <p:spPr>
          <a:xfrm>
            <a:off x="2483768" y="5157192"/>
            <a:ext cx="2664296" cy="1152128"/>
          </a:xfrm>
          <a:prstGeom prst="cloudCallout">
            <a:avLst>
              <a:gd name="adj1" fmla="val 2701"/>
              <a:gd name="adj2" fmla="val -12231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 De Representación</a:t>
            </a:r>
            <a:endParaRPr lang="es-ES" dirty="0"/>
          </a:p>
        </p:txBody>
      </p:sp>
      <p:sp>
        <p:nvSpPr>
          <p:cNvPr id="8" name="7 Llamada de nube"/>
          <p:cNvSpPr/>
          <p:nvPr/>
        </p:nvSpPr>
        <p:spPr>
          <a:xfrm>
            <a:off x="6156176" y="4941168"/>
            <a:ext cx="1800200" cy="1152128"/>
          </a:xfrm>
          <a:prstGeom prst="cloudCallout">
            <a:avLst>
              <a:gd name="adj1" fmla="val -91945"/>
              <a:gd name="adj2" fmla="val -12457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 Garantía </a:t>
            </a:r>
            <a:endParaRPr lang="es-ES" dirty="0"/>
          </a:p>
        </p:txBody>
      </p:sp>
      <p:sp>
        <p:nvSpPr>
          <p:cNvPr id="9" name="8 Llamada de nube"/>
          <p:cNvSpPr/>
          <p:nvPr/>
        </p:nvSpPr>
        <p:spPr>
          <a:xfrm>
            <a:off x="6588224" y="2708920"/>
            <a:ext cx="2088232" cy="1152128"/>
          </a:xfrm>
          <a:prstGeom prst="cloudCallout">
            <a:avLst>
              <a:gd name="adj1" fmla="val -95273"/>
              <a:gd name="adj2" fmla="val -552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Traslativos de uso</a:t>
            </a:r>
            <a:endParaRPr lang="es-ES" dirty="0"/>
          </a:p>
        </p:txBody>
      </p:sp>
      <p:sp>
        <p:nvSpPr>
          <p:cNvPr id="10" name="9 Llamada de nube"/>
          <p:cNvSpPr/>
          <p:nvPr/>
        </p:nvSpPr>
        <p:spPr>
          <a:xfrm>
            <a:off x="6228184" y="332656"/>
            <a:ext cx="2016224" cy="1152128"/>
          </a:xfrm>
          <a:prstGeom prst="cloudCallout">
            <a:avLst>
              <a:gd name="adj1" fmla="val -107650"/>
              <a:gd name="adj2" fmla="val 12939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 Traslativos de dominio</a:t>
            </a:r>
            <a:endParaRPr lang="es-ES" dirty="0"/>
          </a:p>
        </p:txBody>
      </p:sp>
      <p:sp>
        <p:nvSpPr>
          <p:cNvPr id="11" name="10 Llamada de nube"/>
          <p:cNvSpPr/>
          <p:nvPr/>
        </p:nvSpPr>
        <p:spPr>
          <a:xfrm>
            <a:off x="395536" y="1052736"/>
            <a:ext cx="2088232" cy="1440160"/>
          </a:xfrm>
          <a:prstGeom prst="cloudCallout">
            <a:avLst>
              <a:gd name="adj1" fmla="val 85510"/>
              <a:gd name="adj2" fmla="val 6522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 Prestación  de Servicio</a:t>
            </a:r>
            <a:endParaRPr lang="es-E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1520" y="692696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CONTRATOS TRASLATIVOS DE DOMINIO</a:t>
            </a:r>
            <a:endParaRPr lang="es-E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 descr="compravent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492896"/>
            <a:ext cx="5251326" cy="3938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1619672" y="0"/>
            <a:ext cx="5328592" cy="1844824"/>
          </a:xfrm>
          <a:prstGeom prst="cloud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CONTRATOS  TRASLATIVOS DE  DOMINIO 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Llamada de nube"/>
          <p:cNvSpPr/>
          <p:nvPr/>
        </p:nvSpPr>
        <p:spPr>
          <a:xfrm>
            <a:off x="0" y="2276872"/>
            <a:ext cx="4103440" cy="1728192"/>
          </a:xfrm>
          <a:prstGeom prst="cloudCallout">
            <a:avLst>
              <a:gd name="adj1" fmla="val 21492"/>
              <a:gd name="adj2" fmla="val -7890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Trasmiten la propiedad, el uso, goce y disfrute de un bien mueble o inmueble</a:t>
            </a:r>
          </a:p>
        </p:txBody>
      </p:sp>
      <p:sp>
        <p:nvSpPr>
          <p:cNvPr id="6" name="5 Llamada de nube"/>
          <p:cNvSpPr/>
          <p:nvPr/>
        </p:nvSpPr>
        <p:spPr>
          <a:xfrm>
            <a:off x="4283968" y="2276872"/>
            <a:ext cx="4860032" cy="2160240"/>
          </a:xfrm>
          <a:prstGeom prst="cloudCallout">
            <a:avLst>
              <a:gd name="adj1" fmla="val -19847"/>
              <a:gd name="adj2" fmla="val -773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 estos contratos se dan los tres tipos de obligaciones o prestaciones 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“DAR, HACER Y NO HACER”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6 Imagen" descr="Imagen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293096"/>
            <a:ext cx="4781550" cy="2210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 descr="Imagen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4509120"/>
            <a:ext cx="2600697" cy="1928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2627784" y="2492896"/>
            <a:ext cx="3816424" cy="1656184"/>
          </a:xfrm>
          <a:prstGeom prst="cloud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CONTRATOS TRASLATIVOS  DE DOMINIO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10" name="9 Llamada de nube"/>
          <p:cNvSpPr/>
          <p:nvPr/>
        </p:nvSpPr>
        <p:spPr>
          <a:xfrm>
            <a:off x="1691680" y="5229200"/>
            <a:ext cx="1584176" cy="1008112"/>
          </a:xfrm>
          <a:prstGeom prst="cloudCallout">
            <a:avLst>
              <a:gd name="adj1" fmla="val 48432"/>
              <a:gd name="adj2" fmla="val -14542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Mutuo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Llamada de nube"/>
          <p:cNvSpPr/>
          <p:nvPr/>
        </p:nvSpPr>
        <p:spPr>
          <a:xfrm>
            <a:off x="5364088" y="5445224"/>
            <a:ext cx="1800200" cy="1008112"/>
          </a:xfrm>
          <a:prstGeom prst="cloudCallout">
            <a:avLst>
              <a:gd name="adj1" fmla="val -48361"/>
              <a:gd name="adj2" fmla="val -16914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Permuta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1 Llamada de nube"/>
          <p:cNvSpPr/>
          <p:nvPr/>
        </p:nvSpPr>
        <p:spPr>
          <a:xfrm>
            <a:off x="467544" y="2132856"/>
            <a:ext cx="1872208" cy="1008112"/>
          </a:xfrm>
          <a:prstGeom prst="cloudCallout">
            <a:avLst>
              <a:gd name="adj1" fmla="val 68856"/>
              <a:gd name="adj2" fmla="val 7924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Donación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Llamada de nube"/>
          <p:cNvSpPr/>
          <p:nvPr/>
        </p:nvSpPr>
        <p:spPr>
          <a:xfrm>
            <a:off x="3131840" y="548680"/>
            <a:ext cx="2016224" cy="1224136"/>
          </a:xfrm>
          <a:prstGeom prst="cloudCallout">
            <a:avLst>
              <a:gd name="adj1" fmla="val -16393"/>
              <a:gd name="adj2" fmla="val 13851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Promesa de Compra-Venta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3 Llamada de nube"/>
          <p:cNvSpPr/>
          <p:nvPr/>
        </p:nvSpPr>
        <p:spPr>
          <a:xfrm>
            <a:off x="6732240" y="2060848"/>
            <a:ext cx="1728192" cy="1152128"/>
          </a:xfrm>
          <a:prstGeom prst="cloudCallout">
            <a:avLst>
              <a:gd name="adj1" fmla="val -59757"/>
              <a:gd name="adj2" fmla="val 7209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Compra-Venta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14 Imagen" descr="Imagen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588136" cy="1664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15 Imagen" descr="Imagen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60648"/>
            <a:ext cx="2447365" cy="1694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16 Imagen" descr="Imagen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3573016"/>
            <a:ext cx="1932432" cy="1792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17 Imagen" descr="Imagen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4797152"/>
            <a:ext cx="1755058" cy="1585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18 Imagen" descr="Imagen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3573016"/>
            <a:ext cx="1798320" cy="1438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3347864" y="2420888"/>
            <a:ext cx="2376264" cy="136815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Promesa de Compra-Venta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Llamada de nube"/>
          <p:cNvSpPr/>
          <p:nvPr/>
        </p:nvSpPr>
        <p:spPr>
          <a:xfrm>
            <a:off x="2699792" y="5259388"/>
            <a:ext cx="3472972" cy="1440160"/>
          </a:xfrm>
          <a:prstGeom prst="cloudCallout">
            <a:avLst>
              <a:gd name="adj1" fmla="val -7290"/>
              <a:gd name="adj2" fmla="val -13906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Cuenta con elementos del contrato definitivo y el plazo otorgado</a:t>
            </a:r>
            <a:r>
              <a:rPr lang="es-ES" sz="1600" dirty="0" smtClean="0"/>
              <a:t>  </a:t>
            </a:r>
            <a:endParaRPr lang="es-ES" sz="1600" dirty="0"/>
          </a:p>
        </p:txBody>
      </p:sp>
      <p:sp>
        <p:nvSpPr>
          <p:cNvPr id="8" name="7 Llamada de nube"/>
          <p:cNvSpPr/>
          <p:nvPr/>
        </p:nvSpPr>
        <p:spPr>
          <a:xfrm>
            <a:off x="6883662" y="2132856"/>
            <a:ext cx="2304256" cy="1368152"/>
          </a:xfrm>
          <a:prstGeom prst="cloudCallout">
            <a:avLst>
              <a:gd name="adj1" fmla="val -88861"/>
              <a:gd name="adj2" fmla="val 627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Por  escrito ante Notario Publico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Llamada de nube"/>
          <p:cNvSpPr/>
          <p:nvPr/>
        </p:nvSpPr>
        <p:spPr>
          <a:xfrm>
            <a:off x="108012" y="926722"/>
            <a:ext cx="2735796" cy="1188132"/>
          </a:xfrm>
          <a:prstGeom prst="cloudCallout">
            <a:avLst>
              <a:gd name="adj1" fmla="val 91961"/>
              <a:gd name="adj2" fmla="val 7904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En caso de incumplimiento</a:t>
            </a:r>
            <a:r>
              <a:rPr lang="es-ES" sz="1400" dirty="0" smtClean="0"/>
              <a:t> </a:t>
            </a:r>
            <a:endParaRPr lang="es-ES" sz="1400" dirty="0"/>
          </a:p>
        </p:txBody>
      </p:sp>
      <p:sp>
        <p:nvSpPr>
          <p:cNvPr id="10" name="9 Llamada de nube"/>
          <p:cNvSpPr/>
          <p:nvPr/>
        </p:nvSpPr>
        <p:spPr>
          <a:xfrm>
            <a:off x="2699792" y="0"/>
            <a:ext cx="2304256" cy="1008112"/>
          </a:xfrm>
          <a:prstGeom prst="cloudCallout">
            <a:avLst>
              <a:gd name="adj1" fmla="val 32456"/>
              <a:gd name="adj2" fmla="val 18804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Contrato preparatorio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Llamada ovalada"/>
          <p:cNvSpPr/>
          <p:nvPr/>
        </p:nvSpPr>
        <p:spPr>
          <a:xfrm>
            <a:off x="168007" y="2204864"/>
            <a:ext cx="2520280" cy="1584176"/>
          </a:xfrm>
          <a:prstGeom prst="wedgeEllipseCallout">
            <a:avLst>
              <a:gd name="adj1" fmla="val 36739"/>
              <a:gd name="adj2" fmla="val 7899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Demanda del cumplimiento forzoso o el pago de daños y perjuicios</a:t>
            </a:r>
            <a:r>
              <a:rPr lang="es-ES" sz="1400" dirty="0" smtClean="0"/>
              <a:t> </a:t>
            </a:r>
            <a:endParaRPr lang="es-ES" sz="1400" dirty="0"/>
          </a:p>
        </p:txBody>
      </p:sp>
      <p:pic>
        <p:nvPicPr>
          <p:cNvPr id="14" name="13 Imagen" descr="Imagen2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88640"/>
            <a:ext cx="1456748" cy="1656184"/>
          </a:xfrm>
          <a:prstGeom prst="rect">
            <a:avLst/>
          </a:prstGeom>
        </p:spPr>
      </p:pic>
      <p:sp>
        <p:nvSpPr>
          <p:cNvPr id="15" name="14 Llamada de nube"/>
          <p:cNvSpPr/>
          <p:nvPr/>
        </p:nvSpPr>
        <p:spPr>
          <a:xfrm>
            <a:off x="6804248" y="0"/>
            <a:ext cx="2339752" cy="1296144"/>
          </a:xfrm>
          <a:prstGeom prst="cloudCallout">
            <a:avLst>
              <a:gd name="adj1" fmla="val -91493"/>
              <a:gd name="adj2" fmla="val 13406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Da origen a obligaciones de hacer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17 Imagen" descr="Imagen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37508">
            <a:off x="6211207" y="4152270"/>
            <a:ext cx="2696826" cy="2222618"/>
          </a:xfrm>
          <a:prstGeom prst="rect">
            <a:avLst/>
          </a:prstGeom>
        </p:spPr>
      </p:pic>
      <p:pic>
        <p:nvPicPr>
          <p:cNvPr id="20" name="19 Imagen" descr="Imagen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4757" y="4329099"/>
            <a:ext cx="1218744" cy="1224136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95536" y="764704"/>
            <a:ext cx="84249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COMPRA-VENTA</a:t>
            </a:r>
            <a:endParaRPr lang="es-E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060848"/>
            <a:ext cx="5278187" cy="418903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xplosión 2"/>
          <p:cNvSpPr/>
          <p:nvPr/>
        </p:nvSpPr>
        <p:spPr>
          <a:xfrm>
            <a:off x="5471592" y="188640"/>
            <a:ext cx="3672408" cy="1512168"/>
          </a:xfrm>
          <a:prstGeom prst="irregularSeal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COMPRA-VENTA</a:t>
            </a:r>
            <a:endParaRPr lang="es-ES" sz="2000" b="1" dirty="0"/>
          </a:p>
        </p:txBody>
      </p:sp>
      <p:sp>
        <p:nvSpPr>
          <p:cNvPr id="8" name="7 Llamada de flecha hacia arriba"/>
          <p:cNvSpPr/>
          <p:nvPr/>
        </p:nvSpPr>
        <p:spPr>
          <a:xfrm>
            <a:off x="6804248" y="1628800"/>
            <a:ext cx="2016224" cy="1080120"/>
          </a:xfrm>
          <a:prstGeom prst="upArrowCallout">
            <a:avLst>
              <a:gd name="adj1" fmla="val 25000"/>
              <a:gd name="adj2" fmla="val 31047"/>
              <a:gd name="adj3" fmla="val 27419"/>
              <a:gd name="adj4" fmla="val 6497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Comprador</a:t>
            </a:r>
            <a:endParaRPr lang="es-ES" dirty="0"/>
          </a:p>
        </p:txBody>
      </p:sp>
      <p:sp>
        <p:nvSpPr>
          <p:cNvPr id="9" name="8 Llamada de flecha a la derecha"/>
          <p:cNvSpPr/>
          <p:nvPr/>
        </p:nvSpPr>
        <p:spPr>
          <a:xfrm>
            <a:off x="3131840" y="620688"/>
            <a:ext cx="2448272" cy="936104"/>
          </a:xfrm>
          <a:prstGeom prst="right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Vendedor</a:t>
            </a:r>
            <a:endParaRPr lang="es-ES" dirty="0"/>
          </a:p>
        </p:txBody>
      </p:sp>
      <p:sp>
        <p:nvSpPr>
          <p:cNvPr id="10" name="9 Llamada de flecha hacia arriba"/>
          <p:cNvSpPr/>
          <p:nvPr/>
        </p:nvSpPr>
        <p:spPr>
          <a:xfrm>
            <a:off x="6588224" y="2852936"/>
            <a:ext cx="2555776" cy="2304256"/>
          </a:xfrm>
          <a:prstGeom prst="upArrowCallout">
            <a:avLst>
              <a:gd name="adj1" fmla="val 11394"/>
              <a:gd name="adj2" fmla="val 13662"/>
              <a:gd name="adj3" fmla="val 25000"/>
              <a:gd name="adj4" fmla="val 6497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Adquiere un bien y paga el valor de este</a:t>
            </a:r>
            <a:endParaRPr lang="es-ES" dirty="0"/>
          </a:p>
        </p:txBody>
      </p:sp>
      <p:sp>
        <p:nvSpPr>
          <p:cNvPr id="11" name="10 Llamada de flecha a la derecha"/>
          <p:cNvSpPr/>
          <p:nvPr/>
        </p:nvSpPr>
        <p:spPr>
          <a:xfrm>
            <a:off x="179512" y="188640"/>
            <a:ext cx="2843808" cy="1916832"/>
          </a:xfrm>
          <a:prstGeom prst="rightArrowCallout">
            <a:avLst>
              <a:gd name="adj1" fmla="val 22659"/>
              <a:gd name="adj2" fmla="val 18563"/>
              <a:gd name="adj3" fmla="val 25000"/>
              <a:gd name="adj4" fmla="val 6497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/>
              <a:t>Debe ser el dueño del bien o tener  poder especial para vender o enajenar. </a:t>
            </a:r>
            <a:endParaRPr lang="es-MX" dirty="0"/>
          </a:p>
        </p:txBody>
      </p:sp>
      <p:sp>
        <p:nvSpPr>
          <p:cNvPr id="12" name="11 Proceso"/>
          <p:cNvSpPr/>
          <p:nvPr/>
        </p:nvSpPr>
        <p:spPr>
          <a:xfrm>
            <a:off x="3779912" y="2132856"/>
            <a:ext cx="2232248" cy="1800200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La COMPRA/VENTA queda perfeccionada al momento de entregar en bien y pagar el precio</a:t>
            </a:r>
            <a:endParaRPr lang="es-ES" dirty="0"/>
          </a:p>
        </p:txBody>
      </p:sp>
      <p:sp>
        <p:nvSpPr>
          <p:cNvPr id="13" name="12 Proceso"/>
          <p:cNvSpPr/>
          <p:nvPr/>
        </p:nvSpPr>
        <p:spPr>
          <a:xfrm>
            <a:off x="323528" y="5157192"/>
            <a:ext cx="5976664" cy="1368152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b="1" dirty="0" smtClean="0"/>
              <a:t>DE BIENES MUEBLES E INMUEBLES: </a:t>
            </a:r>
          </a:p>
          <a:p>
            <a:r>
              <a:rPr lang="es-MX" dirty="0" smtClean="0"/>
              <a:t>Debe estar en el mercado y ser susceptible de venderse, quedan fuera los bienes patrimonio del estado y todos los prohibidos por la ley.</a:t>
            </a:r>
            <a:r>
              <a:rPr lang="es-MX" b="1" dirty="0" smtClean="0"/>
              <a:t> </a:t>
            </a:r>
            <a:endParaRPr lang="es-MX" b="1" dirty="0"/>
          </a:p>
        </p:txBody>
      </p:sp>
      <p:pic>
        <p:nvPicPr>
          <p:cNvPr id="15" name="14 Imagen" descr="Imagen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492896"/>
            <a:ext cx="3275856" cy="2386444"/>
          </a:xfrm>
          <a:prstGeom prst="rect">
            <a:avLst/>
          </a:prstGeom>
        </p:spPr>
      </p:pic>
      <p:cxnSp>
        <p:nvCxnSpPr>
          <p:cNvPr id="16" name="15 Conector recto de flecha"/>
          <p:cNvCxnSpPr/>
          <p:nvPr/>
        </p:nvCxnSpPr>
        <p:spPr>
          <a:xfrm flipH="1">
            <a:off x="5004048" y="1484784"/>
            <a:ext cx="864096" cy="57606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H="1">
            <a:off x="5868144" y="1556792"/>
            <a:ext cx="864096" cy="352839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1.38728E-6 C 0.00209 -0.04046 -0.00086 -0.02173 0.00782 -0.05711 C 0.01025 -0.06705 0.01754 -0.07376 0.02223 -0.08231 C 0.0316 -0.09919 0.0408 -0.11491 0.0507 -0.1311 C 0.09237 -0.19815 0.13525 -0.24694 0.20157 -0.2578 C 0.21841 -0.25711 0.23542 -0.25827 0.25226 -0.25572 C 0.25487 -0.25526 0.25643 -0.25133 0.25869 -0.24948 C 0.26389 -0.24555 0.27448 -0.23884 0.27448 -0.23884 C 0.30591 -0.28069 0.33924 -0.2978 0.38247 -0.31075 C 0.39948 -0.31006 0.41685 -0.31376 0.43334 -0.30867 C 0.48143 -0.29387 0.49757 -0.24532 0.5158 -0.19237 C 0.5191 -0.16971 0.52084 -0.14775 0.52223 -0.12462 C 0.52084 -0.09618 0.52014 -0.06798 0.51424 -0.04023 C 0.50886 -0.01503 0.49879 0.0074 0.48889 0.0296 C 0.47813 0.05364 0.46858 0.08277 0.45382 0.10358 C 0.37917 0.20763 0.28421 0.25873 0.17778 0.27052 C 0.16563 0.26844 0.15313 0.26844 0.14115 0.26428 C 0.125 0.2585 0.12014 0.22728 0.1158 0.21133 C 0.11476 0.20069 0.11563 0.1896 0.11268 0.17965 C 0.11164 0.17618 0.11129 0.18751 0.10938 0.19029 C 0.10417 0.19815 0.09428 0.19861 0.08716 0.20092 C 0.07136 0.20023 0.05539 0.2 0.03959 0.19884 C 0.02136 0.19746 0.00712 0.18474 -0.00955 0.17757 C -0.01424 0.17295 -0.01997 0.1704 -0.02396 0.16486 C -0.03178 0.15445 -0.03872 0.13965 -0.04445 0.12694 C -0.04671 0.11607 -0.04931 0.10566 -0.05244 0.09526 C -0.05504 0.07723 -0.06094 0.06058 -0.06355 0.04231 C -0.06407 0.03306 -0.06528 0.02405 -0.06511 0.0148 C -0.06476 -0.00532 -0.06389 -0.07607 -0.03976 -0.08671 C -0.03612 -0.08601 -0.0323 -0.08601 -0.02865 -0.08462 C -0.02223 -0.08208 -0.01858 -0.07145 -0.01441 -0.06543 C -0.0099 -0.04717 -0.01632 -0.06983 -0.00955 -0.05503 C -0.00869 -0.05318 -0.00869 -0.05064 -0.00799 -0.04855 C -0.00712 -0.04624 -0.00591 -0.04439 -0.00487 -0.04231 C -0.00261 -0.03306 -0.00157 -0.02127 0.00157 -0.01272 " pathEditMode="relative" ptsTypes="ffffffffffffffffffffffffffffffffff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xplosión 1"/>
          <p:cNvSpPr/>
          <p:nvPr/>
        </p:nvSpPr>
        <p:spPr>
          <a:xfrm>
            <a:off x="0" y="-171400"/>
            <a:ext cx="2808312" cy="2016224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 COMPRA-VENTA</a:t>
            </a:r>
            <a:endParaRPr lang="es-ES" sz="2000" dirty="0"/>
          </a:p>
        </p:txBody>
      </p:sp>
      <p:sp>
        <p:nvSpPr>
          <p:cNvPr id="6" name="5 Rectángulo"/>
          <p:cNvSpPr/>
          <p:nvPr/>
        </p:nvSpPr>
        <p:spPr>
          <a:xfrm>
            <a:off x="251520" y="1916832"/>
            <a:ext cx="1872208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Modalidades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3059832" y="1484784"/>
            <a:ext cx="1872208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Clasificación</a:t>
            </a:r>
            <a:endParaRPr lang="es-ES" sz="2000" dirty="0"/>
          </a:p>
        </p:txBody>
      </p:sp>
      <p:sp>
        <p:nvSpPr>
          <p:cNvPr id="8" name="7 Rectángulo"/>
          <p:cNvSpPr/>
          <p:nvPr/>
        </p:nvSpPr>
        <p:spPr>
          <a:xfrm>
            <a:off x="6588224" y="404664"/>
            <a:ext cx="1872208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Obligaciones de la partes</a:t>
            </a:r>
            <a:endParaRPr lang="es-ES" dirty="0"/>
          </a:p>
        </p:txBody>
      </p:sp>
      <p:sp>
        <p:nvSpPr>
          <p:cNvPr id="9" name="8 Proceso alternativo"/>
          <p:cNvSpPr/>
          <p:nvPr/>
        </p:nvSpPr>
        <p:spPr>
          <a:xfrm>
            <a:off x="323528" y="3356992"/>
            <a:ext cx="2016224" cy="295232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>
                <a:latin typeface="Calibri" pitchFamily="34" charset="0"/>
              </a:rPr>
              <a:t>*A plazos c/intereses  o sin interés</a:t>
            </a:r>
          </a:p>
          <a:p>
            <a:r>
              <a:rPr lang="es-MX" dirty="0" smtClean="0">
                <a:latin typeface="Calibri" pitchFamily="34" charset="0"/>
              </a:rPr>
              <a:t>*Futura o de esperanza</a:t>
            </a:r>
          </a:p>
          <a:p>
            <a:r>
              <a:rPr lang="es-MX" dirty="0" smtClean="0">
                <a:latin typeface="Calibri" pitchFamily="34" charset="0"/>
              </a:rPr>
              <a:t>*Con reserva de dominio</a:t>
            </a:r>
          </a:p>
          <a:p>
            <a:r>
              <a:rPr lang="es-MX" dirty="0" smtClean="0">
                <a:latin typeface="Calibri" pitchFamily="34" charset="0"/>
              </a:rPr>
              <a:t>*De muestra</a:t>
            </a:r>
          </a:p>
          <a:p>
            <a:r>
              <a:rPr lang="es-MX" dirty="0" smtClean="0">
                <a:latin typeface="Calibri" pitchFamily="34" charset="0"/>
              </a:rPr>
              <a:t>*A crédito</a:t>
            </a:r>
          </a:p>
          <a:p>
            <a:r>
              <a:rPr lang="es-MX" dirty="0" smtClean="0">
                <a:latin typeface="Calibri" pitchFamily="34" charset="0"/>
              </a:rPr>
              <a:t>*Por acervo</a:t>
            </a:r>
          </a:p>
          <a:p>
            <a:r>
              <a:rPr lang="es-MX" sz="1600" dirty="0" smtClean="0">
                <a:latin typeface="Calibri" pitchFamily="34" charset="0"/>
              </a:rPr>
              <a:t> </a:t>
            </a:r>
            <a:endParaRPr lang="es-MX" sz="1600" dirty="0">
              <a:latin typeface="Calibri" pitchFamily="34" charset="0"/>
            </a:endParaRPr>
          </a:p>
        </p:txBody>
      </p:sp>
      <p:sp>
        <p:nvSpPr>
          <p:cNvPr id="11" name="10 Proceso alternativo"/>
          <p:cNvSpPr/>
          <p:nvPr/>
        </p:nvSpPr>
        <p:spPr>
          <a:xfrm>
            <a:off x="2483768" y="2780928"/>
            <a:ext cx="2592288" cy="187220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s-MX" sz="1600" dirty="0" smtClean="0">
                <a:latin typeface="Calibri" pitchFamily="34" charset="0"/>
              </a:rPr>
              <a:t>BILATERAL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>
                <a:latin typeface="Calibri" pitchFamily="34" charset="0"/>
              </a:rPr>
              <a:t>INSTANTANEO 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>
                <a:latin typeface="Calibri" pitchFamily="34" charset="0"/>
              </a:rPr>
              <a:t>CONSENSUAL 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>
                <a:latin typeface="Calibri" pitchFamily="34" charset="0"/>
              </a:rPr>
              <a:t>ONEROSO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>
                <a:latin typeface="Calibri" pitchFamily="34" charset="0"/>
              </a:rPr>
              <a:t>PRINCIPAL 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>
                <a:latin typeface="Calibri" pitchFamily="34" charset="0"/>
              </a:rPr>
              <a:t>FORMAL 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>
                <a:latin typeface="Calibri" pitchFamily="34" charset="0"/>
              </a:rPr>
              <a:t>CONMUTATIVO</a:t>
            </a:r>
            <a:endParaRPr lang="es-MX" sz="1600" dirty="0">
              <a:latin typeface="Calibri" pitchFamily="34" charset="0"/>
            </a:endParaRPr>
          </a:p>
        </p:txBody>
      </p:sp>
      <p:sp>
        <p:nvSpPr>
          <p:cNvPr id="14" name="13 Llamada de flecha a la izquierda"/>
          <p:cNvSpPr/>
          <p:nvPr/>
        </p:nvSpPr>
        <p:spPr>
          <a:xfrm>
            <a:off x="2771800" y="188640"/>
            <a:ext cx="3312368" cy="1152128"/>
          </a:xfrm>
          <a:prstGeom prst="left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/>
              <a:t>Es un contrato  traslativo de dominio</a:t>
            </a:r>
            <a:endParaRPr lang="es-MX" sz="1600" dirty="0"/>
          </a:p>
        </p:txBody>
      </p:sp>
      <p:sp>
        <p:nvSpPr>
          <p:cNvPr id="15" name="14 Proceso alternativo"/>
          <p:cNvSpPr/>
          <p:nvPr/>
        </p:nvSpPr>
        <p:spPr>
          <a:xfrm>
            <a:off x="5868144" y="1844824"/>
            <a:ext cx="1296144" cy="648072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Vendedor</a:t>
            </a:r>
            <a:endParaRPr lang="es-ES" dirty="0"/>
          </a:p>
        </p:txBody>
      </p:sp>
      <p:sp>
        <p:nvSpPr>
          <p:cNvPr id="16" name="15 Proceso alternativo"/>
          <p:cNvSpPr/>
          <p:nvPr/>
        </p:nvSpPr>
        <p:spPr>
          <a:xfrm>
            <a:off x="7624355" y="1844824"/>
            <a:ext cx="1403648" cy="648072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Comprador</a:t>
            </a:r>
            <a:endParaRPr lang="es-ES" dirty="0"/>
          </a:p>
        </p:txBody>
      </p:sp>
      <p:cxnSp>
        <p:nvCxnSpPr>
          <p:cNvPr id="17" name="16 Conector recto de flecha"/>
          <p:cNvCxnSpPr/>
          <p:nvPr/>
        </p:nvCxnSpPr>
        <p:spPr>
          <a:xfrm>
            <a:off x="1403648" y="1340768"/>
            <a:ext cx="0" cy="50405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2339752" y="1124744"/>
            <a:ext cx="576064" cy="43204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>
            <a:stCxn id="6" idx="2"/>
          </p:cNvCxnSpPr>
          <p:nvPr/>
        </p:nvCxnSpPr>
        <p:spPr>
          <a:xfrm>
            <a:off x="1187624" y="2708920"/>
            <a:ext cx="0" cy="57606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7" idx="2"/>
          </p:cNvCxnSpPr>
          <p:nvPr/>
        </p:nvCxnSpPr>
        <p:spPr>
          <a:xfrm flipH="1">
            <a:off x="3923928" y="2276872"/>
            <a:ext cx="72008" cy="43204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8326179" y="2636912"/>
            <a:ext cx="0" cy="64807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7524328" y="1268760"/>
            <a:ext cx="576064" cy="43204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H="1">
            <a:off x="6876256" y="1268760"/>
            <a:ext cx="576064" cy="43204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6516216" y="2564904"/>
            <a:ext cx="0" cy="79208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2" name="41 Proceso"/>
          <p:cNvSpPr/>
          <p:nvPr/>
        </p:nvSpPr>
        <p:spPr>
          <a:xfrm>
            <a:off x="5220072" y="3429000"/>
            <a:ext cx="1872208" cy="3096344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Tx/>
              <a:buAutoNum type="arabicPeriod"/>
            </a:pPr>
            <a:r>
              <a:rPr lang="es-MX" dirty="0" smtClean="0">
                <a:latin typeface="Calibri" pitchFamily="34" charset="0"/>
              </a:rPr>
              <a:t>El bien debe estar en el comercio y ser lícito</a:t>
            </a:r>
          </a:p>
          <a:p>
            <a:pPr marL="342900" indent="-342900">
              <a:buFontTx/>
              <a:buAutoNum type="arabicPeriod"/>
            </a:pPr>
            <a:r>
              <a:rPr lang="es-MX" dirty="0" smtClean="0">
                <a:latin typeface="Calibri" pitchFamily="34" charset="0"/>
              </a:rPr>
              <a:t>Que se le pague el precio pactado</a:t>
            </a:r>
          </a:p>
          <a:p>
            <a:pPr marL="342900" indent="-342900">
              <a:buFontTx/>
              <a:buAutoNum type="arabicPeriod"/>
            </a:pPr>
            <a:r>
              <a:rPr lang="es-MX" dirty="0" smtClean="0">
                <a:latin typeface="Calibri" pitchFamily="34" charset="0"/>
              </a:rPr>
              <a:t>Responder en el caso de evicción</a:t>
            </a:r>
            <a:r>
              <a:rPr lang="es-MX" sz="1600" dirty="0" smtClean="0">
                <a:latin typeface="Calibri" pitchFamily="34" charset="0"/>
              </a:rPr>
              <a:t> </a:t>
            </a:r>
            <a:endParaRPr lang="es-MX" sz="1600" dirty="0">
              <a:latin typeface="Calibri" pitchFamily="34" charset="0"/>
            </a:endParaRPr>
          </a:p>
        </p:txBody>
      </p:sp>
      <p:sp>
        <p:nvSpPr>
          <p:cNvPr id="43" name="42 Proceso"/>
          <p:cNvSpPr/>
          <p:nvPr/>
        </p:nvSpPr>
        <p:spPr>
          <a:xfrm>
            <a:off x="7308304" y="3356992"/>
            <a:ext cx="1781944" cy="2952328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s-MX" sz="1600" dirty="0" smtClean="0"/>
              <a:t>Pagar el precio pactado</a:t>
            </a:r>
            <a:endParaRPr lang="es-MX" sz="1600" dirty="0"/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s-MX" sz="1600" dirty="0"/>
              <a:t>Pago en </a:t>
            </a:r>
            <a:r>
              <a:rPr lang="es-MX" sz="1600" dirty="0" smtClean="0"/>
              <a:t>efectivo, tarjeta de crédito, transferencia electrónica</a:t>
            </a:r>
            <a:endParaRPr lang="es-MX" sz="1600" dirty="0"/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s-MX" dirty="0" smtClean="0"/>
              <a:t>Pagar intereses </a:t>
            </a:r>
            <a:endParaRPr lang="es-MX" dirty="0"/>
          </a:p>
        </p:txBody>
      </p:sp>
      <p:pic>
        <p:nvPicPr>
          <p:cNvPr id="47" name="46 Imagen" descr="Imagen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4797152"/>
            <a:ext cx="2234190" cy="1728192"/>
          </a:xfrm>
          <a:prstGeom prst="rect">
            <a:avLst/>
          </a:prstGeom>
        </p:spPr>
      </p:pic>
      <p:cxnSp>
        <p:nvCxnSpPr>
          <p:cNvPr id="51" name="50 Conector recto de flecha"/>
          <p:cNvCxnSpPr>
            <a:stCxn id="14" idx="3"/>
          </p:cNvCxnSpPr>
          <p:nvPr/>
        </p:nvCxnSpPr>
        <p:spPr>
          <a:xfrm>
            <a:off x="6084168" y="764704"/>
            <a:ext cx="504056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5.83815E-6 C -0.00972 0.01919 -0.03282 -0.00671 -0.04288 -0.0148 C -0.04722 -0.01827 -0.05157 -0.02128 -0.05556 -0.02544 C -0.09705 -0.06844 -0.13264 -0.12024 -0.17778 -0.15631 C -0.1849 -0.16879 -0.1941 -0.18058 -0.2033 -0.19029 C -0.20695 -0.20509 -0.21354 -0.21249 -0.2191 -0.22613 C -0.22813 -0.24856 -0.23212 -0.27284 -0.23976 -0.29596 C -0.24288 -0.317 -0.24618 -0.33804 -0.24931 -0.35931 C -0.24827 -0.42983 -0.24931 -0.50382 -0.2349 -0.57295 C -0.23108 -0.59099 -0.22847 -0.59654 -0.22379 -0.61503 C -0.22153 -0.62405 -0.22049 -0.63376 -0.21754 -0.64255 C -0.2066 -0.67515 -0.19219 -0.7133 -0.17153 -0.73781 C -0.16424 -0.74636 -0.16545 -0.74382 -0.15556 -0.74613 C -0.14983 -0.74752 -0.1382 -0.75053 -0.1382 -0.75053 C 0.05104 -0.74706 -0.05625 -0.75561 0.00625 -0.74197 C 0.01215 -0.73619 0.01892 -0.73249 0.02378 -0.72509 C 0.04149 -0.69827 0.04653 -0.66475 0.04913 -0.62983 C 0.05052 -0.61226 0.04496 -0.59168 0.05225 -0.57712 C 0.06284 -0.55631 0.06788 -0.53318 0.07778 -0.51376 C 0.08055 -0.50844 0.08455 -0.50428 0.08732 -0.49897 C 0.10538 -0.46359 0.11771 -0.42428 0.13802 -0.39099 C 0.15677 -0.36024 0.17534 -0.32324 0.20625 -0.31492 C 0.21163 -0.31561 0.21701 -0.31492 0.22222 -0.317 C 0.22482 -0.31792 0.22621 -0.32162 0.22847 -0.32347 C 0.24132 -0.33388 0.24861 -0.34012 0.25712 -0.35723 C 0.25607 -0.4222 0.25139 -0.49318 0.25712 -0.55816 C 0.25903 -0.58035 0.26996 -0.6037 0.27934 -0.62151 C 0.28264 -0.62775 0.28593 -0.63353 0.29045 -0.63839 C 0.2934 -0.64162 0.3 -0.64694 0.3 -0.64694 C 0.30798 -0.64486 0.31614 -0.64417 0.32378 -0.64047 C 0.33038 -0.63723 0.3401 -0.61619 0.34288 -0.60879 C 0.34653 -0.59931 0.34913 -0.58914 0.35225 -0.5792 C 0.35382 -0.57434 0.35712 -0.5644 0.35712 -0.5644 C 0.36389 -0.50891 0.36111 -0.45365 0.35069 -0.39954 C 0.34791 -0.34775 0.35555 -0.28625 0.33958 -0.23677 C 0.33455 -0.22128 0.32569 -0.20856 0.31736 -0.19654 C 0.30278 -0.17527 0.28923 -0.15399 0.27291 -0.13527 C 0.24965 -0.10868 0.23003 -0.08047 0.20468 -0.05712 C 0.18628 -0.04024 0.16111 -0.037 0.13958 -0.03376 C 0.10416 -0.02844 0.06892 -0.02151 0.03333 -0.01897 C 0.03125 -0.0185 0.02031 -0.01642 0.01736 -0.0148 C 0.01562 -0.01388 0.01441 -0.0118 0.01267 -0.01064 C 0.01111 -0.00972 0.00937 -0.00902 0.00781 -0.00833 C 0.00659 -0.00579 3.88889E-6 0.01179 3.88889E-6 -5.83815E-6 Z " pathEditMode="relative" ptsTypes="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> CONTRATO DE PERMUTA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3 Imagen" descr="Imagen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916832"/>
            <a:ext cx="5747401" cy="3821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rgamino vertical"/>
          <p:cNvSpPr/>
          <p:nvPr/>
        </p:nvSpPr>
        <p:spPr>
          <a:xfrm>
            <a:off x="179512" y="2276872"/>
            <a:ext cx="3203848" cy="367240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/>
              <a:t>Una de las partes contratantes asume la obligación de dar un bien a la otra parte, recibiendo un bien a cambio, puede ser de la misma especie o diferente, configurando así un  trueque de una cosa por otra</a:t>
            </a:r>
          </a:p>
        </p:txBody>
      </p:sp>
      <p:pic>
        <p:nvPicPr>
          <p:cNvPr id="5" name="4 Imagen" descr="Imagen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2780928"/>
            <a:ext cx="4148134" cy="302433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5 Recortar rectángulo de esquina diagonal"/>
          <p:cNvSpPr/>
          <p:nvPr/>
        </p:nvSpPr>
        <p:spPr>
          <a:xfrm>
            <a:off x="251520" y="223737"/>
            <a:ext cx="2376264" cy="1008112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SIGNIFICADO DE LA PERMUTA EN EL DERECHO</a:t>
            </a:r>
            <a:endParaRPr lang="es-ES" dirty="0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2843808" y="836712"/>
            <a:ext cx="1080120" cy="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1403648" y="1268760"/>
            <a:ext cx="72008" cy="93610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16 Redondear rectángulo de esquina sencilla"/>
          <p:cNvSpPr/>
          <p:nvPr/>
        </p:nvSpPr>
        <p:spPr>
          <a:xfrm>
            <a:off x="4067944" y="188640"/>
            <a:ext cx="3060848" cy="1944216"/>
          </a:xfrm>
          <a:prstGeom prst="round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0"/>
              </a:spcBef>
            </a:pPr>
            <a:r>
              <a:rPr lang="es-MX" sz="1600" dirty="0" smtClean="0"/>
              <a:t>Marco jurídico</a:t>
            </a:r>
          </a:p>
          <a:p>
            <a:r>
              <a:rPr lang="es-MX" sz="1600" dirty="0" smtClean="0"/>
              <a:t> Artículos 7.605 al 7.609 </a:t>
            </a:r>
          </a:p>
          <a:p>
            <a:r>
              <a:rPr lang="es-MX" sz="1600" dirty="0" smtClean="0"/>
              <a:t>del Código Civil del Estado de México</a:t>
            </a:r>
            <a:endParaRPr lang="es-MX" sz="1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CLASIFICACIÓN DE LAS PERMUTAS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5" name="4 Pergamino horizontal"/>
          <p:cNvSpPr/>
          <p:nvPr/>
        </p:nvSpPr>
        <p:spPr>
          <a:xfrm>
            <a:off x="323528" y="908720"/>
            <a:ext cx="3024336" cy="2232248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/>
              <a:t>Voluntarias: Es por decisión unilateral y  se formalizan ante notario público.</a:t>
            </a:r>
          </a:p>
        </p:txBody>
      </p:sp>
      <p:sp>
        <p:nvSpPr>
          <p:cNvPr id="6" name="5 Pergamino horizontal"/>
          <p:cNvSpPr/>
          <p:nvPr/>
        </p:nvSpPr>
        <p:spPr>
          <a:xfrm flipH="1">
            <a:off x="5196408" y="908720"/>
            <a:ext cx="3851920" cy="2232248"/>
          </a:xfrm>
          <a:prstGeom prst="horizontalScroll">
            <a:avLst>
              <a:gd name="adj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Obligatorias: se producen de forma imperativa</a:t>
            </a:r>
            <a:endParaRPr lang="es-ES" dirty="0"/>
          </a:p>
        </p:txBody>
      </p:sp>
      <p:pic>
        <p:nvPicPr>
          <p:cNvPr id="8" name="7 Imagen" descr="Imagen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4077072"/>
            <a:ext cx="3168352" cy="2046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8 Recortar rectángulo de esquina diagonal"/>
          <p:cNvSpPr/>
          <p:nvPr/>
        </p:nvSpPr>
        <p:spPr>
          <a:xfrm>
            <a:off x="3275856" y="2996952"/>
            <a:ext cx="1944216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Por el número de muebles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1" name="10 Pergamino vertical"/>
          <p:cNvSpPr/>
          <p:nvPr/>
        </p:nvSpPr>
        <p:spPr>
          <a:xfrm>
            <a:off x="395536" y="3356992"/>
            <a:ext cx="2483768" cy="237626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000" dirty="0" smtClean="0"/>
              <a:t>Multilaterales</a:t>
            </a:r>
          </a:p>
          <a:p>
            <a:endParaRPr lang="es-MX" sz="2000" dirty="0"/>
          </a:p>
          <a:p>
            <a:r>
              <a:rPr lang="es-MX" sz="2000" dirty="0" smtClean="0"/>
              <a:t>Se intercambian más de dos bienes</a:t>
            </a:r>
          </a:p>
        </p:txBody>
      </p:sp>
      <p:sp>
        <p:nvSpPr>
          <p:cNvPr id="12" name="11 Pergamino horizontal"/>
          <p:cNvSpPr/>
          <p:nvPr/>
        </p:nvSpPr>
        <p:spPr>
          <a:xfrm>
            <a:off x="2987824" y="4941168"/>
            <a:ext cx="2376264" cy="1412776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Bilaterales: Cuando intervienen dos bienes muebles.</a:t>
            </a:r>
            <a:endParaRPr lang="es-ES" dirty="0"/>
          </a:p>
        </p:txBody>
      </p:sp>
      <p:sp>
        <p:nvSpPr>
          <p:cNvPr id="13" name="12 Flecha cuádruple"/>
          <p:cNvSpPr/>
          <p:nvPr/>
        </p:nvSpPr>
        <p:spPr>
          <a:xfrm>
            <a:off x="3635896" y="1124744"/>
            <a:ext cx="1296144" cy="1512168"/>
          </a:xfrm>
          <a:prstGeom prst="quad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3383868" y="4077072"/>
            <a:ext cx="612068" cy="93610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H="1">
            <a:off x="2627784" y="4005064"/>
            <a:ext cx="756084" cy="36004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4624E-7 C -0.02761 -0.02728 -0.06719 -0.10127 -0.08559 -0.13919 C -0.16684 -0.30682 -0.23038 -0.51145 -0.38247 -0.57896 C -0.38837 -0.57688 -0.39427 -0.57549 -0.4 -0.57272 C -0.40955 -0.56809 -0.41528 -0.55191 -0.42222 -0.54312 C -0.43472 -0.49202 -0.44358 -0.44208 -0.44757 -0.38867 C -0.4467 -0.35052 -0.44827 -0.30821 -0.4349 -0.27237 C -0.42222 -0.23861 -0.38681 -0.20856 -0.36493 -0.18798 C -0.36042 -0.18382 -0.35504 -0.18174 -0.3507 -0.17734 C -0.34653 -0.17318 -0.34375 -0.16671 -0.33958 -0.16254 C -0.31476 -0.13757 -0.28629 -0.11746 -0.25868 -0.09942 C -0.22726 -0.07838 -0.17986 -0.06705 -0.14445 -0.06312 C -0.11684 -0.06474 -0.07813 -0.07214 -0.05226 -0.06104 C -0.04601 -0.05572 -0.03872 -0.05133 -0.0316 -0.04856 C -0.02639 -0.0437 -0.02153 -0.04254 -0.0158 -0.04 C -0.01476 -0.03885 -0.01389 -0.03676 -0.01267 -0.03561 C -0.01129 -0.03445 -0.00903 -0.03515 -0.00781 -0.03376 C -0.00538 -0.03052 -0.00625 -0.01919 -0.00625 -0.01688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Pergamino horizontal"/>
          <p:cNvSpPr/>
          <p:nvPr/>
        </p:nvSpPr>
        <p:spPr>
          <a:xfrm>
            <a:off x="179512" y="620688"/>
            <a:ext cx="2448272" cy="93610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PERMUTA</a:t>
            </a:r>
            <a:endParaRPr lang="es-ES" dirty="0"/>
          </a:p>
        </p:txBody>
      </p:sp>
      <p:sp>
        <p:nvSpPr>
          <p:cNvPr id="6" name="5 Pergamino horizontal"/>
          <p:cNvSpPr/>
          <p:nvPr/>
        </p:nvSpPr>
        <p:spPr>
          <a:xfrm>
            <a:off x="6156176" y="908720"/>
            <a:ext cx="2808312" cy="864096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COMPRA-VENTA</a:t>
            </a:r>
            <a:endParaRPr lang="es-ES" dirty="0"/>
          </a:p>
        </p:txBody>
      </p:sp>
      <p:sp>
        <p:nvSpPr>
          <p:cNvPr id="7" name="6 Proceso alternativo"/>
          <p:cNvSpPr/>
          <p:nvPr/>
        </p:nvSpPr>
        <p:spPr>
          <a:xfrm>
            <a:off x="2915816" y="188640"/>
            <a:ext cx="3240360" cy="936104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DIFERENCIA Y COMPARACIÓN CON LA COMPAVENTA</a:t>
            </a:r>
            <a:endParaRPr lang="es-ES" dirty="0"/>
          </a:p>
        </p:txBody>
      </p:sp>
      <p:sp>
        <p:nvSpPr>
          <p:cNvPr id="8" name="7 Proceso"/>
          <p:cNvSpPr/>
          <p:nvPr/>
        </p:nvSpPr>
        <p:spPr>
          <a:xfrm>
            <a:off x="251520" y="2492896"/>
            <a:ext cx="2376264" cy="3384376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Tiene como contrapartida un </a:t>
            </a:r>
            <a:r>
              <a:rPr lang="es-MX" dirty="0" smtClean="0"/>
              <a:t>bien</a:t>
            </a:r>
            <a:r>
              <a:rPr lang="es-MX" dirty="0" smtClean="0"/>
              <a:t> </a:t>
            </a:r>
            <a:r>
              <a:rPr lang="es-MX" dirty="0" smtClean="0"/>
              <a:t>determinado.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Intercambio de dos cosas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Ambos se denominan  </a:t>
            </a:r>
            <a:r>
              <a:rPr lang="es-MX" dirty="0" err="1" smtClean="0"/>
              <a:t>permutantes</a:t>
            </a:r>
            <a:endParaRPr lang="es-MX" dirty="0"/>
          </a:p>
        </p:txBody>
      </p:sp>
      <p:sp>
        <p:nvSpPr>
          <p:cNvPr id="9" name="8 Proceso"/>
          <p:cNvSpPr/>
          <p:nvPr/>
        </p:nvSpPr>
        <p:spPr>
          <a:xfrm>
            <a:off x="5868144" y="2636912"/>
            <a:ext cx="3096344" cy="3240360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Una suma de dinero 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Existe un precio cierto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Intercambio de bienes  y   servicios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Existe un comprador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Existe un vendedor</a:t>
            </a:r>
            <a:endParaRPr lang="es-MX" dirty="0"/>
          </a:p>
        </p:txBody>
      </p:sp>
      <p:pic>
        <p:nvPicPr>
          <p:cNvPr id="10" name="9 Imagen" descr="Imagen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412776"/>
            <a:ext cx="2652539" cy="236156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10 Imagen" descr="Imagen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4005064"/>
            <a:ext cx="2417043" cy="22453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cxnSp>
        <p:nvCxnSpPr>
          <p:cNvPr id="12" name="11 Conector recto de flecha"/>
          <p:cNvCxnSpPr/>
          <p:nvPr/>
        </p:nvCxnSpPr>
        <p:spPr>
          <a:xfrm flipH="1">
            <a:off x="2123728" y="404664"/>
            <a:ext cx="648072" cy="28803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6228184" y="548680"/>
            <a:ext cx="792088" cy="36004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endCxn id="8" idx="0"/>
          </p:cNvCxnSpPr>
          <p:nvPr/>
        </p:nvCxnSpPr>
        <p:spPr>
          <a:xfrm flipH="1">
            <a:off x="1439652" y="1556792"/>
            <a:ext cx="36004" cy="93610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7524328" y="1772816"/>
            <a:ext cx="0" cy="79208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8.03468E-6 C -0.0198 -0.00208 -0.03316 -0.00878 -0.05243 -0.01479 C -0.07223 -0.02104 -0.10191 -0.0245 -0.12066 -0.02751 C -0.14705 -0.02612 -0.17379 -0.02728 -0.2 -0.02312 C -0.23525 -0.01734 -0.27049 0.01041 -0.29844 0.03816 C -0.30886 0.04856 -0.3349 0.07862 -0.34931 0.09527 C -0.35486 0.10174 -0.36511 0.11631 -0.36511 0.11631 C -0.36615 0.11908 -0.36823 0.12162 -0.36823 0.12486 C -0.36823 0.1355 -0.36841 0.14683 -0.36511 0.15654 C -0.35573 0.18359 -0.32743 0.18729 -0.30955 0.19446 C -0.28733 0.19307 -0.26511 0.1933 -0.24289 0.19029 C -0.22813 0.18844 -0.1908 0.17365 -0.17778 0.16925 C -0.10087 0.14313 -0.02466 0.11423 0.054 0.09943 C 0.14081 0.05804 0.07431 0.0948 0.12379 0.0592 C 0.13924 0.0481 0.15365 0.04116 0.16181 0.01896 C 0.13473 0.00093 0.02101 0.01226 -0.00313 0.01272 C -0.01736 0.01804 -0.03143 0.02128 -0.04601 0.02336 C -0.06129 0.02174 -0.07726 0.02266 -0.05868 0.0148 C -0.05521 0.01018 -0.05295 0.00417 -0.04931 8.03468E-6 C -0.04306 -0.00716 -0.03681 -0.00901 -0.03021 -0.01479 C -0.02223 -0.01132 -0.02587 -0.01479 -0.02223 8.03468E-6 C -0.0217 0.00209 -0.02066 0.00648 -0.02066 0.00648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8.67052E-7 C 0.00452 -0.0178 0.01719 -0.03376 0.02535 -0.04855 C 0.04722 -0.08832 0.04097 -0.08439 0.06979 -0.12462 C 0.08195 -0.14173 0.09583 -0.1563 0.10799 -0.17341 C 0.1691 -0.25988 0.23924 -0.38358 0.3349 -0.40162 C 0.35018 -0.40023 0.3658 -0.40116 0.3809 -0.39746 C 0.38629 -0.39607 0.39063 -0.39052 0.39531 -0.38682 C 0.42049 -0.36671 0.43247 -0.32671 0.43646 -0.28948 C 0.43542 -0.27052 0.43559 -0.25133 0.43333 -0.2326 C 0.43247 -0.22566 0.42882 -0.21988 0.42708 -0.21341 C 0.4125 -0.16046 0.39583 -0.1311 0.36979 -0.08879 C 0.34167 -0.04324 0.30643 0.00486 0.26667 0.03376 C 0.2592 0.03931 0.2507 0.04185 0.24288 0.04647 C 0.19167 0.07769 0.14393 0.09988 0.08889 0.11422 C 0.05243 0.1126 0.00174 0.11977 -0.03177 0.10775 C -0.04444 0.08254 -0.0342 0.05295 -0.02222 0.03168 C -0.01476 0.0185 -0.00903 0.00231 0.00156 -0.00624 C 0.00521 -0.00925 0.01337 -0.01087 0.01754 -0.01272 C 0.03143 -0.00971 0.02483 -0.01364 0.03646 0.00208 C 0.03993 0.00694 0.04445 0.01896 0.04445 0.01896 C 0.04583 0.02844 0.04861 0.03538 0.05087 0.04439 C 0.05191 0.05572 0.05295 0.06682 0.05399 0.07815 C 0.05434 0.08254 0.05712 0.09087 0.05712 0.09087 C 0.05278 0.10566 0.05417 0.11098 0.0349 0.09734 C 0.0309 0.09457 0.03004 0.08694 0.02708 0.08254 C 0.01962 0.07145 0.01406 0.06659 0.00799 0.05295 C 0.00625 0.04393 0.00382 0.03746 1.38889E-6 0.0296 C -0.00052 0.02682 -0.00104 0.02405 -0.00156 0.02127 C -0.00208 0.01919 -0.00312 0.0148 -0.00312 0.0148 " pathEditMode="relative" ptsTypes="ffffffffffffffffffffffffffff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ortar rectángulo de esquina diagonal"/>
          <p:cNvSpPr/>
          <p:nvPr/>
        </p:nvSpPr>
        <p:spPr>
          <a:xfrm>
            <a:off x="3563888" y="224644"/>
            <a:ext cx="1944216" cy="72008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DONACIÓN</a:t>
            </a:r>
            <a:endParaRPr lang="es-ES" sz="2000" dirty="0"/>
          </a:p>
        </p:txBody>
      </p:sp>
      <p:sp>
        <p:nvSpPr>
          <p:cNvPr id="3" name="2 Pergamino vertical"/>
          <p:cNvSpPr/>
          <p:nvPr/>
        </p:nvSpPr>
        <p:spPr>
          <a:xfrm>
            <a:off x="0" y="332656"/>
            <a:ext cx="2304256" cy="3816424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/>
              <a:t>Es el acto por el cual una persona llamada donante enajena una cosa de manera voluntaria a otra, llamada donatario que es quien la acepta</a:t>
            </a:r>
          </a:p>
        </p:txBody>
      </p:sp>
      <p:sp>
        <p:nvSpPr>
          <p:cNvPr id="4" name="3 Pergamino vertical"/>
          <p:cNvSpPr/>
          <p:nvPr/>
        </p:nvSpPr>
        <p:spPr>
          <a:xfrm>
            <a:off x="2123728" y="1268760"/>
            <a:ext cx="2304256" cy="367240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/>
              <a:t>La donación es  gratuita, pues el donante no recibe nada a cambio y precisa que el donatario la acepte</a:t>
            </a:r>
            <a:endParaRPr lang="es-MX" dirty="0"/>
          </a:p>
        </p:txBody>
      </p:sp>
      <p:sp>
        <p:nvSpPr>
          <p:cNvPr id="5" name="4 Pergamino vertical"/>
          <p:cNvSpPr/>
          <p:nvPr/>
        </p:nvSpPr>
        <p:spPr>
          <a:xfrm>
            <a:off x="4572000" y="1124744"/>
            <a:ext cx="2304256" cy="367240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Es un acto de libertad, por el cual una persona dispone  de una cosa en favor de otra que la acepta</a:t>
            </a:r>
            <a:endParaRPr lang="es-ES" dirty="0"/>
          </a:p>
        </p:txBody>
      </p:sp>
      <p:sp>
        <p:nvSpPr>
          <p:cNvPr id="6" name="5 Pergamino vertical"/>
          <p:cNvSpPr/>
          <p:nvPr/>
        </p:nvSpPr>
        <p:spPr>
          <a:xfrm>
            <a:off x="6839744" y="188640"/>
            <a:ext cx="2304256" cy="374441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/>
              <a:t>Es necesaria la aceptación del donatario para que se produzcan efectos jurídicos en el donante, siempre que no constituyan deudas exigible</a:t>
            </a:r>
            <a:r>
              <a:rPr lang="es-MX" dirty="0" smtClean="0">
                <a:solidFill>
                  <a:schemeClr val="tx1"/>
                </a:solidFill>
              </a:rPr>
              <a:t>s</a:t>
            </a:r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7" name="6 Imagen" descr="Imagen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13176"/>
            <a:ext cx="2376264" cy="1647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 descr="Imagen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4941168"/>
            <a:ext cx="2664296" cy="17072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9" name="8 Conector recto de flecha"/>
          <p:cNvCxnSpPr>
            <a:endCxn id="5" idx="0"/>
          </p:cNvCxnSpPr>
          <p:nvPr/>
        </p:nvCxnSpPr>
        <p:spPr>
          <a:xfrm>
            <a:off x="5544108" y="404664"/>
            <a:ext cx="180020" cy="72008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5544108" y="404664"/>
            <a:ext cx="1548172" cy="36004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3419872" y="476672"/>
            <a:ext cx="108012" cy="79208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2123728" y="476672"/>
            <a:ext cx="1368152" cy="50405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mapa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5" t="5029" r="2680" b="6945"/>
          <a:stretch/>
        </p:blipFill>
        <p:spPr bwMode="auto">
          <a:xfrm>
            <a:off x="-187569" y="-74584"/>
            <a:ext cx="9331569" cy="684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Elipse"/>
          <p:cNvSpPr/>
          <p:nvPr/>
        </p:nvSpPr>
        <p:spPr>
          <a:xfrm>
            <a:off x="3779912" y="945704"/>
            <a:ext cx="914400" cy="323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65800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Pergamino horizontal"/>
          <p:cNvSpPr/>
          <p:nvPr/>
        </p:nvSpPr>
        <p:spPr>
          <a:xfrm>
            <a:off x="395536" y="0"/>
            <a:ext cx="4392488" cy="1512168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CLASIFICACIÓN DEL CONTRATO DE DONACIÓN</a:t>
            </a:r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179512" y="1844824"/>
            <a:ext cx="3312368" cy="38884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s-MX" sz="1000" dirty="0" smtClean="0"/>
          </a:p>
          <a:p>
            <a:pPr>
              <a:buFont typeface="Arial" pitchFamily="34" charset="0"/>
              <a:buChar char="•"/>
            </a:pPr>
            <a:endParaRPr lang="es-MX" sz="1000" dirty="0"/>
          </a:p>
          <a:p>
            <a:pPr>
              <a:buFont typeface="Arial" pitchFamily="34" charset="0"/>
              <a:buChar char="•"/>
            </a:pPr>
            <a:endParaRPr lang="es-MX" sz="1000" dirty="0" smtClean="0"/>
          </a:p>
          <a:p>
            <a:pPr>
              <a:buFont typeface="Arial" pitchFamily="34" charset="0"/>
              <a:buChar char="•"/>
            </a:pPr>
            <a:endParaRPr lang="es-MX" sz="1000" dirty="0"/>
          </a:p>
          <a:p>
            <a:pPr>
              <a:buFont typeface="Arial" pitchFamily="34" charset="0"/>
              <a:buChar char="•"/>
            </a:pPr>
            <a:r>
              <a:rPr lang="es-MX" sz="2000" dirty="0"/>
              <a:t>Principal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 Consensual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 Traslativo de dominio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 Unilateral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 Gratuito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En principio irrevocable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 Entre vivos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 Instantáneo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 Formal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 Solemne</a:t>
            </a:r>
          </a:p>
          <a:p>
            <a:pPr>
              <a:buFont typeface="Arial" pitchFamily="34" charset="0"/>
              <a:buChar char="•"/>
            </a:pPr>
            <a:endParaRPr lang="es-MX" sz="1000" dirty="0" smtClean="0"/>
          </a:p>
          <a:p>
            <a:pPr>
              <a:buFont typeface="Arial" pitchFamily="34" charset="0"/>
              <a:buChar char="•"/>
            </a:pPr>
            <a:endParaRPr lang="es-MX" sz="1000" dirty="0"/>
          </a:p>
          <a:p>
            <a:pPr>
              <a:buFont typeface="Arial" pitchFamily="34" charset="0"/>
              <a:buChar char="•"/>
            </a:pPr>
            <a:endParaRPr lang="es-MX" sz="1000" dirty="0" smtClean="0"/>
          </a:p>
          <a:p>
            <a:pPr>
              <a:buFont typeface="Arial" pitchFamily="34" charset="0"/>
              <a:buChar char="•"/>
            </a:pPr>
            <a:endParaRPr lang="es-MX" sz="1000" dirty="0"/>
          </a:p>
          <a:p>
            <a:endParaRPr lang="es-ES" sz="1000" dirty="0"/>
          </a:p>
        </p:txBody>
      </p:sp>
      <p:sp>
        <p:nvSpPr>
          <p:cNvPr id="8" name="7 Rectángulo"/>
          <p:cNvSpPr/>
          <p:nvPr/>
        </p:nvSpPr>
        <p:spPr>
          <a:xfrm>
            <a:off x="5598295" y="188640"/>
            <a:ext cx="2952328" cy="25202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s-MX" sz="2000" dirty="0"/>
              <a:t>La donación es retroactiva, en caso de ingratitud por parte del donatario</a:t>
            </a:r>
          </a:p>
          <a:p>
            <a:pPr>
              <a:buFont typeface="Arial" pitchFamily="34" charset="0"/>
              <a:buChar char="•"/>
            </a:pPr>
            <a:r>
              <a:rPr lang="es-MX" sz="2000" dirty="0"/>
              <a:t>Dicho contrato será sobre bienes </a:t>
            </a:r>
            <a:r>
              <a:rPr lang="es-MX" sz="2000" dirty="0" smtClean="0"/>
              <a:t>presentes</a:t>
            </a:r>
            <a:endParaRPr lang="es-MX" sz="2000" dirty="0"/>
          </a:p>
          <a:p>
            <a:pPr>
              <a:buFont typeface="Arial" pitchFamily="34" charset="0"/>
              <a:buChar char="•"/>
            </a:pPr>
            <a:r>
              <a:rPr lang="es-MX" sz="2000" dirty="0"/>
              <a:t>Puede ser </a:t>
            </a:r>
            <a:r>
              <a:rPr lang="es-MX" sz="2000" dirty="0" smtClean="0"/>
              <a:t>instantáneo o </a:t>
            </a:r>
            <a:r>
              <a:rPr lang="es-MX" sz="2000" dirty="0"/>
              <a:t>de tracto sucesivo</a:t>
            </a:r>
            <a:endParaRPr lang="es-ES" sz="2000" dirty="0"/>
          </a:p>
        </p:txBody>
      </p:sp>
      <p:sp>
        <p:nvSpPr>
          <p:cNvPr id="9" name="8 Rectángulo"/>
          <p:cNvSpPr/>
          <p:nvPr/>
        </p:nvSpPr>
        <p:spPr>
          <a:xfrm>
            <a:off x="3923928" y="3068960"/>
            <a:ext cx="1872208" cy="30963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s-MX" dirty="0" smtClean="0"/>
              <a:t>El donante no será responsable de evicción a menos que se haya obligado expresamente o que la donación sea con cargo.</a:t>
            </a:r>
          </a:p>
        </p:txBody>
      </p:sp>
      <p:pic>
        <p:nvPicPr>
          <p:cNvPr id="10" name="9 Imagen" descr="Imagen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756733">
            <a:off x="6012159" y="3174275"/>
            <a:ext cx="2876191" cy="28857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1" name="10 Conector recto de flecha"/>
          <p:cNvCxnSpPr/>
          <p:nvPr/>
        </p:nvCxnSpPr>
        <p:spPr>
          <a:xfrm flipV="1">
            <a:off x="4572000" y="1196752"/>
            <a:ext cx="972108" cy="14401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4535996" y="1340768"/>
            <a:ext cx="324036" cy="158417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H="1">
            <a:off x="3491880" y="1340768"/>
            <a:ext cx="1044116" cy="72008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Pergamino horizontal"/>
          <p:cNvSpPr/>
          <p:nvPr/>
        </p:nvSpPr>
        <p:spPr>
          <a:xfrm>
            <a:off x="3347864" y="1844824"/>
            <a:ext cx="2304256" cy="1152128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TIPOS DE DONACION</a:t>
            </a:r>
            <a:endParaRPr lang="es-ES" sz="2400" dirty="0"/>
          </a:p>
        </p:txBody>
      </p:sp>
      <p:sp>
        <p:nvSpPr>
          <p:cNvPr id="7" name="6 Llamada rectangular redondeada"/>
          <p:cNvSpPr/>
          <p:nvPr/>
        </p:nvSpPr>
        <p:spPr>
          <a:xfrm>
            <a:off x="1619672" y="4985792"/>
            <a:ext cx="3312368" cy="1683568"/>
          </a:xfrm>
          <a:prstGeom prst="wedgeRoundRectCallout">
            <a:avLst>
              <a:gd name="adj1" fmla="val -1904"/>
              <a:gd name="adj2" fmla="val -10286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b="1" dirty="0" smtClean="0"/>
              <a:t>MORTIS CAUSA</a:t>
            </a:r>
          </a:p>
          <a:p>
            <a:r>
              <a:rPr lang="es-MX" dirty="0"/>
              <a:t>A</a:t>
            </a:r>
            <a:r>
              <a:rPr lang="es-MX" dirty="0" smtClean="0"/>
              <a:t>quella que está condicionada a la muerte del donante</a:t>
            </a:r>
            <a:r>
              <a:rPr lang="es-MX" dirty="0"/>
              <a:t> </a:t>
            </a:r>
            <a:r>
              <a:rPr lang="es-MX" dirty="0" smtClean="0"/>
              <a:t>y, generalmente se equipara a un legado o herencia</a:t>
            </a:r>
            <a:endParaRPr lang="es-MX" dirty="0"/>
          </a:p>
        </p:txBody>
      </p:sp>
      <p:sp>
        <p:nvSpPr>
          <p:cNvPr id="9" name="8 Llamada rectangular redondeada"/>
          <p:cNvSpPr/>
          <p:nvPr/>
        </p:nvSpPr>
        <p:spPr>
          <a:xfrm>
            <a:off x="0" y="2852936"/>
            <a:ext cx="2771800" cy="1584176"/>
          </a:xfrm>
          <a:prstGeom prst="wedgeRoundRectCallout">
            <a:avLst>
              <a:gd name="adj1" fmla="val 70124"/>
              <a:gd name="adj2" fmla="val -6613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400" dirty="0"/>
          </a:p>
        </p:txBody>
      </p:sp>
      <p:sp>
        <p:nvSpPr>
          <p:cNvPr id="10" name="9 Llamada rectangular redondeada"/>
          <p:cNvSpPr/>
          <p:nvPr/>
        </p:nvSpPr>
        <p:spPr>
          <a:xfrm>
            <a:off x="0" y="260648"/>
            <a:ext cx="3024336" cy="1872208"/>
          </a:xfrm>
          <a:prstGeom prst="wedgeRoundRectCallout">
            <a:avLst>
              <a:gd name="adj1" fmla="val 58641"/>
              <a:gd name="adj2" fmla="val 61802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b="1" dirty="0" smtClean="0"/>
              <a:t>PRENUPCIALES</a:t>
            </a:r>
          </a:p>
          <a:p>
            <a:r>
              <a:rPr lang="es-MX" dirty="0" smtClean="0"/>
              <a:t>Aquellas hechas entre los futuros cónyuges o por algún tercero en consideración al futuro matrimonio.</a:t>
            </a:r>
            <a:endParaRPr lang="es-MX" dirty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3275856" y="0"/>
            <a:ext cx="2592288" cy="1340768"/>
          </a:xfrm>
          <a:prstGeom prst="wedgeRoundRectCallout">
            <a:avLst>
              <a:gd name="adj1" fmla="val -27384"/>
              <a:gd name="adj2" fmla="val 9465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b="1" dirty="0" smtClean="0"/>
              <a:t>PURA</a:t>
            </a:r>
          </a:p>
          <a:p>
            <a:r>
              <a:rPr lang="es-MX" dirty="0" smtClean="0"/>
              <a:t>Se otorga en términos absolutos</a:t>
            </a:r>
            <a:endParaRPr lang="es-MX" dirty="0"/>
          </a:p>
        </p:txBody>
      </p:sp>
      <p:sp>
        <p:nvSpPr>
          <p:cNvPr id="14" name="13 Llamada rectangular redondeada"/>
          <p:cNvSpPr/>
          <p:nvPr/>
        </p:nvSpPr>
        <p:spPr>
          <a:xfrm>
            <a:off x="6119664" y="4581128"/>
            <a:ext cx="3024336" cy="1800200"/>
          </a:xfrm>
          <a:prstGeom prst="wedgeRoundRectCallout">
            <a:avLst>
              <a:gd name="adj1" fmla="val -66185"/>
              <a:gd name="adj2" fmla="val -9568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b="1" dirty="0" smtClean="0"/>
              <a:t>CON CARGO</a:t>
            </a:r>
          </a:p>
          <a:p>
            <a:r>
              <a:rPr lang="es-MX" dirty="0" smtClean="0"/>
              <a:t>Consiste en la imposición de gravámenes al donatario</a:t>
            </a:r>
            <a:endParaRPr lang="es-MX" dirty="0"/>
          </a:p>
        </p:txBody>
      </p:sp>
      <p:sp>
        <p:nvSpPr>
          <p:cNvPr id="15" name="14 Llamada rectangular redondeada"/>
          <p:cNvSpPr/>
          <p:nvPr/>
        </p:nvSpPr>
        <p:spPr>
          <a:xfrm>
            <a:off x="5940152" y="2060848"/>
            <a:ext cx="3024336" cy="1872208"/>
          </a:xfrm>
          <a:prstGeom prst="wedgeRoundRectCallout">
            <a:avLst>
              <a:gd name="adj1" fmla="val -57547"/>
              <a:gd name="adj2" fmla="val -2960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REMUNERATORIA</a:t>
            </a:r>
          </a:p>
          <a:p>
            <a:pPr algn="ctr"/>
            <a:r>
              <a:rPr lang="es-MX" dirty="0" smtClean="0"/>
              <a:t>Se hace en atención a servicios recibidos por el donante y éste tiene acción legal para reclamarle al donatario</a:t>
            </a:r>
            <a:endParaRPr lang="es-ES" dirty="0"/>
          </a:p>
        </p:txBody>
      </p:sp>
      <p:sp>
        <p:nvSpPr>
          <p:cNvPr id="16" name="15 Llamada rectangular redondeada"/>
          <p:cNvSpPr/>
          <p:nvPr/>
        </p:nvSpPr>
        <p:spPr>
          <a:xfrm>
            <a:off x="6156176" y="332656"/>
            <a:ext cx="2808312" cy="1268760"/>
          </a:xfrm>
          <a:prstGeom prst="wedgeRoundRectCallout">
            <a:avLst>
              <a:gd name="adj1" fmla="val -81768"/>
              <a:gd name="adj2" fmla="val 7382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b="1" dirty="0" smtClean="0"/>
              <a:t>DCONDICIONAL </a:t>
            </a:r>
          </a:p>
          <a:p>
            <a:r>
              <a:rPr lang="es-MX" dirty="0" smtClean="0"/>
              <a:t>Depende de un acontecimiento futuro e incierto</a:t>
            </a:r>
            <a:endParaRPr lang="es-MX" dirty="0"/>
          </a:p>
        </p:txBody>
      </p:sp>
      <p:pic>
        <p:nvPicPr>
          <p:cNvPr id="17" name="16 Imagen" descr="Imagen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3068960"/>
            <a:ext cx="2274565" cy="1425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Rectángulo"/>
          <p:cNvSpPr/>
          <p:nvPr/>
        </p:nvSpPr>
        <p:spPr>
          <a:xfrm>
            <a:off x="242900" y="2867398"/>
            <a:ext cx="228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MX" b="1" dirty="0">
                <a:solidFill>
                  <a:prstClr val="black"/>
                </a:solidFill>
              </a:rPr>
              <a:t>ENTRE CÓNYUGES O CONSORTES</a:t>
            </a:r>
          </a:p>
          <a:p>
            <a:pPr lvl="0" algn="ctr"/>
            <a:r>
              <a:rPr lang="es-MX" dirty="0">
                <a:solidFill>
                  <a:prstClr val="black"/>
                </a:solidFill>
              </a:rPr>
              <a:t>Aquella que hace un cónyuge a favor del otro</a:t>
            </a:r>
            <a:endParaRPr lang="es-E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4335E-6 C -0.00503 0.05503 -0.03802 0.10243 -0.0651 0.1415 C -0.11666 0.21595 -0.18906 0.28763 -0.2651 0.30659 C -0.28402 0.30405 -0.29514 0.30543 -0.31111 0.29595 C -0.39479 0.2467 -0.41614 0.1126 -0.42534 0.00416 C -0.4276 -0.06174 -0.43281 -0.12971 -0.42066 -0.19445 C -0.41753 -0.21087 -0.40347 -0.27191 -0.39843 -0.28116 C -0.396 -0.28555 -0.38871 -0.30081 -0.38402 -0.30451 C -0.38107 -0.30682 -0.37448 -0.30867 -0.37448 -0.30867 C -0.35087 -0.30543 -0.34843 -0.30844 -0.33333 -0.29595 C -0.32656 -0.29041 -0.3158 -0.27491 -0.3158 -0.27491 C -0.31475 -0.27075 -0.31423 -0.26613 -0.31267 -0.2622 C -0.30937 -0.25411 -0.30156 -0.23885 -0.30156 -0.23885 C -0.29566 -0.2111 -0.2842 -0.19052 -0.27291 -0.16694 C -0.271 -0.16301 -0.26996 -0.15838 -0.26823 -0.15445 C -0.26475 -0.14659 -0.26093 -0.13873 -0.25712 -0.1311 C -0.25277 -0.12231 -0.24722 -0.11468 -0.24288 -0.10567 C -0.22274 -0.06358 -0.25104 -0.11445 -0.22847 -0.07191 C -0.2184 -0.05295 -0.20451 -0.03746 -0.19201 -0.02127 C -0.18628 -0.01387 -0.17777 0.00416 -0.17777 0.00416 C -0.18628 -0.06474 -0.18194 -0.14174 -0.16666 -0.20925 C -0.16024 -0.26728 -0.14375 -0.32116 -0.12222 -0.37202 C -0.11701 -0.38428 -0.11284 -0.39723 -0.10625 -0.40809 C -0.10277 -0.41387 -0.09739 -0.41734 -0.09357 -0.42289 C -0.08993 -0.42798 -0.08732 -0.43445 -0.08402 -0.43977 C -0.08003 -0.44624 -0.07569 -0.45249 -0.07135 -0.45873 C -0.05017 -0.48879 -0.02812 -0.52046 0.0033 -0.52856 C 0.01181 -0.52786 0.02084 -0.53064 0.02865 -0.52648 C 0.03646 -0.52231 0.05486 -0.48624 0.06042 -0.47769 C 0.06667 -0.45665 0.07118 -0.4363 0.07934 -0.41642 C 0.08473 -0.3711 0.09236 -0.32624 0.09844 -0.28116 C 0.09792 -0.24162 0.09966 -0.20208 0.09688 -0.16278 C 0.09323 -0.1096 0.07657 -0.04116 0.05886 0.00624 C 0.06025 -0.04162 0.06111 -0.04532 0.06823 -0.08463 C 0.07674 -0.13156 0.08177 -0.18752 0.1 -0.23052 C 0.11771 -0.2726 0.09618 -0.22335 0.12223 -0.27491 C 0.13507 -0.30035 0.14931 -0.31353 0.17153 -0.31931 C 0.17778 -0.31792 0.18438 -0.31723 0.19045 -0.31491 C 0.20122 -0.31075 0.21042 -0.29364 0.21754 -0.28324 C 0.24011 -0.25017 0.25538 -0.21457 0.26511 -0.17133 C 0.27032 -0.14821 0.27275 -0.12601 0.27934 -0.10358 C 0.28282 -0.07885 0.28594 -0.05411 0.29045 -0.0296 C 0.29202 -0.00856 0.29358 0.01272 0.29532 0.03376 C 0.29584 0.04 0.29688 0.05272 0.29688 0.05272 C 0.29584 0.0978 0.29566 0.14312 0.29375 0.18821 C 0.29271 0.21248 0.28507 0.23514 0.27934 0.2578 C 0.27431 0.27746 0.27118 0.29803 0.26511 0.31699 C 0.25816 0.33873 0.24132 0.36439 0.22552 0.37618 C 0.21927 0.38081 0.20486 0.38474 0.20486 0.38474 C 0.19896 0.38405 0.19306 0.38428 0.18733 0.38266 C 0.16719 0.37688 0.15295 0.35422 0.1349 0.34243 C 0.11094 0.31029 0.09514 0.27422 0.07622 0.23676 C 0.06893 0.2222 0.06111 0.20832 0.05556 0.19237 C 0.04601 0.16509 0.03993 0.13572 0.03177 0.10774 C 0.03125 0.10358 0.03125 0.09919 0.03021 0.09503 C 0.02344 0.06774 0.03004 0.10844 0.02552 0.08231 C 0.02153 0.05965 0.02153 0.03237 0.01111 0.01272 C 0.00886 0.00347 0.00903 0.00023 0.00486 -0.00648 C 0.004 -0.00809 0.00261 -0.01202 0.00157 -0.01064 C -0.00034 -0.00809 0.00052 -0.00347 -1.38889E-6 2.54335E-6 Z " pathEditMode="relative" ptsTypes="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CONTRATO DE MUTUO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sz="3100" dirty="0" smtClean="0">
                <a:solidFill>
                  <a:schemeClr val="tx1"/>
                </a:solidFill>
              </a:rPr>
              <a:t>(PRÉSTAMO)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3 Imagen" descr="descar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700808"/>
            <a:ext cx="5265458" cy="4212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Onda"/>
          <p:cNvSpPr/>
          <p:nvPr/>
        </p:nvSpPr>
        <p:spPr>
          <a:xfrm>
            <a:off x="1907704" y="404664"/>
            <a:ext cx="5148572" cy="2633391"/>
          </a:xfrm>
          <a:prstGeom prst="wave">
            <a:avLst>
              <a:gd name="adj1" fmla="val 12500"/>
              <a:gd name="adj2" fmla="val -18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000" dirty="0" smtClean="0"/>
              <a:t>                        MUTUO</a:t>
            </a:r>
          </a:p>
          <a:p>
            <a:r>
              <a:rPr lang="es-ES" dirty="0" smtClean="0"/>
              <a:t>Contrato por el cual el mutuante se obliga a transferir la propiedad de una suma de dinero o bienes fungibles al mutuatario, quien se obliga a devolver otro tanto de la misma cantidad y especie</a:t>
            </a:r>
          </a:p>
          <a:p>
            <a:pPr algn="ctr"/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5" name="4 Doble onda"/>
          <p:cNvSpPr/>
          <p:nvPr/>
        </p:nvSpPr>
        <p:spPr>
          <a:xfrm>
            <a:off x="395536" y="2794647"/>
            <a:ext cx="2520280" cy="819472"/>
          </a:xfrm>
          <a:prstGeom prst="double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MUTUATANTE</a:t>
            </a:r>
          </a:p>
          <a:p>
            <a:pPr algn="ctr"/>
            <a:r>
              <a:rPr lang="es-ES" dirty="0" smtClean="0"/>
              <a:t>DA BIENES O DINERO</a:t>
            </a:r>
            <a:endParaRPr lang="es-ES" dirty="0"/>
          </a:p>
        </p:txBody>
      </p:sp>
      <p:sp>
        <p:nvSpPr>
          <p:cNvPr id="6" name="5 Doble onda"/>
          <p:cNvSpPr/>
          <p:nvPr/>
        </p:nvSpPr>
        <p:spPr>
          <a:xfrm>
            <a:off x="5364089" y="3094492"/>
            <a:ext cx="3312368" cy="792088"/>
          </a:xfrm>
          <a:prstGeom prst="double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MUTUATARIO</a:t>
            </a:r>
          </a:p>
          <a:p>
            <a:pPr algn="ctr"/>
            <a:r>
              <a:rPr lang="es-ES" dirty="0" smtClean="0"/>
              <a:t>RECIBE DINERO O BIENES</a:t>
            </a:r>
            <a:endParaRPr lang="es-ES" dirty="0"/>
          </a:p>
        </p:txBody>
      </p:sp>
      <p:pic>
        <p:nvPicPr>
          <p:cNvPr id="7" name="6 Imagen" descr="Imagen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84911">
            <a:off x="747629" y="4285753"/>
            <a:ext cx="1885384" cy="2133228"/>
          </a:xfrm>
          <a:prstGeom prst="rect">
            <a:avLst/>
          </a:prstGeom>
        </p:spPr>
      </p:pic>
      <p:pic>
        <p:nvPicPr>
          <p:cNvPr id="9" name="8 Imagen" descr="Imagen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00810">
            <a:off x="6347662" y="4363393"/>
            <a:ext cx="2033567" cy="2172852"/>
          </a:xfrm>
          <a:prstGeom prst="rect">
            <a:avLst/>
          </a:prstGeom>
        </p:spPr>
      </p:pic>
      <p:cxnSp>
        <p:nvCxnSpPr>
          <p:cNvPr id="3" name="2 Conector recto de flecha"/>
          <p:cNvCxnSpPr/>
          <p:nvPr/>
        </p:nvCxnSpPr>
        <p:spPr>
          <a:xfrm>
            <a:off x="4283968" y="2722318"/>
            <a:ext cx="0" cy="11361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699792" y="4088636"/>
            <a:ext cx="3356881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Contiene obligaciones de “DAR”</a:t>
            </a:r>
          </a:p>
          <a:p>
            <a:pPr algn="ctr"/>
            <a:r>
              <a:rPr lang="es-MX" dirty="0" smtClean="0"/>
              <a:t>Transfiere la propiedad de una </a:t>
            </a:r>
          </a:p>
          <a:p>
            <a:pPr algn="ctr"/>
            <a:r>
              <a:rPr lang="es-MX" dirty="0" smtClean="0"/>
              <a:t>suma de dinero o de un bien</a:t>
            </a:r>
          </a:p>
          <a:p>
            <a:pPr algn="ctr"/>
            <a:endParaRPr lang="es-MX" dirty="0" smtClean="0"/>
          </a:p>
          <a:p>
            <a:endParaRPr lang="es-MX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Onda"/>
          <p:cNvSpPr/>
          <p:nvPr/>
        </p:nvSpPr>
        <p:spPr>
          <a:xfrm>
            <a:off x="424172" y="440262"/>
            <a:ext cx="2592288" cy="1368152"/>
          </a:xfrm>
          <a:prstGeom prst="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/>
              <a:t>CLASIFICACIÓN</a:t>
            </a:r>
          </a:p>
          <a:p>
            <a:pPr algn="ctr"/>
            <a:r>
              <a:rPr lang="es-ES" sz="2000" dirty="0" smtClean="0"/>
              <a:t>DEL MUTUO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9" name="8 Proceso alternativo"/>
          <p:cNvSpPr/>
          <p:nvPr/>
        </p:nvSpPr>
        <p:spPr>
          <a:xfrm>
            <a:off x="392560" y="2918030"/>
            <a:ext cx="2520280" cy="3096344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/>
              <a:t>PRINCIPAL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/>
              <a:t>BILATERAL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/>
              <a:t>ONEROSO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/>
              <a:t>BILATERAL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/>
              <a:t>DE TRACTO SUCESIVO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/>
              <a:t>CONMUTATIVO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/>
              <a:t>FORMAL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dirty="0" smtClean="0"/>
              <a:t>INFORMAL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ES" dirty="0"/>
          </a:p>
        </p:txBody>
      </p:sp>
      <p:sp>
        <p:nvSpPr>
          <p:cNvPr id="10" name="9 Proceso alternativo"/>
          <p:cNvSpPr/>
          <p:nvPr/>
        </p:nvSpPr>
        <p:spPr>
          <a:xfrm>
            <a:off x="5685332" y="836711"/>
            <a:ext cx="3241476" cy="2945415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 smtClean="0"/>
              <a:t>ESPECIES DE MUTUO</a:t>
            </a:r>
          </a:p>
          <a:p>
            <a:endParaRPr lang="es-ES" dirty="0" smtClean="0"/>
          </a:p>
          <a:p>
            <a:r>
              <a:rPr lang="es-ES" dirty="0" smtClean="0"/>
              <a:t>*CON INTERÉS O SIMPLE</a:t>
            </a:r>
          </a:p>
          <a:p>
            <a:pPr algn="ctr"/>
            <a:r>
              <a:rPr lang="es-ES" dirty="0" smtClean="0"/>
              <a:t>  Convencional  y legal           (Banco de México)</a:t>
            </a:r>
          </a:p>
          <a:p>
            <a:endParaRPr lang="es-ES" dirty="0" smtClean="0"/>
          </a:p>
          <a:p>
            <a:r>
              <a:rPr lang="es-ES" dirty="0" smtClean="0"/>
              <a:t>*CIVIL</a:t>
            </a:r>
          </a:p>
          <a:p>
            <a:r>
              <a:rPr lang="es-ES" dirty="0" smtClean="0"/>
              <a:t>*MERCANTIL</a:t>
            </a:r>
          </a:p>
          <a:p>
            <a:r>
              <a:rPr lang="es-ES" dirty="0" smtClean="0"/>
              <a:t>*ADMINISTRATIVO</a:t>
            </a:r>
          </a:p>
          <a:p>
            <a:r>
              <a:rPr lang="es-ES" dirty="0" smtClean="0"/>
              <a:t>(</a:t>
            </a:r>
            <a:r>
              <a:rPr lang="es-ES" dirty="0" err="1" smtClean="0"/>
              <a:t>Infonavit</a:t>
            </a:r>
            <a:r>
              <a:rPr lang="es-ES" dirty="0" smtClean="0"/>
              <a:t> –</a:t>
            </a:r>
            <a:r>
              <a:rPr lang="es-ES" dirty="0" err="1" smtClean="0"/>
              <a:t>fovisste</a:t>
            </a:r>
            <a:r>
              <a:rPr lang="es-ES" dirty="0" smtClean="0"/>
              <a:t>)</a:t>
            </a:r>
            <a:endParaRPr lang="es-ES" dirty="0"/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1655676" y="1700808"/>
            <a:ext cx="0" cy="12172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13 Imagen" descr="Imagen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55501">
            <a:off x="3198035" y="1636778"/>
            <a:ext cx="2285596" cy="2089632"/>
          </a:xfrm>
          <a:prstGeom prst="rect">
            <a:avLst/>
          </a:prstGeom>
        </p:spPr>
      </p:pic>
      <p:pic>
        <p:nvPicPr>
          <p:cNvPr id="1026" name="Picture 2" descr="C:\Users\María Fátima\Pictures\paga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22563">
            <a:off x="5156486" y="4615336"/>
            <a:ext cx="3544842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555776" y="2492897"/>
            <a:ext cx="4248472" cy="216024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 smtClean="0"/>
              <a:t>CONCLUSIONES</a:t>
            </a:r>
          </a:p>
          <a:p>
            <a:pPr algn="ctr"/>
            <a:r>
              <a:rPr lang="es-MX" sz="2400" b="1" i="1" dirty="0" smtClean="0"/>
              <a:t>CONTRATOS EN GENERAL Y</a:t>
            </a:r>
          </a:p>
          <a:p>
            <a:pPr algn="ctr"/>
            <a:r>
              <a:rPr lang="es-MX" sz="2400" b="1" i="1" dirty="0" smtClean="0"/>
              <a:t>TRASLATIVOS </a:t>
            </a:r>
          </a:p>
          <a:p>
            <a:pPr algn="ctr"/>
            <a:r>
              <a:rPr lang="es-MX" sz="2400" b="1" i="1" dirty="0" smtClean="0"/>
              <a:t>DE DOMINIO</a:t>
            </a:r>
            <a:endParaRPr lang="es-MX" sz="2400" b="1" i="1" dirty="0"/>
          </a:p>
        </p:txBody>
      </p:sp>
      <p:sp>
        <p:nvSpPr>
          <p:cNvPr id="19" name="18 Nube"/>
          <p:cNvSpPr/>
          <p:nvPr/>
        </p:nvSpPr>
        <p:spPr>
          <a:xfrm>
            <a:off x="2982342" y="476672"/>
            <a:ext cx="3071519" cy="914400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ELEMENTOS DE</a:t>
            </a:r>
          </a:p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EXISTENCIA</a:t>
            </a:r>
            <a:endParaRPr lang="es-MX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3" name="22 Nube"/>
          <p:cNvSpPr/>
          <p:nvPr/>
        </p:nvSpPr>
        <p:spPr>
          <a:xfrm rot="379598">
            <a:off x="6027821" y="1773546"/>
            <a:ext cx="3071519" cy="914400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ELEMENTOS DE</a:t>
            </a:r>
          </a:p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VALIDEZ</a:t>
            </a:r>
            <a:endParaRPr lang="es-MX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8" name="27 Nube"/>
          <p:cNvSpPr/>
          <p:nvPr/>
        </p:nvSpPr>
        <p:spPr>
          <a:xfrm rot="510286">
            <a:off x="6199365" y="4289307"/>
            <a:ext cx="2952328" cy="1105272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CONTRATOS TRASLATIVOS DE DOMINIO</a:t>
            </a:r>
            <a:endParaRPr lang="es-MX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9" name="28 Nube"/>
          <p:cNvSpPr/>
          <p:nvPr/>
        </p:nvSpPr>
        <p:spPr>
          <a:xfrm rot="21343589">
            <a:off x="136084" y="3959737"/>
            <a:ext cx="2448272" cy="79208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PERMUTA</a:t>
            </a:r>
            <a:endParaRPr lang="es-MX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0" name="29 Nube"/>
          <p:cNvSpPr/>
          <p:nvPr/>
        </p:nvSpPr>
        <p:spPr>
          <a:xfrm>
            <a:off x="4136540" y="5606815"/>
            <a:ext cx="2664296" cy="1105272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PROMESA DE COMPRA-VENTA</a:t>
            </a:r>
            <a:endParaRPr lang="es-MX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1" name="30 Nube"/>
          <p:cNvSpPr/>
          <p:nvPr/>
        </p:nvSpPr>
        <p:spPr>
          <a:xfrm rot="21449412">
            <a:off x="272107" y="5440528"/>
            <a:ext cx="3096344" cy="1008112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COMPRA-VENTA</a:t>
            </a:r>
            <a:endParaRPr lang="es-MX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3" name="32 Nube"/>
          <p:cNvSpPr/>
          <p:nvPr/>
        </p:nvSpPr>
        <p:spPr>
          <a:xfrm rot="20902657">
            <a:off x="107504" y="2669631"/>
            <a:ext cx="2448272" cy="79208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DONACIÓN</a:t>
            </a:r>
            <a:endParaRPr lang="es-MX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4" name="33 Nube"/>
          <p:cNvSpPr/>
          <p:nvPr/>
        </p:nvSpPr>
        <p:spPr>
          <a:xfrm rot="21154294">
            <a:off x="395535" y="1283717"/>
            <a:ext cx="2448272" cy="79208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MUTUO</a:t>
            </a:r>
            <a:endParaRPr lang="es-MX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014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23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>
                <a:solidFill>
                  <a:schemeClr val="tx1"/>
                </a:solidFill>
                <a:latin typeface="+mn-lt"/>
              </a:rPr>
              <a:t>REFERENCIAS BIBLIOGRÁFICAS</a:t>
            </a:r>
            <a:endParaRPr lang="es-MX" sz="4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MX" sz="2400" dirty="0" smtClean="0"/>
              <a:t>DE PINA Vara, Rafael. Elementos de Derecho Civil Mexicano, Vol. IV, De los contratos en </a:t>
            </a:r>
            <a:r>
              <a:rPr lang="es-MX" sz="2400" dirty="0"/>
              <a:t>p</a:t>
            </a:r>
            <a:r>
              <a:rPr lang="es-MX" sz="2400" dirty="0" smtClean="0"/>
              <a:t>articular, Editorial Porrúa, México </a:t>
            </a:r>
            <a:r>
              <a:rPr lang="es-MX" sz="2400" dirty="0" smtClean="0"/>
              <a:t>2008</a:t>
            </a:r>
            <a:endParaRPr lang="es-MX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400" dirty="0" smtClean="0"/>
              <a:t>PÉREZ Fernández del Castillo, Bernardo. Contratos Civiles, Editorial Porrúa, México </a:t>
            </a:r>
            <a:r>
              <a:rPr lang="es-MX" sz="2400" dirty="0" smtClean="0"/>
              <a:t>2010</a:t>
            </a:r>
            <a:endParaRPr lang="es-MX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400" dirty="0" smtClean="0"/>
              <a:t>SEPÚLVEDA Sandoval, Carlos. Contratos Civiles, Editorial Porrúa, México, </a:t>
            </a:r>
            <a:r>
              <a:rPr lang="es-MX" sz="2400" dirty="0" smtClean="0"/>
              <a:t>2009</a:t>
            </a:r>
            <a:endParaRPr lang="es-MX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s-MX" sz="2400" dirty="0" smtClean="0"/>
              <a:t>Agenda Civil del Distrito Federal </a:t>
            </a:r>
            <a:r>
              <a:rPr lang="es-MX" sz="2400" dirty="0" smtClean="0"/>
              <a:t>2015, </a:t>
            </a:r>
            <a:r>
              <a:rPr lang="es-MX" sz="2400" dirty="0" smtClean="0"/>
              <a:t>Editorial ISEF, México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400" dirty="0" smtClean="0"/>
              <a:t>Legislación Civil para el Estado de México </a:t>
            </a:r>
            <a:r>
              <a:rPr lang="es-MX" sz="2400" dirty="0" smtClean="0"/>
              <a:t>2015, </a:t>
            </a:r>
            <a:r>
              <a:rPr lang="es-MX" sz="2400" dirty="0" smtClean="0"/>
              <a:t>Editorial SISTA, México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xmlns="" val="1387684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5033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dirty="0" smtClean="0">
                <a:solidFill>
                  <a:schemeClr val="tx1"/>
                </a:solidFill>
                <a:latin typeface="+mn-lt"/>
              </a:rPr>
              <a:t>GUIÓN EXPLICATIVO</a:t>
            </a:r>
            <a:endParaRPr lang="es-MX" sz="4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464496"/>
          </a:xfrm>
        </p:spPr>
        <p:txBody>
          <a:bodyPr>
            <a:normAutofit lnSpcReduction="10000"/>
          </a:bodyPr>
          <a:lstStyle/>
          <a:p>
            <a:r>
              <a:rPr lang="es-MX" sz="2000" dirty="0" smtClean="0"/>
              <a:t>El material está diseñado para ser utilizado en la primer unidad de competencia.</a:t>
            </a:r>
          </a:p>
          <a:p>
            <a:r>
              <a:rPr lang="es-MX" sz="2000" dirty="0" smtClean="0"/>
              <a:t>Previo a la exposición, es necesario que los alumnos realicen una investigación sobre los temas a tratar en la sesión, utilizando la bibliografía recomendada al inicio del semestre. </a:t>
            </a:r>
          </a:p>
          <a:p>
            <a:r>
              <a:rPr lang="es-MX" sz="2000" dirty="0" smtClean="0"/>
              <a:t>El desarrollo de la clase se hará con la exposición del profesor, quien para facilitar el aprendizaje,  iniciará  con una lluvia de ideas, así como preguntas dirigidas a los alumnos y, dando ejemplos para que les quede más claro el tema. </a:t>
            </a:r>
          </a:p>
          <a:p>
            <a:r>
              <a:rPr lang="es-MX" sz="2000" dirty="0" smtClean="0"/>
              <a:t>Después de la exposición se dejará  a los alumnos que elaboren diversos tipos de contratos traslativos de dominio.</a:t>
            </a:r>
          </a:p>
          <a:p>
            <a:r>
              <a:rPr lang="es-MX" sz="2000" dirty="0" smtClean="0"/>
              <a:t>La estructura de los contratos deberá de contener: Carátula, declaraciones de las partes, clausulas  (mínimo 10), jurisdicción para el caso de controversia, ratificación ante notario público y elaborado en PC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xmlns="" val="2003133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764704"/>
            <a:ext cx="7632848" cy="532859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i="1" dirty="0" smtClean="0">
                <a:solidFill>
                  <a:srgbClr val="002060"/>
                </a:solidFill>
                <a:latin typeface="+mn-lt"/>
              </a:rPr>
              <a:t>OBJETIVO</a:t>
            </a:r>
            <a:r>
              <a:rPr lang="es-MX" sz="36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es-MX" sz="3600" b="1" dirty="0" smtClean="0">
                <a:solidFill>
                  <a:srgbClr val="002060"/>
                </a:solidFill>
                <a:latin typeface="+mn-lt"/>
              </a:rPr>
            </a:br>
            <a:r>
              <a:rPr lang="es-MX" sz="3600" b="1" dirty="0">
                <a:solidFill>
                  <a:srgbClr val="002060"/>
                </a:solidFill>
                <a:latin typeface="+mn-lt"/>
              </a:rPr>
              <a:t/>
            </a:r>
            <a:br>
              <a:rPr lang="es-MX" sz="3600" b="1" dirty="0">
                <a:solidFill>
                  <a:srgbClr val="002060"/>
                </a:solidFill>
                <a:latin typeface="+mn-lt"/>
              </a:rPr>
            </a:br>
            <a:r>
              <a:rPr lang="es-MX" sz="36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es-MX" sz="3600" b="1" dirty="0" smtClean="0">
                <a:solidFill>
                  <a:srgbClr val="002060"/>
                </a:solidFill>
                <a:latin typeface="+mn-lt"/>
              </a:rPr>
            </a:b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EL DISCENTE SERÁ CAPAZ DE ENUNCIAR LOS PRINCIPIOS EN QUE SE FUNDAN LOS CONTRATOS </a:t>
            </a: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CIVILES, ASÍ COMO </a:t>
            </a: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DISTINGUIR LAS CARACTERÍSTICAS Y CLASIFICACIÓN DE LOS CONTRATOS TRASLATIVOS DE DOMINIO, </a:t>
            </a: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ELABORANDO </a:t>
            </a: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DISTINTOS TIPOS DE CONTRANTOS</a:t>
            </a:r>
            <a:r>
              <a:rPr lang="es-MX" sz="2400" b="1" i="1" dirty="0" smtClean="0">
                <a:solidFill>
                  <a:srgbClr val="002060"/>
                </a:solidFill>
              </a:rPr>
              <a:t/>
            </a:r>
            <a:br>
              <a:rPr lang="es-MX" sz="2400" b="1" i="1" dirty="0" smtClean="0">
                <a:solidFill>
                  <a:srgbClr val="002060"/>
                </a:solidFill>
              </a:rPr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2265334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47664" y="692696"/>
            <a:ext cx="583264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COMPETENCIA   1</a:t>
            </a:r>
          </a:p>
          <a:p>
            <a:pPr algn="ctr"/>
            <a:endParaRPr lang="es-MX" sz="2800" b="1" i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CONTRATOS EN GENERAL</a:t>
            </a:r>
          </a:p>
          <a:p>
            <a:pPr algn="ctr"/>
            <a:r>
              <a:rPr lang="es-MX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pPr algn="ctr"/>
            <a:r>
              <a:rPr lang="es-MX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TRASLATIVOS DE DOMINIO</a:t>
            </a:r>
          </a:p>
          <a:p>
            <a:pPr algn="ctr"/>
            <a:endParaRPr lang="es-MX" sz="2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Nociones generales de los contratos</a:t>
            </a:r>
          </a:p>
          <a:p>
            <a:pPr marL="342900" indent="-342900">
              <a:buAutoNum type="arabicPeriod"/>
            </a:pPr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Clasificación de los contratos</a:t>
            </a:r>
          </a:p>
          <a:p>
            <a:pPr marL="342900" indent="-342900">
              <a:buAutoNum type="arabicPeriod"/>
            </a:pPr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Contratos traslativos de dominio</a:t>
            </a:r>
          </a:p>
          <a:p>
            <a:pPr marL="342900" indent="-342900">
              <a:buAutoNum type="arabicPeriod"/>
            </a:pPr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 de compra-venta</a:t>
            </a:r>
          </a:p>
          <a:p>
            <a:pPr marL="342900" indent="-342900">
              <a:buAutoNum type="arabicPeriod"/>
            </a:pPr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 de permuta</a:t>
            </a:r>
          </a:p>
          <a:p>
            <a:pPr marL="342900" indent="-342900">
              <a:buAutoNum type="arabicPeriod"/>
            </a:pPr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 de donación</a:t>
            </a:r>
          </a:p>
          <a:p>
            <a:pPr marL="342900" indent="-342900">
              <a:buAutoNum type="arabicPeriod"/>
            </a:pPr>
            <a:r>
              <a:rPr lang="es-MX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Contrato de mutuo</a:t>
            </a:r>
            <a:endParaRPr lang="es-MX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827584" y="692696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CONTRATOS EN GENERAL Y TRASLATIVOS DE DOMINIO</a:t>
            </a:r>
            <a:endParaRPr lang="es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5 Imagen" descr="Image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38727" y="2132856"/>
            <a:ext cx="5034502" cy="3919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rgamino horizontal 5"/>
          <p:cNvSpPr>
            <a:spLocks noGrp="1"/>
          </p:cNvSpPr>
          <p:nvPr>
            <p:ph idx="1"/>
          </p:nvPr>
        </p:nvSpPr>
        <p:spPr>
          <a:xfrm>
            <a:off x="3563888" y="2415342"/>
            <a:ext cx="2520280" cy="1877754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HECHOS Y ACTOS JURÍDICOS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5" name="Cinta perforada 8"/>
          <p:cNvSpPr/>
          <p:nvPr/>
        </p:nvSpPr>
        <p:spPr>
          <a:xfrm>
            <a:off x="539552" y="0"/>
            <a:ext cx="2592288" cy="3096344"/>
          </a:xfrm>
          <a:prstGeom prst="flowChartPunchedTap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Hechos de la naturaleza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-Terremoto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-Tromba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-Incendio</a:t>
            </a:r>
          </a:p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Hechos del hombre 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-Homicidio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-Matrimonio 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-Testamento</a:t>
            </a:r>
          </a:p>
          <a:p>
            <a:pPr algn="ctr"/>
            <a:endParaRPr lang="es-MX" dirty="0"/>
          </a:p>
        </p:txBody>
      </p:sp>
      <p:sp>
        <p:nvSpPr>
          <p:cNvPr id="6" name="Cinta perforada 7"/>
          <p:cNvSpPr/>
          <p:nvPr/>
        </p:nvSpPr>
        <p:spPr>
          <a:xfrm>
            <a:off x="2195736" y="4473116"/>
            <a:ext cx="4536504" cy="2063320"/>
          </a:xfrm>
          <a:prstGeom prst="flowChartPunchedTap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Actos jurídicos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-Manifestación de la voluntad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-Flexibles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-Fundados en la ley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-Crean, modifican y extinguen derechos y obligaciones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-Autonomía </a:t>
            </a:r>
          </a:p>
          <a:p>
            <a:pPr algn="ctr"/>
            <a:endParaRPr lang="es-MX" dirty="0"/>
          </a:p>
        </p:txBody>
      </p:sp>
      <p:sp>
        <p:nvSpPr>
          <p:cNvPr id="7" name="Cinta perforada 6"/>
          <p:cNvSpPr>
            <a:spLocks noGrp="1"/>
          </p:cNvSpPr>
          <p:nvPr>
            <p:ph type="title"/>
          </p:nvPr>
        </p:nvSpPr>
        <p:spPr>
          <a:xfrm>
            <a:off x="5724128" y="1268760"/>
            <a:ext cx="3168352" cy="1080120"/>
          </a:xfrm>
          <a:prstGeom prst="flowChartPunchedTap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Hechos que producen efectos jurídicos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7 Imagen" descr="Imagen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91583">
            <a:off x="251963" y="3277157"/>
            <a:ext cx="1833674" cy="2245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8 Imagen" descr="Imagen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89356" y="404664"/>
            <a:ext cx="2246739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9 Imagen" descr="Imagen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246008">
            <a:off x="6256623" y="2991699"/>
            <a:ext cx="2752515" cy="18833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cxnSp>
        <p:nvCxnSpPr>
          <p:cNvPr id="15" name="14 Conector recto de flecha"/>
          <p:cNvCxnSpPr>
            <a:stCxn id="4" idx="1"/>
          </p:cNvCxnSpPr>
          <p:nvPr/>
        </p:nvCxnSpPr>
        <p:spPr>
          <a:xfrm flipH="1" flipV="1">
            <a:off x="2483768" y="2621633"/>
            <a:ext cx="1080120" cy="73258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4" idx="0"/>
          </p:cNvCxnSpPr>
          <p:nvPr/>
        </p:nvCxnSpPr>
        <p:spPr>
          <a:xfrm flipV="1">
            <a:off x="4824028" y="1901553"/>
            <a:ext cx="828092" cy="74850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flipH="1">
            <a:off x="3851920" y="4149080"/>
            <a:ext cx="288032" cy="64807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rgamino horizontal 4"/>
          <p:cNvSpPr/>
          <p:nvPr/>
        </p:nvSpPr>
        <p:spPr>
          <a:xfrm>
            <a:off x="2555776" y="2420888"/>
            <a:ext cx="3240360" cy="2232248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 JURÍDICO</a:t>
            </a:r>
          </a:p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Origen del contrato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os 6"/>
          <p:cNvSpPr/>
          <p:nvPr/>
        </p:nvSpPr>
        <p:spPr>
          <a:xfrm>
            <a:off x="0" y="620688"/>
            <a:ext cx="2411760" cy="2016223"/>
          </a:xfrm>
          <a:prstGeom prst="flowChartInputOutp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 tener prestaciones de dar, hacer y no hacer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os 5"/>
          <p:cNvSpPr/>
          <p:nvPr/>
        </p:nvSpPr>
        <p:spPr>
          <a:xfrm>
            <a:off x="5508104" y="4797152"/>
            <a:ext cx="2987824" cy="1656184"/>
          </a:xfrm>
          <a:prstGeom prst="flowChartInputOutp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Convenio artículo 7.31 C.C.E.M.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Transfiere y crea derechos y obligaciones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6 Imagen" descr="Imagen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437112"/>
            <a:ext cx="2195736" cy="21957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7 Imagen" descr="Imagen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348880"/>
            <a:ext cx="2486025" cy="1866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8 Imagen" descr="Imagen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260648"/>
            <a:ext cx="3672408" cy="19360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0" name="9 Conector recto de flecha"/>
          <p:cNvCxnSpPr/>
          <p:nvPr/>
        </p:nvCxnSpPr>
        <p:spPr>
          <a:xfrm flipH="1" flipV="1">
            <a:off x="2195736" y="1772816"/>
            <a:ext cx="936104" cy="83573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4644008" y="4509120"/>
            <a:ext cx="1080120" cy="108012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rgamino horizontal 3"/>
          <p:cNvSpPr/>
          <p:nvPr/>
        </p:nvSpPr>
        <p:spPr>
          <a:xfrm>
            <a:off x="3347864" y="2420888"/>
            <a:ext cx="3312368" cy="180020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 de existencia del contrato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os 5"/>
          <p:cNvSpPr/>
          <p:nvPr/>
        </p:nvSpPr>
        <p:spPr>
          <a:xfrm>
            <a:off x="6425952" y="4607226"/>
            <a:ext cx="2592288" cy="1844824"/>
          </a:xfrm>
          <a:prstGeom prst="flowChartInputOutp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Vicios del consentimiento </a:t>
            </a:r>
          </a:p>
          <a:p>
            <a:pPr algn="ctr"/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</a:p>
          <a:p>
            <a:pPr algn="ctr"/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Lesión 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*Dolo </a:t>
            </a:r>
          </a:p>
          <a:p>
            <a:pPr algn="ctr"/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Mala fe 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nda 14"/>
          <p:cNvSpPr/>
          <p:nvPr/>
        </p:nvSpPr>
        <p:spPr>
          <a:xfrm>
            <a:off x="179512" y="4547721"/>
            <a:ext cx="2232248" cy="2310279"/>
          </a:xfrm>
          <a:prstGeom prst="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Objeto del contrato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 un bien o servicio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*Mueble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*Inmueble</a:t>
            </a:r>
          </a:p>
        </p:txBody>
      </p:sp>
      <p:sp>
        <p:nvSpPr>
          <p:cNvPr id="7" name="Datos 4"/>
          <p:cNvSpPr/>
          <p:nvPr/>
        </p:nvSpPr>
        <p:spPr>
          <a:xfrm>
            <a:off x="6300192" y="260648"/>
            <a:ext cx="2843808" cy="1988840"/>
          </a:xfrm>
          <a:prstGeom prst="flowChartInputOutp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Consentimiento</a:t>
            </a:r>
          </a:p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(máxima ley)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oluntad de las partes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*Expreso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*Tácito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inta perforada 15"/>
          <p:cNvSpPr/>
          <p:nvPr/>
        </p:nvSpPr>
        <p:spPr>
          <a:xfrm>
            <a:off x="251520" y="2414"/>
            <a:ext cx="2627784" cy="1965332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Solemnidad</a:t>
            </a:r>
          </a:p>
          <a:p>
            <a:pPr algn="ctr"/>
            <a:r>
              <a:rPr lang="es-MX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nterviene una persona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*Notario Público</a:t>
            </a:r>
          </a:p>
          <a:p>
            <a:pPr algn="ctr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*Existe un protocolo especial</a:t>
            </a:r>
            <a:endParaRPr lang="es-MX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 flipH="1" flipV="1">
            <a:off x="2267744" y="1772816"/>
            <a:ext cx="1080120" cy="93610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flipH="1">
            <a:off x="2195736" y="4149080"/>
            <a:ext cx="1152128" cy="86409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V="1">
            <a:off x="5004048" y="2005438"/>
            <a:ext cx="1182843" cy="54577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7722096" y="2551212"/>
            <a:ext cx="90264" cy="153955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23" name="22 Imagen" descr="Imagen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25367">
            <a:off x="3249872" y="4420085"/>
            <a:ext cx="2868499" cy="19491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23 Imagen" descr="Imagen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06174">
            <a:off x="3504651" y="219310"/>
            <a:ext cx="2682240" cy="17861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5" name="24 Imagen" descr="Imagen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3006" y="2434140"/>
            <a:ext cx="2884812" cy="2003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60116E-6 C -0.00833 -0.0333 0.01597 -0.07607 0.03177 -0.09919 C 0.05486 -0.13202 0.02708 -0.09064 0.05243 -0.12439 C 0.0691 -0.14682 0.05451 -0.13226 0.07135 -0.14983 C 0.07899 -0.15792 0.08785 -0.16324 0.09531 -0.17087 C 0.09878 -0.1748 0.10139 -0.18012 0.10486 -0.18382 C 0.12899 -0.20856 0.15399 -0.22705 0.1842 -0.23445 C 0.21736 -0.25596 0.24201 -0.22197 0.2684 -0.20486 C 0.2743 -0.19145 0.28229 -0.17781 0.29062 -0.16671 C 0.29358 -0.14705 0.30121 -0.12948 0.30486 -0.10983 C 0.30798 -0.06775 0.30746 -0.02844 0.29375 0.00878 C 0.29062 0.01688 0.2941 0.01641 0.28733 0.02566 C 0.26406 0.05665 0.22812 0.08231 0.19844 0.09942 C 0.13767 0.13526 0.07448 0.1704 0.00798 0.1778 C -0.04288 0.17618 -0.10434 0.1778 -0.15226 0.14613 C -0.17292 0.13248 -0.18906 0.1163 -0.20781 0.09942 C -0.23785 0.0726 -0.26424 0.04902 -0.2809 0.00439 C -0.28368 -0.01434 -0.28611 -0.0222 -0.2809 -0.04416 C -0.28038 -0.04671 -0.27743 -0.04671 -0.27604 -0.04833 C -0.27379 -0.0511 -0.27205 -0.05434 -0.26979 -0.05711 C -0.26267 -0.06497 -0.25521 -0.07422 -0.24601 -0.07815 C -0.24184 -0.07977 -0.23333 -0.08208 -0.23333 -0.08208 C -0.18559 -0.08093 -0.14202 -0.07723 -0.09514 -0.07191 C -0.08559 -0.06937 -0.07604 -0.06844 -0.06667 -0.0652 C -0.06233 -0.06359 -0.05382 -0.06127 -0.05382 -0.06127 C -0.04236 -0.0511 -0.02761 -0.05179 -0.01424 -0.05064 C -0.00261 -0.04532 -0.00799 -0.04648 0.00173 -0.04648 " pathEditMode="relative" ptsTypes="ffffffffffffffffffffffffff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5.95376E-6 C -0.00954 -0.03051 -0.01301 -0.06242 -0.01596 -0.09502 C -0.01753 -0.1734 -0.01891 -0.20346 -0.01596 -0.28739 C -0.01527 -0.30635 -0.00884 -0.33317 0.00626 -0.33826 C 0.01095 -0.33756 0.01598 -0.33803 0.0205 -0.33618 C 0.0297 -0.33225 0.03716 -0.31375 0.04272 -0.3045 C 0.04463 -0.29548 0.04602 -0.28762 0.04914 -0.27907 C 0.05279 -0.25017 0.05105 -0.26196 0.05383 -0.243 C 0.0573 -0.18843 0.058 -0.1341 0.04914 -0.08022 C 0.0455 -0.0245 0.04845 -0.04762 0.04272 -0.01063 C 0.04133 0.00718 0.03994 0.02475 0.03803 0.04232 C 0.03386 0.12787 0.03872 0.01874 0.03491 0.20301 C 0.03438 0.22706 0.02918 0.25481 0.01893 0.27492 C 0.01754 0.31122 0.01529 0.33249 0.00938 0.36787 C 0.00765 0.37781 0.00296 0.38614 5.27778E-6 0.39538 C -0.00103 0.39885 -0.00155 0.40278 -0.00329 0.40579 C -0.00641 0.41157 -0.01423 0.41434 -0.01909 0.41642 C -0.02447 0.4155 -0.03766 0.41434 -0.04287 0.41018 C -0.04617 0.40764 -0.04825 0.40301 -0.05086 0.39955 C -0.07065 0.37319 -0.07378 0.33897 -0.0795 0.30452 C -0.08141 0.26151 -0.08645 0.21504 -0.07777 0.17342 C -0.07603 0.15007 -0.07412 0.12394 -0.06839 0.10151 C -0.0677 0.09897 -0.06596 0.09735 -0.06509 0.09504 C -0.05902 0.08024 -0.05329 0.06567 -0.04773 0.05064 C -0.04044 0.03099 -0.04409 0.00787 -0.03176 -0.00855 C -0.0243 -0.00739 -0.01388 -0.003 -0.00641 -0.00623 C -0.00277 -0.01132 -0.00433 -0.00924 -0.00173 -0.01271 " pathEditMode="relative" ptsTypes="ffffffffffffffffffffffffff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4971E-6 C 0.00278 -0.04462 0.02153 -0.08023 0.03819 -0.11838 C 0.06233 -0.17364 0.0934 -0.22936 0.1349 -0.26428 C 0.14948 -0.27653 0.18108 -0.29248 0.19531 -0.30011 C 0.21111 -0.30867 0.23299 -0.30728 0.24931 -0.30867 C 0.26042 -0.30728 0.2717 -0.30682 0.28264 -0.30451 C 0.28958 -0.30289 0.29809 -0.29318 0.30486 -0.28971 C 0.31059 -0.28185 0.31372 -0.27422 0.31754 -0.26428 C 0.31997 -0.25133 0.32292 -0.23907 0.32535 -0.22613 C 0.32483 -0.20647 0.325 -0.18659 0.32379 -0.16693 C 0.31927 -0.0948 0.26684 -0.02289 0.23333 0.02752 C 0.20243 0.07399 0.17431 0.1133 0.13177 0.1415 C 0.12083 0.14867 0.11754 0.15376 0.10642 0.15861 C 0.07274 0.17364 0.03368 0.17411 -0.00156 0.17757 C -0.02934 0.17572 -0.03021 0.18012 -0.04757 0.16278 C -0.05 0.15769 -0.05365 0.15353 -0.05556 0.14798 C -0.0566 0.14474 -0.05642 0.14081 -0.05712 0.13734 C -0.05799 0.13295 -0.05937 0.12902 -0.06024 0.12463 C -0.06076 0.12185 -0.06128 0.11908 -0.06181 0.1163 C -0.06233 0.10705 -0.06354 0.09804 -0.06354 0.08879 C -0.06354 0.06775 -0.06354 0.01549 -0.04601 -1.84971E-6 C -0.04115 -0.01017 -0.04462 -0.00578 -0.03333 -0.01063 C -0.03177 -0.01133 -0.02847 -0.01271 -0.02847 -0.01271 C -0.00729 -0.01063 -0.01059 -0.0141 -1.66667E-6 -1.84971E-6 Z " pathEditMode="relative" ptsTypes="ffffffffffffffffffffffff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RECHO DE LOS CONTRATOS 2014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DERECHO DE LOS CONTRATOS 2014</Template>
  <TotalTime>408</TotalTime>
  <Words>1372</Words>
  <Application>Microsoft Office PowerPoint</Application>
  <PresentationFormat>Presentación en pantalla (4:3)</PresentationFormat>
  <Paragraphs>307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DERECHO DE LOS CONTRATOS 2014</vt:lpstr>
      <vt:lpstr>UNIVERSIDAD AUTÓNOMA DEL ESTADO DE MÉXICO  CENTRO UNIVERSITARIO “VALLE DE MÉXICO”   LICENCIATURA EN DERECHO  DERECHO DE LOS CONTRATOS  CONTRATOS  EN GENERAL Y TRASLATIVOS DE DOMINIO   Elaborado por: Lic. María Fátima Cubillos Silva  FECHA DE ELABORACIÓN: SEPTIEMBRE DEL 2015   </vt:lpstr>
      <vt:lpstr>Diapositiva 2</vt:lpstr>
      <vt:lpstr>Diapositiva 3</vt:lpstr>
      <vt:lpstr>OBJETIVO   EL DISCENTE SERÁ CAPAZ DE ENUNCIAR LOS PRINCIPIOS EN QUE SE FUNDAN LOS CONTRATOS CIVILES, ASÍ COMO DISTINGUIR LAS CARACTERÍSTICAS Y CLASIFICACIÓN DE LOS CONTRATOS TRASLATIVOS DE DOMINIO, ELABORANDO DISTINTOS TIPOS DE CONTRANTOS  </vt:lpstr>
      <vt:lpstr>Diapositiva 5</vt:lpstr>
      <vt:lpstr>Diapositiva 6</vt:lpstr>
      <vt:lpstr>Hechos que producen efectos jurídicos</vt:lpstr>
      <vt:lpstr>Diapositiva 8</vt:lpstr>
      <vt:lpstr>Diapositiva 9</vt:lpstr>
      <vt:lpstr>ELEMENTOS DE VALIDEZ</vt:lpstr>
      <vt:lpstr>Diapositiva 11</vt:lpstr>
      <vt:lpstr>Diapositiva 12</vt:lpstr>
      <vt:lpstr>Diapositiva 13</vt:lpstr>
      <vt:lpstr>Diapositiva 14</vt:lpstr>
      <vt:lpstr>CLASIFICACIÓN DE LOS CONTRATOS 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   CONTRATO DE PERMUTA</vt:lpstr>
      <vt:lpstr>Diapositiva 26</vt:lpstr>
      <vt:lpstr>CLASIFICACIÓN DE LAS PERMUTAS</vt:lpstr>
      <vt:lpstr>Diapositiva 28</vt:lpstr>
      <vt:lpstr>Diapositiva 29</vt:lpstr>
      <vt:lpstr>Diapositiva 30</vt:lpstr>
      <vt:lpstr>Diapositiva 31</vt:lpstr>
      <vt:lpstr>CONTRATO DE MUTUO (PRÉSTAMO) </vt:lpstr>
      <vt:lpstr>Diapositiva 33</vt:lpstr>
      <vt:lpstr>Diapositiva 34</vt:lpstr>
      <vt:lpstr>Diapositiva 35</vt:lpstr>
      <vt:lpstr>REFERENCIAS BIBLIOGRÁFICAS</vt:lpstr>
      <vt:lpstr>GUIÓN EXPLICATIVO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Fátima</dc:creator>
  <cp:lastModifiedBy>Fatima</cp:lastModifiedBy>
  <cp:revision>50</cp:revision>
  <dcterms:created xsi:type="dcterms:W3CDTF">2014-09-17T21:24:09Z</dcterms:created>
  <dcterms:modified xsi:type="dcterms:W3CDTF">2015-09-30T20:26:35Z</dcterms:modified>
</cp:coreProperties>
</file>