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1"/>
  </p:notesMasterIdLst>
  <p:sldIdLst>
    <p:sldId id="346" r:id="rId2"/>
    <p:sldId id="347" r:id="rId3"/>
    <p:sldId id="348" r:id="rId4"/>
    <p:sldId id="349" r:id="rId5"/>
    <p:sldId id="345" r:id="rId6"/>
    <p:sldId id="326" r:id="rId7"/>
    <p:sldId id="273" r:id="rId8"/>
    <p:sldId id="263" r:id="rId9"/>
    <p:sldId id="265" r:id="rId10"/>
    <p:sldId id="257" r:id="rId11"/>
    <p:sldId id="258" r:id="rId12"/>
    <p:sldId id="259" r:id="rId13"/>
    <p:sldId id="260" r:id="rId14"/>
    <p:sldId id="261" r:id="rId15"/>
    <p:sldId id="262" r:id="rId16"/>
    <p:sldId id="331" r:id="rId17"/>
    <p:sldId id="266" r:id="rId18"/>
    <p:sldId id="271" r:id="rId19"/>
    <p:sldId id="267" r:id="rId20"/>
    <p:sldId id="268" r:id="rId21"/>
    <p:sldId id="269" r:id="rId22"/>
    <p:sldId id="270" r:id="rId23"/>
    <p:sldId id="332" r:id="rId24"/>
    <p:sldId id="350" r:id="rId25"/>
    <p:sldId id="272" r:id="rId26"/>
    <p:sldId id="274" r:id="rId27"/>
    <p:sldId id="281" r:id="rId28"/>
    <p:sldId id="282" r:id="rId29"/>
    <p:sldId id="283" r:id="rId30"/>
    <p:sldId id="286" r:id="rId31"/>
    <p:sldId id="284" r:id="rId32"/>
    <p:sldId id="285" r:id="rId33"/>
    <p:sldId id="333" r:id="rId34"/>
    <p:sldId id="275" r:id="rId35"/>
    <p:sldId id="287" r:id="rId36"/>
    <p:sldId id="288" r:id="rId37"/>
    <p:sldId id="289" r:id="rId38"/>
    <p:sldId id="290" r:id="rId39"/>
    <p:sldId id="291" r:id="rId40"/>
    <p:sldId id="293" r:id="rId41"/>
    <p:sldId id="292" r:id="rId42"/>
    <p:sldId id="334" r:id="rId43"/>
    <p:sldId id="351" r:id="rId44"/>
    <p:sldId id="276" r:id="rId45"/>
    <p:sldId id="295" r:id="rId46"/>
    <p:sldId id="294" r:id="rId47"/>
    <p:sldId id="296" r:id="rId48"/>
    <p:sldId id="297" r:id="rId49"/>
    <p:sldId id="299" r:id="rId50"/>
    <p:sldId id="298" r:id="rId51"/>
    <p:sldId id="352" r:id="rId52"/>
    <p:sldId id="300" r:id="rId53"/>
    <p:sldId id="302" r:id="rId54"/>
    <p:sldId id="340" r:id="rId55"/>
    <p:sldId id="277" r:id="rId56"/>
    <p:sldId id="303" r:id="rId57"/>
    <p:sldId id="304" r:id="rId58"/>
    <p:sldId id="305" r:id="rId59"/>
    <p:sldId id="341" r:id="rId60"/>
    <p:sldId id="339" r:id="rId61"/>
    <p:sldId id="279" r:id="rId62"/>
    <p:sldId id="320" r:id="rId63"/>
    <p:sldId id="322" r:id="rId64"/>
    <p:sldId id="321" r:id="rId65"/>
    <p:sldId id="342" r:id="rId66"/>
    <p:sldId id="278" r:id="rId67"/>
    <p:sldId id="306" r:id="rId68"/>
    <p:sldId id="311" r:id="rId69"/>
    <p:sldId id="307" r:id="rId70"/>
    <p:sldId id="308" r:id="rId71"/>
    <p:sldId id="312" r:id="rId72"/>
    <p:sldId id="309" r:id="rId73"/>
    <p:sldId id="310" r:id="rId74"/>
    <p:sldId id="343" r:id="rId75"/>
    <p:sldId id="353" r:id="rId76"/>
    <p:sldId id="280" r:id="rId77"/>
    <p:sldId id="313" r:id="rId78"/>
    <p:sldId id="314" r:id="rId79"/>
    <p:sldId id="315" r:id="rId80"/>
    <p:sldId id="319" r:id="rId81"/>
    <p:sldId id="316" r:id="rId82"/>
    <p:sldId id="317" r:id="rId83"/>
    <p:sldId id="318" r:id="rId84"/>
    <p:sldId id="324" r:id="rId85"/>
    <p:sldId id="323" r:id="rId86"/>
    <p:sldId id="325" r:id="rId87"/>
    <p:sldId id="344" r:id="rId88"/>
    <p:sldId id="327" r:id="rId89"/>
    <p:sldId id="328" r:id="rId90"/>
  </p:sldIdLst>
  <p:sldSz cx="9144000" cy="6858000" type="screen4x3"/>
  <p:notesSz cx="6858000" cy="9144000"/>
  <p:defaultTextStyle>
    <a:defPPr>
      <a:defRPr lang="es-MX"/>
    </a:defPPr>
    <a:lvl1pPr algn="l" rtl="0" eaLnBrk="0" fontAlgn="base" hangingPunct="0">
      <a:spcBef>
        <a:spcPct val="0"/>
      </a:spcBef>
      <a:spcAft>
        <a:spcPct val="0"/>
      </a:spcAft>
      <a:defRPr kern="1200">
        <a:solidFill>
          <a:schemeClr val="tx1"/>
        </a:solidFill>
        <a:latin typeface="ITC Avant Garde Gothic" pitchFamily="34"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ITC Avant Garde Gothic" pitchFamily="34"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ITC Avant Garde Gothic" pitchFamily="34"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ITC Avant Garde Gothic" pitchFamily="34"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ITC Avant Garde Gothic" pitchFamily="34" charset="0"/>
        <a:ea typeface="ＭＳ Ｐゴシック" pitchFamily="34" charset="-128"/>
        <a:cs typeface="+mn-cs"/>
      </a:defRPr>
    </a:lvl5pPr>
    <a:lvl6pPr marL="2286000" algn="l" defTabSz="914400" rtl="0" eaLnBrk="1" latinLnBrk="0" hangingPunct="1">
      <a:defRPr kern="1200">
        <a:solidFill>
          <a:schemeClr val="tx1"/>
        </a:solidFill>
        <a:latin typeface="ITC Avant Garde Gothic" pitchFamily="34" charset="0"/>
        <a:ea typeface="ＭＳ Ｐゴシック" pitchFamily="34" charset="-128"/>
        <a:cs typeface="+mn-cs"/>
      </a:defRPr>
    </a:lvl6pPr>
    <a:lvl7pPr marL="2743200" algn="l" defTabSz="914400" rtl="0" eaLnBrk="1" latinLnBrk="0" hangingPunct="1">
      <a:defRPr kern="1200">
        <a:solidFill>
          <a:schemeClr val="tx1"/>
        </a:solidFill>
        <a:latin typeface="ITC Avant Garde Gothic" pitchFamily="34" charset="0"/>
        <a:ea typeface="ＭＳ Ｐゴシック" pitchFamily="34" charset="-128"/>
        <a:cs typeface="+mn-cs"/>
      </a:defRPr>
    </a:lvl7pPr>
    <a:lvl8pPr marL="3200400" algn="l" defTabSz="914400" rtl="0" eaLnBrk="1" latinLnBrk="0" hangingPunct="1">
      <a:defRPr kern="1200">
        <a:solidFill>
          <a:schemeClr val="tx1"/>
        </a:solidFill>
        <a:latin typeface="ITC Avant Garde Gothic" pitchFamily="34" charset="0"/>
        <a:ea typeface="ＭＳ Ｐゴシック" pitchFamily="34" charset="-128"/>
        <a:cs typeface="+mn-cs"/>
      </a:defRPr>
    </a:lvl8pPr>
    <a:lvl9pPr marL="3657600" algn="l" defTabSz="914400" rtl="0" eaLnBrk="1" latinLnBrk="0" hangingPunct="1">
      <a:defRPr kern="1200">
        <a:solidFill>
          <a:schemeClr val="tx1"/>
        </a:solidFill>
        <a:latin typeface="ITC Avant Garde Gothic"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FCF"/>
    <a:srgbClr val="FF66FF"/>
    <a:srgbClr val="E900EE"/>
    <a:srgbClr val="F5D7F5"/>
    <a:srgbClr val="ECCCF2"/>
    <a:srgbClr val="C5F1F0"/>
    <a:srgbClr val="65E5D3"/>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674"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BF4846-F60D-45B6-BEBE-B8EE4B9C3492}" type="datetimeFigureOut">
              <a:rPr lang="es-MX" smtClean="0"/>
              <a:t>01/10/2015</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79DF1-8083-4E77-BDE3-E793D7419981}" type="slidenum">
              <a:rPr lang="es-MX" smtClean="0"/>
              <a:t>‹Nº›</a:t>
            </a:fld>
            <a:endParaRPr lang="es-MX"/>
          </a:p>
        </p:txBody>
      </p:sp>
    </p:spTree>
    <p:extLst>
      <p:ext uri="{BB962C8B-B14F-4D97-AF65-F5344CB8AC3E}">
        <p14:creationId xmlns:p14="http://schemas.microsoft.com/office/powerpoint/2010/main" val="1612452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BA3DAD7D-17D3-F149-A3E1-6C45A6495B65}" type="slidenum">
              <a:rPr lang="es-ES" smtClean="0"/>
              <a:t>5</a:t>
            </a:fld>
            <a:endParaRPr lang="es-ES"/>
          </a:p>
        </p:txBody>
      </p:sp>
    </p:spTree>
    <p:extLst>
      <p:ext uri="{BB962C8B-B14F-4D97-AF65-F5344CB8AC3E}">
        <p14:creationId xmlns:p14="http://schemas.microsoft.com/office/powerpoint/2010/main" val="121232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14" descr="Grafiti-75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04813"/>
            <a:ext cx="9144000" cy="608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s-MX" altLang="es-MX" noProof="0" smtClean="0"/>
              <a:t>Haga clic para cambiar el estilo de título	</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s-MX" altLang="es-MX" noProof="0" smtClean="0"/>
              <a:t>Haga clic para modificar el estilo de subtítulo del patrón</a:t>
            </a:r>
          </a:p>
        </p:txBody>
      </p:sp>
      <p:sp>
        <p:nvSpPr>
          <p:cNvPr id="5" name="Rectangle 4"/>
          <p:cNvSpPr>
            <a:spLocks noGrp="1" noChangeArrowheads="1"/>
          </p:cNvSpPr>
          <p:nvPr>
            <p:ph type="dt" sz="half" idx="10"/>
          </p:nvPr>
        </p:nvSpPr>
        <p:spPr/>
        <p:txBody>
          <a:bodyPr/>
          <a:lstStyle>
            <a:lvl1pPr>
              <a:defRPr/>
            </a:lvl1pPr>
          </a:lstStyle>
          <a:p>
            <a:pPr>
              <a:defRPr/>
            </a:pPr>
            <a:endParaRPr lang="es-MX" altLang="es-MX"/>
          </a:p>
        </p:txBody>
      </p:sp>
      <p:sp>
        <p:nvSpPr>
          <p:cNvPr id="6" name="Rectangle 5"/>
          <p:cNvSpPr>
            <a:spLocks noGrp="1" noChangeArrowheads="1"/>
          </p:cNvSpPr>
          <p:nvPr>
            <p:ph type="ftr" sz="quarter" idx="11"/>
          </p:nvPr>
        </p:nvSpPr>
        <p:spPr/>
        <p:txBody>
          <a:bodyPr/>
          <a:lstStyle>
            <a:lvl1pPr>
              <a:defRPr/>
            </a:lvl1pPr>
          </a:lstStyle>
          <a:p>
            <a:pPr>
              <a:defRPr/>
            </a:pPr>
            <a:endParaRPr lang="es-MX" altLang="es-MX"/>
          </a:p>
        </p:txBody>
      </p:sp>
      <p:sp>
        <p:nvSpPr>
          <p:cNvPr id="7" name="Rectangle 6"/>
          <p:cNvSpPr>
            <a:spLocks noGrp="1" noChangeArrowheads="1"/>
          </p:cNvSpPr>
          <p:nvPr>
            <p:ph type="sldNum" sz="quarter" idx="12"/>
          </p:nvPr>
        </p:nvSpPr>
        <p:spPr/>
        <p:txBody>
          <a:bodyPr/>
          <a:lstStyle>
            <a:lvl1pPr>
              <a:defRPr/>
            </a:lvl1pPr>
          </a:lstStyle>
          <a:p>
            <a:fld id="{FBE259A7-FC31-4E0F-AB2E-D66AE89058A5}" type="slidenum">
              <a:rPr lang="es-MX" altLang="es-MX"/>
              <a:pPr/>
              <a:t>‹Nº›</a:t>
            </a:fld>
            <a:endParaRPr lang="es-MX" altLang="es-MX"/>
          </a:p>
        </p:txBody>
      </p:sp>
    </p:spTree>
    <p:extLst>
      <p:ext uri="{BB962C8B-B14F-4D97-AF65-F5344CB8AC3E}">
        <p14:creationId xmlns:p14="http://schemas.microsoft.com/office/powerpoint/2010/main" val="1666049529"/>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p:cNvSpPr>
            <a:spLocks noGrp="1" noChangeArrowheads="1"/>
          </p:cNvSpPr>
          <p:nvPr>
            <p:ph type="sldNum" sz="quarter" idx="12"/>
          </p:nvPr>
        </p:nvSpPr>
        <p:spPr>
          <a:ln/>
        </p:spPr>
        <p:txBody>
          <a:bodyPr/>
          <a:lstStyle>
            <a:lvl1pPr>
              <a:defRPr/>
            </a:lvl1pPr>
          </a:lstStyle>
          <a:p>
            <a:fld id="{E461A3F4-6B18-44CC-998D-D9933EEE7D49}" type="slidenum">
              <a:rPr lang="es-MX" altLang="es-MX"/>
              <a:pPr/>
              <a:t>‹Nº›</a:t>
            </a:fld>
            <a:endParaRPr lang="es-MX" altLang="es-MX"/>
          </a:p>
        </p:txBody>
      </p:sp>
    </p:spTree>
    <p:extLst>
      <p:ext uri="{BB962C8B-B14F-4D97-AF65-F5344CB8AC3E}">
        <p14:creationId xmlns:p14="http://schemas.microsoft.com/office/powerpoint/2010/main" val="304760947"/>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7218363" y="274638"/>
            <a:ext cx="1746250" cy="6107112"/>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1979613" y="274638"/>
            <a:ext cx="5086350" cy="6107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p:cNvSpPr>
            <a:spLocks noGrp="1" noChangeArrowheads="1"/>
          </p:cNvSpPr>
          <p:nvPr>
            <p:ph type="sldNum" sz="quarter" idx="12"/>
          </p:nvPr>
        </p:nvSpPr>
        <p:spPr>
          <a:ln/>
        </p:spPr>
        <p:txBody>
          <a:bodyPr/>
          <a:lstStyle>
            <a:lvl1pPr>
              <a:defRPr/>
            </a:lvl1pPr>
          </a:lstStyle>
          <a:p>
            <a:fld id="{D24B112F-E7E5-40E1-9354-4024B0EE3902}" type="slidenum">
              <a:rPr lang="es-MX" altLang="es-MX"/>
              <a:pPr/>
              <a:t>‹Nº›</a:t>
            </a:fld>
            <a:endParaRPr lang="es-MX" altLang="es-MX"/>
          </a:p>
        </p:txBody>
      </p:sp>
    </p:spTree>
    <p:extLst>
      <p:ext uri="{BB962C8B-B14F-4D97-AF65-F5344CB8AC3E}">
        <p14:creationId xmlns:p14="http://schemas.microsoft.com/office/powerpoint/2010/main" val="1187299861"/>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979613" y="274638"/>
            <a:ext cx="6985000" cy="1143000"/>
          </a:xfrm>
        </p:spPr>
        <p:txBody>
          <a:bodyPr/>
          <a:lstStyle/>
          <a:p>
            <a:r>
              <a:rPr lang="es-ES" smtClean="0"/>
              <a:t>Haga clic para modificar el estilo de título del patrón</a:t>
            </a:r>
            <a:endParaRPr lang="es-MX"/>
          </a:p>
        </p:txBody>
      </p:sp>
      <p:sp>
        <p:nvSpPr>
          <p:cNvPr id="3" name="Marcador de texto 2"/>
          <p:cNvSpPr>
            <a:spLocks noGrp="1"/>
          </p:cNvSpPr>
          <p:nvPr>
            <p:ph type="body" sz="half" idx="1"/>
          </p:nvPr>
        </p:nvSpPr>
        <p:spPr>
          <a:xfrm>
            <a:off x="1979613" y="1628775"/>
            <a:ext cx="3416300"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5548313" y="1628775"/>
            <a:ext cx="3416300"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p:cNvSpPr>
            <a:spLocks noGrp="1" noChangeArrowheads="1"/>
          </p:cNvSpPr>
          <p:nvPr>
            <p:ph type="sldNum" sz="quarter" idx="12"/>
          </p:nvPr>
        </p:nvSpPr>
        <p:spPr>
          <a:ln/>
        </p:spPr>
        <p:txBody>
          <a:bodyPr/>
          <a:lstStyle>
            <a:lvl1pPr>
              <a:defRPr/>
            </a:lvl1pPr>
          </a:lstStyle>
          <a:p>
            <a:fld id="{55882133-E377-46BF-8F13-205E355959A9}" type="slidenum">
              <a:rPr lang="es-MX" altLang="es-MX"/>
              <a:pPr/>
              <a:t>‹Nº›</a:t>
            </a:fld>
            <a:endParaRPr lang="es-MX" altLang="es-MX"/>
          </a:p>
        </p:txBody>
      </p:sp>
    </p:spTree>
    <p:extLst>
      <p:ext uri="{BB962C8B-B14F-4D97-AF65-F5344CB8AC3E}">
        <p14:creationId xmlns:p14="http://schemas.microsoft.com/office/powerpoint/2010/main" val="9270356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p:cNvSpPr>
            <a:spLocks noGrp="1" noChangeArrowheads="1"/>
          </p:cNvSpPr>
          <p:nvPr>
            <p:ph type="sldNum" sz="quarter" idx="12"/>
          </p:nvPr>
        </p:nvSpPr>
        <p:spPr>
          <a:ln/>
        </p:spPr>
        <p:txBody>
          <a:bodyPr/>
          <a:lstStyle>
            <a:lvl1pPr>
              <a:defRPr/>
            </a:lvl1pPr>
          </a:lstStyle>
          <a:p>
            <a:fld id="{067EBA81-E22E-44AD-86B5-59E0DE7DD011}" type="slidenum">
              <a:rPr lang="es-MX" altLang="es-MX"/>
              <a:pPr/>
              <a:t>‹Nº›</a:t>
            </a:fld>
            <a:endParaRPr lang="es-MX" altLang="es-MX"/>
          </a:p>
        </p:txBody>
      </p:sp>
    </p:spTree>
    <p:extLst>
      <p:ext uri="{BB962C8B-B14F-4D97-AF65-F5344CB8AC3E}">
        <p14:creationId xmlns:p14="http://schemas.microsoft.com/office/powerpoint/2010/main" val="3307649186"/>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5"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6" name="Rectangle 6"/>
          <p:cNvSpPr>
            <a:spLocks noGrp="1" noChangeArrowheads="1"/>
          </p:cNvSpPr>
          <p:nvPr>
            <p:ph type="sldNum" sz="quarter" idx="12"/>
          </p:nvPr>
        </p:nvSpPr>
        <p:spPr>
          <a:ln/>
        </p:spPr>
        <p:txBody>
          <a:bodyPr/>
          <a:lstStyle>
            <a:lvl1pPr>
              <a:defRPr/>
            </a:lvl1pPr>
          </a:lstStyle>
          <a:p>
            <a:fld id="{ECA499B8-2DA8-464F-80C4-DEFC3ED2520B}" type="slidenum">
              <a:rPr lang="es-MX" altLang="es-MX"/>
              <a:pPr/>
              <a:t>‹Nº›</a:t>
            </a:fld>
            <a:endParaRPr lang="es-MX" altLang="es-MX"/>
          </a:p>
        </p:txBody>
      </p:sp>
    </p:spTree>
    <p:extLst>
      <p:ext uri="{BB962C8B-B14F-4D97-AF65-F5344CB8AC3E}">
        <p14:creationId xmlns:p14="http://schemas.microsoft.com/office/powerpoint/2010/main" val="745134479"/>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1979613" y="1628775"/>
            <a:ext cx="3416300"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5548313" y="1628775"/>
            <a:ext cx="3416300" cy="47529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p:cNvSpPr>
            <a:spLocks noGrp="1" noChangeArrowheads="1"/>
          </p:cNvSpPr>
          <p:nvPr>
            <p:ph type="sldNum" sz="quarter" idx="12"/>
          </p:nvPr>
        </p:nvSpPr>
        <p:spPr>
          <a:ln/>
        </p:spPr>
        <p:txBody>
          <a:bodyPr/>
          <a:lstStyle>
            <a:lvl1pPr>
              <a:defRPr/>
            </a:lvl1pPr>
          </a:lstStyle>
          <a:p>
            <a:fld id="{C3EEAB53-92C0-4508-8360-09EE51193965}" type="slidenum">
              <a:rPr lang="es-MX" altLang="es-MX"/>
              <a:pPr/>
              <a:t>‹Nº›</a:t>
            </a:fld>
            <a:endParaRPr lang="es-MX" altLang="es-MX"/>
          </a:p>
        </p:txBody>
      </p:sp>
    </p:spTree>
    <p:extLst>
      <p:ext uri="{BB962C8B-B14F-4D97-AF65-F5344CB8AC3E}">
        <p14:creationId xmlns:p14="http://schemas.microsoft.com/office/powerpoint/2010/main" val="3722108749"/>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8"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9" name="Rectangle 6"/>
          <p:cNvSpPr>
            <a:spLocks noGrp="1" noChangeArrowheads="1"/>
          </p:cNvSpPr>
          <p:nvPr>
            <p:ph type="sldNum" sz="quarter" idx="12"/>
          </p:nvPr>
        </p:nvSpPr>
        <p:spPr>
          <a:ln/>
        </p:spPr>
        <p:txBody>
          <a:bodyPr/>
          <a:lstStyle>
            <a:lvl1pPr>
              <a:defRPr/>
            </a:lvl1pPr>
          </a:lstStyle>
          <a:p>
            <a:fld id="{FBBFC8B9-5331-47A9-97B6-785E174990AC}" type="slidenum">
              <a:rPr lang="es-MX" altLang="es-MX"/>
              <a:pPr/>
              <a:t>‹Nº›</a:t>
            </a:fld>
            <a:endParaRPr lang="es-MX" altLang="es-MX"/>
          </a:p>
        </p:txBody>
      </p:sp>
    </p:spTree>
    <p:extLst>
      <p:ext uri="{BB962C8B-B14F-4D97-AF65-F5344CB8AC3E}">
        <p14:creationId xmlns:p14="http://schemas.microsoft.com/office/powerpoint/2010/main" val="3485632427"/>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4"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5" name="Rectangle 6"/>
          <p:cNvSpPr>
            <a:spLocks noGrp="1" noChangeArrowheads="1"/>
          </p:cNvSpPr>
          <p:nvPr>
            <p:ph type="sldNum" sz="quarter" idx="12"/>
          </p:nvPr>
        </p:nvSpPr>
        <p:spPr>
          <a:ln/>
        </p:spPr>
        <p:txBody>
          <a:bodyPr/>
          <a:lstStyle>
            <a:lvl1pPr>
              <a:defRPr/>
            </a:lvl1pPr>
          </a:lstStyle>
          <a:p>
            <a:fld id="{7956C61C-87D5-4768-A299-6AC02C4FECDF}" type="slidenum">
              <a:rPr lang="es-MX" altLang="es-MX"/>
              <a:pPr/>
              <a:t>‹Nº›</a:t>
            </a:fld>
            <a:endParaRPr lang="es-MX" altLang="es-MX"/>
          </a:p>
        </p:txBody>
      </p:sp>
    </p:spTree>
    <p:extLst>
      <p:ext uri="{BB962C8B-B14F-4D97-AF65-F5344CB8AC3E}">
        <p14:creationId xmlns:p14="http://schemas.microsoft.com/office/powerpoint/2010/main" val="2853115145"/>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3"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4" name="Rectangle 6"/>
          <p:cNvSpPr>
            <a:spLocks noGrp="1" noChangeArrowheads="1"/>
          </p:cNvSpPr>
          <p:nvPr>
            <p:ph type="sldNum" sz="quarter" idx="12"/>
          </p:nvPr>
        </p:nvSpPr>
        <p:spPr>
          <a:ln/>
        </p:spPr>
        <p:txBody>
          <a:bodyPr/>
          <a:lstStyle>
            <a:lvl1pPr>
              <a:defRPr/>
            </a:lvl1pPr>
          </a:lstStyle>
          <a:p>
            <a:fld id="{C2446AD8-AC6A-4236-A647-502B3D719821}" type="slidenum">
              <a:rPr lang="es-MX" altLang="es-MX"/>
              <a:pPr/>
              <a:t>‹Nº›</a:t>
            </a:fld>
            <a:endParaRPr lang="es-MX" altLang="es-MX"/>
          </a:p>
        </p:txBody>
      </p:sp>
    </p:spTree>
    <p:extLst>
      <p:ext uri="{BB962C8B-B14F-4D97-AF65-F5344CB8AC3E}">
        <p14:creationId xmlns:p14="http://schemas.microsoft.com/office/powerpoint/2010/main" val="228610047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p:cNvSpPr>
            <a:spLocks noGrp="1" noChangeArrowheads="1"/>
          </p:cNvSpPr>
          <p:nvPr>
            <p:ph type="sldNum" sz="quarter" idx="12"/>
          </p:nvPr>
        </p:nvSpPr>
        <p:spPr>
          <a:ln/>
        </p:spPr>
        <p:txBody>
          <a:bodyPr/>
          <a:lstStyle>
            <a:lvl1pPr>
              <a:defRPr/>
            </a:lvl1pPr>
          </a:lstStyle>
          <a:p>
            <a:fld id="{86097D97-55FF-4FAC-85F1-B14A5F52C408}" type="slidenum">
              <a:rPr lang="es-MX" altLang="es-MX"/>
              <a:pPr/>
              <a:t>‹Nº›</a:t>
            </a:fld>
            <a:endParaRPr lang="es-MX" altLang="es-MX"/>
          </a:p>
        </p:txBody>
      </p:sp>
    </p:spTree>
    <p:extLst>
      <p:ext uri="{BB962C8B-B14F-4D97-AF65-F5344CB8AC3E}">
        <p14:creationId xmlns:p14="http://schemas.microsoft.com/office/powerpoint/2010/main" val="3135987745"/>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MX" altLang="es-MX"/>
          </a:p>
        </p:txBody>
      </p:sp>
      <p:sp>
        <p:nvSpPr>
          <p:cNvPr id="6" name="Rectangle 5"/>
          <p:cNvSpPr>
            <a:spLocks noGrp="1" noChangeArrowheads="1"/>
          </p:cNvSpPr>
          <p:nvPr>
            <p:ph type="ftr" sz="quarter" idx="11"/>
          </p:nvPr>
        </p:nvSpPr>
        <p:spPr>
          <a:ln/>
        </p:spPr>
        <p:txBody>
          <a:bodyPr/>
          <a:lstStyle>
            <a:lvl1pPr>
              <a:defRPr/>
            </a:lvl1pPr>
          </a:lstStyle>
          <a:p>
            <a:pPr>
              <a:defRPr/>
            </a:pPr>
            <a:endParaRPr lang="es-MX" altLang="es-MX"/>
          </a:p>
        </p:txBody>
      </p:sp>
      <p:sp>
        <p:nvSpPr>
          <p:cNvPr id="7" name="Rectangle 6"/>
          <p:cNvSpPr>
            <a:spLocks noGrp="1" noChangeArrowheads="1"/>
          </p:cNvSpPr>
          <p:nvPr>
            <p:ph type="sldNum" sz="quarter" idx="12"/>
          </p:nvPr>
        </p:nvSpPr>
        <p:spPr>
          <a:ln/>
        </p:spPr>
        <p:txBody>
          <a:bodyPr/>
          <a:lstStyle>
            <a:lvl1pPr>
              <a:defRPr/>
            </a:lvl1pPr>
          </a:lstStyle>
          <a:p>
            <a:fld id="{8B68D931-7A27-4CEB-932C-232B6F0B3EEF}" type="slidenum">
              <a:rPr lang="es-MX" altLang="es-MX"/>
              <a:pPr/>
              <a:t>‹Nº›</a:t>
            </a:fld>
            <a:endParaRPr lang="es-MX" altLang="es-MX"/>
          </a:p>
        </p:txBody>
      </p:sp>
    </p:spTree>
    <p:extLst>
      <p:ext uri="{BB962C8B-B14F-4D97-AF65-F5344CB8AC3E}">
        <p14:creationId xmlns:p14="http://schemas.microsoft.com/office/powerpoint/2010/main" val="229392803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79613" y="274638"/>
            <a:ext cx="6985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s-MX" altLang="es-MX" smtClean="0"/>
              <a:t>Haga clic para cambiar el estilo de título	</a:t>
            </a:r>
          </a:p>
        </p:txBody>
      </p:sp>
      <p:sp>
        <p:nvSpPr>
          <p:cNvPr id="1027" name="Rectangle 3"/>
          <p:cNvSpPr>
            <a:spLocks noGrp="1" noChangeArrowheads="1"/>
          </p:cNvSpPr>
          <p:nvPr>
            <p:ph type="body" idx="1"/>
          </p:nvPr>
        </p:nvSpPr>
        <p:spPr bwMode="auto">
          <a:xfrm>
            <a:off x="1979613" y="1628775"/>
            <a:ext cx="698500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MX" altLang="es-MX" smtClean="0"/>
              <a:t>Haga clic para modificar el estilo de texto del patrón</a:t>
            </a:r>
          </a:p>
          <a:p>
            <a:pPr lvl="1"/>
            <a:r>
              <a:rPr lang="es-MX" altLang="es-MX" smtClean="0"/>
              <a:t>Segundo nivel</a:t>
            </a:r>
          </a:p>
          <a:p>
            <a:pPr lvl="2"/>
            <a:r>
              <a:rPr lang="es-MX" altLang="es-MX" smtClean="0"/>
              <a:t>Tercer nivel</a:t>
            </a:r>
          </a:p>
          <a:p>
            <a:pPr lvl="3"/>
            <a:r>
              <a:rPr lang="es-MX" altLang="es-MX" smtClean="0"/>
              <a:t>Cuarto nivel</a:t>
            </a:r>
          </a:p>
          <a:p>
            <a:pPr lvl="4"/>
            <a:r>
              <a:rPr lang="es-MX" altLang="es-MX"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ea typeface="+mn-ea"/>
                <a:cs typeface="+mn-cs"/>
              </a:defRPr>
            </a:lvl1pPr>
          </a:lstStyle>
          <a:p>
            <a:pPr>
              <a:defRPr/>
            </a:pPr>
            <a:endParaRPr lang="es-MX" altLang="es-MX"/>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ea typeface="+mn-ea"/>
                <a:cs typeface="+mn-cs"/>
              </a:defRPr>
            </a:lvl1pPr>
          </a:lstStyle>
          <a:p>
            <a:pPr>
              <a:defRPr/>
            </a:pPr>
            <a:endParaRPr lang="es-MX" altLang="es-MX"/>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defRPr>
            </a:lvl1pPr>
          </a:lstStyle>
          <a:p>
            <a:fld id="{506B2A52-CFA3-44FB-BC0F-0C8ABD2C3651}" type="slidenum">
              <a:rPr lang="es-MX" altLang="es-MX"/>
              <a:pPr/>
              <a:t>‹Nº›</a:t>
            </a:fld>
            <a:endParaRPr lang="es-MX" altLang="es-MX"/>
          </a:p>
        </p:txBody>
      </p:sp>
      <p:pic>
        <p:nvPicPr>
          <p:cNvPr id="1031" name="Picture 11" descr="Grafiti-750"/>
          <p:cNvPicPr>
            <a:picLocks noChangeAspect="1" noChangeArrowheads="1"/>
          </p:cNvPicPr>
          <p:nvPr userDrawn="1"/>
        </p:nvPicPr>
        <p:blipFill>
          <a:blip r:embed="rId14">
            <a:extLst>
              <a:ext uri="{28A0092B-C50C-407E-A947-70E740481C1C}">
                <a14:useLocalDpi xmlns:a14="http://schemas.microsoft.com/office/drawing/2010/main" val="0"/>
              </a:ext>
            </a:extLst>
          </a:blip>
          <a:srcRect l="-1216" t="-5479" r="-385" b="-15266"/>
          <a:stretch>
            <a:fillRect/>
          </a:stretch>
        </p:blipFill>
        <p:spPr bwMode="auto">
          <a:xfrm>
            <a:off x="107950" y="5516563"/>
            <a:ext cx="1763713"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slow">
    <p:fade/>
  </p:transition>
  <p:timing>
    <p:tnLst>
      <p:par>
        <p:cTn id="1" dur="indefinite" restart="never" nodeType="tmRoot"/>
      </p:par>
    </p:tnLst>
  </p:timing>
  <p:txStyles>
    <p:title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p:titleStyle>
    <p:bodyStyle>
      <a:lvl1pPr marL="342900" indent="-342900" algn="l" rtl="0" eaLnBrk="0" fontAlgn="base" hangingPunct="0">
        <a:spcBef>
          <a:spcPct val="20000"/>
        </a:spcBef>
        <a:spcAft>
          <a:spcPct val="0"/>
        </a:spcAft>
        <a:buChar char="•"/>
        <a:defRPr sz="3200" kern="12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kern="1200">
          <a:solidFill>
            <a:schemeClr val="bg1"/>
          </a:solidFill>
          <a:latin typeface="+mn-lt"/>
          <a:ea typeface="ＭＳ Ｐゴシック" charset="0"/>
          <a:cs typeface="+mn-cs"/>
        </a:defRPr>
      </a:lvl2pPr>
      <a:lvl3pPr marL="1143000" indent="-228600" algn="l" rtl="0" eaLnBrk="0" fontAlgn="base" hangingPunct="0">
        <a:spcBef>
          <a:spcPct val="20000"/>
        </a:spcBef>
        <a:spcAft>
          <a:spcPct val="0"/>
        </a:spcAft>
        <a:buChar char="•"/>
        <a:defRPr sz="2400" kern="1200">
          <a:solidFill>
            <a:schemeClr val="bg1"/>
          </a:solidFill>
          <a:latin typeface="+mn-lt"/>
          <a:ea typeface="ＭＳ Ｐゴシック" charset="0"/>
          <a:cs typeface="+mn-cs"/>
        </a:defRPr>
      </a:lvl3pPr>
      <a:lvl4pPr marL="1600200" indent="-228600" algn="l" rtl="0" eaLnBrk="0" fontAlgn="base" hangingPunct="0">
        <a:spcBef>
          <a:spcPct val="20000"/>
        </a:spcBef>
        <a:spcAft>
          <a:spcPct val="0"/>
        </a:spcAft>
        <a:buChar char="–"/>
        <a:defRPr sz="2000" kern="1200">
          <a:solidFill>
            <a:schemeClr val="bg1"/>
          </a:solidFill>
          <a:latin typeface="+mn-lt"/>
          <a:ea typeface="ＭＳ Ｐゴシック" charset="0"/>
          <a:cs typeface="+mn-cs"/>
        </a:defRPr>
      </a:lvl4pPr>
      <a:lvl5pPr marL="2057400" indent="-228600" algn="l" rtl="0" eaLnBrk="0" fontAlgn="base" hangingPunct="0">
        <a:spcBef>
          <a:spcPct val="20000"/>
        </a:spcBef>
        <a:spcAft>
          <a:spcPct val="0"/>
        </a:spcAft>
        <a:buChar char="»"/>
        <a:defRPr sz="2000" kern="1200">
          <a:solidFill>
            <a:schemeClr val="bg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google.com.mx/imgres?imgurl=http://www.arq.ufsc.br/~labcon/arq5661/trabalhos_2003-2/acessibilidade_a_deficientes/imagens/simbolo.jpg&amp;imgrefurl=http://graciosa.blogs.sapo.pt/&amp;h=2155&amp;w=2133&amp;sz=193&amp;hl=es&amp;start=11&amp;tbnid=zBEdbliXwShLwM:&amp;tbnh=150&amp;tbnw=148&amp;prev=/images?q=simbolo&amp;svnum=10&amp;hl=es&amp;lr="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com.mx/imgres?imgurl=http://fiberonline.uol.com.br/images/ft_01932_logo_simbolo.jpg&amp;imgrefurl=http://fiberonline.uol.com.br/estilo.php?id=8&amp;h=687&amp;w=685&amp;sz=113&amp;hl=es&amp;start=124&amp;tbnid=x73TlbvGg3QvmM:&amp;tbnh=139&amp;tbnw=139&amp;prev=/images?q=simbolo&amp;start=120&amp;ndsp=18&amp;svnum=10&amp;hl=es&amp;lr=&amp;sa=N"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image" Target="../media/image10.jpeg"/><Relationship Id="rId18" Type="http://schemas.openxmlformats.org/officeDocument/2006/relationships/slide" Target="slide76.xml"/><Relationship Id="rId3" Type="http://schemas.openxmlformats.org/officeDocument/2006/relationships/image" Target="../media/image5.jpeg"/><Relationship Id="rId7" Type="http://schemas.openxmlformats.org/officeDocument/2006/relationships/image" Target="../media/image7.jpeg"/><Relationship Id="rId12" Type="http://schemas.openxmlformats.org/officeDocument/2006/relationships/slide" Target="slide55.xml"/><Relationship Id="rId17" Type="http://schemas.openxmlformats.org/officeDocument/2006/relationships/image" Target="../media/image12.jpeg"/><Relationship Id="rId2" Type="http://schemas.openxmlformats.org/officeDocument/2006/relationships/slide" Target="slide7.xml"/><Relationship Id="rId16" Type="http://schemas.openxmlformats.org/officeDocument/2006/relationships/slide" Target="slide66.xml"/><Relationship Id="rId1" Type="http://schemas.openxmlformats.org/officeDocument/2006/relationships/slideLayout" Target="../slideLayouts/slideLayout7.xml"/><Relationship Id="rId6" Type="http://schemas.openxmlformats.org/officeDocument/2006/relationships/slide" Target="slide25.xml"/><Relationship Id="rId11" Type="http://schemas.openxmlformats.org/officeDocument/2006/relationships/image" Target="../media/image9.jpeg"/><Relationship Id="rId5" Type="http://schemas.openxmlformats.org/officeDocument/2006/relationships/image" Target="../media/image6.jpeg"/><Relationship Id="rId15" Type="http://schemas.openxmlformats.org/officeDocument/2006/relationships/image" Target="../media/image11.jpeg"/><Relationship Id="rId10" Type="http://schemas.openxmlformats.org/officeDocument/2006/relationships/slide" Target="slide44.xml"/><Relationship Id="rId19" Type="http://schemas.openxmlformats.org/officeDocument/2006/relationships/image" Target="../media/image13.jpeg"/><Relationship Id="rId4" Type="http://schemas.openxmlformats.org/officeDocument/2006/relationships/slide" Target="slide17.xml"/><Relationship Id="rId9" Type="http://schemas.openxmlformats.org/officeDocument/2006/relationships/image" Target="../media/image8.jpeg"/><Relationship Id="rId14" Type="http://schemas.openxmlformats.org/officeDocument/2006/relationships/slide" Target="slide6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hyperlink" Target="http://images.google.com.mx/imgres?imgurl=http://www.error500.net/images/articulos/logo_movistar.png&amp;imgrefurl=http://www.error500.net/telefonia_movil?page=5&amp;h=237&amp;w=333&amp;sz=30&amp;hl=es&amp;start=3&amp;tbnid=_hK4KR3ZqwXz5M:&amp;tbnh=85&amp;tbnw=119&amp;prev=/images?q=movistar&amp;svnum=10&amp;hl=es&amp;lr=" TargetMode="External"/><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hyperlink" Target="http://images.google.com.mx/imgres?imgurl=http://www.expoestrenacasa.com/images/logo_19.gif&amp;imgrefurl=http://www.ymipollo.com/~bonniecarolina/&amp;h=161&amp;w=250&amp;sz=7&amp;hl=es&amp;start=4&amp;tbnid=MJDQPQ5NUcO8IM:&amp;tbnh=71&amp;tbnw=111&amp;prev=/images?q=telcel&amp;svnum=10&amp;hl=es&amp;lr=&amp;sa=G" TargetMode="External"/><Relationship Id="rId1" Type="http://schemas.openxmlformats.org/officeDocument/2006/relationships/slideLayout" Target="../slideLayouts/slideLayout2.xml"/><Relationship Id="rId6" Type="http://schemas.openxmlformats.org/officeDocument/2006/relationships/hyperlink" Target="http://images.google.com.mx/imgres?imgurl=http://www.up-mobile.com/logos/logo_iusacell.jpg&amp;imgrefurl=http://www.up-mobile.com/partner.php&amp;h=141&amp;w=192&amp;sz=7&amp;hl=es&amp;start=3&amp;tbnid=DcgaiT8QTZFmwM:&amp;tbnh=76&amp;tbnw=103&amp;prev=/images?q=iusacell&amp;svnum=10&amp;hl=es&amp;lr=" TargetMode="External"/><Relationship Id="rId5" Type="http://schemas.openxmlformats.org/officeDocument/2006/relationships/image" Target="../media/image28.jpeg"/><Relationship Id="rId4" Type="http://schemas.openxmlformats.org/officeDocument/2006/relationships/hyperlink" Target="http://images.google.com.mx/imgres?imgurl=http://www.up-mobile.com/logos/logo_unefon.jpg&amp;imgrefurl=http://www.up-mobile.com/partner.php&amp;h=141&amp;w=192&amp;sz=6&amp;hl=es&amp;start=13&amp;tbnid=4G_q8iQ0VtJ7eM:&amp;tbnh=76&amp;tbnw=103&amp;prev=/images?q=unefon&amp;svnum=10&amp;hl=es&amp;lr=" TargetMode="External"/><Relationship Id="rId9" Type="http://schemas.openxmlformats.org/officeDocument/2006/relationships/image" Target="../media/image30.jpeg"/></Relationships>
</file>

<file path=ppt/slides/_rels/slide6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hotelmanagement-network.com/projects/hyatt_denver/index.html#hyatt_denver1"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457307" y="260648"/>
            <a:ext cx="8259297" cy="576064"/>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1600" dirty="0" smtClean="0">
                <a:solidFill>
                  <a:schemeClr val="bg1"/>
                </a:solidFill>
              </a:rPr>
              <a:t>UNIVERSIDAD AUTÓNOMA DEL ESTADO DE MÉXICO</a:t>
            </a:r>
            <a:endParaRPr lang="es-ES" sz="1600" dirty="0">
              <a:solidFill>
                <a:schemeClr val="bg1"/>
              </a:solidFill>
            </a:endParaRPr>
          </a:p>
        </p:txBody>
      </p:sp>
      <p:sp>
        <p:nvSpPr>
          <p:cNvPr id="5" name="Título 1"/>
          <p:cNvSpPr txBox="1">
            <a:spLocks/>
          </p:cNvSpPr>
          <p:nvPr/>
        </p:nvSpPr>
        <p:spPr bwMode="auto">
          <a:xfrm>
            <a:off x="1755283" y="764704"/>
            <a:ext cx="5635920" cy="44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normAutofit/>
          </a:bodyPr>
          <a:lstStyle>
            <a:lvl1pPr algn="r" rtl="0" eaLnBrk="0" fontAlgn="base" hangingPunct="0">
              <a:spcBef>
                <a:spcPct val="0"/>
              </a:spcBef>
              <a:spcAft>
                <a:spcPct val="0"/>
              </a:spcAft>
              <a:defRPr sz="60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algn="ctr"/>
            <a:r>
              <a:rPr lang="es-ES" sz="1600" dirty="0" smtClean="0"/>
              <a:t>FACULTAD DE CIENCIAS POLÍTICAS Y SOCIALES</a:t>
            </a:r>
            <a:endParaRPr lang="es-ES" sz="1600" dirty="0"/>
          </a:p>
        </p:txBody>
      </p:sp>
      <p:sp>
        <p:nvSpPr>
          <p:cNvPr id="6" name="Título 1"/>
          <p:cNvSpPr txBox="1">
            <a:spLocks/>
          </p:cNvSpPr>
          <p:nvPr/>
        </p:nvSpPr>
        <p:spPr>
          <a:xfrm>
            <a:off x="2066676" y="1373885"/>
            <a:ext cx="5040560" cy="50405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000" b="1" dirty="0" smtClean="0">
                <a:solidFill>
                  <a:schemeClr val="bg1"/>
                </a:solidFill>
              </a:rPr>
              <a:t>Licenciatura en Comunicación</a:t>
            </a:r>
            <a:endParaRPr lang="es-ES" sz="2000" b="1" dirty="0">
              <a:solidFill>
                <a:schemeClr val="bg1"/>
              </a:solidFill>
            </a:endParaRPr>
          </a:p>
        </p:txBody>
      </p:sp>
      <p:sp>
        <p:nvSpPr>
          <p:cNvPr id="7" name="Título 1"/>
          <p:cNvSpPr txBox="1">
            <a:spLocks/>
          </p:cNvSpPr>
          <p:nvPr/>
        </p:nvSpPr>
        <p:spPr>
          <a:xfrm>
            <a:off x="563312" y="2276873"/>
            <a:ext cx="8047288" cy="115212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 sz="2800" b="1" i="1" dirty="0" smtClean="0">
                <a:solidFill>
                  <a:schemeClr val="accent1">
                    <a:lumMod val="90000"/>
                  </a:schemeClr>
                </a:solidFill>
                <a:effectLst>
                  <a:outerShdw blurRad="38100" dist="38100" dir="2700000" algn="tl">
                    <a:srgbClr val="000000">
                      <a:alpha val="43137"/>
                    </a:srgbClr>
                  </a:outerShdw>
                </a:effectLst>
              </a:rPr>
              <a:t>CULTURA POPULAR Y CULTURA DE MASAS</a:t>
            </a:r>
            <a:endParaRPr lang="es-ES" sz="2800" b="1" i="1" dirty="0">
              <a:solidFill>
                <a:schemeClr val="accent1">
                  <a:lumMod val="90000"/>
                </a:schemeClr>
              </a:solidFill>
              <a:effectLst>
                <a:outerShdw blurRad="38100" dist="38100" dir="2700000" algn="tl">
                  <a:srgbClr val="000000">
                    <a:alpha val="43137"/>
                  </a:srgbClr>
                </a:outerShdw>
              </a:effectLst>
            </a:endParaRPr>
          </a:p>
        </p:txBody>
      </p:sp>
      <p:sp>
        <p:nvSpPr>
          <p:cNvPr id="8" name="Subtítulo 2"/>
          <p:cNvSpPr txBox="1">
            <a:spLocks/>
          </p:cNvSpPr>
          <p:nvPr/>
        </p:nvSpPr>
        <p:spPr>
          <a:xfrm>
            <a:off x="1768995" y="3746897"/>
            <a:ext cx="5683737" cy="1266279"/>
          </a:xfrm>
          <a:prstGeom prst="rect">
            <a:avLst/>
          </a:prstGeom>
        </p:spPr>
        <p:txBody>
          <a:bodyPr vert="horz" lIns="91440" tIns="45720" rIns="91440" bIns="45720" rtlCol="0">
            <a:noAutofit/>
          </a:bodyPr>
          <a:lstStyle>
            <a:lvl1pPr marL="0" indent="0" algn="l" defTabSz="914400" rtl="0" eaLnBrk="1" latinLnBrk="0" hangingPunct="1">
              <a:spcBef>
                <a:spcPts val="300"/>
              </a:spcBef>
              <a:buClr>
                <a:schemeClr val="accent1"/>
              </a:buClr>
              <a:buSzPct val="75000"/>
              <a:buFont typeface="Wingdings" pitchFamily="2" charset="2"/>
              <a:buNone/>
              <a:defRPr sz="14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60000"/>
                  <a:lumOff val="40000"/>
                </a:schemeClr>
              </a:buClr>
              <a:buSzPct val="75000"/>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buClr>
              <a:buSzPct val="75000"/>
              <a:buFont typeface="Wingdings" pitchFamily="2"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lumMod val="60000"/>
                  <a:lumOff val="40000"/>
                </a:schemeClr>
              </a:buClr>
              <a:buSzPct val="75000"/>
              <a:buFont typeface="Wingdings" pitchFamily="2" charset="2"/>
              <a:buNone/>
              <a:defRPr lang="en-US" sz="1800" kern="1200" baseline="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5000"/>
              <a:buFont typeface="Wingdings" pitchFamily="2" charset="2"/>
              <a:buNone/>
              <a:defRPr lang="en-US" sz="1800" kern="1200" baseline="0">
                <a:solidFill>
                  <a:schemeClr val="tx1">
                    <a:tint val="75000"/>
                  </a:schemeClr>
                </a:solidFill>
                <a:latin typeface="+mn-lt"/>
                <a:ea typeface="+mn-ea"/>
                <a:cs typeface="+mn-cs"/>
              </a:defRPr>
            </a:lvl9pPr>
          </a:lstStyle>
          <a:p>
            <a:pPr algn="ctr"/>
            <a:r>
              <a:rPr lang="es-ES" sz="1600" b="1" dirty="0" smtClean="0">
                <a:solidFill>
                  <a:schemeClr val="bg1"/>
                </a:solidFill>
              </a:rPr>
              <a:t>Unidad de Aprendizaje: </a:t>
            </a:r>
          </a:p>
          <a:p>
            <a:pPr algn="ctr"/>
            <a:r>
              <a:rPr lang="es-ES" sz="2000" b="1" dirty="0" smtClean="0">
                <a:solidFill>
                  <a:schemeClr val="bg1"/>
                </a:solidFill>
              </a:rPr>
              <a:t>Estudios de Mediación en Comunicación</a:t>
            </a:r>
            <a:endParaRPr lang="es-ES" sz="1600" b="1" dirty="0" smtClean="0">
              <a:solidFill>
                <a:schemeClr val="bg1"/>
              </a:solidFill>
            </a:endParaRPr>
          </a:p>
          <a:p>
            <a:pPr algn="ctr"/>
            <a:endParaRPr lang="es-ES" sz="700" b="1" dirty="0">
              <a:solidFill>
                <a:schemeClr val="bg1"/>
              </a:solidFill>
            </a:endParaRPr>
          </a:p>
          <a:p>
            <a:pPr algn="ctr"/>
            <a:r>
              <a:rPr lang="es-ES" sz="1100" b="1" dirty="0" smtClean="0">
                <a:solidFill>
                  <a:schemeClr val="bg1"/>
                </a:solidFill>
              </a:rPr>
              <a:t>Núcleo Sustantivo</a:t>
            </a:r>
          </a:p>
          <a:p>
            <a:pPr algn="ctr"/>
            <a:r>
              <a:rPr lang="es-ES" sz="1100" b="1" dirty="0" smtClean="0">
                <a:solidFill>
                  <a:schemeClr val="bg1"/>
                </a:solidFill>
              </a:rPr>
              <a:t>Área </a:t>
            </a:r>
            <a:r>
              <a:rPr lang="es-ES" sz="1100" b="1" dirty="0">
                <a:solidFill>
                  <a:schemeClr val="bg1"/>
                </a:solidFill>
              </a:rPr>
              <a:t>de Docencia: </a:t>
            </a:r>
            <a:r>
              <a:rPr lang="es-ES" sz="1100" b="1" dirty="0" smtClean="0">
                <a:solidFill>
                  <a:schemeClr val="bg1"/>
                </a:solidFill>
              </a:rPr>
              <a:t>Disciplinarias de Comunicación</a:t>
            </a:r>
            <a:endParaRPr lang="es-ES" sz="1100" b="1" dirty="0">
              <a:solidFill>
                <a:schemeClr val="bg1"/>
              </a:solidFill>
            </a:endParaRPr>
          </a:p>
          <a:p>
            <a:pPr algn="ctr"/>
            <a:endParaRPr lang="es-ES" sz="700" b="1" dirty="0">
              <a:solidFill>
                <a:schemeClr val="bg1"/>
              </a:solidFill>
            </a:endParaRPr>
          </a:p>
        </p:txBody>
      </p:sp>
      <p:sp>
        <p:nvSpPr>
          <p:cNvPr id="9" name="8 CuadroTexto"/>
          <p:cNvSpPr txBox="1"/>
          <p:nvPr/>
        </p:nvSpPr>
        <p:spPr>
          <a:xfrm>
            <a:off x="4610863" y="5517232"/>
            <a:ext cx="4280480" cy="954107"/>
          </a:xfrm>
          <a:prstGeom prst="rect">
            <a:avLst/>
          </a:prstGeom>
          <a:noFill/>
        </p:spPr>
        <p:txBody>
          <a:bodyPr wrap="square" rtlCol="0">
            <a:spAutoFit/>
          </a:bodyPr>
          <a:lstStyle/>
          <a:p>
            <a:pPr algn="r"/>
            <a:r>
              <a:rPr lang="es-MX" sz="1400" dirty="0">
                <a:solidFill>
                  <a:schemeClr val="accent1">
                    <a:lumMod val="90000"/>
                  </a:schemeClr>
                </a:solidFill>
                <a:latin typeface="+mj-lt"/>
              </a:rPr>
              <a:t>Material Didáctico elaborado por</a:t>
            </a:r>
            <a:r>
              <a:rPr lang="es-MX" sz="1400" dirty="0" smtClean="0">
                <a:solidFill>
                  <a:schemeClr val="accent1">
                    <a:lumMod val="90000"/>
                  </a:schemeClr>
                </a:solidFill>
                <a:latin typeface="+mj-lt"/>
              </a:rPr>
              <a:t>:</a:t>
            </a:r>
          </a:p>
          <a:p>
            <a:pPr algn="r"/>
            <a:r>
              <a:rPr lang="es-MX" sz="1400" dirty="0" smtClean="0">
                <a:solidFill>
                  <a:schemeClr val="accent1">
                    <a:lumMod val="90000"/>
                  </a:schemeClr>
                </a:solidFill>
                <a:latin typeface="+mj-lt"/>
              </a:rPr>
              <a:t>Mtra. en Com. ANAID PÉREZ MONTEAGUDO</a:t>
            </a:r>
            <a:endParaRPr lang="es-MX" sz="1400" dirty="0">
              <a:solidFill>
                <a:schemeClr val="accent1">
                  <a:lumMod val="90000"/>
                </a:schemeClr>
              </a:solidFill>
              <a:latin typeface="+mj-lt"/>
            </a:endParaRPr>
          </a:p>
          <a:p>
            <a:pPr algn="r"/>
            <a:endParaRPr lang="es-MX" sz="1400" dirty="0" smtClean="0">
              <a:solidFill>
                <a:schemeClr val="accent1">
                  <a:lumMod val="90000"/>
                </a:schemeClr>
              </a:solidFill>
              <a:latin typeface="+mj-lt"/>
            </a:endParaRPr>
          </a:p>
          <a:p>
            <a:pPr algn="r"/>
            <a:r>
              <a:rPr lang="es-MX" sz="1400" dirty="0" smtClean="0">
                <a:solidFill>
                  <a:schemeClr val="accent1">
                    <a:lumMod val="90000"/>
                  </a:schemeClr>
                </a:solidFill>
                <a:latin typeface="+mj-lt"/>
              </a:rPr>
              <a:t>Septiembre </a:t>
            </a:r>
            <a:r>
              <a:rPr lang="es-MX" sz="1400" dirty="0">
                <a:solidFill>
                  <a:schemeClr val="accent1">
                    <a:lumMod val="90000"/>
                  </a:schemeClr>
                </a:solidFill>
                <a:latin typeface="+mj-lt"/>
              </a:rPr>
              <a:t>de </a:t>
            </a:r>
            <a:r>
              <a:rPr lang="es-MX" sz="1400" dirty="0" smtClean="0">
                <a:solidFill>
                  <a:schemeClr val="accent1">
                    <a:lumMod val="90000"/>
                  </a:schemeClr>
                </a:solidFill>
                <a:latin typeface="+mj-lt"/>
              </a:rPr>
              <a:t>2015</a:t>
            </a:r>
            <a:endParaRPr lang="es-MX" sz="1400" dirty="0">
              <a:solidFill>
                <a:schemeClr val="accent1">
                  <a:lumMod val="90000"/>
                </a:schemeClr>
              </a:solidFill>
              <a:latin typeface="+mj-lt"/>
            </a:endParaRP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63312" y="432865"/>
            <a:ext cx="937370" cy="89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73230" y="432865"/>
            <a:ext cx="937370" cy="929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7119558"/>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s-MX" dirty="0">
                <a:solidFill>
                  <a:srgbClr val="BBE0E3"/>
                </a:solidFill>
                <a:cs typeface="+mj-cs"/>
              </a:rPr>
              <a:t>Mijail</a:t>
            </a:r>
            <a:r>
              <a:rPr lang="es-MX" dirty="0">
                <a:cs typeface="+mj-cs"/>
              </a:rPr>
              <a:t> Bajtin</a:t>
            </a:r>
          </a:p>
        </p:txBody>
      </p:sp>
      <p:sp>
        <p:nvSpPr>
          <p:cNvPr id="8195" name="Rectangle 3"/>
          <p:cNvSpPr>
            <a:spLocks noGrp="1" noChangeArrowheads="1"/>
          </p:cNvSpPr>
          <p:nvPr>
            <p:ph idx="1"/>
          </p:nvPr>
        </p:nvSpPr>
        <p:spPr>
          <a:xfrm>
            <a:off x="1979613" y="2133600"/>
            <a:ext cx="6985000" cy="4248150"/>
          </a:xfrm>
        </p:spPr>
        <p:txBody>
          <a:bodyPr/>
          <a:lstStyle/>
          <a:p>
            <a:pPr eaLnBrk="1" hangingPunct="1"/>
            <a:r>
              <a:rPr lang="es-MX" altLang="es-MX" u="sng" smtClean="0">
                <a:solidFill>
                  <a:srgbClr val="BBE0E3"/>
                </a:solidFill>
                <a:ea typeface="ＭＳ Ｐゴシック" pitchFamily="34" charset="-128"/>
              </a:rPr>
              <a:t>Carnaval</a:t>
            </a:r>
            <a:r>
              <a:rPr lang="es-MX" altLang="es-MX" smtClean="0">
                <a:ea typeface="ＭＳ Ｐゴシック" pitchFamily="34" charset="-128"/>
              </a:rPr>
              <a:t>: Lugar privilegiado de expresión para la Cultura Popular</a:t>
            </a: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La Cultura Carnavalesca es una expresión no religiosa ≠ a la cultura dominante de la Iglesia </a:t>
            </a:r>
          </a:p>
          <a:p>
            <a:pPr eaLnBrk="1" hangingPunct="1"/>
            <a:endParaRPr lang="es-MX"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s-MX">
                <a:cs typeface="+mj-cs"/>
              </a:rPr>
              <a:t>Mijail Bajtin</a:t>
            </a:r>
          </a:p>
        </p:txBody>
      </p:sp>
      <p:sp>
        <p:nvSpPr>
          <p:cNvPr id="9219" name="Rectangle 3"/>
          <p:cNvSpPr>
            <a:spLocks noGrp="1" noChangeArrowheads="1"/>
          </p:cNvSpPr>
          <p:nvPr>
            <p:ph idx="1"/>
          </p:nvPr>
        </p:nvSpPr>
        <p:spPr>
          <a:xfrm>
            <a:off x="1979613" y="1412875"/>
            <a:ext cx="6985000" cy="5184775"/>
          </a:xfrm>
        </p:spPr>
        <p:txBody>
          <a:bodyPr/>
          <a:lstStyle/>
          <a:p>
            <a:pPr eaLnBrk="1" hangingPunct="1">
              <a:lnSpc>
                <a:spcPct val="90000"/>
              </a:lnSpc>
            </a:pPr>
            <a:r>
              <a:rPr lang="es-MX" altLang="es-MX" sz="2800" u="sng" dirty="0" smtClean="0">
                <a:solidFill>
                  <a:srgbClr val="BBE0E3"/>
                </a:solidFill>
                <a:ea typeface="ＭＳ Ｐゴシック" pitchFamily="34" charset="-128"/>
              </a:rPr>
              <a:t>Lógica del Carnaval:</a:t>
            </a:r>
            <a:r>
              <a:rPr lang="es-MX" altLang="es-MX" sz="2800" dirty="0" smtClean="0">
                <a:solidFill>
                  <a:srgbClr val="BBE0E3"/>
                </a:solidFill>
                <a:ea typeface="ＭＳ Ｐゴシック" pitchFamily="34" charset="-128"/>
              </a:rPr>
              <a:t> </a:t>
            </a:r>
            <a:r>
              <a:rPr lang="es-MX" altLang="es-MX" sz="2800" dirty="0" smtClean="0">
                <a:ea typeface="ＭＳ Ｐゴシック" pitchFamily="34" charset="-128"/>
              </a:rPr>
              <a:t>Inversión (contraposición) de los valores, jerarquías y tabúes establecidos, es decir, la oposición al dogmatismo y seriedad de la Cultura Oficial.</a:t>
            </a:r>
          </a:p>
          <a:p>
            <a:pPr lvl="1" algn="r" eaLnBrk="1" hangingPunct="1">
              <a:lnSpc>
                <a:spcPct val="90000"/>
              </a:lnSpc>
            </a:pPr>
            <a:endParaRPr lang="es-MX" altLang="es-MX" sz="2400" dirty="0" smtClean="0">
              <a:ea typeface="ＭＳ Ｐゴシック" pitchFamily="34" charset="-128"/>
            </a:endParaRPr>
          </a:p>
          <a:p>
            <a:pPr marL="457200" lvl="1" indent="0" algn="r" eaLnBrk="1" hangingPunct="1">
              <a:lnSpc>
                <a:spcPct val="90000"/>
              </a:lnSpc>
              <a:buNone/>
            </a:pPr>
            <a:endParaRPr lang="es-MX" altLang="es-MX" sz="2400" dirty="0" smtClean="0">
              <a:ea typeface="ＭＳ Ｐゴシック" pitchFamily="34" charset="-128"/>
            </a:endParaRPr>
          </a:p>
          <a:p>
            <a:pPr lvl="1" algn="r" eaLnBrk="1" hangingPunct="1">
              <a:lnSpc>
                <a:spcPct val="90000"/>
              </a:lnSpc>
            </a:pPr>
            <a:r>
              <a:rPr lang="es-MX" altLang="es-MX" sz="2400" dirty="0" smtClean="0">
                <a:ea typeface="ＭＳ Ｐゴシック" pitchFamily="34" charset="-128"/>
              </a:rPr>
              <a:t>Ejemplo: En el carnaval de Río de Janeiro la algarabía exhibida en conjunción con los cuerpos semidesnudos de las mujeres representan acciones opuestas a las fomentadas por la Iglesia, quien es en este caso la Cultura Oficial.</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ChangeArrowheads="1"/>
          </p:cNvSpPr>
          <p:nvPr/>
        </p:nvSpPr>
        <p:spPr bwMode="auto">
          <a:xfrm>
            <a:off x="0" y="0"/>
            <a:ext cx="4211638" cy="51847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10243" name="Rectangle 7"/>
          <p:cNvSpPr>
            <a:spLocks noChangeArrowheads="1"/>
          </p:cNvSpPr>
          <p:nvPr/>
        </p:nvSpPr>
        <p:spPr bwMode="auto">
          <a:xfrm>
            <a:off x="0" y="3573463"/>
            <a:ext cx="5076825" cy="28797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21507" name="Picture 11" descr="carnaval_rio_2006_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1888" y="1916113"/>
            <a:ext cx="47625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s-MX" dirty="0">
                <a:solidFill>
                  <a:srgbClr val="BBE0E3"/>
                </a:solidFill>
                <a:cs typeface="+mj-cs"/>
              </a:rPr>
              <a:t>Mijail</a:t>
            </a:r>
            <a:r>
              <a:rPr lang="es-MX" dirty="0">
                <a:cs typeface="+mj-cs"/>
              </a:rPr>
              <a:t> Bajtin</a:t>
            </a:r>
          </a:p>
        </p:txBody>
      </p:sp>
      <p:sp>
        <p:nvSpPr>
          <p:cNvPr id="11267" name="Rectangle 3"/>
          <p:cNvSpPr>
            <a:spLocks noGrp="1" noChangeArrowheads="1"/>
          </p:cNvSpPr>
          <p:nvPr>
            <p:ph idx="1"/>
          </p:nvPr>
        </p:nvSpPr>
        <p:spPr/>
        <p:txBody>
          <a:bodyPr/>
          <a:lstStyle/>
          <a:p>
            <a:pPr eaLnBrk="1" hangingPunct="1"/>
            <a:r>
              <a:rPr lang="es-MX" altLang="es-MX" sz="2400" dirty="0" smtClean="0">
                <a:ea typeface="ＭＳ Ｐゴシック" pitchFamily="34" charset="-128"/>
              </a:rPr>
              <a:t>Existe una </a:t>
            </a:r>
            <a:r>
              <a:rPr lang="es-MX" altLang="es-MX" sz="2400" u="sng" dirty="0" smtClean="0">
                <a:ea typeface="ＭＳ Ｐゴシック" pitchFamily="34" charset="-128"/>
              </a:rPr>
              <a:t>circulación</a:t>
            </a:r>
            <a:r>
              <a:rPr lang="es-MX" altLang="es-MX" sz="2400" dirty="0" smtClean="0">
                <a:ea typeface="ＭＳ Ｐゴシック" pitchFamily="34" charset="-128"/>
              </a:rPr>
              <a:t> entre cultura popular y cultura oficial. La primera es capturada simbólicamente por el letrado, mientras que la segunda adopta la primera y la ridiculiza.</a:t>
            </a:r>
          </a:p>
          <a:p>
            <a:pPr eaLnBrk="1" hangingPunct="1"/>
            <a:endParaRPr lang="es-MX" altLang="es-MX" sz="2800" dirty="0" smtClean="0">
              <a:ea typeface="ＭＳ Ｐゴシック" pitchFamily="34" charset="-128"/>
            </a:endParaRPr>
          </a:p>
        </p:txBody>
      </p:sp>
      <p:sp>
        <p:nvSpPr>
          <p:cNvPr id="22531" name="AutoShape 4"/>
          <p:cNvSpPr>
            <a:spLocks noChangeArrowheads="1"/>
          </p:cNvSpPr>
          <p:nvPr/>
        </p:nvSpPr>
        <p:spPr bwMode="auto">
          <a:xfrm>
            <a:off x="4500563" y="4076700"/>
            <a:ext cx="1728787" cy="1295400"/>
          </a:xfrm>
          <a:custGeom>
            <a:avLst/>
            <a:gdLst>
              <a:gd name="T0" fmla="*/ 2147483647 w 21600"/>
              <a:gd name="T1" fmla="*/ 0 h 21600"/>
              <a:gd name="T2" fmla="*/ 1384287293 w 21600"/>
              <a:gd name="T3" fmla="*/ 2147483647 h 21600"/>
              <a:gd name="T4" fmla="*/ 2147483647 w 21600"/>
              <a:gd name="T5" fmla="*/ 1164780740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799"/>
                </a:lnTo>
                <a:cubicBezTo>
                  <a:pt x="0" y="4835"/>
                  <a:pt x="4835" y="0"/>
                  <a:pt x="10800" y="0"/>
                </a:cubicBezTo>
                <a:cubicBezTo>
                  <a:pt x="16764" y="0"/>
                  <a:pt x="21600" y="4835"/>
                  <a:pt x="21600" y="10800"/>
                </a:cubicBez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22532" name="AutoShape 5"/>
          <p:cNvSpPr>
            <a:spLocks noChangeArrowheads="1"/>
          </p:cNvSpPr>
          <p:nvPr/>
        </p:nvSpPr>
        <p:spPr bwMode="auto">
          <a:xfrm rot="10800000">
            <a:off x="4067175" y="4797425"/>
            <a:ext cx="1728788" cy="1295400"/>
          </a:xfrm>
          <a:custGeom>
            <a:avLst/>
            <a:gdLst>
              <a:gd name="T0" fmla="*/ 2147483647 w 21600"/>
              <a:gd name="T1" fmla="*/ 0 h 21600"/>
              <a:gd name="T2" fmla="*/ 1384295297 w 21600"/>
              <a:gd name="T3" fmla="*/ 2147483647 h 21600"/>
              <a:gd name="T4" fmla="*/ 2147483647 w 21600"/>
              <a:gd name="T5" fmla="*/ 1164780740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799"/>
                </a:lnTo>
                <a:cubicBezTo>
                  <a:pt x="0" y="4835"/>
                  <a:pt x="4835" y="0"/>
                  <a:pt x="10800" y="0"/>
                </a:cubicBezTo>
                <a:cubicBezTo>
                  <a:pt x="16764" y="0"/>
                  <a:pt x="21600" y="4835"/>
                  <a:pt x="21600" y="10800"/>
                </a:cubicBezTo>
                <a:lnTo>
                  <a:pt x="24300" y="10800"/>
                </a:lnTo>
                <a:lnTo>
                  <a:pt x="18900" y="16200"/>
                </a:lnTo>
                <a:lnTo>
                  <a:pt x="13500" y="10800"/>
                </a:lnTo>
                <a:lnTo>
                  <a:pt x="16200" y="10800"/>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1270" name="Text Box 6"/>
          <p:cNvSpPr txBox="1">
            <a:spLocks noChangeArrowheads="1"/>
          </p:cNvSpPr>
          <p:nvPr/>
        </p:nvSpPr>
        <p:spPr bwMode="auto">
          <a:xfrm>
            <a:off x="5148263" y="5084763"/>
            <a:ext cx="20161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mtClean="0">
                <a:solidFill>
                  <a:schemeClr val="bg1"/>
                </a:solidFill>
              </a:rPr>
              <a:t>Cultura Popular</a:t>
            </a:r>
          </a:p>
        </p:txBody>
      </p:sp>
      <p:sp>
        <p:nvSpPr>
          <p:cNvPr id="11271" name="Text Box 7"/>
          <p:cNvSpPr txBox="1">
            <a:spLocks noChangeArrowheads="1"/>
          </p:cNvSpPr>
          <p:nvPr/>
        </p:nvSpPr>
        <p:spPr bwMode="auto">
          <a:xfrm>
            <a:off x="3348038" y="4724400"/>
            <a:ext cx="2016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mtClean="0">
                <a:solidFill>
                  <a:schemeClr val="bg1"/>
                </a:solidFill>
              </a:rPr>
              <a:t>Cultura Oficial</a:t>
            </a: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s-MX" dirty="0">
                <a:solidFill>
                  <a:srgbClr val="BBE0E3"/>
                </a:solidFill>
                <a:cs typeface="+mj-cs"/>
              </a:rPr>
              <a:t>Mijail</a:t>
            </a:r>
            <a:r>
              <a:rPr lang="es-MX" dirty="0">
                <a:cs typeface="+mj-cs"/>
              </a:rPr>
              <a:t> Bajtin</a:t>
            </a:r>
          </a:p>
        </p:txBody>
      </p:sp>
      <p:sp>
        <p:nvSpPr>
          <p:cNvPr id="12291" name="Rectangle 3"/>
          <p:cNvSpPr>
            <a:spLocks noGrp="1" noChangeArrowheads="1"/>
          </p:cNvSpPr>
          <p:nvPr>
            <p:ph idx="1"/>
          </p:nvPr>
        </p:nvSpPr>
        <p:spPr>
          <a:xfrm>
            <a:off x="1979712" y="1988840"/>
            <a:ext cx="6926262" cy="3456409"/>
          </a:xfrm>
        </p:spPr>
        <p:txBody>
          <a:bodyPr/>
          <a:lstStyle/>
          <a:p>
            <a:pPr eaLnBrk="1" hangingPunct="1"/>
            <a:r>
              <a:rPr lang="es-MX" altLang="es-MX" sz="2800" u="sng" dirty="0" smtClean="0">
                <a:solidFill>
                  <a:srgbClr val="BBE0E3"/>
                </a:solidFill>
                <a:ea typeface="ＭＳ Ｐゴシック" pitchFamily="34" charset="-128"/>
              </a:rPr>
              <a:t>Concepción Dicotómica:</a:t>
            </a:r>
            <a:r>
              <a:rPr lang="es-MX" altLang="es-MX" sz="2800" dirty="0" smtClean="0">
                <a:solidFill>
                  <a:srgbClr val="BBE0E3"/>
                </a:solidFill>
                <a:ea typeface="ＭＳ Ｐゴシック" pitchFamily="34" charset="-128"/>
              </a:rPr>
              <a:t> </a:t>
            </a:r>
            <a:r>
              <a:rPr lang="es-MX" altLang="es-MX" sz="2800" dirty="0" smtClean="0">
                <a:ea typeface="ＭＳ Ｐゴシック" pitchFamily="34" charset="-128"/>
              </a:rPr>
              <a:t>La Cultura Popular es una segunda cultura producto de la inversión de una cultura anterior; es decir, la Cultura Oficial tiene a bien clasificar y ser el centro de mediación de la Cultura Popular la cual se presenta como su opuesto.</a:t>
            </a: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s-MX" dirty="0">
                <a:solidFill>
                  <a:srgbClr val="BBE0E3"/>
                </a:solidFill>
                <a:cs typeface="+mj-cs"/>
              </a:rPr>
              <a:t>Mijail</a:t>
            </a:r>
            <a:r>
              <a:rPr lang="es-MX" dirty="0">
                <a:cs typeface="+mj-cs"/>
              </a:rPr>
              <a:t> Bajtin</a:t>
            </a:r>
          </a:p>
        </p:txBody>
      </p:sp>
      <p:sp>
        <p:nvSpPr>
          <p:cNvPr id="13315" name="Rectangle 3"/>
          <p:cNvSpPr>
            <a:spLocks noGrp="1" noChangeArrowheads="1"/>
          </p:cNvSpPr>
          <p:nvPr>
            <p:ph idx="1"/>
          </p:nvPr>
        </p:nvSpPr>
        <p:spPr>
          <a:xfrm>
            <a:off x="1979712" y="1772816"/>
            <a:ext cx="6985000" cy="4463950"/>
          </a:xfrm>
        </p:spPr>
        <p:txBody>
          <a:bodyPr/>
          <a:lstStyle/>
          <a:p>
            <a:pPr eaLnBrk="1" hangingPunct="1">
              <a:lnSpc>
                <a:spcPct val="80000"/>
              </a:lnSpc>
            </a:pPr>
            <a:r>
              <a:rPr lang="es-MX" altLang="es-MX" sz="2400" dirty="0" err="1" smtClean="0">
                <a:ea typeface="ＭＳ Ｐゴシック" pitchFamily="34" charset="-128"/>
              </a:rPr>
              <a:t>Bajtin</a:t>
            </a:r>
            <a:r>
              <a:rPr lang="es-MX" altLang="es-MX" sz="2400" dirty="0" smtClean="0">
                <a:solidFill>
                  <a:srgbClr val="BBE0E3"/>
                </a:solidFill>
                <a:ea typeface="ＭＳ Ｐゴシック" pitchFamily="34" charset="-128"/>
              </a:rPr>
              <a:t> </a:t>
            </a:r>
            <a:r>
              <a:rPr lang="es-MX" altLang="es-MX" sz="2400" u="sng" dirty="0" smtClean="0">
                <a:solidFill>
                  <a:srgbClr val="BBE0E3"/>
                </a:solidFill>
                <a:ea typeface="ＭＳ Ｐゴシック" pitchFamily="34" charset="-128"/>
              </a:rPr>
              <a:t>naturaliza</a:t>
            </a:r>
            <a:r>
              <a:rPr lang="es-MX" altLang="es-MX" sz="2400" dirty="0" smtClean="0">
                <a:solidFill>
                  <a:srgbClr val="BBE0E3"/>
                </a:solidFill>
                <a:ea typeface="ＭＳ Ｐゴシック" pitchFamily="34" charset="-128"/>
              </a:rPr>
              <a:t> </a:t>
            </a:r>
            <a:r>
              <a:rPr lang="es-MX" altLang="es-MX" sz="2400" dirty="0" smtClean="0">
                <a:ea typeface="ＭＳ Ｐゴシック" pitchFamily="34" charset="-128"/>
              </a:rPr>
              <a:t>la Cultura Popular, ligándola a los ciclos agrarios y a las manifestaciones biológicas del hombre (nacimiento, muerte, etc.)</a:t>
            </a:r>
          </a:p>
          <a:p>
            <a:pPr eaLnBrk="1" hangingPunct="1">
              <a:lnSpc>
                <a:spcPct val="80000"/>
              </a:lnSpc>
            </a:pPr>
            <a:endParaRPr lang="es-MX" altLang="es-MX" sz="2400" dirty="0" smtClean="0">
              <a:ea typeface="ＭＳ Ｐゴシック" pitchFamily="34" charset="-128"/>
            </a:endParaRPr>
          </a:p>
          <a:p>
            <a:pPr eaLnBrk="1" hangingPunct="1">
              <a:lnSpc>
                <a:spcPct val="80000"/>
              </a:lnSpc>
            </a:pPr>
            <a:r>
              <a:rPr lang="es-MX" altLang="es-MX" sz="2400" u="sng" dirty="0" smtClean="0">
                <a:solidFill>
                  <a:srgbClr val="BBE0E3"/>
                </a:solidFill>
                <a:ea typeface="ＭＳ Ｐゴシック" pitchFamily="34" charset="-128"/>
              </a:rPr>
              <a:t>Parodia:</a:t>
            </a:r>
            <a:r>
              <a:rPr lang="es-MX" altLang="es-MX" sz="2400" dirty="0" smtClean="0">
                <a:solidFill>
                  <a:srgbClr val="BBE0E3"/>
                </a:solidFill>
                <a:ea typeface="ＭＳ Ｐゴシック" pitchFamily="34" charset="-128"/>
              </a:rPr>
              <a:t> </a:t>
            </a:r>
            <a:r>
              <a:rPr lang="es-MX" altLang="es-MX" sz="2400" dirty="0" smtClean="0">
                <a:ea typeface="ＭＳ Ｐゴシック" pitchFamily="34" charset="-128"/>
              </a:rPr>
              <a:t>Principal forma en la que la Cultura Popular se apropia de la oficial</a:t>
            </a:r>
          </a:p>
          <a:p>
            <a:pPr eaLnBrk="1" hangingPunct="1">
              <a:lnSpc>
                <a:spcPct val="80000"/>
              </a:lnSpc>
            </a:pPr>
            <a:endParaRPr lang="es-MX" altLang="es-MX" sz="2400" dirty="0" smtClean="0">
              <a:ea typeface="ＭＳ Ｐゴシック" pitchFamily="34" charset="-128"/>
            </a:endParaRPr>
          </a:p>
          <a:p>
            <a:pPr eaLnBrk="1" hangingPunct="1">
              <a:lnSpc>
                <a:spcPct val="80000"/>
              </a:lnSpc>
            </a:pPr>
            <a:r>
              <a:rPr lang="es-MX" altLang="es-MX" sz="2400" dirty="0" smtClean="0">
                <a:ea typeface="ＭＳ Ｐゴシック" pitchFamily="34" charset="-128"/>
              </a:rPr>
              <a:t>La Cultura Popular es transmitida </a:t>
            </a:r>
            <a:r>
              <a:rPr lang="es-MX" altLang="es-MX" sz="2400" u="sng" dirty="0" smtClean="0">
                <a:ea typeface="ＭＳ Ｐゴシック" pitchFamily="34" charset="-128"/>
              </a:rPr>
              <a:t>oralmente</a:t>
            </a:r>
            <a:r>
              <a:rPr lang="es-MX" altLang="es-MX" sz="2400" dirty="0" smtClean="0">
                <a:ea typeface="ＭＳ Ｐゴシック" pitchFamily="34" charset="-128"/>
              </a:rPr>
              <a:t>: refranes, proverbios, frases; lo que le permite sobrevivir.</a:t>
            </a:r>
            <a:endParaRPr lang="es-MX" altLang="es-MX" sz="2000" dirty="0" smtClean="0">
              <a:ea typeface="ＭＳ Ｐゴシック" pitchFamily="34" charset="-128"/>
            </a:endParaRPr>
          </a:p>
          <a:p>
            <a:pPr eaLnBrk="1" hangingPunct="1">
              <a:lnSpc>
                <a:spcPct val="80000"/>
              </a:lnSpc>
            </a:pPr>
            <a:endParaRPr lang="es-MX" altLang="es-MX" sz="2000"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924055" y="1773238"/>
            <a:ext cx="6985000" cy="3816449"/>
          </a:xfrm>
        </p:spPr>
        <p:txBody>
          <a:bodyPr/>
          <a:lstStyle/>
          <a:p>
            <a:pPr eaLnBrk="1" hangingPunct="1"/>
            <a:r>
              <a:rPr lang="es-MX" altLang="es-MX" sz="2400" u="sng" dirty="0" smtClean="0">
                <a:solidFill>
                  <a:srgbClr val="BBE0E3"/>
                </a:solidFill>
                <a:ea typeface="ＭＳ Ｐゴシック" pitchFamily="34" charset="-128"/>
              </a:rPr>
              <a:t>Carnaval</a:t>
            </a:r>
            <a:r>
              <a:rPr lang="es-MX" altLang="es-MX" sz="2400" dirty="0" smtClean="0">
                <a:solidFill>
                  <a:srgbClr val="BBE0E3"/>
                </a:solidFill>
                <a:ea typeface="ＭＳ Ｐゴシック" pitchFamily="34" charset="-128"/>
              </a:rPr>
              <a:t>: </a:t>
            </a:r>
            <a:r>
              <a:rPr lang="es-MX" altLang="es-MX" sz="2400" dirty="0" smtClean="0">
                <a:ea typeface="ＭＳ Ｐゴシック" pitchFamily="34" charset="-128"/>
              </a:rPr>
              <a:t>Lugar privilegiado de expresión para la Cultura Popular</a:t>
            </a:r>
          </a:p>
          <a:p>
            <a:pPr eaLnBrk="1" hangingPunct="1"/>
            <a:r>
              <a:rPr lang="es-MX" altLang="es-MX" sz="2400" dirty="0" smtClean="0">
                <a:ea typeface="ＭＳ Ｐゴシック" pitchFamily="34" charset="-128"/>
              </a:rPr>
              <a:t>Existe una </a:t>
            </a:r>
            <a:r>
              <a:rPr lang="es-MX" altLang="es-MX" sz="2400" u="sng" dirty="0" smtClean="0">
                <a:solidFill>
                  <a:srgbClr val="BBE0E3"/>
                </a:solidFill>
                <a:ea typeface="ＭＳ Ｐゴシック" pitchFamily="34" charset="-128"/>
              </a:rPr>
              <a:t>circulación</a:t>
            </a:r>
            <a:r>
              <a:rPr lang="es-MX" altLang="es-MX" sz="2400" dirty="0" smtClean="0">
                <a:ea typeface="ＭＳ Ｐゴシック" pitchFamily="34" charset="-128"/>
              </a:rPr>
              <a:t> entre cultura popular y cultura oficial. </a:t>
            </a:r>
          </a:p>
          <a:p>
            <a:pPr eaLnBrk="1" hangingPunct="1"/>
            <a:r>
              <a:rPr lang="es-MX" altLang="es-MX" sz="2400" dirty="0" smtClean="0">
                <a:ea typeface="ＭＳ Ｐゴシック" pitchFamily="34" charset="-128"/>
              </a:rPr>
              <a:t>La </a:t>
            </a:r>
            <a:r>
              <a:rPr lang="es-MX" altLang="es-MX" sz="2400" dirty="0" smtClean="0">
                <a:solidFill>
                  <a:srgbClr val="BBE0E3"/>
                </a:solidFill>
                <a:ea typeface="ＭＳ Ｐゴシック" pitchFamily="34" charset="-128"/>
              </a:rPr>
              <a:t>Cultura Popular </a:t>
            </a:r>
            <a:r>
              <a:rPr lang="es-MX" altLang="es-MX" sz="2400" dirty="0" smtClean="0">
                <a:ea typeface="ＭＳ Ｐゴシック" pitchFamily="34" charset="-128"/>
              </a:rPr>
              <a:t>es una segunda cultura producto de la inversión de una cultura anterior</a:t>
            </a:r>
          </a:p>
          <a:p>
            <a:pPr eaLnBrk="1" hangingPunct="1"/>
            <a:r>
              <a:rPr lang="es-MX" altLang="es-MX" sz="2400" u="sng" dirty="0" smtClean="0">
                <a:solidFill>
                  <a:srgbClr val="BBE0E3"/>
                </a:solidFill>
                <a:ea typeface="ＭＳ Ｐゴシック" pitchFamily="34" charset="-128"/>
              </a:rPr>
              <a:t>Parodia:</a:t>
            </a:r>
            <a:r>
              <a:rPr lang="es-MX" altLang="es-MX" sz="2400" dirty="0" smtClean="0">
                <a:solidFill>
                  <a:srgbClr val="BBE0E3"/>
                </a:solidFill>
                <a:ea typeface="ＭＳ Ｐゴシック" pitchFamily="34" charset="-128"/>
              </a:rPr>
              <a:t> </a:t>
            </a:r>
            <a:r>
              <a:rPr lang="es-MX" altLang="es-MX" sz="2400" dirty="0" smtClean="0">
                <a:ea typeface="ＭＳ Ｐゴシック" pitchFamily="34" charset="-128"/>
              </a:rPr>
              <a:t>Principal forma en la que la Cultura Popular se apropia de la oficial</a:t>
            </a: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#1</a:t>
            </a:r>
          </a:p>
        </p:txBody>
      </p:sp>
      <p:sp>
        <p:nvSpPr>
          <p:cNvPr id="5" name="Rectangle 2"/>
          <p:cNvSpPr txBox="1">
            <a:spLocks noChangeArrowheads="1"/>
          </p:cNvSpPr>
          <p:nvPr/>
        </p:nvSpPr>
        <p:spPr bwMode="auto">
          <a:xfrm rot="16200000">
            <a:off x="-1033463" y="3417888"/>
            <a:ext cx="38576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dirty="0" smtClean="0">
                <a:solidFill>
                  <a:srgbClr val="BBE0E3"/>
                </a:solidFill>
                <a:cs typeface="+mj-cs"/>
              </a:rPr>
              <a:t>Mijail</a:t>
            </a:r>
            <a:r>
              <a:rPr lang="es-MX" dirty="0" smtClean="0">
                <a:cs typeface="+mj-cs"/>
              </a:rPr>
              <a:t> Bajtin</a:t>
            </a:r>
            <a:endParaRPr lang="es-MX" dirty="0">
              <a:cs typeface="+mj-cs"/>
            </a:endParaRPr>
          </a:p>
        </p:txBody>
      </p:sp>
      <p:sp>
        <p:nvSpPr>
          <p:cNvPr id="6" name="Abrir llave 5"/>
          <p:cNvSpPr/>
          <p:nvPr/>
        </p:nvSpPr>
        <p:spPr>
          <a:xfrm>
            <a:off x="1403648" y="1773238"/>
            <a:ext cx="649287" cy="3383954"/>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0" y="2536825"/>
            <a:ext cx="1908175" cy="43211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26626" name="Picture 8" descr="burke03-0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164013" y="2133600"/>
            <a:ext cx="3863975" cy="2592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8" name="Text Box 12"/>
          <p:cNvSpPr txBox="1">
            <a:spLocks noChangeArrowheads="1"/>
          </p:cNvSpPr>
          <p:nvPr/>
        </p:nvSpPr>
        <p:spPr bwMode="auto">
          <a:xfrm>
            <a:off x="4211638" y="4868863"/>
            <a:ext cx="4464050"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Peter</a:t>
            </a:r>
            <a:r>
              <a:rPr lang="es-MX" sz="4400" dirty="0" smtClean="0">
                <a:solidFill>
                  <a:schemeClr val="bg1"/>
                </a:solidFill>
              </a:rPr>
              <a:t> B u r k e</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24588">
                                            <p:txEl>
                                              <p:pRg st="0" end="0"/>
                                            </p:txEl>
                                          </p:spTgt>
                                        </p:tgtEl>
                                        <p:attrNameLst>
                                          <p:attrName>style.visibility</p:attrName>
                                        </p:attrNameLst>
                                      </p:cBhvr>
                                      <p:to>
                                        <p:strVal val="visible"/>
                                      </p:to>
                                    </p:set>
                                    <p:animEffect transition="in" filter="fade">
                                      <p:cBhvr>
                                        <p:cTn id="7" dur="3000"/>
                                        <p:tgtEl>
                                          <p:spTgt spid="245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s-MX" dirty="0">
                <a:solidFill>
                  <a:srgbClr val="BBE0E3"/>
                </a:solidFill>
                <a:cs typeface="+mj-cs"/>
              </a:rPr>
              <a:t>Peter</a:t>
            </a:r>
            <a:r>
              <a:rPr lang="es-MX" dirty="0">
                <a:cs typeface="+mj-cs"/>
              </a:rPr>
              <a:t> Burke</a:t>
            </a:r>
          </a:p>
        </p:txBody>
      </p:sp>
      <p:sp>
        <p:nvSpPr>
          <p:cNvPr id="15363" name="Rectangle 3"/>
          <p:cNvSpPr>
            <a:spLocks noGrp="1" noChangeArrowheads="1"/>
          </p:cNvSpPr>
          <p:nvPr>
            <p:ph idx="1"/>
          </p:nvPr>
        </p:nvSpPr>
        <p:spPr>
          <a:xfrm>
            <a:off x="1979613" y="2060575"/>
            <a:ext cx="6985000" cy="4537075"/>
          </a:xfrm>
        </p:spPr>
        <p:txBody>
          <a:bodyPr/>
          <a:lstStyle/>
          <a:p>
            <a:pPr eaLnBrk="1" hangingPunct="1"/>
            <a:r>
              <a:rPr lang="es-MX" altLang="es-MX" u="sng" smtClean="0">
                <a:solidFill>
                  <a:srgbClr val="BBE0E3"/>
                </a:solidFill>
                <a:ea typeface="ＭＳ Ｐゴシック" pitchFamily="34" charset="-128"/>
              </a:rPr>
              <a:t>Subcultura</a:t>
            </a:r>
            <a:r>
              <a:rPr lang="es-MX" altLang="es-MX" u="sng" smtClean="0">
                <a:ea typeface="ＭＳ Ｐゴシック" pitchFamily="34" charset="-128"/>
              </a:rPr>
              <a:t>:</a:t>
            </a:r>
            <a:r>
              <a:rPr lang="es-MX" altLang="es-MX" smtClean="0">
                <a:ea typeface="ＭＳ Ｐゴシック" pitchFamily="34" charset="-128"/>
              </a:rPr>
              <a:t> Sistema de significados procedentes de una cultura más general</a:t>
            </a:r>
          </a:p>
          <a:p>
            <a:pPr eaLnBrk="1" hangingPunct="1"/>
            <a:endParaRPr lang="es-MX" altLang="es-MX" smtClean="0">
              <a:ea typeface="ＭＳ Ｐゴシック" pitchFamily="34" charset="-128"/>
            </a:endParaRPr>
          </a:p>
          <a:p>
            <a:pPr eaLnBrk="1" hangingPunct="1"/>
            <a:r>
              <a:rPr lang="es-MX" altLang="es-MX" u="sng" smtClean="0">
                <a:solidFill>
                  <a:srgbClr val="BBE0E3"/>
                </a:solidFill>
                <a:ea typeface="ＭＳ Ｐゴシック" pitchFamily="34" charset="-128"/>
              </a:rPr>
              <a:t>Contracultura</a:t>
            </a:r>
            <a:r>
              <a:rPr lang="es-MX" altLang="es-MX" u="sng" smtClean="0">
                <a:ea typeface="ＭＳ Ｐゴシック" pitchFamily="34" charset="-128"/>
              </a:rPr>
              <a:t>:</a:t>
            </a:r>
            <a:r>
              <a:rPr lang="es-MX" altLang="es-MX" smtClean="0">
                <a:ea typeface="ＭＳ Ｐゴシック" pitchFamily="34" charset="-128"/>
              </a:rPr>
              <a:t> La cultura que se diferencia de y rechaza a la cultura dominante</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s-MX" dirty="0">
                <a:solidFill>
                  <a:srgbClr val="BBE0E3"/>
                </a:solidFill>
                <a:cs typeface="+mj-cs"/>
              </a:rPr>
              <a:t>Peter</a:t>
            </a:r>
            <a:r>
              <a:rPr lang="es-MX" dirty="0">
                <a:cs typeface="+mj-cs"/>
              </a:rPr>
              <a:t> Burke</a:t>
            </a:r>
          </a:p>
        </p:txBody>
      </p:sp>
      <p:sp>
        <p:nvSpPr>
          <p:cNvPr id="16387" name="Rectangle 3"/>
          <p:cNvSpPr>
            <a:spLocks noGrp="1" noChangeArrowheads="1"/>
          </p:cNvSpPr>
          <p:nvPr>
            <p:ph idx="1"/>
          </p:nvPr>
        </p:nvSpPr>
        <p:spPr>
          <a:xfrm>
            <a:off x="1979613" y="1484313"/>
            <a:ext cx="6985000" cy="5113337"/>
          </a:xfrm>
        </p:spPr>
        <p:txBody>
          <a:bodyPr/>
          <a:lstStyle/>
          <a:p>
            <a:pPr eaLnBrk="1" hangingPunct="1"/>
            <a:r>
              <a:rPr lang="es-MX" altLang="es-MX" sz="2800" smtClean="0">
                <a:ea typeface="ＭＳ Ｐゴシック" pitchFamily="34" charset="-128"/>
              </a:rPr>
              <a:t>Existen cuatro métodos de aproximación para sortear los obstáculos de la cultura alta hacia la popular, ya que al parecer de Burke la primera impone mediadores a la segunda. Los métodos son:</a:t>
            </a:r>
          </a:p>
          <a:p>
            <a:pPr lvl="1" eaLnBrk="1" hangingPunct="1"/>
            <a:endParaRPr lang="es-MX" altLang="es-MX" sz="2400" smtClean="0">
              <a:ea typeface="ＭＳ Ｐゴシック" pitchFamily="34" charset="-128"/>
            </a:endParaRPr>
          </a:p>
          <a:p>
            <a:pPr lvl="1" eaLnBrk="1" hangingPunct="1"/>
            <a:r>
              <a:rPr lang="es-MX" altLang="es-MX" sz="2400" smtClean="0">
                <a:ea typeface="ＭＳ Ｐゴシック" pitchFamily="34" charset="-128"/>
              </a:rPr>
              <a:t>Testimonial-oblicua</a:t>
            </a:r>
          </a:p>
          <a:p>
            <a:pPr lvl="1" eaLnBrk="1" hangingPunct="1"/>
            <a:r>
              <a:rPr lang="es-MX" altLang="es-MX" sz="2400" smtClean="0">
                <a:ea typeface="ＭＳ Ｐゴシック" pitchFamily="34" charset="-128"/>
              </a:rPr>
              <a:t>Leer el arte popular</a:t>
            </a:r>
          </a:p>
          <a:p>
            <a:pPr lvl="1" eaLnBrk="1" hangingPunct="1"/>
            <a:r>
              <a:rPr lang="es-MX" altLang="es-MX" sz="2400" smtClean="0">
                <a:ea typeface="ＭＳ Ｐゴシック" pitchFamily="34" charset="-128"/>
              </a:rPr>
              <a:t>Regresivo</a:t>
            </a:r>
          </a:p>
          <a:p>
            <a:pPr lvl="1" eaLnBrk="1" hangingPunct="1"/>
            <a:r>
              <a:rPr lang="es-MX" altLang="es-MX" sz="2400" smtClean="0">
                <a:ea typeface="ＭＳ Ｐゴシック" pitchFamily="34" charset="-128"/>
              </a:rPr>
              <a:t>Comparativo </a:t>
            </a: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3600" b="1" dirty="0" smtClean="0">
                <a:solidFill>
                  <a:schemeClr val="accent1">
                    <a:lumMod val="90000"/>
                  </a:schemeClr>
                </a:solidFill>
              </a:rPr>
              <a:t>Propósitos de la Unidad de Aprendizaje</a:t>
            </a:r>
            <a:endParaRPr lang="es-ES" sz="3600" b="1" dirty="0">
              <a:solidFill>
                <a:schemeClr val="accent1">
                  <a:lumMod val="90000"/>
                </a:schemeClr>
              </a:solidFill>
            </a:endParaRPr>
          </a:p>
        </p:txBody>
      </p:sp>
      <p:sp>
        <p:nvSpPr>
          <p:cNvPr id="3" name="Marcador de contenido 2"/>
          <p:cNvSpPr>
            <a:spLocks noGrp="1"/>
          </p:cNvSpPr>
          <p:nvPr>
            <p:ph idx="1"/>
          </p:nvPr>
        </p:nvSpPr>
        <p:spPr>
          <a:xfrm>
            <a:off x="467544" y="2060848"/>
            <a:ext cx="8229600" cy="3002280"/>
          </a:xfrm>
        </p:spPr>
        <p:txBody>
          <a:bodyPr>
            <a:normAutofit fontScale="85000" lnSpcReduction="20000"/>
          </a:bodyPr>
          <a:lstStyle/>
          <a:p>
            <a:pPr algn="just"/>
            <a:r>
              <a:rPr lang="es-MX" sz="2400" dirty="0" smtClean="0"/>
              <a:t>Conocer  las  perspectivas  teóricas  y metodológicas  desarrolladas  en  Iberoamérica  a  partir  del  paradigma  de  </a:t>
            </a:r>
            <a:r>
              <a:rPr lang="es-MX" sz="2400" dirty="0" smtClean="0"/>
              <a:t>la </a:t>
            </a:r>
            <a:r>
              <a:rPr lang="es-MX" sz="2400" dirty="0" err="1" smtClean="0"/>
              <a:t>massmediación</a:t>
            </a:r>
            <a:r>
              <a:rPr lang="es-MX" sz="2400" dirty="0" smtClean="0"/>
              <a:t>.</a:t>
            </a:r>
          </a:p>
          <a:p>
            <a:pPr marL="0" indent="0" algn="just">
              <a:buNone/>
            </a:pPr>
            <a:endParaRPr lang="es-MX" sz="2400" dirty="0" smtClean="0"/>
          </a:p>
          <a:p>
            <a:pPr algn="just"/>
            <a:r>
              <a:rPr lang="es-MX" sz="2400" dirty="0" smtClean="0"/>
              <a:t>Explicar las condiciones económicas, sociales, políticas y culturales en las que se pueden comprender los desplazamientos teóricos – metodológicos de la comunicación y la cultura.</a:t>
            </a:r>
          </a:p>
          <a:p>
            <a:pPr marL="0" indent="0" algn="just">
              <a:buNone/>
            </a:pPr>
            <a:endParaRPr lang="es-MX" sz="2400" dirty="0" smtClean="0"/>
          </a:p>
          <a:p>
            <a:pPr algn="just"/>
            <a:r>
              <a:rPr lang="es-MX" sz="2400" dirty="0" smtClean="0"/>
              <a:t>Caracterizar los modelos teóricos que explican, por una parte, la producción de mensajes, y por otro, su recepción desde el paradigma de las mediaciones.</a:t>
            </a:r>
          </a:p>
        </p:txBody>
      </p:sp>
    </p:spTree>
    <p:extLst>
      <p:ext uri="{BB962C8B-B14F-4D97-AF65-F5344CB8AC3E}">
        <p14:creationId xmlns:p14="http://schemas.microsoft.com/office/powerpoint/2010/main" val="2466852098"/>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s-MX" dirty="0">
                <a:solidFill>
                  <a:srgbClr val="BBE0E3"/>
                </a:solidFill>
                <a:cs typeface="+mj-cs"/>
              </a:rPr>
              <a:t>Peter</a:t>
            </a:r>
            <a:r>
              <a:rPr lang="es-MX" dirty="0">
                <a:cs typeface="+mj-cs"/>
              </a:rPr>
              <a:t> Burke</a:t>
            </a:r>
          </a:p>
        </p:txBody>
      </p:sp>
      <p:sp>
        <p:nvSpPr>
          <p:cNvPr id="17411" name="Rectangle 3"/>
          <p:cNvSpPr>
            <a:spLocks noGrp="1" noChangeArrowheads="1"/>
          </p:cNvSpPr>
          <p:nvPr>
            <p:ph idx="1"/>
          </p:nvPr>
        </p:nvSpPr>
        <p:spPr>
          <a:xfrm>
            <a:off x="1979613" y="1844675"/>
            <a:ext cx="6985000" cy="4537075"/>
          </a:xfrm>
        </p:spPr>
        <p:txBody>
          <a:bodyPr/>
          <a:lstStyle/>
          <a:p>
            <a:pPr eaLnBrk="1" hangingPunct="1">
              <a:lnSpc>
                <a:spcPct val="90000"/>
              </a:lnSpc>
            </a:pPr>
            <a:r>
              <a:rPr lang="es-MX" altLang="es-MX" u="sng" smtClean="0">
                <a:solidFill>
                  <a:srgbClr val="BBE0E3"/>
                </a:solidFill>
                <a:ea typeface="ＭＳ Ｐゴシック" pitchFamily="34" charset="-128"/>
              </a:rPr>
              <a:t>Oblicua</a:t>
            </a:r>
            <a:r>
              <a:rPr lang="es-MX" altLang="es-MX" u="sng" smtClean="0">
                <a:ea typeface="ＭＳ Ｐゴシック" pitchFamily="34" charset="-128"/>
              </a:rPr>
              <a:t>:</a:t>
            </a:r>
            <a:r>
              <a:rPr lang="es-MX" altLang="es-MX" smtClean="0">
                <a:ea typeface="ＭＳ Ｐゴシック" pitchFamily="34" charset="-128"/>
              </a:rPr>
              <a:t> Estudia la cultura popular a partir del testimonio de nobles, clérigos y abogados</a:t>
            </a:r>
          </a:p>
          <a:p>
            <a:pPr eaLnBrk="1" hangingPunct="1">
              <a:lnSpc>
                <a:spcPct val="90000"/>
              </a:lnSpc>
            </a:pPr>
            <a:endParaRPr lang="es-MX" altLang="es-MX" smtClean="0">
              <a:ea typeface="ＭＳ Ｐゴシック" pitchFamily="34" charset="-128"/>
            </a:endParaRPr>
          </a:p>
          <a:p>
            <a:pPr eaLnBrk="1" hangingPunct="1">
              <a:lnSpc>
                <a:spcPct val="90000"/>
              </a:lnSpc>
            </a:pPr>
            <a:r>
              <a:rPr lang="es-MX" altLang="es-MX" u="sng" smtClean="0">
                <a:solidFill>
                  <a:srgbClr val="BBE0E3"/>
                </a:solidFill>
                <a:ea typeface="ＭＳ Ｐゴシック" pitchFamily="34" charset="-128"/>
              </a:rPr>
              <a:t>Leer el Arte Popular:</a:t>
            </a:r>
            <a:r>
              <a:rPr lang="es-MX" altLang="es-MX" smtClean="0">
                <a:solidFill>
                  <a:srgbClr val="BBE0E3"/>
                </a:solidFill>
                <a:ea typeface="ＭＳ Ｐゴシック" pitchFamily="34" charset="-128"/>
              </a:rPr>
              <a:t> </a:t>
            </a:r>
            <a:r>
              <a:rPr lang="es-MX" altLang="es-MX" smtClean="0">
                <a:ea typeface="ＭＳ Ｐゴシック" pitchFamily="34" charset="-128"/>
              </a:rPr>
              <a:t>Es decir, analizar la iconografía de los objetos decorados para aproximarse al imaginario popular</a:t>
            </a:r>
          </a:p>
        </p:txBody>
      </p:sp>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s-MX" dirty="0">
                <a:solidFill>
                  <a:srgbClr val="BBE0E3"/>
                </a:solidFill>
                <a:cs typeface="+mj-cs"/>
              </a:rPr>
              <a:t>Peter</a:t>
            </a:r>
            <a:r>
              <a:rPr lang="es-MX" dirty="0">
                <a:cs typeface="+mj-cs"/>
              </a:rPr>
              <a:t> Burke</a:t>
            </a:r>
          </a:p>
        </p:txBody>
      </p:sp>
      <p:sp>
        <p:nvSpPr>
          <p:cNvPr id="18435" name="Rectangle 3"/>
          <p:cNvSpPr>
            <a:spLocks noGrp="1" noChangeArrowheads="1"/>
          </p:cNvSpPr>
          <p:nvPr>
            <p:ph idx="1"/>
          </p:nvPr>
        </p:nvSpPr>
        <p:spPr>
          <a:xfrm>
            <a:off x="1979613" y="1700213"/>
            <a:ext cx="6985000" cy="4681537"/>
          </a:xfrm>
        </p:spPr>
        <p:txBody>
          <a:bodyPr/>
          <a:lstStyle/>
          <a:p>
            <a:pPr eaLnBrk="1" hangingPunct="1"/>
            <a:r>
              <a:rPr lang="es-MX" altLang="es-MX" sz="2800" u="sng" smtClean="0">
                <a:solidFill>
                  <a:srgbClr val="BBE0E3"/>
                </a:solidFill>
                <a:ea typeface="ＭＳ Ｐゴシック" pitchFamily="34" charset="-128"/>
              </a:rPr>
              <a:t>Regresivo</a:t>
            </a:r>
            <a:r>
              <a:rPr lang="es-MX" altLang="es-MX" sz="2800" u="sng" smtClean="0">
                <a:ea typeface="ＭＳ Ｐゴシック" pitchFamily="34" charset="-128"/>
              </a:rPr>
              <a:t>:</a:t>
            </a:r>
            <a:r>
              <a:rPr lang="es-MX" altLang="es-MX" sz="2800" smtClean="0">
                <a:ea typeface="ＭＳ Ｐゴシック" pitchFamily="34" charset="-128"/>
              </a:rPr>
              <a:t> Utilizado por Marc Blonch, consiste e usar la evidencia del siglo XVIII para crear el sistema de creencias  con el que se conectarán las evidencias fragmentarias de los siglos XVI y XVII</a:t>
            </a:r>
          </a:p>
          <a:p>
            <a:pPr eaLnBrk="1" hangingPunct="1"/>
            <a:endParaRPr lang="es-MX" altLang="es-MX" sz="2800" smtClean="0">
              <a:ea typeface="ＭＳ Ｐゴシック" pitchFamily="34" charset="-128"/>
            </a:endParaRPr>
          </a:p>
          <a:p>
            <a:pPr eaLnBrk="1" hangingPunct="1"/>
            <a:r>
              <a:rPr lang="es-MX" altLang="es-MX" sz="2800" u="sng" smtClean="0">
                <a:solidFill>
                  <a:srgbClr val="BBE0E3"/>
                </a:solidFill>
                <a:ea typeface="ＭＳ Ｐゴシック" pitchFamily="34" charset="-128"/>
              </a:rPr>
              <a:t>Comparativo</a:t>
            </a:r>
            <a:r>
              <a:rPr lang="es-MX" altLang="es-MX" sz="2800" u="sng" smtClean="0">
                <a:ea typeface="ＭＳ Ｐゴシック" pitchFamily="34" charset="-128"/>
              </a:rPr>
              <a:t>:</a:t>
            </a:r>
            <a:r>
              <a:rPr lang="es-MX" altLang="es-MX" sz="2800" smtClean="0">
                <a:ea typeface="ＭＳ Ｐゴシック" pitchFamily="34" charset="-128"/>
              </a:rPr>
              <a:t> Compara las diferencias y similitudes entre manifestaciones culturales</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s-MX" dirty="0">
                <a:solidFill>
                  <a:srgbClr val="BBE0E3"/>
                </a:solidFill>
                <a:cs typeface="+mj-cs"/>
              </a:rPr>
              <a:t>Peter</a:t>
            </a:r>
            <a:r>
              <a:rPr lang="es-MX" dirty="0">
                <a:cs typeface="+mj-cs"/>
              </a:rPr>
              <a:t> Burke</a:t>
            </a:r>
          </a:p>
        </p:txBody>
      </p:sp>
      <p:sp>
        <p:nvSpPr>
          <p:cNvPr id="19459" name="Rectangle 3"/>
          <p:cNvSpPr>
            <a:spLocks noGrp="1" noChangeArrowheads="1"/>
          </p:cNvSpPr>
          <p:nvPr>
            <p:ph idx="1"/>
          </p:nvPr>
        </p:nvSpPr>
        <p:spPr>
          <a:xfrm>
            <a:off x="1979712" y="1628800"/>
            <a:ext cx="6985000" cy="4320480"/>
          </a:xfrm>
        </p:spPr>
        <p:txBody>
          <a:bodyPr/>
          <a:lstStyle/>
          <a:p>
            <a:pPr eaLnBrk="1" hangingPunct="1">
              <a:lnSpc>
                <a:spcPct val="90000"/>
              </a:lnSpc>
            </a:pPr>
            <a:r>
              <a:rPr lang="es-MX" altLang="es-MX" sz="2800" dirty="0" err="1" smtClean="0">
                <a:ea typeface="ＭＳ Ｐゴシック" pitchFamily="34" charset="-128"/>
              </a:rPr>
              <a:t>Burke</a:t>
            </a:r>
            <a:r>
              <a:rPr lang="es-MX" altLang="es-MX" sz="2800" dirty="0" smtClean="0">
                <a:ea typeface="ＭＳ Ｐゴシック" pitchFamily="34" charset="-128"/>
              </a:rPr>
              <a:t> hace una revisión de la Cultura Popular desde 1500 hasta 1800:</a:t>
            </a:r>
          </a:p>
          <a:p>
            <a:pPr marL="0" indent="0" eaLnBrk="1" hangingPunct="1">
              <a:lnSpc>
                <a:spcPct val="90000"/>
              </a:lnSpc>
              <a:buNone/>
            </a:pPr>
            <a:endParaRPr lang="es-MX" altLang="es-MX" sz="2800" dirty="0" smtClean="0">
              <a:ea typeface="ＭＳ Ｐゴシック" pitchFamily="34" charset="-128"/>
            </a:endParaRPr>
          </a:p>
          <a:p>
            <a:pPr lvl="1" eaLnBrk="1" hangingPunct="1">
              <a:lnSpc>
                <a:spcPct val="90000"/>
              </a:lnSpc>
            </a:pPr>
            <a:r>
              <a:rPr lang="es-MX" altLang="es-MX" sz="2400" u="sng" dirty="0" smtClean="0">
                <a:ea typeface="ＭＳ Ｐゴシック" pitchFamily="34" charset="-128"/>
              </a:rPr>
              <a:t>1500 a 1650:</a:t>
            </a:r>
            <a:r>
              <a:rPr lang="es-MX" altLang="es-MX" sz="2400" dirty="0" smtClean="0">
                <a:ea typeface="ＭＳ Ｐゴシック" pitchFamily="34" charset="-128"/>
              </a:rPr>
              <a:t> Etapa de </a:t>
            </a:r>
            <a:r>
              <a:rPr lang="es-MX" altLang="es-ES" sz="2400" dirty="0" smtClean="0">
                <a:ea typeface="ＭＳ Ｐゴシック" pitchFamily="34" charset="-128"/>
              </a:rPr>
              <a:t>“</a:t>
            </a:r>
            <a:r>
              <a:rPr lang="es-MX" altLang="es-MX" sz="2400" dirty="0" smtClean="0">
                <a:ea typeface="ＭＳ Ｐゴシック" pitchFamily="34" charset="-128"/>
              </a:rPr>
              <a:t>intercambios entre cultura alta y baja</a:t>
            </a:r>
            <a:r>
              <a:rPr lang="es-MX" altLang="es-ES" sz="2400" dirty="0" smtClean="0">
                <a:ea typeface="ＭＳ Ｐゴシック" pitchFamily="34" charset="-128"/>
              </a:rPr>
              <a:t>”</a:t>
            </a:r>
            <a:r>
              <a:rPr lang="es-MX" altLang="es-MX" sz="2400" dirty="0" smtClean="0">
                <a:ea typeface="ＭＳ Ｐゴシック" pitchFamily="34" charset="-128"/>
              </a:rPr>
              <a:t>. Los letrados intervienen en las formas populares de cultura</a:t>
            </a:r>
          </a:p>
          <a:p>
            <a:pPr lvl="1" eaLnBrk="1" hangingPunct="1">
              <a:lnSpc>
                <a:spcPct val="90000"/>
              </a:lnSpc>
            </a:pPr>
            <a:r>
              <a:rPr lang="es-MX" altLang="es-MX" sz="2400" u="sng" dirty="0" smtClean="0">
                <a:ea typeface="ＭＳ Ｐゴシック" pitchFamily="34" charset="-128"/>
              </a:rPr>
              <a:t>1650 a 1800:</a:t>
            </a:r>
            <a:r>
              <a:rPr lang="es-MX" altLang="es-MX" sz="2400" dirty="0" smtClean="0">
                <a:ea typeface="ＭＳ Ｐゴシック" pitchFamily="34" charset="-128"/>
              </a:rPr>
              <a:t> Etapa </a:t>
            </a:r>
            <a:r>
              <a:rPr lang="es-MX" altLang="es-ES" sz="2400" dirty="0" smtClean="0">
                <a:ea typeface="ＭＳ Ｐゴシック" pitchFamily="34" charset="-128"/>
              </a:rPr>
              <a:t>“</a:t>
            </a:r>
            <a:r>
              <a:rPr lang="es-MX" altLang="es-MX" sz="2400" dirty="0" smtClean="0">
                <a:ea typeface="ＭＳ Ｐゴシック" pitchFamily="34" charset="-128"/>
              </a:rPr>
              <a:t>de la renuncia</a:t>
            </a:r>
            <a:r>
              <a:rPr lang="es-MX" altLang="es-ES" sz="2400" dirty="0" smtClean="0">
                <a:ea typeface="ＭＳ Ｐゴシック" pitchFamily="34" charset="-128"/>
              </a:rPr>
              <a:t>”</a:t>
            </a:r>
            <a:r>
              <a:rPr lang="es-MX" altLang="es-MX" sz="2400" dirty="0" smtClean="0">
                <a:ea typeface="ＭＳ Ｐゴシック" pitchFamily="34" charset="-128"/>
              </a:rPr>
              <a:t> de las clases altas. Muere, en palabras de </a:t>
            </a:r>
            <a:r>
              <a:rPr lang="es-MX" altLang="es-MX" sz="2400" dirty="0" err="1" smtClean="0">
                <a:ea typeface="ＭＳ Ｐゴシック" pitchFamily="34" charset="-128"/>
              </a:rPr>
              <a:t>Burke</a:t>
            </a:r>
            <a:r>
              <a:rPr lang="es-MX" altLang="es-MX" sz="2400" dirty="0" smtClean="0">
                <a:ea typeface="ＭＳ Ｐゴシック" pitchFamily="34" charset="-128"/>
              </a:rPr>
              <a:t>, la cultura popular a causa de sucesos como la Revolución Industrial</a:t>
            </a: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933823" y="1786414"/>
            <a:ext cx="6985000" cy="4104481"/>
          </a:xfrm>
        </p:spPr>
        <p:txBody>
          <a:bodyPr/>
          <a:lstStyle/>
          <a:p>
            <a:r>
              <a:rPr lang="es-MX" altLang="es-MX" sz="2400" u="sng" dirty="0" smtClean="0">
                <a:solidFill>
                  <a:srgbClr val="BBE0E3"/>
                </a:solidFill>
                <a:ea typeface="ＭＳ Ｐゴシック" pitchFamily="34" charset="-128"/>
              </a:rPr>
              <a:t>Subcultura</a:t>
            </a:r>
            <a:r>
              <a:rPr lang="es-MX" altLang="es-MX" sz="2400" u="sng" dirty="0" smtClean="0">
                <a:ea typeface="ＭＳ Ｐゴシック" pitchFamily="34" charset="-128"/>
              </a:rPr>
              <a:t>:</a:t>
            </a:r>
            <a:r>
              <a:rPr lang="es-MX" altLang="es-MX" sz="2400" dirty="0" smtClean="0">
                <a:ea typeface="ＭＳ Ｐゴシック" pitchFamily="34" charset="-128"/>
              </a:rPr>
              <a:t> Sistema de significados procedentes de una cultura más general</a:t>
            </a:r>
          </a:p>
          <a:p>
            <a:pPr eaLnBrk="1" hangingPunct="1"/>
            <a:r>
              <a:rPr lang="es-MX" altLang="es-MX" sz="2400" u="sng" dirty="0" smtClean="0">
                <a:solidFill>
                  <a:srgbClr val="BBE0E3"/>
                </a:solidFill>
                <a:ea typeface="ＭＳ Ｐゴシック" pitchFamily="34" charset="-128"/>
              </a:rPr>
              <a:t>Contracultura</a:t>
            </a:r>
            <a:r>
              <a:rPr lang="es-MX" altLang="es-MX" sz="2400" u="sng" dirty="0" smtClean="0">
                <a:ea typeface="ＭＳ Ｐゴシック" pitchFamily="34" charset="-128"/>
              </a:rPr>
              <a:t>:</a:t>
            </a:r>
            <a:r>
              <a:rPr lang="es-MX" altLang="es-MX" sz="2400" dirty="0" smtClean="0">
                <a:ea typeface="ＭＳ Ｐゴシック" pitchFamily="34" charset="-128"/>
              </a:rPr>
              <a:t> La cultura que se diferencia de y rechaza a la cultura dominante</a:t>
            </a:r>
          </a:p>
          <a:p>
            <a:pPr eaLnBrk="1" hangingPunct="1"/>
            <a:r>
              <a:rPr lang="es-MX" altLang="es-MX" sz="2400" dirty="0" smtClean="0">
                <a:solidFill>
                  <a:schemeClr val="accent1"/>
                </a:solidFill>
                <a:ea typeface="ＭＳ Ｐゴシック" pitchFamily="34" charset="-128"/>
              </a:rPr>
              <a:t>Métodos de aproximación </a:t>
            </a:r>
            <a:r>
              <a:rPr lang="es-MX" altLang="es-MX" sz="2400" dirty="0" smtClean="0">
                <a:ea typeface="ＭＳ Ｐゴシック" pitchFamily="34" charset="-128"/>
              </a:rPr>
              <a:t>para sortear los obstáculos de la cultura alta hacia lo popular:</a:t>
            </a:r>
          </a:p>
          <a:p>
            <a:pPr lvl="1" eaLnBrk="1" hangingPunct="1"/>
            <a:r>
              <a:rPr lang="es-MX" altLang="es-MX" sz="1800" dirty="0" smtClean="0">
                <a:ea typeface="ＭＳ Ｐゴシック" pitchFamily="34" charset="-128"/>
              </a:rPr>
              <a:t>Testimonial-oblicua</a:t>
            </a:r>
          </a:p>
          <a:p>
            <a:pPr lvl="1" eaLnBrk="1" hangingPunct="1"/>
            <a:r>
              <a:rPr lang="es-MX" altLang="es-MX" sz="1800" dirty="0" smtClean="0">
                <a:ea typeface="ＭＳ Ｐゴシック" pitchFamily="34" charset="-128"/>
              </a:rPr>
              <a:t>Leer el arte popular</a:t>
            </a:r>
          </a:p>
          <a:p>
            <a:pPr lvl="1" eaLnBrk="1" hangingPunct="1"/>
            <a:r>
              <a:rPr lang="es-MX" altLang="es-MX" sz="1800" dirty="0" smtClean="0">
                <a:ea typeface="ＭＳ Ｐゴシック" pitchFamily="34" charset="-128"/>
              </a:rPr>
              <a:t>Regresivo</a:t>
            </a:r>
          </a:p>
          <a:p>
            <a:pPr lvl="1" eaLnBrk="1" hangingPunct="1"/>
            <a:r>
              <a:rPr lang="es-MX" altLang="es-MX" sz="1800" dirty="0" smtClean="0">
                <a:ea typeface="ＭＳ Ｐゴシック" pitchFamily="34" charset="-128"/>
              </a:rPr>
              <a:t>Comparativo </a:t>
            </a:r>
            <a:endParaRPr lang="es-MX" altLang="es-MX" sz="2800" dirty="0" smtClean="0">
              <a:ea typeface="ＭＳ Ｐゴシック" pitchFamily="34" charset="-128"/>
            </a:endParaRPr>
          </a:p>
          <a:p>
            <a:endParaRPr lang="es-ES" altLang="es-MX" sz="2800"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#2</a:t>
            </a:r>
          </a:p>
        </p:txBody>
      </p:sp>
      <p:sp>
        <p:nvSpPr>
          <p:cNvPr id="6" name="Rectangle 2"/>
          <p:cNvSpPr txBox="1">
            <a:spLocks noChangeArrowheads="1"/>
          </p:cNvSpPr>
          <p:nvPr/>
        </p:nvSpPr>
        <p:spPr bwMode="auto">
          <a:xfrm rot="16200000">
            <a:off x="-954881" y="3410744"/>
            <a:ext cx="384333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dirty="0" smtClean="0">
                <a:solidFill>
                  <a:srgbClr val="BBE0E3"/>
                </a:solidFill>
                <a:cs typeface="+mj-cs"/>
              </a:rPr>
              <a:t>Peter</a:t>
            </a:r>
            <a:r>
              <a:rPr lang="es-MX" dirty="0" smtClean="0">
                <a:cs typeface="+mj-cs"/>
              </a:rPr>
              <a:t> Burke</a:t>
            </a:r>
            <a:endParaRPr lang="es-MX" dirty="0">
              <a:cs typeface="+mj-cs"/>
            </a:endParaRPr>
          </a:p>
        </p:txBody>
      </p:sp>
      <p:sp>
        <p:nvSpPr>
          <p:cNvPr id="7" name="Abrir llave 6"/>
          <p:cNvSpPr/>
          <p:nvPr/>
        </p:nvSpPr>
        <p:spPr>
          <a:xfrm>
            <a:off x="1517332" y="1628801"/>
            <a:ext cx="649287" cy="3816424"/>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90000"/>
                  </a:schemeClr>
                </a:solidFill>
              </a:rPr>
              <a:t>Actividad de aprendizaje sugerida</a:t>
            </a:r>
            <a:endParaRPr lang="es-MX" dirty="0">
              <a:solidFill>
                <a:schemeClr val="accent1">
                  <a:lumMod val="90000"/>
                </a:schemeClr>
              </a:solidFill>
            </a:endParaRPr>
          </a:p>
        </p:txBody>
      </p:sp>
      <p:sp>
        <p:nvSpPr>
          <p:cNvPr id="3" name="2 Marcador de contenido"/>
          <p:cNvSpPr>
            <a:spLocks noGrp="1"/>
          </p:cNvSpPr>
          <p:nvPr>
            <p:ph idx="1"/>
          </p:nvPr>
        </p:nvSpPr>
        <p:spPr>
          <a:xfrm>
            <a:off x="1979712" y="1988840"/>
            <a:ext cx="6985000" cy="4032473"/>
          </a:xfrm>
        </p:spPr>
        <p:txBody>
          <a:bodyPr/>
          <a:lstStyle/>
          <a:p>
            <a:pPr marL="457200" indent="-457200">
              <a:buFont typeface="+mj-lt"/>
              <a:buAutoNum type="arabicPeriod"/>
            </a:pPr>
            <a:r>
              <a:rPr lang="es-MX" sz="2000" dirty="0" smtClean="0"/>
              <a:t>Identifiquen, en equipos de cuatro integrantes, ejemplos de manifestaciones culturales que todavía conserven rasgos de la cultura carnavalesca definida por </a:t>
            </a:r>
            <a:r>
              <a:rPr lang="es-MX" sz="2000" dirty="0" err="1" smtClean="0"/>
              <a:t>Bajtin</a:t>
            </a:r>
            <a:r>
              <a:rPr lang="es-MX" sz="2000" dirty="0" smtClean="0"/>
              <a:t>.</a:t>
            </a:r>
          </a:p>
          <a:p>
            <a:pPr marL="0" indent="0">
              <a:buNone/>
            </a:pPr>
            <a:endParaRPr lang="es-MX" sz="2000" dirty="0" smtClean="0"/>
          </a:p>
          <a:p>
            <a:pPr marL="457200" indent="-457200">
              <a:buFont typeface="+mj-lt"/>
              <a:buAutoNum type="arabicPeriod" startAt="2"/>
            </a:pPr>
            <a:r>
              <a:rPr lang="es-MX" sz="2000" dirty="0" smtClean="0"/>
              <a:t>Escriban un reporte con la descripción de estas manifestaciones usando alguno de los métodos de reconocimiento cultural postulados por </a:t>
            </a:r>
            <a:r>
              <a:rPr lang="es-MX" sz="2000" dirty="0" err="1" smtClean="0"/>
              <a:t>Burke</a:t>
            </a:r>
            <a:r>
              <a:rPr lang="es-MX" sz="2000" dirty="0" smtClean="0"/>
              <a:t>.</a:t>
            </a:r>
          </a:p>
          <a:p>
            <a:pPr marL="0" indent="0">
              <a:buNone/>
            </a:pPr>
            <a:endParaRPr lang="es-MX" sz="2000" dirty="0" smtClean="0"/>
          </a:p>
          <a:p>
            <a:pPr marL="457200" indent="-457200">
              <a:buFont typeface="+mj-lt"/>
              <a:buAutoNum type="arabicPeriod" startAt="3"/>
            </a:pPr>
            <a:r>
              <a:rPr lang="es-MX" sz="2000" dirty="0" smtClean="0"/>
              <a:t>Ilustren su reporte con fotografías que destaquen los rasgos de la cultura popular, su especificidad y sus diferencias con la cultura oficial.</a:t>
            </a:r>
            <a:endParaRPr lang="es-MX" sz="2000" dirty="0"/>
          </a:p>
        </p:txBody>
      </p:sp>
    </p:spTree>
    <p:extLst>
      <p:ext uri="{BB962C8B-B14F-4D97-AF65-F5344CB8AC3E}">
        <p14:creationId xmlns:p14="http://schemas.microsoft.com/office/powerpoint/2010/main" val="3695866486"/>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32773" name="Text Box 5"/>
          <p:cNvSpPr txBox="1">
            <a:spLocks noChangeArrowheads="1"/>
          </p:cNvSpPr>
          <p:nvPr/>
        </p:nvSpPr>
        <p:spPr bwMode="auto">
          <a:xfrm>
            <a:off x="3924300" y="4899025"/>
            <a:ext cx="4751388"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Antonio</a:t>
            </a:r>
            <a:r>
              <a:rPr lang="es-MX" sz="4400" dirty="0" smtClean="0">
                <a:solidFill>
                  <a:schemeClr val="bg1"/>
                </a:solidFill>
              </a:rPr>
              <a:t> Gramsci</a:t>
            </a:r>
          </a:p>
        </p:txBody>
      </p:sp>
      <p:pic>
        <p:nvPicPr>
          <p:cNvPr id="33795" name="Picture 8" descr="Gramsci%20en%20c%E1rc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338" y="1196975"/>
            <a:ext cx="5472112"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32773">
                                            <p:txEl>
                                              <p:pRg st="0" end="0"/>
                                            </p:txEl>
                                          </p:spTgt>
                                        </p:tgtEl>
                                        <p:attrNameLst>
                                          <p:attrName>style.visibility</p:attrName>
                                        </p:attrNameLst>
                                      </p:cBhvr>
                                      <p:to>
                                        <p:strVal val="visible"/>
                                      </p:to>
                                    </p:set>
                                    <p:animEffect transition="in" filter="fade">
                                      <p:cBhvr>
                                        <p:cTn id="7" dur="3000"/>
                                        <p:tgtEl>
                                          <p:spTgt spid="327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s-MX" dirty="0">
                <a:solidFill>
                  <a:srgbClr val="BBE0E3"/>
                </a:solidFill>
                <a:cs typeface="+mj-cs"/>
              </a:rPr>
              <a:t>Antonio</a:t>
            </a:r>
            <a:r>
              <a:rPr lang="es-MX" dirty="0">
                <a:cs typeface="+mj-cs"/>
              </a:rPr>
              <a:t> Gramsi</a:t>
            </a:r>
          </a:p>
        </p:txBody>
      </p:sp>
      <p:sp>
        <p:nvSpPr>
          <p:cNvPr id="21507" name="Rectangle 3"/>
          <p:cNvSpPr>
            <a:spLocks noGrp="1" noChangeArrowheads="1"/>
          </p:cNvSpPr>
          <p:nvPr>
            <p:ph idx="1"/>
          </p:nvPr>
        </p:nvSpPr>
        <p:spPr>
          <a:xfrm>
            <a:off x="1979613" y="1484313"/>
            <a:ext cx="6985000" cy="5229225"/>
          </a:xfrm>
        </p:spPr>
        <p:txBody>
          <a:bodyPr/>
          <a:lstStyle/>
          <a:p>
            <a:pPr eaLnBrk="1" hangingPunct="1">
              <a:lnSpc>
                <a:spcPct val="90000"/>
              </a:lnSpc>
            </a:pPr>
            <a:r>
              <a:rPr lang="es-MX" altLang="es-MX" smtClean="0">
                <a:ea typeface="ＭＳ Ｐゴシック" pitchFamily="34" charset="-128"/>
              </a:rPr>
              <a:t>Reflexión en términos de dominación: clase dominante y clases subalternas</a:t>
            </a:r>
          </a:p>
          <a:p>
            <a:pPr eaLnBrk="1" hangingPunct="1">
              <a:lnSpc>
                <a:spcPct val="90000"/>
              </a:lnSpc>
            </a:pPr>
            <a:endParaRPr lang="es-MX" altLang="es-MX" smtClean="0">
              <a:ea typeface="ＭＳ Ｐゴシック" pitchFamily="34" charset="-128"/>
            </a:endParaRPr>
          </a:p>
          <a:p>
            <a:pPr eaLnBrk="1" hangingPunct="1">
              <a:lnSpc>
                <a:spcPct val="90000"/>
              </a:lnSpc>
            </a:pPr>
            <a:r>
              <a:rPr lang="es-MX" altLang="es-MX" smtClean="0">
                <a:solidFill>
                  <a:srgbClr val="BBE0E3"/>
                </a:solidFill>
                <a:ea typeface="ＭＳ Ｐゴシック" pitchFamily="34" charset="-128"/>
              </a:rPr>
              <a:t>Pueblo: </a:t>
            </a:r>
            <a:r>
              <a:rPr lang="es-MX" altLang="es-MX" smtClean="0">
                <a:ea typeface="ＭＳ Ｐゴシック" pitchFamily="34" charset="-128"/>
              </a:rPr>
              <a:t>conjunto de clases subalternas. Heterogéneo,               asistémico, múltiple, yuxtapuesto</a:t>
            </a: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s-MX" dirty="0">
                <a:solidFill>
                  <a:srgbClr val="BBE0E3"/>
                </a:solidFill>
                <a:cs typeface="+mj-cs"/>
              </a:rPr>
              <a:t>Antonio</a:t>
            </a:r>
            <a:r>
              <a:rPr lang="es-MX" dirty="0">
                <a:cs typeface="+mj-cs"/>
              </a:rPr>
              <a:t> Gramsi</a:t>
            </a:r>
          </a:p>
        </p:txBody>
      </p:sp>
      <p:sp>
        <p:nvSpPr>
          <p:cNvPr id="22531" name="Rectangle 3"/>
          <p:cNvSpPr>
            <a:spLocks noGrp="1" noChangeArrowheads="1"/>
          </p:cNvSpPr>
          <p:nvPr>
            <p:ph type="body" sz="half" idx="1"/>
          </p:nvPr>
        </p:nvSpPr>
        <p:spPr>
          <a:xfrm>
            <a:off x="2195513" y="1700213"/>
            <a:ext cx="6697662" cy="4897437"/>
          </a:xfrm>
        </p:spPr>
        <p:txBody>
          <a:bodyPr/>
          <a:lstStyle/>
          <a:p>
            <a:pPr algn="r" eaLnBrk="1" hangingPunct="1">
              <a:lnSpc>
                <a:spcPct val="90000"/>
              </a:lnSpc>
            </a:pPr>
            <a:r>
              <a:rPr lang="es-MX" altLang="es-MX" sz="2800" smtClean="0">
                <a:ea typeface="ＭＳ Ｐゴシック" pitchFamily="34" charset="-128"/>
              </a:rPr>
              <a:t>Perspectiva marxista:</a:t>
            </a:r>
          </a:p>
          <a:p>
            <a:pPr eaLnBrk="1" hangingPunct="1">
              <a:lnSpc>
                <a:spcPct val="90000"/>
              </a:lnSpc>
            </a:pPr>
            <a:endParaRPr lang="es-MX" altLang="es-MX" sz="2800" smtClean="0">
              <a:ea typeface="ＭＳ Ｐゴシック" pitchFamily="34" charset="-128"/>
            </a:endParaRPr>
          </a:p>
          <a:p>
            <a:pPr lvl="1" eaLnBrk="1" hangingPunct="1">
              <a:lnSpc>
                <a:spcPct val="90000"/>
              </a:lnSpc>
            </a:pPr>
            <a:r>
              <a:rPr lang="es-MX" altLang="es-MX" smtClean="0">
                <a:ea typeface="ＭＳ Ｐゴシック" pitchFamily="34" charset="-128"/>
              </a:rPr>
              <a:t>La clase dominante ejerce una hegemonía social, consistente en el consentimiento de las masas. Dicha hegemonía representa el consenso logrado por la clase dominante a raíz del prestigio que ésta logra en el mundo de la producción.</a:t>
            </a:r>
          </a:p>
        </p:txBody>
      </p:sp>
      <p:pic>
        <p:nvPicPr>
          <p:cNvPr id="35843" name="Picture 9" descr="marx"/>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23850" y="1484313"/>
            <a:ext cx="2209800" cy="274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s-MX" dirty="0">
                <a:solidFill>
                  <a:srgbClr val="BBE0E3"/>
                </a:solidFill>
                <a:cs typeface="+mj-cs"/>
              </a:rPr>
              <a:t>Antonio</a:t>
            </a:r>
            <a:r>
              <a:rPr lang="es-MX" dirty="0">
                <a:cs typeface="+mj-cs"/>
              </a:rPr>
              <a:t> Gramsi</a:t>
            </a:r>
          </a:p>
        </p:txBody>
      </p:sp>
      <p:sp>
        <p:nvSpPr>
          <p:cNvPr id="23555" name="Rectangle 3"/>
          <p:cNvSpPr>
            <a:spLocks noGrp="1" noChangeArrowheads="1"/>
          </p:cNvSpPr>
          <p:nvPr>
            <p:ph idx="1"/>
          </p:nvPr>
        </p:nvSpPr>
        <p:spPr>
          <a:xfrm>
            <a:off x="1979613" y="1989138"/>
            <a:ext cx="6985000" cy="4724400"/>
          </a:xfrm>
        </p:spPr>
        <p:txBody>
          <a:bodyPr/>
          <a:lstStyle/>
          <a:p>
            <a:pPr eaLnBrk="1" hangingPunct="1"/>
            <a:r>
              <a:rPr lang="es-MX" altLang="es-MX" smtClean="0">
                <a:ea typeface="ＭＳ Ｐゴシック" pitchFamily="34" charset="-128"/>
              </a:rPr>
              <a:t>Lo anterior no es otra cosa que la perspectiva que nos dice que aquellos que posean los medios de producción tendrán el poder. De esta manera la clase dominante impone su cultura como oficial.</a:t>
            </a:r>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s-MX" dirty="0">
                <a:solidFill>
                  <a:srgbClr val="BBE0E3"/>
                </a:solidFill>
                <a:cs typeface="+mj-cs"/>
              </a:rPr>
              <a:t>Antonio</a:t>
            </a:r>
            <a:r>
              <a:rPr lang="es-MX" dirty="0">
                <a:cs typeface="+mj-cs"/>
              </a:rPr>
              <a:t> Gramsi</a:t>
            </a:r>
          </a:p>
        </p:txBody>
      </p:sp>
      <p:sp>
        <p:nvSpPr>
          <p:cNvPr id="24579" name="Rectangle 3"/>
          <p:cNvSpPr>
            <a:spLocks noGrp="1" noChangeArrowheads="1"/>
          </p:cNvSpPr>
          <p:nvPr>
            <p:ph idx="1"/>
          </p:nvPr>
        </p:nvSpPr>
        <p:spPr>
          <a:xfrm>
            <a:off x="1979613" y="1484313"/>
            <a:ext cx="6985000" cy="5229225"/>
          </a:xfrm>
        </p:spPr>
        <p:txBody>
          <a:bodyPr/>
          <a:lstStyle/>
          <a:p>
            <a:pPr algn="just" eaLnBrk="1" hangingPunct="1">
              <a:lnSpc>
                <a:spcPct val="90000"/>
              </a:lnSpc>
            </a:pPr>
            <a:r>
              <a:rPr lang="es-MX" altLang="es-MX" dirty="0" smtClean="0">
                <a:ea typeface="ＭＳ Ｐゴシック" pitchFamily="34" charset="-128"/>
              </a:rPr>
              <a:t>La hegemonía busca </a:t>
            </a:r>
            <a:r>
              <a:rPr lang="es-MX" altLang="es-ES" dirty="0" smtClean="0">
                <a:ea typeface="ＭＳ Ｐゴシック" pitchFamily="34" charset="-128"/>
              </a:rPr>
              <a:t>“</a:t>
            </a:r>
            <a:r>
              <a:rPr lang="es-MX" altLang="es-MX" dirty="0" smtClean="0">
                <a:ea typeface="ＭＳ Ｐゴシック" pitchFamily="34" charset="-128"/>
              </a:rPr>
              <a:t>homogeneidad</a:t>
            </a:r>
            <a:r>
              <a:rPr lang="es-MX" altLang="es-ES" dirty="0" smtClean="0">
                <a:ea typeface="ＭＳ Ｐゴシック" pitchFamily="34" charset="-128"/>
              </a:rPr>
              <a:t>”</a:t>
            </a:r>
            <a:r>
              <a:rPr lang="es-MX" altLang="es-MX" dirty="0" smtClean="0">
                <a:ea typeface="ＭＳ Ｐゴシック" pitchFamily="34" charset="-128"/>
              </a:rPr>
              <a:t>, plasmada en las leyes escritas y consuetudinarias como la </a:t>
            </a:r>
            <a:r>
              <a:rPr lang="es-MX" altLang="es-ES" dirty="0" smtClean="0">
                <a:ea typeface="ＭＳ Ｐゴシック" pitchFamily="34" charset="-128"/>
              </a:rPr>
              <a:t>“</a:t>
            </a:r>
            <a:r>
              <a:rPr lang="es-MX" altLang="es-MX" dirty="0" smtClean="0">
                <a:ea typeface="ＭＳ Ｐゴシック" pitchFamily="34" charset="-128"/>
              </a:rPr>
              <a:t>buenas costumbres</a:t>
            </a:r>
            <a:r>
              <a:rPr lang="es-MX" altLang="es-ES" dirty="0" smtClean="0">
                <a:ea typeface="ＭＳ Ｐゴシック" pitchFamily="34" charset="-128"/>
              </a:rPr>
              <a:t>”</a:t>
            </a:r>
          </a:p>
          <a:p>
            <a:pPr marL="0" indent="0" algn="just" eaLnBrk="1" hangingPunct="1">
              <a:lnSpc>
                <a:spcPct val="90000"/>
              </a:lnSpc>
              <a:buNone/>
            </a:pPr>
            <a:r>
              <a:rPr lang="es-MX" altLang="es-MX" dirty="0">
                <a:ea typeface="ＭＳ Ｐゴシック" pitchFamily="34" charset="-128"/>
              </a:rPr>
              <a:t> </a:t>
            </a:r>
            <a:r>
              <a:rPr lang="es-MX" altLang="es-MX" dirty="0" smtClean="0">
                <a:ea typeface="ＭＳ Ｐゴシック" pitchFamily="34" charset="-128"/>
              </a:rPr>
              <a:t>  = moral</a:t>
            </a:r>
          </a:p>
          <a:p>
            <a:pPr eaLnBrk="1" hangingPunct="1">
              <a:lnSpc>
                <a:spcPct val="90000"/>
              </a:lnSpc>
            </a:pPr>
            <a:endParaRPr lang="es-MX" altLang="es-MX" dirty="0" smtClean="0">
              <a:ea typeface="ＭＳ Ｐゴシック" pitchFamily="34" charset="-128"/>
            </a:endParaRPr>
          </a:p>
          <a:p>
            <a:pPr eaLnBrk="1" hangingPunct="1">
              <a:lnSpc>
                <a:spcPct val="90000"/>
              </a:lnSpc>
            </a:pPr>
            <a:r>
              <a:rPr lang="es-MX" altLang="es-MX" dirty="0" smtClean="0">
                <a:solidFill>
                  <a:srgbClr val="BBE0E3"/>
                </a:solidFill>
                <a:ea typeface="ＭＳ Ｐゴシック" pitchFamily="34" charset="-128"/>
              </a:rPr>
              <a:t>Clase dominante: </a:t>
            </a:r>
            <a:r>
              <a:rPr lang="es-MX" altLang="es-MX" dirty="0" smtClean="0">
                <a:ea typeface="ＭＳ Ｐゴシック" pitchFamily="34" charset="-128"/>
              </a:rPr>
              <a:t>homogénea</a:t>
            </a:r>
          </a:p>
          <a:p>
            <a:pPr eaLnBrk="1" hangingPunct="1">
              <a:lnSpc>
                <a:spcPct val="90000"/>
              </a:lnSpc>
            </a:pPr>
            <a:endParaRPr lang="es-MX" altLang="es-MX" dirty="0" smtClean="0">
              <a:ea typeface="ＭＳ Ｐゴシック" pitchFamily="34" charset="-128"/>
            </a:endParaRPr>
          </a:p>
          <a:p>
            <a:pPr eaLnBrk="1" hangingPunct="1">
              <a:lnSpc>
                <a:spcPct val="90000"/>
              </a:lnSpc>
            </a:pPr>
            <a:r>
              <a:rPr lang="es-MX" altLang="es-MX" dirty="0" smtClean="0">
                <a:ea typeface="ＭＳ Ｐゴシック" pitchFamily="34" charset="-128"/>
              </a:rPr>
              <a:t>La función hegemónica busca control </a:t>
            </a:r>
          </a:p>
          <a:p>
            <a:pPr eaLnBrk="1" hangingPunct="1">
              <a:lnSpc>
                <a:spcPct val="90000"/>
              </a:lnSpc>
            </a:pPr>
            <a:endParaRPr lang="es-MX"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chemeClr val="accent1">
                    <a:lumMod val="90000"/>
                  </a:schemeClr>
                </a:solidFill>
              </a:rPr>
              <a:t>Objetivo de aprendizaje</a:t>
            </a:r>
            <a:endParaRPr lang="es-ES" b="1" dirty="0">
              <a:solidFill>
                <a:schemeClr val="accent1">
                  <a:lumMod val="90000"/>
                </a:schemeClr>
              </a:solidFill>
            </a:endParaRPr>
          </a:p>
        </p:txBody>
      </p:sp>
      <p:sp>
        <p:nvSpPr>
          <p:cNvPr id="3" name="Marcador de contenido 2"/>
          <p:cNvSpPr>
            <a:spLocks noGrp="1"/>
          </p:cNvSpPr>
          <p:nvPr>
            <p:ph idx="1"/>
          </p:nvPr>
        </p:nvSpPr>
        <p:spPr>
          <a:xfrm>
            <a:off x="457200" y="2087881"/>
            <a:ext cx="8229600" cy="2349231"/>
          </a:xfrm>
        </p:spPr>
        <p:txBody>
          <a:bodyPr>
            <a:normAutofit/>
          </a:bodyPr>
          <a:lstStyle/>
          <a:p>
            <a:pPr algn="just"/>
            <a:r>
              <a:rPr lang="es-MX" sz="2400" dirty="0" smtClean="0"/>
              <a:t>Reconocer el proceso de mediación entre la cultura de élite, la popular y la masiva para proyectar sobre contextos socioculturales presentes y futuros las implicaciones de la </a:t>
            </a:r>
            <a:r>
              <a:rPr lang="es-MX" sz="2400" i="1" dirty="0" err="1" smtClean="0"/>
              <a:t>massmediación</a:t>
            </a:r>
            <a:r>
              <a:rPr lang="es-MX" sz="2400" dirty="0" smtClean="0"/>
              <a:t> como problemáticas emergentes del campo de la comunicación.</a:t>
            </a:r>
            <a:endParaRPr lang="es-ES" sz="2400" dirty="0"/>
          </a:p>
        </p:txBody>
      </p:sp>
    </p:spTree>
    <p:extLst>
      <p:ext uri="{BB962C8B-B14F-4D97-AF65-F5344CB8AC3E}">
        <p14:creationId xmlns:p14="http://schemas.microsoft.com/office/powerpoint/2010/main" val="2326979983"/>
      </p:ext>
    </p:extLst>
  </p:cSld>
  <p:clrMapOvr>
    <a:masterClrMapping/>
  </p:clrMapOvr>
  <p:transition spd="slow">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defRPr/>
            </a:pPr>
            <a:r>
              <a:rPr lang="es-MX">
                <a:cs typeface="+mj-cs"/>
              </a:rPr>
              <a:t>Antonio Gramsi</a:t>
            </a:r>
            <a:endParaRPr lang="es-ES">
              <a:cs typeface="+mj-cs"/>
            </a:endParaRPr>
          </a:p>
        </p:txBody>
      </p:sp>
      <p:sp>
        <p:nvSpPr>
          <p:cNvPr id="25603" name="Rectangle 5"/>
          <p:cNvSpPr>
            <a:spLocks noGrp="1" noChangeArrowheads="1"/>
          </p:cNvSpPr>
          <p:nvPr>
            <p:ph idx="1"/>
          </p:nvPr>
        </p:nvSpPr>
        <p:spPr>
          <a:xfrm>
            <a:off x="1979613" y="1412875"/>
            <a:ext cx="6985000" cy="4752429"/>
          </a:xfrm>
        </p:spPr>
        <p:txBody>
          <a:bodyPr/>
          <a:lstStyle/>
          <a:p>
            <a:pPr eaLnBrk="1" hangingPunct="1">
              <a:lnSpc>
                <a:spcPct val="90000"/>
              </a:lnSpc>
            </a:pPr>
            <a:r>
              <a:rPr lang="es-MX" altLang="es-MX" sz="2800" dirty="0" smtClean="0">
                <a:ea typeface="ＭＳ Ｐゴシック" pitchFamily="34" charset="-128"/>
              </a:rPr>
              <a:t>Por ejemplo:</a:t>
            </a:r>
          </a:p>
          <a:p>
            <a:pPr marL="0" indent="0" eaLnBrk="1" hangingPunct="1">
              <a:lnSpc>
                <a:spcPct val="90000"/>
              </a:lnSpc>
              <a:buNone/>
            </a:pPr>
            <a:endParaRPr lang="es-MX" altLang="es-MX" sz="2800" dirty="0" smtClean="0">
              <a:ea typeface="ＭＳ Ｐゴシック" pitchFamily="34" charset="-128"/>
            </a:endParaRPr>
          </a:p>
          <a:p>
            <a:pPr lvl="1" algn="just" eaLnBrk="1" hangingPunct="1">
              <a:lnSpc>
                <a:spcPct val="90000"/>
              </a:lnSpc>
            </a:pPr>
            <a:r>
              <a:rPr lang="es-MX" altLang="es-MX" sz="2400" dirty="0" smtClean="0">
                <a:ea typeface="ＭＳ Ｐゴシック" pitchFamily="34" charset="-128"/>
              </a:rPr>
              <a:t>Se han establecido cánones que nos dicen la forma en la que las expresiones humanas se vuelven sublimes.</a:t>
            </a:r>
          </a:p>
          <a:p>
            <a:pPr lvl="1" algn="just" eaLnBrk="1" hangingPunct="1">
              <a:lnSpc>
                <a:spcPct val="90000"/>
              </a:lnSpc>
            </a:pPr>
            <a:endParaRPr lang="es-MX" altLang="es-MX" sz="2400" dirty="0">
              <a:ea typeface="ＭＳ Ｐゴシック" pitchFamily="34" charset="-128"/>
            </a:endParaRPr>
          </a:p>
          <a:p>
            <a:pPr lvl="1" algn="just" eaLnBrk="1" hangingPunct="1">
              <a:lnSpc>
                <a:spcPct val="90000"/>
              </a:lnSpc>
            </a:pPr>
            <a:r>
              <a:rPr lang="es-MX" altLang="es-MX" sz="2400" dirty="0" smtClean="0">
                <a:ea typeface="ＭＳ Ｐゴシック" pitchFamily="34" charset="-128"/>
              </a:rPr>
              <a:t>En este sentido, la danza como arte a través del mundo es entendida bajo símbolos como el payasito, zapatillas y tutú. Por el contrario existen diversidad de danzas en la cultura popular que sencillamente son abordadas como alternativas pero no como sublimes.</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ChangeArrowheads="1"/>
          </p:cNvSpPr>
          <p:nvPr/>
        </p:nvSpPr>
        <p:spPr bwMode="auto">
          <a:xfrm>
            <a:off x="0" y="4508500"/>
            <a:ext cx="2124075" cy="20891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39938" name="Picture 8" descr="gisel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475" y="1484313"/>
            <a:ext cx="4341813" cy="305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10"/>
          <p:cNvSpPr>
            <a:spLocks noGrp="1" noChangeArrowheads="1"/>
          </p:cNvSpPr>
          <p:nvPr>
            <p:ph type="title"/>
          </p:nvPr>
        </p:nvSpPr>
        <p:spPr>
          <a:xfrm>
            <a:off x="971550" y="5013325"/>
            <a:ext cx="6985000" cy="1143000"/>
          </a:xfrm>
        </p:spPr>
        <p:txBody>
          <a:bodyPr/>
          <a:lstStyle/>
          <a:p>
            <a:pPr eaLnBrk="1" hangingPunct="1">
              <a:defRPr/>
            </a:pPr>
            <a:r>
              <a:rPr lang="es-MX" dirty="0">
                <a:cs typeface="+mj-cs"/>
              </a:rPr>
              <a:t>Cultura Dominante</a:t>
            </a: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4508500"/>
            <a:ext cx="2124075" cy="20891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27651" name="Rectangle 4"/>
          <p:cNvSpPr>
            <a:spLocks noGrp="1" noChangeArrowheads="1"/>
          </p:cNvSpPr>
          <p:nvPr>
            <p:ph type="title"/>
          </p:nvPr>
        </p:nvSpPr>
        <p:spPr>
          <a:xfrm>
            <a:off x="971550" y="4724400"/>
            <a:ext cx="6985000" cy="1143000"/>
          </a:xfrm>
        </p:spPr>
        <p:txBody>
          <a:bodyPr/>
          <a:lstStyle/>
          <a:p>
            <a:pPr eaLnBrk="1" hangingPunct="1">
              <a:defRPr/>
            </a:pPr>
            <a:r>
              <a:rPr lang="es-MX">
                <a:cs typeface="+mj-cs"/>
              </a:rPr>
              <a:t>Clase Subalterna</a:t>
            </a:r>
          </a:p>
        </p:txBody>
      </p:sp>
      <p:pic>
        <p:nvPicPr>
          <p:cNvPr id="409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268760"/>
            <a:ext cx="51435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979613" y="2132013"/>
            <a:ext cx="6985000" cy="4752975"/>
          </a:xfrm>
        </p:spPr>
        <p:txBody>
          <a:bodyPr/>
          <a:lstStyle/>
          <a:p>
            <a:r>
              <a:rPr lang="es-MX" altLang="es-MX" smtClean="0">
                <a:solidFill>
                  <a:srgbClr val="BBE0E3"/>
                </a:solidFill>
                <a:ea typeface="ＭＳ Ｐゴシック" pitchFamily="34" charset="-128"/>
              </a:rPr>
              <a:t>Pueblo: </a:t>
            </a:r>
            <a:r>
              <a:rPr lang="es-MX" altLang="es-MX" smtClean="0">
                <a:ea typeface="ＭＳ Ｐゴシック" pitchFamily="34" charset="-128"/>
              </a:rPr>
              <a:t>conjunto de clases subalternas. </a:t>
            </a:r>
          </a:p>
          <a:p>
            <a:r>
              <a:rPr lang="es-MX" altLang="es-MX" smtClean="0">
                <a:solidFill>
                  <a:srgbClr val="BBE0E3"/>
                </a:solidFill>
                <a:ea typeface="ＭＳ Ｐゴシック" pitchFamily="34" charset="-128"/>
              </a:rPr>
              <a:t>Clase dominante: </a:t>
            </a:r>
            <a:r>
              <a:rPr lang="es-MX" altLang="es-MX" smtClean="0">
                <a:ea typeface="ＭＳ Ｐゴシック" pitchFamily="34" charset="-128"/>
              </a:rPr>
              <a:t>homogénea.</a:t>
            </a:r>
          </a:p>
          <a:p>
            <a:r>
              <a:rPr lang="es-MX" altLang="es-MX" smtClean="0">
                <a:ea typeface="ＭＳ Ｐゴシック" pitchFamily="34" charset="-128"/>
              </a:rPr>
              <a:t>La clase dominante ejerce una hegemonía social, consistente en el consentimiento de las masas. </a:t>
            </a:r>
          </a:p>
          <a:p>
            <a:endParaRPr lang="es-MX" altLang="es-MX" smtClean="0">
              <a:ea typeface="ＭＳ Ｐゴシック" pitchFamily="34" charset="-128"/>
            </a:endParaRPr>
          </a:p>
          <a:p>
            <a:endParaRPr lang="es-ES" altLang="es-MX"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#3</a:t>
            </a:r>
          </a:p>
        </p:txBody>
      </p:sp>
      <p:sp>
        <p:nvSpPr>
          <p:cNvPr id="5" name="Rectangle 2"/>
          <p:cNvSpPr txBox="1">
            <a:spLocks noChangeArrowheads="1"/>
          </p:cNvSpPr>
          <p:nvPr/>
        </p:nvSpPr>
        <p:spPr bwMode="auto">
          <a:xfrm rot="16200000">
            <a:off x="-1070231" y="3201988"/>
            <a:ext cx="3888458"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4000" dirty="0" smtClean="0">
                <a:solidFill>
                  <a:srgbClr val="BBE0E3"/>
                </a:solidFill>
                <a:cs typeface="+mj-cs"/>
              </a:rPr>
              <a:t>Antonio</a:t>
            </a:r>
            <a:r>
              <a:rPr lang="es-MX" sz="4000" dirty="0" smtClean="0">
                <a:cs typeface="+mj-cs"/>
              </a:rPr>
              <a:t> Gramsi</a:t>
            </a:r>
            <a:endParaRPr lang="es-MX" sz="4000" dirty="0">
              <a:cs typeface="+mj-cs"/>
            </a:endParaRPr>
          </a:p>
        </p:txBody>
      </p:sp>
      <p:sp>
        <p:nvSpPr>
          <p:cNvPr id="6" name="Abrir llave 5"/>
          <p:cNvSpPr/>
          <p:nvPr/>
        </p:nvSpPr>
        <p:spPr>
          <a:xfrm>
            <a:off x="1467802" y="1973499"/>
            <a:ext cx="649287" cy="3599978"/>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44034" name="Picture 7" descr="ginzburg"/>
          <p:cNvPicPr>
            <a:picLocks noGrp="1" noChangeAspect="1" noChangeArrowheads="1"/>
          </p:cNvPicPr>
          <p:nvPr>
            <p:ph idx="1"/>
          </p:nvPr>
        </p:nvPicPr>
        <p:blipFill>
          <a:blip r:embed="rId2">
            <a:grayscl/>
            <a:extLst>
              <a:ext uri="{28A0092B-C50C-407E-A947-70E740481C1C}">
                <a14:useLocalDpi xmlns:a14="http://schemas.microsoft.com/office/drawing/2010/main" val="0"/>
              </a:ext>
            </a:extLst>
          </a:blip>
          <a:srcRect/>
          <a:stretch>
            <a:fillRect/>
          </a:stretch>
        </p:blipFill>
        <p:spPr>
          <a:xfrm>
            <a:off x="5384800" y="1196975"/>
            <a:ext cx="2571750" cy="3571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6868" name="Text Box 4"/>
          <p:cNvSpPr txBox="1">
            <a:spLocks noChangeArrowheads="1"/>
          </p:cNvSpPr>
          <p:nvPr/>
        </p:nvSpPr>
        <p:spPr bwMode="auto">
          <a:xfrm>
            <a:off x="4356100" y="4941888"/>
            <a:ext cx="4103688"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Carlo</a:t>
            </a:r>
            <a:r>
              <a:rPr lang="es-MX" sz="4400" dirty="0" smtClean="0">
                <a:solidFill>
                  <a:schemeClr val="bg1"/>
                </a:solidFill>
              </a:rPr>
              <a:t> Ginzburg</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36868">
                                            <p:txEl>
                                              <p:pRg st="0" end="0"/>
                                            </p:txEl>
                                          </p:spTgt>
                                        </p:tgtEl>
                                        <p:attrNameLst>
                                          <p:attrName>style.visibility</p:attrName>
                                        </p:attrNameLst>
                                      </p:cBhvr>
                                      <p:to>
                                        <p:strVal val="visible"/>
                                      </p:to>
                                    </p:set>
                                    <p:animEffect transition="in" filter="fade">
                                      <p:cBhvr>
                                        <p:cTn id="7" dur="3000"/>
                                        <p:tgtEl>
                                          <p:spTgt spid="368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29699" name="Rectangle 3"/>
          <p:cNvSpPr>
            <a:spLocks noGrp="1" noChangeArrowheads="1"/>
          </p:cNvSpPr>
          <p:nvPr>
            <p:ph idx="1"/>
          </p:nvPr>
        </p:nvSpPr>
        <p:spPr>
          <a:xfrm>
            <a:off x="1979613" y="1844675"/>
            <a:ext cx="6985000" cy="4537075"/>
          </a:xfrm>
        </p:spPr>
        <p:txBody>
          <a:bodyPr/>
          <a:lstStyle/>
          <a:p>
            <a:pPr eaLnBrk="1" hangingPunct="1"/>
            <a:r>
              <a:rPr lang="es-MX" altLang="es-MX" smtClean="0">
                <a:ea typeface="ＭＳ Ｐゴシック" pitchFamily="34" charset="-128"/>
              </a:rPr>
              <a:t>Pretende sacar del anonimato a los particulares que integran el </a:t>
            </a:r>
            <a:r>
              <a:rPr lang="es-MX" altLang="es-ES" smtClean="0">
                <a:ea typeface="ＭＳ Ｐゴシック" pitchFamily="34" charset="-128"/>
              </a:rPr>
              <a:t>“</a:t>
            </a:r>
            <a:r>
              <a:rPr lang="es-MX" altLang="es-MX" smtClean="0">
                <a:ea typeface="ＭＳ Ｐゴシック" pitchFamily="34" charset="-128"/>
              </a:rPr>
              <a:t>pueblo</a:t>
            </a:r>
            <a:r>
              <a:rPr lang="es-MX" altLang="es-ES" smtClean="0">
                <a:ea typeface="ＭＳ Ｐゴシック" pitchFamily="34" charset="-128"/>
              </a:rPr>
              <a:t>”</a:t>
            </a:r>
            <a:r>
              <a:rPr lang="es-MX" altLang="es-MX" smtClean="0">
                <a:ea typeface="ＭＳ Ｐゴシック" pitchFamily="34" charset="-128"/>
              </a:rPr>
              <a:t> o </a:t>
            </a:r>
            <a:r>
              <a:rPr lang="es-MX" altLang="es-ES" smtClean="0">
                <a:ea typeface="ＭＳ Ｐゴシック" pitchFamily="34" charset="-128"/>
              </a:rPr>
              <a:t>“</a:t>
            </a:r>
            <a:r>
              <a:rPr lang="es-MX" altLang="es-MX" smtClean="0">
                <a:ea typeface="ＭＳ Ｐゴシック" pitchFamily="34" charset="-128"/>
              </a:rPr>
              <a:t>masa</a:t>
            </a:r>
            <a:r>
              <a:rPr lang="es-MX" altLang="es-ES" smtClean="0">
                <a:ea typeface="ＭＳ Ｐゴシック" pitchFamily="34" charset="-128"/>
              </a:rPr>
              <a:t>”</a:t>
            </a:r>
            <a:endParaRPr lang="es-MX" altLang="es-MX" smtClean="0">
              <a:ea typeface="ＭＳ Ｐゴシック" pitchFamily="34" charset="-128"/>
            </a:endParaRP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Realiza un estudio a partir de Menocchio, un molinero de un pueblecito de Italia del siglo XVI</a:t>
            </a:r>
          </a:p>
        </p:txBody>
      </p:sp>
    </p:spTree>
  </p:cSld>
  <p:clrMapOvr>
    <a:masterClrMapping/>
  </p:clrMapOvr>
  <p:transition spd="slow">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0723" name="Rectangle 3"/>
          <p:cNvSpPr>
            <a:spLocks noGrp="1" noChangeArrowheads="1"/>
          </p:cNvSpPr>
          <p:nvPr>
            <p:ph idx="1"/>
          </p:nvPr>
        </p:nvSpPr>
        <p:spPr>
          <a:xfrm>
            <a:off x="1979613" y="1844675"/>
            <a:ext cx="6985000" cy="4537075"/>
          </a:xfrm>
        </p:spPr>
        <p:txBody>
          <a:bodyPr/>
          <a:lstStyle/>
          <a:p>
            <a:pPr eaLnBrk="1" hangingPunct="1">
              <a:defRPr/>
            </a:pPr>
            <a:r>
              <a:rPr lang="es-MX">
                <a:cs typeface="+mn-cs"/>
              </a:rPr>
              <a:t>Ginzburg pretende en su estudio contar la historia no desde el lado de los vencedores, sino desde el de los vencidos, o bien desde el punto de vista de aquellos pertenecientes a las masas de quienes no se sabe mucho en particular.</a:t>
            </a:r>
          </a:p>
        </p:txBody>
      </p:sp>
    </p:spTree>
  </p:cSld>
  <p:clrMapOvr>
    <a:masterClrMapping/>
  </p:clrMapOvr>
  <p:transition spd="slow">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1747" name="Rectangle 3"/>
          <p:cNvSpPr>
            <a:spLocks noGrp="1" noChangeArrowheads="1"/>
          </p:cNvSpPr>
          <p:nvPr>
            <p:ph idx="1"/>
          </p:nvPr>
        </p:nvSpPr>
        <p:spPr>
          <a:xfrm>
            <a:off x="1979613" y="2060575"/>
            <a:ext cx="6985000" cy="4321175"/>
          </a:xfrm>
        </p:spPr>
        <p:txBody>
          <a:bodyPr/>
          <a:lstStyle/>
          <a:p>
            <a:pPr eaLnBrk="1" hangingPunct="1"/>
            <a:r>
              <a:rPr lang="es-MX" altLang="es-MX" smtClean="0">
                <a:ea typeface="ＭＳ Ｐゴシック" pitchFamily="34" charset="-128"/>
              </a:rPr>
              <a:t>Ginzburg agrega al concepto de circulación de Bajtin el de </a:t>
            </a:r>
            <a:r>
              <a:rPr lang="es-MX" altLang="es-MX" u="sng" smtClean="0">
                <a:ea typeface="ＭＳ Ｐゴシック" pitchFamily="34" charset="-128"/>
              </a:rPr>
              <a:t>apropiación.</a:t>
            </a:r>
          </a:p>
          <a:p>
            <a:pPr eaLnBrk="1" hangingPunct="1"/>
            <a:endParaRPr lang="es-MX" altLang="es-MX" u="sng" smtClean="0">
              <a:ea typeface="ＭＳ Ｐゴシック" pitchFamily="34" charset="-128"/>
            </a:endParaRPr>
          </a:p>
          <a:p>
            <a:pPr eaLnBrk="1" hangingPunct="1"/>
            <a:r>
              <a:rPr lang="es-MX" altLang="es-MX" u="sng" smtClean="0">
                <a:solidFill>
                  <a:srgbClr val="BBE0E3"/>
                </a:solidFill>
                <a:ea typeface="ＭＳ Ｐゴシック" pitchFamily="34" charset="-128"/>
              </a:rPr>
              <a:t>Apropiación:</a:t>
            </a:r>
            <a:r>
              <a:rPr lang="es-MX" altLang="es-MX" smtClean="0">
                <a:solidFill>
                  <a:srgbClr val="BBE0E3"/>
                </a:solidFill>
                <a:ea typeface="ＭＳ Ｐゴシック" pitchFamily="34" charset="-128"/>
              </a:rPr>
              <a:t> </a:t>
            </a:r>
            <a:r>
              <a:rPr lang="es-MX" altLang="es-MX" smtClean="0">
                <a:ea typeface="ＭＳ Ｐゴシック" pitchFamily="34" charset="-128"/>
              </a:rPr>
              <a:t>Adueñarse de lo que no se posee</a:t>
            </a:r>
          </a:p>
        </p:txBody>
      </p:sp>
    </p:spTree>
  </p:cSld>
  <p:clrMapOvr>
    <a:masterClrMapping/>
  </p:clrMapOvr>
  <p:transition spd="slow">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2771" name="Rectangle 3"/>
          <p:cNvSpPr>
            <a:spLocks noGrp="1" noChangeArrowheads="1"/>
          </p:cNvSpPr>
          <p:nvPr>
            <p:ph idx="1"/>
          </p:nvPr>
        </p:nvSpPr>
        <p:spPr>
          <a:xfrm>
            <a:off x="1979613" y="1773238"/>
            <a:ext cx="6985000" cy="4608512"/>
          </a:xfrm>
        </p:spPr>
        <p:txBody>
          <a:bodyPr/>
          <a:lstStyle/>
          <a:p>
            <a:pPr eaLnBrk="1" hangingPunct="1"/>
            <a:r>
              <a:rPr lang="es-MX" altLang="es-MX" smtClean="0">
                <a:ea typeface="ＭＳ Ｐゴシック" pitchFamily="34" charset="-128"/>
              </a:rPr>
              <a:t>Dichas apropiaciones desembocan el fenómeno de </a:t>
            </a:r>
            <a:r>
              <a:rPr lang="es-MX" altLang="es-ES" smtClean="0">
                <a:ea typeface="ＭＳ Ｐゴシック" pitchFamily="34" charset="-128"/>
              </a:rPr>
              <a:t>“</a:t>
            </a:r>
            <a:r>
              <a:rPr lang="es-MX" altLang="es-MX" smtClean="0">
                <a:ea typeface="ＭＳ Ｐゴシック" pitchFamily="34" charset="-128"/>
              </a:rPr>
              <a:t>servirse del pensamiento de otro para entender el propio</a:t>
            </a:r>
            <a:r>
              <a:rPr lang="es-MX" altLang="es-ES" smtClean="0">
                <a:ea typeface="ＭＳ Ｐゴシック" pitchFamily="34" charset="-128"/>
              </a:rPr>
              <a:t>”</a:t>
            </a:r>
            <a:endParaRPr lang="es-MX" altLang="es-MX" smtClean="0">
              <a:ea typeface="ＭＳ Ｐゴシック" pitchFamily="34" charset="-128"/>
            </a:endParaRP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En términos actuales, la apropiación es el génesis de la hibridación y el mestizaje</a:t>
            </a:r>
          </a:p>
        </p:txBody>
      </p:sp>
    </p:spTree>
  </p:cSld>
  <p:clrMapOvr>
    <a:masterClrMapping/>
  </p:clrMapOvr>
  <p:transition spd="slow">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3795" name="Rectangle 3"/>
          <p:cNvSpPr>
            <a:spLocks noGrp="1" noChangeArrowheads="1"/>
          </p:cNvSpPr>
          <p:nvPr>
            <p:ph idx="1"/>
          </p:nvPr>
        </p:nvSpPr>
        <p:spPr>
          <a:xfrm>
            <a:off x="1979613" y="1484313"/>
            <a:ext cx="6985000" cy="5113337"/>
          </a:xfrm>
        </p:spPr>
        <p:txBody>
          <a:bodyPr/>
          <a:lstStyle/>
          <a:p>
            <a:pPr eaLnBrk="1" hangingPunct="1">
              <a:lnSpc>
                <a:spcPct val="90000"/>
              </a:lnSpc>
            </a:pPr>
            <a:r>
              <a:rPr lang="es-MX" altLang="es-MX" sz="2800" u="sng" dirty="0" smtClean="0">
                <a:solidFill>
                  <a:srgbClr val="BBE0E3"/>
                </a:solidFill>
                <a:ea typeface="ＭＳ Ｐゴシック" pitchFamily="34" charset="-128"/>
              </a:rPr>
              <a:t>Cultura Popular</a:t>
            </a:r>
            <a:r>
              <a:rPr lang="es-MX" altLang="es-MX" sz="2800" u="sng" dirty="0" smtClean="0">
                <a:ea typeface="ＭＳ Ｐゴシック" pitchFamily="34" charset="-128"/>
              </a:rPr>
              <a:t>:</a:t>
            </a:r>
          </a:p>
          <a:p>
            <a:pPr marL="0" indent="0" eaLnBrk="1" hangingPunct="1">
              <a:lnSpc>
                <a:spcPct val="90000"/>
              </a:lnSpc>
              <a:buNone/>
            </a:pPr>
            <a:endParaRPr lang="es-MX" altLang="es-MX" sz="2800" u="sng" dirty="0" smtClean="0">
              <a:ea typeface="ＭＳ Ｐゴシック" pitchFamily="34" charset="-128"/>
            </a:endParaRPr>
          </a:p>
          <a:p>
            <a:pPr lvl="1" eaLnBrk="1" hangingPunct="1">
              <a:lnSpc>
                <a:spcPct val="90000"/>
              </a:lnSpc>
            </a:pPr>
            <a:r>
              <a:rPr lang="es-MX" altLang="es-MX" sz="2400" dirty="0" smtClean="0">
                <a:ea typeface="ＭＳ Ｐゴシック" pitchFamily="34" charset="-128"/>
              </a:rPr>
              <a:t>Cultura Oral</a:t>
            </a:r>
          </a:p>
          <a:p>
            <a:pPr marL="457200" lvl="1" indent="0" eaLnBrk="1" hangingPunct="1">
              <a:lnSpc>
                <a:spcPct val="90000"/>
              </a:lnSpc>
              <a:buNone/>
            </a:pPr>
            <a:endParaRPr lang="es-MX" altLang="es-MX" sz="2400" dirty="0" smtClean="0">
              <a:ea typeface="ＭＳ Ｐゴシック" pitchFamily="34" charset="-128"/>
            </a:endParaRPr>
          </a:p>
          <a:p>
            <a:pPr lvl="1" eaLnBrk="1" hangingPunct="1">
              <a:lnSpc>
                <a:spcPct val="90000"/>
              </a:lnSpc>
            </a:pPr>
            <a:r>
              <a:rPr lang="es-MX" altLang="es-MX" sz="2400" dirty="0" smtClean="0">
                <a:ea typeface="ＭＳ Ｐゴシック" pitchFamily="34" charset="-128"/>
              </a:rPr>
              <a:t>Sus fuentes no son escritas y son indirectas ya que han sido borradas por la cultura dominante (en este sentido se entiende que la cultura dominante describe a la popular desde su cosmovisión, lo que ocasiona que el verdadero significado de la cultura popular se desconozca y haya que descifrarlo)  </a:t>
            </a:r>
          </a:p>
          <a:p>
            <a:pPr lvl="1" eaLnBrk="1" hangingPunct="1">
              <a:lnSpc>
                <a:spcPct val="90000"/>
              </a:lnSpc>
            </a:pPr>
            <a:endParaRPr lang="es-MX" altLang="es-MX" sz="2400"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4000" b="1" dirty="0" smtClean="0">
                <a:solidFill>
                  <a:schemeClr val="accent1">
                    <a:lumMod val="90000"/>
                  </a:schemeClr>
                </a:solidFill>
              </a:rPr>
              <a:t>Objetivos del material didáctico</a:t>
            </a:r>
            <a:endParaRPr lang="es-ES" sz="4000" b="1" dirty="0">
              <a:solidFill>
                <a:schemeClr val="accent1">
                  <a:lumMod val="90000"/>
                </a:schemeClr>
              </a:solidFill>
            </a:endParaRPr>
          </a:p>
        </p:txBody>
      </p:sp>
      <p:sp>
        <p:nvSpPr>
          <p:cNvPr id="3" name="Marcador de contenido 2"/>
          <p:cNvSpPr>
            <a:spLocks noGrp="1"/>
          </p:cNvSpPr>
          <p:nvPr>
            <p:ph idx="1"/>
          </p:nvPr>
        </p:nvSpPr>
        <p:spPr>
          <a:xfrm>
            <a:off x="467544" y="1988840"/>
            <a:ext cx="8229600" cy="2941320"/>
          </a:xfrm>
        </p:spPr>
        <p:txBody>
          <a:bodyPr>
            <a:normAutofit fontScale="85000" lnSpcReduction="10000"/>
          </a:bodyPr>
          <a:lstStyle/>
          <a:p>
            <a:pPr algn="just"/>
            <a:r>
              <a:rPr lang="es-ES_tradnl" sz="2000" dirty="0" smtClean="0"/>
              <a:t>Que  los alumnos conozcan conceptos clásicos en el campo de las Ciencias Sociales, para: cultura  de élite, cultura popular y cultura </a:t>
            </a:r>
            <a:r>
              <a:rPr lang="es-ES_tradnl" sz="2000" dirty="0"/>
              <a:t>masiva</a:t>
            </a:r>
            <a:r>
              <a:rPr lang="es-ES_tradnl" sz="2000" dirty="0" smtClean="0"/>
              <a:t>.</a:t>
            </a:r>
          </a:p>
          <a:p>
            <a:pPr marL="0" indent="0" algn="just">
              <a:buNone/>
            </a:pPr>
            <a:endParaRPr lang="es-MX" sz="2000" dirty="0"/>
          </a:p>
          <a:p>
            <a:pPr algn="just"/>
            <a:r>
              <a:rPr lang="es-ES_tradnl" sz="2000" dirty="0" smtClean="0"/>
              <a:t>Que los alumnos identifiquen en las aportaciones de los diferentes autores referidos en la presentación en relación con los procesos de circulación</a:t>
            </a:r>
            <a:r>
              <a:rPr lang="es-ES_tradnl" sz="2000" dirty="0"/>
              <a:t>, usos </a:t>
            </a:r>
            <a:r>
              <a:rPr lang="es-ES_tradnl" sz="2000" dirty="0" smtClean="0"/>
              <a:t>y apropiación entre lo elitista, lo popular y lo masivo.</a:t>
            </a:r>
          </a:p>
          <a:p>
            <a:pPr marL="0" indent="0" algn="just">
              <a:buNone/>
            </a:pPr>
            <a:endParaRPr lang="es-MX" sz="2000" dirty="0"/>
          </a:p>
          <a:p>
            <a:pPr algn="just"/>
            <a:r>
              <a:rPr lang="es-ES_tradnl" sz="2000" dirty="0" smtClean="0"/>
              <a:t>Que los alumnos </a:t>
            </a:r>
            <a:r>
              <a:rPr lang="es-ES_tradnl" sz="2000" dirty="0" smtClean="0"/>
              <a:t>identifiquen </a:t>
            </a:r>
            <a:r>
              <a:rPr lang="es-ES_tradnl" sz="2000" dirty="0" smtClean="0"/>
              <a:t>a través de los supuestos expuestos en la presentación, y con apoyo de ejemplos desarrollados por el profesor y por los compañeros de la clase, los contextos socioculturales  de emergencia </a:t>
            </a:r>
            <a:r>
              <a:rPr lang="es-ES_tradnl" sz="2000" dirty="0"/>
              <a:t>de </a:t>
            </a:r>
            <a:r>
              <a:rPr lang="es-ES_tradnl" sz="2000" dirty="0" smtClean="0"/>
              <a:t>la </a:t>
            </a:r>
            <a:r>
              <a:rPr lang="es-ES_tradnl" sz="2000" i="1" dirty="0" err="1" smtClean="0"/>
              <a:t>massmediación</a:t>
            </a:r>
            <a:r>
              <a:rPr lang="es-ES_tradnl" sz="2000" dirty="0" smtClean="0"/>
              <a:t>.</a:t>
            </a:r>
            <a:endParaRPr lang="es-MX" sz="2000" dirty="0" smtClean="0"/>
          </a:p>
        </p:txBody>
      </p:sp>
    </p:spTree>
    <p:extLst>
      <p:ext uri="{BB962C8B-B14F-4D97-AF65-F5344CB8AC3E}">
        <p14:creationId xmlns:p14="http://schemas.microsoft.com/office/powerpoint/2010/main" val="993295032"/>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4819" name="Rectangle 3"/>
          <p:cNvSpPr>
            <a:spLocks noGrp="1" noChangeArrowheads="1"/>
          </p:cNvSpPr>
          <p:nvPr>
            <p:ph idx="1"/>
          </p:nvPr>
        </p:nvSpPr>
        <p:spPr>
          <a:xfrm>
            <a:off x="1979712" y="1628800"/>
            <a:ext cx="6985000" cy="4751858"/>
          </a:xfrm>
        </p:spPr>
        <p:txBody>
          <a:bodyPr/>
          <a:lstStyle/>
          <a:p>
            <a:pPr eaLnBrk="1" hangingPunct="1">
              <a:lnSpc>
                <a:spcPct val="80000"/>
              </a:lnSpc>
            </a:pPr>
            <a:r>
              <a:rPr lang="es-MX" altLang="es-MX" sz="2400" u="sng" dirty="0" smtClean="0">
                <a:ea typeface="ＭＳ Ｐゴシック" pitchFamily="34" charset="-128"/>
              </a:rPr>
              <a:t>Por ejemplo:</a:t>
            </a:r>
            <a:endParaRPr lang="es-MX" altLang="es-MX" sz="2400" dirty="0">
              <a:ea typeface="ＭＳ Ｐゴシック" pitchFamily="34" charset="-128"/>
            </a:endParaRPr>
          </a:p>
          <a:p>
            <a:pPr lvl="1" eaLnBrk="1" hangingPunct="1">
              <a:lnSpc>
                <a:spcPct val="80000"/>
              </a:lnSpc>
            </a:pPr>
            <a:endParaRPr lang="es-MX" altLang="es-MX" sz="2000" dirty="0" smtClean="0">
              <a:ea typeface="ＭＳ Ｐゴシック" pitchFamily="34" charset="-128"/>
            </a:endParaRPr>
          </a:p>
          <a:p>
            <a:pPr lvl="1" eaLnBrk="1" hangingPunct="1">
              <a:lnSpc>
                <a:spcPct val="80000"/>
              </a:lnSpc>
            </a:pPr>
            <a:r>
              <a:rPr lang="es-MX" altLang="es-MX" sz="2000" dirty="0" smtClean="0">
                <a:ea typeface="ＭＳ Ｐゴシック" pitchFamily="34" charset="-128"/>
              </a:rPr>
              <a:t>La historia de la Conquista de México se conoció de manera oficial en primer lugar por las cartas que Cortés envió al Rey Carlos V (la historia la escriben los vencedores), pero en épocas contemporáneas se han escrito libros como </a:t>
            </a:r>
            <a:r>
              <a:rPr lang="es-MX" altLang="es-ES" sz="2000" dirty="0" smtClean="0">
                <a:ea typeface="ＭＳ Ｐゴシック" pitchFamily="34" charset="-128"/>
              </a:rPr>
              <a:t>“</a:t>
            </a:r>
            <a:r>
              <a:rPr lang="es-MX" altLang="es-MX" sz="2000" dirty="0" smtClean="0">
                <a:ea typeface="ＭＳ Ｐゴシック" pitchFamily="34" charset="-128"/>
              </a:rPr>
              <a:t>La Visión de los Vencidos</a:t>
            </a:r>
            <a:r>
              <a:rPr lang="es-MX" altLang="es-ES" sz="2000" dirty="0" smtClean="0">
                <a:ea typeface="ＭＳ Ｐゴシック" pitchFamily="34" charset="-128"/>
              </a:rPr>
              <a:t>”</a:t>
            </a:r>
            <a:r>
              <a:rPr lang="es-MX" altLang="es-MX" sz="2000" dirty="0" smtClean="0">
                <a:ea typeface="ＭＳ Ｐゴシック" pitchFamily="34" charset="-128"/>
              </a:rPr>
              <a:t> de M. de León Portilla, quien relata la conquista desde la perspectiva de los conquistados.</a:t>
            </a:r>
          </a:p>
          <a:p>
            <a:pPr lvl="1" eaLnBrk="1" hangingPunct="1">
              <a:lnSpc>
                <a:spcPct val="80000"/>
              </a:lnSpc>
            </a:pPr>
            <a:endParaRPr lang="es-MX" altLang="es-MX" sz="2000" dirty="0">
              <a:ea typeface="ＭＳ Ｐゴシック" pitchFamily="34" charset="-128"/>
            </a:endParaRPr>
          </a:p>
          <a:p>
            <a:pPr lvl="1" eaLnBrk="1" hangingPunct="1">
              <a:lnSpc>
                <a:spcPct val="80000"/>
              </a:lnSpc>
            </a:pPr>
            <a:r>
              <a:rPr lang="es-MX" altLang="es-MX" sz="2000" dirty="0" smtClean="0">
                <a:ea typeface="ＭＳ Ｐゴシック" pitchFamily="34" charset="-128"/>
              </a:rPr>
              <a:t>Aún en este sentido la visión que se expresa en dicho libro es una visión descifrada de lo que pudo haber sucedido, lo cual refiere que en base a la cultura dominante se analiza a la dominada. Lo ideal para comprender la cultura popular es que alguien autóctono hubiera escrito lo que sucedía desde su perspectiva.</a:t>
            </a:r>
          </a:p>
        </p:txBody>
      </p:sp>
    </p:spTree>
  </p:cSld>
  <p:clrMapOvr>
    <a:masterClrMapping/>
  </p:clrMapOvr>
  <p:transition spd="slow">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s-MX" dirty="0">
                <a:solidFill>
                  <a:srgbClr val="BBE0E3"/>
                </a:solidFill>
                <a:cs typeface="+mj-cs"/>
              </a:rPr>
              <a:t>Carlo</a:t>
            </a:r>
            <a:r>
              <a:rPr lang="es-MX" dirty="0">
                <a:cs typeface="+mj-cs"/>
              </a:rPr>
              <a:t> Ginzburg</a:t>
            </a:r>
          </a:p>
        </p:txBody>
      </p:sp>
      <p:sp>
        <p:nvSpPr>
          <p:cNvPr id="35843" name="Rectangle 3"/>
          <p:cNvSpPr>
            <a:spLocks noGrp="1" noChangeArrowheads="1"/>
          </p:cNvSpPr>
          <p:nvPr>
            <p:ph idx="1"/>
          </p:nvPr>
        </p:nvSpPr>
        <p:spPr/>
        <p:txBody>
          <a:bodyPr/>
          <a:lstStyle/>
          <a:p>
            <a:pPr lvl="1" eaLnBrk="1" hangingPunct="1"/>
            <a:r>
              <a:rPr lang="es-MX" altLang="es-MX" sz="2400" dirty="0" smtClean="0">
                <a:ea typeface="ＭＳ Ｐゴシック" pitchFamily="34" charset="-128"/>
              </a:rPr>
              <a:t>Así la cultura popular nos llega </a:t>
            </a:r>
            <a:r>
              <a:rPr lang="es-MX" altLang="es-ES" sz="2400" dirty="0" smtClean="0">
                <a:ea typeface="ＭＳ Ｐゴシック" pitchFamily="34" charset="-128"/>
              </a:rPr>
              <a:t>“</a:t>
            </a:r>
            <a:r>
              <a:rPr lang="es-MX" altLang="es-MX" sz="2400" dirty="0" smtClean="0">
                <a:ea typeface="ＭＳ Ｐゴシック" pitchFamily="34" charset="-128"/>
              </a:rPr>
              <a:t>filtrada</a:t>
            </a:r>
            <a:r>
              <a:rPr lang="es-MX" altLang="es-ES" sz="2400" dirty="0" smtClean="0">
                <a:ea typeface="ＭＳ Ｐゴシック" pitchFamily="34" charset="-128"/>
              </a:rPr>
              <a:t>”</a:t>
            </a:r>
            <a:endParaRPr lang="es-MX" altLang="es-MX" sz="2400" dirty="0" smtClean="0">
              <a:ea typeface="ＭＳ Ｐゴシック" pitchFamily="34" charset="-128"/>
            </a:endParaRPr>
          </a:p>
          <a:p>
            <a:pPr lvl="1" eaLnBrk="1" hangingPunct="1"/>
            <a:r>
              <a:rPr lang="es-MX" altLang="es-MX" sz="2400" dirty="0" smtClean="0">
                <a:ea typeface="ＭＳ Ｐゴシック" pitchFamily="34" charset="-128"/>
              </a:rPr>
              <a:t>Se atiene a la interpretación de los letrados</a:t>
            </a:r>
          </a:p>
        </p:txBody>
      </p:sp>
      <p:grpSp>
        <p:nvGrpSpPr>
          <p:cNvPr id="51203" name="Group 17"/>
          <p:cNvGrpSpPr>
            <a:grpSpLocks/>
          </p:cNvGrpSpPr>
          <p:nvPr/>
        </p:nvGrpSpPr>
        <p:grpSpPr bwMode="auto">
          <a:xfrm>
            <a:off x="2124075" y="3359150"/>
            <a:ext cx="6624638" cy="3022600"/>
            <a:chOff x="1338" y="2115"/>
            <a:chExt cx="4173" cy="1904"/>
          </a:xfrm>
        </p:grpSpPr>
        <p:grpSp>
          <p:nvGrpSpPr>
            <p:cNvPr id="51204" name="Group 16"/>
            <p:cNvGrpSpPr>
              <a:grpSpLocks/>
            </p:cNvGrpSpPr>
            <p:nvPr/>
          </p:nvGrpSpPr>
          <p:grpSpPr bwMode="auto">
            <a:xfrm>
              <a:off x="1338" y="2115"/>
              <a:ext cx="4173" cy="1904"/>
              <a:chOff x="1338" y="2115"/>
              <a:chExt cx="4173" cy="1904"/>
            </a:xfrm>
          </p:grpSpPr>
          <p:grpSp>
            <p:nvGrpSpPr>
              <p:cNvPr id="51206" name="Group 6"/>
              <p:cNvGrpSpPr>
                <a:grpSpLocks/>
              </p:cNvGrpSpPr>
              <p:nvPr/>
            </p:nvGrpSpPr>
            <p:grpSpPr bwMode="auto">
              <a:xfrm>
                <a:off x="1338" y="2387"/>
                <a:ext cx="1315" cy="1179"/>
                <a:chOff x="1338" y="2432"/>
                <a:chExt cx="1315" cy="1179"/>
              </a:xfrm>
            </p:grpSpPr>
            <p:sp>
              <p:nvSpPr>
                <p:cNvPr id="35853" name="AutoShape 5"/>
                <p:cNvSpPr>
                  <a:spLocks noChangeArrowheads="1"/>
                </p:cNvSpPr>
                <p:nvPr/>
              </p:nvSpPr>
              <p:spPr bwMode="auto">
                <a:xfrm>
                  <a:off x="1338" y="2432"/>
                  <a:ext cx="1315" cy="1179"/>
                </a:xfrm>
                <a:prstGeom prst="sun">
                  <a:avLst>
                    <a:gd name="adj" fmla="val 25000"/>
                  </a:avLst>
                </a:prstGeom>
                <a:solidFill>
                  <a:srgbClr val="EFF26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35854" name="Text Box 4"/>
                <p:cNvSpPr txBox="1">
                  <a:spLocks noChangeArrowheads="1"/>
                </p:cNvSpPr>
                <p:nvPr/>
              </p:nvSpPr>
              <p:spPr bwMode="auto">
                <a:xfrm>
                  <a:off x="1655" y="2795"/>
                  <a:ext cx="72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mtClean="0"/>
                    <a:t>Cultura Popular</a:t>
                  </a:r>
                </a:p>
              </p:txBody>
            </p:sp>
          </p:grpSp>
          <p:pic>
            <p:nvPicPr>
              <p:cNvPr id="35848" name="Picture 8" descr="colado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62" y="2205"/>
                <a:ext cx="1740" cy="17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5849" name="Text Box 10"/>
              <p:cNvSpPr txBox="1">
                <a:spLocks noChangeArrowheads="1"/>
              </p:cNvSpPr>
              <p:nvPr/>
            </p:nvSpPr>
            <p:spPr bwMode="auto">
              <a:xfrm>
                <a:off x="3107" y="3294"/>
                <a:ext cx="113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algn="ctr" eaLnBrk="1" hangingPunct="1">
                  <a:spcBef>
                    <a:spcPct val="50000"/>
                  </a:spcBef>
                  <a:defRPr/>
                </a:pPr>
                <a:r>
                  <a:rPr lang="es-MX" smtClean="0">
                    <a:solidFill>
                      <a:schemeClr val="bg1"/>
                    </a:solidFill>
                  </a:rPr>
                  <a:t>Filtro=Cultura Oficial</a:t>
                </a:r>
              </a:p>
            </p:txBody>
          </p:sp>
          <p:sp>
            <p:nvSpPr>
              <p:cNvPr id="35850" name="AutoShape 12"/>
              <p:cNvSpPr>
                <a:spLocks noChangeArrowheads="1"/>
              </p:cNvSpPr>
              <p:nvPr/>
            </p:nvSpPr>
            <p:spPr bwMode="auto">
              <a:xfrm rot="1256062">
                <a:off x="2018" y="3657"/>
                <a:ext cx="1134" cy="318"/>
              </a:xfrm>
              <a:prstGeom prst="curvedUpArrow">
                <a:avLst>
                  <a:gd name="adj1" fmla="val 65278"/>
                  <a:gd name="adj2" fmla="val 142642"/>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35851" name="AutoShape 13"/>
              <p:cNvSpPr>
                <a:spLocks noChangeArrowheads="1"/>
              </p:cNvSpPr>
              <p:nvPr/>
            </p:nvSpPr>
            <p:spPr bwMode="auto">
              <a:xfrm rot="5400000">
                <a:off x="4355" y="2862"/>
                <a:ext cx="1179" cy="1134"/>
              </a:xfrm>
              <a:prstGeom prst="horizontalScroll">
                <a:avLst>
                  <a:gd name="adj" fmla="val 125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35852" name="AutoShape 15"/>
              <p:cNvSpPr>
                <a:spLocks noChangeArrowheads="1"/>
              </p:cNvSpPr>
              <p:nvPr/>
            </p:nvSpPr>
            <p:spPr bwMode="auto">
              <a:xfrm rot="920292">
                <a:off x="3833" y="2115"/>
                <a:ext cx="1316" cy="362"/>
              </a:xfrm>
              <a:prstGeom prst="curvedDownArrow">
                <a:avLst>
                  <a:gd name="adj1" fmla="val 72707"/>
                  <a:gd name="adj2" fmla="val 145414"/>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grpSp>
        <p:sp>
          <p:nvSpPr>
            <p:cNvPr id="35846" name="Text Box 14"/>
            <p:cNvSpPr txBox="1">
              <a:spLocks noChangeArrowheads="1"/>
            </p:cNvSpPr>
            <p:nvPr/>
          </p:nvSpPr>
          <p:spPr bwMode="auto">
            <a:xfrm>
              <a:off x="4514" y="3067"/>
              <a:ext cx="861" cy="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ITC Avant Garde Gothic" pitchFamily="34" charset="0"/>
                  <a:ea typeface="ＭＳ Ｐゴシック" pitchFamily="34" charset="-128"/>
                </a:defRPr>
              </a:lvl1pPr>
              <a:lvl2pPr marL="742950" indent="-285750">
                <a:defRPr sz="2400">
                  <a:solidFill>
                    <a:schemeClr val="tx1"/>
                  </a:solidFill>
                  <a:latin typeface="ITC Avant Garde Gothic" pitchFamily="34" charset="0"/>
                  <a:ea typeface="ＭＳ Ｐゴシック" pitchFamily="34" charset="-128"/>
                </a:defRPr>
              </a:lvl2pPr>
              <a:lvl3pPr marL="1143000" indent="-228600">
                <a:defRPr sz="2400">
                  <a:solidFill>
                    <a:schemeClr val="tx1"/>
                  </a:solidFill>
                  <a:latin typeface="ITC Avant Garde Gothic" pitchFamily="34" charset="0"/>
                  <a:ea typeface="ＭＳ Ｐゴシック" pitchFamily="34" charset="-128"/>
                </a:defRPr>
              </a:lvl3pPr>
              <a:lvl4pPr marL="1600200" indent="-228600">
                <a:defRPr sz="2400">
                  <a:solidFill>
                    <a:schemeClr val="tx1"/>
                  </a:solidFill>
                  <a:latin typeface="ITC Avant Garde Gothic" pitchFamily="34" charset="0"/>
                  <a:ea typeface="ＭＳ Ｐゴシック" pitchFamily="34" charset="-128"/>
                </a:defRPr>
              </a:lvl4pPr>
              <a:lvl5pPr marL="2057400" indent="-228600">
                <a:defRPr sz="2400">
                  <a:solidFill>
                    <a:schemeClr val="tx1"/>
                  </a:solidFill>
                  <a:latin typeface="ITC Avant Garde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9pPr>
            </a:lstStyle>
            <a:p>
              <a:pPr algn="ctr" eaLnBrk="1" hangingPunct="1">
                <a:spcBef>
                  <a:spcPct val="50000"/>
                </a:spcBef>
              </a:pPr>
              <a:r>
                <a:rPr lang="es-MX" altLang="es-MX" sz="1800"/>
                <a:t>Versión </a:t>
              </a:r>
              <a:r>
                <a:rPr lang="es-MX" altLang="es-ES" sz="1800"/>
                <a:t>“</a:t>
              </a:r>
              <a:r>
                <a:rPr lang="es-MX" altLang="es-MX" sz="1800"/>
                <a:t>Oficial</a:t>
              </a:r>
              <a:r>
                <a:rPr lang="es-MX" altLang="es-ES" sz="1800"/>
                <a:t>”</a:t>
              </a:r>
              <a:r>
                <a:rPr lang="es-MX" altLang="es-MX" sz="1800"/>
                <a:t> de lo </a:t>
              </a:r>
              <a:r>
                <a:rPr lang="es-MX" altLang="es-ES" sz="1800"/>
                <a:t>“</a:t>
              </a:r>
              <a:r>
                <a:rPr lang="es-MX" altLang="es-MX" sz="1800"/>
                <a:t>Popular</a:t>
              </a:r>
              <a:r>
                <a:rPr lang="es-MX" altLang="es-ES" sz="1800"/>
                <a:t>”</a:t>
              </a:r>
              <a:endParaRPr lang="es-MX" altLang="es-MX" sz="1800"/>
            </a:p>
          </p:txBody>
        </p:sp>
      </p:gr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979712" y="1859751"/>
            <a:ext cx="6985000" cy="4248497"/>
          </a:xfrm>
        </p:spPr>
        <p:txBody>
          <a:bodyPr/>
          <a:lstStyle/>
          <a:p>
            <a:r>
              <a:rPr lang="es-MX" altLang="es-MX" u="sng" dirty="0" smtClean="0">
                <a:solidFill>
                  <a:srgbClr val="BBE0E3"/>
                </a:solidFill>
                <a:ea typeface="ＭＳ Ｐゴシック" pitchFamily="34" charset="-128"/>
              </a:rPr>
              <a:t>Apropiación:</a:t>
            </a:r>
            <a:r>
              <a:rPr lang="es-MX" altLang="es-MX" dirty="0" smtClean="0">
                <a:solidFill>
                  <a:srgbClr val="BBE0E3"/>
                </a:solidFill>
                <a:ea typeface="ＭＳ Ｐゴシック" pitchFamily="34" charset="-128"/>
              </a:rPr>
              <a:t> </a:t>
            </a:r>
            <a:r>
              <a:rPr lang="es-MX" altLang="es-MX" dirty="0" smtClean="0">
                <a:ea typeface="ＭＳ Ｐゴシック" pitchFamily="34" charset="-128"/>
              </a:rPr>
              <a:t>Adueñarse de lo que no se posee. </a:t>
            </a:r>
            <a:r>
              <a:rPr lang="es-MX" altLang="es-ES" dirty="0" smtClean="0">
                <a:ea typeface="ＭＳ Ｐゴシック" pitchFamily="34" charset="-128"/>
              </a:rPr>
              <a:t>“</a:t>
            </a:r>
            <a:r>
              <a:rPr lang="es-MX" altLang="es-MX" dirty="0" smtClean="0">
                <a:ea typeface="ＭＳ Ｐゴシック" pitchFamily="34" charset="-128"/>
              </a:rPr>
              <a:t>Servirse del pensamiento de otro para entender el propio</a:t>
            </a:r>
            <a:r>
              <a:rPr lang="es-MX" altLang="es-ES" dirty="0" smtClean="0">
                <a:ea typeface="ＭＳ Ｐゴシック" pitchFamily="34" charset="-128"/>
              </a:rPr>
              <a:t>”</a:t>
            </a:r>
            <a:r>
              <a:rPr lang="es-MX" altLang="es-MX" dirty="0" smtClean="0">
                <a:ea typeface="ＭＳ Ｐゴシック" pitchFamily="34" charset="-128"/>
              </a:rPr>
              <a:t>.</a:t>
            </a:r>
          </a:p>
          <a:p>
            <a:r>
              <a:rPr lang="es-MX" altLang="es-MX" dirty="0" smtClean="0">
                <a:solidFill>
                  <a:srgbClr val="BBE0E3"/>
                </a:solidFill>
                <a:ea typeface="ＭＳ Ｐゴシック" pitchFamily="34" charset="-128"/>
              </a:rPr>
              <a:t>Cultura popular: </a:t>
            </a:r>
            <a:r>
              <a:rPr lang="es-MX" altLang="es-MX" dirty="0" smtClean="0">
                <a:ea typeface="ＭＳ Ｐゴシック" pitchFamily="34" charset="-128"/>
              </a:rPr>
              <a:t>cultura oral.</a:t>
            </a:r>
          </a:p>
          <a:p>
            <a:r>
              <a:rPr lang="es-MX" altLang="es-MX" dirty="0" smtClean="0">
                <a:ea typeface="ＭＳ Ｐゴシック" pitchFamily="34" charset="-128"/>
              </a:rPr>
              <a:t>La cultura popular se atiene a la interpretación de los letrados.</a:t>
            </a:r>
          </a:p>
          <a:p>
            <a:endParaRPr lang="es-MX" altLang="es-MX" dirty="0" smtClean="0">
              <a:ea typeface="ＭＳ Ｐゴシック" pitchFamily="34" charset="-128"/>
            </a:endParaRPr>
          </a:p>
          <a:p>
            <a:endParaRPr lang="es-ES" altLang="es-MX"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#4</a:t>
            </a:r>
          </a:p>
        </p:txBody>
      </p:sp>
      <p:sp>
        <p:nvSpPr>
          <p:cNvPr id="5" name="Rectangle 2"/>
          <p:cNvSpPr txBox="1">
            <a:spLocks noChangeArrowheads="1"/>
          </p:cNvSpPr>
          <p:nvPr/>
        </p:nvSpPr>
        <p:spPr bwMode="auto">
          <a:xfrm rot="16200000">
            <a:off x="-1147557" y="3145321"/>
            <a:ext cx="403247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4000" dirty="0" smtClean="0">
                <a:solidFill>
                  <a:srgbClr val="BBE0E3"/>
                </a:solidFill>
                <a:cs typeface="+mj-cs"/>
              </a:rPr>
              <a:t>Carlo</a:t>
            </a:r>
            <a:r>
              <a:rPr lang="es-MX" sz="4000" dirty="0" smtClean="0">
                <a:cs typeface="+mj-cs"/>
              </a:rPr>
              <a:t> Guinzburg</a:t>
            </a:r>
            <a:endParaRPr lang="es-MX" sz="4000" dirty="0">
              <a:cs typeface="+mj-cs"/>
            </a:endParaRPr>
          </a:p>
        </p:txBody>
      </p:sp>
      <p:sp>
        <p:nvSpPr>
          <p:cNvPr id="6" name="Abrir llave 5"/>
          <p:cNvSpPr/>
          <p:nvPr/>
        </p:nvSpPr>
        <p:spPr>
          <a:xfrm>
            <a:off x="1583531" y="1916832"/>
            <a:ext cx="649287" cy="3599978"/>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90000"/>
                  </a:schemeClr>
                </a:solidFill>
              </a:rPr>
              <a:t>Actividad de aprendizaje sugerida</a:t>
            </a:r>
            <a:endParaRPr lang="es-MX" dirty="0">
              <a:solidFill>
                <a:schemeClr val="accent1">
                  <a:lumMod val="90000"/>
                </a:schemeClr>
              </a:solidFill>
            </a:endParaRPr>
          </a:p>
        </p:txBody>
      </p:sp>
      <p:sp>
        <p:nvSpPr>
          <p:cNvPr id="3" name="2 Marcador de contenido"/>
          <p:cNvSpPr>
            <a:spLocks noGrp="1"/>
          </p:cNvSpPr>
          <p:nvPr>
            <p:ph idx="1"/>
          </p:nvPr>
        </p:nvSpPr>
        <p:spPr>
          <a:xfrm>
            <a:off x="1979712" y="2204864"/>
            <a:ext cx="6985000" cy="3384401"/>
          </a:xfrm>
        </p:spPr>
        <p:txBody>
          <a:bodyPr/>
          <a:lstStyle/>
          <a:p>
            <a:r>
              <a:rPr lang="es-MX" sz="2000" dirty="0" smtClean="0"/>
              <a:t>En equipos de cuatro integrantes recuperen, cada uno, relatos de personajes de su comunidad que representen lo que </a:t>
            </a:r>
            <a:r>
              <a:rPr lang="es-MX" sz="2000" dirty="0" err="1" smtClean="0"/>
              <a:t>Menocchio</a:t>
            </a:r>
            <a:r>
              <a:rPr lang="es-MX" sz="2000" dirty="0" smtClean="0"/>
              <a:t> para la cultura oral en su espacio social.</a:t>
            </a:r>
          </a:p>
          <a:p>
            <a:endParaRPr lang="es-MX" sz="2000" dirty="0"/>
          </a:p>
          <a:p>
            <a:r>
              <a:rPr lang="es-MX" sz="2000" dirty="0" smtClean="0"/>
              <a:t>Registren esos relatos (transcripciones, grabaciones de audio o video) y con base en esta información analicen el concepto de </a:t>
            </a:r>
            <a:r>
              <a:rPr lang="es-MX" sz="2000" i="1" dirty="0" smtClean="0"/>
              <a:t>hegemonía</a:t>
            </a:r>
            <a:r>
              <a:rPr lang="es-MX" sz="2000" dirty="0" smtClean="0"/>
              <a:t>, para entender la tensión entre las versiones dominantes y subalternas de la realidad desde sus sujetos.</a:t>
            </a:r>
            <a:endParaRPr lang="es-MX" sz="2000" dirty="0"/>
          </a:p>
        </p:txBody>
      </p:sp>
    </p:spTree>
    <p:extLst>
      <p:ext uri="{BB962C8B-B14F-4D97-AF65-F5344CB8AC3E}">
        <p14:creationId xmlns:p14="http://schemas.microsoft.com/office/powerpoint/2010/main" val="803876937"/>
      </p:ext>
    </p:extLst>
  </p:cSld>
  <p:clrMapOvr>
    <a:masterClrMapping/>
  </p:clrMapOvr>
  <p:transition spd="slow">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53250" name="Picture 8" descr="GeertzYogyakarta1984-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716463" y="1790700"/>
            <a:ext cx="3073400" cy="2817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892" name="Text Box 4"/>
          <p:cNvSpPr txBox="1">
            <a:spLocks noChangeArrowheads="1"/>
          </p:cNvSpPr>
          <p:nvPr/>
        </p:nvSpPr>
        <p:spPr bwMode="auto">
          <a:xfrm>
            <a:off x="4716463" y="4899025"/>
            <a:ext cx="3959225"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Cliford</a:t>
            </a:r>
            <a:r>
              <a:rPr lang="es-MX" sz="4400" dirty="0" smtClean="0">
                <a:solidFill>
                  <a:schemeClr val="bg1"/>
                </a:solidFill>
              </a:rPr>
              <a:t> Geertz</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37892">
                                            <p:txEl>
                                              <p:pRg st="0" end="0"/>
                                            </p:txEl>
                                          </p:spTgt>
                                        </p:tgtEl>
                                        <p:attrNameLst>
                                          <p:attrName>style.visibility</p:attrName>
                                        </p:attrNameLst>
                                      </p:cBhvr>
                                      <p:to>
                                        <p:strVal val="visible"/>
                                      </p:to>
                                    </p:set>
                                    <p:animEffect transition="in" filter="fade">
                                      <p:cBhvr>
                                        <p:cTn id="7" dur="3000"/>
                                        <p:tgtEl>
                                          <p:spTgt spid="3789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s-MX" dirty="0">
                <a:solidFill>
                  <a:srgbClr val="BBE0E3"/>
                </a:solidFill>
                <a:cs typeface="+mj-cs"/>
              </a:rPr>
              <a:t>Cliford</a:t>
            </a:r>
            <a:r>
              <a:rPr lang="es-MX" dirty="0">
                <a:cs typeface="+mj-cs"/>
              </a:rPr>
              <a:t> Geertz </a:t>
            </a:r>
          </a:p>
        </p:txBody>
      </p:sp>
      <p:sp>
        <p:nvSpPr>
          <p:cNvPr id="37891" name="Rectangle 3"/>
          <p:cNvSpPr>
            <a:spLocks noGrp="1" noChangeArrowheads="1"/>
          </p:cNvSpPr>
          <p:nvPr>
            <p:ph idx="1"/>
          </p:nvPr>
        </p:nvSpPr>
        <p:spPr/>
        <p:txBody>
          <a:bodyPr/>
          <a:lstStyle/>
          <a:p>
            <a:pPr eaLnBrk="1" hangingPunct="1">
              <a:lnSpc>
                <a:spcPct val="90000"/>
              </a:lnSpc>
            </a:pPr>
            <a:r>
              <a:rPr lang="es-MX" altLang="es-MX" smtClean="0">
                <a:ea typeface="ＭＳ Ｐゴシック" pitchFamily="34" charset="-128"/>
              </a:rPr>
              <a:t>Expresa una visión antropológica del hecho</a:t>
            </a:r>
          </a:p>
          <a:p>
            <a:pPr eaLnBrk="1" hangingPunct="1">
              <a:lnSpc>
                <a:spcPct val="90000"/>
              </a:lnSpc>
            </a:pPr>
            <a:endParaRPr lang="es-MX" altLang="es-MX" smtClean="0">
              <a:ea typeface="ＭＳ Ｐゴシック" pitchFamily="34" charset="-128"/>
            </a:endParaRPr>
          </a:p>
          <a:p>
            <a:pPr eaLnBrk="1" hangingPunct="1">
              <a:lnSpc>
                <a:spcPct val="90000"/>
              </a:lnSpc>
            </a:pPr>
            <a:r>
              <a:rPr lang="es-MX" altLang="es-MX" smtClean="0">
                <a:ea typeface="ＭＳ Ｐゴシック" pitchFamily="34" charset="-128"/>
              </a:rPr>
              <a:t>Analiza a la </a:t>
            </a:r>
            <a:r>
              <a:rPr lang="es-MX" altLang="es-ES" smtClean="0">
                <a:ea typeface="ＭＳ Ｐゴシック" pitchFamily="34" charset="-128"/>
              </a:rPr>
              <a:t>“</a:t>
            </a:r>
            <a:r>
              <a:rPr lang="es-MX" altLang="es-MX" smtClean="0">
                <a:ea typeface="ＭＳ Ｐゴシック" pitchFamily="34" charset="-128"/>
              </a:rPr>
              <a:t>Cultura</a:t>
            </a:r>
            <a:r>
              <a:rPr lang="es-MX" altLang="es-ES" smtClean="0">
                <a:ea typeface="ＭＳ Ｐゴシック" pitchFamily="34" charset="-128"/>
              </a:rPr>
              <a:t>”</a:t>
            </a:r>
            <a:r>
              <a:rPr lang="es-MX" altLang="es-MX" smtClean="0">
                <a:ea typeface="ＭＳ Ｐゴシック" pitchFamily="34" charset="-128"/>
              </a:rPr>
              <a:t> desde un enfoque semiótico</a:t>
            </a:r>
          </a:p>
          <a:p>
            <a:pPr eaLnBrk="1" hangingPunct="1">
              <a:lnSpc>
                <a:spcPct val="90000"/>
              </a:lnSpc>
              <a:buFontTx/>
              <a:buNone/>
            </a:pPr>
            <a:endParaRPr lang="es-MX" altLang="es-MX" smtClean="0">
              <a:solidFill>
                <a:srgbClr val="BBE0E3"/>
              </a:solidFill>
              <a:ea typeface="ＭＳ Ｐゴシック" pitchFamily="34" charset="-128"/>
            </a:endParaRPr>
          </a:p>
          <a:p>
            <a:pPr eaLnBrk="1" hangingPunct="1">
              <a:lnSpc>
                <a:spcPct val="90000"/>
              </a:lnSpc>
            </a:pPr>
            <a:r>
              <a:rPr lang="es-MX" altLang="es-MX" u="sng" smtClean="0">
                <a:solidFill>
                  <a:srgbClr val="BBE0E3"/>
                </a:solidFill>
                <a:ea typeface="ＭＳ Ｐゴシック" pitchFamily="34" charset="-128"/>
              </a:rPr>
              <a:t>Cultura:</a:t>
            </a:r>
            <a:r>
              <a:rPr lang="es-MX" altLang="es-MX" smtClean="0">
                <a:solidFill>
                  <a:srgbClr val="BBE0E3"/>
                </a:solidFill>
                <a:ea typeface="ＭＳ Ｐゴシック" pitchFamily="34" charset="-128"/>
              </a:rPr>
              <a:t> </a:t>
            </a:r>
          </a:p>
          <a:p>
            <a:pPr lvl="1" eaLnBrk="1" hangingPunct="1">
              <a:lnSpc>
                <a:spcPct val="90000"/>
              </a:lnSpc>
            </a:pPr>
            <a:r>
              <a:rPr lang="es-MX" altLang="es-MX" smtClean="0">
                <a:ea typeface="ＭＳ Ｐゴシック" pitchFamily="34" charset="-128"/>
              </a:rPr>
              <a:t>Estructuras de significación socialmente establecidas</a:t>
            </a:r>
          </a:p>
          <a:p>
            <a:pPr lvl="1" eaLnBrk="1" hangingPunct="1">
              <a:lnSpc>
                <a:spcPct val="90000"/>
              </a:lnSpc>
            </a:pPr>
            <a:endParaRPr lang="es-ES" altLang="es-MX" smtClean="0">
              <a:ea typeface="ＭＳ Ｐゴシック" pitchFamily="34" charset="-128"/>
            </a:endParaRPr>
          </a:p>
        </p:txBody>
      </p:sp>
      <p:pic>
        <p:nvPicPr>
          <p:cNvPr id="54275" name="Picture 5" descr="simbol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060575"/>
            <a:ext cx="156368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s-MX">
                <a:cs typeface="+mj-cs"/>
              </a:rPr>
              <a:t>Cliford Geertz </a:t>
            </a:r>
          </a:p>
        </p:txBody>
      </p:sp>
      <p:sp>
        <p:nvSpPr>
          <p:cNvPr id="38915" name="Rectangle 3"/>
          <p:cNvSpPr>
            <a:spLocks noGrp="1" noChangeArrowheads="1"/>
          </p:cNvSpPr>
          <p:nvPr>
            <p:ph idx="1"/>
          </p:nvPr>
        </p:nvSpPr>
        <p:spPr>
          <a:xfrm>
            <a:off x="1979613" y="1412875"/>
            <a:ext cx="6985000" cy="5256213"/>
          </a:xfrm>
        </p:spPr>
        <p:txBody>
          <a:bodyPr/>
          <a:lstStyle/>
          <a:p>
            <a:pPr lvl="1" eaLnBrk="1" hangingPunct="1">
              <a:lnSpc>
                <a:spcPct val="90000"/>
              </a:lnSpc>
            </a:pPr>
            <a:r>
              <a:rPr lang="es-MX" altLang="es-MX" smtClean="0">
                <a:ea typeface="ＭＳ Ｐゴシック" pitchFamily="34" charset="-128"/>
              </a:rPr>
              <a:t>Es un contexto dentro del cual pueden describirse acontecimientos sociales, modos de conducta, instituciones o procesos sociales</a:t>
            </a:r>
          </a:p>
          <a:p>
            <a:pPr lvl="1" eaLnBrk="1" hangingPunct="1">
              <a:lnSpc>
                <a:spcPct val="90000"/>
              </a:lnSpc>
              <a:buFontTx/>
              <a:buNone/>
            </a:pPr>
            <a:endParaRPr lang="es-MX" altLang="es-MX" smtClean="0">
              <a:ea typeface="ＭＳ Ｐゴシック" pitchFamily="34" charset="-128"/>
            </a:endParaRPr>
          </a:p>
          <a:p>
            <a:pPr eaLnBrk="1" hangingPunct="1">
              <a:lnSpc>
                <a:spcPct val="90000"/>
              </a:lnSpc>
            </a:pPr>
            <a:r>
              <a:rPr lang="es-MX" altLang="es-MX" u="sng" smtClean="0">
                <a:ea typeface="ＭＳ Ｐゴシック" pitchFamily="34" charset="-128"/>
              </a:rPr>
              <a:t>Análisis Cultural:</a:t>
            </a:r>
            <a:r>
              <a:rPr lang="es-MX" altLang="es-MX" smtClean="0">
                <a:ea typeface="ＭＳ Ｐゴシック" pitchFamily="34" charset="-128"/>
              </a:rPr>
              <a:t> Conjeturar significaciones, estimar las conjeturas y llegar a conclusiones explicativas partiendo de las mejores conjeturas</a:t>
            </a:r>
            <a:endParaRPr lang="es-MX" altLang="es-MX" u="sng" smtClean="0">
              <a:ea typeface="ＭＳ Ｐゴシック" pitchFamily="34" charset="-128"/>
            </a:endParaRPr>
          </a:p>
          <a:p>
            <a:pPr lvl="1" eaLnBrk="1" hangingPunct="1">
              <a:lnSpc>
                <a:spcPct val="90000"/>
              </a:lnSpc>
            </a:pPr>
            <a:endParaRPr lang="es-MX" altLang="es-MX" smtClean="0">
              <a:ea typeface="ＭＳ Ｐゴシック" pitchFamily="34" charset="-128"/>
            </a:endParaRPr>
          </a:p>
        </p:txBody>
      </p:sp>
      <p:pic>
        <p:nvPicPr>
          <p:cNvPr id="55299" name="Picture 9" descr="ft_01932_logo_simbol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846263"/>
            <a:ext cx="17272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s-MX" dirty="0">
                <a:solidFill>
                  <a:srgbClr val="BBE0E3"/>
                </a:solidFill>
                <a:cs typeface="+mj-cs"/>
              </a:rPr>
              <a:t>Cliford </a:t>
            </a:r>
            <a:r>
              <a:rPr lang="es-MX" dirty="0">
                <a:cs typeface="+mj-cs"/>
              </a:rPr>
              <a:t>Geertz </a:t>
            </a:r>
          </a:p>
        </p:txBody>
      </p:sp>
      <p:sp>
        <p:nvSpPr>
          <p:cNvPr id="39939" name="Rectangle 3"/>
          <p:cNvSpPr>
            <a:spLocks noGrp="1" noChangeArrowheads="1"/>
          </p:cNvSpPr>
          <p:nvPr>
            <p:ph idx="1"/>
          </p:nvPr>
        </p:nvSpPr>
        <p:spPr>
          <a:xfrm>
            <a:off x="1955800" y="1916832"/>
            <a:ext cx="6985000" cy="3600301"/>
          </a:xfrm>
        </p:spPr>
        <p:txBody>
          <a:bodyPr/>
          <a:lstStyle/>
          <a:p>
            <a:pPr algn="just" eaLnBrk="1" hangingPunct="1"/>
            <a:r>
              <a:rPr lang="es-MX" altLang="es-MX" sz="2800" dirty="0" smtClean="0">
                <a:ea typeface="ＭＳ Ｐゴシック" pitchFamily="34" charset="-128"/>
              </a:rPr>
              <a:t>Es decir, </a:t>
            </a:r>
            <a:r>
              <a:rPr lang="es-MX" altLang="es-MX" sz="2800" dirty="0" err="1" smtClean="0">
                <a:ea typeface="ＭＳ Ｐゴシック" pitchFamily="34" charset="-128"/>
              </a:rPr>
              <a:t>Geertz</a:t>
            </a:r>
            <a:r>
              <a:rPr lang="es-MX" altLang="es-MX" sz="2800" dirty="0" smtClean="0">
                <a:ea typeface="ＭＳ Ｐゴシック" pitchFamily="34" charset="-128"/>
              </a:rPr>
              <a:t>, desde su perspectiva antropológica, nos sugiere que debemos analizar a la </a:t>
            </a:r>
            <a:r>
              <a:rPr lang="es-MX" altLang="es-MX" sz="2400" dirty="0" smtClean="0">
                <a:ea typeface="ＭＳ Ｐゴシック" pitchFamily="34" charset="-128"/>
              </a:rPr>
              <a:t>cultura</a:t>
            </a:r>
            <a:r>
              <a:rPr lang="es-MX" altLang="es-MX" sz="2800" dirty="0" smtClean="0">
                <a:ea typeface="ＭＳ Ｐゴシック" pitchFamily="34" charset="-128"/>
              </a:rPr>
              <a:t> como un mundo de significados, en función a la naturaleza de pluralidad humana, desde los cuales podemos llegar a la interpretación de los fenómenos que en el mundo acontecen.</a:t>
            </a:r>
          </a:p>
        </p:txBody>
      </p:sp>
      <p:pic>
        <p:nvPicPr>
          <p:cNvPr id="56323" name="Picture 7" descr="simbolo"/>
          <p:cNvPicPr>
            <a:picLocks noChangeAspect="1" noChangeArrowheads="1"/>
          </p:cNvPicPr>
          <p:nvPr/>
        </p:nvPicPr>
        <p:blipFill>
          <a:blip r:embed="rId2">
            <a:clrChange>
              <a:clrFrom>
                <a:srgbClr val="01000E"/>
              </a:clrFrom>
              <a:clrTo>
                <a:srgbClr val="01000E">
                  <a:alpha val="0"/>
                </a:srgbClr>
              </a:clrTo>
            </a:clrChange>
            <a:extLst>
              <a:ext uri="{28A0092B-C50C-407E-A947-70E740481C1C}">
                <a14:useLocalDpi xmlns:a14="http://schemas.microsoft.com/office/drawing/2010/main" val="0"/>
              </a:ext>
            </a:extLst>
          </a:blip>
          <a:srcRect/>
          <a:stretch>
            <a:fillRect/>
          </a:stretch>
        </p:blipFill>
        <p:spPr bwMode="auto">
          <a:xfrm>
            <a:off x="250825" y="2276475"/>
            <a:ext cx="17049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s-MX" dirty="0">
                <a:solidFill>
                  <a:srgbClr val="BBE0E3"/>
                </a:solidFill>
                <a:cs typeface="+mj-cs"/>
              </a:rPr>
              <a:t>Cliford </a:t>
            </a:r>
            <a:r>
              <a:rPr lang="es-MX" dirty="0">
                <a:cs typeface="+mj-cs"/>
              </a:rPr>
              <a:t>Geertz </a:t>
            </a:r>
          </a:p>
        </p:txBody>
      </p:sp>
      <p:sp>
        <p:nvSpPr>
          <p:cNvPr id="40963" name="Rectangle 3"/>
          <p:cNvSpPr>
            <a:spLocks noGrp="1" noChangeArrowheads="1"/>
          </p:cNvSpPr>
          <p:nvPr>
            <p:ph idx="1"/>
          </p:nvPr>
        </p:nvSpPr>
        <p:spPr>
          <a:xfrm>
            <a:off x="1979613" y="1412875"/>
            <a:ext cx="6985000" cy="5256213"/>
          </a:xfrm>
        </p:spPr>
        <p:txBody>
          <a:bodyPr/>
          <a:lstStyle/>
          <a:p>
            <a:pPr eaLnBrk="1" hangingPunct="1"/>
            <a:r>
              <a:rPr lang="es-MX" altLang="es-MX" smtClean="0">
                <a:ea typeface="ＭＳ Ｐゴシック" pitchFamily="34" charset="-128"/>
              </a:rPr>
              <a:t>La Cultura se comprende mejor como una serie de mecanismos de control (planes, recetas, fórmulas, reglas …) que gobiernan la conducta</a:t>
            </a:r>
          </a:p>
          <a:p>
            <a:pPr eaLnBrk="1" hangingPunct="1">
              <a:buFontTx/>
              <a:buNone/>
            </a:pPr>
            <a:r>
              <a:rPr lang="es-MX" altLang="es-MX" smtClean="0">
                <a:ea typeface="ＭＳ Ｐゴシック" pitchFamily="34" charset="-128"/>
              </a:rPr>
              <a:t> </a:t>
            </a:r>
          </a:p>
          <a:p>
            <a:pPr eaLnBrk="1" hangingPunct="1"/>
            <a:r>
              <a:rPr lang="es-MX" altLang="es-MX" smtClean="0">
                <a:ea typeface="ＭＳ Ｐゴシック" pitchFamily="34" charset="-128"/>
              </a:rPr>
              <a:t>≠ Esquemas de conducta (costumbres, usanzas, tradiciones, hábitos)</a:t>
            </a:r>
          </a:p>
        </p:txBody>
      </p:sp>
      <p:sp>
        <p:nvSpPr>
          <p:cNvPr id="40964" name="AutoShape 5"/>
          <p:cNvSpPr>
            <a:spLocks noChangeArrowheads="1"/>
          </p:cNvSpPr>
          <p:nvPr/>
        </p:nvSpPr>
        <p:spPr bwMode="auto">
          <a:xfrm rot="697762">
            <a:off x="1547813" y="3573463"/>
            <a:ext cx="647700" cy="1223962"/>
          </a:xfrm>
          <a:prstGeom prst="curvedRightArrow">
            <a:avLst>
              <a:gd name="adj1" fmla="val 10980"/>
              <a:gd name="adj2" fmla="val 48774"/>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Tree>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s-MX" dirty="0">
                <a:solidFill>
                  <a:srgbClr val="BBE0E3"/>
                </a:solidFill>
                <a:cs typeface="+mj-cs"/>
              </a:rPr>
              <a:t>Cliford </a:t>
            </a:r>
            <a:r>
              <a:rPr lang="es-MX" dirty="0">
                <a:cs typeface="+mj-cs"/>
              </a:rPr>
              <a:t>Geertz </a:t>
            </a:r>
          </a:p>
        </p:txBody>
      </p:sp>
      <p:sp>
        <p:nvSpPr>
          <p:cNvPr id="41987" name="Rectangle 3"/>
          <p:cNvSpPr>
            <a:spLocks noGrp="1" noChangeArrowheads="1"/>
          </p:cNvSpPr>
          <p:nvPr>
            <p:ph idx="1"/>
          </p:nvPr>
        </p:nvSpPr>
        <p:spPr>
          <a:xfrm>
            <a:off x="1979613" y="1412875"/>
            <a:ext cx="6985000" cy="5256213"/>
          </a:xfrm>
        </p:spPr>
        <p:txBody>
          <a:bodyPr/>
          <a:lstStyle/>
          <a:p>
            <a:pPr eaLnBrk="1" hangingPunct="1">
              <a:lnSpc>
                <a:spcPct val="90000"/>
              </a:lnSpc>
            </a:pPr>
            <a:r>
              <a:rPr lang="es-MX" altLang="es-MX" u="sng" smtClean="0">
                <a:ea typeface="ＭＳ Ｐゴシック" pitchFamily="34" charset="-128"/>
              </a:rPr>
              <a:t>Status mental</a:t>
            </a:r>
            <a:r>
              <a:rPr lang="es-MX" altLang="es-MX" smtClean="0">
                <a:ea typeface="ＭＳ Ｐゴシック" pitchFamily="34" charset="-128"/>
              </a:rPr>
              <a:t>: </a:t>
            </a:r>
          </a:p>
          <a:p>
            <a:pPr lvl="1"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Erróneo pensar que los procesos de sustitución, inversión, condensación, etc., son anteriores a los de razonamiento dirigido, lógicamente ordenado</a:t>
            </a:r>
          </a:p>
          <a:p>
            <a:pPr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Erróneo  considerar a los pueblos tribales como formas primitivas en función a lo anterior</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4704" y="980728"/>
            <a:ext cx="6696744" cy="461665"/>
          </a:xfrm>
          <a:prstGeom prst="rect">
            <a:avLst/>
          </a:prstGeom>
          <a:noFill/>
        </p:spPr>
        <p:txBody>
          <a:bodyPr wrap="square" rtlCol="0">
            <a:spAutoFit/>
          </a:bodyPr>
          <a:lstStyle/>
          <a:p>
            <a:r>
              <a:rPr lang="es-MX" sz="2400" b="1" dirty="0" smtClean="0">
                <a:solidFill>
                  <a:schemeClr val="bg1">
                    <a:lumMod val="95000"/>
                  </a:schemeClr>
                </a:solidFill>
                <a:effectLst>
                  <a:outerShdw blurRad="38100" dist="38100" dir="2700000" algn="tl">
                    <a:srgbClr val="000000">
                      <a:alpha val="43137"/>
                    </a:srgbClr>
                  </a:outerShdw>
                </a:effectLst>
              </a:rPr>
              <a:t>CULTURA POPULAR Y CULTURA DE MASAS</a:t>
            </a:r>
            <a:endParaRPr lang="es-MX" sz="2400" b="1"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12287725"/>
      </p:ext>
    </p:extLst>
  </p:cSld>
  <p:clrMapOvr>
    <a:masterClrMapping/>
  </p:clrMapOvr>
  <p:transition spd="slow">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s-MX" dirty="0">
                <a:solidFill>
                  <a:srgbClr val="BBE0E3"/>
                </a:solidFill>
                <a:cs typeface="+mj-cs"/>
              </a:rPr>
              <a:t>Cliford</a:t>
            </a:r>
            <a:r>
              <a:rPr lang="es-MX" dirty="0">
                <a:cs typeface="+mj-cs"/>
              </a:rPr>
              <a:t> Geertz </a:t>
            </a:r>
          </a:p>
        </p:txBody>
      </p:sp>
      <p:sp>
        <p:nvSpPr>
          <p:cNvPr id="43011" name="Rectangle 3"/>
          <p:cNvSpPr>
            <a:spLocks noGrp="1" noChangeArrowheads="1"/>
          </p:cNvSpPr>
          <p:nvPr>
            <p:ph idx="1"/>
          </p:nvPr>
        </p:nvSpPr>
        <p:spPr>
          <a:xfrm>
            <a:off x="1979712" y="2204864"/>
            <a:ext cx="6985000" cy="3672309"/>
          </a:xfrm>
        </p:spPr>
        <p:txBody>
          <a:bodyPr/>
          <a:lstStyle/>
          <a:p>
            <a:pPr lvl="1" algn="just" eaLnBrk="1" hangingPunct="1"/>
            <a:r>
              <a:rPr lang="es-MX" altLang="es-MX" sz="3200" dirty="0" smtClean="0">
                <a:ea typeface="ＭＳ Ｐゴシック" pitchFamily="34" charset="-128"/>
              </a:rPr>
              <a:t>Tanto en procesos de razonamiento como de sentimiento se necesitan recursos culturales, un sistema de símbolos públicos, previo a la expresión individual</a:t>
            </a:r>
            <a:r>
              <a:rPr lang="es-MX" altLang="es-MX" sz="3200" dirty="0">
                <a:ea typeface="ＭＳ Ｐゴシック" pitchFamily="34" charset="-128"/>
              </a:rPr>
              <a:t>.</a:t>
            </a:r>
            <a:endParaRPr lang="es-MX" altLang="es-MX" sz="3200"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s-MX" dirty="0">
                <a:solidFill>
                  <a:srgbClr val="BBE0E3"/>
                </a:solidFill>
                <a:cs typeface="+mj-cs"/>
              </a:rPr>
              <a:t>Cliford</a:t>
            </a:r>
            <a:r>
              <a:rPr lang="es-MX" dirty="0">
                <a:cs typeface="+mj-cs"/>
              </a:rPr>
              <a:t> Geertz </a:t>
            </a:r>
          </a:p>
        </p:txBody>
      </p:sp>
      <p:sp>
        <p:nvSpPr>
          <p:cNvPr id="43011" name="Rectangle 3"/>
          <p:cNvSpPr>
            <a:spLocks noGrp="1" noChangeArrowheads="1"/>
          </p:cNvSpPr>
          <p:nvPr>
            <p:ph idx="1"/>
          </p:nvPr>
        </p:nvSpPr>
        <p:spPr>
          <a:xfrm>
            <a:off x="1979613" y="1412875"/>
            <a:ext cx="6985000" cy="4824437"/>
          </a:xfrm>
        </p:spPr>
        <p:txBody>
          <a:bodyPr/>
          <a:lstStyle/>
          <a:p>
            <a:pPr marL="457200" lvl="1" indent="0" eaLnBrk="1" hangingPunct="1">
              <a:buNone/>
            </a:pPr>
            <a:endParaRPr lang="es-MX" altLang="es-MX" sz="2400" dirty="0" smtClean="0">
              <a:ea typeface="ＭＳ Ｐゴシック" pitchFamily="34" charset="-128"/>
            </a:endParaRPr>
          </a:p>
          <a:p>
            <a:pPr eaLnBrk="1" hangingPunct="1"/>
            <a:r>
              <a:rPr lang="es-MX" altLang="es-MX" sz="2800" dirty="0" smtClean="0">
                <a:ea typeface="ＭＳ Ｐゴシック" pitchFamily="34" charset="-128"/>
              </a:rPr>
              <a:t>Existen pues tres dimensiones en el análisis etnográfico para </a:t>
            </a:r>
            <a:r>
              <a:rPr lang="es-MX" altLang="es-MX" sz="2800" dirty="0" err="1" smtClean="0">
                <a:ea typeface="ＭＳ Ｐゴシック" pitchFamily="34" charset="-128"/>
              </a:rPr>
              <a:t>Geertz</a:t>
            </a:r>
            <a:r>
              <a:rPr lang="es-MX" altLang="es-MX" sz="2800" dirty="0" smtClean="0">
                <a:ea typeface="ＭＳ Ｐゴシック" pitchFamily="34" charset="-128"/>
              </a:rPr>
              <a:t>:</a:t>
            </a:r>
          </a:p>
          <a:p>
            <a:pPr marL="0" indent="0" eaLnBrk="1" hangingPunct="1">
              <a:buNone/>
            </a:pPr>
            <a:endParaRPr lang="es-MX" altLang="es-MX" sz="2800" dirty="0" smtClean="0">
              <a:ea typeface="ＭＳ Ｐゴシック" pitchFamily="34" charset="-128"/>
            </a:endParaRPr>
          </a:p>
          <a:p>
            <a:pPr lvl="1" eaLnBrk="1" hangingPunct="1"/>
            <a:r>
              <a:rPr lang="es-MX" altLang="es-MX" sz="2400" dirty="0" smtClean="0">
                <a:ea typeface="ＭＳ Ｐゴシック" pitchFamily="34" charset="-128"/>
              </a:rPr>
              <a:t>Cultura</a:t>
            </a:r>
          </a:p>
          <a:p>
            <a:pPr lvl="1" eaLnBrk="1" hangingPunct="1"/>
            <a:r>
              <a:rPr lang="es-MX" altLang="es-MX" sz="2400" dirty="0" smtClean="0">
                <a:ea typeface="ＭＳ Ｐゴシック" pitchFamily="34" charset="-128"/>
              </a:rPr>
              <a:t>Sistema Social</a:t>
            </a:r>
          </a:p>
          <a:p>
            <a:pPr lvl="1" eaLnBrk="1" hangingPunct="1"/>
            <a:r>
              <a:rPr lang="es-MX" altLang="es-MX" sz="2400" dirty="0" smtClean="0">
                <a:ea typeface="ＭＳ Ｐゴシック" pitchFamily="34" charset="-128"/>
              </a:rPr>
              <a:t>Esfera psicológica</a:t>
            </a:r>
          </a:p>
          <a:p>
            <a:pPr lvl="1" eaLnBrk="1" hangingPunct="1"/>
            <a:endParaRPr lang="es-MX" altLang="es-MX" sz="2400" dirty="0">
              <a:ea typeface="ＭＳ Ｐゴシック" pitchFamily="34" charset="-128"/>
            </a:endParaRPr>
          </a:p>
          <a:p>
            <a:pPr eaLnBrk="1" hangingPunct="1"/>
            <a:r>
              <a:rPr lang="es-MX" altLang="es-MX" sz="2800" dirty="0" smtClean="0">
                <a:ea typeface="ＭＳ Ｐゴシック" pitchFamily="34" charset="-128"/>
              </a:rPr>
              <a:t>Etnografía: Descripción densa de la cultura (y los otros dos factores implícitos en la representación cultural)</a:t>
            </a:r>
          </a:p>
        </p:txBody>
      </p:sp>
    </p:spTree>
    <p:extLst>
      <p:ext uri="{BB962C8B-B14F-4D97-AF65-F5344CB8AC3E}">
        <p14:creationId xmlns:p14="http://schemas.microsoft.com/office/powerpoint/2010/main" val="1519784351"/>
      </p:ext>
    </p:extLst>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s-MX" dirty="0">
                <a:solidFill>
                  <a:srgbClr val="BBE0E3"/>
                </a:solidFill>
                <a:cs typeface="+mj-cs"/>
              </a:rPr>
              <a:t>Cliford </a:t>
            </a:r>
            <a:r>
              <a:rPr lang="es-MX" dirty="0">
                <a:cs typeface="+mj-cs"/>
              </a:rPr>
              <a:t>Geertz </a:t>
            </a:r>
          </a:p>
        </p:txBody>
      </p:sp>
      <p:sp>
        <p:nvSpPr>
          <p:cNvPr id="44035" name="Rectangle 3"/>
          <p:cNvSpPr>
            <a:spLocks noGrp="1" noChangeArrowheads="1"/>
          </p:cNvSpPr>
          <p:nvPr>
            <p:ph idx="1"/>
          </p:nvPr>
        </p:nvSpPr>
        <p:spPr>
          <a:xfrm>
            <a:off x="1955160" y="1628775"/>
            <a:ext cx="6985000" cy="4104357"/>
          </a:xfrm>
        </p:spPr>
        <p:txBody>
          <a:bodyPr/>
          <a:lstStyle/>
          <a:p>
            <a:pPr eaLnBrk="1" hangingPunct="1">
              <a:lnSpc>
                <a:spcPct val="90000"/>
              </a:lnSpc>
            </a:pPr>
            <a:r>
              <a:rPr lang="es-MX" altLang="es-MX" sz="2800" dirty="0" smtClean="0">
                <a:ea typeface="ＭＳ Ｐゴシック" pitchFamily="34" charset="-128"/>
              </a:rPr>
              <a:t>La cultura (como un sistema ordenado de símbolos y significaciones en cuyos términos tiene lugar la integración social), el sistema social (como la estructura social misma) y la esfera psicológica.</a:t>
            </a:r>
          </a:p>
          <a:p>
            <a:pPr eaLnBrk="1" hangingPunct="1">
              <a:lnSpc>
                <a:spcPct val="90000"/>
              </a:lnSpc>
            </a:pPr>
            <a:endParaRPr lang="es-MX" altLang="es-MX" sz="2800" dirty="0" smtClean="0">
              <a:ea typeface="ＭＳ Ｐゴシック" pitchFamily="34" charset="-128"/>
            </a:endParaRPr>
          </a:p>
          <a:p>
            <a:pPr eaLnBrk="1" hangingPunct="1">
              <a:lnSpc>
                <a:spcPct val="90000"/>
              </a:lnSpc>
            </a:pPr>
            <a:r>
              <a:rPr lang="es-MX" altLang="es-MX" sz="2800" dirty="0" smtClean="0">
                <a:ea typeface="ＭＳ Ｐゴシック" pitchFamily="34" charset="-128"/>
              </a:rPr>
              <a:t>La cultura, por su estructura, </a:t>
            </a:r>
            <a:r>
              <a:rPr lang="es-MX" altLang="es-ES" sz="2800" dirty="0" smtClean="0">
                <a:ea typeface="ＭＳ Ｐゴシック" pitchFamily="34" charset="-128"/>
              </a:rPr>
              <a:t>“</a:t>
            </a:r>
            <a:r>
              <a:rPr lang="es-MX" altLang="es-MX" sz="2800" dirty="0" smtClean="0">
                <a:ea typeface="ＭＳ Ｐゴシック" pitchFamily="34" charset="-128"/>
              </a:rPr>
              <a:t>puede interpretarse como texto</a:t>
            </a:r>
            <a:r>
              <a:rPr lang="es-MX" altLang="es-ES" sz="2800" dirty="0" smtClean="0">
                <a:ea typeface="ＭＳ Ｐゴシック" pitchFamily="34" charset="-128"/>
              </a:rPr>
              <a:t>”</a:t>
            </a:r>
            <a:r>
              <a:rPr lang="es-MX" altLang="es-MX" sz="2800" dirty="0" smtClean="0">
                <a:ea typeface="ＭＳ Ｐゴシック" pitchFamily="34" charset="-128"/>
              </a:rPr>
              <a:t>.</a:t>
            </a:r>
          </a:p>
        </p:txBody>
      </p:sp>
      <p:pic>
        <p:nvPicPr>
          <p:cNvPr id="60419" name="Picture 5" descr="101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628775"/>
            <a:ext cx="1751012"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s-MX" dirty="0">
                <a:solidFill>
                  <a:srgbClr val="BBE0E3"/>
                </a:solidFill>
                <a:cs typeface="+mj-cs"/>
              </a:rPr>
              <a:t>Cliford </a:t>
            </a:r>
            <a:r>
              <a:rPr lang="es-MX" dirty="0">
                <a:cs typeface="+mj-cs"/>
              </a:rPr>
              <a:t>Geertz </a:t>
            </a:r>
          </a:p>
        </p:txBody>
      </p:sp>
      <p:sp>
        <p:nvSpPr>
          <p:cNvPr id="45059" name="Rectangle 3"/>
          <p:cNvSpPr>
            <a:spLocks noGrp="1" noChangeArrowheads="1"/>
          </p:cNvSpPr>
          <p:nvPr>
            <p:ph idx="1"/>
          </p:nvPr>
        </p:nvSpPr>
        <p:spPr>
          <a:xfrm>
            <a:off x="2022475" y="1988840"/>
            <a:ext cx="6985000" cy="4032349"/>
          </a:xfrm>
        </p:spPr>
        <p:txBody>
          <a:bodyPr/>
          <a:lstStyle/>
          <a:p>
            <a:pPr marL="0" indent="0" algn="just" eaLnBrk="1" hangingPunct="1">
              <a:lnSpc>
                <a:spcPct val="90000"/>
              </a:lnSpc>
              <a:buNone/>
            </a:pPr>
            <a:r>
              <a:rPr lang="es-MX" altLang="es-MX" sz="2400" dirty="0" err="1" smtClean="0">
                <a:ea typeface="ＭＳ Ｐゴシック" pitchFamily="34" charset="-128"/>
              </a:rPr>
              <a:t>Geertz</a:t>
            </a:r>
            <a:r>
              <a:rPr lang="es-MX" altLang="es-MX" sz="2400" dirty="0" smtClean="0">
                <a:ea typeface="ＭＳ Ｐゴシック" pitchFamily="34" charset="-128"/>
              </a:rPr>
              <a:t> nos quiere decir que las significaciones que el hombre da a las cosas es tan amplia y variada, así como dependiente del contexto en el que se encuentre.</a:t>
            </a:r>
          </a:p>
          <a:p>
            <a:pPr marL="0" indent="0" algn="just" eaLnBrk="1" hangingPunct="1">
              <a:lnSpc>
                <a:spcPct val="90000"/>
              </a:lnSpc>
              <a:buNone/>
            </a:pPr>
            <a:endParaRPr lang="es-MX" altLang="es-MX" sz="2400" dirty="0">
              <a:ea typeface="ＭＳ Ｐゴシック" pitchFamily="34" charset="-128"/>
            </a:endParaRPr>
          </a:p>
          <a:p>
            <a:pPr algn="just" eaLnBrk="1" hangingPunct="1">
              <a:lnSpc>
                <a:spcPct val="90000"/>
              </a:lnSpc>
            </a:pPr>
            <a:r>
              <a:rPr lang="es-MX" altLang="es-MX" sz="2400" dirty="0" smtClean="0">
                <a:ea typeface="ＭＳ Ｐゴシック" pitchFamily="34" charset="-128"/>
              </a:rPr>
              <a:t>Por ejemplo:</a:t>
            </a:r>
          </a:p>
          <a:p>
            <a:pPr algn="just" eaLnBrk="1" hangingPunct="1">
              <a:lnSpc>
                <a:spcPct val="90000"/>
              </a:lnSpc>
            </a:pPr>
            <a:endParaRPr lang="es-MX" altLang="es-MX" sz="2400" dirty="0">
              <a:ea typeface="ＭＳ Ｐゴシック" pitchFamily="34" charset="-128"/>
            </a:endParaRPr>
          </a:p>
          <a:p>
            <a:pPr lvl="1" algn="just" eaLnBrk="1" hangingPunct="1">
              <a:lnSpc>
                <a:spcPct val="90000"/>
              </a:lnSpc>
            </a:pPr>
            <a:r>
              <a:rPr lang="es-MX" altLang="es-MX" sz="2000" dirty="0" smtClean="0">
                <a:ea typeface="ＭＳ Ｐゴシック" pitchFamily="34" charset="-128"/>
              </a:rPr>
              <a:t>Una grulla en </a:t>
            </a:r>
            <a:r>
              <a:rPr lang="es-MX" altLang="es-MX" sz="2000" dirty="0" err="1" smtClean="0">
                <a:ea typeface="ＭＳ Ｐゴシック" pitchFamily="34" charset="-128"/>
              </a:rPr>
              <a:t>origami</a:t>
            </a:r>
            <a:r>
              <a:rPr lang="es-MX" altLang="es-MX" sz="2000" dirty="0" smtClean="0">
                <a:ea typeface="ＭＳ Ｐゴシック" pitchFamily="34" charset="-128"/>
              </a:rPr>
              <a:t> representa un simple adorno en el </a:t>
            </a:r>
            <a:r>
              <a:rPr lang="es-MX" altLang="es-MX" sz="2000" i="1" dirty="0" smtClean="0">
                <a:ea typeface="ＭＳ Ｐゴシック" pitchFamily="34" charset="-128"/>
              </a:rPr>
              <a:t>contexto </a:t>
            </a:r>
            <a:r>
              <a:rPr lang="es-MX" altLang="es-MX" sz="2000" dirty="0" smtClean="0">
                <a:ea typeface="ＭＳ Ｐゴシック" pitchFamily="34" charset="-128"/>
              </a:rPr>
              <a:t>de la </a:t>
            </a:r>
            <a:r>
              <a:rPr lang="es-MX" altLang="es-MX" sz="2000" i="1" dirty="0" smtClean="0">
                <a:ea typeface="ＭＳ Ｐゴシック" pitchFamily="34" charset="-128"/>
              </a:rPr>
              <a:t>cultura</a:t>
            </a:r>
            <a:r>
              <a:rPr lang="es-MX" altLang="es-MX" sz="2000" dirty="0" smtClean="0">
                <a:ea typeface="ＭＳ Ｐゴシック" pitchFamily="34" charset="-128"/>
              </a:rPr>
              <a:t> occidental, pero para la </a:t>
            </a:r>
            <a:r>
              <a:rPr lang="es-MX" altLang="es-MX" sz="2000" i="1" dirty="0" smtClean="0">
                <a:ea typeface="ＭＳ Ｐゴシック" pitchFamily="34" charset="-128"/>
              </a:rPr>
              <a:t>cultura</a:t>
            </a:r>
            <a:r>
              <a:rPr lang="es-MX" altLang="es-MX" sz="2000" dirty="0" smtClean="0">
                <a:ea typeface="ＭＳ Ｐゴシック" pitchFamily="34" charset="-128"/>
              </a:rPr>
              <a:t> oriental, esta grulla es un símbolo de </a:t>
            </a:r>
            <a:r>
              <a:rPr lang="es-MX" altLang="es-MX" sz="2000" i="1" dirty="0" smtClean="0">
                <a:ea typeface="ＭＳ Ｐゴシック" pitchFamily="34" charset="-128"/>
              </a:rPr>
              <a:t>sabiduría.</a:t>
            </a:r>
          </a:p>
        </p:txBody>
      </p:sp>
      <p:pic>
        <p:nvPicPr>
          <p:cNvPr id="61443" name="Picture 7" descr="Grulla3%20Max"/>
          <p:cNvPicPr>
            <a:picLocks noChangeAspect="1" noChangeArrowheads="1"/>
          </p:cNvPicPr>
          <p:nvPr/>
        </p:nvPicPr>
        <p:blipFill>
          <a:blip r:embed="rId2">
            <a:extLst>
              <a:ext uri="{28A0092B-C50C-407E-A947-70E740481C1C}">
                <a14:useLocalDpi xmlns:a14="http://schemas.microsoft.com/office/drawing/2010/main" val="0"/>
              </a:ext>
            </a:extLst>
          </a:blip>
          <a:srcRect l="8636" t="7130" r="8681" b="9737"/>
          <a:stretch>
            <a:fillRect/>
          </a:stretch>
        </p:blipFill>
        <p:spPr bwMode="auto">
          <a:xfrm>
            <a:off x="179388" y="1484313"/>
            <a:ext cx="184308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979712" y="1773238"/>
            <a:ext cx="6985000" cy="4104481"/>
          </a:xfrm>
        </p:spPr>
        <p:txBody>
          <a:bodyPr/>
          <a:lstStyle/>
          <a:p>
            <a:pPr eaLnBrk="1" hangingPunct="1">
              <a:lnSpc>
                <a:spcPct val="90000"/>
              </a:lnSpc>
            </a:pPr>
            <a:r>
              <a:rPr lang="es-MX" altLang="es-MX" sz="2800" u="sng" dirty="0" smtClean="0">
                <a:solidFill>
                  <a:srgbClr val="BBE0E3"/>
                </a:solidFill>
                <a:ea typeface="ＭＳ Ｐゴシック" pitchFamily="34" charset="-128"/>
              </a:rPr>
              <a:t>Cultura:</a:t>
            </a:r>
            <a:r>
              <a:rPr lang="es-MX" altLang="es-MX" sz="2800" dirty="0" smtClean="0">
                <a:solidFill>
                  <a:srgbClr val="BBE0E3"/>
                </a:solidFill>
                <a:ea typeface="ＭＳ Ｐゴシック" pitchFamily="34" charset="-128"/>
              </a:rPr>
              <a:t> </a:t>
            </a:r>
            <a:r>
              <a:rPr lang="es-MX" altLang="es-MX" sz="2800" dirty="0" smtClean="0">
                <a:ea typeface="ＭＳ Ｐゴシック" pitchFamily="34" charset="-128"/>
              </a:rPr>
              <a:t>Estructuras de significación socialmente establecidas. Debemos analizarla como un mundo de significados.</a:t>
            </a:r>
          </a:p>
          <a:p>
            <a:pPr marL="0" indent="0" eaLnBrk="1" hangingPunct="1">
              <a:lnSpc>
                <a:spcPct val="90000"/>
              </a:lnSpc>
              <a:buNone/>
            </a:pPr>
            <a:endParaRPr lang="es-MX" altLang="es-MX" sz="2800" dirty="0" smtClean="0">
              <a:ea typeface="ＭＳ Ｐゴシック" pitchFamily="34" charset="-128"/>
            </a:endParaRPr>
          </a:p>
          <a:p>
            <a:pPr eaLnBrk="1" hangingPunct="1">
              <a:lnSpc>
                <a:spcPct val="90000"/>
              </a:lnSpc>
            </a:pPr>
            <a:r>
              <a:rPr lang="es-MX" altLang="es-MX" sz="2800" dirty="0" smtClean="0">
                <a:solidFill>
                  <a:srgbClr val="BBE0E3"/>
                </a:solidFill>
                <a:ea typeface="ＭＳ Ｐゴシック" pitchFamily="34" charset="-128"/>
              </a:rPr>
              <a:t>Tres dimensiones</a:t>
            </a:r>
            <a:r>
              <a:rPr lang="es-MX" altLang="es-MX" sz="2800" dirty="0" smtClean="0">
                <a:ea typeface="ＭＳ Ｐゴシック" pitchFamily="34" charset="-128"/>
              </a:rPr>
              <a:t>: Cultura, Sistema Social y Esfera psicológica</a:t>
            </a:r>
          </a:p>
          <a:p>
            <a:pPr marL="0" indent="0" eaLnBrk="1" hangingPunct="1">
              <a:lnSpc>
                <a:spcPct val="90000"/>
              </a:lnSpc>
              <a:buNone/>
            </a:pPr>
            <a:endParaRPr lang="es-MX" altLang="es-MX" sz="2800" dirty="0" smtClean="0">
              <a:ea typeface="ＭＳ Ｐゴシック" pitchFamily="34" charset="-128"/>
            </a:endParaRPr>
          </a:p>
          <a:p>
            <a:pPr eaLnBrk="1" hangingPunct="1">
              <a:lnSpc>
                <a:spcPct val="90000"/>
              </a:lnSpc>
            </a:pPr>
            <a:r>
              <a:rPr lang="es-MX" altLang="es-MX" sz="2800" dirty="0" smtClean="0">
                <a:ea typeface="ＭＳ Ｐゴシック" pitchFamily="34" charset="-128"/>
              </a:rPr>
              <a:t>La cultura, por su estructura, </a:t>
            </a:r>
            <a:r>
              <a:rPr lang="es-MX" altLang="es-ES" sz="2800" dirty="0" smtClean="0">
                <a:ea typeface="ＭＳ Ｐゴシック" pitchFamily="34" charset="-128"/>
              </a:rPr>
              <a:t>“</a:t>
            </a:r>
            <a:r>
              <a:rPr lang="es-MX" altLang="es-MX" sz="2800" dirty="0" smtClean="0">
                <a:ea typeface="ＭＳ Ｐゴシック" pitchFamily="34" charset="-128"/>
              </a:rPr>
              <a:t>puede interpretarse como texto</a:t>
            </a:r>
            <a:r>
              <a:rPr lang="es-MX" altLang="es-ES" sz="2800" dirty="0" smtClean="0">
                <a:ea typeface="ＭＳ Ｐゴシック" pitchFamily="34" charset="-128"/>
              </a:rPr>
              <a:t>”</a:t>
            </a:r>
            <a:r>
              <a:rPr lang="es-MX" altLang="es-MX" sz="2800" dirty="0" smtClean="0">
                <a:ea typeface="ＭＳ Ｐゴシック" pitchFamily="34" charset="-128"/>
              </a:rPr>
              <a:t>.</a:t>
            </a:r>
          </a:p>
          <a:p>
            <a:pPr eaLnBrk="1" hangingPunct="1">
              <a:lnSpc>
                <a:spcPct val="90000"/>
              </a:lnSpc>
            </a:pPr>
            <a:endParaRPr lang="es-MX" altLang="es-MX" sz="2800" dirty="0" smtClean="0">
              <a:ea typeface="ＭＳ Ｐゴシック" pitchFamily="34" charset="-128"/>
            </a:endParaRPr>
          </a:p>
          <a:p>
            <a:pPr eaLnBrk="1" hangingPunct="1">
              <a:lnSpc>
                <a:spcPct val="90000"/>
              </a:lnSpc>
            </a:pPr>
            <a:endParaRPr lang="es-MX" altLang="es-MX" sz="2800" dirty="0" smtClean="0">
              <a:ea typeface="ＭＳ Ｐゴシック" pitchFamily="34" charset="-128"/>
            </a:endParaRPr>
          </a:p>
          <a:p>
            <a:endParaRPr lang="es-MX" altLang="es-MX" sz="2800" dirty="0" smtClean="0">
              <a:ea typeface="ＭＳ Ｐゴシック" pitchFamily="34" charset="-128"/>
            </a:endParaRPr>
          </a:p>
          <a:p>
            <a:endParaRPr lang="es-ES" altLang="es-MX" sz="2800"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#5</a:t>
            </a:r>
          </a:p>
        </p:txBody>
      </p:sp>
      <p:sp>
        <p:nvSpPr>
          <p:cNvPr id="5" name="Rectangle 2"/>
          <p:cNvSpPr txBox="1">
            <a:spLocks noChangeArrowheads="1"/>
          </p:cNvSpPr>
          <p:nvPr/>
        </p:nvSpPr>
        <p:spPr bwMode="auto">
          <a:xfrm rot="16200000">
            <a:off x="-1220044" y="3217329"/>
            <a:ext cx="38164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4000" dirty="0" smtClean="0">
                <a:solidFill>
                  <a:srgbClr val="BBE0E3"/>
                </a:solidFill>
                <a:cs typeface="+mj-cs"/>
              </a:rPr>
              <a:t>Cliford</a:t>
            </a:r>
            <a:r>
              <a:rPr lang="es-MX" sz="4000" dirty="0" smtClean="0">
                <a:cs typeface="+mj-cs"/>
              </a:rPr>
              <a:t> Geertz</a:t>
            </a:r>
            <a:endParaRPr lang="es-MX" sz="4000" dirty="0">
              <a:cs typeface="+mj-cs"/>
            </a:endParaRPr>
          </a:p>
        </p:txBody>
      </p:sp>
      <p:sp>
        <p:nvSpPr>
          <p:cNvPr id="6" name="Abrir llave 5"/>
          <p:cNvSpPr/>
          <p:nvPr/>
        </p:nvSpPr>
        <p:spPr>
          <a:xfrm>
            <a:off x="1475656" y="1916832"/>
            <a:ext cx="649287" cy="3743994"/>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63490" name="Picture 12" descr="genevieve"/>
          <p:cNvPicPr>
            <a:picLocks noGrp="1" noChangeAspect="1" noChangeArrowheads="1"/>
          </p:cNvPicPr>
          <p:nvPr>
            <p:ph idx="1"/>
          </p:nvPr>
        </p:nvPicPr>
        <p:blipFill>
          <a:blip r:embed="rId2">
            <a:lum bright="6000"/>
            <a:grayscl/>
            <a:extLst>
              <a:ext uri="{28A0092B-C50C-407E-A947-70E740481C1C}">
                <a14:useLocalDpi xmlns:a14="http://schemas.microsoft.com/office/drawing/2010/main" val="0"/>
              </a:ext>
            </a:extLst>
          </a:blip>
          <a:srcRect/>
          <a:stretch>
            <a:fillRect/>
          </a:stretch>
        </p:blipFill>
        <p:spPr>
          <a:xfrm>
            <a:off x="5364163" y="1052513"/>
            <a:ext cx="2670175" cy="3457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16" name="Text Box 4"/>
          <p:cNvSpPr txBox="1">
            <a:spLocks noChangeArrowheads="1"/>
          </p:cNvSpPr>
          <p:nvPr/>
        </p:nvSpPr>
        <p:spPr bwMode="auto">
          <a:xfrm>
            <a:off x="3348038" y="4899025"/>
            <a:ext cx="5327650"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ITC Avant Garde Gothic" pitchFamily="34" charset="0"/>
                <a:ea typeface="ＭＳ Ｐゴシック" pitchFamily="34" charset="-128"/>
              </a:defRPr>
            </a:lvl1pPr>
            <a:lvl2pPr marL="742950" indent="-285750">
              <a:defRPr sz="2400">
                <a:solidFill>
                  <a:schemeClr val="tx1"/>
                </a:solidFill>
                <a:latin typeface="ITC Avant Garde Gothic" pitchFamily="34" charset="0"/>
                <a:ea typeface="ＭＳ Ｐゴシック" pitchFamily="34" charset="-128"/>
              </a:defRPr>
            </a:lvl2pPr>
            <a:lvl3pPr marL="1143000" indent="-228600">
              <a:defRPr sz="2400">
                <a:solidFill>
                  <a:schemeClr val="tx1"/>
                </a:solidFill>
                <a:latin typeface="ITC Avant Garde Gothic" pitchFamily="34" charset="0"/>
                <a:ea typeface="ＭＳ Ｐゴシック" pitchFamily="34" charset="-128"/>
              </a:defRPr>
            </a:lvl3pPr>
            <a:lvl4pPr marL="1600200" indent="-228600">
              <a:defRPr sz="2400">
                <a:solidFill>
                  <a:schemeClr val="tx1"/>
                </a:solidFill>
                <a:latin typeface="ITC Avant Garde Gothic" pitchFamily="34" charset="0"/>
                <a:ea typeface="ＭＳ Ｐゴシック" pitchFamily="34" charset="-128"/>
              </a:defRPr>
            </a:lvl4pPr>
            <a:lvl5pPr marL="2057400" indent="-228600">
              <a:defRPr sz="2400">
                <a:solidFill>
                  <a:schemeClr val="tx1"/>
                </a:solidFill>
                <a:latin typeface="ITC Avant Garde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9pPr>
          </a:lstStyle>
          <a:p>
            <a:pPr eaLnBrk="1" hangingPunct="1">
              <a:spcBef>
                <a:spcPct val="50000"/>
              </a:spcBef>
            </a:pPr>
            <a:r>
              <a:rPr lang="es-MX" altLang="es-MX" sz="4400">
                <a:solidFill>
                  <a:srgbClr val="BBE0E3"/>
                </a:solidFill>
              </a:rPr>
              <a:t>Geneviève</a:t>
            </a:r>
            <a:r>
              <a:rPr lang="es-MX" altLang="es-MX" sz="4400">
                <a:solidFill>
                  <a:schemeClr val="bg1"/>
                </a:solidFill>
              </a:rPr>
              <a:t> Bollème</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38916">
                                            <p:txEl>
                                              <p:pRg st="0" end="0"/>
                                            </p:txEl>
                                          </p:spTgt>
                                        </p:tgtEl>
                                        <p:attrNameLst>
                                          <p:attrName>style.visibility</p:attrName>
                                        </p:attrNameLst>
                                      </p:cBhvr>
                                      <p:to>
                                        <p:strVal val="visible"/>
                                      </p:to>
                                    </p:set>
                                    <p:animEffect transition="in" filter="fade">
                                      <p:cBhvr>
                                        <p:cTn id="7" dur="3000"/>
                                        <p:tgtEl>
                                          <p:spTgt spid="389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MX" altLang="es-MX" smtClean="0">
                <a:solidFill>
                  <a:srgbClr val="BBE0E3"/>
                </a:solidFill>
                <a:ea typeface="ＭＳ Ｐゴシック" pitchFamily="34" charset="-128"/>
              </a:rPr>
              <a:t>Geneviève</a:t>
            </a:r>
            <a:r>
              <a:rPr lang="es-MX" altLang="es-MX" smtClean="0">
                <a:ea typeface="ＭＳ Ｐゴシック" pitchFamily="34" charset="-128"/>
              </a:rPr>
              <a:t> Bollème</a:t>
            </a:r>
          </a:p>
        </p:txBody>
      </p:sp>
      <p:sp>
        <p:nvSpPr>
          <p:cNvPr id="47107" name="Rectangle 3"/>
          <p:cNvSpPr>
            <a:spLocks noGrp="1" noChangeArrowheads="1"/>
          </p:cNvSpPr>
          <p:nvPr>
            <p:ph idx="1"/>
          </p:nvPr>
        </p:nvSpPr>
        <p:spPr>
          <a:xfrm>
            <a:off x="1979712" y="1628800"/>
            <a:ext cx="6985000" cy="5040312"/>
          </a:xfrm>
        </p:spPr>
        <p:txBody>
          <a:bodyPr/>
          <a:lstStyle/>
          <a:p>
            <a:pPr eaLnBrk="1" hangingPunct="1"/>
            <a:r>
              <a:rPr lang="es-MX" altLang="es-MX" sz="2800" dirty="0" smtClean="0">
                <a:ea typeface="ＭＳ Ｐゴシック" pitchFamily="34" charset="-128"/>
              </a:rPr>
              <a:t>“LO POPULAR ES POLÍTICO”</a:t>
            </a:r>
          </a:p>
          <a:p>
            <a:pPr eaLnBrk="1" hangingPunct="1"/>
            <a:endParaRPr lang="es-MX" altLang="es-MX" sz="2800" dirty="0" smtClean="0">
              <a:ea typeface="ＭＳ Ｐゴシック" pitchFamily="34" charset="-128"/>
            </a:endParaRPr>
          </a:p>
          <a:p>
            <a:pPr eaLnBrk="1" hangingPunct="1"/>
            <a:r>
              <a:rPr lang="es-MX" altLang="es-MX" sz="2800" dirty="0" err="1" smtClean="0">
                <a:ea typeface="ＭＳ Ｐゴシック" pitchFamily="34" charset="-128"/>
              </a:rPr>
              <a:t>Bollème</a:t>
            </a:r>
            <a:r>
              <a:rPr lang="es-MX" altLang="es-MX" sz="2800" dirty="0" smtClean="0">
                <a:ea typeface="ＭＳ Ｐゴシック" pitchFamily="34" charset="-128"/>
              </a:rPr>
              <a:t> maneja la tesis de que no se puede entender a la cultura popular desde fuera, ni desde arriba.</a:t>
            </a:r>
          </a:p>
          <a:p>
            <a:pPr eaLnBrk="1" hangingPunct="1"/>
            <a:endParaRPr lang="es-MX" altLang="es-MX" sz="2800" dirty="0" smtClean="0">
              <a:ea typeface="ＭＳ Ｐゴシック" pitchFamily="34" charset="-128"/>
            </a:endParaRPr>
          </a:p>
          <a:p>
            <a:pPr eaLnBrk="1" hangingPunct="1"/>
            <a:r>
              <a:rPr lang="es-MX" altLang="es-ES" sz="2800" dirty="0" smtClean="0">
                <a:ea typeface="ＭＳ Ｐゴシック" pitchFamily="34" charset="-128"/>
              </a:rPr>
              <a:t>“</a:t>
            </a:r>
            <a:r>
              <a:rPr lang="es-MX" altLang="es-MX" sz="2800" dirty="0" smtClean="0">
                <a:ea typeface="ＭＳ Ｐゴシック" pitchFamily="34" charset="-128"/>
              </a:rPr>
              <a:t>Cómo es posible que el intelectual, escindido del pueblo, pueda hablar de lo popular si ya no comparte ni su lengua ni su experiencia</a:t>
            </a:r>
            <a:r>
              <a:rPr lang="es-MX" altLang="es-ES" sz="2800" dirty="0" smtClean="0">
                <a:ea typeface="ＭＳ Ｐゴシック" pitchFamily="34" charset="-128"/>
              </a:rPr>
              <a:t>”</a:t>
            </a:r>
            <a:r>
              <a:rPr lang="es-MX" altLang="es-MX" sz="2800" dirty="0" smtClean="0">
                <a:ea typeface="ＭＳ Ｐゴシック" pitchFamily="34" charset="-128"/>
              </a:rPr>
              <a:t> </a:t>
            </a:r>
          </a:p>
        </p:txBody>
      </p:sp>
    </p:spTree>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MX" altLang="es-MX" smtClean="0">
                <a:solidFill>
                  <a:srgbClr val="BBE0E3"/>
                </a:solidFill>
                <a:ea typeface="ＭＳ Ｐゴシック" pitchFamily="34" charset="-128"/>
              </a:rPr>
              <a:t>Geneviève</a:t>
            </a:r>
            <a:r>
              <a:rPr lang="es-MX" altLang="es-MX" smtClean="0">
                <a:ea typeface="ＭＳ Ｐゴシック" pitchFamily="34" charset="-128"/>
              </a:rPr>
              <a:t> Bollème</a:t>
            </a:r>
          </a:p>
        </p:txBody>
      </p:sp>
      <p:sp>
        <p:nvSpPr>
          <p:cNvPr id="48131" name="Rectangle 3"/>
          <p:cNvSpPr>
            <a:spLocks noGrp="1" noChangeArrowheads="1"/>
          </p:cNvSpPr>
          <p:nvPr>
            <p:ph idx="1"/>
          </p:nvPr>
        </p:nvSpPr>
        <p:spPr>
          <a:xfrm>
            <a:off x="1979613" y="1916113"/>
            <a:ext cx="6985000" cy="4608512"/>
          </a:xfrm>
        </p:spPr>
        <p:txBody>
          <a:bodyPr/>
          <a:lstStyle/>
          <a:p>
            <a:pPr eaLnBrk="1" hangingPunct="1"/>
            <a:r>
              <a:rPr lang="es-MX" altLang="es-MX" smtClean="0">
                <a:ea typeface="ＭＳ Ｐゴシック" pitchFamily="34" charset="-128"/>
              </a:rPr>
              <a:t>Así, todo acercamiento no puede ser lo que pretende, ya que sólo podrá ser una representación.</a:t>
            </a: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Popular </a:t>
            </a:r>
            <a:r>
              <a:rPr lang="es-MX" altLang="es-MX" smtClean="0">
                <a:ea typeface="ＭＳ Ｐゴシック" pitchFamily="34" charset="-128"/>
                <a:sym typeface="Symbol" pitchFamily="18" charset="2"/>
              </a:rPr>
              <a:t> </a:t>
            </a:r>
            <a:r>
              <a:rPr lang="es-MX" altLang="es-MX" smtClean="0">
                <a:solidFill>
                  <a:srgbClr val="BBE0E3"/>
                </a:solidFill>
                <a:ea typeface="ＭＳ Ｐゴシック" pitchFamily="34" charset="-128"/>
                <a:sym typeface="Symbol" pitchFamily="18" charset="2"/>
              </a:rPr>
              <a:t>Oral </a:t>
            </a:r>
            <a:r>
              <a:rPr lang="es-MX" altLang="es-MX" smtClean="0">
                <a:ea typeface="ＭＳ Ｐゴシック" pitchFamily="34" charset="-128"/>
                <a:sym typeface="Symbol" pitchFamily="18" charset="2"/>
              </a:rPr>
              <a:t> Experiencia   </a:t>
            </a:r>
            <a:r>
              <a:rPr lang="es-MX" altLang="es-MX" smtClean="0">
                <a:solidFill>
                  <a:srgbClr val="BBE0E3"/>
                </a:solidFill>
                <a:ea typeface="ＭＳ Ｐゴシック" pitchFamily="34" charset="-128"/>
                <a:sym typeface="Symbol" pitchFamily="18" charset="2"/>
              </a:rPr>
              <a:t>Performances</a:t>
            </a:r>
          </a:p>
        </p:txBody>
      </p:sp>
    </p:spTree>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MX" altLang="es-MX" smtClean="0">
                <a:solidFill>
                  <a:srgbClr val="BBE0E3"/>
                </a:solidFill>
                <a:ea typeface="ＭＳ Ｐゴシック" pitchFamily="34" charset="-128"/>
              </a:rPr>
              <a:t>Geneviève</a:t>
            </a:r>
            <a:r>
              <a:rPr lang="es-MX" altLang="es-MX" smtClean="0">
                <a:ea typeface="ＭＳ Ｐゴシック" pitchFamily="34" charset="-128"/>
              </a:rPr>
              <a:t> Bollème</a:t>
            </a:r>
          </a:p>
        </p:txBody>
      </p:sp>
      <p:sp>
        <p:nvSpPr>
          <p:cNvPr id="49155" name="Rectangle 3"/>
          <p:cNvSpPr>
            <a:spLocks noGrp="1" noChangeArrowheads="1"/>
          </p:cNvSpPr>
          <p:nvPr>
            <p:ph idx="1"/>
          </p:nvPr>
        </p:nvSpPr>
        <p:spPr>
          <a:xfrm>
            <a:off x="1979613" y="2060575"/>
            <a:ext cx="6985000" cy="4464050"/>
          </a:xfrm>
        </p:spPr>
        <p:txBody>
          <a:bodyPr/>
          <a:lstStyle/>
          <a:p>
            <a:pPr eaLnBrk="1" hangingPunct="1"/>
            <a:r>
              <a:rPr lang="es-MX" altLang="es-MX" smtClean="0">
                <a:ea typeface="ＭＳ Ｐゴシック" pitchFamily="34" charset="-128"/>
              </a:rPr>
              <a:t>Intelectual </a:t>
            </a:r>
            <a:r>
              <a:rPr lang="es-MX" altLang="es-MX" smtClean="0">
                <a:ea typeface="ＭＳ Ｐゴシック" pitchFamily="34" charset="-128"/>
                <a:sym typeface="Symbol" pitchFamily="18" charset="2"/>
              </a:rPr>
              <a:t></a:t>
            </a:r>
            <a:r>
              <a:rPr lang="es-MX" altLang="es-MX" smtClean="0">
                <a:solidFill>
                  <a:srgbClr val="BBE0E3"/>
                </a:solidFill>
                <a:ea typeface="ＭＳ Ｐゴシック" pitchFamily="34" charset="-128"/>
                <a:sym typeface="Symbol" pitchFamily="18" charset="2"/>
              </a:rPr>
              <a:t> Letrada </a:t>
            </a:r>
            <a:r>
              <a:rPr lang="es-MX" altLang="es-MX" smtClean="0">
                <a:ea typeface="ＭＳ Ｐゴシック" pitchFamily="34" charset="-128"/>
                <a:sym typeface="Symbol" pitchFamily="18" charset="2"/>
              </a:rPr>
              <a:t> Escritura poética  Operaciones para establecer la relación política entre intelectual y su objeto de estudio, el cual está dentro de lo popular</a:t>
            </a:r>
          </a:p>
        </p:txBody>
      </p:sp>
    </p:spTree>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835150" y="1700213"/>
            <a:ext cx="6985000" cy="4033043"/>
          </a:xfrm>
        </p:spPr>
        <p:txBody>
          <a:bodyPr/>
          <a:lstStyle/>
          <a:p>
            <a:pPr eaLnBrk="1" hangingPunct="1"/>
            <a:r>
              <a:rPr lang="es-MX" altLang="es-MX" sz="2800" dirty="0" smtClean="0">
                <a:ea typeface="ＭＳ Ｐゴシック" pitchFamily="34" charset="-128"/>
              </a:rPr>
              <a:t>No se puede entender a la cultura popular desde fuera, ni desde arriba.</a:t>
            </a:r>
          </a:p>
          <a:p>
            <a:pPr eaLnBrk="1" hangingPunct="1"/>
            <a:endParaRPr lang="es-MX" altLang="es-MX" dirty="0" smtClean="0">
              <a:ea typeface="ＭＳ Ｐゴシック" pitchFamily="34" charset="-128"/>
            </a:endParaRPr>
          </a:p>
          <a:p>
            <a:pPr eaLnBrk="1" hangingPunct="1"/>
            <a:r>
              <a:rPr lang="es-MX" altLang="es-MX" sz="2400" dirty="0" smtClean="0">
                <a:ea typeface="ＭＳ Ｐゴシック" pitchFamily="34" charset="-128"/>
              </a:rPr>
              <a:t>Popular </a:t>
            </a:r>
            <a:r>
              <a:rPr lang="es-MX" altLang="es-MX" sz="2400" dirty="0" smtClean="0">
                <a:ea typeface="ＭＳ Ｐゴシック" pitchFamily="34" charset="-128"/>
                <a:sym typeface="Symbol" pitchFamily="18" charset="2"/>
              </a:rPr>
              <a:t> </a:t>
            </a:r>
            <a:r>
              <a:rPr lang="es-MX" altLang="es-MX" sz="2400" dirty="0" smtClean="0">
                <a:solidFill>
                  <a:srgbClr val="BBE0E3"/>
                </a:solidFill>
                <a:ea typeface="ＭＳ Ｐゴシック" pitchFamily="34" charset="-128"/>
                <a:sym typeface="Symbol" pitchFamily="18" charset="2"/>
              </a:rPr>
              <a:t>Oral </a:t>
            </a:r>
            <a:r>
              <a:rPr lang="es-MX" altLang="es-MX" sz="2400" dirty="0" smtClean="0">
                <a:ea typeface="ＭＳ Ｐゴシック" pitchFamily="34" charset="-128"/>
                <a:sym typeface="Symbol" pitchFamily="18" charset="2"/>
              </a:rPr>
              <a:t> Experiencia   </a:t>
            </a:r>
            <a:r>
              <a:rPr lang="es-MX" altLang="es-MX" sz="2400" dirty="0" smtClean="0">
                <a:solidFill>
                  <a:srgbClr val="BBE0E3"/>
                </a:solidFill>
                <a:ea typeface="ＭＳ Ｐゴシック" pitchFamily="34" charset="-128"/>
                <a:sym typeface="Symbol" pitchFamily="18" charset="2"/>
              </a:rPr>
              <a:t>Performances</a:t>
            </a:r>
          </a:p>
          <a:p>
            <a:pPr eaLnBrk="1" hangingPunct="1"/>
            <a:endParaRPr lang="es-MX" altLang="es-MX" sz="2400" dirty="0" smtClean="0">
              <a:solidFill>
                <a:srgbClr val="BBE0E3"/>
              </a:solidFill>
              <a:ea typeface="ＭＳ Ｐゴシック" pitchFamily="34" charset="-128"/>
              <a:sym typeface="Symbol" pitchFamily="18" charset="2"/>
            </a:endParaRPr>
          </a:p>
          <a:p>
            <a:pPr eaLnBrk="1" hangingPunct="1"/>
            <a:r>
              <a:rPr lang="es-MX" altLang="es-MX" sz="2400" dirty="0" smtClean="0">
                <a:ea typeface="ＭＳ Ｐゴシック" pitchFamily="34" charset="-128"/>
              </a:rPr>
              <a:t>Intelectual </a:t>
            </a:r>
            <a:r>
              <a:rPr lang="es-MX" altLang="es-MX" sz="2400" dirty="0" smtClean="0">
                <a:ea typeface="ＭＳ Ｐゴシック" pitchFamily="34" charset="-128"/>
                <a:sym typeface="Symbol" pitchFamily="18" charset="2"/>
              </a:rPr>
              <a:t></a:t>
            </a:r>
            <a:r>
              <a:rPr lang="es-MX" altLang="es-MX" sz="2400" dirty="0" smtClean="0">
                <a:solidFill>
                  <a:srgbClr val="BBE0E3"/>
                </a:solidFill>
                <a:ea typeface="ＭＳ Ｐゴシック" pitchFamily="34" charset="-128"/>
                <a:sym typeface="Symbol" pitchFamily="18" charset="2"/>
              </a:rPr>
              <a:t> Letrada </a:t>
            </a:r>
            <a:r>
              <a:rPr lang="es-MX" altLang="es-MX" sz="2400" dirty="0" smtClean="0">
                <a:ea typeface="ＭＳ Ｐゴシック" pitchFamily="34" charset="-128"/>
                <a:sym typeface="Symbol" pitchFamily="18" charset="2"/>
              </a:rPr>
              <a:t> Escritura poética  Operaciones para establecer la relación política </a:t>
            </a:r>
            <a:endParaRPr lang="es-MX" altLang="es-MX" dirty="0" smtClean="0">
              <a:ea typeface="ＭＳ Ｐゴシック" pitchFamily="34" charset="-128"/>
            </a:endParaRPr>
          </a:p>
          <a:p>
            <a:endParaRPr lang="es-MX" altLang="es-MX" dirty="0" smtClean="0">
              <a:ea typeface="ＭＳ Ｐゴシック" pitchFamily="34" charset="-128"/>
            </a:endParaRPr>
          </a:p>
          <a:p>
            <a:endParaRPr lang="es-ES" altLang="es-MX"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#6</a:t>
            </a:r>
          </a:p>
        </p:txBody>
      </p:sp>
      <p:sp>
        <p:nvSpPr>
          <p:cNvPr id="5" name="Rectangle 2"/>
          <p:cNvSpPr txBox="1">
            <a:spLocks noChangeArrowheads="1"/>
          </p:cNvSpPr>
          <p:nvPr/>
        </p:nvSpPr>
        <p:spPr bwMode="auto">
          <a:xfrm rot="16200000">
            <a:off x="-1098111" y="3023807"/>
            <a:ext cx="374444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defRPr sz="2400">
                <a:solidFill>
                  <a:schemeClr val="tx1"/>
                </a:solidFill>
                <a:latin typeface="ITC Avant Garde Gothic" pitchFamily="34" charset="0"/>
                <a:ea typeface="ＭＳ Ｐゴシック" pitchFamily="34" charset="-128"/>
              </a:defRPr>
            </a:lvl1pPr>
            <a:lvl2pPr marL="742950" indent="-285750">
              <a:defRPr sz="2400">
                <a:solidFill>
                  <a:schemeClr val="tx1"/>
                </a:solidFill>
                <a:latin typeface="ITC Avant Garde Gothic" pitchFamily="34" charset="0"/>
                <a:ea typeface="ＭＳ Ｐゴシック" pitchFamily="34" charset="-128"/>
              </a:defRPr>
            </a:lvl2pPr>
            <a:lvl3pPr marL="1143000" indent="-228600">
              <a:defRPr sz="2400">
                <a:solidFill>
                  <a:schemeClr val="tx1"/>
                </a:solidFill>
                <a:latin typeface="ITC Avant Garde Gothic" pitchFamily="34" charset="0"/>
                <a:ea typeface="ＭＳ Ｐゴシック" pitchFamily="34" charset="-128"/>
              </a:defRPr>
            </a:lvl3pPr>
            <a:lvl4pPr marL="1600200" indent="-228600">
              <a:defRPr sz="2400">
                <a:solidFill>
                  <a:schemeClr val="tx1"/>
                </a:solidFill>
                <a:latin typeface="ITC Avant Garde Gothic" pitchFamily="34" charset="0"/>
                <a:ea typeface="ＭＳ Ｐゴシック" pitchFamily="34" charset="-128"/>
              </a:defRPr>
            </a:lvl4pPr>
            <a:lvl5pPr marL="2057400" indent="-228600">
              <a:defRPr sz="2400">
                <a:solidFill>
                  <a:schemeClr val="tx1"/>
                </a:solidFill>
                <a:latin typeface="ITC Avant Garde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9pPr>
          </a:lstStyle>
          <a:p>
            <a:pPr algn="r" eaLnBrk="1" hangingPunct="1"/>
            <a:r>
              <a:rPr lang="es-MX" altLang="es-MX" sz="3200" dirty="0" err="1">
                <a:solidFill>
                  <a:srgbClr val="BBE0E3"/>
                </a:solidFill>
              </a:rPr>
              <a:t>Geneviève</a:t>
            </a:r>
            <a:r>
              <a:rPr lang="es-MX" altLang="es-MX" sz="3200" dirty="0">
                <a:solidFill>
                  <a:schemeClr val="bg1"/>
                </a:solidFill>
              </a:rPr>
              <a:t> </a:t>
            </a:r>
            <a:r>
              <a:rPr lang="es-MX" altLang="es-MX" sz="3200" dirty="0" err="1">
                <a:solidFill>
                  <a:schemeClr val="bg1"/>
                </a:solidFill>
              </a:rPr>
              <a:t>Bollème</a:t>
            </a:r>
            <a:endParaRPr lang="es-MX" altLang="es-MX" sz="3200" dirty="0">
              <a:solidFill>
                <a:schemeClr val="bg1"/>
              </a:solidFill>
            </a:endParaRPr>
          </a:p>
        </p:txBody>
      </p:sp>
      <p:sp>
        <p:nvSpPr>
          <p:cNvPr id="6" name="Abrir llave 5"/>
          <p:cNvSpPr/>
          <p:nvPr/>
        </p:nvSpPr>
        <p:spPr>
          <a:xfrm>
            <a:off x="1331640" y="1740446"/>
            <a:ext cx="649287" cy="3743994"/>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1484313"/>
            <a:ext cx="1908175" cy="48974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grpSp>
        <p:nvGrpSpPr>
          <p:cNvPr id="100365" name="Group 13"/>
          <p:cNvGrpSpPr>
            <a:grpSpLocks/>
          </p:cNvGrpSpPr>
          <p:nvPr/>
        </p:nvGrpSpPr>
        <p:grpSpPr bwMode="auto">
          <a:xfrm>
            <a:off x="1260475" y="476250"/>
            <a:ext cx="1439863" cy="1735138"/>
            <a:chOff x="748" y="890"/>
            <a:chExt cx="907" cy="1093"/>
          </a:xfrm>
        </p:grpSpPr>
        <p:grpSp>
          <p:nvGrpSpPr>
            <p:cNvPr id="15388" name="Group 9"/>
            <p:cNvGrpSpPr>
              <a:grpSpLocks/>
            </p:cNvGrpSpPr>
            <p:nvPr/>
          </p:nvGrpSpPr>
          <p:grpSpPr bwMode="auto">
            <a:xfrm>
              <a:off x="930" y="890"/>
              <a:ext cx="568" cy="771"/>
              <a:chOff x="3606" y="1026"/>
              <a:chExt cx="1497" cy="2087"/>
            </a:xfrm>
          </p:grpSpPr>
          <p:pic>
            <p:nvPicPr>
              <p:cNvPr id="15390" name="Picture 10" descr="tbakhtin">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6" y="1117"/>
                <a:ext cx="1338" cy="1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28" name="Rectangle 11"/>
              <p:cNvSpPr>
                <a:spLocks noChangeArrowheads="1"/>
              </p:cNvSpPr>
              <p:nvPr/>
            </p:nvSpPr>
            <p:spPr bwMode="auto">
              <a:xfrm>
                <a:off x="3606" y="1026"/>
                <a:ext cx="1497" cy="2087"/>
              </a:xfrm>
              <a:prstGeom prst="rect">
                <a:avLst/>
              </a:prstGeom>
              <a:noFill/>
              <a:ln w="19050">
                <a:solidFill>
                  <a:schemeClr val="bg1"/>
                </a:solidFill>
                <a:miter lim="800000"/>
                <a:headEnd/>
                <a:tailEnd/>
              </a:ln>
              <a:effectLst>
                <a:outerShdw blurRad="63500" dist="38099" dir="2700000" algn="ctr" rotWithShape="0">
                  <a:schemeClr val="bg2">
                    <a:alpha val="74998"/>
                  </a:schemeClr>
                </a:outerShdw>
              </a:effectLst>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es-ES">
                  <a:latin typeface="ITC Avant Garde Gothic" charset="0"/>
                  <a:ea typeface="ＭＳ Ｐゴシック" charset="0"/>
                </a:endParaRPr>
              </a:p>
            </p:txBody>
          </p:sp>
        </p:grpSp>
        <p:sp>
          <p:nvSpPr>
            <p:cNvPr id="4126" name="Text Box 12"/>
            <p:cNvSpPr txBox="1">
              <a:spLocks noChangeArrowheads="1"/>
            </p:cNvSpPr>
            <p:nvPr/>
          </p:nvSpPr>
          <p:spPr bwMode="auto">
            <a:xfrm>
              <a:off x="748" y="1752"/>
              <a:ext cx="9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Mijail </a:t>
              </a:r>
              <a:r>
                <a:rPr lang="es-MX" dirty="0" smtClean="0">
                  <a:solidFill>
                    <a:srgbClr val="FFFFFF"/>
                  </a:solidFill>
                </a:rPr>
                <a:t>Bajtin</a:t>
              </a:r>
              <a:endParaRPr lang="es-ES" dirty="0" smtClean="0">
                <a:solidFill>
                  <a:srgbClr val="FFFFFF"/>
                </a:solidFill>
              </a:endParaRPr>
            </a:p>
          </p:txBody>
        </p:sp>
      </p:grpSp>
      <p:sp>
        <p:nvSpPr>
          <p:cNvPr id="4100" name="Rectangle 15"/>
          <p:cNvSpPr>
            <a:spLocks noChangeArrowheads="1"/>
          </p:cNvSpPr>
          <p:nvPr/>
        </p:nvSpPr>
        <p:spPr bwMode="auto">
          <a:xfrm>
            <a:off x="3563938" y="2924175"/>
            <a:ext cx="151447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lvl1pPr>
              <a:defRPr sz="2400">
                <a:solidFill>
                  <a:schemeClr val="tx1"/>
                </a:solidFill>
                <a:latin typeface="ITC Avant Garde Gothic" pitchFamily="34" charset="0"/>
                <a:ea typeface="ＭＳ Ｐゴシック" pitchFamily="34" charset="-128"/>
              </a:defRPr>
            </a:lvl1pPr>
            <a:lvl2pPr marL="742950" indent="-285750">
              <a:defRPr sz="2400">
                <a:solidFill>
                  <a:schemeClr val="tx1"/>
                </a:solidFill>
                <a:latin typeface="ITC Avant Garde Gothic" pitchFamily="34" charset="0"/>
                <a:ea typeface="ＭＳ Ｐゴシック" pitchFamily="34" charset="-128"/>
              </a:defRPr>
            </a:lvl2pPr>
            <a:lvl3pPr marL="1143000" indent="-228600">
              <a:defRPr sz="2400">
                <a:solidFill>
                  <a:schemeClr val="tx1"/>
                </a:solidFill>
                <a:latin typeface="ITC Avant Garde Gothic" pitchFamily="34" charset="0"/>
                <a:ea typeface="ＭＳ Ｐゴシック" pitchFamily="34" charset="-128"/>
              </a:defRPr>
            </a:lvl3pPr>
            <a:lvl4pPr marL="1600200" indent="-228600">
              <a:defRPr sz="2400">
                <a:solidFill>
                  <a:schemeClr val="tx1"/>
                </a:solidFill>
                <a:latin typeface="ITC Avant Garde Gothic" pitchFamily="34" charset="0"/>
                <a:ea typeface="ＭＳ Ｐゴシック" pitchFamily="34" charset="-128"/>
              </a:defRPr>
            </a:lvl4pPr>
            <a:lvl5pPr marL="2057400" indent="-228600">
              <a:defRPr sz="2400">
                <a:solidFill>
                  <a:schemeClr val="tx1"/>
                </a:solidFill>
                <a:latin typeface="ITC Avant Garde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9pPr>
          </a:lstStyle>
          <a:p>
            <a:pPr algn="r" eaLnBrk="1" hangingPunct="1"/>
            <a:r>
              <a:rPr lang="es-MX" altLang="es-MX" sz="4000">
                <a:solidFill>
                  <a:schemeClr val="bg1"/>
                </a:solidFill>
              </a:rPr>
              <a:t/>
            </a:r>
            <a:br>
              <a:rPr lang="es-MX" altLang="es-MX" sz="4000">
                <a:solidFill>
                  <a:schemeClr val="bg1"/>
                </a:solidFill>
              </a:rPr>
            </a:br>
            <a:endParaRPr lang="es-MX" altLang="es-MX" sz="4000">
              <a:solidFill>
                <a:schemeClr val="bg1"/>
              </a:solidFill>
            </a:endParaRPr>
          </a:p>
        </p:txBody>
      </p:sp>
      <p:grpSp>
        <p:nvGrpSpPr>
          <p:cNvPr id="100370" name="Group 18"/>
          <p:cNvGrpSpPr>
            <a:grpSpLocks/>
          </p:cNvGrpSpPr>
          <p:nvPr/>
        </p:nvGrpSpPr>
        <p:grpSpPr bwMode="auto">
          <a:xfrm>
            <a:off x="3421063" y="476250"/>
            <a:ext cx="1871662" cy="1662113"/>
            <a:chOff x="2109" y="890"/>
            <a:chExt cx="1179" cy="1047"/>
          </a:xfrm>
        </p:grpSpPr>
        <p:pic>
          <p:nvPicPr>
            <p:cNvPr id="15386" name="Picture 14" descr="burke03-09">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9" y="890"/>
              <a:ext cx="1179" cy="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4" name="Text Box 17"/>
            <p:cNvSpPr txBox="1">
              <a:spLocks noChangeArrowheads="1"/>
            </p:cNvSpPr>
            <p:nvPr/>
          </p:nvSpPr>
          <p:spPr bwMode="auto">
            <a:xfrm>
              <a:off x="2336" y="1706"/>
              <a:ext cx="90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Peter </a:t>
              </a:r>
              <a:r>
                <a:rPr lang="es-MX" dirty="0" smtClean="0">
                  <a:solidFill>
                    <a:schemeClr val="bg1"/>
                  </a:solidFill>
                </a:rPr>
                <a:t>Burke</a:t>
              </a:r>
              <a:endParaRPr lang="es-ES" dirty="0" smtClean="0">
                <a:solidFill>
                  <a:schemeClr val="bg1"/>
                </a:solidFill>
              </a:endParaRPr>
            </a:p>
          </p:txBody>
        </p:sp>
      </p:grpSp>
      <p:grpSp>
        <p:nvGrpSpPr>
          <p:cNvPr id="100383" name="Group 31"/>
          <p:cNvGrpSpPr>
            <a:grpSpLocks/>
          </p:cNvGrpSpPr>
          <p:nvPr/>
        </p:nvGrpSpPr>
        <p:grpSpPr bwMode="auto">
          <a:xfrm>
            <a:off x="6157913" y="620713"/>
            <a:ext cx="2159000" cy="1592262"/>
            <a:chOff x="3743" y="749"/>
            <a:chExt cx="1360" cy="1003"/>
          </a:xfrm>
        </p:grpSpPr>
        <p:pic>
          <p:nvPicPr>
            <p:cNvPr id="15384" name="Picture 19" descr="Gramsci%20en%20c%E1rcel">
              <a:hlinkClick r:id="rId6" action="ppaction://hlinksldjump"/>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87" y="749"/>
              <a:ext cx="1179" cy="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2" name="Text Box 23"/>
            <p:cNvSpPr txBox="1">
              <a:spLocks noChangeArrowheads="1"/>
            </p:cNvSpPr>
            <p:nvPr/>
          </p:nvSpPr>
          <p:spPr bwMode="auto">
            <a:xfrm>
              <a:off x="3743" y="1521"/>
              <a:ext cx="13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Antonio </a:t>
              </a:r>
              <a:r>
                <a:rPr lang="es-MX" dirty="0" smtClean="0">
                  <a:solidFill>
                    <a:srgbClr val="FFFFFF"/>
                  </a:solidFill>
                </a:rPr>
                <a:t>Gramsci</a:t>
              </a:r>
              <a:endParaRPr lang="es-ES" dirty="0" smtClean="0">
                <a:solidFill>
                  <a:srgbClr val="FFFFFF"/>
                </a:solidFill>
              </a:endParaRPr>
            </a:p>
          </p:txBody>
        </p:sp>
      </p:grpSp>
      <p:grpSp>
        <p:nvGrpSpPr>
          <p:cNvPr id="100382" name="Group 30"/>
          <p:cNvGrpSpPr>
            <a:grpSpLocks/>
          </p:cNvGrpSpPr>
          <p:nvPr/>
        </p:nvGrpSpPr>
        <p:grpSpPr bwMode="auto">
          <a:xfrm>
            <a:off x="1044575" y="2420938"/>
            <a:ext cx="1871663" cy="2095500"/>
            <a:chOff x="839" y="2024"/>
            <a:chExt cx="1179" cy="1320"/>
          </a:xfrm>
        </p:grpSpPr>
        <p:pic>
          <p:nvPicPr>
            <p:cNvPr id="15382" name="Picture 27" descr="ginzburg">
              <a:hlinkClick r:id="rId8" action="ppaction://hlinksldjump"/>
            </p:cNvPr>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1054" y="2024"/>
              <a:ext cx="737" cy="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0" name="Text Box 29"/>
            <p:cNvSpPr txBox="1">
              <a:spLocks noChangeArrowheads="1"/>
            </p:cNvSpPr>
            <p:nvPr/>
          </p:nvSpPr>
          <p:spPr bwMode="auto">
            <a:xfrm>
              <a:off x="839" y="3113"/>
              <a:ext cx="11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Carlo </a:t>
              </a:r>
              <a:r>
                <a:rPr lang="es-MX" dirty="0" smtClean="0">
                  <a:solidFill>
                    <a:srgbClr val="FFFFFF"/>
                  </a:solidFill>
                </a:rPr>
                <a:t>Ginzburg</a:t>
              </a:r>
              <a:endParaRPr lang="es-ES" dirty="0" smtClean="0">
                <a:solidFill>
                  <a:srgbClr val="FFFFFF"/>
                </a:solidFill>
              </a:endParaRPr>
            </a:p>
          </p:txBody>
        </p:sp>
      </p:grpSp>
      <p:grpSp>
        <p:nvGrpSpPr>
          <p:cNvPr id="100386" name="Group 34"/>
          <p:cNvGrpSpPr>
            <a:grpSpLocks/>
          </p:cNvGrpSpPr>
          <p:nvPr/>
        </p:nvGrpSpPr>
        <p:grpSpPr bwMode="auto">
          <a:xfrm>
            <a:off x="3490913" y="2420938"/>
            <a:ext cx="1944687" cy="2024062"/>
            <a:chOff x="1882" y="1842"/>
            <a:chExt cx="1225" cy="1275"/>
          </a:xfrm>
        </p:grpSpPr>
        <p:pic>
          <p:nvPicPr>
            <p:cNvPr id="15380" name="Picture 32" descr="GeertzYogyakarta1984-2">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27" y="1842"/>
              <a:ext cx="1044"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8" name="Text Box 33"/>
            <p:cNvSpPr txBox="1">
              <a:spLocks noChangeArrowheads="1"/>
            </p:cNvSpPr>
            <p:nvPr/>
          </p:nvSpPr>
          <p:spPr bwMode="auto">
            <a:xfrm>
              <a:off x="1882" y="2886"/>
              <a:ext cx="122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Clifford </a:t>
              </a:r>
              <a:r>
                <a:rPr lang="es-MX" dirty="0" smtClean="0">
                  <a:solidFill>
                    <a:srgbClr val="FFFFFF"/>
                  </a:solidFill>
                </a:rPr>
                <a:t>Geertz</a:t>
              </a:r>
              <a:endParaRPr lang="es-ES" dirty="0" smtClean="0">
                <a:solidFill>
                  <a:srgbClr val="FFFFFF"/>
                </a:solidFill>
              </a:endParaRPr>
            </a:p>
          </p:txBody>
        </p:sp>
      </p:grpSp>
      <p:grpSp>
        <p:nvGrpSpPr>
          <p:cNvPr id="100391" name="Group 39"/>
          <p:cNvGrpSpPr>
            <a:grpSpLocks/>
          </p:cNvGrpSpPr>
          <p:nvPr/>
        </p:nvGrpSpPr>
        <p:grpSpPr bwMode="auto">
          <a:xfrm>
            <a:off x="5940425" y="2420938"/>
            <a:ext cx="2376488" cy="2095500"/>
            <a:chOff x="3243" y="1842"/>
            <a:chExt cx="1497" cy="1320"/>
          </a:xfrm>
        </p:grpSpPr>
        <p:pic>
          <p:nvPicPr>
            <p:cNvPr id="15378" name="Picture 37" descr="genevieve">
              <a:hlinkClick r:id="rId12" action="ppaction://hlinksldjump"/>
            </p:cNvPr>
            <p:cNvPicPr>
              <a:picLocks noChangeAspect="1" noChangeArrowheads="1"/>
            </p:cNvPicPr>
            <p:nvPr/>
          </p:nvPicPr>
          <p:blipFill>
            <a:blip r:embed="rId13" cstate="print">
              <a:lum bright="6000"/>
              <a:grayscl/>
              <a:extLst>
                <a:ext uri="{28A0092B-C50C-407E-A947-70E740481C1C}">
                  <a14:useLocalDpi xmlns:a14="http://schemas.microsoft.com/office/drawing/2010/main" val="0"/>
                </a:ext>
              </a:extLst>
            </a:blip>
            <a:srcRect/>
            <a:stretch>
              <a:fillRect/>
            </a:stretch>
          </p:blipFill>
          <p:spPr bwMode="auto">
            <a:xfrm>
              <a:off x="3606" y="1842"/>
              <a:ext cx="806"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6" name="Text Box 38"/>
            <p:cNvSpPr txBox="1">
              <a:spLocks noChangeArrowheads="1"/>
            </p:cNvSpPr>
            <p:nvPr/>
          </p:nvSpPr>
          <p:spPr bwMode="auto">
            <a:xfrm>
              <a:off x="3243" y="2931"/>
              <a:ext cx="149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ITC Avant Garde Gothic" pitchFamily="34" charset="0"/>
                  <a:ea typeface="ＭＳ Ｐゴシック" pitchFamily="34" charset="-128"/>
                </a:defRPr>
              </a:lvl1pPr>
              <a:lvl2pPr marL="742950" indent="-285750">
                <a:defRPr sz="2400">
                  <a:solidFill>
                    <a:schemeClr val="tx1"/>
                  </a:solidFill>
                  <a:latin typeface="ITC Avant Garde Gothic" pitchFamily="34" charset="0"/>
                  <a:ea typeface="ＭＳ Ｐゴシック" pitchFamily="34" charset="-128"/>
                </a:defRPr>
              </a:lvl2pPr>
              <a:lvl3pPr marL="1143000" indent="-228600">
                <a:defRPr sz="2400">
                  <a:solidFill>
                    <a:schemeClr val="tx1"/>
                  </a:solidFill>
                  <a:latin typeface="ITC Avant Garde Gothic" pitchFamily="34" charset="0"/>
                  <a:ea typeface="ＭＳ Ｐゴシック" pitchFamily="34" charset="-128"/>
                </a:defRPr>
              </a:lvl3pPr>
              <a:lvl4pPr marL="1600200" indent="-228600">
                <a:defRPr sz="2400">
                  <a:solidFill>
                    <a:schemeClr val="tx1"/>
                  </a:solidFill>
                  <a:latin typeface="ITC Avant Garde Gothic" pitchFamily="34" charset="0"/>
                  <a:ea typeface="ＭＳ Ｐゴシック" pitchFamily="34" charset="-128"/>
                </a:defRPr>
              </a:lvl4pPr>
              <a:lvl5pPr marL="2057400" indent="-228600">
                <a:defRPr sz="2400">
                  <a:solidFill>
                    <a:schemeClr val="tx1"/>
                  </a:solidFill>
                  <a:latin typeface="ITC Avant Garde Gothic"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ITC Avant Garde Gothic" pitchFamily="34" charset="0"/>
                  <a:ea typeface="ＭＳ Ｐゴシック" pitchFamily="34" charset="-128"/>
                </a:defRPr>
              </a:lvl9pPr>
            </a:lstStyle>
            <a:p>
              <a:pPr eaLnBrk="1" hangingPunct="1">
                <a:spcBef>
                  <a:spcPct val="50000"/>
                </a:spcBef>
              </a:pPr>
              <a:r>
                <a:rPr lang="es-MX" altLang="es-MX" sz="1800">
                  <a:solidFill>
                    <a:srgbClr val="BADDE1"/>
                  </a:solidFill>
                </a:rPr>
                <a:t>Geneviève</a:t>
              </a:r>
              <a:r>
                <a:rPr lang="es-MX" altLang="es-MX" sz="1800">
                  <a:solidFill>
                    <a:schemeClr val="bg1"/>
                  </a:solidFill>
                </a:rPr>
                <a:t> Bollème</a:t>
              </a:r>
              <a:endParaRPr lang="es-ES" altLang="es-MX" sz="1800">
                <a:solidFill>
                  <a:schemeClr val="bg1"/>
                </a:solidFill>
              </a:endParaRPr>
            </a:p>
          </p:txBody>
        </p:sp>
      </p:grpSp>
      <p:grpSp>
        <p:nvGrpSpPr>
          <p:cNvPr id="100396" name="Group 44"/>
          <p:cNvGrpSpPr>
            <a:grpSpLocks/>
          </p:cNvGrpSpPr>
          <p:nvPr/>
        </p:nvGrpSpPr>
        <p:grpSpPr bwMode="auto">
          <a:xfrm>
            <a:off x="1042988" y="4724400"/>
            <a:ext cx="2016125" cy="1854200"/>
            <a:chOff x="703" y="3037"/>
            <a:chExt cx="1270" cy="1168"/>
          </a:xfrm>
        </p:grpSpPr>
        <p:pic>
          <p:nvPicPr>
            <p:cNvPr id="15376" name="Picture 42" descr="Chartier-semi">
              <a:hlinkClick r:id="rId14" action="ppaction://hlinksldjump"/>
            </p:cNvPr>
            <p:cNvPicPr>
              <a:picLocks noChangeAspect="1" noChangeArrowheads="1"/>
            </p:cNvPicPr>
            <p:nvPr/>
          </p:nvPicPr>
          <p:blipFill>
            <a:blip r:embed="rId15">
              <a:grayscl/>
              <a:extLst>
                <a:ext uri="{28A0092B-C50C-407E-A947-70E740481C1C}">
                  <a14:useLocalDpi xmlns:a14="http://schemas.microsoft.com/office/drawing/2010/main" val="0"/>
                </a:ext>
              </a:extLst>
            </a:blip>
            <a:srcRect/>
            <a:stretch>
              <a:fillRect/>
            </a:stretch>
          </p:blipFill>
          <p:spPr bwMode="auto">
            <a:xfrm>
              <a:off x="703" y="3037"/>
              <a:ext cx="1179"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4" name="Text Box 43"/>
            <p:cNvSpPr txBox="1">
              <a:spLocks noChangeArrowheads="1"/>
            </p:cNvSpPr>
            <p:nvPr/>
          </p:nvSpPr>
          <p:spPr bwMode="auto">
            <a:xfrm>
              <a:off x="703" y="3974"/>
              <a:ext cx="127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Robert </a:t>
              </a:r>
              <a:r>
                <a:rPr lang="es-MX" dirty="0" smtClean="0">
                  <a:solidFill>
                    <a:srgbClr val="FFFFFF"/>
                  </a:solidFill>
                </a:rPr>
                <a:t>Chartier</a:t>
              </a:r>
              <a:endParaRPr lang="es-ES" dirty="0" smtClean="0">
                <a:solidFill>
                  <a:srgbClr val="FFFFFF"/>
                </a:solidFill>
              </a:endParaRPr>
            </a:p>
          </p:txBody>
        </p:sp>
      </p:grpSp>
      <p:grpSp>
        <p:nvGrpSpPr>
          <p:cNvPr id="100401" name="Group 49"/>
          <p:cNvGrpSpPr>
            <a:grpSpLocks/>
          </p:cNvGrpSpPr>
          <p:nvPr/>
        </p:nvGrpSpPr>
        <p:grpSpPr bwMode="auto">
          <a:xfrm>
            <a:off x="3492500" y="4581525"/>
            <a:ext cx="1943100" cy="2022475"/>
            <a:chOff x="2018" y="2886"/>
            <a:chExt cx="1224" cy="1274"/>
          </a:xfrm>
        </p:grpSpPr>
        <p:pic>
          <p:nvPicPr>
            <p:cNvPr id="15374" name="Picture 47" descr="Pierrre_Bourdieu.jpg">
              <a:hlinkClick r:id="rId16" action="ppaction://hlinksldjump"/>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00" y="2886"/>
              <a:ext cx="776" cy="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2" name="Text Box 48"/>
            <p:cNvSpPr txBox="1">
              <a:spLocks noChangeArrowheads="1"/>
            </p:cNvSpPr>
            <p:nvPr/>
          </p:nvSpPr>
          <p:spPr bwMode="auto">
            <a:xfrm>
              <a:off x="2018" y="3929"/>
              <a:ext cx="12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Pierre </a:t>
              </a:r>
              <a:r>
                <a:rPr lang="es-MX" dirty="0" smtClean="0">
                  <a:solidFill>
                    <a:srgbClr val="FFFFFF"/>
                  </a:solidFill>
                </a:rPr>
                <a:t>Bourdieu</a:t>
              </a:r>
              <a:endParaRPr lang="es-ES" dirty="0" smtClean="0">
                <a:solidFill>
                  <a:srgbClr val="FFFFFF"/>
                </a:solidFill>
              </a:endParaRPr>
            </a:p>
          </p:txBody>
        </p:sp>
      </p:grpSp>
      <p:grpSp>
        <p:nvGrpSpPr>
          <p:cNvPr id="100406" name="Group 54"/>
          <p:cNvGrpSpPr>
            <a:grpSpLocks/>
          </p:cNvGrpSpPr>
          <p:nvPr/>
        </p:nvGrpSpPr>
        <p:grpSpPr bwMode="auto">
          <a:xfrm>
            <a:off x="5991225" y="4652963"/>
            <a:ext cx="2541588" cy="1951037"/>
            <a:chOff x="3592" y="2976"/>
            <a:chExt cx="1601" cy="1229"/>
          </a:xfrm>
        </p:grpSpPr>
        <p:pic>
          <p:nvPicPr>
            <p:cNvPr id="15372" name="Picture 52" descr="certeau1">
              <a:hlinkClick r:id="rId18" action="ppaction://hlinksldjump"/>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742" y="2976"/>
              <a:ext cx="1134" cy="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0" name="Text Box 53"/>
            <p:cNvSpPr txBox="1">
              <a:spLocks noChangeArrowheads="1"/>
            </p:cNvSpPr>
            <p:nvPr/>
          </p:nvSpPr>
          <p:spPr bwMode="auto">
            <a:xfrm>
              <a:off x="3592" y="3974"/>
              <a:ext cx="16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dirty="0" smtClean="0">
                  <a:solidFill>
                    <a:srgbClr val="BADDE1"/>
                  </a:solidFill>
                </a:rPr>
                <a:t>Michel </a:t>
              </a:r>
              <a:r>
                <a:rPr lang="es-MX" dirty="0" smtClean="0">
                  <a:solidFill>
                    <a:srgbClr val="FFFFFF"/>
                  </a:solidFill>
                </a:rPr>
                <a:t>de Certeau</a:t>
              </a:r>
              <a:endParaRPr lang="es-ES" dirty="0" smtClean="0">
                <a:solidFill>
                  <a:srgbClr val="FFFFFF"/>
                </a:solidFill>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4" fill="hold" nodeType="afterEffect">
                                  <p:stCondLst>
                                    <p:cond delay="0"/>
                                  </p:stCondLst>
                                  <p:childTnLst>
                                    <p:set>
                                      <p:cBhvr>
                                        <p:cTn id="6" dur="1" fill="hold">
                                          <p:stCondLst>
                                            <p:cond delay="0"/>
                                          </p:stCondLst>
                                        </p:cTn>
                                        <p:tgtEl>
                                          <p:spTgt spid="100365"/>
                                        </p:tgtEl>
                                        <p:attrNameLst>
                                          <p:attrName>style.visibility</p:attrName>
                                        </p:attrNameLst>
                                      </p:cBhvr>
                                      <p:to>
                                        <p:strVal val="visible"/>
                                      </p:to>
                                    </p:set>
                                    <p:anim calcmode="lin" valueType="num">
                                      <p:cBhvr additive="base">
                                        <p:cTn id="7" dur="5000" fill="hold"/>
                                        <p:tgtEl>
                                          <p:spTgt spid="100365"/>
                                        </p:tgtEl>
                                        <p:attrNameLst>
                                          <p:attrName>ppt_x</p:attrName>
                                        </p:attrNameLst>
                                      </p:cBhvr>
                                      <p:tavLst>
                                        <p:tav tm="0">
                                          <p:val>
                                            <p:strVal val="#ppt_x"/>
                                          </p:val>
                                        </p:tav>
                                        <p:tav tm="100000">
                                          <p:val>
                                            <p:strVal val="#ppt_x"/>
                                          </p:val>
                                        </p:tav>
                                      </p:tavLst>
                                    </p:anim>
                                    <p:anim calcmode="lin" valueType="num">
                                      <p:cBhvr additive="base">
                                        <p:cTn id="8" dur="5000" fill="hold"/>
                                        <p:tgtEl>
                                          <p:spTgt spid="100365"/>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100370"/>
                                        </p:tgtEl>
                                        <p:attrNameLst>
                                          <p:attrName>style.visibility</p:attrName>
                                        </p:attrNameLst>
                                      </p:cBhvr>
                                      <p:to>
                                        <p:strVal val="visible"/>
                                      </p:to>
                                    </p:set>
                                    <p:anim calcmode="lin" valueType="num">
                                      <p:cBhvr additive="base">
                                        <p:cTn id="11" dur="5000" fill="hold"/>
                                        <p:tgtEl>
                                          <p:spTgt spid="100370"/>
                                        </p:tgtEl>
                                        <p:attrNameLst>
                                          <p:attrName>ppt_x</p:attrName>
                                        </p:attrNameLst>
                                      </p:cBhvr>
                                      <p:tavLst>
                                        <p:tav tm="0">
                                          <p:val>
                                            <p:strVal val="#ppt_x"/>
                                          </p:val>
                                        </p:tav>
                                        <p:tav tm="100000">
                                          <p:val>
                                            <p:strVal val="#ppt_x"/>
                                          </p:val>
                                        </p:tav>
                                      </p:tavLst>
                                    </p:anim>
                                    <p:anim calcmode="lin" valueType="num">
                                      <p:cBhvr additive="base">
                                        <p:cTn id="12" dur="5000" fill="hold"/>
                                        <p:tgtEl>
                                          <p:spTgt spid="100370"/>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100383"/>
                                        </p:tgtEl>
                                        <p:attrNameLst>
                                          <p:attrName>style.visibility</p:attrName>
                                        </p:attrNameLst>
                                      </p:cBhvr>
                                      <p:to>
                                        <p:strVal val="visible"/>
                                      </p:to>
                                    </p:set>
                                    <p:anim calcmode="lin" valueType="num">
                                      <p:cBhvr additive="base">
                                        <p:cTn id="15" dur="5000" fill="hold"/>
                                        <p:tgtEl>
                                          <p:spTgt spid="100383"/>
                                        </p:tgtEl>
                                        <p:attrNameLst>
                                          <p:attrName>ppt_x</p:attrName>
                                        </p:attrNameLst>
                                      </p:cBhvr>
                                      <p:tavLst>
                                        <p:tav tm="0">
                                          <p:val>
                                            <p:strVal val="#ppt_x"/>
                                          </p:val>
                                        </p:tav>
                                        <p:tav tm="100000">
                                          <p:val>
                                            <p:strVal val="#ppt_x"/>
                                          </p:val>
                                        </p:tav>
                                      </p:tavLst>
                                    </p:anim>
                                    <p:anim calcmode="lin" valueType="num">
                                      <p:cBhvr additive="base">
                                        <p:cTn id="16" dur="5000" fill="hold"/>
                                        <p:tgtEl>
                                          <p:spTgt spid="100383"/>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100391"/>
                                        </p:tgtEl>
                                        <p:attrNameLst>
                                          <p:attrName>style.visibility</p:attrName>
                                        </p:attrNameLst>
                                      </p:cBhvr>
                                      <p:to>
                                        <p:strVal val="visible"/>
                                      </p:to>
                                    </p:set>
                                    <p:anim calcmode="lin" valueType="num">
                                      <p:cBhvr additive="base">
                                        <p:cTn id="19" dur="5000" fill="hold"/>
                                        <p:tgtEl>
                                          <p:spTgt spid="100391"/>
                                        </p:tgtEl>
                                        <p:attrNameLst>
                                          <p:attrName>ppt_x</p:attrName>
                                        </p:attrNameLst>
                                      </p:cBhvr>
                                      <p:tavLst>
                                        <p:tav tm="0">
                                          <p:val>
                                            <p:strVal val="#ppt_x"/>
                                          </p:val>
                                        </p:tav>
                                        <p:tav tm="100000">
                                          <p:val>
                                            <p:strVal val="#ppt_x"/>
                                          </p:val>
                                        </p:tav>
                                      </p:tavLst>
                                    </p:anim>
                                    <p:anim calcmode="lin" valueType="num">
                                      <p:cBhvr additive="base">
                                        <p:cTn id="20" dur="5000" fill="hold"/>
                                        <p:tgtEl>
                                          <p:spTgt spid="100391"/>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100386"/>
                                        </p:tgtEl>
                                        <p:attrNameLst>
                                          <p:attrName>style.visibility</p:attrName>
                                        </p:attrNameLst>
                                      </p:cBhvr>
                                      <p:to>
                                        <p:strVal val="visible"/>
                                      </p:to>
                                    </p:set>
                                    <p:anim calcmode="lin" valueType="num">
                                      <p:cBhvr additive="base">
                                        <p:cTn id="23" dur="5000" fill="hold"/>
                                        <p:tgtEl>
                                          <p:spTgt spid="100386"/>
                                        </p:tgtEl>
                                        <p:attrNameLst>
                                          <p:attrName>ppt_x</p:attrName>
                                        </p:attrNameLst>
                                      </p:cBhvr>
                                      <p:tavLst>
                                        <p:tav tm="0">
                                          <p:val>
                                            <p:strVal val="#ppt_x"/>
                                          </p:val>
                                        </p:tav>
                                        <p:tav tm="100000">
                                          <p:val>
                                            <p:strVal val="#ppt_x"/>
                                          </p:val>
                                        </p:tav>
                                      </p:tavLst>
                                    </p:anim>
                                    <p:anim calcmode="lin" valueType="num">
                                      <p:cBhvr additive="base">
                                        <p:cTn id="24" dur="5000" fill="hold"/>
                                        <p:tgtEl>
                                          <p:spTgt spid="100386"/>
                                        </p:tgtEl>
                                        <p:attrNameLst>
                                          <p:attrName>ppt_y</p:attrName>
                                        </p:attrNameLst>
                                      </p:cBhvr>
                                      <p:tavLst>
                                        <p:tav tm="0">
                                          <p:val>
                                            <p:strVal val="1+#ppt_h/2"/>
                                          </p:val>
                                        </p:tav>
                                        <p:tav tm="100000">
                                          <p:val>
                                            <p:strVal val="#ppt_y"/>
                                          </p:val>
                                        </p:tav>
                                      </p:tavLst>
                                    </p:anim>
                                  </p:childTnLst>
                                </p:cTn>
                              </p:par>
                              <p:par>
                                <p:cTn id="25" presetID="7" presetClass="entr" presetSubtype="4" fill="hold" nodeType="withEffect">
                                  <p:stCondLst>
                                    <p:cond delay="0"/>
                                  </p:stCondLst>
                                  <p:childTnLst>
                                    <p:set>
                                      <p:cBhvr>
                                        <p:cTn id="26" dur="1" fill="hold">
                                          <p:stCondLst>
                                            <p:cond delay="0"/>
                                          </p:stCondLst>
                                        </p:cTn>
                                        <p:tgtEl>
                                          <p:spTgt spid="100382"/>
                                        </p:tgtEl>
                                        <p:attrNameLst>
                                          <p:attrName>style.visibility</p:attrName>
                                        </p:attrNameLst>
                                      </p:cBhvr>
                                      <p:to>
                                        <p:strVal val="visible"/>
                                      </p:to>
                                    </p:set>
                                    <p:anim calcmode="lin" valueType="num">
                                      <p:cBhvr additive="base">
                                        <p:cTn id="27" dur="5000" fill="hold"/>
                                        <p:tgtEl>
                                          <p:spTgt spid="100382"/>
                                        </p:tgtEl>
                                        <p:attrNameLst>
                                          <p:attrName>ppt_x</p:attrName>
                                        </p:attrNameLst>
                                      </p:cBhvr>
                                      <p:tavLst>
                                        <p:tav tm="0">
                                          <p:val>
                                            <p:strVal val="#ppt_x"/>
                                          </p:val>
                                        </p:tav>
                                        <p:tav tm="100000">
                                          <p:val>
                                            <p:strVal val="#ppt_x"/>
                                          </p:val>
                                        </p:tav>
                                      </p:tavLst>
                                    </p:anim>
                                    <p:anim calcmode="lin" valueType="num">
                                      <p:cBhvr additive="base">
                                        <p:cTn id="28" dur="5000" fill="hold"/>
                                        <p:tgtEl>
                                          <p:spTgt spid="100382"/>
                                        </p:tgtEl>
                                        <p:attrNameLst>
                                          <p:attrName>ppt_y</p:attrName>
                                        </p:attrNameLst>
                                      </p:cBhvr>
                                      <p:tavLst>
                                        <p:tav tm="0">
                                          <p:val>
                                            <p:strVal val="1+#ppt_h/2"/>
                                          </p:val>
                                        </p:tav>
                                        <p:tav tm="100000">
                                          <p:val>
                                            <p:strVal val="#ppt_y"/>
                                          </p:val>
                                        </p:tav>
                                      </p:tavLst>
                                    </p:anim>
                                  </p:childTnLst>
                                </p:cTn>
                              </p:par>
                              <p:par>
                                <p:cTn id="29" presetID="7" presetClass="entr" presetSubtype="4" fill="hold" nodeType="withEffect">
                                  <p:stCondLst>
                                    <p:cond delay="0"/>
                                  </p:stCondLst>
                                  <p:childTnLst>
                                    <p:set>
                                      <p:cBhvr>
                                        <p:cTn id="30" dur="1" fill="hold">
                                          <p:stCondLst>
                                            <p:cond delay="0"/>
                                          </p:stCondLst>
                                        </p:cTn>
                                        <p:tgtEl>
                                          <p:spTgt spid="100396"/>
                                        </p:tgtEl>
                                        <p:attrNameLst>
                                          <p:attrName>style.visibility</p:attrName>
                                        </p:attrNameLst>
                                      </p:cBhvr>
                                      <p:to>
                                        <p:strVal val="visible"/>
                                      </p:to>
                                    </p:set>
                                    <p:anim calcmode="lin" valueType="num">
                                      <p:cBhvr additive="base">
                                        <p:cTn id="31" dur="5000" fill="hold"/>
                                        <p:tgtEl>
                                          <p:spTgt spid="100396"/>
                                        </p:tgtEl>
                                        <p:attrNameLst>
                                          <p:attrName>ppt_x</p:attrName>
                                        </p:attrNameLst>
                                      </p:cBhvr>
                                      <p:tavLst>
                                        <p:tav tm="0">
                                          <p:val>
                                            <p:strVal val="#ppt_x"/>
                                          </p:val>
                                        </p:tav>
                                        <p:tav tm="100000">
                                          <p:val>
                                            <p:strVal val="#ppt_x"/>
                                          </p:val>
                                        </p:tav>
                                      </p:tavLst>
                                    </p:anim>
                                    <p:anim calcmode="lin" valueType="num">
                                      <p:cBhvr additive="base">
                                        <p:cTn id="32" dur="5000" fill="hold"/>
                                        <p:tgtEl>
                                          <p:spTgt spid="100396"/>
                                        </p:tgtEl>
                                        <p:attrNameLst>
                                          <p:attrName>ppt_y</p:attrName>
                                        </p:attrNameLst>
                                      </p:cBhvr>
                                      <p:tavLst>
                                        <p:tav tm="0">
                                          <p:val>
                                            <p:strVal val="1+#ppt_h/2"/>
                                          </p:val>
                                        </p:tav>
                                        <p:tav tm="100000">
                                          <p:val>
                                            <p:strVal val="#ppt_y"/>
                                          </p:val>
                                        </p:tav>
                                      </p:tavLst>
                                    </p:anim>
                                  </p:childTnLst>
                                </p:cTn>
                              </p:par>
                              <p:par>
                                <p:cTn id="33" presetID="7" presetClass="entr" presetSubtype="4" fill="hold" nodeType="withEffect">
                                  <p:stCondLst>
                                    <p:cond delay="0"/>
                                  </p:stCondLst>
                                  <p:childTnLst>
                                    <p:set>
                                      <p:cBhvr>
                                        <p:cTn id="34" dur="1" fill="hold">
                                          <p:stCondLst>
                                            <p:cond delay="0"/>
                                          </p:stCondLst>
                                        </p:cTn>
                                        <p:tgtEl>
                                          <p:spTgt spid="100401"/>
                                        </p:tgtEl>
                                        <p:attrNameLst>
                                          <p:attrName>style.visibility</p:attrName>
                                        </p:attrNameLst>
                                      </p:cBhvr>
                                      <p:to>
                                        <p:strVal val="visible"/>
                                      </p:to>
                                    </p:set>
                                    <p:anim calcmode="lin" valueType="num">
                                      <p:cBhvr additive="base">
                                        <p:cTn id="35" dur="5000" fill="hold"/>
                                        <p:tgtEl>
                                          <p:spTgt spid="100401"/>
                                        </p:tgtEl>
                                        <p:attrNameLst>
                                          <p:attrName>ppt_x</p:attrName>
                                        </p:attrNameLst>
                                      </p:cBhvr>
                                      <p:tavLst>
                                        <p:tav tm="0">
                                          <p:val>
                                            <p:strVal val="#ppt_x"/>
                                          </p:val>
                                        </p:tav>
                                        <p:tav tm="100000">
                                          <p:val>
                                            <p:strVal val="#ppt_x"/>
                                          </p:val>
                                        </p:tav>
                                      </p:tavLst>
                                    </p:anim>
                                    <p:anim calcmode="lin" valueType="num">
                                      <p:cBhvr additive="base">
                                        <p:cTn id="36" dur="5000" fill="hold"/>
                                        <p:tgtEl>
                                          <p:spTgt spid="100401"/>
                                        </p:tgtEl>
                                        <p:attrNameLst>
                                          <p:attrName>ppt_y</p:attrName>
                                        </p:attrNameLst>
                                      </p:cBhvr>
                                      <p:tavLst>
                                        <p:tav tm="0">
                                          <p:val>
                                            <p:strVal val="1+#ppt_h/2"/>
                                          </p:val>
                                        </p:tav>
                                        <p:tav tm="100000">
                                          <p:val>
                                            <p:strVal val="#ppt_y"/>
                                          </p:val>
                                        </p:tav>
                                      </p:tavLst>
                                    </p:anim>
                                  </p:childTnLst>
                                </p:cTn>
                              </p:par>
                              <p:par>
                                <p:cTn id="37" presetID="7" presetClass="entr" presetSubtype="4" fill="hold" nodeType="withEffect">
                                  <p:stCondLst>
                                    <p:cond delay="0"/>
                                  </p:stCondLst>
                                  <p:childTnLst>
                                    <p:set>
                                      <p:cBhvr>
                                        <p:cTn id="38" dur="1" fill="hold">
                                          <p:stCondLst>
                                            <p:cond delay="0"/>
                                          </p:stCondLst>
                                        </p:cTn>
                                        <p:tgtEl>
                                          <p:spTgt spid="100406"/>
                                        </p:tgtEl>
                                        <p:attrNameLst>
                                          <p:attrName>style.visibility</p:attrName>
                                        </p:attrNameLst>
                                      </p:cBhvr>
                                      <p:to>
                                        <p:strVal val="visible"/>
                                      </p:to>
                                    </p:set>
                                    <p:anim calcmode="lin" valueType="num">
                                      <p:cBhvr additive="base">
                                        <p:cTn id="39" dur="5000" fill="hold"/>
                                        <p:tgtEl>
                                          <p:spTgt spid="100406"/>
                                        </p:tgtEl>
                                        <p:attrNameLst>
                                          <p:attrName>ppt_x</p:attrName>
                                        </p:attrNameLst>
                                      </p:cBhvr>
                                      <p:tavLst>
                                        <p:tav tm="0">
                                          <p:val>
                                            <p:strVal val="#ppt_x"/>
                                          </p:val>
                                        </p:tav>
                                        <p:tav tm="100000">
                                          <p:val>
                                            <p:strVal val="#ppt_x"/>
                                          </p:val>
                                        </p:tav>
                                      </p:tavLst>
                                    </p:anim>
                                    <p:anim calcmode="lin" valueType="num">
                                      <p:cBhvr additive="base">
                                        <p:cTn id="40" dur="5000" fill="hold"/>
                                        <p:tgtEl>
                                          <p:spTgt spid="1004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dirty="0" smtClean="0">
                <a:solidFill>
                  <a:srgbClr val="BBE0E3"/>
                </a:solidFill>
              </a:rPr>
              <a:t>Actividad de aprendizaje sugerida</a:t>
            </a:r>
            <a:endParaRPr lang="es-ES" dirty="0">
              <a:solidFill>
                <a:srgbClr val="BBE0E3"/>
              </a:solidFill>
            </a:endParaRPr>
          </a:p>
        </p:txBody>
      </p:sp>
      <p:sp>
        <p:nvSpPr>
          <p:cNvPr id="3" name="Marcador de contenido 2"/>
          <p:cNvSpPr>
            <a:spLocks noGrp="1"/>
          </p:cNvSpPr>
          <p:nvPr>
            <p:ph idx="1"/>
          </p:nvPr>
        </p:nvSpPr>
        <p:spPr>
          <a:xfrm>
            <a:off x="1979613" y="1916832"/>
            <a:ext cx="6985000" cy="4464918"/>
          </a:xfrm>
        </p:spPr>
        <p:txBody>
          <a:bodyPr/>
          <a:lstStyle/>
          <a:p>
            <a:pPr marL="514350" indent="-514350">
              <a:buFont typeface="+mj-lt"/>
              <a:buAutoNum type="arabicPeriod"/>
            </a:pPr>
            <a:r>
              <a:rPr lang="es-ES" altLang="es-MX" sz="2000" dirty="0" smtClean="0">
                <a:ea typeface="ＭＳ Ｐゴシック" pitchFamily="34" charset="-128"/>
              </a:rPr>
              <a:t>Hagan, individualmente, un ejercicio de observación etnográfica para el abordaje de un fenómeno cultural que ocurra en su entorno próximo, y que sea característico de la cultura popular.</a:t>
            </a:r>
          </a:p>
          <a:p>
            <a:pPr marL="0" indent="0">
              <a:buNone/>
            </a:pPr>
            <a:endParaRPr lang="es-ES" altLang="es-MX" sz="2000" dirty="0" smtClean="0">
              <a:ea typeface="ＭＳ Ｐゴシック" pitchFamily="34" charset="-128"/>
            </a:endParaRPr>
          </a:p>
          <a:p>
            <a:pPr marL="514350" indent="-514350">
              <a:buFont typeface="+mj-lt"/>
              <a:buAutoNum type="arabicPeriod" startAt="2"/>
            </a:pPr>
            <a:r>
              <a:rPr lang="es-ES" altLang="es-MX" sz="2000" dirty="0" smtClean="0">
                <a:ea typeface="ＭＳ Ｐゴシック" pitchFamily="34" charset="-128"/>
              </a:rPr>
              <a:t>Redacten el reporte de observación contemplando los tres aspectos del análisis etnográfico que indica </a:t>
            </a:r>
            <a:r>
              <a:rPr lang="es-ES" altLang="es-MX" sz="2000" dirty="0" err="1" smtClean="0">
                <a:ea typeface="ＭＳ Ｐゴシック" pitchFamily="34" charset="-128"/>
              </a:rPr>
              <a:t>Clifford</a:t>
            </a:r>
            <a:r>
              <a:rPr lang="es-ES" altLang="es-MX" sz="2000" dirty="0" smtClean="0">
                <a:ea typeface="ＭＳ Ｐゴシック" pitchFamily="34" charset="-128"/>
              </a:rPr>
              <a:t> </a:t>
            </a:r>
            <a:r>
              <a:rPr lang="es-ES" altLang="es-MX" sz="2000" dirty="0" err="1" smtClean="0">
                <a:ea typeface="ＭＳ Ｐゴシック" pitchFamily="34" charset="-128"/>
              </a:rPr>
              <a:t>Geertz</a:t>
            </a:r>
            <a:r>
              <a:rPr lang="es-ES" altLang="es-MX" sz="2000" dirty="0" smtClean="0">
                <a:ea typeface="ＭＳ Ｐゴシック" pitchFamily="34" charset="-128"/>
              </a:rPr>
              <a:t>.</a:t>
            </a:r>
          </a:p>
          <a:p>
            <a:pPr marL="0" indent="0">
              <a:buNone/>
            </a:pPr>
            <a:endParaRPr lang="es-ES" altLang="es-MX" sz="2000" dirty="0" smtClean="0">
              <a:ea typeface="ＭＳ Ｐゴシック" pitchFamily="34" charset="-128"/>
            </a:endParaRPr>
          </a:p>
          <a:p>
            <a:pPr marL="514350" indent="-514350">
              <a:buFont typeface="+mj-lt"/>
              <a:buAutoNum type="arabicPeriod" startAt="3"/>
            </a:pPr>
            <a:r>
              <a:rPr lang="es-ES" altLang="es-MX" sz="2000" dirty="0" smtClean="0">
                <a:ea typeface="ＭＳ Ｐゴシック" pitchFamily="34" charset="-128"/>
              </a:rPr>
              <a:t>Concluyan el reporte con una reflexión escrita, de una página de extensión como mínimo, acerca de cómo su mirada de estudiantes universitarios, con una formación en conceptos sobre política y clases sociales, afecta su manera de ver y comprender a la cultura popular.</a:t>
            </a:r>
            <a:br>
              <a:rPr lang="es-ES" altLang="es-MX" sz="2000" dirty="0" smtClean="0">
                <a:ea typeface="ＭＳ Ｐゴシック" pitchFamily="34" charset="-128"/>
              </a:rPr>
            </a:br>
            <a:endParaRPr lang="es-ES" altLang="es-MX" sz="2000" dirty="0" smtClean="0">
              <a:ea typeface="ＭＳ Ｐゴシック" pitchFamily="34" charset="-128"/>
            </a:endParaRPr>
          </a:p>
        </p:txBody>
      </p:sp>
    </p:spTree>
  </p:cSld>
  <p:clrMapOvr>
    <a:masterClrMapping/>
  </p:clrMapOvr>
  <p:transition spd="slow">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69634" name="Picture 8" descr="Chartier-semi"/>
          <p:cNvPicPr>
            <a:picLocks noGrp="1" noChangeAspect="1" noChangeArrowheads="1"/>
          </p:cNvPicPr>
          <p:nvPr>
            <p:ph idx="1"/>
          </p:nvPr>
        </p:nvPicPr>
        <p:blipFill>
          <a:blip r:embed="rId2">
            <a:grayscl/>
            <a:extLst>
              <a:ext uri="{28A0092B-C50C-407E-A947-70E740481C1C}">
                <a14:useLocalDpi xmlns:a14="http://schemas.microsoft.com/office/drawing/2010/main" val="0"/>
              </a:ext>
            </a:extLst>
          </a:blip>
          <a:srcRect/>
          <a:stretch>
            <a:fillRect/>
          </a:stretch>
        </p:blipFill>
        <p:spPr>
          <a:xfrm>
            <a:off x="4356100" y="1628775"/>
            <a:ext cx="3744913" cy="2924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0964" name="Text Box 4"/>
          <p:cNvSpPr txBox="1">
            <a:spLocks noChangeArrowheads="1"/>
          </p:cNvSpPr>
          <p:nvPr/>
        </p:nvSpPr>
        <p:spPr bwMode="auto">
          <a:xfrm>
            <a:off x="4140200" y="4899025"/>
            <a:ext cx="4535488"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Robert </a:t>
            </a:r>
            <a:r>
              <a:rPr lang="es-MX" sz="4400" dirty="0" smtClean="0">
                <a:solidFill>
                  <a:schemeClr val="bg1"/>
                </a:solidFill>
              </a:rPr>
              <a:t>Chartier</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40964">
                                            <p:txEl>
                                              <p:pRg st="0" end="0"/>
                                            </p:txEl>
                                          </p:spTgt>
                                        </p:tgtEl>
                                        <p:attrNameLst>
                                          <p:attrName>style.visibility</p:attrName>
                                        </p:attrNameLst>
                                      </p:cBhvr>
                                      <p:to>
                                        <p:strVal val="visible"/>
                                      </p:to>
                                    </p:set>
                                    <p:animEffect transition="in" filter="fade">
                                      <p:cBhvr>
                                        <p:cTn id="7" dur="3000"/>
                                        <p:tgtEl>
                                          <p:spTgt spid="409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s-MX" dirty="0">
                <a:solidFill>
                  <a:srgbClr val="BBE0E3"/>
                </a:solidFill>
                <a:cs typeface="+mj-cs"/>
              </a:rPr>
              <a:t>Robert</a:t>
            </a:r>
            <a:r>
              <a:rPr lang="es-MX" dirty="0">
                <a:cs typeface="+mj-cs"/>
              </a:rPr>
              <a:t> Chartier</a:t>
            </a:r>
          </a:p>
        </p:txBody>
      </p:sp>
      <p:sp>
        <p:nvSpPr>
          <p:cNvPr id="51203" name="Rectangle 3"/>
          <p:cNvSpPr>
            <a:spLocks noGrp="1" noChangeArrowheads="1"/>
          </p:cNvSpPr>
          <p:nvPr>
            <p:ph idx="1"/>
          </p:nvPr>
        </p:nvSpPr>
        <p:spPr>
          <a:xfrm>
            <a:off x="1979613" y="2204864"/>
            <a:ext cx="3744912" cy="4319587"/>
          </a:xfrm>
        </p:spPr>
        <p:txBody>
          <a:bodyPr/>
          <a:lstStyle/>
          <a:p>
            <a:pPr algn="just" eaLnBrk="1" hangingPunct="1"/>
            <a:r>
              <a:rPr lang="es-MX" altLang="es-MX" sz="2800" dirty="0" smtClean="0">
                <a:ea typeface="ＭＳ Ｐゴシック" pitchFamily="34" charset="-128"/>
              </a:rPr>
              <a:t>Análisis de la cultura popular a partir de textos: La lectura constituye una práctica encarnada en gestos, espacios y costumbres.</a:t>
            </a:r>
          </a:p>
          <a:p>
            <a:pPr algn="just" eaLnBrk="1" hangingPunct="1"/>
            <a:endParaRPr lang="es-MX" altLang="es-MX" sz="2800" dirty="0" smtClean="0">
              <a:ea typeface="ＭＳ Ｐゴシック" pitchFamily="34" charset="-128"/>
            </a:endParaRPr>
          </a:p>
        </p:txBody>
      </p:sp>
      <p:pic>
        <p:nvPicPr>
          <p:cNvPr id="70659" name="Picture 5" descr="libr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2636838"/>
            <a:ext cx="2790825"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s-MX" dirty="0">
                <a:solidFill>
                  <a:srgbClr val="BBE0E3"/>
                </a:solidFill>
                <a:cs typeface="+mj-cs"/>
              </a:rPr>
              <a:t>Robert</a:t>
            </a:r>
            <a:r>
              <a:rPr lang="es-MX" dirty="0">
                <a:cs typeface="+mj-cs"/>
              </a:rPr>
              <a:t> Chartier</a:t>
            </a:r>
          </a:p>
        </p:txBody>
      </p:sp>
      <p:sp>
        <p:nvSpPr>
          <p:cNvPr id="52227" name="Rectangle 3"/>
          <p:cNvSpPr>
            <a:spLocks noGrp="1" noChangeArrowheads="1"/>
          </p:cNvSpPr>
          <p:nvPr>
            <p:ph idx="1"/>
          </p:nvPr>
        </p:nvSpPr>
        <p:spPr>
          <a:xfrm>
            <a:off x="1979613" y="1773238"/>
            <a:ext cx="6985000" cy="4751387"/>
          </a:xfrm>
        </p:spPr>
        <p:txBody>
          <a:bodyPr/>
          <a:lstStyle/>
          <a:p>
            <a:pPr eaLnBrk="1" hangingPunct="1"/>
            <a:r>
              <a:rPr lang="es-MX" altLang="es-MX" smtClean="0">
                <a:ea typeface="ＭＳ Ｐゴシック" pitchFamily="34" charset="-128"/>
              </a:rPr>
              <a:t>Análisis a partir de la </a:t>
            </a:r>
            <a:r>
              <a:rPr lang="es-MX" altLang="es-ES" smtClean="0">
                <a:ea typeface="ＭＳ Ｐゴシック" pitchFamily="34" charset="-128"/>
              </a:rPr>
              <a:t>“</a:t>
            </a:r>
            <a:r>
              <a:rPr lang="es-MX" altLang="es-MX" smtClean="0">
                <a:ea typeface="ＭＳ Ｐゴシック" pitchFamily="34" charset="-128"/>
              </a:rPr>
              <a:t>Biblioteca Azul</a:t>
            </a:r>
            <a:r>
              <a:rPr lang="es-MX" altLang="es-ES" smtClean="0">
                <a:ea typeface="ＭＳ Ｐゴシック" pitchFamily="34" charset="-128"/>
              </a:rPr>
              <a:t>”</a:t>
            </a:r>
            <a:r>
              <a:rPr lang="es-MX" altLang="es-MX" smtClean="0">
                <a:ea typeface="ＭＳ Ｐゴシック" pitchFamily="34" charset="-128"/>
              </a:rPr>
              <a:t>(colección de libros que los imprenteros franceses del Antiguo Régimen destinaban a las clases subalternas)</a:t>
            </a: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 Error pensar en Cultura Popular y Oficial como opuestas (se mezclan)</a:t>
            </a:r>
            <a:endParaRPr lang="es-MX" altLang="es-MX" smtClean="0">
              <a:ea typeface="ＭＳ Ｐゴシック" pitchFamily="34" charset="-128"/>
              <a:sym typeface="Symbol" pitchFamily="18" charset="2"/>
            </a:endParaRPr>
          </a:p>
          <a:p>
            <a:pPr eaLnBrk="1" hangingPunct="1"/>
            <a:endParaRPr lang="es-MX" altLang="es-MX" smtClean="0">
              <a:ea typeface="ＭＳ Ｐゴシック" pitchFamily="34" charset="-128"/>
              <a:sym typeface="Symbol" pitchFamily="18" charset="2"/>
            </a:endParaRPr>
          </a:p>
        </p:txBody>
      </p:sp>
    </p:spTree>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s-MX" dirty="0">
                <a:solidFill>
                  <a:srgbClr val="BBE0E3"/>
                </a:solidFill>
                <a:cs typeface="+mj-cs"/>
              </a:rPr>
              <a:t>Robert </a:t>
            </a:r>
            <a:r>
              <a:rPr lang="es-MX" dirty="0">
                <a:cs typeface="+mj-cs"/>
              </a:rPr>
              <a:t>Chartier</a:t>
            </a:r>
          </a:p>
        </p:txBody>
      </p:sp>
      <p:sp>
        <p:nvSpPr>
          <p:cNvPr id="53251" name="Rectangle 3"/>
          <p:cNvSpPr>
            <a:spLocks noGrp="1" noChangeArrowheads="1"/>
          </p:cNvSpPr>
          <p:nvPr>
            <p:ph idx="1"/>
          </p:nvPr>
        </p:nvSpPr>
        <p:spPr>
          <a:xfrm>
            <a:off x="1979613" y="1557338"/>
            <a:ext cx="6985000" cy="4967287"/>
          </a:xfrm>
        </p:spPr>
        <p:txBody>
          <a:bodyPr/>
          <a:lstStyle/>
          <a:p>
            <a:pPr eaLnBrk="1" hangingPunct="1"/>
            <a:r>
              <a:rPr lang="es-MX" altLang="es-MX" smtClean="0">
                <a:ea typeface="ＭＳ Ｐゴシック" pitchFamily="34" charset="-128"/>
              </a:rPr>
              <a:t>Las clases subalternas no son reflejo de la imposición del poder.</a:t>
            </a: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A través de los textos el historiador debe rastrear las particularidades de la cultura popular, a partir del análisis de los discursos.</a:t>
            </a:r>
            <a:endParaRPr lang="es-MX" altLang="es-MX" smtClean="0">
              <a:ea typeface="ＭＳ Ｐゴシック" pitchFamily="34" charset="-128"/>
              <a:sym typeface="Symbol" pitchFamily="18" charset="2"/>
            </a:endParaRPr>
          </a:p>
          <a:p>
            <a:pPr eaLnBrk="1" hangingPunct="1"/>
            <a:endParaRPr lang="es-MX" altLang="es-MX" smtClean="0">
              <a:ea typeface="ＭＳ Ｐゴシック" pitchFamily="34" charset="-128"/>
              <a:sym typeface="Symbol" pitchFamily="18" charset="2"/>
            </a:endParaRPr>
          </a:p>
        </p:txBody>
      </p:sp>
    </p:spTree>
  </p:cSld>
  <p:clrMapOvr>
    <a:masterClrMapping/>
  </p:clrMapOvr>
  <p:transition spd="slow">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835150" y="2105025"/>
            <a:ext cx="6985000" cy="4752975"/>
          </a:xfrm>
        </p:spPr>
        <p:txBody>
          <a:bodyPr/>
          <a:lstStyle/>
          <a:p>
            <a:pPr eaLnBrk="1" hangingPunct="1"/>
            <a:r>
              <a:rPr lang="es-MX" altLang="es-MX" dirty="0" smtClean="0">
                <a:ea typeface="ＭＳ Ｐゴシック" pitchFamily="34" charset="-128"/>
              </a:rPr>
              <a:t>Análisis de la cultura popular a partir de textos.</a:t>
            </a:r>
          </a:p>
          <a:p>
            <a:pPr eaLnBrk="1" hangingPunct="1"/>
            <a:r>
              <a:rPr lang="es-MX" altLang="es-MX" dirty="0" smtClean="0">
                <a:ea typeface="ＭＳ Ｐゴシック" pitchFamily="34" charset="-128"/>
              </a:rPr>
              <a:t>Error pensar en Cultura Popular y Oficial como opuestas (se mezclan)</a:t>
            </a:r>
          </a:p>
          <a:p>
            <a:pPr eaLnBrk="1" hangingPunct="1"/>
            <a:r>
              <a:rPr lang="es-MX" altLang="es-MX" dirty="0" smtClean="0">
                <a:ea typeface="ＭＳ Ｐゴシック" pitchFamily="34" charset="-128"/>
              </a:rPr>
              <a:t>Las clases subalternas no son reflejo de la imposición del poder.</a:t>
            </a:r>
          </a:p>
          <a:p>
            <a:pPr eaLnBrk="1" hangingPunct="1">
              <a:lnSpc>
                <a:spcPct val="90000"/>
              </a:lnSpc>
            </a:pPr>
            <a:endParaRPr lang="es-MX" altLang="es-MX" dirty="0" smtClean="0">
              <a:ea typeface="ＭＳ Ｐゴシック" pitchFamily="34" charset="-128"/>
            </a:endParaRPr>
          </a:p>
          <a:p>
            <a:pPr eaLnBrk="1" hangingPunct="1">
              <a:lnSpc>
                <a:spcPct val="90000"/>
              </a:lnSpc>
            </a:pPr>
            <a:endParaRPr lang="es-MX" altLang="es-MX" dirty="0" smtClean="0">
              <a:ea typeface="ＭＳ Ｐゴシック" pitchFamily="34" charset="-128"/>
            </a:endParaRPr>
          </a:p>
          <a:p>
            <a:endParaRPr lang="es-MX" altLang="es-MX" dirty="0" smtClean="0">
              <a:ea typeface="ＭＳ Ｐゴシック" pitchFamily="34" charset="-128"/>
            </a:endParaRPr>
          </a:p>
          <a:p>
            <a:endParaRPr lang="es-ES" altLang="es-MX"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#7</a:t>
            </a:r>
          </a:p>
        </p:txBody>
      </p:sp>
      <p:sp>
        <p:nvSpPr>
          <p:cNvPr id="5" name="Rectangle 2"/>
          <p:cNvSpPr txBox="1">
            <a:spLocks noChangeArrowheads="1"/>
          </p:cNvSpPr>
          <p:nvPr/>
        </p:nvSpPr>
        <p:spPr bwMode="auto">
          <a:xfrm rot="16200000">
            <a:off x="-949136" y="3145321"/>
            <a:ext cx="3528416"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3600" dirty="0">
                <a:solidFill>
                  <a:srgbClr val="BBE0E3"/>
                </a:solidFill>
              </a:rPr>
              <a:t>Robert </a:t>
            </a:r>
            <a:r>
              <a:rPr lang="es-MX" sz="3600" dirty="0"/>
              <a:t>Chartier</a:t>
            </a:r>
            <a:endParaRPr lang="es-MX" sz="3600" dirty="0">
              <a:cs typeface="+mj-cs"/>
            </a:endParaRPr>
          </a:p>
        </p:txBody>
      </p:sp>
      <p:sp>
        <p:nvSpPr>
          <p:cNvPr id="6" name="Abrir llave 5"/>
          <p:cNvSpPr/>
          <p:nvPr/>
        </p:nvSpPr>
        <p:spPr>
          <a:xfrm>
            <a:off x="1403648" y="2060848"/>
            <a:ext cx="649287" cy="3311946"/>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74754" name="Picture 12" descr="Pierrre_Bourdieu.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867400" y="1484313"/>
            <a:ext cx="2449513" cy="31861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9940" name="Text Box 4"/>
          <p:cNvSpPr txBox="1">
            <a:spLocks noChangeArrowheads="1"/>
          </p:cNvSpPr>
          <p:nvPr/>
        </p:nvSpPr>
        <p:spPr bwMode="auto">
          <a:xfrm>
            <a:off x="4211638" y="4972050"/>
            <a:ext cx="4394200"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Pierre</a:t>
            </a:r>
            <a:r>
              <a:rPr lang="es-MX" sz="4400" dirty="0" smtClean="0">
                <a:solidFill>
                  <a:schemeClr val="bg1"/>
                </a:solidFill>
              </a:rPr>
              <a:t> Bourdieu</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39940">
                                            <p:txEl>
                                              <p:pRg st="0" end="0"/>
                                            </p:txEl>
                                          </p:spTgt>
                                        </p:tgtEl>
                                        <p:attrNameLst>
                                          <p:attrName>style.visibility</p:attrName>
                                        </p:attrNameLst>
                                      </p:cBhvr>
                                      <p:to>
                                        <p:strVal val="visible"/>
                                      </p:to>
                                    </p:set>
                                    <p:animEffect transition="in" filter="fade">
                                      <p:cBhvr>
                                        <p:cTn id="7" dur="3000"/>
                                        <p:tgtEl>
                                          <p:spTgt spid="399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s-MX">
                <a:cs typeface="+mj-cs"/>
              </a:rPr>
              <a:t>Pierre</a:t>
            </a:r>
            <a:r>
              <a:rPr lang="es-MX">
                <a:latin typeface="Tw Cen MT" charset="0"/>
                <a:cs typeface="+mj-cs"/>
              </a:rPr>
              <a:t> </a:t>
            </a:r>
            <a:r>
              <a:rPr lang="es-MX">
                <a:cs typeface="+mj-cs"/>
              </a:rPr>
              <a:t>Bourdieu </a:t>
            </a:r>
            <a:endParaRPr lang="es-ES">
              <a:cs typeface="+mj-cs"/>
            </a:endParaRPr>
          </a:p>
        </p:txBody>
      </p:sp>
      <p:sp>
        <p:nvSpPr>
          <p:cNvPr id="55299" name="Rectangle 3"/>
          <p:cNvSpPr>
            <a:spLocks noGrp="1" noChangeArrowheads="1"/>
          </p:cNvSpPr>
          <p:nvPr>
            <p:ph idx="1"/>
          </p:nvPr>
        </p:nvSpPr>
        <p:spPr>
          <a:xfrm>
            <a:off x="1979613" y="2492375"/>
            <a:ext cx="6840537" cy="3889375"/>
          </a:xfrm>
        </p:spPr>
        <p:txBody>
          <a:bodyPr/>
          <a:lstStyle/>
          <a:p>
            <a:pPr eaLnBrk="1" hangingPunct="1"/>
            <a:r>
              <a:rPr lang="es-MX" altLang="es-MX" u="sng" smtClean="0">
                <a:solidFill>
                  <a:srgbClr val="BBE0E3"/>
                </a:solidFill>
                <a:ea typeface="ＭＳ Ｐゴシック" pitchFamily="34" charset="-128"/>
              </a:rPr>
              <a:t>Campo:</a:t>
            </a:r>
            <a:r>
              <a:rPr lang="es-MX" altLang="es-MX" smtClean="0">
                <a:solidFill>
                  <a:srgbClr val="BBE0E3"/>
                </a:solidFill>
                <a:ea typeface="ＭＳ Ｐゴシック" pitchFamily="34" charset="-128"/>
              </a:rPr>
              <a:t> </a:t>
            </a:r>
            <a:r>
              <a:rPr lang="es-MX" altLang="es-MX" smtClean="0">
                <a:ea typeface="ＭＳ Ｐゴシック" pitchFamily="34" charset="-128"/>
              </a:rPr>
              <a:t>Aquel espacio que tiene en su núcleo un capital común (K) que mantiene a su alrededor agentes que tejen redes según su interacción </a:t>
            </a:r>
            <a:endParaRPr lang="es-ES"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 </a:t>
            </a:r>
            <a:endParaRPr lang="es-ES" dirty="0">
              <a:cs typeface="+mj-cs"/>
            </a:endParaRPr>
          </a:p>
        </p:txBody>
      </p:sp>
      <p:grpSp>
        <p:nvGrpSpPr>
          <p:cNvPr id="76802" name="Group 4"/>
          <p:cNvGrpSpPr>
            <a:grpSpLocks/>
          </p:cNvGrpSpPr>
          <p:nvPr/>
        </p:nvGrpSpPr>
        <p:grpSpPr bwMode="auto">
          <a:xfrm>
            <a:off x="2987675" y="2205038"/>
            <a:ext cx="4968875" cy="4103687"/>
            <a:chOff x="2608" y="1207"/>
            <a:chExt cx="2880" cy="2449"/>
          </a:xfrm>
        </p:grpSpPr>
        <p:sp>
          <p:nvSpPr>
            <p:cNvPr id="56324" name="Rectangle 5"/>
            <p:cNvSpPr>
              <a:spLocks noChangeArrowheads="1"/>
            </p:cNvSpPr>
            <p:nvPr/>
          </p:nvSpPr>
          <p:spPr bwMode="auto">
            <a:xfrm>
              <a:off x="2608" y="1207"/>
              <a:ext cx="2880" cy="2449"/>
            </a:xfrm>
            <a:prstGeom prst="rect">
              <a:avLst/>
            </a:prstGeom>
            <a:solidFill>
              <a:schemeClr val="tx1"/>
            </a:solidFill>
            <a:ln w="2857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1" hangingPunct="1">
                <a:defRPr/>
              </a:pPr>
              <a:endParaRPr lang="es-ES">
                <a:latin typeface="Arial" charset="0"/>
                <a:ea typeface="ＭＳ Ｐゴシック" charset="0"/>
                <a:cs typeface="Arial" charset="0"/>
              </a:endParaRPr>
            </a:p>
          </p:txBody>
        </p:sp>
        <p:pic>
          <p:nvPicPr>
            <p:cNvPr id="76804" name="Picture 6" descr="logo_19">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 y="2205"/>
              <a:ext cx="725" cy="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5" name="Group 7"/>
            <p:cNvGrpSpPr>
              <a:grpSpLocks/>
            </p:cNvGrpSpPr>
            <p:nvPr/>
          </p:nvGrpSpPr>
          <p:grpSpPr bwMode="auto">
            <a:xfrm>
              <a:off x="3775" y="2079"/>
              <a:ext cx="545" cy="590"/>
              <a:chOff x="3685" y="2079"/>
              <a:chExt cx="545" cy="590"/>
            </a:xfrm>
          </p:grpSpPr>
          <p:sp>
            <p:nvSpPr>
              <p:cNvPr id="56333" name="Text Box 8"/>
              <p:cNvSpPr txBox="1">
                <a:spLocks noChangeArrowheads="1"/>
              </p:cNvSpPr>
              <p:nvPr/>
            </p:nvSpPr>
            <p:spPr bwMode="auto">
              <a:xfrm>
                <a:off x="3788" y="2191"/>
                <a:ext cx="362"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3200" b="1" dirty="0" smtClean="0">
                    <a:solidFill>
                      <a:schemeClr val="bg1"/>
                    </a:solidFill>
                    <a:latin typeface="Arial" charset="0"/>
                    <a:cs typeface="Arial" charset="0"/>
                  </a:rPr>
                  <a:t>K</a:t>
                </a:r>
                <a:endParaRPr lang="es-ES" sz="3200" b="1" dirty="0" smtClean="0">
                  <a:solidFill>
                    <a:schemeClr val="bg1"/>
                  </a:solidFill>
                  <a:latin typeface="Arial" charset="0"/>
                  <a:cs typeface="Arial" charset="0"/>
                </a:endParaRPr>
              </a:p>
            </p:txBody>
          </p:sp>
          <p:sp>
            <p:nvSpPr>
              <p:cNvPr id="76813" name="AutoShape 9"/>
              <p:cNvSpPr>
                <a:spLocks noChangeArrowheads="1"/>
              </p:cNvSpPr>
              <p:nvPr/>
            </p:nvSpPr>
            <p:spPr bwMode="auto">
              <a:xfrm>
                <a:off x="3685" y="2079"/>
                <a:ext cx="545" cy="59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71 w 21600"/>
                  <a:gd name="T25" fmla="*/ 3148 h 21600"/>
                  <a:gd name="T26" fmla="*/ 18429 w 21600"/>
                  <a:gd name="T27" fmla="*/ 184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34" y="10800"/>
                    </a:moveTo>
                    <a:cubicBezTo>
                      <a:pt x="1934" y="15697"/>
                      <a:pt x="5903" y="19666"/>
                      <a:pt x="10800" y="19666"/>
                    </a:cubicBezTo>
                    <a:cubicBezTo>
                      <a:pt x="15697" y="19666"/>
                      <a:pt x="19666" y="15697"/>
                      <a:pt x="19666" y="10800"/>
                    </a:cubicBezTo>
                    <a:cubicBezTo>
                      <a:pt x="19666" y="5903"/>
                      <a:pt x="15697" y="1934"/>
                      <a:pt x="10800" y="1934"/>
                    </a:cubicBezTo>
                    <a:cubicBezTo>
                      <a:pt x="5903" y="1934"/>
                      <a:pt x="1934" y="5903"/>
                      <a:pt x="1934" y="10800"/>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pic>
          <p:nvPicPr>
            <p:cNvPr id="76806" name="Picture 10" descr="logo_unefon">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4" y="2205"/>
              <a:ext cx="618"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7" name="Picture 11" descr="logo_iusacell">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61" y="1344"/>
              <a:ext cx="618" cy="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8" name="Picture 12" descr="logo_movistar">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4" y="2931"/>
              <a:ext cx="635"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9" name="Freeform 13"/>
            <p:cNvSpPr>
              <a:spLocks/>
            </p:cNvSpPr>
            <p:nvPr/>
          </p:nvSpPr>
          <p:spPr bwMode="auto">
            <a:xfrm>
              <a:off x="3061" y="2704"/>
              <a:ext cx="363" cy="499"/>
            </a:xfrm>
            <a:custGeom>
              <a:avLst/>
              <a:gdLst>
                <a:gd name="T0" fmla="*/ 0 w 363"/>
                <a:gd name="T1" fmla="*/ 0 h 499"/>
                <a:gd name="T2" fmla="*/ 363 w 363"/>
                <a:gd name="T3" fmla="*/ 499 h 499"/>
                <a:gd name="T4" fmla="*/ 0 60000 65536"/>
                <a:gd name="T5" fmla="*/ 0 60000 65536"/>
              </a:gdLst>
              <a:ahLst/>
              <a:cxnLst>
                <a:cxn ang="T4">
                  <a:pos x="T0" y="T1"/>
                </a:cxn>
                <a:cxn ang="T5">
                  <a:pos x="T2" y="T3"/>
                </a:cxn>
              </a:cxnLst>
              <a:rect l="0" t="0" r="r" b="b"/>
              <a:pathLst>
                <a:path w="363" h="499">
                  <a:moveTo>
                    <a:pt x="0" y="0"/>
                  </a:moveTo>
                  <a:cubicBezTo>
                    <a:pt x="151" y="208"/>
                    <a:pt x="303" y="416"/>
                    <a:pt x="363" y="499"/>
                  </a:cubicBezTo>
                </a:path>
              </a:pathLst>
            </a:custGeom>
            <a:noFill/>
            <a:ln w="38100" cap="flat" cmpd="sng">
              <a:solidFill>
                <a:schemeClr val="bg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56331" name="Line 14"/>
            <p:cNvSpPr>
              <a:spLocks noChangeShapeType="1"/>
            </p:cNvSpPr>
            <p:nvPr/>
          </p:nvSpPr>
          <p:spPr bwMode="auto">
            <a:xfrm>
              <a:off x="3560" y="1842"/>
              <a:ext cx="134" cy="1044"/>
            </a:xfrm>
            <a:prstGeom prst="line">
              <a:avLst/>
            </a:prstGeom>
            <a:noFill/>
            <a:ln w="381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ITC Avant Garde Gothic" charset="0"/>
                <a:ea typeface="ＭＳ Ｐゴシック" charset="0"/>
              </a:endParaRPr>
            </a:p>
          </p:txBody>
        </p:sp>
        <p:sp>
          <p:nvSpPr>
            <p:cNvPr id="56332" name="Line 15"/>
            <p:cNvSpPr>
              <a:spLocks noChangeShapeType="1"/>
            </p:cNvSpPr>
            <p:nvPr/>
          </p:nvSpPr>
          <p:spPr bwMode="auto">
            <a:xfrm flipH="1">
              <a:off x="3016" y="1842"/>
              <a:ext cx="182" cy="318"/>
            </a:xfrm>
            <a:prstGeom prst="line">
              <a:avLst/>
            </a:prstGeom>
            <a:noFill/>
            <a:ln w="381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s-ES">
                <a:latin typeface="ITC Avant Garde Gothic" charset="0"/>
                <a:ea typeface="ＭＳ Ｐゴシック" charset="0"/>
              </a:endParaRPr>
            </a:p>
          </p:txBody>
        </p:sp>
      </p:grpSp>
    </p:spTree>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a:t>
            </a:r>
            <a:endParaRPr lang="es-ES" dirty="0">
              <a:cs typeface="+mj-cs"/>
            </a:endParaRPr>
          </a:p>
        </p:txBody>
      </p:sp>
      <p:sp>
        <p:nvSpPr>
          <p:cNvPr id="57347" name="Rectangle 4"/>
          <p:cNvSpPr>
            <a:spLocks noGrp="1" noChangeArrowheads="1"/>
          </p:cNvSpPr>
          <p:nvPr>
            <p:ph idx="1"/>
          </p:nvPr>
        </p:nvSpPr>
        <p:spPr>
          <a:xfrm>
            <a:off x="2293938" y="1733550"/>
            <a:ext cx="6600825" cy="4648200"/>
          </a:xfrm>
        </p:spPr>
        <p:txBody>
          <a:bodyPr/>
          <a:lstStyle/>
          <a:p>
            <a:pPr eaLnBrk="1" hangingPunct="1">
              <a:lnSpc>
                <a:spcPct val="90000"/>
              </a:lnSpc>
            </a:pPr>
            <a:r>
              <a:rPr lang="es-MX" altLang="es-MX" u="sng" smtClean="0">
                <a:solidFill>
                  <a:srgbClr val="BBE0E3"/>
                </a:solidFill>
                <a:ea typeface="ＭＳ Ｐゴシック" pitchFamily="34" charset="-128"/>
              </a:rPr>
              <a:t>Capital:</a:t>
            </a:r>
          </a:p>
          <a:p>
            <a:pPr eaLnBrk="1" hangingPunct="1">
              <a:lnSpc>
                <a:spcPct val="90000"/>
              </a:lnSpc>
            </a:pPr>
            <a:endParaRPr lang="es-MX" altLang="es-MX" u="sng" smtClean="0">
              <a:ea typeface="ＭＳ Ｐゴシック" pitchFamily="34" charset="-128"/>
            </a:endParaRPr>
          </a:p>
          <a:p>
            <a:pPr lvl="1" eaLnBrk="1" hangingPunct="1">
              <a:lnSpc>
                <a:spcPct val="90000"/>
              </a:lnSpc>
            </a:pPr>
            <a:r>
              <a:rPr lang="es-MX" altLang="es-MX" smtClean="0">
                <a:ea typeface="ＭＳ Ｐゴシック" pitchFamily="34" charset="-128"/>
              </a:rPr>
              <a:t>Cultural (conocimiento, competencias)</a:t>
            </a:r>
          </a:p>
          <a:p>
            <a:pPr lvl="1" eaLnBrk="1" hangingPunct="1">
              <a:lnSpc>
                <a:spcPct val="90000"/>
              </a:lnSpc>
            </a:pPr>
            <a:r>
              <a:rPr lang="es-MX" altLang="es-MX" smtClean="0">
                <a:ea typeface="ＭＳ Ｐゴシック" pitchFamily="34" charset="-128"/>
              </a:rPr>
              <a:t>Social (títulos -dan prestigio- )</a:t>
            </a:r>
          </a:p>
          <a:p>
            <a:pPr lvl="1" eaLnBrk="1" hangingPunct="1">
              <a:lnSpc>
                <a:spcPct val="90000"/>
              </a:lnSpc>
            </a:pPr>
            <a:r>
              <a:rPr lang="es-MX" altLang="es-MX" smtClean="0">
                <a:ea typeface="ＭＳ Ｐゴシック" pitchFamily="34" charset="-128"/>
              </a:rPr>
              <a:t>Económico ($)</a:t>
            </a:r>
          </a:p>
          <a:p>
            <a:pPr lvl="1" eaLnBrk="1" hangingPunct="1">
              <a:lnSpc>
                <a:spcPct val="90000"/>
              </a:lnSpc>
            </a:pPr>
            <a:r>
              <a:rPr lang="es-MX" altLang="es-MX" smtClean="0">
                <a:ea typeface="ＭＳ Ｐゴシック" pitchFamily="34" charset="-128"/>
              </a:rPr>
              <a:t>Simbólico (representa la parte carismática de las personas)</a:t>
            </a:r>
            <a:endParaRPr lang="es-ES" altLang="es-MX" smtClean="0">
              <a:ea typeface="ＭＳ Ｐゴシック" pitchFamily="34" charset="-128"/>
            </a:endParaRPr>
          </a:p>
        </p:txBody>
      </p:sp>
      <p:sp>
        <p:nvSpPr>
          <p:cNvPr id="57349" name="AutoShape 8"/>
          <p:cNvSpPr>
            <a:spLocks noChangeArrowheads="1"/>
          </p:cNvSpPr>
          <p:nvPr/>
        </p:nvSpPr>
        <p:spPr bwMode="auto">
          <a:xfrm rot="1572728">
            <a:off x="1187450" y="4652963"/>
            <a:ext cx="2016125" cy="576262"/>
          </a:xfrm>
          <a:prstGeom prst="curvedUpArrow">
            <a:avLst>
              <a:gd name="adj1" fmla="val 19745"/>
              <a:gd name="adj2" fmla="val 89717"/>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778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984376"/>
            <a:ext cx="2091035" cy="1636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1484313"/>
            <a:ext cx="1908175" cy="48974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sp>
        <p:nvSpPr>
          <p:cNvPr id="33795" name="Rectangle 3"/>
          <p:cNvSpPr>
            <a:spLocks noGrp="1" noChangeArrowheads="1"/>
          </p:cNvSpPr>
          <p:nvPr>
            <p:ph type="title"/>
          </p:nvPr>
        </p:nvSpPr>
        <p:spPr>
          <a:xfrm>
            <a:off x="1547813" y="4797425"/>
            <a:ext cx="3313112" cy="1225550"/>
          </a:xfrm>
        </p:spPr>
        <p:txBody>
          <a:bodyPr/>
          <a:lstStyle/>
          <a:p>
            <a:pPr eaLnBrk="1" hangingPunct="1"/>
            <a:r>
              <a:rPr lang="es-MX" altLang="es-MX" sz="4000" smtClean="0">
                <a:solidFill>
                  <a:schemeClr val="accent1"/>
                </a:solidFill>
                <a:ea typeface="ＭＳ Ｐゴシック" pitchFamily="34" charset="-128"/>
              </a:rPr>
              <a:t>M i j a i l</a:t>
            </a:r>
            <a:r>
              <a:rPr lang="es-MX" altLang="es-MX" sz="4000" smtClean="0">
                <a:ea typeface="ＭＳ Ｐゴシック" pitchFamily="34" charset="-128"/>
              </a:rPr>
              <a:t/>
            </a:r>
            <a:br>
              <a:rPr lang="es-MX" altLang="es-MX" sz="4000" smtClean="0">
                <a:ea typeface="ＭＳ Ｐゴシック" pitchFamily="34" charset="-128"/>
              </a:rPr>
            </a:br>
            <a:endParaRPr lang="es-MX" altLang="es-MX" sz="4000" smtClean="0">
              <a:ea typeface="ＭＳ Ｐゴシック" pitchFamily="34" charset="-128"/>
            </a:endParaRPr>
          </a:p>
        </p:txBody>
      </p:sp>
      <p:sp>
        <p:nvSpPr>
          <p:cNvPr id="33796" name="Text Box 4"/>
          <p:cNvSpPr txBox="1">
            <a:spLocks noChangeArrowheads="1"/>
          </p:cNvSpPr>
          <p:nvPr/>
        </p:nvSpPr>
        <p:spPr bwMode="auto">
          <a:xfrm>
            <a:off x="5076825" y="4797425"/>
            <a:ext cx="280828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smtClean="0">
                <a:solidFill>
                  <a:schemeClr val="bg1"/>
                </a:solidFill>
              </a:rPr>
              <a:t>B a j t i n</a:t>
            </a:r>
          </a:p>
        </p:txBody>
      </p:sp>
      <p:grpSp>
        <p:nvGrpSpPr>
          <p:cNvPr id="16388" name="Group 6"/>
          <p:cNvGrpSpPr>
            <a:grpSpLocks/>
          </p:cNvGrpSpPr>
          <p:nvPr/>
        </p:nvGrpSpPr>
        <p:grpSpPr bwMode="auto">
          <a:xfrm>
            <a:off x="4932363" y="1268413"/>
            <a:ext cx="2376487" cy="3313112"/>
            <a:chOff x="3606" y="1026"/>
            <a:chExt cx="1497" cy="2087"/>
          </a:xfrm>
        </p:grpSpPr>
        <p:pic>
          <p:nvPicPr>
            <p:cNvPr id="16389" name="Picture 7" descr="tbakht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6" y="1117"/>
              <a:ext cx="1338" cy="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Rectangle 8"/>
            <p:cNvSpPr>
              <a:spLocks noChangeArrowheads="1"/>
            </p:cNvSpPr>
            <p:nvPr/>
          </p:nvSpPr>
          <p:spPr bwMode="auto">
            <a:xfrm>
              <a:off x="3606" y="1026"/>
              <a:ext cx="1497" cy="2087"/>
            </a:xfrm>
            <a:prstGeom prst="rect">
              <a:avLst/>
            </a:prstGeom>
            <a:noFill/>
            <a:ln w="19050">
              <a:solidFill>
                <a:schemeClr val="bg1"/>
              </a:solidFill>
              <a:miter lim="800000"/>
              <a:headEnd/>
              <a:tailEnd/>
            </a:ln>
            <a:effectLst>
              <a:outerShdw blurRad="63500" dist="38099" dir="2700000" algn="ctr" rotWithShape="0">
                <a:schemeClr val="bg2">
                  <a:alpha val="74998"/>
                </a:schemeClr>
              </a:outerShdw>
            </a:effectLst>
            <a:extLst>
              <a:ext uri="{909E8E84-426E-40DD-AFC4-6F175D3DCCD1}">
                <a14:hiddenFill xmlns:a14="http://schemas.microsoft.com/office/drawing/2010/main">
                  <a:solidFill>
                    <a:schemeClr val="accent1"/>
                  </a:solidFill>
                </a14:hiddenFill>
              </a:ext>
            </a:extLst>
          </p:spPr>
          <p:txBody>
            <a:bodyPr wrap="none" anchor="ctr"/>
            <a:lstStyle/>
            <a:p>
              <a:pPr eaLnBrk="1" hangingPunct="1">
                <a:defRPr/>
              </a:pPr>
              <a:endParaRPr lang="es-ES">
                <a:latin typeface="ITC Avant Garde Gothic" charset="0"/>
                <a:ea typeface="ＭＳ Ｐゴシック"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iterate type="lt">
                                    <p:tmPct val="0"/>
                                  </p:iterate>
                                  <p:childTnLst>
                                    <p:set>
                                      <p:cBhvr>
                                        <p:cTn id="6" dur="1" fill="hold">
                                          <p:stCondLst>
                                            <p:cond delay="0"/>
                                          </p:stCondLst>
                                        </p:cTn>
                                        <p:tgtEl>
                                          <p:spTgt spid="33795"/>
                                        </p:tgtEl>
                                        <p:attrNameLst>
                                          <p:attrName>style.visibility</p:attrName>
                                        </p:attrNameLst>
                                      </p:cBhvr>
                                      <p:to>
                                        <p:strVal val="visible"/>
                                      </p:to>
                                    </p:set>
                                    <p:animEffect transition="in" filter="fade">
                                      <p:cBhvr>
                                        <p:cTn id="7" dur="3000"/>
                                        <p:tgtEl>
                                          <p:spTgt spid="33795"/>
                                        </p:tgtEl>
                                      </p:cBhvr>
                                    </p:animEffect>
                                  </p:childTnLst>
                                </p:cTn>
                              </p:par>
                              <p:par>
                                <p:cTn id="8" presetID="10" presetClass="entr" presetSubtype="0" fill="hold" nodeType="withEffect">
                                  <p:stCondLst>
                                    <p:cond delay="0"/>
                                  </p:stCondLst>
                                  <p:childTnLst>
                                    <p:set>
                                      <p:cBhvr>
                                        <p:cTn id="9" dur="1" fill="hold">
                                          <p:stCondLst>
                                            <p:cond delay="0"/>
                                          </p:stCondLst>
                                        </p:cTn>
                                        <p:tgtEl>
                                          <p:spTgt spid="33796">
                                            <p:txEl>
                                              <p:pRg st="0" end="0"/>
                                            </p:txEl>
                                          </p:spTgt>
                                        </p:tgtEl>
                                        <p:attrNameLst>
                                          <p:attrName>style.visibility</p:attrName>
                                        </p:attrNameLst>
                                      </p:cBhvr>
                                      <p:to>
                                        <p:strVal val="visible"/>
                                      </p:to>
                                    </p:set>
                                    <p:animEffect transition="in" filter="fade">
                                      <p:cBhvr>
                                        <p:cTn id="10" dur="3000"/>
                                        <p:tgtEl>
                                          <p:spTgt spid="337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a:t>
            </a:r>
            <a:endParaRPr lang="es-ES" dirty="0">
              <a:cs typeface="+mj-cs"/>
            </a:endParaRPr>
          </a:p>
        </p:txBody>
      </p:sp>
      <p:sp>
        <p:nvSpPr>
          <p:cNvPr id="58371" name="Rectangle 3"/>
          <p:cNvSpPr>
            <a:spLocks noGrp="1" noChangeArrowheads="1"/>
          </p:cNvSpPr>
          <p:nvPr>
            <p:ph idx="1"/>
          </p:nvPr>
        </p:nvSpPr>
        <p:spPr>
          <a:xfrm>
            <a:off x="1979613" y="1916113"/>
            <a:ext cx="6840537" cy="4681537"/>
          </a:xfrm>
        </p:spPr>
        <p:txBody>
          <a:bodyPr/>
          <a:lstStyle/>
          <a:p>
            <a:pPr eaLnBrk="1" hangingPunct="1">
              <a:lnSpc>
                <a:spcPct val="90000"/>
              </a:lnSpc>
            </a:pPr>
            <a:r>
              <a:rPr lang="es-MX" altLang="es-MX" u="sng" smtClean="0">
                <a:solidFill>
                  <a:srgbClr val="BBE0E3"/>
                </a:solidFill>
                <a:ea typeface="ＭＳ Ｐゴシック" pitchFamily="34" charset="-128"/>
              </a:rPr>
              <a:t>Habitus:</a:t>
            </a:r>
          </a:p>
          <a:p>
            <a:pPr eaLnBrk="1" hangingPunct="1">
              <a:lnSpc>
                <a:spcPct val="90000"/>
              </a:lnSpc>
            </a:pPr>
            <a:endParaRPr lang="es-MX" altLang="es-MX" u="sng" smtClean="0">
              <a:ea typeface="ＭＳ Ｐゴシック" pitchFamily="34" charset="-128"/>
            </a:endParaRPr>
          </a:p>
          <a:p>
            <a:pPr lvl="1" eaLnBrk="1" hangingPunct="1">
              <a:lnSpc>
                <a:spcPct val="90000"/>
              </a:lnSpc>
            </a:pPr>
            <a:r>
              <a:rPr lang="es-MX" altLang="es-MX" smtClean="0">
                <a:ea typeface="ＭＳ Ｐゴシック" pitchFamily="34" charset="-128"/>
              </a:rPr>
              <a:t>Son las rutinas o patrones que las personas siguen</a:t>
            </a:r>
          </a:p>
          <a:p>
            <a:pPr lvl="1"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Son esquemas, estructuras de percepción, pensamiento y acción</a:t>
            </a:r>
          </a:p>
          <a:p>
            <a:pPr lvl="1" eaLnBrk="1" hangingPunct="1">
              <a:lnSpc>
                <a:spcPct val="90000"/>
              </a:lnSpc>
            </a:pPr>
            <a:endParaRPr lang="es-MX" altLang="es-MX" smtClean="0">
              <a:ea typeface="ＭＳ Ｐゴシック" pitchFamily="34" charset="-128"/>
            </a:endParaRPr>
          </a:p>
          <a:p>
            <a:pPr eaLnBrk="1" hangingPunct="1">
              <a:lnSpc>
                <a:spcPct val="90000"/>
              </a:lnSpc>
            </a:pPr>
            <a:endParaRPr lang="es-MX" altLang="es-MX" u="sng"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a:t>
            </a:r>
            <a:endParaRPr lang="es-ES" dirty="0">
              <a:cs typeface="+mj-cs"/>
            </a:endParaRPr>
          </a:p>
        </p:txBody>
      </p:sp>
      <p:sp>
        <p:nvSpPr>
          <p:cNvPr id="59395" name="Rectangle 3"/>
          <p:cNvSpPr>
            <a:spLocks noGrp="1" noChangeArrowheads="1"/>
          </p:cNvSpPr>
          <p:nvPr>
            <p:ph idx="1"/>
          </p:nvPr>
        </p:nvSpPr>
        <p:spPr>
          <a:xfrm>
            <a:off x="1979613" y="1916113"/>
            <a:ext cx="6840537" cy="4681537"/>
          </a:xfrm>
        </p:spPr>
        <p:txBody>
          <a:bodyPr/>
          <a:lstStyle/>
          <a:p>
            <a:pPr eaLnBrk="1" hangingPunct="1">
              <a:lnSpc>
                <a:spcPct val="90000"/>
              </a:lnSpc>
            </a:pPr>
            <a:endParaRPr lang="es-MX" altLang="es-MX" u="sng" smtClean="0">
              <a:ea typeface="ＭＳ Ｐゴシック" pitchFamily="34" charset="-128"/>
            </a:endParaRPr>
          </a:p>
          <a:p>
            <a:pPr lvl="1" eaLnBrk="1" hangingPunct="1">
              <a:lnSpc>
                <a:spcPct val="90000"/>
              </a:lnSpc>
            </a:pPr>
            <a:r>
              <a:rPr lang="es-MX" altLang="es-MX" smtClean="0">
                <a:ea typeface="ＭＳ Ｐゴシック" pitchFamily="34" charset="-128"/>
              </a:rPr>
              <a:t>El habitus es colectivo</a:t>
            </a:r>
          </a:p>
          <a:p>
            <a:pPr lvl="1" eaLnBrk="1" hangingPunct="1">
              <a:lnSpc>
                <a:spcPct val="90000"/>
              </a:lnSpc>
            </a:pPr>
            <a:endParaRPr lang="es-MX" altLang="es-MX" smtClean="0">
              <a:ea typeface="ＭＳ Ｐゴシック" pitchFamily="34" charset="-128"/>
            </a:endParaRPr>
          </a:p>
          <a:p>
            <a:pPr lvl="1" eaLnBrk="1" hangingPunct="1">
              <a:lnSpc>
                <a:spcPct val="90000"/>
              </a:lnSpc>
            </a:pPr>
            <a:r>
              <a:rPr lang="es-MX" altLang="es-ES" smtClean="0">
                <a:ea typeface="ＭＳ Ｐゴシック" pitchFamily="34" charset="-128"/>
              </a:rPr>
              <a:t>“</a:t>
            </a:r>
            <a:r>
              <a:rPr lang="es-MX" altLang="es-MX" smtClean="0">
                <a:ea typeface="ＭＳ Ｐゴシック" pitchFamily="34" charset="-128"/>
              </a:rPr>
              <a:t>Inconciencia de Clase</a:t>
            </a:r>
            <a:r>
              <a:rPr lang="es-MX" altLang="es-ES" smtClean="0">
                <a:ea typeface="ＭＳ Ｐゴシック" pitchFamily="34" charset="-128"/>
              </a:rPr>
              <a:t>”</a:t>
            </a:r>
            <a:r>
              <a:rPr lang="es-MX" altLang="es-MX" smtClean="0">
                <a:ea typeface="ＭＳ Ｐゴシック" pitchFamily="34" charset="-128"/>
              </a:rPr>
              <a:t>: Las personas llevan a cabo acciones sin reflexionar sobre ello, podría decirse que es un instinto reflejo producto de la educación y el medio en que se desenvuelven</a:t>
            </a:r>
            <a:endParaRPr lang="es-ES"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a:t>
            </a:r>
            <a:endParaRPr lang="es-ES" dirty="0">
              <a:cs typeface="+mj-cs"/>
            </a:endParaRPr>
          </a:p>
        </p:txBody>
      </p:sp>
      <p:sp>
        <p:nvSpPr>
          <p:cNvPr id="60419" name="Rectangle 3"/>
          <p:cNvSpPr>
            <a:spLocks noGrp="1" noChangeArrowheads="1"/>
          </p:cNvSpPr>
          <p:nvPr>
            <p:ph idx="1"/>
          </p:nvPr>
        </p:nvSpPr>
        <p:spPr>
          <a:xfrm>
            <a:off x="2051720" y="1628800"/>
            <a:ext cx="6635750" cy="4752975"/>
          </a:xfrm>
        </p:spPr>
        <p:txBody>
          <a:bodyPr/>
          <a:lstStyle/>
          <a:p>
            <a:pPr algn="just" eaLnBrk="1" hangingPunct="1">
              <a:lnSpc>
                <a:spcPct val="80000"/>
              </a:lnSpc>
            </a:pPr>
            <a:r>
              <a:rPr lang="es-MX" altLang="es-MX" sz="2800" dirty="0" smtClean="0">
                <a:ea typeface="ＭＳ Ｐゴシック" pitchFamily="34" charset="-128"/>
              </a:rPr>
              <a:t>Ejemplo:</a:t>
            </a:r>
          </a:p>
          <a:p>
            <a:pPr algn="just" eaLnBrk="1" hangingPunct="1">
              <a:lnSpc>
                <a:spcPct val="80000"/>
              </a:lnSpc>
            </a:pPr>
            <a:endParaRPr lang="es-MX" altLang="es-MX" sz="2800" dirty="0">
              <a:ea typeface="ＭＳ Ｐゴシック" pitchFamily="34" charset="-128"/>
            </a:endParaRPr>
          </a:p>
          <a:p>
            <a:pPr lvl="1" algn="just" eaLnBrk="1" hangingPunct="1">
              <a:lnSpc>
                <a:spcPct val="80000"/>
              </a:lnSpc>
            </a:pPr>
            <a:r>
              <a:rPr lang="es-MX" altLang="es-MX" sz="2400" dirty="0" smtClean="0">
                <a:ea typeface="ＭＳ Ｐゴシック" pitchFamily="34" charset="-128"/>
              </a:rPr>
              <a:t>Existen diversas prácticas que las personas realizan sin saber siquiera el significado de ellas y lo hacen por el simple hecho de la costumbre transmitida; hablamos pues de la </a:t>
            </a:r>
            <a:r>
              <a:rPr lang="es-MX" altLang="es-ES" sz="2400" dirty="0" smtClean="0">
                <a:ea typeface="ＭＳ Ｐゴシック" pitchFamily="34" charset="-128"/>
              </a:rPr>
              <a:t>“</a:t>
            </a:r>
            <a:r>
              <a:rPr lang="es-MX" altLang="es-MX" sz="2400" dirty="0" smtClean="0">
                <a:ea typeface="ＭＳ Ｐゴシック" pitchFamily="34" charset="-128"/>
              </a:rPr>
              <a:t>inconciencia de clase</a:t>
            </a:r>
            <a:r>
              <a:rPr lang="es-MX" altLang="es-ES" sz="2400" dirty="0" smtClean="0">
                <a:ea typeface="ＭＳ Ｐゴシック" pitchFamily="34" charset="-128"/>
              </a:rPr>
              <a:t>”</a:t>
            </a:r>
            <a:r>
              <a:rPr lang="es-MX" altLang="es-MX" sz="2400" dirty="0" smtClean="0">
                <a:ea typeface="ＭＳ Ｐゴシック" pitchFamily="34" charset="-128"/>
              </a:rPr>
              <a:t>.</a:t>
            </a:r>
          </a:p>
          <a:p>
            <a:pPr lvl="1" algn="just" eaLnBrk="1" hangingPunct="1">
              <a:lnSpc>
                <a:spcPct val="80000"/>
              </a:lnSpc>
            </a:pPr>
            <a:endParaRPr lang="es-MX" altLang="es-MX" sz="2400" dirty="0">
              <a:ea typeface="ＭＳ Ｐゴシック" pitchFamily="34" charset="-128"/>
            </a:endParaRPr>
          </a:p>
          <a:p>
            <a:pPr lvl="1" algn="just" eaLnBrk="1" hangingPunct="1">
              <a:lnSpc>
                <a:spcPct val="80000"/>
              </a:lnSpc>
            </a:pPr>
            <a:r>
              <a:rPr lang="es-MX" altLang="es-MX" sz="2400" dirty="0" smtClean="0">
                <a:ea typeface="ＭＳ Ｐゴシック" pitchFamily="34" charset="-128"/>
              </a:rPr>
              <a:t>Las personas que escupen en la calle ven el hecho como un acto sumamente normal. Incluso la religión cabe en este habitus, ya que en bastas ocasiones el ser practicante responde más a una tradición que a una convicción.</a:t>
            </a:r>
            <a:endParaRPr lang="es-ES" altLang="es-MX" sz="2400"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s-MX" dirty="0">
                <a:solidFill>
                  <a:srgbClr val="BBE0E3"/>
                </a:solidFill>
                <a:cs typeface="+mj-cs"/>
              </a:rPr>
              <a:t>Pierre</a:t>
            </a:r>
            <a:r>
              <a:rPr lang="es-MX" dirty="0">
                <a:latin typeface="Tw Cen MT" charset="0"/>
                <a:cs typeface="+mj-cs"/>
              </a:rPr>
              <a:t> </a:t>
            </a:r>
            <a:r>
              <a:rPr lang="es-MX" dirty="0">
                <a:cs typeface="+mj-cs"/>
              </a:rPr>
              <a:t>Bourdieu</a:t>
            </a:r>
            <a:endParaRPr lang="es-ES" dirty="0">
              <a:cs typeface="+mj-cs"/>
            </a:endParaRPr>
          </a:p>
        </p:txBody>
      </p:sp>
      <p:sp>
        <p:nvSpPr>
          <p:cNvPr id="61443" name="Rectangle 3"/>
          <p:cNvSpPr>
            <a:spLocks noGrp="1" noChangeArrowheads="1"/>
          </p:cNvSpPr>
          <p:nvPr>
            <p:ph idx="1"/>
          </p:nvPr>
        </p:nvSpPr>
        <p:spPr>
          <a:xfrm>
            <a:off x="1979712" y="1700808"/>
            <a:ext cx="6915150" cy="4465637"/>
          </a:xfrm>
        </p:spPr>
        <p:txBody>
          <a:bodyPr/>
          <a:lstStyle/>
          <a:p>
            <a:pPr eaLnBrk="1" hangingPunct="1">
              <a:lnSpc>
                <a:spcPct val="90000"/>
              </a:lnSpc>
            </a:pPr>
            <a:r>
              <a:rPr lang="es-MX" altLang="es-MX" u="sng" dirty="0" smtClean="0">
                <a:solidFill>
                  <a:srgbClr val="BBE0E3"/>
                </a:solidFill>
                <a:ea typeface="ＭＳ Ｐゴシック" pitchFamily="34" charset="-128"/>
              </a:rPr>
              <a:t>Gustos:</a:t>
            </a:r>
          </a:p>
          <a:p>
            <a:pPr eaLnBrk="1" hangingPunct="1">
              <a:lnSpc>
                <a:spcPct val="90000"/>
              </a:lnSpc>
            </a:pPr>
            <a:endParaRPr lang="es-MX" altLang="es-MX" u="sng" dirty="0" smtClean="0">
              <a:ea typeface="ＭＳ Ｐゴシック" pitchFamily="34" charset="-128"/>
            </a:endParaRPr>
          </a:p>
          <a:p>
            <a:pPr lvl="1" eaLnBrk="1" hangingPunct="1">
              <a:lnSpc>
                <a:spcPct val="90000"/>
              </a:lnSpc>
            </a:pPr>
            <a:r>
              <a:rPr lang="es-MX" altLang="es-MX" dirty="0" smtClean="0">
                <a:ea typeface="ＭＳ Ｐゴシック" pitchFamily="34" charset="-128"/>
              </a:rPr>
              <a:t>Legítimo: Mayor independencia, menor autenticidad, menor consumo</a:t>
            </a:r>
          </a:p>
          <a:p>
            <a:pPr marL="457200" lvl="1" indent="0" eaLnBrk="1" hangingPunct="1">
              <a:lnSpc>
                <a:spcPct val="90000"/>
              </a:lnSpc>
              <a:buNone/>
            </a:pPr>
            <a:endParaRPr lang="es-MX" altLang="es-MX" dirty="0" smtClean="0">
              <a:ea typeface="ＭＳ Ｐゴシック" pitchFamily="34" charset="-128"/>
            </a:endParaRPr>
          </a:p>
          <a:p>
            <a:pPr lvl="1" eaLnBrk="1" hangingPunct="1">
              <a:lnSpc>
                <a:spcPct val="90000"/>
              </a:lnSpc>
            </a:pPr>
            <a:r>
              <a:rPr lang="es-MX" altLang="es-MX" dirty="0" smtClean="0">
                <a:ea typeface="ＭＳ Ｐゴシック" pitchFamily="34" charset="-128"/>
              </a:rPr>
              <a:t>Medio: Mayor Consumo</a:t>
            </a:r>
          </a:p>
          <a:p>
            <a:pPr marL="457200" lvl="1" indent="0" eaLnBrk="1" hangingPunct="1">
              <a:lnSpc>
                <a:spcPct val="90000"/>
              </a:lnSpc>
              <a:buNone/>
            </a:pPr>
            <a:endParaRPr lang="es-MX" altLang="es-MX" dirty="0" smtClean="0">
              <a:ea typeface="ＭＳ Ｐゴシック" pitchFamily="34" charset="-128"/>
            </a:endParaRPr>
          </a:p>
          <a:p>
            <a:pPr lvl="1" eaLnBrk="1" hangingPunct="1">
              <a:lnSpc>
                <a:spcPct val="90000"/>
              </a:lnSpc>
            </a:pPr>
            <a:r>
              <a:rPr lang="es-MX" altLang="es-MX" dirty="0" smtClean="0">
                <a:ea typeface="ＭＳ Ｐゴシック" pitchFamily="34" charset="-128"/>
              </a:rPr>
              <a:t>Vulgar: Menor independencia, mayor autenticidad</a:t>
            </a:r>
            <a:endParaRPr lang="es-ES"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835150" y="1916113"/>
            <a:ext cx="6985000" cy="3529111"/>
          </a:xfrm>
        </p:spPr>
        <p:txBody>
          <a:bodyPr/>
          <a:lstStyle/>
          <a:p>
            <a:pPr eaLnBrk="1" hangingPunct="1"/>
            <a:r>
              <a:rPr lang="es-MX" altLang="es-MX" sz="2400" u="sng" dirty="0" smtClean="0">
                <a:solidFill>
                  <a:schemeClr val="accent1"/>
                </a:solidFill>
                <a:ea typeface="ＭＳ Ｐゴシック" pitchFamily="34" charset="-128"/>
              </a:rPr>
              <a:t>Campo:</a:t>
            </a:r>
            <a:r>
              <a:rPr lang="es-MX" altLang="es-MX" sz="2400" dirty="0" smtClean="0">
                <a:solidFill>
                  <a:schemeClr val="accent1"/>
                </a:solidFill>
                <a:ea typeface="ＭＳ Ｐゴシック" pitchFamily="34" charset="-128"/>
              </a:rPr>
              <a:t> </a:t>
            </a:r>
            <a:r>
              <a:rPr lang="es-MX" altLang="es-MX" sz="2400" dirty="0" smtClean="0">
                <a:ea typeface="ＭＳ Ｐゴシック" pitchFamily="34" charset="-128"/>
              </a:rPr>
              <a:t>Aquel espacio que tiene en su núcleo un capital común </a:t>
            </a:r>
          </a:p>
          <a:p>
            <a:pPr marL="342900" lvl="1" indent="-342900" eaLnBrk="1" hangingPunct="1">
              <a:buFontTx/>
              <a:buChar char="•"/>
            </a:pPr>
            <a:r>
              <a:rPr lang="es-MX" altLang="es-MX" sz="2400" dirty="0" smtClean="0">
                <a:ea typeface="ＭＳ Ｐゴシック" pitchFamily="34" charset="-128"/>
              </a:rPr>
              <a:t>Habitus: Son esquemas, estructuras de percepción, pensamiento y acción</a:t>
            </a:r>
          </a:p>
          <a:p>
            <a:pPr eaLnBrk="1" hangingPunct="1"/>
            <a:r>
              <a:rPr lang="es-MX" altLang="es-MX" sz="2400" dirty="0" smtClean="0">
                <a:ea typeface="ＭＳ Ｐゴシック" pitchFamily="34" charset="-128"/>
                <a:sym typeface="Symbol" pitchFamily="18" charset="2"/>
              </a:rPr>
              <a:t>Capital: </a:t>
            </a:r>
          </a:p>
          <a:p>
            <a:pPr marL="342900" lvl="1" indent="-342900" eaLnBrk="1" hangingPunct="1">
              <a:lnSpc>
                <a:spcPct val="90000"/>
              </a:lnSpc>
            </a:pPr>
            <a:r>
              <a:rPr lang="es-MX" altLang="es-MX" sz="1600" dirty="0" smtClean="0">
                <a:ea typeface="ＭＳ Ｐゴシック" pitchFamily="34" charset="-128"/>
              </a:rPr>
              <a:t>Cultural (conocimiento, competencias)</a:t>
            </a:r>
          </a:p>
          <a:p>
            <a:pPr marL="342900" lvl="1" indent="-342900" eaLnBrk="1" hangingPunct="1">
              <a:lnSpc>
                <a:spcPct val="90000"/>
              </a:lnSpc>
            </a:pPr>
            <a:r>
              <a:rPr lang="es-MX" altLang="es-MX" sz="1600" dirty="0" smtClean="0">
                <a:ea typeface="ＭＳ Ｐゴシック" pitchFamily="34" charset="-128"/>
              </a:rPr>
              <a:t>Social (títulos -dan prestigio- )</a:t>
            </a:r>
          </a:p>
          <a:p>
            <a:pPr marL="342900" lvl="1" indent="-342900" eaLnBrk="1" hangingPunct="1">
              <a:lnSpc>
                <a:spcPct val="90000"/>
              </a:lnSpc>
            </a:pPr>
            <a:r>
              <a:rPr lang="es-MX" altLang="es-MX" sz="1600" dirty="0" smtClean="0">
                <a:ea typeface="ＭＳ Ｐゴシック" pitchFamily="34" charset="-128"/>
              </a:rPr>
              <a:t>Económico ($)</a:t>
            </a:r>
          </a:p>
          <a:p>
            <a:pPr marL="342900" lvl="1" indent="-342900" eaLnBrk="1" hangingPunct="1">
              <a:lnSpc>
                <a:spcPct val="90000"/>
              </a:lnSpc>
            </a:pPr>
            <a:r>
              <a:rPr lang="es-MX" altLang="es-MX" sz="1600" dirty="0" smtClean="0">
                <a:ea typeface="ＭＳ Ｐゴシック" pitchFamily="34" charset="-128"/>
              </a:rPr>
              <a:t>Simbólico (representa la parte carismática de las personas)</a:t>
            </a:r>
            <a:endParaRPr lang="es-MX" altLang="es-MX" sz="2800" dirty="0" smtClean="0">
              <a:ea typeface="ＭＳ Ｐゴシック" pitchFamily="34" charset="-128"/>
            </a:endParaRPr>
          </a:p>
          <a:p>
            <a:pPr eaLnBrk="1" hangingPunct="1">
              <a:lnSpc>
                <a:spcPct val="90000"/>
              </a:lnSpc>
            </a:pPr>
            <a:endParaRPr lang="es-MX" altLang="es-MX" sz="2800" dirty="0" smtClean="0">
              <a:ea typeface="ＭＳ Ｐゴシック" pitchFamily="34" charset="-128"/>
            </a:endParaRPr>
          </a:p>
          <a:p>
            <a:endParaRPr lang="es-MX" altLang="es-MX" sz="2800" dirty="0" smtClean="0">
              <a:ea typeface="ＭＳ Ｐゴシック" pitchFamily="34" charset="-128"/>
            </a:endParaRPr>
          </a:p>
          <a:p>
            <a:endParaRPr lang="es-ES" altLang="es-MX" sz="2800"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#8</a:t>
            </a:r>
          </a:p>
        </p:txBody>
      </p:sp>
      <p:sp>
        <p:nvSpPr>
          <p:cNvPr id="5" name="Rectangle 2"/>
          <p:cNvSpPr txBox="1">
            <a:spLocks noChangeArrowheads="1"/>
          </p:cNvSpPr>
          <p:nvPr/>
        </p:nvSpPr>
        <p:spPr bwMode="auto">
          <a:xfrm rot="16200000">
            <a:off x="-1400176" y="3217863"/>
            <a:ext cx="4176714"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4000" dirty="0" smtClean="0">
                <a:solidFill>
                  <a:srgbClr val="BBE0E3"/>
                </a:solidFill>
              </a:rPr>
              <a:t>Pierre </a:t>
            </a:r>
            <a:r>
              <a:rPr lang="es-MX" sz="4000" dirty="0" smtClean="0"/>
              <a:t>Bourdieu</a:t>
            </a:r>
            <a:endParaRPr lang="es-MX" sz="4000" dirty="0">
              <a:cs typeface="+mj-cs"/>
            </a:endParaRPr>
          </a:p>
        </p:txBody>
      </p:sp>
      <p:sp>
        <p:nvSpPr>
          <p:cNvPr id="6" name="Abrir llave 5"/>
          <p:cNvSpPr/>
          <p:nvPr/>
        </p:nvSpPr>
        <p:spPr>
          <a:xfrm>
            <a:off x="1331640" y="1916832"/>
            <a:ext cx="649287" cy="3599978"/>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90000"/>
                  </a:schemeClr>
                </a:solidFill>
              </a:rPr>
              <a:t>Actividad de aprendizaje sugerida</a:t>
            </a:r>
            <a:endParaRPr lang="es-MX" dirty="0">
              <a:solidFill>
                <a:schemeClr val="accent1">
                  <a:lumMod val="90000"/>
                </a:schemeClr>
              </a:solidFill>
            </a:endParaRPr>
          </a:p>
        </p:txBody>
      </p:sp>
      <p:sp>
        <p:nvSpPr>
          <p:cNvPr id="3" name="2 Marcador de contenido"/>
          <p:cNvSpPr>
            <a:spLocks noGrp="1"/>
          </p:cNvSpPr>
          <p:nvPr>
            <p:ph idx="1"/>
          </p:nvPr>
        </p:nvSpPr>
        <p:spPr>
          <a:xfrm>
            <a:off x="1979712" y="1916832"/>
            <a:ext cx="6985000" cy="3816449"/>
          </a:xfrm>
        </p:spPr>
        <p:txBody>
          <a:bodyPr/>
          <a:lstStyle/>
          <a:p>
            <a:r>
              <a:rPr lang="es-MX" sz="2400" dirty="0" smtClean="0"/>
              <a:t>Escriban, individualmente, un breve ensayo que se titule “Mi clase social y yo”, en el que den cuenta de la percepción que tienen de sí mismos en relación con la clase social a la que se adscriben. Desarrollen, en un mínimo de tres páginas los aspectos que caracterizan a su clase social, y con cuáles se identifican y con cuáles no, siguiendo los conceptos de Pierre Bourdieu</a:t>
            </a:r>
            <a:endParaRPr lang="es-MX" sz="2400" dirty="0"/>
          </a:p>
        </p:txBody>
      </p:sp>
    </p:spTree>
    <p:extLst>
      <p:ext uri="{BB962C8B-B14F-4D97-AF65-F5344CB8AC3E}">
        <p14:creationId xmlns:p14="http://schemas.microsoft.com/office/powerpoint/2010/main" val="4288477784"/>
      </p:ext>
    </p:extLst>
  </p:cSld>
  <p:clrMapOvr>
    <a:masterClrMapping/>
  </p:clrMapOvr>
  <p:transition spd="slow">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0" y="2393950"/>
            <a:ext cx="1908175" cy="44640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s-ES">
              <a:latin typeface="ITC Avant Garde Gothic" charset="0"/>
              <a:ea typeface="ＭＳ Ｐゴシック" charset="0"/>
            </a:endParaRPr>
          </a:p>
        </p:txBody>
      </p:sp>
      <p:pic>
        <p:nvPicPr>
          <p:cNvPr id="83970" name="Picture 12" descr="certeau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24300" y="908050"/>
            <a:ext cx="4449763" cy="3657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988" name="Text Box 4"/>
          <p:cNvSpPr txBox="1">
            <a:spLocks noChangeArrowheads="1"/>
          </p:cNvSpPr>
          <p:nvPr/>
        </p:nvSpPr>
        <p:spPr bwMode="auto">
          <a:xfrm>
            <a:off x="3132138" y="5013325"/>
            <a:ext cx="5543550"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4400" dirty="0" smtClean="0">
                <a:solidFill>
                  <a:srgbClr val="BBE0E3"/>
                </a:solidFill>
              </a:rPr>
              <a:t>Michel </a:t>
            </a:r>
            <a:r>
              <a:rPr lang="es-MX" sz="4400" dirty="0" smtClean="0">
                <a:solidFill>
                  <a:schemeClr val="bg1"/>
                </a:solidFill>
              </a:rPr>
              <a:t>De Certeau</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41988">
                                            <p:txEl>
                                              <p:pRg st="0" end="0"/>
                                            </p:txEl>
                                          </p:spTgt>
                                        </p:tgtEl>
                                        <p:attrNameLst>
                                          <p:attrName>style.visibility</p:attrName>
                                        </p:attrNameLst>
                                      </p:cBhvr>
                                      <p:to>
                                        <p:strVal val="visible"/>
                                      </p:to>
                                    </p:set>
                                    <p:animEffect transition="in" filter="fade">
                                      <p:cBhvr>
                                        <p:cTn id="7" dur="3000"/>
                                        <p:tgtEl>
                                          <p:spTgt spid="419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 </a:t>
            </a:r>
            <a:endParaRPr lang="es-ES" dirty="0">
              <a:cs typeface="+mj-cs"/>
            </a:endParaRPr>
          </a:p>
        </p:txBody>
      </p:sp>
      <p:sp>
        <p:nvSpPr>
          <p:cNvPr id="63491" name="Rectangle 3"/>
          <p:cNvSpPr>
            <a:spLocks noGrp="1" noChangeArrowheads="1"/>
          </p:cNvSpPr>
          <p:nvPr>
            <p:ph idx="1"/>
          </p:nvPr>
        </p:nvSpPr>
        <p:spPr>
          <a:xfrm>
            <a:off x="1979613" y="2060575"/>
            <a:ext cx="6840537" cy="4321175"/>
          </a:xfrm>
        </p:spPr>
        <p:txBody>
          <a:bodyPr/>
          <a:lstStyle/>
          <a:p>
            <a:pPr eaLnBrk="1" hangingPunct="1">
              <a:lnSpc>
                <a:spcPct val="90000"/>
              </a:lnSpc>
            </a:pPr>
            <a:r>
              <a:rPr lang="es-MX" altLang="es-MX" u="sng" smtClean="0">
                <a:solidFill>
                  <a:srgbClr val="BBE0E3"/>
                </a:solidFill>
                <a:ea typeface="ＭＳ Ｐゴシック" pitchFamily="34" charset="-128"/>
              </a:rPr>
              <a:t>Cultura Popular: </a:t>
            </a:r>
          </a:p>
          <a:p>
            <a:pPr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Cultura de todos los días </a:t>
            </a:r>
          </a:p>
          <a:p>
            <a:pPr lvl="1"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Prácticas cotidianas de las mayorías anónimas</a:t>
            </a:r>
          </a:p>
          <a:p>
            <a:pPr lvl="1"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Procesos de apropiación y usos</a:t>
            </a:r>
            <a:endParaRPr lang="es-ES"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s-MX" dirty="0">
                <a:solidFill>
                  <a:srgbClr val="BBE0E3"/>
                </a:solidFill>
                <a:cs typeface="+mj-cs"/>
              </a:rPr>
              <a:t>Michel </a:t>
            </a:r>
            <a:r>
              <a:rPr lang="es-MX" dirty="0">
                <a:cs typeface="+mj-cs"/>
              </a:rPr>
              <a:t>de Certeau</a:t>
            </a:r>
            <a:endParaRPr lang="es-ES" dirty="0">
              <a:cs typeface="+mj-cs"/>
            </a:endParaRPr>
          </a:p>
        </p:txBody>
      </p:sp>
      <p:sp>
        <p:nvSpPr>
          <p:cNvPr id="64515" name="Rectangle 3"/>
          <p:cNvSpPr>
            <a:spLocks noGrp="1" noChangeArrowheads="1"/>
          </p:cNvSpPr>
          <p:nvPr>
            <p:ph idx="1"/>
          </p:nvPr>
        </p:nvSpPr>
        <p:spPr>
          <a:xfrm>
            <a:off x="1907704" y="2060848"/>
            <a:ext cx="6767513" cy="2880320"/>
          </a:xfrm>
        </p:spPr>
        <p:txBody>
          <a:bodyPr/>
          <a:lstStyle/>
          <a:p>
            <a:pPr eaLnBrk="1" hangingPunct="1">
              <a:lnSpc>
                <a:spcPct val="90000"/>
              </a:lnSpc>
            </a:pPr>
            <a:r>
              <a:rPr lang="es-MX" altLang="es-MX" dirty="0" smtClean="0">
                <a:ea typeface="ＭＳ Ｐゴシック" pitchFamily="34" charset="-128"/>
              </a:rPr>
              <a:t>Análisis del uso implícito en el consumo: en la vida diaria las personas se convierten en entes receptivos de todo aquello que se consume.</a:t>
            </a:r>
          </a:p>
          <a:p>
            <a:pPr lvl="1" eaLnBrk="1" hangingPunct="1">
              <a:lnSpc>
                <a:spcPct val="90000"/>
              </a:lnSpc>
            </a:pPr>
            <a:endParaRPr lang="es-MX" altLang="es-MX" dirty="0">
              <a:ea typeface="ＭＳ Ｐゴシック" pitchFamily="34" charset="-128"/>
            </a:endParaRPr>
          </a:p>
          <a:p>
            <a:pPr eaLnBrk="1" hangingPunct="1">
              <a:lnSpc>
                <a:spcPct val="90000"/>
              </a:lnSpc>
            </a:pPr>
            <a:endParaRPr lang="es-ES"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65539" name="Rectangle 3"/>
          <p:cNvSpPr>
            <a:spLocks noGrp="1" noChangeArrowheads="1"/>
          </p:cNvSpPr>
          <p:nvPr>
            <p:ph idx="1"/>
          </p:nvPr>
        </p:nvSpPr>
        <p:spPr>
          <a:xfrm>
            <a:off x="1908175" y="1844675"/>
            <a:ext cx="6767513" cy="4608513"/>
          </a:xfrm>
        </p:spPr>
        <p:txBody>
          <a:bodyPr/>
          <a:lstStyle/>
          <a:p>
            <a:pPr lvl="1" eaLnBrk="1" hangingPunct="1">
              <a:lnSpc>
                <a:spcPct val="90000"/>
              </a:lnSpc>
            </a:pPr>
            <a:r>
              <a:rPr lang="es-MX" altLang="es-MX" u="sng" dirty="0" smtClean="0">
                <a:solidFill>
                  <a:srgbClr val="BBE0E3"/>
                </a:solidFill>
                <a:ea typeface="ＭＳ Ｐゴシック" pitchFamily="34" charset="-128"/>
              </a:rPr>
              <a:t>Procedimientos creativos:</a:t>
            </a:r>
            <a:r>
              <a:rPr lang="es-MX" altLang="es-MX" dirty="0" smtClean="0">
                <a:solidFill>
                  <a:srgbClr val="BBE0E3"/>
                </a:solidFill>
                <a:ea typeface="ＭＳ Ｐゴシック" pitchFamily="34" charset="-128"/>
              </a:rPr>
              <a:t> </a:t>
            </a:r>
            <a:r>
              <a:rPr lang="es-MX" altLang="es-MX" dirty="0" smtClean="0">
                <a:ea typeface="ＭＳ Ｐゴシック" pitchFamily="34" charset="-128"/>
              </a:rPr>
              <a:t>Son aquellos medios de los que se valen las personas para salir airosas ante situaciones difíciles.</a:t>
            </a:r>
          </a:p>
          <a:p>
            <a:pPr lvl="1" eaLnBrk="1" hangingPunct="1">
              <a:lnSpc>
                <a:spcPct val="90000"/>
              </a:lnSpc>
            </a:pPr>
            <a:endParaRPr lang="es-MX" altLang="es-MX" dirty="0">
              <a:ea typeface="ＭＳ Ｐゴシック" pitchFamily="34" charset="-128"/>
            </a:endParaRPr>
          </a:p>
          <a:p>
            <a:pPr lvl="1" eaLnBrk="1" hangingPunct="1">
              <a:lnSpc>
                <a:spcPct val="90000"/>
              </a:lnSpc>
            </a:pPr>
            <a:r>
              <a:rPr lang="es-MX" altLang="es-MX" dirty="0" smtClean="0">
                <a:ea typeface="ＭＳ Ｐゴシック" pitchFamily="34" charset="-128"/>
              </a:rPr>
              <a:t>Dichas dificultades apelan a la creatividad para resolver problemas. Así, la improvisación al momento de afrontar situaciones se vuelve fundamental, es como vivir una “vida jazz”.</a:t>
            </a:r>
            <a:endParaRPr lang="es-ES"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s-MX" dirty="0">
                <a:solidFill>
                  <a:srgbClr val="BBE0E3"/>
                </a:solidFill>
                <a:cs typeface="+mj-cs"/>
              </a:rPr>
              <a:t>Mijai</a:t>
            </a:r>
            <a:r>
              <a:rPr lang="es-MX" dirty="0">
                <a:cs typeface="+mj-cs"/>
              </a:rPr>
              <a:t>l Bajtin</a:t>
            </a:r>
          </a:p>
        </p:txBody>
      </p:sp>
      <p:sp>
        <p:nvSpPr>
          <p:cNvPr id="6147" name="Rectangle 3"/>
          <p:cNvSpPr>
            <a:spLocks noGrp="1" noChangeArrowheads="1"/>
          </p:cNvSpPr>
          <p:nvPr>
            <p:ph idx="1"/>
          </p:nvPr>
        </p:nvSpPr>
        <p:spPr>
          <a:xfrm>
            <a:off x="1979712" y="1772816"/>
            <a:ext cx="6985000" cy="4103910"/>
          </a:xfrm>
        </p:spPr>
        <p:txBody>
          <a:bodyPr/>
          <a:lstStyle/>
          <a:p>
            <a:pPr eaLnBrk="1" hangingPunct="1"/>
            <a:r>
              <a:rPr lang="es-MX" altLang="es-MX" u="sng" dirty="0" smtClean="0">
                <a:solidFill>
                  <a:srgbClr val="BBE0E3"/>
                </a:solidFill>
                <a:ea typeface="ＭＳ Ｐゴシック" pitchFamily="34" charset="-128"/>
              </a:rPr>
              <a:t>Cultura Popular:</a:t>
            </a:r>
            <a:r>
              <a:rPr lang="es-MX" altLang="es-MX" dirty="0" smtClean="0">
                <a:solidFill>
                  <a:srgbClr val="BBE0E3"/>
                </a:solidFill>
                <a:ea typeface="ＭＳ Ｐゴシック" pitchFamily="34" charset="-128"/>
              </a:rPr>
              <a:t> </a:t>
            </a:r>
            <a:r>
              <a:rPr lang="es-MX" altLang="es-MX" dirty="0" smtClean="0">
                <a:ea typeface="ＭＳ Ｐゴシック" pitchFamily="34" charset="-128"/>
              </a:rPr>
              <a:t>Milenaria, cómica paródica, profana, grotesca, plaza pública, oral, natural, dominada.</a:t>
            </a:r>
          </a:p>
          <a:p>
            <a:pPr eaLnBrk="1" hangingPunct="1"/>
            <a:endParaRPr lang="es-MX" altLang="es-MX" dirty="0" smtClean="0">
              <a:ea typeface="ＭＳ Ｐゴシック" pitchFamily="34" charset="-128"/>
            </a:endParaRPr>
          </a:p>
          <a:p>
            <a:pPr eaLnBrk="1" hangingPunct="1"/>
            <a:r>
              <a:rPr lang="es-MX" altLang="es-MX" u="sng" dirty="0" smtClean="0">
                <a:solidFill>
                  <a:srgbClr val="BBE0E3"/>
                </a:solidFill>
                <a:ea typeface="ＭＳ Ｐゴシック" pitchFamily="34" charset="-128"/>
              </a:rPr>
              <a:t>Cultura Oficial:</a:t>
            </a:r>
            <a:r>
              <a:rPr lang="es-MX" altLang="es-MX" dirty="0" smtClean="0">
                <a:solidFill>
                  <a:srgbClr val="BBE0E3"/>
                </a:solidFill>
                <a:ea typeface="ＭＳ Ｐゴシック" pitchFamily="34" charset="-128"/>
              </a:rPr>
              <a:t> </a:t>
            </a:r>
            <a:r>
              <a:rPr lang="es-MX" altLang="es-MX" dirty="0" smtClean="0">
                <a:ea typeface="ＭＳ Ｐゴシック" pitchFamily="34" charset="-128"/>
              </a:rPr>
              <a:t>Religiosa, seria, jerárquica, normativa, feudal, dominante, letrada, documental</a:t>
            </a:r>
            <a:endParaRPr lang="es-MX" altLang="es-MX" u="sng" dirty="0" smtClean="0">
              <a:ea typeface="ＭＳ Ｐゴシック" pitchFamily="34" charset="-128"/>
            </a:endParaRPr>
          </a:p>
          <a:p>
            <a:pPr eaLnBrk="1" hangingPunct="1"/>
            <a:endParaRPr lang="es-MX"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66563" name="Rectangle 3"/>
          <p:cNvSpPr>
            <a:spLocks noGrp="1" noChangeArrowheads="1"/>
          </p:cNvSpPr>
          <p:nvPr>
            <p:ph idx="1"/>
          </p:nvPr>
        </p:nvSpPr>
        <p:spPr>
          <a:xfrm>
            <a:off x="1908175" y="2133600"/>
            <a:ext cx="6767513" cy="3959225"/>
          </a:xfrm>
        </p:spPr>
        <p:txBody>
          <a:bodyPr/>
          <a:lstStyle/>
          <a:p>
            <a:pPr lvl="1" eaLnBrk="1" hangingPunct="1">
              <a:lnSpc>
                <a:spcPct val="90000"/>
              </a:lnSpc>
            </a:pPr>
            <a:r>
              <a:rPr lang="es-MX" altLang="es-MX" dirty="0" smtClean="0">
                <a:ea typeface="ＭＳ Ｐゴシック" pitchFamily="34" charset="-128"/>
              </a:rPr>
              <a:t>Ante la austeridad, los estudiantes buscan formas diversas de gastar menos, que van desde una comida con atún y galletas saladas, hasta las </a:t>
            </a:r>
            <a:r>
              <a:rPr lang="es-MX" altLang="es-ES" dirty="0" smtClean="0">
                <a:ea typeface="ＭＳ Ｐゴシック" pitchFamily="34" charset="-128"/>
              </a:rPr>
              <a:t>“</a:t>
            </a:r>
            <a:r>
              <a:rPr lang="es-MX" altLang="es-MX" dirty="0" smtClean="0">
                <a:ea typeface="ＭＳ Ｐゴシック" pitchFamily="34" charset="-128"/>
              </a:rPr>
              <a:t>aguas locas</a:t>
            </a:r>
            <a:r>
              <a:rPr lang="es-MX" altLang="es-ES" dirty="0" smtClean="0">
                <a:ea typeface="ＭＳ Ｐゴシック" pitchFamily="34" charset="-128"/>
              </a:rPr>
              <a:t>”</a:t>
            </a:r>
            <a:r>
              <a:rPr lang="es-MX" altLang="es-MX" dirty="0" smtClean="0">
                <a:ea typeface="ＭＳ Ｐゴシック" pitchFamily="34" charset="-128"/>
              </a:rPr>
              <a:t> para que rinda el alcohol en la fiesta.</a:t>
            </a:r>
          </a:p>
          <a:p>
            <a:pPr lvl="1" eaLnBrk="1" hangingPunct="1">
              <a:lnSpc>
                <a:spcPct val="90000"/>
              </a:lnSpc>
            </a:pPr>
            <a:endParaRPr lang="es-MX" altLang="es-MX" dirty="0">
              <a:ea typeface="ＭＳ Ｐゴシック" pitchFamily="34" charset="-128"/>
            </a:endParaRPr>
          </a:p>
          <a:p>
            <a:pPr lvl="1" eaLnBrk="1" hangingPunct="1">
              <a:lnSpc>
                <a:spcPct val="90000"/>
              </a:lnSpc>
            </a:pPr>
            <a:r>
              <a:rPr lang="es-MX" altLang="es-MX" dirty="0" smtClean="0">
                <a:ea typeface="ＭＳ Ｐゴシック" pitchFamily="34" charset="-128"/>
              </a:rPr>
              <a:t>Las amas de casa ejemplifican el hecho con la frase </a:t>
            </a:r>
            <a:r>
              <a:rPr lang="es-MX" altLang="es-ES" dirty="0" smtClean="0">
                <a:ea typeface="ＭＳ Ｐゴシック" pitchFamily="34" charset="-128"/>
              </a:rPr>
              <a:t>“</a:t>
            </a:r>
            <a:r>
              <a:rPr lang="es-MX" altLang="es-MX" dirty="0" smtClean="0">
                <a:ea typeface="ＭＳ Ｐゴシック" pitchFamily="34" charset="-128"/>
              </a:rPr>
              <a:t>convertir un billete de cien en uno de mil.</a:t>
            </a:r>
            <a:endParaRPr lang="es-ES" altLang="es-MX" dirty="0"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67587" name="Rectangle 3"/>
          <p:cNvSpPr>
            <a:spLocks noGrp="1" noChangeArrowheads="1"/>
          </p:cNvSpPr>
          <p:nvPr>
            <p:ph idx="1"/>
          </p:nvPr>
        </p:nvSpPr>
        <p:spPr>
          <a:xfrm>
            <a:off x="1908175" y="2060575"/>
            <a:ext cx="6767513" cy="4537075"/>
          </a:xfrm>
        </p:spPr>
        <p:txBody>
          <a:bodyPr/>
          <a:lstStyle/>
          <a:p>
            <a:pPr eaLnBrk="1" hangingPunct="1">
              <a:lnSpc>
                <a:spcPct val="90000"/>
              </a:lnSpc>
            </a:pPr>
            <a:r>
              <a:rPr lang="es-MX" altLang="es-MX" smtClean="0">
                <a:solidFill>
                  <a:srgbClr val="BBE0E3"/>
                </a:solidFill>
                <a:ea typeface="ＭＳ Ｐゴシック" pitchFamily="34" charset="-128"/>
              </a:rPr>
              <a:t>Arte de Hacer:</a:t>
            </a:r>
          </a:p>
          <a:p>
            <a:pPr eaLnBrk="1" hangingPunct="1">
              <a:lnSpc>
                <a:spcPct val="90000"/>
              </a:lnSpc>
            </a:pPr>
            <a:endParaRPr lang="es-MX" altLang="es-MX" smtClean="0">
              <a:ea typeface="ＭＳ Ｐゴシック" pitchFamily="34" charset="-128"/>
            </a:endParaRPr>
          </a:p>
          <a:p>
            <a:pPr lvl="1" eaLnBrk="1" hangingPunct="1">
              <a:lnSpc>
                <a:spcPct val="90000"/>
              </a:lnSpc>
            </a:pPr>
            <a:r>
              <a:rPr lang="es-MX" altLang="es-MX" smtClean="0">
                <a:ea typeface="ＭＳ Ｐゴシック" pitchFamily="34" charset="-128"/>
              </a:rPr>
              <a:t>Golpes súbitos</a:t>
            </a:r>
          </a:p>
          <a:p>
            <a:pPr lvl="1" eaLnBrk="1" hangingPunct="1">
              <a:lnSpc>
                <a:spcPct val="90000"/>
              </a:lnSpc>
            </a:pPr>
            <a:r>
              <a:rPr lang="es-MX" altLang="es-MX" smtClean="0">
                <a:ea typeface="ＭＳ Ｐゴシック" pitchFamily="34" charset="-128"/>
              </a:rPr>
              <a:t>Narrativas</a:t>
            </a:r>
          </a:p>
          <a:p>
            <a:pPr lvl="1" eaLnBrk="1" hangingPunct="1">
              <a:lnSpc>
                <a:spcPct val="90000"/>
              </a:lnSpc>
            </a:pPr>
            <a:r>
              <a:rPr lang="es-MX" altLang="es-MX" smtClean="0">
                <a:ea typeface="ＭＳ Ｐゴシック" pitchFamily="34" charset="-128"/>
              </a:rPr>
              <a:t>Retórica</a:t>
            </a:r>
          </a:p>
          <a:p>
            <a:pPr lvl="1" eaLnBrk="1" hangingPunct="1">
              <a:lnSpc>
                <a:spcPct val="90000"/>
              </a:lnSpc>
            </a:pPr>
            <a:r>
              <a:rPr lang="es-MX" altLang="es-MX" smtClean="0">
                <a:ea typeface="ＭＳ Ｐゴシック" pitchFamily="34" charset="-128"/>
              </a:rPr>
              <a:t>Economía del don</a:t>
            </a:r>
          </a:p>
          <a:p>
            <a:pPr lvl="1" eaLnBrk="1" hangingPunct="1">
              <a:lnSpc>
                <a:spcPct val="90000"/>
              </a:lnSpc>
            </a:pPr>
            <a:r>
              <a:rPr lang="es-MX" altLang="es-MX" smtClean="0">
                <a:ea typeface="ＭＳ Ｐゴシック" pitchFamily="34" charset="-128"/>
              </a:rPr>
              <a:t>Estética del golpe</a:t>
            </a:r>
          </a:p>
          <a:p>
            <a:pPr lvl="1" eaLnBrk="1" hangingPunct="1">
              <a:lnSpc>
                <a:spcPct val="90000"/>
              </a:lnSpc>
            </a:pPr>
            <a:r>
              <a:rPr lang="es-MX" altLang="es-MX" smtClean="0">
                <a:ea typeface="ＭＳ Ｐゴシック" pitchFamily="34" charset="-128"/>
              </a:rPr>
              <a:t>Ética de la tenácidad</a:t>
            </a:r>
            <a:endParaRPr lang="es-ES"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68611" name="Rectangle 3"/>
          <p:cNvSpPr>
            <a:spLocks noGrp="1" noChangeArrowheads="1"/>
          </p:cNvSpPr>
          <p:nvPr>
            <p:ph idx="1"/>
          </p:nvPr>
        </p:nvSpPr>
        <p:spPr>
          <a:xfrm>
            <a:off x="2051050" y="1628775"/>
            <a:ext cx="6624638" cy="4968875"/>
          </a:xfrm>
        </p:spPr>
        <p:txBody>
          <a:bodyPr/>
          <a:lstStyle/>
          <a:p>
            <a:pPr eaLnBrk="1" hangingPunct="1">
              <a:lnSpc>
                <a:spcPct val="90000"/>
              </a:lnSpc>
            </a:pPr>
            <a:r>
              <a:rPr lang="es-MX" altLang="es-MX" sz="2400" smtClean="0">
                <a:ea typeface="ＭＳ Ｐゴシック" pitchFamily="34" charset="-128"/>
              </a:rPr>
              <a:t>En la Cultura Dominante se utilizan </a:t>
            </a:r>
            <a:r>
              <a:rPr lang="es-MX" altLang="es-MX" sz="2400" u="sng" smtClean="0">
                <a:solidFill>
                  <a:srgbClr val="BBE0E3"/>
                </a:solidFill>
                <a:ea typeface="ＭＳ Ｐゴシック" pitchFamily="34" charset="-128"/>
              </a:rPr>
              <a:t>estrategias</a:t>
            </a:r>
            <a:r>
              <a:rPr lang="es-MX" altLang="es-MX" sz="2400" smtClean="0">
                <a:solidFill>
                  <a:srgbClr val="BBE0E3"/>
                </a:solidFill>
                <a:ea typeface="ＭＳ Ｐゴシック" pitchFamily="34" charset="-128"/>
              </a:rPr>
              <a:t>, </a:t>
            </a:r>
            <a:r>
              <a:rPr lang="es-MX" altLang="es-MX" sz="2400" smtClean="0">
                <a:ea typeface="ＭＳ Ｐゴシック" pitchFamily="34" charset="-128"/>
              </a:rPr>
              <a:t>ya que estas son elaboradas, planeadas</a:t>
            </a:r>
          </a:p>
          <a:p>
            <a:pPr eaLnBrk="1" hangingPunct="1">
              <a:lnSpc>
                <a:spcPct val="90000"/>
              </a:lnSpc>
            </a:pPr>
            <a:endParaRPr lang="es-MX" altLang="es-MX" sz="2400" smtClean="0">
              <a:ea typeface="ＭＳ Ｐゴシック" pitchFamily="34" charset="-128"/>
            </a:endParaRPr>
          </a:p>
          <a:p>
            <a:pPr eaLnBrk="1" hangingPunct="1">
              <a:lnSpc>
                <a:spcPct val="90000"/>
              </a:lnSpc>
            </a:pPr>
            <a:r>
              <a:rPr lang="es-MX" altLang="es-MX" sz="2400" smtClean="0">
                <a:ea typeface="ＭＳ Ｐゴシック" pitchFamily="34" charset="-128"/>
              </a:rPr>
              <a:t>Por otra parte en la Cultura Popular se usan </a:t>
            </a:r>
            <a:r>
              <a:rPr lang="es-MX" altLang="es-MX" sz="2400" u="sng" smtClean="0">
                <a:solidFill>
                  <a:srgbClr val="BBE0E3"/>
                </a:solidFill>
                <a:ea typeface="ＭＳ Ｐゴシック" pitchFamily="34" charset="-128"/>
              </a:rPr>
              <a:t>tácticas</a:t>
            </a:r>
            <a:r>
              <a:rPr lang="es-MX" altLang="es-MX" sz="2400" smtClean="0">
                <a:ea typeface="ＭＳ Ｐゴシック" pitchFamily="34" charset="-128"/>
              </a:rPr>
              <a:t> que van más con la improvisación</a:t>
            </a:r>
          </a:p>
          <a:p>
            <a:pPr eaLnBrk="1" hangingPunct="1">
              <a:lnSpc>
                <a:spcPct val="90000"/>
              </a:lnSpc>
            </a:pPr>
            <a:endParaRPr lang="es-MX" altLang="es-MX" sz="2400" smtClean="0">
              <a:ea typeface="ＭＳ Ｐゴシック" pitchFamily="34" charset="-128"/>
            </a:endParaRPr>
          </a:p>
          <a:p>
            <a:pPr eaLnBrk="1" hangingPunct="1">
              <a:lnSpc>
                <a:spcPct val="90000"/>
              </a:lnSpc>
            </a:pPr>
            <a:r>
              <a:rPr lang="es-MX" altLang="es-MX" sz="2400" smtClean="0">
                <a:ea typeface="ＭＳ Ｐゴシック" pitchFamily="34" charset="-128"/>
              </a:rPr>
              <a:t>Marc Augé interpone la definición de </a:t>
            </a:r>
            <a:r>
              <a:rPr lang="es-MX" altLang="es-ES" sz="2400" smtClean="0">
                <a:ea typeface="ＭＳ Ｐゴシック" pitchFamily="34" charset="-128"/>
              </a:rPr>
              <a:t>“</a:t>
            </a:r>
            <a:r>
              <a:rPr lang="es-MX" altLang="es-MX" sz="2400" smtClean="0">
                <a:ea typeface="ＭＳ Ｐゴシック" pitchFamily="34" charset="-128"/>
              </a:rPr>
              <a:t>espacio</a:t>
            </a:r>
            <a:r>
              <a:rPr lang="es-MX" altLang="es-ES" sz="2400" smtClean="0">
                <a:ea typeface="ＭＳ Ｐゴシック" pitchFamily="34" charset="-128"/>
              </a:rPr>
              <a:t>”</a:t>
            </a:r>
            <a:r>
              <a:rPr lang="es-MX" altLang="es-MX" sz="2400" smtClean="0">
                <a:ea typeface="ＭＳ Ｐゴシック" pitchFamily="34" charset="-128"/>
              </a:rPr>
              <a:t> de M. de Certeau, la cual tiene una categoría de libertad sobre los lugares. En cambio Augé propone los</a:t>
            </a:r>
            <a:r>
              <a:rPr lang="es-MX" altLang="es-MX" sz="2400" smtClean="0">
                <a:solidFill>
                  <a:srgbClr val="BBE0E3"/>
                </a:solidFill>
                <a:ea typeface="ＭＳ Ｐゴシック" pitchFamily="34" charset="-128"/>
              </a:rPr>
              <a:t> </a:t>
            </a:r>
            <a:r>
              <a:rPr lang="es-MX" altLang="es-MX" sz="2400" u="sng" smtClean="0">
                <a:solidFill>
                  <a:srgbClr val="BBE0E3"/>
                </a:solidFill>
                <a:ea typeface="ＭＳ Ｐゴシック" pitchFamily="34" charset="-128"/>
              </a:rPr>
              <a:t>lugares</a:t>
            </a:r>
            <a:r>
              <a:rPr lang="es-MX" altLang="es-MX" sz="2400" smtClean="0">
                <a:solidFill>
                  <a:srgbClr val="BBE0E3"/>
                </a:solidFill>
                <a:ea typeface="ＭＳ Ｐゴシック" pitchFamily="34" charset="-128"/>
              </a:rPr>
              <a:t> </a:t>
            </a:r>
            <a:r>
              <a:rPr lang="es-MX" altLang="es-MX" sz="2400" smtClean="0">
                <a:ea typeface="ＭＳ Ｐゴシック" pitchFamily="34" charset="-128"/>
              </a:rPr>
              <a:t>y los</a:t>
            </a:r>
            <a:r>
              <a:rPr lang="es-MX" altLang="es-MX" sz="2400" smtClean="0">
                <a:solidFill>
                  <a:srgbClr val="BBE0E3"/>
                </a:solidFill>
                <a:ea typeface="ＭＳ Ｐゴシック" pitchFamily="34" charset="-128"/>
              </a:rPr>
              <a:t> </a:t>
            </a:r>
            <a:r>
              <a:rPr lang="es-MX" altLang="es-MX" sz="2400" u="sng" smtClean="0">
                <a:solidFill>
                  <a:srgbClr val="BBE0E3"/>
                </a:solidFill>
                <a:ea typeface="ＭＳ Ｐゴシック" pitchFamily="34" charset="-128"/>
              </a:rPr>
              <a:t>no lugares</a:t>
            </a:r>
            <a:r>
              <a:rPr lang="es-MX" altLang="es-MX" sz="2400" u="sng" smtClean="0">
                <a:ea typeface="ＭＳ Ｐゴシック" pitchFamily="34" charset="-128"/>
              </a:rPr>
              <a:t>:</a:t>
            </a:r>
            <a:endParaRPr lang="es-ES" altLang="es-MX" sz="2400" u="sng"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defRPr/>
            </a:pPr>
            <a:r>
              <a:rPr lang="es-MX">
                <a:cs typeface="+mj-cs"/>
              </a:rPr>
              <a:t>Michel de Certeau</a:t>
            </a:r>
            <a:endParaRPr lang="es-ES">
              <a:cs typeface="+mj-cs"/>
            </a:endParaRPr>
          </a:p>
        </p:txBody>
      </p:sp>
      <p:sp>
        <p:nvSpPr>
          <p:cNvPr id="69635" name="Rectangle 3"/>
          <p:cNvSpPr>
            <a:spLocks noGrp="1" noChangeArrowheads="1"/>
          </p:cNvSpPr>
          <p:nvPr>
            <p:ph idx="1"/>
          </p:nvPr>
        </p:nvSpPr>
        <p:spPr>
          <a:xfrm>
            <a:off x="1979613" y="1412875"/>
            <a:ext cx="6696075" cy="5184775"/>
          </a:xfrm>
        </p:spPr>
        <p:txBody>
          <a:bodyPr/>
          <a:lstStyle/>
          <a:p>
            <a:pPr eaLnBrk="1" hangingPunct="1">
              <a:lnSpc>
                <a:spcPct val="90000"/>
              </a:lnSpc>
            </a:pPr>
            <a:r>
              <a:rPr lang="es-MX" altLang="es-MX" sz="3000" u="sng" smtClean="0">
                <a:solidFill>
                  <a:srgbClr val="BBE0E3"/>
                </a:solidFill>
                <a:ea typeface="ＭＳ Ｐゴシック" pitchFamily="34" charset="-128"/>
              </a:rPr>
              <a:t>Lugar:</a:t>
            </a:r>
            <a:r>
              <a:rPr lang="es-MX" altLang="es-MX" sz="3000" smtClean="0">
                <a:solidFill>
                  <a:srgbClr val="BBE0E3"/>
                </a:solidFill>
                <a:ea typeface="ＭＳ Ｐゴシック" pitchFamily="34" charset="-128"/>
              </a:rPr>
              <a:t> </a:t>
            </a:r>
            <a:r>
              <a:rPr lang="es-MX" altLang="es-MX" sz="3000" smtClean="0">
                <a:ea typeface="ＭＳ Ｐゴシック" pitchFamily="34" charset="-128"/>
              </a:rPr>
              <a:t>Territorio cargado de cultura, posee sentido histórico y altamente simbólico. Por ejemplo: Los hostales, posadas que guardan costumbre, fonditas, Mercados (Merced, Sonora)</a:t>
            </a:r>
          </a:p>
          <a:p>
            <a:pPr eaLnBrk="1" hangingPunct="1">
              <a:lnSpc>
                <a:spcPct val="90000"/>
              </a:lnSpc>
            </a:pPr>
            <a:endParaRPr lang="es-MX" altLang="es-MX" sz="3000" smtClean="0">
              <a:ea typeface="ＭＳ Ｐゴシック" pitchFamily="34" charset="-128"/>
            </a:endParaRPr>
          </a:p>
          <a:p>
            <a:pPr eaLnBrk="1" hangingPunct="1">
              <a:lnSpc>
                <a:spcPct val="90000"/>
              </a:lnSpc>
            </a:pPr>
            <a:r>
              <a:rPr lang="es-MX" altLang="es-MX" sz="3000" u="sng" smtClean="0">
                <a:solidFill>
                  <a:srgbClr val="BBE0E3"/>
                </a:solidFill>
                <a:ea typeface="ＭＳ Ｐゴシック" pitchFamily="34" charset="-128"/>
              </a:rPr>
              <a:t>No Lugar:</a:t>
            </a:r>
            <a:r>
              <a:rPr lang="es-MX" altLang="es-MX" sz="3000" smtClean="0">
                <a:solidFill>
                  <a:srgbClr val="BBE0E3"/>
                </a:solidFill>
                <a:ea typeface="ＭＳ Ｐゴシック" pitchFamily="34" charset="-128"/>
              </a:rPr>
              <a:t> </a:t>
            </a:r>
            <a:r>
              <a:rPr lang="es-MX" altLang="es-MX" sz="3000" smtClean="0">
                <a:ea typeface="ＭＳ Ｐゴシック" pitchFamily="34" charset="-128"/>
              </a:rPr>
              <a:t>Aquellos que pierden el sentido de singularidad: La cadenas de hoteles, los centros comerciales, aeropuertos</a:t>
            </a:r>
            <a:endParaRPr lang="es-ES" altLang="es-MX" sz="3000" u="sng"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70659" name="Text Box 4"/>
          <p:cNvSpPr txBox="1">
            <a:spLocks noChangeArrowheads="1"/>
          </p:cNvSpPr>
          <p:nvPr/>
        </p:nvSpPr>
        <p:spPr bwMode="auto">
          <a:xfrm>
            <a:off x="7019925" y="5876925"/>
            <a:ext cx="2089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3200" smtClean="0">
                <a:solidFill>
                  <a:schemeClr val="bg1"/>
                </a:solidFill>
              </a:rPr>
              <a:t>No Lugar</a:t>
            </a:r>
            <a:endParaRPr lang="es-ES" sz="3200" smtClean="0">
              <a:solidFill>
                <a:schemeClr val="bg1"/>
              </a:solidFill>
            </a:endParaRPr>
          </a:p>
        </p:txBody>
      </p:sp>
      <p:pic>
        <p:nvPicPr>
          <p:cNvPr id="92163" name="Picture 6" descr="Walm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773238"/>
            <a:ext cx="5543550"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sp>
        <p:nvSpPr>
          <p:cNvPr id="71683" name="Text Box 6"/>
          <p:cNvSpPr txBox="1">
            <a:spLocks noChangeArrowheads="1"/>
          </p:cNvSpPr>
          <p:nvPr/>
        </p:nvSpPr>
        <p:spPr bwMode="auto">
          <a:xfrm>
            <a:off x="468313" y="1700213"/>
            <a:ext cx="12969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3200" smtClean="0">
                <a:solidFill>
                  <a:schemeClr val="bg1"/>
                </a:solidFill>
              </a:rPr>
              <a:t>Lugar</a:t>
            </a:r>
            <a:endParaRPr lang="es-ES" sz="3200" smtClean="0">
              <a:solidFill>
                <a:schemeClr val="bg1"/>
              </a:solidFill>
            </a:endParaRPr>
          </a:p>
        </p:txBody>
      </p:sp>
      <p:pic>
        <p:nvPicPr>
          <p:cNvPr id="93187" name="Picture 8" descr="smmercado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1628775"/>
            <a:ext cx="624840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defRPr/>
            </a:pPr>
            <a:r>
              <a:rPr lang="es-MX" dirty="0">
                <a:solidFill>
                  <a:srgbClr val="BBE0E3"/>
                </a:solidFill>
                <a:cs typeface="+mj-cs"/>
              </a:rPr>
              <a:t>Michel</a:t>
            </a:r>
            <a:r>
              <a:rPr lang="es-MX" dirty="0">
                <a:cs typeface="+mj-cs"/>
              </a:rPr>
              <a:t> de Certeau</a:t>
            </a:r>
            <a:endParaRPr lang="es-ES" dirty="0">
              <a:cs typeface="+mj-cs"/>
            </a:endParaRPr>
          </a:p>
        </p:txBody>
      </p:sp>
      <p:pic>
        <p:nvPicPr>
          <p:cNvPr id="94210" name="Picture 3" descr="The Hyatt Denver Convention Center Hotel, Hyatt's third hotel in the area, is due for completion by December 2005.">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1557338"/>
            <a:ext cx="3763962"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Text Box 4"/>
          <p:cNvSpPr txBox="1">
            <a:spLocks noChangeArrowheads="1"/>
          </p:cNvSpPr>
          <p:nvPr/>
        </p:nvSpPr>
        <p:spPr bwMode="auto">
          <a:xfrm>
            <a:off x="2482850" y="3500438"/>
            <a:ext cx="2089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a:solidFill>
                  <a:schemeClr val="tx1"/>
                </a:solidFill>
                <a:latin typeface="ITC Avant Garde Gothic" charset="0"/>
                <a:ea typeface="ＭＳ Ｐゴシック" charset="0"/>
              </a:defRPr>
            </a:lvl1pPr>
            <a:lvl2pPr marL="742950" indent="-285750">
              <a:defRPr>
                <a:solidFill>
                  <a:schemeClr val="tx1"/>
                </a:solidFill>
                <a:latin typeface="ITC Avant Garde Gothic" charset="0"/>
                <a:ea typeface="ＭＳ Ｐゴシック" charset="0"/>
              </a:defRPr>
            </a:lvl2pPr>
            <a:lvl3pPr marL="1143000" indent="-228600">
              <a:defRPr>
                <a:solidFill>
                  <a:schemeClr val="tx1"/>
                </a:solidFill>
                <a:latin typeface="ITC Avant Garde Gothic" charset="0"/>
                <a:ea typeface="ＭＳ Ｐゴシック" charset="0"/>
              </a:defRPr>
            </a:lvl3pPr>
            <a:lvl4pPr marL="1600200" indent="-228600">
              <a:defRPr>
                <a:solidFill>
                  <a:schemeClr val="tx1"/>
                </a:solidFill>
                <a:latin typeface="ITC Avant Garde Gothic" charset="0"/>
                <a:ea typeface="ＭＳ Ｐゴシック" charset="0"/>
              </a:defRPr>
            </a:lvl4pPr>
            <a:lvl5pPr marL="2057400" indent="-228600">
              <a:defRPr>
                <a:solidFill>
                  <a:schemeClr val="tx1"/>
                </a:solidFill>
                <a:latin typeface="ITC Avant Garde Gothic" charset="0"/>
                <a:ea typeface="ＭＳ Ｐゴシック" charset="0"/>
              </a:defRPr>
            </a:lvl5pPr>
            <a:lvl6pPr marL="2514600" indent="-228600" eaLnBrk="0" fontAlgn="base" hangingPunct="0">
              <a:spcBef>
                <a:spcPct val="0"/>
              </a:spcBef>
              <a:spcAft>
                <a:spcPct val="0"/>
              </a:spcAft>
              <a:defRPr>
                <a:solidFill>
                  <a:schemeClr val="tx1"/>
                </a:solidFill>
                <a:latin typeface="ITC Avant Garde Gothic" charset="0"/>
                <a:ea typeface="ＭＳ Ｐゴシック" charset="0"/>
              </a:defRPr>
            </a:lvl6pPr>
            <a:lvl7pPr marL="2971800" indent="-228600" eaLnBrk="0" fontAlgn="base" hangingPunct="0">
              <a:spcBef>
                <a:spcPct val="0"/>
              </a:spcBef>
              <a:spcAft>
                <a:spcPct val="0"/>
              </a:spcAft>
              <a:defRPr>
                <a:solidFill>
                  <a:schemeClr val="tx1"/>
                </a:solidFill>
                <a:latin typeface="ITC Avant Garde Gothic" charset="0"/>
                <a:ea typeface="ＭＳ Ｐゴシック" charset="0"/>
              </a:defRPr>
            </a:lvl7pPr>
            <a:lvl8pPr marL="3429000" indent="-228600" eaLnBrk="0" fontAlgn="base" hangingPunct="0">
              <a:spcBef>
                <a:spcPct val="0"/>
              </a:spcBef>
              <a:spcAft>
                <a:spcPct val="0"/>
              </a:spcAft>
              <a:defRPr>
                <a:solidFill>
                  <a:schemeClr val="tx1"/>
                </a:solidFill>
                <a:latin typeface="ITC Avant Garde Gothic" charset="0"/>
                <a:ea typeface="ＭＳ Ｐゴシック" charset="0"/>
              </a:defRPr>
            </a:lvl8pPr>
            <a:lvl9pPr marL="3886200" indent="-228600" eaLnBrk="0" fontAlgn="base" hangingPunct="0">
              <a:spcBef>
                <a:spcPct val="0"/>
              </a:spcBef>
              <a:spcAft>
                <a:spcPct val="0"/>
              </a:spcAft>
              <a:defRPr>
                <a:solidFill>
                  <a:schemeClr val="tx1"/>
                </a:solidFill>
                <a:latin typeface="ITC Avant Garde Gothic" charset="0"/>
                <a:ea typeface="ＭＳ Ｐゴシック" charset="0"/>
              </a:defRPr>
            </a:lvl9pPr>
          </a:lstStyle>
          <a:p>
            <a:pPr eaLnBrk="1" hangingPunct="1">
              <a:spcBef>
                <a:spcPct val="50000"/>
              </a:spcBef>
              <a:defRPr/>
            </a:pPr>
            <a:r>
              <a:rPr lang="es-MX" sz="3200" smtClean="0">
                <a:solidFill>
                  <a:schemeClr val="bg1"/>
                </a:solidFill>
              </a:rPr>
              <a:t>No Lugar</a:t>
            </a:r>
            <a:endParaRPr lang="es-ES" sz="3200" smtClean="0">
              <a:solidFill>
                <a:schemeClr val="bg1"/>
              </a:solidFill>
            </a:endParaRPr>
          </a:p>
        </p:txBody>
      </p:sp>
    </p:spTree>
  </p:cSld>
  <p:clrMapOvr>
    <a:masterClrMapping/>
  </p:clrMapOvr>
  <p:transition spd="slow">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850" y="260350"/>
            <a:ext cx="6985000" cy="1143000"/>
          </a:xfrm>
        </p:spPr>
        <p:txBody>
          <a:bodyPr/>
          <a:lstStyle/>
          <a:p>
            <a:r>
              <a:rPr lang="es-ES" altLang="es-MX" smtClean="0">
                <a:solidFill>
                  <a:schemeClr val="accent1"/>
                </a:solidFill>
                <a:ea typeface="ＭＳ Ｐゴシック" pitchFamily="34" charset="-128"/>
              </a:rPr>
              <a:t>Recordemos que…</a:t>
            </a:r>
          </a:p>
        </p:txBody>
      </p:sp>
      <p:sp>
        <p:nvSpPr>
          <p:cNvPr id="3" name="Marcador de contenido 2"/>
          <p:cNvSpPr>
            <a:spLocks noGrp="1"/>
          </p:cNvSpPr>
          <p:nvPr>
            <p:ph idx="1"/>
          </p:nvPr>
        </p:nvSpPr>
        <p:spPr>
          <a:xfrm>
            <a:off x="1763688" y="1916832"/>
            <a:ext cx="6985000" cy="3383830"/>
          </a:xfrm>
        </p:spPr>
        <p:txBody>
          <a:bodyPr/>
          <a:lstStyle/>
          <a:p>
            <a:pPr eaLnBrk="1" hangingPunct="1"/>
            <a:r>
              <a:rPr lang="es-MX" altLang="es-MX" sz="2400" dirty="0" smtClean="0">
                <a:ea typeface="ＭＳ Ｐゴシック" pitchFamily="34" charset="-128"/>
              </a:rPr>
              <a:t>Cultura popular: cultura de todos los días. </a:t>
            </a:r>
          </a:p>
          <a:p>
            <a:pPr eaLnBrk="1" hangingPunct="1">
              <a:lnSpc>
                <a:spcPct val="90000"/>
              </a:lnSpc>
            </a:pPr>
            <a:r>
              <a:rPr lang="es-MX" altLang="es-MX" sz="2400" dirty="0" smtClean="0">
                <a:ea typeface="ＭＳ Ｐゴシック" pitchFamily="34" charset="-128"/>
              </a:rPr>
              <a:t>En la Cultura Dominante se utilizan </a:t>
            </a:r>
            <a:r>
              <a:rPr lang="es-MX" altLang="es-MX" sz="2400" u="sng" dirty="0" smtClean="0">
                <a:solidFill>
                  <a:srgbClr val="BBE0E3"/>
                </a:solidFill>
                <a:ea typeface="ＭＳ Ｐゴシック" pitchFamily="34" charset="-128"/>
              </a:rPr>
              <a:t>estrategias</a:t>
            </a:r>
            <a:r>
              <a:rPr lang="es-MX" altLang="es-MX" sz="2400" dirty="0" smtClean="0">
                <a:solidFill>
                  <a:srgbClr val="BBE0E3"/>
                </a:solidFill>
                <a:ea typeface="ＭＳ Ｐゴシック" pitchFamily="34" charset="-128"/>
              </a:rPr>
              <a:t>, </a:t>
            </a:r>
            <a:r>
              <a:rPr lang="es-MX" altLang="es-MX" sz="2400" dirty="0" smtClean="0">
                <a:ea typeface="ＭＳ Ｐゴシック" pitchFamily="34" charset="-128"/>
              </a:rPr>
              <a:t>ya que estas son elaboradas, planeadas</a:t>
            </a:r>
          </a:p>
          <a:p>
            <a:pPr eaLnBrk="1" hangingPunct="1">
              <a:lnSpc>
                <a:spcPct val="90000"/>
              </a:lnSpc>
            </a:pPr>
            <a:r>
              <a:rPr lang="es-MX" altLang="es-MX" sz="2400" dirty="0" smtClean="0">
                <a:ea typeface="ＭＳ Ｐゴシック" pitchFamily="34" charset="-128"/>
              </a:rPr>
              <a:t>Por otra parte en la Cultura Popular se usan </a:t>
            </a:r>
            <a:r>
              <a:rPr lang="es-MX" altLang="es-MX" sz="2400" u="sng" dirty="0" smtClean="0">
                <a:solidFill>
                  <a:srgbClr val="BBE0E3"/>
                </a:solidFill>
                <a:ea typeface="ＭＳ Ｐゴシック" pitchFamily="34" charset="-128"/>
              </a:rPr>
              <a:t>tácticas</a:t>
            </a:r>
            <a:r>
              <a:rPr lang="es-MX" altLang="es-MX" sz="2400" dirty="0" smtClean="0">
                <a:ea typeface="ＭＳ Ｐゴシック" pitchFamily="34" charset="-128"/>
              </a:rPr>
              <a:t> que van más con la improvisación</a:t>
            </a:r>
          </a:p>
          <a:p>
            <a:pPr eaLnBrk="1" hangingPunct="1">
              <a:lnSpc>
                <a:spcPct val="90000"/>
              </a:lnSpc>
            </a:pPr>
            <a:r>
              <a:rPr lang="es-MX" altLang="es-MX" sz="2400" dirty="0" err="1" smtClean="0">
                <a:solidFill>
                  <a:srgbClr val="BBE0E3"/>
                </a:solidFill>
                <a:ea typeface="ＭＳ Ｐゴシック" pitchFamily="34" charset="-128"/>
              </a:rPr>
              <a:t>Lugar:</a:t>
            </a:r>
            <a:r>
              <a:rPr lang="es-MX" altLang="es-MX" sz="2400" dirty="0" err="1" smtClean="0">
                <a:ea typeface="ＭＳ Ｐゴシック" pitchFamily="34" charset="-128"/>
              </a:rPr>
              <a:t>cargado</a:t>
            </a:r>
            <a:r>
              <a:rPr lang="es-MX" altLang="es-MX" sz="2400" dirty="0" smtClean="0">
                <a:ea typeface="ＭＳ Ｐゴシック" pitchFamily="34" charset="-128"/>
              </a:rPr>
              <a:t> de cultura, posee sentido histórico y altamente simbólico</a:t>
            </a:r>
            <a:endParaRPr lang="es-MX" altLang="es-MX" sz="2400" dirty="0" smtClean="0">
              <a:solidFill>
                <a:srgbClr val="BBE0E3"/>
              </a:solidFill>
              <a:ea typeface="ＭＳ Ｐゴシック" pitchFamily="34" charset="-128"/>
            </a:endParaRPr>
          </a:p>
          <a:p>
            <a:pPr eaLnBrk="1" hangingPunct="1">
              <a:lnSpc>
                <a:spcPct val="90000"/>
              </a:lnSpc>
            </a:pPr>
            <a:r>
              <a:rPr lang="es-MX" altLang="es-MX" sz="2400" dirty="0" smtClean="0">
                <a:solidFill>
                  <a:srgbClr val="BBE0E3"/>
                </a:solidFill>
                <a:ea typeface="ＭＳ Ｐゴシック" pitchFamily="34" charset="-128"/>
              </a:rPr>
              <a:t>No lugar: </a:t>
            </a:r>
            <a:r>
              <a:rPr lang="es-MX" altLang="es-MX" sz="2400" dirty="0" smtClean="0">
                <a:ea typeface="ＭＳ Ｐゴシック" pitchFamily="34" charset="-128"/>
              </a:rPr>
              <a:t>pierden el sentido de singularidad</a:t>
            </a:r>
          </a:p>
          <a:p>
            <a:pPr eaLnBrk="1" hangingPunct="1"/>
            <a:endParaRPr lang="es-MX" altLang="es-MX" sz="2800" dirty="0" smtClean="0">
              <a:ea typeface="ＭＳ Ｐゴシック" pitchFamily="34" charset="-128"/>
              <a:sym typeface="Symbol" pitchFamily="18" charset="2"/>
            </a:endParaRPr>
          </a:p>
          <a:p>
            <a:pPr eaLnBrk="1" hangingPunct="1"/>
            <a:endParaRPr lang="es-MX" altLang="es-MX" sz="2800" dirty="0" smtClean="0">
              <a:ea typeface="ＭＳ Ｐゴシック" pitchFamily="34" charset="-128"/>
            </a:endParaRPr>
          </a:p>
          <a:p>
            <a:pPr eaLnBrk="1" hangingPunct="1">
              <a:lnSpc>
                <a:spcPct val="90000"/>
              </a:lnSpc>
            </a:pPr>
            <a:endParaRPr lang="es-MX" altLang="es-MX" sz="2800" dirty="0" smtClean="0">
              <a:ea typeface="ＭＳ Ｐゴシック" pitchFamily="34" charset="-128"/>
            </a:endParaRPr>
          </a:p>
          <a:p>
            <a:pPr eaLnBrk="1" hangingPunct="1">
              <a:lnSpc>
                <a:spcPct val="90000"/>
              </a:lnSpc>
            </a:pPr>
            <a:endParaRPr lang="es-MX" altLang="es-MX" sz="2800" dirty="0" smtClean="0">
              <a:ea typeface="ＭＳ Ｐゴシック" pitchFamily="34" charset="-128"/>
            </a:endParaRPr>
          </a:p>
          <a:p>
            <a:endParaRPr lang="es-MX" altLang="es-MX" sz="2800" dirty="0" smtClean="0">
              <a:ea typeface="ＭＳ Ｐゴシック" pitchFamily="34" charset="-128"/>
            </a:endParaRPr>
          </a:p>
          <a:p>
            <a:endParaRPr lang="es-ES" altLang="es-MX" sz="2800" dirty="0" smtClean="0">
              <a:ea typeface="ＭＳ Ｐゴシック" pitchFamily="34" charset="-128"/>
            </a:endParaRPr>
          </a:p>
        </p:txBody>
      </p:sp>
      <p:sp>
        <p:nvSpPr>
          <p:cNvPr id="4" name="CuadroTexto 3"/>
          <p:cNvSpPr txBox="1"/>
          <p:nvPr/>
        </p:nvSpPr>
        <p:spPr>
          <a:xfrm>
            <a:off x="611188" y="404813"/>
            <a:ext cx="1296987" cy="954087"/>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es-ES" sz="2800" dirty="0">
                <a:solidFill>
                  <a:schemeClr val="accent3"/>
                </a:solidFill>
              </a:rPr>
              <a:t>Pausa </a:t>
            </a:r>
          </a:p>
          <a:p>
            <a:pPr algn="ctr">
              <a:defRPr/>
            </a:pPr>
            <a:r>
              <a:rPr lang="es-ES" sz="2800" dirty="0">
                <a:solidFill>
                  <a:schemeClr val="accent3"/>
                </a:solidFill>
              </a:rPr>
              <a:t>#9</a:t>
            </a:r>
          </a:p>
        </p:txBody>
      </p:sp>
      <p:sp>
        <p:nvSpPr>
          <p:cNvPr id="5" name="Rectangle 2"/>
          <p:cNvSpPr txBox="1">
            <a:spLocks noChangeArrowheads="1"/>
          </p:cNvSpPr>
          <p:nvPr/>
        </p:nvSpPr>
        <p:spPr bwMode="auto">
          <a:xfrm rot="16200000">
            <a:off x="-1719263" y="3671888"/>
            <a:ext cx="52292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r" rtl="0" eaLnBrk="0" fontAlgn="base" hangingPunct="0">
              <a:spcBef>
                <a:spcPct val="0"/>
              </a:spcBef>
              <a:spcAft>
                <a:spcPct val="0"/>
              </a:spcAft>
              <a:defRPr sz="4400" kern="12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2pPr>
            <a:lvl3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3pPr>
            <a:lvl4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4pPr>
            <a:lvl5pPr algn="r" rtl="0" eaLnBrk="0" fontAlgn="base" hangingPunct="0">
              <a:spcBef>
                <a:spcPct val="0"/>
              </a:spcBef>
              <a:spcAft>
                <a:spcPct val="0"/>
              </a:spcAft>
              <a:defRPr sz="4400">
                <a:solidFill>
                  <a:schemeClr val="bg1"/>
                </a:solidFill>
                <a:latin typeface="ITC Avant Garde Gothic" pitchFamily="34" charset="0"/>
                <a:ea typeface="ＭＳ Ｐゴシック" charset="0"/>
                <a:cs typeface="ＭＳ Ｐゴシック" charset="0"/>
              </a:defRPr>
            </a:lvl5pPr>
            <a:lvl6pPr marL="457200" algn="r" rtl="0" fontAlgn="base">
              <a:spcBef>
                <a:spcPct val="0"/>
              </a:spcBef>
              <a:spcAft>
                <a:spcPct val="0"/>
              </a:spcAft>
              <a:defRPr sz="4400">
                <a:solidFill>
                  <a:schemeClr val="bg1"/>
                </a:solidFill>
                <a:latin typeface="ITC Avant Garde Gothic" pitchFamily="34" charset="0"/>
              </a:defRPr>
            </a:lvl6pPr>
            <a:lvl7pPr marL="914400" algn="r" rtl="0" fontAlgn="base">
              <a:spcBef>
                <a:spcPct val="0"/>
              </a:spcBef>
              <a:spcAft>
                <a:spcPct val="0"/>
              </a:spcAft>
              <a:defRPr sz="4400">
                <a:solidFill>
                  <a:schemeClr val="bg1"/>
                </a:solidFill>
                <a:latin typeface="ITC Avant Garde Gothic" pitchFamily="34" charset="0"/>
              </a:defRPr>
            </a:lvl7pPr>
            <a:lvl8pPr marL="1371600" algn="r" rtl="0" fontAlgn="base">
              <a:spcBef>
                <a:spcPct val="0"/>
              </a:spcBef>
              <a:spcAft>
                <a:spcPct val="0"/>
              </a:spcAft>
              <a:defRPr sz="4400">
                <a:solidFill>
                  <a:schemeClr val="bg1"/>
                </a:solidFill>
                <a:latin typeface="ITC Avant Garde Gothic" pitchFamily="34" charset="0"/>
              </a:defRPr>
            </a:lvl8pPr>
            <a:lvl9pPr marL="1828800" algn="r" rtl="0" fontAlgn="base">
              <a:spcBef>
                <a:spcPct val="0"/>
              </a:spcBef>
              <a:spcAft>
                <a:spcPct val="0"/>
              </a:spcAft>
              <a:defRPr sz="4400">
                <a:solidFill>
                  <a:schemeClr val="bg1"/>
                </a:solidFill>
                <a:latin typeface="ITC Avant Garde Gothic" pitchFamily="34" charset="0"/>
              </a:defRPr>
            </a:lvl9pPr>
          </a:lstStyle>
          <a:p>
            <a:pPr eaLnBrk="1" hangingPunct="1">
              <a:defRPr/>
            </a:pPr>
            <a:r>
              <a:rPr lang="es-MX" sz="3600" dirty="0">
                <a:solidFill>
                  <a:srgbClr val="BBE0E3"/>
                </a:solidFill>
              </a:rPr>
              <a:t>Michel</a:t>
            </a:r>
            <a:r>
              <a:rPr lang="es-MX" sz="3600" dirty="0"/>
              <a:t> de Certeau</a:t>
            </a:r>
            <a:endParaRPr lang="es-MX" sz="3600" dirty="0">
              <a:cs typeface="+mj-cs"/>
            </a:endParaRPr>
          </a:p>
        </p:txBody>
      </p:sp>
      <p:sp>
        <p:nvSpPr>
          <p:cNvPr id="6" name="Abrir llave 5"/>
          <p:cNvSpPr/>
          <p:nvPr/>
        </p:nvSpPr>
        <p:spPr>
          <a:xfrm>
            <a:off x="1331640" y="1772816"/>
            <a:ext cx="649287" cy="3455838"/>
          </a:xfrm>
          <a:prstGeom prst="leftBrace">
            <a:avLst/>
          </a:prstGeom>
          <a:ln w="57150" cmpd="sng">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solidFill>
                <a:srgbClr val="72BFC5"/>
              </a:solidFill>
            </a:endParaRPr>
          </a:p>
        </p:txBody>
      </p:sp>
    </p:spTree>
  </p:cSld>
  <p:clrMapOvr>
    <a:masterClrMapping/>
  </p:clrMapOvr>
  <p:transition spd="slow">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defRPr/>
            </a:pPr>
            <a:r>
              <a:rPr lang="es-ES" sz="2800" dirty="0" smtClean="0">
                <a:solidFill>
                  <a:srgbClr val="BBE0E3"/>
                </a:solidFill>
                <a:cs typeface="+mj-cs"/>
              </a:rPr>
              <a:t>ACTIVIDAD DE APRENDIZAJE SUGERIDA PARA EVALUACIÓN FINAL</a:t>
            </a:r>
            <a:endParaRPr lang="es-ES" sz="2800" dirty="0">
              <a:solidFill>
                <a:srgbClr val="BBE0E3"/>
              </a:solidFill>
              <a:cs typeface="+mj-cs"/>
            </a:endParaRPr>
          </a:p>
        </p:txBody>
      </p:sp>
      <p:sp>
        <p:nvSpPr>
          <p:cNvPr id="3" name="Marcador de contenido 2"/>
          <p:cNvSpPr>
            <a:spLocks noGrp="1"/>
          </p:cNvSpPr>
          <p:nvPr>
            <p:ph idx="1"/>
          </p:nvPr>
        </p:nvSpPr>
        <p:spPr>
          <a:xfrm>
            <a:off x="1979712" y="1844824"/>
            <a:ext cx="6985000" cy="4392513"/>
          </a:xfrm>
        </p:spPr>
        <p:txBody>
          <a:bodyPr/>
          <a:lstStyle/>
          <a:p>
            <a:r>
              <a:rPr lang="es-ES" altLang="es-MX" sz="1800" dirty="0" smtClean="0">
                <a:ea typeface="ＭＳ Ｐゴシック" pitchFamily="34" charset="-128"/>
              </a:rPr>
              <a:t>Tomando en cuenta a los cinco autores citados por Zubieta, en equipos de 4 a 5 integrantes, elaboren un cuadro sinóptico.</a:t>
            </a:r>
          </a:p>
          <a:p>
            <a:endParaRPr lang="es-ES" altLang="es-MX" sz="1800" dirty="0">
              <a:ea typeface="ＭＳ Ｐゴシック" pitchFamily="34" charset="-128"/>
            </a:endParaRPr>
          </a:p>
          <a:p>
            <a:r>
              <a:rPr lang="es-ES" altLang="es-MX" sz="1800" dirty="0" smtClean="0">
                <a:ea typeface="ＭＳ Ｐゴシック" pitchFamily="34" charset="-128"/>
              </a:rPr>
              <a:t>Este cuadro tendrá cinco columnas: autor; concepto general de cultura; conceptos de cultura popular/ de masas o equivalentes; principales aportaciones (no sólo sobre los conceptos de la columna 3, sino de otros conceptos o metodología; y lo que le falta a cada autor (o temas que se pueden abordar desde su obra, o conceptos que le pueden complementar.</a:t>
            </a:r>
          </a:p>
          <a:p>
            <a:r>
              <a:rPr lang="es-ES" altLang="es-MX" sz="1800" dirty="0" smtClean="0">
                <a:ea typeface="ＭＳ Ｐゴシック" pitchFamily="34" charset="-128"/>
              </a:rPr>
              <a:t/>
            </a:r>
            <a:br>
              <a:rPr lang="es-ES" altLang="es-MX" sz="1800" dirty="0" smtClean="0">
                <a:ea typeface="ＭＳ Ｐゴシック" pitchFamily="34" charset="-128"/>
              </a:rPr>
            </a:br>
            <a:r>
              <a:rPr lang="es-ES" altLang="es-MX" sz="1800" dirty="0" smtClean="0">
                <a:ea typeface="ＭＳ Ｐゴシック" pitchFamily="34" charset="-128"/>
              </a:rPr>
              <a:t>El cuadro se elaborará en formato digital, en un mínimo de 10 láminas de </a:t>
            </a:r>
            <a:r>
              <a:rPr lang="es-ES" altLang="es-MX" sz="1800" dirty="0" err="1" smtClean="0">
                <a:ea typeface="ＭＳ Ｐゴシック" pitchFamily="34" charset="-128"/>
              </a:rPr>
              <a:t>Power</a:t>
            </a:r>
            <a:r>
              <a:rPr lang="es-ES" altLang="es-MX" sz="1800" dirty="0" smtClean="0">
                <a:ea typeface="ＭＳ Ｐゴシック" pitchFamily="34" charset="-128"/>
              </a:rPr>
              <a:t> Point o equivalentes e integrará citas textuales, comentarios individuales y apoyos gráficos. </a:t>
            </a:r>
          </a:p>
        </p:txBody>
      </p:sp>
    </p:spTree>
  </p:cSld>
  <p:clrMapOvr>
    <a:masterClrMapping/>
  </p:clrMapOvr>
  <p:transition spd="slow">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2159000" y="274638"/>
            <a:ext cx="6985000" cy="1143000"/>
          </a:xfrm>
        </p:spPr>
        <p:txBody>
          <a:bodyPr/>
          <a:lstStyle/>
          <a:p>
            <a:r>
              <a:rPr lang="es-ES" altLang="es-MX" smtClean="0">
                <a:ea typeface="ＭＳ Ｐゴシック" pitchFamily="34" charset="-128"/>
              </a:rPr>
              <a:t>Bibliografía</a:t>
            </a:r>
          </a:p>
        </p:txBody>
      </p:sp>
      <p:graphicFrame>
        <p:nvGraphicFramePr>
          <p:cNvPr id="4" name="3 Tabla"/>
          <p:cNvGraphicFramePr>
            <a:graphicFrameLocks noGrp="1"/>
          </p:cNvGraphicFramePr>
          <p:nvPr>
            <p:extLst>
              <p:ext uri="{D42A27DB-BD31-4B8C-83A1-F6EECF244321}">
                <p14:modId xmlns:p14="http://schemas.microsoft.com/office/powerpoint/2010/main" val="2493215805"/>
              </p:ext>
            </p:extLst>
          </p:nvPr>
        </p:nvGraphicFramePr>
        <p:xfrm>
          <a:off x="1907704" y="1484781"/>
          <a:ext cx="6912768" cy="4464498"/>
        </p:xfrm>
        <a:graphic>
          <a:graphicData uri="http://schemas.openxmlformats.org/drawingml/2006/table">
            <a:tbl>
              <a:tblPr>
                <a:tableStyleId>{5C22544A-7EE6-4342-B048-85BDC9FD1C3A}</a:tableStyleId>
              </a:tblPr>
              <a:tblGrid>
                <a:gridCol w="6912768"/>
              </a:tblGrid>
              <a:tr h="744083">
                <a:tc>
                  <a:txBody>
                    <a:bodyPr/>
                    <a:lstStyle/>
                    <a:p>
                      <a:pPr algn="just">
                        <a:spcAft>
                          <a:spcPts val="0"/>
                        </a:spcAft>
                      </a:pPr>
                      <a:r>
                        <a:rPr lang="es-ES" sz="1000" b="1" dirty="0">
                          <a:effectLst/>
                        </a:rPr>
                        <a:t>GARCÍA CANCLINI, Néstor (2006): “El consumo cultural: una propuesta teórica”, en </a:t>
                      </a:r>
                      <a:r>
                        <a:rPr lang="es-ES" sz="1000" b="1" i="1" dirty="0">
                          <a:effectLst/>
                        </a:rPr>
                        <a:t>El consumo cultural en América Latina</a:t>
                      </a:r>
                      <a:r>
                        <a:rPr lang="es-ES" sz="1000" b="1" dirty="0">
                          <a:effectLst/>
                        </a:rPr>
                        <a:t> (Guillermo </a:t>
                      </a:r>
                      <a:r>
                        <a:rPr lang="es-ES" sz="1000" b="1" dirty="0" err="1">
                          <a:effectLst/>
                        </a:rPr>
                        <a:t>Sunkel</a:t>
                      </a:r>
                      <a:r>
                        <a:rPr lang="es-ES" sz="1000" b="1" dirty="0">
                          <a:effectLst/>
                        </a:rPr>
                        <a:t>, coord.), Santafé de Bogotá, Convenio Andrés Bello, pp. 26 - 49</a:t>
                      </a:r>
                      <a:endParaRPr lang="es-MX" sz="1000" b="1" dirty="0">
                        <a:effectLst/>
                        <a:latin typeface="Arial"/>
                        <a:ea typeface="Times New Roman"/>
                      </a:endParaRPr>
                    </a:p>
                  </a:txBody>
                  <a:tcPr marL="44450" marR="44450" marT="0" marB="0"/>
                </a:tc>
              </a:tr>
              <a:tr h="744083">
                <a:tc>
                  <a:txBody>
                    <a:bodyPr/>
                    <a:lstStyle/>
                    <a:p>
                      <a:pPr algn="just">
                        <a:spcAft>
                          <a:spcPts val="0"/>
                        </a:spcAft>
                      </a:pPr>
                      <a:r>
                        <a:rPr lang="es-ES" sz="1000" b="1" dirty="0">
                          <a:effectLst/>
                        </a:rPr>
                        <a:t>GONZÁLEZ, Jorge (2003): “Pensar la cultura (en tiempo de vacas muy flacas)” en </a:t>
                      </a:r>
                      <a:r>
                        <a:rPr lang="es-ES" sz="1000" b="1" i="1" dirty="0">
                          <a:effectLst/>
                        </a:rPr>
                        <a:t>Cultura(s) y </a:t>
                      </a:r>
                      <a:r>
                        <a:rPr lang="es-ES" sz="1000" b="1" i="1" dirty="0" err="1">
                          <a:effectLst/>
                        </a:rPr>
                        <a:t>ciber_cultur</a:t>
                      </a:r>
                      <a:r>
                        <a:rPr lang="es-ES" sz="1000" b="1" i="1" dirty="0">
                          <a:effectLst/>
                        </a:rPr>
                        <a:t>@..(s</a:t>
                      </a:r>
                      <a:r>
                        <a:rPr lang="es-ES" sz="1000" b="1" dirty="0">
                          <a:effectLst/>
                        </a:rPr>
                        <a:t>), México, Universidad Iberoamericana Ciudad de México – Laboratorio de Comunicación Compleja, pp. 113-123.</a:t>
                      </a:r>
                      <a:endParaRPr lang="es-MX" sz="1000" b="1" dirty="0">
                        <a:effectLst/>
                        <a:latin typeface="Arial"/>
                        <a:ea typeface="Times New Roman"/>
                      </a:endParaRPr>
                    </a:p>
                  </a:txBody>
                  <a:tcPr marL="44450" marR="44450" marT="0" marB="0"/>
                </a:tc>
              </a:tr>
              <a:tr h="744083">
                <a:tc>
                  <a:txBody>
                    <a:bodyPr/>
                    <a:lstStyle/>
                    <a:p>
                      <a:pPr algn="just">
                        <a:spcAft>
                          <a:spcPts val="0"/>
                        </a:spcAft>
                      </a:pPr>
                      <a:r>
                        <a:rPr lang="es-ES" sz="1000" b="1" dirty="0">
                          <a:effectLst/>
                        </a:rPr>
                        <a:t>MARTÍN-BARBERO, Jesús (2003): “Modernidad y </a:t>
                      </a:r>
                      <a:r>
                        <a:rPr lang="es-ES" sz="1000" b="1" dirty="0" err="1">
                          <a:effectLst/>
                        </a:rPr>
                        <a:t>massmediación</a:t>
                      </a:r>
                      <a:r>
                        <a:rPr lang="es-ES" sz="1000" b="1" dirty="0">
                          <a:effectLst/>
                        </a:rPr>
                        <a:t> en América Latina” en </a:t>
                      </a:r>
                      <a:r>
                        <a:rPr lang="es-ES" sz="1000" b="1" i="1" dirty="0">
                          <a:effectLst/>
                        </a:rPr>
                        <a:t>De los medios a las mediaciones. Comunicación, cultura y hegemonía</a:t>
                      </a:r>
                      <a:r>
                        <a:rPr lang="es-ES" sz="1000" b="1" dirty="0">
                          <a:effectLst/>
                        </a:rPr>
                        <a:t>, Bogotá, Convenio Andrés Bello, 203 - 333</a:t>
                      </a:r>
                      <a:endParaRPr lang="es-MX" sz="1000" b="1" dirty="0">
                        <a:effectLst/>
                        <a:latin typeface="Arial"/>
                        <a:ea typeface="Times New Roman"/>
                      </a:endParaRPr>
                    </a:p>
                  </a:txBody>
                  <a:tcPr marL="44450" marR="44450" marT="0" marB="0"/>
                </a:tc>
              </a:tr>
              <a:tr h="744083">
                <a:tc>
                  <a:txBody>
                    <a:bodyPr/>
                    <a:lstStyle/>
                    <a:p>
                      <a:pPr algn="just">
                        <a:spcAft>
                          <a:spcPts val="0"/>
                        </a:spcAft>
                      </a:pPr>
                      <a:r>
                        <a:rPr lang="es-ES" sz="1000" b="1" dirty="0">
                          <a:effectLst/>
                        </a:rPr>
                        <a:t>MARTÍN-BARBERO, Jesús (2002): “Itinerarios de la investigación” en </a:t>
                      </a:r>
                      <a:r>
                        <a:rPr lang="es-ES" sz="1000" b="1" i="1" dirty="0">
                          <a:effectLst/>
                        </a:rPr>
                        <a:t>Oficio de cartógrafo. Travesías latinoamericanas de la comunicación en la cultura</a:t>
                      </a:r>
                      <a:r>
                        <a:rPr lang="es-ES" sz="1000" b="1" dirty="0">
                          <a:effectLst/>
                        </a:rPr>
                        <a:t>, México, Fondo de Cultura Económica, pp. 207-255</a:t>
                      </a:r>
                      <a:endParaRPr lang="es-MX" sz="1000" b="1" dirty="0">
                        <a:effectLst/>
                        <a:latin typeface="Arial"/>
                        <a:ea typeface="Times New Roman"/>
                      </a:endParaRPr>
                    </a:p>
                  </a:txBody>
                  <a:tcPr marL="44450" marR="44450" marT="0" marB="0"/>
                </a:tc>
              </a:tr>
              <a:tr h="744083">
                <a:tc>
                  <a:txBody>
                    <a:bodyPr/>
                    <a:lstStyle/>
                    <a:p>
                      <a:pPr algn="just">
                        <a:spcAft>
                          <a:spcPts val="0"/>
                        </a:spcAft>
                      </a:pPr>
                      <a:r>
                        <a:rPr lang="es-ES" sz="1000" b="1" dirty="0">
                          <a:effectLst/>
                        </a:rPr>
                        <a:t>VALENZUELA ARCE, José Manuel (1993): “Ámbitos de interacción y consumo cultural en los jóvenes” en El consumo cultural en México, México, Consejo Nacional para la Cultura y las Artes, pp. 384-414.</a:t>
                      </a:r>
                      <a:endParaRPr lang="es-MX" sz="1000" b="1" dirty="0">
                        <a:effectLst/>
                        <a:latin typeface="Arial"/>
                        <a:ea typeface="Times New Roman"/>
                      </a:endParaRPr>
                    </a:p>
                  </a:txBody>
                  <a:tcPr marL="44450" marR="44450" marT="0" marB="0"/>
                </a:tc>
              </a:tr>
              <a:tr h="744083">
                <a:tc>
                  <a:txBody>
                    <a:bodyPr/>
                    <a:lstStyle/>
                    <a:p>
                      <a:pPr algn="just">
                        <a:spcAft>
                          <a:spcPts val="0"/>
                        </a:spcAft>
                      </a:pPr>
                      <a:r>
                        <a:rPr lang="es-ES" sz="1000" b="1" dirty="0">
                          <a:effectLst/>
                        </a:rPr>
                        <a:t>ZUBIETA, Ana María et al (2000): “Primera parte: Cultura popular. Capítulo I. Perspectivas fundantes y otros estudios”, en </a:t>
                      </a:r>
                      <a:r>
                        <a:rPr lang="es-ES" sz="1000" b="1" i="1" dirty="0">
                          <a:effectLst/>
                        </a:rPr>
                        <a:t>Cultura popular y cultura de masas. Conceptos, recorridos y polémicas</a:t>
                      </a:r>
                      <a:r>
                        <a:rPr lang="es-ES" sz="1000" b="1" dirty="0">
                          <a:effectLst/>
                        </a:rPr>
                        <a:t>, Buenos Aires, Paidós, Serie Estudios de Comunicación, pp. 27-61.</a:t>
                      </a:r>
                      <a:endParaRPr lang="es-MX" sz="1000" b="1" dirty="0">
                        <a:effectLst/>
                        <a:latin typeface="Arial"/>
                        <a:ea typeface="Times New Roman"/>
                      </a:endParaRPr>
                    </a:p>
                  </a:txBody>
                  <a:tcPr marL="44450" marR="44450" marT="0" marB="0"/>
                </a:tc>
              </a:tr>
            </a:tbl>
          </a:graphicData>
        </a:graphic>
      </p:graphicFrame>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s-MX">
                <a:cs typeface="+mj-cs"/>
              </a:rPr>
              <a:t>Mijail Bajtin</a:t>
            </a:r>
          </a:p>
        </p:txBody>
      </p:sp>
      <p:sp>
        <p:nvSpPr>
          <p:cNvPr id="7171" name="Rectangle 3"/>
          <p:cNvSpPr>
            <a:spLocks noGrp="1" noChangeArrowheads="1"/>
          </p:cNvSpPr>
          <p:nvPr>
            <p:ph idx="1"/>
          </p:nvPr>
        </p:nvSpPr>
        <p:spPr>
          <a:xfrm>
            <a:off x="1979613" y="2133600"/>
            <a:ext cx="6985000" cy="4248150"/>
          </a:xfrm>
        </p:spPr>
        <p:txBody>
          <a:bodyPr/>
          <a:lstStyle/>
          <a:p>
            <a:pPr eaLnBrk="1" hangingPunct="1"/>
            <a:r>
              <a:rPr lang="es-MX" altLang="es-MX" u="sng" smtClean="0">
                <a:solidFill>
                  <a:srgbClr val="BBE0E3"/>
                </a:solidFill>
                <a:ea typeface="ＭＳ Ｐゴシック" pitchFamily="34" charset="-128"/>
              </a:rPr>
              <a:t>Carnaval</a:t>
            </a:r>
            <a:r>
              <a:rPr lang="es-MX" altLang="es-MX" smtClean="0">
                <a:solidFill>
                  <a:srgbClr val="BBE0E3"/>
                </a:solidFill>
                <a:ea typeface="ＭＳ Ｐゴシック" pitchFamily="34" charset="-128"/>
              </a:rPr>
              <a:t>: </a:t>
            </a:r>
            <a:r>
              <a:rPr lang="es-MX" altLang="es-MX" smtClean="0">
                <a:ea typeface="ＭＳ Ｐゴシック" pitchFamily="34" charset="-128"/>
              </a:rPr>
              <a:t>Lugar privilegiado de expresión para la Cultura Popular</a:t>
            </a:r>
          </a:p>
          <a:p>
            <a:pPr eaLnBrk="1" hangingPunct="1"/>
            <a:endParaRPr lang="es-MX" altLang="es-MX" smtClean="0">
              <a:ea typeface="ＭＳ Ｐゴシック" pitchFamily="34" charset="-128"/>
            </a:endParaRPr>
          </a:p>
          <a:p>
            <a:pPr eaLnBrk="1" hangingPunct="1"/>
            <a:r>
              <a:rPr lang="es-MX" altLang="es-MX" smtClean="0">
                <a:ea typeface="ＭＳ Ｐゴシック" pitchFamily="34" charset="-128"/>
              </a:rPr>
              <a:t>La Cultura Carnavalesca es una expresión no religiosa ≠ a la cultura dominante de la Iglesia </a:t>
            </a:r>
          </a:p>
          <a:p>
            <a:pPr eaLnBrk="1" hangingPunct="1"/>
            <a:endParaRPr lang="es-MX" altLang="es-MX" smtClean="0">
              <a:ea typeface="ＭＳ Ｐゴシック" pitchFamily="34" charset="-128"/>
            </a:endParaRPr>
          </a:p>
        </p:txBody>
      </p:sp>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ITC Avant Garde Gothic"/>
        <a:ea typeface=""/>
        <a:cs typeface=""/>
      </a:majorFont>
      <a:minorFont>
        <a:latin typeface="ITC Avant Garde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1511</TotalTime>
  <Words>3762</Words>
  <Application>Microsoft Office PowerPoint</Application>
  <PresentationFormat>Presentación en pantalla (4:3)</PresentationFormat>
  <Paragraphs>421</Paragraphs>
  <Slides>89</Slides>
  <Notes>1</Notes>
  <HiddenSlides>0</HiddenSlides>
  <MMClips>0</MMClips>
  <ScaleCrop>false</ScaleCrop>
  <HeadingPairs>
    <vt:vector size="4" baseType="variant">
      <vt:variant>
        <vt:lpstr>Tema</vt:lpstr>
      </vt:variant>
      <vt:variant>
        <vt:i4>1</vt:i4>
      </vt:variant>
      <vt:variant>
        <vt:lpstr>Títulos de diapositiva</vt:lpstr>
      </vt:variant>
      <vt:variant>
        <vt:i4>89</vt:i4>
      </vt:variant>
    </vt:vector>
  </HeadingPairs>
  <TitlesOfParts>
    <vt:vector size="90" baseType="lpstr">
      <vt:lpstr>Diseño predeterminado</vt:lpstr>
      <vt:lpstr>Presentación de PowerPoint</vt:lpstr>
      <vt:lpstr>Propósitos de la Unidad de Aprendizaje</vt:lpstr>
      <vt:lpstr>Objetivo de aprendizaje</vt:lpstr>
      <vt:lpstr>Objetivos del material didáctico</vt:lpstr>
      <vt:lpstr>Presentación de PowerPoint</vt:lpstr>
      <vt:lpstr>Presentación de PowerPoint</vt:lpstr>
      <vt:lpstr>M i j a i l </vt:lpstr>
      <vt:lpstr>Mijail Bajtin</vt:lpstr>
      <vt:lpstr>Mijail Bajtin</vt:lpstr>
      <vt:lpstr>Mijail Bajtin</vt:lpstr>
      <vt:lpstr>Mijail Bajtin</vt:lpstr>
      <vt:lpstr>Presentación de PowerPoint</vt:lpstr>
      <vt:lpstr>Mijail Bajtin</vt:lpstr>
      <vt:lpstr>Mijail Bajtin</vt:lpstr>
      <vt:lpstr>Mijail Bajtin</vt:lpstr>
      <vt:lpstr>Recordemos que…</vt:lpstr>
      <vt:lpstr>Presentación de PowerPoint</vt:lpstr>
      <vt:lpstr>Peter Burke</vt:lpstr>
      <vt:lpstr>Peter Burke</vt:lpstr>
      <vt:lpstr>Peter Burke</vt:lpstr>
      <vt:lpstr>Peter Burke</vt:lpstr>
      <vt:lpstr>Peter Burke</vt:lpstr>
      <vt:lpstr>Recordemos que…</vt:lpstr>
      <vt:lpstr>Actividad de aprendizaje sugerida</vt:lpstr>
      <vt:lpstr>Presentación de PowerPoint</vt:lpstr>
      <vt:lpstr>Antonio Gramsi</vt:lpstr>
      <vt:lpstr>Antonio Gramsi</vt:lpstr>
      <vt:lpstr>Antonio Gramsi</vt:lpstr>
      <vt:lpstr>Antonio Gramsi</vt:lpstr>
      <vt:lpstr>Antonio Gramsi</vt:lpstr>
      <vt:lpstr>Cultura Dominante</vt:lpstr>
      <vt:lpstr>Clase Subalterna</vt:lpstr>
      <vt:lpstr>Recordemos que…</vt:lpstr>
      <vt:lpstr>Presentación de PowerPoint</vt:lpstr>
      <vt:lpstr>Carlo Ginzburg</vt:lpstr>
      <vt:lpstr>Carlo Ginzburg</vt:lpstr>
      <vt:lpstr>Carlo Ginzburg</vt:lpstr>
      <vt:lpstr>Carlo Ginzburg</vt:lpstr>
      <vt:lpstr>Carlo Ginzburg</vt:lpstr>
      <vt:lpstr>Carlo Ginzburg</vt:lpstr>
      <vt:lpstr>Carlo Ginzburg</vt:lpstr>
      <vt:lpstr>Recordemos que…</vt:lpstr>
      <vt:lpstr>Actividad de aprendizaje sugerida</vt:lpstr>
      <vt:lpstr>Presentación de PowerPoint</vt:lpstr>
      <vt:lpstr>Cliford Geertz </vt:lpstr>
      <vt:lpstr>Cliford Geertz </vt:lpstr>
      <vt:lpstr>Cliford Geertz </vt:lpstr>
      <vt:lpstr>Cliford Geertz </vt:lpstr>
      <vt:lpstr>Cliford Geertz </vt:lpstr>
      <vt:lpstr>Cliford Geertz </vt:lpstr>
      <vt:lpstr>Cliford Geertz </vt:lpstr>
      <vt:lpstr>Cliford Geertz </vt:lpstr>
      <vt:lpstr>Cliford Geertz </vt:lpstr>
      <vt:lpstr>Recordemos que…</vt:lpstr>
      <vt:lpstr>Presentación de PowerPoint</vt:lpstr>
      <vt:lpstr>Geneviève Bollème</vt:lpstr>
      <vt:lpstr>Geneviève Bollème</vt:lpstr>
      <vt:lpstr>Geneviève Bollème</vt:lpstr>
      <vt:lpstr>Recordemos que…</vt:lpstr>
      <vt:lpstr>Actividad de aprendizaje sugerida</vt:lpstr>
      <vt:lpstr>Presentación de PowerPoint</vt:lpstr>
      <vt:lpstr>Robert Chartier</vt:lpstr>
      <vt:lpstr>Robert Chartier</vt:lpstr>
      <vt:lpstr>Robert Chartier</vt:lpstr>
      <vt:lpstr>Recordemos que…</vt:lpstr>
      <vt:lpstr>Presentación de PowerPoint</vt:lpstr>
      <vt:lpstr>Pierre Bourdieu </vt:lpstr>
      <vt:lpstr>Pierre Bourdieu </vt:lpstr>
      <vt:lpstr>Pierre Bourdieu</vt:lpstr>
      <vt:lpstr>Pierre Bourdieu</vt:lpstr>
      <vt:lpstr>Pierre Bourdieu</vt:lpstr>
      <vt:lpstr>Pierre Bourdieu</vt:lpstr>
      <vt:lpstr>Pierre Bourdieu</vt:lpstr>
      <vt:lpstr>Recordemos que…</vt:lpstr>
      <vt:lpstr>Actividad de aprendizaje sugerida</vt:lpstr>
      <vt:lpstr>Presentación de PowerPoint</vt:lpstr>
      <vt:lpstr>Michel de Certeau </vt:lpstr>
      <vt:lpstr>Michel de Certeau</vt:lpstr>
      <vt:lpstr>Michel de Certeau</vt:lpstr>
      <vt:lpstr>Michel de Certeau</vt:lpstr>
      <vt:lpstr>Michel de Certeau</vt:lpstr>
      <vt:lpstr>Michel de Certeau</vt:lpstr>
      <vt:lpstr>Michel de Certeau</vt:lpstr>
      <vt:lpstr>Michel de Certeau</vt:lpstr>
      <vt:lpstr>Michel de Certeau</vt:lpstr>
      <vt:lpstr>Michel de Certeau</vt:lpstr>
      <vt:lpstr>Recordemos que…</vt:lpstr>
      <vt:lpstr>ACTIVIDAD DE APRENDIZAJE SUGERIDA PARA EVALUACIÓN FINAL</vt:lpstr>
      <vt:lpstr>Bibliografía</vt:lpstr>
    </vt:vector>
  </TitlesOfParts>
  <Company>COBAEM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 POPULAR</dc:title>
  <dc:creator>Administrador</dc:creator>
  <cp:lastModifiedBy>tutoria</cp:lastModifiedBy>
  <cp:revision>208</cp:revision>
  <dcterms:created xsi:type="dcterms:W3CDTF">2006-09-25T04:23:39Z</dcterms:created>
  <dcterms:modified xsi:type="dcterms:W3CDTF">2015-10-02T01:00:56Z</dcterms:modified>
</cp:coreProperties>
</file>