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1" r:id="rId1"/>
  </p:sldMasterIdLst>
  <p:notesMasterIdLst>
    <p:notesMasterId r:id="rId45"/>
  </p:notesMasterIdLst>
  <p:sldIdLst>
    <p:sldId id="292" r:id="rId2"/>
    <p:sldId id="281" r:id="rId3"/>
    <p:sldId id="282" r:id="rId4"/>
    <p:sldId id="293" r:id="rId5"/>
    <p:sldId id="294" r:id="rId6"/>
    <p:sldId id="257" r:id="rId7"/>
    <p:sldId id="260" r:id="rId8"/>
    <p:sldId id="258" r:id="rId9"/>
    <p:sldId id="259" r:id="rId10"/>
    <p:sldId id="295" r:id="rId11"/>
    <p:sldId id="261" r:id="rId12"/>
    <p:sldId id="262" r:id="rId13"/>
    <p:sldId id="296" r:id="rId14"/>
    <p:sldId id="263" r:id="rId15"/>
    <p:sldId id="264" r:id="rId16"/>
    <p:sldId id="283" r:id="rId17"/>
    <p:sldId id="297" r:id="rId18"/>
    <p:sldId id="298" r:id="rId19"/>
    <p:sldId id="265" r:id="rId20"/>
    <p:sldId id="266" r:id="rId21"/>
    <p:sldId id="267" r:id="rId22"/>
    <p:sldId id="272" r:id="rId23"/>
    <p:sldId id="274" r:id="rId24"/>
    <p:sldId id="273" r:id="rId25"/>
    <p:sldId id="275" r:id="rId26"/>
    <p:sldId id="276" r:id="rId27"/>
    <p:sldId id="299" r:id="rId28"/>
    <p:sldId id="277" r:id="rId29"/>
    <p:sldId id="278" r:id="rId30"/>
    <p:sldId id="279" r:id="rId31"/>
    <p:sldId id="288" r:id="rId32"/>
    <p:sldId id="291" r:id="rId33"/>
    <p:sldId id="285" r:id="rId34"/>
    <p:sldId id="300" r:id="rId35"/>
    <p:sldId id="301" r:id="rId36"/>
    <p:sldId id="280" r:id="rId37"/>
    <p:sldId id="268" r:id="rId38"/>
    <p:sldId id="269" r:id="rId39"/>
    <p:sldId id="270" r:id="rId40"/>
    <p:sldId id="271" r:id="rId41"/>
    <p:sldId id="289" r:id="rId42"/>
    <p:sldId id="287" r:id="rId43"/>
    <p:sldId id="290" r:id="rId44"/>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94" d="100"/>
          <a:sy n="94" d="100"/>
        </p:scale>
        <p:origin x="-1284" y="17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43AE7F-5236-324F-AC72-F5297F11C86E}" type="datetimeFigureOut">
              <a:rPr lang="es-ES" smtClean="0"/>
              <a:t>30/09/2015</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85C747-DC5E-9144-99D8-820F5782F831}" type="slidenum">
              <a:rPr lang="es-ES" smtClean="0"/>
              <a:t>‹Nº›</a:t>
            </a:fld>
            <a:endParaRPr lang="es-ES"/>
          </a:p>
        </p:txBody>
      </p:sp>
    </p:spTree>
    <p:extLst>
      <p:ext uri="{BB962C8B-B14F-4D97-AF65-F5344CB8AC3E}">
        <p14:creationId xmlns:p14="http://schemas.microsoft.com/office/powerpoint/2010/main" val="336661681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s-ES_tradnl" smtClean="0"/>
              <a:t>Clic para editar título</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A822C4E7-2F4A-A845-8E5A-0B000CBE3E0F}" type="datetimeFigureOut">
              <a:rPr lang="es-ES" smtClean="0"/>
              <a:t>30/09/2015</a:t>
            </a:fld>
            <a:endParaRPr lang="es-E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s-E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objetos">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5" name="Date Placeholder 4"/>
          <p:cNvSpPr>
            <a:spLocks noGrp="1"/>
          </p:cNvSpPr>
          <p:nvPr>
            <p:ph type="dt" sz="half" idx="10"/>
          </p:nvPr>
        </p:nvSpPr>
        <p:spPr/>
        <p:txBody>
          <a:bodyPr/>
          <a:lstStyle/>
          <a:p>
            <a:fld id="{A822C4E7-2F4A-A845-8E5A-0B000CBE3E0F}" type="datetimeFigureOut">
              <a:rPr lang="es-ES" smtClean="0"/>
              <a:t>30/09/2015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F4E46E55-AC78-DF4F-A9F9-61D8A50528E1}" type="slidenum">
              <a:rPr lang="es-ES" smtClean="0"/>
              <a:t>‹Nº›</a:t>
            </a:fld>
            <a:endParaRPr lang="es-E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ólo el título">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Date Placeholder 2"/>
          <p:cNvSpPr>
            <a:spLocks noGrp="1"/>
          </p:cNvSpPr>
          <p:nvPr>
            <p:ph type="dt" sz="half" idx="10"/>
          </p:nvPr>
        </p:nvSpPr>
        <p:spPr/>
        <p:txBody>
          <a:bodyPr/>
          <a:lstStyle/>
          <a:p>
            <a:fld id="{A822C4E7-2F4A-A845-8E5A-0B000CBE3E0F}" type="datetimeFigureOut">
              <a:rPr lang="es-ES" smtClean="0"/>
              <a:t>30/09/2015</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F4E46E55-AC78-DF4F-A9F9-61D8A50528E1}" type="slidenum">
              <a:rPr lang="es-ES" smtClean="0"/>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En blanco">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A822C4E7-2F4A-A845-8E5A-0B000CBE3E0F}" type="datetimeFigureOut">
              <a:rPr lang="es-ES" smtClean="0"/>
              <a:t>30/09/2015</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F4E46E55-AC78-DF4F-A9F9-61D8A50528E1}" type="slidenum">
              <a:rPr lang="es-ES" smtClean="0"/>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s-ES_tradnl" smtClean="0"/>
              <a:t>Clic para editar título</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7391399" y="6423585"/>
            <a:ext cx="1537447" cy="365125"/>
          </a:xfrm>
        </p:spPr>
        <p:txBody>
          <a:bodyPr/>
          <a:lstStyle/>
          <a:p>
            <a:fld id="{A822C4E7-2F4A-A845-8E5A-0B000CBE3E0F}" type="datetimeFigureOut">
              <a:rPr lang="es-ES" smtClean="0"/>
              <a:t>30/09/2015</a:t>
            </a:fld>
            <a:endParaRPr lang="es-ES"/>
          </a:p>
        </p:txBody>
      </p:sp>
      <p:sp>
        <p:nvSpPr>
          <p:cNvPr id="6" name="Footer Placeholder 5"/>
          <p:cNvSpPr>
            <a:spLocks noGrp="1"/>
          </p:cNvSpPr>
          <p:nvPr>
            <p:ph type="ftr" sz="quarter" idx="11"/>
          </p:nvPr>
        </p:nvSpPr>
        <p:spPr>
          <a:xfrm>
            <a:off x="3859305" y="6423585"/>
            <a:ext cx="3316941" cy="365125"/>
          </a:xfrm>
        </p:spPr>
        <p:txBody>
          <a:bodyPr/>
          <a:lstStyle/>
          <a:p>
            <a:endParaRPr lang="es-E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s-ES_tradnl" smtClean="0"/>
              <a:t>Clic para editar título</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7391399" y="6423585"/>
            <a:ext cx="1537447" cy="365125"/>
          </a:xfrm>
        </p:spPr>
        <p:txBody>
          <a:bodyPr/>
          <a:lstStyle/>
          <a:p>
            <a:fld id="{A822C4E7-2F4A-A845-8E5A-0B000CBE3E0F}" type="datetimeFigureOut">
              <a:rPr lang="es-ES" smtClean="0"/>
              <a:t>30/09/2015</a:t>
            </a:fld>
            <a:endParaRPr lang="es-ES"/>
          </a:p>
        </p:txBody>
      </p:sp>
      <p:sp>
        <p:nvSpPr>
          <p:cNvPr id="6" name="Footer Placeholder 5"/>
          <p:cNvSpPr>
            <a:spLocks noGrp="1"/>
          </p:cNvSpPr>
          <p:nvPr>
            <p:ph type="ftr" sz="quarter" idx="11"/>
          </p:nvPr>
        </p:nvSpPr>
        <p:spPr>
          <a:xfrm>
            <a:off x="4191000" y="6423585"/>
            <a:ext cx="3005138" cy="365125"/>
          </a:xfrm>
        </p:spPr>
        <p:txBody>
          <a:bodyPr/>
          <a:lstStyle/>
          <a:p>
            <a:endParaRPr lang="es-ES"/>
          </a:p>
        </p:txBody>
      </p:sp>
      <p:sp>
        <p:nvSpPr>
          <p:cNvPr id="7" name="Slide Number Placeholder 6"/>
          <p:cNvSpPr>
            <a:spLocks noGrp="1"/>
          </p:cNvSpPr>
          <p:nvPr>
            <p:ph type="sldNum" sz="quarter" idx="12"/>
          </p:nvPr>
        </p:nvSpPr>
        <p:spPr/>
        <p:txBody>
          <a:bodyPr/>
          <a:lstStyle/>
          <a:p>
            <a:fld id="{F4E46E55-AC78-DF4F-A9F9-61D8A50528E1}" type="slidenum">
              <a:rPr lang="es-ES" smtClean="0"/>
              <a:t>‹Nº›</a:t>
            </a:fld>
            <a:endParaRPr lang="es-E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n encima del título">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s-ES_tradnl" smtClean="0"/>
              <a:t>Clic para editar título</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A822C4E7-2F4A-A845-8E5A-0B000CBE3E0F}" type="datetimeFigureOut">
              <a:rPr lang="es-ES" smtClean="0"/>
              <a:t>30/09/2015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F4E46E55-AC78-DF4F-A9F9-61D8A50528E1}" type="slidenum">
              <a:rPr lang="es-ES" smtClean="0"/>
              <a:t>‹Nº›</a:t>
            </a:fld>
            <a:endParaRPr lang="es-E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imágenes con título">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s-ES_tradnl" smtClean="0"/>
              <a:t>Clic para editar título</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A822C4E7-2F4A-A845-8E5A-0B000CBE3E0F}" type="datetimeFigureOut">
              <a:rPr lang="es-ES" smtClean="0"/>
              <a:t>30/09/2015</a:t>
            </a:fld>
            <a:endParaRPr lang="es-E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s-ES"/>
          </a:p>
        </p:txBody>
      </p:sp>
      <p:sp>
        <p:nvSpPr>
          <p:cNvPr id="7" name="Slide Number Placeholder 6"/>
          <p:cNvSpPr>
            <a:spLocks noGrp="1"/>
          </p:cNvSpPr>
          <p:nvPr>
            <p:ph type="sldNum" sz="quarter" idx="12"/>
          </p:nvPr>
        </p:nvSpPr>
        <p:spPr/>
        <p:txBody>
          <a:bodyPr/>
          <a:lstStyle/>
          <a:p>
            <a:fld id="{F4E46E55-AC78-DF4F-A9F9-61D8A50528E1}" type="slidenum">
              <a:rPr lang="es-ES" smtClean="0"/>
              <a:t>‹Nº›</a:t>
            </a:fld>
            <a:endParaRPr lang="es-E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s-ES_tradnl" smtClean="0"/>
              <a:t>Arrastre la imagen al marcador de posición o haga clic en el icono para agregar</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s-ES_tradnl" smtClean="0"/>
              <a:t>Arrastre la imagen al marcador de posición o haga clic en el icono para agregar</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imágenes con título">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s-ES_tradnl" smtClean="0"/>
              <a:t>Clic para editar título</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A822C4E7-2F4A-A845-8E5A-0B000CBE3E0F}" type="datetimeFigureOut">
              <a:rPr lang="es-ES" smtClean="0"/>
              <a:t>30/09/2015</a:t>
            </a:fld>
            <a:endParaRPr lang="es-E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s-ES"/>
          </a:p>
        </p:txBody>
      </p:sp>
      <p:sp>
        <p:nvSpPr>
          <p:cNvPr id="7" name="Slide Number Placeholder 6"/>
          <p:cNvSpPr>
            <a:spLocks noGrp="1"/>
          </p:cNvSpPr>
          <p:nvPr>
            <p:ph type="sldNum" sz="quarter" idx="12"/>
          </p:nvPr>
        </p:nvSpPr>
        <p:spPr/>
        <p:txBody>
          <a:bodyPr/>
          <a:lstStyle/>
          <a:p>
            <a:fld id="{F4E46E55-AC78-DF4F-A9F9-61D8A50528E1}" type="slidenum">
              <a:rPr lang="es-ES" smtClean="0"/>
              <a:t>‹Nº›</a:t>
            </a:fld>
            <a:endParaRPr lang="es-E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s-ES_tradnl" smtClean="0"/>
              <a:t>Arrastre la imagen al marcador de posición o haga clic en el icono para agregar</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s-ES_tradnl" smtClean="0"/>
              <a:t>Arrastre la imagen al marcador de posición o haga clic en el icono para agregar</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s-ES_tradnl" smtClean="0"/>
              <a:t>Arrastre la imagen al marcador de posición o haga clic en el icono para agregar</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imágenes con título, alternativo">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s-ES_tradnl" smtClean="0"/>
              <a:t>Clic para editar título</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7391399" y="6423585"/>
            <a:ext cx="1537447" cy="365125"/>
          </a:xfrm>
        </p:spPr>
        <p:txBody>
          <a:bodyPr/>
          <a:lstStyle/>
          <a:p>
            <a:fld id="{A822C4E7-2F4A-A845-8E5A-0B000CBE3E0F}" type="datetimeFigureOut">
              <a:rPr lang="es-ES" smtClean="0"/>
              <a:t>30/09/2015</a:t>
            </a:fld>
            <a:endParaRPr lang="es-ES"/>
          </a:p>
        </p:txBody>
      </p:sp>
      <p:sp>
        <p:nvSpPr>
          <p:cNvPr id="6" name="Footer Placeholder 5"/>
          <p:cNvSpPr>
            <a:spLocks noGrp="1"/>
          </p:cNvSpPr>
          <p:nvPr>
            <p:ph type="ftr" sz="quarter" idx="11"/>
          </p:nvPr>
        </p:nvSpPr>
        <p:spPr>
          <a:xfrm>
            <a:off x="4191000" y="6423585"/>
            <a:ext cx="3005138" cy="365125"/>
          </a:xfrm>
        </p:spPr>
        <p:txBody>
          <a:bodyPr/>
          <a:lstStyle/>
          <a:p>
            <a:endParaRPr lang="es-ES"/>
          </a:p>
        </p:txBody>
      </p:sp>
      <p:sp>
        <p:nvSpPr>
          <p:cNvPr id="7" name="Slide Number Placeholder 6"/>
          <p:cNvSpPr>
            <a:spLocks noGrp="1"/>
          </p:cNvSpPr>
          <p:nvPr>
            <p:ph type="sldNum" sz="quarter" idx="12"/>
          </p:nvPr>
        </p:nvSpPr>
        <p:spPr/>
        <p:txBody>
          <a:bodyPr/>
          <a:lstStyle/>
          <a:p>
            <a:fld id="{F4E46E55-AC78-DF4F-A9F9-61D8A50528E1}" type="slidenum">
              <a:rPr lang="es-ES" smtClean="0"/>
              <a:t>‹Nº›</a:t>
            </a:fld>
            <a:endParaRPr lang="es-E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s-ES_tradnl" smtClean="0"/>
              <a:t>Arrastre la imagen al marcador de posición o haga clic en el icono para agregar</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s-ES_tradnl" smtClean="0"/>
              <a:t>Arrastre la imagen al marcador de posición o haga clic en el icono para agregar</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ítulo y texto vertical">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A822C4E7-2F4A-A845-8E5A-0B000CBE3E0F}" type="datetimeFigureOut">
              <a:rPr lang="es-ES" smtClean="0"/>
              <a:t>30/09/2015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4E46E55-AC78-DF4F-A9F9-61D8A50528E1}"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ítulo y objetos">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A822C4E7-2F4A-A845-8E5A-0B000CBE3E0F}" type="datetimeFigureOut">
              <a:rPr lang="es-ES" smtClean="0"/>
              <a:t>30/09/2015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4E46E55-AC78-DF4F-A9F9-61D8A50528E1}" type="slidenum">
              <a:rPr lang="es-ES" smtClean="0"/>
              <a:t>‹Nº›</a:t>
            </a:fld>
            <a:endParaRPr lang="es-E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ítulo vertical y texto">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s-ES_tradnl" smtClean="0"/>
              <a:t>Clic para editar título</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A822C4E7-2F4A-A845-8E5A-0B000CBE3E0F}" type="datetimeFigureOut">
              <a:rPr lang="es-ES" smtClean="0"/>
              <a:t>30/09/2015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4E46E55-AC78-DF4F-A9F9-61D8A50528E1}" type="slidenum">
              <a:rPr lang="es-ES" smtClean="0"/>
              <a:t>‹Nº›</a:t>
            </a:fld>
            <a:endParaRPr lang="es-E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ítulo y objetos, alternativo">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A822C4E7-2F4A-A845-8E5A-0B000CBE3E0F}" type="datetimeFigureOut">
              <a:rPr lang="es-ES" smtClean="0"/>
              <a:t>30/09/2015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4E46E55-AC78-DF4F-A9F9-61D8A50528E1}" type="slidenum">
              <a:rPr lang="es-ES" smtClean="0"/>
              <a:t>‹Nº›</a:t>
            </a:fld>
            <a:endParaRPr lang="es-E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_tradnl" smtClean="0"/>
              <a:t>Haga clic para modificar el estilo de texto del patrón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iapositiva de título con 2 imágen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s-ES_tradnl" smtClean="0"/>
              <a:t>Clic para editar título</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A822C4E7-2F4A-A845-8E5A-0B000CBE3E0F}" type="datetimeFigureOut">
              <a:rPr lang="es-ES" smtClean="0"/>
              <a:t>30/09/2015</a:t>
            </a:fld>
            <a:endParaRPr lang="es-E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s-E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s-ES_tradnl" smtClean="0"/>
              <a:t>Arrastre la imagen al marcador de posición o haga clic en el icono para agregar</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s-ES_tradnl" smtClean="0"/>
              <a:t>Arrastre la imagen al marcador de posición o haga clic en el icono para agregar</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s-ES_tradnl" smtClean="0"/>
              <a:t>Haga clic para modificar el estilo de texto del patrón</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s-ES_tradnl" smtClean="0"/>
              <a:t>Clic para editar título</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A822C4E7-2F4A-A845-8E5A-0B000CBE3E0F}" type="datetimeFigureOut">
              <a:rPr lang="es-ES" smtClean="0"/>
              <a:t>30/09/2015</a:t>
            </a:fld>
            <a:endParaRPr lang="es-E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s-ES"/>
          </a:p>
        </p:txBody>
      </p:sp>
      <p:sp>
        <p:nvSpPr>
          <p:cNvPr id="6" name="Slide Number Placeholder 5"/>
          <p:cNvSpPr>
            <a:spLocks noGrp="1"/>
          </p:cNvSpPr>
          <p:nvPr>
            <p:ph type="sldNum" sz="quarter" idx="12"/>
          </p:nvPr>
        </p:nvSpPr>
        <p:spPr>
          <a:xfrm>
            <a:off x="8305800" y="6248774"/>
            <a:ext cx="554038" cy="365125"/>
          </a:xfrm>
        </p:spPr>
        <p:txBody>
          <a:bodyPr/>
          <a:lstStyle/>
          <a:p>
            <a:fld id="{F4E46E55-AC78-DF4F-A9F9-61D8A50528E1}" type="slidenum">
              <a:rPr lang="es-ES" smtClean="0"/>
              <a:t>‹Nº›</a:t>
            </a:fld>
            <a:endParaRPr lang="es-E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Dos objetos">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A822C4E7-2F4A-A845-8E5A-0B000CBE3E0F}" type="datetimeFigureOut">
              <a:rPr lang="es-ES" smtClean="0"/>
              <a:t>30/09/2015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F4E46E55-AC78-DF4F-A9F9-61D8A50528E1}"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s-ES_tradnl" smtClean="0"/>
              <a:t>Clic para editar título</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7" name="Date Placeholder 6"/>
          <p:cNvSpPr>
            <a:spLocks noGrp="1"/>
          </p:cNvSpPr>
          <p:nvPr>
            <p:ph type="dt" sz="half" idx="10"/>
          </p:nvPr>
        </p:nvSpPr>
        <p:spPr/>
        <p:txBody>
          <a:bodyPr/>
          <a:lstStyle/>
          <a:p>
            <a:fld id="{A822C4E7-2F4A-A845-8E5A-0B000CBE3E0F}" type="datetimeFigureOut">
              <a:rPr lang="es-ES" smtClean="0"/>
              <a:t>30/09/2015</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F4E46E55-AC78-DF4F-A9F9-61D8A50528E1}" type="slidenum">
              <a:rPr lang="es-ES" smtClean="0"/>
              <a:t>‹Nº›</a:t>
            </a:fld>
            <a:endParaRPr lang="es-E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objetos, superior e inferior">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A822C4E7-2F4A-A845-8E5A-0B000CBE3E0F}" type="datetimeFigureOut">
              <a:rPr lang="es-ES" smtClean="0"/>
              <a:t>30/09/2015</a:t>
            </a:fld>
            <a:endParaRPr lang="es-ES"/>
          </a:p>
        </p:txBody>
      </p:sp>
      <p:sp>
        <p:nvSpPr>
          <p:cNvPr id="6" name="Footer Placeholder 5"/>
          <p:cNvSpPr>
            <a:spLocks noGrp="1"/>
          </p:cNvSpPr>
          <p:nvPr>
            <p:ph type="ftr" sz="quarter" idx="11"/>
          </p:nvPr>
        </p:nvSpPr>
        <p:spPr/>
        <p:txBody>
          <a:bodyPr/>
          <a:lstStyle/>
          <a:p>
            <a:endParaRPr lang="es-E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F4E46E55-AC78-DF4F-A9F9-61D8A50528E1}"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objetos">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Date Placeholder 4"/>
          <p:cNvSpPr>
            <a:spLocks noGrp="1"/>
          </p:cNvSpPr>
          <p:nvPr>
            <p:ph type="dt" sz="half" idx="10"/>
          </p:nvPr>
        </p:nvSpPr>
        <p:spPr/>
        <p:txBody>
          <a:bodyPr/>
          <a:lstStyle/>
          <a:p>
            <a:fld id="{A822C4E7-2F4A-A845-8E5A-0B000CBE3E0F}" type="datetimeFigureOut">
              <a:rPr lang="es-ES" smtClean="0"/>
              <a:t>30/09/2015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F4E46E55-AC78-DF4F-A9F9-61D8A50528E1}" type="slidenum">
              <a:rPr lang="es-ES" smtClean="0"/>
              <a:t>‹Nº›</a:t>
            </a:fld>
            <a:endParaRPr lang="es-E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s-ES_tradnl" smtClean="0"/>
              <a:t>Clic para editar título</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A822C4E7-2F4A-A845-8E5A-0B000CBE3E0F}" type="datetimeFigureOut">
              <a:rPr lang="es-ES" smtClean="0"/>
              <a:t>30/09/2015</a:t>
            </a:fld>
            <a:endParaRPr lang="es-E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s-E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F4E46E55-AC78-DF4F-A9F9-61D8A50528E1}"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 id="2147483697" r:id="rId16"/>
    <p:sldLayoutId id="2147483698" r:id="rId17"/>
    <p:sldLayoutId id="2147483699" r:id="rId18"/>
    <p:sldLayoutId id="2147483700" r:id="rId19"/>
    <p:sldLayoutId id="2147483701"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14866" y="952337"/>
            <a:ext cx="4038600" cy="1386665"/>
          </a:xfrm>
        </p:spPr>
        <p:txBody>
          <a:bodyPr>
            <a:noAutofit/>
          </a:bodyPr>
          <a:lstStyle/>
          <a:p>
            <a:pPr algn="ctr"/>
            <a:r>
              <a:rPr lang="es-ES" sz="2400" b="1" dirty="0" smtClean="0">
                <a:solidFill>
                  <a:schemeClr val="bg1">
                    <a:lumMod val="85000"/>
                  </a:schemeClr>
                </a:solidFill>
              </a:rPr>
              <a:t>Las arenas del sentido. Frentes culturales y comunicación</a:t>
            </a:r>
            <a:r>
              <a:rPr lang="es-ES" sz="2000" b="1" dirty="0" smtClean="0">
                <a:solidFill>
                  <a:schemeClr val="bg1">
                    <a:lumMod val="85000"/>
                  </a:schemeClr>
                </a:solidFill>
              </a:rPr>
              <a:t>	</a:t>
            </a:r>
            <a:endParaRPr lang="es-ES" sz="2000" b="1" dirty="0">
              <a:solidFill>
                <a:schemeClr val="bg1">
                  <a:lumMod val="85000"/>
                </a:schemeClr>
              </a:solidFill>
            </a:endParaRPr>
          </a:p>
        </p:txBody>
      </p:sp>
      <p:sp>
        <p:nvSpPr>
          <p:cNvPr id="4" name="Subtítulo 2"/>
          <p:cNvSpPr txBox="1">
            <a:spLocks/>
          </p:cNvSpPr>
          <p:nvPr/>
        </p:nvSpPr>
        <p:spPr>
          <a:xfrm>
            <a:off x="479212" y="2605222"/>
            <a:ext cx="3974254" cy="1397818"/>
          </a:xfrm>
          <a:prstGeom prst="rect">
            <a:avLst/>
          </a:prstGeom>
        </p:spPr>
        <p:txBody>
          <a:bodyPr vert="horz" lIns="91440" tIns="45720" rIns="91440" bIns="45720" rtlCol="0">
            <a:normAutofit fontScale="32500" lnSpcReduction="20000"/>
          </a:bodyPr>
          <a:lstStyle>
            <a:lvl1pPr marL="0" indent="0" algn="l" defTabSz="914400" rtl="0" eaLnBrk="1" latinLnBrk="0" hangingPunct="1">
              <a:spcBef>
                <a:spcPts val="300"/>
              </a:spcBef>
              <a:buClr>
                <a:schemeClr val="accent1"/>
              </a:buClr>
              <a:buSzPct val="75000"/>
              <a:buFont typeface="Wingdings" pitchFamily="2" charset="2"/>
              <a:buNone/>
              <a:defRPr sz="14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60000"/>
                  <a:lumOff val="40000"/>
                </a:schemeClr>
              </a:buClr>
              <a:buSzPct val="75000"/>
              <a:buFont typeface="Wingdings" pitchFamily="2" charset="2"/>
              <a:buNone/>
              <a:defRPr sz="18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buClr>
              <a:buSzPct val="75000"/>
              <a:buFont typeface="Wingdings" pitchFamily="2" charset="2"/>
              <a:buNone/>
              <a:defRPr sz="18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60000"/>
                  <a:lumOff val="40000"/>
                </a:schemeClr>
              </a:buClr>
              <a:buSzPct val="75000"/>
              <a:buFont typeface="Wingdings" pitchFamily="2"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buClr>
              <a:buSzPct val="75000"/>
              <a:buFont typeface="Wingdings" pitchFamily="2"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lumMod val="60000"/>
                  <a:lumOff val="40000"/>
                </a:schemeClr>
              </a:buClr>
              <a:buSzPct val="75000"/>
              <a:buFont typeface="Wingdings" pitchFamily="2"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5000"/>
              <a:buFont typeface="Wingdings" pitchFamily="2" charset="2"/>
              <a:buNone/>
              <a:defRPr lang="en-US" sz="1800" kern="1200" baseline="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lumMod val="60000"/>
                  <a:lumOff val="40000"/>
                </a:schemeClr>
              </a:buClr>
              <a:buSzPct val="75000"/>
              <a:buFont typeface="Wingdings" pitchFamily="2" charset="2"/>
              <a:buNone/>
              <a:defRPr lang="en-US" sz="1800" kern="1200" baseline="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5000"/>
              <a:buFont typeface="Wingdings" pitchFamily="2" charset="2"/>
              <a:buNone/>
              <a:defRPr lang="en-US" sz="1800" kern="1200" baseline="0">
                <a:solidFill>
                  <a:schemeClr val="tx1">
                    <a:tint val="75000"/>
                  </a:schemeClr>
                </a:solidFill>
                <a:latin typeface="+mn-lt"/>
                <a:ea typeface="+mn-ea"/>
                <a:cs typeface="+mn-cs"/>
              </a:defRPr>
            </a:lvl9pPr>
          </a:lstStyle>
          <a:p>
            <a:r>
              <a:rPr lang="es-ES" sz="4300" b="1" dirty="0" smtClean="0">
                <a:solidFill>
                  <a:schemeClr val="bg1">
                    <a:lumMod val="95000"/>
                  </a:schemeClr>
                </a:solidFill>
              </a:rPr>
              <a:t>Unidad de Aprendizaje: </a:t>
            </a:r>
          </a:p>
          <a:p>
            <a:r>
              <a:rPr lang="es-ES" sz="5500" dirty="0" smtClean="0">
                <a:solidFill>
                  <a:schemeClr val="bg1">
                    <a:lumMod val="95000"/>
                  </a:schemeClr>
                </a:solidFill>
              </a:rPr>
              <a:t>Estudios Socioculturales de la Comunicación en Latinoamérica</a:t>
            </a:r>
            <a:endParaRPr lang="es-ES" sz="4300" dirty="0" smtClean="0">
              <a:solidFill>
                <a:schemeClr val="bg1">
                  <a:lumMod val="95000"/>
                </a:schemeClr>
              </a:solidFill>
            </a:endParaRPr>
          </a:p>
          <a:p>
            <a:endParaRPr lang="es-ES" sz="1800" b="1" dirty="0">
              <a:solidFill>
                <a:schemeClr val="bg1">
                  <a:lumMod val="95000"/>
                </a:schemeClr>
              </a:solidFill>
            </a:endParaRPr>
          </a:p>
          <a:p>
            <a:endParaRPr lang="es-ES" sz="3100" b="1" dirty="0" smtClean="0">
              <a:solidFill>
                <a:schemeClr val="bg1">
                  <a:lumMod val="95000"/>
                </a:schemeClr>
              </a:solidFill>
            </a:endParaRPr>
          </a:p>
          <a:p>
            <a:r>
              <a:rPr lang="es-ES" sz="3100" b="1" dirty="0" smtClean="0">
                <a:solidFill>
                  <a:schemeClr val="bg1">
                    <a:lumMod val="95000"/>
                  </a:schemeClr>
                </a:solidFill>
              </a:rPr>
              <a:t>Núcleo </a:t>
            </a:r>
            <a:r>
              <a:rPr lang="es-ES" sz="3100" b="1" dirty="0" smtClean="0">
                <a:solidFill>
                  <a:schemeClr val="bg1">
                    <a:lumMod val="95000"/>
                  </a:schemeClr>
                </a:solidFill>
              </a:rPr>
              <a:t>Sustantivo</a:t>
            </a:r>
            <a:endParaRPr lang="es-ES" sz="3100" b="1" dirty="0" smtClean="0">
              <a:solidFill>
                <a:schemeClr val="bg1">
                  <a:lumMod val="95000"/>
                </a:schemeClr>
              </a:solidFill>
            </a:endParaRPr>
          </a:p>
          <a:p>
            <a:r>
              <a:rPr lang="es-ES" sz="3100" b="1" dirty="0" smtClean="0">
                <a:solidFill>
                  <a:schemeClr val="bg1">
                    <a:lumMod val="95000"/>
                  </a:schemeClr>
                </a:solidFill>
              </a:rPr>
              <a:t>Área </a:t>
            </a:r>
            <a:r>
              <a:rPr lang="es-ES" sz="3100" b="1" dirty="0">
                <a:solidFill>
                  <a:schemeClr val="bg1">
                    <a:lumMod val="95000"/>
                  </a:schemeClr>
                </a:solidFill>
              </a:rPr>
              <a:t>de Docencia: </a:t>
            </a:r>
            <a:r>
              <a:rPr lang="es-ES" sz="3100" b="1" dirty="0" smtClean="0">
                <a:solidFill>
                  <a:schemeClr val="bg1">
                    <a:lumMod val="95000"/>
                  </a:schemeClr>
                </a:solidFill>
              </a:rPr>
              <a:t>Disciplinarias de Comunicación</a:t>
            </a:r>
            <a:endParaRPr lang="es-ES" sz="3100" b="1" dirty="0">
              <a:solidFill>
                <a:schemeClr val="bg1">
                  <a:lumMod val="95000"/>
                </a:schemeClr>
              </a:solidFill>
            </a:endParaRPr>
          </a:p>
          <a:p>
            <a:endParaRPr lang="es-ES" sz="1800" b="1" dirty="0">
              <a:solidFill>
                <a:schemeClr val="bg1">
                  <a:lumMod val="95000"/>
                </a:schemeClr>
              </a:solidFill>
            </a:endParaRPr>
          </a:p>
        </p:txBody>
      </p:sp>
      <p:sp>
        <p:nvSpPr>
          <p:cNvPr id="5" name="CuadroTexto 4"/>
          <p:cNvSpPr txBox="1"/>
          <p:nvPr/>
        </p:nvSpPr>
        <p:spPr>
          <a:xfrm>
            <a:off x="6703053" y="722340"/>
            <a:ext cx="2188290" cy="923330"/>
          </a:xfrm>
          <a:prstGeom prst="rect">
            <a:avLst/>
          </a:prstGeom>
          <a:noFill/>
        </p:spPr>
        <p:txBody>
          <a:bodyPr wrap="square" rtlCol="0">
            <a:spAutoFit/>
          </a:bodyPr>
          <a:lstStyle/>
          <a:p>
            <a:pPr algn="ctr"/>
            <a:r>
              <a:rPr lang="es-ES" dirty="0" smtClean="0">
                <a:solidFill>
                  <a:schemeClr val="accent6">
                    <a:lumMod val="40000"/>
                    <a:lumOff val="60000"/>
                  </a:schemeClr>
                </a:solidFill>
              </a:rPr>
              <a:t>Universidad Autónoma del Estado de México</a:t>
            </a:r>
            <a:endParaRPr lang="es-ES" dirty="0">
              <a:solidFill>
                <a:schemeClr val="accent6">
                  <a:lumMod val="40000"/>
                  <a:lumOff val="60000"/>
                </a:schemeClr>
              </a:solidFill>
            </a:endParaRPr>
          </a:p>
        </p:txBody>
      </p:sp>
      <p:sp>
        <p:nvSpPr>
          <p:cNvPr id="6" name="CuadroTexto 5"/>
          <p:cNvSpPr txBox="1"/>
          <p:nvPr/>
        </p:nvSpPr>
        <p:spPr>
          <a:xfrm>
            <a:off x="4548480" y="2605222"/>
            <a:ext cx="2188290" cy="923330"/>
          </a:xfrm>
          <a:prstGeom prst="rect">
            <a:avLst/>
          </a:prstGeom>
          <a:noFill/>
        </p:spPr>
        <p:txBody>
          <a:bodyPr wrap="square" rtlCol="0">
            <a:spAutoFit/>
          </a:bodyPr>
          <a:lstStyle/>
          <a:p>
            <a:pPr algn="ctr"/>
            <a:r>
              <a:rPr lang="es-ES" dirty="0" smtClean="0">
                <a:solidFill>
                  <a:schemeClr val="accent6">
                    <a:lumMod val="40000"/>
                    <a:lumOff val="60000"/>
                  </a:schemeClr>
                </a:solidFill>
              </a:rPr>
              <a:t>Facultad de Ciencias Políticas y Sociales</a:t>
            </a:r>
            <a:endParaRPr lang="es-ES" dirty="0">
              <a:solidFill>
                <a:schemeClr val="accent6">
                  <a:lumMod val="40000"/>
                  <a:lumOff val="60000"/>
                </a:schemeClr>
              </a:solidFill>
            </a:endParaRPr>
          </a:p>
        </p:txBody>
      </p:sp>
      <p:sp>
        <p:nvSpPr>
          <p:cNvPr id="7" name="Subtítulo 2"/>
          <p:cNvSpPr txBox="1">
            <a:spLocks/>
          </p:cNvSpPr>
          <p:nvPr/>
        </p:nvSpPr>
        <p:spPr>
          <a:xfrm>
            <a:off x="4632960" y="3794161"/>
            <a:ext cx="2070093" cy="588014"/>
          </a:xfrm>
          <a:prstGeom prst="rect">
            <a:avLst/>
          </a:prstGeom>
        </p:spPr>
        <p:txBody>
          <a:bodyPr vert="horz" lIns="91440" tIns="45720" rIns="91440" bIns="45720" rtlCol="0">
            <a:normAutofit/>
          </a:bodyPr>
          <a:lstStyle>
            <a:lvl1pPr marL="0" indent="0" algn="l" defTabSz="914400" rtl="0" eaLnBrk="1" latinLnBrk="0" hangingPunct="1">
              <a:spcBef>
                <a:spcPts val="300"/>
              </a:spcBef>
              <a:buClr>
                <a:schemeClr val="accent1"/>
              </a:buClr>
              <a:buSzPct val="75000"/>
              <a:buFont typeface="Wingdings" pitchFamily="2" charset="2"/>
              <a:buNone/>
              <a:defRPr sz="14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60000"/>
                  <a:lumOff val="40000"/>
                </a:schemeClr>
              </a:buClr>
              <a:buSzPct val="75000"/>
              <a:buFont typeface="Wingdings" pitchFamily="2" charset="2"/>
              <a:buNone/>
              <a:defRPr sz="18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buClr>
              <a:buSzPct val="75000"/>
              <a:buFont typeface="Wingdings" pitchFamily="2" charset="2"/>
              <a:buNone/>
              <a:defRPr sz="18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60000"/>
                  <a:lumOff val="40000"/>
                </a:schemeClr>
              </a:buClr>
              <a:buSzPct val="75000"/>
              <a:buFont typeface="Wingdings" pitchFamily="2"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buClr>
              <a:buSzPct val="75000"/>
              <a:buFont typeface="Wingdings" pitchFamily="2"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lumMod val="60000"/>
                  <a:lumOff val="40000"/>
                </a:schemeClr>
              </a:buClr>
              <a:buSzPct val="75000"/>
              <a:buFont typeface="Wingdings" pitchFamily="2"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5000"/>
              <a:buFont typeface="Wingdings" pitchFamily="2" charset="2"/>
              <a:buNone/>
              <a:defRPr lang="en-US" sz="1800" kern="1200" baseline="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lumMod val="60000"/>
                  <a:lumOff val="40000"/>
                </a:schemeClr>
              </a:buClr>
              <a:buSzPct val="75000"/>
              <a:buFont typeface="Wingdings" pitchFamily="2" charset="2"/>
              <a:buNone/>
              <a:defRPr lang="en-US" sz="1800" kern="1200" baseline="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5000"/>
              <a:buFont typeface="Wingdings" pitchFamily="2" charset="2"/>
              <a:buNone/>
              <a:defRPr lang="en-US" sz="1800" kern="1200" baseline="0">
                <a:solidFill>
                  <a:schemeClr val="tx1">
                    <a:tint val="75000"/>
                  </a:schemeClr>
                </a:solidFill>
                <a:latin typeface="+mn-lt"/>
                <a:ea typeface="+mn-ea"/>
                <a:cs typeface="+mn-cs"/>
              </a:defRPr>
            </a:lvl9pPr>
          </a:lstStyle>
          <a:p>
            <a:pPr algn="ctr"/>
            <a:r>
              <a:rPr lang="es-ES" sz="1200" b="1" dirty="0" smtClean="0">
                <a:solidFill>
                  <a:schemeClr val="accent6">
                    <a:lumMod val="40000"/>
                    <a:lumOff val="60000"/>
                  </a:schemeClr>
                </a:solidFill>
              </a:rPr>
              <a:t>Licenciatura en Comunicación</a:t>
            </a:r>
            <a:endParaRPr lang="es-ES" sz="1200" b="1" dirty="0">
              <a:solidFill>
                <a:schemeClr val="accent6">
                  <a:lumMod val="40000"/>
                  <a:lumOff val="60000"/>
                </a:schemeClr>
              </a:solidFill>
            </a:endParaRPr>
          </a:p>
        </p:txBody>
      </p:sp>
      <p:pic>
        <p:nvPicPr>
          <p:cNvPr id="1026" name="Picture 2" descr="C:\Users\tutoria\Documents\Coordinación JC 2011\logos\logo uaem.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935076" y="628894"/>
            <a:ext cx="1415097" cy="135368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tutoria\Documents\Coordinación JC 2011\logos\logo facultad de cincias politicas y sociales.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101840" y="2605222"/>
            <a:ext cx="1499312" cy="1482946"/>
          </a:xfrm>
          <a:prstGeom prst="rect">
            <a:avLst/>
          </a:prstGeom>
          <a:noFill/>
          <a:extLst>
            <a:ext uri="{909E8E84-426E-40DD-AFC4-6F175D3DCCD1}">
              <a14:hiddenFill xmlns:a14="http://schemas.microsoft.com/office/drawing/2010/main">
                <a:solidFill>
                  <a:srgbClr val="FFFFFF"/>
                </a:solidFill>
              </a14:hiddenFill>
            </a:ext>
          </a:extLst>
        </p:spPr>
      </p:pic>
      <p:sp>
        <p:nvSpPr>
          <p:cNvPr id="8" name="7 CuadroTexto"/>
          <p:cNvSpPr txBox="1"/>
          <p:nvPr/>
        </p:nvSpPr>
        <p:spPr>
          <a:xfrm>
            <a:off x="4207583" y="4876799"/>
            <a:ext cx="4683760" cy="1477328"/>
          </a:xfrm>
          <a:prstGeom prst="rect">
            <a:avLst/>
          </a:prstGeom>
          <a:noFill/>
        </p:spPr>
        <p:txBody>
          <a:bodyPr wrap="square" rtlCol="0">
            <a:spAutoFit/>
          </a:bodyPr>
          <a:lstStyle/>
          <a:p>
            <a:pPr algn="r"/>
            <a:r>
              <a:rPr lang="es-MX" dirty="0"/>
              <a:t>Material Didáctico elaborado por</a:t>
            </a:r>
            <a:r>
              <a:rPr lang="es-MX" dirty="0" smtClean="0"/>
              <a:t>:</a:t>
            </a:r>
          </a:p>
          <a:p>
            <a:pPr algn="r"/>
            <a:endParaRPr lang="es-MX" dirty="0" smtClean="0"/>
          </a:p>
          <a:p>
            <a:pPr algn="r"/>
            <a:r>
              <a:rPr lang="es-MX" dirty="0" smtClean="0"/>
              <a:t>Mtra. en Com. </a:t>
            </a:r>
            <a:r>
              <a:rPr lang="es-MX" dirty="0"/>
              <a:t>Anaid Pérez Monteagudo</a:t>
            </a:r>
          </a:p>
          <a:p>
            <a:pPr algn="r"/>
            <a:endParaRPr lang="es-MX" dirty="0" smtClean="0"/>
          </a:p>
          <a:p>
            <a:pPr algn="r"/>
            <a:r>
              <a:rPr lang="es-MX" dirty="0" smtClean="0"/>
              <a:t>Septiembre </a:t>
            </a:r>
            <a:r>
              <a:rPr lang="es-MX" dirty="0"/>
              <a:t>de </a:t>
            </a:r>
            <a:r>
              <a:rPr lang="es-MX" dirty="0" smtClean="0"/>
              <a:t>2015</a:t>
            </a:r>
            <a:endParaRPr lang="es-MX" dirty="0"/>
          </a:p>
        </p:txBody>
      </p:sp>
    </p:spTree>
    <p:extLst>
      <p:ext uri="{BB962C8B-B14F-4D97-AF65-F5344CB8AC3E}">
        <p14:creationId xmlns:p14="http://schemas.microsoft.com/office/powerpoint/2010/main" val="32109646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2800" dirty="0" smtClean="0"/>
              <a:t>Cultura como una </a:t>
            </a:r>
            <a:r>
              <a:rPr lang="es-ES" sz="2800" i="1" dirty="0" smtClean="0"/>
              <a:t>dimensión omnipresente de las relaciones sociales</a:t>
            </a:r>
            <a:endParaRPr lang="es-ES" sz="2800" dirty="0"/>
          </a:p>
        </p:txBody>
      </p:sp>
      <p:sp>
        <p:nvSpPr>
          <p:cNvPr id="3" name="Marcador de contenido 2"/>
          <p:cNvSpPr>
            <a:spLocks noGrp="1"/>
          </p:cNvSpPr>
          <p:nvPr>
            <p:ph idx="1"/>
          </p:nvPr>
        </p:nvSpPr>
        <p:spPr>
          <a:xfrm>
            <a:off x="465912" y="2555240"/>
            <a:ext cx="7853846" cy="2708378"/>
          </a:xfrm>
        </p:spPr>
        <p:txBody>
          <a:bodyPr>
            <a:normAutofit lnSpcReduction="10000"/>
          </a:bodyPr>
          <a:lstStyle/>
          <a:p>
            <a:pPr marL="0" indent="0">
              <a:buNone/>
            </a:pPr>
            <a:r>
              <a:rPr lang="es-ES" i="1" dirty="0" smtClean="0"/>
              <a:t>Especificidad </a:t>
            </a:r>
            <a:r>
              <a:rPr lang="es-ES" i="1" dirty="0" smtClean="0"/>
              <a:t>“</a:t>
            </a:r>
            <a:r>
              <a:rPr lang="es-ES" i="1" dirty="0" err="1" smtClean="0"/>
              <a:t>sígnica</a:t>
            </a:r>
            <a:r>
              <a:rPr lang="es-ES" i="1" dirty="0" smtClean="0"/>
              <a:t>” o “semiótica</a:t>
            </a:r>
            <a:r>
              <a:rPr lang="es-ES" dirty="0" smtClean="0"/>
              <a:t>” es una dimensión integral de todas las prácticas y relaciones de la sociedad en su conjunto</a:t>
            </a:r>
            <a:r>
              <a:rPr lang="es-ES" i="1" dirty="0" smtClean="0"/>
              <a:t>. </a:t>
            </a:r>
            <a:r>
              <a:rPr lang="es-ES" b="1" dirty="0" smtClean="0"/>
              <a:t>No se puede </a:t>
            </a:r>
            <a:r>
              <a:rPr lang="es-ES" b="1" i="1" dirty="0" smtClean="0"/>
              <a:t>ser </a:t>
            </a:r>
            <a:r>
              <a:rPr lang="es-ES" b="1" dirty="0" smtClean="0"/>
              <a:t>socialmente y no </a:t>
            </a:r>
            <a:r>
              <a:rPr lang="es-ES" b="1" i="1" dirty="0" smtClean="0"/>
              <a:t>significar</a:t>
            </a:r>
            <a:r>
              <a:rPr lang="es-ES" b="1" i="1" dirty="0" smtClean="0"/>
              <a:t>.</a:t>
            </a:r>
          </a:p>
          <a:p>
            <a:pPr marL="0" indent="0">
              <a:buNone/>
            </a:pPr>
            <a:endParaRPr lang="es-ES" b="1" i="1" dirty="0" smtClean="0"/>
          </a:p>
          <a:p>
            <a:pPr marL="0" indent="0">
              <a:buNone/>
            </a:pPr>
            <a:r>
              <a:rPr lang="es-ES" i="1" dirty="0" smtClean="0"/>
              <a:t> </a:t>
            </a:r>
            <a:r>
              <a:rPr lang="es-ES" b="1" dirty="0" smtClean="0"/>
              <a:t>El universo de todos los “signos” o discursos socialmente construidos- </a:t>
            </a:r>
            <a:r>
              <a:rPr lang="es-ES" dirty="0" smtClean="0"/>
              <a:t>instrumento de primer orden para accionar sobre la composición y organización de la vida y el mundo social.</a:t>
            </a:r>
            <a:endParaRPr lang="es-ES" dirty="0"/>
          </a:p>
        </p:txBody>
      </p:sp>
      <p:sp>
        <p:nvSpPr>
          <p:cNvPr id="7" name="Elipse 6"/>
          <p:cNvSpPr/>
          <p:nvPr/>
        </p:nvSpPr>
        <p:spPr>
          <a:xfrm>
            <a:off x="146532" y="2662658"/>
            <a:ext cx="319379" cy="3208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4</a:t>
            </a:r>
          </a:p>
        </p:txBody>
      </p:sp>
      <p:sp>
        <p:nvSpPr>
          <p:cNvPr id="8" name="Elipse 7"/>
          <p:cNvSpPr/>
          <p:nvPr/>
        </p:nvSpPr>
        <p:spPr>
          <a:xfrm>
            <a:off x="146531" y="4239026"/>
            <a:ext cx="319379" cy="3208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5</a:t>
            </a:r>
          </a:p>
        </p:txBody>
      </p:sp>
    </p:spTree>
    <p:extLst>
      <p:ext uri="{BB962C8B-B14F-4D97-AF65-F5344CB8AC3E}">
        <p14:creationId xmlns:p14="http://schemas.microsoft.com/office/powerpoint/2010/main" val="15425670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Cultura</a:t>
            </a:r>
            <a:endParaRPr lang="es-ES" dirty="0"/>
          </a:p>
        </p:txBody>
      </p:sp>
      <p:sp>
        <p:nvSpPr>
          <p:cNvPr id="3" name="Marcador de contenido 2"/>
          <p:cNvSpPr>
            <a:spLocks noGrp="1"/>
          </p:cNvSpPr>
          <p:nvPr>
            <p:ph idx="1"/>
          </p:nvPr>
        </p:nvSpPr>
        <p:spPr>
          <a:xfrm>
            <a:off x="470425" y="1600200"/>
            <a:ext cx="7426062" cy="1474888"/>
          </a:xfrm>
        </p:spPr>
        <p:style>
          <a:lnRef idx="2">
            <a:schemeClr val="accent1"/>
          </a:lnRef>
          <a:fillRef idx="1">
            <a:schemeClr val="lt1"/>
          </a:fillRef>
          <a:effectRef idx="0">
            <a:schemeClr val="accent1"/>
          </a:effectRef>
          <a:fontRef idx="minor">
            <a:schemeClr val="dk1"/>
          </a:fontRef>
        </p:style>
        <p:txBody>
          <a:bodyPr>
            <a:normAutofit/>
          </a:bodyPr>
          <a:lstStyle/>
          <a:p>
            <a:pPr marL="0" indent="0" algn="just">
              <a:buNone/>
            </a:pPr>
            <a:r>
              <a:rPr lang="es-ES" i="1" dirty="0" smtClean="0"/>
              <a:t>Dimensión de análisis </a:t>
            </a:r>
            <a:r>
              <a:rPr lang="es-ES" dirty="0" smtClean="0"/>
              <a:t>de todas las prácticas sociales- la sociedad total, observada desde la dinámica de construcción y constante reelaboración histórica y cotidiana de la significación.</a:t>
            </a:r>
            <a:endParaRPr lang="es-ES" i="1" dirty="0"/>
          </a:p>
        </p:txBody>
      </p:sp>
      <p:sp>
        <p:nvSpPr>
          <p:cNvPr id="4" name="Marcador de contenido 2"/>
          <p:cNvSpPr txBox="1">
            <a:spLocks/>
          </p:cNvSpPr>
          <p:nvPr/>
        </p:nvSpPr>
        <p:spPr>
          <a:xfrm>
            <a:off x="798055" y="3784780"/>
            <a:ext cx="7426062" cy="602365"/>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dk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dk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dk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dk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dk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dk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dk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dk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dk1"/>
                </a:solidFill>
                <a:latin typeface="+mn-lt"/>
                <a:ea typeface="+mn-ea"/>
                <a:cs typeface="+mn-cs"/>
              </a:defRPr>
            </a:lvl9pPr>
          </a:lstStyle>
          <a:p>
            <a:pPr marL="0" indent="0" algn="ctr">
              <a:buFont typeface="Wingdings" pitchFamily="2" charset="2"/>
              <a:buNone/>
            </a:pPr>
            <a:r>
              <a:rPr lang="es-ES" sz="2800" i="1" dirty="0" smtClean="0"/>
              <a:t>Visión que nos define el mundo</a:t>
            </a:r>
            <a:endParaRPr lang="es-ES" sz="2800" i="1" dirty="0"/>
          </a:p>
        </p:txBody>
      </p:sp>
      <p:sp>
        <p:nvSpPr>
          <p:cNvPr id="5" name="Marcador de contenido 2"/>
          <p:cNvSpPr txBox="1">
            <a:spLocks/>
          </p:cNvSpPr>
          <p:nvPr/>
        </p:nvSpPr>
        <p:spPr>
          <a:xfrm>
            <a:off x="498474" y="4751186"/>
            <a:ext cx="8000378" cy="808127"/>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dk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dk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dk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dk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dk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dk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dk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dk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dk1"/>
                </a:solidFill>
                <a:latin typeface="+mn-lt"/>
                <a:ea typeface="+mn-ea"/>
                <a:cs typeface="+mn-cs"/>
              </a:defRPr>
            </a:lvl9pPr>
          </a:lstStyle>
          <a:p>
            <a:pPr marL="0" indent="0" algn="ctr">
              <a:buFont typeface="Wingdings" pitchFamily="2" charset="2"/>
              <a:buNone/>
            </a:pPr>
            <a:r>
              <a:rPr lang="es-ES" sz="2800" i="1" dirty="0" smtClean="0"/>
              <a:t>División práctica, efectiva y operante del mundo</a:t>
            </a:r>
            <a:endParaRPr lang="es-ES" sz="2800" i="1" dirty="0"/>
          </a:p>
        </p:txBody>
      </p:sp>
      <p:sp>
        <p:nvSpPr>
          <p:cNvPr id="6" name="Flecha curva 5"/>
          <p:cNvSpPr/>
          <p:nvPr/>
        </p:nvSpPr>
        <p:spPr>
          <a:xfrm rot="5400000">
            <a:off x="7853527" y="4085962"/>
            <a:ext cx="688285" cy="60236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7" name="Flecha curva 6"/>
          <p:cNvSpPr/>
          <p:nvPr/>
        </p:nvSpPr>
        <p:spPr>
          <a:xfrm rot="5400000" flipV="1">
            <a:off x="470845" y="4072593"/>
            <a:ext cx="688285" cy="629104"/>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9" name="Marcador de contenido 2"/>
          <p:cNvSpPr txBox="1">
            <a:spLocks/>
          </p:cNvSpPr>
          <p:nvPr/>
        </p:nvSpPr>
        <p:spPr>
          <a:xfrm>
            <a:off x="2506134" y="5852352"/>
            <a:ext cx="4267200" cy="8081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dk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dk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dk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dk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dk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dk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dk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dk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dk1"/>
                </a:solidFill>
                <a:latin typeface="+mn-lt"/>
                <a:ea typeface="+mn-ea"/>
                <a:cs typeface="+mn-cs"/>
              </a:defRPr>
            </a:lvl9pPr>
          </a:lstStyle>
          <a:p>
            <a:pPr marL="0" indent="0" algn="ctr">
              <a:buFont typeface="Wingdings" pitchFamily="2" charset="2"/>
              <a:buNone/>
            </a:pPr>
            <a:r>
              <a:rPr lang="es-ES_tradnl" sz="2800" dirty="0" smtClean="0">
                <a:solidFill>
                  <a:srgbClr val="FFFFFF"/>
                </a:solidFill>
              </a:rPr>
              <a:t>Hegemonía</a:t>
            </a:r>
            <a:endParaRPr lang="es-ES" sz="2800" dirty="0">
              <a:solidFill>
                <a:srgbClr val="FFFFFF"/>
              </a:solidFill>
            </a:endParaRPr>
          </a:p>
        </p:txBody>
      </p:sp>
    </p:spTree>
    <p:extLst>
      <p:ext uri="{BB962C8B-B14F-4D97-AF65-F5344CB8AC3E}">
        <p14:creationId xmlns:p14="http://schemas.microsoft.com/office/powerpoint/2010/main" val="26016700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98474" y="762001"/>
            <a:ext cx="7556313" cy="1320800"/>
          </a:xfrm>
        </p:spPr>
        <p:txBody>
          <a:bodyPr>
            <a:normAutofit/>
          </a:bodyPr>
          <a:lstStyle/>
          <a:p>
            <a:pPr marL="0" indent="0" algn="ctr">
              <a:buNone/>
            </a:pPr>
            <a:r>
              <a:rPr lang="es-ES" sz="2400" dirty="0" smtClean="0"/>
              <a:t>Cómo se ha logrado construir y equilibrar el consentimiento social, dentro de una sociedad bastante desnivelada. </a:t>
            </a:r>
            <a:endParaRPr lang="es-ES" sz="2400" dirty="0"/>
          </a:p>
        </p:txBody>
      </p:sp>
      <p:sp>
        <p:nvSpPr>
          <p:cNvPr id="4" name="Marcador de contenido 2"/>
          <p:cNvSpPr txBox="1">
            <a:spLocks/>
          </p:cNvSpPr>
          <p:nvPr/>
        </p:nvSpPr>
        <p:spPr>
          <a:xfrm>
            <a:off x="464600" y="2427348"/>
            <a:ext cx="2176993" cy="5190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o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sz="1800" dirty="0" err="1" smtClean="0"/>
              <a:t>Macroestructuras</a:t>
            </a:r>
            <a:endParaRPr lang="es-ES" sz="1800" dirty="0"/>
          </a:p>
        </p:txBody>
      </p:sp>
      <p:sp>
        <p:nvSpPr>
          <p:cNvPr id="5" name="Marcador de contenido 2"/>
          <p:cNvSpPr txBox="1">
            <a:spLocks/>
          </p:cNvSpPr>
          <p:nvPr/>
        </p:nvSpPr>
        <p:spPr>
          <a:xfrm>
            <a:off x="2886072" y="2427348"/>
            <a:ext cx="1702859" cy="51905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vert="horz" lIns="91440" tIns="45720" rIns="91440" bIns="45720" rtlCol="0">
            <a:no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sz="1800" dirty="0" smtClean="0"/>
              <a:t>Fenómenos</a:t>
            </a:r>
            <a:endParaRPr lang="es-ES" sz="1800" dirty="0"/>
          </a:p>
        </p:txBody>
      </p:sp>
      <p:sp>
        <p:nvSpPr>
          <p:cNvPr id="6" name="Marcador de contenido 2"/>
          <p:cNvSpPr txBox="1">
            <a:spLocks/>
          </p:cNvSpPr>
          <p:nvPr/>
        </p:nvSpPr>
        <p:spPr>
          <a:xfrm>
            <a:off x="6536261" y="2427348"/>
            <a:ext cx="1857186" cy="51905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vert="horz" lIns="91440" tIns="45720" rIns="91440" bIns="45720" rtlCol="0">
            <a:no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sz="1800" dirty="0" smtClean="0"/>
              <a:t>Relaciones</a:t>
            </a:r>
            <a:endParaRPr lang="es-ES" sz="1800" dirty="0"/>
          </a:p>
        </p:txBody>
      </p:sp>
      <p:sp>
        <p:nvSpPr>
          <p:cNvPr id="7" name="Marcador de contenido 2"/>
          <p:cNvSpPr txBox="1">
            <a:spLocks/>
          </p:cNvSpPr>
          <p:nvPr/>
        </p:nvSpPr>
        <p:spPr>
          <a:xfrm>
            <a:off x="4810988" y="2427348"/>
            <a:ext cx="1403540" cy="51905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vert="horz" lIns="91440" tIns="45720" rIns="91440" bIns="45720" rtlCol="0">
            <a:no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sz="1800" dirty="0" smtClean="0"/>
              <a:t>Hechos</a:t>
            </a:r>
            <a:endParaRPr lang="es-ES" sz="1800" dirty="0"/>
          </a:p>
        </p:txBody>
      </p:sp>
      <p:sp>
        <p:nvSpPr>
          <p:cNvPr id="8" name="Marcador de contenido 2"/>
          <p:cNvSpPr txBox="1">
            <a:spLocks/>
          </p:cNvSpPr>
          <p:nvPr/>
        </p:nvSpPr>
        <p:spPr>
          <a:xfrm>
            <a:off x="4588931" y="3426413"/>
            <a:ext cx="2176993" cy="51905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o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pPr>
            <a:r>
              <a:rPr lang="es-ES" sz="1800" dirty="0" smtClean="0"/>
              <a:t>Vida diaria</a:t>
            </a:r>
            <a:endParaRPr lang="es-ES" sz="1800" dirty="0"/>
          </a:p>
        </p:txBody>
      </p:sp>
      <p:sp>
        <p:nvSpPr>
          <p:cNvPr id="9" name="Cerrar llave 8"/>
          <p:cNvSpPr/>
          <p:nvPr/>
        </p:nvSpPr>
        <p:spPr>
          <a:xfrm rot="5400000">
            <a:off x="5372528" y="459946"/>
            <a:ext cx="534461" cy="5507375"/>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
          </a:p>
        </p:txBody>
      </p:sp>
      <p:sp>
        <p:nvSpPr>
          <p:cNvPr id="10" name="Marcador de contenido 2"/>
          <p:cNvSpPr txBox="1">
            <a:spLocks/>
          </p:cNvSpPr>
          <p:nvPr/>
        </p:nvSpPr>
        <p:spPr>
          <a:xfrm>
            <a:off x="650874" y="4453467"/>
            <a:ext cx="7556313" cy="1879600"/>
          </a:xfrm>
          <a:prstGeom prst="rect">
            <a:avLst/>
          </a:prstGeom>
        </p:spPr>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just">
              <a:buFont typeface="Wingdings" pitchFamily="2" charset="2"/>
              <a:buNone/>
            </a:pPr>
            <a:r>
              <a:rPr lang="es-ES" sz="2400" dirty="0" smtClean="0"/>
              <a:t>Construcción de sentido mediante luchas para mostrar quién de los contendientes es capaz de sostener y elaborar las definiciones y “visiones” más plausibles de la realidad.</a:t>
            </a:r>
            <a:endParaRPr lang="es-ES" sz="2400" dirty="0"/>
          </a:p>
        </p:txBody>
      </p:sp>
    </p:spTree>
    <p:extLst>
      <p:ext uri="{BB962C8B-B14F-4D97-AF65-F5344CB8AC3E}">
        <p14:creationId xmlns:p14="http://schemas.microsoft.com/office/powerpoint/2010/main" val="22784333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Frentes culturales</a:t>
            </a:r>
            <a:endParaRPr lang="es-MX" dirty="0"/>
          </a:p>
        </p:txBody>
      </p:sp>
      <p:sp>
        <p:nvSpPr>
          <p:cNvPr id="3" name="2 Marcador de texto"/>
          <p:cNvSpPr>
            <a:spLocks noGrp="1"/>
          </p:cNvSpPr>
          <p:nvPr>
            <p:ph type="body" idx="1"/>
          </p:nvPr>
        </p:nvSpPr>
        <p:spPr/>
        <p:txBody>
          <a:bodyPr/>
          <a:lstStyle/>
          <a:p>
            <a:r>
              <a:rPr lang="es-MX" dirty="0" smtClean="0"/>
              <a:t>Conflicto, hegemonía, discurso y prácticas</a:t>
            </a:r>
            <a:endParaRPr lang="es-MX" dirty="0"/>
          </a:p>
        </p:txBody>
      </p:sp>
    </p:spTree>
    <p:extLst>
      <p:ext uri="{BB962C8B-B14F-4D97-AF65-F5344CB8AC3E}">
        <p14:creationId xmlns:p14="http://schemas.microsoft.com/office/powerpoint/2010/main" val="6963220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¿Para qué los frentes culturales?</a:t>
            </a:r>
            <a:br>
              <a:rPr lang="es-ES" dirty="0" smtClean="0"/>
            </a:br>
            <a:endParaRPr lang="es-ES" dirty="0"/>
          </a:p>
        </p:txBody>
      </p:sp>
      <p:sp>
        <p:nvSpPr>
          <p:cNvPr id="3" name="Marcador de contenido 2"/>
          <p:cNvSpPr>
            <a:spLocks noGrp="1"/>
          </p:cNvSpPr>
          <p:nvPr>
            <p:ph idx="1"/>
          </p:nvPr>
        </p:nvSpPr>
        <p:spPr>
          <a:xfrm>
            <a:off x="379941" y="1337733"/>
            <a:ext cx="7556313" cy="1286933"/>
          </a:xfrm>
        </p:spPr>
        <p:style>
          <a:lnRef idx="2">
            <a:schemeClr val="accent1"/>
          </a:lnRef>
          <a:fillRef idx="1">
            <a:schemeClr val="lt1"/>
          </a:fillRef>
          <a:effectRef idx="0">
            <a:schemeClr val="accent1"/>
          </a:effectRef>
          <a:fontRef idx="minor">
            <a:schemeClr val="dk1"/>
          </a:fontRef>
        </p:style>
        <p:txBody>
          <a:bodyPr>
            <a:noAutofit/>
          </a:bodyPr>
          <a:lstStyle/>
          <a:p>
            <a:pPr marL="0" indent="0">
              <a:buNone/>
            </a:pPr>
            <a:r>
              <a:rPr lang="es-ES" sz="2400" dirty="0" smtClean="0"/>
              <a:t>Herramienta para interpretar algunos procesos de lucha, por más legitima definición del sentido de ciertas áreas destacadas de la cotidianidad.</a:t>
            </a:r>
            <a:endParaRPr lang="es-ES" sz="2400" dirty="0"/>
          </a:p>
        </p:txBody>
      </p:sp>
      <p:sp>
        <p:nvSpPr>
          <p:cNvPr id="4" name="Título 1"/>
          <p:cNvSpPr txBox="1">
            <a:spLocks/>
          </p:cNvSpPr>
          <p:nvPr/>
        </p:nvSpPr>
        <p:spPr>
          <a:xfrm>
            <a:off x="532341" y="3142628"/>
            <a:ext cx="7556313" cy="1116106"/>
          </a:xfrm>
          <a:prstGeom prst="rect">
            <a:avLst/>
          </a:prstGeom>
        </p:spPr>
        <p:txBody>
          <a:bodyPr vert="horz" lIns="91440" tIns="45720" rIns="91440" bIns="45720" rtlCol="0" anchor="t" anchorCtr="0">
            <a:noAutofit/>
          </a:bodyPr>
          <a:lstStyle>
            <a:lvl1pPr algn="l" defTabSz="914400" rtl="0" eaLnBrk="1" latinLnBrk="0" hangingPunct="1">
              <a:spcBef>
                <a:spcPct val="0"/>
              </a:spcBef>
              <a:buNone/>
              <a:defRPr sz="3600" b="0" kern="1200">
                <a:solidFill>
                  <a:schemeClr val="accent1"/>
                </a:solidFill>
                <a:latin typeface="+mj-lt"/>
                <a:ea typeface="+mj-ea"/>
                <a:cs typeface="+mj-cs"/>
              </a:defRPr>
            </a:lvl1pPr>
          </a:lstStyle>
          <a:p>
            <a:r>
              <a:rPr lang="es-ES" dirty="0" smtClean="0"/>
              <a:t>¿Qué son los frentes culturales?</a:t>
            </a:r>
            <a:br>
              <a:rPr lang="es-ES" dirty="0" smtClean="0"/>
            </a:br>
            <a:endParaRPr lang="es-ES" dirty="0"/>
          </a:p>
        </p:txBody>
      </p:sp>
      <p:sp>
        <p:nvSpPr>
          <p:cNvPr id="5" name="Marcador de contenido 2"/>
          <p:cNvSpPr txBox="1">
            <a:spLocks/>
          </p:cNvSpPr>
          <p:nvPr/>
        </p:nvSpPr>
        <p:spPr>
          <a:xfrm>
            <a:off x="464609" y="4030133"/>
            <a:ext cx="7556313" cy="25230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o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dk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dk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dk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dk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dk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dk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dk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dk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dk1"/>
                </a:solidFill>
                <a:latin typeface="+mn-lt"/>
                <a:ea typeface="+mn-ea"/>
                <a:cs typeface="+mn-cs"/>
              </a:defRPr>
            </a:lvl9pPr>
          </a:lstStyle>
          <a:p>
            <a:pPr marL="0" indent="0" algn="ctr">
              <a:spcBef>
                <a:spcPts val="800"/>
              </a:spcBef>
              <a:buFont typeface="Wingdings" pitchFamily="2" charset="2"/>
              <a:buNone/>
            </a:pPr>
            <a:r>
              <a:rPr lang="es-ES" sz="2400" i="1" dirty="0" smtClean="0">
                <a:solidFill>
                  <a:srgbClr val="FFFFFF"/>
                </a:solidFill>
              </a:rPr>
              <a:t>Frentes o arenas de lucha.</a:t>
            </a:r>
          </a:p>
          <a:p>
            <a:pPr marL="0" indent="0" algn="ctr">
              <a:spcBef>
                <a:spcPts val="800"/>
              </a:spcBef>
              <a:buFont typeface="Wingdings" pitchFamily="2" charset="2"/>
              <a:buNone/>
            </a:pPr>
            <a:r>
              <a:rPr lang="es-ES" sz="2400" i="1" dirty="0" smtClean="0">
                <a:solidFill>
                  <a:srgbClr val="FFFFFF"/>
                </a:solidFill>
              </a:rPr>
              <a:t>Fronteras o límites </a:t>
            </a:r>
            <a:r>
              <a:rPr lang="es-ES" sz="2400" dirty="0" smtClean="0">
                <a:solidFill>
                  <a:srgbClr val="FFFFFF"/>
                </a:solidFill>
              </a:rPr>
              <a:t>de contacto ideológico entre las concepciones y prácticas culturales de distintos grupos y clases construidas que coexisten en una misma sociedad.</a:t>
            </a:r>
            <a:r>
              <a:rPr lang="es-ES" sz="2400" i="1" dirty="0" smtClean="0">
                <a:solidFill>
                  <a:srgbClr val="FFFFFF"/>
                </a:solidFill>
              </a:rPr>
              <a:t> </a:t>
            </a:r>
            <a:endParaRPr lang="es-ES" sz="2400" i="1" dirty="0">
              <a:solidFill>
                <a:srgbClr val="FFFFFF"/>
              </a:solidFill>
            </a:endParaRPr>
          </a:p>
        </p:txBody>
      </p:sp>
    </p:spTree>
    <p:extLst>
      <p:ext uri="{BB962C8B-B14F-4D97-AF65-F5344CB8AC3E}">
        <p14:creationId xmlns:p14="http://schemas.microsoft.com/office/powerpoint/2010/main" val="12943929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98474" y="721161"/>
            <a:ext cx="7556313" cy="1116106"/>
          </a:xfrm>
        </p:spPr>
        <p:txBody>
          <a:bodyPr/>
          <a:lstStyle/>
          <a:p>
            <a:r>
              <a:rPr lang="es-ES" sz="2400" dirty="0" smtClean="0"/>
              <a:t>La ideología está en todas partes</a:t>
            </a:r>
            <a:endParaRPr lang="es-ES" sz="2400" dirty="0"/>
          </a:p>
        </p:txBody>
      </p:sp>
      <p:sp>
        <p:nvSpPr>
          <p:cNvPr id="3" name="Marcador de contenido 2"/>
          <p:cNvSpPr>
            <a:spLocks noGrp="1"/>
          </p:cNvSpPr>
          <p:nvPr>
            <p:ph idx="1"/>
          </p:nvPr>
        </p:nvSpPr>
        <p:spPr>
          <a:xfrm>
            <a:off x="498474" y="1219200"/>
            <a:ext cx="7556313" cy="1100667"/>
          </a:xfrm>
        </p:spPr>
        <p:txBody>
          <a:bodyPr/>
          <a:lstStyle/>
          <a:p>
            <a:pPr marL="0" indent="0">
              <a:buNone/>
            </a:pPr>
            <a:r>
              <a:rPr lang="es-ES" dirty="0" smtClean="0"/>
              <a:t>La elaboración de </a:t>
            </a:r>
            <a:r>
              <a:rPr lang="es-ES" i="1" dirty="0" smtClean="0"/>
              <a:t>sentidos </a:t>
            </a:r>
            <a:r>
              <a:rPr lang="es-ES" dirty="0" smtClean="0"/>
              <a:t>conceptuales del entorno y su devenir es una función elemental de todo individuo y de toda sociedad.</a:t>
            </a:r>
          </a:p>
        </p:txBody>
      </p:sp>
      <p:sp>
        <p:nvSpPr>
          <p:cNvPr id="4" name="Rectángulo 3"/>
          <p:cNvSpPr/>
          <p:nvPr/>
        </p:nvSpPr>
        <p:spPr>
          <a:xfrm>
            <a:off x="1540933" y="2476269"/>
            <a:ext cx="5791200" cy="64633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s-ES" dirty="0" smtClean="0">
                <a:solidFill>
                  <a:schemeClr val="tx1">
                    <a:lumMod val="65000"/>
                    <a:lumOff val="35000"/>
                  </a:schemeClr>
                </a:solidFill>
              </a:rPr>
              <a:t>No hay acción social que a la vez no sea realizada junto con un tipo de representación </a:t>
            </a:r>
            <a:r>
              <a:rPr lang="es-ES" dirty="0" err="1" smtClean="0">
                <a:solidFill>
                  <a:schemeClr val="tx1">
                    <a:lumMod val="65000"/>
                    <a:lumOff val="35000"/>
                  </a:schemeClr>
                </a:solidFill>
              </a:rPr>
              <a:t>sígnica</a:t>
            </a:r>
            <a:r>
              <a:rPr lang="es-ES" dirty="0" smtClean="0">
                <a:solidFill>
                  <a:schemeClr val="tx1">
                    <a:lumMod val="65000"/>
                    <a:lumOff val="35000"/>
                  </a:schemeClr>
                </a:solidFill>
              </a:rPr>
              <a:t> de ella.</a:t>
            </a:r>
            <a:endParaRPr lang="es-ES" dirty="0">
              <a:solidFill>
                <a:schemeClr val="tx1">
                  <a:lumMod val="65000"/>
                  <a:lumOff val="35000"/>
                </a:schemeClr>
              </a:solidFill>
            </a:endParaRPr>
          </a:p>
        </p:txBody>
      </p:sp>
      <p:sp>
        <p:nvSpPr>
          <p:cNvPr id="5" name="Rectángulo 4"/>
          <p:cNvSpPr/>
          <p:nvPr/>
        </p:nvSpPr>
        <p:spPr>
          <a:xfrm>
            <a:off x="287866" y="4772967"/>
            <a:ext cx="3522134" cy="461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r>
              <a:rPr lang="es-ES" sz="2400" dirty="0" smtClean="0">
                <a:solidFill>
                  <a:schemeClr val="bg1"/>
                </a:solidFill>
              </a:rPr>
              <a:t>Hombres-en-sociedad</a:t>
            </a:r>
            <a:endParaRPr lang="es-ES" sz="2400" dirty="0">
              <a:solidFill>
                <a:schemeClr val="bg1"/>
              </a:solidFill>
            </a:endParaRPr>
          </a:p>
        </p:txBody>
      </p:sp>
      <p:sp>
        <p:nvSpPr>
          <p:cNvPr id="6" name="Marcador de contenido 2"/>
          <p:cNvSpPr txBox="1">
            <a:spLocks/>
          </p:cNvSpPr>
          <p:nvPr/>
        </p:nvSpPr>
        <p:spPr>
          <a:xfrm>
            <a:off x="3996268" y="3843867"/>
            <a:ext cx="5012266" cy="2489200"/>
          </a:xfrm>
          <a:prstGeom prst="rect">
            <a:avLst/>
          </a:prstGeom>
        </p:spPr>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buFont typeface="Wingdings" pitchFamily="2" charset="2"/>
              <a:buNone/>
            </a:pPr>
            <a:r>
              <a:rPr lang="es-ES" dirty="0" smtClean="0"/>
              <a:t>Definen e interpretan el mundo, orientan su acción y construyen </a:t>
            </a:r>
            <a:r>
              <a:rPr lang="es-ES" i="1" dirty="0" smtClean="0"/>
              <a:t>sentidos</a:t>
            </a:r>
            <a:r>
              <a:rPr lang="es-ES" dirty="0" smtClean="0"/>
              <a:t> socialmente objetivados, que lejos de radicar en la pura subjetividad de los individuos, operan, funcionan, “viven” y son analíticamente destacables en y por las relaciones sociales</a:t>
            </a:r>
          </a:p>
        </p:txBody>
      </p:sp>
    </p:spTree>
    <p:extLst>
      <p:ext uri="{BB962C8B-B14F-4D97-AF65-F5344CB8AC3E}">
        <p14:creationId xmlns:p14="http://schemas.microsoft.com/office/powerpoint/2010/main" val="9734435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01079" y="293130"/>
            <a:ext cx="7556313" cy="1116106"/>
          </a:xfrm>
        </p:spPr>
        <p:txBody>
          <a:bodyPr/>
          <a:lstStyle/>
          <a:p>
            <a:r>
              <a:rPr lang="es-ES" dirty="0" smtClean="0"/>
              <a:t>Recordemos que…</a:t>
            </a:r>
            <a:endParaRPr lang="es-ES" dirty="0"/>
          </a:p>
        </p:txBody>
      </p:sp>
      <p:sp>
        <p:nvSpPr>
          <p:cNvPr id="3" name="Marcador de contenido 2"/>
          <p:cNvSpPr>
            <a:spLocks noGrp="1"/>
          </p:cNvSpPr>
          <p:nvPr>
            <p:ph idx="1"/>
          </p:nvPr>
        </p:nvSpPr>
        <p:spPr>
          <a:xfrm>
            <a:off x="464610" y="2460425"/>
            <a:ext cx="7556313" cy="3158055"/>
          </a:xfrm>
        </p:spPr>
        <p:txBody>
          <a:bodyPr/>
          <a:lstStyle/>
          <a:p>
            <a:r>
              <a:rPr lang="es-ES" dirty="0" smtClean="0"/>
              <a:t>Cultura: </a:t>
            </a:r>
            <a:r>
              <a:rPr lang="es-ES" i="1" dirty="0" smtClean="0"/>
              <a:t>Dimensión </a:t>
            </a:r>
            <a:r>
              <a:rPr lang="es-ES" i="1" dirty="0"/>
              <a:t>de análisis </a:t>
            </a:r>
            <a:r>
              <a:rPr lang="es-ES" dirty="0"/>
              <a:t>de todas las prácticas sociales- la sociedad total, observada desde la dinámica de construcción y constante reelaboración histórica y cotidiana de la significación.</a:t>
            </a:r>
            <a:endParaRPr lang="es-ES" i="1" dirty="0"/>
          </a:p>
          <a:p>
            <a:r>
              <a:rPr lang="es-ES" dirty="0"/>
              <a:t>Construcción de sentido mediante luchas para mostrar quién de los contendientes es capaz de sostener y elaborar las definiciones y “visiones” más plausibles de la realidad</a:t>
            </a:r>
          </a:p>
        </p:txBody>
      </p:sp>
      <p:sp>
        <p:nvSpPr>
          <p:cNvPr id="4" name="CuadroTexto 3"/>
          <p:cNvSpPr txBox="1"/>
          <p:nvPr/>
        </p:nvSpPr>
        <p:spPr>
          <a:xfrm>
            <a:off x="181424" y="293130"/>
            <a:ext cx="1094705" cy="830997"/>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es-ES" sz="2400" dirty="0" smtClean="0">
                <a:solidFill>
                  <a:srgbClr val="FFFFFF"/>
                </a:solidFill>
              </a:rPr>
              <a:t>Pausa</a:t>
            </a:r>
          </a:p>
          <a:p>
            <a:pPr algn="ctr"/>
            <a:r>
              <a:rPr lang="es-ES" sz="2400" dirty="0" smtClean="0">
                <a:solidFill>
                  <a:srgbClr val="FFFFFF"/>
                </a:solidFill>
              </a:rPr>
              <a:t>#1</a:t>
            </a:r>
            <a:endParaRPr lang="es-ES" sz="2400" dirty="0">
              <a:solidFill>
                <a:srgbClr val="FFFFFF"/>
              </a:solidFill>
            </a:endParaRPr>
          </a:p>
        </p:txBody>
      </p:sp>
    </p:spTree>
    <p:extLst>
      <p:ext uri="{BB962C8B-B14F-4D97-AF65-F5344CB8AC3E}">
        <p14:creationId xmlns:p14="http://schemas.microsoft.com/office/powerpoint/2010/main" val="7024294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01079" y="293130"/>
            <a:ext cx="7556313" cy="1116106"/>
          </a:xfrm>
        </p:spPr>
        <p:txBody>
          <a:bodyPr/>
          <a:lstStyle/>
          <a:p>
            <a:r>
              <a:rPr lang="es-ES" dirty="0" smtClean="0"/>
              <a:t>Recordemos que…</a:t>
            </a:r>
            <a:endParaRPr lang="es-ES" dirty="0"/>
          </a:p>
        </p:txBody>
      </p:sp>
      <p:sp>
        <p:nvSpPr>
          <p:cNvPr id="4" name="CuadroTexto 3"/>
          <p:cNvSpPr txBox="1"/>
          <p:nvPr/>
        </p:nvSpPr>
        <p:spPr>
          <a:xfrm>
            <a:off x="181424" y="293130"/>
            <a:ext cx="1094705" cy="830997"/>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es-ES" sz="2400" dirty="0" smtClean="0">
                <a:solidFill>
                  <a:srgbClr val="FFFFFF"/>
                </a:solidFill>
              </a:rPr>
              <a:t>Pausa</a:t>
            </a:r>
          </a:p>
          <a:p>
            <a:pPr algn="ctr"/>
            <a:r>
              <a:rPr lang="es-ES" sz="2400" dirty="0" smtClean="0">
                <a:solidFill>
                  <a:srgbClr val="FFFFFF"/>
                </a:solidFill>
              </a:rPr>
              <a:t>#1</a:t>
            </a:r>
            <a:endParaRPr lang="es-ES" sz="2400" dirty="0">
              <a:solidFill>
                <a:srgbClr val="FFFFFF"/>
              </a:solidFill>
            </a:endParaRPr>
          </a:p>
        </p:txBody>
      </p:sp>
      <p:sp>
        <p:nvSpPr>
          <p:cNvPr id="5" name="Marcador de contenido 2"/>
          <p:cNvSpPr txBox="1">
            <a:spLocks/>
          </p:cNvSpPr>
          <p:nvPr/>
        </p:nvSpPr>
        <p:spPr>
          <a:xfrm>
            <a:off x="439242" y="3001981"/>
            <a:ext cx="8288205" cy="171867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o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dk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dk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dk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dk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dk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dk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dk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dk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dk1"/>
                </a:solidFill>
                <a:latin typeface="+mn-lt"/>
                <a:ea typeface="+mn-ea"/>
                <a:cs typeface="+mn-cs"/>
              </a:defRPr>
            </a:lvl9pPr>
          </a:lstStyle>
          <a:p>
            <a:pPr marL="0" indent="0" algn="ctr">
              <a:spcBef>
                <a:spcPts val="800"/>
              </a:spcBef>
              <a:buFont typeface="Wingdings" pitchFamily="2" charset="2"/>
              <a:buNone/>
            </a:pPr>
            <a:r>
              <a:rPr lang="es-ES" sz="2400" i="1" dirty="0" smtClean="0">
                <a:solidFill>
                  <a:srgbClr val="FFFFFF"/>
                </a:solidFill>
              </a:rPr>
              <a:t>Frentes o arenas de lucha.</a:t>
            </a:r>
          </a:p>
          <a:p>
            <a:pPr marL="0" indent="0" algn="ctr">
              <a:spcBef>
                <a:spcPts val="800"/>
              </a:spcBef>
              <a:buFont typeface="Wingdings" pitchFamily="2" charset="2"/>
              <a:buNone/>
            </a:pPr>
            <a:r>
              <a:rPr lang="es-ES" sz="2400" i="1" dirty="0" smtClean="0">
                <a:solidFill>
                  <a:srgbClr val="FFFFFF"/>
                </a:solidFill>
              </a:rPr>
              <a:t>Fronteras o límites </a:t>
            </a:r>
            <a:r>
              <a:rPr lang="es-ES" sz="2400" dirty="0" smtClean="0">
                <a:solidFill>
                  <a:srgbClr val="FFFFFF"/>
                </a:solidFill>
              </a:rPr>
              <a:t>de contacto ideológico entre las concepciones y prácticas culturales de distintos grupos y clases construidas que coexisten en una misma sociedad.</a:t>
            </a:r>
            <a:r>
              <a:rPr lang="es-ES" sz="2400" i="1" dirty="0" smtClean="0">
                <a:solidFill>
                  <a:srgbClr val="FFFFFF"/>
                </a:solidFill>
              </a:rPr>
              <a:t> </a:t>
            </a:r>
            <a:endParaRPr lang="es-ES" sz="2400" i="1" dirty="0">
              <a:solidFill>
                <a:srgbClr val="FFFFFF"/>
              </a:solidFill>
            </a:endParaRPr>
          </a:p>
        </p:txBody>
      </p:sp>
      <p:sp>
        <p:nvSpPr>
          <p:cNvPr id="6" name="Marcador de contenido 2"/>
          <p:cNvSpPr txBox="1">
            <a:spLocks/>
          </p:cNvSpPr>
          <p:nvPr/>
        </p:nvSpPr>
        <p:spPr>
          <a:xfrm>
            <a:off x="439241" y="2365922"/>
            <a:ext cx="8288205" cy="5446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o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dk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dk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dk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dk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dk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dk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dk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dk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dk1"/>
                </a:solidFill>
                <a:latin typeface="+mn-lt"/>
                <a:ea typeface="+mn-ea"/>
                <a:cs typeface="+mn-cs"/>
              </a:defRPr>
            </a:lvl9pPr>
          </a:lstStyle>
          <a:p>
            <a:pPr marL="0" indent="0" algn="ctr">
              <a:spcBef>
                <a:spcPts val="800"/>
              </a:spcBef>
              <a:buFont typeface="Wingdings" pitchFamily="2" charset="2"/>
              <a:buNone/>
            </a:pPr>
            <a:r>
              <a:rPr lang="es-ES" sz="2400" dirty="0" smtClean="0">
                <a:solidFill>
                  <a:srgbClr val="FFFFFF"/>
                </a:solidFill>
              </a:rPr>
              <a:t>Frentes Culturales</a:t>
            </a:r>
            <a:endParaRPr lang="es-ES" sz="2400" dirty="0">
              <a:solidFill>
                <a:srgbClr val="FFFFFF"/>
              </a:solidFill>
            </a:endParaRPr>
          </a:p>
        </p:txBody>
      </p:sp>
    </p:spTree>
    <p:extLst>
      <p:ext uri="{BB962C8B-B14F-4D97-AF65-F5344CB8AC3E}">
        <p14:creationId xmlns:p14="http://schemas.microsoft.com/office/powerpoint/2010/main" val="19985456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Articulaciones conceptuales de los frentes culturales</a:t>
            </a:r>
            <a:endParaRPr lang="es-MX" dirty="0"/>
          </a:p>
        </p:txBody>
      </p:sp>
    </p:spTree>
    <p:extLst>
      <p:ext uri="{BB962C8B-B14F-4D97-AF65-F5344CB8AC3E}">
        <p14:creationId xmlns:p14="http://schemas.microsoft.com/office/powerpoint/2010/main" val="2806228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¿Qué se discute con los frentes culturales?</a:t>
            </a:r>
            <a:endParaRPr lang="es-ES" dirty="0"/>
          </a:p>
        </p:txBody>
      </p:sp>
      <p:sp>
        <p:nvSpPr>
          <p:cNvPr id="3" name="Marcador de contenido 2"/>
          <p:cNvSpPr>
            <a:spLocks noGrp="1"/>
          </p:cNvSpPr>
          <p:nvPr>
            <p:ph idx="1"/>
          </p:nvPr>
        </p:nvSpPr>
        <p:spPr>
          <a:xfrm>
            <a:off x="498474" y="1981200"/>
            <a:ext cx="7556313" cy="1337733"/>
          </a:xfrm>
        </p:spPr>
        <p:style>
          <a:lnRef idx="2">
            <a:schemeClr val="accent1">
              <a:shade val="50000"/>
            </a:schemeClr>
          </a:lnRef>
          <a:fillRef idx="1">
            <a:schemeClr val="accent1"/>
          </a:fillRef>
          <a:effectRef idx="0">
            <a:schemeClr val="accent1"/>
          </a:effectRef>
          <a:fontRef idx="minor">
            <a:schemeClr val="lt1"/>
          </a:fontRef>
        </p:style>
        <p:txBody>
          <a:bodyPr/>
          <a:lstStyle/>
          <a:p>
            <a:pPr marL="0" indent="0">
              <a:buNone/>
            </a:pPr>
            <a:r>
              <a:rPr lang="es-ES" dirty="0" smtClean="0"/>
              <a:t>Problemática del ejercicio social, colectivo, supraindividual de los distintos modos de ordenar, nombrar, definir e interpretar la realidad en las sociedad</a:t>
            </a:r>
            <a:endParaRPr lang="es-ES" dirty="0"/>
          </a:p>
        </p:txBody>
      </p:sp>
      <p:sp>
        <p:nvSpPr>
          <p:cNvPr id="4" name="Marcador de contenido 2"/>
          <p:cNvSpPr txBox="1">
            <a:spLocks/>
          </p:cNvSpPr>
          <p:nvPr/>
        </p:nvSpPr>
        <p:spPr>
          <a:xfrm>
            <a:off x="2530475" y="3640666"/>
            <a:ext cx="4175126" cy="491067"/>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buFont typeface="Wingdings" pitchFamily="2" charset="2"/>
              <a:buNone/>
            </a:pPr>
            <a:r>
              <a:rPr lang="es-ES" dirty="0" smtClean="0"/>
              <a:t>Diferentes “visiones” del mundo</a:t>
            </a:r>
          </a:p>
        </p:txBody>
      </p:sp>
      <p:sp>
        <p:nvSpPr>
          <p:cNvPr id="5" name="Marcador de contenido 2"/>
          <p:cNvSpPr txBox="1">
            <a:spLocks/>
          </p:cNvSpPr>
          <p:nvPr/>
        </p:nvSpPr>
        <p:spPr>
          <a:xfrm>
            <a:off x="498474" y="4588934"/>
            <a:ext cx="7556313" cy="1964266"/>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o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buFont typeface="Wingdings" pitchFamily="2" charset="2"/>
              <a:buNone/>
            </a:pPr>
            <a:r>
              <a:rPr lang="es-ES" sz="2400" dirty="0" smtClean="0"/>
              <a:t>Cuando utilizamos una representación de la sociedad como una estructura de clases- relaciones de oposición- nos adentramos plenamente en otras cuestiones que configuran la problemática de la construcción social de la </a:t>
            </a:r>
            <a:r>
              <a:rPr lang="es-ES" sz="2400" i="1" dirty="0" smtClean="0"/>
              <a:t>hegemonía.</a:t>
            </a:r>
            <a:endParaRPr lang="es-ES" sz="2400" dirty="0" smtClean="0"/>
          </a:p>
        </p:txBody>
      </p:sp>
    </p:spTree>
    <p:extLst>
      <p:ext uri="{BB962C8B-B14F-4D97-AF65-F5344CB8AC3E}">
        <p14:creationId xmlns:p14="http://schemas.microsoft.com/office/powerpoint/2010/main" val="8546764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98474" y="717774"/>
            <a:ext cx="7556313" cy="1116106"/>
          </a:xfrm>
        </p:spPr>
        <p:txBody>
          <a:bodyPr/>
          <a:lstStyle/>
          <a:p>
            <a:r>
              <a:rPr lang="es-ES" sz="2400" dirty="0" smtClean="0"/>
              <a:t>Propósitos Generales </a:t>
            </a:r>
            <a:r>
              <a:rPr lang="es-ES" sz="2400" dirty="0" smtClean="0"/>
              <a:t>de la Unidad de Aprendizaje</a:t>
            </a:r>
            <a:endParaRPr lang="es-ES" sz="2400" dirty="0"/>
          </a:p>
        </p:txBody>
      </p:sp>
      <p:sp>
        <p:nvSpPr>
          <p:cNvPr id="3" name="Marcador de contenido 2"/>
          <p:cNvSpPr>
            <a:spLocks noGrp="1"/>
          </p:cNvSpPr>
          <p:nvPr>
            <p:ph idx="1"/>
          </p:nvPr>
        </p:nvSpPr>
        <p:spPr>
          <a:xfrm>
            <a:off x="498474" y="2245043"/>
            <a:ext cx="7556313" cy="3688397"/>
          </a:xfrm>
        </p:spPr>
        <p:txBody>
          <a:bodyPr/>
          <a:lstStyle/>
          <a:p>
            <a:pPr lvl="0" algn="just"/>
            <a:r>
              <a:rPr lang="es-ES" dirty="0"/>
              <a:t>Esclarecer la relación entre la comunicación y la cultura como mediación de las sociedades contemporáneas bajo las aportaciones multidisciplinarias de América Latina.</a:t>
            </a:r>
            <a:endParaRPr lang="es-MX" dirty="0"/>
          </a:p>
          <a:p>
            <a:pPr lvl="0" algn="just"/>
            <a:r>
              <a:rPr lang="es-ES" dirty="0"/>
              <a:t>Comprender la construcción social de sentido bajo perspectivas teórico – metodológicas enfocadas al aspecto simbólico de las sociedades.</a:t>
            </a:r>
            <a:endParaRPr lang="es-MX" dirty="0"/>
          </a:p>
          <a:p>
            <a:pPr algn="just"/>
            <a:r>
              <a:rPr lang="es-ES" dirty="0"/>
              <a:t>Comprender los procesos de construcción de los espacios públicos y privados, y la emergencia de las identidades culturales.</a:t>
            </a:r>
            <a:endParaRPr lang="es-ES" dirty="0"/>
          </a:p>
        </p:txBody>
      </p:sp>
    </p:spTree>
    <p:extLst>
      <p:ext uri="{BB962C8B-B14F-4D97-AF65-F5344CB8AC3E}">
        <p14:creationId xmlns:p14="http://schemas.microsoft.com/office/powerpoint/2010/main" val="35635703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Hegemonía</a:t>
            </a:r>
            <a:endParaRPr lang="es-ES" dirty="0"/>
          </a:p>
        </p:txBody>
      </p:sp>
      <p:sp>
        <p:nvSpPr>
          <p:cNvPr id="3" name="Marcador de contenido 2"/>
          <p:cNvSpPr>
            <a:spLocks noGrp="1"/>
          </p:cNvSpPr>
          <p:nvPr>
            <p:ph idx="1"/>
          </p:nvPr>
        </p:nvSpPr>
        <p:spPr>
          <a:xfrm>
            <a:off x="498474" y="1159933"/>
            <a:ext cx="7556313" cy="3056467"/>
          </a:xfrm>
        </p:spPr>
        <p:txBody>
          <a:bodyPr/>
          <a:lstStyle/>
          <a:p>
            <a:r>
              <a:rPr lang="es-ES" dirty="0" smtClean="0"/>
              <a:t>Capacidad de un bloque de clases más o menos sólidamente aliado para convertir </a:t>
            </a:r>
            <a:r>
              <a:rPr lang="es-ES" i="1" dirty="0" smtClean="0"/>
              <a:t>su</a:t>
            </a:r>
            <a:r>
              <a:rPr lang="es-ES" dirty="0" smtClean="0"/>
              <a:t> cultura, </a:t>
            </a:r>
            <a:r>
              <a:rPr lang="es-ES" i="1" dirty="0" smtClean="0"/>
              <a:t>su </a:t>
            </a:r>
            <a:r>
              <a:rPr lang="es-ES" dirty="0" smtClean="0"/>
              <a:t>manera de definir e interpretar el mundo y la vida, en </a:t>
            </a:r>
            <a:r>
              <a:rPr lang="es-ES" b="1" dirty="0" smtClean="0"/>
              <a:t>punto de referencia y valoración común </a:t>
            </a:r>
            <a:r>
              <a:rPr lang="es-ES" dirty="0" smtClean="0"/>
              <a:t>del conjunto de las otras clases que se recorten en la sociedad. </a:t>
            </a:r>
          </a:p>
          <a:p>
            <a:r>
              <a:rPr lang="es-ES" b="1" dirty="0" smtClean="0"/>
              <a:t>Cuando se convierte su cultura en la más legítima y cuando la razón del más fuerte se vuelve la fuerza de la razón</a:t>
            </a:r>
            <a:endParaRPr lang="es-ES" b="1" dirty="0"/>
          </a:p>
        </p:txBody>
      </p:sp>
      <p:sp>
        <p:nvSpPr>
          <p:cNvPr id="4" name="Marcador de contenido 2"/>
          <p:cNvSpPr txBox="1">
            <a:spLocks/>
          </p:cNvSpPr>
          <p:nvPr/>
        </p:nvSpPr>
        <p:spPr>
          <a:xfrm>
            <a:off x="829741" y="4394205"/>
            <a:ext cx="7721600" cy="601134"/>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dirty="0" smtClean="0">
                <a:solidFill>
                  <a:srgbClr val="FFFFFF"/>
                </a:solidFill>
              </a:rPr>
              <a:t>Relación social e históricamente construida, por ello, cambiante.</a:t>
            </a:r>
            <a:endParaRPr lang="es-ES" dirty="0" smtClean="0">
              <a:solidFill>
                <a:srgbClr val="FFFFFF"/>
              </a:solidFill>
            </a:endParaRPr>
          </a:p>
          <a:p>
            <a:pPr marL="0" indent="0">
              <a:lnSpc>
                <a:spcPct val="110000"/>
              </a:lnSpc>
              <a:spcBef>
                <a:spcPts val="200"/>
              </a:spcBef>
              <a:buFont typeface="Wingdings" pitchFamily="2" charset="2"/>
              <a:buNone/>
            </a:pPr>
            <a:endParaRPr lang="es-ES" dirty="0" smtClean="0">
              <a:solidFill>
                <a:srgbClr val="FFFFFF"/>
              </a:solidFill>
            </a:endParaRPr>
          </a:p>
        </p:txBody>
      </p:sp>
      <p:sp>
        <p:nvSpPr>
          <p:cNvPr id="5" name="Marcador de contenido 2"/>
          <p:cNvSpPr txBox="1">
            <a:spLocks/>
          </p:cNvSpPr>
          <p:nvPr/>
        </p:nvSpPr>
        <p:spPr>
          <a:xfrm>
            <a:off x="829741" y="5198540"/>
            <a:ext cx="7721600" cy="60113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dirty="0" smtClean="0">
                <a:solidFill>
                  <a:srgbClr val="FFFFFF"/>
                </a:solidFill>
              </a:rPr>
              <a:t>No es confundible con “manipulación”.</a:t>
            </a:r>
            <a:endParaRPr lang="es-ES" dirty="0" smtClean="0">
              <a:solidFill>
                <a:srgbClr val="FFFFFF"/>
              </a:solidFill>
            </a:endParaRPr>
          </a:p>
          <a:p>
            <a:pPr marL="0" indent="0">
              <a:lnSpc>
                <a:spcPct val="110000"/>
              </a:lnSpc>
              <a:spcBef>
                <a:spcPts val="200"/>
              </a:spcBef>
              <a:buFont typeface="Wingdings" pitchFamily="2" charset="2"/>
              <a:buNone/>
            </a:pPr>
            <a:endParaRPr lang="es-ES" dirty="0" smtClean="0">
              <a:solidFill>
                <a:srgbClr val="FFFFFF"/>
              </a:solidFill>
            </a:endParaRPr>
          </a:p>
        </p:txBody>
      </p:sp>
      <p:sp>
        <p:nvSpPr>
          <p:cNvPr id="6" name="Marcador de contenido 2"/>
          <p:cNvSpPr txBox="1">
            <a:spLocks/>
          </p:cNvSpPr>
          <p:nvPr/>
        </p:nvSpPr>
        <p:spPr>
          <a:xfrm>
            <a:off x="829741" y="5935138"/>
            <a:ext cx="7721600" cy="60113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vert="horz" lIns="91440" tIns="45720" rIns="91440" bIns="45720" rtlCol="0">
            <a:normAutofit fontScale="925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dirty="0" smtClean="0">
                <a:solidFill>
                  <a:srgbClr val="FFFFFF"/>
                </a:solidFill>
              </a:rPr>
              <a:t>No se diluye en la dominación, pero tampoco es repelente a ella.</a:t>
            </a:r>
            <a:endParaRPr lang="es-ES" dirty="0" smtClean="0">
              <a:solidFill>
                <a:srgbClr val="FFFFFF"/>
              </a:solidFill>
            </a:endParaRPr>
          </a:p>
          <a:p>
            <a:pPr marL="0" indent="0">
              <a:lnSpc>
                <a:spcPct val="110000"/>
              </a:lnSpc>
              <a:spcBef>
                <a:spcPts val="200"/>
              </a:spcBef>
              <a:buFont typeface="Wingdings" pitchFamily="2" charset="2"/>
              <a:buNone/>
            </a:pPr>
            <a:endParaRPr lang="es-ES" dirty="0" smtClean="0">
              <a:solidFill>
                <a:srgbClr val="FFFFFF"/>
              </a:solidFill>
            </a:endParaRPr>
          </a:p>
        </p:txBody>
      </p:sp>
    </p:spTree>
    <p:extLst>
      <p:ext uri="{BB962C8B-B14F-4D97-AF65-F5344CB8AC3E}">
        <p14:creationId xmlns:p14="http://schemas.microsoft.com/office/powerpoint/2010/main" val="1686969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txBox="1">
            <a:spLocks/>
          </p:cNvSpPr>
          <p:nvPr/>
        </p:nvSpPr>
        <p:spPr>
          <a:xfrm>
            <a:off x="2675473" y="965203"/>
            <a:ext cx="2929475" cy="72813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dirty="0" smtClean="0">
                <a:solidFill>
                  <a:srgbClr val="FFFFFF"/>
                </a:solidFill>
              </a:rPr>
              <a:t>Hegemónico</a:t>
            </a:r>
            <a:endParaRPr lang="es-ES" sz="2400" dirty="0" smtClean="0">
              <a:solidFill>
                <a:srgbClr val="FFFFFF"/>
              </a:solidFill>
            </a:endParaRPr>
          </a:p>
        </p:txBody>
      </p:sp>
      <p:sp>
        <p:nvSpPr>
          <p:cNvPr id="7" name="Marcador de contenido 2"/>
          <p:cNvSpPr txBox="1">
            <a:spLocks/>
          </p:cNvSpPr>
          <p:nvPr/>
        </p:nvSpPr>
        <p:spPr>
          <a:xfrm>
            <a:off x="2794006" y="2683937"/>
            <a:ext cx="2929475" cy="72813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dirty="0" smtClean="0">
                <a:solidFill>
                  <a:srgbClr val="FFFFFF"/>
                </a:solidFill>
              </a:rPr>
              <a:t>Subalterno</a:t>
            </a:r>
            <a:endParaRPr lang="es-ES" sz="2400" dirty="0" smtClean="0">
              <a:solidFill>
                <a:srgbClr val="FFFFFF"/>
              </a:solidFill>
            </a:endParaRPr>
          </a:p>
        </p:txBody>
      </p:sp>
      <p:sp>
        <p:nvSpPr>
          <p:cNvPr id="8" name="Marcador de contenido 2"/>
          <p:cNvSpPr txBox="1">
            <a:spLocks/>
          </p:cNvSpPr>
          <p:nvPr/>
        </p:nvSpPr>
        <p:spPr>
          <a:xfrm>
            <a:off x="5604948" y="1828803"/>
            <a:ext cx="1879594" cy="7281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dirty="0" smtClean="0">
                <a:solidFill>
                  <a:srgbClr val="FFFFFF"/>
                </a:solidFill>
              </a:rPr>
              <a:t>Alterno</a:t>
            </a:r>
            <a:endParaRPr lang="es-ES" sz="2400" dirty="0" smtClean="0">
              <a:solidFill>
                <a:srgbClr val="FFFFFF"/>
              </a:solidFill>
            </a:endParaRPr>
          </a:p>
        </p:txBody>
      </p:sp>
      <p:sp>
        <p:nvSpPr>
          <p:cNvPr id="9" name="Marcador de contenido 2"/>
          <p:cNvSpPr txBox="1">
            <a:spLocks/>
          </p:cNvSpPr>
          <p:nvPr/>
        </p:nvSpPr>
        <p:spPr>
          <a:xfrm>
            <a:off x="820207" y="4588934"/>
            <a:ext cx="7556313" cy="965199"/>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o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buFont typeface="Wingdings" pitchFamily="2" charset="2"/>
              <a:buNone/>
            </a:pPr>
            <a:r>
              <a:rPr lang="es-ES" sz="2400" dirty="0" smtClean="0"/>
              <a:t>No es posible construir hegemonía si no hay </a:t>
            </a:r>
            <a:r>
              <a:rPr lang="es-ES" sz="2400" i="1" dirty="0" smtClean="0"/>
              <a:t>algo </a:t>
            </a:r>
            <a:r>
              <a:rPr lang="es-ES" sz="2400" dirty="0" smtClean="0"/>
              <a:t>en común entre los bloques de presencia</a:t>
            </a:r>
          </a:p>
        </p:txBody>
      </p:sp>
    </p:spTree>
    <p:extLst>
      <p:ext uri="{BB962C8B-B14F-4D97-AF65-F5344CB8AC3E}">
        <p14:creationId xmlns:p14="http://schemas.microsoft.com/office/powerpoint/2010/main" val="17091960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Legitimidad cultural</a:t>
            </a:r>
            <a:endParaRPr lang="es-ES" dirty="0"/>
          </a:p>
        </p:txBody>
      </p:sp>
      <p:sp>
        <p:nvSpPr>
          <p:cNvPr id="3" name="Marcador de contenido 2"/>
          <p:cNvSpPr>
            <a:spLocks noGrp="1"/>
          </p:cNvSpPr>
          <p:nvPr>
            <p:ph idx="1"/>
          </p:nvPr>
        </p:nvSpPr>
        <p:spPr>
          <a:xfrm>
            <a:off x="498474" y="1303866"/>
            <a:ext cx="7556313" cy="948267"/>
          </a:xfrm>
        </p:spPr>
        <p:txBody>
          <a:bodyPr/>
          <a:lstStyle/>
          <a:p>
            <a:r>
              <a:rPr lang="es-ES" dirty="0" smtClean="0"/>
              <a:t>Cuando el conjunto de los agentes reconoce la </a:t>
            </a:r>
            <a:r>
              <a:rPr lang="es-ES" i="1" dirty="0" smtClean="0"/>
              <a:t>necesidad </a:t>
            </a:r>
            <a:r>
              <a:rPr lang="es-ES" dirty="0" smtClean="0"/>
              <a:t>de esa relación desbalanceada de autoridad cultural.</a:t>
            </a:r>
            <a:endParaRPr lang="es-ES" dirty="0"/>
          </a:p>
        </p:txBody>
      </p:sp>
      <p:sp>
        <p:nvSpPr>
          <p:cNvPr id="5" name="Título 1"/>
          <p:cNvSpPr txBox="1">
            <a:spLocks/>
          </p:cNvSpPr>
          <p:nvPr/>
        </p:nvSpPr>
        <p:spPr>
          <a:xfrm>
            <a:off x="1625599" y="2482227"/>
            <a:ext cx="5571067" cy="565773"/>
          </a:xfrm>
          <a:prstGeom prst="rect">
            <a:avLst/>
          </a:prstGeom>
        </p:spPr>
        <p:txBody>
          <a:bodyPr vert="horz" lIns="91440" tIns="45720" rIns="91440" bIns="45720" rtlCol="0" anchor="t" anchorCtr="0">
            <a:noAutofit/>
          </a:bodyPr>
          <a:lstStyle>
            <a:lvl1pPr algn="l" defTabSz="914400" rtl="0" eaLnBrk="1" latinLnBrk="0" hangingPunct="1">
              <a:spcBef>
                <a:spcPct val="0"/>
              </a:spcBef>
              <a:buNone/>
              <a:defRPr sz="3600" b="0" kern="1200">
                <a:solidFill>
                  <a:schemeClr val="accent1"/>
                </a:solidFill>
                <a:latin typeface="+mj-lt"/>
                <a:ea typeface="+mj-ea"/>
                <a:cs typeface="+mj-cs"/>
              </a:defRPr>
            </a:lvl1pPr>
          </a:lstStyle>
          <a:p>
            <a:pPr algn="ctr"/>
            <a:r>
              <a:rPr lang="es-ES" sz="2800" dirty="0" smtClean="0"/>
              <a:t>Legitimación</a:t>
            </a:r>
            <a:endParaRPr lang="es-ES" sz="2800" dirty="0"/>
          </a:p>
        </p:txBody>
      </p:sp>
      <p:sp>
        <p:nvSpPr>
          <p:cNvPr id="6" name="Título 1"/>
          <p:cNvSpPr txBox="1">
            <a:spLocks/>
          </p:cNvSpPr>
          <p:nvPr/>
        </p:nvSpPr>
        <p:spPr>
          <a:xfrm>
            <a:off x="650875" y="3266140"/>
            <a:ext cx="2498725" cy="565773"/>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t" anchorCtr="0">
            <a:noAutofit/>
          </a:bodyPr>
          <a:lstStyle>
            <a:lvl1pPr algn="l" defTabSz="914400" rtl="0" eaLnBrk="1" latinLnBrk="0" hangingPunct="1">
              <a:spcBef>
                <a:spcPct val="0"/>
              </a:spcBef>
              <a:buNone/>
              <a:defRPr sz="3600" b="0" kern="1200">
                <a:solidFill>
                  <a:schemeClr val="accent1"/>
                </a:solidFill>
                <a:latin typeface="+mj-lt"/>
                <a:ea typeface="+mj-ea"/>
                <a:cs typeface="+mj-cs"/>
              </a:defRPr>
            </a:lvl1pPr>
          </a:lstStyle>
          <a:p>
            <a:pPr algn="ctr"/>
            <a:r>
              <a:rPr lang="es-ES" sz="2000" dirty="0" smtClean="0">
                <a:solidFill>
                  <a:schemeClr val="tx1">
                    <a:lumMod val="65000"/>
                    <a:lumOff val="35000"/>
                  </a:schemeClr>
                </a:solidFill>
              </a:rPr>
              <a:t>Reconocimiento</a:t>
            </a:r>
            <a:endParaRPr lang="es-ES" sz="2000" dirty="0">
              <a:solidFill>
                <a:schemeClr val="tx1">
                  <a:lumMod val="65000"/>
                  <a:lumOff val="35000"/>
                </a:schemeClr>
              </a:solidFill>
            </a:endParaRPr>
          </a:p>
        </p:txBody>
      </p:sp>
      <p:sp>
        <p:nvSpPr>
          <p:cNvPr id="7" name="Título 1"/>
          <p:cNvSpPr txBox="1">
            <a:spLocks/>
          </p:cNvSpPr>
          <p:nvPr/>
        </p:nvSpPr>
        <p:spPr>
          <a:xfrm>
            <a:off x="5556062" y="3266140"/>
            <a:ext cx="2498725" cy="565773"/>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t" anchorCtr="0">
            <a:noAutofit/>
          </a:bodyPr>
          <a:lstStyle>
            <a:lvl1pPr algn="l" defTabSz="914400" rtl="0" eaLnBrk="1" latinLnBrk="0" hangingPunct="1">
              <a:spcBef>
                <a:spcPct val="0"/>
              </a:spcBef>
              <a:buNone/>
              <a:defRPr sz="3600" b="0" kern="1200">
                <a:solidFill>
                  <a:schemeClr val="accent1"/>
                </a:solidFill>
                <a:latin typeface="+mj-lt"/>
                <a:ea typeface="+mj-ea"/>
                <a:cs typeface="+mj-cs"/>
              </a:defRPr>
            </a:lvl1pPr>
          </a:lstStyle>
          <a:p>
            <a:pPr algn="ctr"/>
            <a:r>
              <a:rPr lang="es-ES" sz="2000" dirty="0" smtClean="0">
                <a:solidFill>
                  <a:schemeClr val="tx1">
                    <a:lumMod val="65000"/>
                    <a:lumOff val="35000"/>
                  </a:schemeClr>
                </a:solidFill>
              </a:rPr>
              <a:t>Desconocimiento</a:t>
            </a:r>
            <a:endParaRPr lang="es-ES" sz="2000" dirty="0">
              <a:solidFill>
                <a:schemeClr val="tx1">
                  <a:lumMod val="65000"/>
                  <a:lumOff val="35000"/>
                </a:schemeClr>
              </a:solidFill>
            </a:endParaRPr>
          </a:p>
        </p:txBody>
      </p:sp>
      <p:sp>
        <p:nvSpPr>
          <p:cNvPr id="9" name="Llamada de flecha izquierda y derecha 8"/>
          <p:cNvSpPr/>
          <p:nvPr/>
        </p:nvSpPr>
        <p:spPr>
          <a:xfrm>
            <a:off x="3691466" y="3266140"/>
            <a:ext cx="1373529" cy="408393"/>
          </a:xfrm>
          <a:prstGeom prst="leftRightArrowCallout">
            <a:avLst>
              <a:gd name="adj1" fmla="val 25000"/>
              <a:gd name="adj2" fmla="val 25000"/>
              <a:gd name="adj3" fmla="val 25000"/>
              <a:gd name="adj4" fmla="val 13604"/>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sp>
        <p:nvSpPr>
          <p:cNvPr id="10" name="Título 1"/>
          <p:cNvSpPr txBox="1">
            <a:spLocks/>
          </p:cNvSpPr>
          <p:nvPr/>
        </p:nvSpPr>
        <p:spPr>
          <a:xfrm>
            <a:off x="3149600" y="3984313"/>
            <a:ext cx="2498725" cy="723154"/>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t" anchorCtr="0">
            <a:noAutofit/>
          </a:bodyPr>
          <a:lstStyle>
            <a:lvl1pPr algn="l" defTabSz="914400" rtl="0" eaLnBrk="1" latinLnBrk="0" hangingPunct="1">
              <a:spcBef>
                <a:spcPct val="0"/>
              </a:spcBef>
              <a:buNone/>
              <a:defRPr sz="3600" b="0" kern="1200">
                <a:solidFill>
                  <a:schemeClr val="accent1"/>
                </a:solidFill>
                <a:latin typeface="+mj-lt"/>
                <a:ea typeface="+mj-ea"/>
                <a:cs typeface="+mj-cs"/>
              </a:defRPr>
            </a:lvl1pPr>
          </a:lstStyle>
          <a:p>
            <a:pPr algn="ctr"/>
            <a:r>
              <a:rPr lang="es-ES" sz="1800" dirty="0" smtClean="0">
                <a:solidFill>
                  <a:schemeClr val="tx1">
                    <a:lumMod val="65000"/>
                    <a:lumOff val="35000"/>
                  </a:schemeClr>
                </a:solidFill>
              </a:rPr>
              <a:t>Raíces sociales de la dominación</a:t>
            </a:r>
            <a:endParaRPr lang="es-ES" sz="1800" dirty="0">
              <a:solidFill>
                <a:schemeClr val="tx1">
                  <a:lumMod val="65000"/>
                  <a:lumOff val="35000"/>
                </a:schemeClr>
              </a:solidFill>
            </a:endParaRPr>
          </a:p>
        </p:txBody>
      </p:sp>
      <p:sp>
        <p:nvSpPr>
          <p:cNvPr id="11" name="Título 1"/>
          <p:cNvSpPr txBox="1">
            <a:spLocks/>
          </p:cNvSpPr>
          <p:nvPr/>
        </p:nvSpPr>
        <p:spPr>
          <a:xfrm>
            <a:off x="955675" y="5264273"/>
            <a:ext cx="7099112" cy="1407460"/>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t" anchorCtr="0">
            <a:noAutofit/>
          </a:bodyPr>
          <a:lstStyle>
            <a:lvl1pPr algn="l" defTabSz="914400" rtl="0" eaLnBrk="1" latinLnBrk="0" hangingPunct="1">
              <a:spcBef>
                <a:spcPct val="0"/>
              </a:spcBef>
              <a:buNone/>
              <a:defRPr sz="3600" b="0" kern="1200">
                <a:solidFill>
                  <a:schemeClr val="accent1"/>
                </a:solidFill>
                <a:latin typeface="+mj-lt"/>
                <a:ea typeface="+mj-ea"/>
                <a:cs typeface="+mj-cs"/>
              </a:defRPr>
            </a:lvl1pPr>
          </a:lstStyle>
          <a:p>
            <a:pPr algn="ctr"/>
            <a:r>
              <a:rPr lang="es-ES" sz="2000" dirty="0" smtClean="0">
                <a:solidFill>
                  <a:schemeClr val="tx1">
                    <a:lumMod val="65000"/>
                    <a:lumOff val="35000"/>
                  </a:schemeClr>
                </a:solidFill>
              </a:rPr>
              <a:t>Cuando un grupo de agentes tiene los medios para hacer prevalecer su definición de la realidad y de hacer adoptar esa visión del mundo como la “mejor” y la más correcta.</a:t>
            </a:r>
            <a:endParaRPr lang="es-ES" sz="2000" dirty="0">
              <a:solidFill>
                <a:schemeClr val="tx1">
                  <a:lumMod val="65000"/>
                  <a:lumOff val="35000"/>
                </a:schemeClr>
              </a:solidFill>
            </a:endParaRPr>
          </a:p>
        </p:txBody>
      </p:sp>
      <p:sp>
        <p:nvSpPr>
          <p:cNvPr id="12" name="Flecha abajo 11"/>
          <p:cNvSpPr/>
          <p:nvPr/>
        </p:nvSpPr>
        <p:spPr>
          <a:xfrm>
            <a:off x="4284132" y="4842933"/>
            <a:ext cx="270933" cy="421340"/>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9396231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1557866" y="484114"/>
            <a:ext cx="5571067" cy="565773"/>
          </a:xfrm>
          <a:prstGeom prst="rect">
            <a:avLst/>
          </a:prstGeom>
        </p:spPr>
        <p:txBody>
          <a:bodyPr vert="horz" lIns="91440" tIns="45720" rIns="91440" bIns="45720" rtlCol="0" anchor="t" anchorCtr="0">
            <a:noAutofit/>
          </a:bodyPr>
          <a:lstStyle>
            <a:lvl1pPr algn="l" defTabSz="914400" rtl="0" eaLnBrk="1" latinLnBrk="0" hangingPunct="1">
              <a:spcBef>
                <a:spcPct val="0"/>
              </a:spcBef>
              <a:buNone/>
              <a:defRPr sz="3600" b="0" kern="1200">
                <a:solidFill>
                  <a:schemeClr val="accent1"/>
                </a:solidFill>
                <a:latin typeface="+mj-lt"/>
                <a:ea typeface="+mj-ea"/>
                <a:cs typeface="+mj-cs"/>
              </a:defRPr>
            </a:lvl1pPr>
          </a:lstStyle>
          <a:p>
            <a:pPr algn="ctr"/>
            <a:r>
              <a:rPr lang="es-ES" sz="2800" dirty="0" smtClean="0"/>
              <a:t>Capital simbólico</a:t>
            </a:r>
            <a:endParaRPr lang="es-ES" sz="2800" dirty="0"/>
          </a:p>
        </p:txBody>
      </p:sp>
      <p:sp>
        <p:nvSpPr>
          <p:cNvPr id="6" name="Título 1"/>
          <p:cNvSpPr txBox="1">
            <a:spLocks/>
          </p:cNvSpPr>
          <p:nvPr/>
        </p:nvSpPr>
        <p:spPr>
          <a:xfrm>
            <a:off x="5130806" y="2351758"/>
            <a:ext cx="3386666" cy="565773"/>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t" anchorCtr="0">
            <a:noAutofit/>
          </a:bodyPr>
          <a:lstStyle>
            <a:lvl1pPr algn="l" defTabSz="914400" rtl="0" eaLnBrk="1" latinLnBrk="0" hangingPunct="1">
              <a:spcBef>
                <a:spcPct val="0"/>
              </a:spcBef>
              <a:buNone/>
              <a:defRPr sz="3600" b="0" kern="1200">
                <a:solidFill>
                  <a:schemeClr val="accent1"/>
                </a:solidFill>
                <a:latin typeface="+mj-lt"/>
                <a:ea typeface="+mj-ea"/>
                <a:cs typeface="+mj-cs"/>
              </a:defRPr>
            </a:lvl1pPr>
          </a:lstStyle>
          <a:p>
            <a:pPr algn="ctr"/>
            <a:r>
              <a:rPr lang="es-ES" sz="2000" dirty="0" smtClean="0">
                <a:solidFill>
                  <a:schemeClr val="tx1">
                    <a:lumMod val="65000"/>
                    <a:lumOff val="35000"/>
                  </a:schemeClr>
                </a:solidFill>
              </a:rPr>
              <a:t>Valorizadas positivamente</a:t>
            </a:r>
            <a:endParaRPr lang="es-ES" sz="2000" dirty="0">
              <a:solidFill>
                <a:schemeClr val="tx1">
                  <a:lumMod val="65000"/>
                  <a:lumOff val="35000"/>
                </a:schemeClr>
              </a:solidFill>
            </a:endParaRPr>
          </a:p>
        </p:txBody>
      </p:sp>
      <p:sp>
        <p:nvSpPr>
          <p:cNvPr id="7" name="Título 1"/>
          <p:cNvSpPr txBox="1">
            <a:spLocks/>
          </p:cNvSpPr>
          <p:nvPr/>
        </p:nvSpPr>
        <p:spPr>
          <a:xfrm>
            <a:off x="718613" y="2351758"/>
            <a:ext cx="2498725" cy="565773"/>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t" anchorCtr="0">
            <a:noAutofit/>
          </a:bodyPr>
          <a:lstStyle>
            <a:lvl1pPr algn="l" defTabSz="914400" rtl="0" eaLnBrk="1" latinLnBrk="0" hangingPunct="1">
              <a:spcBef>
                <a:spcPct val="0"/>
              </a:spcBef>
              <a:buNone/>
              <a:defRPr sz="3600" b="0" kern="1200">
                <a:solidFill>
                  <a:schemeClr val="accent1"/>
                </a:solidFill>
                <a:latin typeface="+mj-lt"/>
                <a:ea typeface="+mj-ea"/>
                <a:cs typeface="+mj-cs"/>
              </a:defRPr>
            </a:lvl1pPr>
          </a:lstStyle>
          <a:p>
            <a:pPr algn="ctr"/>
            <a:r>
              <a:rPr lang="es-ES" sz="2000" dirty="0" smtClean="0">
                <a:solidFill>
                  <a:schemeClr val="tx1">
                    <a:lumMod val="65000"/>
                    <a:lumOff val="35000"/>
                  </a:schemeClr>
                </a:solidFill>
              </a:rPr>
              <a:t>Desvalorizadas</a:t>
            </a:r>
            <a:endParaRPr lang="es-ES" sz="2000" dirty="0">
              <a:solidFill>
                <a:schemeClr val="tx1">
                  <a:lumMod val="65000"/>
                  <a:lumOff val="35000"/>
                </a:schemeClr>
              </a:solidFill>
            </a:endParaRPr>
          </a:p>
        </p:txBody>
      </p:sp>
      <p:sp>
        <p:nvSpPr>
          <p:cNvPr id="11" name="Título 1"/>
          <p:cNvSpPr txBox="1">
            <a:spLocks/>
          </p:cNvSpPr>
          <p:nvPr/>
        </p:nvSpPr>
        <p:spPr>
          <a:xfrm>
            <a:off x="955675" y="4603886"/>
            <a:ext cx="7099112" cy="1407460"/>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t" anchorCtr="0">
            <a:noAutofit/>
          </a:bodyPr>
          <a:lstStyle>
            <a:lvl1pPr algn="l" defTabSz="914400" rtl="0" eaLnBrk="1" latinLnBrk="0" hangingPunct="1">
              <a:spcBef>
                <a:spcPct val="0"/>
              </a:spcBef>
              <a:buNone/>
              <a:defRPr sz="3600" b="0" kern="1200">
                <a:solidFill>
                  <a:schemeClr val="accent1"/>
                </a:solidFill>
                <a:latin typeface="+mj-lt"/>
                <a:ea typeface="+mj-ea"/>
                <a:cs typeface="+mj-cs"/>
              </a:defRPr>
            </a:lvl1pPr>
          </a:lstStyle>
          <a:p>
            <a:pPr algn="ctr"/>
            <a:r>
              <a:rPr lang="es-ES" sz="2000" dirty="0" smtClean="0">
                <a:solidFill>
                  <a:schemeClr val="tx1">
                    <a:lumMod val="65000"/>
                    <a:lumOff val="35000"/>
                  </a:schemeClr>
                </a:solidFill>
              </a:rPr>
              <a:t>No es casual que las prácticas devaluadas sean, por definición (dominante), las de los agentes más desposeídos de capital</a:t>
            </a:r>
            <a:endParaRPr lang="es-ES" sz="2000" dirty="0">
              <a:solidFill>
                <a:schemeClr val="tx1">
                  <a:lumMod val="65000"/>
                  <a:lumOff val="35000"/>
                </a:schemeClr>
              </a:solidFill>
            </a:endParaRPr>
          </a:p>
        </p:txBody>
      </p:sp>
      <p:sp>
        <p:nvSpPr>
          <p:cNvPr id="13" name="Flecha izquierda y derecha 12"/>
          <p:cNvSpPr/>
          <p:nvPr/>
        </p:nvSpPr>
        <p:spPr>
          <a:xfrm>
            <a:off x="3386671" y="2351758"/>
            <a:ext cx="1574800" cy="565773"/>
          </a:xfrm>
          <a:prstGeom prst="lef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ES" dirty="0" smtClean="0"/>
              <a:t>Prácticas</a:t>
            </a:r>
            <a:endParaRPr lang="es-ES" dirty="0"/>
          </a:p>
        </p:txBody>
      </p:sp>
      <p:sp>
        <p:nvSpPr>
          <p:cNvPr id="14" name="Menos 13"/>
          <p:cNvSpPr/>
          <p:nvPr/>
        </p:nvSpPr>
        <p:spPr>
          <a:xfrm>
            <a:off x="1388537" y="1693323"/>
            <a:ext cx="677330" cy="440295"/>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Más 14"/>
          <p:cNvSpPr/>
          <p:nvPr/>
        </p:nvSpPr>
        <p:spPr>
          <a:xfrm>
            <a:off x="6451600" y="1567845"/>
            <a:ext cx="677333" cy="658435"/>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Marcador de contenido 2"/>
          <p:cNvSpPr txBox="1">
            <a:spLocks/>
          </p:cNvSpPr>
          <p:nvPr/>
        </p:nvSpPr>
        <p:spPr>
          <a:xfrm>
            <a:off x="820207" y="3069930"/>
            <a:ext cx="2397131" cy="948288"/>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o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70000"/>
              </a:lnSpc>
              <a:spcBef>
                <a:spcPts val="200"/>
              </a:spcBef>
              <a:buFont typeface="Wingdings" pitchFamily="2" charset="2"/>
              <a:buNone/>
            </a:pPr>
            <a:r>
              <a:rPr lang="es-ES" sz="1400" dirty="0" smtClean="0"/>
              <a:t>Feo</a:t>
            </a:r>
          </a:p>
          <a:p>
            <a:pPr marL="0" indent="0" algn="ctr">
              <a:lnSpc>
                <a:spcPct val="70000"/>
              </a:lnSpc>
              <a:spcBef>
                <a:spcPts val="200"/>
              </a:spcBef>
              <a:buFont typeface="Wingdings" pitchFamily="2" charset="2"/>
              <a:buNone/>
            </a:pPr>
            <a:r>
              <a:rPr lang="es-ES" sz="1400" dirty="0" smtClean="0"/>
              <a:t>Sucio</a:t>
            </a:r>
          </a:p>
          <a:p>
            <a:pPr marL="0" indent="0" algn="ctr">
              <a:lnSpc>
                <a:spcPct val="70000"/>
              </a:lnSpc>
              <a:spcBef>
                <a:spcPts val="200"/>
              </a:spcBef>
              <a:buFont typeface="Wingdings" pitchFamily="2" charset="2"/>
              <a:buNone/>
            </a:pPr>
            <a:r>
              <a:rPr lang="es-ES" sz="1400" dirty="0" smtClean="0"/>
              <a:t>Vulgar</a:t>
            </a:r>
          </a:p>
          <a:p>
            <a:pPr marL="0" indent="0" algn="ctr">
              <a:lnSpc>
                <a:spcPct val="70000"/>
              </a:lnSpc>
              <a:spcBef>
                <a:spcPts val="200"/>
              </a:spcBef>
              <a:buFont typeface="Wingdings" pitchFamily="2" charset="2"/>
              <a:buNone/>
            </a:pPr>
            <a:r>
              <a:rPr lang="es-ES" sz="1400" dirty="0" smtClean="0"/>
              <a:t>Deshonesto</a:t>
            </a:r>
          </a:p>
          <a:p>
            <a:pPr marL="0" indent="0" algn="ctr">
              <a:lnSpc>
                <a:spcPct val="70000"/>
              </a:lnSpc>
              <a:spcBef>
                <a:spcPts val="200"/>
              </a:spcBef>
              <a:buFont typeface="Wingdings" pitchFamily="2" charset="2"/>
              <a:buNone/>
            </a:pPr>
            <a:r>
              <a:rPr lang="es-ES" sz="1400" dirty="0" smtClean="0"/>
              <a:t>Inmoral</a:t>
            </a:r>
          </a:p>
        </p:txBody>
      </p:sp>
      <p:sp>
        <p:nvSpPr>
          <p:cNvPr id="17" name="Marcador de contenido 2"/>
          <p:cNvSpPr txBox="1">
            <a:spLocks/>
          </p:cNvSpPr>
          <p:nvPr/>
        </p:nvSpPr>
        <p:spPr>
          <a:xfrm>
            <a:off x="5761038" y="3069930"/>
            <a:ext cx="2397131" cy="948288"/>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o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70000"/>
              </a:lnSpc>
              <a:spcBef>
                <a:spcPts val="200"/>
              </a:spcBef>
              <a:buFont typeface="Wingdings" pitchFamily="2" charset="2"/>
              <a:buNone/>
            </a:pPr>
            <a:r>
              <a:rPr lang="es-ES" sz="1400" dirty="0" smtClean="0"/>
              <a:t>Bello</a:t>
            </a:r>
          </a:p>
          <a:p>
            <a:pPr marL="0" indent="0" algn="ctr">
              <a:lnSpc>
                <a:spcPct val="70000"/>
              </a:lnSpc>
              <a:spcBef>
                <a:spcPts val="200"/>
              </a:spcBef>
              <a:buFont typeface="Wingdings" pitchFamily="2" charset="2"/>
              <a:buNone/>
            </a:pPr>
            <a:r>
              <a:rPr lang="es-ES" sz="1400" dirty="0" smtClean="0"/>
              <a:t>Noble</a:t>
            </a:r>
          </a:p>
          <a:p>
            <a:pPr marL="0" indent="0" algn="ctr">
              <a:lnSpc>
                <a:spcPct val="70000"/>
              </a:lnSpc>
              <a:spcBef>
                <a:spcPts val="200"/>
              </a:spcBef>
              <a:buFont typeface="Wingdings" pitchFamily="2" charset="2"/>
              <a:buNone/>
            </a:pPr>
            <a:r>
              <a:rPr lang="es-ES" sz="1400" dirty="0" smtClean="0"/>
              <a:t>Justo</a:t>
            </a:r>
          </a:p>
          <a:p>
            <a:pPr marL="0" indent="0" algn="ctr">
              <a:lnSpc>
                <a:spcPct val="70000"/>
              </a:lnSpc>
              <a:spcBef>
                <a:spcPts val="200"/>
              </a:spcBef>
              <a:buFont typeface="Wingdings" pitchFamily="2" charset="2"/>
              <a:buNone/>
            </a:pPr>
            <a:r>
              <a:rPr lang="es-ES" sz="1400" dirty="0" smtClean="0"/>
              <a:t>Distinguido</a:t>
            </a:r>
          </a:p>
          <a:p>
            <a:pPr marL="0" indent="0" algn="ctr">
              <a:lnSpc>
                <a:spcPct val="70000"/>
              </a:lnSpc>
              <a:spcBef>
                <a:spcPts val="200"/>
              </a:spcBef>
              <a:buFont typeface="Wingdings" pitchFamily="2" charset="2"/>
              <a:buNone/>
            </a:pPr>
            <a:r>
              <a:rPr lang="es-ES" sz="1400" dirty="0" smtClean="0"/>
              <a:t>Inteligente</a:t>
            </a:r>
          </a:p>
        </p:txBody>
      </p:sp>
      <p:sp>
        <p:nvSpPr>
          <p:cNvPr id="18" name="Marcador de contenido 2"/>
          <p:cNvSpPr txBox="1">
            <a:spLocks/>
          </p:cNvSpPr>
          <p:nvPr/>
        </p:nvSpPr>
        <p:spPr>
          <a:xfrm>
            <a:off x="3051704" y="1093701"/>
            <a:ext cx="2397131" cy="948288"/>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o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70000"/>
              </a:lnSpc>
              <a:spcBef>
                <a:spcPts val="200"/>
              </a:spcBef>
              <a:buFont typeface="Wingdings" pitchFamily="2" charset="2"/>
              <a:buNone/>
            </a:pPr>
            <a:r>
              <a:rPr lang="es-ES" sz="1600" dirty="0" smtClean="0"/>
              <a:t>Crédito consentido a ciertos agentes por parte de los demás (propiedades).</a:t>
            </a:r>
          </a:p>
        </p:txBody>
      </p:sp>
    </p:spTree>
    <p:extLst>
      <p:ext uri="{BB962C8B-B14F-4D97-AF65-F5344CB8AC3E}">
        <p14:creationId xmlns:p14="http://schemas.microsoft.com/office/powerpoint/2010/main" val="29569964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2"/>
          <p:cNvSpPr txBox="1">
            <a:spLocks/>
          </p:cNvSpPr>
          <p:nvPr/>
        </p:nvSpPr>
        <p:spPr>
          <a:xfrm>
            <a:off x="694267" y="1193810"/>
            <a:ext cx="7128933" cy="1295397"/>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lnSpcReduction="1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dirty="0" smtClean="0"/>
              <a:t>La cultura, además de distinguir, nos identifica alrededor de un complejo conjunto de significantes comunes</a:t>
            </a:r>
            <a:endParaRPr lang="es-ES" sz="2400" dirty="0" smtClean="0"/>
          </a:p>
        </p:txBody>
      </p:sp>
      <p:sp>
        <p:nvSpPr>
          <p:cNvPr id="6" name="Marcador de contenido 2"/>
          <p:cNvSpPr txBox="1">
            <a:spLocks/>
          </p:cNvSpPr>
          <p:nvPr/>
        </p:nvSpPr>
        <p:spPr>
          <a:xfrm>
            <a:off x="1524000" y="3090329"/>
            <a:ext cx="7128933" cy="76200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dirty="0" smtClean="0">
                <a:solidFill>
                  <a:schemeClr val="bg1"/>
                </a:solidFill>
              </a:rPr>
              <a:t>Identidad como clase o grupo</a:t>
            </a:r>
            <a:endParaRPr lang="es-ES" sz="2400" dirty="0" smtClean="0">
              <a:solidFill>
                <a:schemeClr val="bg1"/>
              </a:solidFill>
            </a:endParaRPr>
          </a:p>
        </p:txBody>
      </p:sp>
      <p:sp>
        <p:nvSpPr>
          <p:cNvPr id="7" name="Marcador de contenido 2"/>
          <p:cNvSpPr txBox="1">
            <a:spLocks/>
          </p:cNvSpPr>
          <p:nvPr/>
        </p:nvSpPr>
        <p:spPr>
          <a:xfrm>
            <a:off x="1524000" y="4665129"/>
            <a:ext cx="7128933" cy="105833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chor="ctr">
            <a:normAutofit fontScale="92500" lnSpcReduction="2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dirty="0" smtClean="0">
                <a:solidFill>
                  <a:schemeClr val="bg1"/>
                </a:solidFill>
              </a:rPr>
              <a:t>Identidad que gira en torno de formas culturales que todas las clases y grupos viven como elementalmente humanas</a:t>
            </a:r>
            <a:endParaRPr lang="es-ES" sz="2400" dirty="0" smtClean="0">
              <a:solidFill>
                <a:schemeClr val="bg1"/>
              </a:solidFill>
            </a:endParaRPr>
          </a:p>
        </p:txBody>
      </p:sp>
      <p:sp>
        <p:nvSpPr>
          <p:cNvPr id="8" name="Marcador de contenido 2"/>
          <p:cNvSpPr txBox="1">
            <a:spLocks/>
          </p:cNvSpPr>
          <p:nvPr/>
        </p:nvSpPr>
        <p:spPr>
          <a:xfrm rot="16200000">
            <a:off x="507149" y="3038684"/>
            <a:ext cx="865296" cy="7620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dirty="0" err="1" smtClean="0">
                <a:solidFill>
                  <a:schemeClr val="bg1"/>
                </a:solidFill>
              </a:rPr>
              <a:t>Intra</a:t>
            </a:r>
            <a:endParaRPr lang="es-ES" sz="2400" dirty="0" smtClean="0">
              <a:solidFill>
                <a:schemeClr val="bg1"/>
              </a:solidFill>
            </a:endParaRPr>
          </a:p>
        </p:txBody>
      </p:sp>
      <p:sp>
        <p:nvSpPr>
          <p:cNvPr id="9" name="Marcador de contenido 2"/>
          <p:cNvSpPr txBox="1">
            <a:spLocks/>
          </p:cNvSpPr>
          <p:nvPr/>
        </p:nvSpPr>
        <p:spPr>
          <a:xfrm rot="16200000">
            <a:off x="410628" y="4813293"/>
            <a:ext cx="1058338" cy="7620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dirty="0" err="1" smtClean="0">
                <a:solidFill>
                  <a:schemeClr val="bg1"/>
                </a:solidFill>
              </a:rPr>
              <a:t>Trans</a:t>
            </a:r>
            <a:endParaRPr lang="es-ES" sz="2400" dirty="0" smtClean="0">
              <a:solidFill>
                <a:schemeClr val="bg1"/>
              </a:solidFill>
            </a:endParaRPr>
          </a:p>
        </p:txBody>
      </p:sp>
      <p:sp>
        <p:nvSpPr>
          <p:cNvPr id="11" name="Marcador de contenido 2"/>
          <p:cNvSpPr txBox="1">
            <a:spLocks/>
          </p:cNvSpPr>
          <p:nvPr/>
        </p:nvSpPr>
        <p:spPr>
          <a:xfrm>
            <a:off x="1524000" y="3937002"/>
            <a:ext cx="7128933" cy="584196"/>
          </a:xfrm>
          <a:prstGeom prst="rect">
            <a:avLst/>
          </a:prstGeom>
          <a:ln>
            <a:solidFill>
              <a:schemeClr val="accent6"/>
            </a:solid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fontScale="925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dirty="0" smtClean="0"/>
              <a:t>Social e históricamente en permanente construcción</a:t>
            </a:r>
            <a:endParaRPr lang="es-ES" sz="2400" dirty="0" smtClean="0"/>
          </a:p>
        </p:txBody>
      </p:sp>
      <p:sp>
        <p:nvSpPr>
          <p:cNvPr id="12" name="Flecha abajo 11"/>
          <p:cNvSpPr/>
          <p:nvPr/>
        </p:nvSpPr>
        <p:spPr>
          <a:xfrm>
            <a:off x="829736" y="3903136"/>
            <a:ext cx="338667" cy="668861"/>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7100265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txBox="1">
            <a:spLocks/>
          </p:cNvSpPr>
          <p:nvPr/>
        </p:nvSpPr>
        <p:spPr>
          <a:xfrm>
            <a:off x="2590779" y="1456270"/>
            <a:ext cx="2506133" cy="76200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dirty="0" smtClean="0">
                <a:solidFill>
                  <a:schemeClr val="bg1"/>
                </a:solidFill>
              </a:rPr>
              <a:t>Simple</a:t>
            </a:r>
            <a:endParaRPr lang="es-ES" sz="2400" dirty="0" smtClean="0">
              <a:solidFill>
                <a:schemeClr val="bg1"/>
              </a:solidFill>
            </a:endParaRPr>
          </a:p>
        </p:txBody>
      </p:sp>
      <p:sp>
        <p:nvSpPr>
          <p:cNvPr id="5" name="Marcador de contenido 2"/>
          <p:cNvSpPr txBox="1">
            <a:spLocks/>
          </p:cNvSpPr>
          <p:nvPr/>
        </p:nvSpPr>
        <p:spPr>
          <a:xfrm>
            <a:off x="2590780" y="2658529"/>
            <a:ext cx="2506132" cy="71967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dirty="0" smtClean="0">
                <a:solidFill>
                  <a:schemeClr val="bg1"/>
                </a:solidFill>
              </a:rPr>
              <a:t>Complejo</a:t>
            </a:r>
            <a:endParaRPr lang="es-ES" sz="2400" dirty="0" smtClean="0">
              <a:solidFill>
                <a:schemeClr val="bg1"/>
              </a:solidFill>
            </a:endParaRPr>
          </a:p>
        </p:txBody>
      </p:sp>
      <p:sp>
        <p:nvSpPr>
          <p:cNvPr id="6" name="Marcador de contenido 2"/>
          <p:cNvSpPr txBox="1">
            <a:spLocks/>
          </p:cNvSpPr>
          <p:nvPr/>
        </p:nvSpPr>
        <p:spPr>
          <a:xfrm rot="16200000">
            <a:off x="999044" y="2082801"/>
            <a:ext cx="2015067" cy="7620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800" dirty="0" smtClean="0">
                <a:solidFill>
                  <a:schemeClr val="bg1"/>
                </a:solidFill>
              </a:rPr>
              <a:t>Clases</a:t>
            </a:r>
            <a:endParaRPr lang="es-ES" sz="2800" dirty="0" smtClean="0">
              <a:solidFill>
                <a:schemeClr val="bg1"/>
              </a:solidFill>
            </a:endParaRPr>
          </a:p>
        </p:txBody>
      </p:sp>
      <p:sp>
        <p:nvSpPr>
          <p:cNvPr id="16" name="Marcador de contenido 2"/>
          <p:cNvSpPr txBox="1">
            <a:spLocks/>
          </p:cNvSpPr>
          <p:nvPr/>
        </p:nvSpPr>
        <p:spPr>
          <a:xfrm>
            <a:off x="5291644" y="2044698"/>
            <a:ext cx="2311404" cy="762007"/>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vert="horz" lIns="91440" tIns="45720" rIns="91440" bIns="45720" rtlCol="0" anchor="ctr">
            <a:normAutofit fontScale="925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800" dirty="0" err="1" smtClean="0">
                <a:solidFill>
                  <a:schemeClr val="bg1"/>
                </a:solidFill>
              </a:rPr>
              <a:t>Transclasistas</a:t>
            </a:r>
            <a:endParaRPr lang="es-ES" sz="2800" dirty="0" smtClean="0">
              <a:solidFill>
                <a:schemeClr val="bg1"/>
              </a:solidFill>
            </a:endParaRPr>
          </a:p>
        </p:txBody>
      </p:sp>
      <p:sp>
        <p:nvSpPr>
          <p:cNvPr id="17" name="Marcador de contenido 2"/>
          <p:cNvSpPr txBox="1">
            <a:spLocks/>
          </p:cNvSpPr>
          <p:nvPr/>
        </p:nvSpPr>
        <p:spPr>
          <a:xfrm>
            <a:off x="694267" y="4394210"/>
            <a:ext cx="7128933" cy="1295397"/>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dirty="0" smtClean="0"/>
              <a:t>Relaciones de hegemonía social y legitimidad cultural en la misma vida cotidiana.</a:t>
            </a:r>
            <a:endParaRPr lang="es-ES" sz="2400" dirty="0" smtClean="0"/>
          </a:p>
        </p:txBody>
      </p:sp>
    </p:spTree>
    <p:extLst>
      <p:ext uri="{BB962C8B-B14F-4D97-AF65-F5344CB8AC3E}">
        <p14:creationId xmlns:p14="http://schemas.microsoft.com/office/powerpoint/2010/main" val="10884557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98474" y="768574"/>
            <a:ext cx="7556313" cy="1116106"/>
          </a:xfrm>
        </p:spPr>
        <p:txBody>
          <a:bodyPr/>
          <a:lstStyle/>
          <a:p>
            <a:r>
              <a:rPr lang="es-ES" sz="2400" dirty="0" smtClean="0"/>
              <a:t>Estados del capital </a:t>
            </a:r>
            <a:r>
              <a:rPr lang="es-ES" sz="2400" dirty="0" smtClean="0"/>
              <a:t>cultural</a:t>
            </a:r>
            <a:br>
              <a:rPr lang="es-ES" sz="2400" dirty="0" smtClean="0"/>
            </a:br>
            <a:r>
              <a:rPr lang="es-ES" sz="2400" dirty="0" smtClean="0"/>
              <a:t>= </a:t>
            </a:r>
            <a:r>
              <a:rPr lang="es-ES" sz="2400" dirty="0" smtClean="0"/>
              <a:t>niveles de existencia y análisis de la cultura</a:t>
            </a:r>
            <a:endParaRPr lang="es-ES" sz="2400" dirty="0"/>
          </a:p>
        </p:txBody>
      </p:sp>
      <p:sp>
        <p:nvSpPr>
          <p:cNvPr id="4" name="Marcador de contenido 2"/>
          <p:cNvSpPr txBox="1">
            <a:spLocks/>
          </p:cNvSpPr>
          <p:nvPr/>
        </p:nvSpPr>
        <p:spPr>
          <a:xfrm>
            <a:off x="203200" y="3398515"/>
            <a:ext cx="2929467" cy="165946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dirty="0" smtClean="0">
                <a:solidFill>
                  <a:schemeClr val="bg1"/>
                </a:solidFill>
              </a:rPr>
              <a:t>Material o institucional</a:t>
            </a:r>
            <a:endParaRPr lang="es-ES" sz="2400" dirty="0" smtClean="0">
              <a:solidFill>
                <a:schemeClr val="bg1"/>
              </a:solidFill>
            </a:endParaRPr>
          </a:p>
        </p:txBody>
      </p:sp>
      <p:sp>
        <p:nvSpPr>
          <p:cNvPr id="6" name="Marcador de contenido 2"/>
          <p:cNvSpPr txBox="1">
            <a:spLocks/>
          </p:cNvSpPr>
          <p:nvPr/>
        </p:nvSpPr>
        <p:spPr>
          <a:xfrm>
            <a:off x="3454401" y="3398514"/>
            <a:ext cx="5452534" cy="1659465"/>
          </a:xfrm>
          <a:prstGeom prst="rect">
            <a:avLst/>
          </a:prstGeom>
          <a:ln>
            <a:solidFill>
              <a:schemeClr val="accent6"/>
            </a:solid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lnSpcReduction="1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dirty="0" smtClean="0"/>
              <a:t>Cultura existe en formas institucionalmente objetivadas como una serie de estructuras sociales objetivas</a:t>
            </a:r>
            <a:endParaRPr lang="es-ES" sz="2400" dirty="0" smtClean="0"/>
          </a:p>
        </p:txBody>
      </p:sp>
    </p:spTree>
    <p:extLst>
      <p:ext uri="{BB962C8B-B14F-4D97-AF65-F5344CB8AC3E}">
        <p14:creationId xmlns:p14="http://schemas.microsoft.com/office/powerpoint/2010/main" val="36581803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2400" dirty="0" smtClean="0"/>
              <a:t>Estados del capital </a:t>
            </a:r>
            <a:r>
              <a:rPr lang="es-ES" sz="2400" dirty="0" smtClean="0"/>
              <a:t>cultural</a:t>
            </a:r>
            <a:br>
              <a:rPr lang="es-ES" sz="2400" dirty="0" smtClean="0"/>
            </a:br>
            <a:r>
              <a:rPr lang="es-ES" sz="2400" dirty="0" smtClean="0"/>
              <a:t>= </a:t>
            </a:r>
            <a:r>
              <a:rPr lang="es-ES" sz="2400" dirty="0" smtClean="0"/>
              <a:t>niveles de existencia y análisis de la cultura</a:t>
            </a:r>
            <a:endParaRPr lang="es-ES" sz="2400" dirty="0"/>
          </a:p>
        </p:txBody>
      </p:sp>
      <p:sp>
        <p:nvSpPr>
          <p:cNvPr id="5" name="Marcador de contenido 2"/>
          <p:cNvSpPr txBox="1">
            <a:spLocks/>
          </p:cNvSpPr>
          <p:nvPr/>
        </p:nvSpPr>
        <p:spPr>
          <a:xfrm>
            <a:off x="1185334" y="2511209"/>
            <a:ext cx="7128933" cy="1058338"/>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fontScale="85000" lnSpcReduction="1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b="1" u="sng" dirty="0" smtClean="0"/>
              <a:t>Aparato ideológico</a:t>
            </a:r>
            <a:r>
              <a:rPr lang="es-ES_tradnl" sz="2400" dirty="0" smtClean="0"/>
              <a:t>: conjunto de instituciones sociales que la división social del trabajo ha </a:t>
            </a:r>
            <a:r>
              <a:rPr lang="es-ES_tradnl" sz="2400" i="1" dirty="0" smtClean="0"/>
              <a:t>especializado </a:t>
            </a:r>
            <a:r>
              <a:rPr lang="es-ES_tradnl" sz="2400" dirty="0" smtClean="0"/>
              <a:t>en la formulación, preservación y difusión de ideologías.</a:t>
            </a:r>
            <a:endParaRPr lang="es-ES" sz="2400" dirty="0" smtClean="0"/>
          </a:p>
        </p:txBody>
      </p:sp>
      <p:sp>
        <p:nvSpPr>
          <p:cNvPr id="7" name="Marcador de contenido 2"/>
          <p:cNvSpPr txBox="1">
            <a:spLocks/>
          </p:cNvSpPr>
          <p:nvPr/>
        </p:nvSpPr>
        <p:spPr>
          <a:xfrm>
            <a:off x="1185333" y="4152054"/>
            <a:ext cx="7128933" cy="1058338"/>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fontScale="70000" lnSpcReduction="2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b="1" u="sng" dirty="0" smtClean="0"/>
              <a:t>Campo ideológico</a:t>
            </a:r>
            <a:r>
              <a:rPr lang="es-ES_tradnl" sz="2400" dirty="0" smtClean="0"/>
              <a:t>: Sistema </a:t>
            </a:r>
            <a:r>
              <a:rPr lang="es-ES_tradnl" sz="2400" i="1" dirty="0" smtClean="0"/>
              <a:t>específico </a:t>
            </a:r>
            <a:r>
              <a:rPr lang="es-ES_tradnl" sz="2400" dirty="0" smtClean="0"/>
              <a:t>de relaciones objetivas entre posiciones diferenciadas, socialmente definidas y largamente independientes a la existencia física de los agentes que la ocupan.</a:t>
            </a:r>
            <a:endParaRPr lang="es-ES" sz="2400" dirty="0" smtClean="0"/>
          </a:p>
        </p:txBody>
      </p:sp>
    </p:spTree>
    <p:extLst>
      <p:ext uri="{BB962C8B-B14F-4D97-AF65-F5344CB8AC3E}">
        <p14:creationId xmlns:p14="http://schemas.microsoft.com/office/powerpoint/2010/main" val="42525342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5469473" y="1420425"/>
            <a:ext cx="2336794" cy="565773"/>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t" anchorCtr="0">
            <a:noAutofit/>
          </a:bodyPr>
          <a:lstStyle>
            <a:lvl1pPr algn="l" defTabSz="914400" rtl="0" eaLnBrk="1" latinLnBrk="0" hangingPunct="1">
              <a:spcBef>
                <a:spcPct val="0"/>
              </a:spcBef>
              <a:buNone/>
              <a:defRPr sz="3600" b="0" kern="1200">
                <a:solidFill>
                  <a:schemeClr val="accent1"/>
                </a:solidFill>
                <a:latin typeface="+mj-lt"/>
                <a:ea typeface="+mj-ea"/>
                <a:cs typeface="+mj-cs"/>
              </a:defRPr>
            </a:lvl1pPr>
          </a:lstStyle>
          <a:p>
            <a:pPr algn="ctr"/>
            <a:r>
              <a:rPr lang="es-ES" sz="2000" dirty="0" smtClean="0">
                <a:solidFill>
                  <a:schemeClr val="tx1">
                    <a:lumMod val="65000"/>
                    <a:lumOff val="35000"/>
                  </a:schemeClr>
                </a:solidFill>
              </a:rPr>
              <a:t>Campo</a:t>
            </a:r>
            <a:endParaRPr lang="es-ES" sz="2000" dirty="0">
              <a:solidFill>
                <a:schemeClr val="tx1">
                  <a:lumMod val="65000"/>
                  <a:lumOff val="35000"/>
                </a:schemeClr>
              </a:solidFill>
            </a:endParaRPr>
          </a:p>
        </p:txBody>
      </p:sp>
      <p:sp>
        <p:nvSpPr>
          <p:cNvPr id="6" name="Título 1"/>
          <p:cNvSpPr txBox="1">
            <a:spLocks/>
          </p:cNvSpPr>
          <p:nvPr/>
        </p:nvSpPr>
        <p:spPr>
          <a:xfrm>
            <a:off x="718613" y="1420425"/>
            <a:ext cx="2498725" cy="565773"/>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t" anchorCtr="0">
            <a:noAutofit/>
          </a:bodyPr>
          <a:lstStyle>
            <a:lvl1pPr algn="l" defTabSz="914400" rtl="0" eaLnBrk="1" latinLnBrk="0" hangingPunct="1">
              <a:spcBef>
                <a:spcPct val="0"/>
              </a:spcBef>
              <a:buNone/>
              <a:defRPr sz="3600" b="0" kern="1200">
                <a:solidFill>
                  <a:schemeClr val="accent1"/>
                </a:solidFill>
                <a:latin typeface="+mj-lt"/>
                <a:ea typeface="+mj-ea"/>
                <a:cs typeface="+mj-cs"/>
              </a:defRPr>
            </a:lvl1pPr>
          </a:lstStyle>
          <a:p>
            <a:pPr algn="ctr"/>
            <a:r>
              <a:rPr lang="es-ES" sz="2000" dirty="0" smtClean="0">
                <a:solidFill>
                  <a:schemeClr val="tx1">
                    <a:lumMod val="65000"/>
                    <a:lumOff val="35000"/>
                  </a:schemeClr>
                </a:solidFill>
              </a:rPr>
              <a:t>Aparato</a:t>
            </a:r>
            <a:endParaRPr lang="es-ES" sz="2000" dirty="0">
              <a:solidFill>
                <a:schemeClr val="tx1">
                  <a:lumMod val="65000"/>
                  <a:lumOff val="35000"/>
                </a:schemeClr>
              </a:solidFill>
            </a:endParaRPr>
          </a:p>
        </p:txBody>
      </p:sp>
      <p:sp>
        <p:nvSpPr>
          <p:cNvPr id="7" name="Flecha izquierda y derecha 6"/>
          <p:cNvSpPr/>
          <p:nvPr/>
        </p:nvSpPr>
        <p:spPr>
          <a:xfrm>
            <a:off x="3708404" y="1420425"/>
            <a:ext cx="1574800" cy="565773"/>
          </a:xfrm>
          <a:prstGeom prst="lef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s-ES" dirty="0"/>
          </a:p>
        </p:txBody>
      </p:sp>
      <p:sp>
        <p:nvSpPr>
          <p:cNvPr id="9" name="Marcador de contenido 2"/>
          <p:cNvSpPr txBox="1">
            <a:spLocks/>
          </p:cNvSpPr>
          <p:nvPr/>
        </p:nvSpPr>
        <p:spPr>
          <a:xfrm>
            <a:off x="2861733" y="2206329"/>
            <a:ext cx="3031067" cy="2941403"/>
          </a:xfrm>
          <a:prstGeom prst="rect">
            <a:avLst/>
          </a:prstGeom>
          <a:ln>
            <a:solidFill>
              <a:srgbClr val="A3A101"/>
            </a:solid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o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90000"/>
              </a:lnSpc>
              <a:spcBef>
                <a:spcPts val="200"/>
              </a:spcBef>
              <a:buFont typeface="Wingdings" pitchFamily="2" charset="2"/>
              <a:buNone/>
            </a:pPr>
            <a:r>
              <a:rPr lang="es-ES" dirty="0" smtClean="0"/>
              <a:t>Escala de representación elegida. </a:t>
            </a:r>
          </a:p>
          <a:p>
            <a:pPr marL="0" indent="0" algn="ctr">
              <a:lnSpc>
                <a:spcPct val="90000"/>
              </a:lnSpc>
              <a:spcBef>
                <a:spcPts val="200"/>
              </a:spcBef>
              <a:buFont typeface="Wingdings" pitchFamily="2" charset="2"/>
              <a:buNone/>
            </a:pPr>
            <a:r>
              <a:rPr lang="es-ES" dirty="0" smtClean="0"/>
              <a:t>Atención de la materialidad institucional hacia las estrategias y confrontaciones de cada aparato con sus públicos</a:t>
            </a:r>
          </a:p>
        </p:txBody>
      </p:sp>
      <p:sp>
        <p:nvSpPr>
          <p:cNvPr id="15" name="Marcador de contenido 2"/>
          <p:cNvSpPr txBox="1">
            <a:spLocks/>
          </p:cNvSpPr>
          <p:nvPr/>
        </p:nvSpPr>
        <p:spPr>
          <a:xfrm>
            <a:off x="237066" y="2206330"/>
            <a:ext cx="2438401" cy="1586738"/>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o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90000"/>
              </a:lnSpc>
              <a:spcBef>
                <a:spcPts val="200"/>
              </a:spcBef>
              <a:buFont typeface="Wingdings" pitchFamily="2" charset="2"/>
              <a:buNone/>
            </a:pPr>
            <a:r>
              <a:rPr lang="es-ES" dirty="0" smtClean="0"/>
              <a:t>Discurso de un aparato se proyecta sobre individuos agrupados.</a:t>
            </a:r>
          </a:p>
        </p:txBody>
      </p:sp>
      <p:sp>
        <p:nvSpPr>
          <p:cNvPr id="16" name="Título 1"/>
          <p:cNvSpPr txBox="1">
            <a:spLocks/>
          </p:cNvSpPr>
          <p:nvPr/>
        </p:nvSpPr>
        <p:spPr>
          <a:xfrm>
            <a:off x="718613" y="5535225"/>
            <a:ext cx="8086720" cy="1153442"/>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t" anchorCtr="0">
            <a:noAutofit/>
          </a:bodyPr>
          <a:lstStyle>
            <a:lvl1pPr algn="l" defTabSz="914400" rtl="0" eaLnBrk="1" latinLnBrk="0" hangingPunct="1">
              <a:spcBef>
                <a:spcPct val="0"/>
              </a:spcBef>
              <a:buNone/>
              <a:defRPr sz="3600" b="0" kern="1200">
                <a:solidFill>
                  <a:schemeClr val="accent1"/>
                </a:solidFill>
                <a:latin typeface="+mj-lt"/>
                <a:ea typeface="+mj-ea"/>
                <a:cs typeface="+mj-cs"/>
              </a:defRPr>
            </a:lvl1pPr>
          </a:lstStyle>
          <a:p>
            <a:pPr algn="ctr"/>
            <a:r>
              <a:rPr lang="es-ES" sz="2000" b="1" dirty="0" smtClean="0">
                <a:solidFill>
                  <a:schemeClr val="tx1">
                    <a:lumMod val="65000"/>
                    <a:lumOff val="35000"/>
                  </a:schemeClr>
                </a:solidFill>
              </a:rPr>
              <a:t>Redes ideológicas: </a:t>
            </a:r>
            <a:r>
              <a:rPr lang="es-ES" sz="2000" dirty="0" smtClean="0">
                <a:solidFill>
                  <a:schemeClr val="tx1">
                    <a:lumMod val="65000"/>
                    <a:lumOff val="35000"/>
                  </a:schemeClr>
                </a:solidFill>
              </a:rPr>
              <a:t>diversas formas de convivencia social que varían según la edad, el lugar en la familia, oficio, hábitat…</a:t>
            </a:r>
            <a:endParaRPr lang="es-ES" sz="2000" b="1" dirty="0">
              <a:solidFill>
                <a:schemeClr val="tx1">
                  <a:lumMod val="65000"/>
                  <a:lumOff val="35000"/>
                </a:schemeClr>
              </a:solidFill>
            </a:endParaRPr>
          </a:p>
        </p:txBody>
      </p:sp>
    </p:spTree>
    <p:extLst>
      <p:ext uri="{BB962C8B-B14F-4D97-AF65-F5344CB8AC3E}">
        <p14:creationId xmlns:p14="http://schemas.microsoft.com/office/powerpoint/2010/main" val="3685528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txBox="1">
            <a:spLocks/>
          </p:cNvSpPr>
          <p:nvPr/>
        </p:nvSpPr>
        <p:spPr>
          <a:xfrm>
            <a:off x="203200" y="1193813"/>
            <a:ext cx="2929467" cy="165946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dirty="0" smtClean="0">
                <a:solidFill>
                  <a:schemeClr val="bg1"/>
                </a:solidFill>
              </a:rPr>
              <a:t>Incorporada o subjetiva</a:t>
            </a:r>
            <a:endParaRPr lang="es-ES" sz="2400" dirty="0" smtClean="0">
              <a:solidFill>
                <a:schemeClr val="bg1"/>
              </a:solidFill>
            </a:endParaRPr>
          </a:p>
        </p:txBody>
      </p:sp>
      <p:sp>
        <p:nvSpPr>
          <p:cNvPr id="5" name="Marcador de contenido 2"/>
          <p:cNvSpPr txBox="1">
            <a:spLocks/>
          </p:cNvSpPr>
          <p:nvPr/>
        </p:nvSpPr>
        <p:spPr>
          <a:xfrm>
            <a:off x="3454401" y="1193813"/>
            <a:ext cx="5452534" cy="1659465"/>
          </a:xfrm>
          <a:prstGeom prst="rect">
            <a:avLst/>
          </a:prstGeom>
          <a:ln>
            <a:solidFill>
              <a:schemeClr val="accent6"/>
            </a:solid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lnSpcReduction="1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dirty="0" smtClean="0"/>
              <a:t>Efecto de incorporación subjetiva (pero no individual) del entorno institucional que rodea y penetra a cada agente social.</a:t>
            </a:r>
            <a:endParaRPr lang="es-ES" sz="2400" dirty="0" smtClean="0"/>
          </a:p>
        </p:txBody>
      </p:sp>
      <p:sp>
        <p:nvSpPr>
          <p:cNvPr id="6" name="Marcador de contenido 2"/>
          <p:cNvSpPr txBox="1">
            <a:spLocks/>
          </p:cNvSpPr>
          <p:nvPr/>
        </p:nvSpPr>
        <p:spPr>
          <a:xfrm>
            <a:off x="2116668" y="3361279"/>
            <a:ext cx="5452534" cy="1659465"/>
          </a:xfrm>
          <a:prstGeom prst="rect">
            <a:avLst/>
          </a:prstGeom>
          <a:ln>
            <a:solidFill>
              <a:schemeClr val="accent6"/>
            </a:solid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fontScale="92500" lnSpcReduction="2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dirty="0" smtClean="0"/>
              <a:t>Cultura en esquemas de percepción, acción y valoración que forman estructuras estructuradas por lo social, dispuestas a funcionar como estructuras </a:t>
            </a:r>
            <a:r>
              <a:rPr lang="es-ES_tradnl" sz="2400" dirty="0" err="1" smtClean="0"/>
              <a:t>estructurantes</a:t>
            </a:r>
            <a:r>
              <a:rPr lang="es-ES_tradnl" sz="2400" dirty="0" smtClean="0"/>
              <a:t> de todas las prácticas</a:t>
            </a:r>
            <a:endParaRPr lang="es-ES" sz="2400" dirty="0" smtClean="0"/>
          </a:p>
        </p:txBody>
      </p:sp>
      <p:sp>
        <p:nvSpPr>
          <p:cNvPr id="7" name="Marcador de contenido 2"/>
          <p:cNvSpPr txBox="1">
            <a:spLocks/>
          </p:cNvSpPr>
          <p:nvPr/>
        </p:nvSpPr>
        <p:spPr>
          <a:xfrm>
            <a:off x="3132667" y="5380573"/>
            <a:ext cx="3352799" cy="719656"/>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i="1" dirty="0" err="1">
                <a:solidFill>
                  <a:schemeClr val="bg1"/>
                </a:solidFill>
              </a:rPr>
              <a:t>H</a:t>
            </a:r>
            <a:r>
              <a:rPr lang="es-ES_tradnl" sz="2400" i="1" dirty="0" err="1" smtClean="0">
                <a:solidFill>
                  <a:schemeClr val="bg1"/>
                </a:solidFill>
              </a:rPr>
              <a:t>abitus</a:t>
            </a:r>
            <a:endParaRPr lang="es-ES" sz="2400" i="1" dirty="0" smtClean="0">
              <a:solidFill>
                <a:schemeClr val="bg1"/>
              </a:solidFill>
            </a:endParaRPr>
          </a:p>
        </p:txBody>
      </p:sp>
      <p:sp>
        <p:nvSpPr>
          <p:cNvPr id="8" name="Marcador de contenido 2"/>
          <p:cNvSpPr txBox="1">
            <a:spLocks/>
          </p:cNvSpPr>
          <p:nvPr/>
        </p:nvSpPr>
        <p:spPr>
          <a:xfrm>
            <a:off x="3454401" y="6159506"/>
            <a:ext cx="2556932" cy="406381"/>
          </a:xfrm>
          <a:prstGeom prst="rect">
            <a:avLst/>
          </a:prstGeom>
          <a:ln>
            <a:solidFill>
              <a:schemeClr val="accent5"/>
            </a:solid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fontScale="85000" lnSpcReduction="1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dirty="0" smtClean="0"/>
              <a:t>Vemos y sentimos.</a:t>
            </a:r>
            <a:endParaRPr lang="es-ES" sz="2400" dirty="0" smtClean="0"/>
          </a:p>
        </p:txBody>
      </p:sp>
    </p:spTree>
    <p:extLst>
      <p:ext uri="{BB962C8B-B14F-4D97-AF65-F5344CB8AC3E}">
        <p14:creationId xmlns:p14="http://schemas.microsoft.com/office/powerpoint/2010/main" val="6247821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Objetivos de Aprendizaje</a:t>
            </a:r>
            <a:endParaRPr lang="es-ES" dirty="0"/>
          </a:p>
        </p:txBody>
      </p:sp>
      <p:sp>
        <p:nvSpPr>
          <p:cNvPr id="3" name="Marcador de contenido 2"/>
          <p:cNvSpPr>
            <a:spLocks noGrp="1"/>
          </p:cNvSpPr>
          <p:nvPr>
            <p:ph idx="1"/>
          </p:nvPr>
        </p:nvSpPr>
        <p:spPr/>
        <p:txBody>
          <a:bodyPr>
            <a:normAutofit lnSpcReduction="10000"/>
          </a:bodyPr>
          <a:lstStyle/>
          <a:p>
            <a:pPr algn="just"/>
            <a:r>
              <a:rPr lang="es-ES" dirty="0"/>
              <a:t>Identificar la perspectiva multidisciplinaria que se ha configurado en América Latina a propósito del estudio de los procesos comunicativos que median en la sociedad y la cultura para construir marcos de referencia teórica y empírica acordes con la realidad actual en la que interviene el profesional de la comunicación</a:t>
            </a:r>
            <a:r>
              <a:rPr lang="es-ES" dirty="0" smtClean="0"/>
              <a:t>.</a:t>
            </a:r>
          </a:p>
          <a:p>
            <a:pPr algn="just"/>
            <a:endParaRPr lang="es-ES" dirty="0"/>
          </a:p>
          <a:p>
            <a:pPr algn="just"/>
            <a:r>
              <a:rPr lang="es-ES" dirty="0"/>
              <a:t>Reconocer  a la multiculturalidad como matriz fundamental en la historia y desarrollo de los pueblos y naciones latinoamericanas, para identificar y problematizar fenómenos comunicacionales de interés en los ámbitos étnicos y rurales, así como en la vida mestiza y urbana</a:t>
            </a:r>
            <a:r>
              <a:rPr lang="es-ES" i="1" dirty="0"/>
              <a:t>.</a:t>
            </a:r>
            <a:endParaRPr lang="es-ES" dirty="0"/>
          </a:p>
        </p:txBody>
      </p:sp>
    </p:spTree>
    <p:extLst>
      <p:ext uri="{BB962C8B-B14F-4D97-AF65-F5344CB8AC3E}">
        <p14:creationId xmlns:p14="http://schemas.microsoft.com/office/powerpoint/2010/main" val="35751471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txBox="1">
            <a:spLocks/>
          </p:cNvSpPr>
          <p:nvPr/>
        </p:nvSpPr>
        <p:spPr>
          <a:xfrm>
            <a:off x="203200" y="1193813"/>
            <a:ext cx="2929467" cy="165946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dirty="0" smtClean="0">
                <a:solidFill>
                  <a:schemeClr val="bg1"/>
                </a:solidFill>
              </a:rPr>
              <a:t>Factual</a:t>
            </a:r>
            <a:endParaRPr lang="es-ES" sz="2400" dirty="0" smtClean="0">
              <a:solidFill>
                <a:schemeClr val="bg1"/>
              </a:solidFill>
            </a:endParaRPr>
          </a:p>
        </p:txBody>
      </p:sp>
      <p:sp>
        <p:nvSpPr>
          <p:cNvPr id="5" name="Marcador de contenido 2"/>
          <p:cNvSpPr txBox="1">
            <a:spLocks/>
          </p:cNvSpPr>
          <p:nvPr/>
        </p:nvSpPr>
        <p:spPr>
          <a:xfrm>
            <a:off x="3454401" y="1193813"/>
            <a:ext cx="5452534" cy="1659465"/>
          </a:xfrm>
          <a:prstGeom prst="rect">
            <a:avLst/>
          </a:prstGeom>
          <a:ln>
            <a:solidFill>
              <a:schemeClr val="accent6"/>
            </a:solid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fontScale="925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dirty="0" smtClean="0"/>
              <a:t>Prácticas, gustos y objetos.</a:t>
            </a:r>
            <a:br>
              <a:rPr lang="es-ES_tradnl" sz="2400" dirty="0" smtClean="0"/>
            </a:br>
            <a:r>
              <a:rPr lang="es-ES_tradnl" sz="2400" dirty="0" smtClean="0"/>
              <a:t>Gustos y preferencias así como bienes culturales que cada clase dispone y utiliza para distinguirse e identificarse.</a:t>
            </a:r>
            <a:endParaRPr lang="es-ES" sz="2400" dirty="0" smtClean="0"/>
          </a:p>
        </p:txBody>
      </p:sp>
      <p:sp>
        <p:nvSpPr>
          <p:cNvPr id="6" name="Marcador de contenido 2"/>
          <p:cNvSpPr txBox="1">
            <a:spLocks/>
          </p:cNvSpPr>
          <p:nvPr/>
        </p:nvSpPr>
        <p:spPr>
          <a:xfrm>
            <a:off x="3623734" y="3928536"/>
            <a:ext cx="5452534" cy="1659465"/>
          </a:xfrm>
          <a:prstGeom prst="rect">
            <a:avLst/>
          </a:prstGeom>
          <a:ln>
            <a:solidFill>
              <a:schemeClr val="accent6"/>
            </a:solid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fontScale="92500" lnSpcReduction="2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dirty="0" smtClean="0"/>
              <a:t>Distingue y separa a las clases y grupos.</a:t>
            </a:r>
          </a:p>
          <a:p>
            <a:pPr marL="0" indent="0" algn="ctr">
              <a:lnSpc>
                <a:spcPct val="110000"/>
              </a:lnSpc>
              <a:spcBef>
                <a:spcPts val="200"/>
              </a:spcBef>
              <a:buNone/>
            </a:pPr>
            <a:r>
              <a:rPr lang="es-ES_tradnl" sz="2400" dirty="0" smtClean="0"/>
              <a:t>Subdivisión general de los hechos culturales: cultura hegemónica y pluralidad de diversas culturas subalternas.</a:t>
            </a:r>
            <a:endParaRPr lang="es-ES" sz="2400" dirty="0" smtClean="0"/>
          </a:p>
        </p:txBody>
      </p:sp>
      <p:sp>
        <p:nvSpPr>
          <p:cNvPr id="7" name="Marcador de contenido 2"/>
          <p:cNvSpPr txBox="1">
            <a:spLocks/>
          </p:cNvSpPr>
          <p:nvPr/>
        </p:nvSpPr>
        <p:spPr>
          <a:xfrm>
            <a:off x="101602" y="4461945"/>
            <a:ext cx="3352799" cy="719656"/>
          </a:xfrm>
          <a:prstGeom prst="rect">
            <a:avLst/>
          </a:prstGeom>
          <a:ln/>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dirty="0" smtClean="0"/>
              <a:t>Desniveles culturales</a:t>
            </a:r>
            <a:endParaRPr lang="es-ES" sz="2400" dirty="0" smtClean="0"/>
          </a:p>
        </p:txBody>
      </p:sp>
    </p:spTree>
    <p:extLst>
      <p:ext uri="{BB962C8B-B14F-4D97-AF65-F5344CB8AC3E}">
        <p14:creationId xmlns:p14="http://schemas.microsoft.com/office/powerpoint/2010/main" val="5324555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01079" y="293130"/>
            <a:ext cx="7556313" cy="1116106"/>
          </a:xfrm>
        </p:spPr>
        <p:txBody>
          <a:bodyPr/>
          <a:lstStyle/>
          <a:p>
            <a:r>
              <a:rPr lang="es-ES" dirty="0" smtClean="0"/>
              <a:t>Recordemos que…</a:t>
            </a:r>
            <a:endParaRPr lang="es-ES" dirty="0"/>
          </a:p>
        </p:txBody>
      </p:sp>
      <p:sp>
        <p:nvSpPr>
          <p:cNvPr id="3" name="Marcador de contenido 2"/>
          <p:cNvSpPr>
            <a:spLocks noGrp="1"/>
          </p:cNvSpPr>
          <p:nvPr>
            <p:ph idx="1"/>
          </p:nvPr>
        </p:nvSpPr>
        <p:spPr>
          <a:xfrm>
            <a:off x="498474" y="2286001"/>
            <a:ext cx="7556313" cy="3657600"/>
          </a:xfrm>
        </p:spPr>
        <p:txBody>
          <a:bodyPr/>
          <a:lstStyle/>
          <a:p>
            <a:pPr algn="just"/>
            <a:r>
              <a:rPr lang="es-ES" dirty="0" smtClean="0">
                <a:solidFill>
                  <a:srgbClr val="663366"/>
                </a:solidFill>
              </a:rPr>
              <a:t>Hegemonía: </a:t>
            </a:r>
            <a:r>
              <a:rPr lang="es-ES" dirty="0"/>
              <a:t>Capacidad de un bloque de clases más o menos sólidamente aliado para convertir </a:t>
            </a:r>
            <a:r>
              <a:rPr lang="es-ES" i="1" dirty="0"/>
              <a:t>su</a:t>
            </a:r>
            <a:r>
              <a:rPr lang="es-ES" dirty="0"/>
              <a:t> cultura, </a:t>
            </a:r>
            <a:r>
              <a:rPr lang="es-ES" i="1" dirty="0"/>
              <a:t>su </a:t>
            </a:r>
            <a:r>
              <a:rPr lang="es-ES" dirty="0"/>
              <a:t>manera de definir e interpretar el mundo y la vida, en </a:t>
            </a:r>
            <a:r>
              <a:rPr lang="es-ES" b="1" dirty="0"/>
              <a:t>punto de referencia y valoración común </a:t>
            </a:r>
            <a:r>
              <a:rPr lang="es-ES" dirty="0"/>
              <a:t>del conjunto de las otras clases que se recorten en la sociedad. </a:t>
            </a:r>
            <a:endParaRPr lang="es-ES" dirty="0" smtClean="0"/>
          </a:p>
          <a:p>
            <a:pPr algn="just"/>
            <a:r>
              <a:rPr lang="es-ES" dirty="0"/>
              <a:t>No es posible construir hegemonía si no hay </a:t>
            </a:r>
            <a:r>
              <a:rPr lang="es-ES" i="1" dirty="0"/>
              <a:t>algo </a:t>
            </a:r>
            <a:r>
              <a:rPr lang="es-ES" dirty="0"/>
              <a:t>en común entre los bloques de </a:t>
            </a:r>
            <a:r>
              <a:rPr lang="es-ES" dirty="0" smtClean="0"/>
              <a:t>presencia</a:t>
            </a:r>
          </a:p>
          <a:p>
            <a:pPr algn="just"/>
            <a:r>
              <a:rPr lang="es-ES" dirty="0" smtClean="0">
                <a:solidFill>
                  <a:srgbClr val="663366"/>
                </a:solidFill>
              </a:rPr>
              <a:t>Capital simbólico: </a:t>
            </a:r>
            <a:r>
              <a:rPr lang="es-ES" dirty="0" smtClean="0"/>
              <a:t>Crédito </a:t>
            </a:r>
            <a:r>
              <a:rPr lang="es-ES" dirty="0"/>
              <a:t>consentido a ciertos agentes por parte de los demás (propiedades).</a:t>
            </a:r>
          </a:p>
          <a:p>
            <a:pPr algn="just"/>
            <a:endParaRPr lang="es-ES" dirty="0"/>
          </a:p>
          <a:p>
            <a:pPr algn="just"/>
            <a:endParaRPr lang="es-ES" dirty="0"/>
          </a:p>
          <a:p>
            <a:pPr algn="just"/>
            <a:endParaRPr lang="es-ES" dirty="0"/>
          </a:p>
        </p:txBody>
      </p:sp>
      <p:sp>
        <p:nvSpPr>
          <p:cNvPr id="4" name="CuadroTexto 3"/>
          <p:cNvSpPr txBox="1"/>
          <p:nvPr/>
        </p:nvSpPr>
        <p:spPr>
          <a:xfrm>
            <a:off x="181424" y="293130"/>
            <a:ext cx="1094705" cy="830997"/>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es-ES" sz="2400" dirty="0" smtClean="0">
                <a:solidFill>
                  <a:srgbClr val="FFFFFF"/>
                </a:solidFill>
              </a:rPr>
              <a:t>Pausa</a:t>
            </a:r>
          </a:p>
          <a:p>
            <a:pPr algn="ctr"/>
            <a:r>
              <a:rPr lang="es-ES" sz="2400" dirty="0" smtClean="0">
                <a:solidFill>
                  <a:srgbClr val="FFFFFF"/>
                </a:solidFill>
              </a:rPr>
              <a:t>#2</a:t>
            </a:r>
            <a:endParaRPr lang="es-ES" sz="2400" dirty="0">
              <a:solidFill>
                <a:srgbClr val="FFFFFF"/>
              </a:solidFill>
            </a:endParaRPr>
          </a:p>
        </p:txBody>
      </p:sp>
    </p:spTree>
    <p:extLst>
      <p:ext uri="{BB962C8B-B14F-4D97-AF65-F5344CB8AC3E}">
        <p14:creationId xmlns:p14="http://schemas.microsoft.com/office/powerpoint/2010/main" val="26714488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98474" y="2184401"/>
            <a:ext cx="7556313" cy="3190240"/>
          </a:xfrm>
        </p:spPr>
        <p:txBody>
          <a:bodyPr/>
          <a:lstStyle/>
          <a:p>
            <a:pPr algn="just"/>
            <a:r>
              <a:rPr lang="es-ES_tradnl" dirty="0"/>
              <a:t>La cultura, además de distinguir, nos identifica alrededor de un complejo conjunto de significantes </a:t>
            </a:r>
            <a:r>
              <a:rPr lang="es-ES_tradnl" dirty="0" smtClean="0"/>
              <a:t>comunes</a:t>
            </a:r>
          </a:p>
          <a:p>
            <a:pPr algn="just"/>
            <a:r>
              <a:rPr lang="es-ES" dirty="0"/>
              <a:t>No es casual que las prácticas devaluadas sean, por definición (dominante), las de los agentes más desposeídos de </a:t>
            </a:r>
            <a:r>
              <a:rPr lang="es-ES" dirty="0" smtClean="0"/>
              <a:t>capital</a:t>
            </a:r>
            <a:endParaRPr lang="es-ES" dirty="0"/>
          </a:p>
          <a:p>
            <a:pPr algn="just"/>
            <a:r>
              <a:rPr lang="es-ES" dirty="0">
                <a:solidFill>
                  <a:srgbClr val="663366"/>
                </a:solidFill>
              </a:rPr>
              <a:t>Redes ideológicas: </a:t>
            </a:r>
            <a:r>
              <a:rPr lang="es-ES" dirty="0"/>
              <a:t>diversas formas de convivencia social que varían según la edad, el lugar en la familia, oficio, hábitat…</a:t>
            </a:r>
            <a:endParaRPr lang="es-ES" b="1" dirty="0"/>
          </a:p>
          <a:p>
            <a:pPr algn="just"/>
            <a:endParaRPr lang="es-ES" dirty="0"/>
          </a:p>
        </p:txBody>
      </p:sp>
      <p:sp>
        <p:nvSpPr>
          <p:cNvPr id="4" name="Título 1"/>
          <p:cNvSpPr>
            <a:spLocks noGrp="1"/>
          </p:cNvSpPr>
          <p:nvPr>
            <p:ph type="title"/>
          </p:nvPr>
        </p:nvSpPr>
        <p:spPr>
          <a:xfrm>
            <a:off x="1501079" y="293130"/>
            <a:ext cx="7556313" cy="1116106"/>
          </a:xfrm>
        </p:spPr>
        <p:txBody>
          <a:bodyPr/>
          <a:lstStyle/>
          <a:p>
            <a:r>
              <a:rPr lang="es-ES" dirty="0" smtClean="0"/>
              <a:t>Recordemos que…</a:t>
            </a:r>
            <a:endParaRPr lang="es-ES" dirty="0"/>
          </a:p>
        </p:txBody>
      </p:sp>
      <p:sp>
        <p:nvSpPr>
          <p:cNvPr id="5" name="CuadroTexto 4"/>
          <p:cNvSpPr txBox="1"/>
          <p:nvPr/>
        </p:nvSpPr>
        <p:spPr>
          <a:xfrm>
            <a:off x="181424" y="293130"/>
            <a:ext cx="1094705" cy="830997"/>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es-ES" sz="2400" dirty="0" smtClean="0">
                <a:solidFill>
                  <a:srgbClr val="FFFFFF"/>
                </a:solidFill>
              </a:rPr>
              <a:t>Pausa</a:t>
            </a:r>
          </a:p>
          <a:p>
            <a:pPr algn="ctr"/>
            <a:r>
              <a:rPr lang="es-ES" sz="2400" dirty="0" smtClean="0">
                <a:solidFill>
                  <a:srgbClr val="FFFFFF"/>
                </a:solidFill>
              </a:rPr>
              <a:t>#2</a:t>
            </a:r>
            <a:endParaRPr lang="es-ES" sz="2400" dirty="0">
              <a:solidFill>
                <a:srgbClr val="FFFFFF"/>
              </a:solidFill>
            </a:endParaRPr>
          </a:p>
        </p:txBody>
      </p:sp>
    </p:spTree>
    <p:extLst>
      <p:ext uri="{BB962C8B-B14F-4D97-AF65-F5344CB8AC3E}">
        <p14:creationId xmlns:p14="http://schemas.microsoft.com/office/powerpoint/2010/main" val="11771875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3200" dirty="0" smtClean="0"/>
              <a:t>Actividad de aprendizaje sugerida</a:t>
            </a:r>
            <a:endParaRPr lang="es-ES" sz="3200" dirty="0"/>
          </a:p>
        </p:txBody>
      </p:sp>
      <p:sp>
        <p:nvSpPr>
          <p:cNvPr id="3" name="Marcador de contenido 2"/>
          <p:cNvSpPr>
            <a:spLocks noGrp="1"/>
          </p:cNvSpPr>
          <p:nvPr>
            <p:ph idx="1"/>
          </p:nvPr>
        </p:nvSpPr>
        <p:spPr/>
        <p:txBody>
          <a:bodyPr>
            <a:normAutofit/>
          </a:bodyPr>
          <a:lstStyle/>
          <a:p>
            <a:pPr marL="0" indent="0" algn="just">
              <a:buNone/>
            </a:pPr>
            <a:r>
              <a:rPr lang="es-ES" sz="1800" dirty="0" smtClean="0"/>
              <a:t>Después </a:t>
            </a:r>
            <a:r>
              <a:rPr lang="es-ES" sz="1800" dirty="0" smtClean="0"/>
              <a:t>de ver tres diferentes películas con </a:t>
            </a:r>
            <a:r>
              <a:rPr lang="es-ES" sz="1800" dirty="0" smtClean="0"/>
              <a:t>tu </a:t>
            </a:r>
            <a:r>
              <a:rPr lang="es-ES" sz="1800" dirty="0" smtClean="0"/>
              <a:t>familia o amigos, realiza una investigación </a:t>
            </a:r>
            <a:r>
              <a:rPr lang="es-ES" sz="1800" dirty="0" smtClean="0"/>
              <a:t>con ellos acerca de </a:t>
            </a:r>
            <a:r>
              <a:rPr lang="es-ES" sz="1800" dirty="0" smtClean="0"/>
              <a:t>cómo los frentes culturales aplican </a:t>
            </a:r>
            <a:r>
              <a:rPr lang="es-ES" sz="1800" dirty="0" smtClean="0"/>
              <a:t>en sus círculos </a:t>
            </a:r>
            <a:r>
              <a:rPr lang="es-ES" sz="1800" dirty="0" smtClean="0"/>
              <a:t>sociales y su percepción del cine. </a:t>
            </a:r>
            <a:r>
              <a:rPr lang="es-ES" sz="1800" dirty="0" smtClean="0"/>
              <a:t>La investigació</a:t>
            </a:r>
            <a:r>
              <a:rPr lang="es-ES" sz="1800" dirty="0" smtClean="0"/>
              <a:t>n la puedes guiar por medio de preguntas como:</a:t>
            </a:r>
          </a:p>
          <a:p>
            <a:pPr marL="0" indent="0" algn="just">
              <a:buNone/>
            </a:pPr>
            <a:endParaRPr lang="es-ES" sz="1800" dirty="0" smtClean="0"/>
          </a:p>
          <a:p>
            <a:pPr lvl="1" algn="just">
              <a:buFont typeface="Wingdings" panose="05000000000000000000" pitchFamily="2" charset="2"/>
              <a:buChar char="Ø"/>
            </a:pPr>
            <a:r>
              <a:rPr lang="es-ES" sz="1600" dirty="0" smtClean="0"/>
              <a:t>¿Cuáles fueron los frentes que se encontraron en las películas?</a:t>
            </a:r>
          </a:p>
          <a:p>
            <a:pPr lvl="1" algn="just">
              <a:buFont typeface="Wingdings" panose="05000000000000000000" pitchFamily="2" charset="2"/>
              <a:buChar char="Ø"/>
            </a:pPr>
            <a:r>
              <a:rPr lang="es-ES" sz="1600" dirty="0" smtClean="0"/>
              <a:t>¿Cuál es el significado que tiene para cada frente cultural un aspecto de la cultura que les confronta con otros grupos sociales? (por ejemplo la religión, la tecnología, la familia, la educación)</a:t>
            </a:r>
          </a:p>
          <a:p>
            <a:pPr lvl="1" algn="just">
              <a:buFont typeface="Wingdings" panose="05000000000000000000" pitchFamily="2" charset="2"/>
              <a:buChar char="Ø"/>
            </a:pPr>
            <a:r>
              <a:rPr lang="es-ES" sz="1600" dirty="0" smtClean="0"/>
              <a:t>¿Cuáles significados prevalecieron, y cómo se impusieron a la visión del mundo del frente cultural con el que se encontraron en la trama de la película?</a:t>
            </a:r>
            <a:endParaRPr lang="es-ES" sz="1600" dirty="0" smtClean="0"/>
          </a:p>
          <a:p>
            <a:pPr lvl="1" algn="just"/>
            <a:endParaRPr lang="es-ES" sz="1600" dirty="0" smtClean="0"/>
          </a:p>
          <a:p>
            <a:pPr lvl="1" algn="just"/>
            <a:endParaRPr lang="es-ES" sz="1600" dirty="0" smtClean="0"/>
          </a:p>
          <a:p>
            <a:pPr lvl="1" algn="just"/>
            <a:endParaRPr lang="es-ES" sz="1600" dirty="0"/>
          </a:p>
        </p:txBody>
      </p:sp>
      <p:sp>
        <p:nvSpPr>
          <p:cNvPr id="4" name="Elipse 3"/>
          <p:cNvSpPr/>
          <p:nvPr/>
        </p:nvSpPr>
        <p:spPr>
          <a:xfrm>
            <a:off x="179095" y="2077720"/>
            <a:ext cx="319379" cy="3208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1</a:t>
            </a:r>
            <a:endParaRPr lang="es-ES" dirty="0"/>
          </a:p>
        </p:txBody>
      </p:sp>
    </p:spTree>
    <p:extLst>
      <p:ext uri="{BB962C8B-B14F-4D97-AF65-F5344CB8AC3E}">
        <p14:creationId xmlns:p14="http://schemas.microsoft.com/office/powerpoint/2010/main" val="38249564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3200" dirty="0" smtClean="0"/>
              <a:t>Actividad de aprendizaje sugerida</a:t>
            </a:r>
            <a:endParaRPr lang="es-ES" sz="3200" dirty="0"/>
          </a:p>
        </p:txBody>
      </p:sp>
      <p:sp>
        <p:nvSpPr>
          <p:cNvPr id="3" name="Marcador de contenido 2"/>
          <p:cNvSpPr>
            <a:spLocks noGrp="1"/>
          </p:cNvSpPr>
          <p:nvPr>
            <p:ph idx="1"/>
          </p:nvPr>
        </p:nvSpPr>
        <p:spPr>
          <a:xfrm>
            <a:off x="498474" y="2230120"/>
            <a:ext cx="7556313" cy="3413760"/>
          </a:xfrm>
        </p:spPr>
        <p:txBody>
          <a:bodyPr>
            <a:normAutofit/>
          </a:bodyPr>
          <a:lstStyle/>
          <a:p>
            <a:pPr marL="0" indent="0" algn="just">
              <a:buNone/>
            </a:pPr>
            <a:r>
              <a:rPr lang="es-ES" dirty="0" smtClean="0"/>
              <a:t>Presenta el reporte de investigación junto con una sinopsis de las películas y tus conclusiones reflexivas sobre el por qué crees que tus sujetos entrevistados te dieron sus respectivas respuestas. </a:t>
            </a:r>
            <a:endParaRPr lang="es-ES" dirty="0" smtClean="0"/>
          </a:p>
          <a:p>
            <a:pPr marL="0" indent="0" algn="just">
              <a:buNone/>
            </a:pPr>
            <a:r>
              <a:rPr lang="es-ES" dirty="0" smtClean="0"/>
              <a:t>Algunas películas recomendadas son:</a:t>
            </a:r>
          </a:p>
          <a:p>
            <a:pPr lvl="1" algn="just"/>
            <a:r>
              <a:rPr lang="es-ES" dirty="0" err="1" smtClean="0"/>
              <a:t>Her</a:t>
            </a:r>
            <a:r>
              <a:rPr lang="es-ES" dirty="0" smtClean="0"/>
              <a:t> </a:t>
            </a:r>
            <a:r>
              <a:rPr lang="es-ES" dirty="0" smtClean="0"/>
              <a:t>(</a:t>
            </a:r>
            <a:r>
              <a:rPr lang="es-ES" dirty="0" err="1" smtClean="0"/>
              <a:t>Spike</a:t>
            </a:r>
            <a:r>
              <a:rPr lang="es-ES" dirty="0" smtClean="0"/>
              <a:t> </a:t>
            </a:r>
            <a:r>
              <a:rPr lang="es-ES" dirty="0" err="1" smtClean="0"/>
              <a:t>Jonze</a:t>
            </a:r>
            <a:r>
              <a:rPr lang="es-ES" dirty="0" smtClean="0"/>
              <a:t>, </a:t>
            </a:r>
            <a:r>
              <a:rPr lang="es-ES" dirty="0" smtClean="0"/>
              <a:t>2013)</a:t>
            </a:r>
          </a:p>
          <a:p>
            <a:pPr lvl="1" algn="just"/>
            <a:r>
              <a:rPr lang="es-ES" dirty="0" err="1" smtClean="0"/>
              <a:t>Life</a:t>
            </a:r>
            <a:r>
              <a:rPr lang="es-ES" dirty="0" smtClean="0"/>
              <a:t> of Pi (</a:t>
            </a:r>
            <a:r>
              <a:rPr lang="es-ES" dirty="0" err="1" smtClean="0"/>
              <a:t>Ang</a:t>
            </a:r>
            <a:r>
              <a:rPr lang="es-ES" dirty="0" smtClean="0"/>
              <a:t> Lee, 2012)</a:t>
            </a:r>
            <a:endParaRPr lang="es-ES" dirty="0" smtClean="0"/>
          </a:p>
          <a:p>
            <a:pPr lvl="1" algn="just"/>
            <a:r>
              <a:rPr lang="es-ES" dirty="0" smtClean="0"/>
              <a:t>Los Insólitos Peces </a:t>
            </a:r>
            <a:r>
              <a:rPr lang="es-ES" dirty="0" smtClean="0"/>
              <a:t>Gato (Claude Saint-Luce, 2013)</a:t>
            </a:r>
            <a:endParaRPr lang="es-ES" dirty="0" smtClean="0"/>
          </a:p>
          <a:p>
            <a:pPr lvl="1" algn="just"/>
            <a:endParaRPr lang="es-ES" dirty="0" smtClean="0"/>
          </a:p>
          <a:p>
            <a:pPr lvl="1" algn="just"/>
            <a:endParaRPr lang="es-ES" dirty="0" smtClean="0"/>
          </a:p>
          <a:p>
            <a:pPr lvl="1" algn="just"/>
            <a:endParaRPr lang="es-ES" dirty="0"/>
          </a:p>
        </p:txBody>
      </p:sp>
      <p:sp>
        <p:nvSpPr>
          <p:cNvPr id="5" name="Elipse 3"/>
          <p:cNvSpPr/>
          <p:nvPr/>
        </p:nvSpPr>
        <p:spPr>
          <a:xfrm>
            <a:off x="178149" y="2352040"/>
            <a:ext cx="319379" cy="3208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2</a:t>
            </a:r>
            <a:endParaRPr lang="es-ES" dirty="0"/>
          </a:p>
        </p:txBody>
      </p:sp>
    </p:spTree>
    <p:extLst>
      <p:ext uri="{BB962C8B-B14F-4D97-AF65-F5344CB8AC3E}">
        <p14:creationId xmlns:p14="http://schemas.microsoft.com/office/powerpoint/2010/main" val="16487876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Investigación de frentes culturales</a:t>
            </a:r>
            <a:endParaRPr lang="es-MX" dirty="0"/>
          </a:p>
        </p:txBody>
      </p:sp>
      <p:sp>
        <p:nvSpPr>
          <p:cNvPr id="3" name="2 Marcador de texto"/>
          <p:cNvSpPr>
            <a:spLocks noGrp="1"/>
          </p:cNvSpPr>
          <p:nvPr>
            <p:ph type="body" idx="1"/>
          </p:nvPr>
        </p:nvSpPr>
        <p:spPr/>
        <p:txBody>
          <a:bodyPr/>
          <a:lstStyle/>
          <a:p>
            <a:r>
              <a:rPr lang="es-MX" dirty="0" smtClean="0"/>
              <a:t>Categoría teórica y metodológica</a:t>
            </a:r>
            <a:endParaRPr lang="es-MX" dirty="0"/>
          </a:p>
        </p:txBody>
      </p:sp>
    </p:spTree>
    <p:extLst>
      <p:ext uri="{BB962C8B-B14F-4D97-AF65-F5344CB8AC3E}">
        <p14:creationId xmlns:p14="http://schemas.microsoft.com/office/powerpoint/2010/main" val="5097922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98475" y="484094"/>
            <a:ext cx="7182486" cy="1116106"/>
          </a:xfrm>
          <a:ln>
            <a:solidFill>
              <a:schemeClr val="bg2"/>
            </a:solidFill>
          </a:ln>
        </p:spPr>
        <p:txBody>
          <a:bodyPr/>
          <a:lstStyle/>
          <a:p>
            <a:pPr algn="ctr"/>
            <a:r>
              <a:rPr lang="es-ES" sz="3200" dirty="0" smtClean="0"/>
              <a:t>Frentes </a:t>
            </a:r>
            <a:r>
              <a:rPr lang="es-ES" sz="3200" dirty="0" smtClean="0"/>
              <a:t>culturales como recurso para la investigación</a:t>
            </a:r>
            <a:endParaRPr lang="es-ES" sz="3200" dirty="0"/>
          </a:p>
        </p:txBody>
      </p:sp>
      <p:sp>
        <p:nvSpPr>
          <p:cNvPr id="3" name="Marcador de contenido 2"/>
          <p:cNvSpPr>
            <a:spLocks noGrp="1"/>
          </p:cNvSpPr>
          <p:nvPr>
            <p:ph idx="1"/>
          </p:nvPr>
        </p:nvSpPr>
        <p:spPr>
          <a:xfrm>
            <a:off x="498475" y="2428241"/>
            <a:ext cx="7556313" cy="2651760"/>
          </a:xfrm>
          <a:ln>
            <a:solidFill>
              <a:srgbClr val="C3AFCC"/>
            </a:solidFill>
          </a:ln>
        </p:spPr>
        <p:txBody>
          <a:bodyPr>
            <a:normAutofit/>
          </a:bodyPr>
          <a:lstStyle/>
          <a:p>
            <a:pPr marL="0" indent="0" algn="just">
              <a:buNone/>
            </a:pPr>
            <a:r>
              <a:rPr lang="es-ES" sz="2400" dirty="0" smtClean="0"/>
              <a:t>Categoría teórica y metodológica con la que se trate de comprender estos procesos de un modo un poco más preciso, local, cotidiano y relacional, pero que, al mismo tiempo, en primera instancia sea “conectable” o integrable en la escala de otros </a:t>
            </a:r>
            <a:r>
              <a:rPr lang="es-ES" sz="2400" dirty="0" err="1" smtClean="0"/>
              <a:t>metaprocesos</a:t>
            </a:r>
            <a:r>
              <a:rPr lang="es-ES" sz="2400" dirty="0" smtClean="0"/>
              <a:t> nacionales o regionales.</a:t>
            </a:r>
            <a:endParaRPr lang="es-ES" sz="2400" dirty="0"/>
          </a:p>
        </p:txBody>
      </p:sp>
    </p:spTree>
    <p:extLst>
      <p:ext uri="{BB962C8B-B14F-4D97-AF65-F5344CB8AC3E}">
        <p14:creationId xmlns:p14="http://schemas.microsoft.com/office/powerpoint/2010/main" val="102400057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La propuesta</a:t>
            </a:r>
            <a:endParaRPr lang="es-ES" dirty="0"/>
          </a:p>
        </p:txBody>
      </p:sp>
      <p:sp>
        <p:nvSpPr>
          <p:cNvPr id="3" name="Marcador de contenido 2"/>
          <p:cNvSpPr>
            <a:spLocks noGrp="1"/>
          </p:cNvSpPr>
          <p:nvPr>
            <p:ph idx="1"/>
          </p:nvPr>
        </p:nvSpPr>
        <p:spPr>
          <a:xfrm>
            <a:off x="498474" y="1981201"/>
            <a:ext cx="7556313" cy="1270000"/>
          </a:xfrm>
        </p:spPr>
        <p:txBody>
          <a:bodyPr/>
          <a:lstStyle/>
          <a:p>
            <a:r>
              <a:rPr lang="es-ES" dirty="0" smtClean="0"/>
              <a:t>En los frentes, normalmente las clases y grupos en cuestión construyen significados distintos y hasta contrapuesto del mismo tipo de significantes.</a:t>
            </a:r>
            <a:endParaRPr lang="es-ES" dirty="0"/>
          </a:p>
        </p:txBody>
      </p:sp>
      <p:sp>
        <p:nvSpPr>
          <p:cNvPr id="4" name="Marcador de contenido 2"/>
          <p:cNvSpPr txBox="1">
            <a:spLocks/>
          </p:cNvSpPr>
          <p:nvPr/>
        </p:nvSpPr>
        <p:spPr>
          <a:xfrm>
            <a:off x="694267" y="3310470"/>
            <a:ext cx="7128933" cy="1295397"/>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fontScale="85000" lnSpcReduction="1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dirty="0" smtClean="0"/>
              <a:t>Diversos tipos de matrices de percepción, acción y valoración que ha interiorizado en virtud de su situación objetiva, como punto y como trayectoria en la sociedad</a:t>
            </a:r>
            <a:endParaRPr lang="es-ES" sz="2400" dirty="0" smtClean="0"/>
          </a:p>
        </p:txBody>
      </p:sp>
      <p:sp>
        <p:nvSpPr>
          <p:cNvPr id="5" name="Marcador de contenido 2"/>
          <p:cNvSpPr txBox="1">
            <a:spLocks/>
          </p:cNvSpPr>
          <p:nvPr/>
        </p:nvSpPr>
        <p:spPr>
          <a:xfrm>
            <a:off x="694267" y="5105403"/>
            <a:ext cx="7128933" cy="1295397"/>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rmAutofit fontScale="85000" lnSpcReduction="1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dirty="0" smtClean="0"/>
              <a:t>Es en los </a:t>
            </a:r>
            <a:r>
              <a:rPr lang="es-ES_tradnl" sz="2400" i="1" dirty="0" smtClean="0"/>
              <a:t>frentes culturales </a:t>
            </a:r>
            <a:r>
              <a:rPr lang="es-ES_tradnl" sz="2400" dirty="0" smtClean="0"/>
              <a:t>donde las relaciones de </a:t>
            </a:r>
            <a:r>
              <a:rPr lang="es-ES_tradnl" sz="2400" i="1" dirty="0" smtClean="0"/>
              <a:t>legitimidad </a:t>
            </a:r>
            <a:r>
              <a:rPr lang="es-ES_tradnl" sz="2400" dirty="0" smtClean="0"/>
              <a:t>entre los significados clasistamente construidos se elaboran y se “producen” constantemente</a:t>
            </a:r>
            <a:endParaRPr lang="es-ES" sz="2400" dirty="0" smtClean="0"/>
          </a:p>
        </p:txBody>
      </p:sp>
    </p:spTree>
    <p:extLst>
      <p:ext uri="{BB962C8B-B14F-4D97-AF65-F5344CB8AC3E}">
        <p14:creationId xmlns:p14="http://schemas.microsoft.com/office/powerpoint/2010/main" val="15613113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Utilidad metodológica</a:t>
            </a:r>
            <a:endParaRPr lang="es-ES" dirty="0"/>
          </a:p>
        </p:txBody>
      </p:sp>
      <p:sp>
        <p:nvSpPr>
          <p:cNvPr id="3" name="Marcador de contenido 2"/>
          <p:cNvSpPr>
            <a:spLocks noGrp="1"/>
          </p:cNvSpPr>
          <p:nvPr>
            <p:ph idx="1"/>
          </p:nvPr>
        </p:nvSpPr>
        <p:spPr>
          <a:xfrm>
            <a:off x="498474" y="2438401"/>
            <a:ext cx="7556313" cy="2611120"/>
          </a:xfrm>
        </p:spPr>
        <p:txBody>
          <a:bodyPr>
            <a:normAutofit/>
          </a:bodyPr>
          <a:lstStyle/>
          <a:p>
            <a:pPr algn="just"/>
            <a:r>
              <a:rPr lang="es-ES" dirty="0" smtClean="0"/>
              <a:t>Volver metodológicamente operable y teóricamente inteligible en una escala de procesos locales los espacios cotidianos de condensación, interpretación y fronteras que entre las diversas fuerzas componentes de la dinámica cultura de las sociedades desniveladas se forman en la constitución de </a:t>
            </a:r>
            <a:r>
              <a:rPr lang="es-ES" i="1" dirty="0" smtClean="0"/>
              <a:t>identidades </a:t>
            </a:r>
            <a:r>
              <a:rPr lang="es-ES" dirty="0" smtClean="0"/>
              <a:t>y modos de </a:t>
            </a:r>
            <a:r>
              <a:rPr lang="es-ES" i="1" dirty="0" smtClean="0"/>
              <a:t>auto-representación </a:t>
            </a:r>
            <a:r>
              <a:rPr lang="es-ES" dirty="0" smtClean="0"/>
              <a:t>colectivas</a:t>
            </a:r>
            <a:endParaRPr lang="es-ES" dirty="0"/>
          </a:p>
        </p:txBody>
      </p:sp>
    </p:spTree>
    <p:extLst>
      <p:ext uri="{BB962C8B-B14F-4D97-AF65-F5344CB8AC3E}">
        <p14:creationId xmlns:p14="http://schemas.microsoft.com/office/powerpoint/2010/main" val="14935730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98474" y="389467"/>
            <a:ext cx="7556313" cy="3014133"/>
          </a:xfrm>
        </p:spPr>
        <p:txBody>
          <a:bodyPr/>
          <a:lstStyle/>
          <a:p>
            <a:pPr marL="0" indent="0">
              <a:buNone/>
            </a:pPr>
            <a:r>
              <a:rPr lang="es-ES" sz="2400" dirty="0" smtClean="0">
                <a:solidFill>
                  <a:schemeClr val="accent1"/>
                </a:solidFill>
              </a:rPr>
              <a:t>Entender </a:t>
            </a:r>
          </a:p>
          <a:p>
            <a:r>
              <a:rPr lang="es-ES" dirty="0" smtClean="0"/>
              <a:t>Los modos y los puntos en los que las culturas se volvieron </a:t>
            </a:r>
            <a:r>
              <a:rPr lang="es-ES" i="1" dirty="0" smtClean="0"/>
              <a:t>subalternas.</a:t>
            </a:r>
          </a:p>
          <a:p>
            <a:r>
              <a:rPr lang="es-ES" dirty="0" smtClean="0"/>
              <a:t>Los espacios cotidianos donde diariamente se renueva su condición al renovarse el síndrome. </a:t>
            </a:r>
          </a:p>
          <a:p>
            <a:r>
              <a:rPr lang="es-ES" dirty="0" smtClean="0"/>
              <a:t>Términos de la relación.</a:t>
            </a:r>
          </a:p>
          <a:p>
            <a:endParaRPr lang="es-ES" dirty="0"/>
          </a:p>
        </p:txBody>
      </p:sp>
      <p:sp>
        <p:nvSpPr>
          <p:cNvPr id="4" name="Marcador de contenido 2"/>
          <p:cNvSpPr txBox="1">
            <a:spLocks/>
          </p:cNvSpPr>
          <p:nvPr/>
        </p:nvSpPr>
        <p:spPr>
          <a:xfrm>
            <a:off x="982140" y="3776138"/>
            <a:ext cx="2929475" cy="72813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dirty="0" smtClean="0">
                <a:solidFill>
                  <a:srgbClr val="FFFFFF"/>
                </a:solidFill>
              </a:rPr>
              <a:t>Frente cultural</a:t>
            </a:r>
            <a:endParaRPr lang="es-ES" sz="2400" dirty="0" smtClean="0">
              <a:solidFill>
                <a:srgbClr val="FFFFFF"/>
              </a:solidFill>
            </a:endParaRPr>
          </a:p>
        </p:txBody>
      </p:sp>
      <p:sp>
        <p:nvSpPr>
          <p:cNvPr id="5" name="Marcador de contenido 2"/>
          <p:cNvSpPr txBox="1">
            <a:spLocks/>
          </p:cNvSpPr>
          <p:nvPr/>
        </p:nvSpPr>
        <p:spPr>
          <a:xfrm>
            <a:off x="4859873" y="3776138"/>
            <a:ext cx="2929475" cy="72813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dirty="0" smtClean="0">
                <a:solidFill>
                  <a:srgbClr val="FFFFFF"/>
                </a:solidFill>
              </a:rPr>
              <a:t>Frontera cultural</a:t>
            </a:r>
            <a:endParaRPr lang="es-ES" sz="2400" dirty="0" smtClean="0">
              <a:solidFill>
                <a:srgbClr val="FFFFFF"/>
              </a:solidFill>
            </a:endParaRPr>
          </a:p>
        </p:txBody>
      </p:sp>
      <p:sp>
        <p:nvSpPr>
          <p:cNvPr id="6" name="Marcador de contenido 2"/>
          <p:cNvSpPr txBox="1">
            <a:spLocks/>
          </p:cNvSpPr>
          <p:nvPr/>
        </p:nvSpPr>
        <p:spPr>
          <a:xfrm>
            <a:off x="752474" y="5029199"/>
            <a:ext cx="7556313" cy="1388533"/>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o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buFont typeface="Wingdings" pitchFamily="2" charset="2"/>
              <a:buNone/>
            </a:pPr>
            <a:r>
              <a:rPr lang="es-ES" sz="2400" dirty="0" smtClean="0"/>
              <a:t>Donde se tocan, se juntan, se rozan y se interpretan culturas de grupos y clases sumamente diferentes</a:t>
            </a:r>
            <a:r>
              <a:rPr lang="es-ES" sz="2400" i="1" dirty="0" smtClean="0"/>
              <a:t>.</a:t>
            </a:r>
            <a:endParaRPr lang="es-ES" sz="2400" dirty="0" smtClean="0"/>
          </a:p>
        </p:txBody>
      </p:sp>
    </p:spTree>
    <p:extLst>
      <p:ext uri="{BB962C8B-B14F-4D97-AF65-F5344CB8AC3E}">
        <p14:creationId xmlns:p14="http://schemas.microsoft.com/office/powerpoint/2010/main" val="30442626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Objetivos </a:t>
            </a:r>
            <a:r>
              <a:rPr lang="es-ES" dirty="0" smtClean="0"/>
              <a:t>del Material Didáctico</a:t>
            </a:r>
            <a:endParaRPr lang="es-ES" dirty="0"/>
          </a:p>
        </p:txBody>
      </p:sp>
      <p:sp>
        <p:nvSpPr>
          <p:cNvPr id="3" name="Marcador de contenido 2"/>
          <p:cNvSpPr>
            <a:spLocks noGrp="1"/>
          </p:cNvSpPr>
          <p:nvPr>
            <p:ph idx="1"/>
          </p:nvPr>
        </p:nvSpPr>
        <p:spPr>
          <a:xfrm>
            <a:off x="498474" y="2174240"/>
            <a:ext cx="7556313" cy="4144963"/>
          </a:xfrm>
        </p:spPr>
        <p:txBody>
          <a:bodyPr>
            <a:normAutofit fontScale="92500" lnSpcReduction="20000"/>
          </a:bodyPr>
          <a:lstStyle/>
          <a:p>
            <a:pPr algn="just"/>
            <a:r>
              <a:rPr lang="es-MX" sz="2400" dirty="0" smtClean="0"/>
              <a:t>Comprender la propuesta teórica de los </a:t>
            </a:r>
            <a:r>
              <a:rPr lang="es-MX" sz="2400" i="1" dirty="0" smtClean="0"/>
              <a:t>Frentes Culturales</a:t>
            </a:r>
            <a:r>
              <a:rPr lang="es-MX" sz="2400" dirty="0"/>
              <a:t> </a:t>
            </a:r>
            <a:r>
              <a:rPr lang="es-MX" sz="2400" dirty="0" smtClean="0"/>
              <a:t>de Jorge A. González (2005) para el abordaje de problemáticas sociales que resultan de la confrontación entre culturas de matrices distintas que luchan simbólicamente por la imposición de sus significados.</a:t>
            </a:r>
          </a:p>
          <a:p>
            <a:pPr algn="just"/>
            <a:endParaRPr lang="es-MX" sz="2400" dirty="0"/>
          </a:p>
          <a:p>
            <a:pPr algn="just"/>
            <a:r>
              <a:rPr lang="es-MX" sz="2400" dirty="0" smtClean="0"/>
              <a:t>Proponer supuestos teóricos suficientes para la investigación de los escenarios sociales como “arenas del sentido”: lugares territoriales y simbólicos que son escenarios de las disputas culturales a través de la comunicación.</a:t>
            </a:r>
            <a:endParaRPr lang="es-ES" sz="2400" dirty="0"/>
          </a:p>
        </p:txBody>
      </p:sp>
    </p:spTree>
    <p:extLst>
      <p:ext uri="{BB962C8B-B14F-4D97-AF65-F5344CB8AC3E}">
        <p14:creationId xmlns:p14="http://schemas.microsoft.com/office/powerpoint/2010/main" val="23037133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txBox="1">
            <a:spLocks/>
          </p:cNvSpPr>
          <p:nvPr/>
        </p:nvSpPr>
        <p:spPr>
          <a:xfrm>
            <a:off x="3064940" y="948271"/>
            <a:ext cx="2929475" cy="72813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dirty="0" smtClean="0">
                <a:solidFill>
                  <a:srgbClr val="FFFFFF"/>
                </a:solidFill>
              </a:rPr>
              <a:t>Clases sociales</a:t>
            </a:r>
            <a:endParaRPr lang="es-ES" sz="2400" dirty="0" smtClean="0">
              <a:solidFill>
                <a:srgbClr val="FFFFFF"/>
              </a:solidFill>
            </a:endParaRPr>
          </a:p>
        </p:txBody>
      </p:sp>
      <p:sp>
        <p:nvSpPr>
          <p:cNvPr id="5" name="Multiplicación 4"/>
          <p:cNvSpPr/>
          <p:nvPr/>
        </p:nvSpPr>
        <p:spPr>
          <a:xfrm>
            <a:off x="2421465" y="440265"/>
            <a:ext cx="4284133" cy="1761067"/>
          </a:xfrm>
          <a:prstGeom prst="mathMultiply">
            <a:avLst>
              <a:gd name="adj1"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Marcador de contenido 2"/>
          <p:cNvSpPr txBox="1">
            <a:spLocks/>
          </p:cNvSpPr>
          <p:nvPr/>
        </p:nvSpPr>
        <p:spPr>
          <a:xfrm>
            <a:off x="508007" y="2506138"/>
            <a:ext cx="2235193" cy="72813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dirty="0" smtClean="0">
                <a:solidFill>
                  <a:srgbClr val="FFFFFF"/>
                </a:solidFill>
              </a:rPr>
              <a:t>Grupos</a:t>
            </a:r>
            <a:endParaRPr lang="es-ES" sz="2400" dirty="0" smtClean="0">
              <a:solidFill>
                <a:srgbClr val="FFFFFF"/>
              </a:solidFill>
            </a:endParaRPr>
          </a:p>
        </p:txBody>
      </p:sp>
      <p:sp>
        <p:nvSpPr>
          <p:cNvPr id="7" name="Marcador de contenido 2"/>
          <p:cNvSpPr txBox="1">
            <a:spLocks/>
          </p:cNvSpPr>
          <p:nvPr/>
        </p:nvSpPr>
        <p:spPr>
          <a:xfrm>
            <a:off x="3420541" y="2506138"/>
            <a:ext cx="2235193" cy="72813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chor="ctr">
            <a:normAutofit fontScale="92500" lnSpcReduction="2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dirty="0" smtClean="0">
                <a:solidFill>
                  <a:srgbClr val="FFFFFF"/>
                </a:solidFill>
              </a:rPr>
              <a:t>Agentes sociales</a:t>
            </a:r>
            <a:endParaRPr lang="es-ES" sz="2400" dirty="0" smtClean="0">
              <a:solidFill>
                <a:srgbClr val="FFFFFF"/>
              </a:solidFill>
            </a:endParaRPr>
          </a:p>
        </p:txBody>
      </p:sp>
      <p:sp>
        <p:nvSpPr>
          <p:cNvPr id="8" name="Marcador de contenido 2"/>
          <p:cNvSpPr txBox="1">
            <a:spLocks/>
          </p:cNvSpPr>
          <p:nvPr/>
        </p:nvSpPr>
        <p:spPr>
          <a:xfrm>
            <a:off x="6434673" y="2506138"/>
            <a:ext cx="2235193" cy="72813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chor="ctr">
            <a:normAutofit fontScale="92500" lnSpcReduction="2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dirty="0" smtClean="0">
                <a:solidFill>
                  <a:srgbClr val="FFFFFF"/>
                </a:solidFill>
              </a:rPr>
              <a:t>“Clases” </a:t>
            </a:r>
            <a:br>
              <a:rPr lang="es-ES_tradnl" sz="2400" dirty="0" smtClean="0">
                <a:solidFill>
                  <a:srgbClr val="FFFFFF"/>
                </a:solidFill>
              </a:rPr>
            </a:br>
            <a:r>
              <a:rPr lang="es-ES_tradnl" sz="2400" dirty="0" smtClean="0">
                <a:solidFill>
                  <a:srgbClr val="FFFFFF"/>
                </a:solidFill>
              </a:rPr>
              <a:t>(construidas)</a:t>
            </a:r>
            <a:endParaRPr lang="es-ES" sz="2400" dirty="0" smtClean="0">
              <a:solidFill>
                <a:srgbClr val="FFFFFF"/>
              </a:solidFill>
            </a:endParaRPr>
          </a:p>
        </p:txBody>
      </p:sp>
      <p:sp>
        <p:nvSpPr>
          <p:cNvPr id="9" name="Marcador de contenido 2"/>
          <p:cNvSpPr txBox="1">
            <a:spLocks/>
          </p:cNvSpPr>
          <p:nvPr/>
        </p:nvSpPr>
        <p:spPr>
          <a:xfrm>
            <a:off x="785374" y="4324771"/>
            <a:ext cx="7556313" cy="1388533"/>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o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buFont typeface="Wingdings" pitchFamily="2" charset="2"/>
              <a:buNone/>
            </a:pPr>
            <a:r>
              <a:rPr lang="es-ES" sz="2400" dirty="0" smtClean="0"/>
              <a:t>Para construir, para pensar, para ver y para cambiar hay que arriesgarse a domar la realidad, para ello debemos nombrarla</a:t>
            </a:r>
            <a:r>
              <a:rPr lang="es-ES" sz="2400" i="1" dirty="0" smtClean="0"/>
              <a:t>.</a:t>
            </a:r>
            <a:endParaRPr lang="es-ES" sz="2400" dirty="0" smtClean="0"/>
          </a:p>
        </p:txBody>
      </p:sp>
    </p:spTree>
    <p:extLst>
      <p:ext uri="{BB962C8B-B14F-4D97-AF65-F5344CB8AC3E}">
        <p14:creationId xmlns:p14="http://schemas.microsoft.com/office/powerpoint/2010/main" val="4390139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01079" y="293130"/>
            <a:ext cx="7556313" cy="1116106"/>
          </a:xfrm>
        </p:spPr>
        <p:txBody>
          <a:bodyPr/>
          <a:lstStyle/>
          <a:p>
            <a:r>
              <a:rPr lang="es-ES" dirty="0" smtClean="0"/>
              <a:t>Recordemos que…</a:t>
            </a:r>
            <a:endParaRPr lang="es-ES" dirty="0"/>
          </a:p>
        </p:txBody>
      </p:sp>
      <p:sp>
        <p:nvSpPr>
          <p:cNvPr id="3" name="Marcador de contenido 2"/>
          <p:cNvSpPr>
            <a:spLocks noGrp="1"/>
          </p:cNvSpPr>
          <p:nvPr>
            <p:ph idx="1"/>
          </p:nvPr>
        </p:nvSpPr>
        <p:spPr/>
        <p:txBody>
          <a:bodyPr/>
          <a:lstStyle/>
          <a:p>
            <a:r>
              <a:rPr lang="es-ES" dirty="0"/>
              <a:t>En los frentes, normalmente las clases y grupos en cuestión construyen significados distintos y hasta contrapuesto del mismo tipo de significantes.</a:t>
            </a:r>
          </a:p>
          <a:p>
            <a:endParaRPr lang="es-ES" dirty="0"/>
          </a:p>
        </p:txBody>
      </p:sp>
      <p:sp>
        <p:nvSpPr>
          <p:cNvPr id="4" name="CuadroTexto 3"/>
          <p:cNvSpPr txBox="1"/>
          <p:nvPr/>
        </p:nvSpPr>
        <p:spPr>
          <a:xfrm>
            <a:off x="181424" y="293130"/>
            <a:ext cx="1094705" cy="830997"/>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es-ES" sz="2400" dirty="0" smtClean="0">
                <a:solidFill>
                  <a:srgbClr val="FFFFFF"/>
                </a:solidFill>
              </a:rPr>
              <a:t>Pausa</a:t>
            </a:r>
          </a:p>
          <a:p>
            <a:pPr algn="ctr"/>
            <a:r>
              <a:rPr lang="es-ES" sz="2400" dirty="0" smtClean="0">
                <a:solidFill>
                  <a:srgbClr val="FFFFFF"/>
                </a:solidFill>
              </a:rPr>
              <a:t>#3</a:t>
            </a:r>
            <a:endParaRPr lang="es-ES" sz="2400" dirty="0">
              <a:solidFill>
                <a:srgbClr val="FFFFFF"/>
              </a:solidFill>
            </a:endParaRPr>
          </a:p>
        </p:txBody>
      </p:sp>
      <p:sp>
        <p:nvSpPr>
          <p:cNvPr id="5" name="Marcador de contenido 2"/>
          <p:cNvSpPr txBox="1">
            <a:spLocks/>
          </p:cNvSpPr>
          <p:nvPr/>
        </p:nvSpPr>
        <p:spPr>
          <a:xfrm>
            <a:off x="1643939" y="3776138"/>
            <a:ext cx="2929475" cy="7281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dirty="0" smtClean="0">
                <a:solidFill>
                  <a:srgbClr val="FFFFFF"/>
                </a:solidFill>
              </a:rPr>
              <a:t>Frente cultural</a:t>
            </a:r>
            <a:endParaRPr lang="es-ES" sz="2400" dirty="0" smtClean="0">
              <a:solidFill>
                <a:srgbClr val="FFFFFF"/>
              </a:solidFill>
            </a:endParaRPr>
          </a:p>
        </p:txBody>
      </p:sp>
      <p:sp>
        <p:nvSpPr>
          <p:cNvPr id="6" name="Marcador de contenido 2"/>
          <p:cNvSpPr txBox="1">
            <a:spLocks/>
          </p:cNvSpPr>
          <p:nvPr/>
        </p:nvSpPr>
        <p:spPr>
          <a:xfrm>
            <a:off x="4573414" y="3776138"/>
            <a:ext cx="2929475" cy="72813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chor="ct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sz="2400" dirty="0" smtClean="0">
                <a:solidFill>
                  <a:srgbClr val="FFFFFF"/>
                </a:solidFill>
              </a:rPr>
              <a:t>Frontera cultural</a:t>
            </a:r>
            <a:endParaRPr lang="es-ES" sz="2400" dirty="0" smtClean="0">
              <a:solidFill>
                <a:srgbClr val="FFFFFF"/>
              </a:solidFill>
            </a:endParaRPr>
          </a:p>
        </p:txBody>
      </p:sp>
      <p:sp>
        <p:nvSpPr>
          <p:cNvPr id="7" name="Marcador de contenido 2"/>
          <p:cNvSpPr txBox="1">
            <a:spLocks/>
          </p:cNvSpPr>
          <p:nvPr/>
        </p:nvSpPr>
        <p:spPr>
          <a:xfrm>
            <a:off x="752474" y="5029200"/>
            <a:ext cx="7556313" cy="928882"/>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buFont typeface="Wingdings" pitchFamily="2" charset="2"/>
              <a:buNone/>
            </a:pPr>
            <a:r>
              <a:rPr lang="es-ES" sz="2400" dirty="0" smtClean="0"/>
              <a:t>Donde se tocan, se juntan, se rozan y se interpretan culturas de grupos y clases sumamente diferentes</a:t>
            </a:r>
            <a:r>
              <a:rPr lang="es-ES" sz="2400" i="1" dirty="0" smtClean="0"/>
              <a:t>.</a:t>
            </a:r>
            <a:endParaRPr lang="es-ES" sz="2400" dirty="0" smtClean="0"/>
          </a:p>
        </p:txBody>
      </p:sp>
    </p:spTree>
    <p:extLst>
      <p:ext uri="{BB962C8B-B14F-4D97-AF65-F5344CB8AC3E}">
        <p14:creationId xmlns:p14="http://schemas.microsoft.com/office/powerpoint/2010/main" val="26714488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3200" dirty="0" smtClean="0"/>
              <a:t>Actividad de aprendizaje sugerida</a:t>
            </a:r>
            <a:endParaRPr lang="es-ES" sz="3200" dirty="0"/>
          </a:p>
        </p:txBody>
      </p:sp>
      <p:sp>
        <p:nvSpPr>
          <p:cNvPr id="3" name="Marcador de contenido 2"/>
          <p:cNvSpPr>
            <a:spLocks noGrp="1"/>
          </p:cNvSpPr>
          <p:nvPr>
            <p:ph idx="1"/>
          </p:nvPr>
        </p:nvSpPr>
        <p:spPr>
          <a:xfrm>
            <a:off x="498474" y="2397761"/>
            <a:ext cx="7556313" cy="3058160"/>
          </a:xfrm>
        </p:spPr>
        <p:txBody>
          <a:bodyPr>
            <a:normAutofit/>
          </a:bodyPr>
          <a:lstStyle/>
          <a:p>
            <a:pPr marL="0" indent="0" algn="just">
              <a:buNone/>
            </a:pPr>
            <a:r>
              <a:rPr lang="es-ES" sz="1800" dirty="0" smtClean="0"/>
              <a:t>En equipos de </a:t>
            </a:r>
            <a:r>
              <a:rPr lang="es-ES" sz="1800" dirty="0" smtClean="0"/>
              <a:t>5 integrantes, </a:t>
            </a:r>
            <a:r>
              <a:rPr lang="es-ES" sz="1800" dirty="0" smtClean="0"/>
              <a:t>hagan un reporte de investigación donde se identifiquen dos frentes culturales, más adelante describan y analicen las maneras de expresar las “luchas simbólicas” por la legitimación de los significados. </a:t>
            </a:r>
            <a:r>
              <a:rPr lang="es-ES" sz="1800" dirty="0"/>
              <a:t> </a:t>
            </a:r>
            <a:endParaRPr lang="es-ES" sz="1800" dirty="0" smtClean="0"/>
          </a:p>
          <a:p>
            <a:pPr marL="0" indent="0" algn="just">
              <a:buNone/>
            </a:pPr>
            <a:r>
              <a:rPr lang="es-ES" sz="1800" dirty="0" smtClean="0"/>
              <a:t>Por medio de observación y entrevistas, se dará cuenta de cómo estos frentes elaboran su propio discurso en relación con una práctica o espacio social, y cómo este se pone en conflicto con el discurso del otro frente. </a:t>
            </a:r>
          </a:p>
        </p:txBody>
      </p:sp>
    </p:spTree>
    <p:extLst>
      <p:ext uri="{BB962C8B-B14F-4D97-AF65-F5344CB8AC3E}">
        <p14:creationId xmlns:p14="http://schemas.microsoft.com/office/powerpoint/2010/main" val="12962434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Bibliografía</a:t>
            </a:r>
            <a:endParaRPr lang="es-ES"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109812825"/>
              </p:ext>
            </p:extLst>
          </p:nvPr>
        </p:nvGraphicFramePr>
        <p:xfrm>
          <a:off x="417007" y="1346041"/>
          <a:ext cx="7556500" cy="5409819"/>
        </p:xfrm>
        <a:graphic>
          <a:graphicData uri="http://schemas.openxmlformats.org/drawingml/2006/table">
            <a:tbl>
              <a:tblPr>
                <a:tableStyleId>{5C22544A-7EE6-4342-B048-85BDC9FD1C3A}</a:tableStyleId>
              </a:tblPr>
              <a:tblGrid>
                <a:gridCol w="7556500"/>
              </a:tblGrid>
              <a:tr h="297427">
                <a:tc>
                  <a:txBody>
                    <a:bodyPr/>
                    <a:lstStyle/>
                    <a:p>
                      <a:pPr algn="just">
                        <a:lnSpc>
                          <a:spcPct val="150000"/>
                        </a:lnSpc>
                        <a:spcAft>
                          <a:spcPts val="0"/>
                        </a:spcAft>
                      </a:pPr>
                      <a:r>
                        <a:rPr lang="es-MX" sz="1200" b="1" dirty="0" smtClean="0">
                          <a:effectLst/>
                        </a:rPr>
                        <a:t>Presentación</a:t>
                      </a:r>
                      <a:r>
                        <a:rPr lang="es-MX" sz="1200" b="1" baseline="0" dirty="0" smtClean="0">
                          <a:effectLst/>
                        </a:rPr>
                        <a:t> basada principalmente en:</a:t>
                      </a:r>
                    </a:p>
                    <a:p>
                      <a:pPr algn="just">
                        <a:lnSpc>
                          <a:spcPct val="150000"/>
                        </a:lnSpc>
                        <a:spcAft>
                          <a:spcPts val="0"/>
                        </a:spcAft>
                      </a:pPr>
                      <a:r>
                        <a:rPr lang="es-MX" sz="1200" b="1" dirty="0" smtClean="0">
                          <a:effectLst/>
                        </a:rPr>
                        <a:t>GONZÁLEZ</a:t>
                      </a:r>
                      <a:r>
                        <a:rPr lang="es-MX" sz="1200" b="1" dirty="0">
                          <a:effectLst/>
                        </a:rPr>
                        <a:t>, Jorge: “Capítulo 6. Frentes Culturales: para una comprensión dialógica de las culturas contemporáneas” en </a:t>
                      </a:r>
                      <a:r>
                        <a:rPr lang="es-MX" sz="1200" b="1" i="1" dirty="0">
                          <a:effectLst/>
                        </a:rPr>
                        <a:t>Cultura y </a:t>
                      </a:r>
                      <a:r>
                        <a:rPr lang="es-MX" sz="1200" b="1" i="1" dirty="0" err="1">
                          <a:effectLst/>
                        </a:rPr>
                        <a:t>cibercultur</a:t>
                      </a:r>
                      <a:r>
                        <a:rPr lang="es-MX" sz="1200" b="1" i="1" dirty="0">
                          <a:effectLst/>
                        </a:rPr>
                        <a:t>@. Incursiones no lineales entre complejidad y comunicación</a:t>
                      </a:r>
                      <a:r>
                        <a:rPr lang="es-MX" sz="1200" b="1" dirty="0">
                          <a:effectLst/>
                        </a:rPr>
                        <a:t>, México, UIA, </a:t>
                      </a:r>
                      <a:r>
                        <a:rPr lang="es-MX" sz="1200" b="1" dirty="0" smtClean="0">
                          <a:effectLst/>
                        </a:rPr>
                        <a:t>2005, </a:t>
                      </a:r>
                      <a:r>
                        <a:rPr lang="es-MX" sz="1200" b="1" dirty="0">
                          <a:effectLst/>
                        </a:rPr>
                        <a:t>pp. </a:t>
                      </a:r>
                      <a:r>
                        <a:rPr lang="es-MX" sz="1200" b="1" dirty="0" smtClean="0">
                          <a:effectLst/>
                        </a:rPr>
                        <a:t>157-195</a:t>
                      </a:r>
                    </a:p>
                    <a:p>
                      <a:pPr algn="just">
                        <a:lnSpc>
                          <a:spcPct val="150000"/>
                        </a:lnSpc>
                        <a:spcAft>
                          <a:spcPts val="0"/>
                        </a:spcAft>
                      </a:pPr>
                      <a:endParaRPr lang="es-MX" sz="1200" b="1" dirty="0" smtClean="0">
                        <a:effectLst/>
                        <a:latin typeface="Times New Roman"/>
                        <a:ea typeface="Times New Roman"/>
                      </a:endParaRPr>
                    </a:p>
                    <a:p>
                      <a:pPr algn="just">
                        <a:lnSpc>
                          <a:spcPct val="150000"/>
                        </a:lnSpc>
                        <a:spcAft>
                          <a:spcPts val="0"/>
                        </a:spcAft>
                      </a:pPr>
                      <a:r>
                        <a:rPr lang="es-MX" sz="1200" b="1" dirty="0" smtClean="0">
                          <a:effectLst/>
                          <a:latin typeface="Times New Roman"/>
                          <a:ea typeface="Times New Roman"/>
                        </a:rPr>
                        <a:t>OTRAS REFERENCIAS:</a:t>
                      </a:r>
                    </a:p>
                    <a:p>
                      <a:pPr algn="just">
                        <a:lnSpc>
                          <a:spcPct val="150000"/>
                        </a:lnSpc>
                        <a:spcAft>
                          <a:spcPts val="0"/>
                        </a:spcAft>
                      </a:pPr>
                      <a:endParaRPr lang="es-MX" sz="1800" b="1" dirty="0">
                        <a:effectLst/>
                        <a:latin typeface="Times New Roman"/>
                        <a:ea typeface="Times New Roman"/>
                      </a:endParaRPr>
                    </a:p>
                  </a:txBody>
                  <a:tcPr marL="43375" marR="43375" marT="0" marB="0"/>
                </a:tc>
              </a:tr>
              <a:tr h="297427">
                <a:tc>
                  <a:txBody>
                    <a:bodyPr/>
                    <a:lstStyle/>
                    <a:p>
                      <a:pPr marL="171450" indent="-171450" algn="just">
                        <a:lnSpc>
                          <a:spcPct val="150000"/>
                        </a:lnSpc>
                        <a:spcAft>
                          <a:spcPts val="0"/>
                        </a:spcAft>
                        <a:buFont typeface="Arial" panose="020B0604020202020204" pitchFamily="34" charset="0"/>
                        <a:buChar char="•"/>
                      </a:pPr>
                      <a:r>
                        <a:rPr lang="es-MX" sz="1200" dirty="0">
                          <a:effectLst/>
                        </a:rPr>
                        <a:t>MARTÍN-BARBERO, Jesús: “Capítulo II.  Cultura: Desafíos de lo popular  a la razón dualista” en </a:t>
                      </a:r>
                      <a:r>
                        <a:rPr lang="es-MX" sz="1200" i="1" dirty="0">
                          <a:effectLst/>
                        </a:rPr>
                        <a:t>Oficio de cartógrafo. Travesías latinoamericanas de la comunidad en la cultura</a:t>
                      </a:r>
                      <a:r>
                        <a:rPr lang="es-MX" sz="1200" dirty="0">
                          <a:effectLst/>
                        </a:rPr>
                        <a:t>, Chile, Fondo de Cultura Económica, 2010, pp. 108-175</a:t>
                      </a:r>
                      <a:endParaRPr lang="es-MX" sz="1800" dirty="0">
                        <a:effectLst/>
                        <a:latin typeface="Times New Roman"/>
                        <a:ea typeface="Times New Roman"/>
                      </a:endParaRPr>
                    </a:p>
                  </a:txBody>
                  <a:tcPr marL="43375" marR="43375" marT="0" marB="0"/>
                </a:tc>
              </a:tr>
              <a:tr h="446140">
                <a:tc>
                  <a:txBody>
                    <a:bodyPr/>
                    <a:lstStyle/>
                    <a:p>
                      <a:pPr marL="171450" indent="-171450" algn="just">
                        <a:lnSpc>
                          <a:spcPct val="150000"/>
                        </a:lnSpc>
                        <a:spcAft>
                          <a:spcPts val="0"/>
                        </a:spcAft>
                        <a:buFont typeface="Arial" panose="020B0604020202020204" pitchFamily="34" charset="0"/>
                        <a:buChar char="•"/>
                      </a:pPr>
                      <a:r>
                        <a:rPr lang="es-MX" sz="1200" dirty="0">
                          <a:effectLst/>
                        </a:rPr>
                        <a:t>MARTÍN-BARBERO, Jesús: “Capítulo II. Comunicación, pueblo y cultura en el tiempo de las trasnacionales” en </a:t>
                      </a:r>
                      <a:r>
                        <a:rPr lang="es-MX" sz="1200" i="1" dirty="0">
                          <a:effectLst/>
                        </a:rPr>
                        <a:t>Comunicación y Culturas populares en Latinoamérica. Seminario del Consejo Latinoamericano de Ciencias Sociales</a:t>
                      </a:r>
                      <a:r>
                        <a:rPr lang="es-MX" sz="1200" dirty="0">
                          <a:effectLst/>
                        </a:rPr>
                        <a:t>, México, FELAFACS-G. Gili, 1987, pp. 38-50</a:t>
                      </a:r>
                      <a:endParaRPr lang="es-MX" sz="1800" dirty="0">
                        <a:effectLst/>
                        <a:latin typeface="Times New Roman"/>
                        <a:ea typeface="Times New Roman"/>
                      </a:endParaRPr>
                    </a:p>
                  </a:txBody>
                  <a:tcPr marL="43375" marR="43375" marT="0" marB="0"/>
                </a:tc>
              </a:tr>
              <a:tr h="297427">
                <a:tc>
                  <a:txBody>
                    <a:bodyPr/>
                    <a:lstStyle/>
                    <a:p>
                      <a:pPr marL="171450" indent="-171450" algn="just">
                        <a:lnSpc>
                          <a:spcPct val="150000"/>
                        </a:lnSpc>
                        <a:spcAft>
                          <a:spcPts val="0"/>
                        </a:spcAft>
                        <a:buFont typeface="Arial" panose="020B0604020202020204" pitchFamily="34" charset="0"/>
                        <a:buChar char="•"/>
                      </a:pPr>
                      <a:r>
                        <a:rPr lang="es-MX" sz="1200" dirty="0">
                          <a:effectLst/>
                        </a:rPr>
                        <a:t>MARTÍN-BARBERO, Jesús: “Capítulo II. Los métodos: de los medios a las mediaciones” en </a:t>
                      </a:r>
                      <a:r>
                        <a:rPr lang="es-MX" sz="1200" i="1" dirty="0">
                          <a:effectLst/>
                        </a:rPr>
                        <a:t>De los medios a las mediaciones. Comunicación, cultura, hegemonía</a:t>
                      </a:r>
                      <a:r>
                        <a:rPr lang="es-MX" sz="1200" dirty="0">
                          <a:effectLst/>
                        </a:rPr>
                        <a:t>, Barcelona, G. Gili, 2010, pp. 203-259</a:t>
                      </a:r>
                      <a:endParaRPr lang="es-MX" sz="1800" dirty="0">
                        <a:effectLst/>
                        <a:latin typeface="Times New Roman"/>
                        <a:ea typeface="Times New Roman"/>
                      </a:endParaRPr>
                    </a:p>
                  </a:txBody>
                  <a:tcPr marL="43375" marR="43375" marT="0" marB="0"/>
                </a:tc>
              </a:tr>
              <a:tr h="297427">
                <a:tc>
                  <a:txBody>
                    <a:bodyPr/>
                    <a:lstStyle/>
                    <a:p>
                      <a:pPr marL="171450" indent="-171450" algn="just">
                        <a:lnSpc>
                          <a:spcPct val="150000"/>
                        </a:lnSpc>
                        <a:spcAft>
                          <a:spcPts val="0"/>
                        </a:spcAft>
                        <a:buFont typeface="Arial" panose="020B0604020202020204" pitchFamily="34" charset="0"/>
                        <a:buChar char="•"/>
                      </a:pPr>
                      <a:r>
                        <a:rPr lang="es-MX" sz="1200" dirty="0">
                          <a:effectLst/>
                        </a:rPr>
                        <a:t>ORTÍZ, Renato: “Capítulo III. Cultura y modernidad-mundo” en </a:t>
                      </a:r>
                      <a:r>
                        <a:rPr lang="es-MX" sz="1200" i="1" dirty="0">
                          <a:effectLst/>
                        </a:rPr>
                        <a:t>Mundialización y cultura</a:t>
                      </a:r>
                      <a:r>
                        <a:rPr lang="es-MX" sz="1200" dirty="0">
                          <a:effectLst/>
                        </a:rPr>
                        <a:t>, Colombia, Convenio Andrés Bello, 2004, pp. 77-109    </a:t>
                      </a:r>
                      <a:endParaRPr lang="es-MX" sz="1800" dirty="0">
                        <a:effectLst/>
                        <a:latin typeface="Times New Roman"/>
                        <a:ea typeface="Times New Roman"/>
                      </a:endParaRPr>
                    </a:p>
                  </a:txBody>
                  <a:tcPr marL="43375" marR="43375" marT="0" marB="0"/>
                </a:tc>
              </a:tr>
              <a:tr h="297427">
                <a:tc>
                  <a:txBody>
                    <a:bodyPr/>
                    <a:lstStyle/>
                    <a:p>
                      <a:pPr marL="171450" indent="-171450" algn="just">
                        <a:lnSpc>
                          <a:spcPct val="150000"/>
                        </a:lnSpc>
                        <a:spcAft>
                          <a:spcPts val="0"/>
                        </a:spcAft>
                        <a:buFont typeface="Arial" panose="020B0604020202020204" pitchFamily="34" charset="0"/>
                        <a:buChar char="•"/>
                      </a:pPr>
                      <a:r>
                        <a:rPr lang="es-MX" sz="1200" dirty="0">
                          <a:effectLst/>
                        </a:rPr>
                        <a:t>VASALLO, María </a:t>
                      </a:r>
                      <a:r>
                        <a:rPr lang="es-MX" sz="1200" dirty="0" err="1">
                          <a:effectLst/>
                        </a:rPr>
                        <a:t>Immacolata</a:t>
                      </a:r>
                      <a:r>
                        <a:rPr lang="es-MX" sz="1200" dirty="0">
                          <a:effectLst/>
                        </a:rPr>
                        <a:t> y Raúl Fuentes (</a:t>
                      </a:r>
                      <a:r>
                        <a:rPr lang="es-MX" sz="1200" dirty="0" err="1">
                          <a:effectLst/>
                        </a:rPr>
                        <a:t>comps</a:t>
                      </a:r>
                      <a:r>
                        <a:rPr lang="es-MX" sz="1200" dirty="0">
                          <a:effectLst/>
                        </a:rPr>
                        <a:t>.): “Capítulo 2. Reflexiones sobre el estatuto disciplinario del campo de la comunicación” en </a:t>
                      </a:r>
                      <a:r>
                        <a:rPr lang="es-MX" sz="1200" i="1" dirty="0">
                          <a:effectLst/>
                        </a:rPr>
                        <a:t>Comunicación. Campo y objeto de estudio</a:t>
                      </a:r>
                      <a:r>
                        <a:rPr lang="es-MX" sz="1200" dirty="0">
                          <a:effectLst/>
                        </a:rPr>
                        <a:t>, México, ITESO, 2001, pp. 43-58</a:t>
                      </a:r>
                      <a:endParaRPr lang="es-MX" sz="1800" dirty="0">
                        <a:effectLst/>
                        <a:latin typeface="Times New Roman"/>
                        <a:ea typeface="Times New Roman"/>
                      </a:endParaRPr>
                    </a:p>
                  </a:txBody>
                  <a:tcPr marL="43375" marR="43375" marT="0" marB="0"/>
                </a:tc>
              </a:tr>
            </a:tbl>
          </a:graphicData>
        </a:graphic>
      </p:graphicFrame>
    </p:spTree>
    <p:extLst>
      <p:ext uri="{BB962C8B-B14F-4D97-AF65-F5344CB8AC3E}">
        <p14:creationId xmlns:p14="http://schemas.microsoft.com/office/powerpoint/2010/main" val="8081272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La(s) Cultura(s)</a:t>
            </a:r>
            <a:endParaRPr lang="es-MX" dirty="0"/>
          </a:p>
        </p:txBody>
      </p:sp>
      <p:sp>
        <p:nvSpPr>
          <p:cNvPr id="3" name="2 Marcador de texto"/>
          <p:cNvSpPr>
            <a:spLocks noGrp="1"/>
          </p:cNvSpPr>
          <p:nvPr>
            <p:ph type="body" idx="1"/>
          </p:nvPr>
        </p:nvSpPr>
        <p:spPr/>
        <p:txBody>
          <a:bodyPr/>
          <a:lstStyle/>
          <a:p>
            <a:r>
              <a:rPr lang="es-MX" dirty="0" smtClean="0"/>
              <a:t>Elementos para la definición desde la multiculturalidad</a:t>
            </a:r>
            <a:endParaRPr lang="es-MX" dirty="0"/>
          </a:p>
        </p:txBody>
      </p:sp>
    </p:spTree>
    <p:extLst>
      <p:ext uri="{BB962C8B-B14F-4D97-AF65-F5344CB8AC3E}">
        <p14:creationId xmlns:p14="http://schemas.microsoft.com/office/powerpoint/2010/main" val="35590054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84595" y="744575"/>
            <a:ext cx="7556313" cy="1116106"/>
          </a:xfrm>
        </p:spPr>
        <p:txBody>
          <a:bodyPr/>
          <a:lstStyle/>
          <a:p>
            <a:r>
              <a:rPr lang="es-ES" dirty="0" smtClean="0"/>
              <a:t>Popular =</a:t>
            </a:r>
            <a:endParaRPr lang="es-ES" dirty="0"/>
          </a:p>
        </p:txBody>
      </p:sp>
      <p:sp>
        <p:nvSpPr>
          <p:cNvPr id="3" name="Marcador de contenido 2"/>
          <p:cNvSpPr>
            <a:spLocks noGrp="1"/>
          </p:cNvSpPr>
          <p:nvPr>
            <p:ph idx="1"/>
          </p:nvPr>
        </p:nvSpPr>
        <p:spPr>
          <a:xfrm>
            <a:off x="3884990" y="108986"/>
            <a:ext cx="7556313" cy="2235351"/>
          </a:xfrm>
        </p:spPr>
        <p:txBody>
          <a:bodyPr/>
          <a:lstStyle/>
          <a:p>
            <a:pPr>
              <a:lnSpc>
                <a:spcPct val="60000"/>
              </a:lnSpc>
            </a:pPr>
            <a:r>
              <a:rPr lang="es-ES" dirty="0" smtClean="0"/>
              <a:t>Cantos</a:t>
            </a:r>
          </a:p>
          <a:p>
            <a:pPr>
              <a:lnSpc>
                <a:spcPct val="60000"/>
              </a:lnSpc>
            </a:pPr>
            <a:r>
              <a:rPr lang="es-ES" dirty="0" smtClean="0"/>
              <a:t>Danzas</a:t>
            </a:r>
          </a:p>
          <a:p>
            <a:pPr>
              <a:lnSpc>
                <a:spcPct val="60000"/>
              </a:lnSpc>
            </a:pPr>
            <a:r>
              <a:rPr lang="es-ES" dirty="0" smtClean="0"/>
              <a:t>Costumbres</a:t>
            </a:r>
          </a:p>
          <a:p>
            <a:pPr>
              <a:lnSpc>
                <a:spcPct val="60000"/>
              </a:lnSpc>
            </a:pPr>
            <a:r>
              <a:rPr lang="es-ES" dirty="0" smtClean="0"/>
              <a:t>Jorongos</a:t>
            </a:r>
          </a:p>
          <a:p>
            <a:pPr>
              <a:lnSpc>
                <a:spcPct val="60000"/>
              </a:lnSpc>
            </a:pPr>
            <a:r>
              <a:rPr lang="es-ES" dirty="0" smtClean="0"/>
              <a:t>Artesanías</a:t>
            </a:r>
          </a:p>
          <a:p>
            <a:pPr marL="0" indent="0">
              <a:lnSpc>
                <a:spcPct val="60000"/>
              </a:lnSpc>
              <a:buNone/>
            </a:pPr>
            <a:endParaRPr lang="es-ES" dirty="0" smtClean="0"/>
          </a:p>
        </p:txBody>
      </p:sp>
      <p:sp>
        <p:nvSpPr>
          <p:cNvPr id="4" name="Abrir llave 3"/>
          <p:cNvSpPr/>
          <p:nvPr/>
        </p:nvSpPr>
        <p:spPr>
          <a:xfrm>
            <a:off x="3500488" y="108986"/>
            <a:ext cx="423314" cy="2072550"/>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
          </a:p>
        </p:txBody>
      </p:sp>
      <p:sp>
        <p:nvSpPr>
          <p:cNvPr id="5" name="Marcador de contenido 2"/>
          <p:cNvSpPr txBox="1">
            <a:spLocks/>
          </p:cNvSpPr>
          <p:nvPr/>
        </p:nvSpPr>
        <p:spPr>
          <a:xfrm>
            <a:off x="710125" y="3387170"/>
            <a:ext cx="3045876" cy="35725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60000"/>
              </a:lnSpc>
              <a:buNone/>
            </a:pPr>
            <a:r>
              <a:rPr lang="es-ES_tradnl" dirty="0" smtClean="0">
                <a:solidFill>
                  <a:srgbClr val="FFFFFF"/>
                </a:solidFill>
              </a:rPr>
              <a:t>Cultura vernácula</a:t>
            </a:r>
            <a:endParaRPr lang="es-ES" dirty="0" smtClean="0">
              <a:solidFill>
                <a:srgbClr val="FFFFFF"/>
              </a:solidFill>
            </a:endParaRPr>
          </a:p>
          <a:p>
            <a:pPr marL="0" indent="0">
              <a:lnSpc>
                <a:spcPct val="60000"/>
              </a:lnSpc>
              <a:buFont typeface="Wingdings" pitchFamily="2" charset="2"/>
              <a:buNone/>
            </a:pPr>
            <a:endParaRPr lang="es-ES" dirty="0" smtClean="0">
              <a:solidFill>
                <a:srgbClr val="FFFFFF"/>
              </a:solidFill>
            </a:endParaRPr>
          </a:p>
        </p:txBody>
      </p:sp>
      <p:sp>
        <p:nvSpPr>
          <p:cNvPr id="6" name="Marcador de contenido 2"/>
          <p:cNvSpPr txBox="1">
            <a:spLocks/>
          </p:cNvSpPr>
          <p:nvPr/>
        </p:nvSpPr>
        <p:spPr>
          <a:xfrm>
            <a:off x="5595032" y="3387170"/>
            <a:ext cx="3045876" cy="35725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60000"/>
              </a:lnSpc>
              <a:buNone/>
            </a:pPr>
            <a:r>
              <a:rPr lang="es-ES" dirty="0" smtClean="0">
                <a:solidFill>
                  <a:schemeClr val="bg1"/>
                </a:solidFill>
              </a:rPr>
              <a:t>L</a:t>
            </a:r>
            <a:r>
              <a:rPr lang="es-ES_tradnl" dirty="0" smtClean="0">
                <a:solidFill>
                  <a:schemeClr val="bg1"/>
                </a:solidFill>
              </a:rPr>
              <a:t>a “otra” cultura</a:t>
            </a:r>
            <a:endParaRPr lang="es-ES" dirty="0" smtClean="0">
              <a:solidFill>
                <a:schemeClr val="bg1"/>
              </a:solidFill>
            </a:endParaRPr>
          </a:p>
          <a:p>
            <a:pPr marL="0" indent="0">
              <a:lnSpc>
                <a:spcPct val="60000"/>
              </a:lnSpc>
              <a:buFont typeface="Wingdings" pitchFamily="2" charset="2"/>
              <a:buNone/>
            </a:pPr>
            <a:endParaRPr lang="es-ES" dirty="0" smtClean="0">
              <a:solidFill>
                <a:schemeClr val="bg1"/>
              </a:solidFill>
            </a:endParaRPr>
          </a:p>
        </p:txBody>
      </p:sp>
      <p:sp>
        <p:nvSpPr>
          <p:cNvPr id="7" name="Marcador de contenido 2"/>
          <p:cNvSpPr txBox="1">
            <a:spLocks/>
          </p:cNvSpPr>
          <p:nvPr/>
        </p:nvSpPr>
        <p:spPr>
          <a:xfrm>
            <a:off x="4281606" y="3360941"/>
            <a:ext cx="749327" cy="3572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60000"/>
              </a:lnSpc>
              <a:buNone/>
            </a:pPr>
            <a:r>
              <a:rPr lang="es-ES" dirty="0" smtClean="0">
                <a:solidFill>
                  <a:srgbClr val="FFFFFF"/>
                </a:solidFill>
              </a:rPr>
              <a:t>V</a:t>
            </a:r>
            <a:r>
              <a:rPr lang="es-ES_tradnl" dirty="0" smtClean="0">
                <a:solidFill>
                  <a:srgbClr val="FFFFFF"/>
                </a:solidFill>
              </a:rPr>
              <a:t>s.</a:t>
            </a:r>
            <a:endParaRPr lang="es-ES" dirty="0" smtClean="0">
              <a:solidFill>
                <a:srgbClr val="FFFFFF"/>
              </a:solidFill>
            </a:endParaRPr>
          </a:p>
          <a:p>
            <a:pPr marL="0" indent="0">
              <a:lnSpc>
                <a:spcPct val="60000"/>
              </a:lnSpc>
              <a:buFont typeface="Wingdings" pitchFamily="2" charset="2"/>
              <a:buNone/>
            </a:pPr>
            <a:endParaRPr lang="es-ES" dirty="0" smtClean="0">
              <a:solidFill>
                <a:srgbClr val="FFFFFF"/>
              </a:solidFill>
            </a:endParaRPr>
          </a:p>
        </p:txBody>
      </p:sp>
      <p:sp>
        <p:nvSpPr>
          <p:cNvPr id="8" name="Flecha abajo 7"/>
          <p:cNvSpPr/>
          <p:nvPr/>
        </p:nvSpPr>
        <p:spPr>
          <a:xfrm>
            <a:off x="4314168" y="3874669"/>
            <a:ext cx="635355" cy="537244"/>
          </a:xfrm>
          <a:prstGeom prst="down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s-ES"/>
          </a:p>
        </p:txBody>
      </p:sp>
      <p:sp>
        <p:nvSpPr>
          <p:cNvPr id="9" name="Marcador de contenido 2"/>
          <p:cNvSpPr txBox="1">
            <a:spLocks/>
          </p:cNvSpPr>
          <p:nvPr/>
        </p:nvSpPr>
        <p:spPr>
          <a:xfrm>
            <a:off x="3119764" y="4640739"/>
            <a:ext cx="3045876" cy="35725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60000"/>
              </a:lnSpc>
              <a:buNone/>
            </a:pPr>
            <a:r>
              <a:rPr lang="es-ES_tradnl" dirty="0" smtClean="0">
                <a:solidFill>
                  <a:srgbClr val="FFFFFF"/>
                </a:solidFill>
              </a:rPr>
              <a:t>Cultura del aluvión</a:t>
            </a:r>
            <a:endParaRPr lang="es-ES" dirty="0" smtClean="0">
              <a:solidFill>
                <a:srgbClr val="FFFFFF"/>
              </a:solidFill>
            </a:endParaRPr>
          </a:p>
          <a:p>
            <a:pPr marL="0" indent="0">
              <a:lnSpc>
                <a:spcPct val="60000"/>
              </a:lnSpc>
              <a:buFont typeface="Wingdings" pitchFamily="2" charset="2"/>
              <a:buNone/>
            </a:pPr>
            <a:endParaRPr lang="es-ES" dirty="0" smtClean="0">
              <a:solidFill>
                <a:srgbClr val="FFFFFF"/>
              </a:solidFill>
            </a:endParaRPr>
          </a:p>
        </p:txBody>
      </p:sp>
      <p:sp>
        <p:nvSpPr>
          <p:cNvPr id="10" name="Marcador de contenido 2"/>
          <p:cNvSpPr txBox="1">
            <a:spLocks/>
          </p:cNvSpPr>
          <p:nvPr/>
        </p:nvSpPr>
        <p:spPr>
          <a:xfrm>
            <a:off x="211657" y="5275663"/>
            <a:ext cx="8429251" cy="1154984"/>
          </a:xfrm>
          <a:prstGeom prst="rect">
            <a:avLst/>
          </a:prstGeom>
        </p:spPr>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algn="ctr">
              <a:lnSpc>
                <a:spcPct val="60000"/>
              </a:lnSpc>
            </a:pPr>
            <a:r>
              <a:rPr lang="es-ES_tradnl" dirty="0" smtClean="0"/>
              <a:t>Ni “popular” en el sentido romántico, ni “cultura legítima”.</a:t>
            </a:r>
          </a:p>
          <a:p>
            <a:pPr algn="ctr">
              <a:lnSpc>
                <a:spcPct val="60000"/>
              </a:lnSpc>
            </a:pPr>
            <a:r>
              <a:rPr lang="es-ES_tradnl" dirty="0" smtClean="0"/>
              <a:t>Producto industrializado y homogéneo</a:t>
            </a:r>
            <a:endParaRPr lang="es-ES" dirty="0"/>
          </a:p>
          <a:p>
            <a:pPr algn="ctr">
              <a:lnSpc>
                <a:spcPct val="60000"/>
              </a:lnSpc>
            </a:pPr>
            <a:r>
              <a:rPr lang="es-ES" dirty="0" smtClean="0"/>
              <a:t>Agudización con sistema de ciudades y red tecnológica</a:t>
            </a:r>
          </a:p>
        </p:txBody>
      </p:sp>
    </p:spTree>
    <p:extLst>
      <p:ext uri="{BB962C8B-B14F-4D97-AF65-F5344CB8AC3E}">
        <p14:creationId xmlns:p14="http://schemas.microsoft.com/office/powerpoint/2010/main" val="7417002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Culturas</a:t>
            </a:r>
            <a:endParaRPr lang="es-ES" dirty="0"/>
          </a:p>
        </p:txBody>
      </p:sp>
      <p:sp>
        <p:nvSpPr>
          <p:cNvPr id="3" name="Marcador de contenido 2"/>
          <p:cNvSpPr>
            <a:spLocks noGrp="1"/>
          </p:cNvSpPr>
          <p:nvPr>
            <p:ph idx="1"/>
          </p:nvPr>
        </p:nvSpPr>
        <p:spPr>
          <a:xfrm>
            <a:off x="498474" y="1981200"/>
            <a:ext cx="1992569" cy="688739"/>
          </a:xfrm>
        </p:spPr>
        <p:style>
          <a:lnRef idx="2">
            <a:schemeClr val="accent1">
              <a:shade val="50000"/>
            </a:schemeClr>
          </a:lnRef>
          <a:fillRef idx="1">
            <a:schemeClr val="accent1"/>
          </a:fillRef>
          <a:effectRef idx="0">
            <a:schemeClr val="accent1"/>
          </a:effectRef>
          <a:fontRef idx="minor">
            <a:schemeClr val="lt1"/>
          </a:fontRef>
        </p:style>
        <p:txBody>
          <a:bodyPr>
            <a:noAutofit/>
          </a:bodyPr>
          <a:lstStyle/>
          <a:p>
            <a:pPr marL="0" indent="0">
              <a:buNone/>
            </a:pPr>
            <a:r>
              <a:rPr lang="es-ES" sz="2800" dirty="0" smtClean="0"/>
              <a:t>Organizar</a:t>
            </a:r>
            <a:endParaRPr lang="es-ES" sz="2800" dirty="0"/>
          </a:p>
        </p:txBody>
      </p:sp>
      <p:sp>
        <p:nvSpPr>
          <p:cNvPr id="4" name="Marcador de contenido 2"/>
          <p:cNvSpPr txBox="1">
            <a:spLocks/>
          </p:cNvSpPr>
          <p:nvPr/>
        </p:nvSpPr>
        <p:spPr>
          <a:xfrm>
            <a:off x="3168605" y="1641126"/>
            <a:ext cx="4157992" cy="1289295"/>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ormAutofit fontScale="925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90000"/>
              </a:lnSpc>
              <a:buNone/>
            </a:pPr>
            <a:r>
              <a:rPr lang="es-ES_tradnl" dirty="0" smtClean="0"/>
              <a:t>Mediante ella ordenamos y “estructuramos” nuestro presente a partir del sitio que ocupamos en las redes de las relaciones sociales.</a:t>
            </a:r>
            <a:endParaRPr lang="es-ES" dirty="0" smtClean="0"/>
          </a:p>
          <a:p>
            <a:pPr marL="0" indent="0">
              <a:lnSpc>
                <a:spcPct val="90000"/>
              </a:lnSpc>
              <a:buFont typeface="Wingdings" pitchFamily="2" charset="2"/>
              <a:buNone/>
            </a:pPr>
            <a:endParaRPr lang="es-ES" dirty="0" smtClean="0"/>
          </a:p>
        </p:txBody>
      </p:sp>
      <p:sp>
        <p:nvSpPr>
          <p:cNvPr id="5" name="Marcador de contenido 2"/>
          <p:cNvSpPr txBox="1">
            <a:spLocks/>
          </p:cNvSpPr>
          <p:nvPr/>
        </p:nvSpPr>
        <p:spPr>
          <a:xfrm>
            <a:off x="498474" y="3462007"/>
            <a:ext cx="1992569" cy="68873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vert="horz" lIns="91440" tIns="45720" rIns="91440" bIns="45720" rtlCol="0">
            <a:no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buFont typeface="Wingdings" pitchFamily="2" charset="2"/>
              <a:buNone/>
            </a:pPr>
            <a:r>
              <a:rPr lang="es-ES" sz="2800" dirty="0" smtClean="0"/>
              <a:t>Soñar</a:t>
            </a:r>
            <a:endParaRPr lang="es-ES" sz="2800" dirty="0"/>
          </a:p>
        </p:txBody>
      </p:sp>
      <p:sp>
        <p:nvSpPr>
          <p:cNvPr id="6" name="Marcador de contenido 2"/>
          <p:cNvSpPr txBox="1">
            <a:spLocks/>
          </p:cNvSpPr>
          <p:nvPr/>
        </p:nvSpPr>
        <p:spPr>
          <a:xfrm>
            <a:off x="3168605" y="3121933"/>
            <a:ext cx="4157992" cy="1436500"/>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fontScale="92500" lnSpcReduction="1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buNone/>
            </a:pPr>
            <a:r>
              <a:rPr lang="es-ES_tradnl" i="1" dirty="0" smtClean="0"/>
              <a:t>Sueño </a:t>
            </a:r>
            <a:r>
              <a:rPr lang="es-ES_tradnl" dirty="0" smtClean="0"/>
              <a:t>y </a:t>
            </a:r>
            <a:r>
              <a:rPr lang="es-ES_tradnl" i="1" dirty="0" smtClean="0"/>
              <a:t>fantasía </a:t>
            </a:r>
            <a:r>
              <a:rPr lang="es-ES_tradnl" dirty="0" smtClean="0"/>
              <a:t>que trasgrede los cercos del sentido práctico: fantasía y proyecto que sobrepasa los duros y estrechos límites de la pesada y </a:t>
            </a:r>
            <a:r>
              <a:rPr lang="es-ES_tradnl" dirty="0" err="1" smtClean="0"/>
              <a:t>seriesísma</a:t>
            </a:r>
            <a:r>
              <a:rPr lang="es-ES_tradnl" dirty="0" smtClean="0"/>
              <a:t> </a:t>
            </a:r>
            <a:r>
              <a:rPr lang="es-ES_tradnl" i="1" dirty="0" smtClean="0"/>
              <a:t>realidad.</a:t>
            </a:r>
            <a:endParaRPr lang="es-ES" i="1" dirty="0" smtClean="0"/>
          </a:p>
          <a:p>
            <a:pPr marL="0" indent="0">
              <a:lnSpc>
                <a:spcPct val="90000"/>
              </a:lnSpc>
              <a:buFont typeface="Wingdings" pitchFamily="2" charset="2"/>
              <a:buNone/>
            </a:pPr>
            <a:endParaRPr lang="es-ES" dirty="0" smtClean="0"/>
          </a:p>
        </p:txBody>
      </p:sp>
      <p:sp>
        <p:nvSpPr>
          <p:cNvPr id="8" name="Marcador de contenido 2"/>
          <p:cNvSpPr txBox="1">
            <a:spLocks/>
          </p:cNvSpPr>
          <p:nvPr/>
        </p:nvSpPr>
        <p:spPr>
          <a:xfrm>
            <a:off x="7430154" y="3183887"/>
            <a:ext cx="1665003" cy="1289295"/>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fontScale="925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90000"/>
              </a:lnSpc>
              <a:buNone/>
            </a:pPr>
            <a:r>
              <a:rPr lang="es-ES_tradnl" dirty="0" smtClean="0"/>
              <a:t>Proyectar otras formas de organización</a:t>
            </a:r>
            <a:endParaRPr lang="es-ES" dirty="0" smtClean="0"/>
          </a:p>
          <a:p>
            <a:pPr marL="0" indent="0">
              <a:lnSpc>
                <a:spcPct val="90000"/>
              </a:lnSpc>
              <a:buFont typeface="Wingdings" pitchFamily="2" charset="2"/>
              <a:buNone/>
            </a:pPr>
            <a:endParaRPr lang="es-ES" dirty="0" smtClean="0"/>
          </a:p>
        </p:txBody>
      </p:sp>
      <p:sp>
        <p:nvSpPr>
          <p:cNvPr id="9" name="Marcador de contenido 2"/>
          <p:cNvSpPr txBox="1">
            <a:spLocks/>
          </p:cNvSpPr>
          <p:nvPr/>
        </p:nvSpPr>
        <p:spPr>
          <a:xfrm>
            <a:off x="498474" y="5064021"/>
            <a:ext cx="1992569" cy="68873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vert="horz" lIns="91440" tIns="45720" rIns="91440" bIns="45720" rtlCol="0">
            <a:no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buFont typeface="Wingdings" pitchFamily="2" charset="2"/>
              <a:buNone/>
            </a:pPr>
            <a:r>
              <a:rPr lang="es-ES" sz="2800" dirty="0" smtClean="0"/>
              <a:t>Recordar</a:t>
            </a:r>
            <a:endParaRPr lang="es-ES" sz="2800" dirty="0"/>
          </a:p>
        </p:txBody>
      </p:sp>
      <p:sp>
        <p:nvSpPr>
          <p:cNvPr id="10" name="Marcador de contenido 2"/>
          <p:cNvSpPr txBox="1">
            <a:spLocks/>
          </p:cNvSpPr>
          <p:nvPr/>
        </p:nvSpPr>
        <p:spPr>
          <a:xfrm>
            <a:off x="3168605" y="4723946"/>
            <a:ext cx="4157992" cy="1625299"/>
          </a:xfrm>
          <a:prstGeom prst="rect">
            <a:avLst/>
          </a:prstGeom>
        </p:spPr>
        <p:style>
          <a:lnRef idx="2">
            <a:schemeClr val="accent3"/>
          </a:lnRef>
          <a:fillRef idx="1">
            <a:schemeClr val="lt1"/>
          </a:fillRef>
          <a:effectRef idx="0">
            <a:schemeClr val="accent3"/>
          </a:effectRef>
          <a:fontRef idx="minor">
            <a:schemeClr val="dk1"/>
          </a:fontRef>
        </p:style>
        <p:txBody>
          <a:bodyPr vert="horz" lIns="91440" tIns="45720" rIns="91440" bIns="45720" rtlCol="0">
            <a:normAutofit fontScale="92500" lnSpcReduction="1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90000"/>
              </a:lnSpc>
              <a:spcBef>
                <a:spcPts val="200"/>
              </a:spcBef>
              <a:buNone/>
            </a:pPr>
            <a:r>
              <a:rPr lang="es-ES_tradnl" i="1" dirty="0" smtClean="0"/>
              <a:t>Raíz </a:t>
            </a:r>
            <a:r>
              <a:rPr lang="es-ES_tradnl" dirty="0" smtClean="0"/>
              <a:t>y </a:t>
            </a:r>
            <a:r>
              <a:rPr lang="es-ES_tradnl" i="1" dirty="0" smtClean="0"/>
              <a:t>ligadura </a:t>
            </a:r>
            <a:r>
              <a:rPr lang="es-ES_tradnl" dirty="0" smtClean="0"/>
              <a:t>con lo que hemos sido, hecho, gozado, deseado. </a:t>
            </a:r>
          </a:p>
          <a:p>
            <a:pPr marL="0" indent="0" algn="ctr">
              <a:lnSpc>
                <a:spcPct val="90000"/>
              </a:lnSpc>
              <a:spcBef>
                <a:spcPts val="200"/>
              </a:spcBef>
              <a:buNone/>
            </a:pPr>
            <a:r>
              <a:rPr lang="es-ES_tradnl" dirty="0" smtClean="0"/>
              <a:t>Recuerdo siempre selectivo y reconstruido desde las constricciones particulares de un </a:t>
            </a:r>
            <a:r>
              <a:rPr lang="es-ES_tradnl" i="1" dirty="0" smtClean="0"/>
              <a:t>ahora</a:t>
            </a:r>
            <a:r>
              <a:rPr lang="es-ES_tradnl" dirty="0" smtClean="0"/>
              <a:t> volátil</a:t>
            </a:r>
            <a:endParaRPr lang="es-ES" dirty="0" smtClean="0"/>
          </a:p>
          <a:p>
            <a:pPr marL="0" indent="0">
              <a:lnSpc>
                <a:spcPct val="110000"/>
              </a:lnSpc>
              <a:buFont typeface="Wingdings" pitchFamily="2" charset="2"/>
              <a:buNone/>
            </a:pPr>
            <a:endParaRPr lang="es-ES" dirty="0" smtClean="0"/>
          </a:p>
        </p:txBody>
      </p:sp>
    </p:spTree>
    <p:extLst>
      <p:ext uri="{BB962C8B-B14F-4D97-AF65-F5344CB8AC3E}">
        <p14:creationId xmlns:p14="http://schemas.microsoft.com/office/powerpoint/2010/main" val="30809145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Culturas</a:t>
            </a:r>
            <a:endParaRPr lang="es-ES" dirty="0"/>
          </a:p>
        </p:txBody>
      </p:sp>
      <p:sp>
        <p:nvSpPr>
          <p:cNvPr id="3" name="Marcador de contenido 2"/>
          <p:cNvSpPr>
            <a:spLocks noGrp="1"/>
          </p:cNvSpPr>
          <p:nvPr>
            <p:ph idx="1"/>
          </p:nvPr>
        </p:nvSpPr>
        <p:spPr>
          <a:xfrm>
            <a:off x="498474" y="1907939"/>
            <a:ext cx="1992569" cy="688739"/>
          </a:xfrm>
        </p:spPr>
        <p:style>
          <a:lnRef idx="2">
            <a:schemeClr val="accent1">
              <a:shade val="50000"/>
            </a:schemeClr>
          </a:lnRef>
          <a:fillRef idx="1">
            <a:schemeClr val="accent1"/>
          </a:fillRef>
          <a:effectRef idx="0">
            <a:schemeClr val="accent1"/>
          </a:effectRef>
          <a:fontRef idx="minor">
            <a:schemeClr val="lt1"/>
          </a:fontRef>
        </p:style>
        <p:txBody>
          <a:bodyPr>
            <a:noAutofit/>
          </a:bodyPr>
          <a:lstStyle/>
          <a:p>
            <a:pPr marL="0" indent="0">
              <a:buNone/>
            </a:pPr>
            <a:r>
              <a:rPr lang="es-ES" sz="2800" dirty="0" smtClean="0"/>
              <a:t>Definir</a:t>
            </a:r>
            <a:endParaRPr lang="es-ES" sz="2800" dirty="0"/>
          </a:p>
        </p:txBody>
      </p:sp>
      <p:sp>
        <p:nvSpPr>
          <p:cNvPr id="4" name="Marcador de contenido 2"/>
          <p:cNvSpPr txBox="1">
            <a:spLocks/>
          </p:cNvSpPr>
          <p:nvPr/>
        </p:nvSpPr>
        <p:spPr>
          <a:xfrm>
            <a:off x="3168605" y="1600200"/>
            <a:ext cx="4646432" cy="1737224"/>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ormAutofit lnSpcReduction="1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lnSpc>
                <a:spcPct val="110000"/>
              </a:lnSpc>
              <a:spcBef>
                <a:spcPts val="200"/>
              </a:spcBef>
              <a:buNone/>
            </a:pPr>
            <a:r>
              <a:rPr lang="es-ES_tradnl" i="1" dirty="0" smtClean="0"/>
              <a:t>Memoria </a:t>
            </a:r>
            <a:r>
              <a:rPr lang="es-ES_tradnl" dirty="0" smtClean="0"/>
              <a:t>de lo que hemos sido y de lo que pudimos ser y hacer. Da espesor al presente y factibilidad al porvenir.</a:t>
            </a:r>
          </a:p>
          <a:p>
            <a:pPr marL="0" indent="0" algn="ctr">
              <a:lnSpc>
                <a:spcPct val="110000"/>
              </a:lnSpc>
              <a:spcBef>
                <a:spcPts val="200"/>
              </a:spcBef>
              <a:buNone/>
            </a:pPr>
            <a:r>
              <a:rPr lang="es-ES_tradnl" dirty="0" smtClean="0"/>
              <a:t>Definir nuestra situación dentro de la vida social y colectiva.</a:t>
            </a:r>
            <a:endParaRPr lang="es-ES" i="1" dirty="0" smtClean="0"/>
          </a:p>
          <a:p>
            <a:pPr marL="0" indent="0">
              <a:lnSpc>
                <a:spcPct val="110000"/>
              </a:lnSpc>
              <a:spcBef>
                <a:spcPts val="200"/>
              </a:spcBef>
              <a:buFont typeface="Wingdings" pitchFamily="2" charset="2"/>
              <a:buNone/>
            </a:pPr>
            <a:endParaRPr lang="es-ES" dirty="0" smtClean="0"/>
          </a:p>
        </p:txBody>
      </p:sp>
      <p:sp>
        <p:nvSpPr>
          <p:cNvPr id="5" name="Marcador de contenido 2"/>
          <p:cNvSpPr txBox="1">
            <a:spLocks/>
          </p:cNvSpPr>
          <p:nvPr/>
        </p:nvSpPr>
        <p:spPr>
          <a:xfrm>
            <a:off x="498474" y="4786355"/>
            <a:ext cx="1992569" cy="68873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vert="horz" lIns="91440" tIns="45720" rIns="91440" bIns="45720" rtlCol="0">
            <a:no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buFont typeface="Wingdings" pitchFamily="2" charset="2"/>
              <a:buNone/>
            </a:pPr>
            <a:r>
              <a:rPr lang="es-ES" sz="2800" dirty="0" smtClean="0"/>
              <a:t>Distinguir</a:t>
            </a:r>
            <a:endParaRPr lang="es-ES" sz="2800" dirty="0"/>
          </a:p>
        </p:txBody>
      </p:sp>
      <p:sp>
        <p:nvSpPr>
          <p:cNvPr id="6" name="Marcador de contenido 2"/>
          <p:cNvSpPr txBox="1">
            <a:spLocks/>
          </p:cNvSpPr>
          <p:nvPr/>
        </p:nvSpPr>
        <p:spPr>
          <a:xfrm>
            <a:off x="3168604" y="4066181"/>
            <a:ext cx="5004621" cy="2315626"/>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a:lstStyle>
          <a:p>
            <a:pPr marL="0" indent="0" algn="ctr">
              <a:buNone/>
            </a:pPr>
            <a:r>
              <a:rPr lang="es-ES_tradnl" dirty="0" smtClean="0"/>
              <a:t>Herramienta para conferirle sentido a la realidad “real”, tanto la que nos </a:t>
            </a:r>
            <a:r>
              <a:rPr lang="es-ES_tradnl" i="1" dirty="0" smtClean="0"/>
              <a:t>distingue </a:t>
            </a:r>
            <a:r>
              <a:rPr lang="es-ES_tradnl" dirty="0" smtClean="0"/>
              <a:t>porque nos ata con el grupo y la clase, como la que nos </a:t>
            </a:r>
            <a:r>
              <a:rPr lang="es-ES_tradnl" i="1" dirty="0" smtClean="0"/>
              <a:t>unifica </a:t>
            </a:r>
            <a:r>
              <a:rPr lang="es-ES_tradnl" dirty="0" smtClean="0"/>
              <a:t>porque nos funde en alguna de las múltiples formas de existencia de lo elementalmente humano.</a:t>
            </a:r>
            <a:endParaRPr lang="es-ES" i="1" dirty="0" smtClean="0"/>
          </a:p>
        </p:txBody>
      </p:sp>
    </p:spTree>
    <p:extLst>
      <p:ext uri="{BB962C8B-B14F-4D97-AF65-F5344CB8AC3E}">
        <p14:creationId xmlns:p14="http://schemas.microsoft.com/office/powerpoint/2010/main" val="37682726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2800" dirty="0" smtClean="0"/>
              <a:t>Cultura como una </a:t>
            </a:r>
            <a:r>
              <a:rPr lang="es-ES" sz="2800" i="1" dirty="0" smtClean="0"/>
              <a:t>dimensión omnipresente de las relaciones sociales</a:t>
            </a:r>
            <a:endParaRPr lang="es-ES" sz="2800" dirty="0"/>
          </a:p>
        </p:txBody>
      </p:sp>
      <p:sp>
        <p:nvSpPr>
          <p:cNvPr id="3" name="Marcador de contenido 2"/>
          <p:cNvSpPr>
            <a:spLocks noGrp="1"/>
          </p:cNvSpPr>
          <p:nvPr>
            <p:ph idx="1"/>
          </p:nvPr>
        </p:nvSpPr>
        <p:spPr>
          <a:xfrm>
            <a:off x="498474" y="2224724"/>
            <a:ext cx="7853846" cy="3322636"/>
          </a:xfrm>
        </p:spPr>
        <p:txBody>
          <a:bodyPr>
            <a:normAutofit/>
          </a:bodyPr>
          <a:lstStyle/>
          <a:p>
            <a:pPr marL="0" indent="0">
              <a:buNone/>
            </a:pPr>
            <a:r>
              <a:rPr lang="es-ES" dirty="0" smtClean="0"/>
              <a:t>Propiedad consustancial a </a:t>
            </a:r>
            <a:r>
              <a:rPr lang="es-ES" i="1" dirty="0" smtClean="0"/>
              <a:t>toda </a:t>
            </a:r>
            <a:r>
              <a:rPr lang="es-ES" dirty="0" smtClean="0"/>
              <a:t>sociedad concreta e histórica.</a:t>
            </a:r>
          </a:p>
          <a:p>
            <a:pPr marL="0" indent="0">
              <a:buNone/>
            </a:pPr>
            <a:r>
              <a:rPr lang="es-ES" dirty="0" smtClean="0"/>
              <a:t>No es una entidad flotante dentro de las superestructuras sociales que sólo permanezca y se mueva de modo espectacular y acorde con los movimientos “reales” de la infraestructura económica.</a:t>
            </a:r>
          </a:p>
          <a:p>
            <a:pPr marL="0" indent="0">
              <a:buNone/>
            </a:pPr>
            <a:r>
              <a:rPr lang="es-ES" dirty="0" smtClean="0"/>
              <a:t>Tiene materialidad y soportes sociales. La división social del trabajo la ha circunscrito a los distintos procesos de </a:t>
            </a:r>
            <a:r>
              <a:rPr lang="es-ES" i="1" dirty="0" smtClean="0"/>
              <a:t>construcción, codificación e interpretación social del sentido</a:t>
            </a:r>
            <a:r>
              <a:rPr lang="es-ES" i="1" dirty="0" smtClean="0"/>
              <a:t>.</a:t>
            </a:r>
            <a:endParaRPr lang="es-ES" i="1" dirty="0" smtClean="0"/>
          </a:p>
        </p:txBody>
      </p:sp>
      <p:sp>
        <p:nvSpPr>
          <p:cNvPr id="4" name="Elipse 3"/>
          <p:cNvSpPr/>
          <p:nvPr/>
        </p:nvSpPr>
        <p:spPr>
          <a:xfrm>
            <a:off x="119555" y="2311400"/>
            <a:ext cx="319379" cy="3208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1</a:t>
            </a:r>
            <a:endParaRPr lang="es-ES" dirty="0"/>
          </a:p>
        </p:txBody>
      </p:sp>
      <p:sp>
        <p:nvSpPr>
          <p:cNvPr id="5" name="Elipse 4"/>
          <p:cNvSpPr/>
          <p:nvPr/>
        </p:nvSpPr>
        <p:spPr>
          <a:xfrm>
            <a:off x="119556" y="2885124"/>
            <a:ext cx="319379" cy="3208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2</a:t>
            </a:r>
          </a:p>
        </p:txBody>
      </p:sp>
      <p:sp>
        <p:nvSpPr>
          <p:cNvPr id="6" name="Elipse 5"/>
          <p:cNvSpPr/>
          <p:nvPr/>
        </p:nvSpPr>
        <p:spPr>
          <a:xfrm>
            <a:off x="119557" y="4038690"/>
            <a:ext cx="319379" cy="3208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3</a:t>
            </a:r>
          </a:p>
        </p:txBody>
      </p:sp>
    </p:spTree>
    <p:extLst>
      <p:ext uri="{BB962C8B-B14F-4D97-AF65-F5344CB8AC3E}">
        <p14:creationId xmlns:p14="http://schemas.microsoft.com/office/powerpoint/2010/main" val="2408798515"/>
      </p:ext>
    </p:extLst>
  </p:cSld>
  <p:clrMapOvr>
    <a:masterClrMapping/>
  </p:clrMapOvr>
</p:sld>
</file>

<file path=ppt/theme/theme1.xml><?xml version="1.0" encoding="utf-8"?>
<a:theme xmlns:a="http://schemas.openxmlformats.org/drawingml/2006/main" name="Ventaja">
  <a:themeElements>
    <a:clrScheme name="Ventaja">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Ventaja">
      <a:majorFont>
        <a:latin typeface="Rockwell"/>
        <a:ea typeface=""/>
        <a:cs typeface=""/>
        <a:font script="Jpan" typeface="ＭＳ ゴシック"/>
      </a:majorFont>
      <a:minorFont>
        <a:latin typeface="Rockwell"/>
        <a:ea typeface=""/>
        <a:cs typeface=""/>
        <a:font script="Jpan" typeface="ＭＳ ゴシック"/>
      </a:minorFont>
    </a:fontScheme>
    <a:fmtScheme name="Ventaja">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Ventaja.thmx</Template>
  <TotalTime>413</TotalTime>
  <Words>2697</Words>
  <Application>Microsoft Office PowerPoint</Application>
  <PresentationFormat>Presentación en pantalla (4:3)</PresentationFormat>
  <Paragraphs>247</Paragraphs>
  <Slides>43</Slides>
  <Notes>0</Notes>
  <HiddenSlides>0</HiddenSlides>
  <MMClips>0</MMClips>
  <ScaleCrop>false</ScaleCrop>
  <HeadingPairs>
    <vt:vector size="4" baseType="variant">
      <vt:variant>
        <vt:lpstr>Tema</vt:lpstr>
      </vt:variant>
      <vt:variant>
        <vt:i4>1</vt:i4>
      </vt:variant>
      <vt:variant>
        <vt:lpstr>Títulos de diapositiva</vt:lpstr>
      </vt:variant>
      <vt:variant>
        <vt:i4>43</vt:i4>
      </vt:variant>
    </vt:vector>
  </HeadingPairs>
  <TitlesOfParts>
    <vt:vector size="44" baseType="lpstr">
      <vt:lpstr>Ventaja</vt:lpstr>
      <vt:lpstr>Las arenas del sentido. Frentes culturales y comunicación </vt:lpstr>
      <vt:lpstr>Propósitos Generales de la Unidad de Aprendizaje</vt:lpstr>
      <vt:lpstr>Objetivos de Aprendizaje</vt:lpstr>
      <vt:lpstr>Objetivos del Material Didáctico</vt:lpstr>
      <vt:lpstr>La(s) Cultura(s)</vt:lpstr>
      <vt:lpstr>Popular =</vt:lpstr>
      <vt:lpstr>Culturas</vt:lpstr>
      <vt:lpstr>Culturas</vt:lpstr>
      <vt:lpstr>Cultura como una dimensión omnipresente de las relaciones sociales</vt:lpstr>
      <vt:lpstr>Cultura como una dimensión omnipresente de las relaciones sociales</vt:lpstr>
      <vt:lpstr>Cultura</vt:lpstr>
      <vt:lpstr>Presentación de PowerPoint</vt:lpstr>
      <vt:lpstr>Frentes culturales</vt:lpstr>
      <vt:lpstr>¿Para qué los frentes culturales? </vt:lpstr>
      <vt:lpstr>La ideología está en todas partes</vt:lpstr>
      <vt:lpstr>Recordemos que…</vt:lpstr>
      <vt:lpstr>Recordemos que…</vt:lpstr>
      <vt:lpstr>Articulaciones conceptuales de los frentes culturales</vt:lpstr>
      <vt:lpstr>¿Qué se discute con los frentes culturales?</vt:lpstr>
      <vt:lpstr>Hegemonía</vt:lpstr>
      <vt:lpstr>Presentación de PowerPoint</vt:lpstr>
      <vt:lpstr>Legitimidad cultural</vt:lpstr>
      <vt:lpstr>Presentación de PowerPoint</vt:lpstr>
      <vt:lpstr>Presentación de PowerPoint</vt:lpstr>
      <vt:lpstr>Presentación de PowerPoint</vt:lpstr>
      <vt:lpstr>Estados del capital cultural = niveles de existencia y análisis de la cultura</vt:lpstr>
      <vt:lpstr>Estados del capital cultural = niveles de existencia y análisis de la cultura</vt:lpstr>
      <vt:lpstr>Presentación de PowerPoint</vt:lpstr>
      <vt:lpstr>Presentación de PowerPoint</vt:lpstr>
      <vt:lpstr>Presentación de PowerPoint</vt:lpstr>
      <vt:lpstr>Recordemos que…</vt:lpstr>
      <vt:lpstr>Recordemos que…</vt:lpstr>
      <vt:lpstr>Actividad de aprendizaje sugerida</vt:lpstr>
      <vt:lpstr>Actividad de aprendizaje sugerida</vt:lpstr>
      <vt:lpstr>Investigación de frentes culturales</vt:lpstr>
      <vt:lpstr>Frentes culturales como recurso para la investigación</vt:lpstr>
      <vt:lpstr>La propuesta</vt:lpstr>
      <vt:lpstr>Utilidad metodológica</vt:lpstr>
      <vt:lpstr>Presentación de PowerPoint</vt:lpstr>
      <vt:lpstr>Presentación de PowerPoint</vt:lpstr>
      <vt:lpstr>Recordemos que…</vt:lpstr>
      <vt:lpstr>Actividad de aprendizaje sugerida</vt:lpstr>
      <vt:lpstr>Bibliografía</vt:lpstr>
    </vt:vector>
  </TitlesOfParts>
  <Company>GDGV</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Los frentes culturales</dc:title>
  <dc:creator>Anaid Pérez Monteagudo</dc:creator>
  <cp:lastModifiedBy>tutoria</cp:lastModifiedBy>
  <cp:revision>23</cp:revision>
  <dcterms:created xsi:type="dcterms:W3CDTF">2015-03-23T11:36:42Z</dcterms:created>
  <dcterms:modified xsi:type="dcterms:W3CDTF">2015-10-01T00:07:21Z</dcterms:modified>
</cp:coreProperties>
</file>