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0"/>
  </p:notesMasterIdLst>
  <p:sldIdLst>
    <p:sldId id="258" r:id="rId2"/>
    <p:sldId id="282" r:id="rId3"/>
    <p:sldId id="283" r:id="rId4"/>
    <p:sldId id="291" r:id="rId5"/>
    <p:sldId id="256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6" r:id="rId17"/>
    <p:sldId id="292" r:id="rId18"/>
    <p:sldId id="287" r:id="rId19"/>
    <p:sldId id="259" r:id="rId20"/>
    <p:sldId id="257" r:id="rId21"/>
    <p:sldId id="270" r:id="rId22"/>
    <p:sldId id="271" r:id="rId23"/>
    <p:sldId id="272" r:id="rId24"/>
    <p:sldId id="293" r:id="rId25"/>
    <p:sldId id="273" r:id="rId26"/>
    <p:sldId id="275" r:id="rId27"/>
    <p:sldId id="274" r:id="rId28"/>
    <p:sldId id="276" r:id="rId29"/>
    <p:sldId id="277" r:id="rId30"/>
    <p:sldId id="278" r:id="rId31"/>
    <p:sldId id="279" r:id="rId32"/>
    <p:sldId id="280" r:id="rId33"/>
    <p:sldId id="281" r:id="rId34"/>
    <p:sldId id="285" r:id="rId35"/>
    <p:sldId id="290" r:id="rId36"/>
    <p:sldId id="288" r:id="rId37"/>
    <p:sldId id="294" r:id="rId38"/>
    <p:sldId id="28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4646"/>
    <a:srgbClr val="D88AE0"/>
    <a:srgbClr val="009696"/>
    <a:srgbClr val="380038"/>
    <a:srgbClr val="2A002A"/>
    <a:srgbClr val="4D004D"/>
    <a:srgbClr val="660066"/>
    <a:srgbClr val="33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0756DF-D5DC-2E4A-AB9B-B7CA22E86D35}" type="doc">
      <dgm:prSet loTypeId="urn:microsoft.com/office/officeart/2005/8/layout/arrow5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DF6B11BF-EA1C-904A-8301-CF70EBF0A90E}">
      <dgm:prSet phldrT="[Texto]"/>
      <dgm:spPr/>
      <dgm:t>
        <a:bodyPr/>
        <a:lstStyle/>
        <a:p>
          <a:r>
            <a:rPr lang="es-ES" dirty="0" smtClean="0"/>
            <a:t>Economía</a:t>
          </a:r>
          <a:endParaRPr lang="es-ES" dirty="0"/>
        </a:p>
      </dgm:t>
    </dgm:pt>
    <dgm:pt modelId="{9BDF0AA5-2E37-E147-A41D-B2C8E1E4FD09}" type="parTrans" cxnId="{C557A0CB-DE2A-8F40-BC88-BAECBDFF56C2}">
      <dgm:prSet/>
      <dgm:spPr/>
      <dgm:t>
        <a:bodyPr/>
        <a:lstStyle/>
        <a:p>
          <a:endParaRPr lang="es-ES"/>
        </a:p>
      </dgm:t>
    </dgm:pt>
    <dgm:pt modelId="{1A9D4A53-7C5F-D548-959D-0634780FD3FF}" type="sibTrans" cxnId="{C557A0CB-DE2A-8F40-BC88-BAECBDFF56C2}">
      <dgm:prSet/>
      <dgm:spPr/>
      <dgm:t>
        <a:bodyPr/>
        <a:lstStyle/>
        <a:p>
          <a:endParaRPr lang="es-ES"/>
        </a:p>
      </dgm:t>
    </dgm:pt>
    <dgm:pt modelId="{121A97D9-7B6F-B348-9415-AA16990B71F1}">
      <dgm:prSet phldrT="[Texto]"/>
      <dgm:spPr/>
      <dgm:t>
        <a:bodyPr/>
        <a:lstStyle/>
        <a:p>
          <a:r>
            <a:rPr lang="es-ES" dirty="0" smtClean="0"/>
            <a:t>Psicología</a:t>
          </a:r>
          <a:endParaRPr lang="es-ES" dirty="0"/>
        </a:p>
      </dgm:t>
    </dgm:pt>
    <dgm:pt modelId="{B9D71AA4-2B4E-BB4B-B07C-985E4CC6F5C4}" type="parTrans" cxnId="{D702682B-B659-154D-B09A-7437A093687B}">
      <dgm:prSet/>
      <dgm:spPr/>
      <dgm:t>
        <a:bodyPr/>
        <a:lstStyle/>
        <a:p>
          <a:endParaRPr lang="es-ES"/>
        </a:p>
      </dgm:t>
    </dgm:pt>
    <dgm:pt modelId="{57D033FD-8DB2-ED4B-AE0B-81BBAA1F67E1}" type="sibTrans" cxnId="{D702682B-B659-154D-B09A-7437A093687B}">
      <dgm:prSet/>
      <dgm:spPr/>
      <dgm:t>
        <a:bodyPr/>
        <a:lstStyle/>
        <a:p>
          <a:endParaRPr lang="es-ES"/>
        </a:p>
      </dgm:t>
    </dgm:pt>
    <dgm:pt modelId="{D125A2E8-8432-644E-BF7F-FC9D38C6ED07}" type="pres">
      <dgm:prSet presAssocID="{DB0756DF-D5DC-2E4A-AB9B-B7CA22E86D3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A0085DF-B8E4-7D43-A911-EE05AA92566E}" type="pres">
      <dgm:prSet presAssocID="{DF6B11BF-EA1C-904A-8301-CF70EBF0A90E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2D6650-AD79-344C-9C22-2CAEBE4DADC5}" type="pres">
      <dgm:prSet presAssocID="{121A97D9-7B6F-B348-9415-AA16990B71F1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9B6406D-1984-A245-9D14-7CFB7DE1FB4B}" type="presOf" srcId="{DB0756DF-D5DC-2E4A-AB9B-B7CA22E86D35}" destId="{D125A2E8-8432-644E-BF7F-FC9D38C6ED07}" srcOrd="0" destOrd="0" presId="urn:microsoft.com/office/officeart/2005/8/layout/arrow5"/>
    <dgm:cxn modelId="{3106F830-535E-274F-9DA6-D8A5B26AB1EF}" type="presOf" srcId="{DF6B11BF-EA1C-904A-8301-CF70EBF0A90E}" destId="{4A0085DF-B8E4-7D43-A911-EE05AA92566E}" srcOrd="0" destOrd="0" presId="urn:microsoft.com/office/officeart/2005/8/layout/arrow5"/>
    <dgm:cxn modelId="{C557A0CB-DE2A-8F40-BC88-BAECBDFF56C2}" srcId="{DB0756DF-D5DC-2E4A-AB9B-B7CA22E86D35}" destId="{DF6B11BF-EA1C-904A-8301-CF70EBF0A90E}" srcOrd="0" destOrd="0" parTransId="{9BDF0AA5-2E37-E147-A41D-B2C8E1E4FD09}" sibTransId="{1A9D4A53-7C5F-D548-959D-0634780FD3FF}"/>
    <dgm:cxn modelId="{5016222E-842A-CD4C-9F8B-B289F533547C}" type="presOf" srcId="{121A97D9-7B6F-B348-9415-AA16990B71F1}" destId="{652D6650-AD79-344C-9C22-2CAEBE4DADC5}" srcOrd="0" destOrd="0" presId="urn:microsoft.com/office/officeart/2005/8/layout/arrow5"/>
    <dgm:cxn modelId="{D702682B-B659-154D-B09A-7437A093687B}" srcId="{DB0756DF-D5DC-2E4A-AB9B-B7CA22E86D35}" destId="{121A97D9-7B6F-B348-9415-AA16990B71F1}" srcOrd="1" destOrd="0" parTransId="{B9D71AA4-2B4E-BB4B-B07C-985E4CC6F5C4}" sibTransId="{57D033FD-8DB2-ED4B-AE0B-81BBAA1F67E1}"/>
    <dgm:cxn modelId="{4255CE0D-9FEF-0D42-9307-99C2DAD1B545}" type="presParOf" srcId="{D125A2E8-8432-644E-BF7F-FC9D38C6ED07}" destId="{4A0085DF-B8E4-7D43-A911-EE05AA92566E}" srcOrd="0" destOrd="0" presId="urn:microsoft.com/office/officeart/2005/8/layout/arrow5"/>
    <dgm:cxn modelId="{1CD5E3EB-E998-9641-AC3B-AE1036B08EEB}" type="presParOf" srcId="{D125A2E8-8432-644E-BF7F-FC9D38C6ED07}" destId="{652D6650-AD79-344C-9C22-2CAEBE4DADC5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5D1048-8F1D-1340-A86D-CEEBA2781440}" type="doc">
      <dgm:prSet loTypeId="urn:microsoft.com/office/officeart/2009/layout/ReverseList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57674049-FA3D-CF40-8A62-4F199A6E6EEA}">
      <dgm:prSet phldrT="[Texto]"/>
      <dgm:spPr/>
      <dgm:t>
        <a:bodyPr/>
        <a:lstStyle/>
        <a:p>
          <a:r>
            <a:rPr lang="es-ES" dirty="0" smtClean="0"/>
            <a:t>Higienista o materialista</a:t>
          </a:r>
          <a:endParaRPr lang="es-ES" dirty="0"/>
        </a:p>
      </dgm:t>
    </dgm:pt>
    <dgm:pt modelId="{B231E042-52E4-BB47-BE6C-BDF1C7E8B02C}" type="parTrans" cxnId="{96C56781-082B-1241-888B-FACA1D751C83}">
      <dgm:prSet/>
      <dgm:spPr/>
      <dgm:t>
        <a:bodyPr/>
        <a:lstStyle/>
        <a:p>
          <a:endParaRPr lang="es-ES"/>
        </a:p>
      </dgm:t>
    </dgm:pt>
    <dgm:pt modelId="{DFB3732D-504F-D342-9C7C-910B1329508C}" type="sibTrans" cxnId="{96C56781-082B-1241-888B-FACA1D751C83}">
      <dgm:prSet/>
      <dgm:spPr/>
      <dgm:t>
        <a:bodyPr/>
        <a:lstStyle/>
        <a:p>
          <a:endParaRPr lang="es-ES"/>
        </a:p>
      </dgm:t>
    </dgm:pt>
    <dgm:pt modelId="{C9CF8484-F013-5B4A-92CB-F0FC65B2994C}">
      <dgm:prSet phldrT="[Texto]"/>
      <dgm:spPr/>
      <dgm:t>
        <a:bodyPr/>
        <a:lstStyle/>
        <a:p>
          <a:r>
            <a:rPr lang="es-ES" dirty="0" smtClean="0"/>
            <a:t>De la envidia en las necesidades</a:t>
          </a:r>
          <a:endParaRPr lang="es-ES" dirty="0"/>
        </a:p>
      </dgm:t>
    </dgm:pt>
    <dgm:pt modelId="{BD19E66F-174E-EA41-9526-0FC49CA077D1}" type="parTrans" cxnId="{85F5223C-8613-064A-AFF3-8F1E2A065BC3}">
      <dgm:prSet/>
      <dgm:spPr/>
      <dgm:t>
        <a:bodyPr/>
        <a:lstStyle/>
        <a:p>
          <a:endParaRPr lang="es-ES"/>
        </a:p>
      </dgm:t>
    </dgm:pt>
    <dgm:pt modelId="{9DA0EEA9-6627-414F-8DF5-3A137E517D76}" type="sibTrans" cxnId="{85F5223C-8613-064A-AFF3-8F1E2A065BC3}">
      <dgm:prSet/>
      <dgm:spPr/>
      <dgm:t>
        <a:bodyPr/>
        <a:lstStyle/>
        <a:p>
          <a:endParaRPr lang="es-ES"/>
        </a:p>
      </dgm:t>
    </dgm:pt>
    <dgm:pt modelId="{E9A9B616-6BC0-1A40-996D-8125BD9D1496}" type="pres">
      <dgm:prSet presAssocID="{055D1048-8F1D-1340-A86D-CEEBA2781440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BB5E3EA8-FA64-EC4F-A55F-3261C740A450}" type="pres">
      <dgm:prSet presAssocID="{055D1048-8F1D-1340-A86D-CEEBA2781440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AE4D43-1CF6-6F4F-8EB7-FDA0B006D863}" type="pres">
      <dgm:prSet presAssocID="{055D1048-8F1D-1340-A86D-CEEBA2781440}" presName="LeftNode" presStyleLbl="bgImgPlace1" presStyleIdx="0" presStyleCnt="2" custScaleX="238275" custLinFactNeighborX="-64553" custLinFactNeighborY="1754">
        <dgm:presLayoutVars>
          <dgm:chMax val="2"/>
          <dgm:chPref val="2"/>
        </dgm:presLayoutVars>
      </dgm:prSet>
      <dgm:spPr/>
      <dgm:t>
        <a:bodyPr/>
        <a:lstStyle/>
        <a:p>
          <a:endParaRPr lang="es-ES"/>
        </a:p>
      </dgm:t>
    </dgm:pt>
    <dgm:pt modelId="{0BC7D8FE-F395-C84F-BFD0-596250A54D29}" type="pres">
      <dgm:prSet presAssocID="{055D1048-8F1D-1340-A86D-CEEBA2781440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CD9CA1-8F0D-FC43-A96A-4CD35AFB088F}" type="pres">
      <dgm:prSet presAssocID="{055D1048-8F1D-1340-A86D-CEEBA2781440}" presName="RightNode" presStyleLbl="bgImgPlace1" presStyleIdx="1" presStyleCnt="2" custScaleX="236827" custLinFactNeighborX="67422" custLinFactNeighborY="1754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939AD265-8420-374E-8337-33CB66FD9565}" type="pres">
      <dgm:prSet presAssocID="{055D1048-8F1D-1340-A86D-CEEBA2781440}" presName="TopArrow" presStyleLbl="node1" presStyleIdx="0" presStyleCnt="2"/>
      <dgm:spPr/>
    </dgm:pt>
    <dgm:pt modelId="{39A33B44-9367-4C45-B502-5CF2625FEF20}" type="pres">
      <dgm:prSet presAssocID="{055D1048-8F1D-1340-A86D-CEEBA2781440}" presName="BottomArrow" presStyleLbl="node1" presStyleIdx="1" presStyleCnt="2"/>
      <dgm:spPr/>
    </dgm:pt>
  </dgm:ptLst>
  <dgm:cxnLst>
    <dgm:cxn modelId="{56E624DD-A52F-A445-B408-BBEA0A059F06}" type="presOf" srcId="{57674049-FA3D-CF40-8A62-4F199A6E6EEA}" destId="{BB5E3EA8-FA64-EC4F-A55F-3261C740A450}" srcOrd="0" destOrd="0" presId="urn:microsoft.com/office/officeart/2009/layout/ReverseList"/>
    <dgm:cxn modelId="{773F99AF-2111-9249-8BBF-81FFCE8BCF64}" type="presOf" srcId="{055D1048-8F1D-1340-A86D-CEEBA2781440}" destId="{E9A9B616-6BC0-1A40-996D-8125BD9D1496}" srcOrd="0" destOrd="0" presId="urn:microsoft.com/office/officeart/2009/layout/ReverseList"/>
    <dgm:cxn modelId="{85F5223C-8613-064A-AFF3-8F1E2A065BC3}" srcId="{055D1048-8F1D-1340-A86D-CEEBA2781440}" destId="{C9CF8484-F013-5B4A-92CB-F0FC65B2994C}" srcOrd="1" destOrd="0" parTransId="{BD19E66F-174E-EA41-9526-0FC49CA077D1}" sibTransId="{9DA0EEA9-6627-414F-8DF5-3A137E517D76}"/>
    <dgm:cxn modelId="{0D7AFD89-6555-7B48-8124-A66B71FED3A9}" type="presOf" srcId="{C9CF8484-F013-5B4A-92CB-F0FC65B2994C}" destId="{0BC7D8FE-F395-C84F-BFD0-596250A54D29}" srcOrd="0" destOrd="0" presId="urn:microsoft.com/office/officeart/2009/layout/ReverseList"/>
    <dgm:cxn modelId="{4D03EF19-CBA5-D747-B7ED-12CAFFB743FD}" type="presOf" srcId="{C9CF8484-F013-5B4A-92CB-F0FC65B2994C}" destId="{08CD9CA1-8F0D-FC43-A96A-4CD35AFB088F}" srcOrd="1" destOrd="0" presId="urn:microsoft.com/office/officeart/2009/layout/ReverseList"/>
    <dgm:cxn modelId="{6B53846E-C2EB-D140-821F-213AAB57455B}" type="presOf" srcId="{57674049-FA3D-CF40-8A62-4F199A6E6EEA}" destId="{EFAE4D43-1CF6-6F4F-8EB7-FDA0B006D863}" srcOrd="1" destOrd="0" presId="urn:microsoft.com/office/officeart/2009/layout/ReverseList"/>
    <dgm:cxn modelId="{96C56781-082B-1241-888B-FACA1D751C83}" srcId="{055D1048-8F1D-1340-A86D-CEEBA2781440}" destId="{57674049-FA3D-CF40-8A62-4F199A6E6EEA}" srcOrd="0" destOrd="0" parTransId="{B231E042-52E4-BB47-BE6C-BDF1C7E8B02C}" sibTransId="{DFB3732D-504F-D342-9C7C-910B1329508C}"/>
    <dgm:cxn modelId="{00CE7B52-901E-E04C-89AF-85665CF1DEAE}" type="presParOf" srcId="{E9A9B616-6BC0-1A40-996D-8125BD9D1496}" destId="{BB5E3EA8-FA64-EC4F-A55F-3261C740A450}" srcOrd="0" destOrd="0" presId="urn:microsoft.com/office/officeart/2009/layout/ReverseList"/>
    <dgm:cxn modelId="{BB263347-1E6E-DF46-A965-F9459255A9D4}" type="presParOf" srcId="{E9A9B616-6BC0-1A40-996D-8125BD9D1496}" destId="{EFAE4D43-1CF6-6F4F-8EB7-FDA0B006D863}" srcOrd="1" destOrd="0" presId="urn:microsoft.com/office/officeart/2009/layout/ReverseList"/>
    <dgm:cxn modelId="{BDA2A023-2142-1D4B-81E7-8013F27D1C50}" type="presParOf" srcId="{E9A9B616-6BC0-1A40-996D-8125BD9D1496}" destId="{0BC7D8FE-F395-C84F-BFD0-596250A54D29}" srcOrd="2" destOrd="0" presId="urn:microsoft.com/office/officeart/2009/layout/ReverseList"/>
    <dgm:cxn modelId="{7FC98CDF-8A55-1842-BFE2-87490D9E2B2B}" type="presParOf" srcId="{E9A9B616-6BC0-1A40-996D-8125BD9D1496}" destId="{08CD9CA1-8F0D-FC43-A96A-4CD35AFB088F}" srcOrd="3" destOrd="0" presId="urn:microsoft.com/office/officeart/2009/layout/ReverseList"/>
    <dgm:cxn modelId="{82459B88-B61D-3E4F-91B5-A6C034AB0B22}" type="presParOf" srcId="{E9A9B616-6BC0-1A40-996D-8125BD9D1496}" destId="{939AD265-8420-374E-8337-33CB66FD9565}" srcOrd="4" destOrd="0" presId="urn:microsoft.com/office/officeart/2009/layout/ReverseList"/>
    <dgm:cxn modelId="{DE77B0C3-0BBB-B345-BDB2-FF05FA6E5785}" type="presParOf" srcId="{E9A9B616-6BC0-1A40-996D-8125BD9D1496}" destId="{39A33B44-9367-4C45-B502-5CF2625FEF20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9F7A7FE-7D6D-5243-A2BF-BB297DE74267}" type="doc">
      <dgm:prSet loTypeId="urn:microsoft.com/office/officeart/2005/8/layout/arrow4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DD45AF12-8EA2-8A4E-9B84-EDF6CC11257D}">
      <dgm:prSet phldrT="[Texto]" custT="1"/>
      <dgm:spPr/>
      <dgm:t>
        <a:bodyPr/>
        <a:lstStyle/>
        <a:p>
          <a:r>
            <a:rPr lang="es-ES" sz="2000" dirty="0" smtClean="0"/>
            <a:t>Precios</a:t>
          </a:r>
        </a:p>
        <a:p>
          <a:r>
            <a:rPr lang="es-ES" sz="2000" dirty="0" smtClean="0"/>
            <a:t>Compras</a:t>
          </a:r>
        </a:p>
        <a:p>
          <a:r>
            <a:rPr lang="es-ES" sz="2000" dirty="0" smtClean="0"/>
            <a:t>Salario</a:t>
          </a:r>
        </a:p>
        <a:p>
          <a:endParaRPr lang="es-ES" sz="900" dirty="0"/>
        </a:p>
      </dgm:t>
    </dgm:pt>
    <dgm:pt modelId="{080D9D01-D0F7-6246-8AC5-C5926F6DAF03}" type="parTrans" cxnId="{049D728F-8719-534A-8E92-CC22D24AA222}">
      <dgm:prSet/>
      <dgm:spPr/>
      <dgm:t>
        <a:bodyPr/>
        <a:lstStyle/>
        <a:p>
          <a:endParaRPr lang="es-ES"/>
        </a:p>
      </dgm:t>
    </dgm:pt>
    <dgm:pt modelId="{76A256D7-8372-B64D-8533-9C8878A9F200}" type="sibTrans" cxnId="{049D728F-8719-534A-8E92-CC22D24AA222}">
      <dgm:prSet/>
      <dgm:spPr/>
      <dgm:t>
        <a:bodyPr/>
        <a:lstStyle/>
        <a:p>
          <a:endParaRPr lang="es-ES"/>
        </a:p>
      </dgm:t>
    </dgm:pt>
    <dgm:pt modelId="{8B730D3A-AFB9-F24D-945E-4B571E863F7E}">
      <dgm:prSet phldrT="[Texto]"/>
      <dgm:spPr/>
      <dgm:t>
        <a:bodyPr/>
        <a:lstStyle/>
        <a:p>
          <a:endParaRPr lang="es-ES" dirty="0"/>
        </a:p>
      </dgm:t>
    </dgm:pt>
    <dgm:pt modelId="{5A36F239-B05B-0E47-B16F-CD695373A5F8}" type="sibTrans" cxnId="{E96F9EEA-7199-8E4B-89A2-43EE6E59EBDA}">
      <dgm:prSet/>
      <dgm:spPr/>
      <dgm:t>
        <a:bodyPr/>
        <a:lstStyle/>
        <a:p>
          <a:endParaRPr lang="es-ES"/>
        </a:p>
      </dgm:t>
    </dgm:pt>
    <dgm:pt modelId="{0F8F92E0-BD8D-8A41-99BF-0FF91D88BB1C}" type="parTrans" cxnId="{E96F9EEA-7199-8E4B-89A2-43EE6E59EBDA}">
      <dgm:prSet/>
      <dgm:spPr/>
      <dgm:t>
        <a:bodyPr/>
        <a:lstStyle/>
        <a:p>
          <a:endParaRPr lang="es-ES"/>
        </a:p>
      </dgm:t>
    </dgm:pt>
    <dgm:pt modelId="{FD2C8631-C5B2-F646-9E65-52E52C02DC08}" type="pres">
      <dgm:prSet presAssocID="{19F7A7FE-7D6D-5243-A2BF-BB297DE7426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394E02A-7C24-6349-A26A-7A9816788258}" type="pres">
      <dgm:prSet presAssocID="{DD45AF12-8EA2-8A4E-9B84-EDF6CC11257D}" presName="upArrow" presStyleLbl="node1" presStyleIdx="0" presStyleCnt="2" custScaleX="80469" custLinFactNeighborX="-5212" custLinFactNeighborY="37806"/>
      <dgm:spPr/>
    </dgm:pt>
    <dgm:pt modelId="{119FEC32-8F9A-D34C-B76C-820EF6021D81}" type="pres">
      <dgm:prSet presAssocID="{DD45AF12-8EA2-8A4E-9B84-EDF6CC11257D}" presName="upArrowText" presStyleLbl="revTx" presStyleIdx="0" presStyleCnt="2" custScaleY="104993" custLinFactNeighborX="14507" custLinFactNeighborY="8241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3B15A5-B25A-C341-94BF-26730B3681BC}" type="pres">
      <dgm:prSet presAssocID="{8B730D3A-AFB9-F24D-945E-4B571E863F7E}" presName="downArrow" presStyleLbl="node1" presStyleIdx="1" presStyleCnt="2" custScaleX="89431"/>
      <dgm:spPr/>
    </dgm:pt>
    <dgm:pt modelId="{5B4C9B5C-ECB8-E046-A494-D48D11CF4B82}" type="pres">
      <dgm:prSet presAssocID="{8B730D3A-AFB9-F24D-945E-4B571E863F7E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49D728F-8719-534A-8E92-CC22D24AA222}" srcId="{19F7A7FE-7D6D-5243-A2BF-BB297DE74267}" destId="{DD45AF12-8EA2-8A4E-9B84-EDF6CC11257D}" srcOrd="0" destOrd="0" parTransId="{080D9D01-D0F7-6246-8AC5-C5926F6DAF03}" sibTransId="{76A256D7-8372-B64D-8533-9C8878A9F200}"/>
    <dgm:cxn modelId="{22310E9D-3735-C943-B60D-F8992890CBC3}" type="presOf" srcId="{DD45AF12-8EA2-8A4E-9B84-EDF6CC11257D}" destId="{119FEC32-8F9A-D34C-B76C-820EF6021D81}" srcOrd="0" destOrd="0" presId="urn:microsoft.com/office/officeart/2005/8/layout/arrow4"/>
    <dgm:cxn modelId="{3934D129-BDEC-994F-B6A6-34A8D8934EE6}" type="presOf" srcId="{8B730D3A-AFB9-F24D-945E-4B571E863F7E}" destId="{5B4C9B5C-ECB8-E046-A494-D48D11CF4B82}" srcOrd="0" destOrd="0" presId="urn:microsoft.com/office/officeart/2005/8/layout/arrow4"/>
    <dgm:cxn modelId="{E96F9EEA-7199-8E4B-89A2-43EE6E59EBDA}" srcId="{19F7A7FE-7D6D-5243-A2BF-BB297DE74267}" destId="{8B730D3A-AFB9-F24D-945E-4B571E863F7E}" srcOrd="1" destOrd="0" parTransId="{0F8F92E0-BD8D-8A41-99BF-0FF91D88BB1C}" sibTransId="{5A36F239-B05B-0E47-B16F-CD695373A5F8}"/>
    <dgm:cxn modelId="{FA36FAD1-32A4-1840-B3BE-B452CF334FC5}" type="presOf" srcId="{19F7A7FE-7D6D-5243-A2BF-BB297DE74267}" destId="{FD2C8631-C5B2-F646-9E65-52E52C02DC08}" srcOrd="0" destOrd="0" presId="urn:microsoft.com/office/officeart/2005/8/layout/arrow4"/>
    <dgm:cxn modelId="{D63C0A98-4B2C-9845-8E00-347A9D10E9EE}" type="presParOf" srcId="{FD2C8631-C5B2-F646-9E65-52E52C02DC08}" destId="{5394E02A-7C24-6349-A26A-7A9816788258}" srcOrd="0" destOrd="0" presId="urn:microsoft.com/office/officeart/2005/8/layout/arrow4"/>
    <dgm:cxn modelId="{D7B5EF31-5CA7-9A46-87F1-BA8CDA4DA42B}" type="presParOf" srcId="{FD2C8631-C5B2-F646-9E65-52E52C02DC08}" destId="{119FEC32-8F9A-D34C-B76C-820EF6021D81}" srcOrd="1" destOrd="0" presId="urn:microsoft.com/office/officeart/2005/8/layout/arrow4"/>
    <dgm:cxn modelId="{A066ECCF-6839-034E-8CBA-F0538B00C1F5}" type="presParOf" srcId="{FD2C8631-C5B2-F646-9E65-52E52C02DC08}" destId="{A63B15A5-B25A-C341-94BF-26730B3681BC}" srcOrd="2" destOrd="0" presId="urn:microsoft.com/office/officeart/2005/8/layout/arrow4"/>
    <dgm:cxn modelId="{1E0E1277-93CA-6C46-BAC5-C4F9E9393E6A}" type="presParOf" srcId="{FD2C8631-C5B2-F646-9E65-52E52C02DC08}" destId="{5B4C9B5C-ECB8-E046-A494-D48D11CF4B82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4D2C46-A7E0-B748-8D1E-8BF62A1B0BCC}" type="doc">
      <dgm:prSet loTypeId="urn:microsoft.com/office/officeart/2005/8/layout/cycle1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4BAD5C2F-0CB0-594A-88AF-7188DEC948F4}">
      <dgm:prSet phldrT="[Texto]" custT="1"/>
      <dgm:spPr/>
      <dgm:t>
        <a:bodyPr/>
        <a:lstStyle/>
        <a:p>
          <a:r>
            <a:rPr lang="es-ES" sz="2800" dirty="0" smtClean="0"/>
            <a:t>Bienes de Consumo</a:t>
          </a:r>
          <a:endParaRPr lang="es-ES" sz="2800" dirty="0"/>
        </a:p>
      </dgm:t>
    </dgm:pt>
    <dgm:pt modelId="{F6AA35BE-633E-7944-84E3-C4FB402C3F04}" type="parTrans" cxnId="{C894CF86-BD34-E64B-AE8C-80A5D2101C12}">
      <dgm:prSet/>
      <dgm:spPr/>
      <dgm:t>
        <a:bodyPr/>
        <a:lstStyle/>
        <a:p>
          <a:endParaRPr lang="es-ES"/>
        </a:p>
      </dgm:t>
    </dgm:pt>
    <dgm:pt modelId="{AB667116-F992-384A-9EEA-72244ED2CCCA}" type="sibTrans" cxnId="{C894CF86-BD34-E64B-AE8C-80A5D2101C12}">
      <dgm:prSet/>
      <dgm:spPr/>
      <dgm:t>
        <a:bodyPr/>
        <a:lstStyle/>
        <a:p>
          <a:endParaRPr lang="es-ES"/>
        </a:p>
      </dgm:t>
    </dgm:pt>
    <dgm:pt modelId="{B8274B16-1413-D54B-AD1C-741B6233644E}">
      <dgm:prSet phldrT="[Texto]" custT="1"/>
      <dgm:spPr/>
      <dgm:t>
        <a:bodyPr/>
        <a:lstStyle/>
        <a:p>
          <a:r>
            <a:rPr lang="es-ES" sz="2800" dirty="0" smtClean="0"/>
            <a:t>Factores de la producción</a:t>
          </a:r>
          <a:endParaRPr lang="es-ES" sz="2800" dirty="0"/>
        </a:p>
      </dgm:t>
    </dgm:pt>
    <dgm:pt modelId="{FA45B953-C18F-BA41-8C64-6860BB10C801}" type="parTrans" cxnId="{37B24305-A8CE-8C47-89F0-E727745E9EBA}">
      <dgm:prSet/>
      <dgm:spPr/>
      <dgm:t>
        <a:bodyPr/>
        <a:lstStyle/>
        <a:p>
          <a:endParaRPr lang="es-ES"/>
        </a:p>
      </dgm:t>
    </dgm:pt>
    <dgm:pt modelId="{36458C76-3559-164A-8161-2EFDCEB794B8}" type="sibTrans" cxnId="{37B24305-A8CE-8C47-89F0-E727745E9EBA}">
      <dgm:prSet/>
      <dgm:spPr/>
      <dgm:t>
        <a:bodyPr/>
        <a:lstStyle/>
        <a:p>
          <a:endParaRPr lang="es-ES"/>
        </a:p>
      </dgm:t>
    </dgm:pt>
    <dgm:pt modelId="{8AB4EFED-6249-0A4A-86FE-D58BC8C42F27}" type="pres">
      <dgm:prSet presAssocID="{EE4D2C46-A7E0-B748-8D1E-8BF62A1B0BC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63AA71E-EFC4-3A4D-9620-43ED45DAE34E}" type="pres">
      <dgm:prSet presAssocID="{4BAD5C2F-0CB0-594A-88AF-7188DEC948F4}" presName="dummy" presStyleCnt="0"/>
      <dgm:spPr/>
    </dgm:pt>
    <dgm:pt modelId="{1BE2E266-EAED-BC4A-B8FD-647E3C4CB884}" type="pres">
      <dgm:prSet presAssocID="{4BAD5C2F-0CB0-594A-88AF-7188DEC948F4}" presName="node" presStyleLbl="revTx" presStyleIdx="0" presStyleCnt="2" custScaleX="13222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151E46-5615-8A4A-8315-FE78F4838BD9}" type="pres">
      <dgm:prSet presAssocID="{AB667116-F992-384A-9EEA-72244ED2CCCA}" presName="sibTrans" presStyleLbl="node1" presStyleIdx="0" presStyleCnt="2"/>
      <dgm:spPr/>
      <dgm:t>
        <a:bodyPr/>
        <a:lstStyle/>
        <a:p>
          <a:endParaRPr lang="es-ES"/>
        </a:p>
      </dgm:t>
    </dgm:pt>
    <dgm:pt modelId="{8B827A40-C8FC-854D-82CB-1AF99E8B1FD0}" type="pres">
      <dgm:prSet presAssocID="{B8274B16-1413-D54B-AD1C-741B6233644E}" presName="dummy" presStyleCnt="0"/>
      <dgm:spPr/>
    </dgm:pt>
    <dgm:pt modelId="{721B9F58-397F-954B-B7F5-F5246A22E317}" type="pres">
      <dgm:prSet presAssocID="{B8274B16-1413-D54B-AD1C-741B6233644E}" presName="node" presStyleLbl="revTx" presStyleIdx="1" presStyleCnt="2" custScaleX="13222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F2544A-C861-FE48-9704-8C8D2412C9C3}" type="pres">
      <dgm:prSet presAssocID="{36458C76-3559-164A-8161-2EFDCEB794B8}" presName="sibTrans" presStyleLbl="node1" presStyleIdx="1" presStyleCnt="2"/>
      <dgm:spPr/>
      <dgm:t>
        <a:bodyPr/>
        <a:lstStyle/>
        <a:p>
          <a:endParaRPr lang="es-ES"/>
        </a:p>
      </dgm:t>
    </dgm:pt>
  </dgm:ptLst>
  <dgm:cxnLst>
    <dgm:cxn modelId="{37B24305-A8CE-8C47-89F0-E727745E9EBA}" srcId="{EE4D2C46-A7E0-B748-8D1E-8BF62A1B0BCC}" destId="{B8274B16-1413-D54B-AD1C-741B6233644E}" srcOrd="1" destOrd="0" parTransId="{FA45B953-C18F-BA41-8C64-6860BB10C801}" sibTransId="{36458C76-3559-164A-8161-2EFDCEB794B8}"/>
    <dgm:cxn modelId="{54D85942-3713-C447-9C0A-E3279E345C9A}" type="presOf" srcId="{36458C76-3559-164A-8161-2EFDCEB794B8}" destId="{C4F2544A-C861-FE48-9704-8C8D2412C9C3}" srcOrd="0" destOrd="0" presId="urn:microsoft.com/office/officeart/2005/8/layout/cycle1"/>
    <dgm:cxn modelId="{EEEB8E5C-E450-8140-8BC0-A16975147D38}" type="presOf" srcId="{4BAD5C2F-0CB0-594A-88AF-7188DEC948F4}" destId="{1BE2E266-EAED-BC4A-B8FD-647E3C4CB884}" srcOrd="0" destOrd="0" presId="urn:microsoft.com/office/officeart/2005/8/layout/cycle1"/>
    <dgm:cxn modelId="{C894CF86-BD34-E64B-AE8C-80A5D2101C12}" srcId="{EE4D2C46-A7E0-B748-8D1E-8BF62A1B0BCC}" destId="{4BAD5C2F-0CB0-594A-88AF-7188DEC948F4}" srcOrd="0" destOrd="0" parTransId="{F6AA35BE-633E-7944-84E3-C4FB402C3F04}" sibTransId="{AB667116-F992-384A-9EEA-72244ED2CCCA}"/>
    <dgm:cxn modelId="{4F1A99B1-50C5-DB46-85A7-889784DA6048}" type="presOf" srcId="{B8274B16-1413-D54B-AD1C-741B6233644E}" destId="{721B9F58-397F-954B-B7F5-F5246A22E317}" srcOrd="0" destOrd="0" presId="urn:microsoft.com/office/officeart/2005/8/layout/cycle1"/>
    <dgm:cxn modelId="{BC02FCC3-D069-B54B-ADA3-9CA18BB8936C}" type="presOf" srcId="{AB667116-F992-384A-9EEA-72244ED2CCCA}" destId="{A8151E46-5615-8A4A-8315-FE78F4838BD9}" srcOrd="0" destOrd="0" presId="urn:microsoft.com/office/officeart/2005/8/layout/cycle1"/>
    <dgm:cxn modelId="{57B02AF3-C911-664B-9F20-3236F4995436}" type="presOf" srcId="{EE4D2C46-A7E0-B748-8D1E-8BF62A1B0BCC}" destId="{8AB4EFED-6249-0A4A-86FE-D58BC8C42F27}" srcOrd="0" destOrd="0" presId="urn:microsoft.com/office/officeart/2005/8/layout/cycle1"/>
    <dgm:cxn modelId="{A8169C11-CC6C-1245-92F1-B2DFCF568341}" type="presParOf" srcId="{8AB4EFED-6249-0A4A-86FE-D58BC8C42F27}" destId="{563AA71E-EFC4-3A4D-9620-43ED45DAE34E}" srcOrd="0" destOrd="0" presId="urn:microsoft.com/office/officeart/2005/8/layout/cycle1"/>
    <dgm:cxn modelId="{434FBAA2-BF9A-F349-94A2-71A4F75E4D84}" type="presParOf" srcId="{8AB4EFED-6249-0A4A-86FE-D58BC8C42F27}" destId="{1BE2E266-EAED-BC4A-B8FD-647E3C4CB884}" srcOrd="1" destOrd="0" presId="urn:microsoft.com/office/officeart/2005/8/layout/cycle1"/>
    <dgm:cxn modelId="{491C3A06-D830-9447-8EFF-5DB732D8D6EF}" type="presParOf" srcId="{8AB4EFED-6249-0A4A-86FE-D58BC8C42F27}" destId="{A8151E46-5615-8A4A-8315-FE78F4838BD9}" srcOrd="2" destOrd="0" presId="urn:microsoft.com/office/officeart/2005/8/layout/cycle1"/>
    <dgm:cxn modelId="{93277361-7017-F048-B33F-A32CD1E068E0}" type="presParOf" srcId="{8AB4EFED-6249-0A4A-86FE-D58BC8C42F27}" destId="{8B827A40-C8FC-854D-82CB-1AF99E8B1FD0}" srcOrd="3" destOrd="0" presId="urn:microsoft.com/office/officeart/2005/8/layout/cycle1"/>
    <dgm:cxn modelId="{FEBC7DD9-8061-394C-8199-1A89709A52F7}" type="presParOf" srcId="{8AB4EFED-6249-0A4A-86FE-D58BC8C42F27}" destId="{721B9F58-397F-954B-B7F5-F5246A22E317}" srcOrd="4" destOrd="0" presId="urn:microsoft.com/office/officeart/2005/8/layout/cycle1"/>
    <dgm:cxn modelId="{5C32D077-149A-8C4C-BC9B-B5CDF1079D23}" type="presParOf" srcId="{8AB4EFED-6249-0A4A-86FE-D58BC8C42F27}" destId="{C4F2544A-C861-FE48-9704-8C8D2412C9C3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0085DF-B8E4-7D43-A911-EE05AA92566E}">
      <dsp:nvSpPr>
        <dsp:cNvPr id="0" name=""/>
        <dsp:cNvSpPr/>
      </dsp:nvSpPr>
      <dsp:spPr>
        <a:xfrm rot="16200000">
          <a:off x="1721" y="1073"/>
          <a:ext cx="2628335" cy="2628335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Economía</a:t>
          </a:r>
          <a:endParaRPr lang="es-ES" sz="2900" kern="1200" dirty="0"/>
        </a:p>
      </dsp:txBody>
      <dsp:txXfrm rot="5400000">
        <a:off x="1722" y="658156"/>
        <a:ext cx="2168376" cy="1314167"/>
      </dsp:txXfrm>
    </dsp:sp>
    <dsp:sp modelId="{652D6650-AD79-344C-9C22-2CAEBE4DADC5}">
      <dsp:nvSpPr>
        <dsp:cNvPr id="0" name=""/>
        <dsp:cNvSpPr/>
      </dsp:nvSpPr>
      <dsp:spPr>
        <a:xfrm rot="5400000">
          <a:off x="4866922" y="1073"/>
          <a:ext cx="2628335" cy="2628335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Psicología</a:t>
          </a:r>
          <a:endParaRPr lang="es-ES" sz="2900" kern="1200" dirty="0"/>
        </a:p>
      </dsp:txBody>
      <dsp:txXfrm rot="-5400000">
        <a:off x="5326882" y="658157"/>
        <a:ext cx="2168376" cy="13141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AE4D43-1CF6-6F4F-8EB7-FDA0B006D863}">
      <dsp:nvSpPr>
        <dsp:cNvPr id="0" name=""/>
        <dsp:cNvSpPr/>
      </dsp:nvSpPr>
      <dsp:spPr>
        <a:xfrm rot="16200000">
          <a:off x="1916914" y="128250"/>
          <a:ext cx="1906013" cy="2775371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96850" rIns="177165" bIns="19685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Higienista o materialista</a:t>
          </a:r>
          <a:endParaRPr lang="es-ES" sz="3100" kern="1200" dirty="0"/>
        </a:p>
      </dsp:txBody>
      <dsp:txXfrm rot="5400000">
        <a:off x="1575297" y="655989"/>
        <a:ext cx="2682310" cy="1719891"/>
      </dsp:txXfrm>
    </dsp:sp>
    <dsp:sp modelId="{08CD9CA1-8F0D-FC43-A96A-4CD35AFB088F}">
      <dsp:nvSpPr>
        <dsp:cNvPr id="0" name=""/>
        <dsp:cNvSpPr/>
      </dsp:nvSpPr>
      <dsp:spPr>
        <a:xfrm rot="5400000">
          <a:off x="4671795" y="136683"/>
          <a:ext cx="1906013" cy="2758505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tint val="50000"/>
            <a:hueOff val="10718665"/>
            <a:satOff val="-15729"/>
            <a:lumOff val="1066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165" tIns="196850" rIns="118110" bIns="19685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De la envidia en las necesidades</a:t>
          </a:r>
          <a:endParaRPr lang="es-ES" sz="3100" kern="1200" dirty="0"/>
        </a:p>
      </dsp:txBody>
      <dsp:txXfrm rot="-5400000">
        <a:off x="4245550" y="655990"/>
        <a:ext cx="2665444" cy="1719891"/>
      </dsp:txXfrm>
    </dsp:sp>
    <dsp:sp modelId="{939AD265-8420-374E-8337-33CB66FD9565}">
      <dsp:nvSpPr>
        <dsp:cNvPr id="0" name=""/>
        <dsp:cNvSpPr/>
      </dsp:nvSpPr>
      <dsp:spPr>
        <a:xfrm>
          <a:off x="3621700" y="0"/>
          <a:ext cx="1217666" cy="1217607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A33B44-9367-4C45-B502-5CF2625FEF20}">
      <dsp:nvSpPr>
        <dsp:cNvPr id="0" name=""/>
        <dsp:cNvSpPr/>
      </dsp:nvSpPr>
      <dsp:spPr>
        <a:xfrm rot="10800000">
          <a:off x="3621700" y="1747105"/>
          <a:ext cx="1217666" cy="1217607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94E02A-7C24-6349-A26A-7A9816788258}">
      <dsp:nvSpPr>
        <dsp:cNvPr id="0" name=""/>
        <dsp:cNvSpPr/>
      </dsp:nvSpPr>
      <dsp:spPr>
        <a:xfrm>
          <a:off x="157943" y="288039"/>
          <a:ext cx="791318" cy="737537"/>
        </a:xfrm>
        <a:prstGeom prst="upArrow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9FEC32-8F9A-D34C-B76C-820EF6021D81}">
      <dsp:nvSpPr>
        <dsp:cNvPr id="0" name=""/>
        <dsp:cNvSpPr/>
      </dsp:nvSpPr>
      <dsp:spPr>
        <a:xfrm>
          <a:off x="1427052" y="598642"/>
          <a:ext cx="2074880" cy="7743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Precios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Compras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Salario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 dirty="0"/>
        </a:p>
      </dsp:txBody>
      <dsp:txXfrm>
        <a:off x="1427052" y="598642"/>
        <a:ext cx="2074880" cy="774362"/>
      </dsp:txXfrm>
    </dsp:sp>
    <dsp:sp modelId="{A63B15A5-B25A-C341-94BF-26730B3681BC}">
      <dsp:nvSpPr>
        <dsp:cNvPr id="0" name=""/>
        <dsp:cNvSpPr/>
      </dsp:nvSpPr>
      <dsp:spPr>
        <a:xfrm>
          <a:off x="460147" y="808205"/>
          <a:ext cx="879449" cy="737537"/>
        </a:xfrm>
        <a:prstGeom prst="downArrow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4C9B5C-ECB8-E046-A494-D48D11CF4B82}">
      <dsp:nvSpPr>
        <dsp:cNvPr id="0" name=""/>
        <dsp:cNvSpPr/>
      </dsp:nvSpPr>
      <dsp:spPr>
        <a:xfrm>
          <a:off x="1421065" y="808205"/>
          <a:ext cx="2074880" cy="7375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0" rIns="256032" bIns="256032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600" kern="1200" dirty="0"/>
        </a:p>
      </dsp:txBody>
      <dsp:txXfrm>
        <a:off x="1421065" y="808205"/>
        <a:ext cx="2074880" cy="7375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11D3D-3655-A84A-BB8A-E8D8D7A29F0C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3DAD7D-17D3-F149-A3E1-6C45A6495B6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9780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DAD7D-17D3-F149-A3E1-6C45A6495B65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3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20133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32619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01447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295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64646"/>
                </a:solidFill>
              </a:defRPr>
            </a:lvl1pPr>
            <a:lvl2pPr>
              <a:defRPr>
                <a:solidFill>
                  <a:srgbClr val="464646"/>
                </a:solidFill>
              </a:defRPr>
            </a:lvl2pPr>
            <a:lvl3pPr>
              <a:defRPr>
                <a:solidFill>
                  <a:srgbClr val="464646"/>
                </a:solidFill>
              </a:defRPr>
            </a:lvl3pPr>
            <a:lvl4pPr>
              <a:defRPr>
                <a:solidFill>
                  <a:srgbClr val="464646"/>
                </a:solidFill>
              </a:defRPr>
            </a:lvl4pPr>
            <a:lvl5pPr>
              <a:defRPr>
                <a:solidFill>
                  <a:srgbClr val="464646"/>
                </a:solidFill>
              </a:defRPr>
            </a:lvl5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64646"/>
                </a:solidFill>
              </a:defRPr>
            </a:lvl1pPr>
          </a:lstStyle>
          <a:p>
            <a:fld id="{EC43563C-D9B3-4432-B336-144C997D6215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64646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Elipse 6"/>
          <p:cNvSpPr/>
          <p:nvPr userDrawn="1"/>
        </p:nvSpPr>
        <p:spPr>
          <a:xfrm>
            <a:off x="8511355" y="180714"/>
            <a:ext cx="350889" cy="350889"/>
          </a:xfrm>
          <a:prstGeom prst="ellipse">
            <a:avLst/>
          </a:prstGeom>
          <a:solidFill>
            <a:srgbClr val="009999"/>
          </a:solidFill>
          <a:ln>
            <a:solidFill>
              <a:srgbClr val="00969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8" name="Elipse 7"/>
          <p:cNvSpPr/>
          <p:nvPr userDrawn="1"/>
        </p:nvSpPr>
        <p:spPr>
          <a:xfrm>
            <a:off x="8511355" y="631221"/>
            <a:ext cx="350889" cy="350889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9" name="Elipse 8"/>
          <p:cNvSpPr/>
          <p:nvPr userDrawn="1"/>
        </p:nvSpPr>
        <p:spPr>
          <a:xfrm>
            <a:off x="8511355" y="1066749"/>
            <a:ext cx="350889" cy="350889"/>
          </a:xfrm>
          <a:prstGeom prst="ellipse">
            <a:avLst/>
          </a:prstGeom>
          <a:solidFill>
            <a:srgbClr val="009999"/>
          </a:solidFill>
          <a:ln>
            <a:solidFill>
              <a:srgbClr val="00969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952116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12833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59984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95357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29919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854330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020658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69394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00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Haga clic para modificar el estilo de texto del patrón 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3563C-D9B3-4432-B336-144C997D6215}" type="datetime1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‹Nº›</a:t>
            </a:fld>
            <a:endParaRPr lang="en-US" dirty="0"/>
          </a:p>
        </p:txBody>
      </p:sp>
      <p:sp>
        <p:nvSpPr>
          <p:cNvPr id="21" name="Elipse 20"/>
          <p:cNvSpPr/>
          <p:nvPr userDrawn="1"/>
        </p:nvSpPr>
        <p:spPr>
          <a:xfrm rot="5400000">
            <a:off x="8515892" y="180514"/>
            <a:ext cx="354653" cy="340141"/>
          </a:xfrm>
          <a:prstGeom prst="ellipse">
            <a:avLst/>
          </a:prstGeom>
          <a:solidFill>
            <a:srgbClr val="009696">
              <a:alpha val="3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5" name="Elipse 24"/>
          <p:cNvSpPr/>
          <p:nvPr userDrawn="1"/>
        </p:nvSpPr>
        <p:spPr>
          <a:xfrm rot="5400000">
            <a:off x="8515892" y="637681"/>
            <a:ext cx="354653" cy="340141"/>
          </a:xfrm>
          <a:prstGeom prst="ellipse">
            <a:avLst/>
          </a:prstGeom>
          <a:solidFill>
            <a:srgbClr val="009696">
              <a:alpha val="3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6" name="Elipse 25"/>
          <p:cNvSpPr/>
          <p:nvPr userDrawn="1"/>
        </p:nvSpPr>
        <p:spPr>
          <a:xfrm rot="5400000">
            <a:off x="8515892" y="1083661"/>
            <a:ext cx="354653" cy="340141"/>
          </a:xfrm>
          <a:prstGeom prst="ellipse">
            <a:avLst/>
          </a:prstGeom>
          <a:solidFill>
            <a:srgbClr val="009696">
              <a:alpha val="3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843987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3312" y="251178"/>
            <a:ext cx="7772400" cy="1470025"/>
          </a:xfrm>
        </p:spPr>
        <p:txBody>
          <a:bodyPr>
            <a:normAutofit/>
          </a:bodyPr>
          <a:lstStyle/>
          <a:p>
            <a:r>
              <a:rPr lang="es-ES" sz="1800" dirty="0" smtClean="0"/>
              <a:t>FACULTAD DE CIENCIAS POLÍTICAS Y SOCIALES</a:t>
            </a:r>
            <a:endParaRPr lang="es-ES" sz="18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563312" y="1947108"/>
            <a:ext cx="804728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solidFill>
                  <a:srgbClr val="FFC000"/>
                </a:solidFill>
              </a:rPr>
              <a:t>La perspectiva antropológica del consumo:</a:t>
            </a:r>
          </a:p>
          <a:p>
            <a:r>
              <a:rPr lang="es-ES" sz="2400" b="1" dirty="0" smtClean="0">
                <a:solidFill>
                  <a:srgbClr val="FFC000"/>
                </a:solidFill>
              </a:rPr>
              <a:t>Mary Douglas y </a:t>
            </a:r>
            <a:r>
              <a:rPr lang="es-ES" sz="2400" b="1" dirty="0" err="1" smtClean="0">
                <a:solidFill>
                  <a:srgbClr val="FFC000"/>
                </a:solidFill>
              </a:rPr>
              <a:t>Baron</a:t>
            </a:r>
            <a:r>
              <a:rPr lang="es-ES" sz="2400" b="1" dirty="0" smtClean="0">
                <a:solidFill>
                  <a:srgbClr val="FFC000"/>
                </a:solidFill>
              </a:rPr>
              <a:t> Isherwood</a:t>
            </a:r>
            <a:endParaRPr lang="es-ES" sz="2400" b="1" dirty="0">
              <a:solidFill>
                <a:srgbClr val="FFC000"/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51303" y="-196334"/>
            <a:ext cx="8259297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smtClean="0"/>
              <a:t>UNIVERSIDAD AUTÓNOMA DEL ESTADO DE MÉXICO</a:t>
            </a:r>
            <a:endParaRPr lang="es-ES" sz="1800" dirty="0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63312" y="66026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 smtClean="0"/>
              <a:t>Licenciatura en Comunicación</a:t>
            </a:r>
            <a:endParaRPr lang="es-ES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12" y="808396"/>
            <a:ext cx="937370" cy="89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824" y="791768"/>
            <a:ext cx="937370" cy="929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Subtítulo 2"/>
          <p:cNvSpPr txBox="1">
            <a:spLocks/>
          </p:cNvSpPr>
          <p:nvPr/>
        </p:nvSpPr>
        <p:spPr>
          <a:xfrm>
            <a:off x="1745087" y="3417133"/>
            <a:ext cx="5683737" cy="10704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600" b="1" dirty="0" smtClean="0">
                <a:solidFill>
                  <a:schemeClr val="tx1">
                    <a:lumMod val="95000"/>
                  </a:schemeClr>
                </a:solidFill>
              </a:rPr>
              <a:t>Unidad de Aprendizaje: </a:t>
            </a:r>
          </a:p>
          <a:p>
            <a:pPr algn="ctr"/>
            <a:r>
              <a:rPr lang="es-ES" sz="2000" b="1" dirty="0" smtClean="0">
                <a:solidFill>
                  <a:schemeClr val="tx1">
                    <a:lumMod val="95000"/>
                  </a:schemeClr>
                </a:solidFill>
              </a:rPr>
              <a:t>Antropología del consumo</a:t>
            </a:r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700" b="1" dirty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100" b="1" dirty="0" smtClean="0">
                <a:solidFill>
                  <a:schemeClr val="tx1">
                    <a:lumMod val="95000"/>
                  </a:schemeClr>
                </a:solidFill>
              </a:rPr>
              <a:t>Núcleo Integral</a:t>
            </a:r>
          </a:p>
          <a:p>
            <a:pPr algn="ctr"/>
            <a:r>
              <a:rPr lang="es-ES" sz="1100" b="1" dirty="0" smtClean="0">
                <a:solidFill>
                  <a:schemeClr val="tx1">
                    <a:lumMod val="95000"/>
                  </a:schemeClr>
                </a:solidFill>
              </a:rPr>
              <a:t>Área </a:t>
            </a:r>
            <a:r>
              <a:rPr lang="es-ES" sz="1100" b="1" dirty="0">
                <a:solidFill>
                  <a:schemeClr val="tx1">
                    <a:lumMod val="95000"/>
                  </a:schemeClr>
                </a:solidFill>
              </a:rPr>
              <a:t>de Docencia: </a:t>
            </a:r>
            <a:r>
              <a:rPr lang="es-ES" sz="1100" b="1" dirty="0" smtClean="0">
                <a:solidFill>
                  <a:schemeClr val="tx1">
                    <a:lumMod val="95000"/>
                  </a:schemeClr>
                </a:solidFill>
              </a:rPr>
              <a:t>Acentuación de Comunicación – Comunicación Social</a:t>
            </a:r>
            <a:endParaRPr lang="es-ES" sz="1100" b="1" dirty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7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207583" y="5405119"/>
            <a:ext cx="4683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400" dirty="0">
                <a:solidFill>
                  <a:srgbClr val="FFC000"/>
                </a:solidFill>
                <a:latin typeface="+mj-lt"/>
              </a:rPr>
              <a:t>Material Didáctico elaborado por</a:t>
            </a:r>
            <a:r>
              <a:rPr lang="es-MX" sz="1400" dirty="0" smtClean="0">
                <a:solidFill>
                  <a:srgbClr val="FFC000"/>
                </a:solidFill>
                <a:latin typeface="+mj-lt"/>
              </a:rPr>
              <a:t>:</a:t>
            </a:r>
          </a:p>
          <a:p>
            <a:pPr algn="r"/>
            <a:r>
              <a:rPr lang="es-MX" sz="1400" dirty="0" smtClean="0">
                <a:solidFill>
                  <a:srgbClr val="FFC000"/>
                </a:solidFill>
                <a:latin typeface="+mj-lt"/>
              </a:rPr>
              <a:t>Dr. en Ed. Juan Carlos Ayala Perdomo</a:t>
            </a:r>
            <a:endParaRPr lang="es-MX" sz="1400" dirty="0">
              <a:solidFill>
                <a:srgbClr val="FFC000"/>
              </a:solidFill>
              <a:latin typeface="+mj-lt"/>
            </a:endParaRPr>
          </a:p>
          <a:p>
            <a:pPr algn="r"/>
            <a:endParaRPr lang="es-MX" sz="1400" dirty="0" smtClean="0">
              <a:solidFill>
                <a:srgbClr val="FFC000"/>
              </a:solidFill>
              <a:latin typeface="+mj-lt"/>
            </a:endParaRPr>
          </a:p>
          <a:p>
            <a:pPr algn="r"/>
            <a:r>
              <a:rPr lang="es-MX" sz="1400" dirty="0" smtClean="0">
                <a:solidFill>
                  <a:srgbClr val="FFC000"/>
                </a:solidFill>
                <a:latin typeface="+mj-lt"/>
              </a:rPr>
              <a:t>Septiembre </a:t>
            </a:r>
            <a:r>
              <a:rPr lang="es-MX" sz="1400" dirty="0">
                <a:solidFill>
                  <a:srgbClr val="FFC000"/>
                </a:solidFill>
                <a:latin typeface="+mj-lt"/>
              </a:rPr>
              <a:t>de </a:t>
            </a:r>
            <a:r>
              <a:rPr lang="es-MX" sz="1400" dirty="0" smtClean="0">
                <a:solidFill>
                  <a:srgbClr val="FFC000"/>
                </a:solidFill>
                <a:latin typeface="+mj-lt"/>
              </a:rPr>
              <a:t>2015</a:t>
            </a:r>
            <a:endParaRPr lang="es-MX" sz="1400" dirty="0">
              <a:solidFill>
                <a:srgbClr val="FFC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9320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Teoría de la envidia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191049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2800" dirty="0" smtClean="0"/>
              <a:t>“La pobreza es un concepto relativo. Asegurar que alguien es pobre es aventurar una afirmación relativa, tal como declarar que alguien es ligero o pesado”</a:t>
            </a:r>
            <a:endParaRPr lang="es-ES" sz="2800" dirty="0"/>
          </a:p>
        </p:txBody>
      </p:sp>
      <p:sp>
        <p:nvSpPr>
          <p:cNvPr id="4" name="Rectángulo 3"/>
          <p:cNvSpPr/>
          <p:nvPr/>
        </p:nvSpPr>
        <p:spPr>
          <a:xfrm>
            <a:off x="2953629" y="3804551"/>
            <a:ext cx="1661457" cy="52322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dirty="0" smtClean="0"/>
              <a:t>Ambición</a:t>
            </a:r>
            <a:endParaRPr lang="es-ES" sz="2800" dirty="0"/>
          </a:p>
        </p:txBody>
      </p:sp>
      <p:sp>
        <p:nvSpPr>
          <p:cNvPr id="5" name="Rectángulo 4"/>
          <p:cNvSpPr/>
          <p:nvPr/>
        </p:nvSpPr>
        <p:spPr>
          <a:xfrm>
            <a:off x="5032763" y="3804551"/>
            <a:ext cx="1362347" cy="52322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dirty="0" smtClean="0"/>
              <a:t>Envidia</a:t>
            </a:r>
            <a:endParaRPr lang="es-ES" sz="2800" dirty="0"/>
          </a:p>
        </p:txBody>
      </p:sp>
      <p:sp>
        <p:nvSpPr>
          <p:cNvPr id="7" name="Rectángulo 6"/>
          <p:cNvSpPr/>
          <p:nvPr/>
        </p:nvSpPr>
        <p:spPr>
          <a:xfrm>
            <a:off x="4615086" y="3804551"/>
            <a:ext cx="417677" cy="523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dirty="0" smtClean="0"/>
              <a:t>Y</a:t>
            </a:r>
            <a:endParaRPr lang="es-ES" sz="2800" dirty="0"/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2403504" y="4664294"/>
            <a:ext cx="4423163" cy="7884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800" dirty="0" smtClean="0">
                <a:solidFill>
                  <a:schemeClr val="bg1"/>
                </a:solidFill>
              </a:rPr>
              <a:t>Efecto del túnel</a:t>
            </a: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500286" y="5826265"/>
            <a:ext cx="8229600" cy="7871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800" dirty="0" smtClean="0"/>
              <a:t>Curiosidad acerca del irracional deseo humano de poseer…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4161097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Autocrítica de los economistas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0288" y="1674895"/>
            <a:ext cx="8229600" cy="1625117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ES" sz="2800" dirty="0" smtClean="0">
                <a:solidFill>
                  <a:srgbClr val="FFFFFF"/>
                </a:solidFill>
              </a:rPr>
              <a:t>Teoría utilitarista: el individuo actúa racionalmente, dado que sus decisiones son coherentes entre sí y permanecen estables a corto plazo.</a:t>
            </a:r>
            <a:endParaRPr lang="es-ES" sz="2800" dirty="0">
              <a:solidFill>
                <a:srgbClr val="FFFFFF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84304" y="4711361"/>
            <a:ext cx="8328964" cy="162511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S" sz="2800" dirty="0" smtClean="0">
                <a:solidFill>
                  <a:srgbClr val="FFFFFF"/>
                </a:solidFill>
              </a:rPr>
              <a:t>Los objetivos racionales del individuo son colocados fuera de su campo de visión y trivializados bajo el término de “gustos”</a:t>
            </a:r>
            <a:endParaRPr lang="es-ES" sz="2800" dirty="0">
              <a:solidFill>
                <a:srgbClr val="FFFFFF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 rot="16200000">
            <a:off x="-476605" y="2176456"/>
            <a:ext cx="1625118" cy="621996"/>
          </a:xfrm>
          <a:prstGeom prst="rect">
            <a:avLst/>
          </a:prstGeom>
          <a:solidFill>
            <a:srgbClr val="009696"/>
          </a:solidFill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1800" dirty="0" smtClean="0">
                <a:solidFill>
                  <a:srgbClr val="FFFFFF"/>
                </a:solidFill>
              </a:rPr>
              <a:t>Econom</a:t>
            </a:r>
            <a:r>
              <a:rPr lang="es-ES" sz="1800" dirty="0">
                <a:solidFill>
                  <a:srgbClr val="FFFFFF"/>
                </a:solidFill>
              </a:rPr>
              <a:t>i</a:t>
            </a:r>
            <a:r>
              <a:rPr lang="es-ES" sz="1800" dirty="0" smtClean="0">
                <a:solidFill>
                  <a:srgbClr val="FFFFFF"/>
                </a:solidFill>
              </a:rPr>
              <a:t>stas</a:t>
            </a:r>
            <a:endParaRPr lang="es-ES" sz="1800" dirty="0">
              <a:solidFill>
                <a:srgbClr val="FFFFFF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 rot="16200000">
            <a:off x="-476605" y="5228588"/>
            <a:ext cx="1625118" cy="621996"/>
          </a:xfrm>
          <a:prstGeom prst="rect">
            <a:avLst/>
          </a:prstGeom>
          <a:solidFill>
            <a:srgbClr val="009696"/>
          </a:solidFill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1800" dirty="0" smtClean="0">
                <a:solidFill>
                  <a:srgbClr val="FFFFFF"/>
                </a:solidFill>
              </a:rPr>
              <a:t>Antropólogos</a:t>
            </a:r>
            <a:endParaRPr lang="es-ES" sz="1800" dirty="0">
              <a:solidFill>
                <a:srgbClr val="FFFFFF"/>
              </a:solidFill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2061965425"/>
              </p:ext>
            </p:extLst>
          </p:nvPr>
        </p:nvGraphicFramePr>
        <p:xfrm>
          <a:off x="2887315" y="3051979"/>
          <a:ext cx="3705143" cy="1536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0431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083089"/>
            <a:ext cx="8002809" cy="265169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ES" sz="2800" dirty="0" smtClean="0"/>
              <a:t>“Poco menos que una serie de definiciones inconexas y arbitrarias”</a:t>
            </a:r>
          </a:p>
          <a:p>
            <a:r>
              <a:rPr lang="es-ES" sz="2800" dirty="0" smtClean="0"/>
              <a:t>Defensa: a pesar de todas sus deficiencias, la teoría de la demanda ofrece aún el método más eficaz para el análisis de la elección.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457200" y="4145612"/>
            <a:ext cx="8002809" cy="181549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00" dirty="0" smtClean="0"/>
              <a:t>La explicación reside en las variaciones de los gustos. </a:t>
            </a:r>
          </a:p>
          <a:p>
            <a:r>
              <a:rPr lang="es-ES" sz="2800" dirty="0" smtClean="0"/>
              <a:t>Teoría de los gustos desarrollada por otra disciplina de las ciencias sociales.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51881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03047" y="442416"/>
            <a:ext cx="7181086" cy="177978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ES" sz="2800" dirty="0" smtClean="0"/>
              <a:t>El consumo es un costo necesario para mantener el abastecimiento de mano de obra saludable en el mercado.</a:t>
            </a:r>
            <a:endParaRPr lang="es-ES" sz="2800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200364" y="2564344"/>
            <a:ext cx="4302061" cy="76262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800" dirty="0" smtClean="0">
                <a:solidFill>
                  <a:srgbClr val="FFFFFF"/>
                </a:solidFill>
              </a:rPr>
              <a:t>Se vive para trabajar</a:t>
            </a:r>
            <a:endParaRPr lang="es-ES" sz="2800" dirty="0">
              <a:solidFill>
                <a:srgbClr val="FFFFFF"/>
              </a:solidFill>
            </a:endParaRPr>
          </a:p>
        </p:txBody>
      </p:sp>
      <p:sp>
        <p:nvSpPr>
          <p:cNvPr id="5" name="Flecha abajo 4"/>
          <p:cNvSpPr/>
          <p:nvPr/>
        </p:nvSpPr>
        <p:spPr>
          <a:xfrm>
            <a:off x="4024576" y="2035458"/>
            <a:ext cx="504239" cy="56623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Elipse 6"/>
          <p:cNvSpPr/>
          <p:nvPr/>
        </p:nvSpPr>
        <p:spPr>
          <a:xfrm>
            <a:off x="499395" y="130717"/>
            <a:ext cx="607304" cy="607304"/>
          </a:xfrm>
          <a:prstGeom prst="ellipse">
            <a:avLst/>
          </a:prstGeom>
          <a:solidFill>
            <a:srgbClr val="009696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sz="2000" b="1" dirty="0" smtClean="0"/>
              <a:t>a)</a:t>
            </a:r>
            <a:endParaRPr lang="es-ES" sz="2000" b="1" dirty="0"/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955447" y="3788058"/>
            <a:ext cx="7181086" cy="177978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800" dirty="0" smtClean="0"/>
              <a:t>El consumo es el fin o el objetivo de todo trabajo. Considera al trabajo como mero gasto de energía dirigido a lograr otro objetivo</a:t>
            </a:r>
            <a:endParaRPr lang="es-ES" sz="2800" dirty="0"/>
          </a:p>
        </p:txBody>
      </p:sp>
      <p:sp>
        <p:nvSpPr>
          <p:cNvPr id="9" name="Elipse 8"/>
          <p:cNvSpPr/>
          <p:nvPr/>
        </p:nvSpPr>
        <p:spPr>
          <a:xfrm>
            <a:off x="651795" y="3476359"/>
            <a:ext cx="607304" cy="607304"/>
          </a:xfrm>
          <a:prstGeom prst="ellipse">
            <a:avLst/>
          </a:prstGeom>
          <a:solidFill>
            <a:srgbClr val="009696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sz="2000" b="1" dirty="0"/>
              <a:t>b</a:t>
            </a:r>
            <a:r>
              <a:rPr lang="es-ES" sz="2000" b="1" dirty="0" smtClean="0"/>
              <a:t>)</a:t>
            </a:r>
            <a:endParaRPr lang="es-ES" sz="2000" b="1" dirty="0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2377784" y="6008023"/>
            <a:ext cx="4302061" cy="76262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800" dirty="0" smtClean="0">
                <a:solidFill>
                  <a:srgbClr val="FFFFFF"/>
                </a:solidFill>
              </a:rPr>
              <a:t>Producción como medio</a:t>
            </a:r>
            <a:endParaRPr lang="es-ES" sz="2800" dirty="0">
              <a:solidFill>
                <a:srgbClr val="FFFFFF"/>
              </a:solidFill>
            </a:endParaRPr>
          </a:p>
        </p:txBody>
      </p:sp>
      <p:sp>
        <p:nvSpPr>
          <p:cNvPr id="12" name="Flecha abajo 11"/>
          <p:cNvSpPr/>
          <p:nvPr/>
        </p:nvSpPr>
        <p:spPr>
          <a:xfrm>
            <a:off x="4201996" y="5553833"/>
            <a:ext cx="504239" cy="56623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5247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6818" y="1429257"/>
            <a:ext cx="8229600" cy="1726637"/>
          </a:xfrm>
          <a:ln w="57150" cmpd="sng">
            <a:solidFill>
              <a:srgbClr val="009696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2400" dirty="0" smtClean="0"/>
              <a:t>La economía no se apoya en las leyes del placer humano; si tales leyes no son desarrolladas por ninguna otra ciencia, tendrán que serlo entonces por la de los economistas.</a:t>
            </a:r>
          </a:p>
          <a:p>
            <a:pPr algn="ctr"/>
            <a:endParaRPr lang="es-ES" sz="2400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366818" y="3737794"/>
            <a:ext cx="8229600" cy="1726637"/>
          </a:xfrm>
          <a:prstGeom prst="rect">
            <a:avLst/>
          </a:prstGeom>
          <a:ln w="57150" cmpd="sng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400" b="1" u="sng" dirty="0" smtClean="0"/>
              <a:t>Utilidad: </a:t>
            </a:r>
            <a:r>
              <a:rPr lang="es-ES" sz="2400" dirty="0" smtClean="0"/>
              <a:t>aquella propiedad de todo objeto por medio de la cual éste sirve para producir un beneficio, progreso, placer, bien o felicidad… o… para proteger a la felicidad contra daños, dolores, males o desdichas.</a:t>
            </a:r>
          </a:p>
          <a:p>
            <a:pPr algn="ctr"/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299481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Consumo</a:t>
            </a:r>
            <a:endParaRPr lang="es-ES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35326265"/>
              </p:ext>
            </p:extLst>
          </p:nvPr>
        </p:nvGraphicFramePr>
        <p:xfrm>
          <a:off x="291027" y="1575896"/>
          <a:ext cx="6096000" cy="3197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Marcador de contenido 2"/>
          <p:cNvSpPr txBox="1">
            <a:spLocks/>
          </p:cNvSpPr>
          <p:nvPr/>
        </p:nvSpPr>
        <p:spPr>
          <a:xfrm>
            <a:off x="4236721" y="5027807"/>
            <a:ext cx="4671502" cy="15869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r>
              <a:rPr lang="es-ES" sz="2000" dirty="0" smtClean="0"/>
              <a:t>Sin cambio en la escala de una industria o en la proporción de los factores de la producción “no puede haber ni producto marginal ni costo marginal”</a:t>
            </a:r>
          </a:p>
          <a:p>
            <a:pPr algn="just"/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400525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Recordemos que…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494281"/>
            <a:ext cx="8229600" cy="3317240"/>
          </a:xfrm>
        </p:spPr>
        <p:txBody>
          <a:bodyPr/>
          <a:lstStyle/>
          <a:p>
            <a:pPr algn="just"/>
            <a:r>
              <a:rPr lang="es-ES" dirty="0" smtClean="0"/>
              <a:t>Según la teoría materialista, nuestras </a:t>
            </a:r>
            <a:r>
              <a:rPr lang="es-ES" dirty="0"/>
              <a:t>únicas necesidades reales, básicas y universales son las necesidades físicas</a:t>
            </a:r>
            <a:r>
              <a:rPr lang="es-ES" dirty="0" smtClean="0"/>
              <a:t>.</a:t>
            </a:r>
          </a:p>
          <a:p>
            <a:pPr marL="0" indent="0" algn="just">
              <a:buNone/>
            </a:pPr>
            <a:endParaRPr lang="es-ES" dirty="0" smtClean="0"/>
          </a:p>
          <a:p>
            <a:pPr algn="just"/>
            <a:r>
              <a:rPr lang="es-ES" dirty="0" smtClean="0"/>
              <a:t>La teoría de la envidia sostiene que la pobreza es un concepto relativo. 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217763" y="274638"/>
            <a:ext cx="1673867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600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>
                <a:solidFill>
                  <a:srgbClr val="FFFFFF"/>
                </a:solidFill>
              </a:rPr>
              <a:t>Pausa</a:t>
            </a:r>
          </a:p>
          <a:p>
            <a:r>
              <a:rPr lang="es-ES" dirty="0">
                <a:solidFill>
                  <a:srgbClr val="FFFFFF"/>
                </a:solidFill>
              </a:rPr>
              <a:t>#</a:t>
            </a:r>
            <a:r>
              <a:rPr lang="es-ES" dirty="0" smtClean="0">
                <a:solidFill>
                  <a:srgbClr val="FFFFFF"/>
                </a:solidFill>
              </a:rPr>
              <a:t>1</a:t>
            </a:r>
            <a:endParaRPr lang="es-E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89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Recordemos que…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6405" y="2128521"/>
            <a:ext cx="8229600" cy="3558540"/>
          </a:xfrm>
        </p:spPr>
        <p:txBody>
          <a:bodyPr>
            <a:normAutofit/>
          </a:bodyPr>
          <a:lstStyle/>
          <a:p>
            <a:pPr algn="just"/>
            <a:r>
              <a:rPr lang="es-ES" sz="2800" dirty="0" smtClean="0"/>
              <a:t>Los factores de producción están estrechamente ligados a los bienes de consumo.  </a:t>
            </a:r>
            <a:endParaRPr lang="es-ES" sz="2800" dirty="0"/>
          </a:p>
          <a:p>
            <a:endParaRPr lang="es-ES" sz="2800" dirty="0" smtClean="0"/>
          </a:p>
          <a:p>
            <a:endParaRPr lang="es-ES" sz="2800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217763" y="274638"/>
            <a:ext cx="1673867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600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>
                <a:solidFill>
                  <a:srgbClr val="FFFFFF"/>
                </a:solidFill>
              </a:rPr>
              <a:t>Pausa</a:t>
            </a:r>
          </a:p>
          <a:p>
            <a:r>
              <a:rPr lang="es-ES" dirty="0">
                <a:solidFill>
                  <a:srgbClr val="FFFFFF"/>
                </a:solidFill>
              </a:rPr>
              <a:t>#</a:t>
            </a:r>
            <a:r>
              <a:rPr lang="es-ES" dirty="0" smtClean="0">
                <a:solidFill>
                  <a:srgbClr val="FFFFFF"/>
                </a:solidFill>
              </a:rPr>
              <a:t>1</a:t>
            </a:r>
            <a:endParaRPr lang="es-ES" dirty="0">
              <a:solidFill>
                <a:srgbClr val="FFFF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62" y="4046538"/>
            <a:ext cx="7431087" cy="188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45914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Actividad de aprendizaje sugerida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6884" y="2120527"/>
            <a:ext cx="7659916" cy="4107553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s-ES" dirty="0" smtClean="0"/>
              <a:t>En equipos de tres integrantes piensen en dos necesidades que tengan ahora, pero que hace 10 o 15 años pudieran haber sido consideradas un lujo. </a:t>
            </a:r>
          </a:p>
          <a:p>
            <a:pPr algn="just"/>
            <a:endParaRPr lang="es-ES" dirty="0"/>
          </a:p>
          <a:p>
            <a:pPr marL="0" indent="0" algn="just">
              <a:buNone/>
            </a:pPr>
            <a:r>
              <a:rPr lang="es-ES" dirty="0" smtClean="0"/>
              <a:t>Individualmente piensa y describe algún artículo o actividad que para ti es un lujo pero para alguna otra cultura es una necesidad.</a:t>
            </a:r>
          </a:p>
          <a:p>
            <a:pPr marL="0" indent="0" algn="just">
              <a:buNone/>
            </a:pPr>
            <a:endParaRPr lang="es-ES" dirty="0"/>
          </a:p>
          <a:p>
            <a:pPr marL="0" indent="0" algn="just">
              <a:buNone/>
            </a:pPr>
            <a:r>
              <a:rPr lang="es-ES" dirty="0" smtClean="0"/>
              <a:t>Escriban una reflexión colectiva sobre cuál es el significado del “lujo” ahora y en otros momentos de la historia, o en contextos culturales distintos. Usen sus propias experiencias como ejemplos y analícenlas a partir de los supuestos hasta ahora expuestos.</a:t>
            </a:r>
            <a:endParaRPr lang="es-ES" dirty="0"/>
          </a:p>
          <a:p>
            <a:pPr marL="0" indent="0" algn="just">
              <a:buNone/>
            </a:pPr>
            <a:endParaRPr lang="es-ES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295063" y="2195850"/>
            <a:ext cx="664268" cy="600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600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dirty="0" smtClean="0">
                <a:solidFill>
                  <a:srgbClr val="FFFFFF"/>
                </a:solidFill>
              </a:rPr>
              <a:t>1</a:t>
            </a:r>
            <a:endParaRPr lang="es-ES" sz="2400" dirty="0">
              <a:solidFill>
                <a:srgbClr val="FFFFFF"/>
              </a:solidFill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295787" y="3392576"/>
            <a:ext cx="664268" cy="600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600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dirty="0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295787" y="4571136"/>
            <a:ext cx="664268" cy="600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600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dirty="0" smtClean="0">
                <a:solidFill>
                  <a:srgbClr val="FFFFFF"/>
                </a:solidFill>
              </a:rPr>
              <a:t>3</a:t>
            </a:r>
            <a:endParaRPr lang="es-E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179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El uso de los bienes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6817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Propósitos de la Unidad de Aprendizaje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270761"/>
            <a:ext cx="8229600" cy="3002280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Conocer las necesidades, expectativas, motivaciones, influencias y procesos que viven los individuos dentro de una estructura social para el consumo de bienes y servicios tomando en cuenta factores históricos, sociológicos, culturales y económicos.</a:t>
            </a:r>
          </a:p>
          <a:p>
            <a:pPr algn="just"/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355904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Redefinición del consumo</a:t>
            </a:r>
            <a:endParaRPr lang="es-ES" dirty="0"/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22705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“Consumo” aplicable a todas las sociedades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Marcador de contenido 1"/>
          <p:cNvSpPr txBox="1">
            <a:spLocks/>
          </p:cNvSpPr>
          <p:nvPr/>
        </p:nvSpPr>
        <p:spPr>
          <a:xfrm>
            <a:off x="893653" y="2400361"/>
            <a:ext cx="3484105" cy="17066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400" dirty="0" smtClean="0"/>
              <a:t>El consumo no es producto de ninguna imposición; la decisión del consumidor es libre.</a:t>
            </a:r>
          </a:p>
          <a:p>
            <a:pPr marL="0" indent="0" algn="ctr">
              <a:buFont typeface="Arial"/>
              <a:buNone/>
            </a:pPr>
            <a:endParaRPr lang="es-ES" dirty="0"/>
          </a:p>
        </p:txBody>
      </p:sp>
      <p:sp>
        <p:nvSpPr>
          <p:cNvPr id="5" name="Marcador de contenido 1"/>
          <p:cNvSpPr txBox="1">
            <a:spLocks/>
          </p:cNvSpPr>
          <p:nvPr/>
        </p:nvSpPr>
        <p:spPr>
          <a:xfrm>
            <a:off x="4937231" y="2400361"/>
            <a:ext cx="3484105" cy="17066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400" dirty="0" smtClean="0"/>
              <a:t>El consumo empieza donde termina el mercado.</a:t>
            </a:r>
          </a:p>
          <a:p>
            <a:pPr marL="0" indent="0">
              <a:buFont typeface="Arial"/>
              <a:buNone/>
            </a:pPr>
            <a:endParaRPr lang="es-ES" dirty="0"/>
          </a:p>
        </p:txBody>
      </p:sp>
      <p:sp>
        <p:nvSpPr>
          <p:cNvPr id="6" name="Marcador de contenido 1"/>
          <p:cNvSpPr txBox="1">
            <a:spLocks/>
          </p:cNvSpPr>
          <p:nvPr/>
        </p:nvSpPr>
        <p:spPr>
          <a:xfrm>
            <a:off x="2651405" y="4629099"/>
            <a:ext cx="4388410" cy="95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S" sz="2400" dirty="0" smtClean="0"/>
              <a:t>El consumo es asunto privado</a:t>
            </a:r>
          </a:p>
        </p:txBody>
      </p:sp>
      <p:sp>
        <p:nvSpPr>
          <p:cNvPr id="7" name="Flecha abajo 6"/>
          <p:cNvSpPr/>
          <p:nvPr/>
        </p:nvSpPr>
        <p:spPr>
          <a:xfrm rot="18597207">
            <a:off x="1913190" y="4067267"/>
            <a:ext cx="490158" cy="11236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Flecha abajo 7"/>
          <p:cNvSpPr/>
          <p:nvPr/>
        </p:nvSpPr>
        <p:spPr>
          <a:xfrm rot="3274879">
            <a:off x="7128415" y="4076065"/>
            <a:ext cx="490158" cy="11236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Marcador de contenido 1"/>
          <p:cNvSpPr txBox="1">
            <a:spLocks/>
          </p:cNvSpPr>
          <p:nvPr/>
        </p:nvSpPr>
        <p:spPr>
          <a:xfrm>
            <a:off x="2743026" y="5634877"/>
            <a:ext cx="4388410" cy="95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S" sz="2400" dirty="0" smtClean="0"/>
              <a:t>El consumo no es objeto de ninguna forma de coerción</a:t>
            </a:r>
          </a:p>
        </p:txBody>
      </p:sp>
      <p:sp>
        <p:nvSpPr>
          <p:cNvPr id="10" name="Multiplicación 9"/>
          <p:cNvSpPr/>
          <p:nvPr/>
        </p:nvSpPr>
        <p:spPr>
          <a:xfrm>
            <a:off x="3510997" y="4763830"/>
            <a:ext cx="2071660" cy="1050276"/>
          </a:xfrm>
          <a:prstGeom prst="mathMultiply">
            <a:avLst>
              <a:gd name="adj1" fmla="val 1463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64367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Consumo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68150"/>
          </a:xfrm>
          <a:ln>
            <a:solidFill>
              <a:srgbClr val="009696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s-ES" dirty="0" smtClean="0"/>
              <a:t>Uso de los bienes materiales que está más allá del comercio y goza de una absoluta libertad frente a la ley. </a:t>
            </a:r>
            <a:endParaRPr lang="es-ES" dirty="0"/>
          </a:p>
        </p:txBody>
      </p:sp>
      <p:sp>
        <p:nvSpPr>
          <p:cNvPr id="4" name="Marcador de contenido 1"/>
          <p:cNvSpPr txBox="1">
            <a:spLocks/>
          </p:cNvSpPr>
          <p:nvPr/>
        </p:nvSpPr>
        <p:spPr>
          <a:xfrm>
            <a:off x="2469986" y="4151764"/>
            <a:ext cx="4388410" cy="9546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400" dirty="0" smtClean="0"/>
              <a:t>Tribus que no tienen comercio</a:t>
            </a:r>
          </a:p>
        </p:txBody>
      </p:sp>
    </p:spTree>
    <p:extLst>
      <p:ext uri="{BB962C8B-B14F-4D97-AF65-F5344CB8AC3E}">
        <p14:creationId xmlns:p14="http://schemas.microsoft.com/office/powerpoint/2010/main" val="18104567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769" y="461353"/>
            <a:ext cx="8229600" cy="995855"/>
          </a:xfrm>
          <a:solidFill>
            <a:srgbClr val="009696"/>
          </a:solidFill>
          <a:ln>
            <a:solidFill>
              <a:srgbClr val="009696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2800" dirty="0" smtClean="0">
                <a:solidFill>
                  <a:srgbClr val="FFFFFF"/>
                </a:solidFill>
              </a:rPr>
              <a:t>Arena en donde la cultura es motivo de disputas y remodelaciones.</a:t>
            </a:r>
            <a:endParaRPr lang="es-ES" sz="2800" dirty="0">
              <a:solidFill>
                <a:srgbClr val="FFFFFF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20097" y="1827561"/>
            <a:ext cx="8261271" cy="121354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800" dirty="0" smtClean="0">
                <a:solidFill>
                  <a:srgbClr val="FFFFFF"/>
                </a:solidFill>
              </a:rPr>
              <a:t>Decisiones en torno al consumo expresan y general lo que conocemos como cultura en el más general de sus sentidos</a:t>
            </a:r>
            <a:endParaRPr lang="es-ES" sz="2800" dirty="0">
              <a:solidFill>
                <a:srgbClr val="FFFFFF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281804" y="3436528"/>
            <a:ext cx="8229600" cy="12135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800" dirty="0" smtClean="0">
                <a:solidFill>
                  <a:srgbClr val="FFFFFF"/>
                </a:solidFill>
              </a:rPr>
              <a:t>Juicios morales que trazan el perfil de los roles en sociedad </a:t>
            </a:r>
            <a:endParaRPr lang="es-ES" sz="2800" dirty="0">
              <a:solidFill>
                <a:srgbClr val="FFFFFF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20097" y="5026820"/>
            <a:ext cx="8229600" cy="12135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800" dirty="0" smtClean="0">
                <a:solidFill>
                  <a:srgbClr val="FFFFFF"/>
                </a:solidFill>
              </a:rPr>
              <a:t>Estas decisiones de consumo pueden entrañar enormes gastos y que, una vez tomadas, pueden determinar la evolución de una cultura</a:t>
            </a:r>
            <a:endParaRPr lang="es-ES" sz="2800" dirty="0">
              <a:solidFill>
                <a:srgbClr val="FFFFFF"/>
              </a:solidFill>
            </a:endParaRPr>
          </a:p>
        </p:txBody>
      </p:sp>
      <p:sp>
        <p:nvSpPr>
          <p:cNvPr id="6" name="Flecha curvada hacia abajo 5"/>
          <p:cNvSpPr/>
          <p:nvPr/>
        </p:nvSpPr>
        <p:spPr>
          <a:xfrm rot="5400000">
            <a:off x="6961335" y="3974481"/>
            <a:ext cx="3100136" cy="790433"/>
          </a:xfrm>
          <a:prstGeom prst="curved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5085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01474" y="255677"/>
            <a:ext cx="7050358" cy="1256911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>
              <a:buNone/>
            </a:pPr>
            <a:r>
              <a:rPr lang="es-ES" dirty="0" smtClean="0"/>
              <a:t>Hay ciertas cosas que no pueden ser vendidas o compradas.</a:t>
            </a:r>
            <a:endParaRPr lang="es-ES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1001474" y="1901991"/>
            <a:ext cx="7050358" cy="125691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dirty="0" smtClean="0"/>
              <a:t>Condena mediante las reglas de sentido común.</a:t>
            </a: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173" y="3848100"/>
            <a:ext cx="3108959" cy="233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83484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/>
          <p:cNvSpPr txBox="1">
            <a:spLocks/>
          </p:cNvSpPr>
          <p:nvPr/>
        </p:nvSpPr>
        <p:spPr>
          <a:xfrm>
            <a:off x="457200" y="1718519"/>
            <a:ext cx="8229600" cy="1829786"/>
          </a:xfrm>
          <a:prstGeom prst="rect">
            <a:avLst/>
          </a:prstGeom>
          <a:ln w="38100" cmpd="sng">
            <a:solidFill>
              <a:srgbClr val="009696"/>
            </a:solidFill>
            <a:prstDash val="dash"/>
          </a:ln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b="1" u="sng" dirty="0" smtClean="0"/>
              <a:t>Consumo</a:t>
            </a:r>
            <a:r>
              <a:rPr lang="es-ES" dirty="0" smtClean="0"/>
              <a:t>: área del comportamiento protegida por reglas que están en posibilidad de comprobar explícitamente que ni el comercio ni la fuerza están siendo aplicados a una relación libre.</a:t>
            </a:r>
            <a:endParaRPr lang="es-ES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355600" y="4415388"/>
            <a:ext cx="6128254" cy="8836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400" dirty="0" smtClean="0"/>
              <a:t>Línea entre el dinero en efectivo y el regalo</a:t>
            </a:r>
            <a:endParaRPr lang="es-ES" sz="2400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6623410" y="4415388"/>
            <a:ext cx="2247754" cy="8836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400" dirty="0" smtClean="0"/>
              <a:t>Servicios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6036755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6755" y="273057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Un universo construido con mercancías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1904" y="1600200"/>
            <a:ext cx="1522405" cy="1182215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indent="0">
              <a:buNone/>
            </a:pPr>
            <a:r>
              <a:rPr lang="es-ES" dirty="0" smtClean="0">
                <a:solidFill>
                  <a:srgbClr val="FFFFFF"/>
                </a:solidFill>
              </a:rPr>
              <a:t>Bienes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110337" y="1600200"/>
            <a:ext cx="6424378" cy="11822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S" dirty="0" smtClean="0">
                <a:solidFill>
                  <a:srgbClr val="FFFFFF"/>
                </a:solidFill>
              </a:rPr>
              <a:t>Necesarios para hacer visibles y estables las categorías de una cultura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2698262" y="3163051"/>
            <a:ext cx="4342408" cy="659345"/>
          </a:xfrm>
          <a:prstGeom prst="rect">
            <a:avLst/>
          </a:prstGeom>
          <a:solidFill>
            <a:srgbClr val="00969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dirty="0" smtClean="0">
                <a:solidFill>
                  <a:srgbClr val="FFFFFF"/>
                </a:solidFill>
              </a:rPr>
              <a:t>Significados sociales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6" name="Flecha abajo 5"/>
          <p:cNvSpPr/>
          <p:nvPr/>
        </p:nvSpPr>
        <p:spPr>
          <a:xfrm>
            <a:off x="4444773" y="2782415"/>
            <a:ext cx="690994" cy="47976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531903" y="3956126"/>
            <a:ext cx="8002812" cy="10484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S" sz="2400" dirty="0" smtClean="0">
                <a:solidFill>
                  <a:srgbClr val="FFFFFF"/>
                </a:solidFill>
              </a:rPr>
              <a:t>Las mercancías tienen otro importante uso: sirven para establecer y mantener las relaciones sociales</a:t>
            </a:r>
            <a:endParaRPr lang="es-ES" sz="2400" dirty="0">
              <a:solidFill>
                <a:srgbClr val="FFFFFF"/>
              </a:solidFill>
            </a:endParaRP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531903" y="5302306"/>
            <a:ext cx="5743071" cy="11822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S" sz="2400" dirty="0" smtClean="0">
                <a:solidFill>
                  <a:srgbClr val="FFFFFF"/>
                </a:solidFill>
              </a:rPr>
              <a:t>Bienes como </a:t>
            </a:r>
            <a:r>
              <a:rPr lang="es-ES" sz="2400" dirty="0" err="1" smtClean="0">
                <a:solidFill>
                  <a:srgbClr val="FFFFFF"/>
                </a:solidFill>
              </a:rPr>
              <a:t>proporcionadores</a:t>
            </a:r>
            <a:r>
              <a:rPr lang="es-ES" sz="2400" dirty="0" smtClean="0">
                <a:solidFill>
                  <a:srgbClr val="FFFFFF"/>
                </a:solidFill>
              </a:rPr>
              <a:t> de subsistencias y establecedores de las líneas de las relaciones sociales</a:t>
            </a:r>
            <a:endParaRPr lang="es-ES" sz="2400" dirty="0">
              <a:solidFill>
                <a:srgbClr val="FFFFFF"/>
              </a:solidFill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6417687" y="5302306"/>
            <a:ext cx="2117028" cy="11822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dirty="0" smtClean="0">
                <a:solidFill>
                  <a:srgbClr val="FFFFFF"/>
                </a:solidFill>
              </a:rPr>
              <a:t>Por qué la gente necesita bienes</a:t>
            </a:r>
            <a:endParaRPr lang="es-E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3650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Individualismo teórico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959483"/>
            <a:ext cx="8229600" cy="116354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2800" dirty="0" smtClean="0"/>
              <a:t>El individuo existe sólo en la medida en que está inmerso en la cultura de su tiempo y lugar.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643955" y="1171998"/>
            <a:ext cx="7656961" cy="491279"/>
          </a:xfrm>
          <a:prstGeom prst="rect">
            <a:avLst/>
          </a:prstGeom>
          <a:ln>
            <a:solidFill>
              <a:srgbClr val="00969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S" sz="2000" dirty="0" smtClean="0"/>
              <a:t>Como medio no verbal de la facultad creativa del género humano</a:t>
            </a:r>
            <a:endParaRPr lang="es-ES" sz="2000" dirty="0"/>
          </a:p>
        </p:txBody>
      </p:sp>
      <p:sp>
        <p:nvSpPr>
          <p:cNvPr id="5" name="Rectángulo 4"/>
          <p:cNvSpPr/>
          <p:nvPr/>
        </p:nvSpPr>
        <p:spPr>
          <a:xfrm>
            <a:off x="457200" y="4967140"/>
            <a:ext cx="8229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/>
              <a:t>El significado está empotrado en la realidad, de manera que nunca es fácilmente distinguible en la superficie de la comunicación. El discurso es sólo un canal y por sí mismo no otorga sentido, a menos que se relacione con otra información registrada por el oyente. </a:t>
            </a:r>
          </a:p>
        </p:txBody>
      </p:sp>
    </p:spTree>
    <p:extLst>
      <p:ext uri="{BB962C8B-B14F-4D97-AF65-F5344CB8AC3E}">
        <p14:creationId xmlns:p14="http://schemas.microsoft.com/office/powerpoint/2010/main" val="2676619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743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Establecer los significados públicos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7520"/>
          </a:xfrm>
          <a:solidFill>
            <a:srgbClr val="00969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2800" dirty="0" smtClean="0">
                <a:solidFill>
                  <a:schemeClr val="bg1"/>
                </a:solidFill>
              </a:rPr>
              <a:t>Un significado al que se le añade una serie de indicios se transforma a sí mismo. </a:t>
            </a: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457200" y="3059776"/>
            <a:ext cx="8229600" cy="60031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800" dirty="0" smtClean="0">
                <a:solidFill>
                  <a:schemeClr val="bg1"/>
                </a:solidFill>
              </a:rPr>
              <a:t>Inmovilizar significados</a:t>
            </a: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457200" y="3660090"/>
            <a:ext cx="8229600" cy="4855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800" dirty="0" smtClean="0">
                <a:solidFill>
                  <a:schemeClr val="bg1"/>
                </a:solidFill>
              </a:rPr>
              <a:t>Mínima base consensual. </a:t>
            </a: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3230864" y="4719008"/>
            <a:ext cx="2595897" cy="69368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800" dirty="0" smtClean="0">
                <a:solidFill>
                  <a:schemeClr val="bg1"/>
                </a:solidFill>
              </a:rPr>
              <a:t>Rituales</a:t>
            </a: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457200" y="5412691"/>
            <a:ext cx="8229600" cy="1107520"/>
          </a:xfrm>
          <a:prstGeom prst="rect">
            <a:avLst/>
          </a:prstGeom>
          <a:solidFill>
            <a:srgbClr val="00969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800" dirty="0" smtClean="0">
                <a:solidFill>
                  <a:schemeClr val="bg1"/>
                </a:solidFill>
              </a:rPr>
              <a:t>Vivir sin rituales es tanto como vivir sin significados precisos y quizá también sin recuerdos.</a:t>
            </a: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8" name="Flecha abajo 7"/>
          <p:cNvSpPr/>
          <p:nvPr/>
        </p:nvSpPr>
        <p:spPr>
          <a:xfrm>
            <a:off x="4220666" y="4145612"/>
            <a:ext cx="578941" cy="57339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29647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Bienes como accesorios rituales</a:t>
            </a:r>
            <a:endParaRPr lang="es-ES" sz="3600" dirty="0"/>
          </a:p>
        </p:txBody>
      </p:sp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30389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ES" sz="2800" dirty="0" smtClean="0">
                <a:solidFill>
                  <a:schemeClr val="bg1"/>
                </a:solidFill>
              </a:rPr>
              <a:t>Los rituales más eficaces utilizan objetos materiales, y cuanto más costosos sean los instrumentos rituales, más persistente tendrá que ser nuestra intención de fijar los significados.</a:t>
            </a: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457200" y="4102507"/>
            <a:ext cx="8229600" cy="13689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800" dirty="0" smtClean="0">
                <a:solidFill>
                  <a:schemeClr val="bg1"/>
                </a:solidFill>
              </a:rPr>
              <a:t>El consumo es un proceso ritual cuya función primaria consiste en darle sentido al rudimentario flujo de los acontecimientos.</a:t>
            </a:r>
            <a:endParaRPr lang="es-E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980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Dimensión temporal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004568"/>
            <a:ext cx="8229600" cy="80873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s-ES" sz="2800" dirty="0" smtClean="0"/>
              <a:t>El paso del tiempo se carga de significado</a:t>
            </a:r>
            <a:r>
              <a:rPr lang="es-ES" dirty="0" smtClean="0"/>
              <a:t>.</a:t>
            </a:r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457200" y="3174568"/>
            <a:ext cx="8229600" cy="13445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800" dirty="0" smtClean="0"/>
              <a:t>El calendario ofrece un principio de alternancia en las obligaciones, de establecimiento de precedencias, de revisión y renovación.</a:t>
            </a:r>
            <a:endParaRPr lang="es-ES" sz="2800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457200" y="5004613"/>
            <a:ext cx="8229600" cy="6406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800" dirty="0" smtClean="0"/>
              <a:t>Inclusive en el disfrute privado.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185506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 de aprendizaje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087881"/>
            <a:ext cx="8229600" cy="2941320"/>
          </a:xfrm>
        </p:spPr>
        <p:txBody>
          <a:bodyPr>
            <a:normAutofit/>
          </a:bodyPr>
          <a:lstStyle/>
          <a:p>
            <a:pPr algn="just"/>
            <a:r>
              <a:rPr lang="es-MX" sz="2000" dirty="0"/>
              <a:t>Conocer y aplicar modelos teóricos y metodológicos, y recuperar experiencias de investigación y enfoques alternativos y multidisciplinarios para la producción de conocimiento sobre la cultura de consumo, para abordar los aspectos materiales y simbólicos de las prácticas de consumo y su relevancia en la configuración sociocultural.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5292896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1920" y="465006"/>
            <a:ext cx="8229600" cy="1384114"/>
          </a:xfrm>
          <a:ln>
            <a:solidFill>
              <a:srgbClr val="009696"/>
            </a:solidFill>
          </a:ln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es-ES" sz="2400" dirty="0" smtClean="0"/>
              <a:t>La elección de mercancías crea incesantemente ciertos modelos de discriminación, desplaza unos y refuerza otros. 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457200" y="5503193"/>
            <a:ext cx="8229600" cy="826487"/>
          </a:xfrm>
          <a:prstGeom prst="rect">
            <a:avLst/>
          </a:prstGeom>
          <a:ln>
            <a:solidFill>
              <a:srgbClr val="00969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400" dirty="0" smtClean="0"/>
              <a:t>Los bienes son la parte visible de una cultura</a:t>
            </a:r>
            <a:endParaRPr lang="es-E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880" y="2038932"/>
            <a:ext cx="5025388" cy="3305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05776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¿Consumidores solitarios?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75366" y="1600201"/>
            <a:ext cx="5770735" cy="1051497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ES" dirty="0" smtClean="0">
                <a:solidFill>
                  <a:schemeClr val="bg1"/>
                </a:solidFill>
              </a:rPr>
              <a:t>Hombre que come solo.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774683" y="2931806"/>
            <a:ext cx="3595387" cy="2503421"/>
          </a:xfrm>
          <a:prstGeom prst="rect">
            <a:avLst/>
          </a:prstGeom>
          <a:ln>
            <a:solidFill>
              <a:srgbClr val="009696"/>
            </a:solidFill>
          </a:ln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dirty="0" smtClean="0"/>
              <a:t>Alimentación solitaria donde difícilmente se podría decir que sostenga un universo de significados</a:t>
            </a:r>
            <a:endParaRPr lang="es-ES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4830267" y="2931806"/>
            <a:ext cx="3595387" cy="2503421"/>
          </a:xfrm>
          <a:prstGeom prst="rect">
            <a:avLst/>
          </a:prstGeom>
          <a:ln>
            <a:solidFill>
              <a:srgbClr val="00969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400" dirty="0" smtClean="0"/>
              <a:t>Alimentación solitaria donde irreflexivamente se adoptan las reglas de secuencia y las categorías de la sociedad social</a:t>
            </a:r>
            <a:endParaRPr lang="es-ES" sz="2400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774683" y="5714221"/>
            <a:ext cx="7650971" cy="74807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dirty="0" smtClean="0"/>
              <a:t>De modo inevitable está inmerso en un proceso intensamente social y cultural.</a:t>
            </a:r>
            <a:endParaRPr lang="es-ES" dirty="0"/>
          </a:p>
        </p:txBody>
      </p:sp>
      <p:sp>
        <p:nvSpPr>
          <p:cNvPr id="8" name="Flecha abajo 7"/>
          <p:cNvSpPr/>
          <p:nvPr/>
        </p:nvSpPr>
        <p:spPr>
          <a:xfrm>
            <a:off x="8254582" y="5360531"/>
            <a:ext cx="301804" cy="48440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40229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647830"/>
            <a:ext cx="8229600" cy="2862869"/>
          </a:xfrm>
        </p:spPr>
        <p:txBody>
          <a:bodyPr/>
          <a:lstStyle/>
          <a:p>
            <a:pPr marL="0" indent="0" algn="ctr">
              <a:buNone/>
            </a:pPr>
            <a:r>
              <a:rPr lang="es-ES" dirty="0" smtClean="0"/>
              <a:t>El consumo utiliza a las mercancías para hacer firme y visible una serie particular de los juicios en los cambiantes procesos de clasificación de las personas y acontecimientos.</a:t>
            </a:r>
            <a:endParaRPr lang="es-ES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833395" y="4014895"/>
            <a:ext cx="7853405" cy="1607072"/>
          </a:xfrm>
          <a:prstGeom prst="rect">
            <a:avLst/>
          </a:prstGeom>
          <a:ln>
            <a:solidFill>
              <a:srgbClr val="00969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dirty="0" smtClean="0"/>
              <a:t>El individuo necesita de compañeros dóciles y flexibles, así como garantizar la (mutua) asistencia a los rituales.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95129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9002" y="4612460"/>
            <a:ext cx="7420874" cy="1569724"/>
          </a:xfrm>
          <a:solidFill>
            <a:srgbClr val="009696"/>
          </a:solidFill>
          <a:ln>
            <a:solidFill>
              <a:srgbClr val="009696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dirty="0" smtClean="0">
                <a:solidFill>
                  <a:srgbClr val="FFFFFF"/>
                </a:solidFill>
              </a:rPr>
              <a:t>El consumo es un proceso activo en el cual todas las categorías sociales son continuamente redefinidas.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759002" y="2963657"/>
            <a:ext cx="7420873" cy="136869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dirty="0" smtClean="0">
                <a:solidFill>
                  <a:srgbClr val="FFFFFF"/>
                </a:solidFill>
              </a:rPr>
              <a:t>El tipo de declaraciones que emite se relaciona con la clase de universo en la que está inserto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759003" y="747217"/>
            <a:ext cx="7420873" cy="1811112"/>
          </a:xfrm>
          <a:prstGeom prst="rect">
            <a:avLst/>
          </a:prstGeom>
          <a:solidFill>
            <a:srgbClr val="009696"/>
          </a:solidFill>
          <a:ln>
            <a:solidFill>
              <a:srgbClr val="00969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dirty="0" smtClean="0">
                <a:solidFill>
                  <a:srgbClr val="FFFFFF"/>
                </a:solidFill>
              </a:rPr>
              <a:t>El individuo utiliza el consumo para decir algo sobre sí mismo, su familia, su localidad…</a:t>
            </a:r>
          </a:p>
        </p:txBody>
      </p:sp>
    </p:spTree>
    <p:extLst>
      <p:ext uri="{BB962C8B-B14F-4D97-AF65-F5344CB8AC3E}">
        <p14:creationId xmlns:p14="http://schemas.microsoft.com/office/powerpoint/2010/main" val="15786903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Recordemos que…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endParaRPr lang="es-ES" dirty="0" smtClean="0"/>
          </a:p>
          <a:p>
            <a:pPr algn="just"/>
            <a:r>
              <a:rPr lang="es-ES" b="1" dirty="0" smtClean="0"/>
              <a:t>Consumo: </a:t>
            </a:r>
            <a:r>
              <a:rPr lang="es-ES" dirty="0"/>
              <a:t>Uso de los bienes materiales que está más allá del comercio y goza de una absoluta libertad frente a la </a:t>
            </a:r>
            <a:r>
              <a:rPr lang="es-ES" dirty="0" smtClean="0"/>
              <a:t>ley.</a:t>
            </a:r>
          </a:p>
          <a:p>
            <a:pPr algn="just"/>
            <a:endParaRPr lang="es-ES" dirty="0"/>
          </a:p>
          <a:p>
            <a:pPr algn="just"/>
            <a:r>
              <a:rPr lang="es-ES" dirty="0" smtClean="0"/>
              <a:t>El </a:t>
            </a:r>
            <a:r>
              <a:rPr lang="es-ES" dirty="0"/>
              <a:t>consumo es aplicable a todas las sociedades.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El individuo utiliza el consumo para decir algo de sí mismo. </a:t>
            </a:r>
            <a:endParaRPr lang="es-ES" dirty="0"/>
          </a:p>
          <a:p>
            <a:pPr algn="just"/>
            <a:endParaRPr lang="es-ES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217763" y="274638"/>
            <a:ext cx="1673867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600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>
                <a:solidFill>
                  <a:srgbClr val="FFFFFF"/>
                </a:solidFill>
              </a:rPr>
              <a:t>Pausa</a:t>
            </a:r>
          </a:p>
          <a:p>
            <a:r>
              <a:rPr lang="es-ES" dirty="0" smtClean="0">
                <a:solidFill>
                  <a:srgbClr val="FFFFFF"/>
                </a:solidFill>
              </a:rPr>
              <a:t>#</a:t>
            </a:r>
            <a:r>
              <a:rPr lang="es-ES" dirty="0">
                <a:solidFill>
                  <a:srgbClr val="FFFF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116105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Recordemos que…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996441"/>
            <a:ext cx="8229600" cy="4130040"/>
          </a:xfrm>
        </p:spPr>
        <p:txBody>
          <a:bodyPr>
            <a:normAutofit/>
          </a:bodyPr>
          <a:lstStyle/>
          <a:p>
            <a:pPr algn="just"/>
            <a:r>
              <a:rPr lang="es-ES" sz="2800" dirty="0" smtClean="0"/>
              <a:t>Los bienes son una parte visible de la cultura.</a:t>
            </a:r>
          </a:p>
          <a:p>
            <a:pPr marL="0" indent="0" algn="just">
              <a:buNone/>
            </a:pPr>
            <a:endParaRPr lang="es-ES" sz="2800" dirty="0" smtClean="0"/>
          </a:p>
          <a:p>
            <a:pPr algn="just"/>
            <a:r>
              <a:rPr lang="es-ES" sz="2800" dirty="0"/>
              <a:t>La elección de mercancías crea incesantemente ciertos modelos de discriminación, desplaza unos y refuerza otros</a:t>
            </a:r>
            <a:r>
              <a:rPr lang="es-ES" sz="2800" dirty="0" smtClean="0"/>
              <a:t>.</a:t>
            </a:r>
          </a:p>
          <a:p>
            <a:pPr marL="0" indent="0" algn="just">
              <a:buNone/>
            </a:pPr>
            <a:endParaRPr lang="es-ES" sz="2800" dirty="0" smtClean="0"/>
          </a:p>
          <a:p>
            <a:pPr algn="just"/>
            <a:r>
              <a:rPr lang="es-ES" sz="2800" dirty="0" smtClean="0"/>
              <a:t>Los rituales más eficaces utilizan objetos materiales. </a:t>
            </a:r>
            <a:endParaRPr lang="es-ES" sz="2800" dirty="0"/>
          </a:p>
          <a:p>
            <a:pPr algn="just"/>
            <a:endParaRPr lang="es-ES" sz="2800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217763" y="274638"/>
            <a:ext cx="1673867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600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>
                <a:solidFill>
                  <a:srgbClr val="FFFFFF"/>
                </a:solidFill>
              </a:rPr>
              <a:t>Pausa</a:t>
            </a:r>
          </a:p>
          <a:p>
            <a:r>
              <a:rPr lang="es-ES" dirty="0" smtClean="0">
                <a:solidFill>
                  <a:srgbClr val="FFFFFF"/>
                </a:solidFill>
              </a:rPr>
              <a:t>#</a:t>
            </a:r>
            <a:r>
              <a:rPr lang="es-ES" dirty="0">
                <a:solidFill>
                  <a:srgbClr val="FFFF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722900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Actividades de aprendizaje sugeridas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6884" y="1600200"/>
            <a:ext cx="7416076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2800" dirty="0" smtClean="0"/>
              <a:t>En equipo de 3 integrantes expliquen, por medio de ejemplos de su vida cotidiana, cómo es que los bienes que establecen y mantienen las relaciones sociales.</a:t>
            </a:r>
          </a:p>
          <a:p>
            <a:pPr marL="0" indent="0" algn="just">
              <a:buNone/>
            </a:pPr>
            <a:endParaRPr lang="es-ES" sz="2800" dirty="0"/>
          </a:p>
          <a:p>
            <a:pPr marL="0" indent="0" algn="just">
              <a:buNone/>
            </a:pPr>
            <a:r>
              <a:rPr lang="es-ES" sz="2800" dirty="0" smtClean="0"/>
              <a:t>Expongan el resultado de su argumentación en una presentación visual con imágenes que ilustren la importancia cultural y comunicativa de los bienes de consumo (por ejemplo, fotografías, íconos, dibujos)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295063" y="3394730"/>
            <a:ext cx="664268" cy="600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600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dirty="0" smtClean="0">
                <a:solidFill>
                  <a:srgbClr val="FFFFFF"/>
                </a:solidFill>
              </a:rPr>
              <a:t>1</a:t>
            </a:r>
            <a:endParaRPr lang="es-E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5793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Actividades de aprendizaje sugeridas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8164" y="1854200"/>
            <a:ext cx="7334796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2800" dirty="0" smtClean="0"/>
              <a:t>Registra en un video algún ritual característico de tu contexto sociocultural y que consideres sea posible gracias al consumo: sus bienes, sus prácticas y escenarios.</a:t>
            </a:r>
          </a:p>
          <a:p>
            <a:pPr marL="0" indent="0" algn="just">
              <a:buNone/>
            </a:pPr>
            <a:endParaRPr lang="es-ES" sz="2800" dirty="0"/>
          </a:p>
          <a:p>
            <a:pPr marL="0" indent="0" algn="just">
              <a:buNone/>
            </a:pPr>
            <a:r>
              <a:rPr lang="es-ES" sz="2800" dirty="0" smtClean="0"/>
              <a:t>Presenta el video en clase para que colectivamente se discutan los conceptos en relación con la información empírica vertida en el video. </a:t>
            </a:r>
            <a:endParaRPr lang="es-ES" sz="28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295063" y="4052976"/>
            <a:ext cx="664268" cy="600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600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dirty="0">
                <a:solidFill>
                  <a:srgbClr val="FFFF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665493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Referencias bibliográficas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fontAlgn="t">
              <a:spcBef>
                <a:spcPts val="0"/>
              </a:spcBef>
              <a:buSzPts val="1100"/>
              <a:buNone/>
            </a:pPr>
            <a:r>
              <a:rPr lang="es-MX" sz="4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</a:rPr>
              <a:t>Presentación basada en:</a:t>
            </a:r>
          </a:p>
          <a:p>
            <a:pPr marL="0" indent="0" fontAlgn="t">
              <a:spcBef>
                <a:spcPts val="0"/>
              </a:spcBef>
              <a:buSzPts val="1100"/>
              <a:buNone/>
            </a:pPr>
            <a:endParaRPr lang="es-MX" sz="4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/>
            </a:endParaRPr>
          </a:p>
          <a:p>
            <a:pPr fontAlgn="t">
              <a:spcBef>
                <a:spcPts val="0"/>
              </a:spcBef>
              <a:buSzPts val="1100"/>
            </a:pPr>
            <a:r>
              <a:rPr lang="es-MX" sz="4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</a:rPr>
              <a:t>DOUGLAS</a:t>
            </a:r>
            <a:r>
              <a:rPr lang="es-MX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</a:rPr>
              <a:t>, Mary y </a:t>
            </a:r>
            <a:r>
              <a:rPr lang="es-MX" sz="48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</a:rPr>
              <a:t>Baron</a:t>
            </a:r>
            <a:r>
              <a:rPr lang="es-MX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</a:rPr>
              <a:t> Isherwood: “Capítulo I. Por qué la gente necesita mercancías” y “Capítulo III. Los usos de los bienes” en  </a:t>
            </a:r>
            <a:r>
              <a:rPr lang="es-MX" sz="48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</a:rPr>
              <a:t>El mundo de los bienes. Hacia una antropología del consumo </a:t>
            </a:r>
            <a:r>
              <a:rPr lang="es-MX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</a:rPr>
              <a:t>, México, CONACULTA, 1989, pp. 29-39; pp.71-85</a:t>
            </a:r>
            <a:r>
              <a:rPr lang="es-MX" sz="4800" dirty="0" smtClean="0">
                <a:solidFill>
                  <a:srgbClr val="000000"/>
                </a:solidFill>
                <a:latin typeface="+mj-lt"/>
                <a:ea typeface="Times New Roman"/>
              </a:rPr>
              <a:t>.</a:t>
            </a:r>
          </a:p>
          <a:p>
            <a:pPr marL="0" indent="0" fontAlgn="t">
              <a:spcBef>
                <a:spcPts val="0"/>
              </a:spcBef>
              <a:buSzPts val="1100"/>
              <a:buNone/>
            </a:pPr>
            <a:endParaRPr lang="es-MX" sz="4800" dirty="0" smtClean="0">
              <a:latin typeface="+mj-lt"/>
            </a:endParaRPr>
          </a:p>
          <a:p>
            <a:pPr marL="0" indent="0" fontAlgn="t">
              <a:spcBef>
                <a:spcPts val="0"/>
              </a:spcBef>
              <a:buSzPts val="1100"/>
              <a:buNone/>
            </a:pPr>
            <a:endParaRPr lang="es-MX" sz="4800" dirty="0" smtClean="0">
              <a:latin typeface="+mj-lt"/>
            </a:endParaRPr>
          </a:p>
          <a:p>
            <a:pPr marL="0" indent="0" fontAlgn="t">
              <a:spcBef>
                <a:spcPts val="0"/>
              </a:spcBef>
              <a:buSzPts val="1100"/>
              <a:buNone/>
            </a:pPr>
            <a:r>
              <a:rPr lang="es-MX" sz="4300" dirty="0" smtClean="0">
                <a:latin typeface="+mj-lt"/>
              </a:rPr>
              <a:t>Otras referencias:</a:t>
            </a:r>
          </a:p>
          <a:p>
            <a:pPr marL="0" indent="0" fontAlgn="t">
              <a:spcBef>
                <a:spcPts val="0"/>
              </a:spcBef>
              <a:buSzPts val="1100"/>
              <a:buNone/>
            </a:pPr>
            <a:endParaRPr lang="es-MX" sz="4800" dirty="0">
              <a:latin typeface="+mj-lt"/>
            </a:endParaRPr>
          </a:p>
          <a:p>
            <a:pPr marL="514350" indent="-514350" fontAlgn="t">
              <a:lnSpc>
                <a:spcPct val="120000"/>
              </a:lnSpc>
              <a:spcBef>
                <a:spcPts val="0"/>
              </a:spcBef>
              <a:buSzPts val="1100"/>
              <a:buFont typeface="+mj-lt"/>
              <a:buAutoNum type="arabicPeriod"/>
            </a:pPr>
            <a:r>
              <a:rPr lang="es-MX" sz="4400" dirty="0" smtClean="0">
                <a:solidFill>
                  <a:srgbClr val="000000"/>
                </a:solidFill>
                <a:latin typeface="+mj-lt"/>
              </a:rPr>
              <a:t>AUGÉ</a:t>
            </a:r>
            <a:r>
              <a:rPr lang="es-MX" sz="4400" dirty="0">
                <a:solidFill>
                  <a:srgbClr val="000000"/>
                </a:solidFill>
                <a:latin typeface="+mj-lt"/>
              </a:rPr>
              <a:t>, Marc: “De los lugares a los no lugares” en  </a:t>
            </a:r>
            <a:r>
              <a:rPr lang="es-MX" sz="4400" i="1" dirty="0">
                <a:solidFill>
                  <a:srgbClr val="000000"/>
                </a:solidFill>
                <a:latin typeface="+mj-lt"/>
              </a:rPr>
              <a:t>Los no lugares. Espacios del anonimato. Una antropología de la </a:t>
            </a:r>
            <a:r>
              <a:rPr lang="es-MX" sz="4400" i="1" dirty="0" err="1">
                <a:solidFill>
                  <a:srgbClr val="000000"/>
                </a:solidFill>
                <a:latin typeface="+mj-lt"/>
              </a:rPr>
              <a:t>sobremodernidad</a:t>
            </a:r>
            <a:r>
              <a:rPr lang="es-MX" sz="4400" dirty="0">
                <a:solidFill>
                  <a:srgbClr val="000000"/>
                </a:solidFill>
                <a:latin typeface="+mj-lt"/>
              </a:rPr>
              <a:t>, Barcelona, </a:t>
            </a:r>
            <a:r>
              <a:rPr lang="es-MX" sz="4400" dirty="0" err="1">
                <a:solidFill>
                  <a:srgbClr val="000000"/>
                </a:solidFill>
                <a:latin typeface="+mj-lt"/>
              </a:rPr>
              <a:t>Gedisa</a:t>
            </a:r>
            <a:r>
              <a:rPr lang="es-MX" sz="4400" dirty="0">
                <a:solidFill>
                  <a:srgbClr val="000000"/>
                </a:solidFill>
                <a:latin typeface="+mj-lt"/>
              </a:rPr>
              <a:t>, 2000, pp. 81-118.</a:t>
            </a:r>
            <a:endParaRPr lang="es-MX" sz="4400" dirty="0">
              <a:latin typeface="+mj-lt"/>
            </a:endParaRPr>
          </a:p>
          <a:p>
            <a:pPr marL="514350" indent="-514350" fontAlgn="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4400" dirty="0">
                <a:solidFill>
                  <a:srgbClr val="000000"/>
                </a:solidFill>
                <a:latin typeface="+mj-lt"/>
              </a:rPr>
              <a:t>BAUDRILLARD, Jean: “Capítulo 3. La lógica social del consumo” y “Capítulo 4. Por una teoría del consumo” en </a:t>
            </a:r>
            <a:r>
              <a:rPr lang="es-MX" sz="4400" i="1" dirty="0">
                <a:solidFill>
                  <a:srgbClr val="000000"/>
                </a:solidFill>
                <a:latin typeface="+mj-lt"/>
              </a:rPr>
              <a:t>La sociedad del consumo. Sus mitos, sus estructuras</a:t>
            </a:r>
            <a:r>
              <a:rPr lang="es-MX" sz="4400" dirty="0">
                <a:solidFill>
                  <a:srgbClr val="000000"/>
                </a:solidFill>
                <a:latin typeface="+mj-lt"/>
              </a:rPr>
              <a:t>, España, Siglo XXI, 2009, pp. 39 – 91.</a:t>
            </a:r>
            <a:endParaRPr lang="es-MX" sz="7200" dirty="0">
              <a:latin typeface="+mj-lt"/>
            </a:endParaRPr>
          </a:p>
          <a:p>
            <a:pPr marL="514350" indent="-514350" fontAlgn="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4400" dirty="0">
                <a:solidFill>
                  <a:srgbClr val="000000"/>
                </a:solidFill>
                <a:latin typeface="+mj-lt"/>
              </a:rPr>
              <a:t>BAUMAN, </a:t>
            </a:r>
            <a:r>
              <a:rPr lang="es-MX" sz="4400" dirty="0" err="1">
                <a:solidFill>
                  <a:srgbClr val="000000"/>
                </a:solidFill>
                <a:latin typeface="+mj-lt"/>
              </a:rPr>
              <a:t>Zygmunt</a:t>
            </a:r>
            <a:r>
              <a:rPr lang="es-MX" sz="4400" dirty="0">
                <a:solidFill>
                  <a:srgbClr val="000000"/>
                </a:solidFill>
                <a:latin typeface="+mj-lt"/>
              </a:rPr>
              <a:t>: “Introducción o el secreto mejor guardado de la sociedad de  consumidores” en </a:t>
            </a:r>
            <a:r>
              <a:rPr lang="es-MX" sz="4400" i="1" dirty="0">
                <a:solidFill>
                  <a:srgbClr val="000000"/>
                </a:solidFill>
                <a:latin typeface="+mj-lt"/>
              </a:rPr>
              <a:t>Vida de consumo</a:t>
            </a:r>
            <a:r>
              <a:rPr lang="es-MX" sz="4400" dirty="0">
                <a:solidFill>
                  <a:srgbClr val="000000"/>
                </a:solidFill>
                <a:latin typeface="+mj-lt"/>
              </a:rPr>
              <a:t>,  México, Fondo de Cultura Económica, 2007, pp. 11-41.</a:t>
            </a:r>
            <a:endParaRPr lang="es-MX" sz="7200" dirty="0">
              <a:latin typeface="+mj-lt"/>
            </a:endParaRPr>
          </a:p>
          <a:p>
            <a:pPr marL="514350" indent="-514350" fontAlgn="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4400" dirty="0">
                <a:solidFill>
                  <a:srgbClr val="000000"/>
                </a:solidFill>
                <a:latin typeface="+mj-lt"/>
              </a:rPr>
              <a:t>BOURDIEU, Pierre: “Capítulo 3. “El habitus y el espacio de los estilos de vida” en </a:t>
            </a:r>
            <a:r>
              <a:rPr lang="es-MX" sz="4400" i="1" dirty="0">
                <a:solidFill>
                  <a:srgbClr val="000000"/>
                </a:solidFill>
                <a:latin typeface="+mj-lt"/>
              </a:rPr>
              <a:t>La distinción. Criterio y bases sociales del gusto</a:t>
            </a:r>
            <a:r>
              <a:rPr lang="es-MX" sz="4400" dirty="0">
                <a:solidFill>
                  <a:srgbClr val="000000"/>
                </a:solidFill>
                <a:latin typeface="+mj-lt"/>
              </a:rPr>
              <a:t>, España, Taurus, 2002, pp. 169 – 222.</a:t>
            </a:r>
            <a:endParaRPr lang="es-MX" sz="7200" dirty="0">
              <a:latin typeface="+mj-lt"/>
            </a:endParaRPr>
          </a:p>
          <a:p>
            <a:pPr marL="514350" indent="-514350" fontAlgn="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4400" dirty="0">
                <a:solidFill>
                  <a:srgbClr val="000000"/>
                </a:solidFill>
                <a:latin typeface="+mj-lt"/>
                <a:ea typeface="Times New Roman"/>
              </a:rPr>
              <a:t>DE CERTEAU, Michel: “Capítulo III. Valerse de: usos y prácticas” en </a:t>
            </a:r>
            <a:r>
              <a:rPr lang="es-MX" sz="4400" i="1" dirty="0">
                <a:solidFill>
                  <a:srgbClr val="000000"/>
                </a:solidFill>
                <a:latin typeface="+mj-lt"/>
                <a:ea typeface="Times New Roman"/>
              </a:rPr>
              <a:t>La invención de lo cotidiano. Tomo 1: Artes de hacer, </a:t>
            </a:r>
            <a:r>
              <a:rPr lang="es-MX" sz="4400" dirty="0">
                <a:solidFill>
                  <a:srgbClr val="000000"/>
                </a:solidFill>
                <a:latin typeface="+mj-lt"/>
                <a:ea typeface="Times New Roman"/>
              </a:rPr>
              <a:t>México, UIA-ITESO, 2000, pp. 35-48.</a:t>
            </a:r>
            <a:endParaRPr lang="es-MX" sz="7200" dirty="0">
              <a:latin typeface="+mj-lt"/>
            </a:endParaRPr>
          </a:p>
          <a:p>
            <a:pPr marL="514350" indent="-514350" fontAlgn="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4400" dirty="0" smtClean="0">
                <a:solidFill>
                  <a:srgbClr val="000000"/>
                </a:solidFill>
                <a:latin typeface="+mj-lt"/>
                <a:ea typeface="Times New Roman"/>
              </a:rPr>
              <a:t>DOUGLAS</a:t>
            </a:r>
            <a:r>
              <a:rPr lang="es-MX" sz="4400" dirty="0">
                <a:solidFill>
                  <a:srgbClr val="000000"/>
                </a:solidFill>
                <a:latin typeface="+mj-lt"/>
                <a:ea typeface="Times New Roman"/>
              </a:rPr>
              <a:t>, Mary: “Capítulo IV. Ni muerta me dejaría ver con eso puesto. Las compras como protesta” y “Capítulo V. La rebelión del consumidor”, en </a:t>
            </a:r>
            <a:r>
              <a:rPr lang="es-MX" sz="4400" i="1" dirty="0">
                <a:solidFill>
                  <a:srgbClr val="000000"/>
                </a:solidFill>
                <a:latin typeface="+mj-lt"/>
                <a:ea typeface="Times New Roman"/>
              </a:rPr>
              <a:t>Estilos de pensar</a:t>
            </a:r>
            <a:r>
              <a:rPr lang="es-MX" sz="4400" dirty="0">
                <a:solidFill>
                  <a:srgbClr val="000000"/>
                </a:solidFill>
                <a:latin typeface="+mj-lt"/>
                <a:ea typeface="Times New Roman"/>
              </a:rPr>
              <a:t>, Barcelona, </a:t>
            </a:r>
            <a:r>
              <a:rPr lang="es-MX" sz="4400" dirty="0" err="1">
                <a:solidFill>
                  <a:srgbClr val="000000"/>
                </a:solidFill>
                <a:latin typeface="+mj-lt"/>
                <a:ea typeface="Times New Roman"/>
              </a:rPr>
              <a:t>Gedisa</a:t>
            </a:r>
            <a:r>
              <a:rPr lang="es-MX" sz="4400" dirty="0">
                <a:solidFill>
                  <a:srgbClr val="000000"/>
                </a:solidFill>
                <a:latin typeface="+mj-lt"/>
                <a:ea typeface="Times New Roman"/>
              </a:rPr>
              <a:t>, 1998, pp. 90-135.</a:t>
            </a:r>
            <a:endParaRPr lang="es-MX" sz="7200" dirty="0">
              <a:latin typeface="+mj-lt"/>
            </a:endParaRPr>
          </a:p>
          <a:p>
            <a:pPr marL="514350" indent="-514350" fontAlgn="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4400" dirty="0">
                <a:solidFill>
                  <a:srgbClr val="000000"/>
                </a:solidFill>
                <a:latin typeface="+mj-lt"/>
                <a:ea typeface="Times New Roman"/>
              </a:rPr>
              <a:t>FISKE, John: “Chapter 1. Understanding Popular Culture” y “Chapter2. Shopping for pleasure” </a:t>
            </a:r>
            <a:r>
              <a:rPr lang="en-US" sz="4400" dirty="0" err="1">
                <a:solidFill>
                  <a:srgbClr val="000000"/>
                </a:solidFill>
                <a:latin typeface="+mj-lt"/>
                <a:ea typeface="Times New Roman"/>
              </a:rPr>
              <a:t>en</a:t>
            </a:r>
            <a:r>
              <a:rPr lang="en-US" sz="4400" dirty="0">
                <a:solidFill>
                  <a:srgbClr val="000000"/>
                </a:solidFill>
                <a:latin typeface="+mj-lt"/>
                <a:ea typeface="Times New Roman"/>
              </a:rPr>
              <a:t> </a:t>
            </a:r>
            <a:r>
              <a:rPr lang="en-US" sz="4400" i="1" dirty="0">
                <a:solidFill>
                  <a:srgbClr val="000000"/>
                </a:solidFill>
                <a:latin typeface="+mj-lt"/>
                <a:ea typeface="Times New Roman"/>
              </a:rPr>
              <a:t>Reading the Popular, </a:t>
            </a:r>
            <a:r>
              <a:rPr lang="en-US" sz="4400" dirty="0">
                <a:solidFill>
                  <a:srgbClr val="000000"/>
                </a:solidFill>
                <a:latin typeface="+mj-lt"/>
                <a:ea typeface="Times New Roman"/>
              </a:rPr>
              <a:t>Boston, Unwin Hyman, 2005, pp. 1-42.</a:t>
            </a:r>
            <a:endParaRPr lang="es-MX" sz="7200" dirty="0">
              <a:latin typeface="+mj-lt"/>
            </a:endParaRPr>
          </a:p>
          <a:p>
            <a:pPr marL="514350" indent="-514350" fontAlgn="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4400" dirty="0">
                <a:solidFill>
                  <a:srgbClr val="000000"/>
                </a:solidFill>
                <a:latin typeface="+mj-lt"/>
                <a:ea typeface="Times New Roman"/>
              </a:rPr>
              <a:t>GARCÍA CANCLINI, Néstor: “El consumo cultural. Una propuesta teórica” en </a:t>
            </a:r>
            <a:r>
              <a:rPr lang="es-MX" sz="4400" i="1" dirty="0">
                <a:solidFill>
                  <a:srgbClr val="000000"/>
                </a:solidFill>
                <a:latin typeface="+mj-lt"/>
                <a:ea typeface="Times New Roman"/>
              </a:rPr>
              <a:t>El consumo cultural en América Latina, </a:t>
            </a:r>
            <a:r>
              <a:rPr lang="es-MX" sz="4400" dirty="0">
                <a:solidFill>
                  <a:srgbClr val="000000"/>
                </a:solidFill>
                <a:latin typeface="+mj-lt"/>
                <a:ea typeface="Times New Roman"/>
              </a:rPr>
              <a:t>Guillermo </a:t>
            </a:r>
            <a:r>
              <a:rPr lang="es-MX" sz="4400" dirty="0" err="1">
                <a:solidFill>
                  <a:srgbClr val="000000"/>
                </a:solidFill>
                <a:latin typeface="+mj-lt"/>
                <a:ea typeface="Times New Roman"/>
              </a:rPr>
              <a:t>Sunkel</a:t>
            </a:r>
            <a:r>
              <a:rPr lang="es-MX" sz="4400" dirty="0">
                <a:solidFill>
                  <a:srgbClr val="000000"/>
                </a:solidFill>
                <a:latin typeface="+mj-lt"/>
                <a:ea typeface="Times New Roman"/>
              </a:rPr>
              <a:t>, coord., Colombia, Convenio Andrés Bello, 2006, pp. 72-95.</a:t>
            </a:r>
            <a:endParaRPr lang="es-MX" sz="7200" dirty="0">
              <a:latin typeface="+mj-lt"/>
            </a:endParaRPr>
          </a:p>
          <a:p>
            <a:pPr marL="514350" indent="-514350" fontAlgn="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4400" dirty="0">
                <a:solidFill>
                  <a:srgbClr val="000000"/>
                </a:solidFill>
                <a:latin typeface="+mj-lt"/>
                <a:ea typeface="Times New Roman"/>
              </a:rPr>
              <a:t>MARTÍN-BARBERO, Jesús: “Capítulo III. Prácticas de comunicación en la cultura popular” en </a:t>
            </a:r>
            <a:r>
              <a:rPr lang="es-MX" sz="4400" i="1" dirty="0">
                <a:solidFill>
                  <a:srgbClr val="000000"/>
                </a:solidFill>
                <a:latin typeface="+mj-lt"/>
                <a:ea typeface="Times New Roman"/>
              </a:rPr>
              <a:t>Procesos de Comunicación y matrices de cultura. Itinerario para salir de la razón dualista, </a:t>
            </a:r>
            <a:r>
              <a:rPr lang="es-MX" sz="4400" dirty="0">
                <a:solidFill>
                  <a:srgbClr val="000000"/>
                </a:solidFill>
                <a:latin typeface="+mj-lt"/>
                <a:ea typeface="Times New Roman"/>
              </a:rPr>
              <a:t>México, FELAFACS-G. Gili, 1987, pp. 98-111.</a:t>
            </a:r>
            <a:endParaRPr lang="es-MX" sz="7200" dirty="0">
              <a:latin typeface="+mj-lt"/>
            </a:endParaRPr>
          </a:p>
          <a:p>
            <a:pPr marL="514350" indent="-514350" fontAlgn="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4400" dirty="0">
                <a:solidFill>
                  <a:srgbClr val="000000"/>
                </a:solidFill>
                <a:latin typeface="+mj-lt"/>
                <a:ea typeface="Times New Roman"/>
              </a:rPr>
              <a:t>RAPAILLE, </a:t>
            </a:r>
            <a:r>
              <a:rPr lang="es-MX" sz="4400" dirty="0" err="1">
                <a:solidFill>
                  <a:srgbClr val="000000"/>
                </a:solidFill>
                <a:latin typeface="+mj-lt"/>
                <a:ea typeface="Times New Roman"/>
              </a:rPr>
              <a:t>Clotaire</a:t>
            </a:r>
            <a:r>
              <a:rPr lang="es-MX" sz="4400" dirty="0">
                <a:solidFill>
                  <a:srgbClr val="000000"/>
                </a:solidFill>
                <a:latin typeface="+mj-lt"/>
                <a:ea typeface="Times New Roman"/>
              </a:rPr>
              <a:t>: “Introducción” y “Capítulo 2. Los dolores del crecimiento de una cultura adolescente” en </a:t>
            </a:r>
            <a:r>
              <a:rPr lang="es-MX" sz="4400" i="1" dirty="0">
                <a:solidFill>
                  <a:srgbClr val="000000"/>
                </a:solidFill>
                <a:latin typeface="+mj-lt"/>
                <a:ea typeface="Times New Roman"/>
              </a:rPr>
              <a:t>Código cultural. Una manera ingeniosa para entender por qué la gente alrededor del mundo vive y compra como lo hace, </a:t>
            </a:r>
            <a:r>
              <a:rPr lang="es-MX" sz="4400" dirty="0">
                <a:solidFill>
                  <a:srgbClr val="000000"/>
                </a:solidFill>
                <a:latin typeface="+mj-lt"/>
                <a:ea typeface="Times New Roman"/>
              </a:rPr>
              <a:t>México, Grupo Editorial Norma, 2007, pp. 13-29; pp. 55-90.</a:t>
            </a:r>
            <a:endParaRPr lang="es-MX" sz="7200" dirty="0"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endParaRPr lang="es-E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7584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 smtClean="0"/>
              <a:t>Objetivo del material didáctico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087881"/>
            <a:ext cx="8229600" cy="294132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sz="2000" dirty="0" smtClean="0"/>
              <a:t>Reconocer las aportaciones interdisciplinarias en el diálogo entre la Antropología, la Sociología y la Comunicación para la comprensión de las sociedades y culturas de consumo contemporáneas.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 smtClean="0"/>
              <a:t>A partir del enfoque clásico de la obra </a:t>
            </a:r>
            <a:r>
              <a:rPr lang="es-MX" sz="2000" i="1" dirty="0" smtClean="0"/>
              <a:t>El mundo de los bienes. Hacia una antropología del consumo</a:t>
            </a:r>
            <a:r>
              <a:rPr lang="es-MX" sz="2000" dirty="0" smtClean="0"/>
              <a:t>, de Mary Douglas y </a:t>
            </a:r>
            <a:r>
              <a:rPr lang="es-MX" sz="2000" dirty="0" err="1" smtClean="0"/>
              <a:t>Baron</a:t>
            </a:r>
            <a:r>
              <a:rPr lang="es-MX" sz="2000" dirty="0" smtClean="0"/>
              <a:t> Isherwood (1989), desarrollar una competencia analítica para el abordaje de fenómenos relacionados con el consumo cultural y sus respectivos procesos comunicacionales, como la significación y la construcción social de sentido.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305313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Por qué la gente necesita mercancías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65383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229600" cy="1143000"/>
          </a:xfrm>
        </p:spPr>
        <p:txBody>
          <a:bodyPr/>
          <a:lstStyle/>
          <a:p>
            <a:r>
              <a:rPr lang="es-ES" dirty="0" smtClean="0"/>
              <a:t>El silencio de la teoría utilitarista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366233"/>
            <a:ext cx="8229600" cy="689282"/>
          </a:xfrm>
        </p:spPr>
        <p:txBody>
          <a:bodyPr/>
          <a:lstStyle/>
          <a:p>
            <a:pPr marL="0" indent="0" algn="ctr">
              <a:buNone/>
            </a:pPr>
            <a:r>
              <a:rPr lang="es-ES" dirty="0" smtClean="0"/>
              <a:t>Teoría de la demanda</a:t>
            </a:r>
            <a:endParaRPr lang="es-ES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259160123"/>
              </p:ext>
            </p:extLst>
          </p:nvPr>
        </p:nvGraphicFramePr>
        <p:xfrm>
          <a:off x="1022730" y="1955246"/>
          <a:ext cx="7496980" cy="2630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Marcador de contenido 2"/>
          <p:cNvSpPr txBox="1">
            <a:spLocks/>
          </p:cNvSpPr>
          <p:nvPr/>
        </p:nvSpPr>
        <p:spPr>
          <a:xfrm>
            <a:off x="3838475" y="2872268"/>
            <a:ext cx="1742331" cy="68928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dirty="0" smtClean="0">
                <a:solidFill>
                  <a:schemeClr val="bg1"/>
                </a:solidFill>
              </a:rPr>
              <a:t>Gusto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743272" y="4972097"/>
            <a:ext cx="2514983" cy="1378289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dirty="0" smtClean="0"/>
              <a:t>Comportamiento del consumidor sustentado en la elección racional</a:t>
            </a:r>
            <a:endParaRPr lang="es-ES" dirty="0"/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3838475" y="4734575"/>
            <a:ext cx="1907401" cy="65969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/>
              <a:t>Objeto</a:t>
            </a:r>
            <a:endParaRPr lang="es-ES" dirty="0"/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4091408" y="5851863"/>
            <a:ext cx="1372436" cy="659692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/>
              <a:t>Marcas</a:t>
            </a:r>
            <a:endParaRPr lang="es-ES" dirty="0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5463844" y="5851863"/>
            <a:ext cx="1372436" cy="65969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/>
              <a:t>Precios</a:t>
            </a:r>
            <a:endParaRPr lang="es-ES" dirty="0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6836280" y="5851863"/>
            <a:ext cx="1372436" cy="659692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/>
              <a:t>Salarios</a:t>
            </a:r>
            <a:endParaRPr lang="es-ES" dirty="0"/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>
          <a:xfrm>
            <a:off x="6696131" y="4746904"/>
            <a:ext cx="1823579" cy="659692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/>
              <a:t>Necesidad</a:t>
            </a:r>
            <a:endParaRPr lang="es-ES" dirty="0"/>
          </a:p>
        </p:txBody>
      </p:sp>
      <p:sp>
        <p:nvSpPr>
          <p:cNvPr id="13" name="Flecha derecha 12"/>
          <p:cNvSpPr/>
          <p:nvPr/>
        </p:nvSpPr>
        <p:spPr>
          <a:xfrm>
            <a:off x="5781036" y="4909632"/>
            <a:ext cx="831550" cy="267385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 abajo 13"/>
          <p:cNvSpPr/>
          <p:nvPr/>
        </p:nvSpPr>
        <p:spPr>
          <a:xfrm>
            <a:off x="1553937" y="4077617"/>
            <a:ext cx="300762" cy="894480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Flecha abajo 14"/>
          <p:cNvSpPr/>
          <p:nvPr/>
        </p:nvSpPr>
        <p:spPr>
          <a:xfrm>
            <a:off x="4461303" y="5397829"/>
            <a:ext cx="200508" cy="454034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4455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Dos hipótesis</a:t>
            </a:r>
            <a:endParaRPr lang="es-ES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429233261"/>
              </p:ext>
            </p:extLst>
          </p:nvPr>
        </p:nvGraphicFramePr>
        <p:xfrm>
          <a:off x="233926" y="2232577"/>
          <a:ext cx="8452874" cy="2964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Marcador de contenido 2"/>
          <p:cNvSpPr txBox="1">
            <a:spLocks/>
          </p:cNvSpPr>
          <p:nvPr/>
        </p:nvSpPr>
        <p:spPr>
          <a:xfrm>
            <a:off x="2456223" y="5531521"/>
            <a:ext cx="4244086" cy="985982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2000" dirty="0" smtClean="0"/>
              <a:t>Se apoyan la una a la otra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081322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Teoría higienista o materialista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7069"/>
          </a:xfrm>
        </p:spPr>
        <p:txBody>
          <a:bodyPr>
            <a:normAutofit/>
          </a:bodyPr>
          <a:lstStyle/>
          <a:p>
            <a:r>
              <a:rPr lang="es-ES" sz="2800" dirty="0" smtClean="0"/>
              <a:t>Nuestras únicas necesidades reales, básicas y universales son las necesidades físicas. </a:t>
            </a:r>
            <a:endParaRPr lang="es-ES" sz="2800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4951920" y="2713651"/>
            <a:ext cx="2684093" cy="6473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>
                <a:solidFill>
                  <a:srgbClr val="FFFFFF"/>
                </a:solidFill>
              </a:rPr>
              <a:t>Espirituales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628848" y="2713651"/>
            <a:ext cx="2684093" cy="6473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>
                <a:solidFill>
                  <a:srgbClr val="FFFFFF"/>
                </a:solidFill>
              </a:rPr>
              <a:t>Físicas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4951920" y="3296553"/>
            <a:ext cx="2684093" cy="64736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“anhelos artificiales, falsos, suntuosos y hasta inmorales”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9" name="Agrupar 8"/>
          <p:cNvGrpSpPr/>
          <p:nvPr/>
        </p:nvGrpSpPr>
        <p:grpSpPr>
          <a:xfrm>
            <a:off x="1398827" y="2962373"/>
            <a:ext cx="460042" cy="668360"/>
            <a:chOff x="3294695" y="4628836"/>
            <a:chExt cx="460042" cy="668360"/>
          </a:xfrm>
        </p:grpSpPr>
        <p:sp>
          <p:nvSpPr>
            <p:cNvPr id="7" name="Rectángulo 6"/>
            <p:cNvSpPr/>
            <p:nvPr/>
          </p:nvSpPr>
          <p:spPr>
            <a:xfrm rot="18586453">
              <a:off x="3361501" y="4903959"/>
              <a:ext cx="668360" cy="1181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/>
            <p:cNvSpPr/>
            <p:nvPr/>
          </p:nvSpPr>
          <p:spPr>
            <a:xfrm rot="2425514">
              <a:off x="3294695" y="5067908"/>
              <a:ext cx="296064" cy="1064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" name="Multiplicación 9"/>
          <p:cNvSpPr/>
          <p:nvPr/>
        </p:nvSpPr>
        <p:spPr>
          <a:xfrm>
            <a:off x="4581666" y="2903649"/>
            <a:ext cx="740508" cy="914731"/>
          </a:xfrm>
          <a:prstGeom prst="mathMultiply">
            <a:avLst>
              <a:gd name="adj1" fmla="val 134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609600" y="4273581"/>
            <a:ext cx="8229600" cy="1107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00" dirty="0" smtClean="0"/>
              <a:t>Definición objetiva de la pobreza= morbilidad</a:t>
            </a:r>
            <a:endParaRPr lang="es-ES" sz="2800" dirty="0"/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>
          <a:xfrm>
            <a:off x="625284" y="5060634"/>
            <a:ext cx="8229600" cy="13953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00" dirty="0" smtClean="0"/>
              <a:t>Es incapaz de inaugurar un camino de definición de la pobreza que comprenda un marco intercultural y que no vaya en contra de la intuición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037092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9120" y="3336876"/>
            <a:ext cx="8229600" cy="114486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s-ES" dirty="0" smtClean="0"/>
              <a:t>Personas pobres ahora, no lo serían bajo los estándares de hace 25 años.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791957" y="1534290"/>
            <a:ext cx="7219839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3200" dirty="0">
                <a:solidFill>
                  <a:srgbClr val="464646"/>
                </a:solidFill>
              </a:rPr>
              <a:t>Los estándares materiales han mejorado en los últimos años.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804731" y="5030637"/>
            <a:ext cx="656141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3200" dirty="0" smtClean="0">
                <a:solidFill>
                  <a:srgbClr val="464646"/>
                </a:solidFill>
              </a:rPr>
              <a:t>Existen diferentes </a:t>
            </a:r>
            <a:r>
              <a:rPr lang="es-ES" sz="3200" dirty="0">
                <a:solidFill>
                  <a:srgbClr val="464646"/>
                </a:solidFill>
              </a:rPr>
              <a:t>tipos de riqueza.</a:t>
            </a:r>
          </a:p>
        </p:txBody>
      </p:sp>
    </p:spTree>
    <p:extLst>
      <p:ext uri="{BB962C8B-B14F-4D97-AF65-F5344CB8AC3E}">
        <p14:creationId xmlns:p14="http://schemas.microsoft.com/office/powerpoint/2010/main" val="31957753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1543</TotalTime>
  <Words>2256</Words>
  <Application>Microsoft Office PowerPoint</Application>
  <PresentationFormat>Presentación en pantalla (4:3)</PresentationFormat>
  <Paragraphs>199</Paragraphs>
  <Slides>38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39" baseType="lpstr">
      <vt:lpstr>Tema de Office</vt:lpstr>
      <vt:lpstr>FACULTAD DE CIENCIAS POLÍTICAS Y SOCIALES</vt:lpstr>
      <vt:lpstr>Propósitos de la Unidad de Aprendizaje</vt:lpstr>
      <vt:lpstr>Objetivo de aprendizaje</vt:lpstr>
      <vt:lpstr>Objetivo del material didáctico</vt:lpstr>
      <vt:lpstr>Por qué la gente necesita mercancías</vt:lpstr>
      <vt:lpstr>El silencio de la teoría utilitarista</vt:lpstr>
      <vt:lpstr>Dos hipótesis</vt:lpstr>
      <vt:lpstr>Teoría higienista o materialista</vt:lpstr>
      <vt:lpstr>Presentación de PowerPoint</vt:lpstr>
      <vt:lpstr>Teoría de la envidia</vt:lpstr>
      <vt:lpstr>Autocrítica de los economistas</vt:lpstr>
      <vt:lpstr>Presentación de PowerPoint</vt:lpstr>
      <vt:lpstr>Presentación de PowerPoint</vt:lpstr>
      <vt:lpstr>Presentación de PowerPoint</vt:lpstr>
      <vt:lpstr>Consumo</vt:lpstr>
      <vt:lpstr>Recordemos que…</vt:lpstr>
      <vt:lpstr>Recordemos que…</vt:lpstr>
      <vt:lpstr>Actividad de aprendizaje sugerida</vt:lpstr>
      <vt:lpstr>El uso de los bienes</vt:lpstr>
      <vt:lpstr>Redefinición del consumo</vt:lpstr>
      <vt:lpstr>Consumo</vt:lpstr>
      <vt:lpstr>Presentación de PowerPoint</vt:lpstr>
      <vt:lpstr>Presentación de PowerPoint</vt:lpstr>
      <vt:lpstr>Presentación de PowerPoint</vt:lpstr>
      <vt:lpstr>Un universo construido con mercancías</vt:lpstr>
      <vt:lpstr>Individualismo teórico </vt:lpstr>
      <vt:lpstr>Establecer los significados públicos</vt:lpstr>
      <vt:lpstr>Bienes como accesorios rituales</vt:lpstr>
      <vt:lpstr>Dimensión temporal</vt:lpstr>
      <vt:lpstr>Presentación de PowerPoint</vt:lpstr>
      <vt:lpstr>¿Consumidores solitarios?</vt:lpstr>
      <vt:lpstr>Presentación de PowerPoint</vt:lpstr>
      <vt:lpstr>Presentación de PowerPoint</vt:lpstr>
      <vt:lpstr>Recordemos que…</vt:lpstr>
      <vt:lpstr>Recordemos que…</vt:lpstr>
      <vt:lpstr>Actividades de aprendizaje sugeridas</vt:lpstr>
      <vt:lpstr>Actividades de aprendizaje sugeridas</vt:lpstr>
      <vt:lpstr>Referencias bibliográficas</vt:lpstr>
    </vt:vector>
  </TitlesOfParts>
  <Company>GDGV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perspectiva antropológica del consumo</dc:title>
  <dc:creator>Juan Carlos Ayala Perdomo</dc:creator>
  <cp:lastModifiedBy>tutoria</cp:lastModifiedBy>
  <cp:revision>36</cp:revision>
  <dcterms:created xsi:type="dcterms:W3CDTF">2015-04-07T18:52:30Z</dcterms:created>
  <dcterms:modified xsi:type="dcterms:W3CDTF">2015-10-02T01:02:27Z</dcterms:modified>
</cp:coreProperties>
</file>