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8" r:id="rId1"/>
  </p:sldMasterIdLst>
  <p:notesMasterIdLst>
    <p:notesMasterId r:id="rId38"/>
  </p:notesMasterIdLst>
  <p:sldIdLst>
    <p:sldId id="288" r:id="rId2"/>
    <p:sldId id="289" r:id="rId3"/>
    <p:sldId id="290" r:id="rId4"/>
    <p:sldId id="291" r:id="rId5"/>
    <p:sldId id="258" r:id="rId6"/>
    <p:sldId id="257" r:id="rId7"/>
    <p:sldId id="259" r:id="rId8"/>
    <p:sldId id="260" r:id="rId9"/>
    <p:sldId id="261" r:id="rId10"/>
    <p:sldId id="292" r:id="rId11"/>
    <p:sldId id="262" r:id="rId12"/>
    <p:sldId id="263" r:id="rId13"/>
    <p:sldId id="265" r:id="rId14"/>
    <p:sldId id="264" r:id="rId15"/>
    <p:sldId id="266" r:id="rId16"/>
    <p:sldId id="267" r:id="rId17"/>
    <p:sldId id="268" r:id="rId18"/>
    <p:sldId id="285" r:id="rId19"/>
    <p:sldId id="294" r:id="rId20"/>
    <p:sldId id="269" r:id="rId21"/>
    <p:sldId id="270" r:id="rId22"/>
    <p:sldId id="271" r:id="rId23"/>
    <p:sldId id="272" r:id="rId24"/>
    <p:sldId id="293" r:id="rId25"/>
    <p:sldId id="273" r:id="rId26"/>
    <p:sldId id="274" r:id="rId27"/>
    <p:sldId id="275" r:id="rId28"/>
    <p:sldId id="286" r:id="rId29"/>
    <p:sldId id="276" r:id="rId30"/>
    <p:sldId id="277" r:id="rId31"/>
    <p:sldId id="278" r:id="rId32"/>
    <p:sldId id="279" r:id="rId33"/>
    <p:sldId id="280" r:id="rId34"/>
    <p:sldId id="284" r:id="rId35"/>
    <p:sldId id="281" r:id="rId36"/>
    <p:sldId id="287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64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685AE6-BDD2-964C-8864-40C158F2D10F}" type="doc">
      <dgm:prSet loTypeId="urn:microsoft.com/office/officeart/2005/8/layout/arrow1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6FE77C62-3519-5647-9941-91EEC37A97E4}">
      <dgm:prSet phldrT="[Texto]"/>
      <dgm:spPr/>
      <dgm:t>
        <a:bodyPr/>
        <a:lstStyle/>
        <a:p>
          <a:r>
            <a:rPr lang="es-ES" b="1" smtClean="0"/>
            <a:t>Estrategias </a:t>
          </a:r>
          <a:r>
            <a:rPr lang="es-ES" b="0" smtClean="0"/>
            <a:t>ponen sus esperanzas en la resistencia que </a:t>
          </a:r>
          <a:r>
            <a:rPr lang="es-ES" b="0" i="1" smtClean="0"/>
            <a:t>el establecimiento de un lugar </a:t>
          </a:r>
          <a:r>
            <a:rPr lang="es-ES" b="0" i="0" smtClean="0"/>
            <a:t>ofrece al del territorio del tiempo</a:t>
          </a:r>
          <a:endParaRPr lang="es-ES" b="0" dirty="0"/>
        </a:p>
      </dgm:t>
    </dgm:pt>
    <dgm:pt modelId="{66660F9B-6263-5643-B2E9-9EA09B93A75A}" type="parTrans" cxnId="{61FADF79-00A3-8A48-B642-2FD346F5F411}">
      <dgm:prSet/>
      <dgm:spPr/>
      <dgm:t>
        <a:bodyPr/>
        <a:lstStyle/>
        <a:p>
          <a:endParaRPr lang="es-ES"/>
        </a:p>
      </dgm:t>
    </dgm:pt>
    <dgm:pt modelId="{BA7DC891-5D2F-4A48-A697-E23A663835AB}" type="sibTrans" cxnId="{61FADF79-00A3-8A48-B642-2FD346F5F411}">
      <dgm:prSet/>
      <dgm:spPr/>
      <dgm:t>
        <a:bodyPr/>
        <a:lstStyle/>
        <a:p>
          <a:endParaRPr lang="es-ES"/>
        </a:p>
      </dgm:t>
    </dgm:pt>
    <dgm:pt modelId="{3FBDBB53-FE6A-8245-9AB0-2FE3846ABBFE}">
      <dgm:prSet phldrT="[Texto]"/>
      <dgm:spPr/>
      <dgm:t>
        <a:bodyPr/>
        <a:lstStyle/>
        <a:p>
          <a:r>
            <a:rPr lang="es-ES" b="1" smtClean="0"/>
            <a:t>Tácticas </a:t>
          </a:r>
          <a:r>
            <a:rPr lang="es-ES" b="0" smtClean="0"/>
            <a:t>ponen sus esperanzas en una hábil </a:t>
          </a:r>
          <a:r>
            <a:rPr lang="es-ES" b="0" i="1" smtClean="0"/>
            <a:t>utilización del tiempo</a:t>
          </a:r>
          <a:r>
            <a:rPr lang="es-ES" b="0" i="0" smtClean="0"/>
            <a:t>, en las ocasiones que presenta y también en las sacudidas que introduce en los cimientos de un poder</a:t>
          </a:r>
          <a:endParaRPr lang="es-ES" b="1" dirty="0"/>
        </a:p>
      </dgm:t>
    </dgm:pt>
    <dgm:pt modelId="{EC77B479-B59C-5E4A-99BC-C21C5351425B}" type="parTrans" cxnId="{83FD5EA8-D8A0-CF4F-BDC8-147FD02C255D}">
      <dgm:prSet/>
      <dgm:spPr/>
      <dgm:t>
        <a:bodyPr/>
        <a:lstStyle/>
        <a:p>
          <a:endParaRPr lang="es-ES"/>
        </a:p>
      </dgm:t>
    </dgm:pt>
    <dgm:pt modelId="{E7838C6E-53BA-7243-BF40-CEE9FC3D5703}" type="sibTrans" cxnId="{83FD5EA8-D8A0-CF4F-BDC8-147FD02C255D}">
      <dgm:prSet/>
      <dgm:spPr/>
      <dgm:t>
        <a:bodyPr/>
        <a:lstStyle/>
        <a:p>
          <a:endParaRPr lang="es-ES"/>
        </a:p>
      </dgm:t>
    </dgm:pt>
    <dgm:pt modelId="{A419BE25-AA65-2F49-A329-B21403E891D5}" type="pres">
      <dgm:prSet presAssocID="{04685AE6-BDD2-964C-8864-40C158F2D10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81F22E9-F091-C645-B87C-C7C61879FC8C}" type="pres">
      <dgm:prSet presAssocID="{6FE77C62-3519-5647-9941-91EEC37A97E4}" presName="arrow" presStyleLbl="node1" presStyleIdx="0" presStyleCnt="2" custRadScaleRad="966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8ED02A-B971-4944-9F2C-F382799E2046}" type="pres">
      <dgm:prSet presAssocID="{3FBDBB53-FE6A-8245-9AB0-2FE3846ABBFE}" presName="arrow" presStyleLbl="node1" presStyleIdx="1" presStyleCnt="2" custRadScaleRad="9252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1FADF79-00A3-8A48-B642-2FD346F5F411}" srcId="{04685AE6-BDD2-964C-8864-40C158F2D10F}" destId="{6FE77C62-3519-5647-9941-91EEC37A97E4}" srcOrd="0" destOrd="0" parTransId="{66660F9B-6263-5643-B2E9-9EA09B93A75A}" sibTransId="{BA7DC891-5D2F-4A48-A697-E23A663835AB}"/>
    <dgm:cxn modelId="{E2A7BD4D-873F-1642-8C6E-1245E4BDCAF9}" type="presOf" srcId="{6FE77C62-3519-5647-9941-91EEC37A97E4}" destId="{981F22E9-F091-C645-B87C-C7C61879FC8C}" srcOrd="0" destOrd="0" presId="urn:microsoft.com/office/officeart/2005/8/layout/arrow1"/>
    <dgm:cxn modelId="{99E07AEB-E537-9146-8F49-778EA46ADF3D}" type="presOf" srcId="{04685AE6-BDD2-964C-8864-40C158F2D10F}" destId="{A419BE25-AA65-2F49-A329-B21403E891D5}" srcOrd="0" destOrd="0" presId="urn:microsoft.com/office/officeart/2005/8/layout/arrow1"/>
    <dgm:cxn modelId="{83FD5EA8-D8A0-CF4F-BDC8-147FD02C255D}" srcId="{04685AE6-BDD2-964C-8864-40C158F2D10F}" destId="{3FBDBB53-FE6A-8245-9AB0-2FE3846ABBFE}" srcOrd="1" destOrd="0" parTransId="{EC77B479-B59C-5E4A-99BC-C21C5351425B}" sibTransId="{E7838C6E-53BA-7243-BF40-CEE9FC3D5703}"/>
    <dgm:cxn modelId="{469900D2-521B-444D-9368-6D957418E963}" type="presOf" srcId="{3FBDBB53-FE6A-8245-9AB0-2FE3846ABBFE}" destId="{F28ED02A-B971-4944-9F2C-F382799E2046}" srcOrd="0" destOrd="0" presId="urn:microsoft.com/office/officeart/2005/8/layout/arrow1"/>
    <dgm:cxn modelId="{56AF5779-B89A-6548-8A51-827AE9931FAD}" type="presParOf" srcId="{A419BE25-AA65-2F49-A329-B21403E891D5}" destId="{981F22E9-F091-C645-B87C-C7C61879FC8C}" srcOrd="0" destOrd="0" presId="urn:microsoft.com/office/officeart/2005/8/layout/arrow1"/>
    <dgm:cxn modelId="{769AEA44-F1BB-C64F-877B-8D90D614B7D4}" type="presParOf" srcId="{A419BE25-AA65-2F49-A329-B21403E891D5}" destId="{F28ED02A-B971-4944-9F2C-F382799E2046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1F22E9-F091-C645-B87C-C7C61879FC8C}">
      <dsp:nvSpPr>
        <dsp:cNvPr id="0" name=""/>
        <dsp:cNvSpPr/>
      </dsp:nvSpPr>
      <dsp:spPr>
        <a:xfrm rot="16200000">
          <a:off x="75068" y="1125413"/>
          <a:ext cx="4085401" cy="4085401"/>
        </a:xfrm>
        <a:prstGeom prst="upArrow">
          <a:avLst>
            <a:gd name="adj1" fmla="val 50000"/>
            <a:gd name="adj2" fmla="val 3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smtClean="0"/>
            <a:t>Estrategias </a:t>
          </a:r>
          <a:r>
            <a:rPr lang="es-ES" sz="1900" b="0" kern="1200" smtClean="0"/>
            <a:t>ponen sus esperanzas en la resistencia que </a:t>
          </a:r>
          <a:r>
            <a:rPr lang="es-ES" sz="1900" b="0" i="1" kern="1200" smtClean="0"/>
            <a:t>el establecimiento de un lugar </a:t>
          </a:r>
          <a:r>
            <a:rPr lang="es-ES" sz="1900" b="0" i="0" kern="1200" smtClean="0"/>
            <a:t>ofrece al del territorio del tiempo</a:t>
          </a:r>
          <a:endParaRPr lang="es-ES" sz="1900" b="0" kern="1200" dirty="0"/>
        </a:p>
      </dsp:txBody>
      <dsp:txXfrm rot="5400000">
        <a:off x="790014" y="2146763"/>
        <a:ext cx="3370456" cy="2042701"/>
      </dsp:txXfrm>
    </dsp:sp>
    <dsp:sp modelId="{F28ED02A-B971-4944-9F2C-F382799E2046}">
      <dsp:nvSpPr>
        <dsp:cNvPr id="0" name=""/>
        <dsp:cNvSpPr/>
      </dsp:nvSpPr>
      <dsp:spPr>
        <a:xfrm rot="5400000">
          <a:off x="4327577" y="1125413"/>
          <a:ext cx="4085401" cy="4085401"/>
        </a:xfrm>
        <a:prstGeom prst="upArrow">
          <a:avLst>
            <a:gd name="adj1" fmla="val 50000"/>
            <a:gd name="adj2" fmla="val 35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smtClean="0"/>
            <a:t>Tácticas </a:t>
          </a:r>
          <a:r>
            <a:rPr lang="es-ES" sz="1900" b="0" kern="1200" smtClean="0"/>
            <a:t>ponen sus esperanzas en una hábil </a:t>
          </a:r>
          <a:r>
            <a:rPr lang="es-ES" sz="1900" b="0" i="1" kern="1200" smtClean="0"/>
            <a:t>utilización del tiempo</a:t>
          </a:r>
          <a:r>
            <a:rPr lang="es-ES" sz="1900" b="0" i="0" kern="1200" smtClean="0"/>
            <a:t>, en las ocasiones que presenta y también en las sacudidas que introduce en los cimientos de un poder</a:t>
          </a:r>
          <a:endParaRPr lang="es-ES" sz="1900" b="1" kern="1200" dirty="0"/>
        </a:p>
      </dsp:txBody>
      <dsp:txXfrm rot="-5400000">
        <a:off x="4327578" y="2146763"/>
        <a:ext cx="3370456" cy="2042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3B671-47B7-0C44-A732-B6D5F0779BA9}" type="datetimeFigureOut">
              <a:rPr lang="es-ES" smtClean="0"/>
              <a:t>01/10/2015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371E6-D288-2648-AAD4-B74D68012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4757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DAD7D-17D3-F149-A3E1-6C45A6495B6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3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71E6-D288-2648-AAD4-B74D68012998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0010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10/1/2015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3312" y="707187"/>
            <a:ext cx="7772400" cy="446000"/>
          </a:xfrm>
        </p:spPr>
        <p:txBody>
          <a:bodyPr>
            <a:normAutofit/>
          </a:bodyPr>
          <a:lstStyle/>
          <a:p>
            <a:pPr algn="ctr"/>
            <a:r>
              <a:rPr lang="es-ES" sz="1800" dirty="0" smtClean="0">
                <a:solidFill>
                  <a:schemeClr val="tx1"/>
                </a:solidFill>
              </a:rPr>
              <a:t>FACULTAD DE CIENCIAS POLÍTICAS Y SOCIALES</a:t>
            </a:r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278421" y="1929379"/>
            <a:ext cx="604850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smtClean="0"/>
              <a:t>LO COTIDIANO DESDE LA CULTURA Y LA COMUNICACIÓN</a:t>
            </a:r>
            <a:endParaRPr lang="es-ES" sz="2800" b="1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51303" y="-196334"/>
            <a:ext cx="825929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smtClean="0"/>
              <a:t>UNIVERSIDAD AUTÓNOMA DEL ESTADO DE MÉXICO</a:t>
            </a:r>
            <a:endParaRPr lang="es-ES" sz="1800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63312" y="6602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 smtClean="0"/>
              <a:t>Licenciatura en Comunicación</a:t>
            </a:r>
            <a:endParaRPr lang="es-ES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12" y="808396"/>
            <a:ext cx="937370" cy="89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824" y="791768"/>
            <a:ext cx="937370" cy="92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Subtítulo 2"/>
          <p:cNvSpPr txBox="1">
            <a:spLocks/>
          </p:cNvSpPr>
          <p:nvPr/>
        </p:nvSpPr>
        <p:spPr>
          <a:xfrm>
            <a:off x="1745087" y="3639871"/>
            <a:ext cx="5683737" cy="13424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600" dirty="0" smtClean="0">
                <a:solidFill>
                  <a:schemeClr val="tx1">
                    <a:lumMod val="95000"/>
                  </a:schemeClr>
                </a:solidFill>
              </a:rPr>
              <a:t>Unidad de Aprendizaje: </a:t>
            </a:r>
          </a:p>
          <a:p>
            <a:pPr algn="ctr"/>
            <a:r>
              <a:rPr lang="es-ES" sz="2000" dirty="0" smtClean="0">
                <a:solidFill>
                  <a:schemeClr val="tx1">
                    <a:lumMod val="95000"/>
                  </a:schemeClr>
                </a:solidFill>
              </a:rPr>
              <a:t>Estudios de Mediación en Comunicación</a:t>
            </a:r>
            <a:endParaRPr lang="es-ES" sz="16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ES" sz="700" dirty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100" dirty="0" smtClean="0">
                <a:solidFill>
                  <a:schemeClr val="tx1">
                    <a:lumMod val="95000"/>
                  </a:schemeClr>
                </a:solidFill>
              </a:rPr>
              <a:t>Núcleo </a:t>
            </a:r>
            <a:r>
              <a:rPr lang="es-ES" sz="1100" dirty="0" smtClean="0">
                <a:solidFill>
                  <a:schemeClr val="tx1">
                    <a:lumMod val="95000"/>
                  </a:schemeClr>
                </a:solidFill>
              </a:rPr>
              <a:t>Sustantivo</a:t>
            </a:r>
            <a:endParaRPr lang="es-ES" sz="11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ES" sz="1100" dirty="0" smtClean="0">
                <a:solidFill>
                  <a:schemeClr val="tx1">
                    <a:lumMod val="95000"/>
                  </a:schemeClr>
                </a:solidFill>
              </a:rPr>
              <a:t>Área </a:t>
            </a:r>
            <a:r>
              <a:rPr lang="es-ES" sz="1100" dirty="0">
                <a:solidFill>
                  <a:schemeClr val="tx1">
                    <a:lumMod val="95000"/>
                  </a:schemeClr>
                </a:solidFill>
              </a:rPr>
              <a:t>de Docencia: </a:t>
            </a:r>
            <a:r>
              <a:rPr lang="es-ES" sz="1100" dirty="0" smtClean="0">
                <a:solidFill>
                  <a:schemeClr val="tx1">
                    <a:lumMod val="95000"/>
                  </a:schemeClr>
                </a:solidFill>
              </a:rPr>
              <a:t>Disciplinarias </a:t>
            </a:r>
            <a:r>
              <a:rPr lang="es-ES" sz="1100" dirty="0" smtClean="0">
                <a:solidFill>
                  <a:schemeClr val="tx1">
                    <a:lumMod val="95000"/>
                  </a:schemeClr>
                </a:solidFill>
              </a:rPr>
              <a:t>de Comunicación</a:t>
            </a:r>
            <a:endParaRPr lang="es-ES" sz="7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682434" y="5405119"/>
            <a:ext cx="4683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b="1" dirty="0">
                <a:solidFill>
                  <a:schemeClr val="tx1">
                    <a:lumMod val="95000"/>
                  </a:schemeClr>
                </a:solidFill>
                <a:latin typeface="+mj-lt"/>
              </a:rPr>
              <a:t>Material Didáctico elaborado por</a:t>
            </a:r>
            <a:r>
              <a:rPr lang="es-MX" sz="1400" b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:</a:t>
            </a:r>
          </a:p>
          <a:p>
            <a:pPr algn="r"/>
            <a:r>
              <a:rPr lang="es-MX" sz="1400" b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Dr. en Ed. Juan Carlos Ayala Perdomo</a:t>
            </a:r>
            <a:endParaRPr lang="es-MX" sz="1400" b="1" dirty="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pPr algn="r"/>
            <a:endParaRPr lang="es-MX" sz="1400" b="1" dirty="0" smtClean="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pPr algn="r"/>
            <a:r>
              <a:rPr lang="es-MX" sz="1400" b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Septiembre </a:t>
            </a:r>
            <a:r>
              <a:rPr lang="es-MX" sz="1400" b="1" dirty="0">
                <a:solidFill>
                  <a:schemeClr val="tx1">
                    <a:lumMod val="95000"/>
                  </a:schemeClr>
                </a:solidFill>
                <a:latin typeface="+mj-lt"/>
              </a:rPr>
              <a:t>de </a:t>
            </a:r>
            <a:r>
              <a:rPr lang="es-MX" sz="1400" b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2015</a:t>
            </a:r>
            <a:endParaRPr lang="es-MX" sz="1400" b="1" dirty="0">
              <a:solidFill>
                <a:schemeClr val="tx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1121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Estrategias y tácticas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76242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585479"/>
            <a:ext cx="7620000" cy="603323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s-ES" sz="2800" b="1" dirty="0" smtClean="0">
                <a:solidFill>
                  <a:srgbClr val="1F497D"/>
                </a:solidFill>
              </a:rPr>
              <a:t>“Trayectorias indeterminadas”</a:t>
            </a:r>
            <a:endParaRPr lang="es-ES" sz="2800" b="1" dirty="0">
              <a:solidFill>
                <a:srgbClr val="1F497D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45560" y="1476632"/>
            <a:ext cx="8134009" cy="63134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s-ES" dirty="0" smtClean="0">
                <a:solidFill>
                  <a:srgbClr val="1F497D"/>
                </a:solidFill>
              </a:rPr>
              <a:t>Aparentemente insensatas porque no son coherentes respecto al espacio construido, escrito y prefabricado en el que se desplazan</a:t>
            </a:r>
            <a:endParaRPr lang="es-ES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77946" y="2332579"/>
            <a:ext cx="8134009" cy="631341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s-ES" dirty="0" smtClean="0">
                <a:solidFill>
                  <a:srgbClr val="1F497D"/>
                </a:solidFill>
              </a:rPr>
              <a:t>Frases imprevisibles en un lugar ordenado por las técnicas organizadoras de sistema.</a:t>
            </a:r>
            <a:endParaRPr lang="es-ES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21158" y="3248245"/>
            <a:ext cx="8134009" cy="43280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s-ES" b="1" dirty="0" smtClean="0">
                <a:solidFill>
                  <a:srgbClr val="1F497D"/>
                </a:solidFill>
              </a:rPr>
              <a:t>Pese a:</a:t>
            </a:r>
            <a:endParaRPr lang="es-ES" b="1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784375" y="3927495"/>
            <a:ext cx="3081457" cy="108064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s-ES" dirty="0" smtClean="0">
                <a:solidFill>
                  <a:srgbClr val="1F497D"/>
                </a:solidFill>
              </a:rPr>
              <a:t>Tener como material los </a:t>
            </a:r>
            <a:r>
              <a:rPr lang="es-ES" i="1" dirty="0" smtClean="0">
                <a:solidFill>
                  <a:srgbClr val="1F497D"/>
                </a:solidFill>
              </a:rPr>
              <a:t>vocabularios </a:t>
            </a:r>
            <a:r>
              <a:rPr lang="es-ES" dirty="0" smtClean="0">
                <a:solidFill>
                  <a:srgbClr val="1F497D"/>
                </a:solidFill>
              </a:rPr>
              <a:t>de las lenguas recibidas</a:t>
            </a:r>
            <a:endParaRPr lang="es-ES" dirty="0"/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4510494" y="3927495"/>
            <a:ext cx="3081457" cy="108064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s-ES" dirty="0" smtClean="0">
                <a:solidFill>
                  <a:srgbClr val="1F497D"/>
                </a:solidFill>
              </a:rPr>
              <a:t>Permanecer encuadrados por </a:t>
            </a:r>
            <a:r>
              <a:rPr lang="es-ES" i="1" dirty="0" smtClean="0">
                <a:solidFill>
                  <a:srgbClr val="1F497D"/>
                </a:solidFill>
              </a:rPr>
              <a:t>sintaxis </a:t>
            </a:r>
            <a:r>
              <a:rPr lang="es-ES" dirty="0" smtClean="0">
                <a:solidFill>
                  <a:srgbClr val="1F497D"/>
                </a:solidFill>
              </a:rPr>
              <a:t>prescritas</a:t>
            </a:r>
            <a:endParaRPr lang="es-ES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784375" y="5492577"/>
            <a:ext cx="6807576" cy="108064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s-ES" b="1" dirty="0" smtClean="0">
                <a:solidFill>
                  <a:schemeClr val="bg1"/>
                </a:solidFill>
              </a:rPr>
              <a:t>Estos “atajos” siguen siendo heterogéneos para los sistemas donde se infiltran y donde bosquejan las astucias de intereses y de deseos </a:t>
            </a:r>
            <a:r>
              <a:rPr lang="es-ES" b="1" i="1" dirty="0" smtClean="0">
                <a:solidFill>
                  <a:schemeClr val="bg1"/>
                </a:solidFill>
              </a:rPr>
              <a:t>diferentes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1" name="Llamada de flecha izquierda y derecha 10"/>
          <p:cNvSpPr/>
          <p:nvPr/>
        </p:nvSpPr>
        <p:spPr>
          <a:xfrm>
            <a:off x="3770581" y="3927495"/>
            <a:ext cx="883969" cy="714375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823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2122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2"/>
          <p:cNvSpPr txBox="1">
            <a:spLocks/>
          </p:cNvSpPr>
          <p:nvPr/>
        </p:nvSpPr>
        <p:spPr>
          <a:xfrm>
            <a:off x="1082116" y="1090244"/>
            <a:ext cx="6559945" cy="1638269"/>
          </a:xfrm>
          <a:prstGeom prst="rect">
            <a:avLst/>
          </a:prstGeom>
          <a:ln w="57150" cmpd="sng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Cálculo (manipulación) de las relaciones de fuerzas que se hace posible desde que un sujeto de voluntad y de poder resulta aislable.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1082116" y="3007117"/>
            <a:ext cx="6559945" cy="1642692"/>
          </a:xfrm>
          <a:prstGeom prst="rect">
            <a:avLst/>
          </a:prstGeom>
          <a:ln w="57150" cmpd="sng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Postula </a:t>
            </a:r>
            <a:r>
              <a:rPr lang="es-ES_tradnl" i="1" dirty="0" smtClean="0">
                <a:solidFill>
                  <a:srgbClr val="1F497D"/>
                </a:solidFill>
              </a:rPr>
              <a:t>un lugar </a:t>
            </a:r>
            <a:r>
              <a:rPr lang="es-ES_tradnl" dirty="0" smtClean="0">
                <a:solidFill>
                  <a:srgbClr val="1F497D"/>
                </a:solidFill>
              </a:rPr>
              <a:t>susceptible de ser circunscrito como </a:t>
            </a:r>
            <a:r>
              <a:rPr lang="es-ES_tradnl" i="1" dirty="0" smtClean="0">
                <a:solidFill>
                  <a:srgbClr val="1F497D"/>
                </a:solidFill>
              </a:rPr>
              <a:t>algo propio </a:t>
            </a:r>
            <a:r>
              <a:rPr lang="es-ES_tradnl" dirty="0" smtClean="0">
                <a:solidFill>
                  <a:srgbClr val="1F497D"/>
                </a:solidFill>
              </a:rPr>
              <a:t>y de ser la base donde administrar las relaciones con </a:t>
            </a:r>
            <a:r>
              <a:rPr lang="es-ES_tradnl" i="1" dirty="0" smtClean="0">
                <a:solidFill>
                  <a:srgbClr val="1F497D"/>
                </a:solidFill>
              </a:rPr>
              <a:t>una exterioridad</a:t>
            </a:r>
            <a:r>
              <a:rPr lang="es-ES_tradnl" dirty="0" smtClean="0">
                <a:solidFill>
                  <a:srgbClr val="1F497D"/>
                </a:solidFill>
              </a:rPr>
              <a:t> de metas o amenazas. 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12" name="Marcador de contenido 2"/>
          <p:cNvSpPr>
            <a:spLocks noGrp="1"/>
          </p:cNvSpPr>
          <p:nvPr>
            <p:ph idx="1"/>
          </p:nvPr>
        </p:nvSpPr>
        <p:spPr>
          <a:xfrm>
            <a:off x="457200" y="486921"/>
            <a:ext cx="7620000" cy="603323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s-ES" sz="2800" b="1" dirty="0" smtClean="0">
                <a:solidFill>
                  <a:srgbClr val="1F497D"/>
                </a:solidFill>
              </a:rPr>
              <a:t>Estrategia</a:t>
            </a:r>
            <a:endParaRPr lang="es-ES" sz="2800" b="1" dirty="0">
              <a:solidFill>
                <a:srgbClr val="1F497D"/>
              </a:solidFill>
            </a:endParaRPr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>
          <a:xfrm>
            <a:off x="1082116" y="4900861"/>
            <a:ext cx="6559945" cy="1410925"/>
          </a:xfrm>
          <a:prstGeom prst="rect">
            <a:avLst/>
          </a:prstGeom>
          <a:ln w="57150" cmpd="sng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Toda racionalización “estratégica” se ocupa primero de distinguir en un “medio ambiente” lo que es “propio”. </a:t>
            </a:r>
            <a:endParaRPr lang="es-E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064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2"/>
          <p:cNvSpPr txBox="1">
            <a:spLocks/>
          </p:cNvSpPr>
          <p:nvPr/>
        </p:nvSpPr>
        <p:spPr>
          <a:xfrm>
            <a:off x="1082116" y="1090244"/>
            <a:ext cx="6559945" cy="1187975"/>
          </a:xfrm>
          <a:prstGeom prst="rect">
            <a:avLst/>
          </a:prstGeom>
          <a:ln w="57150" cmpd="sng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Acción calculada que determina la ausencia de un lugar propio.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1082116" y="2438484"/>
            <a:ext cx="6559945" cy="1063799"/>
          </a:xfrm>
          <a:prstGeom prst="rect">
            <a:avLst/>
          </a:prstGeom>
          <a:ln w="57150" cmpd="sng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Ninguna delimitación de la exterioridad le proporciona una condición de autonomía.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12" name="Marcador de contenido 2"/>
          <p:cNvSpPr>
            <a:spLocks noGrp="1"/>
          </p:cNvSpPr>
          <p:nvPr>
            <p:ph idx="1"/>
          </p:nvPr>
        </p:nvSpPr>
        <p:spPr>
          <a:xfrm>
            <a:off x="457200" y="486921"/>
            <a:ext cx="7620000" cy="603323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s-ES" sz="2800" b="1" dirty="0" smtClean="0">
                <a:solidFill>
                  <a:srgbClr val="1F497D"/>
                </a:solidFill>
              </a:rPr>
              <a:t>Táctica</a:t>
            </a:r>
            <a:endParaRPr lang="es-ES" sz="2800" b="1" dirty="0">
              <a:solidFill>
                <a:srgbClr val="1F497D"/>
              </a:solidFill>
            </a:endParaRPr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>
          <a:xfrm>
            <a:off x="1082116" y="3672528"/>
            <a:ext cx="6559945" cy="1410925"/>
          </a:xfrm>
          <a:prstGeom prst="rect">
            <a:avLst/>
          </a:prstGeom>
          <a:ln w="57150" cmpd="sng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No tiene más lugar que el del otro. Además, debe actuar con el terreno que le impone y organiza la ley de una fuerza extraña.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082116" y="5299028"/>
            <a:ext cx="6559945" cy="1143477"/>
          </a:xfrm>
          <a:prstGeom prst="rect">
            <a:avLst/>
          </a:prstGeom>
          <a:ln w="57150" cmpd="sng"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No tiene el medio de </a:t>
            </a:r>
            <a:r>
              <a:rPr lang="es-ES_tradnl" i="1" dirty="0" smtClean="0">
                <a:solidFill>
                  <a:srgbClr val="1F497D"/>
                </a:solidFill>
              </a:rPr>
              <a:t>mantenerse </a:t>
            </a:r>
            <a:r>
              <a:rPr lang="es-ES_tradnl" dirty="0" smtClean="0">
                <a:solidFill>
                  <a:srgbClr val="1F497D"/>
                </a:solidFill>
              </a:rPr>
              <a:t>en sí misma.</a:t>
            </a:r>
            <a:endParaRPr lang="es-E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907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8112580"/>
              </p:ext>
            </p:extLst>
          </p:nvPr>
        </p:nvGraphicFramePr>
        <p:xfrm>
          <a:off x="56041" y="-939464"/>
          <a:ext cx="8581439" cy="6336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contenido 2"/>
          <p:cNvSpPr txBox="1">
            <a:spLocks/>
          </p:cNvSpPr>
          <p:nvPr/>
        </p:nvSpPr>
        <p:spPr>
          <a:xfrm>
            <a:off x="1274473" y="4691301"/>
            <a:ext cx="6559945" cy="1410925"/>
          </a:xfrm>
          <a:prstGeom prst="rect">
            <a:avLst/>
          </a:prstGeom>
          <a:ln w="57150" cmpd="sng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b="1" dirty="0" smtClean="0">
                <a:solidFill>
                  <a:srgbClr val="1F497D"/>
                </a:solidFill>
              </a:rPr>
              <a:t>Las apuestas sobre el lugar o sobre el tiempo distinguen las maneras de actuar</a:t>
            </a:r>
            <a:endParaRPr lang="es-ES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9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325562"/>
          </a:xfrm>
          <a:ln w="38100" cmpd="sng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/>
          <a:lstStyle/>
          <a:p>
            <a:pPr algn="ctr"/>
            <a:r>
              <a:rPr lang="es-ES" sz="2800" dirty="0" smtClean="0"/>
              <a:t>Sugerir algunas maneras de pensar las prácticas cotidianas de los consumidores, al suponer de entrada que son de tipo táctico.</a:t>
            </a:r>
            <a:endParaRPr lang="es-ES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3359" y="2701962"/>
            <a:ext cx="1970617" cy="2676129"/>
          </a:xfrm>
        </p:spPr>
        <p:txBody>
          <a:bodyPr/>
          <a:lstStyle/>
          <a:p>
            <a:pPr>
              <a:buClr>
                <a:schemeClr val="accent3"/>
              </a:buClr>
              <a:buFont typeface="Arial"/>
              <a:buChar char="•"/>
            </a:pPr>
            <a:r>
              <a:rPr lang="es-ES" dirty="0" smtClean="0">
                <a:solidFill>
                  <a:srgbClr val="1F497D"/>
                </a:solidFill>
              </a:rPr>
              <a:t>Habitar</a:t>
            </a:r>
          </a:p>
          <a:p>
            <a:pPr>
              <a:buClr>
                <a:schemeClr val="accent3"/>
              </a:buClr>
              <a:buFont typeface="Arial"/>
              <a:buChar char="•"/>
            </a:pPr>
            <a:r>
              <a:rPr lang="es-ES" dirty="0" smtClean="0">
                <a:solidFill>
                  <a:srgbClr val="1F497D"/>
                </a:solidFill>
              </a:rPr>
              <a:t>Circular</a:t>
            </a:r>
          </a:p>
          <a:p>
            <a:pPr>
              <a:buClr>
                <a:schemeClr val="accent3"/>
              </a:buClr>
              <a:buFont typeface="Arial"/>
              <a:buChar char="•"/>
            </a:pPr>
            <a:r>
              <a:rPr lang="es-ES" dirty="0" smtClean="0">
                <a:solidFill>
                  <a:srgbClr val="1F497D"/>
                </a:solidFill>
              </a:rPr>
              <a:t>Hablar</a:t>
            </a:r>
          </a:p>
          <a:p>
            <a:pPr>
              <a:buClr>
                <a:schemeClr val="accent3"/>
              </a:buClr>
              <a:buFont typeface="Arial"/>
              <a:buChar char="•"/>
            </a:pPr>
            <a:r>
              <a:rPr lang="es-ES" dirty="0" smtClean="0">
                <a:solidFill>
                  <a:srgbClr val="1F497D"/>
                </a:solidFill>
              </a:rPr>
              <a:t>Leer</a:t>
            </a:r>
          </a:p>
          <a:p>
            <a:pPr>
              <a:buClr>
                <a:schemeClr val="accent3"/>
              </a:buClr>
              <a:buFont typeface="Arial"/>
              <a:buChar char="•"/>
            </a:pPr>
            <a:r>
              <a:rPr lang="es-ES" dirty="0" smtClean="0">
                <a:solidFill>
                  <a:srgbClr val="1F497D"/>
                </a:solidFill>
              </a:rPr>
              <a:t>Caminar</a:t>
            </a:r>
          </a:p>
          <a:p>
            <a:pPr>
              <a:buClr>
                <a:schemeClr val="accent3"/>
              </a:buClr>
              <a:buFont typeface="Arial"/>
              <a:buChar char="•"/>
            </a:pPr>
            <a:r>
              <a:rPr lang="es-ES" dirty="0" smtClean="0">
                <a:solidFill>
                  <a:srgbClr val="1F497D"/>
                </a:solidFill>
              </a:rPr>
              <a:t>Cocinar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3567024" y="2446286"/>
            <a:ext cx="4075037" cy="3234734"/>
          </a:xfrm>
          <a:prstGeom prst="rect">
            <a:avLst/>
          </a:prstGeom>
          <a:ln w="57150" cmpd="sng">
            <a:solidFill>
              <a:schemeClr val="accent3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Corresponden a las características de astucias y sorpresas tácticas: buenas pasadas del “débil” en el orden construido por el “fuerte.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5" name="Abrir llave 4"/>
          <p:cNvSpPr/>
          <p:nvPr/>
        </p:nvSpPr>
        <p:spPr>
          <a:xfrm>
            <a:off x="2539870" y="2091480"/>
            <a:ext cx="765697" cy="3772133"/>
          </a:xfrm>
          <a:prstGeom prst="leftBrace">
            <a:avLst/>
          </a:prstGeom>
          <a:ln w="57150" cmpd="sng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7931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466888" y="384941"/>
            <a:ext cx="3085791" cy="2176788"/>
          </a:xfrm>
          <a:ln w="38100" cmpd="sng"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1F497D"/>
                </a:solidFill>
              </a:rPr>
              <a:t>Se desorbitan. </a:t>
            </a:r>
            <a:endParaRPr lang="es-ES" dirty="0">
              <a:solidFill>
                <a:srgbClr val="1F497D"/>
              </a:solidFill>
            </a:endParaRPr>
          </a:p>
          <a:p>
            <a:r>
              <a:rPr lang="es-ES" dirty="0" smtClean="0">
                <a:solidFill>
                  <a:srgbClr val="1F497D"/>
                </a:solidFill>
              </a:rPr>
              <a:t>Apartadas de las comunidades tradicionales que circunscriben su funcionamiento.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4332402" y="384941"/>
            <a:ext cx="2932374" cy="100428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dirty="0" smtClean="0">
                <a:solidFill>
                  <a:srgbClr val="1F497D"/>
                </a:solidFill>
              </a:rPr>
              <a:t>Vagan en un espacio que se homogeneiza y se extiende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121266" y="1692264"/>
            <a:ext cx="3043286" cy="1071476"/>
          </a:xfrm>
          <a:prstGeom prst="rect">
            <a:avLst/>
          </a:prstGeom>
          <a:ln w="38100" cmpd="sng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dirty="0" smtClean="0">
                <a:solidFill>
                  <a:srgbClr val="1F497D"/>
                </a:solidFill>
              </a:rPr>
              <a:t>Consumidores se transforman en inmigrantes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 rot="16200000">
            <a:off x="-533208" y="1225474"/>
            <a:ext cx="2176788" cy="49572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rgbClr val="FFFFFF"/>
                </a:solidFill>
              </a:rPr>
              <a:t>Prácticas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307326" y="3151840"/>
            <a:ext cx="7857226" cy="1071476"/>
          </a:xfrm>
          <a:prstGeom prst="rect">
            <a:avLst/>
          </a:prstGeom>
          <a:ln w="38100" cmpd="sng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dirty="0" smtClean="0">
                <a:solidFill>
                  <a:srgbClr val="1F497D"/>
                </a:solidFill>
              </a:rPr>
              <a:t>El sistema en el que circulan resulta demasiado vasto para fijarlos en alguna parte, pero demasiado cuadriculado para que pudieran escapársele y exiliarse en otra parte.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13" name="Marcador de contenido 2"/>
          <p:cNvSpPr txBox="1">
            <a:spLocks/>
          </p:cNvSpPr>
          <p:nvPr/>
        </p:nvSpPr>
        <p:spPr>
          <a:xfrm>
            <a:off x="844572" y="5452387"/>
            <a:ext cx="7146232" cy="877675"/>
          </a:xfrm>
          <a:prstGeom prst="rect">
            <a:avLst/>
          </a:prstGeom>
          <a:ln w="38100" cmpd="sng"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dirty="0" smtClean="0">
                <a:solidFill>
                  <a:srgbClr val="1F497D"/>
                </a:solidFill>
              </a:rPr>
              <a:t>Descansa en la definición de un lugar “propio” distinto del resto; se convierte en el todo.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>
          <a:xfrm>
            <a:off x="1942254" y="4757206"/>
            <a:ext cx="5079740" cy="63915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sz="2400" dirty="0" smtClean="0">
                <a:solidFill>
                  <a:srgbClr val="FFFFFF"/>
                </a:solidFill>
              </a:rPr>
              <a:t>Modelo estratégico</a:t>
            </a:r>
            <a:endParaRPr lang="es-ES" sz="2400" dirty="0">
              <a:solidFill>
                <a:srgbClr val="FFFFFF"/>
              </a:solidFill>
            </a:endParaRPr>
          </a:p>
        </p:txBody>
      </p:sp>
      <p:sp>
        <p:nvSpPr>
          <p:cNvPr id="15" name="Flecha derecha 14"/>
          <p:cNvSpPr/>
          <p:nvPr/>
        </p:nvSpPr>
        <p:spPr>
          <a:xfrm>
            <a:off x="3577846" y="597566"/>
            <a:ext cx="754556" cy="4481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 abajo 15"/>
          <p:cNvSpPr/>
          <p:nvPr/>
        </p:nvSpPr>
        <p:spPr>
          <a:xfrm>
            <a:off x="6256298" y="1232479"/>
            <a:ext cx="373511" cy="459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Flecha abajo 16"/>
          <p:cNvSpPr/>
          <p:nvPr/>
        </p:nvSpPr>
        <p:spPr>
          <a:xfrm>
            <a:off x="7264776" y="2692055"/>
            <a:ext cx="373511" cy="459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Flecha doblada hacia arriba 18"/>
          <p:cNvSpPr/>
          <p:nvPr/>
        </p:nvSpPr>
        <p:spPr>
          <a:xfrm rot="5400000">
            <a:off x="44337" y="4282925"/>
            <a:ext cx="1139207" cy="61323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2930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86395"/>
            <a:ext cx="7620000" cy="995476"/>
          </a:xfrm>
          <a:ln w="57150" cmpd="sng"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ES" dirty="0" smtClean="0">
                <a:solidFill>
                  <a:srgbClr val="1F497D"/>
                </a:solidFill>
              </a:rPr>
              <a:t>El paisaje imaginario de una investigación no deja de tener valor, aun si carece de rigor.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57200" y="1752600"/>
            <a:ext cx="7620000" cy="995476"/>
          </a:xfrm>
          <a:prstGeom prst="rect">
            <a:avLst/>
          </a:prstGeom>
          <a:ln w="57150" cmpd="sng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" dirty="0" smtClean="0">
                <a:solidFill>
                  <a:srgbClr val="1F497D"/>
                </a:solidFill>
              </a:rPr>
              <a:t>Transformar una infinidad móvil de tácticas lo que se representaba como una fuerza que semeja una matriz histórica.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457200" y="3324219"/>
            <a:ext cx="7620000" cy="995476"/>
          </a:xfrm>
          <a:prstGeom prst="rect">
            <a:avLst/>
          </a:prstGeom>
          <a:ln w="57150" cmpd="sng">
            <a:solidFill>
              <a:schemeClr val="accent3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" dirty="0" smtClean="0">
                <a:solidFill>
                  <a:srgbClr val="1F497D"/>
                </a:solidFill>
              </a:rPr>
              <a:t>Mantiene presente la estructura de lo imaginario de una sociedad a partir de la cual la cuestión no cesa de tomar formas diferentes y de volver a plantearla. 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457200" y="4930176"/>
            <a:ext cx="7620000" cy="995476"/>
          </a:xfrm>
          <a:prstGeom prst="rect">
            <a:avLst/>
          </a:prstGeom>
          <a:ln w="57150" cmpd="sng"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" dirty="0" smtClean="0">
                <a:solidFill>
                  <a:srgbClr val="1F497D"/>
                </a:solidFill>
              </a:rPr>
              <a:t>Es el estudio mismo el que resulta marginal en relación con los fenómenos estudiados.</a:t>
            </a:r>
            <a:endParaRPr lang="es-E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6540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620000" cy="1143000"/>
          </a:xfrm>
        </p:spPr>
        <p:txBody>
          <a:bodyPr/>
          <a:lstStyle/>
          <a:p>
            <a:r>
              <a:rPr lang="es-ES" dirty="0" smtClean="0"/>
              <a:t>Recordemos que…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tx2"/>
                </a:solidFill>
              </a:rPr>
              <a:t>Mercancías</a:t>
            </a:r>
            <a:r>
              <a:rPr lang="es-ES" dirty="0" smtClean="0">
                <a:solidFill>
                  <a:schemeClr val="tx2"/>
                </a:solidFill>
              </a:rPr>
              <a:t>: repertorio </a:t>
            </a:r>
            <a:r>
              <a:rPr lang="es-ES" dirty="0">
                <a:solidFill>
                  <a:schemeClr val="tx2"/>
                </a:solidFill>
              </a:rPr>
              <a:t>con el cual los usuarios proceden a operaciones que les son propias</a:t>
            </a:r>
            <a:r>
              <a:rPr lang="es-ES" dirty="0" smtClean="0">
                <a:solidFill>
                  <a:schemeClr val="tx2"/>
                </a:solidFill>
              </a:rPr>
              <a:t>.</a:t>
            </a:r>
          </a:p>
          <a:p>
            <a:r>
              <a:rPr lang="es-ES" dirty="0">
                <a:solidFill>
                  <a:srgbClr val="1F497D"/>
                </a:solidFill>
              </a:rPr>
              <a:t>El acto de decir es un uso </a:t>
            </a:r>
            <a:r>
              <a:rPr lang="es-ES" i="1" dirty="0">
                <a:solidFill>
                  <a:srgbClr val="1F497D"/>
                </a:solidFill>
              </a:rPr>
              <a:t>de </a:t>
            </a:r>
            <a:r>
              <a:rPr lang="es-ES" dirty="0">
                <a:solidFill>
                  <a:srgbClr val="1F497D"/>
                </a:solidFill>
              </a:rPr>
              <a:t>la lengua y una operación </a:t>
            </a:r>
            <a:r>
              <a:rPr lang="es-ES" i="1" dirty="0">
                <a:solidFill>
                  <a:srgbClr val="1F497D"/>
                </a:solidFill>
              </a:rPr>
              <a:t>sobre </a:t>
            </a:r>
            <a:r>
              <a:rPr lang="es-ES" dirty="0">
                <a:solidFill>
                  <a:srgbClr val="1F497D"/>
                </a:solidFill>
              </a:rPr>
              <a:t>ella</a:t>
            </a:r>
            <a:r>
              <a:rPr lang="es-ES" dirty="0"/>
              <a:t>. </a:t>
            </a:r>
          </a:p>
          <a:p>
            <a:r>
              <a:rPr lang="es-ES" b="1" dirty="0" smtClean="0">
                <a:solidFill>
                  <a:schemeClr val="tx2"/>
                </a:solidFill>
              </a:rPr>
              <a:t>Estrategia: </a:t>
            </a:r>
            <a:r>
              <a:rPr lang="es-ES_tradnl" dirty="0">
                <a:solidFill>
                  <a:srgbClr val="1F497D"/>
                </a:solidFill>
              </a:rPr>
              <a:t>Cálculo (manipulación) de las relaciones de fuerzas que se hace posible desde que un sujeto de voluntad y de poder resulta aislable</a:t>
            </a:r>
            <a:r>
              <a:rPr lang="es-ES_tradnl" dirty="0" smtClean="0">
                <a:solidFill>
                  <a:srgbClr val="1F497D"/>
                </a:solidFill>
              </a:rPr>
              <a:t>.</a:t>
            </a:r>
          </a:p>
          <a:p>
            <a:r>
              <a:rPr lang="es-ES_tradnl" b="1" dirty="0" smtClean="0">
                <a:solidFill>
                  <a:srgbClr val="1F497D"/>
                </a:solidFill>
              </a:rPr>
              <a:t>Táctica: </a:t>
            </a:r>
            <a:r>
              <a:rPr lang="es-ES_tradnl" dirty="0">
                <a:solidFill>
                  <a:srgbClr val="1F497D"/>
                </a:solidFill>
              </a:rPr>
              <a:t>Acción calculada que determina la ausencia de un lugar propio.</a:t>
            </a:r>
            <a:endParaRPr lang="es-ES" dirty="0">
              <a:solidFill>
                <a:srgbClr val="1F497D"/>
              </a:solidFill>
            </a:endParaRPr>
          </a:p>
          <a:p>
            <a:r>
              <a:rPr lang="es-ES" dirty="0">
                <a:solidFill>
                  <a:srgbClr val="1F497D"/>
                </a:solidFill>
              </a:rPr>
              <a:t>El paisaje imaginario de una investigación no deja de tener valor, aun si carece de rigor.</a:t>
            </a:r>
          </a:p>
          <a:p>
            <a:endParaRPr lang="es-ES" b="1" dirty="0">
              <a:solidFill>
                <a:srgbClr val="1F497D"/>
              </a:solidFill>
            </a:endParaRPr>
          </a:p>
          <a:p>
            <a:endParaRPr lang="es-ES" dirty="0">
              <a:solidFill>
                <a:schemeClr val="tx2"/>
              </a:solidFill>
            </a:endParaRPr>
          </a:p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297876" y="423358"/>
            <a:ext cx="1113114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Cambria"/>
                <a:cs typeface="Cambria"/>
              </a:rPr>
              <a:t>Pausa</a:t>
            </a:r>
          </a:p>
          <a:p>
            <a:pPr algn="ctr"/>
            <a:r>
              <a:rPr lang="es-ES" sz="2800" dirty="0" smtClean="0">
                <a:latin typeface="Cambria"/>
                <a:cs typeface="Cambria"/>
              </a:rPr>
              <a:t>#1</a:t>
            </a:r>
            <a:endParaRPr lang="es-ES" sz="28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475218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de aprendizaje sugerida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09800"/>
            <a:ext cx="7620000" cy="3452446"/>
          </a:xfrm>
        </p:spPr>
        <p:txBody>
          <a:bodyPr/>
          <a:lstStyle/>
          <a:p>
            <a:pPr algn="just"/>
            <a:r>
              <a:rPr lang="es-MX" dirty="0" smtClean="0"/>
              <a:t>Presentación de un reporte etnográfico que describa, al tiempo que realiza una lectura simbólica, de un lugar de la ciudad que el alumno identifique como parte de su cotidianidad.</a:t>
            </a:r>
          </a:p>
          <a:p>
            <a:pPr marL="11430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El reporte deberá ilustrarse con imágenes fotográficas, dibujos u objetos (boletos de autobús, folletos, tickets de compra, por ejemplo) que complementen la explicación sobre el sentido de la ciudad desde las premisas que propone Michel de Certeau.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54528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accent1">
                    <a:lumMod val="90000"/>
                  </a:schemeClr>
                </a:solidFill>
              </a:rPr>
              <a:t>Propósitos de la Unidad de Aprendizaje</a:t>
            </a:r>
            <a:endParaRPr lang="es-ES" sz="3600" b="1" dirty="0">
              <a:solidFill>
                <a:schemeClr val="accent1">
                  <a:lumMod val="9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2060848"/>
            <a:ext cx="7832394" cy="300228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MX" sz="2400" dirty="0" smtClean="0"/>
              <a:t>Conocer  las  perspectivas  teóricas  y metodológicas  desarrolladas  en  Iberoamérica  a  partir  del  paradigma  de  </a:t>
            </a:r>
            <a:r>
              <a:rPr lang="es-MX" sz="2400" dirty="0" smtClean="0"/>
              <a:t>la </a:t>
            </a:r>
            <a:r>
              <a:rPr lang="es-MX" sz="2400" dirty="0" err="1" smtClean="0"/>
              <a:t>massmediación</a:t>
            </a:r>
            <a:r>
              <a:rPr lang="es-MX" sz="2400" dirty="0" smtClean="0"/>
              <a:t>.</a:t>
            </a:r>
          </a:p>
          <a:p>
            <a:pPr marL="0" indent="0" algn="just">
              <a:buNone/>
            </a:pPr>
            <a:endParaRPr lang="es-MX" sz="2400" dirty="0" smtClean="0"/>
          </a:p>
          <a:p>
            <a:pPr algn="just"/>
            <a:r>
              <a:rPr lang="es-MX" sz="2400" dirty="0" smtClean="0"/>
              <a:t>Explicar las condiciones económicas, sociales, políticas y culturales en las que se pueden comprender los desplazamientos teóricos – metodológicos de la comunicación y la cultura.</a:t>
            </a:r>
          </a:p>
          <a:p>
            <a:pPr marL="0" indent="0" algn="just">
              <a:buNone/>
            </a:pPr>
            <a:endParaRPr lang="es-MX" sz="2400" dirty="0" smtClean="0"/>
          </a:p>
          <a:p>
            <a:pPr algn="just"/>
            <a:r>
              <a:rPr lang="es-MX" sz="2400" dirty="0" smtClean="0"/>
              <a:t>Caracterizar los modelos teóricos que explican, por una parte, la producción de mensajes, y por otro, su recepción desde el paradigma de las mediaciones.</a:t>
            </a:r>
          </a:p>
        </p:txBody>
      </p:sp>
    </p:spTree>
    <p:extLst>
      <p:ext uri="{BB962C8B-B14F-4D97-AF65-F5344CB8AC3E}">
        <p14:creationId xmlns:p14="http://schemas.microsoft.com/office/powerpoint/2010/main" val="1698872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Andares de la ciudad	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045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nyc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9986" y="-56022"/>
            <a:ext cx="11662152" cy="78836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Mirones o caminantes</a:t>
            </a:r>
            <a:endParaRPr lang="es-ES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090599" y="1360744"/>
            <a:ext cx="6369410" cy="548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_tradnl" dirty="0" smtClean="0">
                <a:solidFill>
                  <a:schemeClr val="tx2"/>
                </a:solidFill>
              </a:rPr>
              <a:t>La masa gigantesca se inmoviliza bajo la mirada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1773107" y="2278217"/>
            <a:ext cx="6121243" cy="2364031"/>
          </a:xfrm>
          <a:prstGeom prst="rect">
            <a:avLst/>
          </a:prstGeom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s-ES" b="1" dirty="0" smtClean="0">
                <a:solidFill>
                  <a:schemeClr val="tx2"/>
                </a:solidFill>
              </a:rPr>
              <a:t>Nueva York nunca ha aprendido el arte de envejecer al conjugar todos los pasados.</a:t>
            </a:r>
          </a:p>
          <a:p>
            <a:pPr marL="114300" indent="0" algn="ctr">
              <a:buNone/>
            </a:pPr>
            <a:r>
              <a:rPr lang="es-ES" b="1" dirty="0" smtClean="0">
                <a:solidFill>
                  <a:schemeClr val="tx2"/>
                </a:solidFill>
              </a:rPr>
              <a:t>Su presente se inventa hora tras hora, en el acto de desechar lo adquirido y desafiar el porvenir</a:t>
            </a: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861004" y="5490135"/>
            <a:ext cx="7797433" cy="69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chemeClr val="bg1"/>
                </a:solidFill>
              </a:rPr>
              <a:t>El espectador puede leer ahí un universo que anda de juerga.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66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wtc.jpg"/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9074" y="-728286"/>
            <a:ext cx="10287000" cy="7611961"/>
          </a:xfrm>
          <a:prstGeom prst="rect">
            <a:avLst/>
          </a:prstGeom>
        </p:spPr>
      </p:pic>
      <p:sp>
        <p:nvSpPr>
          <p:cNvPr id="4" name="Marcador de contenido 2"/>
          <p:cNvSpPr txBox="1">
            <a:spLocks/>
          </p:cNvSpPr>
          <p:nvPr/>
        </p:nvSpPr>
        <p:spPr>
          <a:xfrm>
            <a:off x="1082116" y="1450807"/>
            <a:ext cx="6559945" cy="6464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 cmpd="sng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Es separarse del dominio de la ciudad.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082116" y="2540269"/>
            <a:ext cx="6559945" cy="16426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 cmpd="sng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Salir de la masa que lleva y mezcla en sí misma toda identidad de autores o espectadores. 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479650" y="185259"/>
            <a:ext cx="7620000" cy="6033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sz="2800" b="1" dirty="0" smtClean="0">
                <a:solidFill>
                  <a:srgbClr val="1F497D"/>
                </a:solidFill>
              </a:rPr>
              <a:t>Arriba: Cima del </a:t>
            </a:r>
            <a:r>
              <a:rPr lang="es-ES" sz="2800" b="1" dirty="0" smtClean="0">
                <a:solidFill>
                  <a:srgbClr val="1F497D"/>
                </a:solidFill>
              </a:rPr>
              <a:t>World </a:t>
            </a:r>
            <a:r>
              <a:rPr lang="es-ES" sz="2800" b="1" dirty="0" smtClean="0">
                <a:solidFill>
                  <a:srgbClr val="1F497D"/>
                </a:solidFill>
              </a:rPr>
              <a:t>Trade Center</a:t>
            </a:r>
            <a:endParaRPr lang="es-ES" sz="2800" b="1" dirty="0">
              <a:solidFill>
                <a:srgbClr val="1F497D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082116" y="4695448"/>
            <a:ext cx="6559945" cy="180307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Transforma en un texto que se tiene delante de sí, bajo los ojos, el mundo que hechizaba y del cual quedaba “poseído”. Permite leerlo, ser un Ojo solar, una mirada de dios</a:t>
            </a:r>
            <a:endParaRPr lang="es-E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12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nyca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858" y="-1"/>
            <a:ext cx="9398858" cy="704007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50729" y="101102"/>
            <a:ext cx="2988083" cy="795247"/>
          </a:xfrm>
          <a:ln w="28575" cmpd="sng">
            <a:solidFill>
              <a:srgbClr val="1F497D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ES" sz="4000" dirty="0" smtClean="0">
                <a:solidFill>
                  <a:srgbClr val="1F497D"/>
                </a:solidFill>
              </a:rPr>
              <a:t>Abajo</a:t>
            </a:r>
            <a:endParaRPr lang="es-ES" sz="4000" dirty="0">
              <a:solidFill>
                <a:srgbClr val="1F497D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268880" y="3173602"/>
            <a:ext cx="6559945" cy="9720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Todo ocurre como si una ceguera caracterizara las prácticas organizadoras de la ciudad habitada.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268880" y="1064414"/>
            <a:ext cx="6559945" cy="18030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 cmpd="sng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s-ES_tradnl" dirty="0">
                <a:solidFill>
                  <a:srgbClr val="1F497D"/>
                </a:solidFill>
              </a:rPr>
              <a:t>Donde viven los practicantes ordinarios de la ciudad.</a:t>
            </a:r>
            <a:endParaRPr lang="es-ES" dirty="0">
              <a:solidFill>
                <a:srgbClr val="1F497D"/>
              </a:solidFill>
            </a:endParaRPr>
          </a:p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Son caminantes, </a:t>
            </a:r>
            <a:r>
              <a:rPr lang="es-ES_tradnl" i="1" dirty="0" err="1" smtClean="0">
                <a:solidFill>
                  <a:srgbClr val="1F497D"/>
                </a:solidFill>
              </a:rPr>
              <a:t>Wandersmänner</a:t>
            </a:r>
            <a:r>
              <a:rPr lang="es-ES_tradnl" i="1" dirty="0" smtClean="0">
                <a:solidFill>
                  <a:srgbClr val="1F497D"/>
                </a:solidFill>
              </a:rPr>
              <a:t>, </a:t>
            </a:r>
            <a:r>
              <a:rPr lang="es-ES_tradnl" dirty="0" smtClean="0">
                <a:solidFill>
                  <a:srgbClr val="1F497D"/>
                </a:solidFill>
              </a:rPr>
              <a:t>cuyo cuerpo obedece a un “texto” urbano que escriben sin poder leerlo.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1268880" y="4464628"/>
            <a:ext cx="6559945" cy="210859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Las redes de estas escrituras que avanzan y se cruzan componen una historia múltiple, sin autor ni espectador, formada por fragmentos de trayectorias y alteraciones de espacios: en relación con las representaciones, esta historia sigue siendo diferente, cada día, sin fin.</a:t>
            </a:r>
            <a:endParaRPr lang="es-E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527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Del concepto de ciudad a las prácticas urbanas</a:t>
            </a:r>
          </a:p>
        </p:txBody>
      </p:sp>
    </p:spTree>
    <p:extLst>
      <p:ext uri="{BB962C8B-B14F-4D97-AF65-F5344CB8AC3E}">
        <p14:creationId xmlns:p14="http://schemas.microsoft.com/office/powerpoint/2010/main" val="1058487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692496" y="4069673"/>
            <a:ext cx="6984643" cy="171800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sz="2400" b="1" dirty="0" smtClean="0">
                <a:solidFill>
                  <a:srgbClr val="1F497D"/>
                </a:solidFill>
              </a:rPr>
              <a:t>Planificar la ciudad es a la vez </a:t>
            </a:r>
            <a:r>
              <a:rPr lang="es-ES_tradnl" sz="2400" b="1" i="1" dirty="0" smtClean="0">
                <a:solidFill>
                  <a:srgbClr val="1F497D"/>
                </a:solidFill>
              </a:rPr>
              <a:t>pensar la pluralidad </a:t>
            </a:r>
            <a:r>
              <a:rPr lang="es-ES_tradnl" sz="2400" b="1" dirty="0" smtClean="0">
                <a:solidFill>
                  <a:srgbClr val="1F497D"/>
                </a:solidFill>
              </a:rPr>
              <a:t>misma de lo real y </a:t>
            </a:r>
            <a:r>
              <a:rPr lang="es-ES_tradnl" sz="2400" b="1" i="1" dirty="0" smtClean="0">
                <a:solidFill>
                  <a:srgbClr val="1F497D"/>
                </a:solidFill>
              </a:rPr>
              <a:t>dar efectividad </a:t>
            </a:r>
            <a:r>
              <a:rPr lang="es-ES_tradnl" sz="2400" b="1" dirty="0" smtClean="0">
                <a:solidFill>
                  <a:srgbClr val="1F497D"/>
                </a:solidFill>
              </a:rPr>
              <a:t>a este pensamiento de lo plural; es conocer y poder articular.</a:t>
            </a:r>
            <a:endParaRPr lang="es-ES" sz="2400" b="1" dirty="0">
              <a:solidFill>
                <a:srgbClr val="1F497D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92496" y="910735"/>
            <a:ext cx="6984643" cy="1550903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b="1" dirty="0" smtClean="0">
                <a:solidFill>
                  <a:srgbClr val="1F497D"/>
                </a:solidFill>
              </a:rPr>
              <a:t>La vista en perspectiva y la vista en prospectiva constituyen la doble proyección de un pasado opaco y de un futuro incierto en una superficie que puede tratarse.</a:t>
            </a:r>
            <a:endParaRPr lang="es-ES" b="1" dirty="0">
              <a:solidFill>
                <a:srgbClr val="1F497D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409363" y="2898647"/>
            <a:ext cx="7547904" cy="719427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b="1" dirty="0" smtClean="0">
                <a:solidFill>
                  <a:srgbClr val="1F497D"/>
                </a:solidFill>
              </a:rPr>
              <a:t>La transformación del </a:t>
            </a:r>
            <a:r>
              <a:rPr lang="es-ES_tradnl" b="1" i="1" dirty="0" smtClean="0">
                <a:solidFill>
                  <a:srgbClr val="1F497D"/>
                </a:solidFill>
              </a:rPr>
              <a:t>hecho </a:t>
            </a:r>
            <a:r>
              <a:rPr lang="es-ES_tradnl" b="1" dirty="0" smtClean="0">
                <a:solidFill>
                  <a:srgbClr val="1F497D"/>
                </a:solidFill>
              </a:rPr>
              <a:t>urbano en </a:t>
            </a:r>
            <a:r>
              <a:rPr lang="es-ES_tradnl" b="1" i="1" dirty="0" smtClean="0">
                <a:solidFill>
                  <a:srgbClr val="1F497D"/>
                </a:solidFill>
              </a:rPr>
              <a:t>concepto </a:t>
            </a:r>
            <a:r>
              <a:rPr lang="es-ES_tradnl" b="1" dirty="0" smtClean="0">
                <a:solidFill>
                  <a:srgbClr val="1F497D"/>
                </a:solidFill>
              </a:rPr>
              <a:t>de ciudad</a:t>
            </a:r>
            <a:endParaRPr lang="es-ES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5566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iudad.jpg"/>
          <p:cNvPicPr>
            <a:picLocks noChangeAspect="1"/>
          </p:cNvPicPr>
          <p:nvPr/>
        </p:nvPicPr>
        <p:blipFill rotWithShape="1">
          <a:blip r:embed="rId2" cstate="email">
            <a:alphaModFix am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r="4937"/>
          <a:stretch/>
        </p:blipFill>
        <p:spPr>
          <a:xfrm>
            <a:off x="-578941" y="-336130"/>
            <a:ext cx="9010985" cy="8440616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898983"/>
            <a:ext cx="7620000" cy="2825521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s-ES" sz="3200" dirty="0" smtClean="0">
                <a:solidFill>
                  <a:srgbClr val="1F497D"/>
                </a:solidFill>
              </a:rPr>
              <a:t>“La ciudad”, como nombre propio, ofrece de este modo la capacidad de concebir y construir el espacio a partir de un número finito de propiedades estables, aislables y articuladas unas sobre otras.</a:t>
            </a:r>
            <a:endParaRPr lang="es-ES" sz="32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1258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5246"/>
            <a:ext cx="7620000" cy="1143000"/>
          </a:xfrm>
        </p:spPr>
        <p:txBody>
          <a:bodyPr/>
          <a:lstStyle/>
          <a:p>
            <a:r>
              <a:rPr lang="es-ES" dirty="0" smtClean="0"/>
              <a:t>Hablar de los pasos perdidos</a:t>
            </a:r>
            <a:endParaRPr lang="es-ES" dirty="0"/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3067280" y="1127708"/>
            <a:ext cx="1789853" cy="579859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rgbClr val="1F497D"/>
                </a:solidFill>
              </a:rPr>
              <a:t>Registro de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690994" y="4799198"/>
            <a:ext cx="6984643" cy="1550903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La operación de ir, de deambular, o de “comerse con los ojos las vitrinas” o, dicho de otra forma, la actividad de los transeúntes se traslada a los puntos que componen sobre el plano la línea totalizadora y reversible.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90994" y="3734786"/>
            <a:ext cx="6984643" cy="887494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b="1" dirty="0" smtClean="0">
                <a:solidFill>
                  <a:srgbClr val="1F497D"/>
                </a:solidFill>
              </a:rPr>
              <a:t>Las lecturas de recorridos pierden lo que ha sido: el acto mismo de pasar.</a:t>
            </a:r>
            <a:endParaRPr lang="es-ES" b="1" dirty="0">
              <a:solidFill>
                <a:srgbClr val="1F497D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497038" y="1659240"/>
            <a:ext cx="1643446" cy="57985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b="1" dirty="0" smtClean="0">
                <a:solidFill>
                  <a:srgbClr val="1F497D"/>
                </a:solidFill>
              </a:rPr>
              <a:t>Huellas</a:t>
            </a:r>
            <a:endParaRPr lang="es-ES" b="1" dirty="0">
              <a:solidFill>
                <a:srgbClr val="1F497D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4857133" y="1659240"/>
            <a:ext cx="1789853" cy="57985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b="1" dirty="0" smtClean="0">
                <a:solidFill>
                  <a:srgbClr val="1F497D"/>
                </a:solidFill>
              </a:rPr>
              <a:t>Trayectorias</a:t>
            </a:r>
            <a:endParaRPr lang="es-ES" b="1" dirty="0">
              <a:solidFill>
                <a:srgbClr val="1F497D"/>
              </a:solidFill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2244423" y="2765703"/>
            <a:ext cx="3620052" cy="579859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chemeClr val="bg1"/>
                </a:solidFill>
              </a:rPr>
              <a:t>Ausencia de lo que ha pasado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0" name="Flecha izquierda-derecha-arriba 9"/>
          <p:cNvSpPr/>
          <p:nvPr/>
        </p:nvSpPr>
        <p:spPr>
          <a:xfrm rot="10800000">
            <a:off x="3140484" y="1659240"/>
            <a:ext cx="1716648" cy="910602"/>
          </a:xfrm>
          <a:prstGeom prst="leftRightUpArrow">
            <a:avLst>
              <a:gd name="adj1" fmla="val 10674"/>
              <a:gd name="adj2" fmla="val 17496"/>
              <a:gd name="adj3" fmla="val 181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0800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620000" cy="1143000"/>
          </a:xfrm>
        </p:spPr>
        <p:txBody>
          <a:bodyPr/>
          <a:lstStyle/>
          <a:p>
            <a:r>
              <a:rPr lang="es-ES" dirty="0" smtClean="0"/>
              <a:t>Recordemos que…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s-ES" sz="2800" b="1" dirty="0" smtClean="0">
                <a:solidFill>
                  <a:schemeClr val="tx2"/>
                </a:solidFill>
              </a:rPr>
              <a:t>Arriba: </a:t>
            </a:r>
            <a:r>
              <a:rPr lang="es-ES_tradnl" sz="2800" dirty="0">
                <a:solidFill>
                  <a:schemeClr val="tx2"/>
                </a:solidFill>
              </a:rPr>
              <a:t>Es separarse del dominio de la ciudad</a:t>
            </a:r>
            <a:r>
              <a:rPr lang="es-ES_tradnl" sz="2800" dirty="0" smtClean="0">
                <a:solidFill>
                  <a:schemeClr val="tx2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s-ES_tradnl" sz="2800" b="1" dirty="0" smtClean="0">
                <a:solidFill>
                  <a:schemeClr val="tx2"/>
                </a:solidFill>
              </a:rPr>
              <a:t>Abajo: </a:t>
            </a:r>
            <a:r>
              <a:rPr lang="es-ES_tradnl" sz="2800" dirty="0">
                <a:solidFill>
                  <a:schemeClr val="tx2"/>
                </a:solidFill>
              </a:rPr>
              <a:t>Todo ocurre como si una ceguera caracterizara las prácticas organizadoras de la ciudad habitada</a:t>
            </a:r>
            <a:r>
              <a:rPr lang="es-ES_tradnl" sz="2800" dirty="0" smtClean="0">
                <a:solidFill>
                  <a:schemeClr val="tx2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s-ES_tradnl" sz="2800" dirty="0">
                <a:solidFill>
                  <a:schemeClr val="tx2"/>
                </a:solidFill>
              </a:rPr>
              <a:t>La transformación del </a:t>
            </a:r>
            <a:r>
              <a:rPr lang="es-ES_tradnl" sz="2800" i="1" dirty="0">
                <a:solidFill>
                  <a:schemeClr val="tx2"/>
                </a:solidFill>
              </a:rPr>
              <a:t>hecho </a:t>
            </a:r>
            <a:r>
              <a:rPr lang="es-ES_tradnl" sz="2800" dirty="0">
                <a:solidFill>
                  <a:schemeClr val="tx2"/>
                </a:solidFill>
              </a:rPr>
              <a:t>urbano en </a:t>
            </a:r>
            <a:r>
              <a:rPr lang="es-ES_tradnl" sz="2800" i="1" dirty="0">
                <a:solidFill>
                  <a:schemeClr val="tx2"/>
                </a:solidFill>
              </a:rPr>
              <a:t>concepto </a:t>
            </a:r>
            <a:r>
              <a:rPr lang="es-ES_tradnl" sz="2800" dirty="0">
                <a:solidFill>
                  <a:schemeClr val="tx2"/>
                </a:solidFill>
              </a:rPr>
              <a:t>de </a:t>
            </a:r>
            <a:r>
              <a:rPr lang="es-ES_tradnl" sz="2800" dirty="0" smtClean="0">
                <a:solidFill>
                  <a:schemeClr val="tx2"/>
                </a:solidFill>
              </a:rPr>
              <a:t>ciudad</a:t>
            </a:r>
          </a:p>
          <a:p>
            <a:pPr>
              <a:lnSpc>
                <a:spcPct val="120000"/>
              </a:lnSpc>
            </a:pPr>
            <a:r>
              <a:rPr lang="es-ES" sz="2800" dirty="0">
                <a:solidFill>
                  <a:schemeClr val="tx2"/>
                </a:solidFill>
              </a:rPr>
              <a:t>Las lecturas de recorridos pierden lo que ha sido: el acto mismo de pasar.</a:t>
            </a:r>
          </a:p>
          <a:p>
            <a:endParaRPr lang="es-ES" b="1" dirty="0">
              <a:solidFill>
                <a:srgbClr val="1F497D"/>
              </a:solidFill>
            </a:endParaRPr>
          </a:p>
          <a:p>
            <a:endParaRPr lang="es-ES" dirty="0">
              <a:solidFill>
                <a:srgbClr val="1F497D"/>
              </a:solidFill>
            </a:endParaRPr>
          </a:p>
          <a:p>
            <a:endParaRPr lang="es-ES" b="1" dirty="0">
              <a:solidFill>
                <a:srgbClr val="1F497D"/>
              </a:solidFill>
            </a:endParaRPr>
          </a:p>
          <a:p>
            <a:endParaRPr lang="es-E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297876" y="423358"/>
            <a:ext cx="1113114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Cambria"/>
                <a:cs typeface="Cambria"/>
              </a:rPr>
              <a:t>Pausa</a:t>
            </a:r>
          </a:p>
          <a:p>
            <a:pPr algn="ctr"/>
            <a:r>
              <a:rPr lang="es-ES" sz="2800" dirty="0" smtClean="0">
                <a:latin typeface="Cambria"/>
                <a:cs typeface="Cambria"/>
              </a:rPr>
              <a:t>#2</a:t>
            </a:r>
            <a:endParaRPr lang="es-ES" sz="28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4752187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98349"/>
            <a:ext cx="7620000" cy="1143000"/>
          </a:xfrm>
        </p:spPr>
        <p:txBody>
          <a:bodyPr/>
          <a:lstStyle/>
          <a:p>
            <a:r>
              <a:rPr lang="es-ES" sz="3600" dirty="0" smtClean="0"/>
              <a:t>Retóricas caminantes</a:t>
            </a:r>
            <a:endParaRPr lang="es-ES" sz="36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56776" y="2454047"/>
            <a:ext cx="3973947" cy="579859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b="1" dirty="0" smtClean="0">
                <a:solidFill>
                  <a:srgbClr val="1F497D"/>
                </a:solidFill>
              </a:rPr>
              <a:t>Estilos</a:t>
            </a:r>
            <a:endParaRPr lang="es-ES" b="1" dirty="0">
              <a:solidFill>
                <a:srgbClr val="1F497D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4255652" y="2454047"/>
            <a:ext cx="3973947" cy="579859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b="1" dirty="0" smtClean="0">
                <a:solidFill>
                  <a:srgbClr val="1F497D"/>
                </a:solidFill>
              </a:rPr>
              <a:t>Usos</a:t>
            </a:r>
            <a:endParaRPr lang="es-ES" b="1" dirty="0">
              <a:solidFill>
                <a:srgbClr val="1F497D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309177" y="1108217"/>
            <a:ext cx="7920423" cy="1128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chemeClr val="tx2"/>
                </a:solidFill>
              </a:rPr>
              <a:t>El arte de “dar vuelta” a las frases tiene como equivalente un arte de dar vuelta a los recorridos. Como lenguaje ordinario este arte implica y combina: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3813300" y="2454047"/>
            <a:ext cx="845410" cy="579859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Y 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156776" y="3041895"/>
            <a:ext cx="4098876" cy="2257907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Especifica “una estructura lingüística que manifiesta sobre el plano simbólico [</a:t>
            </a:r>
            <a:r>
              <a:rPr lang="es-ES" dirty="0" smtClean="0">
                <a:solidFill>
                  <a:srgbClr val="1F497D"/>
                </a:solidFill>
              </a:rPr>
              <a:t>…] la manera fundamental de un hombre de ser en el mundo”, </a:t>
            </a:r>
            <a:r>
              <a:rPr lang="es-ES" b="1" dirty="0" smtClean="0">
                <a:solidFill>
                  <a:srgbClr val="1F497D"/>
                </a:solidFill>
              </a:rPr>
              <a:t>connota una singularidad.</a:t>
            </a:r>
            <a:r>
              <a:rPr lang="es-ES" dirty="0" smtClean="0">
                <a:solidFill>
                  <a:srgbClr val="1F497D"/>
                </a:solidFill>
              </a:rPr>
              <a:t> </a:t>
            </a:r>
            <a:r>
              <a:rPr lang="es-ES_tradnl" dirty="0" smtClean="0">
                <a:solidFill>
                  <a:srgbClr val="1F497D"/>
                </a:solidFill>
              </a:rPr>
              <a:t> 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4255652" y="3041895"/>
            <a:ext cx="3973947" cy="2257907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Define el fenómeno social mediante el cual un sistema de comunicación se manifiesta en realidad; </a:t>
            </a:r>
            <a:r>
              <a:rPr lang="es-ES_tradnl" b="1" dirty="0" smtClean="0">
                <a:solidFill>
                  <a:srgbClr val="1F497D"/>
                </a:solidFill>
              </a:rPr>
              <a:t>remite a una norma.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156777" y="5299802"/>
            <a:ext cx="8072823" cy="45472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“Manera de hacer”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172456" y="5754522"/>
            <a:ext cx="4083196" cy="6428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rgbClr val="1F497D"/>
                </a:solidFill>
              </a:rPr>
              <a:t>Tratamiento</a:t>
            </a:r>
            <a:r>
              <a:rPr lang="es-ES_tradnl" dirty="0" smtClean="0">
                <a:solidFill>
                  <a:srgbClr val="1F497D"/>
                </a:solidFill>
              </a:rPr>
              <a:t> singular de lo simbólico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4255652" y="5754522"/>
            <a:ext cx="3973948" cy="6428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Elemento de un código</a:t>
            </a:r>
            <a:endParaRPr lang="es-E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503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1">
                    <a:lumMod val="90000"/>
                  </a:schemeClr>
                </a:solidFill>
              </a:rPr>
              <a:t>Objetivo de aprendizaje</a:t>
            </a:r>
            <a:endParaRPr lang="es-ES" b="1" dirty="0">
              <a:solidFill>
                <a:schemeClr val="accent1">
                  <a:lumMod val="9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087881"/>
            <a:ext cx="7760677" cy="2349231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Comprender la construcción social de sentido en las prácticas de consumo cultural como procesos mediados cultural y comunicativamente para investigar sobre su articulación en la vida cotidiana y reconocer sus implicaciones en la configuración social de los espacios públicos y privados.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733820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471246"/>
            <a:ext cx="7620000" cy="924266"/>
          </a:xfrm>
        </p:spPr>
        <p:txBody>
          <a:bodyPr/>
          <a:lstStyle/>
          <a:p>
            <a:pPr marL="114300" indent="0">
              <a:buNone/>
            </a:pPr>
            <a:r>
              <a:rPr lang="es-ES" dirty="0" smtClean="0">
                <a:solidFill>
                  <a:srgbClr val="1F497D"/>
                </a:solidFill>
              </a:rPr>
              <a:t>La </a:t>
            </a:r>
            <a:r>
              <a:rPr lang="es-ES" b="1" dirty="0" smtClean="0">
                <a:solidFill>
                  <a:srgbClr val="1F497D"/>
                </a:solidFill>
              </a:rPr>
              <a:t>acción caminante </a:t>
            </a:r>
            <a:r>
              <a:rPr lang="es-ES" dirty="0" smtClean="0">
                <a:solidFill>
                  <a:srgbClr val="1F497D"/>
                </a:solidFill>
              </a:rPr>
              <a:t>se vale de las organizaciones espaciales, por más panópticas que sean: 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658462" y="1395512"/>
            <a:ext cx="7133339" cy="799675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No les resulta ni extraña (no sucede en otra parte), ni conforme (no recibe su identidad de ellas)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658462" y="2656788"/>
            <a:ext cx="7133339" cy="799675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Ahí insinúa la multitud de sus referencias y citas (modelos sociales, usos culturales, coeficientes personales)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7" name="Flecha abajo 6"/>
          <p:cNvSpPr/>
          <p:nvPr/>
        </p:nvSpPr>
        <p:spPr>
          <a:xfrm>
            <a:off x="3762640" y="2195187"/>
            <a:ext cx="736851" cy="46599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658462" y="3841577"/>
            <a:ext cx="7133339" cy="150527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Ahí ella misma es el efecto de encuentros y ocasiones sucesivos que no cesan de alterarla y de hacerla el bastón de otro, es decir, el propalador de lo que sorprende, atraviesa o seduce sus recorridos.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658462" y="5734448"/>
            <a:ext cx="7133339" cy="799675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Estos diversos aspectos instauran (y definen) la retórica.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10" name="Flecha abajo 9"/>
          <p:cNvSpPr/>
          <p:nvPr/>
        </p:nvSpPr>
        <p:spPr>
          <a:xfrm>
            <a:off x="3762640" y="3445181"/>
            <a:ext cx="736851" cy="46599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Flecha abajo 10"/>
          <p:cNvSpPr/>
          <p:nvPr/>
        </p:nvSpPr>
        <p:spPr>
          <a:xfrm>
            <a:off x="3762640" y="5306692"/>
            <a:ext cx="736851" cy="46599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67716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Infancias y metáforas de lugares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78537" y="3733515"/>
            <a:ext cx="1520733" cy="6733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14300" indent="0">
              <a:buNone/>
            </a:pPr>
            <a:r>
              <a:rPr lang="es-ES" sz="2400" dirty="0" smtClean="0">
                <a:solidFill>
                  <a:srgbClr val="1F497D"/>
                </a:solidFill>
              </a:rPr>
              <a:t>Estar allí</a:t>
            </a:r>
            <a:endParaRPr lang="es-ES" sz="2400" dirty="0">
              <a:solidFill>
                <a:srgbClr val="1F497D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609600" y="2662035"/>
            <a:ext cx="7620000" cy="673387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" dirty="0" smtClean="0">
                <a:solidFill>
                  <a:srgbClr val="1F497D"/>
                </a:solidFill>
              </a:rPr>
              <a:t>Una vez en este lugar palimpsesto, la subjetividad se articula sobre la ausencia que la estructura como existencia y la hace “estar allí”.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09600" y="1752600"/>
            <a:ext cx="7620000" cy="673387"/>
          </a:xfrm>
          <a:prstGeom prst="rect">
            <a:avLst/>
          </a:prstGeom>
          <a:ln>
            <a:solidFill>
              <a:srgbClr val="9BBB59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" dirty="0" smtClean="0">
                <a:solidFill>
                  <a:srgbClr val="1F497D"/>
                </a:solidFill>
              </a:rPr>
              <a:t>Lo memorable es lo que puede soñarse acerca del lugar.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721172" y="4861620"/>
            <a:ext cx="6959709" cy="877226"/>
          </a:xfrm>
          <a:prstGeom prst="rect">
            <a:avLst/>
          </a:prstGeom>
          <a:ln w="57150" cmpd="sng">
            <a:solidFill>
              <a:schemeClr val="accent3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sz="2400" dirty="0" smtClean="0">
                <a:solidFill>
                  <a:srgbClr val="1F497D"/>
                </a:solidFill>
              </a:rPr>
              <a:t>Sólo se ejerce en prácticas del espacio, es decir en </a:t>
            </a:r>
            <a:r>
              <a:rPr lang="es-ES" sz="2400" i="1" dirty="0" smtClean="0">
                <a:solidFill>
                  <a:srgbClr val="1F497D"/>
                </a:solidFill>
              </a:rPr>
              <a:t>maneras de pasar al otro. </a:t>
            </a:r>
            <a:endParaRPr lang="es-ES" sz="2400" dirty="0">
              <a:solidFill>
                <a:srgbClr val="1F497D"/>
              </a:solidFill>
            </a:endParaRPr>
          </a:p>
        </p:txBody>
      </p:sp>
      <p:sp>
        <p:nvSpPr>
          <p:cNvPr id="7" name="Flecha abajo 6"/>
          <p:cNvSpPr/>
          <p:nvPr/>
        </p:nvSpPr>
        <p:spPr>
          <a:xfrm>
            <a:off x="3856706" y="4406902"/>
            <a:ext cx="564396" cy="45471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62567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dirty="0" smtClean="0"/>
              <a:t>Capacitación espacial</a:t>
            </a:r>
            <a:endParaRPr lang="es-ES" sz="2800" dirty="0"/>
          </a:p>
        </p:txBody>
      </p:sp>
      <p:sp>
        <p:nvSpPr>
          <p:cNvPr id="4" name="Rectángulo 3"/>
          <p:cNvSpPr/>
          <p:nvPr/>
        </p:nvSpPr>
        <p:spPr>
          <a:xfrm>
            <a:off x="1113114" y="3414232"/>
            <a:ext cx="6615976" cy="10156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sz="2000" dirty="0" smtClean="0">
                <a:solidFill>
                  <a:srgbClr val="1F497D"/>
                </a:solidFill>
              </a:rPr>
              <a:t>Practicar el espacio es pues repetir la experiencia jubilosa y silenciosa de la infancia; es, en el lugar, </a:t>
            </a:r>
            <a:r>
              <a:rPr lang="es-ES_tradnl" sz="2000" i="1" dirty="0" smtClean="0">
                <a:solidFill>
                  <a:srgbClr val="1F497D"/>
                </a:solidFill>
              </a:rPr>
              <a:t>ser otro </a:t>
            </a:r>
            <a:r>
              <a:rPr lang="es-ES_tradnl" sz="2000" dirty="0" smtClean="0">
                <a:solidFill>
                  <a:srgbClr val="1F497D"/>
                </a:solidFill>
              </a:rPr>
              <a:t>y </a:t>
            </a:r>
            <a:r>
              <a:rPr lang="es-ES_tradnl" sz="2000" i="1" dirty="0" smtClean="0">
                <a:solidFill>
                  <a:srgbClr val="1F497D"/>
                </a:solidFill>
              </a:rPr>
              <a:t>pasar al otro.</a:t>
            </a:r>
            <a:endParaRPr lang="es-ES" sz="2000" dirty="0">
              <a:solidFill>
                <a:srgbClr val="1F497D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13114" y="1779123"/>
            <a:ext cx="6615976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sz="2000" dirty="0" smtClean="0">
                <a:solidFill>
                  <a:srgbClr val="1F497D"/>
                </a:solidFill>
              </a:rPr>
              <a:t>El niño que delante del espejo se reconoce </a:t>
            </a:r>
            <a:r>
              <a:rPr lang="es-ES_tradnl" sz="2000" i="1" dirty="0" smtClean="0">
                <a:solidFill>
                  <a:srgbClr val="1F497D"/>
                </a:solidFill>
              </a:rPr>
              <a:t>uno (</a:t>
            </a:r>
            <a:r>
              <a:rPr lang="es-ES_tradnl" sz="2000" dirty="0" smtClean="0">
                <a:solidFill>
                  <a:srgbClr val="1F497D"/>
                </a:solidFill>
              </a:rPr>
              <a:t>es </a:t>
            </a:r>
            <a:r>
              <a:rPr lang="es-ES_tradnl" sz="2000" i="1" dirty="0" smtClean="0">
                <a:solidFill>
                  <a:srgbClr val="1F497D"/>
                </a:solidFill>
              </a:rPr>
              <a:t>él</a:t>
            </a:r>
            <a:r>
              <a:rPr lang="es-ES_tradnl" sz="2000" dirty="0" smtClean="0">
                <a:solidFill>
                  <a:srgbClr val="1F497D"/>
                </a:solidFill>
              </a:rPr>
              <a:t>, y puede totalizarse)</a:t>
            </a:r>
            <a:r>
              <a:rPr lang="es-ES_tradnl" sz="2000" i="1" dirty="0" smtClean="0">
                <a:solidFill>
                  <a:srgbClr val="1F497D"/>
                </a:solidFill>
              </a:rPr>
              <a:t>, </a:t>
            </a:r>
            <a:r>
              <a:rPr lang="es-ES_tradnl" sz="2000" dirty="0" smtClean="0">
                <a:solidFill>
                  <a:srgbClr val="1F497D"/>
                </a:solidFill>
              </a:rPr>
              <a:t>pero sólo es el </a:t>
            </a:r>
            <a:r>
              <a:rPr lang="es-ES_tradnl" sz="2000" i="1" dirty="0" smtClean="0">
                <a:solidFill>
                  <a:srgbClr val="1F497D"/>
                </a:solidFill>
              </a:rPr>
              <a:t>otro (</a:t>
            </a:r>
            <a:r>
              <a:rPr lang="es-ES_tradnl" sz="2000" dirty="0" smtClean="0">
                <a:solidFill>
                  <a:srgbClr val="1F497D"/>
                </a:solidFill>
              </a:rPr>
              <a:t>eso, una imagen con la cual se identifica).</a:t>
            </a:r>
            <a:endParaRPr lang="es-ES" sz="2000" dirty="0">
              <a:solidFill>
                <a:srgbClr val="1F497D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113114" y="4962143"/>
            <a:ext cx="6615976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dirty="0" smtClean="0">
                <a:solidFill>
                  <a:srgbClr val="1F497D"/>
                </a:solidFill>
              </a:rPr>
              <a:t>Esa relación consigo mismo ordena las alteraciones internas del lugar o los </a:t>
            </a:r>
            <a:r>
              <a:rPr lang="es-ES_tradnl" sz="2000" dirty="0" smtClean="0">
                <a:solidFill>
                  <a:srgbClr val="1F497D"/>
                </a:solidFill>
              </a:rPr>
              <a:t>despliegues</a:t>
            </a:r>
            <a:r>
              <a:rPr lang="es-ES_tradnl" dirty="0" smtClean="0">
                <a:solidFill>
                  <a:srgbClr val="1F497D"/>
                </a:solidFill>
              </a:rPr>
              <a:t> peatonales de las historias apiladas en un lugar. </a:t>
            </a:r>
            <a:endParaRPr lang="es-E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3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13114" y="681527"/>
            <a:ext cx="6615976" cy="34163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sz="2400" dirty="0" smtClean="0">
                <a:solidFill>
                  <a:srgbClr val="1F497D"/>
                </a:solidFill>
              </a:rPr>
              <a:t>La infancia que determina las prácticas del espacio desarrolla en seguida sus efectos, prolifera, inunda los espacios privados y públicos, deshace sus superficies legibles, y crea en la ciudad planificada una ciudad “metafórica” o en desplazamiento, como la soñaba Kandinsky: “una gran ciudad construida según todas las reglas de la arquitectura y de pronto sacudida por una fuerza que desafía los cálculos”.</a:t>
            </a:r>
            <a:endParaRPr lang="es-ES" sz="24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6122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620000" cy="1143000"/>
          </a:xfrm>
        </p:spPr>
        <p:txBody>
          <a:bodyPr/>
          <a:lstStyle/>
          <a:p>
            <a:r>
              <a:rPr lang="es-ES" dirty="0" smtClean="0"/>
              <a:t>Recordemos que…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s-ES" sz="2400" dirty="0">
                <a:solidFill>
                  <a:schemeClr val="tx2"/>
                </a:solidFill>
              </a:rPr>
              <a:t>El arte de “dar vuelta” a las frases tiene como equivalente un arte de dar vuelta a los recorridos. Como lenguaje ordinario este arte implica y </a:t>
            </a:r>
            <a:r>
              <a:rPr lang="es-ES" sz="2400" dirty="0" smtClean="0">
                <a:solidFill>
                  <a:schemeClr val="tx2"/>
                </a:solidFill>
              </a:rPr>
              <a:t>combina estilos y usos. </a:t>
            </a:r>
          </a:p>
          <a:p>
            <a:pPr>
              <a:lnSpc>
                <a:spcPct val="120000"/>
              </a:lnSpc>
            </a:pPr>
            <a:r>
              <a:rPr lang="es-ES" sz="2400" dirty="0" smtClean="0">
                <a:solidFill>
                  <a:schemeClr val="tx2"/>
                </a:solidFill>
              </a:rPr>
              <a:t>Estar allí </a:t>
            </a:r>
            <a:r>
              <a:rPr lang="es-ES" sz="2400" dirty="0">
                <a:solidFill>
                  <a:srgbClr val="1F497D"/>
                </a:solidFill>
              </a:rPr>
              <a:t>Sólo se ejerce en prácticas del espacio, es decir en </a:t>
            </a:r>
            <a:r>
              <a:rPr lang="es-ES" sz="2400" i="1" dirty="0">
                <a:solidFill>
                  <a:srgbClr val="1F497D"/>
                </a:solidFill>
              </a:rPr>
              <a:t>maneras de pasar al otro. </a:t>
            </a:r>
            <a:endParaRPr lang="es-ES" sz="2400" dirty="0">
              <a:solidFill>
                <a:srgbClr val="1F497D"/>
              </a:solidFill>
            </a:endParaRPr>
          </a:p>
          <a:p>
            <a:pPr>
              <a:lnSpc>
                <a:spcPct val="120000"/>
              </a:lnSpc>
            </a:pPr>
            <a:r>
              <a:rPr lang="es-ES_tradnl" sz="2400" dirty="0">
                <a:solidFill>
                  <a:srgbClr val="1F497D"/>
                </a:solidFill>
              </a:rPr>
              <a:t>El niño que delante del espejo se reconoce </a:t>
            </a:r>
            <a:r>
              <a:rPr lang="es-ES_tradnl" sz="2400" i="1" dirty="0">
                <a:solidFill>
                  <a:srgbClr val="1F497D"/>
                </a:solidFill>
              </a:rPr>
              <a:t>uno (</a:t>
            </a:r>
            <a:r>
              <a:rPr lang="es-ES_tradnl" sz="2400" dirty="0">
                <a:solidFill>
                  <a:srgbClr val="1F497D"/>
                </a:solidFill>
              </a:rPr>
              <a:t>es </a:t>
            </a:r>
            <a:r>
              <a:rPr lang="es-ES_tradnl" sz="2400" i="1" dirty="0">
                <a:solidFill>
                  <a:srgbClr val="1F497D"/>
                </a:solidFill>
              </a:rPr>
              <a:t>él</a:t>
            </a:r>
            <a:r>
              <a:rPr lang="es-ES_tradnl" sz="2400" dirty="0">
                <a:solidFill>
                  <a:srgbClr val="1F497D"/>
                </a:solidFill>
              </a:rPr>
              <a:t>, y puede totalizarse)</a:t>
            </a:r>
            <a:r>
              <a:rPr lang="es-ES_tradnl" sz="2400" i="1" dirty="0">
                <a:solidFill>
                  <a:srgbClr val="1F497D"/>
                </a:solidFill>
              </a:rPr>
              <a:t>, </a:t>
            </a:r>
            <a:r>
              <a:rPr lang="es-ES_tradnl" sz="2400" dirty="0">
                <a:solidFill>
                  <a:srgbClr val="1F497D"/>
                </a:solidFill>
              </a:rPr>
              <a:t>pero sólo es el </a:t>
            </a:r>
            <a:r>
              <a:rPr lang="es-ES_tradnl" sz="2400" i="1" dirty="0">
                <a:solidFill>
                  <a:srgbClr val="1F497D"/>
                </a:solidFill>
              </a:rPr>
              <a:t>otro (</a:t>
            </a:r>
            <a:r>
              <a:rPr lang="es-ES_tradnl" sz="2400" dirty="0">
                <a:solidFill>
                  <a:srgbClr val="1F497D"/>
                </a:solidFill>
              </a:rPr>
              <a:t>eso, una imagen con la cual se identifica).</a:t>
            </a:r>
            <a:endParaRPr lang="es-ES" sz="2400" dirty="0">
              <a:solidFill>
                <a:srgbClr val="1F497D"/>
              </a:solidFill>
            </a:endParaRPr>
          </a:p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297876" y="423358"/>
            <a:ext cx="1113114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Cambria"/>
                <a:cs typeface="Cambria"/>
              </a:rPr>
              <a:t>Pausa</a:t>
            </a:r>
          </a:p>
          <a:p>
            <a:pPr algn="ctr"/>
            <a:r>
              <a:rPr lang="es-ES" sz="2800" dirty="0" smtClean="0">
                <a:latin typeface="Cambria"/>
                <a:cs typeface="Cambria"/>
              </a:rPr>
              <a:t>#3</a:t>
            </a:r>
            <a:endParaRPr lang="es-ES" sz="28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790817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/>
              <a:t>Actividad de aprendizaje sugerida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Elaboración </a:t>
            </a:r>
            <a:r>
              <a:rPr lang="es-ES" dirty="0" smtClean="0"/>
              <a:t>individual de </a:t>
            </a:r>
            <a:r>
              <a:rPr lang="es-ES" dirty="0" smtClean="0"/>
              <a:t>postales de los entornos urbanos y espacios domésticos inspirados en la lectura de “La invención de lo cotidiano” de Michel de Certeau</a:t>
            </a:r>
            <a:r>
              <a:rPr lang="es-ES" dirty="0" smtClean="0"/>
              <a:t>.</a:t>
            </a:r>
          </a:p>
          <a:p>
            <a:pPr marL="114300" indent="0"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Fotografías impresas en tamaño 8x10 pulgadas, una del lugar urbano y otra del espacio doméstico o personal del autor de las postales</a:t>
            </a:r>
            <a:r>
              <a:rPr lang="es-ES" dirty="0" smtClean="0"/>
              <a:t>.</a:t>
            </a:r>
          </a:p>
          <a:p>
            <a:pPr marL="114300" indent="0"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En la parte posterior de cada postal se transcribirán citas textuales del capítulo de De </a:t>
            </a:r>
            <a:r>
              <a:rPr lang="es-ES" dirty="0" err="1" smtClean="0"/>
              <a:t>Certeau</a:t>
            </a:r>
            <a:r>
              <a:rPr lang="es-ES" dirty="0" smtClean="0"/>
              <a:t> que complementen y doten de sentido las imágenes fotográficas. Al </a:t>
            </a:r>
            <a:r>
              <a:rPr lang="es-ES" dirty="0" smtClean="0"/>
              <a:t>final integrarán </a:t>
            </a:r>
            <a:r>
              <a:rPr lang="es-ES" dirty="0" smtClean="0"/>
              <a:t>un par de renglones con una reflexión personal.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306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Referencias documentales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199" y="1600201"/>
            <a:ext cx="7889631" cy="3780692"/>
          </a:xfrm>
        </p:spPr>
        <p:txBody>
          <a:bodyPr>
            <a:normAutofit fontScale="25000" lnSpcReduction="20000"/>
          </a:bodyPr>
          <a:lstStyle/>
          <a:p>
            <a:pPr marL="114300" indent="0">
              <a:lnSpc>
                <a:spcPct val="120000"/>
              </a:lnSpc>
              <a:buNone/>
            </a:pPr>
            <a:r>
              <a:rPr lang="es-MX" sz="5500" b="1" dirty="0" smtClean="0"/>
              <a:t>Presentación principalmente desarrollada desde la obra:</a:t>
            </a:r>
          </a:p>
          <a:p>
            <a:pPr marL="114300" indent="0">
              <a:lnSpc>
                <a:spcPct val="120000"/>
              </a:lnSpc>
              <a:buNone/>
            </a:pPr>
            <a:endParaRPr lang="es-MX" sz="5500" b="1" dirty="0" smtClean="0"/>
          </a:p>
          <a:p>
            <a:pPr>
              <a:lnSpc>
                <a:spcPct val="120000"/>
              </a:lnSpc>
            </a:pPr>
            <a:r>
              <a:rPr lang="es-MX" sz="5500" b="1" dirty="0"/>
              <a:t>DE CERTEAU, Michel: </a:t>
            </a:r>
            <a:r>
              <a:rPr lang="es-MX" sz="5500" b="1" i="1" dirty="0" smtClean="0"/>
              <a:t>La </a:t>
            </a:r>
            <a:r>
              <a:rPr lang="es-MX" sz="5500" b="1" i="1" dirty="0"/>
              <a:t>invención de lo cotidiano</a:t>
            </a:r>
            <a:r>
              <a:rPr lang="es-MX" sz="5500" b="1" dirty="0"/>
              <a:t>. Tomo 1: Artes de hacer, México, UIA-ITESO, </a:t>
            </a:r>
            <a:r>
              <a:rPr lang="es-MX" sz="5500" b="1" dirty="0" smtClean="0"/>
              <a:t>2000.</a:t>
            </a:r>
          </a:p>
          <a:p>
            <a:pPr marL="114300" indent="0">
              <a:lnSpc>
                <a:spcPct val="120000"/>
              </a:lnSpc>
              <a:buNone/>
            </a:pPr>
            <a:endParaRPr lang="es-MX" sz="3700" dirty="0" smtClean="0"/>
          </a:p>
          <a:p>
            <a:pPr marL="114300" indent="0">
              <a:lnSpc>
                <a:spcPct val="120000"/>
              </a:lnSpc>
              <a:buNone/>
            </a:pPr>
            <a:endParaRPr lang="es-MX" dirty="0" smtClean="0"/>
          </a:p>
          <a:p>
            <a:pPr marL="114300" indent="0">
              <a:lnSpc>
                <a:spcPct val="120000"/>
              </a:lnSpc>
              <a:buNone/>
            </a:pPr>
            <a:r>
              <a:rPr lang="es-MX" sz="5600" b="1" dirty="0" smtClean="0"/>
              <a:t>OTRAS REFERENCIAS BIBLIOGRÁFICAS</a:t>
            </a:r>
          </a:p>
          <a:p>
            <a:pPr marL="114300" indent="0">
              <a:lnSpc>
                <a:spcPct val="120000"/>
              </a:lnSpc>
              <a:buNone/>
            </a:pPr>
            <a:endParaRPr lang="es-MX" sz="5600" b="1" dirty="0"/>
          </a:p>
          <a:p>
            <a:pPr>
              <a:lnSpc>
                <a:spcPct val="120000"/>
              </a:lnSpc>
            </a:pPr>
            <a:r>
              <a:rPr lang="es-MX" sz="5600" b="1" dirty="0" smtClean="0"/>
              <a:t>DOUGLAS</a:t>
            </a:r>
            <a:r>
              <a:rPr lang="es-MX" sz="5600" b="1" dirty="0"/>
              <a:t>, Mary (1998): “Ni muerta me dejaría ver con eso puesto. Las compras como protesta” en </a:t>
            </a:r>
            <a:r>
              <a:rPr lang="es-MX" sz="5600" b="1" i="1" dirty="0"/>
              <a:t>Estilos de pensar. Ensayos críticos sobre el buen gusto</a:t>
            </a:r>
            <a:r>
              <a:rPr lang="es-MX" sz="5600" b="1" dirty="0"/>
              <a:t>, España, Editorial </a:t>
            </a:r>
            <a:r>
              <a:rPr lang="es-MX" sz="5600" b="1" dirty="0" err="1"/>
              <a:t>Gedisa</a:t>
            </a:r>
            <a:r>
              <a:rPr lang="es-MX" sz="5600" b="1" dirty="0"/>
              <a:t>, pp. 90-115</a:t>
            </a:r>
          </a:p>
          <a:p>
            <a:pPr>
              <a:lnSpc>
                <a:spcPct val="120000"/>
              </a:lnSpc>
            </a:pPr>
            <a:r>
              <a:rPr lang="es-MX" sz="5600" b="1" dirty="0"/>
              <a:t>G. DAPÍA, Silvia (2000): "</a:t>
            </a:r>
            <a:r>
              <a:rPr lang="es-MX" sz="5600" b="1" dirty="0" err="1"/>
              <a:t>Logics</a:t>
            </a:r>
            <a:r>
              <a:rPr lang="es-MX" sz="5600" b="1" dirty="0"/>
              <a:t> of </a:t>
            </a:r>
            <a:r>
              <a:rPr lang="es-MX" sz="5600" b="1" dirty="0" err="1"/>
              <a:t>Antagonism</a:t>
            </a:r>
            <a:r>
              <a:rPr lang="es-MX" sz="5600" b="1" dirty="0"/>
              <a:t>, of </a:t>
            </a:r>
            <a:r>
              <a:rPr lang="es-MX" sz="5600" b="1" dirty="0" err="1"/>
              <a:t>Difference</a:t>
            </a:r>
            <a:r>
              <a:rPr lang="es-MX" sz="5600" b="1" dirty="0"/>
              <a:t>, and of </a:t>
            </a:r>
            <a:r>
              <a:rPr lang="es-MX" sz="5600" b="1" dirty="0" err="1"/>
              <a:t>the</a:t>
            </a:r>
            <a:r>
              <a:rPr lang="es-MX" sz="5600" b="1" dirty="0"/>
              <a:t> </a:t>
            </a:r>
            <a:r>
              <a:rPr lang="es-MX" sz="5600" b="1" dirty="0" err="1"/>
              <a:t>Limit:Questions</a:t>
            </a:r>
            <a:r>
              <a:rPr lang="es-MX" sz="5600" b="1" dirty="0"/>
              <a:t> of Cultural </a:t>
            </a:r>
            <a:r>
              <a:rPr lang="es-MX" sz="5600" b="1" dirty="0" err="1"/>
              <a:t>Identity</a:t>
            </a:r>
            <a:r>
              <a:rPr lang="es-MX" sz="5600" b="1" dirty="0"/>
              <a:t> in </a:t>
            </a:r>
            <a:r>
              <a:rPr lang="es-MX" sz="5600" b="1" dirty="0" err="1"/>
              <a:t>Latin</a:t>
            </a:r>
            <a:r>
              <a:rPr lang="es-MX" sz="5600" b="1" dirty="0"/>
              <a:t> American </a:t>
            </a:r>
            <a:r>
              <a:rPr lang="es-MX" sz="5600" b="1" dirty="0" err="1"/>
              <a:t>CulturalStudies</a:t>
            </a:r>
            <a:r>
              <a:rPr lang="es-MX" sz="5600" b="1" dirty="0"/>
              <a:t>" </a:t>
            </a:r>
            <a:r>
              <a:rPr lang="es-MX" sz="5600" b="1" i="1" dirty="0"/>
              <a:t>Diálogos Latinoamericanos</a:t>
            </a:r>
            <a:r>
              <a:rPr lang="es-MX" sz="5600" b="1" dirty="0"/>
              <a:t>, pp. 9-32 [en línea], [fecha de consulta: octubre de 2011] Disponible en: &lt;http://redalyc.uaemex.mx/redalyc/src/inicio/ArtPdfRed.jsp?iCve=16200104&gt; ISSN 1600-0110</a:t>
            </a:r>
          </a:p>
          <a:p>
            <a:pPr>
              <a:lnSpc>
                <a:spcPct val="120000"/>
              </a:lnSpc>
            </a:pPr>
            <a:r>
              <a:rPr lang="es-MX" sz="5600" b="1" dirty="0"/>
              <a:t>GARCÍA CANCLINI, Néstor (1998): “La ciudad y los medios. Imaginarios del espectáculo y la participación” en </a:t>
            </a:r>
            <a:r>
              <a:rPr lang="es-MX" sz="5600" b="1" i="1" dirty="0"/>
              <a:t>Cultura y comunicación en la Ciudad de México. Segunda Parte</a:t>
            </a:r>
            <a:r>
              <a:rPr lang="es-MX" sz="5600" b="1" dirty="0"/>
              <a:t>, México, Universidad Autónoma Metropolitana- Grijalbo, pp. 19-25</a:t>
            </a:r>
          </a:p>
          <a:p>
            <a:pPr>
              <a:lnSpc>
                <a:spcPct val="120000"/>
              </a:lnSpc>
            </a:pPr>
            <a:r>
              <a:rPr lang="es-MX" sz="5600" b="1" dirty="0" smtClean="0"/>
              <a:t>SANTOS</a:t>
            </a:r>
            <a:r>
              <a:rPr lang="es-MX" sz="5600" b="1" dirty="0"/>
              <a:t>, </a:t>
            </a:r>
            <a:r>
              <a:rPr lang="es-MX" sz="5600" b="1" dirty="0" err="1"/>
              <a:t>Hermílio&amp;Constantopoulou</a:t>
            </a:r>
            <a:r>
              <a:rPr lang="es-MX" sz="5600" b="1" dirty="0"/>
              <a:t>, </a:t>
            </a:r>
            <a:r>
              <a:rPr lang="es-MX" sz="5600" b="1" dirty="0" err="1"/>
              <a:t>Christiana</a:t>
            </a:r>
            <a:r>
              <a:rPr lang="es-MX" sz="5600" b="1" dirty="0"/>
              <a:t> (2009):“</a:t>
            </a:r>
            <a:r>
              <a:rPr lang="es-MX" sz="5600" b="1" dirty="0" err="1"/>
              <a:t>Contemporary</a:t>
            </a:r>
            <a:r>
              <a:rPr lang="es-MX" sz="5600" b="1" dirty="0"/>
              <a:t> culture, media and </a:t>
            </a:r>
            <a:r>
              <a:rPr lang="es-MX" sz="5600" b="1" dirty="0" err="1"/>
              <a:t>identitiesCivitas</a:t>
            </a:r>
            <a:r>
              <a:rPr lang="es-MX" sz="5600" b="1" dirty="0"/>
              <a:t>” - </a:t>
            </a:r>
            <a:r>
              <a:rPr lang="es-MX" sz="5600" b="1" i="1" dirty="0"/>
              <a:t>Revista de </a:t>
            </a:r>
            <a:r>
              <a:rPr lang="es-MX" sz="5600" b="1" i="1" dirty="0" err="1"/>
              <a:t>Ciências</a:t>
            </a:r>
            <a:r>
              <a:rPr lang="es-MX" sz="5600" b="1" i="1" dirty="0"/>
              <a:t> </a:t>
            </a:r>
            <a:r>
              <a:rPr lang="es-MX" sz="5600" b="1" i="1" dirty="0" err="1"/>
              <a:t>Sociais</a:t>
            </a:r>
            <a:r>
              <a:rPr lang="es-MX" sz="5600" b="1" dirty="0"/>
              <a:t> [en línea], 9 (Enero-Abril), pp. 5-8 : [fecha de consulta: octubre de 2011] Disponible en: &lt;http://redalyc.uaemex.mx/src/inicio/ArtPdfRed.jsp?iCve=74212712001</a:t>
            </a:r>
            <a:r>
              <a:rPr lang="es-MX" sz="5600" b="1" dirty="0" smtClean="0"/>
              <a:t>&gt;</a:t>
            </a:r>
            <a:endParaRPr lang="es-MX" sz="5600" b="1" dirty="0"/>
          </a:p>
        </p:txBody>
      </p:sp>
    </p:spTree>
    <p:extLst>
      <p:ext uri="{BB962C8B-B14F-4D97-AF65-F5344CB8AC3E}">
        <p14:creationId xmlns:p14="http://schemas.microsoft.com/office/powerpoint/2010/main" val="3343084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000" b="1" dirty="0" smtClean="0">
                <a:solidFill>
                  <a:schemeClr val="accent1">
                    <a:lumMod val="90000"/>
                  </a:schemeClr>
                </a:solidFill>
              </a:rPr>
              <a:t>Objetivos del material didáctico</a:t>
            </a:r>
            <a:endParaRPr lang="es-ES" sz="4000" b="1" dirty="0">
              <a:solidFill>
                <a:schemeClr val="accent1">
                  <a:lumMod val="9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988839"/>
            <a:ext cx="7808948" cy="3251375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ES_tradnl" sz="2000" dirty="0" smtClean="0"/>
              <a:t>Que  los alumnos </a:t>
            </a:r>
            <a:r>
              <a:rPr lang="es-ES_tradnl" sz="2000" dirty="0" smtClean="0"/>
              <a:t>reconozcan la aportación del pensamiento sociol</a:t>
            </a:r>
            <a:r>
              <a:rPr lang="es-ES_tradnl" sz="2000" dirty="0" smtClean="0"/>
              <a:t>ógico, filosófico y humanista al análisis cultural de la vida cotidiana, en tanto escenario de los fenómenos comunicacionales</a:t>
            </a:r>
            <a:r>
              <a:rPr lang="es-ES_tradnl" sz="2000" dirty="0" smtClean="0"/>
              <a:t>.</a:t>
            </a:r>
            <a:endParaRPr lang="es-ES_tradnl" sz="2000" dirty="0" smtClean="0"/>
          </a:p>
          <a:p>
            <a:pPr marL="0" indent="0" algn="just">
              <a:buNone/>
            </a:pPr>
            <a:endParaRPr lang="es-MX" sz="2000" dirty="0"/>
          </a:p>
          <a:p>
            <a:pPr algn="just"/>
            <a:r>
              <a:rPr lang="es-ES_tradnl" sz="2000" dirty="0" smtClean="0"/>
              <a:t>Que los alumnos </a:t>
            </a:r>
            <a:r>
              <a:rPr lang="es-ES_tradnl" sz="2000" dirty="0" smtClean="0"/>
              <a:t>investiguen en distintos escenarios de la cotidianidad las matrices y operaciones que la caracterizan, reconociendo la incidencia de la cultura en la configuración simbólica de las ciudades y sus escenarios de consumo</a:t>
            </a:r>
            <a:r>
              <a:rPr lang="es-ES_tradnl" sz="2000" dirty="0" smtClean="0"/>
              <a:t>.</a:t>
            </a:r>
            <a:endParaRPr lang="es-ES_tradnl" sz="2000" dirty="0" smtClean="0"/>
          </a:p>
          <a:p>
            <a:pPr marL="0" indent="0" algn="just">
              <a:buNone/>
            </a:pPr>
            <a:endParaRPr lang="es-MX" sz="2000" dirty="0"/>
          </a:p>
          <a:p>
            <a:pPr algn="just"/>
            <a:r>
              <a:rPr lang="es-ES_tradnl" sz="2000" dirty="0" smtClean="0"/>
              <a:t>Que los alumnos </a:t>
            </a:r>
            <a:r>
              <a:rPr lang="es-ES_tradnl" sz="2000" dirty="0" smtClean="0"/>
              <a:t>produzcan relatos que den cuenta de su competencia comunicativa para informar y analizar de lo que ocurre en sus entornos próximos desde la perspectiva de la lectura, la escritura, el consumo, la apropiación, las tácticas y estrategias simbólicas, desde la obra de Michel de Certeau.</a:t>
            </a:r>
            <a:endParaRPr lang="es-MX" sz="2000" dirty="0" smtClean="0"/>
          </a:p>
        </p:txBody>
      </p:sp>
    </p:spTree>
    <p:extLst>
      <p:ext uri="{BB962C8B-B14F-4D97-AF65-F5344CB8AC3E}">
        <p14:creationId xmlns:p14="http://schemas.microsoft.com/office/powerpoint/2010/main" val="4118490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Valerse de: usos y prácticas	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7634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uso, o el consumo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3977" y="1909520"/>
            <a:ext cx="3043285" cy="54877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14300" indent="0" algn="ctr">
              <a:buNone/>
            </a:pPr>
            <a:r>
              <a:rPr lang="es-ES" dirty="0" smtClean="0"/>
              <a:t>“Mercancías culturales”</a:t>
            </a:r>
            <a:endParaRPr lang="es-ES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733977" y="2633082"/>
            <a:ext cx="3043285" cy="548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" dirty="0" smtClean="0">
                <a:solidFill>
                  <a:srgbClr val="FFFFFF"/>
                </a:solidFill>
              </a:rPr>
              <a:t>Sistema de producción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3963553" y="2633082"/>
            <a:ext cx="3043285" cy="548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rgbClr val="FFFFFF"/>
                </a:solidFill>
              </a:rPr>
              <a:t>Mapa de distribución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3963553" y="1881708"/>
            <a:ext cx="3043285" cy="548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chemeClr val="bg1"/>
                </a:solidFill>
              </a:rPr>
              <a:t>Consumidores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652584" y="1360744"/>
            <a:ext cx="3043285" cy="548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" dirty="0" smtClean="0">
                <a:solidFill>
                  <a:schemeClr val="tx2"/>
                </a:solidFill>
              </a:rPr>
              <a:t>Analizando…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8" name="Abrir llave 7"/>
          <p:cNvSpPr/>
          <p:nvPr/>
        </p:nvSpPr>
        <p:spPr>
          <a:xfrm rot="16200000">
            <a:off x="3561110" y="-86185"/>
            <a:ext cx="643972" cy="7017254"/>
          </a:xfrm>
          <a:prstGeom prst="leftBrac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1423666" y="3879417"/>
            <a:ext cx="5079774" cy="2013986"/>
          </a:xfrm>
          <a:prstGeom prst="rect">
            <a:avLst/>
          </a:prstGeom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b="1" dirty="0" smtClean="0">
                <a:solidFill>
                  <a:schemeClr val="tx2"/>
                </a:solidFill>
              </a:rPr>
              <a:t>Mercancías</a:t>
            </a:r>
            <a:r>
              <a:rPr lang="es-ES" dirty="0" smtClean="0">
                <a:solidFill>
                  <a:schemeClr val="tx2"/>
                </a:solidFill>
              </a:rPr>
              <a:t>:</a:t>
            </a:r>
          </a:p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chemeClr val="tx2"/>
                </a:solidFill>
              </a:rPr>
              <a:t> repertorio con el cual los usuarios proceden a operaciones que les son propias.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374469" y="6093513"/>
            <a:ext cx="7797433" cy="54877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" dirty="0" smtClean="0">
                <a:solidFill>
                  <a:schemeClr val="bg1"/>
                </a:solidFill>
              </a:rPr>
              <a:t>¿Qué fabrica el consumidor con lo que “absorbe”, recibe y paga?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92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2"/>
          <p:cNvSpPr txBox="1">
            <a:spLocks/>
          </p:cNvSpPr>
          <p:nvPr/>
        </p:nvSpPr>
        <p:spPr>
          <a:xfrm>
            <a:off x="4835551" y="4753788"/>
            <a:ext cx="2963201" cy="177453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chemeClr val="tx2"/>
                </a:solidFill>
              </a:rPr>
              <a:t>Aspecto caricaturizado del desquite que las prácticas utilitarias cobran sobre el poder dominante de la producción.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1009442" y="346628"/>
            <a:ext cx="6252030" cy="136278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s-ES" sz="2400" dirty="0" smtClean="0"/>
              <a:t>Conocimientos y simbolismos impuestos son objeto de manipulaciones por parte de los practicantes que no son sus fabricantes</a:t>
            </a:r>
            <a:endParaRPr lang="es-ES" sz="2400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245888" y="5091373"/>
            <a:ext cx="3043285" cy="548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rgbClr val="FFFFFF"/>
                </a:solidFill>
              </a:rPr>
              <a:t>Vulgarización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245888" y="5823864"/>
            <a:ext cx="3043285" cy="548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chemeClr val="bg1"/>
                </a:solidFill>
              </a:rPr>
              <a:t>Degradación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0" name="Abrir llave 9"/>
          <p:cNvSpPr/>
          <p:nvPr/>
        </p:nvSpPr>
        <p:spPr>
          <a:xfrm>
            <a:off x="4493640" y="4753788"/>
            <a:ext cx="521002" cy="1790813"/>
          </a:xfrm>
          <a:prstGeom prst="leftBrac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2984664" y="2104881"/>
            <a:ext cx="5079774" cy="2013986"/>
          </a:xfrm>
          <a:prstGeom prst="rect">
            <a:avLst/>
          </a:prstGeom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chemeClr val="tx2"/>
                </a:solidFill>
              </a:rPr>
              <a:t>Dispone del poder para extender sus conquistas hacia vastas regiones del medio ambiente, pero cae en las trampas de su asimilación a causa de procedimientos que sus victorias mismas vuelven invisibles al ocupante.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13" name="Marcador de contenido 2"/>
          <p:cNvSpPr txBox="1">
            <a:spLocks/>
          </p:cNvSpPr>
          <p:nvPr/>
        </p:nvSpPr>
        <p:spPr>
          <a:xfrm rot="16200000">
            <a:off x="332238" y="5452905"/>
            <a:ext cx="1271840" cy="548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rgbClr val="FFFFFF"/>
                </a:solidFill>
              </a:rPr>
              <a:t>Cultura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91883" y="2584395"/>
            <a:ext cx="2866694" cy="1200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dirty="0">
                <a:solidFill>
                  <a:schemeClr val="tx2"/>
                </a:solidFill>
              </a:rPr>
              <a:t>El lenguaje producido por una categoría social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701605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35166" y="667484"/>
            <a:ext cx="4363395" cy="750153"/>
          </a:xfrm>
        </p:spPr>
        <p:txBody>
          <a:bodyPr/>
          <a:lstStyle/>
          <a:p>
            <a:pPr algn="ctr"/>
            <a:r>
              <a:rPr lang="es-ES" sz="4000" dirty="0" smtClean="0"/>
              <a:t>Contextos de uso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7547" y="1790810"/>
            <a:ext cx="6299551" cy="618645"/>
          </a:xfrm>
          <a:ln w="57150" cmpd="sng">
            <a:solidFill>
              <a:schemeClr val="tx2"/>
            </a:solidFill>
          </a:ln>
        </p:spPr>
        <p:txBody>
          <a:bodyPr anchor="ctr">
            <a:normAutofit/>
          </a:bodyPr>
          <a:lstStyle/>
          <a:p>
            <a:pPr marL="114300" indent="0" algn="ctr">
              <a:buNone/>
            </a:pPr>
            <a:r>
              <a:rPr lang="es-ES" dirty="0" smtClean="0">
                <a:solidFill>
                  <a:srgbClr val="1F497D"/>
                </a:solidFill>
              </a:rPr>
              <a:t>Plantear el acto en su relación con las circunstancias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4" name="Flecha abajo 3"/>
          <p:cNvSpPr/>
          <p:nvPr/>
        </p:nvSpPr>
        <p:spPr>
          <a:xfrm>
            <a:off x="4151740" y="1368797"/>
            <a:ext cx="374470" cy="50341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lecha abajo 4"/>
          <p:cNvSpPr/>
          <p:nvPr/>
        </p:nvSpPr>
        <p:spPr>
          <a:xfrm>
            <a:off x="4151740" y="2523415"/>
            <a:ext cx="374470" cy="50341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287547" y="2961712"/>
            <a:ext cx="6299551" cy="618645"/>
          </a:xfrm>
          <a:prstGeom prst="rect">
            <a:avLst/>
          </a:prstGeom>
          <a:ln w="57150" cmpd="sng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rgbClr val="1F497D"/>
                </a:solidFill>
              </a:rPr>
              <a:t>Remiten a las car</a:t>
            </a:r>
            <a:r>
              <a:rPr lang="es-ES" dirty="0">
                <a:solidFill>
                  <a:srgbClr val="1F497D"/>
                </a:solidFill>
              </a:rPr>
              <a:t>a</a:t>
            </a:r>
            <a:r>
              <a:rPr lang="es-ES" dirty="0" smtClean="0">
                <a:solidFill>
                  <a:srgbClr val="1F497D"/>
                </a:solidFill>
              </a:rPr>
              <a:t>cterísticas que especifican el acto de decir (o práctica de la lengua) y son sus efectos.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287547" y="4049223"/>
            <a:ext cx="6299551" cy="618645"/>
          </a:xfrm>
          <a:prstGeom prst="rect">
            <a:avLst/>
          </a:prstGeom>
          <a:ln w="57150" cmpd="sng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De estas características, la enunciación provee un modelo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1287547" y="5253953"/>
            <a:ext cx="6299551" cy="1144134"/>
          </a:xfrm>
          <a:prstGeom prst="rect">
            <a:avLst/>
          </a:prstGeom>
          <a:ln w="57150" cmpd="sng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_tradnl" dirty="0" smtClean="0">
                <a:solidFill>
                  <a:srgbClr val="1F497D"/>
                </a:solidFill>
              </a:rPr>
              <a:t>Van a encontrarse en la relación que otras prácticas (caminar, habitar</a:t>
            </a:r>
            <a:r>
              <a:rPr lang="es-ES" dirty="0" smtClean="0">
                <a:solidFill>
                  <a:srgbClr val="1F497D"/>
                </a:solidFill>
              </a:rPr>
              <a:t>…)</a:t>
            </a:r>
            <a:r>
              <a:rPr lang="es-ES_tradnl" dirty="0" smtClean="0">
                <a:solidFill>
                  <a:srgbClr val="1F497D"/>
                </a:solidFill>
              </a:rPr>
              <a:t> mantienen con sistemas no lingüísticos.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9" name="Flecha abajo 8"/>
          <p:cNvSpPr/>
          <p:nvPr/>
        </p:nvSpPr>
        <p:spPr>
          <a:xfrm>
            <a:off x="4200585" y="3652622"/>
            <a:ext cx="374470" cy="50341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cha abajo 9"/>
          <p:cNvSpPr/>
          <p:nvPr/>
        </p:nvSpPr>
        <p:spPr>
          <a:xfrm>
            <a:off x="4216868" y="4879509"/>
            <a:ext cx="374470" cy="50341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0578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6888" y="721073"/>
            <a:ext cx="3085791" cy="2176788"/>
          </a:xfrm>
          <a:ln w="38100" cmpd="sng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1F497D"/>
                </a:solidFill>
              </a:rPr>
              <a:t>Realizar</a:t>
            </a:r>
          </a:p>
          <a:p>
            <a:r>
              <a:rPr lang="es-ES" dirty="0" smtClean="0">
                <a:solidFill>
                  <a:srgbClr val="1F497D"/>
                </a:solidFill>
              </a:rPr>
              <a:t>Apropiarse</a:t>
            </a:r>
          </a:p>
          <a:p>
            <a:r>
              <a:rPr lang="es-ES" dirty="0" smtClean="0">
                <a:solidFill>
                  <a:srgbClr val="1F497D"/>
                </a:solidFill>
              </a:rPr>
              <a:t>Inscribirse dentro de relaciones</a:t>
            </a:r>
          </a:p>
          <a:p>
            <a:r>
              <a:rPr lang="es-ES" dirty="0" smtClean="0">
                <a:solidFill>
                  <a:srgbClr val="1F497D"/>
                </a:solidFill>
              </a:rPr>
              <a:t>Situarse en el tiempo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3716110" y="1255830"/>
            <a:ext cx="2646666" cy="61412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dirty="0" smtClean="0">
                <a:solidFill>
                  <a:srgbClr val="1F497D"/>
                </a:solidFill>
              </a:rPr>
              <a:t>Enunciación y su uso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4841133" y="2260110"/>
            <a:ext cx="3043286" cy="1275502"/>
          </a:xfrm>
          <a:prstGeom prst="rect">
            <a:avLst/>
          </a:prstGeom>
          <a:ln w="38100" cmpd="sng">
            <a:solidFill>
              <a:schemeClr val="accent3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dirty="0" smtClean="0">
                <a:solidFill>
                  <a:srgbClr val="1F497D"/>
                </a:solidFill>
              </a:rPr>
              <a:t>Nudo de circunstancias inseparable del “contexto”.</a:t>
            </a:r>
            <a:endParaRPr lang="es-ES" dirty="0">
              <a:solidFill>
                <a:srgbClr val="1F497D"/>
              </a:solidFill>
            </a:endParaRPr>
          </a:p>
        </p:txBody>
      </p:sp>
      <p:sp>
        <p:nvSpPr>
          <p:cNvPr id="8" name="Flecha curvada hacia abajo 7"/>
          <p:cNvSpPr/>
          <p:nvPr/>
        </p:nvSpPr>
        <p:spPr>
          <a:xfrm>
            <a:off x="2995764" y="721073"/>
            <a:ext cx="1367632" cy="558046"/>
          </a:xfrm>
          <a:prstGeom prst="curvedDownArrow">
            <a:avLst/>
          </a:prstGeom>
          <a:solidFill>
            <a:srgbClr val="4F6228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9" name="Flecha curvada hacia abajo 8"/>
          <p:cNvSpPr/>
          <p:nvPr/>
        </p:nvSpPr>
        <p:spPr>
          <a:xfrm rot="2645770">
            <a:off x="6186571" y="1408334"/>
            <a:ext cx="1476756" cy="551155"/>
          </a:xfrm>
          <a:prstGeom prst="curvedDownArrow">
            <a:avLst>
              <a:gd name="adj1" fmla="val 25000"/>
              <a:gd name="adj2" fmla="val 51570"/>
              <a:gd name="adj3" fmla="val 22804"/>
            </a:avLst>
          </a:prstGeom>
          <a:solidFill>
            <a:srgbClr val="4F6228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 rot="16200000">
            <a:off x="-533208" y="1561606"/>
            <a:ext cx="2176788" cy="49572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ES" dirty="0" smtClean="0">
                <a:solidFill>
                  <a:srgbClr val="FFFFFF"/>
                </a:solidFill>
              </a:rPr>
              <a:t>Elementos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130732" y="4578685"/>
            <a:ext cx="8134009" cy="631341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b="1" dirty="0" smtClean="0">
                <a:solidFill>
                  <a:srgbClr val="1F497D"/>
                </a:solidFill>
              </a:rPr>
              <a:t>El acto de decir es un uso </a:t>
            </a:r>
            <a:r>
              <a:rPr lang="es-ES" b="1" i="1" dirty="0" smtClean="0">
                <a:solidFill>
                  <a:srgbClr val="1F497D"/>
                </a:solidFill>
              </a:rPr>
              <a:t>de </a:t>
            </a:r>
            <a:r>
              <a:rPr lang="es-ES" b="1" dirty="0" smtClean="0">
                <a:solidFill>
                  <a:srgbClr val="1F497D"/>
                </a:solidFill>
              </a:rPr>
              <a:t>la lengua y una operación </a:t>
            </a:r>
            <a:r>
              <a:rPr lang="es-ES" b="1" i="1" dirty="0" smtClean="0">
                <a:solidFill>
                  <a:srgbClr val="1F497D"/>
                </a:solidFill>
              </a:rPr>
              <a:t>sobre </a:t>
            </a:r>
            <a:r>
              <a:rPr lang="es-ES" b="1" dirty="0" smtClean="0">
                <a:solidFill>
                  <a:srgbClr val="1F497D"/>
                </a:solidFill>
              </a:rPr>
              <a:t>ella</a:t>
            </a:r>
            <a:r>
              <a:rPr lang="es-ES" b="1" dirty="0" smtClean="0"/>
              <a:t>. </a:t>
            </a:r>
            <a:endParaRPr lang="es-ES" b="1" dirty="0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130732" y="5471460"/>
            <a:ext cx="8134009" cy="102706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dirty="0" smtClean="0">
                <a:solidFill>
                  <a:srgbClr val="1F497D"/>
                </a:solidFill>
              </a:rPr>
              <a:t>Se puede intentar aplicar su modelo a muchas operaciones no lingüísticas, al considerar como hipótesis que todos estos usos competen al consumo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830294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Adyacencia.thmx</Template>
  <TotalTime>3401</TotalTime>
  <Words>2551</Words>
  <Application>Microsoft Office PowerPoint</Application>
  <PresentationFormat>Presentación en pantalla (4:3)</PresentationFormat>
  <Paragraphs>198</Paragraphs>
  <Slides>36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Adyacencia</vt:lpstr>
      <vt:lpstr>FACULTAD DE CIENCIAS POLÍTICAS Y SOCIALES</vt:lpstr>
      <vt:lpstr>Propósitos de la Unidad de Aprendizaje</vt:lpstr>
      <vt:lpstr>Objetivo de aprendizaje</vt:lpstr>
      <vt:lpstr>Objetivos del material didáctico</vt:lpstr>
      <vt:lpstr>Valerse de: usos y prácticas </vt:lpstr>
      <vt:lpstr>El uso, o el consumo</vt:lpstr>
      <vt:lpstr>Presentación de PowerPoint</vt:lpstr>
      <vt:lpstr>Contextos de uso</vt:lpstr>
      <vt:lpstr>Presentación de PowerPoint</vt:lpstr>
      <vt:lpstr>Estrategias y tácticas</vt:lpstr>
      <vt:lpstr>Presentación de PowerPoint</vt:lpstr>
      <vt:lpstr>Presentación de PowerPoint</vt:lpstr>
      <vt:lpstr>Presentación de PowerPoint</vt:lpstr>
      <vt:lpstr>Presentación de PowerPoint</vt:lpstr>
      <vt:lpstr>Sugerir algunas maneras de pensar las prácticas cotidianas de los consumidores, al suponer de entrada que son de tipo táctico.</vt:lpstr>
      <vt:lpstr>Presentación de PowerPoint</vt:lpstr>
      <vt:lpstr>Presentación de PowerPoint</vt:lpstr>
      <vt:lpstr>Recordemos que…</vt:lpstr>
      <vt:lpstr>Actividad de aprendizaje sugerida</vt:lpstr>
      <vt:lpstr>Andares de la ciudad </vt:lpstr>
      <vt:lpstr>Mirones o caminantes</vt:lpstr>
      <vt:lpstr>Presentación de PowerPoint</vt:lpstr>
      <vt:lpstr>Abajo</vt:lpstr>
      <vt:lpstr>Del concepto de ciudad a las prácticas urbanas</vt:lpstr>
      <vt:lpstr>Presentación de PowerPoint</vt:lpstr>
      <vt:lpstr>Presentación de PowerPoint</vt:lpstr>
      <vt:lpstr>Hablar de los pasos perdidos</vt:lpstr>
      <vt:lpstr>Recordemos que…</vt:lpstr>
      <vt:lpstr>Retóricas caminantes</vt:lpstr>
      <vt:lpstr>Presentación de PowerPoint</vt:lpstr>
      <vt:lpstr>Infancias y metáforas de lugares</vt:lpstr>
      <vt:lpstr>Capacitación espacial</vt:lpstr>
      <vt:lpstr>Presentación de PowerPoint</vt:lpstr>
      <vt:lpstr>Recordemos que…</vt:lpstr>
      <vt:lpstr>Actividad de aprendizaje sugerida</vt:lpstr>
      <vt:lpstr>Referencias documentales</vt:lpstr>
    </vt:vector>
  </TitlesOfParts>
  <Company>GDGV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invención de lo cotidiano</dc:title>
  <dc:creator>Greta Díaz</dc:creator>
  <cp:lastModifiedBy>tutoria</cp:lastModifiedBy>
  <cp:revision>33</cp:revision>
  <dcterms:created xsi:type="dcterms:W3CDTF">2015-03-24T16:12:02Z</dcterms:created>
  <dcterms:modified xsi:type="dcterms:W3CDTF">2015-10-02T00:38:55Z</dcterms:modified>
</cp:coreProperties>
</file>