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2"/>
  </p:notesMasterIdLst>
  <p:sldIdLst>
    <p:sldId id="257" r:id="rId2"/>
    <p:sldId id="258" r:id="rId3"/>
    <p:sldId id="259" r:id="rId4"/>
    <p:sldId id="290" r:id="rId5"/>
    <p:sldId id="260" r:id="rId6"/>
    <p:sldId id="261" r:id="rId7"/>
    <p:sldId id="262" r:id="rId8"/>
    <p:sldId id="263" r:id="rId9"/>
    <p:sldId id="265" r:id="rId10"/>
    <p:sldId id="266" r:id="rId11"/>
    <p:sldId id="277" r:id="rId12"/>
    <p:sldId id="279" r:id="rId13"/>
    <p:sldId id="283" r:id="rId14"/>
    <p:sldId id="291" r:id="rId15"/>
    <p:sldId id="269" r:id="rId16"/>
    <p:sldId id="270" r:id="rId17"/>
    <p:sldId id="271" r:id="rId18"/>
    <p:sldId id="272" r:id="rId19"/>
    <p:sldId id="281" r:id="rId20"/>
    <p:sldId id="294" r:id="rId21"/>
    <p:sldId id="295" r:id="rId22"/>
    <p:sldId id="296" r:id="rId23"/>
    <p:sldId id="297" r:id="rId24"/>
    <p:sldId id="292" r:id="rId25"/>
    <p:sldId id="280" r:id="rId26"/>
    <p:sldId id="284" r:id="rId27"/>
    <p:sldId id="293" r:id="rId28"/>
    <p:sldId id="268" r:id="rId29"/>
    <p:sldId id="286" r:id="rId30"/>
    <p:sldId id="285" r:id="rId31"/>
    <p:sldId id="278" r:id="rId32"/>
    <p:sldId id="298" r:id="rId33"/>
    <p:sldId id="282" r:id="rId34"/>
    <p:sldId id="299" r:id="rId35"/>
    <p:sldId id="300" r:id="rId36"/>
    <p:sldId id="273" r:id="rId37"/>
    <p:sldId id="289" r:id="rId38"/>
    <p:sldId id="274" r:id="rId39"/>
    <p:sldId id="275" r:id="rId40"/>
    <p:sldId id="276"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9" d="100"/>
          <a:sy n="79" d="100"/>
        </p:scale>
        <p:origin x="-102" y="-6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4" Type="http://schemas.openxmlformats.org/officeDocument/2006/relationships/image" Target="../media/image1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4"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9BD9D1-96AF-4B44-8047-EC5A0DC2349F}" type="doc">
      <dgm:prSet loTypeId="urn:microsoft.com/office/officeart/2005/8/layout/hList2" loCatId="list" qsTypeId="urn:microsoft.com/office/officeart/2005/8/quickstyle/simple1" qsCatId="simple" csTypeId="urn:microsoft.com/office/officeart/2005/8/colors/accent3_4" csCatId="accent3" phldr="1"/>
      <dgm:spPr/>
      <dgm:t>
        <a:bodyPr/>
        <a:lstStyle/>
        <a:p>
          <a:endParaRPr lang="es-MX"/>
        </a:p>
      </dgm:t>
    </dgm:pt>
    <dgm:pt modelId="{09578DDE-B331-4929-8360-482830F5DA25}">
      <dgm:prSet phldrT="[Texto]"/>
      <dgm:spPr/>
      <dgm:t>
        <a:bodyPr/>
        <a:lstStyle/>
        <a:p>
          <a:r>
            <a:rPr lang="es-ES" dirty="0" smtClean="0"/>
            <a:t> Secretaría de Hacienda y Crédito Público</a:t>
          </a:r>
          <a:endParaRPr lang="es-MX" dirty="0"/>
        </a:p>
      </dgm:t>
    </dgm:pt>
    <dgm:pt modelId="{EE48D5AC-579A-46D4-860C-3D6AF1EB0830}" type="parTrans" cxnId="{3DDCBEE1-7B11-4B5E-8A2F-51FA1D6C73BB}">
      <dgm:prSet/>
      <dgm:spPr/>
      <dgm:t>
        <a:bodyPr/>
        <a:lstStyle/>
        <a:p>
          <a:endParaRPr lang="es-MX"/>
        </a:p>
      </dgm:t>
    </dgm:pt>
    <dgm:pt modelId="{7569CF10-A007-4180-96CD-7FF3338322B7}" type="sibTrans" cxnId="{3DDCBEE1-7B11-4B5E-8A2F-51FA1D6C73BB}">
      <dgm:prSet/>
      <dgm:spPr/>
      <dgm:t>
        <a:bodyPr/>
        <a:lstStyle/>
        <a:p>
          <a:endParaRPr lang="es-MX"/>
        </a:p>
      </dgm:t>
    </dgm:pt>
    <dgm:pt modelId="{BCAFBF67-3216-424B-8118-47052F6346E1}">
      <dgm:prSet phldrT="[Texto]"/>
      <dgm:spPr/>
      <dgm:t>
        <a:bodyPr/>
        <a:lstStyle/>
        <a:p>
          <a:r>
            <a:rPr lang="es-ES" dirty="0" smtClean="0"/>
            <a:t>Comisión Nacional Bancaria y de valores</a:t>
          </a:r>
          <a:endParaRPr lang="es-MX" dirty="0"/>
        </a:p>
      </dgm:t>
    </dgm:pt>
    <dgm:pt modelId="{5D71A889-C9A6-424D-9490-C66D6D554DA7}" type="parTrans" cxnId="{1A0FE4A3-CA4D-4CF0-927C-F75C94895929}">
      <dgm:prSet/>
      <dgm:spPr/>
      <dgm:t>
        <a:bodyPr/>
        <a:lstStyle/>
        <a:p>
          <a:endParaRPr lang="es-MX"/>
        </a:p>
      </dgm:t>
    </dgm:pt>
    <dgm:pt modelId="{E3522D6A-99AD-413A-9933-99F3256F433E}" type="sibTrans" cxnId="{1A0FE4A3-CA4D-4CF0-927C-F75C94895929}">
      <dgm:prSet/>
      <dgm:spPr/>
      <dgm:t>
        <a:bodyPr/>
        <a:lstStyle/>
        <a:p>
          <a:endParaRPr lang="es-MX"/>
        </a:p>
      </dgm:t>
    </dgm:pt>
    <dgm:pt modelId="{D033B9D3-17E9-4E31-97DF-C307D814BEDD}">
      <dgm:prSet phldrT="[Texto]"/>
      <dgm:spPr/>
      <dgm:t>
        <a:bodyPr/>
        <a:lstStyle/>
        <a:p>
          <a:r>
            <a:rPr lang="es-ES" dirty="0" smtClean="0"/>
            <a:t>Tiene por objeto supervisar y regular, a las entidades financieras, a fin de procurar su estabilidad y correcto funcionamiento, así como mantener y fomentar el sano desarrollo del sistema financiero en su conjunto, en protección de los intereses del público.</a:t>
          </a:r>
          <a:endParaRPr lang="es-MX" dirty="0"/>
        </a:p>
      </dgm:t>
    </dgm:pt>
    <dgm:pt modelId="{82D0147C-A3E0-4517-B5CF-B279F4E88123}" type="parTrans" cxnId="{0FF91748-AC7D-4380-84BB-2F18D41F7740}">
      <dgm:prSet/>
      <dgm:spPr/>
      <dgm:t>
        <a:bodyPr/>
        <a:lstStyle/>
        <a:p>
          <a:endParaRPr lang="es-MX"/>
        </a:p>
      </dgm:t>
    </dgm:pt>
    <dgm:pt modelId="{CF73934E-72A1-4E60-BB5E-7A820F9460B8}" type="sibTrans" cxnId="{0FF91748-AC7D-4380-84BB-2F18D41F7740}">
      <dgm:prSet/>
      <dgm:spPr/>
      <dgm:t>
        <a:bodyPr/>
        <a:lstStyle/>
        <a:p>
          <a:endParaRPr lang="es-MX"/>
        </a:p>
      </dgm:t>
    </dgm:pt>
    <dgm:pt modelId="{519D16FB-6D97-4EE1-BA9B-092F42242E9C}">
      <dgm:prSet phldrT="[Texto]"/>
      <dgm:spPr/>
      <dgm:t>
        <a:bodyPr/>
        <a:lstStyle/>
        <a:p>
          <a:r>
            <a:rPr lang="es-MX" dirty="0" smtClean="0"/>
            <a:t>Tiene como misión garantizar al público usuario de los seguros y las fianzas, que los servicios y actividades que las Instituciones y Entidades autorizadas realizan, se apeguen a lo establecido por las leyes.</a:t>
          </a:r>
          <a:endParaRPr lang="es-MX" dirty="0"/>
        </a:p>
      </dgm:t>
    </dgm:pt>
    <dgm:pt modelId="{7DAC3509-54D1-4828-A186-E9DEDBC057F0}" type="parTrans" cxnId="{75DDA730-232E-4CFB-8488-A418FD5A786B}">
      <dgm:prSet/>
      <dgm:spPr/>
      <dgm:t>
        <a:bodyPr/>
        <a:lstStyle/>
        <a:p>
          <a:endParaRPr lang="es-MX"/>
        </a:p>
      </dgm:t>
    </dgm:pt>
    <dgm:pt modelId="{173A4716-A3AD-40CC-B10B-5A866221ED33}" type="sibTrans" cxnId="{75DDA730-232E-4CFB-8488-A418FD5A786B}">
      <dgm:prSet/>
      <dgm:spPr/>
      <dgm:t>
        <a:bodyPr/>
        <a:lstStyle/>
        <a:p>
          <a:endParaRPr lang="es-MX"/>
        </a:p>
      </dgm:t>
    </dgm:pt>
    <dgm:pt modelId="{06A7BB79-7626-4229-B378-496881B0091C}">
      <dgm:prSet phldrT="[Texto]"/>
      <dgm:spPr/>
      <dgm:t>
        <a:bodyPr/>
        <a:lstStyle/>
        <a:p>
          <a:r>
            <a:rPr lang="es-ES" dirty="0" smtClean="0"/>
            <a:t>Comisión Nacional del Sistema de Ahorro para el Retiro </a:t>
          </a:r>
          <a:endParaRPr lang="es-MX" dirty="0"/>
        </a:p>
      </dgm:t>
    </dgm:pt>
    <dgm:pt modelId="{D80AE635-616B-41D7-AE1B-366C8BE192E0}" type="parTrans" cxnId="{8D977FE7-080A-4D0B-B26F-A2B1391A599F}">
      <dgm:prSet/>
      <dgm:spPr/>
      <dgm:t>
        <a:bodyPr/>
        <a:lstStyle/>
        <a:p>
          <a:endParaRPr lang="es-MX"/>
        </a:p>
      </dgm:t>
    </dgm:pt>
    <dgm:pt modelId="{0D1F44BA-F628-4E97-B86C-A2FFC8B5C5E5}" type="sibTrans" cxnId="{8D977FE7-080A-4D0B-B26F-A2B1391A599F}">
      <dgm:prSet/>
      <dgm:spPr/>
      <dgm:t>
        <a:bodyPr/>
        <a:lstStyle/>
        <a:p>
          <a:endParaRPr lang="es-MX"/>
        </a:p>
      </dgm:t>
    </dgm:pt>
    <dgm:pt modelId="{DE87650E-D7C6-4479-87E3-97C06DABA71E}">
      <dgm:prSet/>
      <dgm:spPr/>
      <dgm:t>
        <a:bodyPr/>
        <a:lstStyle/>
        <a:p>
          <a:r>
            <a:rPr lang="es-MX" dirty="0" smtClean="0"/>
            <a:t>Órgano desconcentrado de la SHCP denominado CONSAR, que concentran las facultades de regulación, control y vigilancia de los sistemas de ahorro.</a:t>
          </a:r>
          <a:endParaRPr lang="es-MX" dirty="0"/>
        </a:p>
      </dgm:t>
    </dgm:pt>
    <dgm:pt modelId="{5319FFF1-1E60-400F-9C5B-A7CD0F9732D4}" type="parTrans" cxnId="{4CDD8D9F-CDDB-44EB-883C-42EFC399B0BB}">
      <dgm:prSet/>
      <dgm:spPr/>
      <dgm:t>
        <a:bodyPr/>
        <a:lstStyle/>
        <a:p>
          <a:endParaRPr lang="es-MX"/>
        </a:p>
      </dgm:t>
    </dgm:pt>
    <dgm:pt modelId="{1FCB836D-6193-4A69-9033-4DCAEDC9DDE6}" type="sibTrans" cxnId="{4CDD8D9F-CDDB-44EB-883C-42EFC399B0BB}">
      <dgm:prSet/>
      <dgm:spPr/>
      <dgm:t>
        <a:bodyPr/>
        <a:lstStyle/>
        <a:p>
          <a:endParaRPr lang="es-MX"/>
        </a:p>
      </dgm:t>
    </dgm:pt>
    <dgm:pt modelId="{2CD1F75C-6C50-445C-9A35-7AD72B5153D5}">
      <dgm:prSet phldrT="[Texto]"/>
      <dgm:spPr/>
      <dgm:t>
        <a:bodyPr/>
        <a:lstStyle/>
        <a:p>
          <a:r>
            <a:rPr lang="es-MX" dirty="0" smtClean="0"/>
            <a:t>La Secretaría de Hacienda y Crédito Público (SHCP) es la dependencia que dirige la política económica del Gobierno Federal en materia:</a:t>
          </a:r>
          <a:endParaRPr lang="es-MX" dirty="0"/>
        </a:p>
      </dgm:t>
    </dgm:pt>
    <dgm:pt modelId="{E9678E09-062B-4B42-9048-D36ECB8E0BD1}" type="sibTrans" cxnId="{EDE3863E-ACBE-44B2-8A3B-C8AA2D96965A}">
      <dgm:prSet/>
      <dgm:spPr/>
      <dgm:t>
        <a:bodyPr/>
        <a:lstStyle/>
        <a:p>
          <a:endParaRPr lang="es-MX"/>
        </a:p>
      </dgm:t>
    </dgm:pt>
    <dgm:pt modelId="{0DE4266B-BDF3-4621-8294-17E05944C5FD}" type="parTrans" cxnId="{EDE3863E-ACBE-44B2-8A3B-C8AA2D96965A}">
      <dgm:prSet/>
      <dgm:spPr/>
      <dgm:t>
        <a:bodyPr/>
        <a:lstStyle/>
        <a:p>
          <a:endParaRPr lang="es-MX"/>
        </a:p>
      </dgm:t>
    </dgm:pt>
    <dgm:pt modelId="{6E60EFCB-A71A-4E1D-A42C-F9E5FEFBC930}">
      <dgm:prSet phldrT="[Texto]"/>
      <dgm:spPr/>
      <dgm:t>
        <a:bodyPr/>
        <a:lstStyle/>
        <a:p>
          <a:r>
            <a:rPr lang="es-MX" smtClean="0"/>
            <a:t>Financiera;</a:t>
          </a:r>
          <a:endParaRPr lang="es-MX"/>
        </a:p>
      </dgm:t>
    </dgm:pt>
    <dgm:pt modelId="{D16AD556-AA73-4383-B68A-7EDAC6BBAB5A}" type="parTrans" cxnId="{EC3D234D-F316-4903-A71A-2FAA4CAE2ED7}">
      <dgm:prSet/>
      <dgm:spPr/>
      <dgm:t>
        <a:bodyPr/>
        <a:lstStyle/>
        <a:p>
          <a:endParaRPr lang="es-MX"/>
        </a:p>
      </dgm:t>
    </dgm:pt>
    <dgm:pt modelId="{35B0C598-1065-4CCF-BB4E-95900DF64D12}" type="sibTrans" cxnId="{EC3D234D-F316-4903-A71A-2FAA4CAE2ED7}">
      <dgm:prSet/>
      <dgm:spPr/>
      <dgm:t>
        <a:bodyPr/>
        <a:lstStyle/>
        <a:p>
          <a:endParaRPr lang="es-MX"/>
        </a:p>
      </dgm:t>
    </dgm:pt>
    <dgm:pt modelId="{D44422D0-1D7D-4358-9592-E1F3E22AC655}">
      <dgm:prSet phldrT="[Texto]"/>
      <dgm:spPr/>
      <dgm:t>
        <a:bodyPr/>
        <a:lstStyle/>
        <a:p>
          <a:r>
            <a:rPr lang="es-MX" smtClean="0"/>
            <a:t>Fiscal; </a:t>
          </a:r>
          <a:endParaRPr lang="es-MX"/>
        </a:p>
      </dgm:t>
    </dgm:pt>
    <dgm:pt modelId="{6E8CF63A-A80D-40F3-87A0-43DEF92605C0}" type="parTrans" cxnId="{DE09CA16-54B2-4652-BDEB-CA7D1904C693}">
      <dgm:prSet/>
      <dgm:spPr/>
      <dgm:t>
        <a:bodyPr/>
        <a:lstStyle/>
        <a:p>
          <a:endParaRPr lang="es-MX"/>
        </a:p>
      </dgm:t>
    </dgm:pt>
    <dgm:pt modelId="{CB3B6B39-9691-4113-974F-7064D8626BE2}" type="sibTrans" cxnId="{DE09CA16-54B2-4652-BDEB-CA7D1904C693}">
      <dgm:prSet/>
      <dgm:spPr/>
      <dgm:t>
        <a:bodyPr/>
        <a:lstStyle/>
        <a:p>
          <a:endParaRPr lang="es-MX"/>
        </a:p>
      </dgm:t>
    </dgm:pt>
    <dgm:pt modelId="{10090F65-AE2A-41E2-9787-A463941168C6}">
      <dgm:prSet phldrT="[Texto]"/>
      <dgm:spPr/>
      <dgm:t>
        <a:bodyPr/>
        <a:lstStyle/>
        <a:p>
          <a:r>
            <a:rPr lang="es-MX" smtClean="0"/>
            <a:t>Gastos; </a:t>
          </a:r>
          <a:endParaRPr lang="es-MX"/>
        </a:p>
      </dgm:t>
    </dgm:pt>
    <dgm:pt modelId="{5D6C4A71-1D7E-42AF-AAC4-C39B8451F6DA}" type="parTrans" cxnId="{D2B47167-0B94-4A03-9DC2-AEF966A634AF}">
      <dgm:prSet/>
      <dgm:spPr/>
      <dgm:t>
        <a:bodyPr/>
        <a:lstStyle/>
        <a:p>
          <a:endParaRPr lang="es-MX"/>
        </a:p>
      </dgm:t>
    </dgm:pt>
    <dgm:pt modelId="{B0F9DF6A-9F37-4D56-96FA-516D61135C06}" type="sibTrans" cxnId="{D2B47167-0B94-4A03-9DC2-AEF966A634AF}">
      <dgm:prSet/>
      <dgm:spPr/>
      <dgm:t>
        <a:bodyPr/>
        <a:lstStyle/>
        <a:p>
          <a:endParaRPr lang="es-MX"/>
        </a:p>
      </dgm:t>
    </dgm:pt>
    <dgm:pt modelId="{9A9678E7-6A3F-4488-A0A0-0FBFB064AA22}">
      <dgm:prSet phldrT="[Texto]"/>
      <dgm:spPr/>
      <dgm:t>
        <a:bodyPr/>
        <a:lstStyle/>
        <a:p>
          <a:r>
            <a:rPr lang="es-MX" smtClean="0"/>
            <a:t>Ingresos, y </a:t>
          </a:r>
          <a:endParaRPr lang="es-MX"/>
        </a:p>
      </dgm:t>
    </dgm:pt>
    <dgm:pt modelId="{7706371C-81DA-45CD-B244-5ADE6D9580EF}" type="parTrans" cxnId="{F7A4BF23-F0D0-4E6C-B6B6-00AB4D8BFDCD}">
      <dgm:prSet/>
      <dgm:spPr/>
      <dgm:t>
        <a:bodyPr/>
        <a:lstStyle/>
        <a:p>
          <a:endParaRPr lang="es-MX"/>
        </a:p>
      </dgm:t>
    </dgm:pt>
    <dgm:pt modelId="{7A7FD143-DE03-4E0F-81A3-3787BE9F19FE}" type="sibTrans" cxnId="{F7A4BF23-F0D0-4E6C-B6B6-00AB4D8BFDCD}">
      <dgm:prSet/>
      <dgm:spPr/>
      <dgm:t>
        <a:bodyPr/>
        <a:lstStyle/>
        <a:p>
          <a:endParaRPr lang="es-MX"/>
        </a:p>
      </dgm:t>
    </dgm:pt>
    <dgm:pt modelId="{6ADBDAB7-057D-4F96-B725-FE6EF2467895}">
      <dgm:prSet phldrT="[Texto]"/>
      <dgm:spPr/>
      <dgm:t>
        <a:bodyPr/>
        <a:lstStyle/>
        <a:p>
          <a:r>
            <a:rPr lang="es-MX" smtClean="0"/>
            <a:t>Deuda pública.</a:t>
          </a:r>
          <a:endParaRPr lang="es-MX"/>
        </a:p>
      </dgm:t>
    </dgm:pt>
    <dgm:pt modelId="{19F1F13B-78CF-463E-8838-2EFDF219B57E}" type="parTrans" cxnId="{0604D156-9A64-4F91-BFF0-8066AFC28CA5}">
      <dgm:prSet/>
      <dgm:spPr/>
      <dgm:t>
        <a:bodyPr/>
        <a:lstStyle/>
        <a:p>
          <a:endParaRPr lang="es-MX"/>
        </a:p>
      </dgm:t>
    </dgm:pt>
    <dgm:pt modelId="{130138D6-CAE2-44B7-A432-C5FA80B45BF4}" type="sibTrans" cxnId="{0604D156-9A64-4F91-BFF0-8066AFC28CA5}">
      <dgm:prSet/>
      <dgm:spPr/>
      <dgm:t>
        <a:bodyPr/>
        <a:lstStyle/>
        <a:p>
          <a:endParaRPr lang="es-MX"/>
        </a:p>
      </dgm:t>
    </dgm:pt>
    <dgm:pt modelId="{71DB0295-3640-4C71-80DE-95CE08F80B48}">
      <dgm:prSet phldrT="[Texto]"/>
      <dgm:spPr/>
      <dgm:t>
        <a:bodyPr/>
        <a:lstStyle/>
        <a:p>
          <a:endParaRPr lang="es-MX"/>
        </a:p>
      </dgm:t>
    </dgm:pt>
    <dgm:pt modelId="{6BF10129-56BB-4550-8D1F-F6CE6F611F39}" type="parTrans" cxnId="{47EF0260-ABC0-4F78-AF7B-44002660441E}">
      <dgm:prSet/>
      <dgm:spPr/>
      <dgm:t>
        <a:bodyPr/>
        <a:lstStyle/>
        <a:p>
          <a:endParaRPr lang="es-MX"/>
        </a:p>
      </dgm:t>
    </dgm:pt>
    <dgm:pt modelId="{EBB14A9A-9ADB-4C34-ACDC-139782BEB5BF}" type="sibTrans" cxnId="{47EF0260-ABC0-4F78-AF7B-44002660441E}">
      <dgm:prSet/>
      <dgm:spPr/>
      <dgm:t>
        <a:bodyPr/>
        <a:lstStyle/>
        <a:p>
          <a:endParaRPr lang="es-MX"/>
        </a:p>
      </dgm:t>
    </dgm:pt>
    <dgm:pt modelId="{6BE69CBB-EDDF-4DFA-8BAA-D2DDEEE956C5}">
      <dgm:prSet phldrT="[Texto]"/>
      <dgm:spPr/>
      <dgm:t>
        <a:bodyPr/>
        <a:lstStyle/>
        <a:p>
          <a:r>
            <a:rPr lang="es-ES" dirty="0" smtClean="0"/>
            <a:t>Comisión Nacional de Seguros y Fianzas </a:t>
          </a:r>
          <a:endParaRPr lang="es-MX" dirty="0"/>
        </a:p>
      </dgm:t>
    </dgm:pt>
    <dgm:pt modelId="{FDACD294-5F2D-4AC5-85E8-028E4B284E26}" type="sibTrans" cxnId="{C9733384-49E3-4C41-A4F6-C07C4B0DE791}">
      <dgm:prSet/>
      <dgm:spPr/>
      <dgm:t>
        <a:bodyPr/>
        <a:lstStyle/>
        <a:p>
          <a:endParaRPr lang="es-MX"/>
        </a:p>
      </dgm:t>
    </dgm:pt>
    <dgm:pt modelId="{782583CE-19CD-44C8-A14E-82B747926073}" type="parTrans" cxnId="{C9733384-49E3-4C41-A4F6-C07C4B0DE791}">
      <dgm:prSet/>
      <dgm:spPr/>
      <dgm:t>
        <a:bodyPr/>
        <a:lstStyle/>
        <a:p>
          <a:endParaRPr lang="es-MX"/>
        </a:p>
      </dgm:t>
    </dgm:pt>
    <dgm:pt modelId="{1226011F-B2E2-4BC8-B00F-BCAC9E399BB9}" type="pres">
      <dgm:prSet presAssocID="{809BD9D1-96AF-4B44-8047-EC5A0DC2349F}" presName="linearFlow" presStyleCnt="0">
        <dgm:presLayoutVars>
          <dgm:dir/>
          <dgm:animLvl val="lvl"/>
          <dgm:resizeHandles/>
        </dgm:presLayoutVars>
      </dgm:prSet>
      <dgm:spPr/>
      <dgm:t>
        <a:bodyPr/>
        <a:lstStyle/>
        <a:p>
          <a:endParaRPr lang="es-MX"/>
        </a:p>
      </dgm:t>
    </dgm:pt>
    <dgm:pt modelId="{4D5FC190-7AA7-4074-ABF9-3908C95D4BF0}" type="pres">
      <dgm:prSet presAssocID="{09578DDE-B331-4929-8360-482830F5DA25}" presName="compositeNode" presStyleCnt="0">
        <dgm:presLayoutVars>
          <dgm:bulletEnabled val="1"/>
        </dgm:presLayoutVars>
      </dgm:prSet>
      <dgm:spPr/>
    </dgm:pt>
    <dgm:pt modelId="{A8380549-0A3D-4EB1-B7C6-555F7A9C18CD}" type="pres">
      <dgm:prSet presAssocID="{09578DDE-B331-4929-8360-482830F5DA25}" presName="image" presStyleLbl="fgImgPlace1" presStyleIdx="0" presStyleCnt="4"/>
      <dgm:spPr>
        <a:blipFill rotWithShape="1">
          <a:blip xmlns:r="http://schemas.openxmlformats.org/officeDocument/2006/relationships" r:embed="rId1"/>
          <a:stretch>
            <a:fillRect/>
          </a:stretch>
        </a:blipFill>
      </dgm:spPr>
      <dgm:t>
        <a:bodyPr/>
        <a:lstStyle/>
        <a:p>
          <a:endParaRPr lang="es-MX"/>
        </a:p>
      </dgm:t>
    </dgm:pt>
    <dgm:pt modelId="{93AB01C1-E66E-418E-B7C4-CFF1BECEB118}" type="pres">
      <dgm:prSet presAssocID="{09578DDE-B331-4929-8360-482830F5DA25}" presName="childNode" presStyleLbl="node1" presStyleIdx="0" presStyleCnt="4">
        <dgm:presLayoutVars>
          <dgm:bulletEnabled val="1"/>
        </dgm:presLayoutVars>
      </dgm:prSet>
      <dgm:spPr/>
      <dgm:t>
        <a:bodyPr/>
        <a:lstStyle/>
        <a:p>
          <a:endParaRPr lang="es-MX"/>
        </a:p>
      </dgm:t>
    </dgm:pt>
    <dgm:pt modelId="{2A783C33-251B-4970-8ACC-ED733D9CEEAD}" type="pres">
      <dgm:prSet presAssocID="{09578DDE-B331-4929-8360-482830F5DA25}" presName="parentNode" presStyleLbl="revTx" presStyleIdx="0" presStyleCnt="4">
        <dgm:presLayoutVars>
          <dgm:chMax val="0"/>
          <dgm:bulletEnabled val="1"/>
        </dgm:presLayoutVars>
      </dgm:prSet>
      <dgm:spPr/>
      <dgm:t>
        <a:bodyPr/>
        <a:lstStyle/>
        <a:p>
          <a:endParaRPr lang="es-MX"/>
        </a:p>
      </dgm:t>
    </dgm:pt>
    <dgm:pt modelId="{068EBF39-07B2-426D-BDD0-7D8CBD5DBCAE}" type="pres">
      <dgm:prSet presAssocID="{7569CF10-A007-4180-96CD-7FF3338322B7}" presName="sibTrans" presStyleCnt="0"/>
      <dgm:spPr/>
    </dgm:pt>
    <dgm:pt modelId="{9B73C9EB-A763-469E-A199-E8ECB372078E}" type="pres">
      <dgm:prSet presAssocID="{BCAFBF67-3216-424B-8118-47052F6346E1}" presName="compositeNode" presStyleCnt="0">
        <dgm:presLayoutVars>
          <dgm:bulletEnabled val="1"/>
        </dgm:presLayoutVars>
      </dgm:prSet>
      <dgm:spPr/>
    </dgm:pt>
    <dgm:pt modelId="{10008BBE-E5D3-4522-8E50-7CFD5241D3BB}" type="pres">
      <dgm:prSet presAssocID="{BCAFBF67-3216-424B-8118-47052F6346E1}" presName="image" presStyleLbl="fgImgPlace1" presStyleIdx="1" presStyleCnt="4"/>
      <dgm:spPr>
        <a:blipFill rotWithShape="1">
          <a:blip xmlns:r="http://schemas.openxmlformats.org/officeDocument/2006/relationships" r:embed="rId2"/>
          <a:stretch>
            <a:fillRect/>
          </a:stretch>
        </a:blipFill>
      </dgm:spPr>
      <dgm:t>
        <a:bodyPr/>
        <a:lstStyle/>
        <a:p>
          <a:endParaRPr lang="es-MX"/>
        </a:p>
      </dgm:t>
    </dgm:pt>
    <dgm:pt modelId="{67808FCD-E49F-4AA0-897A-6E5AB14FBB98}" type="pres">
      <dgm:prSet presAssocID="{BCAFBF67-3216-424B-8118-47052F6346E1}" presName="childNode" presStyleLbl="node1" presStyleIdx="1" presStyleCnt="4">
        <dgm:presLayoutVars>
          <dgm:bulletEnabled val="1"/>
        </dgm:presLayoutVars>
      </dgm:prSet>
      <dgm:spPr/>
      <dgm:t>
        <a:bodyPr/>
        <a:lstStyle/>
        <a:p>
          <a:endParaRPr lang="es-MX"/>
        </a:p>
      </dgm:t>
    </dgm:pt>
    <dgm:pt modelId="{1EA6826C-A9EA-48E0-8C22-1447622DB7EC}" type="pres">
      <dgm:prSet presAssocID="{BCAFBF67-3216-424B-8118-47052F6346E1}" presName="parentNode" presStyleLbl="revTx" presStyleIdx="1" presStyleCnt="4">
        <dgm:presLayoutVars>
          <dgm:chMax val="0"/>
          <dgm:bulletEnabled val="1"/>
        </dgm:presLayoutVars>
      </dgm:prSet>
      <dgm:spPr/>
      <dgm:t>
        <a:bodyPr/>
        <a:lstStyle/>
        <a:p>
          <a:endParaRPr lang="es-MX"/>
        </a:p>
      </dgm:t>
    </dgm:pt>
    <dgm:pt modelId="{29D1C053-52B9-4241-87B0-A277A14423BC}" type="pres">
      <dgm:prSet presAssocID="{E3522D6A-99AD-413A-9933-99F3256F433E}" presName="sibTrans" presStyleCnt="0"/>
      <dgm:spPr/>
    </dgm:pt>
    <dgm:pt modelId="{50E71021-A25B-4BBA-964C-CB5E7406770B}" type="pres">
      <dgm:prSet presAssocID="{6BE69CBB-EDDF-4DFA-8BAA-D2DDEEE956C5}" presName="compositeNode" presStyleCnt="0">
        <dgm:presLayoutVars>
          <dgm:bulletEnabled val="1"/>
        </dgm:presLayoutVars>
      </dgm:prSet>
      <dgm:spPr/>
    </dgm:pt>
    <dgm:pt modelId="{418EE7C3-E6CF-4555-AB56-4C8154420AD1}" type="pres">
      <dgm:prSet presAssocID="{6BE69CBB-EDDF-4DFA-8BAA-D2DDEEE956C5}" presName="image" presStyleLbl="fgImgPlace1" presStyleIdx="2" presStyleCnt="4"/>
      <dgm:spPr>
        <a:blipFill rotWithShape="1">
          <a:blip xmlns:r="http://schemas.openxmlformats.org/officeDocument/2006/relationships" r:embed="rId3"/>
          <a:stretch>
            <a:fillRect/>
          </a:stretch>
        </a:blipFill>
      </dgm:spPr>
      <dgm:t>
        <a:bodyPr/>
        <a:lstStyle/>
        <a:p>
          <a:endParaRPr lang="es-MX"/>
        </a:p>
      </dgm:t>
    </dgm:pt>
    <dgm:pt modelId="{853E1D32-E9BF-4A13-B726-07001646273C}" type="pres">
      <dgm:prSet presAssocID="{6BE69CBB-EDDF-4DFA-8BAA-D2DDEEE956C5}" presName="childNode" presStyleLbl="node1" presStyleIdx="2" presStyleCnt="4">
        <dgm:presLayoutVars>
          <dgm:bulletEnabled val="1"/>
        </dgm:presLayoutVars>
      </dgm:prSet>
      <dgm:spPr/>
      <dgm:t>
        <a:bodyPr/>
        <a:lstStyle/>
        <a:p>
          <a:endParaRPr lang="es-MX"/>
        </a:p>
      </dgm:t>
    </dgm:pt>
    <dgm:pt modelId="{6FCBB28C-D91D-4184-833E-DFA1E4DBE799}" type="pres">
      <dgm:prSet presAssocID="{6BE69CBB-EDDF-4DFA-8BAA-D2DDEEE956C5}" presName="parentNode" presStyleLbl="revTx" presStyleIdx="2" presStyleCnt="4">
        <dgm:presLayoutVars>
          <dgm:chMax val="0"/>
          <dgm:bulletEnabled val="1"/>
        </dgm:presLayoutVars>
      </dgm:prSet>
      <dgm:spPr/>
      <dgm:t>
        <a:bodyPr/>
        <a:lstStyle/>
        <a:p>
          <a:endParaRPr lang="es-MX"/>
        </a:p>
      </dgm:t>
    </dgm:pt>
    <dgm:pt modelId="{2FFFEEF2-5BB8-4BDB-B42E-BFEF73169989}" type="pres">
      <dgm:prSet presAssocID="{FDACD294-5F2D-4AC5-85E8-028E4B284E26}" presName="sibTrans" presStyleCnt="0"/>
      <dgm:spPr/>
    </dgm:pt>
    <dgm:pt modelId="{85970758-ADB4-4EFF-8BFD-837347AFE5BD}" type="pres">
      <dgm:prSet presAssocID="{06A7BB79-7626-4229-B378-496881B0091C}" presName="compositeNode" presStyleCnt="0">
        <dgm:presLayoutVars>
          <dgm:bulletEnabled val="1"/>
        </dgm:presLayoutVars>
      </dgm:prSet>
      <dgm:spPr/>
    </dgm:pt>
    <dgm:pt modelId="{64A2D4DB-25D5-4696-884D-05C05F67E9B2}" type="pres">
      <dgm:prSet presAssocID="{06A7BB79-7626-4229-B378-496881B0091C}" presName="image" presStyleLbl="fgImgPlace1" presStyleIdx="3" presStyleCnt="4"/>
      <dgm:spPr>
        <a:blipFill rotWithShape="1">
          <a:blip xmlns:r="http://schemas.openxmlformats.org/officeDocument/2006/relationships" r:embed="rId4"/>
          <a:stretch>
            <a:fillRect/>
          </a:stretch>
        </a:blipFill>
      </dgm:spPr>
      <dgm:t>
        <a:bodyPr/>
        <a:lstStyle/>
        <a:p>
          <a:endParaRPr lang="es-MX"/>
        </a:p>
      </dgm:t>
    </dgm:pt>
    <dgm:pt modelId="{72DA68C3-1A70-46DC-81CB-4852AFC5A8D9}" type="pres">
      <dgm:prSet presAssocID="{06A7BB79-7626-4229-B378-496881B0091C}" presName="childNode" presStyleLbl="node1" presStyleIdx="3" presStyleCnt="4">
        <dgm:presLayoutVars>
          <dgm:bulletEnabled val="1"/>
        </dgm:presLayoutVars>
      </dgm:prSet>
      <dgm:spPr/>
      <dgm:t>
        <a:bodyPr/>
        <a:lstStyle/>
        <a:p>
          <a:endParaRPr lang="es-MX"/>
        </a:p>
      </dgm:t>
    </dgm:pt>
    <dgm:pt modelId="{E2DEA2D3-F78B-4298-9662-7D01FE4C5AB9}" type="pres">
      <dgm:prSet presAssocID="{06A7BB79-7626-4229-B378-496881B0091C}" presName="parentNode" presStyleLbl="revTx" presStyleIdx="3" presStyleCnt="4">
        <dgm:presLayoutVars>
          <dgm:chMax val="0"/>
          <dgm:bulletEnabled val="1"/>
        </dgm:presLayoutVars>
      </dgm:prSet>
      <dgm:spPr/>
      <dgm:t>
        <a:bodyPr/>
        <a:lstStyle/>
        <a:p>
          <a:endParaRPr lang="es-MX"/>
        </a:p>
      </dgm:t>
    </dgm:pt>
  </dgm:ptLst>
  <dgm:cxnLst>
    <dgm:cxn modelId="{BCEEDE1C-B3B3-4E93-8439-DBD195CA1FF2}" type="presOf" srcId="{D44422D0-1D7D-4358-9592-E1F3E22AC655}" destId="{93AB01C1-E66E-418E-B7C4-CFF1BECEB118}" srcOrd="0" destOrd="2" presId="urn:microsoft.com/office/officeart/2005/8/layout/hList2"/>
    <dgm:cxn modelId="{F7A4BF23-F0D0-4E6C-B6B6-00AB4D8BFDCD}" srcId="{09578DDE-B331-4929-8360-482830F5DA25}" destId="{9A9678E7-6A3F-4488-A0A0-0FBFB064AA22}" srcOrd="4" destOrd="0" parTransId="{7706371C-81DA-45CD-B244-5ADE6D9580EF}" sibTransId="{7A7FD143-DE03-4E0F-81A3-3787BE9F19FE}"/>
    <dgm:cxn modelId="{3DDCBEE1-7B11-4B5E-8A2F-51FA1D6C73BB}" srcId="{809BD9D1-96AF-4B44-8047-EC5A0DC2349F}" destId="{09578DDE-B331-4929-8360-482830F5DA25}" srcOrd="0" destOrd="0" parTransId="{EE48D5AC-579A-46D4-860C-3D6AF1EB0830}" sibTransId="{7569CF10-A007-4180-96CD-7FF3338322B7}"/>
    <dgm:cxn modelId="{8C47C6DD-3016-4BAA-ADDF-07CFF2218288}" type="presOf" srcId="{6ADBDAB7-057D-4F96-B725-FE6EF2467895}" destId="{93AB01C1-E66E-418E-B7C4-CFF1BECEB118}" srcOrd="0" destOrd="5" presId="urn:microsoft.com/office/officeart/2005/8/layout/hList2"/>
    <dgm:cxn modelId="{B94B1643-5477-49CD-B41A-6AAB580A6E3B}" type="presOf" srcId="{D033B9D3-17E9-4E31-97DF-C307D814BEDD}" destId="{67808FCD-E49F-4AA0-897A-6E5AB14FBB98}" srcOrd="0" destOrd="0" presId="urn:microsoft.com/office/officeart/2005/8/layout/hList2"/>
    <dgm:cxn modelId="{47EF0260-ABC0-4F78-AF7B-44002660441E}" srcId="{09578DDE-B331-4929-8360-482830F5DA25}" destId="{71DB0295-3640-4C71-80DE-95CE08F80B48}" srcOrd="6" destOrd="0" parTransId="{6BF10129-56BB-4550-8D1F-F6CE6F611F39}" sibTransId="{EBB14A9A-9ADB-4C34-ACDC-139782BEB5BF}"/>
    <dgm:cxn modelId="{EDE3863E-ACBE-44B2-8A3B-C8AA2D96965A}" srcId="{09578DDE-B331-4929-8360-482830F5DA25}" destId="{2CD1F75C-6C50-445C-9A35-7AD72B5153D5}" srcOrd="0" destOrd="0" parTransId="{0DE4266B-BDF3-4621-8294-17E05944C5FD}" sibTransId="{E9678E09-062B-4B42-9048-D36ECB8E0BD1}"/>
    <dgm:cxn modelId="{EC3D234D-F316-4903-A71A-2FAA4CAE2ED7}" srcId="{09578DDE-B331-4929-8360-482830F5DA25}" destId="{6E60EFCB-A71A-4E1D-A42C-F9E5FEFBC930}" srcOrd="1" destOrd="0" parTransId="{D16AD556-AA73-4383-B68A-7EDAC6BBAB5A}" sibTransId="{35B0C598-1065-4CCF-BB4E-95900DF64D12}"/>
    <dgm:cxn modelId="{7ADF4793-6FE8-4246-9DE9-6D6185CF7DFA}" type="presOf" srcId="{09578DDE-B331-4929-8360-482830F5DA25}" destId="{2A783C33-251B-4970-8ACC-ED733D9CEEAD}" srcOrd="0" destOrd="0" presId="urn:microsoft.com/office/officeart/2005/8/layout/hList2"/>
    <dgm:cxn modelId="{A0812B94-9AB7-40CF-8E29-71C55A242F98}" type="presOf" srcId="{BCAFBF67-3216-424B-8118-47052F6346E1}" destId="{1EA6826C-A9EA-48E0-8C22-1447622DB7EC}" srcOrd="0" destOrd="0" presId="urn:microsoft.com/office/officeart/2005/8/layout/hList2"/>
    <dgm:cxn modelId="{4CDD8D9F-CDDB-44EB-883C-42EFC399B0BB}" srcId="{06A7BB79-7626-4229-B378-496881B0091C}" destId="{DE87650E-D7C6-4479-87E3-97C06DABA71E}" srcOrd="0" destOrd="0" parTransId="{5319FFF1-1E60-400F-9C5B-A7CD0F9732D4}" sibTransId="{1FCB836D-6193-4A69-9033-4DCAEDC9DDE6}"/>
    <dgm:cxn modelId="{9C957DA8-BAF0-478E-8ABC-3B4C27CA90DB}" type="presOf" srcId="{6E60EFCB-A71A-4E1D-A42C-F9E5FEFBC930}" destId="{93AB01C1-E66E-418E-B7C4-CFF1BECEB118}" srcOrd="0" destOrd="1" presId="urn:microsoft.com/office/officeart/2005/8/layout/hList2"/>
    <dgm:cxn modelId="{8D977FE7-080A-4D0B-B26F-A2B1391A599F}" srcId="{809BD9D1-96AF-4B44-8047-EC5A0DC2349F}" destId="{06A7BB79-7626-4229-B378-496881B0091C}" srcOrd="3" destOrd="0" parTransId="{D80AE635-616B-41D7-AE1B-366C8BE192E0}" sibTransId="{0D1F44BA-F628-4E97-B86C-A2FFC8B5C5E5}"/>
    <dgm:cxn modelId="{9E16B663-6734-4E94-AE17-ED781EDFF7DB}" type="presOf" srcId="{71DB0295-3640-4C71-80DE-95CE08F80B48}" destId="{93AB01C1-E66E-418E-B7C4-CFF1BECEB118}" srcOrd="0" destOrd="6" presId="urn:microsoft.com/office/officeart/2005/8/layout/hList2"/>
    <dgm:cxn modelId="{0604D156-9A64-4F91-BFF0-8066AFC28CA5}" srcId="{09578DDE-B331-4929-8360-482830F5DA25}" destId="{6ADBDAB7-057D-4F96-B725-FE6EF2467895}" srcOrd="5" destOrd="0" parTransId="{19F1F13B-78CF-463E-8838-2EFDF219B57E}" sibTransId="{130138D6-CAE2-44B7-A432-C5FA80B45BF4}"/>
    <dgm:cxn modelId="{6793A6AE-2CA8-40D6-AD75-C4B6140F875C}" type="presOf" srcId="{6BE69CBB-EDDF-4DFA-8BAA-D2DDEEE956C5}" destId="{6FCBB28C-D91D-4184-833E-DFA1E4DBE799}" srcOrd="0" destOrd="0" presId="urn:microsoft.com/office/officeart/2005/8/layout/hList2"/>
    <dgm:cxn modelId="{0FF91748-AC7D-4380-84BB-2F18D41F7740}" srcId="{BCAFBF67-3216-424B-8118-47052F6346E1}" destId="{D033B9D3-17E9-4E31-97DF-C307D814BEDD}" srcOrd="0" destOrd="0" parTransId="{82D0147C-A3E0-4517-B5CF-B279F4E88123}" sibTransId="{CF73934E-72A1-4E60-BB5E-7A820F9460B8}"/>
    <dgm:cxn modelId="{070666E8-5547-4DCA-ACFC-18BC892406F1}" type="presOf" srcId="{06A7BB79-7626-4229-B378-496881B0091C}" destId="{E2DEA2D3-F78B-4298-9662-7D01FE4C5AB9}" srcOrd="0" destOrd="0" presId="urn:microsoft.com/office/officeart/2005/8/layout/hList2"/>
    <dgm:cxn modelId="{39086193-36F5-441D-885B-D41484D109C9}" type="presOf" srcId="{2CD1F75C-6C50-445C-9A35-7AD72B5153D5}" destId="{93AB01C1-E66E-418E-B7C4-CFF1BECEB118}" srcOrd="0" destOrd="0" presId="urn:microsoft.com/office/officeart/2005/8/layout/hList2"/>
    <dgm:cxn modelId="{DE09CA16-54B2-4652-BDEB-CA7D1904C693}" srcId="{09578DDE-B331-4929-8360-482830F5DA25}" destId="{D44422D0-1D7D-4358-9592-E1F3E22AC655}" srcOrd="2" destOrd="0" parTransId="{6E8CF63A-A80D-40F3-87A0-43DEF92605C0}" sibTransId="{CB3B6B39-9691-4113-974F-7064D8626BE2}"/>
    <dgm:cxn modelId="{4D9DEC5F-7BC7-4EC3-8AF1-36F612DE5DE3}" type="presOf" srcId="{DE87650E-D7C6-4479-87E3-97C06DABA71E}" destId="{72DA68C3-1A70-46DC-81CB-4852AFC5A8D9}" srcOrd="0" destOrd="0" presId="urn:microsoft.com/office/officeart/2005/8/layout/hList2"/>
    <dgm:cxn modelId="{D2B47167-0B94-4A03-9DC2-AEF966A634AF}" srcId="{09578DDE-B331-4929-8360-482830F5DA25}" destId="{10090F65-AE2A-41E2-9787-A463941168C6}" srcOrd="3" destOrd="0" parTransId="{5D6C4A71-1D7E-42AF-AAC4-C39B8451F6DA}" sibTransId="{B0F9DF6A-9F37-4D56-96FA-516D61135C06}"/>
    <dgm:cxn modelId="{C9733384-49E3-4C41-A4F6-C07C4B0DE791}" srcId="{809BD9D1-96AF-4B44-8047-EC5A0DC2349F}" destId="{6BE69CBB-EDDF-4DFA-8BAA-D2DDEEE956C5}" srcOrd="2" destOrd="0" parTransId="{782583CE-19CD-44C8-A14E-82B747926073}" sibTransId="{FDACD294-5F2D-4AC5-85E8-028E4B284E26}"/>
    <dgm:cxn modelId="{1A0FE4A3-CA4D-4CF0-927C-F75C94895929}" srcId="{809BD9D1-96AF-4B44-8047-EC5A0DC2349F}" destId="{BCAFBF67-3216-424B-8118-47052F6346E1}" srcOrd="1" destOrd="0" parTransId="{5D71A889-C9A6-424D-9490-C66D6D554DA7}" sibTransId="{E3522D6A-99AD-413A-9933-99F3256F433E}"/>
    <dgm:cxn modelId="{0223D72C-674A-44AE-9EA8-7B3DA001ECE2}" type="presOf" srcId="{9A9678E7-6A3F-4488-A0A0-0FBFB064AA22}" destId="{93AB01C1-E66E-418E-B7C4-CFF1BECEB118}" srcOrd="0" destOrd="4" presId="urn:microsoft.com/office/officeart/2005/8/layout/hList2"/>
    <dgm:cxn modelId="{7F5FBF18-0D64-4A09-A56E-62F6FA965B9F}" type="presOf" srcId="{10090F65-AE2A-41E2-9787-A463941168C6}" destId="{93AB01C1-E66E-418E-B7C4-CFF1BECEB118}" srcOrd="0" destOrd="3" presId="urn:microsoft.com/office/officeart/2005/8/layout/hList2"/>
    <dgm:cxn modelId="{75DDA730-232E-4CFB-8488-A418FD5A786B}" srcId="{6BE69CBB-EDDF-4DFA-8BAA-D2DDEEE956C5}" destId="{519D16FB-6D97-4EE1-BA9B-092F42242E9C}" srcOrd="0" destOrd="0" parTransId="{7DAC3509-54D1-4828-A186-E9DEDBC057F0}" sibTransId="{173A4716-A3AD-40CC-B10B-5A866221ED33}"/>
    <dgm:cxn modelId="{F9C59866-36FB-4B35-B21A-AC5ADFD34972}" type="presOf" srcId="{809BD9D1-96AF-4B44-8047-EC5A0DC2349F}" destId="{1226011F-B2E2-4BC8-B00F-BCAC9E399BB9}" srcOrd="0" destOrd="0" presId="urn:microsoft.com/office/officeart/2005/8/layout/hList2"/>
    <dgm:cxn modelId="{BC2CF7DC-6C00-4256-A042-2E7646651F7F}" type="presOf" srcId="{519D16FB-6D97-4EE1-BA9B-092F42242E9C}" destId="{853E1D32-E9BF-4A13-B726-07001646273C}" srcOrd="0" destOrd="0" presId="urn:microsoft.com/office/officeart/2005/8/layout/hList2"/>
    <dgm:cxn modelId="{5F3BB47D-4523-4B46-93D0-C942831C96F8}" type="presParOf" srcId="{1226011F-B2E2-4BC8-B00F-BCAC9E399BB9}" destId="{4D5FC190-7AA7-4074-ABF9-3908C95D4BF0}" srcOrd="0" destOrd="0" presId="urn:microsoft.com/office/officeart/2005/8/layout/hList2"/>
    <dgm:cxn modelId="{2A934E3C-59A6-432D-A20C-23B7F1B31CB3}" type="presParOf" srcId="{4D5FC190-7AA7-4074-ABF9-3908C95D4BF0}" destId="{A8380549-0A3D-4EB1-B7C6-555F7A9C18CD}" srcOrd="0" destOrd="0" presId="urn:microsoft.com/office/officeart/2005/8/layout/hList2"/>
    <dgm:cxn modelId="{F82EC61B-2CC2-4DE5-85EF-071A19C5F39E}" type="presParOf" srcId="{4D5FC190-7AA7-4074-ABF9-3908C95D4BF0}" destId="{93AB01C1-E66E-418E-B7C4-CFF1BECEB118}" srcOrd="1" destOrd="0" presId="urn:microsoft.com/office/officeart/2005/8/layout/hList2"/>
    <dgm:cxn modelId="{3CAB77EC-BADC-4218-9A90-DF9E5B239BE3}" type="presParOf" srcId="{4D5FC190-7AA7-4074-ABF9-3908C95D4BF0}" destId="{2A783C33-251B-4970-8ACC-ED733D9CEEAD}" srcOrd="2" destOrd="0" presId="urn:microsoft.com/office/officeart/2005/8/layout/hList2"/>
    <dgm:cxn modelId="{1CF8BDBB-9A62-45A5-B3C6-ACF080D57CB5}" type="presParOf" srcId="{1226011F-B2E2-4BC8-B00F-BCAC9E399BB9}" destId="{068EBF39-07B2-426D-BDD0-7D8CBD5DBCAE}" srcOrd="1" destOrd="0" presId="urn:microsoft.com/office/officeart/2005/8/layout/hList2"/>
    <dgm:cxn modelId="{46FA4A5F-05CD-4587-BA35-B6F000EE9A82}" type="presParOf" srcId="{1226011F-B2E2-4BC8-B00F-BCAC9E399BB9}" destId="{9B73C9EB-A763-469E-A199-E8ECB372078E}" srcOrd="2" destOrd="0" presId="urn:microsoft.com/office/officeart/2005/8/layout/hList2"/>
    <dgm:cxn modelId="{6EE9E9FC-DA87-4153-9E6B-DD8305B52B2B}" type="presParOf" srcId="{9B73C9EB-A763-469E-A199-E8ECB372078E}" destId="{10008BBE-E5D3-4522-8E50-7CFD5241D3BB}" srcOrd="0" destOrd="0" presId="urn:microsoft.com/office/officeart/2005/8/layout/hList2"/>
    <dgm:cxn modelId="{7FC89F81-CE8F-4B3D-BA8A-AB56956BAD34}" type="presParOf" srcId="{9B73C9EB-A763-469E-A199-E8ECB372078E}" destId="{67808FCD-E49F-4AA0-897A-6E5AB14FBB98}" srcOrd="1" destOrd="0" presId="urn:microsoft.com/office/officeart/2005/8/layout/hList2"/>
    <dgm:cxn modelId="{3BE435BE-9B79-4C35-B5A1-6CEA23334B97}" type="presParOf" srcId="{9B73C9EB-A763-469E-A199-E8ECB372078E}" destId="{1EA6826C-A9EA-48E0-8C22-1447622DB7EC}" srcOrd="2" destOrd="0" presId="urn:microsoft.com/office/officeart/2005/8/layout/hList2"/>
    <dgm:cxn modelId="{721ADA4E-FBAA-4AA9-A072-B596D0D2CED8}" type="presParOf" srcId="{1226011F-B2E2-4BC8-B00F-BCAC9E399BB9}" destId="{29D1C053-52B9-4241-87B0-A277A14423BC}" srcOrd="3" destOrd="0" presId="urn:microsoft.com/office/officeart/2005/8/layout/hList2"/>
    <dgm:cxn modelId="{89F5ABFB-D3F3-4BE9-8C6A-457FF4F29F13}" type="presParOf" srcId="{1226011F-B2E2-4BC8-B00F-BCAC9E399BB9}" destId="{50E71021-A25B-4BBA-964C-CB5E7406770B}" srcOrd="4" destOrd="0" presId="urn:microsoft.com/office/officeart/2005/8/layout/hList2"/>
    <dgm:cxn modelId="{BC920D7B-B0D4-48AA-B0D8-F251EEE5F21E}" type="presParOf" srcId="{50E71021-A25B-4BBA-964C-CB5E7406770B}" destId="{418EE7C3-E6CF-4555-AB56-4C8154420AD1}" srcOrd="0" destOrd="0" presId="urn:microsoft.com/office/officeart/2005/8/layout/hList2"/>
    <dgm:cxn modelId="{F0B783DC-DF33-4B80-99C9-8367E23A6A5F}" type="presParOf" srcId="{50E71021-A25B-4BBA-964C-CB5E7406770B}" destId="{853E1D32-E9BF-4A13-B726-07001646273C}" srcOrd="1" destOrd="0" presId="urn:microsoft.com/office/officeart/2005/8/layout/hList2"/>
    <dgm:cxn modelId="{897BFC3E-FE60-4A30-99A2-9939D86D9B74}" type="presParOf" srcId="{50E71021-A25B-4BBA-964C-CB5E7406770B}" destId="{6FCBB28C-D91D-4184-833E-DFA1E4DBE799}" srcOrd="2" destOrd="0" presId="urn:microsoft.com/office/officeart/2005/8/layout/hList2"/>
    <dgm:cxn modelId="{3667D144-DF07-4C29-A02D-DE0575743FF0}" type="presParOf" srcId="{1226011F-B2E2-4BC8-B00F-BCAC9E399BB9}" destId="{2FFFEEF2-5BB8-4BDB-B42E-BFEF73169989}" srcOrd="5" destOrd="0" presId="urn:microsoft.com/office/officeart/2005/8/layout/hList2"/>
    <dgm:cxn modelId="{4C9BD3D6-59BF-4BDB-9EB2-DB0DCEA21CBB}" type="presParOf" srcId="{1226011F-B2E2-4BC8-B00F-BCAC9E399BB9}" destId="{85970758-ADB4-4EFF-8BFD-837347AFE5BD}" srcOrd="6" destOrd="0" presId="urn:microsoft.com/office/officeart/2005/8/layout/hList2"/>
    <dgm:cxn modelId="{7D859B0C-9A2D-40D0-88BF-E6367891BB7A}" type="presParOf" srcId="{85970758-ADB4-4EFF-8BFD-837347AFE5BD}" destId="{64A2D4DB-25D5-4696-884D-05C05F67E9B2}" srcOrd="0" destOrd="0" presId="urn:microsoft.com/office/officeart/2005/8/layout/hList2"/>
    <dgm:cxn modelId="{366437D6-6740-4341-A813-E68C737AFA48}" type="presParOf" srcId="{85970758-ADB4-4EFF-8BFD-837347AFE5BD}" destId="{72DA68C3-1A70-46DC-81CB-4852AFC5A8D9}" srcOrd="1" destOrd="0" presId="urn:microsoft.com/office/officeart/2005/8/layout/hList2"/>
    <dgm:cxn modelId="{4C24857E-5F28-4A58-9E98-2176BA7FFFC3}" type="presParOf" srcId="{85970758-ADB4-4EFF-8BFD-837347AFE5BD}" destId="{E2DEA2D3-F78B-4298-9662-7D01FE4C5AB9}"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3CD968-A256-430B-A79C-5A70D18FA862}"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s-MX"/>
        </a:p>
      </dgm:t>
    </dgm:pt>
    <dgm:pt modelId="{DD1A0446-B032-4FC1-ACCF-6104C47E3FF9}">
      <dgm:prSet phldrT="[Texto]"/>
      <dgm:spPr/>
      <dgm:t>
        <a:bodyPr/>
        <a:lstStyle/>
        <a:p>
          <a:r>
            <a:rPr lang="es-ES" dirty="0" smtClean="0"/>
            <a:t>I. FIANZAS DE FIDELIDAD</a:t>
          </a:r>
          <a:endParaRPr lang="es-MX" dirty="0"/>
        </a:p>
      </dgm:t>
    </dgm:pt>
    <dgm:pt modelId="{6D9A5B1A-4FB4-49EC-82AF-E06D6701EB56}" type="parTrans" cxnId="{5A5F11D9-F84E-4C75-BA35-4EF677D62BAB}">
      <dgm:prSet/>
      <dgm:spPr/>
      <dgm:t>
        <a:bodyPr/>
        <a:lstStyle/>
        <a:p>
          <a:endParaRPr lang="es-MX"/>
        </a:p>
      </dgm:t>
    </dgm:pt>
    <dgm:pt modelId="{64D431B3-C875-46C9-8F2B-2AC3CE41FF54}" type="sibTrans" cxnId="{5A5F11D9-F84E-4C75-BA35-4EF677D62BAB}">
      <dgm:prSet/>
      <dgm:spPr/>
      <dgm:t>
        <a:bodyPr/>
        <a:lstStyle/>
        <a:p>
          <a:endParaRPr lang="es-MX"/>
        </a:p>
      </dgm:t>
    </dgm:pt>
    <dgm:pt modelId="{F2336141-69BB-4800-AA35-25EE4AAE7744}">
      <dgm:prSet phldrT="[Texto]"/>
      <dgm:spPr/>
      <dgm:t>
        <a:bodyPr/>
        <a:lstStyle/>
        <a:p>
          <a:r>
            <a:rPr lang="es-ES" dirty="0" smtClean="0"/>
            <a:t>II. FIANZAS JUDICIALES</a:t>
          </a:r>
          <a:endParaRPr lang="es-MX" dirty="0"/>
        </a:p>
      </dgm:t>
    </dgm:pt>
    <dgm:pt modelId="{ABDB1596-5824-42FB-850A-2E60B637E173}" type="parTrans" cxnId="{CB0DD50F-14DF-4243-A417-9E0039C00FAF}">
      <dgm:prSet/>
      <dgm:spPr/>
      <dgm:t>
        <a:bodyPr/>
        <a:lstStyle/>
        <a:p>
          <a:endParaRPr lang="es-MX"/>
        </a:p>
      </dgm:t>
    </dgm:pt>
    <dgm:pt modelId="{918450AC-C3CD-4981-BC57-EC63C9449FF2}" type="sibTrans" cxnId="{CB0DD50F-14DF-4243-A417-9E0039C00FAF}">
      <dgm:prSet/>
      <dgm:spPr/>
      <dgm:t>
        <a:bodyPr/>
        <a:lstStyle/>
        <a:p>
          <a:endParaRPr lang="es-MX"/>
        </a:p>
      </dgm:t>
    </dgm:pt>
    <dgm:pt modelId="{9B1D44B5-C6F8-419D-8EA4-6039F9CB2698}">
      <dgm:prSet phldrT="[Texto]"/>
      <dgm:spPr/>
      <dgm:t>
        <a:bodyPr/>
        <a:lstStyle/>
        <a:p>
          <a:r>
            <a:rPr lang="es-ES" dirty="0" smtClean="0"/>
            <a:t>III. FIANZAS ADMINISTRATIVAS</a:t>
          </a:r>
          <a:endParaRPr lang="es-MX" dirty="0"/>
        </a:p>
      </dgm:t>
    </dgm:pt>
    <dgm:pt modelId="{E9F55B5E-1FD0-41A7-96E0-80FF08B598E8}" type="parTrans" cxnId="{BDF1CA7A-5195-42A8-A26D-94988817F151}">
      <dgm:prSet/>
      <dgm:spPr/>
      <dgm:t>
        <a:bodyPr/>
        <a:lstStyle/>
        <a:p>
          <a:endParaRPr lang="es-MX"/>
        </a:p>
      </dgm:t>
    </dgm:pt>
    <dgm:pt modelId="{D0948B7F-13E5-4C47-B737-3C1B0B2CBAAC}" type="sibTrans" cxnId="{BDF1CA7A-5195-42A8-A26D-94988817F151}">
      <dgm:prSet/>
      <dgm:spPr/>
      <dgm:t>
        <a:bodyPr/>
        <a:lstStyle/>
        <a:p>
          <a:endParaRPr lang="es-MX"/>
        </a:p>
      </dgm:t>
    </dgm:pt>
    <dgm:pt modelId="{F69EAAFD-DA4F-4092-8B43-FEDF4295F140}">
      <dgm:prSet phldrT="[Texto]"/>
      <dgm:spPr/>
      <dgm:t>
        <a:bodyPr/>
        <a:lstStyle/>
        <a:p>
          <a:r>
            <a:rPr lang="es-ES" dirty="0" smtClean="0"/>
            <a:t>IV. FIANZAS DE CRÉDITO</a:t>
          </a:r>
          <a:endParaRPr lang="es-MX" dirty="0"/>
        </a:p>
      </dgm:t>
    </dgm:pt>
    <dgm:pt modelId="{17577349-0117-4F89-9561-6768406D7418}" type="parTrans" cxnId="{F4EF8321-9BCC-43AA-8C9E-BD157E663519}">
      <dgm:prSet/>
      <dgm:spPr/>
      <dgm:t>
        <a:bodyPr/>
        <a:lstStyle/>
        <a:p>
          <a:endParaRPr lang="es-MX"/>
        </a:p>
      </dgm:t>
    </dgm:pt>
    <dgm:pt modelId="{29C4E380-1721-4DDC-B61E-58EAAA403AD9}" type="sibTrans" cxnId="{F4EF8321-9BCC-43AA-8C9E-BD157E663519}">
      <dgm:prSet/>
      <dgm:spPr/>
      <dgm:t>
        <a:bodyPr/>
        <a:lstStyle/>
        <a:p>
          <a:endParaRPr lang="es-MX"/>
        </a:p>
      </dgm:t>
    </dgm:pt>
    <dgm:pt modelId="{5CD948E0-20DA-4A58-923F-2D5ACD29D385}">
      <dgm:prSet phldrT="[Texto]"/>
      <dgm:spPr/>
      <dgm:t>
        <a:bodyPr/>
        <a:lstStyle/>
        <a:p>
          <a:r>
            <a:rPr lang="es-ES" dirty="0" smtClean="0"/>
            <a:t>V. FIDEICOMISOS DE GARANTÍA</a:t>
          </a:r>
          <a:endParaRPr lang="es-MX" dirty="0"/>
        </a:p>
      </dgm:t>
    </dgm:pt>
    <dgm:pt modelId="{EE3D8ED9-D3AE-4E18-A357-151D582362AF}" type="parTrans" cxnId="{C5CD68CE-A4EF-433E-987C-E193DE87612F}">
      <dgm:prSet/>
      <dgm:spPr/>
      <dgm:t>
        <a:bodyPr/>
        <a:lstStyle/>
        <a:p>
          <a:endParaRPr lang="es-MX"/>
        </a:p>
      </dgm:t>
    </dgm:pt>
    <dgm:pt modelId="{E96276FD-DFBB-45DA-B92C-FC310E031433}" type="sibTrans" cxnId="{C5CD68CE-A4EF-433E-987C-E193DE87612F}">
      <dgm:prSet/>
      <dgm:spPr/>
      <dgm:t>
        <a:bodyPr/>
        <a:lstStyle/>
        <a:p>
          <a:endParaRPr lang="es-MX"/>
        </a:p>
      </dgm:t>
    </dgm:pt>
    <dgm:pt modelId="{76C9166E-75FC-4EAA-9F67-6AE8D19DD98B}" type="pres">
      <dgm:prSet presAssocID="{483CD968-A256-430B-A79C-5A70D18FA862}" presName="linear" presStyleCnt="0">
        <dgm:presLayoutVars>
          <dgm:dir/>
          <dgm:animLvl val="lvl"/>
          <dgm:resizeHandles val="exact"/>
        </dgm:presLayoutVars>
      </dgm:prSet>
      <dgm:spPr/>
      <dgm:t>
        <a:bodyPr/>
        <a:lstStyle/>
        <a:p>
          <a:endParaRPr lang="es-MX"/>
        </a:p>
      </dgm:t>
    </dgm:pt>
    <dgm:pt modelId="{2D575C0A-2BFE-4B38-AB55-6D7CBF54C64A}" type="pres">
      <dgm:prSet presAssocID="{DD1A0446-B032-4FC1-ACCF-6104C47E3FF9}" presName="parentLin" presStyleCnt="0"/>
      <dgm:spPr/>
      <dgm:t>
        <a:bodyPr/>
        <a:lstStyle/>
        <a:p>
          <a:endParaRPr lang="es-MX"/>
        </a:p>
      </dgm:t>
    </dgm:pt>
    <dgm:pt modelId="{7184F532-B019-47CC-9C24-7BD7475C95B7}" type="pres">
      <dgm:prSet presAssocID="{DD1A0446-B032-4FC1-ACCF-6104C47E3FF9}" presName="parentLeftMargin" presStyleLbl="node1" presStyleIdx="0" presStyleCnt="5"/>
      <dgm:spPr/>
      <dgm:t>
        <a:bodyPr/>
        <a:lstStyle/>
        <a:p>
          <a:endParaRPr lang="es-MX"/>
        </a:p>
      </dgm:t>
    </dgm:pt>
    <dgm:pt modelId="{C78BDE21-DF48-4644-BAE7-73D173E87651}" type="pres">
      <dgm:prSet presAssocID="{DD1A0446-B032-4FC1-ACCF-6104C47E3FF9}" presName="parentText" presStyleLbl="node1" presStyleIdx="0" presStyleCnt="5">
        <dgm:presLayoutVars>
          <dgm:chMax val="0"/>
          <dgm:bulletEnabled val="1"/>
        </dgm:presLayoutVars>
      </dgm:prSet>
      <dgm:spPr/>
      <dgm:t>
        <a:bodyPr/>
        <a:lstStyle/>
        <a:p>
          <a:endParaRPr lang="es-MX"/>
        </a:p>
      </dgm:t>
    </dgm:pt>
    <dgm:pt modelId="{2A587248-5F88-4B9B-A162-043C39DFE42E}" type="pres">
      <dgm:prSet presAssocID="{DD1A0446-B032-4FC1-ACCF-6104C47E3FF9}" presName="negativeSpace" presStyleCnt="0"/>
      <dgm:spPr/>
      <dgm:t>
        <a:bodyPr/>
        <a:lstStyle/>
        <a:p>
          <a:endParaRPr lang="es-MX"/>
        </a:p>
      </dgm:t>
    </dgm:pt>
    <dgm:pt modelId="{DE324B79-202B-4105-BDF2-AACA9FF44233}" type="pres">
      <dgm:prSet presAssocID="{DD1A0446-B032-4FC1-ACCF-6104C47E3FF9}" presName="childText" presStyleLbl="conFgAcc1" presStyleIdx="0" presStyleCnt="5">
        <dgm:presLayoutVars>
          <dgm:bulletEnabled val="1"/>
        </dgm:presLayoutVars>
      </dgm:prSet>
      <dgm:spPr/>
      <dgm:t>
        <a:bodyPr/>
        <a:lstStyle/>
        <a:p>
          <a:endParaRPr lang="es-MX"/>
        </a:p>
      </dgm:t>
    </dgm:pt>
    <dgm:pt modelId="{4DB69795-5E71-437F-905A-CF7F6705BD47}" type="pres">
      <dgm:prSet presAssocID="{64D431B3-C875-46C9-8F2B-2AC3CE41FF54}" presName="spaceBetweenRectangles" presStyleCnt="0"/>
      <dgm:spPr/>
      <dgm:t>
        <a:bodyPr/>
        <a:lstStyle/>
        <a:p>
          <a:endParaRPr lang="es-MX"/>
        </a:p>
      </dgm:t>
    </dgm:pt>
    <dgm:pt modelId="{237FDDD3-411B-467B-836A-AC7CE303029A}" type="pres">
      <dgm:prSet presAssocID="{F2336141-69BB-4800-AA35-25EE4AAE7744}" presName="parentLin" presStyleCnt="0"/>
      <dgm:spPr/>
      <dgm:t>
        <a:bodyPr/>
        <a:lstStyle/>
        <a:p>
          <a:endParaRPr lang="es-MX"/>
        </a:p>
      </dgm:t>
    </dgm:pt>
    <dgm:pt modelId="{4B4F5D6D-E450-4EA7-818E-5C6A40BD6698}" type="pres">
      <dgm:prSet presAssocID="{F2336141-69BB-4800-AA35-25EE4AAE7744}" presName="parentLeftMargin" presStyleLbl="node1" presStyleIdx="0" presStyleCnt="5"/>
      <dgm:spPr/>
      <dgm:t>
        <a:bodyPr/>
        <a:lstStyle/>
        <a:p>
          <a:endParaRPr lang="es-MX"/>
        </a:p>
      </dgm:t>
    </dgm:pt>
    <dgm:pt modelId="{62519876-4E4B-4417-A75F-C1B9F5E1FF57}" type="pres">
      <dgm:prSet presAssocID="{F2336141-69BB-4800-AA35-25EE4AAE7744}" presName="parentText" presStyleLbl="node1" presStyleIdx="1" presStyleCnt="5">
        <dgm:presLayoutVars>
          <dgm:chMax val="0"/>
          <dgm:bulletEnabled val="1"/>
        </dgm:presLayoutVars>
      </dgm:prSet>
      <dgm:spPr/>
      <dgm:t>
        <a:bodyPr/>
        <a:lstStyle/>
        <a:p>
          <a:endParaRPr lang="es-MX"/>
        </a:p>
      </dgm:t>
    </dgm:pt>
    <dgm:pt modelId="{21C432E8-BF24-4B7D-841E-35099748C453}" type="pres">
      <dgm:prSet presAssocID="{F2336141-69BB-4800-AA35-25EE4AAE7744}" presName="negativeSpace" presStyleCnt="0"/>
      <dgm:spPr/>
      <dgm:t>
        <a:bodyPr/>
        <a:lstStyle/>
        <a:p>
          <a:endParaRPr lang="es-MX"/>
        </a:p>
      </dgm:t>
    </dgm:pt>
    <dgm:pt modelId="{D90EC942-F11D-40BE-B78D-36482E1125E2}" type="pres">
      <dgm:prSet presAssocID="{F2336141-69BB-4800-AA35-25EE4AAE7744}" presName="childText" presStyleLbl="conFgAcc1" presStyleIdx="1" presStyleCnt="5">
        <dgm:presLayoutVars>
          <dgm:bulletEnabled val="1"/>
        </dgm:presLayoutVars>
      </dgm:prSet>
      <dgm:spPr/>
      <dgm:t>
        <a:bodyPr/>
        <a:lstStyle/>
        <a:p>
          <a:endParaRPr lang="es-MX"/>
        </a:p>
      </dgm:t>
    </dgm:pt>
    <dgm:pt modelId="{7CBD114E-E32D-4A9B-B80A-631EB53BBE42}" type="pres">
      <dgm:prSet presAssocID="{918450AC-C3CD-4981-BC57-EC63C9449FF2}" presName="spaceBetweenRectangles" presStyleCnt="0"/>
      <dgm:spPr/>
      <dgm:t>
        <a:bodyPr/>
        <a:lstStyle/>
        <a:p>
          <a:endParaRPr lang="es-MX"/>
        </a:p>
      </dgm:t>
    </dgm:pt>
    <dgm:pt modelId="{72F35988-EA31-4013-906E-0FB93B0FB138}" type="pres">
      <dgm:prSet presAssocID="{9B1D44B5-C6F8-419D-8EA4-6039F9CB2698}" presName="parentLin" presStyleCnt="0"/>
      <dgm:spPr/>
      <dgm:t>
        <a:bodyPr/>
        <a:lstStyle/>
        <a:p>
          <a:endParaRPr lang="es-MX"/>
        </a:p>
      </dgm:t>
    </dgm:pt>
    <dgm:pt modelId="{10F5B682-268F-427C-AF89-5EECBDBB3CC3}" type="pres">
      <dgm:prSet presAssocID="{9B1D44B5-C6F8-419D-8EA4-6039F9CB2698}" presName="parentLeftMargin" presStyleLbl="node1" presStyleIdx="1" presStyleCnt="5"/>
      <dgm:spPr/>
      <dgm:t>
        <a:bodyPr/>
        <a:lstStyle/>
        <a:p>
          <a:endParaRPr lang="es-MX"/>
        </a:p>
      </dgm:t>
    </dgm:pt>
    <dgm:pt modelId="{BA7DF3D4-CED3-4962-B9A3-9CA934C62287}" type="pres">
      <dgm:prSet presAssocID="{9B1D44B5-C6F8-419D-8EA4-6039F9CB2698}" presName="parentText" presStyleLbl="node1" presStyleIdx="2" presStyleCnt="5">
        <dgm:presLayoutVars>
          <dgm:chMax val="0"/>
          <dgm:bulletEnabled val="1"/>
        </dgm:presLayoutVars>
      </dgm:prSet>
      <dgm:spPr/>
      <dgm:t>
        <a:bodyPr/>
        <a:lstStyle/>
        <a:p>
          <a:endParaRPr lang="es-MX"/>
        </a:p>
      </dgm:t>
    </dgm:pt>
    <dgm:pt modelId="{BE015589-85C7-4FF8-87FB-795836556084}" type="pres">
      <dgm:prSet presAssocID="{9B1D44B5-C6F8-419D-8EA4-6039F9CB2698}" presName="negativeSpace" presStyleCnt="0"/>
      <dgm:spPr/>
      <dgm:t>
        <a:bodyPr/>
        <a:lstStyle/>
        <a:p>
          <a:endParaRPr lang="es-MX"/>
        </a:p>
      </dgm:t>
    </dgm:pt>
    <dgm:pt modelId="{6B9EFF15-0FC4-477E-8A55-FDECCB14D019}" type="pres">
      <dgm:prSet presAssocID="{9B1D44B5-C6F8-419D-8EA4-6039F9CB2698}" presName="childText" presStyleLbl="conFgAcc1" presStyleIdx="2" presStyleCnt="5">
        <dgm:presLayoutVars>
          <dgm:bulletEnabled val="1"/>
        </dgm:presLayoutVars>
      </dgm:prSet>
      <dgm:spPr/>
      <dgm:t>
        <a:bodyPr/>
        <a:lstStyle/>
        <a:p>
          <a:endParaRPr lang="es-MX"/>
        </a:p>
      </dgm:t>
    </dgm:pt>
    <dgm:pt modelId="{73B52FDF-2195-4A58-BC11-90D489B830EE}" type="pres">
      <dgm:prSet presAssocID="{D0948B7F-13E5-4C47-B737-3C1B0B2CBAAC}" presName="spaceBetweenRectangles" presStyleCnt="0"/>
      <dgm:spPr/>
      <dgm:t>
        <a:bodyPr/>
        <a:lstStyle/>
        <a:p>
          <a:endParaRPr lang="es-MX"/>
        </a:p>
      </dgm:t>
    </dgm:pt>
    <dgm:pt modelId="{9E25C1C9-668C-44DE-A85C-F18E6A197F6C}" type="pres">
      <dgm:prSet presAssocID="{F69EAAFD-DA4F-4092-8B43-FEDF4295F140}" presName="parentLin" presStyleCnt="0"/>
      <dgm:spPr/>
      <dgm:t>
        <a:bodyPr/>
        <a:lstStyle/>
        <a:p>
          <a:endParaRPr lang="es-MX"/>
        </a:p>
      </dgm:t>
    </dgm:pt>
    <dgm:pt modelId="{7DE45298-A6B5-4566-A57A-E0860D801E21}" type="pres">
      <dgm:prSet presAssocID="{F69EAAFD-DA4F-4092-8B43-FEDF4295F140}" presName="parentLeftMargin" presStyleLbl="node1" presStyleIdx="2" presStyleCnt="5"/>
      <dgm:spPr/>
      <dgm:t>
        <a:bodyPr/>
        <a:lstStyle/>
        <a:p>
          <a:endParaRPr lang="es-MX"/>
        </a:p>
      </dgm:t>
    </dgm:pt>
    <dgm:pt modelId="{3D636E34-263F-460B-9BE1-09DD66408542}" type="pres">
      <dgm:prSet presAssocID="{F69EAAFD-DA4F-4092-8B43-FEDF4295F140}" presName="parentText" presStyleLbl="node1" presStyleIdx="3" presStyleCnt="5">
        <dgm:presLayoutVars>
          <dgm:chMax val="0"/>
          <dgm:bulletEnabled val="1"/>
        </dgm:presLayoutVars>
      </dgm:prSet>
      <dgm:spPr/>
      <dgm:t>
        <a:bodyPr/>
        <a:lstStyle/>
        <a:p>
          <a:endParaRPr lang="es-MX"/>
        </a:p>
      </dgm:t>
    </dgm:pt>
    <dgm:pt modelId="{DF4F6F25-6E8A-4C0C-AE2F-77ED9839269B}" type="pres">
      <dgm:prSet presAssocID="{F69EAAFD-DA4F-4092-8B43-FEDF4295F140}" presName="negativeSpace" presStyleCnt="0"/>
      <dgm:spPr/>
      <dgm:t>
        <a:bodyPr/>
        <a:lstStyle/>
        <a:p>
          <a:endParaRPr lang="es-MX"/>
        </a:p>
      </dgm:t>
    </dgm:pt>
    <dgm:pt modelId="{6BB23DCA-C0BA-4F35-9279-461DA645CAE1}" type="pres">
      <dgm:prSet presAssocID="{F69EAAFD-DA4F-4092-8B43-FEDF4295F140}" presName="childText" presStyleLbl="conFgAcc1" presStyleIdx="3" presStyleCnt="5">
        <dgm:presLayoutVars>
          <dgm:bulletEnabled val="1"/>
        </dgm:presLayoutVars>
      </dgm:prSet>
      <dgm:spPr/>
      <dgm:t>
        <a:bodyPr/>
        <a:lstStyle/>
        <a:p>
          <a:endParaRPr lang="es-MX"/>
        </a:p>
      </dgm:t>
    </dgm:pt>
    <dgm:pt modelId="{014FBB2F-5788-439D-8EC0-D20FD0EC9BEF}" type="pres">
      <dgm:prSet presAssocID="{29C4E380-1721-4DDC-B61E-58EAAA403AD9}" presName="spaceBetweenRectangles" presStyleCnt="0"/>
      <dgm:spPr/>
      <dgm:t>
        <a:bodyPr/>
        <a:lstStyle/>
        <a:p>
          <a:endParaRPr lang="es-MX"/>
        </a:p>
      </dgm:t>
    </dgm:pt>
    <dgm:pt modelId="{609834AD-FA95-4D30-8F8F-6592C2EBBDDE}" type="pres">
      <dgm:prSet presAssocID="{5CD948E0-20DA-4A58-923F-2D5ACD29D385}" presName="parentLin" presStyleCnt="0"/>
      <dgm:spPr/>
      <dgm:t>
        <a:bodyPr/>
        <a:lstStyle/>
        <a:p>
          <a:endParaRPr lang="es-MX"/>
        </a:p>
      </dgm:t>
    </dgm:pt>
    <dgm:pt modelId="{C3718586-F7C7-4CC0-B712-7CD2AB263F28}" type="pres">
      <dgm:prSet presAssocID="{5CD948E0-20DA-4A58-923F-2D5ACD29D385}" presName="parentLeftMargin" presStyleLbl="node1" presStyleIdx="3" presStyleCnt="5"/>
      <dgm:spPr/>
      <dgm:t>
        <a:bodyPr/>
        <a:lstStyle/>
        <a:p>
          <a:endParaRPr lang="es-MX"/>
        </a:p>
      </dgm:t>
    </dgm:pt>
    <dgm:pt modelId="{F707FA16-B36A-432C-8423-E63205422067}" type="pres">
      <dgm:prSet presAssocID="{5CD948E0-20DA-4A58-923F-2D5ACD29D385}" presName="parentText" presStyleLbl="node1" presStyleIdx="4" presStyleCnt="5">
        <dgm:presLayoutVars>
          <dgm:chMax val="0"/>
          <dgm:bulletEnabled val="1"/>
        </dgm:presLayoutVars>
      </dgm:prSet>
      <dgm:spPr/>
      <dgm:t>
        <a:bodyPr/>
        <a:lstStyle/>
        <a:p>
          <a:endParaRPr lang="es-MX"/>
        </a:p>
      </dgm:t>
    </dgm:pt>
    <dgm:pt modelId="{9F52704C-8C08-48D2-B7F2-BC8E00E48B0B}" type="pres">
      <dgm:prSet presAssocID="{5CD948E0-20DA-4A58-923F-2D5ACD29D385}" presName="negativeSpace" presStyleCnt="0"/>
      <dgm:spPr/>
      <dgm:t>
        <a:bodyPr/>
        <a:lstStyle/>
        <a:p>
          <a:endParaRPr lang="es-MX"/>
        </a:p>
      </dgm:t>
    </dgm:pt>
    <dgm:pt modelId="{51A59BA1-E2E4-498A-8F90-E784E7CEABE5}" type="pres">
      <dgm:prSet presAssocID="{5CD948E0-20DA-4A58-923F-2D5ACD29D385}" presName="childText" presStyleLbl="conFgAcc1" presStyleIdx="4" presStyleCnt="5">
        <dgm:presLayoutVars>
          <dgm:bulletEnabled val="1"/>
        </dgm:presLayoutVars>
      </dgm:prSet>
      <dgm:spPr/>
      <dgm:t>
        <a:bodyPr/>
        <a:lstStyle/>
        <a:p>
          <a:endParaRPr lang="es-MX"/>
        </a:p>
      </dgm:t>
    </dgm:pt>
  </dgm:ptLst>
  <dgm:cxnLst>
    <dgm:cxn modelId="{76EA4FA8-101E-4B17-BB2B-AB6D2AA16592}" type="presOf" srcId="{483CD968-A256-430B-A79C-5A70D18FA862}" destId="{76C9166E-75FC-4EAA-9F67-6AE8D19DD98B}" srcOrd="0" destOrd="0" presId="urn:microsoft.com/office/officeart/2005/8/layout/list1"/>
    <dgm:cxn modelId="{B3A9C278-11E1-47CA-9F9E-B849A3A405A9}" type="presOf" srcId="{9B1D44B5-C6F8-419D-8EA4-6039F9CB2698}" destId="{BA7DF3D4-CED3-4962-B9A3-9CA934C62287}" srcOrd="1" destOrd="0" presId="urn:microsoft.com/office/officeart/2005/8/layout/list1"/>
    <dgm:cxn modelId="{BD6207C7-1A90-4B96-840C-A2FB2B4346BF}" type="presOf" srcId="{F2336141-69BB-4800-AA35-25EE4AAE7744}" destId="{62519876-4E4B-4417-A75F-C1B9F5E1FF57}" srcOrd="1" destOrd="0" presId="urn:microsoft.com/office/officeart/2005/8/layout/list1"/>
    <dgm:cxn modelId="{5A5F11D9-F84E-4C75-BA35-4EF677D62BAB}" srcId="{483CD968-A256-430B-A79C-5A70D18FA862}" destId="{DD1A0446-B032-4FC1-ACCF-6104C47E3FF9}" srcOrd="0" destOrd="0" parTransId="{6D9A5B1A-4FB4-49EC-82AF-E06D6701EB56}" sibTransId="{64D431B3-C875-46C9-8F2B-2AC3CE41FF54}"/>
    <dgm:cxn modelId="{41180696-0050-4084-B324-F40165CF07A7}" type="presOf" srcId="{DD1A0446-B032-4FC1-ACCF-6104C47E3FF9}" destId="{7184F532-B019-47CC-9C24-7BD7475C95B7}" srcOrd="0" destOrd="0" presId="urn:microsoft.com/office/officeart/2005/8/layout/list1"/>
    <dgm:cxn modelId="{5B7DE8EB-1A6B-4907-B14E-6E957026B5D2}" type="presOf" srcId="{DD1A0446-B032-4FC1-ACCF-6104C47E3FF9}" destId="{C78BDE21-DF48-4644-BAE7-73D173E87651}" srcOrd="1" destOrd="0" presId="urn:microsoft.com/office/officeart/2005/8/layout/list1"/>
    <dgm:cxn modelId="{C5CD68CE-A4EF-433E-987C-E193DE87612F}" srcId="{483CD968-A256-430B-A79C-5A70D18FA862}" destId="{5CD948E0-20DA-4A58-923F-2D5ACD29D385}" srcOrd="4" destOrd="0" parTransId="{EE3D8ED9-D3AE-4E18-A357-151D582362AF}" sibTransId="{E96276FD-DFBB-45DA-B92C-FC310E031433}"/>
    <dgm:cxn modelId="{1DF9230B-2382-4290-9582-405D6ED68BA5}" type="presOf" srcId="{5CD948E0-20DA-4A58-923F-2D5ACD29D385}" destId="{F707FA16-B36A-432C-8423-E63205422067}" srcOrd="1" destOrd="0" presId="urn:microsoft.com/office/officeart/2005/8/layout/list1"/>
    <dgm:cxn modelId="{C1A53513-0D88-4321-81F6-79874C2A3D93}" type="presOf" srcId="{F69EAAFD-DA4F-4092-8B43-FEDF4295F140}" destId="{7DE45298-A6B5-4566-A57A-E0860D801E21}" srcOrd="0" destOrd="0" presId="urn:microsoft.com/office/officeart/2005/8/layout/list1"/>
    <dgm:cxn modelId="{D638D500-CF52-4FC9-900A-066843B87442}" type="presOf" srcId="{F69EAAFD-DA4F-4092-8B43-FEDF4295F140}" destId="{3D636E34-263F-460B-9BE1-09DD66408542}" srcOrd="1" destOrd="0" presId="urn:microsoft.com/office/officeart/2005/8/layout/list1"/>
    <dgm:cxn modelId="{F4EF8321-9BCC-43AA-8C9E-BD157E663519}" srcId="{483CD968-A256-430B-A79C-5A70D18FA862}" destId="{F69EAAFD-DA4F-4092-8B43-FEDF4295F140}" srcOrd="3" destOrd="0" parTransId="{17577349-0117-4F89-9561-6768406D7418}" sibTransId="{29C4E380-1721-4DDC-B61E-58EAAA403AD9}"/>
    <dgm:cxn modelId="{F519B6E9-23BB-4B69-950C-37A903615158}" type="presOf" srcId="{5CD948E0-20DA-4A58-923F-2D5ACD29D385}" destId="{C3718586-F7C7-4CC0-B712-7CD2AB263F28}" srcOrd="0" destOrd="0" presId="urn:microsoft.com/office/officeart/2005/8/layout/list1"/>
    <dgm:cxn modelId="{BDF1CA7A-5195-42A8-A26D-94988817F151}" srcId="{483CD968-A256-430B-A79C-5A70D18FA862}" destId="{9B1D44B5-C6F8-419D-8EA4-6039F9CB2698}" srcOrd="2" destOrd="0" parTransId="{E9F55B5E-1FD0-41A7-96E0-80FF08B598E8}" sibTransId="{D0948B7F-13E5-4C47-B737-3C1B0B2CBAAC}"/>
    <dgm:cxn modelId="{EC38B67F-75E4-4794-AABB-C9E9C6B6C453}" type="presOf" srcId="{F2336141-69BB-4800-AA35-25EE4AAE7744}" destId="{4B4F5D6D-E450-4EA7-818E-5C6A40BD6698}" srcOrd="0" destOrd="0" presId="urn:microsoft.com/office/officeart/2005/8/layout/list1"/>
    <dgm:cxn modelId="{CB0DD50F-14DF-4243-A417-9E0039C00FAF}" srcId="{483CD968-A256-430B-A79C-5A70D18FA862}" destId="{F2336141-69BB-4800-AA35-25EE4AAE7744}" srcOrd="1" destOrd="0" parTransId="{ABDB1596-5824-42FB-850A-2E60B637E173}" sibTransId="{918450AC-C3CD-4981-BC57-EC63C9449FF2}"/>
    <dgm:cxn modelId="{AC5766F0-B1EF-41C9-946F-8F9B17061D6A}" type="presOf" srcId="{9B1D44B5-C6F8-419D-8EA4-6039F9CB2698}" destId="{10F5B682-268F-427C-AF89-5EECBDBB3CC3}" srcOrd="0" destOrd="0" presId="urn:microsoft.com/office/officeart/2005/8/layout/list1"/>
    <dgm:cxn modelId="{2E04AD9B-DDC8-4811-9BDA-460ADD460697}" type="presParOf" srcId="{76C9166E-75FC-4EAA-9F67-6AE8D19DD98B}" destId="{2D575C0A-2BFE-4B38-AB55-6D7CBF54C64A}" srcOrd="0" destOrd="0" presId="urn:microsoft.com/office/officeart/2005/8/layout/list1"/>
    <dgm:cxn modelId="{C8CD8484-2FD9-4086-9666-A0D47EDB4828}" type="presParOf" srcId="{2D575C0A-2BFE-4B38-AB55-6D7CBF54C64A}" destId="{7184F532-B019-47CC-9C24-7BD7475C95B7}" srcOrd="0" destOrd="0" presId="urn:microsoft.com/office/officeart/2005/8/layout/list1"/>
    <dgm:cxn modelId="{FEB62DFC-858A-4267-9626-5499C89D1913}" type="presParOf" srcId="{2D575C0A-2BFE-4B38-AB55-6D7CBF54C64A}" destId="{C78BDE21-DF48-4644-BAE7-73D173E87651}" srcOrd="1" destOrd="0" presId="urn:microsoft.com/office/officeart/2005/8/layout/list1"/>
    <dgm:cxn modelId="{93AFD66F-C982-4D4E-82CA-C6371EE7EF04}" type="presParOf" srcId="{76C9166E-75FC-4EAA-9F67-6AE8D19DD98B}" destId="{2A587248-5F88-4B9B-A162-043C39DFE42E}" srcOrd="1" destOrd="0" presId="urn:microsoft.com/office/officeart/2005/8/layout/list1"/>
    <dgm:cxn modelId="{A7B1F4FD-B869-4AC5-8247-9671953BBC5A}" type="presParOf" srcId="{76C9166E-75FC-4EAA-9F67-6AE8D19DD98B}" destId="{DE324B79-202B-4105-BDF2-AACA9FF44233}" srcOrd="2" destOrd="0" presId="urn:microsoft.com/office/officeart/2005/8/layout/list1"/>
    <dgm:cxn modelId="{0688EEBC-2100-4E50-BEC7-691B681AD842}" type="presParOf" srcId="{76C9166E-75FC-4EAA-9F67-6AE8D19DD98B}" destId="{4DB69795-5E71-437F-905A-CF7F6705BD47}" srcOrd="3" destOrd="0" presId="urn:microsoft.com/office/officeart/2005/8/layout/list1"/>
    <dgm:cxn modelId="{F8679D13-6E9C-4B9E-9A01-B690D5F9C6DD}" type="presParOf" srcId="{76C9166E-75FC-4EAA-9F67-6AE8D19DD98B}" destId="{237FDDD3-411B-467B-836A-AC7CE303029A}" srcOrd="4" destOrd="0" presId="urn:microsoft.com/office/officeart/2005/8/layout/list1"/>
    <dgm:cxn modelId="{E80B0878-674C-487E-872B-8D7DB7328FAB}" type="presParOf" srcId="{237FDDD3-411B-467B-836A-AC7CE303029A}" destId="{4B4F5D6D-E450-4EA7-818E-5C6A40BD6698}" srcOrd="0" destOrd="0" presId="urn:microsoft.com/office/officeart/2005/8/layout/list1"/>
    <dgm:cxn modelId="{364ACF30-39ED-4943-9DC9-2BB7CEB0133D}" type="presParOf" srcId="{237FDDD3-411B-467B-836A-AC7CE303029A}" destId="{62519876-4E4B-4417-A75F-C1B9F5E1FF57}" srcOrd="1" destOrd="0" presId="urn:microsoft.com/office/officeart/2005/8/layout/list1"/>
    <dgm:cxn modelId="{829BFB1A-D608-4680-B93C-A16CAA1CF8F2}" type="presParOf" srcId="{76C9166E-75FC-4EAA-9F67-6AE8D19DD98B}" destId="{21C432E8-BF24-4B7D-841E-35099748C453}" srcOrd="5" destOrd="0" presId="urn:microsoft.com/office/officeart/2005/8/layout/list1"/>
    <dgm:cxn modelId="{B7D745D4-CA13-4978-A141-47995C1F23CC}" type="presParOf" srcId="{76C9166E-75FC-4EAA-9F67-6AE8D19DD98B}" destId="{D90EC942-F11D-40BE-B78D-36482E1125E2}" srcOrd="6" destOrd="0" presId="urn:microsoft.com/office/officeart/2005/8/layout/list1"/>
    <dgm:cxn modelId="{3A9074EF-8E11-4A96-9B99-79CE3A890A1A}" type="presParOf" srcId="{76C9166E-75FC-4EAA-9F67-6AE8D19DD98B}" destId="{7CBD114E-E32D-4A9B-B80A-631EB53BBE42}" srcOrd="7" destOrd="0" presId="urn:microsoft.com/office/officeart/2005/8/layout/list1"/>
    <dgm:cxn modelId="{BA618150-9902-4D59-8E82-E4917E2B912C}" type="presParOf" srcId="{76C9166E-75FC-4EAA-9F67-6AE8D19DD98B}" destId="{72F35988-EA31-4013-906E-0FB93B0FB138}" srcOrd="8" destOrd="0" presId="urn:microsoft.com/office/officeart/2005/8/layout/list1"/>
    <dgm:cxn modelId="{6A81804F-DAEC-4C39-A3E3-3B4C1EA27750}" type="presParOf" srcId="{72F35988-EA31-4013-906E-0FB93B0FB138}" destId="{10F5B682-268F-427C-AF89-5EECBDBB3CC3}" srcOrd="0" destOrd="0" presId="urn:microsoft.com/office/officeart/2005/8/layout/list1"/>
    <dgm:cxn modelId="{49F289AF-D609-43C6-9D57-ECFE64654E34}" type="presParOf" srcId="{72F35988-EA31-4013-906E-0FB93B0FB138}" destId="{BA7DF3D4-CED3-4962-B9A3-9CA934C62287}" srcOrd="1" destOrd="0" presId="urn:microsoft.com/office/officeart/2005/8/layout/list1"/>
    <dgm:cxn modelId="{717EB96F-0024-4C21-ADBB-48DA533A88B0}" type="presParOf" srcId="{76C9166E-75FC-4EAA-9F67-6AE8D19DD98B}" destId="{BE015589-85C7-4FF8-87FB-795836556084}" srcOrd="9" destOrd="0" presId="urn:microsoft.com/office/officeart/2005/8/layout/list1"/>
    <dgm:cxn modelId="{9609E312-976A-4901-95CE-7F8FEFA9888B}" type="presParOf" srcId="{76C9166E-75FC-4EAA-9F67-6AE8D19DD98B}" destId="{6B9EFF15-0FC4-477E-8A55-FDECCB14D019}" srcOrd="10" destOrd="0" presId="urn:microsoft.com/office/officeart/2005/8/layout/list1"/>
    <dgm:cxn modelId="{E1BA652D-80D5-4C50-B25B-DA24AC0A2691}" type="presParOf" srcId="{76C9166E-75FC-4EAA-9F67-6AE8D19DD98B}" destId="{73B52FDF-2195-4A58-BC11-90D489B830EE}" srcOrd="11" destOrd="0" presId="urn:microsoft.com/office/officeart/2005/8/layout/list1"/>
    <dgm:cxn modelId="{1F49C262-4AD1-4187-9FFA-514BE8CC8BD6}" type="presParOf" srcId="{76C9166E-75FC-4EAA-9F67-6AE8D19DD98B}" destId="{9E25C1C9-668C-44DE-A85C-F18E6A197F6C}" srcOrd="12" destOrd="0" presId="urn:microsoft.com/office/officeart/2005/8/layout/list1"/>
    <dgm:cxn modelId="{C736F56B-EEC8-4429-BD0D-0FA5A3325F62}" type="presParOf" srcId="{9E25C1C9-668C-44DE-A85C-F18E6A197F6C}" destId="{7DE45298-A6B5-4566-A57A-E0860D801E21}" srcOrd="0" destOrd="0" presId="urn:microsoft.com/office/officeart/2005/8/layout/list1"/>
    <dgm:cxn modelId="{AADB22C3-56A1-47A8-B321-F4D8038A9AF0}" type="presParOf" srcId="{9E25C1C9-668C-44DE-A85C-F18E6A197F6C}" destId="{3D636E34-263F-460B-9BE1-09DD66408542}" srcOrd="1" destOrd="0" presId="urn:microsoft.com/office/officeart/2005/8/layout/list1"/>
    <dgm:cxn modelId="{27DD4470-3C34-423F-AD07-FC55F5EA0B95}" type="presParOf" srcId="{76C9166E-75FC-4EAA-9F67-6AE8D19DD98B}" destId="{DF4F6F25-6E8A-4C0C-AE2F-77ED9839269B}" srcOrd="13" destOrd="0" presId="urn:microsoft.com/office/officeart/2005/8/layout/list1"/>
    <dgm:cxn modelId="{F9BF7EF5-F0EF-4557-BFBE-E2491CE1DDC1}" type="presParOf" srcId="{76C9166E-75FC-4EAA-9F67-6AE8D19DD98B}" destId="{6BB23DCA-C0BA-4F35-9279-461DA645CAE1}" srcOrd="14" destOrd="0" presId="urn:microsoft.com/office/officeart/2005/8/layout/list1"/>
    <dgm:cxn modelId="{61F0C0AC-1A88-43B2-8013-83E73BBFAD91}" type="presParOf" srcId="{76C9166E-75FC-4EAA-9F67-6AE8D19DD98B}" destId="{014FBB2F-5788-439D-8EC0-D20FD0EC9BEF}" srcOrd="15" destOrd="0" presId="urn:microsoft.com/office/officeart/2005/8/layout/list1"/>
    <dgm:cxn modelId="{D3059ED9-C09C-4EFB-AE17-FD374F50CE57}" type="presParOf" srcId="{76C9166E-75FC-4EAA-9F67-6AE8D19DD98B}" destId="{609834AD-FA95-4D30-8F8F-6592C2EBBDDE}" srcOrd="16" destOrd="0" presId="urn:microsoft.com/office/officeart/2005/8/layout/list1"/>
    <dgm:cxn modelId="{1DC1AB28-F41E-4608-AC4A-7FD159EBBF72}" type="presParOf" srcId="{609834AD-FA95-4D30-8F8F-6592C2EBBDDE}" destId="{C3718586-F7C7-4CC0-B712-7CD2AB263F28}" srcOrd="0" destOrd="0" presId="urn:microsoft.com/office/officeart/2005/8/layout/list1"/>
    <dgm:cxn modelId="{DC487814-D90A-4021-BD55-642E4E50873A}" type="presParOf" srcId="{609834AD-FA95-4D30-8F8F-6592C2EBBDDE}" destId="{F707FA16-B36A-432C-8423-E63205422067}" srcOrd="1" destOrd="0" presId="urn:microsoft.com/office/officeart/2005/8/layout/list1"/>
    <dgm:cxn modelId="{19C9A9E3-EEBA-425D-915B-341172C33880}" type="presParOf" srcId="{76C9166E-75FC-4EAA-9F67-6AE8D19DD98B}" destId="{9F52704C-8C08-48D2-B7F2-BC8E00E48B0B}" srcOrd="17" destOrd="0" presId="urn:microsoft.com/office/officeart/2005/8/layout/list1"/>
    <dgm:cxn modelId="{7B976418-91E4-4777-B757-898FBB9EFADC}" type="presParOf" srcId="{76C9166E-75FC-4EAA-9F67-6AE8D19DD98B}" destId="{51A59BA1-E2E4-498A-8F90-E784E7CEABE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783C33-251B-4970-8ACC-ED733D9CEEAD}">
      <dsp:nvSpPr>
        <dsp:cNvPr id="0" name=""/>
        <dsp:cNvSpPr/>
      </dsp:nvSpPr>
      <dsp:spPr>
        <a:xfrm rot="16200000">
          <a:off x="-1601569" y="2360472"/>
          <a:ext cx="3606944" cy="302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66396" bIns="0" numCol="1" spcCol="1270" anchor="t" anchorCtr="0">
          <a:noAutofit/>
        </a:bodyPr>
        <a:lstStyle/>
        <a:p>
          <a:pPr lvl="0" algn="r" defTabSz="488950">
            <a:lnSpc>
              <a:spcPct val="90000"/>
            </a:lnSpc>
            <a:spcBef>
              <a:spcPct val="0"/>
            </a:spcBef>
            <a:spcAft>
              <a:spcPct val="35000"/>
            </a:spcAft>
          </a:pPr>
          <a:r>
            <a:rPr lang="es-ES" sz="1100" kern="1200" dirty="0" smtClean="0"/>
            <a:t> Secretaría de Hacienda y Crédito Público</a:t>
          </a:r>
          <a:endParaRPr lang="es-MX" sz="1100" kern="1200" dirty="0"/>
        </a:p>
      </dsp:txBody>
      <dsp:txXfrm>
        <a:off x="-1601569" y="2360472"/>
        <a:ext cx="3606944" cy="302055"/>
      </dsp:txXfrm>
    </dsp:sp>
    <dsp:sp modelId="{93AB01C1-E66E-418E-B7C4-CFF1BECEB118}">
      <dsp:nvSpPr>
        <dsp:cNvPr id="0" name=""/>
        <dsp:cNvSpPr/>
      </dsp:nvSpPr>
      <dsp:spPr>
        <a:xfrm>
          <a:off x="352930" y="708028"/>
          <a:ext cx="1504556" cy="3606944"/>
        </a:xfrm>
        <a:prstGeom prst="rect">
          <a:avLst/>
        </a:prstGeom>
        <a:solidFill>
          <a:schemeClr val="accent3">
            <a:shade val="50000"/>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66396" rIns="113792" bIns="113792" numCol="1" spcCol="1270" anchor="t" anchorCtr="0">
          <a:noAutofit/>
        </a:bodyPr>
        <a:lstStyle/>
        <a:p>
          <a:pPr marL="114300" lvl="1" indent="-114300" algn="l" defTabSz="533400">
            <a:lnSpc>
              <a:spcPct val="90000"/>
            </a:lnSpc>
            <a:spcBef>
              <a:spcPct val="0"/>
            </a:spcBef>
            <a:spcAft>
              <a:spcPct val="15000"/>
            </a:spcAft>
            <a:buChar char="••"/>
          </a:pPr>
          <a:r>
            <a:rPr lang="es-MX" sz="1200" kern="1200" dirty="0" smtClean="0"/>
            <a:t>La Secretaría de Hacienda y Crédito Público (SHCP) es la dependencia que dirige la política económica del Gobierno Federal en materia:</a:t>
          </a:r>
          <a:endParaRPr lang="es-MX" sz="1200" kern="1200" dirty="0"/>
        </a:p>
        <a:p>
          <a:pPr marL="114300" lvl="1" indent="-114300" algn="l" defTabSz="533400">
            <a:lnSpc>
              <a:spcPct val="90000"/>
            </a:lnSpc>
            <a:spcBef>
              <a:spcPct val="0"/>
            </a:spcBef>
            <a:spcAft>
              <a:spcPct val="15000"/>
            </a:spcAft>
            <a:buChar char="••"/>
          </a:pPr>
          <a:r>
            <a:rPr lang="es-MX" sz="1200" kern="1200" smtClean="0"/>
            <a:t>Financiera;</a:t>
          </a:r>
          <a:endParaRPr lang="es-MX" sz="1200" kern="1200"/>
        </a:p>
        <a:p>
          <a:pPr marL="114300" lvl="1" indent="-114300" algn="l" defTabSz="533400">
            <a:lnSpc>
              <a:spcPct val="90000"/>
            </a:lnSpc>
            <a:spcBef>
              <a:spcPct val="0"/>
            </a:spcBef>
            <a:spcAft>
              <a:spcPct val="15000"/>
            </a:spcAft>
            <a:buChar char="••"/>
          </a:pPr>
          <a:r>
            <a:rPr lang="es-MX" sz="1200" kern="1200" smtClean="0"/>
            <a:t>Fiscal; </a:t>
          </a:r>
          <a:endParaRPr lang="es-MX" sz="1200" kern="1200"/>
        </a:p>
        <a:p>
          <a:pPr marL="114300" lvl="1" indent="-114300" algn="l" defTabSz="533400">
            <a:lnSpc>
              <a:spcPct val="90000"/>
            </a:lnSpc>
            <a:spcBef>
              <a:spcPct val="0"/>
            </a:spcBef>
            <a:spcAft>
              <a:spcPct val="15000"/>
            </a:spcAft>
            <a:buChar char="••"/>
          </a:pPr>
          <a:r>
            <a:rPr lang="es-MX" sz="1200" kern="1200" smtClean="0"/>
            <a:t>Gastos; </a:t>
          </a:r>
          <a:endParaRPr lang="es-MX" sz="1200" kern="1200"/>
        </a:p>
        <a:p>
          <a:pPr marL="114300" lvl="1" indent="-114300" algn="l" defTabSz="533400">
            <a:lnSpc>
              <a:spcPct val="90000"/>
            </a:lnSpc>
            <a:spcBef>
              <a:spcPct val="0"/>
            </a:spcBef>
            <a:spcAft>
              <a:spcPct val="15000"/>
            </a:spcAft>
            <a:buChar char="••"/>
          </a:pPr>
          <a:r>
            <a:rPr lang="es-MX" sz="1200" kern="1200" smtClean="0"/>
            <a:t>Ingresos, y </a:t>
          </a:r>
          <a:endParaRPr lang="es-MX" sz="1200" kern="1200"/>
        </a:p>
        <a:p>
          <a:pPr marL="114300" lvl="1" indent="-114300" algn="l" defTabSz="533400">
            <a:lnSpc>
              <a:spcPct val="90000"/>
            </a:lnSpc>
            <a:spcBef>
              <a:spcPct val="0"/>
            </a:spcBef>
            <a:spcAft>
              <a:spcPct val="15000"/>
            </a:spcAft>
            <a:buChar char="••"/>
          </a:pPr>
          <a:r>
            <a:rPr lang="es-MX" sz="1200" kern="1200" smtClean="0"/>
            <a:t>Deuda pública.</a:t>
          </a:r>
          <a:endParaRPr lang="es-MX" sz="1200" kern="1200"/>
        </a:p>
        <a:p>
          <a:pPr marL="114300" lvl="1" indent="-114300" algn="l" defTabSz="533400">
            <a:lnSpc>
              <a:spcPct val="90000"/>
            </a:lnSpc>
            <a:spcBef>
              <a:spcPct val="0"/>
            </a:spcBef>
            <a:spcAft>
              <a:spcPct val="15000"/>
            </a:spcAft>
            <a:buChar char="••"/>
          </a:pPr>
          <a:endParaRPr lang="es-MX" sz="1200" kern="1200"/>
        </a:p>
      </dsp:txBody>
      <dsp:txXfrm>
        <a:off x="352930" y="708028"/>
        <a:ext cx="1504556" cy="3606944"/>
      </dsp:txXfrm>
    </dsp:sp>
    <dsp:sp modelId="{A8380549-0A3D-4EB1-B7C6-555F7A9C18CD}">
      <dsp:nvSpPr>
        <dsp:cNvPr id="0" name=""/>
        <dsp:cNvSpPr/>
      </dsp:nvSpPr>
      <dsp:spPr>
        <a:xfrm>
          <a:off x="50874" y="309315"/>
          <a:ext cx="604111" cy="604111"/>
        </a:xfrm>
        <a:prstGeom prst="rect">
          <a:avLst/>
        </a:prstGeom>
        <a:blipFill rotWithShape="1">
          <a:blip xmlns:r="http://schemas.openxmlformats.org/officeDocument/2006/relationships" r:embed="rId1"/>
          <a:stretch>
            <a:fillRect/>
          </a:stretch>
        </a:blip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A6826C-A9EA-48E0-8C22-1447622DB7EC}">
      <dsp:nvSpPr>
        <dsp:cNvPr id="0" name=""/>
        <dsp:cNvSpPr/>
      </dsp:nvSpPr>
      <dsp:spPr>
        <a:xfrm rot="16200000">
          <a:off x="594624" y="2360472"/>
          <a:ext cx="3606944" cy="302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66396" bIns="0" numCol="1" spcCol="1270" anchor="t" anchorCtr="0">
          <a:noAutofit/>
        </a:bodyPr>
        <a:lstStyle/>
        <a:p>
          <a:pPr lvl="0" algn="r" defTabSz="488950">
            <a:lnSpc>
              <a:spcPct val="90000"/>
            </a:lnSpc>
            <a:spcBef>
              <a:spcPct val="0"/>
            </a:spcBef>
            <a:spcAft>
              <a:spcPct val="35000"/>
            </a:spcAft>
          </a:pPr>
          <a:r>
            <a:rPr lang="es-ES" sz="1100" kern="1200" dirty="0" smtClean="0"/>
            <a:t>Comisión Nacional Bancaria y de valores</a:t>
          </a:r>
          <a:endParaRPr lang="es-MX" sz="1100" kern="1200" dirty="0"/>
        </a:p>
      </dsp:txBody>
      <dsp:txXfrm>
        <a:off x="594624" y="2360472"/>
        <a:ext cx="3606944" cy="302055"/>
      </dsp:txXfrm>
    </dsp:sp>
    <dsp:sp modelId="{67808FCD-E49F-4AA0-897A-6E5AB14FBB98}">
      <dsp:nvSpPr>
        <dsp:cNvPr id="0" name=""/>
        <dsp:cNvSpPr/>
      </dsp:nvSpPr>
      <dsp:spPr>
        <a:xfrm>
          <a:off x="2549124" y="708028"/>
          <a:ext cx="1504556" cy="3606944"/>
        </a:xfrm>
        <a:prstGeom prst="rect">
          <a:avLst/>
        </a:prstGeom>
        <a:solidFill>
          <a:schemeClr val="accent3">
            <a:shade val="50000"/>
            <a:hueOff val="133778"/>
            <a:satOff val="-2135"/>
            <a:lumOff val="20553"/>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66396" rIns="113792" bIns="113792" numCol="1" spcCol="1270" anchor="t" anchorCtr="0">
          <a:noAutofit/>
        </a:bodyPr>
        <a:lstStyle/>
        <a:p>
          <a:pPr marL="114300" lvl="1" indent="-114300" algn="l" defTabSz="533400">
            <a:lnSpc>
              <a:spcPct val="90000"/>
            </a:lnSpc>
            <a:spcBef>
              <a:spcPct val="0"/>
            </a:spcBef>
            <a:spcAft>
              <a:spcPct val="15000"/>
            </a:spcAft>
            <a:buChar char="••"/>
          </a:pPr>
          <a:r>
            <a:rPr lang="es-ES" sz="1200" kern="1200" dirty="0" smtClean="0"/>
            <a:t>Tiene por objeto supervisar y regular, a las entidades financieras, a fin de procurar su estabilidad y correcto funcionamiento, así como mantener y fomentar el sano desarrollo del sistema financiero en su conjunto, en protección de los intereses del público.</a:t>
          </a:r>
          <a:endParaRPr lang="es-MX" sz="1200" kern="1200" dirty="0"/>
        </a:p>
      </dsp:txBody>
      <dsp:txXfrm>
        <a:off x="2549124" y="708028"/>
        <a:ext cx="1504556" cy="3606944"/>
      </dsp:txXfrm>
    </dsp:sp>
    <dsp:sp modelId="{10008BBE-E5D3-4522-8E50-7CFD5241D3BB}">
      <dsp:nvSpPr>
        <dsp:cNvPr id="0" name=""/>
        <dsp:cNvSpPr/>
      </dsp:nvSpPr>
      <dsp:spPr>
        <a:xfrm>
          <a:off x="2247068" y="309315"/>
          <a:ext cx="604111" cy="604111"/>
        </a:xfrm>
        <a:prstGeom prst="rect">
          <a:avLst/>
        </a:prstGeom>
        <a:blipFill rotWithShape="1">
          <a:blip xmlns:r="http://schemas.openxmlformats.org/officeDocument/2006/relationships" r:embed="rId2"/>
          <a:stretch>
            <a:fillRect/>
          </a:stretch>
        </a:blip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CBB28C-D91D-4184-833E-DFA1E4DBE799}">
      <dsp:nvSpPr>
        <dsp:cNvPr id="0" name=""/>
        <dsp:cNvSpPr/>
      </dsp:nvSpPr>
      <dsp:spPr>
        <a:xfrm rot="16200000">
          <a:off x="2790818" y="2360472"/>
          <a:ext cx="3606944" cy="302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66396" bIns="0" numCol="1" spcCol="1270" anchor="t" anchorCtr="0">
          <a:noAutofit/>
        </a:bodyPr>
        <a:lstStyle/>
        <a:p>
          <a:pPr lvl="0" algn="r" defTabSz="488950">
            <a:lnSpc>
              <a:spcPct val="90000"/>
            </a:lnSpc>
            <a:spcBef>
              <a:spcPct val="0"/>
            </a:spcBef>
            <a:spcAft>
              <a:spcPct val="35000"/>
            </a:spcAft>
          </a:pPr>
          <a:r>
            <a:rPr lang="es-ES" sz="1100" kern="1200" dirty="0" smtClean="0"/>
            <a:t>Comisión Nacional de Seguros y Fianzas </a:t>
          </a:r>
          <a:endParaRPr lang="es-MX" sz="1100" kern="1200" dirty="0"/>
        </a:p>
      </dsp:txBody>
      <dsp:txXfrm>
        <a:off x="2790818" y="2360472"/>
        <a:ext cx="3606944" cy="302055"/>
      </dsp:txXfrm>
    </dsp:sp>
    <dsp:sp modelId="{853E1D32-E9BF-4A13-B726-07001646273C}">
      <dsp:nvSpPr>
        <dsp:cNvPr id="0" name=""/>
        <dsp:cNvSpPr/>
      </dsp:nvSpPr>
      <dsp:spPr>
        <a:xfrm>
          <a:off x="4745318" y="708028"/>
          <a:ext cx="1504556" cy="3606944"/>
        </a:xfrm>
        <a:prstGeom prst="rect">
          <a:avLst/>
        </a:prstGeom>
        <a:solidFill>
          <a:schemeClr val="accent3">
            <a:shade val="50000"/>
            <a:hueOff val="267555"/>
            <a:satOff val="-4269"/>
            <a:lumOff val="41107"/>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66396" rIns="113792" bIns="113792" numCol="1" spcCol="1270" anchor="t" anchorCtr="0">
          <a:noAutofit/>
        </a:bodyPr>
        <a:lstStyle/>
        <a:p>
          <a:pPr marL="114300" lvl="1" indent="-114300" algn="l" defTabSz="533400">
            <a:lnSpc>
              <a:spcPct val="90000"/>
            </a:lnSpc>
            <a:spcBef>
              <a:spcPct val="0"/>
            </a:spcBef>
            <a:spcAft>
              <a:spcPct val="15000"/>
            </a:spcAft>
            <a:buChar char="••"/>
          </a:pPr>
          <a:r>
            <a:rPr lang="es-MX" sz="1200" kern="1200" dirty="0" smtClean="0"/>
            <a:t>Tiene como misión garantizar al público usuario de los seguros y las fianzas, que los servicios y actividades que las Instituciones y Entidades autorizadas realizan, se apeguen a lo establecido por las leyes.</a:t>
          </a:r>
          <a:endParaRPr lang="es-MX" sz="1200" kern="1200" dirty="0"/>
        </a:p>
      </dsp:txBody>
      <dsp:txXfrm>
        <a:off x="4745318" y="708028"/>
        <a:ext cx="1504556" cy="3606944"/>
      </dsp:txXfrm>
    </dsp:sp>
    <dsp:sp modelId="{418EE7C3-E6CF-4555-AB56-4C8154420AD1}">
      <dsp:nvSpPr>
        <dsp:cNvPr id="0" name=""/>
        <dsp:cNvSpPr/>
      </dsp:nvSpPr>
      <dsp:spPr>
        <a:xfrm>
          <a:off x="4443262" y="309315"/>
          <a:ext cx="604111" cy="604111"/>
        </a:xfrm>
        <a:prstGeom prst="rect">
          <a:avLst/>
        </a:prstGeom>
        <a:blipFill rotWithShape="1">
          <a:blip xmlns:r="http://schemas.openxmlformats.org/officeDocument/2006/relationships" r:embed="rId3"/>
          <a:stretch>
            <a:fillRect/>
          </a:stretch>
        </a:blip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DEA2D3-F78B-4298-9662-7D01FE4C5AB9}">
      <dsp:nvSpPr>
        <dsp:cNvPr id="0" name=""/>
        <dsp:cNvSpPr/>
      </dsp:nvSpPr>
      <dsp:spPr>
        <a:xfrm rot="16200000">
          <a:off x="4987012" y="2360472"/>
          <a:ext cx="3606944" cy="302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66396" bIns="0" numCol="1" spcCol="1270" anchor="t" anchorCtr="0">
          <a:noAutofit/>
        </a:bodyPr>
        <a:lstStyle/>
        <a:p>
          <a:pPr lvl="0" algn="r" defTabSz="488950">
            <a:lnSpc>
              <a:spcPct val="90000"/>
            </a:lnSpc>
            <a:spcBef>
              <a:spcPct val="0"/>
            </a:spcBef>
            <a:spcAft>
              <a:spcPct val="35000"/>
            </a:spcAft>
          </a:pPr>
          <a:r>
            <a:rPr lang="es-ES" sz="1100" kern="1200" dirty="0" smtClean="0"/>
            <a:t>Comisión Nacional del Sistema de Ahorro para el Retiro </a:t>
          </a:r>
          <a:endParaRPr lang="es-MX" sz="1100" kern="1200" dirty="0"/>
        </a:p>
      </dsp:txBody>
      <dsp:txXfrm>
        <a:off x="4987012" y="2360472"/>
        <a:ext cx="3606944" cy="302055"/>
      </dsp:txXfrm>
    </dsp:sp>
    <dsp:sp modelId="{72DA68C3-1A70-46DC-81CB-4852AFC5A8D9}">
      <dsp:nvSpPr>
        <dsp:cNvPr id="0" name=""/>
        <dsp:cNvSpPr/>
      </dsp:nvSpPr>
      <dsp:spPr>
        <a:xfrm>
          <a:off x="6941512" y="708028"/>
          <a:ext cx="1504556" cy="3606944"/>
        </a:xfrm>
        <a:prstGeom prst="rect">
          <a:avLst/>
        </a:prstGeom>
        <a:solidFill>
          <a:schemeClr val="accent3">
            <a:shade val="50000"/>
            <a:hueOff val="133778"/>
            <a:satOff val="-2135"/>
            <a:lumOff val="20553"/>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66396" rIns="113792" bIns="113792" numCol="1" spcCol="1270" anchor="t" anchorCtr="0">
          <a:noAutofit/>
        </a:bodyPr>
        <a:lstStyle/>
        <a:p>
          <a:pPr marL="114300" lvl="1" indent="-114300" algn="l" defTabSz="533400">
            <a:lnSpc>
              <a:spcPct val="90000"/>
            </a:lnSpc>
            <a:spcBef>
              <a:spcPct val="0"/>
            </a:spcBef>
            <a:spcAft>
              <a:spcPct val="15000"/>
            </a:spcAft>
            <a:buChar char="••"/>
          </a:pPr>
          <a:r>
            <a:rPr lang="es-MX" sz="1200" kern="1200" dirty="0" smtClean="0"/>
            <a:t>Órgano desconcentrado de la SHCP denominado CONSAR, que concentran las facultades de regulación, control y vigilancia de los sistemas de ahorro.</a:t>
          </a:r>
          <a:endParaRPr lang="es-MX" sz="1200" kern="1200" dirty="0"/>
        </a:p>
      </dsp:txBody>
      <dsp:txXfrm>
        <a:off x="6941512" y="708028"/>
        <a:ext cx="1504556" cy="3606944"/>
      </dsp:txXfrm>
    </dsp:sp>
    <dsp:sp modelId="{64A2D4DB-25D5-4696-884D-05C05F67E9B2}">
      <dsp:nvSpPr>
        <dsp:cNvPr id="0" name=""/>
        <dsp:cNvSpPr/>
      </dsp:nvSpPr>
      <dsp:spPr>
        <a:xfrm>
          <a:off x="6639456" y="309315"/>
          <a:ext cx="604111" cy="604111"/>
        </a:xfrm>
        <a:prstGeom prst="rect">
          <a:avLst/>
        </a:prstGeom>
        <a:blipFill rotWithShape="1">
          <a:blip xmlns:r="http://schemas.openxmlformats.org/officeDocument/2006/relationships" r:embed="rId4"/>
          <a:stretch>
            <a:fillRect/>
          </a:stretch>
        </a:blip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76F118-C3EC-4D10-8368-475F4CB94316}"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887440-CB68-4706-8715-B3F067B1EC08}" type="slidenum">
              <a:rPr lang="es-MX" smtClean="0"/>
              <a:t>‹Nº›</a:t>
            </a:fld>
            <a:endParaRPr lang="es-MX"/>
          </a:p>
        </p:txBody>
      </p:sp>
    </p:spTree>
    <p:extLst>
      <p:ext uri="{BB962C8B-B14F-4D97-AF65-F5344CB8AC3E}">
        <p14:creationId xmlns:p14="http://schemas.microsoft.com/office/powerpoint/2010/main" val="1635549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2887440-CB68-4706-8715-B3F067B1EC08}" type="slidenum">
              <a:rPr lang="es-MX" smtClean="0"/>
              <a:t>15</a:t>
            </a:fld>
            <a:endParaRPr lang="es-MX"/>
          </a:p>
        </p:txBody>
      </p:sp>
    </p:spTree>
    <p:extLst>
      <p:ext uri="{BB962C8B-B14F-4D97-AF65-F5344CB8AC3E}">
        <p14:creationId xmlns:p14="http://schemas.microsoft.com/office/powerpoint/2010/main" val="1426276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2887440-CB68-4706-8715-B3F067B1EC08}" type="slidenum">
              <a:rPr lang="es-MX" smtClean="0"/>
              <a:t>17</a:t>
            </a:fld>
            <a:endParaRPr lang="es-MX"/>
          </a:p>
        </p:txBody>
      </p:sp>
    </p:spTree>
    <p:extLst>
      <p:ext uri="{BB962C8B-B14F-4D97-AF65-F5344CB8AC3E}">
        <p14:creationId xmlns:p14="http://schemas.microsoft.com/office/powerpoint/2010/main" val="2870923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2887440-CB68-4706-8715-B3F067B1EC08}" type="slidenum">
              <a:rPr lang="es-MX" smtClean="0"/>
              <a:t>29</a:t>
            </a:fld>
            <a:endParaRPr lang="es-MX"/>
          </a:p>
        </p:txBody>
      </p:sp>
    </p:spTree>
    <p:extLst>
      <p:ext uri="{BB962C8B-B14F-4D97-AF65-F5344CB8AC3E}">
        <p14:creationId xmlns:p14="http://schemas.microsoft.com/office/powerpoint/2010/main" val="2870923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2887440-CB68-4706-8715-B3F067B1EC08}" type="slidenum">
              <a:rPr lang="es-MX" smtClean="0"/>
              <a:t>30</a:t>
            </a:fld>
            <a:endParaRPr lang="es-MX"/>
          </a:p>
        </p:txBody>
      </p:sp>
    </p:spTree>
    <p:extLst>
      <p:ext uri="{BB962C8B-B14F-4D97-AF65-F5344CB8AC3E}">
        <p14:creationId xmlns:p14="http://schemas.microsoft.com/office/powerpoint/2010/main" val="2870923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2887440-CB68-4706-8715-B3F067B1EC08}" type="slidenum">
              <a:rPr lang="es-MX" smtClean="0"/>
              <a:t>34</a:t>
            </a:fld>
            <a:endParaRPr lang="es-MX"/>
          </a:p>
        </p:txBody>
      </p:sp>
    </p:spTree>
    <p:extLst>
      <p:ext uri="{BB962C8B-B14F-4D97-AF65-F5344CB8AC3E}">
        <p14:creationId xmlns:p14="http://schemas.microsoft.com/office/powerpoint/2010/main" val="2870923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CE5952D-238E-4CDC-B437-01789E68EBA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F26ADE-CD75-452F-8F36-42A8BE5FABC3}" type="slidenum">
              <a:rPr lang="es-MX" smtClean="0"/>
              <a:t>‹Nº›</a:t>
            </a:fld>
            <a:endParaRPr lang="es-MX"/>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CE5952D-238E-4CDC-B437-01789E68EBA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F26ADE-CD75-452F-8F36-42A8BE5FABC3}"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CE5952D-238E-4CDC-B437-01789E68EBA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F26ADE-CD75-452F-8F36-42A8BE5FABC3}"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CE5952D-238E-4CDC-B437-01789E68EBA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F26ADE-CD75-452F-8F36-42A8BE5FABC3}"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CE5952D-238E-4CDC-B437-01789E68EBA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F26ADE-CD75-452F-8F36-42A8BE5FABC3}" type="slidenum">
              <a:rPr lang="es-MX" smtClean="0"/>
              <a:t>‹Nº›</a:t>
            </a:fld>
            <a:endParaRPr lang="es-MX"/>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7CE5952D-238E-4CDC-B437-01789E68EBAE}"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5F26ADE-CD75-452F-8F36-42A8BE5FABC3}"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CE5952D-238E-4CDC-B437-01789E68EBAE}" type="datetimeFigureOut">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5F26ADE-CD75-452F-8F36-42A8BE5FABC3}" type="slidenum">
              <a:rPr lang="es-MX" smtClean="0"/>
              <a:t>‹Nº›</a:t>
            </a:fld>
            <a:endParaRPr lang="es-MX"/>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CE5952D-238E-4CDC-B437-01789E68EBAE}"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5F26ADE-CD75-452F-8F36-42A8BE5FABC3}"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E5952D-238E-4CDC-B437-01789E68EBAE}" type="datetimeFigureOut">
              <a:rPr lang="es-MX" smtClean="0"/>
              <a:t>01/10/2015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5F26ADE-CD75-452F-8F36-42A8BE5FABC3}"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CE5952D-238E-4CDC-B437-01789E68EBAE}"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5F26ADE-CD75-452F-8F36-42A8BE5FABC3}" type="slidenum">
              <a:rPr lang="es-MX" smtClean="0"/>
              <a:t>‹Nº›</a:t>
            </a:fld>
            <a:endParaRPr lang="es-MX"/>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CE5952D-238E-4CDC-B437-01789E68EBAE}"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5F26ADE-CD75-452F-8F36-42A8BE5FABC3}"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CE5952D-238E-4CDC-B437-01789E68EBAE}" type="datetimeFigureOut">
              <a:rPr lang="es-MX" smtClean="0"/>
              <a:t>01/10/2015</a:t>
            </a:fld>
            <a:endParaRPr lang="es-MX"/>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35F26ADE-CD75-452F-8F36-42A8BE5FABC3}" type="slidenum">
              <a:rPr lang="es-MX" smtClean="0"/>
              <a:t>‹Nº›</a:t>
            </a:fld>
            <a:endParaRPr lang="es-MX"/>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971872" y="476672"/>
            <a:ext cx="3240088" cy="2928938"/>
          </a:xfrm>
          <a:prstGeom prst="rect">
            <a:avLst/>
          </a:prstGeom>
          <a:solidFill>
            <a:schemeClr val="accent2"/>
          </a:solidFill>
          <a:ln w="9525">
            <a:solidFill>
              <a:schemeClr val="accent3">
                <a:lumMod val="75000"/>
              </a:schemeClr>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5148064" y="3429000"/>
            <a:ext cx="3001392" cy="2672194"/>
          </a:xfrm>
          <a:prstGeom prst="rect">
            <a:avLst/>
          </a:prstGeom>
          <a:noFill/>
          <a:ln w="9525">
            <a:solidFill>
              <a:schemeClr val="accent3">
                <a:lumMod val="75000"/>
              </a:schemeClr>
            </a:solidFill>
            <a:miter lim="800000"/>
            <a:headEnd/>
            <a:tailEnd/>
          </a:ln>
        </p:spPr>
      </p:pic>
      <p:sp>
        <p:nvSpPr>
          <p:cNvPr id="2" name="1 Marcador de número de diapositiva"/>
          <p:cNvSpPr>
            <a:spLocks noGrp="1"/>
          </p:cNvSpPr>
          <p:nvPr>
            <p:ph type="sldNum" sz="quarter" idx="12"/>
          </p:nvPr>
        </p:nvSpPr>
        <p:spPr/>
        <p:txBody>
          <a:bodyPr/>
          <a:lstStyle/>
          <a:p>
            <a:r>
              <a:rPr lang="es-MX" dirty="0" smtClean="0">
                <a:solidFill>
                  <a:schemeClr val="bg1">
                    <a:lumMod val="85000"/>
                  </a:schemeClr>
                </a:solidFill>
              </a:rPr>
              <a:t>1</a:t>
            </a:r>
            <a:endParaRPr lang="es-MX" dirty="0">
              <a:solidFill>
                <a:schemeClr val="bg1">
                  <a:lumMod val="85000"/>
                </a:schemeClr>
              </a:solidFill>
            </a:endParaRPr>
          </a:p>
        </p:txBody>
      </p:sp>
    </p:spTree>
    <p:extLst>
      <p:ext uri="{BB962C8B-B14F-4D97-AF65-F5344CB8AC3E}">
        <p14:creationId xmlns:p14="http://schemas.microsoft.com/office/powerpoint/2010/main" val="8358035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419872" y="536281"/>
            <a:ext cx="5469188" cy="5509200"/>
          </a:xfrm>
          <a:prstGeom prst="rect">
            <a:avLst/>
          </a:prstGeom>
        </p:spPr>
        <p:txBody>
          <a:bodyPr wrap="square">
            <a:spAutoFit/>
          </a:bodyPr>
          <a:lstStyle/>
          <a:p>
            <a:pPr lvl="0" algn="just"/>
            <a:r>
              <a:rPr lang="es-ES" sz="2200" dirty="0">
                <a:latin typeface="Arial" pitchFamily="34" charset="0"/>
                <a:cs typeface="Arial" pitchFamily="34" charset="0"/>
              </a:rPr>
              <a:t>Generalmente lo que hace la compañía de fianzas es garantizarle a una persona que cuando su deudor no cumpla, dicha entidad lo va a hacer, y para este efecto, exige de dicho deudor el comprometer bienes, es decir, garantías de recuperación a favor de la afianzadora, las cuales se podrá adjudicar en parte o en su totalidad, en caso de que el deudor incurra en incumplimiento de sus obligaciones y tenga que pagar al beneficiario los daños derivados de tal </a:t>
            </a:r>
            <a:r>
              <a:rPr lang="es-ES" sz="2200" dirty="0" smtClean="0">
                <a:latin typeface="Arial" pitchFamily="34" charset="0"/>
                <a:cs typeface="Arial" pitchFamily="34" charset="0"/>
              </a:rPr>
              <a:t>incumplimiento. </a:t>
            </a:r>
          </a:p>
          <a:p>
            <a:pPr lvl="0" algn="just"/>
            <a:r>
              <a:rPr lang="es-ES" sz="2200" dirty="0" smtClean="0">
                <a:latin typeface="Arial" pitchFamily="34" charset="0"/>
                <a:cs typeface="Arial" pitchFamily="34" charset="0"/>
              </a:rPr>
              <a:t>Por </a:t>
            </a:r>
            <a:r>
              <a:rPr lang="es-ES" sz="2200" dirty="0">
                <a:latin typeface="Arial" pitchFamily="34" charset="0"/>
                <a:cs typeface="Arial" pitchFamily="34" charset="0"/>
              </a:rPr>
              <a:t>su servicio la afianzadora cobra una prima, </a:t>
            </a:r>
            <a:r>
              <a:rPr lang="es-ES" sz="2200" dirty="0" smtClean="0">
                <a:latin typeface="Arial" pitchFamily="34" charset="0"/>
                <a:cs typeface="Arial" pitchFamily="34" charset="0"/>
              </a:rPr>
              <a:t>a </a:t>
            </a:r>
            <a:r>
              <a:rPr lang="es-ES" sz="2200" dirty="0">
                <a:latin typeface="Arial" pitchFamily="34" charset="0"/>
                <a:cs typeface="Arial" pitchFamily="34" charset="0"/>
              </a:rPr>
              <a:t>dicha prima también se le da un manejo </a:t>
            </a:r>
            <a:r>
              <a:rPr lang="es-ES" sz="2200" dirty="0" smtClean="0">
                <a:latin typeface="Arial" pitchFamily="34" charset="0"/>
                <a:cs typeface="Arial" pitchFamily="34" charset="0"/>
              </a:rPr>
              <a:t>financiero.</a:t>
            </a:r>
            <a:endParaRPr lang="es-MX" sz="2200" dirty="0" smtClean="0">
              <a:latin typeface="Arial" pitchFamily="34" charset="0"/>
              <a:cs typeface="Arial" pitchFamily="34" charset="0"/>
            </a:endParaRPr>
          </a:p>
        </p:txBody>
      </p:sp>
      <p:sp>
        <p:nvSpPr>
          <p:cNvPr id="6" name="5 Rectángulo"/>
          <p:cNvSpPr/>
          <p:nvPr/>
        </p:nvSpPr>
        <p:spPr>
          <a:xfrm>
            <a:off x="141134" y="2204864"/>
            <a:ext cx="3134722" cy="2509450"/>
          </a:xfrm>
          <a:prstGeom prst="rect">
            <a:avLst/>
          </a:prstGeom>
          <a:solidFill>
            <a:schemeClr val="accent3">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pPr>
                <a:defRPr/>
              </a:pPr>
              <a:t>10</a:t>
            </a:fld>
            <a:endParaRPr lang="es-E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276872"/>
            <a:ext cx="2955839" cy="2388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8746291"/>
      </p:ext>
    </p:extLst>
  </p:cSld>
  <p:clrMapOvr>
    <a:masterClrMapping/>
  </p:clrMapOvr>
  <p:transition spd="slow">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611560" y="620688"/>
            <a:ext cx="7920880" cy="4752528"/>
          </a:xfrm>
          <a:prstGeom prst="rect">
            <a:avLst/>
          </a:prstGeom>
          <a:solidFill>
            <a:schemeClr val="accent3">
              <a:lumMod val="40000"/>
              <a:lumOff val="60000"/>
            </a:schemeClr>
          </a:solidFill>
          <a:ln>
            <a:solidFill>
              <a:schemeClr val="accent3">
                <a:lumMod val="75000"/>
              </a:schemeClr>
            </a:solidFill>
            <a:miter lim="800000"/>
            <a:headEnd/>
            <a:tailEnd/>
          </a:ln>
        </p:spPr>
        <p:txBody>
          <a:bodyPr vert="horz" wrap="square" lIns="91440" tIns="45720" rIns="91440" bIns="45720" numCol="1" anchor="t" anchorCtr="0" compatLnSpc="1">
            <a:prstTxWarp prst="textNoShape">
              <a:avLst/>
            </a:prstTxWarp>
            <a:normAutofit/>
          </a:bodyPr>
          <a:lstStyle/>
          <a:p>
            <a:pPr eaLnBrk="1" hangingPunct="1">
              <a:lnSpc>
                <a:spcPct val="80000"/>
              </a:lnSpc>
              <a:defRPr/>
            </a:pPr>
            <a:endParaRPr lang="es-ES" sz="1200" dirty="0" smtClean="0"/>
          </a:p>
          <a:p>
            <a:pPr algn="just">
              <a:lnSpc>
                <a:spcPct val="80000"/>
              </a:lnSpc>
              <a:defRPr/>
            </a:pPr>
            <a:r>
              <a:rPr lang="es-MX" sz="2200" dirty="0">
                <a:solidFill>
                  <a:schemeClr val="tx2">
                    <a:lumMod val="75000"/>
                  </a:schemeClr>
                </a:solidFill>
                <a:latin typeface="Arial" pitchFamily="34" charset="0"/>
                <a:cs typeface="Arial" pitchFamily="34" charset="0"/>
              </a:rPr>
              <a:t>La fianza es un contrato de garantía que contribuye, principalmente, al reforzamiento de las relaciones comerciales bajo la supervisión y vigilancia del estado. En principio todo puede ser objeto de fianza, por lo que es posible garantizar con fianza cualquier obligación susceptible de ser cumplida por una persona distinta del obligado o deudor</a:t>
            </a:r>
            <a:r>
              <a:rPr lang="es-MX" sz="2200" dirty="0" smtClean="0">
                <a:solidFill>
                  <a:schemeClr val="tx2">
                    <a:lumMod val="75000"/>
                  </a:schemeClr>
                </a:solidFill>
                <a:latin typeface="Arial" pitchFamily="34" charset="0"/>
                <a:cs typeface="Arial" pitchFamily="34" charset="0"/>
              </a:rPr>
              <a:t>.</a:t>
            </a:r>
          </a:p>
          <a:p>
            <a:pPr algn="just">
              <a:lnSpc>
                <a:spcPct val="80000"/>
              </a:lnSpc>
              <a:defRPr/>
            </a:pPr>
            <a:r>
              <a:rPr lang="es-MX" sz="2200" dirty="0">
                <a:solidFill>
                  <a:schemeClr val="tx2">
                    <a:lumMod val="75000"/>
                  </a:schemeClr>
                </a:solidFill>
                <a:latin typeface="Arial" pitchFamily="34" charset="0"/>
                <a:cs typeface="Arial" pitchFamily="34" charset="0"/>
              </a:rPr>
              <a:t>Los contratos pueden clasificarse como contratos principales y contratos accesorios. Los principales existen por sí mismos y no requieren de otro contrato que los explique o justifique, en cambio, los accesorios existen en la medida en que otro contrato principal los requiere. Hay innumerables ejemplos de contratos principales: compraventa, arrendamiento, prestaciones de servicios, etc. </a:t>
            </a:r>
            <a:endParaRPr lang="es-MX" sz="2200" dirty="0" smtClean="0">
              <a:solidFill>
                <a:schemeClr val="tx2">
                  <a:lumMod val="75000"/>
                </a:schemeClr>
              </a:solidFill>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tx2">
                    <a:lumMod val="75000"/>
                  </a:schemeClr>
                </a:solidFill>
              </a:rPr>
              <a:t>11</a:t>
            </a:fld>
            <a:endParaRPr lang="es-MX" dirty="0">
              <a:solidFill>
                <a:schemeClr val="tx2">
                  <a:lumMod val="75000"/>
                </a:schemeClr>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7075" y="4772744"/>
            <a:ext cx="26098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56916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12</a:t>
            </a:fld>
            <a:endParaRPr lang="es-MX" dirty="0">
              <a:solidFill>
                <a:schemeClr val="tx1"/>
              </a:solidFill>
            </a:endParaRPr>
          </a:p>
        </p:txBody>
      </p:sp>
      <p:sp>
        <p:nvSpPr>
          <p:cNvPr id="6" name="Rectangle 1"/>
          <p:cNvSpPr>
            <a:spLocks noChangeArrowheads="1"/>
          </p:cNvSpPr>
          <p:nvPr/>
        </p:nvSpPr>
        <p:spPr bwMode="auto">
          <a:xfrm>
            <a:off x="389648" y="1064925"/>
            <a:ext cx="8358816" cy="4524315"/>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2400" dirty="0">
                <a:latin typeface="Arial" pitchFamily="34" charset="0"/>
                <a:cs typeface="Arial" pitchFamily="34" charset="0"/>
              </a:rPr>
              <a:t>Los contratos accesorios por su parte, son sólo tres: la prenda, la hipoteca y la fianza; dichos contratos accesorios, dependen de que exista una obligación principal, cuyo cumplimiento se deba garantizar por ello, a los contratos accesorios se les conoce también como contratos de garantía.</a:t>
            </a:r>
          </a:p>
          <a:p>
            <a:pPr algn="just"/>
            <a:r>
              <a:rPr lang="es-MX" sz="2400" dirty="0">
                <a:latin typeface="Arial" pitchFamily="34" charset="0"/>
                <a:cs typeface="Arial" pitchFamily="34" charset="0"/>
              </a:rPr>
              <a:t>Por lo tanto, la fianza es un contrato de naturaleza accesoria por medio de la cual una institución de fianzas debidamente autorizada por la SHCP, se compromete con un acreedor a cumplir la obligación de su deuda en caso de que éste no lo haga mediante el cobro de una prima</a:t>
            </a:r>
          </a:p>
          <a:p>
            <a:pPr algn="just"/>
            <a:r>
              <a:rPr lang="es-ES" sz="2400" dirty="0"/>
              <a:t> </a:t>
            </a:r>
            <a:endParaRPr kumimoji="0" lang="es-MX"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992121700"/>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12 Grupo"/>
          <p:cNvGrpSpPr>
            <a:grpSpLocks/>
          </p:cNvGrpSpPr>
          <p:nvPr/>
        </p:nvGrpSpPr>
        <p:grpSpPr bwMode="auto">
          <a:xfrm>
            <a:off x="386831" y="836712"/>
            <a:ext cx="8505649" cy="5065271"/>
            <a:chOff x="386831" y="971436"/>
            <a:chExt cx="8505649" cy="5065271"/>
          </a:xfrm>
        </p:grpSpPr>
        <p:sp>
          <p:nvSpPr>
            <p:cNvPr id="17414" name="Text Box 12"/>
            <p:cNvSpPr txBox="1">
              <a:spLocks noChangeArrowheads="1"/>
            </p:cNvSpPr>
            <p:nvPr/>
          </p:nvSpPr>
          <p:spPr bwMode="auto">
            <a:xfrm rot="16200000">
              <a:off x="-347986" y="3299721"/>
              <a:ext cx="1838966" cy="369332"/>
            </a:xfrm>
            <a:prstGeom prst="rect">
              <a:avLst/>
            </a:prstGeom>
            <a:solidFill>
              <a:schemeClr val="accent6">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b" anchorCtr="1">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smtClean="0">
                  <a:solidFill>
                    <a:schemeClr val="bg1"/>
                  </a:solidFill>
                </a:rPr>
                <a:t>BENEFICIARIO</a:t>
              </a:r>
              <a:endParaRPr lang="es-ES" dirty="0">
                <a:solidFill>
                  <a:schemeClr val="bg1"/>
                </a:solidFill>
              </a:endParaRPr>
            </a:p>
          </p:txBody>
        </p:sp>
        <p:sp>
          <p:nvSpPr>
            <p:cNvPr id="17415" name="Text Box 13"/>
            <p:cNvSpPr txBox="1">
              <a:spLocks noChangeArrowheads="1"/>
            </p:cNvSpPr>
            <p:nvPr/>
          </p:nvSpPr>
          <p:spPr bwMode="auto">
            <a:xfrm>
              <a:off x="2013922" y="971436"/>
              <a:ext cx="219803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smtClean="0">
                  <a:solidFill>
                    <a:srgbClr val="A50021"/>
                  </a:solidFill>
                </a:rPr>
                <a:t>REAFIANZADORA</a:t>
              </a:r>
              <a:endParaRPr lang="es-MX" dirty="0">
                <a:solidFill>
                  <a:srgbClr val="A50021"/>
                </a:solidFill>
              </a:endParaRPr>
            </a:p>
          </p:txBody>
        </p:sp>
        <p:sp>
          <p:nvSpPr>
            <p:cNvPr id="17416" name="Text Box 19"/>
            <p:cNvSpPr txBox="1">
              <a:spLocks noChangeArrowheads="1"/>
            </p:cNvSpPr>
            <p:nvPr/>
          </p:nvSpPr>
          <p:spPr bwMode="auto">
            <a:xfrm>
              <a:off x="672311" y="5667375"/>
              <a:ext cx="477996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smtClean="0">
                  <a:solidFill>
                    <a:srgbClr val="A50021"/>
                  </a:solidFill>
                </a:rPr>
                <a:t>OTORGAN FIANZAS A TÍTULO ONEROSO</a:t>
              </a:r>
              <a:endParaRPr lang="es-ES" dirty="0">
                <a:solidFill>
                  <a:srgbClr val="A50021"/>
                </a:solidFill>
              </a:endParaRPr>
            </a:p>
          </p:txBody>
        </p:sp>
        <p:sp>
          <p:nvSpPr>
            <p:cNvPr id="17417" name="AutoShape 21"/>
            <p:cNvSpPr>
              <a:spLocks noChangeArrowheads="1"/>
            </p:cNvSpPr>
            <p:nvPr/>
          </p:nvSpPr>
          <p:spPr bwMode="auto">
            <a:xfrm>
              <a:off x="899592" y="1628800"/>
              <a:ext cx="4248150" cy="3671887"/>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10074" y="5400"/>
                  </a:lnTo>
                  <a:lnTo>
                    <a:pt x="10074" y="2699"/>
                  </a:lnTo>
                  <a:lnTo>
                    <a:pt x="9040" y="2699"/>
                  </a:lnTo>
                  <a:lnTo>
                    <a:pt x="10800" y="0"/>
                  </a:lnTo>
                  <a:lnTo>
                    <a:pt x="12560" y="2699"/>
                  </a:lnTo>
                  <a:lnTo>
                    <a:pt x="11526" y="2699"/>
                  </a:lnTo>
                  <a:lnTo>
                    <a:pt x="11526" y="5400"/>
                  </a:lnTo>
                  <a:lnTo>
                    <a:pt x="16200" y="5400"/>
                  </a:lnTo>
                  <a:lnTo>
                    <a:pt x="16200" y="10074"/>
                  </a:lnTo>
                  <a:lnTo>
                    <a:pt x="18901" y="10074"/>
                  </a:lnTo>
                  <a:lnTo>
                    <a:pt x="18901" y="9040"/>
                  </a:lnTo>
                  <a:lnTo>
                    <a:pt x="21600" y="10800"/>
                  </a:lnTo>
                  <a:lnTo>
                    <a:pt x="18901" y="12560"/>
                  </a:lnTo>
                  <a:lnTo>
                    <a:pt x="18901" y="11526"/>
                  </a:lnTo>
                  <a:lnTo>
                    <a:pt x="16200" y="11526"/>
                  </a:lnTo>
                  <a:lnTo>
                    <a:pt x="16200" y="16200"/>
                  </a:lnTo>
                  <a:lnTo>
                    <a:pt x="11526" y="16200"/>
                  </a:lnTo>
                  <a:lnTo>
                    <a:pt x="11526" y="18901"/>
                  </a:lnTo>
                  <a:lnTo>
                    <a:pt x="12560" y="18901"/>
                  </a:lnTo>
                  <a:lnTo>
                    <a:pt x="10800" y="21600"/>
                  </a:lnTo>
                  <a:lnTo>
                    <a:pt x="9040" y="18901"/>
                  </a:lnTo>
                  <a:lnTo>
                    <a:pt x="10074" y="18901"/>
                  </a:lnTo>
                  <a:lnTo>
                    <a:pt x="10074" y="16200"/>
                  </a:lnTo>
                  <a:lnTo>
                    <a:pt x="5400" y="16200"/>
                  </a:lnTo>
                  <a:lnTo>
                    <a:pt x="5400" y="11526"/>
                  </a:lnTo>
                  <a:lnTo>
                    <a:pt x="2699" y="11526"/>
                  </a:lnTo>
                  <a:lnTo>
                    <a:pt x="2699" y="12560"/>
                  </a:lnTo>
                  <a:lnTo>
                    <a:pt x="0" y="10800"/>
                  </a:lnTo>
                  <a:lnTo>
                    <a:pt x="2699" y="9040"/>
                  </a:lnTo>
                  <a:lnTo>
                    <a:pt x="2699" y="10074"/>
                  </a:lnTo>
                  <a:lnTo>
                    <a:pt x="5400" y="10074"/>
                  </a:lnTo>
                  <a:lnTo>
                    <a:pt x="5400" y="5400"/>
                  </a:lnTo>
                  <a:close/>
                </a:path>
              </a:pathLst>
            </a:custGeom>
            <a:solidFill>
              <a:schemeClr val="accent3">
                <a:lumMod val="75000"/>
              </a:schemeClr>
            </a:solidFill>
            <a:ln w="9525">
              <a:solidFill>
                <a:schemeClr val="tx1"/>
              </a:solidFill>
              <a:miter lim="800000"/>
              <a:headEnd/>
              <a:tailEnd/>
            </a:ln>
          </p:spPr>
          <p:txBody>
            <a:bodyPr wrap="none" anchor="ctr"/>
            <a:lstStyle/>
            <a:p>
              <a:r>
                <a:rPr lang="es-ES" sz="2200" dirty="0" smtClean="0"/>
                <a:t>AFIANZADORA</a:t>
              </a:r>
              <a:endParaRPr lang="es-MX" sz="2200" dirty="0"/>
            </a:p>
          </p:txBody>
        </p:sp>
        <p:sp>
          <p:nvSpPr>
            <p:cNvPr id="17419" name="Text Box 23"/>
            <p:cNvSpPr txBox="1">
              <a:spLocks noChangeArrowheads="1"/>
            </p:cNvSpPr>
            <p:nvPr/>
          </p:nvSpPr>
          <p:spPr bwMode="auto">
            <a:xfrm>
              <a:off x="5148064" y="3284984"/>
              <a:ext cx="902811"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s-ES" dirty="0" smtClean="0">
                  <a:solidFill>
                    <a:schemeClr val="accent2">
                      <a:lumMod val="75000"/>
                    </a:schemeClr>
                  </a:solidFill>
                </a:rPr>
                <a:t>FIADO</a:t>
              </a:r>
              <a:endParaRPr lang="es-ES" dirty="0">
                <a:solidFill>
                  <a:schemeClr val="accent2">
                    <a:lumMod val="75000"/>
                  </a:schemeClr>
                </a:solidFill>
              </a:endParaRPr>
            </a:p>
          </p:txBody>
        </p:sp>
        <p:sp>
          <p:nvSpPr>
            <p:cNvPr id="17420" name="Text Box 24"/>
            <p:cNvSpPr txBox="1">
              <a:spLocks noChangeArrowheads="1"/>
            </p:cNvSpPr>
            <p:nvPr/>
          </p:nvSpPr>
          <p:spPr bwMode="auto">
            <a:xfrm>
              <a:off x="6588224" y="2900273"/>
              <a:ext cx="2127859"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smtClean="0">
                  <a:solidFill>
                    <a:schemeClr val="accent1">
                      <a:lumMod val="50000"/>
                    </a:schemeClr>
                  </a:solidFill>
                </a:rPr>
                <a:t>OBTENCIÓN </a:t>
              </a:r>
            </a:p>
            <a:p>
              <a:pPr algn="ctr" eaLnBrk="1" hangingPunct="1"/>
              <a:r>
                <a:rPr lang="es-ES" dirty="0" smtClean="0">
                  <a:solidFill>
                    <a:schemeClr val="accent1">
                      <a:lumMod val="50000"/>
                    </a:schemeClr>
                  </a:solidFill>
                </a:rPr>
                <a:t>DE GARANTIAS</a:t>
              </a:r>
            </a:p>
            <a:p>
              <a:pPr algn="ctr" eaLnBrk="1" hangingPunct="1"/>
              <a:r>
                <a:rPr lang="es-ES" dirty="0" smtClean="0">
                  <a:solidFill>
                    <a:schemeClr val="accent1">
                      <a:lumMod val="50000"/>
                    </a:schemeClr>
                  </a:solidFill>
                </a:rPr>
                <a:t>DE RECUPERACIÓN</a:t>
              </a:r>
              <a:endParaRPr lang="es-ES" dirty="0">
                <a:solidFill>
                  <a:schemeClr val="accent1">
                    <a:lumMod val="50000"/>
                  </a:schemeClr>
                </a:solidFill>
              </a:endParaRPr>
            </a:p>
          </p:txBody>
        </p:sp>
        <p:sp>
          <p:nvSpPr>
            <p:cNvPr id="17421" name="Text Box 25"/>
            <p:cNvSpPr txBox="1">
              <a:spLocks noChangeArrowheads="1"/>
            </p:cNvSpPr>
            <p:nvPr/>
          </p:nvSpPr>
          <p:spPr bwMode="auto">
            <a:xfrm>
              <a:off x="5311776" y="1123732"/>
              <a:ext cx="3580704"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smtClean="0">
                  <a:solidFill>
                    <a:srgbClr val="A50021"/>
                  </a:solidFill>
                </a:rPr>
                <a:t>Prenda, hipoteca o fideicomiso</a:t>
              </a:r>
              <a:endParaRPr lang="es-MX" dirty="0">
                <a:solidFill>
                  <a:srgbClr val="A50021"/>
                </a:solidFill>
              </a:endParaRPr>
            </a:p>
            <a:p>
              <a:pPr algn="ctr" eaLnBrk="1" hangingPunct="1"/>
              <a:r>
                <a:rPr lang="es-ES" dirty="0" smtClean="0">
                  <a:solidFill>
                    <a:srgbClr val="A50021"/>
                  </a:solidFill>
                </a:rPr>
                <a:t>Obligación Solidaria</a:t>
              </a:r>
              <a:endParaRPr lang="es-MX" dirty="0">
                <a:solidFill>
                  <a:srgbClr val="A50021"/>
                </a:solidFill>
              </a:endParaRPr>
            </a:p>
            <a:p>
              <a:pPr algn="ctr" eaLnBrk="1" hangingPunct="1"/>
              <a:r>
                <a:rPr lang="es-ES" dirty="0" smtClean="0">
                  <a:solidFill>
                    <a:srgbClr val="A50021"/>
                  </a:solidFill>
                </a:rPr>
                <a:t>Contrafianza</a:t>
              </a:r>
            </a:p>
            <a:p>
              <a:pPr algn="ctr" eaLnBrk="1" hangingPunct="1"/>
              <a:r>
                <a:rPr lang="es-ES" dirty="0" smtClean="0">
                  <a:solidFill>
                    <a:srgbClr val="A50021"/>
                  </a:solidFill>
                </a:rPr>
                <a:t>Afectación en garantía.</a:t>
              </a:r>
              <a:endParaRPr lang="es-ES" dirty="0">
                <a:solidFill>
                  <a:srgbClr val="A50021"/>
                </a:solidFill>
              </a:endParaRPr>
            </a:p>
          </p:txBody>
        </p:sp>
        <p:sp>
          <p:nvSpPr>
            <p:cNvPr id="17422" name="Text Box 26"/>
            <p:cNvSpPr txBox="1">
              <a:spLocks noChangeArrowheads="1"/>
            </p:cNvSpPr>
            <p:nvPr/>
          </p:nvSpPr>
          <p:spPr bwMode="auto">
            <a:xfrm>
              <a:off x="6934180" y="5013176"/>
              <a:ext cx="1454244"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smtClean="0">
                  <a:solidFill>
                    <a:srgbClr val="A50021"/>
                  </a:solidFill>
                </a:rPr>
                <a:t>OBLIGADO</a:t>
              </a:r>
              <a:endParaRPr lang="es-MX" dirty="0">
                <a:solidFill>
                  <a:srgbClr val="A50021"/>
                </a:solidFill>
              </a:endParaRPr>
            </a:p>
            <a:p>
              <a:pPr algn="ctr" eaLnBrk="1" hangingPunct="1"/>
              <a:r>
                <a:rPr lang="es-MX" dirty="0" smtClean="0">
                  <a:solidFill>
                    <a:srgbClr val="A50021"/>
                  </a:solidFill>
                </a:rPr>
                <a:t>SOLIDARIO</a:t>
              </a:r>
              <a:endParaRPr lang="es-ES" dirty="0">
                <a:solidFill>
                  <a:srgbClr val="A50021"/>
                </a:solidFill>
              </a:endParaRPr>
            </a:p>
          </p:txBody>
        </p:sp>
      </p:grpSp>
      <p:sp>
        <p:nvSpPr>
          <p:cNvPr id="17411" name="1 Flecha derecha"/>
          <p:cNvSpPr>
            <a:spLocks noChangeArrowheads="1"/>
          </p:cNvSpPr>
          <p:nvPr/>
        </p:nvSpPr>
        <p:spPr bwMode="auto">
          <a:xfrm>
            <a:off x="6156176" y="3356992"/>
            <a:ext cx="357187" cy="198437"/>
          </a:xfrm>
          <a:prstGeom prst="rightArrow">
            <a:avLst>
              <a:gd name="adj1" fmla="val 50000"/>
              <a:gd name="adj2" fmla="val 50000"/>
            </a:avLst>
          </a:prstGeom>
          <a:solidFill>
            <a:schemeClr val="tx2">
              <a:lumMod val="60000"/>
              <a:lumOff val="40000"/>
            </a:schemeClr>
          </a:solidFill>
          <a:ln w="9525" algn="ctr">
            <a:solidFill>
              <a:schemeClr val="tx1"/>
            </a:solidFill>
            <a:round/>
            <a:headEnd/>
            <a:tailEnd/>
          </a:ln>
        </p:spPr>
        <p:txBody>
          <a:bodyPr/>
          <a:lstStyle/>
          <a:p>
            <a:endParaRPr lang="es-MX" dirty="0">
              <a:solidFill>
                <a:srgbClr val="800000"/>
              </a:solidFill>
            </a:endParaRPr>
          </a:p>
        </p:txBody>
      </p:sp>
      <p:sp>
        <p:nvSpPr>
          <p:cNvPr id="17412" name="2 Flecha derecha"/>
          <p:cNvSpPr>
            <a:spLocks noChangeArrowheads="1"/>
          </p:cNvSpPr>
          <p:nvPr/>
        </p:nvSpPr>
        <p:spPr bwMode="auto">
          <a:xfrm rot="-5400000" flipV="1">
            <a:off x="7376014" y="2544383"/>
            <a:ext cx="456867" cy="160238"/>
          </a:xfrm>
          <a:prstGeom prst="rightArrow">
            <a:avLst>
              <a:gd name="adj1" fmla="val 50000"/>
              <a:gd name="adj2" fmla="val 46658"/>
            </a:avLst>
          </a:prstGeom>
          <a:solidFill>
            <a:schemeClr val="tx2">
              <a:lumMod val="60000"/>
              <a:lumOff val="40000"/>
            </a:schemeClr>
          </a:solidFill>
          <a:ln w="9525" algn="ctr">
            <a:solidFill>
              <a:schemeClr val="tx1"/>
            </a:solidFill>
            <a:round/>
            <a:headEnd/>
            <a:tailEnd/>
          </a:ln>
        </p:spPr>
        <p:txBody>
          <a:bodyPr/>
          <a:lstStyle/>
          <a:p>
            <a:endParaRPr lang="es-MX" dirty="0"/>
          </a:p>
        </p:txBody>
      </p:sp>
      <p:sp>
        <p:nvSpPr>
          <p:cNvPr id="17413" name="3 Flecha abajo"/>
          <p:cNvSpPr>
            <a:spLocks noChangeArrowheads="1"/>
          </p:cNvSpPr>
          <p:nvPr/>
        </p:nvSpPr>
        <p:spPr bwMode="auto">
          <a:xfrm>
            <a:off x="7524328" y="4107854"/>
            <a:ext cx="255587" cy="833314"/>
          </a:xfrm>
          <a:prstGeom prst="downArrow">
            <a:avLst>
              <a:gd name="adj1" fmla="val 50000"/>
              <a:gd name="adj2" fmla="val 49913"/>
            </a:avLst>
          </a:prstGeom>
          <a:solidFill>
            <a:schemeClr val="tx2">
              <a:lumMod val="60000"/>
              <a:lumOff val="40000"/>
            </a:schemeClr>
          </a:solidFill>
          <a:ln w="9525" algn="ctr">
            <a:solidFill>
              <a:schemeClr val="tx1"/>
            </a:solidFill>
            <a:round/>
            <a:headEnd/>
            <a:tailEnd/>
          </a:ln>
        </p:spPr>
        <p:txBody>
          <a:bodyPr/>
          <a:lstStyle/>
          <a:p>
            <a:endParaRPr lang="es-MX" dirty="0"/>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solidFill>
                  <a:schemeClr val="accent1">
                    <a:lumMod val="50000"/>
                  </a:schemeClr>
                </a:solidFill>
              </a:rPr>
              <a:pPr>
                <a:defRPr/>
              </a:pPr>
              <a:t>13</a:t>
            </a:fld>
            <a:endParaRPr lang="es-ES" dirty="0">
              <a:solidFill>
                <a:schemeClr val="accent1">
                  <a:lumMod val="50000"/>
                </a:schemeClr>
              </a:solidFill>
            </a:endParaRPr>
          </a:p>
        </p:txBody>
      </p:sp>
    </p:spTree>
    <p:extLst>
      <p:ext uri="{BB962C8B-B14F-4D97-AF65-F5344CB8AC3E}">
        <p14:creationId xmlns:p14="http://schemas.microsoft.com/office/powerpoint/2010/main" val="2904514258"/>
      </p:ext>
    </p:extLst>
  </p:cSld>
  <p:clrMapOvr>
    <a:masterClrMapping/>
  </p:clrMapOvr>
  <p:transition spd="slow">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2053207"/>
            <a:ext cx="7416824" cy="2455913"/>
          </a:xfrm>
          <a:solidFill>
            <a:schemeClr val="accent3">
              <a:lumMod val="20000"/>
              <a:lumOff val="80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a:solidFill>
                  <a:schemeClr val="accent1">
                    <a:lumMod val="75000"/>
                  </a:schemeClr>
                </a:solidFill>
                <a:effectLst>
                  <a:outerShdw blurRad="38100" dist="38100" dir="2700000" algn="tl">
                    <a:srgbClr val="000000">
                      <a:alpha val="43137"/>
                    </a:srgbClr>
                  </a:outerShdw>
                </a:effectLst>
              </a:rPr>
              <a:t/>
            </a: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AUTORIDADES EN MATERIA DE FIANZAS.</a:t>
            </a:r>
            <a:br>
              <a:rPr lang="es-MX" sz="4000"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br>
            <a:endParaRPr lang="es-MX" sz="4000" b="1" i="1"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schemeClr val="tx2">
                    <a:lumMod val="75000"/>
                  </a:schemeClr>
                </a:solidFill>
              </a:rPr>
              <a:t>14</a:t>
            </a:fld>
            <a:endParaRPr lang="es-MX" dirty="0">
              <a:solidFill>
                <a:schemeClr val="tx2">
                  <a:lumMod val="75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32656"/>
            <a:ext cx="792163" cy="712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797093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a:xfrm>
            <a:off x="755576" y="453891"/>
            <a:ext cx="7632848" cy="670853"/>
          </a:xfrm>
          <a:prstGeom prst="rect">
            <a:avLst/>
          </a:prstGeom>
          <a:solidFill>
            <a:schemeClr val="accent3">
              <a:lumMod val="50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ln>
                  <a:solidFill>
                    <a:srgbClr val="2F2B20">
                      <a:lumMod val="65000"/>
                      <a:lumOff val="35000"/>
                    </a:srgbClr>
                  </a:solidFill>
                </a:ln>
                <a:solidFill>
                  <a:schemeClr val="bg1"/>
                </a:solidFill>
                <a:latin typeface="Arial" pitchFamily="34" charset="0"/>
                <a:cs typeface="Arial" pitchFamily="34" charset="0"/>
              </a:rPr>
              <a:t>¿Quiénes </a:t>
            </a:r>
            <a:r>
              <a:rPr lang="es-MX" sz="2400" b="1" dirty="0">
                <a:ln>
                  <a:solidFill>
                    <a:srgbClr val="2F2B20">
                      <a:lumMod val="65000"/>
                      <a:lumOff val="35000"/>
                    </a:srgbClr>
                  </a:solidFill>
                </a:ln>
                <a:solidFill>
                  <a:schemeClr val="bg1"/>
                </a:solidFill>
                <a:latin typeface="Arial" pitchFamily="34" charset="0"/>
                <a:cs typeface="Arial" pitchFamily="34" charset="0"/>
              </a:rPr>
              <a:t>son autoridades en materia de fianzas?</a:t>
            </a:r>
          </a:p>
        </p:txBody>
      </p:sp>
      <p:graphicFrame>
        <p:nvGraphicFramePr>
          <p:cNvPr id="5" name="4 Diagrama"/>
          <p:cNvGraphicFramePr/>
          <p:nvPr>
            <p:extLst>
              <p:ext uri="{D42A27DB-BD31-4B8C-83A1-F6EECF244321}">
                <p14:modId xmlns:p14="http://schemas.microsoft.com/office/powerpoint/2010/main" val="1795404266"/>
              </p:ext>
            </p:extLst>
          </p:nvPr>
        </p:nvGraphicFramePr>
        <p:xfrm>
          <a:off x="323528" y="1829048"/>
          <a:ext cx="8496944" cy="462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accent3">
                    <a:lumMod val="50000"/>
                  </a:schemeClr>
                </a:solidFill>
              </a:rPr>
              <a:pPr/>
              <a:t>15</a:t>
            </a:fld>
            <a:endParaRPr lang="es-MX" dirty="0">
              <a:solidFill>
                <a:schemeClr val="accent3">
                  <a:lumMod val="50000"/>
                </a:schemeClr>
              </a:solidFill>
            </a:endParaRPr>
          </a:p>
        </p:txBody>
      </p:sp>
      <p:sp>
        <p:nvSpPr>
          <p:cNvPr id="6" name="5 Rectángulo"/>
          <p:cNvSpPr/>
          <p:nvPr/>
        </p:nvSpPr>
        <p:spPr>
          <a:xfrm>
            <a:off x="539553" y="1196752"/>
            <a:ext cx="7768259" cy="792088"/>
          </a:xfrm>
          <a:prstGeom prst="rect">
            <a:avLst/>
          </a:prstGeom>
          <a:solidFill>
            <a:schemeClr val="bg2">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rgbClr val="FFFFFF"/>
                </a:solidFill>
                <a:latin typeface="Arial" pitchFamily="34" charset="0"/>
                <a:cs typeface="Arial" pitchFamily="34" charset="0"/>
              </a:rPr>
              <a:t>L</a:t>
            </a:r>
            <a:r>
              <a:rPr lang="es-MX" sz="2000" dirty="0" smtClean="0">
                <a:solidFill>
                  <a:srgbClr val="FFFFFF"/>
                </a:solidFill>
                <a:latin typeface="Arial" pitchFamily="34" charset="0"/>
                <a:cs typeface="Arial" pitchFamily="34" charset="0"/>
              </a:rPr>
              <a:t>as </a:t>
            </a:r>
            <a:r>
              <a:rPr lang="es-MX" sz="2000" dirty="0">
                <a:solidFill>
                  <a:srgbClr val="FFFFFF"/>
                </a:solidFill>
                <a:latin typeface="Arial" pitchFamily="34" charset="0"/>
                <a:cs typeface="Arial" pitchFamily="34" charset="0"/>
              </a:rPr>
              <a:t>Instituciones que regulan y supervisan las actividades del sector asegurador</a:t>
            </a:r>
            <a:r>
              <a:rPr lang="es-MX" sz="2000" dirty="0" smtClean="0">
                <a:solidFill>
                  <a:srgbClr val="FFFFFF"/>
                </a:solidFill>
                <a:latin typeface="Arial" pitchFamily="34" charset="0"/>
                <a:cs typeface="Arial" pitchFamily="34" charset="0"/>
              </a:rPr>
              <a:t>, afianzador, </a:t>
            </a:r>
            <a:r>
              <a:rPr lang="es-MX" sz="2000" dirty="0">
                <a:solidFill>
                  <a:srgbClr val="FFFFFF"/>
                </a:solidFill>
                <a:latin typeface="Arial" pitchFamily="34" charset="0"/>
                <a:cs typeface="Arial" pitchFamily="34" charset="0"/>
              </a:rPr>
              <a:t>bancario y </a:t>
            </a:r>
            <a:r>
              <a:rPr lang="es-MX" sz="2000" dirty="0" smtClean="0">
                <a:solidFill>
                  <a:srgbClr val="FFFFFF"/>
                </a:solidFill>
                <a:latin typeface="Arial" pitchFamily="34" charset="0"/>
                <a:cs typeface="Arial" pitchFamily="34" charset="0"/>
              </a:rPr>
              <a:t>bursátil son:</a:t>
            </a:r>
            <a:endParaRPr lang="es-MX" sz="2000" dirty="0">
              <a:solidFill>
                <a:srgbClr val="FFFFFF"/>
              </a:solidFill>
              <a:latin typeface="Arial" pitchFamily="34" charset="0"/>
              <a:cs typeface="Arial" pitchFamily="34" charset="0"/>
            </a:endParaRPr>
          </a:p>
        </p:txBody>
      </p:sp>
    </p:spTree>
    <p:extLst>
      <p:ext uri="{BB962C8B-B14F-4D97-AF65-F5344CB8AC3E}">
        <p14:creationId xmlns:p14="http://schemas.microsoft.com/office/powerpoint/2010/main" val="1639248896"/>
      </p:ext>
    </p:extLst>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16</a:t>
            </a:fld>
            <a:endParaRPr lang="es-MX"/>
          </a:p>
        </p:txBody>
      </p:sp>
      <p:sp>
        <p:nvSpPr>
          <p:cNvPr id="4" name="1 Título"/>
          <p:cNvSpPr txBox="1">
            <a:spLocks/>
          </p:cNvSpPr>
          <p:nvPr/>
        </p:nvSpPr>
        <p:spPr>
          <a:xfrm>
            <a:off x="971600" y="566514"/>
            <a:ext cx="3600400" cy="846262"/>
          </a:xfrm>
          <a:prstGeom prst="rect">
            <a:avLst/>
          </a:prstGeom>
          <a:solidFill>
            <a:schemeClr val="accent3">
              <a:lumMod val="50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solidFill>
                  <a:schemeClr val="bg1"/>
                </a:solidFill>
                <a:latin typeface="Arial" pitchFamily="34" charset="0"/>
                <a:cs typeface="Arial" pitchFamily="34" charset="0"/>
              </a:rPr>
              <a:t>Comisión Nacional de Seguros y Fianzas</a:t>
            </a:r>
            <a:endParaRPr lang="es-MX" sz="2400" b="1" dirty="0">
              <a:solidFill>
                <a:schemeClr val="bg1"/>
              </a:solidFill>
              <a:latin typeface="Arial" pitchFamily="34" charset="0"/>
              <a:cs typeface="Arial" pitchFamily="34" charset="0"/>
            </a:endParaRPr>
          </a:p>
        </p:txBody>
      </p:sp>
      <p:sp>
        <p:nvSpPr>
          <p:cNvPr id="10" name="Rectangle 1"/>
          <p:cNvSpPr>
            <a:spLocks noChangeArrowheads="1"/>
          </p:cNvSpPr>
          <p:nvPr/>
        </p:nvSpPr>
        <p:spPr bwMode="auto">
          <a:xfrm>
            <a:off x="395536" y="1804174"/>
            <a:ext cx="4896544" cy="3416320"/>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400" dirty="0">
                <a:latin typeface="Arial" pitchFamily="34" charset="0"/>
                <a:cs typeface="Arial" pitchFamily="34" charset="0"/>
              </a:rPr>
              <a:t>Órgano desconcentrado de la SHCP cuya función principal es: </a:t>
            </a:r>
            <a:r>
              <a:rPr lang="es-ES" sz="2400" dirty="0" smtClean="0">
                <a:latin typeface="Arial" pitchFamily="34" charset="0"/>
                <a:cs typeface="Arial" pitchFamily="34" charset="0"/>
              </a:rPr>
              <a:t>la </a:t>
            </a:r>
            <a:r>
              <a:rPr lang="es-ES" sz="2400" dirty="0">
                <a:latin typeface="Arial" pitchFamily="34" charset="0"/>
                <a:cs typeface="Arial" pitchFamily="34" charset="0"/>
              </a:rPr>
              <a:t>inspección, vigilancia  y supervisión de las instituciones, sociedades, personas y empresas que determina la ley sobre la materia, así como el desarrollo de los sectores asegurador y afianzador del país</a:t>
            </a:r>
            <a:r>
              <a:rPr lang="es-ES" sz="2400" dirty="0" smtClean="0">
                <a:latin typeface="Arial" pitchFamily="34" charset="0"/>
                <a:cs typeface="Arial" pitchFamily="34" charset="0"/>
              </a:rPr>
              <a:t>. </a:t>
            </a:r>
            <a:endParaRPr lang="es-MX" sz="2400" dirty="0">
              <a:latin typeface="Arial" pitchFamily="34" charset="0"/>
              <a:cs typeface="Arial" pitchFamily="34" charset="0"/>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4399" y="2780928"/>
            <a:ext cx="3616165"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792941"/>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17</a:t>
            </a:fld>
            <a:endParaRPr lang="es-MX"/>
          </a:p>
        </p:txBody>
      </p:sp>
      <p:sp>
        <p:nvSpPr>
          <p:cNvPr id="4" name="1 Título"/>
          <p:cNvSpPr txBox="1">
            <a:spLocks/>
          </p:cNvSpPr>
          <p:nvPr/>
        </p:nvSpPr>
        <p:spPr>
          <a:xfrm>
            <a:off x="971600" y="350490"/>
            <a:ext cx="3600400" cy="846262"/>
          </a:xfrm>
          <a:prstGeom prst="rect">
            <a:avLst/>
          </a:prstGeom>
          <a:solidFill>
            <a:schemeClr val="accent3">
              <a:lumMod val="50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solidFill>
                  <a:schemeClr val="bg1"/>
                </a:solidFill>
                <a:latin typeface="Arial" pitchFamily="34" charset="0"/>
                <a:cs typeface="Arial" pitchFamily="34" charset="0"/>
              </a:rPr>
              <a:t>Comisión Nacional de Seguros y Fianzas</a:t>
            </a:r>
            <a:endParaRPr lang="es-MX" sz="2400" b="1" dirty="0">
              <a:solidFill>
                <a:schemeClr val="bg1"/>
              </a:solidFill>
              <a:latin typeface="Arial" pitchFamily="34" charset="0"/>
              <a:cs typeface="Arial" pitchFamily="34" charset="0"/>
            </a:endParaRPr>
          </a:p>
        </p:txBody>
      </p:sp>
      <p:sp>
        <p:nvSpPr>
          <p:cNvPr id="10" name="Rectangle 1"/>
          <p:cNvSpPr>
            <a:spLocks noChangeArrowheads="1"/>
          </p:cNvSpPr>
          <p:nvPr/>
        </p:nvSpPr>
        <p:spPr bwMode="auto">
          <a:xfrm>
            <a:off x="467544" y="1268760"/>
            <a:ext cx="8136904" cy="3508653"/>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000" b="1" dirty="0" smtClean="0">
                <a:solidFill>
                  <a:srgbClr val="2F2B20"/>
                </a:solidFill>
                <a:latin typeface="Arial" pitchFamily="34" charset="0"/>
                <a:cs typeface="Arial" pitchFamily="34" charset="0"/>
              </a:rPr>
              <a:t>ANTECEDENTES</a:t>
            </a:r>
            <a:r>
              <a:rPr lang="es-ES" sz="2400" dirty="0" smtClean="0">
                <a:solidFill>
                  <a:srgbClr val="2F2B20"/>
                </a:solidFill>
                <a:latin typeface="Arial" pitchFamily="34" charset="0"/>
                <a:cs typeface="Arial" pitchFamily="34" charset="0"/>
              </a:rPr>
              <a:t>:</a:t>
            </a:r>
            <a:r>
              <a:rPr lang="es-ES" sz="2400" dirty="0">
                <a:solidFill>
                  <a:srgbClr val="2F2B20"/>
                </a:solidFill>
                <a:latin typeface="Arial" pitchFamily="34" charset="0"/>
                <a:cs typeface="Arial" pitchFamily="34" charset="0"/>
              </a:rPr>
              <a:t> </a:t>
            </a:r>
            <a:endParaRPr lang="es-ES" sz="2400" dirty="0" smtClean="0">
              <a:solidFill>
                <a:srgbClr val="2F2B20"/>
              </a:solidFill>
              <a:latin typeface="Arial" pitchFamily="34" charset="0"/>
              <a:cs typeface="Arial" pitchFamily="34" charset="0"/>
            </a:endParaRPr>
          </a:p>
          <a:p>
            <a:pPr algn="just"/>
            <a:r>
              <a:rPr lang="es-ES" sz="2200" dirty="0" smtClean="0">
                <a:latin typeface="Arial" pitchFamily="34" charset="0"/>
                <a:cs typeface="Arial" pitchFamily="34" charset="0"/>
              </a:rPr>
              <a:t>La </a:t>
            </a:r>
            <a:r>
              <a:rPr lang="es-ES" sz="2200" dirty="0">
                <a:latin typeface="Arial" pitchFamily="34" charset="0"/>
                <a:cs typeface="Arial" pitchFamily="34" charset="0"/>
              </a:rPr>
              <a:t>Comisión Nacional de Seguros y Fianzas (</a:t>
            </a:r>
            <a:r>
              <a:rPr lang="es-ES" sz="2200" i="1" dirty="0">
                <a:latin typeface="Arial" pitchFamily="34" charset="0"/>
                <a:cs typeface="Arial" pitchFamily="34" charset="0"/>
              </a:rPr>
              <a:t>CNSF</a:t>
            </a:r>
            <a:r>
              <a:rPr lang="es-ES" sz="2200" dirty="0">
                <a:latin typeface="Arial" pitchFamily="34" charset="0"/>
                <a:cs typeface="Arial" pitchFamily="34" charset="0"/>
              </a:rPr>
              <a:t>) ya existía en fechas anteriores a 1970 y fue precisamente en ese año que desaparece para fusionarse con la Comisión Nacional </a:t>
            </a:r>
            <a:r>
              <a:rPr lang="es-ES" sz="2200" dirty="0" smtClean="0">
                <a:latin typeface="Arial" pitchFamily="34" charset="0"/>
                <a:cs typeface="Arial" pitchFamily="34" charset="0"/>
              </a:rPr>
              <a:t>Bancaria; </a:t>
            </a:r>
            <a:r>
              <a:rPr lang="es-ES" sz="2200" dirty="0">
                <a:latin typeface="Arial" pitchFamily="34" charset="0"/>
                <a:cs typeface="Arial" pitchFamily="34" charset="0"/>
              </a:rPr>
              <a:t>sin embargo, tal parece que esta fusión no fue eficiente y se toma la decisión en 1989 de restablecer la existencia de lo que hoy se llama </a:t>
            </a:r>
            <a:r>
              <a:rPr lang="es-ES" sz="2200" i="1" dirty="0">
                <a:latin typeface="Arial" pitchFamily="34" charset="0"/>
                <a:cs typeface="Arial" pitchFamily="34" charset="0"/>
              </a:rPr>
              <a:t>CNSF</a:t>
            </a:r>
            <a:r>
              <a:rPr lang="es-ES" sz="2200" dirty="0">
                <a:latin typeface="Arial" pitchFamily="34" charset="0"/>
                <a:cs typeface="Arial" pitchFamily="34" charset="0"/>
              </a:rPr>
              <a:t>. La razón de la separación se debió fundamentalmente al crecimiento de las actividades financieras y la necesidad de atender de una manera más eficiente, los sectores especializados</a:t>
            </a:r>
            <a:r>
              <a:rPr lang="es-ES" sz="2200" dirty="0" smtClean="0">
                <a:latin typeface="Arial" pitchFamily="34" charset="0"/>
                <a:cs typeface="Arial" pitchFamily="34" charset="0"/>
              </a:rPr>
              <a:t>.</a:t>
            </a:r>
            <a:endParaRPr lang="es-MX" sz="2200" dirty="0">
              <a:solidFill>
                <a:srgbClr val="2F2B20"/>
              </a:solidFill>
              <a:latin typeface="Arial" pitchFamily="34" charset="0"/>
              <a:cs typeface="Arial"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4821155"/>
            <a:ext cx="4320480" cy="192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468145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827584" y="476672"/>
            <a:ext cx="7416824" cy="630238"/>
          </a:xfrm>
          <a:prstGeom prst="rect">
            <a:avLst/>
          </a:prstGeom>
          <a:solidFill>
            <a:schemeClr val="accent3">
              <a:lumMod val="50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solidFill>
                  <a:schemeClr val="bg1"/>
                </a:solidFill>
                <a:latin typeface="Arial" pitchFamily="34" charset="0"/>
                <a:cs typeface="Arial" pitchFamily="34" charset="0"/>
              </a:rPr>
              <a:t>Comisión Nacional de Seguros y Fianzas</a:t>
            </a:r>
            <a:endParaRPr lang="es-MX" sz="2400" b="1" dirty="0">
              <a:solidFill>
                <a:schemeClr val="bg1"/>
              </a:solidFill>
              <a:latin typeface="Arial" pitchFamily="34" charset="0"/>
              <a:cs typeface="Arial" pitchFamily="34" charset="0"/>
            </a:endParaRPr>
          </a:p>
        </p:txBody>
      </p:sp>
      <p:sp>
        <p:nvSpPr>
          <p:cNvPr id="10" name="Rectangle 1"/>
          <p:cNvSpPr>
            <a:spLocks noChangeArrowheads="1"/>
          </p:cNvSpPr>
          <p:nvPr/>
        </p:nvSpPr>
        <p:spPr bwMode="auto">
          <a:xfrm>
            <a:off x="467544" y="2132856"/>
            <a:ext cx="8136904" cy="1887696"/>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a:spcAft>
                <a:spcPts val="1000"/>
              </a:spcAft>
            </a:pPr>
            <a:r>
              <a:rPr lang="es-ES" sz="2000" dirty="0" smtClean="0">
                <a:effectLst/>
                <a:latin typeface="Arial" pitchFamily="34" charset="0"/>
                <a:ea typeface="Calibri"/>
                <a:cs typeface="Arial" pitchFamily="34" charset="0"/>
              </a:rPr>
              <a:t>La supervisión de solvencia y estabilidad financiera de las instituciones de seguros y fianzas, para garantizar los intereses del público usuario.</a:t>
            </a:r>
          </a:p>
          <a:p>
            <a:pPr lvl="0" algn="just">
              <a:spcAft>
                <a:spcPts val="1000"/>
              </a:spcAft>
            </a:pPr>
            <a:r>
              <a:rPr lang="es-ES" sz="2000" dirty="0" smtClean="0">
                <a:effectLst/>
                <a:latin typeface="Arial" pitchFamily="34" charset="0"/>
                <a:ea typeface="Calibri"/>
                <a:cs typeface="Arial" pitchFamily="34" charset="0"/>
              </a:rPr>
              <a:t>La autorización de los intermediarios de seguro, fianzas y reaseguro.</a:t>
            </a:r>
          </a:p>
          <a:p>
            <a:pPr lvl="0" algn="just">
              <a:spcAft>
                <a:spcPts val="1000"/>
              </a:spcAft>
            </a:pPr>
            <a:r>
              <a:rPr lang="es-ES" sz="2000" dirty="0" smtClean="0">
                <a:effectLst/>
                <a:latin typeface="Arial" pitchFamily="34" charset="0"/>
                <a:ea typeface="Calibri"/>
                <a:cs typeface="Arial" pitchFamily="34" charset="0"/>
              </a:rPr>
              <a:t>El apoyo al desarrollo de los sectores asegurador y afianzador</a:t>
            </a:r>
            <a:r>
              <a:rPr lang="es-ES" sz="2000" dirty="0" smtClean="0">
                <a:latin typeface="Arial" pitchFamily="34" charset="0"/>
                <a:cs typeface="Arial" pitchFamily="34" charset="0"/>
              </a:rPr>
              <a:t>. </a:t>
            </a:r>
            <a:r>
              <a:rPr lang="es-ES" sz="2000" dirty="0">
                <a:solidFill>
                  <a:srgbClr val="2F2B20"/>
                </a:solidFill>
                <a:latin typeface="Arial" pitchFamily="34" charset="0"/>
                <a:cs typeface="Arial" pitchFamily="34" charset="0"/>
              </a:rPr>
              <a:t> </a:t>
            </a:r>
            <a:endParaRPr lang="es-MX" sz="2000" dirty="0">
              <a:solidFill>
                <a:srgbClr val="2F2B20"/>
              </a:solidFill>
              <a:latin typeface="Arial" pitchFamily="34" charset="0"/>
              <a:cs typeface="Arial" pitchFamily="34" charset="0"/>
            </a:endParaRPr>
          </a:p>
        </p:txBody>
      </p:sp>
      <p:sp>
        <p:nvSpPr>
          <p:cNvPr id="7" name="6 Rectángulo"/>
          <p:cNvSpPr/>
          <p:nvPr/>
        </p:nvSpPr>
        <p:spPr>
          <a:xfrm>
            <a:off x="827584" y="1268760"/>
            <a:ext cx="7416824" cy="576064"/>
          </a:xfrm>
          <a:prstGeom prst="rect">
            <a:avLst/>
          </a:prstGeom>
          <a:solidFill>
            <a:schemeClr val="bg2">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5000"/>
              </a:lnSpc>
              <a:spcAft>
                <a:spcPts val="1000"/>
              </a:spcAft>
            </a:pPr>
            <a:r>
              <a:rPr lang="es-ES" sz="2400" b="1" dirty="0" smtClean="0">
                <a:latin typeface="Arial" pitchFamily="34" charset="0"/>
                <a:cs typeface="Arial" pitchFamily="34" charset="0"/>
              </a:rPr>
              <a:t>Principales funciones de la CNSF:</a:t>
            </a:r>
            <a:endParaRPr lang="es-MX" sz="2400" dirty="0">
              <a:solidFill>
                <a:srgbClr val="FFFFFF"/>
              </a:solidFill>
              <a:latin typeface="Arial" pitchFamily="34" charset="0"/>
              <a:ea typeface="Calibri"/>
              <a:cs typeface="Arial" pitchFamily="34" charset="0"/>
            </a:endParaRPr>
          </a:p>
        </p:txBody>
      </p:sp>
      <p:sp>
        <p:nvSpPr>
          <p:cNvPr id="9" name="Rectangle 1"/>
          <p:cNvSpPr>
            <a:spLocks noChangeArrowheads="1"/>
          </p:cNvSpPr>
          <p:nvPr/>
        </p:nvSpPr>
        <p:spPr bwMode="auto">
          <a:xfrm>
            <a:off x="467544" y="4082296"/>
            <a:ext cx="8136904" cy="1938992"/>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000" dirty="0">
                <a:latin typeface="Arial" pitchFamily="34" charset="0"/>
                <a:cs typeface="Arial" pitchFamily="34" charset="0"/>
              </a:rPr>
              <a:t>La </a:t>
            </a:r>
            <a:r>
              <a:rPr lang="es-ES" sz="2000" dirty="0" smtClean="0">
                <a:latin typeface="Arial" pitchFamily="34" charset="0"/>
                <a:cs typeface="Arial" pitchFamily="34" charset="0"/>
              </a:rPr>
              <a:t>función supervisora de la CNBV, debe operar bajo principios de eficiencia, eficacia y calidad, acordes con los estándares internacionales en la materia, con el objeto de coadyuvar la estabilidad y solvencia financiera de las industrias aseguradora y afianzadora, como elemento para estimular la seguridad y confianza del público usuario de estos servicios financieros.  </a:t>
            </a:r>
            <a:r>
              <a:rPr lang="es-ES" sz="2000" dirty="0">
                <a:solidFill>
                  <a:srgbClr val="2F2B20"/>
                </a:solidFill>
              </a:rPr>
              <a:t> </a:t>
            </a:r>
            <a:endParaRPr lang="es-MX" sz="2000" dirty="0">
              <a:solidFill>
                <a:srgbClr val="2F2B20"/>
              </a:solidFill>
            </a:endParaRPr>
          </a:p>
        </p:txBody>
      </p:sp>
      <p:sp>
        <p:nvSpPr>
          <p:cNvPr id="2" name="1 Marcador de número de diapositiva"/>
          <p:cNvSpPr>
            <a:spLocks noGrp="1"/>
          </p:cNvSpPr>
          <p:nvPr>
            <p:ph type="sldNum" sz="quarter" idx="12"/>
          </p:nvPr>
        </p:nvSpPr>
        <p:spPr/>
        <p:txBody>
          <a:bodyPr/>
          <a:lstStyle/>
          <a:p>
            <a:fld id="{114F6E14-26B7-447F-A4C5-187AB6119613}" type="slidenum">
              <a:rPr lang="es-MX" smtClean="0"/>
              <a:pPr/>
              <a:t>18</a:t>
            </a:fld>
            <a:endParaRPr lang="es-MX" dirty="0"/>
          </a:p>
        </p:txBody>
      </p:sp>
    </p:spTree>
    <p:extLst>
      <p:ext uri="{BB962C8B-B14F-4D97-AF65-F5344CB8AC3E}">
        <p14:creationId xmlns:p14="http://schemas.microsoft.com/office/powerpoint/2010/main" val="207766778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bwMode="auto">
          <a:xfrm>
            <a:off x="539552" y="2204864"/>
            <a:ext cx="7992888" cy="3456384"/>
          </a:xfrm>
          <a:prstGeom prst="rect">
            <a:avLst/>
          </a:prstGeom>
          <a:solidFill>
            <a:schemeClr val="accent1"/>
          </a:solidFill>
          <a:ln>
            <a:solidFill>
              <a:srgbClr val="000000"/>
            </a:solid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eaLnBrk="1" hangingPunct="1">
              <a:lnSpc>
                <a:spcPct val="80000"/>
              </a:lnSpc>
            </a:pPr>
            <a:endParaRPr lang="es-ES" sz="1200" dirty="0" smtClean="0"/>
          </a:p>
          <a:p>
            <a:pPr eaLnBrk="1" hangingPunct="1">
              <a:lnSpc>
                <a:spcPct val="80000"/>
              </a:lnSpc>
            </a:pPr>
            <a:endParaRPr lang="es-MX" sz="2200" dirty="0" smtClean="0">
              <a:latin typeface="Arial" pitchFamily="34" charset="0"/>
              <a:cs typeface="Arial" pitchFamily="34" charset="0"/>
            </a:endParaRPr>
          </a:p>
          <a:p>
            <a:pPr algn="just"/>
            <a:r>
              <a:rPr lang="es-MX" sz="2200" dirty="0">
                <a:solidFill>
                  <a:schemeClr val="tx1"/>
                </a:solidFill>
                <a:latin typeface="Arial" pitchFamily="34" charset="0"/>
                <a:cs typeface="Arial" pitchFamily="34" charset="0"/>
              </a:rPr>
              <a:t>CONDUSEF fue creada por la Ley de Protección y defensa al Usuario de Servicios Financieros, publicada en el Diario Oficial de la Federación el 18 de enero de 1999. Es un organismo público descentralizado con personalidad jurídica y patrimonio propios. </a:t>
            </a:r>
            <a:endParaRPr lang="es-MX" sz="2200" dirty="0" smtClean="0">
              <a:solidFill>
                <a:schemeClr val="tx1"/>
              </a:solidFill>
              <a:latin typeface="Arial" pitchFamily="34" charset="0"/>
              <a:cs typeface="Arial" pitchFamily="34" charset="0"/>
            </a:endParaRPr>
          </a:p>
          <a:p>
            <a:pPr algn="just"/>
            <a:endParaRPr lang="es-MX" sz="2200" dirty="0">
              <a:solidFill>
                <a:schemeClr val="tx1"/>
              </a:solidFill>
              <a:latin typeface="Arial" pitchFamily="34" charset="0"/>
              <a:cs typeface="Arial" pitchFamily="34" charset="0"/>
            </a:endParaRPr>
          </a:p>
          <a:p>
            <a:pPr algn="just"/>
            <a:r>
              <a:rPr lang="es-MX" sz="2200" dirty="0">
                <a:solidFill>
                  <a:schemeClr val="tx1"/>
                </a:solidFill>
                <a:latin typeface="Arial" pitchFamily="34" charset="0"/>
                <a:cs typeface="Arial" pitchFamily="34" charset="0"/>
              </a:rPr>
              <a:t>Tiene por objeto la protección y defensa de los derechos e intereses del público usuario de los servicios financieros, que prestan las instituciones públicas, privadas y del sector social debidamente autorizadas, así como regular la organización, procedimientos y funcionamiento de la entidad pública encargada de dichas </a:t>
            </a:r>
            <a:r>
              <a:rPr lang="es-MX" sz="2200" dirty="0" smtClean="0">
                <a:solidFill>
                  <a:schemeClr val="tx1"/>
                </a:solidFill>
                <a:latin typeface="Arial" pitchFamily="34" charset="0"/>
                <a:cs typeface="Arial" pitchFamily="34" charset="0"/>
              </a:rPr>
              <a:t>funciones.</a:t>
            </a:r>
            <a:endParaRPr lang="es-MX" sz="2200" dirty="0">
              <a:solidFill>
                <a:schemeClr val="tx1"/>
              </a:solidFill>
              <a:latin typeface="Arial" pitchFamily="34" charset="0"/>
              <a:cs typeface="Arial" pitchFamily="34" charset="0"/>
            </a:endParaRPr>
          </a:p>
          <a:p>
            <a:pPr eaLnBrk="1" hangingPunct="1">
              <a:lnSpc>
                <a:spcPct val="80000"/>
              </a:lnSpc>
            </a:pPr>
            <a:endParaRPr lang="es-MX" sz="1200" dirty="0" smtClean="0">
              <a:solidFill>
                <a:schemeClr val="tx1"/>
              </a:solidFill>
            </a:endParaRPr>
          </a:p>
        </p:txBody>
      </p:sp>
      <p:sp>
        <p:nvSpPr>
          <p:cNvPr id="2" name="1 Marcador de número de diapositiva"/>
          <p:cNvSpPr>
            <a:spLocks noGrp="1"/>
          </p:cNvSpPr>
          <p:nvPr>
            <p:ph type="sldNum" sz="quarter" idx="12"/>
          </p:nvPr>
        </p:nvSpPr>
        <p:spPr/>
        <p:txBody>
          <a:bodyPr/>
          <a:lstStyle/>
          <a:p>
            <a:fld id="{4C1F28A2-4A4E-4FA1-BC97-E5EAF3A82D55}" type="slidenum">
              <a:rPr lang="es-MX" smtClean="0"/>
              <a:t>19</a:t>
            </a:fld>
            <a:endParaRPr lang="es-MX"/>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476672"/>
            <a:ext cx="4117107" cy="1576110"/>
          </a:xfrm>
          <a:prstGeom prst="rect">
            <a:avLst/>
          </a:prstGeom>
          <a:noFill/>
          <a:ln w="28575">
            <a:solidFill>
              <a:schemeClr val="accent2">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7563930"/>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0" y="285750"/>
            <a:ext cx="9144000" cy="1477328"/>
          </a:xfrm>
          <a:prstGeom prst="rect">
            <a:avLst/>
          </a:prstGeom>
          <a:noFill/>
          <a:ln w="9525">
            <a:noFill/>
            <a:miter lim="800000"/>
            <a:headEnd/>
            <a:tailEnd/>
          </a:ln>
        </p:spPr>
        <p:txBody>
          <a:bodyPr wrap="square">
            <a:spAutoFit/>
          </a:bodyPr>
          <a:lstStyle/>
          <a:p>
            <a:pPr algn="ctr"/>
            <a:r>
              <a:rPr lang="es-MX" sz="2200" dirty="0">
                <a:latin typeface="Arial" pitchFamily="34" charset="0"/>
                <a:cs typeface="Arial" pitchFamily="34" charset="0"/>
              </a:rPr>
              <a:t>Universidad   Autónoma   del </a:t>
            </a:r>
            <a:r>
              <a:rPr lang="es-MX" sz="2200" dirty="0" smtClean="0">
                <a:latin typeface="Arial" pitchFamily="34" charset="0"/>
                <a:cs typeface="Arial" pitchFamily="34" charset="0"/>
              </a:rPr>
              <a:t> </a:t>
            </a:r>
            <a:r>
              <a:rPr lang="es-MX" sz="2200" dirty="0">
                <a:latin typeface="Arial" pitchFamily="34" charset="0"/>
                <a:cs typeface="Arial" pitchFamily="34" charset="0"/>
              </a:rPr>
              <a:t>Estado </a:t>
            </a:r>
            <a:r>
              <a:rPr lang="es-MX" sz="2200" dirty="0" smtClean="0">
                <a:latin typeface="Arial" pitchFamily="34" charset="0"/>
                <a:cs typeface="Arial" pitchFamily="34" charset="0"/>
              </a:rPr>
              <a:t>de </a:t>
            </a:r>
            <a:r>
              <a:rPr lang="es-MX" sz="2200" dirty="0">
                <a:latin typeface="Arial" pitchFamily="34" charset="0"/>
                <a:cs typeface="Arial" pitchFamily="34" charset="0"/>
              </a:rPr>
              <a:t>México</a:t>
            </a:r>
          </a:p>
          <a:p>
            <a:pPr algn="ctr"/>
            <a:r>
              <a:rPr lang="es-MX" sz="2200" dirty="0" smtClean="0">
                <a:latin typeface="Arial" pitchFamily="34" charset="0"/>
                <a:cs typeface="Arial" pitchFamily="34" charset="0"/>
              </a:rPr>
              <a:t>Facultad </a:t>
            </a:r>
            <a:r>
              <a:rPr lang="es-MX" sz="2200" dirty="0">
                <a:latin typeface="Arial" pitchFamily="34" charset="0"/>
                <a:cs typeface="Arial" pitchFamily="34" charset="0"/>
              </a:rPr>
              <a:t>de Economía</a:t>
            </a:r>
            <a:r>
              <a:rPr lang="es-MX" sz="2200" dirty="0" smtClean="0">
                <a:latin typeface="Arial" pitchFamily="34" charset="0"/>
                <a:cs typeface="Arial" pitchFamily="34" charset="0"/>
              </a:rPr>
              <a:t>.</a:t>
            </a:r>
          </a:p>
          <a:p>
            <a:pPr algn="ctr"/>
            <a:endParaRPr lang="es-MX" sz="2200" dirty="0">
              <a:latin typeface="Arial" pitchFamily="34" charset="0"/>
              <a:cs typeface="Arial" pitchFamily="34" charset="0"/>
            </a:endParaRPr>
          </a:p>
          <a:p>
            <a:pPr algn="ctr"/>
            <a:r>
              <a:rPr lang="es-MX" sz="2400" dirty="0" smtClean="0">
                <a:latin typeface="Arial" pitchFamily="34" charset="0"/>
                <a:cs typeface="Arial" pitchFamily="34" charset="0"/>
              </a:rPr>
              <a:t>Licenciatura </a:t>
            </a:r>
            <a:r>
              <a:rPr lang="es-MX" sz="2400" dirty="0">
                <a:latin typeface="Arial" pitchFamily="34" charset="0"/>
                <a:cs typeface="Arial" pitchFamily="34" charset="0"/>
              </a:rPr>
              <a:t>en Actuaría </a:t>
            </a:r>
          </a:p>
        </p:txBody>
      </p:sp>
      <p:pic>
        <p:nvPicPr>
          <p:cNvPr id="2050" name="Picture 2" descr="Uaemex"/>
          <p:cNvPicPr>
            <a:picLocks noChangeAspect="1" noChangeArrowheads="1"/>
          </p:cNvPicPr>
          <p:nvPr/>
        </p:nvPicPr>
        <p:blipFill>
          <a:blip r:embed="rId2"/>
          <a:srcRect/>
          <a:stretch>
            <a:fillRect/>
          </a:stretch>
        </p:blipFill>
        <p:spPr bwMode="auto">
          <a:xfrm>
            <a:off x="254802" y="404664"/>
            <a:ext cx="1292862" cy="1224136"/>
          </a:xfrm>
          <a:prstGeom prst="rect">
            <a:avLst/>
          </a:prstGeom>
          <a:noFill/>
          <a:ln w="38100">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7596336" y="417216"/>
            <a:ext cx="1245990" cy="1211584"/>
          </a:xfrm>
          <a:prstGeom prst="rect">
            <a:avLst/>
          </a:prstGeom>
          <a:noFill/>
          <a:ln w="38100">
            <a:solidFill>
              <a:schemeClr val="accent3">
                <a:lumMod val="50000"/>
              </a:schemeClr>
            </a:solidFill>
            <a:miter lim="800000"/>
            <a:headEnd/>
            <a:tailEnd/>
          </a:ln>
        </p:spPr>
      </p:pic>
      <p:sp>
        <p:nvSpPr>
          <p:cNvPr id="3" name="2 Rectángulo"/>
          <p:cNvSpPr/>
          <p:nvPr/>
        </p:nvSpPr>
        <p:spPr>
          <a:xfrm>
            <a:off x="905098" y="1844824"/>
            <a:ext cx="7339310" cy="396044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i="1" dirty="0" smtClean="0">
                <a:solidFill>
                  <a:schemeClr val="accent4">
                    <a:lumMod val="50000"/>
                  </a:schemeClr>
                </a:solidFill>
                <a:latin typeface="Calibri" pitchFamily="34" charset="0"/>
              </a:rPr>
              <a:t>DERECHO DEL SEGURO, BANCARIO Y BURSÁTIL.</a:t>
            </a:r>
          </a:p>
          <a:p>
            <a:pPr algn="ctr"/>
            <a:r>
              <a:rPr lang="es-MX" sz="2400" b="1" i="1" dirty="0" smtClean="0">
                <a:solidFill>
                  <a:schemeClr val="accent4">
                    <a:lumMod val="50000"/>
                  </a:schemeClr>
                </a:solidFill>
                <a:latin typeface="Calibri" pitchFamily="34" charset="0"/>
              </a:rPr>
              <a:t>Núcleo Sustantivo (6 Créditos)</a:t>
            </a:r>
          </a:p>
          <a:p>
            <a:pPr algn="ctr"/>
            <a:endParaRPr lang="es-MX" sz="2400" b="1" i="1" dirty="0" smtClean="0">
              <a:solidFill>
                <a:schemeClr val="bg1"/>
              </a:solidFill>
              <a:latin typeface="Calibri" pitchFamily="34" charset="0"/>
            </a:endParaRPr>
          </a:p>
          <a:p>
            <a:pPr algn="ctr"/>
            <a:r>
              <a:rPr lang="es-MX" sz="3200" b="1" dirty="0" smtClean="0">
                <a:solidFill>
                  <a:schemeClr val="bg1"/>
                </a:solidFill>
                <a:latin typeface="Calibri" pitchFamily="34" charset="0"/>
              </a:rPr>
              <a:t>Tema: </a:t>
            </a:r>
            <a:r>
              <a:rPr lang="es-MX" sz="3200" b="1" i="1" dirty="0" smtClean="0">
                <a:solidFill>
                  <a:schemeClr val="bg1"/>
                </a:solidFill>
                <a:effectLst>
                  <a:outerShdw blurRad="38100" dist="38100" dir="2700000" algn="tl">
                    <a:srgbClr val="000000">
                      <a:alpha val="43137"/>
                    </a:srgbClr>
                  </a:outerShdw>
                </a:effectLst>
                <a:latin typeface="Calibri" pitchFamily="34" charset="0"/>
              </a:rPr>
              <a:t>LA FIANZA EN GENERAL</a:t>
            </a:r>
            <a:r>
              <a:rPr lang="es-MX" sz="3200" b="1" dirty="0" smtClean="0">
                <a:solidFill>
                  <a:schemeClr val="bg1"/>
                </a:solidFill>
                <a:latin typeface="Calibri" pitchFamily="34" charset="0"/>
              </a:rPr>
              <a:t>.</a:t>
            </a:r>
          </a:p>
          <a:p>
            <a:pPr algn="ctr"/>
            <a:endParaRPr lang="es-MX" sz="1600" b="1" i="1" dirty="0" smtClean="0">
              <a:solidFill>
                <a:schemeClr val="bg1"/>
              </a:solidFill>
              <a:latin typeface="Calibri" pitchFamily="34" charset="0"/>
            </a:endParaRPr>
          </a:p>
          <a:p>
            <a:pPr algn="ctr"/>
            <a:endParaRPr lang="es-MX" dirty="0">
              <a:solidFill>
                <a:schemeClr val="bg1"/>
              </a:solidFill>
              <a:latin typeface="Calibri" pitchFamily="34" charset="0"/>
            </a:endParaRPr>
          </a:p>
          <a:p>
            <a:pPr algn="ctr"/>
            <a:r>
              <a:rPr lang="es-MX" sz="2400" b="1" dirty="0" smtClean="0">
                <a:solidFill>
                  <a:schemeClr val="accent4">
                    <a:lumMod val="50000"/>
                  </a:schemeClr>
                </a:solidFill>
                <a:latin typeface="Calibri" pitchFamily="34" charset="0"/>
              </a:rPr>
              <a:t>Elaboró: M</a:t>
            </a:r>
            <a:r>
              <a:rPr lang="es-MX" sz="2400" b="1" dirty="0">
                <a:solidFill>
                  <a:schemeClr val="accent4">
                    <a:lumMod val="50000"/>
                  </a:schemeClr>
                </a:solidFill>
                <a:latin typeface="Calibri" pitchFamily="34" charset="0"/>
              </a:rPr>
              <a:t>. en A. Gabriela Margarita Pérez Vargas.</a:t>
            </a:r>
          </a:p>
        </p:txBody>
      </p:sp>
      <p:sp>
        <p:nvSpPr>
          <p:cNvPr id="7" name="6 CuadroTexto"/>
          <p:cNvSpPr txBox="1"/>
          <p:nvPr/>
        </p:nvSpPr>
        <p:spPr>
          <a:xfrm>
            <a:off x="5652120" y="5733256"/>
            <a:ext cx="2448272" cy="369332"/>
          </a:xfrm>
          <a:prstGeom prst="rect">
            <a:avLst/>
          </a:prstGeom>
          <a:solidFill>
            <a:schemeClr val="accent1">
              <a:lumMod val="60000"/>
              <a:lumOff val="40000"/>
            </a:schemeClr>
          </a:solidFill>
          <a:ln>
            <a:solidFill>
              <a:schemeClr val="accent3">
                <a:lumMod val="50000"/>
              </a:schemeClr>
            </a:solidFill>
          </a:ln>
        </p:spPr>
        <p:txBody>
          <a:bodyPr wrap="square" rtlCol="0">
            <a:spAutoFit/>
          </a:bodyPr>
          <a:lstStyle/>
          <a:p>
            <a:pPr algn="ctr"/>
            <a:r>
              <a:rPr lang="es-MX" b="1" dirty="0" smtClean="0"/>
              <a:t>SEPTIEMBRE 2015</a:t>
            </a:r>
            <a:r>
              <a:rPr lang="es-MX" dirty="0" smtClean="0"/>
              <a:t>.</a:t>
            </a:r>
            <a:endParaRPr lang="es-MX" dirty="0"/>
          </a:p>
        </p:txBody>
      </p:sp>
      <p:sp>
        <p:nvSpPr>
          <p:cNvPr id="2" name="1 Marcador de número de diapositiva"/>
          <p:cNvSpPr>
            <a:spLocks noGrp="1"/>
          </p:cNvSpPr>
          <p:nvPr>
            <p:ph type="sldNum" sz="quarter" idx="12"/>
          </p:nvPr>
        </p:nvSpPr>
        <p:spPr/>
        <p:txBody>
          <a:bodyPr/>
          <a:lstStyle/>
          <a:p>
            <a:r>
              <a:rPr lang="es-MX" dirty="0" smtClean="0">
                <a:solidFill>
                  <a:schemeClr val="bg1">
                    <a:lumMod val="85000"/>
                  </a:schemeClr>
                </a:solidFill>
              </a:rPr>
              <a:t>2</a:t>
            </a:r>
            <a:endParaRPr lang="es-MX" dirty="0">
              <a:solidFill>
                <a:schemeClr val="bg1">
                  <a:lumMod val="85000"/>
                </a:schemeClr>
              </a:solidFill>
            </a:endParaRPr>
          </a:p>
        </p:txBody>
      </p:sp>
    </p:spTree>
    <p:extLst>
      <p:ext uri="{BB962C8B-B14F-4D97-AF65-F5344CB8AC3E}">
        <p14:creationId xmlns:p14="http://schemas.microsoft.com/office/powerpoint/2010/main" val="8403923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2053207"/>
            <a:ext cx="7416824" cy="2455913"/>
          </a:xfrm>
          <a:solidFill>
            <a:schemeClr val="accent3">
              <a:lumMod val="20000"/>
              <a:lumOff val="80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a:solidFill>
                  <a:schemeClr val="accent1">
                    <a:lumMod val="75000"/>
                  </a:schemeClr>
                </a:solidFill>
                <a:effectLst>
                  <a:outerShdw blurRad="38100" dist="38100" dir="2700000" algn="tl">
                    <a:srgbClr val="000000">
                      <a:alpha val="43137"/>
                    </a:srgbClr>
                  </a:outerShdw>
                </a:effectLst>
              </a:rPr>
              <a:t/>
            </a: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lumMod val="75000"/>
                  </a:schemeClr>
                </a:solidFill>
                <a:effectLst>
                  <a:outerShdw blurRad="38100" dist="38100" dir="2700000" algn="tl">
                    <a:srgbClr val="000000">
                      <a:alpha val="43137"/>
                    </a:srgbClr>
                  </a:outerShdw>
                </a:effectLst>
              </a:rPr>
              <a:t>OPERACIONES DE LAS AFIANZADORAS.</a:t>
            </a:r>
            <a:br>
              <a:rPr lang="es-MX" sz="4000" b="1" dirty="0" smtClean="0">
                <a:solidFill>
                  <a:schemeClr val="accent2">
                    <a:lumMod val="75000"/>
                  </a:schemeClr>
                </a:solidFill>
                <a:effectLst>
                  <a:outerShdw blurRad="38100" dist="38100" dir="2700000" algn="tl">
                    <a:srgbClr val="000000">
                      <a:alpha val="43137"/>
                    </a:srgbClr>
                  </a:outerShdw>
                </a:effectLst>
              </a:rPr>
            </a:br>
            <a:endParaRPr lang="es-MX" sz="4000" b="1" i="1" dirty="0">
              <a:solidFill>
                <a:schemeClr val="accent2">
                  <a:lumMod val="75000"/>
                </a:schemeClr>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schemeClr val="tx2">
                    <a:lumMod val="75000"/>
                  </a:schemeClr>
                </a:solidFill>
              </a:rPr>
              <a:t>20</a:t>
            </a:fld>
            <a:endParaRPr lang="es-MX" dirty="0">
              <a:solidFill>
                <a:schemeClr val="tx2">
                  <a:lumMod val="75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32656"/>
            <a:ext cx="792163" cy="712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823877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414338" y="1675547"/>
            <a:ext cx="8358816" cy="2123658"/>
          </a:xfrm>
          <a:prstGeom prst="rect">
            <a:avLst/>
          </a:prstGeom>
          <a:solidFill>
            <a:schemeClr val="accent3">
              <a:lumMod val="20000"/>
              <a:lumOff val="80000"/>
            </a:schemeClr>
          </a:soli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2200" dirty="0">
                <a:latin typeface="Arial" pitchFamily="34" charset="0"/>
                <a:cs typeface="Arial" pitchFamily="34" charset="0"/>
              </a:rPr>
              <a:t>Las instituciones de fianzas son intermediarios financieros. La tarea fundamental de las instituciones de fianzas es garantizar por sus fiados el cumplimiento de obligaciones que tengan con terceros, que han de ser los beneficiarios de los contratos de fianzas. Pero además pueden realizar las siguientes </a:t>
            </a:r>
            <a:r>
              <a:rPr lang="es-MX" sz="2200" dirty="0" smtClean="0">
                <a:latin typeface="Arial" pitchFamily="34" charset="0"/>
                <a:cs typeface="Arial" pitchFamily="34" charset="0"/>
              </a:rPr>
              <a:t>operaciones:</a:t>
            </a:r>
          </a:p>
          <a:p>
            <a:pPr algn="just"/>
            <a:endParaRPr kumimoji="0" lang="es-MX"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21</a:t>
            </a:fld>
            <a:endParaRPr lang="es-MX" dirty="0">
              <a:solidFill>
                <a:schemeClr val="tx1"/>
              </a:solidFill>
            </a:endParaRPr>
          </a:p>
        </p:txBody>
      </p:sp>
      <p:sp>
        <p:nvSpPr>
          <p:cNvPr id="4" name="3 CuadroTexto"/>
          <p:cNvSpPr txBox="1"/>
          <p:nvPr/>
        </p:nvSpPr>
        <p:spPr>
          <a:xfrm>
            <a:off x="389648" y="499319"/>
            <a:ext cx="8358816" cy="95410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2800" b="1" dirty="0" smtClean="0">
                <a:latin typeface="Arial" pitchFamily="34" charset="0"/>
                <a:cs typeface="Arial" pitchFamily="34" charset="0"/>
              </a:rPr>
              <a:t>Operaciones que puede </a:t>
            </a:r>
            <a:r>
              <a:rPr lang="es-MX" sz="2800" b="1" dirty="0">
                <a:latin typeface="Arial" pitchFamily="34" charset="0"/>
                <a:cs typeface="Arial" pitchFamily="34" charset="0"/>
              </a:rPr>
              <a:t>realizar una </a:t>
            </a:r>
            <a:r>
              <a:rPr lang="es-MX" sz="2800" b="1" dirty="0" smtClean="0">
                <a:latin typeface="Arial" pitchFamily="34" charset="0"/>
                <a:cs typeface="Arial" pitchFamily="34" charset="0"/>
              </a:rPr>
              <a:t>Institución </a:t>
            </a:r>
            <a:r>
              <a:rPr lang="es-MX" sz="2800" b="1" dirty="0">
                <a:latin typeface="Arial" pitchFamily="34" charset="0"/>
                <a:cs typeface="Arial" pitchFamily="34" charset="0"/>
              </a:rPr>
              <a:t>Afianzadora</a:t>
            </a:r>
            <a:endParaRPr lang="es-MX" sz="1400" b="1" dirty="0">
              <a:latin typeface="Arial" pitchFamily="34" charset="0"/>
              <a:cs typeface="Arial" pitchFamily="34" charset="0"/>
            </a:endParaRPr>
          </a:p>
        </p:txBody>
      </p:sp>
      <p:sp>
        <p:nvSpPr>
          <p:cNvPr id="5" name="Rectangle 3"/>
          <p:cNvSpPr txBox="1">
            <a:spLocks noChangeArrowheads="1"/>
          </p:cNvSpPr>
          <p:nvPr/>
        </p:nvSpPr>
        <p:spPr bwMode="auto">
          <a:xfrm>
            <a:off x="414338" y="3933056"/>
            <a:ext cx="8334126" cy="2088232"/>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363538" algn="just">
              <a:lnSpc>
                <a:spcPct val="80000"/>
              </a:lnSpc>
              <a:buNone/>
              <a:defRPr/>
            </a:pPr>
            <a:r>
              <a:rPr lang="es-MX" sz="2200" b="1" dirty="0" err="1" smtClean="0">
                <a:solidFill>
                  <a:schemeClr val="tx1">
                    <a:lumMod val="85000"/>
                    <a:lumOff val="15000"/>
                  </a:schemeClr>
                </a:solidFill>
                <a:effectLst>
                  <a:outerShdw blurRad="38100" dist="38100" dir="2700000" algn="tl">
                    <a:srgbClr val="000000">
                      <a:alpha val="43137"/>
                    </a:srgbClr>
                  </a:outerShdw>
                </a:effectLst>
                <a:latin typeface="Arial" pitchFamily="34" charset="0"/>
                <a:cs typeface="Arial" pitchFamily="34" charset="0"/>
              </a:rPr>
              <a:t>Refianzamiento</a:t>
            </a:r>
            <a:r>
              <a:rPr lang="es-MX" sz="2200" dirty="0">
                <a:solidFill>
                  <a:schemeClr val="tx1">
                    <a:lumMod val="85000"/>
                    <a:lumOff val="15000"/>
                  </a:schemeClr>
                </a:solidFill>
                <a:latin typeface="Arial" pitchFamily="34" charset="0"/>
                <a:cs typeface="Arial" pitchFamily="34" charset="0"/>
              </a:rPr>
              <a:t>. Se define como el contrato por el cual una institución de fianzas, de seguro o de reaseguro, o incluso una </a:t>
            </a:r>
            <a:r>
              <a:rPr lang="es-MX" sz="2200" dirty="0" err="1">
                <a:solidFill>
                  <a:schemeClr val="tx1">
                    <a:lumMod val="85000"/>
                    <a:lumOff val="15000"/>
                  </a:schemeClr>
                </a:solidFill>
                <a:latin typeface="Arial" pitchFamily="34" charset="0"/>
                <a:cs typeface="Arial" pitchFamily="34" charset="0"/>
              </a:rPr>
              <a:t>reafianzadora</a:t>
            </a:r>
            <a:r>
              <a:rPr lang="es-MX" sz="2200" dirty="0">
                <a:solidFill>
                  <a:schemeClr val="tx1">
                    <a:lumMod val="85000"/>
                    <a:lumOff val="15000"/>
                  </a:schemeClr>
                </a:solidFill>
                <a:latin typeface="Arial" pitchFamily="34" charset="0"/>
                <a:cs typeface="Arial" pitchFamily="34" charset="0"/>
              </a:rPr>
              <a:t> (nacional o extranjera) se obliga a pagar a otra llamada </a:t>
            </a:r>
            <a:r>
              <a:rPr lang="es-MX" sz="2200" dirty="0" err="1">
                <a:solidFill>
                  <a:schemeClr val="tx1">
                    <a:lumMod val="85000"/>
                    <a:lumOff val="15000"/>
                  </a:schemeClr>
                </a:solidFill>
                <a:latin typeface="Arial" pitchFamily="34" charset="0"/>
                <a:cs typeface="Arial" pitchFamily="34" charset="0"/>
              </a:rPr>
              <a:t>reafianzada</a:t>
            </a:r>
            <a:r>
              <a:rPr lang="es-MX" sz="2200" dirty="0">
                <a:solidFill>
                  <a:schemeClr val="tx1">
                    <a:lumMod val="85000"/>
                    <a:lumOff val="15000"/>
                  </a:schemeClr>
                </a:solidFill>
                <a:latin typeface="Arial" pitchFamily="34" charset="0"/>
                <a:cs typeface="Arial" pitchFamily="34" charset="0"/>
              </a:rPr>
              <a:t>, en la proporción correspondiente, las cantidades que esta deba cubrir al beneficiario de la fianza.</a:t>
            </a:r>
            <a:endParaRPr lang="es-ES" sz="2200" dirty="0" smtClean="0">
              <a:solidFill>
                <a:schemeClr val="tx1">
                  <a:lumMod val="85000"/>
                  <a:lumOff val="15000"/>
                </a:schemeClr>
              </a:solidFill>
            </a:endParaRPr>
          </a:p>
        </p:txBody>
      </p:sp>
    </p:spTree>
    <p:extLst>
      <p:ext uri="{BB962C8B-B14F-4D97-AF65-F5344CB8AC3E}">
        <p14:creationId xmlns:p14="http://schemas.microsoft.com/office/powerpoint/2010/main" val="3147031896"/>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22</a:t>
            </a:fld>
            <a:endParaRPr lang="es-MX" dirty="0">
              <a:solidFill>
                <a:schemeClr val="tx1"/>
              </a:solidFill>
            </a:endParaRPr>
          </a:p>
        </p:txBody>
      </p:sp>
      <p:sp>
        <p:nvSpPr>
          <p:cNvPr id="7" name="Rectangle 3"/>
          <p:cNvSpPr txBox="1">
            <a:spLocks noChangeArrowheads="1"/>
          </p:cNvSpPr>
          <p:nvPr/>
        </p:nvSpPr>
        <p:spPr bwMode="auto">
          <a:xfrm>
            <a:off x="486346" y="548680"/>
            <a:ext cx="8190110" cy="5472608"/>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87313" lvl="0" indent="0" algn="just">
              <a:buNone/>
            </a:pPr>
            <a:r>
              <a:rPr lang="es-MX" sz="2200" b="1" dirty="0">
                <a:solidFill>
                  <a:schemeClr val="tx1">
                    <a:lumMod val="85000"/>
                    <a:lumOff val="15000"/>
                  </a:schemeClr>
                </a:solidFill>
                <a:latin typeface="Arial" pitchFamily="34" charset="0"/>
                <a:cs typeface="Arial" pitchFamily="34" charset="0"/>
              </a:rPr>
              <a:t>Coafianzamiento</a:t>
            </a:r>
            <a:r>
              <a:rPr lang="es-MX" sz="2200" dirty="0">
                <a:solidFill>
                  <a:schemeClr val="tx1">
                    <a:lumMod val="85000"/>
                    <a:lumOff val="15000"/>
                  </a:schemeClr>
                </a:solidFill>
                <a:latin typeface="Arial" pitchFamily="34" charset="0"/>
                <a:cs typeface="Arial" pitchFamily="34" charset="0"/>
              </a:rPr>
              <a:t>. El coafianzamiento es el contrato por el cual dos o más instituciones de fianzas otorgan  una fianza ante un beneficiario, garantizando por un mismo o diversos montos e igual concepto, a un mismo fiado. En este supuesto, la responsabilidad debe exigirse a las </a:t>
            </a:r>
            <a:r>
              <a:rPr lang="es-MX" sz="2200" dirty="0" err="1">
                <a:solidFill>
                  <a:schemeClr val="tx1">
                    <a:lumMod val="85000"/>
                    <a:lumOff val="15000"/>
                  </a:schemeClr>
                </a:solidFill>
                <a:latin typeface="Arial" pitchFamily="34" charset="0"/>
                <a:cs typeface="Arial" pitchFamily="34" charset="0"/>
              </a:rPr>
              <a:t>coafianzadoras</a:t>
            </a:r>
            <a:r>
              <a:rPr lang="es-MX" sz="2200" dirty="0">
                <a:solidFill>
                  <a:schemeClr val="tx1">
                    <a:lumMod val="85000"/>
                    <a:lumOff val="15000"/>
                  </a:schemeClr>
                </a:solidFill>
                <a:latin typeface="Arial" pitchFamily="34" charset="0"/>
                <a:cs typeface="Arial" pitchFamily="34" charset="0"/>
              </a:rPr>
              <a:t> en proporción a sus respectivos montos de garantía</a:t>
            </a:r>
            <a:r>
              <a:rPr lang="es-MX" sz="2200" dirty="0" smtClean="0">
                <a:solidFill>
                  <a:schemeClr val="tx1">
                    <a:lumMod val="85000"/>
                    <a:lumOff val="15000"/>
                  </a:schemeClr>
                </a:solidFill>
                <a:latin typeface="Arial" pitchFamily="34" charset="0"/>
                <a:cs typeface="Arial" pitchFamily="34" charset="0"/>
              </a:rPr>
              <a:t>.</a:t>
            </a:r>
          </a:p>
          <a:p>
            <a:pPr marL="87313" lvl="0" indent="0" algn="just">
              <a:buNone/>
            </a:pPr>
            <a:endParaRPr lang="es-MX" sz="2200" dirty="0">
              <a:solidFill>
                <a:schemeClr val="tx1">
                  <a:lumMod val="85000"/>
                  <a:lumOff val="15000"/>
                </a:schemeClr>
              </a:solidFill>
              <a:latin typeface="Arial" pitchFamily="34" charset="0"/>
              <a:cs typeface="Arial" pitchFamily="34" charset="0"/>
            </a:endParaRPr>
          </a:p>
          <a:p>
            <a:pPr marL="87313" lvl="0" indent="0" algn="just">
              <a:buNone/>
            </a:pPr>
            <a:r>
              <a:rPr lang="es-MX" sz="2200" b="1" dirty="0">
                <a:solidFill>
                  <a:schemeClr val="tx1">
                    <a:lumMod val="85000"/>
                    <a:lumOff val="15000"/>
                  </a:schemeClr>
                </a:solidFill>
                <a:latin typeface="Arial" pitchFamily="34" charset="0"/>
                <a:cs typeface="Arial" pitchFamily="34" charset="0"/>
              </a:rPr>
              <a:t>Constituir e invertir reservas previstas en la </a:t>
            </a:r>
            <a:r>
              <a:rPr lang="es-MX" sz="2200" b="1" dirty="0" smtClean="0">
                <a:solidFill>
                  <a:schemeClr val="tx1">
                    <a:lumMod val="85000"/>
                    <a:lumOff val="15000"/>
                  </a:schemeClr>
                </a:solidFill>
                <a:latin typeface="Arial" pitchFamily="34" charset="0"/>
                <a:cs typeface="Arial" pitchFamily="34" charset="0"/>
              </a:rPr>
              <a:t>LISF</a:t>
            </a:r>
            <a:r>
              <a:rPr lang="es-MX" sz="2200" dirty="0" smtClean="0">
                <a:solidFill>
                  <a:schemeClr val="tx1">
                    <a:lumMod val="85000"/>
                    <a:lumOff val="15000"/>
                  </a:schemeClr>
                </a:solidFill>
                <a:latin typeface="Arial" pitchFamily="34" charset="0"/>
                <a:cs typeface="Arial" pitchFamily="34" charset="0"/>
              </a:rPr>
              <a:t>. </a:t>
            </a:r>
            <a:r>
              <a:rPr lang="es-MX" sz="2200" dirty="0">
                <a:solidFill>
                  <a:schemeClr val="tx1">
                    <a:lumMod val="85000"/>
                    <a:lumOff val="15000"/>
                  </a:schemeClr>
                </a:solidFill>
                <a:latin typeface="Arial" pitchFamily="34" charset="0"/>
                <a:cs typeface="Arial" pitchFamily="34" charset="0"/>
              </a:rPr>
              <a:t>Con lo cual canalizan recursos hacia el sector productivo del país</a:t>
            </a:r>
            <a:r>
              <a:rPr lang="es-MX" sz="2200" dirty="0" smtClean="0">
                <a:solidFill>
                  <a:schemeClr val="tx1">
                    <a:lumMod val="85000"/>
                    <a:lumOff val="15000"/>
                  </a:schemeClr>
                </a:solidFill>
                <a:latin typeface="Arial" pitchFamily="34" charset="0"/>
                <a:cs typeface="Arial" pitchFamily="34" charset="0"/>
              </a:rPr>
              <a:t>.</a:t>
            </a:r>
          </a:p>
          <a:p>
            <a:pPr marL="87313" lvl="0" indent="0" algn="just">
              <a:buNone/>
            </a:pPr>
            <a:endParaRPr lang="es-MX" sz="2200" dirty="0" smtClean="0">
              <a:solidFill>
                <a:schemeClr val="tx1">
                  <a:lumMod val="85000"/>
                  <a:lumOff val="15000"/>
                </a:schemeClr>
              </a:solidFill>
              <a:latin typeface="Arial" pitchFamily="34" charset="0"/>
              <a:cs typeface="Arial" pitchFamily="34" charset="0"/>
            </a:endParaRPr>
          </a:p>
          <a:p>
            <a:pPr marL="87313" lvl="0" indent="0" algn="just">
              <a:buNone/>
            </a:pPr>
            <a:r>
              <a:rPr lang="es-MX" sz="2200" b="1" dirty="0" smtClean="0">
                <a:solidFill>
                  <a:schemeClr val="tx1">
                    <a:lumMod val="85000"/>
                    <a:lumOff val="15000"/>
                  </a:schemeClr>
                </a:solidFill>
                <a:latin typeface="Arial" pitchFamily="34" charset="0"/>
                <a:cs typeface="Arial" pitchFamily="34" charset="0"/>
              </a:rPr>
              <a:t>Efectuar </a:t>
            </a:r>
            <a:r>
              <a:rPr lang="es-MX" sz="2200" b="1" dirty="0">
                <a:solidFill>
                  <a:schemeClr val="tx1">
                    <a:lumMod val="85000"/>
                    <a:lumOff val="15000"/>
                  </a:schemeClr>
                </a:solidFill>
                <a:latin typeface="Arial" pitchFamily="34" charset="0"/>
                <a:cs typeface="Arial" pitchFamily="34" charset="0"/>
              </a:rPr>
              <a:t>operaciones de descuento y redescuento</a:t>
            </a:r>
            <a:r>
              <a:rPr lang="es-MX" sz="2200" b="1" dirty="0" smtClean="0">
                <a:solidFill>
                  <a:schemeClr val="tx1">
                    <a:lumMod val="85000"/>
                    <a:lumOff val="15000"/>
                  </a:schemeClr>
                </a:solidFill>
                <a:latin typeface="Arial" pitchFamily="34" charset="0"/>
                <a:cs typeface="Arial" pitchFamily="34" charset="0"/>
              </a:rPr>
              <a:t>.</a:t>
            </a:r>
          </a:p>
          <a:p>
            <a:pPr marL="87313" lvl="0" indent="0" algn="just">
              <a:buNone/>
            </a:pPr>
            <a:endParaRPr lang="es-MX" sz="2200" b="1" dirty="0">
              <a:solidFill>
                <a:schemeClr val="tx1">
                  <a:lumMod val="85000"/>
                  <a:lumOff val="15000"/>
                </a:schemeClr>
              </a:solidFill>
              <a:latin typeface="Arial" pitchFamily="34" charset="0"/>
              <a:cs typeface="Arial" pitchFamily="34" charset="0"/>
            </a:endParaRPr>
          </a:p>
          <a:p>
            <a:pPr marL="87313" lvl="0" indent="0" algn="just">
              <a:buNone/>
            </a:pPr>
            <a:r>
              <a:rPr lang="es-MX" sz="2200" b="1" dirty="0" smtClean="0">
                <a:solidFill>
                  <a:schemeClr val="tx1">
                    <a:lumMod val="85000"/>
                    <a:lumOff val="15000"/>
                  </a:schemeClr>
                </a:solidFill>
                <a:latin typeface="Arial" pitchFamily="34" charset="0"/>
                <a:cs typeface="Arial" pitchFamily="34" charset="0"/>
              </a:rPr>
              <a:t>Otorgar </a:t>
            </a:r>
            <a:r>
              <a:rPr lang="es-MX" sz="2200" b="1" dirty="0">
                <a:solidFill>
                  <a:schemeClr val="tx1">
                    <a:lumMod val="85000"/>
                    <a:lumOff val="15000"/>
                  </a:schemeClr>
                </a:solidFill>
                <a:latin typeface="Arial" pitchFamily="34" charset="0"/>
                <a:cs typeface="Arial" pitchFamily="34" charset="0"/>
              </a:rPr>
              <a:t>préstamos y créditos</a:t>
            </a:r>
            <a:r>
              <a:rPr lang="es-MX" sz="2200" b="1" dirty="0" smtClean="0">
                <a:solidFill>
                  <a:schemeClr val="tx1">
                    <a:lumMod val="85000"/>
                    <a:lumOff val="15000"/>
                  </a:schemeClr>
                </a:solidFill>
                <a:latin typeface="Arial" pitchFamily="34" charset="0"/>
                <a:cs typeface="Arial" pitchFamily="34" charset="0"/>
              </a:rPr>
              <a:t>.</a:t>
            </a:r>
            <a:endParaRPr lang="es-MX" sz="2200" dirty="0">
              <a:solidFill>
                <a:schemeClr val="tx1">
                  <a:lumMod val="85000"/>
                  <a:lumOff val="15000"/>
                </a:schemeClr>
              </a:solidFill>
              <a:latin typeface="Arial" pitchFamily="34" charset="0"/>
              <a:cs typeface="Arial"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4941168"/>
            <a:ext cx="2088232"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5914661"/>
      </p:ext>
    </p:extLst>
  </p:cSld>
  <p:clrMapOvr>
    <a:masterClrMapping/>
  </p:clrMapOvr>
  <p:transition spd="slow">
    <p:wheel spokes="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486346" y="548680"/>
            <a:ext cx="8190110" cy="2664296"/>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87313" lvl="0" indent="0" algn="just">
              <a:buNone/>
            </a:pPr>
            <a:r>
              <a:rPr lang="es-MX" sz="2200" b="1" dirty="0" smtClean="0">
                <a:solidFill>
                  <a:schemeClr val="tx1">
                    <a:lumMod val="85000"/>
                    <a:lumOff val="15000"/>
                  </a:schemeClr>
                </a:solidFill>
                <a:latin typeface="Arial" pitchFamily="34" charset="0"/>
                <a:cs typeface="Arial" pitchFamily="34" charset="0"/>
              </a:rPr>
              <a:t>Operar </a:t>
            </a:r>
            <a:r>
              <a:rPr lang="es-MX" sz="2200" b="1" dirty="0">
                <a:solidFill>
                  <a:schemeClr val="tx1">
                    <a:lumMod val="85000"/>
                    <a:lumOff val="15000"/>
                  </a:schemeClr>
                </a:solidFill>
                <a:latin typeface="Arial" pitchFamily="34" charset="0"/>
                <a:cs typeface="Arial" pitchFamily="34" charset="0"/>
              </a:rPr>
              <a:t>con valores</a:t>
            </a:r>
            <a:r>
              <a:rPr lang="es-MX" sz="2200" dirty="0" smtClean="0">
                <a:solidFill>
                  <a:schemeClr val="tx1">
                    <a:lumMod val="85000"/>
                    <a:lumOff val="15000"/>
                  </a:schemeClr>
                </a:solidFill>
                <a:latin typeface="Arial" pitchFamily="34" charset="0"/>
                <a:cs typeface="Arial" pitchFamily="34" charset="0"/>
              </a:rPr>
              <a:t>.</a:t>
            </a:r>
          </a:p>
          <a:p>
            <a:pPr marL="87313" lvl="0" indent="0" algn="just">
              <a:buNone/>
            </a:pPr>
            <a:endParaRPr lang="es-MX" sz="1100" dirty="0" smtClean="0">
              <a:solidFill>
                <a:schemeClr val="tx1">
                  <a:lumMod val="85000"/>
                  <a:lumOff val="15000"/>
                </a:schemeClr>
              </a:solidFill>
              <a:latin typeface="Arial" pitchFamily="34" charset="0"/>
              <a:cs typeface="Arial" pitchFamily="34" charset="0"/>
            </a:endParaRPr>
          </a:p>
          <a:p>
            <a:pPr marL="87313" lvl="0" indent="0" algn="just">
              <a:buNone/>
            </a:pPr>
            <a:r>
              <a:rPr lang="es-MX" sz="2200" b="1" dirty="0" smtClean="0">
                <a:solidFill>
                  <a:schemeClr val="tx1">
                    <a:lumMod val="85000"/>
                    <a:lumOff val="15000"/>
                  </a:schemeClr>
                </a:solidFill>
                <a:latin typeface="Arial" pitchFamily="34" charset="0"/>
                <a:cs typeface="Arial" pitchFamily="34" charset="0"/>
              </a:rPr>
              <a:t>Actuar </a:t>
            </a:r>
            <a:r>
              <a:rPr lang="es-MX" sz="2200" b="1" dirty="0">
                <a:solidFill>
                  <a:schemeClr val="tx1">
                    <a:lumMod val="85000"/>
                    <a:lumOff val="15000"/>
                  </a:schemeClr>
                </a:solidFill>
                <a:latin typeface="Arial" pitchFamily="34" charset="0"/>
                <a:cs typeface="Arial" pitchFamily="34" charset="0"/>
              </a:rPr>
              <a:t>como Institución </a:t>
            </a:r>
            <a:r>
              <a:rPr lang="es-MX" sz="2200" b="1" dirty="0" smtClean="0">
                <a:solidFill>
                  <a:schemeClr val="tx1">
                    <a:lumMod val="85000"/>
                    <a:lumOff val="15000"/>
                  </a:schemeClr>
                </a:solidFill>
                <a:latin typeface="Arial" pitchFamily="34" charset="0"/>
                <a:cs typeface="Arial" pitchFamily="34" charset="0"/>
              </a:rPr>
              <a:t>Fiduciaria</a:t>
            </a:r>
            <a:r>
              <a:rPr lang="es-MX" sz="2200" dirty="0" smtClean="0">
                <a:solidFill>
                  <a:schemeClr val="tx1">
                    <a:lumMod val="85000"/>
                    <a:lumOff val="15000"/>
                  </a:schemeClr>
                </a:solidFill>
                <a:latin typeface="Arial" pitchFamily="34" charset="0"/>
                <a:cs typeface="Arial" pitchFamily="34" charset="0"/>
              </a:rPr>
              <a:t>.</a:t>
            </a:r>
          </a:p>
          <a:p>
            <a:pPr marL="87313" lvl="0" indent="0" algn="just">
              <a:buNone/>
            </a:pPr>
            <a:endParaRPr lang="es-MX" sz="1100" dirty="0">
              <a:solidFill>
                <a:schemeClr val="tx1">
                  <a:lumMod val="85000"/>
                  <a:lumOff val="15000"/>
                </a:schemeClr>
              </a:solidFill>
              <a:latin typeface="Arial" pitchFamily="34" charset="0"/>
              <a:cs typeface="Arial" pitchFamily="34" charset="0"/>
            </a:endParaRPr>
          </a:p>
          <a:p>
            <a:pPr marL="87313" lvl="0" indent="0" algn="just">
              <a:buNone/>
            </a:pPr>
            <a:r>
              <a:rPr lang="es-MX" sz="2200" b="1" dirty="0" smtClean="0">
                <a:solidFill>
                  <a:schemeClr val="tx1">
                    <a:lumMod val="85000"/>
                    <a:lumOff val="15000"/>
                  </a:schemeClr>
                </a:solidFill>
                <a:latin typeface="Arial" pitchFamily="34" charset="0"/>
                <a:cs typeface="Arial" pitchFamily="34" charset="0"/>
              </a:rPr>
              <a:t>Emitir </a:t>
            </a:r>
            <a:r>
              <a:rPr lang="es-MX" sz="2200" b="1" dirty="0">
                <a:solidFill>
                  <a:schemeClr val="tx1">
                    <a:lumMod val="85000"/>
                    <a:lumOff val="15000"/>
                  </a:schemeClr>
                </a:solidFill>
                <a:latin typeface="Arial" pitchFamily="34" charset="0"/>
                <a:cs typeface="Arial" pitchFamily="34" charset="0"/>
              </a:rPr>
              <a:t>obligaciones subordinadas</a:t>
            </a:r>
            <a:r>
              <a:rPr lang="es-MX" sz="2200" dirty="0">
                <a:solidFill>
                  <a:schemeClr val="tx1">
                    <a:lumMod val="85000"/>
                    <a:lumOff val="15000"/>
                  </a:schemeClr>
                </a:solidFill>
                <a:latin typeface="Arial" pitchFamily="34" charset="0"/>
                <a:cs typeface="Arial" pitchFamily="34" charset="0"/>
              </a:rPr>
              <a:t>, las cuales podrán ser no susceptibles de convertirse en acciones, o de conversión obligatoria en acciones, así como emitir otros títulos de crédito.</a:t>
            </a:r>
          </a:p>
        </p:txBody>
      </p:sp>
      <p:sp>
        <p:nvSpPr>
          <p:cNvPr id="4" name="Rectangle 1"/>
          <p:cNvSpPr>
            <a:spLocks noChangeArrowheads="1"/>
          </p:cNvSpPr>
          <p:nvPr/>
        </p:nvSpPr>
        <p:spPr bwMode="auto">
          <a:xfrm>
            <a:off x="414338" y="3284984"/>
            <a:ext cx="8358816" cy="2800767"/>
          </a:xfrm>
          <a:prstGeom prst="rect">
            <a:avLst/>
          </a:prstGeom>
          <a:solidFill>
            <a:schemeClr val="accent3">
              <a:lumMod val="20000"/>
              <a:lumOff val="80000"/>
            </a:schemeClr>
          </a:soli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2200" dirty="0">
                <a:latin typeface="Arial" pitchFamily="34" charset="0"/>
                <a:cs typeface="Arial" pitchFamily="34" charset="0"/>
              </a:rPr>
              <a:t>La Secretaría de Hacienda y Crédito Público, conjuntamente con la Comisión Nacional de Seguros y Fianzas, establecerá a través de reglas de carácter general, los límites máximos de emisión  y de retención por fianza y por la acumulación de responsabilidades por fiado, grupos de fiados u  operación de </a:t>
            </a:r>
            <a:r>
              <a:rPr lang="es-MX" sz="2200" dirty="0" err="1">
                <a:latin typeface="Arial" pitchFamily="34" charset="0"/>
                <a:cs typeface="Arial" pitchFamily="34" charset="0"/>
              </a:rPr>
              <a:t>reafianzamiento</a:t>
            </a:r>
            <a:r>
              <a:rPr lang="es-MX" sz="2200" dirty="0">
                <a:latin typeface="Arial" pitchFamily="34" charset="0"/>
                <a:cs typeface="Arial" pitchFamily="34" charset="0"/>
              </a:rPr>
              <a:t>, a que deben sujetarse  las instituciones de fianzas, procurando en todo momento la adecuada distribución de sus </a:t>
            </a:r>
            <a:r>
              <a:rPr lang="es-MX" sz="2200" dirty="0" smtClean="0">
                <a:latin typeface="Arial" pitchFamily="34" charset="0"/>
                <a:cs typeface="Arial" pitchFamily="34" charset="0"/>
              </a:rPr>
              <a:t>responsabilidades.</a:t>
            </a:r>
            <a:endParaRPr kumimoji="0" lang="es-MX"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23</a:t>
            </a:fld>
            <a:endParaRPr lang="es-MX" dirty="0">
              <a:solidFill>
                <a:schemeClr val="tx1"/>
              </a:solidFill>
            </a:endParaRPr>
          </a:p>
        </p:txBody>
      </p:sp>
    </p:spTree>
    <p:extLst>
      <p:ext uri="{BB962C8B-B14F-4D97-AF65-F5344CB8AC3E}">
        <p14:creationId xmlns:p14="http://schemas.microsoft.com/office/powerpoint/2010/main" val="3926717138"/>
      </p:ext>
    </p:extLst>
  </p:cSld>
  <p:clrMapOvr>
    <a:masterClrMapping/>
  </p:clrMapOvr>
  <p:transition spd="slow">
    <p:wheel spokes="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2053207"/>
            <a:ext cx="7416824" cy="2455913"/>
          </a:xfrm>
          <a:solidFill>
            <a:schemeClr val="accent3">
              <a:lumMod val="20000"/>
              <a:lumOff val="80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a:solidFill>
                  <a:schemeClr val="accent1">
                    <a:lumMod val="75000"/>
                  </a:schemeClr>
                </a:solidFill>
                <a:effectLst>
                  <a:outerShdw blurRad="38100" dist="38100" dir="2700000" algn="tl">
                    <a:srgbClr val="000000">
                      <a:alpha val="43137"/>
                    </a:srgbClr>
                  </a:outerShdw>
                </a:effectLst>
              </a:rPr>
              <a:t/>
            </a: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lumMod val="75000"/>
                  </a:schemeClr>
                </a:solidFill>
                <a:effectLst>
                  <a:outerShdw blurRad="38100" dist="38100" dir="2700000" algn="tl">
                    <a:srgbClr val="000000">
                      <a:alpha val="43137"/>
                    </a:srgbClr>
                  </a:outerShdw>
                </a:effectLst>
              </a:rPr>
              <a:t>PARTES QUE INTERVIENEN EN UN CONTRATO DE FIANZAS.</a:t>
            </a:r>
            <a:br>
              <a:rPr lang="es-MX" sz="4000" b="1" dirty="0" smtClean="0">
                <a:solidFill>
                  <a:schemeClr val="accent2">
                    <a:lumMod val="75000"/>
                  </a:schemeClr>
                </a:solidFill>
                <a:effectLst>
                  <a:outerShdw blurRad="38100" dist="38100" dir="2700000" algn="tl">
                    <a:srgbClr val="000000">
                      <a:alpha val="43137"/>
                    </a:srgbClr>
                  </a:outerShdw>
                </a:effectLst>
              </a:rPr>
            </a:br>
            <a:endParaRPr lang="es-MX" sz="4000" b="1" i="1" dirty="0">
              <a:solidFill>
                <a:schemeClr val="accent2">
                  <a:lumMod val="75000"/>
                </a:schemeClr>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schemeClr val="tx2">
                    <a:lumMod val="75000"/>
                  </a:schemeClr>
                </a:solidFill>
              </a:rPr>
              <a:t>24</a:t>
            </a:fld>
            <a:endParaRPr lang="es-MX" dirty="0">
              <a:solidFill>
                <a:schemeClr val="tx2">
                  <a:lumMod val="75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32656"/>
            <a:ext cx="792163" cy="712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797093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11561" y="404664"/>
            <a:ext cx="7920879" cy="648072"/>
          </a:xfrm>
          <a:prstGeom prst="rect">
            <a:avLst/>
          </a:prstGeom>
          <a:solidFill>
            <a:schemeClr val="accent3">
              <a:lumMod val="20000"/>
              <a:lumOff val="80000"/>
            </a:schemeClr>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Autofit/>
          </a:bodyPr>
          <a:lstStyle/>
          <a:p>
            <a:pPr lvl="0"/>
            <a:r>
              <a:rPr lang="es-MX" sz="2600" b="1" dirty="0" smtClean="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rPr>
              <a:t>Partes </a:t>
            </a:r>
            <a:r>
              <a:rPr lang="es-MX" sz="2600" b="1" dirty="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rPr>
              <a:t>que intervienen en un contrato de fianza.</a:t>
            </a:r>
            <a:endParaRPr lang="es-ES" sz="2600" dirty="0" smtClean="0">
              <a:solidFill>
                <a:schemeClr val="accent2">
                  <a:lumMod val="75000"/>
                </a:schemeClr>
              </a:solidFill>
              <a:latin typeface="Arial" pitchFamily="34" charset="0"/>
              <a:cs typeface="Arial" pitchFamily="34" charset="0"/>
            </a:endParaRPr>
          </a:p>
        </p:txBody>
      </p:sp>
      <p:sp>
        <p:nvSpPr>
          <p:cNvPr id="6147" name="Rectangle 3"/>
          <p:cNvSpPr>
            <a:spLocks noGrp="1" noChangeArrowheads="1"/>
          </p:cNvSpPr>
          <p:nvPr>
            <p:ph idx="1"/>
          </p:nvPr>
        </p:nvSpPr>
        <p:spPr bwMode="auto">
          <a:xfrm>
            <a:off x="323528" y="1196752"/>
            <a:ext cx="8424936" cy="3672408"/>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fontScale="77500" lnSpcReduction="20000"/>
          </a:bodyPr>
          <a:lstStyle/>
          <a:p>
            <a:pPr marL="0" indent="0" algn="just">
              <a:buNone/>
            </a:pPr>
            <a:r>
              <a:rPr lang="es-MX" sz="2600" b="1" dirty="0">
                <a:solidFill>
                  <a:schemeClr val="tx1">
                    <a:lumMod val="75000"/>
                    <a:lumOff val="25000"/>
                  </a:schemeClr>
                </a:solidFill>
                <a:latin typeface="Arial" pitchFamily="34" charset="0"/>
                <a:cs typeface="Arial" pitchFamily="34" charset="0"/>
              </a:rPr>
              <a:t>Fiado</a:t>
            </a:r>
            <a:r>
              <a:rPr lang="es-MX" sz="2600" dirty="0">
                <a:solidFill>
                  <a:schemeClr val="tx1">
                    <a:lumMod val="75000"/>
                    <a:lumOff val="25000"/>
                  </a:schemeClr>
                </a:solidFill>
                <a:latin typeface="Arial" pitchFamily="34" charset="0"/>
                <a:cs typeface="Arial" pitchFamily="34" charset="0"/>
              </a:rPr>
              <a:t>.- Es el deudor principal y por quien se obliga la institución afianzadora, (también se le conoce como cliente, afianzado, obligado o principal).</a:t>
            </a:r>
          </a:p>
          <a:p>
            <a:pPr marL="0" indent="0" algn="just">
              <a:buNone/>
            </a:pPr>
            <a:endParaRPr lang="es-MX" sz="2600" dirty="0">
              <a:solidFill>
                <a:schemeClr val="tx1">
                  <a:lumMod val="75000"/>
                  <a:lumOff val="25000"/>
                </a:schemeClr>
              </a:solidFill>
              <a:latin typeface="Arial" pitchFamily="34" charset="0"/>
              <a:cs typeface="Arial" pitchFamily="34" charset="0"/>
            </a:endParaRPr>
          </a:p>
          <a:p>
            <a:pPr marL="0" indent="0" algn="just">
              <a:buNone/>
            </a:pPr>
            <a:r>
              <a:rPr lang="es-MX" sz="2600" b="1" dirty="0">
                <a:solidFill>
                  <a:schemeClr val="tx1">
                    <a:lumMod val="75000"/>
                    <a:lumOff val="25000"/>
                  </a:schemeClr>
                </a:solidFill>
                <a:latin typeface="Arial" pitchFamily="34" charset="0"/>
                <a:cs typeface="Arial" pitchFamily="34" charset="0"/>
              </a:rPr>
              <a:t>Fiador</a:t>
            </a:r>
            <a:r>
              <a:rPr lang="es-MX" sz="2600" dirty="0">
                <a:solidFill>
                  <a:schemeClr val="tx1">
                    <a:lumMod val="75000"/>
                    <a:lumOff val="25000"/>
                  </a:schemeClr>
                </a:solidFill>
                <a:latin typeface="Arial" pitchFamily="34" charset="0"/>
                <a:cs typeface="Arial" pitchFamily="34" charset="0"/>
              </a:rPr>
              <a:t>.- Institución de Fianzas concesionada por el Gobierno Federal para expedir fianzas a título oneroso.</a:t>
            </a:r>
          </a:p>
          <a:p>
            <a:pPr marL="0" indent="0" algn="just">
              <a:buNone/>
            </a:pPr>
            <a:endParaRPr lang="es-MX" sz="2600" dirty="0">
              <a:solidFill>
                <a:schemeClr val="tx1">
                  <a:lumMod val="75000"/>
                  <a:lumOff val="25000"/>
                </a:schemeClr>
              </a:solidFill>
              <a:latin typeface="Arial" pitchFamily="34" charset="0"/>
              <a:cs typeface="Arial" pitchFamily="34" charset="0"/>
            </a:endParaRPr>
          </a:p>
          <a:p>
            <a:pPr marL="0" indent="0" algn="just">
              <a:buNone/>
            </a:pPr>
            <a:r>
              <a:rPr lang="es-MX" sz="2600" b="1" dirty="0">
                <a:solidFill>
                  <a:schemeClr val="tx1">
                    <a:lumMod val="75000"/>
                    <a:lumOff val="25000"/>
                  </a:schemeClr>
                </a:solidFill>
                <a:latin typeface="Arial" pitchFamily="34" charset="0"/>
                <a:cs typeface="Arial" pitchFamily="34" charset="0"/>
              </a:rPr>
              <a:t>Obligado Solidario</a:t>
            </a:r>
            <a:r>
              <a:rPr lang="es-MX" sz="2600" dirty="0">
                <a:solidFill>
                  <a:schemeClr val="tx1">
                    <a:lumMod val="75000"/>
                    <a:lumOff val="25000"/>
                  </a:schemeClr>
                </a:solidFill>
                <a:latin typeface="Arial" pitchFamily="34" charset="0"/>
                <a:cs typeface="Arial" pitchFamily="34" charset="0"/>
              </a:rPr>
              <a:t>.- Persona física o moral que aparece en algunos casos complementando las garantías aportadas por el fiado.</a:t>
            </a:r>
          </a:p>
          <a:p>
            <a:pPr marL="0" indent="0" algn="just">
              <a:buNone/>
            </a:pPr>
            <a:endParaRPr lang="es-MX" sz="2600" dirty="0">
              <a:solidFill>
                <a:schemeClr val="tx1">
                  <a:lumMod val="75000"/>
                  <a:lumOff val="25000"/>
                </a:schemeClr>
              </a:solidFill>
              <a:latin typeface="Arial" pitchFamily="34" charset="0"/>
              <a:cs typeface="Arial" pitchFamily="34" charset="0"/>
            </a:endParaRPr>
          </a:p>
          <a:p>
            <a:pPr marL="0" indent="0" algn="just">
              <a:buNone/>
            </a:pPr>
            <a:r>
              <a:rPr lang="es-MX" sz="2600" b="1" dirty="0">
                <a:solidFill>
                  <a:schemeClr val="tx1">
                    <a:lumMod val="75000"/>
                    <a:lumOff val="25000"/>
                  </a:schemeClr>
                </a:solidFill>
                <a:latin typeface="Arial" pitchFamily="34" charset="0"/>
                <a:cs typeface="Arial" pitchFamily="34" charset="0"/>
              </a:rPr>
              <a:t>Beneficiario</a:t>
            </a:r>
            <a:r>
              <a:rPr lang="es-MX" sz="2600" dirty="0">
                <a:solidFill>
                  <a:schemeClr val="tx1">
                    <a:lumMod val="75000"/>
                    <a:lumOff val="25000"/>
                  </a:schemeClr>
                </a:solidFill>
                <a:latin typeface="Arial" pitchFamily="34" charset="0"/>
                <a:cs typeface="Arial" pitchFamily="34" charset="0"/>
              </a:rPr>
              <a:t>.- Persona física o moral, pública o privada ante quien se garantiza el cumplimiento de la obligación del fiado, es decir, es el acreedor ante quien se garantiza la obligación del fiado</a:t>
            </a:r>
            <a:r>
              <a:rPr lang="es-MX" sz="2600" dirty="0" smtClean="0">
                <a:solidFill>
                  <a:schemeClr val="tx1">
                    <a:lumMod val="75000"/>
                    <a:lumOff val="25000"/>
                  </a:schemeClr>
                </a:solidFill>
                <a:latin typeface="Arial" pitchFamily="34" charset="0"/>
                <a:cs typeface="Arial" pitchFamily="34" charset="0"/>
              </a:rPr>
              <a:t>.</a:t>
            </a:r>
            <a:endParaRPr lang="es-MX" sz="2600" dirty="0">
              <a:solidFill>
                <a:schemeClr val="tx1">
                  <a:lumMod val="75000"/>
                  <a:lumOff val="25000"/>
                </a:schemeClr>
              </a:solidFill>
              <a:latin typeface="Arial" pitchFamily="34" charset="0"/>
              <a:cs typeface="Arial" pitchFamily="34" charset="0"/>
            </a:endParaRPr>
          </a:p>
          <a:p>
            <a:pPr marL="0" indent="0" algn="just">
              <a:buNone/>
            </a:pPr>
            <a:endParaRPr lang="es-MX" sz="2600" dirty="0">
              <a:latin typeface="Arial" pitchFamily="34" charset="0"/>
              <a:cs typeface="Arial" pitchFamily="34" charset="0"/>
            </a:endParaRPr>
          </a:p>
          <a:p>
            <a:pPr marL="0" lvl="0" indent="0" algn="just">
              <a:lnSpc>
                <a:spcPct val="80000"/>
              </a:lnSpc>
              <a:buNone/>
            </a:pPr>
            <a:endParaRPr lang="es-MX" sz="2600" dirty="0" smtClean="0"/>
          </a:p>
          <a:p>
            <a:pPr algn="just" eaLnBrk="1" hangingPunct="1">
              <a:lnSpc>
                <a:spcPct val="80000"/>
              </a:lnSpc>
              <a:buNone/>
            </a:pPr>
            <a:endParaRPr lang="es-MX" sz="3600" dirty="0" smtClean="0"/>
          </a:p>
          <a:p>
            <a:pPr algn="just" eaLnBrk="1" hangingPunct="1">
              <a:lnSpc>
                <a:spcPct val="80000"/>
              </a:lnSpc>
              <a:buFontTx/>
              <a:buNone/>
            </a:pPr>
            <a:endParaRPr lang="es-ES" sz="2400" b="1" dirty="0" smtClean="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tx1"/>
                </a:solidFill>
              </a:rPr>
              <a:t>25</a:t>
            </a:fld>
            <a:endParaRPr lang="es-MX" dirty="0">
              <a:solidFill>
                <a:schemeClr val="tx1"/>
              </a:solidFill>
            </a:endParaRPr>
          </a:p>
        </p:txBody>
      </p:sp>
      <p:sp>
        <p:nvSpPr>
          <p:cNvPr id="5" name="4 Rectángulo"/>
          <p:cNvSpPr/>
          <p:nvPr/>
        </p:nvSpPr>
        <p:spPr>
          <a:xfrm>
            <a:off x="323528" y="4869160"/>
            <a:ext cx="8424936" cy="1800200"/>
          </a:xfrm>
          <a:prstGeom prst="rect">
            <a:avLst/>
          </a:prstGeom>
          <a:solidFill>
            <a:schemeClr val="bg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schemeClr val="tx1"/>
                </a:solidFill>
                <a:latin typeface="Arial" pitchFamily="34" charset="0"/>
                <a:cs typeface="Arial" pitchFamily="34" charset="0"/>
              </a:rPr>
              <a:t>El tercero beneficiado por la fianza puede ser:</a:t>
            </a:r>
          </a:p>
          <a:p>
            <a:pPr marL="285750" indent="-285750" algn="just">
              <a:buFont typeface="Arial" pitchFamily="34" charset="0"/>
              <a:buChar char="•"/>
            </a:pPr>
            <a:r>
              <a:rPr lang="es-MX" dirty="0" smtClean="0">
                <a:solidFill>
                  <a:schemeClr val="tx1"/>
                </a:solidFill>
                <a:latin typeface="Arial" pitchFamily="34" charset="0"/>
                <a:cs typeface="Arial" pitchFamily="34" charset="0"/>
              </a:rPr>
              <a:t>El </a:t>
            </a:r>
            <a:r>
              <a:rPr lang="es-MX" dirty="0">
                <a:solidFill>
                  <a:schemeClr val="tx1"/>
                </a:solidFill>
                <a:latin typeface="Arial" pitchFamily="34" charset="0"/>
                <a:cs typeface="Arial" pitchFamily="34" charset="0"/>
              </a:rPr>
              <a:t>estado, como es el caso de autoridades jurisdiccionales (jueces) y autoridades administrativas (como puede ser el caso del fisco).</a:t>
            </a:r>
          </a:p>
          <a:p>
            <a:pPr marL="285750" indent="-285750" algn="just">
              <a:buFont typeface="Arial" pitchFamily="34" charset="0"/>
              <a:buChar char="•"/>
            </a:pPr>
            <a:r>
              <a:rPr lang="es-MX" dirty="0" smtClean="0">
                <a:solidFill>
                  <a:schemeClr val="tx1"/>
                </a:solidFill>
                <a:latin typeface="Arial" pitchFamily="34" charset="0"/>
                <a:cs typeface="Arial" pitchFamily="34" charset="0"/>
              </a:rPr>
              <a:t>Particulares</a:t>
            </a:r>
            <a:r>
              <a:rPr lang="es-MX" dirty="0">
                <a:solidFill>
                  <a:schemeClr val="tx1"/>
                </a:solidFill>
                <a:latin typeface="Arial" pitchFamily="34" charset="0"/>
                <a:cs typeface="Arial" pitchFamily="34" charset="0"/>
              </a:rPr>
              <a:t>, respecto de los cuales pueden garantizarse una multiplicidad de objetos, como: "Fianzas de Fidelidad" en el manejo de efectivo, documentos, etcétera.</a:t>
            </a:r>
          </a:p>
        </p:txBody>
      </p:sp>
    </p:spTree>
    <p:extLst>
      <p:ext uri="{BB962C8B-B14F-4D97-AF65-F5344CB8AC3E}">
        <p14:creationId xmlns:p14="http://schemas.microsoft.com/office/powerpoint/2010/main" val="3772339223"/>
      </p:ext>
    </p:extLst>
  </p:cSld>
  <p:clrMapOvr>
    <a:masterClrMapping/>
  </p:clrMapOvr>
  <p:transition spd="slow">
    <p:zoom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031"/>
          <a:stretch/>
        </p:blipFill>
        <p:spPr bwMode="auto">
          <a:xfrm>
            <a:off x="563671" y="485063"/>
            <a:ext cx="7958778" cy="5680241"/>
          </a:xfrm>
          <a:prstGeom prst="rect">
            <a:avLst/>
          </a:prstGeom>
          <a:noFill/>
          <a:ln w="38100">
            <a:solidFill>
              <a:schemeClr val="accent2">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35F26ADE-CD75-452F-8F36-42A8BE5FABC3}" type="slidenum">
              <a:rPr lang="es-MX" smtClean="0"/>
              <a:t>26</a:t>
            </a:fld>
            <a:endParaRPr lang="es-MX"/>
          </a:p>
        </p:txBody>
      </p:sp>
    </p:spTree>
    <p:extLst>
      <p:ext uri="{BB962C8B-B14F-4D97-AF65-F5344CB8AC3E}">
        <p14:creationId xmlns:p14="http://schemas.microsoft.com/office/powerpoint/2010/main" val="22558904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2053207"/>
            <a:ext cx="7416824" cy="2455913"/>
          </a:xfrm>
          <a:solidFill>
            <a:schemeClr val="accent3">
              <a:lumMod val="20000"/>
              <a:lumOff val="80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a:solidFill>
                  <a:schemeClr val="accent1">
                    <a:lumMod val="75000"/>
                  </a:schemeClr>
                </a:solidFill>
                <a:effectLst>
                  <a:outerShdw blurRad="38100" dist="38100" dir="2700000" algn="tl">
                    <a:srgbClr val="000000">
                      <a:alpha val="43137"/>
                    </a:srgbClr>
                  </a:outerShdw>
                </a:effectLst>
              </a:rPr>
              <a:t/>
            </a: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lumMod val="75000"/>
                  </a:schemeClr>
                </a:solidFill>
                <a:effectLst>
                  <a:outerShdw blurRad="38100" dist="38100" dir="2700000" algn="tl">
                    <a:srgbClr val="000000">
                      <a:alpha val="43137"/>
                    </a:srgbClr>
                  </a:outerShdw>
                </a:effectLst>
              </a:rPr>
              <a:t>RAMOS EN LOS QUE OPERAN LAS FIANZAS.</a:t>
            </a:r>
            <a:br>
              <a:rPr lang="es-MX" sz="4000" b="1" dirty="0" smtClean="0">
                <a:solidFill>
                  <a:schemeClr val="accent2">
                    <a:lumMod val="75000"/>
                  </a:schemeClr>
                </a:solidFill>
                <a:effectLst>
                  <a:outerShdw blurRad="38100" dist="38100" dir="2700000" algn="tl">
                    <a:srgbClr val="000000">
                      <a:alpha val="43137"/>
                    </a:srgbClr>
                  </a:outerShdw>
                </a:effectLst>
              </a:rPr>
            </a:br>
            <a:endParaRPr lang="es-MX" sz="4000" b="1" i="1" dirty="0">
              <a:solidFill>
                <a:schemeClr val="accent2">
                  <a:lumMod val="75000"/>
                </a:schemeClr>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schemeClr val="accent1">
                    <a:lumMod val="75000"/>
                  </a:schemeClr>
                </a:solidFill>
              </a:rPr>
              <a:t>27</a:t>
            </a:fld>
            <a:endParaRPr lang="es-MX" dirty="0">
              <a:solidFill>
                <a:schemeClr val="accent1">
                  <a:lumMod val="75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32656"/>
            <a:ext cx="792163" cy="712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797093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476672"/>
            <a:ext cx="7344816" cy="864096"/>
          </a:xfrm>
          <a:solidFill>
            <a:schemeClr val="bg1"/>
          </a:solidFill>
          <a:ln>
            <a:solidFill>
              <a:schemeClr val="tx1"/>
            </a:solidFill>
          </a:ln>
        </p:spPr>
        <p:txBody>
          <a:bodyPr/>
          <a:lstStyle/>
          <a:p>
            <a:pPr algn="ctr"/>
            <a:r>
              <a:rPr lang="es-ES" sz="2200" b="1" dirty="0" smtClean="0">
                <a:solidFill>
                  <a:srgbClr val="800000"/>
                </a:solidFill>
                <a:latin typeface="Arial" pitchFamily="34" charset="0"/>
                <a:cs typeface="Arial" pitchFamily="34" charset="0"/>
              </a:rPr>
              <a:t>Las fianzas por su naturaleza se encuentran divididas en 5 ramos:</a:t>
            </a:r>
            <a:endParaRPr lang="es-MX" sz="2200" b="1" dirty="0">
              <a:solidFill>
                <a:srgbClr val="800000"/>
              </a:solidFill>
              <a:latin typeface="Arial" pitchFamily="34" charset="0"/>
              <a:cs typeface="Arial" pitchFamily="34" charset="0"/>
            </a:endParaRPr>
          </a:p>
        </p:txBody>
      </p:sp>
      <p:graphicFrame>
        <p:nvGraphicFramePr>
          <p:cNvPr id="5" name="4 Diagrama"/>
          <p:cNvGraphicFramePr/>
          <p:nvPr>
            <p:extLst>
              <p:ext uri="{D42A27DB-BD31-4B8C-83A1-F6EECF244321}">
                <p14:modId xmlns:p14="http://schemas.microsoft.com/office/powerpoint/2010/main" val="3824113454"/>
              </p:ext>
            </p:extLst>
          </p:nvPr>
        </p:nvGraphicFramePr>
        <p:xfrm>
          <a:off x="1619672" y="1772816"/>
          <a:ext cx="612068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pPr>
              <a:defRPr/>
            </a:pPr>
            <a:fld id="{EC29378A-C853-4D83-9CBD-761F2E9B0B0F}" type="slidenum">
              <a:rPr lang="es-ES" smtClean="0">
                <a:solidFill>
                  <a:schemeClr val="tx1">
                    <a:lumMod val="75000"/>
                    <a:lumOff val="25000"/>
                  </a:schemeClr>
                </a:solidFill>
              </a:rPr>
              <a:pPr>
                <a:defRPr/>
              </a:pPr>
              <a:t>28</a:t>
            </a:fld>
            <a:endParaRPr lang="es-ES" dirty="0">
              <a:solidFill>
                <a:schemeClr val="tx1">
                  <a:lumMod val="75000"/>
                  <a:lumOff val="25000"/>
                </a:schemeClr>
              </a:solidFill>
            </a:endParaRPr>
          </a:p>
        </p:txBody>
      </p:sp>
    </p:spTree>
    <p:extLst>
      <p:ext uri="{BB962C8B-B14F-4D97-AF65-F5344CB8AC3E}">
        <p14:creationId xmlns:p14="http://schemas.microsoft.com/office/powerpoint/2010/main" val="2946345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29</a:t>
            </a:fld>
            <a:endParaRPr lang="es-MX"/>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4622"/>
          <a:stretch/>
        </p:blipFill>
        <p:spPr bwMode="auto">
          <a:xfrm>
            <a:off x="1619672" y="5517232"/>
            <a:ext cx="6048672" cy="116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1"/>
          <p:cNvSpPr>
            <a:spLocks noChangeArrowheads="1"/>
          </p:cNvSpPr>
          <p:nvPr/>
        </p:nvSpPr>
        <p:spPr bwMode="auto">
          <a:xfrm>
            <a:off x="611560" y="1268760"/>
            <a:ext cx="7892380" cy="4154984"/>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200" dirty="0">
                <a:latin typeface="Arial" pitchFamily="34" charset="0"/>
                <a:cs typeface="Arial" pitchFamily="34" charset="0"/>
              </a:rPr>
              <a:t>Es aquella que garantiza la reparación o pago por parte de la compañía afianzadora, por daños causados por robo, fraude, abuso de confianza o peculado cometido por empleados, por sí solos o en complicidad con otras personas ajenas o no al patrón, en contra de los bienes de la empresa que contrata la fianza</a:t>
            </a:r>
            <a:r>
              <a:rPr lang="es-MX" sz="2200" dirty="0" smtClean="0">
                <a:latin typeface="Arial" pitchFamily="34" charset="0"/>
                <a:cs typeface="Arial" pitchFamily="34" charset="0"/>
              </a:rPr>
              <a:t>.</a:t>
            </a:r>
          </a:p>
          <a:p>
            <a:pPr algn="just"/>
            <a:r>
              <a:rPr lang="es-MX" sz="2200" dirty="0" smtClean="0">
                <a:latin typeface="Arial" pitchFamily="34" charset="0"/>
                <a:cs typeface="Arial" pitchFamily="34" charset="0"/>
              </a:rPr>
              <a:t> </a:t>
            </a:r>
            <a:endParaRPr lang="es-MX" sz="2200" dirty="0">
              <a:latin typeface="Arial" pitchFamily="34" charset="0"/>
              <a:cs typeface="Arial" pitchFamily="34" charset="0"/>
            </a:endParaRPr>
          </a:p>
          <a:p>
            <a:pPr marL="714375" indent="-350838" algn="just"/>
            <a:r>
              <a:rPr lang="es-MX" sz="2200" dirty="0">
                <a:latin typeface="Arial" pitchFamily="34" charset="0"/>
                <a:cs typeface="Arial" pitchFamily="34" charset="0"/>
              </a:rPr>
              <a:t>	Fianza individual </a:t>
            </a:r>
          </a:p>
          <a:p>
            <a:pPr marL="714375" indent="-350838" algn="just"/>
            <a:r>
              <a:rPr lang="es-MX" sz="2200" dirty="0">
                <a:latin typeface="Arial" pitchFamily="34" charset="0"/>
                <a:cs typeface="Arial" pitchFamily="34" charset="0"/>
              </a:rPr>
              <a:t>	Fianza de cédula (Grupo de empleados con diversos montos)</a:t>
            </a:r>
          </a:p>
          <a:p>
            <a:pPr marL="714375" indent="-350838" algn="just"/>
            <a:r>
              <a:rPr lang="es-MX" sz="2200" dirty="0">
                <a:latin typeface="Arial" pitchFamily="34" charset="0"/>
                <a:cs typeface="Arial" pitchFamily="34" charset="0"/>
              </a:rPr>
              <a:t>	Fianza global o colectiva (Monto único) </a:t>
            </a:r>
          </a:p>
          <a:p>
            <a:pPr marL="714375" indent="-350838" algn="just"/>
            <a:r>
              <a:rPr lang="es-MX" sz="2200" dirty="0">
                <a:latin typeface="Arial" pitchFamily="34" charset="0"/>
                <a:cs typeface="Arial" pitchFamily="34" charset="0"/>
              </a:rPr>
              <a:t>	Fianza de monto único para vendedores</a:t>
            </a:r>
          </a:p>
        </p:txBody>
      </p:sp>
      <p:sp>
        <p:nvSpPr>
          <p:cNvPr id="7" name="6 CuadroTexto"/>
          <p:cNvSpPr txBox="1"/>
          <p:nvPr/>
        </p:nvSpPr>
        <p:spPr>
          <a:xfrm>
            <a:off x="640060" y="548680"/>
            <a:ext cx="5403304"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200" b="1" dirty="0" smtClean="0">
                <a:ln>
                  <a:solidFill>
                    <a:schemeClr val="tx1"/>
                  </a:solidFill>
                </a:ln>
                <a:solidFill>
                  <a:schemeClr val="accent3"/>
                </a:solidFill>
                <a:latin typeface="Arial" pitchFamily="34" charset="0"/>
                <a:cs typeface="Arial" pitchFamily="34" charset="0"/>
              </a:rPr>
              <a:t>Fianzas de Fidelidad</a:t>
            </a:r>
            <a:endParaRPr lang="es-MX" sz="1000" dirty="0">
              <a:latin typeface="Arial" pitchFamily="34" charset="0"/>
              <a:cs typeface="Arial" pitchFamily="34" charset="0"/>
            </a:endParaRPr>
          </a:p>
        </p:txBody>
      </p:sp>
    </p:spTree>
    <p:extLst>
      <p:ext uri="{BB962C8B-B14F-4D97-AF65-F5344CB8AC3E}">
        <p14:creationId xmlns:p14="http://schemas.microsoft.com/office/powerpoint/2010/main" val="152385752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92080" y="188640"/>
            <a:ext cx="2857496" cy="720080"/>
          </a:xfrm>
        </p:spPr>
        <p:txBody>
          <a:bodyPr>
            <a:normAutofit fontScale="90000"/>
          </a:bodyPr>
          <a:lstStyle/>
          <a:p>
            <a:pPr algn="r">
              <a:lnSpc>
                <a:spcPct val="100000"/>
              </a:lnSpc>
            </a:pPr>
            <a:r>
              <a:rPr lang="es-ES" sz="3100" dirty="0" smtClean="0"/>
              <a:t/>
            </a:r>
            <a:br>
              <a:rPr lang="es-ES" sz="3100" dirty="0" smtClean="0"/>
            </a:br>
            <a:r>
              <a:rPr lang="es-ES" sz="3100" dirty="0" smtClean="0"/>
              <a:t/>
            </a:r>
            <a:br>
              <a:rPr lang="es-ES" sz="3100" dirty="0" smtClean="0"/>
            </a:br>
            <a:r>
              <a:rPr lang="es-ES" sz="3100" dirty="0"/>
              <a:t/>
            </a:r>
            <a:br>
              <a:rPr lang="es-ES" sz="3100" dirty="0"/>
            </a:br>
            <a:r>
              <a:rPr lang="es-ES" sz="3100" dirty="0" smtClean="0"/>
              <a:t/>
            </a:r>
            <a:br>
              <a:rPr lang="es-ES" sz="3100" dirty="0" smtClean="0"/>
            </a:br>
            <a:r>
              <a:rPr lang="es-ES" sz="3100" dirty="0"/>
              <a:t/>
            </a:r>
            <a:br>
              <a:rPr lang="es-ES" sz="3100" dirty="0"/>
            </a:br>
            <a:r>
              <a:rPr lang="es-ES" sz="3100" dirty="0" smtClean="0"/>
              <a:t/>
            </a:r>
            <a:br>
              <a:rPr lang="es-ES" sz="3100" dirty="0" smtClean="0"/>
            </a:br>
            <a:r>
              <a:rPr lang="es-ES" sz="3100" dirty="0"/>
              <a:t/>
            </a:r>
            <a:br>
              <a:rPr lang="es-ES" sz="3100" dirty="0"/>
            </a:br>
            <a:r>
              <a:rPr lang="es-ES" sz="3100" dirty="0" smtClean="0"/>
              <a:t>F</a:t>
            </a:r>
            <a:r>
              <a:rPr lang="es-ES" sz="1600" dirty="0" smtClean="0">
                <a:solidFill>
                  <a:srgbClr val="2F5897"/>
                </a:solidFill>
              </a:rPr>
              <a:t>ACULTAD </a:t>
            </a:r>
            <a:r>
              <a:rPr lang="es-ES" sz="1600" dirty="0">
                <a:solidFill>
                  <a:srgbClr val="2F5897"/>
                </a:solidFill>
              </a:rPr>
              <a:t>DE </a:t>
            </a:r>
            <a:r>
              <a:rPr lang="es-ES" sz="1600" dirty="0" smtClean="0">
                <a:solidFill>
                  <a:srgbClr val="2F5897"/>
                </a:solidFill>
              </a:rPr>
              <a:t>ECONOMÍA</a:t>
            </a:r>
            <a:br>
              <a:rPr lang="es-ES" sz="1600" dirty="0" smtClean="0">
                <a:solidFill>
                  <a:srgbClr val="2F5897"/>
                </a:solidFill>
              </a:rPr>
            </a:br>
            <a:r>
              <a:rPr lang="es-ES" sz="1600" dirty="0" smtClean="0">
                <a:solidFill>
                  <a:srgbClr val="2F5897"/>
                </a:solidFill>
              </a:rPr>
              <a:t>LICENCIATURA </a:t>
            </a:r>
            <a:r>
              <a:rPr lang="es-ES" sz="1600" dirty="0">
                <a:solidFill>
                  <a:srgbClr val="2F5897"/>
                </a:solidFill>
              </a:rPr>
              <a:t>EN ACTUARÍA</a:t>
            </a:r>
            <a:endParaRPr lang="es-MX" dirty="0"/>
          </a:p>
        </p:txBody>
      </p:sp>
      <p:sp>
        <p:nvSpPr>
          <p:cNvPr id="3" name="2 Marcador de número de diapositiva"/>
          <p:cNvSpPr>
            <a:spLocks noGrp="1"/>
          </p:cNvSpPr>
          <p:nvPr>
            <p:ph type="sldNum" sz="quarter" idx="12"/>
          </p:nvPr>
        </p:nvSpPr>
        <p:spPr/>
        <p:txBody>
          <a:bodyPr/>
          <a:lstStyle/>
          <a:p>
            <a:r>
              <a:rPr lang="es-MX" dirty="0" smtClean="0">
                <a:solidFill>
                  <a:schemeClr val="bg1">
                    <a:lumMod val="85000"/>
                  </a:schemeClr>
                </a:solidFill>
              </a:rPr>
              <a:t>3</a:t>
            </a:r>
            <a:endParaRPr lang="es-MX" dirty="0">
              <a:solidFill>
                <a:schemeClr val="bg1">
                  <a:lumMod val="85000"/>
                </a:schemeClr>
              </a:solidFill>
            </a:endParaRPr>
          </a:p>
        </p:txBody>
      </p:sp>
      <p:pic>
        <p:nvPicPr>
          <p:cNvPr id="4" name="Picture 3"/>
          <p:cNvPicPr>
            <a:picLocks noChangeAspect="1" noChangeArrowheads="1"/>
          </p:cNvPicPr>
          <p:nvPr/>
        </p:nvPicPr>
        <p:blipFill>
          <a:blip r:embed="rId2"/>
          <a:srcRect/>
          <a:stretch>
            <a:fillRect/>
          </a:stretch>
        </p:blipFill>
        <p:spPr bwMode="auto">
          <a:xfrm>
            <a:off x="8244408" y="208250"/>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899592" y="1198493"/>
            <a:ext cx="3240360" cy="646331"/>
          </a:xfrm>
          <a:prstGeom prst="rect">
            <a:avLst/>
          </a:prstGeom>
          <a:solidFill>
            <a:schemeClr val="accent1"/>
          </a:solidFill>
          <a:ln>
            <a:solidFill>
              <a:schemeClr val="tx1"/>
            </a:solidFill>
          </a:ln>
        </p:spPr>
        <p:txBody>
          <a:bodyPr wrap="square" rtlCol="0">
            <a:spAutoFit/>
          </a:bodyPr>
          <a:lstStyle/>
          <a:p>
            <a:pPr algn="ctr"/>
            <a:r>
              <a:rPr lang="es-E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2285255745"/>
              </p:ext>
            </p:extLst>
          </p:nvPr>
        </p:nvGraphicFramePr>
        <p:xfrm>
          <a:off x="827584" y="2084040"/>
          <a:ext cx="7858302" cy="3505200"/>
        </p:xfrm>
        <a:graphic>
          <a:graphicData uri="http://schemas.openxmlformats.org/drawingml/2006/table">
            <a:tbl>
              <a:tblPr firstRow="1" bandRow="1">
                <a:tableStyleId>{EB344D84-9AFB-497E-A393-DC336BA19D2E}</a:tableStyleId>
              </a:tblPr>
              <a:tblGrid>
                <a:gridCol w="7306842"/>
                <a:gridCol w="551460"/>
              </a:tblGrid>
              <a:tr h="2952328">
                <a:tc>
                  <a:txBody>
                    <a:bodyPr/>
                    <a:lstStyle/>
                    <a:p>
                      <a:pPr algn="r"/>
                      <a:r>
                        <a:rPr lang="es-MX" sz="2000" dirty="0" smtClean="0">
                          <a:latin typeface="Arial" pitchFamily="34" charset="0"/>
                          <a:cs typeface="Arial" pitchFamily="34" charset="0"/>
                        </a:rPr>
                        <a:t>Guión</a:t>
                      </a:r>
                      <a:r>
                        <a:rPr lang="es-MX" sz="2000" baseline="0" dirty="0" smtClean="0">
                          <a:latin typeface="Arial" pitchFamily="34" charset="0"/>
                          <a:cs typeface="Arial" pitchFamily="34" charset="0"/>
                        </a:rPr>
                        <a:t> Explicativo</a:t>
                      </a:r>
                    </a:p>
                    <a:p>
                      <a:pPr algn="r"/>
                      <a:endParaRPr lang="es-MX" sz="2000" dirty="0" smtClean="0">
                        <a:latin typeface="Arial" pitchFamily="34" charset="0"/>
                        <a:cs typeface="Arial" pitchFamily="34" charset="0"/>
                      </a:endParaRPr>
                    </a:p>
                    <a:p>
                      <a:pPr algn="r"/>
                      <a:r>
                        <a:rPr lang="es-MX" sz="2400" dirty="0" smtClean="0">
                          <a:latin typeface="Arial" pitchFamily="34" charset="0"/>
                          <a:cs typeface="Arial" pitchFamily="34" charset="0"/>
                        </a:rPr>
                        <a:t>La fianza en general</a:t>
                      </a:r>
                    </a:p>
                    <a:p>
                      <a:pPr algn="r"/>
                      <a:r>
                        <a:rPr lang="es-ES" sz="2000" dirty="0" smtClean="0">
                          <a:latin typeface="Arial" pitchFamily="34" charset="0"/>
                          <a:cs typeface="Arial" pitchFamily="34" charset="0"/>
                        </a:rPr>
                        <a:t>Introducción</a:t>
                      </a:r>
                      <a:r>
                        <a:rPr lang="es-ES" sz="2000" baseline="0" dirty="0" smtClean="0">
                          <a:latin typeface="Arial" pitchFamily="34" charset="0"/>
                          <a:cs typeface="Arial" pitchFamily="34" charset="0"/>
                        </a:rPr>
                        <a:t> </a:t>
                      </a:r>
                      <a:endParaRPr lang="es-MX" sz="2000" dirty="0" smtClean="0">
                        <a:latin typeface="Arial" pitchFamily="34" charset="0"/>
                        <a:cs typeface="Arial" pitchFamily="34" charset="0"/>
                      </a:endParaRPr>
                    </a:p>
                    <a:p>
                      <a:pPr algn="r"/>
                      <a:r>
                        <a:rPr lang="es-MX" sz="2000" dirty="0" smtClean="0">
                          <a:latin typeface="Arial" pitchFamily="34" charset="0"/>
                          <a:cs typeface="Arial" pitchFamily="34" charset="0"/>
                        </a:rPr>
                        <a:t>Autoridades en materia de fianzas</a:t>
                      </a:r>
                    </a:p>
                    <a:p>
                      <a:pPr algn="r"/>
                      <a:r>
                        <a:rPr lang="es-MX" sz="2000" dirty="0" smtClean="0">
                          <a:latin typeface="Arial" pitchFamily="34" charset="0"/>
                          <a:cs typeface="Arial" pitchFamily="34" charset="0"/>
                        </a:rPr>
                        <a:t>Operaciones</a:t>
                      </a:r>
                      <a:r>
                        <a:rPr lang="es-MX" sz="2000" baseline="0" dirty="0" smtClean="0">
                          <a:latin typeface="Arial" pitchFamily="34" charset="0"/>
                          <a:cs typeface="Arial" pitchFamily="34" charset="0"/>
                        </a:rPr>
                        <a:t> de las Afianzadoras</a:t>
                      </a:r>
                      <a:r>
                        <a:rPr lang="es-MX" sz="2000" dirty="0" smtClean="0">
                          <a:latin typeface="Arial" pitchFamily="34" charset="0"/>
                          <a:cs typeface="Arial" pitchFamily="34" charset="0"/>
                        </a:rPr>
                        <a:t>  </a:t>
                      </a:r>
                    </a:p>
                    <a:p>
                      <a:pPr algn="r"/>
                      <a:r>
                        <a:rPr lang="es-MX" sz="2000" baseline="0" dirty="0" smtClean="0">
                          <a:latin typeface="Arial" pitchFamily="34" charset="0"/>
                          <a:cs typeface="Arial" pitchFamily="34" charset="0"/>
                        </a:rPr>
                        <a:t>Partes que intervienen en un contrato de fianzas</a:t>
                      </a:r>
                      <a:endParaRPr lang="es-MX" sz="2000" dirty="0" smtClean="0">
                        <a:latin typeface="Arial" pitchFamily="34" charset="0"/>
                        <a:cs typeface="Arial" pitchFamily="34" charset="0"/>
                      </a:endParaRPr>
                    </a:p>
                    <a:p>
                      <a:pPr algn="r"/>
                      <a:r>
                        <a:rPr lang="es-MX" sz="2000" dirty="0" smtClean="0">
                          <a:latin typeface="Arial" pitchFamily="34" charset="0"/>
                          <a:cs typeface="Arial" pitchFamily="34" charset="0"/>
                        </a:rPr>
                        <a:t>Ramos en</a:t>
                      </a:r>
                      <a:r>
                        <a:rPr lang="es-MX" sz="2000" baseline="0" dirty="0" smtClean="0">
                          <a:latin typeface="Arial" pitchFamily="34" charset="0"/>
                          <a:cs typeface="Arial" pitchFamily="34" charset="0"/>
                        </a:rPr>
                        <a:t> los que operan las fianzas</a:t>
                      </a:r>
                    </a:p>
                    <a:p>
                      <a:pPr algn="r"/>
                      <a:endParaRPr lang="es-MX" sz="2000" dirty="0" smtClean="0">
                        <a:latin typeface="Arial" pitchFamily="34" charset="0"/>
                        <a:cs typeface="Arial" pitchFamily="34" charset="0"/>
                      </a:endParaRPr>
                    </a:p>
                    <a:p>
                      <a:pPr algn="r"/>
                      <a:r>
                        <a:rPr lang="es-MX" sz="2000" dirty="0" smtClean="0">
                          <a:latin typeface="Arial" pitchFamily="34" charset="0"/>
                          <a:cs typeface="Arial" pitchFamily="34" charset="0"/>
                        </a:rPr>
                        <a:t>Conclusiones</a:t>
                      </a:r>
                    </a:p>
                    <a:p>
                      <a:pPr algn="r"/>
                      <a:r>
                        <a:rPr lang="es-MX" sz="2000" dirty="0" smtClean="0">
                          <a:latin typeface="Arial" pitchFamily="34" charset="0"/>
                          <a:cs typeface="Arial" pitchFamily="34" charset="0"/>
                        </a:rPr>
                        <a:t>Referencias</a:t>
                      </a:r>
                      <a:endParaRPr lang="es-MX" sz="2000" dirty="0">
                        <a:latin typeface="Arial" pitchFamily="34" charset="0"/>
                        <a:cs typeface="Arial" pitchFamily="34" charset="0"/>
                      </a:endParaRPr>
                    </a:p>
                  </a:txBody>
                  <a:tcPr/>
                </a:tc>
                <a:tc>
                  <a:txBody>
                    <a:bodyPr/>
                    <a:lstStyle/>
                    <a:p>
                      <a:pPr algn="r"/>
                      <a:r>
                        <a:rPr lang="es-MX" sz="2000" dirty="0" smtClean="0">
                          <a:latin typeface="Arial" pitchFamily="34" charset="0"/>
                          <a:cs typeface="Arial" pitchFamily="34" charset="0"/>
                        </a:rPr>
                        <a:t>4</a:t>
                      </a:r>
                    </a:p>
                    <a:p>
                      <a:pPr algn="r"/>
                      <a:endParaRPr lang="es-MX" sz="2000" dirty="0" smtClean="0">
                        <a:latin typeface="Arial" pitchFamily="34" charset="0"/>
                        <a:cs typeface="Arial" pitchFamily="34" charset="0"/>
                      </a:endParaRPr>
                    </a:p>
                    <a:p>
                      <a:pPr algn="r"/>
                      <a:r>
                        <a:rPr lang="es-MX" sz="2400" dirty="0" smtClean="0">
                          <a:latin typeface="Arial" pitchFamily="34" charset="0"/>
                          <a:cs typeface="Arial" pitchFamily="34" charset="0"/>
                        </a:rPr>
                        <a:t>8</a:t>
                      </a:r>
                    </a:p>
                    <a:p>
                      <a:pPr algn="r"/>
                      <a:r>
                        <a:rPr lang="es-MX" sz="2000" dirty="0" smtClean="0">
                          <a:latin typeface="Arial" pitchFamily="34" charset="0"/>
                          <a:cs typeface="Arial" pitchFamily="34" charset="0"/>
                        </a:rPr>
                        <a:t>9</a:t>
                      </a:r>
                    </a:p>
                    <a:p>
                      <a:pPr algn="r"/>
                      <a:r>
                        <a:rPr lang="es-MX" sz="2000" dirty="0" smtClean="0">
                          <a:latin typeface="Arial" pitchFamily="34" charset="0"/>
                          <a:cs typeface="Arial" pitchFamily="34" charset="0"/>
                        </a:rPr>
                        <a:t>14</a:t>
                      </a:r>
                    </a:p>
                    <a:p>
                      <a:pPr algn="r"/>
                      <a:r>
                        <a:rPr lang="es-MX" sz="2000" dirty="0" smtClean="0">
                          <a:latin typeface="Arial" pitchFamily="34" charset="0"/>
                          <a:cs typeface="Arial" pitchFamily="34" charset="0"/>
                        </a:rPr>
                        <a:t>20</a:t>
                      </a:r>
                    </a:p>
                    <a:p>
                      <a:pPr algn="r"/>
                      <a:r>
                        <a:rPr lang="es-MX" sz="2000" dirty="0" smtClean="0">
                          <a:latin typeface="Arial" pitchFamily="34" charset="0"/>
                          <a:cs typeface="Arial" pitchFamily="34" charset="0"/>
                        </a:rPr>
                        <a:t>24</a:t>
                      </a:r>
                    </a:p>
                    <a:p>
                      <a:pPr algn="r"/>
                      <a:r>
                        <a:rPr lang="es-MX" sz="2000" dirty="0" smtClean="0">
                          <a:latin typeface="Arial" pitchFamily="34" charset="0"/>
                          <a:cs typeface="Arial" pitchFamily="34" charset="0"/>
                        </a:rPr>
                        <a:t>27</a:t>
                      </a:r>
                    </a:p>
                    <a:p>
                      <a:pPr algn="r"/>
                      <a:endParaRPr lang="es-MX" sz="2000" dirty="0" smtClean="0">
                        <a:latin typeface="Arial" pitchFamily="34" charset="0"/>
                        <a:cs typeface="Arial" pitchFamily="34" charset="0"/>
                      </a:endParaRPr>
                    </a:p>
                    <a:p>
                      <a:pPr algn="r"/>
                      <a:r>
                        <a:rPr lang="es-MX" sz="2000" dirty="0" smtClean="0">
                          <a:latin typeface="Arial" pitchFamily="34" charset="0"/>
                          <a:cs typeface="Arial" pitchFamily="34" charset="0"/>
                        </a:rPr>
                        <a:t>36</a:t>
                      </a:r>
                    </a:p>
                    <a:p>
                      <a:pPr algn="r"/>
                      <a:r>
                        <a:rPr lang="es-MX" sz="2000" dirty="0" smtClean="0">
                          <a:latin typeface="Arial" pitchFamily="34" charset="0"/>
                          <a:cs typeface="Arial" pitchFamily="34" charset="0"/>
                        </a:rPr>
                        <a:t>38</a:t>
                      </a:r>
                      <a:endParaRPr lang="es-MX" sz="2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18217395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30</a:t>
            </a:fld>
            <a:endParaRPr lang="es-MX"/>
          </a:p>
        </p:txBody>
      </p:sp>
      <p:sp>
        <p:nvSpPr>
          <p:cNvPr id="10" name="Rectangle 1"/>
          <p:cNvSpPr>
            <a:spLocks noChangeArrowheads="1"/>
          </p:cNvSpPr>
          <p:nvPr/>
        </p:nvSpPr>
        <p:spPr bwMode="auto">
          <a:xfrm>
            <a:off x="640060" y="1500173"/>
            <a:ext cx="5403304" cy="4493538"/>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200" dirty="0">
                <a:latin typeface="Arial" pitchFamily="34" charset="0"/>
                <a:cs typeface="Arial" pitchFamily="34" charset="0"/>
              </a:rPr>
              <a:t>Es aquella que garantiza el cumplimiento de obligaciones específicas que un juez o la Ley imponen a una empresa o particular dentro de un procedimiento judicial. </a:t>
            </a:r>
            <a:endParaRPr lang="es-MX" sz="2200" dirty="0" smtClean="0">
              <a:latin typeface="Arial" pitchFamily="34" charset="0"/>
              <a:cs typeface="Arial" pitchFamily="34" charset="0"/>
            </a:endParaRPr>
          </a:p>
          <a:p>
            <a:pPr algn="just"/>
            <a:endParaRPr lang="es-MX" sz="2200" dirty="0">
              <a:latin typeface="Arial" pitchFamily="34" charset="0"/>
              <a:cs typeface="Arial" pitchFamily="34" charset="0"/>
            </a:endParaRPr>
          </a:p>
          <a:p>
            <a:pPr marL="538163" indent="-274638" algn="just"/>
            <a:r>
              <a:rPr lang="es-MX" sz="2200" dirty="0">
                <a:latin typeface="Arial" pitchFamily="34" charset="0"/>
                <a:cs typeface="Arial" pitchFamily="34" charset="0"/>
              </a:rPr>
              <a:t>	Penales (Libertad provisional, condicional o preparatoria)</a:t>
            </a:r>
          </a:p>
          <a:p>
            <a:pPr marL="538163" indent="-274638" algn="just"/>
            <a:r>
              <a:rPr lang="es-MX" sz="2200" dirty="0">
                <a:latin typeface="Arial" pitchFamily="34" charset="0"/>
                <a:cs typeface="Arial" pitchFamily="34" charset="0"/>
              </a:rPr>
              <a:t>	Civil (Providencia precautoria y su levantamiento, de Cargo, Pensión alimenticia)</a:t>
            </a:r>
          </a:p>
          <a:p>
            <a:pPr marL="538163" indent="-274638" algn="just"/>
            <a:r>
              <a:rPr lang="es-MX" sz="2200" dirty="0">
                <a:latin typeface="Arial" pitchFamily="34" charset="0"/>
                <a:cs typeface="Arial" pitchFamily="34" charset="0"/>
              </a:rPr>
              <a:t>	Amparo (Propio y de terceros)</a:t>
            </a:r>
          </a:p>
          <a:p>
            <a:pPr marL="538163" indent="-274638" algn="just"/>
            <a:r>
              <a:rPr lang="es-MX" sz="2200" dirty="0">
                <a:latin typeface="Arial" pitchFamily="34" charset="0"/>
                <a:cs typeface="Arial" pitchFamily="34" charset="0"/>
              </a:rPr>
              <a:t>	Conductores de </a:t>
            </a:r>
            <a:r>
              <a:rPr lang="es-MX" sz="2200" dirty="0" smtClean="0">
                <a:latin typeface="Arial" pitchFamily="34" charset="0"/>
                <a:cs typeface="Arial" pitchFamily="34" charset="0"/>
              </a:rPr>
              <a:t>automóviles</a:t>
            </a:r>
            <a:endParaRPr lang="es-MX" sz="2200" dirty="0">
              <a:latin typeface="Arial" pitchFamily="34" charset="0"/>
              <a:cs typeface="Arial"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6032" y="2708920"/>
            <a:ext cx="2888456"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640060" y="611977"/>
            <a:ext cx="5403304"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200" b="1" dirty="0" smtClean="0">
                <a:ln>
                  <a:solidFill>
                    <a:schemeClr val="tx1"/>
                  </a:solidFill>
                </a:ln>
                <a:solidFill>
                  <a:schemeClr val="accent3"/>
                </a:solidFill>
                <a:latin typeface="Arial" pitchFamily="34" charset="0"/>
                <a:cs typeface="Arial" pitchFamily="34" charset="0"/>
              </a:rPr>
              <a:t>Fianzas Judiciales</a:t>
            </a:r>
            <a:endParaRPr lang="es-MX" sz="1000" dirty="0">
              <a:latin typeface="Arial" pitchFamily="34" charset="0"/>
              <a:cs typeface="Arial" pitchFamily="34" charset="0"/>
            </a:endParaRPr>
          </a:p>
        </p:txBody>
      </p:sp>
    </p:spTree>
    <p:extLst>
      <p:ext uri="{BB962C8B-B14F-4D97-AF65-F5344CB8AC3E}">
        <p14:creationId xmlns:p14="http://schemas.microsoft.com/office/powerpoint/2010/main" val="9037547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357166"/>
            <a:ext cx="2332098" cy="177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11560" y="2233895"/>
            <a:ext cx="7848872" cy="3139321"/>
          </a:xfrm>
          <a:prstGeom prst="rect">
            <a:avLst/>
          </a:prstGeom>
          <a:solidFill>
            <a:schemeClr val="accent3">
              <a:lumMod val="20000"/>
              <a:lumOff val="80000"/>
            </a:schemeClr>
          </a:solidFill>
          <a:ln>
            <a:solidFill>
              <a:schemeClr val="accent3">
                <a:lumMod val="75000"/>
              </a:schemeClr>
            </a:solidFill>
          </a:ln>
        </p:spPr>
        <p:txBody>
          <a:bodyPr wrap="square">
            <a:spAutoFit/>
          </a:bodyPr>
          <a:lstStyle/>
          <a:p>
            <a:pPr algn="just"/>
            <a:r>
              <a:rPr lang="es-MX" sz="2200" dirty="0">
                <a:latin typeface="Arial" pitchFamily="34" charset="0"/>
                <a:cs typeface="Arial" pitchFamily="34" charset="0"/>
              </a:rPr>
              <a:t>Se refieren a aquellas que garantizan cualquier obligación de cumplimiento válido, legal y de contenido económico, celebrada entre particulares, ya sea entre personas físicas, morales o ambas</a:t>
            </a:r>
            <a:r>
              <a:rPr lang="es-MX" sz="2200" dirty="0" smtClean="0">
                <a:latin typeface="Arial" pitchFamily="34" charset="0"/>
                <a:cs typeface="Arial" pitchFamily="34" charset="0"/>
              </a:rPr>
              <a:t>.</a:t>
            </a:r>
          </a:p>
          <a:p>
            <a:pPr algn="just"/>
            <a:endParaRPr lang="es-MX" sz="2200" dirty="0">
              <a:latin typeface="Arial" pitchFamily="34" charset="0"/>
              <a:cs typeface="Arial" pitchFamily="34" charset="0"/>
            </a:endParaRPr>
          </a:p>
          <a:p>
            <a:pPr indent="363538" algn="just"/>
            <a:r>
              <a:rPr lang="es-MX" sz="2200" dirty="0">
                <a:latin typeface="Arial" pitchFamily="34" charset="0"/>
                <a:cs typeface="Arial" pitchFamily="34" charset="0"/>
              </a:rPr>
              <a:t>	</a:t>
            </a:r>
            <a:r>
              <a:rPr lang="es-MX" sz="2200" dirty="0" smtClean="0">
                <a:latin typeface="Arial" pitchFamily="34" charset="0"/>
                <a:cs typeface="Arial" pitchFamily="34" charset="0"/>
              </a:rPr>
              <a:t>De obra y Proveeduría</a:t>
            </a:r>
          </a:p>
          <a:p>
            <a:pPr indent="363538" algn="just"/>
            <a:r>
              <a:rPr lang="es-MX" sz="2200" dirty="0" smtClean="0">
                <a:latin typeface="Arial" pitchFamily="34" charset="0"/>
                <a:cs typeface="Arial" pitchFamily="34" charset="0"/>
              </a:rPr>
              <a:t></a:t>
            </a:r>
            <a:r>
              <a:rPr lang="es-MX" sz="2200" dirty="0">
                <a:latin typeface="Arial" pitchFamily="34" charset="0"/>
                <a:cs typeface="Arial" pitchFamily="34" charset="0"/>
              </a:rPr>
              <a:t>	Arrendamiento (alquileres)</a:t>
            </a:r>
          </a:p>
          <a:p>
            <a:pPr indent="363538" algn="just"/>
            <a:r>
              <a:rPr lang="es-MX" sz="2200" dirty="0">
                <a:latin typeface="Arial" pitchFamily="34" charset="0"/>
                <a:cs typeface="Arial" pitchFamily="34" charset="0"/>
              </a:rPr>
              <a:t>	</a:t>
            </a:r>
            <a:r>
              <a:rPr lang="es-MX" sz="2200" dirty="0" smtClean="0">
                <a:latin typeface="Arial" pitchFamily="34" charset="0"/>
                <a:cs typeface="Arial" pitchFamily="34" charset="0"/>
              </a:rPr>
              <a:t>Fiscales</a:t>
            </a:r>
            <a:endParaRPr lang="es-MX" sz="2200" dirty="0">
              <a:latin typeface="Arial" pitchFamily="34" charset="0"/>
              <a:cs typeface="Arial" pitchFamily="34" charset="0"/>
            </a:endParaRPr>
          </a:p>
          <a:p>
            <a:pPr indent="363538" algn="just"/>
            <a:r>
              <a:rPr lang="es-MX" sz="2200" dirty="0">
                <a:latin typeface="Arial" pitchFamily="34" charset="0"/>
                <a:cs typeface="Arial" pitchFamily="34" charset="0"/>
              </a:rPr>
              <a:t>	</a:t>
            </a:r>
            <a:r>
              <a:rPr lang="es-MX" sz="2200" dirty="0" smtClean="0">
                <a:latin typeface="Arial" pitchFamily="34" charset="0"/>
                <a:cs typeface="Arial" pitchFamily="34" charset="0"/>
              </a:rPr>
              <a:t>Otras fianzas administrativas</a:t>
            </a:r>
            <a:endParaRPr lang="es-MX" sz="2200" dirty="0">
              <a:latin typeface="Arial" pitchFamily="34" charset="0"/>
              <a:cs typeface="Arial" pitchFamily="34" charset="0"/>
            </a:endParaRPr>
          </a:p>
        </p:txBody>
      </p:sp>
      <p:sp>
        <p:nvSpPr>
          <p:cNvPr id="7" name="6 Marcador de número de diapositiva"/>
          <p:cNvSpPr>
            <a:spLocks noGrp="1"/>
          </p:cNvSpPr>
          <p:nvPr>
            <p:ph type="sldNum" sz="quarter" idx="12"/>
          </p:nvPr>
        </p:nvSpPr>
        <p:spPr/>
        <p:txBody>
          <a:bodyPr/>
          <a:lstStyle/>
          <a:p>
            <a:fld id="{B103DBDF-5D3C-4A1A-979A-A472FA1B96AE}" type="slidenum">
              <a:rPr lang="es-MX" smtClean="0"/>
              <a:pPr/>
              <a:t>31</a:t>
            </a:fld>
            <a:endParaRPr lang="es-MX" dirty="0"/>
          </a:p>
        </p:txBody>
      </p:sp>
      <p:sp>
        <p:nvSpPr>
          <p:cNvPr id="8" name="7 CuadroTexto"/>
          <p:cNvSpPr txBox="1"/>
          <p:nvPr/>
        </p:nvSpPr>
        <p:spPr>
          <a:xfrm>
            <a:off x="640060" y="1188041"/>
            <a:ext cx="5228084"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200" b="1" dirty="0" smtClean="0">
                <a:ln>
                  <a:solidFill>
                    <a:schemeClr val="tx1"/>
                  </a:solidFill>
                </a:ln>
                <a:solidFill>
                  <a:schemeClr val="accent3"/>
                </a:solidFill>
                <a:latin typeface="Arial" pitchFamily="34" charset="0"/>
                <a:cs typeface="Arial" pitchFamily="34" charset="0"/>
              </a:rPr>
              <a:t>Fianzas Administrativas</a:t>
            </a:r>
            <a:endParaRPr lang="es-MX" sz="1000" dirty="0">
              <a:latin typeface="Arial" pitchFamily="34" charset="0"/>
              <a:cs typeface="Arial" pitchFamily="34" charset="0"/>
            </a:endParaRPr>
          </a:p>
        </p:txBody>
      </p:sp>
    </p:spTree>
    <p:extLst>
      <p:ext uri="{BB962C8B-B14F-4D97-AF65-F5344CB8AC3E}">
        <p14:creationId xmlns:p14="http://schemas.microsoft.com/office/powerpoint/2010/main" val="2542892136"/>
      </p:ext>
    </p:extLst>
  </p:cSld>
  <p:clrMapOvr>
    <a:masterClrMapping/>
  </p:clrMapOvr>
  <p:transition spd="slow">
    <p:zoom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65581"/>
            <a:ext cx="7848871" cy="5727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35F26ADE-CD75-452F-8F36-42A8BE5FABC3}" type="slidenum">
              <a:rPr lang="es-MX" smtClean="0"/>
              <a:t>32</a:t>
            </a:fld>
            <a:endParaRPr lang="es-MX"/>
          </a:p>
        </p:txBody>
      </p:sp>
    </p:spTree>
    <p:extLst>
      <p:ext uri="{BB962C8B-B14F-4D97-AF65-F5344CB8AC3E}">
        <p14:creationId xmlns:p14="http://schemas.microsoft.com/office/powerpoint/2010/main" val="2209886827"/>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422507"/>
            <a:ext cx="3168353" cy="183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3"/>
          <p:cNvSpPr>
            <a:spLocks noGrp="1" noChangeArrowheads="1"/>
          </p:cNvSpPr>
          <p:nvPr>
            <p:ph idx="4294967295"/>
          </p:nvPr>
        </p:nvSpPr>
        <p:spPr bwMode="auto">
          <a:xfrm>
            <a:off x="414338" y="1628800"/>
            <a:ext cx="5453806" cy="4464496"/>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rmAutofit/>
          </a:bodyPr>
          <a:lstStyle/>
          <a:p>
            <a:pPr algn="just">
              <a:lnSpc>
                <a:spcPct val="80000"/>
              </a:lnSpc>
              <a:buNone/>
              <a:defRPr/>
            </a:pPr>
            <a:r>
              <a:rPr lang="es-MX" sz="2000" dirty="0" smtClean="0">
                <a:latin typeface="Arial" pitchFamily="34" charset="0"/>
                <a:cs typeface="Arial" pitchFamily="34" charset="0"/>
              </a:rPr>
              <a:t>	</a:t>
            </a:r>
            <a:r>
              <a:rPr lang="es-MX" sz="2000" dirty="0" smtClean="0">
                <a:solidFill>
                  <a:schemeClr val="tx2">
                    <a:lumMod val="50000"/>
                  </a:schemeClr>
                </a:solidFill>
                <a:latin typeface="Arial" pitchFamily="34" charset="0"/>
                <a:cs typeface="Arial" pitchFamily="34" charset="0"/>
              </a:rPr>
              <a:t>Son </a:t>
            </a:r>
            <a:r>
              <a:rPr lang="es-MX" sz="2000" dirty="0">
                <a:solidFill>
                  <a:schemeClr val="tx2">
                    <a:lumMod val="50000"/>
                  </a:schemeClr>
                </a:solidFill>
                <a:latin typeface="Arial" pitchFamily="34" charset="0"/>
                <a:cs typeface="Arial" pitchFamily="34" charset="0"/>
              </a:rPr>
              <a:t>aquellas que garantizan ante personas morales el cumplimiento de obligaciones contraídas por personas físicas o morales, relacionadas con el pago de una determinada suma de dinero, siempre que el crédito implique un financiamiento, es por ello que el beneficiario tendrá que ser una institución financiera. </a:t>
            </a:r>
            <a:endParaRPr lang="es-MX" sz="2000" dirty="0" smtClean="0">
              <a:solidFill>
                <a:schemeClr val="tx2">
                  <a:lumMod val="50000"/>
                </a:schemeClr>
              </a:solidFill>
              <a:latin typeface="Arial" pitchFamily="34" charset="0"/>
              <a:cs typeface="Arial" pitchFamily="34" charset="0"/>
            </a:endParaRPr>
          </a:p>
          <a:p>
            <a:pPr algn="just">
              <a:lnSpc>
                <a:spcPct val="80000"/>
              </a:lnSpc>
              <a:buNone/>
              <a:defRPr/>
            </a:pPr>
            <a:endParaRPr lang="es-MX" sz="2000" dirty="0">
              <a:solidFill>
                <a:schemeClr val="tx2">
                  <a:lumMod val="50000"/>
                </a:schemeClr>
              </a:solidFill>
              <a:latin typeface="Arial" pitchFamily="34" charset="0"/>
              <a:cs typeface="Arial" pitchFamily="34" charset="0"/>
            </a:endParaRPr>
          </a:p>
          <a:p>
            <a:pPr marL="627063" indent="-363538" algn="just">
              <a:lnSpc>
                <a:spcPct val="80000"/>
              </a:lnSpc>
              <a:buNone/>
              <a:defRPr/>
            </a:pPr>
            <a:r>
              <a:rPr lang="es-MX" sz="2000" dirty="0">
                <a:solidFill>
                  <a:schemeClr val="tx2">
                    <a:lumMod val="50000"/>
                  </a:schemeClr>
                </a:solidFill>
                <a:latin typeface="Arial" pitchFamily="34" charset="0"/>
                <a:cs typeface="Arial" pitchFamily="34" charset="0"/>
              </a:rPr>
              <a:t>	Compra-venta y distribución (Crédito para adquisición)</a:t>
            </a:r>
          </a:p>
          <a:p>
            <a:pPr marL="627063" indent="-363538" algn="just">
              <a:lnSpc>
                <a:spcPct val="80000"/>
              </a:lnSpc>
              <a:buNone/>
              <a:defRPr/>
            </a:pPr>
            <a:r>
              <a:rPr lang="es-MX" sz="2000" dirty="0">
                <a:solidFill>
                  <a:schemeClr val="tx2">
                    <a:lumMod val="50000"/>
                  </a:schemeClr>
                </a:solidFill>
                <a:latin typeface="Arial" pitchFamily="34" charset="0"/>
                <a:cs typeface="Arial" pitchFamily="34" charset="0"/>
              </a:rPr>
              <a:t>	Bursátiles (Pago de capital e intereses)</a:t>
            </a:r>
          </a:p>
          <a:p>
            <a:pPr marL="627063" indent="-363538" algn="just">
              <a:lnSpc>
                <a:spcPct val="80000"/>
              </a:lnSpc>
              <a:buNone/>
              <a:defRPr/>
            </a:pPr>
            <a:r>
              <a:rPr lang="es-MX" sz="2000" dirty="0">
                <a:solidFill>
                  <a:schemeClr val="tx2">
                    <a:lumMod val="50000"/>
                  </a:schemeClr>
                </a:solidFill>
                <a:latin typeface="Arial" pitchFamily="34" charset="0"/>
                <a:cs typeface="Arial" pitchFamily="34" charset="0"/>
              </a:rPr>
              <a:t>	Financieras</a:t>
            </a:r>
          </a:p>
          <a:p>
            <a:pPr marL="627063" indent="-363538" algn="just">
              <a:lnSpc>
                <a:spcPct val="80000"/>
              </a:lnSpc>
              <a:buNone/>
              <a:defRPr/>
            </a:pPr>
            <a:r>
              <a:rPr lang="es-MX" sz="2000" dirty="0">
                <a:solidFill>
                  <a:schemeClr val="tx2">
                    <a:lumMod val="50000"/>
                  </a:schemeClr>
                </a:solidFill>
                <a:latin typeface="Arial" pitchFamily="34" charset="0"/>
                <a:cs typeface="Arial" pitchFamily="34" charset="0"/>
              </a:rPr>
              <a:t>	Factoraje y Arrendamiento </a:t>
            </a:r>
          </a:p>
          <a:p>
            <a:pPr eaLnBrk="1" hangingPunct="1">
              <a:lnSpc>
                <a:spcPct val="80000"/>
              </a:lnSpc>
              <a:buFontTx/>
              <a:buNone/>
              <a:defRPr/>
            </a:pPr>
            <a:endParaRPr lang="es-ES" sz="1800" dirty="0" smtClean="0"/>
          </a:p>
        </p:txBody>
      </p:sp>
      <p:sp>
        <p:nvSpPr>
          <p:cNvPr id="2" name="1 Marcador de número de diapositiva"/>
          <p:cNvSpPr>
            <a:spLocks noGrp="1"/>
          </p:cNvSpPr>
          <p:nvPr>
            <p:ph type="sldNum" sz="quarter" idx="12"/>
          </p:nvPr>
        </p:nvSpPr>
        <p:spPr/>
        <p:txBody>
          <a:bodyPr/>
          <a:lstStyle/>
          <a:p>
            <a:fld id="{4C1F28A2-4A4E-4FA1-BC97-E5EAF3A82D55}" type="slidenum">
              <a:rPr lang="es-MX" smtClean="0"/>
              <a:t>33</a:t>
            </a:fld>
            <a:endParaRPr lang="es-MX"/>
          </a:p>
        </p:txBody>
      </p:sp>
      <p:sp>
        <p:nvSpPr>
          <p:cNvPr id="6" name="5 CuadroTexto"/>
          <p:cNvSpPr txBox="1"/>
          <p:nvPr/>
        </p:nvSpPr>
        <p:spPr>
          <a:xfrm>
            <a:off x="467544" y="764704"/>
            <a:ext cx="5444108"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200" b="1" dirty="0" smtClean="0">
                <a:ln>
                  <a:solidFill>
                    <a:schemeClr val="tx1"/>
                  </a:solidFill>
                </a:ln>
                <a:solidFill>
                  <a:schemeClr val="accent3"/>
                </a:solidFill>
                <a:latin typeface="Arial" pitchFamily="34" charset="0"/>
                <a:cs typeface="Arial" pitchFamily="34" charset="0"/>
              </a:rPr>
              <a:t>Fianzas de Crédito</a:t>
            </a:r>
            <a:endParaRPr lang="es-MX" sz="1000" dirty="0">
              <a:latin typeface="Arial" pitchFamily="34" charset="0"/>
              <a:cs typeface="Arial" pitchFamily="34" charset="0"/>
            </a:endParaRPr>
          </a:p>
        </p:txBody>
      </p:sp>
    </p:spTree>
    <p:extLst>
      <p:ext uri="{BB962C8B-B14F-4D97-AF65-F5344CB8AC3E}">
        <p14:creationId xmlns:p14="http://schemas.microsoft.com/office/powerpoint/2010/main" val="4128022207"/>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34</a:t>
            </a:fld>
            <a:endParaRPr lang="es-MX"/>
          </a:p>
        </p:txBody>
      </p:sp>
      <p:sp>
        <p:nvSpPr>
          <p:cNvPr id="10" name="Rectangle 1"/>
          <p:cNvSpPr>
            <a:spLocks noChangeArrowheads="1"/>
          </p:cNvSpPr>
          <p:nvPr/>
        </p:nvSpPr>
        <p:spPr bwMode="auto">
          <a:xfrm>
            <a:off x="611560" y="1434256"/>
            <a:ext cx="7892380" cy="4154984"/>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200" dirty="0">
                <a:latin typeface="Arial" pitchFamily="34" charset="0"/>
                <a:cs typeface="Arial" pitchFamily="34" charset="0"/>
              </a:rPr>
              <a:t>Los fideicomisos de garantía son contratos en los que la institución de fianzas, es nombrada fiduciaria en un fideicomiso de garantía el cual podrá estar o no relacionada con las pólizas de fianzas que la afianzadora expida</a:t>
            </a:r>
            <a:r>
              <a:rPr lang="es-MX" sz="2200" dirty="0" smtClean="0">
                <a:latin typeface="Arial" pitchFamily="34" charset="0"/>
                <a:cs typeface="Arial" pitchFamily="34" charset="0"/>
              </a:rPr>
              <a:t>.</a:t>
            </a:r>
          </a:p>
          <a:p>
            <a:pPr algn="just"/>
            <a:endParaRPr lang="es-MX" sz="2200" dirty="0" smtClean="0">
              <a:latin typeface="Arial" pitchFamily="34" charset="0"/>
              <a:cs typeface="Arial" pitchFamily="34" charset="0"/>
            </a:endParaRPr>
          </a:p>
          <a:p>
            <a:pPr algn="just"/>
            <a:r>
              <a:rPr lang="es-MX" sz="2200" dirty="0">
                <a:latin typeface="Arial" pitchFamily="34" charset="0"/>
                <a:cs typeface="Arial" pitchFamily="34" charset="0"/>
              </a:rPr>
              <a:t>El Fideicomiso de garantía, consiste en la transmisión de bienes muebles, inmuebles o derechos que hace el Fideicomitente, transmitiendo su propiedad a un Fideicomiso, en el que al Fiduciario se le encomienda la realización de un fin y destino específico de dichos bienes, esto es otorgar Garantía Fiduciaria, respecto de sus obligaciones a una o más personas físicas o morales.</a:t>
            </a:r>
          </a:p>
        </p:txBody>
      </p:sp>
      <p:sp>
        <p:nvSpPr>
          <p:cNvPr id="7" name="6 CuadroTexto"/>
          <p:cNvSpPr txBox="1"/>
          <p:nvPr/>
        </p:nvSpPr>
        <p:spPr>
          <a:xfrm>
            <a:off x="640060" y="611977"/>
            <a:ext cx="5403304"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200" b="1" dirty="0" smtClean="0">
                <a:ln>
                  <a:solidFill>
                    <a:schemeClr val="tx1"/>
                  </a:solidFill>
                </a:ln>
                <a:solidFill>
                  <a:schemeClr val="accent3"/>
                </a:solidFill>
                <a:latin typeface="Arial" pitchFamily="34" charset="0"/>
                <a:cs typeface="Arial" pitchFamily="34" charset="0"/>
              </a:rPr>
              <a:t>Fideicomisos de Garantía</a:t>
            </a:r>
            <a:endParaRPr lang="es-MX" sz="1000" dirty="0">
              <a:latin typeface="Arial" pitchFamily="34" charset="0"/>
              <a:cs typeface="Arial" pitchFamily="34" charset="0"/>
            </a:endParaRPr>
          </a:p>
        </p:txBody>
      </p:sp>
    </p:spTree>
    <p:extLst>
      <p:ext uri="{BB962C8B-B14F-4D97-AF65-F5344CB8AC3E}">
        <p14:creationId xmlns:p14="http://schemas.microsoft.com/office/powerpoint/2010/main" val="258305694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4294967295"/>
          </p:nvPr>
        </p:nvSpPr>
        <p:spPr bwMode="auto">
          <a:xfrm>
            <a:off x="414338" y="1277471"/>
            <a:ext cx="8262118" cy="3663697"/>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rmAutofit/>
          </a:bodyPr>
          <a:lstStyle/>
          <a:p>
            <a:pPr marL="0" indent="0" algn="just">
              <a:buNone/>
              <a:defRPr/>
            </a:pPr>
            <a:r>
              <a:rPr lang="es-MX" sz="2000" dirty="0">
                <a:latin typeface="Arial" pitchFamily="34" charset="0"/>
                <a:cs typeface="Arial" pitchFamily="34" charset="0"/>
              </a:rPr>
              <a:t>	</a:t>
            </a:r>
            <a:r>
              <a:rPr lang="es-MX" sz="2200" dirty="0">
                <a:solidFill>
                  <a:schemeClr val="tx1">
                    <a:lumMod val="85000"/>
                    <a:lumOff val="15000"/>
                  </a:schemeClr>
                </a:solidFill>
                <a:latin typeface="Arial" pitchFamily="34" charset="0"/>
                <a:cs typeface="Arial" pitchFamily="34" charset="0"/>
              </a:rPr>
              <a:t>En el fideicomiso de garantía el fideicomitente transmite a la institución fiduciaria la propiedad de ciertos bienes, con el fin de garantizar al fideicomisario el cumplimiento de una obligación y su preferencia en el pago. Desde que se constituye este fideicomiso, se debe designar a la institución de crédito que fungirá como fiduciaria. Su objeto principal es “garantizar” a terceros interesados el cumplimiento en tiempo y forma además que no se requiere la intervención judicial para la ejecución de la garantía y su aplicación</a:t>
            </a:r>
            <a:r>
              <a:rPr lang="es-MX" sz="2200" dirty="0" smtClean="0">
                <a:solidFill>
                  <a:schemeClr val="tx1">
                    <a:lumMod val="85000"/>
                    <a:lumOff val="15000"/>
                  </a:schemeClr>
                </a:solidFill>
                <a:latin typeface="Arial" pitchFamily="34" charset="0"/>
                <a:cs typeface="Arial" pitchFamily="34" charset="0"/>
              </a:rPr>
              <a:t>.</a:t>
            </a:r>
          </a:p>
          <a:p>
            <a:pPr marL="0" indent="0" algn="just">
              <a:lnSpc>
                <a:spcPct val="80000"/>
              </a:lnSpc>
              <a:buNone/>
              <a:defRPr/>
            </a:pPr>
            <a:endParaRPr lang="es-MX" sz="2000" dirty="0">
              <a:solidFill>
                <a:schemeClr val="tx1">
                  <a:lumMod val="85000"/>
                  <a:lumOff val="15000"/>
                </a:schemeClr>
              </a:solidFill>
              <a:latin typeface="Arial" pitchFamily="34" charset="0"/>
              <a:cs typeface="Arial" pitchFamily="34" charset="0"/>
            </a:endParaRPr>
          </a:p>
          <a:p>
            <a:pPr marL="0" indent="0" algn="just">
              <a:lnSpc>
                <a:spcPct val="80000"/>
              </a:lnSpc>
              <a:buNone/>
              <a:defRPr/>
            </a:pPr>
            <a:endParaRPr lang="es-ES" sz="1800" dirty="0" smtClean="0"/>
          </a:p>
        </p:txBody>
      </p:sp>
      <p:sp>
        <p:nvSpPr>
          <p:cNvPr id="2" name="1 Marcador de número de diapositiva"/>
          <p:cNvSpPr>
            <a:spLocks noGrp="1"/>
          </p:cNvSpPr>
          <p:nvPr>
            <p:ph type="sldNum" sz="quarter" idx="12"/>
          </p:nvPr>
        </p:nvSpPr>
        <p:spPr/>
        <p:txBody>
          <a:bodyPr/>
          <a:lstStyle/>
          <a:p>
            <a:fld id="{4C1F28A2-4A4E-4FA1-BC97-E5EAF3A82D55}" type="slidenum">
              <a:rPr lang="es-MX" smtClean="0"/>
              <a:t>35</a:t>
            </a:fld>
            <a:endParaRPr lang="es-MX"/>
          </a:p>
        </p:txBody>
      </p:sp>
      <p:sp>
        <p:nvSpPr>
          <p:cNvPr id="6" name="5 CuadroTexto"/>
          <p:cNvSpPr txBox="1"/>
          <p:nvPr/>
        </p:nvSpPr>
        <p:spPr>
          <a:xfrm>
            <a:off x="467544" y="548680"/>
            <a:ext cx="5444108"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200" b="1" dirty="0" smtClean="0">
                <a:ln>
                  <a:solidFill>
                    <a:schemeClr val="tx1"/>
                  </a:solidFill>
                </a:ln>
                <a:solidFill>
                  <a:schemeClr val="accent3"/>
                </a:solidFill>
                <a:latin typeface="Arial" pitchFamily="34" charset="0"/>
                <a:cs typeface="Arial" pitchFamily="34" charset="0"/>
              </a:rPr>
              <a:t>Fideicomisos de Garantía</a:t>
            </a:r>
            <a:endParaRPr lang="es-MX" sz="1000" dirty="0">
              <a:latin typeface="Arial" pitchFamily="34" charset="0"/>
              <a:cs typeface="Arial" pitchFamily="34" charset="0"/>
            </a:endParaRPr>
          </a:p>
        </p:txBody>
      </p:sp>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174"/>
          <a:stretch/>
        </p:blipFill>
        <p:spPr bwMode="auto">
          <a:xfrm>
            <a:off x="5148064" y="4077072"/>
            <a:ext cx="3662945" cy="2607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p:cNvSpPr/>
          <p:nvPr/>
        </p:nvSpPr>
        <p:spPr>
          <a:xfrm>
            <a:off x="395536" y="4668232"/>
            <a:ext cx="4752528" cy="1785104"/>
          </a:xfrm>
          <a:prstGeom prst="rect">
            <a:avLst/>
          </a:prstGeom>
          <a:solidFill>
            <a:schemeClr val="accent3">
              <a:lumMod val="20000"/>
              <a:lumOff val="80000"/>
            </a:schemeClr>
          </a:solidFill>
          <a:ln>
            <a:solidFill>
              <a:schemeClr val="accent3">
                <a:lumMod val="75000"/>
              </a:schemeClr>
            </a:solidFill>
          </a:ln>
        </p:spPr>
        <p:txBody>
          <a:bodyPr wrap="square">
            <a:spAutoFit/>
          </a:bodyPr>
          <a:lstStyle/>
          <a:p>
            <a:pPr algn="just"/>
            <a:r>
              <a:rPr lang="es-MX" sz="2200" dirty="0">
                <a:latin typeface="Arial" pitchFamily="34" charset="0"/>
                <a:cs typeface="Arial" pitchFamily="34" charset="0"/>
              </a:rPr>
              <a:t>El Fideicomiso de garantía es un instrumento Jurídico-Financiero tan versátil que se adapta a las necesidades de negocios de cada cliente.</a:t>
            </a:r>
          </a:p>
        </p:txBody>
      </p:sp>
    </p:spTree>
    <p:extLst>
      <p:ext uri="{BB962C8B-B14F-4D97-AF65-F5344CB8AC3E}">
        <p14:creationId xmlns:p14="http://schemas.microsoft.com/office/powerpoint/2010/main" val="2176363460"/>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p:cNvSpPr>
            <a:spLocks noChangeArrowheads="1"/>
          </p:cNvSpPr>
          <p:nvPr/>
        </p:nvSpPr>
        <p:spPr bwMode="auto">
          <a:xfrm>
            <a:off x="539552" y="1196752"/>
            <a:ext cx="7895828" cy="4708981"/>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lvl="0" indent="-342900" algn="just">
              <a:buFont typeface="Arial" pitchFamily="34" charset="0"/>
              <a:buChar char="•"/>
            </a:pPr>
            <a:endParaRPr lang="es-MX" sz="2000" dirty="0" smtClean="0"/>
          </a:p>
          <a:p>
            <a:pPr marL="342900" indent="-342900" algn="just">
              <a:buFont typeface="Arial" pitchFamily="34" charset="0"/>
              <a:buChar char="•"/>
            </a:pPr>
            <a:r>
              <a:rPr lang="es-MX" sz="2000" dirty="0">
                <a:latin typeface="Arial" pitchFamily="34" charset="0"/>
                <a:cs typeface="Arial" pitchFamily="34" charset="0"/>
              </a:rPr>
              <a:t>La fianza es un contrato de garantía que contribuye principalmente a reforzar las relaciones comerciales bajo la supervisión y vigilancia de la SHCP.</a:t>
            </a:r>
          </a:p>
          <a:p>
            <a:pPr marL="342900" indent="-342900" algn="just">
              <a:buFont typeface="Arial" pitchFamily="34" charset="0"/>
              <a:buChar char="•"/>
            </a:pPr>
            <a:r>
              <a:rPr lang="es-MX" sz="2000" dirty="0">
                <a:latin typeface="Arial" pitchFamily="34" charset="0"/>
                <a:cs typeface="Arial" pitchFamily="34" charset="0"/>
              </a:rPr>
              <a:t>Pese que en nuestro país no se cuentan con un gran número de instituciones afianzadoras, el mercado es muy amplio y ha ido evolucionando de manera considerable, puesto genera considerables ingresos equivalentes al 14% del Producto Interno Bruto.</a:t>
            </a:r>
          </a:p>
          <a:p>
            <a:pPr marL="342900" indent="-342900" algn="just">
              <a:buFont typeface="Arial" pitchFamily="34" charset="0"/>
              <a:buChar char="•"/>
            </a:pPr>
            <a:r>
              <a:rPr lang="es-MX" sz="2000" dirty="0">
                <a:latin typeface="Arial" pitchFamily="34" charset="0"/>
                <a:cs typeface="Arial" pitchFamily="34" charset="0"/>
              </a:rPr>
              <a:t>Gracias a las subdivisiones presentes en cada ramo del sector, es que puede ser elegida una fianza acorde a la necesidades requeridas para garantizar el resarcimiento de la obligación principal motivo del contrato, esto es, existe una gama amplia de posibilidades de tal modo que pueda ser solicitada la cobertura que mejor se adecúe a las circunstancias</a:t>
            </a:r>
            <a:r>
              <a:rPr lang="es-MX" sz="2000" dirty="0" smtClean="0">
                <a:latin typeface="Arial" pitchFamily="34" charset="0"/>
                <a:cs typeface="Arial" pitchFamily="34" charset="0"/>
              </a:rPr>
              <a:t>.</a:t>
            </a:r>
            <a:endParaRPr lang="es-MX" sz="2000" dirty="0"/>
          </a:p>
        </p:txBody>
      </p:sp>
      <p:sp>
        <p:nvSpPr>
          <p:cNvPr id="5" name="1 Título"/>
          <p:cNvSpPr txBox="1">
            <a:spLocks/>
          </p:cNvSpPr>
          <p:nvPr/>
        </p:nvSpPr>
        <p:spPr>
          <a:xfrm>
            <a:off x="5580112" y="170891"/>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S" sz="3100" dirty="0" smtClean="0">
                <a:solidFill>
                  <a:srgbClr val="2F2B20"/>
                </a:solidFill>
              </a:rPr>
              <a:t/>
            </a:r>
            <a:br>
              <a:rPr lang="es-ES" sz="3100" dirty="0" smtClean="0">
                <a:solidFill>
                  <a:srgbClr val="2F2B20"/>
                </a:solidFill>
              </a:rPr>
            </a:br>
            <a:r>
              <a:rPr lang="es-ES" sz="9600" dirty="0" smtClean="0">
                <a:solidFill>
                  <a:schemeClr val="accent3">
                    <a:lumMod val="50000"/>
                  </a:schemeClr>
                </a:solidFill>
              </a:rPr>
              <a:t>F</a:t>
            </a:r>
            <a:r>
              <a:rPr lang="es-ES" sz="5600" dirty="0" smtClean="0">
                <a:solidFill>
                  <a:schemeClr val="accent3">
                    <a:lumMod val="50000"/>
                  </a:schemeClr>
                </a:solidFill>
              </a:rPr>
              <a:t>ACULTAD DE ECONOMÍA</a:t>
            </a:r>
            <a:br>
              <a:rPr lang="es-ES" sz="5600" dirty="0" smtClean="0">
                <a:solidFill>
                  <a:schemeClr val="accent3">
                    <a:lumMod val="50000"/>
                  </a:schemeClr>
                </a:solidFill>
              </a:rPr>
            </a:br>
            <a:r>
              <a:rPr lang="es-ES" sz="5600" dirty="0" smtClean="0">
                <a:solidFill>
                  <a:schemeClr val="accent3">
                    <a:lumMod val="50000"/>
                  </a:schemeClr>
                </a:solidFill>
              </a:rPr>
              <a:t>LICENCIATURA EN ACTUARÍA</a:t>
            </a:r>
            <a:endParaRPr lang="es-MX" sz="17600" dirty="0">
              <a:solidFill>
                <a:schemeClr val="accent3">
                  <a:lumMod val="50000"/>
                </a:schemeClr>
              </a:solidFill>
            </a:endParaRPr>
          </a:p>
        </p:txBody>
      </p:sp>
      <p:sp>
        <p:nvSpPr>
          <p:cNvPr id="2" name="1 Marcador de número de diapositiva"/>
          <p:cNvSpPr>
            <a:spLocks noGrp="1"/>
          </p:cNvSpPr>
          <p:nvPr>
            <p:ph type="sldNum" sz="quarter" idx="12"/>
          </p:nvPr>
        </p:nvSpPr>
        <p:spPr/>
        <p:txBody>
          <a:bodyPr/>
          <a:lstStyle/>
          <a:p>
            <a:fld id="{114F6E14-26B7-447F-A4C5-187AB6119613}" type="slidenum">
              <a:rPr lang="es-MX" smtClean="0"/>
              <a:pPr/>
              <a:t>36</a:t>
            </a:fld>
            <a:endParaRPr lang="es-MX" dirty="0"/>
          </a:p>
        </p:txBody>
      </p:sp>
      <p:pic>
        <p:nvPicPr>
          <p:cNvPr id="9" name="Picture 3"/>
          <p:cNvPicPr>
            <a:picLocks noChangeAspect="1" noChangeArrowheads="1"/>
          </p:cNvPicPr>
          <p:nvPr/>
        </p:nvPicPr>
        <p:blipFill>
          <a:blip r:embed="rId2"/>
          <a:srcRect/>
          <a:stretch>
            <a:fillRect/>
          </a:stretch>
        </p:blipFill>
        <p:spPr bwMode="auto">
          <a:xfrm>
            <a:off x="8316416" y="163421"/>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755576" y="566514"/>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smtClean="0">
                <a:solidFill>
                  <a:schemeClr val="bg1"/>
                </a:solidFill>
              </a:rPr>
              <a:t>Conclusiones </a:t>
            </a:r>
            <a:endParaRPr lang="es-MX" sz="2000" b="1" dirty="0">
              <a:solidFill>
                <a:schemeClr val="bg1"/>
              </a:solidFill>
            </a:endParaRPr>
          </a:p>
        </p:txBody>
      </p:sp>
    </p:spTree>
    <p:extLst>
      <p:ext uri="{BB962C8B-B14F-4D97-AF65-F5344CB8AC3E}">
        <p14:creationId xmlns:p14="http://schemas.microsoft.com/office/powerpoint/2010/main" val="19826552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37</a:t>
            </a:fld>
            <a:endParaRPr lang="es-MX"/>
          </a:p>
        </p:txBody>
      </p:sp>
      <p:sp>
        <p:nvSpPr>
          <p:cNvPr id="5" name="1 Título"/>
          <p:cNvSpPr txBox="1">
            <a:spLocks/>
          </p:cNvSpPr>
          <p:nvPr/>
        </p:nvSpPr>
        <p:spPr>
          <a:xfrm>
            <a:off x="5580112" y="170891"/>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S" sz="3100" dirty="0" smtClean="0">
                <a:solidFill>
                  <a:srgbClr val="2F2B20"/>
                </a:solidFill>
              </a:rPr>
              <a:t/>
            </a:r>
            <a:br>
              <a:rPr lang="es-ES" sz="3100" dirty="0" smtClean="0">
                <a:solidFill>
                  <a:srgbClr val="2F2B20"/>
                </a:solidFill>
              </a:rPr>
            </a:br>
            <a:r>
              <a:rPr lang="es-ES" sz="9600" dirty="0" smtClean="0">
                <a:solidFill>
                  <a:schemeClr val="accent3">
                    <a:lumMod val="50000"/>
                  </a:schemeClr>
                </a:solidFill>
              </a:rPr>
              <a:t>F</a:t>
            </a:r>
            <a:r>
              <a:rPr lang="es-ES" sz="5600" dirty="0" smtClean="0">
                <a:solidFill>
                  <a:schemeClr val="accent3">
                    <a:lumMod val="50000"/>
                  </a:schemeClr>
                </a:solidFill>
              </a:rPr>
              <a:t>ACULTAD DE ECONOMÍA</a:t>
            </a:r>
            <a:br>
              <a:rPr lang="es-ES" sz="5600" dirty="0" smtClean="0">
                <a:solidFill>
                  <a:schemeClr val="accent3">
                    <a:lumMod val="50000"/>
                  </a:schemeClr>
                </a:solidFill>
              </a:rPr>
            </a:br>
            <a:r>
              <a:rPr lang="es-ES" sz="5600" dirty="0" smtClean="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539552" y="980728"/>
            <a:ext cx="7992888" cy="5324535"/>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lvl="0" indent="-342900" algn="just">
              <a:buFont typeface="Arial" pitchFamily="34" charset="0"/>
              <a:buChar char="•"/>
            </a:pPr>
            <a:endParaRPr lang="es-MX" sz="2000" dirty="0" smtClean="0"/>
          </a:p>
          <a:p>
            <a:pPr marL="342900" indent="-342900" algn="just">
              <a:buFont typeface="Arial" pitchFamily="34" charset="0"/>
              <a:buChar char="•"/>
            </a:pPr>
            <a:r>
              <a:rPr lang="es-MX" sz="2000" dirty="0">
                <a:latin typeface="Arial" pitchFamily="34" charset="0"/>
                <a:cs typeface="Arial" pitchFamily="34" charset="0"/>
              </a:rPr>
              <a:t>Es importante también mencionar que la implementación de una fianza sobre cualquier obligación no implica la mejor cobertura de la misma que la que podría garantizar un seguro, ya que la razón de la contratación de una fianza debe remontarse al objeto principal de ésta; de lo contrario, se estaría presentando una mala utilización que conllevaría a la no obtención del objetivo por el cual ha sido solicitada y sería necesario que se replantearan los intereses de la persona que lo contrata.</a:t>
            </a:r>
          </a:p>
          <a:p>
            <a:pPr marL="342900" indent="-342900" algn="just">
              <a:buFont typeface="Arial" pitchFamily="34" charset="0"/>
              <a:buChar char="•"/>
            </a:pPr>
            <a:endParaRPr lang="es-MX" sz="2000" dirty="0">
              <a:latin typeface="Arial" pitchFamily="34" charset="0"/>
              <a:cs typeface="Arial" pitchFamily="34" charset="0"/>
            </a:endParaRPr>
          </a:p>
          <a:p>
            <a:pPr marL="342900" indent="-342900" algn="just">
              <a:buFont typeface="Arial" pitchFamily="34" charset="0"/>
              <a:buChar char="•"/>
            </a:pPr>
            <a:r>
              <a:rPr lang="es-MX" sz="2000" dirty="0">
                <a:latin typeface="Arial" pitchFamily="34" charset="0"/>
                <a:cs typeface="Arial" pitchFamily="34" charset="0"/>
              </a:rPr>
              <a:t>En general, consideramos que la fianza es un contrato que beneficia directamente a la persona que lo contrata cuando ésta no puede garantizar que podrá hacer frente a la obligación en que está incurriendo, por lo que requiere de la protección que este contrato le brinda, evitándole que la situación contextual por la que surge la fianza se torne más complicada transcurrido cierto periodo de </a:t>
            </a:r>
            <a:r>
              <a:rPr lang="es-MX" sz="2000" dirty="0" smtClean="0">
                <a:latin typeface="Arial" pitchFamily="34" charset="0"/>
                <a:cs typeface="Arial" pitchFamily="34" charset="0"/>
              </a:rPr>
              <a:t>tiempo.</a:t>
            </a:r>
            <a:endParaRPr lang="es-MX" sz="2000" dirty="0">
              <a:latin typeface="Arial" pitchFamily="34" charset="0"/>
              <a:cs typeface="Arial" pitchFamily="34" charset="0"/>
            </a:endParaRPr>
          </a:p>
        </p:txBody>
      </p:sp>
      <p:pic>
        <p:nvPicPr>
          <p:cNvPr id="9" name="Picture 3"/>
          <p:cNvPicPr>
            <a:picLocks noChangeAspect="1" noChangeArrowheads="1"/>
          </p:cNvPicPr>
          <p:nvPr/>
        </p:nvPicPr>
        <p:blipFill>
          <a:blip r:embed="rId2"/>
          <a:srcRect/>
          <a:stretch>
            <a:fillRect/>
          </a:stretch>
        </p:blipFill>
        <p:spPr bwMode="auto">
          <a:xfrm>
            <a:off x="8316416" y="163421"/>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755576" y="494506"/>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smtClean="0">
                <a:solidFill>
                  <a:schemeClr val="bg1"/>
                </a:solidFill>
              </a:rPr>
              <a:t>Conclusiones </a:t>
            </a:r>
            <a:endParaRPr lang="es-MX" sz="2000" b="1" dirty="0">
              <a:solidFill>
                <a:schemeClr val="bg1"/>
              </a:solidFill>
            </a:endParaRPr>
          </a:p>
        </p:txBody>
      </p:sp>
    </p:spTree>
    <p:extLst>
      <p:ext uri="{BB962C8B-B14F-4D97-AF65-F5344CB8AC3E}">
        <p14:creationId xmlns:p14="http://schemas.microsoft.com/office/powerpoint/2010/main" val="403608457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24128" y="229870"/>
            <a:ext cx="2592288" cy="678850"/>
          </a:xfrm>
        </p:spPr>
        <p:txBody>
          <a:bodyPr>
            <a:normAutofit fontScale="90000"/>
          </a:bodyPr>
          <a:lstStyle/>
          <a:p>
            <a:pPr algn="r"/>
            <a:r>
              <a:rPr lang="es-ES" sz="3100" dirty="0" smtClean="0"/>
              <a:t/>
            </a:r>
            <a:br>
              <a:rPr lang="es-ES" sz="3100" dirty="0" smtClean="0"/>
            </a:br>
            <a:r>
              <a:rPr lang="es-ES" sz="3100" dirty="0" smtClean="0"/>
              <a:t/>
            </a:r>
            <a:br>
              <a:rPr lang="es-ES" sz="3100" dirty="0" smtClean="0"/>
            </a:br>
            <a:r>
              <a:rPr lang="es-ES" sz="3100" dirty="0"/>
              <a:t/>
            </a:r>
            <a:br>
              <a:rPr lang="es-ES" sz="3100" dirty="0"/>
            </a:br>
            <a:r>
              <a:rPr lang="es-ES" sz="2000" dirty="0" smtClean="0">
                <a:solidFill>
                  <a:schemeClr val="accent3">
                    <a:lumMod val="50000"/>
                  </a:schemeClr>
                </a:solidFill>
              </a:rPr>
              <a:t>F</a:t>
            </a:r>
            <a:r>
              <a:rPr lang="es-ES" sz="1600" dirty="0" smtClean="0">
                <a:solidFill>
                  <a:schemeClr val="accent3">
                    <a:lumMod val="50000"/>
                  </a:schemeClr>
                </a:solidFill>
              </a:rPr>
              <a:t>ACULTAD DE ECONOMÍA</a:t>
            </a:r>
            <a:br>
              <a:rPr lang="es-ES" sz="1600" dirty="0" smtClean="0">
                <a:solidFill>
                  <a:schemeClr val="accent3">
                    <a:lumMod val="50000"/>
                  </a:schemeClr>
                </a:solidFill>
              </a:rPr>
            </a:br>
            <a:r>
              <a:rPr lang="es-ES" sz="1600" dirty="0" smtClean="0">
                <a:solidFill>
                  <a:schemeClr val="accent3">
                    <a:lumMod val="50000"/>
                  </a:schemeClr>
                </a:solidFill>
              </a:rPr>
              <a:t>LICENCIATURA EN ACTUARÍA</a:t>
            </a:r>
            <a:endParaRPr lang="es-MX" dirty="0"/>
          </a:p>
        </p:txBody>
      </p:sp>
      <p:sp>
        <p:nvSpPr>
          <p:cNvPr id="5" name="4 Rectángulo"/>
          <p:cNvSpPr/>
          <p:nvPr/>
        </p:nvSpPr>
        <p:spPr>
          <a:xfrm>
            <a:off x="675651" y="1052736"/>
            <a:ext cx="7856789" cy="5016758"/>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ES" sz="2000" dirty="0" smtClean="0">
                <a:solidFill>
                  <a:srgbClr val="2F2B20"/>
                </a:solidFill>
                <a:latin typeface="Arial" pitchFamily="34" charset="0"/>
                <a:cs typeface="Arial" pitchFamily="34" charset="0"/>
              </a:rPr>
              <a:t>Carvallo</a:t>
            </a:r>
            <a:r>
              <a:rPr lang="es-ES" sz="2000" dirty="0">
                <a:solidFill>
                  <a:srgbClr val="2F2B20"/>
                </a:solidFill>
                <a:latin typeface="Arial" pitchFamily="34" charset="0"/>
                <a:cs typeface="Arial" pitchFamily="34" charset="0"/>
              </a:rPr>
              <a:t>, E. (2010). Nuevo derecho bancario y bursátil mexicano: teoría y práctica jurídica de las agrupaciones financieras, las instituciones de crédito y las casas de bolsa. 8ª. Edición. Editorial Porrúa. México.</a:t>
            </a:r>
            <a:endParaRPr lang="es-MX" sz="2000" dirty="0">
              <a:solidFill>
                <a:srgbClr val="2F2B20"/>
              </a:solidFill>
              <a:latin typeface="Arial" pitchFamily="34" charset="0"/>
              <a:cs typeface="Arial" pitchFamily="34" charset="0"/>
            </a:endParaRPr>
          </a:p>
          <a:p>
            <a:pPr marL="342900" indent="-342900" algn="just">
              <a:buFont typeface="Arial" pitchFamily="34" charset="0"/>
              <a:buChar char="•"/>
            </a:pPr>
            <a:endParaRPr lang="es-ES" sz="2000" dirty="0">
              <a:solidFill>
                <a:srgbClr val="2F2B20"/>
              </a:solidFill>
              <a:latin typeface="Arial" pitchFamily="34" charset="0"/>
              <a:cs typeface="Arial" pitchFamily="34" charset="0"/>
            </a:endParaRPr>
          </a:p>
          <a:p>
            <a:pPr marL="342900" indent="-342900" algn="just">
              <a:buFont typeface="Arial" pitchFamily="34" charset="0"/>
              <a:buChar char="•"/>
            </a:pPr>
            <a:r>
              <a:rPr lang="es-MX" sz="2000" dirty="0">
                <a:solidFill>
                  <a:srgbClr val="2F2B20"/>
                </a:solidFill>
                <a:latin typeface="Arial" pitchFamily="34" charset="0"/>
                <a:cs typeface="Arial" pitchFamily="34" charset="0"/>
              </a:rPr>
              <a:t>Comisión Nacional de Seguros y Fianzas. http://www.cnsf.gob.mx</a:t>
            </a:r>
          </a:p>
          <a:p>
            <a:pPr marL="342900" indent="-342900" algn="just">
              <a:buFont typeface="Arial" pitchFamily="34" charset="0"/>
              <a:buChar char="•"/>
            </a:pPr>
            <a:endParaRPr lang="es-ES" sz="2000" dirty="0">
              <a:solidFill>
                <a:srgbClr val="2F2B20"/>
              </a:solidFill>
              <a:latin typeface="Arial" pitchFamily="34" charset="0"/>
              <a:cs typeface="Arial" pitchFamily="34" charset="0"/>
            </a:endParaRPr>
          </a:p>
          <a:p>
            <a:pPr marL="342900" indent="-342900" algn="just">
              <a:buFont typeface="Arial" pitchFamily="34" charset="0"/>
              <a:buChar char="•"/>
            </a:pPr>
            <a:r>
              <a:rPr lang="es-ES" sz="2000" dirty="0">
                <a:solidFill>
                  <a:srgbClr val="2F2B20"/>
                </a:solidFill>
                <a:latin typeface="Arial" pitchFamily="34" charset="0"/>
                <a:cs typeface="Arial" pitchFamily="34" charset="0"/>
              </a:rPr>
              <a:t>Constitución Política de los Estados Unidos Mexicanos.</a:t>
            </a:r>
            <a:endParaRPr lang="es-MX" sz="2000" dirty="0">
              <a:solidFill>
                <a:srgbClr val="2F2B20"/>
              </a:solidFill>
              <a:latin typeface="Arial" pitchFamily="34" charset="0"/>
              <a:cs typeface="Arial" pitchFamily="34" charset="0"/>
            </a:endParaRPr>
          </a:p>
          <a:p>
            <a:pPr marL="342900" indent="-342900" algn="just">
              <a:buFont typeface="Arial" pitchFamily="34" charset="0"/>
              <a:buChar char="•"/>
            </a:pPr>
            <a:endParaRPr lang="es-ES" sz="2000" dirty="0">
              <a:solidFill>
                <a:srgbClr val="2F2B20"/>
              </a:solidFill>
              <a:latin typeface="Arial" pitchFamily="34" charset="0"/>
              <a:cs typeface="Arial" pitchFamily="34" charset="0"/>
            </a:endParaRPr>
          </a:p>
          <a:p>
            <a:pPr marL="342900" indent="-342900" algn="just">
              <a:buFont typeface="Arial" pitchFamily="34" charset="0"/>
              <a:buChar char="•"/>
            </a:pPr>
            <a:r>
              <a:rPr lang="es-ES" sz="2000" dirty="0">
                <a:solidFill>
                  <a:srgbClr val="2F2B20"/>
                </a:solidFill>
                <a:latin typeface="Arial" pitchFamily="34" charset="0"/>
                <a:cs typeface="Arial" pitchFamily="34" charset="0"/>
              </a:rPr>
              <a:t>Circulares de la Comisión Nacional Bancaria y de Valores.</a:t>
            </a:r>
            <a:endParaRPr lang="es-MX" sz="2000" dirty="0">
              <a:solidFill>
                <a:srgbClr val="2F2B20"/>
              </a:solidFill>
              <a:latin typeface="Arial" pitchFamily="34" charset="0"/>
              <a:cs typeface="Arial" pitchFamily="34" charset="0"/>
            </a:endParaRPr>
          </a:p>
          <a:p>
            <a:pPr marL="342900" indent="-342900" algn="just">
              <a:buFont typeface="Arial" pitchFamily="34" charset="0"/>
              <a:buChar char="•"/>
            </a:pPr>
            <a:endParaRPr lang="es-ES" sz="2000" dirty="0">
              <a:solidFill>
                <a:srgbClr val="2F2B20"/>
              </a:solidFill>
              <a:latin typeface="Arial" pitchFamily="34" charset="0"/>
              <a:cs typeface="Arial" pitchFamily="34" charset="0"/>
            </a:endParaRPr>
          </a:p>
          <a:p>
            <a:pPr marL="342900" indent="-342900" algn="just">
              <a:buFont typeface="Arial" pitchFamily="34" charset="0"/>
              <a:buChar char="•"/>
            </a:pPr>
            <a:r>
              <a:rPr lang="es-ES" sz="2000" dirty="0">
                <a:solidFill>
                  <a:srgbClr val="2F2B20"/>
                </a:solidFill>
                <a:latin typeface="Arial" pitchFamily="34" charset="0"/>
                <a:cs typeface="Arial" pitchFamily="34" charset="0"/>
              </a:rPr>
              <a:t>Fuente de la, J. (2010). Tratado de derecho bancario y bursátil: seguros, fianzas, organizaciones y actividades auxiliares del crédito, ahorro y crédito popular, grupos financieros. 6ª. Edición. Editorial Porrúa. México</a:t>
            </a:r>
            <a:r>
              <a:rPr lang="es-ES" sz="2000" dirty="0" smtClean="0">
                <a:solidFill>
                  <a:srgbClr val="2F2B20"/>
                </a:solidFill>
                <a:latin typeface="Arial" pitchFamily="34" charset="0"/>
                <a:cs typeface="Arial" pitchFamily="34" charset="0"/>
              </a:rPr>
              <a:t>.</a:t>
            </a: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prstClr val="black">
                    <a:tint val="75000"/>
                  </a:prstClr>
                </a:solidFill>
              </a:rPr>
              <a:pPr/>
              <a:t>38</a:t>
            </a:fld>
            <a:endParaRPr lang="es-MX" dirty="0">
              <a:solidFill>
                <a:prstClr val="black">
                  <a:tint val="75000"/>
                </a:prstClr>
              </a:solidFill>
            </a:endParaRPr>
          </a:p>
        </p:txBody>
      </p:sp>
      <p:sp>
        <p:nvSpPr>
          <p:cNvPr id="6" name="Rectangle 2"/>
          <p:cNvSpPr>
            <a:spLocks noChangeArrowheads="1"/>
          </p:cNvSpPr>
          <p:nvPr/>
        </p:nvSpPr>
        <p:spPr bwMode="auto">
          <a:xfrm>
            <a:off x="683569" y="529516"/>
            <a:ext cx="2160239" cy="523220"/>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800" b="1" dirty="0" smtClean="0">
                <a:solidFill>
                  <a:srgbClr val="FFFFFF"/>
                </a:solidFill>
              </a:rPr>
              <a:t>Referencias:</a:t>
            </a:r>
            <a:endParaRPr lang="es-MX" sz="2800" dirty="0">
              <a:solidFill>
                <a:srgbClr val="FFFFFF"/>
              </a:solidFill>
              <a:latin typeface="Arial" pitchFamily="34" charset="0"/>
              <a:cs typeface="Arial" pitchFamily="34" charset="0"/>
            </a:endParaRPr>
          </a:p>
        </p:txBody>
      </p:sp>
      <p:pic>
        <p:nvPicPr>
          <p:cNvPr id="7" name="Picture 3"/>
          <p:cNvPicPr>
            <a:picLocks noChangeAspect="1" noChangeArrowheads="1"/>
          </p:cNvPicPr>
          <p:nvPr/>
        </p:nvPicPr>
        <p:blipFill>
          <a:blip r:embed="rId2"/>
          <a:srcRect/>
          <a:stretch>
            <a:fillRect/>
          </a:stretch>
        </p:blipFill>
        <p:spPr bwMode="auto">
          <a:xfrm>
            <a:off x="8316416" y="235429"/>
            <a:ext cx="670895" cy="601283"/>
          </a:xfrm>
          <a:prstGeom prst="rect">
            <a:avLst/>
          </a:prstGeom>
          <a:noFill/>
          <a:ln w="9525">
            <a:solidFill>
              <a:schemeClr val="accent3">
                <a:lumMod val="75000"/>
              </a:schemeClr>
            </a:solidFill>
            <a:miter lim="800000"/>
            <a:headEnd/>
            <a:tailEnd/>
          </a:ln>
        </p:spPr>
      </p:pic>
    </p:spTree>
    <p:extLst>
      <p:ext uri="{BB962C8B-B14F-4D97-AF65-F5344CB8AC3E}">
        <p14:creationId xmlns:p14="http://schemas.microsoft.com/office/powerpoint/2010/main" val="911650876"/>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64088" y="332656"/>
            <a:ext cx="2952327" cy="648072"/>
          </a:xfrm>
        </p:spPr>
        <p:txBody>
          <a:bodyPr>
            <a:normAutofit fontScale="90000"/>
          </a:bodyPr>
          <a:lstStyle/>
          <a:p>
            <a:pPr algn="r"/>
            <a:r>
              <a:rPr lang="es-ES" sz="3100" dirty="0" smtClean="0"/>
              <a:t/>
            </a:r>
            <a:br>
              <a:rPr lang="es-ES" sz="3100" dirty="0" smtClean="0"/>
            </a:br>
            <a:r>
              <a:rPr lang="es-ES" sz="2000" dirty="0" smtClean="0">
                <a:solidFill>
                  <a:schemeClr val="accent3">
                    <a:lumMod val="50000"/>
                  </a:schemeClr>
                </a:solidFill>
              </a:rPr>
              <a:t>F</a:t>
            </a:r>
            <a:r>
              <a:rPr lang="es-ES" sz="1600" dirty="0" smtClean="0">
                <a:solidFill>
                  <a:schemeClr val="accent3">
                    <a:lumMod val="50000"/>
                  </a:schemeClr>
                </a:solidFill>
              </a:rPr>
              <a:t>ACULTAD DE ECONOMÍA</a:t>
            </a:r>
            <a:br>
              <a:rPr lang="es-ES" sz="1600" dirty="0" smtClean="0">
                <a:solidFill>
                  <a:schemeClr val="accent3">
                    <a:lumMod val="50000"/>
                  </a:schemeClr>
                </a:solidFill>
              </a:rPr>
            </a:br>
            <a:r>
              <a:rPr lang="es-ES" sz="1600" dirty="0" smtClean="0">
                <a:solidFill>
                  <a:schemeClr val="accent3">
                    <a:lumMod val="50000"/>
                  </a:schemeClr>
                </a:solidFill>
              </a:rPr>
              <a:t>LICENCIATURA EN ACTUARÍA</a:t>
            </a:r>
            <a:endParaRPr lang="es-MX" dirty="0">
              <a:solidFill>
                <a:schemeClr val="accent3">
                  <a:lumMod val="50000"/>
                </a:schemeClr>
              </a:solidFill>
            </a:endParaRPr>
          </a:p>
        </p:txBody>
      </p:sp>
      <p:sp>
        <p:nvSpPr>
          <p:cNvPr id="5" name="4 Rectángulo"/>
          <p:cNvSpPr/>
          <p:nvPr/>
        </p:nvSpPr>
        <p:spPr>
          <a:xfrm>
            <a:off x="539552" y="1384315"/>
            <a:ext cx="7992888" cy="4708981"/>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MX" sz="2000" dirty="0">
                <a:solidFill>
                  <a:srgbClr val="2F2B20"/>
                </a:solidFill>
                <a:latin typeface="Arial" pitchFamily="34" charset="0"/>
                <a:cs typeface="Arial" pitchFamily="34" charset="0"/>
              </a:rPr>
              <a:t>Garza de la, S. (2008). Derecho financiero mexicano. 28ª. Edición. Editorial Porrúa. México.</a:t>
            </a:r>
          </a:p>
          <a:p>
            <a:pPr marL="342900" indent="-342900" algn="just">
              <a:buFont typeface="Arial" pitchFamily="34" charset="0"/>
              <a:buChar char="•"/>
            </a:pPr>
            <a:endParaRPr lang="es-MX" sz="2000" dirty="0" smtClean="0">
              <a:solidFill>
                <a:srgbClr val="2F2B20"/>
              </a:solidFill>
              <a:latin typeface="Arial" pitchFamily="34" charset="0"/>
              <a:cs typeface="Arial" pitchFamily="34" charset="0"/>
            </a:endParaRPr>
          </a:p>
          <a:p>
            <a:pPr marL="342900" indent="-342900" algn="just">
              <a:buFont typeface="Arial" pitchFamily="34" charset="0"/>
              <a:buChar char="•"/>
            </a:pPr>
            <a:r>
              <a:rPr lang="es-MX" sz="2000" dirty="0" smtClean="0">
                <a:solidFill>
                  <a:srgbClr val="2F2B20"/>
                </a:solidFill>
                <a:latin typeface="Arial" pitchFamily="34" charset="0"/>
                <a:cs typeface="Arial" pitchFamily="34" charset="0"/>
              </a:rPr>
              <a:t>Ibarra</a:t>
            </a:r>
            <a:r>
              <a:rPr lang="es-MX" sz="2000" dirty="0">
                <a:solidFill>
                  <a:srgbClr val="2F2B20"/>
                </a:solidFill>
                <a:latin typeface="Arial" pitchFamily="34" charset="0"/>
                <a:cs typeface="Arial" pitchFamily="34" charset="0"/>
              </a:rPr>
              <a:t>, A. (2007). Diccionario bancario y bursátil. 3ª. Edición. Editorial Porrúa. México</a:t>
            </a:r>
            <a:r>
              <a:rPr lang="es-MX" sz="2000" dirty="0" smtClean="0">
                <a:solidFill>
                  <a:srgbClr val="2F2B20"/>
                </a:solidFill>
                <a:latin typeface="Arial" pitchFamily="34" charset="0"/>
                <a:cs typeface="Arial" pitchFamily="34" charset="0"/>
              </a:rPr>
              <a:t>.</a:t>
            </a:r>
          </a:p>
          <a:p>
            <a:pPr marL="342900" indent="-342900" algn="just">
              <a:buFont typeface="Arial" pitchFamily="34" charset="0"/>
              <a:buChar char="•"/>
            </a:pPr>
            <a:endParaRPr lang="es-MX" sz="2000" dirty="0" smtClean="0">
              <a:solidFill>
                <a:srgbClr val="2F2B20"/>
              </a:solidFill>
              <a:latin typeface="Arial" pitchFamily="34" charset="0"/>
              <a:cs typeface="Arial" pitchFamily="34" charset="0"/>
            </a:endParaRPr>
          </a:p>
          <a:p>
            <a:pPr marL="342900" indent="-342900" algn="just">
              <a:buFont typeface="Arial" pitchFamily="34" charset="0"/>
              <a:buChar char="•"/>
            </a:pPr>
            <a:r>
              <a:rPr lang="es-MX" sz="2000" dirty="0" smtClean="0">
                <a:solidFill>
                  <a:srgbClr val="2F2B20"/>
                </a:solidFill>
                <a:latin typeface="Arial" pitchFamily="34" charset="0"/>
                <a:cs typeface="Arial" pitchFamily="34" charset="0"/>
              </a:rPr>
              <a:t>Méndez</a:t>
            </a:r>
            <a:r>
              <a:rPr lang="es-MX" sz="2000" dirty="0">
                <a:solidFill>
                  <a:srgbClr val="2F2B20"/>
                </a:solidFill>
                <a:latin typeface="Arial" pitchFamily="34" charset="0"/>
                <a:cs typeface="Arial" pitchFamily="34" charset="0"/>
              </a:rPr>
              <a:t>, J. (2009). Introducción al derecho financiero. 2ª. Edición. Editorial Trillas. México</a:t>
            </a:r>
            <a:r>
              <a:rPr lang="es-MX" sz="2000" dirty="0" smtClean="0">
                <a:solidFill>
                  <a:srgbClr val="2F2B20"/>
                </a:solidFill>
                <a:latin typeface="Arial" pitchFamily="34" charset="0"/>
                <a:cs typeface="Arial" pitchFamily="34" charset="0"/>
              </a:rPr>
              <a:t>.</a:t>
            </a:r>
          </a:p>
          <a:p>
            <a:pPr marL="342900" indent="-342900" algn="just">
              <a:buFont typeface="Arial" pitchFamily="34" charset="0"/>
              <a:buChar char="•"/>
            </a:pPr>
            <a:endParaRPr lang="es-MX" sz="2000" dirty="0">
              <a:solidFill>
                <a:srgbClr val="2F2B20"/>
              </a:solidFill>
              <a:latin typeface="Arial" pitchFamily="34" charset="0"/>
              <a:cs typeface="Arial" pitchFamily="34" charset="0"/>
            </a:endParaRPr>
          </a:p>
          <a:p>
            <a:pPr marL="342900" indent="-342900" algn="just">
              <a:buFont typeface="Arial" pitchFamily="34" charset="0"/>
              <a:buChar char="•"/>
            </a:pPr>
            <a:r>
              <a:rPr lang="es-MX" sz="2000" dirty="0">
                <a:solidFill>
                  <a:srgbClr val="2F2B20"/>
                </a:solidFill>
                <a:latin typeface="Arial" pitchFamily="34" charset="0"/>
                <a:cs typeface="Arial" pitchFamily="34" charset="0"/>
              </a:rPr>
              <a:t>Menéndez, F. (2008). Derecho bancario y bursátil. IURE. México</a:t>
            </a:r>
            <a:r>
              <a:rPr lang="es-MX" sz="2000" dirty="0" smtClean="0">
                <a:solidFill>
                  <a:srgbClr val="2F2B20"/>
                </a:solidFill>
                <a:latin typeface="Arial" pitchFamily="34" charset="0"/>
                <a:cs typeface="Arial" pitchFamily="34" charset="0"/>
              </a:rPr>
              <a:t>.</a:t>
            </a:r>
          </a:p>
          <a:p>
            <a:pPr marL="342900" indent="-342900" algn="just">
              <a:buFont typeface="Arial" pitchFamily="34" charset="0"/>
              <a:buChar char="•"/>
            </a:pPr>
            <a:endParaRPr lang="es-ES" sz="2000" dirty="0">
              <a:solidFill>
                <a:srgbClr val="2F2B20"/>
              </a:solidFill>
              <a:latin typeface="Arial" pitchFamily="34" charset="0"/>
              <a:cs typeface="Arial" pitchFamily="34" charset="0"/>
            </a:endParaRPr>
          </a:p>
          <a:p>
            <a:pPr marL="342900" indent="-342900" algn="just">
              <a:buFont typeface="Arial" pitchFamily="34" charset="0"/>
              <a:buChar char="•"/>
            </a:pPr>
            <a:r>
              <a:rPr lang="es-ES" sz="2000" dirty="0" smtClean="0">
                <a:solidFill>
                  <a:srgbClr val="2F2B20"/>
                </a:solidFill>
                <a:latin typeface="Arial" pitchFamily="34" charset="0"/>
                <a:cs typeface="Arial" pitchFamily="34" charset="0"/>
              </a:rPr>
              <a:t>Ley </a:t>
            </a:r>
            <a:r>
              <a:rPr lang="es-ES" sz="2000" dirty="0">
                <a:solidFill>
                  <a:srgbClr val="2F2B20"/>
                </a:solidFill>
                <a:latin typeface="Arial" pitchFamily="34" charset="0"/>
                <a:cs typeface="Arial" pitchFamily="34" charset="0"/>
              </a:rPr>
              <a:t>de la Comisión Nacional Bancaria y de </a:t>
            </a:r>
            <a:r>
              <a:rPr lang="es-ES" sz="2000" dirty="0" smtClean="0">
                <a:solidFill>
                  <a:srgbClr val="2F2B20"/>
                </a:solidFill>
                <a:latin typeface="Arial" pitchFamily="34" charset="0"/>
                <a:cs typeface="Arial" pitchFamily="34" charset="0"/>
              </a:rPr>
              <a:t>Valores.</a:t>
            </a:r>
          </a:p>
          <a:p>
            <a:pPr marL="342900" indent="-342900" algn="just">
              <a:buFont typeface="Arial" pitchFamily="34" charset="0"/>
              <a:buChar char="•"/>
            </a:pPr>
            <a:endParaRPr lang="es-ES" sz="2000" dirty="0">
              <a:solidFill>
                <a:srgbClr val="2F2B20"/>
              </a:solidFill>
              <a:latin typeface="Arial" pitchFamily="34" charset="0"/>
              <a:cs typeface="Arial" pitchFamily="34" charset="0"/>
            </a:endParaRPr>
          </a:p>
          <a:p>
            <a:pPr marL="342900" indent="-342900" algn="just">
              <a:buFont typeface="Arial" pitchFamily="34" charset="0"/>
              <a:buChar char="•"/>
            </a:pPr>
            <a:r>
              <a:rPr lang="es-ES" sz="2000" dirty="0" smtClean="0">
                <a:solidFill>
                  <a:srgbClr val="2F2B20"/>
                </a:solidFill>
                <a:latin typeface="Arial" pitchFamily="34" charset="0"/>
                <a:cs typeface="Arial" pitchFamily="34" charset="0"/>
              </a:rPr>
              <a:t>Ley de Instituciones de Seguros y de Fianzas.</a:t>
            </a:r>
          </a:p>
          <a:p>
            <a:pPr marL="342900" indent="-342900" algn="just">
              <a:buFont typeface="Arial" pitchFamily="34" charset="0"/>
              <a:buChar char="•"/>
            </a:pPr>
            <a:endParaRPr lang="es-ES" sz="2000" dirty="0" smtClean="0">
              <a:solidFill>
                <a:srgbClr val="2F2B20"/>
              </a:solidFill>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prstClr val="black">
                    <a:tint val="75000"/>
                  </a:prstClr>
                </a:solidFill>
              </a:rPr>
              <a:pPr/>
              <a:t>39</a:t>
            </a:fld>
            <a:endParaRPr lang="es-MX" dirty="0">
              <a:solidFill>
                <a:prstClr val="black">
                  <a:tint val="75000"/>
                </a:prstClr>
              </a:solidFill>
            </a:endParaRPr>
          </a:p>
        </p:txBody>
      </p:sp>
      <p:pic>
        <p:nvPicPr>
          <p:cNvPr id="7" name="Picture 3"/>
          <p:cNvPicPr>
            <a:picLocks noChangeAspect="1" noChangeArrowheads="1"/>
          </p:cNvPicPr>
          <p:nvPr/>
        </p:nvPicPr>
        <p:blipFill>
          <a:blip r:embed="rId2"/>
          <a:srcRect/>
          <a:stretch>
            <a:fillRect/>
          </a:stretch>
        </p:blipFill>
        <p:spPr bwMode="auto">
          <a:xfrm>
            <a:off x="8316416" y="235429"/>
            <a:ext cx="670895" cy="601283"/>
          </a:xfrm>
          <a:prstGeom prst="rect">
            <a:avLst/>
          </a:prstGeom>
          <a:noFill/>
          <a:ln w="9525">
            <a:solidFill>
              <a:schemeClr val="accent3">
                <a:lumMod val="75000"/>
              </a:schemeClr>
            </a:solidFill>
            <a:miter lim="800000"/>
            <a:headEnd/>
            <a:tailEnd/>
          </a:ln>
        </p:spPr>
      </p:pic>
      <p:sp>
        <p:nvSpPr>
          <p:cNvPr id="6" name="Rectangle 2"/>
          <p:cNvSpPr>
            <a:spLocks noChangeArrowheads="1"/>
          </p:cNvSpPr>
          <p:nvPr/>
        </p:nvSpPr>
        <p:spPr bwMode="auto">
          <a:xfrm>
            <a:off x="539553" y="745540"/>
            <a:ext cx="2160239" cy="523220"/>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800" b="1" dirty="0" smtClean="0">
                <a:solidFill>
                  <a:srgbClr val="FFFFFF"/>
                </a:solidFill>
              </a:rPr>
              <a:t>Referencias:</a:t>
            </a:r>
            <a:endParaRPr lang="es-MX" sz="2800" dirty="0">
              <a:solidFill>
                <a:srgbClr val="FFFFFF"/>
              </a:solidFill>
              <a:latin typeface="Arial" pitchFamily="34" charset="0"/>
              <a:cs typeface="Arial" pitchFamily="34" charset="0"/>
            </a:endParaRPr>
          </a:p>
        </p:txBody>
      </p:sp>
    </p:spTree>
    <p:extLst>
      <p:ext uri="{BB962C8B-B14F-4D97-AF65-F5344CB8AC3E}">
        <p14:creationId xmlns:p14="http://schemas.microsoft.com/office/powerpoint/2010/main" val="3767221219"/>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619250" y="2348880"/>
            <a:ext cx="5900738" cy="2088232"/>
          </a:xfrm>
          <a:solidFill>
            <a:schemeClr val="bg2"/>
          </a:solidFill>
          <a:ln w="38100">
            <a:solidFill>
              <a:schemeClr val="accent3">
                <a:lumMod val="75000"/>
              </a:schemeClr>
            </a:solidFill>
          </a:ln>
        </p:spPr>
        <p:txBody>
          <a:bodyPr>
            <a:normAutofit fontScale="90000"/>
          </a:bodyPr>
          <a:lstStyle/>
          <a:p>
            <a:pPr algn="ctr" eaLnBrk="1" hangingPunct="1"/>
            <a:r>
              <a:rPr lang="es-ES" sz="4000"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GUIÓN EXPLICATIVO</a:t>
            </a:r>
            <a:br>
              <a:rPr lang="es-ES" sz="4000"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br>
            <a:r>
              <a:rPr lang="es-ES" sz="2400"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br>
            <a:r>
              <a:rPr lang="es-ES" sz="2400" b="1" dirty="0" smtClean="0">
                <a:solidFill>
                  <a:schemeClr val="accent2">
                    <a:lumMod val="75000"/>
                  </a:schemeClr>
                </a:solidFill>
                <a:latin typeface="Arial" pitchFamily="34" charset="0"/>
                <a:cs typeface="Arial" pitchFamily="34" charset="0"/>
              </a:rPr>
              <a:t>Propósitos</a:t>
            </a:r>
            <a:br>
              <a:rPr lang="es-ES" sz="2400" b="1" dirty="0" smtClean="0">
                <a:solidFill>
                  <a:schemeClr val="accent2">
                    <a:lumMod val="75000"/>
                  </a:schemeClr>
                </a:solidFill>
                <a:latin typeface="Arial" pitchFamily="34" charset="0"/>
                <a:cs typeface="Arial" pitchFamily="34" charset="0"/>
              </a:rPr>
            </a:br>
            <a:r>
              <a:rPr lang="es-ES" sz="2400" b="1" dirty="0" smtClean="0">
                <a:solidFill>
                  <a:schemeClr val="accent2">
                    <a:lumMod val="75000"/>
                  </a:schemeClr>
                </a:solidFill>
                <a:latin typeface="Arial" pitchFamily="34" charset="0"/>
                <a:cs typeface="Arial" pitchFamily="34" charset="0"/>
              </a:rPr>
              <a:t>Estructura Metodológica </a:t>
            </a:r>
            <a:br>
              <a:rPr lang="es-ES" sz="2400" b="1" dirty="0" smtClean="0">
                <a:solidFill>
                  <a:schemeClr val="accent2">
                    <a:lumMod val="75000"/>
                  </a:schemeClr>
                </a:solidFill>
                <a:latin typeface="Arial" pitchFamily="34" charset="0"/>
                <a:cs typeface="Arial" pitchFamily="34" charset="0"/>
              </a:rPr>
            </a:br>
            <a:r>
              <a:rPr lang="es-ES" sz="2400" b="1" dirty="0" smtClean="0">
                <a:solidFill>
                  <a:schemeClr val="accent2">
                    <a:lumMod val="75000"/>
                  </a:schemeClr>
                </a:solidFill>
                <a:latin typeface="Arial" pitchFamily="34" charset="0"/>
                <a:cs typeface="Arial" pitchFamily="34" charset="0"/>
              </a:rPr>
              <a:t>Planeación Didáctica</a:t>
            </a:r>
            <a:endParaRPr lang="es-ES" sz="4000" b="1" dirty="0" smtClean="0">
              <a:solidFill>
                <a:schemeClr val="accent2">
                  <a:lumMod val="75000"/>
                </a:schemeClr>
              </a:solidFill>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solidFill>
                  <a:schemeClr val="accent1">
                    <a:lumMod val="75000"/>
                  </a:schemeClr>
                </a:solidFill>
              </a:rPr>
              <a:t>4</a:t>
            </a:fld>
            <a:endParaRPr lang="es-MX" dirty="0">
              <a:solidFill>
                <a:schemeClr val="accent1">
                  <a:lumMod val="75000"/>
                </a:schemeClr>
              </a:solidFill>
            </a:endParaRPr>
          </a:p>
        </p:txBody>
      </p:sp>
      <p:pic>
        <p:nvPicPr>
          <p:cNvPr id="5" name="Picture 3"/>
          <p:cNvPicPr>
            <a:picLocks noChangeAspect="1" noChangeArrowheads="1"/>
          </p:cNvPicPr>
          <p:nvPr/>
        </p:nvPicPr>
        <p:blipFill>
          <a:blip r:embed="rId2"/>
          <a:srcRect/>
          <a:stretch>
            <a:fillRect/>
          </a:stretch>
        </p:blipFill>
        <p:spPr bwMode="auto">
          <a:xfrm>
            <a:off x="323528" y="257560"/>
            <a:ext cx="767078" cy="687487"/>
          </a:xfrm>
          <a:prstGeom prst="rect">
            <a:avLst/>
          </a:prstGeom>
          <a:noFill/>
          <a:ln w="9525">
            <a:solidFill>
              <a:schemeClr val="accent3">
                <a:lumMod val="75000"/>
              </a:schemeClr>
            </a:solidFill>
            <a:miter lim="800000"/>
            <a:headEnd/>
            <a:tailEnd/>
          </a:ln>
        </p:spPr>
      </p:pic>
    </p:spTree>
    <p:extLst>
      <p:ext uri="{BB962C8B-B14F-4D97-AF65-F5344CB8AC3E}">
        <p14:creationId xmlns:p14="http://schemas.microsoft.com/office/powerpoint/2010/main" val="4065021766"/>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prstClr val="black">
                    <a:tint val="75000"/>
                  </a:prstClr>
                </a:solidFill>
              </a:rPr>
              <a:pPr/>
              <a:t>40</a:t>
            </a:fld>
            <a:endParaRPr lang="es-MX">
              <a:solidFill>
                <a:prstClr val="black">
                  <a:tint val="75000"/>
                </a:prstClr>
              </a:solidFill>
            </a:endParaRPr>
          </a:p>
        </p:txBody>
      </p:sp>
      <p:pic>
        <p:nvPicPr>
          <p:cNvPr id="5" name="Picture 2" descr="Uaemex"/>
          <p:cNvPicPr>
            <a:picLocks noChangeAspect="1" noChangeArrowheads="1"/>
          </p:cNvPicPr>
          <p:nvPr/>
        </p:nvPicPr>
        <p:blipFill>
          <a:blip r:embed="rId2"/>
          <a:srcRect/>
          <a:stretch>
            <a:fillRect/>
          </a:stretch>
        </p:blipFill>
        <p:spPr bwMode="auto">
          <a:xfrm>
            <a:off x="755650" y="548680"/>
            <a:ext cx="3240088" cy="2880320"/>
          </a:xfrm>
          <a:prstGeom prst="rect">
            <a:avLst/>
          </a:prstGeom>
          <a:noFill/>
          <a:ln w="28575">
            <a:solidFill>
              <a:schemeClr val="accent3">
                <a:lumMod val="50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5292080" y="3429000"/>
            <a:ext cx="3096344" cy="2664296"/>
          </a:xfrm>
          <a:prstGeom prst="rect">
            <a:avLst/>
          </a:prstGeom>
          <a:noFill/>
          <a:ln w="28575">
            <a:solidFill>
              <a:schemeClr val="accent3">
                <a:lumMod val="50000"/>
              </a:schemeClr>
            </a:solidFill>
            <a:miter lim="800000"/>
            <a:headEnd/>
            <a:tailEnd/>
          </a:ln>
        </p:spPr>
      </p:pic>
    </p:spTree>
    <p:extLst>
      <p:ext uri="{BB962C8B-B14F-4D97-AF65-F5344CB8AC3E}">
        <p14:creationId xmlns:p14="http://schemas.microsoft.com/office/powerpoint/2010/main" val="365553847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lumMod val="75000"/>
                    <a:lumOff val="25000"/>
                  </a:schemeClr>
                </a:solidFill>
              </a:rPr>
              <a:pPr/>
              <a:t>5</a:t>
            </a:fld>
            <a:endParaRPr lang="es-MX" dirty="0">
              <a:solidFill>
                <a:schemeClr val="tx1">
                  <a:lumMod val="75000"/>
                  <a:lumOff val="25000"/>
                </a:schemeClr>
              </a:solidFill>
            </a:endParaRPr>
          </a:p>
        </p:txBody>
      </p:sp>
      <p:pic>
        <p:nvPicPr>
          <p:cNvPr id="4" name="Picture 3"/>
          <p:cNvPicPr>
            <a:picLocks noChangeAspect="1" noChangeArrowheads="1"/>
          </p:cNvPicPr>
          <p:nvPr/>
        </p:nvPicPr>
        <p:blipFill>
          <a:blip r:embed="rId2"/>
          <a:srcRect/>
          <a:stretch>
            <a:fillRect/>
          </a:stretch>
        </p:blipFill>
        <p:spPr bwMode="auto">
          <a:xfrm>
            <a:off x="8316416" y="116632"/>
            <a:ext cx="720080" cy="794894"/>
          </a:xfrm>
          <a:prstGeom prst="rect">
            <a:avLst/>
          </a:prstGeom>
          <a:noFill/>
          <a:ln w="9525">
            <a:solidFill>
              <a:schemeClr val="accent3">
                <a:lumMod val="75000"/>
              </a:schemeClr>
            </a:solidFill>
            <a:miter lim="800000"/>
            <a:headEnd/>
            <a:tailEnd/>
          </a:ln>
        </p:spPr>
      </p:pic>
      <p:sp>
        <p:nvSpPr>
          <p:cNvPr id="5" name="Rectangle 1"/>
          <p:cNvSpPr>
            <a:spLocks noChangeArrowheads="1"/>
          </p:cNvSpPr>
          <p:nvPr/>
        </p:nvSpPr>
        <p:spPr bwMode="auto">
          <a:xfrm>
            <a:off x="533664" y="1358186"/>
            <a:ext cx="7876048" cy="2646878"/>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smtClean="0">
                <a:ln>
                  <a:solidFill>
                    <a:schemeClr val="tx1">
                      <a:lumMod val="65000"/>
                      <a:lumOff val="35000"/>
                    </a:schemeClr>
                  </a:solidFill>
                </a:ln>
                <a:solidFill>
                  <a:schemeClr val="accent3"/>
                </a:solidFill>
                <a:latin typeface="Verdana" pitchFamily="34" charset="0"/>
                <a:ea typeface="Times New Roman" pitchFamily="18" charset="0"/>
                <a:cs typeface="Times New Roman" pitchFamily="18" charset="0"/>
              </a:rPr>
              <a:t>Propósito de la Unidad de Aprendizaje</a:t>
            </a:r>
            <a:r>
              <a:rPr kumimoji="0" lang="es-MX" sz="2400" b="1" i="0" strike="noStrike" cap="none" normalizeH="0" dirty="0" smtClean="0">
                <a:ln>
                  <a:solidFill>
                    <a:schemeClr val="tx1">
                      <a:lumMod val="65000"/>
                      <a:lumOff val="35000"/>
                    </a:schemeClr>
                  </a:solidFill>
                </a:ln>
                <a:solidFill>
                  <a:schemeClr val="accent3"/>
                </a:solidFill>
                <a:effectLst/>
                <a:latin typeface="Verdana" pitchFamily="34" charset="0"/>
                <a:ea typeface="Times New Roman" pitchFamily="18" charset="0"/>
                <a:cs typeface="Times New Roman" pitchFamily="18" charset="0"/>
              </a:rPr>
              <a:t>.</a:t>
            </a:r>
          </a:p>
          <a:p>
            <a:pPr fontAlgn="base">
              <a:spcBef>
                <a:spcPct val="0"/>
              </a:spcBef>
              <a:spcAft>
                <a:spcPct val="0"/>
              </a:spcAft>
            </a:pPr>
            <a:endParaRPr kumimoji="0" lang="es-MX" sz="2400" b="1" i="0" strike="noStrike" cap="none" normalizeH="0" dirty="0" smtClean="0">
              <a:ln>
                <a:solidFill>
                  <a:schemeClr val="tx1">
                    <a:lumMod val="65000"/>
                    <a:lumOff val="35000"/>
                  </a:schemeClr>
                </a:solidFill>
              </a:ln>
              <a:solidFill>
                <a:schemeClr val="accent3"/>
              </a:solidFill>
              <a:effectLst/>
              <a:latin typeface="Verdana" pitchFamily="34" charset="0"/>
              <a:ea typeface="Times New Roman" pitchFamily="18" charset="0"/>
              <a:cs typeface="Times New Roman" pitchFamily="18" charset="0"/>
            </a:endParaRPr>
          </a:p>
          <a:p>
            <a:pPr algn="just" fontAlgn="base">
              <a:spcBef>
                <a:spcPct val="0"/>
              </a:spcBef>
              <a:spcAft>
                <a:spcPct val="0"/>
              </a:spcAft>
            </a:pPr>
            <a:r>
              <a:rPr lang="es-MX" sz="2400" dirty="0" smtClean="0"/>
              <a:t>Analizar </a:t>
            </a:r>
            <a:r>
              <a:rPr lang="es-MX" sz="2400" dirty="0"/>
              <a:t>la operación del sector asegurador, bancario y bursátil, desde un punto de vista legal,  identificando  los aspectos operacionales con fundamento en la práctica legislativa vigente.</a:t>
            </a:r>
          </a:p>
          <a:p>
            <a:pPr algn="just" fontAlgn="base">
              <a:spcBef>
                <a:spcPct val="0"/>
              </a:spcBef>
              <a:spcAft>
                <a:spcPct val="0"/>
              </a:spcAft>
            </a:pPr>
            <a:endParaRPr kumimoji="0" lang="es-MX"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533664" y="4077072"/>
            <a:ext cx="5705930" cy="2167797"/>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a:t>Este </a:t>
            </a:r>
            <a:r>
              <a:rPr lang="es-MX" sz="2000" dirty="0" smtClean="0"/>
              <a:t>propósito </a:t>
            </a:r>
            <a:r>
              <a:rPr lang="es-MX" sz="2000" dirty="0"/>
              <a:t>hace referencia </a:t>
            </a:r>
            <a:r>
              <a:rPr lang="es-MX" sz="2000" dirty="0" smtClean="0"/>
              <a:t>a la unidad de aprendizaje </a:t>
            </a:r>
            <a:r>
              <a:rPr lang="es-MX" sz="2000" b="1" dirty="0" smtClean="0"/>
              <a:t>“Derecho </a:t>
            </a:r>
            <a:r>
              <a:rPr lang="es-MX" sz="2000" b="1" dirty="0"/>
              <a:t>del </a:t>
            </a:r>
            <a:r>
              <a:rPr lang="es-MX" sz="2000" b="1" dirty="0" smtClean="0"/>
              <a:t>Seguro, Bancario y Bursátil”</a:t>
            </a:r>
            <a:r>
              <a:rPr lang="es-MX" sz="2000" dirty="0" smtClean="0"/>
              <a:t> </a:t>
            </a:r>
            <a:r>
              <a:rPr lang="es-MX" sz="2000" dirty="0"/>
              <a:t>que se oferta en la licenciatura de Actuaría, dentro del núcleo de formación sustantivo, con carácter obligatorio y un valor de 6 créditos. </a:t>
            </a:r>
          </a:p>
        </p:txBody>
      </p:sp>
      <p:sp>
        <p:nvSpPr>
          <p:cNvPr id="8" name="7 Rectángulo"/>
          <p:cNvSpPr/>
          <p:nvPr/>
        </p:nvSpPr>
        <p:spPr>
          <a:xfrm>
            <a:off x="539552" y="345430"/>
            <a:ext cx="6120680" cy="923330"/>
          </a:xfrm>
          <a:prstGeom prst="rect">
            <a:avLst/>
          </a:prstGeom>
          <a:noFill/>
        </p:spPr>
        <p:txBody>
          <a:bodyPr wrap="square" lIns="91440" tIns="45720" rIns="91440" bIns="45720">
            <a:spAutoFit/>
          </a:bodyPr>
          <a:lstStyle/>
          <a:p>
            <a:pPr algn="ctr"/>
            <a:r>
              <a:rPr lang="es-ES" sz="5400" b="1" cap="none" spc="0" dirty="0" smtClean="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rPr>
              <a:t>Guión Explicativo</a:t>
            </a:r>
            <a:endParaRPr lang="es-MX" sz="5400" b="1" cap="none" spc="0" dirty="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endParaRP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9594" y="4077072"/>
            <a:ext cx="2170118" cy="2170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178146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24744"/>
            <a:ext cx="8229600" cy="1800200"/>
          </a:xfrm>
          <a:solidFill>
            <a:schemeClr val="accent3">
              <a:lumMod val="40000"/>
              <a:lumOff val="60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0" indent="0" algn="just">
              <a:buNone/>
            </a:pPr>
            <a:endParaRPr lang="es-ES" sz="2000" b="1" dirty="0" smtClean="0">
              <a:ln w="12700">
                <a:solidFill>
                  <a:schemeClr val="accent3">
                    <a:lumMod val="50000"/>
                  </a:schemeClr>
                </a:solidFill>
                <a:prstDash val="solid"/>
              </a:ln>
              <a:solidFill>
                <a:schemeClr val="accent1"/>
              </a:solidFill>
              <a:effectLst>
                <a:outerShdw blurRad="41275" dist="20320" dir="1800000" algn="tl" rotWithShape="0">
                  <a:srgbClr val="000000">
                    <a:alpha val="40000"/>
                  </a:srgbClr>
                </a:outerShdw>
              </a:effectLst>
              <a:latin typeface="Arial" pitchFamily="34" charset="0"/>
              <a:cs typeface="Arial" pitchFamily="34" charset="0"/>
            </a:endParaRPr>
          </a:p>
          <a:p>
            <a:pPr marL="0" indent="0" algn="just">
              <a:buNone/>
            </a:pPr>
            <a:r>
              <a:rPr lang="es-ES" sz="2000" b="1" dirty="0" smtClean="0">
                <a:ln w="12700">
                  <a:solidFill>
                    <a:schemeClr val="accent3">
                      <a:lumMod val="50000"/>
                    </a:schemeClr>
                  </a:solidFill>
                  <a:prstDash val="solid"/>
                </a:ln>
                <a:solidFill>
                  <a:schemeClr val="accent1"/>
                </a:solidFill>
                <a:effectLst>
                  <a:outerShdw blurRad="41275" dist="20320" dir="1800000" algn="tl" rotWithShape="0">
                    <a:srgbClr val="000000">
                      <a:alpha val="40000"/>
                    </a:srgbClr>
                  </a:outerShdw>
                </a:effectLst>
                <a:latin typeface="Arial" pitchFamily="34" charset="0"/>
                <a:cs typeface="Arial" pitchFamily="34" charset="0"/>
              </a:rPr>
              <a:t>Propósito</a:t>
            </a:r>
            <a:endParaRPr lang="es-ES" sz="2000" b="1" dirty="0">
              <a:ln w="12700">
                <a:solidFill>
                  <a:schemeClr val="accent3">
                    <a:lumMod val="50000"/>
                  </a:schemeClr>
                </a:solidFill>
                <a:prstDash val="solid"/>
              </a:ln>
              <a:solidFill>
                <a:schemeClr val="accent1"/>
              </a:solidFill>
              <a:effectLst>
                <a:outerShdw blurRad="41275" dist="20320" dir="1800000" algn="tl" rotWithShape="0">
                  <a:srgbClr val="000000">
                    <a:alpha val="40000"/>
                  </a:srgbClr>
                </a:outerShdw>
              </a:effectLst>
              <a:latin typeface="Arial" pitchFamily="34" charset="0"/>
              <a:cs typeface="Arial" pitchFamily="34" charset="0"/>
            </a:endParaRPr>
          </a:p>
          <a:p>
            <a:pPr marL="0" indent="0" algn="just">
              <a:buNone/>
            </a:pPr>
            <a:r>
              <a:rPr lang="es-ES" sz="2000" dirty="0">
                <a:latin typeface="Arial" pitchFamily="34" charset="0"/>
                <a:cs typeface="Arial" pitchFamily="34" charset="0"/>
              </a:rPr>
              <a:t>Identificar  a las instituciones de seguros y fianzas, como entidades financieras que forman parte del sistema financiero mexicano, describiendo los procedimientos para organizarse, sus operaciones y servicios. </a:t>
            </a:r>
            <a:endParaRPr lang="es-MX" sz="2000" dirty="0">
              <a:latin typeface="Arial" pitchFamily="34" charset="0"/>
              <a:cs typeface="Arial" pitchFamily="34" charset="0"/>
            </a:endParaRPr>
          </a:p>
          <a:p>
            <a:pPr marL="0" lvl="0" indent="0" algn="just">
              <a:buNone/>
            </a:pPr>
            <a:endParaRPr lang="es-MX" sz="2400" dirty="0"/>
          </a:p>
        </p:txBody>
      </p:sp>
      <p:sp>
        <p:nvSpPr>
          <p:cNvPr id="9" name="8 Rectángulo"/>
          <p:cNvSpPr/>
          <p:nvPr/>
        </p:nvSpPr>
        <p:spPr>
          <a:xfrm>
            <a:off x="1685792" y="2852936"/>
            <a:ext cx="6054560" cy="1512168"/>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latin typeface="Arial" pitchFamily="34" charset="0"/>
                <a:cs typeface="Arial" pitchFamily="34" charset="0"/>
              </a:rPr>
              <a:t>Este es el propósito que refiere la </a:t>
            </a:r>
            <a:r>
              <a:rPr lang="es-ES" sz="2000" dirty="0">
                <a:effectLst>
                  <a:outerShdw blurRad="38100" dist="38100" dir="2700000" algn="tl">
                    <a:srgbClr val="000000">
                      <a:alpha val="43137"/>
                    </a:srgbClr>
                  </a:outerShdw>
                </a:effectLst>
                <a:latin typeface="Arial" pitchFamily="34" charset="0"/>
                <a:cs typeface="Arial" pitchFamily="34" charset="0"/>
              </a:rPr>
              <a:t>unidad de competencia </a:t>
            </a:r>
            <a:r>
              <a:rPr lang="es-ES" sz="2000" dirty="0" smtClean="0">
                <a:effectLst>
                  <a:outerShdw blurRad="38100" dist="38100" dir="2700000" algn="tl">
                    <a:srgbClr val="000000">
                      <a:alpha val="43137"/>
                    </a:srgbClr>
                  </a:outerShdw>
                </a:effectLst>
                <a:latin typeface="Arial" pitchFamily="34" charset="0"/>
                <a:cs typeface="Arial" pitchFamily="34" charset="0"/>
              </a:rPr>
              <a:t>6:</a:t>
            </a:r>
            <a:r>
              <a:rPr lang="es-ES" sz="2000" dirty="0" smtClean="0">
                <a:latin typeface="Arial" pitchFamily="34" charset="0"/>
                <a:cs typeface="Arial" pitchFamily="34" charset="0"/>
              </a:rPr>
              <a:t> </a:t>
            </a:r>
            <a:r>
              <a:rPr lang="es-ES" sz="2000" b="1" dirty="0" smtClean="0">
                <a:effectLst>
                  <a:outerShdw blurRad="38100" dist="38100" dir="2700000" algn="tl">
                    <a:srgbClr val="000000">
                      <a:alpha val="43137"/>
                    </a:srgbClr>
                  </a:outerShdw>
                </a:effectLst>
                <a:latin typeface="Arial" pitchFamily="34" charset="0"/>
                <a:cs typeface="Arial" pitchFamily="34" charset="0"/>
              </a:rPr>
              <a:t>Sector Asegurador y Afianzador.  </a:t>
            </a:r>
            <a:r>
              <a:rPr lang="es-MX" sz="2000" dirty="0" smtClean="0">
                <a:latin typeface="Arial" pitchFamily="34" charset="0"/>
                <a:cs typeface="Arial" pitchFamily="34" charset="0"/>
              </a:rPr>
              <a:t>El </a:t>
            </a:r>
            <a:r>
              <a:rPr lang="es-MX" sz="2000" dirty="0">
                <a:latin typeface="Arial" pitchFamily="34" charset="0"/>
                <a:cs typeface="Arial" pitchFamily="34" charset="0"/>
              </a:rPr>
              <a:t>tiempo destinado para desarrollar el presente tema en el aula es de </a:t>
            </a:r>
            <a:r>
              <a:rPr lang="es-MX" sz="2000" dirty="0" smtClean="0">
                <a:latin typeface="Arial" pitchFamily="34" charset="0"/>
                <a:cs typeface="Arial" pitchFamily="34" charset="0"/>
              </a:rPr>
              <a:t>3 clases.</a:t>
            </a:r>
            <a:endParaRPr lang="es-MX" sz="2000" dirty="0">
              <a:latin typeface="Arial" pitchFamily="34" charset="0"/>
              <a:cs typeface="Arial" pitchFamily="34" charset="0"/>
            </a:endParaRPr>
          </a:p>
        </p:txBody>
      </p:sp>
      <p:sp>
        <p:nvSpPr>
          <p:cNvPr id="6" name="5 Rectángulo"/>
          <p:cNvSpPr/>
          <p:nvPr/>
        </p:nvSpPr>
        <p:spPr>
          <a:xfrm>
            <a:off x="899592" y="4293096"/>
            <a:ext cx="7560840" cy="1872208"/>
          </a:xfrm>
          <a:prstGeom prst="rect">
            <a:avLst/>
          </a:prstGeom>
          <a:solidFill>
            <a:schemeClr val="accent1">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s-MX" sz="2000" b="1" u="sng" dirty="0">
                <a:solidFill>
                  <a:schemeClr val="accent3">
                    <a:lumMod val="50000"/>
                  </a:schemeClr>
                </a:solidFill>
                <a:latin typeface="Arial" pitchFamily="34" charset="0"/>
                <a:cs typeface="Arial" pitchFamily="34" charset="0"/>
              </a:rPr>
              <a:t>Estructura </a:t>
            </a:r>
            <a:r>
              <a:rPr lang="es-MX" sz="2000" b="1" u="sng" dirty="0" smtClean="0">
                <a:solidFill>
                  <a:schemeClr val="accent3">
                    <a:lumMod val="50000"/>
                  </a:schemeClr>
                </a:solidFill>
                <a:latin typeface="Arial" pitchFamily="34" charset="0"/>
                <a:cs typeface="Arial" pitchFamily="34" charset="0"/>
              </a:rPr>
              <a:t>metodológica:</a:t>
            </a:r>
            <a:r>
              <a:rPr lang="es-MX" sz="2000" dirty="0">
                <a:solidFill>
                  <a:schemeClr val="accent3">
                    <a:lumMod val="50000"/>
                  </a:schemeClr>
                </a:solidFill>
                <a:latin typeface="Arial" pitchFamily="34" charset="0"/>
                <a:cs typeface="Arial" pitchFamily="34" charset="0"/>
              </a:rPr>
              <a:t> </a:t>
            </a:r>
            <a:r>
              <a:rPr lang="es-MX" sz="2000" dirty="0" smtClean="0">
                <a:solidFill>
                  <a:schemeClr val="accent3">
                    <a:lumMod val="50000"/>
                  </a:schemeClr>
                </a:solidFill>
                <a:latin typeface="Arial" pitchFamily="34" charset="0"/>
                <a:cs typeface="Arial" pitchFamily="34" charset="0"/>
              </a:rPr>
              <a:t>este </a:t>
            </a:r>
            <a:r>
              <a:rPr lang="es-MX" sz="2000" dirty="0">
                <a:solidFill>
                  <a:schemeClr val="accent3">
                    <a:lumMod val="50000"/>
                  </a:schemeClr>
                </a:solidFill>
                <a:latin typeface="Arial" pitchFamily="34" charset="0"/>
                <a:cs typeface="Arial" pitchFamily="34" charset="0"/>
              </a:rPr>
              <a:t>material </a:t>
            </a:r>
            <a:r>
              <a:rPr lang="es-ES" sz="2000" dirty="0">
                <a:solidFill>
                  <a:schemeClr val="accent3">
                    <a:lumMod val="50000"/>
                  </a:schemeClr>
                </a:solidFill>
                <a:latin typeface="Arial" pitchFamily="34" charset="0"/>
                <a:cs typeface="Arial" pitchFamily="34" charset="0"/>
              </a:rPr>
              <a:t>cuenta con un sistema de almacenaje con dimensiones y materiales adecuados: </a:t>
            </a:r>
            <a:r>
              <a:rPr lang="es-ES" sz="2000" b="1" dirty="0">
                <a:solidFill>
                  <a:schemeClr val="accent3">
                    <a:lumMod val="50000"/>
                  </a:schemeClr>
                </a:solidFill>
                <a:latin typeface="Arial" pitchFamily="34" charset="0"/>
                <a:cs typeface="Arial" pitchFamily="34" charset="0"/>
              </a:rPr>
              <a:t>Microsoft PowerPoint 2010. </a:t>
            </a:r>
            <a:r>
              <a:rPr lang="es-ES" sz="2000" dirty="0">
                <a:solidFill>
                  <a:schemeClr val="accent3">
                    <a:lumMod val="50000"/>
                  </a:schemeClr>
                </a:solidFill>
                <a:latin typeface="Arial" pitchFamily="34" charset="0"/>
                <a:cs typeface="Arial" pitchFamily="34" charset="0"/>
              </a:rPr>
              <a:t>Está</a:t>
            </a:r>
            <a:r>
              <a:rPr lang="es-MX" sz="2000" dirty="0">
                <a:solidFill>
                  <a:schemeClr val="accent3">
                    <a:lumMod val="50000"/>
                  </a:schemeClr>
                </a:solidFill>
                <a:latin typeface="Arial" pitchFamily="34" charset="0"/>
                <a:cs typeface="Arial" pitchFamily="34" charset="0"/>
              </a:rPr>
              <a:t> diseñado en forma clara y sencilla, y presenta lo más sobresaliente respecto </a:t>
            </a:r>
            <a:r>
              <a:rPr lang="es-MX" sz="2000" dirty="0" smtClean="0">
                <a:solidFill>
                  <a:schemeClr val="accent3">
                    <a:lumMod val="50000"/>
                  </a:schemeClr>
                </a:solidFill>
                <a:latin typeface="Arial" pitchFamily="34" charset="0"/>
                <a:cs typeface="Arial" pitchFamily="34" charset="0"/>
              </a:rPr>
              <a:t>al tema: </a:t>
            </a:r>
          </a:p>
          <a:p>
            <a:pPr lvl="0" algn="just"/>
            <a:r>
              <a:rPr lang="es-MX" sz="20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6.4. La fianza en general.</a:t>
            </a:r>
            <a:endParaRPr lang="es-MX" sz="2000" dirty="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solidFill>
                  <a:schemeClr val="accent1">
                    <a:lumMod val="75000"/>
                  </a:schemeClr>
                </a:solidFill>
              </a:rPr>
              <a:pPr>
                <a:defRPr/>
              </a:pPr>
              <a:t>6</a:t>
            </a:fld>
            <a:endParaRPr lang="es-ES" dirty="0">
              <a:solidFill>
                <a:schemeClr val="accent1">
                  <a:lumMod val="75000"/>
                </a:schemeClr>
              </a:solidFill>
            </a:endParaRPr>
          </a:p>
        </p:txBody>
      </p:sp>
      <p:sp>
        <p:nvSpPr>
          <p:cNvPr id="2" name="1 Rectángulo"/>
          <p:cNvSpPr/>
          <p:nvPr/>
        </p:nvSpPr>
        <p:spPr>
          <a:xfrm>
            <a:off x="611560" y="260648"/>
            <a:ext cx="5159554" cy="923330"/>
          </a:xfrm>
          <a:prstGeom prst="rect">
            <a:avLst/>
          </a:prstGeom>
          <a:noFill/>
        </p:spPr>
        <p:txBody>
          <a:bodyPr wrap="none" lIns="91440" tIns="45720" rIns="91440" bIns="45720">
            <a:spAutoFit/>
          </a:bodyPr>
          <a:lstStyle/>
          <a:p>
            <a:pPr algn="ctr"/>
            <a:r>
              <a:rPr lang="es-ES" sz="5400" b="1" cap="none" spc="0" dirty="0" smtClean="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rPr>
              <a:t>Guión Explicativo</a:t>
            </a:r>
            <a:endParaRPr lang="es-MX" sz="5400" b="1" cap="none" spc="0" dirty="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endParaRPr>
          </a:p>
        </p:txBody>
      </p:sp>
      <p:pic>
        <p:nvPicPr>
          <p:cNvPr id="7" name="Picture 3"/>
          <p:cNvPicPr>
            <a:picLocks noChangeAspect="1" noChangeArrowheads="1"/>
          </p:cNvPicPr>
          <p:nvPr/>
        </p:nvPicPr>
        <p:blipFill>
          <a:blip r:embed="rId2"/>
          <a:srcRect/>
          <a:stretch>
            <a:fillRect/>
          </a:stretch>
        </p:blipFill>
        <p:spPr bwMode="auto">
          <a:xfrm>
            <a:off x="8388424" y="116632"/>
            <a:ext cx="648072" cy="715404"/>
          </a:xfrm>
          <a:prstGeom prst="rect">
            <a:avLst/>
          </a:prstGeom>
          <a:noFill/>
          <a:ln w="9525">
            <a:solidFill>
              <a:schemeClr val="accent3">
                <a:lumMod val="75000"/>
              </a:schemeClr>
            </a:solidFill>
            <a:miter lim="800000"/>
            <a:headEnd/>
            <a:tailEnd/>
          </a:ln>
        </p:spPr>
      </p:pic>
    </p:spTree>
    <p:extLst>
      <p:ext uri="{BB962C8B-B14F-4D97-AF65-F5344CB8AC3E}">
        <p14:creationId xmlns:p14="http://schemas.microsoft.com/office/powerpoint/2010/main" val="1778779038"/>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01990328"/>
              </p:ext>
            </p:extLst>
          </p:nvPr>
        </p:nvGraphicFramePr>
        <p:xfrm>
          <a:off x="395536" y="1196752"/>
          <a:ext cx="8208912" cy="4736233"/>
        </p:xfrm>
        <a:graphic>
          <a:graphicData uri="http://schemas.openxmlformats.org/drawingml/2006/table">
            <a:tbl>
              <a:tblPr>
                <a:tableStyleId>{69C7853C-536D-4A76-A0AE-DD22124D55A5}</a:tableStyleId>
              </a:tblPr>
              <a:tblGrid>
                <a:gridCol w="2485130"/>
                <a:gridCol w="1619325"/>
                <a:gridCol w="504057"/>
                <a:gridCol w="1597076"/>
                <a:gridCol w="2003324"/>
              </a:tblGrid>
              <a:tr h="450625">
                <a:tc>
                  <a:txBody>
                    <a:bodyPr/>
                    <a:lstStyle/>
                    <a:p>
                      <a:pPr algn="ctr"/>
                      <a:r>
                        <a:rPr lang="es-MX" b="1" dirty="0" smtClean="0"/>
                        <a:t>Estrategias Didácticas</a:t>
                      </a:r>
                      <a:endParaRPr lang="es-MX" b="1" dirty="0"/>
                    </a:p>
                  </a:txBody>
                  <a:tcPr>
                    <a:solidFill>
                      <a:schemeClr val="accent3">
                        <a:lumMod val="40000"/>
                        <a:lumOff val="60000"/>
                      </a:schemeClr>
                    </a:solidFill>
                  </a:tcPr>
                </a:tc>
                <a:tc gridSpan="3">
                  <a:txBody>
                    <a:bodyPr/>
                    <a:lstStyle/>
                    <a:p>
                      <a:pPr algn="ctr"/>
                      <a:r>
                        <a:rPr lang="es-MX" b="1" dirty="0" smtClean="0"/>
                        <a:t>Recursos Requeridos</a:t>
                      </a:r>
                      <a:endParaRPr lang="es-MX" b="1"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c>
                  <a:txBody>
                    <a:bodyPr/>
                    <a:lstStyle/>
                    <a:p>
                      <a:pPr algn="ctr"/>
                      <a:r>
                        <a:rPr lang="es-MX" b="1" dirty="0" smtClean="0"/>
                        <a:t>Tiempo Destinado</a:t>
                      </a:r>
                      <a:endParaRPr lang="es-MX" b="1" dirty="0"/>
                    </a:p>
                  </a:txBody>
                  <a:tcPr>
                    <a:solidFill>
                      <a:schemeClr val="accent3">
                        <a:lumMod val="40000"/>
                        <a:lumOff val="60000"/>
                      </a:schemeClr>
                    </a:solidFill>
                  </a:tcPr>
                </a:tc>
              </a:tr>
              <a:tr h="340715">
                <a:tc rowSpan="2">
                  <a:txBody>
                    <a:bodyPr/>
                    <a:lstStyle/>
                    <a:p>
                      <a:pPr marL="285750" indent="-285750" algn="l">
                        <a:buFont typeface="Arial" pitchFamily="34" charset="0"/>
                        <a:buChar char="•"/>
                      </a:pPr>
                      <a:r>
                        <a:rPr lang="es-MX" sz="1600" dirty="0" smtClean="0"/>
                        <a:t>Investigación</a:t>
                      </a:r>
                      <a:r>
                        <a:rPr lang="es-MX" sz="1600" baseline="0" dirty="0" smtClean="0"/>
                        <a:t> de conceptos.</a:t>
                      </a:r>
                    </a:p>
                    <a:p>
                      <a:pPr marL="285750" indent="-285750" algn="l">
                        <a:buFont typeface="Arial" pitchFamily="34" charset="0"/>
                        <a:buChar char="•"/>
                      </a:pPr>
                      <a:r>
                        <a:rPr lang="es-MX" sz="1600" baseline="0" dirty="0" smtClean="0"/>
                        <a:t>Elaboración de resúmenes y cuadros conceptuales.</a:t>
                      </a:r>
                    </a:p>
                    <a:p>
                      <a:pPr marL="285750" indent="-285750" algn="l">
                        <a:buFont typeface="Arial" pitchFamily="34" charset="0"/>
                        <a:buChar char="•"/>
                      </a:pPr>
                      <a:r>
                        <a:rPr lang="es-MX" sz="1600" baseline="0" dirty="0" smtClean="0"/>
                        <a:t>Exposición del docente.</a:t>
                      </a:r>
                    </a:p>
                    <a:p>
                      <a:pPr marL="285750" indent="-285750" algn="just">
                        <a:buFont typeface="Arial" pitchFamily="34" charset="0"/>
                        <a:buChar char="•"/>
                      </a:pPr>
                      <a:endParaRPr lang="es-MX" sz="1600" dirty="0"/>
                    </a:p>
                  </a:txBody>
                  <a:tcPr>
                    <a:solidFill>
                      <a:schemeClr val="accent3">
                        <a:lumMod val="40000"/>
                        <a:lumOff val="60000"/>
                      </a:schemeClr>
                    </a:solidFill>
                  </a:tcPr>
                </a:tc>
                <a:tc gridSpan="2">
                  <a:txBody>
                    <a:bodyPr/>
                    <a:lstStyle/>
                    <a:p>
                      <a:pPr algn="ctr"/>
                      <a:r>
                        <a:rPr lang="es-MX" sz="1600" dirty="0" smtClean="0"/>
                        <a:t>Pedagógicos </a:t>
                      </a:r>
                      <a:endParaRPr lang="es-MX" sz="1600" dirty="0"/>
                    </a:p>
                  </a:txBody>
                  <a:tcPr>
                    <a:solidFill>
                      <a:schemeClr val="accent3">
                        <a:lumMod val="40000"/>
                        <a:lumOff val="60000"/>
                      </a:schemeClr>
                    </a:solidFill>
                  </a:tcPr>
                </a:tc>
                <a:tc hMerge="1">
                  <a:txBody>
                    <a:bodyPr/>
                    <a:lstStyle/>
                    <a:p>
                      <a:endParaRPr lang="es-MX"/>
                    </a:p>
                  </a:txBody>
                  <a:tcPr/>
                </a:tc>
                <a:tc>
                  <a:txBody>
                    <a:bodyPr/>
                    <a:lstStyle/>
                    <a:p>
                      <a:pPr algn="ctr"/>
                      <a:r>
                        <a:rPr lang="es-MX" sz="1600" dirty="0" smtClean="0"/>
                        <a:t>Administrativos </a:t>
                      </a:r>
                      <a:endParaRPr lang="es-MX" sz="1600" dirty="0"/>
                    </a:p>
                  </a:txBody>
                  <a:tcPr>
                    <a:solidFill>
                      <a:schemeClr val="accent3">
                        <a:lumMod val="40000"/>
                        <a:lumOff val="60000"/>
                      </a:schemeClr>
                    </a:solidFill>
                  </a:tcPr>
                </a:tc>
                <a:tc rowSpan="2">
                  <a:txBody>
                    <a:bodyPr/>
                    <a:lstStyle/>
                    <a:p>
                      <a:pPr algn="ctr"/>
                      <a:r>
                        <a:rPr lang="es-MX" sz="1600" baseline="0" dirty="0" smtClean="0"/>
                        <a:t>3 Clases (6 horas)</a:t>
                      </a:r>
                      <a:endParaRPr lang="es-MX" sz="1600" dirty="0"/>
                    </a:p>
                  </a:txBody>
                  <a:tcPr>
                    <a:solidFill>
                      <a:schemeClr val="accent3">
                        <a:lumMod val="40000"/>
                        <a:lumOff val="60000"/>
                      </a:schemeClr>
                    </a:solidFill>
                  </a:tcPr>
                </a:tc>
              </a:tr>
              <a:tr h="1435198">
                <a:tc vMerge="1">
                  <a:txBody>
                    <a:bodyPr/>
                    <a:lstStyle/>
                    <a:p>
                      <a:endParaRPr lang="es-MX"/>
                    </a:p>
                  </a:txBody>
                  <a:tcPr/>
                </a:tc>
                <a:tc gridSpan="2">
                  <a:txBody>
                    <a:bodyPr/>
                    <a:lstStyle/>
                    <a:p>
                      <a:pPr marL="90488" indent="-90488" algn="l">
                        <a:buFont typeface="Arial" pitchFamily="34" charset="0"/>
                        <a:buChar char="•"/>
                      </a:pPr>
                      <a:r>
                        <a:rPr lang="es-MX" sz="1400" dirty="0" smtClean="0"/>
                        <a:t>Libros de texto </a:t>
                      </a:r>
                    </a:p>
                    <a:p>
                      <a:pPr marL="90488" indent="-90488" algn="l">
                        <a:buFont typeface="Arial" pitchFamily="34" charset="0"/>
                        <a:buChar char="•"/>
                      </a:pPr>
                      <a:r>
                        <a:rPr lang="es-MX" sz="1400" dirty="0" smtClean="0"/>
                        <a:t>Ley de Instituciones de Seguros y de Fianzas.</a:t>
                      </a:r>
                      <a:endParaRPr lang="es-MX" sz="1600" dirty="0"/>
                    </a:p>
                  </a:txBody>
                  <a:tcPr>
                    <a:solidFill>
                      <a:schemeClr val="accent3">
                        <a:lumMod val="40000"/>
                        <a:lumOff val="6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endParaRPr lang="es-MX" sz="1400" dirty="0"/>
                    </a:p>
                  </a:txBody>
                  <a:tcPr>
                    <a:solidFill>
                      <a:schemeClr val="accent3">
                        <a:lumMod val="40000"/>
                        <a:lumOff val="60000"/>
                      </a:schemeClr>
                    </a:solidFill>
                  </a:tcPr>
                </a:tc>
                <a:tc vMerge="1">
                  <a:txBody>
                    <a:bodyPr/>
                    <a:lstStyle/>
                    <a:p>
                      <a:endParaRPr lang="es-MX"/>
                    </a:p>
                  </a:txBody>
                  <a:tcPr/>
                </a:tc>
              </a:tr>
              <a:tr h="445128">
                <a:tc gridSpan="2">
                  <a:txBody>
                    <a:bodyPr/>
                    <a:lstStyle/>
                    <a:p>
                      <a:pPr algn="ctr"/>
                      <a:r>
                        <a:rPr lang="es-MX" sz="1600" b="1" dirty="0" smtClean="0"/>
                        <a:t>Criterios de desempeño </a:t>
                      </a:r>
                      <a:r>
                        <a:rPr lang="es-MX" sz="1600" b="1" baseline="0" dirty="0" smtClean="0"/>
                        <a:t> </a:t>
                      </a:r>
                      <a:endParaRPr lang="es-MX" sz="1600" b="1" dirty="0"/>
                    </a:p>
                  </a:txBody>
                  <a:tcPr>
                    <a:solidFill>
                      <a:schemeClr val="accent3">
                        <a:lumMod val="40000"/>
                        <a:lumOff val="60000"/>
                      </a:schemeClr>
                    </a:solidFill>
                  </a:tcPr>
                </a:tc>
                <a:tc hMerge="1">
                  <a:txBody>
                    <a:bodyPr/>
                    <a:lstStyle/>
                    <a:p>
                      <a:endParaRPr lang="es-MX"/>
                    </a:p>
                  </a:txBody>
                  <a:tcPr/>
                </a:tc>
                <a:tc gridSpan="3">
                  <a:txBody>
                    <a:bodyPr/>
                    <a:lstStyle/>
                    <a:p>
                      <a:pPr algn="ctr"/>
                      <a:r>
                        <a:rPr lang="es-MX" sz="1600" b="1" dirty="0" smtClean="0"/>
                        <a:t>Evidencias -</a:t>
                      </a:r>
                      <a:r>
                        <a:rPr lang="es-MX" sz="1600" b="1" baseline="0" dirty="0" smtClean="0"/>
                        <a:t> Productos</a:t>
                      </a:r>
                      <a:endParaRPr lang="es-MX" sz="1600" b="1"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r>
              <a:tr h="1660327">
                <a:tc gridSpan="2">
                  <a:txBody>
                    <a:bodyPr/>
                    <a:lstStyle/>
                    <a:p>
                      <a:pPr marL="285750" indent="-285750" algn="just">
                        <a:buFont typeface="Arial" pitchFamily="34" charset="0"/>
                        <a:buChar char="•"/>
                      </a:pPr>
                      <a:r>
                        <a:rPr lang="es-MX" sz="1600" dirty="0" smtClean="0"/>
                        <a:t>R</a:t>
                      </a:r>
                      <a:r>
                        <a:rPr lang="es-MX" sz="1600" baseline="0" dirty="0" smtClean="0"/>
                        <a:t>econocer  las partes que intervienen en un contrato de  Fianzas.</a:t>
                      </a:r>
                    </a:p>
                    <a:p>
                      <a:pPr marL="285750" indent="-285750" algn="just">
                        <a:buFont typeface="Arial" pitchFamily="34" charset="0"/>
                        <a:buChar char="•"/>
                      </a:pPr>
                      <a:r>
                        <a:rPr lang="es-MX" sz="1600" baseline="0" dirty="0" smtClean="0"/>
                        <a:t>Análisis de las autoridades en materia de fianzas.</a:t>
                      </a:r>
                    </a:p>
                    <a:p>
                      <a:pPr marL="285750" indent="-285750" algn="just">
                        <a:buFont typeface="Arial" pitchFamily="34" charset="0"/>
                        <a:buChar char="•"/>
                      </a:pPr>
                      <a:r>
                        <a:rPr lang="es-MX" sz="1600" baseline="0" dirty="0" smtClean="0"/>
                        <a:t>Análisis de los ramos y operaciones de las Instituciones de Fianzas, de acuerdo a la LISF.</a:t>
                      </a:r>
                    </a:p>
                    <a:p>
                      <a:pPr marL="285750" indent="-285750" algn="just">
                        <a:buFont typeface="Arial" pitchFamily="34" charset="0"/>
                        <a:buChar char="•"/>
                      </a:pPr>
                      <a:endParaRPr lang="es-MX" sz="1600" dirty="0"/>
                    </a:p>
                  </a:txBody>
                  <a:tcPr>
                    <a:solidFill>
                      <a:schemeClr val="accent3">
                        <a:lumMod val="40000"/>
                        <a:lumOff val="60000"/>
                      </a:schemeClr>
                    </a:solidFill>
                  </a:tcPr>
                </a:tc>
                <a:tc hMerge="1">
                  <a:txBody>
                    <a:bodyPr/>
                    <a:lstStyle/>
                    <a:p>
                      <a:endParaRPr lang="es-MX"/>
                    </a:p>
                  </a:txBody>
                  <a:tcPr/>
                </a:tc>
                <a:tc gridSpan="3">
                  <a:txBody>
                    <a:bodyPr/>
                    <a:lstStyle/>
                    <a:p>
                      <a:pPr marL="285750" indent="-285750" algn="just">
                        <a:buFont typeface="Arial" pitchFamily="34" charset="0"/>
                        <a:buChar char="•"/>
                      </a:pPr>
                      <a:r>
                        <a:rPr lang="es-MX" sz="1600" dirty="0" smtClean="0"/>
                        <a:t>Cuadro  conceptual de</a:t>
                      </a:r>
                      <a:r>
                        <a:rPr lang="es-MX" sz="1600" baseline="0" dirty="0" smtClean="0"/>
                        <a:t> las operaciones que pueden practicar las instituciones de fianzas.</a:t>
                      </a:r>
                    </a:p>
                    <a:p>
                      <a:pPr marL="285750" indent="-285750" algn="just">
                        <a:buFont typeface="Arial" pitchFamily="34" charset="0"/>
                        <a:buChar char="•"/>
                      </a:pPr>
                      <a:endParaRPr lang="es-MX" sz="1600" baseline="0" dirty="0" smtClean="0"/>
                    </a:p>
                    <a:p>
                      <a:pPr marL="285750" indent="-285750" algn="just">
                        <a:buFont typeface="Arial" pitchFamily="34" charset="0"/>
                        <a:buChar char="•"/>
                      </a:pPr>
                      <a:r>
                        <a:rPr lang="es-MX" sz="1600" baseline="0" dirty="0" smtClean="0"/>
                        <a:t>Resumen respecto a ramos en los que opera una institución de fianzas.</a:t>
                      </a:r>
                    </a:p>
                    <a:p>
                      <a:endParaRPr lang="es-MX" sz="1600"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r>
            </a:tbl>
          </a:graphicData>
        </a:graphic>
      </p:graphicFrame>
      <p:sp>
        <p:nvSpPr>
          <p:cNvPr id="3" name="3 Título"/>
          <p:cNvSpPr txBox="1">
            <a:spLocks/>
          </p:cNvSpPr>
          <p:nvPr/>
        </p:nvSpPr>
        <p:spPr>
          <a:xfrm>
            <a:off x="467544" y="404664"/>
            <a:ext cx="7998776" cy="648072"/>
          </a:xfrm>
          <a:prstGeom prst="rect">
            <a:avLst/>
          </a:prstGeom>
          <a:solidFill>
            <a:schemeClr val="accent3">
              <a:lumMod val="50000"/>
            </a:schemeClr>
          </a:solidFill>
          <a:ln>
            <a:solidFill>
              <a:schemeClr val="bg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Planeación Didáctica</a:t>
            </a:r>
            <a:endParaRPr lang="es-MX" sz="2800" dirty="0">
              <a:solidFill>
                <a:schemeClr val="bg1"/>
              </a:solidFill>
            </a:endParaRPr>
          </a:p>
        </p:txBody>
      </p:sp>
      <p:pic>
        <p:nvPicPr>
          <p:cNvPr id="4" name="Picture 3"/>
          <p:cNvPicPr>
            <a:picLocks noChangeAspect="1" noChangeArrowheads="1"/>
          </p:cNvPicPr>
          <p:nvPr/>
        </p:nvPicPr>
        <p:blipFill>
          <a:blip r:embed="rId2"/>
          <a:srcRect/>
          <a:stretch>
            <a:fillRect/>
          </a:stretch>
        </p:blipFill>
        <p:spPr bwMode="auto">
          <a:xfrm>
            <a:off x="7884368" y="332656"/>
            <a:ext cx="720080" cy="794893"/>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solidFill>
                  <a:schemeClr val="tx1"/>
                </a:solidFill>
              </a:rPr>
              <a:t>7</a:t>
            </a:fld>
            <a:endParaRPr lang="es-MX" dirty="0">
              <a:solidFill>
                <a:schemeClr val="tx1"/>
              </a:solidFill>
            </a:endParaRPr>
          </a:p>
        </p:txBody>
      </p:sp>
    </p:spTree>
    <p:extLst>
      <p:ext uri="{BB962C8B-B14F-4D97-AF65-F5344CB8AC3E}">
        <p14:creationId xmlns:p14="http://schemas.microsoft.com/office/powerpoint/2010/main" val="3239211667"/>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4501569"/>
            <a:ext cx="7632848" cy="1015663"/>
          </a:xfrm>
          <a:prstGeom prst="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6000" b="1" dirty="0" smtClean="0">
                <a:ln>
                  <a:solidFill>
                    <a:schemeClr val="tx1"/>
                  </a:solidFill>
                </a:ln>
                <a:solidFill>
                  <a:schemeClr val="accent3"/>
                </a:solidFill>
                <a:latin typeface="Arial" pitchFamily="34" charset="0"/>
                <a:cs typeface="Arial" pitchFamily="34" charset="0"/>
              </a:rPr>
              <a:t>La fianza en general</a:t>
            </a:r>
            <a:endParaRPr lang="es-MX" dirty="0">
              <a:latin typeface="Arial" pitchFamily="34" charset="0"/>
              <a:cs typeface="Arial" pitchFamily="34" charset="0"/>
            </a:endParaRPr>
          </a:p>
        </p:txBody>
      </p:sp>
      <p:sp>
        <p:nvSpPr>
          <p:cNvPr id="4" name="3 Elipse"/>
          <p:cNvSpPr/>
          <p:nvPr/>
        </p:nvSpPr>
        <p:spPr>
          <a:xfrm>
            <a:off x="3563888" y="764704"/>
            <a:ext cx="5040560" cy="3521551"/>
          </a:xfrm>
          <a:prstGeom prst="ellipse">
            <a:avLst/>
          </a:prstGeom>
          <a:solidFill>
            <a:schemeClr val="accent3"/>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50000"/>
                  </a:schemeClr>
                </a:solidFill>
              </a:rPr>
              <a:pPr/>
              <a:t>8</a:t>
            </a:fld>
            <a:endParaRPr lang="es-MX" dirty="0">
              <a:solidFill>
                <a:schemeClr val="accent3">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4959" y="109191"/>
            <a:ext cx="871537"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274568"/>
            <a:ext cx="3240360" cy="2410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4636550"/>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9730" y="260648"/>
            <a:ext cx="295275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691680" y="1679317"/>
            <a:ext cx="5688632" cy="3477875"/>
          </a:xfrm>
          <a:prstGeom prst="rect">
            <a:avLst/>
          </a:prstGeom>
          <a:solidFill>
            <a:schemeClr val="accent3">
              <a:lumMod val="20000"/>
              <a:lumOff val="80000"/>
            </a:schemeClr>
          </a:solidFill>
          <a:ln>
            <a:solidFill>
              <a:schemeClr val="accent3">
                <a:lumMod val="75000"/>
              </a:schemeClr>
            </a:solidFill>
          </a:ln>
        </p:spPr>
        <p:txBody>
          <a:bodyPr wrap="square">
            <a:spAutoFit/>
          </a:bodyPr>
          <a:lstStyle/>
          <a:p>
            <a:pPr algn="just"/>
            <a:r>
              <a:rPr lang="es-ES" sz="2000" dirty="0">
                <a:latin typeface="Arial" pitchFamily="34" charset="0"/>
                <a:cs typeface="Arial" pitchFamily="34" charset="0"/>
              </a:rPr>
              <a:t>Las fianzas son instrumentos financieros de transferencia de riesgos, que al igual que los seguros han creado una actividad muy importante a nivel mundial y a nivel nacional, ya que permiten dar seguridad a las transacciones comerciales en las cuales existe el compromiso de garantizar el cumplimiento de obligaciones nacidas en contratos como: compraventa, arrendamiento, prestaciones de servicios, aperturas de créditos, etc., que de no cumplirse pueden causar daño a terceras personas</a:t>
            </a:r>
            <a:r>
              <a:rPr lang="es-ES" sz="2000" dirty="0" smtClean="0">
                <a:latin typeface="Arial" pitchFamily="34" charset="0"/>
                <a:cs typeface="Arial" pitchFamily="34" charset="0"/>
              </a:rPr>
              <a:t>.</a:t>
            </a:r>
            <a:endParaRPr lang="es-MX" sz="2000" dirty="0">
              <a:latin typeface="Arial" pitchFamily="34" charset="0"/>
              <a:cs typeface="Arial" pitchFamily="34" charset="0"/>
            </a:endParaRPr>
          </a:p>
        </p:txBody>
      </p:sp>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6262" b="15880"/>
          <a:stretch/>
        </p:blipFill>
        <p:spPr bwMode="auto">
          <a:xfrm>
            <a:off x="6444208" y="4981494"/>
            <a:ext cx="2381250" cy="1615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Marcador de número de diapositiva"/>
          <p:cNvSpPr>
            <a:spLocks noGrp="1"/>
          </p:cNvSpPr>
          <p:nvPr>
            <p:ph type="sldNum" sz="quarter" idx="12"/>
          </p:nvPr>
        </p:nvSpPr>
        <p:spPr/>
        <p:txBody>
          <a:bodyPr/>
          <a:lstStyle/>
          <a:p>
            <a:pPr>
              <a:defRPr/>
            </a:pPr>
            <a:fld id="{5DF25B40-7E07-4C41-AFAB-23F0DCC00C4A}" type="slidenum">
              <a:rPr lang="es-ES" smtClean="0"/>
              <a:pPr>
                <a:defRPr/>
              </a:pPr>
              <a:t>9</a:t>
            </a:fld>
            <a:endParaRPr lang="es-ES" dirty="0"/>
          </a:p>
        </p:txBody>
      </p:sp>
      <p:sp>
        <p:nvSpPr>
          <p:cNvPr id="10" name="9 CuadroTexto"/>
          <p:cNvSpPr txBox="1"/>
          <p:nvPr/>
        </p:nvSpPr>
        <p:spPr>
          <a:xfrm>
            <a:off x="755576" y="683985"/>
            <a:ext cx="3487588"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s-MX" sz="3200" b="1" dirty="0" smtClean="0">
                <a:ln>
                  <a:solidFill>
                    <a:schemeClr val="tx1"/>
                  </a:solidFill>
                </a:ln>
                <a:solidFill>
                  <a:schemeClr val="accent3"/>
                </a:solidFill>
                <a:latin typeface="Arial" pitchFamily="34" charset="0"/>
                <a:cs typeface="Arial" pitchFamily="34" charset="0"/>
              </a:rPr>
              <a:t>Introducción</a:t>
            </a:r>
            <a:endParaRPr lang="es-MX" sz="1000" dirty="0">
              <a:latin typeface="Arial" pitchFamily="34" charset="0"/>
              <a:cs typeface="Arial" pitchFamily="34" charset="0"/>
            </a:endParaRPr>
          </a:p>
        </p:txBody>
      </p:sp>
    </p:spTree>
    <p:extLst>
      <p:ext uri="{BB962C8B-B14F-4D97-AF65-F5344CB8AC3E}">
        <p14:creationId xmlns:p14="http://schemas.microsoft.com/office/powerpoint/2010/main" val="2589707038"/>
      </p:ext>
    </p:extLst>
  </p:cSld>
  <p:clrMapOvr>
    <a:masterClrMapping/>
  </p:clrMapOvr>
  <p:transition spd="slow">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221</TotalTime>
  <Words>2667</Words>
  <Application>Microsoft Office PowerPoint</Application>
  <PresentationFormat>Presentación en pantalla (4:3)</PresentationFormat>
  <Paragraphs>282</Paragraphs>
  <Slides>40</Slides>
  <Notes>5</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NewsPrint</vt:lpstr>
      <vt:lpstr>Presentación de PowerPoint</vt:lpstr>
      <vt:lpstr>Presentación de PowerPoint</vt:lpstr>
      <vt:lpstr>       FACULTAD DE ECONOMÍA LICENCIATURA EN ACTUARÍA</vt:lpstr>
      <vt:lpstr>GUIÓN EXPLICATIVO  Propósitos Estructura Metodológica  Planeación Didáctica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AUTORIDADES EN MATERIA DE FIANZAS. </vt:lpstr>
      <vt:lpstr>Presentación de PowerPoint</vt:lpstr>
      <vt:lpstr>Presentación de PowerPoint</vt:lpstr>
      <vt:lpstr>Presentación de PowerPoint</vt:lpstr>
      <vt:lpstr>Presentación de PowerPoint</vt:lpstr>
      <vt:lpstr>Presentación de PowerPoint</vt:lpstr>
      <vt:lpstr>    OPERACIONES DE LAS AFIANZADORAS. </vt:lpstr>
      <vt:lpstr>Presentación de PowerPoint</vt:lpstr>
      <vt:lpstr>Presentación de PowerPoint</vt:lpstr>
      <vt:lpstr>Presentación de PowerPoint</vt:lpstr>
      <vt:lpstr>    PARTES QUE INTERVIENEN EN UN CONTRATO DE FIANZAS. </vt:lpstr>
      <vt:lpstr>Partes que intervienen en un contrato de fianza.</vt:lpstr>
      <vt:lpstr>Presentación de PowerPoint</vt:lpstr>
      <vt:lpstr>    RAMOS EN LOS QUE OPERAN LAS FIANZAS. </vt:lpstr>
      <vt:lpstr>Las fianzas por su naturaleza se encuentran divididas en 5 ramos: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FACULTAD DE ECONOMÍA LICENCIATURA EN ACTUARÍA</vt:lpstr>
      <vt:lpstr> FACULTAD DE ECONOMÍA LICENCIATURA EN ACTUARÍA</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 PEREZ VARGAS</dc:creator>
  <cp:lastModifiedBy>GABRIELA PEREZ VARGAS</cp:lastModifiedBy>
  <cp:revision>23</cp:revision>
  <dcterms:created xsi:type="dcterms:W3CDTF">2015-09-30T20:57:52Z</dcterms:created>
  <dcterms:modified xsi:type="dcterms:W3CDTF">2015-10-02T01:56:42Z</dcterms:modified>
</cp:coreProperties>
</file>