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77" r:id="rId6"/>
    <p:sldId id="278" r:id="rId7"/>
    <p:sldId id="259" r:id="rId8"/>
    <p:sldId id="279" r:id="rId9"/>
    <p:sldId id="260" r:id="rId10"/>
    <p:sldId id="280" r:id="rId11"/>
    <p:sldId id="281" r:id="rId12"/>
    <p:sldId id="261" r:id="rId13"/>
    <p:sldId id="282" r:id="rId14"/>
    <p:sldId id="262" r:id="rId15"/>
    <p:sldId id="283" r:id="rId16"/>
    <p:sldId id="284" r:id="rId17"/>
    <p:sldId id="263" r:id="rId18"/>
    <p:sldId id="285" r:id="rId19"/>
    <p:sldId id="264" r:id="rId20"/>
    <p:sldId id="266" r:id="rId21"/>
    <p:sldId id="286" r:id="rId22"/>
    <p:sldId id="267" r:id="rId23"/>
    <p:sldId id="287" r:id="rId24"/>
    <p:sldId id="268" r:id="rId25"/>
    <p:sldId id="288" r:id="rId26"/>
    <p:sldId id="269" r:id="rId27"/>
    <p:sldId id="289" r:id="rId28"/>
    <p:sldId id="270" r:id="rId29"/>
    <p:sldId id="290" r:id="rId30"/>
    <p:sldId id="271" r:id="rId31"/>
    <p:sldId id="291" r:id="rId32"/>
    <p:sldId id="272" r:id="rId33"/>
    <p:sldId id="292" r:id="rId34"/>
    <p:sldId id="273" r:id="rId35"/>
    <p:sldId id="274" r:id="rId36"/>
    <p:sldId id="293" r:id="rId37"/>
    <p:sldId id="275" r:id="rId38"/>
    <p:sldId id="276" r:id="rId3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53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6214-B2CD-4898-9B2E-6F49B6222B0B}" type="datetimeFigureOut">
              <a:rPr lang="es-MX" smtClean="0"/>
              <a:pPr/>
              <a:t>21/09/2015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2266-C71D-4170-8113-C9EA25F6536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6214-B2CD-4898-9B2E-6F49B6222B0B}" type="datetimeFigureOut">
              <a:rPr lang="es-MX" smtClean="0"/>
              <a:pPr/>
              <a:t>21/09/2015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2266-C71D-4170-8113-C9EA25F6536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6214-B2CD-4898-9B2E-6F49B6222B0B}" type="datetimeFigureOut">
              <a:rPr lang="es-MX" smtClean="0"/>
              <a:pPr/>
              <a:t>21/09/2015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2266-C71D-4170-8113-C9EA25F6536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6214-B2CD-4898-9B2E-6F49B6222B0B}" type="datetimeFigureOut">
              <a:rPr lang="es-MX" smtClean="0"/>
              <a:pPr/>
              <a:t>21/09/2015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2266-C71D-4170-8113-C9EA25F6536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6214-B2CD-4898-9B2E-6F49B6222B0B}" type="datetimeFigureOut">
              <a:rPr lang="es-MX" smtClean="0"/>
              <a:pPr/>
              <a:t>21/09/2015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2266-C71D-4170-8113-C9EA25F6536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6214-B2CD-4898-9B2E-6F49B6222B0B}" type="datetimeFigureOut">
              <a:rPr lang="es-MX" smtClean="0"/>
              <a:pPr/>
              <a:t>21/09/2015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2266-C71D-4170-8113-C9EA25F6536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6214-B2CD-4898-9B2E-6F49B6222B0B}" type="datetimeFigureOut">
              <a:rPr lang="es-MX" smtClean="0"/>
              <a:pPr/>
              <a:t>21/09/2015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2266-C71D-4170-8113-C9EA25F6536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6214-B2CD-4898-9B2E-6F49B6222B0B}" type="datetimeFigureOut">
              <a:rPr lang="es-MX" smtClean="0"/>
              <a:pPr/>
              <a:t>21/09/2015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2266-C71D-4170-8113-C9EA25F6536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6214-B2CD-4898-9B2E-6F49B6222B0B}" type="datetimeFigureOut">
              <a:rPr lang="es-MX" smtClean="0"/>
              <a:pPr/>
              <a:t>21/09/2015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2266-C71D-4170-8113-C9EA25F6536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6214-B2CD-4898-9B2E-6F49B6222B0B}" type="datetimeFigureOut">
              <a:rPr lang="es-MX" smtClean="0"/>
              <a:pPr/>
              <a:t>21/09/2015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2266-C71D-4170-8113-C9EA25F6536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6214-B2CD-4898-9B2E-6F49B6222B0B}" type="datetimeFigureOut">
              <a:rPr lang="es-MX" smtClean="0"/>
              <a:pPr/>
              <a:t>21/09/2015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2266-C71D-4170-8113-C9EA25F6536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16214-B2CD-4898-9B2E-6F49B6222B0B}" type="datetimeFigureOut">
              <a:rPr lang="es-MX" smtClean="0"/>
              <a:pPr/>
              <a:t>21/09/2015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82266-C71D-4170-8113-C9EA25F6536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Perfiles </a:t>
            </a:r>
            <a:r>
              <a:rPr lang="es-MX" dirty="0" err="1" smtClean="0"/>
              <a:t>Psicográficos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5400" dirty="0" smtClean="0">
                <a:solidFill>
                  <a:schemeClr val="tx1"/>
                </a:solidFill>
              </a:rPr>
              <a:t>Mercadotecnia</a:t>
            </a:r>
            <a:endParaRPr lang="es-MX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Marcador de contenido" descr="soñadora 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1785926"/>
            <a:ext cx="3429024" cy="4214842"/>
          </a:xfrm>
        </p:spPr>
      </p:pic>
      <p:pic>
        <p:nvPicPr>
          <p:cNvPr id="6" name="5 Marcador de contenido" descr="soñadora 4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29124" y="1785926"/>
            <a:ext cx="3643338" cy="414340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" name="6 Marcador de contenido" descr="soñadora 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214422"/>
            <a:ext cx="6572296" cy="507209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Materialista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MX" sz="3200" dirty="0" smtClean="0"/>
              <a:t>Soltera o casada, no tiene aspiraciones profesionales, busca seguridad económica y estatus, compra por marca, apego a las cosas materiales, vive de la apariencia.</a:t>
            </a:r>
            <a:endParaRPr lang="es-MX" sz="3200" dirty="0"/>
          </a:p>
        </p:txBody>
      </p:sp>
      <p:pic>
        <p:nvPicPr>
          <p:cNvPr id="5" name="4 Marcador de contenido" descr="materialista 1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57752" y="1857364"/>
            <a:ext cx="4000528" cy="400052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Marcador de contenido" descr="materialista 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857364"/>
            <a:ext cx="4071965" cy="4071965"/>
          </a:xfrm>
        </p:spPr>
      </p:pic>
      <p:pic>
        <p:nvPicPr>
          <p:cNvPr id="6" name="5 Marcador de contenido" descr="materialista 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00562" y="1857364"/>
            <a:ext cx="4357718" cy="350046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Abnegada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S</a:t>
            </a:r>
            <a:r>
              <a:rPr lang="es-MX" dirty="0" smtClean="0"/>
              <a:t>oltera o divorciada, nivel escolar elemental, son emocionales, leales a marcas locales o nacionales, el dinero es símbolo de éxito, la solución de sus problemas viene de Dios y del gobierno.</a:t>
            </a:r>
            <a:endParaRPr lang="es-MX" dirty="0"/>
          </a:p>
        </p:txBody>
      </p:sp>
      <p:pic>
        <p:nvPicPr>
          <p:cNvPr id="7" name="6 Marcador de contenido" descr="abnegada 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4876" y="2071678"/>
            <a:ext cx="3929090" cy="4143404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Marcador de contenido" descr="abnegada 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857364"/>
            <a:ext cx="3714776" cy="4286280"/>
          </a:xfrm>
        </p:spPr>
      </p:pic>
      <p:pic>
        <p:nvPicPr>
          <p:cNvPr id="6" name="5 Marcador de contenido" descr="abnegada 5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1928802"/>
            <a:ext cx="3357586" cy="4071966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Marcador de contenido" descr="abnegada 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857364"/>
            <a:ext cx="4071966" cy="3786214"/>
          </a:xfrm>
        </p:spPr>
      </p:pic>
      <p:pic>
        <p:nvPicPr>
          <p:cNvPr id="6" name="5 Marcador de contenido" descr="abnegada 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1857364"/>
            <a:ext cx="3643338" cy="3786214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Mujer Alfa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/>
              <a:t>Entre 25 y 54 años, ocupa puestos ejecutivos y directivos, puede o no ser jefa de familia, estilo de vida exitoso, autoestima elevado, perfeccionista e inteligente, se preocupa por el aspecto físico.</a:t>
            </a:r>
            <a:endParaRPr lang="es-MX" dirty="0"/>
          </a:p>
        </p:txBody>
      </p:sp>
      <p:pic>
        <p:nvPicPr>
          <p:cNvPr id="5" name="4 Marcador de contenido" descr="alfa 1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29190" y="2000240"/>
            <a:ext cx="3643338" cy="364333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Marcador de contenido" descr="alfa 2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28662" y="571480"/>
            <a:ext cx="3071834" cy="2471742"/>
          </a:xfrm>
        </p:spPr>
      </p:pic>
      <p:pic>
        <p:nvPicPr>
          <p:cNvPr id="6" name="5 Marcador de contenido" descr="alfa 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214290"/>
            <a:ext cx="2681293" cy="2981329"/>
          </a:xfrm>
        </p:spPr>
      </p:pic>
      <p:pic>
        <p:nvPicPr>
          <p:cNvPr id="7" name="6 Imagen" descr="alfa 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3500438"/>
            <a:ext cx="3071834" cy="2786082"/>
          </a:xfrm>
          <a:prstGeom prst="rect">
            <a:avLst/>
          </a:prstGeom>
        </p:spPr>
      </p:pic>
      <p:pic>
        <p:nvPicPr>
          <p:cNvPr id="8" name="7 Imagen" descr="alfa 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4414" y="3929066"/>
            <a:ext cx="2619375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229600" cy="3857652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7200" dirty="0" smtClean="0"/>
              <a:t>Perfiles Masculinos</a:t>
            </a:r>
            <a:endParaRPr lang="es-MX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MX" sz="3600" dirty="0" smtClean="0"/>
              <a:t>Importancias de los perfiles </a:t>
            </a:r>
            <a:r>
              <a:rPr lang="es-MX" sz="3600" dirty="0" err="1" smtClean="0"/>
              <a:t>psicográficos</a:t>
            </a:r>
            <a:r>
              <a:rPr lang="es-MX" sz="3600" dirty="0" smtClean="0"/>
              <a:t/>
            </a:r>
            <a:br>
              <a:rPr lang="es-MX" sz="3600" dirty="0" smtClean="0"/>
            </a:b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es-MX" dirty="0" smtClean="0"/>
              <a:t>Se reduce aún cuando no se elimina la posibilidad de dirigir esfuerzos mal enfocados y desperdiciar recursos.</a:t>
            </a:r>
          </a:p>
          <a:p>
            <a:pPr marL="514350" indent="-514350">
              <a:buAutoNum type="arabicParenR"/>
            </a:pPr>
            <a:r>
              <a:rPr lang="es-MX" dirty="0" smtClean="0"/>
              <a:t>Al entender la </a:t>
            </a:r>
            <a:r>
              <a:rPr lang="es-MX" dirty="0" err="1" smtClean="0"/>
              <a:t>psicografía</a:t>
            </a:r>
            <a:r>
              <a:rPr lang="es-MX" dirty="0" smtClean="0"/>
              <a:t> de los consumidores se tiene la posibilidad de ofrecer mejores productos y darle valor a la marca.</a:t>
            </a:r>
          </a:p>
          <a:p>
            <a:pPr marL="514350" indent="-514350">
              <a:buAutoNum type="arabicParenR"/>
            </a:pPr>
            <a:r>
              <a:rPr lang="es-MX" dirty="0" smtClean="0"/>
              <a:t>Se pueden  crear programas efectivos de mercadotecnia.</a:t>
            </a:r>
            <a:endParaRPr lang="es-MX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Yo-</a:t>
            </a:r>
            <a:r>
              <a:rPr lang="es-MX" dirty="0" err="1"/>
              <a:t>í</a:t>
            </a:r>
            <a:r>
              <a:rPr lang="es-MX" dirty="0" err="1" smtClean="0"/>
              <a:t>sta</a:t>
            </a:r>
            <a:endParaRPr lang="es-MX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/>
              <a:t>Jóvenes estudiantes creativos, toman riesgos, piensan en sí mismos, el dinero es símbolo de éxito, compran ropa y accesorios pirata, marcas-clones.</a:t>
            </a:r>
            <a:endParaRPr lang="es-MX" dirty="0"/>
          </a:p>
        </p:txBody>
      </p:sp>
      <p:pic>
        <p:nvPicPr>
          <p:cNvPr id="7" name="6 Marcador de contenido" descr="yo-ista 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72066" y="1857364"/>
            <a:ext cx="3357586" cy="3786214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Marcador de contenido" descr="yo-ista 1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928670"/>
            <a:ext cx="3071834" cy="2643206"/>
          </a:xfrm>
        </p:spPr>
      </p:pic>
      <p:pic>
        <p:nvPicPr>
          <p:cNvPr id="6" name="5 Marcador de contenido" descr="yo-ista 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785794"/>
            <a:ext cx="3071834" cy="3262317"/>
          </a:xfrm>
        </p:spPr>
      </p:pic>
      <p:pic>
        <p:nvPicPr>
          <p:cNvPr id="7" name="6 Imagen" descr="yo-ista 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3929066"/>
            <a:ext cx="3143272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Reflexivo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/>
              <a:t>Entre 36 y 46 años, buscan logros profesionales, padres de familia, religiosos, piensan muy bien sus compras y no se fijan en la marca.</a:t>
            </a:r>
            <a:endParaRPr lang="es-MX" dirty="0"/>
          </a:p>
        </p:txBody>
      </p:sp>
      <p:pic>
        <p:nvPicPr>
          <p:cNvPr id="5" name="4 Marcador de contenido" descr="reflexivo 7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00562" y="1928802"/>
            <a:ext cx="4143404" cy="3643338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Marcador de contenido" descr="reflexivo 1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857224" y="642918"/>
            <a:ext cx="2528888" cy="3048000"/>
          </a:xfrm>
        </p:spPr>
      </p:pic>
      <p:pic>
        <p:nvPicPr>
          <p:cNvPr id="8" name="7 Imagen" descr="reflexivo 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1643050"/>
            <a:ext cx="4500594" cy="3429024"/>
          </a:xfrm>
          <a:prstGeom prst="rect">
            <a:avLst/>
          </a:prstGeom>
        </p:spPr>
      </p:pic>
      <p:pic>
        <p:nvPicPr>
          <p:cNvPr id="9" name="8 Imagen" descr="reflexivo 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3929066"/>
            <a:ext cx="3000396" cy="250033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Pragmático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/>
              <a:t>Profesionista, es consumidor flotante ya que compra varias marcas, compra por precio, comodidad y beneficio, busca que el producto cumpla su función, el éxito no radica en el dinero.</a:t>
            </a:r>
            <a:endParaRPr lang="es-MX" dirty="0"/>
          </a:p>
        </p:txBody>
      </p:sp>
      <p:pic>
        <p:nvPicPr>
          <p:cNvPr id="5" name="4 Marcador de contenido" descr="pragmático 1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1785926"/>
            <a:ext cx="4143403" cy="4071966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Marcador de contenido" descr="pragmático 2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428604"/>
            <a:ext cx="3714776" cy="3429024"/>
          </a:xfrm>
        </p:spPr>
      </p:pic>
      <p:pic>
        <p:nvPicPr>
          <p:cNvPr id="6" name="5 Marcador de contenido" descr="pragmático 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43504" y="428604"/>
            <a:ext cx="3500462" cy="3500462"/>
          </a:xfrm>
        </p:spPr>
      </p:pic>
      <p:pic>
        <p:nvPicPr>
          <p:cNvPr id="7" name="6 Imagen" descr="pragmático 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4546" y="4071942"/>
            <a:ext cx="2857500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Jet-setter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/>
              <a:t>Joven profesionista exitoso, hijo de familia adinerada, tienen confianza en sí mismos, leales a las marcas, cuidan su aspecto físico y tienen un sentido altruista.</a:t>
            </a:r>
            <a:endParaRPr lang="es-MX" dirty="0"/>
          </a:p>
        </p:txBody>
      </p:sp>
      <p:pic>
        <p:nvPicPr>
          <p:cNvPr id="5" name="4 Marcador de contenido" descr="jet 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72066" y="1857364"/>
            <a:ext cx="3429024" cy="4071966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Marcador de contenido" descr="jet 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214422"/>
            <a:ext cx="3857652" cy="4643470"/>
          </a:xfrm>
        </p:spPr>
      </p:pic>
      <p:pic>
        <p:nvPicPr>
          <p:cNvPr id="6" name="5 Marcador de contenido" descr="jet 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6" y="1142984"/>
            <a:ext cx="4214842" cy="4786345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Derrotista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/>
              <a:t>No tienen aspiraciones personales, esperan el último día para pagar, sólo piensan en el momento, son consumidores indiferentes, creen en la suerte, no tiene tema de conversación y su escolaridad es básica.</a:t>
            </a:r>
            <a:endParaRPr lang="es-MX" dirty="0"/>
          </a:p>
        </p:txBody>
      </p:sp>
      <p:pic>
        <p:nvPicPr>
          <p:cNvPr id="7" name="6 Marcador de contenido" descr="derrotista 5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57752" y="1928802"/>
            <a:ext cx="3786214" cy="3714776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Marcador de contenido" descr="derrotista 1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868" y="3929066"/>
            <a:ext cx="2714644" cy="2143140"/>
          </a:xfrm>
        </p:spPr>
      </p:pic>
      <p:pic>
        <p:nvPicPr>
          <p:cNvPr id="6" name="5 Marcador de contenido" descr="derrotista 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715140" y="3714752"/>
            <a:ext cx="1847850" cy="2466975"/>
          </a:xfrm>
        </p:spPr>
      </p:pic>
      <p:pic>
        <p:nvPicPr>
          <p:cNvPr id="7" name="6 Imagen" descr="derrotista 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929066"/>
            <a:ext cx="3000396" cy="2171703"/>
          </a:xfrm>
          <a:prstGeom prst="rect">
            <a:avLst/>
          </a:prstGeom>
        </p:spPr>
      </p:pic>
      <p:pic>
        <p:nvPicPr>
          <p:cNvPr id="10" name="9 Imagen" descr="derrotista 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7356" y="214290"/>
            <a:ext cx="6000792" cy="342902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4786346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7200" dirty="0" smtClean="0"/>
              <a:t>Perfiles Femeninos</a:t>
            </a:r>
            <a:endParaRPr lang="es-MX" sz="72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Hombre Beta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/>
              <a:t>Profesionista, posee absoluta seguridad y no tiene problema en abandonar su rol, la mujer es la que brilla; su pasión es la familia, la búsqueda de lo espiritual y el conocimiento de sí mismo. (hogareño)</a:t>
            </a:r>
            <a:endParaRPr lang="es-MX" dirty="0"/>
          </a:p>
        </p:txBody>
      </p:sp>
      <p:pic>
        <p:nvPicPr>
          <p:cNvPr id="5" name="4 Marcador de contenido" descr="beta 1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4876" y="1857364"/>
            <a:ext cx="3357586" cy="4143404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Marcador de contenido" descr="beta 2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785926"/>
            <a:ext cx="3429024" cy="4143404"/>
          </a:xfrm>
        </p:spPr>
      </p:pic>
      <p:pic>
        <p:nvPicPr>
          <p:cNvPr id="6" name="5 Marcador de contenido" descr="beta 3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29190" y="1857364"/>
            <a:ext cx="3571899" cy="4143404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Metrosexual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/>
              <a:t>Jóvenes o adultos que tienen gustos refinados, van al teatro, bares y restaurantes; buscan permanecer jóvenes, hacen ejercicio y compran productos para el cuidado de la piel y el rostro.</a:t>
            </a:r>
            <a:endParaRPr lang="es-MX" dirty="0"/>
          </a:p>
        </p:txBody>
      </p:sp>
      <p:pic>
        <p:nvPicPr>
          <p:cNvPr id="5" name="4 Marcador de contenido" descr="metrosexual 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1643050"/>
            <a:ext cx="4000528" cy="4357718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Marcador de contenido" descr="metrosexual 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3214686"/>
            <a:ext cx="1743075" cy="2619375"/>
          </a:xfrm>
        </p:spPr>
      </p:pic>
      <p:pic>
        <p:nvPicPr>
          <p:cNvPr id="6" name="5 Marcador de contenido" descr="metrosexual 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43504" y="3929066"/>
            <a:ext cx="2590800" cy="1762125"/>
          </a:xfrm>
        </p:spPr>
      </p:pic>
      <p:pic>
        <p:nvPicPr>
          <p:cNvPr id="7" name="6 Imagen" descr="metrosexual 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642918"/>
            <a:ext cx="4872012" cy="2633628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1000108"/>
            <a:ext cx="8229600" cy="4500594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MX" sz="7200" dirty="0" smtClean="0"/>
              <a:t>Perfiles femeninos y masculinos</a:t>
            </a:r>
            <a:endParaRPr lang="es-MX" sz="72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Ecologistas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/>
              <a:t>Jóvenes que consumen productos que tengan que ver con el cuidado del entorno. Están comprometidos con la sustentabilidad y el medio ambiente; se preocupan por su salud.</a:t>
            </a:r>
            <a:endParaRPr lang="es-MX" dirty="0"/>
          </a:p>
        </p:txBody>
      </p:sp>
      <p:pic>
        <p:nvPicPr>
          <p:cNvPr id="6" name="5 Marcador de contenido" descr="eco 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34012" y="2071678"/>
            <a:ext cx="3067078" cy="3500462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Marcador de contenido" descr="eco 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285860"/>
            <a:ext cx="3714776" cy="4286279"/>
          </a:xfrm>
        </p:spPr>
      </p:pic>
      <p:pic>
        <p:nvPicPr>
          <p:cNvPr id="6" name="5 Marcador de contenido" descr="eco 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1643050"/>
            <a:ext cx="3500461" cy="3929090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Generación X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/>
              <a:t>Nacidos entre 1970 y 1982; las actividades </a:t>
            </a:r>
            <a:r>
              <a:rPr lang="es-MX" dirty="0" err="1" smtClean="0"/>
              <a:t>on</a:t>
            </a:r>
            <a:r>
              <a:rPr lang="es-MX" dirty="0" smtClean="0"/>
              <a:t> line que realizan son reservaciones turísticas y compras 7 de cada 10 están casados, tienen automóvil propio, son adictos al trabajo, escucha la radio diariamente.</a:t>
            </a:r>
            <a:endParaRPr lang="es-MX" dirty="0"/>
          </a:p>
        </p:txBody>
      </p:sp>
      <p:pic>
        <p:nvPicPr>
          <p:cNvPr id="5" name="4 Marcador de contenido" descr="generación x 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14962" y="2000240"/>
            <a:ext cx="3157566" cy="3714776"/>
          </a:xfr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Generación Y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 smtClean="0"/>
              <a:t>Personas nacidas entre 1983 y 1994; se considera la primera generación global y digital, la interacción social tiende a ser virtual, 6 de cada 10 son solteros, cuentan con internet y son dueños de celulares </a:t>
            </a:r>
            <a:r>
              <a:rPr lang="es-MX" smtClean="0"/>
              <a:t>y computadoras.</a:t>
            </a:r>
            <a:endParaRPr lang="es-MX"/>
          </a:p>
        </p:txBody>
      </p:sp>
      <p:pic>
        <p:nvPicPr>
          <p:cNvPr id="5" name="4 Marcador de contenido" descr="generación y 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72867" y="4143380"/>
            <a:ext cx="3690103" cy="2119316"/>
          </a:xfrm>
        </p:spPr>
      </p:pic>
      <p:pic>
        <p:nvPicPr>
          <p:cNvPr id="6" name="5 Imagen" descr="generación y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1714488"/>
            <a:ext cx="3357586" cy="22050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Mamá Gallina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s-MX" sz="3600" dirty="0" smtClean="0"/>
              <a:t>Casadas, amas de casa, buscan seguridad en su vida, cuidan su dinero, no compran por marca y sueñan a través de los demás.</a:t>
            </a:r>
            <a:endParaRPr lang="es-MX" sz="3600" dirty="0"/>
          </a:p>
        </p:txBody>
      </p:sp>
      <p:pic>
        <p:nvPicPr>
          <p:cNvPr id="5" name="4 Marcador de contenido" descr="ama de casa 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00628" y="2071678"/>
            <a:ext cx="3786214" cy="392909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Marcador de contenido" descr="mamá gallina 1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04937" y="1714488"/>
            <a:ext cx="2881311" cy="4071965"/>
          </a:xfrm>
        </p:spPr>
      </p:pic>
      <p:pic>
        <p:nvPicPr>
          <p:cNvPr id="6" name="5 Marcador de contenido" descr="mamá gallina 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1714488"/>
            <a:ext cx="3500462" cy="407196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" name="6 Marcador de contenido" descr="mamá gallina 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714356"/>
            <a:ext cx="7429551" cy="55007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Sofisticada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/>
              <a:t>Generalmente solteras, hijas de familia, toman riesgos, aparentan lo que no son, amplio criterio, buscan mejorar su nivel de vida.</a:t>
            </a:r>
            <a:endParaRPr lang="es-MX" dirty="0"/>
          </a:p>
        </p:txBody>
      </p:sp>
      <p:pic>
        <p:nvPicPr>
          <p:cNvPr id="5" name="4 Marcador de contenido" descr="sofisticada 1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00628" y="1785926"/>
            <a:ext cx="3643338" cy="400052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4 Marcador de contenido" descr="sofisticada 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85912" y="1571612"/>
            <a:ext cx="2700336" cy="4572032"/>
          </a:xfrm>
        </p:spPr>
      </p:pic>
      <p:pic>
        <p:nvPicPr>
          <p:cNvPr id="6" name="5 Marcador de contenido" descr="sofisticada 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7" y="1571612"/>
            <a:ext cx="3461858" cy="455455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MX" dirty="0" smtClean="0"/>
              <a:t>Soñadoras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MX" sz="3200" dirty="0" smtClean="0"/>
              <a:t>Profesionistas, solteras o casadas, creativas, compran productos milagro</a:t>
            </a:r>
            <a:r>
              <a:rPr lang="es-MX" sz="3200" dirty="0"/>
              <a:t>,</a:t>
            </a:r>
            <a:r>
              <a:rPr lang="es-MX" sz="3200" dirty="0" smtClean="0"/>
              <a:t> manipulables, son consumidoras seguidoras, sueñan con historias rosas. </a:t>
            </a:r>
            <a:endParaRPr lang="es-MX" sz="3200" dirty="0"/>
          </a:p>
        </p:txBody>
      </p:sp>
      <p:pic>
        <p:nvPicPr>
          <p:cNvPr id="5" name="4 Marcador de contenido" descr="soñadora 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1785926"/>
            <a:ext cx="4143404" cy="371477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614</Words>
  <Application>Microsoft Office PowerPoint</Application>
  <PresentationFormat>Presentación en pantalla (4:3)</PresentationFormat>
  <Paragraphs>41</Paragraphs>
  <Slides>38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39" baseType="lpstr">
      <vt:lpstr>Tema de Office</vt:lpstr>
      <vt:lpstr>Perfiles Psicográficos</vt:lpstr>
      <vt:lpstr>Importancias de los perfiles psicográficos </vt:lpstr>
      <vt:lpstr>Perfiles Femeninos</vt:lpstr>
      <vt:lpstr>Mamá Gallina</vt:lpstr>
      <vt:lpstr>Diapositiva 5</vt:lpstr>
      <vt:lpstr>Diapositiva 6</vt:lpstr>
      <vt:lpstr>Sofisticada</vt:lpstr>
      <vt:lpstr>Diapositiva 8</vt:lpstr>
      <vt:lpstr>Soñadoras</vt:lpstr>
      <vt:lpstr>Diapositiva 10</vt:lpstr>
      <vt:lpstr>Diapositiva 11</vt:lpstr>
      <vt:lpstr>Materialista</vt:lpstr>
      <vt:lpstr>Diapositiva 13</vt:lpstr>
      <vt:lpstr>Abnegada</vt:lpstr>
      <vt:lpstr>Diapositiva 15</vt:lpstr>
      <vt:lpstr>Diapositiva 16</vt:lpstr>
      <vt:lpstr>Mujer Alfa</vt:lpstr>
      <vt:lpstr>Diapositiva 18</vt:lpstr>
      <vt:lpstr>Perfiles Masculinos</vt:lpstr>
      <vt:lpstr>Yo-ísta</vt:lpstr>
      <vt:lpstr>Diapositiva 21</vt:lpstr>
      <vt:lpstr>Reflexivo</vt:lpstr>
      <vt:lpstr>Diapositiva 23</vt:lpstr>
      <vt:lpstr>Pragmático</vt:lpstr>
      <vt:lpstr>Diapositiva 25</vt:lpstr>
      <vt:lpstr>Jet-setter</vt:lpstr>
      <vt:lpstr>Diapositiva 27</vt:lpstr>
      <vt:lpstr>Derrotista</vt:lpstr>
      <vt:lpstr>Diapositiva 29</vt:lpstr>
      <vt:lpstr>Hombre Beta</vt:lpstr>
      <vt:lpstr>Diapositiva 31</vt:lpstr>
      <vt:lpstr>Metrosexual</vt:lpstr>
      <vt:lpstr>Diapositiva 33</vt:lpstr>
      <vt:lpstr>Perfiles femeninos y masculinos</vt:lpstr>
      <vt:lpstr>Ecologistas</vt:lpstr>
      <vt:lpstr>Diapositiva 36</vt:lpstr>
      <vt:lpstr>Generación X</vt:lpstr>
      <vt:lpstr>Generación 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Perfiles Psicográficos</dc:title>
  <dc:creator>Mar�a de Lourdes Arcos Santove�a</dc:creator>
  <cp:lastModifiedBy>Mar�a de Lourdes Arcos Santove�a</cp:lastModifiedBy>
  <cp:revision>23</cp:revision>
  <dcterms:created xsi:type="dcterms:W3CDTF">2015-09-21T01:36:44Z</dcterms:created>
  <dcterms:modified xsi:type="dcterms:W3CDTF">2015-09-22T03:48:06Z</dcterms:modified>
</cp:coreProperties>
</file>