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727" r:id="rId1"/>
  </p:sldMasterIdLst>
  <p:sldIdLst>
    <p:sldId id="257" r:id="rId2"/>
    <p:sldId id="258" r:id="rId3"/>
    <p:sldId id="259" r:id="rId4"/>
    <p:sldId id="260" r:id="rId5"/>
    <p:sldId id="261" r:id="rId6"/>
    <p:sldId id="262" r:id="rId7"/>
    <p:sldId id="263" r:id="rId8"/>
    <p:sldId id="264" r:id="rId9"/>
    <p:sldId id="265" r:id="rId10"/>
    <p:sldId id="274" r:id="rId11"/>
    <p:sldId id="266" r:id="rId12"/>
    <p:sldId id="275" r:id="rId13"/>
    <p:sldId id="267" r:id="rId14"/>
    <p:sldId id="276" r:id="rId15"/>
    <p:sldId id="268" r:id="rId16"/>
    <p:sldId id="277" r:id="rId17"/>
    <p:sldId id="269" r:id="rId18"/>
    <p:sldId id="278" r:id="rId19"/>
    <p:sldId id="270" r:id="rId20"/>
    <p:sldId id="279" r:id="rId21"/>
    <p:sldId id="271" r:id="rId22"/>
    <p:sldId id="280" r:id="rId23"/>
    <p:sldId id="272" r:id="rId24"/>
    <p:sldId id="281" r:id="rId25"/>
    <p:sldId id="273" r:id="rId26"/>
    <p:sldId id="282" r:id="rId27"/>
    <p:sldId id="283" r:id="rId28"/>
    <p:sldId id="284" r:id="rId29"/>
    <p:sldId id="285" r:id="rId30"/>
    <p:sldId id="286" r:id="rId31"/>
    <p:sldId id="287" r:id="rId32"/>
    <p:sldId id="288" r:id="rId33"/>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294" autoAdjust="0"/>
    <p:restoredTop sz="94660"/>
  </p:normalViewPr>
  <p:slideViewPr>
    <p:cSldViewPr snapToGrid="0">
      <p:cViewPr>
        <p:scale>
          <a:sx n="66" d="100"/>
          <a:sy n="66" d="100"/>
        </p:scale>
        <p:origin x="684" y="25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grpSp>
        <p:nvGrpSpPr>
          <p:cNvPr id="16" name="Group 15"/>
          <p:cNvGrpSpPr/>
          <p:nvPr/>
        </p:nvGrpSpPr>
        <p:grpSpPr>
          <a:xfrm>
            <a:off x="0" y="-8467"/>
            <a:ext cx="12192000" cy="6866467"/>
            <a:chOff x="0" y="-8467"/>
            <a:chExt cx="12192000" cy="6866467"/>
          </a:xfrm>
        </p:grpSpPr>
        <p:cxnSp>
          <p:nvCxnSpPr>
            <p:cNvPr id="19" name="Straight Connector 18"/>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1"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Isosceles Triangle 22"/>
            <p:cNvSpPr/>
            <p:nvPr/>
          </p:nvSpPr>
          <p:spPr>
            <a:xfrm>
              <a:off x="8932333" y="3048000"/>
              <a:ext cx="3259667" cy="3810000"/>
            </a:xfrm>
            <a:prstGeom prst="triangle">
              <a:avLst>
                <a:gd name="adj" fmla="val 100000"/>
              </a:avLst>
            </a:prstGeom>
            <a:solidFill>
              <a:schemeClr val="accent1">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lumMod val="50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10371666" y="3589867"/>
              <a:ext cx="1817159" cy="3268133"/>
            </a:xfrm>
            <a:prstGeom prst="triangle">
              <a:avLst>
                <a:gd name="adj" fmla="val 100000"/>
              </a:avLst>
            </a:prstGeom>
            <a:solidFill>
              <a:schemeClr val="accent1">
                <a:lumMod val="50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rot="10800000">
              <a:off x="0" y="0"/>
              <a:ext cx="842596" cy="5666154"/>
            </a:xfrm>
            <a:prstGeom prst="triangle">
              <a:avLst>
                <a:gd name="adj" fmla="val 100000"/>
              </a:avLst>
            </a:pr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lumMod val="75000"/>
                  </a:schemeClr>
                </a:solidFill>
              </a:defRPr>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p:txBody>
          <a:bodyPr/>
          <a:lstStyle/>
          <a:p>
            <a:fld id="{ECD19FB2-3AAB-4D03-B13A-2960828C78E3}" type="datetimeFigureOut">
              <a:rPr lang="en-US" smtClean="0"/>
              <a:t>10/1/2015</a:t>
            </a:fld>
            <a:endParaRPr lang="en-US" dirty="0"/>
          </a:p>
        </p:txBody>
      </p:sp>
      <p:sp>
        <p:nvSpPr>
          <p:cNvPr id="5" name="Footer Placeholder 4"/>
          <p:cNvSpPr>
            <a:spLocks noGrp="1"/>
          </p:cNvSpPr>
          <p:nvPr>
            <p:ph type="ftr" sz="quarter" idx="11"/>
          </p:nvPr>
        </p:nvSpPr>
        <p:spPr/>
        <p:txBody>
          <a:bodyPr/>
          <a:lstStyle/>
          <a:p>
            <a:r>
              <a:rPr lang="en-US" smtClean="0"/>
              <a:t>
              </a:t>
            </a:r>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pPr/>
              <a:t>‹Nº›</a:t>
            </a:fld>
            <a:endParaRPr lang="en-US" dirty="0"/>
          </a:p>
        </p:txBody>
      </p:sp>
    </p:spTree>
    <p:extLst>
      <p:ext uri="{BB962C8B-B14F-4D97-AF65-F5344CB8AC3E}">
        <p14:creationId xmlns:p14="http://schemas.microsoft.com/office/powerpoint/2010/main" val="103209321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ítulo y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51CF1133-3259-4C45-BABA-5B62D9C6F78D}" type="datetimeFigureOut">
              <a:rPr lang="en-US" smtClean="0"/>
              <a:t>10/1/2015</a:t>
            </a:fld>
            <a:endParaRPr lang="en-US" dirty="0"/>
          </a:p>
        </p:txBody>
      </p:sp>
      <p:sp>
        <p:nvSpPr>
          <p:cNvPr id="5" name="Footer Placeholder 4"/>
          <p:cNvSpPr>
            <a:spLocks noGrp="1"/>
          </p:cNvSpPr>
          <p:nvPr>
            <p:ph type="ftr" sz="quarter" idx="11"/>
          </p:nvPr>
        </p:nvSpPr>
        <p:spPr/>
        <p:txBody>
          <a:bodyPr/>
          <a:lstStyle/>
          <a:p>
            <a:r>
              <a:rPr lang="en-US" smtClean="0"/>
              <a:t>
              </a:t>
            </a:r>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pPr/>
              <a:t>‹Nº›</a:t>
            </a:fld>
            <a:endParaRPr lang="en-US" dirty="0"/>
          </a:p>
        </p:txBody>
      </p:sp>
    </p:spTree>
    <p:extLst>
      <p:ext uri="{BB962C8B-B14F-4D97-AF65-F5344CB8AC3E}">
        <p14:creationId xmlns:p14="http://schemas.microsoft.com/office/powerpoint/2010/main" val="691923386"/>
      </p:ext>
    </p:extLst>
  </p:cSld>
  <p:clrMapOvr>
    <a:masterClrMapping/>
  </p:clrMapOvr>
  <p:hf sldNum="0"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s-ES" smtClean="0"/>
              <a:t>Haga clic para modificar el estilo de título del patrón</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51CF1133-3259-4C45-BABA-5B62D9C6F78D}" type="datetimeFigureOut">
              <a:rPr lang="en-US" smtClean="0"/>
              <a:t>10/1/2015</a:t>
            </a:fld>
            <a:endParaRPr lang="en-US" dirty="0"/>
          </a:p>
        </p:txBody>
      </p:sp>
      <p:sp>
        <p:nvSpPr>
          <p:cNvPr id="5" name="Footer Placeholder 4"/>
          <p:cNvSpPr>
            <a:spLocks noGrp="1"/>
          </p:cNvSpPr>
          <p:nvPr>
            <p:ph type="ftr" sz="quarter" idx="11"/>
          </p:nvPr>
        </p:nvSpPr>
        <p:spPr/>
        <p:txBody>
          <a:bodyPr/>
          <a:lstStyle/>
          <a:p>
            <a:r>
              <a:rPr lang="en-US" smtClean="0"/>
              <a:t>
              </a:t>
            </a:r>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pPr/>
              <a:t>‹Nº›</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1312962828"/>
      </p:ext>
    </p:extLst>
  </p:cSld>
  <p:clrMapOvr>
    <a:masterClrMapping/>
  </p:clrMapOvr>
  <p:hf sldNum="0" hdr="0" ftr="0" dt="0"/>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51CF1133-3259-4C45-BABA-5B62D9C6F78D}" type="datetimeFigureOut">
              <a:rPr lang="en-US" smtClean="0"/>
              <a:t>10/1/2015</a:t>
            </a:fld>
            <a:endParaRPr lang="en-US" dirty="0"/>
          </a:p>
        </p:txBody>
      </p:sp>
      <p:sp>
        <p:nvSpPr>
          <p:cNvPr id="5" name="Footer Placeholder 4"/>
          <p:cNvSpPr>
            <a:spLocks noGrp="1"/>
          </p:cNvSpPr>
          <p:nvPr>
            <p:ph type="ftr" sz="quarter" idx="11"/>
          </p:nvPr>
        </p:nvSpPr>
        <p:spPr/>
        <p:txBody>
          <a:bodyPr/>
          <a:lstStyle/>
          <a:p>
            <a:r>
              <a:rPr lang="en-US" smtClean="0"/>
              <a:t>
              </a:t>
            </a:r>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pPr/>
              <a:t>‹Nº›</a:t>
            </a:fld>
            <a:endParaRPr lang="en-US" dirty="0"/>
          </a:p>
        </p:txBody>
      </p:sp>
    </p:spTree>
    <p:extLst>
      <p:ext uri="{BB962C8B-B14F-4D97-AF65-F5344CB8AC3E}">
        <p14:creationId xmlns:p14="http://schemas.microsoft.com/office/powerpoint/2010/main" val="123401997"/>
      </p:ext>
    </p:extLst>
  </p:cSld>
  <p:clrMapOvr>
    <a:masterClrMapping/>
  </p:clrMapOvr>
  <p:hf sldNum="0" hdr="0" ftr="0" dt="0"/>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Citar la 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s-ES" smtClean="0"/>
              <a:t>Haga clic para modificar el estilo de título del patrón</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51CF1133-3259-4C45-BABA-5B62D9C6F78D}" type="datetimeFigureOut">
              <a:rPr lang="en-US" smtClean="0"/>
              <a:t>10/1/2015</a:t>
            </a:fld>
            <a:endParaRPr lang="en-US" dirty="0"/>
          </a:p>
        </p:txBody>
      </p:sp>
      <p:sp>
        <p:nvSpPr>
          <p:cNvPr id="5" name="Footer Placeholder 4"/>
          <p:cNvSpPr>
            <a:spLocks noGrp="1"/>
          </p:cNvSpPr>
          <p:nvPr>
            <p:ph type="ftr" sz="quarter" idx="11"/>
          </p:nvPr>
        </p:nvSpPr>
        <p:spPr/>
        <p:txBody>
          <a:bodyPr/>
          <a:lstStyle/>
          <a:p>
            <a:r>
              <a:rPr lang="en-US" smtClean="0"/>
              <a:t>
              </a:t>
            </a:r>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pPr/>
              <a:t>‹Nº›</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905638959"/>
      </p:ext>
    </p:extLst>
  </p:cSld>
  <p:clrMapOvr>
    <a:masterClrMapping/>
  </p:clrMapOvr>
  <p:hf sldNum="0" hdr="0" ftr="0" dt="0"/>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Verdadero o falso">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s-ES" smtClean="0"/>
              <a:t>Haga clic para modificar el estilo de título del patrón</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51CF1133-3259-4C45-BABA-5B62D9C6F78D}" type="datetimeFigureOut">
              <a:rPr lang="en-US" smtClean="0"/>
              <a:t>10/1/2015</a:t>
            </a:fld>
            <a:endParaRPr lang="en-US" dirty="0"/>
          </a:p>
        </p:txBody>
      </p:sp>
      <p:sp>
        <p:nvSpPr>
          <p:cNvPr id="5" name="Footer Placeholder 4"/>
          <p:cNvSpPr>
            <a:spLocks noGrp="1"/>
          </p:cNvSpPr>
          <p:nvPr>
            <p:ph type="ftr" sz="quarter" idx="11"/>
          </p:nvPr>
        </p:nvSpPr>
        <p:spPr/>
        <p:txBody>
          <a:bodyPr/>
          <a:lstStyle/>
          <a:p>
            <a:r>
              <a:rPr lang="en-US" smtClean="0"/>
              <a:t>
              </a:t>
            </a:r>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pPr/>
              <a:t>‹Nº›</a:t>
            </a:fld>
            <a:endParaRPr lang="en-US" dirty="0"/>
          </a:p>
        </p:txBody>
      </p:sp>
    </p:spTree>
    <p:extLst>
      <p:ext uri="{BB962C8B-B14F-4D97-AF65-F5344CB8AC3E}">
        <p14:creationId xmlns:p14="http://schemas.microsoft.com/office/powerpoint/2010/main" val="4050602701"/>
      </p:ext>
    </p:extLst>
  </p:cSld>
  <p:clrMapOvr>
    <a:masterClrMapping/>
  </p:clrMapOvr>
  <p:hf sldNum="0" hdr="0" ftr="0" dt="0"/>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0DED02AE-B9A4-47BD-AF8E-97E16144138B}" type="datetimeFigureOut">
              <a:rPr lang="en-US" smtClean="0"/>
              <a:t>10/1/2015</a:t>
            </a:fld>
            <a:endParaRPr lang="en-US" dirty="0"/>
          </a:p>
        </p:txBody>
      </p:sp>
      <p:sp>
        <p:nvSpPr>
          <p:cNvPr id="5" name="Footer Placeholder 4"/>
          <p:cNvSpPr>
            <a:spLocks noGrp="1"/>
          </p:cNvSpPr>
          <p:nvPr>
            <p:ph type="ftr" sz="quarter" idx="11"/>
          </p:nvPr>
        </p:nvSpPr>
        <p:spPr/>
        <p:txBody>
          <a:bodyPr/>
          <a:lstStyle/>
          <a:p>
            <a:r>
              <a:rPr lang="en-US" smtClean="0"/>
              <a:t>
              </a:t>
            </a:r>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‹Nº›</a:t>
            </a:fld>
            <a:endParaRPr lang="en-US" dirty="0"/>
          </a:p>
        </p:txBody>
      </p:sp>
    </p:spTree>
    <p:extLst>
      <p:ext uri="{BB962C8B-B14F-4D97-AF65-F5344CB8AC3E}">
        <p14:creationId xmlns:p14="http://schemas.microsoft.com/office/powerpoint/2010/main" val="54375779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CF0FD78B-DB02-4362-BCDC-98A55456977C}" type="datetimeFigureOut">
              <a:rPr lang="en-US" smtClean="0"/>
              <a:t>10/1/2015</a:t>
            </a:fld>
            <a:endParaRPr lang="en-US" dirty="0"/>
          </a:p>
        </p:txBody>
      </p:sp>
      <p:sp>
        <p:nvSpPr>
          <p:cNvPr id="5" name="Footer Placeholder 4"/>
          <p:cNvSpPr>
            <a:spLocks noGrp="1"/>
          </p:cNvSpPr>
          <p:nvPr>
            <p:ph type="ftr" sz="quarter" idx="11"/>
          </p:nvPr>
        </p:nvSpPr>
        <p:spPr/>
        <p:txBody>
          <a:bodyPr/>
          <a:lstStyle/>
          <a:p>
            <a:r>
              <a:rPr lang="en-US" smtClean="0"/>
              <a:t>
              </a:t>
            </a:r>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‹Nº›</a:t>
            </a:fld>
            <a:endParaRPr lang="en-US" dirty="0"/>
          </a:p>
        </p:txBody>
      </p:sp>
    </p:spTree>
    <p:extLst>
      <p:ext uri="{BB962C8B-B14F-4D97-AF65-F5344CB8AC3E}">
        <p14:creationId xmlns:p14="http://schemas.microsoft.com/office/powerpoint/2010/main" val="12716918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99916976-5D93-46E4-A98A-FAD63E4D0EA8}" type="datetimeFigureOut">
              <a:rPr lang="en-US" smtClean="0"/>
              <a:t>10/1/2015</a:t>
            </a:fld>
            <a:endParaRPr lang="en-US" dirty="0"/>
          </a:p>
        </p:txBody>
      </p:sp>
      <p:sp>
        <p:nvSpPr>
          <p:cNvPr id="5" name="Footer Placeholder 4"/>
          <p:cNvSpPr>
            <a:spLocks noGrp="1"/>
          </p:cNvSpPr>
          <p:nvPr>
            <p:ph type="ftr" sz="quarter" idx="11"/>
          </p:nvPr>
        </p:nvSpPr>
        <p:spPr/>
        <p:txBody>
          <a:bodyPr/>
          <a:lstStyle/>
          <a:p>
            <a:r>
              <a:rPr lang="en-US" smtClean="0"/>
              <a:t>
              </a:t>
            </a:r>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‹Nº›</a:t>
            </a:fld>
            <a:endParaRPr lang="en-US" dirty="0"/>
          </a:p>
        </p:txBody>
      </p:sp>
    </p:spTree>
    <p:extLst>
      <p:ext uri="{BB962C8B-B14F-4D97-AF65-F5344CB8AC3E}">
        <p14:creationId xmlns:p14="http://schemas.microsoft.com/office/powerpoint/2010/main" val="157793970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0F39F4F5-F4D2-4D2A-AB60-88D37ADCB869}" type="datetimeFigureOut">
              <a:rPr lang="en-US" smtClean="0"/>
              <a:t>10/1/2015</a:t>
            </a:fld>
            <a:endParaRPr lang="en-US" dirty="0"/>
          </a:p>
        </p:txBody>
      </p:sp>
      <p:sp>
        <p:nvSpPr>
          <p:cNvPr id="5" name="Footer Placeholder 4"/>
          <p:cNvSpPr>
            <a:spLocks noGrp="1"/>
          </p:cNvSpPr>
          <p:nvPr>
            <p:ph type="ftr" sz="quarter" idx="11"/>
          </p:nvPr>
        </p:nvSpPr>
        <p:spPr/>
        <p:txBody>
          <a:bodyPr/>
          <a:lstStyle/>
          <a:p>
            <a:r>
              <a:rPr lang="en-US" smtClean="0"/>
              <a:t>
              </a:t>
            </a:r>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‹Nº›</a:t>
            </a:fld>
            <a:endParaRPr lang="en-US" dirty="0"/>
          </a:p>
        </p:txBody>
      </p:sp>
    </p:spTree>
    <p:extLst>
      <p:ext uri="{BB962C8B-B14F-4D97-AF65-F5344CB8AC3E}">
        <p14:creationId xmlns:p14="http://schemas.microsoft.com/office/powerpoint/2010/main" val="71561520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D23BC6CE-6D1E-47E5-8859-F31AC5380EB2}" type="datetimeFigureOut">
              <a:rPr lang="en-US" smtClean="0"/>
              <a:t>10/1/2015</a:t>
            </a:fld>
            <a:endParaRPr lang="en-US" dirty="0"/>
          </a:p>
        </p:txBody>
      </p:sp>
      <p:sp>
        <p:nvSpPr>
          <p:cNvPr id="6" name="Footer Placeholder 5"/>
          <p:cNvSpPr>
            <a:spLocks noGrp="1"/>
          </p:cNvSpPr>
          <p:nvPr>
            <p:ph type="ftr" sz="quarter" idx="11"/>
          </p:nvPr>
        </p:nvSpPr>
        <p:spPr/>
        <p:txBody>
          <a:bodyPr/>
          <a:lstStyle/>
          <a:p>
            <a:r>
              <a:rPr lang="en-US" smtClean="0"/>
              <a:t>
              </a:t>
            </a:r>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t>‹Nº›</a:t>
            </a:fld>
            <a:endParaRPr lang="en-US" dirty="0"/>
          </a:p>
        </p:txBody>
      </p:sp>
    </p:spTree>
    <p:extLst>
      <p:ext uri="{BB962C8B-B14F-4D97-AF65-F5344CB8AC3E}">
        <p14:creationId xmlns:p14="http://schemas.microsoft.com/office/powerpoint/2010/main" val="156190178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B1B4E7C4-4DA4-404D-9965-B13F2DD7D8BF}" type="datetimeFigureOut">
              <a:rPr lang="en-US" smtClean="0"/>
              <a:t>10/1/2015</a:t>
            </a:fld>
            <a:endParaRPr lang="en-US" dirty="0"/>
          </a:p>
        </p:txBody>
      </p:sp>
      <p:sp>
        <p:nvSpPr>
          <p:cNvPr id="8" name="Footer Placeholder 7"/>
          <p:cNvSpPr>
            <a:spLocks noGrp="1"/>
          </p:cNvSpPr>
          <p:nvPr>
            <p:ph type="ftr" sz="quarter" idx="11"/>
          </p:nvPr>
        </p:nvSpPr>
        <p:spPr/>
        <p:txBody>
          <a:bodyPr/>
          <a:lstStyle/>
          <a:p>
            <a:r>
              <a:rPr lang="en-US" smtClean="0"/>
              <a:t>
              </a:t>
            </a:r>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smtClean="0"/>
              <a:t>‹Nº›</a:t>
            </a:fld>
            <a:endParaRPr lang="en-US" dirty="0"/>
          </a:p>
        </p:txBody>
      </p:sp>
    </p:spTree>
    <p:extLst>
      <p:ext uri="{BB962C8B-B14F-4D97-AF65-F5344CB8AC3E}">
        <p14:creationId xmlns:p14="http://schemas.microsoft.com/office/powerpoint/2010/main" val="236355080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476FB7AA-4A53-424F-AD41-70827B6504BA}" type="datetimeFigureOut">
              <a:rPr lang="en-US" smtClean="0"/>
              <a:t>10/1/2015</a:t>
            </a:fld>
            <a:endParaRPr lang="en-US" dirty="0"/>
          </a:p>
        </p:txBody>
      </p:sp>
      <p:sp>
        <p:nvSpPr>
          <p:cNvPr id="4" name="Footer Placeholder 3"/>
          <p:cNvSpPr>
            <a:spLocks noGrp="1"/>
          </p:cNvSpPr>
          <p:nvPr>
            <p:ph type="ftr" sz="quarter" idx="11"/>
          </p:nvPr>
        </p:nvSpPr>
        <p:spPr/>
        <p:txBody>
          <a:bodyPr/>
          <a:lstStyle/>
          <a:p>
            <a:r>
              <a:rPr lang="en-US" smtClean="0"/>
              <a:t>
              </a:t>
            </a:r>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smtClean="0"/>
              <a:t>‹Nº›</a:t>
            </a:fld>
            <a:endParaRPr lang="en-US" dirty="0"/>
          </a:p>
        </p:txBody>
      </p:sp>
    </p:spTree>
    <p:extLst>
      <p:ext uri="{BB962C8B-B14F-4D97-AF65-F5344CB8AC3E}">
        <p14:creationId xmlns:p14="http://schemas.microsoft.com/office/powerpoint/2010/main" val="20076257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7884882-FB12-4BC8-9960-9AD8104D7FAE}" type="datetimeFigureOut">
              <a:rPr lang="en-US" smtClean="0"/>
              <a:t>10/1/2015</a:t>
            </a:fld>
            <a:endParaRPr lang="en-US" dirty="0"/>
          </a:p>
        </p:txBody>
      </p:sp>
      <p:sp>
        <p:nvSpPr>
          <p:cNvPr id="3" name="Footer Placeholder 2"/>
          <p:cNvSpPr>
            <a:spLocks noGrp="1"/>
          </p:cNvSpPr>
          <p:nvPr>
            <p:ph type="ftr" sz="quarter" idx="11"/>
          </p:nvPr>
        </p:nvSpPr>
        <p:spPr/>
        <p:txBody>
          <a:bodyPr/>
          <a:lstStyle/>
          <a:p>
            <a:r>
              <a:rPr lang="en-US" smtClean="0"/>
              <a:t>
              </a:t>
            </a:r>
            <a:endParaRPr lang="en-US" dirty="0"/>
          </a:p>
        </p:txBody>
      </p:sp>
      <p:sp>
        <p:nvSpPr>
          <p:cNvPr id="4" name="Slide Number Placeholder 3"/>
          <p:cNvSpPr>
            <a:spLocks noGrp="1"/>
          </p:cNvSpPr>
          <p:nvPr>
            <p:ph type="sldNum" sz="quarter" idx="12"/>
          </p:nvPr>
        </p:nvSpPr>
        <p:spPr/>
        <p:txBody>
          <a:bodyPr/>
          <a:lstStyle/>
          <a:p>
            <a:fld id="{6D22F896-40B5-4ADD-8801-0D06FADFA095}" type="slidenum">
              <a:rPr lang="en-US" smtClean="0"/>
              <a:t>‹Nº›</a:t>
            </a:fld>
            <a:endParaRPr lang="en-US" dirty="0"/>
          </a:p>
        </p:txBody>
      </p:sp>
    </p:spTree>
    <p:extLst>
      <p:ext uri="{BB962C8B-B14F-4D97-AF65-F5344CB8AC3E}">
        <p14:creationId xmlns:p14="http://schemas.microsoft.com/office/powerpoint/2010/main" val="66002272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F7D1BD23-6E54-4D9D-AD88-A2813C73CC25}" type="datetimeFigureOut">
              <a:rPr lang="en-US" smtClean="0"/>
              <a:t>10/1/2015</a:t>
            </a:fld>
            <a:endParaRPr lang="en-US" dirty="0"/>
          </a:p>
        </p:txBody>
      </p:sp>
      <p:sp>
        <p:nvSpPr>
          <p:cNvPr id="6" name="Footer Placeholder 5"/>
          <p:cNvSpPr>
            <a:spLocks noGrp="1"/>
          </p:cNvSpPr>
          <p:nvPr>
            <p:ph type="ftr" sz="quarter" idx="11"/>
          </p:nvPr>
        </p:nvSpPr>
        <p:spPr/>
        <p:txBody>
          <a:bodyPr/>
          <a:lstStyle/>
          <a:p>
            <a:r>
              <a:rPr lang="en-US" smtClean="0"/>
              <a:t>
              </a:t>
            </a:r>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t>‹Nº›</a:t>
            </a:fld>
            <a:endParaRPr lang="en-US" dirty="0"/>
          </a:p>
        </p:txBody>
      </p:sp>
    </p:spTree>
    <p:extLst>
      <p:ext uri="{BB962C8B-B14F-4D97-AF65-F5344CB8AC3E}">
        <p14:creationId xmlns:p14="http://schemas.microsoft.com/office/powerpoint/2010/main" val="429430535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1471A834-4F3C-4AF9-9C74-05EC35A0F292}" type="datetimeFigureOut">
              <a:rPr lang="en-US" smtClean="0"/>
              <a:t>10/1/2015</a:t>
            </a:fld>
            <a:endParaRPr lang="en-US" dirty="0"/>
          </a:p>
        </p:txBody>
      </p:sp>
      <p:sp>
        <p:nvSpPr>
          <p:cNvPr id="6" name="Footer Placeholder 5"/>
          <p:cNvSpPr>
            <a:spLocks noGrp="1"/>
          </p:cNvSpPr>
          <p:nvPr>
            <p:ph type="ftr" sz="quarter" idx="11"/>
          </p:nvPr>
        </p:nvSpPr>
        <p:spPr/>
        <p:txBody>
          <a:bodyPr/>
          <a:lstStyle/>
          <a:p>
            <a:r>
              <a:rPr lang="en-US" smtClean="0"/>
              <a:t>
              </a:t>
            </a:r>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t>‹Nº›</a:t>
            </a:fld>
            <a:endParaRPr lang="en-US" dirty="0"/>
          </a:p>
        </p:txBody>
      </p:sp>
    </p:spTree>
    <p:extLst>
      <p:ext uri="{BB962C8B-B14F-4D97-AF65-F5344CB8AC3E}">
        <p14:creationId xmlns:p14="http://schemas.microsoft.com/office/powerpoint/2010/main" val="326984026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29" name="Group 28"/>
          <p:cNvGrpSpPr/>
          <p:nvPr/>
        </p:nvGrpSpPr>
        <p:grpSpPr>
          <a:xfrm>
            <a:off x="0" y="-8467"/>
            <a:ext cx="12192000" cy="6866467"/>
            <a:chOff x="0" y="-8467"/>
            <a:chExt cx="12192000" cy="6866467"/>
          </a:xfrm>
        </p:grpSpPr>
        <p:cxnSp>
          <p:nvCxnSpPr>
            <p:cNvPr id="19" name="Straight Connector 18"/>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1"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Isosceles Triangle 22"/>
            <p:cNvSpPr/>
            <p:nvPr/>
          </p:nvSpPr>
          <p:spPr>
            <a:xfrm>
              <a:off x="8932333" y="3048000"/>
              <a:ext cx="3259667" cy="3810000"/>
            </a:xfrm>
            <a:prstGeom prst="triangle">
              <a:avLst>
                <a:gd name="adj" fmla="val 100000"/>
              </a:avLst>
            </a:prstGeom>
            <a:solidFill>
              <a:schemeClr val="accent1">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lumMod val="50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10371666" y="3589867"/>
              <a:ext cx="1817159" cy="3268133"/>
            </a:xfrm>
            <a:prstGeom prst="triangle">
              <a:avLst>
                <a:gd name="adj" fmla="val 100000"/>
              </a:avLst>
            </a:prstGeom>
            <a:solidFill>
              <a:schemeClr val="accent1">
                <a:lumMod val="50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0" y="4013200"/>
              <a:ext cx="448733" cy="2844800"/>
            </a:xfrm>
            <a:prstGeom prst="triangle">
              <a:avLst>
                <a:gd name="adj" fmla="val 0"/>
              </a:avLst>
            </a:pr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51CF1133-3259-4C45-BABA-5B62D9C6F78D}" type="datetimeFigureOut">
              <a:rPr lang="en-US" smtClean="0"/>
              <a:t>10/1/2015</a:t>
            </a:fld>
            <a:endParaRPr lang="en-US" dirty="0"/>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r>
              <a:rPr lang="en-US" smtClean="0"/>
              <a:t>
              </a:t>
            </a:r>
            <a:endParaRPr lang="en-US" dirty="0"/>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lumMod val="75000"/>
                  </a:schemeClr>
                </a:solidFill>
              </a:defRPr>
            </a:lvl1pPr>
          </a:lstStyle>
          <a:p>
            <a:fld id="{6D22F896-40B5-4ADD-8801-0D06FADFA095}" type="slidenum">
              <a:rPr lang="en-US" smtClean="0"/>
              <a:pPr/>
              <a:t>‹Nº›</a:t>
            </a:fld>
            <a:endParaRPr lang="en-US" dirty="0"/>
          </a:p>
        </p:txBody>
      </p:sp>
    </p:spTree>
    <p:extLst>
      <p:ext uri="{BB962C8B-B14F-4D97-AF65-F5344CB8AC3E}">
        <p14:creationId xmlns:p14="http://schemas.microsoft.com/office/powerpoint/2010/main" val="2777746649"/>
      </p:ext>
    </p:extLst>
  </p:cSld>
  <p:clrMap bg1="lt1" tx1="dk1" bg2="lt2" tx2="dk2" accent1="accent1" accent2="accent2" accent3="accent3" accent4="accent4" accent5="accent5" accent6="accent6" hlink="hlink" folHlink="folHlink"/>
  <p:sldLayoutIdLst>
    <p:sldLayoutId id="2147483728" r:id="rId1"/>
    <p:sldLayoutId id="2147483729" r:id="rId2"/>
    <p:sldLayoutId id="2147483730" r:id="rId3"/>
    <p:sldLayoutId id="2147483731" r:id="rId4"/>
    <p:sldLayoutId id="2147483732" r:id="rId5"/>
    <p:sldLayoutId id="2147483733" r:id="rId6"/>
    <p:sldLayoutId id="2147483734" r:id="rId7"/>
    <p:sldLayoutId id="2147483735" r:id="rId8"/>
    <p:sldLayoutId id="2147483736" r:id="rId9"/>
    <p:sldLayoutId id="2147483737" r:id="rId10"/>
    <p:sldLayoutId id="2147483738" r:id="rId11"/>
    <p:sldLayoutId id="2147483739" r:id="rId12"/>
    <p:sldLayoutId id="2147483740" r:id="rId13"/>
    <p:sldLayoutId id="2147483741" r:id="rId14"/>
    <p:sldLayoutId id="2147483742" r:id="rId15"/>
    <p:sldLayoutId id="2147483743" r:id="rId16"/>
  </p:sldLayoutIdLst>
  <p:hf sldNum="0" hdr="0" ftr="0" dt="0"/>
  <p:txStyles>
    <p:titleStyle>
      <a:lvl1pPr algn="l" defTabSz="457200" rtl="0" eaLnBrk="1" latinLnBrk="0" hangingPunct="1">
        <a:spcBef>
          <a:spcPct val="0"/>
        </a:spcBef>
        <a:buNone/>
        <a:defRPr sz="3600" kern="1200">
          <a:solidFill>
            <a:schemeClr val="accent1">
              <a:lumMod val="7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lumMod val="75000"/>
          </a:schemeClr>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lumMod val="75000"/>
          </a:schemeClr>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image" Target="../media/image7.jp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image" Target="../media/image5.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381596" y="2167358"/>
            <a:ext cx="8774084" cy="1450757"/>
          </a:xfrm>
        </p:spPr>
        <p:txBody>
          <a:bodyPr>
            <a:normAutofit fontScale="90000"/>
          </a:bodyPr>
          <a:lstStyle/>
          <a:p>
            <a:r>
              <a:rPr lang="es-ES" b="1" dirty="0" smtClean="0"/>
              <a:t>ANALIZAR INFORMACIÓN DE LAS NUEVAS CORRIENTES DEL LIDERAZGO</a:t>
            </a:r>
            <a:r>
              <a:rPr lang="es-MX" b="1" dirty="0" smtClean="0"/>
              <a:t/>
            </a:r>
            <a:br>
              <a:rPr lang="es-MX" b="1" dirty="0" smtClean="0"/>
            </a:br>
            <a:endParaRPr lang="es-MX" b="1" dirty="0"/>
          </a:p>
        </p:txBody>
      </p:sp>
      <p:sp>
        <p:nvSpPr>
          <p:cNvPr id="3" name="Marcador de contenido 2"/>
          <p:cNvSpPr>
            <a:spLocks noGrp="1"/>
          </p:cNvSpPr>
          <p:nvPr>
            <p:ph idx="1"/>
          </p:nvPr>
        </p:nvSpPr>
        <p:spPr>
          <a:xfrm>
            <a:off x="2603962" y="3210791"/>
            <a:ext cx="7558347" cy="1962112"/>
          </a:xfrm>
        </p:spPr>
        <p:txBody>
          <a:bodyPr>
            <a:noAutofit/>
          </a:bodyPr>
          <a:lstStyle/>
          <a:p>
            <a:pPr marL="374650" algn="r">
              <a:lnSpc>
                <a:spcPct val="80000"/>
              </a:lnSpc>
            </a:pPr>
            <a:r>
              <a:rPr lang="es-ES_tradnl" sz="1400" b="1" dirty="0">
                <a:solidFill>
                  <a:schemeClr val="tx1"/>
                </a:solidFill>
                <a:latin typeface="Candara" pitchFamily="34" charset="0"/>
                <a:ea typeface="Garamond" pitchFamily="18" charset="0"/>
                <a:cs typeface="Garamond" pitchFamily="18" charset="0"/>
              </a:rPr>
              <a:t>Nancy Esmeralda Hernández Reza</a:t>
            </a:r>
          </a:p>
          <a:p>
            <a:pPr marL="374650" algn="r">
              <a:lnSpc>
                <a:spcPct val="80000"/>
              </a:lnSpc>
            </a:pPr>
            <a:r>
              <a:rPr lang="es-ES_tradnl" sz="1400" dirty="0">
                <a:solidFill>
                  <a:schemeClr val="tx1"/>
                </a:solidFill>
                <a:latin typeface="Candara" pitchFamily="34" charset="0"/>
                <a:ea typeface="Garamond" pitchFamily="18" charset="0"/>
                <a:cs typeface="Garamond" pitchFamily="18" charset="0"/>
              </a:rPr>
              <a:t>Material didáctico  sólo visión</a:t>
            </a:r>
          </a:p>
          <a:p>
            <a:pPr marL="374650" algn="r">
              <a:lnSpc>
                <a:spcPct val="80000"/>
              </a:lnSpc>
            </a:pPr>
            <a:r>
              <a:rPr lang="es-ES_tradnl" sz="1400" dirty="0">
                <a:solidFill>
                  <a:schemeClr val="tx1"/>
                </a:solidFill>
                <a:latin typeface="Candara" pitchFamily="34" charset="0"/>
                <a:ea typeface="Garamond" pitchFamily="18" charset="0"/>
                <a:cs typeface="Garamond" pitchFamily="18" charset="0"/>
              </a:rPr>
              <a:t>Asignatura: </a:t>
            </a:r>
            <a:r>
              <a:rPr lang="es-ES_tradnl" sz="1400" dirty="0" smtClean="0">
                <a:solidFill>
                  <a:schemeClr val="tx1"/>
                </a:solidFill>
                <a:latin typeface="Candara" pitchFamily="34" charset="0"/>
                <a:ea typeface="Garamond" pitchFamily="18" charset="0"/>
                <a:cs typeface="Garamond" pitchFamily="18" charset="0"/>
              </a:rPr>
              <a:t>FORMACIÓN DE LÍDERES</a:t>
            </a:r>
            <a:endParaRPr lang="es-ES_tradnl" sz="1400" dirty="0">
              <a:solidFill>
                <a:schemeClr val="tx1"/>
              </a:solidFill>
              <a:latin typeface="Candara" pitchFamily="34" charset="0"/>
              <a:ea typeface="Garamond" pitchFamily="18" charset="0"/>
              <a:cs typeface="Garamond" pitchFamily="18" charset="0"/>
            </a:endParaRPr>
          </a:p>
          <a:p>
            <a:pPr marL="374650" algn="r">
              <a:lnSpc>
                <a:spcPct val="80000"/>
              </a:lnSpc>
            </a:pPr>
            <a:r>
              <a:rPr lang="es-ES_tradnl" sz="1400" dirty="0">
                <a:solidFill>
                  <a:schemeClr val="tx1"/>
                </a:solidFill>
                <a:latin typeface="Candara" pitchFamily="34" charset="0"/>
                <a:ea typeface="Garamond" pitchFamily="18" charset="0"/>
                <a:cs typeface="Garamond" pitchFamily="18" charset="0"/>
              </a:rPr>
              <a:t>Carrera: Ingeniería en Computación</a:t>
            </a:r>
          </a:p>
          <a:p>
            <a:pPr marL="374650" algn="r">
              <a:lnSpc>
                <a:spcPct val="80000"/>
              </a:lnSpc>
            </a:pPr>
            <a:r>
              <a:rPr lang="es-ES_tradnl" sz="1400" dirty="0">
                <a:solidFill>
                  <a:schemeClr val="tx1"/>
                </a:solidFill>
                <a:latin typeface="Candara" pitchFamily="34" charset="0"/>
                <a:ea typeface="Garamond" pitchFamily="18" charset="0"/>
                <a:cs typeface="Garamond" pitchFamily="18" charset="0"/>
              </a:rPr>
              <a:t>Universidad Autónoma del Estado de México</a:t>
            </a:r>
          </a:p>
          <a:p>
            <a:pPr marL="374650" algn="r">
              <a:lnSpc>
                <a:spcPct val="80000"/>
              </a:lnSpc>
            </a:pPr>
            <a:r>
              <a:rPr lang="es-ES_tradnl" sz="1400" dirty="0">
                <a:solidFill>
                  <a:schemeClr val="tx1"/>
                </a:solidFill>
                <a:latin typeface="Candara" pitchFamily="34" charset="0"/>
                <a:ea typeface="Garamond" pitchFamily="18" charset="0"/>
                <a:cs typeface="Garamond" pitchFamily="18" charset="0"/>
              </a:rPr>
              <a:t>Facultad de Ingeniería </a:t>
            </a:r>
          </a:p>
          <a:p>
            <a:pPr marL="374650" algn="r">
              <a:lnSpc>
                <a:spcPct val="80000"/>
              </a:lnSpc>
            </a:pPr>
            <a:r>
              <a:rPr lang="es-ES_tradnl" sz="1400" dirty="0">
                <a:solidFill>
                  <a:schemeClr val="tx1"/>
                </a:solidFill>
                <a:latin typeface="Candara" pitchFamily="34" charset="0"/>
              </a:rPr>
              <a:t>2015</a:t>
            </a:r>
            <a:endParaRPr lang="es-MX" sz="1400" dirty="0">
              <a:solidFill>
                <a:schemeClr val="tx1"/>
              </a:solidFill>
            </a:endParaRPr>
          </a:p>
          <a:p>
            <a:endParaRPr lang="es-MX" sz="1400" dirty="0"/>
          </a:p>
        </p:txBody>
      </p:sp>
    </p:spTree>
    <p:extLst>
      <p:ext uri="{BB962C8B-B14F-4D97-AF65-F5344CB8AC3E}">
        <p14:creationId xmlns:p14="http://schemas.microsoft.com/office/powerpoint/2010/main" val="17599181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77334" y="609600"/>
            <a:ext cx="8596668" cy="1638300"/>
          </a:xfrm>
        </p:spPr>
        <p:txBody>
          <a:bodyPr>
            <a:normAutofit/>
          </a:bodyPr>
          <a:lstStyle/>
          <a:p>
            <a:r>
              <a:rPr lang="es-MX" sz="4800" dirty="0" smtClean="0"/>
              <a:t>APRENDEN CONTINUAMENTE</a:t>
            </a:r>
            <a:endParaRPr lang="es-MX" sz="4800" dirty="0"/>
          </a:p>
        </p:txBody>
      </p:sp>
      <p:pic>
        <p:nvPicPr>
          <p:cNvPr id="5" name="Imagen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81972" y="1887742"/>
            <a:ext cx="2143125" cy="2133600"/>
          </a:xfrm>
          <a:prstGeom prst="rect">
            <a:avLst/>
          </a:prstGeom>
          <a:ln>
            <a:noFill/>
          </a:ln>
          <a:effectLst>
            <a:softEdge rad="112500"/>
          </a:effectLst>
        </p:spPr>
      </p:pic>
      <p:pic>
        <p:nvPicPr>
          <p:cNvPr id="6" name="Imagen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266062" y="3634318"/>
            <a:ext cx="2466975" cy="1847850"/>
          </a:xfrm>
          <a:prstGeom prst="rect">
            <a:avLst/>
          </a:prstGeom>
        </p:spPr>
      </p:pic>
    </p:spTree>
    <p:extLst>
      <p:ext uri="{BB962C8B-B14F-4D97-AF65-F5344CB8AC3E}">
        <p14:creationId xmlns:p14="http://schemas.microsoft.com/office/powerpoint/2010/main" val="295049683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5176762" y="-304800"/>
            <a:ext cx="1020837" cy="1320800"/>
          </a:xfrm>
        </p:spPr>
        <p:txBody>
          <a:bodyPr>
            <a:noAutofit/>
          </a:bodyPr>
          <a:lstStyle/>
          <a:p>
            <a:r>
              <a:rPr lang="es-MX" sz="6000" dirty="0" smtClean="0"/>
              <a:t/>
            </a:r>
            <a:br>
              <a:rPr lang="es-MX" sz="6000" dirty="0" smtClean="0"/>
            </a:br>
            <a:r>
              <a:rPr lang="es-MX" sz="6000" dirty="0" smtClean="0"/>
              <a:t>¿? </a:t>
            </a:r>
            <a:r>
              <a:rPr lang="es-MX" sz="6000" dirty="0"/>
              <a:t/>
            </a:r>
            <a:br>
              <a:rPr lang="es-MX" sz="6000" dirty="0"/>
            </a:br>
            <a:endParaRPr lang="es-MX" sz="6000" dirty="0"/>
          </a:p>
        </p:txBody>
      </p:sp>
      <p:sp>
        <p:nvSpPr>
          <p:cNvPr id="3" name="Marcador de contenido 2"/>
          <p:cNvSpPr>
            <a:spLocks noGrp="1"/>
          </p:cNvSpPr>
          <p:nvPr>
            <p:ph idx="1"/>
          </p:nvPr>
        </p:nvSpPr>
        <p:spPr>
          <a:xfrm>
            <a:off x="3600839" y="1930400"/>
            <a:ext cx="4673984" cy="3880773"/>
          </a:xfrm>
        </p:spPr>
        <p:txBody>
          <a:bodyPr/>
          <a:lstStyle/>
          <a:p>
            <a:pPr marL="0" indent="0" algn="just">
              <a:buNone/>
            </a:pPr>
            <a:r>
              <a:rPr lang="es-MX" dirty="0" smtClean="0"/>
              <a:t>Esta característica se refiere a que las personas centradas en principios, constantemente están buscando la forma de capacitarse, toman clases, escuchan a los demás, aprenden tanto a través de sus oídos como de sus ojos. Son curiosas y preguntan constantemente. Desarrollan nuevas habilidades y nuevos intereses. Descubren que cuanto más saben, más se dan cuenta que nos aben, que a medida que crece el campo de sus conocimientos lo mismo ocurre con su esfera exterior de ignorancia.</a:t>
            </a:r>
            <a:endParaRPr lang="es-MX" dirty="0"/>
          </a:p>
        </p:txBody>
      </p:sp>
    </p:spTree>
    <p:extLst>
      <p:ext uri="{BB962C8B-B14F-4D97-AF65-F5344CB8AC3E}">
        <p14:creationId xmlns:p14="http://schemas.microsoft.com/office/powerpoint/2010/main" val="284893327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Autofit/>
          </a:bodyPr>
          <a:lstStyle/>
          <a:p>
            <a:r>
              <a:rPr lang="es-MX" sz="4800" dirty="0" smtClean="0"/>
              <a:t>TIENEN VOCACIÓN POR SERVIR</a:t>
            </a:r>
            <a:br>
              <a:rPr lang="es-MX" sz="4800" dirty="0" smtClean="0"/>
            </a:br>
            <a:endParaRPr lang="es-MX" sz="4800" dirty="0"/>
          </a:p>
        </p:txBody>
      </p:sp>
      <p:pic>
        <p:nvPicPr>
          <p:cNvPr id="4" name="Picture 6" descr="http://cdn.clasipar.com/pictures/photos/004/565/128/vga_9321532-caricatura-de-un-plomero-feliz.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860018" y="1930400"/>
            <a:ext cx="1971675" cy="3810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5436164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MX" dirty="0" smtClean="0"/>
              <a:t/>
            </a:r>
            <a:br>
              <a:rPr lang="es-MX" dirty="0" smtClean="0"/>
            </a:br>
            <a:endParaRPr lang="es-MX" dirty="0"/>
          </a:p>
        </p:txBody>
      </p:sp>
      <p:sp>
        <p:nvSpPr>
          <p:cNvPr id="3" name="Marcador de contenido 2"/>
          <p:cNvSpPr>
            <a:spLocks noGrp="1"/>
          </p:cNvSpPr>
          <p:nvPr>
            <p:ph idx="1"/>
          </p:nvPr>
        </p:nvSpPr>
        <p:spPr>
          <a:xfrm>
            <a:off x="2970591" y="2537960"/>
            <a:ext cx="4673984" cy="3880773"/>
          </a:xfrm>
        </p:spPr>
        <p:txBody>
          <a:bodyPr>
            <a:noAutofit/>
          </a:bodyPr>
          <a:lstStyle/>
          <a:p>
            <a:pPr marL="0" indent="0" algn="just">
              <a:buNone/>
            </a:pPr>
            <a:r>
              <a:rPr lang="es-MX" sz="2400" dirty="0" smtClean="0"/>
              <a:t>Esta característica se refiere a que las personas centradas en principios, consideran la vida como una misión, no como una carrera. Las fuentes que los nutren los han dispuesto y preparado para el servicio. Todas las mañanas se preparan para servir.</a:t>
            </a:r>
            <a:endParaRPr lang="es-MX" sz="2400" dirty="0"/>
          </a:p>
        </p:txBody>
      </p:sp>
      <p:sp>
        <p:nvSpPr>
          <p:cNvPr id="7" name="Título 1"/>
          <p:cNvSpPr txBox="1">
            <a:spLocks/>
          </p:cNvSpPr>
          <p:nvPr/>
        </p:nvSpPr>
        <p:spPr>
          <a:xfrm>
            <a:off x="4797164" y="252980"/>
            <a:ext cx="1020837" cy="1320800"/>
          </a:xfrm>
          <a:prstGeom prst="rect">
            <a:avLst/>
          </a:prstGeom>
        </p:spPr>
        <p:txBody>
          <a:bodyPr vert="horz" lIns="91440" tIns="45720" rIns="91440" bIns="45720" rtlCol="0" anchor="t">
            <a:noAutofit/>
          </a:bodyPr>
          <a:lstStyle>
            <a:lvl1pPr algn="l" defTabSz="457200" rtl="0" eaLnBrk="1" latinLnBrk="0" hangingPunct="1">
              <a:spcBef>
                <a:spcPct val="0"/>
              </a:spcBef>
              <a:buNone/>
              <a:defRPr sz="3600" kern="1200">
                <a:solidFill>
                  <a:schemeClr val="accent1">
                    <a:lumMod val="7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s-MX" sz="6000" dirty="0" smtClean="0"/>
              <a:t/>
            </a:r>
            <a:br>
              <a:rPr lang="es-MX" sz="6000" dirty="0" smtClean="0"/>
            </a:br>
            <a:r>
              <a:rPr lang="es-MX" sz="6000" dirty="0" smtClean="0"/>
              <a:t>¿? </a:t>
            </a:r>
            <a:br>
              <a:rPr lang="es-MX" sz="6000" dirty="0" smtClean="0"/>
            </a:br>
            <a:endParaRPr lang="es-MX" sz="6000" dirty="0"/>
          </a:p>
        </p:txBody>
      </p:sp>
    </p:spTree>
    <p:extLst>
      <p:ext uri="{BB962C8B-B14F-4D97-AF65-F5344CB8AC3E}">
        <p14:creationId xmlns:p14="http://schemas.microsoft.com/office/powerpoint/2010/main" val="275200202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MX" sz="4800" dirty="0" smtClean="0"/>
              <a:t>IRRADIAN ENERGÍA POSITIVA</a:t>
            </a:r>
            <a:endParaRPr lang="es-MX" sz="4800" dirty="0"/>
          </a:p>
        </p:txBody>
      </p:sp>
      <p:pic>
        <p:nvPicPr>
          <p:cNvPr id="3074" name="Picture 2" descr="http://jugandoatraducir.files.wordpress.com/2013/03/energa.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28033" y="1930400"/>
            <a:ext cx="2602138" cy="2573225"/>
          </a:xfrm>
          <a:prstGeom prst="rect">
            <a:avLst/>
          </a:prstGeom>
          <a:noFill/>
          <a:extLst>
            <a:ext uri="{909E8E84-426E-40DD-AFC4-6F175D3DCCD1}">
              <a14:hiddenFill xmlns:a14="http://schemas.microsoft.com/office/drawing/2010/main">
                <a:solidFill>
                  <a:srgbClr val="FFFFFF"/>
                </a:solidFill>
              </a14:hiddenFill>
            </a:ext>
          </a:extLst>
        </p:spPr>
      </p:pic>
      <p:pic>
        <p:nvPicPr>
          <p:cNvPr id="3076" name="Picture 4" descr="http://us.123rf.com/450wm/rapalupsus/rapalupsus1105/rapalupsus110500008/9615860-energ-a-positiva.jpg?ver=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75668" y="2592614"/>
            <a:ext cx="3333750" cy="30956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6949113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es-MX" dirty="0" smtClean="0"/>
              <a:t/>
            </a:r>
            <a:br>
              <a:rPr lang="es-MX" dirty="0" smtClean="0"/>
            </a:br>
            <a:r>
              <a:rPr lang="es-MX" dirty="0"/>
              <a:t/>
            </a:r>
            <a:br>
              <a:rPr lang="es-MX" dirty="0"/>
            </a:br>
            <a:endParaRPr lang="es-MX" dirty="0"/>
          </a:p>
        </p:txBody>
      </p:sp>
      <p:sp>
        <p:nvSpPr>
          <p:cNvPr id="3" name="Marcador de contenido 2"/>
          <p:cNvSpPr>
            <a:spLocks noGrp="1"/>
          </p:cNvSpPr>
          <p:nvPr>
            <p:ph idx="1"/>
          </p:nvPr>
        </p:nvSpPr>
        <p:spPr>
          <a:xfrm>
            <a:off x="3214472" y="2121953"/>
            <a:ext cx="4673984" cy="3880773"/>
          </a:xfrm>
        </p:spPr>
        <p:txBody>
          <a:bodyPr/>
          <a:lstStyle/>
          <a:p>
            <a:pPr marL="0" indent="0" algn="just">
              <a:buNone/>
            </a:pPr>
            <a:r>
              <a:rPr lang="es-MX" dirty="0" smtClean="0"/>
              <a:t>Esta característica se refiere a que las personas centradas en principios tienen un semblante alegre, placentero, feliz. Tienen una actitud optimista, positiva, animosa. Su espíritu es entusiasta, esperanzado, confiado. </a:t>
            </a:r>
          </a:p>
          <a:p>
            <a:pPr marL="0" indent="0" algn="just">
              <a:buNone/>
            </a:pPr>
            <a:r>
              <a:rPr lang="es-MX" dirty="0" smtClean="0"/>
              <a:t>Tienen como un campo de energía positivo que a su vez contagia a todos lo que los rodean.</a:t>
            </a:r>
          </a:p>
          <a:p>
            <a:pPr marL="0" indent="0" algn="just">
              <a:buNone/>
            </a:pPr>
            <a:endParaRPr lang="es-MX" dirty="0"/>
          </a:p>
        </p:txBody>
      </p:sp>
      <p:sp>
        <p:nvSpPr>
          <p:cNvPr id="4" name="Título 1"/>
          <p:cNvSpPr txBox="1">
            <a:spLocks/>
          </p:cNvSpPr>
          <p:nvPr/>
        </p:nvSpPr>
        <p:spPr>
          <a:xfrm>
            <a:off x="4797164" y="252980"/>
            <a:ext cx="1020837" cy="1320800"/>
          </a:xfrm>
          <a:prstGeom prst="rect">
            <a:avLst/>
          </a:prstGeom>
        </p:spPr>
        <p:txBody>
          <a:bodyPr vert="horz" lIns="91440" tIns="45720" rIns="91440" bIns="45720" rtlCol="0" anchor="t">
            <a:noAutofit/>
          </a:bodyPr>
          <a:lstStyle>
            <a:lvl1pPr algn="l" defTabSz="457200" rtl="0" eaLnBrk="1" latinLnBrk="0" hangingPunct="1">
              <a:spcBef>
                <a:spcPct val="0"/>
              </a:spcBef>
              <a:buNone/>
              <a:defRPr sz="3600" kern="1200">
                <a:solidFill>
                  <a:schemeClr val="accent1">
                    <a:lumMod val="7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s-MX" sz="6000" u="sng" dirty="0" smtClean="0"/>
              <a:t/>
            </a:r>
            <a:br>
              <a:rPr lang="es-MX" sz="6000" u="sng" dirty="0" smtClean="0"/>
            </a:br>
            <a:r>
              <a:rPr lang="es-MX" sz="6000" u="sng" dirty="0" smtClean="0"/>
              <a:t>¿? </a:t>
            </a:r>
            <a:br>
              <a:rPr lang="es-MX" sz="6000" u="sng" dirty="0" smtClean="0"/>
            </a:br>
            <a:endParaRPr lang="es-MX" sz="6000" u="sng" dirty="0"/>
          </a:p>
        </p:txBody>
      </p:sp>
    </p:spTree>
    <p:extLst>
      <p:ext uri="{BB962C8B-B14F-4D97-AF65-F5344CB8AC3E}">
        <p14:creationId xmlns:p14="http://schemas.microsoft.com/office/powerpoint/2010/main" val="404769452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MX" sz="4800" dirty="0" smtClean="0"/>
              <a:t>CREEN EN LOS DEMÁS</a:t>
            </a:r>
            <a:endParaRPr lang="es-MX" sz="4800" dirty="0"/>
          </a:p>
        </p:txBody>
      </p:sp>
      <p:pic>
        <p:nvPicPr>
          <p:cNvPr id="5124" name="Picture 4" descr="https://s-media-cache-ak0.pinimg.com/736x/89/a0/ab/89a0abc04c24f9709a319f7d867dda29.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77334" y="1611133"/>
            <a:ext cx="4014719" cy="2432833"/>
          </a:xfrm>
          <a:prstGeom prst="rect">
            <a:avLst/>
          </a:prstGeom>
          <a:noFill/>
          <a:extLst>
            <a:ext uri="{909E8E84-426E-40DD-AFC4-6F175D3DCCD1}">
              <a14:hiddenFill xmlns:a14="http://schemas.microsoft.com/office/drawing/2010/main">
                <a:solidFill>
                  <a:srgbClr val="FFFFFF"/>
                </a:solidFill>
              </a14:hiddenFill>
            </a:ext>
          </a:extLst>
        </p:spPr>
      </p:pic>
      <p:pic>
        <p:nvPicPr>
          <p:cNvPr id="5126" name="Picture 6" descr="http://img.desmotivaciones.es/201211/Acceso_Usuarios.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708265" y="2827549"/>
            <a:ext cx="2549525" cy="306335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4600625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3363384" y="2484439"/>
            <a:ext cx="4673984" cy="3880773"/>
          </a:xfrm>
        </p:spPr>
        <p:txBody>
          <a:bodyPr/>
          <a:lstStyle/>
          <a:p>
            <a:pPr marL="0" indent="0" algn="just">
              <a:buNone/>
            </a:pPr>
            <a:r>
              <a:rPr lang="es-MX" dirty="0" smtClean="0"/>
              <a:t>Esta característica se refiere a que las personas centradas en principios no sobreaccionan ante las conductas negativas, las críticas ni las debilidades humanas. No son envidiosas. Se niegan a etiquetar, estereotipar, clasificar y prejuzgar a los demás; por el contrario, detectan al roble joven entre los arbustos y lo ayudan a transformarse en un gran árbol.</a:t>
            </a:r>
          </a:p>
          <a:p>
            <a:pPr marL="0" indent="0" algn="just">
              <a:buNone/>
            </a:pPr>
            <a:endParaRPr lang="es-MX" dirty="0"/>
          </a:p>
        </p:txBody>
      </p:sp>
      <p:sp>
        <p:nvSpPr>
          <p:cNvPr id="5" name="Título 1"/>
          <p:cNvSpPr txBox="1">
            <a:spLocks/>
          </p:cNvSpPr>
          <p:nvPr/>
        </p:nvSpPr>
        <p:spPr>
          <a:xfrm>
            <a:off x="4797164" y="252980"/>
            <a:ext cx="1020837" cy="1320800"/>
          </a:xfrm>
          <a:prstGeom prst="rect">
            <a:avLst/>
          </a:prstGeom>
        </p:spPr>
        <p:txBody>
          <a:bodyPr vert="horz" lIns="91440" tIns="45720" rIns="91440" bIns="45720" rtlCol="0" anchor="t">
            <a:noAutofit/>
          </a:bodyPr>
          <a:lstStyle>
            <a:lvl1pPr algn="l" defTabSz="457200" rtl="0" eaLnBrk="1" latinLnBrk="0" hangingPunct="1">
              <a:spcBef>
                <a:spcPct val="0"/>
              </a:spcBef>
              <a:buNone/>
              <a:defRPr sz="3600" kern="1200">
                <a:solidFill>
                  <a:schemeClr val="accent1">
                    <a:lumMod val="7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s-MX" sz="6000" dirty="0" smtClean="0"/>
              <a:t/>
            </a:r>
            <a:br>
              <a:rPr lang="es-MX" sz="6000" dirty="0" smtClean="0"/>
            </a:br>
            <a:r>
              <a:rPr lang="es-MX" sz="6000" dirty="0" smtClean="0"/>
              <a:t>¿? </a:t>
            </a:r>
            <a:br>
              <a:rPr lang="es-MX" sz="6000" dirty="0" smtClean="0"/>
            </a:br>
            <a:endParaRPr lang="es-MX" sz="6000" dirty="0"/>
          </a:p>
        </p:txBody>
      </p:sp>
    </p:spTree>
    <p:extLst>
      <p:ext uri="{BB962C8B-B14F-4D97-AF65-F5344CB8AC3E}">
        <p14:creationId xmlns:p14="http://schemas.microsoft.com/office/powerpoint/2010/main" val="173857953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77334" y="566058"/>
            <a:ext cx="8596668" cy="1320800"/>
          </a:xfrm>
        </p:spPr>
        <p:txBody>
          <a:bodyPr>
            <a:noAutofit/>
          </a:bodyPr>
          <a:lstStyle/>
          <a:p>
            <a:r>
              <a:rPr lang="es-MX" sz="4800" dirty="0"/>
              <a:t/>
            </a:r>
            <a:br>
              <a:rPr lang="es-MX" sz="4800" dirty="0"/>
            </a:br>
            <a:r>
              <a:rPr lang="es-MX" sz="4800" dirty="0"/>
              <a:t>Dirigen sus vidas de forma equilibrada</a:t>
            </a:r>
          </a:p>
        </p:txBody>
      </p:sp>
      <p:pic>
        <p:nvPicPr>
          <p:cNvPr id="7170" name="Picture 2" descr="http://image.slidesharecdn.com/gestiondelamente-131219035205-phpapp02/95/dirige-tu-mente-para-dirigir-tu-vida-24-638.jpg?cb=138742625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77334" y="3239179"/>
            <a:ext cx="3646112" cy="2806021"/>
          </a:xfrm>
          <a:prstGeom prst="rect">
            <a:avLst/>
          </a:prstGeom>
          <a:noFill/>
          <a:extLst>
            <a:ext uri="{909E8E84-426E-40DD-AFC4-6F175D3DCCD1}">
              <a14:hiddenFill xmlns:a14="http://schemas.microsoft.com/office/drawing/2010/main">
                <a:solidFill>
                  <a:srgbClr val="FFFFFF"/>
                </a:solidFill>
              </a14:hiddenFill>
            </a:ext>
          </a:extLst>
        </p:spPr>
      </p:pic>
      <p:pic>
        <p:nvPicPr>
          <p:cNvPr id="7174" name="Picture 6" descr="http://www.dontknow.net/sites/default/files/styles/widget/public/decision/seguir_mis_intuiciones_para_decidir_y_dirigir_mi_vida.png?itok=7Fk66WY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75275" y="3473335"/>
            <a:ext cx="2857500" cy="161925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2067185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3231848" y="2320246"/>
            <a:ext cx="4673984" cy="3880773"/>
          </a:xfrm>
        </p:spPr>
        <p:txBody>
          <a:bodyPr/>
          <a:lstStyle/>
          <a:p>
            <a:pPr marL="0" indent="0" algn="just">
              <a:buNone/>
            </a:pPr>
            <a:r>
              <a:rPr lang="es-MX" dirty="0" smtClean="0"/>
              <a:t>Esta característica se refiere a que las personas centradas en principios les gusta leer los mejores libros y revistas y se mantienen al día respecto al curso de los negocios y acontecimientos. Son socialmente activos y tienen muchos amigos y algunos confidentes. Son también intelectualmente activos y se interesan por </a:t>
            </a:r>
            <a:r>
              <a:rPr lang="es-MX" dirty="0"/>
              <a:t>u</a:t>
            </a:r>
            <a:r>
              <a:rPr lang="es-MX" dirty="0" smtClean="0"/>
              <a:t>na amplia gama de cuestiones. Leen , miran, observan y aprenden.</a:t>
            </a:r>
          </a:p>
          <a:p>
            <a:pPr marL="0" indent="0" algn="just">
              <a:buNone/>
            </a:pPr>
            <a:endParaRPr lang="es-MX" dirty="0"/>
          </a:p>
        </p:txBody>
      </p:sp>
      <p:sp>
        <p:nvSpPr>
          <p:cNvPr id="5" name="Título 1"/>
          <p:cNvSpPr txBox="1">
            <a:spLocks/>
          </p:cNvSpPr>
          <p:nvPr/>
        </p:nvSpPr>
        <p:spPr>
          <a:xfrm>
            <a:off x="4797164" y="252980"/>
            <a:ext cx="1020837" cy="1320800"/>
          </a:xfrm>
          <a:prstGeom prst="rect">
            <a:avLst/>
          </a:prstGeom>
        </p:spPr>
        <p:txBody>
          <a:bodyPr vert="horz" lIns="91440" tIns="45720" rIns="91440" bIns="45720" rtlCol="0" anchor="t">
            <a:noAutofit/>
          </a:bodyPr>
          <a:lstStyle>
            <a:lvl1pPr algn="l" defTabSz="457200" rtl="0" eaLnBrk="1" latinLnBrk="0" hangingPunct="1">
              <a:spcBef>
                <a:spcPct val="0"/>
              </a:spcBef>
              <a:buNone/>
              <a:defRPr sz="3600" kern="1200">
                <a:solidFill>
                  <a:schemeClr val="accent1">
                    <a:lumMod val="7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s-MX" sz="6000" dirty="0" smtClean="0"/>
              <a:t/>
            </a:r>
            <a:br>
              <a:rPr lang="es-MX" sz="6000" dirty="0" smtClean="0"/>
            </a:br>
            <a:r>
              <a:rPr lang="es-MX" sz="6000" dirty="0" smtClean="0"/>
              <a:t>¿? </a:t>
            </a:r>
            <a:br>
              <a:rPr lang="es-MX" sz="6000" dirty="0" smtClean="0"/>
            </a:br>
            <a:endParaRPr lang="es-MX" sz="6000" dirty="0"/>
          </a:p>
        </p:txBody>
      </p:sp>
    </p:spTree>
    <p:extLst>
      <p:ext uri="{BB962C8B-B14F-4D97-AF65-F5344CB8AC3E}">
        <p14:creationId xmlns:p14="http://schemas.microsoft.com/office/powerpoint/2010/main" val="164942955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Contenido</a:t>
            </a:r>
            <a:endParaRPr lang="es-MX" dirty="0"/>
          </a:p>
        </p:txBody>
      </p:sp>
      <p:sp>
        <p:nvSpPr>
          <p:cNvPr id="3" name="Marcador de contenido 2"/>
          <p:cNvSpPr>
            <a:spLocks noGrp="1"/>
          </p:cNvSpPr>
          <p:nvPr>
            <p:ph idx="1"/>
          </p:nvPr>
        </p:nvSpPr>
        <p:spPr/>
        <p:txBody>
          <a:bodyPr>
            <a:normAutofit lnSpcReduction="10000"/>
          </a:bodyPr>
          <a:lstStyle/>
          <a:p>
            <a:pPr marL="0" indent="0">
              <a:buNone/>
            </a:pPr>
            <a:r>
              <a:rPr lang="es-MX" dirty="0"/>
              <a:t>Portada</a:t>
            </a:r>
          </a:p>
          <a:p>
            <a:pPr marL="0" indent="0">
              <a:buNone/>
            </a:pPr>
            <a:r>
              <a:rPr lang="es-MX" dirty="0"/>
              <a:t>Contenido</a:t>
            </a:r>
          </a:p>
          <a:p>
            <a:pPr marL="0" indent="0">
              <a:buNone/>
            </a:pPr>
            <a:r>
              <a:rPr lang="es-MX" dirty="0"/>
              <a:t>Objetivo </a:t>
            </a:r>
          </a:p>
          <a:p>
            <a:pPr marL="0" indent="0">
              <a:buNone/>
            </a:pPr>
            <a:r>
              <a:rPr lang="es-MX" dirty="0"/>
              <a:t>Introducción</a:t>
            </a:r>
          </a:p>
          <a:p>
            <a:pPr marL="0" indent="0">
              <a:buNone/>
            </a:pPr>
            <a:r>
              <a:rPr lang="es-ES" dirty="0"/>
              <a:t>Liderazgo centrado en </a:t>
            </a:r>
            <a:r>
              <a:rPr lang="es-ES" dirty="0" smtClean="0"/>
              <a:t>principios</a:t>
            </a:r>
          </a:p>
          <a:p>
            <a:pPr marL="0" indent="0">
              <a:buNone/>
            </a:pPr>
            <a:r>
              <a:rPr lang="es-ES" dirty="0" smtClean="0"/>
              <a:t>¿Qué es el liderazgo centrado en principios?</a:t>
            </a:r>
          </a:p>
          <a:p>
            <a:pPr marL="0" indent="0">
              <a:buNone/>
            </a:pPr>
            <a:r>
              <a:rPr lang="es-MX" dirty="0" smtClean="0"/>
              <a:t>Características de los líderes centrados en principios</a:t>
            </a:r>
          </a:p>
          <a:p>
            <a:pPr marL="0" indent="0">
              <a:buNone/>
            </a:pPr>
            <a:r>
              <a:rPr lang="es-MX" dirty="0" smtClean="0"/>
              <a:t>El poder centrado en principios</a:t>
            </a:r>
          </a:p>
          <a:p>
            <a:pPr marL="0" indent="0">
              <a:buNone/>
            </a:pPr>
            <a:r>
              <a:rPr lang="es-MX" dirty="0" smtClean="0"/>
              <a:t>La influencia del poder</a:t>
            </a:r>
          </a:p>
          <a:p>
            <a:pPr marL="0" indent="0">
              <a:buNone/>
            </a:pPr>
            <a:r>
              <a:rPr lang="es-MX" dirty="0" smtClean="0"/>
              <a:t>Proceso del poder</a:t>
            </a:r>
            <a:endParaRPr lang="es-MX" dirty="0" smtClean="0"/>
          </a:p>
          <a:p>
            <a:pPr marL="0" indent="0">
              <a:buNone/>
            </a:pPr>
            <a:endParaRPr lang="es-MX" dirty="0"/>
          </a:p>
        </p:txBody>
      </p:sp>
    </p:spTree>
    <p:extLst>
      <p:ext uri="{BB962C8B-B14F-4D97-AF65-F5344CB8AC3E}">
        <p14:creationId xmlns:p14="http://schemas.microsoft.com/office/powerpoint/2010/main" val="268593491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Autofit/>
          </a:bodyPr>
          <a:lstStyle/>
          <a:p>
            <a:r>
              <a:rPr lang="es-MX" sz="4800" dirty="0"/>
              <a:t>Ven la vida como una aventura</a:t>
            </a:r>
            <a:br>
              <a:rPr lang="es-MX" sz="4800" dirty="0"/>
            </a:br>
            <a:endParaRPr lang="es-MX" sz="4800" dirty="0"/>
          </a:p>
        </p:txBody>
      </p:sp>
      <p:pic>
        <p:nvPicPr>
          <p:cNvPr id="9218" name="Picture 2" descr="http://www.desmotivar.com/img/desmotivaciones/102585_la-vida.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26900" y="1586593"/>
            <a:ext cx="3748768" cy="3253208"/>
          </a:xfrm>
          <a:prstGeom prst="rect">
            <a:avLst/>
          </a:prstGeom>
          <a:noFill/>
          <a:extLst>
            <a:ext uri="{909E8E84-426E-40DD-AFC4-6F175D3DCCD1}">
              <a14:hiddenFill xmlns:a14="http://schemas.microsoft.com/office/drawing/2010/main">
                <a:solidFill>
                  <a:srgbClr val="FFFFFF"/>
                </a:solidFill>
              </a14:hiddenFill>
            </a:ext>
          </a:extLst>
        </p:spPr>
      </p:pic>
      <p:pic>
        <p:nvPicPr>
          <p:cNvPr id="9220" name="Picture 4" descr="http://vidaaventura.net/wp-content/themes/vida/images/home-page-01.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093028" y="4517863"/>
            <a:ext cx="4477204" cy="180061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5672912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MX" dirty="0" smtClean="0"/>
              <a:t/>
            </a:r>
            <a:br>
              <a:rPr lang="es-MX" dirty="0" smtClean="0"/>
            </a:br>
            <a:endParaRPr lang="es-MX" dirty="0"/>
          </a:p>
        </p:txBody>
      </p:sp>
      <p:sp>
        <p:nvSpPr>
          <p:cNvPr id="3" name="Marcador de contenido 2"/>
          <p:cNvSpPr>
            <a:spLocks noGrp="1"/>
          </p:cNvSpPr>
          <p:nvPr>
            <p:ph idx="1"/>
          </p:nvPr>
        </p:nvSpPr>
        <p:spPr>
          <a:xfrm>
            <a:off x="2752877" y="2697618"/>
            <a:ext cx="4673984" cy="3880773"/>
          </a:xfrm>
        </p:spPr>
        <p:txBody>
          <a:bodyPr/>
          <a:lstStyle/>
          <a:p>
            <a:pPr marL="0" indent="0" algn="just">
              <a:buNone/>
            </a:pPr>
            <a:r>
              <a:rPr lang="es-MX" dirty="0" smtClean="0"/>
              <a:t>Esta característica se refiere a que las personas centradas en principios disfrutan de la vida. Puesto que su seguridad emana de su interior y no viene de afuera, no tienen necesidad de clasificarlo y estereotiparlo todo y a todos para dar una sensación general de certeza y predictibilidad. Perciben frescura en los viejos rostros, ven las viejas escenas como si lo hicieran por primera vez.</a:t>
            </a:r>
          </a:p>
          <a:p>
            <a:pPr marL="0" indent="0" algn="just">
              <a:buNone/>
            </a:pPr>
            <a:endParaRPr lang="es-MX" dirty="0"/>
          </a:p>
        </p:txBody>
      </p:sp>
      <p:sp>
        <p:nvSpPr>
          <p:cNvPr id="4" name="Título 1"/>
          <p:cNvSpPr txBox="1">
            <a:spLocks/>
          </p:cNvSpPr>
          <p:nvPr/>
        </p:nvSpPr>
        <p:spPr>
          <a:xfrm>
            <a:off x="4797164" y="252980"/>
            <a:ext cx="1020837" cy="1320800"/>
          </a:xfrm>
          <a:prstGeom prst="rect">
            <a:avLst/>
          </a:prstGeom>
        </p:spPr>
        <p:txBody>
          <a:bodyPr vert="horz" lIns="91440" tIns="45720" rIns="91440" bIns="45720" rtlCol="0" anchor="t">
            <a:noAutofit/>
          </a:bodyPr>
          <a:lstStyle>
            <a:lvl1pPr algn="l" defTabSz="457200" rtl="0" eaLnBrk="1" latinLnBrk="0" hangingPunct="1">
              <a:spcBef>
                <a:spcPct val="0"/>
              </a:spcBef>
              <a:buNone/>
              <a:defRPr sz="3600" kern="1200">
                <a:solidFill>
                  <a:schemeClr val="accent1">
                    <a:lumMod val="7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s-MX" sz="6000" dirty="0" smtClean="0"/>
              <a:t/>
            </a:r>
            <a:br>
              <a:rPr lang="es-MX" sz="6000" dirty="0" smtClean="0"/>
            </a:br>
            <a:r>
              <a:rPr lang="es-MX" sz="6000" dirty="0" smtClean="0"/>
              <a:t>¿? </a:t>
            </a:r>
            <a:br>
              <a:rPr lang="es-MX" sz="6000" dirty="0" smtClean="0"/>
            </a:br>
            <a:endParaRPr lang="es-MX" sz="6000" dirty="0"/>
          </a:p>
        </p:txBody>
      </p:sp>
    </p:spTree>
    <p:extLst>
      <p:ext uri="{BB962C8B-B14F-4D97-AF65-F5344CB8AC3E}">
        <p14:creationId xmlns:p14="http://schemas.microsoft.com/office/powerpoint/2010/main" val="674214590"/>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MX" sz="4800" dirty="0" smtClean="0"/>
              <a:t>SON SINÉRGETICOS</a:t>
            </a:r>
            <a:endParaRPr lang="es-MX" sz="4800" dirty="0"/>
          </a:p>
        </p:txBody>
      </p:sp>
      <p:pic>
        <p:nvPicPr>
          <p:cNvPr id="11266" name="Picture 2" descr="http://www.uam.es/personal_pdi/elapaz/mmmartin/complementos/tmonograficos/ategg_redessociales/apei3.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53861" y="1592942"/>
            <a:ext cx="3333750" cy="3333750"/>
          </a:xfrm>
          <a:prstGeom prst="rect">
            <a:avLst/>
          </a:prstGeom>
          <a:noFill/>
          <a:extLst>
            <a:ext uri="{909E8E84-426E-40DD-AFC4-6F175D3DCCD1}">
              <a14:hiddenFill xmlns:a14="http://schemas.microsoft.com/office/drawing/2010/main">
                <a:solidFill>
                  <a:srgbClr val="FFFFFF"/>
                </a:solidFill>
              </a14:hiddenFill>
            </a:ext>
          </a:extLst>
        </p:spPr>
      </p:pic>
      <p:pic>
        <p:nvPicPr>
          <p:cNvPr id="11268" name="Picture 4" descr="http://www.pressensa.com/wp-content/uploads/1416861731-cac2c8f6a2583b17c3d92ca235424267.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64138" y="3259817"/>
            <a:ext cx="4533900" cy="271462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4230002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3638248" y="2305732"/>
            <a:ext cx="4673984" cy="3880773"/>
          </a:xfrm>
        </p:spPr>
        <p:txBody>
          <a:bodyPr/>
          <a:lstStyle/>
          <a:p>
            <a:pPr marL="0" indent="0" algn="just">
              <a:buNone/>
            </a:pPr>
            <a:r>
              <a:rPr lang="es-MX" dirty="0" smtClean="0"/>
              <a:t>Esta característica se refiere a que las personas centradas en principios son catalizadoras del cambio. Mejoran casi todas las situaciones en las que intervienen. Trabajan tan inteligente como duramente. Son asombrosamente productivas, pero lo son porque aportan novedad y creatividad. Trabajan en equipo desarrollando sus propios puntos fuertes y luchan por complementar sus debilidades con los puntos fuertes de los demás.</a:t>
            </a:r>
          </a:p>
          <a:p>
            <a:pPr marL="0" indent="0" algn="just">
              <a:buNone/>
            </a:pPr>
            <a:endParaRPr lang="es-MX" dirty="0"/>
          </a:p>
        </p:txBody>
      </p:sp>
      <p:sp>
        <p:nvSpPr>
          <p:cNvPr id="5" name="Título 1"/>
          <p:cNvSpPr txBox="1">
            <a:spLocks/>
          </p:cNvSpPr>
          <p:nvPr/>
        </p:nvSpPr>
        <p:spPr>
          <a:xfrm>
            <a:off x="4797164" y="252980"/>
            <a:ext cx="1020837" cy="1320800"/>
          </a:xfrm>
          <a:prstGeom prst="rect">
            <a:avLst/>
          </a:prstGeom>
        </p:spPr>
        <p:txBody>
          <a:bodyPr vert="horz" lIns="91440" tIns="45720" rIns="91440" bIns="45720" rtlCol="0" anchor="t">
            <a:noAutofit/>
          </a:bodyPr>
          <a:lstStyle>
            <a:lvl1pPr algn="l" defTabSz="457200" rtl="0" eaLnBrk="1" latinLnBrk="0" hangingPunct="1">
              <a:spcBef>
                <a:spcPct val="0"/>
              </a:spcBef>
              <a:buNone/>
              <a:defRPr sz="3600" kern="1200">
                <a:solidFill>
                  <a:schemeClr val="accent1">
                    <a:lumMod val="7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s-MX" sz="6000" dirty="0" smtClean="0"/>
              <a:t/>
            </a:r>
            <a:br>
              <a:rPr lang="es-MX" sz="6000" dirty="0" smtClean="0"/>
            </a:br>
            <a:r>
              <a:rPr lang="es-MX" sz="6000" dirty="0" smtClean="0"/>
              <a:t>¿? </a:t>
            </a:r>
            <a:br>
              <a:rPr lang="es-MX" sz="6000" dirty="0" smtClean="0"/>
            </a:br>
            <a:endParaRPr lang="es-MX" sz="6000" dirty="0"/>
          </a:p>
        </p:txBody>
      </p:sp>
    </p:spTree>
    <p:extLst>
      <p:ext uri="{BB962C8B-B14F-4D97-AF65-F5344CB8AC3E}">
        <p14:creationId xmlns:p14="http://schemas.microsoft.com/office/powerpoint/2010/main" val="2193651021"/>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Autofit/>
          </a:bodyPr>
          <a:lstStyle/>
          <a:p>
            <a:r>
              <a:rPr lang="es-MX" sz="4800" dirty="0" smtClean="0"/>
              <a:t>SE EJERCITAN PARA LA AUTORRENOVACIÓN</a:t>
            </a:r>
            <a:endParaRPr lang="es-MX" sz="4800" dirty="0"/>
          </a:p>
        </p:txBody>
      </p:sp>
      <p:pic>
        <p:nvPicPr>
          <p:cNvPr id="14338" name="Picture 2" descr="http://yogasomostodos.org/wp-content/uploads/2015/08/Auto-renovaci%C3%B3n-3-223x300.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99003" y="2576286"/>
            <a:ext cx="2747283" cy="2857500"/>
          </a:xfrm>
          <a:prstGeom prst="rect">
            <a:avLst/>
          </a:prstGeom>
          <a:noFill/>
          <a:extLst>
            <a:ext uri="{909E8E84-426E-40DD-AFC4-6F175D3DCCD1}">
              <a14:hiddenFill xmlns:a14="http://schemas.microsoft.com/office/drawing/2010/main">
                <a:solidFill>
                  <a:srgbClr val="FFFFFF"/>
                </a:solidFill>
              </a14:hiddenFill>
            </a:ext>
          </a:extLst>
        </p:spPr>
      </p:pic>
      <p:pic>
        <p:nvPicPr>
          <p:cNvPr id="14340" name="Picture 4" descr="http://blog.xpress.com.mx/wp-content/themes/equator/timthumb.php?src=http://blog.xpress.com.mx/wp-content/uploads/2012/02/renovacion.jpg&amp;w=200&amp;h=260&amp;zc=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206546" y="3876447"/>
            <a:ext cx="1905000" cy="24765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8966109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3710820" y="2131561"/>
            <a:ext cx="4673984" cy="3880773"/>
          </a:xfrm>
        </p:spPr>
        <p:txBody>
          <a:bodyPr>
            <a:normAutofit/>
          </a:bodyPr>
          <a:lstStyle/>
          <a:p>
            <a:pPr marL="0" indent="0" algn="just">
              <a:buNone/>
            </a:pPr>
            <a:r>
              <a:rPr lang="es-MX" sz="2400" dirty="0" smtClean="0"/>
              <a:t>Esta característica se refiere a que las personas centradas en principios se ejercitan constantemente en las dimensiones de la personalidad humana: física, mental, emocional y espiritual. Ejercitan sus mentes leyendo, resolviendo problemas creativos, escribiendo y observando. </a:t>
            </a:r>
          </a:p>
          <a:p>
            <a:pPr marL="0" indent="0" algn="just">
              <a:buNone/>
            </a:pPr>
            <a:endParaRPr lang="es-MX" sz="2400" dirty="0"/>
          </a:p>
        </p:txBody>
      </p:sp>
      <p:sp>
        <p:nvSpPr>
          <p:cNvPr id="5" name="Título 1"/>
          <p:cNvSpPr txBox="1">
            <a:spLocks/>
          </p:cNvSpPr>
          <p:nvPr/>
        </p:nvSpPr>
        <p:spPr>
          <a:xfrm>
            <a:off x="4797164" y="252980"/>
            <a:ext cx="1020837" cy="1320800"/>
          </a:xfrm>
          <a:prstGeom prst="rect">
            <a:avLst/>
          </a:prstGeom>
        </p:spPr>
        <p:txBody>
          <a:bodyPr vert="horz" lIns="91440" tIns="45720" rIns="91440" bIns="45720" rtlCol="0" anchor="t">
            <a:noAutofit/>
          </a:bodyPr>
          <a:lstStyle>
            <a:lvl1pPr algn="l" defTabSz="457200" rtl="0" eaLnBrk="1" latinLnBrk="0" hangingPunct="1">
              <a:spcBef>
                <a:spcPct val="0"/>
              </a:spcBef>
              <a:buNone/>
              <a:defRPr sz="3600" kern="1200">
                <a:solidFill>
                  <a:schemeClr val="accent1">
                    <a:lumMod val="7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s-MX" sz="6000" dirty="0" smtClean="0"/>
              <a:t/>
            </a:r>
            <a:br>
              <a:rPr lang="es-MX" sz="6000" dirty="0" smtClean="0"/>
            </a:br>
            <a:r>
              <a:rPr lang="es-MX" sz="6000" dirty="0" smtClean="0"/>
              <a:t>¿? </a:t>
            </a:r>
            <a:br>
              <a:rPr lang="es-MX" sz="6000" dirty="0" smtClean="0"/>
            </a:br>
            <a:endParaRPr lang="es-MX" sz="6000" dirty="0"/>
          </a:p>
        </p:txBody>
      </p:sp>
    </p:spTree>
    <p:extLst>
      <p:ext uri="{BB962C8B-B14F-4D97-AF65-F5344CB8AC3E}">
        <p14:creationId xmlns:p14="http://schemas.microsoft.com/office/powerpoint/2010/main" val="2207830609"/>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Autofit/>
          </a:bodyPr>
          <a:lstStyle/>
          <a:p>
            <a:r>
              <a:rPr lang="es-MX" sz="4800" dirty="0" smtClean="0"/>
              <a:t>EL PODER CENTRADO EN PRINCIPIOS</a:t>
            </a:r>
            <a:endParaRPr lang="es-MX" sz="4800" dirty="0"/>
          </a:p>
        </p:txBody>
      </p:sp>
      <p:pic>
        <p:nvPicPr>
          <p:cNvPr id="17410" name="Picture 2" descr="http://colguinimed.edu.co/web/images/liderrrr.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56717" y="2205037"/>
            <a:ext cx="4333875" cy="324802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9626309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6" name="Picture 2" descr="http://image.slidesharecdn.com/personal-y-vida-interior-como-hta-de-exito-1211231370324750-9/95/persona-y-vida-interior-como-hta-de-exito-25-728.jpg?cb=121120612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45860" y="354012"/>
            <a:ext cx="9017453" cy="627901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9061288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957942" y="686138"/>
            <a:ext cx="6096000" cy="4893647"/>
          </a:xfrm>
          <a:prstGeom prst="rect">
            <a:avLst/>
          </a:prstGeom>
        </p:spPr>
        <p:txBody>
          <a:bodyPr>
            <a:spAutoFit/>
          </a:bodyPr>
          <a:lstStyle/>
          <a:p>
            <a:pPr algn="just"/>
            <a:r>
              <a:rPr lang="es-MX" sz="2600" dirty="0"/>
              <a:t>El verdadero poder de liderazgo dimana de poseer un carácter honorable y del ejercicio de ciertas reglas y principios del poder. La mayoría de las cuestiones sobre el liderazgo se concentra, sin embargo, en las teorías genéticas del “gran hombre”, de los “rasgos” de la personalidad o del “estilo” de comportamiento. Estas teorías tienen un sentido más explicativo que predictivo</a:t>
            </a:r>
          </a:p>
        </p:txBody>
      </p:sp>
    </p:spTree>
    <p:extLst>
      <p:ext uri="{BB962C8B-B14F-4D97-AF65-F5344CB8AC3E}">
        <p14:creationId xmlns:p14="http://schemas.microsoft.com/office/powerpoint/2010/main" val="281421425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LA INFLUENCIA DEL PODER</a:t>
            </a:r>
            <a:endParaRPr lang="es-MX" dirty="0"/>
          </a:p>
        </p:txBody>
      </p:sp>
      <p:sp>
        <p:nvSpPr>
          <p:cNvPr id="3" name="Marcador de contenido 2"/>
          <p:cNvSpPr>
            <a:spLocks noGrp="1"/>
          </p:cNvSpPr>
          <p:nvPr>
            <p:ph idx="1"/>
          </p:nvPr>
        </p:nvSpPr>
        <p:spPr>
          <a:xfrm>
            <a:off x="677334" y="2160589"/>
            <a:ext cx="4474215" cy="3880773"/>
          </a:xfrm>
        </p:spPr>
        <p:txBody>
          <a:bodyPr>
            <a:normAutofit lnSpcReduction="10000"/>
          </a:bodyPr>
          <a:lstStyle/>
          <a:p>
            <a:pPr algn="just"/>
            <a:r>
              <a:rPr lang="es-MX" dirty="0"/>
              <a:t>El poder coercitivo se fundamenta en el miedo, tanto del líder como de su seguidor. Los líderes tienden a apoyarse en el poder coercitivo cuando temen que no obtendrán sumisión. Es el enfoque de la “mano dura”, que pocos defienden en público pero muchos están dispuestos a usar, bien porque les parece justificado frente a otras amenazas más graves que se ciernen sobre el líder, bien porque lo consideran conveniente y parece funcionar en ese momento</a:t>
            </a:r>
          </a:p>
        </p:txBody>
      </p:sp>
      <p:pic>
        <p:nvPicPr>
          <p:cNvPr id="18434" name="Picture 2" descr="http://www.definicionabc.com/wp-content/uploads/Poder.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629096" y="1789939"/>
            <a:ext cx="3810000" cy="33147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2620060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3"/>
          <p:cNvSpPr txBox="1"/>
          <p:nvPr/>
        </p:nvSpPr>
        <p:spPr>
          <a:xfrm>
            <a:off x="353291" y="301336"/>
            <a:ext cx="5465618" cy="1754326"/>
          </a:xfrm>
          <a:prstGeom prst="rect">
            <a:avLst/>
          </a:prstGeom>
          <a:ln w="38100"/>
        </p:spPr>
        <p:style>
          <a:lnRef idx="2">
            <a:schemeClr val="accent1"/>
          </a:lnRef>
          <a:fillRef idx="1">
            <a:schemeClr val="lt1"/>
          </a:fillRef>
          <a:effectRef idx="0">
            <a:schemeClr val="accent1"/>
          </a:effectRef>
          <a:fontRef idx="minor">
            <a:schemeClr val="dk1"/>
          </a:fontRef>
        </p:style>
        <p:txBody>
          <a:bodyPr wrap="square" rtlCol="0">
            <a:spAutoFit/>
          </a:bodyPr>
          <a:lstStyle/>
          <a:p>
            <a:pPr algn="just"/>
            <a:r>
              <a:rPr lang="es-MX" dirty="0" smtClean="0"/>
              <a:t>Objetivo: </a:t>
            </a:r>
            <a:r>
              <a:rPr lang="es-MX" dirty="0"/>
              <a:t>Analizar y aplicar los principales conceptos y herramientas de las diferentes teorías del liderazgo en la realización de tareas y/o actividades específicas en el ejercicio de su profesión. Desarrollar las habilidades para ejercer un liderazgo eficaz.</a:t>
            </a:r>
          </a:p>
        </p:txBody>
      </p:sp>
      <p:cxnSp>
        <p:nvCxnSpPr>
          <p:cNvPr id="6" name="Conector recto de flecha 5"/>
          <p:cNvCxnSpPr/>
          <p:nvPr/>
        </p:nvCxnSpPr>
        <p:spPr>
          <a:xfrm>
            <a:off x="4000500" y="2078182"/>
            <a:ext cx="0" cy="1205345"/>
          </a:xfrm>
          <a:prstGeom prst="straightConnector1">
            <a:avLst/>
          </a:prstGeom>
          <a:ln w="57150">
            <a:tailEnd type="triangle"/>
          </a:ln>
        </p:spPr>
        <p:style>
          <a:lnRef idx="1">
            <a:schemeClr val="accent1"/>
          </a:lnRef>
          <a:fillRef idx="0">
            <a:schemeClr val="accent1"/>
          </a:fillRef>
          <a:effectRef idx="0">
            <a:schemeClr val="accent1"/>
          </a:effectRef>
          <a:fontRef idx="minor">
            <a:schemeClr val="tx1"/>
          </a:fontRef>
        </p:style>
      </p:cxnSp>
      <p:sp>
        <p:nvSpPr>
          <p:cNvPr id="7" name="CuadroTexto 6"/>
          <p:cNvSpPr txBox="1"/>
          <p:nvPr/>
        </p:nvSpPr>
        <p:spPr>
          <a:xfrm>
            <a:off x="3335482" y="3283527"/>
            <a:ext cx="4821382" cy="923330"/>
          </a:xfrm>
          <a:prstGeom prst="rect">
            <a:avLst/>
          </a:prstGeom>
          <a:noFill/>
          <a:ln w="38100">
            <a:solidFill>
              <a:schemeClr val="accent1"/>
            </a:solidFill>
          </a:ln>
        </p:spPr>
        <p:txBody>
          <a:bodyPr wrap="square" rtlCol="0">
            <a:spAutoFit/>
          </a:bodyPr>
          <a:lstStyle/>
          <a:p>
            <a:pPr algn="just"/>
            <a:r>
              <a:rPr lang="es-MX" dirty="0" smtClean="0"/>
              <a:t>Unidad 3. </a:t>
            </a:r>
            <a:r>
              <a:rPr lang="es-ES" dirty="0"/>
              <a:t>Analizar información de las nuevas corrientes del liderazgo</a:t>
            </a:r>
            <a:endParaRPr lang="es-MX" dirty="0"/>
          </a:p>
          <a:p>
            <a:pPr algn="just"/>
            <a:endParaRPr lang="es-MX" dirty="0"/>
          </a:p>
        </p:txBody>
      </p:sp>
      <p:cxnSp>
        <p:nvCxnSpPr>
          <p:cNvPr id="10" name="Conector recto de flecha 9"/>
          <p:cNvCxnSpPr/>
          <p:nvPr/>
        </p:nvCxnSpPr>
        <p:spPr>
          <a:xfrm flipH="1">
            <a:off x="6317673" y="4200930"/>
            <a:ext cx="27710" cy="1561007"/>
          </a:xfrm>
          <a:prstGeom prst="straightConnector1">
            <a:avLst/>
          </a:prstGeom>
          <a:ln w="57150">
            <a:tailEnd type="triangle"/>
          </a:ln>
        </p:spPr>
        <p:style>
          <a:lnRef idx="1">
            <a:schemeClr val="accent1"/>
          </a:lnRef>
          <a:fillRef idx="0">
            <a:schemeClr val="accent1"/>
          </a:fillRef>
          <a:effectRef idx="0">
            <a:schemeClr val="accent1"/>
          </a:effectRef>
          <a:fontRef idx="minor">
            <a:schemeClr val="tx1"/>
          </a:fontRef>
        </p:style>
      </p:cxnSp>
      <p:sp>
        <p:nvSpPr>
          <p:cNvPr id="12" name="CuadroTexto 11"/>
          <p:cNvSpPr txBox="1"/>
          <p:nvPr/>
        </p:nvSpPr>
        <p:spPr>
          <a:xfrm>
            <a:off x="2085109" y="5761937"/>
            <a:ext cx="4821382" cy="369332"/>
          </a:xfrm>
          <a:prstGeom prst="rect">
            <a:avLst/>
          </a:prstGeom>
          <a:noFill/>
          <a:ln w="38100">
            <a:solidFill>
              <a:schemeClr val="accent1"/>
            </a:solidFill>
          </a:ln>
        </p:spPr>
        <p:txBody>
          <a:bodyPr wrap="square" rtlCol="0">
            <a:spAutoFit/>
          </a:bodyPr>
          <a:lstStyle/>
          <a:p>
            <a:pPr algn="just"/>
            <a:r>
              <a:rPr lang="es-MX" dirty="0" smtClean="0"/>
              <a:t>Tema: Liderazgo centrado en principios. </a:t>
            </a:r>
            <a:endParaRPr lang="es-MX" dirty="0"/>
          </a:p>
        </p:txBody>
      </p:sp>
    </p:spTree>
    <p:extLst>
      <p:ext uri="{BB962C8B-B14F-4D97-AF65-F5344CB8AC3E}">
        <p14:creationId xmlns:p14="http://schemas.microsoft.com/office/powerpoint/2010/main" val="1070940859"/>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503163" y="363201"/>
            <a:ext cx="8596668" cy="1320800"/>
          </a:xfrm>
        </p:spPr>
        <p:txBody>
          <a:bodyPr/>
          <a:lstStyle/>
          <a:p>
            <a:r>
              <a:rPr lang="es-MX" dirty="0" smtClean="0"/>
              <a:t>PROCESO DEL PODER</a:t>
            </a:r>
            <a:endParaRPr lang="es-MX" dirty="0"/>
          </a:p>
        </p:txBody>
      </p:sp>
      <p:sp>
        <p:nvSpPr>
          <p:cNvPr id="5" name="Rectángulo 4"/>
          <p:cNvSpPr/>
          <p:nvPr/>
        </p:nvSpPr>
        <p:spPr>
          <a:xfrm>
            <a:off x="3100280" y="1242336"/>
            <a:ext cx="2962141" cy="539482"/>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s-MX" dirty="0" smtClean="0"/>
              <a:t>USTED</a:t>
            </a:r>
            <a:endParaRPr lang="es-MX" dirty="0"/>
          </a:p>
        </p:txBody>
      </p:sp>
      <p:sp>
        <p:nvSpPr>
          <p:cNvPr id="6" name="Rectángulo 5"/>
          <p:cNvSpPr/>
          <p:nvPr/>
        </p:nvSpPr>
        <p:spPr>
          <a:xfrm>
            <a:off x="3100281" y="2154680"/>
            <a:ext cx="2962141" cy="539482"/>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s-MX" dirty="0" smtClean="0"/>
              <a:t>Opción  de Liderazgo</a:t>
            </a:r>
            <a:endParaRPr lang="es-MX" dirty="0"/>
          </a:p>
        </p:txBody>
      </p:sp>
      <p:sp>
        <p:nvSpPr>
          <p:cNvPr id="7" name="Rectángulo 6"/>
          <p:cNvSpPr/>
          <p:nvPr/>
        </p:nvSpPr>
        <p:spPr>
          <a:xfrm>
            <a:off x="302041" y="2958358"/>
            <a:ext cx="2634342" cy="539482"/>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s-MX" dirty="0" smtClean="0"/>
              <a:t>Poder centrado en principios</a:t>
            </a:r>
            <a:endParaRPr lang="es-MX" dirty="0"/>
          </a:p>
        </p:txBody>
      </p:sp>
      <p:sp>
        <p:nvSpPr>
          <p:cNvPr id="8" name="Rectángulo 7"/>
          <p:cNvSpPr/>
          <p:nvPr/>
        </p:nvSpPr>
        <p:spPr>
          <a:xfrm>
            <a:off x="3264181" y="2953554"/>
            <a:ext cx="2634342" cy="539482"/>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s-MX" dirty="0" smtClean="0"/>
              <a:t>Poder utilitario</a:t>
            </a:r>
            <a:endParaRPr lang="es-MX" dirty="0"/>
          </a:p>
        </p:txBody>
      </p:sp>
      <p:sp>
        <p:nvSpPr>
          <p:cNvPr id="9" name="Rectángulo 8"/>
          <p:cNvSpPr/>
          <p:nvPr/>
        </p:nvSpPr>
        <p:spPr>
          <a:xfrm>
            <a:off x="6465489" y="2918443"/>
            <a:ext cx="2634342" cy="539482"/>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s-MX" dirty="0" smtClean="0"/>
              <a:t>Poder coercitivo</a:t>
            </a:r>
            <a:endParaRPr lang="es-MX" dirty="0"/>
          </a:p>
        </p:txBody>
      </p:sp>
      <p:sp>
        <p:nvSpPr>
          <p:cNvPr id="10" name="Rectángulo 9"/>
          <p:cNvSpPr/>
          <p:nvPr/>
        </p:nvSpPr>
        <p:spPr>
          <a:xfrm>
            <a:off x="299598" y="3986316"/>
            <a:ext cx="2634342" cy="539482"/>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s-MX" dirty="0" smtClean="0"/>
              <a:t>Honor</a:t>
            </a:r>
            <a:endParaRPr lang="es-MX" dirty="0"/>
          </a:p>
        </p:txBody>
      </p:sp>
      <p:sp>
        <p:nvSpPr>
          <p:cNvPr id="11" name="Rectángulo 10"/>
          <p:cNvSpPr/>
          <p:nvPr/>
        </p:nvSpPr>
        <p:spPr>
          <a:xfrm>
            <a:off x="3264181" y="3930506"/>
            <a:ext cx="2634342" cy="539482"/>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s-MX" dirty="0" smtClean="0"/>
              <a:t>Equidad</a:t>
            </a:r>
            <a:endParaRPr lang="es-MX" dirty="0"/>
          </a:p>
        </p:txBody>
      </p:sp>
      <p:sp>
        <p:nvSpPr>
          <p:cNvPr id="12" name="Rectángulo 11"/>
          <p:cNvSpPr/>
          <p:nvPr/>
        </p:nvSpPr>
        <p:spPr>
          <a:xfrm>
            <a:off x="6465489" y="3976708"/>
            <a:ext cx="2634342" cy="539482"/>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s-MX" dirty="0" smtClean="0"/>
              <a:t>Miedo</a:t>
            </a:r>
            <a:endParaRPr lang="es-MX" dirty="0"/>
          </a:p>
        </p:txBody>
      </p:sp>
      <p:sp>
        <p:nvSpPr>
          <p:cNvPr id="13" name="Rectángulo 12"/>
          <p:cNvSpPr/>
          <p:nvPr/>
        </p:nvSpPr>
        <p:spPr>
          <a:xfrm>
            <a:off x="299598" y="5014274"/>
            <a:ext cx="2634342" cy="539482"/>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s-MX" dirty="0" smtClean="0"/>
              <a:t>Influencia proactiva sostenida</a:t>
            </a:r>
            <a:endParaRPr lang="es-MX" dirty="0"/>
          </a:p>
        </p:txBody>
      </p:sp>
      <p:sp>
        <p:nvSpPr>
          <p:cNvPr id="14" name="Rectángulo 13"/>
          <p:cNvSpPr/>
          <p:nvPr/>
        </p:nvSpPr>
        <p:spPr>
          <a:xfrm>
            <a:off x="3264181" y="5014274"/>
            <a:ext cx="2634342" cy="539482"/>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s-MX" dirty="0" smtClean="0"/>
              <a:t>Influencia funcional reactiva</a:t>
            </a:r>
            <a:endParaRPr lang="es-MX" dirty="0"/>
          </a:p>
        </p:txBody>
      </p:sp>
      <p:sp>
        <p:nvSpPr>
          <p:cNvPr id="15" name="Rectángulo 14"/>
          <p:cNvSpPr/>
          <p:nvPr/>
        </p:nvSpPr>
        <p:spPr>
          <a:xfrm>
            <a:off x="6465489" y="5014274"/>
            <a:ext cx="2634342" cy="539482"/>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s-MX" dirty="0" smtClean="0"/>
              <a:t>Control temporal reactivo</a:t>
            </a:r>
            <a:endParaRPr lang="es-MX" dirty="0"/>
          </a:p>
        </p:txBody>
      </p:sp>
      <p:cxnSp>
        <p:nvCxnSpPr>
          <p:cNvPr id="17" name="Conector recto de flecha 16"/>
          <p:cNvCxnSpPr>
            <a:stCxn id="7" idx="2"/>
            <a:endCxn id="10" idx="0"/>
          </p:cNvCxnSpPr>
          <p:nvPr/>
        </p:nvCxnSpPr>
        <p:spPr>
          <a:xfrm flipH="1">
            <a:off x="1616769" y="3497840"/>
            <a:ext cx="2443" cy="48847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9" name="Conector recto de flecha 18"/>
          <p:cNvCxnSpPr>
            <a:stCxn id="10" idx="2"/>
            <a:endCxn id="13" idx="0"/>
          </p:cNvCxnSpPr>
          <p:nvPr/>
        </p:nvCxnSpPr>
        <p:spPr>
          <a:xfrm>
            <a:off x="1616769" y="4525798"/>
            <a:ext cx="0" cy="48847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1" name="Conector recto de flecha 20"/>
          <p:cNvCxnSpPr>
            <a:stCxn id="8" idx="2"/>
            <a:endCxn id="11" idx="0"/>
          </p:cNvCxnSpPr>
          <p:nvPr/>
        </p:nvCxnSpPr>
        <p:spPr>
          <a:xfrm>
            <a:off x="4581352" y="3493036"/>
            <a:ext cx="0" cy="43747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3" name="Conector recto de flecha 22"/>
          <p:cNvCxnSpPr>
            <a:stCxn id="11" idx="2"/>
            <a:endCxn id="14" idx="0"/>
          </p:cNvCxnSpPr>
          <p:nvPr/>
        </p:nvCxnSpPr>
        <p:spPr>
          <a:xfrm>
            <a:off x="4581352" y="4469988"/>
            <a:ext cx="0" cy="54428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5" name="Conector recto de flecha 24"/>
          <p:cNvCxnSpPr>
            <a:stCxn id="9" idx="2"/>
            <a:endCxn id="12" idx="0"/>
          </p:cNvCxnSpPr>
          <p:nvPr/>
        </p:nvCxnSpPr>
        <p:spPr>
          <a:xfrm>
            <a:off x="7782660" y="3457925"/>
            <a:ext cx="0" cy="51878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7" name="Conector recto de flecha 26"/>
          <p:cNvCxnSpPr>
            <a:stCxn id="12" idx="2"/>
            <a:endCxn id="15" idx="0"/>
          </p:cNvCxnSpPr>
          <p:nvPr/>
        </p:nvCxnSpPr>
        <p:spPr>
          <a:xfrm>
            <a:off x="7782660" y="4516190"/>
            <a:ext cx="0" cy="49808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9" name="Conector recto de flecha 28"/>
          <p:cNvCxnSpPr>
            <a:endCxn id="6" idx="0"/>
          </p:cNvCxnSpPr>
          <p:nvPr/>
        </p:nvCxnSpPr>
        <p:spPr>
          <a:xfrm>
            <a:off x="4581350" y="1781818"/>
            <a:ext cx="2" cy="37286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1" name="Conector recto de flecha 30"/>
          <p:cNvCxnSpPr>
            <a:stCxn id="6" idx="2"/>
            <a:endCxn id="8" idx="0"/>
          </p:cNvCxnSpPr>
          <p:nvPr/>
        </p:nvCxnSpPr>
        <p:spPr>
          <a:xfrm>
            <a:off x="4581352" y="2694162"/>
            <a:ext cx="0" cy="25939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3" name="Conector recto 32"/>
          <p:cNvCxnSpPr>
            <a:stCxn id="6" idx="3"/>
          </p:cNvCxnSpPr>
          <p:nvPr/>
        </p:nvCxnSpPr>
        <p:spPr>
          <a:xfrm>
            <a:off x="6062422" y="2424421"/>
            <a:ext cx="1720238"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35" name="Conector recto 34"/>
          <p:cNvCxnSpPr>
            <a:stCxn id="6" idx="1"/>
          </p:cNvCxnSpPr>
          <p:nvPr/>
        </p:nvCxnSpPr>
        <p:spPr>
          <a:xfrm flipH="1">
            <a:off x="1616769" y="2424421"/>
            <a:ext cx="1483512"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37" name="Conector recto de flecha 36"/>
          <p:cNvCxnSpPr>
            <a:endCxn id="9" idx="0"/>
          </p:cNvCxnSpPr>
          <p:nvPr/>
        </p:nvCxnSpPr>
        <p:spPr>
          <a:xfrm>
            <a:off x="7782660" y="2424421"/>
            <a:ext cx="0" cy="49402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9" name="Conector recto de flecha 38"/>
          <p:cNvCxnSpPr>
            <a:endCxn id="7" idx="0"/>
          </p:cNvCxnSpPr>
          <p:nvPr/>
        </p:nvCxnSpPr>
        <p:spPr>
          <a:xfrm>
            <a:off x="1616769" y="2424421"/>
            <a:ext cx="2443" cy="53393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1577123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606249" y="2786743"/>
            <a:ext cx="8596668" cy="1320800"/>
          </a:xfrm>
        </p:spPr>
        <p:txBody>
          <a:bodyPr>
            <a:noAutofit/>
          </a:bodyPr>
          <a:lstStyle/>
          <a:p>
            <a:r>
              <a:rPr lang="es-MX" sz="8800" dirty="0" smtClean="0"/>
              <a:t>GRACIAS!!!</a:t>
            </a:r>
            <a:endParaRPr lang="es-MX" sz="8800" dirty="0"/>
          </a:p>
        </p:txBody>
      </p:sp>
    </p:spTree>
    <p:extLst>
      <p:ext uri="{BB962C8B-B14F-4D97-AF65-F5344CB8AC3E}">
        <p14:creationId xmlns:p14="http://schemas.microsoft.com/office/powerpoint/2010/main" val="399073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Bibliografía</a:t>
            </a:r>
            <a:endParaRPr lang="es-MX" dirty="0"/>
          </a:p>
        </p:txBody>
      </p:sp>
      <p:sp>
        <p:nvSpPr>
          <p:cNvPr id="3" name="Marcador de contenido 2"/>
          <p:cNvSpPr>
            <a:spLocks noGrp="1"/>
          </p:cNvSpPr>
          <p:nvPr>
            <p:ph idx="1"/>
          </p:nvPr>
        </p:nvSpPr>
        <p:spPr>
          <a:xfrm>
            <a:off x="677334" y="1550989"/>
            <a:ext cx="8596668" cy="3880773"/>
          </a:xfrm>
        </p:spPr>
        <p:txBody>
          <a:bodyPr>
            <a:normAutofit/>
          </a:bodyPr>
          <a:lstStyle/>
          <a:p>
            <a:pPr lvl="0"/>
            <a:r>
              <a:rPr lang="es-ES" cap="all" dirty="0"/>
              <a:t>Administración y su proceso. </a:t>
            </a:r>
            <a:r>
              <a:rPr lang="fr-FR" dirty="0"/>
              <a:t>Stephen P. Robbins et. </a:t>
            </a:r>
            <a:r>
              <a:rPr lang="fr-FR" dirty="0" smtClean="0"/>
              <a:t>al.</a:t>
            </a:r>
            <a:r>
              <a:rPr lang="es-MX" dirty="0" smtClean="0"/>
              <a:t>Ed</a:t>
            </a:r>
            <a:r>
              <a:rPr lang="es-MX" dirty="0"/>
              <a:t>. </a:t>
            </a:r>
            <a:r>
              <a:rPr lang="es-MX" dirty="0" smtClean="0"/>
              <a:t>Pearson. México 2004</a:t>
            </a:r>
          </a:p>
          <a:p>
            <a:pPr lvl="0"/>
            <a:r>
              <a:rPr lang="es-MX" dirty="0"/>
              <a:t>ESCUELA PARA LÍDERES. Elizabeth M. Christopher y Larry E. </a:t>
            </a:r>
            <a:r>
              <a:rPr lang="es-MX" dirty="0" smtClean="0"/>
              <a:t>Smith. </a:t>
            </a:r>
            <a:r>
              <a:rPr lang="en-US" dirty="0" smtClean="0"/>
              <a:t>Ed</a:t>
            </a:r>
            <a:r>
              <a:rPr lang="en-US" dirty="0"/>
              <a:t>. </a:t>
            </a:r>
            <a:r>
              <a:rPr lang="en-US" dirty="0" smtClean="0"/>
              <a:t>Selector</a:t>
            </a:r>
            <a:r>
              <a:rPr lang="es-MX" dirty="0" smtClean="0"/>
              <a:t>. </a:t>
            </a:r>
            <a:r>
              <a:rPr lang="en-US" dirty="0" smtClean="0"/>
              <a:t>1989</a:t>
            </a:r>
          </a:p>
          <a:p>
            <a:pPr lvl="0"/>
            <a:r>
              <a:rPr lang="es-MX" dirty="0"/>
              <a:t>LOS PRINCIPIOS ABSOLUTOS DEL LIDERAZGO. Philip </a:t>
            </a:r>
            <a:r>
              <a:rPr lang="es-MX" dirty="0" smtClean="0"/>
              <a:t>Crosby. Ed</a:t>
            </a:r>
            <a:r>
              <a:rPr lang="es-MX" dirty="0"/>
              <a:t>. Prentice </a:t>
            </a:r>
            <a:r>
              <a:rPr lang="es-MX" dirty="0" smtClean="0"/>
              <a:t>Hall. México </a:t>
            </a:r>
            <a:r>
              <a:rPr lang="es-MX" dirty="0"/>
              <a:t>1996.</a:t>
            </a:r>
          </a:p>
          <a:p>
            <a:pPr lvl="0"/>
            <a:r>
              <a:rPr lang="es-ES" cap="all" dirty="0" smtClean="0"/>
              <a:t>Liderazgo </a:t>
            </a:r>
            <a:r>
              <a:rPr lang="es-ES" cap="all" dirty="0"/>
              <a:t>emocionalmente inteligente. </a:t>
            </a:r>
            <a:r>
              <a:rPr lang="es-ES" dirty="0" err="1" smtClean="0"/>
              <a:t>Reig</a:t>
            </a:r>
            <a:r>
              <a:rPr lang="es-ES" dirty="0" smtClean="0"/>
              <a:t>, Enrique. 31-OCT-2003</a:t>
            </a:r>
            <a:endParaRPr lang="es-MX" dirty="0"/>
          </a:p>
          <a:p>
            <a:pPr lvl="0"/>
            <a:r>
              <a:rPr lang="es-ES" cap="all" dirty="0" smtClean="0"/>
              <a:t>Paradigmas </a:t>
            </a:r>
            <a:r>
              <a:rPr lang="es-ES" cap="all" dirty="0"/>
              <a:t>del liderazgo. </a:t>
            </a:r>
            <a:r>
              <a:rPr lang="es-ES" dirty="0"/>
              <a:t>Pérez </a:t>
            </a:r>
            <a:r>
              <a:rPr lang="es-ES" dirty="0" smtClean="0"/>
              <a:t>López</a:t>
            </a:r>
            <a:r>
              <a:rPr lang="es-MX" dirty="0" smtClean="0"/>
              <a:t>. </a:t>
            </a:r>
            <a:r>
              <a:rPr lang="es-ES" dirty="0" smtClean="0"/>
              <a:t>10-DIC-2001</a:t>
            </a:r>
            <a:endParaRPr lang="es-MX" dirty="0"/>
          </a:p>
          <a:p>
            <a:pPr lvl="0"/>
            <a:r>
              <a:rPr lang="es-ES" cap="all" dirty="0" smtClean="0"/>
              <a:t>El </a:t>
            </a:r>
            <a:r>
              <a:rPr lang="es-ES" cap="all" dirty="0"/>
              <a:t>Liderazgo Centrado En Principios (</a:t>
            </a:r>
            <a:r>
              <a:rPr lang="es-ES" cap="all" dirty="0" err="1"/>
              <a:t>Paperback</a:t>
            </a:r>
            <a:r>
              <a:rPr lang="es-ES" cap="all" dirty="0"/>
              <a:t>). </a:t>
            </a:r>
            <a:r>
              <a:rPr lang="es-MX" dirty="0"/>
              <a:t>Stephen R. </a:t>
            </a:r>
            <a:r>
              <a:rPr lang="es-MX" dirty="0" err="1" smtClean="0"/>
              <a:t>Covey</a:t>
            </a:r>
            <a:r>
              <a:rPr lang="es-MX" dirty="0" smtClean="0"/>
              <a:t>. </a:t>
            </a:r>
            <a:r>
              <a:rPr lang="es-MX" dirty="0" err="1" smtClean="0"/>
              <a:t>Paidos</a:t>
            </a:r>
            <a:r>
              <a:rPr lang="es-MX" dirty="0" smtClean="0"/>
              <a:t> </a:t>
            </a:r>
            <a:r>
              <a:rPr lang="es-MX" dirty="0" err="1"/>
              <a:t>Iberica</a:t>
            </a:r>
            <a:r>
              <a:rPr lang="es-MX" dirty="0"/>
              <a:t> Ediciones S </a:t>
            </a:r>
            <a:r>
              <a:rPr lang="es-MX" smtClean="0"/>
              <a:t>A. Junio </a:t>
            </a:r>
            <a:r>
              <a:rPr lang="es-MX" dirty="0"/>
              <a:t>16, 1993</a:t>
            </a:r>
          </a:p>
          <a:p>
            <a:pPr lvl="0"/>
            <a:endParaRPr lang="es-MX" dirty="0"/>
          </a:p>
        </p:txBody>
      </p:sp>
    </p:spTree>
    <p:extLst>
      <p:ext uri="{BB962C8B-B14F-4D97-AF65-F5344CB8AC3E}">
        <p14:creationId xmlns:p14="http://schemas.microsoft.com/office/powerpoint/2010/main" val="178369818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INTRODUCCIÓN</a:t>
            </a:r>
            <a:endParaRPr lang="es-MX" dirty="0"/>
          </a:p>
        </p:txBody>
      </p:sp>
      <p:sp>
        <p:nvSpPr>
          <p:cNvPr id="3" name="Marcador de contenido 2"/>
          <p:cNvSpPr>
            <a:spLocks noGrp="1"/>
          </p:cNvSpPr>
          <p:nvPr>
            <p:ph idx="1"/>
          </p:nvPr>
        </p:nvSpPr>
        <p:spPr>
          <a:xfrm>
            <a:off x="677334" y="1557916"/>
            <a:ext cx="8596668" cy="3880773"/>
          </a:xfrm>
        </p:spPr>
        <p:txBody>
          <a:bodyPr/>
          <a:lstStyle/>
          <a:p>
            <a:pPr marL="0" indent="0" algn="just">
              <a:buNone/>
            </a:pPr>
            <a:r>
              <a:rPr lang="es-MX" dirty="0" smtClean="0"/>
              <a:t>En la actualidad en las organizaciones se esta prestando verdadera atención al factor humano, ya que independientemente del trabajo que se realiza, es también importante las relaciones humanas que se den, pues se dice que el cerca del 80% de los problemas que aquejan a una organización se refieren al factor humano.</a:t>
            </a:r>
          </a:p>
          <a:p>
            <a:pPr marL="0" indent="0" algn="just">
              <a:buNone/>
            </a:pPr>
            <a:endParaRPr lang="es-MX" dirty="0" smtClean="0"/>
          </a:p>
          <a:p>
            <a:pPr marL="0" indent="0" algn="just">
              <a:buNone/>
            </a:pPr>
            <a:r>
              <a:rPr lang="es-MX" dirty="0" smtClean="0"/>
              <a:t>Por lo que es de vital importancia que el liderazgo que se ponga en práctica sea centrado en principios, porque además éste es fundamental en cuatro niveles: personal, interpersonal, organizacional y gerencial.                                                                                    </a:t>
            </a:r>
            <a:endParaRPr lang="es-MX" dirty="0"/>
          </a:p>
        </p:txBody>
      </p:sp>
    </p:spTree>
    <p:extLst>
      <p:ext uri="{BB962C8B-B14F-4D97-AF65-F5344CB8AC3E}">
        <p14:creationId xmlns:p14="http://schemas.microsoft.com/office/powerpoint/2010/main" val="150231046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176525" y="3108251"/>
            <a:ext cx="8596668" cy="1320800"/>
          </a:xfrm>
        </p:spPr>
        <p:txBody>
          <a:bodyPr/>
          <a:lstStyle/>
          <a:p>
            <a:r>
              <a:rPr lang="es-ES" dirty="0" smtClean="0"/>
              <a:t>LIDERAZGO CENTRADO EN PRINCIPIOS</a:t>
            </a:r>
            <a:br>
              <a:rPr lang="es-ES" dirty="0" smtClean="0"/>
            </a:br>
            <a:endParaRPr lang="es-MX" dirty="0"/>
          </a:p>
        </p:txBody>
      </p:sp>
      <p:pic>
        <p:nvPicPr>
          <p:cNvPr id="5" name="Imagen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271090" y="3944680"/>
            <a:ext cx="2650166" cy="2570532"/>
          </a:xfrm>
          <a:prstGeom prst="rect">
            <a:avLst/>
          </a:prstGeom>
        </p:spPr>
      </p:pic>
    </p:spTree>
    <p:extLst>
      <p:ext uri="{BB962C8B-B14F-4D97-AF65-F5344CB8AC3E}">
        <p14:creationId xmlns:p14="http://schemas.microsoft.com/office/powerpoint/2010/main" val="200207084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103359" y="2479963"/>
            <a:ext cx="9474586" cy="1320800"/>
          </a:xfrm>
        </p:spPr>
        <p:txBody>
          <a:bodyPr>
            <a:noAutofit/>
          </a:bodyPr>
          <a:lstStyle/>
          <a:p>
            <a:r>
              <a:rPr lang="es-ES" sz="4000" dirty="0" smtClean="0"/>
              <a:t>¿QUÉ ES EL LIDERAZGO CENTRADO EN PRINCIPIOS?</a:t>
            </a:r>
            <a:br>
              <a:rPr lang="es-ES" sz="4000" dirty="0" smtClean="0"/>
            </a:br>
            <a:endParaRPr lang="es-MX" sz="4000" dirty="0"/>
          </a:p>
        </p:txBody>
      </p:sp>
      <p:pic>
        <p:nvPicPr>
          <p:cNvPr id="5" name="Imagen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205846" y="3140363"/>
            <a:ext cx="3229840" cy="2735119"/>
          </a:xfrm>
          <a:prstGeom prst="rect">
            <a:avLst/>
          </a:prstGeom>
          <a:ln>
            <a:noFill/>
          </a:ln>
          <a:effectLst>
            <a:softEdge rad="112500"/>
          </a:effectLst>
        </p:spPr>
      </p:pic>
    </p:spTree>
    <p:extLst>
      <p:ext uri="{BB962C8B-B14F-4D97-AF65-F5344CB8AC3E}">
        <p14:creationId xmlns:p14="http://schemas.microsoft.com/office/powerpoint/2010/main" val="204565427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3"/>
          <p:cNvSpPr txBox="1"/>
          <p:nvPr/>
        </p:nvSpPr>
        <p:spPr>
          <a:xfrm>
            <a:off x="976745" y="1454727"/>
            <a:ext cx="3657600" cy="4524315"/>
          </a:xfrm>
          <a:prstGeom prst="rect">
            <a:avLst/>
          </a:prstGeom>
          <a:noFill/>
        </p:spPr>
        <p:txBody>
          <a:bodyPr wrap="square" rtlCol="0">
            <a:spAutoFit/>
          </a:bodyPr>
          <a:lstStyle/>
          <a:p>
            <a:pPr algn="just"/>
            <a:r>
              <a:rPr lang="es-MX" sz="2400" dirty="0" smtClean="0"/>
              <a:t>Se trata de las personas eficaces que tratan de administrar u organizar su vida y sus relaciones basándose en principios, es decir, en leyes naturales y normas que tienen valor universal. Lo que se traduce en calidad, productividad y relaciones fructíferas para todos.</a:t>
            </a:r>
            <a:endParaRPr lang="es-MX" sz="2400" dirty="0"/>
          </a:p>
        </p:txBody>
      </p:sp>
      <p:pic>
        <p:nvPicPr>
          <p:cNvPr id="5" name="Imagen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82490" y="2628900"/>
            <a:ext cx="3377045" cy="2639291"/>
          </a:xfrm>
          <a:prstGeom prst="rect">
            <a:avLst/>
          </a:prstGeom>
          <a:ln>
            <a:noFill/>
          </a:ln>
          <a:effectLst>
            <a:softEdge rad="112500"/>
          </a:effectLst>
        </p:spPr>
      </p:pic>
    </p:spTree>
    <p:extLst>
      <p:ext uri="{BB962C8B-B14F-4D97-AF65-F5344CB8AC3E}">
        <p14:creationId xmlns:p14="http://schemas.microsoft.com/office/powerpoint/2010/main" val="16862315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041014" y="2448791"/>
            <a:ext cx="9588885" cy="1320800"/>
          </a:xfrm>
        </p:spPr>
        <p:txBody>
          <a:bodyPr>
            <a:noAutofit/>
          </a:bodyPr>
          <a:lstStyle/>
          <a:p>
            <a:r>
              <a:rPr lang="es-MX" sz="4400" dirty="0" smtClean="0"/>
              <a:t>CARACTERÍSTICAS DE LOS LÍDERES CENTRADOS EN PRINCIPIOS</a:t>
            </a:r>
            <a:br>
              <a:rPr lang="es-MX" sz="4400" dirty="0" smtClean="0"/>
            </a:br>
            <a:endParaRPr lang="es-MX" sz="4400" dirty="0"/>
          </a:p>
        </p:txBody>
      </p:sp>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590310" y="3936855"/>
            <a:ext cx="2388272" cy="2143125"/>
          </a:xfrm>
          <a:prstGeom prst="rect">
            <a:avLst/>
          </a:prstGeom>
          <a:ln>
            <a:noFill/>
          </a:ln>
          <a:effectLst>
            <a:softEdge rad="112500"/>
          </a:effectLst>
        </p:spPr>
      </p:pic>
    </p:spTree>
    <p:extLst>
      <p:ext uri="{BB962C8B-B14F-4D97-AF65-F5344CB8AC3E}">
        <p14:creationId xmlns:p14="http://schemas.microsoft.com/office/powerpoint/2010/main" val="315627903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3"/>
          <p:cNvSpPr txBox="1"/>
          <p:nvPr/>
        </p:nvSpPr>
        <p:spPr>
          <a:xfrm>
            <a:off x="498764" y="280555"/>
            <a:ext cx="4644736" cy="6463308"/>
          </a:xfrm>
          <a:prstGeom prst="rect">
            <a:avLst/>
          </a:prstGeom>
          <a:noFill/>
        </p:spPr>
        <p:txBody>
          <a:bodyPr wrap="square" rtlCol="0">
            <a:spAutoFit/>
          </a:bodyPr>
          <a:lstStyle/>
          <a:p>
            <a:r>
              <a:rPr lang="es-MX" dirty="0" smtClean="0"/>
              <a:t>Existen 8 rasgos que distinguen a los líderes centrados en principios. Y son los siguientes:</a:t>
            </a:r>
          </a:p>
          <a:p>
            <a:endParaRPr lang="es-MX" dirty="0"/>
          </a:p>
          <a:p>
            <a:r>
              <a:rPr lang="es-MX" dirty="0" smtClean="0"/>
              <a:t>Aprenden continuamente </a:t>
            </a:r>
          </a:p>
          <a:p>
            <a:endParaRPr lang="es-MX" dirty="0"/>
          </a:p>
          <a:p>
            <a:r>
              <a:rPr lang="es-MX" dirty="0" smtClean="0"/>
              <a:t>Tienen vocación por servir</a:t>
            </a:r>
          </a:p>
          <a:p>
            <a:endParaRPr lang="es-MX" dirty="0"/>
          </a:p>
          <a:p>
            <a:r>
              <a:rPr lang="es-MX" dirty="0" smtClean="0"/>
              <a:t>Irradian energía positiva</a:t>
            </a:r>
          </a:p>
          <a:p>
            <a:endParaRPr lang="es-MX" dirty="0"/>
          </a:p>
          <a:p>
            <a:r>
              <a:rPr lang="es-MX" dirty="0" smtClean="0"/>
              <a:t>Creen en los demás</a:t>
            </a:r>
          </a:p>
          <a:p>
            <a:endParaRPr lang="es-MX" dirty="0"/>
          </a:p>
          <a:p>
            <a:r>
              <a:rPr lang="es-MX" dirty="0" smtClean="0"/>
              <a:t>Dirigen sus vidas de forma equilibrada</a:t>
            </a:r>
          </a:p>
          <a:p>
            <a:endParaRPr lang="es-MX" dirty="0"/>
          </a:p>
          <a:p>
            <a:r>
              <a:rPr lang="es-MX" dirty="0" smtClean="0"/>
              <a:t>Ven la vida como una aventura</a:t>
            </a:r>
          </a:p>
          <a:p>
            <a:endParaRPr lang="es-MX" dirty="0"/>
          </a:p>
          <a:p>
            <a:r>
              <a:rPr lang="es-MX" dirty="0" smtClean="0"/>
              <a:t>Son sinérgicos</a:t>
            </a:r>
          </a:p>
          <a:p>
            <a:endParaRPr lang="es-MX" dirty="0"/>
          </a:p>
          <a:p>
            <a:r>
              <a:rPr lang="es-MX" dirty="0" smtClean="0"/>
              <a:t>Se ejercitan para la autorrenovación</a:t>
            </a:r>
          </a:p>
          <a:p>
            <a:endParaRPr lang="es-MX" dirty="0" smtClean="0"/>
          </a:p>
          <a:p>
            <a:endParaRPr lang="es-MX" dirty="0"/>
          </a:p>
          <a:p>
            <a:endParaRPr lang="es-MX" dirty="0" smtClean="0"/>
          </a:p>
          <a:p>
            <a:endParaRPr lang="es-MX" dirty="0"/>
          </a:p>
        </p:txBody>
      </p:sp>
      <p:pic>
        <p:nvPicPr>
          <p:cNvPr id="5" name="Imagen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777346" y="2877430"/>
            <a:ext cx="3328554" cy="2263906"/>
          </a:xfrm>
          <a:prstGeom prst="rect">
            <a:avLst/>
          </a:prstGeom>
          <a:ln>
            <a:noFill/>
          </a:ln>
          <a:effectLst>
            <a:softEdge rad="112500"/>
          </a:effectLst>
        </p:spPr>
      </p:pic>
      <p:pic>
        <p:nvPicPr>
          <p:cNvPr id="6" name="Imagen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736089" y="1168112"/>
            <a:ext cx="3114675" cy="1466850"/>
          </a:xfrm>
          <a:prstGeom prst="rect">
            <a:avLst/>
          </a:prstGeom>
          <a:ln>
            <a:noFill/>
          </a:ln>
          <a:effectLst>
            <a:softEdge rad="112500"/>
          </a:effectLst>
        </p:spPr>
      </p:pic>
    </p:spTree>
    <p:extLst>
      <p:ext uri="{BB962C8B-B14F-4D97-AF65-F5344CB8AC3E}">
        <p14:creationId xmlns:p14="http://schemas.microsoft.com/office/powerpoint/2010/main" val="2194058164"/>
      </p:ext>
    </p:extLst>
  </p:cSld>
  <p:clrMapOvr>
    <a:masterClrMapping/>
  </p:clrMapOvr>
  <p:timing>
    <p:tnLst>
      <p:par>
        <p:cTn id="1" dur="indefinite" restart="never" nodeType="tmRoot"/>
      </p:par>
    </p:tnLst>
  </p:timing>
</p:sld>
</file>

<file path=ppt/theme/theme1.xml><?xml version="1.0" encoding="utf-8"?>
<a:theme xmlns:a="http://schemas.openxmlformats.org/drawingml/2006/main" name="Faceta">
  <a:themeElements>
    <a:clrScheme name="Faceta">
      <a:dk1>
        <a:sysClr val="windowText" lastClr="000000"/>
      </a:dk1>
      <a:lt1>
        <a:sysClr val="window" lastClr="FFFFFF"/>
      </a:lt1>
      <a:dk2>
        <a:srgbClr val="2C3C43"/>
      </a:dk2>
      <a:lt2>
        <a:srgbClr val="EBEBEB"/>
      </a:lt2>
      <a:accent1>
        <a:srgbClr val="F496CB"/>
      </a:accent1>
      <a:accent2>
        <a:srgbClr val="BC356F"/>
      </a:accent2>
      <a:accent3>
        <a:srgbClr val="E65331"/>
      </a:accent3>
      <a:accent4>
        <a:srgbClr val="F27E19"/>
      </a:accent4>
      <a:accent5>
        <a:srgbClr val="F2AC19"/>
      </a:accent5>
      <a:accent6>
        <a:srgbClr val="BC80E0"/>
      </a:accent6>
      <a:hlink>
        <a:srgbClr val="EF5285"/>
      </a:hlink>
      <a:folHlink>
        <a:srgbClr val="F77F90"/>
      </a:folHlink>
    </a:clrScheme>
    <a:fontScheme name="Faceta">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a">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23659B44-6E34-4CE8-8F0D-387DA7996826}"/>
    </a:ext>
  </a:extLst>
</a:theme>
</file>

<file path=docProps/app.xml><?xml version="1.0" encoding="utf-8"?>
<Properties xmlns="http://schemas.openxmlformats.org/officeDocument/2006/extended-properties" xmlns:vt="http://schemas.openxmlformats.org/officeDocument/2006/docPropsVTypes">
  <Template>Facet</Template>
  <TotalTime>263</TotalTime>
  <Words>1155</Words>
  <Application>Microsoft Office PowerPoint</Application>
  <PresentationFormat>Panorámica</PresentationFormat>
  <Paragraphs>101</Paragraphs>
  <Slides>32</Slides>
  <Notes>0</Notes>
  <HiddenSlides>0</HiddenSlides>
  <MMClips>0</MMClips>
  <ScaleCrop>false</ScaleCrop>
  <HeadingPairs>
    <vt:vector size="6" baseType="variant">
      <vt:variant>
        <vt:lpstr>Fuentes usadas</vt:lpstr>
      </vt:variant>
      <vt:variant>
        <vt:i4>5</vt:i4>
      </vt:variant>
      <vt:variant>
        <vt:lpstr>Tema</vt:lpstr>
      </vt:variant>
      <vt:variant>
        <vt:i4>1</vt:i4>
      </vt:variant>
      <vt:variant>
        <vt:lpstr>Títulos de diapositiva</vt:lpstr>
      </vt:variant>
      <vt:variant>
        <vt:i4>32</vt:i4>
      </vt:variant>
    </vt:vector>
  </HeadingPairs>
  <TitlesOfParts>
    <vt:vector size="38" baseType="lpstr">
      <vt:lpstr>Arial</vt:lpstr>
      <vt:lpstr>Candara</vt:lpstr>
      <vt:lpstr>Garamond</vt:lpstr>
      <vt:lpstr>Trebuchet MS</vt:lpstr>
      <vt:lpstr>Wingdings 3</vt:lpstr>
      <vt:lpstr>Faceta</vt:lpstr>
      <vt:lpstr>ANALIZAR INFORMACIÓN DE LAS NUEVAS CORRIENTES DEL LIDERAZGO </vt:lpstr>
      <vt:lpstr>Contenido</vt:lpstr>
      <vt:lpstr>Presentación de PowerPoint</vt:lpstr>
      <vt:lpstr>INTRODUCCIÓN</vt:lpstr>
      <vt:lpstr>LIDERAZGO CENTRADO EN PRINCIPIOS </vt:lpstr>
      <vt:lpstr>¿QUÉ ES EL LIDERAZGO CENTRADO EN PRINCIPIOS? </vt:lpstr>
      <vt:lpstr>Presentación de PowerPoint</vt:lpstr>
      <vt:lpstr>CARACTERÍSTICAS DE LOS LÍDERES CENTRADOS EN PRINCIPIOS </vt:lpstr>
      <vt:lpstr>Presentación de PowerPoint</vt:lpstr>
      <vt:lpstr>APRENDEN CONTINUAMENTE</vt:lpstr>
      <vt:lpstr> ¿?  </vt:lpstr>
      <vt:lpstr>TIENEN VOCACIÓN POR SERVIR </vt:lpstr>
      <vt:lpstr> </vt:lpstr>
      <vt:lpstr>IRRADIAN ENERGÍA POSITIVA</vt:lpstr>
      <vt:lpstr>  </vt:lpstr>
      <vt:lpstr>CREEN EN LOS DEMÁS</vt:lpstr>
      <vt:lpstr>Presentación de PowerPoint</vt:lpstr>
      <vt:lpstr> Dirigen sus vidas de forma equilibrada</vt:lpstr>
      <vt:lpstr>Presentación de PowerPoint</vt:lpstr>
      <vt:lpstr>Ven la vida como una aventura </vt:lpstr>
      <vt:lpstr> </vt:lpstr>
      <vt:lpstr>SON SINÉRGETICOS</vt:lpstr>
      <vt:lpstr>Presentación de PowerPoint</vt:lpstr>
      <vt:lpstr>SE EJERCITAN PARA LA AUTORRENOVACIÓN</vt:lpstr>
      <vt:lpstr>Presentación de PowerPoint</vt:lpstr>
      <vt:lpstr>EL PODER CENTRADO EN PRINCIPIOS</vt:lpstr>
      <vt:lpstr>Presentación de PowerPoint</vt:lpstr>
      <vt:lpstr>Presentación de PowerPoint</vt:lpstr>
      <vt:lpstr>LA INFLUENCIA DEL PODER</vt:lpstr>
      <vt:lpstr>PROCESO DEL PODER</vt:lpstr>
      <vt:lpstr>GRACIAS!!!</vt:lpstr>
      <vt:lpstr>Bibliografía</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ANALIZAR INFORMACIÓN DE LAS NUEVAS CORRIENTES DEL LIDERAZGO</dc:title>
  <dc:creator>USUARIO</dc:creator>
  <cp:lastModifiedBy>Nancy Esmeralda Hernandez Reza</cp:lastModifiedBy>
  <cp:revision>33</cp:revision>
  <dcterms:created xsi:type="dcterms:W3CDTF">2015-06-02T16:06:54Z</dcterms:created>
  <dcterms:modified xsi:type="dcterms:W3CDTF">2015-10-01T15:41:55Z</dcterms:modified>
</cp:coreProperties>
</file>