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gif" ContentType="image/gif"/>
  <Default Extension="doc" ContentType="application/msword"/>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01" r:id="rId2"/>
    <p:sldMasterId id="2147483715" r:id="rId3"/>
    <p:sldMasterId id="2147483677" r:id="rId4"/>
    <p:sldMasterId id="2147483689" r:id="rId5"/>
    <p:sldMasterId id="2147483665" r:id="rId6"/>
  </p:sldMasterIdLst>
  <p:notesMasterIdLst>
    <p:notesMasterId r:id="rId66"/>
  </p:notesMasterIdLst>
  <p:handoutMasterIdLst>
    <p:handoutMasterId r:id="rId67"/>
  </p:handoutMasterIdLst>
  <p:sldIdLst>
    <p:sldId id="517" r:id="rId7"/>
    <p:sldId id="518" r:id="rId8"/>
    <p:sldId id="519" r:id="rId9"/>
    <p:sldId id="303" r:id="rId10"/>
    <p:sldId id="488" r:id="rId11"/>
    <p:sldId id="489" r:id="rId12"/>
    <p:sldId id="490" r:id="rId13"/>
    <p:sldId id="491" r:id="rId14"/>
    <p:sldId id="507" r:id="rId15"/>
    <p:sldId id="508" r:id="rId16"/>
    <p:sldId id="509" r:id="rId17"/>
    <p:sldId id="257" r:id="rId18"/>
    <p:sldId id="258" r:id="rId19"/>
    <p:sldId id="495" r:id="rId20"/>
    <p:sldId id="259" r:id="rId21"/>
    <p:sldId id="510" r:id="rId22"/>
    <p:sldId id="511" r:id="rId23"/>
    <p:sldId id="493" r:id="rId24"/>
    <p:sldId id="526" r:id="rId25"/>
    <p:sldId id="306" r:id="rId26"/>
    <p:sldId id="515" r:id="rId27"/>
    <p:sldId id="496" r:id="rId28"/>
    <p:sldId id="497" r:id="rId29"/>
    <p:sldId id="268" r:id="rId30"/>
    <p:sldId id="270" r:id="rId31"/>
    <p:sldId id="271" r:id="rId32"/>
    <p:sldId id="272" r:id="rId33"/>
    <p:sldId id="494" r:id="rId34"/>
    <p:sldId id="512" r:id="rId35"/>
    <p:sldId id="498" r:id="rId36"/>
    <p:sldId id="502" r:id="rId37"/>
    <p:sldId id="501" r:id="rId38"/>
    <p:sldId id="450" r:id="rId39"/>
    <p:sldId id="315" r:id="rId40"/>
    <p:sldId id="394" r:id="rId41"/>
    <p:sldId id="451" r:id="rId42"/>
    <p:sldId id="395" r:id="rId43"/>
    <p:sldId id="453" r:id="rId44"/>
    <p:sldId id="278" r:id="rId45"/>
    <p:sldId id="458" r:id="rId46"/>
    <p:sldId id="406" r:id="rId47"/>
    <p:sldId id="412" r:id="rId48"/>
    <p:sldId id="416" r:id="rId49"/>
    <p:sldId id="513" r:id="rId50"/>
    <p:sldId id="504" r:id="rId51"/>
    <p:sldId id="503" r:id="rId52"/>
    <p:sldId id="514" r:id="rId53"/>
    <p:sldId id="459" r:id="rId54"/>
    <p:sldId id="446" r:id="rId55"/>
    <p:sldId id="506" r:id="rId56"/>
    <p:sldId id="467" r:id="rId57"/>
    <p:sldId id="452" r:id="rId58"/>
    <p:sldId id="345" r:id="rId59"/>
    <p:sldId id="277" r:id="rId60"/>
    <p:sldId id="520" r:id="rId61"/>
    <p:sldId id="525" r:id="rId62"/>
    <p:sldId id="522" r:id="rId63"/>
    <p:sldId id="523" r:id="rId64"/>
    <p:sldId id="524" r:id="rId65"/>
  </p:sldIdLst>
  <p:sldSz cx="9144000" cy="6858000" type="screen4x3"/>
  <p:notesSz cx="7010400" cy="9296400"/>
  <p:custDataLst>
    <p:tags r:id="rId68"/>
  </p:custDataLst>
  <p:defaultTextStyle>
    <a:defPPr>
      <a:defRPr lang="en-US"/>
    </a:defPPr>
    <a:lvl1pPr algn="r" rtl="0" fontAlgn="base">
      <a:spcBef>
        <a:spcPct val="0"/>
      </a:spcBef>
      <a:spcAft>
        <a:spcPct val="0"/>
      </a:spcAft>
      <a:defRPr sz="2400" b="1" kern="1200">
        <a:solidFill>
          <a:schemeClr val="tx1"/>
        </a:solidFill>
        <a:latin typeface="Times New Roman" pitchFamily="18" charset="0"/>
        <a:ea typeface="+mn-ea"/>
        <a:cs typeface="+mn-cs"/>
      </a:defRPr>
    </a:lvl1pPr>
    <a:lvl2pPr marL="457200" algn="r" rtl="0" fontAlgn="base">
      <a:spcBef>
        <a:spcPct val="0"/>
      </a:spcBef>
      <a:spcAft>
        <a:spcPct val="0"/>
      </a:spcAft>
      <a:defRPr sz="2400" b="1" kern="1200">
        <a:solidFill>
          <a:schemeClr val="tx1"/>
        </a:solidFill>
        <a:latin typeface="Times New Roman" pitchFamily="18" charset="0"/>
        <a:ea typeface="+mn-ea"/>
        <a:cs typeface="+mn-cs"/>
      </a:defRPr>
    </a:lvl2pPr>
    <a:lvl3pPr marL="914400" algn="r" rtl="0" fontAlgn="base">
      <a:spcBef>
        <a:spcPct val="0"/>
      </a:spcBef>
      <a:spcAft>
        <a:spcPct val="0"/>
      </a:spcAft>
      <a:defRPr sz="2400" b="1" kern="1200">
        <a:solidFill>
          <a:schemeClr val="tx1"/>
        </a:solidFill>
        <a:latin typeface="Times New Roman" pitchFamily="18" charset="0"/>
        <a:ea typeface="+mn-ea"/>
        <a:cs typeface="+mn-cs"/>
      </a:defRPr>
    </a:lvl3pPr>
    <a:lvl4pPr marL="1371600" algn="r" rtl="0" fontAlgn="base">
      <a:spcBef>
        <a:spcPct val="0"/>
      </a:spcBef>
      <a:spcAft>
        <a:spcPct val="0"/>
      </a:spcAft>
      <a:defRPr sz="2400" b="1" kern="1200">
        <a:solidFill>
          <a:schemeClr val="tx1"/>
        </a:solidFill>
        <a:latin typeface="Times New Roman" pitchFamily="18" charset="0"/>
        <a:ea typeface="+mn-ea"/>
        <a:cs typeface="+mn-cs"/>
      </a:defRPr>
    </a:lvl4pPr>
    <a:lvl5pPr marL="1828800" algn="r" rtl="0" fontAlgn="base">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9999"/>
    <a:srgbClr val="808080"/>
    <a:srgbClr val="4D4D4D"/>
    <a:srgbClr val="660066"/>
    <a:srgbClr val="00002E"/>
    <a:srgbClr val="000048"/>
    <a:srgbClr val="1C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62" autoAdjust="0"/>
  </p:normalViewPr>
  <p:slideViewPr>
    <p:cSldViewPr>
      <p:cViewPr varScale="1">
        <p:scale>
          <a:sx n="66" d="100"/>
          <a:sy n="66" d="100"/>
        </p:scale>
        <p:origin x="-1410" y="-9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3006" y="-102"/>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tags" Target="tags/tag1.xml"/><Relationship Id="rId7" Type="http://schemas.openxmlformats.org/officeDocument/2006/relationships/slide" Target="slides/slide1.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handoutMaster" Target="handoutMasters/handoutMaster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42.xml"/><Relationship Id="rId2" Type="http://schemas.openxmlformats.org/officeDocument/2006/relationships/slide" Target="slides/slide14.xml"/><Relationship Id="rId1" Type="http://schemas.openxmlformats.org/officeDocument/2006/relationships/slide" Target="slides/slide12.xml"/><Relationship Id="rId4"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4" Type="http://schemas.openxmlformats.org/officeDocument/2006/relationships/image" Target="../media/image2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7.wmf"/><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8338" name="Rectangle 2"/>
          <p:cNvSpPr>
            <a:spLocks noGrp="1" noChangeArrowheads="1"/>
          </p:cNvSpPr>
          <p:nvPr>
            <p:ph type="hdr" sz="quarter"/>
          </p:nvPr>
        </p:nvSpPr>
        <p:spPr bwMode="auto">
          <a:xfrm>
            <a:off x="1" y="0"/>
            <a:ext cx="3038175" cy="4646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kumimoji="1" sz="1200" b="0"/>
            </a:lvl1pPr>
          </a:lstStyle>
          <a:p>
            <a:endParaRPr lang="es-ES"/>
          </a:p>
        </p:txBody>
      </p:sp>
      <p:sp>
        <p:nvSpPr>
          <p:cNvPr id="398339" name="Rectangle 3"/>
          <p:cNvSpPr>
            <a:spLocks noGrp="1" noChangeArrowheads="1"/>
          </p:cNvSpPr>
          <p:nvPr>
            <p:ph type="dt" sz="quarter" idx="1"/>
          </p:nvPr>
        </p:nvSpPr>
        <p:spPr bwMode="auto">
          <a:xfrm>
            <a:off x="3970552" y="0"/>
            <a:ext cx="3038175" cy="4646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kumimoji="1" sz="1200" b="0"/>
            </a:lvl1pPr>
          </a:lstStyle>
          <a:p>
            <a:endParaRPr lang="es-ES"/>
          </a:p>
        </p:txBody>
      </p:sp>
      <p:sp>
        <p:nvSpPr>
          <p:cNvPr id="398340" name="Rectangle 4"/>
          <p:cNvSpPr>
            <a:spLocks noGrp="1" noChangeArrowheads="1"/>
          </p:cNvSpPr>
          <p:nvPr>
            <p:ph type="ftr" sz="quarter" idx="2"/>
          </p:nvPr>
        </p:nvSpPr>
        <p:spPr bwMode="auto">
          <a:xfrm>
            <a:off x="1" y="8830223"/>
            <a:ext cx="3038175" cy="46466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kumimoji="1" sz="1200" b="0"/>
            </a:lvl1pPr>
          </a:lstStyle>
          <a:p>
            <a:endParaRPr lang="es-ES"/>
          </a:p>
        </p:txBody>
      </p:sp>
      <p:sp>
        <p:nvSpPr>
          <p:cNvPr id="398341" name="Rectangle 5"/>
          <p:cNvSpPr>
            <a:spLocks noGrp="1" noChangeArrowheads="1"/>
          </p:cNvSpPr>
          <p:nvPr>
            <p:ph type="sldNum" sz="quarter" idx="3"/>
          </p:nvPr>
        </p:nvSpPr>
        <p:spPr bwMode="auto">
          <a:xfrm>
            <a:off x="3970552" y="8830223"/>
            <a:ext cx="3038175" cy="46466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kumimoji="1" sz="1200" b="0"/>
            </a:lvl1pPr>
          </a:lstStyle>
          <a:p>
            <a:fld id="{E59F7D3B-FB1F-4C3E-B71C-1E60849BFC3B}" type="slidenum">
              <a:rPr lang="es-ES"/>
              <a:pPr/>
              <a:t>‹Nº›</a:t>
            </a:fld>
            <a:endParaRPr lang="es-ES"/>
          </a:p>
        </p:txBody>
      </p:sp>
    </p:spTree>
    <p:extLst>
      <p:ext uri="{BB962C8B-B14F-4D97-AF65-F5344CB8AC3E}">
        <p14:creationId xmlns:p14="http://schemas.microsoft.com/office/powerpoint/2010/main" val="9509493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004697" cy="451092"/>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l" eaLnBrk="0" hangingPunct="0">
              <a:defRPr sz="1200" b="0"/>
            </a:lvl1pPr>
          </a:lstStyle>
          <a:p>
            <a:endParaRPr lang="en-US"/>
          </a:p>
        </p:txBody>
      </p:sp>
      <p:sp>
        <p:nvSpPr>
          <p:cNvPr id="2051" name="Rectangle 3"/>
          <p:cNvSpPr>
            <a:spLocks noGrp="1" noRot="1" noChangeAspect="1" noChangeArrowheads="1"/>
          </p:cNvSpPr>
          <p:nvPr>
            <p:ph type="sldImg" idx="2"/>
          </p:nvPr>
        </p:nvSpPr>
        <p:spPr bwMode="auto">
          <a:xfrm>
            <a:off x="1144588" y="679450"/>
            <a:ext cx="4722812" cy="3541713"/>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24007" y="4447548"/>
            <a:ext cx="5162386" cy="4144306"/>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Rectangle 5"/>
          <p:cNvSpPr>
            <a:spLocks noGrp="1" noChangeArrowheads="1"/>
          </p:cNvSpPr>
          <p:nvPr>
            <p:ph type="dt" idx="1"/>
          </p:nvPr>
        </p:nvSpPr>
        <p:spPr bwMode="auto">
          <a:xfrm>
            <a:off x="4005704" y="0"/>
            <a:ext cx="3004696" cy="451092"/>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b="0"/>
            </a:lvl1pPr>
          </a:lstStyle>
          <a:p>
            <a:endParaRPr lang="en-US"/>
          </a:p>
        </p:txBody>
      </p:sp>
      <p:sp>
        <p:nvSpPr>
          <p:cNvPr id="2054" name="Rectangle 6"/>
          <p:cNvSpPr>
            <a:spLocks noGrp="1" noChangeArrowheads="1"/>
          </p:cNvSpPr>
          <p:nvPr>
            <p:ph type="ftr" sz="quarter" idx="4"/>
          </p:nvPr>
        </p:nvSpPr>
        <p:spPr bwMode="auto">
          <a:xfrm>
            <a:off x="0" y="8819662"/>
            <a:ext cx="3004697" cy="451092"/>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l" eaLnBrk="0" hangingPunct="0">
              <a:defRPr sz="1200" b="0"/>
            </a:lvl1pPr>
          </a:lstStyle>
          <a:p>
            <a:endParaRPr lang="en-US"/>
          </a:p>
        </p:txBody>
      </p:sp>
      <p:sp>
        <p:nvSpPr>
          <p:cNvPr id="2055" name="Rectangle 7"/>
          <p:cNvSpPr>
            <a:spLocks noGrp="1" noChangeArrowheads="1"/>
          </p:cNvSpPr>
          <p:nvPr>
            <p:ph type="sldNum" sz="quarter" idx="5"/>
          </p:nvPr>
        </p:nvSpPr>
        <p:spPr bwMode="auto">
          <a:xfrm>
            <a:off x="4005704" y="8819662"/>
            <a:ext cx="3004696" cy="451092"/>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b="0"/>
            </a:lvl1pPr>
          </a:lstStyle>
          <a:p>
            <a:fld id="{90787BB2-D9E1-4284-AD17-6338989E3EB6}" type="slidenum">
              <a:rPr lang="en-US"/>
              <a:pPr/>
              <a:t>‹Nº›</a:t>
            </a:fld>
            <a:endParaRPr lang="en-US"/>
          </a:p>
        </p:txBody>
      </p:sp>
    </p:spTree>
    <p:extLst>
      <p:ext uri="{BB962C8B-B14F-4D97-AF65-F5344CB8AC3E}">
        <p14:creationId xmlns:p14="http://schemas.microsoft.com/office/powerpoint/2010/main" val="20003689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a:ln/>
        </p:spPr>
      </p:sp>
      <p:sp>
        <p:nvSpPr>
          <p:cNvPr id="50179" name="2 Marcador de notas"/>
          <p:cNvSpPr>
            <a:spLocks noGrp="1"/>
          </p:cNvSpPr>
          <p:nvPr>
            <p:ph type="body" idx="1"/>
          </p:nvPr>
        </p:nvSpPr>
        <p:spPr>
          <a:noFill/>
          <a:ln w="9525"/>
        </p:spPr>
        <p:txBody>
          <a:bodyPr/>
          <a:lstStyle/>
          <a:p>
            <a:pPr eaLnBrk="1" hangingPunct="1"/>
            <a:endParaRPr lang="es-ES" smtClean="0"/>
          </a:p>
        </p:txBody>
      </p:sp>
      <p:sp>
        <p:nvSpPr>
          <p:cNvPr id="50180" name="3 Marcador de número de diapositiva"/>
          <p:cNvSpPr>
            <a:spLocks noGrp="1"/>
          </p:cNvSpPr>
          <p:nvPr>
            <p:ph type="sldNum" sz="quarter" idx="5"/>
          </p:nvPr>
        </p:nvSpPr>
        <p:spPr>
          <a:noFill/>
        </p:spPr>
        <p:txBody>
          <a:bodyPr/>
          <a:lstStyle/>
          <a:p>
            <a:fld id="{6F6FB861-7980-4AF7-B43E-43AD7D4C7DA5}" type="slidenum">
              <a:rPr lang="es-ES_tradnl" smtClean="0"/>
              <a:pPr/>
              <a:t>1</a:t>
            </a:fld>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C39AE8-F1B8-4D3B-AA5A-723FB40DC39F}" type="slidenum">
              <a:rPr lang="en-US"/>
              <a:pPr/>
              <a:t>52</a:t>
            </a:fld>
            <a:endParaRPr lang="en-US"/>
          </a:p>
        </p:txBody>
      </p:sp>
      <p:sp>
        <p:nvSpPr>
          <p:cNvPr id="322562" name="Rectangle 2"/>
          <p:cNvSpPr>
            <a:spLocks noGrp="1" noRot="1" noChangeAspect="1" noChangeArrowheads="1" noTextEdit="1"/>
          </p:cNvSpPr>
          <p:nvPr>
            <p:ph type="sldImg"/>
          </p:nvPr>
        </p:nvSpPr>
        <p:spPr bwMode="auto">
          <a:xfrm>
            <a:off x="1182688" y="698500"/>
            <a:ext cx="4645025" cy="3484563"/>
          </a:xfrm>
          <a:prstGeom prst="rect">
            <a:avLst/>
          </a:prstGeom>
          <a:solidFill>
            <a:srgbClr val="FFFFFF"/>
          </a:solidFill>
          <a:ln>
            <a:solidFill>
              <a:srgbClr val="000000"/>
            </a:solidFill>
            <a:miter lim="800000"/>
            <a:headEnd/>
            <a:tailEnd/>
          </a:ln>
        </p:spPr>
      </p:sp>
      <p:sp>
        <p:nvSpPr>
          <p:cNvPr id="322563" name="Rectangle 3"/>
          <p:cNvSpPr>
            <a:spLocks noGrp="1" noChangeArrowheads="1"/>
          </p:cNvSpPr>
          <p:nvPr>
            <p:ph type="body" idx="1"/>
          </p:nvPr>
        </p:nvSpPr>
        <p:spPr bwMode="auto">
          <a:xfrm>
            <a:off x="935726" y="4415866"/>
            <a:ext cx="5138951" cy="4182022"/>
          </a:xfrm>
          <a:prstGeom prst="rect">
            <a:avLst/>
          </a:prstGeom>
          <a:solidFill>
            <a:srgbClr val="FFFFFF"/>
          </a:solidFill>
          <a:ln>
            <a:solidFill>
              <a:srgbClr val="000000"/>
            </a:solidFill>
            <a:miter lim="800000"/>
            <a:headEnd/>
            <a:tailEnd/>
          </a:ln>
        </p:spPr>
        <p:txBody>
          <a:bodyPr lIns="92958" tIns="46479" rIns="92958" bIns="46479"/>
          <a:lstStyle/>
          <a:p>
            <a:r>
              <a:rPr lang="es-MX"/>
              <a:t>Limpiar los datos es un proceso que lleva mucho tiempo</a:t>
            </a:r>
          </a:p>
          <a:p>
            <a:r>
              <a:rPr lang="es-MX"/>
              <a:t>Integrarlos tiene sus propias dificultades, no solo por reunirlos de diferentes</a:t>
            </a:r>
          </a:p>
          <a:p>
            <a:r>
              <a:rPr lang="es-MX"/>
              <a:t>departamentos, sino porque también c/u puede utilizar diferentes formatos.</a:t>
            </a:r>
          </a:p>
          <a:p>
            <a:r>
              <a:rPr lang="es-MX"/>
              <a:t>La idea de integrar los datos de las empresas es conocido como Datawarehouse.</a:t>
            </a:r>
          </a:p>
          <a:p>
            <a:r>
              <a:rPr lang="es-MX"/>
              <a:t>Los almacénes o bodegas de datos proveen un único punto de acceso a los datos de corporaciones u organizaciones trascendiendo las  divisiones departamentales.</a:t>
            </a:r>
          </a:p>
          <a:p>
            <a:r>
              <a:rPr lang="es-MX"/>
              <a:t>valores faltantes</a:t>
            </a:r>
          </a:p>
          <a:p>
            <a:r>
              <a:rPr lang="es-MX"/>
              <a:t>valores inexactos (la edad)</a:t>
            </a:r>
          </a:p>
          <a:p>
            <a:r>
              <a:rPr lang="es-MX"/>
              <a:t>duplicados que influyen en los resultados</a:t>
            </a:r>
          </a:p>
          <a:p>
            <a:r>
              <a:rPr lang="es-MX"/>
              <a:t>la consistencia (cambio de direccion, de edad, de edo. civil)</a:t>
            </a:r>
          </a:p>
          <a:p>
            <a:r>
              <a:rPr lang="es-MX"/>
              <a:t>Ejemplo del que renta coches</a:t>
            </a:r>
          </a:p>
          <a:p>
            <a:r>
              <a:rPr lang="es-MX"/>
              <a:t>Ejemplo de las tarjetas de puntos</a:t>
            </a:r>
          </a:p>
          <a:p>
            <a:r>
              <a:rPr lang="es-MX"/>
              <a:t>Outlyers (conocer los datos ) fuera de rango </a:t>
            </a:r>
          </a:p>
          <a:p>
            <a:r>
              <a:rPr lang="es-MX"/>
              <a:t>la visualización ayuda mucho</a:t>
            </a:r>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A367C7-C45D-406F-9FB5-53A5550DD9E6}" type="slidenum">
              <a:rPr lang="en-US"/>
              <a:pPr/>
              <a:t>33</a:t>
            </a:fld>
            <a:endParaRPr lang="en-US"/>
          </a:p>
        </p:txBody>
      </p:sp>
      <p:sp>
        <p:nvSpPr>
          <p:cNvPr id="314370" name="Rectangle 2"/>
          <p:cNvSpPr>
            <a:spLocks noGrp="1" noRot="1" noChangeAspect="1" noChangeArrowheads="1" noTextEdit="1"/>
          </p:cNvSpPr>
          <p:nvPr>
            <p:ph type="sldImg"/>
          </p:nvPr>
        </p:nvSpPr>
        <p:spPr bwMode="auto">
          <a:xfrm>
            <a:off x="1182688" y="698500"/>
            <a:ext cx="4645025" cy="3484563"/>
          </a:xfrm>
          <a:prstGeom prst="rect">
            <a:avLst/>
          </a:prstGeom>
          <a:solidFill>
            <a:srgbClr val="FFFFFF"/>
          </a:solidFill>
          <a:ln>
            <a:solidFill>
              <a:srgbClr val="000000"/>
            </a:solidFill>
            <a:miter lim="800000"/>
            <a:headEnd/>
            <a:tailEnd/>
          </a:ln>
        </p:spPr>
      </p:sp>
      <p:sp>
        <p:nvSpPr>
          <p:cNvPr id="314371" name="Rectangle 3"/>
          <p:cNvSpPr>
            <a:spLocks noGrp="1" noChangeArrowheads="1"/>
          </p:cNvSpPr>
          <p:nvPr>
            <p:ph type="body" idx="1"/>
          </p:nvPr>
        </p:nvSpPr>
        <p:spPr bwMode="auto">
          <a:xfrm>
            <a:off x="935726" y="4415866"/>
            <a:ext cx="5138951" cy="4182022"/>
          </a:xfrm>
          <a:prstGeom prst="rect">
            <a:avLst/>
          </a:prstGeom>
          <a:solidFill>
            <a:srgbClr val="FFFFFF"/>
          </a:solidFill>
          <a:ln>
            <a:solidFill>
              <a:srgbClr val="000000"/>
            </a:solidFill>
            <a:miter lim="800000"/>
            <a:headEnd/>
            <a:tailEnd/>
          </a:ln>
        </p:spPr>
        <p:txBody>
          <a:bodyPr lIns="92958" tIns="46479" rIns="92958" bIns="46479"/>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2A97DA-379E-4351-ABE6-0BFDEB4A5FBB}" type="slidenum">
              <a:rPr lang="en-US"/>
              <a:pPr/>
              <a:t>35</a:t>
            </a:fld>
            <a:endParaRPr lang="en-US"/>
          </a:p>
        </p:txBody>
      </p:sp>
      <p:sp>
        <p:nvSpPr>
          <p:cNvPr id="215042" name="Rectangle 2"/>
          <p:cNvSpPr>
            <a:spLocks noGrp="1" noRot="1" noChangeAspect="1" noChangeArrowheads="1" noTextEdit="1"/>
          </p:cNvSpPr>
          <p:nvPr>
            <p:ph type="sldImg"/>
          </p:nvPr>
        </p:nvSpPr>
        <p:spPr bwMode="auto">
          <a:xfrm>
            <a:off x="1182688" y="698500"/>
            <a:ext cx="4645025" cy="3484563"/>
          </a:xfrm>
          <a:prstGeom prst="rect">
            <a:avLst/>
          </a:prstGeom>
          <a:solidFill>
            <a:srgbClr val="FFFFFF"/>
          </a:solidFill>
          <a:ln>
            <a:solidFill>
              <a:srgbClr val="000000"/>
            </a:solidFill>
            <a:miter lim="800000"/>
            <a:headEnd/>
            <a:tailEnd/>
          </a:ln>
        </p:spPr>
      </p:sp>
      <p:sp>
        <p:nvSpPr>
          <p:cNvPr id="215043" name="Rectangle 3"/>
          <p:cNvSpPr>
            <a:spLocks noGrp="1" noChangeArrowheads="1"/>
          </p:cNvSpPr>
          <p:nvPr>
            <p:ph type="body" idx="1"/>
          </p:nvPr>
        </p:nvSpPr>
        <p:spPr bwMode="auto">
          <a:xfrm>
            <a:off x="935726" y="4415866"/>
            <a:ext cx="5138951" cy="4182022"/>
          </a:xfrm>
          <a:prstGeom prst="rect">
            <a:avLst/>
          </a:prstGeom>
          <a:solidFill>
            <a:srgbClr val="FFFFFF"/>
          </a:solidFill>
          <a:ln>
            <a:solidFill>
              <a:srgbClr val="000000"/>
            </a:solidFill>
            <a:miter lim="800000"/>
            <a:headEnd/>
            <a:tailEnd/>
          </a:ln>
        </p:spPr>
        <p:txBody>
          <a:bodyPr lIns="92958" tIns="46479" rIns="92958" bIns="46479"/>
          <a:lstStyle/>
          <a:p>
            <a:r>
              <a:rPr lang="es-MX"/>
              <a:t>Aquello que se tiene que aprender es la descripción del concepto, dicho de otra forma, aquello que queremos encontrar.</a:t>
            </a:r>
          </a:p>
          <a:p>
            <a:r>
              <a:rPr lang="es-MX"/>
              <a:t>La información que se da al “aprendiz” toma la forma de un conjunto de instancias. Cada instancia es un ejemplo individual del concepto que se quiere aprender, pero no siempre es individual sino que puede ser una agrupación que no puede ser fragmentada en instancias individuales.</a:t>
            </a:r>
          </a:p>
          <a:p>
            <a:r>
              <a:rPr lang="es-MX"/>
              <a:t>Nos centraremos en aquellos casos donde los datos dados pueden tomarse como ejemplos individuales.</a:t>
            </a:r>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400188-05DD-49C2-9F90-113116B60D7F}" type="slidenum">
              <a:rPr lang="en-US"/>
              <a:pPr/>
              <a:t>36</a:t>
            </a:fld>
            <a:endParaRPr lang="en-US"/>
          </a:p>
        </p:txBody>
      </p:sp>
      <p:sp>
        <p:nvSpPr>
          <p:cNvPr id="316418" name="Rectangle 2"/>
          <p:cNvSpPr>
            <a:spLocks noGrp="1" noRot="1" noChangeAspect="1" noChangeArrowheads="1" noTextEdit="1"/>
          </p:cNvSpPr>
          <p:nvPr>
            <p:ph type="sldImg"/>
          </p:nvPr>
        </p:nvSpPr>
        <p:spPr bwMode="auto">
          <a:xfrm>
            <a:off x="1182688" y="698500"/>
            <a:ext cx="4645025" cy="3484563"/>
          </a:xfrm>
          <a:prstGeom prst="rect">
            <a:avLst/>
          </a:prstGeom>
          <a:solidFill>
            <a:srgbClr val="FFFFFF"/>
          </a:solidFill>
          <a:ln>
            <a:solidFill>
              <a:srgbClr val="000000"/>
            </a:solidFill>
            <a:miter lim="800000"/>
            <a:headEnd/>
            <a:tailEnd/>
          </a:ln>
        </p:spPr>
      </p:sp>
      <p:sp>
        <p:nvSpPr>
          <p:cNvPr id="316419" name="Rectangle 3"/>
          <p:cNvSpPr>
            <a:spLocks noGrp="1" noChangeArrowheads="1"/>
          </p:cNvSpPr>
          <p:nvPr>
            <p:ph type="body" idx="1"/>
          </p:nvPr>
        </p:nvSpPr>
        <p:spPr bwMode="auto">
          <a:xfrm>
            <a:off x="935726" y="4415866"/>
            <a:ext cx="5138951" cy="4182022"/>
          </a:xfrm>
          <a:prstGeom prst="rect">
            <a:avLst/>
          </a:prstGeom>
          <a:solidFill>
            <a:srgbClr val="FFFFFF"/>
          </a:solidFill>
          <a:ln>
            <a:solidFill>
              <a:srgbClr val="000000"/>
            </a:solidFill>
            <a:miter lim="800000"/>
            <a:headEnd/>
            <a:tailEnd/>
          </a:ln>
        </p:spPr>
        <p:txBody>
          <a:bodyPr lIns="92958" tIns="46479" rIns="92958" bIns="46479"/>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7E52BE-38CB-4D22-9552-49FD2EAD7D30}" type="slidenum">
              <a:rPr lang="en-US"/>
              <a:pPr/>
              <a:t>37</a:t>
            </a:fld>
            <a:endParaRPr lang="en-US"/>
          </a:p>
        </p:txBody>
      </p:sp>
      <p:sp>
        <p:nvSpPr>
          <p:cNvPr id="217090" name="Rectangle 2"/>
          <p:cNvSpPr>
            <a:spLocks noGrp="1" noRot="1" noChangeAspect="1" noChangeArrowheads="1" noTextEdit="1"/>
          </p:cNvSpPr>
          <p:nvPr>
            <p:ph type="sldImg"/>
          </p:nvPr>
        </p:nvSpPr>
        <p:spPr bwMode="auto">
          <a:xfrm>
            <a:off x="1182688" y="698500"/>
            <a:ext cx="4645025" cy="3484563"/>
          </a:xfrm>
          <a:prstGeom prst="rect">
            <a:avLst/>
          </a:prstGeom>
          <a:solidFill>
            <a:srgbClr val="FFFFFF"/>
          </a:solidFill>
          <a:ln>
            <a:solidFill>
              <a:srgbClr val="000000"/>
            </a:solidFill>
            <a:miter lim="800000"/>
            <a:headEnd/>
            <a:tailEnd/>
          </a:ln>
        </p:spPr>
      </p:sp>
      <p:sp>
        <p:nvSpPr>
          <p:cNvPr id="217091" name="Rectangle 3"/>
          <p:cNvSpPr>
            <a:spLocks noGrp="1" noChangeArrowheads="1"/>
          </p:cNvSpPr>
          <p:nvPr>
            <p:ph type="body" idx="1"/>
          </p:nvPr>
        </p:nvSpPr>
        <p:spPr bwMode="auto">
          <a:xfrm>
            <a:off x="935726" y="4415866"/>
            <a:ext cx="5138951" cy="4182022"/>
          </a:xfrm>
          <a:prstGeom prst="rect">
            <a:avLst/>
          </a:prstGeom>
          <a:solidFill>
            <a:srgbClr val="FFFFFF"/>
          </a:solidFill>
          <a:ln>
            <a:solidFill>
              <a:srgbClr val="000000"/>
            </a:solidFill>
            <a:miter lim="800000"/>
            <a:headEnd/>
            <a:tailEnd/>
          </a:ln>
        </p:spPr>
        <p:txBody>
          <a:bodyPr lIns="92958" tIns="46479" rIns="92958" bIns="46479"/>
          <a:lstStyle/>
          <a:p>
            <a:r>
              <a:rPr lang="es-MX"/>
              <a:t>El resultado del proceso de aprendizaje es una descripción del proceso del concepto que puede ser entendido, conversado y discutido.</a:t>
            </a:r>
          </a:p>
          <a:p>
            <a:r>
              <a:rPr lang="es-MX"/>
              <a:t>La parte operacional se refiere a que puede ser aplicado a ejemplos reales.</a:t>
            </a:r>
          </a:p>
          <a:p>
            <a:r>
              <a:rPr lang="es-MX"/>
              <a:t>De acuerdo con los diferentes tipos de aprendizaje </a:t>
            </a:r>
          </a:p>
          <a:p>
            <a:r>
              <a:rPr lang="es-MX"/>
              <a:t>Clasificación: se toma como entrada un conjunto de ejemplos clasificados</a:t>
            </a:r>
          </a:p>
          <a:p>
            <a:r>
              <a:rPr lang="es-MX"/>
              <a:t>y se espera aprender una forma de clasificar nuevos ejemplos.</a:t>
            </a:r>
          </a:p>
          <a:p>
            <a:r>
              <a:rPr lang="es-MX"/>
              <a:t>Asociación: se espera aprender cualquier asociación entre las características y no solo predecir la clase.</a:t>
            </a:r>
          </a:p>
          <a:p>
            <a:r>
              <a:rPr lang="es-MX"/>
              <a:t>Clustering: se busca encontrar grupos de ejemplos que se pertenecen</a:t>
            </a:r>
          </a:p>
          <a:p>
            <a:r>
              <a:rPr lang="es-MX"/>
              <a:t>Predicción numérica: la salida a predecir no es una clase sino una cantidad numérica.</a:t>
            </a:r>
          </a:p>
          <a:p>
            <a:r>
              <a:rPr lang="es-MX"/>
              <a:t>Lo que hay que aprender es el concepto y la salida es la descripción del concepto.</a:t>
            </a:r>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DABFC7-F885-4700-A13B-12CC804CDAC2}" type="slidenum">
              <a:rPr lang="en-US"/>
              <a:pPr/>
              <a:t>41</a:t>
            </a:fld>
            <a:endParaRPr lang="en-US"/>
          </a:p>
        </p:txBody>
      </p:sp>
      <p:sp>
        <p:nvSpPr>
          <p:cNvPr id="239618" name="Rectangle 2"/>
          <p:cNvSpPr>
            <a:spLocks noGrp="1" noRot="1" noChangeAspect="1" noChangeArrowheads="1" noTextEdit="1"/>
          </p:cNvSpPr>
          <p:nvPr>
            <p:ph type="sldImg"/>
          </p:nvPr>
        </p:nvSpPr>
        <p:spPr bwMode="auto">
          <a:xfrm>
            <a:off x="1182688" y="698500"/>
            <a:ext cx="4645025" cy="3484563"/>
          </a:xfrm>
          <a:prstGeom prst="rect">
            <a:avLst/>
          </a:prstGeom>
          <a:solidFill>
            <a:srgbClr val="FFFFFF"/>
          </a:solidFill>
          <a:ln>
            <a:solidFill>
              <a:srgbClr val="000000"/>
            </a:solidFill>
            <a:miter lim="800000"/>
            <a:headEnd/>
            <a:tailEnd/>
          </a:ln>
        </p:spPr>
      </p:sp>
      <p:sp>
        <p:nvSpPr>
          <p:cNvPr id="239619" name="Rectangle 3"/>
          <p:cNvSpPr>
            <a:spLocks noGrp="1" noChangeArrowheads="1"/>
          </p:cNvSpPr>
          <p:nvPr>
            <p:ph type="body" idx="1"/>
          </p:nvPr>
        </p:nvSpPr>
        <p:spPr bwMode="auto">
          <a:xfrm>
            <a:off x="935726" y="4415866"/>
            <a:ext cx="5138951" cy="4182022"/>
          </a:xfrm>
          <a:prstGeom prst="rect">
            <a:avLst/>
          </a:prstGeom>
          <a:solidFill>
            <a:srgbClr val="FFFFFF"/>
          </a:solidFill>
          <a:ln>
            <a:solidFill>
              <a:srgbClr val="000000"/>
            </a:solidFill>
            <a:miter lim="800000"/>
            <a:headEnd/>
            <a:tailEnd/>
          </a:ln>
        </p:spPr>
        <p:txBody>
          <a:bodyPr lIns="92958" tIns="46479" rIns="92958" bIns="46479"/>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EAAE86-9093-49DA-A6C6-D9472BB1E89B}" type="slidenum">
              <a:rPr lang="en-US"/>
              <a:pPr/>
              <a:t>42</a:t>
            </a:fld>
            <a:endParaRPr lang="en-US"/>
          </a:p>
        </p:txBody>
      </p:sp>
      <p:sp>
        <p:nvSpPr>
          <p:cNvPr id="251906" name="Rectangle 2"/>
          <p:cNvSpPr>
            <a:spLocks noGrp="1" noRot="1" noChangeAspect="1" noChangeArrowheads="1" noTextEdit="1"/>
          </p:cNvSpPr>
          <p:nvPr>
            <p:ph type="sldImg"/>
          </p:nvPr>
        </p:nvSpPr>
        <p:spPr bwMode="auto">
          <a:xfrm>
            <a:off x="1182688" y="698500"/>
            <a:ext cx="4645025" cy="3484563"/>
          </a:xfrm>
          <a:prstGeom prst="rect">
            <a:avLst/>
          </a:prstGeom>
          <a:solidFill>
            <a:srgbClr val="FFFFFF"/>
          </a:solidFill>
          <a:ln>
            <a:solidFill>
              <a:srgbClr val="000000"/>
            </a:solidFill>
            <a:miter lim="800000"/>
            <a:headEnd/>
            <a:tailEnd/>
          </a:ln>
        </p:spPr>
      </p:sp>
      <p:sp>
        <p:nvSpPr>
          <p:cNvPr id="251907" name="Rectangle 3"/>
          <p:cNvSpPr>
            <a:spLocks noGrp="1" noChangeArrowheads="1"/>
          </p:cNvSpPr>
          <p:nvPr>
            <p:ph type="body" idx="1"/>
          </p:nvPr>
        </p:nvSpPr>
        <p:spPr bwMode="auto">
          <a:xfrm>
            <a:off x="935726" y="4415866"/>
            <a:ext cx="5138951" cy="4182022"/>
          </a:xfrm>
          <a:prstGeom prst="rect">
            <a:avLst/>
          </a:prstGeom>
          <a:solidFill>
            <a:srgbClr val="FFFFFF"/>
          </a:solidFill>
          <a:ln>
            <a:solidFill>
              <a:srgbClr val="000000"/>
            </a:solidFill>
            <a:miter lim="800000"/>
            <a:headEnd/>
            <a:tailEnd/>
          </a:ln>
        </p:spPr>
        <p:txBody>
          <a:bodyPr lIns="92958" tIns="46479" rIns="92958" bIns="46479"/>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904E71-5A95-4C36-BE17-F0973D726FB7}" type="slidenum">
              <a:rPr lang="en-US"/>
              <a:pPr/>
              <a:t>43</a:t>
            </a:fld>
            <a:endParaRPr lang="en-US"/>
          </a:p>
        </p:txBody>
      </p:sp>
      <p:sp>
        <p:nvSpPr>
          <p:cNvPr id="260098" name="Rectangle 2"/>
          <p:cNvSpPr>
            <a:spLocks noGrp="1" noRot="1" noChangeAspect="1" noChangeArrowheads="1" noTextEdit="1"/>
          </p:cNvSpPr>
          <p:nvPr>
            <p:ph type="sldImg"/>
          </p:nvPr>
        </p:nvSpPr>
        <p:spPr bwMode="auto">
          <a:xfrm>
            <a:off x="1182688" y="698500"/>
            <a:ext cx="4645025" cy="3484563"/>
          </a:xfrm>
          <a:prstGeom prst="rect">
            <a:avLst/>
          </a:prstGeom>
          <a:solidFill>
            <a:srgbClr val="FFFFFF"/>
          </a:solidFill>
          <a:ln>
            <a:solidFill>
              <a:srgbClr val="000000"/>
            </a:solidFill>
            <a:miter lim="800000"/>
            <a:headEnd/>
            <a:tailEnd/>
          </a:ln>
        </p:spPr>
      </p:sp>
      <p:sp>
        <p:nvSpPr>
          <p:cNvPr id="260099" name="Rectangle 3"/>
          <p:cNvSpPr>
            <a:spLocks noGrp="1" noChangeArrowheads="1"/>
          </p:cNvSpPr>
          <p:nvPr>
            <p:ph type="body" idx="1"/>
          </p:nvPr>
        </p:nvSpPr>
        <p:spPr bwMode="auto">
          <a:xfrm>
            <a:off x="935726" y="4415866"/>
            <a:ext cx="5138951" cy="4182022"/>
          </a:xfrm>
          <a:prstGeom prst="rect">
            <a:avLst/>
          </a:prstGeom>
          <a:solidFill>
            <a:srgbClr val="FFFFFF"/>
          </a:solidFill>
          <a:ln>
            <a:solidFill>
              <a:srgbClr val="000000"/>
            </a:solidFill>
            <a:miter lim="800000"/>
            <a:headEnd/>
            <a:tailEnd/>
          </a:ln>
        </p:spPr>
        <p:txBody>
          <a:bodyPr lIns="92958" tIns="46479" rIns="92958" bIns="46479"/>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42A496-A133-4FD5-A21E-A806CBB16BB6}" type="slidenum">
              <a:rPr lang="en-US"/>
              <a:pPr/>
              <a:t>49</a:t>
            </a:fld>
            <a:endParaRPr lang="en-US"/>
          </a:p>
        </p:txBody>
      </p:sp>
      <p:sp>
        <p:nvSpPr>
          <p:cNvPr id="307202" name="Rectangle 2"/>
          <p:cNvSpPr>
            <a:spLocks noGrp="1" noRot="1" noChangeAspect="1" noChangeArrowheads="1" noTextEdit="1"/>
          </p:cNvSpPr>
          <p:nvPr>
            <p:ph type="sldImg"/>
          </p:nvPr>
        </p:nvSpPr>
        <p:spPr bwMode="auto">
          <a:xfrm>
            <a:off x="1182688" y="698500"/>
            <a:ext cx="4645025" cy="3484563"/>
          </a:xfrm>
          <a:prstGeom prst="rect">
            <a:avLst/>
          </a:prstGeom>
          <a:solidFill>
            <a:srgbClr val="FFFFFF"/>
          </a:solidFill>
          <a:ln>
            <a:solidFill>
              <a:srgbClr val="000000"/>
            </a:solidFill>
            <a:miter lim="800000"/>
            <a:headEnd/>
            <a:tailEnd/>
          </a:ln>
        </p:spPr>
      </p:sp>
      <p:sp>
        <p:nvSpPr>
          <p:cNvPr id="307203" name="Rectangle 3"/>
          <p:cNvSpPr>
            <a:spLocks noGrp="1" noChangeArrowheads="1"/>
          </p:cNvSpPr>
          <p:nvPr>
            <p:ph type="body" idx="1"/>
          </p:nvPr>
        </p:nvSpPr>
        <p:spPr bwMode="auto">
          <a:xfrm>
            <a:off x="935726" y="4415866"/>
            <a:ext cx="5138951" cy="4182022"/>
          </a:xfrm>
          <a:prstGeom prst="rect">
            <a:avLst/>
          </a:prstGeom>
          <a:solidFill>
            <a:srgbClr val="FFFFFF"/>
          </a:solidFill>
          <a:ln>
            <a:solidFill>
              <a:srgbClr val="000000"/>
            </a:solidFill>
            <a:miter lim="800000"/>
            <a:headEnd/>
            <a:tailEnd/>
          </a:ln>
        </p:spPr>
        <p:txBody>
          <a:bodyPr lIns="92958" tIns="46479" rIns="92958" bIns="46479"/>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ctrTitle" sz="quarter"/>
          </p:nvPr>
        </p:nvSpPr>
        <p:spPr>
          <a:xfrm>
            <a:off x="3581400" y="685800"/>
            <a:ext cx="5561013" cy="3352800"/>
          </a:xfrm>
        </p:spPr>
        <p:txBody>
          <a:bodyPr/>
          <a:lstStyle>
            <a:lvl1pPr>
              <a:defRPr>
                <a:solidFill>
                  <a:schemeClr val="bg2"/>
                </a:solidFill>
                <a:effectLst>
                  <a:outerShdw blurRad="38100" dist="38100" dir="2700000" algn="tl">
                    <a:srgbClr val="000000"/>
                  </a:outerShdw>
                </a:effectLst>
              </a:defRPr>
            </a:lvl1pPr>
          </a:lstStyle>
          <a:p>
            <a:r>
              <a:rPr lang="es-ES"/>
              <a:t>Haga clic para modificar el estilo de título del patrón</a:t>
            </a:r>
          </a:p>
        </p:txBody>
      </p:sp>
      <p:sp>
        <p:nvSpPr>
          <p:cNvPr id="65539" name="Rectangle 3"/>
          <p:cNvSpPr>
            <a:spLocks noGrp="1" noChangeArrowheads="1"/>
          </p:cNvSpPr>
          <p:nvPr>
            <p:ph type="subTitle" sz="quarter" idx="1"/>
          </p:nvPr>
        </p:nvSpPr>
        <p:spPr>
          <a:xfrm>
            <a:off x="5181600" y="4038600"/>
            <a:ext cx="3960813" cy="1752600"/>
          </a:xfrm>
          <a:ln w="9525">
            <a:headEnd/>
            <a:tailEnd/>
          </a:ln>
        </p:spPr>
        <p:txBody>
          <a:bodyPr lIns="92075" tIns="46038" rIns="92075" bIns="46038" anchor="ctr"/>
          <a:lstStyle>
            <a:lvl1pPr marL="0" indent="0" algn="ctr">
              <a:buFont typeface="Wingdings" pitchFamily="2" charset="2"/>
              <a:buNone/>
              <a:defRPr>
                <a:solidFill>
                  <a:schemeClr val="bg2"/>
                </a:solidFill>
              </a:defRPr>
            </a:lvl1pPr>
          </a:lstStyle>
          <a:p>
            <a:r>
              <a:rPr lang="es-ES"/>
              <a:t>Haga clic para modificar el estilo de subtítulo del patrón</a:t>
            </a:r>
          </a:p>
        </p:txBody>
      </p:sp>
      <p:sp>
        <p:nvSpPr>
          <p:cNvPr id="65540" name="Rectangle 4"/>
          <p:cNvSpPr>
            <a:spLocks noGrp="1" noChangeArrowheads="1"/>
          </p:cNvSpPr>
          <p:nvPr>
            <p:ph type="dt" sz="quarter" idx="2"/>
          </p:nvPr>
        </p:nvSpPr>
        <p:spPr>
          <a:xfrm>
            <a:off x="685800" y="6248400"/>
            <a:ext cx="1905000" cy="457200"/>
          </a:xfrm>
          <a:prstGeom prst="rect">
            <a:avLst/>
          </a:prstGeom>
        </p:spPr>
        <p:txBody>
          <a:bodyPr/>
          <a:lstStyle>
            <a:lvl1pPr>
              <a:defRPr>
                <a:solidFill>
                  <a:srgbClr val="EAEAEA"/>
                </a:solidFill>
              </a:defRPr>
            </a:lvl1pPr>
          </a:lstStyle>
          <a:p>
            <a:endParaRPr lang="es-ES"/>
          </a:p>
        </p:txBody>
      </p:sp>
      <p:sp>
        <p:nvSpPr>
          <p:cNvPr id="65541" name="Rectangle 5"/>
          <p:cNvSpPr>
            <a:spLocks noGrp="1" noChangeArrowheads="1"/>
          </p:cNvSpPr>
          <p:nvPr>
            <p:ph type="ftr" sz="quarter" idx="3"/>
          </p:nvPr>
        </p:nvSpPr>
        <p:spPr>
          <a:xfrm>
            <a:off x="3124200" y="6248400"/>
            <a:ext cx="2895600" cy="457200"/>
          </a:xfrm>
          <a:prstGeom prst="rect">
            <a:avLst/>
          </a:prstGeom>
        </p:spPr>
        <p:txBody>
          <a:bodyPr/>
          <a:lstStyle>
            <a:lvl1pPr>
              <a:defRPr>
                <a:solidFill>
                  <a:srgbClr val="EAEAEA"/>
                </a:solidFill>
              </a:defRPr>
            </a:lvl1pPr>
          </a:lstStyle>
          <a:p>
            <a:endParaRPr lang="es-ES"/>
          </a:p>
        </p:txBody>
      </p:sp>
      <p:sp>
        <p:nvSpPr>
          <p:cNvPr id="65542" name="Rectangle 6"/>
          <p:cNvSpPr>
            <a:spLocks noGrp="1" noChangeArrowheads="1"/>
          </p:cNvSpPr>
          <p:nvPr>
            <p:ph type="sldNum" sz="quarter" idx="4"/>
          </p:nvPr>
        </p:nvSpPr>
        <p:spPr>
          <a:xfrm>
            <a:off x="6553200" y="6248400"/>
            <a:ext cx="1905000" cy="457200"/>
          </a:xfrm>
          <a:prstGeom prst="rect">
            <a:avLst/>
          </a:prstGeom>
        </p:spPr>
        <p:txBody>
          <a:bodyPr/>
          <a:lstStyle>
            <a:lvl1pPr>
              <a:defRPr>
                <a:solidFill>
                  <a:srgbClr val="EAEAEA"/>
                </a:solidFill>
              </a:defRPr>
            </a:lvl1pPr>
          </a:lstStyle>
          <a:p>
            <a:fld id="{55F5C8A2-1EC0-42B8-ABAD-CFE158319038}" type="slidenum">
              <a:rPr lang="es-ES"/>
              <a:pPr/>
              <a:t>‹Nº›</a:t>
            </a:fld>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1371600" y="6248400"/>
            <a:ext cx="1676400" cy="457200"/>
          </a:xfrm>
          <a:prstGeom prst="rect">
            <a:avLst/>
          </a:prstGeom>
        </p:spPr>
        <p:txBody>
          <a:bodyPr/>
          <a:lstStyle>
            <a:lvl1pPr>
              <a:defRPr/>
            </a:lvl1pPr>
          </a:lstStyle>
          <a:p>
            <a:endParaRPr lang="es-ES"/>
          </a:p>
        </p:txBody>
      </p:sp>
      <p:sp>
        <p:nvSpPr>
          <p:cNvPr id="6" name="5 Marcador de pie de página"/>
          <p:cNvSpPr>
            <a:spLocks noGrp="1"/>
          </p:cNvSpPr>
          <p:nvPr>
            <p:ph type="ftr" sz="quarter" idx="11"/>
          </p:nvPr>
        </p:nvSpPr>
        <p:spPr>
          <a:xfrm>
            <a:off x="3429000" y="6248400"/>
            <a:ext cx="3429000" cy="457200"/>
          </a:xfrm>
          <a:prstGeom prst="rect">
            <a:avLst/>
          </a:prstGeom>
        </p:spPr>
        <p:txBody>
          <a:bodyPr/>
          <a:lstStyle>
            <a:lvl1pPr>
              <a:defRPr/>
            </a:lvl1pPr>
          </a:lstStyle>
          <a:p>
            <a:endParaRPr lang="es-ES"/>
          </a:p>
        </p:txBody>
      </p:sp>
      <p:sp>
        <p:nvSpPr>
          <p:cNvPr id="7" name="6 Marcador de número de diapositiva"/>
          <p:cNvSpPr>
            <a:spLocks noGrp="1"/>
          </p:cNvSpPr>
          <p:nvPr>
            <p:ph type="sldNum" sz="quarter" idx="12"/>
          </p:nvPr>
        </p:nvSpPr>
        <p:spPr>
          <a:xfrm>
            <a:off x="7239000" y="6248400"/>
            <a:ext cx="1905000" cy="457200"/>
          </a:xfrm>
          <a:prstGeom prst="rect">
            <a:avLst/>
          </a:prstGeom>
        </p:spPr>
        <p:txBody>
          <a:bodyPr/>
          <a:lstStyle>
            <a:lvl1pPr>
              <a:defRPr/>
            </a:lvl1pPr>
          </a:lstStyle>
          <a:p>
            <a:fld id="{69149BF9-B09A-4F00-A628-8CA097DD8B67}" type="slidenum">
              <a:rPr lang="es-ES"/>
              <a:pPr/>
              <a:t>‹Nº›</a:t>
            </a:fld>
            <a:endParaRPr lang="es-E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1371600" y="6248400"/>
            <a:ext cx="1676400" cy="457200"/>
          </a:xfrm>
          <a:prstGeom prst="rect">
            <a:avLst/>
          </a:prstGeom>
        </p:spPr>
        <p:txBody>
          <a:bodyPr/>
          <a:lstStyle>
            <a:lvl1pPr>
              <a:defRPr/>
            </a:lvl1pPr>
          </a:lstStyle>
          <a:p>
            <a:endParaRPr lang="es-ES"/>
          </a:p>
        </p:txBody>
      </p:sp>
      <p:sp>
        <p:nvSpPr>
          <p:cNvPr id="5" name="4 Marcador de pie de página"/>
          <p:cNvSpPr>
            <a:spLocks noGrp="1"/>
          </p:cNvSpPr>
          <p:nvPr>
            <p:ph type="ftr" sz="quarter" idx="11"/>
          </p:nvPr>
        </p:nvSpPr>
        <p:spPr>
          <a:xfrm>
            <a:off x="3429000" y="6248400"/>
            <a:ext cx="3429000" cy="457200"/>
          </a:xfrm>
          <a:prstGeom prst="rect">
            <a:avLst/>
          </a:prstGeom>
        </p:spPr>
        <p:txBody>
          <a:bodyPr/>
          <a:lstStyle>
            <a:lvl1pPr>
              <a:defRPr/>
            </a:lvl1pPr>
          </a:lstStyle>
          <a:p>
            <a:endParaRPr lang="es-ES"/>
          </a:p>
        </p:txBody>
      </p:sp>
      <p:sp>
        <p:nvSpPr>
          <p:cNvPr id="6" name="5 Marcador de número de diapositiva"/>
          <p:cNvSpPr>
            <a:spLocks noGrp="1"/>
          </p:cNvSpPr>
          <p:nvPr>
            <p:ph type="sldNum" sz="quarter" idx="12"/>
          </p:nvPr>
        </p:nvSpPr>
        <p:spPr>
          <a:xfrm>
            <a:off x="7239000" y="6248400"/>
            <a:ext cx="1905000" cy="457200"/>
          </a:xfrm>
          <a:prstGeom prst="rect">
            <a:avLst/>
          </a:prstGeom>
        </p:spPr>
        <p:txBody>
          <a:bodyPr/>
          <a:lstStyle>
            <a:lvl1pPr>
              <a:defRPr/>
            </a:lvl1pPr>
          </a:lstStyle>
          <a:p>
            <a:fld id="{63764391-3883-40CD-A8FB-D0EC90E12289}" type="slidenum">
              <a:rPr lang="es-ES"/>
              <a:pPr/>
              <a:t>‹Nº›</a:t>
            </a:fld>
            <a:endParaRPr lang="es-E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86600" y="533400"/>
            <a:ext cx="1905000" cy="556260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1371600" y="533400"/>
            <a:ext cx="5562600" cy="55626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1371600" y="6248400"/>
            <a:ext cx="1676400" cy="457200"/>
          </a:xfrm>
          <a:prstGeom prst="rect">
            <a:avLst/>
          </a:prstGeom>
        </p:spPr>
        <p:txBody>
          <a:bodyPr/>
          <a:lstStyle>
            <a:lvl1pPr>
              <a:defRPr/>
            </a:lvl1pPr>
          </a:lstStyle>
          <a:p>
            <a:endParaRPr lang="es-ES"/>
          </a:p>
        </p:txBody>
      </p:sp>
      <p:sp>
        <p:nvSpPr>
          <p:cNvPr id="5" name="4 Marcador de pie de página"/>
          <p:cNvSpPr>
            <a:spLocks noGrp="1"/>
          </p:cNvSpPr>
          <p:nvPr>
            <p:ph type="ftr" sz="quarter" idx="11"/>
          </p:nvPr>
        </p:nvSpPr>
        <p:spPr>
          <a:xfrm>
            <a:off x="3429000" y="6248400"/>
            <a:ext cx="3429000" cy="457200"/>
          </a:xfrm>
          <a:prstGeom prst="rect">
            <a:avLst/>
          </a:prstGeom>
        </p:spPr>
        <p:txBody>
          <a:bodyPr/>
          <a:lstStyle>
            <a:lvl1pPr>
              <a:defRPr/>
            </a:lvl1pPr>
          </a:lstStyle>
          <a:p>
            <a:endParaRPr lang="es-ES"/>
          </a:p>
        </p:txBody>
      </p:sp>
      <p:sp>
        <p:nvSpPr>
          <p:cNvPr id="6" name="5 Marcador de número de diapositiva"/>
          <p:cNvSpPr>
            <a:spLocks noGrp="1"/>
          </p:cNvSpPr>
          <p:nvPr>
            <p:ph type="sldNum" sz="quarter" idx="12"/>
          </p:nvPr>
        </p:nvSpPr>
        <p:spPr>
          <a:xfrm>
            <a:off x="7239000" y="6248400"/>
            <a:ext cx="1905000" cy="457200"/>
          </a:xfrm>
          <a:prstGeom prst="rect">
            <a:avLst/>
          </a:prstGeom>
        </p:spPr>
        <p:txBody>
          <a:bodyPr/>
          <a:lstStyle>
            <a:lvl1pPr>
              <a:defRPr/>
            </a:lvl1pPr>
          </a:lstStyle>
          <a:p>
            <a:fld id="{861D7EF5-538C-4946-BDE6-BC449CFEB310}" type="slidenum">
              <a:rPr lang="es-ES"/>
              <a:pPr/>
              <a:t>‹Nº›</a:t>
            </a:fld>
            <a:endParaRPr lang="es-E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1371600" y="1981200"/>
            <a:ext cx="3733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imágenes prediseñadas"/>
          <p:cNvSpPr>
            <a:spLocks noGrp="1"/>
          </p:cNvSpPr>
          <p:nvPr>
            <p:ph type="clipArt" sz="half" idx="2"/>
          </p:nvPr>
        </p:nvSpPr>
        <p:spPr>
          <a:xfrm>
            <a:off x="5257800" y="1981200"/>
            <a:ext cx="3733800" cy="4114800"/>
          </a:xfrm>
        </p:spPr>
        <p:txBody>
          <a:bodyPr/>
          <a:lstStyle/>
          <a:p>
            <a:endParaRPr lang="es-MX"/>
          </a:p>
        </p:txBody>
      </p:sp>
      <p:sp>
        <p:nvSpPr>
          <p:cNvPr id="5" name="4 Marcador de fecha"/>
          <p:cNvSpPr>
            <a:spLocks noGrp="1"/>
          </p:cNvSpPr>
          <p:nvPr>
            <p:ph type="dt" sz="half" idx="10"/>
          </p:nvPr>
        </p:nvSpPr>
        <p:spPr>
          <a:xfrm>
            <a:off x="1371600" y="6248400"/>
            <a:ext cx="1676400" cy="457200"/>
          </a:xfrm>
          <a:prstGeom prst="rect">
            <a:avLst/>
          </a:prstGeom>
        </p:spPr>
        <p:txBody>
          <a:bodyPr/>
          <a:lstStyle>
            <a:lvl1pPr>
              <a:defRPr/>
            </a:lvl1pPr>
          </a:lstStyle>
          <a:p>
            <a:endParaRPr lang="es-ES"/>
          </a:p>
        </p:txBody>
      </p:sp>
      <p:sp>
        <p:nvSpPr>
          <p:cNvPr id="6" name="5 Marcador de pie de página"/>
          <p:cNvSpPr>
            <a:spLocks noGrp="1"/>
          </p:cNvSpPr>
          <p:nvPr>
            <p:ph type="ftr" sz="quarter" idx="11"/>
          </p:nvPr>
        </p:nvSpPr>
        <p:spPr>
          <a:xfrm>
            <a:off x="3429000" y="6248400"/>
            <a:ext cx="3429000" cy="457200"/>
          </a:xfrm>
          <a:prstGeom prst="rect">
            <a:avLst/>
          </a:prstGeom>
        </p:spPr>
        <p:txBody>
          <a:bodyPr/>
          <a:lstStyle>
            <a:lvl1pPr>
              <a:defRPr/>
            </a:lvl1pPr>
          </a:lstStyle>
          <a:p>
            <a:endParaRPr lang="es-ES"/>
          </a:p>
        </p:txBody>
      </p:sp>
      <p:sp>
        <p:nvSpPr>
          <p:cNvPr id="7" name="6 Marcador de número de diapositiva"/>
          <p:cNvSpPr>
            <a:spLocks noGrp="1"/>
          </p:cNvSpPr>
          <p:nvPr>
            <p:ph type="sldNum" sz="quarter" idx="12"/>
          </p:nvPr>
        </p:nvSpPr>
        <p:spPr>
          <a:xfrm>
            <a:off x="7239000" y="6248400"/>
            <a:ext cx="1905000" cy="457200"/>
          </a:xfrm>
          <a:prstGeom prst="rect">
            <a:avLst/>
          </a:prstGeom>
        </p:spPr>
        <p:txBody>
          <a:bodyPr/>
          <a:lstStyle>
            <a:lvl1pPr>
              <a:defRPr/>
            </a:lvl1pPr>
          </a:lstStyle>
          <a:p>
            <a:fld id="{70FAE969-E20A-4346-8B73-3AE63A5637B7}" type="slidenum">
              <a:rPr lang="es-ES"/>
              <a:pPr/>
              <a:t>‹Nº›</a:t>
            </a:fld>
            <a:endParaRPr lang="es-ES"/>
          </a:p>
        </p:txBody>
      </p:sp>
      <p:sp>
        <p:nvSpPr>
          <p:cNvPr id="8" name="Text Box 4"/>
          <p:cNvSpPr txBox="1">
            <a:spLocks noChangeArrowheads="1"/>
          </p:cNvSpPr>
          <p:nvPr userDrawn="1"/>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ES" smtClean="0"/>
              <a:t>Haga clic para modificar el estilo de título del patrón</a:t>
            </a:r>
            <a:endParaRPr lang="es-MX"/>
          </a:p>
        </p:txBody>
      </p:sp>
      <p:sp>
        <p:nvSpPr>
          <p:cNvPr id="3" name="2 Marcador de imágenes prediseñadas"/>
          <p:cNvSpPr>
            <a:spLocks noGrp="1"/>
          </p:cNvSpPr>
          <p:nvPr>
            <p:ph type="clipArt" sz="half" idx="1"/>
          </p:nvPr>
        </p:nvSpPr>
        <p:spPr>
          <a:xfrm>
            <a:off x="1371600" y="1981200"/>
            <a:ext cx="3733800" cy="4114800"/>
          </a:xfrm>
        </p:spPr>
        <p:txBody>
          <a:bodyPr/>
          <a:lstStyle/>
          <a:p>
            <a:endParaRPr lang="es-MX"/>
          </a:p>
        </p:txBody>
      </p:sp>
      <p:sp>
        <p:nvSpPr>
          <p:cNvPr id="4" name="3 Marcador de texto"/>
          <p:cNvSpPr>
            <a:spLocks noGrp="1"/>
          </p:cNvSpPr>
          <p:nvPr>
            <p:ph type="body" sz="half" idx="2"/>
          </p:nvPr>
        </p:nvSpPr>
        <p:spPr>
          <a:xfrm>
            <a:off x="5257800" y="1981200"/>
            <a:ext cx="3733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11"/>
          </p:nvPr>
        </p:nvSpPr>
        <p:spPr>
          <a:xfrm>
            <a:off x="3429000" y="6248400"/>
            <a:ext cx="5535488" cy="457200"/>
          </a:xfrm>
          <a:prstGeom prst="rect">
            <a:avLst/>
          </a:prstGeom>
        </p:spPr>
        <p:txBody>
          <a:bodyPr/>
          <a:lstStyle>
            <a:lvl1pPr>
              <a:defRPr/>
            </a:lvl1pPr>
          </a:lstStyle>
          <a:p>
            <a:r>
              <a:rPr lang="es-ES" dirty="0" smtClean="0"/>
              <a:t>Dra. Maricela Quintana López</a:t>
            </a:r>
            <a:endParaRPr lang="es-E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1371600" y="1981200"/>
            <a:ext cx="3733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5257800" y="1981200"/>
            <a:ext cx="3733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11"/>
          </p:nvPr>
        </p:nvSpPr>
        <p:spPr>
          <a:xfrm>
            <a:off x="3429000" y="6248400"/>
            <a:ext cx="5535488" cy="457200"/>
          </a:xfrm>
          <a:prstGeom prst="rect">
            <a:avLst/>
          </a:prstGeom>
        </p:spPr>
        <p:txBody>
          <a:bodyPr/>
          <a:lstStyle>
            <a:lvl1pPr>
              <a:defRPr/>
            </a:lvl1pPr>
          </a:lstStyle>
          <a:p>
            <a:r>
              <a:rPr lang="es-ES" dirty="0" smtClean="0"/>
              <a:t>Dra. Maricela Quintana López</a:t>
            </a:r>
            <a:endParaRPr lang="es-E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Tree>
    <p:extLst>
      <p:ext uri="{BB962C8B-B14F-4D97-AF65-F5344CB8AC3E}">
        <p14:creationId xmlns:p14="http://schemas.microsoft.com/office/powerpoint/2010/main" val="347673518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extLst>
      <p:ext uri="{BB962C8B-B14F-4D97-AF65-F5344CB8AC3E}">
        <p14:creationId xmlns:p14="http://schemas.microsoft.com/office/powerpoint/2010/main" val="330173968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Tree>
    <p:extLst>
      <p:ext uri="{BB962C8B-B14F-4D97-AF65-F5344CB8AC3E}">
        <p14:creationId xmlns:p14="http://schemas.microsoft.com/office/powerpoint/2010/main" val="4205867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extLst>
      <p:ext uri="{BB962C8B-B14F-4D97-AF65-F5344CB8AC3E}">
        <p14:creationId xmlns:p14="http://schemas.microsoft.com/office/powerpoint/2010/main" val="330933339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pie de página"/>
          <p:cNvSpPr>
            <a:spLocks noGrp="1"/>
          </p:cNvSpPr>
          <p:nvPr>
            <p:ph type="ftr" sz="quarter" idx="11"/>
          </p:nvPr>
        </p:nvSpPr>
        <p:spPr>
          <a:xfrm>
            <a:off x="3429000" y="6248400"/>
            <a:ext cx="5535488" cy="457200"/>
          </a:xfrm>
          <a:prstGeom prst="rect">
            <a:avLst/>
          </a:prstGeom>
        </p:spPr>
        <p:txBody>
          <a:bodyPr/>
          <a:lstStyle>
            <a:lvl1pPr>
              <a:defRPr/>
            </a:lvl1pPr>
          </a:lstStyle>
          <a:p>
            <a:r>
              <a:rPr lang="es-ES" dirty="0" smtClean="0"/>
              <a:t>Dra. Maricela Quintana López</a:t>
            </a:r>
            <a:endParaRPr lang="es-ES" dirty="0"/>
          </a:p>
        </p:txBody>
      </p:sp>
      <p:sp>
        <p:nvSpPr>
          <p:cNvPr id="7" name="6 Título"/>
          <p:cNvSpPr>
            <a:spLocks noGrp="1"/>
          </p:cNvSpPr>
          <p:nvPr>
            <p:ph type="title"/>
          </p:nvPr>
        </p:nvSpPr>
        <p:spPr/>
        <p:txBody>
          <a:bodyPr/>
          <a:lstStyle/>
          <a:p>
            <a:r>
              <a:rPr lang="es-ES" smtClean="0"/>
              <a:t>Haga clic para modificar el estilo de título del patrón</a:t>
            </a:r>
            <a:endParaRPr lang="es-MX"/>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extLst>
      <p:ext uri="{BB962C8B-B14F-4D97-AF65-F5344CB8AC3E}">
        <p14:creationId xmlns:p14="http://schemas.microsoft.com/office/powerpoint/2010/main" val="253491915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63375680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E840745A-2775-43F4-9500-6685D7D0DAF1}" type="datetimeFigureOut">
              <a:rPr lang="es-MX" smtClean="0"/>
              <a:t>01/10/2015</a:t>
            </a:fld>
            <a:endParaRPr lang="es-MX"/>
          </a:p>
        </p:txBody>
      </p:sp>
      <p:sp>
        <p:nvSpPr>
          <p:cNvPr id="3" name="2 Marcador de pie de página"/>
          <p:cNvSpPr>
            <a:spLocks noGrp="1"/>
          </p:cNvSpPr>
          <p:nvPr>
            <p:ph type="ftr" sz="quarter" idx="11"/>
          </p:nvPr>
        </p:nvSpPr>
        <p:spPr>
          <a:xfrm>
            <a:off x="5724128" y="6237312"/>
            <a:ext cx="2895600" cy="365125"/>
          </a:xfrm>
          <a:prstGeom prst="rect">
            <a:avLst/>
          </a:prstGeom>
        </p:spPr>
        <p:txBody>
          <a:bodyPr/>
          <a:lstStyle/>
          <a:p>
            <a:endParaRPr lang="es-MX"/>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98010B47-53CC-4463-B0E6-3304345AB79B}" type="slidenum">
              <a:rPr lang="es-MX" smtClean="0"/>
              <a:t>‹Nº›</a:t>
            </a:fld>
            <a:endParaRPr lang="es-MX"/>
          </a:p>
        </p:txBody>
      </p:sp>
    </p:spTree>
    <p:extLst>
      <p:ext uri="{BB962C8B-B14F-4D97-AF65-F5344CB8AC3E}">
        <p14:creationId xmlns:p14="http://schemas.microsoft.com/office/powerpoint/2010/main" val="115318276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E840745A-2775-43F4-9500-6685D7D0DAF1}" type="datetimeFigureOut">
              <a:rPr lang="es-MX" smtClean="0"/>
              <a:t>01/10/2015</a:t>
            </a:fld>
            <a:endParaRPr lang="es-MX"/>
          </a:p>
        </p:txBody>
      </p:sp>
      <p:sp>
        <p:nvSpPr>
          <p:cNvPr id="6" name="5 Marcador de pie de página"/>
          <p:cNvSpPr>
            <a:spLocks noGrp="1"/>
          </p:cNvSpPr>
          <p:nvPr>
            <p:ph type="ftr" sz="quarter" idx="11"/>
          </p:nvPr>
        </p:nvSpPr>
        <p:spPr>
          <a:xfrm>
            <a:off x="5724128" y="6237312"/>
            <a:ext cx="2895600" cy="365125"/>
          </a:xfrm>
          <a:prstGeom prst="rect">
            <a:avLst/>
          </a:prstGeom>
        </p:spPr>
        <p:txBody>
          <a:bodyPr/>
          <a:lstStyle/>
          <a:p>
            <a:endParaRPr lang="es-MX"/>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98010B47-53CC-4463-B0E6-3304345AB79B}" type="slidenum">
              <a:rPr lang="es-MX" smtClean="0"/>
              <a:t>‹Nº›</a:t>
            </a:fld>
            <a:endParaRPr lang="es-MX"/>
          </a:p>
        </p:txBody>
      </p:sp>
    </p:spTree>
    <p:extLst>
      <p:ext uri="{BB962C8B-B14F-4D97-AF65-F5344CB8AC3E}">
        <p14:creationId xmlns:p14="http://schemas.microsoft.com/office/powerpoint/2010/main" val="137184700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E840745A-2775-43F4-9500-6685D7D0DAF1}" type="datetimeFigureOut">
              <a:rPr lang="es-MX" smtClean="0"/>
              <a:t>01/10/2015</a:t>
            </a:fld>
            <a:endParaRPr lang="es-MX"/>
          </a:p>
        </p:txBody>
      </p:sp>
      <p:sp>
        <p:nvSpPr>
          <p:cNvPr id="6" name="5 Marcador de pie de página"/>
          <p:cNvSpPr>
            <a:spLocks noGrp="1"/>
          </p:cNvSpPr>
          <p:nvPr>
            <p:ph type="ftr" sz="quarter" idx="11"/>
          </p:nvPr>
        </p:nvSpPr>
        <p:spPr>
          <a:xfrm>
            <a:off x="5724128" y="6237312"/>
            <a:ext cx="2895600" cy="365125"/>
          </a:xfrm>
          <a:prstGeom prst="rect">
            <a:avLst/>
          </a:prstGeom>
        </p:spPr>
        <p:txBody>
          <a:bodyPr/>
          <a:lstStyle/>
          <a:p>
            <a:endParaRPr lang="es-MX"/>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98010B47-53CC-4463-B0E6-3304345AB79B}" type="slidenum">
              <a:rPr lang="es-MX" smtClean="0"/>
              <a:t>‹Nº›</a:t>
            </a:fld>
            <a:endParaRPr lang="es-MX"/>
          </a:p>
        </p:txBody>
      </p:sp>
    </p:spTree>
    <p:extLst>
      <p:ext uri="{BB962C8B-B14F-4D97-AF65-F5344CB8AC3E}">
        <p14:creationId xmlns:p14="http://schemas.microsoft.com/office/powerpoint/2010/main" val="18166689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E840745A-2775-43F4-9500-6685D7D0DAF1}" type="datetimeFigureOut">
              <a:rPr lang="es-MX" smtClean="0"/>
              <a:t>01/10/2015</a:t>
            </a:fld>
            <a:endParaRPr lang="es-MX"/>
          </a:p>
        </p:txBody>
      </p:sp>
      <p:sp>
        <p:nvSpPr>
          <p:cNvPr id="5" name="4 Marcador de pie de página"/>
          <p:cNvSpPr>
            <a:spLocks noGrp="1"/>
          </p:cNvSpPr>
          <p:nvPr>
            <p:ph type="ftr" sz="quarter" idx="11"/>
          </p:nvPr>
        </p:nvSpPr>
        <p:spPr>
          <a:xfrm>
            <a:off x="5724128" y="6237312"/>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98010B47-53CC-4463-B0E6-3304345AB79B}" type="slidenum">
              <a:rPr lang="es-MX" smtClean="0"/>
              <a:t>‹Nº›</a:t>
            </a:fld>
            <a:endParaRPr lang="es-MX"/>
          </a:p>
        </p:txBody>
      </p:sp>
    </p:spTree>
    <p:extLst>
      <p:ext uri="{BB962C8B-B14F-4D97-AF65-F5344CB8AC3E}">
        <p14:creationId xmlns:p14="http://schemas.microsoft.com/office/powerpoint/2010/main" val="42396440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E840745A-2775-43F4-9500-6685D7D0DAF1}" type="datetimeFigureOut">
              <a:rPr lang="es-MX" smtClean="0"/>
              <a:t>01/10/2015</a:t>
            </a:fld>
            <a:endParaRPr lang="es-MX"/>
          </a:p>
        </p:txBody>
      </p:sp>
      <p:sp>
        <p:nvSpPr>
          <p:cNvPr id="5" name="4 Marcador de pie de página"/>
          <p:cNvSpPr>
            <a:spLocks noGrp="1"/>
          </p:cNvSpPr>
          <p:nvPr>
            <p:ph type="ftr" sz="quarter" idx="11"/>
          </p:nvPr>
        </p:nvSpPr>
        <p:spPr>
          <a:xfrm>
            <a:off x="5724128" y="6237312"/>
            <a:ext cx="28956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98010B47-53CC-4463-B0E6-3304345AB79B}" type="slidenum">
              <a:rPr lang="es-MX" smtClean="0"/>
              <a:t>‹Nº›</a:t>
            </a:fld>
            <a:endParaRPr lang="es-MX"/>
          </a:p>
        </p:txBody>
      </p:sp>
    </p:spTree>
    <p:extLst>
      <p:ext uri="{BB962C8B-B14F-4D97-AF65-F5344CB8AC3E}">
        <p14:creationId xmlns:p14="http://schemas.microsoft.com/office/powerpoint/2010/main" val="35727772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E840745A-2775-43F4-9500-6685D7D0DAF1}" type="datetimeFigureOut">
              <a:rPr lang="es-MX" smtClean="0"/>
              <a:t>01/10/2015</a:t>
            </a:fld>
            <a:endParaRPr lang="es-MX"/>
          </a:p>
        </p:txBody>
      </p:sp>
      <p:sp>
        <p:nvSpPr>
          <p:cNvPr id="4" name="3 Marcador de pie de página"/>
          <p:cNvSpPr>
            <a:spLocks noGrp="1"/>
          </p:cNvSpPr>
          <p:nvPr>
            <p:ph type="ftr" sz="quarter" idx="11"/>
          </p:nvPr>
        </p:nvSpPr>
        <p:spPr>
          <a:xfrm>
            <a:off x="5724128" y="6237312"/>
            <a:ext cx="2895600" cy="365125"/>
          </a:xfrm>
          <a:prstGeom prst="rect">
            <a:avLst/>
          </a:prstGeom>
        </p:spPr>
        <p:txBody>
          <a:bodyPr/>
          <a:lstStyle/>
          <a:p>
            <a:endParaRPr lang="es-MX"/>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98010B47-53CC-4463-B0E6-3304345AB79B}" type="slidenum">
              <a:rPr lang="es-MX" smtClean="0"/>
              <a:t>‹Nº›</a:t>
            </a:fld>
            <a:endParaRPr lang="es-MX"/>
          </a:p>
        </p:txBody>
      </p:sp>
    </p:spTree>
    <p:extLst>
      <p:ext uri="{BB962C8B-B14F-4D97-AF65-F5344CB8AC3E}">
        <p14:creationId xmlns:p14="http://schemas.microsoft.com/office/powerpoint/2010/main" val="198437547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E840745A-2775-43F4-9500-6685D7D0DAF1}" type="datetimeFigureOut">
              <a:rPr lang="es-MX" smtClean="0"/>
              <a:t>01/10/2015</a:t>
            </a:fld>
            <a:endParaRPr lang="es-MX"/>
          </a:p>
        </p:txBody>
      </p:sp>
      <p:sp>
        <p:nvSpPr>
          <p:cNvPr id="4" name="3 Marcador de pie de página"/>
          <p:cNvSpPr>
            <a:spLocks noGrp="1"/>
          </p:cNvSpPr>
          <p:nvPr>
            <p:ph type="ftr" sz="quarter" idx="11"/>
          </p:nvPr>
        </p:nvSpPr>
        <p:spPr>
          <a:xfrm>
            <a:off x="5724128" y="6237312"/>
            <a:ext cx="2895600" cy="365125"/>
          </a:xfrm>
          <a:prstGeom prst="rect">
            <a:avLst/>
          </a:prstGeom>
        </p:spPr>
        <p:txBody>
          <a:bodyPr/>
          <a:lstStyle/>
          <a:p>
            <a:endParaRPr lang="es-MX"/>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98010B47-53CC-4463-B0E6-3304345AB79B}" type="slidenum">
              <a:rPr lang="es-MX" smtClean="0"/>
              <a:t>‹Nº›</a:t>
            </a:fld>
            <a:endParaRPr lang="es-MX"/>
          </a:p>
        </p:txBody>
      </p:sp>
    </p:spTree>
    <p:extLst>
      <p:ext uri="{BB962C8B-B14F-4D97-AF65-F5344CB8AC3E}">
        <p14:creationId xmlns:p14="http://schemas.microsoft.com/office/powerpoint/2010/main" val="238328817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1175461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1371600" y="6248400"/>
            <a:ext cx="1676400" cy="457200"/>
          </a:xfrm>
          <a:prstGeom prst="rect">
            <a:avLst/>
          </a:prstGeom>
        </p:spPr>
        <p:txBody>
          <a:bodyPr/>
          <a:lstStyle>
            <a:lvl1pPr>
              <a:defRPr/>
            </a:lvl1pPr>
          </a:lstStyle>
          <a:p>
            <a:endParaRPr lang="es-ES"/>
          </a:p>
        </p:txBody>
      </p:sp>
      <p:sp>
        <p:nvSpPr>
          <p:cNvPr id="5" name="4 Marcador de pie de página"/>
          <p:cNvSpPr>
            <a:spLocks noGrp="1"/>
          </p:cNvSpPr>
          <p:nvPr>
            <p:ph type="ftr" sz="quarter" idx="11"/>
          </p:nvPr>
        </p:nvSpPr>
        <p:spPr>
          <a:xfrm>
            <a:off x="3429000" y="6248400"/>
            <a:ext cx="3429000" cy="457200"/>
          </a:xfrm>
          <a:prstGeom prst="rect">
            <a:avLst/>
          </a:prstGeom>
        </p:spPr>
        <p:txBody>
          <a:bodyPr/>
          <a:lstStyle>
            <a:lvl1pPr>
              <a:defRPr/>
            </a:lvl1pPr>
          </a:lstStyle>
          <a:p>
            <a:endParaRPr lang="es-ES"/>
          </a:p>
        </p:txBody>
      </p:sp>
      <p:sp>
        <p:nvSpPr>
          <p:cNvPr id="6" name="5 Marcador de número de diapositiva"/>
          <p:cNvSpPr>
            <a:spLocks noGrp="1"/>
          </p:cNvSpPr>
          <p:nvPr>
            <p:ph type="sldNum" sz="quarter" idx="12"/>
          </p:nvPr>
        </p:nvSpPr>
        <p:spPr>
          <a:xfrm>
            <a:off x="7239000" y="6248400"/>
            <a:ext cx="1905000" cy="457200"/>
          </a:xfrm>
          <a:prstGeom prst="rect">
            <a:avLst/>
          </a:prstGeom>
        </p:spPr>
        <p:txBody>
          <a:bodyPr/>
          <a:lstStyle>
            <a:lvl1pPr>
              <a:defRPr/>
            </a:lvl1pPr>
          </a:lstStyle>
          <a:p>
            <a:fld id="{B247A9C3-12DB-42CB-83B9-0AEDD2FCE057}" type="slidenum">
              <a:rPr lang="es-ES"/>
              <a:pPr/>
              <a:t>‹Nº›</a:t>
            </a:fld>
            <a:endParaRPr lang="es-ES"/>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5244140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24264541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2656346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16781740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14805884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11834050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15351072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5958764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4086438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3623393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1371600" y="19812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5257800" y="19812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11"/>
          </p:nvPr>
        </p:nvSpPr>
        <p:spPr>
          <a:xfrm>
            <a:off x="3429000" y="6248400"/>
            <a:ext cx="5535488" cy="457200"/>
          </a:xfrm>
          <a:prstGeom prst="rect">
            <a:avLst/>
          </a:prstGeom>
        </p:spPr>
        <p:txBody>
          <a:bodyPr/>
          <a:lstStyle>
            <a:lvl1pPr>
              <a:defRPr/>
            </a:lvl1pPr>
          </a:lstStyle>
          <a:p>
            <a:r>
              <a:rPr lang="es-ES" dirty="0" smtClean="0"/>
              <a:t>Dra. Maricela Quintana López</a:t>
            </a:r>
            <a:endParaRPr lang="es-ES" dirty="0"/>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FFE0816-B1EA-4CE4-BE42-DBE4EE9C60C9}" type="datetimeFigureOut">
              <a:rPr lang="es-MX" smtClean="0"/>
              <a:t>01/10/2015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40B3704-58CF-455A-917C-5785F1B5FB46}" type="slidenum">
              <a:rPr lang="es-MX" smtClean="0"/>
              <a:t>‹Nº›</a:t>
            </a:fld>
            <a:endParaRPr lang="es-MX"/>
          </a:p>
        </p:txBody>
      </p:sp>
    </p:spTree>
    <p:extLst>
      <p:ext uri="{BB962C8B-B14F-4D97-AF65-F5344CB8AC3E}">
        <p14:creationId xmlns:p14="http://schemas.microsoft.com/office/powerpoint/2010/main" val="382840200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CA77692-CBC5-45A0-A354-1A9023D3E413}"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04B6CE-3760-493B-92EB-03B3FABA4AEE}" type="slidenum">
              <a:rPr lang="es-MX" smtClean="0"/>
              <a:t>‹Nº›</a:t>
            </a:fld>
            <a:endParaRPr lang="es-MX"/>
          </a:p>
        </p:txBody>
      </p:sp>
    </p:spTree>
    <p:extLst>
      <p:ext uri="{BB962C8B-B14F-4D97-AF65-F5344CB8AC3E}">
        <p14:creationId xmlns:p14="http://schemas.microsoft.com/office/powerpoint/2010/main" val="425862214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CA77692-CBC5-45A0-A354-1A9023D3E413}"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04B6CE-3760-493B-92EB-03B3FABA4AEE}" type="slidenum">
              <a:rPr lang="es-MX" smtClean="0"/>
              <a:t>‹Nº›</a:t>
            </a:fld>
            <a:endParaRPr lang="es-MX"/>
          </a:p>
        </p:txBody>
      </p:sp>
    </p:spTree>
    <p:extLst>
      <p:ext uri="{BB962C8B-B14F-4D97-AF65-F5344CB8AC3E}">
        <p14:creationId xmlns:p14="http://schemas.microsoft.com/office/powerpoint/2010/main" val="30066021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CA77692-CBC5-45A0-A354-1A9023D3E413}"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04B6CE-3760-493B-92EB-03B3FABA4AEE}" type="slidenum">
              <a:rPr lang="es-MX" smtClean="0"/>
              <a:t>‹Nº›</a:t>
            </a:fld>
            <a:endParaRPr lang="es-MX"/>
          </a:p>
        </p:txBody>
      </p:sp>
    </p:spTree>
    <p:extLst>
      <p:ext uri="{BB962C8B-B14F-4D97-AF65-F5344CB8AC3E}">
        <p14:creationId xmlns:p14="http://schemas.microsoft.com/office/powerpoint/2010/main" val="10678263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CA77692-CBC5-45A0-A354-1A9023D3E413}"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04B6CE-3760-493B-92EB-03B3FABA4AEE}" type="slidenum">
              <a:rPr lang="es-MX" smtClean="0"/>
              <a:t>‹Nº›</a:t>
            </a:fld>
            <a:endParaRPr lang="es-MX"/>
          </a:p>
        </p:txBody>
      </p:sp>
    </p:spTree>
    <p:extLst>
      <p:ext uri="{BB962C8B-B14F-4D97-AF65-F5344CB8AC3E}">
        <p14:creationId xmlns:p14="http://schemas.microsoft.com/office/powerpoint/2010/main" val="2609942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CA77692-CBC5-45A0-A354-1A9023D3E413}" type="datetimeFigureOut">
              <a:rPr lang="es-MX" smtClean="0"/>
              <a:t>01/10/2015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D04B6CE-3760-493B-92EB-03B3FABA4AEE}" type="slidenum">
              <a:rPr lang="es-MX" smtClean="0"/>
              <a:t>‹Nº›</a:t>
            </a:fld>
            <a:endParaRPr lang="es-MX"/>
          </a:p>
        </p:txBody>
      </p:sp>
    </p:spTree>
    <p:extLst>
      <p:ext uri="{BB962C8B-B14F-4D97-AF65-F5344CB8AC3E}">
        <p14:creationId xmlns:p14="http://schemas.microsoft.com/office/powerpoint/2010/main" val="1932047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CA77692-CBC5-45A0-A354-1A9023D3E413}" type="datetimeFigureOut">
              <a:rPr lang="es-MX" smtClean="0"/>
              <a:t>01/10/2015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D04B6CE-3760-493B-92EB-03B3FABA4AEE}" type="slidenum">
              <a:rPr lang="es-MX" smtClean="0"/>
              <a:t>‹Nº›</a:t>
            </a:fld>
            <a:endParaRPr lang="es-MX"/>
          </a:p>
        </p:txBody>
      </p:sp>
    </p:spTree>
    <p:extLst>
      <p:ext uri="{BB962C8B-B14F-4D97-AF65-F5344CB8AC3E}">
        <p14:creationId xmlns:p14="http://schemas.microsoft.com/office/powerpoint/2010/main" val="301987169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CA77692-CBC5-45A0-A354-1A9023D3E413}" type="datetimeFigureOut">
              <a:rPr lang="es-MX" smtClean="0"/>
              <a:t>01/10/2015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D04B6CE-3760-493B-92EB-03B3FABA4AEE}" type="slidenum">
              <a:rPr lang="es-MX" smtClean="0"/>
              <a:t>‹Nº›</a:t>
            </a:fld>
            <a:endParaRPr lang="es-MX"/>
          </a:p>
        </p:txBody>
      </p:sp>
    </p:spTree>
    <p:extLst>
      <p:ext uri="{BB962C8B-B14F-4D97-AF65-F5344CB8AC3E}">
        <p14:creationId xmlns:p14="http://schemas.microsoft.com/office/powerpoint/2010/main" val="5967089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CA77692-CBC5-45A0-A354-1A9023D3E413}"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04B6CE-3760-493B-92EB-03B3FABA4AEE}" type="slidenum">
              <a:rPr lang="es-MX" smtClean="0"/>
              <a:t>‹Nº›</a:t>
            </a:fld>
            <a:endParaRPr lang="es-MX"/>
          </a:p>
        </p:txBody>
      </p:sp>
    </p:spTree>
    <p:extLst>
      <p:ext uri="{BB962C8B-B14F-4D97-AF65-F5344CB8AC3E}">
        <p14:creationId xmlns:p14="http://schemas.microsoft.com/office/powerpoint/2010/main" val="189770494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CA77692-CBC5-45A0-A354-1A9023D3E413}"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04B6CE-3760-493B-92EB-03B3FABA4AEE}" type="slidenum">
              <a:rPr lang="es-MX" smtClean="0"/>
              <a:t>‹Nº›</a:t>
            </a:fld>
            <a:endParaRPr lang="es-MX"/>
          </a:p>
        </p:txBody>
      </p:sp>
    </p:spTree>
    <p:extLst>
      <p:ext uri="{BB962C8B-B14F-4D97-AF65-F5344CB8AC3E}">
        <p14:creationId xmlns:p14="http://schemas.microsoft.com/office/powerpoint/2010/main" val="4077637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pie de página"/>
          <p:cNvSpPr>
            <a:spLocks noGrp="1"/>
          </p:cNvSpPr>
          <p:nvPr>
            <p:ph type="ftr" sz="quarter" idx="10"/>
          </p:nvPr>
        </p:nvSpPr>
        <p:spPr/>
        <p:txBody>
          <a:bodyPr/>
          <a:lstStyle/>
          <a:p>
            <a:r>
              <a:rPr lang="es-MX" smtClean="0"/>
              <a:t>Dra. Maricela Quintana López</a:t>
            </a:r>
            <a:endParaRPr lang="es-MX" dirty="0"/>
          </a:p>
        </p:txBody>
      </p:sp>
    </p:spTree>
    <p:extLst>
      <p:ext uri="{BB962C8B-B14F-4D97-AF65-F5344CB8AC3E}">
        <p14:creationId xmlns:p14="http://schemas.microsoft.com/office/powerpoint/2010/main" val="2455050242"/>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CA77692-CBC5-45A0-A354-1A9023D3E413}"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04B6CE-3760-493B-92EB-03B3FABA4AEE}" type="slidenum">
              <a:rPr lang="es-MX" smtClean="0"/>
              <a:t>‹Nº›</a:t>
            </a:fld>
            <a:endParaRPr lang="es-MX"/>
          </a:p>
        </p:txBody>
      </p:sp>
    </p:spTree>
    <p:extLst>
      <p:ext uri="{BB962C8B-B14F-4D97-AF65-F5344CB8AC3E}">
        <p14:creationId xmlns:p14="http://schemas.microsoft.com/office/powerpoint/2010/main" val="9459695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CA77692-CBC5-45A0-A354-1A9023D3E413}"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04B6CE-3760-493B-92EB-03B3FABA4AEE}" type="slidenum">
              <a:rPr lang="es-MX" smtClean="0"/>
              <a:t>‹Nº›</a:t>
            </a:fld>
            <a:endParaRPr lang="es-MX"/>
          </a:p>
        </p:txBody>
      </p:sp>
    </p:spTree>
    <p:extLst>
      <p:ext uri="{BB962C8B-B14F-4D97-AF65-F5344CB8AC3E}">
        <p14:creationId xmlns:p14="http://schemas.microsoft.com/office/powerpoint/2010/main" val="47780947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A5B7962B-D811-476F-8757-20404CF0BB13}"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DC19319-3D91-46B1-BC33-685E66B76464}" type="slidenum">
              <a:rPr lang="es-MX" smtClean="0"/>
              <a:t>‹Nº›</a:t>
            </a:fld>
            <a:endParaRPr lang="es-MX"/>
          </a:p>
        </p:txBody>
      </p:sp>
    </p:spTree>
    <p:extLst>
      <p:ext uri="{BB962C8B-B14F-4D97-AF65-F5344CB8AC3E}">
        <p14:creationId xmlns:p14="http://schemas.microsoft.com/office/powerpoint/2010/main" val="42537900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B7962B-D811-476F-8757-20404CF0BB13}"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DC19319-3D91-46B1-BC33-685E66B76464}" type="slidenum">
              <a:rPr lang="es-MX" smtClean="0"/>
              <a:t>‹Nº›</a:t>
            </a:fld>
            <a:endParaRPr lang="es-MX"/>
          </a:p>
        </p:txBody>
      </p:sp>
    </p:spTree>
    <p:extLst>
      <p:ext uri="{BB962C8B-B14F-4D97-AF65-F5344CB8AC3E}">
        <p14:creationId xmlns:p14="http://schemas.microsoft.com/office/powerpoint/2010/main" val="14728070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5B7962B-D811-476F-8757-20404CF0BB13}"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DC19319-3D91-46B1-BC33-685E66B76464}" type="slidenum">
              <a:rPr lang="es-MX" smtClean="0"/>
              <a:t>‹Nº›</a:t>
            </a:fld>
            <a:endParaRPr lang="es-MX"/>
          </a:p>
        </p:txBody>
      </p:sp>
    </p:spTree>
    <p:extLst>
      <p:ext uri="{BB962C8B-B14F-4D97-AF65-F5344CB8AC3E}">
        <p14:creationId xmlns:p14="http://schemas.microsoft.com/office/powerpoint/2010/main" val="7560592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A5B7962B-D811-476F-8757-20404CF0BB13}"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DC19319-3D91-46B1-BC33-685E66B76464}" type="slidenum">
              <a:rPr lang="es-MX" smtClean="0"/>
              <a:t>‹Nº›</a:t>
            </a:fld>
            <a:endParaRPr lang="es-MX"/>
          </a:p>
        </p:txBody>
      </p:sp>
    </p:spTree>
    <p:extLst>
      <p:ext uri="{BB962C8B-B14F-4D97-AF65-F5344CB8AC3E}">
        <p14:creationId xmlns:p14="http://schemas.microsoft.com/office/powerpoint/2010/main" val="10166367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A5B7962B-D811-476F-8757-20404CF0BB13}" type="datetimeFigureOut">
              <a:rPr lang="es-MX" smtClean="0"/>
              <a:t>01/10/2015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DDC19319-3D91-46B1-BC33-685E66B76464}" type="slidenum">
              <a:rPr lang="es-MX" smtClean="0"/>
              <a:t>‹Nº›</a:t>
            </a:fld>
            <a:endParaRPr lang="es-MX"/>
          </a:p>
        </p:txBody>
      </p:sp>
    </p:spTree>
    <p:extLst>
      <p:ext uri="{BB962C8B-B14F-4D97-AF65-F5344CB8AC3E}">
        <p14:creationId xmlns:p14="http://schemas.microsoft.com/office/powerpoint/2010/main" val="20858202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A5B7962B-D811-476F-8757-20404CF0BB13}" type="datetimeFigureOut">
              <a:rPr lang="es-MX" smtClean="0"/>
              <a:t>01/10/2015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DDC19319-3D91-46B1-BC33-685E66B76464}" type="slidenum">
              <a:rPr lang="es-MX" smtClean="0"/>
              <a:t>‹Nº›</a:t>
            </a:fld>
            <a:endParaRPr lang="es-MX"/>
          </a:p>
        </p:txBody>
      </p:sp>
    </p:spTree>
    <p:extLst>
      <p:ext uri="{BB962C8B-B14F-4D97-AF65-F5344CB8AC3E}">
        <p14:creationId xmlns:p14="http://schemas.microsoft.com/office/powerpoint/2010/main" val="22924657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5B7962B-D811-476F-8757-20404CF0BB13}" type="datetimeFigureOut">
              <a:rPr lang="es-MX" smtClean="0"/>
              <a:t>01/10/2015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DDC19319-3D91-46B1-BC33-685E66B76464}" type="slidenum">
              <a:rPr lang="es-MX" smtClean="0"/>
              <a:t>‹Nº›</a:t>
            </a:fld>
            <a:endParaRPr lang="es-MX"/>
          </a:p>
        </p:txBody>
      </p:sp>
    </p:spTree>
    <p:extLst>
      <p:ext uri="{BB962C8B-B14F-4D97-AF65-F5344CB8AC3E}">
        <p14:creationId xmlns:p14="http://schemas.microsoft.com/office/powerpoint/2010/main" val="182121483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B7962B-D811-476F-8757-20404CF0BB13}"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DC19319-3D91-46B1-BC33-685E66B76464}" type="slidenum">
              <a:rPr lang="es-MX" smtClean="0"/>
              <a:t>‹Nº›</a:t>
            </a:fld>
            <a:endParaRPr lang="es-MX"/>
          </a:p>
        </p:txBody>
      </p:sp>
    </p:spTree>
    <p:extLst>
      <p:ext uri="{BB962C8B-B14F-4D97-AF65-F5344CB8AC3E}">
        <p14:creationId xmlns:p14="http://schemas.microsoft.com/office/powerpoint/2010/main" val="3562258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a:xfrm>
            <a:off x="1371600" y="6248400"/>
            <a:ext cx="1676400" cy="457200"/>
          </a:xfrm>
          <a:prstGeom prst="rect">
            <a:avLst/>
          </a:prstGeom>
        </p:spPr>
        <p:txBody>
          <a:bodyPr/>
          <a:lstStyle>
            <a:lvl1pPr>
              <a:defRPr/>
            </a:lvl1pPr>
          </a:lstStyle>
          <a:p>
            <a:endParaRPr lang="es-ES"/>
          </a:p>
        </p:txBody>
      </p:sp>
      <p:sp>
        <p:nvSpPr>
          <p:cNvPr id="8" name="7 Marcador de pie de página"/>
          <p:cNvSpPr>
            <a:spLocks noGrp="1"/>
          </p:cNvSpPr>
          <p:nvPr>
            <p:ph type="ftr" sz="quarter" idx="11"/>
          </p:nvPr>
        </p:nvSpPr>
        <p:spPr>
          <a:xfrm>
            <a:off x="3429000" y="6248400"/>
            <a:ext cx="3429000" cy="457200"/>
          </a:xfrm>
          <a:prstGeom prst="rect">
            <a:avLst/>
          </a:prstGeom>
        </p:spPr>
        <p:txBody>
          <a:bodyPr/>
          <a:lstStyle>
            <a:lvl1pPr>
              <a:defRPr/>
            </a:lvl1pPr>
          </a:lstStyle>
          <a:p>
            <a:endParaRPr lang="es-ES"/>
          </a:p>
        </p:txBody>
      </p:sp>
      <p:sp>
        <p:nvSpPr>
          <p:cNvPr id="9" name="8 Marcador de número de diapositiva"/>
          <p:cNvSpPr>
            <a:spLocks noGrp="1"/>
          </p:cNvSpPr>
          <p:nvPr>
            <p:ph type="sldNum" sz="quarter" idx="12"/>
          </p:nvPr>
        </p:nvSpPr>
        <p:spPr>
          <a:xfrm>
            <a:off x="7239000" y="6248400"/>
            <a:ext cx="1905000" cy="457200"/>
          </a:xfrm>
          <a:prstGeom prst="rect">
            <a:avLst/>
          </a:prstGeom>
        </p:spPr>
        <p:txBody>
          <a:bodyPr/>
          <a:lstStyle>
            <a:lvl1pPr>
              <a:defRPr/>
            </a:lvl1pPr>
          </a:lstStyle>
          <a:p>
            <a:fld id="{109F2716-1ECA-4B5F-8EDB-568014358A09}" type="slidenum">
              <a:rPr lang="es-ES"/>
              <a:pPr/>
              <a:t>‹Nº›</a:t>
            </a:fld>
            <a:endParaRPr lang="es-ES"/>
          </a:p>
        </p:txBody>
      </p:sp>
    </p:spTree>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B7962B-D811-476F-8757-20404CF0BB13}"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DC19319-3D91-46B1-BC33-685E66B76464}" type="slidenum">
              <a:rPr lang="es-MX" smtClean="0"/>
              <a:t>‹Nº›</a:t>
            </a:fld>
            <a:endParaRPr lang="es-MX"/>
          </a:p>
        </p:txBody>
      </p:sp>
    </p:spTree>
    <p:extLst>
      <p:ext uri="{BB962C8B-B14F-4D97-AF65-F5344CB8AC3E}">
        <p14:creationId xmlns:p14="http://schemas.microsoft.com/office/powerpoint/2010/main" val="8421200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B7962B-D811-476F-8757-20404CF0BB13}"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DC19319-3D91-46B1-BC33-685E66B76464}" type="slidenum">
              <a:rPr lang="es-MX" smtClean="0"/>
              <a:t>‹Nº›</a:t>
            </a:fld>
            <a:endParaRPr lang="es-MX"/>
          </a:p>
        </p:txBody>
      </p:sp>
    </p:spTree>
    <p:extLst>
      <p:ext uri="{BB962C8B-B14F-4D97-AF65-F5344CB8AC3E}">
        <p14:creationId xmlns:p14="http://schemas.microsoft.com/office/powerpoint/2010/main" val="156856524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5B7962B-D811-476F-8757-20404CF0BB13}"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DC19319-3D91-46B1-BC33-685E66B76464}" type="slidenum">
              <a:rPr lang="es-MX" smtClean="0"/>
              <a:t>‹Nº›</a:t>
            </a:fld>
            <a:endParaRPr lang="es-MX"/>
          </a:p>
        </p:txBody>
      </p:sp>
    </p:spTree>
    <p:extLst>
      <p:ext uri="{BB962C8B-B14F-4D97-AF65-F5344CB8AC3E}">
        <p14:creationId xmlns:p14="http://schemas.microsoft.com/office/powerpoint/2010/main" val="141434866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4FF0B86-0BE2-4B21-81A1-ACAF45345CD5}"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79CB076-F3E8-4AB6-9A7A-1C9382FBB829}" type="slidenum">
              <a:rPr lang="es-MX" smtClean="0"/>
              <a:t>‹Nº›</a:t>
            </a:fld>
            <a:endParaRPr lang="es-MX"/>
          </a:p>
        </p:txBody>
      </p:sp>
    </p:spTree>
    <p:extLst>
      <p:ext uri="{BB962C8B-B14F-4D97-AF65-F5344CB8AC3E}">
        <p14:creationId xmlns:p14="http://schemas.microsoft.com/office/powerpoint/2010/main" val="88520422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4FF0B86-0BE2-4B21-81A1-ACAF45345CD5}"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79CB076-F3E8-4AB6-9A7A-1C9382FBB829}" type="slidenum">
              <a:rPr lang="es-MX" smtClean="0"/>
              <a:t>‹Nº›</a:t>
            </a:fld>
            <a:endParaRPr lang="es-MX"/>
          </a:p>
        </p:txBody>
      </p:sp>
    </p:spTree>
    <p:extLst>
      <p:ext uri="{BB962C8B-B14F-4D97-AF65-F5344CB8AC3E}">
        <p14:creationId xmlns:p14="http://schemas.microsoft.com/office/powerpoint/2010/main" val="2073447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4FF0B86-0BE2-4B21-81A1-ACAF45345CD5}"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79CB076-F3E8-4AB6-9A7A-1C9382FBB829}" type="slidenum">
              <a:rPr lang="es-MX" smtClean="0"/>
              <a:t>‹Nº›</a:t>
            </a:fld>
            <a:endParaRPr lang="es-MX"/>
          </a:p>
        </p:txBody>
      </p:sp>
    </p:spTree>
    <p:extLst>
      <p:ext uri="{BB962C8B-B14F-4D97-AF65-F5344CB8AC3E}">
        <p14:creationId xmlns:p14="http://schemas.microsoft.com/office/powerpoint/2010/main" val="53066156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4FF0B86-0BE2-4B21-81A1-ACAF45345CD5}"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79CB076-F3E8-4AB6-9A7A-1C9382FBB829}" type="slidenum">
              <a:rPr lang="es-MX" smtClean="0"/>
              <a:t>‹Nº›</a:t>
            </a:fld>
            <a:endParaRPr lang="es-MX"/>
          </a:p>
        </p:txBody>
      </p:sp>
    </p:spTree>
    <p:extLst>
      <p:ext uri="{BB962C8B-B14F-4D97-AF65-F5344CB8AC3E}">
        <p14:creationId xmlns:p14="http://schemas.microsoft.com/office/powerpoint/2010/main" val="10854983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4FF0B86-0BE2-4B21-81A1-ACAF45345CD5}" type="datetimeFigureOut">
              <a:rPr lang="es-MX" smtClean="0"/>
              <a:t>01/10/2015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279CB076-F3E8-4AB6-9A7A-1C9382FBB829}" type="slidenum">
              <a:rPr lang="es-MX" smtClean="0"/>
              <a:t>‹Nº›</a:t>
            </a:fld>
            <a:endParaRPr lang="es-MX"/>
          </a:p>
        </p:txBody>
      </p:sp>
    </p:spTree>
    <p:extLst>
      <p:ext uri="{BB962C8B-B14F-4D97-AF65-F5344CB8AC3E}">
        <p14:creationId xmlns:p14="http://schemas.microsoft.com/office/powerpoint/2010/main" val="382707319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4FF0B86-0BE2-4B21-81A1-ACAF45345CD5}" type="datetimeFigureOut">
              <a:rPr lang="es-MX" smtClean="0"/>
              <a:t>01/10/2015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279CB076-F3E8-4AB6-9A7A-1C9382FBB829}" type="slidenum">
              <a:rPr lang="es-MX" smtClean="0"/>
              <a:t>‹Nº›</a:t>
            </a:fld>
            <a:endParaRPr lang="es-MX"/>
          </a:p>
        </p:txBody>
      </p:sp>
    </p:spTree>
    <p:extLst>
      <p:ext uri="{BB962C8B-B14F-4D97-AF65-F5344CB8AC3E}">
        <p14:creationId xmlns:p14="http://schemas.microsoft.com/office/powerpoint/2010/main" val="12764944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4FF0B86-0BE2-4B21-81A1-ACAF45345CD5}" type="datetimeFigureOut">
              <a:rPr lang="es-MX" smtClean="0"/>
              <a:t>01/10/2015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279CB076-F3E8-4AB6-9A7A-1C9382FBB829}" type="slidenum">
              <a:rPr lang="es-MX" smtClean="0"/>
              <a:t>‹Nº›</a:t>
            </a:fld>
            <a:endParaRPr lang="es-MX"/>
          </a:p>
        </p:txBody>
      </p:sp>
    </p:spTree>
    <p:extLst>
      <p:ext uri="{BB962C8B-B14F-4D97-AF65-F5344CB8AC3E}">
        <p14:creationId xmlns:p14="http://schemas.microsoft.com/office/powerpoint/2010/main" val="1082946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a:xfrm>
            <a:off x="1371600" y="6248400"/>
            <a:ext cx="1676400" cy="457200"/>
          </a:xfrm>
          <a:prstGeom prst="rect">
            <a:avLst/>
          </a:prstGeom>
        </p:spPr>
        <p:txBody>
          <a:bodyPr/>
          <a:lstStyle>
            <a:lvl1pPr>
              <a:defRPr/>
            </a:lvl1pPr>
          </a:lstStyle>
          <a:p>
            <a:endParaRPr lang="es-ES"/>
          </a:p>
        </p:txBody>
      </p:sp>
      <p:sp>
        <p:nvSpPr>
          <p:cNvPr id="4" name="3 Marcador de pie de página"/>
          <p:cNvSpPr>
            <a:spLocks noGrp="1"/>
          </p:cNvSpPr>
          <p:nvPr>
            <p:ph type="ftr" sz="quarter" idx="11"/>
          </p:nvPr>
        </p:nvSpPr>
        <p:spPr>
          <a:xfrm>
            <a:off x="3429000" y="6248400"/>
            <a:ext cx="3429000" cy="457200"/>
          </a:xfrm>
          <a:prstGeom prst="rect">
            <a:avLst/>
          </a:prstGeom>
        </p:spPr>
        <p:txBody>
          <a:bodyPr/>
          <a:lstStyle>
            <a:lvl1pPr>
              <a:defRPr/>
            </a:lvl1pPr>
          </a:lstStyle>
          <a:p>
            <a:endParaRPr lang="es-ES"/>
          </a:p>
        </p:txBody>
      </p:sp>
      <p:sp>
        <p:nvSpPr>
          <p:cNvPr id="5" name="4 Marcador de número de diapositiva"/>
          <p:cNvSpPr>
            <a:spLocks noGrp="1"/>
          </p:cNvSpPr>
          <p:nvPr>
            <p:ph type="sldNum" sz="quarter" idx="12"/>
          </p:nvPr>
        </p:nvSpPr>
        <p:spPr>
          <a:xfrm>
            <a:off x="7239000" y="6248400"/>
            <a:ext cx="1905000" cy="457200"/>
          </a:xfrm>
          <a:prstGeom prst="rect">
            <a:avLst/>
          </a:prstGeom>
        </p:spPr>
        <p:txBody>
          <a:bodyPr/>
          <a:lstStyle>
            <a:lvl1pPr>
              <a:defRPr/>
            </a:lvl1pPr>
          </a:lstStyle>
          <a:p>
            <a:fld id="{18079868-84B3-467D-B293-1E3FB0444EEC}" type="slidenum">
              <a:rPr lang="es-ES"/>
              <a:pPr/>
              <a:t>‹Nº›</a:t>
            </a:fld>
            <a:endParaRPr lang="es-ES"/>
          </a:p>
        </p:txBody>
      </p:sp>
    </p:spTree>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4FF0B86-0BE2-4B21-81A1-ACAF45345CD5}"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79CB076-F3E8-4AB6-9A7A-1C9382FBB829}" type="slidenum">
              <a:rPr lang="es-MX" smtClean="0"/>
              <a:t>‹Nº›</a:t>
            </a:fld>
            <a:endParaRPr lang="es-MX"/>
          </a:p>
        </p:txBody>
      </p:sp>
    </p:spTree>
    <p:extLst>
      <p:ext uri="{BB962C8B-B14F-4D97-AF65-F5344CB8AC3E}">
        <p14:creationId xmlns:p14="http://schemas.microsoft.com/office/powerpoint/2010/main" val="149153475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4FF0B86-0BE2-4B21-81A1-ACAF45345CD5}" type="datetimeFigureOut">
              <a:rPr lang="es-MX" smtClean="0"/>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79CB076-F3E8-4AB6-9A7A-1C9382FBB829}" type="slidenum">
              <a:rPr lang="es-MX" smtClean="0"/>
              <a:t>‹Nº›</a:t>
            </a:fld>
            <a:endParaRPr lang="es-MX"/>
          </a:p>
        </p:txBody>
      </p:sp>
    </p:spTree>
    <p:extLst>
      <p:ext uri="{BB962C8B-B14F-4D97-AF65-F5344CB8AC3E}">
        <p14:creationId xmlns:p14="http://schemas.microsoft.com/office/powerpoint/2010/main" val="37905784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4FF0B86-0BE2-4B21-81A1-ACAF45345CD5}"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79CB076-F3E8-4AB6-9A7A-1C9382FBB829}" type="slidenum">
              <a:rPr lang="es-MX" smtClean="0"/>
              <a:t>‹Nº›</a:t>
            </a:fld>
            <a:endParaRPr lang="es-MX"/>
          </a:p>
        </p:txBody>
      </p:sp>
    </p:spTree>
    <p:extLst>
      <p:ext uri="{BB962C8B-B14F-4D97-AF65-F5344CB8AC3E}">
        <p14:creationId xmlns:p14="http://schemas.microsoft.com/office/powerpoint/2010/main" val="197080887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4FF0B86-0BE2-4B21-81A1-ACAF45345CD5}" type="datetimeFigureOut">
              <a:rPr lang="es-MX" smtClean="0"/>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79CB076-F3E8-4AB6-9A7A-1C9382FBB829}" type="slidenum">
              <a:rPr lang="es-MX" smtClean="0"/>
              <a:t>‹Nº›</a:t>
            </a:fld>
            <a:endParaRPr lang="es-MX"/>
          </a:p>
        </p:txBody>
      </p:sp>
    </p:spTree>
    <p:extLst>
      <p:ext uri="{BB962C8B-B14F-4D97-AF65-F5344CB8AC3E}">
        <p14:creationId xmlns:p14="http://schemas.microsoft.com/office/powerpoint/2010/main" val="378163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1371600" y="6248400"/>
            <a:ext cx="1676400" cy="457200"/>
          </a:xfrm>
          <a:prstGeom prst="rect">
            <a:avLst/>
          </a:prstGeom>
        </p:spPr>
        <p:txBody>
          <a:bodyPr/>
          <a:lstStyle>
            <a:lvl1pPr>
              <a:defRPr/>
            </a:lvl1pPr>
          </a:lstStyle>
          <a:p>
            <a:endParaRPr lang="es-ES"/>
          </a:p>
        </p:txBody>
      </p:sp>
      <p:sp>
        <p:nvSpPr>
          <p:cNvPr id="3" name="2 Marcador de pie de página"/>
          <p:cNvSpPr>
            <a:spLocks noGrp="1"/>
          </p:cNvSpPr>
          <p:nvPr>
            <p:ph type="ftr" sz="quarter" idx="11"/>
          </p:nvPr>
        </p:nvSpPr>
        <p:spPr>
          <a:xfrm>
            <a:off x="3429000" y="6248400"/>
            <a:ext cx="3429000" cy="457200"/>
          </a:xfrm>
          <a:prstGeom prst="rect">
            <a:avLst/>
          </a:prstGeom>
        </p:spPr>
        <p:txBody>
          <a:bodyPr/>
          <a:lstStyle>
            <a:lvl1pPr>
              <a:defRPr/>
            </a:lvl1pPr>
          </a:lstStyle>
          <a:p>
            <a:endParaRPr lang="es-ES"/>
          </a:p>
        </p:txBody>
      </p:sp>
      <p:sp>
        <p:nvSpPr>
          <p:cNvPr id="4" name="3 Marcador de número de diapositiva"/>
          <p:cNvSpPr>
            <a:spLocks noGrp="1"/>
          </p:cNvSpPr>
          <p:nvPr>
            <p:ph type="sldNum" sz="quarter" idx="12"/>
          </p:nvPr>
        </p:nvSpPr>
        <p:spPr>
          <a:xfrm>
            <a:off x="7239000" y="6248400"/>
            <a:ext cx="1905000" cy="457200"/>
          </a:xfrm>
          <a:prstGeom prst="rect">
            <a:avLst/>
          </a:prstGeom>
        </p:spPr>
        <p:txBody>
          <a:bodyPr/>
          <a:lstStyle>
            <a:lvl1pPr>
              <a:defRPr/>
            </a:lvl1pPr>
          </a:lstStyle>
          <a:p>
            <a:fld id="{816ECF56-25AE-452E-9C71-CFFCF22B55CE}" type="slidenum">
              <a:rPr lang="es-ES"/>
              <a:pPr/>
              <a:t>‹Nº›</a:t>
            </a:fld>
            <a:endParaRPr lang="es-E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1371600" y="6248400"/>
            <a:ext cx="1676400" cy="457200"/>
          </a:xfrm>
          <a:prstGeom prst="rect">
            <a:avLst/>
          </a:prstGeom>
        </p:spPr>
        <p:txBody>
          <a:bodyPr/>
          <a:lstStyle>
            <a:lvl1pPr>
              <a:defRPr/>
            </a:lvl1pPr>
          </a:lstStyle>
          <a:p>
            <a:endParaRPr lang="es-ES"/>
          </a:p>
        </p:txBody>
      </p:sp>
      <p:sp>
        <p:nvSpPr>
          <p:cNvPr id="6" name="5 Marcador de pie de página"/>
          <p:cNvSpPr>
            <a:spLocks noGrp="1"/>
          </p:cNvSpPr>
          <p:nvPr>
            <p:ph type="ftr" sz="quarter" idx="11"/>
          </p:nvPr>
        </p:nvSpPr>
        <p:spPr>
          <a:xfrm>
            <a:off x="3429000" y="6248400"/>
            <a:ext cx="3429000" cy="457200"/>
          </a:xfrm>
          <a:prstGeom prst="rect">
            <a:avLst/>
          </a:prstGeom>
        </p:spPr>
        <p:txBody>
          <a:bodyPr/>
          <a:lstStyle>
            <a:lvl1pPr>
              <a:defRPr/>
            </a:lvl1pPr>
          </a:lstStyle>
          <a:p>
            <a:endParaRPr lang="es-ES"/>
          </a:p>
        </p:txBody>
      </p:sp>
      <p:sp>
        <p:nvSpPr>
          <p:cNvPr id="7" name="6 Marcador de número de diapositiva"/>
          <p:cNvSpPr>
            <a:spLocks noGrp="1"/>
          </p:cNvSpPr>
          <p:nvPr>
            <p:ph type="sldNum" sz="quarter" idx="12"/>
          </p:nvPr>
        </p:nvSpPr>
        <p:spPr>
          <a:xfrm>
            <a:off x="7239000" y="6248400"/>
            <a:ext cx="1905000" cy="457200"/>
          </a:xfrm>
          <a:prstGeom prst="rect">
            <a:avLst/>
          </a:prstGeom>
        </p:spPr>
        <p:txBody>
          <a:bodyPr/>
          <a:lstStyle>
            <a:lvl1pPr>
              <a:defRPr/>
            </a:lvl1pPr>
          </a:lstStyle>
          <a:p>
            <a:fld id="{00FB7BCC-32C6-42F4-8E37-537ABD13B7E0}" type="slidenum">
              <a:rPr lang="es-ES"/>
              <a:pPr/>
              <a:t>‹Nº›</a:t>
            </a:fld>
            <a:endParaRPr lang="es-E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theme" Target="../theme/theme3.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4.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6.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bwMode="auto">
          <a:xfrm>
            <a:off x="1371600" y="533400"/>
            <a:ext cx="75438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dirty="0" smtClean="0"/>
              <a:t>Haga clic para modificar el estilo de título del patrón</a:t>
            </a:r>
          </a:p>
        </p:txBody>
      </p:sp>
      <p:pic>
        <p:nvPicPr>
          <p:cNvPr id="64518" name="Picture 6" descr="strtegic1"/>
          <p:cNvPicPr>
            <a:picLocks noChangeAspect="1" noChangeArrowheads="1"/>
          </p:cNvPicPr>
          <p:nvPr/>
        </p:nvPicPr>
        <p:blipFill>
          <a:blip r:embed="rId17" cstate="print"/>
          <a:srcRect/>
          <a:stretch>
            <a:fillRect/>
          </a:stretch>
        </p:blipFill>
        <p:spPr bwMode="auto">
          <a:xfrm>
            <a:off x="0" y="0"/>
            <a:ext cx="1219200" cy="6858000"/>
          </a:xfrm>
          <a:prstGeom prst="rect">
            <a:avLst/>
          </a:prstGeom>
          <a:noFill/>
        </p:spPr>
      </p:pic>
      <p:sp>
        <p:nvSpPr>
          <p:cNvPr id="64519" name="Rectangle 7"/>
          <p:cNvSpPr>
            <a:spLocks noGrp="1" noChangeArrowheads="1"/>
          </p:cNvSpPr>
          <p:nvPr>
            <p:ph type="body" idx="1"/>
          </p:nvPr>
        </p:nvSpPr>
        <p:spPr bwMode="auto">
          <a:xfrm>
            <a:off x="1371600" y="1981200"/>
            <a:ext cx="76200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p>
        </p:txBody>
      </p:sp>
      <p:sp>
        <p:nvSpPr>
          <p:cNvPr id="2" name="1 Marcador de pie de página"/>
          <p:cNvSpPr>
            <a:spLocks noGrp="1"/>
          </p:cNvSpPr>
          <p:nvPr>
            <p:ph type="ftr" sz="quarter" idx="3"/>
          </p:nvPr>
        </p:nvSpPr>
        <p:spPr>
          <a:xfrm>
            <a:off x="5076056" y="6165304"/>
            <a:ext cx="3903712" cy="365125"/>
          </a:xfrm>
          <a:prstGeom prst="rect">
            <a:avLst/>
          </a:prstGeom>
        </p:spPr>
        <p:txBody>
          <a:bodyPr vert="horz" lIns="91440" tIns="45720" rIns="91440" bIns="45720" rtlCol="0" anchor="ctr"/>
          <a:lstStyle>
            <a:lvl1pPr algn="r">
              <a:defRPr sz="2000" b="0">
                <a:solidFill>
                  <a:schemeClr val="tx1"/>
                </a:solidFill>
              </a:defRPr>
            </a:lvl1pPr>
          </a:lstStyle>
          <a:p>
            <a:r>
              <a:rPr lang="es-MX" smtClean="0"/>
              <a:t>Dra. Maricela Quintana López</a:t>
            </a:r>
            <a:endParaRPr lang="es-MX"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728"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lr>
          <a:schemeClr val="tx2"/>
        </a:buClr>
        <a:buFont typeface="Wingdings" pitchFamily="2" charset="2"/>
        <a:buChar char="w"/>
        <a:defRPr sz="3200">
          <a:solidFill>
            <a:schemeClr val="tx1"/>
          </a:solidFill>
          <a:latin typeface="+mn-lt"/>
          <a:ea typeface="+mn-ea"/>
          <a:cs typeface="+mn-cs"/>
        </a:defRPr>
      </a:lvl1pPr>
      <a:lvl2pPr marL="742950" indent="-285750" algn="l" rtl="0" fontAlgn="base">
        <a:spcBef>
          <a:spcPct val="20000"/>
        </a:spcBef>
        <a:spcAft>
          <a:spcPct val="0"/>
        </a:spcAft>
        <a:buSzPct val="95000"/>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518864" y="1639341"/>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8" name="Text Box 4"/>
          <p:cNvSpPr txBox="1">
            <a:spLocks noChangeArrowheads="1"/>
          </p:cNvSpPr>
          <p:nvPr userDrawn="1"/>
        </p:nvSpPr>
        <p:spPr bwMode="auto">
          <a:xfrm>
            <a:off x="5222626" y="6165304"/>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extLst>
      <p:ext uri="{BB962C8B-B14F-4D97-AF65-F5344CB8AC3E}">
        <p14:creationId xmlns:p14="http://schemas.microsoft.com/office/powerpoint/2010/main" val="355478231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FE0816-B1EA-4CE4-BE42-DBE4EE9C60C9}" type="datetimeFigureOut">
              <a:rPr lang="es-MX" smtClean="0"/>
              <a:t>01/10/2015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0B3704-58CF-455A-917C-5785F1B5FB46}" type="slidenum">
              <a:rPr lang="es-MX" smtClean="0"/>
              <a:t>‹Nº›</a:t>
            </a:fld>
            <a:endParaRPr lang="es-MX"/>
          </a:p>
        </p:txBody>
      </p:sp>
    </p:spTree>
    <p:extLst>
      <p:ext uri="{BB962C8B-B14F-4D97-AF65-F5344CB8AC3E}">
        <p14:creationId xmlns:p14="http://schemas.microsoft.com/office/powerpoint/2010/main" val="19328968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A77692-CBC5-45A0-A354-1A9023D3E413}" type="datetimeFigureOut">
              <a:rPr lang="es-MX" smtClean="0"/>
              <a:t>01/10/2015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04B6CE-3760-493B-92EB-03B3FABA4AEE}" type="slidenum">
              <a:rPr lang="es-MX" smtClean="0"/>
              <a:t>‹Nº›</a:t>
            </a:fld>
            <a:endParaRPr lang="es-MX"/>
          </a:p>
        </p:txBody>
      </p:sp>
    </p:spTree>
    <p:extLst>
      <p:ext uri="{BB962C8B-B14F-4D97-AF65-F5344CB8AC3E}">
        <p14:creationId xmlns:p14="http://schemas.microsoft.com/office/powerpoint/2010/main" val="78017174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B7962B-D811-476F-8757-20404CF0BB13}" type="datetimeFigureOut">
              <a:rPr lang="es-MX" smtClean="0"/>
              <a:t>01/10/2015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C19319-3D91-46B1-BC33-685E66B76464}" type="slidenum">
              <a:rPr lang="es-MX" smtClean="0"/>
              <a:t>‹Nº›</a:t>
            </a:fld>
            <a:endParaRPr lang="es-MX"/>
          </a:p>
        </p:txBody>
      </p:sp>
    </p:spTree>
    <p:extLst>
      <p:ext uri="{BB962C8B-B14F-4D97-AF65-F5344CB8AC3E}">
        <p14:creationId xmlns:p14="http://schemas.microsoft.com/office/powerpoint/2010/main" val="190675920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FF0B86-0BE2-4B21-81A1-ACAF45345CD5}" type="datetimeFigureOut">
              <a:rPr lang="es-MX" smtClean="0"/>
              <a:t>01/10/2015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9CB076-F3E8-4AB6-9A7A-1C9382FBB829}" type="slidenum">
              <a:rPr lang="es-MX" smtClean="0"/>
              <a:t>‹Nº›</a:t>
            </a:fld>
            <a:endParaRPr lang="es-MX"/>
          </a:p>
        </p:txBody>
      </p:sp>
      <p:sp>
        <p:nvSpPr>
          <p:cNvPr id="7" name="Text Box 4"/>
          <p:cNvSpPr txBox="1">
            <a:spLocks noChangeArrowheads="1"/>
          </p:cNvSpPr>
          <p:nvPr userDrawn="1"/>
        </p:nvSpPr>
        <p:spPr bwMode="auto">
          <a:xfrm>
            <a:off x="507605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extLst>
      <p:ext uri="{BB962C8B-B14F-4D97-AF65-F5344CB8AC3E}">
        <p14:creationId xmlns:p14="http://schemas.microsoft.com/office/powerpoint/2010/main" val="40899153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4.xml"/><Relationship Id="rId1" Type="http://schemas.openxmlformats.org/officeDocument/2006/relationships/vmlDrawing" Target="../drawings/vmlDrawing2.v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4.xml"/><Relationship Id="rId1" Type="http://schemas.openxmlformats.org/officeDocument/2006/relationships/vmlDrawing" Target="../drawings/vmlDrawing3.v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image" Target="../media/image12.wmf"/><Relationship Id="rId5" Type="http://schemas.openxmlformats.org/officeDocument/2006/relationships/oleObject" Target="../embeddings/oleObject4.bin"/><Relationship Id="rId4" Type="http://schemas.openxmlformats.org/officeDocument/2006/relationships/image" Target="../media/image11.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5.xml"/><Relationship Id="rId1" Type="http://schemas.openxmlformats.org/officeDocument/2006/relationships/vmlDrawing" Target="../drawings/vmlDrawing5.vml"/><Relationship Id="rId6" Type="http://schemas.openxmlformats.org/officeDocument/2006/relationships/image" Target="../media/image14.wmf"/><Relationship Id="rId5" Type="http://schemas.openxmlformats.org/officeDocument/2006/relationships/oleObject" Target="../embeddings/oleObject6.bin"/><Relationship Id="rId4" Type="http://schemas.openxmlformats.org/officeDocument/2006/relationships/image" Target="../media/image13.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6.wmf"/></Relationships>
</file>

<file path=ppt/slides/_rels/slide22.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13.xml"/><Relationship Id="rId1" Type="http://schemas.openxmlformats.org/officeDocument/2006/relationships/vmlDrawing" Target="../drawings/vmlDrawing7.vml"/><Relationship Id="rId6" Type="http://schemas.openxmlformats.org/officeDocument/2006/relationships/image" Target="../media/image7.wmf"/><Relationship Id="rId5" Type="http://schemas.openxmlformats.org/officeDocument/2006/relationships/oleObject" Target="../embeddings/oleObject9.bin"/><Relationship Id="rId4" Type="http://schemas.openxmlformats.org/officeDocument/2006/relationships/image" Target="../media/image17.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4.xml"/><Relationship Id="rId1" Type="http://schemas.openxmlformats.org/officeDocument/2006/relationships/vmlDrawing" Target="../drawings/vmlDrawing8.vml"/><Relationship Id="rId4" Type="http://schemas.openxmlformats.org/officeDocument/2006/relationships/image" Target="../media/image19.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20.emf"/><Relationship Id="rId4" Type="http://schemas.openxmlformats.org/officeDocument/2006/relationships/oleObject" Target="../embeddings/Microsoft_Excel_97-2003_Worksheet2.xls"/></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2.wmf"/><Relationship Id="rId5" Type="http://schemas.openxmlformats.org/officeDocument/2006/relationships/oleObject" Target="../embeddings/oleObject13.bin"/><Relationship Id="rId10" Type="http://schemas.openxmlformats.org/officeDocument/2006/relationships/image" Target="../media/image24.wmf"/><Relationship Id="rId4" Type="http://schemas.openxmlformats.org/officeDocument/2006/relationships/image" Target="../media/image21.wmf"/><Relationship Id="rId9" Type="http://schemas.openxmlformats.org/officeDocument/2006/relationships/oleObject" Target="../embeddings/oleObject15.bin"/></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image" Target="../media/image7.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25.wmf"/><Relationship Id="rId4" Type="http://schemas.openxmlformats.org/officeDocument/2006/relationships/oleObject" Target="../embeddings/oleObject16.bin"/></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p:cNvSpPr/>
          <p:nvPr/>
        </p:nvSpPr>
        <p:spPr>
          <a:xfrm>
            <a:off x="4603676" y="5517232"/>
            <a:ext cx="4540324" cy="1340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bg1"/>
              </a:solidFill>
            </a:endParaRPr>
          </a:p>
        </p:txBody>
      </p:sp>
      <p:sp>
        <p:nvSpPr>
          <p:cNvPr id="143365" name="Rectangle 5"/>
          <p:cNvSpPr>
            <a:spLocks noGrp="1" noChangeArrowheads="1"/>
          </p:cNvSpPr>
          <p:nvPr>
            <p:ph type="subTitle" idx="4294967295"/>
          </p:nvPr>
        </p:nvSpPr>
        <p:spPr>
          <a:xfrm>
            <a:off x="3851920" y="4725144"/>
            <a:ext cx="4572000" cy="528637"/>
          </a:xfrm>
        </p:spPr>
        <p:txBody>
          <a:bodyPr>
            <a:noAutofit/>
          </a:bodyPr>
          <a:lstStyle/>
          <a:p>
            <a:pPr marL="0" indent="0" eaLnBrk="1" hangingPunct="1">
              <a:buNone/>
              <a:defRPr/>
            </a:pPr>
            <a:r>
              <a:rPr lang="es-MX" sz="3600" b="1" dirty="0" smtClean="0">
                <a:solidFill>
                  <a:srgbClr val="B08600"/>
                </a:solidFill>
              </a:rPr>
              <a:t>       Introducción</a:t>
            </a:r>
            <a:endParaRPr lang="es-ES" sz="3600" b="1" dirty="0" smtClean="0">
              <a:solidFill>
                <a:srgbClr val="B08600"/>
              </a:solidFill>
            </a:endParaRPr>
          </a:p>
        </p:txBody>
      </p:sp>
      <p:sp>
        <p:nvSpPr>
          <p:cNvPr id="8" name="7 Rectángulo"/>
          <p:cNvSpPr/>
          <p:nvPr/>
        </p:nvSpPr>
        <p:spPr>
          <a:xfrm>
            <a:off x="0" y="332656"/>
            <a:ext cx="9144000" cy="129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CuadroTexto"/>
          <p:cNvSpPr txBox="1"/>
          <p:nvPr/>
        </p:nvSpPr>
        <p:spPr>
          <a:xfrm>
            <a:off x="1905194" y="620688"/>
            <a:ext cx="5619134" cy="892552"/>
          </a:xfrm>
          <a:prstGeom prst="rect">
            <a:avLst/>
          </a:prstGeom>
          <a:noFill/>
        </p:spPr>
        <p:txBody>
          <a:bodyPr wrap="square" rtlCol="0">
            <a:spAutoFit/>
          </a:bodyPr>
          <a:lstStyle/>
          <a:p>
            <a:r>
              <a:rPr lang="es-MX" sz="2400" dirty="0" smtClean="0">
                <a:solidFill>
                  <a:schemeClr val="tx2">
                    <a:lumMod val="75000"/>
                  </a:schemeClr>
                </a:solidFill>
              </a:rPr>
              <a:t>Centro Universitario </a:t>
            </a:r>
            <a:r>
              <a:rPr lang="es-MX" sz="2400" baseline="0" dirty="0" smtClean="0">
                <a:solidFill>
                  <a:schemeClr val="tx2">
                    <a:lumMod val="75000"/>
                  </a:schemeClr>
                </a:solidFill>
              </a:rPr>
              <a:t>Valle de México</a:t>
            </a:r>
          </a:p>
          <a:p>
            <a:endParaRPr lang="es-MX" sz="2800" baseline="0" dirty="0" smtClean="0">
              <a:solidFill>
                <a:schemeClr val="tx2">
                  <a:lumMod val="75000"/>
                </a:schemeClr>
              </a:solidFill>
            </a:endParaRPr>
          </a:p>
        </p:txBody>
      </p:sp>
      <p:pic>
        <p:nvPicPr>
          <p:cNvPr id="10" name="9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49515"/>
            <a:ext cx="1224136" cy="1035269"/>
          </a:xfrm>
          <a:prstGeom prst="rect">
            <a:avLst/>
          </a:prstGeom>
        </p:spPr>
      </p:pic>
      <p:pic>
        <p:nvPicPr>
          <p:cNvPr id="11" name="Imagen 8" descr="portadac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8344" y="404664"/>
            <a:ext cx="1092200" cy="100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p:cNvSpPr/>
          <p:nvPr/>
        </p:nvSpPr>
        <p:spPr>
          <a:xfrm>
            <a:off x="0" y="1628800"/>
            <a:ext cx="9144000" cy="1296144"/>
          </a:xfrm>
          <a:prstGeom prst="rect">
            <a:avLst/>
          </a:prstGeom>
          <a:solidFill>
            <a:srgbClr val="FFE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2 Rectángulo"/>
          <p:cNvSpPr/>
          <p:nvPr/>
        </p:nvSpPr>
        <p:spPr>
          <a:xfrm>
            <a:off x="467544" y="1990581"/>
            <a:ext cx="8148384" cy="646331"/>
          </a:xfrm>
          <a:prstGeom prst="rect">
            <a:avLst/>
          </a:prstGeom>
          <a:noFill/>
        </p:spPr>
        <p:txBody>
          <a:bodyPr wrap="none" lIns="91440" tIns="45720" rIns="91440" bIns="45720">
            <a:spAutoFit/>
          </a:bodyPr>
          <a:lstStyle/>
          <a:p>
            <a:pPr algn="ctr"/>
            <a:r>
              <a:rPr lang="es-ES" sz="3600" b="1" cap="none" spc="0" dirty="0" smtClean="0">
                <a:ln w="1905"/>
                <a:solidFill>
                  <a:srgbClr val="00B050"/>
                </a:solidFill>
                <a:effectLst>
                  <a:innerShdw blurRad="69850" dist="43180" dir="5400000">
                    <a:srgbClr val="000000">
                      <a:alpha val="65000"/>
                    </a:srgbClr>
                  </a:innerShdw>
                </a:effectLst>
              </a:rPr>
              <a:t>Maestría en Ciencias de la Computación</a:t>
            </a:r>
            <a:endParaRPr lang="es-ES" sz="3600" b="1" cap="none" spc="0" dirty="0">
              <a:ln w="1905"/>
              <a:solidFill>
                <a:srgbClr val="00B050"/>
              </a:solidFill>
              <a:effectLst>
                <a:innerShdw blurRad="69850" dist="43180" dir="5400000">
                  <a:srgbClr val="000000">
                    <a:alpha val="65000"/>
                  </a:srgbClr>
                </a:innerShdw>
              </a:effectLst>
            </a:endParaRPr>
          </a:p>
        </p:txBody>
      </p:sp>
      <p:sp>
        <p:nvSpPr>
          <p:cNvPr id="15" name="Rectangle 3"/>
          <p:cNvSpPr txBox="1">
            <a:spLocks noChangeArrowheads="1"/>
          </p:cNvSpPr>
          <p:nvPr/>
        </p:nvSpPr>
        <p:spPr>
          <a:xfrm>
            <a:off x="755576" y="2924944"/>
            <a:ext cx="7696200" cy="1224136"/>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pPr algn="ctr"/>
            <a:endParaRPr lang="es-ES" sz="2000" dirty="0" smtClean="0">
              <a:solidFill>
                <a:schemeClr val="tx1"/>
              </a:solidFill>
            </a:endParaRPr>
          </a:p>
          <a:p>
            <a:pPr algn="ctr"/>
            <a:r>
              <a:rPr lang="es-ES" sz="3600" dirty="0" smtClean="0">
                <a:solidFill>
                  <a:schemeClr val="tx1"/>
                </a:solidFill>
              </a:rPr>
              <a:t>Minería de Datos</a:t>
            </a:r>
          </a:p>
        </p:txBody>
      </p:sp>
      <p:grpSp>
        <p:nvGrpSpPr>
          <p:cNvPr id="17" name="16 Grupo"/>
          <p:cNvGrpSpPr/>
          <p:nvPr/>
        </p:nvGrpSpPr>
        <p:grpSpPr>
          <a:xfrm>
            <a:off x="4644008" y="5517232"/>
            <a:ext cx="4468299" cy="1050611"/>
            <a:chOff x="5586358" y="5462012"/>
            <a:chExt cx="4468299" cy="724199"/>
          </a:xfrm>
          <a:solidFill>
            <a:schemeClr val="bg1"/>
          </a:solidFill>
        </p:grpSpPr>
        <p:sp>
          <p:nvSpPr>
            <p:cNvPr id="18" name="17 CuadroTexto"/>
            <p:cNvSpPr txBox="1"/>
            <p:nvPr userDrawn="1"/>
          </p:nvSpPr>
          <p:spPr>
            <a:xfrm>
              <a:off x="5630048" y="5867980"/>
              <a:ext cx="4424609" cy="318231"/>
            </a:xfrm>
            <a:prstGeom prst="rect">
              <a:avLst/>
            </a:prstGeom>
            <a:grpFill/>
          </p:spPr>
          <p:txBody>
            <a:bodyPr wrap="none" rtlCol="0">
              <a:spAutoFit/>
            </a:bodyPr>
            <a:lstStyle/>
            <a:p>
              <a:r>
                <a:rPr lang="es-MX" sz="2400" dirty="0" smtClean="0"/>
                <a:t>Dra. Maricela</a:t>
              </a:r>
              <a:r>
                <a:rPr lang="es-MX" sz="2400" baseline="0" dirty="0" smtClean="0"/>
                <a:t> Quintana López</a:t>
              </a:r>
              <a:endParaRPr lang="es-MX" sz="2400" dirty="0"/>
            </a:p>
          </p:txBody>
        </p:sp>
        <p:sp>
          <p:nvSpPr>
            <p:cNvPr id="19" name="18 CuadroTexto"/>
            <p:cNvSpPr txBox="1"/>
            <p:nvPr userDrawn="1"/>
          </p:nvSpPr>
          <p:spPr>
            <a:xfrm>
              <a:off x="5586358" y="5462012"/>
              <a:ext cx="2268570" cy="318231"/>
            </a:xfrm>
            <a:prstGeom prst="rect">
              <a:avLst/>
            </a:prstGeom>
            <a:grpFill/>
          </p:spPr>
          <p:txBody>
            <a:bodyPr wrap="none" rtlCol="0">
              <a:spAutoFit/>
            </a:bodyPr>
            <a:lstStyle/>
            <a:p>
              <a:r>
                <a:rPr lang="es-MX" sz="2400" dirty="0" smtClean="0"/>
                <a:t>Elaborado por:</a:t>
              </a:r>
              <a:endParaRPr lang="es-MX" sz="2400" dirty="0"/>
            </a:p>
          </p:txBody>
        </p:sp>
      </p:grpSp>
      <p:cxnSp>
        <p:nvCxnSpPr>
          <p:cNvPr id="20" name="19 Conector recto"/>
          <p:cNvCxnSpPr/>
          <p:nvPr/>
        </p:nvCxnSpPr>
        <p:spPr>
          <a:xfrm>
            <a:off x="0" y="4365104"/>
            <a:ext cx="9144000" cy="0"/>
          </a:xfrm>
          <a:prstGeom prst="line">
            <a:avLst/>
          </a:prstGeom>
          <a:ln w="76200" cmpd="dbl">
            <a:prstDash val="solid"/>
          </a:ln>
        </p:spPr>
        <p:style>
          <a:lnRef idx="1">
            <a:schemeClr val="accent1"/>
          </a:lnRef>
          <a:fillRef idx="0">
            <a:schemeClr val="accent1"/>
          </a:fillRef>
          <a:effectRef idx="0">
            <a:schemeClr val="accent1"/>
          </a:effectRef>
          <a:fontRef idx="minor">
            <a:schemeClr val="tx1"/>
          </a:fontRef>
        </p:style>
      </p:cxnSp>
      <p:pic>
        <p:nvPicPr>
          <p:cNvPr id="386050" name="Picture 2" descr="http://media.cirrusmedia.com.au/getmedia/b54d957e-115d-49bd-9388-98de65290af3/Data-miners-warned-to-stay-out-of-DMP-659576-l_1.aspx?siteId=226&amp;maxSideSize=300&amp;width=0&amp;height=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380" y="4509120"/>
            <a:ext cx="2857500"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65358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MX" dirty="0" smtClean="0"/>
              <a:t>Ganadero</a:t>
            </a:r>
            <a:endParaRPr lang="es-MX" dirty="0"/>
          </a:p>
        </p:txBody>
      </p:sp>
      <p:sp>
        <p:nvSpPr>
          <p:cNvPr id="3" name="2 Marcador de contenido"/>
          <p:cNvSpPr>
            <a:spLocks noGrp="1"/>
          </p:cNvSpPr>
          <p:nvPr>
            <p:ph idx="1"/>
          </p:nvPr>
        </p:nvSpPr>
        <p:spPr/>
        <p:txBody>
          <a:bodyPr/>
          <a:lstStyle/>
          <a:p>
            <a:r>
              <a:rPr lang="es-MX" dirty="0" smtClean="0"/>
              <a:t>¿Qué vacas retener y cuáles vender al rastro?</a:t>
            </a:r>
          </a:p>
          <a:p>
            <a:pPr lvl="1"/>
            <a:r>
              <a:rPr lang="es-MX" dirty="0" smtClean="0"/>
              <a:t>Historia de crecimiento</a:t>
            </a:r>
          </a:p>
          <a:p>
            <a:pPr lvl="1"/>
            <a:r>
              <a:rPr lang="es-MX" dirty="0" smtClean="0"/>
              <a:t>Historia de producción</a:t>
            </a:r>
          </a:p>
          <a:p>
            <a:pPr lvl="1"/>
            <a:r>
              <a:rPr lang="es-MX" dirty="0" smtClean="0"/>
              <a:t>Edad</a:t>
            </a:r>
          </a:p>
          <a:p>
            <a:pPr lvl="1"/>
            <a:r>
              <a:rPr lang="es-MX" dirty="0" smtClean="0"/>
              <a:t>Salud</a:t>
            </a:r>
          </a:p>
          <a:p>
            <a:pPr lvl="1"/>
            <a:r>
              <a:rPr lang="es-MX" dirty="0" smtClean="0"/>
              <a:t>Problemas de comportamiento</a:t>
            </a:r>
            <a:endParaRPr lang="es-MX" dirty="0"/>
          </a:p>
        </p:txBody>
      </p:sp>
      <p:sp>
        <p:nvSpPr>
          <p:cNvPr id="4"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MX" dirty="0" smtClean="0"/>
              <a:t>Otros ejercicios</a:t>
            </a:r>
            <a:endParaRPr lang="es-MX" dirty="0"/>
          </a:p>
        </p:txBody>
      </p:sp>
      <p:sp>
        <p:nvSpPr>
          <p:cNvPr id="3" name="2 Marcador de contenido"/>
          <p:cNvSpPr>
            <a:spLocks noGrp="1"/>
          </p:cNvSpPr>
          <p:nvPr>
            <p:ph idx="1"/>
          </p:nvPr>
        </p:nvSpPr>
        <p:spPr/>
        <p:txBody>
          <a:bodyPr/>
          <a:lstStyle/>
          <a:p>
            <a:r>
              <a:rPr lang="es-MX" dirty="0" smtClean="0"/>
              <a:t>Solicitud de crédito</a:t>
            </a:r>
          </a:p>
          <a:p>
            <a:r>
              <a:rPr lang="es-MX" dirty="0" smtClean="0"/>
              <a:t>Alumnos con bajo rendimiento escolar</a:t>
            </a:r>
          </a:p>
          <a:p>
            <a:r>
              <a:rPr lang="es-MX" dirty="0" smtClean="0"/>
              <a:t>Selección de esposos y/o esposas</a:t>
            </a:r>
            <a:endParaRPr lang="es-MX" dirty="0"/>
          </a:p>
        </p:txBody>
      </p:sp>
      <p:sp>
        <p:nvSpPr>
          <p:cNvPr id="4"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8" name="Rectangle 1032"/>
          <p:cNvSpPr>
            <a:spLocks noGrp="1" noChangeArrowheads="1"/>
          </p:cNvSpPr>
          <p:nvPr>
            <p:ph type="title"/>
          </p:nvPr>
        </p:nvSpPr>
        <p:spPr/>
        <p:txBody>
          <a:bodyPr/>
          <a:lstStyle/>
          <a:p>
            <a:r>
              <a:rPr lang="en-US"/>
              <a:t>Motivación</a:t>
            </a:r>
          </a:p>
        </p:txBody>
      </p:sp>
      <p:graphicFrame>
        <p:nvGraphicFramePr>
          <p:cNvPr id="5150" name="Object 1054"/>
          <p:cNvGraphicFramePr>
            <a:graphicFrameLocks noGrp="1" noChangeAspect="1"/>
          </p:cNvGraphicFramePr>
          <p:nvPr>
            <p:ph type="clipArt" sz="half" idx="1"/>
          </p:nvPr>
        </p:nvGraphicFramePr>
        <p:xfrm>
          <a:off x="1752600" y="1676400"/>
          <a:ext cx="6475413" cy="2355850"/>
        </p:xfrm>
        <a:graphic>
          <a:graphicData uri="http://schemas.openxmlformats.org/presentationml/2006/ole">
            <mc:AlternateContent xmlns:mc="http://schemas.openxmlformats.org/markup-compatibility/2006">
              <mc:Choice xmlns:v="urn:schemas-microsoft-com:vml" Requires="v">
                <p:oleObj spid="_x0000_s5182" name="Clip" r:id="rId3" imgW="4685714" imgH="1704762" progId="">
                  <p:embed/>
                </p:oleObj>
              </mc:Choice>
              <mc:Fallback>
                <p:oleObj name="Clip" r:id="rId3" imgW="4685714" imgH="1704762" progId="">
                  <p:embed/>
                  <p:pic>
                    <p:nvPicPr>
                      <p:cNvPr id="0" name="Picture 10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676400"/>
                        <a:ext cx="6475413" cy="2355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59" name="Rectangle 1063"/>
          <p:cNvSpPr>
            <a:spLocks noChangeArrowheads="1"/>
          </p:cNvSpPr>
          <p:nvPr/>
        </p:nvSpPr>
        <p:spPr bwMode="auto">
          <a:xfrm>
            <a:off x="1828800" y="4343400"/>
            <a:ext cx="7315200" cy="1447800"/>
          </a:xfrm>
          <a:prstGeom prst="rect">
            <a:avLst/>
          </a:prstGeom>
          <a:noFill/>
          <a:ln w="9525">
            <a:noFill/>
            <a:miter lim="800000"/>
            <a:headEnd/>
            <a:tailEnd/>
          </a:ln>
          <a:effectLst/>
        </p:spPr>
        <p:txBody>
          <a:bodyPr lIns="92075" tIns="46038" rIns="92075" bIns="46038"/>
          <a:lstStyle/>
          <a:p>
            <a:pPr marL="342900" indent="-342900" algn="l">
              <a:spcBef>
                <a:spcPct val="20000"/>
              </a:spcBef>
              <a:buClr>
                <a:schemeClr val="tx2"/>
              </a:buClr>
              <a:buFont typeface="Wingdings" pitchFamily="2" charset="2"/>
              <a:buChar char="w"/>
            </a:pPr>
            <a:r>
              <a:rPr lang="es-MX" sz="2800">
                <a:solidFill>
                  <a:srgbClr val="E22444"/>
                </a:solidFill>
              </a:rPr>
              <a:t>Información</a:t>
            </a:r>
            <a:r>
              <a:rPr lang="es-MX" sz="2800" b="0"/>
              <a:t>: Conjunto de patrones o modelos especificados como reglas de clasificación o asociación, entre otros.</a:t>
            </a:r>
          </a:p>
        </p:txBody>
      </p:sp>
      <p:sp>
        <p:nvSpPr>
          <p:cNvPr id="9"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150"/>
                                        </p:tgtEl>
                                        <p:attrNameLst>
                                          <p:attrName>style.visibility</p:attrName>
                                        </p:attrNameLst>
                                      </p:cBhvr>
                                      <p:to>
                                        <p:strVal val="visible"/>
                                      </p:to>
                                    </p:set>
                                    <p:anim calcmode="lin" valueType="num">
                                      <p:cBhvr additive="base">
                                        <p:cTn id="7" dur="500" fill="hold"/>
                                        <p:tgtEl>
                                          <p:spTgt spid="5150"/>
                                        </p:tgtEl>
                                        <p:attrNameLst>
                                          <p:attrName>ppt_x</p:attrName>
                                        </p:attrNameLst>
                                      </p:cBhvr>
                                      <p:tavLst>
                                        <p:tav tm="0">
                                          <p:val>
                                            <p:strVal val="0-#ppt_w/2"/>
                                          </p:val>
                                        </p:tav>
                                        <p:tav tm="100000">
                                          <p:val>
                                            <p:strVal val="#ppt_x"/>
                                          </p:val>
                                        </p:tav>
                                      </p:tavLst>
                                    </p:anim>
                                    <p:anim calcmode="lin" valueType="num">
                                      <p:cBhvr additive="base">
                                        <p:cTn id="8" dur="500" fill="hold"/>
                                        <p:tgtEl>
                                          <p:spTgt spid="5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59"/>
                                        </p:tgtEl>
                                        <p:attrNameLst>
                                          <p:attrName>style.visibility</p:attrName>
                                        </p:attrNameLst>
                                      </p:cBhvr>
                                      <p:to>
                                        <p:strVal val="visible"/>
                                      </p:to>
                                    </p:set>
                                    <p:anim calcmode="lin" valueType="num">
                                      <p:cBhvr additive="base">
                                        <p:cTn id="13" dur="500" fill="hold"/>
                                        <p:tgtEl>
                                          <p:spTgt spid="5159"/>
                                        </p:tgtEl>
                                        <p:attrNameLst>
                                          <p:attrName>ppt_x</p:attrName>
                                        </p:attrNameLst>
                                      </p:cBhvr>
                                      <p:tavLst>
                                        <p:tav tm="0">
                                          <p:val>
                                            <p:strVal val="0-#ppt_w/2"/>
                                          </p:val>
                                        </p:tav>
                                        <p:tav tm="100000">
                                          <p:val>
                                            <p:strVal val="#ppt_x"/>
                                          </p:val>
                                        </p:tav>
                                      </p:tavLst>
                                    </p:anim>
                                    <p:anim calcmode="lin" valueType="num">
                                      <p:cBhvr additive="base">
                                        <p:cTn id="14" dur="500" fill="hold"/>
                                        <p:tgtEl>
                                          <p:spTgt spid="51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5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9" name="Rectangle 5"/>
          <p:cNvSpPr>
            <a:spLocks noGrp="1" noChangeArrowheads="1"/>
          </p:cNvSpPr>
          <p:nvPr>
            <p:ph type="title"/>
          </p:nvPr>
        </p:nvSpPr>
        <p:spPr/>
        <p:txBody>
          <a:bodyPr/>
          <a:lstStyle/>
          <a:p>
            <a:r>
              <a:rPr lang="en-US"/>
              <a:t>Motivación</a:t>
            </a:r>
          </a:p>
        </p:txBody>
      </p:sp>
      <p:sp>
        <p:nvSpPr>
          <p:cNvPr id="6151" name="Rectangle 7"/>
          <p:cNvSpPr>
            <a:spLocks noGrp="1" noChangeArrowheads="1"/>
          </p:cNvSpPr>
          <p:nvPr>
            <p:ph type="body" sz="half" idx="2"/>
          </p:nvPr>
        </p:nvSpPr>
        <p:spPr>
          <a:xfrm>
            <a:off x="2286000" y="4191000"/>
            <a:ext cx="5943600" cy="1905000"/>
          </a:xfrm>
        </p:spPr>
        <p:txBody>
          <a:bodyPr/>
          <a:lstStyle/>
          <a:p>
            <a:pPr>
              <a:lnSpc>
                <a:spcPct val="90000"/>
              </a:lnSpc>
            </a:pPr>
            <a:r>
              <a:rPr lang="es-MX" sz="2800"/>
              <a:t>Bases de datos</a:t>
            </a:r>
          </a:p>
          <a:p>
            <a:pPr>
              <a:lnSpc>
                <a:spcPct val="90000"/>
              </a:lnSpc>
            </a:pPr>
            <a:r>
              <a:rPr lang="es-MX" sz="2800"/>
              <a:t>Almacenes de datos (Datawarehouse)</a:t>
            </a:r>
          </a:p>
          <a:p>
            <a:pPr>
              <a:lnSpc>
                <a:spcPct val="90000"/>
              </a:lnSpc>
            </a:pPr>
            <a:r>
              <a:rPr lang="es-MX" sz="2800"/>
              <a:t>Archivos</a:t>
            </a:r>
          </a:p>
          <a:p>
            <a:pPr>
              <a:lnSpc>
                <a:spcPct val="90000"/>
              </a:lnSpc>
            </a:pPr>
            <a:r>
              <a:rPr lang="es-MX" sz="2800"/>
              <a:t>¿Capacidad de análisis</a:t>
            </a:r>
            <a:r>
              <a:rPr lang="en-US" sz="2800"/>
              <a:t>?</a:t>
            </a:r>
          </a:p>
        </p:txBody>
      </p:sp>
      <p:grpSp>
        <p:nvGrpSpPr>
          <p:cNvPr id="6161" name="Group 17"/>
          <p:cNvGrpSpPr>
            <a:grpSpLocks/>
          </p:cNvGrpSpPr>
          <p:nvPr/>
        </p:nvGrpSpPr>
        <p:grpSpPr bwMode="auto">
          <a:xfrm>
            <a:off x="2514600" y="1676400"/>
            <a:ext cx="5453063" cy="2355850"/>
            <a:chOff x="1584" y="1056"/>
            <a:chExt cx="3435" cy="1484"/>
          </a:xfrm>
        </p:grpSpPr>
        <p:graphicFrame>
          <p:nvGraphicFramePr>
            <p:cNvPr id="6150" name="Object 6"/>
            <p:cNvGraphicFramePr>
              <a:graphicFrameLocks noChangeAspect="1"/>
            </p:cNvGraphicFramePr>
            <p:nvPr/>
          </p:nvGraphicFramePr>
          <p:xfrm>
            <a:off x="1584" y="1296"/>
            <a:ext cx="3435" cy="1244"/>
          </p:xfrm>
          <a:graphic>
            <a:graphicData uri="http://schemas.openxmlformats.org/presentationml/2006/ole">
              <mc:AlternateContent xmlns:mc="http://schemas.openxmlformats.org/markup-compatibility/2006">
                <mc:Choice xmlns:v="urn:schemas-microsoft-com:vml" Requires="v">
                  <p:oleObj spid="_x0000_s6182" name="Clip" r:id="rId3" imgW="4723810" imgH="1676190" progId="">
                    <p:embed/>
                  </p:oleObj>
                </mc:Choice>
                <mc:Fallback>
                  <p:oleObj name="Clip" r:id="rId3" imgW="4723810" imgH="1676190" progId="">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4" y="1296"/>
                          <a:ext cx="3435" cy="12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52" name="WordArt 8"/>
            <p:cNvSpPr>
              <a:spLocks noChangeArrowheads="1" noChangeShapeType="1" noTextEdit="1"/>
            </p:cNvSpPr>
            <p:nvPr/>
          </p:nvSpPr>
          <p:spPr bwMode="auto">
            <a:xfrm>
              <a:off x="1776" y="1056"/>
              <a:ext cx="2928" cy="270"/>
            </a:xfrm>
            <a:prstGeom prst="rect">
              <a:avLst/>
            </a:prstGeom>
          </p:spPr>
          <p:txBody>
            <a:bodyPr spcFirstLastPara="1" wrap="none" fromWordArt="1">
              <a:prstTxWarp prst="textArchUp">
                <a:avLst>
                  <a:gd name="adj" fmla="val 10800000"/>
                </a:avLst>
              </a:prstTxWarp>
            </a:bodyPr>
            <a:lstStyle/>
            <a:p>
              <a:pPr algn="ctr"/>
              <a:r>
                <a:rPr lang="es-MX" kern="10">
                  <a:ln w="9525" cap="sq">
                    <a:solidFill>
                      <a:srgbClr val="000000"/>
                    </a:solidFill>
                    <a:round/>
                    <a:headEnd/>
                    <a:tailEnd/>
                  </a:ln>
                  <a:solidFill>
                    <a:schemeClr val="accent2"/>
                  </a:solidFill>
                  <a:latin typeface="Arial Black"/>
                </a:rPr>
                <a:t>Creciente volúmen de datos</a:t>
              </a:r>
            </a:p>
          </p:txBody>
        </p:sp>
      </p:grpSp>
      <p:sp>
        <p:nvSpPr>
          <p:cNvPr id="11"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161"/>
                                        </p:tgtEl>
                                        <p:attrNameLst>
                                          <p:attrName>style.visibility</p:attrName>
                                        </p:attrNameLst>
                                      </p:cBhvr>
                                      <p:to>
                                        <p:strVal val="visible"/>
                                      </p:to>
                                    </p:set>
                                    <p:anim calcmode="lin" valueType="num">
                                      <p:cBhvr additive="base">
                                        <p:cTn id="7" dur="500" fill="hold"/>
                                        <p:tgtEl>
                                          <p:spTgt spid="6161"/>
                                        </p:tgtEl>
                                        <p:attrNameLst>
                                          <p:attrName>ppt_x</p:attrName>
                                        </p:attrNameLst>
                                      </p:cBhvr>
                                      <p:tavLst>
                                        <p:tav tm="0">
                                          <p:val>
                                            <p:strVal val="0-#ppt_w/2"/>
                                          </p:val>
                                        </p:tav>
                                        <p:tav tm="100000">
                                          <p:val>
                                            <p:strVal val="#ppt_x"/>
                                          </p:val>
                                        </p:tav>
                                      </p:tavLst>
                                    </p:anim>
                                    <p:anim calcmode="lin" valueType="num">
                                      <p:cBhvr additive="base">
                                        <p:cTn id="8" dur="500" fill="hold"/>
                                        <p:tgtEl>
                                          <p:spTgt spid="616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51">
                                            <p:txEl>
                                              <p:pRg st="0" end="0"/>
                                            </p:txEl>
                                          </p:spTgt>
                                        </p:tgtEl>
                                        <p:attrNameLst>
                                          <p:attrName>style.visibility</p:attrName>
                                        </p:attrNameLst>
                                      </p:cBhvr>
                                      <p:to>
                                        <p:strVal val="visible"/>
                                      </p:to>
                                    </p:set>
                                    <p:anim calcmode="lin" valueType="num">
                                      <p:cBhvr additive="base">
                                        <p:cTn id="13" dur="500" fill="hold"/>
                                        <p:tgtEl>
                                          <p:spTgt spid="615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51">
                                            <p:txEl>
                                              <p:pRg st="1" end="1"/>
                                            </p:txEl>
                                          </p:spTgt>
                                        </p:tgtEl>
                                        <p:attrNameLst>
                                          <p:attrName>style.visibility</p:attrName>
                                        </p:attrNameLst>
                                      </p:cBhvr>
                                      <p:to>
                                        <p:strVal val="visible"/>
                                      </p:to>
                                    </p:set>
                                    <p:anim calcmode="lin" valueType="num">
                                      <p:cBhvr additive="base">
                                        <p:cTn id="19" dur="500" fill="hold"/>
                                        <p:tgtEl>
                                          <p:spTgt spid="615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51">
                                            <p:txEl>
                                              <p:pRg st="2" end="2"/>
                                            </p:txEl>
                                          </p:spTgt>
                                        </p:tgtEl>
                                        <p:attrNameLst>
                                          <p:attrName>style.visibility</p:attrName>
                                        </p:attrNameLst>
                                      </p:cBhvr>
                                      <p:to>
                                        <p:strVal val="visible"/>
                                      </p:to>
                                    </p:set>
                                    <p:anim calcmode="lin" valueType="num">
                                      <p:cBhvr additive="base">
                                        <p:cTn id="25" dur="500" fill="hold"/>
                                        <p:tgtEl>
                                          <p:spTgt spid="615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151">
                                            <p:txEl>
                                              <p:pRg st="3" end="3"/>
                                            </p:txEl>
                                          </p:spTgt>
                                        </p:tgtEl>
                                        <p:attrNameLst>
                                          <p:attrName>style.visibility</p:attrName>
                                        </p:attrNameLst>
                                      </p:cBhvr>
                                      <p:to>
                                        <p:strVal val="visible"/>
                                      </p:to>
                                    </p:set>
                                    <p:anim calcmode="lin" valueType="num">
                                      <p:cBhvr additive="base">
                                        <p:cTn id="31" dur="500" fill="hold"/>
                                        <p:tgtEl>
                                          <p:spTgt spid="6151">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15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p:txBody>
          <a:bodyPr/>
          <a:lstStyle/>
          <a:p>
            <a:r>
              <a:rPr lang="en-US"/>
              <a:t>Motivación</a:t>
            </a:r>
          </a:p>
        </p:txBody>
      </p:sp>
      <p:sp>
        <p:nvSpPr>
          <p:cNvPr id="381955" name="Rectangle 3"/>
          <p:cNvSpPr>
            <a:spLocks noGrp="1" noChangeArrowheads="1"/>
          </p:cNvSpPr>
          <p:nvPr>
            <p:ph type="body" sz="half" idx="1"/>
          </p:nvPr>
        </p:nvSpPr>
        <p:spPr>
          <a:xfrm>
            <a:off x="1371600" y="1981200"/>
            <a:ext cx="4953000" cy="1447800"/>
          </a:xfrm>
        </p:spPr>
        <p:txBody>
          <a:bodyPr/>
          <a:lstStyle/>
          <a:p>
            <a:r>
              <a:rPr lang="es-MX" sz="2800">
                <a:cs typeface="Times New Roman" pitchFamily="18" charset="0"/>
              </a:rPr>
              <a:t>Riqueza de datos recolectados, almacenados y a los que se ha dado un mantenimiento. </a:t>
            </a:r>
          </a:p>
        </p:txBody>
      </p:sp>
      <p:graphicFrame>
        <p:nvGraphicFramePr>
          <p:cNvPr id="381963" name="Object 11"/>
          <p:cNvGraphicFramePr>
            <a:graphicFrameLocks noGrp="1" noChangeAspect="1"/>
          </p:cNvGraphicFramePr>
          <p:nvPr>
            <p:ph type="clipArt" sz="half" idx="2"/>
          </p:nvPr>
        </p:nvGraphicFramePr>
        <p:xfrm>
          <a:off x="6400800" y="1676400"/>
          <a:ext cx="2209800" cy="1862138"/>
        </p:xfrm>
        <a:graphic>
          <a:graphicData uri="http://schemas.openxmlformats.org/presentationml/2006/ole">
            <mc:AlternateContent xmlns:mc="http://schemas.openxmlformats.org/markup-compatibility/2006">
              <mc:Choice xmlns:v="urn:schemas-microsoft-com:vml" Requires="v">
                <p:oleObj spid="_x0000_s382026" name="Document" r:id="rId3" imgW="4667760" imgH="3934440" progId="Word.Document.8">
                  <p:embed/>
                </p:oleObj>
              </mc:Choice>
              <mc:Fallback>
                <p:oleObj name="Document" r:id="rId3" imgW="4667760" imgH="3934440" progId="Word.Document.8">
                  <p:embed/>
                  <p:pic>
                    <p:nvPicPr>
                      <p:cNvPr id="0"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676400"/>
                        <a:ext cx="2209800" cy="1862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81960" name="Group 8"/>
          <p:cNvGrpSpPr>
            <a:grpSpLocks/>
          </p:cNvGrpSpPr>
          <p:nvPr/>
        </p:nvGrpSpPr>
        <p:grpSpPr bwMode="auto">
          <a:xfrm>
            <a:off x="1981200" y="3852863"/>
            <a:ext cx="7086600" cy="2014537"/>
            <a:chOff x="1248" y="2427"/>
            <a:chExt cx="4464" cy="1269"/>
          </a:xfrm>
        </p:grpSpPr>
        <p:sp>
          <p:nvSpPr>
            <p:cNvPr id="381961" name="Rectangle 9"/>
            <p:cNvSpPr>
              <a:spLocks noChangeArrowheads="1"/>
            </p:cNvSpPr>
            <p:nvPr/>
          </p:nvSpPr>
          <p:spPr bwMode="auto">
            <a:xfrm>
              <a:off x="2592" y="2496"/>
              <a:ext cx="3120" cy="1200"/>
            </a:xfrm>
            <a:prstGeom prst="rect">
              <a:avLst/>
            </a:prstGeom>
            <a:noFill/>
            <a:ln w="12700" cap="sq">
              <a:noFill/>
              <a:miter lim="800000"/>
              <a:headEnd type="none" w="sm" len="sm"/>
              <a:tailEnd type="none" w="sm" len="sm"/>
            </a:ln>
            <a:effectLst/>
          </p:spPr>
          <p:txBody>
            <a:bodyPr/>
            <a:lstStyle/>
            <a:p>
              <a:pPr marL="342900" indent="-342900" algn="l">
                <a:spcBef>
                  <a:spcPct val="20000"/>
                </a:spcBef>
                <a:buClr>
                  <a:schemeClr val="tx2"/>
                </a:buClr>
                <a:buFont typeface="Wingdings" pitchFamily="2" charset="2"/>
                <a:buChar char="w"/>
              </a:pPr>
              <a:r>
                <a:rPr lang="es-MX" sz="2800" b="0">
                  <a:cs typeface="Times New Roman" pitchFamily="18" charset="0"/>
                </a:rPr>
                <a:t>Incapacidad para descubrir la información inmersa en los datos.  ¿cómo?  </a:t>
              </a:r>
            </a:p>
            <a:p>
              <a:pPr marL="342900" indent="-342900" algn="l">
                <a:spcBef>
                  <a:spcPct val="20000"/>
                </a:spcBef>
                <a:buClr>
                  <a:schemeClr val="tx2"/>
                </a:buClr>
                <a:buFont typeface="Wingdings" pitchFamily="2" charset="2"/>
                <a:buChar char="w"/>
              </a:pPr>
              <a:r>
                <a:rPr lang="es-MX" sz="2800" b="0">
                  <a:cs typeface="Times New Roman" pitchFamily="18" charset="0"/>
                </a:rPr>
                <a:t>Técnicas Estadísticas</a:t>
              </a:r>
            </a:p>
          </p:txBody>
        </p:sp>
        <p:graphicFrame>
          <p:nvGraphicFramePr>
            <p:cNvPr id="381962" name="Object 10"/>
            <p:cNvGraphicFramePr>
              <a:graphicFrameLocks noChangeAspect="1"/>
            </p:cNvGraphicFramePr>
            <p:nvPr/>
          </p:nvGraphicFramePr>
          <p:xfrm>
            <a:off x="1248" y="2427"/>
            <a:ext cx="1159" cy="1133"/>
          </p:xfrm>
          <a:graphic>
            <a:graphicData uri="http://schemas.openxmlformats.org/presentationml/2006/ole">
              <mc:AlternateContent xmlns:mc="http://schemas.openxmlformats.org/markup-compatibility/2006">
                <mc:Choice xmlns:v="urn:schemas-microsoft-com:vml" Requires="v">
                  <p:oleObj spid="_x0000_s382027" name="Clip" r:id="rId5" imgW="762480" imgH="730440" progId="">
                    <p:embed/>
                  </p:oleObj>
                </mc:Choice>
                <mc:Fallback>
                  <p:oleObj name="Clip" r:id="rId5" imgW="762480" imgH="730440" progId="">
                    <p:embed/>
                    <p:pic>
                      <p:nvPicPr>
                        <p:cNvPr id="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8" y="2427"/>
                          <a:ext cx="1159" cy="1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81960"/>
                                        </p:tgtEl>
                                        <p:attrNameLst>
                                          <p:attrName>style.visibility</p:attrName>
                                        </p:attrNameLst>
                                      </p:cBhvr>
                                      <p:to>
                                        <p:strVal val="visible"/>
                                      </p:to>
                                    </p:set>
                                    <p:anim calcmode="lin" valueType="num">
                                      <p:cBhvr additive="base">
                                        <p:cTn id="7" dur="500" fill="hold"/>
                                        <p:tgtEl>
                                          <p:spTgt spid="381960"/>
                                        </p:tgtEl>
                                        <p:attrNameLst>
                                          <p:attrName>ppt_x</p:attrName>
                                        </p:attrNameLst>
                                      </p:cBhvr>
                                      <p:tavLst>
                                        <p:tav tm="0">
                                          <p:val>
                                            <p:strVal val="0-#ppt_w/2"/>
                                          </p:val>
                                        </p:tav>
                                        <p:tav tm="100000">
                                          <p:val>
                                            <p:strVal val="#ppt_x"/>
                                          </p:val>
                                        </p:tav>
                                      </p:tavLst>
                                    </p:anim>
                                    <p:anim calcmode="lin" valueType="num">
                                      <p:cBhvr additive="base">
                                        <p:cTn id="8" dur="500" fill="hold"/>
                                        <p:tgtEl>
                                          <p:spTgt spid="3819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3" name="Rectangle 5"/>
          <p:cNvSpPr>
            <a:spLocks noGrp="1" noChangeArrowheads="1"/>
          </p:cNvSpPr>
          <p:nvPr>
            <p:ph type="title"/>
          </p:nvPr>
        </p:nvSpPr>
        <p:spPr/>
        <p:txBody>
          <a:bodyPr/>
          <a:lstStyle/>
          <a:p>
            <a:r>
              <a:rPr lang="es-AR"/>
              <a:t>Motivación</a:t>
            </a:r>
          </a:p>
        </p:txBody>
      </p:sp>
      <p:sp>
        <p:nvSpPr>
          <p:cNvPr id="7174" name="Rectangle 6"/>
          <p:cNvSpPr>
            <a:spLocks noGrp="1" noChangeArrowheads="1"/>
          </p:cNvSpPr>
          <p:nvPr>
            <p:ph type="body" sz="half" idx="1"/>
          </p:nvPr>
        </p:nvSpPr>
        <p:spPr>
          <a:xfrm>
            <a:off x="1447800" y="1676400"/>
            <a:ext cx="5257800" cy="2362200"/>
          </a:xfrm>
        </p:spPr>
        <p:txBody>
          <a:bodyPr/>
          <a:lstStyle/>
          <a:p>
            <a:r>
              <a:rPr lang="es-ES_tradnl" sz="2800"/>
              <a:t>Los grandes volúmenes de datos han rebasado la capacidad de analizarlos usando las técnicas tradicionales de análisis de la información.</a:t>
            </a:r>
            <a:endParaRPr lang="en-US" sz="2800"/>
          </a:p>
        </p:txBody>
      </p:sp>
      <p:graphicFrame>
        <p:nvGraphicFramePr>
          <p:cNvPr id="7179" name="Object 11"/>
          <p:cNvGraphicFramePr>
            <a:graphicFrameLocks noGrp="1" noChangeAspect="1"/>
          </p:cNvGraphicFramePr>
          <p:nvPr>
            <p:ph sz="half" idx="2"/>
          </p:nvPr>
        </p:nvGraphicFramePr>
        <p:xfrm>
          <a:off x="6553200" y="1752600"/>
          <a:ext cx="2197100" cy="2209800"/>
        </p:xfrm>
        <a:graphic>
          <a:graphicData uri="http://schemas.openxmlformats.org/presentationml/2006/ole">
            <mc:AlternateContent xmlns:mc="http://schemas.openxmlformats.org/markup-compatibility/2006">
              <mc:Choice xmlns:v="urn:schemas-microsoft-com:vml" Requires="v">
                <p:oleObj spid="_x0000_s7243" name="Clip" r:id="rId3" imgW="3946320" imgH="3970080" progId="">
                  <p:embed/>
                </p:oleObj>
              </mc:Choice>
              <mc:Fallback>
                <p:oleObj name="Clip" r:id="rId3" imgW="3946320" imgH="3970080" progId="">
                  <p:embed/>
                  <p:pic>
                    <p:nvPicPr>
                      <p:cNvPr id="0"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1752600"/>
                        <a:ext cx="2197100" cy="2209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191" name="Group 23"/>
          <p:cNvGrpSpPr>
            <a:grpSpLocks/>
          </p:cNvGrpSpPr>
          <p:nvPr/>
        </p:nvGrpSpPr>
        <p:grpSpPr bwMode="auto">
          <a:xfrm>
            <a:off x="1371600" y="4343400"/>
            <a:ext cx="7696200" cy="1373188"/>
            <a:chOff x="864" y="2736"/>
            <a:chExt cx="4848" cy="865"/>
          </a:xfrm>
        </p:grpSpPr>
        <p:graphicFrame>
          <p:nvGraphicFramePr>
            <p:cNvPr id="7180" name="Object 12"/>
            <p:cNvGraphicFramePr>
              <a:graphicFrameLocks noChangeAspect="1"/>
            </p:cNvGraphicFramePr>
            <p:nvPr/>
          </p:nvGraphicFramePr>
          <p:xfrm>
            <a:off x="864" y="2811"/>
            <a:ext cx="1730" cy="741"/>
          </p:xfrm>
          <a:graphic>
            <a:graphicData uri="http://schemas.openxmlformats.org/presentationml/2006/ole">
              <mc:AlternateContent xmlns:mc="http://schemas.openxmlformats.org/markup-compatibility/2006">
                <mc:Choice xmlns:v="urn:schemas-microsoft-com:vml" Requires="v">
                  <p:oleObj spid="_x0000_s7244" name="Clip" r:id="rId5" imgW="1374840" imgH="589320" progId="">
                    <p:embed/>
                  </p:oleObj>
                </mc:Choice>
                <mc:Fallback>
                  <p:oleObj name="Clip" r:id="rId5" imgW="1374840" imgH="589320" progId="">
                    <p:embed/>
                    <p:pic>
                      <p:nvPicPr>
                        <p:cNvPr id="0"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4" y="2811"/>
                          <a:ext cx="1730" cy="7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82" name="Rectangle 14"/>
            <p:cNvSpPr>
              <a:spLocks noChangeArrowheads="1"/>
            </p:cNvSpPr>
            <p:nvPr/>
          </p:nvSpPr>
          <p:spPr bwMode="auto">
            <a:xfrm>
              <a:off x="2688" y="2736"/>
              <a:ext cx="3024" cy="865"/>
            </a:xfrm>
            <a:prstGeom prst="rect">
              <a:avLst/>
            </a:prstGeom>
            <a:noFill/>
            <a:ln w="12700" cap="sq">
              <a:noFill/>
              <a:miter lim="800000"/>
              <a:headEnd type="none" w="sm" len="sm"/>
              <a:tailEnd type="none" w="sm" len="sm"/>
            </a:ln>
            <a:effectLst/>
          </p:spPr>
          <p:txBody>
            <a:bodyPr>
              <a:spAutoFit/>
            </a:bodyPr>
            <a:lstStyle/>
            <a:p>
              <a:pPr algn="l">
                <a:spcBef>
                  <a:spcPct val="20000"/>
                </a:spcBef>
                <a:buClr>
                  <a:schemeClr val="tx2"/>
                </a:buClr>
                <a:buFont typeface="Wingdings" pitchFamily="2" charset="2"/>
                <a:buChar char="w"/>
              </a:pPr>
              <a:r>
                <a:rPr lang="es-MX" sz="2800" b="0">
                  <a:cs typeface="Times New Roman" pitchFamily="18" charset="0"/>
                </a:rPr>
                <a:t> Extraer el conocimiento para    tomar buenas decisiones y aprovechar las oportunidades</a:t>
              </a:r>
              <a:endParaRPr lang="en-US" sz="2800" b="0">
                <a:cs typeface="Times New Roman" pitchFamily="18" charset="0"/>
              </a:endParaRPr>
            </a:p>
          </p:txBody>
        </p:sp>
      </p:grpSp>
      <p:sp>
        <p:nvSpPr>
          <p:cNvPr id="12"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191"/>
                                        </p:tgtEl>
                                        <p:attrNameLst>
                                          <p:attrName>style.visibility</p:attrName>
                                        </p:attrNameLst>
                                      </p:cBhvr>
                                      <p:to>
                                        <p:strVal val="visible"/>
                                      </p:to>
                                    </p:set>
                                    <p:anim calcmode="lin" valueType="num">
                                      <p:cBhvr additive="base">
                                        <p:cTn id="7" dur="500" fill="hold"/>
                                        <p:tgtEl>
                                          <p:spTgt spid="7191"/>
                                        </p:tgtEl>
                                        <p:attrNameLst>
                                          <p:attrName>ppt_x</p:attrName>
                                        </p:attrNameLst>
                                      </p:cBhvr>
                                      <p:tavLst>
                                        <p:tav tm="0">
                                          <p:val>
                                            <p:strVal val="0-#ppt_w/2"/>
                                          </p:val>
                                        </p:tav>
                                        <p:tav tm="100000">
                                          <p:val>
                                            <p:strVal val="#ppt_x"/>
                                          </p:val>
                                        </p:tav>
                                      </p:tavLst>
                                    </p:anim>
                                    <p:anim calcmode="lin" valueType="num">
                                      <p:cBhvr additive="base">
                                        <p:cTn id="8" dur="500" fill="hold"/>
                                        <p:tgtEl>
                                          <p:spTgt spid="71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371600" y="533400"/>
            <a:ext cx="7543800" cy="1143000"/>
          </a:xfrm>
        </p:spPr>
        <p:txBody>
          <a:bodyPr/>
          <a:lstStyle/>
          <a:p>
            <a:r>
              <a:rPr lang="es-MX" dirty="0" smtClean="0"/>
              <a:t>Memoria de la Organización</a:t>
            </a:r>
            <a:endParaRPr lang="es-MX" dirty="0"/>
          </a:p>
        </p:txBody>
      </p:sp>
      <p:sp>
        <p:nvSpPr>
          <p:cNvPr id="6" name="5 Marcador de contenido"/>
          <p:cNvSpPr>
            <a:spLocks noGrp="1"/>
          </p:cNvSpPr>
          <p:nvPr>
            <p:ph idx="1"/>
          </p:nvPr>
        </p:nvSpPr>
        <p:spPr/>
        <p:txBody>
          <a:bodyPr/>
          <a:lstStyle/>
          <a:p>
            <a:r>
              <a:rPr lang="es-MX" dirty="0" smtClean="0"/>
              <a:t>Explicar el pasado</a:t>
            </a:r>
          </a:p>
          <a:p>
            <a:r>
              <a:rPr lang="es-MX" dirty="0" smtClean="0"/>
              <a:t>Entender el presente</a:t>
            </a:r>
          </a:p>
          <a:p>
            <a:r>
              <a:rPr lang="es-MX" dirty="0" smtClean="0"/>
              <a:t>Predecir el futuro</a:t>
            </a:r>
            <a:endParaRPr lang="es-MX" dirty="0"/>
          </a:p>
        </p:txBody>
      </p:sp>
      <p:sp>
        <p:nvSpPr>
          <p:cNvPr id="4"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MX" dirty="0" smtClean="0"/>
              <a:t>Ejemplos</a:t>
            </a:r>
            <a:endParaRPr lang="es-MX" dirty="0"/>
          </a:p>
        </p:txBody>
      </p:sp>
      <p:sp>
        <p:nvSpPr>
          <p:cNvPr id="3" name="2 Marcador de contenido"/>
          <p:cNvSpPr>
            <a:spLocks noGrp="1"/>
          </p:cNvSpPr>
          <p:nvPr>
            <p:ph idx="1"/>
          </p:nvPr>
        </p:nvSpPr>
        <p:spPr/>
        <p:txBody>
          <a:bodyPr/>
          <a:lstStyle/>
          <a:p>
            <a:r>
              <a:rPr lang="es-MX" dirty="0" smtClean="0"/>
              <a:t>Enfermedades</a:t>
            </a:r>
          </a:p>
          <a:p>
            <a:r>
              <a:rPr lang="es-MX" dirty="0" smtClean="0"/>
              <a:t>Supermercado OXXO</a:t>
            </a:r>
            <a:endParaRPr lang="es-MX" dirty="0"/>
          </a:p>
        </p:txBody>
      </p:sp>
      <p:sp>
        <p:nvSpPr>
          <p:cNvPr id="4"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p:txBody>
          <a:bodyPr/>
          <a:lstStyle/>
          <a:p>
            <a:r>
              <a:rPr lang="es-CO" sz="3600"/>
              <a:t>Descubrimiento del conocimiento en Bases de Datos (KDD)</a:t>
            </a:r>
          </a:p>
        </p:txBody>
      </p:sp>
      <p:sp>
        <p:nvSpPr>
          <p:cNvPr id="377859" name="Rectangle 3"/>
          <p:cNvSpPr>
            <a:spLocks noGrp="1" noChangeArrowheads="1"/>
          </p:cNvSpPr>
          <p:nvPr>
            <p:ph type="body" sz="half" idx="1"/>
          </p:nvPr>
        </p:nvSpPr>
        <p:spPr>
          <a:xfrm>
            <a:off x="1619672" y="2132856"/>
            <a:ext cx="7086600" cy="3124200"/>
          </a:xfrm>
        </p:spPr>
        <p:txBody>
          <a:bodyPr/>
          <a:lstStyle/>
          <a:p>
            <a:pPr algn="just"/>
            <a:r>
              <a:rPr lang="es-MX" sz="2800" dirty="0"/>
              <a:t>KDD es el proceso de preparación de los datos, extracción de patrones, y validación de los modelos o predicción; mientras que DM se refiere únicamente a la extracción de patrones.</a:t>
            </a:r>
            <a:endParaRPr lang="es-ES_tradnl" sz="2800" dirty="0"/>
          </a:p>
        </p:txBody>
      </p:sp>
      <p:sp>
        <p:nvSpPr>
          <p:cNvPr id="32"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7859">
                                            <p:txEl>
                                              <p:pRg st="0" end="0"/>
                                            </p:txEl>
                                          </p:spTgt>
                                        </p:tgtEl>
                                        <p:attrNameLst>
                                          <p:attrName>style.visibility</p:attrName>
                                        </p:attrNameLst>
                                      </p:cBhvr>
                                      <p:to>
                                        <p:strVal val="visible"/>
                                      </p:to>
                                    </p:set>
                                    <p:anim calcmode="lin" valueType="num">
                                      <p:cBhvr additive="base">
                                        <p:cTn id="7" dur="500" fill="hold"/>
                                        <p:tgtEl>
                                          <p:spTgt spid="3778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785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859"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t>Proceso de Extracción del Conocimiento</a:t>
            </a:r>
            <a:endParaRPr lang="es-ES" dirty="0"/>
          </a:p>
        </p:txBody>
      </p:sp>
      <p:pic>
        <p:nvPicPr>
          <p:cNvPr id="6" name="0 Imagen"/>
          <p:cNvPicPr/>
          <p:nvPr/>
        </p:nvPicPr>
        <p:blipFill>
          <a:blip r:embed="rId2" cstate="print">
            <a:extLst>
              <a:ext uri="{28A0092B-C50C-407E-A947-70E740481C1C}">
                <a14:useLocalDpi xmlns:a14="http://schemas.microsoft.com/office/drawing/2010/main" val="0"/>
              </a:ext>
            </a:extLst>
          </a:blip>
          <a:stretch>
            <a:fillRect/>
          </a:stretch>
        </p:blipFill>
        <p:spPr>
          <a:xfrm>
            <a:off x="1547664" y="2492896"/>
            <a:ext cx="7344816" cy="2808312"/>
          </a:xfrm>
          <a:prstGeom prst="rect">
            <a:avLst/>
          </a:prstGeom>
        </p:spPr>
      </p:pic>
      <p:sp>
        <p:nvSpPr>
          <p:cNvPr id="7"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extLst>
      <p:ext uri="{BB962C8B-B14F-4D97-AF65-F5344CB8AC3E}">
        <p14:creationId xmlns:p14="http://schemas.microsoft.com/office/powerpoint/2010/main" val="320490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7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7218"/>
            <a:ext cx="5031630" cy="6857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1432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1026"/>
          <p:cNvSpPr>
            <a:spLocks noGrp="1" noChangeArrowheads="1"/>
          </p:cNvSpPr>
          <p:nvPr>
            <p:ph type="title"/>
          </p:nvPr>
        </p:nvSpPr>
        <p:spPr/>
        <p:txBody>
          <a:bodyPr/>
          <a:lstStyle/>
          <a:p>
            <a:r>
              <a:rPr lang="es-CO"/>
              <a:t>Minería de Datos</a:t>
            </a:r>
          </a:p>
        </p:txBody>
      </p:sp>
      <p:sp>
        <p:nvSpPr>
          <p:cNvPr id="72707" name="Rectangle 1027"/>
          <p:cNvSpPr>
            <a:spLocks noGrp="1" noChangeArrowheads="1"/>
          </p:cNvSpPr>
          <p:nvPr>
            <p:ph type="body" sz="half" idx="1"/>
          </p:nvPr>
        </p:nvSpPr>
        <p:spPr>
          <a:xfrm>
            <a:off x="1524000" y="1700808"/>
            <a:ext cx="7086600" cy="3124200"/>
          </a:xfrm>
        </p:spPr>
        <p:txBody>
          <a:bodyPr/>
          <a:lstStyle/>
          <a:p>
            <a:r>
              <a:rPr lang="es-ES_tradnl" sz="3600" dirty="0"/>
              <a:t>La </a:t>
            </a:r>
            <a:r>
              <a:rPr lang="es-ES_tradnl" sz="3600" b="1" dirty="0"/>
              <a:t>minería de datos</a:t>
            </a:r>
            <a:r>
              <a:rPr lang="es-ES_tradnl" sz="3600" dirty="0"/>
              <a:t> es el proceso de extraer </a:t>
            </a:r>
            <a:r>
              <a:rPr lang="es-ES_tradnl" sz="3600" b="1" dirty="0">
                <a:solidFill>
                  <a:srgbClr val="660066"/>
                </a:solidFill>
              </a:rPr>
              <a:t>información</a:t>
            </a:r>
            <a:r>
              <a:rPr lang="es-ES_tradnl" sz="3600" dirty="0"/>
              <a:t> </a:t>
            </a:r>
            <a:r>
              <a:rPr lang="es-ES_tradnl" sz="3600" b="1" dirty="0">
                <a:solidFill>
                  <a:schemeClr val="hlink"/>
                </a:solidFill>
              </a:rPr>
              <a:t>válida</a:t>
            </a:r>
            <a:r>
              <a:rPr lang="es-ES_tradnl" sz="3600" dirty="0"/>
              <a:t>, </a:t>
            </a:r>
            <a:r>
              <a:rPr lang="es-ES_tradnl" sz="3600" b="1" dirty="0">
                <a:solidFill>
                  <a:srgbClr val="FF0066"/>
                </a:solidFill>
              </a:rPr>
              <a:t>novedosa</a:t>
            </a:r>
            <a:r>
              <a:rPr lang="es-ES_tradnl" sz="3600" dirty="0"/>
              <a:t>, </a:t>
            </a:r>
            <a:r>
              <a:rPr lang="es-ES_tradnl" sz="3600" b="1" dirty="0">
                <a:solidFill>
                  <a:srgbClr val="FF0000"/>
                </a:solidFill>
              </a:rPr>
              <a:t>comprensible</a:t>
            </a:r>
            <a:r>
              <a:rPr lang="es-ES_tradnl" sz="3600" dirty="0"/>
              <a:t> y potencialmente </a:t>
            </a:r>
            <a:r>
              <a:rPr lang="es-ES_tradnl" sz="3600" b="1" dirty="0">
                <a:solidFill>
                  <a:srgbClr val="0000FF"/>
                </a:solidFill>
              </a:rPr>
              <a:t>útil</a:t>
            </a:r>
            <a:r>
              <a:rPr lang="es-ES_tradnl" sz="3600" dirty="0" smtClean="0"/>
              <a:t>.</a:t>
            </a:r>
            <a:endParaRPr lang="es-ES_tradnl" sz="3600" dirty="0"/>
          </a:p>
        </p:txBody>
      </p:sp>
      <p:sp>
        <p:nvSpPr>
          <p:cNvPr id="27"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pic>
        <p:nvPicPr>
          <p:cNvPr id="24" name="Picture 2" descr="http://media.cirrusmedia.com.au/getmedia/b54d957e-115d-49bd-9388-98de65290af3/Data-miners-warned-to-stay-out-of-DMP-659576-l_1.aspx?siteId=226&amp;maxSideSize=300&amp;width=0&amp;height=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3330" y="4059845"/>
            <a:ext cx="2857500" cy="2143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 calcmode="lin" valueType="num">
                                      <p:cBhvr additive="base">
                                        <p:cTn id="7" dur="500" fill="hold"/>
                                        <p:tgtEl>
                                          <p:spTgt spid="727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270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524000" y="5085184"/>
            <a:ext cx="7620000" cy="506760"/>
          </a:xfrm>
        </p:spPr>
        <p:txBody>
          <a:bodyPr/>
          <a:lstStyle/>
          <a:p>
            <a:r>
              <a:rPr lang="es-ES_tradnl" dirty="0"/>
              <a:t>El aprendizaje automático ofrece las técnicas para la Minería de datos.</a:t>
            </a:r>
          </a:p>
          <a:p>
            <a:endParaRPr lang="es-ES" dirty="0"/>
          </a:p>
        </p:txBody>
      </p:sp>
      <p:sp>
        <p:nvSpPr>
          <p:cNvPr id="4" name="3 Título"/>
          <p:cNvSpPr>
            <a:spLocks noGrp="1"/>
          </p:cNvSpPr>
          <p:nvPr>
            <p:ph type="title"/>
          </p:nvPr>
        </p:nvSpPr>
        <p:spPr>
          <a:xfrm>
            <a:off x="1371600" y="332656"/>
            <a:ext cx="7543800" cy="1143000"/>
          </a:xfrm>
        </p:spPr>
        <p:txBody>
          <a:bodyPr/>
          <a:lstStyle/>
          <a:p>
            <a:r>
              <a:rPr lang="es-MX" dirty="0" smtClean="0"/>
              <a:t>Minería de Datos</a:t>
            </a:r>
            <a:endParaRPr lang="es-ES" dirty="0"/>
          </a:p>
        </p:txBody>
      </p:sp>
      <p:grpSp>
        <p:nvGrpSpPr>
          <p:cNvPr id="6" name="5 Grupo"/>
          <p:cNvGrpSpPr/>
          <p:nvPr/>
        </p:nvGrpSpPr>
        <p:grpSpPr>
          <a:xfrm>
            <a:off x="1883715" y="1772816"/>
            <a:ext cx="6214470" cy="2864134"/>
            <a:chOff x="1883715" y="2015429"/>
            <a:chExt cx="6214470" cy="2864134"/>
          </a:xfrm>
        </p:grpSpPr>
        <p:sp>
          <p:nvSpPr>
            <p:cNvPr id="13" name="Line 1048"/>
            <p:cNvSpPr>
              <a:spLocks noChangeShapeType="1"/>
            </p:cNvSpPr>
            <p:nvPr/>
          </p:nvSpPr>
          <p:spPr bwMode="auto">
            <a:xfrm flipH="1" flipV="1">
              <a:off x="7812360" y="2578535"/>
              <a:ext cx="0" cy="914287"/>
            </a:xfrm>
            <a:prstGeom prst="line">
              <a:avLst/>
            </a:prstGeom>
            <a:noFill/>
            <a:ln w="57150">
              <a:solidFill>
                <a:schemeClr val="bg2"/>
              </a:solidFill>
              <a:round/>
              <a:headEnd type="triangle" w="med" len="med"/>
              <a:tailEnd/>
            </a:ln>
            <a:effectLst/>
          </p:spPr>
          <p:txBody>
            <a:bodyPr wrap="none" anchor="ctr"/>
            <a:lstStyle/>
            <a:p>
              <a:endParaRPr lang="es-MX"/>
            </a:p>
          </p:txBody>
        </p:sp>
        <p:sp>
          <p:nvSpPr>
            <p:cNvPr id="14" name="Text Box 1049" descr="Paper bag"/>
            <p:cNvSpPr txBox="1">
              <a:spLocks noChangeArrowheads="1"/>
            </p:cNvSpPr>
            <p:nvPr/>
          </p:nvSpPr>
          <p:spPr bwMode="auto">
            <a:xfrm>
              <a:off x="4283968" y="4171677"/>
              <a:ext cx="1896241" cy="707886"/>
            </a:xfrm>
            <a:prstGeom prst="rect">
              <a:avLst/>
            </a:prstGeom>
            <a:noFill/>
            <a:ln w="9525" cap="sq">
              <a:noFill/>
              <a:miter lim="800000"/>
              <a:headEnd/>
              <a:tailEnd/>
            </a:ln>
            <a:effectLst/>
          </p:spPr>
          <p:txBody>
            <a:bodyPr wrap="square">
              <a:spAutoFit/>
              <a:flatTx/>
            </a:bodyPr>
            <a:lstStyle/>
            <a:p>
              <a:pPr algn="ctr" eaLnBrk="0" hangingPunct="0"/>
              <a:r>
                <a:rPr lang="es-ES_tradnl" sz="2000" dirty="0"/>
                <a:t>Conocimiento </a:t>
              </a:r>
            </a:p>
            <a:p>
              <a:pPr algn="ctr" eaLnBrk="0" hangingPunct="0"/>
              <a:r>
                <a:rPr lang="es-ES_tradnl" sz="2000" dirty="0"/>
                <a:t>fácilmente útil</a:t>
              </a:r>
              <a:endParaRPr lang="es-ES_tradnl" b="0" dirty="0"/>
            </a:p>
          </p:txBody>
        </p:sp>
        <p:graphicFrame>
          <p:nvGraphicFramePr>
            <p:cNvPr id="12" name="Object 1050"/>
            <p:cNvGraphicFramePr>
              <a:graphicFrameLocks noChangeAspect="1"/>
            </p:cNvGraphicFramePr>
            <p:nvPr>
              <p:extLst>
                <p:ext uri="{D42A27DB-BD31-4B8C-83A1-F6EECF244321}">
                  <p14:modId xmlns:p14="http://schemas.microsoft.com/office/powerpoint/2010/main" val="904508575"/>
                </p:ext>
              </p:extLst>
            </p:nvPr>
          </p:nvGraphicFramePr>
          <p:xfrm>
            <a:off x="7020272" y="3645024"/>
            <a:ext cx="1077913" cy="1227138"/>
          </p:xfrm>
          <a:graphic>
            <a:graphicData uri="http://schemas.openxmlformats.org/presentationml/2006/ole">
              <mc:AlternateContent xmlns:mc="http://schemas.openxmlformats.org/markup-compatibility/2006">
                <mc:Choice xmlns:v="urn:schemas-microsoft-com:vml" Requires="v">
                  <p:oleObj spid="_x0000_s385046" name="Clip" r:id="rId3" imgW="5640120" imgH="6414840" progId="">
                    <p:embed/>
                  </p:oleObj>
                </mc:Choice>
                <mc:Fallback>
                  <p:oleObj name="Clip" r:id="rId3" imgW="5640120" imgH="641484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3645024"/>
                          <a:ext cx="1077913" cy="1227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9" name="48 Grupo"/>
            <p:cNvGrpSpPr/>
            <p:nvPr/>
          </p:nvGrpSpPr>
          <p:grpSpPr>
            <a:xfrm>
              <a:off x="1883715" y="2015429"/>
              <a:ext cx="5688632" cy="1981449"/>
              <a:chOff x="1475656" y="1375543"/>
              <a:chExt cx="5688632" cy="1981449"/>
            </a:xfrm>
          </p:grpSpPr>
          <p:sp>
            <p:nvSpPr>
              <p:cNvPr id="18" name="Text Box 1043" descr="Paper bag"/>
              <p:cNvSpPr txBox="1">
                <a:spLocks noChangeArrowheads="1"/>
              </p:cNvSpPr>
              <p:nvPr/>
            </p:nvSpPr>
            <p:spPr bwMode="auto">
              <a:xfrm>
                <a:off x="2123728" y="2655317"/>
                <a:ext cx="1501775" cy="701675"/>
              </a:xfrm>
              <a:prstGeom prst="rect">
                <a:avLst/>
              </a:prstGeom>
              <a:noFill/>
              <a:ln w="9525" cap="sq">
                <a:noFill/>
                <a:miter lim="800000"/>
                <a:headEnd/>
                <a:tailEnd/>
              </a:ln>
              <a:effectLst/>
            </p:spPr>
            <p:txBody>
              <a:bodyPr wrap="none">
                <a:spAutoFit/>
                <a:flatTx/>
              </a:bodyPr>
              <a:lstStyle/>
              <a:p>
                <a:pPr algn="ctr" eaLnBrk="0" hangingPunct="0"/>
                <a:r>
                  <a:rPr lang="es-ES_tradnl" sz="2000" dirty="0"/>
                  <a:t>Integración </a:t>
                </a:r>
              </a:p>
              <a:p>
                <a:pPr algn="ctr" eaLnBrk="0" hangingPunct="0"/>
                <a:r>
                  <a:rPr lang="es-ES_tradnl" sz="2000" dirty="0"/>
                  <a:t>de los Datos</a:t>
                </a:r>
                <a:endParaRPr lang="es-ES_tradnl" b="0" dirty="0"/>
              </a:p>
            </p:txBody>
          </p:sp>
          <p:sp>
            <p:nvSpPr>
              <p:cNvPr id="16" name="Text Box 1046" descr="Paper bag"/>
              <p:cNvSpPr txBox="1">
                <a:spLocks noChangeArrowheads="1"/>
              </p:cNvSpPr>
              <p:nvPr/>
            </p:nvSpPr>
            <p:spPr bwMode="auto">
              <a:xfrm>
                <a:off x="4139952" y="2780928"/>
                <a:ext cx="1536700" cy="396875"/>
              </a:xfrm>
              <a:prstGeom prst="rect">
                <a:avLst/>
              </a:prstGeom>
              <a:noFill/>
              <a:ln w="9525" cap="sq">
                <a:noFill/>
                <a:miter lim="800000"/>
                <a:headEnd/>
                <a:tailEnd/>
              </a:ln>
              <a:effectLst/>
            </p:spPr>
            <p:txBody>
              <a:bodyPr wrap="none">
                <a:spAutoFit/>
                <a:flatTx/>
              </a:bodyPr>
              <a:lstStyle/>
              <a:p>
                <a:pPr algn="ctr" eaLnBrk="0" hangingPunct="0"/>
                <a:r>
                  <a:rPr lang="es-ES_tradnl" sz="2000" dirty="0"/>
                  <a:t>Información</a:t>
                </a:r>
                <a:endParaRPr lang="es-ES_tradnl" b="0" dirty="0"/>
              </a:p>
            </p:txBody>
          </p:sp>
          <p:sp>
            <p:nvSpPr>
              <p:cNvPr id="24" name="23 Disco magnético"/>
              <p:cNvSpPr/>
              <p:nvPr/>
            </p:nvSpPr>
            <p:spPr bwMode="auto">
              <a:xfrm>
                <a:off x="1475656" y="1556792"/>
                <a:ext cx="936104" cy="1047739"/>
              </a:xfrm>
              <a:prstGeom prst="flowChartMagneticDisk">
                <a:avLst/>
              </a:prstGeom>
              <a:no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tx1"/>
                    </a:solidFill>
                    <a:effectLst/>
                    <a:latin typeface="Times New Roman" pitchFamily="18" charset="0"/>
                  </a:rPr>
                  <a:t>Datos</a:t>
                </a:r>
              </a:p>
            </p:txBody>
          </p:sp>
          <p:sp>
            <p:nvSpPr>
              <p:cNvPr id="45" name="44 Decisión"/>
              <p:cNvSpPr/>
              <p:nvPr/>
            </p:nvSpPr>
            <p:spPr bwMode="auto">
              <a:xfrm>
                <a:off x="5220072" y="1375543"/>
                <a:ext cx="1944216" cy="1477393"/>
              </a:xfrm>
              <a:prstGeom prst="flowChartDecision">
                <a:avLst/>
              </a:prstGeom>
              <a:no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MX" sz="2000" dirty="0" smtClean="0"/>
                  <a:t>Toma de </a:t>
                </a:r>
              </a:p>
              <a:p>
                <a:pPr marL="0" marR="0" indent="0" algn="ctr" defTabSz="914400" rtl="0" eaLnBrk="1" fontAlgn="base" latinLnBrk="0" hangingPunct="1">
                  <a:lnSpc>
                    <a:spcPct val="100000"/>
                  </a:lnSpc>
                  <a:spcBef>
                    <a:spcPct val="0"/>
                  </a:spcBef>
                  <a:spcAft>
                    <a:spcPct val="0"/>
                  </a:spcAft>
                  <a:buClrTx/>
                  <a:buSzTx/>
                  <a:buFontTx/>
                  <a:buNone/>
                  <a:tabLst/>
                </a:pPr>
                <a:r>
                  <a:rPr lang="es-MX" sz="2000" dirty="0" smtClean="0"/>
                  <a:t>decisiones</a:t>
                </a:r>
                <a:endParaRPr kumimoji="0" lang="es-MX" sz="2000" b="1" i="0" u="none" strike="noStrike" cap="none" normalizeH="0" baseline="0" dirty="0" smtClean="0">
                  <a:ln>
                    <a:noFill/>
                  </a:ln>
                  <a:solidFill>
                    <a:schemeClr val="tx1"/>
                  </a:solidFill>
                  <a:effectLst/>
                </a:endParaRPr>
              </a:p>
            </p:txBody>
          </p:sp>
          <p:sp>
            <p:nvSpPr>
              <p:cNvPr id="46" name="45 Rectángulo"/>
              <p:cNvSpPr/>
              <p:nvPr/>
            </p:nvSpPr>
            <p:spPr bwMode="auto">
              <a:xfrm>
                <a:off x="3203848" y="1554236"/>
                <a:ext cx="1231081" cy="1082676"/>
              </a:xfrm>
              <a:prstGeom prst="rect">
                <a:avLst/>
              </a:prstGeom>
              <a:no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800" b="1" i="0" u="none" strike="noStrike" cap="none" normalizeH="0" baseline="0" dirty="0" smtClean="0">
                  <a:ln>
                    <a:noFill/>
                  </a:ln>
                  <a:solidFill>
                    <a:schemeClr val="tx1"/>
                  </a:solidFill>
                  <a:effectLst/>
                  <a:latin typeface="Times New Roman" pitchFamily="18"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MX" sz="2000" b="1" i="0" u="none" strike="noStrike" cap="none" normalizeH="0" baseline="0" dirty="0" smtClean="0">
                    <a:ln>
                      <a:noFill/>
                    </a:ln>
                    <a:solidFill>
                      <a:schemeClr val="tx1"/>
                    </a:solidFill>
                    <a:effectLst/>
                    <a:latin typeface="Times New Roman" pitchFamily="18" charset="0"/>
                  </a:rPr>
                  <a:t>Minería</a:t>
                </a:r>
                <a:r>
                  <a:rPr kumimoji="0" lang="es-MX" sz="2000" b="1" i="0" u="none" strike="noStrike" cap="none" normalizeH="0" dirty="0" smtClean="0">
                    <a:ln>
                      <a:noFill/>
                    </a:ln>
                    <a:solidFill>
                      <a:schemeClr val="tx1"/>
                    </a:solidFill>
                    <a:effectLst/>
                    <a:latin typeface="Times New Roman" pitchFamily="18" charset="0"/>
                  </a:rPr>
                  <a:t> </a:t>
                </a:r>
              </a:p>
              <a:p>
                <a:pPr marL="0" marR="0" indent="0" algn="ctr" defTabSz="914400" rtl="0" eaLnBrk="1" fontAlgn="base" latinLnBrk="0" hangingPunct="1">
                  <a:lnSpc>
                    <a:spcPct val="100000"/>
                  </a:lnSpc>
                  <a:spcBef>
                    <a:spcPct val="0"/>
                  </a:spcBef>
                  <a:spcAft>
                    <a:spcPct val="0"/>
                  </a:spcAft>
                  <a:buClrTx/>
                  <a:buSzTx/>
                  <a:buFontTx/>
                  <a:buNone/>
                  <a:tabLst/>
                </a:pPr>
                <a:r>
                  <a:rPr kumimoji="0" lang="es-MX" sz="2000" b="1" i="0" u="none" strike="noStrike" cap="none" normalizeH="0" dirty="0" smtClean="0">
                    <a:ln>
                      <a:noFill/>
                    </a:ln>
                    <a:solidFill>
                      <a:schemeClr val="tx1"/>
                    </a:solidFill>
                    <a:effectLst/>
                    <a:latin typeface="Times New Roman" pitchFamily="18" charset="0"/>
                  </a:rPr>
                  <a:t>de datos</a:t>
                </a:r>
                <a:endParaRPr kumimoji="0" lang="es-MX" sz="2000" b="1" i="0" u="none" strike="noStrike" cap="none" normalizeH="0" baseline="0" dirty="0" smtClean="0">
                  <a:ln>
                    <a:noFill/>
                  </a:ln>
                  <a:solidFill>
                    <a:schemeClr val="tx1"/>
                  </a:solidFill>
                  <a:effectLst/>
                  <a:latin typeface="Times New Roman" pitchFamily="18" charset="0"/>
                </a:endParaRPr>
              </a:p>
            </p:txBody>
          </p:sp>
          <p:sp>
            <p:nvSpPr>
              <p:cNvPr id="47" name="46 Flecha derecha"/>
              <p:cNvSpPr/>
              <p:nvPr/>
            </p:nvSpPr>
            <p:spPr bwMode="auto">
              <a:xfrm>
                <a:off x="2555776" y="1994930"/>
                <a:ext cx="586304" cy="281942"/>
              </a:xfrm>
              <a:prstGeom prst="rightArrow">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s-MX" sz="2400" b="1" i="0" u="none" strike="noStrike" cap="none" normalizeH="0" baseline="0" smtClean="0">
                  <a:ln>
                    <a:noFill/>
                  </a:ln>
                  <a:solidFill>
                    <a:schemeClr val="tx1"/>
                  </a:solidFill>
                  <a:effectLst/>
                  <a:latin typeface="Times New Roman" pitchFamily="18" charset="0"/>
                </a:endParaRPr>
              </a:p>
            </p:txBody>
          </p:sp>
          <p:sp>
            <p:nvSpPr>
              <p:cNvPr id="48" name="47 Flecha derecha"/>
              <p:cNvSpPr/>
              <p:nvPr/>
            </p:nvSpPr>
            <p:spPr bwMode="auto">
              <a:xfrm>
                <a:off x="4561760" y="1988840"/>
                <a:ext cx="586304" cy="281942"/>
              </a:xfrm>
              <a:prstGeom prst="rightArrow">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s-MX" sz="2400" b="1" i="0" u="none" strike="noStrike" cap="none" normalizeH="0" baseline="0" smtClean="0">
                  <a:ln>
                    <a:noFill/>
                  </a:ln>
                  <a:solidFill>
                    <a:schemeClr val="tx1"/>
                  </a:solidFill>
                  <a:effectLst/>
                  <a:latin typeface="Times New Roman" pitchFamily="18" charset="0"/>
                </a:endParaRPr>
              </a:p>
            </p:txBody>
          </p:sp>
        </p:grpSp>
        <p:sp>
          <p:nvSpPr>
            <p:cNvPr id="19" name="18 Flecha derecha"/>
            <p:cNvSpPr/>
            <p:nvPr/>
          </p:nvSpPr>
          <p:spPr bwMode="auto">
            <a:xfrm>
              <a:off x="4932040" y="3939146"/>
              <a:ext cx="586304" cy="281942"/>
            </a:xfrm>
            <a:prstGeom prst="rightArrow">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s-MX" sz="2400" b="1" i="0"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29862286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2"/>
          <p:cNvSpPr>
            <a:spLocks noGrp="1" noChangeArrowheads="1"/>
          </p:cNvSpPr>
          <p:nvPr>
            <p:ph type="title"/>
          </p:nvPr>
        </p:nvSpPr>
        <p:spPr/>
        <p:txBody>
          <a:bodyPr/>
          <a:lstStyle/>
          <a:p>
            <a:r>
              <a:rPr lang="es-ES_tradnl"/>
              <a:t>Minería de Datos</a:t>
            </a:r>
          </a:p>
        </p:txBody>
      </p:sp>
      <p:sp>
        <p:nvSpPr>
          <p:cNvPr id="382979" name="Rectangle 3"/>
          <p:cNvSpPr>
            <a:spLocks noGrp="1" noChangeArrowheads="1"/>
          </p:cNvSpPr>
          <p:nvPr>
            <p:ph type="body" sz="half" idx="1"/>
          </p:nvPr>
        </p:nvSpPr>
        <p:spPr>
          <a:xfrm>
            <a:off x="1371600" y="1981200"/>
            <a:ext cx="3735388" cy="2362200"/>
          </a:xfrm>
        </p:spPr>
        <p:txBody>
          <a:bodyPr/>
          <a:lstStyle/>
          <a:p>
            <a:r>
              <a:rPr lang="es-ES_tradnl" sz="2800"/>
              <a:t>Toma de decisiones</a:t>
            </a:r>
          </a:p>
          <a:p>
            <a:pPr lvl="1"/>
            <a:r>
              <a:rPr lang="es-ES_tradnl" sz="2400"/>
              <a:t>Representación</a:t>
            </a:r>
          </a:p>
          <a:p>
            <a:pPr lvl="1"/>
            <a:r>
              <a:rPr lang="es-ES_tradnl" sz="2400"/>
              <a:t>Clasificación y Agrupamiento</a:t>
            </a:r>
          </a:p>
          <a:p>
            <a:pPr lvl="1"/>
            <a:r>
              <a:rPr lang="es-ES_tradnl" sz="2400"/>
              <a:t>Visualización</a:t>
            </a:r>
          </a:p>
          <a:p>
            <a:pPr lvl="1"/>
            <a:endParaRPr lang="es-ES_tradnl" sz="2400"/>
          </a:p>
        </p:txBody>
      </p:sp>
      <p:graphicFrame>
        <p:nvGraphicFramePr>
          <p:cNvPr id="382980" name="Object 4"/>
          <p:cNvGraphicFramePr>
            <a:graphicFrameLocks noChangeAspect="1"/>
          </p:cNvGraphicFramePr>
          <p:nvPr/>
        </p:nvGraphicFramePr>
        <p:xfrm>
          <a:off x="7448550" y="2133600"/>
          <a:ext cx="933450" cy="1676400"/>
        </p:xfrm>
        <a:graphic>
          <a:graphicData uri="http://schemas.openxmlformats.org/presentationml/2006/ole">
            <mc:AlternateContent xmlns:mc="http://schemas.openxmlformats.org/markup-compatibility/2006">
              <mc:Choice xmlns:v="urn:schemas-microsoft-com:vml" Requires="v">
                <p:oleObj spid="_x0000_s383076" name="Clip" r:id="rId3" imgW="659880" imgH="1184040" progId="">
                  <p:embed/>
                </p:oleObj>
              </mc:Choice>
              <mc:Fallback>
                <p:oleObj name="Clip" r:id="rId3" imgW="659880" imgH="1184040"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8550" y="2133600"/>
                        <a:ext cx="933450" cy="167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2981" name="Object 5"/>
          <p:cNvGraphicFramePr>
            <a:graphicFrameLocks noChangeAspect="1"/>
          </p:cNvGraphicFramePr>
          <p:nvPr/>
        </p:nvGraphicFramePr>
        <p:xfrm>
          <a:off x="5130800" y="2095500"/>
          <a:ext cx="1041400" cy="1943100"/>
        </p:xfrm>
        <a:graphic>
          <a:graphicData uri="http://schemas.openxmlformats.org/presentationml/2006/ole">
            <mc:AlternateContent xmlns:mc="http://schemas.openxmlformats.org/markup-compatibility/2006">
              <mc:Choice xmlns:v="urn:schemas-microsoft-com:vml" Requires="v">
                <p:oleObj spid="_x0000_s383077" name="Clip" r:id="rId5" imgW="2734920" imgH="5104800" progId="">
                  <p:embed/>
                </p:oleObj>
              </mc:Choice>
              <mc:Fallback>
                <p:oleObj name="Clip" r:id="rId5" imgW="2734920" imgH="5104800" progId="">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30800" y="2095500"/>
                        <a:ext cx="1041400" cy="194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2982" name="Object 6"/>
          <p:cNvGraphicFramePr>
            <a:graphicFrameLocks noChangeAspect="1"/>
          </p:cNvGraphicFramePr>
          <p:nvPr/>
        </p:nvGraphicFramePr>
        <p:xfrm>
          <a:off x="3429000" y="4343400"/>
          <a:ext cx="3124200" cy="1547813"/>
        </p:xfrm>
        <a:graphic>
          <a:graphicData uri="http://schemas.openxmlformats.org/presentationml/2006/ole">
            <mc:AlternateContent xmlns:mc="http://schemas.openxmlformats.org/markup-compatibility/2006">
              <mc:Choice xmlns:v="urn:schemas-microsoft-com:vml" Requires="v">
                <p:oleObj spid="_x0000_s383078" name="Clip" r:id="rId7" imgW="5821200" imgH="2887200" progId="">
                  <p:embed/>
                </p:oleObj>
              </mc:Choice>
              <mc:Fallback>
                <p:oleObj name="Clip" r:id="rId7" imgW="5821200" imgH="2887200" progId="">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9000" y="4343400"/>
                        <a:ext cx="3124200" cy="1547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p:txBody>
          <a:bodyPr/>
          <a:lstStyle/>
          <a:p>
            <a:r>
              <a:rPr lang="es-ES_tradnl"/>
              <a:t>Multidisciplinario</a:t>
            </a:r>
          </a:p>
        </p:txBody>
      </p:sp>
      <p:sp>
        <p:nvSpPr>
          <p:cNvPr id="384003" name="Rectangle 3"/>
          <p:cNvSpPr>
            <a:spLocks noGrp="1" noChangeArrowheads="1"/>
          </p:cNvSpPr>
          <p:nvPr>
            <p:ph sz="half" idx="1"/>
          </p:nvPr>
        </p:nvSpPr>
        <p:spPr>
          <a:xfrm>
            <a:off x="1295400" y="1600200"/>
            <a:ext cx="3810000" cy="4114800"/>
          </a:xfrm>
        </p:spPr>
        <p:txBody>
          <a:bodyPr/>
          <a:lstStyle/>
          <a:p>
            <a:pPr>
              <a:lnSpc>
                <a:spcPct val="90000"/>
              </a:lnSpc>
            </a:pPr>
            <a:r>
              <a:rPr lang="es-ES_tradnl"/>
              <a:t>Bases de Datos</a:t>
            </a:r>
          </a:p>
          <a:p>
            <a:pPr>
              <a:lnSpc>
                <a:spcPct val="90000"/>
              </a:lnSpc>
            </a:pPr>
            <a:r>
              <a:rPr lang="es-ES_tradnl"/>
              <a:t>Inteligencia Artificial</a:t>
            </a:r>
          </a:p>
          <a:p>
            <a:pPr>
              <a:lnSpc>
                <a:spcPct val="90000"/>
              </a:lnSpc>
            </a:pPr>
            <a:r>
              <a:rPr lang="es-ES_tradnl"/>
              <a:t>Algoritmos</a:t>
            </a:r>
          </a:p>
          <a:p>
            <a:pPr>
              <a:lnSpc>
                <a:spcPct val="90000"/>
              </a:lnSpc>
            </a:pPr>
            <a:r>
              <a:rPr lang="es-ES_tradnl"/>
              <a:t>Computación del alto rendimiento</a:t>
            </a:r>
          </a:p>
          <a:p>
            <a:pPr>
              <a:lnSpc>
                <a:spcPct val="90000"/>
              </a:lnSpc>
            </a:pPr>
            <a:r>
              <a:rPr lang="es-ES_tradnl"/>
              <a:t>Estadística</a:t>
            </a:r>
          </a:p>
          <a:p>
            <a:pPr>
              <a:lnSpc>
                <a:spcPct val="90000"/>
              </a:lnSpc>
            </a:pPr>
            <a:r>
              <a:rPr lang="es-ES_tradnl"/>
              <a:t>Visualización</a:t>
            </a:r>
          </a:p>
          <a:p>
            <a:pPr>
              <a:lnSpc>
                <a:spcPct val="90000"/>
              </a:lnSpc>
            </a:pPr>
            <a:r>
              <a:rPr lang="es-ES_tradnl"/>
              <a:t>Aprendizaje automático</a:t>
            </a:r>
          </a:p>
          <a:p>
            <a:pPr>
              <a:lnSpc>
                <a:spcPct val="90000"/>
              </a:lnSpc>
            </a:pPr>
            <a:endParaRPr lang="es-ES_tradnl"/>
          </a:p>
        </p:txBody>
      </p:sp>
      <p:sp>
        <p:nvSpPr>
          <p:cNvPr id="384004" name="Rectangle 4"/>
          <p:cNvSpPr>
            <a:spLocks noGrp="1" noChangeArrowheads="1"/>
          </p:cNvSpPr>
          <p:nvPr>
            <p:ph sz="half" idx="2"/>
          </p:nvPr>
        </p:nvSpPr>
        <p:spPr>
          <a:xfrm>
            <a:off x="5257800" y="1524000"/>
            <a:ext cx="4114800" cy="4114800"/>
          </a:xfrm>
        </p:spPr>
        <p:txBody>
          <a:bodyPr/>
          <a:lstStyle/>
          <a:p>
            <a:r>
              <a:rPr lang="es-ES_tradnl"/>
              <a:t>Minería de Datos</a:t>
            </a:r>
          </a:p>
          <a:p>
            <a:r>
              <a:rPr lang="es-ES_tradnl"/>
              <a:t>Reconocimiento de Patrones</a:t>
            </a:r>
          </a:p>
          <a:p>
            <a:r>
              <a:rPr lang="es-ES_tradnl"/>
              <a:t>Adquisición  y Representación del conocimiento</a:t>
            </a:r>
          </a:p>
        </p:txBody>
      </p:sp>
      <p:graphicFrame>
        <p:nvGraphicFramePr>
          <p:cNvPr id="384005" name="Object 5"/>
          <p:cNvGraphicFramePr>
            <a:graphicFrameLocks noChangeAspect="1"/>
          </p:cNvGraphicFramePr>
          <p:nvPr/>
        </p:nvGraphicFramePr>
        <p:xfrm>
          <a:off x="3886200" y="4419600"/>
          <a:ext cx="2590800" cy="1625600"/>
        </p:xfrm>
        <a:graphic>
          <a:graphicData uri="http://schemas.openxmlformats.org/presentationml/2006/ole">
            <mc:AlternateContent xmlns:mc="http://schemas.openxmlformats.org/markup-compatibility/2006">
              <mc:Choice xmlns:v="urn:schemas-microsoft-com:vml" Requires="v">
                <p:oleObj spid="_x0000_s384037" name="Clip" r:id="rId3" imgW="4038840" imgH="2534400" progId="">
                  <p:embed/>
                </p:oleObj>
              </mc:Choice>
              <mc:Fallback>
                <p:oleObj name="Clip" r:id="rId3" imgW="4038840" imgH="2534400" progId="">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4419600"/>
                        <a:ext cx="2590800" cy="162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371600" y="533400"/>
            <a:ext cx="7543800" cy="1143000"/>
          </a:xfrm>
        </p:spPr>
        <p:txBody>
          <a:bodyPr/>
          <a:lstStyle/>
          <a:p>
            <a:r>
              <a:rPr lang="es-ES_tradnl"/>
              <a:t>Minería de Datos</a:t>
            </a:r>
          </a:p>
        </p:txBody>
      </p:sp>
      <p:sp>
        <p:nvSpPr>
          <p:cNvPr id="18435" name="Rectangle 3"/>
          <p:cNvSpPr>
            <a:spLocks noGrp="1" noChangeArrowheads="1"/>
          </p:cNvSpPr>
          <p:nvPr>
            <p:ph idx="1"/>
          </p:nvPr>
        </p:nvSpPr>
        <p:spPr>
          <a:ln/>
        </p:spPr>
        <p:txBody>
          <a:bodyPr/>
          <a:lstStyle/>
          <a:p>
            <a:pPr>
              <a:lnSpc>
                <a:spcPct val="90000"/>
              </a:lnSpc>
            </a:pPr>
            <a:r>
              <a:rPr lang="es-ES_tradnl"/>
              <a:t>Es el proceso de extraer </a:t>
            </a:r>
            <a:r>
              <a:rPr lang="es-ES_tradnl" b="1">
                <a:solidFill>
                  <a:srgbClr val="FF9999"/>
                </a:solidFill>
                <a:effectLst>
                  <a:outerShdw blurRad="38100" dist="38100" dir="2700000" algn="tl">
                    <a:srgbClr val="000000"/>
                  </a:outerShdw>
                </a:effectLst>
              </a:rPr>
              <a:t>información</a:t>
            </a:r>
            <a:r>
              <a:rPr lang="es-ES_tradnl">
                <a:effectLst>
                  <a:outerShdw blurRad="38100" dist="38100" dir="2700000" algn="tl">
                    <a:srgbClr val="FFFFFF"/>
                  </a:outerShdw>
                </a:effectLst>
              </a:rPr>
              <a:t> </a:t>
            </a:r>
            <a:r>
              <a:rPr lang="es-ES_tradnl" b="1">
                <a:solidFill>
                  <a:srgbClr val="66FF66"/>
                </a:solidFill>
                <a:effectLst>
                  <a:outerShdw blurRad="38100" dist="38100" dir="2700000" algn="tl">
                    <a:srgbClr val="000000"/>
                  </a:outerShdw>
                </a:effectLst>
              </a:rPr>
              <a:t>válida</a:t>
            </a:r>
            <a:r>
              <a:rPr lang="es-ES_tradnl">
                <a:effectLst>
                  <a:outerShdw blurRad="38100" dist="38100" dir="2700000" algn="tl">
                    <a:srgbClr val="FFFFFF"/>
                  </a:outerShdw>
                </a:effectLst>
              </a:rPr>
              <a:t>, </a:t>
            </a:r>
            <a:r>
              <a:rPr lang="es-ES_tradnl" b="1">
                <a:solidFill>
                  <a:srgbClr val="FF0066"/>
                </a:solidFill>
                <a:effectLst>
                  <a:outerShdw blurRad="38100" dist="38100" dir="2700000" algn="tl">
                    <a:srgbClr val="000000"/>
                  </a:outerShdw>
                </a:effectLst>
              </a:rPr>
              <a:t>novedosa</a:t>
            </a:r>
            <a:r>
              <a:rPr lang="es-ES_tradnl">
                <a:effectLst>
                  <a:outerShdw blurRad="38100" dist="38100" dir="2700000" algn="tl">
                    <a:srgbClr val="FFFFFF"/>
                  </a:outerShdw>
                </a:effectLst>
              </a:rPr>
              <a:t>, </a:t>
            </a:r>
            <a:r>
              <a:rPr lang="es-ES_tradnl" b="1">
                <a:solidFill>
                  <a:srgbClr val="FFCC00"/>
                </a:solidFill>
                <a:effectLst>
                  <a:outerShdw blurRad="38100" dist="38100" dir="2700000" algn="tl">
                    <a:srgbClr val="000000"/>
                  </a:outerShdw>
                </a:effectLst>
              </a:rPr>
              <a:t>comprensible</a:t>
            </a:r>
            <a:r>
              <a:rPr lang="es-ES_tradnl"/>
              <a:t> y potencialmente </a:t>
            </a:r>
            <a:r>
              <a:rPr lang="es-ES_tradnl" b="1">
                <a:solidFill>
                  <a:srgbClr val="99CCFF"/>
                </a:solidFill>
                <a:effectLst>
                  <a:outerShdw blurRad="38100" dist="38100" dir="2700000" algn="tl">
                    <a:srgbClr val="000000"/>
                  </a:outerShdw>
                </a:effectLst>
              </a:rPr>
              <a:t>útil</a:t>
            </a:r>
            <a:r>
              <a:rPr lang="es-ES_tradnl"/>
              <a:t>.</a:t>
            </a:r>
          </a:p>
          <a:p>
            <a:pPr>
              <a:lnSpc>
                <a:spcPct val="90000"/>
              </a:lnSpc>
            </a:pPr>
            <a:endParaRPr lang="es-ES_tradnl" sz="1800"/>
          </a:p>
          <a:p>
            <a:pPr>
              <a:lnSpc>
                <a:spcPct val="90000"/>
              </a:lnSpc>
            </a:pPr>
            <a:r>
              <a:rPr lang="es-ES_tradnl" b="1">
                <a:solidFill>
                  <a:srgbClr val="FF9999"/>
                </a:solidFill>
                <a:effectLst>
                  <a:outerShdw blurRad="38100" dist="38100" dir="2700000" algn="tl">
                    <a:srgbClr val="000000"/>
                  </a:outerShdw>
                </a:effectLst>
              </a:rPr>
              <a:t>Información</a:t>
            </a:r>
            <a:r>
              <a:rPr lang="es-ES_tradnl"/>
              <a:t> (Niveles)</a:t>
            </a:r>
          </a:p>
          <a:p>
            <a:pPr lvl="1">
              <a:lnSpc>
                <a:spcPct val="90000"/>
              </a:lnSpc>
            </a:pPr>
            <a:r>
              <a:rPr lang="es-ES_tradnl" sz="2400" b="1" i="1"/>
              <a:t>Datos</a:t>
            </a:r>
            <a:r>
              <a:rPr lang="es-ES_tradnl" sz="2400" b="1"/>
              <a:t>: Datos en bruto</a:t>
            </a:r>
          </a:p>
          <a:p>
            <a:pPr lvl="1">
              <a:lnSpc>
                <a:spcPct val="90000"/>
              </a:lnSpc>
            </a:pPr>
            <a:r>
              <a:rPr lang="es-ES_tradnl" sz="2400" b="1" i="1"/>
              <a:t>Información</a:t>
            </a:r>
            <a:r>
              <a:rPr lang="es-ES_tradnl" sz="2400" b="1"/>
              <a:t>: Manipulación de variables</a:t>
            </a:r>
          </a:p>
          <a:p>
            <a:pPr lvl="1">
              <a:lnSpc>
                <a:spcPct val="90000"/>
              </a:lnSpc>
            </a:pPr>
            <a:r>
              <a:rPr lang="es-ES_tradnl" sz="2400" b="1" i="1"/>
              <a:t>Conocimiento</a:t>
            </a:r>
            <a:r>
              <a:rPr lang="es-ES_tradnl" sz="2400" b="1"/>
              <a:t>: Atribución a causas</a:t>
            </a:r>
          </a:p>
          <a:p>
            <a:pPr lvl="1">
              <a:lnSpc>
                <a:spcPct val="90000"/>
              </a:lnSpc>
            </a:pPr>
            <a:r>
              <a:rPr lang="es-ES_tradnl" sz="2400" b="1" i="1"/>
              <a:t>Sabiduria</a:t>
            </a:r>
            <a:r>
              <a:rPr lang="es-ES_tradnl" sz="2400" b="1"/>
              <a:t>: Saber sopesar el conocimiento</a:t>
            </a:r>
            <a:endParaRPr lang="es-ES_tradnl"/>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371600" y="533400"/>
            <a:ext cx="7543800" cy="1143000"/>
          </a:xfrm>
        </p:spPr>
        <p:txBody>
          <a:bodyPr/>
          <a:lstStyle/>
          <a:p>
            <a:r>
              <a:rPr lang="es-ES_tradnl"/>
              <a:t>Minería de Datos</a:t>
            </a:r>
          </a:p>
        </p:txBody>
      </p:sp>
      <p:sp>
        <p:nvSpPr>
          <p:cNvPr id="20483" name="Rectangle 3"/>
          <p:cNvSpPr>
            <a:spLocks noGrp="1" noChangeArrowheads="1"/>
          </p:cNvSpPr>
          <p:nvPr>
            <p:ph idx="1"/>
          </p:nvPr>
        </p:nvSpPr>
        <p:spPr>
          <a:ln/>
        </p:spPr>
        <p:txBody>
          <a:bodyPr/>
          <a:lstStyle/>
          <a:p>
            <a:r>
              <a:rPr lang="es-ES_tradnl" sz="3600" b="1">
                <a:solidFill>
                  <a:srgbClr val="66FF66"/>
                </a:solidFill>
                <a:effectLst>
                  <a:outerShdw blurRad="38100" dist="38100" dir="2700000" algn="tl">
                    <a:srgbClr val="000000"/>
                  </a:outerShdw>
                </a:effectLst>
              </a:rPr>
              <a:t>Validez</a:t>
            </a:r>
            <a:r>
              <a:rPr lang="es-ES_tradnl" sz="3600"/>
              <a:t> : Nivel de certidumbre de la información</a:t>
            </a:r>
          </a:p>
          <a:p>
            <a:pPr lvl="1"/>
            <a:r>
              <a:rPr lang="es-ES_tradnl" b="1"/>
              <a:t>Al ser menos formal puede haber más mentiras.</a:t>
            </a:r>
          </a:p>
          <a:p>
            <a:pPr lvl="1">
              <a:buFontTx/>
              <a:buNone/>
            </a:pPr>
            <a:r>
              <a:rPr lang="es-ES_tradnl" b="1"/>
              <a:t>“Cuando se compran pañales se compran</a:t>
            </a:r>
          </a:p>
          <a:p>
            <a:pPr lvl="1">
              <a:buFontTx/>
              <a:buNone/>
            </a:pPr>
            <a:r>
              <a:rPr lang="es-ES_tradnl" b="1"/>
              <a:t>bebidas alcoholicas en el 50% de los casos” </a:t>
            </a:r>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371600" y="533400"/>
            <a:ext cx="7543800" cy="1143000"/>
          </a:xfrm>
        </p:spPr>
        <p:txBody>
          <a:bodyPr/>
          <a:lstStyle/>
          <a:p>
            <a:r>
              <a:rPr lang="es-ES_tradnl"/>
              <a:t>Minería de Datos</a:t>
            </a:r>
          </a:p>
        </p:txBody>
      </p:sp>
      <p:sp>
        <p:nvSpPr>
          <p:cNvPr id="21507" name="Rectangle 3"/>
          <p:cNvSpPr>
            <a:spLocks noGrp="1" noChangeArrowheads="1"/>
          </p:cNvSpPr>
          <p:nvPr>
            <p:ph idx="1"/>
          </p:nvPr>
        </p:nvSpPr>
        <p:spPr>
          <a:ln/>
        </p:spPr>
        <p:txBody>
          <a:bodyPr/>
          <a:lstStyle/>
          <a:p>
            <a:pPr>
              <a:lnSpc>
                <a:spcPct val="90000"/>
              </a:lnSpc>
            </a:pPr>
            <a:r>
              <a:rPr lang="es-ES_tradnl" b="1" dirty="0">
                <a:solidFill>
                  <a:srgbClr val="FF0066"/>
                </a:solidFill>
                <a:effectLst>
                  <a:outerShdw blurRad="38100" dist="38100" dir="2700000" algn="tl">
                    <a:srgbClr val="000000"/>
                  </a:outerShdw>
                </a:effectLst>
              </a:rPr>
              <a:t>Novedosa</a:t>
            </a:r>
            <a:r>
              <a:rPr lang="es-ES_tradnl" dirty="0">
                <a:solidFill>
                  <a:srgbClr val="FF0066"/>
                </a:solidFill>
              </a:rPr>
              <a:t> </a:t>
            </a:r>
            <a:r>
              <a:rPr lang="es-ES_tradnl" dirty="0"/>
              <a:t>: La información obtenida era desconocida</a:t>
            </a:r>
          </a:p>
          <a:p>
            <a:pPr lvl="1">
              <a:lnSpc>
                <a:spcPct val="90000"/>
              </a:lnSpc>
            </a:pPr>
            <a:r>
              <a:rPr lang="es-ES_tradnl" sz="2400" b="1" dirty="0"/>
              <a:t>Evaluada por el ser humano</a:t>
            </a:r>
          </a:p>
          <a:p>
            <a:pPr lvl="1">
              <a:lnSpc>
                <a:spcPct val="90000"/>
              </a:lnSpc>
            </a:pPr>
            <a:r>
              <a:rPr lang="es-ES_tradnl" sz="2400" b="1" dirty="0"/>
              <a:t>Verdades universales</a:t>
            </a:r>
          </a:p>
          <a:p>
            <a:pPr lvl="1">
              <a:lnSpc>
                <a:spcPct val="90000"/>
              </a:lnSpc>
              <a:buFontTx/>
              <a:buNone/>
            </a:pPr>
            <a:endParaRPr lang="es-ES_tradnl" sz="1000" b="1" dirty="0"/>
          </a:p>
          <a:p>
            <a:pPr lvl="1">
              <a:lnSpc>
                <a:spcPct val="90000"/>
              </a:lnSpc>
              <a:buFontTx/>
              <a:buNone/>
            </a:pPr>
            <a:r>
              <a:rPr lang="es-ES_tradnl" sz="2400" b="1" dirty="0"/>
              <a:t>“Si el genero del sujeto es femenino, entonces puede ser que consulte al ginecólogo” </a:t>
            </a:r>
          </a:p>
          <a:p>
            <a:pPr lvl="1">
              <a:lnSpc>
                <a:spcPct val="90000"/>
              </a:lnSpc>
              <a:buFontTx/>
              <a:buNone/>
            </a:pPr>
            <a:r>
              <a:rPr lang="es-ES_tradnl" sz="2400" b="1" dirty="0"/>
              <a:t>ó</a:t>
            </a:r>
          </a:p>
          <a:p>
            <a:pPr lvl="1">
              <a:lnSpc>
                <a:spcPct val="90000"/>
              </a:lnSpc>
              <a:buFontTx/>
              <a:buNone/>
            </a:pPr>
            <a:r>
              <a:rPr lang="es-ES_tradnl" sz="2400" b="1" dirty="0"/>
              <a:t>“Si el genero del sujeto es masculino, entonces no consulta al ginecólogo” </a:t>
            </a:r>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371600" y="533400"/>
            <a:ext cx="7543800" cy="1143000"/>
          </a:xfrm>
        </p:spPr>
        <p:txBody>
          <a:bodyPr/>
          <a:lstStyle/>
          <a:p>
            <a:r>
              <a:rPr lang="es-ES_tradnl"/>
              <a:t>Minería de Datos</a:t>
            </a:r>
          </a:p>
        </p:txBody>
      </p:sp>
      <p:sp>
        <p:nvSpPr>
          <p:cNvPr id="22531" name="Rectangle 3"/>
          <p:cNvSpPr>
            <a:spLocks noGrp="1" noChangeArrowheads="1"/>
          </p:cNvSpPr>
          <p:nvPr>
            <p:ph idx="1"/>
          </p:nvPr>
        </p:nvSpPr>
        <p:spPr>
          <a:ln/>
        </p:spPr>
        <p:txBody>
          <a:bodyPr/>
          <a:lstStyle/>
          <a:p>
            <a:r>
              <a:rPr lang="es-ES_tradnl" sz="2800" b="1">
                <a:solidFill>
                  <a:schemeClr val="accent2"/>
                </a:solidFill>
                <a:effectLst>
                  <a:outerShdw blurRad="38100" dist="38100" dir="2700000" algn="tl">
                    <a:srgbClr val="000000"/>
                  </a:outerShdw>
                </a:effectLst>
              </a:rPr>
              <a:t>Comprensible</a:t>
            </a:r>
            <a:r>
              <a:rPr lang="es-ES_tradnl" sz="2800">
                <a:solidFill>
                  <a:srgbClr val="FF0066"/>
                </a:solidFill>
              </a:rPr>
              <a:t> </a:t>
            </a:r>
            <a:r>
              <a:rPr lang="es-ES_tradnl" sz="2800"/>
              <a:t>: La información obtenida debe ser legible al usuario</a:t>
            </a:r>
          </a:p>
          <a:p>
            <a:pPr lvl="1"/>
            <a:r>
              <a:rPr lang="es-ES_tradnl" sz="2400" b="1"/>
              <a:t>“Los atributos: genero y tipo de doctor tienen</a:t>
            </a:r>
          </a:p>
          <a:p>
            <a:pPr lvl="1">
              <a:buFontTx/>
              <a:buNone/>
            </a:pPr>
            <a:r>
              <a:rPr lang="es-ES_tradnl" sz="2400" b="1"/>
              <a:t>una correlación de .....”</a:t>
            </a:r>
          </a:p>
          <a:p>
            <a:pPr lvl="1"/>
            <a:r>
              <a:rPr lang="es-ES_tradnl" sz="2400" b="1"/>
              <a:t>“Si el genero del sujeto es masculino, entonces no consulta al ginecólogo” </a:t>
            </a:r>
          </a:p>
          <a:p>
            <a:r>
              <a:rPr lang="es-ES_tradnl" sz="2800" b="1">
                <a:solidFill>
                  <a:srgbClr val="000066"/>
                </a:solidFill>
                <a:effectLst>
                  <a:outerShdw blurRad="38100" dist="38100" dir="2700000" algn="tl">
                    <a:srgbClr val="000000"/>
                  </a:outerShdw>
                </a:effectLst>
              </a:rPr>
              <a:t>Útil</a:t>
            </a:r>
            <a:r>
              <a:rPr lang="es-ES_tradnl" sz="2800">
                <a:solidFill>
                  <a:srgbClr val="FF0066"/>
                </a:solidFill>
              </a:rPr>
              <a:t> </a:t>
            </a:r>
            <a:r>
              <a:rPr lang="es-ES_tradnl" sz="2800"/>
              <a:t>: Ayuda a tomar una decisión ó a predecir un comportamiento</a:t>
            </a:r>
            <a:endParaRPr lang="es-ES_tradnl" b="1"/>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2"/>
          <p:cNvSpPr>
            <a:spLocks noGrp="1" noChangeArrowheads="1"/>
          </p:cNvSpPr>
          <p:nvPr>
            <p:ph type="title"/>
          </p:nvPr>
        </p:nvSpPr>
        <p:spPr>
          <a:xfrm>
            <a:off x="1371600" y="533400"/>
            <a:ext cx="7543800" cy="1143000"/>
          </a:xfrm>
        </p:spPr>
        <p:txBody>
          <a:bodyPr/>
          <a:lstStyle/>
          <a:p>
            <a:r>
              <a:rPr lang="es-ES_tradnl"/>
              <a:t>Minería de Datos</a:t>
            </a:r>
          </a:p>
        </p:txBody>
      </p:sp>
      <p:sp>
        <p:nvSpPr>
          <p:cNvPr id="380931" name="Rectangle 3"/>
          <p:cNvSpPr>
            <a:spLocks noGrp="1" noChangeArrowheads="1"/>
          </p:cNvSpPr>
          <p:nvPr>
            <p:ph idx="1"/>
          </p:nvPr>
        </p:nvSpPr>
        <p:spPr>
          <a:ln>
            <a:solidFill>
              <a:srgbClr val="66FF66"/>
            </a:solidFill>
            <a:headEnd/>
            <a:tailEnd/>
          </a:ln>
        </p:spPr>
        <p:txBody>
          <a:bodyPr/>
          <a:lstStyle/>
          <a:p>
            <a:r>
              <a:rPr lang="es-ES_tradnl"/>
              <a:t>Caso 1: Supermercados</a:t>
            </a:r>
          </a:p>
          <a:p>
            <a:pPr lvl="1"/>
            <a:r>
              <a:rPr lang="es-ES_tradnl"/>
              <a:t>Información:</a:t>
            </a:r>
          </a:p>
          <a:p>
            <a:pPr lvl="1"/>
            <a:r>
              <a:rPr lang="es-ES_tradnl"/>
              <a:t>Válida:</a:t>
            </a:r>
          </a:p>
          <a:p>
            <a:pPr lvl="1"/>
            <a:r>
              <a:rPr lang="es-ES_tradnl"/>
              <a:t>Novedosa:</a:t>
            </a:r>
          </a:p>
          <a:p>
            <a:pPr lvl="1"/>
            <a:r>
              <a:rPr lang="es-ES_tradnl"/>
              <a:t>Comprensible:</a:t>
            </a:r>
          </a:p>
          <a:p>
            <a:pPr lvl="1"/>
            <a:r>
              <a:rPr lang="es-ES_tradnl"/>
              <a:t>Útil:</a:t>
            </a:r>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MX" dirty="0" smtClean="0"/>
              <a:t>Análisis de la Cesta</a:t>
            </a:r>
            <a:endParaRPr lang="es-MX" dirty="0"/>
          </a:p>
        </p:txBody>
      </p:sp>
      <p:graphicFrame>
        <p:nvGraphicFramePr>
          <p:cNvPr id="4" name="3 Marcador de contenido"/>
          <p:cNvGraphicFramePr>
            <a:graphicFrameLocks noGrp="1"/>
          </p:cNvGraphicFramePr>
          <p:nvPr>
            <p:ph idx="1"/>
          </p:nvPr>
        </p:nvGraphicFramePr>
        <p:xfrm>
          <a:off x="1714480" y="2428868"/>
          <a:ext cx="6832600" cy="1714500"/>
        </p:xfrm>
        <a:graphic>
          <a:graphicData uri="http://schemas.openxmlformats.org/drawingml/2006/table">
            <a:tbl>
              <a:tblPr/>
              <a:tblGrid>
                <a:gridCol w="533400"/>
                <a:gridCol w="787400"/>
                <a:gridCol w="787400"/>
                <a:gridCol w="787400"/>
                <a:gridCol w="787400"/>
                <a:gridCol w="787400"/>
                <a:gridCol w="787400"/>
                <a:gridCol w="787400"/>
                <a:gridCol w="787400"/>
              </a:tblGrid>
              <a:tr h="190500">
                <a:tc>
                  <a:txBody>
                    <a:bodyPr/>
                    <a:lstStyle/>
                    <a:p>
                      <a:pPr algn="ctr" fontAlgn="b"/>
                      <a:r>
                        <a:rPr lang="es-MX" sz="1100" b="0" i="0" u="none" strike="noStrike">
                          <a:solidFill>
                            <a:srgbClr val="000000"/>
                          </a:solidFill>
                          <a:latin typeface="Calibri"/>
                        </a:rPr>
                        <a:t>Id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Huevos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Aceite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Pañales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Vino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Leche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Mantequilla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Salmón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Lechugas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MX" sz="11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MX" sz="1100" b="0"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MX" sz="1100" b="0" i="0" u="none" strike="noStrike">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MX" sz="1100" b="0" i="0" u="none" strike="noStrike">
                          <a:solidFill>
                            <a:srgbClr val="000000"/>
                          </a:solidFill>
                          <a:latin typeface="Calibri"/>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MX" sz="1100" b="0" i="0" u="none" strike="noStrike">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MX" sz="1100" b="0" i="0" u="none" strike="noStrike">
                          <a:solidFill>
                            <a:srgbClr val="000000"/>
                          </a:solidFill>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MX" sz="1100" b="0" i="0" u="none" strike="noStrike">
                          <a:solidFill>
                            <a:srgbClr val="000000"/>
                          </a:solidFill>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MX" sz="1100" b="0" i="0" u="none" strike="noStrike">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5"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B08600"/>
                </a:solidFill>
              </a:rPr>
              <a:t>Unidad de competencia I: Introducción</a:t>
            </a:r>
            <a:endParaRPr lang="es-MX" dirty="0">
              <a:solidFill>
                <a:srgbClr val="B08600"/>
              </a:solidFill>
            </a:endParaRPr>
          </a:p>
        </p:txBody>
      </p:sp>
      <p:sp>
        <p:nvSpPr>
          <p:cNvPr id="3" name="2 Marcador de contenido"/>
          <p:cNvSpPr>
            <a:spLocks noGrp="1"/>
          </p:cNvSpPr>
          <p:nvPr>
            <p:ph idx="1"/>
          </p:nvPr>
        </p:nvSpPr>
        <p:spPr>
          <a:xfrm>
            <a:off x="1619672" y="1749152"/>
            <a:ext cx="6779096" cy="4704184"/>
          </a:xfrm>
        </p:spPr>
        <p:txBody>
          <a:bodyPr>
            <a:normAutofit/>
          </a:bodyPr>
          <a:lstStyle/>
          <a:p>
            <a:pPr marL="0" indent="0">
              <a:buNone/>
            </a:pPr>
            <a:r>
              <a:rPr lang="es-MX" sz="3300" b="1" dirty="0" smtClean="0">
                <a:solidFill>
                  <a:srgbClr val="00B050"/>
                </a:solidFill>
              </a:rPr>
              <a:t>Objetivo:</a:t>
            </a:r>
            <a:endParaRPr lang="es-MX" sz="3300" dirty="0" smtClean="0">
              <a:solidFill>
                <a:srgbClr val="00B050"/>
              </a:solidFill>
            </a:endParaRPr>
          </a:p>
          <a:p>
            <a:r>
              <a:rPr lang="es-MX" dirty="0" smtClean="0"/>
              <a:t>Presentar la motivación, actividades y usos de la minería de datos.</a:t>
            </a:r>
            <a:endParaRPr lang="es-MX" dirty="0"/>
          </a:p>
          <a:p>
            <a:pPr marL="0" indent="0">
              <a:buNone/>
            </a:pPr>
            <a:r>
              <a:rPr lang="es-MX" sz="3300" b="1" dirty="0" smtClean="0">
                <a:solidFill>
                  <a:srgbClr val="00B050"/>
                </a:solidFill>
              </a:rPr>
              <a:t>Conocimientos:</a:t>
            </a:r>
          </a:p>
          <a:p>
            <a:r>
              <a:rPr lang="es-MX" dirty="0" smtClean="0"/>
              <a:t>Motivación, Clasificación, Predicción, Reglas de Asociación y Agrupamiento.</a:t>
            </a:r>
          </a:p>
          <a:p>
            <a:endParaRPr lang="es-MX" dirty="0"/>
          </a:p>
        </p:txBody>
      </p:sp>
    </p:spTree>
    <p:extLst>
      <p:ext uri="{BB962C8B-B14F-4D97-AF65-F5344CB8AC3E}">
        <p14:creationId xmlns:p14="http://schemas.microsoft.com/office/powerpoint/2010/main" val="21066131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a:xfrm>
            <a:off x="1371600" y="533400"/>
            <a:ext cx="7543800" cy="1143000"/>
          </a:xfrm>
        </p:spPr>
        <p:txBody>
          <a:bodyPr/>
          <a:lstStyle/>
          <a:p>
            <a:r>
              <a:rPr lang="es-ES_tradnl"/>
              <a:t>Minería de datos</a:t>
            </a:r>
          </a:p>
        </p:txBody>
      </p:sp>
      <p:sp>
        <p:nvSpPr>
          <p:cNvPr id="385027" name="Rectangle 3"/>
          <p:cNvSpPr>
            <a:spLocks noGrp="1" noChangeArrowheads="1"/>
          </p:cNvSpPr>
          <p:nvPr>
            <p:ph idx="1"/>
          </p:nvPr>
        </p:nvSpPr>
        <p:spPr>
          <a:xfrm>
            <a:off x="1371600" y="1676400"/>
            <a:ext cx="7620000" cy="4419600"/>
          </a:xfrm>
        </p:spPr>
        <p:txBody>
          <a:bodyPr/>
          <a:lstStyle/>
          <a:p>
            <a:pPr algn="just"/>
            <a:r>
              <a:rPr lang="es-ES_tradnl" sz="2800" b="1" dirty="0"/>
              <a:t>Es la </a:t>
            </a:r>
            <a:r>
              <a:rPr lang="es-ES_tradnl" sz="2800" b="1" i="1" dirty="0"/>
              <a:t>búsqueda de relaciones y patrones globales</a:t>
            </a:r>
            <a:r>
              <a:rPr lang="es-ES_tradnl" sz="2800" b="1" dirty="0"/>
              <a:t> escondidos en los datos que existen en BD grandes. </a:t>
            </a:r>
          </a:p>
          <a:p>
            <a:pPr lvl="1" algn="just"/>
            <a:r>
              <a:rPr lang="es-ES_tradnl" sz="2000" b="1" dirty="0"/>
              <a:t>La relación entre los datos del paciente y su diagnóstico </a:t>
            </a:r>
            <a:r>
              <a:rPr lang="es-ES_tradnl" sz="2000" b="1" dirty="0" smtClean="0"/>
              <a:t>médico</a:t>
            </a:r>
            <a:r>
              <a:rPr lang="es-ES_tradnl" sz="2000" b="1" dirty="0"/>
              <a:t>.</a:t>
            </a:r>
            <a:r>
              <a:rPr lang="es-ES_tradnl" sz="2400" b="1" dirty="0"/>
              <a:t> </a:t>
            </a:r>
          </a:p>
          <a:p>
            <a:pPr algn="just"/>
            <a:r>
              <a:rPr lang="es-ES_tradnl" sz="2800" b="1" dirty="0"/>
              <a:t>Estas relaciones representan conocimiento valioso acerca de la base de datos y los objetos en ella, así como de si la BD es un espejo fiel, del mundo registrado por ella.</a:t>
            </a:r>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a:xfrm>
            <a:off x="1371600" y="533400"/>
            <a:ext cx="7543800" cy="1143000"/>
          </a:xfrm>
        </p:spPr>
        <p:txBody>
          <a:bodyPr/>
          <a:lstStyle/>
          <a:p>
            <a:r>
              <a:rPr lang="es-ES_tradnl"/>
              <a:t>Deducción vs Inducción</a:t>
            </a:r>
          </a:p>
        </p:txBody>
      </p:sp>
      <p:sp>
        <p:nvSpPr>
          <p:cNvPr id="390147" name="Rectangle 3"/>
          <p:cNvSpPr>
            <a:spLocks noGrp="1" noChangeArrowheads="1"/>
          </p:cNvSpPr>
          <p:nvPr>
            <p:ph idx="1"/>
          </p:nvPr>
        </p:nvSpPr>
        <p:spPr/>
        <p:txBody>
          <a:bodyPr/>
          <a:lstStyle/>
          <a:p>
            <a:pPr algn="just"/>
            <a:r>
              <a:rPr lang="es-ES_tradnl" sz="2800" b="1"/>
              <a:t>Una BD es un almacén de información confiable. Su propósito es recuperar eficientemente la información almacenada en, o inferida de la BD. Desde una perspectiva lógica, dos técnicas de inferencia pueden distinguirse:</a:t>
            </a:r>
          </a:p>
          <a:p>
            <a:pPr lvl="1" algn="just"/>
            <a:r>
              <a:rPr lang="es-ES_tradnl" b="1"/>
              <a:t>Deducción</a:t>
            </a:r>
          </a:p>
          <a:p>
            <a:pPr lvl="1" algn="just"/>
            <a:r>
              <a:rPr lang="es-ES_tradnl" b="1"/>
              <a:t>Inducción</a:t>
            </a:r>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2"/>
          <p:cNvSpPr>
            <a:spLocks noGrp="1" noChangeArrowheads="1"/>
          </p:cNvSpPr>
          <p:nvPr>
            <p:ph type="title"/>
          </p:nvPr>
        </p:nvSpPr>
        <p:spPr>
          <a:xfrm>
            <a:off x="1371600" y="533400"/>
            <a:ext cx="7543800" cy="1143000"/>
          </a:xfrm>
        </p:spPr>
        <p:txBody>
          <a:bodyPr/>
          <a:lstStyle/>
          <a:p>
            <a:r>
              <a:rPr lang="es-ES_tradnl"/>
              <a:t>Deducción vs Inducción</a:t>
            </a:r>
          </a:p>
        </p:txBody>
      </p:sp>
      <p:sp>
        <p:nvSpPr>
          <p:cNvPr id="388099" name="Rectangle 3"/>
          <p:cNvSpPr>
            <a:spLocks noGrp="1" noChangeArrowheads="1"/>
          </p:cNvSpPr>
          <p:nvPr>
            <p:ph idx="1"/>
          </p:nvPr>
        </p:nvSpPr>
        <p:spPr/>
        <p:txBody>
          <a:bodyPr/>
          <a:lstStyle/>
          <a:p>
            <a:pPr algn="just">
              <a:lnSpc>
                <a:spcPct val="80000"/>
              </a:lnSpc>
            </a:pPr>
            <a:r>
              <a:rPr lang="es-ES_tradnl" sz="2800" dirty="0"/>
              <a:t>La diferencia radica en que la deducción es el resultado de enunciados correctos acerca del mundo real (si la BD es correcta), mientras que la inducción es el resultado de los enunciados soportados en la BD (pueden no ser verdaderos en el mundo real) </a:t>
            </a:r>
          </a:p>
          <a:p>
            <a:pPr algn="just">
              <a:lnSpc>
                <a:spcPct val="80000"/>
              </a:lnSpc>
            </a:pPr>
            <a:r>
              <a:rPr lang="es-ES_tradnl" sz="2800" dirty="0"/>
              <a:t>Inducción: Selección de las regularidades y reglas más plausibles, soportadas por </a:t>
            </a:r>
          </a:p>
          <a:p>
            <a:pPr algn="just">
              <a:lnSpc>
                <a:spcPct val="80000"/>
              </a:lnSpc>
              <a:buFont typeface="Wingdings" pitchFamily="2" charset="2"/>
              <a:buNone/>
            </a:pPr>
            <a:r>
              <a:rPr lang="es-ES_tradnl" sz="2800" dirty="0"/>
              <a:t>    la BD.</a:t>
            </a:r>
          </a:p>
          <a:p>
            <a:pPr algn="just">
              <a:lnSpc>
                <a:spcPct val="80000"/>
              </a:lnSpc>
            </a:pPr>
            <a:r>
              <a:rPr lang="es-ES_tradnl" sz="2800" dirty="0"/>
              <a:t>La minería de Datos es una forma de aprendizaje inductivo.</a:t>
            </a:r>
          </a:p>
          <a:p>
            <a:pPr algn="just">
              <a:lnSpc>
                <a:spcPct val="80000"/>
              </a:lnSpc>
              <a:buFont typeface="Wingdings" pitchFamily="2" charset="2"/>
              <a:buNone/>
            </a:pPr>
            <a:endParaRPr lang="es-ES_tradnl" sz="2800" dirty="0"/>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a:xfrm>
            <a:off x="1371600" y="533400"/>
            <a:ext cx="7543800" cy="838200"/>
          </a:xfrm>
        </p:spPr>
        <p:txBody>
          <a:bodyPr/>
          <a:lstStyle/>
          <a:p>
            <a:r>
              <a:rPr lang="es-ES_tradnl" b="1"/>
              <a:t>Minería de datos</a:t>
            </a:r>
            <a:endParaRPr lang="es-ES_tradnl"/>
          </a:p>
        </p:txBody>
      </p:sp>
      <p:sp>
        <p:nvSpPr>
          <p:cNvPr id="313347" name="Rectangle 3"/>
          <p:cNvSpPr>
            <a:spLocks noGrp="1" noChangeArrowheads="1"/>
          </p:cNvSpPr>
          <p:nvPr>
            <p:ph idx="1"/>
          </p:nvPr>
        </p:nvSpPr>
        <p:spPr>
          <a:xfrm>
            <a:off x="1371600" y="1600200"/>
            <a:ext cx="7467600" cy="4800600"/>
          </a:xfrm>
        </p:spPr>
        <p:txBody>
          <a:bodyPr/>
          <a:lstStyle/>
          <a:p>
            <a:r>
              <a:rPr lang="es-ES_tradnl"/>
              <a:t>Los patrones están representados en términos de una estructura que puede ser examinada, razonada y usada para tomar decisiones futuras.</a:t>
            </a:r>
          </a:p>
          <a:p>
            <a:r>
              <a:rPr lang="es-ES_tradnl"/>
              <a:t>La minería de datos trata de encontrar y</a:t>
            </a:r>
            <a:r>
              <a:rPr lang="es-ES_tradnl" b="1" i="1"/>
              <a:t> describir patrones estructurales</a:t>
            </a:r>
            <a:r>
              <a:rPr lang="es-ES_tradnl"/>
              <a:t> en los datos con el fin de ayudarnos a explicarlos y hacer predicciones.</a:t>
            </a:r>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1371600" y="533400"/>
            <a:ext cx="7543800" cy="1143000"/>
          </a:xfrm>
        </p:spPr>
        <p:txBody>
          <a:bodyPr/>
          <a:lstStyle/>
          <a:p>
            <a:r>
              <a:rPr lang="es-ES_tradnl" sz="3600" b="1"/>
              <a:t>Minería de Datos</a:t>
            </a:r>
            <a:endParaRPr lang="es-ES_tradnl"/>
          </a:p>
        </p:txBody>
      </p:sp>
      <p:sp>
        <p:nvSpPr>
          <p:cNvPr id="81923" name="Rectangle 3"/>
          <p:cNvSpPr>
            <a:spLocks noGrp="1" noChangeArrowheads="1"/>
          </p:cNvSpPr>
          <p:nvPr>
            <p:ph idx="1"/>
          </p:nvPr>
        </p:nvSpPr>
        <p:spPr/>
        <p:txBody>
          <a:bodyPr/>
          <a:lstStyle/>
          <a:p>
            <a:r>
              <a:rPr lang="es-ES_tradnl" i="1"/>
              <a:t>Entrada</a:t>
            </a:r>
            <a:r>
              <a:rPr lang="es-ES_tradnl"/>
              <a:t>: Conceptos, instancias y atributos</a:t>
            </a:r>
          </a:p>
          <a:p>
            <a:r>
              <a:rPr lang="es-ES_tradnl" i="1"/>
              <a:t>Proceso</a:t>
            </a:r>
            <a:r>
              <a:rPr lang="es-ES_tradnl"/>
              <a:t>: Técnica de aprendizaje (Minería)</a:t>
            </a:r>
          </a:p>
          <a:p>
            <a:r>
              <a:rPr lang="es-ES_tradnl" i="1"/>
              <a:t>Salida</a:t>
            </a:r>
            <a:r>
              <a:rPr lang="es-ES_tradnl"/>
              <a:t>: Representación del conocimiento</a:t>
            </a:r>
          </a:p>
          <a:p>
            <a:endParaRPr lang="es-ES_tradnl"/>
          </a:p>
          <a:p>
            <a:pPr>
              <a:buFont typeface="Wingdings" pitchFamily="2" charset="2"/>
              <a:buNone/>
            </a:pPr>
            <a:r>
              <a:rPr lang="es-ES_tradnl"/>
              <a:t>   Entrada 		Aprendizaje	  Salida</a:t>
            </a:r>
          </a:p>
          <a:p>
            <a:pPr>
              <a:buFont typeface="Wingdings" pitchFamily="2" charset="2"/>
              <a:buNone/>
            </a:pPr>
            <a:r>
              <a:rPr lang="es-ES_tradnl"/>
              <a:t>                            (patrones)</a:t>
            </a:r>
          </a:p>
        </p:txBody>
      </p:sp>
      <p:grpSp>
        <p:nvGrpSpPr>
          <p:cNvPr id="81924" name="Group 4"/>
          <p:cNvGrpSpPr>
            <a:grpSpLocks/>
          </p:cNvGrpSpPr>
          <p:nvPr/>
        </p:nvGrpSpPr>
        <p:grpSpPr bwMode="auto">
          <a:xfrm>
            <a:off x="3276600" y="3810000"/>
            <a:ext cx="3733800" cy="1828800"/>
            <a:chOff x="1632" y="1632"/>
            <a:chExt cx="2352" cy="1152"/>
          </a:xfrm>
        </p:grpSpPr>
        <p:sp>
          <p:nvSpPr>
            <p:cNvPr id="81925" name="Rectangle 5"/>
            <p:cNvSpPr>
              <a:spLocks noChangeArrowheads="1"/>
            </p:cNvSpPr>
            <p:nvPr/>
          </p:nvSpPr>
          <p:spPr bwMode="auto">
            <a:xfrm>
              <a:off x="2016" y="1632"/>
              <a:ext cx="1584" cy="1152"/>
            </a:xfrm>
            <a:prstGeom prst="rect">
              <a:avLst/>
            </a:prstGeom>
            <a:noFill/>
            <a:ln w="9525">
              <a:solidFill>
                <a:schemeClr val="tx1"/>
              </a:solidFill>
              <a:miter lim="800000"/>
              <a:headEnd/>
              <a:tailEnd/>
            </a:ln>
            <a:effectLst/>
          </p:spPr>
          <p:txBody>
            <a:bodyPr wrap="none" anchor="ctr"/>
            <a:lstStyle/>
            <a:p>
              <a:endParaRPr lang="es-MX"/>
            </a:p>
          </p:txBody>
        </p:sp>
        <p:sp>
          <p:nvSpPr>
            <p:cNvPr id="81926" name="Line 6"/>
            <p:cNvSpPr>
              <a:spLocks noChangeShapeType="1"/>
            </p:cNvSpPr>
            <p:nvPr/>
          </p:nvSpPr>
          <p:spPr bwMode="auto">
            <a:xfrm>
              <a:off x="1632" y="2160"/>
              <a:ext cx="336" cy="0"/>
            </a:xfrm>
            <a:prstGeom prst="line">
              <a:avLst/>
            </a:prstGeom>
            <a:noFill/>
            <a:ln w="57150">
              <a:solidFill>
                <a:schemeClr val="tx1"/>
              </a:solidFill>
              <a:round/>
              <a:headEnd/>
              <a:tailEnd type="triangle" w="med" len="med"/>
            </a:ln>
            <a:effectLst/>
          </p:spPr>
          <p:txBody>
            <a:bodyPr wrap="none" anchor="ctr"/>
            <a:lstStyle/>
            <a:p>
              <a:endParaRPr lang="es-MX"/>
            </a:p>
          </p:txBody>
        </p:sp>
        <p:sp>
          <p:nvSpPr>
            <p:cNvPr id="81927" name="Line 7"/>
            <p:cNvSpPr>
              <a:spLocks noChangeShapeType="1"/>
            </p:cNvSpPr>
            <p:nvPr/>
          </p:nvSpPr>
          <p:spPr bwMode="auto">
            <a:xfrm>
              <a:off x="3648" y="2160"/>
              <a:ext cx="336" cy="0"/>
            </a:xfrm>
            <a:prstGeom prst="line">
              <a:avLst/>
            </a:prstGeom>
            <a:noFill/>
            <a:ln w="57150">
              <a:solidFill>
                <a:schemeClr val="tx1"/>
              </a:solidFill>
              <a:round/>
              <a:headEnd/>
              <a:tailEnd type="triangle" w="med" len="med"/>
            </a:ln>
            <a:effectLst/>
          </p:spPr>
          <p:txBody>
            <a:bodyPr wrap="none" anchor="ctr"/>
            <a:lstStyle/>
            <a:p>
              <a:endParaRPr lang="es-MX"/>
            </a:p>
          </p:txBody>
        </p:sp>
      </p:grpSp>
      <p:sp>
        <p:nvSpPr>
          <p:cNvPr id="12"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1371600" y="533400"/>
            <a:ext cx="7543800" cy="1143000"/>
          </a:xfrm>
        </p:spPr>
        <p:txBody>
          <a:bodyPr/>
          <a:lstStyle/>
          <a:p>
            <a:r>
              <a:rPr lang="es-ES_tradnl" b="1"/>
              <a:t>Entrada</a:t>
            </a:r>
            <a:endParaRPr lang="es-ES_tradnl"/>
          </a:p>
        </p:txBody>
      </p:sp>
      <p:sp>
        <p:nvSpPr>
          <p:cNvPr id="214019" name="Rectangle 3"/>
          <p:cNvSpPr>
            <a:spLocks noGrp="1" noChangeArrowheads="1"/>
          </p:cNvSpPr>
          <p:nvPr>
            <p:ph idx="1"/>
          </p:nvPr>
        </p:nvSpPr>
        <p:spPr/>
        <p:txBody>
          <a:bodyPr/>
          <a:lstStyle/>
          <a:p>
            <a:pPr>
              <a:lnSpc>
                <a:spcPct val="90000"/>
              </a:lnSpc>
            </a:pPr>
            <a:r>
              <a:rPr lang="es-ES_tradnl"/>
              <a:t>El </a:t>
            </a:r>
            <a:r>
              <a:rPr lang="es-ES_tradnl" b="1"/>
              <a:t>concepto</a:t>
            </a:r>
            <a:r>
              <a:rPr lang="es-ES_tradnl"/>
              <a:t>: lo que hay que aprender </a:t>
            </a:r>
          </a:p>
          <a:p>
            <a:pPr>
              <a:lnSpc>
                <a:spcPct val="90000"/>
              </a:lnSpc>
            </a:pPr>
            <a:r>
              <a:rPr lang="es-ES_tradnl"/>
              <a:t>Los datos dados al aprendiz toma la forma de un conjunto de </a:t>
            </a:r>
            <a:r>
              <a:rPr lang="es-ES_tradnl" b="1"/>
              <a:t>instancias</a:t>
            </a:r>
            <a:endParaRPr lang="es-ES_tradnl"/>
          </a:p>
          <a:p>
            <a:pPr>
              <a:lnSpc>
                <a:spcPct val="90000"/>
              </a:lnSpc>
            </a:pPr>
            <a:r>
              <a:rPr lang="es-ES_tradnl"/>
              <a:t>Cada instancia se caracteriza por un conjunto de </a:t>
            </a:r>
            <a:r>
              <a:rPr lang="es-ES_tradnl" b="1"/>
              <a:t>atributos</a:t>
            </a:r>
            <a:r>
              <a:rPr lang="es-ES_tradnl"/>
              <a:t> (características) que miden aspectos diferentes de la instancia (numéricos, nominales y categóricos -ordinales-)</a:t>
            </a:r>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15394" name="Object 2"/>
          <p:cNvGraphicFramePr>
            <a:graphicFrameLocks noChangeAspect="1"/>
          </p:cNvGraphicFramePr>
          <p:nvPr/>
        </p:nvGraphicFramePr>
        <p:xfrm>
          <a:off x="1295400" y="1295400"/>
          <a:ext cx="7391400" cy="5030788"/>
        </p:xfrm>
        <a:graphic>
          <a:graphicData uri="http://schemas.openxmlformats.org/presentationml/2006/ole">
            <mc:AlternateContent xmlns:mc="http://schemas.openxmlformats.org/markup-compatibility/2006">
              <mc:Choice xmlns:v="urn:schemas-microsoft-com:vml" Requires="v">
                <p:oleObj spid="_x0000_s315426" name="Hoja de cálculo" r:id="rId4" imgW="6868800" imgH="3888000" progId="Excel.Sheet.8">
                  <p:embed/>
                </p:oleObj>
              </mc:Choice>
              <mc:Fallback>
                <p:oleObj name="Hoja de cálculo" r:id="rId4" imgW="6868800" imgH="3888000" progId="Excel.Shee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295400"/>
                        <a:ext cx="7391400" cy="5030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5395" name="Text Box 3"/>
          <p:cNvSpPr txBox="1">
            <a:spLocks noChangeArrowheads="1"/>
          </p:cNvSpPr>
          <p:nvPr/>
        </p:nvSpPr>
        <p:spPr bwMode="auto">
          <a:xfrm>
            <a:off x="4191000" y="533400"/>
            <a:ext cx="950913" cy="579438"/>
          </a:xfrm>
          <a:prstGeom prst="rect">
            <a:avLst/>
          </a:prstGeom>
          <a:noFill/>
          <a:ln w="9525">
            <a:noFill/>
            <a:miter lim="800000"/>
            <a:headEnd/>
            <a:tailEnd/>
          </a:ln>
          <a:effectLst/>
        </p:spPr>
        <p:txBody>
          <a:bodyPr wrap="none">
            <a:spAutoFit/>
          </a:bodyPr>
          <a:lstStyle/>
          <a:p>
            <a:pPr algn="l" eaLnBrk="0" hangingPunct="0"/>
            <a:r>
              <a:rPr lang="es-MX" sz="3200">
                <a:solidFill>
                  <a:srgbClr val="660066"/>
                </a:solidFill>
              </a:rPr>
              <a:t>Golf</a:t>
            </a:r>
            <a:endParaRPr lang="es-ES" sz="3200">
              <a:solidFill>
                <a:srgbClr val="660066"/>
              </a:solidFill>
            </a:endParaRPr>
          </a:p>
        </p:txBody>
      </p:sp>
      <p:sp>
        <p:nvSpPr>
          <p:cNvPr id="315396" name="Text Box 4"/>
          <p:cNvSpPr txBox="1">
            <a:spLocks noChangeArrowheads="1"/>
          </p:cNvSpPr>
          <p:nvPr/>
        </p:nvSpPr>
        <p:spPr bwMode="auto">
          <a:xfrm>
            <a:off x="228600" y="1666875"/>
            <a:ext cx="457200" cy="3743325"/>
          </a:xfrm>
          <a:prstGeom prst="rect">
            <a:avLst/>
          </a:prstGeom>
          <a:noFill/>
          <a:ln w="12700" cap="sq">
            <a:noFill/>
            <a:miter lim="800000"/>
            <a:headEnd type="none" w="sm" len="sm"/>
            <a:tailEnd type="none" w="sm" len="sm"/>
          </a:ln>
          <a:effectLst/>
        </p:spPr>
        <p:txBody>
          <a:bodyPr>
            <a:spAutoFit/>
          </a:bodyPr>
          <a:lstStyle/>
          <a:p>
            <a:pPr>
              <a:spcBef>
                <a:spcPct val="50000"/>
              </a:spcBef>
            </a:pPr>
            <a:r>
              <a:rPr lang="es-MX">
                <a:solidFill>
                  <a:srgbClr val="CC0000"/>
                </a:solidFill>
              </a:rPr>
              <a:t>INSTANCIAS</a:t>
            </a:r>
            <a:endParaRPr lang="es-ES">
              <a:solidFill>
                <a:srgbClr val="CC0000"/>
              </a:solidFill>
            </a:endParaRPr>
          </a:p>
        </p:txBody>
      </p:sp>
      <p:sp>
        <p:nvSpPr>
          <p:cNvPr id="315397" name="Line 5"/>
          <p:cNvSpPr>
            <a:spLocks noChangeShapeType="1"/>
          </p:cNvSpPr>
          <p:nvPr/>
        </p:nvSpPr>
        <p:spPr bwMode="auto">
          <a:xfrm flipV="1">
            <a:off x="838200" y="2133600"/>
            <a:ext cx="381000" cy="914400"/>
          </a:xfrm>
          <a:prstGeom prst="line">
            <a:avLst/>
          </a:prstGeom>
          <a:noFill/>
          <a:ln w="57150" cap="sq">
            <a:solidFill>
              <a:schemeClr val="tx1"/>
            </a:solidFill>
            <a:round/>
            <a:headEnd type="none" w="sm" len="sm"/>
            <a:tailEnd type="triangle" w="sm" len="sm"/>
          </a:ln>
          <a:effectLst/>
        </p:spPr>
        <p:txBody>
          <a:bodyPr wrap="none"/>
          <a:lstStyle/>
          <a:p>
            <a:endParaRPr lang="es-MX"/>
          </a:p>
        </p:txBody>
      </p:sp>
      <p:sp>
        <p:nvSpPr>
          <p:cNvPr id="315398" name="Line 6"/>
          <p:cNvSpPr>
            <a:spLocks noChangeShapeType="1"/>
          </p:cNvSpPr>
          <p:nvPr/>
        </p:nvSpPr>
        <p:spPr bwMode="auto">
          <a:xfrm>
            <a:off x="838200" y="3962400"/>
            <a:ext cx="381000" cy="1143000"/>
          </a:xfrm>
          <a:prstGeom prst="line">
            <a:avLst/>
          </a:prstGeom>
          <a:noFill/>
          <a:ln w="57150" cap="sq">
            <a:solidFill>
              <a:schemeClr val="tx1"/>
            </a:solidFill>
            <a:round/>
            <a:headEnd type="none" w="sm" len="sm"/>
            <a:tailEnd type="triangle" w="sm" len="sm"/>
          </a:ln>
          <a:effectLst/>
        </p:spPr>
        <p:txBody>
          <a:bodyPr wrap="none"/>
          <a:lstStyle/>
          <a:p>
            <a:endParaRPr lang="es-MX"/>
          </a:p>
        </p:txBody>
      </p:sp>
      <p:sp>
        <p:nvSpPr>
          <p:cNvPr id="315399" name="Line 7"/>
          <p:cNvSpPr>
            <a:spLocks noChangeShapeType="1"/>
          </p:cNvSpPr>
          <p:nvPr/>
        </p:nvSpPr>
        <p:spPr bwMode="auto">
          <a:xfrm rot="10601752" flipH="1" flipV="1">
            <a:off x="1371600" y="838200"/>
            <a:ext cx="457200" cy="381000"/>
          </a:xfrm>
          <a:prstGeom prst="line">
            <a:avLst/>
          </a:prstGeom>
          <a:noFill/>
          <a:ln w="57150" cap="sq">
            <a:solidFill>
              <a:schemeClr val="tx1"/>
            </a:solidFill>
            <a:round/>
            <a:headEnd type="none" w="sm" len="sm"/>
            <a:tailEnd type="triangle" w="sm" len="sm"/>
          </a:ln>
          <a:effectLst/>
        </p:spPr>
        <p:txBody>
          <a:bodyPr wrap="none"/>
          <a:lstStyle/>
          <a:p>
            <a:endParaRPr lang="es-MX"/>
          </a:p>
        </p:txBody>
      </p:sp>
      <p:sp>
        <p:nvSpPr>
          <p:cNvPr id="315400" name="Line 8"/>
          <p:cNvSpPr>
            <a:spLocks noChangeShapeType="1"/>
          </p:cNvSpPr>
          <p:nvPr/>
        </p:nvSpPr>
        <p:spPr bwMode="auto">
          <a:xfrm rot="10800000" flipH="1" flipV="1">
            <a:off x="1981200" y="838200"/>
            <a:ext cx="838200" cy="381000"/>
          </a:xfrm>
          <a:prstGeom prst="line">
            <a:avLst/>
          </a:prstGeom>
          <a:noFill/>
          <a:ln w="57150" cap="sq">
            <a:solidFill>
              <a:schemeClr val="tx1"/>
            </a:solidFill>
            <a:round/>
            <a:headEnd type="none" w="sm" len="sm"/>
            <a:tailEnd type="triangle" w="sm" len="sm"/>
          </a:ln>
          <a:effectLst/>
        </p:spPr>
        <p:txBody>
          <a:bodyPr wrap="none"/>
          <a:lstStyle/>
          <a:p>
            <a:endParaRPr lang="es-MX"/>
          </a:p>
        </p:txBody>
      </p:sp>
      <p:sp>
        <p:nvSpPr>
          <p:cNvPr id="315401" name="Text Box 9"/>
          <p:cNvSpPr txBox="1">
            <a:spLocks noChangeArrowheads="1"/>
          </p:cNvSpPr>
          <p:nvPr/>
        </p:nvSpPr>
        <p:spPr bwMode="auto">
          <a:xfrm>
            <a:off x="990600" y="381000"/>
            <a:ext cx="1438275" cy="457200"/>
          </a:xfrm>
          <a:prstGeom prst="rect">
            <a:avLst/>
          </a:prstGeom>
          <a:noFill/>
          <a:ln w="12700" cap="sq">
            <a:noFill/>
            <a:miter lim="800000"/>
            <a:headEnd type="none" w="sm" len="sm"/>
            <a:tailEnd type="none" w="sm" len="sm"/>
          </a:ln>
          <a:effectLst/>
        </p:spPr>
        <p:txBody>
          <a:bodyPr wrap="none">
            <a:spAutoFit/>
          </a:bodyPr>
          <a:lstStyle/>
          <a:p>
            <a:r>
              <a:rPr lang="es-MX">
                <a:solidFill>
                  <a:srgbClr val="CC0000"/>
                </a:solidFill>
              </a:rPr>
              <a:t>Atributos</a:t>
            </a:r>
            <a:endParaRPr lang="es-ES">
              <a:solidFill>
                <a:srgbClr val="CC0000"/>
              </a:solidFill>
            </a:endParaRPr>
          </a:p>
        </p:txBody>
      </p:sp>
      <p:sp>
        <p:nvSpPr>
          <p:cNvPr id="315402" name="Text Box 10"/>
          <p:cNvSpPr txBox="1">
            <a:spLocks noChangeArrowheads="1"/>
          </p:cNvSpPr>
          <p:nvPr/>
        </p:nvSpPr>
        <p:spPr bwMode="auto">
          <a:xfrm>
            <a:off x="6705600" y="533400"/>
            <a:ext cx="1420813" cy="457200"/>
          </a:xfrm>
          <a:prstGeom prst="rect">
            <a:avLst/>
          </a:prstGeom>
          <a:noFill/>
          <a:ln w="12700" cap="sq">
            <a:noFill/>
            <a:miter lim="800000"/>
            <a:headEnd type="none" w="sm" len="sm"/>
            <a:tailEnd type="none" w="sm" len="sm"/>
          </a:ln>
          <a:effectLst/>
        </p:spPr>
        <p:txBody>
          <a:bodyPr wrap="none">
            <a:spAutoFit/>
          </a:bodyPr>
          <a:lstStyle/>
          <a:p>
            <a:r>
              <a:rPr lang="es-MX">
                <a:solidFill>
                  <a:srgbClr val="CC0000"/>
                </a:solidFill>
              </a:rPr>
              <a:t>Concepto</a:t>
            </a:r>
            <a:endParaRPr lang="es-ES">
              <a:solidFill>
                <a:srgbClr val="CC0000"/>
              </a:solidFill>
            </a:endParaRPr>
          </a:p>
        </p:txBody>
      </p:sp>
      <p:sp>
        <p:nvSpPr>
          <p:cNvPr id="315403" name="Line 11"/>
          <p:cNvSpPr>
            <a:spLocks noChangeShapeType="1"/>
          </p:cNvSpPr>
          <p:nvPr/>
        </p:nvSpPr>
        <p:spPr bwMode="auto">
          <a:xfrm>
            <a:off x="7315200" y="990600"/>
            <a:ext cx="0" cy="228600"/>
          </a:xfrm>
          <a:prstGeom prst="line">
            <a:avLst/>
          </a:prstGeom>
          <a:noFill/>
          <a:ln w="57150" cap="sq">
            <a:solidFill>
              <a:schemeClr val="tx1"/>
            </a:solidFill>
            <a:round/>
            <a:headEnd type="none" w="sm" len="sm"/>
            <a:tailEnd type="triangle" w="sm" len="sm"/>
          </a:ln>
          <a:effectLst/>
        </p:spPr>
        <p:txBody>
          <a:bodyPr wrap="none"/>
          <a:lstStyle/>
          <a:p>
            <a:endParaRPr lang="es-MX"/>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a:xfrm>
            <a:off x="1371600" y="533400"/>
            <a:ext cx="7543800" cy="1143000"/>
          </a:xfrm>
        </p:spPr>
        <p:txBody>
          <a:bodyPr/>
          <a:lstStyle/>
          <a:p>
            <a:r>
              <a:rPr lang="es-ES_tradnl" b="1"/>
              <a:t>Salida</a:t>
            </a:r>
            <a:endParaRPr lang="es-ES_tradnl"/>
          </a:p>
        </p:txBody>
      </p:sp>
      <p:sp>
        <p:nvSpPr>
          <p:cNvPr id="216067" name="Rectangle 3"/>
          <p:cNvSpPr>
            <a:spLocks noGrp="1" noChangeArrowheads="1"/>
          </p:cNvSpPr>
          <p:nvPr>
            <p:ph idx="1"/>
          </p:nvPr>
        </p:nvSpPr>
        <p:spPr/>
        <p:txBody>
          <a:bodyPr/>
          <a:lstStyle/>
          <a:p>
            <a:r>
              <a:rPr lang="es-ES_tradnl"/>
              <a:t>Descripción del </a:t>
            </a:r>
            <a:r>
              <a:rPr lang="es-ES_tradnl" b="1"/>
              <a:t>concepto</a:t>
            </a:r>
            <a:r>
              <a:rPr lang="es-ES_tradnl"/>
              <a:t>: lo que hay que aprender (inteligible y operacional)</a:t>
            </a:r>
          </a:p>
          <a:p>
            <a:pPr>
              <a:buFont typeface="Wingdings" pitchFamily="2" charset="2"/>
              <a:buNone/>
            </a:pPr>
            <a:endParaRPr lang="es-ES_tradnl"/>
          </a:p>
          <a:p>
            <a:r>
              <a:rPr lang="es-ES_tradnl"/>
              <a:t>La salida incluye una </a:t>
            </a:r>
            <a:r>
              <a:rPr lang="es-ES_tradnl" b="1" i="1"/>
              <a:t>descripción de la estructura</a:t>
            </a:r>
            <a:r>
              <a:rPr lang="es-ES_tradnl"/>
              <a:t>, como representación explícita del </a:t>
            </a:r>
            <a:r>
              <a:rPr lang="es-ES_tradnl" i="1"/>
              <a:t>conocimiento adquirido</a:t>
            </a:r>
            <a:r>
              <a:rPr lang="es-ES_tradnl"/>
              <a:t> y que puede usarse para </a:t>
            </a:r>
            <a:r>
              <a:rPr lang="es-ES_tradnl" i="1"/>
              <a:t>clasificar</a:t>
            </a:r>
            <a:r>
              <a:rPr lang="es-ES_tradnl"/>
              <a:t> ejemplos nuevos.</a:t>
            </a:r>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a:xfrm>
            <a:off x="1371600" y="533400"/>
            <a:ext cx="7543800" cy="1143000"/>
          </a:xfrm>
        </p:spPr>
        <p:txBody>
          <a:bodyPr/>
          <a:lstStyle/>
          <a:p>
            <a:r>
              <a:rPr lang="es-ES_tradnl" b="1"/>
              <a:t>Proceso</a:t>
            </a:r>
            <a:br>
              <a:rPr lang="es-ES_tradnl" b="1"/>
            </a:br>
            <a:r>
              <a:rPr lang="es-ES_tradnl" b="1">
                <a:solidFill>
                  <a:srgbClr val="660066"/>
                </a:solidFill>
              </a:rPr>
              <a:t>Estilos de aprendizaje</a:t>
            </a:r>
            <a:endParaRPr lang="es-ES_tradnl">
              <a:solidFill>
                <a:srgbClr val="660066"/>
              </a:solidFill>
            </a:endParaRPr>
          </a:p>
        </p:txBody>
      </p:sp>
      <p:sp>
        <p:nvSpPr>
          <p:cNvPr id="323587" name="Rectangle 3"/>
          <p:cNvSpPr>
            <a:spLocks noGrp="1" noChangeArrowheads="1"/>
          </p:cNvSpPr>
          <p:nvPr>
            <p:ph idx="1"/>
          </p:nvPr>
        </p:nvSpPr>
        <p:spPr/>
        <p:txBody>
          <a:bodyPr/>
          <a:lstStyle/>
          <a:p>
            <a:pPr>
              <a:buFont typeface="Wingdings" pitchFamily="2" charset="2"/>
              <a:buNone/>
            </a:pPr>
            <a:r>
              <a:rPr lang="es-ES_tradnl"/>
              <a:t>    Clasificación 			Asociación</a:t>
            </a:r>
          </a:p>
          <a:p>
            <a:endParaRPr lang="es-ES_tradnl"/>
          </a:p>
          <a:p>
            <a:pPr>
              <a:buFont typeface="Wingdings" pitchFamily="2" charset="2"/>
              <a:buNone/>
            </a:pPr>
            <a:r>
              <a:rPr lang="es-ES_tradnl"/>
              <a:t>                                               </a:t>
            </a:r>
          </a:p>
          <a:p>
            <a:pPr>
              <a:buFont typeface="Wingdings" pitchFamily="2" charset="2"/>
              <a:buNone/>
            </a:pPr>
            <a:r>
              <a:rPr lang="es-ES_tradnl"/>
              <a:t>  Agrupamiento 		Predicción numérica</a:t>
            </a:r>
          </a:p>
          <a:p>
            <a:pPr>
              <a:buFont typeface="Wingdings" pitchFamily="2" charset="2"/>
              <a:buNone/>
            </a:pPr>
            <a:r>
              <a:rPr lang="es-ES_tradnl"/>
              <a:t>					</a:t>
            </a:r>
          </a:p>
          <a:p>
            <a:pPr>
              <a:buFont typeface="Wingdings" pitchFamily="2" charset="2"/>
              <a:buNone/>
            </a:pPr>
            <a:r>
              <a:rPr lang="es-ES_tradnl"/>
              <a:t>                                         </a:t>
            </a:r>
          </a:p>
        </p:txBody>
      </p:sp>
      <p:graphicFrame>
        <p:nvGraphicFramePr>
          <p:cNvPr id="323588" name="Object 4"/>
          <p:cNvGraphicFramePr>
            <a:graphicFrameLocks noChangeAspect="1"/>
          </p:cNvGraphicFramePr>
          <p:nvPr/>
        </p:nvGraphicFramePr>
        <p:xfrm>
          <a:off x="6391275" y="4419600"/>
          <a:ext cx="1381125" cy="1223963"/>
        </p:xfrm>
        <a:graphic>
          <a:graphicData uri="http://schemas.openxmlformats.org/presentationml/2006/ole">
            <mc:AlternateContent xmlns:mc="http://schemas.openxmlformats.org/markup-compatibility/2006">
              <mc:Choice xmlns:v="urn:schemas-microsoft-com:vml" Requires="v">
                <p:oleObj spid="_x0000_s323716" name="Clip" r:id="rId3" imgW="3285720" imgH="2914200" progId="">
                  <p:embed/>
                </p:oleObj>
              </mc:Choice>
              <mc:Fallback>
                <p:oleObj name="Clip" r:id="rId3" imgW="3285720" imgH="2914200"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1275" y="4419600"/>
                        <a:ext cx="1381125" cy="1223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3589" name="Object 5"/>
          <p:cNvGraphicFramePr>
            <a:graphicFrameLocks noChangeAspect="1"/>
          </p:cNvGraphicFramePr>
          <p:nvPr/>
        </p:nvGraphicFramePr>
        <p:xfrm>
          <a:off x="2209800" y="2667000"/>
          <a:ext cx="1270000" cy="1068388"/>
        </p:xfrm>
        <a:graphic>
          <a:graphicData uri="http://schemas.openxmlformats.org/presentationml/2006/ole">
            <mc:AlternateContent xmlns:mc="http://schemas.openxmlformats.org/markup-compatibility/2006">
              <mc:Choice xmlns:v="urn:schemas-microsoft-com:vml" Requires="v">
                <p:oleObj spid="_x0000_s323717" name="Clip" r:id="rId5" imgW="4674960" imgH="3934080" progId="">
                  <p:embed/>
                </p:oleObj>
              </mc:Choice>
              <mc:Fallback>
                <p:oleObj name="Clip" r:id="rId5" imgW="4674960" imgH="3934080" progId="">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2667000"/>
                        <a:ext cx="1270000" cy="1068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3590" name="Object 6"/>
          <p:cNvGraphicFramePr>
            <a:graphicFrameLocks noChangeAspect="1"/>
          </p:cNvGraphicFramePr>
          <p:nvPr/>
        </p:nvGraphicFramePr>
        <p:xfrm>
          <a:off x="2090738" y="4419600"/>
          <a:ext cx="1490662" cy="1222375"/>
        </p:xfrm>
        <a:graphic>
          <a:graphicData uri="http://schemas.openxmlformats.org/presentationml/2006/ole">
            <mc:AlternateContent xmlns:mc="http://schemas.openxmlformats.org/markup-compatibility/2006">
              <mc:Choice xmlns:v="urn:schemas-microsoft-com:vml" Requires="v">
                <p:oleObj spid="_x0000_s323718" name="Clip" r:id="rId7" imgW="2982960" imgH="2446920" progId="">
                  <p:embed/>
                </p:oleObj>
              </mc:Choice>
              <mc:Fallback>
                <p:oleObj name="Clip" r:id="rId7" imgW="2982960" imgH="2446920" progId="">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90738" y="4419600"/>
                        <a:ext cx="1490662" cy="1222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3591" name="Object 7"/>
          <p:cNvGraphicFramePr>
            <a:graphicFrameLocks noChangeAspect="1"/>
          </p:cNvGraphicFramePr>
          <p:nvPr/>
        </p:nvGraphicFramePr>
        <p:xfrm>
          <a:off x="6248400" y="2514600"/>
          <a:ext cx="1447800" cy="1093788"/>
        </p:xfrm>
        <a:graphic>
          <a:graphicData uri="http://schemas.openxmlformats.org/presentationml/2006/ole">
            <mc:AlternateContent xmlns:mc="http://schemas.openxmlformats.org/markup-compatibility/2006">
              <mc:Choice xmlns:v="urn:schemas-microsoft-com:vml" Requires="v">
                <p:oleObj spid="_x0000_s323719" name="Clip" r:id="rId9" imgW="735480" imgH="555480" progId="">
                  <p:embed/>
                </p:oleObj>
              </mc:Choice>
              <mc:Fallback>
                <p:oleObj name="Clip" r:id="rId9" imgW="735480" imgH="555480" progId="">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8400" y="2514600"/>
                        <a:ext cx="1447800" cy="1093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676400" y="0"/>
            <a:ext cx="7467600" cy="1143000"/>
          </a:xfrm>
        </p:spPr>
        <p:txBody>
          <a:bodyPr/>
          <a:lstStyle/>
          <a:p>
            <a:r>
              <a:rPr lang="es-ES_tradnl" sz="3600"/>
              <a:t>Aprendizaje Automático</a:t>
            </a:r>
          </a:p>
        </p:txBody>
      </p:sp>
      <p:sp>
        <p:nvSpPr>
          <p:cNvPr id="28675" name="Rectangle 3"/>
          <p:cNvSpPr>
            <a:spLocks noGrp="1" noChangeArrowheads="1"/>
          </p:cNvSpPr>
          <p:nvPr>
            <p:ph idx="1"/>
          </p:nvPr>
        </p:nvSpPr>
        <p:spPr>
          <a:xfrm>
            <a:off x="1371600" y="1600200"/>
            <a:ext cx="7620000" cy="4114800"/>
          </a:xfrm>
        </p:spPr>
        <p:txBody>
          <a:bodyPr/>
          <a:lstStyle/>
          <a:p>
            <a:pPr algn="just"/>
            <a:r>
              <a:rPr lang="es-ES_tradnl" sz="2800" dirty="0"/>
              <a:t>Un sistema de este tipo utiliza observaciones codificadas, frecuentemente almacenadas en un conjunto llamado de </a:t>
            </a:r>
            <a:r>
              <a:rPr lang="es-ES_tradnl" sz="2800" dirty="0">
                <a:solidFill>
                  <a:srgbClr val="0000FF"/>
                </a:solidFill>
              </a:rPr>
              <a:t>entrenamiento</a:t>
            </a:r>
            <a:r>
              <a:rPr lang="es-ES_tradnl" sz="2800" dirty="0"/>
              <a:t>.</a:t>
            </a:r>
          </a:p>
          <a:p>
            <a:pPr algn="just"/>
            <a:r>
              <a:rPr lang="es-ES_tradnl" sz="2800" dirty="0"/>
              <a:t>En el aprendizaje supervisado, el sistema busca </a:t>
            </a:r>
            <a:r>
              <a:rPr lang="es-ES_tradnl" sz="2800" dirty="0">
                <a:solidFill>
                  <a:srgbClr val="FF3300"/>
                </a:solidFill>
              </a:rPr>
              <a:t>descripciones</a:t>
            </a:r>
            <a:r>
              <a:rPr lang="es-ES_tradnl" sz="2800" dirty="0"/>
              <a:t> para las clases definidas por el usuario y en el no supervisado construye un sumario del conjunto de entrenamiento, como un </a:t>
            </a:r>
            <a:r>
              <a:rPr lang="es-ES_tradnl" sz="2800" dirty="0">
                <a:solidFill>
                  <a:srgbClr val="660066"/>
                </a:solidFill>
              </a:rPr>
              <a:t>conjunto de clases descubiertas y sus descripciones</a:t>
            </a:r>
            <a:r>
              <a:rPr lang="es-ES_tradnl" sz="2800" dirty="0"/>
              <a:t>.</a:t>
            </a:r>
          </a:p>
        </p:txBody>
      </p:sp>
      <p:sp>
        <p:nvSpPr>
          <p:cNvPr id="9"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a:t>Presentación</a:t>
            </a:r>
          </a:p>
        </p:txBody>
      </p:sp>
      <p:sp>
        <p:nvSpPr>
          <p:cNvPr id="67590" name="Rectangle 6"/>
          <p:cNvSpPr>
            <a:spLocks noGrp="1" noChangeArrowheads="1"/>
          </p:cNvSpPr>
          <p:nvPr>
            <p:ph type="body" sz="half" idx="1"/>
          </p:nvPr>
        </p:nvSpPr>
        <p:spPr>
          <a:xfrm>
            <a:off x="1905000" y="1905000"/>
            <a:ext cx="3962400" cy="4114800"/>
          </a:xfrm>
        </p:spPr>
        <p:txBody>
          <a:bodyPr/>
          <a:lstStyle/>
          <a:p>
            <a:r>
              <a:rPr lang="es-MX" sz="2800" dirty="0" smtClean="0"/>
              <a:t>Tomando decisiones</a:t>
            </a:r>
          </a:p>
          <a:p>
            <a:r>
              <a:rPr lang="es-MX" sz="2800" dirty="0" smtClean="0"/>
              <a:t>Motivación</a:t>
            </a:r>
            <a:endParaRPr lang="es-MX" sz="2800" dirty="0"/>
          </a:p>
          <a:p>
            <a:r>
              <a:rPr lang="es-MX" sz="2800" dirty="0"/>
              <a:t>Descubrimiento</a:t>
            </a:r>
          </a:p>
          <a:p>
            <a:r>
              <a:rPr lang="es-MX" sz="2800" dirty="0"/>
              <a:t>Minería de Datos</a:t>
            </a:r>
          </a:p>
          <a:p>
            <a:r>
              <a:rPr lang="es-MX" sz="2800" dirty="0"/>
              <a:t>Estilos de Aprendizaje</a:t>
            </a:r>
          </a:p>
          <a:p>
            <a:r>
              <a:rPr lang="es-MX" sz="2800" dirty="0"/>
              <a:t>Aplicaciones</a:t>
            </a:r>
          </a:p>
          <a:p>
            <a:r>
              <a:rPr lang="es-MX" sz="2800" dirty="0"/>
              <a:t>É</a:t>
            </a:r>
            <a:r>
              <a:rPr lang="es-MX" sz="2800" dirty="0" smtClean="0"/>
              <a:t>tica</a:t>
            </a:r>
            <a:endParaRPr lang="es-MX" sz="2800" dirty="0"/>
          </a:p>
          <a:p>
            <a:endParaRPr lang="es-ES" sz="2800" dirty="0"/>
          </a:p>
        </p:txBody>
      </p:sp>
      <p:graphicFrame>
        <p:nvGraphicFramePr>
          <p:cNvPr id="116768" name="Object 32"/>
          <p:cNvGraphicFramePr>
            <a:graphicFrameLocks noGrp="1" noChangeAspect="1"/>
          </p:cNvGraphicFramePr>
          <p:nvPr>
            <p:ph type="clipArt" sz="half" idx="2"/>
          </p:nvPr>
        </p:nvGraphicFramePr>
        <p:xfrm>
          <a:off x="6022975" y="1981200"/>
          <a:ext cx="2203450" cy="4113213"/>
        </p:xfrm>
        <a:graphic>
          <a:graphicData uri="http://schemas.openxmlformats.org/presentationml/2006/ole">
            <mc:AlternateContent xmlns:mc="http://schemas.openxmlformats.org/markup-compatibility/2006">
              <mc:Choice xmlns:v="urn:schemas-microsoft-com:vml" Requires="v">
                <p:oleObj spid="_x0000_s116800" name="Clip" r:id="rId3" imgW="2734920" imgH="5104800" progId="">
                  <p:embed/>
                </p:oleObj>
              </mc:Choice>
              <mc:Fallback>
                <p:oleObj name="Clip" r:id="rId3" imgW="2734920" imgH="5104800" progId="">
                  <p:embed/>
                  <p:pic>
                    <p:nvPicPr>
                      <p:cNvPr id="0" name="Picture 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2975" y="1981200"/>
                        <a:ext cx="2203450" cy="4113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7590">
                                            <p:txEl>
                                              <p:pRg st="0" end="0"/>
                                            </p:txEl>
                                          </p:spTgt>
                                        </p:tgtEl>
                                        <p:attrNameLst>
                                          <p:attrName>style.visibility</p:attrName>
                                        </p:attrNameLst>
                                      </p:cBhvr>
                                      <p:to>
                                        <p:strVal val="visible"/>
                                      </p:to>
                                    </p:set>
                                    <p:animEffect transition="in" filter="slide(fromBottom)">
                                      <p:cBhvr>
                                        <p:cTn id="7" dur="500"/>
                                        <p:tgtEl>
                                          <p:spTgt spid="675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7590">
                                            <p:txEl>
                                              <p:pRg st="1" end="1"/>
                                            </p:txEl>
                                          </p:spTgt>
                                        </p:tgtEl>
                                        <p:attrNameLst>
                                          <p:attrName>style.visibility</p:attrName>
                                        </p:attrNameLst>
                                      </p:cBhvr>
                                      <p:to>
                                        <p:strVal val="visible"/>
                                      </p:to>
                                    </p:set>
                                    <p:animEffect transition="in" filter="slide(fromBottom)">
                                      <p:cBhvr>
                                        <p:cTn id="12" dur="500"/>
                                        <p:tgtEl>
                                          <p:spTgt spid="675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7590">
                                            <p:txEl>
                                              <p:pRg st="2" end="2"/>
                                            </p:txEl>
                                          </p:spTgt>
                                        </p:tgtEl>
                                        <p:attrNameLst>
                                          <p:attrName>style.visibility</p:attrName>
                                        </p:attrNameLst>
                                      </p:cBhvr>
                                      <p:to>
                                        <p:strVal val="visible"/>
                                      </p:to>
                                    </p:set>
                                    <p:animEffect transition="in" filter="slide(fromBottom)">
                                      <p:cBhvr>
                                        <p:cTn id="17" dur="500"/>
                                        <p:tgtEl>
                                          <p:spTgt spid="6759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7590">
                                            <p:txEl>
                                              <p:pRg st="3" end="3"/>
                                            </p:txEl>
                                          </p:spTgt>
                                        </p:tgtEl>
                                        <p:attrNameLst>
                                          <p:attrName>style.visibility</p:attrName>
                                        </p:attrNameLst>
                                      </p:cBhvr>
                                      <p:to>
                                        <p:strVal val="visible"/>
                                      </p:to>
                                    </p:set>
                                    <p:animEffect transition="in" filter="slide(fromBottom)">
                                      <p:cBhvr>
                                        <p:cTn id="22" dur="500"/>
                                        <p:tgtEl>
                                          <p:spTgt spid="6759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67590">
                                            <p:txEl>
                                              <p:pRg st="4" end="4"/>
                                            </p:txEl>
                                          </p:spTgt>
                                        </p:tgtEl>
                                        <p:attrNameLst>
                                          <p:attrName>style.visibility</p:attrName>
                                        </p:attrNameLst>
                                      </p:cBhvr>
                                      <p:to>
                                        <p:strVal val="visible"/>
                                      </p:to>
                                    </p:set>
                                    <p:animEffect transition="in" filter="slide(fromBottom)">
                                      <p:cBhvr>
                                        <p:cTn id="27" dur="500"/>
                                        <p:tgtEl>
                                          <p:spTgt spid="6759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67590">
                                            <p:txEl>
                                              <p:pRg st="5" end="5"/>
                                            </p:txEl>
                                          </p:spTgt>
                                        </p:tgtEl>
                                        <p:attrNameLst>
                                          <p:attrName>style.visibility</p:attrName>
                                        </p:attrNameLst>
                                      </p:cBhvr>
                                      <p:to>
                                        <p:strVal val="visible"/>
                                      </p:to>
                                    </p:set>
                                    <p:animEffect transition="in" filter="slide(fromBottom)">
                                      <p:cBhvr>
                                        <p:cTn id="32" dur="500"/>
                                        <p:tgtEl>
                                          <p:spTgt spid="6759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67590">
                                            <p:txEl>
                                              <p:pRg st="6" end="6"/>
                                            </p:txEl>
                                          </p:spTgt>
                                        </p:tgtEl>
                                        <p:attrNameLst>
                                          <p:attrName>style.visibility</p:attrName>
                                        </p:attrNameLst>
                                      </p:cBhvr>
                                      <p:to>
                                        <p:strVal val="visible"/>
                                      </p:to>
                                    </p:set>
                                    <p:animEffect transition="in" filter="slide(fromBottom)">
                                      <p:cBhvr>
                                        <p:cTn id="37" dur="500"/>
                                        <p:tgtEl>
                                          <p:spTgt spid="6759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90"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1371600" y="533400"/>
            <a:ext cx="7543800" cy="1143000"/>
          </a:xfrm>
        </p:spPr>
        <p:txBody>
          <a:bodyPr/>
          <a:lstStyle/>
          <a:p>
            <a:r>
              <a:rPr lang="es-MX"/>
              <a:t>Minería de Datos</a:t>
            </a:r>
            <a:endParaRPr lang="es-ES"/>
          </a:p>
        </p:txBody>
      </p:sp>
      <p:sp>
        <p:nvSpPr>
          <p:cNvPr id="332803" name="Rectangle 3"/>
          <p:cNvSpPr>
            <a:spLocks noGrp="1" noChangeArrowheads="1"/>
          </p:cNvSpPr>
          <p:nvPr>
            <p:ph idx="1"/>
          </p:nvPr>
        </p:nvSpPr>
        <p:spPr/>
        <p:txBody>
          <a:bodyPr/>
          <a:lstStyle/>
          <a:p>
            <a:pPr>
              <a:lnSpc>
                <a:spcPct val="90000"/>
              </a:lnSpc>
            </a:pPr>
            <a:r>
              <a:rPr lang="es-MX"/>
              <a:t>Dirigida: La meta principal es predecir, estimar, clasificar ó caracterizar el comportamiento de algun atributo, prevíamente identificado, en términos de un conjunto de variables de entrada.</a:t>
            </a:r>
          </a:p>
          <a:p>
            <a:pPr>
              <a:lnSpc>
                <a:spcPct val="90000"/>
              </a:lnSpc>
              <a:buFont typeface="Wingdings" pitchFamily="2" charset="2"/>
              <a:buNone/>
            </a:pPr>
            <a:endParaRPr lang="es-MX"/>
          </a:p>
          <a:p>
            <a:pPr>
              <a:lnSpc>
                <a:spcPct val="90000"/>
              </a:lnSpc>
            </a:pPr>
            <a:r>
              <a:rPr lang="es-MX"/>
              <a:t>No dirigida: La meta es descubrir una estructura en el conjunto de datos</a:t>
            </a:r>
            <a:endParaRPr lang="es-ES"/>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1371600" y="533400"/>
            <a:ext cx="7543800" cy="1143000"/>
          </a:xfrm>
        </p:spPr>
        <p:txBody>
          <a:bodyPr/>
          <a:lstStyle/>
          <a:p>
            <a:r>
              <a:rPr lang="es-MX"/>
              <a:t>Clasificación</a:t>
            </a:r>
            <a:endParaRPr lang="es-ES"/>
          </a:p>
        </p:txBody>
      </p:sp>
      <p:sp>
        <p:nvSpPr>
          <p:cNvPr id="238595" name="Rectangle 3"/>
          <p:cNvSpPr>
            <a:spLocks noGrp="1" noChangeArrowheads="1"/>
          </p:cNvSpPr>
          <p:nvPr>
            <p:ph idx="1"/>
          </p:nvPr>
        </p:nvSpPr>
        <p:spPr/>
        <p:txBody>
          <a:bodyPr/>
          <a:lstStyle/>
          <a:p>
            <a:r>
              <a:rPr lang="es-MX"/>
              <a:t>Minería de datos dirigida: su objetivo es clasificar ó caracterizar el comportamiento de un atributo particular, en términos del resto.</a:t>
            </a:r>
            <a:r>
              <a:rPr lang="es-ES_tradnl"/>
              <a:t> </a:t>
            </a:r>
          </a:p>
          <a:p>
            <a:r>
              <a:rPr lang="es-ES_tradnl" b="1"/>
              <a:t>Árboles</a:t>
            </a:r>
            <a:endParaRPr lang="es-ES_tradnl"/>
          </a:p>
          <a:p>
            <a:r>
              <a:rPr lang="es-ES_tradnl" b="1"/>
              <a:t>Reglas</a:t>
            </a:r>
            <a:endParaRPr lang="es-ES" b="1"/>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a:xfrm>
            <a:off x="1371600" y="533400"/>
            <a:ext cx="7543800" cy="1143000"/>
          </a:xfrm>
        </p:spPr>
        <p:txBody>
          <a:bodyPr/>
          <a:lstStyle/>
          <a:p>
            <a:r>
              <a:rPr lang="es-ES_tradnl" b="1"/>
              <a:t>Árboles de decisión</a:t>
            </a:r>
            <a:endParaRPr lang="es-ES_tradnl"/>
          </a:p>
        </p:txBody>
      </p:sp>
      <p:graphicFrame>
        <p:nvGraphicFramePr>
          <p:cNvPr id="250889" name="Object 9"/>
          <p:cNvGraphicFramePr>
            <a:graphicFrameLocks noChangeAspect="1"/>
          </p:cNvGraphicFramePr>
          <p:nvPr/>
        </p:nvGraphicFramePr>
        <p:xfrm>
          <a:off x="1828800" y="1447800"/>
          <a:ext cx="4495800" cy="4495800"/>
        </p:xfrm>
        <a:graphic>
          <a:graphicData uri="http://schemas.openxmlformats.org/presentationml/2006/ole">
            <mc:AlternateContent xmlns:mc="http://schemas.openxmlformats.org/markup-compatibility/2006">
              <mc:Choice xmlns:v="urn:schemas-microsoft-com:vml" Requires="v">
                <p:oleObj spid="_x0000_s250921" r:id="rId4" imgW="914400" imgH="914400" progId="">
                  <p:embed/>
                </p:oleObj>
              </mc:Choice>
              <mc:Fallback>
                <p:oleObj r:id="rId4" imgW="914400" imgH="914400" progId="">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1447800"/>
                        <a:ext cx="4495800" cy="449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0891" name="Rectangle 11"/>
          <p:cNvSpPr>
            <a:spLocks noChangeArrowheads="1"/>
          </p:cNvSpPr>
          <p:nvPr/>
        </p:nvSpPr>
        <p:spPr bwMode="auto">
          <a:xfrm>
            <a:off x="6443663" y="2349500"/>
            <a:ext cx="2233612" cy="946150"/>
          </a:xfrm>
          <a:prstGeom prst="rect">
            <a:avLst/>
          </a:prstGeom>
          <a:noFill/>
          <a:ln w="12700" cap="sq">
            <a:noFill/>
            <a:miter lim="800000"/>
            <a:headEnd type="none" w="sm" len="sm"/>
            <a:tailEnd type="none" w="sm" len="sm"/>
          </a:ln>
          <a:effectLst/>
        </p:spPr>
        <p:txBody>
          <a:bodyPr>
            <a:spAutoFit/>
          </a:bodyPr>
          <a:lstStyle/>
          <a:p>
            <a:r>
              <a:rPr lang="es-MX" sz="2800" b="0">
                <a:solidFill>
                  <a:srgbClr val="CC0000"/>
                </a:solidFill>
              </a:rPr>
              <a:t>ID3, C4.5, C5</a:t>
            </a:r>
          </a:p>
          <a:p>
            <a:r>
              <a:rPr lang="es-MX" sz="2800" b="0">
                <a:solidFill>
                  <a:srgbClr val="CC0000"/>
                </a:solidFill>
              </a:rPr>
              <a:t>Índice GINI</a:t>
            </a:r>
            <a:endParaRPr lang="es-ES" sz="2800" b="0">
              <a:solidFill>
                <a:srgbClr val="CC0000"/>
              </a:solidFill>
            </a:endParaRPr>
          </a:p>
        </p:txBody>
      </p:sp>
      <p:sp>
        <p:nvSpPr>
          <p:cNvPr id="9"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0889"/>
                                        </p:tgtEl>
                                        <p:attrNameLst>
                                          <p:attrName>style.visibility</p:attrName>
                                        </p:attrNameLst>
                                      </p:cBhvr>
                                      <p:to>
                                        <p:strVal val="visible"/>
                                      </p:to>
                                    </p:set>
                                    <p:anim calcmode="lin" valueType="num">
                                      <p:cBhvr additive="base">
                                        <p:cTn id="7" dur="500" fill="hold"/>
                                        <p:tgtEl>
                                          <p:spTgt spid="250889"/>
                                        </p:tgtEl>
                                        <p:attrNameLst>
                                          <p:attrName>ppt_x</p:attrName>
                                        </p:attrNameLst>
                                      </p:cBhvr>
                                      <p:tavLst>
                                        <p:tav tm="0">
                                          <p:val>
                                            <p:strVal val="0-#ppt_w/2"/>
                                          </p:val>
                                        </p:tav>
                                        <p:tav tm="100000">
                                          <p:val>
                                            <p:strVal val="#ppt_x"/>
                                          </p:val>
                                        </p:tav>
                                      </p:tavLst>
                                    </p:anim>
                                    <p:anim calcmode="lin" valueType="num">
                                      <p:cBhvr additive="base">
                                        <p:cTn id="8" dur="500" fill="hold"/>
                                        <p:tgtEl>
                                          <p:spTgt spid="25088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250891"/>
                                        </p:tgtEl>
                                        <p:attrNameLst>
                                          <p:attrName>style.visibility</p:attrName>
                                        </p:attrNameLst>
                                      </p:cBhvr>
                                      <p:to>
                                        <p:strVal val="visible"/>
                                      </p:to>
                                    </p:set>
                                    <p:animEffect transition="in" filter="box(in)">
                                      <p:cBhvr>
                                        <p:cTn id="13" dur="500"/>
                                        <p:tgtEl>
                                          <p:spTgt spid="250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9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1371600" y="533400"/>
            <a:ext cx="7543800" cy="1143000"/>
          </a:xfrm>
        </p:spPr>
        <p:txBody>
          <a:bodyPr/>
          <a:lstStyle/>
          <a:p>
            <a:r>
              <a:rPr lang="es-ES_tradnl" b="1"/>
              <a:t>Reglas de clasificación</a:t>
            </a:r>
            <a:endParaRPr lang="es-ES_tradnl"/>
          </a:p>
        </p:txBody>
      </p:sp>
      <p:sp>
        <p:nvSpPr>
          <p:cNvPr id="259075" name="Rectangle 3"/>
          <p:cNvSpPr>
            <a:spLocks noGrp="1" noChangeArrowheads="1"/>
          </p:cNvSpPr>
          <p:nvPr>
            <p:ph idx="1"/>
          </p:nvPr>
        </p:nvSpPr>
        <p:spPr>
          <a:xfrm>
            <a:off x="1371600" y="1676400"/>
            <a:ext cx="7772400" cy="4419600"/>
          </a:xfrm>
        </p:spPr>
        <p:txBody>
          <a:bodyPr/>
          <a:lstStyle/>
          <a:p>
            <a:pPr algn="ctr">
              <a:buFont typeface="Wingdings" pitchFamily="2" charset="2"/>
              <a:buNone/>
            </a:pPr>
            <a:r>
              <a:rPr lang="es-ES_tradnl" b="1">
                <a:solidFill>
                  <a:srgbClr val="FF00FF"/>
                </a:solidFill>
              </a:rPr>
              <a:t>Antecedente </a:t>
            </a:r>
            <a:r>
              <a:rPr lang="es-ES_tradnl" b="1">
                <a:solidFill>
                  <a:srgbClr val="FF00FF"/>
                </a:solidFill>
                <a:sym typeface="Symbol" pitchFamily="18" charset="2"/>
              </a:rPr>
              <a:t> consecuente</a:t>
            </a:r>
            <a:endParaRPr lang="es-ES_tradnl">
              <a:sym typeface="Symbol" pitchFamily="18" charset="2"/>
            </a:endParaRPr>
          </a:p>
          <a:p>
            <a:r>
              <a:rPr lang="es-ES_tradnl" sz="2800" b="1">
                <a:sym typeface="Symbol" pitchFamily="18" charset="2"/>
              </a:rPr>
              <a:t>Antecedente</a:t>
            </a:r>
            <a:r>
              <a:rPr lang="es-ES_tradnl" sz="2800">
                <a:sym typeface="Symbol" pitchFamily="18" charset="2"/>
              </a:rPr>
              <a:t>: precondiciones, son la serie de pruebas que se realizan sobre los atributos. </a:t>
            </a:r>
          </a:p>
          <a:p>
            <a:pPr lvl="1"/>
            <a:r>
              <a:rPr lang="es-ES_tradnl" sz="2400" b="1">
                <a:sym typeface="Symbol" pitchFamily="18" charset="2"/>
              </a:rPr>
              <a:t>Conjuntivas ( cumplen p/ que la regla tenga éxito) </a:t>
            </a:r>
          </a:p>
          <a:p>
            <a:pPr lvl="1"/>
            <a:r>
              <a:rPr lang="es-ES_tradnl" sz="2400" b="1">
                <a:sym typeface="Symbol" pitchFamily="18" charset="2"/>
              </a:rPr>
              <a:t>Pueden ser expresiones lógicas. </a:t>
            </a:r>
          </a:p>
          <a:p>
            <a:r>
              <a:rPr lang="es-ES_tradnl" sz="2800" b="1">
                <a:sym typeface="Symbol" pitchFamily="18" charset="2"/>
              </a:rPr>
              <a:t>Consecuente</a:t>
            </a:r>
            <a:r>
              <a:rPr lang="es-ES_tradnl" sz="2800">
                <a:sym typeface="Symbol" pitchFamily="18" charset="2"/>
              </a:rPr>
              <a:t>: conclusión, da la clase o clases que aplican a las instancias cubiertas por la regla</a:t>
            </a:r>
          </a:p>
          <a:p>
            <a:r>
              <a:rPr lang="es-ES_tradnl" sz="2800" b="1">
                <a:sym typeface="Symbol" pitchFamily="18" charset="2"/>
              </a:rPr>
              <a:t>Las reglas son disyuntivas</a:t>
            </a:r>
          </a:p>
          <a:p>
            <a:r>
              <a:rPr lang="es-ES_tradnl" sz="2800" b="1">
                <a:sym typeface="Symbol" pitchFamily="18" charset="2"/>
              </a:rPr>
              <a:t>Posibles conflictos</a:t>
            </a:r>
            <a:endParaRPr lang="es-ES_tradnl" sz="2800">
              <a:sym typeface="Symbol" pitchFamily="18" charset="2"/>
            </a:endParaRPr>
          </a:p>
        </p:txBody>
      </p:sp>
      <p:pic>
        <p:nvPicPr>
          <p:cNvPr id="259076" name="Picture 4" descr="ruler"/>
          <p:cNvPicPr>
            <a:picLocks noChangeAspect="1" noChangeArrowheads="1"/>
          </p:cNvPicPr>
          <p:nvPr/>
        </p:nvPicPr>
        <p:blipFill>
          <a:blip r:embed="rId3" cstate="print"/>
          <a:srcRect/>
          <a:stretch>
            <a:fillRect/>
          </a:stretch>
        </p:blipFill>
        <p:spPr bwMode="auto">
          <a:xfrm>
            <a:off x="304800" y="417513"/>
            <a:ext cx="8534400" cy="515937"/>
          </a:xfrm>
          <a:prstGeom prst="rect">
            <a:avLst/>
          </a:prstGeom>
          <a:noFill/>
        </p:spPr>
      </p:pic>
      <p:sp>
        <p:nvSpPr>
          <p:cNvPr id="259078" name="Rectangle 6"/>
          <p:cNvSpPr>
            <a:spLocks noChangeArrowheads="1"/>
          </p:cNvSpPr>
          <p:nvPr/>
        </p:nvSpPr>
        <p:spPr bwMode="auto">
          <a:xfrm>
            <a:off x="6227763" y="5157788"/>
            <a:ext cx="1943100" cy="946150"/>
          </a:xfrm>
          <a:prstGeom prst="rect">
            <a:avLst/>
          </a:prstGeom>
          <a:noFill/>
          <a:ln w="12700" cap="sq">
            <a:noFill/>
            <a:miter lim="800000"/>
            <a:headEnd type="none" w="sm" len="sm"/>
            <a:tailEnd type="none" w="sm" len="sm"/>
          </a:ln>
          <a:effectLst/>
        </p:spPr>
        <p:txBody>
          <a:bodyPr>
            <a:spAutoFit/>
          </a:bodyPr>
          <a:lstStyle/>
          <a:p>
            <a:r>
              <a:rPr lang="es-ES_tradnl" sz="2800" b="0">
                <a:solidFill>
                  <a:srgbClr val="CC0000"/>
                </a:solidFill>
              </a:rPr>
              <a:t>1-Rule</a:t>
            </a:r>
          </a:p>
          <a:p>
            <a:r>
              <a:rPr lang="es-ES_tradnl" sz="2800" b="0">
                <a:solidFill>
                  <a:srgbClr val="CC0000"/>
                </a:solidFill>
              </a:rPr>
              <a:t>PRISM</a:t>
            </a:r>
            <a:endParaRPr lang="es-ES" sz="2800" b="0">
              <a:solidFill>
                <a:srgbClr val="CC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9078"/>
                                        </p:tgtEl>
                                        <p:attrNameLst>
                                          <p:attrName>style.visibility</p:attrName>
                                        </p:attrNameLst>
                                      </p:cBhvr>
                                      <p:to>
                                        <p:strVal val="visible"/>
                                      </p:to>
                                    </p:set>
                                    <p:anim calcmode="lin" valueType="num">
                                      <p:cBhvr additive="base">
                                        <p:cTn id="7" dur="500" fill="hold"/>
                                        <p:tgtEl>
                                          <p:spTgt spid="259078"/>
                                        </p:tgtEl>
                                        <p:attrNameLst>
                                          <p:attrName>ppt_x</p:attrName>
                                        </p:attrNameLst>
                                      </p:cBhvr>
                                      <p:tavLst>
                                        <p:tav tm="0">
                                          <p:val>
                                            <p:strVal val="#ppt_x"/>
                                          </p:val>
                                        </p:tav>
                                        <p:tav tm="100000">
                                          <p:val>
                                            <p:strVal val="#ppt_x"/>
                                          </p:val>
                                        </p:tav>
                                      </p:tavLst>
                                    </p:anim>
                                    <p:anim calcmode="lin" valueType="num">
                                      <p:cBhvr additive="base">
                                        <p:cTn id="8" dur="500" fill="hold"/>
                                        <p:tgtEl>
                                          <p:spTgt spid="2590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MX" dirty="0" smtClean="0"/>
              <a:t>Crédito</a:t>
            </a:r>
            <a:endParaRPr lang="es-MX" dirty="0"/>
          </a:p>
        </p:txBody>
      </p:sp>
      <p:graphicFrame>
        <p:nvGraphicFramePr>
          <p:cNvPr id="4" name="3 Marcador de contenido"/>
          <p:cNvGraphicFramePr>
            <a:graphicFrameLocks noGrp="1"/>
          </p:cNvGraphicFramePr>
          <p:nvPr>
            <p:ph idx="1"/>
          </p:nvPr>
        </p:nvGraphicFramePr>
        <p:xfrm>
          <a:off x="2000232" y="1857364"/>
          <a:ext cx="6357985" cy="1714510"/>
        </p:xfrm>
        <a:graphic>
          <a:graphicData uri="http://schemas.openxmlformats.org/drawingml/2006/table">
            <a:tbl>
              <a:tblPr/>
              <a:tblGrid>
                <a:gridCol w="560998"/>
                <a:gridCol w="828141"/>
                <a:gridCol w="828141"/>
                <a:gridCol w="828141"/>
                <a:gridCol w="828141"/>
                <a:gridCol w="828141"/>
                <a:gridCol w="828141"/>
                <a:gridCol w="828141"/>
              </a:tblGrid>
              <a:tr h="244930">
                <a:tc>
                  <a:txBody>
                    <a:bodyPr/>
                    <a:lstStyle/>
                    <a:p>
                      <a:pPr algn="ctr" fontAlgn="b"/>
                      <a:r>
                        <a:rPr lang="es-MX"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credito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credito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salario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casa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cuentas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Devuelve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930">
                <a:tc>
                  <a:txBody>
                    <a:bodyPr/>
                    <a:lstStyle/>
                    <a:p>
                      <a:pPr algn="ctr" fontAlgn="b"/>
                      <a:r>
                        <a:rPr lang="es-MX" sz="1100" b="0" i="0" u="none" strike="noStrike">
                          <a:solidFill>
                            <a:srgbClr val="000000"/>
                          </a:solidFill>
                          <a:latin typeface="Calibri"/>
                        </a:rPr>
                        <a:t>IDC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años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euros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euros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propia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morosas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credito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930">
                <a:tc>
                  <a:txBody>
                    <a:bodyPr/>
                    <a:lstStyle/>
                    <a:p>
                      <a:pPr algn="ctr" fontAlgn="b"/>
                      <a:r>
                        <a:rPr lang="es-MX" sz="1100" b="0" i="0" u="none" strike="noStrike">
                          <a:solidFill>
                            <a:srgbClr val="000000"/>
                          </a:solidFill>
                          <a:latin typeface="Calibri"/>
                        </a:rPr>
                        <a:t>101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60,000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2,200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930">
                <a:tc>
                  <a:txBody>
                    <a:bodyPr/>
                    <a:lstStyle/>
                    <a:p>
                      <a:pPr algn="ctr" fontAlgn="b"/>
                      <a:r>
                        <a:rPr lang="es-MX" sz="1100" b="0" i="0" u="none" strike="noStrike">
                          <a:solidFill>
                            <a:srgbClr val="000000"/>
                          </a:solidFill>
                          <a:latin typeface="Calibri"/>
                        </a:rPr>
                        <a:t>102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30,000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3,500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930">
                <a:tc>
                  <a:txBody>
                    <a:bodyPr/>
                    <a:lstStyle/>
                    <a:p>
                      <a:pPr algn="ctr" fontAlgn="b"/>
                      <a:r>
                        <a:rPr lang="es-MX" sz="1100" b="0" i="0" u="none" strike="noStrike">
                          <a:solidFill>
                            <a:srgbClr val="000000"/>
                          </a:solidFill>
                          <a:latin typeface="Calibri"/>
                        </a:rPr>
                        <a:t>103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9,000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1,700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930">
                <a:tc>
                  <a:txBody>
                    <a:bodyPr/>
                    <a:lstStyle/>
                    <a:p>
                      <a:pPr algn="ctr" fontAlgn="b"/>
                      <a:r>
                        <a:rPr lang="es-MX" sz="1100" b="0" i="0" u="none" strike="noStrike">
                          <a:solidFill>
                            <a:srgbClr val="000000"/>
                          </a:solidFill>
                          <a:latin typeface="Calibri"/>
                        </a:rPr>
                        <a:t>104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18,000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1,900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4930">
                <a:tc>
                  <a:txBody>
                    <a:bodyPr/>
                    <a:lstStyle/>
                    <a:p>
                      <a:pPr algn="ctr" fontAlgn="b"/>
                      <a:r>
                        <a:rPr lang="es-MX" sz="1100" b="0" i="0" u="none" strike="noStrike">
                          <a:solidFill>
                            <a:srgbClr val="000000"/>
                          </a:solidFill>
                          <a:latin typeface="Calibri"/>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24,000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2,100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5" name="4 CuadroTexto"/>
          <p:cNvSpPr txBox="1"/>
          <p:nvPr/>
        </p:nvSpPr>
        <p:spPr>
          <a:xfrm>
            <a:off x="1571604" y="4429132"/>
            <a:ext cx="7358114" cy="1200329"/>
          </a:xfrm>
          <a:prstGeom prst="rect">
            <a:avLst/>
          </a:prstGeom>
          <a:noFill/>
        </p:spPr>
        <p:txBody>
          <a:bodyPr wrap="square" rtlCol="0">
            <a:spAutoFit/>
          </a:bodyPr>
          <a:lstStyle/>
          <a:p>
            <a:pPr algn="just"/>
            <a:r>
              <a:rPr lang="es-MX" dirty="0" smtClean="0"/>
              <a:t>Si cuentas morosas &gt; 0 entonces Devuelve crédito=NO</a:t>
            </a:r>
          </a:p>
          <a:p>
            <a:pPr algn="just"/>
            <a:r>
              <a:rPr lang="es-MX" dirty="0" smtClean="0"/>
              <a:t>Si cuentas morosas = 0 Y [(Salario &gt;2500) o (años &gt;10)] entonces Devuelve crédito=SI </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1371600" y="533400"/>
            <a:ext cx="7543800" cy="1143000"/>
          </a:xfrm>
        </p:spPr>
        <p:txBody>
          <a:bodyPr/>
          <a:lstStyle/>
          <a:p>
            <a:r>
              <a:rPr lang="es-ES_tradnl" sz="4000" b="1"/>
              <a:t>Predicción numérica</a:t>
            </a:r>
            <a:endParaRPr lang="es-ES_tradnl"/>
          </a:p>
        </p:txBody>
      </p:sp>
      <p:sp>
        <p:nvSpPr>
          <p:cNvPr id="394243" name="Rectangle 3"/>
          <p:cNvSpPr>
            <a:spLocks noGrp="1" noChangeArrowheads="1"/>
          </p:cNvSpPr>
          <p:nvPr>
            <p:ph idx="1"/>
          </p:nvPr>
        </p:nvSpPr>
        <p:spPr/>
        <p:txBody>
          <a:bodyPr/>
          <a:lstStyle/>
          <a:p>
            <a:r>
              <a:rPr lang="es-ES_tradnl"/>
              <a:t>En lugar de predecir categorías están diseñados para predecir valores numéricos </a:t>
            </a:r>
          </a:p>
          <a:p>
            <a:r>
              <a:rPr lang="es-ES_tradnl"/>
              <a:t>Ya sea las hojas de los árboles o el lado derecho de la regla contiene un valor numérico que es el promedio de todos los valores del conjunto de entrenamiento.</a:t>
            </a:r>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noChangeArrowheads="1"/>
          </p:cNvSpPr>
          <p:nvPr>
            <p:ph type="title"/>
          </p:nvPr>
        </p:nvSpPr>
        <p:spPr>
          <a:xfrm>
            <a:off x="1371600" y="533400"/>
            <a:ext cx="7543800" cy="1143000"/>
          </a:xfrm>
        </p:spPr>
        <p:txBody>
          <a:bodyPr/>
          <a:lstStyle/>
          <a:p>
            <a:r>
              <a:rPr lang="es-ES_tradnl" b="1"/>
              <a:t>Reglas de asociación</a:t>
            </a:r>
            <a:endParaRPr lang="es-ES_tradnl"/>
          </a:p>
        </p:txBody>
      </p:sp>
      <p:sp>
        <p:nvSpPr>
          <p:cNvPr id="393219" name="Rectangle 3"/>
          <p:cNvSpPr>
            <a:spLocks noGrp="1" noChangeArrowheads="1"/>
          </p:cNvSpPr>
          <p:nvPr>
            <p:ph idx="1"/>
          </p:nvPr>
        </p:nvSpPr>
        <p:spPr/>
        <p:txBody>
          <a:bodyPr/>
          <a:lstStyle/>
          <a:p>
            <a:r>
              <a:rPr lang="es-ES_tradnl" sz="2800"/>
              <a:t>Similares a las reglas de clasificación</a:t>
            </a:r>
          </a:p>
          <a:p>
            <a:r>
              <a:rPr lang="es-ES_tradnl" sz="2800"/>
              <a:t>Pueden predecir cualquier atributo, no solo la clase, o predecir combinaciones de atributos.</a:t>
            </a:r>
          </a:p>
          <a:p>
            <a:r>
              <a:rPr lang="es-ES_tradnl" sz="2800"/>
              <a:t>Las diferentes reglas de asociación expresan diferentes regularidades que yacen en el conjunto de datos y generalmente predicen cosas diferentes.</a:t>
            </a:r>
          </a:p>
        </p:txBody>
      </p:sp>
      <p:sp>
        <p:nvSpPr>
          <p:cNvPr id="393220" name="Rectangle 4"/>
          <p:cNvSpPr>
            <a:spLocks noChangeArrowheads="1"/>
          </p:cNvSpPr>
          <p:nvPr/>
        </p:nvSpPr>
        <p:spPr bwMode="auto">
          <a:xfrm>
            <a:off x="1763713" y="5084763"/>
            <a:ext cx="6858000" cy="1244600"/>
          </a:xfrm>
          <a:prstGeom prst="rect">
            <a:avLst/>
          </a:prstGeom>
          <a:noFill/>
          <a:ln w="12700" cap="sq">
            <a:noFill/>
            <a:miter lim="800000"/>
            <a:headEnd type="none" w="sm" len="sm"/>
            <a:tailEnd type="none" w="sm" len="sm"/>
          </a:ln>
          <a:effectLst/>
        </p:spPr>
        <p:txBody>
          <a:bodyPr>
            <a:spAutoFit/>
          </a:bodyPr>
          <a:lstStyle/>
          <a:p>
            <a:pPr lvl="1" algn="l">
              <a:lnSpc>
                <a:spcPct val="90000"/>
              </a:lnSpc>
              <a:spcBef>
                <a:spcPct val="50000"/>
              </a:spcBef>
              <a:buSzPct val="95000"/>
            </a:pPr>
            <a:r>
              <a:rPr lang="es-ES_tradnl" sz="2800"/>
              <a:t>“Cuando se compran pañales se compran bebidas alcoholicas en el 50% de los casos”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MX" dirty="0" smtClean="0"/>
              <a:t>Análisis de la Cesta</a:t>
            </a:r>
            <a:endParaRPr lang="es-MX" dirty="0"/>
          </a:p>
        </p:txBody>
      </p:sp>
      <p:graphicFrame>
        <p:nvGraphicFramePr>
          <p:cNvPr id="4" name="3 Marcador de contenido"/>
          <p:cNvGraphicFramePr>
            <a:graphicFrameLocks noGrp="1"/>
          </p:cNvGraphicFramePr>
          <p:nvPr>
            <p:ph idx="1"/>
          </p:nvPr>
        </p:nvGraphicFramePr>
        <p:xfrm>
          <a:off x="1500166" y="1571612"/>
          <a:ext cx="7215239" cy="2286018"/>
        </p:xfrm>
        <a:graphic>
          <a:graphicData uri="http://schemas.openxmlformats.org/drawingml/2006/table">
            <a:tbl>
              <a:tblPr/>
              <a:tblGrid>
                <a:gridCol w="563271"/>
                <a:gridCol w="831496"/>
                <a:gridCol w="831496"/>
                <a:gridCol w="831496"/>
                <a:gridCol w="831496"/>
                <a:gridCol w="831496"/>
                <a:gridCol w="831496"/>
                <a:gridCol w="831496"/>
                <a:gridCol w="831496"/>
              </a:tblGrid>
              <a:tr h="254002">
                <a:tc>
                  <a:txBody>
                    <a:bodyPr/>
                    <a:lstStyle/>
                    <a:p>
                      <a:pPr algn="ctr" fontAlgn="b"/>
                      <a:r>
                        <a:rPr lang="es-MX" sz="1100" b="0" i="0" u="none" strike="noStrike">
                          <a:solidFill>
                            <a:srgbClr val="000000"/>
                          </a:solidFill>
                          <a:latin typeface="Calibri"/>
                        </a:rPr>
                        <a:t>Id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Huevos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Aceite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Pañales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Vino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Leche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Mantequilla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Salmón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Lechugas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002">
                <a:tc>
                  <a:txBody>
                    <a:bodyPr/>
                    <a:lstStyle/>
                    <a:p>
                      <a:pPr algn="ctr" fontAlgn="b"/>
                      <a:r>
                        <a:rPr lang="es-MX" sz="11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002">
                <a:tc>
                  <a:txBody>
                    <a:bodyPr/>
                    <a:lstStyle/>
                    <a:p>
                      <a:pPr algn="ctr" fontAlgn="b"/>
                      <a:r>
                        <a:rPr lang="es-MX" sz="1100" b="0"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002">
                <a:tc>
                  <a:txBody>
                    <a:bodyPr/>
                    <a:lstStyle/>
                    <a:p>
                      <a:pPr algn="ctr" fontAlgn="b"/>
                      <a:r>
                        <a:rPr lang="es-MX" sz="1100" b="0" i="0" u="none" strike="noStrike">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002">
                <a:tc>
                  <a:txBody>
                    <a:bodyPr/>
                    <a:lstStyle/>
                    <a:p>
                      <a:pPr algn="ctr" fontAlgn="b"/>
                      <a:r>
                        <a:rPr lang="es-MX" sz="1100" b="0" i="0" u="none" strike="noStrike">
                          <a:solidFill>
                            <a:srgbClr val="000000"/>
                          </a:solidFill>
                          <a:latin typeface="Calibri"/>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002">
                <a:tc>
                  <a:txBody>
                    <a:bodyPr/>
                    <a:lstStyle/>
                    <a:p>
                      <a:pPr algn="ctr" fontAlgn="b"/>
                      <a:r>
                        <a:rPr lang="es-MX" sz="1100" b="0" i="0" u="none" strike="noStrike">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002">
                <a:tc>
                  <a:txBody>
                    <a:bodyPr/>
                    <a:lstStyle/>
                    <a:p>
                      <a:pPr algn="ctr" fontAlgn="b"/>
                      <a:r>
                        <a:rPr lang="es-MX" sz="1100" b="0" i="0" u="none" strike="noStrike">
                          <a:solidFill>
                            <a:srgbClr val="000000"/>
                          </a:solidFill>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002">
                <a:tc>
                  <a:txBody>
                    <a:bodyPr/>
                    <a:lstStyle/>
                    <a:p>
                      <a:pPr algn="ctr" fontAlgn="b"/>
                      <a:r>
                        <a:rPr lang="es-MX" sz="1100" b="0" i="0" u="none" strike="noStrike">
                          <a:solidFill>
                            <a:srgbClr val="000000"/>
                          </a:solidFill>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002">
                <a:tc>
                  <a:txBody>
                    <a:bodyPr/>
                    <a:lstStyle/>
                    <a:p>
                      <a:pPr algn="ctr" fontAlgn="b"/>
                      <a:r>
                        <a:rPr lang="es-MX" sz="1100" b="0" i="0" u="none" strike="noStrike">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Calibri"/>
                        </a:rPr>
                        <a:t>si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latin typeface="Calibri"/>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5" name="4 CuadroTexto"/>
          <p:cNvSpPr txBox="1"/>
          <p:nvPr/>
        </p:nvSpPr>
        <p:spPr>
          <a:xfrm>
            <a:off x="1377130" y="4214818"/>
            <a:ext cx="7766870" cy="2308324"/>
          </a:xfrm>
          <a:prstGeom prst="rect">
            <a:avLst/>
          </a:prstGeom>
          <a:noFill/>
        </p:spPr>
        <p:txBody>
          <a:bodyPr wrap="none" rtlCol="0">
            <a:spAutoFit/>
          </a:bodyPr>
          <a:lstStyle/>
          <a:p>
            <a:pPr algn="just"/>
            <a:r>
              <a:rPr lang="es-MX" dirty="0" smtClean="0"/>
              <a:t>El 100% de las veces que se compran pañales también</a:t>
            </a:r>
          </a:p>
          <a:p>
            <a:pPr algn="just"/>
            <a:r>
              <a:rPr lang="es-MX" dirty="0" smtClean="0"/>
              <a:t>se compra leche.</a:t>
            </a:r>
          </a:p>
          <a:p>
            <a:pPr algn="just"/>
            <a:r>
              <a:rPr lang="es-MX" dirty="0" smtClean="0"/>
              <a:t>El 50% de las veces que se compran huevos también </a:t>
            </a:r>
          </a:p>
          <a:p>
            <a:pPr algn="just"/>
            <a:r>
              <a:rPr lang="es-MX" dirty="0" smtClean="0"/>
              <a:t>se compra aceite</a:t>
            </a:r>
          </a:p>
          <a:p>
            <a:pPr algn="just"/>
            <a:r>
              <a:rPr lang="es-MX" dirty="0" smtClean="0"/>
              <a:t>El 33% de las veces que se compra vino y salmón también</a:t>
            </a:r>
          </a:p>
          <a:p>
            <a:pPr algn="just"/>
            <a:r>
              <a:rPr lang="es-MX" dirty="0" smtClean="0"/>
              <a:t>Se compra lechuga.</a:t>
            </a:r>
            <a:endParaRPr lang="es-MX"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a:xfrm>
            <a:off x="1371600" y="533400"/>
            <a:ext cx="7543800" cy="1143000"/>
          </a:xfrm>
        </p:spPr>
        <p:txBody>
          <a:bodyPr/>
          <a:lstStyle/>
          <a:p>
            <a:r>
              <a:rPr lang="es-ES_tradnl" b="1"/>
              <a:t>Agrupamiento (Clustering)</a:t>
            </a:r>
            <a:endParaRPr lang="es-ES_tradnl"/>
          </a:p>
        </p:txBody>
      </p:sp>
      <p:sp>
        <p:nvSpPr>
          <p:cNvPr id="333827" name="Rectangle 3"/>
          <p:cNvSpPr>
            <a:spLocks noGrp="1" noChangeArrowheads="1"/>
          </p:cNvSpPr>
          <p:nvPr>
            <p:ph idx="1"/>
          </p:nvPr>
        </p:nvSpPr>
        <p:spPr>
          <a:xfrm>
            <a:off x="1547813" y="1700213"/>
            <a:ext cx="7046912" cy="4648200"/>
          </a:xfrm>
        </p:spPr>
        <p:txBody>
          <a:bodyPr/>
          <a:lstStyle/>
          <a:p>
            <a:r>
              <a:rPr lang="es-ES_tradnl" sz="2800"/>
              <a:t>Las técnicas de agrupamiento se aplican cuando no hay propiamente una clase que predecir sino cuando las instancias se dividen  en grupos de forma natural</a:t>
            </a:r>
          </a:p>
          <a:p>
            <a:r>
              <a:rPr lang="es-ES_tradnl" sz="2800"/>
              <a:t>Es una técnica de minería de datos no dirigida.</a:t>
            </a:r>
          </a:p>
          <a:p>
            <a:r>
              <a:rPr lang="es-ES_tradnl" sz="2800"/>
              <a:t>El agrupamiento requiere de técnicas diferentes a las de clasificación y asociación</a:t>
            </a:r>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1371600" y="533400"/>
            <a:ext cx="7543800" cy="1143000"/>
          </a:xfrm>
        </p:spPr>
        <p:txBody>
          <a:bodyPr/>
          <a:lstStyle/>
          <a:p>
            <a:r>
              <a:rPr lang="es-ES_tradnl" b="1"/>
              <a:t>Diagramas</a:t>
            </a:r>
            <a:endParaRPr lang="es-ES_tradnl"/>
          </a:p>
        </p:txBody>
      </p:sp>
      <p:sp>
        <p:nvSpPr>
          <p:cNvPr id="306179" name="Rectangle 3"/>
          <p:cNvSpPr>
            <a:spLocks noGrp="1" noChangeArrowheads="1"/>
          </p:cNvSpPr>
          <p:nvPr>
            <p:ph idx="1"/>
          </p:nvPr>
        </p:nvSpPr>
        <p:spPr/>
        <p:txBody>
          <a:bodyPr/>
          <a:lstStyle/>
          <a:p>
            <a:r>
              <a:rPr lang="es-ES_tradnl" sz="2800"/>
              <a:t>En el agrupamiento, la salida es un diagrama que muestra como las instancias forman grupos.</a:t>
            </a:r>
          </a:p>
          <a:p>
            <a:r>
              <a:rPr lang="es-ES_tradnl" sz="2800"/>
              <a:t>Se asocia un número de grupo a cada instancia</a:t>
            </a:r>
          </a:p>
          <a:p>
            <a:pPr lvl="1"/>
            <a:r>
              <a:rPr lang="es-ES_tradnl" sz="2400"/>
              <a:t>grupos disjuntos</a:t>
            </a:r>
          </a:p>
          <a:p>
            <a:pPr lvl="1"/>
            <a:r>
              <a:rPr lang="es-ES_tradnl" sz="2400"/>
              <a:t>grupos traslapados</a:t>
            </a:r>
          </a:p>
          <a:p>
            <a:pPr lvl="1"/>
            <a:r>
              <a:rPr lang="es-ES_tradnl" sz="2400"/>
              <a:t>probabilidad de pertenencia a un grupo</a:t>
            </a:r>
          </a:p>
          <a:p>
            <a:pPr lvl="1"/>
            <a:r>
              <a:rPr lang="es-ES_tradnl" sz="2400"/>
              <a:t>Jerarquía</a:t>
            </a:r>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1371600" y="533400"/>
            <a:ext cx="7543800" cy="1143000"/>
          </a:xfrm>
        </p:spPr>
        <p:txBody>
          <a:bodyPr/>
          <a:lstStyle/>
          <a:p>
            <a:r>
              <a:rPr lang="es-MX"/>
              <a:t>¿Jugamos Golf?</a:t>
            </a:r>
            <a:endParaRPr lang="es-ES"/>
          </a:p>
        </p:txBody>
      </p:sp>
      <p:sp>
        <p:nvSpPr>
          <p:cNvPr id="363523" name="Rectangle 3"/>
          <p:cNvSpPr>
            <a:spLocks noGrp="1" noChangeArrowheads="1"/>
          </p:cNvSpPr>
          <p:nvPr>
            <p:ph idx="1"/>
          </p:nvPr>
        </p:nvSpPr>
        <p:spPr/>
        <p:txBody>
          <a:bodyPr/>
          <a:lstStyle/>
          <a:p>
            <a:r>
              <a:rPr lang="es-MX"/>
              <a:t>El día esta soleado.</a:t>
            </a:r>
          </a:p>
          <a:p>
            <a:r>
              <a:rPr lang="es-MX"/>
              <a:t>La temperatura es fría.</a:t>
            </a:r>
          </a:p>
          <a:p>
            <a:r>
              <a:rPr lang="es-MX"/>
              <a:t>La humedad es alta. </a:t>
            </a:r>
          </a:p>
          <a:p>
            <a:r>
              <a:rPr lang="es-MX"/>
              <a:t>Hay viento.</a:t>
            </a:r>
          </a:p>
          <a:p>
            <a:pPr algn="ctr">
              <a:buFont typeface="Wingdings" pitchFamily="2" charset="2"/>
              <a:buNone/>
            </a:pPr>
            <a:r>
              <a:rPr lang="es-MX">
                <a:solidFill>
                  <a:srgbClr val="CC0000"/>
                </a:solidFill>
              </a:rPr>
              <a:t>¿Jugamos?</a:t>
            </a:r>
            <a:endParaRPr lang="es-ES">
              <a:solidFill>
                <a:srgbClr val="CC0000"/>
              </a:solidFill>
            </a:endParaRPr>
          </a:p>
        </p:txBody>
      </p:sp>
      <p:sp>
        <p:nvSpPr>
          <p:cNvPr id="4"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7314" name="Group 2"/>
          <p:cNvGrpSpPr>
            <a:grpSpLocks/>
          </p:cNvGrpSpPr>
          <p:nvPr/>
        </p:nvGrpSpPr>
        <p:grpSpPr bwMode="auto">
          <a:xfrm>
            <a:off x="4572000" y="417513"/>
            <a:ext cx="3168650" cy="3240087"/>
            <a:chOff x="2290" y="346"/>
            <a:chExt cx="1996" cy="2041"/>
          </a:xfrm>
        </p:grpSpPr>
        <p:sp>
          <p:nvSpPr>
            <p:cNvPr id="397315" name="Oval 3"/>
            <p:cNvSpPr>
              <a:spLocks noChangeArrowheads="1"/>
            </p:cNvSpPr>
            <p:nvPr/>
          </p:nvSpPr>
          <p:spPr bwMode="auto">
            <a:xfrm>
              <a:off x="2835" y="799"/>
              <a:ext cx="725" cy="1588"/>
            </a:xfrm>
            <a:prstGeom prst="ellipse">
              <a:avLst/>
            </a:prstGeom>
            <a:noFill/>
            <a:ln w="9525">
              <a:solidFill>
                <a:schemeClr val="tx1"/>
              </a:solidFill>
              <a:round/>
              <a:headEnd/>
              <a:tailEnd/>
            </a:ln>
            <a:effectLst/>
          </p:spPr>
          <p:txBody>
            <a:bodyPr wrap="none" anchor="ctr"/>
            <a:lstStyle/>
            <a:p>
              <a:endParaRPr lang="es-MX"/>
            </a:p>
          </p:txBody>
        </p:sp>
        <p:sp>
          <p:nvSpPr>
            <p:cNvPr id="397316" name="Oval 4"/>
            <p:cNvSpPr>
              <a:spLocks noChangeArrowheads="1"/>
            </p:cNvSpPr>
            <p:nvPr/>
          </p:nvSpPr>
          <p:spPr bwMode="auto">
            <a:xfrm rot="-2198047">
              <a:off x="2290" y="1253"/>
              <a:ext cx="1996" cy="680"/>
            </a:xfrm>
            <a:prstGeom prst="ellipse">
              <a:avLst/>
            </a:prstGeom>
            <a:noFill/>
            <a:ln w="9525">
              <a:solidFill>
                <a:schemeClr val="tx1"/>
              </a:solidFill>
              <a:round/>
              <a:headEnd/>
              <a:tailEnd/>
            </a:ln>
            <a:effectLst/>
          </p:spPr>
          <p:txBody>
            <a:bodyPr wrap="none" anchor="ctr"/>
            <a:lstStyle/>
            <a:p>
              <a:endParaRPr lang="es-MX"/>
            </a:p>
          </p:txBody>
        </p:sp>
        <p:sp>
          <p:nvSpPr>
            <p:cNvPr id="397317" name="Oval 5"/>
            <p:cNvSpPr>
              <a:spLocks noChangeArrowheads="1"/>
            </p:cNvSpPr>
            <p:nvPr/>
          </p:nvSpPr>
          <p:spPr bwMode="auto">
            <a:xfrm rot="829945">
              <a:off x="3567" y="1010"/>
              <a:ext cx="678" cy="1361"/>
            </a:xfrm>
            <a:prstGeom prst="ellipse">
              <a:avLst/>
            </a:prstGeom>
            <a:noFill/>
            <a:ln w="9525">
              <a:solidFill>
                <a:schemeClr val="tx1"/>
              </a:solidFill>
              <a:round/>
              <a:headEnd/>
              <a:tailEnd/>
            </a:ln>
            <a:effectLst/>
          </p:spPr>
          <p:txBody>
            <a:bodyPr wrap="none" anchor="ctr"/>
            <a:lstStyle/>
            <a:p>
              <a:endParaRPr lang="es-MX"/>
            </a:p>
          </p:txBody>
        </p:sp>
        <p:sp>
          <p:nvSpPr>
            <p:cNvPr id="397318" name="Text Box 6"/>
            <p:cNvSpPr txBox="1">
              <a:spLocks noChangeArrowheads="1"/>
            </p:cNvSpPr>
            <p:nvPr/>
          </p:nvSpPr>
          <p:spPr bwMode="auto">
            <a:xfrm>
              <a:off x="2880" y="1162"/>
              <a:ext cx="196" cy="231"/>
            </a:xfrm>
            <a:prstGeom prst="rect">
              <a:avLst/>
            </a:prstGeom>
            <a:noFill/>
            <a:ln w="9525">
              <a:noFill/>
              <a:miter lim="800000"/>
              <a:headEnd/>
              <a:tailEnd/>
            </a:ln>
            <a:effectLst/>
          </p:spPr>
          <p:txBody>
            <a:bodyPr wrap="none">
              <a:spAutoFit/>
            </a:bodyPr>
            <a:lstStyle/>
            <a:p>
              <a:pPr algn="l"/>
              <a:r>
                <a:rPr lang="es-MX" sz="1800" b="0">
                  <a:latin typeface="Arial" charset="0"/>
                </a:rPr>
                <a:t>a</a:t>
              </a:r>
            </a:p>
          </p:txBody>
        </p:sp>
        <p:sp>
          <p:nvSpPr>
            <p:cNvPr id="397319" name="Text Box 7"/>
            <p:cNvSpPr txBox="1">
              <a:spLocks noChangeArrowheads="1"/>
            </p:cNvSpPr>
            <p:nvPr/>
          </p:nvSpPr>
          <p:spPr bwMode="auto">
            <a:xfrm>
              <a:off x="3969" y="1570"/>
              <a:ext cx="196" cy="231"/>
            </a:xfrm>
            <a:prstGeom prst="rect">
              <a:avLst/>
            </a:prstGeom>
            <a:noFill/>
            <a:ln w="9525">
              <a:noFill/>
              <a:miter lim="800000"/>
              <a:headEnd/>
              <a:tailEnd/>
            </a:ln>
            <a:effectLst/>
          </p:spPr>
          <p:txBody>
            <a:bodyPr wrap="none">
              <a:spAutoFit/>
            </a:bodyPr>
            <a:lstStyle/>
            <a:p>
              <a:pPr algn="l"/>
              <a:r>
                <a:rPr lang="es-MX" sz="1800" b="0">
                  <a:latin typeface="Arial" charset="0"/>
                </a:rPr>
                <a:t>b</a:t>
              </a:r>
            </a:p>
          </p:txBody>
        </p:sp>
        <p:sp>
          <p:nvSpPr>
            <p:cNvPr id="397320" name="Text Box 8"/>
            <p:cNvSpPr txBox="1">
              <a:spLocks noChangeArrowheads="1"/>
            </p:cNvSpPr>
            <p:nvPr/>
          </p:nvSpPr>
          <p:spPr bwMode="auto">
            <a:xfrm>
              <a:off x="3878" y="1117"/>
              <a:ext cx="188" cy="231"/>
            </a:xfrm>
            <a:prstGeom prst="rect">
              <a:avLst/>
            </a:prstGeom>
            <a:noFill/>
            <a:ln w="9525">
              <a:noFill/>
              <a:miter lim="800000"/>
              <a:headEnd/>
              <a:tailEnd/>
            </a:ln>
            <a:effectLst/>
          </p:spPr>
          <p:txBody>
            <a:bodyPr wrap="none">
              <a:spAutoFit/>
            </a:bodyPr>
            <a:lstStyle/>
            <a:p>
              <a:pPr algn="l"/>
              <a:r>
                <a:rPr lang="es-MX" sz="1800" b="0">
                  <a:latin typeface="Arial" charset="0"/>
                </a:rPr>
                <a:t>c</a:t>
              </a:r>
            </a:p>
          </p:txBody>
        </p:sp>
        <p:sp>
          <p:nvSpPr>
            <p:cNvPr id="397321" name="Text Box 9"/>
            <p:cNvSpPr txBox="1">
              <a:spLocks noChangeArrowheads="1"/>
            </p:cNvSpPr>
            <p:nvPr/>
          </p:nvSpPr>
          <p:spPr bwMode="auto">
            <a:xfrm>
              <a:off x="3107" y="845"/>
              <a:ext cx="196" cy="231"/>
            </a:xfrm>
            <a:prstGeom prst="rect">
              <a:avLst/>
            </a:prstGeom>
            <a:noFill/>
            <a:ln w="9525">
              <a:noFill/>
              <a:miter lim="800000"/>
              <a:headEnd/>
              <a:tailEnd/>
            </a:ln>
            <a:effectLst/>
          </p:spPr>
          <p:txBody>
            <a:bodyPr wrap="none">
              <a:spAutoFit/>
            </a:bodyPr>
            <a:lstStyle/>
            <a:p>
              <a:pPr algn="l"/>
              <a:r>
                <a:rPr lang="es-MX" sz="1800" b="0">
                  <a:latin typeface="Arial" charset="0"/>
                </a:rPr>
                <a:t>d</a:t>
              </a:r>
            </a:p>
          </p:txBody>
        </p:sp>
        <p:sp>
          <p:nvSpPr>
            <p:cNvPr id="397322" name="Text Box 10"/>
            <p:cNvSpPr txBox="1">
              <a:spLocks noChangeArrowheads="1"/>
            </p:cNvSpPr>
            <p:nvPr/>
          </p:nvSpPr>
          <p:spPr bwMode="auto">
            <a:xfrm>
              <a:off x="3560" y="981"/>
              <a:ext cx="196" cy="231"/>
            </a:xfrm>
            <a:prstGeom prst="rect">
              <a:avLst/>
            </a:prstGeom>
            <a:noFill/>
            <a:ln w="9525">
              <a:noFill/>
              <a:miter lim="800000"/>
              <a:headEnd/>
              <a:tailEnd/>
            </a:ln>
            <a:effectLst/>
          </p:spPr>
          <p:txBody>
            <a:bodyPr wrap="none">
              <a:spAutoFit/>
            </a:bodyPr>
            <a:lstStyle/>
            <a:p>
              <a:pPr algn="l"/>
              <a:r>
                <a:rPr lang="es-MX" sz="1800" b="0">
                  <a:latin typeface="Arial" charset="0"/>
                </a:rPr>
                <a:t>e</a:t>
              </a:r>
            </a:p>
          </p:txBody>
        </p:sp>
        <p:sp>
          <p:nvSpPr>
            <p:cNvPr id="397323" name="Text Box 11"/>
            <p:cNvSpPr txBox="1">
              <a:spLocks noChangeArrowheads="1"/>
            </p:cNvSpPr>
            <p:nvPr/>
          </p:nvSpPr>
          <p:spPr bwMode="auto">
            <a:xfrm>
              <a:off x="3696" y="1752"/>
              <a:ext cx="156" cy="231"/>
            </a:xfrm>
            <a:prstGeom prst="rect">
              <a:avLst/>
            </a:prstGeom>
            <a:noFill/>
            <a:ln w="9525">
              <a:noFill/>
              <a:miter lim="800000"/>
              <a:headEnd/>
              <a:tailEnd/>
            </a:ln>
            <a:effectLst/>
          </p:spPr>
          <p:txBody>
            <a:bodyPr wrap="none">
              <a:spAutoFit/>
            </a:bodyPr>
            <a:lstStyle/>
            <a:p>
              <a:pPr algn="l"/>
              <a:r>
                <a:rPr lang="es-MX" sz="1800" b="0">
                  <a:latin typeface="Arial" charset="0"/>
                </a:rPr>
                <a:t>f</a:t>
              </a:r>
            </a:p>
          </p:txBody>
        </p:sp>
        <p:sp>
          <p:nvSpPr>
            <p:cNvPr id="397324" name="Text Box 12"/>
            <p:cNvSpPr txBox="1">
              <a:spLocks noChangeArrowheads="1"/>
            </p:cNvSpPr>
            <p:nvPr/>
          </p:nvSpPr>
          <p:spPr bwMode="auto">
            <a:xfrm>
              <a:off x="2971" y="1842"/>
              <a:ext cx="196" cy="231"/>
            </a:xfrm>
            <a:prstGeom prst="rect">
              <a:avLst/>
            </a:prstGeom>
            <a:noFill/>
            <a:ln w="9525">
              <a:noFill/>
              <a:miter lim="800000"/>
              <a:headEnd/>
              <a:tailEnd/>
            </a:ln>
            <a:effectLst/>
          </p:spPr>
          <p:txBody>
            <a:bodyPr wrap="none">
              <a:spAutoFit/>
            </a:bodyPr>
            <a:lstStyle/>
            <a:p>
              <a:pPr algn="l"/>
              <a:r>
                <a:rPr lang="es-MX" sz="1800" b="0">
                  <a:latin typeface="Arial" charset="0"/>
                </a:rPr>
                <a:t>g</a:t>
              </a:r>
            </a:p>
          </p:txBody>
        </p:sp>
        <p:sp>
          <p:nvSpPr>
            <p:cNvPr id="397325" name="Text Box 13"/>
            <p:cNvSpPr txBox="1">
              <a:spLocks noChangeArrowheads="1"/>
            </p:cNvSpPr>
            <p:nvPr/>
          </p:nvSpPr>
          <p:spPr bwMode="auto">
            <a:xfrm>
              <a:off x="3515" y="1162"/>
              <a:ext cx="196" cy="231"/>
            </a:xfrm>
            <a:prstGeom prst="rect">
              <a:avLst/>
            </a:prstGeom>
            <a:noFill/>
            <a:ln w="9525">
              <a:noFill/>
              <a:miter lim="800000"/>
              <a:headEnd/>
              <a:tailEnd/>
            </a:ln>
            <a:effectLst/>
          </p:spPr>
          <p:txBody>
            <a:bodyPr wrap="none">
              <a:spAutoFit/>
            </a:bodyPr>
            <a:lstStyle/>
            <a:p>
              <a:pPr algn="l"/>
              <a:r>
                <a:rPr lang="es-MX" sz="1800" b="0">
                  <a:latin typeface="Arial" charset="0"/>
                </a:rPr>
                <a:t>h</a:t>
              </a:r>
            </a:p>
          </p:txBody>
        </p:sp>
        <p:sp>
          <p:nvSpPr>
            <p:cNvPr id="397326" name="Text Box 14"/>
            <p:cNvSpPr txBox="1">
              <a:spLocks noChangeArrowheads="1"/>
            </p:cNvSpPr>
            <p:nvPr/>
          </p:nvSpPr>
          <p:spPr bwMode="auto">
            <a:xfrm>
              <a:off x="3606" y="1933"/>
              <a:ext cx="148" cy="231"/>
            </a:xfrm>
            <a:prstGeom prst="rect">
              <a:avLst/>
            </a:prstGeom>
            <a:noFill/>
            <a:ln w="9525">
              <a:noFill/>
              <a:miter lim="800000"/>
              <a:headEnd/>
              <a:tailEnd/>
            </a:ln>
            <a:effectLst/>
          </p:spPr>
          <p:txBody>
            <a:bodyPr wrap="none">
              <a:spAutoFit/>
            </a:bodyPr>
            <a:lstStyle/>
            <a:p>
              <a:pPr algn="l"/>
              <a:r>
                <a:rPr lang="es-MX" sz="1800" b="0">
                  <a:latin typeface="Arial" charset="0"/>
                </a:rPr>
                <a:t>i</a:t>
              </a:r>
            </a:p>
          </p:txBody>
        </p:sp>
        <p:sp>
          <p:nvSpPr>
            <p:cNvPr id="397327" name="Text Box 15"/>
            <p:cNvSpPr txBox="1">
              <a:spLocks noChangeArrowheads="1"/>
            </p:cNvSpPr>
            <p:nvPr/>
          </p:nvSpPr>
          <p:spPr bwMode="auto">
            <a:xfrm>
              <a:off x="3243" y="1298"/>
              <a:ext cx="148" cy="231"/>
            </a:xfrm>
            <a:prstGeom prst="rect">
              <a:avLst/>
            </a:prstGeom>
            <a:noFill/>
            <a:ln w="9525">
              <a:noFill/>
              <a:miter lim="800000"/>
              <a:headEnd/>
              <a:tailEnd/>
            </a:ln>
            <a:effectLst/>
          </p:spPr>
          <p:txBody>
            <a:bodyPr wrap="none">
              <a:spAutoFit/>
            </a:bodyPr>
            <a:lstStyle/>
            <a:p>
              <a:pPr algn="l"/>
              <a:r>
                <a:rPr lang="es-MX" sz="1800" b="0">
                  <a:latin typeface="Arial" charset="0"/>
                </a:rPr>
                <a:t>j</a:t>
              </a:r>
            </a:p>
          </p:txBody>
        </p:sp>
        <p:sp>
          <p:nvSpPr>
            <p:cNvPr id="397328" name="Text Box 16"/>
            <p:cNvSpPr txBox="1">
              <a:spLocks noChangeArrowheads="1"/>
            </p:cNvSpPr>
            <p:nvPr/>
          </p:nvSpPr>
          <p:spPr bwMode="auto">
            <a:xfrm>
              <a:off x="2925" y="1570"/>
              <a:ext cx="188" cy="231"/>
            </a:xfrm>
            <a:prstGeom prst="rect">
              <a:avLst/>
            </a:prstGeom>
            <a:noFill/>
            <a:ln w="9525">
              <a:noFill/>
              <a:miter lim="800000"/>
              <a:headEnd/>
              <a:tailEnd/>
            </a:ln>
            <a:effectLst/>
          </p:spPr>
          <p:txBody>
            <a:bodyPr wrap="none">
              <a:spAutoFit/>
            </a:bodyPr>
            <a:lstStyle/>
            <a:p>
              <a:pPr algn="l"/>
              <a:r>
                <a:rPr lang="es-MX" sz="1800" b="0">
                  <a:latin typeface="Arial" charset="0"/>
                </a:rPr>
                <a:t>k</a:t>
              </a:r>
            </a:p>
          </p:txBody>
        </p:sp>
        <p:sp>
          <p:nvSpPr>
            <p:cNvPr id="397329" name="Text Box 17"/>
            <p:cNvSpPr txBox="1">
              <a:spLocks noChangeArrowheads="1"/>
            </p:cNvSpPr>
            <p:nvPr/>
          </p:nvSpPr>
          <p:spPr bwMode="auto">
            <a:xfrm>
              <a:off x="2789" y="346"/>
              <a:ext cx="244" cy="231"/>
            </a:xfrm>
            <a:prstGeom prst="rect">
              <a:avLst/>
            </a:prstGeom>
            <a:noFill/>
            <a:ln w="9525">
              <a:noFill/>
              <a:miter lim="800000"/>
              <a:headEnd/>
              <a:tailEnd/>
            </a:ln>
            <a:effectLst/>
          </p:spPr>
          <p:txBody>
            <a:bodyPr wrap="none">
              <a:spAutoFit/>
            </a:bodyPr>
            <a:lstStyle/>
            <a:p>
              <a:pPr algn="l"/>
              <a:r>
                <a:rPr lang="es-MX" sz="1800" b="0">
                  <a:latin typeface="Arial" charset="0"/>
                </a:rPr>
                <a:t>b)</a:t>
              </a:r>
            </a:p>
          </p:txBody>
        </p:sp>
      </p:grpSp>
      <p:grpSp>
        <p:nvGrpSpPr>
          <p:cNvPr id="397330" name="Group 18"/>
          <p:cNvGrpSpPr>
            <a:grpSpLocks/>
          </p:cNvGrpSpPr>
          <p:nvPr/>
        </p:nvGrpSpPr>
        <p:grpSpPr bwMode="auto">
          <a:xfrm>
            <a:off x="1414463" y="619125"/>
            <a:ext cx="2471737" cy="2886075"/>
            <a:chOff x="204" y="255"/>
            <a:chExt cx="1557" cy="1818"/>
          </a:xfrm>
        </p:grpSpPr>
        <p:sp>
          <p:nvSpPr>
            <p:cNvPr id="397331" name="Line 19"/>
            <p:cNvSpPr>
              <a:spLocks noChangeShapeType="1"/>
            </p:cNvSpPr>
            <p:nvPr/>
          </p:nvSpPr>
          <p:spPr bwMode="auto">
            <a:xfrm>
              <a:off x="612" y="845"/>
              <a:ext cx="1089" cy="725"/>
            </a:xfrm>
            <a:prstGeom prst="line">
              <a:avLst/>
            </a:prstGeom>
            <a:noFill/>
            <a:ln w="9525">
              <a:solidFill>
                <a:schemeClr val="tx1"/>
              </a:solidFill>
              <a:round/>
              <a:headEnd/>
              <a:tailEnd/>
            </a:ln>
            <a:effectLst/>
          </p:spPr>
          <p:txBody>
            <a:bodyPr/>
            <a:lstStyle/>
            <a:p>
              <a:endParaRPr lang="es-MX"/>
            </a:p>
          </p:txBody>
        </p:sp>
        <p:sp>
          <p:nvSpPr>
            <p:cNvPr id="397332" name="Line 20"/>
            <p:cNvSpPr>
              <a:spLocks noChangeShapeType="1"/>
            </p:cNvSpPr>
            <p:nvPr/>
          </p:nvSpPr>
          <p:spPr bwMode="auto">
            <a:xfrm flipV="1">
              <a:off x="567" y="1434"/>
              <a:ext cx="952" cy="408"/>
            </a:xfrm>
            <a:prstGeom prst="line">
              <a:avLst/>
            </a:prstGeom>
            <a:noFill/>
            <a:ln w="9525">
              <a:solidFill>
                <a:schemeClr val="tx1"/>
              </a:solidFill>
              <a:round/>
              <a:headEnd/>
              <a:tailEnd/>
            </a:ln>
            <a:effectLst/>
          </p:spPr>
          <p:txBody>
            <a:bodyPr/>
            <a:lstStyle/>
            <a:p>
              <a:endParaRPr lang="es-MX"/>
            </a:p>
          </p:txBody>
        </p:sp>
        <p:sp>
          <p:nvSpPr>
            <p:cNvPr id="397333" name="Text Box 21"/>
            <p:cNvSpPr txBox="1">
              <a:spLocks noChangeArrowheads="1"/>
            </p:cNvSpPr>
            <p:nvPr/>
          </p:nvSpPr>
          <p:spPr bwMode="auto">
            <a:xfrm>
              <a:off x="204" y="1253"/>
              <a:ext cx="196" cy="231"/>
            </a:xfrm>
            <a:prstGeom prst="rect">
              <a:avLst/>
            </a:prstGeom>
            <a:noFill/>
            <a:ln w="9525">
              <a:noFill/>
              <a:miter lim="800000"/>
              <a:headEnd/>
              <a:tailEnd/>
            </a:ln>
            <a:effectLst/>
          </p:spPr>
          <p:txBody>
            <a:bodyPr wrap="none">
              <a:spAutoFit/>
            </a:bodyPr>
            <a:lstStyle/>
            <a:p>
              <a:pPr algn="l"/>
              <a:r>
                <a:rPr lang="es-MX" sz="1800" b="0">
                  <a:latin typeface="Arial" charset="0"/>
                </a:rPr>
                <a:t>a</a:t>
              </a:r>
            </a:p>
          </p:txBody>
        </p:sp>
        <p:sp>
          <p:nvSpPr>
            <p:cNvPr id="397334" name="Text Box 22"/>
            <p:cNvSpPr txBox="1">
              <a:spLocks noChangeArrowheads="1"/>
            </p:cNvSpPr>
            <p:nvPr/>
          </p:nvSpPr>
          <p:spPr bwMode="auto">
            <a:xfrm>
              <a:off x="1565" y="1207"/>
              <a:ext cx="196" cy="231"/>
            </a:xfrm>
            <a:prstGeom prst="rect">
              <a:avLst/>
            </a:prstGeom>
            <a:noFill/>
            <a:ln w="9525">
              <a:noFill/>
              <a:miter lim="800000"/>
              <a:headEnd/>
              <a:tailEnd/>
            </a:ln>
            <a:effectLst/>
          </p:spPr>
          <p:txBody>
            <a:bodyPr wrap="none">
              <a:spAutoFit/>
            </a:bodyPr>
            <a:lstStyle/>
            <a:p>
              <a:pPr algn="l"/>
              <a:r>
                <a:rPr lang="es-MX" sz="1800" b="0">
                  <a:latin typeface="Arial" charset="0"/>
                </a:rPr>
                <a:t>b</a:t>
              </a:r>
            </a:p>
          </p:txBody>
        </p:sp>
        <p:sp>
          <p:nvSpPr>
            <p:cNvPr id="397335" name="Text Box 23"/>
            <p:cNvSpPr txBox="1">
              <a:spLocks noChangeArrowheads="1"/>
            </p:cNvSpPr>
            <p:nvPr/>
          </p:nvSpPr>
          <p:spPr bwMode="auto">
            <a:xfrm>
              <a:off x="1156" y="981"/>
              <a:ext cx="188" cy="231"/>
            </a:xfrm>
            <a:prstGeom prst="rect">
              <a:avLst/>
            </a:prstGeom>
            <a:noFill/>
            <a:ln w="9525">
              <a:noFill/>
              <a:miter lim="800000"/>
              <a:headEnd/>
              <a:tailEnd/>
            </a:ln>
            <a:effectLst/>
          </p:spPr>
          <p:txBody>
            <a:bodyPr wrap="none">
              <a:spAutoFit/>
            </a:bodyPr>
            <a:lstStyle/>
            <a:p>
              <a:pPr algn="l"/>
              <a:r>
                <a:rPr lang="es-MX" sz="1800" b="0">
                  <a:latin typeface="Arial" charset="0"/>
                </a:rPr>
                <a:t>c</a:t>
              </a:r>
            </a:p>
          </p:txBody>
        </p:sp>
        <p:sp>
          <p:nvSpPr>
            <p:cNvPr id="397336" name="Text Box 24"/>
            <p:cNvSpPr txBox="1">
              <a:spLocks noChangeArrowheads="1"/>
            </p:cNvSpPr>
            <p:nvPr/>
          </p:nvSpPr>
          <p:spPr bwMode="auto">
            <a:xfrm>
              <a:off x="249" y="845"/>
              <a:ext cx="196" cy="231"/>
            </a:xfrm>
            <a:prstGeom prst="rect">
              <a:avLst/>
            </a:prstGeom>
            <a:noFill/>
            <a:ln w="9525">
              <a:noFill/>
              <a:miter lim="800000"/>
              <a:headEnd/>
              <a:tailEnd/>
            </a:ln>
            <a:effectLst/>
          </p:spPr>
          <p:txBody>
            <a:bodyPr wrap="none">
              <a:spAutoFit/>
            </a:bodyPr>
            <a:lstStyle/>
            <a:p>
              <a:pPr algn="l"/>
              <a:r>
                <a:rPr lang="es-MX" sz="1800" b="0">
                  <a:latin typeface="Arial" charset="0"/>
                </a:rPr>
                <a:t>d</a:t>
              </a:r>
            </a:p>
          </p:txBody>
        </p:sp>
        <p:sp>
          <p:nvSpPr>
            <p:cNvPr id="397337" name="Text Box 25"/>
            <p:cNvSpPr txBox="1">
              <a:spLocks noChangeArrowheads="1"/>
            </p:cNvSpPr>
            <p:nvPr/>
          </p:nvSpPr>
          <p:spPr bwMode="auto">
            <a:xfrm>
              <a:off x="839" y="799"/>
              <a:ext cx="196" cy="231"/>
            </a:xfrm>
            <a:prstGeom prst="rect">
              <a:avLst/>
            </a:prstGeom>
            <a:noFill/>
            <a:ln w="9525">
              <a:noFill/>
              <a:miter lim="800000"/>
              <a:headEnd/>
              <a:tailEnd/>
            </a:ln>
            <a:effectLst/>
          </p:spPr>
          <p:txBody>
            <a:bodyPr wrap="none">
              <a:spAutoFit/>
            </a:bodyPr>
            <a:lstStyle/>
            <a:p>
              <a:pPr algn="l"/>
              <a:r>
                <a:rPr lang="es-MX" sz="1800" b="0">
                  <a:latin typeface="Arial" charset="0"/>
                </a:rPr>
                <a:t>e</a:t>
              </a:r>
            </a:p>
          </p:txBody>
        </p:sp>
        <p:sp>
          <p:nvSpPr>
            <p:cNvPr id="397338" name="Text Box 26"/>
            <p:cNvSpPr txBox="1">
              <a:spLocks noChangeArrowheads="1"/>
            </p:cNvSpPr>
            <p:nvPr/>
          </p:nvSpPr>
          <p:spPr bwMode="auto">
            <a:xfrm>
              <a:off x="1338" y="1525"/>
              <a:ext cx="156" cy="231"/>
            </a:xfrm>
            <a:prstGeom prst="rect">
              <a:avLst/>
            </a:prstGeom>
            <a:noFill/>
            <a:ln w="9525">
              <a:noFill/>
              <a:miter lim="800000"/>
              <a:headEnd/>
              <a:tailEnd/>
            </a:ln>
            <a:effectLst/>
          </p:spPr>
          <p:txBody>
            <a:bodyPr wrap="none">
              <a:spAutoFit/>
            </a:bodyPr>
            <a:lstStyle/>
            <a:p>
              <a:pPr algn="l"/>
              <a:r>
                <a:rPr lang="es-MX" sz="1800" b="0">
                  <a:latin typeface="Arial" charset="0"/>
                </a:rPr>
                <a:t>f</a:t>
              </a:r>
            </a:p>
          </p:txBody>
        </p:sp>
        <p:sp>
          <p:nvSpPr>
            <p:cNvPr id="397339" name="Text Box 27"/>
            <p:cNvSpPr txBox="1">
              <a:spLocks noChangeArrowheads="1"/>
            </p:cNvSpPr>
            <p:nvPr/>
          </p:nvSpPr>
          <p:spPr bwMode="auto">
            <a:xfrm>
              <a:off x="657" y="1842"/>
              <a:ext cx="196" cy="231"/>
            </a:xfrm>
            <a:prstGeom prst="rect">
              <a:avLst/>
            </a:prstGeom>
            <a:noFill/>
            <a:ln w="9525">
              <a:noFill/>
              <a:miter lim="800000"/>
              <a:headEnd/>
              <a:tailEnd/>
            </a:ln>
            <a:effectLst/>
          </p:spPr>
          <p:txBody>
            <a:bodyPr wrap="none">
              <a:spAutoFit/>
            </a:bodyPr>
            <a:lstStyle/>
            <a:p>
              <a:pPr algn="l"/>
              <a:r>
                <a:rPr lang="es-MX" sz="1800" b="0">
                  <a:latin typeface="Arial" charset="0"/>
                </a:rPr>
                <a:t>g</a:t>
              </a:r>
            </a:p>
          </p:txBody>
        </p:sp>
        <p:sp>
          <p:nvSpPr>
            <p:cNvPr id="397340" name="Text Box 28"/>
            <p:cNvSpPr txBox="1">
              <a:spLocks noChangeArrowheads="1"/>
            </p:cNvSpPr>
            <p:nvPr/>
          </p:nvSpPr>
          <p:spPr bwMode="auto">
            <a:xfrm>
              <a:off x="793" y="1344"/>
              <a:ext cx="196" cy="231"/>
            </a:xfrm>
            <a:prstGeom prst="rect">
              <a:avLst/>
            </a:prstGeom>
            <a:noFill/>
            <a:ln w="9525">
              <a:noFill/>
              <a:miter lim="800000"/>
              <a:headEnd/>
              <a:tailEnd/>
            </a:ln>
            <a:effectLst/>
          </p:spPr>
          <p:txBody>
            <a:bodyPr wrap="none">
              <a:spAutoFit/>
            </a:bodyPr>
            <a:lstStyle/>
            <a:p>
              <a:pPr algn="l"/>
              <a:r>
                <a:rPr lang="es-MX" sz="1800" b="0">
                  <a:latin typeface="Arial" charset="0"/>
                </a:rPr>
                <a:t>h</a:t>
              </a:r>
            </a:p>
          </p:txBody>
        </p:sp>
        <p:sp>
          <p:nvSpPr>
            <p:cNvPr id="397341" name="Text Box 29"/>
            <p:cNvSpPr txBox="1">
              <a:spLocks noChangeArrowheads="1"/>
            </p:cNvSpPr>
            <p:nvPr/>
          </p:nvSpPr>
          <p:spPr bwMode="auto">
            <a:xfrm>
              <a:off x="975" y="1706"/>
              <a:ext cx="148" cy="231"/>
            </a:xfrm>
            <a:prstGeom prst="rect">
              <a:avLst/>
            </a:prstGeom>
            <a:noFill/>
            <a:ln w="9525">
              <a:noFill/>
              <a:miter lim="800000"/>
              <a:headEnd/>
              <a:tailEnd/>
            </a:ln>
            <a:effectLst/>
          </p:spPr>
          <p:txBody>
            <a:bodyPr wrap="none">
              <a:spAutoFit/>
            </a:bodyPr>
            <a:lstStyle/>
            <a:p>
              <a:pPr algn="l"/>
              <a:r>
                <a:rPr lang="es-MX" sz="1800" b="0">
                  <a:latin typeface="Arial" charset="0"/>
                </a:rPr>
                <a:t>i</a:t>
              </a:r>
            </a:p>
          </p:txBody>
        </p:sp>
        <p:sp>
          <p:nvSpPr>
            <p:cNvPr id="397342" name="Text Box 30"/>
            <p:cNvSpPr txBox="1">
              <a:spLocks noChangeArrowheads="1"/>
            </p:cNvSpPr>
            <p:nvPr/>
          </p:nvSpPr>
          <p:spPr bwMode="auto">
            <a:xfrm>
              <a:off x="567" y="1162"/>
              <a:ext cx="148" cy="231"/>
            </a:xfrm>
            <a:prstGeom prst="rect">
              <a:avLst/>
            </a:prstGeom>
            <a:noFill/>
            <a:ln w="9525">
              <a:noFill/>
              <a:miter lim="800000"/>
              <a:headEnd/>
              <a:tailEnd/>
            </a:ln>
            <a:effectLst/>
          </p:spPr>
          <p:txBody>
            <a:bodyPr wrap="none">
              <a:spAutoFit/>
            </a:bodyPr>
            <a:lstStyle/>
            <a:p>
              <a:pPr algn="l"/>
              <a:r>
                <a:rPr lang="es-MX" sz="1800" b="0">
                  <a:latin typeface="Arial" charset="0"/>
                </a:rPr>
                <a:t>j</a:t>
              </a:r>
            </a:p>
          </p:txBody>
        </p:sp>
        <p:sp>
          <p:nvSpPr>
            <p:cNvPr id="397343" name="Text Box 31"/>
            <p:cNvSpPr txBox="1">
              <a:spLocks noChangeArrowheads="1"/>
            </p:cNvSpPr>
            <p:nvPr/>
          </p:nvSpPr>
          <p:spPr bwMode="auto">
            <a:xfrm>
              <a:off x="476" y="1525"/>
              <a:ext cx="188" cy="231"/>
            </a:xfrm>
            <a:prstGeom prst="rect">
              <a:avLst/>
            </a:prstGeom>
            <a:noFill/>
            <a:ln w="9525">
              <a:noFill/>
              <a:miter lim="800000"/>
              <a:headEnd/>
              <a:tailEnd/>
            </a:ln>
            <a:effectLst/>
          </p:spPr>
          <p:txBody>
            <a:bodyPr wrap="none">
              <a:spAutoFit/>
            </a:bodyPr>
            <a:lstStyle/>
            <a:p>
              <a:pPr algn="l"/>
              <a:r>
                <a:rPr lang="es-MX" sz="1800" b="0">
                  <a:latin typeface="Arial" charset="0"/>
                </a:rPr>
                <a:t>k</a:t>
              </a:r>
            </a:p>
          </p:txBody>
        </p:sp>
        <p:sp>
          <p:nvSpPr>
            <p:cNvPr id="397344" name="Text Box 32"/>
            <p:cNvSpPr txBox="1">
              <a:spLocks noChangeArrowheads="1"/>
            </p:cNvSpPr>
            <p:nvPr/>
          </p:nvSpPr>
          <p:spPr bwMode="auto">
            <a:xfrm>
              <a:off x="249" y="255"/>
              <a:ext cx="244" cy="231"/>
            </a:xfrm>
            <a:prstGeom prst="rect">
              <a:avLst/>
            </a:prstGeom>
            <a:noFill/>
            <a:ln w="9525">
              <a:noFill/>
              <a:miter lim="800000"/>
              <a:headEnd/>
              <a:tailEnd/>
            </a:ln>
            <a:effectLst/>
          </p:spPr>
          <p:txBody>
            <a:bodyPr wrap="none">
              <a:spAutoFit/>
            </a:bodyPr>
            <a:lstStyle/>
            <a:p>
              <a:pPr algn="l"/>
              <a:r>
                <a:rPr lang="es-MX" sz="1800" b="0">
                  <a:latin typeface="Arial" charset="0"/>
                </a:rPr>
                <a:t>a)</a:t>
              </a:r>
            </a:p>
          </p:txBody>
        </p:sp>
      </p:grpSp>
      <p:grpSp>
        <p:nvGrpSpPr>
          <p:cNvPr id="397345" name="Group 33"/>
          <p:cNvGrpSpPr>
            <a:grpSpLocks/>
          </p:cNvGrpSpPr>
          <p:nvPr/>
        </p:nvGrpSpPr>
        <p:grpSpPr bwMode="auto">
          <a:xfrm>
            <a:off x="1230313" y="3657600"/>
            <a:ext cx="3113087" cy="2838450"/>
            <a:chOff x="158" y="2341"/>
            <a:chExt cx="1961" cy="1788"/>
          </a:xfrm>
        </p:grpSpPr>
        <p:sp>
          <p:nvSpPr>
            <p:cNvPr id="397346" name="Text Box 34"/>
            <p:cNvSpPr txBox="1">
              <a:spLocks noChangeArrowheads="1"/>
            </p:cNvSpPr>
            <p:nvPr/>
          </p:nvSpPr>
          <p:spPr bwMode="auto">
            <a:xfrm>
              <a:off x="385" y="2341"/>
              <a:ext cx="1734" cy="1788"/>
            </a:xfrm>
            <a:prstGeom prst="rect">
              <a:avLst/>
            </a:prstGeom>
            <a:noFill/>
            <a:ln w="9525">
              <a:noFill/>
              <a:miter lim="800000"/>
              <a:headEnd/>
              <a:tailEnd/>
            </a:ln>
            <a:effectLst/>
          </p:spPr>
          <p:txBody>
            <a:bodyPr>
              <a:spAutoFit/>
            </a:bodyPr>
            <a:lstStyle/>
            <a:p>
              <a:pPr marL="342900" indent="-342900" algn="l"/>
              <a:r>
                <a:rPr lang="es-MX" sz="1800" b="0">
                  <a:latin typeface="Arial" charset="0"/>
                </a:rPr>
                <a:t>	 1	 2	  3</a:t>
              </a:r>
            </a:p>
            <a:p>
              <a:pPr marL="342900" indent="-342900" algn="l"/>
              <a:r>
                <a:rPr lang="es-MX" sz="1800" b="0">
                  <a:latin typeface="Arial" charset="0"/>
                </a:rPr>
                <a:t>a	0.4	0.1	0.5</a:t>
              </a:r>
            </a:p>
            <a:p>
              <a:pPr marL="342900" indent="-342900" algn="l"/>
              <a:r>
                <a:rPr lang="es-MX" sz="1800" b="0">
                  <a:latin typeface="Arial" charset="0"/>
                </a:rPr>
                <a:t>b	0.1	0.8	0.1</a:t>
              </a:r>
            </a:p>
            <a:p>
              <a:pPr marL="342900" indent="-342900" algn="l"/>
              <a:r>
                <a:rPr lang="es-MX" sz="1800" b="0">
                  <a:latin typeface="Arial" charset="0"/>
                </a:rPr>
                <a:t>c	0.3	0.3	0.4</a:t>
              </a:r>
            </a:p>
            <a:p>
              <a:pPr marL="342900" indent="-342900" algn="l"/>
              <a:r>
                <a:rPr lang="es-MX" sz="1800" b="0">
                  <a:latin typeface="Arial" charset="0"/>
                </a:rPr>
                <a:t>d	0.1	0.1	0.8</a:t>
              </a:r>
            </a:p>
            <a:p>
              <a:pPr marL="342900" indent="-342900" algn="l"/>
              <a:r>
                <a:rPr lang="es-MX" sz="1800" b="0">
                  <a:latin typeface="Arial" charset="0"/>
                </a:rPr>
                <a:t>e	0.4	0.1	0.5 </a:t>
              </a:r>
            </a:p>
            <a:p>
              <a:pPr marL="342900" indent="-342900" algn="l"/>
              <a:r>
                <a:rPr lang="es-MX" sz="1800" b="0">
                  <a:latin typeface="Arial" charset="0"/>
                </a:rPr>
                <a:t>f	0.1	0.4	0.5</a:t>
              </a:r>
            </a:p>
            <a:p>
              <a:pPr marL="342900" indent="-342900" algn="l"/>
              <a:r>
                <a:rPr lang="es-MX" sz="1800" b="0">
                  <a:latin typeface="Arial" charset="0"/>
                </a:rPr>
                <a:t>g	0.7	0.2	0.1</a:t>
              </a:r>
            </a:p>
            <a:p>
              <a:pPr marL="342900" indent="-342900" algn="l"/>
              <a:r>
                <a:rPr lang="es-MX" sz="1800" b="0">
                  <a:latin typeface="Arial" charset="0"/>
                </a:rPr>
                <a:t>h	</a:t>
              </a:r>
            </a:p>
            <a:p>
              <a:pPr marL="342900" indent="-342900" algn="l"/>
              <a:r>
                <a:rPr lang="es-MX" sz="1800" b="0">
                  <a:latin typeface="Arial" charset="0"/>
                </a:rPr>
                <a:t>…</a:t>
              </a:r>
            </a:p>
          </p:txBody>
        </p:sp>
        <p:sp>
          <p:nvSpPr>
            <p:cNvPr id="397347" name="Line 35"/>
            <p:cNvSpPr>
              <a:spLocks noChangeShapeType="1"/>
            </p:cNvSpPr>
            <p:nvPr/>
          </p:nvSpPr>
          <p:spPr bwMode="auto">
            <a:xfrm>
              <a:off x="431" y="2523"/>
              <a:ext cx="1451" cy="0"/>
            </a:xfrm>
            <a:prstGeom prst="line">
              <a:avLst/>
            </a:prstGeom>
            <a:noFill/>
            <a:ln w="9525">
              <a:solidFill>
                <a:schemeClr val="tx1"/>
              </a:solidFill>
              <a:round/>
              <a:headEnd/>
              <a:tailEnd/>
            </a:ln>
            <a:effectLst/>
          </p:spPr>
          <p:txBody>
            <a:bodyPr/>
            <a:lstStyle/>
            <a:p>
              <a:endParaRPr lang="es-MX"/>
            </a:p>
          </p:txBody>
        </p:sp>
        <p:sp>
          <p:nvSpPr>
            <p:cNvPr id="397348" name="Text Box 36"/>
            <p:cNvSpPr txBox="1">
              <a:spLocks noChangeArrowheads="1"/>
            </p:cNvSpPr>
            <p:nvPr/>
          </p:nvSpPr>
          <p:spPr bwMode="auto">
            <a:xfrm>
              <a:off x="158" y="2387"/>
              <a:ext cx="236" cy="231"/>
            </a:xfrm>
            <a:prstGeom prst="rect">
              <a:avLst/>
            </a:prstGeom>
            <a:noFill/>
            <a:ln w="9525">
              <a:noFill/>
              <a:miter lim="800000"/>
              <a:headEnd/>
              <a:tailEnd/>
            </a:ln>
            <a:effectLst/>
          </p:spPr>
          <p:txBody>
            <a:bodyPr wrap="none">
              <a:spAutoFit/>
            </a:bodyPr>
            <a:lstStyle/>
            <a:p>
              <a:pPr algn="l"/>
              <a:r>
                <a:rPr lang="es-MX" sz="1800" b="0">
                  <a:latin typeface="Arial" charset="0"/>
                </a:rPr>
                <a:t>c)</a:t>
              </a:r>
            </a:p>
          </p:txBody>
        </p:sp>
      </p:grpSp>
      <p:grpSp>
        <p:nvGrpSpPr>
          <p:cNvPr id="397349" name="Group 37"/>
          <p:cNvGrpSpPr>
            <a:grpSpLocks/>
          </p:cNvGrpSpPr>
          <p:nvPr/>
        </p:nvGrpSpPr>
        <p:grpSpPr bwMode="auto">
          <a:xfrm>
            <a:off x="4125913" y="3657600"/>
            <a:ext cx="4560887" cy="2600325"/>
            <a:chOff x="2426" y="2341"/>
            <a:chExt cx="2873" cy="1638"/>
          </a:xfrm>
        </p:grpSpPr>
        <p:sp>
          <p:nvSpPr>
            <p:cNvPr id="397350" name="Line 38"/>
            <p:cNvSpPr>
              <a:spLocks noChangeShapeType="1"/>
            </p:cNvSpPr>
            <p:nvPr/>
          </p:nvSpPr>
          <p:spPr bwMode="auto">
            <a:xfrm>
              <a:off x="2925" y="2750"/>
              <a:ext cx="2042" cy="0"/>
            </a:xfrm>
            <a:prstGeom prst="line">
              <a:avLst/>
            </a:prstGeom>
            <a:noFill/>
            <a:ln w="9525">
              <a:solidFill>
                <a:schemeClr val="tx1"/>
              </a:solidFill>
              <a:round/>
              <a:headEnd/>
              <a:tailEnd/>
            </a:ln>
            <a:effectLst/>
          </p:spPr>
          <p:txBody>
            <a:bodyPr/>
            <a:lstStyle/>
            <a:p>
              <a:endParaRPr lang="es-MX"/>
            </a:p>
          </p:txBody>
        </p:sp>
        <p:sp>
          <p:nvSpPr>
            <p:cNvPr id="397351" name="Line 39"/>
            <p:cNvSpPr>
              <a:spLocks noChangeShapeType="1"/>
            </p:cNvSpPr>
            <p:nvPr/>
          </p:nvSpPr>
          <p:spPr bwMode="auto">
            <a:xfrm>
              <a:off x="2925" y="2750"/>
              <a:ext cx="0" cy="499"/>
            </a:xfrm>
            <a:prstGeom prst="line">
              <a:avLst/>
            </a:prstGeom>
            <a:noFill/>
            <a:ln w="9525">
              <a:solidFill>
                <a:schemeClr val="tx1"/>
              </a:solidFill>
              <a:round/>
              <a:headEnd/>
              <a:tailEnd/>
            </a:ln>
            <a:effectLst/>
          </p:spPr>
          <p:txBody>
            <a:bodyPr/>
            <a:lstStyle/>
            <a:p>
              <a:endParaRPr lang="es-MX"/>
            </a:p>
          </p:txBody>
        </p:sp>
        <p:sp>
          <p:nvSpPr>
            <p:cNvPr id="397352" name="Line 40"/>
            <p:cNvSpPr>
              <a:spLocks noChangeShapeType="1"/>
            </p:cNvSpPr>
            <p:nvPr/>
          </p:nvSpPr>
          <p:spPr bwMode="auto">
            <a:xfrm>
              <a:off x="4967" y="2750"/>
              <a:ext cx="0" cy="499"/>
            </a:xfrm>
            <a:prstGeom prst="line">
              <a:avLst/>
            </a:prstGeom>
            <a:noFill/>
            <a:ln w="9525">
              <a:solidFill>
                <a:schemeClr val="tx1"/>
              </a:solidFill>
              <a:round/>
              <a:headEnd/>
              <a:tailEnd/>
            </a:ln>
            <a:effectLst/>
          </p:spPr>
          <p:txBody>
            <a:bodyPr/>
            <a:lstStyle/>
            <a:p>
              <a:endParaRPr lang="es-MX"/>
            </a:p>
          </p:txBody>
        </p:sp>
        <p:sp>
          <p:nvSpPr>
            <p:cNvPr id="397353" name="Line 41"/>
            <p:cNvSpPr>
              <a:spLocks noChangeShapeType="1"/>
            </p:cNvSpPr>
            <p:nvPr/>
          </p:nvSpPr>
          <p:spPr bwMode="auto">
            <a:xfrm>
              <a:off x="3878" y="2750"/>
              <a:ext cx="0" cy="272"/>
            </a:xfrm>
            <a:prstGeom prst="line">
              <a:avLst/>
            </a:prstGeom>
            <a:noFill/>
            <a:ln w="9525">
              <a:solidFill>
                <a:schemeClr val="tx1"/>
              </a:solidFill>
              <a:round/>
              <a:headEnd/>
              <a:tailEnd/>
            </a:ln>
            <a:effectLst/>
          </p:spPr>
          <p:txBody>
            <a:bodyPr/>
            <a:lstStyle/>
            <a:p>
              <a:endParaRPr lang="es-MX"/>
            </a:p>
          </p:txBody>
        </p:sp>
        <p:sp>
          <p:nvSpPr>
            <p:cNvPr id="397354" name="Line 42"/>
            <p:cNvSpPr>
              <a:spLocks noChangeShapeType="1"/>
            </p:cNvSpPr>
            <p:nvPr/>
          </p:nvSpPr>
          <p:spPr bwMode="auto">
            <a:xfrm>
              <a:off x="2744" y="3249"/>
              <a:ext cx="454" cy="0"/>
            </a:xfrm>
            <a:prstGeom prst="line">
              <a:avLst/>
            </a:prstGeom>
            <a:noFill/>
            <a:ln w="9525">
              <a:solidFill>
                <a:schemeClr val="tx1"/>
              </a:solidFill>
              <a:round/>
              <a:headEnd/>
              <a:tailEnd/>
            </a:ln>
            <a:effectLst/>
          </p:spPr>
          <p:txBody>
            <a:bodyPr/>
            <a:lstStyle/>
            <a:p>
              <a:endParaRPr lang="es-MX"/>
            </a:p>
          </p:txBody>
        </p:sp>
        <p:sp>
          <p:nvSpPr>
            <p:cNvPr id="397355" name="Line 43"/>
            <p:cNvSpPr>
              <a:spLocks noChangeShapeType="1"/>
            </p:cNvSpPr>
            <p:nvPr/>
          </p:nvSpPr>
          <p:spPr bwMode="auto">
            <a:xfrm>
              <a:off x="3651" y="3022"/>
              <a:ext cx="454" cy="0"/>
            </a:xfrm>
            <a:prstGeom prst="line">
              <a:avLst/>
            </a:prstGeom>
            <a:noFill/>
            <a:ln w="9525">
              <a:solidFill>
                <a:schemeClr val="tx1"/>
              </a:solidFill>
              <a:round/>
              <a:headEnd/>
              <a:tailEnd/>
            </a:ln>
            <a:effectLst/>
          </p:spPr>
          <p:txBody>
            <a:bodyPr/>
            <a:lstStyle/>
            <a:p>
              <a:endParaRPr lang="es-MX"/>
            </a:p>
          </p:txBody>
        </p:sp>
        <p:sp>
          <p:nvSpPr>
            <p:cNvPr id="397356" name="Line 44"/>
            <p:cNvSpPr>
              <a:spLocks noChangeShapeType="1"/>
            </p:cNvSpPr>
            <p:nvPr/>
          </p:nvSpPr>
          <p:spPr bwMode="auto">
            <a:xfrm>
              <a:off x="4740" y="3249"/>
              <a:ext cx="454" cy="0"/>
            </a:xfrm>
            <a:prstGeom prst="line">
              <a:avLst/>
            </a:prstGeom>
            <a:noFill/>
            <a:ln w="9525">
              <a:solidFill>
                <a:schemeClr val="tx1"/>
              </a:solidFill>
              <a:round/>
              <a:headEnd/>
              <a:tailEnd/>
            </a:ln>
            <a:effectLst/>
          </p:spPr>
          <p:txBody>
            <a:bodyPr/>
            <a:lstStyle/>
            <a:p>
              <a:endParaRPr lang="es-MX"/>
            </a:p>
          </p:txBody>
        </p:sp>
        <p:sp>
          <p:nvSpPr>
            <p:cNvPr id="397357" name="Line 45"/>
            <p:cNvSpPr>
              <a:spLocks noChangeShapeType="1"/>
            </p:cNvSpPr>
            <p:nvPr/>
          </p:nvSpPr>
          <p:spPr bwMode="auto">
            <a:xfrm>
              <a:off x="2744" y="3249"/>
              <a:ext cx="0" cy="226"/>
            </a:xfrm>
            <a:prstGeom prst="line">
              <a:avLst/>
            </a:prstGeom>
            <a:noFill/>
            <a:ln w="9525">
              <a:solidFill>
                <a:schemeClr val="tx1"/>
              </a:solidFill>
              <a:round/>
              <a:headEnd/>
              <a:tailEnd/>
            </a:ln>
            <a:effectLst/>
          </p:spPr>
          <p:txBody>
            <a:bodyPr/>
            <a:lstStyle/>
            <a:p>
              <a:endParaRPr lang="es-MX"/>
            </a:p>
          </p:txBody>
        </p:sp>
        <p:sp>
          <p:nvSpPr>
            <p:cNvPr id="397358" name="Line 46"/>
            <p:cNvSpPr>
              <a:spLocks noChangeShapeType="1"/>
            </p:cNvSpPr>
            <p:nvPr/>
          </p:nvSpPr>
          <p:spPr bwMode="auto">
            <a:xfrm>
              <a:off x="3198" y="3249"/>
              <a:ext cx="0" cy="226"/>
            </a:xfrm>
            <a:prstGeom prst="line">
              <a:avLst/>
            </a:prstGeom>
            <a:noFill/>
            <a:ln w="9525">
              <a:solidFill>
                <a:schemeClr val="tx1"/>
              </a:solidFill>
              <a:round/>
              <a:headEnd/>
              <a:tailEnd/>
            </a:ln>
            <a:effectLst/>
          </p:spPr>
          <p:txBody>
            <a:bodyPr/>
            <a:lstStyle/>
            <a:p>
              <a:endParaRPr lang="es-MX"/>
            </a:p>
          </p:txBody>
        </p:sp>
        <p:sp>
          <p:nvSpPr>
            <p:cNvPr id="397359" name="Line 47"/>
            <p:cNvSpPr>
              <a:spLocks noChangeShapeType="1"/>
            </p:cNvSpPr>
            <p:nvPr/>
          </p:nvSpPr>
          <p:spPr bwMode="auto">
            <a:xfrm>
              <a:off x="4740" y="3249"/>
              <a:ext cx="0" cy="226"/>
            </a:xfrm>
            <a:prstGeom prst="line">
              <a:avLst/>
            </a:prstGeom>
            <a:noFill/>
            <a:ln w="9525">
              <a:solidFill>
                <a:schemeClr val="tx1"/>
              </a:solidFill>
              <a:round/>
              <a:headEnd/>
              <a:tailEnd/>
            </a:ln>
            <a:effectLst/>
          </p:spPr>
          <p:txBody>
            <a:bodyPr/>
            <a:lstStyle/>
            <a:p>
              <a:endParaRPr lang="es-MX"/>
            </a:p>
          </p:txBody>
        </p:sp>
        <p:sp>
          <p:nvSpPr>
            <p:cNvPr id="397360" name="Line 48"/>
            <p:cNvSpPr>
              <a:spLocks noChangeShapeType="1"/>
            </p:cNvSpPr>
            <p:nvPr/>
          </p:nvSpPr>
          <p:spPr bwMode="auto">
            <a:xfrm>
              <a:off x="5193" y="3249"/>
              <a:ext cx="0" cy="226"/>
            </a:xfrm>
            <a:prstGeom prst="line">
              <a:avLst/>
            </a:prstGeom>
            <a:noFill/>
            <a:ln w="9525">
              <a:solidFill>
                <a:schemeClr val="tx1"/>
              </a:solidFill>
              <a:round/>
              <a:headEnd/>
              <a:tailEnd/>
            </a:ln>
            <a:effectLst/>
          </p:spPr>
          <p:txBody>
            <a:bodyPr/>
            <a:lstStyle/>
            <a:p>
              <a:endParaRPr lang="es-MX"/>
            </a:p>
          </p:txBody>
        </p:sp>
        <p:sp>
          <p:nvSpPr>
            <p:cNvPr id="397361" name="Line 49"/>
            <p:cNvSpPr>
              <a:spLocks noChangeShapeType="1"/>
            </p:cNvSpPr>
            <p:nvPr/>
          </p:nvSpPr>
          <p:spPr bwMode="auto">
            <a:xfrm>
              <a:off x="4059" y="3249"/>
              <a:ext cx="181" cy="0"/>
            </a:xfrm>
            <a:prstGeom prst="line">
              <a:avLst/>
            </a:prstGeom>
            <a:noFill/>
            <a:ln w="9525">
              <a:solidFill>
                <a:schemeClr val="tx1"/>
              </a:solidFill>
              <a:round/>
              <a:headEnd/>
              <a:tailEnd/>
            </a:ln>
            <a:effectLst/>
          </p:spPr>
          <p:txBody>
            <a:bodyPr/>
            <a:lstStyle/>
            <a:p>
              <a:endParaRPr lang="es-MX"/>
            </a:p>
          </p:txBody>
        </p:sp>
        <p:sp>
          <p:nvSpPr>
            <p:cNvPr id="397362" name="Line 50"/>
            <p:cNvSpPr>
              <a:spLocks noChangeShapeType="1"/>
            </p:cNvSpPr>
            <p:nvPr/>
          </p:nvSpPr>
          <p:spPr bwMode="auto">
            <a:xfrm>
              <a:off x="4105" y="3022"/>
              <a:ext cx="0" cy="226"/>
            </a:xfrm>
            <a:prstGeom prst="line">
              <a:avLst/>
            </a:prstGeom>
            <a:noFill/>
            <a:ln w="9525">
              <a:solidFill>
                <a:schemeClr val="tx1"/>
              </a:solidFill>
              <a:round/>
              <a:headEnd/>
              <a:tailEnd/>
            </a:ln>
            <a:effectLst/>
          </p:spPr>
          <p:txBody>
            <a:bodyPr/>
            <a:lstStyle/>
            <a:p>
              <a:endParaRPr lang="es-MX"/>
            </a:p>
          </p:txBody>
        </p:sp>
        <p:sp>
          <p:nvSpPr>
            <p:cNvPr id="397363" name="Line 51"/>
            <p:cNvSpPr>
              <a:spLocks noChangeShapeType="1"/>
            </p:cNvSpPr>
            <p:nvPr/>
          </p:nvSpPr>
          <p:spPr bwMode="auto">
            <a:xfrm>
              <a:off x="4059" y="3249"/>
              <a:ext cx="0" cy="226"/>
            </a:xfrm>
            <a:prstGeom prst="line">
              <a:avLst/>
            </a:prstGeom>
            <a:noFill/>
            <a:ln w="9525">
              <a:solidFill>
                <a:schemeClr val="tx1"/>
              </a:solidFill>
              <a:round/>
              <a:headEnd/>
              <a:tailEnd/>
            </a:ln>
            <a:effectLst/>
          </p:spPr>
          <p:txBody>
            <a:bodyPr/>
            <a:lstStyle/>
            <a:p>
              <a:endParaRPr lang="es-MX"/>
            </a:p>
          </p:txBody>
        </p:sp>
        <p:sp>
          <p:nvSpPr>
            <p:cNvPr id="397364" name="Line 52"/>
            <p:cNvSpPr>
              <a:spLocks noChangeShapeType="1"/>
            </p:cNvSpPr>
            <p:nvPr/>
          </p:nvSpPr>
          <p:spPr bwMode="auto">
            <a:xfrm>
              <a:off x="4241" y="3249"/>
              <a:ext cx="0" cy="226"/>
            </a:xfrm>
            <a:prstGeom prst="line">
              <a:avLst/>
            </a:prstGeom>
            <a:noFill/>
            <a:ln w="9525">
              <a:solidFill>
                <a:schemeClr val="tx1"/>
              </a:solidFill>
              <a:round/>
              <a:headEnd/>
              <a:tailEnd/>
            </a:ln>
            <a:effectLst/>
          </p:spPr>
          <p:txBody>
            <a:bodyPr/>
            <a:lstStyle/>
            <a:p>
              <a:endParaRPr lang="es-MX"/>
            </a:p>
          </p:txBody>
        </p:sp>
        <p:sp>
          <p:nvSpPr>
            <p:cNvPr id="397365" name="Line 53"/>
            <p:cNvSpPr>
              <a:spLocks noChangeShapeType="1"/>
            </p:cNvSpPr>
            <p:nvPr/>
          </p:nvSpPr>
          <p:spPr bwMode="auto">
            <a:xfrm>
              <a:off x="4195" y="3475"/>
              <a:ext cx="181" cy="0"/>
            </a:xfrm>
            <a:prstGeom prst="line">
              <a:avLst/>
            </a:prstGeom>
            <a:noFill/>
            <a:ln w="9525">
              <a:solidFill>
                <a:schemeClr val="tx1"/>
              </a:solidFill>
              <a:round/>
              <a:headEnd/>
              <a:tailEnd/>
            </a:ln>
            <a:effectLst/>
          </p:spPr>
          <p:txBody>
            <a:bodyPr/>
            <a:lstStyle/>
            <a:p>
              <a:endParaRPr lang="es-MX"/>
            </a:p>
          </p:txBody>
        </p:sp>
        <p:sp>
          <p:nvSpPr>
            <p:cNvPr id="397366" name="Line 54"/>
            <p:cNvSpPr>
              <a:spLocks noChangeShapeType="1"/>
            </p:cNvSpPr>
            <p:nvPr/>
          </p:nvSpPr>
          <p:spPr bwMode="auto">
            <a:xfrm>
              <a:off x="4195" y="3475"/>
              <a:ext cx="0" cy="226"/>
            </a:xfrm>
            <a:prstGeom prst="line">
              <a:avLst/>
            </a:prstGeom>
            <a:noFill/>
            <a:ln w="9525">
              <a:solidFill>
                <a:schemeClr val="tx1"/>
              </a:solidFill>
              <a:round/>
              <a:headEnd/>
              <a:tailEnd/>
            </a:ln>
            <a:effectLst/>
          </p:spPr>
          <p:txBody>
            <a:bodyPr/>
            <a:lstStyle/>
            <a:p>
              <a:endParaRPr lang="es-MX"/>
            </a:p>
          </p:txBody>
        </p:sp>
        <p:sp>
          <p:nvSpPr>
            <p:cNvPr id="397367" name="Line 55"/>
            <p:cNvSpPr>
              <a:spLocks noChangeShapeType="1"/>
            </p:cNvSpPr>
            <p:nvPr/>
          </p:nvSpPr>
          <p:spPr bwMode="auto">
            <a:xfrm>
              <a:off x="4377" y="3475"/>
              <a:ext cx="0" cy="226"/>
            </a:xfrm>
            <a:prstGeom prst="line">
              <a:avLst/>
            </a:prstGeom>
            <a:noFill/>
            <a:ln w="9525">
              <a:solidFill>
                <a:schemeClr val="tx1"/>
              </a:solidFill>
              <a:round/>
              <a:headEnd/>
              <a:tailEnd/>
            </a:ln>
            <a:effectLst/>
          </p:spPr>
          <p:txBody>
            <a:bodyPr/>
            <a:lstStyle/>
            <a:p>
              <a:endParaRPr lang="es-MX"/>
            </a:p>
          </p:txBody>
        </p:sp>
        <p:sp>
          <p:nvSpPr>
            <p:cNvPr id="397368" name="Line 56"/>
            <p:cNvSpPr>
              <a:spLocks noChangeShapeType="1"/>
            </p:cNvSpPr>
            <p:nvPr/>
          </p:nvSpPr>
          <p:spPr bwMode="auto">
            <a:xfrm>
              <a:off x="3061" y="3475"/>
              <a:ext cx="454" cy="0"/>
            </a:xfrm>
            <a:prstGeom prst="line">
              <a:avLst/>
            </a:prstGeom>
            <a:noFill/>
            <a:ln w="9525">
              <a:solidFill>
                <a:schemeClr val="tx1"/>
              </a:solidFill>
              <a:round/>
              <a:headEnd/>
              <a:tailEnd/>
            </a:ln>
            <a:effectLst/>
          </p:spPr>
          <p:txBody>
            <a:bodyPr/>
            <a:lstStyle/>
            <a:p>
              <a:endParaRPr lang="es-MX"/>
            </a:p>
          </p:txBody>
        </p:sp>
        <p:sp>
          <p:nvSpPr>
            <p:cNvPr id="397369" name="Line 57"/>
            <p:cNvSpPr>
              <a:spLocks noChangeShapeType="1"/>
            </p:cNvSpPr>
            <p:nvPr/>
          </p:nvSpPr>
          <p:spPr bwMode="auto">
            <a:xfrm>
              <a:off x="2517" y="3475"/>
              <a:ext cx="318" cy="0"/>
            </a:xfrm>
            <a:prstGeom prst="line">
              <a:avLst/>
            </a:prstGeom>
            <a:noFill/>
            <a:ln w="9525">
              <a:solidFill>
                <a:schemeClr val="tx1"/>
              </a:solidFill>
              <a:round/>
              <a:headEnd/>
              <a:tailEnd/>
            </a:ln>
            <a:effectLst/>
          </p:spPr>
          <p:txBody>
            <a:bodyPr/>
            <a:lstStyle/>
            <a:p>
              <a:endParaRPr lang="es-MX"/>
            </a:p>
          </p:txBody>
        </p:sp>
        <p:sp>
          <p:nvSpPr>
            <p:cNvPr id="397370" name="Line 58"/>
            <p:cNvSpPr>
              <a:spLocks noChangeShapeType="1"/>
            </p:cNvSpPr>
            <p:nvPr/>
          </p:nvSpPr>
          <p:spPr bwMode="auto">
            <a:xfrm>
              <a:off x="2517" y="3475"/>
              <a:ext cx="0" cy="227"/>
            </a:xfrm>
            <a:prstGeom prst="line">
              <a:avLst/>
            </a:prstGeom>
            <a:noFill/>
            <a:ln w="9525">
              <a:solidFill>
                <a:schemeClr val="tx1"/>
              </a:solidFill>
              <a:round/>
              <a:headEnd/>
              <a:tailEnd/>
            </a:ln>
            <a:effectLst/>
          </p:spPr>
          <p:txBody>
            <a:bodyPr/>
            <a:lstStyle/>
            <a:p>
              <a:endParaRPr lang="es-MX"/>
            </a:p>
          </p:txBody>
        </p:sp>
        <p:sp>
          <p:nvSpPr>
            <p:cNvPr id="397371" name="Line 59"/>
            <p:cNvSpPr>
              <a:spLocks noChangeShapeType="1"/>
            </p:cNvSpPr>
            <p:nvPr/>
          </p:nvSpPr>
          <p:spPr bwMode="auto">
            <a:xfrm>
              <a:off x="2835" y="3475"/>
              <a:ext cx="0" cy="227"/>
            </a:xfrm>
            <a:prstGeom prst="line">
              <a:avLst/>
            </a:prstGeom>
            <a:noFill/>
            <a:ln w="9525">
              <a:solidFill>
                <a:schemeClr val="tx1"/>
              </a:solidFill>
              <a:round/>
              <a:headEnd/>
              <a:tailEnd/>
            </a:ln>
            <a:effectLst/>
          </p:spPr>
          <p:txBody>
            <a:bodyPr/>
            <a:lstStyle/>
            <a:p>
              <a:endParaRPr lang="es-MX"/>
            </a:p>
          </p:txBody>
        </p:sp>
        <p:sp>
          <p:nvSpPr>
            <p:cNvPr id="397372" name="Line 60"/>
            <p:cNvSpPr>
              <a:spLocks noChangeShapeType="1"/>
            </p:cNvSpPr>
            <p:nvPr/>
          </p:nvSpPr>
          <p:spPr bwMode="auto">
            <a:xfrm>
              <a:off x="3061" y="3475"/>
              <a:ext cx="0" cy="227"/>
            </a:xfrm>
            <a:prstGeom prst="line">
              <a:avLst/>
            </a:prstGeom>
            <a:noFill/>
            <a:ln w="9525">
              <a:solidFill>
                <a:schemeClr val="tx1"/>
              </a:solidFill>
              <a:round/>
              <a:headEnd/>
              <a:tailEnd/>
            </a:ln>
            <a:effectLst/>
          </p:spPr>
          <p:txBody>
            <a:bodyPr/>
            <a:lstStyle/>
            <a:p>
              <a:endParaRPr lang="es-MX"/>
            </a:p>
          </p:txBody>
        </p:sp>
        <p:sp>
          <p:nvSpPr>
            <p:cNvPr id="397373" name="Line 61"/>
            <p:cNvSpPr>
              <a:spLocks noChangeShapeType="1"/>
            </p:cNvSpPr>
            <p:nvPr/>
          </p:nvSpPr>
          <p:spPr bwMode="auto">
            <a:xfrm>
              <a:off x="3243" y="3475"/>
              <a:ext cx="0" cy="227"/>
            </a:xfrm>
            <a:prstGeom prst="line">
              <a:avLst/>
            </a:prstGeom>
            <a:noFill/>
            <a:ln w="9525">
              <a:solidFill>
                <a:schemeClr val="tx1"/>
              </a:solidFill>
              <a:round/>
              <a:headEnd/>
              <a:tailEnd/>
            </a:ln>
            <a:effectLst/>
          </p:spPr>
          <p:txBody>
            <a:bodyPr/>
            <a:lstStyle/>
            <a:p>
              <a:endParaRPr lang="es-MX"/>
            </a:p>
          </p:txBody>
        </p:sp>
        <p:sp>
          <p:nvSpPr>
            <p:cNvPr id="397374" name="Line 62"/>
            <p:cNvSpPr>
              <a:spLocks noChangeShapeType="1"/>
            </p:cNvSpPr>
            <p:nvPr/>
          </p:nvSpPr>
          <p:spPr bwMode="auto">
            <a:xfrm>
              <a:off x="3515" y="3475"/>
              <a:ext cx="0" cy="227"/>
            </a:xfrm>
            <a:prstGeom prst="line">
              <a:avLst/>
            </a:prstGeom>
            <a:noFill/>
            <a:ln w="9525">
              <a:solidFill>
                <a:schemeClr val="tx1"/>
              </a:solidFill>
              <a:round/>
              <a:headEnd/>
              <a:tailEnd/>
            </a:ln>
            <a:effectLst/>
          </p:spPr>
          <p:txBody>
            <a:bodyPr/>
            <a:lstStyle/>
            <a:p>
              <a:endParaRPr lang="es-MX"/>
            </a:p>
          </p:txBody>
        </p:sp>
        <p:sp>
          <p:nvSpPr>
            <p:cNvPr id="397375" name="Text Box 63"/>
            <p:cNvSpPr txBox="1">
              <a:spLocks noChangeArrowheads="1"/>
            </p:cNvSpPr>
            <p:nvPr/>
          </p:nvSpPr>
          <p:spPr bwMode="auto">
            <a:xfrm>
              <a:off x="2699" y="3702"/>
              <a:ext cx="196" cy="231"/>
            </a:xfrm>
            <a:prstGeom prst="rect">
              <a:avLst/>
            </a:prstGeom>
            <a:noFill/>
            <a:ln w="9525">
              <a:noFill/>
              <a:miter lim="800000"/>
              <a:headEnd/>
              <a:tailEnd/>
            </a:ln>
            <a:effectLst/>
          </p:spPr>
          <p:txBody>
            <a:bodyPr wrap="none">
              <a:spAutoFit/>
            </a:bodyPr>
            <a:lstStyle/>
            <a:p>
              <a:pPr algn="l"/>
              <a:r>
                <a:rPr lang="es-MX" sz="1800" b="0">
                  <a:latin typeface="Arial" charset="0"/>
                </a:rPr>
                <a:t>a</a:t>
              </a:r>
            </a:p>
          </p:txBody>
        </p:sp>
        <p:sp>
          <p:nvSpPr>
            <p:cNvPr id="397376" name="Text Box 64"/>
            <p:cNvSpPr txBox="1">
              <a:spLocks noChangeArrowheads="1"/>
            </p:cNvSpPr>
            <p:nvPr/>
          </p:nvSpPr>
          <p:spPr bwMode="auto">
            <a:xfrm>
              <a:off x="4105" y="3702"/>
              <a:ext cx="196" cy="231"/>
            </a:xfrm>
            <a:prstGeom prst="rect">
              <a:avLst/>
            </a:prstGeom>
            <a:noFill/>
            <a:ln w="9525">
              <a:noFill/>
              <a:miter lim="800000"/>
              <a:headEnd/>
              <a:tailEnd/>
            </a:ln>
            <a:effectLst/>
          </p:spPr>
          <p:txBody>
            <a:bodyPr wrap="none">
              <a:spAutoFit/>
            </a:bodyPr>
            <a:lstStyle/>
            <a:p>
              <a:pPr algn="l"/>
              <a:r>
                <a:rPr lang="es-MX" sz="1800" b="0">
                  <a:latin typeface="Arial" charset="0"/>
                </a:rPr>
                <a:t>b</a:t>
              </a:r>
            </a:p>
          </p:txBody>
        </p:sp>
        <p:sp>
          <p:nvSpPr>
            <p:cNvPr id="397377" name="Text Box 65"/>
            <p:cNvSpPr txBox="1">
              <a:spLocks noChangeArrowheads="1"/>
            </p:cNvSpPr>
            <p:nvPr/>
          </p:nvSpPr>
          <p:spPr bwMode="auto">
            <a:xfrm>
              <a:off x="2971" y="3702"/>
              <a:ext cx="188" cy="231"/>
            </a:xfrm>
            <a:prstGeom prst="rect">
              <a:avLst/>
            </a:prstGeom>
            <a:noFill/>
            <a:ln w="9525">
              <a:noFill/>
              <a:miter lim="800000"/>
              <a:headEnd/>
              <a:tailEnd/>
            </a:ln>
            <a:effectLst/>
          </p:spPr>
          <p:txBody>
            <a:bodyPr wrap="none">
              <a:spAutoFit/>
            </a:bodyPr>
            <a:lstStyle/>
            <a:p>
              <a:pPr algn="l"/>
              <a:r>
                <a:rPr lang="es-MX" sz="1800" b="0">
                  <a:latin typeface="Arial" charset="0"/>
                </a:rPr>
                <a:t>c</a:t>
              </a:r>
            </a:p>
          </p:txBody>
        </p:sp>
        <p:sp>
          <p:nvSpPr>
            <p:cNvPr id="397378" name="Text Box 66"/>
            <p:cNvSpPr txBox="1">
              <a:spLocks noChangeArrowheads="1"/>
            </p:cNvSpPr>
            <p:nvPr/>
          </p:nvSpPr>
          <p:spPr bwMode="auto">
            <a:xfrm>
              <a:off x="3560" y="3702"/>
              <a:ext cx="196" cy="231"/>
            </a:xfrm>
            <a:prstGeom prst="rect">
              <a:avLst/>
            </a:prstGeom>
            <a:noFill/>
            <a:ln w="9525">
              <a:noFill/>
              <a:miter lim="800000"/>
              <a:headEnd/>
              <a:tailEnd/>
            </a:ln>
            <a:effectLst/>
          </p:spPr>
          <p:txBody>
            <a:bodyPr wrap="none">
              <a:spAutoFit/>
            </a:bodyPr>
            <a:lstStyle/>
            <a:p>
              <a:pPr algn="l"/>
              <a:r>
                <a:rPr lang="es-MX" sz="1800" b="0">
                  <a:latin typeface="Arial" charset="0"/>
                </a:rPr>
                <a:t>d</a:t>
              </a:r>
            </a:p>
          </p:txBody>
        </p:sp>
        <p:sp>
          <p:nvSpPr>
            <p:cNvPr id="397379" name="Line 67"/>
            <p:cNvSpPr>
              <a:spLocks noChangeShapeType="1"/>
            </p:cNvSpPr>
            <p:nvPr/>
          </p:nvSpPr>
          <p:spPr bwMode="auto">
            <a:xfrm>
              <a:off x="3651" y="3022"/>
              <a:ext cx="0" cy="680"/>
            </a:xfrm>
            <a:prstGeom prst="line">
              <a:avLst/>
            </a:prstGeom>
            <a:noFill/>
            <a:ln w="9525">
              <a:solidFill>
                <a:schemeClr val="tx1"/>
              </a:solidFill>
              <a:round/>
              <a:headEnd/>
              <a:tailEnd/>
            </a:ln>
            <a:effectLst/>
          </p:spPr>
          <p:txBody>
            <a:bodyPr/>
            <a:lstStyle/>
            <a:p>
              <a:endParaRPr lang="es-MX"/>
            </a:p>
          </p:txBody>
        </p:sp>
        <p:sp>
          <p:nvSpPr>
            <p:cNvPr id="397380" name="Text Box 68"/>
            <p:cNvSpPr txBox="1">
              <a:spLocks noChangeArrowheads="1"/>
            </p:cNvSpPr>
            <p:nvPr/>
          </p:nvSpPr>
          <p:spPr bwMode="auto">
            <a:xfrm>
              <a:off x="3424" y="3702"/>
              <a:ext cx="196" cy="231"/>
            </a:xfrm>
            <a:prstGeom prst="rect">
              <a:avLst/>
            </a:prstGeom>
            <a:noFill/>
            <a:ln w="9525">
              <a:noFill/>
              <a:miter lim="800000"/>
              <a:headEnd/>
              <a:tailEnd/>
            </a:ln>
            <a:effectLst/>
          </p:spPr>
          <p:txBody>
            <a:bodyPr wrap="none">
              <a:spAutoFit/>
            </a:bodyPr>
            <a:lstStyle/>
            <a:p>
              <a:pPr algn="l"/>
              <a:r>
                <a:rPr lang="es-MX" sz="1800" b="0">
                  <a:latin typeface="Arial" charset="0"/>
                </a:rPr>
                <a:t>e</a:t>
              </a:r>
            </a:p>
          </p:txBody>
        </p:sp>
        <p:sp>
          <p:nvSpPr>
            <p:cNvPr id="397381" name="Text Box 69"/>
            <p:cNvSpPr txBox="1">
              <a:spLocks noChangeArrowheads="1"/>
            </p:cNvSpPr>
            <p:nvPr/>
          </p:nvSpPr>
          <p:spPr bwMode="auto">
            <a:xfrm>
              <a:off x="4649" y="3521"/>
              <a:ext cx="156" cy="231"/>
            </a:xfrm>
            <a:prstGeom prst="rect">
              <a:avLst/>
            </a:prstGeom>
            <a:noFill/>
            <a:ln w="9525">
              <a:noFill/>
              <a:miter lim="800000"/>
              <a:headEnd/>
              <a:tailEnd/>
            </a:ln>
            <a:effectLst/>
          </p:spPr>
          <p:txBody>
            <a:bodyPr wrap="none">
              <a:spAutoFit/>
            </a:bodyPr>
            <a:lstStyle/>
            <a:p>
              <a:pPr algn="l"/>
              <a:r>
                <a:rPr lang="es-MX" sz="1800" b="0">
                  <a:latin typeface="Arial" charset="0"/>
                </a:rPr>
                <a:t>f</a:t>
              </a:r>
            </a:p>
          </p:txBody>
        </p:sp>
        <p:sp>
          <p:nvSpPr>
            <p:cNvPr id="397382" name="Text Box 70"/>
            <p:cNvSpPr txBox="1">
              <a:spLocks noChangeArrowheads="1"/>
            </p:cNvSpPr>
            <p:nvPr/>
          </p:nvSpPr>
          <p:spPr bwMode="auto">
            <a:xfrm>
              <a:off x="2426" y="3748"/>
              <a:ext cx="196" cy="231"/>
            </a:xfrm>
            <a:prstGeom prst="rect">
              <a:avLst/>
            </a:prstGeom>
            <a:noFill/>
            <a:ln w="9525">
              <a:noFill/>
              <a:miter lim="800000"/>
              <a:headEnd/>
              <a:tailEnd/>
            </a:ln>
            <a:effectLst/>
          </p:spPr>
          <p:txBody>
            <a:bodyPr wrap="none">
              <a:spAutoFit/>
            </a:bodyPr>
            <a:lstStyle/>
            <a:p>
              <a:pPr algn="l"/>
              <a:r>
                <a:rPr lang="es-MX" sz="1800" b="0">
                  <a:latin typeface="Arial" charset="0"/>
                </a:rPr>
                <a:t>g</a:t>
              </a:r>
            </a:p>
          </p:txBody>
        </p:sp>
        <p:sp>
          <p:nvSpPr>
            <p:cNvPr id="397383" name="Text Box 71"/>
            <p:cNvSpPr txBox="1">
              <a:spLocks noChangeArrowheads="1"/>
            </p:cNvSpPr>
            <p:nvPr/>
          </p:nvSpPr>
          <p:spPr bwMode="auto">
            <a:xfrm>
              <a:off x="5103" y="3521"/>
              <a:ext cx="196" cy="231"/>
            </a:xfrm>
            <a:prstGeom prst="rect">
              <a:avLst/>
            </a:prstGeom>
            <a:noFill/>
            <a:ln w="9525">
              <a:noFill/>
              <a:miter lim="800000"/>
              <a:headEnd/>
              <a:tailEnd/>
            </a:ln>
            <a:effectLst/>
          </p:spPr>
          <p:txBody>
            <a:bodyPr wrap="none">
              <a:spAutoFit/>
            </a:bodyPr>
            <a:lstStyle/>
            <a:p>
              <a:pPr algn="l"/>
              <a:r>
                <a:rPr lang="es-MX" sz="1800" b="0">
                  <a:latin typeface="Arial" charset="0"/>
                </a:rPr>
                <a:t>h</a:t>
              </a:r>
            </a:p>
          </p:txBody>
        </p:sp>
        <p:sp>
          <p:nvSpPr>
            <p:cNvPr id="397384" name="Text Box 72"/>
            <p:cNvSpPr txBox="1">
              <a:spLocks noChangeArrowheads="1"/>
            </p:cNvSpPr>
            <p:nvPr/>
          </p:nvSpPr>
          <p:spPr bwMode="auto">
            <a:xfrm>
              <a:off x="3198" y="3702"/>
              <a:ext cx="148" cy="231"/>
            </a:xfrm>
            <a:prstGeom prst="rect">
              <a:avLst/>
            </a:prstGeom>
            <a:noFill/>
            <a:ln w="9525">
              <a:noFill/>
              <a:miter lim="800000"/>
              <a:headEnd/>
              <a:tailEnd/>
            </a:ln>
            <a:effectLst/>
          </p:spPr>
          <p:txBody>
            <a:bodyPr wrap="none">
              <a:spAutoFit/>
            </a:bodyPr>
            <a:lstStyle/>
            <a:p>
              <a:pPr algn="l"/>
              <a:r>
                <a:rPr lang="es-MX" sz="1800" b="0">
                  <a:latin typeface="Arial" charset="0"/>
                </a:rPr>
                <a:t>i</a:t>
              </a:r>
            </a:p>
          </p:txBody>
        </p:sp>
        <p:sp>
          <p:nvSpPr>
            <p:cNvPr id="397385" name="Text Box 73"/>
            <p:cNvSpPr txBox="1">
              <a:spLocks noChangeArrowheads="1"/>
            </p:cNvSpPr>
            <p:nvPr/>
          </p:nvSpPr>
          <p:spPr bwMode="auto">
            <a:xfrm>
              <a:off x="4332" y="3702"/>
              <a:ext cx="148" cy="231"/>
            </a:xfrm>
            <a:prstGeom prst="rect">
              <a:avLst/>
            </a:prstGeom>
            <a:noFill/>
            <a:ln w="9525">
              <a:noFill/>
              <a:miter lim="800000"/>
              <a:headEnd/>
              <a:tailEnd/>
            </a:ln>
            <a:effectLst/>
          </p:spPr>
          <p:txBody>
            <a:bodyPr wrap="none">
              <a:spAutoFit/>
            </a:bodyPr>
            <a:lstStyle/>
            <a:p>
              <a:pPr algn="l"/>
              <a:r>
                <a:rPr lang="es-MX" sz="1800" b="0">
                  <a:latin typeface="Arial" charset="0"/>
                </a:rPr>
                <a:t>j</a:t>
              </a:r>
            </a:p>
          </p:txBody>
        </p:sp>
        <p:sp>
          <p:nvSpPr>
            <p:cNvPr id="397386" name="Text Box 74"/>
            <p:cNvSpPr txBox="1">
              <a:spLocks noChangeArrowheads="1"/>
            </p:cNvSpPr>
            <p:nvPr/>
          </p:nvSpPr>
          <p:spPr bwMode="auto">
            <a:xfrm>
              <a:off x="3969" y="3657"/>
              <a:ext cx="188" cy="231"/>
            </a:xfrm>
            <a:prstGeom prst="rect">
              <a:avLst/>
            </a:prstGeom>
            <a:noFill/>
            <a:ln w="9525">
              <a:noFill/>
              <a:miter lim="800000"/>
              <a:headEnd/>
              <a:tailEnd/>
            </a:ln>
            <a:effectLst/>
          </p:spPr>
          <p:txBody>
            <a:bodyPr wrap="none">
              <a:spAutoFit/>
            </a:bodyPr>
            <a:lstStyle/>
            <a:p>
              <a:pPr algn="l"/>
              <a:r>
                <a:rPr lang="es-MX" sz="1800" b="0">
                  <a:latin typeface="Arial" charset="0"/>
                </a:rPr>
                <a:t>k</a:t>
              </a:r>
            </a:p>
          </p:txBody>
        </p:sp>
        <p:sp>
          <p:nvSpPr>
            <p:cNvPr id="397387" name="Line 75"/>
            <p:cNvSpPr>
              <a:spLocks noChangeShapeType="1"/>
            </p:cNvSpPr>
            <p:nvPr/>
          </p:nvSpPr>
          <p:spPr bwMode="auto">
            <a:xfrm>
              <a:off x="4059" y="3430"/>
              <a:ext cx="0" cy="227"/>
            </a:xfrm>
            <a:prstGeom prst="line">
              <a:avLst/>
            </a:prstGeom>
            <a:noFill/>
            <a:ln w="9525">
              <a:solidFill>
                <a:schemeClr val="tx1"/>
              </a:solidFill>
              <a:round/>
              <a:headEnd/>
              <a:tailEnd/>
            </a:ln>
            <a:effectLst/>
          </p:spPr>
          <p:txBody>
            <a:bodyPr/>
            <a:lstStyle/>
            <a:p>
              <a:endParaRPr lang="es-MX"/>
            </a:p>
          </p:txBody>
        </p:sp>
        <p:sp>
          <p:nvSpPr>
            <p:cNvPr id="397388" name="Text Box 76"/>
            <p:cNvSpPr txBox="1">
              <a:spLocks noChangeArrowheads="1"/>
            </p:cNvSpPr>
            <p:nvPr/>
          </p:nvSpPr>
          <p:spPr bwMode="auto">
            <a:xfrm>
              <a:off x="2562" y="2341"/>
              <a:ext cx="244" cy="231"/>
            </a:xfrm>
            <a:prstGeom prst="rect">
              <a:avLst/>
            </a:prstGeom>
            <a:noFill/>
            <a:ln w="9525">
              <a:noFill/>
              <a:miter lim="800000"/>
              <a:headEnd/>
              <a:tailEnd/>
            </a:ln>
            <a:effectLst/>
          </p:spPr>
          <p:txBody>
            <a:bodyPr wrap="none">
              <a:spAutoFit/>
            </a:bodyPr>
            <a:lstStyle/>
            <a:p>
              <a:pPr algn="l"/>
              <a:r>
                <a:rPr lang="es-MX" sz="1800" b="0">
                  <a:latin typeface="Arial" charset="0"/>
                </a:rPr>
                <a:t>d)</a:t>
              </a:r>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a:xfrm>
            <a:off x="1371600" y="533400"/>
            <a:ext cx="7543800" cy="1143000"/>
          </a:xfrm>
        </p:spPr>
        <p:txBody>
          <a:bodyPr/>
          <a:lstStyle/>
          <a:p>
            <a:r>
              <a:rPr lang="es-ES_tradnl" b="1"/>
              <a:t>Agrupamiento</a:t>
            </a:r>
          </a:p>
        </p:txBody>
      </p:sp>
      <p:sp>
        <p:nvSpPr>
          <p:cNvPr id="342019" name="Rectangle 3"/>
          <p:cNvSpPr>
            <a:spLocks noGrp="1" noChangeArrowheads="1"/>
          </p:cNvSpPr>
          <p:nvPr>
            <p:ph idx="1"/>
          </p:nvPr>
        </p:nvSpPr>
        <p:spPr/>
        <p:txBody>
          <a:bodyPr/>
          <a:lstStyle/>
          <a:p>
            <a:r>
              <a:rPr lang="es-ES_tradnl"/>
              <a:t>Los mapeos auto-organizables: forma especializada de red neuronal.</a:t>
            </a:r>
          </a:p>
          <a:p>
            <a:r>
              <a:rPr lang="es-ES_tradnl">
                <a:solidFill>
                  <a:srgbClr val="0000FF"/>
                </a:solidFill>
              </a:rPr>
              <a:t>K-Medias (K-Means): agrupamiento iterativo basado en distancias </a:t>
            </a:r>
          </a:p>
          <a:p>
            <a:r>
              <a:rPr lang="es-ES_tradnl"/>
              <a:t>Agrupamiento incremental</a:t>
            </a:r>
          </a:p>
          <a:p>
            <a:r>
              <a:rPr lang="es-ES_tradnl"/>
              <a:t>EM-Algorithm: Expectation Maximization </a:t>
            </a:r>
          </a:p>
          <a:p>
            <a:endParaRPr lang="es-ES_tradnl"/>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a:xfrm>
            <a:off x="1371600" y="533400"/>
            <a:ext cx="7543800" cy="1143000"/>
          </a:xfrm>
        </p:spPr>
        <p:txBody>
          <a:bodyPr/>
          <a:lstStyle/>
          <a:p>
            <a:r>
              <a:rPr lang="es-MX"/>
              <a:t>Preparación de los datos</a:t>
            </a:r>
            <a:endParaRPr lang="es-ES"/>
          </a:p>
        </p:txBody>
      </p:sp>
      <p:sp>
        <p:nvSpPr>
          <p:cNvPr id="321539" name="Rectangle 3"/>
          <p:cNvSpPr>
            <a:spLocks noGrp="1" noChangeArrowheads="1"/>
          </p:cNvSpPr>
          <p:nvPr>
            <p:ph idx="1"/>
          </p:nvPr>
        </p:nvSpPr>
        <p:spPr>
          <a:xfrm>
            <a:off x="1295400" y="1981200"/>
            <a:ext cx="7620000" cy="4114800"/>
          </a:xfrm>
        </p:spPr>
        <p:txBody>
          <a:bodyPr/>
          <a:lstStyle/>
          <a:p>
            <a:r>
              <a:rPr lang="es-MX"/>
              <a:t>Integración de los datos</a:t>
            </a:r>
          </a:p>
          <a:p>
            <a:r>
              <a:rPr lang="es-MX"/>
              <a:t>Datawarehouse</a:t>
            </a:r>
          </a:p>
          <a:p>
            <a:r>
              <a:rPr lang="es-MX"/>
              <a:t>Valores faltantes</a:t>
            </a:r>
          </a:p>
          <a:p>
            <a:r>
              <a:rPr lang="es-MX"/>
              <a:t>Valores inexactos</a:t>
            </a:r>
          </a:p>
          <a:p>
            <a:r>
              <a:rPr lang="es-MX"/>
              <a:t>Tipográficos</a:t>
            </a:r>
          </a:p>
          <a:p>
            <a:r>
              <a:rPr lang="es-MX"/>
              <a:t>Duplicados</a:t>
            </a:r>
            <a:endParaRPr lang="es-ES"/>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1371600" y="533400"/>
            <a:ext cx="7543800" cy="1143000"/>
          </a:xfrm>
        </p:spPr>
        <p:txBody>
          <a:bodyPr/>
          <a:lstStyle/>
          <a:p>
            <a:r>
              <a:rPr lang="es-MX"/>
              <a:t>Aplicaciones</a:t>
            </a:r>
            <a:endParaRPr lang="es-ES"/>
          </a:p>
        </p:txBody>
      </p:sp>
      <p:sp>
        <p:nvSpPr>
          <p:cNvPr id="115715" name="Rectangle 3"/>
          <p:cNvSpPr>
            <a:spLocks noGrp="1" noChangeArrowheads="1"/>
          </p:cNvSpPr>
          <p:nvPr>
            <p:ph idx="1"/>
          </p:nvPr>
        </p:nvSpPr>
        <p:spPr/>
        <p:txBody>
          <a:bodyPr/>
          <a:lstStyle/>
          <a:p>
            <a:r>
              <a:rPr lang="es-MX"/>
              <a:t>Decisiones que involucran juicios</a:t>
            </a:r>
          </a:p>
          <a:p>
            <a:r>
              <a:rPr lang="es-MX"/>
              <a:t>Prediccion de cargas</a:t>
            </a:r>
          </a:p>
          <a:p>
            <a:r>
              <a:rPr lang="es-MX"/>
              <a:t>Mercadeo y ventas</a:t>
            </a:r>
          </a:p>
          <a:p>
            <a:r>
              <a:rPr lang="es-MX"/>
              <a:t>Detección de Fraudes</a:t>
            </a:r>
          </a:p>
          <a:p>
            <a:r>
              <a:rPr lang="es-MX"/>
              <a:t>Cualquier problema en que se requiera modelar el comportamiento.</a:t>
            </a:r>
            <a:endParaRPr lang="es-ES"/>
          </a:p>
        </p:txBody>
      </p:sp>
      <p:sp>
        <p:nvSpPr>
          <p:cNvPr id="8"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ES_tradnl" sz="3600"/>
              <a:t>Ética</a:t>
            </a:r>
            <a:endParaRPr lang="es-ES_tradnl"/>
          </a:p>
        </p:txBody>
      </p:sp>
      <p:sp>
        <p:nvSpPr>
          <p:cNvPr id="27658" name="Rectangle 10"/>
          <p:cNvSpPr>
            <a:spLocks noGrp="1" noChangeArrowheads="1"/>
          </p:cNvSpPr>
          <p:nvPr>
            <p:ph sz="half" idx="1"/>
          </p:nvPr>
        </p:nvSpPr>
        <p:spPr>
          <a:xfrm>
            <a:off x="1600200" y="1676400"/>
            <a:ext cx="3733800" cy="4114800"/>
          </a:xfrm>
        </p:spPr>
        <p:txBody>
          <a:bodyPr/>
          <a:lstStyle/>
          <a:p>
            <a:r>
              <a:rPr lang="es-MX" dirty="0"/>
              <a:t>Uso de los datos</a:t>
            </a:r>
          </a:p>
          <a:p>
            <a:r>
              <a:rPr lang="es-MX" dirty="0"/>
              <a:t>Responsabilidad</a:t>
            </a:r>
          </a:p>
          <a:p>
            <a:r>
              <a:rPr lang="es-MX" dirty="0"/>
              <a:t>Aplicado a Gente</a:t>
            </a:r>
          </a:p>
          <a:p>
            <a:pPr lvl="1"/>
            <a:r>
              <a:rPr lang="es-MX" dirty="0"/>
              <a:t>(Blanca – Negra)</a:t>
            </a:r>
          </a:p>
          <a:p>
            <a:pPr lvl="1"/>
            <a:r>
              <a:rPr lang="es-MX" dirty="0"/>
              <a:t>Discriminación</a:t>
            </a:r>
          </a:p>
          <a:p>
            <a:pPr lvl="2"/>
            <a:r>
              <a:rPr lang="es-MX" dirty="0"/>
              <a:t>Sexual</a:t>
            </a:r>
          </a:p>
          <a:p>
            <a:pPr lvl="2"/>
            <a:r>
              <a:rPr lang="es-MX" dirty="0"/>
              <a:t>Racial (áreas)</a:t>
            </a:r>
          </a:p>
          <a:p>
            <a:pPr lvl="2"/>
            <a:r>
              <a:rPr lang="es-MX" dirty="0"/>
              <a:t>Religiosa</a:t>
            </a:r>
          </a:p>
          <a:p>
            <a:pPr>
              <a:buFont typeface="Wingdings" pitchFamily="2" charset="2"/>
              <a:buNone/>
            </a:pPr>
            <a:endParaRPr lang="es-ES" dirty="0"/>
          </a:p>
        </p:txBody>
      </p:sp>
      <p:sp>
        <p:nvSpPr>
          <p:cNvPr id="27660" name="Rectangle 12"/>
          <p:cNvSpPr>
            <a:spLocks noChangeArrowheads="1"/>
          </p:cNvSpPr>
          <p:nvPr/>
        </p:nvSpPr>
        <p:spPr bwMode="auto">
          <a:xfrm>
            <a:off x="5029200" y="1676400"/>
            <a:ext cx="3733800" cy="4114800"/>
          </a:xfrm>
          <a:prstGeom prst="rect">
            <a:avLst/>
          </a:prstGeom>
          <a:noFill/>
          <a:ln w="12700" cap="sq">
            <a:noFill/>
            <a:miter lim="800000"/>
            <a:headEnd type="none" w="sm" len="sm"/>
            <a:tailEnd type="none" w="sm" len="sm"/>
          </a:ln>
          <a:effectLst/>
        </p:spPr>
        <p:txBody>
          <a:bodyPr/>
          <a:lstStyle/>
          <a:p>
            <a:pPr marL="342900" indent="-342900" algn="l">
              <a:spcBef>
                <a:spcPct val="20000"/>
              </a:spcBef>
              <a:buClr>
                <a:schemeClr val="tx2"/>
              </a:buClr>
              <a:buFont typeface="Wingdings" pitchFamily="2" charset="2"/>
              <a:buChar char="w"/>
            </a:pPr>
            <a:r>
              <a:rPr lang="es-MX" sz="2800" b="0"/>
              <a:t>Información Persona</a:t>
            </a:r>
          </a:p>
          <a:p>
            <a:pPr marL="742950" lvl="1" indent="-285750" algn="l">
              <a:spcBef>
                <a:spcPct val="20000"/>
              </a:spcBef>
              <a:buSzPct val="95000"/>
              <a:buFontTx/>
              <a:buChar char="–"/>
            </a:pPr>
            <a:r>
              <a:rPr lang="es-MX" b="0"/>
              <a:t>¿cómo será usada?</a:t>
            </a:r>
          </a:p>
          <a:p>
            <a:pPr marL="742950" lvl="1" indent="-285750" algn="l">
              <a:spcBef>
                <a:spcPct val="20000"/>
              </a:spcBef>
              <a:buSzPct val="95000"/>
              <a:buFontTx/>
              <a:buChar char="–"/>
            </a:pPr>
            <a:r>
              <a:rPr lang="es-MX" b="0"/>
              <a:t>¿Para qué?</a:t>
            </a:r>
          </a:p>
          <a:p>
            <a:pPr marL="742950" lvl="1" indent="-285750" algn="l">
              <a:spcBef>
                <a:spcPct val="20000"/>
              </a:spcBef>
              <a:buSzPct val="95000"/>
              <a:buFontTx/>
              <a:buChar char="–"/>
            </a:pPr>
            <a:r>
              <a:rPr lang="es-MX" b="0"/>
              <a:t>¿Protección?</a:t>
            </a:r>
          </a:p>
          <a:p>
            <a:pPr marL="742950" lvl="1" indent="-285750" algn="l">
              <a:spcBef>
                <a:spcPct val="20000"/>
              </a:spcBef>
              <a:buSzPct val="95000"/>
              <a:buFontTx/>
              <a:buChar char="–"/>
            </a:pPr>
            <a:r>
              <a:rPr lang="es-MX" b="0"/>
              <a:t>¿vender, compartir?</a:t>
            </a:r>
          </a:p>
          <a:p>
            <a:pPr marL="742950" lvl="1" indent="-285750" algn="l">
              <a:spcBef>
                <a:spcPct val="20000"/>
              </a:spcBef>
              <a:buClr>
                <a:schemeClr val="tx2"/>
              </a:buClr>
              <a:buFont typeface="Wingdings" pitchFamily="2" charset="2"/>
              <a:buNone/>
            </a:pPr>
            <a:endParaRPr lang="es-MX" sz="2000" b="0"/>
          </a:p>
          <a:p>
            <a:pPr marL="342900" indent="-342900" algn="l">
              <a:spcBef>
                <a:spcPct val="20000"/>
              </a:spcBef>
              <a:buClr>
                <a:schemeClr val="tx2"/>
              </a:buClr>
              <a:buFont typeface="Wingdings" pitchFamily="2" charset="2"/>
              <a:buNone/>
            </a:pPr>
            <a:endParaRPr lang="es-ES" sz="2800" b="0"/>
          </a:p>
        </p:txBody>
      </p:sp>
      <p:sp>
        <p:nvSpPr>
          <p:cNvPr id="9"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B08600"/>
                </a:solidFill>
              </a:rPr>
              <a:t>Referencias</a:t>
            </a:r>
            <a:endParaRPr lang="es-MX" dirty="0">
              <a:solidFill>
                <a:srgbClr val="B08600"/>
              </a:solidFill>
            </a:endParaRPr>
          </a:p>
        </p:txBody>
      </p:sp>
      <p:sp>
        <p:nvSpPr>
          <p:cNvPr id="3" name="2 Marcador de contenido"/>
          <p:cNvSpPr>
            <a:spLocks noGrp="1"/>
          </p:cNvSpPr>
          <p:nvPr>
            <p:ph idx="1"/>
          </p:nvPr>
        </p:nvSpPr>
        <p:spPr>
          <a:xfrm>
            <a:off x="1619672" y="1600200"/>
            <a:ext cx="7344816" cy="4876800"/>
          </a:xfrm>
        </p:spPr>
        <p:txBody>
          <a:bodyPr>
            <a:normAutofit/>
          </a:bodyPr>
          <a:lstStyle/>
          <a:p>
            <a:r>
              <a:rPr lang="es-MX" dirty="0" err="1" smtClean="0"/>
              <a:t>Witten</a:t>
            </a:r>
            <a:r>
              <a:rPr lang="es-MX" dirty="0" smtClean="0"/>
              <a:t> I, &amp; Frank E. Data </a:t>
            </a:r>
            <a:r>
              <a:rPr lang="es-MX" dirty="0" err="1" smtClean="0"/>
              <a:t>Mining</a:t>
            </a:r>
            <a:r>
              <a:rPr lang="es-MX" dirty="0" smtClean="0"/>
              <a:t>: </a:t>
            </a:r>
            <a:r>
              <a:rPr lang="es-MX" dirty="0" err="1" smtClean="0"/>
              <a:t>Practical</a:t>
            </a:r>
            <a:r>
              <a:rPr lang="es-MX" dirty="0" smtClean="0"/>
              <a:t> Machine </a:t>
            </a:r>
            <a:r>
              <a:rPr lang="es-MX" dirty="0" err="1" smtClean="0"/>
              <a:t>Learning</a:t>
            </a:r>
            <a:r>
              <a:rPr lang="es-MX" dirty="0" smtClean="0"/>
              <a:t> Tools and </a:t>
            </a:r>
            <a:r>
              <a:rPr lang="es-MX" dirty="0" err="1" smtClean="0"/>
              <a:t>Technical</a:t>
            </a:r>
            <a:r>
              <a:rPr lang="es-MX" dirty="0" smtClean="0"/>
              <a:t> </a:t>
            </a:r>
            <a:r>
              <a:rPr lang="es-MX" dirty="0" err="1" smtClean="0"/>
              <a:t>with</a:t>
            </a:r>
            <a:r>
              <a:rPr lang="es-MX" dirty="0" smtClean="0"/>
              <a:t> Java </a:t>
            </a:r>
            <a:r>
              <a:rPr lang="es-MX" dirty="0" err="1" smtClean="0"/>
              <a:t>implementations</a:t>
            </a:r>
            <a:r>
              <a:rPr lang="es-MX" dirty="0" smtClean="0"/>
              <a:t>. Morgan </a:t>
            </a:r>
            <a:r>
              <a:rPr lang="es-MX" dirty="0" err="1" smtClean="0"/>
              <a:t>Kaufmann</a:t>
            </a:r>
            <a:r>
              <a:rPr lang="es-MX" dirty="0" smtClean="0"/>
              <a:t> 2005. </a:t>
            </a:r>
          </a:p>
          <a:p>
            <a:endParaRPr lang="es-ES" dirty="0" smtClean="0"/>
          </a:p>
          <a:p>
            <a:r>
              <a:rPr lang="es-MX" dirty="0" err="1" smtClean="0"/>
              <a:t>Orallo</a:t>
            </a:r>
            <a:r>
              <a:rPr lang="es-MX" dirty="0" smtClean="0"/>
              <a:t> Hernández J; Ramírez Quintana M; Ferri Ramírez C. Introducción a la Minería de Datos.</a:t>
            </a:r>
            <a:r>
              <a:rPr lang="es-MX" dirty="0"/>
              <a:t> </a:t>
            </a:r>
            <a:r>
              <a:rPr lang="es-MX" dirty="0" smtClean="0"/>
              <a:t>Pearson 2008.</a:t>
            </a:r>
          </a:p>
        </p:txBody>
      </p:sp>
      <p:pic>
        <p:nvPicPr>
          <p:cNvPr id="4098" name="Picture 2" descr="Carátula del lib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314700"/>
            <a:ext cx="152400" cy="12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33579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B08600"/>
                </a:solidFill>
              </a:rPr>
              <a:t>Referencias</a:t>
            </a:r>
            <a:endParaRPr lang="es-MX" dirty="0">
              <a:solidFill>
                <a:srgbClr val="B08600"/>
              </a:solidFill>
            </a:endParaRPr>
          </a:p>
        </p:txBody>
      </p:sp>
      <p:sp>
        <p:nvSpPr>
          <p:cNvPr id="3" name="2 Marcador de contenido"/>
          <p:cNvSpPr>
            <a:spLocks noGrp="1"/>
          </p:cNvSpPr>
          <p:nvPr>
            <p:ph idx="1"/>
          </p:nvPr>
        </p:nvSpPr>
        <p:spPr>
          <a:xfrm>
            <a:off x="1619672" y="1600200"/>
            <a:ext cx="7344816" cy="4876800"/>
          </a:xfrm>
        </p:spPr>
        <p:txBody>
          <a:bodyPr>
            <a:normAutofit/>
          </a:bodyPr>
          <a:lstStyle/>
          <a:p>
            <a:r>
              <a:rPr lang="es-MX" dirty="0" err="1" smtClean="0"/>
              <a:t>Pawet</a:t>
            </a:r>
            <a:r>
              <a:rPr lang="es-MX" dirty="0" smtClean="0"/>
              <a:t> </a:t>
            </a:r>
            <a:r>
              <a:rPr lang="es-MX" dirty="0" err="1" smtClean="0"/>
              <a:t>Cichosz</a:t>
            </a:r>
            <a:r>
              <a:rPr lang="es-MX" dirty="0" smtClean="0"/>
              <a:t>; Data </a:t>
            </a:r>
            <a:r>
              <a:rPr lang="es-MX" dirty="0" err="1" smtClean="0"/>
              <a:t>Mining</a:t>
            </a:r>
            <a:r>
              <a:rPr lang="es-MX" dirty="0" smtClean="0"/>
              <a:t> </a:t>
            </a:r>
            <a:r>
              <a:rPr lang="es-MX" dirty="0" err="1" smtClean="0"/>
              <a:t>Algorithms</a:t>
            </a:r>
            <a:r>
              <a:rPr lang="es-MX" dirty="0" smtClean="0"/>
              <a:t> </a:t>
            </a:r>
            <a:r>
              <a:rPr lang="es-MX" dirty="0" err="1" smtClean="0"/>
              <a:t>explained</a:t>
            </a:r>
            <a:r>
              <a:rPr lang="es-MX" dirty="0" smtClean="0"/>
              <a:t> </a:t>
            </a:r>
            <a:r>
              <a:rPr lang="es-MX" dirty="0" err="1" smtClean="0"/>
              <a:t>using</a:t>
            </a:r>
            <a:r>
              <a:rPr lang="es-MX" dirty="0" smtClean="0"/>
              <a:t> R. </a:t>
            </a:r>
            <a:r>
              <a:rPr lang="es-MX" dirty="0" err="1" smtClean="0"/>
              <a:t>Wiley</a:t>
            </a:r>
            <a:r>
              <a:rPr lang="es-MX" dirty="0" smtClean="0"/>
              <a:t> 2015. </a:t>
            </a:r>
          </a:p>
          <a:p>
            <a:endParaRPr lang="es-ES" dirty="0" smtClean="0"/>
          </a:p>
          <a:p>
            <a:r>
              <a:rPr lang="es-MX" dirty="0" smtClean="0"/>
              <a:t>Richard J. </a:t>
            </a:r>
            <a:r>
              <a:rPr lang="es-MX" dirty="0" err="1" smtClean="0"/>
              <a:t>Roiger</a:t>
            </a:r>
            <a:r>
              <a:rPr lang="es-MX" dirty="0" smtClean="0"/>
              <a:t> and Michael W. </a:t>
            </a:r>
            <a:r>
              <a:rPr lang="es-MX" dirty="0" err="1" smtClean="0"/>
              <a:t>Geatz</a:t>
            </a:r>
            <a:r>
              <a:rPr lang="es-MX" dirty="0" smtClean="0"/>
              <a:t>. Data </a:t>
            </a:r>
            <a:r>
              <a:rPr lang="es-MX" dirty="0" err="1" smtClean="0"/>
              <a:t>Mining</a:t>
            </a:r>
            <a:r>
              <a:rPr lang="es-MX" dirty="0" smtClean="0"/>
              <a:t>: A tutorial – </a:t>
            </a:r>
            <a:r>
              <a:rPr lang="es-MX" dirty="0" err="1" smtClean="0"/>
              <a:t>based</a:t>
            </a:r>
            <a:r>
              <a:rPr lang="es-MX" dirty="0" smtClean="0"/>
              <a:t> primer.</a:t>
            </a:r>
            <a:r>
              <a:rPr lang="es-MX" dirty="0"/>
              <a:t> </a:t>
            </a:r>
            <a:r>
              <a:rPr lang="es-MX" dirty="0" smtClean="0"/>
              <a:t>Addison Wesley 2003.</a:t>
            </a:r>
          </a:p>
        </p:txBody>
      </p:sp>
      <p:pic>
        <p:nvPicPr>
          <p:cNvPr id="4098" name="Picture 2" descr="Carátula del lib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314700"/>
            <a:ext cx="152400" cy="12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789307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1371600"/>
          </a:xfrm>
        </p:spPr>
        <p:txBody>
          <a:bodyPr/>
          <a:lstStyle/>
          <a:p>
            <a:r>
              <a:rPr lang="es-MX" dirty="0" smtClean="0">
                <a:solidFill>
                  <a:srgbClr val="B08600"/>
                </a:solidFill>
              </a:rPr>
              <a:t>Guion Explicativo</a:t>
            </a:r>
            <a:endParaRPr lang="es-MX" dirty="0">
              <a:solidFill>
                <a:srgbClr val="B08600"/>
              </a:solidFill>
            </a:endParaRPr>
          </a:p>
        </p:txBody>
      </p:sp>
      <p:sp>
        <p:nvSpPr>
          <p:cNvPr id="3" name="2 Marcador de contenido"/>
          <p:cNvSpPr>
            <a:spLocks noGrp="1"/>
          </p:cNvSpPr>
          <p:nvPr>
            <p:ph idx="1"/>
          </p:nvPr>
        </p:nvSpPr>
        <p:spPr>
          <a:xfrm>
            <a:off x="1547664" y="1384176"/>
            <a:ext cx="7200800" cy="4709120"/>
          </a:xfrm>
          <a:ln>
            <a:noFill/>
          </a:ln>
        </p:spPr>
        <p:txBody>
          <a:bodyPr>
            <a:normAutofit/>
          </a:bodyPr>
          <a:lstStyle/>
          <a:p>
            <a:r>
              <a:rPr lang="es-MX" sz="3000" dirty="0" smtClean="0"/>
              <a:t>Este Material sirve para</a:t>
            </a:r>
            <a:r>
              <a:rPr lang="es-MX" dirty="0" smtClean="0"/>
              <a:t>:</a:t>
            </a:r>
          </a:p>
          <a:p>
            <a:pPr lvl="1"/>
            <a:r>
              <a:rPr lang="es-MX" dirty="0" smtClean="0"/>
              <a:t>Se introducen los conceptos básicos de </a:t>
            </a:r>
            <a:r>
              <a:rPr lang="es-MX" dirty="0" smtClean="0"/>
              <a:t>la minería de datos: </a:t>
            </a:r>
          </a:p>
          <a:p>
            <a:pPr lvl="2"/>
            <a:r>
              <a:rPr lang="es-MX" dirty="0" smtClean="0"/>
              <a:t>¿en qué consiste? </a:t>
            </a:r>
          </a:p>
          <a:p>
            <a:pPr lvl="2"/>
            <a:r>
              <a:rPr lang="es-MX" dirty="0" smtClean="0"/>
              <a:t>¿en donde se puede aplicar? </a:t>
            </a:r>
          </a:p>
          <a:p>
            <a:pPr lvl="2"/>
            <a:r>
              <a:rPr lang="es-MX" dirty="0" smtClean="0"/>
              <a:t>¿cómo surge?</a:t>
            </a:r>
          </a:p>
          <a:p>
            <a:pPr lvl="2"/>
            <a:r>
              <a:rPr lang="es-MX" dirty="0" smtClean="0"/>
              <a:t>¿qué puede aprenderse?</a:t>
            </a:r>
            <a:endParaRPr lang="es-MX" dirty="0" smtClean="0"/>
          </a:p>
        </p:txBody>
      </p:sp>
    </p:spTree>
    <p:extLst>
      <p:ext uri="{BB962C8B-B14F-4D97-AF65-F5344CB8AC3E}">
        <p14:creationId xmlns:p14="http://schemas.microsoft.com/office/powerpoint/2010/main" val="66270323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B08600"/>
                </a:solidFill>
              </a:rPr>
              <a:t>Guion Explicativo</a:t>
            </a:r>
            <a:endParaRPr lang="es-MX" dirty="0">
              <a:solidFill>
                <a:srgbClr val="B08600"/>
              </a:solidFill>
            </a:endParaRPr>
          </a:p>
        </p:txBody>
      </p:sp>
      <p:sp>
        <p:nvSpPr>
          <p:cNvPr id="3" name="2 Marcador de contenido"/>
          <p:cNvSpPr>
            <a:spLocks noGrp="1"/>
          </p:cNvSpPr>
          <p:nvPr>
            <p:ph idx="1"/>
          </p:nvPr>
        </p:nvSpPr>
        <p:spPr>
          <a:xfrm>
            <a:off x="1691680" y="1600200"/>
            <a:ext cx="7200800" cy="4493096"/>
          </a:xfrm>
          <a:ln>
            <a:noFill/>
          </a:ln>
        </p:spPr>
        <p:txBody>
          <a:bodyPr>
            <a:normAutofit/>
          </a:bodyPr>
          <a:lstStyle/>
          <a:p>
            <a:r>
              <a:rPr lang="es-MX" dirty="0" smtClean="0"/>
              <a:t>Las diapositivas deben verse en orden, y deben revisarse aproximadamente en </a:t>
            </a:r>
            <a:r>
              <a:rPr lang="es-MX" dirty="0" smtClean="0"/>
              <a:t>6 horas</a:t>
            </a:r>
            <a:r>
              <a:rPr lang="es-MX" dirty="0" smtClean="0">
                <a:solidFill>
                  <a:srgbClr val="000000"/>
                </a:solidFill>
              </a:rPr>
              <a:t>.</a:t>
            </a:r>
            <a:endParaRPr lang="es-MX" dirty="0" smtClean="0">
              <a:solidFill>
                <a:srgbClr val="000000"/>
              </a:solidFill>
            </a:endParaRPr>
          </a:p>
          <a:p>
            <a:r>
              <a:rPr lang="es-MX" dirty="0" smtClean="0"/>
              <a:t>A continuación se presenta una tabla para relacionar las dispositivas con los contenidos del curso.</a:t>
            </a:r>
            <a:endParaRPr lang="es-MX" dirty="0"/>
          </a:p>
        </p:txBody>
      </p:sp>
    </p:spTree>
    <p:extLst>
      <p:ext uri="{BB962C8B-B14F-4D97-AF65-F5344CB8AC3E}">
        <p14:creationId xmlns:p14="http://schemas.microsoft.com/office/powerpoint/2010/main" val="253593581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39752" y="255612"/>
            <a:ext cx="5256584" cy="778768"/>
          </a:xfrm>
        </p:spPr>
        <p:txBody>
          <a:bodyPr/>
          <a:lstStyle/>
          <a:p>
            <a:r>
              <a:rPr lang="es-MX" dirty="0" smtClean="0">
                <a:solidFill>
                  <a:srgbClr val="B08600"/>
                </a:solidFill>
              </a:rPr>
              <a:t>Guion Explicativo</a:t>
            </a:r>
            <a:endParaRPr lang="es-MX" dirty="0">
              <a:solidFill>
                <a:srgbClr val="B08600"/>
              </a:solidFill>
            </a:endParaRPr>
          </a:p>
        </p:txBody>
      </p:sp>
      <p:pic>
        <p:nvPicPr>
          <p:cNvPr id="386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7019" y="1484784"/>
            <a:ext cx="7507469"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98335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7" name="Rectangle 3"/>
          <p:cNvSpPr>
            <a:spLocks noGrp="1" noChangeArrowheads="1"/>
          </p:cNvSpPr>
          <p:nvPr>
            <p:ph type="body" idx="4294967295"/>
          </p:nvPr>
        </p:nvSpPr>
        <p:spPr>
          <a:xfrm>
            <a:off x="1524000" y="188913"/>
            <a:ext cx="7620000" cy="1016000"/>
          </a:xfrm>
        </p:spPr>
        <p:txBody>
          <a:bodyPr/>
          <a:lstStyle/>
          <a:p>
            <a:pPr>
              <a:lnSpc>
                <a:spcPct val="90000"/>
              </a:lnSpc>
            </a:pPr>
            <a:r>
              <a:rPr lang="es-MX"/>
              <a:t>El día esta soleado, la temperatura es fría, la humedad es alta y hay viento.</a:t>
            </a:r>
          </a:p>
        </p:txBody>
      </p:sp>
      <p:graphicFrame>
        <p:nvGraphicFramePr>
          <p:cNvPr id="374225" name="Group 1489"/>
          <p:cNvGraphicFramePr>
            <a:graphicFrameLocks noGrp="1"/>
          </p:cNvGraphicFramePr>
          <p:nvPr/>
        </p:nvGraphicFramePr>
        <p:xfrm>
          <a:off x="1979613" y="1125538"/>
          <a:ext cx="6503987" cy="5487353"/>
        </p:xfrm>
        <a:graphic>
          <a:graphicData uri="http://schemas.openxmlformats.org/drawingml/2006/table">
            <a:tbl>
              <a:tblPr/>
              <a:tblGrid>
                <a:gridCol w="1473200"/>
                <a:gridCol w="1485900"/>
                <a:gridCol w="1182687"/>
                <a:gridCol w="874713"/>
                <a:gridCol w="1487487"/>
              </a:tblGrid>
              <a:tr h="36671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600" b="1" i="0" u="none" strike="noStrike" cap="none" normalizeH="0" baseline="0" smtClean="0">
                          <a:ln>
                            <a:noFill/>
                          </a:ln>
                          <a:solidFill>
                            <a:schemeClr val="tx1"/>
                          </a:solidFill>
                          <a:effectLst/>
                          <a:latin typeface="Arial" charset="0"/>
                          <a:cs typeface="Arial" charset="0"/>
                        </a:rPr>
                        <a:t>ambiente</a:t>
                      </a:r>
                      <a:endParaRPr kumimoji="1"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600" b="1" i="0" u="none" strike="noStrike" cap="none" normalizeH="0" baseline="0" smtClean="0">
                          <a:ln>
                            <a:noFill/>
                          </a:ln>
                          <a:solidFill>
                            <a:schemeClr val="tx1"/>
                          </a:solidFill>
                          <a:effectLst/>
                          <a:latin typeface="Arial" charset="0"/>
                          <a:cs typeface="Arial" charset="0"/>
                        </a:rPr>
                        <a:t>temperatura</a:t>
                      </a:r>
                      <a:endParaRPr kumimoji="1"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600" b="1" i="0" u="none" strike="noStrike" cap="none" normalizeH="0" baseline="0" smtClean="0">
                          <a:ln>
                            <a:noFill/>
                          </a:ln>
                          <a:solidFill>
                            <a:schemeClr val="tx1"/>
                          </a:solidFill>
                          <a:effectLst/>
                          <a:latin typeface="Arial" charset="0"/>
                          <a:cs typeface="Arial" charset="0"/>
                        </a:rPr>
                        <a:t>humedad</a:t>
                      </a:r>
                      <a:endParaRPr kumimoji="1"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600" b="1" i="0" u="none" strike="noStrike" cap="none" normalizeH="0" baseline="0" smtClean="0">
                          <a:ln>
                            <a:noFill/>
                          </a:ln>
                          <a:solidFill>
                            <a:schemeClr val="tx1"/>
                          </a:solidFill>
                          <a:effectLst/>
                          <a:latin typeface="Arial" charset="0"/>
                          <a:cs typeface="Arial" charset="0"/>
                        </a:rPr>
                        <a:t>viento</a:t>
                      </a:r>
                      <a:endParaRPr kumimoji="1"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600" b="1" i="0" u="none" strike="noStrike" cap="none" normalizeH="0" baseline="0" smtClean="0">
                          <a:ln>
                            <a:noFill/>
                          </a:ln>
                          <a:solidFill>
                            <a:schemeClr val="tx1"/>
                          </a:solidFill>
                          <a:effectLst/>
                          <a:latin typeface="Arial" charset="0"/>
                          <a:cs typeface="Arial" charset="0"/>
                        </a:rPr>
                        <a:t>Golf</a:t>
                      </a:r>
                      <a:endParaRPr kumimoji="1" lang="en-U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00"/>
                    </a:solidFill>
                  </a:tcPr>
                </a:tc>
              </a:tr>
              <a:tr h="29686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soleado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calor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alta</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 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soleado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calor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alta</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Si</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 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soleado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frio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normal</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5275">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soleado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templado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alta</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 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soleado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templado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normal</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Si</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nublado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calor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alta</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nublado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calor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normal</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5275">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nublado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frio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normal</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Si</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nublado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templado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alta</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Si</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lluvioso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frio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normal</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Si</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 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lluvioso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frio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normal</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5275">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lluvioso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templado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alta</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Si</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 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lluvioso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templado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alta</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96863">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lluvioso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templado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normal</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No</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1" lang="en-US" sz="1800" b="1" i="0" u="none" strike="noStrike" cap="none" normalizeH="0" baseline="0" smtClean="0">
                          <a:ln>
                            <a:noFill/>
                          </a:ln>
                          <a:solidFill>
                            <a:schemeClr val="tx1"/>
                          </a:solidFill>
                          <a:effectLst/>
                          <a:latin typeface="Courier New" pitchFamily="49" charset="0"/>
                          <a:cs typeface="Courier New" pitchFamily="49" charset="0"/>
                        </a:rPr>
                        <a:t>Jugar</a:t>
                      </a:r>
                      <a:endParaRPr kumimoji="1" lang="en-U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ChangeArrowheads="1"/>
          </p:cNvSpPr>
          <p:nvPr>
            <p:ph type="body" idx="4294967295"/>
          </p:nvPr>
        </p:nvSpPr>
        <p:spPr>
          <a:xfrm>
            <a:off x="1524000" y="188913"/>
            <a:ext cx="7620000" cy="1016000"/>
          </a:xfrm>
        </p:spPr>
        <p:txBody>
          <a:bodyPr/>
          <a:lstStyle/>
          <a:p>
            <a:pPr>
              <a:lnSpc>
                <a:spcPct val="90000"/>
              </a:lnSpc>
            </a:pPr>
            <a:r>
              <a:rPr lang="es-MX"/>
              <a:t>El día esta soleado, la temperatura es fría, la humedad es alta y hay viento.</a:t>
            </a:r>
          </a:p>
        </p:txBody>
      </p:sp>
      <p:pic>
        <p:nvPicPr>
          <p:cNvPr id="374885" name="Picture 101"/>
          <p:cNvPicPr>
            <a:picLocks noChangeAspect="1" noChangeArrowheads="1"/>
          </p:cNvPicPr>
          <p:nvPr/>
        </p:nvPicPr>
        <p:blipFill>
          <a:blip r:embed="rId2" cstate="print"/>
          <a:srcRect/>
          <a:stretch>
            <a:fillRect/>
          </a:stretch>
        </p:blipFill>
        <p:spPr bwMode="auto">
          <a:xfrm>
            <a:off x="3132138" y="1412875"/>
            <a:ext cx="4608512" cy="4608513"/>
          </a:xfrm>
          <a:prstGeom prst="rect">
            <a:avLst/>
          </a:prstGeom>
          <a:noFill/>
          <a:ln w="9525">
            <a:noFill/>
            <a:miter lim="800000"/>
            <a:headEnd/>
            <a:tailEnd/>
          </a:ln>
        </p:spPr>
      </p:pic>
      <p:sp>
        <p:nvSpPr>
          <p:cNvPr id="4"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1371600" y="533400"/>
            <a:ext cx="7543800" cy="1143000"/>
          </a:xfrm>
        </p:spPr>
        <p:txBody>
          <a:bodyPr/>
          <a:lstStyle/>
          <a:p>
            <a:r>
              <a:rPr lang="es-MX"/>
              <a:t>Ejemplos</a:t>
            </a:r>
            <a:endParaRPr lang="es-ES"/>
          </a:p>
        </p:txBody>
      </p:sp>
      <p:sp>
        <p:nvSpPr>
          <p:cNvPr id="375811" name="Rectangle 3"/>
          <p:cNvSpPr>
            <a:spLocks noGrp="1" noChangeArrowheads="1"/>
          </p:cNvSpPr>
          <p:nvPr>
            <p:ph idx="1"/>
          </p:nvPr>
        </p:nvSpPr>
        <p:spPr/>
        <p:txBody>
          <a:bodyPr/>
          <a:lstStyle/>
          <a:p>
            <a:r>
              <a:rPr lang="es-MX" dirty="0" smtClean="0"/>
              <a:t>Fertilización artificial</a:t>
            </a:r>
          </a:p>
          <a:p>
            <a:r>
              <a:rPr lang="es-MX" dirty="0" smtClean="0"/>
              <a:t>Ganadero</a:t>
            </a:r>
            <a:endParaRPr lang="es-MX" dirty="0"/>
          </a:p>
          <a:p>
            <a:r>
              <a:rPr lang="es-MX" dirty="0"/>
              <a:t>Créditos</a:t>
            </a:r>
            <a:endParaRPr lang="es-ES" dirty="0"/>
          </a:p>
        </p:txBody>
      </p:sp>
      <p:sp>
        <p:nvSpPr>
          <p:cNvPr id="4" name="Text Box 4"/>
          <p:cNvSpPr txBox="1">
            <a:spLocks noChangeArrowheads="1"/>
          </p:cNvSpPr>
          <p:nvPr/>
        </p:nvSpPr>
        <p:spPr bwMode="auto">
          <a:xfrm>
            <a:off x="5436096" y="6126162"/>
            <a:ext cx="3525838" cy="396875"/>
          </a:xfrm>
          <a:prstGeom prst="rect">
            <a:avLst/>
          </a:prstGeom>
          <a:noFill/>
          <a:ln w="12700" cap="sq">
            <a:noFill/>
            <a:miter lim="800000"/>
            <a:headEnd type="none" w="sm" len="sm"/>
            <a:tailEnd type="none" w="sm" len="sm"/>
          </a:ln>
          <a:effectLst/>
        </p:spPr>
        <p:txBody>
          <a:bodyPr wrap="none">
            <a:spAutoFit/>
          </a:bodyPr>
          <a:lstStyle/>
          <a:p>
            <a:pPr algn="l"/>
            <a:r>
              <a:rPr lang="es-MX" sz="2000" dirty="0"/>
              <a:t>Dra. Maricela Quintana López</a:t>
            </a:r>
            <a:endParaRPr lang="es-E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33400"/>
            <a:ext cx="7543800" cy="1143000"/>
          </a:xfrm>
        </p:spPr>
        <p:txBody>
          <a:bodyPr/>
          <a:lstStyle/>
          <a:p>
            <a:r>
              <a:rPr lang="es-MX" dirty="0" smtClean="0"/>
              <a:t>Fertilización in vitro</a:t>
            </a:r>
            <a:endParaRPr lang="es-MX" dirty="0"/>
          </a:p>
        </p:txBody>
      </p:sp>
      <p:sp>
        <p:nvSpPr>
          <p:cNvPr id="3" name="2 Marcador de contenido"/>
          <p:cNvSpPr>
            <a:spLocks noGrp="1"/>
          </p:cNvSpPr>
          <p:nvPr>
            <p:ph idx="1"/>
          </p:nvPr>
        </p:nvSpPr>
        <p:spPr>
          <a:xfrm>
            <a:off x="1371600" y="1643050"/>
            <a:ext cx="7620000" cy="4452950"/>
          </a:xfrm>
        </p:spPr>
        <p:txBody>
          <a:bodyPr/>
          <a:lstStyle/>
          <a:p>
            <a:r>
              <a:rPr lang="es-MX" dirty="0" smtClean="0"/>
              <a:t>Seleccionar los mejores embriones para su implantación en el útero.</a:t>
            </a:r>
          </a:p>
          <a:p>
            <a:r>
              <a:rPr lang="es-MX" dirty="0" smtClean="0"/>
              <a:t>La selección se basa en cerca de 60 características.</a:t>
            </a:r>
          </a:p>
          <a:p>
            <a:pPr lvl="2"/>
            <a:r>
              <a:rPr lang="es-MX" dirty="0" smtClean="0">
                <a:hlinkClick r:id="" action="ppaction://hlinkfile"/>
              </a:rPr>
              <a:t>Para obtener el material genético</a:t>
            </a:r>
            <a:r>
              <a:rPr lang="es-MX" dirty="0" smtClean="0"/>
              <a:t> </a:t>
            </a:r>
          </a:p>
          <a:p>
            <a:pPr lvl="3"/>
            <a:r>
              <a:rPr lang="es-MX" dirty="0" smtClean="0">
                <a:hlinkClick r:id="" action="ppaction://hlinkfile"/>
              </a:rPr>
              <a:t>Biopsia de cuerpo polar</a:t>
            </a:r>
            <a:endParaRPr lang="es-MX" dirty="0" smtClean="0"/>
          </a:p>
          <a:p>
            <a:pPr lvl="3"/>
            <a:r>
              <a:rPr lang="es-MX" dirty="0" smtClean="0">
                <a:hlinkClick r:id="" action="ppaction://hlinkfile"/>
              </a:rPr>
              <a:t>Biopsia de blastómero</a:t>
            </a:r>
            <a:endParaRPr lang="es-MX" dirty="0" smtClean="0"/>
          </a:p>
          <a:p>
            <a:pPr lvl="3"/>
            <a:r>
              <a:rPr lang="es-MX" dirty="0" smtClean="0">
                <a:hlinkClick r:id="" action="ppaction://hlinkfile"/>
              </a:rPr>
              <a:t>Biopsia de tejido extraembrionario</a:t>
            </a:r>
            <a:endParaRPr lang="es-MX" dirty="0" smtClean="0"/>
          </a:p>
          <a:p>
            <a:pPr lvl="2"/>
            <a:r>
              <a:rPr lang="es-MX" dirty="0" smtClean="0">
                <a:hlinkClick r:id="" action="ppaction://hlinkfile"/>
              </a:rPr>
              <a:t>Para analizar el ADN</a:t>
            </a:r>
            <a:r>
              <a:rPr lang="es-MX" dirty="0" smtClean="0"/>
              <a:t> </a:t>
            </a:r>
          </a:p>
          <a:p>
            <a:pPr lvl="3"/>
            <a:r>
              <a:rPr lang="es-MX" dirty="0" smtClean="0">
                <a:hlinkClick r:id="" action="ppaction://hlinkfile"/>
              </a:rPr>
              <a:t>PCR (Reacción en cadena de la polimerasa)</a:t>
            </a:r>
            <a:endParaRPr lang="es-MX" dirty="0" smtClean="0"/>
          </a:p>
          <a:p>
            <a:pPr lvl="3"/>
            <a:r>
              <a:rPr lang="es-MX" dirty="0" smtClean="0">
                <a:hlinkClick r:id="" action="ppaction://hlinkfile"/>
              </a:rPr>
              <a:t>FISH (Hibridación fluorescente in situ)</a:t>
            </a:r>
            <a:endParaRPr lang="es-MX" dirty="0" smtClean="0"/>
          </a:p>
          <a:p>
            <a:endParaRPr lang="es-MX"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EFINEDINNAVIGATOR" val="True"/>
  <p:tag name="HOTSPOTTYPE" val="DefinedInNavigator"/>
  <p:tag name="BRANCHTO" val="257"/>
</p:tagLst>
</file>

<file path=ppt/theme/theme1.xml><?xml version="1.0" encoding="utf-8"?>
<a:theme xmlns:a="http://schemas.openxmlformats.org/drawingml/2006/main" name="Estratégico">
  <a:themeElements>
    <a:clrScheme name="Estratégico 3">
      <a:dk1>
        <a:srgbClr val="000000"/>
      </a:dk1>
      <a:lt1>
        <a:srgbClr val="FFFFFF"/>
      </a:lt1>
      <a:dk2>
        <a:srgbClr val="000000"/>
      </a:dk2>
      <a:lt2>
        <a:srgbClr val="5F5F5F"/>
      </a:lt2>
      <a:accent1>
        <a:srgbClr val="CBCBCB"/>
      </a:accent1>
      <a:accent2>
        <a:srgbClr val="808080"/>
      </a:accent2>
      <a:accent3>
        <a:srgbClr val="FFFFFF"/>
      </a:accent3>
      <a:accent4>
        <a:srgbClr val="000000"/>
      </a:accent4>
      <a:accent5>
        <a:srgbClr val="E2E2E2"/>
      </a:accent5>
      <a:accent6>
        <a:srgbClr val="737373"/>
      </a:accent6>
      <a:hlink>
        <a:srgbClr val="5F5F5F"/>
      </a:hlink>
      <a:folHlink>
        <a:srgbClr val="969696"/>
      </a:folHlink>
    </a:clrScheme>
    <a:fontScheme name="Estratégic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stratégico 1">
        <a:dk1>
          <a:srgbClr val="000000"/>
        </a:dk1>
        <a:lt1>
          <a:srgbClr val="EAEAEA"/>
        </a:lt1>
        <a:dk2>
          <a:srgbClr val="819E81"/>
        </a:dk2>
        <a:lt2>
          <a:srgbClr val="FFCC66"/>
        </a:lt2>
        <a:accent1>
          <a:srgbClr val="727DE0"/>
        </a:accent1>
        <a:accent2>
          <a:srgbClr val="D54F41"/>
        </a:accent2>
        <a:accent3>
          <a:srgbClr val="C1CCC1"/>
        </a:accent3>
        <a:accent4>
          <a:srgbClr val="C8C8C8"/>
        </a:accent4>
        <a:accent5>
          <a:srgbClr val="BCBFED"/>
        </a:accent5>
        <a:accent6>
          <a:srgbClr val="C1473A"/>
        </a:accent6>
        <a:hlink>
          <a:srgbClr val="003300"/>
        </a:hlink>
        <a:folHlink>
          <a:srgbClr val="663300"/>
        </a:folHlink>
      </a:clrScheme>
      <a:clrMap bg1="dk2" tx1="lt1" bg2="dk1" tx2="lt2" accent1="accent1" accent2="accent2" accent3="accent3" accent4="accent4" accent5="accent5" accent6="accent6" hlink="hlink" folHlink="folHlink"/>
    </a:extraClrScheme>
    <a:extraClrScheme>
      <a:clrScheme name="Estratégico 2">
        <a:dk1>
          <a:srgbClr val="000000"/>
        </a:dk1>
        <a:lt1>
          <a:srgbClr val="E9E2B6"/>
        </a:lt1>
        <a:dk2>
          <a:srgbClr val="996600"/>
        </a:dk2>
        <a:lt2>
          <a:srgbClr val="786950"/>
        </a:lt2>
        <a:accent1>
          <a:srgbClr val="727DE0"/>
        </a:accent1>
        <a:accent2>
          <a:srgbClr val="D54F41"/>
        </a:accent2>
        <a:accent3>
          <a:srgbClr val="F2EED7"/>
        </a:accent3>
        <a:accent4>
          <a:srgbClr val="000000"/>
        </a:accent4>
        <a:accent5>
          <a:srgbClr val="BCBFED"/>
        </a:accent5>
        <a:accent6>
          <a:srgbClr val="C1473A"/>
        </a:accent6>
        <a:hlink>
          <a:srgbClr val="003300"/>
        </a:hlink>
        <a:folHlink>
          <a:srgbClr val="339933"/>
        </a:folHlink>
      </a:clrScheme>
      <a:clrMap bg1="lt1" tx1="dk1" bg2="lt2" tx2="dk2" accent1="accent1" accent2="accent2" accent3="accent3" accent4="accent4" accent5="accent5" accent6="accent6" hlink="hlink" folHlink="folHlink"/>
    </a:extraClrScheme>
    <a:extraClrScheme>
      <a:clrScheme name="Estratégico 3">
        <a:dk1>
          <a:srgbClr val="000000"/>
        </a:dk1>
        <a:lt1>
          <a:srgbClr val="FFFFFF"/>
        </a:lt1>
        <a:dk2>
          <a:srgbClr val="000000"/>
        </a:dk2>
        <a:lt2>
          <a:srgbClr val="5F5F5F"/>
        </a:lt2>
        <a:accent1>
          <a:srgbClr val="CBCBCB"/>
        </a:accent1>
        <a:accent2>
          <a:srgbClr val="808080"/>
        </a:accent2>
        <a:accent3>
          <a:srgbClr val="FFFFFF"/>
        </a:accent3>
        <a:accent4>
          <a:srgbClr val="000000"/>
        </a:accent4>
        <a:accent5>
          <a:srgbClr val="E2E2E2"/>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Estratégico 4">
        <a:dk1>
          <a:srgbClr val="000000"/>
        </a:dk1>
        <a:lt1>
          <a:srgbClr val="EAEAEA"/>
        </a:lt1>
        <a:dk2>
          <a:srgbClr val="BC6262"/>
        </a:dk2>
        <a:lt2>
          <a:srgbClr val="FFCC66"/>
        </a:lt2>
        <a:accent1>
          <a:srgbClr val="727DE0"/>
        </a:accent1>
        <a:accent2>
          <a:srgbClr val="D54F41"/>
        </a:accent2>
        <a:accent3>
          <a:srgbClr val="DAB7B7"/>
        </a:accent3>
        <a:accent4>
          <a:srgbClr val="C8C8C8"/>
        </a:accent4>
        <a:accent5>
          <a:srgbClr val="BCBFED"/>
        </a:accent5>
        <a:accent6>
          <a:srgbClr val="C1473A"/>
        </a:accent6>
        <a:hlink>
          <a:srgbClr val="000066"/>
        </a:hlink>
        <a:folHlink>
          <a:srgbClr val="FFFF99"/>
        </a:folHlink>
      </a:clrScheme>
      <a:clrMap bg1="dk2" tx1="lt1" bg2="dk1" tx2="lt2" accent1="accent1" accent2="accent2" accent3="accent3" accent4="accent4" accent5="accent5" accent6="accent6" hlink="hlink" folHlink="folHlink"/>
    </a:extraClrScheme>
    <a:extraClrScheme>
      <a:clrScheme name="Estratégico 5">
        <a:dk1>
          <a:srgbClr val="000000"/>
        </a:dk1>
        <a:lt1>
          <a:srgbClr val="EAEAEA"/>
        </a:lt1>
        <a:dk2>
          <a:srgbClr val="5C74A4"/>
        </a:dk2>
        <a:lt2>
          <a:srgbClr val="FFCC99"/>
        </a:lt2>
        <a:accent1>
          <a:srgbClr val="727DE0"/>
        </a:accent1>
        <a:accent2>
          <a:srgbClr val="D54F41"/>
        </a:accent2>
        <a:accent3>
          <a:srgbClr val="B5BCCF"/>
        </a:accent3>
        <a:accent4>
          <a:srgbClr val="C8C8C8"/>
        </a:accent4>
        <a:accent5>
          <a:srgbClr val="BCBFED"/>
        </a:accent5>
        <a:accent6>
          <a:srgbClr val="C1473A"/>
        </a:accent6>
        <a:hlink>
          <a:srgbClr val="FFFFCC"/>
        </a:hlink>
        <a:folHlink>
          <a:srgbClr val="CC9900"/>
        </a:folHlink>
      </a:clrScheme>
      <a:clrMap bg1="dk2" tx1="lt1" bg2="dk1" tx2="lt2" accent1="accent1" accent2="accent2" accent3="accent3" accent4="accent4" accent5="accent5" accent6="accent6" hlink="hlink" folHlink="folHlink"/>
    </a:extraClrScheme>
    <a:extraClrScheme>
      <a:clrScheme name="Estratégico 6">
        <a:dk1>
          <a:srgbClr val="000000"/>
        </a:dk1>
        <a:lt1>
          <a:srgbClr val="EAEAEA"/>
        </a:lt1>
        <a:dk2>
          <a:srgbClr val="996600"/>
        </a:dk2>
        <a:lt2>
          <a:srgbClr val="FFCC99"/>
        </a:lt2>
        <a:accent1>
          <a:srgbClr val="727DE0"/>
        </a:accent1>
        <a:accent2>
          <a:srgbClr val="D54F41"/>
        </a:accent2>
        <a:accent3>
          <a:srgbClr val="CAB8AA"/>
        </a:accent3>
        <a:accent4>
          <a:srgbClr val="C8C8C8"/>
        </a:accent4>
        <a:accent5>
          <a:srgbClr val="BCBFED"/>
        </a:accent5>
        <a:accent6>
          <a:srgbClr val="C1473A"/>
        </a:accent6>
        <a:hlink>
          <a:srgbClr val="99CCFF"/>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e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2454</TotalTime>
  <Words>2680</Words>
  <Application>Microsoft Office PowerPoint</Application>
  <PresentationFormat>Presentación en pantalla (4:3)</PresentationFormat>
  <Paragraphs>705</Paragraphs>
  <Slides>59</Slides>
  <Notes>10</Notes>
  <HiddenSlides>0</HiddenSlides>
  <MMClips>0</MMClips>
  <ScaleCrop>false</ScaleCrop>
  <HeadingPairs>
    <vt:vector size="6" baseType="variant">
      <vt:variant>
        <vt:lpstr>Tema</vt:lpstr>
      </vt:variant>
      <vt:variant>
        <vt:i4>6</vt:i4>
      </vt:variant>
      <vt:variant>
        <vt:lpstr>Servidores OLE incrustados</vt:lpstr>
      </vt:variant>
      <vt:variant>
        <vt:i4>3</vt:i4>
      </vt:variant>
      <vt:variant>
        <vt:lpstr>Títulos de diapositiva</vt:lpstr>
      </vt:variant>
      <vt:variant>
        <vt:i4>59</vt:i4>
      </vt:variant>
    </vt:vector>
  </HeadingPairs>
  <TitlesOfParts>
    <vt:vector size="68" baseType="lpstr">
      <vt:lpstr>Estratégico</vt:lpstr>
      <vt:lpstr>3_Diseño personalizado</vt:lpstr>
      <vt:lpstr>4_Diseño personalizado</vt:lpstr>
      <vt:lpstr>1_Diseño personalizado</vt:lpstr>
      <vt:lpstr>2_Diseño personalizado</vt:lpstr>
      <vt:lpstr>Diseño personalizado</vt:lpstr>
      <vt:lpstr>Clip</vt:lpstr>
      <vt:lpstr>Document</vt:lpstr>
      <vt:lpstr>Hoja de cálculo</vt:lpstr>
      <vt:lpstr>Presentación de PowerPoint</vt:lpstr>
      <vt:lpstr>Presentación de PowerPoint</vt:lpstr>
      <vt:lpstr>Unidad de competencia I: Introducción</vt:lpstr>
      <vt:lpstr>Presentación</vt:lpstr>
      <vt:lpstr>¿Jugamos Golf?</vt:lpstr>
      <vt:lpstr>Presentación de PowerPoint</vt:lpstr>
      <vt:lpstr>Presentación de PowerPoint</vt:lpstr>
      <vt:lpstr>Ejemplos</vt:lpstr>
      <vt:lpstr>Fertilización in vitro</vt:lpstr>
      <vt:lpstr>Ganadero</vt:lpstr>
      <vt:lpstr>Otros ejercicios</vt:lpstr>
      <vt:lpstr>Motivación</vt:lpstr>
      <vt:lpstr>Motivación</vt:lpstr>
      <vt:lpstr>Motivación</vt:lpstr>
      <vt:lpstr>Motivación</vt:lpstr>
      <vt:lpstr>Memoria de la Organización</vt:lpstr>
      <vt:lpstr>Ejemplos</vt:lpstr>
      <vt:lpstr>Descubrimiento del conocimiento en Bases de Datos (KDD)</vt:lpstr>
      <vt:lpstr>Proceso de Extracción del Conocimiento</vt:lpstr>
      <vt:lpstr>Minería de Datos</vt:lpstr>
      <vt:lpstr>Minería de Datos</vt:lpstr>
      <vt:lpstr>Minería de Datos</vt:lpstr>
      <vt:lpstr>Multidisciplinario</vt:lpstr>
      <vt:lpstr>Minería de Datos</vt:lpstr>
      <vt:lpstr>Minería de Datos</vt:lpstr>
      <vt:lpstr>Minería de Datos</vt:lpstr>
      <vt:lpstr>Minería de Datos</vt:lpstr>
      <vt:lpstr>Minería de Datos</vt:lpstr>
      <vt:lpstr>Análisis de la Cesta</vt:lpstr>
      <vt:lpstr>Minería de datos</vt:lpstr>
      <vt:lpstr>Deducción vs Inducción</vt:lpstr>
      <vt:lpstr>Deducción vs Inducción</vt:lpstr>
      <vt:lpstr>Minería de datos</vt:lpstr>
      <vt:lpstr>Minería de Datos</vt:lpstr>
      <vt:lpstr>Entrada</vt:lpstr>
      <vt:lpstr>Presentación de PowerPoint</vt:lpstr>
      <vt:lpstr>Salida</vt:lpstr>
      <vt:lpstr>Proceso Estilos de aprendizaje</vt:lpstr>
      <vt:lpstr>Aprendizaje Automático</vt:lpstr>
      <vt:lpstr>Minería de Datos</vt:lpstr>
      <vt:lpstr>Clasificación</vt:lpstr>
      <vt:lpstr>Árboles de decisión</vt:lpstr>
      <vt:lpstr>Reglas de clasificación</vt:lpstr>
      <vt:lpstr>Crédito</vt:lpstr>
      <vt:lpstr>Predicción numérica</vt:lpstr>
      <vt:lpstr>Reglas de asociación</vt:lpstr>
      <vt:lpstr>Análisis de la Cesta</vt:lpstr>
      <vt:lpstr>Agrupamiento (Clustering)</vt:lpstr>
      <vt:lpstr>Diagramas</vt:lpstr>
      <vt:lpstr>Presentación de PowerPoint</vt:lpstr>
      <vt:lpstr>Agrupamiento</vt:lpstr>
      <vt:lpstr>Preparación de los datos</vt:lpstr>
      <vt:lpstr>Aplicaciones</vt:lpstr>
      <vt:lpstr>Ética</vt:lpstr>
      <vt:lpstr>Referencias</vt:lpstr>
      <vt:lpstr>Referencias</vt:lpstr>
      <vt:lpstr>Guion Explicativo</vt:lpstr>
      <vt:lpstr>Guion Explicativo</vt:lpstr>
      <vt:lpstr>Guion Explicativo</vt:lpstr>
    </vt:vector>
  </TitlesOfParts>
  <Company>ITESM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[Site Name]</dc:title>
  <dc:creator>Maricela Quintana Lopez</dc:creator>
  <cp:lastModifiedBy>mquintanal</cp:lastModifiedBy>
  <cp:revision>220</cp:revision>
  <cp:lastPrinted>2015-02-06T15:37:15Z</cp:lastPrinted>
  <dcterms:created xsi:type="dcterms:W3CDTF">2000-07-12T17:58:51Z</dcterms:created>
  <dcterms:modified xsi:type="dcterms:W3CDTF">2015-10-01T22:51:35Z</dcterms:modified>
</cp:coreProperties>
</file>