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doc" ContentType="application/msword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64"/>
  </p:notesMasterIdLst>
  <p:handoutMasterIdLst>
    <p:handoutMasterId r:id="rId65"/>
  </p:handoutMasterIdLst>
  <p:sldIdLst>
    <p:sldId id="344" r:id="rId2"/>
    <p:sldId id="345" r:id="rId3"/>
    <p:sldId id="346" r:id="rId4"/>
    <p:sldId id="330" r:id="rId5"/>
    <p:sldId id="282" r:id="rId6"/>
    <p:sldId id="283" r:id="rId7"/>
    <p:sldId id="284" r:id="rId8"/>
    <p:sldId id="285" r:id="rId9"/>
    <p:sldId id="332" r:id="rId10"/>
    <p:sldId id="333" r:id="rId11"/>
    <p:sldId id="334" r:id="rId12"/>
    <p:sldId id="335" r:id="rId13"/>
    <p:sldId id="336" r:id="rId14"/>
    <p:sldId id="337" r:id="rId15"/>
    <p:sldId id="287" r:id="rId16"/>
    <p:sldId id="328" r:id="rId17"/>
    <p:sldId id="329" r:id="rId18"/>
    <p:sldId id="338" r:id="rId19"/>
    <p:sldId id="339" r:id="rId20"/>
    <p:sldId id="288" r:id="rId21"/>
    <p:sldId id="307" r:id="rId22"/>
    <p:sldId id="289" r:id="rId23"/>
    <p:sldId id="308" r:id="rId24"/>
    <p:sldId id="309" r:id="rId25"/>
    <p:sldId id="292" r:id="rId26"/>
    <p:sldId id="293" r:id="rId27"/>
    <p:sldId id="294" r:id="rId28"/>
    <p:sldId id="295" r:id="rId29"/>
    <p:sldId id="340" r:id="rId30"/>
    <p:sldId id="311" r:id="rId31"/>
    <p:sldId id="314" r:id="rId32"/>
    <p:sldId id="315" r:id="rId33"/>
    <p:sldId id="317" r:id="rId34"/>
    <p:sldId id="318" r:id="rId35"/>
    <p:sldId id="341" r:id="rId36"/>
    <p:sldId id="342" r:id="rId37"/>
    <p:sldId id="343" r:id="rId38"/>
    <p:sldId id="320" r:id="rId39"/>
    <p:sldId id="321" r:id="rId40"/>
    <p:sldId id="312" r:id="rId41"/>
    <p:sldId id="313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22" r:id="rId54"/>
    <p:sldId id="323" r:id="rId55"/>
    <p:sldId id="324" r:id="rId56"/>
    <p:sldId id="325" r:id="rId57"/>
    <p:sldId id="326" r:id="rId58"/>
    <p:sldId id="351" r:id="rId59"/>
    <p:sldId id="352" r:id="rId60"/>
    <p:sldId id="353" r:id="rId61"/>
    <p:sldId id="354" r:id="rId62"/>
    <p:sldId id="355" r:id="rId6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9274" autoAdjust="0"/>
  </p:normalViewPr>
  <p:slideViewPr>
    <p:cSldViewPr>
      <p:cViewPr>
        <p:scale>
          <a:sx n="66" d="100"/>
          <a:sy n="66" d="100"/>
        </p:scale>
        <p:origin x="-1422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9.xml"/><Relationship Id="rId2" Type="http://schemas.openxmlformats.org/officeDocument/2006/relationships/slide" Target="slides/slide24.xml"/><Relationship Id="rId1" Type="http://schemas.openxmlformats.org/officeDocument/2006/relationships/slide" Target="slides/slide23.xml"/><Relationship Id="rId4" Type="http://schemas.openxmlformats.org/officeDocument/2006/relationships/slide" Target="slides/slide3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png"/><Relationship Id="rId4" Type="http://schemas.openxmlformats.org/officeDocument/2006/relationships/image" Target="../media/image24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7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2438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950" tIns="44975" rIns="89950" bIns="44975" numCol="1" anchor="t" anchorCtr="0" compatLnSpc="1">
            <a:prstTxWarp prst="textNoShape">
              <a:avLst/>
            </a:prstTxWarp>
          </a:bodyPr>
          <a:lstStyle>
            <a:lvl1pPr defTabSz="900113">
              <a:defRPr sz="1200"/>
            </a:lvl1pPr>
          </a:lstStyle>
          <a:p>
            <a:endParaRPr lang="es-ES_tradnl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0963" y="0"/>
            <a:ext cx="2992437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950" tIns="44975" rIns="89950" bIns="44975" numCol="1" anchor="t" anchorCtr="0" compatLnSpc="1">
            <a:prstTxWarp prst="textNoShape">
              <a:avLst/>
            </a:prstTxWarp>
          </a:bodyPr>
          <a:lstStyle>
            <a:lvl1pPr algn="r" defTabSz="900113">
              <a:defRPr sz="1200"/>
            </a:lvl1pPr>
          </a:lstStyle>
          <a:p>
            <a:endParaRPr lang="es-ES_tradnl"/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7438"/>
            <a:ext cx="2992438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950" tIns="44975" rIns="89950" bIns="44975" numCol="1" anchor="b" anchorCtr="0" compatLnSpc="1">
            <a:prstTxWarp prst="textNoShape">
              <a:avLst/>
            </a:prstTxWarp>
          </a:bodyPr>
          <a:lstStyle>
            <a:lvl1pPr defTabSz="900113">
              <a:defRPr sz="1200"/>
            </a:lvl1pPr>
          </a:lstStyle>
          <a:p>
            <a:endParaRPr lang="es-ES_tradnl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0963" y="8707438"/>
            <a:ext cx="2992437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950" tIns="44975" rIns="89950" bIns="44975" numCol="1" anchor="b" anchorCtr="0" compatLnSpc="1">
            <a:prstTxWarp prst="textNoShape">
              <a:avLst/>
            </a:prstTxWarp>
          </a:bodyPr>
          <a:lstStyle>
            <a:lvl1pPr algn="r" defTabSz="900113">
              <a:defRPr sz="1200"/>
            </a:lvl1pPr>
          </a:lstStyle>
          <a:p>
            <a:fld id="{2CA02496-6D22-49E2-B523-77901A2E579F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58526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C93A36-E39E-4095-8213-EAF7D055380D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FE187B-678B-472D-A309-A3A0014CD99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3122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5018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6FB861-7980-4AF7-B43E-43AD7D4C7DA5}" type="slidenum">
              <a:rPr lang="es-ES_tradnl" smtClean="0"/>
              <a:pPr/>
              <a:t>1</a:t>
            </a:fld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62D4573-9821-4A59-98DA-6E06283248D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44F5B-AD0E-41A7-89A0-CAB614CC2F0D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3C029C-E99A-42AF-9117-40CA9D88BF4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8389E4-9E53-48B6-9562-C7DBA87AD24C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89D19-650F-4015-A1FD-CFD10DB15409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E05765-2D29-4172-8AA5-4771FFA1C56A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CD69F7-654B-4590-9DC6-78533233B6B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A3BC6D-0E51-4CD7-A805-35BF387A59D4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FFA2AF-E959-4D62-86FE-B0945B53054D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BA8150-1768-4B3B-B35B-6D822874B6D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BD43540-5E9E-42A9-875F-68690522E9CD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9C3EE36-6089-4DC6-BC7E-AC0E72F4BBB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3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6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7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7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8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8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9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24.wmf"/><Relationship Id="rId4" Type="http://schemas.openxmlformats.org/officeDocument/2006/relationships/image" Target="../media/image21.png"/><Relationship Id="rId9" Type="http://schemas.openxmlformats.org/officeDocument/2006/relationships/oleObject" Target="../embeddings/oleObject7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5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8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27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30.w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3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9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32.w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0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33.em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3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37.png"/><Relationship Id="rId5" Type="http://schemas.openxmlformats.org/officeDocument/2006/relationships/oleObject" Target="../embeddings/oleObject20.bin"/><Relationship Id="rId4" Type="http://schemas.openxmlformats.org/officeDocument/2006/relationships/image" Target="../media/image36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s.ualberta.ca/~aixplore/learning/DecisionTrees/Applet/DecisionTreeApplet.html" TargetMode="Externa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Rectángulo"/>
          <p:cNvSpPr/>
          <p:nvPr/>
        </p:nvSpPr>
        <p:spPr>
          <a:xfrm>
            <a:off x="4603676" y="5517232"/>
            <a:ext cx="4540324" cy="1340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143365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4427984" y="4077072"/>
            <a:ext cx="4332560" cy="528637"/>
          </a:xfrm>
        </p:spPr>
        <p:txBody>
          <a:bodyPr>
            <a:noAutofit/>
          </a:bodyPr>
          <a:lstStyle/>
          <a:p>
            <a:pPr marL="0" indent="0" algn="ctr" eaLnBrk="1" hangingPunct="1">
              <a:buNone/>
              <a:defRPr/>
            </a:pPr>
            <a:r>
              <a:rPr lang="es-MX" sz="3600" b="1" dirty="0" smtClean="0">
                <a:solidFill>
                  <a:srgbClr val="B08600"/>
                </a:solidFill>
              </a:rPr>
              <a:t>Técnicas </a:t>
            </a:r>
            <a:r>
              <a:rPr lang="es-MX" sz="3600" b="1" dirty="0" smtClean="0">
                <a:solidFill>
                  <a:srgbClr val="B08600"/>
                </a:solidFill>
              </a:rPr>
              <a:t>de Minería de Datos</a:t>
            </a:r>
            <a:endParaRPr lang="es-ES" sz="3600" b="1" dirty="0" smtClean="0">
              <a:solidFill>
                <a:srgbClr val="B08600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0" y="332656"/>
            <a:ext cx="9144000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CuadroTexto"/>
          <p:cNvSpPr txBox="1"/>
          <p:nvPr/>
        </p:nvSpPr>
        <p:spPr>
          <a:xfrm>
            <a:off x="1905194" y="620688"/>
            <a:ext cx="561913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tx2">
                    <a:lumMod val="75000"/>
                  </a:schemeClr>
                </a:solidFill>
              </a:rPr>
              <a:t>Centro Universitario </a:t>
            </a:r>
            <a:r>
              <a:rPr lang="es-MX" sz="2400" baseline="0" dirty="0" smtClean="0">
                <a:solidFill>
                  <a:schemeClr val="tx2">
                    <a:lumMod val="75000"/>
                  </a:schemeClr>
                </a:solidFill>
              </a:rPr>
              <a:t>Valle de México</a:t>
            </a:r>
          </a:p>
          <a:p>
            <a:endParaRPr lang="es-MX" sz="2800" baseline="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49515"/>
            <a:ext cx="1224136" cy="1035269"/>
          </a:xfrm>
          <a:prstGeom prst="rect">
            <a:avLst/>
          </a:prstGeom>
        </p:spPr>
      </p:pic>
      <p:pic>
        <p:nvPicPr>
          <p:cNvPr id="11" name="Imagen 8" descr="portadac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404664"/>
            <a:ext cx="10922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0" y="1628800"/>
            <a:ext cx="9144000" cy="1296144"/>
          </a:xfrm>
          <a:prstGeom prst="rect">
            <a:avLst/>
          </a:prstGeom>
          <a:solidFill>
            <a:srgbClr val="FFE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467544" y="1990581"/>
            <a:ext cx="81483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Maestría en Ciencias de la Computación</a:t>
            </a:r>
            <a:endParaRPr lang="es-ES" sz="36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755576" y="3068960"/>
            <a:ext cx="7696200" cy="61206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3600" dirty="0" smtClean="0">
                <a:solidFill>
                  <a:schemeClr val="tx1"/>
                </a:solidFill>
              </a:rPr>
              <a:t>Minería de Datos</a:t>
            </a:r>
          </a:p>
        </p:txBody>
      </p:sp>
      <p:grpSp>
        <p:nvGrpSpPr>
          <p:cNvPr id="17" name="16 Grupo"/>
          <p:cNvGrpSpPr/>
          <p:nvPr/>
        </p:nvGrpSpPr>
        <p:grpSpPr>
          <a:xfrm>
            <a:off x="4644008" y="5415609"/>
            <a:ext cx="4468299" cy="864202"/>
            <a:chOff x="5586358" y="5590506"/>
            <a:chExt cx="4468299" cy="595705"/>
          </a:xfrm>
          <a:solidFill>
            <a:schemeClr val="bg1"/>
          </a:solidFill>
        </p:grpSpPr>
        <p:sp>
          <p:nvSpPr>
            <p:cNvPr id="18" name="17 CuadroTexto"/>
            <p:cNvSpPr txBox="1"/>
            <p:nvPr userDrawn="1"/>
          </p:nvSpPr>
          <p:spPr>
            <a:xfrm>
              <a:off x="5630048" y="5867980"/>
              <a:ext cx="4424609" cy="3182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400" dirty="0" smtClean="0"/>
                <a:t>Dra. Maricela</a:t>
              </a:r>
              <a:r>
                <a:rPr lang="es-MX" sz="2400" baseline="0" dirty="0" smtClean="0"/>
                <a:t> Quintana López</a:t>
              </a:r>
              <a:endParaRPr lang="es-MX" sz="2400" dirty="0"/>
            </a:p>
          </p:txBody>
        </p:sp>
        <p:sp>
          <p:nvSpPr>
            <p:cNvPr id="19" name="18 CuadroTexto"/>
            <p:cNvSpPr txBox="1"/>
            <p:nvPr userDrawn="1"/>
          </p:nvSpPr>
          <p:spPr>
            <a:xfrm>
              <a:off x="5586358" y="5590506"/>
              <a:ext cx="2268570" cy="3182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400" dirty="0" smtClean="0"/>
                <a:t>Elaborado por:</a:t>
              </a:r>
              <a:endParaRPr lang="es-MX" sz="2400" dirty="0"/>
            </a:p>
          </p:txBody>
        </p:sp>
      </p:grpSp>
      <p:cxnSp>
        <p:nvCxnSpPr>
          <p:cNvPr id="20" name="19 Conector recto"/>
          <p:cNvCxnSpPr/>
          <p:nvPr/>
        </p:nvCxnSpPr>
        <p:spPr>
          <a:xfrm>
            <a:off x="0" y="3861048"/>
            <a:ext cx="9144000" cy="0"/>
          </a:xfrm>
          <a:prstGeom prst="line">
            <a:avLst/>
          </a:prstGeom>
          <a:ln w="76200" cmpd="dbl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300538"/>
            <a:ext cx="207645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347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6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57" y="1323989"/>
            <a:ext cx="902017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1-Rule para el Golf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4071934" y="5786454"/>
            <a:ext cx="1728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¿Error total?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2857488" y="214311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4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3733380" y="214311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0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2857488" y="3110211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3</a:t>
            </a:r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3733380" y="307181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2</a:t>
            </a:r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2786050" y="4396095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2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804818" y="4357694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3</a:t>
            </a:r>
            <a:endParaRPr lang="es-MX" dirty="0"/>
          </a:p>
        </p:txBody>
      </p:sp>
      <p:sp>
        <p:nvSpPr>
          <p:cNvPr id="12" name="11 CuadroTexto"/>
          <p:cNvSpPr txBox="1"/>
          <p:nvPr/>
        </p:nvSpPr>
        <p:spPr>
          <a:xfrm>
            <a:off x="4733512" y="2143116"/>
            <a:ext cx="731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Play</a:t>
            </a:r>
            <a:endParaRPr lang="es-MX" dirty="0"/>
          </a:p>
        </p:txBody>
      </p:sp>
      <p:sp>
        <p:nvSpPr>
          <p:cNvPr id="13" name="12 CuadroTexto"/>
          <p:cNvSpPr txBox="1"/>
          <p:nvPr/>
        </p:nvSpPr>
        <p:spPr>
          <a:xfrm>
            <a:off x="4714876" y="3038773"/>
            <a:ext cx="731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Play</a:t>
            </a:r>
            <a:endParaRPr lang="es-MX" dirty="0"/>
          </a:p>
        </p:txBody>
      </p:sp>
      <p:sp>
        <p:nvSpPr>
          <p:cNvPr id="14" name="13 CuadroTexto"/>
          <p:cNvSpPr txBox="1"/>
          <p:nvPr/>
        </p:nvSpPr>
        <p:spPr>
          <a:xfrm>
            <a:off x="4643439" y="4467533"/>
            <a:ext cx="928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Don’t</a:t>
            </a:r>
            <a:r>
              <a:rPr lang="es-MX" dirty="0" smtClean="0"/>
              <a:t> Play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1-Rule para el Golf</a:t>
            </a:r>
            <a:endParaRPr lang="es-MX" dirty="0"/>
          </a:p>
        </p:txBody>
      </p:sp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863" y="1881191"/>
            <a:ext cx="8959731" cy="37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4071934" y="5786454"/>
            <a:ext cx="1728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¿Error total?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pic>
        <p:nvPicPr>
          <p:cNvPr id="159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3963" y="1490663"/>
            <a:ext cx="6696075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0770" name="Object 2"/>
          <p:cNvGraphicFramePr>
            <a:graphicFrameLocks noChangeAspect="1"/>
          </p:cNvGraphicFramePr>
          <p:nvPr/>
        </p:nvGraphicFramePr>
        <p:xfrm>
          <a:off x="785786" y="2193535"/>
          <a:ext cx="7410448" cy="37357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795" name="Hoja de cálculo" r:id="rId3" imgW="3552839" imgH="1790602" progId="Excel.Sheet.8">
                  <p:embed/>
                </p:oleObj>
              </mc:Choice>
              <mc:Fallback>
                <p:oleObj name="Hoja de cálculo" r:id="rId3" imgW="3552839" imgH="1790602" progId="Excel.Shee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786" y="2193535"/>
                        <a:ext cx="7410448" cy="37357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661788"/>
          </a:xfrm>
        </p:spPr>
        <p:txBody>
          <a:bodyPr/>
          <a:lstStyle/>
          <a:p>
            <a:r>
              <a:rPr lang="es-MX" dirty="0" smtClean="0"/>
              <a:t>Elegir el mejor atributo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1-Rule para el Golf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1328"/>
            <a:ext cx="4543428" cy="4525963"/>
          </a:xfrm>
        </p:spPr>
        <p:txBody>
          <a:bodyPr/>
          <a:lstStyle/>
          <a:p>
            <a:r>
              <a:rPr lang="es-MX" dirty="0" smtClean="0"/>
              <a:t>Árboles de decisión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Reglas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Resultado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2714612" y="4214818"/>
            <a:ext cx="5841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if</a:t>
            </a:r>
            <a:r>
              <a:rPr lang="es-MX" dirty="0" smtClean="0"/>
              <a:t> (</a:t>
            </a:r>
            <a:r>
              <a:rPr lang="es-MX" dirty="0" err="1" smtClean="0"/>
              <a:t>outlook</a:t>
            </a:r>
            <a:r>
              <a:rPr lang="es-MX" dirty="0" smtClean="0"/>
              <a:t> == </a:t>
            </a:r>
            <a:r>
              <a:rPr lang="es-MX" dirty="0" err="1" smtClean="0"/>
              <a:t>sunny</a:t>
            </a:r>
            <a:r>
              <a:rPr lang="es-MX" dirty="0" smtClean="0"/>
              <a:t>) </a:t>
            </a:r>
            <a:r>
              <a:rPr lang="es-MX" dirty="0" err="1" smtClean="0"/>
              <a:t>then</a:t>
            </a:r>
            <a:r>
              <a:rPr lang="es-MX" dirty="0" smtClean="0"/>
              <a:t> </a:t>
            </a:r>
            <a:r>
              <a:rPr lang="es-MX" dirty="0" err="1" smtClean="0"/>
              <a:t>don’t</a:t>
            </a:r>
            <a:r>
              <a:rPr lang="es-MX" dirty="0" smtClean="0"/>
              <a:t> </a:t>
            </a:r>
            <a:r>
              <a:rPr lang="es-MX" dirty="0" err="1" smtClean="0"/>
              <a:t>play</a:t>
            </a:r>
            <a:endParaRPr lang="es-MX" dirty="0" smtClean="0"/>
          </a:p>
          <a:p>
            <a:r>
              <a:rPr lang="es-MX" dirty="0" err="1" smtClean="0"/>
              <a:t>if</a:t>
            </a:r>
            <a:r>
              <a:rPr lang="es-MX" dirty="0" smtClean="0"/>
              <a:t> (</a:t>
            </a:r>
            <a:r>
              <a:rPr lang="es-MX" dirty="0" err="1" smtClean="0"/>
              <a:t>outlook</a:t>
            </a:r>
            <a:r>
              <a:rPr lang="es-MX" dirty="0" smtClean="0"/>
              <a:t> == </a:t>
            </a:r>
            <a:r>
              <a:rPr lang="es-MX" dirty="0" err="1" smtClean="0"/>
              <a:t>rainy</a:t>
            </a:r>
            <a:r>
              <a:rPr lang="es-MX" dirty="0" smtClean="0"/>
              <a:t>) </a:t>
            </a:r>
            <a:r>
              <a:rPr lang="es-MX" dirty="0" err="1" smtClean="0"/>
              <a:t>then</a:t>
            </a:r>
            <a:r>
              <a:rPr lang="es-MX" dirty="0" smtClean="0"/>
              <a:t> </a:t>
            </a:r>
            <a:r>
              <a:rPr lang="es-MX" dirty="0" err="1" smtClean="0"/>
              <a:t>play</a:t>
            </a:r>
            <a:endParaRPr lang="es-MX" dirty="0" smtClean="0"/>
          </a:p>
          <a:p>
            <a:r>
              <a:rPr lang="es-MX" dirty="0" err="1" smtClean="0"/>
              <a:t>if</a:t>
            </a:r>
            <a:r>
              <a:rPr lang="es-MX" dirty="0" smtClean="0"/>
              <a:t> (</a:t>
            </a:r>
            <a:r>
              <a:rPr lang="es-MX" dirty="0" err="1" smtClean="0"/>
              <a:t>outlook</a:t>
            </a:r>
            <a:r>
              <a:rPr lang="es-MX" dirty="0" smtClean="0"/>
              <a:t> == </a:t>
            </a:r>
            <a:r>
              <a:rPr lang="es-MX" dirty="0" err="1" smtClean="0"/>
              <a:t>overcast</a:t>
            </a:r>
            <a:r>
              <a:rPr lang="es-MX" dirty="0" smtClean="0"/>
              <a:t>) </a:t>
            </a:r>
            <a:r>
              <a:rPr lang="es-MX" dirty="0" err="1" smtClean="0"/>
              <a:t>then</a:t>
            </a:r>
            <a:r>
              <a:rPr lang="es-MX" dirty="0" smtClean="0"/>
              <a:t> </a:t>
            </a:r>
            <a:r>
              <a:rPr lang="es-MX" dirty="0" err="1" smtClean="0"/>
              <a:t>play</a:t>
            </a:r>
            <a:endParaRPr lang="es-MX" dirty="0" smtClean="0"/>
          </a:p>
        </p:txBody>
      </p:sp>
      <p:grpSp>
        <p:nvGrpSpPr>
          <p:cNvPr id="18" name="17 Grupo"/>
          <p:cNvGrpSpPr/>
          <p:nvPr/>
        </p:nvGrpSpPr>
        <p:grpSpPr>
          <a:xfrm>
            <a:off x="4214810" y="1000108"/>
            <a:ext cx="4703549" cy="2786082"/>
            <a:chOff x="4214810" y="1000108"/>
            <a:chExt cx="4703549" cy="2786082"/>
          </a:xfrm>
        </p:grpSpPr>
        <p:sp>
          <p:nvSpPr>
            <p:cNvPr id="5" name="4 Elipse"/>
            <p:cNvSpPr/>
            <p:nvPr/>
          </p:nvSpPr>
          <p:spPr>
            <a:xfrm>
              <a:off x="4786314" y="1000108"/>
              <a:ext cx="3214710" cy="107157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rgbClr val="FF0000"/>
                  </a:solidFill>
                </a:rPr>
                <a:t>Outlook</a:t>
              </a:r>
              <a:endParaRPr lang="es-MX" dirty="0">
                <a:solidFill>
                  <a:srgbClr val="FF0000"/>
                </a:solidFill>
              </a:endParaRPr>
            </a:p>
          </p:txBody>
        </p:sp>
        <p:sp>
          <p:nvSpPr>
            <p:cNvPr id="6" name="5 Rectángulo"/>
            <p:cNvSpPr/>
            <p:nvPr/>
          </p:nvSpPr>
          <p:spPr>
            <a:xfrm>
              <a:off x="4214810" y="3000372"/>
              <a:ext cx="1285884" cy="78581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err="1" smtClean="0">
                  <a:solidFill>
                    <a:srgbClr val="FF0000"/>
                  </a:solidFill>
                </a:rPr>
                <a:t>Don’t</a:t>
              </a:r>
              <a:r>
                <a:rPr lang="es-MX" dirty="0" smtClean="0">
                  <a:solidFill>
                    <a:srgbClr val="FF0000"/>
                  </a:solidFill>
                </a:rPr>
                <a:t> Play</a:t>
              </a:r>
              <a:endParaRPr lang="es-MX" dirty="0">
                <a:solidFill>
                  <a:srgbClr val="FF0000"/>
                </a:solidFill>
              </a:endParaRPr>
            </a:p>
          </p:txBody>
        </p:sp>
        <p:sp>
          <p:nvSpPr>
            <p:cNvPr id="7" name="6 Rectángulo"/>
            <p:cNvSpPr/>
            <p:nvPr/>
          </p:nvSpPr>
          <p:spPr>
            <a:xfrm>
              <a:off x="5786446" y="3000372"/>
              <a:ext cx="1285884" cy="78581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rgbClr val="FF0000"/>
                  </a:solidFill>
                </a:rPr>
                <a:t>Play</a:t>
              </a:r>
              <a:endParaRPr lang="es-MX" dirty="0">
                <a:solidFill>
                  <a:srgbClr val="FF0000"/>
                </a:solidFill>
              </a:endParaRPr>
            </a:p>
          </p:txBody>
        </p:sp>
        <p:sp>
          <p:nvSpPr>
            <p:cNvPr id="8" name="7 Rectángulo"/>
            <p:cNvSpPr/>
            <p:nvPr/>
          </p:nvSpPr>
          <p:spPr>
            <a:xfrm>
              <a:off x="7572396" y="3000372"/>
              <a:ext cx="1285884" cy="78581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rgbClr val="FF0000"/>
                  </a:solidFill>
                </a:rPr>
                <a:t>Play</a:t>
              </a:r>
              <a:endParaRPr lang="es-MX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9 Conector recto"/>
            <p:cNvCxnSpPr>
              <a:stCxn id="5" idx="4"/>
              <a:endCxn id="6" idx="0"/>
            </p:cNvCxnSpPr>
            <p:nvPr/>
          </p:nvCxnSpPr>
          <p:spPr>
            <a:xfrm rot="5400000">
              <a:off x="5161364" y="1768067"/>
              <a:ext cx="928694" cy="153591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>
              <a:stCxn id="5" idx="4"/>
              <a:endCxn id="7" idx="0"/>
            </p:cNvCxnSpPr>
            <p:nvPr/>
          </p:nvCxnSpPr>
          <p:spPr>
            <a:xfrm rot="16200000" flipH="1">
              <a:off x="5947181" y="2518165"/>
              <a:ext cx="928694" cy="357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13 Conector recto"/>
            <p:cNvCxnSpPr>
              <a:stCxn id="5" idx="4"/>
              <a:endCxn id="8" idx="0"/>
            </p:cNvCxnSpPr>
            <p:nvPr/>
          </p:nvCxnSpPr>
          <p:spPr>
            <a:xfrm rot="16200000" flipH="1">
              <a:off x="6840156" y="1625190"/>
              <a:ext cx="928694" cy="18216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14 CuadroTexto"/>
            <p:cNvSpPr txBox="1"/>
            <p:nvPr/>
          </p:nvSpPr>
          <p:spPr>
            <a:xfrm>
              <a:off x="4566102" y="2285992"/>
              <a:ext cx="9204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err="1" smtClean="0"/>
                <a:t>sunny</a:t>
              </a:r>
              <a:endParaRPr lang="es-MX" dirty="0"/>
            </a:p>
          </p:txBody>
        </p:sp>
        <p:sp>
          <p:nvSpPr>
            <p:cNvPr id="16" name="15 CuadroTexto"/>
            <p:cNvSpPr txBox="1"/>
            <p:nvPr/>
          </p:nvSpPr>
          <p:spPr>
            <a:xfrm>
              <a:off x="7709374" y="2285992"/>
              <a:ext cx="120898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err="1" smtClean="0"/>
                <a:t>overcast</a:t>
              </a:r>
              <a:endParaRPr lang="es-MX" dirty="0"/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6501549" y="2438392"/>
              <a:ext cx="8162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err="1" smtClean="0"/>
                <a:t>rainy</a:t>
              </a:r>
              <a:endParaRPr lang="es-MX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Valores faltantes</a:t>
            </a:r>
          </a:p>
          <a:p>
            <a:pPr lvl="1"/>
            <a:r>
              <a:rPr lang="es-MX" dirty="0"/>
              <a:t>Es tratado como otro valor del atributo</a:t>
            </a:r>
          </a:p>
          <a:p>
            <a:pPr lvl="2"/>
            <a:r>
              <a:rPr lang="es-MX" dirty="0" err="1"/>
              <a:t>if</a:t>
            </a:r>
            <a:r>
              <a:rPr lang="es-MX" dirty="0"/>
              <a:t> </a:t>
            </a:r>
            <a:r>
              <a:rPr lang="es-MX" dirty="0" err="1"/>
              <a:t>outlook</a:t>
            </a:r>
            <a:r>
              <a:rPr lang="es-MX" dirty="0"/>
              <a:t> = </a:t>
            </a:r>
            <a:r>
              <a:rPr lang="es-MX" dirty="0" err="1"/>
              <a:t>missing</a:t>
            </a:r>
            <a:r>
              <a:rPr lang="es-MX" dirty="0"/>
              <a:t> </a:t>
            </a:r>
            <a:r>
              <a:rPr lang="es-MX" dirty="0" err="1"/>
              <a:t>then</a:t>
            </a:r>
            <a:r>
              <a:rPr lang="es-MX" dirty="0"/>
              <a:t> yes</a:t>
            </a:r>
          </a:p>
          <a:p>
            <a:endParaRPr lang="es-MX" dirty="0" smtClean="0"/>
          </a:p>
          <a:p>
            <a:r>
              <a:rPr lang="es-MX" dirty="0" smtClean="0"/>
              <a:t>Atributos </a:t>
            </a:r>
            <a:r>
              <a:rPr lang="es-MX" dirty="0"/>
              <a:t>numéricos</a:t>
            </a:r>
          </a:p>
          <a:p>
            <a:pPr lvl="1"/>
            <a:r>
              <a:rPr lang="es-MX" dirty="0"/>
              <a:t>Convertirlos</a:t>
            </a:r>
            <a:endParaRPr lang="es-ES" dirty="0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3600"/>
              <a:t>Valores faltantes y atributos numéricos</a:t>
            </a:r>
            <a:endParaRPr lang="es-ES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/>
              <a:t>Golf con valores numéricos</a:t>
            </a:r>
            <a:endParaRPr lang="es-ES"/>
          </a:p>
        </p:txBody>
      </p:sp>
      <p:graphicFrame>
        <p:nvGraphicFramePr>
          <p:cNvPr id="152576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753615"/>
              </p:ext>
            </p:extLst>
          </p:nvPr>
        </p:nvGraphicFramePr>
        <p:xfrm>
          <a:off x="1475656" y="1412776"/>
          <a:ext cx="6176962" cy="3943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01" name="Hoja de cálculo" r:id="rId3" imgW="5774400" imgH="3686400" progId="Excel.Sheet.8">
                  <p:embed/>
                </p:oleObj>
              </mc:Choice>
              <mc:Fallback>
                <p:oleObj name="Hoja de cálculo" r:id="rId3" imgW="5774400" imgH="3686400" progId="Excel.Sheet.8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1412776"/>
                        <a:ext cx="6176962" cy="3943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/>
              <a:t>Partición</a:t>
            </a:r>
            <a:endParaRPr lang="es-ES"/>
          </a:p>
        </p:txBody>
      </p:sp>
      <p:graphicFrame>
        <p:nvGraphicFramePr>
          <p:cNvPr id="15155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1030032"/>
              </p:ext>
            </p:extLst>
          </p:nvPr>
        </p:nvGraphicFramePr>
        <p:xfrm>
          <a:off x="2051720" y="1600200"/>
          <a:ext cx="5791200" cy="3538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80" name="Hoja de cálculo" r:id="rId3" imgW="6033600" imgH="3686400" progId="Excel.Sheet.8">
                  <p:embed/>
                </p:oleObj>
              </mc:Choice>
              <mc:Fallback>
                <p:oleObj name="Hoja de cálculo" r:id="rId3" imgW="6033600" imgH="3686400" progId="Excel.Shee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1600200"/>
                        <a:ext cx="5791200" cy="3538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1556" name="Text Box 4"/>
          <p:cNvSpPr txBox="1">
            <a:spLocks noChangeArrowheads="1"/>
          </p:cNvSpPr>
          <p:nvPr/>
        </p:nvSpPr>
        <p:spPr bwMode="auto">
          <a:xfrm>
            <a:off x="2555776" y="5414987"/>
            <a:ext cx="49434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b="1"/>
              <a:t>If temperature &lt;=77.5 then Play=yes</a:t>
            </a:r>
          </a:p>
          <a:p>
            <a:r>
              <a:rPr lang="es-MX" b="1"/>
              <a:t>else Play = No</a:t>
            </a:r>
            <a:endParaRPr lang="es-E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pic>
        <p:nvPicPr>
          <p:cNvPr id="2058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500188"/>
            <a:ext cx="2428875" cy="38576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Solución</a:t>
            </a:r>
            <a:endParaRPr lang="es-MX" dirty="0"/>
          </a:p>
        </p:txBody>
      </p:sp>
      <p:sp>
        <p:nvSpPr>
          <p:cNvPr id="2" name="1 CuadroTexto"/>
          <p:cNvSpPr txBox="1"/>
          <p:nvPr/>
        </p:nvSpPr>
        <p:spPr>
          <a:xfrm>
            <a:off x="2411760" y="5445224"/>
            <a:ext cx="6408712" cy="83099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err="1" smtClean="0"/>
              <a:t>If</a:t>
            </a:r>
            <a:r>
              <a:rPr lang="es-MX" dirty="0" smtClean="0"/>
              <a:t> (</a:t>
            </a:r>
            <a:r>
              <a:rPr lang="es-MX" dirty="0" err="1" smtClean="0"/>
              <a:t>humidity</a:t>
            </a:r>
            <a:r>
              <a:rPr lang="es-MX" dirty="0" smtClean="0"/>
              <a:t> &lt;=82.5) </a:t>
            </a:r>
            <a:r>
              <a:rPr lang="es-MX" dirty="0" err="1" smtClean="0"/>
              <a:t>or</a:t>
            </a:r>
            <a:r>
              <a:rPr lang="es-MX" dirty="0" smtClean="0"/>
              <a:t> (</a:t>
            </a:r>
            <a:r>
              <a:rPr lang="es-MX" dirty="0" err="1" smtClean="0"/>
              <a:t>humidity</a:t>
            </a:r>
            <a:r>
              <a:rPr lang="es-MX" dirty="0" smtClean="0"/>
              <a:t>&gt;95.5) </a:t>
            </a:r>
            <a:r>
              <a:rPr lang="es-MX" dirty="0" err="1" smtClean="0"/>
              <a:t>then</a:t>
            </a:r>
            <a:r>
              <a:rPr lang="es-MX" dirty="0" smtClean="0"/>
              <a:t> </a:t>
            </a:r>
            <a:r>
              <a:rPr lang="es-MX" dirty="0" err="1" smtClean="0"/>
              <a:t>play</a:t>
            </a:r>
            <a:r>
              <a:rPr lang="es-MX" dirty="0" smtClean="0"/>
              <a:t> </a:t>
            </a:r>
          </a:p>
          <a:p>
            <a:r>
              <a:rPr lang="es-MX" dirty="0" err="1" smtClean="0"/>
              <a:t>else</a:t>
            </a:r>
            <a:r>
              <a:rPr lang="es-MX" dirty="0" smtClean="0"/>
              <a:t> </a:t>
            </a:r>
            <a:r>
              <a:rPr lang="es-MX" dirty="0" err="1" smtClean="0"/>
              <a:t>don’t</a:t>
            </a:r>
            <a:r>
              <a:rPr lang="es-MX" dirty="0" smtClean="0"/>
              <a:t> </a:t>
            </a:r>
            <a:r>
              <a:rPr lang="es-MX" dirty="0" err="1" smtClean="0"/>
              <a:t>play</a:t>
            </a:r>
            <a:endParaRPr lang="es-MX" dirty="0"/>
          </a:p>
        </p:txBody>
      </p:sp>
      <p:pic>
        <p:nvPicPr>
          <p:cNvPr id="2129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1262608"/>
            <a:ext cx="6429375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7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-17218"/>
            <a:ext cx="5031630" cy="685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495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_tradnl" dirty="0"/>
              <a:t>Utiliza la técnica de Divide y </a:t>
            </a:r>
            <a:r>
              <a:rPr lang="es-ES_tradnl" dirty="0" smtClean="0"/>
              <a:t>Conquista</a:t>
            </a:r>
          </a:p>
          <a:p>
            <a:pPr>
              <a:lnSpc>
                <a:spcPct val="90000"/>
              </a:lnSpc>
            </a:pPr>
            <a:endParaRPr lang="es-ES_tradnl" sz="1000" dirty="0"/>
          </a:p>
          <a:p>
            <a:pPr>
              <a:lnSpc>
                <a:spcPct val="90000"/>
              </a:lnSpc>
            </a:pPr>
            <a:r>
              <a:rPr lang="es-ES_tradnl" dirty="0"/>
              <a:t>Procedimiento </a:t>
            </a:r>
            <a:r>
              <a:rPr lang="es-ES_tradnl" dirty="0" smtClean="0"/>
              <a:t>inductivo</a:t>
            </a:r>
            <a:endParaRPr lang="es-ES_tradnl" sz="2800" dirty="0" smtClean="0"/>
          </a:p>
          <a:p>
            <a:pPr>
              <a:lnSpc>
                <a:spcPct val="90000"/>
              </a:lnSpc>
            </a:pPr>
            <a:endParaRPr lang="es-ES_tradnl" sz="1000" dirty="0" smtClean="0"/>
          </a:p>
          <a:p>
            <a:pPr>
              <a:lnSpc>
                <a:spcPct val="90000"/>
              </a:lnSpc>
            </a:pPr>
            <a:r>
              <a:rPr lang="es-ES_tradnl" dirty="0" smtClean="0"/>
              <a:t>La salida es un árbol de decisión</a:t>
            </a:r>
          </a:p>
          <a:p>
            <a:pPr>
              <a:lnSpc>
                <a:spcPct val="90000"/>
              </a:lnSpc>
            </a:pPr>
            <a:endParaRPr lang="es-ES_tradnl" sz="1000" dirty="0" smtClean="0"/>
          </a:p>
          <a:p>
            <a:pPr>
              <a:lnSpc>
                <a:spcPct val="90000"/>
              </a:lnSpc>
            </a:pPr>
            <a:r>
              <a:rPr lang="es-ES_tradnl" dirty="0" smtClean="0"/>
              <a:t>Top-Down </a:t>
            </a:r>
            <a:r>
              <a:rPr lang="es-ES_tradnl" dirty="0" err="1" smtClean="0"/>
              <a:t>induction</a:t>
            </a:r>
            <a:r>
              <a:rPr lang="es-ES_tradnl" dirty="0" smtClean="0"/>
              <a:t> of </a:t>
            </a:r>
            <a:r>
              <a:rPr lang="es-ES_tradnl" dirty="0" err="1" smtClean="0"/>
              <a:t>decision</a:t>
            </a:r>
            <a:r>
              <a:rPr lang="es-ES_tradnl" dirty="0" smtClean="0"/>
              <a:t> </a:t>
            </a:r>
            <a:r>
              <a:rPr lang="es-ES_tradnl" dirty="0" err="1" smtClean="0"/>
              <a:t>trees</a:t>
            </a:r>
            <a:endParaRPr lang="es-ES_tradnl" dirty="0" smtClean="0"/>
          </a:p>
          <a:p>
            <a:pPr>
              <a:lnSpc>
                <a:spcPct val="90000"/>
              </a:lnSpc>
            </a:pPr>
            <a:endParaRPr lang="es-ES_tradnl" sz="1000" dirty="0" smtClean="0"/>
          </a:p>
          <a:p>
            <a:pPr>
              <a:lnSpc>
                <a:spcPct val="90000"/>
              </a:lnSpc>
            </a:pPr>
            <a:r>
              <a:rPr lang="es-ES_tradnl" dirty="0" smtClean="0"/>
              <a:t>Desarrollada y refinada por Ross </a:t>
            </a:r>
            <a:r>
              <a:rPr lang="es-ES_tradnl" dirty="0" err="1" smtClean="0"/>
              <a:t>Quinlan</a:t>
            </a:r>
            <a:r>
              <a:rPr lang="es-ES_tradnl" dirty="0" smtClean="0"/>
              <a:t> de la universidad de </a:t>
            </a:r>
            <a:r>
              <a:rPr lang="es-ES_tradnl" dirty="0" err="1" smtClean="0"/>
              <a:t>Sydney</a:t>
            </a:r>
            <a:r>
              <a:rPr lang="es-ES_tradnl" dirty="0" smtClean="0"/>
              <a:t>, Australia</a:t>
            </a:r>
          </a:p>
          <a:p>
            <a:pPr>
              <a:lnSpc>
                <a:spcPct val="90000"/>
              </a:lnSpc>
            </a:pPr>
            <a:endParaRPr lang="es-ES_tradnl" sz="1000" dirty="0" smtClean="0"/>
          </a:p>
          <a:p>
            <a:pPr>
              <a:lnSpc>
                <a:spcPct val="90000"/>
              </a:lnSpc>
            </a:pPr>
            <a:r>
              <a:rPr lang="es-ES_tradnl" dirty="0" smtClean="0"/>
              <a:t>Conocido </a:t>
            </a:r>
            <a:r>
              <a:rPr lang="es-ES_tradnl" dirty="0"/>
              <a:t>como ID3 </a:t>
            </a:r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b="1"/>
              <a:t>Árboles de Decisión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_tradnl" sz="3600" dirty="0"/>
              <a:t>Clasifica patrones con atributos no numéricos</a:t>
            </a:r>
          </a:p>
          <a:p>
            <a:pPr>
              <a:lnSpc>
                <a:spcPct val="90000"/>
              </a:lnSpc>
            </a:pPr>
            <a:r>
              <a:rPr lang="es-ES_tradnl" sz="3600" dirty="0"/>
              <a:t>Mejorado con el uso del radio de ganancia</a:t>
            </a:r>
          </a:p>
          <a:p>
            <a:pPr>
              <a:lnSpc>
                <a:spcPct val="90000"/>
              </a:lnSpc>
            </a:pPr>
            <a:r>
              <a:rPr lang="es-ES_tradnl" sz="3600" dirty="0"/>
              <a:t>Variaciones </a:t>
            </a:r>
          </a:p>
          <a:p>
            <a:pPr lvl="1">
              <a:lnSpc>
                <a:spcPct val="90000"/>
              </a:lnSpc>
            </a:pPr>
            <a:r>
              <a:rPr lang="es-ES_tradnl" sz="3200" dirty="0"/>
              <a:t>C4.5, </a:t>
            </a:r>
          </a:p>
          <a:p>
            <a:pPr lvl="1">
              <a:lnSpc>
                <a:spcPct val="90000"/>
              </a:lnSpc>
            </a:pPr>
            <a:r>
              <a:rPr lang="es-ES_tradnl" sz="3200" dirty="0"/>
              <a:t>C5</a:t>
            </a:r>
          </a:p>
        </p:txBody>
      </p:sp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ID3 (</a:t>
            </a:r>
            <a:r>
              <a:rPr lang="en-GB" dirty="0" smtClean="0"/>
              <a:t>Inductive Decision Tree</a:t>
            </a:r>
            <a:r>
              <a:rPr lang="es-ES_tradnl" dirty="0" smtClean="0"/>
              <a:t>)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>
          <a:xfrm>
            <a:off x="785786" y="1447800"/>
            <a:ext cx="77724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3200" dirty="0"/>
              <a:t>Puede expresarse recursivamente</a:t>
            </a:r>
          </a:p>
          <a:p>
            <a:pPr marL="907542" lvl="1" indent="-514350">
              <a:lnSpc>
                <a:spcPct val="90000"/>
              </a:lnSpc>
              <a:buFont typeface="+mj-lt"/>
              <a:buAutoNum type="arabicPeriod"/>
            </a:pPr>
            <a:r>
              <a:rPr lang="es-ES_tradnl" sz="2800" dirty="0"/>
              <a:t>Seleccionar un atributo</a:t>
            </a:r>
          </a:p>
          <a:p>
            <a:pPr marL="907542" lvl="1" indent="-514350">
              <a:lnSpc>
                <a:spcPct val="90000"/>
              </a:lnSpc>
              <a:buFont typeface="+mj-lt"/>
              <a:buAutoNum type="arabicPeriod"/>
            </a:pPr>
            <a:r>
              <a:rPr lang="es-ES_tradnl" sz="2800" dirty="0"/>
              <a:t>Colocar una rama para cada valor del atributo</a:t>
            </a:r>
          </a:p>
          <a:p>
            <a:pPr marL="907542" lvl="1" indent="-514350">
              <a:lnSpc>
                <a:spcPct val="90000"/>
              </a:lnSpc>
              <a:buFont typeface="+mj-lt"/>
              <a:buAutoNum type="arabicPeriod"/>
            </a:pPr>
            <a:r>
              <a:rPr lang="es-ES_tradnl" sz="2800" dirty="0"/>
              <a:t>Dividir las instancias en subconjuntos uno por cada valor</a:t>
            </a:r>
          </a:p>
          <a:p>
            <a:pPr marL="907542" lvl="1" indent="-514350">
              <a:lnSpc>
                <a:spcPct val="90000"/>
              </a:lnSpc>
              <a:buFont typeface="+mj-lt"/>
              <a:buAutoNum type="arabicPeriod"/>
            </a:pPr>
            <a:r>
              <a:rPr lang="es-ES_tradnl" sz="2800" dirty="0"/>
              <a:t>Repetir el proceso para cada rama utilizando el subconjunto apropiado</a:t>
            </a:r>
          </a:p>
          <a:p>
            <a:pPr marL="907542" lvl="1" indent="-514350">
              <a:lnSpc>
                <a:spcPct val="90000"/>
              </a:lnSpc>
              <a:buFont typeface="+mj-lt"/>
              <a:buAutoNum type="arabicPeriod"/>
            </a:pPr>
            <a:r>
              <a:rPr lang="es-ES_tradnl" sz="2800" dirty="0"/>
              <a:t>Si las instancias de una rama son de la misma clase, el proceso termina para esa rama.</a:t>
            </a:r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/>
              <a:t>Árboles de Decisión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1. Seleccionar un atributo</a:t>
            </a:r>
            <a:endParaRPr lang="es-ES" dirty="0"/>
          </a:p>
        </p:txBody>
      </p:sp>
      <p:graphicFrame>
        <p:nvGraphicFramePr>
          <p:cNvPr id="130052" name="Object 4"/>
          <p:cNvGraphicFramePr>
            <a:graphicFrameLocks noChangeAspect="1"/>
          </p:cNvGraphicFramePr>
          <p:nvPr/>
        </p:nvGraphicFramePr>
        <p:xfrm>
          <a:off x="1428728" y="1714488"/>
          <a:ext cx="6019800" cy="288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77" name="Hoja de cálculo" r:id="rId3" imgW="4622400" imgH="2217600" progId="Excel.Sheet.8">
                  <p:embed/>
                </p:oleObj>
              </mc:Choice>
              <mc:Fallback>
                <p:oleObj name="Hoja de cálculo" r:id="rId3" imgW="4622400" imgH="2217600" progId="Excel.Shee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28" y="1714488"/>
                        <a:ext cx="6019800" cy="2886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/>
              <a:t>Por atributo</a:t>
            </a:r>
            <a:endParaRPr lang="es-ES"/>
          </a:p>
        </p:txBody>
      </p:sp>
      <p:graphicFrame>
        <p:nvGraphicFramePr>
          <p:cNvPr id="131077" name="Object 5"/>
          <p:cNvGraphicFramePr>
            <a:graphicFrameLocks noChangeAspect="1"/>
          </p:cNvGraphicFramePr>
          <p:nvPr/>
        </p:nvGraphicFramePr>
        <p:xfrm>
          <a:off x="1752600" y="2133600"/>
          <a:ext cx="6096000" cy="293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102" name="Hoja de cálculo" r:id="rId3" imgW="4608000" imgH="2217600" progId="Excel.Sheet.8">
                  <p:embed/>
                </p:oleObj>
              </mc:Choice>
              <mc:Fallback>
                <p:oleObj name="Hoja de cálculo" r:id="rId3" imgW="4608000" imgH="2217600" progId="Excel.Sheet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133600"/>
                        <a:ext cx="6096000" cy="293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3200" dirty="0"/>
              <a:t>Intuitivamente, cualquier hoja con instancias de solo una clase no tendrá que dividirse después</a:t>
            </a:r>
          </a:p>
          <a:p>
            <a:r>
              <a:rPr lang="es-ES_tradnl" sz="3200" dirty="0"/>
              <a:t>Se desea que quede un árbol pequeño</a:t>
            </a:r>
          </a:p>
          <a:p>
            <a:r>
              <a:rPr lang="es-ES_tradnl" sz="3200" dirty="0"/>
              <a:t>Medida de la pureza de cada nodo</a:t>
            </a:r>
          </a:p>
          <a:p>
            <a:r>
              <a:rPr lang="es-ES_tradnl" sz="3200" dirty="0"/>
              <a:t>Escoger el atributo que produzca los nodos hijos mas puros</a:t>
            </a:r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/>
              <a:t>¿Cuál es el mejor atributo?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57298"/>
            <a:ext cx="8229600" cy="4525963"/>
          </a:xfrm>
        </p:spPr>
        <p:txBody>
          <a:bodyPr>
            <a:noAutofit/>
          </a:bodyPr>
          <a:lstStyle/>
          <a:p>
            <a:r>
              <a:rPr lang="es-ES_tradnl" sz="3200" dirty="0"/>
              <a:t>Información</a:t>
            </a:r>
          </a:p>
          <a:p>
            <a:r>
              <a:rPr lang="es-ES_tradnl" sz="3200" dirty="0"/>
              <a:t>Se mide en fracciones de bit, y frecuentemente es menor a 1</a:t>
            </a:r>
          </a:p>
          <a:p>
            <a:r>
              <a:rPr lang="es-ES_tradnl" sz="3200" dirty="0"/>
              <a:t>Se asocia a cada nodo y se calcula con base al número de instancias de cada clase en él</a:t>
            </a:r>
          </a:p>
          <a:p>
            <a:r>
              <a:rPr lang="es-ES_tradnl" sz="3200" dirty="0"/>
              <a:t>Representa la cantidad de información esperada que sería necesaria para </a:t>
            </a:r>
            <a:r>
              <a:rPr lang="es-ES_tradnl" sz="3200" dirty="0" smtClean="0"/>
              <a:t>clasificar </a:t>
            </a:r>
            <a:r>
              <a:rPr lang="es-ES_tradnl" sz="3200" dirty="0"/>
              <a:t>una instancia dada</a:t>
            </a:r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/>
              <a:t>Medida de Pureza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_tradnl" sz="3200" dirty="0"/>
              <a:t>Propiedades </a:t>
            </a:r>
            <a:r>
              <a:rPr lang="es-ES_tradnl" sz="3200" dirty="0" smtClean="0"/>
              <a:t>esperadas</a:t>
            </a:r>
            <a:endParaRPr lang="es-ES_tradnl" sz="3200" dirty="0"/>
          </a:p>
          <a:p>
            <a:pPr lvl="1">
              <a:lnSpc>
                <a:spcPct val="90000"/>
              </a:lnSpc>
            </a:pPr>
            <a:r>
              <a:rPr lang="es-ES_tradnl" sz="2800" dirty="0"/>
              <a:t>Cuando queda una sola clase, la información debe ser cero</a:t>
            </a:r>
          </a:p>
          <a:p>
            <a:pPr lvl="1">
              <a:lnSpc>
                <a:spcPct val="90000"/>
              </a:lnSpc>
            </a:pPr>
            <a:r>
              <a:rPr lang="es-ES_tradnl" sz="2800" dirty="0"/>
              <a:t>Cuando el número de instancias de cada clase es igual, la información alcanza su máximo valor</a:t>
            </a:r>
          </a:p>
          <a:p>
            <a:pPr>
              <a:lnSpc>
                <a:spcPct val="90000"/>
              </a:lnSpc>
            </a:pPr>
            <a:r>
              <a:rPr lang="es-ES_tradnl" sz="3200" dirty="0"/>
              <a:t>La función que satisface estas propiedades es conocida como </a:t>
            </a:r>
            <a:r>
              <a:rPr lang="es-ES_tradnl" sz="3200" b="1" dirty="0"/>
              <a:t>entropía</a:t>
            </a:r>
            <a:endParaRPr lang="es-ES_tradnl" sz="3200" dirty="0"/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/>
              <a:t>Información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/>
          <a:lstStyle/>
          <a:p>
            <a:endParaRPr lang="es-ES_tradnl" dirty="0"/>
          </a:p>
          <a:p>
            <a:endParaRPr lang="es-ES_tradnl" dirty="0"/>
          </a:p>
        </p:txBody>
      </p:sp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/>
              <a:t>Entropía</a:t>
            </a:r>
          </a:p>
        </p:txBody>
      </p:sp>
      <p:graphicFrame>
        <p:nvGraphicFramePr>
          <p:cNvPr id="116740" name="Object 4"/>
          <p:cNvGraphicFramePr>
            <a:graphicFrameLocks noChangeAspect="1"/>
          </p:cNvGraphicFramePr>
          <p:nvPr/>
        </p:nvGraphicFramePr>
        <p:xfrm>
          <a:off x="857224" y="928670"/>
          <a:ext cx="7589837" cy="135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65" name="Ecuación" r:id="rId3" imgW="2565360" imgH="457200" progId="Equation.3">
                  <p:embed/>
                </p:oleObj>
              </mc:Choice>
              <mc:Fallback>
                <p:oleObj name="Ecuación" r:id="rId3" imgW="2565360" imgH="457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24" y="928670"/>
                        <a:ext cx="7589837" cy="1352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6741" name="Rectangle 5"/>
          <p:cNvSpPr>
            <a:spLocks noChangeArrowheads="1"/>
          </p:cNvSpPr>
          <p:nvPr/>
        </p:nvSpPr>
        <p:spPr bwMode="auto">
          <a:xfrm>
            <a:off x="685800" y="2428868"/>
            <a:ext cx="7772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r>
              <a:rPr kumimoji="1" lang="es-ES_tradnl" sz="2800" dirty="0" smtClean="0">
                <a:latin typeface="Arial" charset="0"/>
              </a:rPr>
              <a:t>Pi proporción de elementos en la clase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r>
              <a:rPr kumimoji="1" lang="es-ES_tradnl" sz="2800" dirty="0" smtClean="0">
                <a:latin typeface="Arial" charset="0"/>
              </a:rPr>
              <a:t>Información </a:t>
            </a:r>
            <a:r>
              <a:rPr kumimoji="1" lang="es-ES_tradnl" sz="2800" dirty="0">
                <a:latin typeface="Arial" charset="0"/>
              </a:rPr>
              <a:t>del Sistema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r>
              <a:rPr kumimoji="1" lang="es-ES_tradnl" sz="2800" dirty="0">
                <a:latin typeface="Arial" charset="0"/>
              </a:rPr>
              <a:t>Información del atributo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r>
              <a:rPr kumimoji="1" lang="es-ES_tradnl" sz="2800" dirty="0">
                <a:latin typeface="Arial" charset="0"/>
              </a:rPr>
              <a:t>Información de cada rama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r>
              <a:rPr kumimoji="1" lang="es-ES_tradnl" sz="2800" dirty="0">
                <a:latin typeface="Arial" charset="0"/>
              </a:rPr>
              <a:t>Ganancia del atributo 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r>
              <a:rPr kumimoji="1" lang="es-MX" sz="2800" dirty="0">
                <a:latin typeface="Arial" charset="0"/>
              </a:rPr>
              <a:t>Se busca el atributo que provee la mayor ganancia en información.</a:t>
            </a:r>
            <a:endParaRPr kumimoji="1" lang="es-ES_tradnl" sz="28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1. Seleccionar un atributo</a:t>
            </a:r>
            <a:endParaRPr lang="es-ES" dirty="0"/>
          </a:p>
        </p:txBody>
      </p:sp>
      <p:graphicFrame>
        <p:nvGraphicFramePr>
          <p:cNvPr id="130052" name="Object 4"/>
          <p:cNvGraphicFramePr>
            <a:graphicFrameLocks noChangeAspect="1"/>
          </p:cNvGraphicFramePr>
          <p:nvPr/>
        </p:nvGraphicFramePr>
        <p:xfrm>
          <a:off x="1428728" y="1714488"/>
          <a:ext cx="6019800" cy="288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99" name="Hoja de cálculo" r:id="rId3" imgW="4622400" imgH="2217600" progId="Excel.Sheet.8">
                  <p:embed/>
                </p:oleObj>
              </mc:Choice>
              <mc:Fallback>
                <p:oleObj name="Hoja de cálculo" r:id="rId3" imgW="4622400" imgH="2217600" progId="Excel.Shee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28" y="1714488"/>
                        <a:ext cx="6019800" cy="2886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rgbClr val="B08600"/>
                </a:solidFill>
              </a:rPr>
              <a:t>Unidad de competencia III: </a:t>
            </a:r>
            <a:br>
              <a:rPr lang="es-MX" dirty="0" smtClean="0">
                <a:solidFill>
                  <a:srgbClr val="B08600"/>
                </a:solidFill>
              </a:rPr>
            </a:br>
            <a:r>
              <a:rPr lang="es-MX" dirty="0" smtClean="0">
                <a:solidFill>
                  <a:srgbClr val="B08600"/>
                </a:solidFill>
              </a:rPr>
              <a:t>Proceso de Análisis </a:t>
            </a:r>
            <a:r>
              <a:rPr lang="es-MX" dirty="0" smtClean="0">
                <a:solidFill>
                  <a:srgbClr val="B08600"/>
                </a:solidFill>
              </a:rPr>
              <a:t>Supervisado</a:t>
            </a:r>
            <a:br>
              <a:rPr lang="es-MX" dirty="0" smtClean="0">
                <a:solidFill>
                  <a:srgbClr val="B08600"/>
                </a:solidFill>
              </a:rPr>
            </a:br>
            <a:r>
              <a:rPr lang="es-MX" dirty="0" smtClean="0">
                <a:solidFill>
                  <a:srgbClr val="B08600"/>
                </a:solidFill>
              </a:rPr>
              <a:t>Técnicas de Minería de Datos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2420888"/>
            <a:ext cx="7787208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300" b="1" dirty="0" smtClean="0">
                <a:solidFill>
                  <a:srgbClr val="00B050"/>
                </a:solidFill>
              </a:rPr>
              <a:t>Objetivo:</a:t>
            </a:r>
            <a:endParaRPr lang="es-MX" sz="3300" dirty="0" smtClean="0">
              <a:solidFill>
                <a:srgbClr val="00B050"/>
              </a:solidFill>
            </a:endParaRPr>
          </a:p>
          <a:p>
            <a:r>
              <a:rPr lang="es-MX" dirty="0" smtClean="0"/>
              <a:t>Presentar los algoritmos de </a:t>
            </a:r>
            <a:r>
              <a:rPr lang="es-MX" dirty="0" smtClean="0"/>
              <a:t>análisis supervisado, específicamente</a:t>
            </a:r>
            <a:r>
              <a:rPr lang="es-MX" dirty="0" smtClean="0"/>
              <a:t> de </a:t>
            </a:r>
            <a:r>
              <a:rPr lang="es-MX" dirty="0" smtClean="0"/>
              <a:t>clasificación</a:t>
            </a:r>
            <a:r>
              <a:rPr lang="es-MX" dirty="0" smtClean="0"/>
              <a:t>.</a:t>
            </a:r>
            <a:endParaRPr lang="es-MX" dirty="0"/>
          </a:p>
          <a:p>
            <a:pPr marL="0" indent="0">
              <a:buNone/>
            </a:pPr>
            <a:r>
              <a:rPr lang="es-MX" sz="3300" b="1" dirty="0" smtClean="0">
                <a:solidFill>
                  <a:srgbClr val="00B050"/>
                </a:solidFill>
              </a:rPr>
              <a:t>Conocimientos:</a:t>
            </a:r>
          </a:p>
          <a:p>
            <a:r>
              <a:rPr lang="es-MX" dirty="0" err="1" smtClean="0"/>
              <a:t>One</a:t>
            </a:r>
            <a:r>
              <a:rPr lang="es-MX" dirty="0" smtClean="0"/>
              <a:t> rule, </a:t>
            </a:r>
            <a:r>
              <a:rPr lang="es-MX" dirty="0" err="1" smtClean="0"/>
              <a:t>Inductive</a:t>
            </a:r>
            <a:r>
              <a:rPr lang="es-MX" dirty="0" smtClean="0"/>
              <a:t> </a:t>
            </a:r>
            <a:r>
              <a:rPr lang="es-MX" dirty="0" err="1" smtClean="0"/>
              <a:t>Decision</a:t>
            </a:r>
            <a:r>
              <a:rPr lang="es-MX" dirty="0" smtClean="0"/>
              <a:t> </a:t>
            </a:r>
            <a:r>
              <a:rPr lang="es-MX" dirty="0" err="1" smtClean="0"/>
              <a:t>Tree</a:t>
            </a:r>
            <a:r>
              <a:rPr lang="es-MX" dirty="0" smtClean="0"/>
              <a:t> ID3, índice </a:t>
            </a:r>
            <a:r>
              <a:rPr lang="es-MX" dirty="0" err="1" smtClean="0"/>
              <a:t>Gini</a:t>
            </a:r>
            <a:r>
              <a:rPr lang="es-MX" dirty="0" smtClean="0"/>
              <a:t>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1188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/>
              <a:t>Información del sistema</a:t>
            </a:r>
            <a:endParaRPr lang="es-ES"/>
          </a:p>
        </p:txBody>
      </p:sp>
      <p:sp>
        <p:nvSpPr>
          <p:cNvPr id="133125" name="Rectangle 5"/>
          <p:cNvSpPr>
            <a:spLocks noChangeArrowheads="1"/>
          </p:cNvSpPr>
          <p:nvPr/>
        </p:nvSpPr>
        <p:spPr bwMode="auto">
          <a:xfrm>
            <a:off x="571472" y="2681294"/>
            <a:ext cx="7772400" cy="676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r>
              <a:rPr kumimoji="1" lang="es-MX" sz="3200" dirty="0">
                <a:latin typeface="Arial" charset="0"/>
              </a:rPr>
              <a:t>La entropía del sistema </a:t>
            </a:r>
            <a:r>
              <a:rPr kumimoji="1" lang="es-MX" sz="3200" dirty="0" smtClean="0">
                <a:latin typeface="Arial" charset="0"/>
              </a:rPr>
              <a:t>es: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endParaRPr kumimoji="1" lang="es-MX" sz="3200" dirty="0" smtClean="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endParaRPr kumimoji="1" lang="es-MX" sz="3200" dirty="0" smtClean="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kumimoji="1" lang="es-MX" sz="3200" dirty="0" smtClean="0">
                <a:latin typeface="Arial" charset="0"/>
              </a:rPr>
              <a:t>        0.4237949407 + 0.5306390622</a:t>
            </a:r>
            <a:endParaRPr kumimoji="1" lang="es-MX" sz="3200" dirty="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endParaRPr kumimoji="1" lang="es-MX" sz="3200" dirty="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endParaRPr kumimoji="1" lang="es-MX" sz="3200" dirty="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None/>
            </a:pPr>
            <a:endParaRPr kumimoji="1" lang="es-MX" sz="3200" dirty="0">
              <a:latin typeface="Arial" charset="0"/>
            </a:endParaRPr>
          </a:p>
        </p:txBody>
      </p:sp>
      <p:graphicFrame>
        <p:nvGraphicFramePr>
          <p:cNvPr id="133127" name="Object 7"/>
          <p:cNvGraphicFramePr>
            <a:graphicFrameLocks noChangeAspect="1"/>
          </p:cNvGraphicFramePr>
          <p:nvPr/>
        </p:nvGraphicFramePr>
        <p:xfrm>
          <a:off x="1584325" y="3429000"/>
          <a:ext cx="64897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7" name="Ecuación" r:id="rId3" imgW="2349360" imgH="304560" progId="Equation.3">
                  <p:embed/>
                </p:oleObj>
              </mc:Choice>
              <mc:Fallback>
                <p:oleObj name="Ecuación" r:id="rId3" imgW="2349360" imgH="30456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4325" y="3429000"/>
                        <a:ext cx="648970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28" name="Object 8"/>
          <p:cNvGraphicFramePr>
            <a:graphicFrameLocks noChangeAspect="1"/>
          </p:cNvGraphicFramePr>
          <p:nvPr/>
        </p:nvGraphicFramePr>
        <p:xfrm>
          <a:off x="176243" y="1571612"/>
          <a:ext cx="8753475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8" name="Ecuación" r:id="rId5" imgW="2958840" imgH="215640" progId="Equation.3">
                  <p:embed/>
                </p:oleObj>
              </mc:Choice>
              <mc:Fallback>
                <p:oleObj name="Ecuación" r:id="rId5" imgW="2958840" imgH="215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243" y="1571612"/>
                        <a:ext cx="8753475" cy="638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2984"/>
            <a:ext cx="8229600" cy="4525963"/>
          </a:xfrm>
        </p:spPr>
        <p:txBody>
          <a:bodyPr/>
          <a:lstStyle/>
          <a:p>
            <a:r>
              <a:rPr lang="es-MX" dirty="0" smtClean="0"/>
              <a:t>Información de </a:t>
            </a:r>
            <a:r>
              <a:rPr lang="es-MX" dirty="0"/>
              <a:t>Cabello</a:t>
            </a:r>
          </a:p>
        </p:txBody>
      </p:sp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Ejemplo</a:t>
            </a:r>
          </a:p>
        </p:txBody>
      </p:sp>
      <p:graphicFrame>
        <p:nvGraphicFramePr>
          <p:cNvPr id="136196" name="Object 4"/>
          <p:cNvGraphicFramePr>
            <a:graphicFrameLocks noChangeAspect="1"/>
          </p:cNvGraphicFramePr>
          <p:nvPr/>
        </p:nvGraphicFramePr>
        <p:xfrm>
          <a:off x="500034" y="1571612"/>
          <a:ext cx="7772400" cy="299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96" name="Bitmap Image" r:id="rId3" imgW="4648591" imgH="1790602" progId="PBrush">
                  <p:embed/>
                </p:oleObj>
              </mc:Choice>
              <mc:Fallback>
                <p:oleObj name="Bitmap Image" r:id="rId3" imgW="4648591" imgH="1790602" progId="PBrush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34" y="1571612"/>
                        <a:ext cx="7772400" cy="299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197" name="Object 5"/>
          <p:cNvGraphicFramePr>
            <a:graphicFrameLocks noChangeAspect="1"/>
          </p:cNvGraphicFramePr>
          <p:nvPr/>
        </p:nvGraphicFramePr>
        <p:xfrm>
          <a:off x="857224" y="4214818"/>
          <a:ext cx="1697033" cy="7971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97" name="Ecuación" r:id="rId5" imgW="1130040" imgH="533160" progId="Equation.3">
                  <p:embed/>
                </p:oleObj>
              </mc:Choice>
              <mc:Fallback>
                <p:oleObj name="Ecuación" r:id="rId5" imgW="1130040" imgH="53316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24" y="4214818"/>
                        <a:ext cx="1697033" cy="79718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198" name="Object 6"/>
          <p:cNvGraphicFramePr>
            <a:graphicFrameLocks noChangeAspect="1"/>
          </p:cNvGraphicFramePr>
          <p:nvPr/>
        </p:nvGraphicFramePr>
        <p:xfrm>
          <a:off x="3500430" y="3714752"/>
          <a:ext cx="1677987" cy="7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98" name="Ecuación" r:id="rId7" imgW="1117440" imgH="533160" progId="Equation.3">
                  <p:embed/>
                </p:oleObj>
              </mc:Choice>
              <mc:Fallback>
                <p:oleObj name="Ecuación" r:id="rId7" imgW="1117440" imgH="53316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430" y="3714752"/>
                        <a:ext cx="1677987" cy="796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199" name="Object 7"/>
          <p:cNvGraphicFramePr>
            <a:graphicFrameLocks noChangeAspect="1"/>
          </p:cNvGraphicFramePr>
          <p:nvPr/>
        </p:nvGraphicFramePr>
        <p:xfrm>
          <a:off x="4643438" y="4857760"/>
          <a:ext cx="4386262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99" name="Ecuación" r:id="rId9" imgW="2920680" imgH="914400" progId="Equation.3">
                  <p:embed/>
                </p:oleObj>
              </mc:Choice>
              <mc:Fallback>
                <p:oleObj name="Ecuación" r:id="rId9" imgW="2920680" imgH="9144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4857760"/>
                        <a:ext cx="4386262" cy="1365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idx="1"/>
          </p:nvPr>
        </p:nvSpPr>
        <p:spPr>
          <a:xfrm>
            <a:off x="571472" y="595314"/>
            <a:ext cx="8001056" cy="5048264"/>
          </a:xfrm>
        </p:spPr>
        <p:txBody>
          <a:bodyPr>
            <a:normAutofit lnSpcReduction="10000"/>
          </a:bodyPr>
          <a:lstStyle/>
          <a:p>
            <a:r>
              <a:rPr lang="es-MX" sz="2800" dirty="0"/>
              <a:t>Entropía sistema: </a:t>
            </a:r>
            <a:r>
              <a:rPr lang="es-MX" sz="2800" dirty="0" smtClean="0"/>
              <a:t>0.954</a:t>
            </a:r>
            <a:endParaRPr lang="es-MX" sz="2800" dirty="0"/>
          </a:p>
          <a:p>
            <a:r>
              <a:rPr lang="es-MX" sz="2800" dirty="0"/>
              <a:t>Entropía de la rama </a:t>
            </a:r>
            <a:r>
              <a:rPr lang="es-MX" sz="2800" i="1" dirty="0"/>
              <a:t>negro</a:t>
            </a:r>
            <a:r>
              <a:rPr lang="es-MX" sz="2800" dirty="0"/>
              <a:t>: 0</a:t>
            </a:r>
          </a:p>
          <a:p>
            <a:r>
              <a:rPr lang="es-MX" sz="2800" dirty="0"/>
              <a:t>Entropía de la rama </a:t>
            </a:r>
            <a:r>
              <a:rPr lang="es-MX" sz="2800" i="1" dirty="0"/>
              <a:t>rojo</a:t>
            </a:r>
            <a:r>
              <a:rPr lang="es-MX" sz="2800" dirty="0"/>
              <a:t>: 0</a:t>
            </a:r>
          </a:p>
          <a:p>
            <a:r>
              <a:rPr lang="es-MX" sz="2800" dirty="0"/>
              <a:t>Entropía de la rama </a:t>
            </a:r>
            <a:r>
              <a:rPr lang="es-MX" sz="2800" dirty="0" smtClean="0"/>
              <a:t>rubio:1</a:t>
            </a:r>
            <a:endParaRPr lang="es-MX" sz="2800" dirty="0"/>
          </a:p>
          <a:p>
            <a:r>
              <a:rPr lang="es-MX" sz="2800" dirty="0" smtClean="0"/>
              <a:t>Entropía </a:t>
            </a:r>
            <a:r>
              <a:rPr lang="es-MX" sz="2800" dirty="0"/>
              <a:t>de cabello</a:t>
            </a:r>
            <a:r>
              <a:rPr lang="es-MX" sz="2800" dirty="0" smtClean="0"/>
              <a:t>:</a:t>
            </a:r>
          </a:p>
          <a:p>
            <a:endParaRPr lang="es-MX" sz="2800" dirty="0" smtClean="0"/>
          </a:p>
          <a:p>
            <a:endParaRPr lang="es-MX" sz="2800" dirty="0" smtClean="0"/>
          </a:p>
          <a:p>
            <a:endParaRPr lang="es-MX" sz="2800" dirty="0" smtClean="0"/>
          </a:p>
          <a:p>
            <a:r>
              <a:rPr lang="es-MX" sz="2800" dirty="0" smtClean="0"/>
              <a:t>Ganancia de cabello: </a:t>
            </a:r>
          </a:p>
          <a:p>
            <a:r>
              <a:rPr lang="es-MX" sz="2800" dirty="0" smtClean="0"/>
              <a:t>Entropía del sistema – Entropía de Cabello</a:t>
            </a:r>
          </a:p>
          <a:p>
            <a:r>
              <a:rPr lang="es-MX" sz="2800" dirty="0" smtClean="0"/>
              <a:t>G(cabello) = 0.954 -0.5 = 0.454</a:t>
            </a:r>
            <a:endParaRPr lang="es-MX" sz="2800" dirty="0"/>
          </a:p>
          <a:p>
            <a:endParaRPr lang="es-MX" sz="2800" dirty="0"/>
          </a:p>
        </p:txBody>
      </p:sp>
      <p:graphicFrame>
        <p:nvGraphicFramePr>
          <p:cNvPr id="137220" name="Object 4"/>
          <p:cNvGraphicFramePr>
            <a:graphicFrameLocks noChangeAspect="1"/>
          </p:cNvGraphicFramePr>
          <p:nvPr/>
        </p:nvGraphicFramePr>
        <p:xfrm>
          <a:off x="2293938" y="3054350"/>
          <a:ext cx="4049712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45" name="Ecuación" r:id="rId3" imgW="1841400" imgH="431640" progId="Equation.3">
                  <p:embed/>
                </p:oleObj>
              </mc:Choice>
              <mc:Fallback>
                <p:oleObj name="Ecuación" r:id="rId3" imgW="1841400" imgH="431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3938" y="3054350"/>
                        <a:ext cx="4049712" cy="946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MX"/>
              <a:t>Ganancia al evaluar </a:t>
            </a:r>
            <a:r>
              <a:rPr lang="es-MX" i="1"/>
              <a:t>ojos</a:t>
            </a:r>
            <a:endParaRPr lang="es-MX"/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Ejemplo</a:t>
            </a:r>
          </a:p>
        </p:txBody>
      </p:sp>
      <p:graphicFrame>
        <p:nvGraphicFramePr>
          <p:cNvPr id="139268" name="Object 4"/>
          <p:cNvGraphicFramePr>
            <a:graphicFrameLocks noChangeAspect="1"/>
          </p:cNvGraphicFramePr>
          <p:nvPr/>
        </p:nvGraphicFramePr>
        <p:xfrm>
          <a:off x="1295400" y="2000240"/>
          <a:ext cx="7162800" cy="328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318" name="Bitmap Image" r:id="rId3" imgW="3733836" imgH="1714758" progId="PBrush">
                  <p:embed/>
                </p:oleObj>
              </mc:Choice>
              <mc:Fallback>
                <p:oleObj name="Bitmap Image" r:id="rId3" imgW="3733836" imgH="1714758" progId="PBrush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000240"/>
                        <a:ext cx="7162800" cy="328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9269" name="Object 5"/>
          <p:cNvGraphicFramePr>
            <a:graphicFrameLocks noChangeAspect="1"/>
          </p:cNvGraphicFramePr>
          <p:nvPr/>
        </p:nvGraphicFramePr>
        <p:xfrm>
          <a:off x="3428992" y="5278458"/>
          <a:ext cx="3317875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319" name="Ecuación" r:id="rId5" imgW="2209680" imgH="723600" progId="Equation.3">
                  <p:embed/>
                </p:oleObj>
              </mc:Choice>
              <mc:Fallback>
                <p:oleObj name="Ecuación" r:id="rId5" imgW="2209680" imgH="723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8992" y="5278458"/>
                        <a:ext cx="3317875" cy="107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ChangeArrowheads="1"/>
          </p:cNvSpPr>
          <p:nvPr/>
        </p:nvSpPr>
        <p:spPr bwMode="auto">
          <a:xfrm>
            <a:off x="857224" y="957274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r>
              <a:rPr kumimoji="1" lang="es-MX" sz="2800" dirty="0">
                <a:latin typeface="Arial" charset="0"/>
              </a:rPr>
              <a:t>Entropía sistema: </a:t>
            </a:r>
            <a:r>
              <a:rPr kumimoji="1" lang="es-MX" sz="2800" dirty="0" smtClean="0">
                <a:latin typeface="Arial" charset="0"/>
              </a:rPr>
              <a:t>0.954</a:t>
            </a:r>
            <a:endParaRPr kumimoji="1" lang="es-MX" sz="2800" dirty="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r>
              <a:rPr kumimoji="1" lang="es-MX" sz="2800" dirty="0">
                <a:latin typeface="Arial" charset="0"/>
              </a:rPr>
              <a:t>Entropía de la rama </a:t>
            </a:r>
            <a:r>
              <a:rPr kumimoji="1" lang="es-MX" sz="2800" i="1" dirty="0">
                <a:latin typeface="Arial" charset="0"/>
              </a:rPr>
              <a:t>café</a:t>
            </a:r>
            <a:r>
              <a:rPr kumimoji="1" lang="es-MX" sz="2800" dirty="0">
                <a:latin typeface="Arial" charset="0"/>
              </a:rPr>
              <a:t>: 0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r>
              <a:rPr kumimoji="1" lang="es-MX" sz="2800" dirty="0">
                <a:latin typeface="Arial" charset="0"/>
              </a:rPr>
              <a:t>Entropía de la rama azul</a:t>
            </a:r>
            <a:r>
              <a:rPr kumimoji="1" lang="es-MX" sz="2800" dirty="0" smtClean="0">
                <a:latin typeface="Arial" charset="0"/>
              </a:rPr>
              <a:t>: 0.971</a:t>
            </a:r>
            <a:endParaRPr kumimoji="1" lang="es-MX" sz="2800" dirty="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r>
              <a:rPr kumimoji="1" lang="es-MX" sz="2800" dirty="0">
                <a:latin typeface="Arial" charset="0"/>
              </a:rPr>
              <a:t>Entropía de </a:t>
            </a:r>
            <a:r>
              <a:rPr kumimoji="1" lang="es-MX" sz="2800" dirty="0" smtClean="0">
                <a:latin typeface="Arial" charset="0"/>
              </a:rPr>
              <a:t>ojos: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endParaRPr kumimoji="1" lang="es-MX" sz="2800" dirty="0" smtClean="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endParaRPr kumimoji="1" lang="es-MX" sz="2800" dirty="0" smtClean="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r>
              <a:rPr kumimoji="1" lang="es-MX" sz="2800" dirty="0" smtClean="0">
                <a:latin typeface="Arial" charset="0"/>
              </a:rPr>
              <a:t>Ganancia de ojos: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kumimoji="1" lang="es-MX" sz="2800" dirty="0" smtClean="0">
                <a:latin typeface="Arial" charset="0"/>
              </a:rPr>
              <a:t>            0.954 -0.607 = 0.347</a:t>
            </a:r>
            <a:endParaRPr kumimoji="1" lang="es-MX" sz="2800" dirty="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endParaRPr kumimoji="1" lang="es-MX" sz="2800" dirty="0">
              <a:latin typeface="Arial" charset="0"/>
            </a:endParaRPr>
          </a:p>
        </p:txBody>
      </p:sp>
      <p:graphicFrame>
        <p:nvGraphicFramePr>
          <p:cNvPr id="140292" name="Object 4"/>
          <p:cNvGraphicFramePr>
            <a:graphicFrameLocks noChangeAspect="1"/>
          </p:cNvGraphicFramePr>
          <p:nvPr/>
        </p:nvGraphicFramePr>
        <p:xfrm>
          <a:off x="2565400" y="3054350"/>
          <a:ext cx="3825875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317" name="Ecuación" r:id="rId3" imgW="1739880" imgH="431640" progId="Equation.3">
                  <p:embed/>
                </p:oleObj>
              </mc:Choice>
              <mc:Fallback>
                <p:oleObj name="Ecuación" r:id="rId3" imgW="1739880" imgH="431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400" y="3054350"/>
                        <a:ext cx="3825875" cy="946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857224" y="1000108"/>
          <a:ext cx="2643206" cy="3429027"/>
        </p:xfrm>
        <a:graphic>
          <a:graphicData uri="http://schemas.openxmlformats.org/drawingml/2006/table">
            <a:tbl>
              <a:tblPr/>
              <a:tblGrid>
                <a:gridCol w="1321603"/>
                <a:gridCol w="1321603"/>
              </a:tblGrid>
              <a:tr h="381003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Estatura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alto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alto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alto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alto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alto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bajo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bajo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bajo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08897" name="Object 1"/>
          <p:cNvGraphicFramePr>
            <a:graphicFrameLocks noChangeAspect="1"/>
          </p:cNvGraphicFramePr>
          <p:nvPr/>
        </p:nvGraphicFramePr>
        <p:xfrm>
          <a:off x="3714744" y="1492244"/>
          <a:ext cx="3317875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47" name="Ecuación" r:id="rId3" imgW="2209680" imgH="723600" progId="Equation.3">
                  <p:embed/>
                </p:oleObj>
              </mc:Choice>
              <mc:Fallback>
                <p:oleObj name="Ecuación" r:id="rId3" imgW="2209680" imgH="7236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44" y="1492244"/>
                        <a:ext cx="3317875" cy="107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8898" name="Object 2"/>
          <p:cNvGraphicFramePr>
            <a:graphicFrameLocks noChangeAspect="1"/>
          </p:cNvGraphicFramePr>
          <p:nvPr/>
        </p:nvGraphicFramePr>
        <p:xfrm>
          <a:off x="3806843" y="3278194"/>
          <a:ext cx="3336925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48" name="Ecuación" r:id="rId5" imgW="2222280" imgH="723600" progId="Equation.3">
                  <p:embed/>
                </p:oleObj>
              </mc:Choice>
              <mc:Fallback>
                <p:oleObj name="Ecuación" r:id="rId5" imgW="2222280" imgH="723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6843" y="3278194"/>
                        <a:ext cx="3336925" cy="107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ChangeArrowheads="1"/>
          </p:cNvSpPr>
          <p:nvPr/>
        </p:nvSpPr>
        <p:spPr bwMode="auto">
          <a:xfrm>
            <a:off x="857224" y="957274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r>
              <a:rPr kumimoji="1" lang="es-MX" sz="2800" dirty="0">
                <a:latin typeface="Arial" charset="0"/>
              </a:rPr>
              <a:t>Entropía sistema: 0.954 bit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r>
              <a:rPr kumimoji="1" lang="es-MX" sz="2800" dirty="0">
                <a:latin typeface="Arial" charset="0"/>
              </a:rPr>
              <a:t>Entropía de la rama </a:t>
            </a:r>
            <a:r>
              <a:rPr kumimoji="1" lang="es-MX" sz="2800" i="1" dirty="0" smtClean="0">
                <a:latin typeface="Arial" charset="0"/>
              </a:rPr>
              <a:t>bajo</a:t>
            </a:r>
            <a:r>
              <a:rPr kumimoji="1" lang="es-MX" sz="2800" dirty="0" smtClean="0">
                <a:latin typeface="Arial" charset="0"/>
              </a:rPr>
              <a:t>: 0.9183</a:t>
            </a:r>
            <a:endParaRPr kumimoji="1" lang="es-MX" sz="2800" dirty="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r>
              <a:rPr kumimoji="1" lang="es-MX" sz="2800" dirty="0">
                <a:latin typeface="Arial" charset="0"/>
              </a:rPr>
              <a:t>Entropía de la rama </a:t>
            </a:r>
            <a:r>
              <a:rPr kumimoji="1" lang="es-MX" sz="2800" dirty="0" smtClean="0">
                <a:latin typeface="Arial" charset="0"/>
              </a:rPr>
              <a:t>alto: 0.971</a:t>
            </a:r>
            <a:endParaRPr kumimoji="1" lang="es-MX" sz="2800" dirty="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r>
              <a:rPr kumimoji="1" lang="es-MX" sz="2800" dirty="0">
                <a:latin typeface="Arial" charset="0"/>
              </a:rPr>
              <a:t>Entropía de </a:t>
            </a:r>
            <a:r>
              <a:rPr kumimoji="1" lang="es-MX" sz="2800" dirty="0" smtClean="0">
                <a:latin typeface="Arial" charset="0"/>
              </a:rPr>
              <a:t>estatura: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endParaRPr kumimoji="1" lang="es-MX" sz="2800" dirty="0" smtClean="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endParaRPr kumimoji="1" lang="es-MX" sz="2800" dirty="0" smtClean="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r>
              <a:rPr kumimoji="1" lang="es-MX" sz="2800" dirty="0" smtClean="0">
                <a:latin typeface="Arial" charset="0"/>
              </a:rPr>
              <a:t>Ganancia de estatura: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kumimoji="1" lang="es-MX" sz="2800" dirty="0" smtClean="0">
                <a:latin typeface="Arial" charset="0"/>
              </a:rPr>
              <a:t>            0.954 -0.9512 = 0.0028</a:t>
            </a:r>
            <a:endParaRPr kumimoji="1" lang="es-MX" sz="2800" dirty="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endParaRPr kumimoji="1" lang="es-MX" sz="2800" dirty="0">
              <a:latin typeface="Arial" charset="0"/>
            </a:endParaRPr>
          </a:p>
        </p:txBody>
      </p:sp>
      <p:graphicFrame>
        <p:nvGraphicFramePr>
          <p:cNvPr id="140292" name="Object 4"/>
          <p:cNvGraphicFramePr>
            <a:graphicFrameLocks noChangeAspect="1"/>
          </p:cNvGraphicFramePr>
          <p:nvPr/>
        </p:nvGraphicFramePr>
        <p:xfrm>
          <a:off x="1870075" y="3054350"/>
          <a:ext cx="5219700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995" name="Ecuación" r:id="rId3" imgW="2374560" imgH="431640" progId="Equation.3">
                  <p:embed/>
                </p:oleObj>
              </mc:Choice>
              <mc:Fallback>
                <p:oleObj name="Ecuación" r:id="rId3" imgW="237456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0075" y="3054350"/>
                        <a:ext cx="5219700" cy="946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1285852" y="1571616"/>
          <a:ext cx="6357981" cy="3571893"/>
        </p:xfrm>
        <a:graphic>
          <a:graphicData uri="http://schemas.openxmlformats.org/drawingml/2006/table">
            <a:tbl>
              <a:tblPr/>
              <a:tblGrid>
                <a:gridCol w="1050906"/>
                <a:gridCol w="803943"/>
                <a:gridCol w="1008869"/>
                <a:gridCol w="546471"/>
                <a:gridCol w="1056161"/>
                <a:gridCol w="924797"/>
                <a:gridCol w="966834"/>
              </a:tblGrid>
              <a:tr h="396877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Cabello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Estatura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Cabello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Ojos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77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negro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alto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negro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azul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77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negro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alto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negro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azul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77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negro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bajo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negro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café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77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rojo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alto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rojo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azul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77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rubio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alto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rubio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azul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77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rubio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alto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rubio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azul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77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rubio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bajo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rubio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café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77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rubio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bajo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rubio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café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338" name="Object 2"/>
          <p:cNvGraphicFramePr>
            <a:graphicFrameLocks noChangeAspect="1"/>
          </p:cNvGraphicFramePr>
          <p:nvPr/>
        </p:nvGraphicFramePr>
        <p:xfrm>
          <a:off x="152400" y="1160476"/>
          <a:ext cx="8991600" cy="419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63" name="Bitmap Image" r:id="rId3" imgW="5286174" imgH="2467229" progId="PBrush">
                  <p:embed/>
                </p:oleObj>
              </mc:Choice>
              <mc:Fallback>
                <p:oleObj name="Bitmap Image" r:id="rId3" imgW="5286174" imgH="2467229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160476"/>
                        <a:ext cx="8991600" cy="419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62" name="Object 2"/>
          <p:cNvGraphicFramePr>
            <a:graphicFrameLocks noChangeAspect="1"/>
          </p:cNvGraphicFramePr>
          <p:nvPr/>
        </p:nvGraphicFramePr>
        <p:xfrm>
          <a:off x="928662" y="785794"/>
          <a:ext cx="7696200" cy="4573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87" name="Hoja de cálculo" r:id="rId3" imgW="6868800" imgH="3888000" progId="Excel.Sheet.8">
                  <p:embed/>
                </p:oleObj>
              </mc:Choice>
              <mc:Fallback>
                <p:oleObj name="Hoja de cálculo" r:id="rId3" imgW="6868800" imgH="3888000" progId="Excel.Shee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62" y="785794"/>
                        <a:ext cx="7696200" cy="4573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Árboles de decisión</a:t>
            </a:r>
          </a:p>
          <a:p>
            <a:pPr lvl="1"/>
            <a:r>
              <a:rPr lang="es-MX" dirty="0" smtClean="0"/>
              <a:t>1-Rule</a:t>
            </a:r>
          </a:p>
          <a:p>
            <a:pPr lvl="1"/>
            <a:r>
              <a:rPr lang="es-MX" dirty="0" smtClean="0"/>
              <a:t>ID3</a:t>
            </a:r>
          </a:p>
          <a:p>
            <a:pPr lvl="1"/>
            <a:r>
              <a:rPr lang="es-MX" dirty="0" smtClean="0"/>
              <a:t>GINI</a:t>
            </a:r>
          </a:p>
          <a:p>
            <a:r>
              <a:rPr lang="es-MX" dirty="0" smtClean="0"/>
              <a:t>Reglas de Clasificación</a:t>
            </a:r>
          </a:p>
          <a:p>
            <a:pPr lvl="1"/>
            <a:r>
              <a:rPr lang="es-MX" dirty="0" smtClean="0"/>
              <a:t>1-Rule</a:t>
            </a:r>
          </a:p>
          <a:p>
            <a:pPr lvl="1"/>
            <a:r>
              <a:rPr lang="es-MX" dirty="0" err="1" smtClean="0"/>
              <a:t>Naive</a:t>
            </a:r>
            <a:r>
              <a:rPr lang="es-MX" dirty="0" smtClean="0"/>
              <a:t> </a:t>
            </a:r>
            <a:r>
              <a:rPr lang="es-MX" dirty="0" err="1" smtClean="0"/>
              <a:t>Bayes</a:t>
            </a:r>
            <a:endParaRPr lang="es-MX" dirty="0" smtClean="0"/>
          </a:p>
          <a:p>
            <a:pPr lvl="1"/>
            <a:r>
              <a:rPr lang="es-MX" dirty="0" smtClean="0"/>
              <a:t>PRISM</a:t>
            </a:r>
          </a:p>
          <a:p>
            <a:pPr lvl="1"/>
            <a:endParaRPr lang="es-MX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CLASIFICACIÓN</a:t>
            </a:r>
            <a:endParaRPr lang="es-MX" dirty="0"/>
          </a:p>
        </p:txBody>
      </p:sp>
      <p:graphicFrame>
        <p:nvGraphicFramePr>
          <p:cNvPr id="155650" name="Object 2"/>
          <p:cNvGraphicFramePr>
            <a:graphicFrameLocks noChangeAspect="1"/>
          </p:cNvGraphicFramePr>
          <p:nvPr/>
        </p:nvGraphicFramePr>
        <p:xfrm>
          <a:off x="5857884" y="1676400"/>
          <a:ext cx="2209800" cy="186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75" name="Document" r:id="rId3" imgW="4667760" imgH="3934440" progId="Word.Document.8">
                  <p:embed/>
                </p:oleObj>
              </mc:Choice>
              <mc:Fallback>
                <p:oleObj name="Document" r:id="rId3" imgW="4667760" imgH="3934440" progId="Word.Documen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7884" y="1676400"/>
                        <a:ext cx="2209800" cy="186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146" name="Group 2"/>
          <p:cNvGrpSpPr>
            <a:grpSpLocks/>
          </p:cNvGrpSpPr>
          <p:nvPr/>
        </p:nvGrpSpPr>
        <p:grpSpPr bwMode="auto">
          <a:xfrm>
            <a:off x="1443038" y="990600"/>
            <a:ext cx="4271962" cy="4953000"/>
            <a:chOff x="573" y="432"/>
            <a:chExt cx="2691" cy="3120"/>
          </a:xfrm>
        </p:grpSpPr>
        <p:sp>
          <p:nvSpPr>
            <p:cNvPr id="134147" name="Text Box 3"/>
            <p:cNvSpPr txBox="1">
              <a:spLocks noChangeArrowheads="1"/>
            </p:cNvSpPr>
            <p:nvPr/>
          </p:nvSpPr>
          <p:spPr bwMode="auto">
            <a:xfrm>
              <a:off x="2304" y="1296"/>
              <a:ext cx="96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2800"/>
                <a:t>rainy</a:t>
              </a:r>
              <a:endParaRPr lang="es-ES" sz="2800"/>
            </a:p>
          </p:txBody>
        </p:sp>
        <p:grpSp>
          <p:nvGrpSpPr>
            <p:cNvPr id="134148" name="Group 4"/>
            <p:cNvGrpSpPr>
              <a:grpSpLocks/>
            </p:cNvGrpSpPr>
            <p:nvPr/>
          </p:nvGrpSpPr>
          <p:grpSpPr bwMode="auto">
            <a:xfrm>
              <a:off x="573" y="432"/>
              <a:ext cx="1923" cy="3120"/>
              <a:chOff x="477" y="384"/>
              <a:chExt cx="1923" cy="3120"/>
            </a:xfrm>
          </p:grpSpPr>
          <p:sp>
            <p:nvSpPr>
              <p:cNvPr id="134149" name="Oval 5"/>
              <p:cNvSpPr>
                <a:spLocks noChangeArrowheads="1"/>
              </p:cNvSpPr>
              <p:nvPr/>
            </p:nvSpPr>
            <p:spPr bwMode="auto">
              <a:xfrm>
                <a:off x="837" y="384"/>
                <a:ext cx="1024" cy="81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r>
                  <a:rPr lang="es-MX" sz="3200"/>
                  <a:t>outlook</a:t>
                </a:r>
                <a:endParaRPr lang="es-ES" sz="3200"/>
              </a:p>
            </p:txBody>
          </p:sp>
          <p:sp>
            <p:nvSpPr>
              <p:cNvPr id="134150" name="Rectangle 6"/>
              <p:cNvSpPr>
                <a:spLocks noChangeArrowheads="1"/>
              </p:cNvSpPr>
              <p:nvPr/>
            </p:nvSpPr>
            <p:spPr bwMode="auto">
              <a:xfrm>
                <a:off x="477" y="1776"/>
                <a:ext cx="387" cy="153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r>
                  <a:rPr lang="es-MX" sz="2800"/>
                  <a:t>yes</a:t>
                </a:r>
              </a:p>
              <a:p>
                <a:pPr algn="ctr" eaLnBrk="1" hangingPunct="1"/>
                <a:r>
                  <a:rPr lang="es-MX" sz="2800"/>
                  <a:t>yes</a:t>
                </a:r>
              </a:p>
              <a:p>
                <a:pPr algn="ctr" eaLnBrk="1" hangingPunct="1"/>
                <a:r>
                  <a:rPr lang="es-MX" sz="2800"/>
                  <a:t>no</a:t>
                </a:r>
              </a:p>
              <a:p>
                <a:pPr algn="ctr" eaLnBrk="1" hangingPunct="1"/>
                <a:r>
                  <a:rPr lang="es-MX" sz="2800"/>
                  <a:t>no</a:t>
                </a:r>
              </a:p>
              <a:p>
                <a:pPr algn="ctr" eaLnBrk="1" hangingPunct="1"/>
                <a:r>
                  <a:rPr lang="es-MX" sz="2800"/>
                  <a:t>no</a:t>
                </a:r>
              </a:p>
              <a:p>
                <a:pPr algn="ctr" eaLnBrk="1" hangingPunct="1"/>
                <a:endParaRPr lang="es-ES" sz="2800"/>
              </a:p>
            </p:txBody>
          </p:sp>
          <p:sp>
            <p:nvSpPr>
              <p:cNvPr id="134151" name="Rectangle 7"/>
              <p:cNvSpPr>
                <a:spLocks noChangeArrowheads="1"/>
              </p:cNvSpPr>
              <p:nvPr/>
            </p:nvSpPr>
            <p:spPr bwMode="auto">
              <a:xfrm>
                <a:off x="2013" y="1824"/>
                <a:ext cx="387" cy="16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r>
                  <a:rPr lang="es-MX" sz="2800"/>
                  <a:t>yes</a:t>
                </a:r>
              </a:p>
              <a:p>
                <a:pPr algn="ctr" eaLnBrk="1" hangingPunct="1"/>
                <a:r>
                  <a:rPr lang="es-MX" sz="2800"/>
                  <a:t>yes</a:t>
                </a:r>
              </a:p>
              <a:p>
                <a:pPr algn="ctr" eaLnBrk="1" hangingPunct="1"/>
                <a:r>
                  <a:rPr lang="es-MX" sz="2800"/>
                  <a:t>yes</a:t>
                </a:r>
              </a:p>
              <a:p>
                <a:pPr algn="ctr" eaLnBrk="1" hangingPunct="1"/>
                <a:r>
                  <a:rPr lang="es-MX" sz="2800"/>
                  <a:t>no</a:t>
                </a:r>
              </a:p>
              <a:p>
                <a:pPr algn="ctr" eaLnBrk="1" hangingPunct="1"/>
                <a:r>
                  <a:rPr lang="es-MX" sz="2800"/>
                  <a:t>no</a:t>
                </a:r>
              </a:p>
              <a:p>
                <a:pPr algn="ctr" eaLnBrk="1" hangingPunct="1"/>
                <a:endParaRPr lang="es-ES" sz="2800"/>
              </a:p>
            </p:txBody>
          </p:sp>
          <p:sp>
            <p:nvSpPr>
              <p:cNvPr id="134152" name="Rectangle 8"/>
              <p:cNvSpPr>
                <a:spLocks noChangeArrowheads="1"/>
              </p:cNvSpPr>
              <p:nvPr/>
            </p:nvSpPr>
            <p:spPr bwMode="auto">
              <a:xfrm>
                <a:off x="1178" y="1824"/>
                <a:ext cx="387" cy="110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r>
                  <a:rPr lang="es-MX" sz="2800"/>
                  <a:t>yes</a:t>
                </a:r>
              </a:p>
              <a:p>
                <a:pPr algn="ctr" eaLnBrk="1" hangingPunct="1"/>
                <a:r>
                  <a:rPr lang="es-MX" sz="2800"/>
                  <a:t>yes</a:t>
                </a:r>
              </a:p>
              <a:p>
                <a:pPr algn="ctr" eaLnBrk="1" hangingPunct="1"/>
                <a:r>
                  <a:rPr lang="es-MX" sz="2800"/>
                  <a:t>yes</a:t>
                </a:r>
              </a:p>
              <a:p>
                <a:pPr algn="ctr" eaLnBrk="1" hangingPunct="1"/>
                <a:r>
                  <a:rPr lang="es-MX" sz="2800"/>
                  <a:t>yes</a:t>
                </a:r>
                <a:endParaRPr lang="es-ES" sz="2800"/>
              </a:p>
            </p:txBody>
          </p:sp>
          <p:sp>
            <p:nvSpPr>
              <p:cNvPr id="134153" name="Line 9"/>
              <p:cNvSpPr>
                <a:spLocks noChangeShapeType="1"/>
              </p:cNvSpPr>
              <p:nvPr/>
            </p:nvSpPr>
            <p:spPr bwMode="auto">
              <a:xfrm flipH="1">
                <a:off x="1360" y="1200"/>
                <a:ext cx="0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4154" name="Text Box 10"/>
              <p:cNvSpPr txBox="1">
                <a:spLocks noChangeArrowheads="1"/>
              </p:cNvSpPr>
              <p:nvPr/>
            </p:nvSpPr>
            <p:spPr bwMode="auto">
              <a:xfrm>
                <a:off x="624" y="1296"/>
                <a:ext cx="697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s-MX" sz="2800"/>
                  <a:t>sunny</a:t>
                </a:r>
                <a:endParaRPr lang="es-ES" sz="2800"/>
              </a:p>
            </p:txBody>
          </p:sp>
          <p:sp>
            <p:nvSpPr>
              <p:cNvPr id="134155" name="Text Box 11"/>
              <p:cNvSpPr txBox="1">
                <a:spLocks noChangeArrowheads="1"/>
              </p:cNvSpPr>
              <p:nvPr/>
            </p:nvSpPr>
            <p:spPr bwMode="auto">
              <a:xfrm>
                <a:off x="1344" y="1296"/>
                <a:ext cx="1019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s-MX" sz="2800"/>
                  <a:t>overcast</a:t>
                </a:r>
                <a:endParaRPr lang="es-ES" sz="2800"/>
              </a:p>
            </p:txBody>
          </p:sp>
          <p:sp>
            <p:nvSpPr>
              <p:cNvPr id="134156" name="Freeform 12"/>
              <p:cNvSpPr>
                <a:spLocks/>
              </p:cNvSpPr>
              <p:nvPr/>
            </p:nvSpPr>
            <p:spPr bwMode="auto">
              <a:xfrm>
                <a:off x="528" y="912"/>
                <a:ext cx="336" cy="864"/>
              </a:xfrm>
              <a:custGeom>
                <a:avLst/>
                <a:gdLst/>
                <a:ahLst/>
                <a:cxnLst>
                  <a:cxn ang="0">
                    <a:pos x="352" y="0"/>
                  </a:cxn>
                  <a:cxn ang="0">
                    <a:pos x="112" y="192"/>
                  </a:cxn>
                  <a:cxn ang="0">
                    <a:pos x="16" y="480"/>
                  </a:cxn>
                  <a:cxn ang="0">
                    <a:pos x="16" y="816"/>
                  </a:cxn>
                </a:cxnLst>
                <a:rect l="0" t="0" r="r" b="b"/>
                <a:pathLst>
                  <a:path w="352" h="816">
                    <a:moveTo>
                      <a:pt x="352" y="0"/>
                    </a:moveTo>
                    <a:cubicBezTo>
                      <a:pt x="260" y="56"/>
                      <a:pt x="168" y="112"/>
                      <a:pt x="112" y="192"/>
                    </a:cubicBezTo>
                    <a:cubicBezTo>
                      <a:pt x="56" y="272"/>
                      <a:pt x="32" y="376"/>
                      <a:pt x="16" y="480"/>
                    </a:cubicBezTo>
                    <a:cubicBezTo>
                      <a:pt x="0" y="584"/>
                      <a:pt x="16" y="760"/>
                      <a:pt x="16" y="81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4157" name="Freeform 13"/>
              <p:cNvSpPr>
                <a:spLocks/>
              </p:cNvSpPr>
              <p:nvPr/>
            </p:nvSpPr>
            <p:spPr bwMode="auto">
              <a:xfrm flipH="1">
                <a:off x="1872" y="912"/>
                <a:ext cx="384" cy="816"/>
              </a:xfrm>
              <a:custGeom>
                <a:avLst/>
                <a:gdLst/>
                <a:ahLst/>
                <a:cxnLst>
                  <a:cxn ang="0">
                    <a:pos x="352" y="0"/>
                  </a:cxn>
                  <a:cxn ang="0">
                    <a:pos x="112" y="192"/>
                  </a:cxn>
                  <a:cxn ang="0">
                    <a:pos x="16" y="480"/>
                  </a:cxn>
                  <a:cxn ang="0">
                    <a:pos x="16" y="816"/>
                  </a:cxn>
                </a:cxnLst>
                <a:rect l="0" t="0" r="r" b="b"/>
                <a:pathLst>
                  <a:path w="352" h="816">
                    <a:moveTo>
                      <a:pt x="352" y="0"/>
                    </a:moveTo>
                    <a:cubicBezTo>
                      <a:pt x="260" y="56"/>
                      <a:pt x="168" y="112"/>
                      <a:pt x="112" y="192"/>
                    </a:cubicBezTo>
                    <a:cubicBezTo>
                      <a:pt x="56" y="272"/>
                      <a:pt x="32" y="376"/>
                      <a:pt x="16" y="480"/>
                    </a:cubicBezTo>
                    <a:cubicBezTo>
                      <a:pt x="0" y="584"/>
                      <a:pt x="16" y="760"/>
                      <a:pt x="16" y="81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34158" name="Group 14"/>
          <p:cNvGrpSpPr>
            <a:grpSpLocks/>
          </p:cNvGrpSpPr>
          <p:nvPr/>
        </p:nvGrpSpPr>
        <p:grpSpPr bwMode="auto">
          <a:xfrm>
            <a:off x="5105400" y="1066800"/>
            <a:ext cx="3484563" cy="5029200"/>
            <a:chOff x="3271" y="384"/>
            <a:chExt cx="2195" cy="3168"/>
          </a:xfrm>
        </p:grpSpPr>
        <p:sp>
          <p:nvSpPr>
            <p:cNvPr id="134159" name="Oval 15"/>
            <p:cNvSpPr>
              <a:spLocks noChangeArrowheads="1"/>
            </p:cNvSpPr>
            <p:nvPr/>
          </p:nvSpPr>
          <p:spPr bwMode="auto">
            <a:xfrm>
              <a:off x="3408" y="384"/>
              <a:ext cx="1440" cy="81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3200"/>
                <a:t>temperature</a:t>
              </a:r>
              <a:endParaRPr lang="es-ES" sz="3200"/>
            </a:p>
          </p:txBody>
        </p:sp>
        <p:sp>
          <p:nvSpPr>
            <p:cNvPr id="134160" name="Rectangle 16"/>
            <p:cNvSpPr>
              <a:spLocks noChangeArrowheads="1"/>
            </p:cNvSpPr>
            <p:nvPr/>
          </p:nvSpPr>
          <p:spPr bwMode="auto">
            <a:xfrm>
              <a:off x="3271" y="1824"/>
              <a:ext cx="425" cy="124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2800"/>
                <a:t>yes</a:t>
              </a:r>
            </a:p>
            <a:p>
              <a:pPr algn="ctr" eaLnBrk="1" hangingPunct="1"/>
              <a:r>
                <a:rPr lang="es-MX" sz="2800"/>
                <a:t>yes</a:t>
              </a:r>
            </a:p>
            <a:p>
              <a:pPr algn="ctr" eaLnBrk="1" hangingPunct="1"/>
              <a:r>
                <a:rPr lang="es-MX" sz="2800"/>
                <a:t>no</a:t>
              </a:r>
            </a:p>
            <a:p>
              <a:pPr algn="ctr" eaLnBrk="1" hangingPunct="1"/>
              <a:r>
                <a:rPr lang="es-MX" sz="2800"/>
                <a:t>no</a:t>
              </a:r>
            </a:p>
            <a:p>
              <a:pPr algn="ctr" eaLnBrk="1" hangingPunct="1"/>
              <a:endParaRPr lang="es-ES" sz="2800"/>
            </a:p>
          </p:txBody>
        </p:sp>
        <p:sp>
          <p:nvSpPr>
            <p:cNvPr id="134161" name="Rectangle 17"/>
            <p:cNvSpPr>
              <a:spLocks noChangeArrowheads="1"/>
            </p:cNvSpPr>
            <p:nvPr/>
          </p:nvSpPr>
          <p:spPr bwMode="auto">
            <a:xfrm>
              <a:off x="4704" y="1776"/>
              <a:ext cx="384" cy="13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2800"/>
                <a:t>yes </a:t>
              </a:r>
            </a:p>
            <a:p>
              <a:pPr algn="ctr" eaLnBrk="1" hangingPunct="1"/>
              <a:r>
                <a:rPr lang="es-MX" sz="2800"/>
                <a:t>yes</a:t>
              </a:r>
            </a:p>
            <a:p>
              <a:pPr algn="ctr" eaLnBrk="1" hangingPunct="1"/>
              <a:r>
                <a:rPr lang="es-MX" sz="2800"/>
                <a:t>yes</a:t>
              </a:r>
            </a:p>
            <a:p>
              <a:pPr algn="ctr" eaLnBrk="1" hangingPunct="1"/>
              <a:r>
                <a:rPr lang="es-MX" sz="2800"/>
                <a:t>no</a:t>
              </a:r>
            </a:p>
            <a:p>
              <a:pPr algn="ctr" eaLnBrk="1" hangingPunct="1"/>
              <a:endParaRPr lang="es-ES" sz="2800"/>
            </a:p>
          </p:txBody>
        </p:sp>
        <p:sp>
          <p:nvSpPr>
            <p:cNvPr id="134162" name="Rectangle 18"/>
            <p:cNvSpPr>
              <a:spLocks noChangeArrowheads="1"/>
            </p:cNvSpPr>
            <p:nvPr/>
          </p:nvSpPr>
          <p:spPr bwMode="auto">
            <a:xfrm>
              <a:off x="3984" y="1776"/>
              <a:ext cx="401" cy="17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2800"/>
                <a:t>yes</a:t>
              </a:r>
            </a:p>
            <a:p>
              <a:pPr algn="ctr" eaLnBrk="1" hangingPunct="1"/>
              <a:r>
                <a:rPr lang="es-MX" sz="2800"/>
                <a:t>yes</a:t>
              </a:r>
            </a:p>
            <a:p>
              <a:pPr algn="ctr" eaLnBrk="1" hangingPunct="1"/>
              <a:r>
                <a:rPr lang="es-MX" sz="2800"/>
                <a:t>yes</a:t>
              </a:r>
            </a:p>
            <a:p>
              <a:pPr algn="ctr" eaLnBrk="1" hangingPunct="1"/>
              <a:r>
                <a:rPr lang="es-MX" sz="2800"/>
                <a:t>yes</a:t>
              </a:r>
            </a:p>
            <a:p>
              <a:pPr algn="ctr" eaLnBrk="1" hangingPunct="1"/>
              <a:r>
                <a:rPr lang="es-MX" sz="2800"/>
                <a:t>no</a:t>
              </a:r>
            </a:p>
            <a:p>
              <a:pPr algn="ctr" eaLnBrk="1" hangingPunct="1"/>
              <a:r>
                <a:rPr lang="es-MX" sz="2800"/>
                <a:t>no</a:t>
              </a:r>
              <a:endParaRPr lang="es-ES" sz="2800"/>
            </a:p>
          </p:txBody>
        </p:sp>
        <p:sp>
          <p:nvSpPr>
            <p:cNvPr id="134163" name="Line 19"/>
            <p:cNvSpPr>
              <a:spLocks noChangeShapeType="1"/>
            </p:cNvSpPr>
            <p:nvPr/>
          </p:nvSpPr>
          <p:spPr bwMode="auto">
            <a:xfrm flipH="1">
              <a:off x="4175" y="1200"/>
              <a:ext cx="1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134164" name="Text Box 20"/>
            <p:cNvSpPr txBox="1">
              <a:spLocks noChangeArrowheads="1"/>
            </p:cNvSpPr>
            <p:nvPr/>
          </p:nvSpPr>
          <p:spPr bwMode="auto">
            <a:xfrm>
              <a:off x="3456" y="1296"/>
              <a:ext cx="53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2800"/>
                <a:t>hot</a:t>
              </a:r>
              <a:endParaRPr lang="es-ES" sz="2800"/>
            </a:p>
          </p:txBody>
        </p:sp>
        <p:sp>
          <p:nvSpPr>
            <p:cNvPr id="134165" name="Text Box 21"/>
            <p:cNvSpPr txBox="1">
              <a:spLocks noChangeArrowheads="1"/>
            </p:cNvSpPr>
            <p:nvPr/>
          </p:nvSpPr>
          <p:spPr bwMode="auto">
            <a:xfrm>
              <a:off x="4175" y="1296"/>
              <a:ext cx="67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2800"/>
                <a:t>mild</a:t>
              </a:r>
              <a:endParaRPr lang="es-ES" sz="2800"/>
            </a:p>
          </p:txBody>
        </p:sp>
        <p:sp>
          <p:nvSpPr>
            <p:cNvPr id="134166" name="Text Box 22"/>
            <p:cNvSpPr txBox="1">
              <a:spLocks noChangeArrowheads="1"/>
            </p:cNvSpPr>
            <p:nvPr/>
          </p:nvSpPr>
          <p:spPr bwMode="auto">
            <a:xfrm>
              <a:off x="4896" y="1248"/>
              <a:ext cx="57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2800"/>
                <a:t>cool</a:t>
              </a:r>
              <a:endParaRPr lang="es-ES" sz="2800"/>
            </a:p>
          </p:txBody>
        </p:sp>
        <p:sp>
          <p:nvSpPr>
            <p:cNvPr id="134167" name="Freeform 23"/>
            <p:cNvSpPr>
              <a:spLocks/>
            </p:cNvSpPr>
            <p:nvPr/>
          </p:nvSpPr>
          <p:spPr bwMode="auto">
            <a:xfrm>
              <a:off x="3408" y="960"/>
              <a:ext cx="48" cy="816"/>
            </a:xfrm>
            <a:custGeom>
              <a:avLst/>
              <a:gdLst/>
              <a:ahLst/>
              <a:cxnLst>
                <a:cxn ang="0">
                  <a:pos x="352" y="0"/>
                </a:cxn>
                <a:cxn ang="0">
                  <a:pos x="112" y="192"/>
                </a:cxn>
                <a:cxn ang="0">
                  <a:pos x="16" y="480"/>
                </a:cxn>
                <a:cxn ang="0">
                  <a:pos x="16" y="816"/>
                </a:cxn>
              </a:cxnLst>
              <a:rect l="0" t="0" r="r" b="b"/>
              <a:pathLst>
                <a:path w="352" h="816">
                  <a:moveTo>
                    <a:pt x="352" y="0"/>
                  </a:moveTo>
                  <a:cubicBezTo>
                    <a:pt x="260" y="56"/>
                    <a:pt x="168" y="112"/>
                    <a:pt x="112" y="192"/>
                  </a:cubicBezTo>
                  <a:cubicBezTo>
                    <a:pt x="56" y="272"/>
                    <a:pt x="32" y="376"/>
                    <a:pt x="16" y="480"/>
                  </a:cubicBezTo>
                  <a:cubicBezTo>
                    <a:pt x="0" y="584"/>
                    <a:pt x="16" y="760"/>
                    <a:pt x="16" y="81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134168" name="Freeform 24"/>
            <p:cNvSpPr>
              <a:spLocks/>
            </p:cNvSpPr>
            <p:nvPr/>
          </p:nvSpPr>
          <p:spPr bwMode="auto">
            <a:xfrm flipH="1">
              <a:off x="4816" y="912"/>
              <a:ext cx="128" cy="816"/>
            </a:xfrm>
            <a:custGeom>
              <a:avLst/>
              <a:gdLst/>
              <a:ahLst/>
              <a:cxnLst>
                <a:cxn ang="0">
                  <a:pos x="352" y="0"/>
                </a:cxn>
                <a:cxn ang="0">
                  <a:pos x="112" y="192"/>
                </a:cxn>
                <a:cxn ang="0">
                  <a:pos x="16" y="480"/>
                </a:cxn>
                <a:cxn ang="0">
                  <a:pos x="16" y="816"/>
                </a:cxn>
              </a:cxnLst>
              <a:rect l="0" t="0" r="r" b="b"/>
              <a:pathLst>
                <a:path w="352" h="816">
                  <a:moveTo>
                    <a:pt x="352" y="0"/>
                  </a:moveTo>
                  <a:cubicBezTo>
                    <a:pt x="260" y="56"/>
                    <a:pt x="168" y="112"/>
                    <a:pt x="112" y="192"/>
                  </a:cubicBezTo>
                  <a:cubicBezTo>
                    <a:pt x="56" y="272"/>
                    <a:pt x="32" y="376"/>
                    <a:pt x="16" y="480"/>
                  </a:cubicBezTo>
                  <a:cubicBezTo>
                    <a:pt x="0" y="584"/>
                    <a:pt x="16" y="760"/>
                    <a:pt x="16" y="81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170" name="Group 2"/>
          <p:cNvGrpSpPr>
            <a:grpSpLocks/>
          </p:cNvGrpSpPr>
          <p:nvPr/>
        </p:nvGrpSpPr>
        <p:grpSpPr bwMode="auto">
          <a:xfrm>
            <a:off x="1408113" y="1143000"/>
            <a:ext cx="3163887" cy="4724400"/>
            <a:chOff x="702" y="672"/>
            <a:chExt cx="1993" cy="2976"/>
          </a:xfrm>
        </p:grpSpPr>
        <p:sp>
          <p:nvSpPr>
            <p:cNvPr id="135171" name="Oval 3"/>
            <p:cNvSpPr>
              <a:spLocks noChangeArrowheads="1"/>
            </p:cNvSpPr>
            <p:nvPr/>
          </p:nvSpPr>
          <p:spPr bwMode="auto">
            <a:xfrm>
              <a:off x="834" y="672"/>
              <a:ext cx="1159" cy="72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3600"/>
                <a:t>humidity</a:t>
              </a:r>
              <a:endParaRPr lang="es-ES" sz="3600"/>
            </a:p>
          </p:txBody>
        </p:sp>
        <p:sp>
          <p:nvSpPr>
            <p:cNvPr id="135172" name="Rectangle 4"/>
            <p:cNvSpPr>
              <a:spLocks noChangeArrowheads="1"/>
            </p:cNvSpPr>
            <p:nvPr/>
          </p:nvSpPr>
          <p:spPr bwMode="auto">
            <a:xfrm>
              <a:off x="702" y="1728"/>
              <a:ext cx="450" cy="19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2800"/>
                <a:t>yes</a:t>
              </a:r>
            </a:p>
            <a:p>
              <a:pPr algn="ctr" eaLnBrk="1" hangingPunct="1"/>
              <a:r>
                <a:rPr lang="es-MX" sz="2800"/>
                <a:t>yes</a:t>
              </a:r>
            </a:p>
            <a:p>
              <a:pPr algn="ctr" eaLnBrk="1" hangingPunct="1"/>
              <a:r>
                <a:rPr lang="es-MX" sz="2800"/>
                <a:t>yes</a:t>
              </a:r>
            </a:p>
            <a:p>
              <a:pPr algn="ctr" eaLnBrk="1" hangingPunct="1"/>
              <a:r>
                <a:rPr lang="es-MX" sz="2800"/>
                <a:t>no</a:t>
              </a:r>
            </a:p>
            <a:p>
              <a:pPr algn="ctr" eaLnBrk="1" hangingPunct="1"/>
              <a:r>
                <a:rPr lang="es-MX" sz="2800"/>
                <a:t>no</a:t>
              </a:r>
            </a:p>
            <a:p>
              <a:pPr algn="ctr" eaLnBrk="1" hangingPunct="1"/>
              <a:r>
                <a:rPr lang="es-MX" sz="2800"/>
                <a:t>no</a:t>
              </a:r>
            </a:p>
            <a:p>
              <a:pPr algn="ctr" eaLnBrk="1" hangingPunct="1"/>
              <a:r>
                <a:rPr lang="es-MX" sz="2800"/>
                <a:t>no</a:t>
              </a:r>
              <a:endParaRPr lang="es-ES"/>
            </a:p>
          </p:txBody>
        </p:sp>
        <p:sp>
          <p:nvSpPr>
            <p:cNvPr id="135173" name="Rectangle 5"/>
            <p:cNvSpPr>
              <a:spLocks noChangeArrowheads="1"/>
            </p:cNvSpPr>
            <p:nvPr/>
          </p:nvSpPr>
          <p:spPr bwMode="auto">
            <a:xfrm>
              <a:off x="1632" y="1728"/>
              <a:ext cx="384" cy="18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2800"/>
                <a:t>yes</a:t>
              </a:r>
            </a:p>
            <a:p>
              <a:pPr algn="ctr" eaLnBrk="1" hangingPunct="1"/>
              <a:r>
                <a:rPr lang="es-MX" sz="2800"/>
                <a:t>yes</a:t>
              </a:r>
            </a:p>
            <a:p>
              <a:pPr algn="ctr" eaLnBrk="1" hangingPunct="1"/>
              <a:r>
                <a:rPr lang="es-MX" sz="2800"/>
                <a:t>yes</a:t>
              </a:r>
            </a:p>
            <a:p>
              <a:pPr algn="ctr" eaLnBrk="1" hangingPunct="1"/>
              <a:r>
                <a:rPr lang="es-MX" sz="2800"/>
                <a:t>yes</a:t>
              </a:r>
            </a:p>
            <a:p>
              <a:pPr algn="ctr" eaLnBrk="1" hangingPunct="1"/>
              <a:r>
                <a:rPr lang="es-MX" sz="2800"/>
                <a:t>yes</a:t>
              </a:r>
            </a:p>
            <a:p>
              <a:pPr algn="ctr" eaLnBrk="1" hangingPunct="1"/>
              <a:r>
                <a:rPr lang="es-MX" sz="2800"/>
                <a:t>yes</a:t>
              </a:r>
            </a:p>
            <a:p>
              <a:pPr algn="ctr" eaLnBrk="1" hangingPunct="1"/>
              <a:r>
                <a:rPr lang="es-MX" sz="2800"/>
                <a:t>no</a:t>
              </a:r>
              <a:endParaRPr lang="es-ES" sz="2800"/>
            </a:p>
          </p:txBody>
        </p:sp>
        <p:sp>
          <p:nvSpPr>
            <p:cNvPr id="135174" name="Line 6"/>
            <p:cNvSpPr>
              <a:spLocks noChangeShapeType="1"/>
            </p:cNvSpPr>
            <p:nvPr/>
          </p:nvSpPr>
          <p:spPr bwMode="auto">
            <a:xfrm flipH="1">
              <a:off x="960" y="1296"/>
              <a:ext cx="48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135175" name="Line 7"/>
            <p:cNvSpPr>
              <a:spLocks noChangeShapeType="1"/>
            </p:cNvSpPr>
            <p:nvPr/>
          </p:nvSpPr>
          <p:spPr bwMode="auto">
            <a:xfrm>
              <a:off x="1824" y="1296"/>
              <a:ext cx="96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135176" name="Text Box 8"/>
            <p:cNvSpPr txBox="1">
              <a:spLocks noChangeArrowheads="1"/>
            </p:cNvSpPr>
            <p:nvPr/>
          </p:nvSpPr>
          <p:spPr bwMode="auto">
            <a:xfrm>
              <a:off x="1104" y="1440"/>
              <a:ext cx="59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2800"/>
                <a:t>high</a:t>
              </a:r>
              <a:endParaRPr lang="es-ES" sz="2800"/>
            </a:p>
          </p:txBody>
        </p:sp>
        <p:sp>
          <p:nvSpPr>
            <p:cNvPr id="135177" name="Text Box 9"/>
            <p:cNvSpPr txBox="1">
              <a:spLocks noChangeArrowheads="1"/>
            </p:cNvSpPr>
            <p:nvPr/>
          </p:nvSpPr>
          <p:spPr bwMode="auto">
            <a:xfrm>
              <a:off x="1920" y="1296"/>
              <a:ext cx="77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2800"/>
                <a:t>normal</a:t>
              </a:r>
              <a:endParaRPr lang="es-ES" sz="2800"/>
            </a:p>
          </p:txBody>
        </p:sp>
      </p:grpSp>
      <p:grpSp>
        <p:nvGrpSpPr>
          <p:cNvPr id="135178" name="Group 10"/>
          <p:cNvGrpSpPr>
            <a:grpSpLocks/>
          </p:cNvGrpSpPr>
          <p:nvPr/>
        </p:nvGrpSpPr>
        <p:grpSpPr bwMode="auto">
          <a:xfrm>
            <a:off x="4800600" y="1219200"/>
            <a:ext cx="3281363" cy="4572000"/>
            <a:chOff x="3264" y="864"/>
            <a:chExt cx="2067" cy="2880"/>
          </a:xfrm>
        </p:grpSpPr>
        <p:sp>
          <p:nvSpPr>
            <p:cNvPr id="135179" name="Oval 11"/>
            <p:cNvSpPr>
              <a:spLocks noChangeArrowheads="1"/>
            </p:cNvSpPr>
            <p:nvPr/>
          </p:nvSpPr>
          <p:spPr bwMode="auto">
            <a:xfrm>
              <a:off x="3753" y="864"/>
              <a:ext cx="1048" cy="52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3600"/>
                <a:t>windy</a:t>
              </a:r>
              <a:endParaRPr lang="es-ES" sz="3600"/>
            </a:p>
          </p:txBody>
        </p:sp>
        <p:sp>
          <p:nvSpPr>
            <p:cNvPr id="135180" name="Rectangle 12"/>
            <p:cNvSpPr>
              <a:spLocks noChangeArrowheads="1"/>
            </p:cNvSpPr>
            <p:nvPr/>
          </p:nvSpPr>
          <p:spPr bwMode="auto">
            <a:xfrm>
              <a:off x="3360" y="1584"/>
              <a:ext cx="480" cy="21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s-MX" sz="2800"/>
            </a:p>
            <a:p>
              <a:pPr algn="ctr" eaLnBrk="1" hangingPunct="1"/>
              <a:r>
                <a:rPr lang="es-MX" sz="2800"/>
                <a:t>yes</a:t>
              </a:r>
            </a:p>
            <a:p>
              <a:pPr algn="ctr" eaLnBrk="1" hangingPunct="1"/>
              <a:r>
                <a:rPr lang="es-MX" sz="2800"/>
                <a:t>yes</a:t>
              </a:r>
            </a:p>
            <a:p>
              <a:pPr algn="ctr" eaLnBrk="1" hangingPunct="1"/>
              <a:r>
                <a:rPr lang="es-MX" sz="2800"/>
                <a:t>yes</a:t>
              </a:r>
            </a:p>
            <a:p>
              <a:pPr algn="ctr" eaLnBrk="1" hangingPunct="1"/>
              <a:r>
                <a:rPr lang="es-MX" sz="2800"/>
                <a:t>yes</a:t>
              </a:r>
            </a:p>
            <a:p>
              <a:pPr algn="ctr" eaLnBrk="1" hangingPunct="1"/>
              <a:r>
                <a:rPr lang="es-MX" sz="2800"/>
                <a:t>yes</a:t>
              </a:r>
            </a:p>
            <a:p>
              <a:pPr algn="ctr" eaLnBrk="1" hangingPunct="1"/>
              <a:r>
                <a:rPr lang="es-MX" sz="2800"/>
                <a:t>yes</a:t>
              </a:r>
            </a:p>
            <a:p>
              <a:pPr algn="ctr" eaLnBrk="1" hangingPunct="1"/>
              <a:r>
                <a:rPr lang="es-MX" sz="2800"/>
                <a:t>no</a:t>
              </a:r>
            </a:p>
            <a:p>
              <a:pPr algn="ctr" eaLnBrk="1" hangingPunct="1"/>
              <a:r>
                <a:rPr lang="es-MX" sz="2800"/>
                <a:t>no</a:t>
              </a:r>
            </a:p>
            <a:p>
              <a:pPr algn="ctr" eaLnBrk="1" hangingPunct="1"/>
              <a:endParaRPr lang="es-ES"/>
            </a:p>
          </p:txBody>
        </p:sp>
        <p:sp>
          <p:nvSpPr>
            <p:cNvPr id="135181" name="Rectangle 13"/>
            <p:cNvSpPr>
              <a:spLocks noChangeArrowheads="1"/>
            </p:cNvSpPr>
            <p:nvPr/>
          </p:nvSpPr>
          <p:spPr bwMode="auto">
            <a:xfrm>
              <a:off x="4464" y="1680"/>
              <a:ext cx="431" cy="16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2800"/>
                <a:t>yes</a:t>
              </a:r>
            </a:p>
            <a:p>
              <a:pPr algn="ctr" eaLnBrk="1" hangingPunct="1"/>
              <a:r>
                <a:rPr lang="es-MX" sz="2800"/>
                <a:t>yes</a:t>
              </a:r>
            </a:p>
            <a:p>
              <a:pPr algn="ctr" eaLnBrk="1" hangingPunct="1"/>
              <a:r>
                <a:rPr lang="es-MX" sz="2800"/>
                <a:t>yes</a:t>
              </a:r>
            </a:p>
            <a:p>
              <a:pPr algn="ctr" eaLnBrk="1" hangingPunct="1"/>
              <a:r>
                <a:rPr lang="es-MX" sz="2800"/>
                <a:t>no</a:t>
              </a:r>
            </a:p>
            <a:p>
              <a:pPr algn="ctr" eaLnBrk="1" hangingPunct="1"/>
              <a:r>
                <a:rPr lang="es-MX" sz="2800"/>
                <a:t>no</a:t>
              </a:r>
            </a:p>
            <a:p>
              <a:pPr algn="ctr" eaLnBrk="1" hangingPunct="1"/>
              <a:r>
                <a:rPr lang="es-MX" sz="2800"/>
                <a:t>no</a:t>
              </a:r>
              <a:endParaRPr lang="es-ES" sz="2800"/>
            </a:p>
          </p:txBody>
        </p:sp>
        <p:sp>
          <p:nvSpPr>
            <p:cNvPr id="135182" name="Line 14"/>
            <p:cNvSpPr>
              <a:spLocks noChangeShapeType="1"/>
            </p:cNvSpPr>
            <p:nvPr/>
          </p:nvSpPr>
          <p:spPr bwMode="auto">
            <a:xfrm flipH="1">
              <a:off x="3648" y="1344"/>
              <a:ext cx="28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135183" name="Line 15"/>
            <p:cNvSpPr>
              <a:spLocks noChangeShapeType="1"/>
            </p:cNvSpPr>
            <p:nvPr/>
          </p:nvSpPr>
          <p:spPr bwMode="auto">
            <a:xfrm>
              <a:off x="4608" y="1344"/>
              <a:ext cx="134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135184" name="Text Box 16"/>
            <p:cNvSpPr txBox="1">
              <a:spLocks noChangeArrowheads="1"/>
            </p:cNvSpPr>
            <p:nvPr/>
          </p:nvSpPr>
          <p:spPr bwMode="auto">
            <a:xfrm>
              <a:off x="3264" y="1152"/>
              <a:ext cx="56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2800"/>
                <a:t>false</a:t>
              </a:r>
              <a:endParaRPr lang="es-ES" sz="2800"/>
            </a:p>
          </p:txBody>
        </p:sp>
        <p:sp>
          <p:nvSpPr>
            <p:cNvPr id="135185" name="Text Box 17"/>
            <p:cNvSpPr txBox="1">
              <a:spLocks noChangeArrowheads="1"/>
            </p:cNvSpPr>
            <p:nvPr/>
          </p:nvSpPr>
          <p:spPr bwMode="auto">
            <a:xfrm>
              <a:off x="4752" y="1152"/>
              <a:ext cx="57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2800"/>
                <a:t>true</a:t>
              </a:r>
              <a:endParaRPr lang="es-ES" sz="2800"/>
            </a:p>
          </p:txBody>
        </p:sp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_tradnl"/>
              <a:t>No se considera ningún atributo.</a:t>
            </a:r>
          </a:p>
          <a:p>
            <a:endParaRPr lang="es-ES_tradnl"/>
          </a:p>
          <a:p>
            <a:pPr>
              <a:buFont typeface="Monotype Sorts" pitchFamily="2" charset="2"/>
              <a:buNone/>
            </a:pPr>
            <a:r>
              <a:rPr lang="es-ES_tradnl"/>
              <a:t> IS([9,5]) = -(9/14) lg (9/14) - (5/14) lg (5/14)</a:t>
            </a:r>
          </a:p>
          <a:p>
            <a:pPr>
              <a:buFont typeface="Monotype Sorts" pitchFamily="2" charset="2"/>
              <a:buNone/>
            </a:pPr>
            <a:r>
              <a:rPr lang="es-ES_tradnl"/>
              <a:t>  		       = 0.4097 + 0.5305</a:t>
            </a:r>
          </a:p>
          <a:p>
            <a:pPr>
              <a:buFont typeface="Monotype Sorts" pitchFamily="2" charset="2"/>
              <a:buNone/>
            </a:pPr>
            <a:r>
              <a:rPr lang="es-ES_tradnl"/>
              <a:t>		       = 0.940</a:t>
            </a:r>
          </a:p>
          <a:p>
            <a:endParaRPr lang="es-ES_tradnl"/>
          </a:p>
        </p:txBody>
      </p:sp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/>
              <a:t>Información del sistema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_tradnl"/>
              <a:t>De cada rama</a:t>
            </a:r>
          </a:p>
          <a:p>
            <a:pPr lvl="1"/>
            <a:r>
              <a:rPr lang="es-ES_tradnl"/>
              <a:t>ISunny ([2,3]) = 0.5287 + 0.4421 </a:t>
            </a:r>
            <a:r>
              <a:rPr lang="es-ES_tradnl">
                <a:sym typeface="Symbol" pitchFamily="18" charset="2"/>
              </a:rPr>
              <a:t></a:t>
            </a:r>
            <a:r>
              <a:rPr lang="es-ES_tradnl"/>
              <a:t> 0.971</a:t>
            </a:r>
          </a:p>
          <a:p>
            <a:pPr lvl="1"/>
            <a:r>
              <a:rPr lang="es-ES_tradnl"/>
              <a:t>IOvercast ([4,0]) = 0</a:t>
            </a:r>
          </a:p>
          <a:p>
            <a:pPr lvl="1"/>
            <a:r>
              <a:rPr lang="es-ES_tradnl"/>
              <a:t>IRainy ([3,2]) = 0.4421 + 0.5287 </a:t>
            </a:r>
            <a:r>
              <a:rPr lang="es-ES_tradnl">
                <a:sym typeface="Symbol" pitchFamily="18" charset="2"/>
              </a:rPr>
              <a:t></a:t>
            </a:r>
            <a:r>
              <a:rPr lang="es-ES_tradnl"/>
              <a:t> 0.971</a:t>
            </a:r>
          </a:p>
          <a:p>
            <a:r>
              <a:rPr lang="es-ES_tradnl"/>
              <a:t>Del atributo</a:t>
            </a:r>
          </a:p>
          <a:p>
            <a:pPr lvl="1"/>
            <a:r>
              <a:rPr lang="es-ES_tradnl"/>
              <a:t>IOutlook = </a:t>
            </a:r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/>
              <a:t>Información</a:t>
            </a:r>
          </a:p>
        </p:txBody>
      </p:sp>
      <p:graphicFrame>
        <p:nvGraphicFramePr>
          <p:cNvPr id="118788" name="Object 4"/>
          <p:cNvGraphicFramePr>
            <a:graphicFrameLocks noChangeAspect="1"/>
          </p:cNvGraphicFramePr>
          <p:nvPr/>
        </p:nvGraphicFramePr>
        <p:xfrm>
          <a:off x="3694113" y="4556125"/>
          <a:ext cx="4916487" cy="1463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13" name="Ecuación" r:id="rId3" imgW="1955520" imgH="583920" progId="Equation.3">
                  <p:embed/>
                </p:oleObj>
              </mc:Choice>
              <mc:Fallback>
                <p:oleObj name="Ecuación" r:id="rId3" imgW="1955520" imgH="58392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4113" y="4556125"/>
                        <a:ext cx="4916487" cy="1463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_tradnl" sz="2800" b="1"/>
              <a:t>GOutlook</a:t>
            </a:r>
            <a:r>
              <a:rPr lang="es-ES_tradnl" sz="2800"/>
              <a:t> = IS - IOutlook</a:t>
            </a:r>
          </a:p>
          <a:p>
            <a:pPr>
              <a:buFont typeface="Monotype Sorts" pitchFamily="2" charset="2"/>
              <a:buNone/>
            </a:pPr>
            <a:r>
              <a:rPr lang="es-ES_tradnl" sz="2800"/>
              <a:t>	= 0.940 - 0.693 = 0.247</a:t>
            </a:r>
          </a:p>
          <a:p>
            <a:r>
              <a:rPr lang="es-ES_tradnl" sz="2800"/>
              <a:t>GTemperature = IS - ITemperature</a:t>
            </a:r>
          </a:p>
          <a:p>
            <a:pPr>
              <a:buFont typeface="Monotype Sorts" pitchFamily="2" charset="2"/>
              <a:buNone/>
            </a:pPr>
            <a:r>
              <a:rPr lang="es-ES_tradnl" sz="2800"/>
              <a:t>	= 0.940 - 0.911 = 0.029</a:t>
            </a:r>
          </a:p>
          <a:p>
            <a:r>
              <a:rPr lang="es-ES_tradnl" sz="2800"/>
              <a:t>GHumidity = IS - IHumidity</a:t>
            </a:r>
          </a:p>
          <a:p>
            <a:pPr>
              <a:buFont typeface="Monotype Sorts" pitchFamily="2" charset="2"/>
              <a:buNone/>
            </a:pPr>
            <a:r>
              <a:rPr lang="es-ES_tradnl" sz="2800"/>
              <a:t>	= 0.940 - 0.788 = 0.152</a:t>
            </a:r>
          </a:p>
          <a:p>
            <a:r>
              <a:rPr lang="es-ES_tradnl" sz="2800"/>
              <a:t>GWindy = IS - IWindy</a:t>
            </a:r>
          </a:p>
          <a:p>
            <a:pPr>
              <a:buFont typeface="Monotype Sorts" pitchFamily="2" charset="2"/>
              <a:buNone/>
            </a:pPr>
            <a:r>
              <a:rPr lang="es-ES_tradnl" sz="2800"/>
              <a:t>	= 0.940 - 0.892 = 0.048</a:t>
            </a:r>
          </a:p>
        </p:txBody>
      </p:sp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/>
              <a:t>Ganancia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834" name="Group 2"/>
          <p:cNvGrpSpPr>
            <a:grpSpLocks/>
          </p:cNvGrpSpPr>
          <p:nvPr/>
        </p:nvGrpSpPr>
        <p:grpSpPr bwMode="auto">
          <a:xfrm>
            <a:off x="990600" y="457200"/>
            <a:ext cx="3657600" cy="3200400"/>
            <a:chOff x="96" y="240"/>
            <a:chExt cx="2304" cy="2016"/>
          </a:xfrm>
        </p:grpSpPr>
        <p:sp>
          <p:nvSpPr>
            <p:cNvPr id="120835" name="Oval 3"/>
            <p:cNvSpPr>
              <a:spLocks noChangeArrowheads="1"/>
            </p:cNvSpPr>
            <p:nvPr/>
          </p:nvSpPr>
          <p:spPr bwMode="auto">
            <a:xfrm>
              <a:off x="1056" y="240"/>
              <a:ext cx="816" cy="43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2800"/>
                <a:t>outlook</a:t>
              </a:r>
              <a:endParaRPr lang="es-ES" sz="2800"/>
            </a:p>
          </p:txBody>
        </p:sp>
        <p:sp>
          <p:nvSpPr>
            <p:cNvPr id="120836" name="Oval 4"/>
            <p:cNvSpPr>
              <a:spLocks noChangeArrowheads="1"/>
            </p:cNvSpPr>
            <p:nvPr/>
          </p:nvSpPr>
          <p:spPr bwMode="auto">
            <a:xfrm>
              <a:off x="336" y="1008"/>
              <a:ext cx="1008" cy="38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/>
                <a:t>temperature</a:t>
              </a:r>
              <a:endParaRPr lang="es-ES"/>
            </a:p>
          </p:txBody>
        </p:sp>
        <p:sp>
          <p:nvSpPr>
            <p:cNvPr id="120837" name="Rectangle 5"/>
            <p:cNvSpPr>
              <a:spLocks noChangeArrowheads="1"/>
            </p:cNvSpPr>
            <p:nvPr/>
          </p:nvSpPr>
          <p:spPr bwMode="auto">
            <a:xfrm>
              <a:off x="96" y="1776"/>
              <a:ext cx="336" cy="4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/>
                <a:t>no</a:t>
              </a:r>
            </a:p>
            <a:p>
              <a:pPr algn="ctr" eaLnBrk="1" hangingPunct="1"/>
              <a:r>
                <a:rPr lang="es-MX"/>
                <a:t>no</a:t>
              </a:r>
              <a:endParaRPr lang="es-ES"/>
            </a:p>
          </p:txBody>
        </p:sp>
        <p:sp>
          <p:nvSpPr>
            <p:cNvPr id="120838" name="Rectangle 6"/>
            <p:cNvSpPr>
              <a:spLocks noChangeArrowheads="1"/>
            </p:cNvSpPr>
            <p:nvPr/>
          </p:nvSpPr>
          <p:spPr bwMode="auto">
            <a:xfrm>
              <a:off x="624" y="1776"/>
              <a:ext cx="336" cy="4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/>
                <a:t>yes</a:t>
              </a:r>
            </a:p>
            <a:p>
              <a:pPr algn="ctr" eaLnBrk="1" hangingPunct="1"/>
              <a:r>
                <a:rPr lang="es-MX"/>
                <a:t>no</a:t>
              </a:r>
              <a:endParaRPr lang="es-ES"/>
            </a:p>
          </p:txBody>
        </p:sp>
        <p:sp>
          <p:nvSpPr>
            <p:cNvPr id="120839" name="Rectangle 7"/>
            <p:cNvSpPr>
              <a:spLocks noChangeArrowheads="1"/>
            </p:cNvSpPr>
            <p:nvPr/>
          </p:nvSpPr>
          <p:spPr bwMode="auto">
            <a:xfrm>
              <a:off x="1152" y="1776"/>
              <a:ext cx="336" cy="4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/>
                <a:t>yes</a:t>
              </a:r>
              <a:endParaRPr lang="es-ES"/>
            </a:p>
          </p:txBody>
        </p:sp>
        <p:sp>
          <p:nvSpPr>
            <p:cNvPr id="120840" name="Text Box 8"/>
            <p:cNvSpPr txBox="1">
              <a:spLocks noChangeArrowheads="1"/>
            </p:cNvSpPr>
            <p:nvPr/>
          </p:nvSpPr>
          <p:spPr bwMode="auto">
            <a:xfrm>
              <a:off x="240" y="1440"/>
              <a:ext cx="5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/>
                <a:t>hot</a:t>
              </a:r>
              <a:endParaRPr lang="es-ES"/>
            </a:p>
          </p:txBody>
        </p:sp>
        <p:sp>
          <p:nvSpPr>
            <p:cNvPr id="120841" name="Text Box 9"/>
            <p:cNvSpPr txBox="1">
              <a:spLocks noChangeArrowheads="1"/>
            </p:cNvSpPr>
            <p:nvPr/>
          </p:nvSpPr>
          <p:spPr bwMode="auto">
            <a:xfrm>
              <a:off x="864" y="1440"/>
              <a:ext cx="5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/>
                <a:t>mild</a:t>
              </a:r>
              <a:endParaRPr lang="es-ES"/>
            </a:p>
          </p:txBody>
        </p:sp>
        <p:sp>
          <p:nvSpPr>
            <p:cNvPr id="120842" name="Text Box 10"/>
            <p:cNvSpPr txBox="1">
              <a:spLocks noChangeArrowheads="1"/>
            </p:cNvSpPr>
            <p:nvPr/>
          </p:nvSpPr>
          <p:spPr bwMode="auto">
            <a:xfrm>
              <a:off x="1392" y="1440"/>
              <a:ext cx="5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/>
                <a:t>cool</a:t>
              </a:r>
              <a:endParaRPr lang="es-ES"/>
            </a:p>
          </p:txBody>
        </p:sp>
        <p:sp>
          <p:nvSpPr>
            <p:cNvPr id="120843" name="Freeform 11"/>
            <p:cNvSpPr>
              <a:spLocks/>
            </p:cNvSpPr>
            <p:nvPr/>
          </p:nvSpPr>
          <p:spPr bwMode="auto">
            <a:xfrm>
              <a:off x="232" y="1296"/>
              <a:ext cx="152" cy="432"/>
            </a:xfrm>
            <a:custGeom>
              <a:avLst/>
              <a:gdLst/>
              <a:ahLst/>
              <a:cxnLst>
                <a:cxn ang="0">
                  <a:pos x="152" y="0"/>
                </a:cxn>
                <a:cxn ang="0">
                  <a:pos x="56" y="144"/>
                </a:cxn>
                <a:cxn ang="0">
                  <a:pos x="8" y="336"/>
                </a:cxn>
                <a:cxn ang="0">
                  <a:pos x="8" y="432"/>
                </a:cxn>
              </a:cxnLst>
              <a:rect l="0" t="0" r="r" b="b"/>
              <a:pathLst>
                <a:path w="152" h="432">
                  <a:moveTo>
                    <a:pt x="152" y="0"/>
                  </a:moveTo>
                  <a:cubicBezTo>
                    <a:pt x="116" y="44"/>
                    <a:pt x="80" y="88"/>
                    <a:pt x="56" y="144"/>
                  </a:cubicBezTo>
                  <a:cubicBezTo>
                    <a:pt x="32" y="200"/>
                    <a:pt x="16" y="288"/>
                    <a:pt x="8" y="336"/>
                  </a:cubicBezTo>
                  <a:cubicBezTo>
                    <a:pt x="0" y="384"/>
                    <a:pt x="16" y="424"/>
                    <a:pt x="8" y="43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120844" name="Freeform 12"/>
            <p:cNvSpPr>
              <a:spLocks/>
            </p:cNvSpPr>
            <p:nvPr/>
          </p:nvSpPr>
          <p:spPr bwMode="auto">
            <a:xfrm flipH="1">
              <a:off x="1296" y="1296"/>
              <a:ext cx="96" cy="432"/>
            </a:xfrm>
            <a:custGeom>
              <a:avLst/>
              <a:gdLst/>
              <a:ahLst/>
              <a:cxnLst>
                <a:cxn ang="0">
                  <a:pos x="152" y="0"/>
                </a:cxn>
                <a:cxn ang="0">
                  <a:pos x="56" y="144"/>
                </a:cxn>
                <a:cxn ang="0">
                  <a:pos x="8" y="336"/>
                </a:cxn>
                <a:cxn ang="0">
                  <a:pos x="8" y="432"/>
                </a:cxn>
              </a:cxnLst>
              <a:rect l="0" t="0" r="r" b="b"/>
              <a:pathLst>
                <a:path w="152" h="432">
                  <a:moveTo>
                    <a:pt x="152" y="0"/>
                  </a:moveTo>
                  <a:cubicBezTo>
                    <a:pt x="116" y="44"/>
                    <a:pt x="80" y="88"/>
                    <a:pt x="56" y="144"/>
                  </a:cubicBezTo>
                  <a:cubicBezTo>
                    <a:pt x="32" y="200"/>
                    <a:pt x="16" y="288"/>
                    <a:pt x="8" y="336"/>
                  </a:cubicBezTo>
                  <a:cubicBezTo>
                    <a:pt x="0" y="384"/>
                    <a:pt x="16" y="424"/>
                    <a:pt x="8" y="43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120845" name="Line 13"/>
            <p:cNvSpPr>
              <a:spLocks noChangeShapeType="1"/>
            </p:cNvSpPr>
            <p:nvPr/>
          </p:nvSpPr>
          <p:spPr bwMode="auto">
            <a:xfrm>
              <a:off x="864" y="1392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120846" name="Freeform 14"/>
            <p:cNvSpPr>
              <a:spLocks/>
            </p:cNvSpPr>
            <p:nvPr/>
          </p:nvSpPr>
          <p:spPr bwMode="auto">
            <a:xfrm flipH="1">
              <a:off x="1872" y="480"/>
              <a:ext cx="192" cy="480"/>
            </a:xfrm>
            <a:custGeom>
              <a:avLst/>
              <a:gdLst/>
              <a:ahLst/>
              <a:cxnLst>
                <a:cxn ang="0">
                  <a:pos x="152" y="0"/>
                </a:cxn>
                <a:cxn ang="0">
                  <a:pos x="56" y="144"/>
                </a:cxn>
                <a:cxn ang="0">
                  <a:pos x="8" y="336"/>
                </a:cxn>
                <a:cxn ang="0">
                  <a:pos x="8" y="432"/>
                </a:cxn>
              </a:cxnLst>
              <a:rect l="0" t="0" r="r" b="b"/>
              <a:pathLst>
                <a:path w="152" h="432">
                  <a:moveTo>
                    <a:pt x="152" y="0"/>
                  </a:moveTo>
                  <a:cubicBezTo>
                    <a:pt x="116" y="44"/>
                    <a:pt x="80" y="88"/>
                    <a:pt x="56" y="144"/>
                  </a:cubicBezTo>
                  <a:cubicBezTo>
                    <a:pt x="32" y="200"/>
                    <a:pt x="16" y="288"/>
                    <a:pt x="8" y="336"/>
                  </a:cubicBezTo>
                  <a:cubicBezTo>
                    <a:pt x="0" y="384"/>
                    <a:pt x="16" y="424"/>
                    <a:pt x="8" y="43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120847" name="Freeform 15"/>
            <p:cNvSpPr>
              <a:spLocks/>
            </p:cNvSpPr>
            <p:nvPr/>
          </p:nvSpPr>
          <p:spPr bwMode="auto">
            <a:xfrm>
              <a:off x="856" y="528"/>
              <a:ext cx="152" cy="432"/>
            </a:xfrm>
            <a:custGeom>
              <a:avLst/>
              <a:gdLst/>
              <a:ahLst/>
              <a:cxnLst>
                <a:cxn ang="0">
                  <a:pos x="152" y="0"/>
                </a:cxn>
                <a:cxn ang="0">
                  <a:pos x="56" y="144"/>
                </a:cxn>
                <a:cxn ang="0">
                  <a:pos x="8" y="336"/>
                </a:cxn>
                <a:cxn ang="0">
                  <a:pos x="8" y="432"/>
                </a:cxn>
              </a:cxnLst>
              <a:rect l="0" t="0" r="r" b="b"/>
              <a:pathLst>
                <a:path w="152" h="432">
                  <a:moveTo>
                    <a:pt x="152" y="0"/>
                  </a:moveTo>
                  <a:cubicBezTo>
                    <a:pt x="116" y="44"/>
                    <a:pt x="80" y="88"/>
                    <a:pt x="56" y="144"/>
                  </a:cubicBezTo>
                  <a:cubicBezTo>
                    <a:pt x="32" y="200"/>
                    <a:pt x="16" y="288"/>
                    <a:pt x="8" y="336"/>
                  </a:cubicBezTo>
                  <a:cubicBezTo>
                    <a:pt x="0" y="384"/>
                    <a:pt x="16" y="424"/>
                    <a:pt x="8" y="43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120848" name="Line 16"/>
            <p:cNvSpPr>
              <a:spLocks noChangeShapeType="1"/>
            </p:cNvSpPr>
            <p:nvPr/>
          </p:nvSpPr>
          <p:spPr bwMode="auto">
            <a:xfrm>
              <a:off x="1440" y="672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120849" name="Text Box 17"/>
            <p:cNvSpPr txBox="1">
              <a:spLocks noChangeArrowheads="1"/>
            </p:cNvSpPr>
            <p:nvPr/>
          </p:nvSpPr>
          <p:spPr bwMode="auto">
            <a:xfrm>
              <a:off x="1392" y="912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b="1"/>
                <a:t>...</a:t>
              </a:r>
              <a:endParaRPr lang="es-ES" b="1"/>
            </a:p>
          </p:txBody>
        </p:sp>
        <p:sp>
          <p:nvSpPr>
            <p:cNvPr id="120850" name="Text Box 18"/>
            <p:cNvSpPr txBox="1">
              <a:spLocks noChangeArrowheads="1"/>
            </p:cNvSpPr>
            <p:nvPr/>
          </p:nvSpPr>
          <p:spPr bwMode="auto">
            <a:xfrm>
              <a:off x="1968" y="912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b="1"/>
                <a:t>...</a:t>
              </a:r>
              <a:endParaRPr lang="es-ES" b="1"/>
            </a:p>
          </p:txBody>
        </p:sp>
      </p:grpSp>
      <p:sp>
        <p:nvSpPr>
          <p:cNvPr id="120851" name="Text Box 19"/>
          <p:cNvSpPr txBox="1">
            <a:spLocks noChangeArrowheads="1"/>
          </p:cNvSpPr>
          <p:nvPr/>
        </p:nvSpPr>
        <p:spPr bwMode="auto">
          <a:xfrm>
            <a:off x="838200" y="9906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MX"/>
              <a:t>sunny</a:t>
            </a:r>
            <a:endParaRPr lang="es-ES"/>
          </a:p>
        </p:txBody>
      </p:sp>
      <p:grpSp>
        <p:nvGrpSpPr>
          <p:cNvPr id="120852" name="Group 20"/>
          <p:cNvGrpSpPr>
            <a:grpSpLocks/>
          </p:cNvGrpSpPr>
          <p:nvPr/>
        </p:nvGrpSpPr>
        <p:grpSpPr bwMode="auto">
          <a:xfrm>
            <a:off x="5486400" y="381000"/>
            <a:ext cx="3429000" cy="3505200"/>
            <a:chOff x="3264" y="240"/>
            <a:chExt cx="2160" cy="2208"/>
          </a:xfrm>
        </p:grpSpPr>
        <p:grpSp>
          <p:nvGrpSpPr>
            <p:cNvPr id="120853" name="Group 21"/>
            <p:cNvGrpSpPr>
              <a:grpSpLocks/>
            </p:cNvGrpSpPr>
            <p:nvPr/>
          </p:nvGrpSpPr>
          <p:grpSpPr bwMode="auto">
            <a:xfrm>
              <a:off x="3264" y="1008"/>
              <a:ext cx="1824" cy="1440"/>
              <a:chOff x="3264" y="1008"/>
              <a:chExt cx="1824" cy="1440"/>
            </a:xfrm>
          </p:grpSpPr>
          <p:sp>
            <p:nvSpPr>
              <p:cNvPr id="120854" name="Oval 22"/>
              <p:cNvSpPr>
                <a:spLocks noChangeArrowheads="1"/>
              </p:cNvSpPr>
              <p:nvPr/>
            </p:nvSpPr>
            <p:spPr bwMode="auto">
              <a:xfrm>
                <a:off x="3360" y="1008"/>
                <a:ext cx="1008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r>
                  <a:rPr lang="es-MX"/>
                  <a:t>humidity</a:t>
                </a:r>
                <a:endParaRPr lang="es-ES"/>
              </a:p>
            </p:txBody>
          </p:sp>
          <p:sp>
            <p:nvSpPr>
              <p:cNvPr id="120855" name="Rectangle 23"/>
              <p:cNvSpPr>
                <a:spLocks noChangeArrowheads="1"/>
              </p:cNvSpPr>
              <p:nvPr/>
            </p:nvSpPr>
            <p:spPr bwMode="auto">
              <a:xfrm>
                <a:off x="3264" y="1776"/>
                <a:ext cx="384" cy="67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r>
                  <a:rPr lang="es-MX"/>
                  <a:t>no</a:t>
                </a:r>
              </a:p>
              <a:p>
                <a:pPr algn="ctr" eaLnBrk="1" hangingPunct="1"/>
                <a:r>
                  <a:rPr lang="es-MX"/>
                  <a:t>no</a:t>
                </a:r>
              </a:p>
              <a:p>
                <a:pPr algn="ctr" eaLnBrk="1" hangingPunct="1"/>
                <a:r>
                  <a:rPr lang="es-MX"/>
                  <a:t>no</a:t>
                </a:r>
                <a:endParaRPr lang="es-ES"/>
              </a:p>
            </p:txBody>
          </p:sp>
          <p:sp>
            <p:nvSpPr>
              <p:cNvPr id="120856" name="Rectangle 24"/>
              <p:cNvSpPr>
                <a:spLocks noChangeArrowheads="1"/>
              </p:cNvSpPr>
              <p:nvPr/>
            </p:nvSpPr>
            <p:spPr bwMode="auto">
              <a:xfrm>
                <a:off x="4128" y="1776"/>
                <a:ext cx="336" cy="4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r>
                  <a:rPr lang="es-MX"/>
                  <a:t>yes</a:t>
                </a:r>
              </a:p>
              <a:p>
                <a:pPr algn="ctr" eaLnBrk="1" hangingPunct="1"/>
                <a:r>
                  <a:rPr lang="es-MX"/>
                  <a:t>yes</a:t>
                </a:r>
                <a:endParaRPr lang="es-ES"/>
              </a:p>
            </p:txBody>
          </p:sp>
          <p:sp>
            <p:nvSpPr>
              <p:cNvPr id="120857" name="Text Box 25"/>
              <p:cNvSpPr txBox="1">
                <a:spLocks noChangeArrowheads="1"/>
              </p:cNvSpPr>
              <p:nvPr/>
            </p:nvSpPr>
            <p:spPr bwMode="auto">
              <a:xfrm>
                <a:off x="3456" y="1440"/>
                <a:ext cx="52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s-MX"/>
                  <a:t>high</a:t>
                </a:r>
                <a:endParaRPr lang="es-ES"/>
              </a:p>
            </p:txBody>
          </p:sp>
          <p:sp>
            <p:nvSpPr>
              <p:cNvPr id="120858" name="Text Box 26"/>
              <p:cNvSpPr txBox="1">
                <a:spLocks noChangeArrowheads="1"/>
              </p:cNvSpPr>
              <p:nvPr/>
            </p:nvSpPr>
            <p:spPr bwMode="auto">
              <a:xfrm>
                <a:off x="4416" y="1440"/>
                <a:ext cx="67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s-MX"/>
                  <a:t>normal</a:t>
                </a:r>
                <a:endParaRPr lang="es-ES"/>
              </a:p>
            </p:txBody>
          </p:sp>
          <p:sp>
            <p:nvSpPr>
              <p:cNvPr id="120859" name="Freeform 27"/>
              <p:cNvSpPr>
                <a:spLocks/>
              </p:cNvSpPr>
              <p:nvPr/>
            </p:nvSpPr>
            <p:spPr bwMode="auto">
              <a:xfrm>
                <a:off x="3456" y="1344"/>
                <a:ext cx="96" cy="432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56" y="144"/>
                  </a:cxn>
                  <a:cxn ang="0">
                    <a:pos x="8" y="336"/>
                  </a:cxn>
                  <a:cxn ang="0">
                    <a:pos x="8" y="432"/>
                  </a:cxn>
                </a:cxnLst>
                <a:rect l="0" t="0" r="r" b="b"/>
                <a:pathLst>
                  <a:path w="152" h="432">
                    <a:moveTo>
                      <a:pt x="152" y="0"/>
                    </a:moveTo>
                    <a:cubicBezTo>
                      <a:pt x="116" y="44"/>
                      <a:pt x="80" y="88"/>
                      <a:pt x="56" y="144"/>
                    </a:cubicBezTo>
                    <a:cubicBezTo>
                      <a:pt x="32" y="200"/>
                      <a:pt x="16" y="288"/>
                      <a:pt x="8" y="336"/>
                    </a:cubicBezTo>
                    <a:cubicBezTo>
                      <a:pt x="0" y="384"/>
                      <a:pt x="16" y="424"/>
                      <a:pt x="8" y="43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20860" name="Freeform 28"/>
              <p:cNvSpPr>
                <a:spLocks/>
              </p:cNvSpPr>
              <p:nvPr/>
            </p:nvSpPr>
            <p:spPr bwMode="auto">
              <a:xfrm flipH="1">
                <a:off x="4224" y="1344"/>
                <a:ext cx="96" cy="432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56" y="144"/>
                  </a:cxn>
                  <a:cxn ang="0">
                    <a:pos x="8" y="336"/>
                  </a:cxn>
                  <a:cxn ang="0">
                    <a:pos x="8" y="432"/>
                  </a:cxn>
                </a:cxnLst>
                <a:rect l="0" t="0" r="r" b="b"/>
                <a:pathLst>
                  <a:path w="152" h="432">
                    <a:moveTo>
                      <a:pt x="152" y="0"/>
                    </a:moveTo>
                    <a:cubicBezTo>
                      <a:pt x="116" y="44"/>
                      <a:pt x="80" y="88"/>
                      <a:pt x="56" y="144"/>
                    </a:cubicBezTo>
                    <a:cubicBezTo>
                      <a:pt x="32" y="200"/>
                      <a:pt x="16" y="288"/>
                      <a:pt x="8" y="336"/>
                    </a:cubicBezTo>
                    <a:cubicBezTo>
                      <a:pt x="0" y="384"/>
                      <a:pt x="16" y="424"/>
                      <a:pt x="8" y="43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0861" name="Group 29"/>
            <p:cNvGrpSpPr>
              <a:grpSpLocks/>
            </p:cNvGrpSpPr>
            <p:nvPr/>
          </p:nvGrpSpPr>
          <p:grpSpPr bwMode="auto">
            <a:xfrm>
              <a:off x="3880" y="240"/>
              <a:ext cx="1544" cy="960"/>
              <a:chOff x="3880" y="240"/>
              <a:chExt cx="1544" cy="960"/>
            </a:xfrm>
          </p:grpSpPr>
          <p:sp>
            <p:nvSpPr>
              <p:cNvPr id="120862" name="Text Box 30"/>
              <p:cNvSpPr txBox="1">
                <a:spLocks noChangeArrowheads="1"/>
              </p:cNvSpPr>
              <p:nvPr/>
            </p:nvSpPr>
            <p:spPr bwMode="auto">
              <a:xfrm>
                <a:off x="4416" y="912"/>
                <a:ext cx="43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s-MX" b="1"/>
                  <a:t>...</a:t>
                </a:r>
                <a:endParaRPr lang="es-ES" b="1"/>
              </a:p>
            </p:txBody>
          </p:sp>
          <p:sp>
            <p:nvSpPr>
              <p:cNvPr id="120863" name="Text Box 31"/>
              <p:cNvSpPr txBox="1">
                <a:spLocks noChangeArrowheads="1"/>
              </p:cNvSpPr>
              <p:nvPr/>
            </p:nvSpPr>
            <p:spPr bwMode="auto">
              <a:xfrm>
                <a:off x="4992" y="912"/>
                <a:ext cx="43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s-MX" b="1"/>
                  <a:t>...</a:t>
                </a:r>
                <a:endParaRPr lang="es-ES" b="1"/>
              </a:p>
            </p:txBody>
          </p:sp>
          <p:grpSp>
            <p:nvGrpSpPr>
              <p:cNvPr id="120864" name="Group 32"/>
              <p:cNvGrpSpPr>
                <a:grpSpLocks/>
              </p:cNvGrpSpPr>
              <p:nvPr/>
            </p:nvGrpSpPr>
            <p:grpSpPr bwMode="auto">
              <a:xfrm>
                <a:off x="3880" y="240"/>
                <a:ext cx="1208" cy="768"/>
                <a:chOff x="3880" y="240"/>
                <a:chExt cx="1208" cy="768"/>
              </a:xfrm>
            </p:grpSpPr>
            <p:sp>
              <p:nvSpPr>
                <p:cNvPr id="120865" name="Oval 33"/>
                <p:cNvSpPr>
                  <a:spLocks noChangeArrowheads="1"/>
                </p:cNvSpPr>
                <p:nvPr/>
              </p:nvSpPr>
              <p:spPr bwMode="auto">
                <a:xfrm>
                  <a:off x="4080" y="240"/>
                  <a:ext cx="816" cy="432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1" hangingPunct="1"/>
                  <a:r>
                    <a:rPr lang="es-MX" sz="2800"/>
                    <a:t>outlook</a:t>
                  </a:r>
                  <a:endParaRPr lang="es-ES" sz="2800"/>
                </a:p>
              </p:txBody>
            </p:sp>
            <p:sp>
              <p:nvSpPr>
                <p:cNvPr id="120866" name="Freeform 34"/>
                <p:cNvSpPr>
                  <a:spLocks/>
                </p:cNvSpPr>
                <p:nvPr/>
              </p:nvSpPr>
              <p:spPr bwMode="auto">
                <a:xfrm flipH="1">
                  <a:off x="4896" y="480"/>
                  <a:ext cx="192" cy="480"/>
                </a:xfrm>
                <a:custGeom>
                  <a:avLst/>
                  <a:gdLst/>
                  <a:ahLst/>
                  <a:cxnLst>
                    <a:cxn ang="0">
                      <a:pos x="152" y="0"/>
                    </a:cxn>
                    <a:cxn ang="0">
                      <a:pos x="56" y="144"/>
                    </a:cxn>
                    <a:cxn ang="0">
                      <a:pos x="8" y="336"/>
                    </a:cxn>
                    <a:cxn ang="0">
                      <a:pos x="8" y="432"/>
                    </a:cxn>
                  </a:cxnLst>
                  <a:rect l="0" t="0" r="r" b="b"/>
                  <a:pathLst>
                    <a:path w="152" h="432">
                      <a:moveTo>
                        <a:pt x="152" y="0"/>
                      </a:moveTo>
                      <a:cubicBezTo>
                        <a:pt x="116" y="44"/>
                        <a:pt x="80" y="88"/>
                        <a:pt x="56" y="144"/>
                      </a:cubicBezTo>
                      <a:cubicBezTo>
                        <a:pt x="32" y="200"/>
                        <a:pt x="16" y="288"/>
                        <a:pt x="8" y="336"/>
                      </a:cubicBezTo>
                      <a:cubicBezTo>
                        <a:pt x="0" y="384"/>
                        <a:pt x="16" y="424"/>
                        <a:pt x="8" y="432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120867" name="Freeform 35"/>
                <p:cNvSpPr>
                  <a:spLocks/>
                </p:cNvSpPr>
                <p:nvPr/>
              </p:nvSpPr>
              <p:spPr bwMode="auto">
                <a:xfrm>
                  <a:off x="3880" y="528"/>
                  <a:ext cx="152" cy="432"/>
                </a:xfrm>
                <a:custGeom>
                  <a:avLst/>
                  <a:gdLst/>
                  <a:ahLst/>
                  <a:cxnLst>
                    <a:cxn ang="0">
                      <a:pos x="152" y="0"/>
                    </a:cxn>
                    <a:cxn ang="0">
                      <a:pos x="56" y="144"/>
                    </a:cxn>
                    <a:cxn ang="0">
                      <a:pos x="8" y="336"/>
                    </a:cxn>
                    <a:cxn ang="0">
                      <a:pos x="8" y="432"/>
                    </a:cxn>
                  </a:cxnLst>
                  <a:rect l="0" t="0" r="r" b="b"/>
                  <a:pathLst>
                    <a:path w="152" h="432">
                      <a:moveTo>
                        <a:pt x="152" y="0"/>
                      </a:moveTo>
                      <a:cubicBezTo>
                        <a:pt x="116" y="44"/>
                        <a:pt x="80" y="88"/>
                        <a:pt x="56" y="144"/>
                      </a:cubicBezTo>
                      <a:cubicBezTo>
                        <a:pt x="32" y="200"/>
                        <a:pt x="16" y="288"/>
                        <a:pt x="8" y="336"/>
                      </a:cubicBezTo>
                      <a:cubicBezTo>
                        <a:pt x="0" y="384"/>
                        <a:pt x="16" y="424"/>
                        <a:pt x="8" y="432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120868" name="Line 36"/>
                <p:cNvSpPr>
                  <a:spLocks noChangeShapeType="1"/>
                </p:cNvSpPr>
                <p:nvPr/>
              </p:nvSpPr>
              <p:spPr bwMode="auto">
                <a:xfrm>
                  <a:off x="4464" y="672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120869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3888" y="672"/>
                  <a:ext cx="624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s-MX"/>
                    <a:t>sunny</a:t>
                  </a:r>
                  <a:endParaRPr lang="es-ES"/>
                </a:p>
              </p:txBody>
            </p:sp>
          </p:grpSp>
        </p:grpSp>
      </p:grpSp>
      <p:grpSp>
        <p:nvGrpSpPr>
          <p:cNvPr id="120870" name="Group 38"/>
          <p:cNvGrpSpPr>
            <a:grpSpLocks/>
          </p:cNvGrpSpPr>
          <p:nvPr/>
        </p:nvGrpSpPr>
        <p:grpSpPr bwMode="auto">
          <a:xfrm>
            <a:off x="2514600" y="2743200"/>
            <a:ext cx="3352800" cy="3810000"/>
            <a:chOff x="1200" y="1776"/>
            <a:chExt cx="2112" cy="2400"/>
          </a:xfrm>
        </p:grpSpPr>
        <p:grpSp>
          <p:nvGrpSpPr>
            <p:cNvPr id="120871" name="Group 39"/>
            <p:cNvGrpSpPr>
              <a:grpSpLocks/>
            </p:cNvGrpSpPr>
            <p:nvPr/>
          </p:nvGrpSpPr>
          <p:grpSpPr bwMode="auto">
            <a:xfrm>
              <a:off x="1768" y="1776"/>
              <a:ext cx="1544" cy="960"/>
              <a:chOff x="3880" y="240"/>
              <a:chExt cx="1544" cy="960"/>
            </a:xfrm>
          </p:grpSpPr>
          <p:sp>
            <p:nvSpPr>
              <p:cNvPr id="120872" name="Text Box 40"/>
              <p:cNvSpPr txBox="1">
                <a:spLocks noChangeArrowheads="1"/>
              </p:cNvSpPr>
              <p:nvPr/>
            </p:nvSpPr>
            <p:spPr bwMode="auto">
              <a:xfrm>
                <a:off x="4416" y="912"/>
                <a:ext cx="43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s-MX" b="1"/>
                  <a:t>...</a:t>
                </a:r>
                <a:endParaRPr lang="es-ES" b="1"/>
              </a:p>
            </p:txBody>
          </p:sp>
          <p:sp>
            <p:nvSpPr>
              <p:cNvPr id="120873" name="Text Box 41"/>
              <p:cNvSpPr txBox="1">
                <a:spLocks noChangeArrowheads="1"/>
              </p:cNvSpPr>
              <p:nvPr/>
            </p:nvSpPr>
            <p:spPr bwMode="auto">
              <a:xfrm>
                <a:off x="4992" y="912"/>
                <a:ext cx="43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s-MX" b="1"/>
                  <a:t>...</a:t>
                </a:r>
                <a:endParaRPr lang="es-ES" b="1"/>
              </a:p>
            </p:txBody>
          </p:sp>
          <p:grpSp>
            <p:nvGrpSpPr>
              <p:cNvPr id="120874" name="Group 42"/>
              <p:cNvGrpSpPr>
                <a:grpSpLocks/>
              </p:cNvGrpSpPr>
              <p:nvPr/>
            </p:nvGrpSpPr>
            <p:grpSpPr bwMode="auto">
              <a:xfrm>
                <a:off x="3880" y="240"/>
                <a:ext cx="1208" cy="768"/>
                <a:chOff x="3880" y="240"/>
                <a:chExt cx="1208" cy="768"/>
              </a:xfrm>
            </p:grpSpPr>
            <p:sp>
              <p:nvSpPr>
                <p:cNvPr id="120875" name="Oval 43"/>
                <p:cNvSpPr>
                  <a:spLocks noChangeArrowheads="1"/>
                </p:cNvSpPr>
                <p:nvPr/>
              </p:nvSpPr>
              <p:spPr bwMode="auto">
                <a:xfrm>
                  <a:off x="4080" y="240"/>
                  <a:ext cx="816" cy="432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1" hangingPunct="1"/>
                  <a:r>
                    <a:rPr lang="es-MX" sz="2800"/>
                    <a:t>outlook</a:t>
                  </a:r>
                  <a:endParaRPr lang="es-ES" sz="2800"/>
                </a:p>
              </p:txBody>
            </p:sp>
            <p:sp>
              <p:nvSpPr>
                <p:cNvPr id="120876" name="Freeform 44"/>
                <p:cNvSpPr>
                  <a:spLocks/>
                </p:cNvSpPr>
                <p:nvPr/>
              </p:nvSpPr>
              <p:spPr bwMode="auto">
                <a:xfrm flipH="1">
                  <a:off x="4896" y="480"/>
                  <a:ext cx="192" cy="480"/>
                </a:xfrm>
                <a:custGeom>
                  <a:avLst/>
                  <a:gdLst/>
                  <a:ahLst/>
                  <a:cxnLst>
                    <a:cxn ang="0">
                      <a:pos x="152" y="0"/>
                    </a:cxn>
                    <a:cxn ang="0">
                      <a:pos x="56" y="144"/>
                    </a:cxn>
                    <a:cxn ang="0">
                      <a:pos x="8" y="336"/>
                    </a:cxn>
                    <a:cxn ang="0">
                      <a:pos x="8" y="432"/>
                    </a:cxn>
                  </a:cxnLst>
                  <a:rect l="0" t="0" r="r" b="b"/>
                  <a:pathLst>
                    <a:path w="152" h="432">
                      <a:moveTo>
                        <a:pt x="152" y="0"/>
                      </a:moveTo>
                      <a:cubicBezTo>
                        <a:pt x="116" y="44"/>
                        <a:pt x="80" y="88"/>
                        <a:pt x="56" y="144"/>
                      </a:cubicBezTo>
                      <a:cubicBezTo>
                        <a:pt x="32" y="200"/>
                        <a:pt x="16" y="288"/>
                        <a:pt x="8" y="336"/>
                      </a:cubicBezTo>
                      <a:cubicBezTo>
                        <a:pt x="0" y="384"/>
                        <a:pt x="16" y="424"/>
                        <a:pt x="8" y="432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120877" name="Freeform 45"/>
                <p:cNvSpPr>
                  <a:spLocks/>
                </p:cNvSpPr>
                <p:nvPr/>
              </p:nvSpPr>
              <p:spPr bwMode="auto">
                <a:xfrm>
                  <a:off x="3880" y="528"/>
                  <a:ext cx="152" cy="432"/>
                </a:xfrm>
                <a:custGeom>
                  <a:avLst/>
                  <a:gdLst/>
                  <a:ahLst/>
                  <a:cxnLst>
                    <a:cxn ang="0">
                      <a:pos x="152" y="0"/>
                    </a:cxn>
                    <a:cxn ang="0">
                      <a:pos x="56" y="144"/>
                    </a:cxn>
                    <a:cxn ang="0">
                      <a:pos x="8" y="336"/>
                    </a:cxn>
                    <a:cxn ang="0">
                      <a:pos x="8" y="432"/>
                    </a:cxn>
                  </a:cxnLst>
                  <a:rect l="0" t="0" r="r" b="b"/>
                  <a:pathLst>
                    <a:path w="152" h="432">
                      <a:moveTo>
                        <a:pt x="152" y="0"/>
                      </a:moveTo>
                      <a:cubicBezTo>
                        <a:pt x="116" y="44"/>
                        <a:pt x="80" y="88"/>
                        <a:pt x="56" y="144"/>
                      </a:cubicBezTo>
                      <a:cubicBezTo>
                        <a:pt x="32" y="200"/>
                        <a:pt x="16" y="288"/>
                        <a:pt x="8" y="336"/>
                      </a:cubicBezTo>
                      <a:cubicBezTo>
                        <a:pt x="0" y="384"/>
                        <a:pt x="16" y="424"/>
                        <a:pt x="8" y="432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120878" name="Line 46"/>
                <p:cNvSpPr>
                  <a:spLocks noChangeShapeType="1"/>
                </p:cNvSpPr>
                <p:nvPr/>
              </p:nvSpPr>
              <p:spPr bwMode="auto">
                <a:xfrm>
                  <a:off x="4464" y="672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120879" name="Text Box 47"/>
                <p:cNvSpPr txBox="1">
                  <a:spLocks noChangeArrowheads="1"/>
                </p:cNvSpPr>
                <p:nvPr/>
              </p:nvSpPr>
              <p:spPr bwMode="auto">
                <a:xfrm>
                  <a:off x="3888" y="672"/>
                  <a:ext cx="624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s-MX"/>
                    <a:t>sunny</a:t>
                  </a:r>
                  <a:endParaRPr lang="es-ES"/>
                </a:p>
              </p:txBody>
            </p:sp>
          </p:grpSp>
        </p:grpSp>
        <p:grpSp>
          <p:nvGrpSpPr>
            <p:cNvPr id="120880" name="Group 48"/>
            <p:cNvGrpSpPr>
              <a:grpSpLocks/>
            </p:cNvGrpSpPr>
            <p:nvPr/>
          </p:nvGrpSpPr>
          <p:grpSpPr bwMode="auto">
            <a:xfrm>
              <a:off x="1200" y="2496"/>
              <a:ext cx="1824" cy="1680"/>
              <a:chOff x="1056" y="2496"/>
              <a:chExt cx="1824" cy="1680"/>
            </a:xfrm>
          </p:grpSpPr>
          <p:sp>
            <p:nvSpPr>
              <p:cNvPr id="120881" name="Oval 49"/>
              <p:cNvSpPr>
                <a:spLocks noChangeArrowheads="1"/>
              </p:cNvSpPr>
              <p:nvPr/>
            </p:nvSpPr>
            <p:spPr bwMode="auto">
              <a:xfrm>
                <a:off x="1152" y="2496"/>
                <a:ext cx="1008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r>
                  <a:rPr lang="es-MX"/>
                  <a:t>windy</a:t>
                </a:r>
                <a:endParaRPr lang="es-ES"/>
              </a:p>
            </p:txBody>
          </p:sp>
          <p:sp>
            <p:nvSpPr>
              <p:cNvPr id="120882" name="Rectangle 50"/>
              <p:cNvSpPr>
                <a:spLocks noChangeArrowheads="1"/>
              </p:cNvSpPr>
              <p:nvPr/>
            </p:nvSpPr>
            <p:spPr bwMode="auto">
              <a:xfrm>
                <a:off x="1056" y="3264"/>
                <a:ext cx="336" cy="91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r>
                  <a:rPr lang="es-MX"/>
                  <a:t>yes</a:t>
                </a:r>
              </a:p>
              <a:p>
                <a:pPr algn="ctr" eaLnBrk="1" hangingPunct="1"/>
                <a:r>
                  <a:rPr lang="es-MX"/>
                  <a:t>yes</a:t>
                </a:r>
              </a:p>
              <a:p>
                <a:pPr algn="ctr" eaLnBrk="1" hangingPunct="1"/>
                <a:r>
                  <a:rPr lang="es-MX"/>
                  <a:t>no</a:t>
                </a:r>
              </a:p>
              <a:p>
                <a:pPr algn="ctr" eaLnBrk="1" hangingPunct="1"/>
                <a:r>
                  <a:rPr lang="es-MX"/>
                  <a:t>no</a:t>
                </a:r>
                <a:endParaRPr lang="es-ES"/>
              </a:p>
            </p:txBody>
          </p:sp>
          <p:sp>
            <p:nvSpPr>
              <p:cNvPr id="120883" name="Rectangle 51"/>
              <p:cNvSpPr>
                <a:spLocks noChangeArrowheads="1"/>
              </p:cNvSpPr>
              <p:nvPr/>
            </p:nvSpPr>
            <p:spPr bwMode="auto">
              <a:xfrm>
                <a:off x="1920" y="3264"/>
                <a:ext cx="336" cy="4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r>
                  <a:rPr lang="es-MX"/>
                  <a:t>yes</a:t>
                </a:r>
              </a:p>
              <a:p>
                <a:pPr algn="ctr" eaLnBrk="1" hangingPunct="1"/>
                <a:r>
                  <a:rPr lang="es-MX"/>
                  <a:t>no</a:t>
                </a:r>
                <a:endParaRPr lang="es-ES"/>
              </a:p>
            </p:txBody>
          </p:sp>
          <p:sp>
            <p:nvSpPr>
              <p:cNvPr id="120884" name="Text Box 52"/>
              <p:cNvSpPr txBox="1">
                <a:spLocks noChangeArrowheads="1"/>
              </p:cNvSpPr>
              <p:nvPr/>
            </p:nvSpPr>
            <p:spPr bwMode="auto">
              <a:xfrm>
                <a:off x="1248" y="2928"/>
                <a:ext cx="52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s-MX"/>
                  <a:t>false</a:t>
                </a:r>
                <a:endParaRPr lang="es-ES"/>
              </a:p>
            </p:txBody>
          </p:sp>
          <p:sp>
            <p:nvSpPr>
              <p:cNvPr id="120885" name="Text Box 53"/>
              <p:cNvSpPr txBox="1">
                <a:spLocks noChangeArrowheads="1"/>
              </p:cNvSpPr>
              <p:nvPr/>
            </p:nvSpPr>
            <p:spPr bwMode="auto">
              <a:xfrm>
                <a:off x="2208" y="2928"/>
                <a:ext cx="67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s-MX"/>
                  <a:t>true</a:t>
                </a:r>
                <a:endParaRPr lang="es-ES"/>
              </a:p>
            </p:txBody>
          </p:sp>
          <p:sp>
            <p:nvSpPr>
              <p:cNvPr id="120886" name="Freeform 54"/>
              <p:cNvSpPr>
                <a:spLocks/>
              </p:cNvSpPr>
              <p:nvPr/>
            </p:nvSpPr>
            <p:spPr bwMode="auto">
              <a:xfrm>
                <a:off x="1248" y="2832"/>
                <a:ext cx="96" cy="432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56" y="144"/>
                  </a:cxn>
                  <a:cxn ang="0">
                    <a:pos x="8" y="336"/>
                  </a:cxn>
                  <a:cxn ang="0">
                    <a:pos x="8" y="432"/>
                  </a:cxn>
                </a:cxnLst>
                <a:rect l="0" t="0" r="r" b="b"/>
                <a:pathLst>
                  <a:path w="152" h="432">
                    <a:moveTo>
                      <a:pt x="152" y="0"/>
                    </a:moveTo>
                    <a:cubicBezTo>
                      <a:pt x="116" y="44"/>
                      <a:pt x="80" y="88"/>
                      <a:pt x="56" y="144"/>
                    </a:cubicBezTo>
                    <a:cubicBezTo>
                      <a:pt x="32" y="200"/>
                      <a:pt x="16" y="288"/>
                      <a:pt x="8" y="336"/>
                    </a:cubicBezTo>
                    <a:cubicBezTo>
                      <a:pt x="0" y="384"/>
                      <a:pt x="16" y="424"/>
                      <a:pt x="8" y="43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20887" name="Freeform 55"/>
              <p:cNvSpPr>
                <a:spLocks/>
              </p:cNvSpPr>
              <p:nvPr/>
            </p:nvSpPr>
            <p:spPr bwMode="auto">
              <a:xfrm flipH="1">
                <a:off x="2016" y="2832"/>
                <a:ext cx="96" cy="432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56" y="144"/>
                  </a:cxn>
                  <a:cxn ang="0">
                    <a:pos x="8" y="336"/>
                  </a:cxn>
                  <a:cxn ang="0">
                    <a:pos x="8" y="432"/>
                  </a:cxn>
                </a:cxnLst>
                <a:rect l="0" t="0" r="r" b="b"/>
                <a:pathLst>
                  <a:path w="152" h="432">
                    <a:moveTo>
                      <a:pt x="152" y="0"/>
                    </a:moveTo>
                    <a:cubicBezTo>
                      <a:pt x="116" y="44"/>
                      <a:pt x="80" y="88"/>
                      <a:pt x="56" y="144"/>
                    </a:cubicBezTo>
                    <a:cubicBezTo>
                      <a:pt x="32" y="200"/>
                      <a:pt x="16" y="288"/>
                      <a:pt x="8" y="336"/>
                    </a:cubicBezTo>
                    <a:cubicBezTo>
                      <a:pt x="0" y="384"/>
                      <a:pt x="16" y="424"/>
                      <a:pt x="8" y="43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</p:grpSp>
      </p:grp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_tradnl"/>
              <a:t>ISOutlook = 0.971</a:t>
            </a:r>
          </a:p>
          <a:p>
            <a:r>
              <a:rPr lang="es-ES_tradnl"/>
              <a:t>ITemperature = 0.4</a:t>
            </a:r>
          </a:p>
          <a:p>
            <a:r>
              <a:rPr lang="es-ES_tradnl"/>
              <a:t>GTemperature = 0.571</a:t>
            </a:r>
          </a:p>
          <a:p>
            <a:r>
              <a:rPr lang="es-ES_tradnl"/>
              <a:t>IHumidity = 0</a:t>
            </a:r>
          </a:p>
          <a:p>
            <a:r>
              <a:rPr lang="es-ES_tradnl" b="1"/>
              <a:t>GHumidity</a:t>
            </a:r>
            <a:r>
              <a:rPr lang="es-ES_tradnl"/>
              <a:t> = 0.971</a:t>
            </a:r>
          </a:p>
          <a:p>
            <a:r>
              <a:rPr lang="es-ES_tradnl"/>
              <a:t>IWindy = 0.95098</a:t>
            </a:r>
          </a:p>
          <a:p>
            <a:r>
              <a:rPr lang="es-ES_tradnl"/>
              <a:t>GWindy = 0.020</a:t>
            </a:r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/>
              <a:t>Outlook - Sunny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_tradnl"/>
              <a:t>ISOutlook = 0.971</a:t>
            </a:r>
          </a:p>
          <a:p>
            <a:r>
              <a:rPr lang="es-ES_tradnl"/>
              <a:t>ITemperature = 0.95098</a:t>
            </a:r>
          </a:p>
          <a:p>
            <a:r>
              <a:rPr lang="es-ES_tradnl"/>
              <a:t>GTemperature = 0.20</a:t>
            </a:r>
          </a:p>
          <a:p>
            <a:r>
              <a:rPr lang="es-ES_tradnl"/>
              <a:t>IHumidity = 0.95098</a:t>
            </a:r>
          </a:p>
          <a:p>
            <a:r>
              <a:rPr lang="es-ES_tradnl"/>
              <a:t>GHumidity = 0.20</a:t>
            </a:r>
          </a:p>
          <a:p>
            <a:r>
              <a:rPr lang="es-ES_tradnl"/>
              <a:t>IWindy = 0</a:t>
            </a:r>
          </a:p>
          <a:p>
            <a:r>
              <a:rPr lang="es-ES_tradnl" b="1"/>
              <a:t>GWindy</a:t>
            </a:r>
            <a:r>
              <a:rPr lang="es-ES_tradnl"/>
              <a:t> = 0.971</a:t>
            </a:r>
          </a:p>
        </p:txBody>
      </p:sp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/>
              <a:t>Outlook - Rainy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906" name="Group 2"/>
          <p:cNvGrpSpPr>
            <a:grpSpLocks/>
          </p:cNvGrpSpPr>
          <p:nvPr/>
        </p:nvGrpSpPr>
        <p:grpSpPr bwMode="auto">
          <a:xfrm>
            <a:off x="838200" y="1371600"/>
            <a:ext cx="7696200" cy="3352800"/>
            <a:chOff x="576" y="672"/>
            <a:chExt cx="4848" cy="2112"/>
          </a:xfrm>
        </p:grpSpPr>
        <p:sp>
          <p:nvSpPr>
            <p:cNvPr id="123907" name="Oval 3"/>
            <p:cNvSpPr>
              <a:spLocks noChangeArrowheads="1"/>
            </p:cNvSpPr>
            <p:nvPr/>
          </p:nvSpPr>
          <p:spPr bwMode="auto">
            <a:xfrm>
              <a:off x="1968" y="672"/>
              <a:ext cx="1680" cy="48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3200"/>
                <a:t>outlook</a:t>
              </a:r>
              <a:endParaRPr lang="es-ES" sz="3200"/>
            </a:p>
          </p:txBody>
        </p:sp>
        <p:sp>
          <p:nvSpPr>
            <p:cNvPr id="123908" name="Oval 4"/>
            <p:cNvSpPr>
              <a:spLocks noChangeArrowheads="1"/>
            </p:cNvSpPr>
            <p:nvPr/>
          </p:nvSpPr>
          <p:spPr bwMode="auto">
            <a:xfrm>
              <a:off x="3696" y="1344"/>
              <a:ext cx="1104" cy="62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2800"/>
                <a:t>windy</a:t>
              </a:r>
              <a:endParaRPr lang="es-ES" sz="2800"/>
            </a:p>
          </p:txBody>
        </p:sp>
        <p:sp>
          <p:nvSpPr>
            <p:cNvPr id="123909" name="Oval 5"/>
            <p:cNvSpPr>
              <a:spLocks noChangeArrowheads="1"/>
            </p:cNvSpPr>
            <p:nvPr/>
          </p:nvSpPr>
          <p:spPr bwMode="auto">
            <a:xfrm>
              <a:off x="1056" y="1440"/>
              <a:ext cx="1152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2800"/>
                <a:t>humidity</a:t>
              </a:r>
              <a:endParaRPr lang="es-ES" sz="2800"/>
            </a:p>
          </p:txBody>
        </p:sp>
        <p:sp>
          <p:nvSpPr>
            <p:cNvPr id="123910" name="Rectangle 6"/>
            <p:cNvSpPr>
              <a:spLocks noChangeArrowheads="1"/>
            </p:cNvSpPr>
            <p:nvPr/>
          </p:nvSpPr>
          <p:spPr bwMode="auto">
            <a:xfrm>
              <a:off x="2544" y="1536"/>
              <a:ext cx="528" cy="4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2800"/>
                <a:t>yes</a:t>
              </a:r>
              <a:endParaRPr lang="es-ES" sz="2800"/>
            </a:p>
          </p:txBody>
        </p:sp>
        <p:sp>
          <p:nvSpPr>
            <p:cNvPr id="123911" name="Rectangle 7"/>
            <p:cNvSpPr>
              <a:spLocks noChangeArrowheads="1"/>
            </p:cNvSpPr>
            <p:nvPr/>
          </p:nvSpPr>
          <p:spPr bwMode="auto">
            <a:xfrm>
              <a:off x="864" y="2448"/>
              <a:ext cx="480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2800"/>
                <a:t>no</a:t>
              </a:r>
              <a:endParaRPr lang="es-ES" sz="2800"/>
            </a:p>
          </p:txBody>
        </p:sp>
        <p:sp>
          <p:nvSpPr>
            <p:cNvPr id="123912" name="Rectangle 8"/>
            <p:cNvSpPr>
              <a:spLocks noChangeArrowheads="1"/>
            </p:cNvSpPr>
            <p:nvPr/>
          </p:nvSpPr>
          <p:spPr bwMode="auto">
            <a:xfrm>
              <a:off x="1776" y="2496"/>
              <a:ext cx="480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2800"/>
                <a:t>yes</a:t>
              </a:r>
              <a:endParaRPr lang="es-ES" sz="2800"/>
            </a:p>
          </p:txBody>
        </p:sp>
        <p:sp>
          <p:nvSpPr>
            <p:cNvPr id="123913" name="Rectangle 9"/>
            <p:cNvSpPr>
              <a:spLocks noChangeArrowheads="1"/>
            </p:cNvSpPr>
            <p:nvPr/>
          </p:nvSpPr>
          <p:spPr bwMode="auto">
            <a:xfrm>
              <a:off x="3456" y="2352"/>
              <a:ext cx="576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2800"/>
                <a:t>yes</a:t>
              </a:r>
              <a:endParaRPr lang="es-ES" sz="2800"/>
            </a:p>
          </p:txBody>
        </p:sp>
        <p:sp>
          <p:nvSpPr>
            <p:cNvPr id="123914" name="Rectangle 10"/>
            <p:cNvSpPr>
              <a:spLocks noChangeArrowheads="1"/>
            </p:cNvSpPr>
            <p:nvPr/>
          </p:nvSpPr>
          <p:spPr bwMode="auto">
            <a:xfrm>
              <a:off x="4656" y="2352"/>
              <a:ext cx="528" cy="3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2800"/>
                <a:t>no</a:t>
              </a:r>
              <a:endParaRPr lang="es-ES" sz="2800"/>
            </a:p>
          </p:txBody>
        </p:sp>
        <p:sp>
          <p:nvSpPr>
            <p:cNvPr id="123915" name="Text Box 11"/>
            <p:cNvSpPr txBox="1">
              <a:spLocks noChangeArrowheads="1"/>
            </p:cNvSpPr>
            <p:nvPr/>
          </p:nvSpPr>
          <p:spPr bwMode="auto">
            <a:xfrm>
              <a:off x="1248" y="912"/>
              <a:ext cx="67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2800"/>
                <a:t>sunny</a:t>
              </a:r>
              <a:endParaRPr lang="es-ES" sz="2800"/>
            </a:p>
          </p:txBody>
        </p:sp>
        <p:sp>
          <p:nvSpPr>
            <p:cNvPr id="123916" name="Text Box 12"/>
            <p:cNvSpPr txBox="1">
              <a:spLocks noChangeArrowheads="1"/>
            </p:cNvSpPr>
            <p:nvPr/>
          </p:nvSpPr>
          <p:spPr bwMode="auto">
            <a:xfrm>
              <a:off x="2880" y="1104"/>
              <a:ext cx="86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2800"/>
                <a:t>overcast</a:t>
              </a:r>
              <a:endParaRPr lang="es-ES" sz="2800"/>
            </a:p>
          </p:txBody>
        </p:sp>
        <p:sp>
          <p:nvSpPr>
            <p:cNvPr id="123917" name="Text Box 13"/>
            <p:cNvSpPr txBox="1">
              <a:spLocks noChangeArrowheads="1"/>
            </p:cNvSpPr>
            <p:nvPr/>
          </p:nvSpPr>
          <p:spPr bwMode="auto">
            <a:xfrm>
              <a:off x="3840" y="912"/>
              <a:ext cx="67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2800"/>
                <a:t>rainy</a:t>
              </a:r>
              <a:endParaRPr lang="es-ES" sz="2800"/>
            </a:p>
          </p:txBody>
        </p:sp>
        <p:sp>
          <p:nvSpPr>
            <p:cNvPr id="123918" name="Text Box 14"/>
            <p:cNvSpPr txBox="1">
              <a:spLocks noChangeArrowheads="1"/>
            </p:cNvSpPr>
            <p:nvPr/>
          </p:nvSpPr>
          <p:spPr bwMode="auto">
            <a:xfrm>
              <a:off x="576" y="2016"/>
              <a:ext cx="67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2800"/>
                <a:t>high</a:t>
              </a:r>
              <a:endParaRPr lang="es-ES" sz="2800"/>
            </a:p>
          </p:txBody>
        </p:sp>
        <p:sp>
          <p:nvSpPr>
            <p:cNvPr id="123919" name="Text Box 15"/>
            <p:cNvSpPr txBox="1">
              <a:spLocks noChangeArrowheads="1"/>
            </p:cNvSpPr>
            <p:nvPr/>
          </p:nvSpPr>
          <p:spPr bwMode="auto">
            <a:xfrm>
              <a:off x="1920" y="2112"/>
              <a:ext cx="76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2800"/>
                <a:t>normal</a:t>
              </a:r>
              <a:endParaRPr lang="es-ES" sz="2800"/>
            </a:p>
          </p:txBody>
        </p:sp>
        <p:sp>
          <p:nvSpPr>
            <p:cNvPr id="123920" name="Text Box 16"/>
            <p:cNvSpPr txBox="1">
              <a:spLocks noChangeArrowheads="1"/>
            </p:cNvSpPr>
            <p:nvPr/>
          </p:nvSpPr>
          <p:spPr bwMode="auto">
            <a:xfrm>
              <a:off x="3360" y="1968"/>
              <a:ext cx="67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2800"/>
                <a:t>false</a:t>
              </a:r>
              <a:endParaRPr lang="es-ES" sz="2800"/>
            </a:p>
          </p:txBody>
        </p:sp>
        <p:sp>
          <p:nvSpPr>
            <p:cNvPr id="123921" name="Text Box 17"/>
            <p:cNvSpPr txBox="1">
              <a:spLocks noChangeArrowheads="1"/>
            </p:cNvSpPr>
            <p:nvPr/>
          </p:nvSpPr>
          <p:spPr bwMode="auto">
            <a:xfrm>
              <a:off x="4752" y="1920"/>
              <a:ext cx="67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2800"/>
                <a:t>true</a:t>
              </a:r>
              <a:endParaRPr lang="es-ES" sz="2800"/>
            </a:p>
          </p:txBody>
        </p:sp>
        <p:sp>
          <p:nvSpPr>
            <p:cNvPr id="123922" name="Line 18"/>
            <p:cNvSpPr>
              <a:spLocks noChangeShapeType="1"/>
            </p:cNvSpPr>
            <p:nvPr/>
          </p:nvSpPr>
          <p:spPr bwMode="auto">
            <a:xfrm>
              <a:off x="2832" y="115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123923" name="Line 19"/>
            <p:cNvSpPr>
              <a:spLocks noChangeShapeType="1"/>
            </p:cNvSpPr>
            <p:nvPr/>
          </p:nvSpPr>
          <p:spPr bwMode="auto">
            <a:xfrm>
              <a:off x="3552" y="1056"/>
              <a:ext cx="72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123924" name="Line 20"/>
            <p:cNvSpPr>
              <a:spLocks noChangeShapeType="1"/>
            </p:cNvSpPr>
            <p:nvPr/>
          </p:nvSpPr>
          <p:spPr bwMode="auto">
            <a:xfrm flipH="1">
              <a:off x="1632" y="1056"/>
              <a:ext cx="48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123925" name="Line 21"/>
            <p:cNvSpPr>
              <a:spLocks noChangeShapeType="1"/>
            </p:cNvSpPr>
            <p:nvPr/>
          </p:nvSpPr>
          <p:spPr bwMode="auto">
            <a:xfrm flipH="1">
              <a:off x="3744" y="1968"/>
              <a:ext cx="24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123926" name="Line 22"/>
            <p:cNvSpPr>
              <a:spLocks noChangeShapeType="1"/>
            </p:cNvSpPr>
            <p:nvPr/>
          </p:nvSpPr>
          <p:spPr bwMode="auto">
            <a:xfrm>
              <a:off x="4656" y="1920"/>
              <a:ext cx="192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123927" name="Line 23"/>
            <p:cNvSpPr>
              <a:spLocks noChangeShapeType="1"/>
            </p:cNvSpPr>
            <p:nvPr/>
          </p:nvSpPr>
          <p:spPr bwMode="auto">
            <a:xfrm flipH="1">
              <a:off x="1056" y="1968"/>
              <a:ext cx="24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123928" name="Line 24"/>
            <p:cNvSpPr>
              <a:spLocks noChangeShapeType="1"/>
            </p:cNvSpPr>
            <p:nvPr/>
          </p:nvSpPr>
          <p:spPr bwMode="auto">
            <a:xfrm>
              <a:off x="1824" y="2016"/>
              <a:ext cx="192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</p:grp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_tradnl" sz="3200" dirty="0"/>
              <a:t>Atributos altamente ramificados</a:t>
            </a:r>
          </a:p>
          <a:p>
            <a:r>
              <a:rPr lang="es-ES_tradnl" sz="3200" dirty="0"/>
              <a:t>Atributo identificador = información 0</a:t>
            </a:r>
          </a:p>
          <a:p>
            <a:r>
              <a:rPr lang="es-ES_tradnl" sz="3200" dirty="0"/>
              <a:t>No es bueno para predecir la clase de instancias desconocidas</a:t>
            </a:r>
          </a:p>
          <a:p>
            <a:r>
              <a:rPr lang="es-ES_tradnl" sz="3200" dirty="0"/>
              <a:t>La medida de ganancia de información  tiende a preferir atributos con dominios grandes</a:t>
            </a:r>
          </a:p>
          <a:p>
            <a:endParaRPr lang="es-ES_tradnl" dirty="0"/>
          </a:p>
        </p:txBody>
      </p:sp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/>
              <a:t>Radio de Ganancia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MX" sz="3600" dirty="0" smtClean="0"/>
              <a:t>“Las </a:t>
            </a:r>
            <a:r>
              <a:rPr lang="es-MX" sz="3600" dirty="0"/>
              <a:t>ideas sencillas, frecuentemente funcionan bien”</a:t>
            </a:r>
          </a:p>
          <a:p>
            <a:pPr>
              <a:lnSpc>
                <a:spcPct val="90000"/>
              </a:lnSpc>
            </a:pPr>
            <a:r>
              <a:rPr lang="es-MX" sz="3600" dirty="0"/>
              <a:t>Un atributo hace todo</a:t>
            </a:r>
          </a:p>
          <a:p>
            <a:pPr>
              <a:lnSpc>
                <a:spcPct val="90000"/>
              </a:lnSpc>
            </a:pPr>
            <a:r>
              <a:rPr lang="es-MX" sz="3600" dirty="0"/>
              <a:t>Todos los atributos contribuyen</a:t>
            </a:r>
          </a:p>
          <a:p>
            <a:pPr>
              <a:lnSpc>
                <a:spcPct val="90000"/>
              </a:lnSpc>
            </a:pPr>
            <a:r>
              <a:rPr lang="es-MX" sz="3600" dirty="0"/>
              <a:t>Estructura lógica capturada en un árbol de decisión</a:t>
            </a:r>
          </a:p>
          <a:p>
            <a:pPr>
              <a:lnSpc>
                <a:spcPct val="90000"/>
              </a:lnSpc>
            </a:pPr>
            <a:r>
              <a:rPr lang="es-MX" sz="3600" dirty="0"/>
              <a:t>Reglas independientes</a:t>
            </a:r>
          </a:p>
          <a:p>
            <a:pPr>
              <a:lnSpc>
                <a:spcPct val="90000"/>
              </a:lnSpc>
            </a:pPr>
            <a:r>
              <a:rPr lang="es-MX" sz="3600" dirty="0"/>
              <a:t>etc...</a:t>
            </a:r>
            <a:endParaRPr lang="es-ES" sz="3600" dirty="0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/>
              <a:t>Algoritmos de Minería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Oval 2"/>
          <p:cNvSpPr>
            <a:spLocks noChangeArrowheads="1"/>
          </p:cNvSpPr>
          <p:nvPr/>
        </p:nvSpPr>
        <p:spPr bwMode="auto">
          <a:xfrm>
            <a:off x="2057400" y="1295400"/>
            <a:ext cx="4800600" cy="1143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s-MX" sz="3600"/>
              <a:t>ID code</a:t>
            </a:r>
            <a:endParaRPr lang="es-ES" sz="3600"/>
          </a:p>
        </p:txBody>
      </p:sp>
      <p:sp>
        <p:nvSpPr>
          <p:cNvPr id="125955" name="Rectangle 3"/>
          <p:cNvSpPr>
            <a:spLocks noChangeArrowheads="1"/>
          </p:cNvSpPr>
          <p:nvPr/>
        </p:nvSpPr>
        <p:spPr bwMode="auto">
          <a:xfrm>
            <a:off x="1295400" y="3657600"/>
            <a:ext cx="8382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s-MX" sz="3200"/>
              <a:t>no</a:t>
            </a:r>
            <a:endParaRPr lang="es-ES" sz="3200"/>
          </a:p>
        </p:txBody>
      </p:sp>
      <p:sp>
        <p:nvSpPr>
          <p:cNvPr id="125956" name="Rectangle 4"/>
          <p:cNvSpPr>
            <a:spLocks noChangeArrowheads="1"/>
          </p:cNvSpPr>
          <p:nvPr/>
        </p:nvSpPr>
        <p:spPr bwMode="auto">
          <a:xfrm>
            <a:off x="2438400" y="3733800"/>
            <a:ext cx="9144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s-MX" sz="3200"/>
              <a:t>no</a:t>
            </a:r>
            <a:endParaRPr lang="es-ES" sz="3200"/>
          </a:p>
        </p:txBody>
      </p:sp>
      <p:sp>
        <p:nvSpPr>
          <p:cNvPr id="125957" name="Rectangle 5"/>
          <p:cNvSpPr>
            <a:spLocks noChangeArrowheads="1"/>
          </p:cNvSpPr>
          <p:nvPr/>
        </p:nvSpPr>
        <p:spPr bwMode="auto">
          <a:xfrm>
            <a:off x="4038600" y="3810000"/>
            <a:ext cx="762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s-MX" sz="3200"/>
              <a:t>yes</a:t>
            </a:r>
            <a:endParaRPr lang="es-ES" sz="3200"/>
          </a:p>
        </p:txBody>
      </p:sp>
      <p:sp>
        <p:nvSpPr>
          <p:cNvPr id="125958" name="Rectangle 6"/>
          <p:cNvSpPr>
            <a:spLocks noChangeArrowheads="1"/>
          </p:cNvSpPr>
          <p:nvPr/>
        </p:nvSpPr>
        <p:spPr bwMode="auto">
          <a:xfrm>
            <a:off x="5715000" y="3810000"/>
            <a:ext cx="762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s-MX" sz="3200"/>
              <a:t>yes</a:t>
            </a:r>
            <a:endParaRPr lang="es-ES" sz="3200"/>
          </a:p>
        </p:txBody>
      </p:sp>
      <p:sp>
        <p:nvSpPr>
          <p:cNvPr id="125959" name="Rectangle 7"/>
          <p:cNvSpPr>
            <a:spLocks noChangeArrowheads="1"/>
          </p:cNvSpPr>
          <p:nvPr/>
        </p:nvSpPr>
        <p:spPr bwMode="auto">
          <a:xfrm>
            <a:off x="6934200" y="3810000"/>
            <a:ext cx="762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s-MX" sz="3200"/>
              <a:t>no</a:t>
            </a:r>
            <a:endParaRPr lang="es-ES" sz="3200"/>
          </a:p>
        </p:txBody>
      </p:sp>
      <p:sp>
        <p:nvSpPr>
          <p:cNvPr id="125960" name="Freeform 8"/>
          <p:cNvSpPr>
            <a:spLocks/>
          </p:cNvSpPr>
          <p:nvPr/>
        </p:nvSpPr>
        <p:spPr bwMode="auto">
          <a:xfrm>
            <a:off x="2895600" y="2362200"/>
            <a:ext cx="533400" cy="1371600"/>
          </a:xfrm>
          <a:custGeom>
            <a:avLst/>
            <a:gdLst/>
            <a:ahLst/>
            <a:cxnLst>
              <a:cxn ang="0">
                <a:pos x="768" y="56"/>
              </a:cxn>
              <a:cxn ang="0">
                <a:pos x="672" y="200"/>
              </a:cxn>
              <a:cxn ang="0">
                <a:pos x="0" y="1256"/>
              </a:cxn>
            </a:cxnLst>
            <a:rect l="0" t="0" r="r" b="b"/>
            <a:pathLst>
              <a:path w="800" h="1256">
                <a:moveTo>
                  <a:pt x="768" y="56"/>
                </a:moveTo>
                <a:cubicBezTo>
                  <a:pt x="784" y="28"/>
                  <a:pt x="800" y="0"/>
                  <a:pt x="672" y="200"/>
                </a:cubicBezTo>
                <a:cubicBezTo>
                  <a:pt x="544" y="400"/>
                  <a:pt x="272" y="828"/>
                  <a:pt x="0" y="125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125961" name="Line 9"/>
          <p:cNvSpPr>
            <a:spLocks noChangeShapeType="1"/>
          </p:cNvSpPr>
          <p:nvPr/>
        </p:nvSpPr>
        <p:spPr bwMode="auto">
          <a:xfrm>
            <a:off x="4495800" y="24384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125962" name="Text Box 10"/>
          <p:cNvSpPr txBox="1">
            <a:spLocks noChangeArrowheads="1"/>
          </p:cNvSpPr>
          <p:nvPr/>
        </p:nvSpPr>
        <p:spPr bwMode="auto">
          <a:xfrm>
            <a:off x="1905000" y="2895600"/>
            <a:ext cx="53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MX" sz="3200"/>
              <a:t>a</a:t>
            </a:r>
            <a:endParaRPr lang="es-ES" sz="3200"/>
          </a:p>
        </p:txBody>
      </p:sp>
      <p:sp>
        <p:nvSpPr>
          <p:cNvPr id="125963" name="Text Box 11"/>
          <p:cNvSpPr txBox="1">
            <a:spLocks noChangeArrowheads="1"/>
          </p:cNvSpPr>
          <p:nvPr/>
        </p:nvSpPr>
        <p:spPr bwMode="auto">
          <a:xfrm>
            <a:off x="3200400" y="2971800"/>
            <a:ext cx="53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MX" sz="3200"/>
              <a:t>b</a:t>
            </a:r>
            <a:endParaRPr lang="es-ES" sz="3200"/>
          </a:p>
        </p:txBody>
      </p:sp>
      <p:sp>
        <p:nvSpPr>
          <p:cNvPr id="125964" name="Text Box 12"/>
          <p:cNvSpPr txBox="1">
            <a:spLocks noChangeArrowheads="1"/>
          </p:cNvSpPr>
          <p:nvPr/>
        </p:nvSpPr>
        <p:spPr bwMode="auto">
          <a:xfrm>
            <a:off x="6172200" y="3048000"/>
            <a:ext cx="53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MX" sz="3200"/>
              <a:t>m</a:t>
            </a:r>
            <a:endParaRPr lang="es-ES" sz="3200"/>
          </a:p>
        </p:txBody>
      </p:sp>
      <p:sp>
        <p:nvSpPr>
          <p:cNvPr id="125965" name="Text Box 13"/>
          <p:cNvSpPr txBox="1">
            <a:spLocks noChangeArrowheads="1"/>
          </p:cNvSpPr>
          <p:nvPr/>
        </p:nvSpPr>
        <p:spPr bwMode="auto">
          <a:xfrm>
            <a:off x="7315200" y="2743200"/>
            <a:ext cx="53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MX" sz="3200"/>
              <a:t>n</a:t>
            </a:r>
            <a:endParaRPr lang="es-ES" sz="3200"/>
          </a:p>
        </p:txBody>
      </p:sp>
      <p:sp>
        <p:nvSpPr>
          <p:cNvPr id="125966" name="Text Box 14"/>
          <p:cNvSpPr txBox="1">
            <a:spLocks noChangeArrowheads="1"/>
          </p:cNvSpPr>
          <p:nvPr/>
        </p:nvSpPr>
        <p:spPr bwMode="auto">
          <a:xfrm>
            <a:off x="4648200" y="2971800"/>
            <a:ext cx="53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MX" sz="3200"/>
              <a:t>c</a:t>
            </a:r>
            <a:endParaRPr lang="es-ES" sz="3200"/>
          </a:p>
        </p:txBody>
      </p:sp>
      <p:sp>
        <p:nvSpPr>
          <p:cNvPr id="125967" name="Text Box 15"/>
          <p:cNvSpPr txBox="1">
            <a:spLocks noChangeArrowheads="1"/>
          </p:cNvSpPr>
          <p:nvPr/>
        </p:nvSpPr>
        <p:spPr bwMode="auto">
          <a:xfrm>
            <a:off x="5334000" y="2971800"/>
            <a:ext cx="53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MX" sz="3200"/>
              <a:t>...</a:t>
            </a:r>
            <a:endParaRPr lang="es-ES" sz="3200"/>
          </a:p>
        </p:txBody>
      </p:sp>
      <p:sp>
        <p:nvSpPr>
          <p:cNvPr id="125968" name="Line 16"/>
          <p:cNvSpPr>
            <a:spLocks noChangeShapeType="1"/>
          </p:cNvSpPr>
          <p:nvPr/>
        </p:nvSpPr>
        <p:spPr bwMode="auto">
          <a:xfrm flipH="1">
            <a:off x="1600200" y="2209800"/>
            <a:ext cx="838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125969" name="Line 17"/>
          <p:cNvSpPr>
            <a:spLocks noChangeShapeType="1"/>
          </p:cNvSpPr>
          <p:nvPr/>
        </p:nvSpPr>
        <p:spPr bwMode="auto">
          <a:xfrm>
            <a:off x="6553200" y="2133600"/>
            <a:ext cx="7620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125970" name="Line 18"/>
          <p:cNvSpPr>
            <a:spLocks noChangeShapeType="1"/>
          </p:cNvSpPr>
          <p:nvPr/>
        </p:nvSpPr>
        <p:spPr bwMode="auto">
          <a:xfrm>
            <a:off x="5943600" y="2286000"/>
            <a:ext cx="2286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sz="3600" dirty="0"/>
              <a:t>Se obtiene considerando el número y tamaño de los nodos hijos en los cuales el atributo divide al conjunto sin tomar en cuenta cualquier información acerca de la </a:t>
            </a:r>
            <a:r>
              <a:rPr lang="es-ES_tradnl" sz="3600" dirty="0" smtClean="0"/>
              <a:t>clase</a:t>
            </a:r>
          </a:p>
          <a:p>
            <a:r>
              <a:rPr lang="es-ES_tradnl" sz="3600" dirty="0" smtClean="0"/>
              <a:t>Se realiza la información de la partición</a:t>
            </a:r>
            <a:endParaRPr lang="es-ES_tradnl" sz="3600" dirty="0"/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/>
              <a:t>Radio de Ganancia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002" name="Object 2"/>
          <p:cNvGraphicFramePr>
            <a:graphicFrameLocks noChangeAspect="1"/>
          </p:cNvGraphicFramePr>
          <p:nvPr/>
        </p:nvGraphicFramePr>
        <p:xfrm>
          <a:off x="500063" y="357166"/>
          <a:ext cx="8140700" cy="486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52" name="Worksheet" r:id="rId3" imgW="6115151" imgH="2838585" progId="Excel.Sheet.8">
                  <p:embed/>
                </p:oleObj>
              </mc:Choice>
              <mc:Fallback>
                <p:oleObj name="Worksheet" r:id="rId3" imgW="6115151" imgH="2838585" progId="Excel.Shee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3" y="357166"/>
                        <a:ext cx="8140700" cy="4860925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8003" name="Object 3"/>
          <p:cNvGraphicFramePr>
            <a:graphicFrameLocks noChangeAspect="1"/>
          </p:cNvGraphicFramePr>
          <p:nvPr/>
        </p:nvGraphicFramePr>
        <p:xfrm>
          <a:off x="3643306" y="5632471"/>
          <a:ext cx="4540250" cy="7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53" name="Ecuación" r:id="rId5" imgW="3022560" imgH="533160" progId="Equation.3">
                  <p:embed/>
                </p:oleObj>
              </mc:Choice>
              <mc:Fallback>
                <p:oleObj name="Ecuación" r:id="rId5" imgW="3022560" imgH="5331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3306" y="5632471"/>
                        <a:ext cx="4540250" cy="796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MX" sz="2800"/>
              <a:t>El índice Gini es una medida para determinar el grado al que una población comparte un recurso.</a:t>
            </a:r>
          </a:p>
          <a:p>
            <a:r>
              <a:rPr lang="es-MX" sz="2800"/>
              <a:t>El índice Gini básicamente nos indica la equidad en la distribución de un recurso.</a:t>
            </a:r>
          </a:p>
          <a:p>
            <a:r>
              <a:rPr lang="es-MX" sz="2800"/>
              <a:t>Los valores del índice Gini van de 0 a 1, siendo 0 la mayor equidad en la distribución y 1 representa el mayor grado de desigualdad posible.</a:t>
            </a:r>
            <a:endParaRPr lang="es-ES" sz="2800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El Índice Gini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MX" sz="2400" dirty="0"/>
              <a:t>Para calcular el índice </a:t>
            </a:r>
            <a:r>
              <a:rPr lang="es-MX" sz="2400" dirty="0" err="1"/>
              <a:t>Gini</a:t>
            </a:r>
            <a:r>
              <a:rPr lang="es-MX" sz="2400" dirty="0"/>
              <a:t> se utiliza la siguiente fórmula:</a:t>
            </a:r>
          </a:p>
          <a:p>
            <a:pPr algn="ctr">
              <a:lnSpc>
                <a:spcPct val="90000"/>
              </a:lnSpc>
            </a:pPr>
            <a:endParaRPr lang="es-MX" sz="2400" dirty="0"/>
          </a:p>
          <a:p>
            <a:pPr>
              <a:lnSpc>
                <a:spcPct val="90000"/>
              </a:lnSpc>
            </a:pPr>
            <a:endParaRPr lang="es-MX" sz="2800" dirty="0"/>
          </a:p>
          <a:p>
            <a:pPr>
              <a:lnSpc>
                <a:spcPct val="90000"/>
              </a:lnSpc>
            </a:pPr>
            <a:r>
              <a:rPr lang="es-MX" sz="1600" dirty="0"/>
              <a:t>Nota: p(</a:t>
            </a:r>
            <a:r>
              <a:rPr lang="es-MX" sz="1600" dirty="0" err="1"/>
              <a:t>j|t</a:t>
            </a:r>
            <a:r>
              <a:rPr lang="es-MX" sz="1600" dirty="0"/>
              <a:t>) es la frecuencia relativa de la clase j en el nodo t.</a:t>
            </a:r>
          </a:p>
          <a:p>
            <a:pPr>
              <a:lnSpc>
                <a:spcPct val="90000"/>
              </a:lnSpc>
            </a:pPr>
            <a:endParaRPr lang="es-MX" sz="1600" dirty="0"/>
          </a:p>
          <a:p>
            <a:pPr>
              <a:lnSpc>
                <a:spcPct val="90000"/>
              </a:lnSpc>
            </a:pPr>
            <a:r>
              <a:rPr lang="es-MX" sz="2400" dirty="0"/>
              <a:t>La medida de información en un nodo es máximo 1-1/</a:t>
            </a:r>
            <a:r>
              <a:rPr lang="es-MX" sz="2400" dirty="0" err="1"/>
              <a:t>nc</a:t>
            </a:r>
            <a:r>
              <a:rPr lang="es-MX" sz="2400" dirty="0"/>
              <a:t> que es cuando </a:t>
            </a:r>
            <a:r>
              <a:rPr lang="es-MX" sz="2400" dirty="0" smtClean="0"/>
              <a:t>existe </a:t>
            </a:r>
            <a:r>
              <a:rPr lang="es-MX" sz="2400" dirty="0"/>
              <a:t>una distribución uniforme y esto realmente no nos resulta interesante. El caso es interesante cuando el resultado es 0 ya que todos los registros pertenecen a una misma clase.</a:t>
            </a:r>
            <a:endParaRPr lang="es-ES" sz="2400" dirty="0"/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El Índice Gini</a:t>
            </a:r>
            <a:endParaRPr lang="es-ES"/>
          </a:p>
        </p:txBody>
      </p:sp>
      <p:graphicFrame>
        <p:nvGraphicFramePr>
          <p:cNvPr id="153600" name="Object 0"/>
          <p:cNvGraphicFramePr>
            <a:graphicFrameLocks noChangeAspect="1"/>
          </p:cNvGraphicFramePr>
          <p:nvPr/>
        </p:nvGraphicFramePr>
        <p:xfrm>
          <a:off x="3429000" y="2000240"/>
          <a:ext cx="3252788" cy="70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25" name="Fotografía de Photo Editor" r:id="rId3" imgW="2238687" imgH="485586" progId="">
                  <p:embed/>
                </p:oleObj>
              </mc:Choice>
              <mc:Fallback>
                <p:oleObj name="Fotografía de Photo Editor" r:id="rId3" imgW="2238687" imgH="485586" progId="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2000240"/>
                        <a:ext cx="3252788" cy="706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MX" sz="2400"/>
              <a:t>Un ejemplo de esta medida es:</a:t>
            </a:r>
          </a:p>
          <a:p>
            <a:pPr algn="ctr">
              <a:lnSpc>
                <a:spcPct val="90000"/>
              </a:lnSpc>
            </a:pPr>
            <a:endParaRPr lang="es-MX" sz="2400"/>
          </a:p>
          <a:p>
            <a:pPr algn="ctr">
              <a:lnSpc>
                <a:spcPct val="90000"/>
              </a:lnSpc>
            </a:pPr>
            <a:endParaRPr lang="es-MX" sz="2800"/>
          </a:p>
          <a:p>
            <a:pPr>
              <a:lnSpc>
                <a:spcPct val="90000"/>
              </a:lnSpc>
            </a:pPr>
            <a:r>
              <a:rPr lang="es-MX" sz="2400"/>
              <a:t>Para poder hacer una separación, necesitamos del índice Gini de separación:</a:t>
            </a:r>
          </a:p>
          <a:p>
            <a:pPr algn="ctr">
              <a:lnSpc>
                <a:spcPct val="90000"/>
              </a:lnSpc>
            </a:pPr>
            <a:endParaRPr lang="es-MX" sz="2400"/>
          </a:p>
          <a:p>
            <a:pPr>
              <a:lnSpc>
                <a:spcPct val="90000"/>
              </a:lnSpc>
            </a:pPr>
            <a:endParaRPr lang="es-MX" sz="2400"/>
          </a:p>
          <a:p>
            <a:pPr>
              <a:lnSpc>
                <a:spcPct val="90000"/>
              </a:lnSpc>
            </a:pPr>
            <a:r>
              <a:rPr lang="es-MX" sz="2400"/>
              <a:t>Esto se calcula cuando dividimos un nodo p en k particiones o hijos.</a:t>
            </a:r>
          </a:p>
          <a:p>
            <a:pPr>
              <a:lnSpc>
                <a:spcPct val="90000"/>
              </a:lnSpc>
            </a:pPr>
            <a:r>
              <a:rPr lang="es-MX" sz="2400"/>
              <a:t>Donde ni es el número de registros en el hijo i y n es el número de registros en el nodo que se esta investigando.</a:t>
            </a:r>
            <a:endParaRPr lang="es-ES" sz="2400"/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El Índice Gini Como Separador</a:t>
            </a:r>
            <a:endParaRPr lang="es-ES"/>
          </a:p>
        </p:txBody>
      </p:sp>
      <p:graphicFrame>
        <p:nvGraphicFramePr>
          <p:cNvPr id="154624" name="Object 0"/>
          <p:cNvGraphicFramePr>
            <a:graphicFrameLocks noChangeAspect="1"/>
          </p:cNvGraphicFramePr>
          <p:nvPr/>
        </p:nvGraphicFramePr>
        <p:xfrm>
          <a:off x="1828800" y="1928802"/>
          <a:ext cx="54102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74" name="Fotografía de Photo Editor" r:id="rId3" imgW="4219048" imgH="561905" progId="">
                  <p:embed/>
                </p:oleObj>
              </mc:Choice>
              <mc:Fallback>
                <p:oleObj name="Fotografía de Photo Editor" r:id="rId3" imgW="4219048" imgH="561905" progId="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1928802"/>
                        <a:ext cx="54102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4625" name="Object 1"/>
          <p:cNvGraphicFramePr>
            <a:graphicFrameLocks noChangeAspect="1"/>
          </p:cNvGraphicFramePr>
          <p:nvPr/>
        </p:nvGraphicFramePr>
        <p:xfrm>
          <a:off x="3352800" y="3357562"/>
          <a:ext cx="2971800" cy="83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75" name="Fotografía de Photo Editor" r:id="rId5" imgW="1961905" imgH="552527" progId="">
                  <p:embed/>
                </p:oleObj>
              </mc:Choice>
              <mc:Fallback>
                <p:oleObj name="Fotografía de Photo Editor" r:id="rId5" imgW="1961905" imgH="552527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3357562"/>
                        <a:ext cx="2971800" cy="836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MX"/>
              <a:t>Basados en el criterio anterior, calculamos el índice Gini de separación para todas las posibles particiones y la que tenga el valor menor será la elegida para dividir el nodo.</a:t>
            </a:r>
          </a:p>
          <a:p>
            <a:r>
              <a:rPr lang="es-MX"/>
              <a:t>Este criterio es utilizado en software como CART, SLIQ y SPRINT.</a:t>
            </a:r>
            <a:endParaRPr lang="es-ES"/>
          </a:p>
        </p:txBody>
      </p:sp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El Índice Gini Como Separador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MX"/>
              <a:t>Para hacer algunos experimentos y comprobar resultados, pueden acudir a la siguiente dirección:</a:t>
            </a:r>
          </a:p>
          <a:p>
            <a:r>
              <a:rPr lang="es-MX" sz="2800">
                <a:hlinkClick r:id="rId2"/>
              </a:rPr>
              <a:t>http://www.cs.ualberta.ca/~aixplore/learning/DecisionTrees/Applet/DecisionTreeApplet.html</a:t>
            </a:r>
            <a:endParaRPr lang="es-MX" sz="2800"/>
          </a:p>
          <a:p>
            <a:endParaRPr lang="es-ES" sz="2800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Applet De Prueba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Referencias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19672" y="1600200"/>
            <a:ext cx="7344816" cy="4876800"/>
          </a:xfrm>
        </p:spPr>
        <p:txBody>
          <a:bodyPr>
            <a:normAutofit/>
          </a:bodyPr>
          <a:lstStyle/>
          <a:p>
            <a:r>
              <a:rPr lang="es-MX" dirty="0" err="1" smtClean="0"/>
              <a:t>Witten</a:t>
            </a:r>
            <a:r>
              <a:rPr lang="es-MX" dirty="0" smtClean="0"/>
              <a:t> I, &amp; Frank E. Data </a:t>
            </a:r>
            <a:r>
              <a:rPr lang="es-MX" dirty="0" err="1" smtClean="0"/>
              <a:t>Mining</a:t>
            </a:r>
            <a:r>
              <a:rPr lang="es-MX" dirty="0" smtClean="0"/>
              <a:t>: </a:t>
            </a:r>
            <a:r>
              <a:rPr lang="es-MX" dirty="0" err="1" smtClean="0"/>
              <a:t>Practical</a:t>
            </a:r>
            <a:r>
              <a:rPr lang="es-MX" dirty="0" smtClean="0"/>
              <a:t> Machine </a:t>
            </a:r>
            <a:r>
              <a:rPr lang="es-MX" dirty="0" err="1" smtClean="0"/>
              <a:t>Learning</a:t>
            </a:r>
            <a:r>
              <a:rPr lang="es-MX" dirty="0" smtClean="0"/>
              <a:t> Tools and </a:t>
            </a:r>
            <a:r>
              <a:rPr lang="es-MX" dirty="0" err="1" smtClean="0"/>
              <a:t>Technical</a:t>
            </a:r>
            <a:r>
              <a:rPr lang="es-MX" dirty="0" smtClean="0"/>
              <a:t> </a:t>
            </a:r>
            <a:r>
              <a:rPr lang="es-MX" dirty="0" err="1" smtClean="0"/>
              <a:t>with</a:t>
            </a:r>
            <a:r>
              <a:rPr lang="es-MX" dirty="0" smtClean="0"/>
              <a:t> Java </a:t>
            </a:r>
            <a:r>
              <a:rPr lang="es-MX" dirty="0" err="1" smtClean="0"/>
              <a:t>implementations</a:t>
            </a:r>
            <a:r>
              <a:rPr lang="es-MX" dirty="0" smtClean="0"/>
              <a:t>. Morgan </a:t>
            </a:r>
            <a:r>
              <a:rPr lang="es-MX" dirty="0" err="1" smtClean="0"/>
              <a:t>Kaufmann</a:t>
            </a:r>
            <a:r>
              <a:rPr lang="es-MX" dirty="0" smtClean="0"/>
              <a:t> 2005. </a:t>
            </a:r>
          </a:p>
          <a:p>
            <a:endParaRPr lang="es-ES" dirty="0" smtClean="0"/>
          </a:p>
          <a:p>
            <a:r>
              <a:rPr lang="es-MX" dirty="0" err="1" smtClean="0"/>
              <a:t>Orallo</a:t>
            </a:r>
            <a:r>
              <a:rPr lang="es-MX" dirty="0" smtClean="0"/>
              <a:t> Hernández J; Ramírez Quintana M; Ferri Ramírez C. Introducción a la Minería de Datos.</a:t>
            </a:r>
            <a:r>
              <a:rPr lang="es-MX" dirty="0"/>
              <a:t> </a:t>
            </a:r>
            <a:r>
              <a:rPr lang="es-MX" dirty="0" smtClean="0"/>
              <a:t>Pearson 2008.</a:t>
            </a:r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25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Referencias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19672" y="1600200"/>
            <a:ext cx="7344816" cy="4876800"/>
          </a:xfrm>
        </p:spPr>
        <p:txBody>
          <a:bodyPr>
            <a:normAutofit/>
          </a:bodyPr>
          <a:lstStyle/>
          <a:p>
            <a:r>
              <a:rPr lang="es-MX" dirty="0" err="1" smtClean="0"/>
              <a:t>Pawet</a:t>
            </a:r>
            <a:r>
              <a:rPr lang="es-MX" dirty="0" smtClean="0"/>
              <a:t> </a:t>
            </a:r>
            <a:r>
              <a:rPr lang="es-MX" dirty="0" err="1" smtClean="0"/>
              <a:t>Cichosz</a:t>
            </a:r>
            <a:r>
              <a:rPr lang="es-MX" dirty="0" smtClean="0"/>
              <a:t>; Data </a:t>
            </a:r>
            <a:r>
              <a:rPr lang="es-MX" dirty="0" err="1" smtClean="0"/>
              <a:t>Mining</a:t>
            </a:r>
            <a:r>
              <a:rPr lang="es-MX" dirty="0" smtClean="0"/>
              <a:t> </a:t>
            </a:r>
            <a:r>
              <a:rPr lang="es-MX" dirty="0" err="1" smtClean="0"/>
              <a:t>Algorithms</a:t>
            </a:r>
            <a:r>
              <a:rPr lang="es-MX" dirty="0" smtClean="0"/>
              <a:t> </a:t>
            </a:r>
            <a:r>
              <a:rPr lang="es-MX" dirty="0" err="1" smtClean="0"/>
              <a:t>explained</a:t>
            </a:r>
            <a:r>
              <a:rPr lang="es-MX" dirty="0" smtClean="0"/>
              <a:t> </a:t>
            </a:r>
            <a:r>
              <a:rPr lang="es-MX" dirty="0" err="1" smtClean="0"/>
              <a:t>using</a:t>
            </a:r>
            <a:r>
              <a:rPr lang="es-MX" dirty="0" smtClean="0"/>
              <a:t> R. </a:t>
            </a:r>
            <a:r>
              <a:rPr lang="es-MX" dirty="0" err="1" smtClean="0"/>
              <a:t>Wiley</a:t>
            </a:r>
            <a:r>
              <a:rPr lang="es-MX" dirty="0" smtClean="0"/>
              <a:t> 2015. </a:t>
            </a:r>
          </a:p>
          <a:p>
            <a:endParaRPr lang="es-ES" dirty="0" smtClean="0"/>
          </a:p>
          <a:p>
            <a:r>
              <a:rPr lang="es-MX" dirty="0" smtClean="0"/>
              <a:t>Richard J. </a:t>
            </a:r>
            <a:r>
              <a:rPr lang="es-MX" dirty="0" err="1" smtClean="0"/>
              <a:t>Roiger</a:t>
            </a:r>
            <a:r>
              <a:rPr lang="es-MX" dirty="0" smtClean="0"/>
              <a:t> and Michael W. </a:t>
            </a:r>
            <a:r>
              <a:rPr lang="es-MX" dirty="0" err="1" smtClean="0"/>
              <a:t>Geatz</a:t>
            </a:r>
            <a:r>
              <a:rPr lang="es-MX" dirty="0" smtClean="0"/>
              <a:t>. Data </a:t>
            </a:r>
            <a:r>
              <a:rPr lang="es-MX" dirty="0" err="1" smtClean="0"/>
              <a:t>Mining</a:t>
            </a:r>
            <a:r>
              <a:rPr lang="es-MX" dirty="0" smtClean="0"/>
              <a:t>: A tutorial – </a:t>
            </a:r>
            <a:r>
              <a:rPr lang="es-MX" dirty="0" err="1" smtClean="0"/>
              <a:t>based</a:t>
            </a:r>
            <a:r>
              <a:rPr lang="es-MX" dirty="0" smtClean="0"/>
              <a:t> primer.</a:t>
            </a:r>
            <a:r>
              <a:rPr lang="es-MX" dirty="0"/>
              <a:t> </a:t>
            </a:r>
            <a:r>
              <a:rPr lang="es-MX" dirty="0" smtClean="0"/>
              <a:t>Addison Wesley 2003.</a:t>
            </a:r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76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/>
              <a:t>El método más simple es llamado </a:t>
            </a:r>
          </a:p>
          <a:p>
            <a:pPr>
              <a:buFont typeface="Monotype Sorts" pitchFamily="2" charset="2"/>
              <a:buNone/>
            </a:pPr>
            <a:r>
              <a:rPr lang="es-ES_tradnl" dirty="0"/>
              <a:t>   “1-rule”</a:t>
            </a:r>
          </a:p>
          <a:p>
            <a:r>
              <a:rPr lang="es-ES_tradnl" dirty="0"/>
              <a:t>Genera un árbol de decisión de un nivel</a:t>
            </a:r>
          </a:p>
          <a:p>
            <a:r>
              <a:rPr lang="es-ES_tradnl" dirty="0"/>
              <a:t>Conjunto de reglas que prueban un atributo en particular</a:t>
            </a:r>
          </a:p>
          <a:p>
            <a:r>
              <a:rPr lang="es-ES_tradnl" dirty="0"/>
              <a:t>Cada rama corresponde a un valor distinto del atributo</a:t>
            </a:r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sz="3600" b="1"/>
              <a:t>Inferencia de Reglas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371600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Guion Explicativo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84176"/>
            <a:ext cx="8064896" cy="4709120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sz="3000" dirty="0" smtClean="0"/>
              <a:t>Este Material sirve para</a:t>
            </a:r>
            <a:r>
              <a:rPr lang="es-MX" dirty="0" smtClean="0"/>
              <a:t>:</a:t>
            </a:r>
          </a:p>
          <a:p>
            <a:pPr lvl="1"/>
            <a:r>
              <a:rPr lang="es-MX" dirty="0" smtClean="0"/>
              <a:t>Explicar en qué consiste el aprendizaje supervisado, particularmente la tarea de clasificación.</a:t>
            </a:r>
          </a:p>
          <a:p>
            <a:pPr lvl="1"/>
            <a:r>
              <a:rPr lang="es-MX" dirty="0" smtClean="0"/>
              <a:t>Se presentan 3 algoritmos:</a:t>
            </a:r>
          </a:p>
          <a:p>
            <a:pPr lvl="2"/>
            <a:r>
              <a:rPr lang="es-MX" dirty="0" err="1" smtClean="0"/>
              <a:t>One</a:t>
            </a:r>
            <a:r>
              <a:rPr lang="es-MX" dirty="0" smtClean="0"/>
              <a:t>-Rule</a:t>
            </a:r>
          </a:p>
          <a:p>
            <a:pPr lvl="2"/>
            <a:r>
              <a:rPr lang="es-MX" dirty="0" smtClean="0"/>
              <a:t>ID3</a:t>
            </a:r>
          </a:p>
          <a:p>
            <a:pPr lvl="2"/>
            <a:r>
              <a:rPr lang="es-MX" dirty="0" smtClean="0"/>
              <a:t>ID3 con Radio de Ganancia</a:t>
            </a:r>
          </a:p>
          <a:p>
            <a:pPr lvl="2"/>
            <a:r>
              <a:rPr lang="es-MX" dirty="0" smtClean="0"/>
              <a:t>Índice GINI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81939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Guion Explicativo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600200"/>
            <a:ext cx="8280920" cy="4493096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dirty="0" smtClean="0"/>
              <a:t>Las diapositivas deben verse en orden, y deben revisarse aproximadamente en 6 horas</a:t>
            </a:r>
            <a:r>
              <a:rPr lang="es-MX" dirty="0" smtClean="0">
                <a:solidFill>
                  <a:srgbClr val="000000"/>
                </a:solidFill>
              </a:rPr>
              <a:t>.</a:t>
            </a:r>
          </a:p>
          <a:p>
            <a:pPr marL="109728" indent="0">
              <a:buNone/>
            </a:pPr>
            <a:endParaRPr lang="es-MX" dirty="0" smtClean="0">
              <a:solidFill>
                <a:srgbClr val="000000"/>
              </a:solidFill>
            </a:endParaRPr>
          </a:p>
          <a:p>
            <a:r>
              <a:rPr lang="es-MX" dirty="0" smtClean="0"/>
              <a:t>A continuación se presenta una tabla para relacionar las dispositivas con los contenidos del curso.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1939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39752" y="255612"/>
            <a:ext cx="5256584" cy="778768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Guion Explicativo</a:t>
            </a:r>
            <a:endParaRPr lang="es-MX" dirty="0">
              <a:solidFill>
                <a:srgbClr val="B08600"/>
              </a:solidFill>
            </a:endParaRPr>
          </a:p>
        </p:txBody>
      </p:sp>
      <p:pic>
        <p:nvPicPr>
          <p:cNvPr id="2129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494"/>
            <a:ext cx="8055223" cy="3168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0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Rectangle 3"/>
          <p:cNvSpPr>
            <a:spLocks noGrp="1" noChangeArrowheads="1"/>
          </p:cNvSpPr>
          <p:nvPr>
            <p:ph idx="1"/>
          </p:nvPr>
        </p:nvSpPr>
        <p:spPr>
          <a:xfrm>
            <a:off x="1000100" y="1285860"/>
            <a:ext cx="7772400" cy="4495800"/>
          </a:xfrm>
        </p:spPr>
        <p:txBody>
          <a:bodyPr>
            <a:normAutofit lnSpcReduction="10000"/>
          </a:bodyPr>
          <a:lstStyle/>
          <a:p>
            <a:r>
              <a:rPr lang="es-ES_tradnl" sz="2800" dirty="0"/>
              <a:t>La asignación de la clase para la rama será la más frecuente en el conjunto de entrenamiento (clase mayoritaria)</a:t>
            </a:r>
          </a:p>
          <a:p>
            <a:r>
              <a:rPr lang="es-ES_tradnl" sz="2800" dirty="0"/>
              <a:t>La tasa de error se calcula contando las instancias que no tienen la clase mayoritaria</a:t>
            </a:r>
          </a:p>
          <a:p>
            <a:r>
              <a:rPr lang="es-ES_tradnl" sz="2800" dirty="0"/>
              <a:t>Cada atributo genera un conjunto distinto de reglas, una regla por cada valor del atributo</a:t>
            </a:r>
          </a:p>
          <a:p>
            <a:r>
              <a:rPr lang="es-ES_tradnl" sz="2800" dirty="0"/>
              <a:t>Es necesario calcular la tasa de error para elegir el mejor conjunto de reglas</a:t>
            </a:r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800128" y="357166"/>
            <a:ext cx="7772400" cy="838200"/>
          </a:xfrm>
        </p:spPr>
        <p:txBody>
          <a:bodyPr/>
          <a:lstStyle/>
          <a:p>
            <a:pPr algn="ctr"/>
            <a:r>
              <a:rPr lang="es-ES_tradnl" sz="3600" b="1" dirty="0"/>
              <a:t>Método 1-Rule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>
          <a:xfrm>
            <a:off x="928662" y="1357298"/>
            <a:ext cx="7891462" cy="47244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s-ES_tradnl" sz="2800" dirty="0"/>
              <a:t>Para cada atributo</a:t>
            </a:r>
            <a:endParaRPr lang="es-ES_tradnl" dirty="0"/>
          </a:p>
          <a:p>
            <a:pPr lvl="1">
              <a:buFontTx/>
              <a:buNone/>
            </a:pPr>
            <a:r>
              <a:rPr lang="es-ES_tradnl" dirty="0"/>
              <a:t>Para cada valor del atributo:</a:t>
            </a:r>
          </a:p>
          <a:p>
            <a:pPr lvl="1">
              <a:buFontTx/>
              <a:buNone/>
            </a:pPr>
            <a:r>
              <a:rPr lang="es-ES_tradnl" dirty="0"/>
              <a:t>		Calcular la frecuencia de cada clase</a:t>
            </a:r>
          </a:p>
          <a:p>
            <a:pPr lvl="1">
              <a:buFontTx/>
              <a:buNone/>
            </a:pPr>
            <a:r>
              <a:rPr lang="es-ES_tradnl" dirty="0"/>
              <a:t>		Determinar la clase mayoritaria CM</a:t>
            </a:r>
          </a:p>
          <a:p>
            <a:pPr lvl="1">
              <a:buFontTx/>
              <a:buNone/>
            </a:pPr>
            <a:r>
              <a:rPr lang="es-ES_tradnl" dirty="0"/>
              <a:t>		Construye </a:t>
            </a:r>
            <a:r>
              <a:rPr lang="es-ES_tradnl" dirty="0" smtClean="0"/>
              <a:t>el árbol ó la </a:t>
            </a:r>
            <a:r>
              <a:rPr lang="es-ES_tradnl" dirty="0"/>
              <a:t>regla: </a:t>
            </a:r>
          </a:p>
          <a:p>
            <a:pPr lvl="1" algn="ctr">
              <a:buFontTx/>
              <a:buNone/>
            </a:pPr>
            <a:r>
              <a:rPr lang="es-ES_tradnl" dirty="0"/>
              <a:t>		si valor de atributo entonces CM </a:t>
            </a:r>
          </a:p>
          <a:p>
            <a:pPr lvl="1">
              <a:buFontTx/>
              <a:buNone/>
            </a:pPr>
            <a:r>
              <a:rPr lang="es-ES_tradnl" dirty="0"/>
              <a:t>Calcular la tasa de error de las reglas</a:t>
            </a:r>
          </a:p>
          <a:p>
            <a:pPr>
              <a:buFont typeface="Monotype Sorts" pitchFamily="2" charset="2"/>
              <a:buNone/>
            </a:pPr>
            <a:endParaRPr lang="es-ES_tradnl" sz="2800" dirty="0" smtClean="0"/>
          </a:p>
          <a:p>
            <a:pPr>
              <a:buFont typeface="Monotype Sorts" pitchFamily="2" charset="2"/>
              <a:buNone/>
            </a:pPr>
            <a:r>
              <a:rPr lang="es-ES_tradnl" sz="2800" dirty="0" smtClean="0"/>
              <a:t>Escoger </a:t>
            </a:r>
            <a:r>
              <a:rPr lang="es-ES_tradnl" sz="2800" dirty="0"/>
              <a:t>las reglas con la menor tasa de error</a:t>
            </a:r>
            <a:r>
              <a:rPr lang="es-ES_tradnl" dirty="0"/>
              <a:t>	</a:t>
            </a:r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sz="3600" b="1"/>
              <a:t>Método 1-Rule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62" name="Object 2"/>
          <p:cNvGraphicFramePr>
            <a:graphicFrameLocks noChangeAspect="1"/>
          </p:cNvGraphicFramePr>
          <p:nvPr/>
        </p:nvGraphicFramePr>
        <p:xfrm>
          <a:off x="1066800" y="890588"/>
          <a:ext cx="7696200" cy="4573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699" name="Hoja de cálculo" r:id="rId3" imgW="6868800" imgH="3888000" progId="Excel.Sheet.8">
                  <p:embed/>
                </p:oleObj>
              </mc:Choice>
              <mc:Fallback>
                <p:oleObj name="Hoja de cálculo" r:id="rId3" imgW="6868800" imgH="3888000" progId="Excel.Shee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890588"/>
                        <a:ext cx="7696200" cy="4573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Personalizado 3">
      <a:dk1>
        <a:sysClr val="windowText" lastClr="000000"/>
      </a:dk1>
      <a:lt1>
        <a:sysClr val="window" lastClr="FFFFFF"/>
      </a:lt1>
      <a:dk2>
        <a:srgbClr val="3E3D2D"/>
      </a:dk2>
      <a:lt2>
        <a:srgbClr val="00B050"/>
      </a:lt2>
      <a:accent1>
        <a:srgbClr val="00B050"/>
      </a:accent1>
      <a:accent2>
        <a:srgbClr val="FFFFFF"/>
      </a:accent2>
      <a:accent3>
        <a:srgbClr val="FF6700"/>
      </a:accent3>
      <a:accent4>
        <a:srgbClr val="FFFFFF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1230</TotalTime>
  <Words>1611</Words>
  <Application>Microsoft Office PowerPoint</Application>
  <PresentationFormat>Presentación en pantalla (4:3)</PresentationFormat>
  <Paragraphs>484</Paragraphs>
  <Slides>62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6</vt:i4>
      </vt:variant>
      <vt:variant>
        <vt:lpstr>Títulos de diapositiva</vt:lpstr>
      </vt:variant>
      <vt:variant>
        <vt:i4>62</vt:i4>
      </vt:variant>
    </vt:vector>
  </HeadingPairs>
  <TitlesOfParts>
    <vt:vector size="69" baseType="lpstr">
      <vt:lpstr>Concurrencia</vt:lpstr>
      <vt:lpstr>Document</vt:lpstr>
      <vt:lpstr>Hoja de cálculo</vt:lpstr>
      <vt:lpstr>Ecuación</vt:lpstr>
      <vt:lpstr>Bitmap Image</vt:lpstr>
      <vt:lpstr>Worksheet</vt:lpstr>
      <vt:lpstr>Fotografía de Photo Editor</vt:lpstr>
      <vt:lpstr>Presentación de PowerPoint</vt:lpstr>
      <vt:lpstr>Presentación de PowerPoint</vt:lpstr>
      <vt:lpstr>Unidad de competencia III:  Proceso de Análisis Supervisado Técnicas de Minería de Datos</vt:lpstr>
      <vt:lpstr>CLASIFICACIÓN</vt:lpstr>
      <vt:lpstr>Algoritmos de Minería</vt:lpstr>
      <vt:lpstr>Inferencia de Reglas</vt:lpstr>
      <vt:lpstr>Método 1-Rule</vt:lpstr>
      <vt:lpstr>Método 1-Rule</vt:lpstr>
      <vt:lpstr>Presentación de PowerPoint</vt:lpstr>
      <vt:lpstr>1-Rule para el Golf</vt:lpstr>
      <vt:lpstr>1-Rule para el Golf</vt:lpstr>
      <vt:lpstr>Ejercicio</vt:lpstr>
      <vt:lpstr>1-Rule para el Golf</vt:lpstr>
      <vt:lpstr>Resultado</vt:lpstr>
      <vt:lpstr>Valores faltantes y atributos numéricos</vt:lpstr>
      <vt:lpstr>Golf con valores numéricos</vt:lpstr>
      <vt:lpstr>Partición</vt:lpstr>
      <vt:lpstr>Ejercicio</vt:lpstr>
      <vt:lpstr>Solución</vt:lpstr>
      <vt:lpstr>Árboles de Decisión</vt:lpstr>
      <vt:lpstr>ID3 (Inductive Decision Tree)</vt:lpstr>
      <vt:lpstr>Árboles de Decisión</vt:lpstr>
      <vt:lpstr>1. Seleccionar un atributo</vt:lpstr>
      <vt:lpstr>Por atributo</vt:lpstr>
      <vt:lpstr>¿Cuál es el mejor atributo?</vt:lpstr>
      <vt:lpstr>Medida de Pureza</vt:lpstr>
      <vt:lpstr>Información</vt:lpstr>
      <vt:lpstr>Entropía</vt:lpstr>
      <vt:lpstr>1. Seleccionar un atributo</vt:lpstr>
      <vt:lpstr>Información del sistema</vt:lpstr>
      <vt:lpstr>Ejemplo</vt:lpstr>
      <vt:lpstr>Presentación de PowerPoint</vt:lpstr>
      <vt:lpstr>Ejemplo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Información del sistema</vt:lpstr>
      <vt:lpstr>Información</vt:lpstr>
      <vt:lpstr>Ganancia</vt:lpstr>
      <vt:lpstr>Presentación de PowerPoint</vt:lpstr>
      <vt:lpstr>Outlook - Sunny</vt:lpstr>
      <vt:lpstr>Outlook - Rainy</vt:lpstr>
      <vt:lpstr>Presentación de PowerPoint</vt:lpstr>
      <vt:lpstr>Radio de Ganancia</vt:lpstr>
      <vt:lpstr>Presentación de PowerPoint</vt:lpstr>
      <vt:lpstr>Radio de Ganancia</vt:lpstr>
      <vt:lpstr>Presentación de PowerPoint</vt:lpstr>
      <vt:lpstr>El Índice Gini</vt:lpstr>
      <vt:lpstr>El Índice Gini</vt:lpstr>
      <vt:lpstr>El Índice Gini Como Separador</vt:lpstr>
      <vt:lpstr>El Índice Gini Como Separador</vt:lpstr>
      <vt:lpstr>Applet De Prueba</vt:lpstr>
      <vt:lpstr>Referencias</vt:lpstr>
      <vt:lpstr>Referencias</vt:lpstr>
      <vt:lpstr>Guion Explicativo</vt:lpstr>
      <vt:lpstr>Guion Explicativo</vt:lpstr>
      <vt:lpstr>Guion Explicativo</vt:lpstr>
    </vt:vector>
  </TitlesOfParts>
  <Company>ITESM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Algoritmos de Minería</dc:title>
  <dc:creator>Programa Portatiles</dc:creator>
  <cp:lastModifiedBy>mquintanal</cp:lastModifiedBy>
  <cp:revision>101</cp:revision>
  <cp:lastPrinted>2000-08-31T19:37:19Z</cp:lastPrinted>
  <dcterms:created xsi:type="dcterms:W3CDTF">2000-08-23T23:40:38Z</dcterms:created>
  <dcterms:modified xsi:type="dcterms:W3CDTF">2015-10-01T23:28:54Z</dcterms:modified>
</cp:coreProperties>
</file>