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58" r:id="rId18"/>
    <p:sldId id="259" r:id="rId19"/>
    <p:sldId id="260" r:id="rId20"/>
    <p:sldId id="261" r:id="rId21"/>
    <p:sldId id="278" r:id="rId22"/>
    <p:sldId id="279" r:id="rId23"/>
    <p:sldId id="280" r:id="rId24"/>
    <p:sldId id="281" r:id="rId25"/>
    <p:sldId id="262" r:id="rId26"/>
    <p:sldId id="263" r:id="rId2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68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BAFF19B-6C3F-48F9-A9E8-A868B4CFB0DA}" type="datetimeFigureOut">
              <a:rPr lang="es-MX" smtClean="0"/>
              <a:t>11/05/2015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272059-8487-4453-8457-D68080577CDF}"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AFF19B-6C3F-48F9-A9E8-A868B4CFB0DA}" type="datetimeFigureOut">
              <a:rPr lang="es-MX" smtClean="0"/>
              <a:t>11/05/2015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272059-8487-4453-8457-D68080577CDF}"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Marketing Masculino</a:t>
            </a:r>
            <a:endParaRPr lang="es-MX" dirty="0"/>
          </a:p>
        </p:txBody>
      </p:sp>
      <p:sp>
        <p:nvSpPr>
          <p:cNvPr id="3" name="2 Subtítulo"/>
          <p:cNvSpPr>
            <a:spLocks noGrp="1"/>
          </p:cNvSpPr>
          <p:nvPr>
            <p:ph type="subTitle"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es-MX" sz="6000" dirty="0" smtClean="0">
                <a:solidFill>
                  <a:schemeClr val="tx1"/>
                </a:solidFill>
              </a:rPr>
              <a:t>Hombre de marca</a:t>
            </a:r>
            <a:endParaRPr lang="es-MX" sz="60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Hogar</a:t>
            </a:r>
            <a:endParaRPr lang="es-MX" dirty="0"/>
          </a:p>
        </p:txBody>
      </p:sp>
      <p:pic>
        <p:nvPicPr>
          <p:cNvPr id="4" name="3 Marcador de contenido" descr="hombre 31.png"/>
          <p:cNvPicPr>
            <a:picLocks noGrp="1" noChangeAspect="1"/>
          </p:cNvPicPr>
          <p:nvPr>
            <p:ph idx="1"/>
          </p:nvPr>
        </p:nvPicPr>
        <p:blipFill>
          <a:blip r:embed="rId2"/>
          <a:stretch>
            <a:fillRect/>
          </a:stretch>
        </p:blipFill>
        <p:spPr>
          <a:xfrm>
            <a:off x="1000100" y="2143116"/>
            <a:ext cx="3571900" cy="3000396"/>
          </a:xfrm>
        </p:spPr>
      </p:pic>
      <p:pic>
        <p:nvPicPr>
          <p:cNvPr id="5" name="4 Imagen" descr="imagen 32.jpg"/>
          <p:cNvPicPr>
            <a:picLocks noChangeAspect="1"/>
          </p:cNvPicPr>
          <p:nvPr/>
        </p:nvPicPr>
        <p:blipFill>
          <a:blip r:embed="rId3"/>
          <a:stretch>
            <a:fillRect/>
          </a:stretch>
        </p:blipFill>
        <p:spPr>
          <a:xfrm>
            <a:off x="5072066" y="3214686"/>
            <a:ext cx="3571900" cy="28575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Lecturas</a:t>
            </a:r>
            <a:endParaRPr lang="es-MX" dirty="0"/>
          </a:p>
        </p:txBody>
      </p:sp>
      <p:pic>
        <p:nvPicPr>
          <p:cNvPr id="4" name="3 Marcador de contenido" descr="hombre 26.jpg"/>
          <p:cNvPicPr>
            <a:picLocks noGrp="1" noChangeAspect="1"/>
          </p:cNvPicPr>
          <p:nvPr>
            <p:ph idx="1"/>
          </p:nvPr>
        </p:nvPicPr>
        <p:blipFill>
          <a:blip r:embed="rId2"/>
          <a:stretch>
            <a:fillRect/>
          </a:stretch>
        </p:blipFill>
        <p:spPr>
          <a:xfrm>
            <a:off x="3262312" y="2500306"/>
            <a:ext cx="2619375" cy="2714644"/>
          </a:xfrm>
        </p:spPr>
      </p:pic>
      <p:pic>
        <p:nvPicPr>
          <p:cNvPr id="5" name="4 Imagen" descr="imagen 34.jpg"/>
          <p:cNvPicPr>
            <a:picLocks noChangeAspect="1"/>
          </p:cNvPicPr>
          <p:nvPr/>
        </p:nvPicPr>
        <p:blipFill>
          <a:blip r:embed="rId3"/>
          <a:stretch>
            <a:fillRect/>
          </a:stretch>
        </p:blipFill>
        <p:spPr>
          <a:xfrm>
            <a:off x="6143636" y="2285992"/>
            <a:ext cx="2571768" cy="3357586"/>
          </a:xfrm>
          <a:prstGeom prst="rect">
            <a:avLst/>
          </a:prstGeom>
        </p:spPr>
      </p:pic>
      <p:pic>
        <p:nvPicPr>
          <p:cNvPr id="6" name="5 Imagen" descr="hombre 33.png"/>
          <p:cNvPicPr>
            <a:picLocks noChangeAspect="1"/>
          </p:cNvPicPr>
          <p:nvPr/>
        </p:nvPicPr>
        <p:blipFill>
          <a:blip r:embed="rId4"/>
          <a:stretch>
            <a:fillRect/>
          </a:stretch>
        </p:blipFill>
        <p:spPr>
          <a:xfrm>
            <a:off x="785786" y="2143116"/>
            <a:ext cx="2214578" cy="378621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Tecnología</a:t>
            </a:r>
            <a:endParaRPr lang="es-MX" dirty="0"/>
          </a:p>
        </p:txBody>
      </p:sp>
      <p:pic>
        <p:nvPicPr>
          <p:cNvPr id="4" name="3 Marcador de contenido" descr="hombre 21.jpg"/>
          <p:cNvPicPr>
            <a:picLocks noGrp="1" noChangeAspect="1"/>
          </p:cNvPicPr>
          <p:nvPr>
            <p:ph idx="1"/>
          </p:nvPr>
        </p:nvPicPr>
        <p:blipFill>
          <a:blip r:embed="rId2"/>
          <a:stretch>
            <a:fillRect/>
          </a:stretch>
        </p:blipFill>
        <p:spPr>
          <a:xfrm>
            <a:off x="1000100" y="1857364"/>
            <a:ext cx="2857520" cy="3429024"/>
          </a:xfrm>
        </p:spPr>
      </p:pic>
      <p:pic>
        <p:nvPicPr>
          <p:cNvPr id="5" name="4 Imagen" descr="hombre 22.jpg"/>
          <p:cNvPicPr>
            <a:picLocks noChangeAspect="1"/>
          </p:cNvPicPr>
          <p:nvPr/>
        </p:nvPicPr>
        <p:blipFill>
          <a:blip r:embed="rId3"/>
          <a:stretch>
            <a:fillRect/>
          </a:stretch>
        </p:blipFill>
        <p:spPr>
          <a:xfrm>
            <a:off x="5643570" y="1928802"/>
            <a:ext cx="2857520" cy="2214578"/>
          </a:xfrm>
          <a:prstGeom prst="rect">
            <a:avLst/>
          </a:prstGeom>
        </p:spPr>
      </p:pic>
      <p:pic>
        <p:nvPicPr>
          <p:cNvPr id="6" name="5 Imagen" descr="hombre 23.jpg"/>
          <p:cNvPicPr>
            <a:picLocks noChangeAspect="1"/>
          </p:cNvPicPr>
          <p:nvPr/>
        </p:nvPicPr>
        <p:blipFill>
          <a:blip r:embed="rId4"/>
          <a:stretch>
            <a:fillRect/>
          </a:stretch>
        </p:blipFill>
        <p:spPr>
          <a:xfrm>
            <a:off x="5214942" y="4357694"/>
            <a:ext cx="3143272" cy="228601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Hoteles y viajes</a:t>
            </a:r>
            <a:endParaRPr lang="es-MX" dirty="0"/>
          </a:p>
        </p:txBody>
      </p:sp>
      <p:pic>
        <p:nvPicPr>
          <p:cNvPr id="4" name="3 Marcador de contenido" descr="hombre 35.png"/>
          <p:cNvPicPr>
            <a:picLocks noGrp="1" noChangeAspect="1"/>
          </p:cNvPicPr>
          <p:nvPr>
            <p:ph idx="1"/>
          </p:nvPr>
        </p:nvPicPr>
        <p:blipFill>
          <a:blip r:embed="rId2"/>
          <a:stretch>
            <a:fillRect/>
          </a:stretch>
        </p:blipFill>
        <p:spPr>
          <a:xfrm>
            <a:off x="785786" y="2000240"/>
            <a:ext cx="3000396" cy="3071834"/>
          </a:xfrm>
        </p:spPr>
      </p:pic>
      <p:pic>
        <p:nvPicPr>
          <p:cNvPr id="5" name="4 Imagen" descr="hombre 36.png"/>
          <p:cNvPicPr>
            <a:picLocks noChangeAspect="1"/>
          </p:cNvPicPr>
          <p:nvPr/>
        </p:nvPicPr>
        <p:blipFill>
          <a:blip r:embed="rId3"/>
          <a:stretch>
            <a:fillRect/>
          </a:stretch>
        </p:blipFill>
        <p:spPr>
          <a:xfrm>
            <a:off x="4714876" y="2214554"/>
            <a:ext cx="2828925" cy="2047878"/>
          </a:xfrm>
          <a:prstGeom prst="rect">
            <a:avLst/>
          </a:prstGeom>
        </p:spPr>
      </p:pic>
      <p:pic>
        <p:nvPicPr>
          <p:cNvPr id="6" name="5 Imagen" descr="hombre 39.jpg"/>
          <p:cNvPicPr>
            <a:picLocks noChangeAspect="1"/>
          </p:cNvPicPr>
          <p:nvPr/>
        </p:nvPicPr>
        <p:blipFill>
          <a:blip r:embed="rId4"/>
          <a:stretch>
            <a:fillRect/>
          </a:stretch>
        </p:blipFill>
        <p:spPr>
          <a:xfrm>
            <a:off x="5643570" y="4572008"/>
            <a:ext cx="3071834" cy="200026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Imágenes</a:t>
            </a:r>
            <a:endParaRPr lang="es-MX" dirty="0"/>
          </a:p>
        </p:txBody>
      </p:sp>
      <p:pic>
        <p:nvPicPr>
          <p:cNvPr id="4" name="3 Marcador de contenido" descr="hombre 3.jpg"/>
          <p:cNvPicPr>
            <a:picLocks noGrp="1" noChangeAspect="1"/>
          </p:cNvPicPr>
          <p:nvPr>
            <p:ph idx="1"/>
          </p:nvPr>
        </p:nvPicPr>
        <p:blipFill>
          <a:blip r:embed="rId2"/>
          <a:stretch>
            <a:fillRect/>
          </a:stretch>
        </p:blipFill>
        <p:spPr>
          <a:xfrm>
            <a:off x="357158" y="1857364"/>
            <a:ext cx="4429156" cy="3500462"/>
          </a:xfrm>
        </p:spPr>
      </p:pic>
      <p:pic>
        <p:nvPicPr>
          <p:cNvPr id="5" name="4 Imagen" descr="hombre 12.jpg"/>
          <p:cNvPicPr>
            <a:picLocks noChangeAspect="1"/>
          </p:cNvPicPr>
          <p:nvPr/>
        </p:nvPicPr>
        <p:blipFill>
          <a:blip r:embed="rId3"/>
          <a:stretch>
            <a:fillRect/>
          </a:stretch>
        </p:blipFill>
        <p:spPr>
          <a:xfrm>
            <a:off x="4857752" y="2714620"/>
            <a:ext cx="3062294" cy="291941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Cuidado del cuerpo</a:t>
            </a:r>
            <a:endParaRPr lang="es-MX" dirty="0"/>
          </a:p>
        </p:txBody>
      </p:sp>
      <p:pic>
        <p:nvPicPr>
          <p:cNvPr id="4" name="3 Marcador de contenido" descr="hombre 2.jpg"/>
          <p:cNvPicPr>
            <a:picLocks noGrp="1" noChangeAspect="1"/>
          </p:cNvPicPr>
          <p:nvPr>
            <p:ph idx="1"/>
          </p:nvPr>
        </p:nvPicPr>
        <p:blipFill>
          <a:blip r:embed="rId2"/>
          <a:stretch>
            <a:fillRect/>
          </a:stretch>
        </p:blipFill>
        <p:spPr>
          <a:xfrm>
            <a:off x="4929190" y="2786058"/>
            <a:ext cx="3643338" cy="3500462"/>
          </a:xfrm>
        </p:spPr>
      </p:pic>
      <p:pic>
        <p:nvPicPr>
          <p:cNvPr id="5" name="4 Imagen" descr="hombre 1.jpg"/>
          <p:cNvPicPr>
            <a:picLocks noChangeAspect="1"/>
          </p:cNvPicPr>
          <p:nvPr/>
        </p:nvPicPr>
        <p:blipFill>
          <a:blip r:embed="rId3"/>
          <a:stretch>
            <a:fillRect/>
          </a:stretch>
        </p:blipFill>
        <p:spPr>
          <a:xfrm>
            <a:off x="928662" y="1714488"/>
            <a:ext cx="3500462" cy="342902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Restaurantes</a:t>
            </a:r>
            <a:endParaRPr lang="es-MX" dirty="0"/>
          </a:p>
        </p:txBody>
      </p:sp>
      <p:pic>
        <p:nvPicPr>
          <p:cNvPr id="4" name="3 Marcador de contenido" descr="hombre 24.jpg"/>
          <p:cNvPicPr>
            <a:picLocks noGrp="1" noChangeAspect="1"/>
          </p:cNvPicPr>
          <p:nvPr>
            <p:ph idx="1"/>
          </p:nvPr>
        </p:nvPicPr>
        <p:blipFill>
          <a:blip r:embed="rId2"/>
          <a:stretch>
            <a:fillRect/>
          </a:stretch>
        </p:blipFill>
        <p:spPr>
          <a:xfrm>
            <a:off x="1500166" y="1857364"/>
            <a:ext cx="3071834" cy="3286148"/>
          </a:xfrm>
        </p:spPr>
      </p:pic>
      <p:pic>
        <p:nvPicPr>
          <p:cNvPr id="5" name="4 Imagen" descr="hombre 30.jpg"/>
          <p:cNvPicPr>
            <a:picLocks noChangeAspect="1"/>
          </p:cNvPicPr>
          <p:nvPr/>
        </p:nvPicPr>
        <p:blipFill>
          <a:blip r:embed="rId3"/>
          <a:stretch>
            <a:fillRect/>
          </a:stretch>
        </p:blipFill>
        <p:spPr>
          <a:xfrm>
            <a:off x="5429256" y="2928934"/>
            <a:ext cx="3071834" cy="300039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rmAutofit/>
          </a:bodyPr>
          <a:lstStyle/>
          <a:p>
            <a:r>
              <a:rPr lang="es-MX" dirty="0" smtClean="0"/>
              <a:t> </a:t>
            </a:r>
            <a:r>
              <a:rPr lang="es-MX" dirty="0"/>
              <a:t>P</a:t>
            </a:r>
            <a:r>
              <a:rPr lang="es-MX" dirty="0" smtClean="0"/>
              <a:t>ara que los hombres compren…</a:t>
            </a:r>
            <a:endParaRPr lang="es-MX" dirty="0"/>
          </a:p>
        </p:txBody>
      </p:sp>
      <p:sp>
        <p:nvSpPr>
          <p:cNvPr id="3" name="2 Marcador de contenido"/>
          <p:cNvSpPr>
            <a:spLocks noGrp="1"/>
          </p:cNvSpPr>
          <p:nvPr>
            <p:ph idx="1"/>
          </p:nvPr>
        </p:nvSpPr>
        <p:spPr/>
        <p:txBody>
          <a:bodyPr>
            <a:normAutofit/>
          </a:bodyPr>
          <a:lstStyle/>
          <a:p>
            <a:r>
              <a:rPr lang="es-MX" dirty="0" smtClean="0"/>
              <a:t>1. Los hombres tienen que demostrar su dominio de las compras. A los hombres les gusta hacer las cosas que saben hacer bien. No es que los hombres odien ir de compras, es que nunca han tenido la oportunidad de aprender cómo ser un buen comprador. </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lstStyle/>
          <a:p>
            <a:r>
              <a:rPr lang="es-MX" dirty="0" smtClean="0"/>
              <a:t>2. El rendimiento es emocional. Los hombres desean saber cómo realizan los productos. Tener razones para comprar</a:t>
            </a:r>
            <a:endParaRPr lang="es-MX" dirty="0"/>
          </a:p>
        </p:txBody>
      </p:sp>
      <p:pic>
        <p:nvPicPr>
          <p:cNvPr id="6" name="5 Marcador de contenido" descr="hombre 25.jpg"/>
          <p:cNvPicPr>
            <a:picLocks noGrp="1" noChangeAspect="1"/>
          </p:cNvPicPr>
          <p:nvPr>
            <p:ph sz="half" idx="2"/>
          </p:nvPr>
        </p:nvPicPr>
        <p:blipFill>
          <a:blip r:embed="rId2"/>
          <a:stretch>
            <a:fillRect/>
          </a:stretch>
        </p:blipFill>
        <p:spPr>
          <a:xfrm>
            <a:off x="5643570" y="1785926"/>
            <a:ext cx="3071834" cy="2214578"/>
          </a:xfrm>
        </p:spPr>
      </p:pic>
      <p:pic>
        <p:nvPicPr>
          <p:cNvPr id="7" name="6 Imagen" descr="producto 1.png"/>
          <p:cNvPicPr>
            <a:picLocks noChangeAspect="1"/>
          </p:cNvPicPr>
          <p:nvPr/>
        </p:nvPicPr>
        <p:blipFill>
          <a:blip r:embed="rId3"/>
          <a:stretch>
            <a:fillRect/>
          </a:stretch>
        </p:blipFill>
        <p:spPr>
          <a:xfrm>
            <a:off x="5572132" y="4214818"/>
            <a:ext cx="3286148" cy="228601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normAutofit/>
          </a:bodyPr>
          <a:lstStyle/>
          <a:p>
            <a:r>
              <a:rPr lang="es-MX" dirty="0" smtClean="0"/>
              <a:t>3. Los hombres no ven, llevan a cabo un proceso de reconocimiento. </a:t>
            </a:r>
          </a:p>
          <a:p>
            <a:r>
              <a:rPr lang="es-MX" dirty="0" smtClean="0"/>
              <a:t>Los hombres necesitan asesores expertos y una prueba tecnológica para realizar sus compras satisfactoriamente. </a:t>
            </a:r>
            <a:endParaRPr lang="es-MX" dirty="0"/>
          </a:p>
        </p:txBody>
      </p:sp>
      <p:pic>
        <p:nvPicPr>
          <p:cNvPr id="6" name="5 Marcador de contenido" descr="producto 2.jpg"/>
          <p:cNvPicPr>
            <a:picLocks noGrp="1" noChangeAspect="1"/>
          </p:cNvPicPr>
          <p:nvPr>
            <p:ph sz="half" idx="2"/>
          </p:nvPr>
        </p:nvPicPr>
        <p:blipFill>
          <a:blip r:embed="rId2"/>
          <a:stretch>
            <a:fillRect/>
          </a:stretch>
        </p:blipFill>
        <p:spPr>
          <a:xfrm>
            <a:off x="4643439" y="1785926"/>
            <a:ext cx="4286280" cy="350046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¿Cómo compran los hombres?</a:t>
            </a:r>
            <a:endParaRPr lang="es-MX" dirty="0"/>
          </a:p>
        </p:txBody>
      </p:sp>
      <p:sp>
        <p:nvSpPr>
          <p:cNvPr id="3" name="2 Marcador de contenido"/>
          <p:cNvSpPr>
            <a:spLocks noGrp="1"/>
          </p:cNvSpPr>
          <p:nvPr>
            <p:ph idx="1"/>
          </p:nvPr>
        </p:nvSpPr>
        <p:spPr/>
        <p:txBody>
          <a:bodyPr/>
          <a:lstStyle/>
          <a:p>
            <a:r>
              <a:rPr lang="es-MX" dirty="0" smtClean="0"/>
              <a:t>No se trata de la creación de estereotipos masculinos, pero si de diferenciar su comportamiento del que tiene el género femenino.</a:t>
            </a:r>
          </a:p>
          <a:p>
            <a:r>
              <a:rPr lang="es-MX" dirty="0" smtClean="0"/>
              <a:t> Es importante entender por qué hacen sus compras, de ello depende la reincidencia de la misma.</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4. Los hombres quieren productos que reflejan su progreso en el mundo. Los hombres son más propensos a buscar las marcas exclusivas, con posición de líder en el mercado. Cuando van de compras, los hombres buscan la prueba de calidad y buen gusto en los detalles.</a:t>
            </a: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campaña 2.png"/>
          <p:cNvPicPr>
            <a:picLocks noGrp="1" noChangeAspect="1"/>
          </p:cNvPicPr>
          <p:nvPr>
            <p:ph idx="1"/>
          </p:nvPr>
        </p:nvPicPr>
        <p:blipFill>
          <a:blip r:embed="rId2"/>
          <a:stretch>
            <a:fillRect/>
          </a:stretch>
        </p:blipFill>
        <p:spPr>
          <a:xfrm>
            <a:off x="428596" y="1643050"/>
            <a:ext cx="3286148" cy="3500462"/>
          </a:xfrm>
        </p:spPr>
      </p:pic>
      <p:pic>
        <p:nvPicPr>
          <p:cNvPr id="5" name="4 Imagen" descr="campaña 1.jpg"/>
          <p:cNvPicPr>
            <a:picLocks noChangeAspect="1"/>
          </p:cNvPicPr>
          <p:nvPr/>
        </p:nvPicPr>
        <p:blipFill>
          <a:blip r:embed="rId3"/>
          <a:stretch>
            <a:fillRect/>
          </a:stretch>
        </p:blipFill>
        <p:spPr>
          <a:xfrm>
            <a:off x="4500562" y="2000240"/>
            <a:ext cx="4214842" cy="300039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campaña 3.png"/>
          <p:cNvPicPr>
            <a:picLocks noGrp="1" noChangeAspect="1"/>
          </p:cNvPicPr>
          <p:nvPr>
            <p:ph idx="1"/>
          </p:nvPr>
        </p:nvPicPr>
        <p:blipFill>
          <a:blip r:embed="rId2"/>
          <a:stretch>
            <a:fillRect/>
          </a:stretch>
        </p:blipFill>
        <p:spPr>
          <a:xfrm>
            <a:off x="714348" y="1714488"/>
            <a:ext cx="3643338" cy="2643206"/>
          </a:xfrm>
        </p:spPr>
      </p:pic>
      <p:pic>
        <p:nvPicPr>
          <p:cNvPr id="5" name="4 Imagen" descr="campaña 4.jpg"/>
          <p:cNvPicPr>
            <a:picLocks noChangeAspect="1"/>
          </p:cNvPicPr>
          <p:nvPr/>
        </p:nvPicPr>
        <p:blipFill>
          <a:blip r:embed="rId3"/>
          <a:stretch>
            <a:fillRect/>
          </a:stretch>
        </p:blipFill>
        <p:spPr>
          <a:xfrm>
            <a:off x="4786314" y="2571744"/>
            <a:ext cx="4143404" cy="321471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6" name="5 Marcador de contenido" descr="campaña 10.jpg"/>
          <p:cNvPicPr>
            <a:picLocks noGrp="1" noChangeAspect="1"/>
          </p:cNvPicPr>
          <p:nvPr>
            <p:ph idx="1"/>
          </p:nvPr>
        </p:nvPicPr>
        <p:blipFill>
          <a:blip r:embed="rId2"/>
          <a:stretch>
            <a:fillRect/>
          </a:stretch>
        </p:blipFill>
        <p:spPr>
          <a:xfrm>
            <a:off x="428596" y="1643050"/>
            <a:ext cx="3786214" cy="2786082"/>
          </a:xfrm>
        </p:spPr>
      </p:pic>
      <p:pic>
        <p:nvPicPr>
          <p:cNvPr id="7" name="6 Imagen" descr="campaña 11.jpg"/>
          <p:cNvPicPr>
            <a:picLocks noChangeAspect="1"/>
          </p:cNvPicPr>
          <p:nvPr/>
        </p:nvPicPr>
        <p:blipFill>
          <a:blip r:embed="rId3"/>
          <a:stretch>
            <a:fillRect/>
          </a:stretch>
        </p:blipFill>
        <p:spPr>
          <a:xfrm>
            <a:off x="4286248" y="2643182"/>
            <a:ext cx="4500594" cy="35719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campaña 7.jpg"/>
          <p:cNvPicPr>
            <a:picLocks noGrp="1" noChangeAspect="1"/>
          </p:cNvPicPr>
          <p:nvPr>
            <p:ph idx="1"/>
          </p:nvPr>
        </p:nvPicPr>
        <p:blipFill>
          <a:blip r:embed="rId2"/>
          <a:stretch>
            <a:fillRect/>
          </a:stretch>
        </p:blipFill>
        <p:spPr>
          <a:xfrm>
            <a:off x="1857356" y="1643050"/>
            <a:ext cx="5929354" cy="4572031"/>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normAutofit fontScale="92500"/>
          </a:bodyPr>
          <a:lstStyle/>
          <a:p>
            <a:r>
              <a:rPr lang="es-MX" dirty="0" smtClean="0"/>
              <a:t>5. Los hombres quieren santuarios donde puedan ejercer su masculinidad. Cuando se trata de ir de compras, la mayoría de los hombres todavía no lo ven como una actividad de ocio, tal vez porque todavía tiene connotaciones femeninas.</a:t>
            </a:r>
            <a:endParaRPr lang="es-MX" dirty="0"/>
          </a:p>
        </p:txBody>
      </p:sp>
      <p:pic>
        <p:nvPicPr>
          <p:cNvPr id="6" name="5 Marcador de contenido" descr="scappino.png"/>
          <p:cNvPicPr>
            <a:picLocks noGrp="1" noChangeAspect="1"/>
          </p:cNvPicPr>
          <p:nvPr>
            <p:ph sz="half" idx="2"/>
          </p:nvPr>
        </p:nvPicPr>
        <p:blipFill>
          <a:blip r:embed="rId2"/>
          <a:stretch>
            <a:fillRect/>
          </a:stretch>
        </p:blipFill>
        <p:spPr>
          <a:xfrm>
            <a:off x="4643438" y="2000240"/>
            <a:ext cx="4286280" cy="392909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normAutofit lnSpcReduction="10000"/>
          </a:bodyPr>
          <a:lstStyle/>
          <a:p>
            <a:r>
              <a:rPr lang="es-MX" dirty="0" smtClean="0"/>
              <a:t>Sin embargo, el resurgimiento de las peluquerías tradicionales y la aparición de zonas de belleza masculina sugieren un auge en las experiencias de comercio minorista que crear un santuario para la masculinidad</a:t>
            </a:r>
            <a:endParaRPr lang="es-MX" dirty="0"/>
          </a:p>
        </p:txBody>
      </p:sp>
      <p:pic>
        <p:nvPicPr>
          <p:cNvPr id="6" name="5 Marcador de contenido" descr="hombre 13.jpg"/>
          <p:cNvPicPr>
            <a:picLocks noGrp="1" noChangeAspect="1"/>
          </p:cNvPicPr>
          <p:nvPr>
            <p:ph sz="half" idx="2"/>
          </p:nvPr>
        </p:nvPicPr>
        <p:blipFill>
          <a:blip r:embed="rId2"/>
          <a:stretch>
            <a:fillRect/>
          </a:stretch>
        </p:blipFill>
        <p:spPr>
          <a:xfrm>
            <a:off x="5372100" y="2357430"/>
            <a:ext cx="3414742" cy="321470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Transición en el hombre</a:t>
            </a:r>
            <a:endParaRPr lang="es-MX" dirty="0"/>
          </a:p>
        </p:txBody>
      </p:sp>
      <p:sp>
        <p:nvSpPr>
          <p:cNvPr id="3" name="2 Marcador de contenido"/>
          <p:cNvSpPr>
            <a:spLocks noGrp="1"/>
          </p:cNvSpPr>
          <p:nvPr>
            <p:ph sz="half" idx="1"/>
          </p:nvPr>
        </p:nvSpPr>
        <p:spPr/>
        <p:txBody>
          <a:bodyPr/>
          <a:lstStyle/>
          <a:p>
            <a:r>
              <a:rPr lang="es-MX" dirty="0" smtClean="0"/>
              <a:t>Con la llegada del feminismo estos cambios se empiezan a notar.</a:t>
            </a:r>
            <a:endParaRPr lang="es-MX" dirty="0"/>
          </a:p>
        </p:txBody>
      </p:sp>
      <p:pic>
        <p:nvPicPr>
          <p:cNvPr id="5" name="4 Marcador de contenido" descr="hombre 6.jpg"/>
          <p:cNvPicPr>
            <a:picLocks noGrp="1" noChangeAspect="1"/>
          </p:cNvPicPr>
          <p:nvPr>
            <p:ph sz="half" idx="2"/>
          </p:nvPr>
        </p:nvPicPr>
        <p:blipFill>
          <a:blip r:embed="rId2"/>
          <a:stretch>
            <a:fillRect/>
          </a:stretch>
        </p:blipFill>
        <p:spPr>
          <a:xfrm>
            <a:off x="1071538" y="3500438"/>
            <a:ext cx="3786214" cy="3000396"/>
          </a:xfrm>
        </p:spPr>
      </p:pic>
      <p:pic>
        <p:nvPicPr>
          <p:cNvPr id="6" name="5 Imagen" descr="hombre 7.png"/>
          <p:cNvPicPr>
            <a:picLocks noChangeAspect="1"/>
          </p:cNvPicPr>
          <p:nvPr/>
        </p:nvPicPr>
        <p:blipFill>
          <a:blip r:embed="rId3"/>
          <a:stretch>
            <a:fillRect/>
          </a:stretch>
        </p:blipFill>
        <p:spPr>
          <a:xfrm>
            <a:off x="5500694" y="1785926"/>
            <a:ext cx="3071834" cy="2214578"/>
          </a:xfrm>
          <a:prstGeom prst="rect">
            <a:avLst/>
          </a:prstGeom>
        </p:spPr>
      </p:pic>
      <p:pic>
        <p:nvPicPr>
          <p:cNvPr id="7" name="6 Imagen" descr="hombre 4.jpg"/>
          <p:cNvPicPr>
            <a:picLocks noChangeAspect="1"/>
          </p:cNvPicPr>
          <p:nvPr/>
        </p:nvPicPr>
        <p:blipFill>
          <a:blip r:embed="rId4"/>
          <a:stretch>
            <a:fillRect/>
          </a:stretch>
        </p:blipFill>
        <p:spPr>
          <a:xfrm>
            <a:off x="5572132" y="4214818"/>
            <a:ext cx="3000396" cy="221457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Artículos básicos</a:t>
            </a:r>
            <a:endParaRPr lang="es-MX" dirty="0"/>
          </a:p>
        </p:txBody>
      </p:sp>
      <p:sp>
        <p:nvSpPr>
          <p:cNvPr id="3" name="2 Marcador de contenido"/>
          <p:cNvSpPr>
            <a:spLocks noGrp="1"/>
          </p:cNvSpPr>
          <p:nvPr>
            <p:ph sz="half" idx="1"/>
          </p:nvPr>
        </p:nvSpPr>
        <p:spPr/>
        <p:txBody>
          <a:bodyPr/>
          <a:lstStyle/>
          <a:p>
            <a:r>
              <a:rPr lang="es-MX" dirty="0" smtClean="0"/>
              <a:t>Sólo necesitaban brillantina y afeitarse</a:t>
            </a:r>
            <a:endParaRPr lang="es-MX" dirty="0"/>
          </a:p>
        </p:txBody>
      </p:sp>
      <p:pic>
        <p:nvPicPr>
          <p:cNvPr id="6" name="5 Imagen" descr="imagen 15.png"/>
          <p:cNvPicPr>
            <a:picLocks noChangeAspect="1"/>
          </p:cNvPicPr>
          <p:nvPr/>
        </p:nvPicPr>
        <p:blipFill>
          <a:blip r:embed="rId2"/>
          <a:stretch>
            <a:fillRect/>
          </a:stretch>
        </p:blipFill>
        <p:spPr>
          <a:xfrm>
            <a:off x="4786314" y="1714488"/>
            <a:ext cx="3929090" cy="4143404"/>
          </a:xfrm>
          <a:prstGeom prst="rect">
            <a:avLst/>
          </a:prstGeom>
        </p:spPr>
      </p:pic>
      <p:pic>
        <p:nvPicPr>
          <p:cNvPr id="8" name="7 Marcador de contenido" descr="hombre 18.png"/>
          <p:cNvPicPr>
            <a:picLocks noGrp="1" noChangeAspect="1"/>
          </p:cNvPicPr>
          <p:nvPr>
            <p:ph sz="half" idx="2"/>
          </p:nvPr>
        </p:nvPicPr>
        <p:blipFill>
          <a:blip r:embed="rId3"/>
          <a:stretch>
            <a:fillRect/>
          </a:stretch>
        </p:blipFill>
        <p:spPr>
          <a:xfrm>
            <a:off x="500034" y="2857496"/>
            <a:ext cx="2071702" cy="2500330"/>
          </a:xfrm>
        </p:spPr>
      </p:pic>
      <p:pic>
        <p:nvPicPr>
          <p:cNvPr id="9" name="8 Imagen" descr="imagen 16.png"/>
          <p:cNvPicPr>
            <a:picLocks noChangeAspect="1"/>
          </p:cNvPicPr>
          <p:nvPr/>
        </p:nvPicPr>
        <p:blipFill>
          <a:blip r:embed="rId4"/>
          <a:stretch>
            <a:fillRect/>
          </a:stretch>
        </p:blipFill>
        <p:spPr>
          <a:xfrm>
            <a:off x="2786050" y="3429000"/>
            <a:ext cx="1928826" cy="321471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Imagen</a:t>
            </a:r>
            <a:endParaRPr lang="es-MX" dirty="0"/>
          </a:p>
        </p:txBody>
      </p:sp>
      <p:sp>
        <p:nvSpPr>
          <p:cNvPr id="3" name="2 Marcador de contenido"/>
          <p:cNvSpPr>
            <a:spLocks noGrp="1"/>
          </p:cNvSpPr>
          <p:nvPr>
            <p:ph sz="half" idx="1"/>
          </p:nvPr>
        </p:nvSpPr>
        <p:spPr/>
        <p:txBody>
          <a:bodyPr/>
          <a:lstStyle/>
          <a:p>
            <a:r>
              <a:rPr lang="es-MX" dirty="0" smtClean="0"/>
              <a:t>Empiezan a adquirir productos especializados, les empieza a preocupar la imagen que proyectan.</a:t>
            </a:r>
            <a:endParaRPr lang="es-MX" dirty="0"/>
          </a:p>
        </p:txBody>
      </p:sp>
      <p:pic>
        <p:nvPicPr>
          <p:cNvPr id="5" name="4 Marcador de contenido" descr="hombre 14.jpg"/>
          <p:cNvPicPr>
            <a:picLocks noGrp="1" noChangeAspect="1"/>
          </p:cNvPicPr>
          <p:nvPr>
            <p:ph sz="half" idx="2"/>
          </p:nvPr>
        </p:nvPicPr>
        <p:blipFill>
          <a:blip r:embed="rId2"/>
          <a:stretch>
            <a:fillRect/>
          </a:stretch>
        </p:blipFill>
        <p:spPr>
          <a:xfrm>
            <a:off x="4857753" y="1857364"/>
            <a:ext cx="3857652" cy="4357717"/>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Marketing masculino</a:t>
            </a:r>
            <a:endParaRPr lang="es-MX" dirty="0"/>
          </a:p>
        </p:txBody>
      </p:sp>
      <p:sp>
        <p:nvSpPr>
          <p:cNvPr id="3" name="2 Marcador de contenido"/>
          <p:cNvSpPr>
            <a:spLocks noGrp="1"/>
          </p:cNvSpPr>
          <p:nvPr>
            <p:ph sz="half" idx="1"/>
          </p:nvPr>
        </p:nvSpPr>
        <p:spPr/>
        <p:txBody>
          <a:bodyPr/>
          <a:lstStyle/>
          <a:p>
            <a:r>
              <a:rPr lang="es-MX" dirty="0" smtClean="0"/>
              <a:t>Es aquí donde empiezan a dar un giro los hábitos de consumo que nunca habían cambiado.</a:t>
            </a:r>
            <a:endParaRPr lang="es-MX" dirty="0"/>
          </a:p>
        </p:txBody>
      </p:sp>
      <p:pic>
        <p:nvPicPr>
          <p:cNvPr id="5" name="4 Marcador de contenido" descr="hombre 19.png"/>
          <p:cNvPicPr>
            <a:picLocks noGrp="1" noChangeAspect="1"/>
          </p:cNvPicPr>
          <p:nvPr>
            <p:ph sz="half" idx="2"/>
          </p:nvPr>
        </p:nvPicPr>
        <p:blipFill>
          <a:blip r:embed="rId2"/>
          <a:stretch>
            <a:fillRect/>
          </a:stretch>
        </p:blipFill>
        <p:spPr>
          <a:xfrm>
            <a:off x="4929190" y="2071678"/>
            <a:ext cx="3857652" cy="3857652"/>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Cuidado de la piel</a:t>
            </a:r>
            <a:endParaRPr lang="es-MX" dirty="0"/>
          </a:p>
        </p:txBody>
      </p:sp>
      <p:pic>
        <p:nvPicPr>
          <p:cNvPr id="5" name="4 Imagen" descr="hombre 14.png"/>
          <p:cNvPicPr>
            <a:picLocks noChangeAspect="1"/>
          </p:cNvPicPr>
          <p:nvPr/>
        </p:nvPicPr>
        <p:blipFill>
          <a:blip r:embed="rId2"/>
          <a:stretch>
            <a:fillRect/>
          </a:stretch>
        </p:blipFill>
        <p:spPr>
          <a:xfrm>
            <a:off x="5357818" y="2071678"/>
            <a:ext cx="3143272" cy="2286016"/>
          </a:xfrm>
          <a:prstGeom prst="rect">
            <a:avLst/>
          </a:prstGeom>
        </p:spPr>
      </p:pic>
      <p:pic>
        <p:nvPicPr>
          <p:cNvPr id="6" name="5 Imagen" descr="hombre 15.jpg"/>
          <p:cNvPicPr>
            <a:picLocks noChangeAspect="1"/>
          </p:cNvPicPr>
          <p:nvPr/>
        </p:nvPicPr>
        <p:blipFill>
          <a:blip r:embed="rId3"/>
          <a:stretch>
            <a:fillRect/>
          </a:stretch>
        </p:blipFill>
        <p:spPr>
          <a:xfrm>
            <a:off x="5286380" y="4429132"/>
            <a:ext cx="3214710" cy="2214578"/>
          </a:xfrm>
          <a:prstGeom prst="rect">
            <a:avLst/>
          </a:prstGeom>
        </p:spPr>
      </p:pic>
      <p:pic>
        <p:nvPicPr>
          <p:cNvPr id="8" name="7 Marcador de contenido" descr="hombre 16.jpg"/>
          <p:cNvPicPr>
            <a:picLocks noGrp="1" noChangeAspect="1"/>
          </p:cNvPicPr>
          <p:nvPr>
            <p:ph idx="1"/>
          </p:nvPr>
        </p:nvPicPr>
        <p:blipFill>
          <a:blip r:embed="rId4"/>
          <a:stretch>
            <a:fillRect/>
          </a:stretch>
        </p:blipFill>
        <p:spPr>
          <a:xfrm>
            <a:off x="785786" y="1857364"/>
            <a:ext cx="4071966" cy="407196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Ropa</a:t>
            </a:r>
            <a:endParaRPr lang="es-MX" dirty="0"/>
          </a:p>
        </p:txBody>
      </p:sp>
      <p:pic>
        <p:nvPicPr>
          <p:cNvPr id="4" name="3 Marcador de contenido" descr="hombre 10.jpg"/>
          <p:cNvPicPr>
            <a:picLocks noGrp="1" noChangeAspect="1"/>
          </p:cNvPicPr>
          <p:nvPr>
            <p:ph idx="1"/>
          </p:nvPr>
        </p:nvPicPr>
        <p:blipFill>
          <a:blip r:embed="rId2"/>
          <a:stretch>
            <a:fillRect/>
          </a:stretch>
        </p:blipFill>
        <p:spPr>
          <a:xfrm>
            <a:off x="6572264" y="1785926"/>
            <a:ext cx="2143140" cy="3643338"/>
          </a:xfrm>
        </p:spPr>
      </p:pic>
      <p:pic>
        <p:nvPicPr>
          <p:cNvPr id="5" name="4 Imagen" descr="hombre 11.jpg"/>
          <p:cNvPicPr>
            <a:picLocks noChangeAspect="1"/>
          </p:cNvPicPr>
          <p:nvPr/>
        </p:nvPicPr>
        <p:blipFill>
          <a:blip r:embed="rId3"/>
          <a:stretch>
            <a:fillRect/>
          </a:stretch>
        </p:blipFill>
        <p:spPr>
          <a:xfrm>
            <a:off x="3700462" y="1785926"/>
            <a:ext cx="2300298" cy="3643338"/>
          </a:xfrm>
          <a:prstGeom prst="rect">
            <a:avLst/>
          </a:prstGeom>
        </p:spPr>
      </p:pic>
      <p:pic>
        <p:nvPicPr>
          <p:cNvPr id="6" name="5 Imagen" descr="hombre 9.jpg"/>
          <p:cNvPicPr>
            <a:picLocks noChangeAspect="1"/>
          </p:cNvPicPr>
          <p:nvPr/>
        </p:nvPicPr>
        <p:blipFill>
          <a:blip r:embed="rId4"/>
          <a:stretch>
            <a:fillRect/>
          </a:stretch>
        </p:blipFill>
        <p:spPr>
          <a:xfrm>
            <a:off x="214282" y="1785926"/>
            <a:ext cx="3143272" cy="364333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s-MX" dirty="0" smtClean="0"/>
              <a:t>Dieta</a:t>
            </a:r>
            <a:endParaRPr lang="es-MX" dirty="0"/>
          </a:p>
        </p:txBody>
      </p:sp>
      <p:pic>
        <p:nvPicPr>
          <p:cNvPr id="4" name="3 Marcador de contenido" descr="hombre 20.png"/>
          <p:cNvPicPr>
            <a:picLocks noGrp="1" noChangeAspect="1"/>
          </p:cNvPicPr>
          <p:nvPr>
            <p:ph idx="1"/>
          </p:nvPr>
        </p:nvPicPr>
        <p:blipFill>
          <a:blip r:embed="rId2"/>
          <a:stretch>
            <a:fillRect/>
          </a:stretch>
        </p:blipFill>
        <p:spPr>
          <a:xfrm>
            <a:off x="2571736" y="2143116"/>
            <a:ext cx="4143404" cy="3714776"/>
          </a:xfr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364</Words>
  <Application>Microsoft Office PowerPoint</Application>
  <PresentationFormat>Presentación en pantalla (4:3)</PresentationFormat>
  <Paragraphs>31</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Tema de Office</vt:lpstr>
      <vt:lpstr>Marketing Masculino</vt:lpstr>
      <vt:lpstr>¿Cómo compran los hombres?</vt:lpstr>
      <vt:lpstr>Transición en el hombre</vt:lpstr>
      <vt:lpstr>Artículos básicos</vt:lpstr>
      <vt:lpstr>Imagen</vt:lpstr>
      <vt:lpstr>Marketing masculino</vt:lpstr>
      <vt:lpstr>Cuidado de la piel</vt:lpstr>
      <vt:lpstr>Ropa</vt:lpstr>
      <vt:lpstr>Dieta</vt:lpstr>
      <vt:lpstr>Hogar</vt:lpstr>
      <vt:lpstr>Lecturas</vt:lpstr>
      <vt:lpstr>Tecnología</vt:lpstr>
      <vt:lpstr>Hoteles y viajes</vt:lpstr>
      <vt:lpstr>Imágenes</vt:lpstr>
      <vt:lpstr>Cuidado del cuerpo</vt:lpstr>
      <vt:lpstr>Restaurantes</vt:lpstr>
      <vt:lpstr> Para que los hombres compren…</vt:lpstr>
      <vt:lpstr>Diapositiva 18</vt:lpstr>
      <vt:lpstr>Diapositiva 19</vt:lpstr>
      <vt:lpstr>Diapositiva 20</vt:lpstr>
      <vt:lpstr>Diapositiva 21</vt:lpstr>
      <vt:lpstr>Diapositiva 22</vt:lpstr>
      <vt:lpstr>Diapositiva 23</vt:lpstr>
      <vt:lpstr>Diapositiva 24</vt:lpstr>
      <vt:lpstr>Diapositiva 25</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Masculino</dc:title>
  <dc:creator>Mar�a de Lourdes Arcos Santove�a</dc:creator>
  <cp:lastModifiedBy>Mar�a de Lourdes Arcos Santove�a</cp:lastModifiedBy>
  <cp:revision>14</cp:revision>
  <dcterms:created xsi:type="dcterms:W3CDTF">2015-05-12T01:35:55Z</dcterms:created>
  <dcterms:modified xsi:type="dcterms:W3CDTF">2015-05-12T03:52:15Z</dcterms:modified>
</cp:coreProperties>
</file>