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6" r:id="rId21"/>
    <p:sldId id="277" r:id="rId22"/>
    <p:sldId id="279" r:id="rId23"/>
    <p:sldId id="280" r:id="rId24"/>
    <p:sldId id="281" r:id="rId25"/>
    <p:sldId id="282" r:id="rId26"/>
    <p:sldId id="283" r:id="rId27"/>
    <p:sldId id="284" r:id="rId28"/>
    <p:sldId id="285" r:id="rId29"/>
    <p:sldId id="286" r:id="rId30"/>
    <p:sldId id="290" r:id="rId31"/>
    <p:sldId id="291" r:id="rId32"/>
    <p:sldId id="292" r:id="rId33"/>
    <p:sldId id="293" r:id="rId34"/>
    <p:sldId id="288"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10" r:id="rId51"/>
    <p:sldId id="311" r:id="rId52"/>
    <p:sldId id="312" r:id="rId53"/>
    <p:sldId id="313" r:id="rId54"/>
    <p:sldId id="314" r:id="rId5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604ACA-63BC-4102-A771-0C54AF86B87C}" type="datetimeFigureOut">
              <a:rPr lang="es-MX" smtClean="0"/>
              <a:pPr/>
              <a:t>01/10/2015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746054-4C98-45EF-B39C-A3870EF7FAFB}"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9746054-4C98-45EF-B39C-A3870EF7FAFB}" type="slidenum">
              <a:rPr lang="es-MX" smtClean="0"/>
              <a:pPr/>
              <a:t>41</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FA1FC7E3-F56E-4B48-A854-346CAD4B2DC4}"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52BAE72-75AD-44F5-844B-76F0E1A34F38}"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A1FC7E3-F56E-4B48-A854-346CAD4B2DC4}"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52BAE72-75AD-44F5-844B-76F0E1A34F38}"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A1FC7E3-F56E-4B48-A854-346CAD4B2DC4}"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52BAE72-75AD-44F5-844B-76F0E1A34F38}"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A1FC7E3-F56E-4B48-A854-346CAD4B2DC4}"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52BAE72-75AD-44F5-844B-76F0E1A34F38}"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A1FC7E3-F56E-4B48-A854-346CAD4B2DC4}"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52BAE72-75AD-44F5-844B-76F0E1A34F38}"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FA1FC7E3-F56E-4B48-A854-346CAD4B2DC4}" type="datetimeFigureOut">
              <a:rPr lang="es-MX" smtClean="0"/>
              <a:pPr/>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52BAE72-75AD-44F5-844B-76F0E1A34F38}"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FA1FC7E3-F56E-4B48-A854-346CAD4B2DC4}" type="datetimeFigureOut">
              <a:rPr lang="es-MX" smtClean="0"/>
              <a:pPr/>
              <a:t>01/10/2015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652BAE72-75AD-44F5-844B-76F0E1A34F38}"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FA1FC7E3-F56E-4B48-A854-346CAD4B2DC4}" type="datetimeFigureOut">
              <a:rPr lang="es-MX" smtClean="0"/>
              <a:pPr/>
              <a:t>01/10/2015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52BAE72-75AD-44F5-844B-76F0E1A34F38}"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A1FC7E3-F56E-4B48-A854-346CAD4B2DC4}" type="datetimeFigureOut">
              <a:rPr lang="es-MX" smtClean="0"/>
              <a:pPr/>
              <a:t>01/10/2015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652BAE72-75AD-44F5-844B-76F0E1A34F38}"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A1FC7E3-F56E-4B48-A854-346CAD4B2DC4}" type="datetimeFigureOut">
              <a:rPr lang="es-MX" smtClean="0"/>
              <a:pPr/>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52BAE72-75AD-44F5-844B-76F0E1A34F38}"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A1FC7E3-F56E-4B48-A854-346CAD4B2DC4}" type="datetimeFigureOut">
              <a:rPr lang="es-MX" smtClean="0"/>
              <a:pPr/>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52BAE72-75AD-44F5-844B-76F0E1A34F38}"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4000"/>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1FC7E3-F56E-4B48-A854-346CAD4B2DC4}" type="datetimeFigureOut">
              <a:rPr lang="es-MX" smtClean="0"/>
              <a:pPr/>
              <a:t>01/10/2015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2BAE72-75AD-44F5-844B-76F0E1A34F38}"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857365"/>
            <a:ext cx="7772400" cy="1285883"/>
          </a:xfrm>
        </p:spPr>
        <p:txBody>
          <a:bodyPr/>
          <a:lstStyle/>
          <a:p>
            <a:r>
              <a:rPr lang="es-MX" dirty="0" smtClean="0"/>
              <a:t>MODELO EMPOWERMENT</a:t>
            </a:r>
            <a:endParaRPr lang="es-MX" dirty="0"/>
          </a:p>
        </p:txBody>
      </p:sp>
      <p:sp>
        <p:nvSpPr>
          <p:cNvPr id="3" name="2 Subtítulo"/>
          <p:cNvSpPr>
            <a:spLocks noGrp="1"/>
          </p:cNvSpPr>
          <p:nvPr>
            <p:ph type="subTitle" idx="1"/>
          </p:nvPr>
        </p:nvSpPr>
        <p:spPr>
          <a:xfrm>
            <a:off x="1371600" y="2786058"/>
            <a:ext cx="6400800" cy="3571900"/>
          </a:xfrm>
        </p:spPr>
        <p:txBody>
          <a:bodyPr>
            <a:normAutofit fontScale="92500" lnSpcReduction="20000"/>
          </a:bodyPr>
          <a:lstStyle/>
          <a:p>
            <a:r>
              <a:rPr lang="es-MX" smtClean="0"/>
              <a:t>8 </a:t>
            </a:r>
            <a:r>
              <a:rPr lang="es-MX" smtClean="0"/>
              <a:t>créditos</a:t>
            </a:r>
            <a:endParaRPr lang="es-MX" dirty="0" smtClean="0"/>
          </a:p>
          <a:p>
            <a:endParaRPr lang="es-MX" dirty="0" smtClean="0"/>
          </a:p>
          <a:p>
            <a:r>
              <a:rPr lang="es-MX" dirty="0" smtClean="0"/>
              <a:t>Lic. En psicología.</a:t>
            </a:r>
          </a:p>
          <a:p>
            <a:endParaRPr lang="es-MX" dirty="0" smtClean="0"/>
          </a:p>
          <a:p>
            <a:r>
              <a:rPr lang="es-MX" dirty="0" smtClean="0"/>
              <a:t>C. U. UAEM VALLE DE TEOTIHUACÁN</a:t>
            </a:r>
          </a:p>
          <a:p>
            <a:endParaRPr lang="es-MX" dirty="0" smtClean="0"/>
          </a:p>
          <a:p>
            <a:r>
              <a:rPr lang="es-MX" dirty="0" smtClean="0"/>
              <a:t>M. EN PSIC. IZTACCÍHUATL SUÁREZ VARELA</a:t>
            </a:r>
          </a:p>
          <a:p>
            <a:endParaRPr lang="es-MX" dirty="0" smtClean="0"/>
          </a:p>
          <a:p>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empowerment</a:t>
            </a:r>
            <a:endParaRPr lang="es-MX" dirty="0"/>
          </a:p>
        </p:txBody>
      </p:sp>
      <p:sp>
        <p:nvSpPr>
          <p:cNvPr id="3" name="2 Marcador de contenido"/>
          <p:cNvSpPr>
            <a:spLocks noGrp="1"/>
          </p:cNvSpPr>
          <p:nvPr>
            <p:ph idx="1"/>
          </p:nvPr>
        </p:nvSpPr>
        <p:spPr/>
        <p:txBody>
          <a:bodyPr/>
          <a:lstStyle/>
          <a:p>
            <a:r>
              <a:rPr lang="es-MX" dirty="0" smtClean="0"/>
              <a:t>Se traduce como </a:t>
            </a:r>
            <a:r>
              <a:rPr lang="es-MX" i="1" dirty="0" smtClean="0"/>
              <a:t>potenciación o fortalecimiento.</a:t>
            </a:r>
          </a:p>
          <a:p>
            <a:r>
              <a:rPr lang="es-MX" i="1" dirty="0" smtClean="0"/>
              <a:t>Se define como el proceso por el cual las personas, organizaciones y comunidades, adquieren el control y dominio de sus vidas.</a:t>
            </a:r>
          </a:p>
          <a:p>
            <a:endParaRPr lang="es-MX"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Definición de </a:t>
            </a:r>
            <a:r>
              <a:rPr lang="es-MX" dirty="0" err="1" smtClean="0"/>
              <a:t>empowerment</a:t>
            </a:r>
            <a:endParaRPr lang="es-MX" dirty="0"/>
          </a:p>
        </p:txBody>
      </p:sp>
      <p:pic>
        <p:nvPicPr>
          <p:cNvPr id="1026" name="Picture 2"/>
          <p:cNvPicPr>
            <a:picLocks noGrp="1" noChangeAspect="1" noChangeArrowheads="1"/>
          </p:cNvPicPr>
          <p:nvPr>
            <p:ph idx="1"/>
          </p:nvPr>
        </p:nvPicPr>
        <p:blipFill>
          <a:blip r:embed="rId2"/>
          <a:srcRect l="14503" t="19887" r="10066" b="26447"/>
          <a:stretch>
            <a:fillRect/>
          </a:stretch>
        </p:blipFill>
        <p:spPr bwMode="auto">
          <a:xfrm>
            <a:off x="428595" y="1428736"/>
            <a:ext cx="8409273" cy="51435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Componentes básicos</a:t>
            </a:r>
            <a:endParaRPr lang="es-MX" dirty="0"/>
          </a:p>
        </p:txBody>
      </p:sp>
      <p:sp>
        <p:nvSpPr>
          <p:cNvPr id="3" name="2 Marcador de contenido"/>
          <p:cNvSpPr>
            <a:spLocks noGrp="1"/>
          </p:cNvSpPr>
          <p:nvPr>
            <p:ph idx="1"/>
          </p:nvPr>
        </p:nvSpPr>
        <p:spPr/>
        <p:txBody>
          <a:bodyPr/>
          <a:lstStyle/>
          <a:p>
            <a:r>
              <a:rPr lang="es-MX" dirty="0" smtClean="0"/>
              <a:t>La </a:t>
            </a:r>
            <a:r>
              <a:rPr lang="es-MX" dirty="0" err="1" smtClean="0"/>
              <a:t>autodeterminacion</a:t>
            </a:r>
            <a:r>
              <a:rPr lang="es-MX" dirty="0" smtClean="0"/>
              <a:t> individual que capacita a la persona para tomar decisiones y resolver por si misma problemas que afectan a su vida.</a:t>
            </a:r>
          </a:p>
          <a:p>
            <a:pPr lvl="1"/>
            <a:endParaRPr lang="es-MX" dirty="0" smtClean="0"/>
          </a:p>
          <a:p>
            <a:pPr lvl="1"/>
            <a:r>
              <a:rPr lang="es-MX" dirty="0" smtClean="0"/>
              <a:t>(</a:t>
            </a:r>
            <a:r>
              <a:rPr lang="es-MX" dirty="0" err="1" smtClean="0"/>
              <a:t>coaching</a:t>
            </a:r>
            <a:r>
              <a:rPr lang="es-MX" dirty="0" smtClean="0"/>
              <a:t>)</a:t>
            </a:r>
          </a:p>
          <a:p>
            <a:pPr lvl="1"/>
            <a:r>
              <a:rPr lang="es-MX" dirty="0" smtClean="0"/>
              <a:t>La participación democrática en la vida comunitaria.</a:t>
            </a:r>
          </a:p>
          <a:p>
            <a:pPr lvl="1">
              <a:buNone/>
            </a:pPr>
            <a:endParaRPr lang="es-MX"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La </a:t>
            </a:r>
            <a:r>
              <a:rPr lang="es-MX" dirty="0" err="1" smtClean="0"/>
              <a:t>potencialización</a:t>
            </a:r>
            <a:r>
              <a:rPr lang="es-MX" dirty="0" smtClean="0"/>
              <a:t> psicológica</a:t>
            </a:r>
            <a:endParaRPr lang="es-MX" dirty="0"/>
          </a:p>
        </p:txBody>
      </p:sp>
      <p:sp>
        <p:nvSpPr>
          <p:cNvPr id="3" name="2 Marcador de contenido"/>
          <p:cNvSpPr>
            <a:spLocks noGrp="1"/>
          </p:cNvSpPr>
          <p:nvPr>
            <p:ph idx="1"/>
          </p:nvPr>
        </p:nvSpPr>
        <p:spPr/>
        <p:txBody>
          <a:bodyPr/>
          <a:lstStyle/>
          <a:p>
            <a:r>
              <a:rPr lang="es-MX" dirty="0" smtClean="0"/>
              <a:t>Fortalecimiento del sentido del control personal (</a:t>
            </a:r>
            <a:r>
              <a:rPr lang="es-MX" dirty="0" err="1" smtClean="0"/>
              <a:t>autoeficacia</a:t>
            </a:r>
            <a:r>
              <a:rPr lang="es-MX" dirty="0" smtClean="0"/>
              <a:t> y conocimiento critico que lo dota para analizar y comprender las situaciones políticas y sociales).</a:t>
            </a:r>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Por ejemplo</a:t>
            </a:r>
            <a:endParaRPr lang="es-MX" dirty="0"/>
          </a:p>
        </p:txBody>
      </p:sp>
      <p:sp>
        <p:nvSpPr>
          <p:cNvPr id="3" name="2 Marcador de contenido"/>
          <p:cNvSpPr>
            <a:spLocks noGrp="1"/>
          </p:cNvSpPr>
          <p:nvPr>
            <p:ph idx="1"/>
          </p:nvPr>
        </p:nvSpPr>
        <p:spPr/>
        <p:txBody>
          <a:bodyPr/>
          <a:lstStyle/>
          <a:p>
            <a:pPr algn="just"/>
            <a:r>
              <a:rPr lang="es-MX" dirty="0" smtClean="0"/>
              <a:t>El tipo de recursos y competencias para inmigrantes, no será previsiblemente el mismo en función de si tiene o no, recursos económicos o una red de apoyo social en familiares o amigos. Si no en el tipo de necesidades y de ahí el tipo de </a:t>
            </a:r>
            <a:r>
              <a:rPr lang="es-MX" dirty="0" err="1" smtClean="0"/>
              <a:t>empowerment</a:t>
            </a:r>
            <a:r>
              <a:rPr lang="es-MX" dirty="0" smtClean="0"/>
              <a:t> cambiara según la comunidad disponga de organizaciones que apoyen a los inmigrantes.</a:t>
            </a:r>
            <a:endParaRPr lang="es-MX"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Zimmerman</a:t>
            </a:r>
            <a:endParaRPr lang="es-MX" dirty="0"/>
          </a:p>
        </p:txBody>
      </p:sp>
      <p:sp>
        <p:nvSpPr>
          <p:cNvPr id="3" name="2 Marcador de contenido"/>
          <p:cNvSpPr>
            <a:spLocks noGrp="1"/>
          </p:cNvSpPr>
          <p:nvPr>
            <p:ph idx="1"/>
          </p:nvPr>
        </p:nvSpPr>
        <p:spPr/>
        <p:txBody>
          <a:bodyPr/>
          <a:lstStyle/>
          <a:p>
            <a:pPr algn="just"/>
            <a:r>
              <a:rPr lang="es-MX" dirty="0" smtClean="0"/>
              <a:t>La potenciación es especifica tanto en contexto como en población.</a:t>
            </a:r>
          </a:p>
          <a:p>
            <a:pPr algn="just"/>
            <a:r>
              <a:rPr lang="es-MX" dirty="0" smtClean="0"/>
              <a:t>Es un proceso flexible.</a:t>
            </a:r>
          </a:p>
          <a:p>
            <a:pPr algn="just"/>
            <a:r>
              <a:rPr lang="es-MX" dirty="0" smtClean="0"/>
              <a:t>Principios de diversidad, relatividad cultural y visión ecológica, para los fenómenos sociales.</a:t>
            </a:r>
          </a:p>
          <a:p>
            <a:endParaRPr lang="es-MX" dirty="0" smtClean="0"/>
          </a:p>
          <a:p>
            <a:endParaRPr 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Constructo multinivel</a:t>
            </a:r>
            <a:endParaRPr lang="es-MX" dirty="0"/>
          </a:p>
        </p:txBody>
      </p:sp>
      <p:sp>
        <p:nvSpPr>
          <p:cNvPr id="3" name="2 Marcador de contenido"/>
          <p:cNvSpPr>
            <a:spLocks noGrp="1"/>
          </p:cNvSpPr>
          <p:nvPr>
            <p:ph idx="1"/>
          </p:nvPr>
        </p:nvSpPr>
        <p:spPr/>
        <p:txBody>
          <a:bodyPr/>
          <a:lstStyle/>
          <a:p>
            <a:pPr algn="just"/>
            <a:r>
              <a:rPr lang="es-MX" dirty="0"/>
              <a:t>P</a:t>
            </a:r>
            <a:r>
              <a:rPr lang="es-MX" dirty="0" smtClean="0"/>
              <a:t>articipan particular, individual, organizacional y comunitario.</a:t>
            </a:r>
          </a:p>
          <a:p>
            <a:pPr algn="just"/>
            <a:r>
              <a:rPr lang="es-MX" dirty="0" smtClean="0"/>
              <a:t>Barrios, organizaciones y comunidades.</a:t>
            </a:r>
          </a:p>
          <a:p>
            <a:pPr algn="just"/>
            <a:r>
              <a:rPr lang="es-MX" dirty="0" smtClean="0"/>
              <a:t>Proceso de adquirían de control y dominio sobre aspectos organizacionales, políticos o económicos.</a:t>
            </a:r>
            <a:endParaRPr lang="es-MX"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El </a:t>
            </a:r>
            <a:r>
              <a:rPr lang="es-MX" dirty="0" err="1" smtClean="0"/>
              <a:t>empowerment</a:t>
            </a:r>
            <a:r>
              <a:rPr lang="es-MX" dirty="0" smtClean="0"/>
              <a:t> individual es la base para el desarrollo de organizaciones y comunidades participativas y responsables.</a:t>
            </a:r>
            <a:endParaRPr lang="es-MX"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a:t>
            </a:r>
            <a:r>
              <a:rPr lang="es-MX" dirty="0" err="1" smtClean="0"/>
              <a:t>empowerment</a:t>
            </a:r>
            <a:endParaRPr lang="es-MX" dirty="0"/>
          </a:p>
        </p:txBody>
      </p:sp>
      <p:sp>
        <p:nvSpPr>
          <p:cNvPr id="3" name="2 Marcador de contenido"/>
          <p:cNvSpPr>
            <a:spLocks noGrp="1"/>
          </p:cNvSpPr>
          <p:nvPr>
            <p:ph idx="1"/>
          </p:nvPr>
        </p:nvSpPr>
        <p:spPr/>
        <p:txBody>
          <a:bodyPr/>
          <a:lstStyle/>
          <a:p>
            <a:r>
              <a:rPr lang="es-MX" dirty="0" smtClean="0"/>
              <a:t>Este proceso opera desde un punto de vista</a:t>
            </a:r>
          </a:p>
          <a:p>
            <a:pPr>
              <a:buNone/>
            </a:pPr>
            <a:r>
              <a:rPr lang="es-MX" dirty="0" smtClean="0"/>
              <a:t>	ecológico en los niveles, individual, familiar, grupal, organizacional y de la comunidad y en los diferentes sectores de la vida de las personas.</a:t>
            </a:r>
            <a:endParaRPr lang="es-MX"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algn="just"/>
            <a:r>
              <a:rPr lang="es-MX" dirty="0" smtClean="0"/>
              <a:t>Para comprender el significado que tiene la Potenciación hay que conocer mejor la relación del individuo con el entorno. </a:t>
            </a:r>
          </a:p>
          <a:p>
            <a:pPr algn="just"/>
            <a:r>
              <a:rPr lang="es-MX" dirty="0" smtClean="0"/>
              <a:t>Habría que especificar cuáles de esas relaciones son las más adecuadas para las personas, comunidades y organizaciones y cuál es la naturaleza de los entornos en los que se desarrolla o inhibe la potenciación.</a:t>
            </a:r>
            <a:endParaRPr lang="es-MX"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70`S</a:t>
            </a:r>
          </a:p>
          <a:p>
            <a:r>
              <a:rPr lang="es-MX" dirty="0" smtClean="0"/>
              <a:t>Universidad de Illinois</a:t>
            </a:r>
          </a:p>
          <a:p>
            <a:r>
              <a:rPr lang="es-MX" dirty="0" smtClean="0"/>
              <a:t>Bienestar y calidad de vida</a:t>
            </a:r>
          </a:p>
          <a:p>
            <a:r>
              <a:rPr lang="es-MX" dirty="0" smtClean="0"/>
              <a:t>Potenciación de recursos individuales, grupales y comunitarios.</a:t>
            </a:r>
          </a:p>
          <a:p>
            <a:r>
              <a:rPr lang="es-MX" dirty="0" smtClean="0"/>
              <a:t>Controlar la propia vida.</a:t>
            </a:r>
          </a:p>
          <a:p>
            <a:r>
              <a:rPr lang="es-MX" dirty="0" smtClean="0"/>
              <a:t>Solución a problemas sociales.</a:t>
            </a:r>
          </a:p>
          <a:p>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2 formas complementarias</a:t>
            </a:r>
            <a:endParaRPr lang="es-MX" dirty="0"/>
          </a:p>
        </p:txBody>
      </p:sp>
      <p:sp>
        <p:nvSpPr>
          <p:cNvPr id="3" name="2 Marcador de contenido"/>
          <p:cNvSpPr>
            <a:spLocks noGrp="1"/>
          </p:cNvSpPr>
          <p:nvPr>
            <p:ph idx="1"/>
          </p:nvPr>
        </p:nvSpPr>
        <p:spPr/>
        <p:txBody>
          <a:bodyPr>
            <a:normAutofit/>
          </a:bodyPr>
          <a:lstStyle/>
          <a:p>
            <a:pPr algn="just"/>
            <a:r>
              <a:rPr lang="es-MX" dirty="0" smtClean="0"/>
              <a:t>La primera estudiando los entornos que proporcionan dominio y poder a las personas, y aquí se incluyen las denominadas e</a:t>
            </a:r>
            <a:r>
              <a:rPr lang="pt-BR" dirty="0" err="1" smtClean="0"/>
              <a:t>structuras</a:t>
            </a:r>
            <a:r>
              <a:rPr lang="pt-BR" dirty="0" smtClean="0"/>
              <a:t> </a:t>
            </a:r>
            <a:r>
              <a:rPr lang="pt-BR" dirty="0" err="1" smtClean="0"/>
              <a:t>sociales</a:t>
            </a:r>
            <a:r>
              <a:rPr lang="pt-BR" dirty="0" smtClean="0"/>
              <a:t> </a:t>
            </a:r>
            <a:r>
              <a:rPr lang="pt-BR" dirty="0" err="1" smtClean="0"/>
              <a:t>intermedias</a:t>
            </a:r>
            <a:r>
              <a:rPr lang="pt-BR" dirty="0" smtClean="0"/>
              <a:t> </a:t>
            </a:r>
            <a:r>
              <a:rPr lang="es-MX" dirty="0" smtClean="0"/>
              <a:t>como las asociaciones, el barrio, la escuela, la iglesia, etc. (Berger &amp; </a:t>
            </a:r>
            <a:r>
              <a:rPr lang="es-MX" dirty="0" err="1" smtClean="0"/>
              <a:t>Neuhaus</a:t>
            </a:r>
            <a:r>
              <a:rPr lang="es-MX" dirty="0" smtClean="0"/>
              <a:t>, 1977); de esta manera los investigadores observan y describen las condiciones que conducen al incremento del poder.</a:t>
            </a:r>
            <a:endParaRPr lang="es-MX"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La segunda forma </a:t>
            </a:r>
            <a:endParaRPr lang="es-MX" dirty="0"/>
          </a:p>
        </p:txBody>
      </p:sp>
      <p:sp>
        <p:nvSpPr>
          <p:cNvPr id="3" name="2 Marcador de contenido"/>
          <p:cNvSpPr>
            <a:spLocks noGrp="1"/>
          </p:cNvSpPr>
          <p:nvPr>
            <p:ph idx="1"/>
          </p:nvPr>
        </p:nvSpPr>
        <p:spPr/>
        <p:txBody>
          <a:bodyPr>
            <a:normAutofit fontScale="92500"/>
          </a:bodyPr>
          <a:lstStyle/>
          <a:p>
            <a:pPr algn="just"/>
            <a:r>
              <a:rPr lang="es-MX" dirty="0" smtClean="0"/>
              <a:t>Se consigue estudiando los ambientes donde no esperamos que surja la Potenciación porque las condiciones del contexto no lo permiten. </a:t>
            </a:r>
          </a:p>
          <a:p>
            <a:pPr algn="just"/>
            <a:r>
              <a:rPr lang="es-MX" dirty="0" smtClean="0"/>
              <a:t>Aquí el papel del agente de cambio es, en colaboración con las personas que viven en esos entornos, ayudarles a crear y comprender las condiciones que les permitan un cambio en la relación con su entorno y que les lleven al desarrollo del poder de la </a:t>
            </a:r>
            <a:r>
              <a:rPr lang="pt-BR" dirty="0" err="1" smtClean="0"/>
              <a:t>comunidad</a:t>
            </a:r>
            <a:r>
              <a:rPr lang="pt-BR" dirty="0" smtClean="0"/>
              <a:t>.</a:t>
            </a:r>
            <a:endParaRPr lang="es-MX"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La Potenciación cuenta con diferentes</a:t>
            </a:r>
            <a:br>
              <a:rPr lang="es-MX" dirty="0" smtClean="0"/>
            </a:br>
            <a:r>
              <a:rPr lang="es-MX" dirty="0" smtClean="0"/>
              <a:t>niveles de análisis interdependientes</a:t>
            </a:r>
            <a:endParaRPr lang="es-MX" dirty="0"/>
          </a:p>
        </p:txBody>
      </p:sp>
      <p:sp>
        <p:nvSpPr>
          <p:cNvPr id="3" name="2 Marcador de contenido"/>
          <p:cNvSpPr>
            <a:spLocks noGrp="1"/>
          </p:cNvSpPr>
          <p:nvPr>
            <p:ph idx="1"/>
          </p:nvPr>
        </p:nvSpPr>
        <p:spPr/>
        <p:txBody>
          <a:bodyPr/>
          <a:lstStyle/>
          <a:p>
            <a:pPr>
              <a:buNone/>
            </a:pPr>
            <a:endParaRPr lang="es-MX" dirty="0" smtClean="0"/>
          </a:p>
          <a:p>
            <a:pPr>
              <a:buNone/>
            </a:pPr>
            <a:r>
              <a:rPr lang="es-MX" dirty="0" smtClean="0"/>
              <a:t>Nivel Psicológico:</a:t>
            </a:r>
          </a:p>
          <a:p>
            <a:pPr algn="just"/>
            <a:r>
              <a:rPr lang="es-MX" dirty="0" smtClean="0"/>
              <a:t>Se refiere a la Potenciación en un nivel de análisis individual. El constructo integra la percepción de control personal, una aproximación proactiva hacia la vida y una comprensión crítica del ambiente sociopolítico.</a:t>
            </a:r>
            <a:endParaRPr lang="es-MX"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Nivel Organizacional: </a:t>
            </a:r>
            <a:endParaRPr lang="es-MX" dirty="0"/>
          </a:p>
        </p:txBody>
      </p:sp>
      <p:sp>
        <p:nvSpPr>
          <p:cNvPr id="3" name="2 Marcador de contenido"/>
          <p:cNvSpPr>
            <a:spLocks noGrp="1"/>
          </p:cNvSpPr>
          <p:nvPr>
            <p:ph idx="1"/>
          </p:nvPr>
        </p:nvSpPr>
        <p:spPr/>
        <p:txBody>
          <a:bodyPr/>
          <a:lstStyle/>
          <a:p>
            <a:r>
              <a:rPr lang="es-MX" dirty="0" smtClean="0"/>
              <a:t>Se refiere a los procesos y estructuras que incrementan las estrategias de los sujetos y les proporcionan el apoyo mutuo necesario.</a:t>
            </a:r>
            <a:endParaRPr lang="es-MX"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Nivel Comunitario: </a:t>
            </a:r>
            <a:endParaRPr lang="es-MX" dirty="0"/>
          </a:p>
        </p:txBody>
      </p:sp>
      <p:sp>
        <p:nvSpPr>
          <p:cNvPr id="3" name="2 Marcador de contenido"/>
          <p:cNvSpPr>
            <a:spLocks noGrp="1"/>
          </p:cNvSpPr>
          <p:nvPr>
            <p:ph idx="1"/>
          </p:nvPr>
        </p:nvSpPr>
        <p:spPr/>
        <p:txBody>
          <a:bodyPr>
            <a:normAutofit/>
          </a:bodyPr>
          <a:lstStyle/>
          <a:p>
            <a:pPr algn="just"/>
            <a:r>
              <a:rPr lang="es-MX" dirty="0" smtClean="0"/>
              <a:t>En un nivel de análisis superior se encuentra el nivel comunitario que se refiere al trabajo de los individuos conjuntamente en organizaciones comunitarias y servicios que ayudan a mantener o mejorar la calidad de vida de una comunidad.</a:t>
            </a:r>
            <a:endParaRPr lang="es-MX"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La medida que se desarrolle en 1 no es genérica</a:t>
            </a:r>
            <a:endParaRPr lang="es-MX" dirty="0"/>
          </a:p>
        </p:txBody>
      </p:sp>
      <p:sp>
        <p:nvSpPr>
          <p:cNvPr id="3" name="2 Marcador de contenido"/>
          <p:cNvSpPr>
            <a:spLocks noGrp="1"/>
          </p:cNvSpPr>
          <p:nvPr>
            <p:ph idx="1"/>
          </p:nvPr>
        </p:nvSpPr>
        <p:spPr/>
        <p:txBody>
          <a:bodyPr>
            <a:normAutofit lnSpcReduction="10000"/>
          </a:bodyPr>
          <a:lstStyle/>
          <a:p>
            <a:r>
              <a:rPr lang="es-MX" dirty="0" smtClean="0"/>
              <a:t>En relación a esto, es interesante anotar que para conseguir el incremento de poder se ha de tener en cuenta la interacción de estos tres componentes: 	</a:t>
            </a:r>
          </a:p>
          <a:p>
            <a:pPr lvl="1"/>
            <a:r>
              <a:rPr lang="es-MX" dirty="0" err="1" smtClean="0"/>
              <a:t>Intrapersonal</a:t>
            </a:r>
            <a:r>
              <a:rPr lang="es-MX" dirty="0" smtClean="0"/>
              <a:t> (cuando la persona se cree capaz de influir en un contexto dado);</a:t>
            </a:r>
          </a:p>
          <a:p>
            <a:pPr lvl="1"/>
            <a:r>
              <a:rPr lang="es-MX" dirty="0" smtClean="0"/>
              <a:t>interactivo (cuando la persona comprende y participa en la organización de un contexto dado),</a:t>
            </a:r>
          </a:p>
          <a:p>
            <a:pPr lvl="1"/>
            <a:r>
              <a:rPr lang="es-MX" dirty="0" smtClean="0"/>
              <a:t>Y </a:t>
            </a:r>
            <a:r>
              <a:rPr lang="es-MX" dirty="0" err="1" smtClean="0"/>
              <a:t>comportamental</a:t>
            </a:r>
            <a:r>
              <a:rPr lang="es-MX" dirty="0" smtClean="0"/>
              <a:t> (cuando la persona desarrolla conductas para controlar el contexto).</a:t>
            </a:r>
            <a:endParaRPr lang="es-MX"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Por ejemplo</a:t>
            </a:r>
            <a:endParaRPr lang="es-MX" dirty="0"/>
          </a:p>
        </p:txBody>
      </p:sp>
      <p:sp>
        <p:nvSpPr>
          <p:cNvPr id="3" name="2 Marcador de contenido"/>
          <p:cNvSpPr>
            <a:spLocks noGrp="1"/>
          </p:cNvSpPr>
          <p:nvPr>
            <p:ph idx="1"/>
          </p:nvPr>
        </p:nvSpPr>
        <p:spPr/>
        <p:txBody>
          <a:bodyPr/>
          <a:lstStyle/>
          <a:p>
            <a:pPr algn="just"/>
            <a:r>
              <a:rPr lang="es-MX" dirty="0" smtClean="0"/>
              <a:t>El incremento de poder en personas que padecen enfermedades crónicas pueden ser la decisión de formar o participar en grupos de autoayuda, mientras que para un adolescente puede ser participar en una asociación juvenil.</a:t>
            </a:r>
            <a:endParaRPr lang="es-MX"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3600" dirty="0" smtClean="0"/>
              <a:t>Se puede ver si analizamos la estructura y desarrollo de los grupos de ayuda mutua.</a:t>
            </a:r>
            <a:endParaRPr lang="es-MX" sz="3600" dirty="0"/>
          </a:p>
        </p:txBody>
      </p:sp>
      <p:sp>
        <p:nvSpPr>
          <p:cNvPr id="3" name="2 Marcador de contenido"/>
          <p:cNvSpPr>
            <a:spLocks noGrp="1"/>
          </p:cNvSpPr>
          <p:nvPr>
            <p:ph idx="1"/>
          </p:nvPr>
        </p:nvSpPr>
        <p:spPr/>
        <p:txBody>
          <a:bodyPr>
            <a:normAutofit fontScale="85000" lnSpcReduction="20000"/>
          </a:bodyPr>
          <a:lstStyle/>
          <a:p>
            <a:r>
              <a:rPr lang="es-MX" dirty="0" smtClean="0"/>
              <a:t>El componente </a:t>
            </a:r>
            <a:r>
              <a:rPr lang="es-MX" dirty="0" err="1" smtClean="0"/>
              <a:t>intrapersonal</a:t>
            </a:r>
            <a:r>
              <a:rPr lang="es-MX" dirty="0" smtClean="0"/>
              <a:t> lo encontramos en la percepción de control y de competencia para afrontar los problemas que tienen cada miembro del grupo. </a:t>
            </a:r>
          </a:p>
          <a:p>
            <a:pPr>
              <a:buNone/>
            </a:pPr>
            <a:endParaRPr lang="es-MX" dirty="0" smtClean="0"/>
          </a:p>
          <a:p>
            <a:r>
              <a:rPr lang="es-MX" dirty="0" smtClean="0"/>
              <a:t>El componente interactivo lo encontramos en la comprensión y aceptación de las normas del grupo, la colaboración entre los miembros y la ayuda mutua. </a:t>
            </a:r>
          </a:p>
          <a:p>
            <a:pPr>
              <a:buNone/>
            </a:pPr>
            <a:endParaRPr lang="es-MX" dirty="0" smtClean="0"/>
          </a:p>
          <a:p>
            <a:r>
              <a:rPr lang="es-MX" dirty="0" smtClean="0"/>
              <a:t>El componente </a:t>
            </a:r>
            <a:r>
              <a:rPr lang="es-MX" dirty="0" err="1" smtClean="0"/>
              <a:t>comportamental</a:t>
            </a:r>
            <a:r>
              <a:rPr lang="es-MX" dirty="0" smtClean="0"/>
              <a:t> guarda relación con el diseño de estrategias de afrontamiento y con la toma de decisiones concretas respecto a la marcha del grupo, definición de roles, nivel de participación, etc.</a:t>
            </a:r>
            <a:endParaRPr lang="es-MX"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algn="just"/>
            <a:r>
              <a:rPr lang="es-MX" dirty="0" smtClean="0"/>
              <a:t>si los profesionales que trabajan con la comunidad quieren conseguir la Potenciación como resultado de su intervención, el proceso de intervención habrá de tener en cuenta algunos aspectos entre los que se encuentran los siguientes: hacer participar a los miembros de la comunidad en el desarrollo, ejecución y evaluación de la intervención; </a:t>
            </a:r>
            <a:endParaRPr lang="es-MX"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85000" lnSpcReduction="20000"/>
          </a:bodyPr>
          <a:lstStyle/>
          <a:p>
            <a:pPr algn="just"/>
            <a:r>
              <a:rPr lang="es-MX" dirty="0" smtClean="0"/>
              <a:t>desarrollar el sentido de identidad y pertenencia al grupo; asumir el papel de colaborador en la intervención y desarrollar estrategias entre los sujetos para que ellos mismos sean capaces de dar solución a los problemas sin sentirse dependientes de los profesionales. </a:t>
            </a:r>
          </a:p>
          <a:p>
            <a:pPr algn="just"/>
            <a:r>
              <a:rPr lang="es-MX" dirty="0" smtClean="0"/>
              <a:t>Por tanto los resultados de la Potenciación pueden ser evaluados a través de medidas específicas, cuantitativas o cualitativas, pero culturalmente apropiadas para medir los efectos de las intervenciones diseñadas para favorecer el incremento de poder de los miembros de la comunidad.</a:t>
            </a:r>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 componentes</a:t>
            </a:r>
            <a:endParaRPr lang="es-MX" dirty="0"/>
          </a:p>
        </p:txBody>
      </p:sp>
      <p:sp>
        <p:nvSpPr>
          <p:cNvPr id="3" name="2 Marcador de contenido"/>
          <p:cNvSpPr>
            <a:spLocks noGrp="1"/>
          </p:cNvSpPr>
          <p:nvPr>
            <p:ph idx="1"/>
          </p:nvPr>
        </p:nvSpPr>
        <p:spPr/>
        <p:txBody>
          <a:bodyPr/>
          <a:lstStyle/>
          <a:p>
            <a:r>
              <a:rPr lang="es-MX" dirty="0" smtClean="0"/>
              <a:t>La ciencia social,</a:t>
            </a:r>
          </a:p>
          <a:p>
            <a:endParaRPr lang="es-MX" dirty="0" smtClean="0"/>
          </a:p>
          <a:p>
            <a:r>
              <a:rPr lang="es-MX" dirty="0" smtClean="0"/>
              <a:t>La acción política, </a:t>
            </a:r>
          </a:p>
          <a:p>
            <a:endParaRPr lang="es-MX" dirty="0" smtClean="0"/>
          </a:p>
          <a:p>
            <a:r>
              <a:rPr lang="es-MX" dirty="0" smtClean="0"/>
              <a:t>El desarrollo de recurso.</a:t>
            </a:r>
          </a:p>
          <a:p>
            <a:endParaRPr lang="es-MX" dirty="0"/>
          </a:p>
          <a:p>
            <a:r>
              <a:rPr lang="es-MX" dirty="0" smtClean="0"/>
              <a:t>(método científico)</a:t>
            </a:r>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Potenciación Formal: </a:t>
            </a:r>
            <a:endParaRPr lang="es-MX" dirty="0"/>
          </a:p>
        </p:txBody>
      </p:sp>
      <p:sp>
        <p:nvSpPr>
          <p:cNvPr id="3" name="2 Marcador de contenido"/>
          <p:cNvSpPr>
            <a:spLocks noGrp="1"/>
          </p:cNvSpPr>
          <p:nvPr>
            <p:ph idx="1"/>
          </p:nvPr>
        </p:nvSpPr>
        <p:spPr/>
        <p:txBody>
          <a:bodyPr/>
          <a:lstStyle/>
          <a:p>
            <a:pPr algn="just"/>
            <a:r>
              <a:rPr lang="es-MX" dirty="0" smtClean="0"/>
              <a:t>Es la que aparece cuando las instituciones proporcionan los mecanismos que permiten a los ciudadanos actuar ante determinados eventos y canalizan sus posibilidades de participación.</a:t>
            </a:r>
            <a:endParaRPr lang="es-MX"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Potenciación </a:t>
            </a:r>
            <a:r>
              <a:rPr lang="es-MX" dirty="0" err="1" smtClean="0"/>
              <a:t>Intrapersonal</a:t>
            </a:r>
            <a:r>
              <a:rPr lang="es-MX" dirty="0" smtClean="0"/>
              <a:t>: </a:t>
            </a:r>
            <a:endParaRPr lang="es-MX" dirty="0"/>
          </a:p>
        </p:txBody>
      </p:sp>
      <p:sp>
        <p:nvSpPr>
          <p:cNvPr id="3" name="2 Marcador de contenido"/>
          <p:cNvSpPr>
            <a:spLocks noGrp="1"/>
          </p:cNvSpPr>
          <p:nvPr>
            <p:ph idx="1"/>
          </p:nvPr>
        </p:nvSpPr>
        <p:spPr/>
        <p:txBody>
          <a:bodyPr>
            <a:normAutofit/>
          </a:bodyPr>
          <a:lstStyle/>
          <a:p>
            <a:r>
              <a:rPr lang="es-MX" dirty="0" smtClean="0"/>
              <a:t>Es un sentimiento de competencia personal ante una situación dada y probablemente un prerrequisito para la participación activa de los sujetos. Este sentimiento de competencia puede estar influido por la Potenciación formal que crea las oportunidades de participación.</a:t>
            </a:r>
            <a:endParaRPr lang="es-MX"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Potenciación Instrumental: </a:t>
            </a:r>
            <a:endParaRPr lang="es-MX" dirty="0"/>
          </a:p>
        </p:txBody>
      </p:sp>
      <p:sp>
        <p:nvSpPr>
          <p:cNvPr id="3" name="2 Marcador de contenido"/>
          <p:cNvSpPr>
            <a:spLocks noGrp="1"/>
          </p:cNvSpPr>
          <p:nvPr>
            <p:ph idx="1"/>
          </p:nvPr>
        </p:nvSpPr>
        <p:spPr/>
        <p:txBody>
          <a:bodyPr>
            <a:normAutofit lnSpcReduction="10000"/>
          </a:bodyPr>
          <a:lstStyle/>
          <a:p>
            <a:pPr algn="just"/>
            <a:r>
              <a:rPr lang="es-MX" dirty="0" smtClean="0"/>
              <a:t>Es la capacidad real del individuo para participar e influir en el proceso de toma de decisiones ante determinados acontecimientos. Esto vendrá determinado por la interacción de factores tales como el conocimiento e información del sujeto, los recursos materiales, las habilidades de qué dispone, etc., con otros factores que tienen que ver con las oportunidades reales y formales de participación.</a:t>
            </a:r>
            <a:endParaRPr lang="es-MX"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Potenciación Relevante: </a:t>
            </a:r>
            <a:endParaRPr lang="es-MX" dirty="0"/>
          </a:p>
        </p:txBody>
      </p:sp>
      <p:sp>
        <p:nvSpPr>
          <p:cNvPr id="3" name="2 Marcador de contenido"/>
          <p:cNvSpPr>
            <a:spLocks noGrp="1"/>
          </p:cNvSpPr>
          <p:nvPr>
            <p:ph idx="1"/>
          </p:nvPr>
        </p:nvSpPr>
        <p:spPr/>
        <p:txBody>
          <a:bodyPr/>
          <a:lstStyle/>
          <a:p>
            <a:r>
              <a:rPr lang="es-MX" dirty="0" smtClean="0"/>
              <a:t>Es la habilidad para desarrollar decisiones que permitan dar solución a los problemas o producir los resultados deseados.</a:t>
            </a:r>
            <a:endParaRPr lang="es-MX"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desde el modelo de Potenciación los individuos y grupos se consideran con suficientes recursos y habilidades como para ayudar y ser ayudados.</a:t>
            </a:r>
          </a:p>
          <a:p>
            <a:r>
              <a:rPr lang="es-MX" dirty="0" smtClean="0"/>
              <a:t>Desde esta perspectiva el profesional adopta un rol de colaborador y se plantea como objetivo último el cambio social.</a:t>
            </a:r>
            <a:endParaRPr lang="es-MX"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 necesario tomar en cuenta</a:t>
            </a:r>
            <a:endParaRPr lang="es-MX" dirty="0"/>
          </a:p>
        </p:txBody>
      </p:sp>
      <p:sp>
        <p:nvSpPr>
          <p:cNvPr id="3" name="2 Marcador de contenido"/>
          <p:cNvSpPr>
            <a:spLocks noGrp="1"/>
          </p:cNvSpPr>
          <p:nvPr>
            <p:ph idx="1"/>
          </p:nvPr>
        </p:nvSpPr>
        <p:spPr/>
        <p:txBody>
          <a:bodyPr>
            <a:normAutofit/>
          </a:bodyPr>
          <a:lstStyle/>
          <a:p>
            <a:pPr algn="just"/>
            <a:r>
              <a:rPr lang="es-MX" dirty="0" smtClean="0"/>
              <a:t>El contexto histórico en el que una persona, un programa o una política social tienen lugar determinan en gran parte los resultados de la intervención: Existen unas condiciones antes y después de la intervención ligadas a la idiosincrasia y desarrollo histórico de la comunidad que son esenciales en cualquier programa de intervención.</a:t>
            </a:r>
            <a:endParaRPr lang="es-MX"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just"/>
            <a:r>
              <a:rPr lang="es-MX" dirty="0" smtClean="0"/>
              <a:t>La importancia del contexto cultural: Hay que contemplar la cultura del entorno como aspecto fundamental para reflejar la diversidad y la relatividad cultural que ofrecen los diferentes marcos ambientales.</a:t>
            </a:r>
            <a:endParaRPr lang="es-MX"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El estudio de las personas, organizaciones y políticas sociales se debe hacer de forma continuada y longitudinal: La investigación longitudinal y el estudio de forma continuada es al menos lo más deseable y quizá lo más necesario.</a:t>
            </a:r>
            <a:endParaRPr lang="es-MX"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El trabajador de la comunidad no es un mero observador es consciente de su visión del mundo: El trabajador comunitario admite ciertos presupuestos teóricos que se derivan de sus valores, objetivos actitudes, creencias, e intenciones.</a:t>
            </a:r>
            <a:endParaRPr lang="es-MX"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a:bodyPr>
          <a:lstStyle/>
          <a:p>
            <a:r>
              <a:rPr lang="es-MX" dirty="0" smtClean="0"/>
              <a:t>Las personas objeto de estudio son tratadas como colaboradoras, y al mismo tiempo el investigador actúa como participante involucrado con las personas que está estudiando. </a:t>
            </a:r>
          </a:p>
          <a:p>
            <a:r>
              <a:rPr lang="es-MX" dirty="0" smtClean="0"/>
              <a:t>Siguiendo los pasos de la investigación-acción, la investigación y la intervención necesitan de la interacción con otros individuos, de esta forma se genera un conocimiento basado en un proceso de influencia mutua.</a:t>
            </a:r>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La ciencia social para este fin necesita esta acción política  que es la que actúa sobre el entorno social y sobre aquellas poblaciones mas marginadas que necesitan una POTENCIACION o desarrollo de recursos</a:t>
            </a:r>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Las condiciones de participación </a:t>
            </a:r>
            <a:endParaRPr lang="es-MX" dirty="0"/>
          </a:p>
        </p:txBody>
      </p:sp>
      <p:sp>
        <p:nvSpPr>
          <p:cNvPr id="3" name="2 Marcador de contenido"/>
          <p:cNvSpPr>
            <a:spLocks noGrp="1"/>
          </p:cNvSpPr>
          <p:nvPr>
            <p:ph idx="1"/>
          </p:nvPr>
        </p:nvSpPr>
        <p:spPr/>
        <p:txBody>
          <a:bodyPr/>
          <a:lstStyle/>
          <a:p>
            <a:r>
              <a:rPr lang="es-MX" dirty="0" smtClean="0"/>
              <a:t>En un entorno tendrá un impacto sobre potenciación de sus miembros:</a:t>
            </a:r>
          </a:p>
          <a:p>
            <a:pPr lvl="1"/>
            <a:r>
              <a:rPr lang="es-MX" dirty="0" smtClean="0"/>
              <a:t>Cuanto más favorables sean las condiciones del entorno, la propia historia, </a:t>
            </a:r>
            <a:r>
              <a:rPr lang="es-MX" dirty="0" err="1" smtClean="0"/>
              <a:t>etc</a:t>
            </a:r>
            <a:r>
              <a:rPr lang="es-MX" dirty="0" smtClean="0"/>
              <a:t>, mayores serán los efectos en el desarrollo de la Potenciación.</a:t>
            </a:r>
            <a:endParaRPr lang="es-MX"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Una organización ha de actuar </a:t>
            </a:r>
            <a:endParaRPr lang="es-MX" dirty="0"/>
          </a:p>
        </p:txBody>
      </p:sp>
      <p:sp>
        <p:nvSpPr>
          <p:cNvPr id="3" name="2 Marcador de contenido"/>
          <p:cNvSpPr>
            <a:spLocks noGrp="1"/>
          </p:cNvSpPr>
          <p:nvPr>
            <p:ph idx="1"/>
          </p:nvPr>
        </p:nvSpPr>
        <p:spPr/>
        <p:txBody>
          <a:bodyPr/>
          <a:lstStyle/>
          <a:p>
            <a:r>
              <a:rPr lang="es-MX" dirty="0" smtClean="0"/>
              <a:t>Con una ideología de la potenciación:</a:t>
            </a:r>
          </a:p>
          <a:p>
            <a:pPr lvl="1"/>
            <a:r>
              <a:rPr lang="es-MX" dirty="0" smtClean="0"/>
              <a:t>Una organización que tenga una ideología de Potenciación desarrollará mejor sus recursos que una organización que actúe bajo una ideología de dependencia.</a:t>
            </a:r>
            <a:endParaRPr lang="es-MX"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Los programas </a:t>
            </a:r>
            <a:endParaRPr lang="es-MX" dirty="0"/>
          </a:p>
        </p:txBody>
      </p:sp>
      <p:sp>
        <p:nvSpPr>
          <p:cNvPr id="3" name="2 Marcador de contenido"/>
          <p:cNvSpPr>
            <a:spLocks noGrp="1"/>
          </p:cNvSpPr>
          <p:nvPr>
            <p:ph idx="1"/>
          </p:nvPr>
        </p:nvSpPr>
        <p:spPr/>
        <p:txBody>
          <a:bodyPr/>
          <a:lstStyle/>
          <a:p>
            <a:r>
              <a:rPr lang="es-MX" dirty="0" smtClean="0"/>
              <a:t>han de centrarse en comunidades específicas:</a:t>
            </a:r>
          </a:p>
          <a:p>
            <a:pPr lvl="1"/>
            <a:r>
              <a:rPr lang="es-MX" dirty="0" smtClean="0"/>
              <a:t>Las soluciones desarrolladas localmente tienden más a la potenciación que la creación de líneas generales de actuación.</a:t>
            </a:r>
            <a:endParaRPr lang="es-MX"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tamaño de los entornos</a:t>
            </a:r>
            <a:endParaRPr lang="es-MX" dirty="0"/>
          </a:p>
        </p:txBody>
      </p:sp>
      <p:sp>
        <p:nvSpPr>
          <p:cNvPr id="3" name="2 Marcador de contenido"/>
          <p:cNvSpPr>
            <a:spLocks noGrp="1"/>
          </p:cNvSpPr>
          <p:nvPr>
            <p:ph idx="1"/>
          </p:nvPr>
        </p:nvSpPr>
        <p:spPr/>
        <p:txBody>
          <a:bodyPr/>
          <a:lstStyle/>
          <a:p>
            <a:r>
              <a:rPr lang="es-MX" dirty="0" smtClean="0"/>
              <a:t>Es un aspecto importante a contemplar porque a él van asociados otros aspectos como la especificación de recursos, roles de sus miembros, etc.</a:t>
            </a:r>
            <a:endParaRPr lang="es-MX"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Tres cuestiones emergen </a:t>
            </a:r>
            <a:endParaRPr lang="es-MX" dirty="0"/>
          </a:p>
        </p:txBody>
      </p:sp>
      <p:sp>
        <p:nvSpPr>
          <p:cNvPr id="3" name="2 Marcador de contenido"/>
          <p:cNvSpPr>
            <a:spLocks noGrp="1"/>
          </p:cNvSpPr>
          <p:nvPr>
            <p:ph idx="1"/>
          </p:nvPr>
        </p:nvSpPr>
        <p:spPr/>
        <p:txBody>
          <a:bodyPr>
            <a:normAutofit/>
          </a:bodyPr>
          <a:lstStyle/>
          <a:p>
            <a:r>
              <a:rPr lang="es-MX" dirty="0" smtClean="0"/>
              <a:t>cuando se habla del objetivo, propósito y método de una intervención:</a:t>
            </a:r>
          </a:p>
          <a:p>
            <a:pPr lvl="1"/>
            <a:r>
              <a:rPr lang="es-MX" dirty="0" smtClean="0"/>
              <a:t> ¿A quién va dirigida?, </a:t>
            </a:r>
          </a:p>
          <a:p>
            <a:pPr lvl="1"/>
            <a:r>
              <a:rPr lang="es-MX" dirty="0" smtClean="0"/>
              <a:t>¿Porqué intervenir?,</a:t>
            </a:r>
          </a:p>
          <a:p>
            <a:pPr lvl="1"/>
            <a:r>
              <a:rPr lang="es-MX" dirty="0" smtClean="0"/>
              <a:t> y ¿Cómo se interviene?</a:t>
            </a:r>
          </a:p>
          <a:p>
            <a:pPr>
              <a:buNone/>
            </a:pPr>
            <a:endParaRPr lang="es-MX" dirty="0" smtClean="0"/>
          </a:p>
          <a:p>
            <a:pPr>
              <a:buNone/>
            </a:pPr>
            <a:r>
              <a:rPr lang="es-MX" dirty="0" smtClean="0"/>
              <a:t>			</a:t>
            </a:r>
          </a:p>
          <a:p>
            <a:pPr>
              <a:buNone/>
            </a:pPr>
            <a:r>
              <a:rPr lang="es-MX" dirty="0" smtClean="0"/>
              <a:t>			(</a:t>
            </a:r>
            <a:r>
              <a:rPr lang="es-MX" dirty="0" err="1" smtClean="0"/>
              <a:t>Morrill</a:t>
            </a:r>
            <a:r>
              <a:rPr lang="es-MX" dirty="0" smtClean="0"/>
              <a:t>, </a:t>
            </a:r>
            <a:r>
              <a:rPr lang="es-MX" dirty="0" err="1" smtClean="0"/>
              <a:t>Oetting</a:t>
            </a:r>
            <a:r>
              <a:rPr lang="es-MX" dirty="0" smtClean="0"/>
              <a:t>, &amp; </a:t>
            </a:r>
            <a:r>
              <a:rPr lang="es-MX" dirty="0" err="1" smtClean="0"/>
              <a:t>Hurst</a:t>
            </a:r>
            <a:r>
              <a:rPr lang="es-MX" dirty="0" smtClean="0"/>
              <a:t>, 1974).</a:t>
            </a:r>
            <a:endParaRPr lang="es-MX"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 quién va dirigida?</a:t>
            </a:r>
            <a:endParaRPr lang="es-MX" dirty="0"/>
          </a:p>
        </p:txBody>
      </p:sp>
      <p:sp>
        <p:nvSpPr>
          <p:cNvPr id="3" name="2 Marcador de contenido"/>
          <p:cNvSpPr>
            <a:spLocks noGrp="1"/>
          </p:cNvSpPr>
          <p:nvPr>
            <p:ph idx="1"/>
          </p:nvPr>
        </p:nvSpPr>
        <p:spPr/>
        <p:txBody>
          <a:bodyPr/>
          <a:lstStyle/>
          <a:p>
            <a:r>
              <a:rPr lang="es-MX" dirty="0" smtClean="0"/>
              <a:t>La cuestión de la población objetivo puede ser dividida en cuatro categorías:</a:t>
            </a:r>
          </a:p>
          <a:p>
            <a:r>
              <a:rPr lang="es-MX" dirty="0" smtClean="0"/>
              <a:t>El individuo; el grupo primario —la familia—;el grupo asociado —personas que comparten los mismos valores, actividades, </a:t>
            </a:r>
            <a:r>
              <a:rPr lang="es-MX" dirty="0" err="1" smtClean="0"/>
              <a:t>etc</a:t>
            </a:r>
            <a:r>
              <a:rPr lang="es-MX" dirty="0" smtClean="0"/>
              <a:t>—; y el grupo institucional formado por la comunidad.</a:t>
            </a:r>
            <a:endParaRPr lang="es-MX"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1" algn="ctr" rtl="0">
              <a:spcBef>
                <a:spcPct val="0"/>
              </a:spcBef>
            </a:pPr>
            <a:r>
              <a:rPr lang="es-MX" sz="3600" dirty="0" smtClean="0"/>
              <a:t>¿Porqué intervenir?</a:t>
            </a:r>
            <a:endParaRPr lang="es-MX" sz="3600" dirty="0"/>
          </a:p>
        </p:txBody>
      </p:sp>
      <p:sp>
        <p:nvSpPr>
          <p:cNvPr id="3" name="2 Marcador de contenido"/>
          <p:cNvSpPr>
            <a:spLocks noGrp="1"/>
          </p:cNvSpPr>
          <p:nvPr>
            <p:ph idx="1"/>
          </p:nvPr>
        </p:nvSpPr>
        <p:spPr/>
        <p:txBody>
          <a:bodyPr>
            <a:normAutofit/>
          </a:bodyPr>
          <a:lstStyle/>
          <a:p>
            <a:r>
              <a:rPr lang="es-MX" dirty="0" smtClean="0"/>
              <a:t>La intervención tradicional que se centra en remediar los problemas cuando han aparecido.</a:t>
            </a:r>
          </a:p>
          <a:p>
            <a:r>
              <a:rPr lang="es-MX" dirty="0" smtClean="0"/>
              <a:t>La intervención preventiva para reducir la incidencia del problema. La intervención para desarrollar o promover la salud en un marco de funcionamiento más integrado.</a:t>
            </a:r>
          </a:p>
          <a:p>
            <a:endParaRPr lang="es-MX"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dirty="0" smtClean="0"/>
              <a:t>La intervención para promover la Potenciación o promover las posibilidades para que las personas, organizaciones y comunidades ganen en control y dominio sobre sus propias vidas. </a:t>
            </a:r>
          </a:p>
          <a:p>
            <a:r>
              <a:rPr lang="es-MX" dirty="0" smtClean="0"/>
              <a:t>Con la definición de Potenciación en realidad se amplía el tipo de intervención al que puede optar el trabajador comunitario.</a:t>
            </a:r>
            <a:endParaRPr lang="es-MX"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cómo de la </a:t>
            </a:r>
            <a:r>
              <a:rPr lang="es-MX" dirty="0" err="1" smtClean="0"/>
              <a:t>intervencion</a:t>
            </a:r>
            <a:endParaRPr lang="es-MX" dirty="0"/>
          </a:p>
        </p:txBody>
      </p:sp>
      <p:sp>
        <p:nvSpPr>
          <p:cNvPr id="3" name="2 Marcador de contenido"/>
          <p:cNvSpPr>
            <a:spLocks noGrp="1"/>
          </p:cNvSpPr>
          <p:nvPr>
            <p:ph idx="1"/>
          </p:nvPr>
        </p:nvSpPr>
        <p:spPr/>
        <p:txBody>
          <a:bodyPr/>
          <a:lstStyle/>
          <a:p>
            <a:r>
              <a:rPr lang="es-MX" dirty="0" smtClean="0"/>
              <a:t>La intervención tradicional centrada en el método de intervención directa del profesional que actúa como experto; </a:t>
            </a:r>
          </a:p>
          <a:p>
            <a:r>
              <a:rPr lang="es-MX" dirty="0" smtClean="0"/>
              <a:t>y el empleo de </a:t>
            </a:r>
            <a:r>
              <a:rPr lang="es-MX" dirty="0" err="1" smtClean="0"/>
              <a:t>paraprofesionales</a:t>
            </a:r>
            <a:r>
              <a:rPr lang="es-MX" dirty="0" smtClean="0"/>
              <a:t>, ayudadores naturales y otros servicios indirectos.</a:t>
            </a:r>
            <a:endParaRPr lang="es-MX"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algunas de las intervenciones propuestas para facilitar la Potenciación de un grupo de  población con unas necesidades específicas como por ejemplo, las personas mayores, son:</a:t>
            </a: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El desarrollo de recursos psicosociales, que no se limitan a la prestación de servicios, permite a las personas satisfacer necesidades y fomentar el cambio social al generarse nuevas formas de comprender y situarse en la realidad. (Montero, 2004).</a:t>
            </a:r>
            <a:endParaRPr lang="es-MX"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Analizar las necesidades económicas, de apoyo y los temas de interés de  las personas mayores.</a:t>
            </a:r>
          </a:p>
          <a:p>
            <a:r>
              <a:rPr lang="es-MX" dirty="0" smtClean="0"/>
              <a:t>Crear cooperativas, clubes, asociaciones que canalicen la participación.</a:t>
            </a:r>
          </a:p>
          <a:p>
            <a:r>
              <a:rPr lang="es-MX" dirty="0" smtClean="0"/>
              <a:t>Desarrollar actividades de interés común que propicien la autoayuda.</a:t>
            </a:r>
            <a:endParaRPr lang="es-MX"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10000"/>
          </a:bodyPr>
          <a:lstStyle/>
          <a:p>
            <a:r>
              <a:rPr lang="es-MX" dirty="0" smtClean="0"/>
              <a:t>Desarrollar oportunidades de empleo en el cuidado de niños, cuidado del entorno del barrio, etc.</a:t>
            </a:r>
          </a:p>
          <a:p>
            <a:r>
              <a:rPr lang="es-MX" dirty="0" smtClean="0"/>
              <a:t>Promover actuaciones que sirvan para mejorar la salud física (programas de educación para la salud) y mental (formación de grupos de apoyo social)</a:t>
            </a:r>
          </a:p>
          <a:p>
            <a:r>
              <a:rPr lang="pt-BR" dirty="0" err="1" smtClean="0"/>
              <a:t>Desarrollo</a:t>
            </a:r>
            <a:r>
              <a:rPr lang="pt-BR" dirty="0" smtClean="0"/>
              <a:t> de estratégias y habilidades </a:t>
            </a:r>
            <a:r>
              <a:rPr lang="es-MX" dirty="0" smtClean="0"/>
              <a:t>que les permitan ser líderes de grupos o asociaciones dentro de la </a:t>
            </a:r>
            <a:r>
              <a:rPr lang="pt-BR" dirty="0" err="1" smtClean="0"/>
              <a:t>comunidad</a:t>
            </a:r>
            <a:r>
              <a:rPr lang="pt-BR" dirty="0" smtClean="0"/>
              <a:t>.</a:t>
            </a:r>
            <a:endParaRPr lang="es-MX"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Factores ambientales: </a:t>
            </a:r>
            <a:endParaRPr lang="es-MX" dirty="0"/>
          </a:p>
        </p:txBody>
      </p:sp>
      <p:sp>
        <p:nvSpPr>
          <p:cNvPr id="3" name="2 Marcador de contenido"/>
          <p:cNvSpPr>
            <a:spLocks noGrp="1"/>
          </p:cNvSpPr>
          <p:nvPr>
            <p:ph idx="1"/>
          </p:nvPr>
        </p:nvSpPr>
        <p:spPr/>
        <p:txBody>
          <a:bodyPr>
            <a:normAutofit/>
          </a:bodyPr>
          <a:lstStyle/>
          <a:p>
            <a:r>
              <a:rPr lang="es-MX" dirty="0" smtClean="0"/>
              <a:t>El ambiente influye en varios niveles: el </a:t>
            </a:r>
            <a:r>
              <a:rPr lang="es-MX" dirty="0" err="1" smtClean="0"/>
              <a:t>micronivel</a:t>
            </a:r>
            <a:r>
              <a:rPr lang="es-MX" dirty="0" smtClean="0"/>
              <a:t> — </a:t>
            </a:r>
            <a:r>
              <a:rPr lang="es-MX" dirty="0" err="1" smtClean="0"/>
              <a:t>Ia</a:t>
            </a:r>
            <a:r>
              <a:rPr lang="es-MX" dirty="0" smtClean="0"/>
              <a:t> familia—; el </a:t>
            </a:r>
            <a:r>
              <a:rPr lang="es-MX" dirty="0" err="1" smtClean="0"/>
              <a:t>mesonivel</a:t>
            </a:r>
            <a:r>
              <a:rPr lang="es-MX" dirty="0" smtClean="0"/>
              <a:t> —</a:t>
            </a:r>
            <a:r>
              <a:rPr lang="es-MX" dirty="0" err="1" smtClean="0"/>
              <a:t>Ias</a:t>
            </a:r>
            <a:r>
              <a:rPr lang="es-MX" dirty="0" smtClean="0"/>
              <a:t> organizaciones en el barrio u otros contextos) y </a:t>
            </a:r>
            <a:r>
              <a:rPr lang="es-MX" dirty="0" err="1" smtClean="0"/>
              <a:t>metanivel</a:t>
            </a:r>
            <a:r>
              <a:rPr lang="es-MX" dirty="0" smtClean="0"/>
              <a:t>- el nivel económico o cultural—. </a:t>
            </a:r>
          </a:p>
          <a:p>
            <a:r>
              <a:rPr lang="es-MX" dirty="0" smtClean="0"/>
              <a:t>Estos niveles estarían mediatizados por dos factores: </a:t>
            </a:r>
            <a:r>
              <a:rPr lang="es-MX" dirty="0" err="1" smtClean="0"/>
              <a:t>estresores</a:t>
            </a:r>
            <a:r>
              <a:rPr lang="es-MX" dirty="0" smtClean="0"/>
              <a:t> y barreras, apoyo y recursos.</a:t>
            </a:r>
            <a:endParaRPr lang="es-MX"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Estresores</a:t>
            </a:r>
            <a:r>
              <a:rPr lang="es-MX" dirty="0" smtClean="0"/>
              <a:t> y barreras: </a:t>
            </a:r>
            <a:endParaRPr lang="es-MX" dirty="0"/>
          </a:p>
        </p:txBody>
      </p:sp>
      <p:sp>
        <p:nvSpPr>
          <p:cNvPr id="3" name="2 Marcador de contenido"/>
          <p:cNvSpPr>
            <a:spLocks noGrp="1"/>
          </p:cNvSpPr>
          <p:nvPr>
            <p:ph idx="1"/>
          </p:nvPr>
        </p:nvSpPr>
        <p:spPr/>
        <p:txBody>
          <a:bodyPr/>
          <a:lstStyle/>
          <a:p>
            <a:r>
              <a:rPr lang="es-MX" dirty="0" smtClean="0"/>
              <a:t>Cinco </a:t>
            </a:r>
            <a:r>
              <a:rPr lang="es-MX" dirty="0" err="1" smtClean="0"/>
              <a:t>estresores</a:t>
            </a:r>
            <a:r>
              <a:rPr lang="es-MX" dirty="0" smtClean="0"/>
              <a:t> y barreras pueden afectar al nivel de potenciación: </a:t>
            </a:r>
          </a:p>
          <a:p>
            <a:pPr lvl="1"/>
            <a:r>
              <a:rPr lang="es-MX" dirty="0" smtClean="0"/>
              <a:t>carencia de oportunidades</a:t>
            </a:r>
          </a:p>
          <a:p>
            <a:pPr lvl="1"/>
            <a:r>
              <a:rPr lang="es-MX" dirty="0" smtClean="0"/>
              <a:t>Discriminación</a:t>
            </a:r>
          </a:p>
          <a:p>
            <a:pPr lvl="1"/>
            <a:r>
              <a:rPr lang="es-MX" dirty="0" smtClean="0"/>
              <a:t>costes </a:t>
            </a:r>
            <a:r>
              <a:rPr lang="es-MX" dirty="0" err="1" smtClean="0"/>
              <a:t>comportamentales</a:t>
            </a:r>
            <a:endParaRPr lang="es-MX" dirty="0" smtClean="0"/>
          </a:p>
          <a:p>
            <a:pPr lvl="1"/>
            <a:r>
              <a:rPr lang="es-MX" dirty="0" smtClean="0"/>
              <a:t>carencias de recursos</a:t>
            </a:r>
          </a:p>
          <a:p>
            <a:pPr lvl="1"/>
            <a:r>
              <a:rPr lang="es-MX" dirty="0" smtClean="0"/>
              <a:t>pobreza y </a:t>
            </a:r>
          </a:p>
          <a:p>
            <a:pPr lvl="1"/>
            <a:r>
              <a:rPr lang="es-MX" dirty="0" err="1" smtClean="0"/>
              <a:t>deprivación</a:t>
            </a:r>
            <a:r>
              <a:rPr lang="es-MX" dirty="0" smtClean="0"/>
              <a:t>.</a:t>
            </a:r>
            <a:endParaRPr lang="es-MX"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Apoyo y recursos: </a:t>
            </a:r>
            <a:endParaRPr lang="es-MX" dirty="0"/>
          </a:p>
        </p:txBody>
      </p:sp>
      <p:sp>
        <p:nvSpPr>
          <p:cNvPr id="3" name="2 Marcador de contenido"/>
          <p:cNvSpPr>
            <a:spLocks noGrp="1"/>
          </p:cNvSpPr>
          <p:nvPr>
            <p:ph idx="1"/>
          </p:nvPr>
        </p:nvSpPr>
        <p:spPr/>
        <p:txBody>
          <a:bodyPr>
            <a:normAutofit fontScale="92500" lnSpcReduction="10000"/>
          </a:bodyPr>
          <a:lstStyle/>
          <a:p>
            <a:r>
              <a:rPr lang="es-MX" dirty="0" smtClean="0"/>
              <a:t>Siete elementos pueden contribuir a incrementar el poder de la comunidad: </a:t>
            </a:r>
          </a:p>
          <a:p>
            <a:pPr lvl="1"/>
            <a:r>
              <a:rPr lang="es-MX" dirty="0" smtClean="0"/>
              <a:t>la información</a:t>
            </a:r>
          </a:p>
          <a:p>
            <a:pPr lvl="1"/>
            <a:r>
              <a:rPr lang="es-MX" dirty="0" smtClean="0"/>
              <a:t>el apoyo social de la familia y los iguales</a:t>
            </a:r>
          </a:p>
          <a:p>
            <a:pPr lvl="1"/>
            <a:r>
              <a:rPr lang="es-MX" dirty="0" smtClean="0"/>
              <a:t>la utilización de modelos positivos</a:t>
            </a:r>
          </a:p>
          <a:p>
            <a:pPr lvl="1"/>
            <a:r>
              <a:rPr lang="es-MX" dirty="0" smtClean="0"/>
              <a:t>el refuerzo positivo de las acciones</a:t>
            </a:r>
          </a:p>
          <a:p>
            <a:pPr lvl="1"/>
            <a:r>
              <a:rPr lang="es-MX" dirty="0" smtClean="0"/>
              <a:t>la disponibilidad de recursos económicos, el acceso a la cultura</a:t>
            </a:r>
          </a:p>
          <a:p>
            <a:pPr lvl="1"/>
            <a:r>
              <a:rPr lang="es-MX" dirty="0" smtClean="0"/>
              <a:t>una adecuada planificación política que permita acceder a los recursos necesarios.</a:t>
            </a:r>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a:t>
            </a:r>
            <a:r>
              <a:rPr lang="es-MX" dirty="0" err="1" smtClean="0"/>
              <a:t>empowerment</a:t>
            </a:r>
            <a:endParaRPr lang="es-MX" dirty="0"/>
          </a:p>
        </p:txBody>
      </p:sp>
      <p:sp>
        <p:nvSpPr>
          <p:cNvPr id="3" name="2 Marcador de contenido"/>
          <p:cNvSpPr>
            <a:spLocks noGrp="1"/>
          </p:cNvSpPr>
          <p:nvPr>
            <p:ph idx="1"/>
          </p:nvPr>
        </p:nvSpPr>
        <p:spPr/>
        <p:txBody>
          <a:bodyPr/>
          <a:lstStyle/>
          <a:p>
            <a:r>
              <a:rPr lang="es-MX" dirty="0" smtClean="0"/>
              <a:t>Es lo que se intenta definir, comprender, explicar, predecir, crear o facilitar a través de las intervenciones y actuaciones de los científicos, mientras que la prevención es la forma de acercamiento al fenómeno de interés.</a:t>
            </a:r>
            <a:endParaRPr lang="es-MX"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Kunh</a:t>
            </a:r>
            <a:r>
              <a:rPr lang="es-MX" dirty="0" smtClean="0"/>
              <a:t> menciona que…</a:t>
            </a:r>
            <a:endParaRPr lang="es-MX" dirty="0"/>
          </a:p>
        </p:txBody>
      </p:sp>
      <p:sp>
        <p:nvSpPr>
          <p:cNvPr id="3" name="2 Marcador de contenido"/>
          <p:cNvSpPr>
            <a:spLocks noGrp="1"/>
          </p:cNvSpPr>
          <p:nvPr>
            <p:ph idx="1"/>
          </p:nvPr>
        </p:nvSpPr>
        <p:spPr/>
        <p:txBody>
          <a:bodyPr/>
          <a:lstStyle/>
          <a:p>
            <a:r>
              <a:rPr lang="es-MX" dirty="0" smtClean="0"/>
              <a:t>es una forma compartida en la comunidad científica de solucionar los problemas concretos. </a:t>
            </a:r>
          </a:p>
          <a:p>
            <a:r>
              <a:rPr lang="es-MX" dirty="0" smtClean="0"/>
              <a:t>La prevención es la guía que dirige las estrategias de intervención mientras que el objeto es la promoción de las condiciones saludables de vida (</a:t>
            </a:r>
            <a:r>
              <a:rPr lang="es-MX" dirty="0" err="1" smtClean="0"/>
              <a:t>empowerment</a:t>
            </a:r>
            <a:r>
              <a:rPr lang="es-MX" dirty="0" smtClean="0"/>
              <a:t>). </a:t>
            </a:r>
            <a:endParaRPr lang="es-MX"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empowerment</a:t>
            </a:r>
            <a:endParaRPr lang="es-MX" dirty="0"/>
          </a:p>
        </p:txBody>
      </p:sp>
      <p:sp>
        <p:nvSpPr>
          <p:cNvPr id="3" name="2 Marcador de contenido"/>
          <p:cNvSpPr>
            <a:spLocks noGrp="1"/>
          </p:cNvSpPr>
          <p:nvPr>
            <p:ph idx="1"/>
          </p:nvPr>
        </p:nvSpPr>
        <p:spPr/>
        <p:txBody>
          <a:bodyPr>
            <a:normAutofit fontScale="92500" lnSpcReduction="10000"/>
          </a:bodyPr>
          <a:lstStyle/>
          <a:p>
            <a:r>
              <a:rPr lang="es-MX" dirty="0" smtClean="0"/>
              <a:t>Implicación comunitaria:</a:t>
            </a:r>
          </a:p>
          <a:p>
            <a:pPr lvl="1"/>
            <a:r>
              <a:rPr lang="es-MX" dirty="0" smtClean="0"/>
              <a:t>Salud mental</a:t>
            </a:r>
          </a:p>
          <a:p>
            <a:pPr lvl="1"/>
            <a:r>
              <a:rPr lang="es-MX" dirty="0" smtClean="0"/>
              <a:t>Intervención educativa</a:t>
            </a:r>
          </a:p>
          <a:p>
            <a:pPr lvl="1"/>
            <a:r>
              <a:rPr lang="es-MX" dirty="0" smtClean="0"/>
              <a:t>Competencia social</a:t>
            </a:r>
          </a:p>
          <a:p>
            <a:pPr lvl="1"/>
            <a:r>
              <a:rPr lang="es-MX" dirty="0" smtClean="0"/>
              <a:t>Participación social</a:t>
            </a:r>
          </a:p>
          <a:p>
            <a:pPr lvl="1"/>
            <a:r>
              <a:rPr lang="es-MX" dirty="0" smtClean="0"/>
              <a:t>Apoyo social</a:t>
            </a:r>
          </a:p>
          <a:p>
            <a:pPr lvl="1"/>
            <a:r>
              <a:rPr lang="es-MX" dirty="0" smtClean="0"/>
              <a:t>Redes sociales</a:t>
            </a:r>
          </a:p>
          <a:p>
            <a:pPr lvl="1"/>
            <a:r>
              <a:rPr lang="es-MX" dirty="0" smtClean="0"/>
              <a:t>Justicia social</a:t>
            </a:r>
          </a:p>
          <a:p>
            <a:pPr lvl="1"/>
            <a:r>
              <a:rPr lang="es-MX" dirty="0" smtClean="0"/>
              <a:t>Redes de apoyo mutuo</a:t>
            </a:r>
          </a:p>
          <a:p>
            <a:pPr lvl="1"/>
            <a:r>
              <a:rPr lang="es-MX" dirty="0" smtClean="0"/>
              <a:t>Etc.</a:t>
            </a:r>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Tópicos de interés</a:t>
            </a:r>
            <a:endParaRPr lang="es-MX" dirty="0"/>
          </a:p>
        </p:txBody>
      </p:sp>
      <p:sp>
        <p:nvSpPr>
          <p:cNvPr id="3" name="2 Marcador de contenido"/>
          <p:cNvSpPr>
            <a:spLocks noGrp="1"/>
          </p:cNvSpPr>
          <p:nvPr>
            <p:ph idx="1"/>
          </p:nvPr>
        </p:nvSpPr>
        <p:spPr/>
        <p:txBody>
          <a:bodyPr/>
          <a:lstStyle/>
          <a:p>
            <a:r>
              <a:rPr lang="es-MX" i="1" dirty="0" smtClean="0"/>
              <a:t>El sujeto como actor y responsable de su propia conducta.</a:t>
            </a:r>
          </a:p>
          <a:p>
            <a:endParaRPr lang="es-MX" i="1" dirty="0"/>
          </a:p>
          <a:p>
            <a:r>
              <a:rPr lang="es-MX" i="1" dirty="0" smtClean="0"/>
              <a:t>Como participante activo.</a:t>
            </a:r>
          </a:p>
          <a:p>
            <a:endParaRPr lang="es-MX" i="1" dirty="0"/>
          </a:p>
          <a:p>
            <a:r>
              <a:rPr lang="es-MX" i="1" dirty="0" smtClean="0"/>
              <a:t>Como creador de ambientes que mejoren su calidad de vida y su bienestar.</a:t>
            </a:r>
            <a:endParaRPr lang="es-MX"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565</TotalTime>
  <Words>2234</Words>
  <Application>Microsoft Office PowerPoint</Application>
  <PresentationFormat>Presentación en pantalla (4:3)</PresentationFormat>
  <Paragraphs>176</Paragraphs>
  <Slides>54</Slides>
  <Notes>1</Notes>
  <HiddenSlides>0</HiddenSlides>
  <MMClips>0</MMClips>
  <ScaleCrop>false</ScaleCrop>
  <HeadingPairs>
    <vt:vector size="4" baseType="variant">
      <vt:variant>
        <vt:lpstr>Tema</vt:lpstr>
      </vt:variant>
      <vt:variant>
        <vt:i4>1</vt:i4>
      </vt:variant>
      <vt:variant>
        <vt:lpstr>Títulos de diapositiva</vt:lpstr>
      </vt:variant>
      <vt:variant>
        <vt:i4>54</vt:i4>
      </vt:variant>
    </vt:vector>
  </HeadingPairs>
  <TitlesOfParts>
    <vt:vector size="55" baseType="lpstr">
      <vt:lpstr>Tema de Office</vt:lpstr>
      <vt:lpstr>MODELO EMPOWERMENT</vt:lpstr>
      <vt:lpstr>Diapositiva 2</vt:lpstr>
      <vt:lpstr>3 componentes</vt:lpstr>
      <vt:lpstr>Diapositiva 4</vt:lpstr>
      <vt:lpstr>Diapositiva 5</vt:lpstr>
      <vt:lpstr>El empowerment</vt:lpstr>
      <vt:lpstr>Kunh menciona que…</vt:lpstr>
      <vt:lpstr>empowerment</vt:lpstr>
      <vt:lpstr>Tópicos de interés</vt:lpstr>
      <vt:lpstr>empowerment</vt:lpstr>
      <vt:lpstr>Definición de empowerment</vt:lpstr>
      <vt:lpstr>Componentes básicos</vt:lpstr>
      <vt:lpstr>La potencialización psicológica</vt:lpstr>
      <vt:lpstr>Por ejemplo</vt:lpstr>
      <vt:lpstr>Zimmerman</vt:lpstr>
      <vt:lpstr>Constructo multinivel</vt:lpstr>
      <vt:lpstr>Diapositiva 17</vt:lpstr>
      <vt:lpstr>El empowerment</vt:lpstr>
      <vt:lpstr>Diapositiva 19</vt:lpstr>
      <vt:lpstr>2 formas complementarias</vt:lpstr>
      <vt:lpstr>La segunda forma </vt:lpstr>
      <vt:lpstr>La Potenciación cuenta con diferentes niveles de análisis interdependientes</vt:lpstr>
      <vt:lpstr>Nivel Organizacional: </vt:lpstr>
      <vt:lpstr>Nivel Comunitario: </vt:lpstr>
      <vt:lpstr>La medida que se desarrolle en 1 no es genérica</vt:lpstr>
      <vt:lpstr>Por ejemplo</vt:lpstr>
      <vt:lpstr>Se puede ver si analizamos la estructura y desarrollo de los grupos de ayuda mutua.</vt:lpstr>
      <vt:lpstr>Diapositiva 28</vt:lpstr>
      <vt:lpstr>Diapositiva 29</vt:lpstr>
      <vt:lpstr>Potenciación Formal: </vt:lpstr>
      <vt:lpstr>Potenciación Intrapersonal: </vt:lpstr>
      <vt:lpstr>Potenciación Instrumental: </vt:lpstr>
      <vt:lpstr>Potenciación Relevante: </vt:lpstr>
      <vt:lpstr>Diapositiva 34</vt:lpstr>
      <vt:lpstr>Es necesario tomar en cuenta</vt:lpstr>
      <vt:lpstr>Diapositiva 36</vt:lpstr>
      <vt:lpstr>Diapositiva 37</vt:lpstr>
      <vt:lpstr>Diapositiva 38</vt:lpstr>
      <vt:lpstr>Diapositiva 39</vt:lpstr>
      <vt:lpstr>Las condiciones de participación </vt:lpstr>
      <vt:lpstr>Una organización ha de actuar </vt:lpstr>
      <vt:lpstr>Los programas </vt:lpstr>
      <vt:lpstr>El tamaño de los entornos</vt:lpstr>
      <vt:lpstr>Tres cuestiones emergen </vt:lpstr>
      <vt:lpstr>¿A quién va dirigida?</vt:lpstr>
      <vt:lpstr>¿Porqué intervenir?</vt:lpstr>
      <vt:lpstr>Diapositiva 47</vt:lpstr>
      <vt:lpstr>El cómo de la intervencion</vt:lpstr>
      <vt:lpstr>Diapositiva 49</vt:lpstr>
      <vt:lpstr>Diapositiva 50</vt:lpstr>
      <vt:lpstr>Diapositiva 51</vt:lpstr>
      <vt:lpstr>Factores ambientales: </vt:lpstr>
      <vt:lpstr>Estresores y barreras: </vt:lpstr>
      <vt:lpstr>Apoyo y recursos: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MODELO EMPOWERMENT</dc:title>
  <dc:creator>IZTADROID</dc:creator>
  <cp:lastModifiedBy>IZTADROID</cp:lastModifiedBy>
  <cp:revision>25</cp:revision>
  <dcterms:created xsi:type="dcterms:W3CDTF">2015-02-28T20:35:15Z</dcterms:created>
  <dcterms:modified xsi:type="dcterms:W3CDTF">2015-10-02T02:31:01Z</dcterms:modified>
</cp:coreProperties>
</file>