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1"/>
  </p:notesMasterIdLst>
  <p:sldIdLst>
    <p:sldId id="256" r:id="rId2"/>
    <p:sldId id="294" r:id="rId3"/>
    <p:sldId id="295" r:id="rId4"/>
    <p:sldId id="296" r:id="rId5"/>
    <p:sldId id="297" r:id="rId6"/>
    <p:sldId id="271" r:id="rId7"/>
    <p:sldId id="281" r:id="rId8"/>
    <p:sldId id="258" r:id="rId9"/>
    <p:sldId id="285" r:id="rId10"/>
    <p:sldId id="282" r:id="rId11"/>
    <p:sldId id="284" r:id="rId12"/>
    <p:sldId id="283" r:id="rId13"/>
    <p:sldId id="286" r:id="rId14"/>
    <p:sldId id="287" r:id="rId15"/>
    <p:sldId id="257" r:id="rId16"/>
    <p:sldId id="260" r:id="rId17"/>
    <p:sldId id="265" r:id="rId18"/>
    <p:sldId id="262" r:id="rId19"/>
    <p:sldId id="289" r:id="rId20"/>
    <p:sldId id="264" r:id="rId21"/>
    <p:sldId id="266" r:id="rId22"/>
    <p:sldId id="267" r:id="rId23"/>
    <p:sldId id="270" r:id="rId24"/>
    <p:sldId id="269" r:id="rId25"/>
    <p:sldId id="290" r:id="rId26"/>
    <p:sldId id="272" r:id="rId27"/>
    <p:sldId id="273" r:id="rId28"/>
    <p:sldId id="276" r:id="rId29"/>
    <p:sldId id="275" r:id="rId30"/>
    <p:sldId id="277" r:id="rId31"/>
    <p:sldId id="259" r:id="rId32"/>
    <p:sldId id="280" r:id="rId33"/>
    <p:sldId id="293" r:id="rId34"/>
    <p:sldId id="278" r:id="rId35"/>
    <p:sldId id="291" r:id="rId36"/>
    <p:sldId id="279" r:id="rId37"/>
    <p:sldId id="292" r:id="rId38"/>
    <p:sldId id="299" r:id="rId39"/>
    <p:sldId id="288" r:id="rId4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43CF59-3EF1-4FF3-BB08-B6B8725AD7C8}"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s-ES"/>
        </a:p>
      </dgm:t>
    </dgm:pt>
    <dgm:pt modelId="{12B3B948-C663-4EB6-8AEA-A93B6F232010}">
      <dgm:prSet custT="1"/>
      <dgm:spPr/>
      <dgm:t>
        <a:bodyPr/>
        <a:lstStyle/>
        <a:p>
          <a:pPr rtl="0"/>
          <a:r>
            <a:rPr lang="es-ES" sz="1600" dirty="0" smtClean="0"/>
            <a:t>El estudio comienza cuando reconocemos que los métodos cualitativos y cuantitativos tienen diferentes fortalezas.</a:t>
          </a:r>
          <a:endParaRPr lang="es-ES" sz="1600" dirty="0"/>
        </a:p>
      </dgm:t>
    </dgm:pt>
    <dgm:pt modelId="{A2978E95-90D2-47D0-AEE9-D9053B568D5E}" type="parTrans" cxnId="{033D0D1F-2935-4F34-B4D4-F7C4B35E5136}">
      <dgm:prSet/>
      <dgm:spPr/>
      <dgm:t>
        <a:bodyPr/>
        <a:lstStyle/>
        <a:p>
          <a:endParaRPr lang="es-ES" sz="2400"/>
        </a:p>
      </dgm:t>
    </dgm:pt>
    <dgm:pt modelId="{0A630792-9468-4DEA-B991-CFC55FB7F23B}" type="sibTrans" cxnId="{033D0D1F-2935-4F34-B4D4-F7C4B35E5136}">
      <dgm:prSet/>
      <dgm:spPr/>
      <dgm:t>
        <a:bodyPr/>
        <a:lstStyle/>
        <a:p>
          <a:endParaRPr lang="es-ES" sz="2400"/>
        </a:p>
      </dgm:t>
    </dgm:pt>
    <dgm:pt modelId="{9B96D396-0999-446F-8BEA-54C00D3639EB}">
      <dgm:prSet custT="1"/>
      <dgm:spPr/>
      <dgm:t>
        <a:bodyPr/>
        <a:lstStyle/>
        <a:p>
          <a:pPr rtl="0"/>
          <a:r>
            <a:rPr lang="es-ES" sz="1600" dirty="0" smtClean="0"/>
            <a:t>En investigaciones del área de la salud se ha tenido gran interés en combinar los métodos cualitativo y cuantitativo (debido a la complejidad de sus diferentes temas).</a:t>
          </a:r>
          <a:endParaRPr lang="es-ES" sz="1600" dirty="0"/>
        </a:p>
      </dgm:t>
    </dgm:pt>
    <dgm:pt modelId="{67C3F22E-D434-4F86-8622-DC1634EF48B6}" type="parTrans" cxnId="{8F3CD51F-D746-4BC6-AD16-5E9977F014D0}">
      <dgm:prSet/>
      <dgm:spPr/>
      <dgm:t>
        <a:bodyPr/>
        <a:lstStyle/>
        <a:p>
          <a:endParaRPr lang="es-ES" sz="2400"/>
        </a:p>
      </dgm:t>
    </dgm:pt>
    <dgm:pt modelId="{D3892017-CC30-46A2-B4D0-2A98603F4A4B}" type="sibTrans" cxnId="{8F3CD51F-D746-4BC6-AD16-5E9977F014D0}">
      <dgm:prSet/>
      <dgm:spPr/>
      <dgm:t>
        <a:bodyPr/>
        <a:lstStyle/>
        <a:p>
          <a:endParaRPr lang="es-ES" sz="2400"/>
        </a:p>
      </dgm:t>
    </dgm:pt>
    <dgm:pt modelId="{3820B80F-6E07-48E7-82FD-1956EE4919C1}">
      <dgm:prSet custT="1"/>
      <dgm:spPr/>
      <dgm:t>
        <a:bodyPr/>
        <a:lstStyle/>
        <a:p>
          <a:pPr rtl="0"/>
          <a:r>
            <a:rPr lang="es-ES" sz="1600" dirty="0" smtClean="0"/>
            <a:t>En otros campos ha resultado útil  la combinación de métodos.</a:t>
          </a:r>
          <a:endParaRPr lang="es-ES" sz="1600" dirty="0"/>
        </a:p>
      </dgm:t>
    </dgm:pt>
    <dgm:pt modelId="{548B878C-5808-4880-A145-3CFE5313DDE4}" type="parTrans" cxnId="{FE7191CD-0875-4760-99D5-96B5322696CB}">
      <dgm:prSet/>
      <dgm:spPr/>
      <dgm:t>
        <a:bodyPr/>
        <a:lstStyle/>
        <a:p>
          <a:endParaRPr lang="es-ES" sz="2400"/>
        </a:p>
      </dgm:t>
    </dgm:pt>
    <dgm:pt modelId="{C2718CA5-3476-414B-9323-9715422AB874}" type="sibTrans" cxnId="{FE7191CD-0875-4760-99D5-96B5322696CB}">
      <dgm:prSet/>
      <dgm:spPr/>
      <dgm:t>
        <a:bodyPr/>
        <a:lstStyle/>
        <a:p>
          <a:endParaRPr lang="es-ES" sz="2400"/>
        </a:p>
      </dgm:t>
    </dgm:pt>
    <dgm:pt modelId="{AA3C4591-F3F3-4F90-838F-E2BB26BD1D9D}">
      <dgm:prSet custT="1"/>
      <dgm:spPr/>
      <dgm:t>
        <a:bodyPr/>
        <a:lstStyle/>
        <a:p>
          <a:pPr rtl="0"/>
          <a:r>
            <a:rPr lang="es-ES" sz="1600" dirty="0" smtClean="0"/>
            <a:t>Puede no ser fácil crear efectivas combinaciones de métodos</a:t>
          </a:r>
          <a:endParaRPr lang="es-ES" sz="1600" dirty="0"/>
        </a:p>
      </dgm:t>
    </dgm:pt>
    <dgm:pt modelId="{54C7A84D-7EE6-4B1A-A6D7-EF6BDA90A464}" type="parTrans" cxnId="{7D583ABD-8D46-48C4-B6C8-C814AA1A52B1}">
      <dgm:prSet/>
      <dgm:spPr/>
      <dgm:t>
        <a:bodyPr/>
        <a:lstStyle/>
        <a:p>
          <a:endParaRPr lang="es-ES" sz="2400"/>
        </a:p>
      </dgm:t>
    </dgm:pt>
    <dgm:pt modelId="{09FF209F-849A-4980-BC48-5B553F677EEC}" type="sibTrans" cxnId="{7D583ABD-8D46-48C4-B6C8-C814AA1A52B1}">
      <dgm:prSet/>
      <dgm:spPr/>
      <dgm:t>
        <a:bodyPr/>
        <a:lstStyle/>
        <a:p>
          <a:endParaRPr lang="es-ES" sz="2400"/>
        </a:p>
      </dgm:t>
    </dgm:pt>
    <dgm:pt modelId="{3D199E36-FAD0-4F6E-824D-1E919B8D56A3}" type="pres">
      <dgm:prSet presAssocID="{E043CF59-3EF1-4FF3-BB08-B6B8725AD7C8}" presName="Name0" presStyleCnt="0">
        <dgm:presLayoutVars>
          <dgm:chMax val="7"/>
          <dgm:dir/>
          <dgm:animLvl val="lvl"/>
          <dgm:resizeHandles val="exact"/>
        </dgm:presLayoutVars>
      </dgm:prSet>
      <dgm:spPr/>
      <dgm:t>
        <a:bodyPr/>
        <a:lstStyle/>
        <a:p>
          <a:endParaRPr lang="es-MX"/>
        </a:p>
      </dgm:t>
    </dgm:pt>
    <dgm:pt modelId="{CBA8A4E5-207F-4B41-9E1A-7EF61FA62291}" type="pres">
      <dgm:prSet presAssocID="{12B3B948-C663-4EB6-8AEA-A93B6F232010}" presName="circle1" presStyleLbl="node1" presStyleIdx="0" presStyleCnt="4"/>
      <dgm:spPr/>
    </dgm:pt>
    <dgm:pt modelId="{9833291E-E1F6-4682-BBAC-50703E5206A3}" type="pres">
      <dgm:prSet presAssocID="{12B3B948-C663-4EB6-8AEA-A93B6F232010}" presName="space" presStyleCnt="0"/>
      <dgm:spPr/>
    </dgm:pt>
    <dgm:pt modelId="{C2FC6A95-2824-4EF6-9DD3-C72B331DCB6F}" type="pres">
      <dgm:prSet presAssocID="{12B3B948-C663-4EB6-8AEA-A93B6F232010}" presName="rect1" presStyleLbl="alignAcc1" presStyleIdx="0" presStyleCnt="4"/>
      <dgm:spPr/>
      <dgm:t>
        <a:bodyPr/>
        <a:lstStyle/>
        <a:p>
          <a:endParaRPr lang="es-MX"/>
        </a:p>
      </dgm:t>
    </dgm:pt>
    <dgm:pt modelId="{9B68B681-ED48-4A45-A3F2-11F6F9FE91AC}" type="pres">
      <dgm:prSet presAssocID="{9B96D396-0999-446F-8BEA-54C00D3639EB}" presName="vertSpace2" presStyleLbl="node1" presStyleIdx="0" presStyleCnt="4"/>
      <dgm:spPr/>
    </dgm:pt>
    <dgm:pt modelId="{A3FA8DAC-7576-4921-9C5C-24026F5E9833}" type="pres">
      <dgm:prSet presAssocID="{9B96D396-0999-446F-8BEA-54C00D3639EB}" presName="circle2" presStyleLbl="node1" presStyleIdx="1" presStyleCnt="4"/>
      <dgm:spPr/>
    </dgm:pt>
    <dgm:pt modelId="{9C79F82A-9C91-40BA-BDE3-24FB08D68B08}" type="pres">
      <dgm:prSet presAssocID="{9B96D396-0999-446F-8BEA-54C00D3639EB}" presName="rect2" presStyleLbl="alignAcc1" presStyleIdx="1" presStyleCnt="4"/>
      <dgm:spPr/>
      <dgm:t>
        <a:bodyPr/>
        <a:lstStyle/>
        <a:p>
          <a:endParaRPr lang="es-MX"/>
        </a:p>
      </dgm:t>
    </dgm:pt>
    <dgm:pt modelId="{E2B48F32-0FB2-4B97-822C-4132DE151449}" type="pres">
      <dgm:prSet presAssocID="{3820B80F-6E07-48E7-82FD-1956EE4919C1}" presName="vertSpace3" presStyleLbl="node1" presStyleIdx="1" presStyleCnt="4"/>
      <dgm:spPr/>
    </dgm:pt>
    <dgm:pt modelId="{508CEFD4-7D22-4D95-ACCD-6A3ABF2847F5}" type="pres">
      <dgm:prSet presAssocID="{3820B80F-6E07-48E7-82FD-1956EE4919C1}" presName="circle3" presStyleLbl="node1" presStyleIdx="2" presStyleCnt="4"/>
      <dgm:spPr/>
    </dgm:pt>
    <dgm:pt modelId="{0D52F8AE-5EEB-4119-AFA3-7F05E2479502}" type="pres">
      <dgm:prSet presAssocID="{3820B80F-6E07-48E7-82FD-1956EE4919C1}" presName="rect3" presStyleLbl="alignAcc1" presStyleIdx="2" presStyleCnt="4"/>
      <dgm:spPr/>
      <dgm:t>
        <a:bodyPr/>
        <a:lstStyle/>
        <a:p>
          <a:endParaRPr lang="es-MX"/>
        </a:p>
      </dgm:t>
    </dgm:pt>
    <dgm:pt modelId="{DF37F413-F847-4321-817F-489863988436}" type="pres">
      <dgm:prSet presAssocID="{AA3C4591-F3F3-4F90-838F-E2BB26BD1D9D}" presName="vertSpace4" presStyleLbl="node1" presStyleIdx="2" presStyleCnt="4"/>
      <dgm:spPr/>
    </dgm:pt>
    <dgm:pt modelId="{6ECFDB00-6E27-44B8-B873-140344073138}" type="pres">
      <dgm:prSet presAssocID="{AA3C4591-F3F3-4F90-838F-E2BB26BD1D9D}" presName="circle4" presStyleLbl="node1" presStyleIdx="3" presStyleCnt="4"/>
      <dgm:spPr/>
    </dgm:pt>
    <dgm:pt modelId="{3545ACFA-B4E6-4723-993B-F9FB8649910A}" type="pres">
      <dgm:prSet presAssocID="{AA3C4591-F3F3-4F90-838F-E2BB26BD1D9D}" presName="rect4" presStyleLbl="alignAcc1" presStyleIdx="3" presStyleCnt="4"/>
      <dgm:spPr/>
      <dgm:t>
        <a:bodyPr/>
        <a:lstStyle/>
        <a:p>
          <a:endParaRPr lang="es-MX"/>
        </a:p>
      </dgm:t>
    </dgm:pt>
    <dgm:pt modelId="{4190E408-B5C4-4DC1-81FA-ADC0A05DA0CA}" type="pres">
      <dgm:prSet presAssocID="{12B3B948-C663-4EB6-8AEA-A93B6F232010}" presName="rect1ParTxNoCh" presStyleLbl="alignAcc1" presStyleIdx="3" presStyleCnt="4">
        <dgm:presLayoutVars>
          <dgm:chMax val="1"/>
          <dgm:bulletEnabled val="1"/>
        </dgm:presLayoutVars>
      </dgm:prSet>
      <dgm:spPr/>
      <dgm:t>
        <a:bodyPr/>
        <a:lstStyle/>
        <a:p>
          <a:endParaRPr lang="es-MX"/>
        </a:p>
      </dgm:t>
    </dgm:pt>
    <dgm:pt modelId="{F2C168BC-FB32-41B1-8409-2B9E90325FA7}" type="pres">
      <dgm:prSet presAssocID="{9B96D396-0999-446F-8BEA-54C00D3639EB}" presName="rect2ParTxNoCh" presStyleLbl="alignAcc1" presStyleIdx="3" presStyleCnt="4">
        <dgm:presLayoutVars>
          <dgm:chMax val="1"/>
          <dgm:bulletEnabled val="1"/>
        </dgm:presLayoutVars>
      </dgm:prSet>
      <dgm:spPr/>
      <dgm:t>
        <a:bodyPr/>
        <a:lstStyle/>
        <a:p>
          <a:endParaRPr lang="es-MX"/>
        </a:p>
      </dgm:t>
    </dgm:pt>
    <dgm:pt modelId="{08EA8124-BE44-4796-9D3A-489B338571D7}" type="pres">
      <dgm:prSet presAssocID="{3820B80F-6E07-48E7-82FD-1956EE4919C1}" presName="rect3ParTxNoCh" presStyleLbl="alignAcc1" presStyleIdx="3" presStyleCnt="4">
        <dgm:presLayoutVars>
          <dgm:chMax val="1"/>
          <dgm:bulletEnabled val="1"/>
        </dgm:presLayoutVars>
      </dgm:prSet>
      <dgm:spPr/>
      <dgm:t>
        <a:bodyPr/>
        <a:lstStyle/>
        <a:p>
          <a:endParaRPr lang="es-MX"/>
        </a:p>
      </dgm:t>
    </dgm:pt>
    <dgm:pt modelId="{2D259FDB-A90E-41C0-BE77-92B244C76D3B}" type="pres">
      <dgm:prSet presAssocID="{AA3C4591-F3F3-4F90-838F-E2BB26BD1D9D}" presName="rect4ParTxNoCh" presStyleLbl="alignAcc1" presStyleIdx="3" presStyleCnt="4">
        <dgm:presLayoutVars>
          <dgm:chMax val="1"/>
          <dgm:bulletEnabled val="1"/>
        </dgm:presLayoutVars>
      </dgm:prSet>
      <dgm:spPr/>
      <dgm:t>
        <a:bodyPr/>
        <a:lstStyle/>
        <a:p>
          <a:endParaRPr lang="es-MX"/>
        </a:p>
      </dgm:t>
    </dgm:pt>
  </dgm:ptLst>
  <dgm:cxnLst>
    <dgm:cxn modelId="{B102E024-ED51-4D46-B918-C157C6396254}" type="presOf" srcId="{9B96D396-0999-446F-8BEA-54C00D3639EB}" destId="{9C79F82A-9C91-40BA-BDE3-24FB08D68B08}" srcOrd="0" destOrd="0" presId="urn:microsoft.com/office/officeart/2005/8/layout/target3"/>
    <dgm:cxn modelId="{FBB19376-E764-48CD-80CD-76F2B6B803A6}" type="presOf" srcId="{E043CF59-3EF1-4FF3-BB08-B6B8725AD7C8}" destId="{3D199E36-FAD0-4F6E-824D-1E919B8D56A3}" srcOrd="0" destOrd="0" presId="urn:microsoft.com/office/officeart/2005/8/layout/target3"/>
    <dgm:cxn modelId="{5FE6C37D-BAB0-4F8D-85D5-D7544B59D85C}" type="presOf" srcId="{AA3C4591-F3F3-4F90-838F-E2BB26BD1D9D}" destId="{2D259FDB-A90E-41C0-BE77-92B244C76D3B}" srcOrd="1" destOrd="0" presId="urn:microsoft.com/office/officeart/2005/8/layout/target3"/>
    <dgm:cxn modelId="{49049258-3551-469E-BD5E-2C0CD4FB67E5}" type="presOf" srcId="{12B3B948-C663-4EB6-8AEA-A93B6F232010}" destId="{4190E408-B5C4-4DC1-81FA-ADC0A05DA0CA}" srcOrd="1" destOrd="0" presId="urn:microsoft.com/office/officeart/2005/8/layout/target3"/>
    <dgm:cxn modelId="{033D0D1F-2935-4F34-B4D4-F7C4B35E5136}" srcId="{E043CF59-3EF1-4FF3-BB08-B6B8725AD7C8}" destId="{12B3B948-C663-4EB6-8AEA-A93B6F232010}" srcOrd="0" destOrd="0" parTransId="{A2978E95-90D2-47D0-AEE9-D9053B568D5E}" sibTransId="{0A630792-9468-4DEA-B991-CFC55FB7F23B}"/>
    <dgm:cxn modelId="{4650443F-9FF1-4744-A405-11B5428259E7}" type="presOf" srcId="{3820B80F-6E07-48E7-82FD-1956EE4919C1}" destId="{08EA8124-BE44-4796-9D3A-489B338571D7}" srcOrd="1" destOrd="0" presId="urn:microsoft.com/office/officeart/2005/8/layout/target3"/>
    <dgm:cxn modelId="{E6FE9893-1479-4838-9B63-2B761FAAD124}" type="presOf" srcId="{3820B80F-6E07-48E7-82FD-1956EE4919C1}" destId="{0D52F8AE-5EEB-4119-AFA3-7F05E2479502}" srcOrd="0" destOrd="0" presId="urn:microsoft.com/office/officeart/2005/8/layout/target3"/>
    <dgm:cxn modelId="{7D583ABD-8D46-48C4-B6C8-C814AA1A52B1}" srcId="{E043CF59-3EF1-4FF3-BB08-B6B8725AD7C8}" destId="{AA3C4591-F3F3-4F90-838F-E2BB26BD1D9D}" srcOrd="3" destOrd="0" parTransId="{54C7A84D-7EE6-4B1A-A6D7-EF6BDA90A464}" sibTransId="{09FF209F-849A-4980-BC48-5B553F677EEC}"/>
    <dgm:cxn modelId="{7B390C81-7A56-49C3-B5DC-D1D60D85960B}" type="presOf" srcId="{9B96D396-0999-446F-8BEA-54C00D3639EB}" destId="{F2C168BC-FB32-41B1-8409-2B9E90325FA7}" srcOrd="1" destOrd="0" presId="urn:microsoft.com/office/officeart/2005/8/layout/target3"/>
    <dgm:cxn modelId="{8F3CD51F-D746-4BC6-AD16-5E9977F014D0}" srcId="{E043CF59-3EF1-4FF3-BB08-B6B8725AD7C8}" destId="{9B96D396-0999-446F-8BEA-54C00D3639EB}" srcOrd="1" destOrd="0" parTransId="{67C3F22E-D434-4F86-8622-DC1634EF48B6}" sibTransId="{D3892017-CC30-46A2-B4D0-2A98603F4A4B}"/>
    <dgm:cxn modelId="{FE7191CD-0875-4760-99D5-96B5322696CB}" srcId="{E043CF59-3EF1-4FF3-BB08-B6B8725AD7C8}" destId="{3820B80F-6E07-48E7-82FD-1956EE4919C1}" srcOrd="2" destOrd="0" parTransId="{548B878C-5808-4880-A145-3CFE5313DDE4}" sibTransId="{C2718CA5-3476-414B-9323-9715422AB874}"/>
    <dgm:cxn modelId="{69032B31-952B-483D-BB81-C66042538641}" type="presOf" srcId="{AA3C4591-F3F3-4F90-838F-E2BB26BD1D9D}" destId="{3545ACFA-B4E6-4723-993B-F9FB8649910A}" srcOrd="0" destOrd="0" presId="urn:microsoft.com/office/officeart/2005/8/layout/target3"/>
    <dgm:cxn modelId="{A5A53DE5-DBBA-4DFE-AC8F-A7F581DCC34B}" type="presOf" srcId="{12B3B948-C663-4EB6-8AEA-A93B6F232010}" destId="{C2FC6A95-2824-4EF6-9DD3-C72B331DCB6F}" srcOrd="0" destOrd="0" presId="urn:microsoft.com/office/officeart/2005/8/layout/target3"/>
    <dgm:cxn modelId="{83267BF7-B470-4003-BC3A-0AFAD467E852}" type="presParOf" srcId="{3D199E36-FAD0-4F6E-824D-1E919B8D56A3}" destId="{CBA8A4E5-207F-4B41-9E1A-7EF61FA62291}" srcOrd="0" destOrd="0" presId="urn:microsoft.com/office/officeart/2005/8/layout/target3"/>
    <dgm:cxn modelId="{3746A8FA-0707-4D9A-85E9-0E378ABB2381}" type="presParOf" srcId="{3D199E36-FAD0-4F6E-824D-1E919B8D56A3}" destId="{9833291E-E1F6-4682-BBAC-50703E5206A3}" srcOrd="1" destOrd="0" presId="urn:microsoft.com/office/officeart/2005/8/layout/target3"/>
    <dgm:cxn modelId="{18E78E38-FAD9-46E9-8093-A652CF386E45}" type="presParOf" srcId="{3D199E36-FAD0-4F6E-824D-1E919B8D56A3}" destId="{C2FC6A95-2824-4EF6-9DD3-C72B331DCB6F}" srcOrd="2" destOrd="0" presId="urn:microsoft.com/office/officeart/2005/8/layout/target3"/>
    <dgm:cxn modelId="{EC1B556D-9035-4CA9-93F2-3A24F0C1556A}" type="presParOf" srcId="{3D199E36-FAD0-4F6E-824D-1E919B8D56A3}" destId="{9B68B681-ED48-4A45-A3F2-11F6F9FE91AC}" srcOrd="3" destOrd="0" presId="urn:microsoft.com/office/officeart/2005/8/layout/target3"/>
    <dgm:cxn modelId="{9FAB3D3B-2B87-441D-819E-946A1A89E8C9}" type="presParOf" srcId="{3D199E36-FAD0-4F6E-824D-1E919B8D56A3}" destId="{A3FA8DAC-7576-4921-9C5C-24026F5E9833}" srcOrd="4" destOrd="0" presId="urn:microsoft.com/office/officeart/2005/8/layout/target3"/>
    <dgm:cxn modelId="{86AAF3AA-4751-4649-ADB3-CC763E4893A9}" type="presParOf" srcId="{3D199E36-FAD0-4F6E-824D-1E919B8D56A3}" destId="{9C79F82A-9C91-40BA-BDE3-24FB08D68B08}" srcOrd="5" destOrd="0" presId="urn:microsoft.com/office/officeart/2005/8/layout/target3"/>
    <dgm:cxn modelId="{E251DE2B-428C-4D57-B4DA-4D9C58F45CD3}" type="presParOf" srcId="{3D199E36-FAD0-4F6E-824D-1E919B8D56A3}" destId="{E2B48F32-0FB2-4B97-822C-4132DE151449}" srcOrd="6" destOrd="0" presId="urn:microsoft.com/office/officeart/2005/8/layout/target3"/>
    <dgm:cxn modelId="{AC499760-73C2-47B6-AB99-F6FD8F7F767B}" type="presParOf" srcId="{3D199E36-FAD0-4F6E-824D-1E919B8D56A3}" destId="{508CEFD4-7D22-4D95-ACCD-6A3ABF2847F5}" srcOrd="7" destOrd="0" presId="urn:microsoft.com/office/officeart/2005/8/layout/target3"/>
    <dgm:cxn modelId="{9316899B-B6B8-4D03-B5B2-DF4E1EE9D3F4}" type="presParOf" srcId="{3D199E36-FAD0-4F6E-824D-1E919B8D56A3}" destId="{0D52F8AE-5EEB-4119-AFA3-7F05E2479502}" srcOrd="8" destOrd="0" presId="urn:microsoft.com/office/officeart/2005/8/layout/target3"/>
    <dgm:cxn modelId="{5CF9A3D6-E2D0-4B9A-B88F-238F8160D11A}" type="presParOf" srcId="{3D199E36-FAD0-4F6E-824D-1E919B8D56A3}" destId="{DF37F413-F847-4321-817F-489863988436}" srcOrd="9" destOrd="0" presId="urn:microsoft.com/office/officeart/2005/8/layout/target3"/>
    <dgm:cxn modelId="{D2254213-A758-4346-A325-6A9827457E29}" type="presParOf" srcId="{3D199E36-FAD0-4F6E-824D-1E919B8D56A3}" destId="{6ECFDB00-6E27-44B8-B873-140344073138}" srcOrd="10" destOrd="0" presId="urn:microsoft.com/office/officeart/2005/8/layout/target3"/>
    <dgm:cxn modelId="{9817593C-E609-412D-A16F-B2F60C353DC1}" type="presParOf" srcId="{3D199E36-FAD0-4F6E-824D-1E919B8D56A3}" destId="{3545ACFA-B4E6-4723-993B-F9FB8649910A}" srcOrd="11" destOrd="0" presId="urn:microsoft.com/office/officeart/2005/8/layout/target3"/>
    <dgm:cxn modelId="{12976444-8AEA-42E3-A67E-689AF13C873F}" type="presParOf" srcId="{3D199E36-FAD0-4F6E-824D-1E919B8D56A3}" destId="{4190E408-B5C4-4DC1-81FA-ADC0A05DA0CA}" srcOrd="12" destOrd="0" presId="urn:microsoft.com/office/officeart/2005/8/layout/target3"/>
    <dgm:cxn modelId="{1CD9E82D-3E04-47BF-9D8D-59726F809E59}" type="presParOf" srcId="{3D199E36-FAD0-4F6E-824D-1E919B8D56A3}" destId="{F2C168BC-FB32-41B1-8409-2B9E90325FA7}" srcOrd="13" destOrd="0" presId="urn:microsoft.com/office/officeart/2005/8/layout/target3"/>
    <dgm:cxn modelId="{B8AB0626-FBE2-457A-922A-83F07369B621}" type="presParOf" srcId="{3D199E36-FAD0-4F6E-824D-1E919B8D56A3}" destId="{08EA8124-BE44-4796-9D3A-489B338571D7}" srcOrd="14" destOrd="0" presId="urn:microsoft.com/office/officeart/2005/8/layout/target3"/>
    <dgm:cxn modelId="{367FBCE0-F73E-4DC0-8679-EA9B13EC603C}" type="presParOf" srcId="{3D199E36-FAD0-4F6E-824D-1E919B8D56A3}" destId="{2D259FDB-A90E-41C0-BE77-92B244C76D3B}" srcOrd="15"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F2456BE-4C17-4E9B-A940-B911BB55CCEF}" type="doc">
      <dgm:prSet loTypeId="urn:microsoft.com/office/officeart/2005/8/layout/radial1" loCatId="cycle" qsTypeId="urn:microsoft.com/office/officeart/2005/8/quickstyle/simple1" qsCatId="simple" csTypeId="urn:microsoft.com/office/officeart/2005/8/colors/accent0_2" csCatId="mainScheme" phldr="1"/>
      <dgm:spPr/>
      <dgm:t>
        <a:bodyPr/>
        <a:lstStyle/>
        <a:p>
          <a:endParaRPr lang="es-ES"/>
        </a:p>
      </dgm:t>
    </dgm:pt>
    <dgm:pt modelId="{CF4AF0A9-8043-4EB3-A607-16A065AEC25A}">
      <dgm:prSet phldrT="[Texto]" custT="1"/>
      <dgm:spPr/>
      <dgm:t>
        <a:bodyPr/>
        <a:lstStyle/>
        <a:p>
          <a:r>
            <a:rPr lang="es-ES" sz="1200" b="1" dirty="0" smtClean="0"/>
            <a:t>DIFERENTES </a:t>
          </a:r>
          <a:r>
            <a:rPr lang="es-ES" sz="1200" b="1" dirty="0" smtClean="0"/>
            <a:t>MÉTODOS </a:t>
          </a:r>
          <a:endParaRPr lang="es-ES" sz="1200" b="1" dirty="0"/>
        </a:p>
      </dgm:t>
    </dgm:pt>
    <dgm:pt modelId="{A5BA29A6-8A47-45C6-A951-B9F46ED1036B}" type="parTrans" cxnId="{7318667D-2861-4D00-AEB6-2906C3F50EDF}">
      <dgm:prSet/>
      <dgm:spPr/>
      <dgm:t>
        <a:bodyPr/>
        <a:lstStyle/>
        <a:p>
          <a:endParaRPr lang="es-ES" sz="2000" b="1"/>
        </a:p>
      </dgm:t>
    </dgm:pt>
    <dgm:pt modelId="{2D851CF7-0ADE-4377-8199-2FBA298C1CFC}" type="sibTrans" cxnId="{7318667D-2861-4D00-AEB6-2906C3F50EDF}">
      <dgm:prSet/>
      <dgm:spPr/>
      <dgm:t>
        <a:bodyPr/>
        <a:lstStyle/>
        <a:p>
          <a:endParaRPr lang="es-ES" sz="2000" b="1"/>
        </a:p>
      </dgm:t>
    </dgm:pt>
    <dgm:pt modelId="{3A07D54D-9FD3-4A85-ADF8-BD7B504C69BF}">
      <dgm:prSet phldrT="[Texto]" custT="1"/>
      <dgm:spPr/>
      <dgm:t>
        <a:bodyPr/>
        <a:lstStyle/>
        <a:p>
          <a:r>
            <a:rPr lang="es-ES" sz="1400" b="1" dirty="0" smtClean="0"/>
            <a:t>TIENEN DIFERENTES </a:t>
          </a:r>
          <a:r>
            <a:rPr lang="es-ES" sz="1600" b="1" dirty="0" smtClean="0"/>
            <a:t>PUNTOS FUERTES</a:t>
          </a:r>
          <a:endParaRPr lang="es-ES" sz="1400" b="1" dirty="0"/>
        </a:p>
      </dgm:t>
    </dgm:pt>
    <dgm:pt modelId="{0CF7055D-8704-4A0E-ACD2-C39D14F17EEF}" type="parTrans" cxnId="{0656178B-2913-4094-BEC9-911AB47A238F}">
      <dgm:prSet custT="1"/>
      <dgm:spPr/>
      <dgm:t>
        <a:bodyPr/>
        <a:lstStyle/>
        <a:p>
          <a:endParaRPr lang="es-ES" sz="600" b="1"/>
        </a:p>
      </dgm:t>
    </dgm:pt>
    <dgm:pt modelId="{8F714F4B-4024-4ADE-90E3-897BBF9EE5F0}" type="sibTrans" cxnId="{0656178B-2913-4094-BEC9-911AB47A238F}">
      <dgm:prSet/>
      <dgm:spPr/>
      <dgm:t>
        <a:bodyPr/>
        <a:lstStyle/>
        <a:p>
          <a:endParaRPr lang="es-ES" sz="2000" b="1"/>
        </a:p>
      </dgm:t>
    </dgm:pt>
    <dgm:pt modelId="{1A6734F2-BF26-4D5A-B247-BA1DAA2EFD00}">
      <dgm:prSet phldrT="[Texto]" custT="1"/>
      <dgm:spPr/>
      <dgm:t>
        <a:bodyPr/>
        <a:lstStyle/>
        <a:p>
          <a:r>
            <a:rPr lang="es-ES" sz="1200" b="1" dirty="0" smtClean="0"/>
            <a:t>LOS METODOS CUANTITATIVOS SE PUEDEN FORTALECER CON </a:t>
          </a:r>
          <a:r>
            <a:rPr lang="es-ES" sz="1200" b="1" dirty="0" smtClean="0"/>
            <a:t>MÉTODOS </a:t>
          </a:r>
          <a:r>
            <a:rPr lang="es-ES" sz="1200" b="1" dirty="0" smtClean="0"/>
            <a:t>CUALITATIVOS NECESARIOS.</a:t>
          </a:r>
          <a:endParaRPr lang="es-ES" sz="1200" b="1" dirty="0"/>
        </a:p>
      </dgm:t>
    </dgm:pt>
    <dgm:pt modelId="{A28ED713-65DF-43B3-ACFF-5ED5985B70C7}" type="parTrans" cxnId="{FA7AD0B6-E2A0-4C06-B7A4-8ABF9CAEA19D}">
      <dgm:prSet custT="1"/>
      <dgm:spPr/>
      <dgm:t>
        <a:bodyPr/>
        <a:lstStyle/>
        <a:p>
          <a:endParaRPr lang="es-ES" sz="600" b="1"/>
        </a:p>
      </dgm:t>
    </dgm:pt>
    <dgm:pt modelId="{C937EBBB-1BB2-4071-B016-4C52E2E9014E}" type="sibTrans" cxnId="{FA7AD0B6-E2A0-4C06-B7A4-8ABF9CAEA19D}">
      <dgm:prSet/>
      <dgm:spPr/>
      <dgm:t>
        <a:bodyPr/>
        <a:lstStyle/>
        <a:p>
          <a:endParaRPr lang="es-ES" sz="2000" b="1"/>
        </a:p>
      </dgm:t>
    </dgm:pt>
    <dgm:pt modelId="{2B733159-94DB-478C-B9C9-C1637FADE6D9}">
      <dgm:prSet phldrT="[Texto]" custT="1"/>
      <dgm:spPr/>
      <dgm:t>
        <a:bodyPr/>
        <a:lstStyle/>
        <a:p>
          <a:r>
            <a:rPr lang="es-ES" sz="1200" b="1" dirty="0" smtClean="0"/>
            <a:t>LOS METODOS CUALITATIVOS SE PUEDEN FORTALECER CON </a:t>
          </a:r>
          <a:r>
            <a:rPr lang="es-ES" sz="1200" b="1" dirty="0" smtClean="0"/>
            <a:t>MÉTODOS </a:t>
          </a:r>
          <a:r>
            <a:rPr lang="es-ES" sz="1200" b="1" dirty="0" smtClean="0"/>
            <a:t>CUANTITATIVOS.</a:t>
          </a:r>
          <a:endParaRPr lang="es-ES" sz="1200" b="1" dirty="0"/>
        </a:p>
      </dgm:t>
    </dgm:pt>
    <dgm:pt modelId="{34104A28-2720-492F-A6B2-4E2D31F82C30}" type="parTrans" cxnId="{5D06A7CF-528F-41ED-AE34-8BFA691B32DB}">
      <dgm:prSet custT="1"/>
      <dgm:spPr/>
      <dgm:t>
        <a:bodyPr/>
        <a:lstStyle/>
        <a:p>
          <a:endParaRPr lang="es-ES" sz="600" b="1"/>
        </a:p>
      </dgm:t>
    </dgm:pt>
    <dgm:pt modelId="{4F206380-F29B-488C-97D1-BC5965E8C53B}" type="sibTrans" cxnId="{5D06A7CF-528F-41ED-AE34-8BFA691B32DB}">
      <dgm:prSet/>
      <dgm:spPr/>
      <dgm:t>
        <a:bodyPr/>
        <a:lstStyle/>
        <a:p>
          <a:endParaRPr lang="es-ES" sz="2000" b="1"/>
        </a:p>
      </dgm:t>
    </dgm:pt>
    <dgm:pt modelId="{09340B61-B50E-4C6F-A116-DA27218EDF60}">
      <dgm:prSet phldrT="[Texto]" custT="1"/>
      <dgm:spPr/>
      <dgm:t>
        <a:bodyPr/>
        <a:lstStyle/>
        <a:p>
          <a:r>
            <a:rPr lang="es-ES" sz="1100" b="1" dirty="0" smtClean="0"/>
            <a:t>NO HAY LINEAMIENTOS QUE OBLIGUEN A QUE UN PROYECTO UTILICE VARIOS </a:t>
          </a:r>
          <a:r>
            <a:rPr lang="es-ES" sz="1100" b="1" dirty="0" smtClean="0"/>
            <a:t>MÉTODOS</a:t>
          </a:r>
          <a:r>
            <a:rPr lang="es-ES" sz="1100" b="1" dirty="0" smtClean="0"/>
            <a:t>. </a:t>
          </a:r>
        </a:p>
        <a:p>
          <a:r>
            <a:rPr lang="es-ES" sz="1100" b="1" dirty="0" smtClean="0"/>
            <a:t>PUEDE SER UN SOLO </a:t>
          </a:r>
          <a:r>
            <a:rPr lang="es-ES" sz="1100" b="1" dirty="0" smtClean="0"/>
            <a:t>MÉTODO </a:t>
          </a:r>
          <a:r>
            <a:rPr lang="es-ES" sz="1100" b="1" dirty="0" smtClean="0"/>
            <a:t>BIEN SELECCIONADO.</a:t>
          </a:r>
          <a:endParaRPr lang="es-ES" sz="1100" b="1" dirty="0"/>
        </a:p>
      </dgm:t>
    </dgm:pt>
    <dgm:pt modelId="{EF1D723F-C559-439E-910A-74E1664038CE}" type="sibTrans" cxnId="{11F3D7EE-E469-4D6D-B5CC-38B0C866AEEC}">
      <dgm:prSet/>
      <dgm:spPr/>
      <dgm:t>
        <a:bodyPr/>
        <a:lstStyle/>
        <a:p>
          <a:endParaRPr lang="es-ES" sz="2000" b="1"/>
        </a:p>
      </dgm:t>
    </dgm:pt>
    <dgm:pt modelId="{21A9CDD9-1EFF-4AE5-96BC-026EC5283A76}" type="parTrans" cxnId="{11F3D7EE-E469-4D6D-B5CC-38B0C866AEEC}">
      <dgm:prSet custT="1"/>
      <dgm:spPr/>
      <dgm:t>
        <a:bodyPr/>
        <a:lstStyle/>
        <a:p>
          <a:endParaRPr lang="es-ES" sz="600" b="1"/>
        </a:p>
      </dgm:t>
    </dgm:pt>
    <dgm:pt modelId="{7BA3C8A7-5B32-49B0-9937-85F6F81E82F1}" type="pres">
      <dgm:prSet presAssocID="{4F2456BE-4C17-4E9B-A940-B911BB55CCEF}" presName="cycle" presStyleCnt="0">
        <dgm:presLayoutVars>
          <dgm:chMax val="1"/>
          <dgm:dir/>
          <dgm:animLvl val="ctr"/>
          <dgm:resizeHandles val="exact"/>
        </dgm:presLayoutVars>
      </dgm:prSet>
      <dgm:spPr/>
      <dgm:t>
        <a:bodyPr/>
        <a:lstStyle/>
        <a:p>
          <a:endParaRPr lang="es-MX"/>
        </a:p>
      </dgm:t>
    </dgm:pt>
    <dgm:pt modelId="{3BA89DFC-809A-48CB-A57A-40D8A1B0C181}" type="pres">
      <dgm:prSet presAssocID="{CF4AF0A9-8043-4EB3-A607-16A065AEC25A}" presName="centerShape" presStyleLbl="node0" presStyleIdx="0" presStyleCnt="1"/>
      <dgm:spPr/>
      <dgm:t>
        <a:bodyPr/>
        <a:lstStyle/>
        <a:p>
          <a:endParaRPr lang="es-ES"/>
        </a:p>
      </dgm:t>
    </dgm:pt>
    <dgm:pt modelId="{7DFADB98-F047-477A-9904-BA00D06AF9EC}" type="pres">
      <dgm:prSet presAssocID="{0CF7055D-8704-4A0E-ACD2-C39D14F17EEF}" presName="Name9" presStyleLbl="parChTrans1D2" presStyleIdx="0" presStyleCnt="4"/>
      <dgm:spPr/>
      <dgm:t>
        <a:bodyPr/>
        <a:lstStyle/>
        <a:p>
          <a:endParaRPr lang="es-MX"/>
        </a:p>
      </dgm:t>
    </dgm:pt>
    <dgm:pt modelId="{0497ED67-6768-4DA3-9D27-13749E61B1FC}" type="pres">
      <dgm:prSet presAssocID="{0CF7055D-8704-4A0E-ACD2-C39D14F17EEF}" presName="connTx" presStyleLbl="parChTrans1D2" presStyleIdx="0" presStyleCnt="4"/>
      <dgm:spPr/>
      <dgm:t>
        <a:bodyPr/>
        <a:lstStyle/>
        <a:p>
          <a:endParaRPr lang="es-MX"/>
        </a:p>
      </dgm:t>
    </dgm:pt>
    <dgm:pt modelId="{AE6D3CFF-1927-4A70-98E0-F187B20EF89E}" type="pres">
      <dgm:prSet presAssocID="{3A07D54D-9FD3-4A85-ADF8-BD7B504C69BF}" presName="node" presStyleLbl="node1" presStyleIdx="0" presStyleCnt="4" custScaleX="183146">
        <dgm:presLayoutVars>
          <dgm:bulletEnabled val="1"/>
        </dgm:presLayoutVars>
      </dgm:prSet>
      <dgm:spPr/>
      <dgm:t>
        <a:bodyPr/>
        <a:lstStyle/>
        <a:p>
          <a:endParaRPr lang="es-MX"/>
        </a:p>
      </dgm:t>
    </dgm:pt>
    <dgm:pt modelId="{F6C882F5-4841-45DC-BD39-FBCE130AE2DC}" type="pres">
      <dgm:prSet presAssocID="{A28ED713-65DF-43B3-ACFF-5ED5985B70C7}" presName="Name9" presStyleLbl="parChTrans1D2" presStyleIdx="1" presStyleCnt="4"/>
      <dgm:spPr/>
      <dgm:t>
        <a:bodyPr/>
        <a:lstStyle/>
        <a:p>
          <a:endParaRPr lang="es-MX"/>
        </a:p>
      </dgm:t>
    </dgm:pt>
    <dgm:pt modelId="{A1E26A66-6155-4430-BABB-9C9A8788C85E}" type="pres">
      <dgm:prSet presAssocID="{A28ED713-65DF-43B3-ACFF-5ED5985B70C7}" presName="connTx" presStyleLbl="parChTrans1D2" presStyleIdx="1" presStyleCnt="4"/>
      <dgm:spPr/>
      <dgm:t>
        <a:bodyPr/>
        <a:lstStyle/>
        <a:p>
          <a:endParaRPr lang="es-MX"/>
        </a:p>
      </dgm:t>
    </dgm:pt>
    <dgm:pt modelId="{57F8B4CD-7799-4C6E-AA98-B9704440EE25}" type="pres">
      <dgm:prSet presAssocID="{1A6734F2-BF26-4D5A-B247-BA1DAA2EFD00}" presName="node" presStyleLbl="node1" presStyleIdx="1" presStyleCnt="4" custScaleX="146120" custScaleY="151304">
        <dgm:presLayoutVars>
          <dgm:bulletEnabled val="1"/>
        </dgm:presLayoutVars>
      </dgm:prSet>
      <dgm:spPr/>
      <dgm:t>
        <a:bodyPr/>
        <a:lstStyle/>
        <a:p>
          <a:endParaRPr lang="es-ES"/>
        </a:p>
      </dgm:t>
    </dgm:pt>
    <dgm:pt modelId="{27B7FA55-12EC-4E92-8F0B-3A537ABD0EFE}" type="pres">
      <dgm:prSet presAssocID="{21A9CDD9-1EFF-4AE5-96BC-026EC5283A76}" presName="Name9" presStyleLbl="parChTrans1D2" presStyleIdx="2" presStyleCnt="4"/>
      <dgm:spPr/>
      <dgm:t>
        <a:bodyPr/>
        <a:lstStyle/>
        <a:p>
          <a:endParaRPr lang="es-MX"/>
        </a:p>
      </dgm:t>
    </dgm:pt>
    <dgm:pt modelId="{B4456E32-2A8B-4E56-960D-5F1AF426E0B2}" type="pres">
      <dgm:prSet presAssocID="{21A9CDD9-1EFF-4AE5-96BC-026EC5283A76}" presName="connTx" presStyleLbl="parChTrans1D2" presStyleIdx="2" presStyleCnt="4"/>
      <dgm:spPr/>
      <dgm:t>
        <a:bodyPr/>
        <a:lstStyle/>
        <a:p>
          <a:endParaRPr lang="es-MX"/>
        </a:p>
      </dgm:t>
    </dgm:pt>
    <dgm:pt modelId="{785A3C15-F7D6-45FE-BD6A-96E590302213}" type="pres">
      <dgm:prSet presAssocID="{09340B61-B50E-4C6F-A116-DA27218EDF60}" presName="node" presStyleLbl="node1" presStyleIdx="2" presStyleCnt="4" custScaleX="206014" custScaleY="102859">
        <dgm:presLayoutVars>
          <dgm:bulletEnabled val="1"/>
        </dgm:presLayoutVars>
      </dgm:prSet>
      <dgm:spPr/>
      <dgm:t>
        <a:bodyPr/>
        <a:lstStyle/>
        <a:p>
          <a:endParaRPr lang="es-ES"/>
        </a:p>
      </dgm:t>
    </dgm:pt>
    <dgm:pt modelId="{8A94E772-6EFA-4FDC-87F9-B33E4FAB8EA4}" type="pres">
      <dgm:prSet presAssocID="{34104A28-2720-492F-A6B2-4E2D31F82C30}" presName="Name9" presStyleLbl="parChTrans1D2" presStyleIdx="3" presStyleCnt="4"/>
      <dgm:spPr/>
      <dgm:t>
        <a:bodyPr/>
        <a:lstStyle/>
        <a:p>
          <a:endParaRPr lang="es-MX"/>
        </a:p>
      </dgm:t>
    </dgm:pt>
    <dgm:pt modelId="{1663E1CF-4C2C-44A6-B474-0B2C38D6F30E}" type="pres">
      <dgm:prSet presAssocID="{34104A28-2720-492F-A6B2-4E2D31F82C30}" presName="connTx" presStyleLbl="parChTrans1D2" presStyleIdx="3" presStyleCnt="4"/>
      <dgm:spPr/>
      <dgm:t>
        <a:bodyPr/>
        <a:lstStyle/>
        <a:p>
          <a:endParaRPr lang="es-MX"/>
        </a:p>
      </dgm:t>
    </dgm:pt>
    <dgm:pt modelId="{F2071551-E57E-4B55-84C9-3BC1198C4385}" type="pres">
      <dgm:prSet presAssocID="{2B733159-94DB-478C-B9C9-C1637FADE6D9}" presName="node" presStyleLbl="node1" presStyleIdx="3" presStyleCnt="4" custScaleX="141721" custScaleY="139870">
        <dgm:presLayoutVars>
          <dgm:bulletEnabled val="1"/>
        </dgm:presLayoutVars>
      </dgm:prSet>
      <dgm:spPr/>
      <dgm:t>
        <a:bodyPr/>
        <a:lstStyle/>
        <a:p>
          <a:endParaRPr lang="es-ES"/>
        </a:p>
      </dgm:t>
    </dgm:pt>
  </dgm:ptLst>
  <dgm:cxnLst>
    <dgm:cxn modelId="{2223C3E6-BB25-4BB3-A9D3-5E1074B40EE7}" type="presOf" srcId="{34104A28-2720-492F-A6B2-4E2D31F82C30}" destId="{8A94E772-6EFA-4FDC-87F9-B33E4FAB8EA4}" srcOrd="0" destOrd="0" presId="urn:microsoft.com/office/officeart/2005/8/layout/radial1"/>
    <dgm:cxn modelId="{83A0E9D3-B301-4009-AE10-7D16E8142F96}" type="presOf" srcId="{2B733159-94DB-478C-B9C9-C1637FADE6D9}" destId="{F2071551-E57E-4B55-84C9-3BC1198C4385}" srcOrd="0" destOrd="0" presId="urn:microsoft.com/office/officeart/2005/8/layout/radial1"/>
    <dgm:cxn modelId="{3C2C28D7-693C-4465-8FD3-F90329D0EA3D}" type="presOf" srcId="{4F2456BE-4C17-4E9B-A940-B911BB55CCEF}" destId="{7BA3C8A7-5B32-49B0-9937-85F6F81E82F1}" srcOrd="0" destOrd="0" presId="urn:microsoft.com/office/officeart/2005/8/layout/radial1"/>
    <dgm:cxn modelId="{DD007EB7-1ED1-4B52-8A94-D96E63AC0A1E}" type="presOf" srcId="{0CF7055D-8704-4A0E-ACD2-C39D14F17EEF}" destId="{0497ED67-6768-4DA3-9D27-13749E61B1FC}" srcOrd="1" destOrd="0" presId="urn:microsoft.com/office/officeart/2005/8/layout/radial1"/>
    <dgm:cxn modelId="{85953605-8E62-4D89-B6EC-A1486DD41164}" type="presOf" srcId="{0CF7055D-8704-4A0E-ACD2-C39D14F17EEF}" destId="{7DFADB98-F047-477A-9904-BA00D06AF9EC}" srcOrd="0" destOrd="0" presId="urn:microsoft.com/office/officeart/2005/8/layout/radial1"/>
    <dgm:cxn modelId="{611D4326-5B8B-479C-93BB-A2F4D153B71A}" type="presOf" srcId="{21A9CDD9-1EFF-4AE5-96BC-026EC5283A76}" destId="{27B7FA55-12EC-4E92-8F0B-3A537ABD0EFE}" srcOrd="0" destOrd="0" presId="urn:microsoft.com/office/officeart/2005/8/layout/radial1"/>
    <dgm:cxn modelId="{1BBE7AE1-B85D-47A8-A86B-B74D190567BA}" type="presOf" srcId="{3A07D54D-9FD3-4A85-ADF8-BD7B504C69BF}" destId="{AE6D3CFF-1927-4A70-98E0-F187B20EF89E}" srcOrd="0" destOrd="0" presId="urn:microsoft.com/office/officeart/2005/8/layout/radial1"/>
    <dgm:cxn modelId="{5D06A7CF-528F-41ED-AE34-8BFA691B32DB}" srcId="{CF4AF0A9-8043-4EB3-A607-16A065AEC25A}" destId="{2B733159-94DB-478C-B9C9-C1637FADE6D9}" srcOrd="3" destOrd="0" parTransId="{34104A28-2720-492F-A6B2-4E2D31F82C30}" sibTransId="{4F206380-F29B-488C-97D1-BC5965E8C53B}"/>
    <dgm:cxn modelId="{11F3D7EE-E469-4D6D-B5CC-38B0C866AEEC}" srcId="{CF4AF0A9-8043-4EB3-A607-16A065AEC25A}" destId="{09340B61-B50E-4C6F-A116-DA27218EDF60}" srcOrd="2" destOrd="0" parTransId="{21A9CDD9-1EFF-4AE5-96BC-026EC5283A76}" sibTransId="{EF1D723F-C559-439E-910A-74E1664038CE}"/>
    <dgm:cxn modelId="{06A5B948-5ED8-4CD8-8190-89A67EB79944}" type="presOf" srcId="{CF4AF0A9-8043-4EB3-A607-16A065AEC25A}" destId="{3BA89DFC-809A-48CB-A57A-40D8A1B0C181}" srcOrd="0" destOrd="0" presId="urn:microsoft.com/office/officeart/2005/8/layout/radial1"/>
    <dgm:cxn modelId="{FBFC19A7-3A3A-4886-9B50-55681ACDA95C}" type="presOf" srcId="{21A9CDD9-1EFF-4AE5-96BC-026EC5283A76}" destId="{B4456E32-2A8B-4E56-960D-5F1AF426E0B2}" srcOrd="1" destOrd="0" presId="urn:microsoft.com/office/officeart/2005/8/layout/radial1"/>
    <dgm:cxn modelId="{0656178B-2913-4094-BEC9-911AB47A238F}" srcId="{CF4AF0A9-8043-4EB3-A607-16A065AEC25A}" destId="{3A07D54D-9FD3-4A85-ADF8-BD7B504C69BF}" srcOrd="0" destOrd="0" parTransId="{0CF7055D-8704-4A0E-ACD2-C39D14F17EEF}" sibTransId="{8F714F4B-4024-4ADE-90E3-897BBF9EE5F0}"/>
    <dgm:cxn modelId="{A702867D-0151-48ED-A8F1-D0E44E362AF5}" type="presOf" srcId="{A28ED713-65DF-43B3-ACFF-5ED5985B70C7}" destId="{A1E26A66-6155-4430-BABB-9C9A8788C85E}" srcOrd="1" destOrd="0" presId="urn:microsoft.com/office/officeart/2005/8/layout/radial1"/>
    <dgm:cxn modelId="{9D293CC9-B862-402B-B288-203B637A5372}" type="presOf" srcId="{09340B61-B50E-4C6F-A116-DA27218EDF60}" destId="{785A3C15-F7D6-45FE-BD6A-96E590302213}" srcOrd="0" destOrd="0" presId="urn:microsoft.com/office/officeart/2005/8/layout/radial1"/>
    <dgm:cxn modelId="{FA7AD0B6-E2A0-4C06-B7A4-8ABF9CAEA19D}" srcId="{CF4AF0A9-8043-4EB3-A607-16A065AEC25A}" destId="{1A6734F2-BF26-4D5A-B247-BA1DAA2EFD00}" srcOrd="1" destOrd="0" parTransId="{A28ED713-65DF-43B3-ACFF-5ED5985B70C7}" sibTransId="{C937EBBB-1BB2-4071-B016-4C52E2E9014E}"/>
    <dgm:cxn modelId="{7318667D-2861-4D00-AEB6-2906C3F50EDF}" srcId="{4F2456BE-4C17-4E9B-A940-B911BB55CCEF}" destId="{CF4AF0A9-8043-4EB3-A607-16A065AEC25A}" srcOrd="0" destOrd="0" parTransId="{A5BA29A6-8A47-45C6-A951-B9F46ED1036B}" sibTransId="{2D851CF7-0ADE-4377-8199-2FBA298C1CFC}"/>
    <dgm:cxn modelId="{CC48C900-5E6E-46CB-A93E-ADEE9B430BAF}" type="presOf" srcId="{34104A28-2720-492F-A6B2-4E2D31F82C30}" destId="{1663E1CF-4C2C-44A6-B474-0B2C38D6F30E}" srcOrd="1" destOrd="0" presId="urn:microsoft.com/office/officeart/2005/8/layout/radial1"/>
    <dgm:cxn modelId="{2C87189A-F8C1-4B3D-8FE9-A564459CA6E1}" type="presOf" srcId="{1A6734F2-BF26-4D5A-B247-BA1DAA2EFD00}" destId="{57F8B4CD-7799-4C6E-AA98-B9704440EE25}" srcOrd="0" destOrd="0" presId="urn:microsoft.com/office/officeart/2005/8/layout/radial1"/>
    <dgm:cxn modelId="{07871A48-819C-44D2-BC8C-77552AF5A167}" type="presOf" srcId="{A28ED713-65DF-43B3-ACFF-5ED5985B70C7}" destId="{F6C882F5-4841-45DC-BD39-FBCE130AE2DC}" srcOrd="0" destOrd="0" presId="urn:microsoft.com/office/officeart/2005/8/layout/radial1"/>
    <dgm:cxn modelId="{2646CBF0-B497-416F-8A2A-B8312D9BA2AB}" type="presParOf" srcId="{7BA3C8A7-5B32-49B0-9937-85F6F81E82F1}" destId="{3BA89DFC-809A-48CB-A57A-40D8A1B0C181}" srcOrd="0" destOrd="0" presId="urn:microsoft.com/office/officeart/2005/8/layout/radial1"/>
    <dgm:cxn modelId="{502FC611-F378-4BD2-B541-E11CF40BF28E}" type="presParOf" srcId="{7BA3C8A7-5B32-49B0-9937-85F6F81E82F1}" destId="{7DFADB98-F047-477A-9904-BA00D06AF9EC}" srcOrd="1" destOrd="0" presId="urn:microsoft.com/office/officeart/2005/8/layout/radial1"/>
    <dgm:cxn modelId="{0907F753-17DD-4922-A431-AC1789D4806F}" type="presParOf" srcId="{7DFADB98-F047-477A-9904-BA00D06AF9EC}" destId="{0497ED67-6768-4DA3-9D27-13749E61B1FC}" srcOrd="0" destOrd="0" presId="urn:microsoft.com/office/officeart/2005/8/layout/radial1"/>
    <dgm:cxn modelId="{045CAB6A-3BB6-4BDF-A76C-E0AA0B29AF36}" type="presParOf" srcId="{7BA3C8A7-5B32-49B0-9937-85F6F81E82F1}" destId="{AE6D3CFF-1927-4A70-98E0-F187B20EF89E}" srcOrd="2" destOrd="0" presId="urn:microsoft.com/office/officeart/2005/8/layout/radial1"/>
    <dgm:cxn modelId="{8EF6BF92-F6D0-4DA5-B70F-08A5B4F93C31}" type="presParOf" srcId="{7BA3C8A7-5B32-49B0-9937-85F6F81E82F1}" destId="{F6C882F5-4841-45DC-BD39-FBCE130AE2DC}" srcOrd="3" destOrd="0" presId="urn:microsoft.com/office/officeart/2005/8/layout/radial1"/>
    <dgm:cxn modelId="{A8469BB6-A061-474F-B72D-E9D57FE110E7}" type="presParOf" srcId="{F6C882F5-4841-45DC-BD39-FBCE130AE2DC}" destId="{A1E26A66-6155-4430-BABB-9C9A8788C85E}" srcOrd="0" destOrd="0" presId="urn:microsoft.com/office/officeart/2005/8/layout/radial1"/>
    <dgm:cxn modelId="{32CE86DE-4B85-4E35-B435-FFAE78231DC6}" type="presParOf" srcId="{7BA3C8A7-5B32-49B0-9937-85F6F81E82F1}" destId="{57F8B4CD-7799-4C6E-AA98-B9704440EE25}" srcOrd="4" destOrd="0" presId="urn:microsoft.com/office/officeart/2005/8/layout/radial1"/>
    <dgm:cxn modelId="{A456D99A-0F3A-401D-9839-CB5A8C8C1514}" type="presParOf" srcId="{7BA3C8A7-5B32-49B0-9937-85F6F81E82F1}" destId="{27B7FA55-12EC-4E92-8F0B-3A537ABD0EFE}" srcOrd="5" destOrd="0" presId="urn:microsoft.com/office/officeart/2005/8/layout/radial1"/>
    <dgm:cxn modelId="{CAE1E35B-8A05-4C93-893A-7496DE10BE60}" type="presParOf" srcId="{27B7FA55-12EC-4E92-8F0B-3A537ABD0EFE}" destId="{B4456E32-2A8B-4E56-960D-5F1AF426E0B2}" srcOrd="0" destOrd="0" presId="urn:microsoft.com/office/officeart/2005/8/layout/radial1"/>
    <dgm:cxn modelId="{9732013A-1BA6-4235-9A67-A4487B5DBFB4}" type="presParOf" srcId="{7BA3C8A7-5B32-49B0-9937-85F6F81E82F1}" destId="{785A3C15-F7D6-45FE-BD6A-96E590302213}" srcOrd="6" destOrd="0" presId="urn:microsoft.com/office/officeart/2005/8/layout/radial1"/>
    <dgm:cxn modelId="{F3511985-03B2-4F87-BA71-5BCBDD77A3D7}" type="presParOf" srcId="{7BA3C8A7-5B32-49B0-9937-85F6F81E82F1}" destId="{8A94E772-6EFA-4FDC-87F9-B33E4FAB8EA4}" srcOrd="7" destOrd="0" presId="urn:microsoft.com/office/officeart/2005/8/layout/radial1"/>
    <dgm:cxn modelId="{BFB42013-4AEF-487D-B8AA-882D2D1A768D}" type="presParOf" srcId="{8A94E772-6EFA-4FDC-87F9-B33E4FAB8EA4}" destId="{1663E1CF-4C2C-44A6-B474-0B2C38D6F30E}" srcOrd="0" destOrd="0" presId="urn:microsoft.com/office/officeart/2005/8/layout/radial1"/>
    <dgm:cxn modelId="{A8E2EEF0-F7ED-40E8-9806-86BB44182C42}" type="presParOf" srcId="{7BA3C8A7-5B32-49B0-9937-85F6F81E82F1}" destId="{F2071551-E57E-4B55-84C9-3BC1198C4385}"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18F734A-953B-4B6C-8FCF-440366BD2894}" type="doc">
      <dgm:prSet loTypeId="urn:microsoft.com/office/officeart/2005/8/layout/hProcess9" loCatId="process" qsTypeId="urn:microsoft.com/office/officeart/2005/8/quickstyle/simple1" qsCatId="simple" csTypeId="urn:microsoft.com/office/officeart/2005/8/colors/accent0_1" csCatId="mainScheme" phldr="1"/>
      <dgm:spPr/>
    </dgm:pt>
    <dgm:pt modelId="{0F7FD013-D748-4FB1-BF78-75832DA84D06}">
      <dgm:prSet phldrT="[Texto]" custT="1"/>
      <dgm:spPr/>
      <dgm:t>
        <a:bodyPr/>
        <a:lstStyle/>
        <a:p>
          <a:r>
            <a:rPr lang="es-ES" sz="1600" dirty="0" smtClean="0"/>
            <a:t>¿Cómo conectar diferentes tipos de información de manera que maximicen su contribución al éxito del proyecto? </a:t>
          </a:r>
          <a:endParaRPr lang="es-ES" sz="1600" dirty="0"/>
        </a:p>
      </dgm:t>
    </dgm:pt>
    <dgm:pt modelId="{5738B2BD-8C00-43C1-8DCC-EFA1E61F0AB5}" type="parTrans" cxnId="{4A2A42C3-F221-4198-8B6F-948AE7DB8DE4}">
      <dgm:prSet/>
      <dgm:spPr/>
      <dgm:t>
        <a:bodyPr/>
        <a:lstStyle/>
        <a:p>
          <a:endParaRPr lang="es-ES" sz="1600"/>
        </a:p>
      </dgm:t>
    </dgm:pt>
    <dgm:pt modelId="{FFEEC81B-3BDB-4C18-A6EA-F0F8362EDE31}" type="sibTrans" cxnId="{4A2A42C3-F221-4198-8B6F-948AE7DB8DE4}">
      <dgm:prSet/>
      <dgm:spPr/>
      <dgm:t>
        <a:bodyPr/>
        <a:lstStyle/>
        <a:p>
          <a:endParaRPr lang="es-ES" sz="1600"/>
        </a:p>
      </dgm:t>
    </dgm:pt>
    <dgm:pt modelId="{D727E0CD-5EEA-47BA-86D9-975AEBFE97C4}">
      <dgm:prSet custT="1"/>
      <dgm:spPr/>
      <dgm:t>
        <a:bodyPr/>
        <a:lstStyle/>
        <a:p>
          <a:r>
            <a:rPr lang="es-ES" sz="1600" dirty="0" smtClean="0"/>
            <a:t>Considerar: Secuencia u orden en que se utilizan los datos cualitativos y cuantitativos</a:t>
          </a:r>
          <a:endParaRPr lang="es-ES" sz="1600" dirty="0"/>
        </a:p>
      </dgm:t>
    </dgm:pt>
    <dgm:pt modelId="{8E16A152-3177-400C-96F7-0461408B5375}" type="parTrans" cxnId="{813037FE-BE19-462F-BB78-5289C829ED69}">
      <dgm:prSet/>
      <dgm:spPr/>
      <dgm:t>
        <a:bodyPr/>
        <a:lstStyle/>
        <a:p>
          <a:endParaRPr lang="es-ES" sz="1600"/>
        </a:p>
      </dgm:t>
    </dgm:pt>
    <dgm:pt modelId="{E87F9C86-9846-45FF-9CA5-A42014CB3572}" type="sibTrans" cxnId="{813037FE-BE19-462F-BB78-5289C829ED69}">
      <dgm:prSet/>
      <dgm:spPr/>
      <dgm:t>
        <a:bodyPr/>
        <a:lstStyle/>
        <a:p>
          <a:endParaRPr lang="es-ES" sz="1600"/>
        </a:p>
      </dgm:t>
    </dgm:pt>
    <dgm:pt modelId="{C815A0EF-C5AF-4D12-8C18-7E46FC6437BB}">
      <dgm:prSet custT="1"/>
      <dgm:spPr/>
      <dgm:t>
        <a:bodyPr/>
        <a:lstStyle/>
        <a:p>
          <a:r>
            <a:rPr lang="es-ES" sz="1600" dirty="0" smtClean="0"/>
            <a:t>El diseño más difícil es uno que utiliza ambos métodos simultáneamente</a:t>
          </a:r>
          <a:endParaRPr lang="es-ES" sz="1600" dirty="0"/>
        </a:p>
      </dgm:t>
    </dgm:pt>
    <dgm:pt modelId="{725DDC8F-D562-44C5-AD94-29BFA2A8903D}" type="parTrans" cxnId="{11A0C2D3-7BE8-406D-BCC2-B2170B2FAE8F}">
      <dgm:prSet/>
      <dgm:spPr/>
      <dgm:t>
        <a:bodyPr/>
        <a:lstStyle/>
        <a:p>
          <a:endParaRPr lang="es-ES" sz="1600"/>
        </a:p>
      </dgm:t>
    </dgm:pt>
    <dgm:pt modelId="{58289BC5-0EFC-4CB7-A192-2A279077ACDE}" type="sibTrans" cxnId="{11A0C2D3-7BE8-406D-BCC2-B2170B2FAE8F}">
      <dgm:prSet/>
      <dgm:spPr/>
      <dgm:t>
        <a:bodyPr/>
        <a:lstStyle/>
        <a:p>
          <a:endParaRPr lang="es-ES" sz="1600"/>
        </a:p>
      </dgm:t>
    </dgm:pt>
    <dgm:pt modelId="{E8593116-08E6-4434-A4F2-502B19DBBA2C}" type="pres">
      <dgm:prSet presAssocID="{518F734A-953B-4B6C-8FCF-440366BD2894}" presName="CompostProcess" presStyleCnt="0">
        <dgm:presLayoutVars>
          <dgm:dir/>
          <dgm:resizeHandles val="exact"/>
        </dgm:presLayoutVars>
      </dgm:prSet>
      <dgm:spPr/>
    </dgm:pt>
    <dgm:pt modelId="{3E2D7BBB-B42F-47D8-B5BD-E08299ED9829}" type="pres">
      <dgm:prSet presAssocID="{518F734A-953B-4B6C-8FCF-440366BD2894}" presName="arrow" presStyleLbl="bgShp" presStyleIdx="0" presStyleCnt="1"/>
      <dgm:spPr/>
    </dgm:pt>
    <dgm:pt modelId="{39965278-3704-47AE-9DA5-3959535B40F9}" type="pres">
      <dgm:prSet presAssocID="{518F734A-953B-4B6C-8FCF-440366BD2894}" presName="linearProcess" presStyleCnt="0"/>
      <dgm:spPr/>
    </dgm:pt>
    <dgm:pt modelId="{4BB5A0D5-91A1-4829-A040-7BB4127146FA}" type="pres">
      <dgm:prSet presAssocID="{D727E0CD-5EEA-47BA-86D9-975AEBFE97C4}" presName="textNode" presStyleLbl="node1" presStyleIdx="0" presStyleCnt="3">
        <dgm:presLayoutVars>
          <dgm:bulletEnabled val="1"/>
        </dgm:presLayoutVars>
      </dgm:prSet>
      <dgm:spPr/>
      <dgm:t>
        <a:bodyPr/>
        <a:lstStyle/>
        <a:p>
          <a:endParaRPr lang="es-ES"/>
        </a:p>
      </dgm:t>
    </dgm:pt>
    <dgm:pt modelId="{C4702EC0-09D5-4E74-AE69-1EA3768F7624}" type="pres">
      <dgm:prSet presAssocID="{E87F9C86-9846-45FF-9CA5-A42014CB3572}" presName="sibTrans" presStyleCnt="0"/>
      <dgm:spPr/>
    </dgm:pt>
    <dgm:pt modelId="{BD498230-9755-4DF0-AE63-644369DD0FB0}" type="pres">
      <dgm:prSet presAssocID="{0F7FD013-D748-4FB1-BF78-75832DA84D06}" presName="textNode" presStyleLbl="node1" presStyleIdx="1" presStyleCnt="3" custScaleY="141643">
        <dgm:presLayoutVars>
          <dgm:bulletEnabled val="1"/>
        </dgm:presLayoutVars>
      </dgm:prSet>
      <dgm:spPr/>
      <dgm:t>
        <a:bodyPr/>
        <a:lstStyle/>
        <a:p>
          <a:endParaRPr lang="es-ES"/>
        </a:p>
      </dgm:t>
    </dgm:pt>
    <dgm:pt modelId="{1479C362-33E6-47AE-9A1B-A95989025AE8}" type="pres">
      <dgm:prSet presAssocID="{FFEEC81B-3BDB-4C18-A6EA-F0F8362EDE31}" presName="sibTrans" presStyleCnt="0"/>
      <dgm:spPr/>
    </dgm:pt>
    <dgm:pt modelId="{09652D66-E885-469B-A278-BF00FF0977F7}" type="pres">
      <dgm:prSet presAssocID="{C815A0EF-C5AF-4D12-8C18-7E46FC6437BB}" presName="textNode" presStyleLbl="node1" presStyleIdx="2" presStyleCnt="3">
        <dgm:presLayoutVars>
          <dgm:bulletEnabled val="1"/>
        </dgm:presLayoutVars>
      </dgm:prSet>
      <dgm:spPr/>
      <dgm:t>
        <a:bodyPr/>
        <a:lstStyle/>
        <a:p>
          <a:endParaRPr lang="es-ES"/>
        </a:p>
      </dgm:t>
    </dgm:pt>
  </dgm:ptLst>
  <dgm:cxnLst>
    <dgm:cxn modelId="{ED94E653-E183-4E88-89E4-6F967C2BCFA6}" type="presOf" srcId="{C815A0EF-C5AF-4D12-8C18-7E46FC6437BB}" destId="{09652D66-E885-469B-A278-BF00FF0977F7}" srcOrd="0" destOrd="0" presId="urn:microsoft.com/office/officeart/2005/8/layout/hProcess9"/>
    <dgm:cxn modelId="{0623D01A-3CFF-4C2D-8F8F-023D370D05DA}" type="presOf" srcId="{D727E0CD-5EEA-47BA-86D9-975AEBFE97C4}" destId="{4BB5A0D5-91A1-4829-A040-7BB4127146FA}" srcOrd="0" destOrd="0" presId="urn:microsoft.com/office/officeart/2005/8/layout/hProcess9"/>
    <dgm:cxn modelId="{25DB9BA9-5EA3-4065-8BB4-2E39CCA172E4}" type="presOf" srcId="{0F7FD013-D748-4FB1-BF78-75832DA84D06}" destId="{BD498230-9755-4DF0-AE63-644369DD0FB0}" srcOrd="0" destOrd="0" presId="urn:microsoft.com/office/officeart/2005/8/layout/hProcess9"/>
    <dgm:cxn modelId="{11A0C2D3-7BE8-406D-BCC2-B2170B2FAE8F}" srcId="{518F734A-953B-4B6C-8FCF-440366BD2894}" destId="{C815A0EF-C5AF-4D12-8C18-7E46FC6437BB}" srcOrd="2" destOrd="0" parTransId="{725DDC8F-D562-44C5-AD94-29BFA2A8903D}" sibTransId="{58289BC5-0EFC-4CB7-A192-2A279077ACDE}"/>
    <dgm:cxn modelId="{4A2A42C3-F221-4198-8B6F-948AE7DB8DE4}" srcId="{518F734A-953B-4B6C-8FCF-440366BD2894}" destId="{0F7FD013-D748-4FB1-BF78-75832DA84D06}" srcOrd="1" destOrd="0" parTransId="{5738B2BD-8C00-43C1-8DCC-EFA1E61F0AB5}" sibTransId="{FFEEC81B-3BDB-4C18-A6EA-F0F8362EDE31}"/>
    <dgm:cxn modelId="{813037FE-BE19-462F-BB78-5289C829ED69}" srcId="{518F734A-953B-4B6C-8FCF-440366BD2894}" destId="{D727E0CD-5EEA-47BA-86D9-975AEBFE97C4}" srcOrd="0" destOrd="0" parTransId="{8E16A152-3177-400C-96F7-0461408B5375}" sibTransId="{E87F9C86-9846-45FF-9CA5-A42014CB3572}"/>
    <dgm:cxn modelId="{F65D0C5C-54F0-4C51-9223-34D66319B253}" type="presOf" srcId="{518F734A-953B-4B6C-8FCF-440366BD2894}" destId="{E8593116-08E6-4434-A4F2-502B19DBBA2C}" srcOrd="0" destOrd="0" presId="urn:microsoft.com/office/officeart/2005/8/layout/hProcess9"/>
    <dgm:cxn modelId="{AE0E7C80-F1AA-437A-ACEB-39CCC3D131D8}" type="presParOf" srcId="{E8593116-08E6-4434-A4F2-502B19DBBA2C}" destId="{3E2D7BBB-B42F-47D8-B5BD-E08299ED9829}" srcOrd="0" destOrd="0" presId="urn:microsoft.com/office/officeart/2005/8/layout/hProcess9"/>
    <dgm:cxn modelId="{7C8D7E75-A117-4720-9B2C-D6250FFEBA53}" type="presParOf" srcId="{E8593116-08E6-4434-A4F2-502B19DBBA2C}" destId="{39965278-3704-47AE-9DA5-3959535B40F9}" srcOrd="1" destOrd="0" presId="urn:microsoft.com/office/officeart/2005/8/layout/hProcess9"/>
    <dgm:cxn modelId="{74E75171-5F8C-4179-8290-1432919C39DF}" type="presParOf" srcId="{39965278-3704-47AE-9DA5-3959535B40F9}" destId="{4BB5A0D5-91A1-4829-A040-7BB4127146FA}" srcOrd="0" destOrd="0" presId="urn:microsoft.com/office/officeart/2005/8/layout/hProcess9"/>
    <dgm:cxn modelId="{0B7E0E54-CE6C-4348-8421-02B8795C983A}" type="presParOf" srcId="{39965278-3704-47AE-9DA5-3959535B40F9}" destId="{C4702EC0-09D5-4E74-AE69-1EA3768F7624}" srcOrd="1" destOrd="0" presId="urn:microsoft.com/office/officeart/2005/8/layout/hProcess9"/>
    <dgm:cxn modelId="{DAC765E3-CFEE-4FA2-9BED-04ABA097924B}" type="presParOf" srcId="{39965278-3704-47AE-9DA5-3959535B40F9}" destId="{BD498230-9755-4DF0-AE63-644369DD0FB0}" srcOrd="2" destOrd="0" presId="urn:microsoft.com/office/officeart/2005/8/layout/hProcess9"/>
    <dgm:cxn modelId="{0D908B03-4164-4152-8E5E-650ACB9BF1C0}" type="presParOf" srcId="{39965278-3704-47AE-9DA5-3959535B40F9}" destId="{1479C362-33E6-47AE-9A1B-A95989025AE8}" srcOrd="3" destOrd="0" presId="urn:microsoft.com/office/officeart/2005/8/layout/hProcess9"/>
    <dgm:cxn modelId="{3D17E9DD-6182-4831-B924-35D398CD197A}" type="presParOf" srcId="{39965278-3704-47AE-9DA5-3959535B40F9}" destId="{09652D66-E885-469B-A278-BF00FF0977F7}"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481C482-4243-4325-AA7F-DA6268ECFE5E}"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s-MX"/>
        </a:p>
      </dgm:t>
    </dgm:pt>
    <dgm:pt modelId="{64AEFD41-00DB-4651-B38C-64BC88FADE08}">
      <dgm:prSet custT="1"/>
      <dgm:spPr/>
      <dgm:t>
        <a:bodyPr/>
        <a:lstStyle/>
        <a:p>
          <a:pPr rtl="0"/>
          <a:r>
            <a:rPr lang="es-ES" sz="1800" dirty="0" smtClean="0"/>
            <a:t>Las decisiones no van en función del método que se utilizo por primera vez… </a:t>
          </a:r>
          <a:endParaRPr lang="es-MX" sz="1800" dirty="0"/>
        </a:p>
      </dgm:t>
    </dgm:pt>
    <dgm:pt modelId="{377D0D90-5365-49A6-A299-1C1D6943AF50}" type="parTrans" cxnId="{156EC3ED-11F5-4570-A36B-D150C5A301EE}">
      <dgm:prSet/>
      <dgm:spPr/>
      <dgm:t>
        <a:bodyPr/>
        <a:lstStyle/>
        <a:p>
          <a:endParaRPr lang="es-MX"/>
        </a:p>
      </dgm:t>
    </dgm:pt>
    <dgm:pt modelId="{486661D0-2DB8-48F4-9118-19A0BC1C05B8}" type="sibTrans" cxnId="{156EC3ED-11F5-4570-A36B-D150C5A301EE}">
      <dgm:prSet/>
      <dgm:spPr/>
      <dgm:t>
        <a:bodyPr/>
        <a:lstStyle/>
        <a:p>
          <a:endParaRPr lang="es-MX"/>
        </a:p>
      </dgm:t>
    </dgm:pt>
    <dgm:pt modelId="{49B23CB6-A020-44BA-834D-892D089A54E9}">
      <dgm:prSet/>
      <dgm:spPr/>
      <dgm:t>
        <a:bodyPr/>
        <a:lstStyle/>
        <a:p>
          <a:pPr rtl="0"/>
          <a:r>
            <a:rPr lang="es-ES" dirty="0" smtClean="0"/>
            <a:t>más bien si ese método puede ser un aporte preliminar para el método principal o bien como un adecuado seguimiento al método principal.</a:t>
          </a:r>
          <a:endParaRPr lang="es-MX" dirty="0"/>
        </a:p>
      </dgm:t>
    </dgm:pt>
    <dgm:pt modelId="{145E6592-2F4F-4D84-81DA-FDD05CD05534}" type="parTrans" cxnId="{33A8D3F9-8055-4C5A-974E-8CA6E3FB486F}">
      <dgm:prSet/>
      <dgm:spPr/>
      <dgm:t>
        <a:bodyPr/>
        <a:lstStyle/>
        <a:p>
          <a:endParaRPr lang="es-MX"/>
        </a:p>
      </dgm:t>
    </dgm:pt>
    <dgm:pt modelId="{F77CC7F3-E09F-4B00-AF50-574EF46FE17F}" type="sibTrans" cxnId="{33A8D3F9-8055-4C5A-974E-8CA6E3FB486F}">
      <dgm:prSet/>
      <dgm:spPr/>
      <dgm:t>
        <a:bodyPr/>
        <a:lstStyle/>
        <a:p>
          <a:endParaRPr lang="es-MX"/>
        </a:p>
      </dgm:t>
    </dgm:pt>
    <dgm:pt modelId="{33063C70-421F-4AE7-B461-73CD4D37E828}" type="pres">
      <dgm:prSet presAssocID="{B481C482-4243-4325-AA7F-DA6268ECFE5E}" presName="compositeShape" presStyleCnt="0">
        <dgm:presLayoutVars>
          <dgm:chMax val="2"/>
          <dgm:dir/>
          <dgm:resizeHandles val="exact"/>
        </dgm:presLayoutVars>
      </dgm:prSet>
      <dgm:spPr/>
    </dgm:pt>
    <dgm:pt modelId="{FB823F01-4F4C-4D54-97F4-8C704F74FEF1}" type="pres">
      <dgm:prSet presAssocID="{B481C482-4243-4325-AA7F-DA6268ECFE5E}" presName="divider" presStyleLbl="fgShp" presStyleIdx="0" presStyleCnt="1"/>
      <dgm:spPr/>
    </dgm:pt>
    <dgm:pt modelId="{CAA8D213-B599-40E4-A73F-07AB44EECBA2}" type="pres">
      <dgm:prSet presAssocID="{64AEFD41-00DB-4651-B38C-64BC88FADE08}" presName="downArrow" presStyleLbl="node1" presStyleIdx="0" presStyleCnt="2"/>
      <dgm:spPr/>
    </dgm:pt>
    <dgm:pt modelId="{56E8B0F0-F548-42B1-A643-5ED0ABD45B90}" type="pres">
      <dgm:prSet presAssocID="{64AEFD41-00DB-4651-B38C-64BC88FADE08}" presName="downArrowText" presStyleLbl="revTx" presStyleIdx="0" presStyleCnt="2" custScaleX="130542">
        <dgm:presLayoutVars>
          <dgm:bulletEnabled val="1"/>
        </dgm:presLayoutVars>
      </dgm:prSet>
      <dgm:spPr/>
    </dgm:pt>
    <dgm:pt modelId="{4D71477F-AED2-4717-B6B0-75FDFE758527}" type="pres">
      <dgm:prSet presAssocID="{49B23CB6-A020-44BA-834D-892D089A54E9}" presName="upArrow" presStyleLbl="node1" presStyleIdx="1" presStyleCnt="2"/>
      <dgm:spPr/>
    </dgm:pt>
    <dgm:pt modelId="{77D5D31E-7065-4B4A-9D34-6F9DEBC1E5E8}" type="pres">
      <dgm:prSet presAssocID="{49B23CB6-A020-44BA-834D-892D089A54E9}" presName="upArrowText" presStyleLbl="revTx" presStyleIdx="1" presStyleCnt="2" custScaleX="143510">
        <dgm:presLayoutVars>
          <dgm:bulletEnabled val="1"/>
        </dgm:presLayoutVars>
      </dgm:prSet>
      <dgm:spPr/>
    </dgm:pt>
  </dgm:ptLst>
  <dgm:cxnLst>
    <dgm:cxn modelId="{DE09F8AF-CF0A-4E6C-BEC2-1CB18EAE6AA9}" type="presOf" srcId="{49B23CB6-A020-44BA-834D-892D089A54E9}" destId="{77D5D31E-7065-4B4A-9D34-6F9DEBC1E5E8}" srcOrd="0" destOrd="0" presId="urn:microsoft.com/office/officeart/2005/8/layout/arrow3"/>
    <dgm:cxn modelId="{CE2F2747-FC80-47A1-BCC0-8655A85A84AC}" type="presOf" srcId="{B481C482-4243-4325-AA7F-DA6268ECFE5E}" destId="{33063C70-421F-4AE7-B461-73CD4D37E828}" srcOrd="0" destOrd="0" presId="urn:microsoft.com/office/officeart/2005/8/layout/arrow3"/>
    <dgm:cxn modelId="{33A8D3F9-8055-4C5A-974E-8CA6E3FB486F}" srcId="{B481C482-4243-4325-AA7F-DA6268ECFE5E}" destId="{49B23CB6-A020-44BA-834D-892D089A54E9}" srcOrd="1" destOrd="0" parTransId="{145E6592-2F4F-4D84-81DA-FDD05CD05534}" sibTransId="{F77CC7F3-E09F-4B00-AF50-574EF46FE17F}"/>
    <dgm:cxn modelId="{156EC3ED-11F5-4570-A36B-D150C5A301EE}" srcId="{B481C482-4243-4325-AA7F-DA6268ECFE5E}" destId="{64AEFD41-00DB-4651-B38C-64BC88FADE08}" srcOrd="0" destOrd="0" parTransId="{377D0D90-5365-49A6-A299-1C1D6943AF50}" sibTransId="{486661D0-2DB8-48F4-9118-19A0BC1C05B8}"/>
    <dgm:cxn modelId="{06507E3F-0AB3-4C4D-8C08-ADF24795F167}" type="presOf" srcId="{64AEFD41-00DB-4651-B38C-64BC88FADE08}" destId="{56E8B0F0-F548-42B1-A643-5ED0ABD45B90}" srcOrd="0" destOrd="0" presId="urn:microsoft.com/office/officeart/2005/8/layout/arrow3"/>
    <dgm:cxn modelId="{01CE66BD-EBA3-4183-99F4-68825942A21C}" type="presParOf" srcId="{33063C70-421F-4AE7-B461-73CD4D37E828}" destId="{FB823F01-4F4C-4D54-97F4-8C704F74FEF1}" srcOrd="0" destOrd="0" presId="urn:microsoft.com/office/officeart/2005/8/layout/arrow3"/>
    <dgm:cxn modelId="{69D95C94-32D5-4C37-81B6-0F3C654211F5}" type="presParOf" srcId="{33063C70-421F-4AE7-B461-73CD4D37E828}" destId="{CAA8D213-B599-40E4-A73F-07AB44EECBA2}" srcOrd="1" destOrd="0" presId="urn:microsoft.com/office/officeart/2005/8/layout/arrow3"/>
    <dgm:cxn modelId="{B91B38F7-CDF7-41F7-BB3D-667F01DE6C37}" type="presParOf" srcId="{33063C70-421F-4AE7-B461-73CD4D37E828}" destId="{56E8B0F0-F548-42B1-A643-5ED0ABD45B90}" srcOrd="2" destOrd="0" presId="urn:microsoft.com/office/officeart/2005/8/layout/arrow3"/>
    <dgm:cxn modelId="{94B05501-F9F7-43A6-972D-16DCD716B938}" type="presParOf" srcId="{33063C70-421F-4AE7-B461-73CD4D37E828}" destId="{4D71477F-AED2-4717-B6B0-75FDFE758527}" srcOrd="3" destOrd="0" presId="urn:microsoft.com/office/officeart/2005/8/layout/arrow3"/>
    <dgm:cxn modelId="{07A602D3-DA1A-4DCD-A7EF-23136BAF23A8}" type="presParOf" srcId="{33063C70-421F-4AE7-B461-73CD4D37E828}" destId="{77D5D31E-7065-4B4A-9D34-6F9DEBC1E5E8}"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A0026B8-2DD1-452E-BBAA-F78ABA20576A}" type="doc">
      <dgm:prSet loTypeId="urn:microsoft.com/office/officeart/2005/8/layout/arrow4" loCatId="process" qsTypeId="urn:microsoft.com/office/officeart/2005/8/quickstyle/simple1" qsCatId="simple" csTypeId="urn:microsoft.com/office/officeart/2005/8/colors/accent1_2" csCatId="accent1"/>
      <dgm:spPr/>
      <dgm:t>
        <a:bodyPr/>
        <a:lstStyle/>
        <a:p>
          <a:endParaRPr lang="es-ES"/>
        </a:p>
      </dgm:t>
    </dgm:pt>
    <dgm:pt modelId="{E81691F7-199D-4FE2-9875-BCC84F2E2670}">
      <dgm:prSet/>
      <dgm:spPr/>
      <dgm:t>
        <a:bodyPr/>
        <a:lstStyle/>
        <a:p>
          <a:pPr rtl="0"/>
          <a:r>
            <a:rPr lang="es-ES" dirty="0" smtClean="0"/>
            <a:t>Designar  uno de los métodos como el medio principal para la recopilación de datos y el diseño del método complementario para que apoye de manera eficaz al principal.</a:t>
          </a:r>
          <a:endParaRPr lang="es-ES" dirty="0"/>
        </a:p>
      </dgm:t>
    </dgm:pt>
    <dgm:pt modelId="{F74FA2A2-36AE-4BBF-BBF4-32F880FDD696}" type="parTrans" cxnId="{DE7B610A-5F07-4FB1-990B-1AA23D5E4A7A}">
      <dgm:prSet/>
      <dgm:spPr/>
      <dgm:t>
        <a:bodyPr/>
        <a:lstStyle/>
        <a:p>
          <a:endParaRPr lang="es-ES"/>
        </a:p>
      </dgm:t>
    </dgm:pt>
    <dgm:pt modelId="{3B1B5339-FB56-4BCF-A290-E9774FDDB008}" type="sibTrans" cxnId="{DE7B610A-5F07-4FB1-990B-1AA23D5E4A7A}">
      <dgm:prSet/>
      <dgm:spPr/>
      <dgm:t>
        <a:bodyPr/>
        <a:lstStyle/>
        <a:p>
          <a:endParaRPr lang="es-ES"/>
        </a:p>
      </dgm:t>
    </dgm:pt>
    <dgm:pt modelId="{5521B082-0976-4409-A20C-0ADB9E069BC9}">
      <dgm:prSet/>
      <dgm:spPr/>
      <dgm:t>
        <a:bodyPr/>
        <a:lstStyle/>
        <a:p>
          <a:pPr rtl="0"/>
          <a:r>
            <a:rPr lang="es-ES" dirty="0" smtClean="0"/>
            <a:t>Utilizar los dos métodos en secuencia de manera que lo que se aprende de uno sume a lo que se aprende del otro.</a:t>
          </a:r>
          <a:endParaRPr lang="es-ES" dirty="0"/>
        </a:p>
      </dgm:t>
    </dgm:pt>
    <dgm:pt modelId="{78ED4ABB-9096-4BD4-B48F-51EEC5C73FE4}" type="parTrans" cxnId="{E8714CA9-D8B1-4B4F-8485-87852ECF9649}">
      <dgm:prSet/>
      <dgm:spPr/>
      <dgm:t>
        <a:bodyPr/>
        <a:lstStyle/>
        <a:p>
          <a:endParaRPr lang="es-ES"/>
        </a:p>
      </dgm:t>
    </dgm:pt>
    <dgm:pt modelId="{9FBD3734-1821-4D6C-92E5-550ABBFE320F}" type="sibTrans" cxnId="{E8714CA9-D8B1-4B4F-8485-87852ECF9649}">
      <dgm:prSet/>
      <dgm:spPr/>
      <dgm:t>
        <a:bodyPr/>
        <a:lstStyle/>
        <a:p>
          <a:endParaRPr lang="es-ES"/>
        </a:p>
      </dgm:t>
    </dgm:pt>
    <dgm:pt modelId="{92AF07F4-F4A6-4CD3-994B-DB21A7ACE112}">
      <dgm:prSet/>
      <dgm:spPr/>
      <dgm:t>
        <a:bodyPr/>
        <a:lstStyle/>
        <a:p>
          <a:pPr rtl="0"/>
          <a:endParaRPr lang="es-ES" dirty="0"/>
        </a:p>
      </dgm:t>
    </dgm:pt>
    <dgm:pt modelId="{A4F73721-A6C3-4493-AD37-BEBAFE5F2395}" type="parTrans" cxnId="{F124AE61-387F-45B4-A9E1-B4F59B7BD2DD}">
      <dgm:prSet/>
      <dgm:spPr/>
      <dgm:t>
        <a:bodyPr/>
        <a:lstStyle/>
        <a:p>
          <a:endParaRPr lang="es-ES"/>
        </a:p>
      </dgm:t>
    </dgm:pt>
    <dgm:pt modelId="{448C35EC-3AE6-4B24-A9A2-DFC14910F895}" type="sibTrans" cxnId="{F124AE61-387F-45B4-A9E1-B4F59B7BD2DD}">
      <dgm:prSet/>
      <dgm:spPr/>
      <dgm:t>
        <a:bodyPr/>
        <a:lstStyle/>
        <a:p>
          <a:endParaRPr lang="es-ES"/>
        </a:p>
      </dgm:t>
    </dgm:pt>
    <dgm:pt modelId="{D1CA3B27-9714-421F-B100-ACA9DAD0110C}">
      <dgm:prSet/>
      <dgm:spPr/>
      <dgm:t>
        <a:bodyPr/>
        <a:lstStyle/>
        <a:p>
          <a:pPr rtl="0"/>
          <a:endParaRPr lang="es-ES" dirty="0"/>
        </a:p>
      </dgm:t>
    </dgm:pt>
    <dgm:pt modelId="{143083D7-D617-4558-A940-C30005F76737}" type="parTrans" cxnId="{6A049FB9-DE6B-4F3A-9A6D-DEA25E108A34}">
      <dgm:prSet/>
      <dgm:spPr/>
      <dgm:t>
        <a:bodyPr/>
        <a:lstStyle/>
        <a:p>
          <a:endParaRPr lang="es-ES"/>
        </a:p>
      </dgm:t>
    </dgm:pt>
    <dgm:pt modelId="{70CCEC7E-FE6F-49C0-B5F9-0920E7A02937}" type="sibTrans" cxnId="{6A049FB9-DE6B-4F3A-9A6D-DEA25E108A34}">
      <dgm:prSet/>
      <dgm:spPr/>
      <dgm:t>
        <a:bodyPr/>
        <a:lstStyle/>
        <a:p>
          <a:endParaRPr lang="es-ES"/>
        </a:p>
      </dgm:t>
    </dgm:pt>
    <dgm:pt modelId="{2A0E6732-E329-4698-AA29-EEE8F466EFFF}" type="pres">
      <dgm:prSet presAssocID="{BA0026B8-2DD1-452E-BBAA-F78ABA20576A}" presName="compositeShape" presStyleCnt="0">
        <dgm:presLayoutVars>
          <dgm:chMax val="2"/>
          <dgm:dir/>
          <dgm:resizeHandles val="exact"/>
        </dgm:presLayoutVars>
      </dgm:prSet>
      <dgm:spPr/>
      <dgm:t>
        <a:bodyPr/>
        <a:lstStyle/>
        <a:p>
          <a:endParaRPr lang="es-MX"/>
        </a:p>
      </dgm:t>
    </dgm:pt>
    <dgm:pt modelId="{47ECCA38-B5C9-4853-8D46-A3EE0F367B21}" type="pres">
      <dgm:prSet presAssocID="{E81691F7-199D-4FE2-9875-BCC84F2E2670}" presName="upArrow" presStyleLbl="node1" presStyleIdx="0" presStyleCnt="2"/>
      <dgm:spPr/>
    </dgm:pt>
    <dgm:pt modelId="{86B33196-8CFD-46E8-A5CB-04AE319F0614}" type="pres">
      <dgm:prSet presAssocID="{E81691F7-199D-4FE2-9875-BCC84F2E2670}" presName="upArrowText" presStyleLbl="revTx" presStyleIdx="0" presStyleCnt="2">
        <dgm:presLayoutVars>
          <dgm:chMax val="0"/>
          <dgm:bulletEnabled val="1"/>
        </dgm:presLayoutVars>
      </dgm:prSet>
      <dgm:spPr/>
      <dgm:t>
        <a:bodyPr/>
        <a:lstStyle/>
        <a:p>
          <a:endParaRPr lang="es-MX"/>
        </a:p>
      </dgm:t>
    </dgm:pt>
    <dgm:pt modelId="{5058048E-57AA-45B5-865A-D26F0D338BF6}" type="pres">
      <dgm:prSet presAssocID="{5521B082-0976-4409-A20C-0ADB9E069BC9}" presName="downArrow" presStyleLbl="node1" presStyleIdx="1" presStyleCnt="2"/>
      <dgm:spPr/>
    </dgm:pt>
    <dgm:pt modelId="{8877BAA4-7288-4B72-8801-C654F188DE50}" type="pres">
      <dgm:prSet presAssocID="{5521B082-0976-4409-A20C-0ADB9E069BC9}" presName="downArrowText" presStyleLbl="revTx" presStyleIdx="1" presStyleCnt="2">
        <dgm:presLayoutVars>
          <dgm:chMax val="0"/>
          <dgm:bulletEnabled val="1"/>
        </dgm:presLayoutVars>
      </dgm:prSet>
      <dgm:spPr/>
      <dgm:t>
        <a:bodyPr/>
        <a:lstStyle/>
        <a:p>
          <a:endParaRPr lang="es-MX"/>
        </a:p>
      </dgm:t>
    </dgm:pt>
  </dgm:ptLst>
  <dgm:cxnLst>
    <dgm:cxn modelId="{E8714CA9-D8B1-4B4F-8485-87852ECF9649}" srcId="{BA0026B8-2DD1-452E-BBAA-F78ABA20576A}" destId="{5521B082-0976-4409-A20C-0ADB9E069BC9}" srcOrd="1" destOrd="0" parTransId="{78ED4ABB-9096-4BD4-B48F-51EEC5C73FE4}" sibTransId="{9FBD3734-1821-4D6C-92E5-550ABBFE320F}"/>
    <dgm:cxn modelId="{FF9959FE-6400-4C90-ABDF-749673B3C295}" type="presOf" srcId="{BA0026B8-2DD1-452E-BBAA-F78ABA20576A}" destId="{2A0E6732-E329-4698-AA29-EEE8F466EFFF}" srcOrd="0" destOrd="0" presId="urn:microsoft.com/office/officeart/2005/8/layout/arrow4"/>
    <dgm:cxn modelId="{6567EA7D-CBBF-4A5F-925D-412473B9B62D}" type="presOf" srcId="{5521B082-0976-4409-A20C-0ADB9E069BC9}" destId="{8877BAA4-7288-4B72-8801-C654F188DE50}" srcOrd="0" destOrd="0" presId="urn:microsoft.com/office/officeart/2005/8/layout/arrow4"/>
    <dgm:cxn modelId="{6A049FB9-DE6B-4F3A-9A6D-DEA25E108A34}" srcId="{BA0026B8-2DD1-452E-BBAA-F78ABA20576A}" destId="{D1CA3B27-9714-421F-B100-ACA9DAD0110C}" srcOrd="3" destOrd="0" parTransId="{143083D7-D617-4558-A940-C30005F76737}" sibTransId="{70CCEC7E-FE6F-49C0-B5F9-0920E7A02937}"/>
    <dgm:cxn modelId="{18B7C1F7-365F-48EF-A0FF-58FE029086FA}" type="presOf" srcId="{E81691F7-199D-4FE2-9875-BCC84F2E2670}" destId="{86B33196-8CFD-46E8-A5CB-04AE319F0614}" srcOrd="0" destOrd="0" presId="urn:microsoft.com/office/officeart/2005/8/layout/arrow4"/>
    <dgm:cxn modelId="{F124AE61-387F-45B4-A9E1-B4F59B7BD2DD}" srcId="{BA0026B8-2DD1-452E-BBAA-F78ABA20576A}" destId="{92AF07F4-F4A6-4CD3-994B-DB21A7ACE112}" srcOrd="2" destOrd="0" parTransId="{A4F73721-A6C3-4493-AD37-BEBAFE5F2395}" sibTransId="{448C35EC-3AE6-4B24-A9A2-DFC14910F895}"/>
    <dgm:cxn modelId="{DE7B610A-5F07-4FB1-990B-1AA23D5E4A7A}" srcId="{BA0026B8-2DD1-452E-BBAA-F78ABA20576A}" destId="{E81691F7-199D-4FE2-9875-BCC84F2E2670}" srcOrd="0" destOrd="0" parTransId="{F74FA2A2-36AE-4BBF-BBF4-32F880FDD696}" sibTransId="{3B1B5339-FB56-4BCF-A290-E9774FDDB008}"/>
    <dgm:cxn modelId="{2D2EE383-6F3B-41F0-898C-2F44ED28A797}" type="presParOf" srcId="{2A0E6732-E329-4698-AA29-EEE8F466EFFF}" destId="{47ECCA38-B5C9-4853-8D46-A3EE0F367B21}" srcOrd="0" destOrd="0" presId="urn:microsoft.com/office/officeart/2005/8/layout/arrow4"/>
    <dgm:cxn modelId="{A75E3EF6-0CDB-46FA-B80C-5ABC754E98F7}" type="presParOf" srcId="{2A0E6732-E329-4698-AA29-EEE8F466EFFF}" destId="{86B33196-8CFD-46E8-A5CB-04AE319F0614}" srcOrd="1" destOrd="0" presId="urn:microsoft.com/office/officeart/2005/8/layout/arrow4"/>
    <dgm:cxn modelId="{F3575A2E-D516-4A16-B799-ED0096DC9445}" type="presParOf" srcId="{2A0E6732-E329-4698-AA29-EEE8F466EFFF}" destId="{5058048E-57AA-45B5-865A-D26F0D338BF6}" srcOrd="2" destOrd="0" presId="urn:microsoft.com/office/officeart/2005/8/layout/arrow4"/>
    <dgm:cxn modelId="{4F7E3950-8F7C-4431-85B8-C4376AB67B8A}" type="presParOf" srcId="{2A0E6732-E329-4698-AA29-EEE8F466EFFF}" destId="{8877BAA4-7288-4B72-8801-C654F188DE50}"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512FA9E-13AA-459F-B2A9-838F04E0320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88F8F06A-A0C4-4DFD-8F16-4A1D6D79B255}">
      <dgm:prSet phldrT="[Texto]"/>
      <dgm:spPr/>
      <dgm:t>
        <a:bodyPr/>
        <a:lstStyle/>
        <a:p>
          <a:r>
            <a:rPr lang="es-ES" dirty="0" smtClean="0"/>
            <a:t>Al comienzo de un proyecto , el objetivo básico es optimizar la eficacia del método principal </a:t>
          </a:r>
          <a:endParaRPr lang="es-MX" dirty="0"/>
        </a:p>
      </dgm:t>
    </dgm:pt>
    <dgm:pt modelId="{9A42499E-3F05-4C39-939B-B555790A8E84}" type="parTrans" cxnId="{756C316D-19F5-4138-AC87-779EE90625A6}">
      <dgm:prSet/>
      <dgm:spPr/>
      <dgm:t>
        <a:bodyPr/>
        <a:lstStyle/>
        <a:p>
          <a:endParaRPr lang="es-MX"/>
        </a:p>
      </dgm:t>
    </dgm:pt>
    <dgm:pt modelId="{CA6FC481-0686-4C9D-ADEE-B34E91110CEF}" type="sibTrans" cxnId="{756C316D-19F5-4138-AC87-779EE90625A6}">
      <dgm:prSet/>
      <dgm:spPr/>
      <dgm:t>
        <a:bodyPr/>
        <a:lstStyle/>
        <a:p>
          <a:endParaRPr lang="es-MX"/>
        </a:p>
      </dgm:t>
    </dgm:pt>
    <dgm:pt modelId="{2BA186B8-1836-444F-88CC-905523643DCA}">
      <dgm:prSet phldrT="[Texto]"/>
      <dgm:spPr/>
      <dgm:t>
        <a:bodyPr/>
        <a:lstStyle/>
        <a:p>
          <a:r>
            <a:rPr lang="es-ES" dirty="0" smtClean="0"/>
            <a:t>Utilizar entradas preliminares de un método diferente para mejorar la principal estrategia de recolección de datos </a:t>
          </a:r>
          <a:endParaRPr lang="es-MX" dirty="0"/>
        </a:p>
      </dgm:t>
    </dgm:pt>
    <dgm:pt modelId="{6CD6A432-401E-4B0F-B7A7-2CA63ED10CCD}" type="parTrans" cxnId="{975581A3-FD48-45FC-B6C8-E71769045F67}">
      <dgm:prSet/>
      <dgm:spPr/>
      <dgm:t>
        <a:bodyPr/>
        <a:lstStyle/>
        <a:p>
          <a:endParaRPr lang="es-MX"/>
        </a:p>
      </dgm:t>
    </dgm:pt>
    <dgm:pt modelId="{5D957078-D370-4149-B927-C7312EC59DE3}" type="sibTrans" cxnId="{975581A3-FD48-45FC-B6C8-E71769045F67}">
      <dgm:prSet/>
      <dgm:spPr/>
      <dgm:t>
        <a:bodyPr/>
        <a:lstStyle/>
        <a:p>
          <a:endParaRPr lang="es-MX"/>
        </a:p>
      </dgm:t>
    </dgm:pt>
    <dgm:pt modelId="{392D0765-A658-497F-BAA6-1AE87B31BE91}">
      <dgm:prSet phldrT="[Texto]"/>
      <dgm:spPr/>
      <dgm:t>
        <a:bodyPr/>
        <a:lstStyle/>
        <a:p>
          <a:r>
            <a:rPr lang="es-ES" dirty="0" smtClean="0"/>
            <a:t>Cerca del final de un proyecto, el objetivo es maximizar el valor de lo que ya está en la mano… por lo que una segunda opción es hacer un seguimiento con otro tipo de información que  sumará nuevas fuerzas a los datos existentes</a:t>
          </a:r>
          <a:endParaRPr lang="es-MX" dirty="0"/>
        </a:p>
      </dgm:t>
    </dgm:pt>
    <dgm:pt modelId="{3ACAB724-07A3-450B-937A-FCE0FBA29689}" type="parTrans" cxnId="{8AAE31EB-6726-4D49-B030-AAD8FF83C3D4}">
      <dgm:prSet/>
      <dgm:spPr/>
      <dgm:t>
        <a:bodyPr/>
        <a:lstStyle/>
        <a:p>
          <a:endParaRPr lang="es-MX"/>
        </a:p>
      </dgm:t>
    </dgm:pt>
    <dgm:pt modelId="{E024F595-9A1B-4A92-8DCC-15A6673A10A2}" type="sibTrans" cxnId="{8AAE31EB-6726-4D49-B030-AAD8FF83C3D4}">
      <dgm:prSet/>
      <dgm:spPr/>
      <dgm:t>
        <a:bodyPr/>
        <a:lstStyle/>
        <a:p>
          <a:endParaRPr lang="es-MX"/>
        </a:p>
      </dgm:t>
    </dgm:pt>
    <dgm:pt modelId="{71498000-87B7-4941-B36F-000F0CE822AF}" type="pres">
      <dgm:prSet presAssocID="{1512FA9E-13AA-459F-B2A9-838F04E03201}" presName="vert0" presStyleCnt="0">
        <dgm:presLayoutVars>
          <dgm:dir/>
          <dgm:animOne val="branch"/>
          <dgm:animLvl val="lvl"/>
        </dgm:presLayoutVars>
      </dgm:prSet>
      <dgm:spPr/>
    </dgm:pt>
    <dgm:pt modelId="{F9EA1EC3-3E5F-4532-90D2-94D6CF02EF7E}" type="pres">
      <dgm:prSet presAssocID="{88F8F06A-A0C4-4DFD-8F16-4A1D6D79B255}" presName="thickLine" presStyleLbl="alignNode1" presStyleIdx="0" presStyleCnt="1"/>
      <dgm:spPr/>
    </dgm:pt>
    <dgm:pt modelId="{996C8975-5BE8-456B-AD31-6B5290BDC585}" type="pres">
      <dgm:prSet presAssocID="{88F8F06A-A0C4-4DFD-8F16-4A1D6D79B255}" presName="horz1" presStyleCnt="0"/>
      <dgm:spPr/>
    </dgm:pt>
    <dgm:pt modelId="{288C6435-A800-44D4-A7D1-4173CD0A923B}" type="pres">
      <dgm:prSet presAssocID="{88F8F06A-A0C4-4DFD-8F16-4A1D6D79B255}" presName="tx1" presStyleLbl="revTx" presStyleIdx="0" presStyleCnt="3"/>
      <dgm:spPr/>
      <dgm:t>
        <a:bodyPr/>
        <a:lstStyle/>
        <a:p>
          <a:endParaRPr lang="es-MX"/>
        </a:p>
      </dgm:t>
    </dgm:pt>
    <dgm:pt modelId="{A7344BE7-8B3C-49A5-B730-4ECA0393A617}" type="pres">
      <dgm:prSet presAssocID="{88F8F06A-A0C4-4DFD-8F16-4A1D6D79B255}" presName="vert1" presStyleCnt="0"/>
      <dgm:spPr/>
    </dgm:pt>
    <dgm:pt modelId="{237F4F82-C1E5-4DCF-A90B-37974BC73513}" type="pres">
      <dgm:prSet presAssocID="{2BA186B8-1836-444F-88CC-905523643DCA}" presName="vertSpace2a" presStyleCnt="0"/>
      <dgm:spPr/>
    </dgm:pt>
    <dgm:pt modelId="{B6C27FBD-B67C-4AB8-9ABA-B9554D261D18}" type="pres">
      <dgm:prSet presAssocID="{2BA186B8-1836-444F-88CC-905523643DCA}" presName="horz2" presStyleCnt="0"/>
      <dgm:spPr/>
    </dgm:pt>
    <dgm:pt modelId="{2A378C0C-2711-4A68-A2DF-930EE4BDF2D0}" type="pres">
      <dgm:prSet presAssocID="{2BA186B8-1836-444F-88CC-905523643DCA}" presName="horzSpace2" presStyleCnt="0"/>
      <dgm:spPr/>
    </dgm:pt>
    <dgm:pt modelId="{B0FC75C3-E8D1-4E71-BEF4-B87962CA2D76}" type="pres">
      <dgm:prSet presAssocID="{2BA186B8-1836-444F-88CC-905523643DCA}" presName="tx2" presStyleLbl="revTx" presStyleIdx="1" presStyleCnt="3" custScaleY="32176"/>
      <dgm:spPr/>
      <dgm:t>
        <a:bodyPr/>
        <a:lstStyle/>
        <a:p>
          <a:endParaRPr lang="es-MX"/>
        </a:p>
      </dgm:t>
    </dgm:pt>
    <dgm:pt modelId="{FC5B07CE-E115-4BF9-8EEB-1E6597329A4B}" type="pres">
      <dgm:prSet presAssocID="{2BA186B8-1836-444F-88CC-905523643DCA}" presName="vert2" presStyleCnt="0"/>
      <dgm:spPr/>
    </dgm:pt>
    <dgm:pt modelId="{DDDD2FA6-DB09-43E0-B3CD-37BC4BDD40DD}" type="pres">
      <dgm:prSet presAssocID="{2BA186B8-1836-444F-88CC-905523643DCA}" presName="thinLine2b" presStyleLbl="callout" presStyleIdx="0" presStyleCnt="2"/>
      <dgm:spPr/>
    </dgm:pt>
    <dgm:pt modelId="{52D92F8C-2480-4FAE-9FD1-6C4B7805A48E}" type="pres">
      <dgm:prSet presAssocID="{2BA186B8-1836-444F-88CC-905523643DCA}" presName="vertSpace2b" presStyleCnt="0"/>
      <dgm:spPr/>
    </dgm:pt>
    <dgm:pt modelId="{C6D44067-6392-4E47-8BF2-070EDA4EF06A}" type="pres">
      <dgm:prSet presAssocID="{392D0765-A658-497F-BAA6-1AE87B31BE91}" presName="horz2" presStyleCnt="0"/>
      <dgm:spPr/>
    </dgm:pt>
    <dgm:pt modelId="{17E0DCCC-79D3-48F4-BEED-A44CDE0511D6}" type="pres">
      <dgm:prSet presAssocID="{392D0765-A658-497F-BAA6-1AE87B31BE91}" presName="horzSpace2" presStyleCnt="0"/>
      <dgm:spPr/>
    </dgm:pt>
    <dgm:pt modelId="{B668A139-4047-42E1-83A3-2DFF8E642569}" type="pres">
      <dgm:prSet presAssocID="{392D0765-A658-497F-BAA6-1AE87B31BE91}" presName="tx2" presStyleLbl="revTx" presStyleIdx="2" presStyleCnt="3" custScaleY="70747"/>
      <dgm:spPr/>
      <dgm:t>
        <a:bodyPr/>
        <a:lstStyle/>
        <a:p>
          <a:endParaRPr lang="es-MX"/>
        </a:p>
      </dgm:t>
    </dgm:pt>
    <dgm:pt modelId="{1D261E59-981D-46AF-921D-4EEDA54175AC}" type="pres">
      <dgm:prSet presAssocID="{392D0765-A658-497F-BAA6-1AE87B31BE91}" presName="vert2" presStyleCnt="0"/>
      <dgm:spPr/>
    </dgm:pt>
    <dgm:pt modelId="{8FBD41C3-382D-4CC5-8E49-86648F05A1EE}" type="pres">
      <dgm:prSet presAssocID="{392D0765-A658-497F-BAA6-1AE87B31BE91}" presName="thinLine2b" presStyleLbl="callout" presStyleIdx="1" presStyleCnt="2"/>
      <dgm:spPr/>
    </dgm:pt>
    <dgm:pt modelId="{0AD8E65E-4DE4-4E48-8F2A-3CB96353E5EF}" type="pres">
      <dgm:prSet presAssocID="{392D0765-A658-497F-BAA6-1AE87B31BE91}" presName="vertSpace2b" presStyleCnt="0"/>
      <dgm:spPr/>
    </dgm:pt>
  </dgm:ptLst>
  <dgm:cxnLst>
    <dgm:cxn modelId="{FF764018-07AE-4E2B-B3EE-87222E056B33}" type="presOf" srcId="{2BA186B8-1836-444F-88CC-905523643DCA}" destId="{B0FC75C3-E8D1-4E71-BEF4-B87962CA2D76}" srcOrd="0" destOrd="0" presId="urn:microsoft.com/office/officeart/2008/layout/LinedList"/>
    <dgm:cxn modelId="{7186F792-0EFD-44A4-93BC-5C702F86F0A6}" type="presOf" srcId="{1512FA9E-13AA-459F-B2A9-838F04E03201}" destId="{71498000-87B7-4941-B36F-000F0CE822AF}" srcOrd="0" destOrd="0" presId="urn:microsoft.com/office/officeart/2008/layout/LinedList"/>
    <dgm:cxn modelId="{BA5CC776-2437-4518-85F1-35BF78353522}" type="presOf" srcId="{88F8F06A-A0C4-4DFD-8F16-4A1D6D79B255}" destId="{288C6435-A800-44D4-A7D1-4173CD0A923B}" srcOrd="0" destOrd="0" presId="urn:microsoft.com/office/officeart/2008/layout/LinedList"/>
    <dgm:cxn modelId="{756C316D-19F5-4138-AC87-779EE90625A6}" srcId="{1512FA9E-13AA-459F-B2A9-838F04E03201}" destId="{88F8F06A-A0C4-4DFD-8F16-4A1D6D79B255}" srcOrd="0" destOrd="0" parTransId="{9A42499E-3F05-4C39-939B-B555790A8E84}" sibTransId="{CA6FC481-0686-4C9D-ADEE-B34E91110CEF}"/>
    <dgm:cxn modelId="{975581A3-FD48-45FC-B6C8-E71769045F67}" srcId="{88F8F06A-A0C4-4DFD-8F16-4A1D6D79B255}" destId="{2BA186B8-1836-444F-88CC-905523643DCA}" srcOrd="0" destOrd="0" parTransId="{6CD6A432-401E-4B0F-B7A7-2CA63ED10CCD}" sibTransId="{5D957078-D370-4149-B927-C7312EC59DE3}"/>
    <dgm:cxn modelId="{8AAE31EB-6726-4D49-B030-AAD8FF83C3D4}" srcId="{88F8F06A-A0C4-4DFD-8F16-4A1D6D79B255}" destId="{392D0765-A658-497F-BAA6-1AE87B31BE91}" srcOrd="1" destOrd="0" parTransId="{3ACAB724-07A3-450B-937A-FCE0FBA29689}" sibTransId="{E024F595-9A1B-4A92-8DCC-15A6673A10A2}"/>
    <dgm:cxn modelId="{C93A0126-00C1-4047-B988-892FC774CB1C}" type="presOf" srcId="{392D0765-A658-497F-BAA6-1AE87B31BE91}" destId="{B668A139-4047-42E1-83A3-2DFF8E642569}" srcOrd="0" destOrd="0" presId="urn:microsoft.com/office/officeart/2008/layout/LinedList"/>
    <dgm:cxn modelId="{33D95C30-930C-4530-B1EB-1C1BE2A287B2}" type="presParOf" srcId="{71498000-87B7-4941-B36F-000F0CE822AF}" destId="{F9EA1EC3-3E5F-4532-90D2-94D6CF02EF7E}" srcOrd="0" destOrd="0" presId="urn:microsoft.com/office/officeart/2008/layout/LinedList"/>
    <dgm:cxn modelId="{9E9D5925-5D26-4588-933B-FC11D1B7D477}" type="presParOf" srcId="{71498000-87B7-4941-B36F-000F0CE822AF}" destId="{996C8975-5BE8-456B-AD31-6B5290BDC585}" srcOrd="1" destOrd="0" presId="urn:microsoft.com/office/officeart/2008/layout/LinedList"/>
    <dgm:cxn modelId="{07431C8A-30A2-4FDF-94DD-25F512B95873}" type="presParOf" srcId="{996C8975-5BE8-456B-AD31-6B5290BDC585}" destId="{288C6435-A800-44D4-A7D1-4173CD0A923B}" srcOrd="0" destOrd="0" presId="urn:microsoft.com/office/officeart/2008/layout/LinedList"/>
    <dgm:cxn modelId="{0D944D16-7AED-4E23-9FAE-04F20938C6A8}" type="presParOf" srcId="{996C8975-5BE8-456B-AD31-6B5290BDC585}" destId="{A7344BE7-8B3C-49A5-B730-4ECA0393A617}" srcOrd="1" destOrd="0" presId="urn:microsoft.com/office/officeart/2008/layout/LinedList"/>
    <dgm:cxn modelId="{C2B8CD90-A99D-4458-80B7-4B11D0B319EC}" type="presParOf" srcId="{A7344BE7-8B3C-49A5-B730-4ECA0393A617}" destId="{237F4F82-C1E5-4DCF-A90B-37974BC73513}" srcOrd="0" destOrd="0" presId="urn:microsoft.com/office/officeart/2008/layout/LinedList"/>
    <dgm:cxn modelId="{44DA6B02-1AEA-43F3-BD10-48A6180D9AF4}" type="presParOf" srcId="{A7344BE7-8B3C-49A5-B730-4ECA0393A617}" destId="{B6C27FBD-B67C-4AB8-9ABA-B9554D261D18}" srcOrd="1" destOrd="0" presId="urn:microsoft.com/office/officeart/2008/layout/LinedList"/>
    <dgm:cxn modelId="{2529976E-1220-4BE6-AF6C-89BF8CC21F35}" type="presParOf" srcId="{B6C27FBD-B67C-4AB8-9ABA-B9554D261D18}" destId="{2A378C0C-2711-4A68-A2DF-930EE4BDF2D0}" srcOrd="0" destOrd="0" presId="urn:microsoft.com/office/officeart/2008/layout/LinedList"/>
    <dgm:cxn modelId="{9B56A1B1-85DF-47A1-9B61-F746C451D6B2}" type="presParOf" srcId="{B6C27FBD-B67C-4AB8-9ABA-B9554D261D18}" destId="{B0FC75C3-E8D1-4E71-BEF4-B87962CA2D76}" srcOrd="1" destOrd="0" presId="urn:microsoft.com/office/officeart/2008/layout/LinedList"/>
    <dgm:cxn modelId="{162F5F89-2115-465C-8FA0-FB931D6BEB7D}" type="presParOf" srcId="{B6C27FBD-B67C-4AB8-9ABA-B9554D261D18}" destId="{FC5B07CE-E115-4BF9-8EEB-1E6597329A4B}" srcOrd="2" destOrd="0" presId="urn:microsoft.com/office/officeart/2008/layout/LinedList"/>
    <dgm:cxn modelId="{BA62BC0C-FF78-4136-9E25-B74B471201AB}" type="presParOf" srcId="{A7344BE7-8B3C-49A5-B730-4ECA0393A617}" destId="{DDDD2FA6-DB09-43E0-B3CD-37BC4BDD40DD}" srcOrd="2" destOrd="0" presId="urn:microsoft.com/office/officeart/2008/layout/LinedList"/>
    <dgm:cxn modelId="{454F3F9C-6A0F-45B4-AD78-314F2C7DD931}" type="presParOf" srcId="{A7344BE7-8B3C-49A5-B730-4ECA0393A617}" destId="{52D92F8C-2480-4FAE-9FD1-6C4B7805A48E}" srcOrd="3" destOrd="0" presId="urn:microsoft.com/office/officeart/2008/layout/LinedList"/>
    <dgm:cxn modelId="{684948BF-560E-4AB2-BBDF-6149506B2DE4}" type="presParOf" srcId="{A7344BE7-8B3C-49A5-B730-4ECA0393A617}" destId="{C6D44067-6392-4E47-8BF2-070EDA4EF06A}" srcOrd="4" destOrd="0" presId="urn:microsoft.com/office/officeart/2008/layout/LinedList"/>
    <dgm:cxn modelId="{CAC309CA-028C-400C-A343-0C7ACE451C81}" type="presParOf" srcId="{C6D44067-6392-4E47-8BF2-070EDA4EF06A}" destId="{17E0DCCC-79D3-48F4-BEED-A44CDE0511D6}" srcOrd="0" destOrd="0" presId="urn:microsoft.com/office/officeart/2008/layout/LinedList"/>
    <dgm:cxn modelId="{3DD212E5-DE9F-440F-A390-EF095846D2CA}" type="presParOf" srcId="{C6D44067-6392-4E47-8BF2-070EDA4EF06A}" destId="{B668A139-4047-42E1-83A3-2DFF8E642569}" srcOrd="1" destOrd="0" presId="urn:microsoft.com/office/officeart/2008/layout/LinedList"/>
    <dgm:cxn modelId="{1268C2E4-6D2C-4FF9-9BCC-E389FA2D4E3B}" type="presParOf" srcId="{C6D44067-6392-4E47-8BF2-070EDA4EF06A}" destId="{1D261E59-981D-46AF-921D-4EEDA54175AC}" srcOrd="2" destOrd="0" presId="urn:microsoft.com/office/officeart/2008/layout/LinedList"/>
    <dgm:cxn modelId="{840551D9-06EB-46FC-ABC7-645D2F705F64}" type="presParOf" srcId="{A7344BE7-8B3C-49A5-B730-4ECA0393A617}" destId="{8FBD41C3-382D-4CC5-8E49-86648F05A1EE}" srcOrd="5" destOrd="0" presId="urn:microsoft.com/office/officeart/2008/layout/LinedList"/>
    <dgm:cxn modelId="{D7887CFF-15BA-4782-A62D-78796F240B39}" type="presParOf" srcId="{A7344BE7-8B3C-49A5-B730-4ECA0393A617}" destId="{0AD8E65E-4DE4-4E48-8F2A-3CB96353E5EF}"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A79ED2F-BF15-4A1A-AD7C-A154AF239895}" type="doc">
      <dgm:prSet loTypeId="urn:microsoft.com/office/officeart/2005/8/layout/default#1" loCatId="list" qsTypeId="urn:microsoft.com/office/officeart/2005/8/quickstyle/simple1" qsCatId="simple" csTypeId="urn:microsoft.com/office/officeart/2005/8/colors/accent0_2" csCatId="mainScheme" phldr="1"/>
      <dgm:spPr/>
      <dgm:t>
        <a:bodyPr/>
        <a:lstStyle/>
        <a:p>
          <a:endParaRPr lang="es-ES"/>
        </a:p>
      </dgm:t>
    </dgm:pt>
    <dgm:pt modelId="{F331ACEC-695D-440D-AABB-AD26BEA28619}">
      <dgm:prSet phldrT="[Texto]"/>
      <dgm:spPr/>
      <dgm:t>
        <a:bodyPr/>
        <a:lstStyle/>
        <a:p>
          <a:r>
            <a:rPr lang="es-ES" dirty="0" smtClean="0"/>
            <a:t>A) El principal método es cualitativo o cuantitativo</a:t>
          </a:r>
          <a:endParaRPr lang="es-ES" dirty="0"/>
        </a:p>
      </dgm:t>
    </dgm:pt>
    <dgm:pt modelId="{48866EC7-9BD1-4C19-9E90-6A30FE0D4EEE}" type="parTrans" cxnId="{87B68A16-C0CF-4E67-B275-95BB24A47C74}">
      <dgm:prSet/>
      <dgm:spPr/>
      <dgm:t>
        <a:bodyPr/>
        <a:lstStyle/>
        <a:p>
          <a:endParaRPr lang="es-ES"/>
        </a:p>
      </dgm:t>
    </dgm:pt>
    <dgm:pt modelId="{A91019A8-1A8D-458D-8FDF-A8227C0933B7}" type="sibTrans" cxnId="{87B68A16-C0CF-4E67-B275-95BB24A47C74}">
      <dgm:prSet/>
      <dgm:spPr/>
      <dgm:t>
        <a:bodyPr/>
        <a:lstStyle/>
        <a:p>
          <a:endParaRPr lang="es-ES"/>
        </a:p>
      </dgm:t>
    </dgm:pt>
    <dgm:pt modelId="{19042903-A330-4756-9E03-51421FAC51D8}">
      <dgm:prSet phldrT="[Texto]"/>
      <dgm:spPr/>
      <dgm:t>
        <a:bodyPr/>
        <a:lstStyle/>
        <a:p>
          <a:r>
            <a:rPr lang="es-ES" dirty="0" smtClean="0"/>
            <a:t>B) El método complementario se produce en una etapa preliminar  o bien durante el seguimiento.</a:t>
          </a:r>
          <a:endParaRPr lang="es-ES" dirty="0"/>
        </a:p>
      </dgm:t>
    </dgm:pt>
    <dgm:pt modelId="{F4033CBF-4504-4BDD-8C0F-C9C441595434}" type="parTrans" cxnId="{7AC983F7-1C43-4D30-99F6-42B9CCD30096}">
      <dgm:prSet/>
      <dgm:spPr/>
      <dgm:t>
        <a:bodyPr/>
        <a:lstStyle/>
        <a:p>
          <a:endParaRPr lang="es-ES"/>
        </a:p>
      </dgm:t>
    </dgm:pt>
    <dgm:pt modelId="{6346A8F7-9F63-4D71-B6B5-A58301781B30}" type="sibTrans" cxnId="{7AC983F7-1C43-4D30-99F6-42B9CCD30096}">
      <dgm:prSet/>
      <dgm:spPr/>
      <dgm:t>
        <a:bodyPr/>
        <a:lstStyle/>
        <a:p>
          <a:endParaRPr lang="es-ES"/>
        </a:p>
      </dgm:t>
    </dgm:pt>
    <dgm:pt modelId="{A975B805-78B6-4F1D-8176-7AF2CF1B8C18}" type="pres">
      <dgm:prSet presAssocID="{0A79ED2F-BF15-4A1A-AD7C-A154AF239895}" presName="diagram" presStyleCnt="0">
        <dgm:presLayoutVars>
          <dgm:dir/>
          <dgm:resizeHandles val="exact"/>
        </dgm:presLayoutVars>
      </dgm:prSet>
      <dgm:spPr/>
      <dgm:t>
        <a:bodyPr/>
        <a:lstStyle/>
        <a:p>
          <a:endParaRPr lang="es-MX"/>
        </a:p>
      </dgm:t>
    </dgm:pt>
    <dgm:pt modelId="{1DCD28F5-8296-42B9-AC1B-CB1CB027B402}" type="pres">
      <dgm:prSet presAssocID="{F331ACEC-695D-440D-AABB-AD26BEA28619}" presName="node" presStyleLbl="node1" presStyleIdx="0" presStyleCnt="2">
        <dgm:presLayoutVars>
          <dgm:bulletEnabled val="1"/>
        </dgm:presLayoutVars>
      </dgm:prSet>
      <dgm:spPr/>
      <dgm:t>
        <a:bodyPr/>
        <a:lstStyle/>
        <a:p>
          <a:endParaRPr lang="es-ES"/>
        </a:p>
      </dgm:t>
    </dgm:pt>
    <dgm:pt modelId="{8B9BA3C9-9ED6-4D57-ADEF-7102DE23CD86}" type="pres">
      <dgm:prSet presAssocID="{A91019A8-1A8D-458D-8FDF-A8227C0933B7}" presName="sibTrans" presStyleCnt="0"/>
      <dgm:spPr/>
    </dgm:pt>
    <dgm:pt modelId="{41584778-3BD2-4BA6-B179-148A2504BD0F}" type="pres">
      <dgm:prSet presAssocID="{19042903-A330-4756-9E03-51421FAC51D8}" presName="node" presStyleLbl="node1" presStyleIdx="1" presStyleCnt="2">
        <dgm:presLayoutVars>
          <dgm:bulletEnabled val="1"/>
        </dgm:presLayoutVars>
      </dgm:prSet>
      <dgm:spPr/>
      <dgm:t>
        <a:bodyPr/>
        <a:lstStyle/>
        <a:p>
          <a:endParaRPr lang="es-ES"/>
        </a:p>
      </dgm:t>
    </dgm:pt>
  </dgm:ptLst>
  <dgm:cxnLst>
    <dgm:cxn modelId="{7AC983F7-1C43-4D30-99F6-42B9CCD30096}" srcId="{0A79ED2F-BF15-4A1A-AD7C-A154AF239895}" destId="{19042903-A330-4756-9E03-51421FAC51D8}" srcOrd="1" destOrd="0" parTransId="{F4033CBF-4504-4BDD-8C0F-C9C441595434}" sibTransId="{6346A8F7-9F63-4D71-B6B5-A58301781B30}"/>
    <dgm:cxn modelId="{32EB9F70-24FC-4B2C-A5CD-41745F76FDE9}" type="presOf" srcId="{F331ACEC-695D-440D-AABB-AD26BEA28619}" destId="{1DCD28F5-8296-42B9-AC1B-CB1CB027B402}" srcOrd="0" destOrd="0" presId="urn:microsoft.com/office/officeart/2005/8/layout/default#1"/>
    <dgm:cxn modelId="{87B68A16-C0CF-4E67-B275-95BB24A47C74}" srcId="{0A79ED2F-BF15-4A1A-AD7C-A154AF239895}" destId="{F331ACEC-695D-440D-AABB-AD26BEA28619}" srcOrd="0" destOrd="0" parTransId="{48866EC7-9BD1-4C19-9E90-6A30FE0D4EEE}" sibTransId="{A91019A8-1A8D-458D-8FDF-A8227C0933B7}"/>
    <dgm:cxn modelId="{47896D15-CCF7-4E36-B993-5CAA870DAFA4}" type="presOf" srcId="{19042903-A330-4756-9E03-51421FAC51D8}" destId="{41584778-3BD2-4BA6-B179-148A2504BD0F}" srcOrd="0" destOrd="0" presId="urn:microsoft.com/office/officeart/2005/8/layout/default#1"/>
    <dgm:cxn modelId="{50F156E9-9802-4F49-AA68-D9E2547A8465}" type="presOf" srcId="{0A79ED2F-BF15-4A1A-AD7C-A154AF239895}" destId="{A975B805-78B6-4F1D-8176-7AF2CF1B8C18}" srcOrd="0" destOrd="0" presId="urn:microsoft.com/office/officeart/2005/8/layout/default#1"/>
    <dgm:cxn modelId="{DDDEB177-D28A-44ED-AE27-5074581AD723}" type="presParOf" srcId="{A975B805-78B6-4F1D-8176-7AF2CF1B8C18}" destId="{1DCD28F5-8296-42B9-AC1B-CB1CB027B402}" srcOrd="0" destOrd="0" presId="urn:microsoft.com/office/officeart/2005/8/layout/default#1"/>
    <dgm:cxn modelId="{CCAED6C3-3290-4E96-B768-1DFEC2C7C094}" type="presParOf" srcId="{A975B805-78B6-4F1D-8176-7AF2CF1B8C18}" destId="{8B9BA3C9-9ED6-4D57-ADEF-7102DE23CD86}" srcOrd="1" destOrd="0" presId="urn:microsoft.com/office/officeart/2005/8/layout/default#1"/>
    <dgm:cxn modelId="{1DC740A1-1AAB-48BE-8A11-4D8BBA88AD96}" type="presParOf" srcId="{A975B805-78B6-4F1D-8176-7AF2CF1B8C18}" destId="{41584778-3BD2-4BA6-B179-148A2504BD0F}" srcOrd="2"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2291CE5-FEDD-4F50-A719-E1FF8F5DB521}" type="doc">
      <dgm:prSet loTypeId="urn:microsoft.com/office/officeart/2005/8/layout/hierarchy4" loCatId="list" qsTypeId="urn:microsoft.com/office/officeart/2005/8/quickstyle/simple1" qsCatId="simple" csTypeId="urn:microsoft.com/office/officeart/2005/8/colors/accent1_2" csCatId="accent1"/>
      <dgm:spPr/>
      <dgm:t>
        <a:bodyPr/>
        <a:lstStyle/>
        <a:p>
          <a:endParaRPr lang="es-MX"/>
        </a:p>
      </dgm:t>
    </dgm:pt>
    <dgm:pt modelId="{CAF5143B-4DB7-44E4-BC2E-8ADFC24F3536}">
      <dgm:prSet/>
      <dgm:spPr/>
      <dgm:t>
        <a:bodyPr/>
        <a:lstStyle/>
        <a:p>
          <a:pPr rtl="0"/>
          <a:r>
            <a:rPr lang="es-ES" smtClean="0"/>
            <a:t>Limitación: Omite deliberadamente las opciones de medios de ya sea dando datos cualitativos y cuantitativos usando la misma prioridad o los dos al mismo tiempo.</a:t>
          </a:r>
          <a:endParaRPr lang="es-MX"/>
        </a:p>
      </dgm:t>
    </dgm:pt>
    <dgm:pt modelId="{4543D148-3A1C-4033-8396-5DA2B7149DFC}" type="parTrans" cxnId="{0946795D-1347-449E-AD27-2C43ED7BAC66}">
      <dgm:prSet/>
      <dgm:spPr/>
      <dgm:t>
        <a:bodyPr/>
        <a:lstStyle/>
        <a:p>
          <a:endParaRPr lang="es-MX"/>
        </a:p>
      </dgm:t>
    </dgm:pt>
    <dgm:pt modelId="{4A27D1B7-DDD7-4EE2-8C07-F12AB8E447DC}" type="sibTrans" cxnId="{0946795D-1347-449E-AD27-2C43ED7BAC66}">
      <dgm:prSet/>
      <dgm:spPr/>
      <dgm:t>
        <a:bodyPr/>
        <a:lstStyle/>
        <a:p>
          <a:endParaRPr lang="es-MX"/>
        </a:p>
      </dgm:t>
    </dgm:pt>
    <dgm:pt modelId="{3E3979DB-C811-4D35-A116-222B56B3861F}">
      <dgm:prSet/>
      <dgm:spPr/>
      <dgm:t>
        <a:bodyPr/>
        <a:lstStyle/>
        <a:p>
          <a:pPr rtl="0"/>
          <a:r>
            <a:rPr lang="es-ES" smtClean="0"/>
            <a:t>Los científicos sociales se las arreglan para desarrollar una serie de diseños prácticos y efectivos para combinar métodos cualitativos y cuantitativos.</a:t>
          </a:r>
          <a:endParaRPr lang="es-MX"/>
        </a:p>
      </dgm:t>
    </dgm:pt>
    <dgm:pt modelId="{2EDAB671-7BFD-4C61-8AB4-5CD5F6931F46}" type="parTrans" cxnId="{A66EA94F-7B51-460E-9E7A-FE4325AF72DD}">
      <dgm:prSet/>
      <dgm:spPr/>
      <dgm:t>
        <a:bodyPr/>
        <a:lstStyle/>
        <a:p>
          <a:endParaRPr lang="es-MX"/>
        </a:p>
      </dgm:t>
    </dgm:pt>
    <dgm:pt modelId="{055CAD9F-2B63-49DB-8A68-D698A1C81836}" type="sibTrans" cxnId="{A66EA94F-7B51-460E-9E7A-FE4325AF72DD}">
      <dgm:prSet/>
      <dgm:spPr/>
      <dgm:t>
        <a:bodyPr/>
        <a:lstStyle/>
        <a:p>
          <a:endParaRPr lang="es-MX"/>
        </a:p>
      </dgm:t>
    </dgm:pt>
    <dgm:pt modelId="{48EBFD04-57B5-4A71-AE86-CF71F941D064}">
      <dgm:prSet/>
      <dgm:spPr/>
      <dgm:t>
        <a:bodyPr/>
        <a:lstStyle/>
        <a:p>
          <a:pPr rtl="0"/>
          <a:r>
            <a:rPr lang="es-ES" smtClean="0"/>
            <a:t>La mejor manera de apoyar los estudios que combinan métodos es a menudo para crear un equipo que combina la experiencia  (El problema es que estos diseños piden un conjunto de profesionales que subordinen sus habilidades en un papel secundario)</a:t>
          </a:r>
          <a:endParaRPr lang="es-MX"/>
        </a:p>
      </dgm:t>
    </dgm:pt>
    <dgm:pt modelId="{0C29DB00-BBED-45D7-AAA9-DDFF208C8828}" type="parTrans" cxnId="{D3584B08-89D2-496B-9956-77429869E068}">
      <dgm:prSet/>
      <dgm:spPr/>
      <dgm:t>
        <a:bodyPr/>
        <a:lstStyle/>
        <a:p>
          <a:endParaRPr lang="es-MX"/>
        </a:p>
      </dgm:t>
    </dgm:pt>
    <dgm:pt modelId="{5D61D741-0FC4-4F4A-871E-1E4A4DBA2088}" type="sibTrans" cxnId="{D3584B08-89D2-496B-9956-77429869E068}">
      <dgm:prSet/>
      <dgm:spPr/>
      <dgm:t>
        <a:bodyPr/>
        <a:lstStyle/>
        <a:p>
          <a:endParaRPr lang="es-MX"/>
        </a:p>
      </dgm:t>
    </dgm:pt>
    <dgm:pt modelId="{B2256F4A-F62D-423C-8930-3DAAE3B1BEC7}" type="pres">
      <dgm:prSet presAssocID="{B2291CE5-FEDD-4F50-A719-E1FF8F5DB521}" presName="Name0" presStyleCnt="0">
        <dgm:presLayoutVars>
          <dgm:chPref val="1"/>
          <dgm:dir/>
          <dgm:animOne val="branch"/>
          <dgm:animLvl val="lvl"/>
          <dgm:resizeHandles/>
        </dgm:presLayoutVars>
      </dgm:prSet>
      <dgm:spPr/>
    </dgm:pt>
    <dgm:pt modelId="{C5831D87-BFE2-418E-8940-7C9BB1F5F7C4}" type="pres">
      <dgm:prSet presAssocID="{CAF5143B-4DB7-44E4-BC2E-8ADFC24F3536}" presName="vertOne" presStyleCnt="0"/>
      <dgm:spPr/>
    </dgm:pt>
    <dgm:pt modelId="{78532DEF-CABA-4EF4-B0FB-4F8C4C3DB5E4}" type="pres">
      <dgm:prSet presAssocID="{CAF5143B-4DB7-44E4-BC2E-8ADFC24F3536}" presName="txOne" presStyleLbl="node0" presStyleIdx="0" presStyleCnt="3">
        <dgm:presLayoutVars>
          <dgm:chPref val="3"/>
        </dgm:presLayoutVars>
      </dgm:prSet>
      <dgm:spPr/>
    </dgm:pt>
    <dgm:pt modelId="{580C3FA9-DFCC-4F0F-BAAD-2A2EFE9B7188}" type="pres">
      <dgm:prSet presAssocID="{CAF5143B-4DB7-44E4-BC2E-8ADFC24F3536}" presName="horzOne" presStyleCnt="0"/>
      <dgm:spPr/>
    </dgm:pt>
    <dgm:pt modelId="{5734F89B-1820-4AFA-B608-15C78C229BD1}" type="pres">
      <dgm:prSet presAssocID="{4A27D1B7-DDD7-4EE2-8C07-F12AB8E447DC}" presName="sibSpaceOne" presStyleCnt="0"/>
      <dgm:spPr/>
    </dgm:pt>
    <dgm:pt modelId="{81168518-6194-4C4B-AC60-59B1BA6AD4BC}" type="pres">
      <dgm:prSet presAssocID="{3E3979DB-C811-4D35-A116-222B56B3861F}" presName="vertOne" presStyleCnt="0"/>
      <dgm:spPr/>
    </dgm:pt>
    <dgm:pt modelId="{944679D7-C456-471B-B354-7CEC0B5D8BA3}" type="pres">
      <dgm:prSet presAssocID="{3E3979DB-C811-4D35-A116-222B56B3861F}" presName="txOne" presStyleLbl="node0" presStyleIdx="1" presStyleCnt="3">
        <dgm:presLayoutVars>
          <dgm:chPref val="3"/>
        </dgm:presLayoutVars>
      </dgm:prSet>
      <dgm:spPr/>
    </dgm:pt>
    <dgm:pt modelId="{F999BF13-638C-404C-AA74-2FB60E33DFA5}" type="pres">
      <dgm:prSet presAssocID="{3E3979DB-C811-4D35-A116-222B56B3861F}" presName="horzOne" presStyleCnt="0"/>
      <dgm:spPr/>
    </dgm:pt>
    <dgm:pt modelId="{61810866-C102-41E1-BA90-841DDB27CC5C}" type="pres">
      <dgm:prSet presAssocID="{055CAD9F-2B63-49DB-8A68-D698A1C81836}" presName="sibSpaceOne" presStyleCnt="0"/>
      <dgm:spPr/>
    </dgm:pt>
    <dgm:pt modelId="{7EA453CE-D2D8-4E78-835F-F8ED855DBC1E}" type="pres">
      <dgm:prSet presAssocID="{48EBFD04-57B5-4A71-AE86-CF71F941D064}" presName="vertOne" presStyleCnt="0"/>
      <dgm:spPr/>
    </dgm:pt>
    <dgm:pt modelId="{5450A82C-20F4-49F6-81D6-47610521C0D8}" type="pres">
      <dgm:prSet presAssocID="{48EBFD04-57B5-4A71-AE86-CF71F941D064}" presName="txOne" presStyleLbl="node0" presStyleIdx="2" presStyleCnt="3">
        <dgm:presLayoutVars>
          <dgm:chPref val="3"/>
        </dgm:presLayoutVars>
      </dgm:prSet>
      <dgm:spPr/>
    </dgm:pt>
    <dgm:pt modelId="{A270452F-88AF-49B1-A265-B97361DBAE3D}" type="pres">
      <dgm:prSet presAssocID="{48EBFD04-57B5-4A71-AE86-CF71F941D064}" presName="horzOne" presStyleCnt="0"/>
      <dgm:spPr/>
    </dgm:pt>
  </dgm:ptLst>
  <dgm:cxnLst>
    <dgm:cxn modelId="{D3584B08-89D2-496B-9956-77429869E068}" srcId="{B2291CE5-FEDD-4F50-A719-E1FF8F5DB521}" destId="{48EBFD04-57B5-4A71-AE86-CF71F941D064}" srcOrd="2" destOrd="0" parTransId="{0C29DB00-BBED-45D7-AAA9-DDFF208C8828}" sibTransId="{5D61D741-0FC4-4F4A-871E-1E4A4DBA2088}"/>
    <dgm:cxn modelId="{47E15543-07C0-455A-860B-5039B6AF5E08}" type="presOf" srcId="{3E3979DB-C811-4D35-A116-222B56B3861F}" destId="{944679D7-C456-471B-B354-7CEC0B5D8BA3}" srcOrd="0" destOrd="0" presId="urn:microsoft.com/office/officeart/2005/8/layout/hierarchy4"/>
    <dgm:cxn modelId="{B906191E-D308-49EC-A492-15FF89DD6064}" type="presOf" srcId="{CAF5143B-4DB7-44E4-BC2E-8ADFC24F3536}" destId="{78532DEF-CABA-4EF4-B0FB-4F8C4C3DB5E4}" srcOrd="0" destOrd="0" presId="urn:microsoft.com/office/officeart/2005/8/layout/hierarchy4"/>
    <dgm:cxn modelId="{5890F5A8-B84C-413C-9387-9426825C8AA3}" type="presOf" srcId="{B2291CE5-FEDD-4F50-A719-E1FF8F5DB521}" destId="{B2256F4A-F62D-423C-8930-3DAAE3B1BEC7}" srcOrd="0" destOrd="0" presId="urn:microsoft.com/office/officeart/2005/8/layout/hierarchy4"/>
    <dgm:cxn modelId="{0946795D-1347-449E-AD27-2C43ED7BAC66}" srcId="{B2291CE5-FEDD-4F50-A719-E1FF8F5DB521}" destId="{CAF5143B-4DB7-44E4-BC2E-8ADFC24F3536}" srcOrd="0" destOrd="0" parTransId="{4543D148-3A1C-4033-8396-5DA2B7149DFC}" sibTransId="{4A27D1B7-DDD7-4EE2-8C07-F12AB8E447DC}"/>
    <dgm:cxn modelId="{D8B09DE3-74EE-47D9-A2FB-9C69BF5161CC}" type="presOf" srcId="{48EBFD04-57B5-4A71-AE86-CF71F941D064}" destId="{5450A82C-20F4-49F6-81D6-47610521C0D8}" srcOrd="0" destOrd="0" presId="urn:microsoft.com/office/officeart/2005/8/layout/hierarchy4"/>
    <dgm:cxn modelId="{A66EA94F-7B51-460E-9E7A-FE4325AF72DD}" srcId="{B2291CE5-FEDD-4F50-A719-E1FF8F5DB521}" destId="{3E3979DB-C811-4D35-A116-222B56B3861F}" srcOrd="1" destOrd="0" parTransId="{2EDAB671-7BFD-4C61-8AB4-5CD5F6931F46}" sibTransId="{055CAD9F-2B63-49DB-8A68-D698A1C81836}"/>
    <dgm:cxn modelId="{308BFDA6-210C-469A-94D2-E0002DBE3188}" type="presParOf" srcId="{B2256F4A-F62D-423C-8930-3DAAE3B1BEC7}" destId="{C5831D87-BFE2-418E-8940-7C9BB1F5F7C4}" srcOrd="0" destOrd="0" presId="urn:microsoft.com/office/officeart/2005/8/layout/hierarchy4"/>
    <dgm:cxn modelId="{1A9AC8D2-62CC-4B5F-8835-77084261A19A}" type="presParOf" srcId="{C5831D87-BFE2-418E-8940-7C9BB1F5F7C4}" destId="{78532DEF-CABA-4EF4-B0FB-4F8C4C3DB5E4}" srcOrd="0" destOrd="0" presId="urn:microsoft.com/office/officeart/2005/8/layout/hierarchy4"/>
    <dgm:cxn modelId="{9F45B140-AC69-483E-819B-C7A44C4DAAA5}" type="presParOf" srcId="{C5831D87-BFE2-418E-8940-7C9BB1F5F7C4}" destId="{580C3FA9-DFCC-4F0F-BAAD-2A2EFE9B7188}" srcOrd="1" destOrd="0" presId="urn:microsoft.com/office/officeart/2005/8/layout/hierarchy4"/>
    <dgm:cxn modelId="{CEDE8B01-BA81-4656-BB23-4D8FCF0014F5}" type="presParOf" srcId="{B2256F4A-F62D-423C-8930-3DAAE3B1BEC7}" destId="{5734F89B-1820-4AFA-B608-15C78C229BD1}" srcOrd="1" destOrd="0" presId="urn:microsoft.com/office/officeart/2005/8/layout/hierarchy4"/>
    <dgm:cxn modelId="{F5413B98-53BF-4044-A061-B1D45979C744}" type="presParOf" srcId="{B2256F4A-F62D-423C-8930-3DAAE3B1BEC7}" destId="{81168518-6194-4C4B-AC60-59B1BA6AD4BC}" srcOrd="2" destOrd="0" presId="urn:microsoft.com/office/officeart/2005/8/layout/hierarchy4"/>
    <dgm:cxn modelId="{0AD83FC6-4F9C-404E-88F5-65973A88BB7D}" type="presParOf" srcId="{81168518-6194-4C4B-AC60-59B1BA6AD4BC}" destId="{944679D7-C456-471B-B354-7CEC0B5D8BA3}" srcOrd="0" destOrd="0" presId="urn:microsoft.com/office/officeart/2005/8/layout/hierarchy4"/>
    <dgm:cxn modelId="{F743B402-0CC5-4095-B20E-A3FF59447047}" type="presParOf" srcId="{81168518-6194-4C4B-AC60-59B1BA6AD4BC}" destId="{F999BF13-638C-404C-AA74-2FB60E33DFA5}" srcOrd="1" destOrd="0" presId="urn:microsoft.com/office/officeart/2005/8/layout/hierarchy4"/>
    <dgm:cxn modelId="{146984EA-9102-44D0-9B04-77437C1AFD04}" type="presParOf" srcId="{B2256F4A-F62D-423C-8930-3DAAE3B1BEC7}" destId="{61810866-C102-41E1-BA90-841DDB27CC5C}" srcOrd="3" destOrd="0" presId="urn:microsoft.com/office/officeart/2005/8/layout/hierarchy4"/>
    <dgm:cxn modelId="{AD188610-DA4D-4600-8C1A-110C05F933F1}" type="presParOf" srcId="{B2256F4A-F62D-423C-8930-3DAAE3B1BEC7}" destId="{7EA453CE-D2D8-4E78-835F-F8ED855DBC1E}" srcOrd="4" destOrd="0" presId="urn:microsoft.com/office/officeart/2005/8/layout/hierarchy4"/>
    <dgm:cxn modelId="{754FA929-9E52-4B1F-9602-09A4B0B5A19F}" type="presParOf" srcId="{7EA453CE-D2D8-4E78-835F-F8ED855DBC1E}" destId="{5450A82C-20F4-49F6-81D6-47610521C0D8}" srcOrd="0" destOrd="0" presId="urn:microsoft.com/office/officeart/2005/8/layout/hierarchy4"/>
    <dgm:cxn modelId="{B07044B2-70BC-424A-86ED-7C7BA8783DD8}" type="presParOf" srcId="{7EA453CE-D2D8-4E78-835F-F8ED855DBC1E}" destId="{A270452F-88AF-49B1-A265-B97361DBAE3D}"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3A55DC8-669D-43D9-AAC1-FC4546F5A422}" type="doc">
      <dgm:prSet loTypeId="urn:microsoft.com/office/officeart/2005/8/layout/lProcess3" loCatId="process" qsTypeId="urn:microsoft.com/office/officeart/2005/8/quickstyle/simple1" qsCatId="simple" csTypeId="urn:microsoft.com/office/officeart/2005/8/colors/accent1_2" csCatId="accent1"/>
      <dgm:spPr/>
      <dgm:t>
        <a:bodyPr/>
        <a:lstStyle/>
        <a:p>
          <a:endParaRPr lang="es-MX"/>
        </a:p>
      </dgm:t>
    </dgm:pt>
    <dgm:pt modelId="{02E5E42D-850A-4587-AED2-221011C8F17C}">
      <dgm:prSet/>
      <dgm:spPr/>
      <dgm:t>
        <a:bodyPr/>
        <a:lstStyle/>
        <a:p>
          <a:pPr rtl="0"/>
          <a:r>
            <a:rPr lang="es-ES" smtClean="0"/>
            <a:t>Para que un enfoque basado en el equipo funcione, tiene que haber </a:t>
          </a:r>
          <a:r>
            <a:rPr lang="es-ES" u="sng" smtClean="0"/>
            <a:t>expectativas claras </a:t>
          </a:r>
          <a:r>
            <a:rPr lang="es-ES" smtClean="0"/>
            <a:t>sobre  cada parte del proyecto y por qué se está haciendo.</a:t>
          </a:r>
          <a:endParaRPr lang="es-MX"/>
        </a:p>
      </dgm:t>
    </dgm:pt>
    <dgm:pt modelId="{025F49A7-197C-42A4-9270-381CBEBCDC8D}" type="parTrans" cxnId="{904488DB-C2E3-48BC-B1F7-D4AE53BA0B45}">
      <dgm:prSet/>
      <dgm:spPr/>
      <dgm:t>
        <a:bodyPr/>
        <a:lstStyle/>
        <a:p>
          <a:endParaRPr lang="es-MX"/>
        </a:p>
      </dgm:t>
    </dgm:pt>
    <dgm:pt modelId="{5AF7817E-B68C-423F-9CFE-5AF53FF68A80}" type="sibTrans" cxnId="{904488DB-C2E3-48BC-B1F7-D4AE53BA0B45}">
      <dgm:prSet/>
      <dgm:spPr/>
      <dgm:t>
        <a:bodyPr/>
        <a:lstStyle/>
        <a:p>
          <a:endParaRPr lang="es-MX"/>
        </a:p>
      </dgm:t>
    </dgm:pt>
    <dgm:pt modelId="{FAA04CCC-0686-4858-8A78-F45452300512}">
      <dgm:prSet/>
      <dgm:spPr/>
      <dgm:t>
        <a:bodyPr/>
        <a:lstStyle/>
        <a:p>
          <a:pPr rtl="0"/>
          <a:r>
            <a:rPr lang="es-ES" smtClean="0"/>
            <a:t>Creación de roles específicos para los que tienen experiencia en la combinación de métodos cualitativos y cuantitativos</a:t>
          </a:r>
          <a:endParaRPr lang="es-MX"/>
        </a:p>
      </dgm:t>
    </dgm:pt>
    <dgm:pt modelId="{BBF280AA-A8D2-48AE-B9E8-F31CB290CC52}" type="parTrans" cxnId="{ECD28C2F-CB14-4384-AF5A-7FCB4279E1E2}">
      <dgm:prSet/>
      <dgm:spPr/>
      <dgm:t>
        <a:bodyPr/>
        <a:lstStyle/>
        <a:p>
          <a:endParaRPr lang="es-MX"/>
        </a:p>
      </dgm:t>
    </dgm:pt>
    <dgm:pt modelId="{E64DE995-ECCA-47B9-8080-B08377F1BCAD}" type="sibTrans" cxnId="{ECD28C2F-CB14-4384-AF5A-7FCB4279E1E2}">
      <dgm:prSet/>
      <dgm:spPr/>
      <dgm:t>
        <a:bodyPr/>
        <a:lstStyle/>
        <a:p>
          <a:endParaRPr lang="es-MX"/>
        </a:p>
      </dgm:t>
    </dgm:pt>
    <dgm:pt modelId="{9E8B8123-B642-4F52-8582-7C5917340EA2}" type="pres">
      <dgm:prSet presAssocID="{A3A55DC8-669D-43D9-AAC1-FC4546F5A422}" presName="Name0" presStyleCnt="0">
        <dgm:presLayoutVars>
          <dgm:chPref val="3"/>
          <dgm:dir/>
          <dgm:animLvl val="lvl"/>
          <dgm:resizeHandles/>
        </dgm:presLayoutVars>
      </dgm:prSet>
      <dgm:spPr/>
    </dgm:pt>
    <dgm:pt modelId="{36E1FB9B-1FB6-4C81-856C-C174D0E14265}" type="pres">
      <dgm:prSet presAssocID="{02E5E42D-850A-4587-AED2-221011C8F17C}" presName="horFlow" presStyleCnt="0"/>
      <dgm:spPr/>
    </dgm:pt>
    <dgm:pt modelId="{59F6C41B-CE4F-419D-9F5A-8C60C129BDA5}" type="pres">
      <dgm:prSet presAssocID="{02E5E42D-850A-4587-AED2-221011C8F17C}" presName="bigChev" presStyleLbl="node1" presStyleIdx="0" presStyleCnt="2"/>
      <dgm:spPr/>
    </dgm:pt>
    <dgm:pt modelId="{009D94F4-4072-421D-BC2C-7E9DE106BC69}" type="pres">
      <dgm:prSet presAssocID="{02E5E42D-850A-4587-AED2-221011C8F17C}" presName="vSp" presStyleCnt="0"/>
      <dgm:spPr/>
    </dgm:pt>
    <dgm:pt modelId="{28F3FD49-CE10-409F-B7A8-110EF42F2BF4}" type="pres">
      <dgm:prSet presAssocID="{FAA04CCC-0686-4858-8A78-F45452300512}" presName="horFlow" presStyleCnt="0"/>
      <dgm:spPr/>
    </dgm:pt>
    <dgm:pt modelId="{49CDACD1-4FEA-42A6-9172-23976FA2443C}" type="pres">
      <dgm:prSet presAssocID="{FAA04CCC-0686-4858-8A78-F45452300512}" presName="bigChev" presStyleLbl="node1" presStyleIdx="1" presStyleCnt="2"/>
      <dgm:spPr/>
    </dgm:pt>
  </dgm:ptLst>
  <dgm:cxnLst>
    <dgm:cxn modelId="{904488DB-C2E3-48BC-B1F7-D4AE53BA0B45}" srcId="{A3A55DC8-669D-43D9-AAC1-FC4546F5A422}" destId="{02E5E42D-850A-4587-AED2-221011C8F17C}" srcOrd="0" destOrd="0" parTransId="{025F49A7-197C-42A4-9270-381CBEBCDC8D}" sibTransId="{5AF7817E-B68C-423F-9CFE-5AF53FF68A80}"/>
    <dgm:cxn modelId="{678F9C6B-2491-4B7A-9036-383DDEED1423}" type="presOf" srcId="{A3A55DC8-669D-43D9-AAC1-FC4546F5A422}" destId="{9E8B8123-B642-4F52-8582-7C5917340EA2}" srcOrd="0" destOrd="0" presId="urn:microsoft.com/office/officeart/2005/8/layout/lProcess3"/>
    <dgm:cxn modelId="{BF36D146-949A-4443-B3EB-05B1EB72C8C5}" type="presOf" srcId="{FAA04CCC-0686-4858-8A78-F45452300512}" destId="{49CDACD1-4FEA-42A6-9172-23976FA2443C}" srcOrd="0" destOrd="0" presId="urn:microsoft.com/office/officeart/2005/8/layout/lProcess3"/>
    <dgm:cxn modelId="{48102804-1C99-42B2-B139-190AAB0E025A}" type="presOf" srcId="{02E5E42D-850A-4587-AED2-221011C8F17C}" destId="{59F6C41B-CE4F-419D-9F5A-8C60C129BDA5}" srcOrd="0" destOrd="0" presId="urn:microsoft.com/office/officeart/2005/8/layout/lProcess3"/>
    <dgm:cxn modelId="{ECD28C2F-CB14-4384-AF5A-7FCB4279E1E2}" srcId="{A3A55DC8-669D-43D9-AAC1-FC4546F5A422}" destId="{FAA04CCC-0686-4858-8A78-F45452300512}" srcOrd="1" destOrd="0" parTransId="{BBF280AA-A8D2-48AE-B9E8-F31CB290CC52}" sibTransId="{E64DE995-ECCA-47B9-8080-B08377F1BCAD}"/>
    <dgm:cxn modelId="{9A7D3757-4598-406B-97BE-CB7AC635E413}" type="presParOf" srcId="{9E8B8123-B642-4F52-8582-7C5917340EA2}" destId="{36E1FB9B-1FB6-4C81-856C-C174D0E14265}" srcOrd="0" destOrd="0" presId="urn:microsoft.com/office/officeart/2005/8/layout/lProcess3"/>
    <dgm:cxn modelId="{26E21CAD-0D51-4083-820A-88CC5751EB3F}" type="presParOf" srcId="{36E1FB9B-1FB6-4C81-856C-C174D0E14265}" destId="{59F6C41B-CE4F-419D-9F5A-8C60C129BDA5}" srcOrd="0" destOrd="0" presId="urn:microsoft.com/office/officeart/2005/8/layout/lProcess3"/>
    <dgm:cxn modelId="{04F7708A-A880-4755-AEF5-E64350FA3CC9}" type="presParOf" srcId="{9E8B8123-B642-4F52-8582-7C5917340EA2}" destId="{009D94F4-4072-421D-BC2C-7E9DE106BC69}" srcOrd="1" destOrd="0" presId="urn:microsoft.com/office/officeart/2005/8/layout/lProcess3"/>
    <dgm:cxn modelId="{63B90771-19C0-4B62-9183-3484AA4F0937}" type="presParOf" srcId="{9E8B8123-B642-4F52-8582-7C5917340EA2}" destId="{28F3FD49-CE10-409F-B7A8-110EF42F2BF4}" srcOrd="2" destOrd="0" presId="urn:microsoft.com/office/officeart/2005/8/layout/lProcess3"/>
    <dgm:cxn modelId="{B16312CC-74E3-4255-9111-7694FD1066AF}" type="presParOf" srcId="{28F3FD49-CE10-409F-B7A8-110EF42F2BF4}" destId="{49CDACD1-4FEA-42A6-9172-23976FA2443C}"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866A385-9702-4DE8-811A-ED28E74C0E6E}"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726B6103-CE71-434C-85F5-7E7D45E52856}">
      <dgm:prSet/>
      <dgm:spPr/>
      <dgm:t>
        <a:bodyPr/>
        <a:lstStyle/>
        <a:p>
          <a:pPr rtl="0"/>
          <a:r>
            <a:rPr lang="es-ES" dirty="0" smtClean="0"/>
            <a:t>Los diseños más utilizados son los de la celda 1.</a:t>
          </a:r>
          <a:endParaRPr lang="es-MX" dirty="0"/>
        </a:p>
      </dgm:t>
    </dgm:pt>
    <dgm:pt modelId="{8EF8F51A-A186-42A1-974D-B60C8C36FC3C}" type="parTrans" cxnId="{FB63064C-04A4-42DE-8AB0-5C0B2EB0E9AB}">
      <dgm:prSet/>
      <dgm:spPr/>
      <dgm:t>
        <a:bodyPr/>
        <a:lstStyle/>
        <a:p>
          <a:endParaRPr lang="es-MX"/>
        </a:p>
      </dgm:t>
    </dgm:pt>
    <dgm:pt modelId="{EFB558EE-05A8-4581-A53E-A074D0B0BCB5}" type="sibTrans" cxnId="{FB63064C-04A4-42DE-8AB0-5C0B2EB0E9AB}">
      <dgm:prSet/>
      <dgm:spPr/>
      <dgm:t>
        <a:bodyPr/>
        <a:lstStyle/>
        <a:p>
          <a:endParaRPr lang="es-MX"/>
        </a:p>
      </dgm:t>
    </dgm:pt>
    <dgm:pt modelId="{49E6BC04-7754-482D-A82B-F98F8B3B2BC1}">
      <dgm:prSet/>
      <dgm:spPr/>
      <dgm:t>
        <a:bodyPr/>
        <a:lstStyle/>
        <a:p>
          <a:pPr rtl="0"/>
          <a:r>
            <a:rPr lang="es-ES" smtClean="0"/>
            <a:t>Principal método: Cuantitativo Qual          QUANT</a:t>
          </a:r>
          <a:endParaRPr lang="es-MX"/>
        </a:p>
      </dgm:t>
    </dgm:pt>
    <dgm:pt modelId="{5DECAF7B-3A14-4211-9DE5-90FE5F8610C8}" type="parTrans" cxnId="{6D30321F-6811-48B9-A430-9E5E52D95A3D}">
      <dgm:prSet/>
      <dgm:spPr/>
      <dgm:t>
        <a:bodyPr/>
        <a:lstStyle/>
        <a:p>
          <a:endParaRPr lang="es-MX"/>
        </a:p>
      </dgm:t>
    </dgm:pt>
    <dgm:pt modelId="{11D385B5-6798-4533-895C-E70E17B5E053}" type="sibTrans" cxnId="{6D30321F-6811-48B9-A430-9E5E52D95A3D}">
      <dgm:prSet/>
      <dgm:spPr/>
      <dgm:t>
        <a:bodyPr/>
        <a:lstStyle/>
        <a:p>
          <a:endParaRPr lang="es-MX"/>
        </a:p>
      </dgm:t>
    </dgm:pt>
    <dgm:pt modelId="{84688D13-30E2-4BB9-A315-E2BE3717C115}">
      <dgm:prSet/>
      <dgm:spPr/>
      <dgm:t>
        <a:bodyPr/>
        <a:lstStyle/>
        <a:p>
          <a:pPr rtl="0"/>
          <a:r>
            <a:rPr lang="es-ES" smtClean="0"/>
            <a:t>Implica estudios cualitativos preliminares</a:t>
          </a:r>
          <a:endParaRPr lang="es-MX"/>
        </a:p>
      </dgm:t>
    </dgm:pt>
    <dgm:pt modelId="{68A03EA0-94D4-47A9-AD8A-545989E9D689}" type="parTrans" cxnId="{5F50BE4D-125B-4BB6-90D3-48B73FBDFB8E}">
      <dgm:prSet/>
      <dgm:spPr/>
      <dgm:t>
        <a:bodyPr/>
        <a:lstStyle/>
        <a:p>
          <a:endParaRPr lang="es-MX"/>
        </a:p>
      </dgm:t>
    </dgm:pt>
    <dgm:pt modelId="{73B2D01D-1CB5-4EFA-9AC5-31A59FB6776E}" type="sibTrans" cxnId="{5F50BE4D-125B-4BB6-90D3-48B73FBDFB8E}">
      <dgm:prSet/>
      <dgm:spPr/>
      <dgm:t>
        <a:bodyPr/>
        <a:lstStyle/>
        <a:p>
          <a:endParaRPr lang="es-MX"/>
        </a:p>
      </dgm:t>
    </dgm:pt>
    <dgm:pt modelId="{F882EC9A-2413-4589-9CBE-C5E5F44485BE}" type="pres">
      <dgm:prSet presAssocID="{E866A385-9702-4DE8-811A-ED28E74C0E6E}" presName="compositeShape" presStyleCnt="0">
        <dgm:presLayoutVars>
          <dgm:chMax val="7"/>
          <dgm:dir/>
          <dgm:resizeHandles val="exact"/>
        </dgm:presLayoutVars>
      </dgm:prSet>
      <dgm:spPr/>
    </dgm:pt>
    <dgm:pt modelId="{E696452A-DD52-4FA2-BF56-838D5ED9062A}" type="pres">
      <dgm:prSet presAssocID="{726B6103-CE71-434C-85F5-7E7D45E52856}" presName="circ1" presStyleLbl="vennNode1" presStyleIdx="0" presStyleCnt="3"/>
      <dgm:spPr/>
    </dgm:pt>
    <dgm:pt modelId="{51EC4DC8-EB78-4678-9A48-001102767818}" type="pres">
      <dgm:prSet presAssocID="{726B6103-CE71-434C-85F5-7E7D45E52856}" presName="circ1Tx" presStyleLbl="revTx" presStyleIdx="0" presStyleCnt="0">
        <dgm:presLayoutVars>
          <dgm:chMax val="0"/>
          <dgm:chPref val="0"/>
          <dgm:bulletEnabled val="1"/>
        </dgm:presLayoutVars>
      </dgm:prSet>
      <dgm:spPr/>
    </dgm:pt>
    <dgm:pt modelId="{AB8D3523-8C78-4300-9F3C-84E5721DF12C}" type="pres">
      <dgm:prSet presAssocID="{49E6BC04-7754-482D-A82B-F98F8B3B2BC1}" presName="circ2" presStyleLbl="vennNode1" presStyleIdx="1" presStyleCnt="3"/>
      <dgm:spPr/>
    </dgm:pt>
    <dgm:pt modelId="{2232CA37-0397-4A82-9755-40935FEB3309}" type="pres">
      <dgm:prSet presAssocID="{49E6BC04-7754-482D-A82B-F98F8B3B2BC1}" presName="circ2Tx" presStyleLbl="revTx" presStyleIdx="0" presStyleCnt="0">
        <dgm:presLayoutVars>
          <dgm:chMax val="0"/>
          <dgm:chPref val="0"/>
          <dgm:bulletEnabled val="1"/>
        </dgm:presLayoutVars>
      </dgm:prSet>
      <dgm:spPr/>
    </dgm:pt>
    <dgm:pt modelId="{4A7375CA-DCEC-4A14-B054-CFE0DD4E3BE3}" type="pres">
      <dgm:prSet presAssocID="{84688D13-30E2-4BB9-A315-E2BE3717C115}" presName="circ3" presStyleLbl="vennNode1" presStyleIdx="2" presStyleCnt="3"/>
      <dgm:spPr/>
    </dgm:pt>
    <dgm:pt modelId="{4D2F281E-7416-4575-AB01-01DCB3EF2918}" type="pres">
      <dgm:prSet presAssocID="{84688D13-30E2-4BB9-A315-E2BE3717C115}" presName="circ3Tx" presStyleLbl="revTx" presStyleIdx="0" presStyleCnt="0">
        <dgm:presLayoutVars>
          <dgm:chMax val="0"/>
          <dgm:chPref val="0"/>
          <dgm:bulletEnabled val="1"/>
        </dgm:presLayoutVars>
      </dgm:prSet>
      <dgm:spPr/>
    </dgm:pt>
  </dgm:ptLst>
  <dgm:cxnLst>
    <dgm:cxn modelId="{8E07AB10-FB79-4614-891F-D6EEE05FD5C8}" type="presOf" srcId="{E866A385-9702-4DE8-811A-ED28E74C0E6E}" destId="{F882EC9A-2413-4589-9CBE-C5E5F44485BE}" srcOrd="0" destOrd="0" presId="urn:microsoft.com/office/officeart/2005/8/layout/venn1"/>
    <dgm:cxn modelId="{11AF9D9F-4145-4A3F-9E87-DF4EB2974C56}" type="presOf" srcId="{726B6103-CE71-434C-85F5-7E7D45E52856}" destId="{51EC4DC8-EB78-4678-9A48-001102767818}" srcOrd="1" destOrd="0" presId="urn:microsoft.com/office/officeart/2005/8/layout/venn1"/>
    <dgm:cxn modelId="{5F50BE4D-125B-4BB6-90D3-48B73FBDFB8E}" srcId="{E866A385-9702-4DE8-811A-ED28E74C0E6E}" destId="{84688D13-30E2-4BB9-A315-E2BE3717C115}" srcOrd="2" destOrd="0" parTransId="{68A03EA0-94D4-47A9-AD8A-545989E9D689}" sibTransId="{73B2D01D-1CB5-4EFA-9AC5-31A59FB6776E}"/>
    <dgm:cxn modelId="{6D30321F-6811-48B9-A430-9E5E52D95A3D}" srcId="{E866A385-9702-4DE8-811A-ED28E74C0E6E}" destId="{49E6BC04-7754-482D-A82B-F98F8B3B2BC1}" srcOrd="1" destOrd="0" parTransId="{5DECAF7B-3A14-4211-9DE5-90FE5F8610C8}" sibTransId="{11D385B5-6798-4533-895C-E70E17B5E053}"/>
    <dgm:cxn modelId="{89A0BD04-61F0-4D5A-B7D0-87F3B2D31F89}" type="presOf" srcId="{726B6103-CE71-434C-85F5-7E7D45E52856}" destId="{E696452A-DD52-4FA2-BF56-838D5ED9062A}" srcOrd="0" destOrd="0" presId="urn:microsoft.com/office/officeart/2005/8/layout/venn1"/>
    <dgm:cxn modelId="{FB63064C-04A4-42DE-8AB0-5C0B2EB0E9AB}" srcId="{E866A385-9702-4DE8-811A-ED28E74C0E6E}" destId="{726B6103-CE71-434C-85F5-7E7D45E52856}" srcOrd="0" destOrd="0" parTransId="{8EF8F51A-A186-42A1-974D-B60C8C36FC3C}" sibTransId="{EFB558EE-05A8-4581-A53E-A074D0B0BCB5}"/>
    <dgm:cxn modelId="{D3CA62F9-B6F5-4479-A390-DF0AF8452EFA}" type="presOf" srcId="{49E6BC04-7754-482D-A82B-F98F8B3B2BC1}" destId="{AB8D3523-8C78-4300-9F3C-84E5721DF12C}" srcOrd="0" destOrd="0" presId="urn:microsoft.com/office/officeart/2005/8/layout/venn1"/>
    <dgm:cxn modelId="{AF660463-2714-4F20-B372-E0B43950CBD0}" type="presOf" srcId="{84688D13-30E2-4BB9-A315-E2BE3717C115}" destId="{4D2F281E-7416-4575-AB01-01DCB3EF2918}" srcOrd="1" destOrd="0" presId="urn:microsoft.com/office/officeart/2005/8/layout/venn1"/>
    <dgm:cxn modelId="{60857EDC-5D55-4986-839E-B7E1FE4DDFD3}" type="presOf" srcId="{84688D13-30E2-4BB9-A315-E2BE3717C115}" destId="{4A7375CA-DCEC-4A14-B054-CFE0DD4E3BE3}" srcOrd="0" destOrd="0" presId="urn:microsoft.com/office/officeart/2005/8/layout/venn1"/>
    <dgm:cxn modelId="{2AEBF0E3-832E-4573-8B0A-8E498F4B2E92}" type="presOf" srcId="{49E6BC04-7754-482D-A82B-F98F8B3B2BC1}" destId="{2232CA37-0397-4A82-9755-40935FEB3309}" srcOrd="1" destOrd="0" presId="urn:microsoft.com/office/officeart/2005/8/layout/venn1"/>
    <dgm:cxn modelId="{EA609A57-623B-4683-8BDF-4BD8F0D2BBA4}" type="presParOf" srcId="{F882EC9A-2413-4589-9CBE-C5E5F44485BE}" destId="{E696452A-DD52-4FA2-BF56-838D5ED9062A}" srcOrd="0" destOrd="0" presId="urn:microsoft.com/office/officeart/2005/8/layout/venn1"/>
    <dgm:cxn modelId="{3BAF3C6C-9BC5-47F4-B259-53D277EC9321}" type="presParOf" srcId="{F882EC9A-2413-4589-9CBE-C5E5F44485BE}" destId="{51EC4DC8-EB78-4678-9A48-001102767818}" srcOrd="1" destOrd="0" presId="urn:microsoft.com/office/officeart/2005/8/layout/venn1"/>
    <dgm:cxn modelId="{24B31C50-E314-4B11-816B-37D82EB73500}" type="presParOf" srcId="{F882EC9A-2413-4589-9CBE-C5E5F44485BE}" destId="{AB8D3523-8C78-4300-9F3C-84E5721DF12C}" srcOrd="2" destOrd="0" presId="urn:microsoft.com/office/officeart/2005/8/layout/venn1"/>
    <dgm:cxn modelId="{19B47A30-87A0-487B-9ACF-5CD89F35B5A8}" type="presParOf" srcId="{F882EC9A-2413-4589-9CBE-C5E5F44485BE}" destId="{2232CA37-0397-4A82-9755-40935FEB3309}" srcOrd="3" destOrd="0" presId="urn:microsoft.com/office/officeart/2005/8/layout/venn1"/>
    <dgm:cxn modelId="{5765AF84-0B0B-4936-A40B-9504152C921A}" type="presParOf" srcId="{F882EC9A-2413-4589-9CBE-C5E5F44485BE}" destId="{4A7375CA-DCEC-4A14-B054-CFE0DD4E3BE3}" srcOrd="4" destOrd="0" presId="urn:microsoft.com/office/officeart/2005/8/layout/venn1"/>
    <dgm:cxn modelId="{21D4E3E6-5D3A-47E3-A2D6-619B9A2C4D0E}" type="presParOf" srcId="{F882EC9A-2413-4589-9CBE-C5E5F44485BE}" destId="{4D2F281E-7416-4575-AB01-01DCB3EF2918}"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7C526BF-1494-4FC7-ACCB-DBA10249F31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505CB9B-6FE8-44BC-805D-E6DAB0C68455}">
      <dgm:prSet custT="1"/>
      <dgm:spPr/>
      <dgm:t>
        <a:bodyPr/>
        <a:lstStyle/>
        <a:p>
          <a:pPr rtl="0"/>
          <a:r>
            <a:rPr lang="es-ES" sz="1600" smtClean="0"/>
            <a:t>No hay nada que indique que la investigación cualitativa es inadecuada o incompleta.</a:t>
          </a:r>
          <a:endParaRPr lang="es-MX" sz="1600"/>
        </a:p>
      </dgm:t>
    </dgm:pt>
    <dgm:pt modelId="{48E236D8-8FDB-4F5B-917B-4D5BD1BBC0FC}" type="parTrans" cxnId="{69E6488C-81C8-43B2-B22F-5C108BAD6A8D}">
      <dgm:prSet/>
      <dgm:spPr/>
      <dgm:t>
        <a:bodyPr/>
        <a:lstStyle/>
        <a:p>
          <a:endParaRPr lang="es-MX" sz="2000"/>
        </a:p>
      </dgm:t>
    </dgm:pt>
    <dgm:pt modelId="{72CE9B3D-3A29-42DB-8F39-7F9545BA5753}" type="sibTrans" cxnId="{69E6488C-81C8-43B2-B22F-5C108BAD6A8D}">
      <dgm:prSet/>
      <dgm:spPr/>
      <dgm:t>
        <a:bodyPr/>
        <a:lstStyle/>
        <a:p>
          <a:endParaRPr lang="es-MX" sz="2000"/>
        </a:p>
      </dgm:t>
    </dgm:pt>
    <dgm:pt modelId="{7BD3E8D4-51EB-4477-9C7D-5DE18912A4FF}">
      <dgm:prSet custT="1"/>
      <dgm:spPr/>
      <dgm:t>
        <a:bodyPr/>
        <a:lstStyle/>
        <a:p>
          <a:pPr rtl="0"/>
          <a:r>
            <a:rPr lang="es-ES" sz="1600" smtClean="0"/>
            <a:t>Las cuatro posibilidades son igual de útiles.</a:t>
          </a:r>
          <a:endParaRPr lang="es-MX" sz="1600"/>
        </a:p>
      </dgm:t>
    </dgm:pt>
    <dgm:pt modelId="{60F31055-33AA-4DC1-8042-B0B181CD6F1B}" type="parTrans" cxnId="{9857328C-7704-4E1B-A28F-0BE044B9975E}">
      <dgm:prSet/>
      <dgm:spPr/>
      <dgm:t>
        <a:bodyPr/>
        <a:lstStyle/>
        <a:p>
          <a:endParaRPr lang="es-MX" sz="2000"/>
        </a:p>
      </dgm:t>
    </dgm:pt>
    <dgm:pt modelId="{95C69275-3179-407C-A67D-58BCBD4347E6}" type="sibTrans" cxnId="{9857328C-7704-4E1B-A28F-0BE044B9975E}">
      <dgm:prSet/>
      <dgm:spPr/>
      <dgm:t>
        <a:bodyPr/>
        <a:lstStyle/>
        <a:p>
          <a:endParaRPr lang="es-MX" sz="2000"/>
        </a:p>
      </dgm:t>
    </dgm:pt>
    <dgm:pt modelId="{CD98BEE6-A149-4444-B2C7-CD99058E256F}">
      <dgm:prSet custT="1"/>
      <dgm:spPr/>
      <dgm:t>
        <a:bodyPr/>
        <a:lstStyle/>
        <a:p>
          <a:pPr rtl="0"/>
          <a:r>
            <a:rPr lang="es-ES" sz="1600" smtClean="0"/>
            <a:t>El valor del trabajo de los  investigadores cualitativos y cuantitativos  no debe entenderse como mal o denigrado.</a:t>
          </a:r>
          <a:endParaRPr lang="es-MX" sz="1600"/>
        </a:p>
      </dgm:t>
    </dgm:pt>
    <dgm:pt modelId="{A7980141-577F-45B8-B0AE-0EFD77C12A6C}" type="parTrans" cxnId="{CB983026-3DE4-4A24-8639-F4D576E8CC4C}">
      <dgm:prSet/>
      <dgm:spPr/>
      <dgm:t>
        <a:bodyPr/>
        <a:lstStyle/>
        <a:p>
          <a:endParaRPr lang="es-MX" sz="2000"/>
        </a:p>
      </dgm:t>
    </dgm:pt>
    <dgm:pt modelId="{E4788D44-4148-4BDA-8886-AD889DF118D5}" type="sibTrans" cxnId="{CB983026-3DE4-4A24-8639-F4D576E8CC4C}">
      <dgm:prSet/>
      <dgm:spPr/>
      <dgm:t>
        <a:bodyPr/>
        <a:lstStyle/>
        <a:p>
          <a:endParaRPr lang="es-MX" sz="2000"/>
        </a:p>
      </dgm:t>
    </dgm:pt>
    <dgm:pt modelId="{95443E59-BFDD-4E59-A6E7-162B50BAE7A2}">
      <dgm:prSet custT="1"/>
      <dgm:spPr/>
      <dgm:t>
        <a:bodyPr/>
        <a:lstStyle/>
        <a:p>
          <a:pPr rtl="0"/>
          <a:r>
            <a:rPr lang="es-ES" sz="1600" smtClean="0"/>
            <a:t>Los debates sobre el uso de cualquiera de los métodos cualitativos y cuantitativos en el aislamiento pueden llevar fácilmente a conclusiones erróneas sobre cómo usarlos de forma combinada.</a:t>
          </a:r>
          <a:endParaRPr lang="es-MX" sz="1600"/>
        </a:p>
      </dgm:t>
    </dgm:pt>
    <dgm:pt modelId="{B4F8D235-45D2-4800-8DC4-38B515EF4955}" type="parTrans" cxnId="{2B6353DF-8AA8-475E-AFB6-E042EA10D949}">
      <dgm:prSet/>
      <dgm:spPr/>
      <dgm:t>
        <a:bodyPr/>
        <a:lstStyle/>
        <a:p>
          <a:endParaRPr lang="es-MX" sz="2000"/>
        </a:p>
      </dgm:t>
    </dgm:pt>
    <dgm:pt modelId="{185B319C-E04C-4995-998F-95B68E1677B0}" type="sibTrans" cxnId="{2B6353DF-8AA8-475E-AFB6-E042EA10D949}">
      <dgm:prSet/>
      <dgm:spPr/>
      <dgm:t>
        <a:bodyPr/>
        <a:lstStyle/>
        <a:p>
          <a:endParaRPr lang="es-MX" sz="2000"/>
        </a:p>
      </dgm:t>
    </dgm:pt>
    <dgm:pt modelId="{6694A6EC-B98E-44B9-AF38-055CEEA9B26A}">
      <dgm:prSet custT="1"/>
      <dgm:spPr/>
      <dgm:t>
        <a:bodyPr/>
        <a:lstStyle/>
        <a:p>
          <a:pPr rtl="0"/>
          <a:r>
            <a:rPr lang="es-ES" sz="1600" smtClean="0"/>
            <a:t>La promoción abierta para cualquiera de los métodos cualitativos o cuantitativos como el único y verdadero camino casi inherentemente conduce a un rechazo de cualquier intento de combinarlos</a:t>
          </a:r>
          <a:endParaRPr lang="es-MX" sz="1600"/>
        </a:p>
      </dgm:t>
    </dgm:pt>
    <dgm:pt modelId="{54DA2385-28E4-4042-A690-43C4B1585100}" type="parTrans" cxnId="{60E2623F-15EB-45D8-9F62-A840C2A7E825}">
      <dgm:prSet/>
      <dgm:spPr/>
      <dgm:t>
        <a:bodyPr/>
        <a:lstStyle/>
        <a:p>
          <a:endParaRPr lang="es-MX" sz="2000"/>
        </a:p>
      </dgm:t>
    </dgm:pt>
    <dgm:pt modelId="{E6A1FF39-7FF0-4CC9-91C5-72F6EA923D05}" type="sibTrans" cxnId="{60E2623F-15EB-45D8-9F62-A840C2A7E825}">
      <dgm:prSet/>
      <dgm:spPr/>
      <dgm:t>
        <a:bodyPr/>
        <a:lstStyle/>
        <a:p>
          <a:endParaRPr lang="es-MX" sz="2000"/>
        </a:p>
      </dgm:t>
    </dgm:pt>
    <dgm:pt modelId="{C52B0E9C-6F51-4EEE-B220-A05E4C317049}" type="pres">
      <dgm:prSet presAssocID="{27C526BF-1494-4FC7-ACCB-DBA10249F31E}" presName="diagram" presStyleCnt="0">
        <dgm:presLayoutVars>
          <dgm:dir/>
          <dgm:resizeHandles val="exact"/>
        </dgm:presLayoutVars>
      </dgm:prSet>
      <dgm:spPr/>
    </dgm:pt>
    <dgm:pt modelId="{785EFBD6-F7CB-456A-B46F-A10C9F9DB3A0}" type="pres">
      <dgm:prSet presAssocID="{F505CB9B-6FE8-44BC-805D-E6DAB0C68455}" presName="node" presStyleLbl="node1" presStyleIdx="0" presStyleCnt="5">
        <dgm:presLayoutVars>
          <dgm:bulletEnabled val="1"/>
        </dgm:presLayoutVars>
      </dgm:prSet>
      <dgm:spPr/>
    </dgm:pt>
    <dgm:pt modelId="{530298E8-0AA2-4531-BEC3-CE11538EFA15}" type="pres">
      <dgm:prSet presAssocID="{72CE9B3D-3A29-42DB-8F39-7F9545BA5753}" presName="sibTrans" presStyleCnt="0"/>
      <dgm:spPr/>
    </dgm:pt>
    <dgm:pt modelId="{D681E442-0A90-40DF-9506-932A31260BD6}" type="pres">
      <dgm:prSet presAssocID="{7BD3E8D4-51EB-4477-9C7D-5DE18912A4FF}" presName="node" presStyleLbl="node1" presStyleIdx="1" presStyleCnt="5">
        <dgm:presLayoutVars>
          <dgm:bulletEnabled val="1"/>
        </dgm:presLayoutVars>
      </dgm:prSet>
      <dgm:spPr/>
    </dgm:pt>
    <dgm:pt modelId="{B1A32445-94DD-4BB4-9CBC-00D7DD868BB4}" type="pres">
      <dgm:prSet presAssocID="{95C69275-3179-407C-A67D-58BCBD4347E6}" presName="sibTrans" presStyleCnt="0"/>
      <dgm:spPr/>
    </dgm:pt>
    <dgm:pt modelId="{4765E2F9-7076-4956-A019-5A28C43049AF}" type="pres">
      <dgm:prSet presAssocID="{CD98BEE6-A149-4444-B2C7-CD99058E256F}" presName="node" presStyleLbl="node1" presStyleIdx="2" presStyleCnt="5">
        <dgm:presLayoutVars>
          <dgm:bulletEnabled val="1"/>
        </dgm:presLayoutVars>
      </dgm:prSet>
      <dgm:spPr/>
    </dgm:pt>
    <dgm:pt modelId="{E90F52F8-1BAF-4C56-8D53-78C43B50B729}" type="pres">
      <dgm:prSet presAssocID="{E4788D44-4148-4BDA-8886-AD889DF118D5}" presName="sibTrans" presStyleCnt="0"/>
      <dgm:spPr/>
    </dgm:pt>
    <dgm:pt modelId="{3E5893AC-886B-4F01-9FDA-F29582365027}" type="pres">
      <dgm:prSet presAssocID="{95443E59-BFDD-4E59-A6E7-162B50BAE7A2}" presName="node" presStyleLbl="node1" presStyleIdx="3" presStyleCnt="5">
        <dgm:presLayoutVars>
          <dgm:bulletEnabled val="1"/>
        </dgm:presLayoutVars>
      </dgm:prSet>
      <dgm:spPr/>
    </dgm:pt>
    <dgm:pt modelId="{7284E2B7-6352-49EF-87F9-9B97093ECA8E}" type="pres">
      <dgm:prSet presAssocID="{185B319C-E04C-4995-998F-95B68E1677B0}" presName="sibTrans" presStyleCnt="0"/>
      <dgm:spPr/>
    </dgm:pt>
    <dgm:pt modelId="{E3669830-E3B5-43F2-8829-A9D6ED1757EC}" type="pres">
      <dgm:prSet presAssocID="{6694A6EC-B98E-44B9-AF38-055CEEA9B26A}" presName="node" presStyleLbl="node1" presStyleIdx="4" presStyleCnt="5" custScaleX="161765">
        <dgm:presLayoutVars>
          <dgm:bulletEnabled val="1"/>
        </dgm:presLayoutVars>
      </dgm:prSet>
      <dgm:spPr/>
    </dgm:pt>
  </dgm:ptLst>
  <dgm:cxnLst>
    <dgm:cxn modelId="{CB983026-3DE4-4A24-8639-F4D576E8CC4C}" srcId="{27C526BF-1494-4FC7-ACCB-DBA10249F31E}" destId="{CD98BEE6-A149-4444-B2C7-CD99058E256F}" srcOrd="2" destOrd="0" parTransId="{A7980141-577F-45B8-B0AE-0EFD77C12A6C}" sibTransId="{E4788D44-4148-4BDA-8886-AD889DF118D5}"/>
    <dgm:cxn modelId="{60E2623F-15EB-45D8-9F62-A840C2A7E825}" srcId="{27C526BF-1494-4FC7-ACCB-DBA10249F31E}" destId="{6694A6EC-B98E-44B9-AF38-055CEEA9B26A}" srcOrd="4" destOrd="0" parTransId="{54DA2385-28E4-4042-A690-43C4B1585100}" sibTransId="{E6A1FF39-7FF0-4CC9-91C5-72F6EA923D05}"/>
    <dgm:cxn modelId="{EE0F9804-2CD0-4A7D-B77F-A8D7BA316051}" type="presOf" srcId="{7BD3E8D4-51EB-4477-9C7D-5DE18912A4FF}" destId="{D681E442-0A90-40DF-9506-932A31260BD6}" srcOrd="0" destOrd="0" presId="urn:microsoft.com/office/officeart/2005/8/layout/default"/>
    <dgm:cxn modelId="{385F4AB9-E465-4FCD-A02D-2F9220EED84E}" type="presOf" srcId="{6694A6EC-B98E-44B9-AF38-055CEEA9B26A}" destId="{E3669830-E3B5-43F2-8829-A9D6ED1757EC}" srcOrd="0" destOrd="0" presId="urn:microsoft.com/office/officeart/2005/8/layout/default"/>
    <dgm:cxn modelId="{EE7D802D-3D3A-4202-92A1-7B106F5F1B13}" type="presOf" srcId="{CD98BEE6-A149-4444-B2C7-CD99058E256F}" destId="{4765E2F9-7076-4956-A019-5A28C43049AF}" srcOrd="0" destOrd="0" presId="urn:microsoft.com/office/officeart/2005/8/layout/default"/>
    <dgm:cxn modelId="{9FAACA1D-A532-46F9-8AC2-20743A91E7E9}" type="presOf" srcId="{27C526BF-1494-4FC7-ACCB-DBA10249F31E}" destId="{C52B0E9C-6F51-4EEE-B220-A05E4C317049}" srcOrd="0" destOrd="0" presId="urn:microsoft.com/office/officeart/2005/8/layout/default"/>
    <dgm:cxn modelId="{2B6353DF-8AA8-475E-AFB6-E042EA10D949}" srcId="{27C526BF-1494-4FC7-ACCB-DBA10249F31E}" destId="{95443E59-BFDD-4E59-A6E7-162B50BAE7A2}" srcOrd="3" destOrd="0" parTransId="{B4F8D235-45D2-4800-8DC4-38B515EF4955}" sibTransId="{185B319C-E04C-4995-998F-95B68E1677B0}"/>
    <dgm:cxn modelId="{9857328C-7704-4E1B-A28F-0BE044B9975E}" srcId="{27C526BF-1494-4FC7-ACCB-DBA10249F31E}" destId="{7BD3E8D4-51EB-4477-9C7D-5DE18912A4FF}" srcOrd="1" destOrd="0" parTransId="{60F31055-33AA-4DC1-8042-B0B181CD6F1B}" sibTransId="{95C69275-3179-407C-A67D-58BCBD4347E6}"/>
    <dgm:cxn modelId="{69E6488C-81C8-43B2-B22F-5C108BAD6A8D}" srcId="{27C526BF-1494-4FC7-ACCB-DBA10249F31E}" destId="{F505CB9B-6FE8-44BC-805D-E6DAB0C68455}" srcOrd="0" destOrd="0" parTransId="{48E236D8-8FDB-4F5B-917B-4D5BD1BBC0FC}" sibTransId="{72CE9B3D-3A29-42DB-8F39-7F9545BA5753}"/>
    <dgm:cxn modelId="{AD0671F4-6D34-4744-AC42-C6E34201B94E}" type="presOf" srcId="{95443E59-BFDD-4E59-A6E7-162B50BAE7A2}" destId="{3E5893AC-886B-4F01-9FDA-F29582365027}" srcOrd="0" destOrd="0" presId="urn:microsoft.com/office/officeart/2005/8/layout/default"/>
    <dgm:cxn modelId="{99D85C9B-F375-4A8F-B57D-0B120C0F8540}" type="presOf" srcId="{F505CB9B-6FE8-44BC-805D-E6DAB0C68455}" destId="{785EFBD6-F7CB-456A-B46F-A10C9F9DB3A0}" srcOrd="0" destOrd="0" presId="urn:microsoft.com/office/officeart/2005/8/layout/default"/>
    <dgm:cxn modelId="{8561BBBF-B866-4CD1-9A80-DA0EB79306DA}" type="presParOf" srcId="{C52B0E9C-6F51-4EEE-B220-A05E4C317049}" destId="{785EFBD6-F7CB-456A-B46F-A10C9F9DB3A0}" srcOrd="0" destOrd="0" presId="urn:microsoft.com/office/officeart/2005/8/layout/default"/>
    <dgm:cxn modelId="{C5F71C74-2B69-4062-8450-240268138FEC}" type="presParOf" srcId="{C52B0E9C-6F51-4EEE-B220-A05E4C317049}" destId="{530298E8-0AA2-4531-BEC3-CE11538EFA15}" srcOrd="1" destOrd="0" presId="urn:microsoft.com/office/officeart/2005/8/layout/default"/>
    <dgm:cxn modelId="{2D3534D7-2A48-4CB7-9061-FB1100158FCC}" type="presParOf" srcId="{C52B0E9C-6F51-4EEE-B220-A05E4C317049}" destId="{D681E442-0A90-40DF-9506-932A31260BD6}" srcOrd="2" destOrd="0" presId="urn:microsoft.com/office/officeart/2005/8/layout/default"/>
    <dgm:cxn modelId="{AABD8D51-E2F7-4EC4-87B1-B920DCF29C66}" type="presParOf" srcId="{C52B0E9C-6F51-4EEE-B220-A05E4C317049}" destId="{B1A32445-94DD-4BB4-9CBC-00D7DD868BB4}" srcOrd="3" destOrd="0" presId="urn:microsoft.com/office/officeart/2005/8/layout/default"/>
    <dgm:cxn modelId="{2A6C1F19-82C1-4A9D-A3CF-0CA038F3A79B}" type="presParOf" srcId="{C52B0E9C-6F51-4EEE-B220-A05E4C317049}" destId="{4765E2F9-7076-4956-A019-5A28C43049AF}" srcOrd="4" destOrd="0" presId="urn:microsoft.com/office/officeart/2005/8/layout/default"/>
    <dgm:cxn modelId="{704D4B7E-4A7B-4A86-B2A5-5A589E54390A}" type="presParOf" srcId="{C52B0E9C-6F51-4EEE-B220-A05E4C317049}" destId="{E90F52F8-1BAF-4C56-8D53-78C43B50B729}" srcOrd="5" destOrd="0" presId="urn:microsoft.com/office/officeart/2005/8/layout/default"/>
    <dgm:cxn modelId="{B5C24DFF-7218-404C-8244-F23851658B42}" type="presParOf" srcId="{C52B0E9C-6F51-4EEE-B220-A05E4C317049}" destId="{3E5893AC-886B-4F01-9FDA-F29582365027}" srcOrd="6" destOrd="0" presId="urn:microsoft.com/office/officeart/2005/8/layout/default"/>
    <dgm:cxn modelId="{356914A5-064D-4CFE-A57E-FAB735D6FA8A}" type="presParOf" srcId="{C52B0E9C-6F51-4EEE-B220-A05E4C317049}" destId="{7284E2B7-6352-49EF-87F9-9B97093ECA8E}" srcOrd="7" destOrd="0" presId="urn:microsoft.com/office/officeart/2005/8/layout/default"/>
    <dgm:cxn modelId="{79915F55-8CBC-4939-9F3F-922DD832D2D4}" type="presParOf" srcId="{C52B0E9C-6F51-4EEE-B220-A05E4C317049}" destId="{E3669830-E3B5-43F2-8829-A9D6ED1757EC}"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43CF59-3EF1-4FF3-BB08-B6B8725AD7C8}"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s-ES"/>
        </a:p>
      </dgm:t>
    </dgm:pt>
    <dgm:pt modelId="{F65B2E71-2FBA-4805-BD6C-14650BE89691}">
      <dgm:prSet custT="1"/>
      <dgm:spPr/>
      <dgm:t>
        <a:bodyPr/>
        <a:lstStyle/>
        <a:p>
          <a:pPr rtl="0"/>
          <a:r>
            <a:rPr lang="es-ES" sz="1600" dirty="0" smtClean="0"/>
            <a:t>Algunos investigadores han ignorado paradigmas al combinar los métodos  (han seleccionado los métodos operando dentro de los paradigmas)</a:t>
          </a:r>
          <a:endParaRPr lang="es-ES" sz="1600" dirty="0"/>
        </a:p>
      </dgm:t>
    </dgm:pt>
    <dgm:pt modelId="{92BD5760-57FF-4687-8F9B-3C37FFAE6627}" type="parTrans" cxnId="{734288DB-8204-45BD-90C0-ADD38EF193F5}">
      <dgm:prSet/>
      <dgm:spPr/>
      <dgm:t>
        <a:bodyPr/>
        <a:lstStyle/>
        <a:p>
          <a:endParaRPr lang="es-ES" sz="2400"/>
        </a:p>
      </dgm:t>
    </dgm:pt>
    <dgm:pt modelId="{CDB443DF-2872-47E1-8E23-CB0AFEA44904}" type="sibTrans" cxnId="{734288DB-8204-45BD-90C0-ADD38EF193F5}">
      <dgm:prSet/>
      <dgm:spPr/>
      <dgm:t>
        <a:bodyPr/>
        <a:lstStyle/>
        <a:p>
          <a:endParaRPr lang="es-ES" sz="2400"/>
        </a:p>
      </dgm:t>
    </dgm:pt>
    <dgm:pt modelId="{93E2CBC5-D538-4DD4-A0ED-EB14E55BA754}">
      <dgm:prSet custT="1"/>
      <dgm:spPr/>
      <dgm:t>
        <a:bodyPr/>
        <a:lstStyle/>
        <a:p>
          <a:pPr rtl="0"/>
          <a:r>
            <a:rPr lang="es-ES" sz="1600" dirty="0" smtClean="0"/>
            <a:t>El presente enfoque reconoce la importancia de paradigmas porque mucho se ha ganado reconociendo las diferencias epistemológicas entre métodos.</a:t>
          </a:r>
          <a:endParaRPr lang="es-ES" sz="1600" dirty="0"/>
        </a:p>
      </dgm:t>
    </dgm:pt>
    <dgm:pt modelId="{782BD85A-E066-466B-A2F5-F38C34B46C26}" type="parTrans" cxnId="{22C581DD-2E5A-48F6-995B-3531DF7373FF}">
      <dgm:prSet/>
      <dgm:spPr/>
      <dgm:t>
        <a:bodyPr/>
        <a:lstStyle/>
        <a:p>
          <a:endParaRPr lang="es-ES" sz="2400"/>
        </a:p>
      </dgm:t>
    </dgm:pt>
    <dgm:pt modelId="{CC167266-2B04-4C7F-8FBE-98BFE86D8F58}" type="sibTrans" cxnId="{22C581DD-2E5A-48F6-995B-3531DF7373FF}">
      <dgm:prSet/>
      <dgm:spPr/>
      <dgm:t>
        <a:bodyPr/>
        <a:lstStyle/>
        <a:p>
          <a:endParaRPr lang="es-ES" sz="2400"/>
        </a:p>
      </dgm:t>
    </dgm:pt>
    <dgm:pt modelId="{3D199E36-FAD0-4F6E-824D-1E919B8D56A3}" type="pres">
      <dgm:prSet presAssocID="{E043CF59-3EF1-4FF3-BB08-B6B8725AD7C8}" presName="Name0" presStyleCnt="0">
        <dgm:presLayoutVars>
          <dgm:chMax val="7"/>
          <dgm:dir/>
          <dgm:animLvl val="lvl"/>
          <dgm:resizeHandles val="exact"/>
        </dgm:presLayoutVars>
      </dgm:prSet>
      <dgm:spPr/>
      <dgm:t>
        <a:bodyPr/>
        <a:lstStyle/>
        <a:p>
          <a:endParaRPr lang="es-MX"/>
        </a:p>
      </dgm:t>
    </dgm:pt>
    <dgm:pt modelId="{6C679504-B959-4B03-8FAB-DE971177C964}" type="pres">
      <dgm:prSet presAssocID="{F65B2E71-2FBA-4805-BD6C-14650BE89691}" presName="circle1" presStyleLbl="node1" presStyleIdx="0" presStyleCnt="2"/>
      <dgm:spPr/>
    </dgm:pt>
    <dgm:pt modelId="{DBEB8514-377F-472C-ABEA-F203D31F1ABF}" type="pres">
      <dgm:prSet presAssocID="{F65B2E71-2FBA-4805-BD6C-14650BE89691}" presName="space" presStyleCnt="0"/>
      <dgm:spPr/>
    </dgm:pt>
    <dgm:pt modelId="{36B98375-2FAA-473B-96BC-FA5048182118}" type="pres">
      <dgm:prSet presAssocID="{F65B2E71-2FBA-4805-BD6C-14650BE89691}" presName="rect1" presStyleLbl="alignAcc1" presStyleIdx="0" presStyleCnt="2"/>
      <dgm:spPr/>
      <dgm:t>
        <a:bodyPr/>
        <a:lstStyle/>
        <a:p>
          <a:endParaRPr lang="es-MX"/>
        </a:p>
      </dgm:t>
    </dgm:pt>
    <dgm:pt modelId="{3DEF41B9-9917-4EB2-A08D-52D8155A71DA}" type="pres">
      <dgm:prSet presAssocID="{93E2CBC5-D538-4DD4-A0ED-EB14E55BA754}" presName="vertSpace2" presStyleLbl="node1" presStyleIdx="0" presStyleCnt="2"/>
      <dgm:spPr/>
    </dgm:pt>
    <dgm:pt modelId="{DFEEC077-7152-4334-A187-8F92D9EC7EA7}" type="pres">
      <dgm:prSet presAssocID="{93E2CBC5-D538-4DD4-A0ED-EB14E55BA754}" presName="circle2" presStyleLbl="node1" presStyleIdx="1" presStyleCnt="2"/>
      <dgm:spPr/>
    </dgm:pt>
    <dgm:pt modelId="{7369ECA3-4C85-40A6-97A5-C80C61629548}" type="pres">
      <dgm:prSet presAssocID="{93E2CBC5-D538-4DD4-A0ED-EB14E55BA754}" presName="rect2" presStyleLbl="alignAcc1" presStyleIdx="1" presStyleCnt="2"/>
      <dgm:spPr/>
      <dgm:t>
        <a:bodyPr/>
        <a:lstStyle/>
        <a:p>
          <a:endParaRPr lang="es-MX"/>
        </a:p>
      </dgm:t>
    </dgm:pt>
    <dgm:pt modelId="{ADCCBCCA-F799-44A3-B663-228EDE44E33E}" type="pres">
      <dgm:prSet presAssocID="{F65B2E71-2FBA-4805-BD6C-14650BE89691}" presName="rect1ParTxNoCh" presStyleLbl="alignAcc1" presStyleIdx="1" presStyleCnt="2">
        <dgm:presLayoutVars>
          <dgm:chMax val="1"/>
          <dgm:bulletEnabled val="1"/>
        </dgm:presLayoutVars>
      </dgm:prSet>
      <dgm:spPr/>
      <dgm:t>
        <a:bodyPr/>
        <a:lstStyle/>
        <a:p>
          <a:endParaRPr lang="es-MX"/>
        </a:p>
      </dgm:t>
    </dgm:pt>
    <dgm:pt modelId="{60DE48AB-DE1B-43CB-9DC0-323C06D81BC2}" type="pres">
      <dgm:prSet presAssocID="{93E2CBC5-D538-4DD4-A0ED-EB14E55BA754}" presName="rect2ParTxNoCh" presStyleLbl="alignAcc1" presStyleIdx="1" presStyleCnt="2">
        <dgm:presLayoutVars>
          <dgm:chMax val="1"/>
          <dgm:bulletEnabled val="1"/>
        </dgm:presLayoutVars>
      </dgm:prSet>
      <dgm:spPr/>
      <dgm:t>
        <a:bodyPr/>
        <a:lstStyle/>
        <a:p>
          <a:endParaRPr lang="es-MX"/>
        </a:p>
      </dgm:t>
    </dgm:pt>
  </dgm:ptLst>
  <dgm:cxnLst>
    <dgm:cxn modelId="{734288DB-8204-45BD-90C0-ADD38EF193F5}" srcId="{E043CF59-3EF1-4FF3-BB08-B6B8725AD7C8}" destId="{F65B2E71-2FBA-4805-BD6C-14650BE89691}" srcOrd="0" destOrd="0" parTransId="{92BD5760-57FF-4687-8F9B-3C37FFAE6627}" sibTransId="{CDB443DF-2872-47E1-8E23-CB0AFEA44904}"/>
    <dgm:cxn modelId="{A5E939E5-F51F-4D3D-905D-1774AF0C7B06}" type="presOf" srcId="{93E2CBC5-D538-4DD4-A0ED-EB14E55BA754}" destId="{7369ECA3-4C85-40A6-97A5-C80C61629548}" srcOrd="0" destOrd="0" presId="urn:microsoft.com/office/officeart/2005/8/layout/target3"/>
    <dgm:cxn modelId="{FB52EE96-66CC-4847-BA1C-37ACD1627C95}" type="presOf" srcId="{F65B2E71-2FBA-4805-BD6C-14650BE89691}" destId="{ADCCBCCA-F799-44A3-B663-228EDE44E33E}" srcOrd="1" destOrd="0" presId="urn:microsoft.com/office/officeart/2005/8/layout/target3"/>
    <dgm:cxn modelId="{22C581DD-2E5A-48F6-995B-3531DF7373FF}" srcId="{E043CF59-3EF1-4FF3-BB08-B6B8725AD7C8}" destId="{93E2CBC5-D538-4DD4-A0ED-EB14E55BA754}" srcOrd="1" destOrd="0" parTransId="{782BD85A-E066-466B-A2F5-F38C34B46C26}" sibTransId="{CC167266-2B04-4C7F-8FBE-98BFE86D8F58}"/>
    <dgm:cxn modelId="{21B5099C-413F-4951-A2B4-E389CEB5FACB}" type="presOf" srcId="{F65B2E71-2FBA-4805-BD6C-14650BE89691}" destId="{36B98375-2FAA-473B-96BC-FA5048182118}" srcOrd="0" destOrd="0" presId="urn:microsoft.com/office/officeart/2005/8/layout/target3"/>
    <dgm:cxn modelId="{65EA2EDC-1DEE-45C4-B0BC-0511931BB9B6}" type="presOf" srcId="{E043CF59-3EF1-4FF3-BB08-B6B8725AD7C8}" destId="{3D199E36-FAD0-4F6E-824D-1E919B8D56A3}" srcOrd="0" destOrd="0" presId="urn:microsoft.com/office/officeart/2005/8/layout/target3"/>
    <dgm:cxn modelId="{112F7F71-96E9-43DF-9170-8AF94C1A250A}" type="presOf" srcId="{93E2CBC5-D538-4DD4-A0ED-EB14E55BA754}" destId="{60DE48AB-DE1B-43CB-9DC0-323C06D81BC2}" srcOrd="1" destOrd="0" presId="urn:microsoft.com/office/officeart/2005/8/layout/target3"/>
    <dgm:cxn modelId="{CD5FD25C-94D7-47EF-9AFE-CBC8EADADAA0}" type="presParOf" srcId="{3D199E36-FAD0-4F6E-824D-1E919B8D56A3}" destId="{6C679504-B959-4B03-8FAB-DE971177C964}" srcOrd="0" destOrd="0" presId="urn:microsoft.com/office/officeart/2005/8/layout/target3"/>
    <dgm:cxn modelId="{214FFC89-EF0B-4658-92D8-64D6277FA156}" type="presParOf" srcId="{3D199E36-FAD0-4F6E-824D-1E919B8D56A3}" destId="{DBEB8514-377F-472C-ABEA-F203D31F1ABF}" srcOrd="1" destOrd="0" presId="urn:microsoft.com/office/officeart/2005/8/layout/target3"/>
    <dgm:cxn modelId="{2901292C-2739-4D4A-A8ED-B2B06503C25E}" type="presParOf" srcId="{3D199E36-FAD0-4F6E-824D-1E919B8D56A3}" destId="{36B98375-2FAA-473B-96BC-FA5048182118}" srcOrd="2" destOrd="0" presId="urn:microsoft.com/office/officeart/2005/8/layout/target3"/>
    <dgm:cxn modelId="{6EEA3B1C-44E0-4D0D-83F9-7E0D85CCE457}" type="presParOf" srcId="{3D199E36-FAD0-4F6E-824D-1E919B8D56A3}" destId="{3DEF41B9-9917-4EB2-A08D-52D8155A71DA}" srcOrd="3" destOrd="0" presId="urn:microsoft.com/office/officeart/2005/8/layout/target3"/>
    <dgm:cxn modelId="{3E962B79-5F24-45E1-9A9D-5E9943F095AF}" type="presParOf" srcId="{3D199E36-FAD0-4F6E-824D-1E919B8D56A3}" destId="{DFEEC077-7152-4334-A187-8F92D9EC7EA7}" srcOrd="4" destOrd="0" presId="urn:microsoft.com/office/officeart/2005/8/layout/target3"/>
    <dgm:cxn modelId="{2BD2D634-D17E-4AE7-8FB5-302D4413964C}" type="presParOf" srcId="{3D199E36-FAD0-4F6E-824D-1E919B8D56A3}" destId="{7369ECA3-4C85-40A6-97A5-C80C61629548}" srcOrd="5" destOrd="0" presId="urn:microsoft.com/office/officeart/2005/8/layout/target3"/>
    <dgm:cxn modelId="{8297E288-89C0-402B-9030-21BA7488BFDC}" type="presParOf" srcId="{3D199E36-FAD0-4F6E-824D-1E919B8D56A3}" destId="{ADCCBCCA-F799-44A3-B663-228EDE44E33E}" srcOrd="6" destOrd="0" presId="urn:microsoft.com/office/officeart/2005/8/layout/target3"/>
    <dgm:cxn modelId="{E9F1A68A-19B3-40BB-A17F-160293DC6AA1}" type="presParOf" srcId="{3D199E36-FAD0-4F6E-824D-1E919B8D56A3}" destId="{60DE48AB-DE1B-43CB-9DC0-323C06D81BC2}"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E129331-B816-4289-BEF0-F759018C8156}" type="doc">
      <dgm:prSet loTypeId="urn:microsoft.com/office/officeart/2009/layout/ReverseList" loCatId="relationship" qsTypeId="urn:microsoft.com/office/officeart/2005/8/quickstyle/simple1" qsCatId="simple" csTypeId="urn:microsoft.com/office/officeart/2005/8/colors/accent1_2" csCatId="accent1"/>
      <dgm:spPr/>
      <dgm:t>
        <a:bodyPr/>
        <a:lstStyle/>
        <a:p>
          <a:endParaRPr lang="es-MX"/>
        </a:p>
      </dgm:t>
    </dgm:pt>
    <dgm:pt modelId="{67603684-7DDE-4954-B680-71AA1B4C36A7}">
      <dgm:prSet/>
      <dgm:spPr/>
      <dgm:t>
        <a:bodyPr/>
        <a:lstStyle/>
        <a:p>
          <a:pPr rtl="0"/>
          <a:r>
            <a:rPr lang="es-ES" dirty="0" smtClean="0"/>
            <a:t>Algunos investigadores  han afirmado que las formas de conocimiento producidos por los enfoques cualitativos y cuantitativos son tan inconmensurables que tal comunicación es verdaderamente imposible. </a:t>
          </a:r>
          <a:endParaRPr lang="es-MX" dirty="0"/>
        </a:p>
      </dgm:t>
    </dgm:pt>
    <dgm:pt modelId="{978E9FCB-7DB7-4BF9-92D0-43EB1306DBDC}" type="parTrans" cxnId="{5789547A-C6E1-4664-89EB-77053C8761D8}">
      <dgm:prSet/>
      <dgm:spPr/>
      <dgm:t>
        <a:bodyPr/>
        <a:lstStyle/>
        <a:p>
          <a:endParaRPr lang="es-MX"/>
        </a:p>
      </dgm:t>
    </dgm:pt>
    <dgm:pt modelId="{CA2E3B63-EAB5-4A12-A642-E13ECEC208FA}" type="sibTrans" cxnId="{5789547A-C6E1-4664-89EB-77053C8761D8}">
      <dgm:prSet/>
      <dgm:spPr/>
      <dgm:t>
        <a:bodyPr/>
        <a:lstStyle/>
        <a:p>
          <a:endParaRPr lang="es-MX"/>
        </a:p>
      </dgm:t>
    </dgm:pt>
    <dgm:pt modelId="{D39E0693-2F1A-4C85-B4BA-38C7E7F85DD3}">
      <dgm:prSet/>
      <dgm:spPr/>
      <dgm:t>
        <a:bodyPr/>
        <a:lstStyle/>
        <a:p>
          <a:pPr rtl="0"/>
          <a:r>
            <a:rPr lang="es-ES" smtClean="0"/>
            <a:t>(Toca a los investigadores  investigar la posibilidad de combinarlos)</a:t>
          </a:r>
          <a:endParaRPr lang="es-MX"/>
        </a:p>
      </dgm:t>
    </dgm:pt>
    <dgm:pt modelId="{F97213C6-8915-425D-89EF-D93E214E0C51}" type="parTrans" cxnId="{F575CA5B-46A4-4585-8363-B6F13332415B}">
      <dgm:prSet/>
      <dgm:spPr/>
      <dgm:t>
        <a:bodyPr/>
        <a:lstStyle/>
        <a:p>
          <a:endParaRPr lang="es-MX"/>
        </a:p>
      </dgm:t>
    </dgm:pt>
    <dgm:pt modelId="{7CD025DB-1B0A-4858-B07F-38795E8D3537}" type="sibTrans" cxnId="{F575CA5B-46A4-4585-8363-B6F13332415B}">
      <dgm:prSet/>
      <dgm:spPr/>
      <dgm:t>
        <a:bodyPr/>
        <a:lstStyle/>
        <a:p>
          <a:endParaRPr lang="es-MX"/>
        </a:p>
      </dgm:t>
    </dgm:pt>
    <dgm:pt modelId="{375C3E5F-E84A-447F-9CED-662E30D5F88C}" type="pres">
      <dgm:prSet presAssocID="{4E129331-B816-4289-BEF0-F759018C8156}" presName="Name0" presStyleCnt="0">
        <dgm:presLayoutVars>
          <dgm:chMax val="2"/>
          <dgm:chPref val="2"/>
          <dgm:animLvl val="lvl"/>
        </dgm:presLayoutVars>
      </dgm:prSet>
      <dgm:spPr/>
    </dgm:pt>
    <dgm:pt modelId="{F29CEDB2-8245-4DD1-98E3-158AD0218237}" type="pres">
      <dgm:prSet presAssocID="{4E129331-B816-4289-BEF0-F759018C8156}" presName="LeftText" presStyleLbl="revTx" presStyleIdx="0" presStyleCnt="0">
        <dgm:presLayoutVars>
          <dgm:bulletEnabled val="1"/>
        </dgm:presLayoutVars>
      </dgm:prSet>
      <dgm:spPr/>
    </dgm:pt>
    <dgm:pt modelId="{41199C2B-E08B-402F-A1F2-FFC452F705FA}" type="pres">
      <dgm:prSet presAssocID="{4E129331-B816-4289-BEF0-F759018C8156}" presName="LeftNode" presStyleLbl="bgImgPlace1" presStyleIdx="0" presStyleCnt="2">
        <dgm:presLayoutVars>
          <dgm:chMax val="2"/>
          <dgm:chPref val="2"/>
        </dgm:presLayoutVars>
      </dgm:prSet>
      <dgm:spPr/>
    </dgm:pt>
    <dgm:pt modelId="{3E1261FD-E74B-4AD6-8FFE-A415C9A5CB39}" type="pres">
      <dgm:prSet presAssocID="{4E129331-B816-4289-BEF0-F759018C8156}" presName="RightText" presStyleLbl="revTx" presStyleIdx="0" presStyleCnt="0">
        <dgm:presLayoutVars>
          <dgm:bulletEnabled val="1"/>
        </dgm:presLayoutVars>
      </dgm:prSet>
      <dgm:spPr/>
    </dgm:pt>
    <dgm:pt modelId="{C7ABAC0F-6D09-4BEF-89A0-2432046A10A4}" type="pres">
      <dgm:prSet presAssocID="{4E129331-B816-4289-BEF0-F759018C8156}" presName="RightNode" presStyleLbl="bgImgPlace1" presStyleIdx="1" presStyleCnt="2">
        <dgm:presLayoutVars>
          <dgm:chMax val="0"/>
          <dgm:chPref val="0"/>
        </dgm:presLayoutVars>
      </dgm:prSet>
      <dgm:spPr/>
    </dgm:pt>
    <dgm:pt modelId="{A9866A21-3D7B-48AB-9AD1-7BCDCA0E5F00}" type="pres">
      <dgm:prSet presAssocID="{4E129331-B816-4289-BEF0-F759018C8156}" presName="TopArrow" presStyleLbl="node1" presStyleIdx="0" presStyleCnt="2"/>
      <dgm:spPr/>
    </dgm:pt>
    <dgm:pt modelId="{70F3DCBC-2F77-4509-B69F-A17671386A73}" type="pres">
      <dgm:prSet presAssocID="{4E129331-B816-4289-BEF0-F759018C8156}" presName="BottomArrow" presStyleLbl="node1" presStyleIdx="1" presStyleCnt="2"/>
      <dgm:spPr/>
    </dgm:pt>
  </dgm:ptLst>
  <dgm:cxnLst>
    <dgm:cxn modelId="{2996BAE3-30B1-4A58-97AF-BFDF9EBF8F16}" type="presOf" srcId="{4E129331-B816-4289-BEF0-F759018C8156}" destId="{375C3E5F-E84A-447F-9CED-662E30D5F88C}" srcOrd="0" destOrd="0" presId="urn:microsoft.com/office/officeart/2009/layout/ReverseList"/>
    <dgm:cxn modelId="{1DAAB27A-74A4-4184-AA30-F56AF68B7C1A}" type="presOf" srcId="{67603684-7DDE-4954-B680-71AA1B4C36A7}" destId="{41199C2B-E08B-402F-A1F2-FFC452F705FA}" srcOrd="1" destOrd="0" presId="urn:microsoft.com/office/officeart/2009/layout/ReverseList"/>
    <dgm:cxn modelId="{B1C156CD-59FC-4CA8-9789-2F9DC6378AAA}" type="presOf" srcId="{67603684-7DDE-4954-B680-71AA1B4C36A7}" destId="{F29CEDB2-8245-4DD1-98E3-158AD0218237}" srcOrd="0" destOrd="0" presId="urn:microsoft.com/office/officeart/2009/layout/ReverseList"/>
    <dgm:cxn modelId="{9F403A39-01A8-44F8-90EA-D2134674BE5A}" type="presOf" srcId="{D39E0693-2F1A-4C85-B4BA-38C7E7F85DD3}" destId="{3E1261FD-E74B-4AD6-8FFE-A415C9A5CB39}" srcOrd="0" destOrd="0" presId="urn:microsoft.com/office/officeart/2009/layout/ReverseList"/>
    <dgm:cxn modelId="{F575CA5B-46A4-4585-8363-B6F13332415B}" srcId="{4E129331-B816-4289-BEF0-F759018C8156}" destId="{D39E0693-2F1A-4C85-B4BA-38C7E7F85DD3}" srcOrd="1" destOrd="0" parTransId="{F97213C6-8915-425D-89EF-D93E214E0C51}" sibTransId="{7CD025DB-1B0A-4858-B07F-38795E8D3537}"/>
    <dgm:cxn modelId="{8C5E61C5-6EE0-40DD-8B73-B532DFFFB531}" type="presOf" srcId="{D39E0693-2F1A-4C85-B4BA-38C7E7F85DD3}" destId="{C7ABAC0F-6D09-4BEF-89A0-2432046A10A4}" srcOrd="1" destOrd="0" presId="urn:microsoft.com/office/officeart/2009/layout/ReverseList"/>
    <dgm:cxn modelId="{5789547A-C6E1-4664-89EB-77053C8761D8}" srcId="{4E129331-B816-4289-BEF0-F759018C8156}" destId="{67603684-7DDE-4954-B680-71AA1B4C36A7}" srcOrd="0" destOrd="0" parTransId="{978E9FCB-7DB7-4BF9-92D0-43EB1306DBDC}" sibTransId="{CA2E3B63-EAB5-4A12-A642-E13ECEC208FA}"/>
    <dgm:cxn modelId="{BCE1B187-B869-4D65-BF18-E41DAB2CF528}" type="presParOf" srcId="{375C3E5F-E84A-447F-9CED-662E30D5F88C}" destId="{F29CEDB2-8245-4DD1-98E3-158AD0218237}" srcOrd="0" destOrd="0" presId="urn:microsoft.com/office/officeart/2009/layout/ReverseList"/>
    <dgm:cxn modelId="{CDFF43AE-5A16-412E-92C2-705B9A1B9C21}" type="presParOf" srcId="{375C3E5F-E84A-447F-9CED-662E30D5F88C}" destId="{41199C2B-E08B-402F-A1F2-FFC452F705FA}" srcOrd="1" destOrd="0" presId="urn:microsoft.com/office/officeart/2009/layout/ReverseList"/>
    <dgm:cxn modelId="{098B47C5-BD27-462E-B2CC-F62BD9D73B3C}" type="presParOf" srcId="{375C3E5F-E84A-447F-9CED-662E30D5F88C}" destId="{3E1261FD-E74B-4AD6-8FFE-A415C9A5CB39}" srcOrd="2" destOrd="0" presId="urn:microsoft.com/office/officeart/2009/layout/ReverseList"/>
    <dgm:cxn modelId="{9B45AD0B-5B7C-465E-B7FA-4840E5684C34}" type="presParOf" srcId="{375C3E5F-E84A-447F-9CED-662E30D5F88C}" destId="{C7ABAC0F-6D09-4BEF-89A0-2432046A10A4}" srcOrd="3" destOrd="0" presId="urn:microsoft.com/office/officeart/2009/layout/ReverseList"/>
    <dgm:cxn modelId="{84FC1D24-8B2F-46FE-94EC-9F55DA3B3010}" type="presParOf" srcId="{375C3E5F-E84A-447F-9CED-662E30D5F88C}" destId="{A9866A21-3D7B-48AB-9AD1-7BCDCA0E5F00}" srcOrd="4" destOrd="0" presId="urn:microsoft.com/office/officeart/2009/layout/ReverseList"/>
    <dgm:cxn modelId="{30F34F98-6CB7-40D7-BEB2-914247F7A44B}" type="presParOf" srcId="{375C3E5F-E84A-447F-9CED-662E30D5F88C}" destId="{70F3DCBC-2F77-4509-B69F-A17671386A73}"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477E37E-8DA9-416A-9AE3-D9CDB3ACA83A}" type="doc">
      <dgm:prSet loTypeId="urn:microsoft.com/office/officeart/2005/8/layout/matrix3" loCatId="matrix" qsTypeId="urn:microsoft.com/office/officeart/2005/8/quickstyle/simple1" qsCatId="simple" csTypeId="urn:microsoft.com/office/officeart/2005/8/colors/accent1_2" csCatId="accent1"/>
      <dgm:spPr/>
      <dgm:t>
        <a:bodyPr/>
        <a:lstStyle/>
        <a:p>
          <a:endParaRPr lang="es-MX"/>
        </a:p>
      </dgm:t>
    </dgm:pt>
    <dgm:pt modelId="{23F93C60-0BEF-49C4-AA46-88A3A5B88637}">
      <dgm:prSet custT="1"/>
      <dgm:spPr/>
      <dgm:t>
        <a:bodyPr/>
        <a:lstStyle/>
        <a:p>
          <a:pPr rtl="0"/>
          <a:r>
            <a:rPr lang="es-ES" sz="1600" dirty="0" smtClean="0"/>
            <a:t>Lo que es mejor depende totalmente de los objetivos de un determinado proyecto de investigación.</a:t>
          </a:r>
          <a:endParaRPr lang="es-MX" sz="1600" dirty="0"/>
        </a:p>
      </dgm:t>
    </dgm:pt>
    <dgm:pt modelId="{939A409B-B8FC-474E-A1B6-EA4604EABBDC}" type="parTrans" cxnId="{27F289C4-4EC1-4474-8909-74F223348EA7}">
      <dgm:prSet/>
      <dgm:spPr/>
      <dgm:t>
        <a:bodyPr/>
        <a:lstStyle/>
        <a:p>
          <a:endParaRPr lang="es-MX" sz="2000"/>
        </a:p>
      </dgm:t>
    </dgm:pt>
    <dgm:pt modelId="{6523050E-1369-49C4-B81D-6EBDC387EC50}" type="sibTrans" cxnId="{27F289C4-4EC1-4474-8909-74F223348EA7}">
      <dgm:prSet/>
      <dgm:spPr/>
      <dgm:t>
        <a:bodyPr/>
        <a:lstStyle/>
        <a:p>
          <a:endParaRPr lang="es-MX" sz="2000"/>
        </a:p>
      </dgm:t>
    </dgm:pt>
    <dgm:pt modelId="{453F6BA8-2032-4DAA-8596-3B75DD90EA2F}">
      <dgm:prSet custT="1"/>
      <dgm:spPr/>
      <dgm:t>
        <a:bodyPr/>
        <a:lstStyle/>
        <a:p>
          <a:pPr rtl="0"/>
          <a:r>
            <a:rPr lang="es-ES" sz="1600" smtClean="0"/>
            <a:t>Hay una variedad de otras motivaciones para combinar los métodos cualitativos y cuantitativos.</a:t>
          </a:r>
          <a:endParaRPr lang="es-MX" sz="1600"/>
        </a:p>
      </dgm:t>
    </dgm:pt>
    <dgm:pt modelId="{D6E89249-4B97-4804-A829-B77541725F9E}" type="parTrans" cxnId="{0BB330B3-B850-4402-97D5-7513523E9155}">
      <dgm:prSet/>
      <dgm:spPr/>
      <dgm:t>
        <a:bodyPr/>
        <a:lstStyle/>
        <a:p>
          <a:endParaRPr lang="es-MX" sz="2000"/>
        </a:p>
      </dgm:t>
    </dgm:pt>
    <dgm:pt modelId="{62FE40E7-2C50-48F7-8913-D6CA94CE16BB}" type="sibTrans" cxnId="{0BB330B3-B850-4402-97D5-7513523E9155}">
      <dgm:prSet/>
      <dgm:spPr/>
      <dgm:t>
        <a:bodyPr/>
        <a:lstStyle/>
        <a:p>
          <a:endParaRPr lang="es-MX" sz="2000"/>
        </a:p>
      </dgm:t>
    </dgm:pt>
    <dgm:pt modelId="{975148CF-67BB-4D3D-9D1A-957ED383F20F}">
      <dgm:prSet custT="1"/>
      <dgm:spPr/>
      <dgm:t>
        <a:bodyPr/>
        <a:lstStyle/>
        <a:p>
          <a:pPr rtl="0"/>
          <a:r>
            <a:rPr lang="es-ES" sz="1600" smtClean="0"/>
            <a:t>El enfoque adecuado para la combinación de diferentes métodos se encuentra dentro de un proyecto de investigación específico.</a:t>
          </a:r>
          <a:endParaRPr lang="es-MX" sz="1600"/>
        </a:p>
      </dgm:t>
    </dgm:pt>
    <dgm:pt modelId="{4580B226-AD8C-4AD4-BA05-E4E665DAE564}" type="parTrans" cxnId="{9575C5BA-E8F3-4927-9EDA-16A49052E2FC}">
      <dgm:prSet/>
      <dgm:spPr/>
      <dgm:t>
        <a:bodyPr/>
        <a:lstStyle/>
        <a:p>
          <a:endParaRPr lang="es-MX" sz="2000"/>
        </a:p>
      </dgm:t>
    </dgm:pt>
    <dgm:pt modelId="{32FB53E8-52E3-4818-AD7A-EA91A230D3B8}" type="sibTrans" cxnId="{9575C5BA-E8F3-4927-9EDA-16A49052E2FC}">
      <dgm:prSet/>
      <dgm:spPr/>
      <dgm:t>
        <a:bodyPr/>
        <a:lstStyle/>
        <a:p>
          <a:endParaRPr lang="es-MX" sz="2000"/>
        </a:p>
      </dgm:t>
    </dgm:pt>
    <dgm:pt modelId="{965FFCAC-AF86-4F2E-8B15-E6E2BF486CB0}">
      <dgm:prSet custT="1"/>
      <dgm:spPr/>
      <dgm:t>
        <a:bodyPr/>
        <a:lstStyle/>
        <a:p>
          <a:pPr rtl="0"/>
          <a:r>
            <a:rPr lang="es-ES" sz="1600" smtClean="0"/>
            <a:t>Integración a nivel de proyecto (utilizarían los conocimientos producidos por otros métodos como insumos para su propio trabajo)</a:t>
          </a:r>
          <a:endParaRPr lang="es-MX" sz="1600"/>
        </a:p>
      </dgm:t>
    </dgm:pt>
    <dgm:pt modelId="{A6C52C58-30A1-4157-AC77-B46A483FE4E9}" type="parTrans" cxnId="{B7E12A16-E98A-41DE-A15C-D79072BC55A4}">
      <dgm:prSet/>
      <dgm:spPr/>
      <dgm:t>
        <a:bodyPr/>
        <a:lstStyle/>
        <a:p>
          <a:endParaRPr lang="es-MX" sz="2000"/>
        </a:p>
      </dgm:t>
    </dgm:pt>
    <dgm:pt modelId="{DB54ED59-ABFA-4D88-AC16-384C13A5EA57}" type="sibTrans" cxnId="{B7E12A16-E98A-41DE-A15C-D79072BC55A4}">
      <dgm:prSet/>
      <dgm:spPr/>
      <dgm:t>
        <a:bodyPr/>
        <a:lstStyle/>
        <a:p>
          <a:endParaRPr lang="es-MX" sz="2000"/>
        </a:p>
      </dgm:t>
    </dgm:pt>
    <dgm:pt modelId="{E15B45FC-DF4B-425A-BC48-3B0DAA3987C3}" type="pres">
      <dgm:prSet presAssocID="{3477E37E-8DA9-416A-9AE3-D9CDB3ACA83A}" presName="matrix" presStyleCnt="0">
        <dgm:presLayoutVars>
          <dgm:chMax val="1"/>
          <dgm:dir/>
          <dgm:resizeHandles val="exact"/>
        </dgm:presLayoutVars>
      </dgm:prSet>
      <dgm:spPr/>
    </dgm:pt>
    <dgm:pt modelId="{3E9F245E-19F2-4328-86F6-F4576FB8B8D9}" type="pres">
      <dgm:prSet presAssocID="{3477E37E-8DA9-416A-9AE3-D9CDB3ACA83A}" presName="diamond" presStyleLbl="bgShp" presStyleIdx="0" presStyleCnt="1"/>
      <dgm:spPr/>
    </dgm:pt>
    <dgm:pt modelId="{95E45BA6-887D-4144-B761-5193C224944B}" type="pres">
      <dgm:prSet presAssocID="{3477E37E-8DA9-416A-9AE3-D9CDB3ACA83A}" presName="quad1" presStyleLbl="node1" presStyleIdx="0" presStyleCnt="4">
        <dgm:presLayoutVars>
          <dgm:chMax val="0"/>
          <dgm:chPref val="0"/>
          <dgm:bulletEnabled val="1"/>
        </dgm:presLayoutVars>
      </dgm:prSet>
      <dgm:spPr/>
    </dgm:pt>
    <dgm:pt modelId="{96731DAE-6E02-4899-BF9C-C08ED6DD4129}" type="pres">
      <dgm:prSet presAssocID="{3477E37E-8DA9-416A-9AE3-D9CDB3ACA83A}" presName="quad2" presStyleLbl="node1" presStyleIdx="1" presStyleCnt="4">
        <dgm:presLayoutVars>
          <dgm:chMax val="0"/>
          <dgm:chPref val="0"/>
          <dgm:bulletEnabled val="1"/>
        </dgm:presLayoutVars>
      </dgm:prSet>
      <dgm:spPr/>
    </dgm:pt>
    <dgm:pt modelId="{6223A150-26C0-4E50-8D65-A4C2C8942597}" type="pres">
      <dgm:prSet presAssocID="{3477E37E-8DA9-416A-9AE3-D9CDB3ACA83A}" presName="quad3" presStyleLbl="node1" presStyleIdx="2" presStyleCnt="4">
        <dgm:presLayoutVars>
          <dgm:chMax val="0"/>
          <dgm:chPref val="0"/>
          <dgm:bulletEnabled val="1"/>
        </dgm:presLayoutVars>
      </dgm:prSet>
      <dgm:spPr/>
    </dgm:pt>
    <dgm:pt modelId="{5BD67407-2732-4F47-9C99-1B932DAE94A9}" type="pres">
      <dgm:prSet presAssocID="{3477E37E-8DA9-416A-9AE3-D9CDB3ACA83A}" presName="quad4" presStyleLbl="node1" presStyleIdx="3" presStyleCnt="4">
        <dgm:presLayoutVars>
          <dgm:chMax val="0"/>
          <dgm:chPref val="0"/>
          <dgm:bulletEnabled val="1"/>
        </dgm:presLayoutVars>
      </dgm:prSet>
      <dgm:spPr/>
    </dgm:pt>
  </dgm:ptLst>
  <dgm:cxnLst>
    <dgm:cxn modelId="{9575C5BA-E8F3-4927-9EDA-16A49052E2FC}" srcId="{3477E37E-8DA9-416A-9AE3-D9CDB3ACA83A}" destId="{975148CF-67BB-4D3D-9D1A-957ED383F20F}" srcOrd="2" destOrd="0" parTransId="{4580B226-AD8C-4AD4-BA05-E4E665DAE564}" sibTransId="{32FB53E8-52E3-4818-AD7A-EA91A230D3B8}"/>
    <dgm:cxn modelId="{55501F93-1DA8-4E0C-B8FD-18A3DBB68596}" type="presOf" srcId="{23F93C60-0BEF-49C4-AA46-88A3A5B88637}" destId="{95E45BA6-887D-4144-B761-5193C224944B}" srcOrd="0" destOrd="0" presId="urn:microsoft.com/office/officeart/2005/8/layout/matrix3"/>
    <dgm:cxn modelId="{4F7A5836-FF1F-4C92-A223-4EE692B80EB4}" type="presOf" srcId="{3477E37E-8DA9-416A-9AE3-D9CDB3ACA83A}" destId="{E15B45FC-DF4B-425A-BC48-3B0DAA3987C3}" srcOrd="0" destOrd="0" presId="urn:microsoft.com/office/officeart/2005/8/layout/matrix3"/>
    <dgm:cxn modelId="{47FCAE42-17B7-4555-A33E-AFE72D2E4706}" type="presOf" srcId="{975148CF-67BB-4D3D-9D1A-957ED383F20F}" destId="{6223A150-26C0-4E50-8D65-A4C2C8942597}" srcOrd="0" destOrd="0" presId="urn:microsoft.com/office/officeart/2005/8/layout/matrix3"/>
    <dgm:cxn modelId="{27F289C4-4EC1-4474-8909-74F223348EA7}" srcId="{3477E37E-8DA9-416A-9AE3-D9CDB3ACA83A}" destId="{23F93C60-0BEF-49C4-AA46-88A3A5B88637}" srcOrd="0" destOrd="0" parTransId="{939A409B-B8FC-474E-A1B6-EA4604EABBDC}" sibTransId="{6523050E-1369-49C4-B81D-6EBDC387EC50}"/>
    <dgm:cxn modelId="{D681E048-6A66-4D7C-A884-D89788D912B2}" type="presOf" srcId="{453F6BA8-2032-4DAA-8596-3B75DD90EA2F}" destId="{96731DAE-6E02-4899-BF9C-C08ED6DD4129}" srcOrd="0" destOrd="0" presId="urn:microsoft.com/office/officeart/2005/8/layout/matrix3"/>
    <dgm:cxn modelId="{B7E12A16-E98A-41DE-A15C-D79072BC55A4}" srcId="{3477E37E-8DA9-416A-9AE3-D9CDB3ACA83A}" destId="{965FFCAC-AF86-4F2E-8B15-E6E2BF486CB0}" srcOrd="3" destOrd="0" parTransId="{A6C52C58-30A1-4157-AC77-B46A483FE4E9}" sibTransId="{DB54ED59-ABFA-4D88-AC16-384C13A5EA57}"/>
    <dgm:cxn modelId="{C19BAE56-A36D-4473-9308-1D3F490A7EAF}" type="presOf" srcId="{965FFCAC-AF86-4F2E-8B15-E6E2BF486CB0}" destId="{5BD67407-2732-4F47-9C99-1B932DAE94A9}" srcOrd="0" destOrd="0" presId="urn:microsoft.com/office/officeart/2005/8/layout/matrix3"/>
    <dgm:cxn modelId="{0BB330B3-B850-4402-97D5-7513523E9155}" srcId="{3477E37E-8DA9-416A-9AE3-D9CDB3ACA83A}" destId="{453F6BA8-2032-4DAA-8596-3B75DD90EA2F}" srcOrd="1" destOrd="0" parTransId="{D6E89249-4B97-4804-A829-B77541725F9E}" sibTransId="{62FE40E7-2C50-48F7-8913-D6CA94CE16BB}"/>
    <dgm:cxn modelId="{952CE1E8-F9AD-4DA7-9F1E-6025880E5ACD}" type="presParOf" srcId="{E15B45FC-DF4B-425A-BC48-3B0DAA3987C3}" destId="{3E9F245E-19F2-4328-86F6-F4576FB8B8D9}" srcOrd="0" destOrd="0" presId="urn:microsoft.com/office/officeart/2005/8/layout/matrix3"/>
    <dgm:cxn modelId="{B076D918-94DD-4A50-A921-DB3B40BB4348}" type="presParOf" srcId="{E15B45FC-DF4B-425A-BC48-3B0DAA3987C3}" destId="{95E45BA6-887D-4144-B761-5193C224944B}" srcOrd="1" destOrd="0" presId="urn:microsoft.com/office/officeart/2005/8/layout/matrix3"/>
    <dgm:cxn modelId="{F6E776CB-7B1D-4B93-9BC0-3F559EAD9216}" type="presParOf" srcId="{E15B45FC-DF4B-425A-BC48-3B0DAA3987C3}" destId="{96731DAE-6E02-4899-BF9C-C08ED6DD4129}" srcOrd="2" destOrd="0" presId="urn:microsoft.com/office/officeart/2005/8/layout/matrix3"/>
    <dgm:cxn modelId="{773D3647-653F-4203-983C-88725E9F2C04}" type="presParOf" srcId="{E15B45FC-DF4B-425A-BC48-3B0DAA3987C3}" destId="{6223A150-26C0-4E50-8D65-A4C2C8942597}" srcOrd="3" destOrd="0" presId="urn:microsoft.com/office/officeart/2005/8/layout/matrix3"/>
    <dgm:cxn modelId="{23AC5A82-0331-4191-B7F2-3FBCD2487025}" type="presParOf" srcId="{E15B45FC-DF4B-425A-BC48-3B0DAA3987C3}" destId="{5BD67407-2732-4F47-9C99-1B932DAE94A9}"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955AF6-46DA-4122-AC1E-91751875FD4A}"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ES"/>
        </a:p>
      </dgm:t>
    </dgm:pt>
    <dgm:pt modelId="{4BE79C36-8526-427A-A07B-579A54627565}">
      <dgm:prSet custT="1"/>
      <dgm:spPr/>
      <dgm:t>
        <a:bodyPr/>
        <a:lstStyle/>
        <a:p>
          <a:pPr rtl="0"/>
          <a:r>
            <a:rPr lang="es-ES" sz="1800" dirty="0" smtClean="0"/>
            <a:t>El objetivo de combinar los diferentes fortalezas de diferentes métodos  recibió su mayor impulso de la obra de Donald Campbell y sus colegas. (Campbell estaba interesado en la pregunta de cómo validar los resultados utilizando diferentes métodos)</a:t>
          </a:r>
          <a:endParaRPr lang="es-ES" sz="1800" dirty="0"/>
        </a:p>
      </dgm:t>
    </dgm:pt>
    <dgm:pt modelId="{D0FDA6E2-425E-4931-AFCF-9D5A851621F3}" type="parTrans" cxnId="{AB8CA31D-F80B-4D92-9C7C-5D177E187B04}">
      <dgm:prSet/>
      <dgm:spPr/>
      <dgm:t>
        <a:bodyPr/>
        <a:lstStyle/>
        <a:p>
          <a:endParaRPr lang="es-ES" sz="2400"/>
        </a:p>
      </dgm:t>
    </dgm:pt>
    <dgm:pt modelId="{31E0D5B4-748B-4CFC-9C00-FB8696B84B44}" type="sibTrans" cxnId="{AB8CA31D-F80B-4D92-9C7C-5D177E187B04}">
      <dgm:prSet custT="1"/>
      <dgm:spPr/>
      <dgm:t>
        <a:bodyPr/>
        <a:lstStyle/>
        <a:p>
          <a:endParaRPr lang="es-ES" sz="4400"/>
        </a:p>
      </dgm:t>
    </dgm:pt>
    <dgm:pt modelId="{8CAE5C68-5BF7-49ED-A156-1C19D48BFDD7}">
      <dgm:prSet custT="1"/>
      <dgm:spPr/>
      <dgm:t>
        <a:bodyPr/>
        <a:lstStyle/>
        <a:p>
          <a:pPr rtl="0"/>
          <a:r>
            <a:rPr lang="es-ES" sz="1800" dirty="0" smtClean="0"/>
            <a:t>Perseguir complementariedad de un método para mejorar la interpretación del otro método.</a:t>
          </a:r>
          <a:endParaRPr lang="es-ES" sz="1800" dirty="0"/>
        </a:p>
      </dgm:t>
    </dgm:pt>
    <dgm:pt modelId="{282F8398-3272-490E-9A89-9F7459E57C4E}" type="parTrans" cxnId="{C87C7810-1487-45C3-BBD4-721350F0D3A8}">
      <dgm:prSet/>
      <dgm:spPr/>
      <dgm:t>
        <a:bodyPr/>
        <a:lstStyle/>
        <a:p>
          <a:endParaRPr lang="es-ES" sz="2400"/>
        </a:p>
      </dgm:t>
    </dgm:pt>
    <dgm:pt modelId="{C7B7E01A-0744-48B5-BDB5-F5A5B25E3907}" type="sibTrans" cxnId="{C87C7810-1487-45C3-BBD4-721350F0D3A8}">
      <dgm:prSet/>
      <dgm:spPr/>
      <dgm:t>
        <a:bodyPr/>
        <a:lstStyle/>
        <a:p>
          <a:endParaRPr lang="es-ES" sz="2400"/>
        </a:p>
      </dgm:t>
    </dgm:pt>
    <dgm:pt modelId="{6BD5F057-951C-4CAE-A14D-4CE20E5EF3B7}" type="pres">
      <dgm:prSet presAssocID="{03955AF6-46DA-4122-AC1E-91751875FD4A}" presName="outerComposite" presStyleCnt="0">
        <dgm:presLayoutVars>
          <dgm:chMax val="5"/>
          <dgm:dir/>
          <dgm:resizeHandles val="exact"/>
        </dgm:presLayoutVars>
      </dgm:prSet>
      <dgm:spPr/>
      <dgm:t>
        <a:bodyPr/>
        <a:lstStyle/>
        <a:p>
          <a:endParaRPr lang="es-MX"/>
        </a:p>
      </dgm:t>
    </dgm:pt>
    <dgm:pt modelId="{080307A2-0A5C-4121-9674-695129065671}" type="pres">
      <dgm:prSet presAssocID="{03955AF6-46DA-4122-AC1E-91751875FD4A}" presName="dummyMaxCanvas" presStyleCnt="0">
        <dgm:presLayoutVars/>
      </dgm:prSet>
      <dgm:spPr/>
    </dgm:pt>
    <dgm:pt modelId="{9BCA7B0F-37E2-40E9-9D55-0FF1167E7E9F}" type="pres">
      <dgm:prSet presAssocID="{03955AF6-46DA-4122-AC1E-91751875FD4A}" presName="TwoNodes_1" presStyleLbl="node1" presStyleIdx="0" presStyleCnt="2" custScaleX="117647" custScaleY="113759" custLinFactNeighborX="38" custLinFactNeighborY="11345">
        <dgm:presLayoutVars>
          <dgm:bulletEnabled val="1"/>
        </dgm:presLayoutVars>
      </dgm:prSet>
      <dgm:spPr/>
      <dgm:t>
        <a:bodyPr/>
        <a:lstStyle/>
        <a:p>
          <a:endParaRPr lang="es-MX"/>
        </a:p>
      </dgm:t>
    </dgm:pt>
    <dgm:pt modelId="{448436F9-33BA-41EA-9F25-C79CAE561FDC}" type="pres">
      <dgm:prSet presAssocID="{03955AF6-46DA-4122-AC1E-91751875FD4A}" presName="TwoNodes_2" presStyleLbl="node1" presStyleIdx="1" presStyleCnt="2" custScaleY="86474" custLinFactNeighborX="0" custLinFactNeighborY="16191">
        <dgm:presLayoutVars>
          <dgm:bulletEnabled val="1"/>
        </dgm:presLayoutVars>
      </dgm:prSet>
      <dgm:spPr/>
      <dgm:t>
        <a:bodyPr/>
        <a:lstStyle/>
        <a:p>
          <a:endParaRPr lang="es-MX"/>
        </a:p>
      </dgm:t>
    </dgm:pt>
    <dgm:pt modelId="{13D8EA6E-2861-4447-9F24-0B74F1F9DBD1}" type="pres">
      <dgm:prSet presAssocID="{03955AF6-46DA-4122-AC1E-91751875FD4A}" presName="TwoConn_1-2" presStyleLbl="fgAccFollowNode1" presStyleIdx="0" presStyleCnt="1" custLinFactNeighborX="330" custLinFactNeighborY="43912">
        <dgm:presLayoutVars>
          <dgm:bulletEnabled val="1"/>
        </dgm:presLayoutVars>
      </dgm:prSet>
      <dgm:spPr/>
      <dgm:t>
        <a:bodyPr/>
        <a:lstStyle/>
        <a:p>
          <a:endParaRPr lang="es-MX"/>
        </a:p>
      </dgm:t>
    </dgm:pt>
    <dgm:pt modelId="{80814E6D-2653-456C-B095-95D33428E822}" type="pres">
      <dgm:prSet presAssocID="{03955AF6-46DA-4122-AC1E-91751875FD4A}" presName="TwoNodes_1_text" presStyleLbl="node1" presStyleIdx="1" presStyleCnt="2">
        <dgm:presLayoutVars>
          <dgm:bulletEnabled val="1"/>
        </dgm:presLayoutVars>
      </dgm:prSet>
      <dgm:spPr/>
      <dgm:t>
        <a:bodyPr/>
        <a:lstStyle/>
        <a:p>
          <a:endParaRPr lang="es-MX"/>
        </a:p>
      </dgm:t>
    </dgm:pt>
    <dgm:pt modelId="{B117C0D0-EC1F-4122-9484-A3D7DBA74CA5}" type="pres">
      <dgm:prSet presAssocID="{03955AF6-46DA-4122-AC1E-91751875FD4A}" presName="TwoNodes_2_text" presStyleLbl="node1" presStyleIdx="1" presStyleCnt="2">
        <dgm:presLayoutVars>
          <dgm:bulletEnabled val="1"/>
        </dgm:presLayoutVars>
      </dgm:prSet>
      <dgm:spPr/>
      <dgm:t>
        <a:bodyPr/>
        <a:lstStyle/>
        <a:p>
          <a:endParaRPr lang="es-MX"/>
        </a:p>
      </dgm:t>
    </dgm:pt>
  </dgm:ptLst>
  <dgm:cxnLst>
    <dgm:cxn modelId="{FC2D9747-ABCA-470B-884B-8EC022EE9A71}" type="presOf" srcId="{31E0D5B4-748B-4CFC-9C00-FB8696B84B44}" destId="{13D8EA6E-2861-4447-9F24-0B74F1F9DBD1}" srcOrd="0" destOrd="0" presId="urn:microsoft.com/office/officeart/2005/8/layout/vProcess5"/>
    <dgm:cxn modelId="{394C36FC-457F-463C-958F-F3223577B4F7}" type="presOf" srcId="{8CAE5C68-5BF7-49ED-A156-1C19D48BFDD7}" destId="{B117C0D0-EC1F-4122-9484-A3D7DBA74CA5}" srcOrd="1" destOrd="0" presId="urn:microsoft.com/office/officeart/2005/8/layout/vProcess5"/>
    <dgm:cxn modelId="{928C0D3D-AC65-49AA-9DE4-4B4129A79F59}" type="presOf" srcId="{8CAE5C68-5BF7-49ED-A156-1C19D48BFDD7}" destId="{448436F9-33BA-41EA-9F25-C79CAE561FDC}" srcOrd="0" destOrd="0" presId="urn:microsoft.com/office/officeart/2005/8/layout/vProcess5"/>
    <dgm:cxn modelId="{8C266630-6069-46F7-9642-DFAE05CC57CA}" type="presOf" srcId="{03955AF6-46DA-4122-AC1E-91751875FD4A}" destId="{6BD5F057-951C-4CAE-A14D-4CE20E5EF3B7}" srcOrd="0" destOrd="0" presId="urn:microsoft.com/office/officeart/2005/8/layout/vProcess5"/>
    <dgm:cxn modelId="{AB8CA31D-F80B-4D92-9C7C-5D177E187B04}" srcId="{03955AF6-46DA-4122-AC1E-91751875FD4A}" destId="{4BE79C36-8526-427A-A07B-579A54627565}" srcOrd="0" destOrd="0" parTransId="{D0FDA6E2-425E-4931-AFCF-9D5A851621F3}" sibTransId="{31E0D5B4-748B-4CFC-9C00-FB8696B84B44}"/>
    <dgm:cxn modelId="{1757AC26-7C77-4FE7-A98C-CC0A821D6B83}" type="presOf" srcId="{4BE79C36-8526-427A-A07B-579A54627565}" destId="{9BCA7B0F-37E2-40E9-9D55-0FF1167E7E9F}" srcOrd="0" destOrd="0" presId="urn:microsoft.com/office/officeart/2005/8/layout/vProcess5"/>
    <dgm:cxn modelId="{C87C7810-1487-45C3-BBD4-721350F0D3A8}" srcId="{03955AF6-46DA-4122-AC1E-91751875FD4A}" destId="{8CAE5C68-5BF7-49ED-A156-1C19D48BFDD7}" srcOrd="1" destOrd="0" parTransId="{282F8398-3272-490E-9A89-9F7459E57C4E}" sibTransId="{C7B7E01A-0744-48B5-BDB5-F5A5B25E3907}"/>
    <dgm:cxn modelId="{A630D326-F903-429F-A748-8B348DB9579F}" type="presOf" srcId="{4BE79C36-8526-427A-A07B-579A54627565}" destId="{80814E6D-2653-456C-B095-95D33428E822}" srcOrd="1" destOrd="0" presId="urn:microsoft.com/office/officeart/2005/8/layout/vProcess5"/>
    <dgm:cxn modelId="{10DB4516-E826-42FB-A43B-3804C49D5310}" type="presParOf" srcId="{6BD5F057-951C-4CAE-A14D-4CE20E5EF3B7}" destId="{080307A2-0A5C-4121-9674-695129065671}" srcOrd="0" destOrd="0" presId="urn:microsoft.com/office/officeart/2005/8/layout/vProcess5"/>
    <dgm:cxn modelId="{79B2AC78-8016-4CBA-B39A-016F4044E1AA}" type="presParOf" srcId="{6BD5F057-951C-4CAE-A14D-4CE20E5EF3B7}" destId="{9BCA7B0F-37E2-40E9-9D55-0FF1167E7E9F}" srcOrd="1" destOrd="0" presId="urn:microsoft.com/office/officeart/2005/8/layout/vProcess5"/>
    <dgm:cxn modelId="{48123C80-DEDD-4809-BEEE-23C1AFAD83D2}" type="presParOf" srcId="{6BD5F057-951C-4CAE-A14D-4CE20E5EF3B7}" destId="{448436F9-33BA-41EA-9F25-C79CAE561FDC}" srcOrd="2" destOrd="0" presId="urn:microsoft.com/office/officeart/2005/8/layout/vProcess5"/>
    <dgm:cxn modelId="{2E783E7B-AE5A-4240-80CB-0E8C92488D0C}" type="presParOf" srcId="{6BD5F057-951C-4CAE-A14D-4CE20E5EF3B7}" destId="{13D8EA6E-2861-4447-9F24-0B74F1F9DBD1}" srcOrd="3" destOrd="0" presId="urn:microsoft.com/office/officeart/2005/8/layout/vProcess5"/>
    <dgm:cxn modelId="{049DE5D3-4138-492F-8044-1126DD8B4D79}" type="presParOf" srcId="{6BD5F057-951C-4CAE-A14D-4CE20E5EF3B7}" destId="{80814E6D-2653-456C-B095-95D33428E822}" srcOrd="4" destOrd="0" presId="urn:microsoft.com/office/officeart/2005/8/layout/vProcess5"/>
    <dgm:cxn modelId="{9D7585C8-6741-46E7-BA1A-E9F62E673D08}" type="presParOf" srcId="{6BD5F057-951C-4CAE-A14D-4CE20E5EF3B7}" destId="{B117C0D0-EC1F-4122-9484-A3D7DBA74CA5}" srcOrd="5"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D6B30EE-77C8-4060-96FC-4D76CE7A6409}" type="doc">
      <dgm:prSet loTypeId="urn:microsoft.com/office/officeart/2005/8/layout/vProcess5" loCatId="process" qsTypeId="urn:microsoft.com/office/officeart/2005/8/quickstyle/simple1" qsCatId="simple" csTypeId="urn:microsoft.com/office/officeart/2005/8/colors/accent1_2" csCatId="accent1"/>
      <dgm:spPr/>
      <dgm:t>
        <a:bodyPr/>
        <a:lstStyle/>
        <a:p>
          <a:endParaRPr lang="es-ES"/>
        </a:p>
      </dgm:t>
    </dgm:pt>
    <dgm:pt modelId="{1194F049-6566-475F-B6DC-ACAB01F950CB}">
      <dgm:prSet custT="1"/>
      <dgm:spPr/>
      <dgm:t>
        <a:bodyPr/>
        <a:lstStyle/>
        <a:p>
          <a:pPr rtl="0"/>
          <a:r>
            <a:rPr lang="es-ES" sz="1700" dirty="0" smtClean="0"/>
            <a:t>En la salud se busca probar y conectar las fortalezas para direccionar la complejidad de sus temas especialmente cuando los objetivos de los proyectos incluyen investigación pura y aplicada utilizada en entornos de práctica.</a:t>
          </a:r>
          <a:endParaRPr lang="es-ES" sz="1700" dirty="0"/>
        </a:p>
      </dgm:t>
    </dgm:pt>
    <dgm:pt modelId="{C2A265BE-B30B-4D50-964C-181DEB84B871}" type="parTrans" cxnId="{C15F3C93-B4D3-4109-AEB6-E873B4DE5CB4}">
      <dgm:prSet/>
      <dgm:spPr/>
      <dgm:t>
        <a:bodyPr/>
        <a:lstStyle/>
        <a:p>
          <a:endParaRPr lang="es-ES" sz="1800"/>
        </a:p>
      </dgm:t>
    </dgm:pt>
    <dgm:pt modelId="{258E47F9-99F9-45D8-AE6E-D1DD14B9C58F}" type="sibTrans" cxnId="{C15F3C93-B4D3-4109-AEB6-E873B4DE5CB4}">
      <dgm:prSet custT="1"/>
      <dgm:spPr/>
      <dgm:t>
        <a:bodyPr/>
        <a:lstStyle/>
        <a:p>
          <a:endParaRPr lang="es-ES" sz="1800"/>
        </a:p>
      </dgm:t>
    </dgm:pt>
    <dgm:pt modelId="{04428157-A3D5-40F0-8433-B0FB60FE72E4}">
      <dgm:prSet custT="1"/>
      <dgm:spPr/>
      <dgm:t>
        <a:bodyPr/>
        <a:lstStyle/>
        <a:p>
          <a:pPr rtl="0"/>
          <a:r>
            <a:rPr lang="es-ES" sz="1800" dirty="0" smtClean="0"/>
            <a:t>Para medir la posición y las diferentes facetas de un fenómeno. </a:t>
          </a:r>
          <a:endParaRPr lang="es-ES" sz="1800" dirty="0"/>
        </a:p>
      </dgm:t>
    </dgm:pt>
    <dgm:pt modelId="{F493BE0A-C715-45D2-A334-749583843E9D}" type="parTrans" cxnId="{6C6FE9DE-4A1D-4C26-8DCC-F2DF04C9D269}">
      <dgm:prSet/>
      <dgm:spPr/>
      <dgm:t>
        <a:bodyPr/>
        <a:lstStyle/>
        <a:p>
          <a:endParaRPr lang="es-ES" sz="1800"/>
        </a:p>
      </dgm:t>
    </dgm:pt>
    <dgm:pt modelId="{50392480-A5CD-4C93-BCD8-274B311829B6}" type="sibTrans" cxnId="{6C6FE9DE-4A1D-4C26-8DCC-F2DF04C9D269}">
      <dgm:prSet custT="1"/>
      <dgm:spPr/>
      <dgm:t>
        <a:bodyPr/>
        <a:lstStyle/>
        <a:p>
          <a:endParaRPr lang="es-ES" sz="1800"/>
        </a:p>
      </dgm:t>
    </dgm:pt>
    <dgm:pt modelId="{7C4AF661-5260-445F-BD45-AD8D14A6021E}">
      <dgm:prSet custT="1"/>
      <dgm:spPr/>
      <dgm:t>
        <a:bodyPr/>
        <a:lstStyle/>
        <a:p>
          <a:pPr rtl="0"/>
          <a:r>
            <a:rPr lang="es-ES" sz="1800" dirty="0" smtClean="0"/>
            <a:t>Un problema ha sido la falta de especificidad en sus definiciones (métodos cualitativo y cuantitativo) </a:t>
          </a:r>
          <a:endParaRPr lang="es-ES" sz="1800" dirty="0"/>
        </a:p>
      </dgm:t>
    </dgm:pt>
    <dgm:pt modelId="{543C764F-499C-4203-90A2-EC2B866BC4F7}" type="parTrans" cxnId="{6B73DD43-3CE3-4110-9C60-1E5A58459655}">
      <dgm:prSet/>
      <dgm:spPr/>
      <dgm:t>
        <a:bodyPr/>
        <a:lstStyle/>
        <a:p>
          <a:endParaRPr lang="es-ES" sz="1800"/>
        </a:p>
      </dgm:t>
    </dgm:pt>
    <dgm:pt modelId="{98ACFFA8-1D42-4FC7-AAB6-85CF59D35557}" type="sibTrans" cxnId="{6B73DD43-3CE3-4110-9C60-1E5A58459655}">
      <dgm:prSet/>
      <dgm:spPr/>
      <dgm:t>
        <a:bodyPr/>
        <a:lstStyle/>
        <a:p>
          <a:endParaRPr lang="es-ES" sz="1800"/>
        </a:p>
      </dgm:t>
    </dgm:pt>
    <dgm:pt modelId="{CED205BE-D090-4C57-AD82-F1DB9D029D5B}" type="pres">
      <dgm:prSet presAssocID="{FD6B30EE-77C8-4060-96FC-4D76CE7A6409}" presName="outerComposite" presStyleCnt="0">
        <dgm:presLayoutVars>
          <dgm:chMax val="5"/>
          <dgm:dir/>
          <dgm:resizeHandles val="exact"/>
        </dgm:presLayoutVars>
      </dgm:prSet>
      <dgm:spPr/>
      <dgm:t>
        <a:bodyPr/>
        <a:lstStyle/>
        <a:p>
          <a:endParaRPr lang="es-MX"/>
        </a:p>
      </dgm:t>
    </dgm:pt>
    <dgm:pt modelId="{FF309B8A-5F65-42EA-ABB8-141C4B7CBC10}" type="pres">
      <dgm:prSet presAssocID="{FD6B30EE-77C8-4060-96FC-4D76CE7A6409}" presName="dummyMaxCanvas" presStyleCnt="0">
        <dgm:presLayoutVars/>
      </dgm:prSet>
      <dgm:spPr/>
    </dgm:pt>
    <dgm:pt modelId="{1A5F03E2-D52D-4FE3-8A66-806353DCEFD1}" type="pres">
      <dgm:prSet presAssocID="{FD6B30EE-77C8-4060-96FC-4D76CE7A6409}" presName="ThreeNodes_1" presStyleLbl="node1" presStyleIdx="0" presStyleCnt="3">
        <dgm:presLayoutVars>
          <dgm:bulletEnabled val="1"/>
        </dgm:presLayoutVars>
      </dgm:prSet>
      <dgm:spPr/>
      <dgm:t>
        <a:bodyPr/>
        <a:lstStyle/>
        <a:p>
          <a:endParaRPr lang="es-MX"/>
        </a:p>
      </dgm:t>
    </dgm:pt>
    <dgm:pt modelId="{147B6EC5-116D-4199-881A-846F7D523759}" type="pres">
      <dgm:prSet presAssocID="{FD6B30EE-77C8-4060-96FC-4D76CE7A6409}" presName="ThreeNodes_2" presStyleLbl="node1" presStyleIdx="1" presStyleCnt="3">
        <dgm:presLayoutVars>
          <dgm:bulletEnabled val="1"/>
        </dgm:presLayoutVars>
      </dgm:prSet>
      <dgm:spPr/>
      <dgm:t>
        <a:bodyPr/>
        <a:lstStyle/>
        <a:p>
          <a:endParaRPr lang="es-MX"/>
        </a:p>
      </dgm:t>
    </dgm:pt>
    <dgm:pt modelId="{2324D55E-C23C-44B4-9FED-4CAD3786C3C5}" type="pres">
      <dgm:prSet presAssocID="{FD6B30EE-77C8-4060-96FC-4D76CE7A6409}" presName="ThreeNodes_3" presStyleLbl="node1" presStyleIdx="2" presStyleCnt="3">
        <dgm:presLayoutVars>
          <dgm:bulletEnabled val="1"/>
        </dgm:presLayoutVars>
      </dgm:prSet>
      <dgm:spPr/>
      <dgm:t>
        <a:bodyPr/>
        <a:lstStyle/>
        <a:p>
          <a:endParaRPr lang="es-MX"/>
        </a:p>
      </dgm:t>
    </dgm:pt>
    <dgm:pt modelId="{F3C52D05-0EA3-4B2D-86D6-985B1C1E3FAF}" type="pres">
      <dgm:prSet presAssocID="{FD6B30EE-77C8-4060-96FC-4D76CE7A6409}" presName="ThreeConn_1-2" presStyleLbl="fgAccFollowNode1" presStyleIdx="0" presStyleCnt="2">
        <dgm:presLayoutVars>
          <dgm:bulletEnabled val="1"/>
        </dgm:presLayoutVars>
      </dgm:prSet>
      <dgm:spPr/>
      <dgm:t>
        <a:bodyPr/>
        <a:lstStyle/>
        <a:p>
          <a:endParaRPr lang="es-MX"/>
        </a:p>
      </dgm:t>
    </dgm:pt>
    <dgm:pt modelId="{09EC97BA-666A-4AFB-9E73-FF74CAFB76F0}" type="pres">
      <dgm:prSet presAssocID="{FD6B30EE-77C8-4060-96FC-4D76CE7A6409}" presName="ThreeConn_2-3" presStyleLbl="fgAccFollowNode1" presStyleIdx="1" presStyleCnt="2">
        <dgm:presLayoutVars>
          <dgm:bulletEnabled val="1"/>
        </dgm:presLayoutVars>
      </dgm:prSet>
      <dgm:spPr/>
      <dgm:t>
        <a:bodyPr/>
        <a:lstStyle/>
        <a:p>
          <a:endParaRPr lang="es-MX"/>
        </a:p>
      </dgm:t>
    </dgm:pt>
    <dgm:pt modelId="{A9E12D26-B2E9-4FFE-93A4-FAB168C0300B}" type="pres">
      <dgm:prSet presAssocID="{FD6B30EE-77C8-4060-96FC-4D76CE7A6409}" presName="ThreeNodes_1_text" presStyleLbl="node1" presStyleIdx="2" presStyleCnt="3">
        <dgm:presLayoutVars>
          <dgm:bulletEnabled val="1"/>
        </dgm:presLayoutVars>
      </dgm:prSet>
      <dgm:spPr/>
      <dgm:t>
        <a:bodyPr/>
        <a:lstStyle/>
        <a:p>
          <a:endParaRPr lang="es-MX"/>
        </a:p>
      </dgm:t>
    </dgm:pt>
    <dgm:pt modelId="{F19ABA8D-6FF0-4922-951C-FE44EB73FD89}" type="pres">
      <dgm:prSet presAssocID="{FD6B30EE-77C8-4060-96FC-4D76CE7A6409}" presName="ThreeNodes_2_text" presStyleLbl="node1" presStyleIdx="2" presStyleCnt="3">
        <dgm:presLayoutVars>
          <dgm:bulletEnabled val="1"/>
        </dgm:presLayoutVars>
      </dgm:prSet>
      <dgm:spPr/>
      <dgm:t>
        <a:bodyPr/>
        <a:lstStyle/>
        <a:p>
          <a:endParaRPr lang="es-MX"/>
        </a:p>
      </dgm:t>
    </dgm:pt>
    <dgm:pt modelId="{B4DDBAFD-6103-4D0C-B54C-F87790853DAA}" type="pres">
      <dgm:prSet presAssocID="{FD6B30EE-77C8-4060-96FC-4D76CE7A6409}" presName="ThreeNodes_3_text" presStyleLbl="node1" presStyleIdx="2" presStyleCnt="3">
        <dgm:presLayoutVars>
          <dgm:bulletEnabled val="1"/>
        </dgm:presLayoutVars>
      </dgm:prSet>
      <dgm:spPr/>
      <dgm:t>
        <a:bodyPr/>
        <a:lstStyle/>
        <a:p>
          <a:endParaRPr lang="es-MX"/>
        </a:p>
      </dgm:t>
    </dgm:pt>
  </dgm:ptLst>
  <dgm:cxnLst>
    <dgm:cxn modelId="{6B73DD43-3CE3-4110-9C60-1E5A58459655}" srcId="{FD6B30EE-77C8-4060-96FC-4D76CE7A6409}" destId="{7C4AF661-5260-445F-BD45-AD8D14A6021E}" srcOrd="2" destOrd="0" parTransId="{543C764F-499C-4203-90A2-EC2B866BC4F7}" sibTransId="{98ACFFA8-1D42-4FC7-AAB6-85CF59D35557}"/>
    <dgm:cxn modelId="{4F7A8AD2-CF9D-4FD6-B28B-A0402DB15D00}" type="presOf" srcId="{7C4AF661-5260-445F-BD45-AD8D14A6021E}" destId="{B4DDBAFD-6103-4D0C-B54C-F87790853DAA}" srcOrd="1" destOrd="0" presId="urn:microsoft.com/office/officeart/2005/8/layout/vProcess5"/>
    <dgm:cxn modelId="{54FC02BF-CDB1-47E4-98E3-65615C295472}" type="presOf" srcId="{1194F049-6566-475F-B6DC-ACAB01F950CB}" destId="{A9E12D26-B2E9-4FFE-93A4-FAB168C0300B}" srcOrd="1" destOrd="0" presId="urn:microsoft.com/office/officeart/2005/8/layout/vProcess5"/>
    <dgm:cxn modelId="{84B7B3E4-FD20-4F83-9FF4-61C6E4388E5E}" type="presOf" srcId="{50392480-A5CD-4C93-BCD8-274B311829B6}" destId="{09EC97BA-666A-4AFB-9E73-FF74CAFB76F0}" srcOrd="0" destOrd="0" presId="urn:microsoft.com/office/officeart/2005/8/layout/vProcess5"/>
    <dgm:cxn modelId="{1C5FE641-6EBF-49DA-B5C0-19CA408A427E}" type="presOf" srcId="{1194F049-6566-475F-B6DC-ACAB01F950CB}" destId="{1A5F03E2-D52D-4FE3-8A66-806353DCEFD1}" srcOrd="0" destOrd="0" presId="urn:microsoft.com/office/officeart/2005/8/layout/vProcess5"/>
    <dgm:cxn modelId="{B1B1BBC9-2B50-4EF1-AB5D-8C19CAAEF183}" type="presOf" srcId="{258E47F9-99F9-45D8-AE6E-D1DD14B9C58F}" destId="{F3C52D05-0EA3-4B2D-86D6-985B1C1E3FAF}" srcOrd="0" destOrd="0" presId="urn:microsoft.com/office/officeart/2005/8/layout/vProcess5"/>
    <dgm:cxn modelId="{6C6FE9DE-4A1D-4C26-8DCC-F2DF04C9D269}" srcId="{FD6B30EE-77C8-4060-96FC-4D76CE7A6409}" destId="{04428157-A3D5-40F0-8433-B0FB60FE72E4}" srcOrd="1" destOrd="0" parTransId="{F493BE0A-C715-45D2-A334-749583843E9D}" sibTransId="{50392480-A5CD-4C93-BCD8-274B311829B6}"/>
    <dgm:cxn modelId="{C15F3C93-B4D3-4109-AEB6-E873B4DE5CB4}" srcId="{FD6B30EE-77C8-4060-96FC-4D76CE7A6409}" destId="{1194F049-6566-475F-B6DC-ACAB01F950CB}" srcOrd="0" destOrd="0" parTransId="{C2A265BE-B30B-4D50-964C-181DEB84B871}" sibTransId="{258E47F9-99F9-45D8-AE6E-D1DD14B9C58F}"/>
    <dgm:cxn modelId="{417DEF92-A9BB-4BD1-8D4F-F612342B4646}" type="presOf" srcId="{7C4AF661-5260-445F-BD45-AD8D14A6021E}" destId="{2324D55E-C23C-44B4-9FED-4CAD3786C3C5}" srcOrd="0" destOrd="0" presId="urn:microsoft.com/office/officeart/2005/8/layout/vProcess5"/>
    <dgm:cxn modelId="{7F792986-359B-4F4E-B1D2-EA474E180A97}" type="presOf" srcId="{FD6B30EE-77C8-4060-96FC-4D76CE7A6409}" destId="{CED205BE-D090-4C57-AD82-F1DB9D029D5B}" srcOrd="0" destOrd="0" presId="urn:microsoft.com/office/officeart/2005/8/layout/vProcess5"/>
    <dgm:cxn modelId="{C3B03DF4-8D8A-4187-A2B6-A9A19A9A2AA7}" type="presOf" srcId="{04428157-A3D5-40F0-8433-B0FB60FE72E4}" destId="{F19ABA8D-6FF0-4922-951C-FE44EB73FD89}" srcOrd="1" destOrd="0" presId="urn:microsoft.com/office/officeart/2005/8/layout/vProcess5"/>
    <dgm:cxn modelId="{D1C67E62-FFCD-4D3A-987B-D689B51FA09B}" type="presOf" srcId="{04428157-A3D5-40F0-8433-B0FB60FE72E4}" destId="{147B6EC5-116D-4199-881A-846F7D523759}" srcOrd="0" destOrd="0" presId="urn:microsoft.com/office/officeart/2005/8/layout/vProcess5"/>
    <dgm:cxn modelId="{9F6071D8-0E6B-489B-B449-6C191C1B4A5B}" type="presParOf" srcId="{CED205BE-D090-4C57-AD82-F1DB9D029D5B}" destId="{FF309B8A-5F65-42EA-ABB8-141C4B7CBC10}" srcOrd="0" destOrd="0" presId="urn:microsoft.com/office/officeart/2005/8/layout/vProcess5"/>
    <dgm:cxn modelId="{7E1F4533-8129-4095-841C-E81AA222FB4C}" type="presParOf" srcId="{CED205BE-D090-4C57-AD82-F1DB9D029D5B}" destId="{1A5F03E2-D52D-4FE3-8A66-806353DCEFD1}" srcOrd="1" destOrd="0" presId="urn:microsoft.com/office/officeart/2005/8/layout/vProcess5"/>
    <dgm:cxn modelId="{F5B66D78-09DB-47E7-974A-2A07F037AD34}" type="presParOf" srcId="{CED205BE-D090-4C57-AD82-F1DB9D029D5B}" destId="{147B6EC5-116D-4199-881A-846F7D523759}" srcOrd="2" destOrd="0" presId="urn:microsoft.com/office/officeart/2005/8/layout/vProcess5"/>
    <dgm:cxn modelId="{A428D119-AF94-4CA5-AF0C-1B593EB34F8C}" type="presParOf" srcId="{CED205BE-D090-4C57-AD82-F1DB9D029D5B}" destId="{2324D55E-C23C-44B4-9FED-4CAD3786C3C5}" srcOrd="3" destOrd="0" presId="urn:microsoft.com/office/officeart/2005/8/layout/vProcess5"/>
    <dgm:cxn modelId="{8EE40CB3-FDAA-45BB-B8FB-D555081E7243}" type="presParOf" srcId="{CED205BE-D090-4C57-AD82-F1DB9D029D5B}" destId="{F3C52D05-0EA3-4B2D-86D6-985B1C1E3FAF}" srcOrd="4" destOrd="0" presId="urn:microsoft.com/office/officeart/2005/8/layout/vProcess5"/>
    <dgm:cxn modelId="{AD9CE495-3896-4B32-8A62-A4A2BB439C1F}" type="presParOf" srcId="{CED205BE-D090-4C57-AD82-F1DB9D029D5B}" destId="{09EC97BA-666A-4AFB-9E73-FF74CAFB76F0}" srcOrd="5" destOrd="0" presId="urn:microsoft.com/office/officeart/2005/8/layout/vProcess5"/>
    <dgm:cxn modelId="{E2670B86-6C56-43C1-AABE-F41FBC7BC601}" type="presParOf" srcId="{CED205BE-D090-4C57-AD82-F1DB9D029D5B}" destId="{A9E12D26-B2E9-4FFE-93A4-FAB168C0300B}" srcOrd="6" destOrd="0" presId="urn:microsoft.com/office/officeart/2005/8/layout/vProcess5"/>
    <dgm:cxn modelId="{D6F3237A-7A5D-4E4B-BCEF-A8501B62B982}" type="presParOf" srcId="{CED205BE-D090-4C57-AD82-F1DB9D029D5B}" destId="{F19ABA8D-6FF0-4922-951C-FE44EB73FD89}" srcOrd="7" destOrd="0" presId="urn:microsoft.com/office/officeart/2005/8/layout/vProcess5"/>
    <dgm:cxn modelId="{622954FD-8743-4BE0-830C-D4021EC84B65}" type="presParOf" srcId="{CED205BE-D090-4C57-AD82-F1DB9D029D5B}" destId="{B4DDBAFD-6103-4D0C-B54C-F87790853DAA}"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8190989-E18E-4D1C-B9E0-7A43ACBF7FF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85A7ED7E-9399-41BC-A7B0-56636F190F4C}">
      <dgm:prSet/>
      <dgm:spPr/>
      <dgm:t>
        <a:bodyPr/>
        <a:lstStyle/>
        <a:p>
          <a:pPr rtl="0"/>
          <a:r>
            <a:rPr lang="es-MX" dirty="0" smtClean="0"/>
            <a:t>Contreras (1996)</a:t>
          </a:r>
          <a:endParaRPr lang="es-MX" dirty="0"/>
        </a:p>
      </dgm:t>
    </dgm:pt>
    <dgm:pt modelId="{D7234475-5E92-4B38-95B1-1BA1C067D7C0}" type="parTrans" cxnId="{48604EC4-2CC0-4645-859C-4DDFB8E7B9DC}">
      <dgm:prSet/>
      <dgm:spPr/>
      <dgm:t>
        <a:bodyPr/>
        <a:lstStyle/>
        <a:p>
          <a:endParaRPr lang="es-MX"/>
        </a:p>
      </dgm:t>
    </dgm:pt>
    <dgm:pt modelId="{73BF27FB-E428-4CCA-9B99-3B5F920A3358}" type="sibTrans" cxnId="{48604EC4-2CC0-4645-859C-4DDFB8E7B9DC}">
      <dgm:prSet/>
      <dgm:spPr/>
      <dgm:t>
        <a:bodyPr/>
        <a:lstStyle/>
        <a:p>
          <a:endParaRPr lang="es-MX"/>
        </a:p>
      </dgm:t>
    </dgm:pt>
    <dgm:pt modelId="{975E5231-F151-4420-8F2F-941D8A67988D}">
      <dgm:prSet/>
      <dgm:spPr/>
      <dgm:t>
        <a:bodyPr/>
        <a:lstStyle/>
        <a:p>
          <a:pPr rtl="0"/>
          <a:r>
            <a:rPr lang="es-MX" dirty="0" smtClean="0"/>
            <a:t>De acuerdo con Kuhn, un paradigma es un sistema de creencias, principios, valores y premisas que determinan la visión que una determinada comunidad científica tiene de la realidad, el tipo de preguntas y problemas que es legitimo estudiar, así como los métodos y técnicas válidos para la búsqueda de respuestas y soluciones. En consecuencia el enfoque o paradigma en que se inscribe un estudio, sustenta el método, propósito y objetivos de la investigación.</a:t>
          </a:r>
          <a:endParaRPr lang="es-MX" dirty="0"/>
        </a:p>
      </dgm:t>
    </dgm:pt>
    <dgm:pt modelId="{4D140BF1-1D34-48BF-8628-FFDE0331E8A5}" type="parTrans" cxnId="{5ED885CF-EFD9-4DD5-A4B3-BD67E4FCD02D}">
      <dgm:prSet/>
      <dgm:spPr/>
      <dgm:t>
        <a:bodyPr/>
        <a:lstStyle/>
        <a:p>
          <a:endParaRPr lang="es-MX"/>
        </a:p>
      </dgm:t>
    </dgm:pt>
    <dgm:pt modelId="{41E7BB47-EF66-496C-AF22-03F997CC62BB}" type="sibTrans" cxnId="{5ED885CF-EFD9-4DD5-A4B3-BD67E4FCD02D}">
      <dgm:prSet/>
      <dgm:spPr/>
      <dgm:t>
        <a:bodyPr/>
        <a:lstStyle/>
        <a:p>
          <a:endParaRPr lang="es-MX"/>
        </a:p>
      </dgm:t>
    </dgm:pt>
    <dgm:pt modelId="{274163F3-9073-4FD3-82D2-764740260E56}" type="pres">
      <dgm:prSet presAssocID="{E8190989-E18E-4D1C-B9E0-7A43ACBF7FF2}" presName="vert0" presStyleCnt="0">
        <dgm:presLayoutVars>
          <dgm:dir/>
          <dgm:animOne val="branch"/>
          <dgm:animLvl val="lvl"/>
        </dgm:presLayoutVars>
      </dgm:prSet>
      <dgm:spPr/>
    </dgm:pt>
    <dgm:pt modelId="{12ED41EC-C8DC-45DD-A6DE-184E634CCB55}" type="pres">
      <dgm:prSet presAssocID="{85A7ED7E-9399-41BC-A7B0-56636F190F4C}" presName="thickLine" presStyleLbl="alignNode1" presStyleIdx="0" presStyleCnt="1"/>
      <dgm:spPr/>
    </dgm:pt>
    <dgm:pt modelId="{AC3366CC-27BD-4E9C-9645-4E5873EA9314}" type="pres">
      <dgm:prSet presAssocID="{85A7ED7E-9399-41BC-A7B0-56636F190F4C}" presName="horz1" presStyleCnt="0"/>
      <dgm:spPr/>
    </dgm:pt>
    <dgm:pt modelId="{3A91EF07-7D59-4971-B164-53567527A6B3}" type="pres">
      <dgm:prSet presAssocID="{85A7ED7E-9399-41BC-A7B0-56636F190F4C}" presName="tx1" presStyleLbl="revTx" presStyleIdx="0" presStyleCnt="2"/>
      <dgm:spPr/>
      <dgm:t>
        <a:bodyPr/>
        <a:lstStyle/>
        <a:p>
          <a:endParaRPr lang="es-MX"/>
        </a:p>
      </dgm:t>
    </dgm:pt>
    <dgm:pt modelId="{205BED75-5781-4F99-BD73-D8B9F8641408}" type="pres">
      <dgm:prSet presAssocID="{85A7ED7E-9399-41BC-A7B0-56636F190F4C}" presName="vert1" presStyleCnt="0"/>
      <dgm:spPr/>
    </dgm:pt>
    <dgm:pt modelId="{BDB212A7-3A63-4560-8958-7A4CE10F4173}" type="pres">
      <dgm:prSet presAssocID="{975E5231-F151-4420-8F2F-941D8A67988D}" presName="vertSpace2a" presStyleCnt="0"/>
      <dgm:spPr/>
    </dgm:pt>
    <dgm:pt modelId="{B5CB6666-EE01-432B-90A9-57854DA65E11}" type="pres">
      <dgm:prSet presAssocID="{975E5231-F151-4420-8F2F-941D8A67988D}" presName="horz2" presStyleCnt="0"/>
      <dgm:spPr/>
    </dgm:pt>
    <dgm:pt modelId="{5CF49CFF-1CCC-44EF-BD98-F20BF9FB2A61}" type="pres">
      <dgm:prSet presAssocID="{975E5231-F151-4420-8F2F-941D8A67988D}" presName="horzSpace2" presStyleCnt="0"/>
      <dgm:spPr/>
    </dgm:pt>
    <dgm:pt modelId="{15C7EBA3-7F87-4FC6-B2A1-E08B293BFD16}" type="pres">
      <dgm:prSet presAssocID="{975E5231-F151-4420-8F2F-941D8A67988D}" presName="tx2" presStyleLbl="revTx" presStyleIdx="1" presStyleCnt="2"/>
      <dgm:spPr/>
    </dgm:pt>
    <dgm:pt modelId="{9C078E75-F1FA-4EE1-91D5-CB6C2027B0F4}" type="pres">
      <dgm:prSet presAssocID="{975E5231-F151-4420-8F2F-941D8A67988D}" presName="vert2" presStyleCnt="0"/>
      <dgm:spPr/>
    </dgm:pt>
    <dgm:pt modelId="{C74AA18E-3129-4016-A674-EB801CC34061}" type="pres">
      <dgm:prSet presAssocID="{975E5231-F151-4420-8F2F-941D8A67988D}" presName="thinLine2b" presStyleLbl="callout" presStyleIdx="0" presStyleCnt="1"/>
      <dgm:spPr/>
    </dgm:pt>
    <dgm:pt modelId="{C3AC9878-CBCD-488B-8208-E30BFEBA7436}" type="pres">
      <dgm:prSet presAssocID="{975E5231-F151-4420-8F2F-941D8A67988D}" presName="vertSpace2b" presStyleCnt="0"/>
      <dgm:spPr/>
    </dgm:pt>
  </dgm:ptLst>
  <dgm:cxnLst>
    <dgm:cxn modelId="{5ED885CF-EFD9-4DD5-A4B3-BD67E4FCD02D}" srcId="{85A7ED7E-9399-41BC-A7B0-56636F190F4C}" destId="{975E5231-F151-4420-8F2F-941D8A67988D}" srcOrd="0" destOrd="0" parTransId="{4D140BF1-1D34-48BF-8628-FFDE0331E8A5}" sibTransId="{41E7BB47-EF66-496C-AF22-03F997CC62BB}"/>
    <dgm:cxn modelId="{5D2E89EF-2C82-44C9-A60B-7FF0E4D6B417}" type="presOf" srcId="{975E5231-F151-4420-8F2F-941D8A67988D}" destId="{15C7EBA3-7F87-4FC6-B2A1-E08B293BFD16}" srcOrd="0" destOrd="0" presId="urn:microsoft.com/office/officeart/2008/layout/LinedList"/>
    <dgm:cxn modelId="{BA9169FA-C3AB-4361-B092-165A5ABF9B48}" type="presOf" srcId="{85A7ED7E-9399-41BC-A7B0-56636F190F4C}" destId="{3A91EF07-7D59-4971-B164-53567527A6B3}" srcOrd="0" destOrd="0" presId="urn:microsoft.com/office/officeart/2008/layout/LinedList"/>
    <dgm:cxn modelId="{48604EC4-2CC0-4645-859C-4DDFB8E7B9DC}" srcId="{E8190989-E18E-4D1C-B9E0-7A43ACBF7FF2}" destId="{85A7ED7E-9399-41BC-A7B0-56636F190F4C}" srcOrd="0" destOrd="0" parTransId="{D7234475-5E92-4B38-95B1-1BA1C067D7C0}" sibTransId="{73BF27FB-E428-4CCA-9B99-3B5F920A3358}"/>
    <dgm:cxn modelId="{CE005AED-E1B3-456E-828A-1D1C9F13E37C}" type="presOf" srcId="{E8190989-E18E-4D1C-B9E0-7A43ACBF7FF2}" destId="{274163F3-9073-4FD3-82D2-764740260E56}" srcOrd="0" destOrd="0" presId="urn:microsoft.com/office/officeart/2008/layout/LinedList"/>
    <dgm:cxn modelId="{791068E1-A303-4855-A21E-2E2C91371B96}" type="presParOf" srcId="{274163F3-9073-4FD3-82D2-764740260E56}" destId="{12ED41EC-C8DC-45DD-A6DE-184E634CCB55}" srcOrd="0" destOrd="0" presId="urn:microsoft.com/office/officeart/2008/layout/LinedList"/>
    <dgm:cxn modelId="{E03BA8AF-A57E-4C26-BF9E-11762ACFB396}" type="presParOf" srcId="{274163F3-9073-4FD3-82D2-764740260E56}" destId="{AC3366CC-27BD-4E9C-9645-4E5873EA9314}" srcOrd="1" destOrd="0" presId="urn:microsoft.com/office/officeart/2008/layout/LinedList"/>
    <dgm:cxn modelId="{96EA44D6-CB78-441D-A7B8-26FF25389D0A}" type="presParOf" srcId="{AC3366CC-27BD-4E9C-9645-4E5873EA9314}" destId="{3A91EF07-7D59-4971-B164-53567527A6B3}" srcOrd="0" destOrd="0" presId="urn:microsoft.com/office/officeart/2008/layout/LinedList"/>
    <dgm:cxn modelId="{F5D33C9D-9FFE-484F-B767-9A5749B522AF}" type="presParOf" srcId="{AC3366CC-27BD-4E9C-9645-4E5873EA9314}" destId="{205BED75-5781-4F99-BD73-D8B9F8641408}" srcOrd="1" destOrd="0" presId="urn:microsoft.com/office/officeart/2008/layout/LinedList"/>
    <dgm:cxn modelId="{8ED2EAEE-64DF-42F1-9435-22D3E9412E41}" type="presParOf" srcId="{205BED75-5781-4F99-BD73-D8B9F8641408}" destId="{BDB212A7-3A63-4560-8958-7A4CE10F4173}" srcOrd="0" destOrd="0" presId="urn:microsoft.com/office/officeart/2008/layout/LinedList"/>
    <dgm:cxn modelId="{B9D65DB4-D6F5-490D-93DC-7EA2CCEAFEC6}" type="presParOf" srcId="{205BED75-5781-4F99-BD73-D8B9F8641408}" destId="{B5CB6666-EE01-432B-90A9-57854DA65E11}" srcOrd="1" destOrd="0" presId="urn:microsoft.com/office/officeart/2008/layout/LinedList"/>
    <dgm:cxn modelId="{B80EEEB6-E16C-4717-B954-BDE85C7FA164}" type="presParOf" srcId="{B5CB6666-EE01-432B-90A9-57854DA65E11}" destId="{5CF49CFF-1CCC-44EF-BD98-F20BF9FB2A61}" srcOrd="0" destOrd="0" presId="urn:microsoft.com/office/officeart/2008/layout/LinedList"/>
    <dgm:cxn modelId="{8E6BD9B4-4AC8-404B-8AF5-07E28B547850}" type="presParOf" srcId="{B5CB6666-EE01-432B-90A9-57854DA65E11}" destId="{15C7EBA3-7F87-4FC6-B2A1-E08B293BFD16}" srcOrd="1" destOrd="0" presId="urn:microsoft.com/office/officeart/2008/layout/LinedList"/>
    <dgm:cxn modelId="{1C164DCD-267C-4DA1-A026-73E40DDC5233}" type="presParOf" srcId="{B5CB6666-EE01-432B-90A9-57854DA65E11}" destId="{9C078E75-F1FA-4EE1-91D5-CB6C2027B0F4}" srcOrd="2" destOrd="0" presId="urn:microsoft.com/office/officeart/2008/layout/LinedList"/>
    <dgm:cxn modelId="{4F4DCC38-6BF3-4E0C-85A5-A1A61BBDED3D}" type="presParOf" srcId="{205BED75-5781-4F99-BD73-D8B9F8641408}" destId="{C74AA18E-3129-4016-A674-EB801CC34061}" srcOrd="2" destOrd="0" presId="urn:microsoft.com/office/officeart/2008/layout/LinedList"/>
    <dgm:cxn modelId="{5FAAA2DF-1882-4459-A0F6-EA2F8EEC4C48}" type="presParOf" srcId="{205BED75-5781-4F99-BD73-D8B9F8641408}" destId="{C3AC9878-CBCD-488B-8208-E30BFEBA7436}"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8190989-E18E-4D1C-B9E0-7A43ACBF7FF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85A7ED7E-9399-41BC-A7B0-56636F190F4C}">
      <dgm:prSet/>
      <dgm:spPr/>
      <dgm:t>
        <a:bodyPr/>
        <a:lstStyle/>
        <a:p>
          <a:pPr rtl="0"/>
          <a:r>
            <a:rPr lang="es-MX" dirty="0" err="1" smtClean="0"/>
            <a:t>Marquiegui</a:t>
          </a:r>
          <a:r>
            <a:rPr lang="es-MX" dirty="0" smtClean="0"/>
            <a:t> (1997).</a:t>
          </a:r>
          <a:endParaRPr lang="es-MX" dirty="0"/>
        </a:p>
      </dgm:t>
    </dgm:pt>
    <dgm:pt modelId="{D7234475-5E92-4B38-95B1-1BA1C067D7C0}" type="parTrans" cxnId="{48604EC4-2CC0-4645-859C-4DDFB8E7B9DC}">
      <dgm:prSet/>
      <dgm:spPr/>
      <dgm:t>
        <a:bodyPr/>
        <a:lstStyle/>
        <a:p>
          <a:endParaRPr lang="es-MX"/>
        </a:p>
      </dgm:t>
    </dgm:pt>
    <dgm:pt modelId="{73BF27FB-E428-4CCA-9B99-3B5F920A3358}" type="sibTrans" cxnId="{48604EC4-2CC0-4645-859C-4DDFB8E7B9DC}">
      <dgm:prSet/>
      <dgm:spPr/>
      <dgm:t>
        <a:bodyPr/>
        <a:lstStyle/>
        <a:p>
          <a:endParaRPr lang="es-MX"/>
        </a:p>
      </dgm:t>
    </dgm:pt>
    <dgm:pt modelId="{975E5231-F151-4420-8F2F-941D8A67988D}">
      <dgm:prSet/>
      <dgm:spPr/>
      <dgm:t>
        <a:bodyPr/>
        <a:lstStyle/>
        <a:p>
          <a:pPr rtl="0"/>
          <a:r>
            <a:rPr lang="es-MX" dirty="0" smtClean="0"/>
            <a:t>Por paradigma se entiende un conjunto de pareceres, intuiciones,  modos de comprender la realidad. Su característica fundamental es su coherencia y su supuesta evidencia. Además es que es compartida por la sociedad, o por un segmento de ésta,  lo que permite poder interactuar dentro de la misma en el universo de un conjunto simbólico compartido. Viene a construir un idioma a través del cual se ve, se comprende y se actúa en la sociedad.</a:t>
          </a:r>
          <a:endParaRPr lang="es-MX" dirty="0"/>
        </a:p>
      </dgm:t>
    </dgm:pt>
    <dgm:pt modelId="{4D140BF1-1D34-48BF-8628-FFDE0331E8A5}" type="parTrans" cxnId="{5ED885CF-EFD9-4DD5-A4B3-BD67E4FCD02D}">
      <dgm:prSet/>
      <dgm:spPr/>
      <dgm:t>
        <a:bodyPr/>
        <a:lstStyle/>
        <a:p>
          <a:endParaRPr lang="es-MX"/>
        </a:p>
      </dgm:t>
    </dgm:pt>
    <dgm:pt modelId="{41E7BB47-EF66-496C-AF22-03F997CC62BB}" type="sibTrans" cxnId="{5ED885CF-EFD9-4DD5-A4B3-BD67E4FCD02D}">
      <dgm:prSet/>
      <dgm:spPr/>
      <dgm:t>
        <a:bodyPr/>
        <a:lstStyle/>
        <a:p>
          <a:endParaRPr lang="es-MX"/>
        </a:p>
      </dgm:t>
    </dgm:pt>
    <dgm:pt modelId="{274163F3-9073-4FD3-82D2-764740260E56}" type="pres">
      <dgm:prSet presAssocID="{E8190989-E18E-4D1C-B9E0-7A43ACBF7FF2}" presName="vert0" presStyleCnt="0">
        <dgm:presLayoutVars>
          <dgm:dir/>
          <dgm:animOne val="branch"/>
          <dgm:animLvl val="lvl"/>
        </dgm:presLayoutVars>
      </dgm:prSet>
      <dgm:spPr/>
    </dgm:pt>
    <dgm:pt modelId="{12ED41EC-C8DC-45DD-A6DE-184E634CCB55}" type="pres">
      <dgm:prSet presAssocID="{85A7ED7E-9399-41BC-A7B0-56636F190F4C}" presName="thickLine" presStyleLbl="alignNode1" presStyleIdx="0" presStyleCnt="1"/>
      <dgm:spPr/>
    </dgm:pt>
    <dgm:pt modelId="{AC3366CC-27BD-4E9C-9645-4E5873EA9314}" type="pres">
      <dgm:prSet presAssocID="{85A7ED7E-9399-41BC-A7B0-56636F190F4C}" presName="horz1" presStyleCnt="0"/>
      <dgm:spPr/>
    </dgm:pt>
    <dgm:pt modelId="{3A91EF07-7D59-4971-B164-53567527A6B3}" type="pres">
      <dgm:prSet presAssocID="{85A7ED7E-9399-41BC-A7B0-56636F190F4C}" presName="tx1" presStyleLbl="revTx" presStyleIdx="0" presStyleCnt="2"/>
      <dgm:spPr/>
      <dgm:t>
        <a:bodyPr/>
        <a:lstStyle/>
        <a:p>
          <a:endParaRPr lang="es-MX"/>
        </a:p>
      </dgm:t>
    </dgm:pt>
    <dgm:pt modelId="{205BED75-5781-4F99-BD73-D8B9F8641408}" type="pres">
      <dgm:prSet presAssocID="{85A7ED7E-9399-41BC-A7B0-56636F190F4C}" presName="vert1" presStyleCnt="0"/>
      <dgm:spPr/>
    </dgm:pt>
    <dgm:pt modelId="{BDB212A7-3A63-4560-8958-7A4CE10F4173}" type="pres">
      <dgm:prSet presAssocID="{975E5231-F151-4420-8F2F-941D8A67988D}" presName="vertSpace2a" presStyleCnt="0"/>
      <dgm:spPr/>
    </dgm:pt>
    <dgm:pt modelId="{B5CB6666-EE01-432B-90A9-57854DA65E11}" type="pres">
      <dgm:prSet presAssocID="{975E5231-F151-4420-8F2F-941D8A67988D}" presName="horz2" presStyleCnt="0"/>
      <dgm:spPr/>
    </dgm:pt>
    <dgm:pt modelId="{5CF49CFF-1CCC-44EF-BD98-F20BF9FB2A61}" type="pres">
      <dgm:prSet presAssocID="{975E5231-F151-4420-8F2F-941D8A67988D}" presName="horzSpace2" presStyleCnt="0"/>
      <dgm:spPr/>
    </dgm:pt>
    <dgm:pt modelId="{15C7EBA3-7F87-4FC6-B2A1-E08B293BFD16}" type="pres">
      <dgm:prSet presAssocID="{975E5231-F151-4420-8F2F-941D8A67988D}" presName="tx2" presStyleLbl="revTx" presStyleIdx="1" presStyleCnt="2"/>
      <dgm:spPr/>
      <dgm:t>
        <a:bodyPr/>
        <a:lstStyle/>
        <a:p>
          <a:endParaRPr lang="es-MX"/>
        </a:p>
      </dgm:t>
    </dgm:pt>
    <dgm:pt modelId="{9C078E75-F1FA-4EE1-91D5-CB6C2027B0F4}" type="pres">
      <dgm:prSet presAssocID="{975E5231-F151-4420-8F2F-941D8A67988D}" presName="vert2" presStyleCnt="0"/>
      <dgm:spPr/>
    </dgm:pt>
    <dgm:pt modelId="{C74AA18E-3129-4016-A674-EB801CC34061}" type="pres">
      <dgm:prSet presAssocID="{975E5231-F151-4420-8F2F-941D8A67988D}" presName="thinLine2b" presStyleLbl="callout" presStyleIdx="0" presStyleCnt="1"/>
      <dgm:spPr/>
    </dgm:pt>
    <dgm:pt modelId="{C3AC9878-CBCD-488B-8208-E30BFEBA7436}" type="pres">
      <dgm:prSet presAssocID="{975E5231-F151-4420-8F2F-941D8A67988D}" presName="vertSpace2b" presStyleCnt="0"/>
      <dgm:spPr/>
    </dgm:pt>
  </dgm:ptLst>
  <dgm:cxnLst>
    <dgm:cxn modelId="{0D390179-9F44-4C79-9A76-06BC0BFB3FB8}" type="presOf" srcId="{975E5231-F151-4420-8F2F-941D8A67988D}" destId="{15C7EBA3-7F87-4FC6-B2A1-E08B293BFD16}" srcOrd="0" destOrd="0" presId="urn:microsoft.com/office/officeart/2008/layout/LinedList"/>
    <dgm:cxn modelId="{5ED885CF-EFD9-4DD5-A4B3-BD67E4FCD02D}" srcId="{85A7ED7E-9399-41BC-A7B0-56636F190F4C}" destId="{975E5231-F151-4420-8F2F-941D8A67988D}" srcOrd="0" destOrd="0" parTransId="{4D140BF1-1D34-48BF-8628-FFDE0331E8A5}" sibTransId="{41E7BB47-EF66-496C-AF22-03F997CC62BB}"/>
    <dgm:cxn modelId="{BCCDA304-30C1-4AE2-915F-4BF6904B0F2F}" type="presOf" srcId="{E8190989-E18E-4D1C-B9E0-7A43ACBF7FF2}" destId="{274163F3-9073-4FD3-82D2-764740260E56}" srcOrd="0" destOrd="0" presId="urn:microsoft.com/office/officeart/2008/layout/LinedList"/>
    <dgm:cxn modelId="{48604EC4-2CC0-4645-859C-4DDFB8E7B9DC}" srcId="{E8190989-E18E-4D1C-B9E0-7A43ACBF7FF2}" destId="{85A7ED7E-9399-41BC-A7B0-56636F190F4C}" srcOrd="0" destOrd="0" parTransId="{D7234475-5E92-4B38-95B1-1BA1C067D7C0}" sibTransId="{73BF27FB-E428-4CCA-9B99-3B5F920A3358}"/>
    <dgm:cxn modelId="{B015167C-55D7-422C-92FB-F76A3837C39C}" type="presOf" srcId="{85A7ED7E-9399-41BC-A7B0-56636F190F4C}" destId="{3A91EF07-7D59-4971-B164-53567527A6B3}" srcOrd="0" destOrd="0" presId="urn:microsoft.com/office/officeart/2008/layout/LinedList"/>
    <dgm:cxn modelId="{8284AD62-DB58-448A-A92A-5E0AA83016B0}" type="presParOf" srcId="{274163F3-9073-4FD3-82D2-764740260E56}" destId="{12ED41EC-C8DC-45DD-A6DE-184E634CCB55}" srcOrd="0" destOrd="0" presId="urn:microsoft.com/office/officeart/2008/layout/LinedList"/>
    <dgm:cxn modelId="{464C6711-D08C-4B5B-AD20-FA11176005C5}" type="presParOf" srcId="{274163F3-9073-4FD3-82D2-764740260E56}" destId="{AC3366CC-27BD-4E9C-9645-4E5873EA9314}" srcOrd="1" destOrd="0" presId="urn:microsoft.com/office/officeart/2008/layout/LinedList"/>
    <dgm:cxn modelId="{95AE8AFC-FC2D-4D38-81AD-D27724ACA988}" type="presParOf" srcId="{AC3366CC-27BD-4E9C-9645-4E5873EA9314}" destId="{3A91EF07-7D59-4971-B164-53567527A6B3}" srcOrd="0" destOrd="0" presId="urn:microsoft.com/office/officeart/2008/layout/LinedList"/>
    <dgm:cxn modelId="{A80C711C-8B87-463F-945B-5D61D828EB36}" type="presParOf" srcId="{AC3366CC-27BD-4E9C-9645-4E5873EA9314}" destId="{205BED75-5781-4F99-BD73-D8B9F8641408}" srcOrd="1" destOrd="0" presId="urn:microsoft.com/office/officeart/2008/layout/LinedList"/>
    <dgm:cxn modelId="{61368337-A166-4AD7-B300-2290E6F452E2}" type="presParOf" srcId="{205BED75-5781-4F99-BD73-D8B9F8641408}" destId="{BDB212A7-3A63-4560-8958-7A4CE10F4173}" srcOrd="0" destOrd="0" presId="urn:microsoft.com/office/officeart/2008/layout/LinedList"/>
    <dgm:cxn modelId="{E8F15668-9C08-4766-9AF3-43DA3A5647C8}" type="presParOf" srcId="{205BED75-5781-4F99-BD73-D8B9F8641408}" destId="{B5CB6666-EE01-432B-90A9-57854DA65E11}" srcOrd="1" destOrd="0" presId="urn:microsoft.com/office/officeart/2008/layout/LinedList"/>
    <dgm:cxn modelId="{74DCE3E0-C401-4B79-B2A5-5D43CEFE8058}" type="presParOf" srcId="{B5CB6666-EE01-432B-90A9-57854DA65E11}" destId="{5CF49CFF-1CCC-44EF-BD98-F20BF9FB2A61}" srcOrd="0" destOrd="0" presId="urn:microsoft.com/office/officeart/2008/layout/LinedList"/>
    <dgm:cxn modelId="{BF7FC730-FC11-4EBD-88AD-37FBD26E4179}" type="presParOf" srcId="{B5CB6666-EE01-432B-90A9-57854DA65E11}" destId="{15C7EBA3-7F87-4FC6-B2A1-E08B293BFD16}" srcOrd="1" destOrd="0" presId="urn:microsoft.com/office/officeart/2008/layout/LinedList"/>
    <dgm:cxn modelId="{E90B2140-3644-4D1E-8215-34901B14F0F0}" type="presParOf" srcId="{B5CB6666-EE01-432B-90A9-57854DA65E11}" destId="{9C078E75-F1FA-4EE1-91D5-CB6C2027B0F4}" srcOrd="2" destOrd="0" presId="urn:microsoft.com/office/officeart/2008/layout/LinedList"/>
    <dgm:cxn modelId="{32766BDA-7EAA-4089-87BD-AB33D7891C24}" type="presParOf" srcId="{205BED75-5781-4F99-BD73-D8B9F8641408}" destId="{C74AA18E-3129-4016-A674-EB801CC34061}" srcOrd="2" destOrd="0" presId="urn:microsoft.com/office/officeart/2008/layout/LinedList"/>
    <dgm:cxn modelId="{4A22BE48-114B-4BCB-B88E-E8FAB2238C7C}" type="presParOf" srcId="{205BED75-5781-4F99-BD73-D8B9F8641408}" destId="{C3AC9878-CBCD-488B-8208-E30BFEBA7436}"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684BEF5-5BD4-45A0-9DD4-BC8D435A4D22}" type="doc">
      <dgm:prSet loTypeId="urn:microsoft.com/office/officeart/2005/8/layout/venn1" loCatId="relationship" qsTypeId="urn:microsoft.com/office/officeart/2005/8/quickstyle/simple1" qsCatId="simple" csTypeId="urn:microsoft.com/office/officeart/2005/8/colors/accent0_2" csCatId="mainScheme" phldr="1"/>
      <dgm:spPr/>
    </dgm:pt>
    <dgm:pt modelId="{7CC2332C-7015-4AFD-A31A-8FA14CE16784}">
      <dgm:prSet phldrT="[Texto]"/>
      <dgm:spPr/>
      <dgm:t>
        <a:bodyPr/>
        <a:lstStyle/>
        <a:p>
          <a:r>
            <a:rPr lang="es-ES" dirty="0" smtClean="0"/>
            <a:t>Método cualitativo</a:t>
          </a:r>
          <a:endParaRPr lang="es-ES" dirty="0"/>
        </a:p>
      </dgm:t>
    </dgm:pt>
    <dgm:pt modelId="{30929A9C-5564-4E63-B330-5CBC35663613}" type="parTrans" cxnId="{B3937172-D8EE-402F-909E-E82DA1B985A6}">
      <dgm:prSet/>
      <dgm:spPr/>
      <dgm:t>
        <a:bodyPr/>
        <a:lstStyle/>
        <a:p>
          <a:endParaRPr lang="es-ES"/>
        </a:p>
      </dgm:t>
    </dgm:pt>
    <dgm:pt modelId="{084290E8-DFBC-4AA8-93D5-4B4D3D9C4F06}" type="sibTrans" cxnId="{B3937172-D8EE-402F-909E-E82DA1B985A6}">
      <dgm:prSet/>
      <dgm:spPr/>
      <dgm:t>
        <a:bodyPr/>
        <a:lstStyle/>
        <a:p>
          <a:endParaRPr lang="es-ES"/>
        </a:p>
      </dgm:t>
    </dgm:pt>
    <dgm:pt modelId="{C5BD2A9D-68A0-4240-88E1-0D3D41F95FF2}">
      <dgm:prSet phldrT="[Texto]"/>
      <dgm:spPr/>
      <dgm:t>
        <a:bodyPr/>
        <a:lstStyle/>
        <a:p>
          <a:r>
            <a:rPr lang="es-ES" dirty="0" smtClean="0"/>
            <a:t>Método cuantitativo</a:t>
          </a:r>
          <a:endParaRPr lang="es-ES" dirty="0"/>
        </a:p>
      </dgm:t>
    </dgm:pt>
    <dgm:pt modelId="{B27203D6-310E-4238-BF68-70C2D6C72218}" type="parTrans" cxnId="{BA247402-EA8B-4256-9BF4-CC5BAB2B22FA}">
      <dgm:prSet/>
      <dgm:spPr/>
      <dgm:t>
        <a:bodyPr/>
        <a:lstStyle/>
        <a:p>
          <a:endParaRPr lang="es-ES"/>
        </a:p>
      </dgm:t>
    </dgm:pt>
    <dgm:pt modelId="{18AA9ECD-BAC5-4799-A8F5-34D36FB3FBD8}" type="sibTrans" cxnId="{BA247402-EA8B-4256-9BF4-CC5BAB2B22FA}">
      <dgm:prSet/>
      <dgm:spPr/>
      <dgm:t>
        <a:bodyPr/>
        <a:lstStyle/>
        <a:p>
          <a:endParaRPr lang="es-ES"/>
        </a:p>
      </dgm:t>
    </dgm:pt>
    <dgm:pt modelId="{30C6D45E-887B-477E-AEF4-7CBA57EE8230}" type="pres">
      <dgm:prSet presAssocID="{2684BEF5-5BD4-45A0-9DD4-BC8D435A4D22}" presName="compositeShape" presStyleCnt="0">
        <dgm:presLayoutVars>
          <dgm:chMax val="7"/>
          <dgm:dir/>
          <dgm:resizeHandles val="exact"/>
        </dgm:presLayoutVars>
      </dgm:prSet>
      <dgm:spPr/>
    </dgm:pt>
    <dgm:pt modelId="{00E433B6-3BB4-4756-BE87-9C811BC67B0B}" type="pres">
      <dgm:prSet presAssocID="{7CC2332C-7015-4AFD-A31A-8FA14CE16784}" presName="circ1" presStyleLbl="vennNode1" presStyleIdx="0" presStyleCnt="2"/>
      <dgm:spPr/>
      <dgm:t>
        <a:bodyPr/>
        <a:lstStyle/>
        <a:p>
          <a:endParaRPr lang="es-ES"/>
        </a:p>
      </dgm:t>
    </dgm:pt>
    <dgm:pt modelId="{04590210-88A5-43E7-8153-E0C7DB7F0CF8}" type="pres">
      <dgm:prSet presAssocID="{7CC2332C-7015-4AFD-A31A-8FA14CE16784}" presName="circ1Tx" presStyleLbl="revTx" presStyleIdx="0" presStyleCnt="0">
        <dgm:presLayoutVars>
          <dgm:chMax val="0"/>
          <dgm:chPref val="0"/>
          <dgm:bulletEnabled val="1"/>
        </dgm:presLayoutVars>
      </dgm:prSet>
      <dgm:spPr/>
      <dgm:t>
        <a:bodyPr/>
        <a:lstStyle/>
        <a:p>
          <a:endParaRPr lang="es-ES"/>
        </a:p>
      </dgm:t>
    </dgm:pt>
    <dgm:pt modelId="{B94752F4-CCC6-4B07-B5A5-CA8D7292B158}" type="pres">
      <dgm:prSet presAssocID="{C5BD2A9D-68A0-4240-88E1-0D3D41F95FF2}" presName="circ2" presStyleLbl="vennNode1" presStyleIdx="1" presStyleCnt="2" custLinFactNeighborX="-3276" custLinFactNeighborY="958"/>
      <dgm:spPr/>
      <dgm:t>
        <a:bodyPr/>
        <a:lstStyle/>
        <a:p>
          <a:endParaRPr lang="es-MX"/>
        </a:p>
      </dgm:t>
    </dgm:pt>
    <dgm:pt modelId="{31C9EE79-A137-48A0-A311-481ACA2CBB40}" type="pres">
      <dgm:prSet presAssocID="{C5BD2A9D-68A0-4240-88E1-0D3D41F95FF2}" presName="circ2Tx" presStyleLbl="revTx" presStyleIdx="0" presStyleCnt="0">
        <dgm:presLayoutVars>
          <dgm:chMax val="0"/>
          <dgm:chPref val="0"/>
          <dgm:bulletEnabled val="1"/>
        </dgm:presLayoutVars>
      </dgm:prSet>
      <dgm:spPr/>
      <dgm:t>
        <a:bodyPr/>
        <a:lstStyle/>
        <a:p>
          <a:endParaRPr lang="es-MX"/>
        </a:p>
      </dgm:t>
    </dgm:pt>
  </dgm:ptLst>
  <dgm:cxnLst>
    <dgm:cxn modelId="{BF332B89-A1E8-4421-97DF-D2282A540316}" type="presOf" srcId="{C5BD2A9D-68A0-4240-88E1-0D3D41F95FF2}" destId="{31C9EE79-A137-48A0-A311-481ACA2CBB40}" srcOrd="1" destOrd="0" presId="urn:microsoft.com/office/officeart/2005/8/layout/venn1"/>
    <dgm:cxn modelId="{1EB3EAC0-4B09-4833-88FD-8D4792BB29B3}" type="presOf" srcId="{2684BEF5-5BD4-45A0-9DD4-BC8D435A4D22}" destId="{30C6D45E-887B-477E-AEF4-7CBA57EE8230}" srcOrd="0" destOrd="0" presId="urn:microsoft.com/office/officeart/2005/8/layout/venn1"/>
    <dgm:cxn modelId="{BA247402-EA8B-4256-9BF4-CC5BAB2B22FA}" srcId="{2684BEF5-5BD4-45A0-9DD4-BC8D435A4D22}" destId="{C5BD2A9D-68A0-4240-88E1-0D3D41F95FF2}" srcOrd="1" destOrd="0" parTransId="{B27203D6-310E-4238-BF68-70C2D6C72218}" sibTransId="{18AA9ECD-BAC5-4799-A8F5-34D36FB3FBD8}"/>
    <dgm:cxn modelId="{619B55DE-34B0-43A3-A7D5-DDD7433404B6}" type="presOf" srcId="{C5BD2A9D-68A0-4240-88E1-0D3D41F95FF2}" destId="{B94752F4-CCC6-4B07-B5A5-CA8D7292B158}" srcOrd="0" destOrd="0" presId="urn:microsoft.com/office/officeart/2005/8/layout/venn1"/>
    <dgm:cxn modelId="{B3937172-D8EE-402F-909E-E82DA1B985A6}" srcId="{2684BEF5-5BD4-45A0-9DD4-BC8D435A4D22}" destId="{7CC2332C-7015-4AFD-A31A-8FA14CE16784}" srcOrd="0" destOrd="0" parTransId="{30929A9C-5564-4E63-B330-5CBC35663613}" sibTransId="{084290E8-DFBC-4AA8-93D5-4B4D3D9C4F06}"/>
    <dgm:cxn modelId="{BBA38024-7A19-4FD9-9E46-962DB28085A9}" type="presOf" srcId="{7CC2332C-7015-4AFD-A31A-8FA14CE16784}" destId="{00E433B6-3BB4-4756-BE87-9C811BC67B0B}" srcOrd="0" destOrd="0" presId="urn:microsoft.com/office/officeart/2005/8/layout/venn1"/>
    <dgm:cxn modelId="{C97266BF-F7E2-4ED1-8623-64E8C2B00924}" type="presOf" srcId="{7CC2332C-7015-4AFD-A31A-8FA14CE16784}" destId="{04590210-88A5-43E7-8153-E0C7DB7F0CF8}" srcOrd="1" destOrd="0" presId="urn:microsoft.com/office/officeart/2005/8/layout/venn1"/>
    <dgm:cxn modelId="{DF70EC9A-20FF-4BFB-AF03-88E187B83F5C}" type="presParOf" srcId="{30C6D45E-887B-477E-AEF4-7CBA57EE8230}" destId="{00E433B6-3BB4-4756-BE87-9C811BC67B0B}" srcOrd="0" destOrd="0" presId="urn:microsoft.com/office/officeart/2005/8/layout/venn1"/>
    <dgm:cxn modelId="{03694A1E-C1A2-4776-A44E-CC4DA5E3BC1F}" type="presParOf" srcId="{30C6D45E-887B-477E-AEF4-7CBA57EE8230}" destId="{04590210-88A5-43E7-8153-E0C7DB7F0CF8}" srcOrd="1" destOrd="0" presId="urn:microsoft.com/office/officeart/2005/8/layout/venn1"/>
    <dgm:cxn modelId="{390B8980-178C-4CF3-9E11-CD8E06C748E3}" type="presParOf" srcId="{30C6D45E-887B-477E-AEF4-7CBA57EE8230}" destId="{B94752F4-CCC6-4B07-B5A5-CA8D7292B158}" srcOrd="2" destOrd="0" presId="urn:microsoft.com/office/officeart/2005/8/layout/venn1"/>
    <dgm:cxn modelId="{54EFA701-8E05-435D-A011-47C5AA1FF7BD}" type="presParOf" srcId="{30C6D45E-887B-477E-AEF4-7CBA57EE8230}" destId="{31C9EE79-A137-48A0-A311-481ACA2CBB40}"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C46B7BB-AADB-4A68-9DDD-5F5FBDEA2563}" type="doc">
      <dgm:prSet loTypeId="urn:microsoft.com/office/officeart/2005/8/layout/hierarchy3" loCatId="hierarchy" qsTypeId="urn:microsoft.com/office/officeart/2005/8/quickstyle/simple1" qsCatId="simple" csTypeId="urn:microsoft.com/office/officeart/2005/8/colors/accent0_1" csCatId="mainScheme" phldr="1"/>
      <dgm:spPr/>
      <dgm:t>
        <a:bodyPr/>
        <a:lstStyle/>
        <a:p>
          <a:endParaRPr lang="es-ES"/>
        </a:p>
      </dgm:t>
    </dgm:pt>
    <dgm:pt modelId="{167E19EF-0B69-4819-AEBB-4C29F9FF1B61}">
      <dgm:prSet/>
      <dgm:spPr/>
      <dgm:t>
        <a:bodyPr/>
        <a:lstStyle/>
        <a:p>
          <a:pPr rtl="0"/>
          <a:r>
            <a:rPr lang="es-ES" b="1" dirty="0" smtClean="0">
              <a:effectLst>
                <a:outerShdw blurRad="38100" dist="38100" dir="2700000" algn="tl">
                  <a:srgbClr val="000000">
                    <a:alpha val="43137"/>
                  </a:srgbClr>
                </a:outerShdw>
              </a:effectLst>
            </a:rPr>
            <a:t>Selección de un método de recopilación de datos </a:t>
          </a:r>
          <a:r>
            <a:rPr lang="es-ES" b="1" dirty="0" smtClean="0">
              <a:effectLst>
                <a:outerShdw blurRad="38100" dist="38100" dir="2700000" algn="tl">
                  <a:srgbClr val="000000">
                    <a:alpha val="43137"/>
                  </a:srgbClr>
                </a:outerShdw>
              </a:effectLst>
            </a:rPr>
            <a:t>principal</a:t>
          </a:r>
        </a:p>
        <a:p>
          <a:pPr rtl="0"/>
          <a:r>
            <a:rPr lang="es-ES" b="1" dirty="0" smtClean="0"/>
            <a:t> </a:t>
          </a:r>
          <a:r>
            <a:rPr lang="es-ES" b="1" dirty="0" smtClean="0"/>
            <a:t>que se obtiene de los puntos fuertes que son más importantes para los objetivos del proyecto.</a:t>
          </a:r>
          <a:endParaRPr lang="es-ES" b="1" dirty="0"/>
        </a:p>
      </dgm:t>
    </dgm:pt>
    <dgm:pt modelId="{1C73C8F8-0041-4AC7-B3C3-7E2FECC4DE42}" type="parTrans" cxnId="{4A4C5CA6-8D82-4892-B9D3-2F8FFA43CD1C}">
      <dgm:prSet/>
      <dgm:spPr/>
      <dgm:t>
        <a:bodyPr/>
        <a:lstStyle/>
        <a:p>
          <a:endParaRPr lang="es-ES" b="1"/>
        </a:p>
      </dgm:t>
    </dgm:pt>
    <dgm:pt modelId="{108E9CAD-F1C6-44B9-9B4C-31DEFDB4E735}" type="sibTrans" cxnId="{4A4C5CA6-8D82-4892-B9D3-2F8FFA43CD1C}">
      <dgm:prSet/>
      <dgm:spPr/>
      <dgm:t>
        <a:bodyPr/>
        <a:lstStyle/>
        <a:p>
          <a:endParaRPr lang="es-ES" b="1"/>
        </a:p>
      </dgm:t>
    </dgm:pt>
    <dgm:pt modelId="{251EEA79-1FA8-4876-9809-F70977B6D667}">
      <dgm:prSet/>
      <dgm:spPr/>
      <dgm:t>
        <a:bodyPr/>
        <a:lstStyle/>
        <a:p>
          <a:pPr rtl="0"/>
          <a:r>
            <a:rPr lang="es-ES" b="1" dirty="0" smtClean="0">
              <a:effectLst>
                <a:outerShdw blurRad="38100" dist="38100" dir="2700000" algn="tl">
                  <a:srgbClr val="000000">
                    <a:alpha val="43137"/>
                  </a:srgbClr>
                </a:outerShdw>
              </a:effectLst>
            </a:rPr>
            <a:t>Seleccionar un método complementario </a:t>
          </a:r>
          <a:r>
            <a:rPr lang="es-ES" b="1" dirty="0" smtClean="0"/>
            <a:t>contraste que ofrece una serie de fortalezas que se pueden agregar a la capacidad general del diseño de la investigación para cumplir los objetivos del proyecto.</a:t>
          </a:r>
          <a:endParaRPr lang="es-ES" b="1" dirty="0"/>
        </a:p>
      </dgm:t>
    </dgm:pt>
    <dgm:pt modelId="{95161E56-8522-48AC-B8E6-86016F55F2A7}" type="parTrans" cxnId="{8B66680C-D586-4C92-B1A5-61A77D43FD79}">
      <dgm:prSet/>
      <dgm:spPr/>
      <dgm:t>
        <a:bodyPr/>
        <a:lstStyle/>
        <a:p>
          <a:endParaRPr lang="es-ES" b="1"/>
        </a:p>
      </dgm:t>
    </dgm:pt>
    <dgm:pt modelId="{1A09CC00-64E3-4CA1-BB2B-F618AADD179F}" type="sibTrans" cxnId="{8B66680C-D586-4C92-B1A5-61A77D43FD79}">
      <dgm:prSet/>
      <dgm:spPr/>
      <dgm:t>
        <a:bodyPr/>
        <a:lstStyle/>
        <a:p>
          <a:endParaRPr lang="es-ES" b="1"/>
        </a:p>
      </dgm:t>
    </dgm:pt>
    <dgm:pt modelId="{D0AD92AC-05B0-4426-AD59-DD2670AFBC23}" type="pres">
      <dgm:prSet presAssocID="{FC46B7BB-AADB-4A68-9DDD-5F5FBDEA2563}" presName="diagram" presStyleCnt="0">
        <dgm:presLayoutVars>
          <dgm:chPref val="1"/>
          <dgm:dir/>
          <dgm:animOne val="branch"/>
          <dgm:animLvl val="lvl"/>
          <dgm:resizeHandles/>
        </dgm:presLayoutVars>
      </dgm:prSet>
      <dgm:spPr/>
      <dgm:t>
        <a:bodyPr/>
        <a:lstStyle/>
        <a:p>
          <a:endParaRPr lang="es-MX"/>
        </a:p>
      </dgm:t>
    </dgm:pt>
    <dgm:pt modelId="{BCE6ED46-C3FE-4C73-810B-F858CCDFE006}" type="pres">
      <dgm:prSet presAssocID="{167E19EF-0B69-4819-AEBB-4C29F9FF1B61}" presName="root" presStyleCnt="0"/>
      <dgm:spPr/>
    </dgm:pt>
    <dgm:pt modelId="{9A65FA93-87BD-4D69-B4A5-474278BDC361}" type="pres">
      <dgm:prSet presAssocID="{167E19EF-0B69-4819-AEBB-4C29F9FF1B61}" presName="rootComposite" presStyleCnt="0"/>
      <dgm:spPr/>
    </dgm:pt>
    <dgm:pt modelId="{F70439B9-DCB1-4693-9BAF-F48579F9102D}" type="pres">
      <dgm:prSet presAssocID="{167E19EF-0B69-4819-AEBB-4C29F9FF1B61}" presName="rootText" presStyleLbl="node1" presStyleIdx="0" presStyleCnt="2" custScaleY="193766"/>
      <dgm:spPr/>
      <dgm:t>
        <a:bodyPr/>
        <a:lstStyle/>
        <a:p>
          <a:endParaRPr lang="es-MX"/>
        </a:p>
      </dgm:t>
    </dgm:pt>
    <dgm:pt modelId="{9A62F1E9-4BFD-443F-A027-F5171BF62BCD}" type="pres">
      <dgm:prSet presAssocID="{167E19EF-0B69-4819-AEBB-4C29F9FF1B61}" presName="rootConnector" presStyleLbl="node1" presStyleIdx="0" presStyleCnt="2"/>
      <dgm:spPr/>
      <dgm:t>
        <a:bodyPr/>
        <a:lstStyle/>
        <a:p>
          <a:endParaRPr lang="es-MX"/>
        </a:p>
      </dgm:t>
    </dgm:pt>
    <dgm:pt modelId="{E1F8B73B-3A15-48B4-B8CF-B13FFFB7063B}" type="pres">
      <dgm:prSet presAssocID="{167E19EF-0B69-4819-AEBB-4C29F9FF1B61}" presName="childShape" presStyleCnt="0"/>
      <dgm:spPr/>
    </dgm:pt>
    <dgm:pt modelId="{8EE970CE-D375-4F9D-9200-58E0753C8819}" type="pres">
      <dgm:prSet presAssocID="{251EEA79-1FA8-4876-9809-F70977B6D667}" presName="root" presStyleCnt="0"/>
      <dgm:spPr/>
    </dgm:pt>
    <dgm:pt modelId="{7FD62357-7D42-42BC-8528-E2F7EE72B1FA}" type="pres">
      <dgm:prSet presAssocID="{251EEA79-1FA8-4876-9809-F70977B6D667}" presName="rootComposite" presStyleCnt="0"/>
      <dgm:spPr/>
    </dgm:pt>
    <dgm:pt modelId="{E5F48217-D57F-48B1-811E-22553A0E24C1}" type="pres">
      <dgm:prSet presAssocID="{251EEA79-1FA8-4876-9809-F70977B6D667}" presName="rootText" presStyleLbl="node1" presStyleIdx="1" presStyleCnt="2" custScaleY="200246"/>
      <dgm:spPr/>
      <dgm:t>
        <a:bodyPr/>
        <a:lstStyle/>
        <a:p>
          <a:endParaRPr lang="es-MX"/>
        </a:p>
      </dgm:t>
    </dgm:pt>
    <dgm:pt modelId="{7DEBD27A-7036-449A-A6B6-6AD221DDA6D4}" type="pres">
      <dgm:prSet presAssocID="{251EEA79-1FA8-4876-9809-F70977B6D667}" presName="rootConnector" presStyleLbl="node1" presStyleIdx="1" presStyleCnt="2"/>
      <dgm:spPr/>
      <dgm:t>
        <a:bodyPr/>
        <a:lstStyle/>
        <a:p>
          <a:endParaRPr lang="es-MX"/>
        </a:p>
      </dgm:t>
    </dgm:pt>
    <dgm:pt modelId="{FCD4D8FC-34ED-45C3-B2A7-B93C0B5D8B1B}" type="pres">
      <dgm:prSet presAssocID="{251EEA79-1FA8-4876-9809-F70977B6D667}" presName="childShape" presStyleCnt="0"/>
      <dgm:spPr/>
    </dgm:pt>
  </dgm:ptLst>
  <dgm:cxnLst>
    <dgm:cxn modelId="{8B66680C-D586-4C92-B1A5-61A77D43FD79}" srcId="{FC46B7BB-AADB-4A68-9DDD-5F5FBDEA2563}" destId="{251EEA79-1FA8-4876-9809-F70977B6D667}" srcOrd="1" destOrd="0" parTransId="{95161E56-8522-48AC-B8E6-86016F55F2A7}" sibTransId="{1A09CC00-64E3-4CA1-BB2B-F618AADD179F}"/>
    <dgm:cxn modelId="{A83BBB9D-6F3D-4970-9C7D-4677C6CF4139}" type="presOf" srcId="{167E19EF-0B69-4819-AEBB-4C29F9FF1B61}" destId="{F70439B9-DCB1-4693-9BAF-F48579F9102D}" srcOrd="0" destOrd="0" presId="urn:microsoft.com/office/officeart/2005/8/layout/hierarchy3"/>
    <dgm:cxn modelId="{D36C2715-9943-4576-A4BA-A68D608979B4}" type="presOf" srcId="{251EEA79-1FA8-4876-9809-F70977B6D667}" destId="{E5F48217-D57F-48B1-811E-22553A0E24C1}" srcOrd="0" destOrd="0" presId="urn:microsoft.com/office/officeart/2005/8/layout/hierarchy3"/>
    <dgm:cxn modelId="{BD7424C6-8207-4A4A-BA6D-1C2254C079CC}" type="presOf" srcId="{251EEA79-1FA8-4876-9809-F70977B6D667}" destId="{7DEBD27A-7036-449A-A6B6-6AD221DDA6D4}" srcOrd="1" destOrd="0" presId="urn:microsoft.com/office/officeart/2005/8/layout/hierarchy3"/>
    <dgm:cxn modelId="{8C52552F-3A01-4542-A741-CFC7871C0387}" type="presOf" srcId="{FC46B7BB-AADB-4A68-9DDD-5F5FBDEA2563}" destId="{D0AD92AC-05B0-4426-AD59-DD2670AFBC23}" srcOrd="0" destOrd="0" presId="urn:microsoft.com/office/officeart/2005/8/layout/hierarchy3"/>
    <dgm:cxn modelId="{C4DF097C-DC49-48DA-9FFF-C8D5852E1204}" type="presOf" srcId="{167E19EF-0B69-4819-AEBB-4C29F9FF1B61}" destId="{9A62F1E9-4BFD-443F-A027-F5171BF62BCD}" srcOrd="1" destOrd="0" presId="urn:microsoft.com/office/officeart/2005/8/layout/hierarchy3"/>
    <dgm:cxn modelId="{4A4C5CA6-8D82-4892-B9D3-2F8FFA43CD1C}" srcId="{FC46B7BB-AADB-4A68-9DDD-5F5FBDEA2563}" destId="{167E19EF-0B69-4819-AEBB-4C29F9FF1B61}" srcOrd="0" destOrd="0" parTransId="{1C73C8F8-0041-4AC7-B3C3-7E2FECC4DE42}" sibTransId="{108E9CAD-F1C6-44B9-9B4C-31DEFDB4E735}"/>
    <dgm:cxn modelId="{704503FC-9713-4239-9004-72252812B8C6}" type="presParOf" srcId="{D0AD92AC-05B0-4426-AD59-DD2670AFBC23}" destId="{BCE6ED46-C3FE-4C73-810B-F858CCDFE006}" srcOrd="0" destOrd="0" presId="urn:microsoft.com/office/officeart/2005/8/layout/hierarchy3"/>
    <dgm:cxn modelId="{298F01F4-DD16-47D2-BD6D-95C13A812189}" type="presParOf" srcId="{BCE6ED46-C3FE-4C73-810B-F858CCDFE006}" destId="{9A65FA93-87BD-4D69-B4A5-474278BDC361}" srcOrd="0" destOrd="0" presId="urn:microsoft.com/office/officeart/2005/8/layout/hierarchy3"/>
    <dgm:cxn modelId="{BEAF57AD-2C60-4CFB-B67D-34371FADBB81}" type="presParOf" srcId="{9A65FA93-87BD-4D69-B4A5-474278BDC361}" destId="{F70439B9-DCB1-4693-9BAF-F48579F9102D}" srcOrd="0" destOrd="0" presId="urn:microsoft.com/office/officeart/2005/8/layout/hierarchy3"/>
    <dgm:cxn modelId="{4E52C764-C45B-4F2B-8BF4-008545673DAE}" type="presParOf" srcId="{9A65FA93-87BD-4D69-B4A5-474278BDC361}" destId="{9A62F1E9-4BFD-443F-A027-F5171BF62BCD}" srcOrd="1" destOrd="0" presId="urn:microsoft.com/office/officeart/2005/8/layout/hierarchy3"/>
    <dgm:cxn modelId="{7D81B726-3EE3-4A9A-97CF-981CB662D305}" type="presParOf" srcId="{BCE6ED46-C3FE-4C73-810B-F858CCDFE006}" destId="{E1F8B73B-3A15-48B4-B8CF-B13FFFB7063B}" srcOrd="1" destOrd="0" presId="urn:microsoft.com/office/officeart/2005/8/layout/hierarchy3"/>
    <dgm:cxn modelId="{A158CAF2-991E-4604-AA5F-8BB93B34A7AA}" type="presParOf" srcId="{D0AD92AC-05B0-4426-AD59-DD2670AFBC23}" destId="{8EE970CE-D375-4F9D-9200-58E0753C8819}" srcOrd="1" destOrd="0" presId="urn:microsoft.com/office/officeart/2005/8/layout/hierarchy3"/>
    <dgm:cxn modelId="{3B451E88-AF7A-4615-8718-ED87BBF124DF}" type="presParOf" srcId="{8EE970CE-D375-4F9D-9200-58E0753C8819}" destId="{7FD62357-7D42-42BC-8528-E2F7EE72B1FA}" srcOrd="0" destOrd="0" presId="urn:microsoft.com/office/officeart/2005/8/layout/hierarchy3"/>
    <dgm:cxn modelId="{012A9638-85AC-44C6-A9D3-F2285A5ED756}" type="presParOf" srcId="{7FD62357-7D42-42BC-8528-E2F7EE72B1FA}" destId="{E5F48217-D57F-48B1-811E-22553A0E24C1}" srcOrd="0" destOrd="0" presId="urn:microsoft.com/office/officeart/2005/8/layout/hierarchy3"/>
    <dgm:cxn modelId="{B5FC9765-390B-4000-BD71-74D6FA075C05}" type="presParOf" srcId="{7FD62357-7D42-42BC-8528-E2F7EE72B1FA}" destId="{7DEBD27A-7036-449A-A6B6-6AD221DDA6D4}" srcOrd="1" destOrd="0" presId="urn:microsoft.com/office/officeart/2005/8/layout/hierarchy3"/>
    <dgm:cxn modelId="{7FF01D40-5CBA-4580-9819-BBB3D0428114}" type="presParOf" srcId="{8EE970CE-D375-4F9D-9200-58E0753C8819}" destId="{FCD4D8FC-34ED-45C3-B2A7-B93C0B5D8B1B}"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546B9AE-D46C-453F-8C87-0E2E6FBCD9F8}" type="doc">
      <dgm:prSet loTypeId="urn:microsoft.com/office/officeart/2005/8/layout/venn1" loCatId="relationship" qsTypeId="urn:microsoft.com/office/officeart/2005/8/quickstyle/simple1" qsCatId="simple" csTypeId="urn:microsoft.com/office/officeart/2005/8/colors/accent0_1" csCatId="mainScheme"/>
      <dgm:spPr/>
      <dgm:t>
        <a:bodyPr/>
        <a:lstStyle/>
        <a:p>
          <a:endParaRPr lang="es-ES"/>
        </a:p>
      </dgm:t>
    </dgm:pt>
    <dgm:pt modelId="{639F4B81-BC11-4C4D-9A38-C32D25F92B6C}">
      <dgm:prSet/>
      <dgm:spPr/>
      <dgm:t>
        <a:bodyPr/>
        <a:lstStyle/>
        <a:p>
          <a:pPr rtl="0"/>
          <a:r>
            <a:rPr lang="es-ES" dirty="0" smtClean="0"/>
            <a:t>Designar  uno de los métodos como el medio principal para la recopilación de datos y el diseño del método  complementario para que apoye de manera eficaz al principal</a:t>
          </a:r>
          <a:endParaRPr lang="es-ES" dirty="0"/>
        </a:p>
      </dgm:t>
    </dgm:pt>
    <dgm:pt modelId="{BAED5B7A-B116-4050-96E2-C4DE20439D78}" type="parTrans" cxnId="{BBD427DE-9CEC-4DD4-B319-B1581D882E5B}">
      <dgm:prSet/>
      <dgm:spPr/>
      <dgm:t>
        <a:bodyPr/>
        <a:lstStyle/>
        <a:p>
          <a:endParaRPr lang="es-ES"/>
        </a:p>
      </dgm:t>
    </dgm:pt>
    <dgm:pt modelId="{0FBFE11D-584D-4274-A6E2-5A32844CB6D9}" type="sibTrans" cxnId="{BBD427DE-9CEC-4DD4-B319-B1581D882E5B}">
      <dgm:prSet/>
      <dgm:spPr/>
      <dgm:t>
        <a:bodyPr/>
        <a:lstStyle/>
        <a:p>
          <a:endParaRPr lang="es-ES"/>
        </a:p>
      </dgm:t>
    </dgm:pt>
    <dgm:pt modelId="{632CA017-ED71-406E-ADAA-5CEB13060D2A}" type="pres">
      <dgm:prSet presAssocID="{6546B9AE-D46C-453F-8C87-0E2E6FBCD9F8}" presName="compositeShape" presStyleCnt="0">
        <dgm:presLayoutVars>
          <dgm:chMax val="7"/>
          <dgm:dir/>
          <dgm:resizeHandles val="exact"/>
        </dgm:presLayoutVars>
      </dgm:prSet>
      <dgm:spPr/>
      <dgm:t>
        <a:bodyPr/>
        <a:lstStyle/>
        <a:p>
          <a:endParaRPr lang="es-MX"/>
        </a:p>
      </dgm:t>
    </dgm:pt>
    <dgm:pt modelId="{B2490CE7-F98E-4E40-8398-A089780C8C75}" type="pres">
      <dgm:prSet presAssocID="{639F4B81-BC11-4C4D-9A38-C32D25F92B6C}" presName="circ1TxSh" presStyleLbl="vennNode1" presStyleIdx="0" presStyleCnt="1"/>
      <dgm:spPr/>
      <dgm:t>
        <a:bodyPr/>
        <a:lstStyle/>
        <a:p>
          <a:endParaRPr lang="es-MX"/>
        </a:p>
      </dgm:t>
    </dgm:pt>
  </dgm:ptLst>
  <dgm:cxnLst>
    <dgm:cxn modelId="{BBD427DE-9CEC-4DD4-B319-B1581D882E5B}" srcId="{6546B9AE-D46C-453F-8C87-0E2E6FBCD9F8}" destId="{639F4B81-BC11-4C4D-9A38-C32D25F92B6C}" srcOrd="0" destOrd="0" parTransId="{BAED5B7A-B116-4050-96E2-C4DE20439D78}" sibTransId="{0FBFE11D-584D-4274-A6E2-5A32844CB6D9}"/>
    <dgm:cxn modelId="{405B429D-9256-4799-A3E8-473D4D6E0D01}" type="presOf" srcId="{639F4B81-BC11-4C4D-9A38-C32D25F92B6C}" destId="{B2490CE7-F98E-4E40-8398-A089780C8C75}" srcOrd="0" destOrd="0" presId="urn:microsoft.com/office/officeart/2005/8/layout/venn1"/>
    <dgm:cxn modelId="{75E8E4F7-73FD-4C9D-A318-4E63E788555F}" type="presOf" srcId="{6546B9AE-D46C-453F-8C87-0E2E6FBCD9F8}" destId="{632CA017-ED71-406E-ADAA-5CEB13060D2A}" srcOrd="0" destOrd="0" presId="urn:microsoft.com/office/officeart/2005/8/layout/venn1"/>
    <dgm:cxn modelId="{B2FE68B1-E918-4C9C-9BFD-88094FBD6ED9}" type="presParOf" srcId="{632CA017-ED71-406E-ADAA-5CEB13060D2A}" destId="{B2490CE7-F98E-4E40-8398-A089780C8C75}"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A8A4E5-207F-4B41-9E1A-7EF61FA62291}">
      <dsp:nvSpPr>
        <dsp:cNvPr id="0" name=""/>
        <dsp:cNvSpPr/>
      </dsp:nvSpPr>
      <dsp:spPr>
        <a:xfrm>
          <a:off x="0" y="243055"/>
          <a:ext cx="4663440" cy="4663440"/>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FC6A95-2824-4EF6-9DD3-C72B331DCB6F}">
      <dsp:nvSpPr>
        <dsp:cNvPr id="0" name=""/>
        <dsp:cNvSpPr/>
      </dsp:nvSpPr>
      <dsp:spPr>
        <a:xfrm>
          <a:off x="2331720" y="243055"/>
          <a:ext cx="5440680" cy="466344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dirty="0" smtClean="0"/>
            <a:t>El estudio comienza cuando reconocemos que los métodos cualitativos y cuantitativos tienen diferentes fortalezas.</a:t>
          </a:r>
          <a:endParaRPr lang="es-ES" sz="1600" kern="1200" dirty="0"/>
        </a:p>
      </dsp:txBody>
      <dsp:txXfrm>
        <a:off x="2331720" y="243055"/>
        <a:ext cx="5440680" cy="990980"/>
      </dsp:txXfrm>
    </dsp:sp>
    <dsp:sp modelId="{A3FA8DAC-7576-4921-9C5C-24026F5E9833}">
      <dsp:nvSpPr>
        <dsp:cNvPr id="0" name=""/>
        <dsp:cNvSpPr/>
      </dsp:nvSpPr>
      <dsp:spPr>
        <a:xfrm>
          <a:off x="612076" y="1234036"/>
          <a:ext cx="3439287" cy="3439287"/>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79F82A-9C91-40BA-BDE3-24FB08D68B08}">
      <dsp:nvSpPr>
        <dsp:cNvPr id="0" name=""/>
        <dsp:cNvSpPr/>
      </dsp:nvSpPr>
      <dsp:spPr>
        <a:xfrm>
          <a:off x="2331720" y="1234036"/>
          <a:ext cx="5440680" cy="3439287"/>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dirty="0" smtClean="0"/>
            <a:t>En investigaciones del área de la salud se ha tenido gran interés en combinar los métodos cualitativo y cuantitativo (debido a la complejidad de sus diferentes temas).</a:t>
          </a:r>
          <a:endParaRPr lang="es-ES" sz="1600" kern="1200" dirty="0"/>
        </a:p>
      </dsp:txBody>
      <dsp:txXfrm>
        <a:off x="2331720" y="1234036"/>
        <a:ext cx="5440680" cy="990981"/>
      </dsp:txXfrm>
    </dsp:sp>
    <dsp:sp modelId="{508CEFD4-7D22-4D95-ACCD-6A3ABF2847F5}">
      <dsp:nvSpPr>
        <dsp:cNvPr id="0" name=""/>
        <dsp:cNvSpPr/>
      </dsp:nvSpPr>
      <dsp:spPr>
        <a:xfrm>
          <a:off x="1224153" y="2225017"/>
          <a:ext cx="2215134" cy="2215134"/>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52F8AE-5EEB-4119-AFA3-7F05E2479502}">
      <dsp:nvSpPr>
        <dsp:cNvPr id="0" name=""/>
        <dsp:cNvSpPr/>
      </dsp:nvSpPr>
      <dsp:spPr>
        <a:xfrm>
          <a:off x="2331720" y="2225017"/>
          <a:ext cx="5440680" cy="2215134"/>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dirty="0" smtClean="0"/>
            <a:t>En otros campos ha resultado útil  la combinación de métodos.</a:t>
          </a:r>
          <a:endParaRPr lang="es-ES" sz="1600" kern="1200" dirty="0"/>
        </a:p>
      </dsp:txBody>
      <dsp:txXfrm>
        <a:off x="2331720" y="2225017"/>
        <a:ext cx="5440680" cy="990980"/>
      </dsp:txXfrm>
    </dsp:sp>
    <dsp:sp modelId="{6ECFDB00-6E27-44B8-B873-140344073138}">
      <dsp:nvSpPr>
        <dsp:cNvPr id="0" name=""/>
        <dsp:cNvSpPr/>
      </dsp:nvSpPr>
      <dsp:spPr>
        <a:xfrm>
          <a:off x="1836229" y="3215998"/>
          <a:ext cx="990981" cy="990981"/>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45ACFA-B4E6-4723-993B-F9FB8649910A}">
      <dsp:nvSpPr>
        <dsp:cNvPr id="0" name=""/>
        <dsp:cNvSpPr/>
      </dsp:nvSpPr>
      <dsp:spPr>
        <a:xfrm>
          <a:off x="2331720" y="3215998"/>
          <a:ext cx="5440680" cy="990981"/>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dirty="0" smtClean="0"/>
            <a:t>Puede no ser fácil crear efectivas combinaciones de métodos</a:t>
          </a:r>
          <a:endParaRPr lang="es-ES" sz="1600" kern="1200" dirty="0"/>
        </a:p>
      </dsp:txBody>
      <dsp:txXfrm>
        <a:off x="2331720" y="3215998"/>
        <a:ext cx="5440680" cy="99098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A89DFC-809A-48CB-A57A-40D8A1B0C181}">
      <dsp:nvSpPr>
        <dsp:cNvPr id="0" name=""/>
        <dsp:cNvSpPr/>
      </dsp:nvSpPr>
      <dsp:spPr>
        <a:xfrm>
          <a:off x="3181963" y="1803836"/>
          <a:ext cx="1378161" cy="1378161"/>
        </a:xfrm>
        <a:prstGeom prst="ellipse">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b="1" kern="1200" dirty="0" smtClean="0"/>
            <a:t>DIFERENTES </a:t>
          </a:r>
          <a:r>
            <a:rPr lang="es-ES" sz="1200" b="1" kern="1200" dirty="0" smtClean="0"/>
            <a:t>MÉTODOS </a:t>
          </a:r>
          <a:endParaRPr lang="es-ES" sz="1200" b="1" kern="1200" dirty="0"/>
        </a:p>
      </dsp:txBody>
      <dsp:txXfrm>
        <a:off x="3383790" y="2005663"/>
        <a:ext cx="974507" cy="974507"/>
      </dsp:txXfrm>
    </dsp:sp>
    <dsp:sp modelId="{7DFADB98-F047-477A-9904-BA00D06AF9EC}">
      <dsp:nvSpPr>
        <dsp:cNvPr id="0" name=""/>
        <dsp:cNvSpPr/>
      </dsp:nvSpPr>
      <dsp:spPr>
        <a:xfrm rot="16200000">
          <a:off x="3663020" y="1579855"/>
          <a:ext cx="416047" cy="31916"/>
        </a:xfrm>
        <a:custGeom>
          <a:avLst/>
          <a:gdLst/>
          <a:ahLst/>
          <a:cxnLst/>
          <a:rect l="0" t="0" r="0" b="0"/>
          <a:pathLst>
            <a:path>
              <a:moveTo>
                <a:pt x="0" y="15958"/>
              </a:moveTo>
              <a:lnTo>
                <a:pt x="416047" y="15958"/>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b="1" kern="1200"/>
        </a:p>
      </dsp:txBody>
      <dsp:txXfrm>
        <a:off x="3860642" y="1585412"/>
        <a:ext cx="20802" cy="20802"/>
      </dsp:txXfrm>
    </dsp:sp>
    <dsp:sp modelId="{AE6D3CFF-1927-4A70-98E0-F187B20EF89E}">
      <dsp:nvSpPr>
        <dsp:cNvPr id="0" name=""/>
        <dsp:cNvSpPr/>
      </dsp:nvSpPr>
      <dsp:spPr>
        <a:xfrm>
          <a:off x="2609020" y="9628"/>
          <a:ext cx="2524047" cy="1378161"/>
        </a:xfrm>
        <a:prstGeom prst="ellipse">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t>TIENEN DIFERENTES </a:t>
          </a:r>
          <a:r>
            <a:rPr lang="es-ES" sz="1600" b="1" kern="1200" dirty="0" smtClean="0"/>
            <a:t>PUNTOS FUERTES</a:t>
          </a:r>
          <a:endParaRPr lang="es-ES" sz="1400" b="1" kern="1200" dirty="0"/>
        </a:p>
      </dsp:txBody>
      <dsp:txXfrm>
        <a:off x="2978658" y="211455"/>
        <a:ext cx="1784771" cy="974507"/>
      </dsp:txXfrm>
    </dsp:sp>
    <dsp:sp modelId="{F6C882F5-4841-45DC-BD39-FBCE130AE2DC}">
      <dsp:nvSpPr>
        <dsp:cNvPr id="0" name=""/>
        <dsp:cNvSpPr/>
      </dsp:nvSpPr>
      <dsp:spPr>
        <a:xfrm>
          <a:off x="4560124" y="2476959"/>
          <a:ext cx="98243" cy="31916"/>
        </a:xfrm>
        <a:custGeom>
          <a:avLst/>
          <a:gdLst/>
          <a:ahLst/>
          <a:cxnLst/>
          <a:rect l="0" t="0" r="0" b="0"/>
          <a:pathLst>
            <a:path>
              <a:moveTo>
                <a:pt x="0" y="15958"/>
              </a:moveTo>
              <a:lnTo>
                <a:pt x="98243" y="15958"/>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b="1" kern="1200"/>
        </a:p>
      </dsp:txBody>
      <dsp:txXfrm>
        <a:off x="4606789" y="2490461"/>
        <a:ext cx="4912" cy="4912"/>
      </dsp:txXfrm>
    </dsp:sp>
    <dsp:sp modelId="{57F8B4CD-7799-4C6E-AA98-B9704440EE25}">
      <dsp:nvSpPr>
        <dsp:cNvPr id="0" name=""/>
        <dsp:cNvSpPr/>
      </dsp:nvSpPr>
      <dsp:spPr>
        <a:xfrm>
          <a:off x="4658367" y="1450311"/>
          <a:ext cx="2013769" cy="2085213"/>
        </a:xfrm>
        <a:prstGeom prst="ellipse">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b="1" kern="1200" dirty="0" smtClean="0"/>
            <a:t>LOS METODOS CUANTITATIVOS SE PUEDEN FORTALECER CON </a:t>
          </a:r>
          <a:r>
            <a:rPr lang="es-ES" sz="1200" b="1" kern="1200" dirty="0" smtClean="0"/>
            <a:t>MÉTODOS </a:t>
          </a:r>
          <a:r>
            <a:rPr lang="es-ES" sz="1200" b="1" kern="1200" dirty="0" smtClean="0"/>
            <a:t>CUALITATIVOS NECESARIOS.</a:t>
          </a:r>
          <a:endParaRPr lang="es-ES" sz="1200" b="1" kern="1200" dirty="0"/>
        </a:p>
      </dsp:txBody>
      <dsp:txXfrm>
        <a:off x="4953277" y="1755683"/>
        <a:ext cx="1423949" cy="1474469"/>
      </dsp:txXfrm>
    </dsp:sp>
    <dsp:sp modelId="{27B7FA55-12EC-4E92-8F0B-3A537ABD0EFE}">
      <dsp:nvSpPr>
        <dsp:cNvPr id="0" name=""/>
        <dsp:cNvSpPr/>
      </dsp:nvSpPr>
      <dsp:spPr>
        <a:xfrm rot="5400000">
          <a:off x="3672870" y="3364213"/>
          <a:ext cx="396346" cy="31916"/>
        </a:xfrm>
        <a:custGeom>
          <a:avLst/>
          <a:gdLst/>
          <a:ahLst/>
          <a:cxnLst/>
          <a:rect l="0" t="0" r="0" b="0"/>
          <a:pathLst>
            <a:path>
              <a:moveTo>
                <a:pt x="0" y="15958"/>
              </a:moveTo>
              <a:lnTo>
                <a:pt x="396346" y="15958"/>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b="1" kern="1200"/>
        </a:p>
      </dsp:txBody>
      <dsp:txXfrm>
        <a:off x="3861135" y="3370262"/>
        <a:ext cx="19817" cy="19817"/>
      </dsp:txXfrm>
    </dsp:sp>
    <dsp:sp modelId="{785A3C15-F7D6-45FE-BD6A-96E590302213}">
      <dsp:nvSpPr>
        <dsp:cNvPr id="0" name=""/>
        <dsp:cNvSpPr/>
      </dsp:nvSpPr>
      <dsp:spPr>
        <a:xfrm>
          <a:off x="2451441" y="3578344"/>
          <a:ext cx="2839205" cy="1417562"/>
        </a:xfrm>
        <a:prstGeom prst="ellipse">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b="1" kern="1200" dirty="0" smtClean="0"/>
            <a:t>NO HAY LINEAMIENTOS QUE OBLIGUEN A QUE UN PROYECTO UTILICE VARIOS </a:t>
          </a:r>
          <a:r>
            <a:rPr lang="es-ES" sz="1100" b="1" kern="1200" dirty="0" smtClean="0"/>
            <a:t>MÉTODOS</a:t>
          </a:r>
          <a:r>
            <a:rPr lang="es-ES" sz="1100" b="1" kern="1200" dirty="0" smtClean="0"/>
            <a:t>. </a:t>
          </a:r>
        </a:p>
        <a:p>
          <a:pPr lvl="0" algn="ctr" defTabSz="488950">
            <a:lnSpc>
              <a:spcPct val="90000"/>
            </a:lnSpc>
            <a:spcBef>
              <a:spcPct val="0"/>
            </a:spcBef>
            <a:spcAft>
              <a:spcPct val="35000"/>
            </a:spcAft>
          </a:pPr>
          <a:r>
            <a:rPr lang="es-ES" sz="1100" b="1" kern="1200" dirty="0" smtClean="0"/>
            <a:t>PUEDE SER UN SOLO </a:t>
          </a:r>
          <a:r>
            <a:rPr lang="es-ES" sz="1100" b="1" kern="1200" dirty="0" smtClean="0"/>
            <a:t>MÉTODO </a:t>
          </a:r>
          <a:r>
            <a:rPr lang="es-ES" sz="1100" b="1" kern="1200" dirty="0" smtClean="0"/>
            <a:t>BIEN SELECCIONADO.</a:t>
          </a:r>
          <a:endParaRPr lang="es-ES" sz="1100" b="1" kern="1200" dirty="0"/>
        </a:p>
      </dsp:txBody>
      <dsp:txXfrm>
        <a:off x="2867233" y="3785941"/>
        <a:ext cx="2007621" cy="1002368"/>
      </dsp:txXfrm>
    </dsp:sp>
    <dsp:sp modelId="{8A94E772-6EFA-4FDC-87F9-B33E4FAB8EA4}">
      <dsp:nvSpPr>
        <dsp:cNvPr id="0" name=""/>
        <dsp:cNvSpPr/>
      </dsp:nvSpPr>
      <dsp:spPr>
        <a:xfrm rot="10800000">
          <a:off x="3053407" y="2476959"/>
          <a:ext cx="128555" cy="31916"/>
        </a:xfrm>
        <a:custGeom>
          <a:avLst/>
          <a:gdLst/>
          <a:ahLst/>
          <a:cxnLst/>
          <a:rect l="0" t="0" r="0" b="0"/>
          <a:pathLst>
            <a:path>
              <a:moveTo>
                <a:pt x="0" y="15958"/>
              </a:moveTo>
              <a:lnTo>
                <a:pt x="128555" y="15958"/>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b="1" kern="1200"/>
        </a:p>
      </dsp:txBody>
      <dsp:txXfrm rot="10800000">
        <a:off x="3114471" y="2489703"/>
        <a:ext cx="6427" cy="6427"/>
      </dsp:txXfrm>
    </dsp:sp>
    <dsp:sp modelId="{F2071551-E57E-4B55-84C9-3BC1198C4385}">
      <dsp:nvSpPr>
        <dsp:cNvPr id="0" name=""/>
        <dsp:cNvSpPr/>
      </dsp:nvSpPr>
      <dsp:spPr>
        <a:xfrm>
          <a:off x="1100263" y="1529100"/>
          <a:ext cx="1953143" cy="1927634"/>
        </a:xfrm>
        <a:prstGeom prst="ellipse">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b="1" kern="1200" dirty="0" smtClean="0"/>
            <a:t>LOS METODOS CUALITATIVOS SE PUEDEN FORTALECER CON </a:t>
          </a:r>
          <a:r>
            <a:rPr lang="es-ES" sz="1200" b="1" kern="1200" dirty="0" smtClean="0"/>
            <a:t>MÉTODOS </a:t>
          </a:r>
          <a:r>
            <a:rPr lang="es-ES" sz="1200" b="1" kern="1200" dirty="0" smtClean="0"/>
            <a:t>CUANTITATIVOS.</a:t>
          </a:r>
          <a:endParaRPr lang="es-ES" sz="1200" b="1" kern="1200" dirty="0"/>
        </a:p>
      </dsp:txBody>
      <dsp:txXfrm>
        <a:off x="1386294" y="1811395"/>
        <a:ext cx="1381081" cy="136304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2D7BBB-B42F-47D8-B5BD-E08299ED9829}">
      <dsp:nvSpPr>
        <dsp:cNvPr id="0" name=""/>
        <dsp:cNvSpPr/>
      </dsp:nvSpPr>
      <dsp:spPr>
        <a:xfrm>
          <a:off x="582929" y="0"/>
          <a:ext cx="6606540" cy="3493368"/>
        </a:xfrm>
        <a:prstGeom prst="rightArrow">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B5A0D5-91A1-4829-A040-7BB4127146FA}">
      <dsp:nvSpPr>
        <dsp:cNvPr id="0" name=""/>
        <dsp:cNvSpPr/>
      </dsp:nvSpPr>
      <dsp:spPr>
        <a:xfrm>
          <a:off x="3795" y="1048010"/>
          <a:ext cx="2345382" cy="1397347"/>
        </a:xfrm>
        <a:prstGeom prst="roundRect">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Considerar: Secuencia u orden en que se utilizan los datos cualitativos y cuantitativos</a:t>
          </a:r>
          <a:endParaRPr lang="es-ES" sz="1600" kern="1200" dirty="0"/>
        </a:p>
      </dsp:txBody>
      <dsp:txXfrm>
        <a:off x="72008" y="1116223"/>
        <a:ext cx="2208956" cy="1260921"/>
      </dsp:txXfrm>
    </dsp:sp>
    <dsp:sp modelId="{BD498230-9755-4DF0-AE63-644369DD0FB0}">
      <dsp:nvSpPr>
        <dsp:cNvPr id="0" name=""/>
        <dsp:cNvSpPr/>
      </dsp:nvSpPr>
      <dsp:spPr>
        <a:xfrm>
          <a:off x="2713508" y="757061"/>
          <a:ext cx="2345382" cy="1979244"/>
        </a:xfrm>
        <a:prstGeom prst="roundRect">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¿Cómo conectar diferentes tipos de información de manera que maximicen su contribución al éxito del proyecto? </a:t>
          </a:r>
          <a:endParaRPr lang="es-ES" sz="1600" kern="1200" dirty="0"/>
        </a:p>
      </dsp:txBody>
      <dsp:txXfrm>
        <a:off x="2810127" y="853680"/>
        <a:ext cx="2152144" cy="1786006"/>
      </dsp:txXfrm>
    </dsp:sp>
    <dsp:sp modelId="{09652D66-E885-469B-A278-BF00FF0977F7}">
      <dsp:nvSpPr>
        <dsp:cNvPr id="0" name=""/>
        <dsp:cNvSpPr/>
      </dsp:nvSpPr>
      <dsp:spPr>
        <a:xfrm>
          <a:off x="5423222" y="1048010"/>
          <a:ext cx="2345382" cy="1397347"/>
        </a:xfrm>
        <a:prstGeom prst="roundRect">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El diseño más difícil es uno que utiliza ambos métodos simultáneamente</a:t>
          </a:r>
          <a:endParaRPr lang="es-ES" sz="1600" kern="1200" dirty="0"/>
        </a:p>
      </dsp:txBody>
      <dsp:txXfrm>
        <a:off x="5491435" y="1116223"/>
        <a:ext cx="2208956" cy="126092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23F01-4F4C-4D54-97F4-8C704F74FEF1}">
      <dsp:nvSpPr>
        <dsp:cNvPr id="0" name=""/>
        <dsp:cNvSpPr/>
      </dsp:nvSpPr>
      <dsp:spPr>
        <a:xfrm rot="21300000">
          <a:off x="23423" y="2013916"/>
          <a:ext cx="7586001" cy="868711"/>
        </a:xfrm>
        <a:prstGeom prst="mathMinus">
          <a:avLst/>
        </a:prstGeom>
        <a:solidFill>
          <a:schemeClr val="accent1">
            <a:tint val="6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AA8D213-B599-40E4-A73F-07AB44EECBA2}">
      <dsp:nvSpPr>
        <dsp:cNvPr id="0" name=""/>
        <dsp:cNvSpPr/>
      </dsp:nvSpPr>
      <dsp:spPr>
        <a:xfrm>
          <a:off x="915941" y="244827"/>
          <a:ext cx="2289854" cy="1958617"/>
        </a:xfrm>
        <a:prstGeom prst="downArrow">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E8B0F0-F548-42B1-A643-5ED0ABD45B90}">
      <dsp:nvSpPr>
        <dsp:cNvPr id="0" name=""/>
        <dsp:cNvSpPr/>
      </dsp:nvSpPr>
      <dsp:spPr>
        <a:xfrm>
          <a:off x="3672413" y="0"/>
          <a:ext cx="3188503" cy="20565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s-ES" sz="1800" kern="1200" dirty="0" smtClean="0"/>
            <a:t>Las decisiones no van en función del método que se utilizo por primera vez… </a:t>
          </a:r>
          <a:endParaRPr lang="es-MX" sz="1800" kern="1200" dirty="0"/>
        </a:p>
      </dsp:txBody>
      <dsp:txXfrm>
        <a:off x="3672413" y="0"/>
        <a:ext cx="3188503" cy="2056548"/>
      </dsp:txXfrm>
    </dsp:sp>
    <dsp:sp modelId="{4D71477F-AED2-4717-B6B0-75FDFE758527}">
      <dsp:nvSpPr>
        <dsp:cNvPr id="0" name=""/>
        <dsp:cNvSpPr/>
      </dsp:nvSpPr>
      <dsp:spPr>
        <a:xfrm>
          <a:off x="4427051" y="2693099"/>
          <a:ext cx="2289854" cy="1958617"/>
        </a:xfrm>
        <a:prstGeom prst="upArrow">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D5D31E-7065-4B4A-9D34-6F9DEBC1E5E8}">
      <dsp:nvSpPr>
        <dsp:cNvPr id="0" name=""/>
        <dsp:cNvSpPr/>
      </dsp:nvSpPr>
      <dsp:spPr>
        <a:xfrm>
          <a:off x="613558" y="2839995"/>
          <a:ext cx="3505248" cy="20565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rtl="0">
            <a:lnSpc>
              <a:spcPct val="90000"/>
            </a:lnSpc>
            <a:spcBef>
              <a:spcPct val="0"/>
            </a:spcBef>
            <a:spcAft>
              <a:spcPct val="35000"/>
            </a:spcAft>
          </a:pPr>
          <a:r>
            <a:rPr lang="es-ES" sz="1900" kern="1200" dirty="0" smtClean="0"/>
            <a:t>más bien si ese método puede ser un aporte preliminar para el método principal o bien como un adecuado seguimiento al método principal.</a:t>
          </a:r>
          <a:endParaRPr lang="es-MX" sz="1900" kern="1200" dirty="0"/>
        </a:p>
      </dsp:txBody>
      <dsp:txXfrm>
        <a:off x="613558" y="2839995"/>
        <a:ext cx="3505248" cy="205654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CCA38-B5C9-4853-8D46-A3EE0F367B21}">
      <dsp:nvSpPr>
        <dsp:cNvPr id="0" name=""/>
        <dsp:cNvSpPr/>
      </dsp:nvSpPr>
      <dsp:spPr>
        <a:xfrm>
          <a:off x="3625" y="0"/>
          <a:ext cx="2175129" cy="1813560"/>
        </a:xfrm>
        <a:prstGeom prst="upArrow">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B33196-8CFD-46E8-A5CB-04AE319F0614}">
      <dsp:nvSpPr>
        <dsp:cNvPr id="0" name=""/>
        <dsp:cNvSpPr/>
      </dsp:nvSpPr>
      <dsp:spPr>
        <a:xfrm>
          <a:off x="2244008" y="0"/>
          <a:ext cx="3691128" cy="1813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0" rIns="120904" bIns="120904" numCol="1" spcCol="1270" anchor="ctr" anchorCtr="0">
          <a:noAutofit/>
        </a:bodyPr>
        <a:lstStyle/>
        <a:p>
          <a:pPr lvl="0" algn="l" defTabSz="755650" rtl="0">
            <a:lnSpc>
              <a:spcPct val="90000"/>
            </a:lnSpc>
            <a:spcBef>
              <a:spcPct val="0"/>
            </a:spcBef>
            <a:spcAft>
              <a:spcPct val="35000"/>
            </a:spcAft>
          </a:pPr>
          <a:r>
            <a:rPr lang="es-ES" sz="1700" kern="1200" dirty="0" smtClean="0"/>
            <a:t>Designar  uno de los métodos como el medio principal para la recopilación de datos y el diseño del método complementario para que apoye de manera eficaz al principal.</a:t>
          </a:r>
          <a:endParaRPr lang="es-ES" sz="1700" kern="1200" dirty="0"/>
        </a:p>
      </dsp:txBody>
      <dsp:txXfrm>
        <a:off x="2244008" y="0"/>
        <a:ext cx="3691128" cy="1813560"/>
      </dsp:txXfrm>
    </dsp:sp>
    <dsp:sp modelId="{5058048E-57AA-45B5-865A-D26F0D338BF6}">
      <dsp:nvSpPr>
        <dsp:cNvPr id="0" name=""/>
        <dsp:cNvSpPr/>
      </dsp:nvSpPr>
      <dsp:spPr>
        <a:xfrm>
          <a:off x="656163" y="1964690"/>
          <a:ext cx="2175129" cy="1813560"/>
        </a:xfrm>
        <a:prstGeom prst="downArrow">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77BAA4-7288-4B72-8801-C654F188DE50}">
      <dsp:nvSpPr>
        <dsp:cNvPr id="0" name=""/>
        <dsp:cNvSpPr/>
      </dsp:nvSpPr>
      <dsp:spPr>
        <a:xfrm>
          <a:off x="2896546" y="1964690"/>
          <a:ext cx="3691128" cy="1813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0" rIns="120904" bIns="120904" numCol="1" spcCol="1270" anchor="ctr" anchorCtr="0">
          <a:noAutofit/>
        </a:bodyPr>
        <a:lstStyle/>
        <a:p>
          <a:pPr lvl="0" algn="l" defTabSz="755650" rtl="0">
            <a:lnSpc>
              <a:spcPct val="90000"/>
            </a:lnSpc>
            <a:spcBef>
              <a:spcPct val="0"/>
            </a:spcBef>
            <a:spcAft>
              <a:spcPct val="35000"/>
            </a:spcAft>
          </a:pPr>
          <a:r>
            <a:rPr lang="es-ES" sz="1700" kern="1200" dirty="0" smtClean="0"/>
            <a:t>Utilizar los dos métodos en secuencia de manera que lo que se aprende de uno sume a lo que se aprende del otro.</a:t>
          </a:r>
          <a:endParaRPr lang="es-ES" sz="1700" kern="1200" dirty="0"/>
        </a:p>
      </dsp:txBody>
      <dsp:txXfrm>
        <a:off x="2896546" y="1964690"/>
        <a:ext cx="3691128" cy="18135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EA1EC3-3E5F-4532-90D2-94D6CF02EF7E}">
      <dsp:nvSpPr>
        <dsp:cNvPr id="0" name=""/>
        <dsp:cNvSpPr/>
      </dsp:nvSpPr>
      <dsp:spPr>
        <a:xfrm>
          <a:off x="0" y="0"/>
          <a:ext cx="7490792"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8C6435-A800-44D4-A7D1-4173CD0A923B}">
      <dsp:nvSpPr>
        <dsp:cNvPr id="0" name=""/>
        <dsp:cNvSpPr/>
      </dsp:nvSpPr>
      <dsp:spPr>
        <a:xfrm>
          <a:off x="0" y="0"/>
          <a:ext cx="1498158" cy="3922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ES" sz="2000" kern="1200" dirty="0" smtClean="0"/>
            <a:t>Al comienzo de un proyecto , el objetivo básico es optimizar la eficacia del método principal </a:t>
          </a:r>
          <a:endParaRPr lang="es-MX" sz="2000" kern="1200" dirty="0"/>
        </a:p>
      </dsp:txBody>
      <dsp:txXfrm>
        <a:off x="0" y="0"/>
        <a:ext cx="1498158" cy="3922382"/>
      </dsp:txXfrm>
    </dsp:sp>
    <dsp:sp modelId="{B0FC75C3-E8D1-4E71-BEF4-B87962CA2D76}">
      <dsp:nvSpPr>
        <dsp:cNvPr id="0" name=""/>
        <dsp:cNvSpPr/>
      </dsp:nvSpPr>
      <dsp:spPr>
        <a:xfrm>
          <a:off x="1610520" y="166241"/>
          <a:ext cx="5880271" cy="10697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ES" sz="2100" kern="1200" dirty="0" smtClean="0"/>
            <a:t>Utilizar entradas preliminares de un método diferente para mejorar la principal estrategia de recolección de datos </a:t>
          </a:r>
          <a:endParaRPr lang="es-MX" sz="2100" kern="1200" dirty="0"/>
        </a:p>
      </dsp:txBody>
      <dsp:txXfrm>
        <a:off x="1610520" y="166241"/>
        <a:ext cx="5880271" cy="1069797"/>
      </dsp:txXfrm>
    </dsp:sp>
    <dsp:sp modelId="{DDDD2FA6-DB09-43E0-B3CD-37BC4BDD40DD}">
      <dsp:nvSpPr>
        <dsp:cNvPr id="0" name=""/>
        <dsp:cNvSpPr/>
      </dsp:nvSpPr>
      <dsp:spPr>
        <a:xfrm>
          <a:off x="1498158" y="1236039"/>
          <a:ext cx="5992633"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68A139-4047-42E1-83A3-2DFF8E642569}">
      <dsp:nvSpPr>
        <dsp:cNvPr id="0" name=""/>
        <dsp:cNvSpPr/>
      </dsp:nvSpPr>
      <dsp:spPr>
        <a:xfrm>
          <a:off x="1610520" y="1402280"/>
          <a:ext cx="5880271" cy="2352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s-ES" sz="2100" kern="1200" dirty="0" smtClean="0"/>
            <a:t>Cerca del final de un proyecto, el objetivo es maximizar el valor de lo que ya está en la mano… por lo que una segunda opción es hacer un seguimiento con otro tipo de información que  sumará nuevas fuerzas a los datos existentes</a:t>
          </a:r>
          <a:endParaRPr lang="es-MX" sz="2100" kern="1200" dirty="0"/>
        </a:p>
      </dsp:txBody>
      <dsp:txXfrm>
        <a:off x="1610520" y="1402280"/>
        <a:ext cx="5880271" cy="2352218"/>
      </dsp:txXfrm>
    </dsp:sp>
    <dsp:sp modelId="{8FBD41C3-382D-4CC5-8E49-86648F05A1EE}">
      <dsp:nvSpPr>
        <dsp:cNvPr id="0" name=""/>
        <dsp:cNvSpPr/>
      </dsp:nvSpPr>
      <dsp:spPr>
        <a:xfrm>
          <a:off x="1498158" y="3754499"/>
          <a:ext cx="5992633"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CD28F5-8296-42B9-AC1B-CB1CB027B402}">
      <dsp:nvSpPr>
        <dsp:cNvPr id="0" name=""/>
        <dsp:cNvSpPr/>
      </dsp:nvSpPr>
      <dsp:spPr>
        <a:xfrm>
          <a:off x="0" y="243363"/>
          <a:ext cx="3790950" cy="2274570"/>
        </a:xfrm>
        <a:prstGeom prst="rect">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A) El principal método es cualitativo o cuantitativo</a:t>
          </a:r>
          <a:endParaRPr lang="es-ES" sz="2400" kern="1200" dirty="0"/>
        </a:p>
      </dsp:txBody>
      <dsp:txXfrm>
        <a:off x="0" y="243363"/>
        <a:ext cx="3790950" cy="2274570"/>
      </dsp:txXfrm>
    </dsp:sp>
    <dsp:sp modelId="{41584778-3BD2-4BA6-B179-148A2504BD0F}">
      <dsp:nvSpPr>
        <dsp:cNvPr id="0" name=""/>
        <dsp:cNvSpPr/>
      </dsp:nvSpPr>
      <dsp:spPr>
        <a:xfrm>
          <a:off x="0" y="2897028"/>
          <a:ext cx="3790950" cy="2274570"/>
        </a:xfrm>
        <a:prstGeom prst="rect">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B) El método complementario se produce en una etapa preliminar  o bien durante el seguimiento.</a:t>
          </a:r>
          <a:endParaRPr lang="es-ES" sz="2400" kern="1200" dirty="0"/>
        </a:p>
      </dsp:txBody>
      <dsp:txXfrm>
        <a:off x="0" y="2897028"/>
        <a:ext cx="3790950" cy="227457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532DEF-CABA-4EF4-B0FB-4F8C4C3DB5E4}">
      <dsp:nvSpPr>
        <dsp:cNvPr id="0" name=""/>
        <dsp:cNvSpPr/>
      </dsp:nvSpPr>
      <dsp:spPr>
        <a:xfrm>
          <a:off x="4879" y="0"/>
          <a:ext cx="1973089" cy="442643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ES" sz="1500" kern="1200" smtClean="0"/>
            <a:t>Limitación: Omite deliberadamente las opciones de medios de ya sea dando datos cualitativos y cuantitativos usando la misma prioridad o los dos al mismo tiempo.</a:t>
          </a:r>
          <a:endParaRPr lang="es-MX" sz="1500" kern="1200"/>
        </a:p>
      </dsp:txBody>
      <dsp:txXfrm>
        <a:off x="62669" y="57790"/>
        <a:ext cx="1857509" cy="4310858"/>
      </dsp:txXfrm>
    </dsp:sp>
    <dsp:sp modelId="{944679D7-C456-471B-B354-7CEC0B5D8BA3}">
      <dsp:nvSpPr>
        <dsp:cNvPr id="0" name=""/>
        <dsp:cNvSpPr/>
      </dsp:nvSpPr>
      <dsp:spPr>
        <a:xfrm>
          <a:off x="2309447" y="0"/>
          <a:ext cx="1973089" cy="442643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ES" sz="1500" kern="1200" smtClean="0"/>
            <a:t>Los científicos sociales se las arreglan para desarrollar una serie de diseños prácticos y efectivos para combinar métodos cualitativos y cuantitativos.</a:t>
          </a:r>
          <a:endParaRPr lang="es-MX" sz="1500" kern="1200"/>
        </a:p>
      </dsp:txBody>
      <dsp:txXfrm>
        <a:off x="2367237" y="57790"/>
        <a:ext cx="1857509" cy="4310858"/>
      </dsp:txXfrm>
    </dsp:sp>
    <dsp:sp modelId="{5450A82C-20F4-49F6-81D6-47610521C0D8}">
      <dsp:nvSpPr>
        <dsp:cNvPr id="0" name=""/>
        <dsp:cNvSpPr/>
      </dsp:nvSpPr>
      <dsp:spPr>
        <a:xfrm>
          <a:off x="4614016" y="0"/>
          <a:ext cx="1973089" cy="442643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ES" sz="1500" kern="1200" smtClean="0"/>
            <a:t>La mejor manera de apoyar los estudios que combinan métodos es a menudo para crear un equipo que combina la experiencia  (El problema es que estos diseños piden un conjunto de profesionales que subordinen sus habilidades en un papel secundario)</a:t>
          </a:r>
          <a:endParaRPr lang="es-MX" sz="1500" kern="1200"/>
        </a:p>
      </dsp:txBody>
      <dsp:txXfrm>
        <a:off x="4671806" y="57790"/>
        <a:ext cx="1857509" cy="431085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F6C41B-CE4F-419D-9F5A-8C60C129BDA5}">
      <dsp:nvSpPr>
        <dsp:cNvPr id="0" name=""/>
        <dsp:cNvSpPr/>
      </dsp:nvSpPr>
      <dsp:spPr>
        <a:xfrm>
          <a:off x="711342" y="758"/>
          <a:ext cx="5169300" cy="2067720"/>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rtl="0">
            <a:lnSpc>
              <a:spcPct val="90000"/>
            </a:lnSpc>
            <a:spcBef>
              <a:spcPct val="0"/>
            </a:spcBef>
            <a:spcAft>
              <a:spcPct val="35000"/>
            </a:spcAft>
          </a:pPr>
          <a:r>
            <a:rPr lang="es-ES" sz="2000" kern="1200" smtClean="0"/>
            <a:t>Para que un enfoque basado en el equipo funcione, tiene que haber </a:t>
          </a:r>
          <a:r>
            <a:rPr lang="es-ES" sz="2000" u="sng" kern="1200" smtClean="0"/>
            <a:t>expectativas claras </a:t>
          </a:r>
          <a:r>
            <a:rPr lang="es-ES" sz="2000" kern="1200" smtClean="0"/>
            <a:t>sobre  cada parte del proyecto y por qué se está haciendo.</a:t>
          </a:r>
          <a:endParaRPr lang="es-MX" sz="2000" kern="1200"/>
        </a:p>
      </dsp:txBody>
      <dsp:txXfrm>
        <a:off x="1745202" y="758"/>
        <a:ext cx="3101580" cy="2067720"/>
      </dsp:txXfrm>
    </dsp:sp>
    <dsp:sp modelId="{49CDACD1-4FEA-42A6-9172-23976FA2443C}">
      <dsp:nvSpPr>
        <dsp:cNvPr id="0" name=""/>
        <dsp:cNvSpPr/>
      </dsp:nvSpPr>
      <dsp:spPr>
        <a:xfrm>
          <a:off x="711342" y="2357959"/>
          <a:ext cx="5169300" cy="2067720"/>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rtl="0">
            <a:lnSpc>
              <a:spcPct val="90000"/>
            </a:lnSpc>
            <a:spcBef>
              <a:spcPct val="0"/>
            </a:spcBef>
            <a:spcAft>
              <a:spcPct val="35000"/>
            </a:spcAft>
          </a:pPr>
          <a:r>
            <a:rPr lang="es-ES" sz="2000" kern="1200" smtClean="0"/>
            <a:t>Creación de roles específicos para los que tienen experiencia en la combinación de métodos cualitativos y cuantitativos</a:t>
          </a:r>
          <a:endParaRPr lang="es-MX" sz="2000" kern="1200"/>
        </a:p>
      </dsp:txBody>
      <dsp:txXfrm>
        <a:off x="1745202" y="2357959"/>
        <a:ext cx="3101580" cy="206772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96452A-DD52-4FA2-BF56-838D5ED9062A}">
      <dsp:nvSpPr>
        <dsp:cNvPr id="0" name=""/>
        <dsp:cNvSpPr/>
      </dsp:nvSpPr>
      <dsp:spPr>
        <a:xfrm>
          <a:off x="1958617" y="59406"/>
          <a:ext cx="2851517" cy="2851517"/>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ES" sz="2200" kern="1200" dirty="0" smtClean="0"/>
            <a:t>Los diseños más utilizados son los de la celda 1.</a:t>
          </a:r>
          <a:endParaRPr lang="es-MX" sz="2200" kern="1200" dirty="0"/>
        </a:p>
      </dsp:txBody>
      <dsp:txXfrm>
        <a:off x="2338819" y="558422"/>
        <a:ext cx="2091112" cy="1283182"/>
      </dsp:txXfrm>
    </dsp:sp>
    <dsp:sp modelId="{AB8D3523-8C78-4300-9F3C-84E5721DF12C}">
      <dsp:nvSpPr>
        <dsp:cNvPr id="0" name=""/>
        <dsp:cNvSpPr/>
      </dsp:nvSpPr>
      <dsp:spPr>
        <a:xfrm>
          <a:off x="2987539" y="1841604"/>
          <a:ext cx="2851517" cy="2851517"/>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ES" sz="2200" kern="1200" smtClean="0"/>
            <a:t>Principal método: Cuantitativo Qual          QUANT</a:t>
          </a:r>
          <a:endParaRPr lang="es-MX" sz="2200" kern="1200"/>
        </a:p>
      </dsp:txBody>
      <dsp:txXfrm>
        <a:off x="3859628" y="2578246"/>
        <a:ext cx="1710910" cy="1568334"/>
      </dsp:txXfrm>
    </dsp:sp>
    <dsp:sp modelId="{4A7375CA-DCEC-4A14-B054-CFE0DD4E3BE3}">
      <dsp:nvSpPr>
        <dsp:cNvPr id="0" name=""/>
        <dsp:cNvSpPr/>
      </dsp:nvSpPr>
      <dsp:spPr>
        <a:xfrm>
          <a:off x="929694" y="1841604"/>
          <a:ext cx="2851517" cy="2851517"/>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ES" sz="2200" kern="1200" smtClean="0"/>
            <a:t>Implica estudios cualitativos preliminares</a:t>
          </a:r>
          <a:endParaRPr lang="es-MX" sz="2200" kern="1200"/>
        </a:p>
      </dsp:txBody>
      <dsp:txXfrm>
        <a:off x="1198212" y="2578246"/>
        <a:ext cx="1710910" cy="156833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5EFBD6-F7CB-456A-B46F-A10C9F9DB3A0}">
      <dsp:nvSpPr>
        <dsp:cNvPr id="0" name=""/>
        <dsp:cNvSpPr/>
      </dsp:nvSpPr>
      <dsp:spPr>
        <a:xfrm>
          <a:off x="865871" y="2546"/>
          <a:ext cx="2826952" cy="169617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smtClean="0"/>
            <a:t>No hay nada que indique que la investigación cualitativa es inadecuada o incompleta.</a:t>
          </a:r>
          <a:endParaRPr lang="es-MX" sz="1600" kern="1200"/>
        </a:p>
      </dsp:txBody>
      <dsp:txXfrm>
        <a:off x="865871" y="2546"/>
        <a:ext cx="2826952" cy="1696171"/>
      </dsp:txXfrm>
    </dsp:sp>
    <dsp:sp modelId="{D681E442-0A90-40DF-9506-932A31260BD6}">
      <dsp:nvSpPr>
        <dsp:cNvPr id="0" name=""/>
        <dsp:cNvSpPr/>
      </dsp:nvSpPr>
      <dsp:spPr>
        <a:xfrm>
          <a:off x="3975519" y="2546"/>
          <a:ext cx="2826952" cy="169617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smtClean="0"/>
            <a:t>Las cuatro posibilidades son igual de útiles.</a:t>
          </a:r>
          <a:endParaRPr lang="es-MX" sz="1600" kern="1200"/>
        </a:p>
      </dsp:txBody>
      <dsp:txXfrm>
        <a:off x="3975519" y="2546"/>
        <a:ext cx="2826952" cy="1696171"/>
      </dsp:txXfrm>
    </dsp:sp>
    <dsp:sp modelId="{4765E2F9-7076-4956-A019-5A28C43049AF}">
      <dsp:nvSpPr>
        <dsp:cNvPr id="0" name=""/>
        <dsp:cNvSpPr/>
      </dsp:nvSpPr>
      <dsp:spPr>
        <a:xfrm>
          <a:off x="865871" y="1981413"/>
          <a:ext cx="2826952" cy="169617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smtClean="0"/>
            <a:t>El valor del trabajo de los  investigadores cualitativos y cuantitativos  no debe entenderse como mal o denigrado.</a:t>
          </a:r>
          <a:endParaRPr lang="es-MX" sz="1600" kern="1200"/>
        </a:p>
      </dsp:txBody>
      <dsp:txXfrm>
        <a:off x="865871" y="1981413"/>
        <a:ext cx="2826952" cy="1696171"/>
      </dsp:txXfrm>
    </dsp:sp>
    <dsp:sp modelId="{3E5893AC-886B-4F01-9FDA-F29582365027}">
      <dsp:nvSpPr>
        <dsp:cNvPr id="0" name=""/>
        <dsp:cNvSpPr/>
      </dsp:nvSpPr>
      <dsp:spPr>
        <a:xfrm>
          <a:off x="3975519" y="1981413"/>
          <a:ext cx="2826952" cy="169617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smtClean="0"/>
            <a:t>Los debates sobre el uso de cualquiera de los métodos cualitativos y cuantitativos en el aislamiento pueden llevar fácilmente a conclusiones erróneas sobre cómo usarlos de forma combinada.</a:t>
          </a:r>
          <a:endParaRPr lang="es-MX" sz="1600" kern="1200"/>
        </a:p>
      </dsp:txBody>
      <dsp:txXfrm>
        <a:off x="3975519" y="1981413"/>
        <a:ext cx="2826952" cy="1696171"/>
      </dsp:txXfrm>
    </dsp:sp>
    <dsp:sp modelId="{E3669830-E3B5-43F2-8829-A9D6ED1757EC}">
      <dsp:nvSpPr>
        <dsp:cNvPr id="0" name=""/>
        <dsp:cNvSpPr/>
      </dsp:nvSpPr>
      <dsp:spPr>
        <a:xfrm>
          <a:off x="1547661" y="3960280"/>
          <a:ext cx="4573020" cy="1696171"/>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smtClean="0"/>
            <a:t>La promoción abierta para cualquiera de los métodos cualitativos o cuantitativos como el único y verdadero camino casi inherentemente conduce a un rechazo de cualquier intento de combinarlos</a:t>
          </a:r>
          <a:endParaRPr lang="es-MX" sz="1600" kern="1200"/>
        </a:p>
      </dsp:txBody>
      <dsp:txXfrm>
        <a:off x="1547661" y="3960280"/>
        <a:ext cx="4573020" cy="16961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679504-B959-4B03-8FAB-DE971177C964}">
      <dsp:nvSpPr>
        <dsp:cNvPr id="0" name=""/>
        <dsp:cNvSpPr/>
      </dsp:nvSpPr>
      <dsp:spPr>
        <a:xfrm>
          <a:off x="0" y="243055"/>
          <a:ext cx="4663440" cy="4663440"/>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B98375-2FAA-473B-96BC-FA5048182118}">
      <dsp:nvSpPr>
        <dsp:cNvPr id="0" name=""/>
        <dsp:cNvSpPr/>
      </dsp:nvSpPr>
      <dsp:spPr>
        <a:xfrm>
          <a:off x="2331720" y="243055"/>
          <a:ext cx="5440680" cy="466344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dirty="0" smtClean="0"/>
            <a:t>Algunos investigadores han ignorado paradigmas al combinar los métodos  (han seleccionado los métodos operando dentro de los paradigmas)</a:t>
          </a:r>
          <a:endParaRPr lang="es-ES" sz="1600" kern="1200" dirty="0"/>
        </a:p>
      </dsp:txBody>
      <dsp:txXfrm>
        <a:off x="2331720" y="243055"/>
        <a:ext cx="5440680" cy="2215134"/>
      </dsp:txXfrm>
    </dsp:sp>
    <dsp:sp modelId="{DFEEC077-7152-4334-A187-8F92D9EC7EA7}">
      <dsp:nvSpPr>
        <dsp:cNvPr id="0" name=""/>
        <dsp:cNvSpPr/>
      </dsp:nvSpPr>
      <dsp:spPr>
        <a:xfrm>
          <a:off x="1224153" y="2458189"/>
          <a:ext cx="2215134" cy="2215134"/>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9ECA3-4C85-40A6-97A5-C80C61629548}">
      <dsp:nvSpPr>
        <dsp:cNvPr id="0" name=""/>
        <dsp:cNvSpPr/>
      </dsp:nvSpPr>
      <dsp:spPr>
        <a:xfrm>
          <a:off x="2331720" y="2458189"/>
          <a:ext cx="5440680" cy="2215134"/>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dirty="0" smtClean="0"/>
            <a:t>El presente enfoque reconoce la importancia de paradigmas porque mucho se ha ganado reconociendo las diferencias epistemológicas entre métodos.</a:t>
          </a:r>
          <a:endParaRPr lang="es-ES" sz="1600" kern="1200" dirty="0"/>
        </a:p>
      </dsp:txBody>
      <dsp:txXfrm>
        <a:off x="2331720" y="2458189"/>
        <a:ext cx="5440680" cy="221513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199C2B-E08B-402F-A1F2-FFC452F705FA}">
      <dsp:nvSpPr>
        <dsp:cNvPr id="0" name=""/>
        <dsp:cNvSpPr/>
      </dsp:nvSpPr>
      <dsp:spPr>
        <a:xfrm rot="16200000">
          <a:off x="709653" y="1748987"/>
          <a:ext cx="3703515" cy="2263240"/>
        </a:xfrm>
        <a:prstGeom prst="round2SameRect">
          <a:avLst>
            <a:gd name="adj1" fmla="val 16670"/>
            <a:gd name="adj2" fmla="val 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95250" rIns="85725" bIns="95250" numCol="1" spcCol="1270" anchor="t" anchorCtr="0">
          <a:noAutofit/>
        </a:bodyPr>
        <a:lstStyle/>
        <a:p>
          <a:pPr lvl="0" algn="l" defTabSz="666750" rtl="0">
            <a:lnSpc>
              <a:spcPct val="90000"/>
            </a:lnSpc>
            <a:spcBef>
              <a:spcPct val="0"/>
            </a:spcBef>
            <a:spcAft>
              <a:spcPct val="35000"/>
            </a:spcAft>
          </a:pPr>
          <a:r>
            <a:rPr lang="es-ES" sz="1500" kern="1200" dirty="0" smtClean="0"/>
            <a:t>Algunos investigadores  han afirmado que las formas de conocimiento producidos por los enfoques cualitativos y cuantitativos son tan inconmensurables que tal comunicación es verdaderamente imposible. </a:t>
          </a:r>
          <a:endParaRPr lang="es-MX" sz="1500" kern="1200" dirty="0"/>
        </a:p>
      </dsp:txBody>
      <dsp:txXfrm rot="5400000">
        <a:off x="1540292" y="1139352"/>
        <a:ext cx="2152738" cy="3482511"/>
      </dsp:txXfrm>
    </dsp:sp>
    <dsp:sp modelId="{C7ABAC0F-6D09-4BEF-89A0-2432046A10A4}">
      <dsp:nvSpPr>
        <dsp:cNvPr id="0" name=""/>
        <dsp:cNvSpPr/>
      </dsp:nvSpPr>
      <dsp:spPr>
        <a:xfrm rot="5400000">
          <a:off x="3075663" y="1748987"/>
          <a:ext cx="3703515" cy="2263240"/>
        </a:xfrm>
        <a:prstGeom prst="round2SameRect">
          <a:avLst>
            <a:gd name="adj1" fmla="val 16670"/>
            <a:gd name="adj2" fmla="val 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725" tIns="95250" rIns="57150" bIns="95250" numCol="1" spcCol="1270" anchor="t" anchorCtr="0">
          <a:noAutofit/>
        </a:bodyPr>
        <a:lstStyle/>
        <a:p>
          <a:pPr lvl="0" algn="l" defTabSz="666750" rtl="0">
            <a:lnSpc>
              <a:spcPct val="90000"/>
            </a:lnSpc>
            <a:spcBef>
              <a:spcPct val="0"/>
            </a:spcBef>
            <a:spcAft>
              <a:spcPct val="35000"/>
            </a:spcAft>
          </a:pPr>
          <a:r>
            <a:rPr lang="es-ES" sz="1500" kern="1200" smtClean="0"/>
            <a:t>(Toca a los investigadores  investigar la posibilidad de combinarlos)</a:t>
          </a:r>
          <a:endParaRPr lang="es-MX" sz="1500" kern="1200"/>
        </a:p>
      </dsp:txBody>
      <dsp:txXfrm rot="-5400000">
        <a:off x="3795800" y="1139352"/>
        <a:ext cx="2152738" cy="3482511"/>
      </dsp:txXfrm>
    </dsp:sp>
    <dsp:sp modelId="{A9866A21-3D7B-48AB-9AD1-7BCDCA0E5F00}">
      <dsp:nvSpPr>
        <dsp:cNvPr id="0" name=""/>
        <dsp:cNvSpPr/>
      </dsp:nvSpPr>
      <dsp:spPr>
        <a:xfrm>
          <a:off x="2561180" y="0"/>
          <a:ext cx="2366009" cy="2365894"/>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F3DCBC-2F77-4509-B69F-A17671386A73}">
      <dsp:nvSpPr>
        <dsp:cNvPr id="0" name=""/>
        <dsp:cNvSpPr/>
      </dsp:nvSpPr>
      <dsp:spPr>
        <a:xfrm rot="10800000">
          <a:off x="2561180" y="3394745"/>
          <a:ext cx="2366009" cy="2365894"/>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9F245E-19F2-4328-86F6-F4576FB8B8D9}">
      <dsp:nvSpPr>
        <dsp:cNvPr id="0" name=""/>
        <dsp:cNvSpPr/>
      </dsp:nvSpPr>
      <dsp:spPr>
        <a:xfrm>
          <a:off x="1260139" y="0"/>
          <a:ext cx="5688632" cy="568863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E45BA6-887D-4144-B761-5193C224944B}">
      <dsp:nvSpPr>
        <dsp:cNvPr id="0" name=""/>
        <dsp:cNvSpPr/>
      </dsp:nvSpPr>
      <dsp:spPr>
        <a:xfrm>
          <a:off x="1800560" y="540420"/>
          <a:ext cx="2218566" cy="221856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dirty="0" smtClean="0"/>
            <a:t>Lo que es mejor depende totalmente de los objetivos de un determinado proyecto de investigación.</a:t>
          </a:r>
          <a:endParaRPr lang="es-MX" sz="1600" kern="1200" dirty="0"/>
        </a:p>
      </dsp:txBody>
      <dsp:txXfrm>
        <a:off x="1908861" y="648721"/>
        <a:ext cx="2001964" cy="2001964"/>
      </dsp:txXfrm>
    </dsp:sp>
    <dsp:sp modelId="{96731DAE-6E02-4899-BF9C-C08ED6DD4129}">
      <dsp:nvSpPr>
        <dsp:cNvPr id="0" name=""/>
        <dsp:cNvSpPr/>
      </dsp:nvSpPr>
      <dsp:spPr>
        <a:xfrm>
          <a:off x="4189785" y="540420"/>
          <a:ext cx="2218566" cy="221856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smtClean="0"/>
            <a:t>Hay una variedad de otras motivaciones para combinar los métodos cualitativos y cuantitativos.</a:t>
          </a:r>
          <a:endParaRPr lang="es-MX" sz="1600" kern="1200"/>
        </a:p>
      </dsp:txBody>
      <dsp:txXfrm>
        <a:off x="4298086" y="648721"/>
        <a:ext cx="2001964" cy="2001964"/>
      </dsp:txXfrm>
    </dsp:sp>
    <dsp:sp modelId="{6223A150-26C0-4E50-8D65-A4C2C8942597}">
      <dsp:nvSpPr>
        <dsp:cNvPr id="0" name=""/>
        <dsp:cNvSpPr/>
      </dsp:nvSpPr>
      <dsp:spPr>
        <a:xfrm>
          <a:off x="1800560" y="2929645"/>
          <a:ext cx="2218566" cy="221856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smtClean="0"/>
            <a:t>El enfoque adecuado para la combinación de diferentes métodos se encuentra dentro de un proyecto de investigación específico.</a:t>
          </a:r>
          <a:endParaRPr lang="es-MX" sz="1600" kern="1200"/>
        </a:p>
      </dsp:txBody>
      <dsp:txXfrm>
        <a:off x="1908861" y="3037946"/>
        <a:ext cx="2001964" cy="2001964"/>
      </dsp:txXfrm>
    </dsp:sp>
    <dsp:sp modelId="{5BD67407-2732-4F47-9C99-1B932DAE94A9}">
      <dsp:nvSpPr>
        <dsp:cNvPr id="0" name=""/>
        <dsp:cNvSpPr/>
      </dsp:nvSpPr>
      <dsp:spPr>
        <a:xfrm>
          <a:off x="4189785" y="2929645"/>
          <a:ext cx="2218566" cy="221856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smtClean="0"/>
            <a:t>Integración a nivel de proyecto (utilizarían los conocimientos producidos por otros métodos como insumos para su propio trabajo)</a:t>
          </a:r>
          <a:endParaRPr lang="es-MX" sz="1600" kern="1200"/>
        </a:p>
      </dsp:txBody>
      <dsp:txXfrm>
        <a:off x="4298086" y="3037946"/>
        <a:ext cx="2001964" cy="20019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A7B0F-37E2-40E9-9D55-0FF1167E7E9F}">
      <dsp:nvSpPr>
        <dsp:cNvPr id="0" name=""/>
        <dsp:cNvSpPr/>
      </dsp:nvSpPr>
      <dsp:spPr>
        <a:xfrm>
          <a:off x="-245043" y="153668"/>
          <a:ext cx="6591296" cy="221133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kern="1200" dirty="0" smtClean="0"/>
            <a:t>El objetivo de combinar los diferentes fortalezas de diferentes métodos  recibió su mayor impulso de la obra de Donald Campbell y sus colegas. (Campbell estaba interesado en la pregunta de cómo validar los resultados utilizando diferentes métodos)</a:t>
          </a:r>
          <a:endParaRPr lang="es-ES" sz="1800" kern="1200" dirty="0"/>
        </a:p>
      </dsp:txBody>
      <dsp:txXfrm>
        <a:off x="-180275" y="218436"/>
        <a:ext cx="4232015" cy="2081803"/>
      </dsp:txXfrm>
    </dsp:sp>
    <dsp:sp modelId="{448436F9-33BA-41EA-9F25-C79CAE561FDC}">
      <dsp:nvSpPr>
        <dsp:cNvPr id="0" name=""/>
        <dsp:cNvSpPr/>
      </dsp:nvSpPr>
      <dsp:spPr>
        <a:xfrm>
          <a:off x="1235867" y="2638784"/>
          <a:ext cx="5602605" cy="1680951"/>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kern="1200" dirty="0" smtClean="0"/>
            <a:t>Perseguir complementariedad de un método para mejorar la interpretación del otro método.</a:t>
          </a:r>
          <a:endParaRPr lang="es-ES" sz="1800" kern="1200" dirty="0"/>
        </a:p>
      </dsp:txBody>
      <dsp:txXfrm>
        <a:off x="1285100" y="2688017"/>
        <a:ext cx="3251921" cy="1582485"/>
      </dsp:txXfrm>
    </dsp:sp>
    <dsp:sp modelId="{13D8EA6E-2861-4447-9F24-0B74F1F9DBD1}">
      <dsp:nvSpPr>
        <dsp:cNvPr id="0" name=""/>
        <dsp:cNvSpPr/>
      </dsp:nvSpPr>
      <dsp:spPr>
        <a:xfrm>
          <a:off x="4590424" y="2149809"/>
          <a:ext cx="1263522" cy="1263522"/>
        </a:xfrm>
        <a:prstGeom prst="downArrow">
          <a:avLst>
            <a:gd name="adj1" fmla="val 55000"/>
            <a:gd name="adj2" fmla="val 45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endParaRPr lang="es-ES" sz="4400" kern="1200"/>
        </a:p>
      </dsp:txBody>
      <dsp:txXfrm>
        <a:off x="4874716" y="2149809"/>
        <a:ext cx="694938" cy="9508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5F03E2-D52D-4FE3-8A66-806353DCEFD1}">
      <dsp:nvSpPr>
        <dsp:cNvPr id="0" name=""/>
        <dsp:cNvSpPr/>
      </dsp:nvSpPr>
      <dsp:spPr>
        <a:xfrm>
          <a:off x="0" y="0"/>
          <a:ext cx="6977575" cy="125293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kern="1200" dirty="0" smtClean="0"/>
            <a:t>En la salud se busca probar y conectar las fortalezas para direccionar la complejidad de sus temas especialmente cuando los objetivos de los proyectos incluyen investigación pura y aplicada utilizada en entornos de práctica.</a:t>
          </a:r>
          <a:endParaRPr lang="es-ES" sz="1700" kern="1200" dirty="0"/>
        </a:p>
      </dsp:txBody>
      <dsp:txXfrm>
        <a:off x="36697" y="36697"/>
        <a:ext cx="5625556" cy="1179545"/>
      </dsp:txXfrm>
    </dsp:sp>
    <dsp:sp modelId="{147B6EC5-116D-4199-881A-846F7D523759}">
      <dsp:nvSpPr>
        <dsp:cNvPr id="0" name=""/>
        <dsp:cNvSpPr/>
      </dsp:nvSpPr>
      <dsp:spPr>
        <a:xfrm>
          <a:off x="615668" y="1461762"/>
          <a:ext cx="6977575" cy="125293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kern="1200" dirty="0" smtClean="0"/>
            <a:t>Para medir la posición y las diferentes facetas de un fenómeno. </a:t>
          </a:r>
          <a:endParaRPr lang="es-ES" sz="1800" kern="1200" dirty="0"/>
        </a:p>
      </dsp:txBody>
      <dsp:txXfrm>
        <a:off x="652365" y="1498459"/>
        <a:ext cx="5474102" cy="1179545"/>
      </dsp:txXfrm>
    </dsp:sp>
    <dsp:sp modelId="{2324D55E-C23C-44B4-9FED-4CAD3786C3C5}">
      <dsp:nvSpPr>
        <dsp:cNvPr id="0" name=""/>
        <dsp:cNvSpPr/>
      </dsp:nvSpPr>
      <dsp:spPr>
        <a:xfrm>
          <a:off x="1231336" y="2923524"/>
          <a:ext cx="6977575" cy="125293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kern="1200" dirty="0" smtClean="0"/>
            <a:t>Un problema ha sido la falta de especificidad en sus definiciones (métodos cualitativo y cuantitativo) </a:t>
          </a:r>
          <a:endParaRPr lang="es-ES" sz="1800" kern="1200" dirty="0"/>
        </a:p>
      </dsp:txBody>
      <dsp:txXfrm>
        <a:off x="1268033" y="2960221"/>
        <a:ext cx="5474102" cy="1179545"/>
      </dsp:txXfrm>
    </dsp:sp>
    <dsp:sp modelId="{F3C52D05-0EA3-4B2D-86D6-985B1C1E3FAF}">
      <dsp:nvSpPr>
        <dsp:cNvPr id="0" name=""/>
        <dsp:cNvSpPr/>
      </dsp:nvSpPr>
      <dsp:spPr>
        <a:xfrm>
          <a:off x="6163164" y="950145"/>
          <a:ext cx="814410" cy="814410"/>
        </a:xfrm>
        <a:prstGeom prst="downArrow">
          <a:avLst>
            <a:gd name="adj1" fmla="val 55000"/>
            <a:gd name="adj2" fmla="val 45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s-ES" sz="1800" kern="1200"/>
        </a:p>
      </dsp:txBody>
      <dsp:txXfrm>
        <a:off x="6346406" y="950145"/>
        <a:ext cx="447926" cy="612844"/>
      </dsp:txXfrm>
    </dsp:sp>
    <dsp:sp modelId="{09EC97BA-666A-4AFB-9E73-FF74CAFB76F0}">
      <dsp:nvSpPr>
        <dsp:cNvPr id="0" name=""/>
        <dsp:cNvSpPr/>
      </dsp:nvSpPr>
      <dsp:spPr>
        <a:xfrm>
          <a:off x="6778833" y="2403555"/>
          <a:ext cx="814410" cy="814410"/>
        </a:xfrm>
        <a:prstGeom prst="downArrow">
          <a:avLst>
            <a:gd name="adj1" fmla="val 55000"/>
            <a:gd name="adj2" fmla="val 45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s-ES" sz="1800" kern="1200"/>
        </a:p>
      </dsp:txBody>
      <dsp:txXfrm>
        <a:off x="6962075" y="2403555"/>
        <a:ext cx="447926" cy="6128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D41EC-C8DC-45DD-A6DE-184E634CCB55}">
      <dsp:nvSpPr>
        <dsp:cNvPr id="0" name=""/>
        <dsp:cNvSpPr/>
      </dsp:nvSpPr>
      <dsp:spPr>
        <a:xfrm>
          <a:off x="0" y="0"/>
          <a:ext cx="6591985"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91EF07-7D59-4971-B164-53567527A6B3}">
      <dsp:nvSpPr>
        <dsp:cNvPr id="0" name=""/>
        <dsp:cNvSpPr/>
      </dsp:nvSpPr>
      <dsp:spPr>
        <a:xfrm>
          <a:off x="0" y="0"/>
          <a:ext cx="1318397" cy="3777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dirty="0" smtClean="0"/>
            <a:t>Contreras (1996)</a:t>
          </a:r>
          <a:endParaRPr lang="es-MX" sz="1900" kern="1200" dirty="0"/>
        </a:p>
      </dsp:txBody>
      <dsp:txXfrm>
        <a:off x="0" y="0"/>
        <a:ext cx="1318397" cy="3777622"/>
      </dsp:txXfrm>
    </dsp:sp>
    <dsp:sp modelId="{15C7EBA3-7F87-4FC6-B2A1-E08B293BFD16}">
      <dsp:nvSpPr>
        <dsp:cNvPr id="0" name=""/>
        <dsp:cNvSpPr/>
      </dsp:nvSpPr>
      <dsp:spPr>
        <a:xfrm>
          <a:off x="1417276" y="171542"/>
          <a:ext cx="5174708" cy="34308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dirty="0" smtClean="0"/>
            <a:t>De acuerdo con Kuhn, un paradigma es un sistema de creencias, principios, valores y premisas que determinan la visión que una determinada comunidad científica tiene de la realidad, el tipo de preguntas y problemas que es legitimo estudiar, así como los métodos y técnicas válidos para la búsqueda de respuestas y soluciones. En consecuencia el enfoque o paradigma en que se inscribe un estudio, sustenta el método, propósito y objetivos de la investigación.</a:t>
          </a:r>
          <a:endParaRPr lang="es-MX" sz="1900" kern="1200" dirty="0"/>
        </a:p>
      </dsp:txBody>
      <dsp:txXfrm>
        <a:off x="1417276" y="171542"/>
        <a:ext cx="5174708" cy="3430848"/>
      </dsp:txXfrm>
    </dsp:sp>
    <dsp:sp modelId="{C74AA18E-3129-4016-A674-EB801CC34061}">
      <dsp:nvSpPr>
        <dsp:cNvPr id="0" name=""/>
        <dsp:cNvSpPr/>
      </dsp:nvSpPr>
      <dsp:spPr>
        <a:xfrm>
          <a:off x="1318397" y="3602390"/>
          <a:ext cx="5273588"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D41EC-C8DC-45DD-A6DE-184E634CCB55}">
      <dsp:nvSpPr>
        <dsp:cNvPr id="0" name=""/>
        <dsp:cNvSpPr/>
      </dsp:nvSpPr>
      <dsp:spPr>
        <a:xfrm>
          <a:off x="0" y="0"/>
          <a:ext cx="75628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91EF07-7D59-4971-B164-53567527A6B3}">
      <dsp:nvSpPr>
        <dsp:cNvPr id="0" name=""/>
        <dsp:cNvSpPr/>
      </dsp:nvSpPr>
      <dsp:spPr>
        <a:xfrm>
          <a:off x="0" y="0"/>
          <a:ext cx="1512560" cy="3777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dirty="0" err="1" smtClean="0"/>
            <a:t>Marquiegui</a:t>
          </a:r>
          <a:r>
            <a:rPr lang="es-MX" sz="1900" kern="1200" dirty="0" smtClean="0"/>
            <a:t> (1997).</a:t>
          </a:r>
          <a:endParaRPr lang="es-MX" sz="1900" kern="1200" dirty="0"/>
        </a:p>
      </dsp:txBody>
      <dsp:txXfrm>
        <a:off x="0" y="0"/>
        <a:ext cx="1512560" cy="3777622"/>
      </dsp:txXfrm>
    </dsp:sp>
    <dsp:sp modelId="{15C7EBA3-7F87-4FC6-B2A1-E08B293BFD16}">
      <dsp:nvSpPr>
        <dsp:cNvPr id="0" name=""/>
        <dsp:cNvSpPr/>
      </dsp:nvSpPr>
      <dsp:spPr>
        <a:xfrm>
          <a:off x="1626002" y="171542"/>
          <a:ext cx="5936798" cy="34308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dirty="0" smtClean="0"/>
            <a:t>Por paradigma se entiende un conjunto de pareceres, intuiciones,  modos de comprender la realidad. Su característica fundamental es su coherencia y su supuesta evidencia. Además es que es compartida por la sociedad, o por un segmento de ésta,  lo que permite poder interactuar dentro de la misma en el universo de un conjunto simbólico compartido. Viene a construir un idioma a través del cual se ve, se comprende y se actúa en la sociedad.</a:t>
          </a:r>
          <a:endParaRPr lang="es-MX" sz="2100" kern="1200" dirty="0"/>
        </a:p>
      </dsp:txBody>
      <dsp:txXfrm>
        <a:off x="1626002" y="171542"/>
        <a:ext cx="5936798" cy="3430848"/>
      </dsp:txXfrm>
    </dsp:sp>
    <dsp:sp modelId="{C74AA18E-3129-4016-A674-EB801CC34061}">
      <dsp:nvSpPr>
        <dsp:cNvPr id="0" name=""/>
        <dsp:cNvSpPr/>
      </dsp:nvSpPr>
      <dsp:spPr>
        <a:xfrm>
          <a:off x="1512560" y="3602390"/>
          <a:ext cx="605024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433B6-3BB4-4756-BE87-9C811BC67B0B}">
      <dsp:nvSpPr>
        <dsp:cNvPr id="0" name=""/>
        <dsp:cNvSpPr/>
      </dsp:nvSpPr>
      <dsp:spPr>
        <a:xfrm>
          <a:off x="125114" y="186466"/>
          <a:ext cx="3086155" cy="3086155"/>
        </a:xfrm>
        <a:prstGeom prst="ellipse">
          <a:avLst/>
        </a:prstGeom>
        <a:solidFill>
          <a:schemeClr val="lt1">
            <a:alpha val="50000"/>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s-ES" sz="2300" kern="1200" dirty="0" smtClean="0"/>
            <a:t>Método cualitativo</a:t>
          </a:r>
          <a:endParaRPr lang="es-ES" sz="2300" kern="1200" dirty="0"/>
        </a:p>
      </dsp:txBody>
      <dsp:txXfrm>
        <a:off x="556064" y="550390"/>
        <a:ext cx="1779404" cy="2358307"/>
      </dsp:txXfrm>
    </dsp:sp>
    <dsp:sp modelId="{B94752F4-CCC6-4B07-B5A5-CA8D7292B158}">
      <dsp:nvSpPr>
        <dsp:cNvPr id="0" name=""/>
        <dsp:cNvSpPr/>
      </dsp:nvSpPr>
      <dsp:spPr>
        <a:xfrm>
          <a:off x="2248267" y="216031"/>
          <a:ext cx="3086155" cy="3086155"/>
        </a:xfrm>
        <a:prstGeom prst="ellipse">
          <a:avLst/>
        </a:prstGeom>
        <a:solidFill>
          <a:schemeClr val="lt1">
            <a:alpha val="50000"/>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s-ES" sz="2300" kern="1200" dirty="0" smtClean="0"/>
            <a:t>Método cuantitativo</a:t>
          </a:r>
          <a:endParaRPr lang="es-ES" sz="2300" kern="1200" dirty="0"/>
        </a:p>
      </dsp:txBody>
      <dsp:txXfrm>
        <a:off x="3124068" y="579955"/>
        <a:ext cx="1779404" cy="235830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439B9-DCB1-4693-9BAF-F48579F9102D}">
      <dsp:nvSpPr>
        <dsp:cNvPr id="0" name=""/>
        <dsp:cNvSpPr/>
      </dsp:nvSpPr>
      <dsp:spPr>
        <a:xfrm>
          <a:off x="804" y="422948"/>
          <a:ext cx="2928751" cy="2837462"/>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ES" sz="1800" b="1" kern="1200" dirty="0" smtClean="0">
              <a:effectLst>
                <a:outerShdw blurRad="38100" dist="38100" dir="2700000" algn="tl">
                  <a:srgbClr val="000000">
                    <a:alpha val="43137"/>
                  </a:srgbClr>
                </a:outerShdw>
              </a:effectLst>
            </a:rPr>
            <a:t>Selección de un método de recopilación de datos </a:t>
          </a:r>
          <a:r>
            <a:rPr lang="es-ES" sz="1800" b="1" kern="1200" dirty="0" smtClean="0">
              <a:effectLst>
                <a:outerShdw blurRad="38100" dist="38100" dir="2700000" algn="tl">
                  <a:srgbClr val="000000">
                    <a:alpha val="43137"/>
                  </a:srgbClr>
                </a:outerShdw>
              </a:effectLst>
            </a:rPr>
            <a:t>principal</a:t>
          </a:r>
        </a:p>
        <a:p>
          <a:pPr lvl="0" algn="ctr" defTabSz="800100" rtl="0">
            <a:lnSpc>
              <a:spcPct val="90000"/>
            </a:lnSpc>
            <a:spcBef>
              <a:spcPct val="0"/>
            </a:spcBef>
            <a:spcAft>
              <a:spcPct val="35000"/>
            </a:spcAft>
          </a:pPr>
          <a:r>
            <a:rPr lang="es-ES" sz="1800" b="1" kern="1200" dirty="0" smtClean="0"/>
            <a:t> </a:t>
          </a:r>
          <a:r>
            <a:rPr lang="es-ES" sz="1800" b="1" kern="1200" dirty="0" smtClean="0"/>
            <a:t>que se obtiene de los puntos fuertes que son más importantes para los objetivos del proyecto.</a:t>
          </a:r>
          <a:endParaRPr lang="es-ES" sz="1800" b="1" kern="1200" dirty="0"/>
        </a:p>
      </dsp:txBody>
      <dsp:txXfrm>
        <a:off x="83910" y="506054"/>
        <a:ext cx="2762539" cy="2671250"/>
      </dsp:txXfrm>
    </dsp:sp>
    <dsp:sp modelId="{E5F48217-D57F-48B1-811E-22553A0E24C1}">
      <dsp:nvSpPr>
        <dsp:cNvPr id="0" name=""/>
        <dsp:cNvSpPr/>
      </dsp:nvSpPr>
      <dsp:spPr>
        <a:xfrm>
          <a:off x="3661743" y="422948"/>
          <a:ext cx="2928751" cy="293235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ES" sz="1800" b="1" kern="1200" dirty="0" smtClean="0">
              <a:effectLst>
                <a:outerShdw blurRad="38100" dist="38100" dir="2700000" algn="tl">
                  <a:srgbClr val="000000">
                    <a:alpha val="43137"/>
                  </a:srgbClr>
                </a:outerShdw>
              </a:effectLst>
            </a:rPr>
            <a:t>Seleccionar un método complementario </a:t>
          </a:r>
          <a:r>
            <a:rPr lang="es-ES" sz="1800" b="1" kern="1200" dirty="0" smtClean="0"/>
            <a:t>contraste que ofrece una serie de fortalezas que se pueden agregar a la capacidad general del diseño de la investigación para cumplir los objetivos del proyecto.</a:t>
          </a:r>
          <a:endParaRPr lang="es-ES" sz="1800" b="1" kern="1200" dirty="0"/>
        </a:p>
      </dsp:txBody>
      <dsp:txXfrm>
        <a:off x="3747523" y="508728"/>
        <a:ext cx="2757191" cy="276079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490CE7-F98E-4E40-8398-A089780C8C75}">
      <dsp:nvSpPr>
        <dsp:cNvPr id="0" name=""/>
        <dsp:cNvSpPr/>
      </dsp:nvSpPr>
      <dsp:spPr>
        <a:xfrm>
          <a:off x="1406525" y="0"/>
          <a:ext cx="3778250" cy="3778250"/>
        </a:xfrm>
        <a:prstGeom prst="ellipse">
          <a:avLst/>
        </a:prstGeom>
        <a:solidFill>
          <a:schemeClr val="lt1">
            <a:alpha val="50000"/>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es-ES" sz="1900" kern="1200" dirty="0" smtClean="0"/>
            <a:t>Designar  uno de los métodos como el medio principal para la recopilación de datos y el diseño del método  complementario para que apoye de manera eficaz al principal</a:t>
          </a:r>
          <a:endParaRPr lang="es-ES" sz="1900" kern="1200" dirty="0"/>
        </a:p>
      </dsp:txBody>
      <dsp:txXfrm>
        <a:off x="1959837" y="553312"/>
        <a:ext cx="2671626" cy="2671626"/>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2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A04901-E8EE-49CC-BBEB-F9C129856183}" type="datetimeFigureOut">
              <a:rPr lang="es-ES" smtClean="0"/>
              <a:t>01/10/2015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232B1D-912E-4BDA-BD7F-B17C4724A20A}" type="slidenum">
              <a:rPr lang="es-ES" smtClean="0"/>
              <a:t>‹Nº›</a:t>
            </a:fld>
            <a:endParaRPr lang="es-ES"/>
          </a:p>
        </p:txBody>
      </p:sp>
    </p:spTree>
    <p:extLst>
      <p:ext uri="{BB962C8B-B14F-4D97-AF65-F5344CB8AC3E}">
        <p14:creationId xmlns:p14="http://schemas.microsoft.com/office/powerpoint/2010/main" val="2340821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s.wikipedia.org/wiki/Verdad"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es.wikipedia.org/wiki/Teor%C3%ADa_de_la_justificaci%C3%B3n" TargetMode="External"/><Relationship Id="rId5" Type="http://schemas.openxmlformats.org/officeDocument/2006/relationships/hyperlink" Target="http://es.wikipedia.org/wiki/Realidad" TargetMode="External"/><Relationship Id="rId4" Type="http://schemas.openxmlformats.org/officeDocument/2006/relationships/hyperlink" Target="http://es.wikipedia.org/wiki/Objetividad"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4232B1D-912E-4BDA-BD7F-B17C4724A20A}" type="slidenum">
              <a:rPr lang="es-ES" smtClean="0"/>
              <a:t>1</a:t>
            </a:fld>
            <a:endParaRPr lang="es-ES"/>
          </a:p>
        </p:txBody>
      </p:sp>
    </p:spTree>
    <p:extLst>
      <p:ext uri="{BB962C8B-B14F-4D97-AF65-F5344CB8AC3E}">
        <p14:creationId xmlns:p14="http://schemas.microsoft.com/office/powerpoint/2010/main" val="2543538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4232B1D-912E-4BDA-BD7F-B17C4724A20A}" type="slidenum">
              <a:rPr lang="es-ES" smtClean="0"/>
              <a:t>4</a:t>
            </a:fld>
            <a:endParaRPr lang="es-ES"/>
          </a:p>
        </p:txBody>
      </p:sp>
    </p:spTree>
    <p:extLst>
      <p:ext uri="{BB962C8B-B14F-4D97-AF65-F5344CB8AC3E}">
        <p14:creationId xmlns:p14="http://schemas.microsoft.com/office/powerpoint/2010/main" val="1739477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epistemología, como teoría del conocimiento, se ocupa de problemas tales como las circunstancias históricas, psicológicas y sociológicas que llevan a la obtención del conocimiento, y los criterios por los cuales se le justifica o invalida, así como la definición clara y precisa de los conceptos epistémicos más usuales, tales como </a:t>
            </a:r>
            <a:r>
              <a:rPr lang="es-ES" dirty="0" smtClean="0">
                <a:hlinkClick r:id="rId3" tooltip="Verdad"/>
              </a:rPr>
              <a:t>verdad</a:t>
            </a:r>
            <a:r>
              <a:rPr lang="es-ES" dirty="0" smtClean="0"/>
              <a:t>, </a:t>
            </a:r>
            <a:r>
              <a:rPr lang="es-ES" dirty="0" smtClean="0">
                <a:hlinkClick r:id="rId4" tooltip="Objetividad"/>
              </a:rPr>
              <a:t>objetividad</a:t>
            </a:r>
            <a:r>
              <a:rPr lang="es-ES" dirty="0" smtClean="0"/>
              <a:t>, </a:t>
            </a:r>
            <a:r>
              <a:rPr lang="es-ES" dirty="0" smtClean="0">
                <a:hlinkClick r:id="rId5" tooltip="Realidad"/>
              </a:rPr>
              <a:t>realidad</a:t>
            </a:r>
            <a:r>
              <a:rPr lang="es-ES" dirty="0" smtClean="0"/>
              <a:t> o </a:t>
            </a:r>
            <a:r>
              <a:rPr lang="es-ES" dirty="0" smtClean="0">
                <a:hlinkClick r:id="rId6" tooltip="Teoría de la justificación"/>
              </a:rPr>
              <a:t>justificación</a:t>
            </a:r>
            <a:endParaRPr lang="es-ES" dirty="0"/>
          </a:p>
        </p:txBody>
      </p:sp>
      <p:sp>
        <p:nvSpPr>
          <p:cNvPr id="4" name="3 Marcador de número de diapositiva"/>
          <p:cNvSpPr>
            <a:spLocks noGrp="1"/>
          </p:cNvSpPr>
          <p:nvPr>
            <p:ph type="sldNum" sz="quarter" idx="10"/>
          </p:nvPr>
        </p:nvSpPr>
        <p:spPr/>
        <p:txBody>
          <a:bodyPr/>
          <a:lstStyle/>
          <a:p>
            <a:fld id="{94232B1D-912E-4BDA-BD7F-B17C4724A20A}" type="slidenum">
              <a:rPr lang="es-ES" smtClean="0"/>
              <a:t>9</a:t>
            </a:fld>
            <a:endParaRPr lang="es-ES"/>
          </a:p>
        </p:txBody>
      </p:sp>
    </p:spTree>
    <p:extLst>
      <p:ext uri="{BB962C8B-B14F-4D97-AF65-F5344CB8AC3E}">
        <p14:creationId xmlns:p14="http://schemas.microsoft.com/office/powerpoint/2010/main" val="134946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epistemología, como teoría del conocimiento, se ocupa de problemas tales como las circunstancias históricas, psicológicas y sociológicas que llevan a la obtención del conocimiento, y los criterios por los cuales se le justifica o invalida, así como la definición clara y precisa de los conceptos epistémicos más usuales, tales </a:t>
            </a:r>
            <a:r>
              <a:rPr lang="es-ES" dirty="0" smtClean="0">
                <a:solidFill>
                  <a:schemeClr val="tx1"/>
                </a:solidFill>
              </a:rPr>
              <a:t>como </a:t>
            </a:r>
            <a:r>
              <a:rPr lang="es-ES" dirty="0" smtClean="0">
                <a:solidFill>
                  <a:schemeClr val="tx1"/>
                </a:solidFill>
              </a:rPr>
              <a:t>verdad, objetividad, realidad o justificación.</a:t>
            </a:r>
            <a:endParaRPr lang="es-ES" dirty="0">
              <a:solidFill>
                <a:schemeClr val="tx1"/>
              </a:solidFill>
            </a:endParaRPr>
          </a:p>
        </p:txBody>
      </p:sp>
      <p:sp>
        <p:nvSpPr>
          <p:cNvPr id="4" name="3 Marcador de número de diapositiva"/>
          <p:cNvSpPr>
            <a:spLocks noGrp="1"/>
          </p:cNvSpPr>
          <p:nvPr>
            <p:ph type="sldNum" sz="quarter" idx="10"/>
          </p:nvPr>
        </p:nvSpPr>
        <p:spPr/>
        <p:txBody>
          <a:bodyPr/>
          <a:lstStyle/>
          <a:p>
            <a:fld id="{94232B1D-912E-4BDA-BD7F-B17C4724A20A}" type="slidenum">
              <a:rPr lang="es-ES" smtClean="0"/>
              <a:t>10</a:t>
            </a:fld>
            <a:endParaRPr lang="es-ES"/>
          </a:p>
        </p:txBody>
      </p:sp>
    </p:spTree>
    <p:extLst>
      <p:ext uri="{BB962C8B-B14F-4D97-AF65-F5344CB8AC3E}">
        <p14:creationId xmlns:p14="http://schemas.microsoft.com/office/powerpoint/2010/main" val="473016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Busca el conocimiento puro por medio de la recolección de datos, de forma que añade datos que profundizan cada vez los conocimientos ya existidos en la realidad, se construye a base de esto un mayor conocimiento en sus hipótesis, teorías y leyes, por eso es importante conocer los antecedentes para poder genera criterios nuevos por medio de la investigación donde se especifique la forma detallada de su estudio sus conclusiones obtenidas se basaran en los hechos.</a:t>
            </a:r>
            <a:endParaRPr lang="es-ES" dirty="0"/>
          </a:p>
        </p:txBody>
      </p:sp>
      <p:sp>
        <p:nvSpPr>
          <p:cNvPr id="4" name="3 Marcador de número de diapositiva"/>
          <p:cNvSpPr>
            <a:spLocks noGrp="1"/>
          </p:cNvSpPr>
          <p:nvPr>
            <p:ph type="sldNum" sz="quarter" idx="10"/>
          </p:nvPr>
        </p:nvSpPr>
        <p:spPr/>
        <p:txBody>
          <a:bodyPr/>
          <a:lstStyle/>
          <a:p>
            <a:fld id="{94232B1D-912E-4BDA-BD7F-B17C4724A20A}" type="slidenum">
              <a:rPr lang="es-ES" smtClean="0"/>
              <a:t>11</a:t>
            </a:fld>
            <a:endParaRPr lang="es-ES"/>
          </a:p>
        </p:txBody>
      </p:sp>
    </p:spTree>
    <p:extLst>
      <p:ext uri="{BB962C8B-B14F-4D97-AF65-F5344CB8AC3E}">
        <p14:creationId xmlns:p14="http://schemas.microsoft.com/office/powerpoint/2010/main" val="2920985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Busca el conocimiento puro por medio de la recolección de datos, de forma que añade datos que profundizan cada vez los conocimientos ya existidos en la realidad, se construye a base de esto un mayor conocimiento en sus hipótesis, teorías y leyes, por eso es importante conocer los antecedentes para poder genera criterios nuevos por medio de la investigación donde se especifique la forma detallada de su estudio sus conclusiones obtenidas se basaran en los hechos.</a:t>
            </a:r>
            <a:endParaRPr lang="es-ES" dirty="0"/>
          </a:p>
        </p:txBody>
      </p:sp>
      <p:sp>
        <p:nvSpPr>
          <p:cNvPr id="4" name="3 Marcador de número de diapositiva"/>
          <p:cNvSpPr>
            <a:spLocks noGrp="1"/>
          </p:cNvSpPr>
          <p:nvPr>
            <p:ph type="sldNum" sz="quarter" idx="10"/>
          </p:nvPr>
        </p:nvSpPr>
        <p:spPr/>
        <p:txBody>
          <a:bodyPr/>
          <a:lstStyle/>
          <a:p>
            <a:fld id="{94232B1D-912E-4BDA-BD7F-B17C4724A20A}" type="slidenum">
              <a:rPr lang="es-ES" smtClean="0"/>
              <a:t>12</a:t>
            </a:fld>
            <a:endParaRPr lang="es-ES"/>
          </a:p>
        </p:txBody>
      </p:sp>
    </p:spTree>
    <p:extLst>
      <p:ext uri="{BB962C8B-B14F-4D97-AF65-F5344CB8AC3E}">
        <p14:creationId xmlns:p14="http://schemas.microsoft.com/office/powerpoint/2010/main" val="2911375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Teorias</a:t>
            </a:r>
            <a:r>
              <a:rPr lang="es-ES" dirty="0" smtClean="0"/>
              <a:t> emergentes: Teorías que reúnen información de muchos campos del conocimiento y se van tornando completas y sistemáticas en sus interpretaciones del desarrollo, pero no están aún establecidas, ni son suficientemente detalladas como para considerarse grandes teorías.</a:t>
            </a:r>
            <a:br>
              <a:rPr lang="es-ES" dirty="0" smtClean="0"/>
            </a:br>
            <a:r>
              <a:rPr lang="es-ES" dirty="0" smtClean="0"/>
              <a:t>* Éstas combinan hallazgos, datos, métodos de varias disciplinas académicas y tienen en cuenta las investigaciones actuales y técnicas de análisis que no estaban disponibles para las generaciones anteriores. Son innovadoras y apasionantes que conducen a una mejor comprensión del desarrollo.</a:t>
            </a:r>
            <a:endParaRPr lang="es-ES" dirty="0"/>
          </a:p>
        </p:txBody>
      </p:sp>
      <p:sp>
        <p:nvSpPr>
          <p:cNvPr id="4" name="3 Marcador de número de diapositiva"/>
          <p:cNvSpPr>
            <a:spLocks noGrp="1"/>
          </p:cNvSpPr>
          <p:nvPr>
            <p:ph type="sldNum" sz="quarter" idx="10"/>
          </p:nvPr>
        </p:nvSpPr>
        <p:spPr/>
        <p:txBody>
          <a:bodyPr/>
          <a:lstStyle/>
          <a:p>
            <a:fld id="{94232B1D-912E-4BDA-BD7F-B17C4724A20A}" type="slidenum">
              <a:rPr lang="es-ES" smtClean="0"/>
              <a:t>30</a:t>
            </a:fld>
            <a:endParaRPr lang="es-ES"/>
          </a:p>
        </p:txBody>
      </p:sp>
    </p:spTree>
    <p:extLst>
      <p:ext uri="{BB962C8B-B14F-4D97-AF65-F5344CB8AC3E}">
        <p14:creationId xmlns:p14="http://schemas.microsoft.com/office/powerpoint/2010/main" val="426443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94232B1D-912E-4BDA-BD7F-B17C4724A20A}" type="slidenum">
              <a:rPr lang="es-ES" smtClean="0"/>
              <a:t>32</a:t>
            </a:fld>
            <a:endParaRPr lang="es-ES"/>
          </a:p>
        </p:txBody>
      </p:sp>
    </p:spTree>
    <p:extLst>
      <p:ext uri="{BB962C8B-B14F-4D97-AF65-F5344CB8AC3E}">
        <p14:creationId xmlns:p14="http://schemas.microsoft.com/office/powerpoint/2010/main" val="10488392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94232B1D-912E-4BDA-BD7F-B17C4724A20A}" type="slidenum">
              <a:rPr lang="es-ES" smtClean="0"/>
              <a:t>33</a:t>
            </a:fld>
            <a:endParaRPr lang="es-ES"/>
          </a:p>
        </p:txBody>
      </p:sp>
    </p:spTree>
    <p:extLst>
      <p:ext uri="{BB962C8B-B14F-4D97-AF65-F5344CB8AC3E}">
        <p14:creationId xmlns:p14="http://schemas.microsoft.com/office/powerpoint/2010/main" val="2649010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r>
              <a:rPr lang="es-MX" smtClean="0"/>
              <a:t>01/10/2015</a:t>
            </a:r>
            <a:endParaRPr lang="es-ES"/>
          </a:p>
        </p:txBody>
      </p:sp>
      <p:sp>
        <p:nvSpPr>
          <p:cNvPr id="5" name="Footer Placeholder 4"/>
          <p:cNvSpPr>
            <a:spLocks noGrp="1"/>
          </p:cNvSpPr>
          <p:nvPr>
            <p:ph type="ftr" sz="quarter" idx="11"/>
          </p:nvPr>
        </p:nvSpPr>
        <p:spPr/>
        <p:txBody>
          <a:bodyPr/>
          <a:lstStyle/>
          <a:p>
            <a:r>
              <a:rPr lang="es-ES" smtClean="0"/>
              <a:t>Guadalupe Soriano</a:t>
            </a:r>
            <a:endParaRPr lang="es-E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1088285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t>01/10/2015</a:t>
            </a:r>
            <a:endParaRPr lang="es-ES"/>
          </a:p>
        </p:txBody>
      </p:sp>
      <p:sp>
        <p:nvSpPr>
          <p:cNvPr id="5" name="Footer Placeholder 4"/>
          <p:cNvSpPr>
            <a:spLocks noGrp="1"/>
          </p:cNvSpPr>
          <p:nvPr>
            <p:ph type="ftr" sz="quarter" idx="11"/>
          </p:nvPr>
        </p:nvSpPr>
        <p:spPr/>
        <p:txBody>
          <a:bodyPr/>
          <a:lstStyle/>
          <a:p>
            <a:r>
              <a:rPr lang="es-ES" smtClean="0"/>
              <a:t>Guadalupe Soriano</a:t>
            </a:r>
            <a:endParaRPr lang="es-E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1128747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t>01/10/2015</a:t>
            </a:r>
            <a:endParaRPr lang="es-ES"/>
          </a:p>
        </p:txBody>
      </p:sp>
      <p:sp>
        <p:nvSpPr>
          <p:cNvPr id="5" name="Footer Placeholder 4"/>
          <p:cNvSpPr>
            <a:spLocks noGrp="1"/>
          </p:cNvSpPr>
          <p:nvPr>
            <p:ph type="ftr" sz="quarter" idx="11"/>
          </p:nvPr>
        </p:nvSpPr>
        <p:spPr/>
        <p:txBody>
          <a:bodyPr/>
          <a:lstStyle/>
          <a:p>
            <a:r>
              <a:rPr lang="es-ES" smtClean="0"/>
              <a:t>Guadalupe Soriano</a:t>
            </a:r>
            <a:endParaRPr lang="es-E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7456484-8DE4-4958-A062-E78070E12F83}" type="slidenum">
              <a:rPr lang="es-ES" smtClean="0"/>
              <a:t>‹Nº›</a:t>
            </a:fld>
            <a:endParaRPr lang="es-E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90752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smtClean="0"/>
              <a:t>01/10/2015</a:t>
            </a:r>
            <a:endParaRPr lang="es-ES"/>
          </a:p>
        </p:txBody>
      </p:sp>
      <p:sp>
        <p:nvSpPr>
          <p:cNvPr id="6" name="Footer Placeholder 5"/>
          <p:cNvSpPr>
            <a:spLocks noGrp="1"/>
          </p:cNvSpPr>
          <p:nvPr>
            <p:ph type="ftr" sz="quarter" idx="11"/>
          </p:nvPr>
        </p:nvSpPr>
        <p:spPr/>
        <p:txBody>
          <a:bodyPr/>
          <a:lstStyle/>
          <a:p>
            <a:r>
              <a:rPr lang="es-ES" smtClean="0"/>
              <a:t>Guadalupe Soriano</a:t>
            </a:r>
            <a:endParaRPr lang="es-E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29845553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smtClean="0"/>
              <a:t>01/10/2015</a:t>
            </a:r>
            <a:endParaRPr lang="es-ES"/>
          </a:p>
        </p:txBody>
      </p:sp>
      <p:sp>
        <p:nvSpPr>
          <p:cNvPr id="6" name="Footer Placeholder 5"/>
          <p:cNvSpPr>
            <a:spLocks noGrp="1"/>
          </p:cNvSpPr>
          <p:nvPr>
            <p:ph type="ftr" sz="quarter" idx="11"/>
          </p:nvPr>
        </p:nvSpPr>
        <p:spPr/>
        <p:txBody>
          <a:bodyPr/>
          <a:lstStyle/>
          <a:p>
            <a:r>
              <a:rPr lang="es-ES" smtClean="0"/>
              <a:t>Guadalupe Soriano</a:t>
            </a:r>
            <a:endParaRPr lang="es-E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456484-8DE4-4958-A062-E78070E12F83}" type="slidenum">
              <a:rPr lang="es-ES" smtClean="0"/>
              <a:t>‹Nº›</a:t>
            </a:fld>
            <a:endParaRPr lang="es-E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37740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smtClean="0"/>
              <a:t>01/10/2015</a:t>
            </a:r>
            <a:endParaRPr lang="es-ES"/>
          </a:p>
        </p:txBody>
      </p:sp>
      <p:sp>
        <p:nvSpPr>
          <p:cNvPr id="6" name="Footer Placeholder 5"/>
          <p:cNvSpPr>
            <a:spLocks noGrp="1"/>
          </p:cNvSpPr>
          <p:nvPr>
            <p:ph type="ftr" sz="quarter" idx="11"/>
          </p:nvPr>
        </p:nvSpPr>
        <p:spPr/>
        <p:txBody>
          <a:bodyPr/>
          <a:lstStyle/>
          <a:p>
            <a:r>
              <a:rPr lang="es-ES" smtClean="0"/>
              <a:t>Guadalupe Soriano</a:t>
            </a:r>
            <a:endParaRPr lang="es-E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1080295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r>
              <a:rPr lang="es-MX" smtClean="0"/>
              <a:t>01/10/2015</a:t>
            </a:r>
            <a:endParaRPr lang="es-ES"/>
          </a:p>
        </p:txBody>
      </p:sp>
      <p:sp>
        <p:nvSpPr>
          <p:cNvPr id="5" name="Footer Placeholder 4"/>
          <p:cNvSpPr>
            <a:spLocks noGrp="1"/>
          </p:cNvSpPr>
          <p:nvPr>
            <p:ph type="ftr" sz="quarter" idx="11"/>
          </p:nvPr>
        </p:nvSpPr>
        <p:spPr/>
        <p:txBody>
          <a:bodyPr/>
          <a:lstStyle/>
          <a:p>
            <a:r>
              <a:rPr lang="es-ES" smtClean="0"/>
              <a:t>Guadalupe Soriano</a:t>
            </a:r>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4150216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r>
              <a:rPr lang="es-MX" smtClean="0"/>
              <a:t>01/10/2015</a:t>
            </a:r>
            <a:endParaRPr lang="es-ES"/>
          </a:p>
        </p:txBody>
      </p:sp>
      <p:sp>
        <p:nvSpPr>
          <p:cNvPr id="5" name="Footer Placeholder 4"/>
          <p:cNvSpPr>
            <a:spLocks noGrp="1"/>
          </p:cNvSpPr>
          <p:nvPr>
            <p:ph type="ftr" sz="quarter" idx="11"/>
          </p:nvPr>
        </p:nvSpPr>
        <p:spPr/>
        <p:txBody>
          <a:bodyPr/>
          <a:lstStyle/>
          <a:p>
            <a:r>
              <a:rPr lang="es-ES" smtClean="0"/>
              <a:t>Guadalupe Soriano</a:t>
            </a:r>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312764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r>
              <a:rPr lang="es-MX" smtClean="0"/>
              <a:t>01/10/2015</a:t>
            </a:r>
            <a:endParaRPr lang="es-ES"/>
          </a:p>
        </p:txBody>
      </p:sp>
      <p:sp>
        <p:nvSpPr>
          <p:cNvPr id="5" name="Footer Placeholder 4"/>
          <p:cNvSpPr>
            <a:spLocks noGrp="1"/>
          </p:cNvSpPr>
          <p:nvPr>
            <p:ph type="ftr" sz="quarter" idx="11"/>
          </p:nvPr>
        </p:nvSpPr>
        <p:spPr/>
        <p:txBody>
          <a:bodyPr/>
          <a:lstStyle/>
          <a:p>
            <a:r>
              <a:rPr lang="es-ES" smtClean="0"/>
              <a:t>Guadalupe Soriano</a:t>
            </a:r>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2401378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t>01/10/2015</a:t>
            </a:r>
            <a:endParaRPr lang="es-ES"/>
          </a:p>
        </p:txBody>
      </p:sp>
      <p:sp>
        <p:nvSpPr>
          <p:cNvPr id="5" name="Footer Placeholder 4"/>
          <p:cNvSpPr>
            <a:spLocks noGrp="1"/>
          </p:cNvSpPr>
          <p:nvPr>
            <p:ph type="ftr" sz="quarter" idx="11"/>
          </p:nvPr>
        </p:nvSpPr>
        <p:spPr/>
        <p:txBody>
          <a:bodyPr/>
          <a:lstStyle/>
          <a:p>
            <a:r>
              <a:rPr lang="es-ES" smtClean="0"/>
              <a:t>Guadalupe Soriano</a:t>
            </a:r>
            <a:endParaRPr lang="es-E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2400475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r>
              <a:rPr lang="es-MX" smtClean="0"/>
              <a:t>01/10/2015</a:t>
            </a:r>
            <a:endParaRPr lang="es-ES"/>
          </a:p>
        </p:txBody>
      </p:sp>
      <p:sp>
        <p:nvSpPr>
          <p:cNvPr id="6" name="Footer Placeholder 5"/>
          <p:cNvSpPr>
            <a:spLocks noGrp="1"/>
          </p:cNvSpPr>
          <p:nvPr>
            <p:ph type="ftr" sz="quarter" idx="11"/>
          </p:nvPr>
        </p:nvSpPr>
        <p:spPr/>
        <p:txBody>
          <a:bodyPr/>
          <a:lstStyle/>
          <a:p>
            <a:r>
              <a:rPr lang="es-ES" smtClean="0"/>
              <a:t>Guadalupe Soriano</a:t>
            </a:r>
            <a:endParaRPr lang="es-E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2381028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r>
              <a:rPr lang="es-MX" smtClean="0"/>
              <a:t>01/10/2015</a:t>
            </a:r>
            <a:endParaRPr lang="es-ES"/>
          </a:p>
        </p:txBody>
      </p:sp>
      <p:sp>
        <p:nvSpPr>
          <p:cNvPr id="8" name="Footer Placeholder 7"/>
          <p:cNvSpPr>
            <a:spLocks noGrp="1"/>
          </p:cNvSpPr>
          <p:nvPr>
            <p:ph type="ftr" sz="quarter" idx="11"/>
          </p:nvPr>
        </p:nvSpPr>
        <p:spPr/>
        <p:txBody>
          <a:bodyPr/>
          <a:lstStyle/>
          <a:p>
            <a:r>
              <a:rPr lang="es-ES" smtClean="0"/>
              <a:t>Guadalupe Soriano</a:t>
            </a:r>
            <a:endParaRPr lang="es-E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372346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r>
              <a:rPr lang="es-MX" smtClean="0"/>
              <a:t>01/10/2015</a:t>
            </a:r>
            <a:endParaRPr lang="es-ES"/>
          </a:p>
        </p:txBody>
      </p:sp>
      <p:sp>
        <p:nvSpPr>
          <p:cNvPr id="4" name="Footer Placeholder 3"/>
          <p:cNvSpPr>
            <a:spLocks noGrp="1"/>
          </p:cNvSpPr>
          <p:nvPr>
            <p:ph type="ftr" sz="quarter" idx="11"/>
          </p:nvPr>
        </p:nvSpPr>
        <p:spPr/>
        <p:txBody>
          <a:bodyPr/>
          <a:lstStyle/>
          <a:p>
            <a:r>
              <a:rPr lang="es-ES" smtClean="0"/>
              <a:t>Guadalupe Soriano</a:t>
            </a:r>
            <a:endParaRPr lang="es-E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2549333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s-MX" smtClean="0"/>
              <a:t>01/10/2015</a:t>
            </a:r>
            <a:endParaRPr lang="es-ES"/>
          </a:p>
        </p:txBody>
      </p:sp>
      <p:sp>
        <p:nvSpPr>
          <p:cNvPr id="3" name="Footer Placeholder 2"/>
          <p:cNvSpPr>
            <a:spLocks noGrp="1"/>
          </p:cNvSpPr>
          <p:nvPr>
            <p:ph type="ftr" sz="quarter" idx="11"/>
          </p:nvPr>
        </p:nvSpPr>
        <p:spPr/>
        <p:txBody>
          <a:bodyPr/>
          <a:lstStyle/>
          <a:p>
            <a:r>
              <a:rPr lang="es-ES" smtClean="0"/>
              <a:t>Guadalupe Soriano</a:t>
            </a:r>
            <a:endParaRPr lang="es-E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1691880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smtClean="0"/>
              <a:t>01/10/2015</a:t>
            </a:r>
            <a:endParaRPr lang="es-ES"/>
          </a:p>
        </p:txBody>
      </p:sp>
      <p:sp>
        <p:nvSpPr>
          <p:cNvPr id="6" name="Footer Placeholder 5"/>
          <p:cNvSpPr>
            <a:spLocks noGrp="1"/>
          </p:cNvSpPr>
          <p:nvPr>
            <p:ph type="ftr" sz="quarter" idx="11"/>
          </p:nvPr>
        </p:nvSpPr>
        <p:spPr/>
        <p:txBody>
          <a:bodyPr/>
          <a:lstStyle/>
          <a:p>
            <a:r>
              <a:rPr lang="es-ES" smtClean="0"/>
              <a:t>Guadalupe Soriano</a:t>
            </a:r>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970688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smtClean="0"/>
              <a:t>01/10/2015</a:t>
            </a:r>
            <a:endParaRPr lang="es-ES"/>
          </a:p>
        </p:txBody>
      </p:sp>
      <p:sp>
        <p:nvSpPr>
          <p:cNvPr id="6" name="Footer Placeholder 5"/>
          <p:cNvSpPr>
            <a:spLocks noGrp="1"/>
          </p:cNvSpPr>
          <p:nvPr>
            <p:ph type="ftr" sz="quarter" idx="11"/>
          </p:nvPr>
        </p:nvSpPr>
        <p:spPr/>
        <p:txBody>
          <a:bodyPr/>
          <a:lstStyle/>
          <a:p>
            <a:r>
              <a:rPr lang="es-ES" smtClean="0"/>
              <a:t>Guadalupe Soriano</a:t>
            </a:r>
            <a:endParaRPr lang="es-E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456484-8DE4-4958-A062-E78070E12F83}" type="slidenum">
              <a:rPr lang="es-ES" smtClean="0"/>
              <a:t>‹Nº›</a:t>
            </a:fld>
            <a:endParaRPr lang="es-ES"/>
          </a:p>
        </p:txBody>
      </p:sp>
    </p:spTree>
    <p:extLst>
      <p:ext uri="{BB962C8B-B14F-4D97-AF65-F5344CB8AC3E}">
        <p14:creationId xmlns:p14="http://schemas.microsoft.com/office/powerpoint/2010/main" val="1348160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s-MX" smtClean="0"/>
              <a:t>01/10/2015</a:t>
            </a:r>
            <a:endParaRPr lang="es-E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s-ES" smtClean="0"/>
              <a:t>Guadalupe Soriano</a:t>
            </a:r>
            <a:endParaRPr lang="es-E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97456484-8DE4-4958-A062-E78070E12F83}" type="slidenum">
              <a:rPr lang="es-ES" smtClean="0"/>
              <a:t>‹Nº›</a:t>
            </a:fld>
            <a:endParaRPr lang="es-ES"/>
          </a:p>
        </p:txBody>
      </p:sp>
    </p:spTree>
    <p:extLst>
      <p:ext uri="{BB962C8B-B14F-4D97-AF65-F5344CB8AC3E}">
        <p14:creationId xmlns:p14="http://schemas.microsoft.com/office/powerpoint/2010/main" val="408338935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5.xml"/><Relationship Id="rId7" Type="http://schemas.openxmlformats.org/officeDocument/2006/relationships/image" Target="../media/image7.jp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6.xml"/><Relationship Id="rId7" Type="http://schemas.openxmlformats.org/officeDocument/2006/relationships/image" Target="../media/image7.jp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png"/><Relationship Id="rId2" Type="http://schemas.openxmlformats.org/officeDocument/2006/relationships/diagramData" Target="../diagrams/data7.xml"/><Relationship Id="rId1" Type="http://schemas.openxmlformats.org/officeDocument/2006/relationships/slideLayout" Target="../slideLayouts/slideLayout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13.xml"/><Relationship Id="rId7" Type="http://schemas.openxmlformats.org/officeDocument/2006/relationships/image" Target="../media/image9.jpe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10.gif"/><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1.png"/><Relationship Id="rId2" Type="http://schemas.openxmlformats.org/officeDocument/2006/relationships/diagramData" Target="../diagrams/data15.xml"/><Relationship Id="rId1" Type="http://schemas.openxmlformats.org/officeDocument/2006/relationships/slideLayout" Target="../slideLayouts/slideLayout8.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1.png"/><Relationship Id="rId2" Type="http://schemas.openxmlformats.org/officeDocument/2006/relationships/diagramData" Target="../diagrams/data18.xml"/><Relationship Id="rId1" Type="http://schemas.openxmlformats.org/officeDocument/2006/relationships/slideLayout" Target="../slideLayouts/slideLayout8.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1.png"/><Relationship Id="rId2" Type="http://schemas.openxmlformats.org/officeDocument/2006/relationships/diagramData" Target="../diagrams/data19.xml"/><Relationship Id="rId1" Type="http://schemas.openxmlformats.org/officeDocument/2006/relationships/slideLayout" Target="../slideLayouts/slideLayout8.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png"/><Relationship Id="rId2" Type="http://schemas.openxmlformats.org/officeDocument/2006/relationships/diagramData" Target="../diagrams/data20.xml"/><Relationship Id="rId1" Type="http://schemas.openxmlformats.org/officeDocument/2006/relationships/slideLayout" Target="../slideLayouts/slideLayout8.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1.png"/><Relationship Id="rId2" Type="http://schemas.openxmlformats.org/officeDocument/2006/relationships/diagramData" Target="../diagrams/data21.xml"/><Relationship Id="rId1" Type="http://schemas.openxmlformats.org/officeDocument/2006/relationships/slideLayout" Target="../slideLayouts/slideLayout8.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books.google.com.mx/books?id=iBJZusd1GocC&amp;printsec=frontcover&amp;hl=es&amp;source=gbs_ge_summary_r&amp;cad=0" TargetMode="External"/><Relationship Id="rId2" Type="http://schemas.openxmlformats.org/officeDocument/2006/relationships/image" Target="../media/image3.jpeg"/><Relationship Id="rId1" Type="http://schemas.openxmlformats.org/officeDocument/2006/relationships/slideLayout" Target="../slideLayouts/slideLayout9.xml"/><Relationship Id="rId5" Type="http://schemas.openxmlformats.org/officeDocument/2006/relationships/image" Target="../media/image1.pn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406575"/>
            <a:ext cx="7772400" cy="2073412"/>
          </a:xfrm>
        </p:spPr>
        <p:txBody>
          <a:bodyPr>
            <a:noAutofit/>
          </a:bodyPr>
          <a:lstStyle/>
          <a:p>
            <a:pPr algn="ctr"/>
            <a:r>
              <a:rPr lang="es-ES" sz="2800" dirty="0" smtClean="0"/>
              <a:t>Estrategias prácticas para combinar aplicaciones de métodos cualitativos y cuantitativos para la investigación en </a:t>
            </a:r>
            <a:r>
              <a:rPr lang="es-ES" sz="2800" dirty="0" smtClean="0"/>
              <a:t>salud.</a:t>
            </a:r>
            <a:endParaRPr lang="es-ES" sz="2800" dirty="0"/>
          </a:p>
        </p:txBody>
      </p:sp>
      <p:sp>
        <p:nvSpPr>
          <p:cNvPr id="3" name="2 Subtítulo"/>
          <p:cNvSpPr>
            <a:spLocks noGrp="1"/>
          </p:cNvSpPr>
          <p:nvPr>
            <p:ph type="subTitle" idx="1"/>
          </p:nvPr>
        </p:nvSpPr>
        <p:spPr>
          <a:xfrm>
            <a:off x="1857749" y="4149080"/>
            <a:ext cx="6600451" cy="1126283"/>
          </a:xfrm>
        </p:spPr>
        <p:txBody>
          <a:bodyPr>
            <a:normAutofit lnSpcReduction="10000"/>
          </a:bodyPr>
          <a:lstStyle/>
          <a:p>
            <a:pPr algn="r"/>
            <a:endParaRPr lang="es-ES" b="1" dirty="0" smtClean="0"/>
          </a:p>
          <a:p>
            <a:pPr algn="r"/>
            <a:endParaRPr lang="es-ES" b="1" dirty="0"/>
          </a:p>
          <a:p>
            <a:pPr algn="r"/>
            <a:r>
              <a:rPr lang="es-ES" b="1" dirty="0" smtClean="0"/>
              <a:t>María </a:t>
            </a:r>
            <a:r>
              <a:rPr lang="es-ES" b="1" dirty="0" smtClean="0"/>
              <a:t>Guadalupe Soriano </a:t>
            </a:r>
            <a:r>
              <a:rPr lang="es-ES" b="1" dirty="0" smtClean="0"/>
              <a:t>Hernández.</a:t>
            </a:r>
          </a:p>
          <a:p>
            <a:pPr algn="r"/>
            <a:endParaRPr lang="es-ES" b="1" dirty="0"/>
          </a:p>
          <a:p>
            <a:pPr algn="r"/>
            <a:endParaRPr lang="es-ES" dirty="0" smtClean="0"/>
          </a:p>
          <a:p>
            <a:pPr algn="r"/>
            <a:endParaRPr lang="es-ES" dirty="0"/>
          </a:p>
        </p:txBody>
      </p:sp>
      <p:pic>
        <p:nvPicPr>
          <p:cNvPr id="4" name="Picture 1"/>
          <p:cNvPicPr>
            <a:picLocks noChangeAspect="1" noChangeArrowheads="1"/>
          </p:cNvPicPr>
          <p:nvPr/>
        </p:nvPicPr>
        <p:blipFill>
          <a:blip r:embed="rId3" cstate="print"/>
          <a:srcRect/>
          <a:stretch>
            <a:fillRect/>
          </a:stretch>
        </p:blipFill>
        <p:spPr bwMode="auto">
          <a:xfrm>
            <a:off x="769340" y="188640"/>
            <a:ext cx="1357715" cy="1175920"/>
          </a:xfrm>
          <a:prstGeom prst="rect">
            <a:avLst/>
          </a:prstGeom>
          <a:noFill/>
          <a:ln w="9525">
            <a:round/>
            <a:headEnd/>
            <a:tailEnd/>
          </a:ln>
        </p:spPr>
      </p:pic>
      <p:pic>
        <p:nvPicPr>
          <p:cNvPr id="5" name="Picture 3"/>
          <p:cNvPicPr>
            <a:picLocks noChangeAspect="1" noChangeArrowheads="1"/>
          </p:cNvPicPr>
          <p:nvPr/>
        </p:nvPicPr>
        <p:blipFill>
          <a:blip r:embed="rId4" cstate="print"/>
          <a:srcRect/>
          <a:stretch>
            <a:fillRect/>
          </a:stretch>
        </p:blipFill>
        <p:spPr bwMode="auto">
          <a:xfrm>
            <a:off x="7380312" y="232692"/>
            <a:ext cx="1357322" cy="1235394"/>
          </a:xfrm>
          <a:prstGeom prst="rect">
            <a:avLst/>
          </a:prstGeom>
          <a:noFill/>
          <a:ln w="9525">
            <a:round/>
            <a:headEnd/>
            <a:tailEnd/>
          </a:ln>
        </p:spPr>
      </p:pic>
      <p:sp>
        <p:nvSpPr>
          <p:cNvPr id="6" name="Rectángulo 5"/>
          <p:cNvSpPr/>
          <p:nvPr/>
        </p:nvSpPr>
        <p:spPr>
          <a:xfrm>
            <a:off x="2127055" y="467391"/>
            <a:ext cx="5253257" cy="923330"/>
          </a:xfrm>
          <a:prstGeom prst="rect">
            <a:avLst/>
          </a:prstGeom>
        </p:spPr>
        <p:txBody>
          <a:bodyPr wrap="square">
            <a:spAutoFit/>
          </a:bodyPr>
          <a:lstStyle/>
          <a:p>
            <a:pPr algn="ctr"/>
            <a:r>
              <a:rPr lang="es-ES" dirty="0"/>
              <a:t>Universidad autónoma del Estado de México</a:t>
            </a:r>
          </a:p>
          <a:p>
            <a:endParaRPr lang="es-ES" dirty="0"/>
          </a:p>
          <a:p>
            <a:pPr algn="ctr"/>
            <a:r>
              <a:rPr lang="es-ES" dirty="0"/>
              <a:t>Centro Universitario UAEM Zumpango</a:t>
            </a:r>
            <a:endParaRPr lang="es-ES" dirty="0"/>
          </a:p>
        </p:txBody>
      </p:sp>
      <p:sp>
        <p:nvSpPr>
          <p:cNvPr id="7" name="CuadroTexto 6"/>
          <p:cNvSpPr txBox="1"/>
          <p:nvPr/>
        </p:nvSpPr>
        <p:spPr>
          <a:xfrm>
            <a:off x="1857749" y="3861048"/>
            <a:ext cx="5306539" cy="369332"/>
          </a:xfrm>
          <a:prstGeom prst="rect">
            <a:avLst/>
          </a:prstGeom>
          <a:noFill/>
        </p:spPr>
        <p:txBody>
          <a:bodyPr wrap="square" rtlCol="0">
            <a:spAutoFit/>
          </a:bodyPr>
          <a:lstStyle/>
          <a:p>
            <a:pPr algn="ctr"/>
            <a:r>
              <a:rPr lang="es-MX" b="1" dirty="0" smtClean="0">
                <a:effectLst>
                  <a:outerShdw blurRad="38100" dist="38100" dir="2700000" algn="tl">
                    <a:srgbClr val="000000">
                      <a:alpha val="43137"/>
                    </a:srgbClr>
                  </a:outerShdw>
                </a:effectLst>
              </a:rPr>
              <a:t>Licenciatura en administración.</a:t>
            </a:r>
            <a:endParaRPr lang="es-MX" b="1" dirty="0">
              <a:effectLst>
                <a:outerShdw blurRad="38100" dist="38100" dir="2700000" algn="tl">
                  <a:srgbClr val="000000">
                    <a:alpha val="43137"/>
                  </a:srgbClr>
                </a:outerShdw>
              </a:effectLst>
            </a:endParaRPr>
          </a:p>
        </p:txBody>
      </p:sp>
      <p:sp>
        <p:nvSpPr>
          <p:cNvPr id="8" name="Rectángulo 7"/>
          <p:cNvSpPr/>
          <p:nvPr/>
        </p:nvSpPr>
        <p:spPr>
          <a:xfrm>
            <a:off x="4139952" y="5563395"/>
            <a:ext cx="4943066" cy="369332"/>
          </a:xfrm>
          <a:prstGeom prst="rect">
            <a:avLst/>
          </a:prstGeom>
        </p:spPr>
        <p:txBody>
          <a:bodyPr wrap="square">
            <a:spAutoFit/>
          </a:bodyPr>
          <a:lstStyle/>
          <a:p>
            <a:r>
              <a:rPr lang="es-ES" dirty="0"/>
              <a:t>Fecha de elaboración: </a:t>
            </a:r>
            <a:r>
              <a:rPr lang="es-ES" dirty="0" smtClean="0"/>
              <a:t>septiembre 2015</a:t>
            </a:r>
            <a:endParaRPr lang="es-ES" dirty="0"/>
          </a:p>
        </p:txBody>
      </p:sp>
      <p:sp>
        <p:nvSpPr>
          <p:cNvPr id="11" name="Marcador de número de diapositiva 10"/>
          <p:cNvSpPr>
            <a:spLocks noGrp="1"/>
          </p:cNvSpPr>
          <p:nvPr>
            <p:ph type="sldNum" sz="quarter" idx="12"/>
          </p:nvPr>
        </p:nvSpPr>
        <p:spPr/>
        <p:txBody>
          <a:bodyPr/>
          <a:lstStyle/>
          <a:p>
            <a:fld id="{97456484-8DE4-4958-A062-E78070E12F83}" type="slidenum">
              <a:rPr lang="es-ES" smtClean="0"/>
              <a:t>1</a:t>
            </a:fld>
            <a:endParaRPr lang="es-E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88640"/>
            <a:ext cx="7859216" cy="1228998"/>
          </a:xfrm>
        </p:spPr>
        <p:txBody>
          <a:bodyPr/>
          <a:lstStyle/>
          <a:p>
            <a:pPr algn="ctr"/>
            <a:r>
              <a:rPr lang="es-ES" b="1" dirty="0" smtClean="0"/>
              <a:t>En lo general…</a:t>
            </a:r>
            <a:endParaRPr lang="es-ES"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65727350"/>
              </p:ext>
            </p:extLst>
          </p:nvPr>
        </p:nvGraphicFramePr>
        <p:xfrm>
          <a:off x="914400" y="1447800"/>
          <a:ext cx="7772400" cy="5149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arcador de número de diapositiva 5"/>
          <p:cNvSpPr>
            <a:spLocks noGrp="1"/>
          </p:cNvSpPr>
          <p:nvPr>
            <p:ph type="sldNum" sz="quarter" idx="12"/>
          </p:nvPr>
        </p:nvSpPr>
        <p:spPr/>
        <p:txBody>
          <a:bodyPr/>
          <a:lstStyle/>
          <a:p>
            <a:fld id="{97456484-8DE4-4958-A062-E78070E12F83}" type="slidenum">
              <a:rPr lang="es-ES" smtClean="0"/>
              <a:t>10</a:t>
            </a:fld>
            <a:endParaRPr lang="es-ES"/>
          </a:p>
        </p:txBody>
      </p:sp>
      <p:pic>
        <p:nvPicPr>
          <p:cNvPr id="7" name="Picture 2"/>
          <p:cNvPicPr>
            <a:picLocks noChangeAspect="1" noChangeArrowheads="1"/>
          </p:cNvPicPr>
          <p:nvPr/>
        </p:nvPicPr>
        <p:blipFill>
          <a:blip r:embed="rId8" cstate="print"/>
          <a:srcRect/>
          <a:stretch>
            <a:fillRect/>
          </a:stretch>
        </p:blipFill>
        <p:spPr bwMode="auto">
          <a:xfrm>
            <a:off x="8066531" y="188640"/>
            <a:ext cx="936625" cy="811213"/>
          </a:xfrm>
          <a:prstGeom prst="rect">
            <a:avLst/>
          </a:prstGeom>
          <a:noFill/>
          <a:ln w="9525">
            <a:noFill/>
            <a:round/>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t>Motivaciones para combinar métodos cuantitativo y cualitativo.</a:t>
            </a:r>
            <a:endParaRPr lang="es-ES"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676891305"/>
              </p:ext>
            </p:extLst>
          </p:nvPr>
        </p:nvGraphicFramePr>
        <p:xfrm>
          <a:off x="1943100" y="2133600"/>
          <a:ext cx="6591300" cy="43197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arcador de número de diapositiva 5"/>
          <p:cNvSpPr>
            <a:spLocks noGrp="1"/>
          </p:cNvSpPr>
          <p:nvPr>
            <p:ph type="sldNum" sz="quarter" idx="12"/>
          </p:nvPr>
        </p:nvSpPr>
        <p:spPr/>
        <p:txBody>
          <a:bodyPr/>
          <a:lstStyle/>
          <a:p>
            <a:fld id="{97456484-8DE4-4958-A062-E78070E12F83}" type="slidenum">
              <a:rPr lang="es-ES" smtClean="0"/>
              <a:t>11</a:t>
            </a:fld>
            <a:endParaRPr lang="es-ES"/>
          </a:p>
        </p:txBody>
      </p:sp>
      <p:pic>
        <p:nvPicPr>
          <p:cNvPr id="7" name="Picture 2"/>
          <p:cNvPicPr>
            <a:picLocks noChangeAspect="1" noChangeArrowheads="1"/>
          </p:cNvPicPr>
          <p:nvPr/>
        </p:nvPicPr>
        <p:blipFill>
          <a:blip r:embed="rId8" cstate="print"/>
          <a:srcRect/>
          <a:stretch>
            <a:fillRect/>
          </a:stretch>
        </p:blipFill>
        <p:spPr bwMode="auto">
          <a:xfrm>
            <a:off x="8066087" y="159132"/>
            <a:ext cx="936625" cy="811213"/>
          </a:xfrm>
          <a:prstGeom prst="rect">
            <a:avLst/>
          </a:prstGeom>
          <a:noFill/>
          <a:ln w="9525">
            <a:noFill/>
            <a:round/>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t>Motivaciones para combinar métodos cuantitativo y cualitativo.</a:t>
            </a:r>
            <a:endParaRPr lang="es-ES"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709627744"/>
              </p:ext>
            </p:extLst>
          </p:nvPr>
        </p:nvGraphicFramePr>
        <p:xfrm>
          <a:off x="755576" y="2204864"/>
          <a:ext cx="8208912"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arcador de número de diapositiva 5"/>
          <p:cNvSpPr>
            <a:spLocks noGrp="1"/>
          </p:cNvSpPr>
          <p:nvPr>
            <p:ph type="sldNum" sz="quarter" idx="12"/>
          </p:nvPr>
        </p:nvSpPr>
        <p:spPr/>
        <p:txBody>
          <a:bodyPr/>
          <a:lstStyle/>
          <a:p>
            <a:fld id="{97456484-8DE4-4958-A062-E78070E12F83}" type="slidenum">
              <a:rPr lang="es-ES" smtClean="0"/>
              <a:t>12</a:t>
            </a:fld>
            <a:endParaRPr lang="es-ES"/>
          </a:p>
        </p:txBody>
      </p:sp>
      <p:pic>
        <p:nvPicPr>
          <p:cNvPr id="7" name="Picture 2"/>
          <p:cNvPicPr>
            <a:picLocks noChangeAspect="1" noChangeArrowheads="1"/>
          </p:cNvPicPr>
          <p:nvPr/>
        </p:nvPicPr>
        <p:blipFill>
          <a:blip r:embed="rId8" cstate="print"/>
          <a:srcRect/>
          <a:stretch>
            <a:fillRect/>
          </a:stretch>
        </p:blipFill>
        <p:spPr bwMode="auto">
          <a:xfrm>
            <a:off x="8066087" y="218503"/>
            <a:ext cx="936625" cy="811213"/>
          </a:xfrm>
          <a:prstGeom prst="rect">
            <a:avLst/>
          </a:prstGeom>
          <a:noFill/>
          <a:ln w="9525">
            <a:noFill/>
            <a:round/>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Un paradigma 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44220262"/>
              </p:ext>
            </p:extLst>
          </p:nvPr>
        </p:nvGraphicFramePr>
        <p:xfrm>
          <a:off x="1115616" y="2060848"/>
          <a:ext cx="6591985"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64288" y="5373216"/>
            <a:ext cx="1590293" cy="13289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Marcador de número de diapositiva 7"/>
          <p:cNvSpPr>
            <a:spLocks noGrp="1"/>
          </p:cNvSpPr>
          <p:nvPr>
            <p:ph type="sldNum" sz="quarter" idx="12"/>
          </p:nvPr>
        </p:nvSpPr>
        <p:spPr/>
        <p:txBody>
          <a:bodyPr/>
          <a:lstStyle/>
          <a:p>
            <a:fld id="{97456484-8DE4-4958-A062-E78070E12F83}" type="slidenum">
              <a:rPr lang="es-ES" smtClean="0"/>
              <a:t>13</a:t>
            </a:fld>
            <a:endParaRPr lang="es-ES"/>
          </a:p>
        </p:txBody>
      </p:sp>
      <p:pic>
        <p:nvPicPr>
          <p:cNvPr id="9" name="Picture 2"/>
          <p:cNvPicPr>
            <a:picLocks noChangeAspect="1" noChangeArrowheads="1"/>
          </p:cNvPicPr>
          <p:nvPr/>
        </p:nvPicPr>
        <p:blipFill>
          <a:blip r:embed="rId8" cstate="print"/>
          <a:srcRect/>
          <a:stretch>
            <a:fillRect/>
          </a:stretch>
        </p:blipFill>
        <p:spPr bwMode="auto">
          <a:xfrm>
            <a:off x="7817956" y="453342"/>
            <a:ext cx="936625" cy="811213"/>
          </a:xfrm>
          <a:prstGeom prst="rect">
            <a:avLst/>
          </a:prstGeom>
          <a:noFill/>
          <a:ln w="9525">
            <a:noFill/>
            <a:round/>
            <a:headEnd/>
            <a:tailEnd/>
          </a:ln>
        </p:spPr>
      </p:pic>
    </p:spTree>
    <p:extLst>
      <p:ext uri="{BB962C8B-B14F-4D97-AF65-F5344CB8AC3E}">
        <p14:creationId xmlns:p14="http://schemas.microsoft.com/office/powerpoint/2010/main" val="3406507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Un paradigma 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633180053"/>
              </p:ext>
            </p:extLst>
          </p:nvPr>
        </p:nvGraphicFramePr>
        <p:xfrm>
          <a:off x="971600" y="1772816"/>
          <a:ext cx="75628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09004" y="5445224"/>
            <a:ext cx="1590293" cy="13289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Marcador de número de diapositiva 6"/>
          <p:cNvSpPr>
            <a:spLocks noGrp="1"/>
          </p:cNvSpPr>
          <p:nvPr>
            <p:ph type="sldNum" sz="quarter" idx="12"/>
          </p:nvPr>
        </p:nvSpPr>
        <p:spPr/>
        <p:txBody>
          <a:bodyPr/>
          <a:lstStyle/>
          <a:p>
            <a:fld id="{97456484-8DE4-4958-A062-E78070E12F83}" type="slidenum">
              <a:rPr lang="es-ES" smtClean="0"/>
              <a:t>14</a:t>
            </a:fld>
            <a:endParaRPr lang="es-ES"/>
          </a:p>
        </p:txBody>
      </p:sp>
      <p:pic>
        <p:nvPicPr>
          <p:cNvPr id="8" name="Picture 2"/>
          <p:cNvPicPr>
            <a:picLocks noChangeAspect="1" noChangeArrowheads="1"/>
          </p:cNvPicPr>
          <p:nvPr/>
        </p:nvPicPr>
        <p:blipFill>
          <a:blip r:embed="rId8" cstate="print"/>
          <a:srcRect/>
          <a:stretch>
            <a:fillRect/>
          </a:stretch>
        </p:blipFill>
        <p:spPr bwMode="auto">
          <a:xfrm>
            <a:off x="7704150" y="250979"/>
            <a:ext cx="936625" cy="811213"/>
          </a:xfrm>
          <a:prstGeom prst="rect">
            <a:avLst/>
          </a:prstGeom>
          <a:noFill/>
          <a:ln w="9525">
            <a:noFill/>
            <a:round/>
            <a:headEnd/>
            <a:tailEnd/>
          </a:ln>
        </p:spPr>
      </p:pic>
    </p:spTree>
    <p:extLst>
      <p:ext uri="{BB962C8B-B14F-4D97-AF65-F5344CB8AC3E}">
        <p14:creationId xmlns:p14="http://schemas.microsoft.com/office/powerpoint/2010/main" val="2036159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2300" y="692696"/>
            <a:ext cx="5359400" cy="547260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3 Título"/>
          <p:cNvSpPr>
            <a:spLocks noGrp="1"/>
          </p:cNvSpPr>
          <p:nvPr>
            <p:ph type="title"/>
          </p:nvPr>
        </p:nvSpPr>
        <p:spPr>
          <a:xfrm>
            <a:off x="2139133" y="1124744"/>
            <a:ext cx="5112567" cy="3960440"/>
          </a:xfrm>
        </p:spPr>
        <p:txBody>
          <a:bodyPr>
            <a:normAutofit/>
          </a:bodyPr>
          <a:lstStyle/>
          <a:p>
            <a:pPr algn="ctr"/>
            <a:r>
              <a:rPr lang="es-ES" b="1" dirty="0" smtClean="0"/>
              <a:t>Diseño de la investigación basada en asistencia complementaria </a:t>
            </a:r>
            <a:endParaRPr lang="es-ES" b="1" dirty="0"/>
          </a:p>
        </p:txBody>
      </p:sp>
      <p:sp>
        <p:nvSpPr>
          <p:cNvPr id="6" name="Marcador de número de diapositiva 5"/>
          <p:cNvSpPr>
            <a:spLocks noGrp="1"/>
          </p:cNvSpPr>
          <p:nvPr>
            <p:ph type="sldNum" sz="quarter" idx="12"/>
          </p:nvPr>
        </p:nvSpPr>
        <p:spPr/>
        <p:txBody>
          <a:bodyPr/>
          <a:lstStyle/>
          <a:p>
            <a:fld id="{97456484-8DE4-4958-A062-E78070E12F83}" type="slidenum">
              <a:rPr lang="es-ES" smtClean="0"/>
              <a:t>15</a:t>
            </a:fld>
            <a:endParaRPr lang="es-ES"/>
          </a:p>
        </p:txBody>
      </p:sp>
      <p:pic>
        <p:nvPicPr>
          <p:cNvPr id="7" name="Picture 2"/>
          <p:cNvPicPr>
            <a:picLocks noChangeAspect="1" noChangeArrowheads="1"/>
          </p:cNvPicPr>
          <p:nvPr/>
        </p:nvPicPr>
        <p:blipFill>
          <a:blip r:embed="rId3" cstate="print"/>
          <a:srcRect/>
          <a:stretch>
            <a:fillRect/>
          </a:stretch>
        </p:blipFill>
        <p:spPr bwMode="auto">
          <a:xfrm>
            <a:off x="8207375" y="345936"/>
            <a:ext cx="936625" cy="811213"/>
          </a:xfrm>
          <a:prstGeom prst="rect">
            <a:avLst/>
          </a:prstGeom>
          <a:noFill/>
          <a:ln w="9525">
            <a:noFill/>
            <a:round/>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907612900"/>
              </p:ext>
            </p:extLst>
          </p:nvPr>
        </p:nvGraphicFramePr>
        <p:xfrm>
          <a:off x="2971800" y="2636912"/>
          <a:ext cx="5560640" cy="3459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Flecha arriba"/>
          <p:cNvSpPr/>
          <p:nvPr/>
        </p:nvSpPr>
        <p:spPr>
          <a:xfrm>
            <a:off x="5580112" y="2492896"/>
            <a:ext cx="288032" cy="151216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Nube"/>
          <p:cNvSpPr/>
          <p:nvPr/>
        </p:nvSpPr>
        <p:spPr>
          <a:xfrm>
            <a:off x="3995936" y="1052736"/>
            <a:ext cx="3384376" cy="136815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INTEGRAR LAS FORTALEZAS NECESARIAS.</a:t>
            </a:r>
            <a:endParaRPr lang="es-ES" dirty="0"/>
          </a:p>
        </p:txBody>
      </p:sp>
      <p:sp>
        <p:nvSpPr>
          <p:cNvPr id="8" name="7 Abrir llave"/>
          <p:cNvSpPr/>
          <p:nvPr/>
        </p:nvSpPr>
        <p:spPr>
          <a:xfrm>
            <a:off x="3419872" y="908720"/>
            <a:ext cx="504056" cy="1656184"/>
          </a:xfrm>
          <a:prstGeom prst="leftBrace">
            <a:avLst>
              <a:gd name="adj1" fmla="val 8333"/>
              <a:gd name="adj2" fmla="val 48301"/>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ES"/>
          </a:p>
        </p:txBody>
      </p:sp>
      <p:sp>
        <p:nvSpPr>
          <p:cNvPr id="9" name="8 CuadroTexto"/>
          <p:cNvSpPr txBox="1"/>
          <p:nvPr/>
        </p:nvSpPr>
        <p:spPr>
          <a:xfrm>
            <a:off x="1763688" y="1268760"/>
            <a:ext cx="1584176" cy="923330"/>
          </a:xfrm>
          <a:prstGeom prst="rect">
            <a:avLst/>
          </a:prstGeom>
          <a:noFill/>
        </p:spPr>
        <p:txBody>
          <a:bodyPr wrap="square" rtlCol="0">
            <a:spAutoFit/>
          </a:bodyPr>
          <a:lstStyle/>
          <a:p>
            <a:r>
              <a:rPr lang="es-ES" dirty="0" smtClean="0"/>
              <a:t>A TRAVÉS DE UNA DIVISIÓN DEL TRABAJO</a:t>
            </a:r>
            <a:endParaRPr lang="es-ES" dirty="0"/>
          </a:p>
        </p:txBody>
      </p:sp>
      <p:sp>
        <p:nvSpPr>
          <p:cNvPr id="3" name="Llamada de nube 2"/>
          <p:cNvSpPr/>
          <p:nvPr/>
        </p:nvSpPr>
        <p:spPr>
          <a:xfrm>
            <a:off x="4211960" y="4869160"/>
            <a:ext cx="792088" cy="72008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ara sonriente 3"/>
          <p:cNvSpPr/>
          <p:nvPr/>
        </p:nvSpPr>
        <p:spPr>
          <a:xfrm>
            <a:off x="4355976" y="5085184"/>
            <a:ext cx="576064" cy="288032"/>
          </a:xfrm>
          <a:prstGeom prst="smileyFace">
            <a:avLst/>
          </a:prstGeom>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Más 10"/>
          <p:cNvSpPr/>
          <p:nvPr/>
        </p:nvSpPr>
        <p:spPr>
          <a:xfrm>
            <a:off x="6444208" y="4869160"/>
            <a:ext cx="360040" cy="504056"/>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Multiplicar 11"/>
          <p:cNvSpPr/>
          <p:nvPr/>
        </p:nvSpPr>
        <p:spPr>
          <a:xfrm>
            <a:off x="7020272" y="5085184"/>
            <a:ext cx="576064" cy="50405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División 12"/>
          <p:cNvSpPr/>
          <p:nvPr/>
        </p:nvSpPr>
        <p:spPr>
          <a:xfrm>
            <a:off x="7740352" y="4869160"/>
            <a:ext cx="360040" cy="288032"/>
          </a:xfrm>
          <a:prstGeom prst="mathDivid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Marcador de número de diapositiva 15"/>
          <p:cNvSpPr>
            <a:spLocks noGrp="1"/>
          </p:cNvSpPr>
          <p:nvPr>
            <p:ph type="sldNum" sz="quarter" idx="12"/>
          </p:nvPr>
        </p:nvSpPr>
        <p:spPr/>
        <p:txBody>
          <a:bodyPr/>
          <a:lstStyle/>
          <a:p>
            <a:fld id="{97456484-8DE4-4958-A062-E78070E12F83}" type="slidenum">
              <a:rPr lang="es-ES" smtClean="0"/>
              <a:t>16</a:t>
            </a:fld>
            <a:endParaRPr lang="es-ES"/>
          </a:p>
        </p:txBody>
      </p:sp>
      <p:pic>
        <p:nvPicPr>
          <p:cNvPr id="17" name="Picture 2"/>
          <p:cNvPicPr>
            <a:picLocks noChangeAspect="1" noChangeArrowheads="1"/>
          </p:cNvPicPr>
          <p:nvPr/>
        </p:nvPicPr>
        <p:blipFill>
          <a:blip r:embed="rId7" cstate="print"/>
          <a:srcRect/>
          <a:stretch>
            <a:fillRect/>
          </a:stretch>
        </p:blipFill>
        <p:spPr bwMode="auto">
          <a:xfrm>
            <a:off x="7604143" y="341695"/>
            <a:ext cx="936625" cy="811213"/>
          </a:xfrm>
          <a:prstGeom prst="rect">
            <a:avLst/>
          </a:prstGeom>
          <a:noFill/>
          <a:ln w="9525">
            <a:noFill/>
            <a:round/>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Pasos en el proceso del diseño de la investigación…</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402177830"/>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Marcador de número de diapositiva 5"/>
          <p:cNvSpPr>
            <a:spLocks noGrp="1"/>
          </p:cNvSpPr>
          <p:nvPr>
            <p:ph type="sldNum" sz="quarter" idx="12"/>
          </p:nvPr>
        </p:nvSpPr>
        <p:spPr/>
        <p:txBody>
          <a:bodyPr/>
          <a:lstStyle/>
          <a:p>
            <a:fld id="{97456484-8DE4-4958-A062-E78070E12F83}" type="slidenum">
              <a:rPr lang="es-ES" smtClean="0"/>
              <a:t>17</a:t>
            </a:fld>
            <a:endParaRPr lang="es-ES"/>
          </a:p>
        </p:txBody>
      </p:sp>
      <p:pic>
        <p:nvPicPr>
          <p:cNvPr id="7" name="Picture 2"/>
          <p:cNvPicPr>
            <a:picLocks noChangeAspect="1" noChangeArrowheads="1"/>
          </p:cNvPicPr>
          <p:nvPr/>
        </p:nvPicPr>
        <p:blipFill>
          <a:blip r:embed="rId7" cstate="print"/>
          <a:srcRect/>
          <a:stretch>
            <a:fillRect/>
          </a:stretch>
        </p:blipFill>
        <p:spPr bwMode="auto">
          <a:xfrm>
            <a:off x="7956376" y="313400"/>
            <a:ext cx="936625" cy="811213"/>
          </a:xfrm>
          <a:prstGeom prst="rect">
            <a:avLst/>
          </a:prstGeom>
          <a:noFill/>
          <a:ln w="9525">
            <a:noFill/>
            <a:round/>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3200" dirty="0" smtClean="0"/>
              <a:t>LA DIVISION DE TRABAJO: </a:t>
            </a:r>
            <a:br>
              <a:rPr lang="es-ES" sz="3200" dirty="0" smtClean="0"/>
            </a:br>
            <a:r>
              <a:rPr lang="es-ES" sz="3200" dirty="0" smtClean="0"/>
              <a:t>A TRAVÉS DE DOS DECISIONES BÁSICAS.</a:t>
            </a:r>
            <a:endParaRPr lang="es-ES" sz="3200" dirty="0"/>
          </a:p>
        </p:txBody>
      </p:sp>
      <p:sp>
        <p:nvSpPr>
          <p:cNvPr id="3" name="2 Marcador de texto"/>
          <p:cNvSpPr>
            <a:spLocks noGrp="1"/>
          </p:cNvSpPr>
          <p:nvPr>
            <p:ph type="body" idx="1"/>
          </p:nvPr>
        </p:nvSpPr>
        <p:spPr/>
        <p:txBody>
          <a:bodyPr/>
          <a:lstStyle/>
          <a:p>
            <a:r>
              <a:rPr lang="es-ES" sz="2000" dirty="0" smtClean="0"/>
              <a:t>METODO PRINCIPAL </a:t>
            </a:r>
          </a:p>
          <a:p>
            <a:r>
              <a:rPr lang="es-ES" sz="1600" dirty="0" smtClean="0"/>
              <a:t>(</a:t>
            </a:r>
            <a:r>
              <a:rPr lang="es-ES" sz="1800" dirty="0" smtClean="0"/>
              <a:t>decisión de prioridad)</a:t>
            </a:r>
            <a:endParaRPr lang="es-ES" sz="1800" dirty="0"/>
          </a:p>
        </p:txBody>
      </p:sp>
      <p:sp>
        <p:nvSpPr>
          <p:cNvPr id="5" name="4 Marcador de contenido"/>
          <p:cNvSpPr>
            <a:spLocks noGrp="1"/>
          </p:cNvSpPr>
          <p:nvPr>
            <p:ph sz="half" idx="2"/>
          </p:nvPr>
        </p:nvSpPr>
        <p:spPr>
          <a:xfrm>
            <a:off x="914400" y="2924944"/>
            <a:ext cx="3733800" cy="2664296"/>
          </a:xfrm>
        </p:spPr>
        <p:txBody>
          <a:bodyPr/>
          <a:lstStyle/>
          <a:p>
            <a:r>
              <a:rPr lang="es-ES" dirty="0" smtClean="0"/>
              <a:t>Determina la medida en cuanto a que método </a:t>
            </a:r>
            <a:r>
              <a:rPr lang="es-ES" dirty="0" err="1" smtClean="0"/>
              <a:t>Cuali</a:t>
            </a:r>
            <a:r>
              <a:rPr lang="es-ES" dirty="0" smtClean="0"/>
              <a:t> o </a:t>
            </a:r>
            <a:r>
              <a:rPr lang="es-ES" dirty="0" err="1" smtClean="0"/>
              <a:t>Cuanti</a:t>
            </a:r>
            <a:r>
              <a:rPr lang="es-ES" dirty="0" smtClean="0"/>
              <a:t>  será el principal instrumento de recogida de datos del proyecto.</a:t>
            </a:r>
            <a:endParaRPr lang="es-ES" dirty="0"/>
          </a:p>
        </p:txBody>
      </p:sp>
      <p:sp>
        <p:nvSpPr>
          <p:cNvPr id="4" name="3 Marcador de texto"/>
          <p:cNvSpPr>
            <a:spLocks noGrp="1"/>
          </p:cNvSpPr>
          <p:nvPr>
            <p:ph type="body" sz="quarter" idx="3"/>
          </p:nvPr>
        </p:nvSpPr>
        <p:spPr>
          <a:xfrm>
            <a:off x="5580112" y="2924944"/>
            <a:ext cx="2873239" cy="576262"/>
          </a:xfrm>
        </p:spPr>
        <p:txBody>
          <a:bodyPr/>
          <a:lstStyle/>
          <a:p>
            <a:r>
              <a:rPr lang="es-ES" sz="2000" dirty="0" smtClean="0"/>
              <a:t>METODO COMPLEMENTARIO </a:t>
            </a:r>
            <a:r>
              <a:rPr lang="es-ES" sz="1800" dirty="0" smtClean="0"/>
              <a:t>(</a:t>
            </a:r>
            <a:r>
              <a:rPr lang="es-ES" sz="1400" dirty="0" smtClean="0"/>
              <a:t>DECISION SECUENCIA</a:t>
            </a:r>
            <a:r>
              <a:rPr lang="es-ES" sz="1800" dirty="0" smtClean="0"/>
              <a:t>, preceder o seguir  a lo principal)</a:t>
            </a:r>
            <a:endParaRPr lang="es-ES" sz="1800" dirty="0"/>
          </a:p>
        </p:txBody>
      </p:sp>
      <p:sp>
        <p:nvSpPr>
          <p:cNvPr id="6" name="5 Marcador de contenido"/>
          <p:cNvSpPr>
            <a:spLocks noGrp="1"/>
          </p:cNvSpPr>
          <p:nvPr>
            <p:ph sz="quarter" idx="4"/>
          </p:nvPr>
        </p:nvSpPr>
        <p:spPr>
          <a:xfrm>
            <a:off x="4932040" y="3861048"/>
            <a:ext cx="3733800" cy="2405236"/>
          </a:xfrm>
        </p:spPr>
        <p:txBody>
          <a:bodyPr>
            <a:normAutofit/>
          </a:bodyPr>
          <a:lstStyle/>
          <a:p>
            <a:r>
              <a:rPr lang="es-ES" dirty="0" smtClean="0"/>
              <a:t>La elección de un método complementario depende  de lo que cada método puede agregar al método principal </a:t>
            </a:r>
            <a:endParaRPr lang="es-ES" dirty="0"/>
          </a:p>
        </p:txBody>
      </p:sp>
      <p:sp>
        <p:nvSpPr>
          <p:cNvPr id="11" name="Marcador de número de diapositiva 10"/>
          <p:cNvSpPr>
            <a:spLocks noGrp="1"/>
          </p:cNvSpPr>
          <p:nvPr>
            <p:ph type="sldNum" sz="quarter" idx="12"/>
          </p:nvPr>
        </p:nvSpPr>
        <p:spPr/>
        <p:txBody>
          <a:bodyPr/>
          <a:lstStyle/>
          <a:p>
            <a:fld id="{97456484-8DE4-4958-A062-E78070E12F83}" type="slidenum">
              <a:rPr lang="es-ES" smtClean="0"/>
              <a:t>18</a:t>
            </a:fld>
            <a:endParaRPr lang="es-ES"/>
          </a:p>
        </p:txBody>
      </p:sp>
      <p:pic>
        <p:nvPicPr>
          <p:cNvPr id="12" name="Picture 2"/>
          <p:cNvPicPr>
            <a:picLocks noChangeAspect="1" noChangeArrowheads="1"/>
          </p:cNvPicPr>
          <p:nvPr/>
        </p:nvPicPr>
        <p:blipFill>
          <a:blip r:embed="rId2" cstate="print"/>
          <a:srcRect/>
          <a:stretch>
            <a:fillRect/>
          </a:stretch>
        </p:blipFill>
        <p:spPr bwMode="auto">
          <a:xfrm>
            <a:off x="7729215" y="264268"/>
            <a:ext cx="936625" cy="811213"/>
          </a:xfrm>
          <a:prstGeom prst="rect">
            <a:avLst/>
          </a:prstGeom>
          <a:noFill/>
          <a:ln w="9525">
            <a:noFill/>
            <a:round/>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3200" dirty="0" smtClean="0"/>
              <a:t>LA DIVISION DE TRABAJO: </a:t>
            </a:r>
            <a:br>
              <a:rPr lang="es-ES" sz="3200" dirty="0" smtClean="0"/>
            </a:br>
            <a:r>
              <a:rPr lang="es-ES" sz="3200" dirty="0" smtClean="0"/>
              <a:t>A TRAVÉS DE DOS DECISIONES BÁSICAS.</a:t>
            </a:r>
            <a:endParaRPr lang="es-ES" sz="3200" dirty="0"/>
          </a:p>
        </p:txBody>
      </p:sp>
      <p:sp>
        <p:nvSpPr>
          <p:cNvPr id="7" name="6 CuadroTexto"/>
          <p:cNvSpPr txBox="1"/>
          <p:nvPr/>
        </p:nvSpPr>
        <p:spPr>
          <a:xfrm>
            <a:off x="1424847" y="3789040"/>
            <a:ext cx="7128792" cy="1754326"/>
          </a:xfrm>
          <a:prstGeom prst="rect">
            <a:avLst/>
          </a:prstGeom>
          <a:noFill/>
        </p:spPr>
        <p:txBody>
          <a:bodyPr wrap="square" rtlCol="0">
            <a:spAutoFit/>
          </a:bodyPr>
          <a:lstStyle/>
          <a:p>
            <a:r>
              <a:rPr lang="es-ES" dirty="0"/>
              <a:t>Hacer los dos métodos igualmente </a:t>
            </a:r>
            <a:r>
              <a:rPr lang="es-ES" dirty="0" smtClean="0"/>
              <a:t>importantes nos lleva  a </a:t>
            </a:r>
            <a:r>
              <a:rPr lang="es-ES" dirty="0"/>
              <a:t>un tercer </a:t>
            </a:r>
            <a:r>
              <a:rPr lang="es-ES" dirty="0" smtClean="0"/>
              <a:t>esfuerzo: </a:t>
            </a:r>
            <a:endParaRPr lang="es-ES" dirty="0" smtClean="0"/>
          </a:p>
          <a:p>
            <a:r>
              <a:rPr lang="es-ES" dirty="0"/>
              <a:t>	</a:t>
            </a:r>
            <a:r>
              <a:rPr lang="es-ES" dirty="0" smtClean="0"/>
              <a:t>Conectar </a:t>
            </a:r>
            <a:r>
              <a:rPr lang="es-ES" dirty="0"/>
              <a:t>lo que se aprendió de cada uno, junto con </a:t>
            </a:r>
            <a:r>
              <a:rPr lang="es-ES" dirty="0" smtClean="0"/>
              <a:t>	la </a:t>
            </a:r>
            <a:r>
              <a:rPr lang="es-ES" dirty="0"/>
              <a:t>amenaza adicional de que el conocimiento </a:t>
            </a:r>
            <a:r>
              <a:rPr lang="es-ES" dirty="0" smtClean="0"/>
              <a:t>	obtenido </a:t>
            </a:r>
            <a:r>
              <a:rPr lang="es-ES" dirty="0" smtClean="0"/>
              <a:t>de ambos </a:t>
            </a:r>
            <a:r>
              <a:rPr lang="es-ES" dirty="0"/>
              <a:t>métodos </a:t>
            </a:r>
            <a:r>
              <a:rPr lang="es-ES" dirty="0" smtClean="0"/>
              <a:t>puede ser </a:t>
            </a:r>
            <a:r>
              <a:rPr lang="es-ES" dirty="0" smtClean="0"/>
              <a:t>	contradictorio</a:t>
            </a:r>
            <a:r>
              <a:rPr lang="es-ES" dirty="0" smtClean="0"/>
              <a:t>.</a:t>
            </a:r>
            <a:endParaRPr lang="es-ES" dirty="0"/>
          </a:p>
        </p:txBody>
      </p:sp>
      <p:sp>
        <p:nvSpPr>
          <p:cNvPr id="8" name="7 Nube"/>
          <p:cNvSpPr/>
          <p:nvPr/>
        </p:nvSpPr>
        <p:spPr>
          <a:xfrm>
            <a:off x="2159732" y="2348880"/>
            <a:ext cx="5184576" cy="79208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DIFERENTES </a:t>
            </a:r>
            <a:r>
              <a:rPr lang="es-ES" dirty="0" smtClean="0"/>
              <a:t>MÉTODOS </a:t>
            </a:r>
            <a:r>
              <a:rPr lang="es-ES" dirty="0" smtClean="0"/>
              <a:t>TIENEN DIFERENTES PUNTOS FUERTES</a:t>
            </a:r>
            <a:endParaRPr lang="es-ES" dirty="0"/>
          </a:p>
        </p:txBody>
      </p:sp>
      <p:sp>
        <p:nvSpPr>
          <p:cNvPr id="15" name="Marcador de número de diapositiva 14"/>
          <p:cNvSpPr>
            <a:spLocks noGrp="1"/>
          </p:cNvSpPr>
          <p:nvPr>
            <p:ph type="sldNum" sz="quarter" idx="12"/>
          </p:nvPr>
        </p:nvSpPr>
        <p:spPr/>
        <p:txBody>
          <a:bodyPr/>
          <a:lstStyle/>
          <a:p>
            <a:fld id="{97456484-8DE4-4958-A062-E78070E12F83}" type="slidenum">
              <a:rPr lang="es-ES" smtClean="0"/>
              <a:t>19</a:t>
            </a:fld>
            <a:endParaRPr lang="es-ES"/>
          </a:p>
        </p:txBody>
      </p:sp>
      <p:pic>
        <p:nvPicPr>
          <p:cNvPr id="16" name="Picture 2"/>
          <p:cNvPicPr>
            <a:picLocks noChangeAspect="1" noChangeArrowheads="1"/>
          </p:cNvPicPr>
          <p:nvPr/>
        </p:nvPicPr>
        <p:blipFill>
          <a:blip r:embed="rId2" cstate="print"/>
          <a:srcRect/>
          <a:stretch>
            <a:fillRect/>
          </a:stretch>
        </p:blipFill>
        <p:spPr bwMode="auto">
          <a:xfrm>
            <a:off x="7812360" y="269669"/>
            <a:ext cx="936625" cy="811213"/>
          </a:xfrm>
          <a:prstGeom prst="rect">
            <a:avLst/>
          </a:prstGeom>
          <a:noFill/>
          <a:ln w="9525">
            <a:noFill/>
            <a:round/>
            <a:headEnd/>
            <a:tailEnd/>
          </a:ln>
        </p:spPr>
      </p:pic>
    </p:spTree>
    <p:extLst>
      <p:ext uri="{BB962C8B-B14F-4D97-AF65-F5344CB8AC3E}">
        <p14:creationId xmlns:p14="http://schemas.microsoft.com/office/powerpoint/2010/main" val="4269799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67494"/>
            <a:ext cx="8229600" cy="1161242"/>
          </a:xfrm>
        </p:spPr>
        <p:txBody>
          <a:bodyPr>
            <a:noAutofit/>
          </a:bodyPr>
          <a:lstStyle/>
          <a:p>
            <a:pPr algn="ctr"/>
            <a:r>
              <a:rPr lang="es-MX" sz="4800" b="1" dirty="0" smtClean="0">
                <a:solidFill>
                  <a:schemeClr val="tx1"/>
                </a:solidFill>
              </a:rPr>
              <a:t>Guion </a:t>
            </a:r>
            <a:br>
              <a:rPr lang="es-MX" sz="4800" b="1" dirty="0" smtClean="0">
                <a:solidFill>
                  <a:schemeClr val="tx1"/>
                </a:solidFill>
              </a:rPr>
            </a:br>
            <a:r>
              <a:rPr lang="es-MX" sz="4800" b="1" dirty="0" smtClean="0">
                <a:solidFill>
                  <a:schemeClr val="tx1"/>
                </a:solidFill>
              </a:rPr>
              <a:t/>
            </a:r>
            <a:br>
              <a:rPr lang="es-MX" sz="4800" b="1" dirty="0" smtClean="0">
                <a:solidFill>
                  <a:schemeClr val="tx1"/>
                </a:solidFill>
              </a:rPr>
            </a:br>
            <a:r>
              <a:rPr lang="es-MX" sz="4800" b="1" dirty="0" smtClean="0">
                <a:solidFill>
                  <a:schemeClr val="tx1"/>
                </a:solidFill>
              </a:rPr>
              <a:t/>
            </a:r>
            <a:br>
              <a:rPr lang="es-MX" sz="4800" b="1" dirty="0" smtClean="0">
                <a:solidFill>
                  <a:schemeClr val="tx1"/>
                </a:solidFill>
              </a:rPr>
            </a:br>
            <a:r>
              <a:rPr lang="es-MX" sz="4800" b="1" dirty="0" smtClean="0">
                <a:solidFill>
                  <a:schemeClr val="tx1"/>
                </a:solidFill>
              </a:rPr>
              <a:t/>
            </a:r>
            <a:br>
              <a:rPr lang="es-MX" sz="4800" b="1" dirty="0" smtClean="0">
                <a:solidFill>
                  <a:schemeClr val="tx1"/>
                </a:solidFill>
              </a:rPr>
            </a:br>
            <a:endParaRPr lang="es-MX" sz="4800" b="1" dirty="0" smtClean="0">
              <a:solidFill>
                <a:schemeClr val="tx1"/>
              </a:solidFill>
            </a:endParaRPr>
          </a:p>
        </p:txBody>
      </p:sp>
      <p:sp>
        <p:nvSpPr>
          <p:cNvPr id="6" name="TextBox 7"/>
          <p:cNvSpPr txBox="1">
            <a:spLocks noGrp="1" noChangeArrowheads="1"/>
          </p:cNvSpPr>
          <p:nvPr>
            <p:ph idx="1"/>
          </p:nvPr>
        </p:nvSpPr>
        <p:spPr bwMode="auto">
          <a:xfrm>
            <a:off x="755576" y="1428736"/>
            <a:ext cx="7499176" cy="5314275"/>
          </a:xfrm>
          <a:prstGeom prst="rect">
            <a:avLst/>
          </a:prstGeom>
          <a:noFill/>
          <a:ln w="9525">
            <a:noFill/>
            <a:miter lim="800000"/>
            <a:headEnd/>
            <a:tailEnd/>
          </a:ln>
        </p:spPr>
        <p:txBody>
          <a:bodyPr wrap="square">
            <a:spAutoFit/>
          </a:bodyPr>
          <a:lstStyle/>
          <a:p>
            <a:pPr lvl="0" algn="just"/>
            <a:r>
              <a:rPr lang="es-MX" sz="1800" b="0" dirty="0"/>
              <a:t>La unidad de aprendizaje </a:t>
            </a:r>
            <a:r>
              <a:rPr lang="es-MX" sz="1800" b="0" dirty="0" smtClean="0"/>
              <a:t>de taller de titulaci</a:t>
            </a:r>
            <a:r>
              <a:rPr lang="es-MX" dirty="0" smtClean="0"/>
              <a:t>ón</a:t>
            </a:r>
            <a:r>
              <a:rPr lang="es-MX" sz="1800" b="0" dirty="0" smtClean="0"/>
              <a:t> se </a:t>
            </a:r>
            <a:r>
              <a:rPr lang="es-MX" sz="1800" b="0" dirty="0"/>
              <a:t>incluye en el plan de  estudios de </a:t>
            </a:r>
            <a:r>
              <a:rPr lang="es-MX" sz="1800" b="0" dirty="0" smtClean="0"/>
              <a:t>la Licenciatura en Administración. En el plan de estudios de LAM  </a:t>
            </a:r>
            <a:r>
              <a:rPr lang="es-MX" sz="1800" b="0" dirty="0"/>
              <a:t>se integra en el núcleo de formación </a:t>
            </a:r>
            <a:r>
              <a:rPr lang="es-MX" sz="1800" b="0" dirty="0" smtClean="0"/>
              <a:t>optativa integral </a:t>
            </a:r>
            <a:r>
              <a:rPr lang="es-MX" sz="1800" b="0" dirty="0"/>
              <a:t>bajo un total de </a:t>
            </a:r>
            <a:r>
              <a:rPr lang="es-MX" sz="1800" b="0" dirty="0" smtClean="0"/>
              <a:t>6 créditos;  dentro del  programa de estudios la unidad de competencia III tiene como finalidad elaborar</a:t>
            </a:r>
            <a:r>
              <a:rPr lang="es-ES" dirty="0" smtClean="0"/>
              <a:t> </a:t>
            </a:r>
            <a:r>
              <a:rPr lang="es-ES" dirty="0"/>
              <a:t>el proyecto de tesis (protocolo de investigación), de acuerdo a lo establecido por la propia </a:t>
            </a:r>
            <a:r>
              <a:rPr lang="es-ES" dirty="0" err="1" smtClean="0"/>
              <a:t>FCyA</a:t>
            </a:r>
            <a:r>
              <a:rPr lang="es-ES" dirty="0" smtClean="0"/>
              <a:t>.</a:t>
            </a:r>
            <a:endParaRPr lang="es-MX" sz="1800" b="0" dirty="0" smtClean="0"/>
          </a:p>
          <a:p>
            <a:pPr algn="just"/>
            <a:r>
              <a:rPr lang="es-ES" sz="1800" b="0" dirty="0" smtClean="0"/>
              <a:t>Este </a:t>
            </a:r>
            <a:r>
              <a:rPr lang="es-ES" sz="1800" b="0" dirty="0"/>
              <a:t>material se ha elaborado en base al objetivo de dicha unidad de competencia, </a:t>
            </a:r>
            <a:r>
              <a:rPr lang="es-ES" sz="1800" b="0" dirty="0" smtClean="0"/>
              <a:t>y pretende auxiliar al estudiante en cuanto a la elección </a:t>
            </a:r>
            <a:r>
              <a:rPr lang="es-ES" sz="1800" b="0" dirty="0" smtClean="0"/>
              <a:t>del método, </a:t>
            </a:r>
            <a:r>
              <a:rPr lang="es-ES" sz="1800" b="0" dirty="0" smtClean="0"/>
              <a:t>por lo que  se dirige principalmente a aquellos que eligen elaborar su investigación a </a:t>
            </a:r>
            <a:r>
              <a:rPr lang="es-ES" sz="1800" b="0" dirty="0" smtClean="0"/>
              <a:t>partir </a:t>
            </a:r>
            <a:r>
              <a:rPr lang="es-ES" sz="1800" b="0" dirty="0" smtClean="0"/>
              <a:t>de un </a:t>
            </a:r>
            <a:r>
              <a:rPr lang="es-ES" sz="1800" b="0" dirty="0" smtClean="0"/>
              <a:t>método mixto.</a:t>
            </a:r>
            <a:endParaRPr lang="es-ES" sz="1800" b="0" dirty="0"/>
          </a:p>
          <a:p>
            <a:pPr algn="just"/>
            <a:r>
              <a:rPr lang="es-ES" sz="1800" b="0" dirty="0"/>
              <a:t>Se recomienda que el alumno cuente con  el conocimiento </a:t>
            </a:r>
            <a:r>
              <a:rPr lang="es-ES" sz="1800" b="0" dirty="0" smtClean="0"/>
              <a:t>previo metodología de la investigación.</a:t>
            </a:r>
            <a:endParaRPr lang="es-ES" sz="1800" b="0" dirty="0"/>
          </a:p>
          <a:p>
            <a:pPr algn="just"/>
            <a:endParaRPr lang="es-MX" sz="1800" b="0" dirty="0"/>
          </a:p>
          <a:p>
            <a:pPr algn="just"/>
            <a:endParaRPr lang="es-MX" sz="1800" b="0" dirty="0"/>
          </a:p>
        </p:txBody>
      </p:sp>
      <p:pic>
        <p:nvPicPr>
          <p:cNvPr id="8" name="Picture 2"/>
          <p:cNvPicPr>
            <a:picLocks noChangeAspect="1" noChangeArrowheads="1"/>
          </p:cNvPicPr>
          <p:nvPr/>
        </p:nvPicPr>
        <p:blipFill>
          <a:blip r:embed="rId2" cstate="print"/>
          <a:srcRect/>
          <a:stretch>
            <a:fillRect/>
          </a:stretch>
        </p:blipFill>
        <p:spPr bwMode="auto">
          <a:xfrm>
            <a:off x="7819549" y="126375"/>
            <a:ext cx="936625" cy="811213"/>
          </a:xfrm>
          <a:prstGeom prst="rect">
            <a:avLst/>
          </a:prstGeom>
          <a:noFill/>
          <a:ln w="9525">
            <a:noFill/>
            <a:round/>
            <a:headEnd/>
            <a:tailEnd/>
          </a:ln>
        </p:spPr>
      </p:pic>
      <p:sp>
        <p:nvSpPr>
          <p:cNvPr id="3" name="Marcador de número de diapositiva 2"/>
          <p:cNvSpPr>
            <a:spLocks noGrp="1"/>
          </p:cNvSpPr>
          <p:nvPr>
            <p:ph type="sldNum" sz="quarter" idx="12"/>
          </p:nvPr>
        </p:nvSpPr>
        <p:spPr/>
        <p:txBody>
          <a:bodyPr/>
          <a:lstStyle/>
          <a:p>
            <a:fld id="{97456484-8DE4-4958-A062-E78070E12F83}" type="slidenum">
              <a:rPr lang="es-ES" smtClean="0"/>
              <a:t>2</a:t>
            </a:fld>
            <a:endParaRPr lang="es-ES"/>
          </a:p>
        </p:txBody>
      </p:sp>
    </p:spTree>
    <p:extLst>
      <p:ext uri="{BB962C8B-B14F-4D97-AF65-F5344CB8AC3E}">
        <p14:creationId xmlns:p14="http://schemas.microsoft.com/office/powerpoint/2010/main" val="19538666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b="1" dirty="0" smtClean="0"/>
              <a:t>Decisión de prioridad… </a:t>
            </a:r>
            <a:endParaRPr lang="es-ES" b="1" dirty="0"/>
          </a:p>
        </p:txBody>
      </p:sp>
      <p:graphicFrame>
        <p:nvGraphicFramePr>
          <p:cNvPr id="4" name="3 Marcador de contenido"/>
          <p:cNvGraphicFramePr>
            <a:graphicFrameLocks noGrp="1"/>
          </p:cNvGraphicFramePr>
          <p:nvPr>
            <p:ph idx="1"/>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Marcador de número de diapositiva 5"/>
          <p:cNvSpPr>
            <a:spLocks noGrp="1"/>
          </p:cNvSpPr>
          <p:nvPr>
            <p:ph type="sldNum" sz="quarter" idx="12"/>
          </p:nvPr>
        </p:nvSpPr>
        <p:spPr/>
        <p:txBody>
          <a:bodyPr/>
          <a:lstStyle/>
          <a:p>
            <a:fld id="{97456484-8DE4-4958-A062-E78070E12F83}" type="slidenum">
              <a:rPr lang="es-ES" smtClean="0"/>
              <a:t>20</a:t>
            </a:fld>
            <a:endParaRPr lang="es-ES"/>
          </a:p>
        </p:txBody>
      </p:sp>
      <p:pic>
        <p:nvPicPr>
          <p:cNvPr id="7" name="Picture 2"/>
          <p:cNvPicPr>
            <a:picLocks noChangeAspect="1" noChangeArrowheads="1"/>
          </p:cNvPicPr>
          <p:nvPr/>
        </p:nvPicPr>
        <p:blipFill>
          <a:blip r:embed="rId7" cstate="print"/>
          <a:srcRect/>
          <a:stretch>
            <a:fillRect/>
          </a:stretch>
        </p:blipFill>
        <p:spPr bwMode="auto">
          <a:xfrm>
            <a:off x="8171381" y="218503"/>
            <a:ext cx="936625" cy="811213"/>
          </a:xfrm>
          <a:prstGeom prst="rect">
            <a:avLst/>
          </a:prstGeom>
          <a:noFill/>
          <a:ln w="9525">
            <a:noFill/>
            <a:round/>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Respecto de los métodos….</a:t>
            </a:r>
            <a:endParaRPr lang="es-ES"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09778894"/>
              </p:ext>
            </p:extLst>
          </p:nvPr>
        </p:nvGraphicFramePr>
        <p:xfrm>
          <a:off x="914400" y="1447800"/>
          <a:ext cx="7772400" cy="5005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Marcador de número de diapositiva 5"/>
          <p:cNvSpPr>
            <a:spLocks noGrp="1"/>
          </p:cNvSpPr>
          <p:nvPr>
            <p:ph type="sldNum" sz="quarter" idx="12"/>
          </p:nvPr>
        </p:nvSpPr>
        <p:spPr/>
        <p:txBody>
          <a:bodyPr/>
          <a:lstStyle/>
          <a:p>
            <a:fld id="{97456484-8DE4-4958-A062-E78070E12F83}" type="slidenum">
              <a:rPr lang="es-ES" smtClean="0"/>
              <a:t>21</a:t>
            </a:fld>
            <a:endParaRPr lang="es-ES"/>
          </a:p>
        </p:txBody>
      </p:sp>
      <p:pic>
        <p:nvPicPr>
          <p:cNvPr id="7" name="Picture 2"/>
          <p:cNvPicPr>
            <a:picLocks noChangeAspect="1" noChangeArrowheads="1"/>
          </p:cNvPicPr>
          <p:nvPr/>
        </p:nvPicPr>
        <p:blipFill>
          <a:blip r:embed="rId7" cstate="print"/>
          <a:srcRect/>
          <a:stretch>
            <a:fillRect/>
          </a:stretch>
        </p:blipFill>
        <p:spPr bwMode="auto">
          <a:xfrm>
            <a:off x="7884368" y="159132"/>
            <a:ext cx="936625" cy="811213"/>
          </a:xfrm>
          <a:prstGeom prst="rect">
            <a:avLst/>
          </a:prstGeom>
          <a:noFill/>
          <a:ln w="9525">
            <a:noFill/>
            <a:round/>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624110"/>
            <a:ext cx="7956375" cy="1280890"/>
          </a:xfrm>
        </p:spPr>
        <p:txBody>
          <a:bodyPr/>
          <a:lstStyle/>
          <a:p>
            <a:pPr algn="ctr"/>
            <a:r>
              <a:rPr lang="es-ES" b="1" dirty="0" smtClean="0"/>
              <a:t>La decisión secuencia –posterior- </a:t>
            </a:r>
            <a:endParaRPr lang="es-ES"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203564621"/>
              </p:ext>
            </p:extLst>
          </p:nvPr>
        </p:nvGraphicFramePr>
        <p:xfrm>
          <a:off x="914400" y="1447800"/>
          <a:ext cx="7772400" cy="3493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Nube"/>
          <p:cNvSpPr/>
          <p:nvPr/>
        </p:nvSpPr>
        <p:spPr>
          <a:xfrm>
            <a:off x="2627784" y="4365104"/>
            <a:ext cx="3744416" cy="93610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t>COORDINAR LO QUE SE HA APRENDIDO DESDE LOS DOS ENFOQUES.</a:t>
            </a:r>
            <a:endParaRPr lang="es-ES" sz="1400" dirty="0"/>
          </a:p>
        </p:txBody>
      </p:sp>
      <p:sp>
        <p:nvSpPr>
          <p:cNvPr id="6" name="5 Elipse"/>
          <p:cNvSpPr/>
          <p:nvPr/>
        </p:nvSpPr>
        <p:spPr>
          <a:xfrm>
            <a:off x="539552" y="5408211"/>
            <a:ext cx="8424936" cy="12649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Los métodos </a:t>
            </a:r>
            <a:r>
              <a:rPr lang="es-ES" dirty="0" err="1" smtClean="0"/>
              <a:t>cuali</a:t>
            </a:r>
            <a:r>
              <a:rPr lang="es-ES" dirty="0" smtClean="0"/>
              <a:t> y </a:t>
            </a:r>
            <a:r>
              <a:rPr lang="es-ES" dirty="0" err="1" smtClean="0"/>
              <a:t>cuanti</a:t>
            </a:r>
            <a:r>
              <a:rPr lang="es-ES" dirty="0" smtClean="0"/>
              <a:t> operan de acuerdo con muy diferentes líneas de tiempo , por lo que la creación de conexiones entre ellos puede ser un problema muy complejo </a:t>
            </a:r>
            <a:endParaRPr lang="es-ES" dirty="0"/>
          </a:p>
        </p:txBody>
      </p:sp>
      <p:sp>
        <p:nvSpPr>
          <p:cNvPr id="7" name="Flecha derecha 6"/>
          <p:cNvSpPr/>
          <p:nvPr/>
        </p:nvSpPr>
        <p:spPr>
          <a:xfrm>
            <a:off x="3275856" y="3068960"/>
            <a:ext cx="360040"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echa abajo 9"/>
          <p:cNvSpPr/>
          <p:nvPr/>
        </p:nvSpPr>
        <p:spPr>
          <a:xfrm>
            <a:off x="3779912" y="4149080"/>
            <a:ext cx="72008"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derecha 10"/>
          <p:cNvSpPr/>
          <p:nvPr/>
        </p:nvSpPr>
        <p:spPr>
          <a:xfrm>
            <a:off x="6012160" y="3140968"/>
            <a:ext cx="36004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Marcador de número de diapositiva 13"/>
          <p:cNvSpPr>
            <a:spLocks noGrp="1"/>
          </p:cNvSpPr>
          <p:nvPr>
            <p:ph type="sldNum" sz="quarter" idx="12"/>
          </p:nvPr>
        </p:nvSpPr>
        <p:spPr/>
        <p:txBody>
          <a:bodyPr/>
          <a:lstStyle/>
          <a:p>
            <a:fld id="{97456484-8DE4-4958-A062-E78070E12F83}" type="slidenum">
              <a:rPr lang="es-ES" smtClean="0"/>
              <a:t>22</a:t>
            </a:fld>
            <a:endParaRPr lang="es-ES"/>
          </a:p>
        </p:txBody>
      </p:sp>
      <p:pic>
        <p:nvPicPr>
          <p:cNvPr id="15" name="Picture 2"/>
          <p:cNvPicPr>
            <a:picLocks noChangeAspect="1" noChangeArrowheads="1"/>
          </p:cNvPicPr>
          <p:nvPr/>
        </p:nvPicPr>
        <p:blipFill>
          <a:blip r:embed="rId7" cstate="print"/>
          <a:srcRect/>
          <a:stretch>
            <a:fillRect/>
          </a:stretch>
        </p:blipFill>
        <p:spPr bwMode="auto">
          <a:xfrm>
            <a:off x="7997978" y="116632"/>
            <a:ext cx="936625" cy="694581"/>
          </a:xfrm>
          <a:prstGeom prst="rect">
            <a:avLst/>
          </a:prstGeom>
          <a:noFill/>
          <a:ln w="9525">
            <a:noFill/>
            <a:round/>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La decisión de secuencia.</a:t>
            </a:r>
            <a:endParaRPr lang="es-ES"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4063997019"/>
              </p:ext>
            </p:extLst>
          </p:nvPr>
        </p:nvGraphicFramePr>
        <p:xfrm>
          <a:off x="1331641" y="1412776"/>
          <a:ext cx="7632848"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Marcador de número de diapositiva 9"/>
          <p:cNvSpPr>
            <a:spLocks noGrp="1"/>
          </p:cNvSpPr>
          <p:nvPr>
            <p:ph type="sldNum" sz="quarter" idx="12"/>
          </p:nvPr>
        </p:nvSpPr>
        <p:spPr/>
        <p:txBody>
          <a:bodyPr/>
          <a:lstStyle/>
          <a:p>
            <a:fld id="{97456484-8DE4-4958-A062-E78070E12F83}" type="slidenum">
              <a:rPr lang="es-ES" smtClean="0"/>
              <a:t>23</a:t>
            </a:fld>
            <a:endParaRPr lang="es-ES"/>
          </a:p>
        </p:txBody>
      </p:sp>
      <p:pic>
        <p:nvPicPr>
          <p:cNvPr id="11" name="Picture 2"/>
          <p:cNvPicPr>
            <a:picLocks noChangeAspect="1" noChangeArrowheads="1"/>
          </p:cNvPicPr>
          <p:nvPr/>
        </p:nvPicPr>
        <p:blipFill>
          <a:blip r:embed="rId7" cstate="print"/>
          <a:srcRect/>
          <a:stretch>
            <a:fillRect/>
          </a:stretch>
        </p:blipFill>
        <p:spPr bwMode="auto">
          <a:xfrm>
            <a:off x="7884368" y="218503"/>
            <a:ext cx="936625" cy="811213"/>
          </a:xfrm>
          <a:prstGeom prst="rect">
            <a:avLst/>
          </a:prstGeom>
          <a:noFill/>
          <a:ln w="9525">
            <a:noFill/>
            <a:round/>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Estrategias </a:t>
            </a:r>
            <a:endParaRPr lang="es-ES" dirty="0"/>
          </a:p>
        </p:txBody>
      </p:sp>
      <p:graphicFrame>
        <p:nvGraphicFramePr>
          <p:cNvPr id="4" name="3 Marcador de contenido"/>
          <p:cNvGraphicFramePr>
            <a:graphicFrameLocks noGrp="1"/>
          </p:cNvGraphicFramePr>
          <p:nvPr>
            <p:ph idx="1"/>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1600" y="4941168"/>
            <a:ext cx="1466101" cy="10995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Marcador de número de diapositiva 6"/>
          <p:cNvSpPr>
            <a:spLocks noGrp="1"/>
          </p:cNvSpPr>
          <p:nvPr>
            <p:ph type="sldNum" sz="quarter" idx="12"/>
          </p:nvPr>
        </p:nvSpPr>
        <p:spPr/>
        <p:txBody>
          <a:bodyPr/>
          <a:lstStyle/>
          <a:p>
            <a:fld id="{97456484-8DE4-4958-A062-E78070E12F83}" type="slidenum">
              <a:rPr lang="es-ES" smtClean="0"/>
              <a:t>24</a:t>
            </a:fld>
            <a:endParaRPr lang="es-ES"/>
          </a:p>
        </p:txBody>
      </p:sp>
      <p:pic>
        <p:nvPicPr>
          <p:cNvPr id="8" name="Picture 2"/>
          <p:cNvPicPr>
            <a:picLocks noChangeAspect="1" noChangeArrowheads="1"/>
          </p:cNvPicPr>
          <p:nvPr/>
        </p:nvPicPr>
        <p:blipFill>
          <a:blip r:embed="rId8" cstate="print"/>
          <a:srcRect/>
          <a:stretch>
            <a:fillRect/>
          </a:stretch>
        </p:blipFill>
        <p:spPr bwMode="auto">
          <a:xfrm>
            <a:off x="7812360" y="218503"/>
            <a:ext cx="936625" cy="811213"/>
          </a:xfrm>
          <a:prstGeom prst="rect">
            <a:avLst/>
          </a:prstGeom>
          <a:noFill/>
          <a:ln w="9525">
            <a:noFill/>
            <a:round/>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4848124"/>
            <a:ext cx="6912768" cy="17330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ítulo 1"/>
          <p:cNvSpPr>
            <a:spLocks noGrp="1"/>
          </p:cNvSpPr>
          <p:nvPr>
            <p:ph type="title"/>
          </p:nvPr>
        </p:nvSpPr>
        <p:spPr>
          <a:xfrm>
            <a:off x="1619673" y="624110"/>
            <a:ext cx="6914728" cy="1280890"/>
          </a:xfrm>
        </p:spPr>
        <p:txBody>
          <a:bodyPr/>
          <a:lstStyle/>
          <a:p>
            <a:r>
              <a:rPr lang="es-ES" dirty="0"/>
              <a:t>¿Cómo decidir cual método?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37132503"/>
              </p:ext>
            </p:extLst>
          </p:nvPr>
        </p:nvGraphicFramePr>
        <p:xfrm>
          <a:off x="1331640" y="1484784"/>
          <a:ext cx="7490792" cy="39223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Marcador de número de diapositiva 7"/>
          <p:cNvSpPr>
            <a:spLocks noGrp="1"/>
          </p:cNvSpPr>
          <p:nvPr>
            <p:ph type="sldNum" sz="quarter" idx="12"/>
          </p:nvPr>
        </p:nvSpPr>
        <p:spPr/>
        <p:txBody>
          <a:bodyPr/>
          <a:lstStyle/>
          <a:p>
            <a:fld id="{97456484-8DE4-4958-A062-E78070E12F83}" type="slidenum">
              <a:rPr lang="es-ES" smtClean="0"/>
              <a:t>25</a:t>
            </a:fld>
            <a:endParaRPr lang="es-ES"/>
          </a:p>
        </p:txBody>
      </p:sp>
      <p:pic>
        <p:nvPicPr>
          <p:cNvPr id="9" name="Picture 2"/>
          <p:cNvPicPr>
            <a:picLocks noChangeAspect="1" noChangeArrowheads="1"/>
          </p:cNvPicPr>
          <p:nvPr/>
        </p:nvPicPr>
        <p:blipFill>
          <a:blip r:embed="rId8" cstate="print"/>
          <a:srcRect/>
          <a:stretch>
            <a:fillRect/>
          </a:stretch>
        </p:blipFill>
        <p:spPr bwMode="auto">
          <a:xfrm>
            <a:off x="8204786" y="140716"/>
            <a:ext cx="747103" cy="647068"/>
          </a:xfrm>
          <a:prstGeom prst="rect">
            <a:avLst/>
          </a:prstGeom>
          <a:noFill/>
          <a:ln w="9525">
            <a:noFill/>
            <a:round/>
            <a:headEnd/>
            <a:tailEnd/>
          </a:ln>
        </p:spPr>
      </p:pic>
    </p:spTree>
    <p:extLst>
      <p:ext uri="{BB962C8B-B14F-4D97-AF65-F5344CB8AC3E}">
        <p14:creationId xmlns:p14="http://schemas.microsoft.com/office/powerpoint/2010/main" val="12834279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116632"/>
            <a:ext cx="4824536" cy="976312"/>
          </a:xfrm>
        </p:spPr>
        <p:txBody>
          <a:bodyPr>
            <a:noAutofit/>
          </a:bodyPr>
          <a:lstStyle/>
          <a:p>
            <a:r>
              <a:rPr lang="es-ES" sz="1600" b="1" dirty="0" smtClean="0"/>
              <a:t>Las decisiones de prioridad y de secuencia conducen a: </a:t>
            </a:r>
            <a:br>
              <a:rPr lang="es-ES" sz="1600" b="1" dirty="0" smtClean="0"/>
            </a:br>
            <a:r>
              <a:rPr lang="es-ES" sz="1600" b="1" dirty="0" smtClean="0"/>
              <a:t>4 familias del diseño de investigación</a:t>
            </a:r>
            <a:endParaRPr lang="es-ES" sz="1600" b="1"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577830127"/>
              </p:ext>
            </p:extLst>
          </p:nvPr>
        </p:nvGraphicFramePr>
        <p:xfrm>
          <a:off x="4860032" y="1124744"/>
          <a:ext cx="3790950" cy="5414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texto"/>
          <p:cNvSpPr>
            <a:spLocks noGrp="1"/>
          </p:cNvSpPr>
          <p:nvPr>
            <p:ph type="body" sz="half" idx="2"/>
          </p:nvPr>
        </p:nvSpPr>
        <p:spPr>
          <a:xfrm>
            <a:off x="1115617" y="1916831"/>
            <a:ext cx="2016223" cy="3944217"/>
          </a:xfrm>
        </p:spPr>
        <p:txBody>
          <a:bodyPr/>
          <a:lstStyle/>
          <a:p>
            <a:pPr algn="ctr"/>
            <a:endParaRPr lang="es-ES" b="1" dirty="0" smtClean="0"/>
          </a:p>
          <a:p>
            <a:pPr algn="ctr"/>
            <a:endParaRPr lang="es-ES" b="1" dirty="0" smtClean="0"/>
          </a:p>
          <a:p>
            <a:pPr algn="ctr"/>
            <a:endParaRPr lang="es-ES" b="1" dirty="0" smtClean="0"/>
          </a:p>
          <a:p>
            <a:pPr algn="ctr"/>
            <a:endParaRPr lang="es-ES" b="1" dirty="0" smtClean="0"/>
          </a:p>
          <a:p>
            <a:pPr algn="ctr"/>
            <a:r>
              <a:rPr lang="es-ES" b="1" dirty="0" smtClean="0"/>
              <a:t>ESTE MODELO DE SECUENCIA DE PRIORIDAD  PRODUCE UNA TABLA DE 2 X 2.</a:t>
            </a:r>
            <a:endParaRPr lang="es-ES" b="1" dirty="0"/>
          </a:p>
        </p:txBody>
      </p:sp>
      <p:sp>
        <p:nvSpPr>
          <p:cNvPr id="6" name="5 Abrir llave"/>
          <p:cNvSpPr/>
          <p:nvPr/>
        </p:nvSpPr>
        <p:spPr>
          <a:xfrm>
            <a:off x="3203848" y="1484784"/>
            <a:ext cx="576064" cy="4752528"/>
          </a:xfrm>
          <a:prstGeom prst="leftBrace">
            <a:avLst>
              <a:gd name="adj1" fmla="val 8333"/>
              <a:gd name="adj2" fmla="val 50296"/>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8" name="Marcador de número de diapositiva 7"/>
          <p:cNvSpPr>
            <a:spLocks noGrp="1"/>
          </p:cNvSpPr>
          <p:nvPr>
            <p:ph type="sldNum" sz="quarter" idx="12"/>
          </p:nvPr>
        </p:nvSpPr>
        <p:spPr/>
        <p:txBody>
          <a:bodyPr/>
          <a:lstStyle/>
          <a:p>
            <a:fld id="{97456484-8DE4-4958-A062-E78070E12F83}" type="slidenum">
              <a:rPr lang="es-ES" smtClean="0"/>
              <a:t>26</a:t>
            </a:fld>
            <a:endParaRPr lang="es-ES"/>
          </a:p>
        </p:txBody>
      </p:sp>
      <p:pic>
        <p:nvPicPr>
          <p:cNvPr id="9" name="Picture 2"/>
          <p:cNvPicPr>
            <a:picLocks noChangeAspect="1" noChangeArrowheads="1"/>
          </p:cNvPicPr>
          <p:nvPr/>
        </p:nvPicPr>
        <p:blipFill>
          <a:blip r:embed="rId7" cstate="print"/>
          <a:srcRect/>
          <a:stretch>
            <a:fillRect/>
          </a:stretch>
        </p:blipFill>
        <p:spPr bwMode="auto">
          <a:xfrm>
            <a:off x="7884368" y="199181"/>
            <a:ext cx="936625" cy="811213"/>
          </a:xfrm>
          <a:prstGeom prst="rect">
            <a:avLst/>
          </a:prstGeom>
          <a:noFill/>
          <a:ln w="9525">
            <a:noFill/>
            <a:round/>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899592" y="0"/>
            <a:ext cx="7772400" cy="634082"/>
          </a:xfrm>
        </p:spPr>
        <p:txBody>
          <a:bodyPr>
            <a:normAutofit fontScale="90000"/>
          </a:bodyPr>
          <a:lstStyle/>
          <a:p>
            <a:pPr algn="ctr"/>
            <a:r>
              <a:rPr lang="es-ES" b="1" dirty="0" smtClean="0"/>
              <a:t>Decisiones de prioridad </a:t>
            </a:r>
            <a:endParaRPr lang="es-ES"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65522610"/>
              </p:ext>
            </p:extLst>
          </p:nvPr>
        </p:nvGraphicFramePr>
        <p:xfrm>
          <a:off x="323528" y="548680"/>
          <a:ext cx="8496943" cy="6280436"/>
        </p:xfrm>
        <a:graphic>
          <a:graphicData uri="http://schemas.openxmlformats.org/drawingml/2006/table">
            <a:tbl>
              <a:tblPr firstRow="1" bandRow="1">
                <a:tableStyleId>{3B4B98B0-60AC-42C2-AFA5-B58CD77FA1E5}</a:tableStyleId>
              </a:tblPr>
              <a:tblGrid>
                <a:gridCol w="2088232"/>
                <a:gridCol w="3024336"/>
                <a:gridCol w="3384375"/>
              </a:tblGrid>
              <a:tr h="1361580">
                <a:tc>
                  <a:txBody>
                    <a:bodyPr/>
                    <a:lstStyle/>
                    <a:p>
                      <a:r>
                        <a:rPr kumimoji="0" lang="es-ES" sz="1200" kern="1200" dirty="0" smtClean="0"/>
                        <a:t>Método principal = letras mayúsculas </a:t>
                      </a:r>
                    </a:p>
                    <a:p>
                      <a:r>
                        <a:rPr kumimoji="0" lang="es-ES" sz="1200" kern="1200" dirty="0" smtClean="0"/>
                        <a:t>método complementario =letras minúsculas , </a:t>
                      </a:r>
                    </a:p>
                    <a:p>
                      <a:r>
                        <a:rPr kumimoji="0" lang="es-ES" sz="1200" kern="1200" dirty="0" smtClean="0"/>
                        <a:t>el orden de los dos métodos  unidos por una flecha  y muestra la secuencia en la que se utilizan </a:t>
                      </a:r>
                      <a:endParaRPr lang="es-ES" sz="1200" dirty="0"/>
                    </a:p>
                  </a:txBody>
                  <a:tcPr/>
                </a:tc>
                <a:tc>
                  <a:txBody>
                    <a:bodyPr/>
                    <a:lstStyle/>
                    <a:p>
                      <a:pPr marL="457200" marR="0" indent="-457200" algn="l" defTabSz="914400" rtl="0" eaLnBrk="1" fontAlgn="auto" latinLnBrk="0" hangingPunct="1">
                        <a:lnSpc>
                          <a:spcPct val="100000"/>
                        </a:lnSpc>
                        <a:spcBef>
                          <a:spcPts val="0"/>
                        </a:spcBef>
                        <a:spcAft>
                          <a:spcPts val="0"/>
                        </a:spcAft>
                        <a:buClrTx/>
                        <a:buSzTx/>
                        <a:buFontTx/>
                        <a:buAutoNum type="arabicPeriod"/>
                        <a:tabLst/>
                        <a:defRPr/>
                      </a:pPr>
                      <a:r>
                        <a:rPr lang="es-ES" sz="2000" dirty="0" smtClean="0"/>
                        <a:t>Principal método: Cuantitativo</a:t>
                      </a:r>
                    </a:p>
                    <a:p>
                      <a:pPr marL="457200" marR="0" indent="-457200" algn="l" defTabSz="914400" rtl="0" eaLnBrk="1" fontAlgn="auto" latinLnBrk="0" hangingPunct="1">
                        <a:lnSpc>
                          <a:spcPct val="100000"/>
                        </a:lnSpc>
                        <a:spcBef>
                          <a:spcPts val="0"/>
                        </a:spcBef>
                        <a:spcAft>
                          <a:spcPts val="0"/>
                        </a:spcAft>
                        <a:buClrTx/>
                        <a:buSzTx/>
                        <a:buFontTx/>
                        <a:buNone/>
                        <a:tabLst/>
                        <a:defRPr/>
                      </a:pPr>
                      <a:r>
                        <a:rPr lang="es-ES" sz="2000" dirty="0" err="1" smtClean="0"/>
                        <a:t>Qual</a:t>
                      </a:r>
                      <a:r>
                        <a:rPr lang="es-ES" sz="2000" baseline="0" dirty="0" smtClean="0"/>
                        <a:t>          QUANT</a:t>
                      </a:r>
                      <a:endParaRPr lang="es-ES" sz="2000" dirty="0"/>
                    </a:p>
                  </a:txBody>
                  <a:tcPr/>
                </a:tc>
                <a:tc>
                  <a:txBody>
                    <a:bodyPr/>
                    <a:lstStyle/>
                    <a:p>
                      <a:r>
                        <a:rPr kumimoji="0" lang="es-ES" sz="1600" kern="1200" dirty="0" smtClean="0"/>
                        <a:t>Actualmente son los diseños más utilizados.</a:t>
                      </a:r>
                      <a:endParaRPr lang="es-ES" sz="2000" dirty="0"/>
                    </a:p>
                  </a:txBody>
                  <a:tcPr/>
                </a:tc>
              </a:tr>
              <a:tr h="45430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dirty="0" smtClean="0"/>
                        <a:t>Método complementario: Preliminar</a:t>
                      </a:r>
                    </a:p>
                    <a:p>
                      <a:endParaRPr lang="es-ES" sz="1200" dirty="0"/>
                    </a:p>
                  </a:txBody>
                  <a:tcPr/>
                </a:tc>
                <a:tc>
                  <a:txBody>
                    <a:bodyPr/>
                    <a:lstStyle/>
                    <a:p>
                      <a:pPr>
                        <a:buFont typeface="Arial" pitchFamily="34" charset="0"/>
                        <a:buChar char="•"/>
                      </a:pPr>
                      <a:r>
                        <a:rPr lang="es-ES" sz="1600" dirty="0" smtClean="0"/>
                        <a:t>Propósitos: </a:t>
                      </a:r>
                      <a:r>
                        <a:rPr lang="es-ES" sz="1600" u="sng" dirty="0" smtClean="0"/>
                        <a:t>estudio cualitativo </a:t>
                      </a:r>
                      <a:r>
                        <a:rPr lang="es-ES" sz="1600" dirty="0" smtClean="0"/>
                        <a:t>mas pequeño ayuda </a:t>
                      </a:r>
                      <a:r>
                        <a:rPr lang="es-ES" sz="1600" u="sng" dirty="0" smtClean="0"/>
                        <a:t>a guiar la recolección de datos</a:t>
                      </a:r>
                      <a:r>
                        <a:rPr lang="es-ES" sz="1600" dirty="0" smtClean="0"/>
                        <a:t> en un estudio principalmente </a:t>
                      </a:r>
                      <a:r>
                        <a:rPr lang="es-ES" sz="1600" u="sng" dirty="0" smtClean="0"/>
                        <a:t>cuantitativo.</a:t>
                      </a:r>
                      <a:r>
                        <a:rPr lang="es-ES" sz="1600" dirty="0" smtClean="0"/>
                        <a:t/>
                      </a:r>
                      <a:br>
                        <a:rPr lang="es-ES" sz="1600" dirty="0" smtClean="0"/>
                      </a:br>
                      <a:endParaRPr lang="es-ES" sz="1600" dirty="0" smtClean="0"/>
                    </a:p>
                    <a:p>
                      <a:pPr>
                        <a:buFont typeface="Arial" pitchFamily="34" charset="0"/>
                        <a:buChar char="•"/>
                      </a:pPr>
                      <a:r>
                        <a:rPr lang="es-ES" sz="1600" dirty="0" smtClean="0"/>
                        <a:t>Puede </a:t>
                      </a:r>
                      <a:r>
                        <a:rPr lang="es-ES" sz="1600" u="sng" dirty="0" smtClean="0"/>
                        <a:t>generar hipótesis</a:t>
                      </a:r>
                      <a:r>
                        <a:rPr lang="es-ES" sz="1600" dirty="0" smtClean="0"/>
                        <a:t>, desarrollar el </a:t>
                      </a:r>
                      <a:r>
                        <a:rPr lang="es-ES" sz="1600" u="sng" dirty="0" smtClean="0"/>
                        <a:t>contenido para los cuestionarios  </a:t>
                      </a:r>
                      <a:r>
                        <a:rPr lang="es-ES" sz="1600" dirty="0" smtClean="0"/>
                        <a:t>y las intervenciones, etc.</a:t>
                      </a:r>
                      <a:br>
                        <a:rPr lang="es-ES" sz="1600" dirty="0" smtClean="0"/>
                      </a:br>
                      <a:endParaRPr lang="es-ES" sz="1600" dirty="0" smtClean="0"/>
                    </a:p>
                    <a:p>
                      <a:pPr>
                        <a:buFont typeface="Arial" pitchFamily="34" charset="0"/>
                        <a:buChar char="•"/>
                      </a:pPr>
                      <a:r>
                        <a:rPr lang="es-ES" sz="1600" dirty="0" smtClean="0"/>
                        <a:t>Ejemplo: grupos de enfoque ayudan a desarrollar versiones culturalmente sensibles de una nueva campaña de promoción de la salud.</a:t>
                      </a:r>
                      <a:endParaRPr lang="es-ES" sz="1600" dirty="0"/>
                    </a:p>
                  </a:txBody>
                  <a:tcPr/>
                </a:tc>
                <a:tc>
                  <a:txBody>
                    <a:bodyPr/>
                    <a:lstStyle/>
                    <a:p>
                      <a:r>
                        <a:rPr kumimoji="0" lang="es-ES" sz="1600" kern="1200" dirty="0" smtClean="0"/>
                        <a:t>Método cualitativo apoya el trabajo exploratorio</a:t>
                      </a:r>
                      <a:r>
                        <a:rPr kumimoji="0" lang="es-ES" sz="1600" kern="1200" baseline="0" dirty="0" smtClean="0"/>
                        <a:t> (</a:t>
                      </a:r>
                      <a:r>
                        <a:rPr kumimoji="0" lang="es-ES" sz="1600" kern="1200" dirty="0" smtClean="0"/>
                        <a:t>asegura que en la encuesta no sólo se traten los temas importantes, sino también pregunta por ellos de una manera apropiada).</a:t>
                      </a:r>
                    </a:p>
                    <a:p>
                      <a:r>
                        <a:rPr kumimoji="0" lang="es-ES" sz="1600" kern="1200" dirty="0" smtClean="0"/>
                        <a:t>Los datos cualitativos preliminares también pueden ayudar a garantizar la eficacia de los diseños experimentales y cuasi experimentales.</a:t>
                      </a:r>
                    </a:p>
                    <a:p>
                      <a:r>
                        <a:rPr kumimoji="0" lang="es-ES" sz="1600" kern="1200" dirty="0" smtClean="0"/>
                        <a:t>EJ.</a:t>
                      </a:r>
                      <a:r>
                        <a:rPr kumimoji="0" lang="es-ES" sz="1600" kern="1200" baseline="0" dirty="0" smtClean="0"/>
                        <a:t> </a:t>
                      </a:r>
                      <a:r>
                        <a:rPr kumimoji="0" lang="es-ES" sz="1600" kern="1200" dirty="0" smtClean="0"/>
                        <a:t>Hombres gay y bisexuales en el tema del SIDA.  Utilizar los grupos de discusión para generar los ítems del cuestionario relacionados con temas  </a:t>
                      </a:r>
                      <a:r>
                        <a:rPr kumimoji="0" lang="es-ES" sz="1400" kern="1200" dirty="0" smtClean="0"/>
                        <a:t>(</a:t>
                      </a:r>
                      <a:r>
                        <a:rPr kumimoji="0" lang="es-ES" sz="1400" kern="1200" dirty="0" err="1" smtClean="0"/>
                        <a:t>Obrien</a:t>
                      </a:r>
                      <a:r>
                        <a:rPr kumimoji="0" lang="es-ES" sz="1400" kern="1200" dirty="0" smtClean="0"/>
                        <a:t>,</a:t>
                      </a:r>
                      <a:r>
                        <a:rPr kumimoji="0" lang="es-ES" sz="1400" kern="1200" baseline="0" dirty="0" smtClean="0"/>
                        <a:t> 1993</a:t>
                      </a:r>
                      <a:r>
                        <a:rPr kumimoji="0" lang="es-ES" sz="1400" kern="1200" dirty="0" smtClean="0"/>
                        <a:t>)</a:t>
                      </a:r>
                      <a:endParaRPr lang="es-ES" sz="1400" dirty="0"/>
                    </a:p>
                  </a:txBody>
                  <a:tcPr/>
                </a:tc>
              </a:tr>
            </a:tbl>
          </a:graphicData>
        </a:graphic>
      </p:graphicFrame>
      <p:cxnSp>
        <p:nvCxnSpPr>
          <p:cNvPr id="8" name="7 Conector recto de flecha"/>
          <p:cNvCxnSpPr/>
          <p:nvPr/>
        </p:nvCxnSpPr>
        <p:spPr>
          <a:xfrm>
            <a:off x="3131840" y="1340768"/>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Marcador de número de diapositiva 4"/>
          <p:cNvSpPr>
            <a:spLocks noGrp="1"/>
          </p:cNvSpPr>
          <p:nvPr>
            <p:ph type="sldNum" sz="quarter" idx="12"/>
          </p:nvPr>
        </p:nvSpPr>
        <p:spPr/>
        <p:txBody>
          <a:bodyPr/>
          <a:lstStyle/>
          <a:p>
            <a:fld id="{97456484-8DE4-4958-A062-E78070E12F83}" type="slidenum">
              <a:rPr lang="es-ES" smtClean="0"/>
              <a:t>27</a:t>
            </a:fld>
            <a:endParaRPr lang="es-ES"/>
          </a:p>
        </p:txBody>
      </p:sp>
      <p:pic>
        <p:nvPicPr>
          <p:cNvPr id="9" name="Picture 2"/>
          <p:cNvPicPr>
            <a:picLocks noChangeAspect="1" noChangeArrowheads="1"/>
          </p:cNvPicPr>
          <p:nvPr/>
        </p:nvPicPr>
        <p:blipFill>
          <a:blip r:embed="rId2" cstate="print"/>
          <a:srcRect/>
          <a:stretch>
            <a:fillRect/>
          </a:stretch>
        </p:blipFill>
        <p:spPr bwMode="auto">
          <a:xfrm>
            <a:off x="8100392" y="935161"/>
            <a:ext cx="936625" cy="811213"/>
          </a:xfrm>
          <a:prstGeom prst="rect">
            <a:avLst/>
          </a:prstGeom>
          <a:noFill/>
          <a:ln w="9525">
            <a:noFill/>
            <a:round/>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899592" y="0"/>
            <a:ext cx="7772400" cy="634082"/>
          </a:xfrm>
        </p:spPr>
        <p:txBody>
          <a:bodyPr>
            <a:normAutofit fontScale="90000"/>
          </a:bodyPr>
          <a:lstStyle/>
          <a:p>
            <a:pPr algn="ctr"/>
            <a:r>
              <a:rPr lang="es-ES" b="1" dirty="0" smtClean="0"/>
              <a:t>Decisiones de prioridad </a:t>
            </a:r>
            <a:endParaRPr lang="es-ES"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520854435"/>
              </p:ext>
            </p:extLst>
          </p:nvPr>
        </p:nvGraphicFramePr>
        <p:xfrm>
          <a:off x="682389" y="545910"/>
          <a:ext cx="8138082" cy="6160266"/>
        </p:xfrm>
        <a:graphic>
          <a:graphicData uri="http://schemas.openxmlformats.org/drawingml/2006/table">
            <a:tbl>
              <a:tblPr firstRow="1" bandRow="1">
                <a:tableStyleId>{3B4B98B0-60AC-42C2-AFA5-B58CD77FA1E5}</a:tableStyleId>
              </a:tblPr>
              <a:tblGrid>
                <a:gridCol w="2712694"/>
                <a:gridCol w="2712694"/>
                <a:gridCol w="2712694"/>
              </a:tblGrid>
              <a:tr h="1370922">
                <a:tc>
                  <a:txBody>
                    <a:bodyPr/>
                    <a:lstStyle/>
                    <a:p>
                      <a:r>
                        <a:rPr kumimoji="0" lang="es-ES" sz="1200" kern="1200" dirty="0" smtClean="0"/>
                        <a:t>Método principal = letras mayúsculas </a:t>
                      </a:r>
                    </a:p>
                    <a:p>
                      <a:r>
                        <a:rPr kumimoji="0" lang="es-ES" sz="1200" kern="1200" dirty="0" smtClean="0"/>
                        <a:t>método complementario =letras minúsculas , </a:t>
                      </a:r>
                    </a:p>
                    <a:p>
                      <a:r>
                        <a:rPr kumimoji="0" lang="es-ES" sz="1200" kern="1200" dirty="0" smtClean="0"/>
                        <a:t>el orden de los dos métodos  unidos por una flecha  y muestra la secuencia en la que se </a:t>
                      </a:r>
                      <a:r>
                        <a:rPr kumimoji="0" lang="es-ES" sz="1200" kern="1200" dirty="0" smtClean="0"/>
                        <a:t>utilizan. </a:t>
                      </a:r>
                      <a:endParaRPr lang="es-ES" sz="1200" dirty="0"/>
                    </a:p>
                  </a:txBody>
                  <a:tcPr/>
                </a:tc>
                <a:tc>
                  <a:txBody>
                    <a:bodyPr/>
                    <a:lstStyle/>
                    <a:p>
                      <a:r>
                        <a:rPr lang="es-ES" sz="1200" dirty="0" smtClean="0"/>
                        <a:t>2. Principal método:</a:t>
                      </a:r>
                      <a:r>
                        <a:rPr lang="es-ES" sz="1200" baseline="0" dirty="0" smtClean="0"/>
                        <a:t> C</a:t>
                      </a:r>
                      <a:r>
                        <a:rPr lang="es-ES" sz="1200" dirty="0" smtClean="0"/>
                        <a:t>ualitativo</a:t>
                      </a:r>
                    </a:p>
                    <a:p>
                      <a:r>
                        <a:rPr lang="es-ES" sz="1200" dirty="0" err="1" smtClean="0"/>
                        <a:t>Quant</a:t>
                      </a:r>
                      <a:r>
                        <a:rPr lang="es-ES" sz="1200" dirty="0" smtClean="0"/>
                        <a:t>         QUAL</a:t>
                      </a:r>
                      <a:endParaRPr lang="es-ES" sz="1200" dirty="0"/>
                    </a:p>
                  </a:txBody>
                  <a:tcPr/>
                </a:tc>
                <a:tc>
                  <a:txBody>
                    <a:bodyPr/>
                    <a:lstStyle/>
                    <a:p>
                      <a:r>
                        <a:rPr lang="es-ES" sz="1200" dirty="0" smtClean="0"/>
                        <a:t>Generalmente utilizado por los antropólogos</a:t>
                      </a:r>
                      <a:r>
                        <a:rPr lang="es-ES" sz="1200" baseline="0" dirty="0" smtClean="0"/>
                        <a:t> (trabajan en el área de la salud)</a:t>
                      </a:r>
                      <a:endParaRPr lang="es-ES" sz="1200" dirty="0"/>
                    </a:p>
                  </a:txBody>
                  <a:tcPr/>
                </a:tc>
              </a:tr>
              <a:tr h="47886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dirty="0" smtClean="0"/>
                        <a:t>Método complementario: Preliminar</a:t>
                      </a:r>
                    </a:p>
                    <a:p>
                      <a:endParaRPr lang="es-E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s-ES" sz="1400" dirty="0" smtClean="0"/>
                        <a:t>Propósitos: </a:t>
                      </a:r>
                      <a:r>
                        <a:rPr lang="es-ES" sz="1400" u="sng" dirty="0" smtClean="0"/>
                        <a:t>estudio cuantitativo </a:t>
                      </a:r>
                      <a:r>
                        <a:rPr lang="es-ES" sz="1400" dirty="0" smtClean="0"/>
                        <a:t>más pequeño ayuda </a:t>
                      </a:r>
                      <a:r>
                        <a:rPr lang="es-ES" sz="1400" u="sng" dirty="0" smtClean="0"/>
                        <a:t>a guiar la recolección de datos</a:t>
                      </a:r>
                      <a:r>
                        <a:rPr lang="es-ES" sz="1400" dirty="0" smtClean="0"/>
                        <a:t> en un estudio principalmente </a:t>
                      </a:r>
                      <a:r>
                        <a:rPr lang="es-ES" sz="1400" u="sng" dirty="0" smtClean="0"/>
                        <a:t>cualitativo.</a:t>
                      </a:r>
                      <a:r>
                        <a:rPr lang="es-ES" sz="1400" dirty="0" smtClean="0"/>
                        <a:t/>
                      </a:r>
                      <a:br>
                        <a:rPr lang="es-ES" sz="1400" dirty="0" smtClean="0"/>
                      </a:br>
                      <a:endParaRPr lang="es-ES" sz="1400"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s-ES" sz="1400" dirty="0" smtClean="0"/>
                        <a:t>Puede: </a:t>
                      </a:r>
                      <a:r>
                        <a:rPr lang="es-ES" sz="1400" u="sng" dirty="0" smtClean="0"/>
                        <a:t>guiar el muestreo intencional</a:t>
                      </a:r>
                      <a:r>
                        <a:rPr lang="es-ES" sz="1400" dirty="0" smtClean="0"/>
                        <a:t>, establecer los resultados preliminares a  emprender en profundidad, </a:t>
                      </a:r>
                      <a:r>
                        <a:rPr lang="es-ES" sz="1400" dirty="0" smtClean="0"/>
                        <a:t>etc.</a:t>
                      </a:r>
                      <a:r>
                        <a:rPr lang="es-ES" sz="1400" dirty="0" smtClean="0"/>
                        <a:t/>
                      </a:r>
                      <a:br>
                        <a:rPr lang="es-ES" sz="1400" dirty="0" smtClean="0"/>
                      </a:br>
                      <a:endParaRPr lang="es-ES" sz="1400"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s-ES" sz="1400" dirty="0" smtClean="0"/>
                        <a:t>Ejemplo: una encuesta a unidades diferentes en un hospital localiza sitios para extender la recopilación de datos etnográfico.</a:t>
                      </a:r>
                    </a:p>
                  </a:txBody>
                  <a:tcPr/>
                </a:tc>
                <a:tc>
                  <a:txBody>
                    <a:bodyPr/>
                    <a:lstStyle/>
                    <a:p>
                      <a:r>
                        <a:rPr kumimoji="0" lang="es-ES" sz="1600" kern="1200" dirty="0" smtClean="0"/>
                        <a:t>Ej. Es un estudio preliminar de un campo para orientar la selección de los informantes o para proporcionar un contexto.</a:t>
                      </a:r>
                    </a:p>
                    <a:p>
                      <a:r>
                        <a:rPr kumimoji="0" lang="es-ES" sz="1600" kern="1200" dirty="0" smtClean="0"/>
                        <a:t> Resultados cuantitativos preliminares pueden ayudar a centrar el análisis de grandes cantidades de datos cualitativos EJ.</a:t>
                      </a:r>
                      <a:r>
                        <a:rPr kumimoji="0" lang="es-ES" sz="1600" kern="1200" baseline="0" dirty="0" smtClean="0"/>
                        <a:t> </a:t>
                      </a:r>
                      <a:r>
                        <a:rPr kumimoji="0" lang="es-ES" sz="1600" kern="1200" dirty="0" smtClean="0"/>
                        <a:t>Conyugues mayores en duelo.</a:t>
                      </a:r>
                    </a:p>
                    <a:p>
                      <a:endParaRPr lang="es-ES" sz="1600" dirty="0"/>
                    </a:p>
                  </a:txBody>
                  <a:tcPr/>
                </a:tc>
              </a:tr>
            </a:tbl>
          </a:graphicData>
        </a:graphic>
      </p:graphicFrame>
      <p:sp>
        <p:nvSpPr>
          <p:cNvPr id="5" name="Marcador de número de diapositiva 4"/>
          <p:cNvSpPr>
            <a:spLocks noGrp="1"/>
          </p:cNvSpPr>
          <p:nvPr>
            <p:ph type="sldNum" sz="quarter" idx="12"/>
          </p:nvPr>
        </p:nvSpPr>
        <p:spPr/>
        <p:txBody>
          <a:bodyPr/>
          <a:lstStyle/>
          <a:p>
            <a:fld id="{97456484-8DE4-4958-A062-E78070E12F83}" type="slidenum">
              <a:rPr lang="es-ES" smtClean="0"/>
              <a:t>28</a:t>
            </a:fld>
            <a:endParaRPr lang="es-ES"/>
          </a:p>
        </p:txBody>
      </p:sp>
      <p:pic>
        <p:nvPicPr>
          <p:cNvPr id="9" name="Picture 2"/>
          <p:cNvPicPr>
            <a:picLocks noChangeAspect="1" noChangeArrowheads="1"/>
          </p:cNvPicPr>
          <p:nvPr/>
        </p:nvPicPr>
        <p:blipFill>
          <a:blip r:embed="rId2" cstate="print"/>
          <a:srcRect/>
          <a:stretch>
            <a:fillRect/>
          </a:stretch>
        </p:blipFill>
        <p:spPr bwMode="auto">
          <a:xfrm>
            <a:off x="8388424" y="68025"/>
            <a:ext cx="755576" cy="654406"/>
          </a:xfrm>
          <a:prstGeom prst="rect">
            <a:avLst/>
          </a:prstGeom>
          <a:noFill/>
          <a:ln w="9525">
            <a:noFill/>
            <a:round/>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4638"/>
            <a:ext cx="7772400" cy="562074"/>
          </a:xfrm>
        </p:spPr>
        <p:txBody>
          <a:bodyPr>
            <a:normAutofit fontScale="90000"/>
          </a:bodyPr>
          <a:lstStyle/>
          <a:p>
            <a:pPr algn="ctr"/>
            <a:r>
              <a:rPr lang="es-ES" b="1" dirty="0" smtClean="0"/>
              <a:t>Decisiones de prioridad </a:t>
            </a:r>
            <a:endParaRPr lang="es-ES"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646633199"/>
              </p:ext>
            </p:extLst>
          </p:nvPr>
        </p:nvGraphicFramePr>
        <p:xfrm>
          <a:off x="323529" y="1196751"/>
          <a:ext cx="8712968" cy="5547360"/>
        </p:xfrm>
        <a:graphic>
          <a:graphicData uri="http://schemas.openxmlformats.org/drawingml/2006/table">
            <a:tbl>
              <a:tblPr firstRow="1" bandRow="1">
                <a:tableStyleId>{3B4B98B0-60AC-42C2-AFA5-B58CD77FA1E5}</a:tableStyleId>
              </a:tblPr>
              <a:tblGrid>
                <a:gridCol w="2277634"/>
                <a:gridCol w="2807849"/>
                <a:gridCol w="3627485"/>
              </a:tblGrid>
              <a:tr h="1549625">
                <a:tc>
                  <a:txBody>
                    <a:bodyPr/>
                    <a:lstStyle/>
                    <a:p>
                      <a:r>
                        <a:rPr kumimoji="0" lang="es-ES" sz="1200" kern="1200" dirty="0" smtClean="0"/>
                        <a:t>Método principal = letras mayúsculas </a:t>
                      </a:r>
                    </a:p>
                    <a:p>
                      <a:r>
                        <a:rPr kumimoji="0" lang="es-ES" sz="1200" kern="1200" dirty="0" smtClean="0"/>
                        <a:t>método complementario =letras minúsculas , </a:t>
                      </a:r>
                    </a:p>
                    <a:p>
                      <a:r>
                        <a:rPr kumimoji="0" lang="es-ES" sz="1200" kern="1200" dirty="0" smtClean="0"/>
                        <a:t>el orden de los dos métodos  unidos por una flecha  y muestra la secuencia en la que se </a:t>
                      </a:r>
                      <a:r>
                        <a:rPr kumimoji="0" lang="es-ES" sz="1200" kern="1200" dirty="0" smtClean="0"/>
                        <a:t>utilizan.</a:t>
                      </a:r>
                      <a:endParaRPr lang="es-ES" sz="1200" dirty="0"/>
                    </a:p>
                  </a:txBody>
                  <a:tcPr/>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lang="es-ES" sz="1200" dirty="0" smtClean="0"/>
                        <a:t>3.  Seguimiento cualitativo</a:t>
                      </a:r>
                    </a:p>
                    <a:p>
                      <a:pPr marL="342900" marR="0" indent="-342900" algn="l" defTabSz="914400" rtl="0" eaLnBrk="1" fontAlgn="auto" latinLnBrk="0" hangingPunct="1">
                        <a:lnSpc>
                          <a:spcPct val="100000"/>
                        </a:lnSpc>
                        <a:spcBef>
                          <a:spcPts val="0"/>
                        </a:spcBef>
                        <a:spcAft>
                          <a:spcPts val="0"/>
                        </a:spcAft>
                        <a:buClrTx/>
                        <a:buSzTx/>
                        <a:buFontTx/>
                        <a:buNone/>
                        <a:tabLst/>
                        <a:defRPr/>
                      </a:pPr>
                      <a:r>
                        <a:rPr lang="es-ES" sz="1200" dirty="0" smtClean="0"/>
                        <a:t>QUANT          </a:t>
                      </a:r>
                      <a:r>
                        <a:rPr lang="es-ES" sz="1200" dirty="0" err="1" smtClean="0"/>
                        <a:t>qual</a:t>
                      </a:r>
                      <a:endParaRPr lang="es-ES" sz="1200" dirty="0" smtClean="0"/>
                    </a:p>
                    <a:p>
                      <a:pPr marL="342900" marR="0" indent="-342900" algn="l" defTabSz="914400" rtl="0" eaLnBrk="1" fontAlgn="auto" latinLnBrk="0" hangingPunct="1">
                        <a:lnSpc>
                          <a:spcPct val="100000"/>
                        </a:lnSpc>
                        <a:spcBef>
                          <a:spcPts val="0"/>
                        </a:spcBef>
                        <a:spcAft>
                          <a:spcPts val="0"/>
                        </a:spcAft>
                        <a:buClrTx/>
                        <a:buSzTx/>
                        <a:buFontTx/>
                        <a:buNone/>
                        <a:tabLst/>
                        <a:defRPr/>
                      </a:pPr>
                      <a:endParaRPr lang="es-ES" sz="1200" dirty="0"/>
                    </a:p>
                  </a:txBody>
                  <a:tcPr/>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lang="es-ES" sz="1200" dirty="0" smtClean="0"/>
                        <a:t>Utilizado por investigadores de la encuesta </a:t>
                      </a:r>
                    </a:p>
                    <a:p>
                      <a:pPr marL="342900" marR="0" indent="-342900" algn="l" defTabSz="914400" rtl="0" eaLnBrk="1" fontAlgn="auto" latinLnBrk="0" hangingPunct="1">
                        <a:lnSpc>
                          <a:spcPct val="100000"/>
                        </a:lnSpc>
                        <a:spcBef>
                          <a:spcPts val="0"/>
                        </a:spcBef>
                        <a:spcAft>
                          <a:spcPts val="0"/>
                        </a:spcAft>
                        <a:buClrTx/>
                        <a:buSzTx/>
                        <a:buFontTx/>
                        <a:buNone/>
                        <a:tabLst/>
                        <a:defRPr/>
                      </a:pPr>
                      <a:r>
                        <a:rPr kumimoji="0" lang="es-ES" sz="1200" kern="1200" dirty="0" smtClean="0"/>
                        <a:t>usan entrevista –cualitativa- de seguimiento para ampliar lo aprendido a partir del análisis de los cuestionarios .</a:t>
                      </a:r>
                      <a:endParaRPr lang="es-ES" sz="1200" dirty="0"/>
                    </a:p>
                  </a:txBody>
                  <a:tcPr/>
                </a:tc>
              </a:tr>
              <a:tr h="3934796">
                <a:tc>
                  <a:txBody>
                    <a:bodyPr/>
                    <a:lstStyle/>
                    <a:p>
                      <a:r>
                        <a:rPr lang="es-ES" sz="1600" dirty="0" smtClean="0"/>
                        <a:t>Método complementario: Posterior</a:t>
                      </a:r>
                    </a:p>
                    <a:p>
                      <a:endParaRPr lang="es-ES" sz="1600" dirty="0"/>
                    </a:p>
                  </a:txBody>
                  <a:tcPr/>
                </a:tc>
                <a:tc>
                  <a:txBody>
                    <a:bodyPr/>
                    <a:lstStyle/>
                    <a:p>
                      <a:pPr>
                        <a:buFont typeface="Arial" pitchFamily="34" charset="0"/>
                        <a:buChar char="•"/>
                      </a:pPr>
                      <a:r>
                        <a:rPr lang="es-ES" sz="1500" dirty="0" smtClean="0"/>
                        <a:t>Finalidad: estudio cualitativo más pequeño ayuda a evaluar e interpretar los resultados de un estudio principalmente cuantitativo.</a:t>
                      </a:r>
                    </a:p>
                    <a:p>
                      <a:pPr>
                        <a:buFont typeface="Arial" pitchFamily="34" charset="0"/>
                        <a:buChar char="•"/>
                      </a:pPr>
                      <a:r>
                        <a:rPr lang="es-ES" sz="1500" dirty="0" smtClean="0"/>
                        <a:t>Puede: proporcionar interpretaciones de los resultados poco conocidos, ayuda a explicar los valores extremos, </a:t>
                      </a:r>
                      <a:r>
                        <a:rPr lang="es-ES" sz="1500" dirty="0" err="1" smtClean="0"/>
                        <a:t>etc</a:t>
                      </a:r>
                      <a:endParaRPr lang="es-ES" sz="1500" dirty="0" smtClean="0"/>
                    </a:p>
                    <a:p>
                      <a:pPr>
                        <a:buFont typeface="Arial" pitchFamily="34" charset="0"/>
                        <a:buChar char="•"/>
                      </a:pPr>
                      <a:r>
                        <a:rPr lang="es-ES" sz="1500" dirty="0" smtClean="0"/>
                        <a:t>Ejemplo: entrevistas a profundidad ayudan a explicar por qué una clínica genera mayores niveles de satisfacción de los pacientes.</a:t>
                      </a:r>
                      <a:endParaRPr lang="es-ES" sz="1500" dirty="0"/>
                    </a:p>
                  </a:txBody>
                  <a:tcPr/>
                </a:tc>
                <a:tc>
                  <a:txBody>
                    <a:bodyPr/>
                    <a:lstStyle/>
                    <a:p>
                      <a:pPr>
                        <a:buFont typeface="Arial" pitchFamily="34" charset="0"/>
                        <a:buChar char="•"/>
                      </a:pPr>
                      <a:r>
                        <a:rPr kumimoji="0" lang="es-ES" sz="1600" kern="1200" dirty="0" smtClean="0"/>
                        <a:t>El método cualitativo  proporciona recursos interpretativos para comprender los resultados de la investigación cuantitativa.</a:t>
                      </a:r>
                    </a:p>
                    <a:p>
                      <a:pPr>
                        <a:buFont typeface="Arial" pitchFamily="34" charset="0"/>
                        <a:buChar char="•"/>
                      </a:pPr>
                      <a:r>
                        <a:rPr kumimoji="0" lang="es-ES" sz="1600" u="sng" kern="1200" dirty="0" smtClean="0"/>
                        <a:t>Datos cualitativos que salvan el trabajo cuantitativo</a:t>
                      </a:r>
                      <a:r>
                        <a:rPr kumimoji="0" lang="es-ES" sz="1600" kern="1200" dirty="0" smtClean="0"/>
                        <a:t>, ej. hipótesis</a:t>
                      </a:r>
                      <a:r>
                        <a:rPr kumimoji="0" lang="es-ES" sz="1600" kern="1200" baseline="0" dirty="0" smtClean="0"/>
                        <a:t>  sólidamente defendidas que no se demostraron en la  investigación ¿Por qué no funciono el programa de intervención?</a:t>
                      </a:r>
                    </a:p>
                    <a:p>
                      <a:pPr>
                        <a:buFont typeface="Arial" pitchFamily="34" charset="0"/>
                        <a:buChar char="•"/>
                      </a:pPr>
                      <a:r>
                        <a:rPr kumimoji="0" lang="es-ES" sz="1600" kern="1200" dirty="0" smtClean="0"/>
                        <a:t>los resultados de una encuesta contradicen las hipótesis originales… buscar explicación</a:t>
                      </a:r>
                      <a:r>
                        <a:rPr kumimoji="0" lang="es-ES" sz="1600" kern="1200" baseline="0" dirty="0" smtClean="0"/>
                        <a:t> en encuestados en lugar de especular.</a:t>
                      </a:r>
                      <a:endParaRPr lang="es-ES" sz="1600" dirty="0"/>
                    </a:p>
                  </a:txBody>
                  <a:tcPr/>
                </a:tc>
              </a:tr>
            </a:tbl>
          </a:graphicData>
        </a:graphic>
      </p:graphicFrame>
      <p:cxnSp>
        <p:nvCxnSpPr>
          <p:cNvPr id="9" name="8 Conector recto de flecha"/>
          <p:cNvCxnSpPr/>
          <p:nvPr/>
        </p:nvCxnSpPr>
        <p:spPr>
          <a:xfrm>
            <a:off x="3779912" y="1844824"/>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Marcador de número de diapositiva 5"/>
          <p:cNvSpPr>
            <a:spLocks noGrp="1"/>
          </p:cNvSpPr>
          <p:nvPr>
            <p:ph type="sldNum" sz="quarter" idx="12"/>
          </p:nvPr>
        </p:nvSpPr>
        <p:spPr/>
        <p:txBody>
          <a:bodyPr/>
          <a:lstStyle/>
          <a:p>
            <a:fld id="{97456484-8DE4-4958-A062-E78070E12F83}" type="slidenum">
              <a:rPr lang="es-ES" smtClean="0"/>
              <a:t>29</a:t>
            </a:fld>
            <a:endParaRPr lang="es-ES"/>
          </a:p>
        </p:txBody>
      </p:sp>
      <p:pic>
        <p:nvPicPr>
          <p:cNvPr id="8" name="Picture 2"/>
          <p:cNvPicPr>
            <a:picLocks noChangeAspect="1" noChangeArrowheads="1"/>
          </p:cNvPicPr>
          <p:nvPr/>
        </p:nvPicPr>
        <p:blipFill>
          <a:blip r:embed="rId2" cstate="print"/>
          <a:srcRect/>
          <a:stretch>
            <a:fillRect/>
          </a:stretch>
        </p:blipFill>
        <p:spPr bwMode="auto">
          <a:xfrm>
            <a:off x="7750175" y="242574"/>
            <a:ext cx="936625" cy="811213"/>
          </a:xfrm>
          <a:prstGeom prst="rect">
            <a:avLst/>
          </a:prstGeom>
          <a:noFill/>
          <a:ln w="9525">
            <a:noFill/>
            <a:round/>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4800" b="1" dirty="0" smtClean="0">
                <a:solidFill>
                  <a:schemeClr val="tx1"/>
                </a:solidFill>
              </a:rPr>
              <a:t>Índice </a:t>
            </a:r>
            <a:endParaRPr lang="es-ES" sz="4800" b="1" dirty="0">
              <a:solidFill>
                <a:schemeClr val="tx1"/>
              </a:solidFill>
            </a:endParaRPr>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1517303991"/>
              </p:ext>
            </p:extLst>
          </p:nvPr>
        </p:nvGraphicFramePr>
        <p:xfrm>
          <a:off x="442785" y="1530675"/>
          <a:ext cx="8579296" cy="5045407"/>
        </p:xfrm>
        <a:graphic>
          <a:graphicData uri="http://schemas.openxmlformats.org/drawingml/2006/table">
            <a:tbl>
              <a:tblPr firstRow="1" bandRow="1">
                <a:tableStyleId>{5C22544A-7EE6-4342-B048-85BDC9FD1C3A}</a:tableStyleId>
              </a:tblPr>
              <a:tblGrid>
                <a:gridCol w="7417539"/>
                <a:gridCol w="1161757"/>
              </a:tblGrid>
              <a:tr h="339688">
                <a:tc>
                  <a:txBody>
                    <a:bodyPr/>
                    <a:lstStyle/>
                    <a:p>
                      <a:endParaRPr lang="es-ES" sz="1800" dirty="0"/>
                    </a:p>
                  </a:txBody>
                  <a:tcPr>
                    <a:cell3D prstMaterial="dkEdge">
                      <a:bevel prst="artDeco"/>
                      <a:lightRig rig="flood" dir="t"/>
                    </a:cell3D>
                  </a:tcPr>
                </a:tc>
                <a:tc>
                  <a:txBody>
                    <a:bodyPr/>
                    <a:lstStyle/>
                    <a:p>
                      <a:pPr algn="r"/>
                      <a:r>
                        <a:rPr lang="es-ES" sz="1800" dirty="0" smtClean="0"/>
                        <a:t>Pág.</a:t>
                      </a:r>
                      <a:endParaRPr lang="es-ES" sz="1800" dirty="0"/>
                    </a:p>
                  </a:txBody>
                  <a:tcPr>
                    <a:cell3D prstMaterial="dkEdge">
                      <a:bevel prst="artDeco"/>
                      <a:lightRig rig="flood" dir="t"/>
                    </a:cell3D>
                  </a:tcPr>
                </a:tc>
              </a:tr>
              <a:tr h="339688">
                <a:tc>
                  <a:txBody>
                    <a:bodyPr/>
                    <a:lstStyle/>
                    <a:p>
                      <a:r>
                        <a:rPr lang="es-ES" sz="1800" dirty="0" smtClean="0"/>
                        <a:t>Introducción</a:t>
                      </a:r>
                      <a:endParaRPr lang="es-ES" sz="1800" dirty="0"/>
                    </a:p>
                  </a:txBody>
                  <a:tcPr>
                    <a:cell3D prstMaterial="dkEdge">
                      <a:bevel prst="artDeco"/>
                      <a:lightRig rig="flood" dir="t"/>
                    </a:cell3D>
                  </a:tcPr>
                </a:tc>
                <a:tc>
                  <a:txBody>
                    <a:bodyPr/>
                    <a:lstStyle/>
                    <a:p>
                      <a:pPr algn="r"/>
                      <a:r>
                        <a:rPr lang="es-ES" sz="1800" dirty="0" smtClean="0"/>
                        <a:t>4</a:t>
                      </a:r>
                      <a:endParaRPr lang="es-ES" sz="1800" dirty="0"/>
                    </a:p>
                  </a:txBody>
                  <a:tcPr>
                    <a:cell3D prstMaterial="dkEdge">
                      <a:bevel prst="artDeco"/>
                      <a:lightRig rig="flood" dir="t"/>
                    </a:cell3D>
                  </a:tcPr>
                </a:tc>
              </a:tr>
              <a:tr h="339688">
                <a:tc>
                  <a:txBody>
                    <a:bodyPr/>
                    <a:lstStyle/>
                    <a:p>
                      <a:r>
                        <a:rPr lang="es-ES" sz="1800" dirty="0" smtClean="0"/>
                        <a:t>Objetivo</a:t>
                      </a:r>
                      <a:r>
                        <a:rPr lang="es-ES" sz="1800" baseline="0" dirty="0" smtClean="0"/>
                        <a:t> General</a:t>
                      </a:r>
                      <a:endParaRPr lang="es-ES" sz="1800" dirty="0"/>
                    </a:p>
                  </a:txBody>
                  <a:tcPr>
                    <a:cell3D prstMaterial="dkEdge">
                      <a:bevel prst="artDeco"/>
                      <a:lightRig rig="flood" dir="t"/>
                    </a:cell3D>
                  </a:tcPr>
                </a:tc>
                <a:tc>
                  <a:txBody>
                    <a:bodyPr/>
                    <a:lstStyle/>
                    <a:p>
                      <a:pPr algn="r"/>
                      <a:r>
                        <a:rPr lang="es-ES" sz="1800" dirty="0" smtClean="0"/>
                        <a:t>5</a:t>
                      </a:r>
                      <a:endParaRPr lang="es-ES" sz="1800" dirty="0"/>
                    </a:p>
                  </a:txBody>
                  <a:tcPr>
                    <a:cell3D prstMaterial="dkEdge">
                      <a:bevel prst="artDeco"/>
                      <a:lightRig rig="flood" dir="t"/>
                    </a:cell3D>
                  </a:tcPr>
                </a:tc>
              </a:tr>
              <a:tr h="339688">
                <a:tc>
                  <a:txBody>
                    <a:bodyPr/>
                    <a:lstStyle/>
                    <a:p>
                      <a:r>
                        <a:rPr lang="es-ES" sz="1800" dirty="0" smtClean="0"/>
                        <a:t>Presentación de David L. Morgan</a:t>
                      </a:r>
                      <a:endParaRPr lang="es-ES" sz="1800" dirty="0"/>
                    </a:p>
                  </a:txBody>
                  <a:tcPr>
                    <a:cell3D prstMaterial="dkEdge">
                      <a:bevel prst="artDeco"/>
                      <a:lightRig rig="flood" dir="t"/>
                    </a:cell3D>
                  </a:tcPr>
                </a:tc>
                <a:tc>
                  <a:txBody>
                    <a:bodyPr/>
                    <a:lstStyle/>
                    <a:p>
                      <a:pPr algn="r"/>
                      <a:r>
                        <a:rPr lang="es-ES" sz="1800" dirty="0" smtClean="0"/>
                        <a:t>6</a:t>
                      </a:r>
                      <a:endParaRPr lang="es-ES" sz="1800" dirty="0"/>
                    </a:p>
                  </a:txBody>
                  <a:tcPr>
                    <a:cell3D prstMaterial="dkEdge">
                      <a:bevel prst="artDeco"/>
                      <a:lightRig rig="flood" dir="t"/>
                    </a:cell3D>
                  </a:tcPr>
                </a:tc>
              </a:tr>
              <a:tr h="339688">
                <a:tc>
                  <a:txBody>
                    <a:bodyPr/>
                    <a:lstStyle/>
                    <a:p>
                      <a:r>
                        <a:rPr lang="es-ES" sz="1800" dirty="0" err="1" smtClean="0"/>
                        <a:t>Combinacion</a:t>
                      </a:r>
                      <a:r>
                        <a:rPr lang="es-ES" sz="1800" dirty="0" smtClean="0"/>
                        <a:t> de métodos</a:t>
                      </a:r>
                      <a:endParaRPr lang="es-ES" sz="1800" dirty="0"/>
                    </a:p>
                  </a:txBody>
                  <a:tcPr>
                    <a:cell3D prstMaterial="dkEdge">
                      <a:bevel prst="artDeco"/>
                      <a:lightRig rig="flood" dir="t"/>
                    </a:cell3D>
                  </a:tcPr>
                </a:tc>
                <a:tc>
                  <a:txBody>
                    <a:bodyPr/>
                    <a:lstStyle/>
                    <a:p>
                      <a:pPr algn="r"/>
                      <a:r>
                        <a:rPr lang="es-ES" sz="1800" dirty="0" smtClean="0"/>
                        <a:t>7</a:t>
                      </a:r>
                      <a:endParaRPr lang="es-ES" sz="1800" dirty="0"/>
                    </a:p>
                  </a:txBody>
                  <a:tcPr>
                    <a:cell3D prstMaterial="dkEdge">
                      <a:bevel prst="artDeco"/>
                      <a:lightRig rig="flood" dir="t"/>
                    </a:cell3D>
                  </a:tcPr>
                </a:tc>
              </a:tr>
              <a:tr h="339688">
                <a:tc>
                  <a:txBody>
                    <a:bodyPr/>
                    <a:lstStyle/>
                    <a:p>
                      <a:r>
                        <a:rPr lang="es-ES" sz="1800" dirty="0" smtClean="0"/>
                        <a:t>Motivació</a:t>
                      </a:r>
                      <a:r>
                        <a:rPr lang="es-ES" sz="1800" baseline="0" dirty="0" smtClean="0"/>
                        <a:t>n para la combinación de métodos cualitativos y cuanti</a:t>
                      </a:r>
                      <a:r>
                        <a:rPr lang="es-ES" sz="1800" dirty="0" smtClean="0"/>
                        <a:t>tativos</a:t>
                      </a:r>
                      <a:endParaRPr lang="es-ES" sz="1800" dirty="0"/>
                    </a:p>
                  </a:txBody>
                  <a:tcPr>
                    <a:cell3D prstMaterial="dkEdge">
                      <a:bevel prst="artDeco"/>
                      <a:lightRig rig="flood" dir="t"/>
                    </a:cell3D>
                  </a:tcPr>
                </a:tc>
                <a:tc>
                  <a:txBody>
                    <a:bodyPr/>
                    <a:lstStyle/>
                    <a:p>
                      <a:pPr algn="r"/>
                      <a:r>
                        <a:rPr lang="es-ES" sz="1800" dirty="0" smtClean="0"/>
                        <a:t>8</a:t>
                      </a:r>
                      <a:endParaRPr lang="es-ES" sz="1800" dirty="0"/>
                    </a:p>
                  </a:txBody>
                  <a:tcPr>
                    <a:cell3D prstMaterial="dkEdge">
                      <a:bevel prst="artDeco"/>
                      <a:lightRig rig="flood" dir="t"/>
                    </a:cell3D>
                  </a:tcPr>
                </a:tc>
              </a:tr>
              <a:tr h="339688">
                <a:tc>
                  <a:txBody>
                    <a:bodyPr/>
                    <a:lstStyle/>
                    <a:p>
                      <a:r>
                        <a:rPr lang="es-ES" sz="1800" dirty="0" smtClean="0"/>
                        <a:t>Un paradigma</a:t>
                      </a:r>
                      <a:r>
                        <a:rPr lang="es-ES" sz="1800" baseline="0" dirty="0" smtClean="0"/>
                        <a:t> es….</a:t>
                      </a:r>
                      <a:endParaRPr lang="es-ES" sz="1800" dirty="0"/>
                    </a:p>
                  </a:txBody>
                  <a:tcPr>
                    <a:cell3D prstMaterial="dkEdge">
                      <a:bevel prst="artDeco"/>
                      <a:lightRig rig="flood" dir="t"/>
                    </a:cell3D>
                  </a:tcPr>
                </a:tc>
                <a:tc>
                  <a:txBody>
                    <a:bodyPr/>
                    <a:lstStyle/>
                    <a:p>
                      <a:pPr algn="r"/>
                      <a:r>
                        <a:rPr lang="es-ES" sz="1800" dirty="0" smtClean="0"/>
                        <a:t>13</a:t>
                      </a:r>
                      <a:endParaRPr lang="es-ES" sz="1800" dirty="0"/>
                    </a:p>
                  </a:txBody>
                  <a:tcPr>
                    <a:cell3D prstMaterial="dkEdge">
                      <a:bevel prst="artDeco"/>
                      <a:lightRig rig="flood" dir="t"/>
                    </a:cell3D>
                  </a:tcPr>
                </a:tc>
              </a:tr>
              <a:tr h="473407">
                <a:tc>
                  <a:txBody>
                    <a:bodyPr/>
                    <a:lstStyle/>
                    <a:p>
                      <a:r>
                        <a:rPr lang="es-ES" sz="1800" dirty="0" smtClean="0"/>
                        <a:t>Diseño de la investigación basada en asistencia complementaria</a:t>
                      </a:r>
                      <a:endParaRPr lang="es-ES" sz="1800" dirty="0"/>
                    </a:p>
                  </a:txBody>
                  <a:tcPr>
                    <a:cell3D prstMaterial="dkEdge">
                      <a:bevel prst="artDeco"/>
                      <a:lightRig rig="flood" dir="t"/>
                    </a:cell3D>
                  </a:tcPr>
                </a:tc>
                <a:tc>
                  <a:txBody>
                    <a:bodyPr/>
                    <a:lstStyle/>
                    <a:p>
                      <a:pPr algn="r"/>
                      <a:r>
                        <a:rPr lang="es-ES" sz="1800" dirty="0" smtClean="0"/>
                        <a:t>15</a:t>
                      </a:r>
                      <a:endParaRPr lang="es-ES" sz="1800" dirty="0"/>
                    </a:p>
                  </a:txBody>
                  <a:tcPr>
                    <a:cell3D prstMaterial="dkEdge">
                      <a:bevel prst="artDeco"/>
                      <a:lightRig rig="flood" dir="t"/>
                    </a:cell3D>
                  </a:tcPr>
                </a:tc>
              </a:tr>
              <a:tr h="473407">
                <a:tc>
                  <a:txBody>
                    <a:bodyPr/>
                    <a:lstStyle/>
                    <a:p>
                      <a:r>
                        <a:rPr lang="es-ES" sz="1800" dirty="0" smtClean="0"/>
                        <a:t>Decisiones de prioridad y de secuencia </a:t>
                      </a:r>
                      <a:endParaRPr lang="es-ES" sz="1800" dirty="0"/>
                    </a:p>
                  </a:txBody>
                  <a:tcPr>
                    <a:cell3D prstMaterial="dkEdge">
                      <a:bevel prst="artDeco"/>
                      <a:lightRig rig="flood" dir="t"/>
                    </a:cell3D>
                  </a:tcPr>
                </a:tc>
                <a:tc>
                  <a:txBody>
                    <a:bodyPr/>
                    <a:lstStyle/>
                    <a:p>
                      <a:pPr algn="r"/>
                      <a:r>
                        <a:rPr lang="es-ES" sz="1800" dirty="0" smtClean="0"/>
                        <a:t>26</a:t>
                      </a:r>
                      <a:endParaRPr lang="es-ES" sz="1800" dirty="0"/>
                    </a:p>
                  </a:txBody>
                  <a:tcPr>
                    <a:cell3D prstMaterial="dkEdge">
                      <a:bevel prst="artDeco"/>
                      <a:lightRig rig="flood" dir="t"/>
                    </a:cell3D>
                  </a:tcPr>
                </a:tc>
              </a:tr>
              <a:tr h="339688">
                <a:tc>
                  <a:txBody>
                    <a:bodyPr/>
                    <a:lstStyle/>
                    <a:p>
                      <a:r>
                        <a:rPr lang="es-ES" sz="1800" dirty="0" smtClean="0"/>
                        <a:t>Cuestiones actuales y direcciones futuras</a:t>
                      </a:r>
                      <a:endParaRPr lang="es-ES" sz="1800" dirty="0"/>
                    </a:p>
                  </a:txBody>
                  <a:tcPr>
                    <a:cell3D prstMaterial="dkEdge">
                      <a:bevel prst="artDeco"/>
                      <a:lightRig rig="flood" dir="t"/>
                    </a:cell3D>
                  </a:tcPr>
                </a:tc>
                <a:tc>
                  <a:txBody>
                    <a:bodyPr/>
                    <a:lstStyle/>
                    <a:p>
                      <a:pPr algn="r"/>
                      <a:r>
                        <a:rPr lang="es-ES" sz="1800" dirty="0" smtClean="0"/>
                        <a:t>31</a:t>
                      </a:r>
                      <a:endParaRPr lang="es-ES" sz="1800" dirty="0"/>
                    </a:p>
                  </a:txBody>
                  <a:tcPr>
                    <a:cell3D prstMaterial="dkEdge">
                      <a:bevel prst="artDeco"/>
                      <a:lightRig rig="flood" dir="t"/>
                    </a:cell3D>
                  </a:tcPr>
                </a:tc>
              </a:tr>
              <a:tr h="339688">
                <a:tc>
                  <a:txBody>
                    <a:bodyPr/>
                    <a:lstStyle/>
                    <a:p>
                      <a:r>
                        <a:rPr lang="es-ES" sz="1800" dirty="0" smtClean="0"/>
                        <a:t>Conclusiones</a:t>
                      </a:r>
                      <a:endParaRPr lang="es-ES" sz="1800" dirty="0"/>
                    </a:p>
                  </a:txBody>
                  <a:tcPr>
                    <a:cell3D prstMaterial="dkEdge">
                      <a:bevel prst="artDeco"/>
                      <a:lightRig rig="flood" dir="t"/>
                    </a:cell3D>
                  </a:tcPr>
                </a:tc>
                <a:tc>
                  <a:txBody>
                    <a:bodyPr/>
                    <a:lstStyle/>
                    <a:p>
                      <a:pPr algn="r"/>
                      <a:r>
                        <a:rPr lang="es-ES" sz="1800" dirty="0" smtClean="0"/>
                        <a:t>38</a:t>
                      </a:r>
                      <a:endParaRPr lang="es-ES" sz="1800" dirty="0"/>
                    </a:p>
                  </a:txBody>
                  <a:tcPr>
                    <a:cell3D prstMaterial="dkEdge">
                      <a:bevel prst="artDeco"/>
                      <a:lightRig rig="flood" dir="t"/>
                    </a:cell3D>
                  </a:tcPr>
                </a:tc>
              </a:tr>
              <a:tr h="339688">
                <a:tc>
                  <a:txBody>
                    <a:bodyPr/>
                    <a:lstStyle/>
                    <a:p>
                      <a:r>
                        <a:rPr lang="es-ES" sz="1800" dirty="0" smtClean="0"/>
                        <a:t>Referencias</a:t>
                      </a:r>
                      <a:endParaRPr lang="es-ES" sz="1800" dirty="0"/>
                    </a:p>
                  </a:txBody>
                  <a:tcPr>
                    <a:cell3D prstMaterial="dkEdge">
                      <a:bevel prst="artDeco"/>
                      <a:lightRig rig="flood" dir="t"/>
                    </a:cell3D>
                  </a:tcPr>
                </a:tc>
                <a:tc>
                  <a:txBody>
                    <a:bodyPr/>
                    <a:lstStyle/>
                    <a:p>
                      <a:pPr algn="r"/>
                      <a:r>
                        <a:rPr lang="es-ES" sz="1800" dirty="0" smtClean="0"/>
                        <a:t>39</a:t>
                      </a:r>
                      <a:endParaRPr lang="es-ES" sz="1800" dirty="0"/>
                    </a:p>
                  </a:txBody>
                  <a:tcPr>
                    <a:cell3D prstMaterial="dkEdge">
                      <a:bevel prst="artDeco"/>
                      <a:lightRig rig="flood" dir="t"/>
                    </a:cell3D>
                  </a:tcPr>
                </a:tc>
              </a:tr>
            </a:tbl>
          </a:graphicData>
        </a:graphic>
      </p:graphicFrame>
      <p:pic>
        <p:nvPicPr>
          <p:cNvPr id="7" name="Picture 2"/>
          <p:cNvPicPr>
            <a:picLocks noChangeAspect="1" noChangeArrowheads="1"/>
          </p:cNvPicPr>
          <p:nvPr/>
        </p:nvPicPr>
        <p:blipFill>
          <a:blip r:embed="rId2" cstate="print"/>
          <a:srcRect/>
          <a:stretch>
            <a:fillRect/>
          </a:stretch>
        </p:blipFill>
        <p:spPr bwMode="auto">
          <a:xfrm>
            <a:off x="7380312" y="218503"/>
            <a:ext cx="936625" cy="811213"/>
          </a:xfrm>
          <a:prstGeom prst="rect">
            <a:avLst/>
          </a:prstGeom>
          <a:noFill/>
          <a:ln w="9525">
            <a:noFill/>
            <a:round/>
            <a:headEnd/>
            <a:tailEnd/>
          </a:ln>
        </p:spPr>
      </p:pic>
      <p:sp>
        <p:nvSpPr>
          <p:cNvPr id="8" name="Marcador de número de diapositiva 7"/>
          <p:cNvSpPr>
            <a:spLocks noGrp="1"/>
          </p:cNvSpPr>
          <p:nvPr>
            <p:ph type="sldNum" sz="quarter" idx="12"/>
          </p:nvPr>
        </p:nvSpPr>
        <p:spPr/>
        <p:txBody>
          <a:bodyPr/>
          <a:lstStyle/>
          <a:p>
            <a:fld id="{97456484-8DE4-4958-A062-E78070E12F83}" type="slidenum">
              <a:rPr lang="es-ES" smtClean="0"/>
              <a:t>3</a:t>
            </a:fld>
            <a:endParaRPr lang="es-ES"/>
          </a:p>
        </p:txBody>
      </p:sp>
    </p:spTree>
    <p:extLst>
      <p:ext uri="{BB962C8B-B14F-4D97-AF65-F5344CB8AC3E}">
        <p14:creationId xmlns:p14="http://schemas.microsoft.com/office/powerpoint/2010/main" val="35810625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4638"/>
            <a:ext cx="7772400" cy="562074"/>
          </a:xfrm>
        </p:spPr>
        <p:txBody>
          <a:bodyPr>
            <a:normAutofit fontScale="90000"/>
          </a:bodyPr>
          <a:lstStyle/>
          <a:p>
            <a:pPr algn="ctr"/>
            <a:r>
              <a:rPr lang="es-ES" b="1" dirty="0" smtClean="0"/>
              <a:t>Decisiones de prioridad </a:t>
            </a:r>
            <a:endParaRPr lang="es-ES"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404463567"/>
              </p:ext>
            </p:extLst>
          </p:nvPr>
        </p:nvGraphicFramePr>
        <p:xfrm>
          <a:off x="179512" y="1268760"/>
          <a:ext cx="8712968" cy="5472608"/>
        </p:xfrm>
        <a:graphic>
          <a:graphicData uri="http://schemas.openxmlformats.org/drawingml/2006/table">
            <a:tbl>
              <a:tblPr firstRow="1" bandRow="1">
                <a:tableStyleId>{3B4B98B0-60AC-42C2-AFA5-B58CD77FA1E5}</a:tableStyleId>
              </a:tblPr>
              <a:tblGrid>
                <a:gridCol w="2304256"/>
                <a:gridCol w="3168352"/>
                <a:gridCol w="3240360"/>
              </a:tblGrid>
              <a:tr h="1559235">
                <a:tc>
                  <a:txBody>
                    <a:bodyPr/>
                    <a:lstStyle/>
                    <a:p>
                      <a:r>
                        <a:rPr kumimoji="0" lang="es-ES" sz="1200" kern="1200" dirty="0" smtClean="0"/>
                        <a:t>Método principal = letras mayúsculas </a:t>
                      </a:r>
                    </a:p>
                    <a:p>
                      <a:r>
                        <a:rPr kumimoji="0" lang="es-ES" sz="1200" kern="1200" dirty="0" smtClean="0"/>
                        <a:t>método complementario =letras minúsculas , </a:t>
                      </a:r>
                    </a:p>
                    <a:p>
                      <a:r>
                        <a:rPr kumimoji="0" lang="es-ES" sz="1200" kern="1200" dirty="0" smtClean="0"/>
                        <a:t>el orden de los dos métodos  unidos por una flecha  y muestra la secuencia en la que se utilizan </a:t>
                      </a:r>
                      <a:endParaRPr lang="es-ES" sz="1200" dirty="0"/>
                    </a:p>
                  </a:txBody>
                  <a:tcPr/>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lang="es-ES" sz="1200" dirty="0" smtClean="0"/>
                        <a:t>4.  Seguimiento cuantitativo</a:t>
                      </a:r>
                    </a:p>
                    <a:p>
                      <a:pPr marL="342900" marR="0" indent="-342900" algn="l" defTabSz="914400" rtl="0" eaLnBrk="1" fontAlgn="auto" latinLnBrk="0" hangingPunct="1">
                        <a:lnSpc>
                          <a:spcPct val="100000"/>
                        </a:lnSpc>
                        <a:spcBef>
                          <a:spcPts val="0"/>
                        </a:spcBef>
                        <a:spcAft>
                          <a:spcPts val="0"/>
                        </a:spcAft>
                        <a:buClrTx/>
                        <a:buSzTx/>
                        <a:buFontTx/>
                        <a:buNone/>
                        <a:tabLst/>
                        <a:defRPr/>
                      </a:pPr>
                      <a:r>
                        <a:rPr lang="es-ES" sz="1200" dirty="0" smtClean="0"/>
                        <a:t>QUAL          </a:t>
                      </a:r>
                      <a:r>
                        <a:rPr lang="es-ES" sz="1200" dirty="0" err="1" smtClean="0"/>
                        <a:t>quant</a:t>
                      </a:r>
                      <a:endParaRPr lang="es-ES" sz="1200" dirty="0"/>
                    </a:p>
                  </a:txBody>
                  <a:tcPr/>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kumimoji="0" lang="es-ES" sz="1200" kern="1200" dirty="0" smtClean="0"/>
                        <a:t> inconveniente: Los resultados cualitativos deben ser tratados como provisionales hasta que sean confirmados por la investigación cuantitativa.</a:t>
                      </a:r>
                      <a:endParaRPr lang="es-ES" sz="1200" dirty="0"/>
                    </a:p>
                  </a:txBody>
                  <a:tcPr/>
                </a:tc>
              </a:tr>
              <a:tr h="3913373">
                <a:tc>
                  <a:txBody>
                    <a:bodyPr/>
                    <a:lstStyle/>
                    <a:p>
                      <a:r>
                        <a:rPr lang="es-ES" sz="1400" dirty="0" smtClean="0"/>
                        <a:t>Método complementario: Posterior</a:t>
                      </a:r>
                    </a:p>
                    <a:p>
                      <a:endParaRPr lang="es-ES" sz="1600" dirty="0"/>
                    </a:p>
                  </a:txBody>
                  <a:tcPr/>
                </a:tc>
                <a:tc>
                  <a:txBody>
                    <a:bodyPr/>
                    <a:lstStyle/>
                    <a:p>
                      <a:pPr>
                        <a:buFont typeface="Arial" pitchFamily="34" charset="0"/>
                        <a:buChar char="•"/>
                      </a:pPr>
                      <a:r>
                        <a:rPr lang="es-ES" sz="1600" dirty="0" smtClean="0"/>
                        <a:t>Finalidad: estudio cuantitativo más pequeño ayuda a evaluar e interpretar los resultados de un estudio principalmente cualitativo.</a:t>
                      </a:r>
                    </a:p>
                    <a:p>
                      <a:pPr>
                        <a:buFont typeface="Arial" pitchFamily="34" charset="0"/>
                        <a:buChar char="•"/>
                      </a:pPr>
                      <a:r>
                        <a:rPr lang="es-ES" sz="1600" dirty="0" smtClean="0"/>
                        <a:t>Puede: generalizar los resultados a diferentes muestras, los elementos de prueba de las teorías emergentes, </a:t>
                      </a:r>
                      <a:r>
                        <a:rPr lang="es-ES" sz="1600" dirty="0" err="1" smtClean="0"/>
                        <a:t>etc</a:t>
                      </a:r>
                      <a:endParaRPr lang="es-ES" sz="1600" dirty="0" smtClean="0"/>
                    </a:p>
                    <a:p>
                      <a:pPr>
                        <a:buFont typeface="Arial" pitchFamily="34" charset="0"/>
                        <a:buChar char="•"/>
                      </a:pPr>
                      <a:r>
                        <a:rPr lang="es-ES" sz="1600" dirty="0" smtClean="0"/>
                        <a:t>Ejemplo: una encuesta a nivel estatal de un programa de salud escolar persigue resultados tempranos de un estudio de caso.</a:t>
                      </a:r>
                      <a:endParaRPr lang="es-ES" sz="1600" dirty="0"/>
                    </a:p>
                  </a:txBody>
                  <a:tcPr/>
                </a:tc>
                <a:tc>
                  <a:txBody>
                    <a:bodyPr/>
                    <a:lstStyle/>
                    <a:p>
                      <a:pPr>
                        <a:buFont typeface="Arial" pitchFamily="34" charset="0"/>
                        <a:buChar char="•"/>
                      </a:pPr>
                      <a:r>
                        <a:rPr kumimoji="0" lang="es-ES" sz="1400" kern="1200" dirty="0" smtClean="0"/>
                        <a:t>El uso clásico de este diseño es el de explorar la generalización</a:t>
                      </a:r>
                      <a:r>
                        <a:rPr kumimoji="0" lang="es-ES" sz="1400" kern="1200" baseline="0" dirty="0" smtClean="0"/>
                        <a:t> </a:t>
                      </a:r>
                      <a:r>
                        <a:rPr kumimoji="0" lang="es-ES" sz="1400" kern="1200" dirty="0" smtClean="0"/>
                        <a:t>o transferibilidad de las conclusiones de la investigación cualitativa.</a:t>
                      </a:r>
                    </a:p>
                    <a:p>
                      <a:pPr>
                        <a:buFont typeface="Arial" pitchFamily="34" charset="0"/>
                        <a:buChar char="•"/>
                      </a:pPr>
                      <a:r>
                        <a:rPr kumimoji="0" lang="es-ES" sz="1400" kern="1200" dirty="0" smtClean="0"/>
                        <a:t>Los autores de los estudios de casos a menudo quieren saber algo sobre la pertinencia de sus observaciones -la transferibilidad de sus resultados –</a:t>
                      </a:r>
                    </a:p>
                    <a:p>
                      <a:pPr>
                        <a:buFont typeface="Arial" pitchFamily="34" charset="0"/>
                        <a:buChar char="•"/>
                      </a:pPr>
                      <a:r>
                        <a:rPr kumimoji="0" lang="es-ES" sz="1400" kern="1200" dirty="0" smtClean="0"/>
                        <a:t>Estudio de seguimiento: Entrevistas cualitativas con detalle </a:t>
                      </a:r>
                      <a:r>
                        <a:rPr lang="es-ES" sz="1400" dirty="0" smtClean="0"/>
                        <a:t>descubrir la perspectiva de las mujeres en las familias y luego los datos cuantitativos secundarios que ayudarían a convencer a los políticos de la importancia de sus hallazgos.  (</a:t>
                      </a:r>
                      <a:r>
                        <a:rPr lang="es-ES" sz="1400" dirty="0" err="1" smtClean="0"/>
                        <a:t>Nichols</a:t>
                      </a:r>
                      <a:r>
                        <a:rPr lang="es-ES" sz="1400" dirty="0" smtClean="0"/>
                        <a:t>,</a:t>
                      </a:r>
                      <a:r>
                        <a:rPr lang="es-ES" sz="1400" baseline="0" dirty="0" smtClean="0"/>
                        <a:t> 1995)</a:t>
                      </a:r>
                      <a:endParaRPr kumimoji="0" lang="es-ES" sz="1400" kern="1200" dirty="0" smtClean="0"/>
                    </a:p>
                    <a:p>
                      <a:pPr>
                        <a:buFont typeface="Arial" pitchFamily="34" charset="0"/>
                        <a:buChar char="•"/>
                      </a:pPr>
                      <a:endParaRPr lang="es-ES" sz="1200" dirty="0"/>
                    </a:p>
                  </a:txBody>
                  <a:tcPr/>
                </a:tc>
              </a:tr>
            </a:tbl>
          </a:graphicData>
        </a:graphic>
      </p:graphicFrame>
      <p:cxnSp>
        <p:nvCxnSpPr>
          <p:cNvPr id="6" name="5 Conector recto de flecha"/>
          <p:cNvCxnSpPr/>
          <p:nvPr/>
        </p:nvCxnSpPr>
        <p:spPr>
          <a:xfrm>
            <a:off x="3059832" y="1772816"/>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Marcador de número de diapositiva 6"/>
          <p:cNvSpPr>
            <a:spLocks noGrp="1"/>
          </p:cNvSpPr>
          <p:nvPr>
            <p:ph type="sldNum" sz="quarter" idx="12"/>
          </p:nvPr>
        </p:nvSpPr>
        <p:spPr/>
        <p:txBody>
          <a:bodyPr/>
          <a:lstStyle/>
          <a:p>
            <a:fld id="{97456484-8DE4-4958-A062-E78070E12F83}" type="slidenum">
              <a:rPr lang="es-ES" smtClean="0"/>
              <a:t>30</a:t>
            </a:fld>
            <a:endParaRPr lang="es-ES"/>
          </a:p>
        </p:txBody>
      </p:sp>
      <p:pic>
        <p:nvPicPr>
          <p:cNvPr id="8" name="Picture 2"/>
          <p:cNvPicPr>
            <a:picLocks noChangeAspect="1" noChangeArrowheads="1"/>
          </p:cNvPicPr>
          <p:nvPr/>
        </p:nvPicPr>
        <p:blipFill>
          <a:blip r:embed="rId3" cstate="print"/>
          <a:srcRect/>
          <a:stretch>
            <a:fillRect/>
          </a:stretch>
        </p:blipFill>
        <p:spPr bwMode="auto">
          <a:xfrm>
            <a:off x="8137110" y="179319"/>
            <a:ext cx="936625" cy="811213"/>
          </a:xfrm>
          <a:prstGeom prst="rect">
            <a:avLst/>
          </a:prstGeom>
          <a:noFill/>
          <a:ln w="9525">
            <a:noFill/>
            <a:round/>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548680"/>
            <a:ext cx="6768752" cy="3600400"/>
          </a:xfrm>
        </p:spPr>
        <p:txBody>
          <a:bodyPr>
            <a:noAutofit/>
          </a:bodyPr>
          <a:lstStyle/>
          <a:p>
            <a:pPr algn="ctr"/>
            <a:r>
              <a:rPr lang="es-ES" sz="4800" b="1" dirty="0" smtClean="0"/>
              <a:t/>
            </a:r>
            <a:br>
              <a:rPr lang="es-ES" sz="4800" b="1" dirty="0" smtClean="0"/>
            </a:br>
            <a:r>
              <a:rPr lang="es-ES" sz="4800" b="1" dirty="0" smtClean="0"/>
              <a:t/>
            </a:r>
            <a:br>
              <a:rPr lang="es-ES" sz="4800" b="1" dirty="0" smtClean="0"/>
            </a:br>
            <a:r>
              <a:rPr lang="es-ES" sz="4800" b="1" dirty="0" smtClean="0"/>
              <a:t/>
            </a:r>
            <a:br>
              <a:rPr lang="es-ES" sz="4800" b="1" dirty="0" smtClean="0"/>
            </a:br>
            <a:r>
              <a:rPr lang="es-ES" sz="4800" b="1" dirty="0" smtClean="0"/>
              <a:t/>
            </a:r>
            <a:br>
              <a:rPr lang="es-ES" sz="4800" b="1" dirty="0" smtClean="0"/>
            </a:br>
            <a:r>
              <a:rPr lang="es-ES" sz="4800" b="1" dirty="0" smtClean="0"/>
              <a:t>Cuestiones actuales y direcciones futuras</a:t>
            </a:r>
            <a:r>
              <a:rPr lang="es-ES" sz="4800" dirty="0" smtClean="0"/>
              <a:t/>
            </a:r>
            <a:br>
              <a:rPr lang="es-ES" sz="4800" dirty="0" smtClean="0"/>
            </a:br>
            <a:endParaRPr lang="es-ES" sz="4800" dirty="0"/>
          </a:p>
        </p:txBody>
      </p:sp>
      <p:sp>
        <p:nvSpPr>
          <p:cNvPr id="5" name="Marcador de número de diapositiva 4"/>
          <p:cNvSpPr>
            <a:spLocks noGrp="1"/>
          </p:cNvSpPr>
          <p:nvPr>
            <p:ph type="sldNum" sz="quarter" idx="12"/>
          </p:nvPr>
        </p:nvSpPr>
        <p:spPr/>
        <p:txBody>
          <a:bodyPr/>
          <a:lstStyle/>
          <a:p>
            <a:fld id="{97456484-8DE4-4958-A062-E78070E12F83}" type="slidenum">
              <a:rPr lang="es-ES" smtClean="0"/>
              <a:t>31</a:t>
            </a:fld>
            <a:endParaRPr lang="es-ES"/>
          </a:p>
        </p:txBody>
      </p:sp>
      <p:pic>
        <p:nvPicPr>
          <p:cNvPr id="6" name="Picture 2"/>
          <p:cNvPicPr>
            <a:picLocks noChangeAspect="1" noChangeArrowheads="1"/>
          </p:cNvPicPr>
          <p:nvPr/>
        </p:nvPicPr>
        <p:blipFill>
          <a:blip r:embed="rId2" cstate="print"/>
          <a:srcRect/>
          <a:stretch>
            <a:fillRect/>
          </a:stretch>
        </p:blipFill>
        <p:spPr bwMode="auto">
          <a:xfrm>
            <a:off x="420688" y="285750"/>
            <a:ext cx="936625" cy="811213"/>
          </a:xfrm>
          <a:prstGeom prst="rect">
            <a:avLst/>
          </a:prstGeom>
          <a:noFill/>
          <a:ln w="9525">
            <a:noFill/>
            <a:round/>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Cuestiones </a:t>
            </a:r>
            <a:r>
              <a:rPr lang="es-ES" dirty="0" smtClean="0"/>
              <a:t>actuales </a:t>
            </a:r>
            <a:r>
              <a:rPr lang="es-ES" dirty="0" smtClean="0"/>
              <a:t>(1998)</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28251316"/>
              </p:ext>
            </p:extLst>
          </p:nvPr>
        </p:nvGraphicFramePr>
        <p:xfrm>
          <a:off x="1942415" y="1484784"/>
          <a:ext cx="6591985" cy="4426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Marcador de número de diapositiva 6"/>
          <p:cNvSpPr>
            <a:spLocks noGrp="1"/>
          </p:cNvSpPr>
          <p:nvPr>
            <p:ph type="sldNum" sz="quarter" idx="12"/>
          </p:nvPr>
        </p:nvSpPr>
        <p:spPr/>
        <p:txBody>
          <a:bodyPr/>
          <a:lstStyle/>
          <a:p>
            <a:fld id="{97456484-8DE4-4958-A062-E78070E12F83}" type="slidenum">
              <a:rPr lang="es-ES" smtClean="0"/>
              <a:t>32</a:t>
            </a:fld>
            <a:endParaRPr lang="es-ES"/>
          </a:p>
        </p:txBody>
      </p:sp>
      <p:pic>
        <p:nvPicPr>
          <p:cNvPr id="8" name="Picture 2"/>
          <p:cNvPicPr>
            <a:picLocks noChangeAspect="1" noChangeArrowheads="1"/>
          </p:cNvPicPr>
          <p:nvPr/>
        </p:nvPicPr>
        <p:blipFill>
          <a:blip r:embed="rId8" cstate="print"/>
          <a:srcRect/>
          <a:stretch>
            <a:fillRect/>
          </a:stretch>
        </p:blipFill>
        <p:spPr bwMode="auto">
          <a:xfrm>
            <a:off x="7884368" y="218503"/>
            <a:ext cx="936625" cy="811213"/>
          </a:xfrm>
          <a:prstGeom prst="rect">
            <a:avLst/>
          </a:prstGeom>
          <a:noFill/>
          <a:ln w="9525">
            <a:noFill/>
            <a:round/>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Cuestiones </a:t>
            </a:r>
            <a:r>
              <a:rPr lang="es-ES" dirty="0" smtClean="0"/>
              <a:t>actuales </a:t>
            </a:r>
            <a:r>
              <a:rPr lang="es-ES" dirty="0" smtClean="0"/>
              <a:t>(1998)</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21892519"/>
              </p:ext>
            </p:extLst>
          </p:nvPr>
        </p:nvGraphicFramePr>
        <p:xfrm>
          <a:off x="1942415" y="1484784"/>
          <a:ext cx="6591985" cy="4426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Marcador de número de diapositiva 6"/>
          <p:cNvSpPr>
            <a:spLocks noGrp="1"/>
          </p:cNvSpPr>
          <p:nvPr>
            <p:ph type="sldNum" sz="quarter" idx="12"/>
          </p:nvPr>
        </p:nvSpPr>
        <p:spPr/>
        <p:txBody>
          <a:bodyPr/>
          <a:lstStyle/>
          <a:p>
            <a:fld id="{97456484-8DE4-4958-A062-E78070E12F83}" type="slidenum">
              <a:rPr lang="es-ES" smtClean="0"/>
              <a:t>33</a:t>
            </a:fld>
            <a:endParaRPr lang="es-ES"/>
          </a:p>
        </p:txBody>
      </p:sp>
      <p:pic>
        <p:nvPicPr>
          <p:cNvPr id="8" name="Picture 2"/>
          <p:cNvPicPr>
            <a:picLocks noChangeAspect="1" noChangeArrowheads="1"/>
          </p:cNvPicPr>
          <p:nvPr/>
        </p:nvPicPr>
        <p:blipFill>
          <a:blip r:embed="rId8" cstate="print"/>
          <a:srcRect/>
          <a:stretch>
            <a:fillRect/>
          </a:stretch>
        </p:blipFill>
        <p:spPr bwMode="auto">
          <a:xfrm>
            <a:off x="8066087" y="218503"/>
            <a:ext cx="936625" cy="811213"/>
          </a:xfrm>
          <a:prstGeom prst="rect">
            <a:avLst/>
          </a:prstGeom>
          <a:noFill/>
          <a:ln w="9525">
            <a:noFill/>
            <a:round/>
            <a:headEnd/>
            <a:tailEnd/>
          </a:ln>
        </p:spPr>
      </p:pic>
    </p:spTree>
    <p:extLst>
      <p:ext uri="{BB962C8B-B14F-4D97-AF65-F5344CB8AC3E}">
        <p14:creationId xmlns:p14="http://schemas.microsoft.com/office/powerpoint/2010/main" val="30190885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18757"/>
            <a:ext cx="3583045" cy="559556"/>
          </a:xfrm>
        </p:spPr>
        <p:txBody>
          <a:bodyPr>
            <a:noAutofit/>
          </a:bodyPr>
          <a:lstStyle/>
          <a:p>
            <a:r>
              <a:rPr lang="es-ES" sz="2400" b="1" dirty="0" smtClean="0"/>
              <a:t>Cuestiones actuales.</a:t>
            </a:r>
            <a:endParaRPr lang="es-ES" sz="2400" b="1" dirty="0"/>
          </a:p>
        </p:txBody>
      </p:sp>
      <p:graphicFrame>
        <p:nvGraphicFramePr>
          <p:cNvPr id="7" name="Diagrama 6"/>
          <p:cNvGraphicFramePr/>
          <p:nvPr>
            <p:extLst>
              <p:ext uri="{D42A27DB-BD31-4B8C-83A1-F6EECF244321}">
                <p14:modId xmlns:p14="http://schemas.microsoft.com/office/powerpoint/2010/main" val="3748421706"/>
              </p:ext>
            </p:extLst>
          </p:nvPr>
        </p:nvGraphicFramePr>
        <p:xfrm>
          <a:off x="1979712" y="1556791"/>
          <a:ext cx="6768752" cy="47525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Marcador de número de diapositiva 9"/>
          <p:cNvSpPr>
            <a:spLocks noGrp="1"/>
          </p:cNvSpPr>
          <p:nvPr>
            <p:ph type="sldNum" sz="quarter" idx="12"/>
          </p:nvPr>
        </p:nvSpPr>
        <p:spPr/>
        <p:txBody>
          <a:bodyPr/>
          <a:lstStyle/>
          <a:p>
            <a:fld id="{97456484-8DE4-4958-A062-E78070E12F83}" type="slidenum">
              <a:rPr lang="es-ES" smtClean="0"/>
              <a:t>34</a:t>
            </a:fld>
            <a:endParaRPr lang="es-ES"/>
          </a:p>
        </p:txBody>
      </p:sp>
      <p:pic>
        <p:nvPicPr>
          <p:cNvPr id="11" name="Picture 2"/>
          <p:cNvPicPr>
            <a:picLocks noChangeAspect="1" noChangeArrowheads="1"/>
          </p:cNvPicPr>
          <p:nvPr/>
        </p:nvPicPr>
        <p:blipFill>
          <a:blip r:embed="rId7" cstate="print"/>
          <a:srcRect/>
          <a:stretch>
            <a:fillRect/>
          </a:stretch>
        </p:blipFill>
        <p:spPr bwMode="auto">
          <a:xfrm>
            <a:off x="7524328" y="382176"/>
            <a:ext cx="936625" cy="811213"/>
          </a:xfrm>
          <a:prstGeom prst="rect">
            <a:avLst/>
          </a:prstGeom>
          <a:noFill/>
          <a:ln w="9525">
            <a:noFill/>
            <a:round/>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18757"/>
            <a:ext cx="3583045" cy="559556"/>
          </a:xfrm>
        </p:spPr>
        <p:txBody>
          <a:bodyPr>
            <a:noAutofit/>
          </a:bodyPr>
          <a:lstStyle/>
          <a:p>
            <a:r>
              <a:rPr lang="es-ES" sz="2400" b="1" dirty="0" smtClean="0"/>
              <a:t>Cuestiones actuales.</a:t>
            </a:r>
            <a:endParaRPr lang="es-ES" sz="2400" b="1"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93995020"/>
              </p:ext>
            </p:extLst>
          </p:nvPr>
        </p:nvGraphicFramePr>
        <p:xfrm>
          <a:off x="683568" y="764704"/>
          <a:ext cx="7668344" cy="5658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Marcador de número de diapositiva 8"/>
          <p:cNvSpPr>
            <a:spLocks noGrp="1"/>
          </p:cNvSpPr>
          <p:nvPr>
            <p:ph type="sldNum" sz="quarter" idx="12"/>
          </p:nvPr>
        </p:nvSpPr>
        <p:spPr/>
        <p:txBody>
          <a:bodyPr/>
          <a:lstStyle/>
          <a:p>
            <a:fld id="{97456484-8DE4-4958-A062-E78070E12F83}" type="slidenum">
              <a:rPr lang="es-ES" smtClean="0"/>
              <a:t>35</a:t>
            </a:fld>
            <a:endParaRPr lang="es-ES"/>
          </a:p>
        </p:txBody>
      </p:sp>
      <p:pic>
        <p:nvPicPr>
          <p:cNvPr id="10" name="Picture 2"/>
          <p:cNvPicPr>
            <a:picLocks noChangeAspect="1" noChangeArrowheads="1"/>
          </p:cNvPicPr>
          <p:nvPr/>
        </p:nvPicPr>
        <p:blipFill>
          <a:blip r:embed="rId7" cstate="print"/>
          <a:srcRect/>
          <a:stretch>
            <a:fillRect/>
          </a:stretch>
        </p:blipFill>
        <p:spPr bwMode="auto">
          <a:xfrm>
            <a:off x="8028384" y="172706"/>
            <a:ext cx="936625" cy="811213"/>
          </a:xfrm>
          <a:prstGeom prst="rect">
            <a:avLst/>
          </a:prstGeom>
          <a:noFill/>
          <a:ln w="9525">
            <a:noFill/>
            <a:round/>
            <a:headEnd/>
            <a:tailEnd/>
          </a:ln>
        </p:spPr>
      </p:pic>
    </p:spTree>
    <p:extLst>
      <p:ext uri="{BB962C8B-B14F-4D97-AF65-F5344CB8AC3E}">
        <p14:creationId xmlns:p14="http://schemas.microsoft.com/office/powerpoint/2010/main" val="20068311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260648"/>
            <a:ext cx="5040559" cy="648072"/>
          </a:xfrm>
        </p:spPr>
        <p:txBody>
          <a:bodyPr>
            <a:noAutofit/>
          </a:bodyPr>
          <a:lstStyle/>
          <a:p>
            <a:r>
              <a:rPr lang="es-ES" sz="2400" b="1" dirty="0" smtClean="0">
                <a:effectLst>
                  <a:outerShdw blurRad="38100" dist="38100" dir="2700000" algn="tl">
                    <a:srgbClr val="000000">
                      <a:alpha val="43137"/>
                    </a:srgbClr>
                  </a:outerShdw>
                </a:effectLst>
              </a:rPr>
              <a:t>Para elegir el método ideal… </a:t>
            </a:r>
            <a:r>
              <a:rPr lang="es-ES" sz="2400" b="1" dirty="0" smtClean="0">
                <a:effectLst>
                  <a:outerShdw blurRad="38100" dist="38100" dir="2700000" algn="tl">
                    <a:srgbClr val="000000">
                      <a:alpha val="43137"/>
                    </a:srgbClr>
                  </a:outerShdw>
                </a:effectLst>
              </a:rPr>
              <a:t>considerar que… </a:t>
            </a:r>
            <a:endParaRPr lang="es-ES" sz="2400" b="1" dirty="0">
              <a:effectLst>
                <a:outerShdw blurRad="38100" dist="38100" dir="2700000" algn="tl">
                  <a:srgbClr val="000000">
                    <a:alpha val="43137"/>
                  </a:srgbClr>
                </a:outerShdw>
              </a:effectLst>
            </a:endParaRPr>
          </a:p>
        </p:txBody>
      </p:sp>
      <p:graphicFrame>
        <p:nvGraphicFramePr>
          <p:cNvPr id="6" name="Diagrama 5"/>
          <p:cNvGraphicFramePr/>
          <p:nvPr>
            <p:extLst>
              <p:ext uri="{D42A27DB-BD31-4B8C-83A1-F6EECF244321}">
                <p14:modId xmlns:p14="http://schemas.microsoft.com/office/powerpoint/2010/main" val="243975122"/>
              </p:ext>
            </p:extLst>
          </p:nvPr>
        </p:nvGraphicFramePr>
        <p:xfrm>
          <a:off x="1331639" y="908720"/>
          <a:ext cx="7488833"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Marcador de número de diapositiva 8"/>
          <p:cNvSpPr>
            <a:spLocks noGrp="1"/>
          </p:cNvSpPr>
          <p:nvPr>
            <p:ph type="sldNum" sz="quarter" idx="12"/>
          </p:nvPr>
        </p:nvSpPr>
        <p:spPr/>
        <p:txBody>
          <a:bodyPr/>
          <a:lstStyle/>
          <a:p>
            <a:fld id="{97456484-8DE4-4958-A062-E78070E12F83}" type="slidenum">
              <a:rPr lang="es-ES" smtClean="0"/>
              <a:t>36</a:t>
            </a:fld>
            <a:endParaRPr lang="es-ES"/>
          </a:p>
        </p:txBody>
      </p:sp>
      <p:pic>
        <p:nvPicPr>
          <p:cNvPr id="10" name="Picture 2"/>
          <p:cNvPicPr>
            <a:picLocks noChangeAspect="1" noChangeArrowheads="1"/>
          </p:cNvPicPr>
          <p:nvPr/>
        </p:nvPicPr>
        <p:blipFill>
          <a:blip r:embed="rId7" cstate="print"/>
          <a:srcRect/>
          <a:stretch>
            <a:fillRect/>
          </a:stretch>
        </p:blipFill>
        <p:spPr bwMode="auto">
          <a:xfrm>
            <a:off x="7956376" y="242359"/>
            <a:ext cx="936625" cy="811213"/>
          </a:xfrm>
          <a:prstGeom prst="rect">
            <a:avLst/>
          </a:prstGeom>
          <a:noFill/>
          <a:ln w="9525">
            <a:noFill/>
            <a:round/>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260648"/>
            <a:ext cx="5040559" cy="648072"/>
          </a:xfrm>
        </p:spPr>
        <p:txBody>
          <a:bodyPr>
            <a:noAutofit/>
          </a:bodyPr>
          <a:lstStyle/>
          <a:p>
            <a:r>
              <a:rPr lang="es-ES" sz="2400" b="1" dirty="0" smtClean="0">
                <a:effectLst>
                  <a:outerShdw blurRad="38100" dist="38100" dir="2700000" algn="tl">
                    <a:srgbClr val="000000">
                      <a:alpha val="43137"/>
                    </a:srgbClr>
                  </a:outerShdw>
                </a:effectLst>
              </a:rPr>
              <a:t>Para elegir el método ideal… considerar </a:t>
            </a:r>
            <a:endParaRPr lang="es-ES" sz="2400" b="1" dirty="0">
              <a:effectLst>
                <a:outerShdw blurRad="38100" dist="38100" dir="2700000" algn="tl">
                  <a:srgbClr val="000000">
                    <a:alpha val="43137"/>
                  </a:srgbClr>
                </a:outerShdw>
              </a:effectLst>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13541796"/>
              </p:ext>
            </p:extLst>
          </p:nvPr>
        </p:nvGraphicFramePr>
        <p:xfrm>
          <a:off x="683568" y="908720"/>
          <a:ext cx="8208912"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Marcador de número de diapositiva 8"/>
          <p:cNvSpPr>
            <a:spLocks noGrp="1"/>
          </p:cNvSpPr>
          <p:nvPr>
            <p:ph type="sldNum" sz="quarter" idx="12"/>
          </p:nvPr>
        </p:nvSpPr>
        <p:spPr/>
        <p:txBody>
          <a:bodyPr/>
          <a:lstStyle/>
          <a:p>
            <a:fld id="{97456484-8DE4-4958-A062-E78070E12F83}" type="slidenum">
              <a:rPr lang="es-ES" smtClean="0"/>
              <a:t>37</a:t>
            </a:fld>
            <a:endParaRPr lang="es-ES"/>
          </a:p>
        </p:txBody>
      </p:sp>
      <p:pic>
        <p:nvPicPr>
          <p:cNvPr id="10" name="Picture 2"/>
          <p:cNvPicPr>
            <a:picLocks noChangeAspect="1" noChangeArrowheads="1"/>
          </p:cNvPicPr>
          <p:nvPr/>
        </p:nvPicPr>
        <p:blipFill>
          <a:blip r:embed="rId7" cstate="print"/>
          <a:srcRect/>
          <a:stretch>
            <a:fillRect/>
          </a:stretch>
        </p:blipFill>
        <p:spPr bwMode="auto">
          <a:xfrm>
            <a:off x="7812360" y="503113"/>
            <a:ext cx="936625" cy="811213"/>
          </a:xfrm>
          <a:prstGeom prst="rect">
            <a:avLst/>
          </a:prstGeom>
          <a:noFill/>
          <a:ln w="9525">
            <a:noFill/>
            <a:round/>
            <a:headEnd/>
            <a:tailEnd/>
          </a:ln>
        </p:spPr>
      </p:pic>
    </p:spTree>
    <p:extLst>
      <p:ext uri="{BB962C8B-B14F-4D97-AF65-F5344CB8AC3E}">
        <p14:creationId xmlns:p14="http://schemas.microsoft.com/office/powerpoint/2010/main" val="32577917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sp>
        <p:nvSpPr>
          <p:cNvPr id="4" name="Marcador de número de diapositiva 3"/>
          <p:cNvSpPr>
            <a:spLocks noGrp="1"/>
          </p:cNvSpPr>
          <p:nvPr>
            <p:ph type="sldNum" sz="quarter" idx="12"/>
          </p:nvPr>
        </p:nvSpPr>
        <p:spPr/>
        <p:txBody>
          <a:bodyPr/>
          <a:lstStyle/>
          <a:p>
            <a:fld id="{97456484-8DE4-4958-A062-E78070E12F83}" type="slidenum">
              <a:rPr lang="es-ES" smtClean="0"/>
              <a:t>38</a:t>
            </a:fld>
            <a:endParaRPr lang="es-ES"/>
          </a:p>
        </p:txBody>
      </p:sp>
      <p:sp>
        <p:nvSpPr>
          <p:cNvPr id="5" name="2 Marcador de contenido"/>
          <p:cNvSpPr>
            <a:spLocks noGrp="1"/>
          </p:cNvSpPr>
          <p:nvPr>
            <p:ph idx="1"/>
          </p:nvPr>
        </p:nvSpPr>
        <p:spPr>
          <a:xfrm>
            <a:off x="1763689" y="1772816"/>
            <a:ext cx="6770712" cy="4138406"/>
          </a:xfrm>
        </p:spPr>
        <p:txBody>
          <a:bodyPr>
            <a:normAutofit/>
          </a:bodyPr>
          <a:lstStyle/>
          <a:p>
            <a:pPr algn="just"/>
            <a:r>
              <a:rPr lang="es-ES" dirty="0" smtClean="0"/>
              <a:t>La decisión </a:t>
            </a:r>
            <a:r>
              <a:rPr lang="es-ES" dirty="0" smtClean="0"/>
              <a:t>del método a </a:t>
            </a:r>
            <a:r>
              <a:rPr lang="es-ES" dirty="0" smtClean="0"/>
              <a:t>utilizar dependerá de la reflexión sobre la que ayude al investigador(a) a comprender adecuadamente el problema de investigación o la que propicie la creación de teoría</a:t>
            </a:r>
            <a:r>
              <a:rPr lang="es-ES" dirty="0" smtClean="0"/>
              <a:t>.</a:t>
            </a:r>
          </a:p>
          <a:p>
            <a:pPr algn="just"/>
            <a:r>
              <a:rPr lang="es-ES" dirty="0" smtClean="0"/>
              <a:t>El método mixto representa una estrategia real, aplicable tanto para las ciencias sociales como para las ciencias duras, su elección dependerá de los objetivos del proyecto de </a:t>
            </a:r>
            <a:r>
              <a:rPr lang="es-ES" dirty="0" err="1" smtClean="0"/>
              <a:t>investigacion</a:t>
            </a:r>
            <a:r>
              <a:rPr lang="es-ES" dirty="0" smtClean="0"/>
              <a:t>. </a:t>
            </a:r>
            <a:endParaRPr lang="es-ES" dirty="0" smtClean="0"/>
          </a:p>
          <a:p>
            <a:pPr algn="just"/>
            <a:endParaRPr lang="es-ES" dirty="0" smtClean="0"/>
          </a:p>
        </p:txBody>
      </p:sp>
      <p:pic>
        <p:nvPicPr>
          <p:cNvPr id="6" name="Picture 2"/>
          <p:cNvPicPr>
            <a:picLocks noChangeAspect="1" noChangeArrowheads="1"/>
          </p:cNvPicPr>
          <p:nvPr/>
        </p:nvPicPr>
        <p:blipFill>
          <a:blip r:embed="rId2" cstate="print"/>
          <a:srcRect/>
          <a:stretch>
            <a:fillRect/>
          </a:stretch>
        </p:blipFill>
        <p:spPr bwMode="auto">
          <a:xfrm>
            <a:off x="7380312" y="453342"/>
            <a:ext cx="936625" cy="811213"/>
          </a:xfrm>
          <a:prstGeom prst="rect">
            <a:avLst/>
          </a:prstGeom>
          <a:noFill/>
          <a:ln w="9525">
            <a:noFill/>
            <a:round/>
            <a:headEnd/>
            <a:tailEnd/>
          </a:ln>
        </p:spPr>
      </p:pic>
    </p:spTree>
    <p:extLst>
      <p:ext uri="{BB962C8B-B14F-4D97-AF65-F5344CB8AC3E}">
        <p14:creationId xmlns:p14="http://schemas.microsoft.com/office/powerpoint/2010/main" val="35883008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br>
              <a:rPr lang="es-MX" dirty="0" smtClean="0"/>
            </a:br>
            <a:endParaRPr lang="es-MX" dirty="0"/>
          </a:p>
        </p:txBody>
      </p:sp>
      <p:sp>
        <p:nvSpPr>
          <p:cNvPr id="3" name="Marcador de contenido 2"/>
          <p:cNvSpPr>
            <a:spLocks noGrp="1"/>
          </p:cNvSpPr>
          <p:nvPr>
            <p:ph idx="1"/>
          </p:nvPr>
        </p:nvSpPr>
        <p:spPr/>
        <p:txBody>
          <a:bodyPr/>
          <a:lstStyle/>
          <a:p>
            <a:r>
              <a:rPr lang="es-MX" dirty="0" smtClean="0"/>
              <a:t>Morgan, L. David (1998) </a:t>
            </a:r>
            <a:r>
              <a:rPr lang="es-MX" dirty="0" err="1" smtClean="0"/>
              <a:t>Practical</a:t>
            </a:r>
            <a:r>
              <a:rPr lang="es-MX" dirty="0" smtClean="0"/>
              <a:t> </a:t>
            </a:r>
            <a:r>
              <a:rPr lang="es-MX" dirty="0" err="1" smtClean="0"/>
              <a:t>Strategies</a:t>
            </a:r>
            <a:r>
              <a:rPr lang="es-MX" dirty="0" smtClean="0"/>
              <a:t> </a:t>
            </a:r>
            <a:r>
              <a:rPr lang="es-MX" dirty="0" err="1" smtClean="0"/>
              <a:t>for</a:t>
            </a:r>
            <a:r>
              <a:rPr lang="es-MX" dirty="0" smtClean="0"/>
              <a:t> </a:t>
            </a:r>
            <a:r>
              <a:rPr lang="es-MX" dirty="0" err="1" smtClean="0"/>
              <a:t>Combining</a:t>
            </a:r>
            <a:r>
              <a:rPr lang="es-MX" dirty="0" smtClean="0"/>
              <a:t> </a:t>
            </a:r>
            <a:r>
              <a:rPr lang="es-MX" dirty="0" err="1" smtClean="0"/>
              <a:t>Qualitative</a:t>
            </a:r>
            <a:r>
              <a:rPr lang="es-MX" dirty="0" smtClean="0"/>
              <a:t> and </a:t>
            </a:r>
            <a:r>
              <a:rPr lang="es-MX" dirty="0" err="1" smtClean="0"/>
              <a:t>Quantitative</a:t>
            </a:r>
            <a:r>
              <a:rPr lang="es-MX" dirty="0" smtClean="0"/>
              <a:t> </a:t>
            </a:r>
            <a:r>
              <a:rPr lang="es-MX" dirty="0" err="1" smtClean="0"/>
              <a:t>Methods</a:t>
            </a:r>
            <a:r>
              <a:rPr lang="es-MX" dirty="0" smtClean="0"/>
              <a:t>: </a:t>
            </a:r>
            <a:r>
              <a:rPr lang="es-MX" dirty="0" err="1" smtClean="0"/>
              <a:t>Applications</a:t>
            </a:r>
            <a:r>
              <a:rPr lang="es-MX" dirty="0" smtClean="0"/>
              <a:t> </a:t>
            </a:r>
            <a:r>
              <a:rPr lang="es-MX" dirty="0" err="1" smtClean="0"/>
              <a:t>to</a:t>
            </a:r>
            <a:r>
              <a:rPr lang="es-MX" dirty="0" smtClean="0"/>
              <a:t> </a:t>
            </a:r>
            <a:r>
              <a:rPr lang="es-MX" dirty="0" err="1" smtClean="0"/>
              <a:t>Health</a:t>
            </a:r>
            <a:r>
              <a:rPr lang="es-MX" dirty="0" smtClean="0"/>
              <a:t> </a:t>
            </a:r>
            <a:r>
              <a:rPr lang="es-MX" dirty="0" err="1" smtClean="0"/>
              <a:t>Research</a:t>
            </a:r>
            <a:r>
              <a:rPr lang="es-MX" dirty="0" smtClean="0"/>
              <a:t>. </a:t>
            </a:r>
            <a:r>
              <a:rPr lang="es-MX" dirty="0" err="1" smtClean="0"/>
              <a:t>Qual</a:t>
            </a:r>
            <a:r>
              <a:rPr lang="es-MX" dirty="0" smtClean="0"/>
              <a:t> </a:t>
            </a:r>
            <a:r>
              <a:rPr lang="es-MX" dirty="0" err="1" smtClean="0"/>
              <a:t>Health</a:t>
            </a:r>
            <a:r>
              <a:rPr lang="es-MX" dirty="0" smtClean="0"/>
              <a:t> Res </a:t>
            </a:r>
            <a:r>
              <a:rPr lang="es-MX" dirty="0" err="1" smtClean="0"/>
              <a:t>May</a:t>
            </a:r>
            <a:r>
              <a:rPr lang="es-MX" dirty="0" smtClean="0"/>
              <a:t> 1998 vol. 8 no. 3 Disponible en: http://m.qhr.sagepub.com/content/8/3/362.short</a:t>
            </a:r>
          </a:p>
          <a:p>
            <a:r>
              <a:rPr lang="es-MX" dirty="0" smtClean="0"/>
              <a:t>Contreras, I. (1996) La investigación en el aula en el marco de la investigación cualitativa en educación: una reflexión acerca de sus retos y posibilidades. Revista educación 20 (1).</a:t>
            </a:r>
          </a:p>
          <a:p>
            <a:r>
              <a:rPr lang="es-MX" dirty="0" err="1" smtClean="0"/>
              <a:t>Marquiegui</a:t>
            </a:r>
            <a:r>
              <a:rPr lang="es-MX" dirty="0" smtClean="0"/>
              <a:t>, A. (1997) Nuevos paradigmas en educación y el proyecto “plantel”. Docencia, investigación y Extensión 1 (1).</a:t>
            </a:r>
          </a:p>
          <a:p>
            <a:endParaRPr lang="es-MX" dirty="0"/>
          </a:p>
        </p:txBody>
      </p:sp>
      <p:sp>
        <p:nvSpPr>
          <p:cNvPr id="6" name="Marcador de número de diapositiva 5"/>
          <p:cNvSpPr>
            <a:spLocks noGrp="1"/>
          </p:cNvSpPr>
          <p:nvPr>
            <p:ph type="sldNum" sz="quarter" idx="12"/>
          </p:nvPr>
        </p:nvSpPr>
        <p:spPr/>
        <p:txBody>
          <a:bodyPr/>
          <a:lstStyle/>
          <a:p>
            <a:fld id="{97456484-8DE4-4958-A062-E78070E12F83}" type="slidenum">
              <a:rPr lang="es-ES" smtClean="0"/>
              <a:t>39</a:t>
            </a:fld>
            <a:endParaRPr lang="es-ES"/>
          </a:p>
        </p:txBody>
      </p:sp>
      <p:pic>
        <p:nvPicPr>
          <p:cNvPr id="7" name="Picture 2"/>
          <p:cNvPicPr>
            <a:picLocks noChangeAspect="1" noChangeArrowheads="1"/>
          </p:cNvPicPr>
          <p:nvPr/>
        </p:nvPicPr>
        <p:blipFill>
          <a:blip r:embed="rId2" cstate="print"/>
          <a:srcRect/>
          <a:stretch>
            <a:fillRect/>
          </a:stretch>
        </p:blipFill>
        <p:spPr bwMode="auto">
          <a:xfrm>
            <a:off x="7812360" y="341695"/>
            <a:ext cx="936625" cy="811213"/>
          </a:xfrm>
          <a:prstGeom prst="rect">
            <a:avLst/>
          </a:prstGeom>
          <a:noFill/>
          <a:ln w="9525">
            <a:noFill/>
            <a:round/>
            <a:headEnd/>
            <a:tailEnd/>
          </a:ln>
        </p:spPr>
      </p:pic>
    </p:spTree>
    <p:extLst>
      <p:ext uri="{BB962C8B-B14F-4D97-AF65-F5344CB8AC3E}">
        <p14:creationId xmlns:p14="http://schemas.microsoft.com/office/powerpoint/2010/main" val="1617896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5400" b="1" dirty="0" smtClean="0">
                <a:solidFill>
                  <a:schemeClr val="tx1"/>
                </a:solidFill>
              </a:rPr>
              <a:t>Introducción</a:t>
            </a:r>
            <a:endParaRPr lang="es-ES" sz="5400" b="1" dirty="0">
              <a:solidFill>
                <a:schemeClr val="tx1"/>
              </a:solidFill>
            </a:endParaRPr>
          </a:p>
        </p:txBody>
      </p:sp>
      <p:sp>
        <p:nvSpPr>
          <p:cNvPr id="6" name="Rectangle 8"/>
          <p:cNvSpPr>
            <a:spLocks noGrp="1" noChangeArrowheads="1"/>
          </p:cNvSpPr>
          <p:nvPr>
            <p:ph idx="1"/>
          </p:nvPr>
        </p:nvSpPr>
        <p:spPr>
          <a:xfrm>
            <a:off x="1547665" y="2133600"/>
            <a:ext cx="6986736" cy="3777622"/>
          </a:xfrm>
        </p:spPr>
        <p:txBody>
          <a:bodyPr>
            <a:normAutofit fontScale="85000" lnSpcReduction="20000"/>
          </a:bodyPr>
          <a:lstStyle/>
          <a:p>
            <a:pPr algn="just">
              <a:lnSpc>
                <a:spcPct val="90000"/>
              </a:lnSpc>
              <a:buNone/>
            </a:pPr>
            <a:r>
              <a:rPr lang="es-MX" sz="2400" dirty="0" smtClean="0"/>
              <a:t>	L</a:t>
            </a:r>
            <a:r>
              <a:rPr lang="es-ES" sz="2400" dirty="0" smtClean="0"/>
              <a:t>a </a:t>
            </a:r>
            <a:r>
              <a:rPr lang="es-ES" sz="2400" dirty="0"/>
              <a:t>universidad pública </a:t>
            </a:r>
            <a:r>
              <a:rPr lang="es-ES" sz="2400" dirty="0" smtClean="0"/>
              <a:t> es la </a:t>
            </a:r>
            <a:r>
              <a:rPr lang="es-ES" sz="2400" dirty="0"/>
              <a:t>generadora de investigación científica, a partir de las necesidades sociales del país</a:t>
            </a:r>
            <a:r>
              <a:rPr lang="es-ES" sz="2400" dirty="0" smtClean="0"/>
              <a:t>.</a:t>
            </a:r>
          </a:p>
          <a:p>
            <a:pPr algn="just">
              <a:lnSpc>
                <a:spcPct val="90000"/>
              </a:lnSpc>
              <a:buNone/>
            </a:pPr>
            <a:r>
              <a:rPr lang="es-ES" sz="2400" dirty="0" smtClean="0"/>
              <a:t>	La investigación cualitativa se centra en explorar los problemas sociales o humanos, de manera objetiva, sistemática, ordenada y reflexiva</a:t>
            </a:r>
            <a:r>
              <a:rPr lang="es-ES" sz="2400" dirty="0" smtClean="0"/>
              <a:t>.</a:t>
            </a:r>
          </a:p>
          <a:p>
            <a:pPr algn="just">
              <a:lnSpc>
                <a:spcPct val="90000"/>
              </a:lnSpc>
              <a:buNone/>
            </a:pPr>
            <a:r>
              <a:rPr lang="es-ES" sz="2400" dirty="0"/>
              <a:t>	</a:t>
            </a:r>
            <a:r>
              <a:rPr lang="es-ES" sz="2400" dirty="0" smtClean="0"/>
              <a:t>la investigación cuantitativa se centra en la obtención de números exactos que guíen la obtención de datos en la investigación.</a:t>
            </a:r>
            <a:endParaRPr lang="es-MX" sz="2400" dirty="0"/>
          </a:p>
          <a:p>
            <a:pPr algn="just">
              <a:lnSpc>
                <a:spcPct val="90000"/>
              </a:lnSpc>
              <a:buNone/>
            </a:pPr>
            <a:r>
              <a:rPr lang="es-MX" sz="2400" dirty="0" smtClean="0"/>
              <a:t>	La elección del método en la elaboración de una investigación social  es la parte medular, de el se desprenderá la técnica a la que habrá de recurrirse para la correcta obtención y análisis de la información.</a:t>
            </a:r>
            <a:endParaRPr lang="es-ES" sz="2400" dirty="0" smtClean="0"/>
          </a:p>
        </p:txBody>
      </p:sp>
      <p:pic>
        <p:nvPicPr>
          <p:cNvPr id="7" name="Picture 2"/>
          <p:cNvPicPr>
            <a:picLocks noChangeAspect="1" noChangeArrowheads="1"/>
          </p:cNvPicPr>
          <p:nvPr/>
        </p:nvPicPr>
        <p:blipFill>
          <a:blip r:embed="rId3" cstate="print"/>
          <a:srcRect/>
          <a:stretch>
            <a:fillRect/>
          </a:stretch>
        </p:blipFill>
        <p:spPr bwMode="auto">
          <a:xfrm>
            <a:off x="7812360" y="341695"/>
            <a:ext cx="936625" cy="811213"/>
          </a:xfrm>
          <a:prstGeom prst="rect">
            <a:avLst/>
          </a:prstGeom>
          <a:noFill/>
          <a:ln w="9525">
            <a:noFill/>
            <a:round/>
            <a:headEnd/>
            <a:tailEnd/>
          </a:ln>
        </p:spPr>
      </p:pic>
      <p:sp>
        <p:nvSpPr>
          <p:cNvPr id="8" name="Marcador de número de diapositiva 7"/>
          <p:cNvSpPr>
            <a:spLocks noGrp="1"/>
          </p:cNvSpPr>
          <p:nvPr>
            <p:ph type="sldNum" sz="quarter" idx="12"/>
          </p:nvPr>
        </p:nvSpPr>
        <p:spPr/>
        <p:txBody>
          <a:bodyPr/>
          <a:lstStyle/>
          <a:p>
            <a:fld id="{97456484-8DE4-4958-A062-E78070E12F83}" type="slidenum">
              <a:rPr lang="es-ES" smtClean="0"/>
              <a:t>4</a:t>
            </a:fld>
            <a:endParaRPr lang="es-ES"/>
          </a:p>
        </p:txBody>
      </p:sp>
    </p:spTree>
    <p:extLst>
      <p:ext uri="{BB962C8B-B14F-4D97-AF65-F5344CB8AC3E}">
        <p14:creationId xmlns:p14="http://schemas.microsoft.com/office/powerpoint/2010/main" val="456344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4800" b="1" dirty="0" smtClean="0">
                <a:solidFill>
                  <a:schemeClr val="tx1"/>
                </a:solidFill>
              </a:rPr>
              <a:t>Objetivo general</a:t>
            </a:r>
            <a:endParaRPr lang="es-ES" sz="4800" b="1" dirty="0">
              <a:solidFill>
                <a:schemeClr val="tx1"/>
              </a:solidFill>
            </a:endParaRPr>
          </a:p>
        </p:txBody>
      </p:sp>
      <p:sp>
        <p:nvSpPr>
          <p:cNvPr id="6" name="Rectangle 2"/>
          <p:cNvSpPr>
            <a:spLocks noGrp="1" noChangeArrowheads="1"/>
          </p:cNvSpPr>
          <p:nvPr>
            <p:ph idx="1"/>
          </p:nvPr>
        </p:nvSpPr>
        <p:spPr>
          <a:xfrm>
            <a:off x="1547664" y="1662376"/>
            <a:ext cx="6408711" cy="3880773"/>
          </a:xfrm>
        </p:spPr>
        <p:txBody>
          <a:bodyPr lIns="90000" tIns="46800" rIns="90000" bIns="46800" anchor="t">
            <a:normAutofit/>
          </a:bodyPr>
          <a:lstStyle/>
          <a:p>
            <a:pPr marL="339725" indent="-339725" algn="just" defTabSz="449263" eaLnBrk="1" hangingPunct="1">
              <a:lnSpc>
                <a:spcPct val="96000"/>
              </a:lnSpc>
              <a:spcBef>
                <a:spcPct val="20000"/>
              </a:spcBef>
              <a:buClr>
                <a:srgbClr val="008000"/>
              </a:buClr>
              <a:buFont typeface="Wingdings" pitchFamily="2" charset="2"/>
              <a:buNone/>
              <a:tabLst>
                <a:tab pos="473075" algn="l"/>
                <a:tab pos="922338" algn="l"/>
                <a:tab pos="1371600" algn="l"/>
                <a:tab pos="1820863" algn="l"/>
                <a:tab pos="2270125" algn="l"/>
                <a:tab pos="2719388" algn="l"/>
                <a:tab pos="3168650" algn="l"/>
                <a:tab pos="3617913" algn="l"/>
                <a:tab pos="4067175" algn="l"/>
                <a:tab pos="4516438" algn="l"/>
                <a:tab pos="4965700" algn="l"/>
                <a:tab pos="5414963" algn="l"/>
                <a:tab pos="5864225" algn="l"/>
                <a:tab pos="6313488" algn="l"/>
                <a:tab pos="6762750" algn="l"/>
                <a:tab pos="7212013" algn="l"/>
                <a:tab pos="7661275" algn="l"/>
                <a:tab pos="8112125" algn="l"/>
                <a:tab pos="8559800" algn="l"/>
                <a:tab pos="9009063" algn="l"/>
              </a:tabLst>
              <a:defRPr/>
            </a:pPr>
            <a:r>
              <a:rPr lang="en-GB" sz="2400" b="1" dirty="0" smtClean="0">
                <a:latin typeface="Albertus" pitchFamily="34" charset="0"/>
              </a:rPr>
              <a:t> </a:t>
            </a:r>
          </a:p>
          <a:p>
            <a:pPr marL="339725" indent="-339725" algn="just" defTabSz="449263" eaLnBrk="1" hangingPunct="1">
              <a:lnSpc>
                <a:spcPct val="96000"/>
              </a:lnSpc>
              <a:spcBef>
                <a:spcPts val="900"/>
              </a:spcBef>
              <a:buClr>
                <a:srgbClr val="009900"/>
              </a:buClr>
              <a:buFont typeface="Wingdings" pitchFamily="2" charset="2"/>
              <a:buNone/>
              <a:tabLst>
                <a:tab pos="473075" algn="l"/>
                <a:tab pos="922338" algn="l"/>
                <a:tab pos="1371600" algn="l"/>
                <a:tab pos="1820863" algn="l"/>
                <a:tab pos="2270125" algn="l"/>
                <a:tab pos="2719388" algn="l"/>
                <a:tab pos="3168650" algn="l"/>
                <a:tab pos="3617913" algn="l"/>
                <a:tab pos="4067175" algn="l"/>
                <a:tab pos="4516438" algn="l"/>
                <a:tab pos="4965700" algn="l"/>
                <a:tab pos="5414963" algn="l"/>
                <a:tab pos="5864225" algn="l"/>
                <a:tab pos="6313488" algn="l"/>
                <a:tab pos="6762750" algn="l"/>
                <a:tab pos="7212013" algn="l"/>
                <a:tab pos="7661275" algn="l"/>
                <a:tab pos="8112125" algn="l"/>
                <a:tab pos="8559800" algn="l"/>
                <a:tab pos="9009063" algn="l"/>
              </a:tabLst>
              <a:defRPr/>
            </a:pPr>
            <a:r>
              <a:rPr lang="en-GB" sz="2800" b="1" dirty="0" smtClean="0">
                <a:latin typeface="Albertus" pitchFamily="34" charset="0"/>
              </a:rPr>
              <a:t>	</a:t>
            </a:r>
            <a:endParaRPr lang="en-GB" sz="2400" b="1" dirty="0" smtClean="0">
              <a:latin typeface="Albertus" pitchFamily="34" charset="0"/>
            </a:endParaRPr>
          </a:p>
        </p:txBody>
      </p:sp>
      <p:pic>
        <p:nvPicPr>
          <p:cNvPr id="7" name="Picture 2"/>
          <p:cNvPicPr>
            <a:picLocks noChangeAspect="1" noChangeArrowheads="1"/>
          </p:cNvPicPr>
          <p:nvPr/>
        </p:nvPicPr>
        <p:blipFill>
          <a:blip r:embed="rId2" cstate="print"/>
          <a:srcRect/>
          <a:stretch>
            <a:fillRect/>
          </a:stretch>
        </p:blipFill>
        <p:spPr bwMode="auto">
          <a:xfrm>
            <a:off x="7879955" y="382176"/>
            <a:ext cx="936625" cy="811213"/>
          </a:xfrm>
          <a:prstGeom prst="rect">
            <a:avLst/>
          </a:prstGeom>
          <a:noFill/>
          <a:ln w="9525">
            <a:noFill/>
            <a:round/>
            <a:headEnd/>
            <a:tailEnd/>
          </a:ln>
        </p:spPr>
      </p:pic>
      <p:sp>
        <p:nvSpPr>
          <p:cNvPr id="9" name="CuadroTexto 8"/>
          <p:cNvSpPr txBox="1"/>
          <p:nvPr/>
        </p:nvSpPr>
        <p:spPr>
          <a:xfrm>
            <a:off x="1946184" y="2412129"/>
            <a:ext cx="6013960" cy="2554545"/>
          </a:xfrm>
          <a:prstGeom prst="rect">
            <a:avLst/>
          </a:prstGeom>
          <a:noFill/>
        </p:spPr>
        <p:txBody>
          <a:bodyPr wrap="square" rtlCol="0">
            <a:spAutoFit/>
          </a:bodyPr>
          <a:lstStyle/>
          <a:p>
            <a:pPr algn="ctr"/>
            <a:r>
              <a:rPr lang="es-MX" sz="3200" dirty="0" smtClean="0"/>
              <a:t>Establecer estrategias prácticas que posibiliten la combinación del método cualitativo y cuantitativo para la investigación.</a:t>
            </a:r>
            <a:endParaRPr lang="es-MX" sz="3200" dirty="0"/>
          </a:p>
        </p:txBody>
      </p:sp>
      <p:sp>
        <p:nvSpPr>
          <p:cNvPr id="11" name="Marcador de número de diapositiva 10"/>
          <p:cNvSpPr>
            <a:spLocks noGrp="1"/>
          </p:cNvSpPr>
          <p:nvPr>
            <p:ph type="sldNum" sz="quarter" idx="12"/>
          </p:nvPr>
        </p:nvSpPr>
        <p:spPr/>
        <p:txBody>
          <a:bodyPr/>
          <a:lstStyle/>
          <a:p>
            <a:fld id="{97456484-8DE4-4958-A062-E78070E12F83}" type="slidenum">
              <a:rPr lang="es-ES" smtClean="0"/>
              <a:t>5</a:t>
            </a:fld>
            <a:endParaRPr lang="es-ES"/>
          </a:p>
        </p:txBody>
      </p:sp>
    </p:spTree>
    <p:extLst>
      <p:ext uri="{BB962C8B-B14F-4D97-AF65-F5344CB8AC3E}">
        <p14:creationId xmlns:p14="http://schemas.microsoft.com/office/powerpoint/2010/main" val="2479385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1957450"/>
          </a:xfrm>
        </p:spPr>
        <p:txBody>
          <a:bodyPr>
            <a:normAutofit fontScale="90000"/>
          </a:bodyPr>
          <a:lstStyle/>
          <a:p>
            <a:pPr algn="ctr"/>
            <a:r>
              <a:rPr lang="es-ES" sz="1400" dirty="0" smtClean="0"/>
              <a:t>David L. Morgan es profesor en el Departamento de Sociología de la Universidad Estatal de Portland. Obtuvo su doctorado en sociología de la Universidad de Michigan y la formación postdoctoral en la Universidad de Indiana. </a:t>
            </a:r>
            <a:br>
              <a:rPr lang="es-ES" sz="1400" dirty="0" smtClean="0"/>
            </a:br>
            <a:r>
              <a:rPr lang="es-ES" sz="1400" dirty="0" smtClean="0"/>
              <a:t>Su  experiencia :  grupos de enfoque, la recolección y análisis de datos de encuestas. </a:t>
            </a:r>
            <a:br>
              <a:rPr lang="es-ES" sz="1400" dirty="0" smtClean="0"/>
            </a:br>
            <a:r>
              <a:rPr lang="es-ES" sz="1600" b="1" dirty="0" smtClean="0"/>
              <a:t>Sus intereses de investigación se centraron en enfoques pragmáticos a la investigación de métodos mixtos, con énfasis en las aplicaciones prácticas de diseño de la investigación.</a:t>
            </a:r>
            <a:br>
              <a:rPr lang="es-ES" sz="1600" b="1" dirty="0" smtClean="0"/>
            </a:br>
            <a:endParaRPr lang="es-ES" sz="1400" b="1" dirty="0"/>
          </a:p>
        </p:txBody>
      </p:sp>
      <p:pic>
        <p:nvPicPr>
          <p:cNvPr id="6" name="5 Marcador de posición de imagen" descr="images[2].jpg"/>
          <p:cNvPicPr>
            <a:picLocks noGrp="1" noChangeAspect="1"/>
          </p:cNvPicPr>
          <p:nvPr>
            <p:ph type="pic" idx="1"/>
          </p:nvPr>
        </p:nvPicPr>
        <p:blipFill>
          <a:blip r:embed="rId2" cstate="print"/>
          <a:srcRect t="29115" b="29115"/>
          <a:stretch>
            <a:fillRect/>
          </a:stretch>
        </p:blipFill>
        <p:spPr/>
      </p:pic>
      <p:pic>
        <p:nvPicPr>
          <p:cNvPr id="1026" name="Picture 2" descr="Cubierta delantera">
            <a:hlinkClick r:id="rId3"/>
          </p:cNvPr>
          <p:cNvPicPr>
            <a:picLocks noChangeAspect="1" noChangeArrowheads="1"/>
          </p:cNvPicPr>
          <p:nvPr/>
        </p:nvPicPr>
        <p:blipFill>
          <a:blip r:embed="rId4" cstate="print"/>
          <a:srcRect/>
          <a:stretch>
            <a:fillRect/>
          </a:stretch>
        </p:blipFill>
        <p:spPr bwMode="auto">
          <a:xfrm>
            <a:off x="467544" y="116632"/>
            <a:ext cx="1316718" cy="2088232"/>
          </a:xfrm>
          <a:prstGeom prst="rect">
            <a:avLst/>
          </a:prstGeom>
          <a:noFill/>
        </p:spPr>
      </p:pic>
      <p:sp>
        <p:nvSpPr>
          <p:cNvPr id="5" name="Marcador de número de diapositiva 4"/>
          <p:cNvSpPr>
            <a:spLocks noGrp="1"/>
          </p:cNvSpPr>
          <p:nvPr>
            <p:ph type="sldNum" sz="quarter" idx="12"/>
          </p:nvPr>
        </p:nvSpPr>
        <p:spPr/>
        <p:txBody>
          <a:bodyPr/>
          <a:lstStyle/>
          <a:p>
            <a:fld id="{97456484-8DE4-4958-A062-E78070E12F83}" type="slidenum">
              <a:rPr lang="es-ES" smtClean="0"/>
              <a:t>6</a:t>
            </a:fld>
            <a:endParaRPr lang="es-ES"/>
          </a:p>
        </p:txBody>
      </p:sp>
      <p:pic>
        <p:nvPicPr>
          <p:cNvPr id="8" name="Picture 2"/>
          <p:cNvPicPr>
            <a:picLocks noChangeAspect="1" noChangeArrowheads="1"/>
          </p:cNvPicPr>
          <p:nvPr/>
        </p:nvPicPr>
        <p:blipFill>
          <a:blip r:embed="rId5" cstate="print"/>
          <a:srcRect/>
          <a:stretch>
            <a:fillRect/>
          </a:stretch>
        </p:blipFill>
        <p:spPr bwMode="auto">
          <a:xfrm>
            <a:off x="8066087" y="116632"/>
            <a:ext cx="936625" cy="811213"/>
          </a:xfrm>
          <a:prstGeom prst="rect">
            <a:avLst/>
          </a:prstGeom>
          <a:noFill/>
          <a:ln w="9525">
            <a:noFill/>
            <a:round/>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2123728" y="1340768"/>
            <a:ext cx="6563072" cy="5112568"/>
          </a:xfrm>
        </p:spPr>
        <p:txBody>
          <a:bodyPr>
            <a:normAutofit fontScale="92500" lnSpcReduction="10000"/>
          </a:bodyPr>
          <a:lstStyle/>
          <a:p>
            <a:r>
              <a:rPr lang="es-ES" dirty="0" smtClean="0"/>
              <a:t>Describe una serie de diseños de investigación para </a:t>
            </a:r>
            <a:r>
              <a:rPr lang="es-ES" u="sng" dirty="0" smtClean="0"/>
              <a:t>combinar métodos </a:t>
            </a:r>
            <a:r>
              <a:rPr lang="es-ES" dirty="0" smtClean="0"/>
              <a:t>cualitativos y cuantitativos usando un </a:t>
            </a:r>
            <a:r>
              <a:rPr lang="es-ES" u="sng" dirty="0" smtClean="0"/>
              <a:t>modelo de decisiones de prioridad </a:t>
            </a:r>
            <a:r>
              <a:rPr lang="es-ES" dirty="0" smtClean="0"/>
              <a:t>bajo dos enfoques:</a:t>
            </a:r>
          </a:p>
          <a:p>
            <a:pPr lvl="1"/>
            <a:r>
              <a:rPr lang="es-ES" sz="1800" dirty="0" smtClean="0"/>
              <a:t>Decidir acerca de la selección  del principal enfoque  (método cualitativo o cuantitativo).</a:t>
            </a:r>
          </a:p>
          <a:p>
            <a:pPr lvl="1"/>
            <a:r>
              <a:rPr lang="es-ES" sz="1800" dirty="0" smtClean="0"/>
              <a:t>Decidir acerca de la utilización del método complementario como preliminar o posterior.</a:t>
            </a:r>
          </a:p>
          <a:p>
            <a:pPr lvl="1">
              <a:buNone/>
            </a:pPr>
            <a:r>
              <a:rPr lang="es-ES" sz="1800" dirty="0" smtClean="0"/>
              <a:t>Las dos decisiones anteriores ceden el paso a diseños de investigación básicos:</a:t>
            </a:r>
          </a:p>
          <a:p>
            <a:pPr lvl="1">
              <a:buNone/>
            </a:pPr>
            <a:r>
              <a:rPr lang="es-ES" sz="1800" dirty="0" smtClean="0"/>
              <a:t>a)Estudio cuantitativo y preliminar cualitativo.</a:t>
            </a:r>
          </a:p>
          <a:p>
            <a:pPr lvl="1">
              <a:buNone/>
            </a:pPr>
            <a:r>
              <a:rPr lang="es-ES" sz="1800" dirty="0" smtClean="0"/>
              <a:t>b)Estudio cualitativo y preliminar cuantitativo.</a:t>
            </a:r>
          </a:p>
          <a:p>
            <a:pPr lvl="1">
              <a:buNone/>
            </a:pPr>
            <a:r>
              <a:rPr lang="es-ES" sz="1800" dirty="0" smtClean="0"/>
              <a:t>c)Estudio cuantitativo y posterior cualitativo.</a:t>
            </a:r>
          </a:p>
          <a:p>
            <a:pPr lvl="1">
              <a:buNone/>
            </a:pPr>
            <a:r>
              <a:rPr lang="es-ES" sz="1800" dirty="0" smtClean="0"/>
              <a:t>d)Estudio cualitativo y posterior cuantitativo</a:t>
            </a:r>
            <a:r>
              <a:rPr lang="es-ES" sz="1800" dirty="0" smtClean="0"/>
              <a:t>.</a:t>
            </a:r>
          </a:p>
          <a:p>
            <a:pPr lvl="1">
              <a:buNone/>
            </a:pPr>
            <a:endParaRPr lang="es-ES" sz="1800" dirty="0" smtClean="0"/>
          </a:p>
          <a:p>
            <a:pPr lvl="1"/>
            <a:r>
              <a:rPr lang="es-ES" sz="1800" dirty="0" smtClean="0"/>
              <a:t>Además se </a:t>
            </a:r>
            <a:r>
              <a:rPr lang="es-ES" sz="1800" dirty="0" smtClean="0"/>
              <a:t>establecen: </a:t>
            </a:r>
            <a:r>
              <a:rPr lang="es-ES" sz="1800" dirty="0" smtClean="0"/>
              <a:t>Las </a:t>
            </a:r>
            <a:r>
              <a:rPr lang="es-ES" sz="1800" dirty="0" smtClean="0"/>
              <a:t>conclusiones para futuras investigaciones.</a:t>
            </a:r>
          </a:p>
          <a:p>
            <a:pPr lvl="1">
              <a:buNone/>
            </a:pPr>
            <a:endParaRPr lang="es-ES" sz="1800" dirty="0" smtClean="0"/>
          </a:p>
          <a:p>
            <a:pPr lvl="1">
              <a:buNone/>
            </a:pPr>
            <a:endParaRPr lang="es-ES" sz="1800" dirty="0" smtClean="0"/>
          </a:p>
          <a:p>
            <a:pPr lvl="1"/>
            <a:endParaRPr lang="es-ES" sz="1800" dirty="0"/>
          </a:p>
        </p:txBody>
      </p:sp>
      <p:sp>
        <p:nvSpPr>
          <p:cNvPr id="3" name="2 Marcador de texto"/>
          <p:cNvSpPr>
            <a:spLocks noGrp="1"/>
          </p:cNvSpPr>
          <p:nvPr>
            <p:ph type="body" sz="half" idx="2"/>
          </p:nvPr>
        </p:nvSpPr>
        <p:spPr>
          <a:xfrm>
            <a:off x="467544" y="1600200"/>
            <a:ext cx="1944216" cy="4495800"/>
          </a:xfrm>
        </p:spPr>
        <p:txBody>
          <a:bodyPr>
            <a:normAutofit/>
          </a:bodyPr>
          <a:lstStyle/>
          <a:p>
            <a:r>
              <a:rPr lang="es-ES" sz="2400" dirty="0" smtClean="0"/>
              <a:t>El </a:t>
            </a:r>
            <a:r>
              <a:rPr lang="es-ES" sz="2400" dirty="0" smtClean="0"/>
              <a:t>artículo </a:t>
            </a:r>
            <a:r>
              <a:rPr lang="es-ES" sz="2400" dirty="0" smtClean="0"/>
              <a:t>se divide en tres </a:t>
            </a:r>
            <a:r>
              <a:rPr lang="es-ES" sz="2400" dirty="0" smtClean="0"/>
              <a:t>apartados</a:t>
            </a:r>
            <a:r>
              <a:rPr lang="es-ES" sz="2400" dirty="0"/>
              <a:t>:</a:t>
            </a:r>
            <a:endParaRPr lang="es-ES" sz="2400"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3645024"/>
            <a:ext cx="1872208" cy="187220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9" name="Marcador de número de diapositiva 8"/>
          <p:cNvSpPr>
            <a:spLocks noGrp="1"/>
          </p:cNvSpPr>
          <p:nvPr>
            <p:ph type="sldNum" sz="quarter" idx="12"/>
          </p:nvPr>
        </p:nvSpPr>
        <p:spPr/>
        <p:txBody>
          <a:bodyPr/>
          <a:lstStyle/>
          <a:p>
            <a:fld id="{97456484-8DE4-4958-A062-E78070E12F83}" type="slidenum">
              <a:rPr lang="es-ES" smtClean="0"/>
              <a:t>7</a:t>
            </a:fld>
            <a:endParaRPr lang="es-ES"/>
          </a:p>
        </p:txBody>
      </p:sp>
      <p:sp>
        <p:nvSpPr>
          <p:cNvPr id="10" name="CuadroTexto 9"/>
          <p:cNvSpPr txBox="1"/>
          <p:nvPr/>
        </p:nvSpPr>
        <p:spPr>
          <a:xfrm>
            <a:off x="2339752" y="332656"/>
            <a:ext cx="4824536" cy="369332"/>
          </a:xfrm>
          <a:prstGeom prst="rect">
            <a:avLst/>
          </a:prstGeom>
          <a:noFill/>
        </p:spPr>
        <p:txBody>
          <a:bodyPr wrap="square" rtlCol="0">
            <a:spAutoFit/>
          </a:bodyPr>
          <a:lstStyle/>
          <a:p>
            <a:r>
              <a:rPr lang="es-MX" b="1" dirty="0" smtClean="0">
                <a:effectLst>
                  <a:outerShdw blurRad="38100" dist="38100" dir="2700000" algn="tl">
                    <a:srgbClr val="000000">
                      <a:alpha val="43137"/>
                    </a:srgbClr>
                  </a:outerShdw>
                </a:effectLst>
              </a:rPr>
              <a:t>Combinación de Métodos.</a:t>
            </a:r>
            <a:endParaRPr lang="es-MX" b="1" dirty="0">
              <a:effectLst>
                <a:outerShdw blurRad="38100" dist="38100" dir="2700000" algn="tl">
                  <a:srgbClr val="000000">
                    <a:alpha val="43137"/>
                  </a:srgbClr>
                </a:outerShdw>
              </a:effectLst>
            </a:endParaRPr>
          </a:p>
        </p:txBody>
      </p:sp>
      <p:pic>
        <p:nvPicPr>
          <p:cNvPr id="11" name="Picture 2"/>
          <p:cNvPicPr>
            <a:picLocks noChangeAspect="1" noChangeArrowheads="1"/>
          </p:cNvPicPr>
          <p:nvPr/>
        </p:nvPicPr>
        <p:blipFill>
          <a:blip r:embed="rId3" cstate="print"/>
          <a:srcRect/>
          <a:stretch>
            <a:fillRect/>
          </a:stretch>
        </p:blipFill>
        <p:spPr bwMode="auto">
          <a:xfrm>
            <a:off x="8028384" y="283175"/>
            <a:ext cx="936625" cy="811213"/>
          </a:xfrm>
          <a:prstGeom prst="rect">
            <a:avLst/>
          </a:prstGeom>
          <a:noFill/>
          <a:ln w="9525">
            <a:noFill/>
            <a:round/>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b="1" dirty="0" smtClean="0"/>
              <a:t>Motivaciones para la combinación de métodos cualitativos y cuantitativos</a:t>
            </a:r>
            <a:endParaRPr lang="es-ES" b="1" dirty="0"/>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3968" y="3717032"/>
            <a:ext cx="1634727" cy="230980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6" name="Marcador de número de diapositiva 5"/>
          <p:cNvSpPr>
            <a:spLocks noGrp="1"/>
          </p:cNvSpPr>
          <p:nvPr>
            <p:ph type="sldNum" sz="quarter" idx="12"/>
          </p:nvPr>
        </p:nvSpPr>
        <p:spPr/>
        <p:txBody>
          <a:bodyPr/>
          <a:lstStyle/>
          <a:p>
            <a:fld id="{97456484-8DE4-4958-A062-E78070E12F83}" type="slidenum">
              <a:rPr lang="es-ES" smtClean="0"/>
              <a:t>8</a:t>
            </a:fld>
            <a:endParaRPr lang="es-ES"/>
          </a:p>
        </p:txBody>
      </p:sp>
      <p:pic>
        <p:nvPicPr>
          <p:cNvPr id="7" name="Picture 2"/>
          <p:cNvPicPr>
            <a:picLocks noChangeAspect="1" noChangeArrowheads="1"/>
          </p:cNvPicPr>
          <p:nvPr/>
        </p:nvPicPr>
        <p:blipFill>
          <a:blip r:embed="rId3" cstate="print"/>
          <a:srcRect/>
          <a:stretch>
            <a:fillRect/>
          </a:stretch>
        </p:blipFill>
        <p:spPr bwMode="auto">
          <a:xfrm>
            <a:off x="420688" y="285750"/>
            <a:ext cx="936625" cy="811213"/>
          </a:xfrm>
          <a:prstGeom prst="rect">
            <a:avLst/>
          </a:prstGeom>
          <a:noFill/>
          <a:ln w="9525">
            <a:noFill/>
            <a:round/>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88640"/>
            <a:ext cx="7859216" cy="1228998"/>
          </a:xfrm>
        </p:spPr>
        <p:txBody>
          <a:bodyPr/>
          <a:lstStyle/>
          <a:p>
            <a:pPr algn="ctr"/>
            <a:r>
              <a:rPr lang="es-ES" b="1" dirty="0" smtClean="0"/>
              <a:t>En lo general…</a:t>
            </a:r>
            <a:endParaRPr lang="es-ES"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102357477"/>
              </p:ext>
            </p:extLst>
          </p:nvPr>
        </p:nvGraphicFramePr>
        <p:xfrm>
          <a:off x="914400" y="1447800"/>
          <a:ext cx="7772400" cy="5149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arcador de número de diapositiva 5"/>
          <p:cNvSpPr>
            <a:spLocks noGrp="1"/>
          </p:cNvSpPr>
          <p:nvPr>
            <p:ph type="sldNum" sz="quarter" idx="12"/>
          </p:nvPr>
        </p:nvSpPr>
        <p:spPr/>
        <p:txBody>
          <a:bodyPr/>
          <a:lstStyle/>
          <a:p>
            <a:fld id="{97456484-8DE4-4958-A062-E78070E12F83}" type="slidenum">
              <a:rPr lang="es-ES" smtClean="0"/>
              <a:t>9</a:t>
            </a:fld>
            <a:endParaRPr lang="es-ES"/>
          </a:p>
        </p:txBody>
      </p:sp>
      <p:pic>
        <p:nvPicPr>
          <p:cNvPr id="7" name="Picture 2"/>
          <p:cNvPicPr>
            <a:picLocks noChangeAspect="1" noChangeArrowheads="1"/>
          </p:cNvPicPr>
          <p:nvPr/>
        </p:nvPicPr>
        <p:blipFill>
          <a:blip r:embed="rId8" cstate="print"/>
          <a:srcRect/>
          <a:stretch>
            <a:fillRect/>
          </a:stretch>
        </p:blipFill>
        <p:spPr bwMode="auto">
          <a:xfrm>
            <a:off x="7745246" y="188640"/>
            <a:ext cx="936625" cy="811213"/>
          </a:xfrm>
          <a:prstGeom prst="rect">
            <a:avLst/>
          </a:prstGeom>
          <a:noFill/>
          <a:ln w="9525">
            <a:noFill/>
            <a:round/>
            <a:headEnd/>
            <a:tailEnd/>
          </a:ln>
        </p:spPr>
      </p:pic>
    </p:spTree>
    <p:extLst>
      <p:ext uri="{BB962C8B-B14F-4D97-AF65-F5344CB8AC3E}">
        <p14:creationId xmlns:p14="http://schemas.microsoft.com/office/powerpoint/2010/main" val="2715310155"/>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691</TotalTime>
  <Words>3046</Words>
  <Application>Microsoft Office PowerPoint</Application>
  <PresentationFormat>Presentación en pantalla (4:3)</PresentationFormat>
  <Paragraphs>277</Paragraphs>
  <Slides>39</Slides>
  <Notes>9</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39</vt:i4>
      </vt:variant>
    </vt:vector>
  </HeadingPairs>
  <TitlesOfParts>
    <vt:vector size="46" baseType="lpstr">
      <vt:lpstr>Albertus</vt:lpstr>
      <vt:lpstr>Arial</vt:lpstr>
      <vt:lpstr>Calibri</vt:lpstr>
      <vt:lpstr>Century Gothic</vt:lpstr>
      <vt:lpstr>Wingdings</vt:lpstr>
      <vt:lpstr>Wingdings 3</vt:lpstr>
      <vt:lpstr>Espiral</vt:lpstr>
      <vt:lpstr>Estrategias prácticas para combinar aplicaciones de métodos cualitativos y cuantitativos para la investigación en salud.</vt:lpstr>
      <vt:lpstr>Guion     </vt:lpstr>
      <vt:lpstr>Índice </vt:lpstr>
      <vt:lpstr>Introducción</vt:lpstr>
      <vt:lpstr>Objetivo general</vt:lpstr>
      <vt:lpstr>David L. Morgan es profesor en el Departamento de Sociología de la Universidad Estatal de Portland. Obtuvo su doctorado en sociología de la Universidad de Michigan y la formación postdoctoral en la Universidad de Indiana.  Su  experiencia :  grupos de enfoque, la recolección y análisis de datos de encuestas.  Sus intereses de investigación se centraron en enfoques pragmáticos a la investigación de métodos mixtos, con énfasis en las aplicaciones prácticas de diseño de la investigación. </vt:lpstr>
      <vt:lpstr>Presentación de PowerPoint</vt:lpstr>
      <vt:lpstr>Motivaciones para la combinación de métodos cualitativos y cuantitativos</vt:lpstr>
      <vt:lpstr>En lo general…</vt:lpstr>
      <vt:lpstr>En lo general…</vt:lpstr>
      <vt:lpstr>Motivaciones para combinar métodos cuantitativo y cualitativo.</vt:lpstr>
      <vt:lpstr>Motivaciones para combinar métodos cuantitativo y cualitativo.</vt:lpstr>
      <vt:lpstr>Un paradigma es…</vt:lpstr>
      <vt:lpstr>Un paradigma es…</vt:lpstr>
      <vt:lpstr>Diseño de la investigación basada en asistencia complementaria </vt:lpstr>
      <vt:lpstr>Presentación de PowerPoint</vt:lpstr>
      <vt:lpstr>Pasos en el proceso del diseño de la investigación…</vt:lpstr>
      <vt:lpstr>LA DIVISION DE TRABAJO:  A TRAVÉS DE DOS DECISIONES BÁSICAS.</vt:lpstr>
      <vt:lpstr>LA DIVISION DE TRABAJO:  A TRAVÉS DE DOS DECISIONES BÁSICAS.</vt:lpstr>
      <vt:lpstr>Decisión de prioridad… </vt:lpstr>
      <vt:lpstr>Respecto de los métodos….</vt:lpstr>
      <vt:lpstr>La decisión secuencia –posterior- </vt:lpstr>
      <vt:lpstr>La decisión de secuencia.</vt:lpstr>
      <vt:lpstr>Estrategias </vt:lpstr>
      <vt:lpstr>¿Cómo decidir cual método?</vt:lpstr>
      <vt:lpstr>Las decisiones de prioridad y de secuencia conducen a:  4 familias del diseño de investigación</vt:lpstr>
      <vt:lpstr>Decisiones de prioridad </vt:lpstr>
      <vt:lpstr>Decisiones de prioridad </vt:lpstr>
      <vt:lpstr>Decisiones de prioridad </vt:lpstr>
      <vt:lpstr>Decisiones de prioridad </vt:lpstr>
      <vt:lpstr>    Cuestiones actuales y direcciones futuras </vt:lpstr>
      <vt:lpstr>Cuestiones actuales (1998)</vt:lpstr>
      <vt:lpstr>Cuestiones actuales (1998)</vt:lpstr>
      <vt:lpstr>Cuestiones actuales.</vt:lpstr>
      <vt:lpstr>Cuestiones actuales.</vt:lpstr>
      <vt:lpstr>Para elegir el método ideal… considerar que… </vt:lpstr>
      <vt:lpstr>Para elegir el método ideal… considerar </vt:lpstr>
      <vt:lpstr>Conclusiones.</vt:lpstr>
      <vt:lpstr>Bibliografía. </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Estrategias prácticas para combinar aplicaciones de métodos cualitativos y cuantitativos para la investigación en salud</dc:title>
  <dc:creator>admon</dc:creator>
  <cp:lastModifiedBy>Guadaupe Soriano</cp:lastModifiedBy>
  <cp:revision>64</cp:revision>
  <dcterms:created xsi:type="dcterms:W3CDTF">2013-09-11T20:55:44Z</dcterms:created>
  <dcterms:modified xsi:type="dcterms:W3CDTF">2015-10-02T03:03:37Z</dcterms:modified>
</cp:coreProperties>
</file>