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6" r:id="rId2"/>
    <p:sldId id="307" r:id="rId3"/>
    <p:sldId id="309" r:id="rId4"/>
    <p:sldId id="310" r:id="rId5"/>
    <p:sldId id="315" r:id="rId6"/>
    <p:sldId id="311" r:id="rId7"/>
    <p:sldId id="279" r:id="rId8"/>
    <p:sldId id="346" r:id="rId9"/>
    <p:sldId id="342" r:id="rId10"/>
    <p:sldId id="320" r:id="rId11"/>
    <p:sldId id="321" r:id="rId12"/>
    <p:sldId id="322" r:id="rId13"/>
    <p:sldId id="338" r:id="rId14"/>
    <p:sldId id="341" r:id="rId15"/>
    <p:sldId id="340" r:id="rId16"/>
    <p:sldId id="339" r:id="rId17"/>
    <p:sldId id="343" r:id="rId18"/>
    <p:sldId id="323" r:id="rId19"/>
    <p:sldId id="334" r:id="rId20"/>
    <p:sldId id="337" r:id="rId21"/>
    <p:sldId id="336" r:id="rId22"/>
    <p:sldId id="335" r:id="rId23"/>
    <p:sldId id="344" r:id="rId24"/>
    <p:sldId id="333" r:id="rId25"/>
    <p:sldId id="332" r:id="rId26"/>
    <p:sldId id="324" r:id="rId27"/>
    <p:sldId id="331" r:id="rId28"/>
    <p:sldId id="330" r:id="rId29"/>
    <p:sldId id="329" r:id="rId30"/>
    <p:sldId id="328" r:id="rId31"/>
    <p:sldId id="345" r:id="rId32"/>
    <p:sldId id="325" r:id="rId33"/>
    <p:sldId id="319" r:id="rId34"/>
    <p:sldId id="312"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43C"/>
    <a:srgbClr val="A9A06B"/>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5" autoAdjust="0"/>
    <p:restoredTop sz="94660"/>
  </p:normalViewPr>
  <p:slideViewPr>
    <p:cSldViewPr>
      <p:cViewPr varScale="1">
        <p:scale>
          <a:sx n="70" d="100"/>
          <a:sy n="70" d="100"/>
        </p:scale>
        <p:origin x="144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Hoja1!$B$5</c:f>
              <c:strCache>
                <c:ptCount val="1"/>
                <c:pt idx="0">
                  <c:v>SEMANAS</c:v>
                </c:pt>
              </c:strCache>
            </c:strRef>
          </c:tx>
          <c:marker>
            <c:symbol val="none"/>
          </c:marker>
          <c:val>
            <c:numRef>
              <c:f>Hoja1!$B$6:$B$18</c:f>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val>
          <c:smooth val="0"/>
        </c:ser>
        <c:ser>
          <c:idx val="1"/>
          <c:order val="1"/>
          <c:tx>
            <c:strRef>
              <c:f>Hoja1!$C$5</c:f>
              <c:strCache>
                <c:ptCount val="1"/>
                <c:pt idx="0">
                  <c:v>CANTIDAD</c:v>
                </c:pt>
              </c:strCache>
            </c:strRef>
          </c:tx>
          <c:marker>
            <c:symbol val="none"/>
          </c:marker>
          <c:val>
            <c:numRef>
              <c:f>Hoja1!$C$6:$C$18</c:f>
              <c:numCache>
                <c:formatCode>General</c:formatCode>
                <c:ptCount val="13"/>
                <c:pt idx="0">
                  <c:v>700</c:v>
                </c:pt>
                <c:pt idx="1">
                  <c:v>650</c:v>
                </c:pt>
                <c:pt idx="2">
                  <c:v>500</c:v>
                </c:pt>
                <c:pt idx="3">
                  <c:v>450</c:v>
                </c:pt>
                <c:pt idx="4">
                  <c:v>400</c:v>
                </c:pt>
                <c:pt idx="5">
                  <c:v>350</c:v>
                </c:pt>
                <c:pt idx="6">
                  <c:v>300</c:v>
                </c:pt>
                <c:pt idx="7">
                  <c:v>250</c:v>
                </c:pt>
                <c:pt idx="8">
                  <c:v>200</c:v>
                </c:pt>
                <c:pt idx="9">
                  <c:v>150</c:v>
                </c:pt>
                <c:pt idx="10">
                  <c:v>100</c:v>
                </c:pt>
                <c:pt idx="11">
                  <c:v>50</c:v>
                </c:pt>
                <c:pt idx="12">
                  <c:v>0</c:v>
                </c:pt>
              </c:numCache>
            </c:numRef>
          </c:val>
          <c:smooth val="0"/>
        </c:ser>
        <c:dLbls>
          <c:showLegendKey val="0"/>
          <c:showVal val="0"/>
          <c:showCatName val="0"/>
          <c:showSerName val="0"/>
          <c:showPercent val="0"/>
          <c:showBubbleSize val="0"/>
        </c:dLbls>
        <c:smooth val="0"/>
        <c:axId val="203542328"/>
        <c:axId val="204615136"/>
      </c:lineChart>
      <c:catAx>
        <c:axId val="203542328"/>
        <c:scaling>
          <c:orientation val="minMax"/>
        </c:scaling>
        <c:delete val="0"/>
        <c:axPos val="b"/>
        <c:majorTickMark val="out"/>
        <c:minorTickMark val="none"/>
        <c:tickLblPos val="nextTo"/>
        <c:crossAx val="204615136"/>
        <c:crosses val="autoZero"/>
        <c:auto val="1"/>
        <c:lblAlgn val="ctr"/>
        <c:lblOffset val="100"/>
        <c:noMultiLvlLbl val="0"/>
      </c:catAx>
      <c:valAx>
        <c:axId val="204615136"/>
        <c:scaling>
          <c:orientation val="minMax"/>
        </c:scaling>
        <c:delete val="0"/>
        <c:axPos val="l"/>
        <c:majorGridlines/>
        <c:numFmt formatCode="General" sourceLinked="1"/>
        <c:majorTickMark val="out"/>
        <c:minorTickMark val="none"/>
        <c:tickLblPos val="nextTo"/>
        <c:crossAx val="203542328"/>
        <c:crosses val="autoZero"/>
        <c:crossBetween val="between"/>
      </c:valAx>
    </c:plotArea>
    <c:legend>
      <c:legendPos val="r"/>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2" qsCatId="3D" csTypeId="urn:microsoft.com/office/officeart/2005/8/colors/accent6_2" csCatId="accent6" phldr="1"/>
      <dgm:spPr/>
      <dgm:t>
        <a:bodyPr/>
        <a:lstStyle/>
        <a:p>
          <a:endParaRPr lang="es-MX"/>
        </a:p>
      </dgm:t>
    </dgm:pt>
    <dgm:pt modelId="{45ADB73F-A5BD-491A-8939-D2BD329B866C}">
      <dgm:prSet phldrT="[Texto]" custT="1"/>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es-MX" sz="1400" dirty="0" smtClean="0">
              <a:solidFill>
                <a:schemeClr val="tx1"/>
              </a:solidFill>
              <a:latin typeface="Arial" panose="020B0604020202020204" pitchFamily="34" charset="0"/>
            </a:rPr>
            <a:t>Introducción </a:t>
          </a:r>
          <a:endParaRPr lang="es-MX" sz="1400" b="1" i="0" dirty="0">
            <a:solidFill>
              <a:schemeClr val="tx1"/>
            </a:solidFill>
            <a:effectLst>
              <a:outerShdw blurRad="38100" dist="38100" dir="2700000" algn="tl">
                <a:srgbClr val="000000">
                  <a:alpha val="43137"/>
                </a:srgbClr>
              </a:outerShdw>
            </a:effectLst>
          </a:endParaRP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600" dirty="0" smtClean="0">
              <a:solidFill>
                <a:schemeClr val="tx1"/>
              </a:solidFill>
              <a:latin typeface="Arial" panose="020B0604020202020204" pitchFamily="34" charset="0"/>
            </a:rPr>
            <a:t>Como planear</a:t>
          </a:r>
          <a:endParaRPr lang="es-MX" sz="1600" b="0" i="0" dirty="0">
            <a:solidFill>
              <a:schemeClr val="tx1"/>
            </a:solidFill>
            <a:effectLst>
              <a:outerShdw blurRad="38100" dist="38100" dir="2700000" algn="tl">
                <a:srgbClr val="000000">
                  <a:alpha val="43137"/>
                </a:srgbClr>
              </a:outerShdw>
            </a:effectLst>
          </a:endParaRP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400" dirty="0" smtClean="0">
              <a:solidFill>
                <a:schemeClr val="tx1"/>
              </a:solidFill>
              <a:latin typeface="Arial" panose="020B0604020202020204" pitchFamily="34" charset="0"/>
            </a:rPr>
            <a:t>Selección y </a:t>
          </a:r>
          <a:r>
            <a:rPr lang="es-MX" sz="1400" dirty="0" err="1" smtClean="0">
              <a:solidFill>
                <a:schemeClr val="tx1"/>
              </a:solidFill>
              <a:latin typeface="Arial" panose="020B0604020202020204" pitchFamily="34" charset="0"/>
            </a:rPr>
            <a:t>eval</a:t>
          </a:r>
          <a:r>
            <a:rPr lang="es-MX" sz="1400" dirty="0" smtClean="0">
              <a:solidFill>
                <a:schemeClr val="tx1"/>
              </a:solidFill>
              <a:latin typeface="Arial" panose="020B0604020202020204" pitchFamily="34" charset="0"/>
            </a:rPr>
            <a:t>. De proveed</a:t>
          </a:r>
          <a:endParaRPr lang="es-MX" sz="1400" b="0" i="0" dirty="0">
            <a:solidFill>
              <a:schemeClr val="tx1"/>
            </a:solidFill>
            <a:effectLst>
              <a:outerShdw blurRad="38100" dist="38100" dir="2700000" algn="tl">
                <a:srgbClr val="000000">
                  <a:alpha val="43137"/>
                </a:srgbClr>
              </a:outerShdw>
            </a:effectLst>
          </a:endParaRP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400" b="0" i="0" dirty="0" smtClean="0">
              <a:solidFill>
                <a:schemeClr val="tx1"/>
              </a:solidFill>
              <a:effectLst>
                <a:outerShdw blurRad="38100" dist="38100" dir="2700000" algn="tl">
                  <a:srgbClr val="000000">
                    <a:alpha val="43137"/>
                  </a:srgbClr>
                </a:outerShdw>
              </a:effectLst>
            </a:rPr>
            <a:t>Gestión</a:t>
          </a:r>
          <a:r>
            <a:rPr lang="es-MX" sz="1400" b="0" i="0" baseline="0" dirty="0" smtClean="0">
              <a:solidFill>
                <a:schemeClr val="tx1"/>
              </a:solidFill>
              <a:effectLst>
                <a:outerShdw blurRad="38100" dist="38100" dir="2700000" algn="tl">
                  <a:srgbClr val="000000">
                    <a:alpha val="43137"/>
                  </a:srgbClr>
                </a:outerShdw>
              </a:effectLst>
            </a:rPr>
            <a:t> del dpto. de compras</a:t>
          </a:r>
          <a:endParaRPr lang="es-MX" sz="1400" b="0" i="0" dirty="0">
            <a:solidFill>
              <a:schemeClr val="tx1"/>
            </a:solidFill>
            <a:effectLst>
              <a:outerShdw blurRad="38100" dist="38100" dir="2700000" algn="tl">
                <a:srgbClr val="000000">
                  <a:alpha val="43137"/>
                </a:srgbClr>
              </a:outerShdw>
            </a:effectLst>
          </a:endParaRP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0AABE92-5F21-41A1-AC78-B4F2CD4B52D5}">
      <dgm:prSet phldrT="[Texto]" custT="1"/>
      <dgm:spPr/>
      <dgm:t>
        <a:bodyPr/>
        <a:lstStyle/>
        <a:p>
          <a:r>
            <a:rPr lang="es-MX" sz="1200" b="0" i="0" dirty="0" smtClean="0">
              <a:solidFill>
                <a:schemeClr val="tx1"/>
              </a:solidFill>
              <a:effectLst>
                <a:outerShdw blurRad="38100" dist="38100" dir="2700000" algn="tl">
                  <a:srgbClr val="000000">
                    <a:alpha val="43137"/>
                  </a:srgbClr>
                </a:outerShdw>
              </a:effectLst>
            </a:rPr>
            <a:t>Aplicación</a:t>
          </a:r>
          <a:endParaRPr lang="es-MX" sz="1200" b="0" i="0" dirty="0">
            <a:solidFill>
              <a:schemeClr val="tx1"/>
            </a:solidFill>
            <a:effectLst>
              <a:outerShdw blurRad="38100" dist="38100" dir="2700000" algn="tl">
                <a:srgbClr val="000000">
                  <a:alpha val="43137"/>
                </a:srgbClr>
              </a:outerShdw>
            </a:effectLst>
          </a:endParaRPr>
        </a:p>
      </dgm:t>
    </dgm:pt>
    <dgm:pt modelId="{DD9E8DC4-678C-4016-AE60-F6EF036971CE}" type="par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AE84CFA-BCC1-4810-B7B3-3AFEDBE11748}" type="sibTrans" cxnId="{4D0F1DC1-59B5-431D-90A2-15E1F0483413}">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t>
        <a:bodyPr/>
        <a:lstStyle/>
        <a:p>
          <a:endParaRPr lang="es-MX"/>
        </a:p>
      </dgm:t>
    </dgm:pt>
    <dgm:pt modelId="{1D8DFF58-74BF-4B43-9E1B-49565141BAFD}" type="pres">
      <dgm:prSet presAssocID="{45ADB73F-A5BD-491A-8939-D2BD329B866C}" presName="node" presStyleLbl="node1" presStyleIdx="0" presStyleCnt="5">
        <dgm:presLayoutVars>
          <dgm:bulletEnabled val="1"/>
        </dgm:presLayoutVars>
      </dgm:prSet>
      <dgm:spPr/>
      <dgm:t>
        <a:bodyPr/>
        <a:lstStyle/>
        <a:p>
          <a:endParaRPr lang="es-MX"/>
        </a:p>
      </dgm:t>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5"/>
      <dgm:spPr/>
      <dgm:t>
        <a:bodyPr/>
        <a:lstStyle/>
        <a:p>
          <a:endParaRPr lang="es-MX"/>
        </a:p>
      </dgm:t>
    </dgm:pt>
    <dgm:pt modelId="{87E26C76-ABAE-4A6F-BCDB-146FAB85A259}" type="pres">
      <dgm:prSet presAssocID="{8484995D-6295-4F0E-B8B0-9EC9D9DF3C0E}" presName="node" presStyleLbl="node1" presStyleIdx="1" presStyleCnt="5">
        <dgm:presLayoutVars>
          <dgm:bulletEnabled val="1"/>
        </dgm:presLayoutVars>
      </dgm:prSet>
      <dgm:spPr/>
      <dgm:t>
        <a:bodyPr/>
        <a:lstStyle/>
        <a:p>
          <a:endParaRPr lang="es-MX"/>
        </a:p>
      </dgm:t>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5"/>
      <dgm:spPr/>
      <dgm:t>
        <a:bodyPr/>
        <a:lstStyle/>
        <a:p>
          <a:endParaRPr lang="es-MX"/>
        </a:p>
      </dgm:t>
    </dgm:pt>
    <dgm:pt modelId="{2B0641D6-5AF4-469B-834F-21945D5681C0}" type="pres">
      <dgm:prSet presAssocID="{73A26D7F-B2EE-4533-BC6D-81FB054E6BCB}" presName="node" presStyleLbl="node1" presStyleIdx="2" presStyleCnt="5">
        <dgm:presLayoutVars>
          <dgm:bulletEnabled val="1"/>
        </dgm:presLayoutVars>
      </dgm:prSet>
      <dgm:spPr/>
      <dgm:t>
        <a:bodyPr/>
        <a:lstStyle/>
        <a:p>
          <a:endParaRPr lang="es-MX"/>
        </a:p>
      </dgm:t>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5"/>
      <dgm:spPr/>
      <dgm:t>
        <a:bodyPr/>
        <a:lstStyle/>
        <a:p>
          <a:endParaRPr lang="es-MX"/>
        </a:p>
      </dgm:t>
    </dgm:pt>
    <dgm:pt modelId="{637C12DC-0716-46E6-8D02-04AB635317EA}" type="pres">
      <dgm:prSet presAssocID="{3D6674A1-2ABF-42DC-BB5B-C0B20EAEE4B9}" presName="node" presStyleLbl="node1" presStyleIdx="3" presStyleCnt="5">
        <dgm:presLayoutVars>
          <dgm:bulletEnabled val="1"/>
        </dgm:presLayoutVars>
      </dgm:prSet>
      <dgm:spPr/>
      <dgm:t>
        <a:bodyPr/>
        <a:lstStyle/>
        <a:p>
          <a:endParaRPr lang="es-MX"/>
        </a:p>
      </dgm:t>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5"/>
      <dgm:spPr/>
      <dgm:t>
        <a:bodyPr/>
        <a:lstStyle/>
        <a:p>
          <a:endParaRPr lang="es-MX"/>
        </a:p>
      </dgm:t>
    </dgm:pt>
    <dgm:pt modelId="{108E2CAD-F74B-4442-8197-220E5E4DFB1F}" type="pres">
      <dgm:prSet presAssocID="{30AABE92-5F21-41A1-AC78-B4F2CD4B52D5}" presName="node" presStyleLbl="node1" presStyleIdx="4" presStyleCnt="5">
        <dgm:presLayoutVars>
          <dgm:bulletEnabled val="1"/>
        </dgm:presLayoutVars>
      </dgm:prSet>
      <dgm:spPr/>
      <dgm:t>
        <a:bodyPr/>
        <a:lstStyle/>
        <a:p>
          <a:endParaRPr lang="es-MX"/>
        </a:p>
      </dgm:t>
    </dgm:pt>
    <dgm:pt modelId="{1B8AA779-036B-4839-8C98-D759FD0CDB17}" type="pres">
      <dgm:prSet presAssocID="{30AABE92-5F21-41A1-AC78-B4F2CD4B52D5}" presName="spNode" presStyleCnt="0"/>
      <dgm:spPr/>
    </dgm:pt>
    <dgm:pt modelId="{680B4F48-6C0B-437B-AFF8-A84492259D15}" type="pres">
      <dgm:prSet presAssocID="{3AE84CFA-BCC1-4810-B7B3-3AFEDBE11748}" presName="sibTrans" presStyleLbl="sibTrans1D1" presStyleIdx="4" presStyleCnt="5"/>
      <dgm:spPr/>
      <dgm:t>
        <a:bodyPr/>
        <a:lstStyle/>
        <a:p>
          <a:endParaRPr lang="es-MX"/>
        </a:p>
      </dgm:t>
    </dgm:pt>
  </dgm:ptLst>
  <dgm:cxnLst>
    <dgm:cxn modelId="{77BC523F-B6D7-495C-9F13-1135E094FCCC}" type="presOf" srcId="{45ADB73F-A5BD-491A-8939-D2BD329B866C}" destId="{1D8DFF58-74BF-4B43-9E1B-49565141BAFD}" srcOrd="0" destOrd="0" presId="urn:microsoft.com/office/officeart/2005/8/layout/cycle5"/>
    <dgm:cxn modelId="{F2A7B701-4C0A-4701-969E-299D0049F539}" type="presOf" srcId="{096CC68B-CD08-4219-984B-BAE177BC1B6F}" destId="{9C6E8BD3-FCAB-472A-8B01-ED67A764BD41}" srcOrd="0" destOrd="0" presId="urn:microsoft.com/office/officeart/2005/8/layout/cycle5"/>
    <dgm:cxn modelId="{2289625E-9817-45D2-A65F-41B8EB4F16E6}" type="presOf" srcId="{9655CE69-9F26-4F6F-B03F-E4A95D8C9DFC}" destId="{61CDD775-7DE4-48C6-A364-9B19BED94835}" srcOrd="0" destOrd="0" presId="urn:microsoft.com/office/officeart/2005/8/layout/cycle5"/>
    <dgm:cxn modelId="{C91B524F-C31C-4059-8972-E9533BA20B69}" type="presOf" srcId="{7C276286-3C98-4CF6-B590-215659632BB0}" destId="{A9DC648E-0558-409B-9592-3E12B76FA444}" srcOrd="0" destOrd="0" presId="urn:microsoft.com/office/officeart/2005/8/layout/cycle5"/>
    <dgm:cxn modelId="{FF1EAFAA-1D1E-4B3B-9876-006D7CCA3C87}" type="presOf" srcId="{3AE84CFA-BCC1-4810-B7B3-3AFEDBE11748}" destId="{680B4F48-6C0B-437B-AFF8-A84492259D15}" srcOrd="0" destOrd="0" presId="urn:microsoft.com/office/officeart/2005/8/layout/cycle5"/>
    <dgm:cxn modelId="{4D0F1DC1-59B5-431D-90A2-15E1F0483413}" srcId="{88AA63FD-F3C3-4228-9076-7D01F7369F61}" destId="{30AABE92-5F21-41A1-AC78-B4F2CD4B52D5}" srcOrd="4" destOrd="0" parTransId="{DD9E8DC4-678C-4016-AE60-F6EF036971CE}" sibTransId="{3AE84CFA-BCC1-4810-B7B3-3AFEDBE11748}"/>
    <dgm:cxn modelId="{D1F72451-CDAC-4916-95C8-080CCF8F2FA6}" srcId="{88AA63FD-F3C3-4228-9076-7D01F7369F61}" destId="{8484995D-6295-4F0E-B8B0-9EC9D9DF3C0E}" srcOrd="1" destOrd="0" parTransId="{2FAB9EE3-AFC8-48D0-9CFD-CD60F263D12E}" sibTransId="{9655CE69-9F26-4F6F-B03F-E4A95D8C9DFC}"/>
    <dgm:cxn modelId="{E02D7915-E25A-4378-B025-8A9995C5C808}" type="presOf" srcId="{73A26D7F-B2EE-4533-BC6D-81FB054E6BCB}" destId="{2B0641D6-5AF4-469B-834F-21945D5681C0}" srcOrd="0" destOrd="0" presId="urn:microsoft.com/office/officeart/2005/8/layout/cycle5"/>
    <dgm:cxn modelId="{478457E6-6F44-449C-B32A-A828A51F01BE}" srcId="{88AA63FD-F3C3-4228-9076-7D01F7369F61}" destId="{45ADB73F-A5BD-491A-8939-D2BD329B866C}" srcOrd="0" destOrd="0" parTransId="{A22D4417-7FEB-456C-8E10-5563630BA384}" sibTransId="{92DD46F5-4717-47AE-BA3B-E8CB166F46B1}"/>
    <dgm:cxn modelId="{08C33389-5B59-456F-92D6-B758CEE8F499}" type="presOf" srcId="{88AA63FD-F3C3-4228-9076-7D01F7369F61}" destId="{76B5574E-D66D-476C-8882-9055E67FE02E}"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36F0D9C3-25B9-4813-95BE-A9AA63C40222}" type="presOf" srcId="{92DD46F5-4717-47AE-BA3B-E8CB166F46B1}" destId="{B620A558-F5C1-4A9E-B5D1-6BDB176260BE}" srcOrd="0" destOrd="0" presId="urn:microsoft.com/office/officeart/2005/8/layout/cycle5"/>
    <dgm:cxn modelId="{31CC9D08-B105-469E-8BFC-C7BAC83B338D}" srcId="{88AA63FD-F3C3-4228-9076-7D01F7369F61}" destId="{73A26D7F-B2EE-4533-BC6D-81FB054E6BCB}" srcOrd="2" destOrd="0" parTransId="{CA0BE730-2E3D-48B8-B84A-339556E5972B}" sibTransId="{096CC68B-CD08-4219-984B-BAE177BC1B6F}"/>
    <dgm:cxn modelId="{203FA6C7-C6B8-4BBE-829E-8EA507F6CB6A}" type="presOf" srcId="{3D6674A1-2ABF-42DC-BB5B-C0B20EAEE4B9}" destId="{637C12DC-0716-46E6-8D02-04AB635317EA}" srcOrd="0" destOrd="0" presId="urn:microsoft.com/office/officeart/2005/8/layout/cycle5"/>
    <dgm:cxn modelId="{877EFF5C-1CCF-4897-86E3-3B8576597FD0}" type="presOf" srcId="{8484995D-6295-4F0E-B8B0-9EC9D9DF3C0E}" destId="{87E26C76-ABAE-4A6F-BCDB-146FAB85A259}" srcOrd="0" destOrd="0" presId="urn:microsoft.com/office/officeart/2005/8/layout/cycle5"/>
    <dgm:cxn modelId="{5FE46C13-A64E-4693-AA47-FC5046C59D18}" type="presOf" srcId="{30AABE92-5F21-41A1-AC78-B4F2CD4B52D5}" destId="{108E2CAD-F74B-4442-8197-220E5E4DFB1F}" srcOrd="0" destOrd="0" presId="urn:microsoft.com/office/officeart/2005/8/layout/cycle5"/>
    <dgm:cxn modelId="{80E0443E-639C-45F2-A06D-2D6574229470}" type="presParOf" srcId="{76B5574E-D66D-476C-8882-9055E67FE02E}" destId="{1D8DFF58-74BF-4B43-9E1B-49565141BAFD}" srcOrd="0" destOrd="0" presId="urn:microsoft.com/office/officeart/2005/8/layout/cycle5"/>
    <dgm:cxn modelId="{BEBB2A31-EBD8-4829-AD20-ACB71BAF78F3}" type="presParOf" srcId="{76B5574E-D66D-476C-8882-9055E67FE02E}" destId="{845DC252-0F60-4C5B-A850-F9BBD31B12A7}" srcOrd="1" destOrd="0" presId="urn:microsoft.com/office/officeart/2005/8/layout/cycle5"/>
    <dgm:cxn modelId="{BDFB52E4-CD7D-4BA0-B581-C776D7CB43B3}" type="presParOf" srcId="{76B5574E-D66D-476C-8882-9055E67FE02E}" destId="{B620A558-F5C1-4A9E-B5D1-6BDB176260BE}" srcOrd="2" destOrd="0" presId="urn:microsoft.com/office/officeart/2005/8/layout/cycle5"/>
    <dgm:cxn modelId="{96777B45-FFB5-4D58-B8F8-4D4F94A5ED4E}" type="presParOf" srcId="{76B5574E-D66D-476C-8882-9055E67FE02E}" destId="{87E26C76-ABAE-4A6F-BCDB-146FAB85A259}" srcOrd="3" destOrd="0" presId="urn:microsoft.com/office/officeart/2005/8/layout/cycle5"/>
    <dgm:cxn modelId="{D13DBD56-D5FD-4EC0-A2CC-5C6772935E9D}" type="presParOf" srcId="{76B5574E-D66D-476C-8882-9055E67FE02E}" destId="{094AA59F-5A66-4968-B1CB-578E25B29F3F}" srcOrd="4" destOrd="0" presId="urn:microsoft.com/office/officeart/2005/8/layout/cycle5"/>
    <dgm:cxn modelId="{A6D73DED-EAB4-42AD-870B-D41B9DAD817D}" type="presParOf" srcId="{76B5574E-D66D-476C-8882-9055E67FE02E}" destId="{61CDD775-7DE4-48C6-A364-9B19BED94835}" srcOrd="5" destOrd="0" presId="urn:microsoft.com/office/officeart/2005/8/layout/cycle5"/>
    <dgm:cxn modelId="{BA30209F-B86C-4A18-BCC8-392E61FB5D98}" type="presParOf" srcId="{76B5574E-D66D-476C-8882-9055E67FE02E}" destId="{2B0641D6-5AF4-469B-834F-21945D5681C0}" srcOrd="6" destOrd="0" presId="urn:microsoft.com/office/officeart/2005/8/layout/cycle5"/>
    <dgm:cxn modelId="{FF819656-CA28-4C33-8FF8-7572E23022E1}" type="presParOf" srcId="{76B5574E-D66D-476C-8882-9055E67FE02E}" destId="{29004378-E15B-44AD-8AD2-7619B9FF031B}" srcOrd="7" destOrd="0" presId="urn:microsoft.com/office/officeart/2005/8/layout/cycle5"/>
    <dgm:cxn modelId="{4F1F2E25-4637-4F14-92A2-507412BAB7BF}" type="presParOf" srcId="{76B5574E-D66D-476C-8882-9055E67FE02E}" destId="{9C6E8BD3-FCAB-472A-8B01-ED67A764BD41}" srcOrd="8" destOrd="0" presId="urn:microsoft.com/office/officeart/2005/8/layout/cycle5"/>
    <dgm:cxn modelId="{8BCAD795-1A4C-404E-B1E7-FA36AA246494}" type="presParOf" srcId="{76B5574E-D66D-476C-8882-9055E67FE02E}" destId="{637C12DC-0716-46E6-8D02-04AB635317EA}" srcOrd="9" destOrd="0" presId="urn:microsoft.com/office/officeart/2005/8/layout/cycle5"/>
    <dgm:cxn modelId="{F1D636E6-8D5B-4283-A69C-8CB367B49EFA}" type="presParOf" srcId="{76B5574E-D66D-476C-8882-9055E67FE02E}" destId="{DB8243B3-2DC3-420A-B0DD-FE773C0665FE}" srcOrd="10" destOrd="0" presId="urn:microsoft.com/office/officeart/2005/8/layout/cycle5"/>
    <dgm:cxn modelId="{5CA7DE0F-BF09-491B-B8A3-7230A0413457}" type="presParOf" srcId="{76B5574E-D66D-476C-8882-9055E67FE02E}" destId="{A9DC648E-0558-409B-9592-3E12B76FA444}" srcOrd="11" destOrd="0" presId="urn:microsoft.com/office/officeart/2005/8/layout/cycle5"/>
    <dgm:cxn modelId="{C48C50F8-5A5C-4526-A58B-2DAFCA4B8342}" type="presParOf" srcId="{76B5574E-D66D-476C-8882-9055E67FE02E}" destId="{108E2CAD-F74B-4442-8197-220E5E4DFB1F}" srcOrd="12" destOrd="0" presId="urn:microsoft.com/office/officeart/2005/8/layout/cycle5"/>
    <dgm:cxn modelId="{A1B4215B-5003-496E-9DAA-39F6D64B0C9E}" type="presParOf" srcId="{76B5574E-D66D-476C-8882-9055E67FE02E}" destId="{1B8AA779-036B-4839-8C98-D759FD0CDB17}" srcOrd="13" destOrd="0" presId="urn:microsoft.com/office/officeart/2005/8/layout/cycle5"/>
    <dgm:cxn modelId="{CA9A3479-5E8E-44A9-85A9-942508C1E0B3}" type="presParOf" srcId="{76B5574E-D66D-476C-8882-9055E67FE02E}" destId="{680B4F48-6C0B-437B-AFF8-A84492259D15}"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6416AF-9715-4E55-92AE-E33F6D81CEC7}" type="doc">
      <dgm:prSet loTypeId="urn:microsoft.com/office/officeart/2008/layout/AlternatingHexagons" loCatId="list" qsTypeId="urn:microsoft.com/office/officeart/2005/8/quickstyle/simple5" qsCatId="simple" csTypeId="urn:microsoft.com/office/officeart/2005/8/colors/colorful1" csCatId="colorful" phldr="1"/>
      <dgm:spPr/>
      <dgm:t>
        <a:bodyPr/>
        <a:lstStyle/>
        <a:p>
          <a:endParaRPr lang="es-MX"/>
        </a:p>
      </dgm:t>
    </dgm:pt>
    <dgm:pt modelId="{26E2B745-6B15-4A88-AED0-DF7DDB6CDE6A}">
      <dgm:prSet phldrT="[Texto]" custT="1"/>
      <dgm:spPr/>
      <dgm:t>
        <a:bodyPr/>
        <a:lstStyle/>
        <a:p>
          <a:r>
            <a:rPr lang="es-MX" sz="1200" dirty="0" smtClean="0">
              <a:solidFill>
                <a:schemeClr val="tx1"/>
              </a:solidFill>
              <a:latin typeface="Arial" panose="020B0604020202020204" pitchFamily="34" charset="0"/>
              <a:cs typeface="Arial" panose="020B0604020202020204" pitchFamily="34" charset="0"/>
            </a:rPr>
            <a:t>Robos desconocidos en el tiempo.</a:t>
          </a:r>
          <a:endParaRPr lang="es-MX" sz="1200" dirty="0">
            <a:solidFill>
              <a:schemeClr val="tx1"/>
            </a:solidFill>
            <a:latin typeface="Arial" panose="020B0604020202020204" pitchFamily="34" charset="0"/>
            <a:cs typeface="Arial" panose="020B0604020202020204" pitchFamily="34" charset="0"/>
          </a:endParaRPr>
        </a:p>
      </dgm:t>
    </dgm:pt>
    <dgm:pt modelId="{C9F2845E-24E5-43FF-B6C8-BA07C04C1045}" type="parTrans" cxnId="{61CC68C1-3F6C-4CA5-9306-C23445CD83BE}">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2BE78D8D-E9A1-4320-8CE3-B6743716319B}" type="sibTrans" cxnId="{61CC68C1-3F6C-4CA5-9306-C23445CD83BE}">
      <dgm:prSet custT="1"/>
      <dgm:spPr/>
      <dgm:t>
        <a:bodyPr/>
        <a:lstStyle/>
        <a:p>
          <a:r>
            <a:rPr lang="es-MX" sz="1050" b="1" dirty="0" smtClean="0">
              <a:solidFill>
                <a:schemeClr val="tx1"/>
              </a:solidFill>
              <a:latin typeface="Arial" panose="020B0604020202020204" pitchFamily="34" charset="0"/>
              <a:cs typeface="Arial" panose="020B0604020202020204" pitchFamily="34" charset="0"/>
            </a:rPr>
            <a:t>Costo de almacenaje elevado</a:t>
          </a:r>
          <a:r>
            <a:rPr lang="es-MX" sz="1050" dirty="0" smtClean="0">
              <a:solidFill>
                <a:schemeClr val="tx1"/>
              </a:solidFill>
              <a:latin typeface="Arial" panose="020B0604020202020204" pitchFamily="34" charset="0"/>
              <a:cs typeface="Arial" panose="020B0604020202020204" pitchFamily="34" charset="0"/>
            </a:rPr>
            <a:t>.</a:t>
          </a:r>
          <a:endParaRPr lang="es-MX" sz="1050" dirty="0">
            <a:solidFill>
              <a:schemeClr val="tx1"/>
            </a:solidFill>
            <a:latin typeface="Arial" panose="020B0604020202020204" pitchFamily="34" charset="0"/>
            <a:cs typeface="Arial" panose="020B0604020202020204" pitchFamily="34" charset="0"/>
          </a:endParaRPr>
        </a:p>
      </dgm:t>
    </dgm:pt>
    <dgm:pt modelId="{5353F008-9481-4ACC-9C49-5D6FC78C3DD1}">
      <dgm:prSet phldrT="[Texto]" custT="1"/>
      <dgm:spPr/>
      <dgm:t>
        <a:bodyPr/>
        <a:lstStyle/>
        <a:p>
          <a:r>
            <a:rPr lang="es-MX" sz="1100" dirty="0" smtClean="0">
              <a:solidFill>
                <a:schemeClr val="tx1"/>
              </a:solidFill>
              <a:latin typeface="Arial" panose="020B0604020202020204" pitchFamily="34" charset="0"/>
              <a:cs typeface="Arial" panose="020B0604020202020204" pitchFamily="34" charset="0"/>
            </a:rPr>
            <a:t>Perdidas en los artículos almacenados</a:t>
          </a:r>
          <a:endParaRPr lang="es-MX" sz="1100" dirty="0">
            <a:solidFill>
              <a:schemeClr val="tx1"/>
            </a:solidFill>
            <a:latin typeface="Arial" panose="020B0604020202020204" pitchFamily="34" charset="0"/>
            <a:cs typeface="Arial" panose="020B0604020202020204" pitchFamily="34" charset="0"/>
          </a:endParaRPr>
        </a:p>
      </dgm:t>
    </dgm:pt>
    <dgm:pt modelId="{194EEAA9-51F4-40AB-8B34-03BAC79F011E}" type="parTrans" cxnId="{BAB54AA5-3F1F-4F74-B178-FB1B0B68F705}">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611BE88A-0358-4548-9035-A25F5700D666}" type="sibTrans" cxnId="{BAB54AA5-3F1F-4F74-B178-FB1B0B68F705}">
      <dgm:prSet custT="1"/>
      <dgm:spPr/>
      <dgm:t>
        <a:bodyPr/>
        <a:lstStyle/>
        <a:p>
          <a:r>
            <a:rPr lang="es-MX" sz="1050" b="1" dirty="0" smtClean="0">
              <a:solidFill>
                <a:schemeClr val="tx1"/>
              </a:solidFill>
              <a:latin typeface="Arial" panose="020B0604020202020204" pitchFamily="34" charset="0"/>
              <a:cs typeface="Arial" panose="020B0604020202020204" pitchFamily="34" charset="0"/>
            </a:rPr>
            <a:t>Problemas fiscales</a:t>
          </a:r>
          <a:r>
            <a:rPr lang="es-MX" sz="1050" dirty="0" smtClean="0">
              <a:solidFill>
                <a:schemeClr val="tx1"/>
              </a:solidFill>
              <a:latin typeface="Arial" panose="020B0604020202020204" pitchFamily="34" charset="0"/>
              <a:cs typeface="Arial" panose="020B0604020202020204" pitchFamily="34" charset="0"/>
            </a:rPr>
            <a:t>.</a:t>
          </a:r>
          <a:endParaRPr lang="es-MX" sz="1050" dirty="0">
            <a:solidFill>
              <a:schemeClr val="tx1"/>
            </a:solidFill>
            <a:latin typeface="Arial" panose="020B0604020202020204" pitchFamily="34" charset="0"/>
            <a:cs typeface="Arial" panose="020B0604020202020204" pitchFamily="34" charset="0"/>
          </a:endParaRPr>
        </a:p>
      </dgm:t>
    </dgm:pt>
    <dgm:pt modelId="{4F2B7561-A8D8-45E2-83A0-7BE8BA3AFBF1}">
      <dgm:prSet phldrT="[Texto]" custT="1"/>
      <dgm:spPr/>
      <dgm:t>
        <a:bodyPr/>
        <a:lstStyle/>
        <a:p>
          <a:r>
            <a:rPr lang="es-MX" sz="1200" b="1" dirty="0" smtClean="0">
              <a:solidFill>
                <a:schemeClr val="tx1"/>
              </a:solidFill>
              <a:latin typeface="Arial" panose="020B0604020202020204" pitchFamily="34" charset="0"/>
              <a:cs typeface="Arial" panose="020B0604020202020204" pitchFamily="34" charset="0"/>
            </a:rPr>
            <a:t>Seguros mal negociados al momento del siniestro</a:t>
          </a:r>
          <a:r>
            <a:rPr lang="es-MX" sz="1200" dirty="0" smtClean="0">
              <a:solidFill>
                <a:schemeClr val="tx1"/>
              </a:solidFill>
              <a:latin typeface="Arial" panose="020B0604020202020204" pitchFamily="34" charset="0"/>
              <a:cs typeface="Arial" panose="020B0604020202020204" pitchFamily="34" charset="0"/>
            </a:rPr>
            <a:t>.</a:t>
          </a:r>
          <a:endParaRPr lang="es-MX" sz="1200" dirty="0">
            <a:solidFill>
              <a:schemeClr val="tx1"/>
            </a:solidFill>
            <a:latin typeface="Arial" panose="020B0604020202020204" pitchFamily="34" charset="0"/>
            <a:cs typeface="Arial" panose="020B0604020202020204" pitchFamily="34" charset="0"/>
          </a:endParaRPr>
        </a:p>
      </dgm:t>
    </dgm:pt>
    <dgm:pt modelId="{EAF252DF-B176-4A51-94B6-9B01244F9B41}" type="parTrans" cxnId="{22C47BBB-071D-44D8-8C58-30091EE93F5E}">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4D0F24B2-85CB-41DC-A998-325BCACC7FB3}" type="sibTrans" cxnId="{22C47BBB-071D-44D8-8C58-30091EE93F5E}">
      <dgm:prSet custT="1"/>
      <dgm:spPr/>
      <dgm:t>
        <a:bodyPr/>
        <a:lstStyle/>
        <a:p>
          <a:r>
            <a:rPr lang="es-MX" sz="1100" b="1" dirty="0" smtClean="0">
              <a:solidFill>
                <a:schemeClr val="tx1"/>
              </a:solidFill>
              <a:latin typeface="Arial" panose="020B0604020202020204" pitchFamily="34" charset="0"/>
              <a:cs typeface="Arial" panose="020B0604020202020204" pitchFamily="34" charset="0"/>
            </a:rPr>
            <a:t>Créditos mal manejados ante siniestros</a:t>
          </a:r>
          <a:endParaRPr lang="es-MX" sz="1100" dirty="0">
            <a:solidFill>
              <a:schemeClr val="tx1"/>
            </a:solidFill>
            <a:latin typeface="Arial" panose="020B0604020202020204" pitchFamily="34" charset="0"/>
            <a:cs typeface="Arial" panose="020B0604020202020204" pitchFamily="34" charset="0"/>
          </a:endParaRPr>
        </a:p>
      </dgm:t>
    </dgm:pt>
    <dgm:pt modelId="{8038DDF1-389F-429D-87EB-C3548A901A1B}">
      <dgm:prSet custT="1"/>
      <dgm:spPr/>
      <dgm:t>
        <a:bodyPr/>
        <a:lstStyle/>
        <a:p>
          <a:r>
            <a:rPr lang="es-MX" sz="1000" dirty="0" smtClean="0">
              <a:solidFill>
                <a:schemeClr val="tx1"/>
              </a:solidFill>
              <a:latin typeface="Arial" panose="020B0604020202020204" pitchFamily="34" charset="0"/>
              <a:cs typeface="Arial" panose="020B0604020202020204" pitchFamily="34" charset="0"/>
            </a:rPr>
            <a:t>Recuentos físicos.</a:t>
          </a:r>
          <a:endParaRPr lang="es-MX" sz="1000" dirty="0">
            <a:solidFill>
              <a:schemeClr val="tx1"/>
            </a:solidFill>
            <a:latin typeface="Arial" panose="020B0604020202020204" pitchFamily="34" charset="0"/>
            <a:cs typeface="Arial" panose="020B0604020202020204" pitchFamily="34" charset="0"/>
          </a:endParaRPr>
        </a:p>
      </dgm:t>
    </dgm:pt>
    <dgm:pt modelId="{0E1F769D-79DB-4513-B15E-36CDD16EA3EF}" type="parTrans" cxnId="{7D8B9FD5-091B-41F5-B713-576CE6B7D93C}">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074718D9-6D3F-4DAA-A49A-1AF0662460C7}" type="sibTrans" cxnId="{7D8B9FD5-091B-41F5-B713-576CE6B7D93C}">
      <dgm:prSet custT="1"/>
      <dgm:spPr/>
      <dgm:t>
        <a:bodyPr/>
        <a:lstStyle/>
        <a:p>
          <a:r>
            <a:rPr lang="es-MX" sz="1050" dirty="0" smtClean="0">
              <a:solidFill>
                <a:schemeClr val="tx1"/>
              </a:solidFill>
              <a:latin typeface="Arial" panose="020B0604020202020204" pitchFamily="34" charset="0"/>
              <a:cs typeface="Arial" panose="020B0604020202020204" pitchFamily="34" charset="0"/>
            </a:rPr>
            <a:t>Entregas de mercancía a destiempo.</a:t>
          </a:r>
          <a:endParaRPr lang="es-MX" sz="1050" dirty="0">
            <a:solidFill>
              <a:schemeClr val="tx1"/>
            </a:solidFill>
            <a:latin typeface="Arial" panose="020B0604020202020204" pitchFamily="34" charset="0"/>
            <a:cs typeface="Arial" panose="020B0604020202020204" pitchFamily="34" charset="0"/>
          </a:endParaRPr>
        </a:p>
      </dgm:t>
    </dgm:pt>
    <dgm:pt modelId="{22E01CDA-8F72-42FC-AC52-0636038B60D3}" type="pres">
      <dgm:prSet presAssocID="{3A6416AF-9715-4E55-92AE-E33F6D81CEC7}" presName="Name0" presStyleCnt="0">
        <dgm:presLayoutVars>
          <dgm:chMax/>
          <dgm:chPref/>
          <dgm:dir/>
          <dgm:animLvl val="lvl"/>
        </dgm:presLayoutVars>
      </dgm:prSet>
      <dgm:spPr/>
      <dgm:t>
        <a:bodyPr/>
        <a:lstStyle/>
        <a:p>
          <a:endParaRPr lang="es-MX"/>
        </a:p>
      </dgm:t>
    </dgm:pt>
    <dgm:pt modelId="{457554C7-0A6D-4D29-B788-9478C1AE6A38}" type="pres">
      <dgm:prSet presAssocID="{26E2B745-6B15-4A88-AED0-DF7DDB6CDE6A}" presName="composite" presStyleCnt="0"/>
      <dgm:spPr/>
      <dgm:t>
        <a:bodyPr/>
        <a:lstStyle/>
        <a:p>
          <a:endParaRPr lang="es-MX"/>
        </a:p>
      </dgm:t>
    </dgm:pt>
    <dgm:pt modelId="{58299A45-AAC7-4D5F-8732-31032B7581D4}" type="pres">
      <dgm:prSet presAssocID="{26E2B745-6B15-4A88-AED0-DF7DDB6CDE6A}" presName="Parent1" presStyleLbl="node1" presStyleIdx="0" presStyleCnt="8">
        <dgm:presLayoutVars>
          <dgm:chMax val="1"/>
          <dgm:chPref val="1"/>
          <dgm:bulletEnabled val="1"/>
        </dgm:presLayoutVars>
      </dgm:prSet>
      <dgm:spPr/>
      <dgm:t>
        <a:bodyPr/>
        <a:lstStyle/>
        <a:p>
          <a:endParaRPr lang="es-MX"/>
        </a:p>
      </dgm:t>
    </dgm:pt>
    <dgm:pt modelId="{B5755304-37D9-4EED-8110-2B3799B1E7D4}" type="pres">
      <dgm:prSet presAssocID="{26E2B745-6B15-4A88-AED0-DF7DDB6CDE6A}" presName="Childtext1" presStyleLbl="revTx" presStyleIdx="0" presStyleCnt="4">
        <dgm:presLayoutVars>
          <dgm:chMax val="0"/>
          <dgm:chPref val="0"/>
          <dgm:bulletEnabled val="1"/>
        </dgm:presLayoutVars>
      </dgm:prSet>
      <dgm:spPr/>
      <dgm:t>
        <a:bodyPr/>
        <a:lstStyle/>
        <a:p>
          <a:endParaRPr lang="es-MX"/>
        </a:p>
      </dgm:t>
    </dgm:pt>
    <dgm:pt modelId="{02CCF4EF-2CDC-4538-A8D2-BD042E87AA9C}" type="pres">
      <dgm:prSet presAssocID="{26E2B745-6B15-4A88-AED0-DF7DDB6CDE6A}" presName="BalanceSpacing" presStyleCnt="0"/>
      <dgm:spPr/>
      <dgm:t>
        <a:bodyPr/>
        <a:lstStyle/>
        <a:p>
          <a:endParaRPr lang="es-MX"/>
        </a:p>
      </dgm:t>
    </dgm:pt>
    <dgm:pt modelId="{E7DDC7FF-B316-4342-AF88-13952ECC5C7E}" type="pres">
      <dgm:prSet presAssocID="{26E2B745-6B15-4A88-AED0-DF7DDB6CDE6A}" presName="BalanceSpacing1" presStyleCnt="0"/>
      <dgm:spPr/>
      <dgm:t>
        <a:bodyPr/>
        <a:lstStyle/>
        <a:p>
          <a:endParaRPr lang="es-MX"/>
        </a:p>
      </dgm:t>
    </dgm:pt>
    <dgm:pt modelId="{78427D19-594E-4D7F-9815-6E2631AE2CB0}" type="pres">
      <dgm:prSet presAssocID="{2BE78D8D-E9A1-4320-8CE3-B6743716319B}" presName="Accent1Text" presStyleLbl="node1" presStyleIdx="1" presStyleCnt="8" custScaleX="109089" custLinFactNeighborX="-3962" custLinFactNeighborY="-1817"/>
      <dgm:spPr/>
      <dgm:t>
        <a:bodyPr/>
        <a:lstStyle/>
        <a:p>
          <a:endParaRPr lang="es-MX"/>
        </a:p>
      </dgm:t>
    </dgm:pt>
    <dgm:pt modelId="{27C22876-ACCA-4E0D-A896-112F1BF4CD03}" type="pres">
      <dgm:prSet presAssocID="{2BE78D8D-E9A1-4320-8CE3-B6743716319B}" presName="spaceBetweenRectangles" presStyleCnt="0"/>
      <dgm:spPr/>
      <dgm:t>
        <a:bodyPr/>
        <a:lstStyle/>
        <a:p>
          <a:endParaRPr lang="es-MX"/>
        </a:p>
      </dgm:t>
    </dgm:pt>
    <dgm:pt modelId="{5404EA7D-BDC4-4910-A3A7-F3019C673FCD}" type="pres">
      <dgm:prSet presAssocID="{5353F008-9481-4ACC-9C49-5D6FC78C3DD1}" presName="composite" presStyleCnt="0"/>
      <dgm:spPr/>
      <dgm:t>
        <a:bodyPr/>
        <a:lstStyle/>
        <a:p>
          <a:endParaRPr lang="es-MX"/>
        </a:p>
      </dgm:t>
    </dgm:pt>
    <dgm:pt modelId="{FD2F7C20-D0B3-4A5B-BE8D-E4B93DF7D039}" type="pres">
      <dgm:prSet presAssocID="{5353F008-9481-4ACC-9C49-5D6FC78C3DD1}" presName="Parent1" presStyleLbl="node1" presStyleIdx="2" presStyleCnt="8" custScaleX="138186" custLinFactNeighborX="0" custLinFactNeighborY="-523">
        <dgm:presLayoutVars>
          <dgm:chMax val="1"/>
          <dgm:chPref val="1"/>
          <dgm:bulletEnabled val="1"/>
        </dgm:presLayoutVars>
      </dgm:prSet>
      <dgm:spPr/>
      <dgm:t>
        <a:bodyPr/>
        <a:lstStyle/>
        <a:p>
          <a:endParaRPr lang="es-MX"/>
        </a:p>
      </dgm:t>
    </dgm:pt>
    <dgm:pt modelId="{19E6FB1B-C38C-466E-A0F5-FB02551CD2A2}" type="pres">
      <dgm:prSet presAssocID="{5353F008-9481-4ACC-9C49-5D6FC78C3DD1}" presName="Childtext1" presStyleLbl="revTx" presStyleIdx="1" presStyleCnt="4">
        <dgm:presLayoutVars>
          <dgm:chMax val="0"/>
          <dgm:chPref val="0"/>
          <dgm:bulletEnabled val="1"/>
        </dgm:presLayoutVars>
      </dgm:prSet>
      <dgm:spPr/>
      <dgm:t>
        <a:bodyPr/>
        <a:lstStyle/>
        <a:p>
          <a:endParaRPr lang="es-MX"/>
        </a:p>
      </dgm:t>
    </dgm:pt>
    <dgm:pt modelId="{A4BE7672-6776-41BC-B910-870298C3ABD4}" type="pres">
      <dgm:prSet presAssocID="{5353F008-9481-4ACC-9C49-5D6FC78C3DD1}" presName="BalanceSpacing" presStyleCnt="0"/>
      <dgm:spPr/>
      <dgm:t>
        <a:bodyPr/>
        <a:lstStyle/>
        <a:p>
          <a:endParaRPr lang="es-MX"/>
        </a:p>
      </dgm:t>
    </dgm:pt>
    <dgm:pt modelId="{7F9020CC-0CA6-49F5-936C-D3E884F11C71}" type="pres">
      <dgm:prSet presAssocID="{5353F008-9481-4ACC-9C49-5D6FC78C3DD1}" presName="BalanceSpacing1" presStyleCnt="0"/>
      <dgm:spPr/>
      <dgm:t>
        <a:bodyPr/>
        <a:lstStyle/>
        <a:p>
          <a:endParaRPr lang="es-MX"/>
        </a:p>
      </dgm:t>
    </dgm:pt>
    <dgm:pt modelId="{9F709BBB-3898-488C-A810-9A479E54A271}" type="pres">
      <dgm:prSet presAssocID="{611BE88A-0358-4548-9035-A25F5700D666}" presName="Accent1Text" presStyleLbl="node1" presStyleIdx="3" presStyleCnt="8" custLinFactNeighborX="18963" custLinFactNeighborY="-523"/>
      <dgm:spPr/>
      <dgm:t>
        <a:bodyPr/>
        <a:lstStyle/>
        <a:p>
          <a:endParaRPr lang="es-MX"/>
        </a:p>
      </dgm:t>
    </dgm:pt>
    <dgm:pt modelId="{2A84639D-B8AC-491C-86D4-10C25B38551B}" type="pres">
      <dgm:prSet presAssocID="{611BE88A-0358-4548-9035-A25F5700D666}" presName="spaceBetweenRectangles" presStyleCnt="0"/>
      <dgm:spPr/>
      <dgm:t>
        <a:bodyPr/>
        <a:lstStyle/>
        <a:p>
          <a:endParaRPr lang="es-MX"/>
        </a:p>
      </dgm:t>
    </dgm:pt>
    <dgm:pt modelId="{CC8AB1A2-D939-4CA9-8744-043EDD6D3CD7}" type="pres">
      <dgm:prSet presAssocID="{4F2B7561-A8D8-45E2-83A0-7BE8BA3AFBF1}" presName="composite" presStyleCnt="0"/>
      <dgm:spPr/>
      <dgm:t>
        <a:bodyPr/>
        <a:lstStyle/>
        <a:p>
          <a:endParaRPr lang="es-MX"/>
        </a:p>
      </dgm:t>
    </dgm:pt>
    <dgm:pt modelId="{4111584A-7297-4959-9C2A-1E3279DCBC3D}" type="pres">
      <dgm:prSet presAssocID="{4F2B7561-A8D8-45E2-83A0-7BE8BA3AFBF1}" presName="Parent1" presStyleLbl="node1" presStyleIdx="4" presStyleCnt="8">
        <dgm:presLayoutVars>
          <dgm:chMax val="1"/>
          <dgm:chPref val="1"/>
          <dgm:bulletEnabled val="1"/>
        </dgm:presLayoutVars>
      </dgm:prSet>
      <dgm:spPr/>
      <dgm:t>
        <a:bodyPr/>
        <a:lstStyle/>
        <a:p>
          <a:endParaRPr lang="es-MX"/>
        </a:p>
      </dgm:t>
    </dgm:pt>
    <dgm:pt modelId="{6C680C8D-50E2-418A-8F1C-33A3BCD650DC}" type="pres">
      <dgm:prSet presAssocID="{4F2B7561-A8D8-45E2-83A0-7BE8BA3AFBF1}" presName="Childtext1" presStyleLbl="revTx" presStyleIdx="2" presStyleCnt="4">
        <dgm:presLayoutVars>
          <dgm:chMax val="0"/>
          <dgm:chPref val="0"/>
          <dgm:bulletEnabled val="1"/>
        </dgm:presLayoutVars>
      </dgm:prSet>
      <dgm:spPr/>
      <dgm:t>
        <a:bodyPr/>
        <a:lstStyle/>
        <a:p>
          <a:endParaRPr lang="es-MX"/>
        </a:p>
      </dgm:t>
    </dgm:pt>
    <dgm:pt modelId="{2B927E11-7478-4827-8585-2DD887306521}" type="pres">
      <dgm:prSet presAssocID="{4F2B7561-A8D8-45E2-83A0-7BE8BA3AFBF1}" presName="BalanceSpacing" presStyleCnt="0"/>
      <dgm:spPr/>
      <dgm:t>
        <a:bodyPr/>
        <a:lstStyle/>
        <a:p>
          <a:endParaRPr lang="es-MX"/>
        </a:p>
      </dgm:t>
    </dgm:pt>
    <dgm:pt modelId="{B6C1BC7D-96B8-475B-8804-FA876C49C508}" type="pres">
      <dgm:prSet presAssocID="{4F2B7561-A8D8-45E2-83A0-7BE8BA3AFBF1}" presName="BalanceSpacing1" presStyleCnt="0"/>
      <dgm:spPr/>
      <dgm:t>
        <a:bodyPr/>
        <a:lstStyle/>
        <a:p>
          <a:endParaRPr lang="es-MX"/>
        </a:p>
      </dgm:t>
    </dgm:pt>
    <dgm:pt modelId="{6E50DF68-7C75-4822-A278-A89BD67B05A5}" type="pres">
      <dgm:prSet presAssocID="{4D0F24B2-85CB-41DC-A998-325BCACC7FB3}" presName="Accent1Text" presStyleLbl="node1" presStyleIdx="5" presStyleCnt="8"/>
      <dgm:spPr/>
      <dgm:t>
        <a:bodyPr/>
        <a:lstStyle/>
        <a:p>
          <a:endParaRPr lang="es-MX"/>
        </a:p>
      </dgm:t>
    </dgm:pt>
    <dgm:pt modelId="{A24589D9-F098-4B00-9734-C2E2D7C31906}" type="pres">
      <dgm:prSet presAssocID="{4D0F24B2-85CB-41DC-A998-325BCACC7FB3}" presName="spaceBetweenRectangles" presStyleCnt="0"/>
      <dgm:spPr/>
      <dgm:t>
        <a:bodyPr/>
        <a:lstStyle/>
        <a:p>
          <a:endParaRPr lang="es-MX"/>
        </a:p>
      </dgm:t>
    </dgm:pt>
    <dgm:pt modelId="{E80F79C1-56FD-4FB8-9584-5FFBF9C3F4B0}" type="pres">
      <dgm:prSet presAssocID="{8038DDF1-389F-429D-87EB-C3548A901A1B}" presName="composite" presStyleCnt="0"/>
      <dgm:spPr/>
      <dgm:t>
        <a:bodyPr/>
        <a:lstStyle/>
        <a:p>
          <a:endParaRPr lang="es-MX"/>
        </a:p>
      </dgm:t>
    </dgm:pt>
    <dgm:pt modelId="{ABA08DC9-4519-44AB-833B-3463E0131717}" type="pres">
      <dgm:prSet presAssocID="{8038DDF1-389F-429D-87EB-C3548A901A1B}" presName="Parent1" presStyleLbl="node1" presStyleIdx="6" presStyleCnt="8">
        <dgm:presLayoutVars>
          <dgm:chMax val="1"/>
          <dgm:chPref val="1"/>
          <dgm:bulletEnabled val="1"/>
        </dgm:presLayoutVars>
      </dgm:prSet>
      <dgm:spPr/>
      <dgm:t>
        <a:bodyPr/>
        <a:lstStyle/>
        <a:p>
          <a:endParaRPr lang="es-MX"/>
        </a:p>
      </dgm:t>
    </dgm:pt>
    <dgm:pt modelId="{D2CF3CD1-39D7-4347-A3F5-F0E0B2C23CBC}" type="pres">
      <dgm:prSet presAssocID="{8038DDF1-389F-429D-87EB-C3548A901A1B}" presName="Childtext1" presStyleLbl="revTx" presStyleIdx="3" presStyleCnt="4">
        <dgm:presLayoutVars>
          <dgm:chMax val="0"/>
          <dgm:chPref val="0"/>
          <dgm:bulletEnabled val="1"/>
        </dgm:presLayoutVars>
      </dgm:prSet>
      <dgm:spPr/>
      <dgm:t>
        <a:bodyPr/>
        <a:lstStyle/>
        <a:p>
          <a:endParaRPr lang="es-MX"/>
        </a:p>
      </dgm:t>
    </dgm:pt>
    <dgm:pt modelId="{02165BFE-7613-48D7-945E-1DC86710035D}" type="pres">
      <dgm:prSet presAssocID="{8038DDF1-389F-429D-87EB-C3548A901A1B}" presName="BalanceSpacing" presStyleCnt="0"/>
      <dgm:spPr/>
      <dgm:t>
        <a:bodyPr/>
        <a:lstStyle/>
        <a:p>
          <a:endParaRPr lang="es-MX"/>
        </a:p>
      </dgm:t>
    </dgm:pt>
    <dgm:pt modelId="{853FA62A-2E34-486C-89FD-C237D6C42B34}" type="pres">
      <dgm:prSet presAssocID="{8038DDF1-389F-429D-87EB-C3548A901A1B}" presName="BalanceSpacing1" presStyleCnt="0"/>
      <dgm:spPr/>
      <dgm:t>
        <a:bodyPr/>
        <a:lstStyle/>
        <a:p>
          <a:endParaRPr lang="es-MX"/>
        </a:p>
      </dgm:t>
    </dgm:pt>
    <dgm:pt modelId="{4B802C91-1528-462B-97F1-89718B441164}" type="pres">
      <dgm:prSet presAssocID="{074718D9-6D3F-4DAA-A49A-1AF0662460C7}" presName="Accent1Text" presStyleLbl="node1" presStyleIdx="7" presStyleCnt="8"/>
      <dgm:spPr/>
      <dgm:t>
        <a:bodyPr/>
        <a:lstStyle/>
        <a:p>
          <a:endParaRPr lang="es-MX"/>
        </a:p>
      </dgm:t>
    </dgm:pt>
  </dgm:ptLst>
  <dgm:cxnLst>
    <dgm:cxn modelId="{A39FA1BA-1868-46B3-9615-4D98BA29893A}" type="presOf" srcId="{2BE78D8D-E9A1-4320-8CE3-B6743716319B}" destId="{78427D19-594E-4D7F-9815-6E2631AE2CB0}" srcOrd="0" destOrd="0" presId="urn:microsoft.com/office/officeart/2008/layout/AlternatingHexagons"/>
    <dgm:cxn modelId="{25B99D87-10A7-4AF5-8C87-CE70D92ACBD5}" type="presOf" srcId="{5353F008-9481-4ACC-9C49-5D6FC78C3DD1}" destId="{FD2F7C20-D0B3-4A5B-BE8D-E4B93DF7D039}" srcOrd="0" destOrd="0" presId="urn:microsoft.com/office/officeart/2008/layout/AlternatingHexagons"/>
    <dgm:cxn modelId="{22C47BBB-071D-44D8-8C58-30091EE93F5E}" srcId="{3A6416AF-9715-4E55-92AE-E33F6D81CEC7}" destId="{4F2B7561-A8D8-45E2-83A0-7BE8BA3AFBF1}" srcOrd="2" destOrd="0" parTransId="{EAF252DF-B176-4A51-94B6-9B01244F9B41}" sibTransId="{4D0F24B2-85CB-41DC-A998-325BCACC7FB3}"/>
    <dgm:cxn modelId="{7D8B9FD5-091B-41F5-B713-576CE6B7D93C}" srcId="{3A6416AF-9715-4E55-92AE-E33F6D81CEC7}" destId="{8038DDF1-389F-429D-87EB-C3548A901A1B}" srcOrd="3" destOrd="0" parTransId="{0E1F769D-79DB-4513-B15E-36CDD16EA3EF}" sibTransId="{074718D9-6D3F-4DAA-A49A-1AF0662460C7}"/>
    <dgm:cxn modelId="{CE66E1B6-8A08-4B57-9505-74A95A320C4E}" type="presOf" srcId="{074718D9-6D3F-4DAA-A49A-1AF0662460C7}" destId="{4B802C91-1528-462B-97F1-89718B441164}" srcOrd="0" destOrd="0" presId="urn:microsoft.com/office/officeart/2008/layout/AlternatingHexagons"/>
    <dgm:cxn modelId="{000831F5-E37F-41BD-BEDC-25843D37916B}" type="presOf" srcId="{3A6416AF-9715-4E55-92AE-E33F6D81CEC7}" destId="{22E01CDA-8F72-42FC-AC52-0636038B60D3}" srcOrd="0" destOrd="0" presId="urn:microsoft.com/office/officeart/2008/layout/AlternatingHexagons"/>
    <dgm:cxn modelId="{7F9B140B-0F19-435F-A8E7-41E947D11311}" type="presOf" srcId="{4D0F24B2-85CB-41DC-A998-325BCACC7FB3}" destId="{6E50DF68-7C75-4822-A278-A89BD67B05A5}" srcOrd="0" destOrd="0" presId="urn:microsoft.com/office/officeart/2008/layout/AlternatingHexagons"/>
    <dgm:cxn modelId="{61CC68C1-3F6C-4CA5-9306-C23445CD83BE}" srcId="{3A6416AF-9715-4E55-92AE-E33F6D81CEC7}" destId="{26E2B745-6B15-4A88-AED0-DF7DDB6CDE6A}" srcOrd="0" destOrd="0" parTransId="{C9F2845E-24E5-43FF-B6C8-BA07C04C1045}" sibTransId="{2BE78D8D-E9A1-4320-8CE3-B6743716319B}"/>
    <dgm:cxn modelId="{0C587706-1448-4FD1-BFDB-EA4AA62E8AD2}" type="presOf" srcId="{8038DDF1-389F-429D-87EB-C3548A901A1B}" destId="{ABA08DC9-4519-44AB-833B-3463E0131717}" srcOrd="0" destOrd="0" presId="urn:microsoft.com/office/officeart/2008/layout/AlternatingHexagons"/>
    <dgm:cxn modelId="{59D33662-408D-46D1-BAFE-9F50E4D67B24}" type="presOf" srcId="{4F2B7561-A8D8-45E2-83A0-7BE8BA3AFBF1}" destId="{4111584A-7297-4959-9C2A-1E3279DCBC3D}" srcOrd="0" destOrd="0" presId="urn:microsoft.com/office/officeart/2008/layout/AlternatingHexagons"/>
    <dgm:cxn modelId="{BAB54AA5-3F1F-4F74-B178-FB1B0B68F705}" srcId="{3A6416AF-9715-4E55-92AE-E33F6D81CEC7}" destId="{5353F008-9481-4ACC-9C49-5D6FC78C3DD1}" srcOrd="1" destOrd="0" parTransId="{194EEAA9-51F4-40AB-8B34-03BAC79F011E}" sibTransId="{611BE88A-0358-4548-9035-A25F5700D666}"/>
    <dgm:cxn modelId="{4AE4BD18-D006-4031-B21E-C3F70F38E3E2}" type="presOf" srcId="{611BE88A-0358-4548-9035-A25F5700D666}" destId="{9F709BBB-3898-488C-A810-9A479E54A271}" srcOrd="0" destOrd="0" presId="urn:microsoft.com/office/officeart/2008/layout/AlternatingHexagons"/>
    <dgm:cxn modelId="{35393096-E862-4C9B-A391-041DABAA3518}" type="presOf" srcId="{26E2B745-6B15-4A88-AED0-DF7DDB6CDE6A}" destId="{58299A45-AAC7-4D5F-8732-31032B7581D4}" srcOrd="0" destOrd="0" presId="urn:microsoft.com/office/officeart/2008/layout/AlternatingHexagons"/>
    <dgm:cxn modelId="{FFFA5677-F1C6-489C-9460-BA7943A4ABE4}" type="presParOf" srcId="{22E01CDA-8F72-42FC-AC52-0636038B60D3}" destId="{457554C7-0A6D-4D29-B788-9478C1AE6A38}" srcOrd="0" destOrd="0" presId="urn:microsoft.com/office/officeart/2008/layout/AlternatingHexagons"/>
    <dgm:cxn modelId="{6E359D2E-CE02-461A-8F22-908D7B4058F8}" type="presParOf" srcId="{457554C7-0A6D-4D29-B788-9478C1AE6A38}" destId="{58299A45-AAC7-4D5F-8732-31032B7581D4}" srcOrd="0" destOrd="0" presId="urn:microsoft.com/office/officeart/2008/layout/AlternatingHexagons"/>
    <dgm:cxn modelId="{31EB71DF-82BE-463C-A560-F251376BCE7B}" type="presParOf" srcId="{457554C7-0A6D-4D29-B788-9478C1AE6A38}" destId="{B5755304-37D9-4EED-8110-2B3799B1E7D4}" srcOrd="1" destOrd="0" presId="urn:microsoft.com/office/officeart/2008/layout/AlternatingHexagons"/>
    <dgm:cxn modelId="{39A39265-EA69-4F5F-99CF-E2AF71CB6CF8}" type="presParOf" srcId="{457554C7-0A6D-4D29-B788-9478C1AE6A38}" destId="{02CCF4EF-2CDC-4538-A8D2-BD042E87AA9C}" srcOrd="2" destOrd="0" presId="urn:microsoft.com/office/officeart/2008/layout/AlternatingHexagons"/>
    <dgm:cxn modelId="{3F4F612F-592C-49BC-944E-F6A4F1296A09}" type="presParOf" srcId="{457554C7-0A6D-4D29-B788-9478C1AE6A38}" destId="{E7DDC7FF-B316-4342-AF88-13952ECC5C7E}" srcOrd="3" destOrd="0" presId="urn:microsoft.com/office/officeart/2008/layout/AlternatingHexagons"/>
    <dgm:cxn modelId="{D780C546-3BD3-4E3D-83D9-93C0D6474D7C}" type="presParOf" srcId="{457554C7-0A6D-4D29-B788-9478C1AE6A38}" destId="{78427D19-594E-4D7F-9815-6E2631AE2CB0}" srcOrd="4" destOrd="0" presId="urn:microsoft.com/office/officeart/2008/layout/AlternatingHexagons"/>
    <dgm:cxn modelId="{F89F38D1-D51A-4FCF-A798-22A0FC9C050A}" type="presParOf" srcId="{22E01CDA-8F72-42FC-AC52-0636038B60D3}" destId="{27C22876-ACCA-4E0D-A896-112F1BF4CD03}" srcOrd="1" destOrd="0" presId="urn:microsoft.com/office/officeart/2008/layout/AlternatingHexagons"/>
    <dgm:cxn modelId="{F4119183-7C52-4926-82DE-A54897FB443E}" type="presParOf" srcId="{22E01CDA-8F72-42FC-AC52-0636038B60D3}" destId="{5404EA7D-BDC4-4910-A3A7-F3019C673FCD}" srcOrd="2" destOrd="0" presId="urn:microsoft.com/office/officeart/2008/layout/AlternatingHexagons"/>
    <dgm:cxn modelId="{C7C86E10-999D-4BB4-BDE9-B7BAED6143C7}" type="presParOf" srcId="{5404EA7D-BDC4-4910-A3A7-F3019C673FCD}" destId="{FD2F7C20-D0B3-4A5B-BE8D-E4B93DF7D039}" srcOrd="0" destOrd="0" presId="urn:microsoft.com/office/officeart/2008/layout/AlternatingHexagons"/>
    <dgm:cxn modelId="{435F7159-6BCF-47C8-AA1E-A28F5AF7D7A4}" type="presParOf" srcId="{5404EA7D-BDC4-4910-A3A7-F3019C673FCD}" destId="{19E6FB1B-C38C-466E-A0F5-FB02551CD2A2}" srcOrd="1" destOrd="0" presId="urn:microsoft.com/office/officeart/2008/layout/AlternatingHexagons"/>
    <dgm:cxn modelId="{CBC9E8C4-AA6C-4F13-8594-3201AF58B869}" type="presParOf" srcId="{5404EA7D-BDC4-4910-A3A7-F3019C673FCD}" destId="{A4BE7672-6776-41BC-B910-870298C3ABD4}" srcOrd="2" destOrd="0" presId="urn:microsoft.com/office/officeart/2008/layout/AlternatingHexagons"/>
    <dgm:cxn modelId="{2E63651F-69E0-4E97-8878-2A08180DC462}" type="presParOf" srcId="{5404EA7D-BDC4-4910-A3A7-F3019C673FCD}" destId="{7F9020CC-0CA6-49F5-936C-D3E884F11C71}" srcOrd="3" destOrd="0" presId="urn:microsoft.com/office/officeart/2008/layout/AlternatingHexagons"/>
    <dgm:cxn modelId="{115C4ABA-83B6-4BBE-90E2-5C87FC12D602}" type="presParOf" srcId="{5404EA7D-BDC4-4910-A3A7-F3019C673FCD}" destId="{9F709BBB-3898-488C-A810-9A479E54A271}" srcOrd="4" destOrd="0" presId="urn:microsoft.com/office/officeart/2008/layout/AlternatingHexagons"/>
    <dgm:cxn modelId="{BBE53BE5-EF56-481B-822C-CA3720A2D005}" type="presParOf" srcId="{22E01CDA-8F72-42FC-AC52-0636038B60D3}" destId="{2A84639D-B8AC-491C-86D4-10C25B38551B}" srcOrd="3" destOrd="0" presId="urn:microsoft.com/office/officeart/2008/layout/AlternatingHexagons"/>
    <dgm:cxn modelId="{A5F71949-5DD1-4EC8-9F78-943C00FA6A8E}" type="presParOf" srcId="{22E01CDA-8F72-42FC-AC52-0636038B60D3}" destId="{CC8AB1A2-D939-4CA9-8744-043EDD6D3CD7}" srcOrd="4" destOrd="0" presId="urn:microsoft.com/office/officeart/2008/layout/AlternatingHexagons"/>
    <dgm:cxn modelId="{5F1A6EEF-C2C7-4D1D-9B44-DFE646674DDE}" type="presParOf" srcId="{CC8AB1A2-D939-4CA9-8744-043EDD6D3CD7}" destId="{4111584A-7297-4959-9C2A-1E3279DCBC3D}" srcOrd="0" destOrd="0" presId="urn:microsoft.com/office/officeart/2008/layout/AlternatingHexagons"/>
    <dgm:cxn modelId="{299D4CC0-4D6C-4C26-B8B7-F3D96156F106}" type="presParOf" srcId="{CC8AB1A2-D939-4CA9-8744-043EDD6D3CD7}" destId="{6C680C8D-50E2-418A-8F1C-33A3BCD650DC}" srcOrd="1" destOrd="0" presId="urn:microsoft.com/office/officeart/2008/layout/AlternatingHexagons"/>
    <dgm:cxn modelId="{B89A403D-00CE-4818-AD42-4DF0882CC6FB}" type="presParOf" srcId="{CC8AB1A2-D939-4CA9-8744-043EDD6D3CD7}" destId="{2B927E11-7478-4827-8585-2DD887306521}" srcOrd="2" destOrd="0" presId="urn:microsoft.com/office/officeart/2008/layout/AlternatingHexagons"/>
    <dgm:cxn modelId="{C88DC787-B79E-4E82-8ACD-7ECE64FE5286}" type="presParOf" srcId="{CC8AB1A2-D939-4CA9-8744-043EDD6D3CD7}" destId="{B6C1BC7D-96B8-475B-8804-FA876C49C508}" srcOrd="3" destOrd="0" presId="urn:microsoft.com/office/officeart/2008/layout/AlternatingHexagons"/>
    <dgm:cxn modelId="{ED1AD243-E598-48F6-9B2C-BB950FFF646C}" type="presParOf" srcId="{CC8AB1A2-D939-4CA9-8744-043EDD6D3CD7}" destId="{6E50DF68-7C75-4822-A278-A89BD67B05A5}" srcOrd="4" destOrd="0" presId="urn:microsoft.com/office/officeart/2008/layout/AlternatingHexagons"/>
    <dgm:cxn modelId="{B551339E-0955-49A0-9C14-227F0544C690}" type="presParOf" srcId="{22E01CDA-8F72-42FC-AC52-0636038B60D3}" destId="{A24589D9-F098-4B00-9734-C2E2D7C31906}" srcOrd="5" destOrd="0" presId="urn:microsoft.com/office/officeart/2008/layout/AlternatingHexagons"/>
    <dgm:cxn modelId="{42B9242D-5EFB-4A33-AB9A-E30A7D1332BC}" type="presParOf" srcId="{22E01CDA-8F72-42FC-AC52-0636038B60D3}" destId="{E80F79C1-56FD-4FB8-9584-5FFBF9C3F4B0}" srcOrd="6" destOrd="0" presId="urn:microsoft.com/office/officeart/2008/layout/AlternatingHexagons"/>
    <dgm:cxn modelId="{883E54FC-312B-48F9-B98D-2920657C8D35}" type="presParOf" srcId="{E80F79C1-56FD-4FB8-9584-5FFBF9C3F4B0}" destId="{ABA08DC9-4519-44AB-833B-3463E0131717}" srcOrd="0" destOrd="0" presId="urn:microsoft.com/office/officeart/2008/layout/AlternatingHexagons"/>
    <dgm:cxn modelId="{5D733EDF-5B34-45B5-8E90-B7BC7E97E6B3}" type="presParOf" srcId="{E80F79C1-56FD-4FB8-9584-5FFBF9C3F4B0}" destId="{D2CF3CD1-39D7-4347-A3F5-F0E0B2C23CBC}" srcOrd="1" destOrd="0" presId="urn:microsoft.com/office/officeart/2008/layout/AlternatingHexagons"/>
    <dgm:cxn modelId="{A81CB7AC-E37F-4893-885B-B483E571FC88}" type="presParOf" srcId="{E80F79C1-56FD-4FB8-9584-5FFBF9C3F4B0}" destId="{02165BFE-7613-48D7-945E-1DC86710035D}" srcOrd="2" destOrd="0" presId="urn:microsoft.com/office/officeart/2008/layout/AlternatingHexagons"/>
    <dgm:cxn modelId="{61A6A18D-C008-434E-8D33-B261831E7306}" type="presParOf" srcId="{E80F79C1-56FD-4FB8-9584-5FFBF9C3F4B0}" destId="{853FA62A-2E34-486C-89FD-C237D6C42B34}" srcOrd="3" destOrd="0" presId="urn:microsoft.com/office/officeart/2008/layout/AlternatingHexagons"/>
    <dgm:cxn modelId="{28DB8DC6-0022-49DF-898F-BC3D1AAED51B}" type="presParOf" srcId="{E80F79C1-56FD-4FB8-9584-5FFBF9C3F4B0}" destId="{4B802C91-1528-462B-97F1-89718B441164}"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7C82A-24A5-440E-BD3C-09A801D50F9E}" type="datetimeFigureOut">
              <a:rPr lang="es-MX" smtClean="0"/>
              <a:t>01/10/2015</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6F6F-4A20-44E9-84D2-F197DD0A359F}" type="slidenum">
              <a:rPr lang="es-MX" smtClean="0"/>
              <a:t>‹Nº›</a:t>
            </a:fld>
            <a:endParaRPr lang="es-MX" dirty="0"/>
          </a:p>
        </p:txBody>
      </p:sp>
    </p:spTree>
    <p:extLst>
      <p:ext uri="{BB962C8B-B14F-4D97-AF65-F5344CB8AC3E}">
        <p14:creationId xmlns:p14="http://schemas.microsoft.com/office/powerpoint/2010/main" val="10558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 1</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64674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dirty="0"/>
          </a:p>
        </p:txBody>
      </p:sp>
    </p:spTree>
    <p:extLst>
      <p:ext uri="{BB962C8B-B14F-4D97-AF65-F5344CB8AC3E}">
        <p14:creationId xmlns:p14="http://schemas.microsoft.com/office/powerpoint/2010/main" val="292440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a:t>
            </a:fld>
            <a:endParaRPr lang="es-ES" dirty="0"/>
          </a:p>
        </p:txBody>
      </p:sp>
    </p:spTree>
    <p:extLst>
      <p:ext uri="{BB962C8B-B14F-4D97-AF65-F5344CB8AC3E}">
        <p14:creationId xmlns:p14="http://schemas.microsoft.com/office/powerpoint/2010/main" val="402577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01/10/2015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4496A-EAB5-4640-9675-4D7C72CE95A4}" type="datetimeFigureOut">
              <a:rPr lang="es-MX" smtClean="0"/>
              <a:pPr/>
              <a:t>01/10/2015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85A5-ADFC-4BDD-AE51-6E22F0246274}"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s://www.google.com.mx/search?q=logistica&amp;client=firefox-a&amp;hs=82f&amp;rls=org.mozilla:es-ES:official&amp;channel=sb&amp;source=lnms&amp;tbm=isch&amp;sa=X&amp;ei=ilgoVImBHaXM8AGOiICYBQ&amp;ved=0CAgQ_AUoAQ&amp;biw=1366&amp;bih=697" TargetMode="External"/><Relationship Id="rId3" Type="http://schemas.openxmlformats.org/officeDocument/2006/relationships/hyperlink" Target="http://unitecmx.libri.mx/libro.php?libroId=7094" TargetMode="External"/><Relationship Id="rId7" Type="http://schemas.openxmlformats.org/officeDocument/2006/relationships/hyperlink" Target="http://www.redalyc.org/articulo.oa?id=94402408" TargetMode="External"/><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hyperlink" Target="http://www.redalyc.org/articulo.oa?id=257020406011" TargetMode="External"/><Relationship Id="rId5" Type="http://schemas.openxmlformats.org/officeDocument/2006/relationships/hyperlink" Target="http://institutodominicanologistica.blogspot.mx/2009/09/conteo-ciclico-y-exactitud-de_28.html" TargetMode="External"/><Relationship Id="rId4" Type="http://schemas.openxmlformats.org/officeDocument/2006/relationships/hyperlink" Target="http://books.google.com.mx/books/about/Log%C3%ADstica.html?id=ii5xqLQ5VLgC"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2" y="-27384"/>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3" name="Subtítulo 2"/>
          <p:cNvSpPr>
            <a:spLocks noGrp="1"/>
          </p:cNvSpPr>
          <p:nvPr>
            <p:ph type="subTitle" idx="1"/>
          </p:nvPr>
        </p:nvSpPr>
        <p:spPr>
          <a:xfrm>
            <a:off x="1365250" y="6480679"/>
            <a:ext cx="6400800" cy="377321"/>
          </a:xfrm>
        </p:spPr>
        <p:txBody>
          <a:bodyPr>
            <a:normAutofit/>
          </a:bodyPr>
          <a:lstStyle/>
          <a:p>
            <a:r>
              <a:rPr lang="es-ES" sz="1200" dirty="0" smtClean="0">
                <a:latin typeface="Helvetica Neue Light"/>
                <a:cs typeface="Helvetica Neue Light"/>
              </a:rPr>
              <a:t>PRESENTADO POR: M en AN José Luis Morales Mondragón 2015</a:t>
            </a:r>
            <a:endParaRPr lang="es-ES" sz="1200" dirty="0">
              <a:latin typeface="Helvetica Neue Light"/>
              <a:cs typeface="Helvetica Neue Light"/>
            </a:endParaRPr>
          </a:p>
        </p:txBody>
      </p:sp>
      <p:sp>
        <p:nvSpPr>
          <p:cNvPr id="13" name="Título 1"/>
          <p:cNvSpPr>
            <a:spLocks noGrp="1"/>
          </p:cNvSpPr>
          <p:nvPr>
            <p:ph type="ctrTitle"/>
          </p:nvPr>
        </p:nvSpPr>
        <p:spPr>
          <a:xfrm>
            <a:off x="546462" y="5392249"/>
            <a:ext cx="8212667" cy="1192586"/>
          </a:xfrm>
        </p:spPr>
        <p:txBody>
          <a:bodyPr>
            <a:noAutofit/>
          </a:bodyPr>
          <a:lstStyle/>
          <a:p>
            <a:r>
              <a:rPr lang="es-ES" sz="2400" dirty="0" smtClean="0">
                <a:latin typeface="Helvetica Neue Medium"/>
                <a:cs typeface="Helvetica Neue Medium"/>
              </a:rPr>
              <a:t>Material didáctico solo visión proyectable</a:t>
            </a:r>
            <a:endParaRPr lang="es-ES" sz="100" dirty="0">
              <a:latin typeface="Helvetica Neue Light"/>
              <a:cs typeface="Helvetica Neue Light"/>
            </a:endParaRPr>
          </a:p>
        </p:txBody>
      </p:sp>
      <p:pic>
        <p:nvPicPr>
          <p:cNvPr id="7" name="Imagen 6" descr="identificadores_COLOR-S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926" y="6070369"/>
            <a:ext cx="592031" cy="527538"/>
          </a:xfrm>
          <a:prstGeom prst="rect">
            <a:avLst/>
          </a:prstGeom>
        </p:spPr>
      </p:pic>
    </p:spTree>
    <p:extLst>
      <p:ext uri="{BB962C8B-B14F-4D97-AF65-F5344CB8AC3E}">
        <p14:creationId xmlns:p14="http://schemas.microsoft.com/office/powerpoint/2010/main" val="39472911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85809" y="1340768"/>
            <a:ext cx="3682135" cy="4559646"/>
          </a:xfrm>
          <a:prstGeom prst="rect">
            <a:avLst/>
          </a:prstGeom>
        </p:spPr>
        <p:txBody>
          <a:bodyPr wrap="square">
            <a:spAutoFit/>
          </a:bodyPr>
          <a:lstStyle/>
          <a:p>
            <a:pPr marL="514350" indent="-514350">
              <a:lnSpc>
                <a:spcPct val="150000"/>
              </a:lnSpc>
            </a:pPr>
            <a:r>
              <a:rPr lang="es-MX" sz="2800" b="1" dirty="0" smtClean="0">
                <a:latin typeface="Arial" pitchFamily="34" charset="0"/>
                <a:cs typeface="Arial" pitchFamily="34" charset="0"/>
              </a:rPr>
              <a:t>     Variables de distribución</a:t>
            </a:r>
            <a:r>
              <a:rPr lang="es-MX" sz="2800" b="1" dirty="0">
                <a:latin typeface="Arial" pitchFamily="34" charset="0"/>
                <a:cs typeface="Arial" pitchFamily="34" charset="0"/>
              </a:rPr>
              <a:t>:</a:t>
            </a:r>
          </a:p>
          <a:p>
            <a:pPr marL="514350" indent="-514350" algn="just">
              <a:lnSpc>
                <a:spcPct val="150000"/>
              </a:lnSpc>
              <a:buAutoNum type="alphaLcPeriod"/>
            </a:pPr>
            <a:r>
              <a:rPr lang="es-MX" sz="2000" b="1" dirty="0">
                <a:latin typeface="Arial" pitchFamily="34" charset="0"/>
                <a:cs typeface="Arial" pitchFamily="34" charset="0"/>
              </a:rPr>
              <a:t>Bajo el método FIFO (PEPS) o UEPS.</a:t>
            </a:r>
          </a:p>
          <a:p>
            <a:pPr marL="514350" indent="-514350" algn="just">
              <a:lnSpc>
                <a:spcPct val="150000"/>
              </a:lnSpc>
              <a:buAutoNum type="alphaLcPeriod"/>
            </a:pPr>
            <a:r>
              <a:rPr lang="es-MX" sz="2000" b="1" dirty="0">
                <a:latin typeface="Arial" pitchFamily="34" charset="0"/>
                <a:cs typeface="Arial" pitchFamily="34" charset="0"/>
              </a:rPr>
              <a:t>Mercancías de mayor volumen y peso.</a:t>
            </a:r>
          </a:p>
          <a:p>
            <a:pPr marL="514350" indent="-514350" algn="just">
              <a:lnSpc>
                <a:spcPct val="150000"/>
              </a:lnSpc>
              <a:buAutoNum type="alphaLcPeriod"/>
            </a:pPr>
            <a:r>
              <a:rPr lang="es-MX" sz="2000" b="1" dirty="0">
                <a:latin typeface="Arial" pitchFamily="34" charset="0"/>
                <a:cs typeface="Arial" pitchFamily="34" charset="0"/>
              </a:rPr>
              <a:t>Materiales inflamables.</a:t>
            </a:r>
          </a:p>
          <a:p>
            <a:pPr marL="514350" indent="-514350" algn="just">
              <a:lnSpc>
                <a:spcPct val="150000"/>
              </a:lnSpc>
              <a:buAutoNum type="alphaLcPeriod"/>
            </a:pPr>
            <a:r>
              <a:rPr lang="es-MX" sz="2000" b="1" dirty="0">
                <a:latin typeface="Arial" pitchFamily="34" charset="0"/>
                <a:cs typeface="Arial" pitchFamily="34" charset="0"/>
              </a:rPr>
              <a:t>Técnica ABC.</a:t>
            </a:r>
          </a:p>
          <a:p>
            <a:pPr marL="514350" indent="-514350" algn="just">
              <a:lnSpc>
                <a:spcPct val="150000"/>
              </a:lnSpc>
              <a:buAutoNum type="alphaLcPeriod"/>
            </a:pPr>
            <a:r>
              <a:rPr lang="es-MX" sz="2000" b="1" dirty="0">
                <a:latin typeface="Arial" pitchFamily="34" charset="0"/>
                <a:cs typeface="Arial" pitchFamily="34" charset="0"/>
              </a:rPr>
              <a:t>Contaminación.</a:t>
            </a:r>
          </a:p>
        </p:txBody>
      </p:sp>
      <p:pic>
        <p:nvPicPr>
          <p:cNvPr id="3074" name="Picture 2" descr="http://imagenes.mailxmail.com/cursos/imagenes/4/7/inventario-de-stock.-sistema-abc-2-2_32474_23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517774"/>
            <a:ext cx="4176464" cy="4359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44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960440" y="1124744"/>
            <a:ext cx="4572000" cy="4985980"/>
          </a:xfrm>
          <a:prstGeom prst="rect">
            <a:avLst/>
          </a:prstGeom>
        </p:spPr>
        <p:txBody>
          <a:bodyPr>
            <a:spAutoFit/>
          </a:bodyPr>
          <a:lstStyle/>
          <a:p>
            <a:pPr marL="514350" indent="-514350" algn="just"/>
            <a:r>
              <a:rPr lang="es-MX" sz="2000" b="1" dirty="0">
                <a:latin typeface="Arial" pitchFamily="34" charset="0"/>
                <a:cs typeface="Arial" pitchFamily="34" charset="0"/>
              </a:rPr>
              <a:t>Existen normas de orden de un almacén como son:</a:t>
            </a:r>
          </a:p>
          <a:p>
            <a:pPr marL="514350" indent="-514350" algn="just">
              <a:buAutoNum type="arabicPeriod"/>
            </a:pPr>
            <a:r>
              <a:rPr lang="es-MX" sz="2000" b="1" dirty="0">
                <a:latin typeface="Arial" pitchFamily="34" charset="0"/>
                <a:cs typeface="Arial" pitchFamily="34" charset="0"/>
              </a:rPr>
              <a:t>Horario de trabajo.</a:t>
            </a:r>
          </a:p>
          <a:p>
            <a:pPr marL="514350" indent="-514350" algn="just">
              <a:buAutoNum type="arabicPeriod"/>
            </a:pPr>
            <a:r>
              <a:rPr lang="es-MX" sz="2000" b="1" dirty="0">
                <a:latin typeface="Arial" pitchFamily="34" charset="0"/>
                <a:cs typeface="Arial" pitchFamily="34" charset="0"/>
              </a:rPr>
              <a:t>Doble conteo.</a:t>
            </a:r>
          </a:p>
          <a:p>
            <a:pPr marL="514350" indent="-514350" algn="just">
              <a:buAutoNum type="arabicPeriod"/>
            </a:pPr>
            <a:r>
              <a:rPr lang="es-MX" sz="2000" b="1" dirty="0">
                <a:latin typeface="Arial" pitchFamily="34" charset="0"/>
                <a:cs typeface="Arial" pitchFamily="34" charset="0"/>
              </a:rPr>
              <a:t>Registro de firmas.</a:t>
            </a:r>
          </a:p>
          <a:p>
            <a:pPr marL="514350" indent="-514350" algn="just">
              <a:buAutoNum type="arabicPeriod"/>
            </a:pPr>
            <a:r>
              <a:rPr lang="es-MX" sz="2000" b="1" dirty="0">
                <a:latin typeface="Arial" pitchFamily="34" charset="0"/>
                <a:cs typeface="Arial" pitchFamily="34" charset="0"/>
              </a:rPr>
              <a:t>Una puerta </a:t>
            </a:r>
            <a:r>
              <a:rPr lang="es-MX" sz="2000" b="1" dirty="0" smtClean="0">
                <a:latin typeface="Arial" pitchFamily="34" charset="0"/>
                <a:cs typeface="Arial" pitchFamily="34" charset="0"/>
              </a:rPr>
              <a:t>de </a:t>
            </a:r>
            <a:r>
              <a:rPr lang="es-MX" sz="2000" b="1" dirty="0">
                <a:latin typeface="Arial" pitchFamily="34" charset="0"/>
                <a:cs typeface="Arial" pitchFamily="34" charset="0"/>
              </a:rPr>
              <a:t>entrada y otra de salida, con su logística de andenes.</a:t>
            </a:r>
          </a:p>
          <a:p>
            <a:pPr marL="514350" indent="-514350" algn="just">
              <a:buAutoNum type="arabicPeriod"/>
            </a:pPr>
            <a:r>
              <a:rPr lang="es-MX" sz="2000" b="1" dirty="0">
                <a:latin typeface="Arial" pitchFamily="34" charset="0"/>
                <a:cs typeface="Arial" pitchFamily="34" charset="0"/>
              </a:rPr>
              <a:t>Relación de personas que tengan acceso a un almacén.</a:t>
            </a:r>
          </a:p>
          <a:p>
            <a:pPr marL="514350" indent="-514350" algn="just">
              <a:buAutoNum type="arabicPeriod"/>
            </a:pPr>
            <a:r>
              <a:rPr lang="es-MX" sz="2000" b="1" dirty="0">
                <a:latin typeface="Arial" pitchFamily="34" charset="0"/>
                <a:cs typeface="Arial" pitchFamily="34" charset="0"/>
              </a:rPr>
              <a:t>Intervención de normas de calidad.</a:t>
            </a:r>
          </a:p>
          <a:p>
            <a:pPr marL="514350" indent="-514350" algn="just">
              <a:buAutoNum type="arabicPeriod"/>
            </a:pPr>
            <a:r>
              <a:rPr lang="es-MX" sz="2000" b="1" dirty="0">
                <a:latin typeface="Arial" pitchFamily="34" charset="0"/>
                <a:cs typeface="Arial" pitchFamily="34" charset="0"/>
              </a:rPr>
              <a:t>Equipos de seguridad.</a:t>
            </a:r>
          </a:p>
          <a:p>
            <a:pPr marL="514350" indent="-514350" algn="just">
              <a:buAutoNum type="arabicPeriod"/>
            </a:pPr>
            <a:r>
              <a:rPr lang="es-MX" sz="2000" b="1" dirty="0">
                <a:latin typeface="Arial" pitchFamily="34" charset="0"/>
                <a:cs typeface="Arial" pitchFamily="34" charset="0"/>
              </a:rPr>
              <a:t>Protección de los activos de la empresa.</a:t>
            </a:r>
          </a:p>
          <a:p>
            <a:pPr marL="514350" indent="-514350" algn="just"/>
            <a:endParaRPr lang="es-MX" sz="2000" b="1" dirty="0">
              <a:latin typeface="Arial" pitchFamily="34" charset="0"/>
              <a:cs typeface="Arial" pitchFamily="34" charset="0"/>
            </a:endParaRPr>
          </a:p>
        </p:txBody>
      </p:sp>
      <p:pic>
        <p:nvPicPr>
          <p:cNvPr id="4098" name="Picture 2" descr="http://www.abc-logistica.com/imagenes/logistica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73" y="2188984"/>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0625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259342" y="1373431"/>
            <a:ext cx="8229600" cy="5078313"/>
          </a:xfrm>
          <a:prstGeom prst="rect">
            <a:avLst/>
          </a:prstGeom>
        </p:spPr>
        <p:txBody>
          <a:bodyPr wrap="square">
            <a:spAutoFit/>
          </a:bodyPr>
          <a:lstStyle/>
          <a:p>
            <a:pPr marL="514350" indent="-514350" algn="just"/>
            <a:r>
              <a:rPr lang="es-MX" b="1" dirty="0">
                <a:latin typeface="Arial" pitchFamily="34" charset="0"/>
                <a:cs typeface="Arial" pitchFamily="34" charset="0"/>
              </a:rPr>
              <a:t>ELEMENTOS PARA LA TOMA DE DECISIONES </a:t>
            </a:r>
            <a:r>
              <a:rPr lang="es-MX" b="1" dirty="0" smtClean="0">
                <a:latin typeface="Arial" pitchFamily="34" charset="0"/>
                <a:cs typeface="Arial" pitchFamily="34" charset="0"/>
              </a:rPr>
              <a:t>EN COMPRAS.</a:t>
            </a:r>
            <a:endParaRPr lang="es-MX" b="1" dirty="0">
              <a:latin typeface="Arial" pitchFamily="34" charset="0"/>
              <a:cs typeface="Arial" pitchFamily="34" charset="0"/>
            </a:endParaRPr>
          </a:p>
          <a:p>
            <a:pPr marL="514350" indent="-514350" algn="just"/>
            <a:endParaRPr lang="es-MX" b="1" dirty="0">
              <a:latin typeface="Arial" pitchFamily="34" charset="0"/>
              <a:cs typeface="Arial" pitchFamily="34" charset="0"/>
            </a:endParaRPr>
          </a:p>
          <a:p>
            <a:pPr marL="514350" indent="-514350" algn="just">
              <a:buAutoNum type="arabicPeriod"/>
            </a:pPr>
            <a:r>
              <a:rPr lang="es-MX" b="1" dirty="0">
                <a:latin typeface="Arial" pitchFamily="34" charset="0"/>
                <a:cs typeface="Arial" pitchFamily="34" charset="0"/>
              </a:rPr>
              <a:t>El costo de comprar.</a:t>
            </a:r>
          </a:p>
          <a:p>
            <a:pPr marL="514350" indent="-514350" algn="just">
              <a:buAutoNum type="arabicPeriod"/>
            </a:pPr>
            <a:r>
              <a:rPr lang="es-MX" b="1" dirty="0">
                <a:latin typeface="Arial" pitchFamily="34" charset="0"/>
                <a:cs typeface="Arial" pitchFamily="34" charset="0"/>
              </a:rPr>
              <a:t>El costo de almacenamiento.</a:t>
            </a:r>
          </a:p>
          <a:p>
            <a:pPr marL="514350" indent="-514350" algn="just">
              <a:buAutoNum type="arabicPeriod"/>
            </a:pPr>
            <a:r>
              <a:rPr lang="es-MX" b="1" dirty="0">
                <a:latin typeface="Arial" pitchFamily="34" charset="0"/>
                <a:cs typeface="Arial" pitchFamily="34" charset="0"/>
              </a:rPr>
              <a:t>Rotación de inventarios.</a:t>
            </a:r>
          </a:p>
          <a:p>
            <a:pPr marL="514350" indent="-514350" algn="just">
              <a:buAutoNum type="arabicPeriod"/>
            </a:pPr>
            <a:r>
              <a:rPr lang="es-MX" b="1" dirty="0">
                <a:latin typeface="Arial" pitchFamily="34" charset="0"/>
                <a:cs typeface="Arial" pitchFamily="34" charset="0"/>
              </a:rPr>
              <a:t>Máximos y Mínimos</a:t>
            </a:r>
            <a:r>
              <a:rPr lang="es-MX" b="1" dirty="0" smtClean="0">
                <a:latin typeface="Arial" pitchFamily="34" charset="0"/>
                <a:cs typeface="Arial" pitchFamily="34" charset="0"/>
              </a:rPr>
              <a:t>.</a:t>
            </a:r>
          </a:p>
          <a:p>
            <a:pPr marL="514350" indent="-514350" algn="just">
              <a:buAutoNum type="arabicPeriod"/>
            </a:pPr>
            <a:endParaRPr lang="es-MX" b="1" dirty="0">
              <a:latin typeface="Arial" pitchFamily="34" charset="0"/>
              <a:cs typeface="Arial" pitchFamily="34" charset="0"/>
            </a:endParaRPr>
          </a:p>
          <a:p>
            <a:pPr algn="just"/>
            <a:endParaRPr lang="es-MX" b="1" dirty="0">
              <a:latin typeface="Arial" pitchFamily="34" charset="0"/>
              <a:cs typeface="Arial" pitchFamily="34" charset="0"/>
            </a:endParaRPr>
          </a:p>
          <a:p>
            <a:pPr marL="514350" indent="-514350" algn="just"/>
            <a:endParaRPr lang="es-MX" b="1" dirty="0">
              <a:latin typeface="Arial" pitchFamily="34" charset="0"/>
              <a:cs typeface="Arial" pitchFamily="34" charset="0"/>
            </a:endParaRPr>
          </a:p>
          <a:p>
            <a:pPr marL="514350" indent="-514350" algn="just">
              <a:buAutoNum type="alphaLcPeriod"/>
            </a:pPr>
            <a:r>
              <a:rPr lang="es-MX" b="1" dirty="0">
                <a:latin typeface="Arial" pitchFamily="34" charset="0"/>
                <a:cs typeface="Arial" pitchFamily="34" charset="0"/>
              </a:rPr>
              <a:t>COSTO DE COMPRAR (Sueldos, prestaciones, Luz y papelería,</a:t>
            </a:r>
          </a:p>
          <a:p>
            <a:pPr marL="514350" indent="-514350" algn="just"/>
            <a:r>
              <a:rPr lang="es-MX" b="1" dirty="0">
                <a:latin typeface="Arial" pitchFamily="34" charset="0"/>
                <a:cs typeface="Arial" pitchFamily="34" charset="0"/>
              </a:rPr>
              <a:t>depreciación, gasolina, seguros, mantenimiento, teléfono u otros)</a:t>
            </a:r>
          </a:p>
          <a:p>
            <a:pPr marL="514350" indent="-514350" algn="just"/>
            <a:endParaRPr lang="es-MX" b="1" dirty="0">
              <a:latin typeface="Arial" pitchFamily="34" charset="0"/>
              <a:cs typeface="Arial" pitchFamily="34" charset="0"/>
            </a:endParaRPr>
          </a:p>
          <a:p>
            <a:pPr marL="514350" indent="-514350" algn="just"/>
            <a:r>
              <a:rPr lang="es-MX" b="1" dirty="0" smtClean="0">
                <a:latin typeface="Arial" pitchFamily="34" charset="0"/>
                <a:cs typeface="Arial" pitchFamily="34" charset="0"/>
              </a:rPr>
              <a:t>EJEMPLO. Supongamos </a:t>
            </a:r>
            <a:r>
              <a:rPr lang="es-MX" b="1" dirty="0">
                <a:latin typeface="Arial" pitchFamily="34" charset="0"/>
                <a:cs typeface="Arial" pitchFamily="34" charset="0"/>
              </a:rPr>
              <a:t>que el gasto que se incurrió es de $230,000, este se </a:t>
            </a:r>
            <a:r>
              <a:rPr lang="es-MX" b="1" dirty="0" smtClean="0">
                <a:latin typeface="Arial" pitchFamily="34" charset="0"/>
                <a:cs typeface="Arial" pitchFamily="34" charset="0"/>
              </a:rPr>
              <a:t>debe dividir </a:t>
            </a:r>
            <a:r>
              <a:rPr lang="es-MX" b="1" dirty="0">
                <a:latin typeface="Arial" pitchFamily="34" charset="0"/>
                <a:cs typeface="Arial" pitchFamily="34" charset="0"/>
              </a:rPr>
              <a:t>con el número de pedidos fincados, que en este caso </a:t>
            </a:r>
            <a:r>
              <a:rPr lang="es-MX" b="1" dirty="0" smtClean="0">
                <a:latin typeface="Arial" pitchFamily="34" charset="0"/>
                <a:cs typeface="Arial" pitchFamily="34" charset="0"/>
              </a:rPr>
              <a:t>pudieran ser</a:t>
            </a:r>
            <a:r>
              <a:rPr lang="es-MX" b="1" dirty="0">
                <a:latin typeface="Arial" pitchFamily="34" charset="0"/>
                <a:cs typeface="Arial" pitchFamily="34" charset="0"/>
              </a:rPr>
              <a:t>: 4,340</a:t>
            </a:r>
          </a:p>
          <a:p>
            <a:pPr marL="514350" indent="-514350" algn="just"/>
            <a:endParaRPr lang="es-MX" b="1" dirty="0" smtClean="0">
              <a:latin typeface="Arial" pitchFamily="34" charset="0"/>
              <a:cs typeface="Arial" pitchFamily="34" charset="0"/>
            </a:endParaRPr>
          </a:p>
          <a:p>
            <a:pPr marL="514350" indent="-514350" algn="just"/>
            <a:endParaRPr lang="es-MX" b="1" dirty="0">
              <a:latin typeface="Arial" pitchFamily="34" charset="0"/>
              <a:cs typeface="Arial" pitchFamily="34" charset="0"/>
            </a:endParaRPr>
          </a:p>
          <a:p>
            <a:pPr marL="514350" indent="-514350" algn="ctr"/>
            <a:r>
              <a:rPr lang="es-MX" b="1" dirty="0">
                <a:latin typeface="Arial" pitchFamily="34" charset="0"/>
                <a:cs typeface="Arial" pitchFamily="34" charset="0"/>
              </a:rPr>
              <a:t>$230,000 / 4340 = $53.00 </a:t>
            </a:r>
          </a:p>
        </p:txBody>
      </p:sp>
      <p:pic>
        <p:nvPicPr>
          <p:cNvPr id="5122" name="Picture 2" descr="http://www.nervion.com.mx/web/images/almace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916832"/>
            <a:ext cx="2286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461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4 CuadroTexto"/>
          <p:cNvSpPr txBox="1"/>
          <p:nvPr/>
        </p:nvSpPr>
        <p:spPr>
          <a:xfrm>
            <a:off x="179513" y="692696"/>
            <a:ext cx="8998402" cy="6494085"/>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s-MX" sz="2400" b="1" dirty="0" smtClean="0">
              <a:solidFill>
                <a:srgbClr val="0070C0"/>
              </a:solidFill>
              <a:latin typeface="Arial" pitchFamily="34" charset="0"/>
              <a:cs typeface="Arial" pitchFamily="34" charset="0"/>
            </a:endParaRPr>
          </a:p>
          <a:p>
            <a:pPr marL="514350" indent="-514350" algn="just"/>
            <a:r>
              <a:rPr lang="es-MX" sz="2000" b="1" dirty="0" smtClean="0">
                <a:latin typeface="Arial" pitchFamily="34" charset="0"/>
                <a:cs typeface="Arial" pitchFamily="34" charset="0"/>
              </a:rPr>
              <a:t>	ELEMENTOS PARA LA TOMA DE DECISIONES EN UN SISTEMA DE COMPRAS Y ALMACENAJE.</a:t>
            </a:r>
          </a:p>
          <a:p>
            <a:pPr marL="514350" indent="-514350" algn="just"/>
            <a:endParaRPr lang="es-MX" sz="2000" b="1" dirty="0" smtClean="0">
              <a:latin typeface="Arial" pitchFamily="34" charset="0"/>
              <a:cs typeface="Arial" pitchFamily="34" charset="0"/>
            </a:endParaRPr>
          </a:p>
          <a:p>
            <a:pPr marL="514350" indent="-514350" algn="just"/>
            <a:r>
              <a:rPr lang="es-MX" sz="2000" b="1" dirty="0" smtClean="0">
                <a:latin typeface="Arial" pitchFamily="34" charset="0"/>
                <a:cs typeface="Arial" pitchFamily="34" charset="0"/>
              </a:rPr>
              <a:t>2. El costo de almacenamiento. (Sueldos y tiempo extra, Luz, fletes,</a:t>
            </a:r>
          </a:p>
          <a:p>
            <a:pPr marL="514350" indent="-514350" algn="just"/>
            <a:r>
              <a:rPr lang="es-MX" sz="2000" b="1" dirty="0" smtClean="0">
                <a:latin typeface="Arial" pitchFamily="34" charset="0"/>
                <a:cs typeface="Arial" pitchFamily="34" charset="0"/>
              </a:rPr>
              <a:t>teléfono, Demoras, daños y perdidas, mermas, superficie ocupada).</a:t>
            </a:r>
          </a:p>
          <a:p>
            <a:pPr marL="514350" indent="-514350" algn="just"/>
            <a:r>
              <a:rPr lang="es-MX" sz="2000" b="1" dirty="0" smtClean="0">
                <a:latin typeface="Arial" pitchFamily="34" charset="0"/>
                <a:cs typeface="Arial" pitchFamily="34" charset="0"/>
              </a:rPr>
              <a:t>Eje. Supongamos que las erogaciones fueran de $160,000 y el valor </a:t>
            </a:r>
          </a:p>
          <a:p>
            <a:pPr marL="514350" indent="-514350" algn="just"/>
            <a:r>
              <a:rPr lang="es-MX" sz="2000" b="1" dirty="0" smtClean="0">
                <a:latin typeface="Arial" pitchFamily="34" charset="0"/>
                <a:cs typeface="Arial" pitchFamily="34" charset="0"/>
              </a:rPr>
              <a:t>del inventario promedio fuera de $4,630,000, entonces se obtiene el </a:t>
            </a:r>
          </a:p>
          <a:p>
            <a:pPr marL="514350" indent="-514350" algn="just"/>
            <a:r>
              <a:rPr lang="es-MX" sz="2000" b="1" dirty="0" smtClean="0">
                <a:latin typeface="Arial" pitchFamily="34" charset="0"/>
                <a:cs typeface="Arial" pitchFamily="34" charset="0"/>
              </a:rPr>
              <a:t>siguiente factor:</a:t>
            </a:r>
          </a:p>
          <a:p>
            <a:pPr marL="514350" indent="-514350" algn="just"/>
            <a:r>
              <a:rPr lang="es-MX" sz="2000" b="1" dirty="0" smtClean="0">
                <a:latin typeface="Arial" pitchFamily="34" charset="0"/>
                <a:cs typeface="Arial" pitchFamily="34" charset="0"/>
              </a:rPr>
              <a:t>$160,000 / $4,630,000 = 0.03455</a:t>
            </a:r>
          </a:p>
          <a:p>
            <a:pPr marL="514350" indent="-514350" algn="just"/>
            <a:endParaRPr lang="es-MX" sz="2000" b="1" dirty="0" smtClean="0">
              <a:latin typeface="Arial" pitchFamily="34" charset="0"/>
              <a:cs typeface="Arial" pitchFamily="34" charset="0"/>
            </a:endParaRPr>
          </a:p>
          <a:p>
            <a:pPr marL="514350" indent="-514350" algn="just"/>
            <a:endParaRPr lang="es-MX" sz="2000" b="1" dirty="0" smtClean="0">
              <a:latin typeface="Arial" pitchFamily="34" charset="0"/>
              <a:cs typeface="Arial" pitchFamily="34" charset="0"/>
            </a:endParaRPr>
          </a:p>
          <a:p>
            <a:pPr marL="514350" indent="-514350" algn="just"/>
            <a:endParaRPr lang="es-MX" sz="2000" b="1" dirty="0" smtClean="0">
              <a:latin typeface="Arial" pitchFamily="34" charset="0"/>
              <a:cs typeface="Arial" pitchFamily="34" charset="0"/>
            </a:endParaRPr>
          </a:p>
          <a:p>
            <a:pPr marL="514350" indent="-514350" algn="just"/>
            <a:endParaRPr lang="es-MX" sz="2000" b="1" dirty="0" smtClean="0">
              <a:latin typeface="Arial" pitchFamily="34" charset="0"/>
              <a:cs typeface="Arial" pitchFamily="34" charset="0"/>
            </a:endParaRPr>
          </a:p>
          <a:p>
            <a:pPr marL="514350" indent="-514350" algn="just"/>
            <a:endParaRPr lang="es-MX" sz="2000" b="1" dirty="0" smtClean="0">
              <a:latin typeface="Arial" pitchFamily="34" charset="0"/>
              <a:cs typeface="Arial" pitchFamily="34" charset="0"/>
            </a:endParaRPr>
          </a:p>
          <a:p>
            <a:pPr marL="514350" indent="-514350" algn="just"/>
            <a:endParaRPr lang="es-MX" sz="2000" b="1" dirty="0" smtClean="0">
              <a:latin typeface="Arial" pitchFamily="34" charset="0"/>
              <a:cs typeface="Arial" pitchFamily="34" charset="0"/>
            </a:endParaRPr>
          </a:p>
          <a:p>
            <a:pPr marL="514350" indent="-514350" algn="just"/>
            <a:r>
              <a:rPr lang="es-MX" sz="2000" b="1" dirty="0" smtClean="0">
                <a:latin typeface="Arial" pitchFamily="34" charset="0"/>
                <a:cs typeface="Arial" pitchFamily="34" charset="0"/>
              </a:rPr>
              <a:t> </a:t>
            </a:r>
          </a:p>
          <a:p>
            <a:pPr marL="514350" indent="-514350" algn="ctr">
              <a:buAutoNum type="romanUcPeriod"/>
            </a:pPr>
            <a:endParaRPr lang="es-MX" sz="2400" b="1" dirty="0">
              <a:latin typeface="Arial" pitchFamily="34" charset="0"/>
              <a:cs typeface="Arial" pitchFamily="34" charset="0"/>
            </a:endParaRPr>
          </a:p>
          <a:p>
            <a:pPr algn="ctr"/>
            <a:endParaRPr lang="es-MX" sz="2400" b="1" dirty="0">
              <a:latin typeface="Arial" pitchFamily="34" charset="0"/>
              <a:cs typeface="Arial" pitchFamily="34" charset="0"/>
            </a:endParaRPr>
          </a:p>
          <a:p>
            <a:pPr algn="ctr"/>
            <a:endParaRPr lang="es-MX" sz="2400" b="1" dirty="0">
              <a:latin typeface="Arial" pitchFamily="34" charset="0"/>
              <a:cs typeface="Arial" pitchFamily="34" charset="0"/>
            </a:endParaRPr>
          </a:p>
        </p:txBody>
      </p:sp>
      <p:graphicFrame>
        <p:nvGraphicFramePr>
          <p:cNvPr id="11" name="2 Tabla"/>
          <p:cNvGraphicFramePr>
            <a:graphicFrameLocks noGrp="1"/>
          </p:cNvGraphicFramePr>
          <p:nvPr>
            <p:extLst>
              <p:ext uri="{D42A27DB-BD31-4B8C-83A1-F6EECF244321}">
                <p14:modId xmlns:p14="http://schemas.microsoft.com/office/powerpoint/2010/main" val="808718922"/>
              </p:ext>
            </p:extLst>
          </p:nvPr>
        </p:nvGraphicFramePr>
        <p:xfrm>
          <a:off x="251520" y="3927217"/>
          <a:ext cx="8640960" cy="2310095"/>
        </p:xfrm>
        <a:graphic>
          <a:graphicData uri="http://schemas.openxmlformats.org/drawingml/2006/table">
            <a:tbl>
              <a:tblPr firstRow="1" bandRow="1">
                <a:tableStyleId>{5C22544A-7EE6-4342-B048-85BDC9FD1C3A}</a:tableStyleId>
              </a:tblPr>
              <a:tblGrid>
                <a:gridCol w="2160240"/>
                <a:gridCol w="2160240"/>
                <a:gridCol w="2160240"/>
                <a:gridCol w="2160240"/>
              </a:tblGrid>
              <a:tr h="565078">
                <a:tc>
                  <a:txBody>
                    <a:bodyPr/>
                    <a:lstStyle/>
                    <a:p>
                      <a:pPr algn="ctr"/>
                      <a:r>
                        <a:rPr lang="es-MX" sz="1600" dirty="0" smtClean="0"/>
                        <a:t>CONCEPTO</a:t>
                      </a:r>
                      <a:endParaRPr lang="es-MX" sz="1600" dirty="0"/>
                    </a:p>
                  </a:txBody>
                  <a:tcPr/>
                </a:tc>
                <a:tc>
                  <a:txBody>
                    <a:bodyPr/>
                    <a:lstStyle/>
                    <a:p>
                      <a:pPr algn="ctr"/>
                      <a:r>
                        <a:rPr lang="es-MX" sz="1600" dirty="0" smtClean="0"/>
                        <a:t>INVENTARIO PROMEDIO</a:t>
                      </a:r>
                      <a:endParaRPr lang="es-MX" sz="1600" dirty="0"/>
                    </a:p>
                  </a:txBody>
                  <a:tcPr/>
                </a:tc>
                <a:tc>
                  <a:txBody>
                    <a:bodyPr/>
                    <a:lstStyle/>
                    <a:p>
                      <a:pPr algn="ctr"/>
                      <a:r>
                        <a:rPr lang="es-MX" sz="1600" dirty="0" smtClean="0"/>
                        <a:t>FACTOR</a:t>
                      </a:r>
                      <a:endParaRPr lang="es-MX" sz="1600" dirty="0"/>
                    </a:p>
                  </a:txBody>
                  <a:tcPr/>
                </a:tc>
                <a:tc>
                  <a:txBody>
                    <a:bodyPr/>
                    <a:lstStyle/>
                    <a:p>
                      <a:pPr algn="ctr"/>
                      <a:r>
                        <a:rPr lang="es-MX" sz="1600" dirty="0" smtClean="0"/>
                        <a:t>COSTO DE ALMACENAMIENTO</a:t>
                      </a:r>
                      <a:endParaRPr lang="es-MX" sz="1600" dirty="0"/>
                    </a:p>
                  </a:txBody>
                  <a:tcPr/>
                </a:tc>
              </a:tr>
              <a:tr h="346195">
                <a:tc>
                  <a:txBody>
                    <a:bodyPr/>
                    <a:lstStyle/>
                    <a:p>
                      <a:pPr algn="ctr"/>
                      <a:r>
                        <a:rPr lang="es-MX" sz="1600" dirty="0" smtClean="0"/>
                        <a:t>REFACCIONES</a:t>
                      </a:r>
                      <a:endParaRPr lang="es-MX" sz="1600" dirty="0"/>
                    </a:p>
                  </a:txBody>
                  <a:tcPr/>
                </a:tc>
                <a:tc>
                  <a:txBody>
                    <a:bodyPr/>
                    <a:lstStyle/>
                    <a:p>
                      <a:pPr algn="ctr"/>
                      <a:r>
                        <a:rPr lang="es-MX" sz="1600" dirty="0" smtClean="0"/>
                        <a:t>$750,000</a:t>
                      </a:r>
                      <a:endParaRPr lang="es-MX" sz="1600" dirty="0"/>
                    </a:p>
                  </a:txBody>
                  <a:tcPr/>
                </a:tc>
                <a:tc>
                  <a:txBody>
                    <a:bodyPr/>
                    <a:lstStyle/>
                    <a:p>
                      <a:pPr algn="ctr"/>
                      <a:r>
                        <a:rPr lang="es-MX" sz="1600" dirty="0" smtClean="0"/>
                        <a:t>POR .03455</a:t>
                      </a:r>
                      <a:endParaRPr lang="es-MX" sz="1600" dirty="0"/>
                    </a:p>
                  </a:txBody>
                  <a:tcPr/>
                </a:tc>
                <a:tc>
                  <a:txBody>
                    <a:bodyPr/>
                    <a:lstStyle/>
                    <a:p>
                      <a:pPr algn="ctr"/>
                      <a:r>
                        <a:rPr lang="es-MX" sz="1600" dirty="0" smtClean="0"/>
                        <a:t>$25,913</a:t>
                      </a:r>
                      <a:endParaRPr lang="es-MX" sz="1600" dirty="0"/>
                    </a:p>
                  </a:txBody>
                  <a:tcPr/>
                </a:tc>
              </a:tr>
              <a:tr h="346195">
                <a:tc>
                  <a:txBody>
                    <a:bodyPr/>
                    <a:lstStyle/>
                    <a:p>
                      <a:pPr algn="ctr"/>
                      <a:r>
                        <a:rPr lang="es-MX" sz="1600" dirty="0" smtClean="0"/>
                        <a:t>ACCESORIOS</a:t>
                      </a:r>
                      <a:endParaRPr lang="es-MX" sz="1600" dirty="0"/>
                    </a:p>
                  </a:txBody>
                  <a:tcPr/>
                </a:tc>
                <a:tc>
                  <a:txBody>
                    <a:bodyPr/>
                    <a:lstStyle/>
                    <a:p>
                      <a:pPr algn="ctr"/>
                      <a:r>
                        <a:rPr lang="es-MX" sz="1600" dirty="0" smtClean="0"/>
                        <a:t>$600,000</a:t>
                      </a:r>
                      <a:endParaRPr lang="es-MX" sz="1600" dirty="0"/>
                    </a:p>
                  </a:txBody>
                  <a:tcPr/>
                </a:tc>
                <a:tc>
                  <a:txBody>
                    <a:bodyPr/>
                    <a:lstStyle/>
                    <a:p>
                      <a:pPr algn="ctr"/>
                      <a:r>
                        <a:rPr lang="es-MX" sz="1600" dirty="0" smtClean="0"/>
                        <a:t>POR .03455</a:t>
                      </a:r>
                      <a:endParaRPr lang="es-MX" sz="1600" dirty="0"/>
                    </a:p>
                  </a:txBody>
                  <a:tcPr/>
                </a:tc>
                <a:tc>
                  <a:txBody>
                    <a:bodyPr/>
                    <a:lstStyle/>
                    <a:p>
                      <a:pPr algn="ctr"/>
                      <a:r>
                        <a:rPr lang="es-MX" sz="1600" dirty="0" smtClean="0"/>
                        <a:t>$20,730</a:t>
                      </a:r>
                      <a:endParaRPr lang="es-MX" sz="1600" dirty="0"/>
                    </a:p>
                  </a:txBody>
                  <a:tcPr/>
                </a:tc>
              </a:tr>
              <a:tr h="346195">
                <a:tc>
                  <a:txBody>
                    <a:bodyPr/>
                    <a:lstStyle/>
                    <a:p>
                      <a:pPr algn="ctr"/>
                      <a:r>
                        <a:rPr lang="es-MX" sz="1600" dirty="0" smtClean="0"/>
                        <a:t>MAT. ELECTRICO</a:t>
                      </a:r>
                      <a:endParaRPr lang="es-MX" sz="1600" dirty="0"/>
                    </a:p>
                  </a:txBody>
                  <a:tcPr/>
                </a:tc>
                <a:tc>
                  <a:txBody>
                    <a:bodyPr/>
                    <a:lstStyle/>
                    <a:p>
                      <a:pPr algn="ctr"/>
                      <a:r>
                        <a:rPr lang="es-MX" sz="1600" dirty="0" smtClean="0"/>
                        <a:t>$2,930,000</a:t>
                      </a:r>
                      <a:endParaRPr lang="es-MX" sz="1600" dirty="0"/>
                    </a:p>
                  </a:txBody>
                  <a:tcPr/>
                </a:tc>
                <a:tc>
                  <a:txBody>
                    <a:bodyPr/>
                    <a:lstStyle/>
                    <a:p>
                      <a:pPr algn="ctr"/>
                      <a:r>
                        <a:rPr lang="es-MX" sz="1600" dirty="0" smtClean="0"/>
                        <a:t>POR .03455</a:t>
                      </a:r>
                      <a:endParaRPr lang="es-MX" sz="1600" dirty="0"/>
                    </a:p>
                  </a:txBody>
                  <a:tcPr/>
                </a:tc>
                <a:tc>
                  <a:txBody>
                    <a:bodyPr/>
                    <a:lstStyle/>
                    <a:p>
                      <a:pPr algn="ctr"/>
                      <a:r>
                        <a:rPr lang="es-MX" sz="1600" dirty="0" smtClean="0"/>
                        <a:t>$101,232</a:t>
                      </a:r>
                      <a:endParaRPr lang="es-MX" sz="1600" dirty="0"/>
                    </a:p>
                  </a:txBody>
                  <a:tcPr/>
                </a:tc>
              </a:tr>
              <a:tr h="346195">
                <a:tc>
                  <a:txBody>
                    <a:bodyPr/>
                    <a:lstStyle/>
                    <a:p>
                      <a:pPr algn="ctr"/>
                      <a:r>
                        <a:rPr lang="es-MX" sz="1600" dirty="0" smtClean="0"/>
                        <a:t>MAT. CONSTRUCCIÓN</a:t>
                      </a:r>
                      <a:endParaRPr lang="es-MX" sz="1600" dirty="0"/>
                    </a:p>
                  </a:txBody>
                  <a:tcPr/>
                </a:tc>
                <a:tc>
                  <a:txBody>
                    <a:bodyPr/>
                    <a:lstStyle/>
                    <a:p>
                      <a:pPr algn="ctr"/>
                      <a:r>
                        <a:rPr lang="es-MX" sz="1600" dirty="0" smtClean="0"/>
                        <a:t>$350,000</a:t>
                      </a:r>
                      <a:endParaRPr lang="es-MX" sz="1600" dirty="0"/>
                    </a:p>
                  </a:txBody>
                  <a:tcPr/>
                </a:tc>
                <a:tc>
                  <a:txBody>
                    <a:bodyPr/>
                    <a:lstStyle/>
                    <a:p>
                      <a:pPr algn="ctr"/>
                      <a:r>
                        <a:rPr lang="es-MX" sz="1600" dirty="0" smtClean="0"/>
                        <a:t>POR .03455</a:t>
                      </a:r>
                      <a:endParaRPr lang="es-MX" sz="1600" dirty="0"/>
                    </a:p>
                  </a:txBody>
                  <a:tcPr/>
                </a:tc>
                <a:tc>
                  <a:txBody>
                    <a:bodyPr/>
                    <a:lstStyle/>
                    <a:p>
                      <a:pPr algn="ctr"/>
                      <a:r>
                        <a:rPr lang="es-MX" sz="1600" dirty="0" smtClean="0"/>
                        <a:t>$12,093</a:t>
                      </a:r>
                      <a:endParaRPr lang="es-MX" sz="1600" dirty="0"/>
                    </a:p>
                  </a:txBody>
                  <a:tcPr/>
                </a:tc>
              </a:tr>
              <a:tr h="346195">
                <a:tc>
                  <a:txBody>
                    <a:bodyPr/>
                    <a:lstStyle/>
                    <a:p>
                      <a:pPr algn="ctr"/>
                      <a:r>
                        <a:rPr lang="es-MX" sz="1600" dirty="0" smtClean="0"/>
                        <a:t>TOTAL</a:t>
                      </a:r>
                      <a:endParaRPr lang="es-MX" sz="1600" dirty="0"/>
                    </a:p>
                  </a:txBody>
                  <a:tcPr/>
                </a:tc>
                <a:tc>
                  <a:txBody>
                    <a:bodyPr/>
                    <a:lstStyle/>
                    <a:p>
                      <a:pPr algn="ctr"/>
                      <a:r>
                        <a:rPr lang="es-MX" sz="1600" dirty="0" smtClean="0"/>
                        <a:t>$4,630,000</a:t>
                      </a:r>
                      <a:endParaRPr lang="es-MX" sz="1600" dirty="0"/>
                    </a:p>
                  </a:txBody>
                  <a:tcPr/>
                </a:tc>
                <a:tc>
                  <a:txBody>
                    <a:bodyPr/>
                    <a:lstStyle/>
                    <a:p>
                      <a:pPr algn="ctr"/>
                      <a:r>
                        <a:rPr lang="es-MX" sz="1600" dirty="0" smtClean="0"/>
                        <a:t>POR .03455</a:t>
                      </a:r>
                      <a:endParaRPr lang="es-MX" sz="1600" dirty="0"/>
                    </a:p>
                  </a:txBody>
                  <a:tcPr/>
                </a:tc>
                <a:tc>
                  <a:txBody>
                    <a:bodyPr/>
                    <a:lstStyle/>
                    <a:p>
                      <a:pPr algn="ctr"/>
                      <a:r>
                        <a:rPr lang="es-MX" sz="1600" dirty="0" smtClean="0"/>
                        <a:t>$159,967</a:t>
                      </a:r>
                      <a:endParaRPr lang="es-MX" sz="1600" dirty="0"/>
                    </a:p>
                  </a:txBody>
                  <a:tcPr/>
                </a:tc>
              </a:tr>
            </a:tbl>
          </a:graphicData>
        </a:graphic>
      </p:graphicFrame>
    </p:spTree>
    <p:extLst>
      <p:ext uri="{BB962C8B-B14F-4D97-AF65-F5344CB8AC3E}">
        <p14:creationId xmlns:p14="http://schemas.microsoft.com/office/powerpoint/2010/main" val="16102531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LOGÍSTICA INTEGRAL Y NIVELES DE SERVICIOS - ALMACÉN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21123" y="6307899"/>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16632"/>
            <a:ext cx="8229600" cy="6093976"/>
          </a:xfrm>
          <a:prstGeom prst="rect">
            <a:avLst/>
          </a:prstGeom>
        </p:spPr>
        <p:txBody>
          <a:bodyPr wrap="square">
            <a:spAutoFit/>
          </a:bodyPr>
          <a:lstStyle/>
          <a:p>
            <a:pPr marL="514350" indent="-514350" algn="just">
              <a:lnSpc>
                <a:spcPct val="150000"/>
              </a:lnSpc>
            </a:pPr>
            <a:endParaRPr lang="es-MX" sz="2000" b="1" dirty="0">
              <a:latin typeface="Arial" pitchFamily="34" charset="0"/>
              <a:cs typeface="Arial" pitchFamily="34" charset="0"/>
            </a:endParaRPr>
          </a:p>
          <a:p>
            <a:pPr marL="514350" indent="-514350" algn="just">
              <a:lnSpc>
                <a:spcPct val="150000"/>
              </a:lnSpc>
            </a:pPr>
            <a:endParaRPr lang="es-MX" sz="2000" b="1" dirty="0">
              <a:latin typeface="Arial" pitchFamily="34" charset="0"/>
              <a:cs typeface="Arial" pitchFamily="34" charset="0"/>
            </a:endParaRPr>
          </a:p>
          <a:p>
            <a:pPr marL="514350" indent="-514350" algn="just">
              <a:lnSpc>
                <a:spcPct val="150000"/>
              </a:lnSpc>
            </a:pPr>
            <a:r>
              <a:rPr lang="es-MX" sz="2000" b="1" dirty="0">
                <a:latin typeface="Arial" pitchFamily="34" charset="0"/>
                <a:cs typeface="Arial" pitchFamily="34" charset="0"/>
              </a:rPr>
              <a:t>2. Rotación de inventarios. Indica el número de vueltas que da un </a:t>
            </a:r>
          </a:p>
          <a:p>
            <a:pPr marL="514350" indent="-514350" algn="just">
              <a:lnSpc>
                <a:spcPct val="150000"/>
              </a:lnSpc>
            </a:pPr>
            <a:r>
              <a:rPr lang="es-MX" sz="2000" b="1" dirty="0">
                <a:latin typeface="Arial" pitchFamily="34" charset="0"/>
                <a:cs typeface="Arial" pitchFamily="34" charset="0"/>
              </a:rPr>
              <a:t>Inventario en un año y la pregunta es: </a:t>
            </a:r>
            <a:endParaRPr lang="es-MX" sz="2000" b="1" dirty="0" smtClean="0">
              <a:latin typeface="Arial" pitchFamily="34" charset="0"/>
              <a:cs typeface="Arial" pitchFamily="34" charset="0"/>
            </a:endParaRPr>
          </a:p>
          <a:p>
            <a:pPr marL="514350" indent="-514350" algn="just">
              <a:lnSpc>
                <a:spcPct val="150000"/>
              </a:lnSpc>
            </a:pPr>
            <a:endParaRPr lang="es-MX" sz="2000" b="1" dirty="0" smtClean="0">
              <a:latin typeface="Arial" pitchFamily="34" charset="0"/>
              <a:cs typeface="Arial" pitchFamily="34" charset="0"/>
            </a:endParaRPr>
          </a:p>
          <a:p>
            <a:pPr marL="514350" indent="-514350" algn="just">
              <a:lnSpc>
                <a:spcPct val="150000"/>
              </a:lnSpc>
            </a:pPr>
            <a:r>
              <a:rPr lang="es-MX" sz="2000" b="1" dirty="0" smtClean="0">
                <a:latin typeface="Arial" pitchFamily="34" charset="0"/>
                <a:cs typeface="Arial" pitchFamily="34" charset="0"/>
              </a:rPr>
              <a:t>¿ </a:t>
            </a:r>
            <a:r>
              <a:rPr lang="es-MX" sz="2000" b="1" dirty="0">
                <a:latin typeface="Arial" pitchFamily="34" charset="0"/>
                <a:cs typeface="Arial" pitchFamily="34" charset="0"/>
              </a:rPr>
              <a:t>Es bueno que el </a:t>
            </a:r>
            <a:r>
              <a:rPr lang="es-MX" sz="2000" b="1" dirty="0" smtClean="0">
                <a:latin typeface="Arial" pitchFamily="34" charset="0"/>
                <a:cs typeface="Arial" pitchFamily="34" charset="0"/>
              </a:rPr>
              <a:t>inventario Mayor </a:t>
            </a:r>
            <a:r>
              <a:rPr lang="es-MX" sz="2000" b="1" dirty="0">
                <a:latin typeface="Arial" pitchFamily="34" charset="0"/>
                <a:cs typeface="Arial" pitchFamily="34" charset="0"/>
              </a:rPr>
              <a:t>o menor número de vueltas?.</a:t>
            </a:r>
          </a:p>
          <a:p>
            <a:pPr marL="514350" indent="-514350" algn="just">
              <a:lnSpc>
                <a:spcPct val="150000"/>
              </a:lnSpc>
            </a:pPr>
            <a:endParaRPr lang="es-MX" sz="2000" b="1" dirty="0" smtClean="0">
              <a:latin typeface="Arial" pitchFamily="34" charset="0"/>
              <a:cs typeface="Arial" pitchFamily="34" charset="0"/>
            </a:endParaRPr>
          </a:p>
          <a:p>
            <a:pPr marL="514350" indent="-514350" algn="just">
              <a:lnSpc>
                <a:spcPct val="150000"/>
              </a:lnSpc>
            </a:pPr>
            <a:r>
              <a:rPr lang="es-MX" sz="2000" b="1" dirty="0" smtClean="0">
                <a:latin typeface="Arial" pitchFamily="34" charset="0"/>
                <a:cs typeface="Arial" pitchFamily="34" charset="0"/>
              </a:rPr>
              <a:t>Con </a:t>
            </a:r>
            <a:r>
              <a:rPr lang="es-MX" sz="2000" b="1" dirty="0">
                <a:latin typeface="Arial" pitchFamily="34" charset="0"/>
                <a:cs typeface="Arial" pitchFamily="34" charset="0"/>
              </a:rPr>
              <a:t>base a lo anterior podemos decir lo siguiente</a:t>
            </a:r>
            <a:r>
              <a:rPr lang="es-MX" sz="2000" b="1" dirty="0" smtClean="0">
                <a:latin typeface="Arial" pitchFamily="34" charset="0"/>
                <a:cs typeface="Arial" pitchFamily="34" charset="0"/>
              </a:rPr>
              <a:t>:</a:t>
            </a:r>
            <a:endParaRPr lang="es-MX" sz="2000" b="1" dirty="0">
              <a:latin typeface="Arial" pitchFamily="34" charset="0"/>
              <a:cs typeface="Arial" pitchFamily="34" charset="0"/>
            </a:endParaRPr>
          </a:p>
          <a:p>
            <a:pPr marL="514350" indent="-514350" algn="just">
              <a:lnSpc>
                <a:spcPct val="150000"/>
              </a:lnSpc>
            </a:pPr>
            <a:r>
              <a:rPr lang="es-MX" sz="2000" b="1" dirty="0">
                <a:latin typeface="Arial" pitchFamily="34" charset="0"/>
                <a:cs typeface="Arial" pitchFamily="34" charset="0"/>
              </a:rPr>
              <a:t>Costo de lo vendido $8,332,000 / Inventario promedio $4,630,000</a:t>
            </a:r>
          </a:p>
          <a:p>
            <a:pPr marL="514350" indent="-514350" algn="just">
              <a:lnSpc>
                <a:spcPct val="150000"/>
              </a:lnSpc>
            </a:pPr>
            <a:r>
              <a:rPr lang="es-MX" sz="2000" b="1" dirty="0">
                <a:latin typeface="Arial" pitchFamily="34" charset="0"/>
                <a:cs typeface="Arial" pitchFamily="34" charset="0"/>
              </a:rPr>
              <a:t>Determinar cual es el factor  1.80, en este caso es el número </a:t>
            </a:r>
            <a:r>
              <a:rPr lang="es-MX" sz="2000" b="1" dirty="0" smtClean="0">
                <a:latin typeface="Arial" pitchFamily="34" charset="0"/>
                <a:cs typeface="Arial" pitchFamily="34" charset="0"/>
              </a:rPr>
              <a:t>de vueltas </a:t>
            </a:r>
            <a:r>
              <a:rPr lang="es-MX" sz="2000" b="1" dirty="0">
                <a:latin typeface="Arial" pitchFamily="34" charset="0"/>
                <a:cs typeface="Arial" pitchFamily="34" charset="0"/>
              </a:rPr>
              <a:t>a</a:t>
            </a:r>
            <a:r>
              <a:rPr lang="es-MX" sz="2000" b="1" dirty="0" smtClean="0">
                <a:latin typeface="Arial" pitchFamily="34" charset="0"/>
                <a:cs typeface="Arial" pitchFamily="34" charset="0"/>
              </a:rPr>
              <a:t>l </a:t>
            </a:r>
            <a:r>
              <a:rPr lang="es-MX" sz="2000" b="1" dirty="0">
                <a:latin typeface="Arial" pitchFamily="34" charset="0"/>
                <a:cs typeface="Arial" pitchFamily="34" charset="0"/>
              </a:rPr>
              <a:t>año, lo cual representa un valor bajo pero es necesario </a:t>
            </a:r>
            <a:r>
              <a:rPr lang="es-MX" sz="2000" b="1" dirty="0" smtClean="0">
                <a:latin typeface="Arial" pitchFamily="34" charset="0"/>
                <a:cs typeface="Arial" pitchFamily="34" charset="0"/>
              </a:rPr>
              <a:t>determinar, El </a:t>
            </a:r>
            <a:r>
              <a:rPr lang="es-MX" sz="2000" b="1" dirty="0">
                <a:latin typeface="Arial" pitchFamily="34" charset="0"/>
                <a:cs typeface="Arial" pitchFamily="34" charset="0"/>
              </a:rPr>
              <a:t>valor correcto de acuerdo al desglose de cada inventario:</a:t>
            </a:r>
          </a:p>
        </p:txBody>
      </p:sp>
    </p:spTree>
    <p:extLst>
      <p:ext uri="{BB962C8B-B14F-4D97-AF65-F5344CB8AC3E}">
        <p14:creationId xmlns:p14="http://schemas.microsoft.com/office/powerpoint/2010/main" val="38916002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268760"/>
            <a:ext cx="8229600" cy="646331"/>
          </a:xfrm>
          <a:prstGeom prst="rect">
            <a:avLst/>
          </a:prstGeom>
        </p:spPr>
        <p:txBody>
          <a:bodyPr wrap="square">
            <a:spAutoFit/>
          </a:bodyPr>
          <a:lstStyle/>
          <a:p>
            <a:pPr marL="514350" indent="-514350" algn="ctr"/>
            <a:r>
              <a:rPr lang="es-MX" b="1" dirty="0">
                <a:solidFill>
                  <a:schemeClr val="accent3">
                    <a:lumMod val="75000"/>
                  </a:schemeClr>
                </a:solidFill>
                <a:latin typeface="Arial" pitchFamily="34" charset="0"/>
                <a:cs typeface="Arial" pitchFamily="34" charset="0"/>
              </a:rPr>
              <a:t>ELEMENTOS PARA LA TOMA DE DECISIONES EN UN </a:t>
            </a:r>
            <a:r>
              <a:rPr lang="es-MX" b="1" dirty="0" smtClean="0">
                <a:solidFill>
                  <a:schemeClr val="accent3">
                    <a:lumMod val="75000"/>
                  </a:schemeClr>
                </a:solidFill>
                <a:latin typeface="Arial" pitchFamily="34" charset="0"/>
                <a:cs typeface="Arial" pitchFamily="34" charset="0"/>
              </a:rPr>
              <a:t>ALMACÉN EN RELACIÓN A LA CAPACIDAD DE COMPRAS.</a:t>
            </a:r>
            <a:endParaRPr lang="es-MX" b="1" dirty="0">
              <a:solidFill>
                <a:schemeClr val="accent3">
                  <a:lumMod val="75000"/>
                </a:schemeClr>
              </a:solidFill>
              <a:latin typeface="Arial" pitchFamily="34" charset="0"/>
              <a:cs typeface="Arial" pitchFamily="34" charset="0"/>
            </a:endParaRPr>
          </a:p>
        </p:txBody>
      </p:sp>
      <p:graphicFrame>
        <p:nvGraphicFramePr>
          <p:cNvPr id="10" name="2 Tabla"/>
          <p:cNvGraphicFramePr>
            <a:graphicFrameLocks noGrp="1"/>
          </p:cNvGraphicFramePr>
          <p:nvPr>
            <p:extLst>
              <p:ext uri="{D42A27DB-BD31-4B8C-83A1-F6EECF244321}">
                <p14:modId xmlns:p14="http://schemas.microsoft.com/office/powerpoint/2010/main" val="3590032288"/>
              </p:ext>
            </p:extLst>
          </p:nvPr>
        </p:nvGraphicFramePr>
        <p:xfrm>
          <a:off x="539552" y="2060848"/>
          <a:ext cx="8064897" cy="3994368"/>
        </p:xfrm>
        <a:graphic>
          <a:graphicData uri="http://schemas.openxmlformats.org/drawingml/2006/table">
            <a:tbl>
              <a:tblPr firstRow="1" bandRow="1">
                <a:tableStyleId>{5C22544A-7EE6-4342-B048-85BDC9FD1C3A}</a:tableStyleId>
              </a:tblPr>
              <a:tblGrid>
                <a:gridCol w="2688299"/>
                <a:gridCol w="2688299"/>
                <a:gridCol w="2688299"/>
              </a:tblGrid>
              <a:tr h="648072">
                <a:tc>
                  <a:txBody>
                    <a:bodyPr/>
                    <a:lstStyle/>
                    <a:p>
                      <a:pPr algn="ctr"/>
                      <a:r>
                        <a:rPr lang="es-MX" sz="2000" dirty="0" smtClean="0">
                          <a:latin typeface="Arial" panose="020B0604020202020204" pitchFamily="34" charset="0"/>
                          <a:cs typeface="Arial" panose="020B0604020202020204" pitchFamily="34" charset="0"/>
                        </a:rPr>
                        <a:t>CONCEPTO</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COSTO</a:t>
                      </a:r>
                      <a:r>
                        <a:rPr lang="es-MX" sz="2000" baseline="0" dirty="0" smtClean="0">
                          <a:latin typeface="Arial" panose="020B0604020202020204" pitchFamily="34" charset="0"/>
                          <a:cs typeface="Arial" panose="020B0604020202020204" pitchFamily="34" charset="0"/>
                        </a:rPr>
                        <a:t> DE LO VENDIDO</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INVENTARIO PROMEDIO</a:t>
                      </a:r>
                      <a:endParaRPr lang="es-MX" sz="2000" dirty="0">
                        <a:latin typeface="Arial" panose="020B0604020202020204" pitchFamily="34" charset="0"/>
                        <a:cs typeface="Arial" panose="020B0604020202020204" pitchFamily="34" charset="0"/>
                      </a:endParaRPr>
                    </a:p>
                  </a:txBody>
                  <a:tcPr/>
                </a:tc>
              </a:tr>
              <a:tr h="648072">
                <a:tc>
                  <a:txBody>
                    <a:bodyPr/>
                    <a:lstStyle/>
                    <a:p>
                      <a:pPr algn="ctr"/>
                      <a:r>
                        <a:rPr lang="es-MX" sz="2000" dirty="0" smtClean="0">
                          <a:latin typeface="Arial" panose="020B0604020202020204" pitchFamily="34" charset="0"/>
                          <a:cs typeface="Arial" panose="020B0604020202020204" pitchFamily="34" charset="0"/>
                        </a:rPr>
                        <a:t>REFACCIONES</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$2,700,000</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$750,000</a:t>
                      </a:r>
                      <a:endParaRPr lang="es-MX" sz="2000" dirty="0">
                        <a:latin typeface="Arial" panose="020B0604020202020204" pitchFamily="34" charset="0"/>
                        <a:cs typeface="Arial" panose="020B0604020202020204" pitchFamily="34" charset="0"/>
                      </a:endParaRPr>
                    </a:p>
                  </a:txBody>
                  <a:tcPr/>
                </a:tc>
              </a:tr>
              <a:tr h="648072">
                <a:tc>
                  <a:txBody>
                    <a:bodyPr/>
                    <a:lstStyle/>
                    <a:p>
                      <a:pPr algn="ctr"/>
                      <a:r>
                        <a:rPr lang="es-MX" sz="2000" dirty="0" smtClean="0">
                          <a:latin typeface="Arial" panose="020B0604020202020204" pitchFamily="34" charset="0"/>
                          <a:cs typeface="Arial" panose="020B0604020202020204" pitchFamily="34" charset="0"/>
                        </a:rPr>
                        <a:t>ACCESORIOS</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$1,740,000</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$600,000</a:t>
                      </a:r>
                      <a:endParaRPr lang="es-MX" sz="2000" dirty="0">
                        <a:latin typeface="Arial" panose="020B0604020202020204" pitchFamily="34" charset="0"/>
                        <a:cs typeface="Arial" panose="020B0604020202020204" pitchFamily="34" charset="0"/>
                      </a:endParaRPr>
                    </a:p>
                  </a:txBody>
                  <a:tcPr/>
                </a:tc>
              </a:tr>
              <a:tr h="648072">
                <a:tc>
                  <a:txBody>
                    <a:bodyPr/>
                    <a:lstStyle/>
                    <a:p>
                      <a:pPr algn="ctr"/>
                      <a:r>
                        <a:rPr lang="es-MX" sz="2000" dirty="0" smtClean="0">
                          <a:latin typeface="Arial" panose="020B0604020202020204" pitchFamily="34" charset="0"/>
                          <a:cs typeface="Arial" panose="020B0604020202020204" pitchFamily="34" charset="0"/>
                        </a:rPr>
                        <a:t>MAT. ELECTRICO</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$2,842,000</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$2,930,000</a:t>
                      </a:r>
                      <a:endParaRPr lang="es-MX" sz="2000" dirty="0">
                        <a:latin typeface="Arial" panose="020B0604020202020204" pitchFamily="34" charset="0"/>
                        <a:cs typeface="Arial" panose="020B0604020202020204" pitchFamily="34" charset="0"/>
                      </a:endParaRPr>
                    </a:p>
                  </a:txBody>
                  <a:tcPr/>
                </a:tc>
              </a:tr>
              <a:tr h="648072">
                <a:tc>
                  <a:txBody>
                    <a:bodyPr/>
                    <a:lstStyle/>
                    <a:p>
                      <a:pPr algn="ctr"/>
                      <a:r>
                        <a:rPr lang="es-MX" sz="2000" dirty="0" smtClean="0">
                          <a:latin typeface="Arial" panose="020B0604020202020204" pitchFamily="34" charset="0"/>
                          <a:cs typeface="Arial" panose="020B0604020202020204" pitchFamily="34" charset="0"/>
                        </a:rPr>
                        <a:t>MAT. CONSTRUCCIÓN</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$1,050,000</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$350,000</a:t>
                      </a:r>
                      <a:endParaRPr lang="es-MX" sz="2000" dirty="0">
                        <a:latin typeface="Arial" panose="020B0604020202020204" pitchFamily="34" charset="0"/>
                        <a:cs typeface="Arial" panose="020B0604020202020204" pitchFamily="34" charset="0"/>
                      </a:endParaRPr>
                    </a:p>
                  </a:txBody>
                  <a:tcPr/>
                </a:tc>
              </a:tr>
              <a:tr h="648072">
                <a:tc>
                  <a:txBody>
                    <a:bodyPr/>
                    <a:lstStyle/>
                    <a:p>
                      <a:pPr algn="ctr"/>
                      <a:r>
                        <a:rPr lang="es-MX" sz="2000" dirty="0" smtClean="0">
                          <a:latin typeface="Arial" panose="020B0604020202020204" pitchFamily="34" charset="0"/>
                          <a:cs typeface="Arial" panose="020B0604020202020204" pitchFamily="34" charset="0"/>
                        </a:rPr>
                        <a:t>TOTAL</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$8,332,000</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$4,630,000</a:t>
                      </a:r>
                      <a:endParaRPr lang="es-MX"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291933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242580"/>
            <a:ext cx="8229600" cy="2492990"/>
          </a:xfrm>
          <a:prstGeom prst="rect">
            <a:avLst/>
          </a:prstGeom>
        </p:spPr>
        <p:txBody>
          <a:bodyPr wrap="square">
            <a:spAutoFit/>
          </a:bodyPr>
          <a:lstStyle/>
          <a:p>
            <a:pPr marL="514350" indent="-514350" algn="just">
              <a:lnSpc>
                <a:spcPct val="150000"/>
              </a:lnSpc>
            </a:pPr>
            <a:r>
              <a:rPr lang="es-MX" sz="2000" b="1" dirty="0">
                <a:latin typeface="Arial" pitchFamily="34" charset="0"/>
                <a:cs typeface="Arial" pitchFamily="34" charset="0"/>
              </a:rPr>
              <a:t>Por lo tanto tenemos Rotación de las refacciones:</a:t>
            </a:r>
          </a:p>
          <a:p>
            <a:pPr marL="514350" indent="-514350" algn="just">
              <a:lnSpc>
                <a:spcPct val="150000"/>
              </a:lnSpc>
            </a:pPr>
            <a:r>
              <a:rPr lang="es-MX" sz="2000" b="1" dirty="0">
                <a:latin typeface="Arial" pitchFamily="34" charset="0"/>
                <a:cs typeface="Arial" pitchFamily="34" charset="0"/>
              </a:rPr>
              <a:t>RR = $2,700,000 / 750,000 = 3.6 vueltas al año por lo anterior debo</a:t>
            </a:r>
          </a:p>
          <a:p>
            <a:pPr marL="514350" indent="-514350" algn="just">
              <a:lnSpc>
                <a:spcPct val="150000"/>
              </a:lnSpc>
            </a:pPr>
            <a:r>
              <a:rPr lang="es-MX" sz="2000" b="1" dirty="0">
                <a:latin typeface="Arial" pitchFamily="34" charset="0"/>
                <a:cs typeface="Arial" pitchFamily="34" charset="0"/>
              </a:rPr>
              <a:t>calcular la rotación del inventario 365 / 3.6 = 101 días que tarda el </a:t>
            </a:r>
          </a:p>
          <a:p>
            <a:pPr marL="514350" indent="-514350" algn="just">
              <a:lnSpc>
                <a:spcPct val="150000"/>
              </a:lnSpc>
            </a:pPr>
            <a:r>
              <a:rPr lang="es-MX" sz="2000" b="1" dirty="0">
                <a:latin typeface="Arial" pitchFamily="34" charset="0"/>
                <a:cs typeface="Arial" pitchFamily="34" charset="0"/>
              </a:rPr>
              <a:t>Inventario de refacciones en reponerse</a:t>
            </a:r>
            <a:r>
              <a:rPr lang="es-MX" sz="2000" b="1" dirty="0" smtClean="0">
                <a:latin typeface="Arial" pitchFamily="34" charset="0"/>
                <a:cs typeface="Arial" pitchFamily="34" charset="0"/>
              </a:rPr>
              <a:t>.</a:t>
            </a:r>
            <a:endParaRPr lang="es-MX" sz="2400" b="1" dirty="0">
              <a:latin typeface="Arial" pitchFamily="34" charset="0"/>
              <a:cs typeface="Arial" pitchFamily="34" charset="0"/>
            </a:endParaRPr>
          </a:p>
          <a:p>
            <a:pPr algn="just">
              <a:lnSpc>
                <a:spcPct val="150000"/>
              </a:lnSpc>
            </a:pPr>
            <a:r>
              <a:rPr lang="es-MX" sz="2400" b="1" dirty="0">
                <a:latin typeface="Arial" pitchFamily="34" charset="0"/>
                <a:cs typeface="Arial" pitchFamily="34" charset="0"/>
              </a:rPr>
              <a:t>Calcular el resto de los materiales?</a:t>
            </a:r>
          </a:p>
        </p:txBody>
      </p:sp>
      <p:sp>
        <p:nvSpPr>
          <p:cNvPr id="3" name="AutoShape 2" descr="data:image/jpeg;base64,/9j/4AAQSkZJRgABAQAAAQABAAD/2wCEAAkGBxQSEhQUEhQUFRUXFBgXFxUYFx4XGBgYFxYYFxgXFxcYHCggHBolHBgUITEhJSkrLi4uHB8zODMsNygtLisBCgoKDg0OGxAQGy8kHCUsNCwsLCwxLCwsLCwsLCwsLCwsLCwsLCwsLCwsLCwsLCwsLCwsLCwsLCwsLCwsLCwsLP/AABEIAKkBKgMBIgACEQEDEQH/xAAbAAABBQEBAAAAAAAAAAAAAAABAAIDBAYFB//EAEcQAAIAAwQDCwkIAQMDBQAAAAECAAMRBBIh8AUxYRMUIkFRU5GSk7HRFSMyUnFzgbLSBjNCY6GiweFyQ2KCJITCRFTDxPH/xAAaAQEBAQEBAQEAAAAAAAAAAAAAAQIDBAUG/8QAKREBAAEDBAICAQQDAQAAAAAAAAECERIhMVFhAxMUQSIyM3GBkbHRI//aAAwDAQACEQMRAD8A9K0Xo6TuMrzUr7pPwL6o2Ra8myeZldRfCBoo+Yle6T5RFuseObvnzKp5Mk8zK6i+ELyZJ5mV1F2bItwol0vKmNGSealdmuzZAOjpHHKldRdmyLkZTTmi3a0TJj2UWxHky0lIXRdxdWmGYx3Qi6rXpfDS83A1YCNQsatB5Mk8zK7NfCAdGSeZldRduyOFpOz23fK7kWEr/p7hV03KWquTaRORiHcsmClQcaehiTyX0dpO49Jk4OZFrIG6y6bsLQTZFxOAMsmvFgA2qg1H8rFPbZnRknmZXUXbsheTZPMyuovhGN0N5RmF2VpikTLaC05lMo0eatnVZYN8FXCmtKFBrOAE8qxaQZUBaei7vZr96bLM26A++WvqxG5sblFHC10AwA1/Zj21Xk2TzUrqL4QPJsnmpXUXZsjEPofSEmRMlWYTg7Wm1MJhnofTa/Z3oXBK40apqDWqOCDF+TYdINNDO85Ua0AOomS6CQbIt4gAmh3wKcHEVJGBqdf2Y9tMNGydW5SuouzHVC8mSeZldmvhGKTR2ldzZvRnNKsQmMNzZ3MsTt3VbsxBeq0nW6ihahxi3I0fpIBmabNZ1NiucKWqsAwFqLICRW5eqK0JFVrGr9mPbU+TJPMyuzXwgeTZPMyuzX6YxVi0Nb5EhZUsTxRrZ6M6XXdZk4vZ55Z2NZIUteT0ixJKNGl0xItJFluFiFcG0CUyy3YbmwBQuQAomXWIrUgEY6jqJSY7Xxo2TxSpXUX6dmeNvk6TzUrqLq6M9+L0HofSUkWGXUy5UuTKWYo3NwrK7maHO6it5CgBVZn/ABxJ6f2g0fat9TJtnRiryJEssrqrcGZaWegLKTS/LNLyVr6RoVOokmnXd320fJGuVKH/AAWANHyealdRYztv0ParRYbHKngNPW0SWnkhHFEZgzlW4LilDTEmuqsRWDRVqkSFRZcwUtcxpyyXlyzNllCFazgsqykvbmxlkqRdfXx7ipMe2m8nyualdRfCAdHyual9RfpjJytF29HeaweZOaxyELJNRV3RJjbotGI4RRgQQACQ3CSoIls1m0gFlCburKGngiXMlJMxdTZ3mM7kFFS+CtWNdYeNxUTT20hsMnm5eunoLr5NWvVnWvJ8rmpfUHhnvydt0Zb708y1ajTbQ0m40kXZrbmJE6ZeOMoDdKgVbH0TUUv7ztu7F7z038vBvrue9TJUObpNfvL1BW9yChx3FXSY9u4bBK5uX1Fhu8ZXNy+osZ/7VaNtU53VFd5R3qZYV0VFMu0K87dQxBJKhCpFRwSMOOxoCRbhaZxtLkyqvcFFu0MyssoRMLCiChBRP+VL0birXZLaXu64sMrm5fVXwgbwlc3L6g2bIx0jQ2kEFs3MulROmWcLMl0ac9qnOCQTxyzLreoOI4jDsz7Jbd1n3HFwS5jyCzChmzEULLca7iMsxsRThr6sairomnt1vJ8rmpfUHhtMDeMrmpfUHhGd0bYLf5gTpk27uzmaaojrL3AqBwZkyoM0AihJFdSigFOy6Ntyl5rLMea1klpUTUHDSc94EVpeMtlIIoK3uEhNYsV9GPbWmwSubl9RfDPcN4SualdRfCMtL0dpB1KzTMoJNqAAdBfcsps6uLxrwb4NSRhQk1q1qx2S3LMkg3go3DUybkspZSiejoDeMwuGoygj0cdYO4q6THt3t4Sual9RfCENHyual9RdmyLVIGe7bHTRi8qosErmpfUXZshbwlc1L6i+EWs923PcM922NWguqnR8rmpfUXwjC6TsqbtN4CfeP+EesdkehxgtKffTfeP8xjl5dodPHOr1PRR8xK90ny+2LVc9O2Kui/uJXuk+X257rVc9O2PgS1I1gwx3ABJIAGJJNANpNdURm1Jdv30ueteF3XT0q0iWE8KIltClroZS1K3QRWmGNK1pjEoiAZzjCOf12wYULhpOenbCznGCc/rthRQ3Pdtz3jPdtz3vz3bYGe7bnv1dDc5z/agjP6bYWc4xYkMIzkZ7gRnp2Z7nEZzn+FTOc/xuJApDSIfTORApnIjUVIjpCpnoh1IVI3FQjgUiSmejbDSM5MbipEZEAiJCM5z/AACM9Oc4bioRkQ2meiJCM9OzZApHSKkRQCIkpnoznFuc4xuJDGGemG0iQjOc/wANIz07M924lDCuenZAYZ6dme+SmciG0z4RuJEdM5z/ACM5z/T6ZyIFM9GyNRKG5z0Z4mnP6bc9z6Z6M5wGc5/rdww5zWMDpX76b7x/mMegGPP9K/fTfeP8xjn5dnTx7vU9F/cyvdJ8oi1nvinow+Zle6T5RnONoHOc/wA/EmFlHbkrLcEhRQ4nUNp2RSKjca309NnD1IF53ckAg1wvEdOriuW1QZbAkKKHE4046nlig0kbkDugoJjPeCt6TO5YUU3hQsRrBFMeMCWagdHWZUZVExGuhTQekaSkl1pXVRQfjEelZrpOlhXcBkmEiuFVaUBSuql5oksElQ6hZgYAKwF2hruUtNer0QGu0rjyRR09ZFM+USZmMudqmOB6UjUAwAHsi0x+Tp49a4ul3y/rt0iBvl/XbpilvJeWb20z64G8l5ZvbTPrjvjHD1YU8L2+X9dumDvl/XbpEUN5Lyze2mfXB3kvLN7aZ9cMY4MKeF42l/Xbphb6f126YoGxLyze2mfXC3kvLN7aZ9cMY4MKeF8Wl/Xbphb5f126RFAWJeWb20z64O8l5ZvbTPrhjHBhTwu75f126YW+X9dumKO8l5ZvbTPrhbyXlm9tM+uGMGFPC9vh/Xbphb4f126YpbyXlm9tM+uBvJeWb20z64Wgwp4Xd8P6zdMHfD+s3SIo7yXlm9tM+uFvJeWb20z64Wgwp4Xt3f1m6YBnv6zdMU95Lyze2mfXANiXlm9tM+uKYU8LhnP6zdMEzW9ZunOaRS3kvLN7aZ9cLeS8s3tpn1wMKeFwzW9ZumFures0UzYl5ZvbTPrhbyXlm9tM+uLcwp4WxMb1m6Yi32b10s4PLXCpGqtdeyK8yyooLFpoABJO7TMABU/jiKVotShD7rV6lvPTBieKofWBQA/7RGoq5Zq8cTa3+odG83rN0wrx9ZunOaRzmsgXWZrLy7tMqvtAbEbdft1xMtjQgENMIPHu0z64l6uWsKeIW6nlbphY8rdMVd5Lyze2mfXC3kvLN7aZ9cM6uTCniFjHlbphUPK3TFfeS8s3tpn1wt5Lyze2mfXDOrkwp4hZoeVumBd2t0xBvJeWb20z64BsS8s3tpn1wzq5kwp4hZkk3iKki7XE144w2lfv5vvX+YxtbHICuaFsV/E7Nx8V5jSMVpYefm+9f5jHqpqvRF3kqp/9Js9Q0YfMyvdp8uc61a7aEZVuTHLVNEW9QAgEsa0A4Q2+3GBow+Zle6T5RGf+1RltOkX5qqyubg3TcyrG4RfBPnE5VFDivtHz7Ocay01tUGWwJoKHGlabacfsimt3cSC9VdnqQhDFmdmmIEqWr6S3dYoeTC3b6bm940FDjStPhx+yOdOlqZIJYHzrGhQkGY0xw6lL+Kgswpewu1JIjNiFiSq7sSHGu9dun0jLRfT1eiAbtK411aufp2yqZ8o1fGXN1THGppGoA0A2CLlllgTQLzGlPSGN8SkBq9ceAFNKa648QpadsamfKNZmMuccJjj8UjUA1APZCmPydfF+uHA+02ip8yV/0c1pc0MMWmzLpXjGs46uLlhDQRYVFrtqnjG61oeMUK8UdbeC8s3tZn1RFO0cBwlM2vGN1mcIclb+vk+IwrUei94s9iiNCTQMLZaD/lRuXkpAbRVpGq0qf8pczb6toEdJLGjCoM2nvZvde17IcbAvLN7WZ9UZHMFhtQrWZKb/AJT05fzWhjSrWP8ATkt/3c9e+We+OsbAvLN7WZ9cLeC8s3tZn1wHMTfH4rOT/jbHPzBYjmWyYgq1jtdAPw2hG77QDX4R1WsaAVJm9rN+rXshsvRwOLGbyhd1mcHb6Xpf/g5TRzVthZWD2e2oCcKMWYAbUmnE46tnJFcWyUuvykvtlWlh8jCO9vBeWb2sz64W8F5ZvazPrhlKRTEbOGdISCDS0T1w/wBQTkOO0haDVxRHo3TlkAKzbbLLhjwt8FAwOo0L4chHKK6iI0O8V5ZvazfriK0aOBFQZhYaqzZmIrUrW/gDQY8oU40i3+lvoryLXZn9C0K3+NpJ7ni3Ls6NqZz7JrnuaKw0NIcA3CQeVn6CC2FP4iq32NsJNTZZZPKQTGR1d5ryzO0mfVANkXlmdpM+qKUr7M2VBRJNzi4JZeihhH7OysaG0r/jap69AEykBdNkXlmdpM+qCbIvLM7WZ9UcqZ9l0NaWi3r7LXN/ljEY+yzD0bdpAbDNVx+9CTAdk2ReWZ2sz6oG9F5ZnaP9UcwaCnD/ANZOb/IE8vqMsMbRFqGq0yzh+JJ/etqEB0JtlUsqgzPWbzkz0RqHpay1PaFaJxZF5ZnazPqjiWKwWr0yZbXsR5y0SzdGC/jb/Kh9YxJuFrH+jLb/AL6evfKMWeB1t6LyzO1mfVEY0eKi6zipxBmzAuJ1k1w1mOeonfis03/hbGb5mXZDBPfjsdu9otCn/wCyIg7Fps0tJm5mY96uHnZgr7Ktj8Kwt6LyzO1mfVHJNoQij2e3AHWDujgjkISY2EQmfZwRTf8ALphQJartK1pdulePXSu2LokO3vReWZ2kz6oW9F5ZnazPqjnWa32S426Whw4rdBefKBwFKiYcMTyxWl6Zsh/1WHttVe6cYkakS7e9F5ZnazPqgGyLyzO1mfVHOl26ytgJ0z4TZpHWDEfrxx0pmj1BoWmagfvpnH/zhOk2lUtilBXNC2K8bM3HxXiafCMTpU+fm+9f5jtjb2CzhXal81Uek7PxnVeY8sYzSy+fm+9f5jtj00z+EPJV+5L0jRh8zK90nyDZHH+1U+cryNxAxviYWv4S6oTcuKaTbwS6Ww18tR1dGHzMr3SfIIzn2rlq9okUlzndTcBRgqF2uuEmBmAdAgd2WmrjjzTDjTu1lsu3GvEhaGpGsewUNT8DFKYZSyCxmMEVmYuyreDGY17gtL9IsxW6FrWgArrtW4jc3rWlDqpXjpSuFfbHPmyUaQbxmUvzCeEqMHLzA9TULQFm1mmA1xnFIWLLLlrMAVnqAKLQ3aiWi1vXcWuXML22kUNO2GU0+UTLQky5pJKAkm9I1kjGLVlKGaCC9MCKgUvbkmv8Vdzu6xTXxxS05ZpRnyiypUy5tagVreka4kRq6+L9cIfJsnmpfZr4QvJsnmZfZr4Q3ekn1ZfQIG9JPqy+gRt7TJujZS1YSZZwqyiWCTQa1AXFtnHEq6PkEVEqUQRUEIpFOUYYw3ekn1ZfQIqLoeVeYs5KkkhL1FWpJwofbG6YpmJvNp+u26aaZiZmbT9d/wDFybYJCglpUoAayUUAfEiBZrHZ3YKsqWa8YlArt4YW7XZWI20ZZqhjKkllFFYqpYDHUxx5Yk3pJ9SX0COdcTNMxTNp+p4n+Pv/ACxAjREsMb0qVUVAARaAcurEn+hxkuGjZPNS+zXwhgskn1JfQIIskn1ZfQIRe0X3DvJsnmZfZr4QvJsnmZfZr4Qzekn1ZfQIW9JPqy+gRQ/ybJ5qX2a+ELybJ5qX2a+EN3pJ9WX0CFvST6svoEBEdHSlau5S7rGnoLwW1Di1HAe2nKYn8myeal9mvhEbWKQRQpLodgiOz2aTirLLqtMaDEHUfjQg7QdkXcWPJsnmpfZr4Qjo2TzMvs18IbvST6svoEA2ST6svoEQPOjZPMy+zXwhHRsnmpfZr4Qw2ST6svoEE2ST6svoEA46Nk81L7NfCILTo6UaIJUsFvy1wUYsdWvUPiIlNkk+rL6BEEiySWLNdl09FcBqGs/E1+AEWORZGjZPMyuzXwhDRsnmpfZr4QwWST6kvoEEWST6svoEQO8myeZl9mvhC8myeZl9mvhDN6SfVl9Ahb0k+rL6BAP8myeal9mvhB8myeal9mvhDN6SfVl9Ahb0k+rL6BAP8nyual9mvhEbaIkHXIkn2ylP/jC3pJ9WX0CFvST6svoEA06Ds3/tpHYp9MRj7O2QGos0gGtaiUox+Aifekn1ZfQIBskn1ZfQIC5o6yojtcRVqordULXE8gx484HHaVHn5vvX+Y7I2OipKK7XAo4IrQDlOunxjI6WXz83Afev8x2R2ifxh5Kv3Jb3RZ8zK90nyCIp+ileZfvzlN4NRXKrULcrQf7cM4O0YfMyvdp8oi0DCaXnubbWG5vWpF04auXj4s/CvKB3I3SVIZ6kuBRlmPujFitKE3j6PJgOKe1uAjFhUUNRy68O7Oqq+5iQxKvdUsSodr1UdixvXgSbwY1rjTHZiaSAsRTdFuqyigCgnU24ocV113O6us4g4cZqabEnd5ddyrcm3q3a1vSNdeOOhLZN2IuteBu3ixILBFbUW13SovUqaUjn6ZtsoT5QMyWCJc2oLLUcKRrBPtjFnXxfrhXpI/J/bApI/J/bDt/yedk9dfGBv+Rzsnrr4we4KSPyf2wSJH5P7YW/5HOyeuvjB3/J52T118YAESPyf2wqSPyf2wTb5HOyeuvjA3/I52T118YBASPyf2wgJH5P7YIt8jnZPXXxhb/k87J66+MA2kj8n9sKkj8n9sHf8jnZPXXxhb/kc7J66+MAqSPyf2wqSPyf2wd/yedk9dfGFv8Akc7J66+MA2kj8n9sc7SWiZE6ZJmCassymJohQBq3cGB16qewx0t/yOdk9dfGCLfI52T118YLTVNM3hWqg1izuOVbqt7ArEj4lhr6VvqzVo25ISQAGCipOIUN6LEjGgJ/SLO/5POyeuvjC8oSedk9dfGLeENbcACTuIA1k3cMK4xXW22VhVDJcHUUCsvX9HiPHxEa4Mk2RGLqbMrGvCBQHhYtiDxkVO2LO/5POyeuvjDRIuqTWVlIRZEs0IDOUJU48O6tQwGuhYVodWuJrPKkqqqdwJCgGgUDAUqASSBsJPtMSm3yOdk9dfGBv+Rzsnrr4wy0spASPyf2wgJH5P7YIt8jnZPXXxhb/k87J66+MQCkj8n9sCkj8n9sO3/I52T118YG/wCRzsnrr4wCpI/J/bCpI/J/bB3/ACOdk9dfGFv+Tzsnrr4wDaSPyf2waSPyf2wt/wAjnZPXXxg7/kc7J66+MAKSPyf2wiJH5P7YO/5POyeuvjCNvkc7J66+MBb0QEvtcueiK3acppWkZLS33873r/MY1+h56O7XGRqKK3SDTE66GMfpf7+d71/mMbidHkr/AHJbfRp8zK92nyjOcLVc9Oc4UtHHzUr3afLFoGPTZ5TLawEt6i8KHCtK7KjV7YrIRuQQIDfeZLKmYxFazb9XILY0c1pXEauK6wBBBFQdY5YZvZLt26KcnxrX21Jx2mMTSsSqWK0q8wOEpepjfJ4RlI+KUu+iQt4Y4ckRaWtiCfLG6ICJc0EXhgS0g0OOEdJJCg3goBpStOKgHdQfCDNmKpVmNDW4p4+GyClBxVC4xzmluivGq7j7+l84nWHjC39L5xOsPGO+GhwbbGJpd/k9M6LdLOImy/bfHjDt+pzidYeMdmy2hTeRNSUGAoNRAC8tKUw4xSLVc9MZPk9M2bdL5xNnCHjC36nOJ1h4x3LdPVF3R60SrClSahWHBA1mhbDbFgNGbnyOmcFtTnE6w8YAt0vnE6w8Y0wbPRtiOVOW8yqReFGZRrF+tCfbQ9ETI+R0zu/U5xOsPGEbdL5xOsPGNPXOc/zW0jaFSWWcFgOEFHpMycMBamleDXE0wqTSpMzlfkdOFv1OcTrDxhb9TnE6w8Y1CtXEGo7/AGQa5yM909k8HyOmV39L5xOsPGFv1OcTrDxjRrOXdLv4ytSacSlcCaaxfrTbXCJxn9NkPZ0fI6Zbfqc4nWHjA39L5xOsPGNPabQstGeYwRFBLMxuqANZYnACK2jbUHvKq3Ql25jUtLKAqxwwB4QAqfRxoagT29Hv6cHfqc4nWHjC39L5xOsPH2RrKxXmz0ExFPptUDCtAQWNTxA7mfbd2RPd0e/pnDbU5xOsPGBv1OcTrDxjWQoe7o+R0yYt0vnE6w8YO/U5xOsPGO7Y7bKLtLRuEpJIoaEljeuEijUa8DdJukEGhFIu5zhF9vR7+mUNul84nWHjC36nOJ1h4xo7bORFvvqXEUUs1aEAIqqSzGtAACTWgrXF1ntCzFDowZWFQRiDr2RfYe+eGb36nOJ1h4wN/S+cTrDx9karPfsiuJiK9yoDvwyOM0CrXoA6DyEh7D5HTO79TnE6w8YRt0vnE6w8Y09c5z/DXAIIOqlDXVTjBz/VzPkdM3v1OcTrDxgG2pzidYeMaOz2hXW8jVXEVBwwNCOkQ8nOTFyT5E8OLomcrO11g1EGo1pjx0MYzTH3873r/MY9JKCt7jpSuytaR5tpf7+d71/mMauxllVMtlo4+al+7X5RFkHPTtz31NHfdSvdp8o2RZEfTs8yS9nJg1znP8MBiG2WxZSX3JCggE0JpeZVqaagK1J1AY8WGJgWWmhRVjQYd4A4tefZnrBMmWkteJ9NlZkuFBcKzJLy61ZX+6a61QQSSNQC309pcXQyokxDQVU66Fi4NDStbhC+hgWUiO9Z5QRQorQcpqSTiSSeMnGuRzmLt7LIMcvTOkdzCKDQuwl3qNRWYcAM4qFDEBeXhAjVDdJaWVJTujK90GtGUhQrFHZuQKwIJOAI4RUAkN0XowqS8xi+IZAbykYEC+lbtQDSlDSmBAuqmJpI5lPoiw3CzEMpoJah2DtuaCqB3xLFWadQkk0fGpjqM4AJNAAKkniGOJz/AHFMegJoTQE0GJNAcAOMxnrfazaXliQxuteVwarQY1e6wrQcNDXU1ZbLUkpiaSNUg0jMnT5ioGpKdFK3AEZJhBbdUmgP903BdTrRxj6L6CyyBLRUWpCgKK4mgwArTiFBENksyywQMSTViSWJagWtXZjSgFBU028bdIW4SlJAJalVAUtjUAFqDBakYkga8RQkYmlb32RfaC3tJlFkKX8DdZgpKggzClfxKtTWhApiIGhrI6kuxcYFQHu3mT01Z7jXb4Z5wvAVYEVqcTz9AaMmkXp0x6VQhSCC1xzMDNugLqt9iQnBKgAEkCsaGbOCKSdQHEMa4AKBTEkkADlwjEwu2h06cqAs7BVGtmNBx6yTQRxmsLzJ7MQpushWYQQRKL32WWw1hgplslQDdVjW9Q1FtDWucoBuKikzED+cltioLKUKG8CaA1DLUgihDaKzSQiKi+iqhRy0AoIxY2Ps0gS1VFrdUBRUljQYAVYkn4mGW2ayoxQXnC3gmFWpiQtfxHUCcK0rEGkdJLJugipatKsFUUKrecnEJVlqwBAqK4kA83RViaayWiY9eHuiXbpUgoUF1gMEo2oE1pWtHZTmxHKTQejsUmkgi7eV1csHL1LuA68AONzYqDS8ByVPdGf0gDOc+PB0lbmmTBLkktRatLvGWJilrhKTFUtwGu1ZCQLyhhRry5tddzdL6RDzpMuWSfPBGZLpuNc3RXprIF0A0/Cz15R1tH6PWUDgpc3quECkhpjzLuGN0M7UFTr4ySStF2LcZaITeKqBeNMBTEKdd2taA6u59vtglLUkVJCoCQLzsbqqKkYkkDOGZL/UHW60BEYk0wNDdL40P4VFSBroOSOFoiwmcUnPTF2mXg5Y7oDdWilboKpukq+p4SU4mAUWWU1qnX5oZRLUqy0dQGq1NynX1JOokqBqowDABNJLQKAqgAAAADAADAACGy7HxxvtFpMygqqcXmKhIBqt84APS6rN6IvEYsDE2lNLpJGFWcsqgKpehdgqg3cAddASK6qisV9BWIlFmTgS95iCS61FWus8tjS8QxIqoIBUUFKDNvtI5k/RGjADfcMCJjOqsEU3mF3dCJYpfIZxrobxJFSY6zEAVJAAFSeICCzAAkkAAVJOoDbGb0rMe2ApIruYmKrtwCtVcF1my3a8UKEEU1g1GBVg3N5Q6Rsz2qZNTFkAW5evShKcAGoFzhuCVYhsCrJd1PXR2azCWCASSWLMxpUk1xNAByDAagINlsiywQtcTeJLMxJuhakuxOpQNfFEVv0gkpGYkErXgipN67eAIUEjAg6tRrFvcmb6I9NWzcZTvUAgVx5AeEQKawtaVwrSuuORo/QQdr73gpMqZ6Ymh5ivfMxXcM4XgyrpqCBgLoC0fouztaPOTCdzZDjeKli6y1mIqBiqygZZoQWvVqGIqz6KLextoaSAKnAcfswjPaUtZnsZChjLKMHVVUu1eCapOF0ywCtRThiYCDRSIbpj7QCplynuli8oMEZpomC8oMuWaCYt5TUqTShJF0My9LQ2i1lKjMqbrThFdQJAvXAWJUE1YipxZjUliTY0LW1LQ+jdyF4kmY6IHqQcVBNKjFjVm4TEk8ZMdE5znxMA5znwt2ZNOf1jzLTI/wCone9f5zsj07Oc/wBeZ6YQ74nYH71+L/edkbiXTx7tXo77qV7tPlGc4Wgc9OzPfT0afNSvdp8oznCyM5z4/as80pBn9cRhnv52kdFmY95ZkxLyXGAY0AqSrojApugPGVPwoDF8ZznxNc9OOrPfmabrE2CyWZJa3Zaqi1JoouirGpNBxk4xMDnoiPOcIcpjM0inL0YpmvMcI1ShRbnolNTkkmszBReAGCIOKOjEYMGuenZnuxit0hOemI7HZhLW6tTUksxNWZjgWY8ZNP41Q6uc5/h1YxNIraWtjSpZdQDQioNTgxuilP8AcVx4hUxzbLol3nCdOW4eEHW+WDKzB1RqGjBGC3TQYBsMY7bAEUNCCKEHUdWBEQWy3pKALk411AtQAVYmmpQMSTh0ivOaWonhNbLYspbzkAVVRXCrMQFHxJA9pGyOPMmG1zUAHmQWDXpbDUF4QeouTFOApRlavIaVLXPm2pmREDSaMpJqqiswS90D6plFvsFGBAYHWjPprNJVAFUUA2kni1k4n2mvjiYXb+UspAooMk4k4cZJJO0xz9J6blyPSvVqFqEYoGYgKrOqkAm8KLrPEKkV6AOc5/mobDw719wpYOZeF0stKGpF4CoU0BAqPbGJhIt9udo3RJdi8ya8yXuhdVetQ63pZulsRKIrQLQMpxrVi+hznCG1z05zhwPtBMtLlpElUls481PM0hTwSHDKJTC8MTuZIvDFWBVrmJhd5S6S0izzFkyCrMcWF66wCuquwoKn0tY5Dr1HoaH0fuKU1sSWY1LYsamhPwqacI1Y4sSTo6y7muN28zXiFUBQSFBCCmrDWdeJ46RYm3rpuXS1DdvVC1phWgJpGZhb/RWqfcGGLE0VeNjQmg20BPw4tY4VmR7VMExwyyrsxSjBLrq1BdYYk1pr1VWqtdYUdZLGZs0sd2VQAJqTK0aaMaoaAGgpw04Pohfxgd6VLCgKoAVQAoAoABgABxAADOrNrLskz37c90NulM6MqPcY6mpUa9RFQaHUaEGmog4iTOc/06sYsy5GhdHuG3ScAGuhAoNcA16pukKVqeAtOAMdbsI6lotARC5qQorRQWPFqAxJiSucnPegc9G3PfJW92Ztom2xJTSjRQ6vLnJcpg4N4bpUshQ0DAcMXsKMpjv2CyiUtMCcSzUAJJYsSQOKrNQcVYkkSlQUUBRUmg1VY1JpXjJJ+MPBzkxJWZNtCsVYIwVipusReCmmDFaitOSsZ+zaCM12e0AKxCB9zJS+0stRyVNSPuyrVVhdpRQWB0ec4wqxNiJsQFMBhCgwol0VbLY1RpjLrmuHbVrCquFOLg1xrix5YsVz0bYMLPdti3ArnJgHP67c9zs5xgHP67c91uhpznPh5ppdRu873r/MY9MOf1257vNtLnz873r/ADHbG6ZdfG0ejvuZXu0+URZrnpito77mV7tPlGyLGe/ZH6CNnlnc6uemDDc9+zPcc9+zPcmAaw4HPRDBnNIcM5z45mA4HPRBrDQc9Gc4oHOTGZgSZ78NUOrnIiKsPrGJhT65zn+YbXZVmABuJgymikggg1F8EfGn8VkznCCM5+OePE0rcLJIWWoVBQCp11JLG8xJJJLFiSScSTXjxnBzhEYOc5/k1jnNIlGc0gg5zn+Igc9MOrGJpEoOc5/g3s9O3PdGDnp1Z/o1zn2Z4uc0qkrBBz0QwGOP9oJk9TJeQHa4zO8taecAT0DU8dTT/dT44mlY1d2ETnpjL6KmW1biTBf87MvO34lNoYYUBuqJV0riK4D2uFtt1abmpG6OL2IBAKbmKXKhSpmVPEVHCIMYmlrFp6wY5dgnzjOnrMXgAgy2GAKm9hQ43gKVxYGvF6I6dc5MYmlDoQhtc5Oe5VznP8ZsHjP6QoaDnOf4Oc4RmwdnvhZ74bnv2Z7znv2RLAwYGe/ZCznCIDCgZzhBERQhGDCIhcA5/WPNNLnz873r8f8AuO2PSyM5EeaaXPn53vX+Y7Y6UunjaLR33UrD/TT5R+kWabI8zsvoJ/ivcIlj7seTpxnxvR6Zp7dkGmae3Znu83hRfZ0evt6RTORBAz0bNuePzaBEzPX29MFc525ris5z/fmcGJkevt6ZnOMOz37c93mMCJc9b1AwRHl0KIuD1MZ/SCI8vPH/AIj+IdxfD+IzJ63qEHPf/UeXPx/H/wA4T8fx/wDkjnK4PU6QY8rOv4nvaJpfF7D3RiYMHqEER5mv4fj3wV4vb/KRzqXB6aINI8wXi+H/AIQl/gdyxyyX19vT6Q6PLxnoMSJ/J7zGZk9b03OcYQz+m3Pd5nBjEyet6YM5z4OpHmBhRm6+t6dnOf7NM9OzPf5fCiGD1GmenZCpsz0R5dChY9b1IDPRshAZ6NkeWwoljB6nCpHlkKGJg9TpHmmlx5+dr+9f5jFeMRpH72Z7xvmMb8dDr4vHq//Z"/>
          <p:cNvSpPr>
            <a:spLocks noChangeAspect="1" noChangeArrowheads="1"/>
          </p:cNvSpPr>
          <p:nvPr/>
        </p:nvSpPr>
        <p:spPr bwMode="auto">
          <a:xfrm>
            <a:off x="406932" y="2708920"/>
            <a:ext cx="5476875" cy="3105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6150" name="Picture 6" descr="http://www.empresaactual.com/web/wp-content/uploads/2010/08/Ratio-de-rotaci%C3%B3n-de-inventario-de-Indite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932" y="3681107"/>
            <a:ext cx="6432812" cy="2732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2653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1521" y="1280954"/>
            <a:ext cx="3096343" cy="707886"/>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dirty="0" smtClean="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rPr>
              <a:t>Producto.</a:t>
            </a:r>
            <a:endParaRPr lang="es-ES" sz="4000" b="1" cap="none" spc="0" dirty="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sz="1800" b="1" dirty="0" smtClean="0">
              <a:latin typeface="Arial" panose="020B0604020202020204" pitchFamily="34" charset="0"/>
              <a:cs typeface="Arial" panose="020B0604020202020204" pitchFamily="34" charset="0"/>
            </a:endParaRPr>
          </a:p>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dirty="0">
              <a:solidFill>
                <a:schemeClr val="tx1"/>
              </a:solidFill>
              <a:latin typeface="Arial" panose="020B0604020202020204" pitchFamily="34" charset="0"/>
              <a:cs typeface="Arial" panose="020B0604020202020204" pitchFamily="34" charset="0"/>
            </a:endParaRPr>
          </a:p>
          <a:p>
            <a:pPr algn="just"/>
            <a:r>
              <a:rPr lang="es-MX" dirty="0" smtClean="0">
                <a:solidFill>
                  <a:schemeClr val="tx1"/>
                </a:solidFill>
                <a:latin typeface="Arial" panose="020B0604020202020204" pitchFamily="34" charset="0"/>
                <a:cs typeface="Arial" panose="020B0604020202020204" pitchFamily="34" charset="0"/>
              </a:rPr>
              <a:t>El alumno deberá calcular el nivel de rotación de las materias primas con base a un criterio de compras: </a:t>
            </a:r>
          </a:p>
          <a:p>
            <a:pPr marL="285750" indent="-285750" algn="just">
              <a:buFontTx/>
              <a:buChar char="-"/>
            </a:pPr>
            <a:r>
              <a:rPr lang="es-MX" b="1" dirty="0" smtClean="0">
                <a:solidFill>
                  <a:schemeClr val="tx1"/>
                </a:solidFill>
                <a:latin typeface="Arial" panose="020B0604020202020204" pitchFamily="34" charset="0"/>
                <a:cs typeface="Arial" panose="020B0604020202020204" pitchFamily="34" charset="0"/>
              </a:rPr>
              <a:t>ACCESORIOS.</a:t>
            </a:r>
          </a:p>
          <a:p>
            <a:pPr marL="285750" indent="-285750" algn="just">
              <a:buFontTx/>
              <a:buChar char="-"/>
            </a:pPr>
            <a:r>
              <a:rPr lang="es-MX" b="1" dirty="0" smtClean="0">
                <a:solidFill>
                  <a:schemeClr val="tx1"/>
                </a:solidFill>
                <a:latin typeface="Arial" panose="020B0604020202020204" pitchFamily="34" charset="0"/>
                <a:cs typeface="Arial" panose="020B0604020202020204" pitchFamily="34" charset="0"/>
              </a:rPr>
              <a:t>MATERIAL ELÉCTRICO.</a:t>
            </a:r>
          </a:p>
          <a:p>
            <a:pPr marL="285750" indent="-285750" algn="just">
              <a:buFontTx/>
              <a:buChar char="-"/>
            </a:pPr>
            <a:r>
              <a:rPr lang="es-MX" b="1" dirty="0" smtClean="0">
                <a:solidFill>
                  <a:schemeClr val="tx1"/>
                </a:solidFill>
                <a:latin typeface="Arial" panose="020B0604020202020204" pitchFamily="34" charset="0"/>
                <a:cs typeface="Arial" panose="020B0604020202020204" pitchFamily="34" charset="0"/>
              </a:rPr>
              <a:t>MATERIAL DE CONSTRUCCIÓN.</a:t>
            </a:r>
            <a:endParaRPr lang="es-MX" b="1" dirty="0">
              <a:solidFill>
                <a:schemeClr val="tx1"/>
              </a:solidFill>
              <a:latin typeface="Arial" panose="020B0604020202020204" pitchFamily="34" charset="0"/>
              <a:cs typeface="Arial" panose="020B0604020202020204" pitchFamily="34" charset="0"/>
            </a:endParaRPr>
          </a:p>
        </p:txBody>
      </p:sp>
      <p:pic>
        <p:nvPicPr>
          <p:cNvPr id="3074" name="Picture 2" descr="http://4.bp.blogspot.com/-AIH3qQahW_M/Ta7zw_Rg-rI/AAAAAAAABXA/MUV4XSG8Sj4/s16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988840"/>
            <a:ext cx="3305175"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136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“COMO PLANEAR UN DEPARTAMENTO DE COMPRAS”</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196752"/>
            <a:ext cx="8229600" cy="4801314"/>
          </a:xfrm>
          <a:prstGeom prst="rect">
            <a:avLst/>
          </a:prstGeom>
        </p:spPr>
        <p:txBody>
          <a:bodyPr wrap="square">
            <a:spAutoFit/>
          </a:bodyPr>
          <a:lstStyle/>
          <a:p>
            <a:pPr marL="514350" indent="-514350" algn="just">
              <a:lnSpc>
                <a:spcPct val="150000"/>
              </a:lnSpc>
            </a:pPr>
            <a:r>
              <a:rPr lang="es-MX" sz="2400" b="1" dirty="0" smtClean="0">
                <a:solidFill>
                  <a:schemeClr val="accent3">
                    <a:lumMod val="75000"/>
                  </a:schemeClr>
                </a:solidFill>
                <a:latin typeface="Arial" pitchFamily="34" charset="0"/>
                <a:cs typeface="Arial" pitchFamily="34" charset="0"/>
              </a:rPr>
              <a:t>2.4. TIPOS DE COMPRAS.</a:t>
            </a:r>
            <a:endParaRPr lang="es-MX" sz="2400" b="1" dirty="0">
              <a:solidFill>
                <a:schemeClr val="accent3">
                  <a:lumMod val="75000"/>
                </a:schemeClr>
              </a:solidFill>
              <a:latin typeface="Arial" pitchFamily="34" charset="0"/>
              <a:cs typeface="Arial" pitchFamily="34" charset="0"/>
            </a:endParaRPr>
          </a:p>
          <a:p>
            <a:pPr marL="514350" indent="-514350" algn="just">
              <a:lnSpc>
                <a:spcPct val="150000"/>
              </a:lnSpc>
            </a:pPr>
            <a:r>
              <a:rPr lang="es-MX" sz="2000" b="1" dirty="0" smtClean="0">
                <a:latin typeface="Arial" pitchFamily="34" charset="0"/>
                <a:cs typeface="Arial" pitchFamily="34" charset="0"/>
              </a:rPr>
              <a:t>Los </a:t>
            </a:r>
            <a:r>
              <a:rPr lang="es-MX" sz="2000" b="1" dirty="0">
                <a:latin typeface="Arial" pitchFamily="34" charset="0"/>
                <a:cs typeface="Arial" pitchFamily="34" charset="0"/>
              </a:rPr>
              <a:t>máximos y mínimos. Indican las cantidades correctas que se </a:t>
            </a:r>
          </a:p>
          <a:p>
            <a:pPr marL="514350" indent="-514350" algn="just">
              <a:lnSpc>
                <a:spcPct val="150000"/>
              </a:lnSpc>
            </a:pPr>
            <a:r>
              <a:rPr lang="es-MX" sz="2000" b="1" dirty="0">
                <a:latin typeface="Arial" pitchFamily="34" charset="0"/>
                <a:cs typeface="Arial" pitchFamily="34" charset="0"/>
              </a:rPr>
              <a:t>deben tener en la </a:t>
            </a:r>
            <a:r>
              <a:rPr lang="es-MX" sz="2000" b="1" dirty="0" smtClean="0">
                <a:latin typeface="Arial" pitchFamily="34" charset="0"/>
                <a:cs typeface="Arial" pitchFamily="34" charset="0"/>
              </a:rPr>
              <a:t>bodega y que se debe comprar, </a:t>
            </a:r>
            <a:r>
              <a:rPr lang="es-MX" sz="2000" b="1" dirty="0">
                <a:latin typeface="Arial" pitchFamily="34" charset="0"/>
                <a:cs typeface="Arial" pitchFamily="34" charset="0"/>
              </a:rPr>
              <a:t>para </a:t>
            </a:r>
            <a:r>
              <a:rPr lang="es-MX" sz="2000" b="1" dirty="0" smtClean="0">
                <a:latin typeface="Arial" pitchFamily="34" charset="0"/>
                <a:cs typeface="Arial" pitchFamily="34" charset="0"/>
              </a:rPr>
              <a:t>calcular estos </a:t>
            </a:r>
            <a:r>
              <a:rPr lang="es-MX" sz="2000" b="1" dirty="0">
                <a:latin typeface="Arial" pitchFamily="34" charset="0"/>
                <a:cs typeface="Arial" pitchFamily="34" charset="0"/>
              </a:rPr>
              <a:t>debemos tener en </a:t>
            </a:r>
            <a:r>
              <a:rPr lang="es-MX" sz="2000" b="1" dirty="0" smtClean="0">
                <a:latin typeface="Arial" pitchFamily="34" charset="0"/>
                <a:cs typeface="Arial" pitchFamily="34" charset="0"/>
              </a:rPr>
              <a:t>cuenta</a:t>
            </a:r>
            <a:r>
              <a:rPr lang="es-MX" sz="2000" b="1" dirty="0">
                <a:latin typeface="Arial" pitchFamily="34" charset="0"/>
                <a:cs typeface="Arial" pitchFamily="34" charset="0"/>
              </a:rPr>
              <a:t>:</a:t>
            </a:r>
          </a:p>
          <a:p>
            <a:pPr marL="514350" indent="-514350" algn="just">
              <a:lnSpc>
                <a:spcPct val="150000"/>
              </a:lnSpc>
            </a:pPr>
            <a:endParaRPr lang="es-MX" sz="2000" b="1" dirty="0">
              <a:latin typeface="Arial" pitchFamily="34" charset="0"/>
              <a:cs typeface="Arial" pitchFamily="34" charset="0"/>
            </a:endParaRPr>
          </a:p>
          <a:p>
            <a:pPr marL="514350" indent="-514350" algn="just">
              <a:lnSpc>
                <a:spcPct val="150000"/>
              </a:lnSpc>
              <a:buAutoNum type="arabicPeriod"/>
            </a:pPr>
            <a:r>
              <a:rPr lang="es-MX" sz="2000" b="1" dirty="0">
                <a:latin typeface="Arial" pitchFamily="34" charset="0"/>
                <a:cs typeface="Arial" pitchFamily="34" charset="0"/>
              </a:rPr>
              <a:t>Historial de consumo.</a:t>
            </a:r>
          </a:p>
          <a:p>
            <a:pPr marL="514350" indent="-514350" algn="just">
              <a:lnSpc>
                <a:spcPct val="150000"/>
              </a:lnSpc>
              <a:buAutoNum type="arabicPeriod"/>
            </a:pPr>
            <a:r>
              <a:rPr lang="es-MX" sz="2000" b="1" dirty="0">
                <a:latin typeface="Arial" pitchFamily="34" charset="0"/>
                <a:cs typeface="Arial" pitchFamily="34" charset="0"/>
              </a:rPr>
              <a:t>Presupuesto de fabricación.</a:t>
            </a:r>
          </a:p>
          <a:p>
            <a:pPr marL="514350" indent="-514350" algn="just">
              <a:lnSpc>
                <a:spcPct val="150000"/>
              </a:lnSpc>
              <a:buAutoNum type="arabicPeriod"/>
            </a:pPr>
            <a:r>
              <a:rPr lang="es-MX" sz="2000" b="1" dirty="0">
                <a:latin typeface="Arial" pitchFamily="34" charset="0"/>
                <a:cs typeface="Arial" pitchFamily="34" charset="0"/>
              </a:rPr>
              <a:t>Planes de expansión.</a:t>
            </a:r>
          </a:p>
          <a:p>
            <a:pPr marL="514350" indent="-514350" algn="just">
              <a:lnSpc>
                <a:spcPct val="150000"/>
              </a:lnSpc>
              <a:buAutoNum type="arabicPeriod"/>
            </a:pPr>
            <a:r>
              <a:rPr lang="es-MX" sz="2000" b="1" dirty="0">
                <a:latin typeface="Arial" pitchFamily="34" charset="0"/>
                <a:cs typeface="Arial" pitchFamily="34" charset="0"/>
              </a:rPr>
              <a:t>Disponibilidad del producto </a:t>
            </a:r>
          </a:p>
          <a:p>
            <a:pPr algn="just">
              <a:lnSpc>
                <a:spcPct val="150000"/>
              </a:lnSpc>
            </a:pPr>
            <a:r>
              <a:rPr lang="es-MX" sz="2000" b="1" dirty="0">
                <a:latin typeface="Arial" pitchFamily="34" charset="0"/>
                <a:cs typeface="Arial" pitchFamily="34" charset="0"/>
              </a:rPr>
              <a:t> </a:t>
            </a:r>
            <a:r>
              <a:rPr lang="es-MX" sz="2000" b="1" dirty="0" smtClean="0">
                <a:latin typeface="Arial" pitchFamily="34" charset="0"/>
                <a:cs typeface="Arial" pitchFamily="34" charset="0"/>
              </a:rPr>
              <a:t>      en </a:t>
            </a:r>
            <a:r>
              <a:rPr lang="es-MX" sz="2000" b="1" dirty="0">
                <a:latin typeface="Arial" pitchFamily="34" charset="0"/>
                <a:cs typeface="Arial" pitchFamily="34" charset="0"/>
              </a:rPr>
              <a:t>el mercado.</a:t>
            </a:r>
          </a:p>
        </p:txBody>
      </p:sp>
      <p:pic>
        <p:nvPicPr>
          <p:cNvPr id="7170" name="Picture 2" descr="http://3.bp.blogspot.com/-TNnj_pIy9QA/T81Y33nnkZI/AAAAAAAAABk/dGueRu2CJOk/s1600/maximo%5B1%5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235784"/>
            <a:ext cx="3600407" cy="3001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114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sz="1800" b="1" dirty="0" smtClean="0">
              <a:latin typeface="Arial" panose="020B0604020202020204" pitchFamily="34" charset="0"/>
              <a:cs typeface="Arial" panose="020B0604020202020204" pitchFamily="34" charset="0"/>
            </a:endParaRPr>
          </a:p>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graphicFrame>
        <p:nvGraphicFramePr>
          <p:cNvPr id="10" name="1 Gráfico"/>
          <p:cNvGraphicFramePr/>
          <p:nvPr>
            <p:extLst>
              <p:ext uri="{D42A27DB-BD31-4B8C-83A1-F6EECF244321}">
                <p14:modId xmlns:p14="http://schemas.microsoft.com/office/powerpoint/2010/main" val="2618734110"/>
              </p:ext>
            </p:extLst>
          </p:nvPr>
        </p:nvGraphicFramePr>
        <p:xfrm>
          <a:off x="462605" y="1739565"/>
          <a:ext cx="7128792" cy="4608512"/>
        </p:xfrm>
        <a:graphic>
          <a:graphicData uri="http://schemas.openxmlformats.org/drawingml/2006/chart">
            <c:chart xmlns:c="http://schemas.openxmlformats.org/drawingml/2006/chart" xmlns:r="http://schemas.openxmlformats.org/officeDocument/2006/relationships" r:id="rId3"/>
          </a:graphicData>
        </a:graphic>
      </p:graphicFrame>
      <p:sp>
        <p:nvSpPr>
          <p:cNvPr id="2" name="CuadroTexto 1"/>
          <p:cNvSpPr txBox="1"/>
          <p:nvPr/>
        </p:nvSpPr>
        <p:spPr>
          <a:xfrm>
            <a:off x="970870" y="1228690"/>
            <a:ext cx="6769482" cy="400110"/>
          </a:xfrm>
          <a:prstGeom prst="rect">
            <a:avLst/>
          </a:prstGeom>
          <a:noFill/>
        </p:spPr>
        <p:txBody>
          <a:bodyPr wrap="none" rtlCol="0">
            <a:spAutoFit/>
          </a:bodyPr>
          <a:lstStyle/>
          <a:p>
            <a:r>
              <a:rPr lang="es-MX" sz="2000" b="1" dirty="0" smtClean="0">
                <a:solidFill>
                  <a:schemeClr val="accent3">
                    <a:lumMod val="75000"/>
                  </a:schemeClr>
                </a:solidFill>
              </a:rPr>
              <a:t>ELEMENTOS PARA LA TOMA DE DECISIONES EN UN ALMACÉN.</a:t>
            </a:r>
            <a:endParaRPr lang="es-MX" sz="2000" b="1" dirty="0">
              <a:solidFill>
                <a:schemeClr val="accent3">
                  <a:lumMod val="75000"/>
                </a:schemeClr>
              </a:solidFill>
            </a:endParaRPr>
          </a:p>
        </p:txBody>
      </p:sp>
    </p:spTree>
    <p:extLst>
      <p:ext uri="{BB962C8B-B14F-4D97-AF65-F5344CB8AC3E}">
        <p14:creationId xmlns:p14="http://schemas.microsoft.com/office/powerpoint/2010/main" val="514515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384"/>
            <a:ext cx="9144000" cy="6858000"/>
          </a:xfrm>
          <a:prstGeom prst="rect">
            <a:avLst/>
          </a:prstGeom>
          <a:solidFill>
            <a:schemeClr val="bg1"/>
          </a:solidFill>
        </p:spPr>
      </p:pic>
      <p:sp>
        <p:nvSpPr>
          <p:cNvPr id="8" name="6 Título"/>
          <p:cNvSpPr txBox="1">
            <a:spLocks/>
          </p:cNvSpPr>
          <p:nvPr/>
        </p:nvSpPr>
        <p:spPr>
          <a:xfrm>
            <a:off x="1331640" y="1484784"/>
            <a:ext cx="6192688" cy="18001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solidFill>
                  <a:schemeClr val="accent3">
                    <a:lumMod val="50000"/>
                  </a:schemeClr>
                </a:solidFill>
                <a:latin typeface="Arial" panose="020B0604020202020204" pitchFamily="34" charset="0"/>
                <a:cs typeface="Arial" panose="020B0604020202020204" pitchFamily="34" charset="0"/>
              </a:rPr>
              <a:t>Universidad Autónoma del Estado de México</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Unidad académica Cuautitlán Izcalli</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Licenciatura en Logística</a:t>
            </a:r>
            <a:r>
              <a:rPr lang="es-ES" sz="1800" dirty="0" smtClean="0">
                <a:solidFill>
                  <a:schemeClr val="accent3">
                    <a:lumMod val="50000"/>
                  </a:schemeClr>
                </a:solidFill>
                <a:latin typeface="Arial" panose="020B0604020202020204" pitchFamily="34" charset="0"/>
                <a:cs typeface="Arial" panose="020B0604020202020204" pitchFamily="34" charset="0"/>
              </a:rPr>
              <a:t/>
            </a:r>
            <a:br>
              <a:rPr lang="es-ES" sz="1800" dirty="0" smtClean="0">
                <a:solidFill>
                  <a:schemeClr val="accent3">
                    <a:lumMod val="50000"/>
                  </a:schemeClr>
                </a:solidFill>
                <a:latin typeface="Arial" panose="020B0604020202020204" pitchFamily="34" charset="0"/>
                <a:cs typeface="Arial" panose="020B0604020202020204" pitchFamily="34" charset="0"/>
              </a:rPr>
            </a:br>
            <a:endParaRPr lang="es-ES" sz="1800" dirty="0">
              <a:solidFill>
                <a:schemeClr val="accent3">
                  <a:lumMod val="50000"/>
                </a:schemeClr>
              </a:solidFill>
              <a:latin typeface="Arial" panose="020B0604020202020204" pitchFamily="34" charset="0"/>
              <a:cs typeface="Arial" panose="020B0604020202020204" pitchFamily="34" charset="0"/>
            </a:endParaRPr>
          </a:p>
        </p:txBody>
      </p:sp>
      <p:sp>
        <p:nvSpPr>
          <p:cNvPr id="9" name="7 Subtítulo"/>
          <p:cNvSpPr txBox="1">
            <a:spLocks/>
          </p:cNvSpPr>
          <p:nvPr/>
        </p:nvSpPr>
        <p:spPr>
          <a:xfrm>
            <a:off x="467544" y="3235424"/>
            <a:ext cx="8424936" cy="25698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1700" b="1" dirty="0" smtClean="0">
                <a:latin typeface="Arial" panose="020B0604020202020204" pitchFamily="34" charset="0"/>
                <a:cs typeface="Arial" panose="020B0604020202020204" pitchFamily="34" charset="0"/>
              </a:rPr>
              <a:t>Programa de estudios: COMPRAS Y DESARROLLO DE PROVEEDORES. </a:t>
            </a:r>
          </a:p>
          <a:p>
            <a:pPr marL="0" indent="0">
              <a:buNone/>
            </a:pPr>
            <a:endParaRPr lang="es-ES" sz="1700" b="1" dirty="0" smtClean="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Unidad a desarrollar</a:t>
            </a:r>
            <a:r>
              <a:rPr lang="es-ES" sz="1700" b="1">
                <a:latin typeface="Arial" panose="020B0604020202020204" pitchFamily="34" charset="0"/>
                <a:cs typeface="Arial" panose="020B0604020202020204" pitchFamily="34" charset="0"/>
              </a:rPr>
              <a:t>: </a:t>
            </a:r>
            <a:r>
              <a:rPr lang="es-ES" sz="1700" b="1" smtClean="0">
                <a:latin typeface="Arial" panose="020B0604020202020204" pitchFamily="34" charset="0"/>
                <a:cs typeface="Arial" panose="020B0604020202020204" pitchFamily="34" charset="0"/>
              </a:rPr>
              <a:t> Unidad II  “ </a:t>
            </a:r>
            <a:r>
              <a:rPr lang="es-ES" sz="1700" b="1" dirty="0" smtClean="0">
                <a:latin typeface="Arial" panose="020B0604020202020204" pitchFamily="34" charset="0"/>
                <a:cs typeface="Arial" panose="020B0604020202020204" pitchFamily="34" charset="0"/>
              </a:rPr>
              <a:t>COMO PLANEAR UN DEPARTAMENTO DE 			</a:t>
            </a:r>
            <a:r>
              <a:rPr lang="es-ES" sz="1700" b="1" smtClean="0">
                <a:latin typeface="Arial" panose="020B0604020202020204" pitchFamily="34" charset="0"/>
                <a:cs typeface="Arial" panose="020B0604020202020204" pitchFamily="34" charset="0"/>
              </a:rPr>
              <a:t>	</a:t>
            </a:r>
            <a:r>
              <a:rPr lang="es-ES" sz="1700" b="1" smtClean="0">
                <a:latin typeface="Arial" panose="020B0604020202020204" pitchFamily="34" charset="0"/>
                <a:cs typeface="Arial" panose="020B0604020202020204" pitchFamily="34" charset="0"/>
              </a:rPr>
              <a:t>   COMPRAS</a:t>
            </a:r>
            <a:r>
              <a:rPr lang="es-ES" sz="1700" b="1" dirty="0" smtClean="0">
                <a:latin typeface="Arial" panose="020B0604020202020204" pitchFamily="34" charset="0"/>
                <a:cs typeface="Arial" panose="020B0604020202020204" pitchFamily="34" charset="0"/>
              </a:rPr>
              <a:t>”</a:t>
            </a:r>
            <a:endParaRPr lang="es-ES" sz="1700" b="1" dirty="0">
              <a:latin typeface="Arial" panose="020B0604020202020204" pitchFamily="34" charset="0"/>
              <a:cs typeface="Arial" panose="020B0604020202020204" pitchFamily="34" charset="0"/>
            </a:endParaRPr>
          </a:p>
          <a:p>
            <a:r>
              <a:rPr lang="es-ES" sz="1700" b="1" dirty="0" smtClean="0">
                <a:latin typeface="Arial" panose="020B0604020202020204" pitchFamily="34" charset="0"/>
                <a:cs typeface="Arial" panose="020B0604020202020204" pitchFamily="34" charset="0"/>
              </a:rPr>
              <a:t>Licenciatura: Logística.</a:t>
            </a:r>
          </a:p>
          <a:p>
            <a:endParaRPr lang="es-ES" sz="1700" b="1" dirty="0" smtClean="0">
              <a:latin typeface="Arial" panose="020B0604020202020204" pitchFamily="34" charset="0"/>
              <a:cs typeface="Arial" panose="020B0604020202020204" pitchFamily="34" charset="0"/>
            </a:endParaRPr>
          </a:p>
          <a:p>
            <a:r>
              <a:rPr lang="es-ES" sz="1700" b="1" dirty="0" smtClean="0">
                <a:latin typeface="Arial" panose="020B0604020202020204" pitchFamily="34" charset="0"/>
                <a:cs typeface="Arial" panose="020B0604020202020204" pitchFamily="34" charset="0"/>
              </a:rPr>
              <a:t>Presenta: M. en A.N. José Luis Morales Mondragón (Profesor de asignatura)</a:t>
            </a:r>
          </a:p>
          <a:p>
            <a:endParaRPr lang="es-ES" sz="1700" b="1" dirty="0">
              <a:latin typeface="Arial" panose="020B0604020202020204" pitchFamily="34" charset="0"/>
              <a:cs typeface="Arial" panose="020B0604020202020204" pitchFamily="34" charset="0"/>
            </a:endParaRPr>
          </a:p>
          <a:p>
            <a:endParaRPr lang="es-ES" sz="1700" b="1" dirty="0" smtClean="0">
              <a:latin typeface="Arial" panose="020B0604020202020204" pitchFamily="34" charset="0"/>
              <a:cs typeface="Arial" panose="020B0604020202020204" pitchFamily="34" charset="0"/>
            </a:endParaRPr>
          </a:p>
          <a:p>
            <a:pPr marL="0" indent="0" algn="ctr">
              <a:buNone/>
            </a:pPr>
            <a:endParaRPr lang="es-ES" sz="1700" b="1" dirty="0" smtClean="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p:txBody>
      </p:sp>
      <p:pic>
        <p:nvPicPr>
          <p:cNvPr id="11" name="Imagen 10"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2" name="Rectángulo 11"/>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367307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sz="1800" b="1" dirty="0" smtClean="0">
              <a:latin typeface="Arial" panose="020B0604020202020204" pitchFamily="34" charset="0"/>
              <a:cs typeface="Arial" panose="020B0604020202020204" pitchFamily="34" charset="0"/>
            </a:endParaRPr>
          </a:p>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251520" y="620688"/>
            <a:ext cx="8352928" cy="3416320"/>
          </a:xfrm>
          <a:prstGeom prst="rect">
            <a:avLst/>
          </a:prstGeom>
        </p:spPr>
        <p:txBody>
          <a:bodyPr wrap="square">
            <a:spAutoFit/>
          </a:bodyPr>
          <a:lstStyle/>
          <a:p>
            <a:pPr marL="514350" indent="-514350" algn="just">
              <a:lnSpc>
                <a:spcPct val="150000"/>
              </a:lnSpc>
            </a:pPr>
            <a:endParaRPr lang="es-MX" b="1" dirty="0">
              <a:latin typeface="Arial" pitchFamily="34" charset="0"/>
              <a:cs typeface="Arial" pitchFamily="34" charset="0"/>
            </a:endParaRPr>
          </a:p>
          <a:p>
            <a:pPr marL="514350" indent="-514350" algn="just">
              <a:lnSpc>
                <a:spcPct val="150000"/>
              </a:lnSpc>
            </a:pPr>
            <a:r>
              <a:rPr lang="es-MX" b="1" dirty="0">
                <a:latin typeface="Arial" pitchFamily="34" charset="0"/>
                <a:cs typeface="Arial" pitchFamily="34" charset="0"/>
              </a:rPr>
              <a:t>1. Los conteos cíclicos miden el índice de eficiencia en la exactitud de los inventarios como parte de un proceso de logística integral.</a:t>
            </a:r>
          </a:p>
          <a:p>
            <a:pPr marL="514350" indent="-514350" algn="just">
              <a:lnSpc>
                <a:spcPct val="150000"/>
              </a:lnSpc>
            </a:pPr>
            <a:r>
              <a:rPr lang="es-MX" b="1" dirty="0">
                <a:latin typeface="Arial" pitchFamily="34" charset="0"/>
                <a:cs typeface="Arial" pitchFamily="34" charset="0"/>
              </a:rPr>
              <a:t>2. Derivado de la diferencia entre lo existente y lo que nos da como referencia el sistema.</a:t>
            </a:r>
          </a:p>
          <a:p>
            <a:pPr marL="514350" indent="-514350" algn="just">
              <a:lnSpc>
                <a:spcPct val="150000"/>
              </a:lnSpc>
            </a:pPr>
            <a:r>
              <a:rPr lang="es-MX" b="1" dirty="0">
                <a:latin typeface="Arial" pitchFamily="34" charset="0"/>
                <a:cs typeface="Arial" pitchFamily="34" charset="0"/>
              </a:rPr>
              <a:t>3. Para determinar la capacidad de eficiencia del conteo </a:t>
            </a:r>
            <a:r>
              <a:rPr lang="es-MX" b="1" dirty="0" smtClean="0">
                <a:latin typeface="Arial" pitchFamily="34" charset="0"/>
                <a:cs typeface="Arial" pitchFamily="34" charset="0"/>
              </a:rPr>
              <a:t>cíclico </a:t>
            </a:r>
            <a:r>
              <a:rPr lang="es-MX" b="1" dirty="0">
                <a:latin typeface="Arial" pitchFamily="34" charset="0"/>
                <a:cs typeface="Arial" pitchFamily="34" charset="0"/>
              </a:rPr>
              <a:t>debemos considerar la eficiencia de los siguientes ejemplos:</a:t>
            </a:r>
          </a:p>
          <a:p>
            <a:pPr marL="514350" indent="-514350" algn="just">
              <a:lnSpc>
                <a:spcPct val="150000"/>
              </a:lnSpc>
            </a:pPr>
            <a:r>
              <a:rPr lang="es-MX" b="1" dirty="0">
                <a:latin typeface="Arial" pitchFamily="34" charset="0"/>
                <a:cs typeface="Arial" pitchFamily="34" charset="0"/>
              </a:rPr>
              <a:t>	</a:t>
            </a:r>
          </a:p>
        </p:txBody>
      </p:sp>
      <p:pic>
        <p:nvPicPr>
          <p:cNvPr id="8194" name="Picture 2" descr="W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861048"/>
            <a:ext cx="4896544" cy="2255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0857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4283968" y="2348880"/>
            <a:ext cx="4320480" cy="3416320"/>
          </a:xfrm>
          <a:prstGeom prst="rect">
            <a:avLst/>
          </a:prstGeom>
        </p:spPr>
        <p:txBody>
          <a:bodyPr wrap="square">
            <a:spAutoFit/>
          </a:bodyPr>
          <a:lstStyle/>
          <a:p>
            <a:pPr marL="514350" indent="-514350" algn="just">
              <a:lnSpc>
                <a:spcPct val="150000"/>
              </a:lnSpc>
            </a:pPr>
            <a:endParaRPr lang="es-MX" b="1" dirty="0" smtClean="0">
              <a:latin typeface="Arial" pitchFamily="34" charset="0"/>
              <a:cs typeface="Arial" pitchFamily="34" charset="0"/>
            </a:endParaRPr>
          </a:p>
          <a:p>
            <a:pPr marL="514350" indent="-514350" algn="just">
              <a:lnSpc>
                <a:spcPct val="150000"/>
              </a:lnSpc>
            </a:pPr>
            <a:r>
              <a:rPr lang="es-MX" b="1" dirty="0" smtClean="0">
                <a:latin typeface="Arial" pitchFamily="34" charset="0"/>
                <a:cs typeface="Arial" pitchFamily="34" charset="0"/>
              </a:rPr>
              <a:t>Ejemplo </a:t>
            </a:r>
            <a:r>
              <a:rPr lang="es-MX" b="1" dirty="0">
                <a:latin typeface="Arial" pitchFamily="34" charset="0"/>
                <a:cs typeface="Arial" pitchFamily="34" charset="0"/>
              </a:rPr>
              <a:t>determinar los siguientes niveles de eficiencia:</a:t>
            </a:r>
          </a:p>
          <a:p>
            <a:pPr marL="514350" indent="-514350" algn="just">
              <a:lnSpc>
                <a:spcPct val="150000"/>
              </a:lnSpc>
            </a:pPr>
            <a:endParaRPr lang="es-MX" b="1" dirty="0">
              <a:latin typeface="Arial" pitchFamily="34" charset="0"/>
              <a:cs typeface="Arial" pitchFamily="34" charset="0"/>
            </a:endParaRPr>
          </a:p>
          <a:p>
            <a:pPr marL="514350" indent="-514350" algn="just">
              <a:lnSpc>
                <a:spcPct val="150000"/>
              </a:lnSpc>
            </a:pPr>
            <a:r>
              <a:rPr lang="es-MX" b="1" dirty="0">
                <a:latin typeface="Arial" pitchFamily="34" charset="0"/>
                <a:cs typeface="Arial" pitchFamily="34" charset="0"/>
              </a:rPr>
              <a:t>	b. 1554 productos exactos / 1750 productos inventariados.</a:t>
            </a:r>
          </a:p>
          <a:p>
            <a:pPr marL="514350" indent="-514350" algn="just">
              <a:lnSpc>
                <a:spcPct val="150000"/>
              </a:lnSpc>
            </a:pPr>
            <a:r>
              <a:rPr lang="es-MX" b="1" dirty="0">
                <a:latin typeface="Arial" pitchFamily="34" charset="0"/>
                <a:cs typeface="Arial" pitchFamily="34" charset="0"/>
              </a:rPr>
              <a:t>	c. 765productos exactos / 800 productos inventariados. </a:t>
            </a:r>
          </a:p>
        </p:txBody>
      </p:sp>
      <p:sp>
        <p:nvSpPr>
          <p:cNvPr id="3" name="Rectángulo 2"/>
          <p:cNvSpPr/>
          <p:nvPr/>
        </p:nvSpPr>
        <p:spPr>
          <a:xfrm>
            <a:off x="374848" y="1099357"/>
            <a:ext cx="8229600" cy="1287532"/>
          </a:xfrm>
          <a:prstGeom prst="rect">
            <a:avLst/>
          </a:prstGeom>
        </p:spPr>
        <p:txBody>
          <a:bodyPr wrap="square">
            <a:spAutoFit/>
          </a:bodyPr>
          <a:lstStyle/>
          <a:p>
            <a:pPr marL="514350" indent="-514350" algn="just">
              <a:lnSpc>
                <a:spcPct val="150000"/>
              </a:lnSpc>
            </a:pPr>
            <a:r>
              <a:rPr lang="es-MX" b="1" dirty="0">
                <a:latin typeface="Arial" pitchFamily="34" charset="0"/>
                <a:cs typeface="Arial" pitchFamily="34" charset="0"/>
              </a:rPr>
              <a:t>a. 450 productos exactos/465 productos inventariados *100</a:t>
            </a:r>
          </a:p>
          <a:p>
            <a:pPr marL="514350" indent="-514350" algn="just">
              <a:lnSpc>
                <a:spcPct val="150000"/>
              </a:lnSpc>
            </a:pPr>
            <a:r>
              <a:rPr lang="es-MX" b="1" dirty="0">
                <a:latin typeface="Arial" pitchFamily="34" charset="0"/>
                <a:cs typeface="Arial" pitchFamily="34" charset="0"/>
              </a:rPr>
              <a:t>	en este caso el nivel de eficiencia es del 97% en este caso se deberán establecer criterios de eficiencia</a:t>
            </a:r>
            <a:r>
              <a:rPr lang="es-MX" b="1" dirty="0" smtClean="0">
                <a:latin typeface="Arial" pitchFamily="34" charset="0"/>
                <a:cs typeface="Arial" pitchFamily="34" charset="0"/>
              </a:rPr>
              <a:t>.</a:t>
            </a:r>
            <a:endParaRPr lang="es-MX" b="1" dirty="0">
              <a:latin typeface="Arial" pitchFamily="34" charset="0"/>
              <a:cs typeface="Arial" pitchFamily="34" charset="0"/>
            </a:endParaRPr>
          </a:p>
        </p:txBody>
      </p:sp>
      <p:sp>
        <p:nvSpPr>
          <p:cNvPr id="4" name="AutoShape 2" descr="data:image/jpeg;base64,/9j/4AAQSkZJRgABAQAAAQABAAD/2wCEAAkGBxMTEhQRExQVFhUXGB8bGBgYGBsZGhwYGhgbGRkXGRkcHSogGxslHRYXITEiJikrLjAuGSAzODMsNygtLiwBCgoKDg0OGxAQGzQkICY0NjcsMTQ0LCwxNCwsNCw0LCwsNDQ3LDQsNCw0NCwsMiwsLTQsMCwsLTQsMiwsLCwsLP/AABEIANcA6wMBEQACEQEDEQH/xAAcAAEAAgMBAQEAAAAAAAAAAAAABgcDBAUCAQj/xABHEAACAQIDBQYDBgMDCgcBAAABAgMAEQQSIQUGMUFRBxMiYXGBMlKRFCNCYqGxM4LwkqLSNUNTY3J0g7LB0RY0c6Oz4fEk/8QAGwEBAAEFAQAAAAAAAAAAAAAAAAUBAgMEBgf/xAA7EQACAQIDBQUGBQMEAwEAAAAAAQIDEQQhMQUSQVFhInGRodEGE4GxwfAUMkJi4RVS8SNyouIzgpJD/9oADAMBAAIRAxEAPwC8aAUAoBQCgFAKAUAoBQCgFAKAUAoBQCgFAKAUAoBQCgFAKAUAoBQCgFAKAUAoBQCgFAKAUAoBQCgFAKAUAoD47AAkmwGpPlQEF7MN7cRtI4yZxH9mSYphyFIcjVrPc20Qx8hqxoCd0AoBQCgFAKAUAoBQCgFAKAUAoBQCgFAKAUAoBQCgFAKAUAoBQCgNDbuzftOHmwxdoxKhQslswDCxtcEai496Ar7Ye7m19lwy4fDyYfEYdIpWivGVm70qWVQL21dr6lrgW8NxQEX3E3nmTGYdVxeLxRaKV9oxSK7LCyKWAjVluGBFjl4mwHEAAWTub2hYbaDCNElikZS6LIB40VspZWUlbg8VJBHQjWgJfQCgFAKAUAoBQCgFAKAUAoBQCgFAKAUAoBQCgK9323/fC4pIYFRwgvMG5luCAj4SBrfX4hpoaA727e+mFxYsrd3IBdo3sDpxKngw8xy4gUBx9zd7Ti9o4pLnuzGDCutgkT5Wfha7GUHkbWGuW9ATygFAKAUAoDl7xbCixcD4eTMoexzocrqysGR1bkwYA0BHtxtxnwM+InkxPfd7ayrEsaggWMhUEjvCNCRa92JvfQCv9+t9MVPiJJIDi4MJhnfDq8Mir3mNFyneKTrFmABU38OuhOWgLf3XxOIfBwSYxRHOYwZRoLHqRew0sSOV+VAdVWBAINweBHSgPtAKAUAoBQCgFAKAUAoBQCgFAKAUAoDn7wY94MPLNHG0rqvhRQWJY6DQa2BNzbkDQH5zmmZ2Z2JZmJLMeJYm5J870B4IoCSdnmPEOPhZiFRsysToACht/eC1RtRV3oVSbdkWhtDe/W0CX/O9wPZRqR6kVBYnbkIO1JX68CXobJlJXqO3Q5h3nxPzJ6ZNP3vUf/XMRfRG7/SqHU3MFvfIDaVFYdU0b+yTY/UVtUNvZ2qx+KNatshWvTfiSrA4xJUDxsGU/oehHI+RroKVWFWO9B3RD1Kcqct2SszYrIYxQCgIjtbs4wGIxIxTxsGz53RXKxSOODyJwLeYte5ve9ARztn3lkXudlQERyYs5XlfwIsROUrnOmt9bagC1rsKA0uzHEvhtqT7KgxD4rBxQhi72IjlAQMEYGwUsWGXkepUkgW9QCgFAKAUAoBQCgFAKAUAoBQCgFAKAUBC9/t1cHJDLipPuZEUsZUHxG1gHTQOSbDk3AAigKUvpc6UBubPwUrsrIhNmBvwXQ3+I6HhyrQxmLw8KcoTks01bV5/fE28Lh60pxlGOjT5E+rhzrBQCgNrZW0Ww8neLqODr8y/4hxB9udb+z8bLDVL8HqjUxmFjXhbjwLJikDAMpuCLg9QdQa7dNNXRyjTTsz1VSgoBQHP25sPD4yIw4mJZUOtmGoPDMrDVWsTqCDqaAqTtG3FTCx4ePCI0WCuzYoqry5nUAwicKwlaK5ZbqSFzE2uRcDobrb5vs6BIsdHMyzTyfZBEftBXDIqNcvfM6KHFtM1gbgCwoC09n46OeJJomDxuoZWHAg8PT0NAbFAKAUAoBQCgFAKAUAoBQCgFAKAUBwt6d3BjVjjeV0iVszKgGZ2Gi3Y3AUXbSxuSDcWoDXj3ZwmChklhgTOiMwdvG9wpOjNcrr0tWOtPcpylyTMlKO/UjF8WivhtaFWaMswyaMxRhGLAE3kIyDQjnzrhHhqjSnbXRXV/DXyOt9/BNx5dHbx0Mh2tBexmjBuALuouSSLDXU3Vhbyq38NWtfdfgyvv6d7byPke2MOwBE0diCRdwPCDYtYngCDrVXhqydnB+DCr0mr7yPjbZw4F+/iIKlhZ1N1W+YgA6gZWvboaLC1r23Hy0er0+hT8RStfeXjyPT7Ww4uDPCLGxvIos2uh10PhbTyPSqLDVnpB+D++RV16S1kvFFj7nyk4ZQfwll9gdPoCB7V2OypueFi2c3tGCjiJWO3UgaIoBQCgFAVp2k7jCQy4yPFJhQSkk7SAkI0Vgk8LAgxyZRlIHxacDxAg+z+0aaEy42Awx4OFlijwLERvIHYyGUIgIRzd2LDTW2ttQLnXemE4lMLZ85QszAXSJgofu5iD925U5hmABtxvpQHcoBQCgFAKAUAoBQCgFAczb+3sPg4jNiJAi8AOLMflRRqx9PfStjDYWriZ7lJXf3qUbS1Ks2x2zykkYXDoq30aYlmI80QgKf5jXUYf2XVr1p/Ber9DE6vI5adsG0AblcMRfh3bj2v3n9XrbfsxhbZSl5ehT3kiZbs9rmHnYR4lPszHg5bNFfzawKe4t51C432dr0FvU3vrz8OJeqiepY4POueMhz94YpWw0yQqjyMhCh2KLqLXzBGNxxGmpA4cax1ob9OUeaZkoz3KkZcmUe+xcQzyyhIQZlIa0q3syhTZzhC/ADTNa/KuSWKoxjGDb7OmT4Plv28jonh6jlKVln1/wCt/MxHdub7uyoO7yhSMQbgIWKgN9luNGsbEXA1q78dS7V28737PO1/19L9C38JUyyWVrdrl/6np93ZiblIj4ctjPfQFyOOFuLd4w0IuON9b0WNpJWTf/z3fv6LUq8LUbvZePf+3qfZNgTky+GMCUOHAxGhzmQ8Thbi3fNax5C99bljKKUc32bW7PLd/fxsg8LUd8lne/a53/b1MM268zO8llDO2YkYjxA3cjK32XMLd4QDe9gBwFXx2hSjFR4JW/L3arftw8S2WDqNuXP93f8AtvxLk3CE/wBmvMkaBmJTJIz3BJBvmjXLwFrXuDyqe2ZTUMNFLTqrfV/MiMfNyru/r6ElrfNMjG8G+kOHYxoDNKNCoNlU9HfWx8gCetq2cPg6td9hZc+BqYnG0cOu28+XEik+/eMY+HuUHIBCT6XZrH6CpaGxF+ufgiInt137EPFmXCdoGJU/eJFIPING3re7D9PpVlTYskrwlfvL6W3Yt2qQt3Zk02BvLBi7hCVkAu0b6MB1HJl1GovxF7VEVqM6Mt2asyZo16daO9Td0dHaGBjnjaGZFkjcWZWFwR6frWIzEa2/uLhpFEsEECYuGPLhndSUQqto8yA5Wy6WLBstgbG1qAqaXYcsXfbMDGNQqz7WxrkgvclhDG7i5Qm4B4u5PIG4E27KN9p8Yww6YLu8JFGqK/el2jsnh7wvYuGAsCouDx01AFoUAoBQCgFAKAUAoDU2rtGPDwyTynLHGpZj5DkOpPADqayUaUqs1Tgs2Ubsrn5n3o3imx07TzG3EIl7iNL6IOvmeZ9gPTNn4Cng6ShDXi+bNaUru5yK3igoBQFrdjW+DCQbOma6MD9nJ4qQLmK/ykAkdLEcwByHtDsyKX4mmv8Ad6+plpy4FyVyBmK+3k2WYJSQPu5DdT0Y6lP3I8vSuQ2vgnSqe8iuy/mdLs7FKrT3Hqjl1DkkKAUBsbOwLTyCJOfxH5V5t69OprcwOEliaiitOL6GtisRGhTcnrwLJghVFVFFlUAAeQFhXcxiopRWiOSlJybb1ZEe0TeY4dFw8ZIllBJK8VjHEjozWIB8mPECtrDU1UqJSvbpmzWxVWVOm3G1+rsis1nQaXA8uHK//WurhXoRSinbpp1+/M5CeGxE25NN9den+PIHEr1/oa1WWLpLj9opHA15fpt/J9+0L8w89eHHj/ZP0qrxVFfq/jXXwfgUWErNX3f5008V4nqDaARlkSTI6m6sNCCL3OvEcbg6EXB0rWr1MNiKbjOXPy4mzQpYvDVFOEeV/jwZcO6W3VxmHEugcHLIBwDjjbyOhHka5Wcd2TjyOthLeipcztVaXnH3p3agx8Iw+IDmMOr2Vytyp4G3EEEi3ncWIBAFKb54vHYbEBHXu5o5TFs5IFeL7pu7yd26qYpk0RWifxXYagaUBcG6+9MWIY4VpEOMhjT7QiaqshUd4qNwbK1wbE2OhoCR0AoBQCgFAKAUBW/bttAx4GOIXtLMA2l7qgL26/EEPtU97PQj+JdSX6Vfi+mi1MdTSxRKzqRe499PfWu3hjaE4qSkrPnllzztl1MNmeu8HUfWsn4il/cvFFLMd4Oo+tFiKTvaSyz1WnMWZ8MqjmNfPrVssVRi0nNZ2tmuOniVszNg8d3UkcykZo3V115owYfqKsrSpVqbp7y7SaWaz7hmsz9axSBgGHAi49DrXljVnZm0eMTh1kUo6hlPEH+tD51ZOEZxcZK6ZdCcoPei7MiW0N0XU3hYMvyubMPINax97eprnsTsK7vRfwZNUNrK1qq+KOJLs+ZZUgMZ7x1ZkXMmqxlQ5vmsLGRONjr61HvY+Lv+XzRu/wBSw393kzq4PdSdiO8Kxrz1zN6WHh97n0raobCqN3quy8Wa9ba1NL/TV2S3Zuzo4EyRi3Mk6knqTXR0MPToQ3KasiDrV51pb02bdZjEUvvfL32MnYk+FyikaEBBkI+oc+9dFs3Cxnh1J5O7zWT5epzW08ZKGIcVZqyunmufocQrHwzfCbm5vY2y6k+nOtmUMLdxctM3nfhu53vy453NaM8XZSUNVZZNcd66tbnwytkeRHELjOPMZh0N/wBj9Ks9zhI7y3+/Ndf58O8v/EYyVn7vuyfT7+J6KReLxDib+IaEggjy4mr5U8I95by1d8+LTVunH4mONXGJRtF6K2T0TTv8vgfFwsbahi1tCQ1+t9feqRweHq3lGW9zzTzz9fuxWWPxNG0XFR5KzWWXoTjsslyYiWEEkPHn111RwL/+6PoOlRe1cPGlKLXG9/v4ktsjFSrRlF5Wta2lvtFmVEkwKA5+29kpiYyhJR7NklW3eRsylC8bEeFsrEXHWgKk25sKHZf2TBbOwjz7UILx4gqQFuCryEkhGsDYIbqtwWv+ICzd0dsSzxZcVGIcVH4ZY8ym5AH3qhWJEbG9r9OYsSB3qAUAoBQCgFAVp274Utg4JBeyTeLyDowBPvYe9dH7M1EsVKL4r0MVXQog4UWtc8FH9m//AHrqZbMg6e5vPSK+EL/O+Zj3j4MELAX4C37f4RWOOyKSpqnfRNcP2/LdQ32eVwXUnjpw/LqdPy1jhsdZ783qrPJvLczd1nnHTSxXfMgwota/T9P/ANrZjs2EYbqfLlwv6vuKbx9g2cWZEW5ZiFXzLHKAbeZFYf6dToWrbz7C6K+XHn92sHK+R+vIIgqqg4KAPoLV5zJ3bZsmSqAUBGtpf5WwX+7Yn/nwtASWgFAKApjeTD93jMSmv8Utr/rPvPp47e1dTsialh7cm/U5LbNNxxN+aXocQ4RdfEdfTTUnTTzPG9ZJYKk73k/LLN9Or1uWRx9ZWtFf8s8kufJLSxjkwKagsRc8PCBfXlb+rCsdTAUM1KTV3pla+fC1vi88kX0toYjJxgnZa9q9rrje/wAFzeRkiwwBuWubk8rC5J6edZKWEhGW9KV2m3w4t+vjpZZGOrjako7sY2TSXHNpJfTw1zPWGhUDQk9L24WsOHlV+GoUopOL3uXday0tw5lmKxFeTamt3W9ubd3rfjyJp2ZwE4qSTkkOU+sjqR/8TVFbbmnOEeV/O3oSuwoNRnPnby/yWZUIT4oBQHl1ve2hsQDa9r/0PpQH572dsDE4TEwf/wA00eKgxDzYraMjsYWw4LFyCTlcNGxLfjuCOZsBd+7W8uGx8RmwsneIGynQqQwANirAHgRQHXoBQCgFAKA5u8ex0xmGlwslwsi2uOIYEFWHmGAPtWfC4iWHqxqx1RRq6sfmPa2zJcNM+HmXLIhseNj0ZSeKniDXp+FxNPE0lUpvJ/djVatkzTrYAoBQE27JtlRyY+KSc5VW7QBgQJZk5IxGVjH8ZAN7hfOuZ9odoqnS/Dwfalr0X8/K5kpxu7n6ErhzOKAUBGtpf5WwX+7Yn/nwtASWgFAKArjtPjiE0Tq15mQ541BY90l271goOVVJILNYHNx0tUjs7FqhUtL8r19SM2ng3iKd4/mWnoQR8GCWN+Nj6Wsf1sKnZ4GM3KSf5rPw9ciAp7QnTjGDX5brrnp4ZhMEARwI6ZR0tx6aVSOz4xa0sunS2vyLpbSnJPJ3atq+d9OfP6GMbO1vm4ADUX4W/wANYlsxJp72iS05bvp59xl/qzs1u6tvXnvdOvke4MHkYMCSbZQANSTYAADiSQLAdarDCwwj99KWSVvl6eZbVxc8Yvcxjm3fXv6dfIuXczYhwsFnt3rnNJbkeSX55RYdL3POudxNd16jm+PyOlwuHjQpKmuHzO9WA2BQCgFARnf3d18ZDH3RAlhkEqKxIjewKvFJbXI6Mym3XpegOZ2X7nSYGEPiGviGjEbhWzJkRmMXLVgrZbjS1h5kCc0AoBQCgFAKAju+O52H2ggEoKyKPBKvxL5G+jLf8J9rHWt/AbRrYOe9TeXFcGWyipFQbY7KdoQk92qYhORRgrW80ci3sW411+H9pMLUX+peL8V5GF02jmp2ebUJsMI/u8Q/Uvatl7dwKX5/J+hTclyJjux2OsWD46RQv+iiJJPk0mlvRR/MKhsb7TXW7hl8X9F6+BfGlzLPxm7+Glw4wjQp3IAyoBly24MhGqsOIYWNcnOcpycpO7ZmOHHtSbZ1o8a5mwpOWPGW8SXNlXFgaDjYSgZdBmynU2glglUrmBGUi976W636VRtJXYNCXad/4a3HzHQew4n9K5vGe0lGk3Gkt589F/JkVNvU500bNPHiSV7yNHRbA5cshQtcZtTeNedRD9p8Ve+7Hz9S/wB0jfj2kw+NQR1X/Cf+9b+F9qIt2rwt1Xp/Ja6XI6MMqsAym4NdTRrQrQU6bumYmrEa2pt+WWRsJs4I8qtlmnbWHD8yDb+LLbQRqdCRmIHHIDo7v7vRYUOVzSSyEGaeQ5pJGAsMzfKBoFFlA4CgI/t7cFWJkwrLGT/miPu7/lI1T0sR0AqQwm0atBbuseXoRuM2ZSxD3tJc/Uis26uNU2OHY+ashB9PFf6gVLR2zQazTRDz2JXT7LT8jLhN0MbIbdz3Y+aR1A+ilm/T3q2ptqkl2It+RdT2HVb7ckvP0Jtu1udHhiJXPezcmIsqcjkXkbG2YknpYEioTE4uriHeby5cCdwuCpYZWgs+fEk1axtigFAKAUAoBQCgFAKAUAoBQCgFAKAUAoDzIgYFWAIIsQRcEHiCOYoCKYDZKQGSOJ5Ps+e6ws2ZI2GjCLS6x3/ASQCDYAVw3tDtOVSo8PTfZWvV/wAfP4GenHidCuYMgoBQGntHCl0ZRJJGGsHMRyuUBGYA20JFxcWNibEVLbJ2lLB1ld9h6r6/AtnG6O9srAQwRJDAixxKPCqCwtxv5k3uTxJNzXpKaaujWNuqgUAoBQCgFAKAUAoBQCgFAKAUAoBQGLFYhI0aR2CoouzE2AA5k1dCEpyUYq7YIBtbfmaS64Ze6TlI4vIR1VDonUZrnqBXQYfZNOGdZ7z5LTx4/C3ezMqfMj820MQ5u2JxBPlM6fpGVH6VIxo0Y5KnHwT+dy/dXI3MHvHjIjdZy4+WUBwf5tH/AL3saw1MDhqizhbqsvVeRRwiyb7tb1R4r7th3UwFyhNww5tG34h10BHMcCYPG7Onh+0u1Hny6Pl8nwMUoOJIajiwUBixUmVHb5VJ+gvWHEVPd0pTXBN+CKrU4sa2AHSvJpScm2zaIVtTaOPjx0wjWeSIRs0cfdjuiRhyyqXEet5VtfvA12C5LeKpqhRwk8LHfaUr5u+f5tbX5fttZXvfIsbdzU/8RbSEjERM692Mg+xzorkSTBnFzeFgojORyS1hltmrL+CwTgrys759uLayjZfuzvmllx0G9I7WG2pjhiO6eJHURBrrFLGHci/hkJaNAD4SjHNpfnatOdDCujvxk0784uy6rJvndK3DqVu7knU1Flx0dkt93b5SR7A6fpavSth1nVwUG+GXga01aRu1LFooDlbwbfhwiBpCSzfAi6sxHG3QDmToPcVhrV4Uo3ka+IxNOhHemyudp774uU+FhCvJUsT7uwuT6AVD1do1ZPs5I56vtitN9jso5C7YxIIP2nEaf66Q/oWsa1liqy/UzUWOxC/WzubJ37xMRAltOn5rK4HkwFj7jXqK26O0pxynmjew+2KkXapmvMsfY214sTGJYmuOBB0ZT8rDkf6F6mKVWNSO9FnQ0a0K0d6DyN+shlFAKAUAoBQCgFAKArXfvapmnMAP3UJFxyaXjc9QgIt+YnoK6bZeHVKl7x/ml5R/n5W5sz042VyPVIF4oBQC5BDKxV1N0YcVYcCP2I5gkHQ1XJpqSunquaBa+7W1vtWHSa2VtVdejqbMB5XFx5EVyWMw34es4arh3PT75mtJWdj1tXeDC4b/AMxiIYugeRVJ9ATc+1apQ48u90c6mPDQYqfMCudYHSMcixklyqQOPhuTyBrXxcHPDzitWn8iq1I7j98HSfEQpEj90NBnbN/AjlDuAhCxkyZL3ve2lefUtmwlShUlJre6K35mrLPN5X7jYcszDNvnMkskTQRjI2UvnkypaREzy/deFXDlksTcDXrV8dl05QjNTefCyzybtHPO1rPqU3szXw+/cggQtErTFULC7KMr4eGRpmAUlYw8rA6HSNuhtklsmDqvdlaOfJ6Skt1Zq7aSt1aG/kbf/i2VmKBItGhAKu5Z1kkw6mVA0QBitO4ve90PqMP9Ogo7zb0lqlk0p5PPXJZcmV3jRwu++JMbv9nRssckxBdhlVFV/s/8EffLnCkctDc8Kzz2VQUlHfau0tFndtb35n2Xa6+RTfZNE3kXDlklw+KyXJEyQtNGR/wszrrcaqOHmK6jYEHHAwvxu/MxVPzHR2bvVgpzkixULP8AJnAf+wbNzHLnUyWHTxOIWNGkY2VVLE+QFyfoKo2krspKSim3wKR2xtJ8TM076FuA+VB8Ke19epua5jEVnWm5P4HF4vEvEVXJ6cO406wmqKAUB1d2dtHCTiX8Bsso6pf4rdV1I9xzraweIdKfR6m/s/FuhVz0epdINdIdgfaAUAoBQCgFAKAUBSGGlzr3h4yEyH1kJc/q1dzOO49xcMvDI2jlpvAmV3dSqIcubU658nQC1wTe+laKxas5SVkvWxbvGRt4IRxLDpdSAdVBseBsZF+vkaueMprX709UV3kJN4IQMxLWuBfKRqVD2sdfhYG1v2NHi6az+9LjeRs7O2jHMGMZJCnKb6ajlbl71kpVo1U3HgVTuSbczYseKfExytPkUI3dpPJEjGQMpLLGykn7leJ9uN4vbUFanPvXhZ/UxVVoydbL3aweHOaDDQxt8yxqHPq9sx9zUEYjrUBwHwawu+VQBI2a4FrnKFsepCqoHkB0rz3b2Anh628vyPTks22umd38TYpyuj1UCXi9AKA+ZSxCL8R/Qc2Pp+9buAwM8XWVOPxfJFJSsjtxRhVCjgBYe1eoU6cacFCOiyXwNU1Np7Gw+IFsRBFMBw7yNXtyuMwNjqfrV4IF2iboQQ4CX7L3sObKndrNJ3JDMFN4SxThc6Aa61hr1fdwcmYMTWVGm5vgVNFsrFKXYOMzhRo1tVV1Unwm4+BiNL3PSoiWIoSsrZL62b+qOfli8LLdi45K/C+rTfHvSfA2psDiDf7y5DNlN+ClJMp4aNd1HogrFGrRy7PK/fdX+XmYI18Pl2eCv33jf4WTfez5PgcRrlfW5Klmvb+KFtcGxytH9DVY1aPFffZv9RCvh/1R5Xsv9t/NSMjYKcg3dvhAAz9TJmvbyMYB46ddat97ST08u631LVWoJ5RXh/tt53MQwWJsyhyBlsPHfmltLC1gHB11vxq73tC6dvLv/jhkX+/w102r58rc7993ZrLI/QO5MrtgMKZNX7lAxve7KuUm/PUVPUpKUE0dTRmpwUlodurzIKAUAoBQCgFAKApRsP3TPCRbunZLeSnwn3XKfeu2U/eRVT+5J+Ovnc2k7q5pjZcXiGXRuPibmcx56a66Vi9xDPLUpZGKHYcC38ANzcfltlsFt8Nsi8NfCOlWRwtJcPvp4IbqMsmy4WFigIvfnxyheN/lVR7Ve6FN5NfegsjNhsIkeYotixux1JJtYXJ8quhTjC+6tStiedmeF8OInt8bhAeqxA3P9t3H8tQ+2qnahT5K/wD9fwkzFVedia1CGIUBjmhDjKwuP61HQ1irUYVoOnUV0yqdiNbNxDTNOI1LRwymIOSAXZQM+UcCFYlL6aqa47GezNWLcsO7rk8n6GVVOZud2/8Ao3+n/wB1FPYmOX/5/Iv34mntzEvh4JMQ0ZyRgM9rFglxncKDrlW7EXGimt3DezWKqP8A1LRXi/L1LXUXAkGBgRVuhzZrHNe+bTQ36emldng8DRwkNyku98WYXJvU2a2ygoCOdoeCaXZ86p8ShXH/AA3V2/uqw96w14qVOSMGKgpUZJ8iihBidBnaxAJN0uGyy3A04X7n+r1B79Dl8/2/ycu6mGze6vPS8fpvfdjwIsXrdjx4L3Y0s9spN+ZS9wOGl+dd7D8F8+mvnb6F29hMrLx3tcr387WfHOwxEWLu5Vj8fhACWK3awzE3GhS+nEcDrSEsPldcOuuX88fAU54TLeXDPXXLh48fA9YeLFGQ52ITNpYrwtJp1IJ7vkOfCqSlQUVurP49P5Lak8KoLcWduuvZ/wCxiSHFhCMxBCDhkYZgUsFGh4BwbnmLVfvYdyWXHr1116Wy7zLvYSU1ZXu/3dddeNrWXefondTCPFgsNFILSLEgcXv48ozajQ63qdhFRikjp6cFCKiuB1auLxQCgFAKAUAoBQEG392A2b7ZEpbQCZFBLECwWRQOJUaEc1A+WxndlYxW9xUdv7X80+/h17zLTlwZDEYEAggg8COFTTTTszKfaoBQGXA4OSeUQQi7nUniETgZG8hyHM6eltWrCjB1KmnzfJfeRRuyuW5svAJBEkMd8qLYX4nqx6km5J6k1yFetKtUdSWrNdu7ubVYigoDi737WbD4cmIAzysIsOp4GaTRL/lXV2/KjUBtbv7JTC4eLDISQi2LHizHV3b8zMWY+ZNAdCgPLoCCpAIIsQdQQeIIoCM7ksYe/wBmuSThWHck3u2Fku0BueOSzxH/ANLzoCUUAoD4RQFQ74buNhJCyj7hz4DyUnXuz0ty6jzBqAxuFdOW9HRnK7SwLozc4rsvyI/WgRQoBQEs3C3caeRcS4tChut/xuDpbqqnUnqANdbSeAwrlL3ktOBN7KwLlJVprJad5adTZ0goBQCgFAKAUAoBQCgIttnciGVjJExgc6nKAY2PVo9NfNSt+d6lcPtarTW7UW8vNdz9b9DJGo0R6XcfGg2VsMw6l5EP9nu2t9akY7WwrWakvgn9V8i/3iNvBbgykgzzqo5rELn2kfS38n0rDU2zTX/jhfv9F6lHV5ImWydkw4ZO7hQKL3J1LMfmZjqx8zUNiMTUry3qju/vRcDE23qbOInVFLuyqo1LMQAPUmsMYuTskVjFydoq7Irju0PCIbIJJfNVAX6uQfoDUnS2RiZq7Vu8l6OwsXUV2lHvMOH7ScMTZo5kHWysB62a/wBAavnsXEJXVmZJ+z2Kirqz+Jk2Xilx+P8AtCm+HwiWi4jNPMvjkynWyRnILji8nSo2rRqUnuzViIrYepRlu1I2ZMKxGEUAoCKb5r9nkg2ovGA93P1bDSsA46ko+SQD8rDnVG0ldl8KcpyUYq7NLaHahgkJVBLL5ooC/VyD9Aa1pYynHqTdD2cxtVXaUe9mLC9q2EZgHjnQH8WVWA9crZvoDVFjabMlT2ZxsVdWfxJfsna8GJTPBIsi87HUeTKdVPkRWzGcZK8WQdfD1aEt2pFpm1iIFdSjqGVhYqRcEdCKq0mrMwNKSsyFbU7Oo2JbDyGP8jDOvoDfMPcmo6rs2nLODsRFfY9KbvB7pyF7OsVmsZIAvW7k+Xhyf9frWv8A0ud/zI01sSpf8ysdzZPZ5ChDTuZj8oGRPcXJb3NvKtqjs6nDOWZv4fZFGm7y7T8iZIgAAAAA0AGgA6CpAlT1QCgFAKAUAoBQCgFAKAUAoBQGrtPHpBE80hsiC5/YAeZJAHmavp05VJqEdWZKNKVWahBZspjeLb0uMkzyaID4IwfCo/6t1b9hpXZYLAww0cs3xZ6Bs/ZtPCQyzlxZy63iSFAZ9n42SGQSxMVccxzHykc1PSsNfDwrw3Zo1sThaeIg4VFcuPdPb64yHPwkXSRejW4j8p4j3HKuNxmFlhqm69OBwGPwUsJVcHpwfQ7dahomntjaUeGheeU2RBc9SeAUeZNgPM1bKSirszUKE69RU4LNlB7y7xTY2XvJTZR8EYPhQeXVurcT5CwELWryqPoembN2VSwVOyV5cWcisJKCgNnZu0JcPIs0LlHXgR05gjgQehq+nUlB3iauLwdLFU3CqrovfczeVcdB3lgsinLIg5N1H5SNR7jkamqNVVI3R5ntLATwVZ05acHzR36ykeKAUAoBQCgFAKAUAoBQCgFAKAUAoBQFYds+3GjOHwqAHMHlbM2QWSwAvY31Ym3lflUrstuE3NJN2dru2mvPp5k1sZunUc1FN2druyy1556eZWa7dQgHI+traLqWCEKPFx+8XjpxqeW0abV918OWr3cteq6HTra1JpPdedraZt7uWv7lrl1PU220VS5SSwNuAvfJnPhLX0HH+jVZ7QhCO+4u3wvpfS98uPoVqbUpwg5uErLLRX0vpe+S19Mz0+11AzZGy3Ovh1yhjcC/5CNbcaueNilvbrtnyztfTPpxsXy2jFLe3XbPlna+mfTjY8nbiDNdHGX4tF8J8YsbNr/DPC/KrXtCCveLy10y169HoWvalNXvFq2umX5uv7XpclPZzvF3ePhjySKJwyHMABcZivOxa6aWvo1+dR21qsKtJdlp6q671b65dGRG3K8K1GN4NPVXSXFpq9/jZXysy8K5w5Mqztn2mc0GFB0sZXHW5KJ+0mnpUfjp2Sidf7K4VSlOu+GS+v0KzqNO3FAKAUBLuy7ajQ45Ev4JgUYX0uAWQ+txb+c1t4Kdp25nOe02FVTC+84x+T1LxqXPPBQCgFAKAUAoBQCgFAKAUAoBQCgFAKApztmyDGRd6gdXhGUEBvEsuTQEW/zy86ndmVKXunCpHezvpf8AtS+Z0mxq1FUXTqx3s76J/wBsVk+8gTYrDgszRnx/ESgP4Scn0iOnC48xUm62Gi3KUddW0nw0/wCOmhMOvg4uU5Q/Nq2k+Gn/AB00v3oynEQFSDF4FGYgxiwIBFrdbLa40tbXUVe6mHcGnDJZvJWX3bu0zMjrYRwadPsrN9lWWq8bK2WVrZ5o8DGYYEjugCQWIKKL8VPH4jqRfUa8dat9/hU2ty2V3klzXx4/bLfxODTcfd2urvJK+qeuvFcs9bM+pjIAt1iAWwuSqqALMQPUXby1OutVVfDqN4wyy4Jc/wCehWOJwqheNO0cuCS4u3z6a55nU3OngfHYJUiAYygr4VWwRyWsf5WNhfj51p4uvhfctRjZtO2SXFr5305mhjsTg3h2ows2nbJK2bVvG+nO/E/RNcyceUx2wxkY5Cb2MC26aPJcD9D71F45dtHeeykl+HmuN/oit5cGxkzgKPEDnv4gALFbW4H1rDGqlDdd+7gSNbAVJ4n3kYxWae9+pJK1rW499uhh+wSeElvEBxzm+pS9ja4uA/1+l/vqeaSy7u/+DV/puLajKUu0lrvO+bheztdXSl1V+WmRsJIeJv8AD+M/hKEiwAF/C3i8/paqkFp14d/8ZGaWCxUr7zv+X9T/AEuDasklfKT3snnouHlcJN4fFwIJ8bWPC54X1sfDwHnernVpZ5eS+/iY44HHrdbno1ftSs9LvRPPNqN7LqmTDcdSdoYUD/SA+wBJ/QGseF/8qNnbrSwFS5+g6mzzEUAoBQCgFAKAUAoBQCgFAKAUAoBQCgIT2o7CE8CYgKGaC5PXuyVZj7FEb+U1J7KrQhW3Z6P53uvP6ExsWvTp4hRqLJ/O6a80vjYqg4KMixRSPTyI/Zj9a6t0KTVnFfd/VnbPDUWrOKt/n1fifDgIvkXhbhyN7j+8fqat/DUv7V9/5ZT8HQ/sXL5+r8QcBGeKL9Pf6+dVeGpP9KDwlB6xQGBjy5Mi5eltOnD0JosPSUd3dViqwlFQ3N1W5E27Ld2kaY4oxrlhuENv863Fh5qCfd/WoHbEqUEqUFnq/vqcxt+dGnGNGmlfV/fX15lsVAHMED7WthGbDriEF3guWA5xNbMf5SoPpmrUxdLfhdcDoPZ3HLD4nclpLL48CnKiD0UUKigFAWJ2QbDLytjWHhjBSPzdhZiP9ldP5z0qQwNL9bON9qMcrLDRfV/RFt1JHFigFAKAUAoBQCgFAKAUAoBQCgFAKAUANAVvvVuEwZpsIAVOph0BB593yy/l5cuQHQYHa+6lCt4+p1OzduqKVPEePr6kEniZDldWRvlcFT9DrU/CtCavFpnT069KorwkmeAbmw1PQcauc4pXbL5VIxV2yU7vbkYichpQ0MXMsLOfJUOo9WH1qJxe16dNWpdp+RBY7btKkt2j2peRauAwSQxrFGoVFFgB9SfMk3JPMmuXqVJVJOUnds42rVlVm5zd2zYqwxnwi+hoCqt8uzZwzTYIAqdTDcAqefdk6Ffym1uV9AI+vg7veh4HYbJ9o1CKpYn4S9fUrrFQPG2SRWRh+F1Kn6HWo+UJR1R11LFUaqvTkmu8xxjMQq6k8ANSfQDjVFFvRF861OCvKSSJnuv2d4jEEPOGgh55haRvJVPw+rfQ1uUcHKWc8kc5tH2kpUk4YftS58P5Lk2fgo4Y0hiUKiCyqOQ/cnmSdSalEklZHCVKkqk3Obu3qbFVLBQCgFAKAUAoBQCgFAKAUAoBQCgFAKAUAoDxLCrCzKGHQgH96qm1oVUmtDzFhkXVUVfRQP2qrk3qyrnJ6sy1aWigFAKAUB4lhVhZlDDoQCP1oVUms0eYcMifAir/ALIA/aqWSKuUpasy1UtFAKAUAoBQCgFAKAUAoBQCgFAKAUAoBQCgFAKAUAoBQCgFAKAUAoBQCgFAKAUAoBQCgFAKAUAoBQH/2Q=="/>
          <p:cNvSpPr>
            <a:spLocks noChangeAspect="1" noChangeArrowheads="1"/>
          </p:cNvSpPr>
          <p:nvPr/>
        </p:nvSpPr>
        <p:spPr bwMode="auto">
          <a:xfrm>
            <a:off x="155575" y="-1919288"/>
            <a:ext cx="4381500" cy="40100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9220" name="Picture 4" descr="http://www.leanroots.com/imagenes/herramientas/stockturn/rotaciones_inventario_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848" y="2558423"/>
            <a:ext cx="4030969" cy="3685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57784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363990"/>
            <a:ext cx="8445624" cy="4801314"/>
          </a:xfrm>
          <a:prstGeom prst="rect">
            <a:avLst/>
          </a:prstGeom>
        </p:spPr>
        <p:txBody>
          <a:bodyPr wrap="square">
            <a:spAutoFit/>
          </a:bodyPr>
          <a:lstStyle/>
          <a:p>
            <a:pPr lvl="0" algn="just" fontAlgn="base">
              <a:spcBef>
                <a:spcPct val="0"/>
              </a:spcBef>
              <a:spcAft>
                <a:spcPct val="0"/>
              </a:spcAft>
            </a:pPr>
            <a:r>
              <a:rPr lang="es-MX" dirty="0">
                <a:solidFill>
                  <a:srgbClr val="000000"/>
                </a:solidFill>
                <a:latin typeface="Arial" pitchFamily="34" charset="0"/>
                <a:ea typeface="Times New Roman" pitchFamily="18" charset="0"/>
                <a:cs typeface="Arial" pitchFamily="34" charset="0"/>
              </a:rPr>
              <a:t>Suponga que el registro del sistema de información señala que hay en existencia 500 unidades de un producto, suponga también que la tolerancia para este ítem es del 3% y que durante un conteo cíclico se determinó que en realidad hay en existencia 490 unidades del producto. Veamos si este renglón se considera exacto.</a:t>
            </a:r>
            <a:endParaRPr lang="es-MX" sz="1050" dirty="0">
              <a:latin typeface="Arial" pitchFamily="34" charset="0"/>
              <a:cs typeface="Arial" pitchFamily="34" charset="0"/>
            </a:endParaRPr>
          </a:p>
          <a:p>
            <a:pPr lvl="0" algn="just" eaLnBrk="0" fontAlgn="base" hangingPunct="0">
              <a:spcBef>
                <a:spcPct val="0"/>
              </a:spcBef>
              <a:spcAft>
                <a:spcPct val="0"/>
              </a:spcAft>
            </a:pPr>
            <a:r>
              <a:rPr lang="es-MX" dirty="0">
                <a:solidFill>
                  <a:srgbClr val="000000"/>
                </a:solidFill>
                <a:latin typeface="Arial" pitchFamily="34" charset="0"/>
                <a:ea typeface="Times New Roman" pitchFamily="18" charset="0"/>
                <a:cs typeface="Arial" pitchFamily="34" charset="0"/>
              </a:rPr>
              <a:t>Lo primero que debemos hacer es determinar el rango en el cual se considera que este renglón es exacto. Esto se realiza aplicando el valor de la tolerancia al valor que señalan los registros, así, para este caso debemos hallar el 3% de 500 unidades (valor en registro). Este valor es 15 unidades, el rango se conforma, sumando 15 unidades al valor del registro para obtener el límite superior del rango (500+15=515) y restando 15 unidades al valor del registro para obtener el límite inferior.del.rango(500-15=485).</a:t>
            </a:r>
            <a:br>
              <a:rPr lang="es-MX" dirty="0">
                <a:solidFill>
                  <a:srgbClr val="000000"/>
                </a:solidFill>
                <a:latin typeface="Arial" pitchFamily="34" charset="0"/>
                <a:ea typeface="Times New Roman" pitchFamily="18" charset="0"/>
                <a:cs typeface="Arial" pitchFamily="34" charset="0"/>
              </a:rPr>
            </a:br>
            <a:r>
              <a:rPr lang="es-MX" dirty="0">
                <a:solidFill>
                  <a:srgbClr val="000000"/>
                </a:solidFill>
                <a:latin typeface="Arial" pitchFamily="34" charset="0"/>
                <a:ea typeface="Times New Roman" pitchFamily="18" charset="0"/>
                <a:cs typeface="Arial" pitchFamily="34" charset="0"/>
              </a:rPr>
              <a:t/>
            </a:r>
            <a:br>
              <a:rPr lang="es-MX" dirty="0">
                <a:solidFill>
                  <a:srgbClr val="000000"/>
                </a:solidFill>
                <a:latin typeface="Arial" pitchFamily="34" charset="0"/>
                <a:ea typeface="Times New Roman" pitchFamily="18" charset="0"/>
                <a:cs typeface="Arial" pitchFamily="34" charset="0"/>
              </a:rPr>
            </a:br>
            <a:r>
              <a:rPr lang="es-MX" dirty="0">
                <a:solidFill>
                  <a:srgbClr val="000000"/>
                </a:solidFill>
                <a:latin typeface="Arial" pitchFamily="34" charset="0"/>
                <a:ea typeface="Times New Roman" pitchFamily="18" charset="0"/>
                <a:cs typeface="Arial" pitchFamily="34" charset="0"/>
              </a:rPr>
              <a:t>Para el renglón en cuestión debemos entonces catalogarlo como un renglón exacto, ya que el valor de 490 se encuentra en dentro del rango determinado.</a:t>
            </a:r>
            <a:br>
              <a:rPr lang="es-MX" dirty="0">
                <a:solidFill>
                  <a:srgbClr val="000000"/>
                </a:solidFill>
                <a:latin typeface="Arial" pitchFamily="34" charset="0"/>
                <a:ea typeface="Times New Roman" pitchFamily="18" charset="0"/>
                <a:cs typeface="Arial" pitchFamily="34" charset="0"/>
              </a:rPr>
            </a:br>
            <a:r>
              <a:rPr lang="es-MX" dirty="0">
                <a:solidFill>
                  <a:srgbClr val="000000"/>
                </a:solidFill>
                <a:latin typeface="Arial" pitchFamily="34" charset="0"/>
                <a:ea typeface="Times New Roman" pitchFamily="18" charset="0"/>
                <a:cs typeface="Arial" pitchFamily="34" charset="0"/>
              </a:rPr>
              <a:t/>
            </a:r>
            <a:br>
              <a:rPr lang="es-MX" dirty="0">
                <a:solidFill>
                  <a:srgbClr val="000000"/>
                </a:solidFill>
                <a:latin typeface="Arial" pitchFamily="34" charset="0"/>
                <a:ea typeface="Times New Roman" pitchFamily="18" charset="0"/>
                <a:cs typeface="Arial" pitchFamily="34" charset="0"/>
              </a:rPr>
            </a:br>
            <a:endParaRPr lang="es-MX" dirty="0"/>
          </a:p>
        </p:txBody>
      </p:sp>
    </p:spTree>
    <p:extLst>
      <p:ext uri="{BB962C8B-B14F-4D97-AF65-F5344CB8AC3E}">
        <p14:creationId xmlns:p14="http://schemas.microsoft.com/office/powerpoint/2010/main" val="1311958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1521" y="1280954"/>
            <a:ext cx="3096343" cy="52322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2800" b="1" dirty="0" smtClean="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rPr>
              <a:t>COMPETENCIA.</a:t>
            </a:r>
            <a:endParaRPr lang="es-ES" sz="2800" b="1" cap="none" spc="0" dirty="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5" name="Pergamino vertical 4"/>
          <p:cNvSpPr/>
          <p:nvPr/>
        </p:nvSpPr>
        <p:spPr>
          <a:xfrm>
            <a:off x="3635896" y="1280954"/>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endParaRPr lang="es-MX" dirty="0">
              <a:solidFill>
                <a:schemeClr val="tx1"/>
              </a:solidFill>
              <a:latin typeface="Arial" panose="020B0604020202020204" pitchFamily="34" charset="0"/>
              <a:cs typeface="Arial" panose="020B0604020202020204" pitchFamily="34" charset="0"/>
            </a:endParaRPr>
          </a:p>
          <a:p>
            <a:pPr algn="just"/>
            <a:r>
              <a:rPr lang="es-MX" dirty="0" smtClean="0">
                <a:solidFill>
                  <a:schemeClr val="tx1"/>
                </a:solidFill>
                <a:latin typeface="Arial" panose="020B0604020202020204" pitchFamily="34" charset="0"/>
                <a:cs typeface="Arial" panose="020B0604020202020204" pitchFamily="34" charset="0"/>
              </a:rPr>
              <a:t>El alumno deberá acudir a una empresa donde se adquieran productos en el cual tomara una evidencia sobre el manejo de la mercancía estableciendo el calculo pertinente para de terminar el número de ciclos que tiene el inventario así como su efectividad en la rotación del mismo.</a:t>
            </a:r>
            <a:endParaRPr lang="es-MX" b="1" dirty="0">
              <a:solidFill>
                <a:schemeClr val="tx1"/>
              </a:solidFill>
              <a:latin typeface="Arial" panose="020B0604020202020204" pitchFamily="34" charset="0"/>
              <a:cs typeface="Arial" panose="020B0604020202020204" pitchFamily="34" charset="0"/>
            </a:endParaRPr>
          </a:p>
        </p:txBody>
      </p:sp>
      <p:pic>
        <p:nvPicPr>
          <p:cNvPr id="9218" name="Picture 2" descr="http://4.bp.blogspot.com/-AIH3qQahW_M/Ta7zw_Rg-rI/AAAAAAAABXA/MUV4XSG8Sj4/s16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361074"/>
            <a:ext cx="3305175" cy="3295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9223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ES" sz="1800" b="1" dirty="0" smtClean="0">
              <a:latin typeface="Arial" panose="020B0604020202020204" pitchFamily="34" charset="0"/>
              <a:cs typeface="Arial" panose="020B0604020202020204" pitchFamily="34" charset="0"/>
            </a:endParaRPr>
          </a:p>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266836" y="1052736"/>
            <a:ext cx="3801108" cy="5575309"/>
          </a:xfrm>
          <a:prstGeom prst="rect">
            <a:avLst/>
          </a:prstGeom>
        </p:spPr>
        <p:txBody>
          <a:bodyPr wrap="square">
            <a:spAutoFit/>
          </a:bodyPr>
          <a:lstStyle/>
          <a:p>
            <a:pPr lvl="0" fontAlgn="base">
              <a:lnSpc>
                <a:spcPct val="150000"/>
              </a:lnSpc>
              <a:spcBef>
                <a:spcPct val="0"/>
              </a:spcBef>
              <a:spcAft>
                <a:spcPct val="0"/>
              </a:spcAft>
            </a:pPr>
            <a:r>
              <a:rPr lang="es-MX" sz="2000" dirty="0">
                <a:solidFill>
                  <a:srgbClr val="000000"/>
                </a:solidFill>
                <a:latin typeface="Arial" pitchFamily="34" charset="0"/>
                <a:ea typeface="Times New Roman" pitchFamily="18" charset="0"/>
                <a:cs typeface="Arial" pitchFamily="34" charset="0"/>
              </a:rPr>
              <a:t>Suponga que el registro del sistema de información señala que hay en existencia 300 unidades de un producto, suponga también que la tolerancia para este ítem es del 2% y que durante un conteo cíclico se determinó que en realidad hay en existencia 290 unidades del producto. Veamos si este renglón se considera exacto</a:t>
            </a:r>
            <a:r>
              <a:rPr lang="es-MX" sz="2000" dirty="0" smtClean="0">
                <a:solidFill>
                  <a:srgbClr val="000000"/>
                </a:solidFill>
                <a:latin typeface="Arial" pitchFamily="34" charset="0"/>
                <a:ea typeface="Times New Roman" pitchFamily="18" charset="0"/>
                <a:cs typeface="Arial" pitchFamily="34" charset="0"/>
              </a:rPr>
              <a:t>.</a:t>
            </a:r>
            <a:endParaRPr lang="es-MX" sz="1100" dirty="0">
              <a:latin typeface="Arial" pitchFamily="34" charset="0"/>
              <a:cs typeface="Arial" pitchFamily="34" charset="0"/>
            </a:endParaRPr>
          </a:p>
        </p:txBody>
      </p:sp>
      <p:pic>
        <p:nvPicPr>
          <p:cNvPr id="10242" name="Picture 2" descr="http://1.bp.blogspot.com/__FogDeyIQ9Y/S8XAwslHR7I/AAAAAAAAAGc/7Q_LsMygEfI/s1600/inventar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9201" y="1582346"/>
            <a:ext cx="4238939" cy="4144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4065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099357"/>
            <a:ext cx="4999956" cy="5216813"/>
          </a:xfrm>
          <a:prstGeom prst="rect">
            <a:avLst/>
          </a:prstGeom>
        </p:spPr>
        <p:txBody>
          <a:bodyPr wrap="square">
            <a:spAutoFit/>
          </a:bodyPr>
          <a:lstStyle/>
          <a:p>
            <a:pPr lvl="0" algn="just" eaLnBrk="0" fontAlgn="base" hangingPunct="0">
              <a:spcBef>
                <a:spcPct val="0"/>
              </a:spcBef>
              <a:spcAft>
                <a:spcPct val="0"/>
              </a:spcAft>
            </a:pPr>
            <a:r>
              <a:rPr lang="es-MX" sz="1850" dirty="0">
                <a:solidFill>
                  <a:srgbClr val="000000"/>
                </a:solidFill>
                <a:latin typeface="Arial" pitchFamily="34" charset="0"/>
                <a:ea typeface="Times New Roman" pitchFamily="18" charset="0"/>
                <a:cs typeface="Arial" pitchFamily="34" charset="0"/>
              </a:rPr>
              <a:t>Lo primero que debemos hacer es determinar el rango en el cual se considera que este renglón es exacto. Esto se realiza aplicando el valor de la tolerancia al valor que señalan los registros, así, para este caso debemos hallar el 2% de 300 unidades (valor en registro). Este valor es 6 unidades, el rango se conforma, sumando 6 unidades al valor del registro para obtener el límite superior del rango (300+6=306) y restando 6 unidades al valor del registro para obtener el límite inferior del rango </a:t>
            </a:r>
          </a:p>
          <a:p>
            <a:pPr lvl="0" algn="just" eaLnBrk="0" fontAlgn="base" hangingPunct="0">
              <a:spcBef>
                <a:spcPct val="0"/>
              </a:spcBef>
              <a:spcAft>
                <a:spcPct val="0"/>
              </a:spcAft>
            </a:pPr>
            <a:r>
              <a:rPr lang="es-MX" sz="1850" dirty="0">
                <a:solidFill>
                  <a:srgbClr val="000000"/>
                </a:solidFill>
                <a:latin typeface="Arial" pitchFamily="34" charset="0"/>
                <a:ea typeface="Times New Roman" pitchFamily="18" charset="0"/>
                <a:cs typeface="Arial" pitchFamily="34" charset="0"/>
              </a:rPr>
              <a:t>(300-6=294)</a:t>
            </a:r>
            <a:br>
              <a:rPr lang="es-MX" sz="1850" dirty="0">
                <a:solidFill>
                  <a:srgbClr val="000000"/>
                </a:solidFill>
                <a:latin typeface="Arial" pitchFamily="34" charset="0"/>
                <a:ea typeface="Times New Roman" pitchFamily="18" charset="0"/>
                <a:cs typeface="Arial" pitchFamily="34" charset="0"/>
              </a:rPr>
            </a:br>
            <a:r>
              <a:rPr lang="es-MX" sz="1850" dirty="0">
                <a:solidFill>
                  <a:srgbClr val="000000"/>
                </a:solidFill>
                <a:latin typeface="Arial" pitchFamily="34" charset="0"/>
                <a:ea typeface="Times New Roman" pitchFamily="18" charset="0"/>
                <a:cs typeface="Arial" pitchFamily="34" charset="0"/>
              </a:rPr>
              <a:t/>
            </a:r>
            <a:br>
              <a:rPr lang="es-MX" sz="1850" dirty="0">
                <a:solidFill>
                  <a:srgbClr val="000000"/>
                </a:solidFill>
                <a:latin typeface="Arial" pitchFamily="34" charset="0"/>
                <a:ea typeface="Times New Roman" pitchFamily="18" charset="0"/>
                <a:cs typeface="Arial" pitchFamily="34" charset="0"/>
              </a:rPr>
            </a:br>
            <a:r>
              <a:rPr lang="es-MX" sz="1850" dirty="0">
                <a:solidFill>
                  <a:srgbClr val="000000"/>
                </a:solidFill>
                <a:latin typeface="Arial" pitchFamily="34" charset="0"/>
                <a:ea typeface="Times New Roman" pitchFamily="18" charset="0"/>
                <a:cs typeface="Arial" pitchFamily="34" charset="0"/>
              </a:rPr>
              <a:t>Para el renglón en cuestión debemos entonces catalogarlo como un renglón inexacto, ya que el valor de 290 se encuentra en fuera del rango determinado.</a:t>
            </a:r>
            <a:endParaRPr lang="es-MX" sz="1850" dirty="0">
              <a:latin typeface="Arial" pitchFamily="34" charset="0"/>
              <a:cs typeface="Arial" pitchFamily="34" charset="0"/>
            </a:endParaRPr>
          </a:p>
        </p:txBody>
      </p:sp>
      <p:pic>
        <p:nvPicPr>
          <p:cNvPr id="11266" name="Picture 2" descr="http://1.bp.blogspot.com/-I0GudaTyjSA/Tf7DmK2QX5I/AAAAAAAAAAM/Vo9YN_SDL5o/s320/mapa+ment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804" y="1700808"/>
            <a:ext cx="3445668"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8132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352957"/>
            <a:ext cx="8229600" cy="4524315"/>
          </a:xfrm>
          <a:prstGeom prst="rect">
            <a:avLst/>
          </a:prstGeom>
        </p:spPr>
        <p:txBody>
          <a:bodyPr wrap="square">
            <a:spAutoFit/>
          </a:bodyPr>
          <a:lstStyle/>
          <a:p>
            <a:pPr marL="514350" indent="-514350" algn="ctr"/>
            <a:r>
              <a:rPr lang="es-MX" b="1" dirty="0">
                <a:latin typeface="Arial" pitchFamily="34" charset="0"/>
                <a:cs typeface="Arial" pitchFamily="34" charset="0"/>
              </a:rPr>
              <a:t>ELEMENTOS PARA LA TOMA DE DECISIONES EN UN ALMACÉN.</a:t>
            </a:r>
          </a:p>
          <a:p>
            <a:pPr marL="514350" indent="-514350" algn="ctr"/>
            <a:r>
              <a:rPr lang="es-MX" b="1" dirty="0">
                <a:latin typeface="Arial" pitchFamily="34" charset="0"/>
                <a:cs typeface="Arial" pitchFamily="34" charset="0"/>
              </a:rPr>
              <a:t>INVENTARIOS CONTÍNUOS</a:t>
            </a:r>
          </a:p>
          <a:p>
            <a:pPr marL="514350" indent="-514350" algn="ctr"/>
            <a:endParaRPr lang="es-MX" b="1" dirty="0" smtClean="0">
              <a:latin typeface="Arial" pitchFamily="34" charset="0"/>
              <a:cs typeface="Arial" pitchFamily="34" charset="0"/>
            </a:endParaRPr>
          </a:p>
          <a:p>
            <a:pPr marL="514350" indent="-514350" algn="ctr"/>
            <a:endParaRPr lang="es-MX" b="1" dirty="0">
              <a:latin typeface="Arial" pitchFamily="34" charset="0"/>
              <a:cs typeface="Arial" pitchFamily="34" charset="0"/>
            </a:endParaRPr>
          </a:p>
          <a:p>
            <a:pPr marL="514350" indent="-514350" algn="ctr"/>
            <a:r>
              <a:rPr lang="es-MX" b="1" dirty="0">
                <a:latin typeface="Arial" pitchFamily="34" charset="0"/>
                <a:cs typeface="Arial" pitchFamily="34" charset="0"/>
              </a:rPr>
              <a:t>Si partimos de un control de inventarios por método ABC, tenemos</a:t>
            </a:r>
          </a:p>
          <a:p>
            <a:pPr marL="514350" indent="-514350" algn="ctr"/>
            <a:r>
              <a:rPr lang="es-MX" b="1" dirty="0">
                <a:latin typeface="Arial" pitchFamily="34" charset="0"/>
                <a:cs typeface="Arial" pitchFamily="34" charset="0"/>
              </a:rPr>
              <a:t>El siguiente ejemplo:</a:t>
            </a:r>
          </a:p>
          <a:p>
            <a:pPr marL="514350" indent="-514350" algn="ctr"/>
            <a:endParaRPr lang="es-MX" b="1" dirty="0">
              <a:latin typeface="Arial" pitchFamily="34" charset="0"/>
              <a:cs typeface="Arial" pitchFamily="34" charset="0"/>
            </a:endParaRPr>
          </a:p>
          <a:p>
            <a:pPr marL="514350" indent="-514350" algn="ctr"/>
            <a:r>
              <a:rPr lang="es-MX" b="1" dirty="0">
                <a:latin typeface="Arial" pitchFamily="34" charset="0"/>
                <a:cs typeface="Arial" pitchFamily="34" charset="0"/>
              </a:rPr>
              <a:t>En un almacén tenemos 1500 artículos distribuidos de la siguiente</a:t>
            </a:r>
          </a:p>
          <a:p>
            <a:pPr marL="514350" indent="-514350" algn="ctr"/>
            <a:r>
              <a:rPr lang="es-MX" b="1" dirty="0">
                <a:latin typeface="Arial" pitchFamily="34" charset="0"/>
                <a:cs typeface="Arial" pitchFamily="34" charset="0"/>
              </a:rPr>
              <a:t>Manera:</a:t>
            </a:r>
          </a:p>
          <a:p>
            <a:pPr marL="514350" indent="-514350" algn="ctr"/>
            <a:r>
              <a:rPr lang="es-MX" b="1" dirty="0" smtClean="0">
                <a:latin typeface="Arial" pitchFamily="34" charset="0"/>
                <a:cs typeface="Arial" pitchFamily="34" charset="0"/>
              </a:rPr>
              <a:t>Clase </a:t>
            </a:r>
            <a:r>
              <a:rPr lang="es-MX" b="1" dirty="0">
                <a:latin typeface="Arial" pitchFamily="34" charset="0"/>
                <a:cs typeface="Arial" pitchFamily="34" charset="0"/>
              </a:rPr>
              <a:t>“A”     225 (15% de 1,500)</a:t>
            </a:r>
          </a:p>
          <a:p>
            <a:pPr marL="514350" indent="-514350" algn="ctr"/>
            <a:r>
              <a:rPr lang="es-MX" b="1" dirty="0">
                <a:latin typeface="Arial" pitchFamily="34" charset="0"/>
                <a:cs typeface="Arial" pitchFamily="34" charset="0"/>
              </a:rPr>
              <a:t> </a:t>
            </a:r>
            <a:r>
              <a:rPr lang="es-MX" b="1" dirty="0" smtClean="0">
                <a:latin typeface="Arial" pitchFamily="34" charset="0"/>
                <a:cs typeface="Arial" pitchFamily="34" charset="0"/>
              </a:rPr>
              <a:t>Clase </a:t>
            </a:r>
            <a:r>
              <a:rPr lang="es-MX" b="1" dirty="0">
                <a:latin typeface="Arial" pitchFamily="34" charset="0"/>
                <a:cs typeface="Arial" pitchFamily="34" charset="0"/>
              </a:rPr>
              <a:t>“B”     300 (20% de 1,500) </a:t>
            </a:r>
          </a:p>
          <a:p>
            <a:pPr marL="514350" indent="-514350" algn="ctr"/>
            <a:r>
              <a:rPr lang="es-MX" b="1" dirty="0" smtClean="0">
                <a:latin typeface="Arial" pitchFamily="34" charset="0"/>
                <a:cs typeface="Arial" pitchFamily="34" charset="0"/>
              </a:rPr>
              <a:t>Clase </a:t>
            </a:r>
            <a:r>
              <a:rPr lang="es-MX" b="1" dirty="0">
                <a:latin typeface="Arial" pitchFamily="34" charset="0"/>
                <a:cs typeface="Arial" pitchFamily="34" charset="0"/>
              </a:rPr>
              <a:t>“C”     975 (65% de 1,500)</a:t>
            </a:r>
          </a:p>
          <a:p>
            <a:pPr marL="514350" indent="-514350" algn="just"/>
            <a:r>
              <a:rPr lang="es-MX" b="1" dirty="0">
                <a:latin typeface="Arial" pitchFamily="34" charset="0"/>
                <a:cs typeface="Arial" pitchFamily="34" charset="0"/>
              </a:rPr>
              <a:t>				TOTAL </a:t>
            </a:r>
            <a:r>
              <a:rPr lang="es-MX" b="1" dirty="0" smtClean="0">
                <a:latin typeface="Arial" pitchFamily="34" charset="0"/>
                <a:cs typeface="Arial" pitchFamily="34" charset="0"/>
              </a:rPr>
              <a:t>1,500</a:t>
            </a:r>
          </a:p>
          <a:p>
            <a:pPr marL="514350" indent="-514350" algn="just"/>
            <a:endParaRPr lang="es-MX" b="1" dirty="0">
              <a:latin typeface="Arial" pitchFamily="34" charset="0"/>
              <a:cs typeface="Arial" pitchFamily="34" charset="0"/>
            </a:endParaRPr>
          </a:p>
          <a:p>
            <a:pPr marL="514350" indent="-514350" algn="just"/>
            <a:r>
              <a:rPr lang="es-MX" b="1" dirty="0">
                <a:latin typeface="Arial" pitchFamily="34" charset="0"/>
                <a:cs typeface="Arial" pitchFamily="34" charset="0"/>
              </a:rPr>
              <a:t>Suponiendo que la empresa trabaja cinco días a la semana se </a:t>
            </a:r>
          </a:p>
          <a:p>
            <a:pPr marL="514350" indent="-514350" algn="just"/>
            <a:r>
              <a:rPr lang="es-MX" b="1" dirty="0">
                <a:latin typeface="Arial" pitchFamily="34" charset="0"/>
                <a:cs typeface="Arial" pitchFamily="34" charset="0"/>
              </a:rPr>
              <a:t>Especificaría lo siguiente:</a:t>
            </a:r>
          </a:p>
        </p:txBody>
      </p:sp>
    </p:spTree>
    <p:extLst>
      <p:ext uri="{BB962C8B-B14F-4D97-AF65-F5344CB8AC3E}">
        <p14:creationId xmlns:p14="http://schemas.microsoft.com/office/powerpoint/2010/main" val="23626166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272237"/>
            <a:ext cx="8229600" cy="5109091"/>
          </a:xfrm>
          <a:prstGeom prst="rect">
            <a:avLst/>
          </a:prstGeom>
        </p:spPr>
        <p:txBody>
          <a:bodyPr wrap="square">
            <a:spAutoFit/>
          </a:bodyPr>
          <a:lstStyle/>
          <a:p>
            <a:pPr marL="514350" indent="-514350" algn="just"/>
            <a:r>
              <a:rPr lang="es-MX" b="1" dirty="0">
                <a:latin typeface="Arial" pitchFamily="34" charset="0"/>
                <a:cs typeface="Arial" pitchFamily="34" charset="0"/>
              </a:rPr>
              <a:t>ELEMENTOS PARA LA TOMA DE DECISIONES EN UN ALMACÉN.</a:t>
            </a:r>
          </a:p>
          <a:p>
            <a:pPr marL="514350" indent="-514350" algn="ctr"/>
            <a:r>
              <a:rPr lang="es-MX" b="1" dirty="0">
                <a:latin typeface="Arial" pitchFamily="34" charset="0"/>
                <a:cs typeface="Arial" pitchFamily="34" charset="0"/>
              </a:rPr>
              <a:t>INVENTARIOS CONTÍNUOS</a:t>
            </a:r>
          </a:p>
          <a:p>
            <a:pPr marL="514350" indent="-514350" algn="ctr"/>
            <a:endParaRPr lang="es-MX" b="1" dirty="0">
              <a:latin typeface="Arial" pitchFamily="34" charset="0"/>
              <a:cs typeface="Arial" pitchFamily="34" charset="0"/>
            </a:endParaRPr>
          </a:p>
          <a:p>
            <a:pPr marL="514350" indent="-514350" algn="ctr"/>
            <a:r>
              <a:rPr lang="es-MX" b="1" dirty="0" smtClean="0">
                <a:latin typeface="Arial" pitchFamily="34" charset="0"/>
                <a:cs typeface="Arial" pitchFamily="34" charset="0"/>
              </a:rPr>
              <a:t>Clase </a:t>
            </a:r>
            <a:r>
              <a:rPr lang="es-MX" b="1" dirty="0">
                <a:latin typeface="Arial" pitchFamily="34" charset="0"/>
                <a:cs typeface="Arial" pitchFamily="34" charset="0"/>
              </a:rPr>
              <a:t>“A”     Una vuelta a la semana.</a:t>
            </a:r>
          </a:p>
          <a:p>
            <a:pPr marL="514350" indent="-514350" algn="ctr"/>
            <a:r>
              <a:rPr lang="es-MX" b="1" dirty="0">
                <a:latin typeface="Arial" pitchFamily="34" charset="0"/>
                <a:cs typeface="Arial" pitchFamily="34" charset="0"/>
              </a:rPr>
              <a:t> </a:t>
            </a:r>
            <a:r>
              <a:rPr lang="es-MX" b="1" dirty="0" smtClean="0">
                <a:latin typeface="Arial" pitchFamily="34" charset="0"/>
                <a:cs typeface="Arial" pitchFamily="34" charset="0"/>
              </a:rPr>
              <a:t>Clase </a:t>
            </a:r>
            <a:r>
              <a:rPr lang="es-MX" b="1" dirty="0">
                <a:latin typeface="Arial" pitchFamily="34" charset="0"/>
                <a:cs typeface="Arial" pitchFamily="34" charset="0"/>
              </a:rPr>
              <a:t>“B”    Una vuelta cada dos semanas. </a:t>
            </a:r>
          </a:p>
          <a:p>
            <a:pPr marL="514350" indent="-514350" algn="ctr"/>
            <a:r>
              <a:rPr lang="es-MX" b="1" dirty="0" smtClean="0">
                <a:latin typeface="Arial" pitchFamily="34" charset="0"/>
                <a:cs typeface="Arial" pitchFamily="34" charset="0"/>
              </a:rPr>
              <a:t>Clase </a:t>
            </a:r>
            <a:r>
              <a:rPr lang="es-MX" b="1" dirty="0">
                <a:latin typeface="Arial" pitchFamily="34" charset="0"/>
                <a:cs typeface="Arial" pitchFamily="34" charset="0"/>
              </a:rPr>
              <a:t>“C”     Inventario quincenal.</a:t>
            </a:r>
          </a:p>
          <a:p>
            <a:pPr marL="514350" indent="-514350" algn="just"/>
            <a:endParaRPr lang="es-MX" b="1" dirty="0">
              <a:latin typeface="Arial" pitchFamily="34" charset="0"/>
              <a:cs typeface="Arial" pitchFamily="34" charset="0"/>
            </a:endParaRPr>
          </a:p>
          <a:p>
            <a:pPr marL="514350" indent="-514350" algn="just"/>
            <a:r>
              <a:rPr lang="es-MX" b="1" dirty="0">
                <a:latin typeface="Arial" pitchFamily="34" charset="0"/>
                <a:cs typeface="Arial" pitchFamily="34" charset="0"/>
              </a:rPr>
              <a:t>Por lo anterior tenemos: </a:t>
            </a:r>
          </a:p>
          <a:p>
            <a:pPr marL="514350" indent="-514350" algn="just"/>
            <a:endParaRPr lang="es-MX" b="1" dirty="0">
              <a:latin typeface="Arial" pitchFamily="34" charset="0"/>
              <a:cs typeface="Arial" pitchFamily="34" charset="0"/>
            </a:endParaRPr>
          </a:p>
          <a:p>
            <a:pPr marL="514350" indent="-514350" algn="just"/>
            <a:r>
              <a:rPr lang="es-MX" b="1" dirty="0">
                <a:latin typeface="Arial" pitchFamily="34" charset="0"/>
                <a:cs typeface="Arial" pitchFamily="34" charset="0"/>
              </a:rPr>
              <a:t>225 artículos “A” / 5 días hábiles = 45 artículos diarios.</a:t>
            </a:r>
          </a:p>
          <a:p>
            <a:pPr marL="514350" indent="-514350" algn="just"/>
            <a:endParaRPr lang="es-MX" b="1" dirty="0">
              <a:latin typeface="Arial" pitchFamily="34" charset="0"/>
              <a:cs typeface="Arial" pitchFamily="34" charset="0"/>
            </a:endParaRPr>
          </a:p>
          <a:p>
            <a:pPr marL="514350" indent="-514350" algn="just"/>
            <a:r>
              <a:rPr lang="es-MX" b="1" dirty="0">
                <a:latin typeface="Arial" pitchFamily="34" charset="0"/>
                <a:cs typeface="Arial" pitchFamily="34" charset="0"/>
              </a:rPr>
              <a:t>300 artículos “B” / 10 días hábiles = 30artículos diarios.</a:t>
            </a:r>
          </a:p>
          <a:p>
            <a:pPr marL="514350" indent="-514350" algn="just"/>
            <a:endParaRPr lang="es-MX" b="1" dirty="0">
              <a:latin typeface="Arial" pitchFamily="34" charset="0"/>
              <a:cs typeface="Arial" pitchFamily="34" charset="0"/>
            </a:endParaRPr>
          </a:p>
          <a:p>
            <a:pPr marL="514350" indent="-514350"/>
            <a:r>
              <a:rPr lang="es-MX" b="1" dirty="0">
                <a:latin typeface="Arial" pitchFamily="34" charset="0"/>
                <a:cs typeface="Arial" pitchFamily="34" charset="0"/>
              </a:rPr>
              <a:t>975 artículos “c”/15dias hábiles=65 artículos diarios.</a:t>
            </a:r>
          </a:p>
          <a:p>
            <a:pPr marL="514350" indent="-514350" algn="ctr"/>
            <a:endParaRPr lang="es-MX" b="1" dirty="0">
              <a:latin typeface="Arial" pitchFamily="34" charset="0"/>
              <a:cs typeface="Arial" pitchFamily="34" charset="0"/>
            </a:endParaRPr>
          </a:p>
          <a:p>
            <a:pPr marL="514350" indent="-514350" algn="ctr"/>
            <a:r>
              <a:rPr lang="es-MX" b="1" dirty="0">
                <a:latin typeface="Arial" pitchFamily="34" charset="0"/>
                <a:cs typeface="Arial" pitchFamily="34" charset="0"/>
              </a:rPr>
              <a:t>Como podemos ver 10 artículos de la clase “A” será posible</a:t>
            </a:r>
          </a:p>
          <a:p>
            <a:pPr marL="514350" indent="-514350" algn="ctr"/>
            <a:r>
              <a:rPr lang="es-MX" b="1" dirty="0">
                <a:latin typeface="Arial" pitchFamily="34" charset="0"/>
                <a:cs typeface="Arial" pitchFamily="34" charset="0"/>
              </a:rPr>
              <a:t>Dar una vuelta en el almacén en 22 días </a:t>
            </a:r>
          </a:p>
          <a:p>
            <a:pPr algn="ctr"/>
            <a:endParaRPr lang="es-MX" sz="2000" b="1" dirty="0">
              <a:latin typeface="Arial" pitchFamily="34" charset="0"/>
              <a:cs typeface="Arial" pitchFamily="34" charset="0"/>
            </a:endParaRPr>
          </a:p>
        </p:txBody>
      </p:sp>
    </p:spTree>
    <p:extLst>
      <p:ext uri="{BB962C8B-B14F-4D97-AF65-F5344CB8AC3E}">
        <p14:creationId xmlns:p14="http://schemas.microsoft.com/office/powerpoint/2010/main" val="1978365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000" b="1" dirty="0" smtClean="0"/>
              <a:t>2.6.LA ESTRUCTURA DE COSTOS Y SU IMPACTO EN EL DEPARTAMENTO DE COMPRAS</a:t>
            </a:r>
            <a:r>
              <a:rPr lang="es-ES" sz="2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2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374848" y="992426"/>
            <a:ext cx="3909120" cy="6036974"/>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Es considerada la capacidad de análisis de la oferta y la demanda bajo el enfoque de la eficiencia de la cadena de suministros y la capacidad de gestionar las vías de negociación con los proveedores bajo un enfoque de márgenes de demanda debidamente establecidos en un proceso de gestión de la cadena de suministros.</a:t>
            </a:r>
          </a:p>
          <a:p>
            <a:pPr algn="just">
              <a:lnSpc>
                <a:spcPct val="150000"/>
              </a:lnSpc>
            </a:pPr>
            <a:endParaRPr lang="es-MX" sz="2000" dirty="0">
              <a:latin typeface="Arial" panose="020B0604020202020204" pitchFamily="34" charset="0"/>
              <a:cs typeface="Arial" panose="020B0604020202020204" pitchFamily="34" charset="0"/>
            </a:endParaRPr>
          </a:p>
        </p:txBody>
      </p:sp>
      <p:sp>
        <p:nvSpPr>
          <p:cNvPr id="3" name="Rectángulo 2"/>
          <p:cNvSpPr/>
          <p:nvPr/>
        </p:nvSpPr>
        <p:spPr>
          <a:xfrm>
            <a:off x="5004048" y="1099357"/>
            <a:ext cx="3503075" cy="496996"/>
          </a:xfrm>
          <a:prstGeom prst="rect">
            <a:avLst/>
          </a:prstGeom>
        </p:spPr>
        <p:txBody>
          <a:bodyPr wrap="none">
            <a:spAutoFit/>
          </a:bodyPr>
          <a:lstStyle/>
          <a:p>
            <a:pPr>
              <a:lnSpc>
                <a:spcPct val="150000"/>
              </a:lnSpc>
            </a:pPr>
            <a:r>
              <a:rPr lang="es-MX" sz="2000" b="1" dirty="0">
                <a:solidFill>
                  <a:schemeClr val="accent3">
                    <a:lumMod val="75000"/>
                  </a:schemeClr>
                </a:solidFill>
                <a:latin typeface="Arial" panose="020B0604020202020204" pitchFamily="34" charset="0"/>
                <a:cs typeface="Arial" panose="020B0604020202020204" pitchFamily="34" charset="0"/>
              </a:rPr>
              <a:t>MANEJO DE MATERIALES.</a:t>
            </a:r>
          </a:p>
        </p:txBody>
      </p:sp>
      <p:pic>
        <p:nvPicPr>
          <p:cNvPr id="1026" name="Picture 2" descr="f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4447" y="1915554"/>
            <a:ext cx="4138429" cy="3817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6019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179512" y="1023119"/>
            <a:ext cx="4461927" cy="461665"/>
          </a:xfrm>
          <a:prstGeom prst="rect">
            <a:avLst/>
          </a:prstGeom>
          <a:noFill/>
        </p:spPr>
        <p:txBody>
          <a:bodyPr wrap="none" rtlCol="0">
            <a:spAutoFit/>
          </a:bodyPr>
          <a:lstStyle/>
          <a:p>
            <a:r>
              <a:rPr lang="es-MX" sz="2400" b="1" dirty="0" smtClean="0">
                <a:solidFill>
                  <a:schemeClr val="accent3">
                    <a:lumMod val="75000"/>
                  </a:schemeClr>
                </a:solidFill>
              </a:rPr>
              <a:t>VALUACIÓN DE LOS INVENTARIOS</a:t>
            </a:r>
            <a:endParaRPr lang="es-MX" sz="2400" b="1" dirty="0">
              <a:solidFill>
                <a:schemeClr val="accent3">
                  <a:lumMod val="75000"/>
                </a:schemeClr>
              </a:solidFill>
            </a:endParaRPr>
          </a:p>
        </p:txBody>
      </p:sp>
      <p:sp>
        <p:nvSpPr>
          <p:cNvPr id="3" name="CuadroTexto 2"/>
          <p:cNvSpPr txBox="1"/>
          <p:nvPr/>
        </p:nvSpPr>
        <p:spPr>
          <a:xfrm>
            <a:off x="251520" y="1484784"/>
            <a:ext cx="4392488" cy="5016758"/>
          </a:xfrm>
          <a:prstGeom prst="rect">
            <a:avLst/>
          </a:prstGeom>
          <a:noFill/>
        </p:spPr>
        <p:txBody>
          <a:bodyPr wrap="square" rtlCol="0">
            <a:spAutoFit/>
          </a:bodyPr>
          <a:lstStyle/>
          <a:p>
            <a:pPr algn="just"/>
            <a:r>
              <a:rPr lang="es-MX" sz="2000" dirty="0" smtClean="0"/>
              <a:t>Existen cinco métodos de valuación de los inventarios comúnmente utilizados por las empresa:</a:t>
            </a:r>
          </a:p>
          <a:p>
            <a:pPr algn="just"/>
            <a:endParaRPr lang="es-MX" sz="2000" dirty="0"/>
          </a:p>
          <a:p>
            <a:pPr marL="342900" indent="-342900" algn="just">
              <a:buAutoNum type="arabicPeriod"/>
            </a:pPr>
            <a:r>
              <a:rPr lang="es-MX" sz="2000" dirty="0" smtClean="0"/>
              <a:t>Costos identificados o históricos.</a:t>
            </a:r>
          </a:p>
          <a:p>
            <a:pPr marL="342900" indent="-342900" algn="just">
              <a:buAutoNum type="arabicPeriod"/>
            </a:pPr>
            <a:r>
              <a:rPr lang="es-MX" sz="2000" dirty="0" smtClean="0"/>
              <a:t>PEPS (Primeras entrada, primeras salidas)</a:t>
            </a:r>
          </a:p>
          <a:p>
            <a:pPr marL="342900" indent="-342900" algn="just">
              <a:buAutoNum type="arabicPeriod"/>
            </a:pPr>
            <a:r>
              <a:rPr lang="es-MX" sz="2000" dirty="0" smtClean="0"/>
              <a:t>Costos promedio.</a:t>
            </a:r>
          </a:p>
          <a:p>
            <a:pPr marL="342900" indent="-342900" algn="just">
              <a:buAutoNum type="arabicPeriod"/>
            </a:pPr>
            <a:r>
              <a:rPr lang="es-MX" sz="2000" dirty="0" smtClean="0"/>
              <a:t>UEPS ( Ultimas entradas, primeras salidas)</a:t>
            </a:r>
          </a:p>
          <a:p>
            <a:pPr marL="342900" indent="-342900" algn="just">
              <a:buAutoNum type="arabicPeriod"/>
            </a:pPr>
            <a:r>
              <a:rPr lang="es-MX" sz="2000" dirty="0" smtClean="0"/>
              <a:t>Detallistas</a:t>
            </a:r>
          </a:p>
          <a:p>
            <a:pPr marL="342900" indent="-342900" algn="just">
              <a:buAutoNum type="arabicPeriod"/>
            </a:pPr>
            <a:endParaRPr lang="es-MX" sz="2000" dirty="0"/>
          </a:p>
          <a:p>
            <a:pPr algn="just"/>
            <a:r>
              <a:rPr lang="es-MX" sz="2000" dirty="0" smtClean="0"/>
              <a:t>Con base a cada uno de los conceptos anteriores el área de manejo de materiales, calcula la capacidad de la producción</a:t>
            </a:r>
            <a:endParaRPr lang="es-MX" sz="2000" dirty="0"/>
          </a:p>
        </p:txBody>
      </p:sp>
      <p:pic>
        <p:nvPicPr>
          <p:cNvPr id="2050" name="Picture 2" descr="http://4.bp.blogspot.com/-kFNuKZ1Kc84/T997CkwS5_I/AAAAAAAAAFo/HardYVnAmSI/s320/4-60b6030af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274" y="1253951"/>
            <a:ext cx="4063337" cy="2895129"/>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913637" y="4604935"/>
            <a:ext cx="3865974" cy="1200329"/>
          </a:xfrm>
          <a:prstGeom prst="rect">
            <a:avLst/>
          </a:prstGeom>
        </p:spPr>
        <p:txBody>
          <a:bodyPr wrap="square">
            <a:spAutoFit/>
          </a:bodyPr>
          <a:lstStyle/>
          <a:p>
            <a:pPr algn="ctr"/>
            <a:r>
              <a:rPr lang="es-MX" b="1" dirty="0">
                <a:solidFill>
                  <a:schemeClr val="accent3">
                    <a:lumMod val="75000"/>
                  </a:schemeClr>
                </a:solidFill>
                <a:latin typeface="Arial" panose="020B0604020202020204" pitchFamily="34" charset="0"/>
                <a:cs typeface="Arial" panose="020B0604020202020204" pitchFamily="34" charset="0"/>
              </a:rPr>
              <a:t>CONCEPTO DE INVENTARIO, TIPO DE INVENTARIO, SISTEMAS Y MÉTODOS DE VALUACIÓN DE INVENTARIOS </a:t>
            </a:r>
          </a:p>
        </p:txBody>
      </p:sp>
    </p:spTree>
    <p:extLst>
      <p:ext uri="{BB962C8B-B14F-4D97-AF65-F5344CB8AC3E}">
        <p14:creationId xmlns:p14="http://schemas.microsoft.com/office/powerpoint/2010/main" val="544025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384"/>
            <a:ext cx="9144000" cy="6858000"/>
          </a:xfrm>
          <a:prstGeom prst="rect">
            <a:avLst/>
          </a:prstGeom>
          <a:solidFill>
            <a:schemeClr val="bg1"/>
          </a:solidFill>
        </p:spPr>
      </p:pic>
      <p:sp>
        <p:nvSpPr>
          <p:cNvPr id="7" name="7 Marcador de contenido"/>
          <p:cNvSpPr>
            <a:spLocks noGrp="1"/>
          </p:cNvSpPr>
          <p:nvPr>
            <p:ph idx="1"/>
          </p:nvPr>
        </p:nvSpPr>
        <p:spPr>
          <a:xfrm>
            <a:off x="251520" y="1613603"/>
            <a:ext cx="8229600" cy="4911741"/>
          </a:xfrm>
        </p:spPr>
        <p:txBody>
          <a:bodyPr>
            <a:normAutofit/>
          </a:bodyPr>
          <a:lstStyle/>
          <a:p>
            <a:r>
              <a:rPr lang="es-MX" sz="2400" b="1" dirty="0" smtClean="0">
                <a:latin typeface="Arial" panose="020B0604020202020204" pitchFamily="34" charset="0"/>
                <a:cs typeface="Arial" panose="020B0604020202020204" pitchFamily="34" charset="0"/>
              </a:rPr>
              <a:t>Clave: </a:t>
            </a:r>
            <a:r>
              <a:rPr lang="es-ES" sz="2400" dirty="0" smtClean="0">
                <a:latin typeface="Arial" panose="020B0604020202020204" pitchFamily="34" charset="0"/>
                <a:cs typeface="Arial" panose="020B0604020202020204" pitchFamily="34" charset="0"/>
              </a:rPr>
              <a:t>S/C</a:t>
            </a:r>
          </a:p>
          <a:p>
            <a:r>
              <a:rPr lang="es-ES" sz="2400" dirty="0" smtClean="0">
                <a:latin typeface="Arial" panose="020B0604020202020204" pitchFamily="34" charset="0"/>
                <a:cs typeface="Arial" panose="020B0604020202020204" pitchFamily="34" charset="0"/>
              </a:rPr>
              <a:t>Horas de teoría: 2</a:t>
            </a:r>
          </a:p>
          <a:p>
            <a:r>
              <a:rPr lang="es-ES" sz="2400" dirty="0" smtClean="0">
                <a:latin typeface="Arial" panose="020B0604020202020204" pitchFamily="34" charset="0"/>
                <a:cs typeface="Arial" panose="020B0604020202020204" pitchFamily="34" charset="0"/>
              </a:rPr>
              <a:t>Horas de práctica: </a:t>
            </a:r>
            <a:r>
              <a:rPr lang="es-ES" sz="2400" dirty="0">
                <a:latin typeface="Arial" panose="020B0604020202020204" pitchFamily="34" charset="0"/>
                <a:cs typeface="Arial" panose="020B0604020202020204" pitchFamily="34" charset="0"/>
              </a:rPr>
              <a:t>2</a:t>
            </a:r>
            <a:endParaRPr lang="es-ES" sz="2400" dirty="0" smtClean="0">
              <a:latin typeface="Arial" panose="020B0604020202020204" pitchFamily="34" charset="0"/>
              <a:cs typeface="Arial" panose="020B0604020202020204" pitchFamily="34" charset="0"/>
            </a:endParaRPr>
          </a:p>
          <a:p>
            <a:r>
              <a:rPr lang="es-ES" sz="2400" dirty="0" smtClean="0">
                <a:latin typeface="Arial" panose="020B0604020202020204" pitchFamily="34" charset="0"/>
                <a:cs typeface="Arial" panose="020B0604020202020204" pitchFamily="34" charset="0"/>
              </a:rPr>
              <a:t>Total de horas: </a:t>
            </a:r>
            <a:r>
              <a:rPr lang="es-ES" sz="2400" dirty="0">
                <a:latin typeface="Arial" panose="020B0604020202020204" pitchFamily="34" charset="0"/>
                <a:cs typeface="Arial" panose="020B0604020202020204" pitchFamily="34" charset="0"/>
              </a:rPr>
              <a:t>4</a:t>
            </a:r>
            <a:endParaRPr lang="es-ES" sz="2400" dirty="0" smtClean="0">
              <a:latin typeface="Arial" panose="020B0604020202020204" pitchFamily="34" charset="0"/>
              <a:cs typeface="Arial" panose="020B0604020202020204" pitchFamily="34" charset="0"/>
            </a:endParaRPr>
          </a:p>
          <a:p>
            <a:r>
              <a:rPr lang="es-ES" sz="2400" dirty="0" smtClean="0">
                <a:latin typeface="Arial" panose="020B0604020202020204" pitchFamily="34" charset="0"/>
                <a:cs typeface="Arial" panose="020B0604020202020204" pitchFamily="34" charset="0"/>
              </a:rPr>
              <a:t>Créditos: SEIS.</a:t>
            </a:r>
          </a:p>
          <a:p>
            <a:r>
              <a:rPr lang="es-ES" sz="2400" dirty="0" smtClean="0">
                <a:latin typeface="Arial" panose="020B0604020202020204" pitchFamily="34" charset="0"/>
                <a:cs typeface="Arial" panose="020B0604020202020204" pitchFamily="34" charset="0"/>
              </a:rPr>
              <a:t>Tipo de unidad de aprendizaje: CURSO - TALLER.</a:t>
            </a:r>
          </a:p>
          <a:p>
            <a:r>
              <a:rPr lang="es-ES" sz="2400" dirty="0" smtClean="0">
                <a:latin typeface="Arial" panose="020B0604020202020204" pitchFamily="34" charset="0"/>
                <a:cs typeface="Arial" panose="020B0604020202020204" pitchFamily="34" charset="0"/>
              </a:rPr>
              <a:t>Carácter de la unidad de aprendizaje: OBLIGATORIA.</a:t>
            </a:r>
          </a:p>
          <a:p>
            <a:r>
              <a:rPr lang="es-ES" sz="2400" dirty="0" smtClean="0">
                <a:latin typeface="Arial" panose="020B0604020202020204" pitchFamily="34" charset="0"/>
                <a:cs typeface="Arial" panose="020B0604020202020204" pitchFamily="34" charset="0"/>
              </a:rPr>
              <a:t>Núcleo de formación: INTEGRAL.</a:t>
            </a:r>
          </a:p>
          <a:p>
            <a:r>
              <a:rPr lang="es-ES" sz="2400" dirty="0" smtClean="0">
                <a:latin typeface="Arial" panose="020B0604020202020204" pitchFamily="34" charset="0"/>
                <a:cs typeface="Arial" panose="020B0604020202020204" pitchFamily="34" charset="0"/>
              </a:rPr>
              <a:t>Modalidad: PRESENCIAL.</a:t>
            </a:r>
          </a:p>
          <a:p>
            <a:r>
              <a:rPr lang="es-ES" sz="2400" dirty="0" smtClean="0">
                <a:latin typeface="Arial" panose="020B0604020202020204" pitchFamily="34" charset="0"/>
                <a:cs typeface="Arial" panose="020B0604020202020204" pitchFamily="34" charset="0"/>
              </a:rPr>
              <a:t>Unidad de aprendizaje antecedente: NINGUNA.</a:t>
            </a:r>
            <a:endParaRPr lang="es-ES" sz="2400" dirty="0">
              <a:latin typeface="Arial" panose="020B0604020202020204" pitchFamily="34" charset="0"/>
              <a:cs typeface="Arial" panose="020B0604020202020204" pitchFamily="34" charset="0"/>
            </a:endParaRPr>
          </a:p>
        </p:txBody>
      </p:sp>
      <p:grpSp>
        <p:nvGrpSpPr>
          <p:cNvPr id="10" name="Grupo 9"/>
          <p:cNvGrpSpPr/>
          <p:nvPr/>
        </p:nvGrpSpPr>
        <p:grpSpPr>
          <a:xfrm>
            <a:off x="0" y="6309729"/>
            <a:ext cx="7524035" cy="537307"/>
            <a:chOff x="0" y="6309729"/>
            <a:chExt cx="7524035" cy="537307"/>
          </a:xfrm>
        </p:grpSpPr>
        <p:pic>
          <p:nvPicPr>
            <p:cNvPr id="11" name="Imagen 10"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2" name="Rectángulo 11"/>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14689492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b="1" dirty="0" smtClean="0"/>
              <a:t>2.7.POLÍTICAS DE COMPRAS</a:t>
            </a:r>
            <a:endParaRPr lang="es-E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1043608" y="1052736"/>
            <a:ext cx="7396127" cy="461665"/>
          </a:xfrm>
          <a:prstGeom prst="rect">
            <a:avLst/>
          </a:prstGeom>
          <a:noFill/>
        </p:spPr>
        <p:txBody>
          <a:bodyPr wrap="none" rtlCol="0">
            <a:spAutoFit/>
          </a:bodyPr>
          <a:lstStyle/>
          <a:p>
            <a:r>
              <a:rPr lang="es-MX" sz="2400" b="1" dirty="0" smtClean="0">
                <a:solidFill>
                  <a:schemeClr val="accent3">
                    <a:lumMod val="75000"/>
                  </a:schemeClr>
                </a:solidFill>
              </a:rPr>
              <a:t>POLÍTICAS  EN EL MANEJO DE MATERIALES DE COMPRAS</a:t>
            </a:r>
            <a:endParaRPr lang="es-MX" sz="2400" b="1" dirty="0">
              <a:solidFill>
                <a:schemeClr val="accent3">
                  <a:lumMod val="75000"/>
                </a:schemeClr>
              </a:solidFill>
            </a:endParaRPr>
          </a:p>
        </p:txBody>
      </p:sp>
      <p:sp>
        <p:nvSpPr>
          <p:cNvPr id="4" name="Abrir llave 3"/>
          <p:cNvSpPr/>
          <p:nvPr/>
        </p:nvSpPr>
        <p:spPr>
          <a:xfrm>
            <a:off x="4067944" y="1671489"/>
            <a:ext cx="936104" cy="410445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dirty="0"/>
          </a:p>
        </p:txBody>
      </p:sp>
      <p:sp>
        <p:nvSpPr>
          <p:cNvPr id="5" name="Rectángulo 4"/>
          <p:cNvSpPr/>
          <p:nvPr/>
        </p:nvSpPr>
        <p:spPr>
          <a:xfrm>
            <a:off x="4680520" y="1844824"/>
            <a:ext cx="4572000" cy="3831818"/>
          </a:xfrm>
          <a:prstGeom prst="rect">
            <a:avLst/>
          </a:prstGeom>
        </p:spPr>
        <p:txBody>
          <a:bodyPr>
            <a:spAutoFit/>
          </a:bodyPr>
          <a:lstStyle/>
          <a:p>
            <a:pPr marL="342900" indent="-342900">
              <a:lnSpc>
                <a:spcPct val="150000"/>
              </a:lnSpc>
              <a:buAutoNum type="arabicPeriod"/>
            </a:pPr>
            <a:r>
              <a:rPr lang="es-MX" dirty="0" smtClean="0"/>
              <a:t>SOBRESTADIA EN INVENTARIO.</a:t>
            </a:r>
            <a:endParaRPr lang="es-MX" dirty="0"/>
          </a:p>
          <a:p>
            <a:pPr marL="342900" indent="-342900">
              <a:lnSpc>
                <a:spcPct val="150000"/>
              </a:lnSpc>
              <a:buAutoNum type="arabicPeriod"/>
            </a:pPr>
            <a:r>
              <a:rPr lang="es-MX" dirty="0" smtClean="0"/>
              <a:t>PROCESO Y DESPERDICIO </a:t>
            </a:r>
            <a:r>
              <a:rPr lang="es-MX" dirty="0"/>
              <a:t>DE MAQUINA.</a:t>
            </a:r>
          </a:p>
          <a:p>
            <a:pPr marL="342900" indent="-342900">
              <a:lnSpc>
                <a:spcPct val="150000"/>
              </a:lnSpc>
              <a:buAutoNum type="arabicPeriod"/>
            </a:pPr>
            <a:r>
              <a:rPr lang="es-MX" dirty="0"/>
              <a:t>LENTO </a:t>
            </a:r>
            <a:r>
              <a:rPr lang="es-MX" dirty="0" smtClean="0"/>
              <a:t>MOVIMIENTO EN ALMACENES.</a:t>
            </a:r>
            <a:endParaRPr lang="es-MX" dirty="0"/>
          </a:p>
          <a:p>
            <a:pPr marL="342900" indent="-342900">
              <a:lnSpc>
                <a:spcPct val="150000"/>
              </a:lnSpc>
              <a:buAutoNum type="arabicPeriod"/>
            </a:pPr>
            <a:r>
              <a:rPr lang="es-MX" dirty="0" smtClean="0"/>
              <a:t> LOTIFICACIÓN </a:t>
            </a:r>
            <a:r>
              <a:rPr lang="es-MX" dirty="0"/>
              <a:t>DE TRABAJO.</a:t>
            </a:r>
          </a:p>
          <a:p>
            <a:pPr marL="342900" indent="-342900">
              <a:lnSpc>
                <a:spcPct val="150000"/>
              </a:lnSpc>
              <a:buAutoNum type="arabicPeriod"/>
            </a:pPr>
            <a:r>
              <a:rPr lang="es-MX" dirty="0"/>
              <a:t>PROGRAMA DE </a:t>
            </a:r>
            <a:r>
              <a:rPr lang="es-MX" dirty="0" smtClean="0"/>
              <a:t>MANEJOS DE MATERIALES.</a:t>
            </a:r>
            <a:endParaRPr lang="es-MX" dirty="0"/>
          </a:p>
          <a:p>
            <a:pPr marL="342900" indent="-342900">
              <a:lnSpc>
                <a:spcPct val="150000"/>
              </a:lnSpc>
              <a:buAutoNum type="arabicPeriod"/>
            </a:pPr>
            <a:r>
              <a:rPr lang="es-MX" dirty="0" smtClean="0"/>
              <a:t>PROVEEDORES.</a:t>
            </a:r>
            <a:endParaRPr lang="es-MX" dirty="0"/>
          </a:p>
          <a:p>
            <a:pPr marL="342900" indent="-342900">
              <a:lnSpc>
                <a:spcPct val="150000"/>
              </a:lnSpc>
              <a:buAutoNum type="arabicPeriod"/>
            </a:pPr>
            <a:r>
              <a:rPr lang="es-MX" dirty="0"/>
              <a:t>SEGURIDAD EN </a:t>
            </a:r>
            <a:r>
              <a:rPr lang="es-MX" dirty="0" smtClean="0"/>
              <a:t>EL MANEJO DE MATERIALES.</a:t>
            </a:r>
            <a:endParaRPr lang="es-MX" dirty="0"/>
          </a:p>
          <a:p>
            <a:pPr marL="342900" indent="-342900">
              <a:lnSpc>
                <a:spcPct val="150000"/>
              </a:lnSpc>
              <a:buAutoNum type="arabicPeriod"/>
            </a:pPr>
            <a:r>
              <a:rPr lang="es-MX" dirty="0" smtClean="0"/>
              <a:t>PROCESO DE MANEJO </a:t>
            </a:r>
            <a:r>
              <a:rPr lang="es-MX" dirty="0"/>
              <a:t>DE </a:t>
            </a:r>
            <a:r>
              <a:rPr lang="es-MX" dirty="0" smtClean="0"/>
              <a:t>PRODUCTOS</a:t>
            </a:r>
            <a:r>
              <a:rPr lang="es-MX" dirty="0"/>
              <a:t>.</a:t>
            </a:r>
          </a:p>
        </p:txBody>
      </p:sp>
      <p:sp>
        <p:nvSpPr>
          <p:cNvPr id="10" name="Rectángulo 9"/>
          <p:cNvSpPr/>
          <p:nvPr/>
        </p:nvSpPr>
        <p:spPr>
          <a:xfrm>
            <a:off x="395536" y="1778023"/>
            <a:ext cx="3491880" cy="5035353"/>
          </a:xfrm>
          <a:prstGeom prst="rect">
            <a:avLst/>
          </a:prstGeom>
        </p:spPr>
        <p:txBody>
          <a:bodyPr wrap="square">
            <a:spAutoFit/>
          </a:bodyPr>
          <a:lstStyle/>
          <a:p>
            <a:pPr algn="just">
              <a:lnSpc>
                <a:spcPct val="150000"/>
              </a:lnSpc>
            </a:pPr>
            <a:r>
              <a:rPr lang="es-MX" dirty="0" smtClean="0"/>
              <a:t>En la operación de un  proceso productivo  </a:t>
            </a:r>
            <a:r>
              <a:rPr lang="es-MX" dirty="0"/>
              <a:t>requiere materiales y suministros a </a:t>
            </a:r>
            <a:r>
              <a:rPr lang="es-MX" dirty="0" smtClean="0"/>
              <a:t>tiempo por ello es importante que la gestión de la cadena de suministros sea eficiente y efectiva, en sus etapas de planeación, organización, dirección y control bajo un enfoque de liderazgo logístico, para ello se aplican políticas en los siguientes rubros:</a:t>
            </a:r>
            <a:r>
              <a:rPr lang="es-MX" dirty="0">
                <a:solidFill>
                  <a:srgbClr val="000000"/>
                </a:solidFill>
              </a:rPr>
              <a:t/>
            </a:r>
            <a:br>
              <a:rPr lang="es-MX" dirty="0">
                <a:solidFill>
                  <a:srgbClr val="000000"/>
                </a:solidFill>
              </a:rPr>
            </a:br>
            <a:endParaRPr lang="es-MX" u="none" strike="noStrike" dirty="0">
              <a:solidFill>
                <a:srgbClr val="000000"/>
              </a:solidFill>
              <a:effectLst/>
            </a:endParaRPr>
          </a:p>
        </p:txBody>
      </p:sp>
    </p:spTree>
    <p:extLst>
      <p:ext uri="{BB962C8B-B14F-4D97-AF65-F5344CB8AC3E}">
        <p14:creationId xmlns:p14="http://schemas.microsoft.com/office/powerpoint/2010/main" val="12295563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1521" y="1280954"/>
            <a:ext cx="3096343" cy="255454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dirty="0" smtClean="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rPr>
              <a:t>Oferta y demanda manejo de materiales .</a:t>
            </a:r>
            <a:endParaRPr lang="es-ES" sz="4000" b="1" cap="none" spc="0" dirty="0">
              <a:ln/>
              <a:solidFill>
                <a:srgbClr val="92D050"/>
              </a:solidFill>
              <a:effectLst>
                <a:glow rad="139700">
                  <a:schemeClr val="accent3">
                    <a:satMod val="175000"/>
                    <a:alpha val="40000"/>
                  </a:schemeClr>
                </a:glow>
              </a:effectLst>
              <a:latin typeface="Arial" panose="020B0604020202020204" pitchFamily="34" charset="0"/>
              <a:cs typeface="Arial" panose="020B0604020202020204" pitchFamily="34" charset="0"/>
            </a:endParaRPr>
          </a:p>
        </p:txBody>
      </p:sp>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5" name="Pergamino vertical 4"/>
          <p:cNvSpPr/>
          <p:nvPr/>
        </p:nvSpPr>
        <p:spPr>
          <a:xfrm>
            <a:off x="4067944" y="1217143"/>
            <a:ext cx="4717325" cy="466832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ACTIVIDAD DE TRABAJO</a:t>
            </a:r>
          </a:p>
          <a:p>
            <a:pPr algn="ctr"/>
            <a:r>
              <a:rPr lang="es-MX" sz="2000" dirty="0" smtClean="0">
                <a:solidFill>
                  <a:schemeClr val="tx1"/>
                </a:solidFill>
                <a:latin typeface="Arial" panose="020B0604020202020204" pitchFamily="34" charset="0"/>
                <a:cs typeface="Arial" panose="020B0604020202020204" pitchFamily="34" charset="0"/>
              </a:rPr>
              <a:t>El alumno tomará un inventario en los recursos que tiene en su casa para tomar un inventario y calcular los tiempos y movimientos que tienen cada uno para calcular su punto de reorden basado en el principio de que tomara decisiones de un área de compras.</a:t>
            </a:r>
            <a:endParaRPr lang="es-MX" sz="2000" b="1"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endParaRPr lang="es-MX" dirty="0">
              <a:solidFill>
                <a:schemeClr val="tx1"/>
              </a:solidFill>
              <a:latin typeface="Arial" panose="020B0604020202020204" pitchFamily="34" charset="0"/>
              <a:cs typeface="Arial" panose="020B0604020202020204" pitchFamily="34" charset="0"/>
            </a:endParaRPr>
          </a:p>
        </p:txBody>
      </p:sp>
      <p:pic>
        <p:nvPicPr>
          <p:cNvPr id="8194" name="Picture 2" descr="http://4.bp.blogspot.com/-AIH3qQahW_M/Ta7zw_Rg-rI/AAAAAAAABXA/MUV4XSG8Sj4/s16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194" y="3723808"/>
            <a:ext cx="2727446" cy="2719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9518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107504" y="980728"/>
            <a:ext cx="4385716" cy="1015663"/>
          </a:xfrm>
          <a:prstGeom prst="rect">
            <a:avLst/>
          </a:prstGeom>
          <a:noFill/>
        </p:spPr>
        <p:txBody>
          <a:bodyPr wrap="square" rtlCol="0">
            <a:spAutoFit/>
          </a:bodyPr>
          <a:lstStyle/>
          <a:p>
            <a:pPr algn="ctr"/>
            <a:r>
              <a:rPr lang="es-MX" sz="2000" b="1" dirty="0" smtClean="0">
                <a:solidFill>
                  <a:schemeClr val="accent3">
                    <a:lumMod val="75000"/>
                  </a:schemeClr>
                </a:solidFill>
              </a:rPr>
              <a:t>EFECTOS TOMA DE DECISIONES QUE AFECTAN EN LAS POLÍTICAS DE COMPRAS.</a:t>
            </a:r>
            <a:endParaRPr lang="es-MX" sz="2000" b="1" dirty="0">
              <a:solidFill>
                <a:schemeClr val="accent3">
                  <a:lumMod val="75000"/>
                </a:schemeClr>
              </a:solidFill>
            </a:endParaRPr>
          </a:p>
        </p:txBody>
      </p:sp>
      <p:sp>
        <p:nvSpPr>
          <p:cNvPr id="3" name="CuadroTexto 2"/>
          <p:cNvSpPr txBox="1"/>
          <p:nvPr/>
        </p:nvSpPr>
        <p:spPr>
          <a:xfrm>
            <a:off x="251521" y="1916832"/>
            <a:ext cx="4176464" cy="4401205"/>
          </a:xfrm>
          <a:prstGeom prst="rect">
            <a:avLst/>
          </a:prstGeom>
          <a:noFill/>
        </p:spPr>
        <p:txBody>
          <a:bodyPr wrap="square" rtlCol="0">
            <a:spAutoFit/>
          </a:bodyPr>
          <a:lstStyle/>
          <a:p>
            <a:pPr algn="just"/>
            <a:r>
              <a:rPr lang="es-MX" sz="2000" dirty="0" smtClean="0"/>
              <a:t>Los efectos en un mal conteo cíclico y en la toma de un inventario se reflejan al momento, así como las malas decisiones por parte de la gestión administrativa, generando decisiones que asumen un riesgo al momento de resurtir el proceso de almacenaje, por ello existe el riesgo de que una sobredemanda y que el sistema de producción colapse, estos también son algunos elementos que se considera  afectan la cadena de abastecimiento en el manejo del material:</a:t>
            </a:r>
            <a:endParaRPr lang="es-MX" sz="2000" dirty="0"/>
          </a:p>
        </p:txBody>
      </p:sp>
      <p:graphicFrame>
        <p:nvGraphicFramePr>
          <p:cNvPr id="10" name="Diagrama 9"/>
          <p:cNvGraphicFramePr/>
          <p:nvPr>
            <p:extLst>
              <p:ext uri="{D42A27DB-BD31-4B8C-83A1-F6EECF244321}">
                <p14:modId xmlns:p14="http://schemas.microsoft.com/office/powerpoint/2010/main" val="4006303521"/>
              </p:ext>
            </p:extLst>
          </p:nvPr>
        </p:nvGraphicFramePr>
        <p:xfrm>
          <a:off x="3923928" y="1206500"/>
          <a:ext cx="5904656"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67204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539552" y="1268760"/>
            <a:ext cx="2411238" cy="584775"/>
          </a:xfrm>
          <a:prstGeom prst="rect">
            <a:avLst/>
          </a:prstGeom>
          <a:noFill/>
        </p:spPr>
        <p:txBody>
          <a:bodyPr wrap="none" rtlCol="0">
            <a:spAutoFit/>
          </a:bodyPr>
          <a:lstStyle/>
          <a:p>
            <a:r>
              <a:rPr lang="es-MX" sz="3200" b="1" dirty="0" smtClean="0">
                <a:solidFill>
                  <a:schemeClr val="accent3">
                    <a:lumMod val="75000"/>
                  </a:schemeClr>
                </a:solidFill>
              </a:rPr>
              <a:t>Conclusiones</a:t>
            </a:r>
            <a:endParaRPr lang="es-MX" sz="3200" b="1" dirty="0">
              <a:solidFill>
                <a:schemeClr val="accent3">
                  <a:lumMod val="75000"/>
                </a:schemeClr>
              </a:solidFill>
            </a:endParaRPr>
          </a:p>
        </p:txBody>
      </p:sp>
      <p:sp>
        <p:nvSpPr>
          <p:cNvPr id="4" name="CuadroTexto 3"/>
          <p:cNvSpPr txBox="1"/>
          <p:nvPr/>
        </p:nvSpPr>
        <p:spPr>
          <a:xfrm>
            <a:off x="374848" y="2047947"/>
            <a:ext cx="8013577" cy="4093428"/>
          </a:xfrm>
          <a:prstGeom prst="rect">
            <a:avLst/>
          </a:prstGeom>
          <a:noFill/>
        </p:spPr>
        <p:txBody>
          <a:bodyPr wrap="square" rtlCol="0">
            <a:spAutoFit/>
          </a:bodyPr>
          <a:lstStyle/>
          <a:p>
            <a:pPr algn="just"/>
            <a:r>
              <a:rPr lang="es-MX" sz="2000" dirty="0" smtClean="0">
                <a:latin typeface="Arial" panose="020B0604020202020204" pitchFamily="34" charset="0"/>
                <a:cs typeface="Arial" panose="020B0604020202020204" pitchFamily="34" charset="0"/>
              </a:rPr>
              <a:t>En nuestro tiempo no esta exento el criterio de eficiencia en el manejo de los recursos como son las materias primas, suministros, equipos y productos terminados en una organización donde el área de compras juega un papel importante, es sabido que es el área que administra el segundo gasto más grande en las mismas por ello el manejo de los recursos de los materiales, requiere de técnicas que permiten un mayor control, por ello el reto que tiene  un administrador de la cadena de suministros es el de proveer de manera continua a cada una de las áreas que componen a las empresas tomando en primer lugar producción y posteriormente al resto de las áreas funcionales dando cumplimiento a las premisas en el mejor tiempo, en el lugar correcto y al precio correcto como principal objetivo de compras. </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449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lstStyle/>
          <a:p>
            <a:r>
              <a:rPr lang="es-MX" dirty="0" smtClean="0"/>
              <a:t>Bibliográficas</a:t>
            </a:r>
            <a:endParaRPr lang="es-MX" dirty="0"/>
          </a:p>
        </p:txBody>
      </p:sp>
      <p:sp>
        <p:nvSpPr>
          <p:cNvPr id="12" name="11 Marcador de texto"/>
          <p:cNvSpPr>
            <a:spLocks noGrp="1"/>
          </p:cNvSpPr>
          <p:nvPr>
            <p:ph type="body" sz="quarter" idx="3"/>
          </p:nvPr>
        </p:nvSpPr>
        <p:spPr/>
        <p:txBody>
          <a:bodyPr/>
          <a:lstStyle/>
          <a:p>
            <a:r>
              <a:rPr lang="es-MX" dirty="0" smtClean="0"/>
              <a:t>Cibergrafía</a:t>
            </a:r>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34</a:t>
            </a:fld>
            <a:endParaRPr lang="es-MX" dirty="0"/>
          </a:p>
        </p:txBody>
      </p:sp>
      <p:grpSp>
        <p:nvGrpSpPr>
          <p:cNvPr id="14" name="Grupo 13"/>
          <p:cNvGrpSpPr/>
          <p:nvPr/>
        </p:nvGrpSpPr>
        <p:grpSpPr>
          <a:xfrm>
            <a:off x="35496" y="6348077"/>
            <a:ext cx="7524035" cy="537307"/>
            <a:chOff x="0" y="6309729"/>
            <a:chExt cx="7524035" cy="537307"/>
          </a:xfrm>
        </p:grpSpPr>
        <p:pic>
          <p:nvPicPr>
            <p:cNvPr id="15" name="Imagen 14"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6" name="Rectángulo 15"/>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7"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REFERENCIAS BIBLIOGRAFICAS Y ELECTRONICAS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Marcador de contenido 1"/>
          <p:cNvSpPr>
            <a:spLocks noGrp="1"/>
          </p:cNvSpPr>
          <p:nvPr>
            <p:ph sz="half" idx="2"/>
          </p:nvPr>
        </p:nvSpPr>
        <p:spPr/>
        <p:txBody>
          <a:bodyPr>
            <a:normAutofit fontScale="70000" lnSpcReduction="20000"/>
          </a:bodyPr>
          <a:lstStyle/>
          <a:p>
            <a:pPr algn="just" eaLnBrk="0" fontAlgn="base" hangingPunct="0">
              <a:lnSpc>
                <a:spcPct val="150000"/>
              </a:lnSpc>
              <a:spcBef>
                <a:spcPct val="0"/>
              </a:spcBef>
              <a:spcAft>
                <a:spcPct val="0"/>
              </a:spcAft>
              <a:buFontTx/>
              <a:buChar char="•"/>
            </a:pPr>
            <a:endParaRPr lang="es-MX" dirty="0">
              <a:cs typeface="Arial" pitchFamily="34" charset="0"/>
            </a:endParaRPr>
          </a:p>
          <a:p>
            <a:pPr algn="just" eaLnBrk="0" fontAlgn="base" hangingPunct="0">
              <a:lnSpc>
                <a:spcPct val="150000"/>
              </a:lnSpc>
              <a:spcBef>
                <a:spcPct val="0"/>
              </a:spcBef>
              <a:spcAft>
                <a:spcPct val="0"/>
              </a:spcAft>
              <a:buFontTx/>
              <a:buChar char="•"/>
            </a:pPr>
            <a:r>
              <a:rPr lang="es-MX" i="1" dirty="0" smtClean="0">
                <a:ea typeface="Calibri" pitchFamily="34" charset="0"/>
                <a:cs typeface="Times New Roman" pitchFamily="18" charset="0"/>
              </a:rPr>
              <a:t>Administración de la cadena de suministros, </a:t>
            </a:r>
            <a:r>
              <a:rPr lang="es-MX" dirty="0">
                <a:ea typeface="Calibri" pitchFamily="34" charset="0"/>
                <a:cs typeface="Times New Roman" pitchFamily="18" charset="0"/>
              </a:rPr>
              <a:t>Tercera Edición, de </a:t>
            </a:r>
            <a:r>
              <a:rPr lang="es-MX" dirty="0" smtClean="0">
                <a:ea typeface="Calibri" pitchFamily="34" charset="0"/>
                <a:cs typeface="Times New Roman" pitchFamily="18" charset="0"/>
              </a:rPr>
              <a:t>Sunil Chopra, Pearson Educacación,2010.</a:t>
            </a:r>
            <a:endParaRPr lang="es-MX" dirty="0">
              <a:cs typeface="Arial" pitchFamily="34" charset="0"/>
            </a:endParaRPr>
          </a:p>
          <a:p>
            <a:pPr algn="just" eaLnBrk="0" fontAlgn="base" hangingPunct="0">
              <a:lnSpc>
                <a:spcPct val="150000"/>
              </a:lnSpc>
              <a:spcBef>
                <a:spcPct val="0"/>
              </a:spcBef>
              <a:spcAft>
                <a:spcPct val="0"/>
              </a:spcAft>
              <a:buFontTx/>
              <a:buChar char="•"/>
            </a:pPr>
            <a:r>
              <a:rPr lang="es-MX" i="1" dirty="0" smtClean="0">
                <a:ea typeface="Calibri" pitchFamily="34" charset="0"/>
                <a:cs typeface="Times New Roman" pitchFamily="18" charset="0"/>
              </a:rPr>
              <a:t>Manual de logística integral. Jordi Pau i Cos, Ricardo de Navascués y Gasca</a:t>
            </a:r>
            <a:r>
              <a:rPr lang="en-US" dirty="0" smtClean="0">
                <a:ea typeface="Calibri" pitchFamily="34" charset="0"/>
                <a:cs typeface="Times New Roman" pitchFamily="18" charset="0"/>
              </a:rPr>
              <a:t>. </a:t>
            </a:r>
            <a:r>
              <a:rPr lang="en-US" dirty="0">
                <a:ea typeface="Calibri" pitchFamily="34" charset="0"/>
                <a:cs typeface="Times New Roman" pitchFamily="18" charset="0"/>
              </a:rPr>
              <a:t>Ed. </a:t>
            </a:r>
            <a:r>
              <a:rPr lang="en-US" dirty="0" smtClean="0">
                <a:ea typeface="Calibri" pitchFamily="34" charset="0"/>
                <a:cs typeface="Times New Roman" pitchFamily="18" charset="0"/>
              </a:rPr>
              <a:t>Diaz de santos. México</a:t>
            </a:r>
            <a:r>
              <a:rPr lang="en-US" dirty="0">
                <a:ea typeface="Calibri" pitchFamily="34" charset="0"/>
                <a:cs typeface="Times New Roman" pitchFamily="18" charset="0"/>
              </a:rPr>
              <a:t>, </a:t>
            </a:r>
            <a:r>
              <a:rPr lang="en-US" dirty="0" smtClean="0">
                <a:ea typeface="Calibri" pitchFamily="34" charset="0"/>
                <a:cs typeface="Times New Roman" pitchFamily="18" charset="0"/>
              </a:rPr>
              <a:t>2010.</a:t>
            </a:r>
            <a:endParaRPr lang="en-US" dirty="0">
              <a:ea typeface="Calibri" pitchFamily="34" charset="0"/>
              <a:cs typeface="Times New Roman" pitchFamily="18" charset="0"/>
            </a:endParaRPr>
          </a:p>
          <a:p>
            <a:pPr algn="just" eaLnBrk="0" fontAlgn="base" hangingPunct="0">
              <a:lnSpc>
                <a:spcPct val="150000"/>
              </a:lnSpc>
              <a:spcBef>
                <a:spcPct val="0"/>
              </a:spcBef>
              <a:spcAft>
                <a:spcPct val="0"/>
              </a:spcAft>
              <a:buFontTx/>
              <a:buChar char="•"/>
            </a:pPr>
            <a:r>
              <a:rPr lang="en-US" i="1" dirty="0" smtClean="0">
                <a:cs typeface="Times New Roman" pitchFamily="18" charset="0"/>
              </a:rPr>
              <a:t>Logística.  Ronald H. Ballou</a:t>
            </a:r>
            <a:r>
              <a:rPr lang="en-US" dirty="0" smtClean="0">
                <a:cs typeface="Times New Roman" pitchFamily="18" charset="0"/>
              </a:rPr>
              <a:t>  </a:t>
            </a:r>
            <a:r>
              <a:rPr lang="en-US" dirty="0">
                <a:cs typeface="Times New Roman" pitchFamily="18" charset="0"/>
              </a:rPr>
              <a:t>Ed. </a:t>
            </a:r>
            <a:r>
              <a:rPr lang="en-US" dirty="0" smtClean="0">
                <a:cs typeface="Times New Roman" pitchFamily="18" charset="0"/>
              </a:rPr>
              <a:t>Pearson Educación. México</a:t>
            </a:r>
            <a:r>
              <a:rPr lang="en-US" dirty="0">
                <a:cs typeface="Times New Roman" pitchFamily="18" charset="0"/>
              </a:rPr>
              <a:t>, </a:t>
            </a:r>
            <a:r>
              <a:rPr lang="en-US" dirty="0" smtClean="0">
                <a:cs typeface="Times New Roman" pitchFamily="18" charset="0"/>
              </a:rPr>
              <a:t>2004.</a:t>
            </a:r>
            <a:endParaRPr lang="en-US" dirty="0">
              <a:cs typeface="Times New Roman" pitchFamily="18" charset="0"/>
            </a:endParaRPr>
          </a:p>
          <a:p>
            <a:endParaRPr lang="es-MX" dirty="0"/>
          </a:p>
        </p:txBody>
      </p:sp>
      <p:sp>
        <p:nvSpPr>
          <p:cNvPr id="3" name="Marcador de contenido 2"/>
          <p:cNvSpPr>
            <a:spLocks noGrp="1"/>
          </p:cNvSpPr>
          <p:nvPr>
            <p:ph sz="quarter" idx="4"/>
          </p:nvPr>
        </p:nvSpPr>
        <p:spPr/>
        <p:txBody>
          <a:bodyPr>
            <a:normAutofit/>
          </a:bodyPr>
          <a:lstStyle/>
          <a:p>
            <a:r>
              <a:rPr lang="es-MX" sz="1200" dirty="0">
                <a:latin typeface="Arial" panose="020B0604020202020204" pitchFamily="34" charset="0"/>
                <a:cs typeface="Arial" panose="020B0604020202020204" pitchFamily="34" charset="0"/>
                <a:hlinkClick r:id="rId3"/>
              </a:rPr>
              <a:t>http://unitecmx.libri.mx/libro.php?libroId=7094</a:t>
            </a:r>
            <a:r>
              <a:rPr lang="es-MX" sz="1200" dirty="0" smtClean="0">
                <a:latin typeface="Arial" panose="020B0604020202020204" pitchFamily="34" charset="0"/>
                <a:cs typeface="Arial" panose="020B0604020202020204" pitchFamily="34" charset="0"/>
                <a:hlinkClick r:id="rId3"/>
              </a:rPr>
              <a:t>#</a:t>
            </a:r>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r>
              <a:rPr lang="es-MX" sz="1200" dirty="0">
                <a:latin typeface="Arial" panose="020B0604020202020204" pitchFamily="34" charset="0"/>
                <a:cs typeface="Arial" panose="020B0604020202020204" pitchFamily="34" charset="0"/>
                <a:hlinkClick r:id="rId4"/>
              </a:rPr>
              <a:t>http://</a:t>
            </a:r>
            <a:r>
              <a:rPr lang="es-MX" sz="1200" dirty="0" smtClean="0">
                <a:latin typeface="Arial" panose="020B0604020202020204" pitchFamily="34" charset="0"/>
                <a:cs typeface="Arial" panose="020B0604020202020204" pitchFamily="34" charset="0"/>
                <a:hlinkClick r:id="rId4"/>
              </a:rPr>
              <a:t>books.google.com.mx/books/about/Log%C3%ADstica.html?id=ii5xqLQ5VLgC</a:t>
            </a:r>
            <a:endParaRPr lang="es-MX" sz="1200" dirty="0" smtClean="0">
              <a:latin typeface="Arial" panose="020B0604020202020204" pitchFamily="34" charset="0"/>
              <a:cs typeface="Arial" panose="020B0604020202020204" pitchFamily="34" charset="0"/>
            </a:endParaRPr>
          </a:p>
          <a:p>
            <a:endParaRPr lang="es-MX" sz="1200" dirty="0" smtClean="0">
              <a:latin typeface="Arial" panose="020B0604020202020204" pitchFamily="34" charset="0"/>
              <a:cs typeface="Arial" panose="020B0604020202020204" pitchFamily="34" charset="0"/>
            </a:endParaRPr>
          </a:p>
          <a:p>
            <a:r>
              <a:rPr lang="es-MX" sz="1200" dirty="0">
                <a:latin typeface="Arial" panose="020B0604020202020204" pitchFamily="34" charset="0"/>
                <a:cs typeface="Arial" panose="020B0604020202020204" pitchFamily="34" charset="0"/>
                <a:hlinkClick r:id="rId5"/>
              </a:rPr>
              <a:t>http://</a:t>
            </a:r>
            <a:r>
              <a:rPr lang="es-MX" sz="1200" dirty="0" smtClean="0">
                <a:latin typeface="Arial" panose="020B0604020202020204" pitchFamily="34" charset="0"/>
                <a:cs typeface="Arial" panose="020B0604020202020204" pitchFamily="34" charset="0"/>
                <a:hlinkClick r:id="rId5"/>
              </a:rPr>
              <a:t>institutodominicanologistica.blogspot.mx/2009/09/conteo-ciclico-y-exactitud-de_28.html</a:t>
            </a:r>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r>
              <a:rPr lang="es-MX" sz="1200" dirty="0">
                <a:latin typeface="Arial" panose="020B0604020202020204" pitchFamily="34" charset="0"/>
                <a:cs typeface="Arial" panose="020B0604020202020204" pitchFamily="34" charset="0"/>
                <a:hlinkClick r:id="rId6"/>
              </a:rPr>
              <a:t>http://</a:t>
            </a:r>
            <a:r>
              <a:rPr lang="es-MX" sz="1200" dirty="0" smtClean="0">
                <a:latin typeface="Arial" panose="020B0604020202020204" pitchFamily="34" charset="0"/>
                <a:cs typeface="Arial" panose="020B0604020202020204" pitchFamily="34" charset="0"/>
                <a:hlinkClick r:id="rId6"/>
              </a:rPr>
              <a:t>www.redalyc.org/articulo.oa?id=257020406011</a:t>
            </a:r>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r>
              <a:rPr lang="es-MX" sz="1200" dirty="0">
                <a:latin typeface="Arial" panose="020B0604020202020204" pitchFamily="34" charset="0"/>
                <a:cs typeface="Arial" panose="020B0604020202020204" pitchFamily="34" charset="0"/>
                <a:hlinkClick r:id="rId7"/>
              </a:rPr>
              <a:t>http://</a:t>
            </a:r>
            <a:r>
              <a:rPr lang="es-MX" sz="1200" dirty="0" smtClean="0">
                <a:latin typeface="Arial" panose="020B0604020202020204" pitchFamily="34" charset="0"/>
                <a:cs typeface="Arial" panose="020B0604020202020204" pitchFamily="34" charset="0"/>
                <a:hlinkClick r:id="rId7"/>
              </a:rPr>
              <a:t>www.redalyc.org/articulo.oa?id=94402408</a:t>
            </a:r>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r>
              <a:rPr lang="es-MX" sz="1200" dirty="0">
                <a:latin typeface="Arial" panose="020B0604020202020204" pitchFamily="34" charset="0"/>
                <a:cs typeface="Arial" panose="020B0604020202020204" pitchFamily="34" charset="0"/>
                <a:hlinkClick r:id="rId8"/>
              </a:rPr>
              <a:t>https://</a:t>
            </a:r>
            <a:r>
              <a:rPr lang="es-MX" sz="1200" dirty="0" smtClean="0">
                <a:latin typeface="Arial" panose="020B0604020202020204" pitchFamily="34" charset="0"/>
                <a:cs typeface="Arial" panose="020B0604020202020204" pitchFamily="34" charset="0"/>
                <a:hlinkClick r:id="rId8"/>
              </a:rPr>
              <a:t>www.google.com.mx/search?q=logistica&amp;client=firefox-a&amp;hs=82f&amp;rls=org.mozilla:es-ES:official&amp;channel=sb&amp;source=lnms&amp;tbm=isch&amp;sa=X&amp;ei=ilgoVImBHaXM8AGOiICYBQ&amp;ved=0CAgQ_AUoAQ&amp;biw=1366&amp;bih=697</a:t>
            </a:r>
            <a:endParaRPr lang="es-MX" sz="1200" dirty="0" smtClean="0">
              <a:latin typeface="Arial" panose="020B0604020202020204" pitchFamily="34" charset="0"/>
              <a:cs typeface="Arial" panose="020B0604020202020204" pitchFamily="34" charset="0"/>
            </a:endParaRPr>
          </a:p>
          <a:p>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3747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normAutofit fontScale="92500" lnSpcReduction="20000"/>
          </a:bodyPr>
          <a:lstStyle/>
          <a:p>
            <a:r>
              <a:rPr lang="es-MX" dirty="0" smtClean="0"/>
              <a:t>Objetivos del programa de estudios:</a:t>
            </a:r>
            <a:endParaRPr lang="es-MX" dirty="0"/>
          </a:p>
        </p:txBody>
      </p:sp>
      <p:sp>
        <p:nvSpPr>
          <p:cNvPr id="12" name="11 Marcador de texto"/>
          <p:cNvSpPr>
            <a:spLocks noGrp="1"/>
          </p:cNvSpPr>
          <p:nvPr>
            <p:ph type="body" sz="quarter" idx="3"/>
          </p:nvPr>
        </p:nvSpPr>
        <p:spPr/>
        <p:txBody>
          <a:bodyPr>
            <a:normAutofit fontScale="92500" lnSpcReduction="20000"/>
          </a:bodyPr>
          <a:lstStyle/>
          <a:p>
            <a:r>
              <a:rPr lang="es-MX" dirty="0" smtClean="0"/>
              <a:t>Desarrollo de la unidad de aprendizaje</a:t>
            </a:r>
            <a:endParaRPr lang="es-MX" dirty="0"/>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4067402526"/>
              </p:ext>
            </p:extLst>
          </p:nvPr>
        </p:nvGraphicFramePr>
        <p:xfrm>
          <a:off x="4561656" y="2225101"/>
          <a:ext cx="4402832" cy="3901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pic>
        <p:nvPicPr>
          <p:cNvPr id="15" name="Imagen 14" descr="potroUAE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3" name="Rectángulo 2"/>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Marcador de contenido 1"/>
          <p:cNvSpPr>
            <a:spLocks noGrp="1"/>
          </p:cNvSpPr>
          <p:nvPr>
            <p:ph sz="half" idx="2"/>
          </p:nvPr>
        </p:nvSpPr>
        <p:spPr>
          <a:xfrm>
            <a:off x="323528" y="2174875"/>
            <a:ext cx="4040188" cy="3951288"/>
          </a:xfrm>
        </p:spPr>
        <p:txBody>
          <a:bodyPr>
            <a:normAutofit fontScale="92500" lnSpcReduction="10000"/>
          </a:bodyPr>
          <a:lstStyle/>
          <a:p>
            <a:r>
              <a:rPr lang="es-MX" dirty="0"/>
              <a:t>Al término del proceso enseñanza aprendizaje, el alumno podrá: Analizar y definir</a:t>
            </a:r>
          </a:p>
          <a:p>
            <a:r>
              <a:rPr lang="es-MX" dirty="0"/>
              <a:t>las etapas de evolución del proceso de compras.</a:t>
            </a:r>
          </a:p>
          <a:p>
            <a:r>
              <a:rPr lang="es-MX" dirty="0"/>
              <a:t>Identificar como se planea un departamento de compras, en base a las</a:t>
            </a:r>
          </a:p>
          <a:p>
            <a:r>
              <a:rPr lang="es-MX" dirty="0"/>
              <a:t>necesidades propias de la empresa.</a:t>
            </a:r>
          </a:p>
        </p:txBody>
      </p:sp>
      <p:sp>
        <p:nvSpPr>
          <p:cNvPr id="13" name="10 Título"/>
          <p:cNvSpPr txBox="1">
            <a:spLocks noGrp="1"/>
          </p:cNvSpPr>
          <p:nvPr>
            <p:ph type="title"/>
          </p:nvPr>
        </p:nvSpPr>
        <p:spPr>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latin typeface="Arial" panose="020B0604020202020204" pitchFamily="34" charset="0"/>
                <a:cs typeface="Arial" panose="020B0604020202020204" pitchFamily="34" charset="0"/>
              </a:rPr>
              <a:t>“COMO </a:t>
            </a:r>
            <a:r>
              <a:rPr lang="es-ES" sz="1800" b="1" dirty="0">
                <a:latin typeface="Arial" panose="020B0604020202020204" pitchFamily="34" charset="0"/>
                <a:cs typeface="Arial" panose="020B0604020202020204" pitchFamily="34" charset="0"/>
              </a:rPr>
              <a:t>PLANEAR UN DEPARTAMENTO </a:t>
            </a:r>
            <a:r>
              <a:rPr lang="es-ES" sz="1800" b="1" dirty="0" smtClean="0">
                <a:latin typeface="Arial" panose="020B0604020202020204" pitchFamily="34" charset="0"/>
                <a:cs typeface="Arial" panose="020B0604020202020204" pitchFamily="34" charset="0"/>
              </a:rPr>
              <a:t>DE COMPRAS</a:t>
            </a:r>
            <a:r>
              <a:rPr lang="es-ES" sz="1800" b="1" dirty="0">
                <a:latin typeface="Arial" panose="020B0604020202020204" pitchFamily="34" charset="0"/>
                <a:cs typeface="Arial" panose="020B0604020202020204" pitchFamily="34" charset="0"/>
              </a:rPr>
              <a:t>”</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6323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5</a:t>
            </a:fld>
            <a:endParaRPr lang="es-MX" dirty="0"/>
          </a:p>
        </p:txBody>
      </p:sp>
      <p:sp>
        <p:nvSpPr>
          <p:cNvPr id="4" name="10 Título"/>
          <p:cNvSpPr>
            <a:spLocks noGrp="1"/>
          </p:cNvSpPr>
          <p:nvPr>
            <p:ph type="title"/>
          </p:nvPr>
        </p:nvSpPr>
        <p:spPr>
          <a:xfrm>
            <a:off x="199430" y="211330"/>
            <a:ext cx="8629650" cy="727200"/>
          </a:xfrm>
          <a:solidFill>
            <a:schemeClr val="accent3">
              <a:lumMod val="75000"/>
            </a:schemeClr>
          </a:solidFill>
        </p:spPr>
        <p:txBody>
          <a:bodyPr vert="horz" lIns="68580" tIns="34290" rIns="68580" bIns="34290" rtlCol="0" anchor="ctr">
            <a:normAutofit fontScale="90000"/>
          </a:bodyPr>
          <a:lstStyle/>
          <a:p>
            <a:pPr algn="ct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INDICE ELABORADO</a:t>
            </a: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endParaRPr lang="es-ES" b="1" dirty="0">
              <a:effectLst>
                <a:outerShdw blurRad="38100" dist="38100" dir="2700000" algn="tl">
                  <a:srgbClr val="000000">
                    <a:alpha val="43137"/>
                  </a:srgbClr>
                </a:outerShdw>
              </a:effectLst>
            </a:endParaRPr>
          </a:p>
        </p:txBody>
      </p:sp>
      <p:sp>
        <p:nvSpPr>
          <p:cNvPr id="3" name="Rectángulo 2"/>
          <p:cNvSpPr/>
          <p:nvPr/>
        </p:nvSpPr>
        <p:spPr>
          <a:xfrm>
            <a:off x="199430" y="1757715"/>
            <a:ext cx="8629650" cy="4524315"/>
          </a:xfrm>
          <a:prstGeom prst="rect">
            <a:avLst/>
          </a:prstGeom>
        </p:spPr>
        <p:txBody>
          <a:bodyPr wrap="square">
            <a:spAutoFit/>
          </a:bodyPr>
          <a:lstStyle/>
          <a:p>
            <a:pPr>
              <a:lnSpc>
                <a:spcPct val="150000"/>
              </a:lnSpc>
            </a:pPr>
            <a:r>
              <a:rPr lang="es-MX" sz="2400" b="1" dirty="0">
                <a:solidFill>
                  <a:schemeClr val="accent3">
                    <a:lumMod val="75000"/>
                  </a:schemeClr>
                </a:solidFill>
                <a:latin typeface="Arial" panose="020B0604020202020204" pitchFamily="34" charset="0"/>
              </a:rPr>
              <a:t>UNIDAD 2</a:t>
            </a:r>
            <a:r>
              <a:rPr lang="es-MX" sz="2400" b="1" dirty="0" smtClean="0">
                <a:solidFill>
                  <a:schemeClr val="accent3">
                    <a:lumMod val="75000"/>
                  </a:schemeClr>
                </a:solidFill>
                <a:latin typeface="Arial" panose="020B0604020202020204" pitchFamily="34" charset="0"/>
              </a:rPr>
              <a:t>. COMO PLANEAR UN DEPARTAMENTO DE COMPRAS.</a:t>
            </a:r>
            <a:endParaRPr lang="es-MX" sz="2400" b="1" dirty="0">
              <a:solidFill>
                <a:schemeClr val="accent3">
                  <a:lumMod val="75000"/>
                </a:schemeClr>
              </a:solidFill>
              <a:latin typeface="Arial" panose="020B0604020202020204" pitchFamily="34" charset="0"/>
            </a:endParaRPr>
          </a:p>
          <a:p>
            <a:r>
              <a:rPr lang="es-MX" sz="2400" dirty="0" smtClean="0"/>
              <a:t>2.1.Estructurar </a:t>
            </a:r>
            <a:r>
              <a:rPr lang="es-MX" sz="2400" dirty="0"/>
              <a:t>el departamento de </a:t>
            </a:r>
            <a:r>
              <a:rPr lang="es-MX" sz="2400" dirty="0" smtClean="0"/>
              <a:t>compras.</a:t>
            </a:r>
            <a:endParaRPr lang="es-MX" sz="2400" dirty="0"/>
          </a:p>
          <a:p>
            <a:r>
              <a:rPr lang="es-MX" sz="2400" dirty="0"/>
              <a:t>2.2. Clasificación de los productos: materia prima, suministros, </a:t>
            </a:r>
            <a:r>
              <a:rPr lang="es-MX" sz="2400" dirty="0" smtClean="0"/>
              <a:t>equipos.</a:t>
            </a:r>
            <a:endParaRPr lang="es-MX" sz="2400" dirty="0"/>
          </a:p>
          <a:p>
            <a:r>
              <a:rPr lang="es-MX" sz="2400" dirty="0"/>
              <a:t>2.3. Clasificación de proveedores: Ubicación, producto, </a:t>
            </a:r>
            <a:r>
              <a:rPr lang="es-MX" sz="2400" dirty="0" smtClean="0"/>
              <a:t>volumen.</a:t>
            </a:r>
            <a:endParaRPr lang="es-MX" sz="2400" dirty="0"/>
          </a:p>
          <a:p>
            <a:r>
              <a:rPr lang="es-MX" sz="2400" dirty="0"/>
              <a:t>2.4. Tipos de compras: Por material, Stocks, </a:t>
            </a:r>
            <a:r>
              <a:rPr lang="es-MX" sz="2400" dirty="0" smtClean="0"/>
              <a:t>trayectoria.</a:t>
            </a:r>
            <a:endParaRPr lang="es-MX" sz="2400" dirty="0"/>
          </a:p>
          <a:p>
            <a:r>
              <a:rPr lang="es-MX" sz="2400" dirty="0"/>
              <a:t>2.5. Tipos de </a:t>
            </a:r>
            <a:r>
              <a:rPr lang="es-MX" sz="2400" dirty="0" smtClean="0"/>
              <a:t>contratos.</a:t>
            </a:r>
            <a:endParaRPr lang="es-MX" sz="2400" dirty="0"/>
          </a:p>
          <a:p>
            <a:r>
              <a:rPr lang="es-MX" sz="2400" dirty="0"/>
              <a:t>2.6.La estructura de costos y su impacto en el departamento de </a:t>
            </a:r>
            <a:r>
              <a:rPr lang="es-MX" sz="2400" dirty="0" smtClean="0"/>
              <a:t>compras.</a:t>
            </a:r>
            <a:endParaRPr lang="es-MX" sz="2400" dirty="0"/>
          </a:p>
          <a:p>
            <a:r>
              <a:rPr lang="es-MX" sz="2400" dirty="0"/>
              <a:t>2.7.Políticas de </a:t>
            </a:r>
            <a:r>
              <a:rPr lang="es-MX" sz="2400" dirty="0" smtClean="0"/>
              <a:t>compras.</a:t>
            </a:r>
            <a:endParaRPr lang="es-MX" sz="2400" dirty="0">
              <a:effectLst/>
              <a:latin typeface="Arial" panose="020B0604020202020204" pitchFamily="34" charset="0"/>
            </a:endParaRPr>
          </a:p>
        </p:txBody>
      </p:sp>
    </p:spTree>
    <p:extLst>
      <p:ext uri="{BB962C8B-B14F-4D97-AF65-F5344CB8AC3E}">
        <p14:creationId xmlns:p14="http://schemas.microsoft.com/office/powerpoint/2010/main" val="1280531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457200" y="188640"/>
            <a:ext cx="8229600" cy="1143000"/>
          </a:xfrm>
          <a:solidFill>
            <a:schemeClr val="accent3">
              <a:lumMod val="75000"/>
            </a:schemeClr>
          </a:solidFill>
        </p:spPr>
        <p:txBody>
          <a:bodyPr vert="horz" lIns="91440" tIns="45720" rIns="91440" bIns="45720" rtlCol="0" anchor="ctr">
            <a:normAutofit fontScale="90000"/>
          </a:bodyPr>
          <a:lstStyle/>
          <a:p>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Guion explicativo </a:t>
            </a: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endParaRPr lang="es-ES" b="1" dirty="0">
              <a:effectLst>
                <a:outerShdw blurRad="38100" dist="38100" dir="2700000" algn="tl">
                  <a:srgbClr val="000000">
                    <a:alpha val="43137"/>
                  </a:srgbClr>
                </a:outerShdw>
              </a:effectLst>
            </a:endParaRP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6</a:t>
            </a:fld>
            <a:endParaRPr lang="es-MX" dirty="0"/>
          </a:p>
        </p:txBody>
      </p:sp>
      <p:grpSp>
        <p:nvGrpSpPr>
          <p:cNvPr id="18" name="Grupo 17"/>
          <p:cNvGrpSpPr/>
          <p:nvPr/>
        </p:nvGrpSpPr>
        <p:grpSpPr>
          <a:xfrm>
            <a:off x="0" y="6309729"/>
            <a:ext cx="7524035" cy="537307"/>
            <a:chOff x="0" y="6309729"/>
            <a:chExt cx="7524035" cy="537307"/>
          </a:xfrm>
        </p:grpSpPr>
        <p:pic>
          <p:nvPicPr>
            <p:cNvPr id="15" name="Imagen 14"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3" name="Rectángulo 2"/>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7" name="Rectángulo 16"/>
          <p:cNvSpPr/>
          <p:nvPr/>
        </p:nvSpPr>
        <p:spPr>
          <a:xfrm>
            <a:off x="457200" y="1772816"/>
            <a:ext cx="8229600" cy="4524315"/>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Objetivo de la unidad: </a:t>
            </a:r>
            <a:endParaRPr lang="es-MX" sz="2400" b="1" dirty="0" smtClean="0">
              <a:latin typeface="Arial" panose="020B0604020202020204" pitchFamily="34" charset="0"/>
              <a:cs typeface="Arial" panose="020B0604020202020204" pitchFamily="34" charset="0"/>
            </a:endParaRPr>
          </a:p>
          <a:p>
            <a:pPr algn="just"/>
            <a:endParaRPr lang="es-MX" sz="2400" b="1"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Manejar los indicadores de plazo por pedido, roturas de </a:t>
            </a:r>
            <a:r>
              <a:rPr lang="es-MX" sz="2000" dirty="0" smtClean="0">
                <a:latin typeface="Arial" panose="020B0604020202020204" pitchFamily="34" charset="0"/>
                <a:cs typeface="Arial" panose="020B0604020202020204" pitchFamily="34" charset="0"/>
              </a:rPr>
              <a:t>stock,  </a:t>
            </a:r>
          </a:p>
          <a:p>
            <a:pPr algn="just"/>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roturas </a:t>
            </a:r>
            <a:r>
              <a:rPr lang="es-MX" sz="2000" dirty="0">
                <a:latin typeface="Arial" panose="020B0604020202020204" pitchFamily="34" charset="0"/>
                <a:cs typeface="Arial" panose="020B0604020202020204" pitchFamily="34" charset="0"/>
              </a:rPr>
              <a:t>de producto, </a:t>
            </a:r>
            <a:r>
              <a:rPr lang="es-MX" sz="2000" dirty="0" smtClean="0">
                <a:latin typeface="Arial" panose="020B0604020202020204" pitchFamily="34" charset="0"/>
                <a:cs typeface="Arial" panose="020B0604020202020204" pitchFamily="34" charset="0"/>
              </a:rPr>
              <a:t>complementación </a:t>
            </a:r>
            <a:r>
              <a:rPr lang="es-MX" sz="2000" dirty="0">
                <a:latin typeface="Arial" panose="020B0604020202020204" pitchFamily="34" charset="0"/>
                <a:cs typeface="Arial" panose="020B0604020202020204" pitchFamily="34" charset="0"/>
              </a:rPr>
              <a:t>de pedidos </a:t>
            </a:r>
            <a:r>
              <a:rPr lang="es-MX" sz="2000" dirty="0" smtClean="0">
                <a:latin typeface="Arial" panose="020B0604020202020204" pitchFamily="34" charset="0"/>
                <a:cs typeface="Arial" panose="020B0604020202020204" pitchFamily="34" charset="0"/>
              </a:rPr>
              <a:t>y 	devoluciones</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para </a:t>
            </a:r>
            <a:r>
              <a:rPr lang="es-MX" sz="2000" dirty="0">
                <a:latin typeface="Arial" panose="020B0604020202020204" pitchFamily="34" charset="0"/>
                <a:cs typeface="Arial" panose="020B0604020202020204" pitchFamily="34" charset="0"/>
              </a:rPr>
              <a:t>manejar los niveles de </a:t>
            </a:r>
            <a:r>
              <a:rPr lang="es-MX" sz="2000" dirty="0" smtClean="0">
                <a:latin typeface="Arial" panose="020B0604020202020204" pitchFamily="34" charset="0"/>
                <a:cs typeface="Arial" panose="020B0604020202020204" pitchFamily="34" charset="0"/>
              </a:rPr>
              <a:t>servicio en relación 	a la estructura básica del departamento de compras.</a:t>
            </a:r>
            <a:endParaRPr lang="es-MX" sz="2000" dirty="0">
              <a:latin typeface="Arial" panose="020B0604020202020204" pitchFamily="34" charset="0"/>
              <a:cs typeface="Arial" panose="020B0604020202020204" pitchFamily="34" charset="0"/>
            </a:endParaRPr>
          </a:p>
          <a:p>
            <a:pPr algn="just"/>
            <a:endParaRPr lang="es-ES" sz="2000" b="1" dirty="0" smtClean="0">
              <a:latin typeface="Arial" panose="020B0604020202020204" pitchFamily="34" charset="0"/>
              <a:cs typeface="Arial" panose="020B0604020202020204" pitchFamily="34" charset="0"/>
            </a:endParaRPr>
          </a:p>
          <a:p>
            <a:pPr algn="just"/>
            <a:r>
              <a:rPr lang="es-ES" sz="2000" b="1" dirty="0" smtClean="0">
                <a:latin typeface="Arial" panose="020B0604020202020204" pitchFamily="34" charset="0"/>
                <a:cs typeface="Arial" panose="020B0604020202020204" pitchFamily="34" charset="0"/>
              </a:rPr>
              <a:t>Los </a:t>
            </a:r>
            <a:r>
              <a:rPr lang="es-ES" sz="2000" b="1" dirty="0">
                <a:latin typeface="Arial" panose="020B0604020202020204" pitchFamily="34" charset="0"/>
                <a:cs typeface="Arial" panose="020B0604020202020204" pitchFamily="34" charset="0"/>
              </a:rPr>
              <a:t>elementos </a:t>
            </a:r>
            <a:r>
              <a:rPr lang="es-ES" sz="2000" b="1" dirty="0" smtClean="0">
                <a:latin typeface="Arial" panose="020B0604020202020204" pitchFamily="34" charset="0"/>
                <a:cs typeface="Arial" panose="020B0604020202020204" pitchFamily="34" charset="0"/>
              </a:rPr>
              <a:t>de competencia que </a:t>
            </a:r>
            <a:r>
              <a:rPr lang="es-ES" sz="2000" b="1" dirty="0">
                <a:latin typeface="Arial" panose="020B0604020202020204" pitchFamily="34" charset="0"/>
                <a:cs typeface="Arial" panose="020B0604020202020204" pitchFamily="34" charset="0"/>
              </a:rPr>
              <a:t>considera la unidad son:</a:t>
            </a:r>
          </a:p>
          <a:p>
            <a:pPr lvl="1" algn="just"/>
            <a:endParaRPr lang="es-ES" sz="2000" dirty="0" smtClean="0">
              <a:latin typeface="Arial" panose="020B0604020202020204" pitchFamily="34" charset="0"/>
              <a:cs typeface="Arial" panose="020B0604020202020204" pitchFamily="34" charset="0"/>
            </a:endParaRPr>
          </a:p>
          <a:p>
            <a:pPr marL="1200150" lvl="2" indent="-285750" algn="just">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Capacidad </a:t>
            </a:r>
            <a:r>
              <a:rPr lang="es-MX" sz="2000" dirty="0">
                <a:latin typeface="Arial" panose="020B0604020202020204" pitchFamily="34" charset="0"/>
                <a:cs typeface="Arial" panose="020B0604020202020204" pitchFamily="34" charset="0"/>
              </a:rPr>
              <a:t>de análisis y </a:t>
            </a:r>
            <a:r>
              <a:rPr lang="es-MX" sz="2000" dirty="0" smtClean="0">
                <a:latin typeface="Arial" panose="020B0604020202020204" pitchFamily="34" charset="0"/>
                <a:cs typeface="Arial" panose="020B0604020202020204" pitchFamily="34" charset="0"/>
              </a:rPr>
              <a:t>síntesis.</a:t>
            </a:r>
          </a:p>
          <a:p>
            <a:pPr marL="1200150" lvl="2" indent="-285750" algn="just">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Capacidad </a:t>
            </a:r>
            <a:r>
              <a:rPr lang="es-MX" sz="2000" dirty="0">
                <a:latin typeface="Arial" panose="020B0604020202020204" pitchFamily="34" charset="0"/>
                <a:cs typeface="Arial" panose="020B0604020202020204" pitchFamily="34" charset="0"/>
              </a:rPr>
              <a:t>técnica y </a:t>
            </a:r>
            <a:r>
              <a:rPr lang="es-MX" sz="2000" dirty="0" smtClean="0">
                <a:latin typeface="Arial" panose="020B0604020202020204" pitchFamily="34" charset="0"/>
                <a:cs typeface="Arial" panose="020B0604020202020204" pitchFamily="34" charset="0"/>
              </a:rPr>
              <a:t>conceptual.</a:t>
            </a:r>
            <a:endParaRPr lang="es-MX" sz="2000" dirty="0">
              <a:latin typeface="Arial" panose="020B0604020202020204" pitchFamily="34" charset="0"/>
              <a:cs typeface="Arial" panose="020B0604020202020204" pitchFamily="34" charset="0"/>
            </a:endParaRPr>
          </a:p>
          <a:p>
            <a:pPr marL="1257300" lvl="2" indent="-342900" algn="just">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Toma </a:t>
            </a:r>
            <a:r>
              <a:rPr lang="es-MX" sz="2000" dirty="0">
                <a:latin typeface="Arial" panose="020B0604020202020204" pitchFamily="34" charset="0"/>
                <a:cs typeface="Arial" panose="020B0604020202020204" pitchFamily="34" charset="0"/>
              </a:rPr>
              <a:t>de </a:t>
            </a:r>
            <a:r>
              <a:rPr lang="es-MX" sz="2000" dirty="0" smtClean="0">
                <a:latin typeface="Arial" panose="020B0604020202020204" pitchFamily="34" charset="0"/>
                <a:cs typeface="Arial" panose="020B0604020202020204" pitchFamily="34" charset="0"/>
              </a:rPr>
              <a:t>decisiones. </a:t>
            </a:r>
          </a:p>
          <a:p>
            <a:pPr marL="1257300" lvl="2" indent="-342900" algn="just">
              <a:buFont typeface="Wingdings" panose="05000000000000000000" pitchFamily="2" charset="2"/>
              <a:buChar char="§"/>
            </a:pPr>
            <a:r>
              <a:rPr lang="es-MX" sz="2000" dirty="0" smtClean="0">
                <a:latin typeface="Arial" panose="020B0604020202020204" pitchFamily="34" charset="0"/>
                <a:cs typeface="Arial" panose="020B0604020202020204" pitchFamily="34" charset="0"/>
              </a:rPr>
              <a:t>Ejercicios resueltos.</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774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539552" y="1028343"/>
            <a:ext cx="3672408" cy="5078313"/>
          </a:xfrm>
          <a:prstGeom prst="rect">
            <a:avLst/>
          </a:prstGeom>
        </p:spPr>
        <p:txBody>
          <a:bodyPr wrap="square">
            <a:spAutoFit/>
          </a:bodyPr>
          <a:lstStyle/>
          <a:p>
            <a:pPr marL="514350" indent="-514350" algn="just">
              <a:lnSpc>
                <a:spcPct val="150000"/>
              </a:lnSpc>
            </a:pPr>
            <a:r>
              <a:rPr lang="es-MX" b="1" dirty="0" smtClean="0">
                <a:latin typeface="Arial" pitchFamily="34" charset="0"/>
                <a:cs typeface="Arial" pitchFamily="34" charset="0"/>
              </a:rPr>
              <a:t>2.1. ESTRUCTURA DEL ÁREA DE COMPRAS Y EL CONCEPTO DE ALMACÉN</a:t>
            </a:r>
            <a:r>
              <a:rPr lang="es-MX" b="1" dirty="0">
                <a:latin typeface="Arial" pitchFamily="34" charset="0"/>
                <a:cs typeface="Arial" pitchFamily="34" charset="0"/>
              </a:rPr>
              <a:t>.</a:t>
            </a:r>
          </a:p>
          <a:p>
            <a:pPr marL="514350" indent="-514350" algn="just">
              <a:lnSpc>
                <a:spcPct val="150000"/>
              </a:lnSpc>
            </a:pPr>
            <a:r>
              <a:rPr lang="es-MX" b="1" dirty="0" smtClean="0">
                <a:latin typeface="Arial" pitchFamily="34" charset="0"/>
                <a:cs typeface="Arial" pitchFamily="34" charset="0"/>
              </a:rPr>
              <a:t>	</a:t>
            </a:r>
            <a:r>
              <a:rPr lang="es-MX" sz="1600" b="1" dirty="0" smtClean="0">
                <a:latin typeface="Arial" pitchFamily="34" charset="0"/>
                <a:cs typeface="Arial" pitchFamily="34" charset="0"/>
              </a:rPr>
              <a:t>Es considerado el lugar físico donde se resguardan los activos circulantes de la empresa y cuyo objetivo es el de salvaguardarlos bajo el enfoque de inventarios precisos, movimiento eficiente y distribución efectiva como factor de gestión del área de compras.</a:t>
            </a:r>
            <a:endParaRPr lang="es-MX" sz="1600" b="1" dirty="0">
              <a:latin typeface="Arial" pitchFamily="34" charset="0"/>
              <a:cs typeface="Arial" pitchFamily="34" charset="0"/>
            </a:endParaRPr>
          </a:p>
        </p:txBody>
      </p:sp>
      <p:pic>
        <p:nvPicPr>
          <p:cNvPr id="1026" name="Picture 2" descr="Almacen con pisos epo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84784"/>
            <a:ext cx="4176464" cy="4278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384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latin typeface="Arial" panose="020B0604020202020204" pitchFamily="34" charset="0"/>
                <a:cs typeface="Arial" panose="020B0604020202020204" pitchFamily="34" charset="0"/>
              </a:rPr>
              <a:t>“</a:t>
            </a:r>
            <a:r>
              <a:rPr lang="es-ES" sz="1800" b="1" dirty="0">
                <a:latin typeface="Arial" panose="020B0604020202020204" pitchFamily="34" charset="0"/>
                <a:cs typeface="Arial" panose="020B0604020202020204" pitchFamily="34" charset="0"/>
              </a:rPr>
              <a:t>COMO PLANEAR UN DEPARTAMENTO DE COMPRAS”</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539552" y="1028343"/>
            <a:ext cx="8064896" cy="5724644"/>
          </a:xfrm>
          <a:prstGeom prst="rect">
            <a:avLst/>
          </a:prstGeom>
        </p:spPr>
        <p:txBody>
          <a:bodyPr wrap="square">
            <a:spAutoFit/>
          </a:bodyPr>
          <a:lstStyle/>
          <a:p>
            <a:pPr marL="514350" indent="-514350" algn="just">
              <a:lnSpc>
                <a:spcPct val="150000"/>
              </a:lnSpc>
            </a:pPr>
            <a:r>
              <a:rPr lang="es-MX" b="1" dirty="0" smtClean="0">
                <a:latin typeface="Arial" pitchFamily="34" charset="0"/>
                <a:cs typeface="Arial" pitchFamily="34" charset="0"/>
              </a:rPr>
              <a:t>2.2. CLASIFICACIÓN DE LOS PRODUCTOS.</a:t>
            </a:r>
            <a:endParaRPr lang="es-MX" b="1" dirty="0">
              <a:latin typeface="Arial" pitchFamily="34" charset="0"/>
              <a:cs typeface="Arial" pitchFamily="34" charset="0"/>
            </a:endParaRPr>
          </a:p>
          <a:p>
            <a:pPr marL="514350" indent="-514350" algn="just">
              <a:lnSpc>
                <a:spcPct val="150000"/>
              </a:lnSpc>
            </a:pPr>
            <a:r>
              <a:rPr lang="es-MX" b="1" dirty="0" smtClean="0">
                <a:latin typeface="Arial" pitchFamily="34" charset="0"/>
                <a:cs typeface="Arial" pitchFamily="34" charset="0"/>
              </a:rPr>
              <a:t>	</a:t>
            </a:r>
            <a:r>
              <a:rPr lang="es-MX" sz="1600" b="1" dirty="0" smtClean="0">
                <a:latin typeface="Arial" pitchFamily="34" charset="0"/>
                <a:cs typeface="Arial" pitchFamily="34" charset="0"/>
              </a:rPr>
              <a:t>MATERIA PRIMA. Producto que va a ser sujeto a transformación con el único propósito de generar un bien tangible.</a:t>
            </a:r>
          </a:p>
          <a:p>
            <a:pPr marL="514350" indent="-514350" algn="just">
              <a:lnSpc>
                <a:spcPct val="150000"/>
              </a:lnSpc>
            </a:pPr>
            <a:r>
              <a:rPr lang="es-MX" sz="1600" b="1" dirty="0" smtClean="0">
                <a:latin typeface="Arial" pitchFamily="34" charset="0"/>
                <a:cs typeface="Arial" pitchFamily="34" charset="0"/>
              </a:rPr>
              <a:t> </a:t>
            </a:r>
          </a:p>
          <a:p>
            <a:pPr marL="514350" indent="-514350" algn="just">
              <a:lnSpc>
                <a:spcPct val="150000"/>
              </a:lnSpc>
            </a:pPr>
            <a:r>
              <a:rPr lang="es-MX" sz="1600" b="1" dirty="0">
                <a:latin typeface="Arial" pitchFamily="34" charset="0"/>
                <a:cs typeface="Arial" pitchFamily="34" charset="0"/>
              </a:rPr>
              <a:t>	</a:t>
            </a:r>
            <a:r>
              <a:rPr lang="es-MX" sz="1600" b="1" dirty="0" smtClean="0">
                <a:latin typeface="Arial" pitchFamily="34" charset="0"/>
                <a:cs typeface="Arial" pitchFamily="34" charset="0"/>
              </a:rPr>
              <a:t>SUMINISTRO. Recurso que apoya la operatividad del sistema productivo de una empresa (Energía, Gas, Agua, Oxigeno, Nitrógeno, etc.</a:t>
            </a:r>
          </a:p>
          <a:p>
            <a:pPr marL="514350" indent="-514350" algn="just">
              <a:lnSpc>
                <a:spcPct val="150000"/>
              </a:lnSpc>
            </a:pPr>
            <a:endParaRPr lang="es-MX" sz="1600" b="1" dirty="0" smtClean="0">
              <a:latin typeface="Arial" pitchFamily="34" charset="0"/>
              <a:cs typeface="Arial" pitchFamily="34" charset="0"/>
            </a:endParaRPr>
          </a:p>
          <a:p>
            <a:pPr marL="514350" indent="-514350" algn="just">
              <a:lnSpc>
                <a:spcPct val="150000"/>
              </a:lnSpc>
            </a:pPr>
            <a:r>
              <a:rPr lang="es-MX" sz="1600" b="1" dirty="0">
                <a:latin typeface="Arial" pitchFamily="34" charset="0"/>
                <a:cs typeface="Arial" pitchFamily="34" charset="0"/>
              </a:rPr>
              <a:t>	</a:t>
            </a:r>
            <a:r>
              <a:rPr lang="es-MX" sz="1600" b="1" dirty="0" smtClean="0">
                <a:latin typeface="Arial" pitchFamily="34" charset="0"/>
                <a:cs typeface="Arial" pitchFamily="34" charset="0"/>
              </a:rPr>
              <a:t>INSUMO. Recurso que soporta la operatividad de un proceso de transformación y que su requerimiento es especializado ( Tornillos, motores, aceite, rodillos, sistemas neumáticos, </a:t>
            </a:r>
            <a:r>
              <a:rPr lang="es-MX" sz="1600" b="1" dirty="0" err="1" smtClean="0">
                <a:latin typeface="Arial" pitchFamily="34" charset="0"/>
                <a:cs typeface="Arial" pitchFamily="34" charset="0"/>
              </a:rPr>
              <a:t>etc</a:t>
            </a:r>
            <a:r>
              <a:rPr lang="es-MX" sz="1600" b="1" dirty="0" smtClean="0">
                <a:latin typeface="Arial" pitchFamily="34" charset="0"/>
                <a:cs typeface="Arial" pitchFamily="34" charset="0"/>
              </a:rPr>
              <a:t>).</a:t>
            </a:r>
          </a:p>
          <a:p>
            <a:pPr marL="514350" indent="-514350" algn="just">
              <a:lnSpc>
                <a:spcPct val="150000"/>
              </a:lnSpc>
            </a:pPr>
            <a:endParaRPr lang="es-MX" sz="1600" b="1" dirty="0" smtClean="0">
              <a:latin typeface="Arial" pitchFamily="34" charset="0"/>
              <a:cs typeface="Arial" pitchFamily="34" charset="0"/>
            </a:endParaRPr>
          </a:p>
          <a:p>
            <a:pPr marL="514350" indent="-514350" algn="just">
              <a:lnSpc>
                <a:spcPct val="150000"/>
              </a:lnSpc>
            </a:pPr>
            <a:r>
              <a:rPr lang="es-MX" sz="1600" b="1" dirty="0">
                <a:latin typeface="Arial" pitchFamily="34" charset="0"/>
                <a:cs typeface="Arial" pitchFamily="34" charset="0"/>
              </a:rPr>
              <a:t>	</a:t>
            </a:r>
            <a:r>
              <a:rPr lang="es-MX" sz="1600" b="1" dirty="0" smtClean="0">
                <a:latin typeface="Arial" pitchFamily="34" charset="0"/>
                <a:cs typeface="Arial" pitchFamily="34" charset="0"/>
              </a:rPr>
              <a:t>EQUIPO. Sistema que permite adecuarse a un sistema productivo y promueve el desarrollo proactivo de la información operativa ( Monitores, </a:t>
            </a:r>
            <a:r>
              <a:rPr lang="es-MX" sz="1600" b="1" dirty="0" err="1" smtClean="0">
                <a:latin typeface="Arial" pitchFamily="34" charset="0"/>
                <a:cs typeface="Arial" pitchFamily="34" charset="0"/>
              </a:rPr>
              <a:t>SPS´s</a:t>
            </a:r>
            <a:r>
              <a:rPr lang="es-MX" sz="1600" b="1" dirty="0" smtClean="0">
                <a:latin typeface="Arial" pitchFamily="34" charset="0"/>
                <a:cs typeface="Arial" pitchFamily="34" charset="0"/>
              </a:rPr>
              <a:t>, Contadores, etc.)</a:t>
            </a:r>
          </a:p>
          <a:p>
            <a:pPr marL="514350" indent="-514350" algn="just">
              <a:lnSpc>
                <a:spcPct val="150000"/>
              </a:lnSpc>
            </a:pPr>
            <a:endParaRPr lang="es-MX" sz="1600" b="1" dirty="0">
              <a:latin typeface="Arial" pitchFamily="34" charset="0"/>
              <a:cs typeface="Arial" pitchFamily="34" charset="0"/>
            </a:endParaRPr>
          </a:p>
        </p:txBody>
      </p:sp>
    </p:spTree>
    <p:extLst>
      <p:ext uri="{BB962C8B-B14F-4D97-AF65-F5344CB8AC3E}">
        <p14:creationId xmlns:p14="http://schemas.microsoft.com/office/powerpoint/2010/main" val="117073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“COMO PLANEAR UN DEPARTAMENTO DE COMPRAS”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539552" y="1028343"/>
            <a:ext cx="3672408" cy="4985980"/>
          </a:xfrm>
          <a:prstGeom prst="rect">
            <a:avLst/>
          </a:prstGeom>
        </p:spPr>
        <p:txBody>
          <a:bodyPr wrap="square">
            <a:spAutoFit/>
          </a:bodyPr>
          <a:lstStyle/>
          <a:p>
            <a:pPr marL="514350" indent="-514350" algn="just">
              <a:lnSpc>
                <a:spcPct val="150000"/>
              </a:lnSpc>
            </a:pPr>
            <a:r>
              <a:rPr lang="es-MX" b="1" dirty="0" smtClean="0">
                <a:latin typeface="Arial" pitchFamily="34" charset="0"/>
                <a:cs typeface="Arial" pitchFamily="34" charset="0"/>
              </a:rPr>
              <a:t>2.3. CLASIFICACIÓN DE PROVEEDORES CON BASE A UBICACIÓN, PRODUCTO, VOLUMEN.</a:t>
            </a:r>
          </a:p>
          <a:p>
            <a:pPr marL="514350" indent="-514350" algn="just">
              <a:lnSpc>
                <a:spcPct val="150000"/>
              </a:lnSpc>
            </a:pPr>
            <a:endParaRPr lang="es-MX" sz="2000" b="1" dirty="0" smtClean="0">
              <a:latin typeface="Arial" pitchFamily="34" charset="0"/>
              <a:cs typeface="Arial" pitchFamily="34" charset="0"/>
            </a:endParaRPr>
          </a:p>
          <a:p>
            <a:pPr marL="514350" indent="-514350" algn="just">
              <a:lnSpc>
                <a:spcPct val="150000"/>
              </a:lnSpc>
            </a:pPr>
            <a:r>
              <a:rPr lang="es-MX" sz="2000" b="1" dirty="0" smtClean="0">
                <a:latin typeface="Arial" pitchFamily="34" charset="0"/>
                <a:cs typeface="Arial" pitchFamily="34" charset="0"/>
              </a:rPr>
              <a:t>Sección </a:t>
            </a:r>
            <a:r>
              <a:rPr lang="es-MX" sz="2000" b="1" dirty="0">
                <a:latin typeface="Arial" pitchFamily="34" charset="0"/>
                <a:cs typeface="Arial" pitchFamily="34" charset="0"/>
              </a:rPr>
              <a:t>1. Artículos </a:t>
            </a:r>
            <a:r>
              <a:rPr lang="es-MX" sz="2000" b="1" dirty="0" smtClean="0">
                <a:latin typeface="Arial" pitchFamily="34" charset="0"/>
                <a:cs typeface="Arial" pitchFamily="34" charset="0"/>
              </a:rPr>
              <a:t>de mayor </a:t>
            </a:r>
            <a:r>
              <a:rPr lang="es-MX" sz="2000" b="1" dirty="0">
                <a:latin typeface="Arial" pitchFamily="34" charset="0"/>
                <a:cs typeface="Arial" pitchFamily="34" charset="0"/>
              </a:rPr>
              <a:t>movimiento.</a:t>
            </a:r>
          </a:p>
          <a:p>
            <a:pPr marL="514350" indent="-514350" algn="just">
              <a:lnSpc>
                <a:spcPct val="150000"/>
              </a:lnSpc>
            </a:pPr>
            <a:r>
              <a:rPr lang="es-MX" sz="2000" b="1" dirty="0">
                <a:latin typeface="Arial" pitchFamily="34" charset="0"/>
                <a:cs typeface="Arial" pitchFamily="34" charset="0"/>
              </a:rPr>
              <a:t>Sección 2. Mediano movimiento.</a:t>
            </a:r>
          </a:p>
          <a:p>
            <a:pPr marL="514350" indent="-514350" algn="just">
              <a:lnSpc>
                <a:spcPct val="150000"/>
              </a:lnSpc>
            </a:pPr>
            <a:r>
              <a:rPr lang="es-MX" sz="2000" b="1" dirty="0">
                <a:latin typeface="Arial" pitchFamily="34" charset="0"/>
                <a:cs typeface="Arial" pitchFamily="34" charset="0"/>
              </a:rPr>
              <a:t>Sección 3. Lento movimiento</a:t>
            </a:r>
            <a:r>
              <a:rPr lang="es-MX" sz="2000" b="1" dirty="0" smtClean="0">
                <a:latin typeface="Arial" pitchFamily="34" charset="0"/>
                <a:cs typeface="Arial" pitchFamily="34" charset="0"/>
              </a:rPr>
              <a:t>.</a:t>
            </a:r>
            <a:endParaRPr lang="es-MX" sz="2000" b="1" dirty="0">
              <a:latin typeface="Arial" pitchFamily="34" charset="0"/>
              <a:cs typeface="Arial" pitchFamily="34" charset="0"/>
            </a:endParaRPr>
          </a:p>
        </p:txBody>
      </p:sp>
      <p:pic>
        <p:nvPicPr>
          <p:cNvPr id="2050" name="Picture 2" descr="Warehous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916832"/>
            <a:ext cx="4376052" cy="3336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857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2050</TotalTime>
  <Words>2192</Words>
  <Application>Microsoft Office PowerPoint</Application>
  <PresentationFormat>Presentación en pantalla (4:3)</PresentationFormat>
  <Paragraphs>340</Paragraphs>
  <Slides>34</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Arial</vt:lpstr>
      <vt:lpstr>Calibri</vt:lpstr>
      <vt:lpstr>Helvetica Neue Light</vt:lpstr>
      <vt:lpstr>Helvetica Neue Medium</vt:lpstr>
      <vt:lpstr>Times New Roman</vt:lpstr>
      <vt:lpstr>Wingdings</vt:lpstr>
      <vt:lpstr>Tema de Office</vt:lpstr>
      <vt:lpstr>Material didáctico solo visión proyectable</vt:lpstr>
      <vt:lpstr>Presentación de PowerPoint</vt:lpstr>
      <vt:lpstr>Presentación de PowerPoint</vt:lpstr>
      <vt:lpstr>“COMO PLANEAR UN DEPARTAMENTO DE COMPRAS”</vt:lpstr>
      <vt:lpstr> INDICE ELABORADO </vt:lpstr>
      <vt:lpstr> Guion explicativo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Alberto</dc:creator>
  <cp:lastModifiedBy>jose luis</cp:lastModifiedBy>
  <cp:revision>186</cp:revision>
  <dcterms:created xsi:type="dcterms:W3CDTF">2014-09-11T01:45:43Z</dcterms:created>
  <dcterms:modified xsi:type="dcterms:W3CDTF">2015-10-02T03:45:28Z</dcterms:modified>
</cp:coreProperties>
</file>