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48" r:id="rId2"/>
    <p:sldId id="349" r:id="rId3"/>
    <p:sldId id="350" r:id="rId4"/>
    <p:sldId id="351" r:id="rId5"/>
    <p:sldId id="352" r:id="rId6"/>
    <p:sldId id="353" r:id="rId7"/>
    <p:sldId id="35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70" r:id="rId19"/>
    <p:sldId id="371" r:id="rId20"/>
    <p:sldId id="372" r:id="rId21"/>
    <p:sldId id="373" r:id="rId22"/>
    <p:sldId id="376" r:id="rId23"/>
    <p:sldId id="374" r:id="rId24"/>
    <p:sldId id="375" r:id="rId25"/>
    <p:sldId id="377" r:id="rId26"/>
    <p:sldId id="378" r:id="rId27"/>
    <p:sldId id="379" r:id="rId28"/>
    <p:sldId id="380" r:id="rId29"/>
    <p:sldId id="381" r:id="rId30"/>
    <p:sldId id="382" r:id="rId31"/>
    <p:sldId id="383" r:id="rId32"/>
    <p:sldId id="384" r:id="rId33"/>
    <p:sldId id="385" r:id="rId34"/>
    <p:sldId id="386" r:id="rId35"/>
    <p:sldId id="387" r:id="rId36"/>
    <p:sldId id="347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70" d="100"/>
          <a:sy n="70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AA63FD-F3C3-4228-9076-7D01F7369F61}" type="doc">
      <dgm:prSet loTypeId="urn:microsoft.com/office/officeart/2005/8/layout/cycle5" loCatId="cycle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45ADB73F-A5BD-491A-8939-D2BD329B866C}">
      <dgm:prSet phldrT="[Texto]" custT="1"/>
      <dgm:sp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</dgm:spPr>
      <dgm:t>
        <a:bodyPr/>
        <a:lstStyle/>
        <a:p>
          <a:r>
            <a:rPr lang="es-MX" sz="1400" dirty="0" smtClean="0">
              <a:solidFill>
                <a:schemeClr val="tx1"/>
              </a:solidFill>
              <a:latin typeface="Arial" panose="020B0604020202020204" pitchFamily="34" charset="0"/>
            </a:rPr>
            <a:t>Requerimientos  </a:t>
          </a:r>
          <a:endParaRPr lang="es-MX" sz="1400" b="1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2D4417-7FEB-456C-8E10-5563630BA384}" type="parTrans" cxnId="{478457E6-6F44-449C-B32A-A828A51F01BE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DD46F5-4717-47AE-BA3B-E8CB166F46B1}" type="sibTrans" cxnId="{478457E6-6F44-449C-B32A-A828A51F01BE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A26D7F-B2EE-4533-BC6D-81FB054E6BCB}">
      <dgm:prSet phldrT="[Texto]" custT="1"/>
      <dgm:spPr/>
      <dgm:t>
        <a:bodyPr/>
        <a:lstStyle/>
        <a:p>
          <a:r>
            <a:rPr lang="es-MX" sz="1400" b="0" i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Evaluación técnica</a:t>
          </a:r>
          <a:endParaRPr lang="es-MX" sz="1400" b="0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0BE730-2E3D-48B8-B84A-339556E5972B}" type="parTrans" cxnId="{31CC9D08-B105-469E-8BFC-C7BAC83B338D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6CC68B-CD08-4219-984B-BAE177BC1B6F}" type="sibTrans" cxnId="{31CC9D08-B105-469E-8BFC-C7BAC83B338D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6674A1-2ABF-42DC-BB5B-C0B20EAEE4B9}">
      <dgm:prSet phldrT="[Texto]" custT="1"/>
      <dgm:spPr/>
      <dgm:t>
        <a:bodyPr/>
        <a:lstStyle/>
        <a:p>
          <a:r>
            <a:rPr lang="es-MX" sz="1400" b="0" i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Ventas</a:t>
          </a:r>
          <a:endParaRPr lang="es-MX" sz="1400" b="0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87F3815-7F30-4831-A990-345CB0F49B88}" type="parTrans" cxnId="{F1C1CD2F-B24C-47E8-B0C1-B85F71CDB557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C276286-3C98-4CF6-B590-215659632BB0}" type="sibTrans" cxnId="{F1C1CD2F-B24C-47E8-B0C1-B85F71CDB557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AABE92-5F21-41A1-AC78-B4F2CD4B52D5}">
      <dgm:prSet phldrT="[Texto]" custT="1"/>
      <dgm:spPr/>
      <dgm:t>
        <a:bodyPr/>
        <a:lstStyle/>
        <a:p>
          <a:r>
            <a:rPr lang="es-MX" sz="1200" b="0" i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Estudio financiero</a:t>
          </a:r>
          <a:endParaRPr lang="es-MX" sz="1200" b="0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9E8DC4-678C-4016-AE60-F6EF036971CE}" type="parTrans" cxnId="{4D0F1DC1-59B5-431D-90A2-15E1F0483413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E84CFA-BCC1-4810-B7B3-3AFEDBE11748}" type="sibTrans" cxnId="{4D0F1DC1-59B5-431D-90A2-15E1F0483413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484995D-6295-4F0E-B8B0-9EC9D9DF3C0E}">
      <dgm:prSet phldrT="[Texto]" custT="1"/>
      <dgm:spPr/>
      <dgm:t>
        <a:bodyPr/>
        <a:lstStyle/>
        <a:p>
          <a:r>
            <a:rPr lang="es-MX" sz="1200" b="0" i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Estudio de mercado</a:t>
          </a:r>
          <a:endParaRPr lang="es-MX" sz="1200" b="0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55CE69-9F26-4F6F-B03F-E4A95D8C9DFC}" type="sibTrans" cxnId="{D1F72451-CDAC-4916-95C8-080CCF8F2FA6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FAB9EE3-AFC8-48D0-9CFD-CD60F263D12E}" type="parTrans" cxnId="{D1F72451-CDAC-4916-95C8-080CCF8F2FA6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B5574E-D66D-476C-8882-9055E67FE02E}" type="pres">
      <dgm:prSet presAssocID="{88AA63FD-F3C3-4228-9076-7D01F7369F6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D8DFF58-74BF-4B43-9E1B-49565141BAFD}" type="pres">
      <dgm:prSet presAssocID="{45ADB73F-A5BD-491A-8939-D2BD329B866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5DC252-0F60-4C5B-A850-F9BBD31B12A7}" type="pres">
      <dgm:prSet presAssocID="{45ADB73F-A5BD-491A-8939-D2BD329B866C}" presName="spNode" presStyleCnt="0"/>
      <dgm:spPr/>
    </dgm:pt>
    <dgm:pt modelId="{B620A558-F5C1-4A9E-B5D1-6BDB176260BE}" type="pres">
      <dgm:prSet presAssocID="{92DD46F5-4717-47AE-BA3B-E8CB166F46B1}" presName="sibTrans" presStyleLbl="sibTrans1D1" presStyleIdx="0" presStyleCnt="5"/>
      <dgm:spPr/>
      <dgm:t>
        <a:bodyPr/>
        <a:lstStyle/>
        <a:p>
          <a:endParaRPr lang="es-MX"/>
        </a:p>
      </dgm:t>
    </dgm:pt>
    <dgm:pt modelId="{87E26C76-ABAE-4A6F-BCDB-146FAB85A259}" type="pres">
      <dgm:prSet presAssocID="{8484995D-6295-4F0E-B8B0-9EC9D9DF3C0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4AA59F-5A66-4968-B1CB-578E25B29F3F}" type="pres">
      <dgm:prSet presAssocID="{8484995D-6295-4F0E-B8B0-9EC9D9DF3C0E}" presName="spNode" presStyleCnt="0"/>
      <dgm:spPr/>
    </dgm:pt>
    <dgm:pt modelId="{61CDD775-7DE4-48C6-A364-9B19BED94835}" type="pres">
      <dgm:prSet presAssocID="{9655CE69-9F26-4F6F-B03F-E4A95D8C9DFC}" presName="sibTrans" presStyleLbl="sibTrans1D1" presStyleIdx="1" presStyleCnt="5"/>
      <dgm:spPr/>
      <dgm:t>
        <a:bodyPr/>
        <a:lstStyle/>
        <a:p>
          <a:endParaRPr lang="es-MX"/>
        </a:p>
      </dgm:t>
    </dgm:pt>
    <dgm:pt modelId="{2B0641D6-5AF4-469B-834F-21945D5681C0}" type="pres">
      <dgm:prSet presAssocID="{73A26D7F-B2EE-4533-BC6D-81FB054E6BC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004378-E15B-44AD-8AD2-7619B9FF031B}" type="pres">
      <dgm:prSet presAssocID="{73A26D7F-B2EE-4533-BC6D-81FB054E6BCB}" presName="spNode" presStyleCnt="0"/>
      <dgm:spPr/>
    </dgm:pt>
    <dgm:pt modelId="{9C6E8BD3-FCAB-472A-8B01-ED67A764BD41}" type="pres">
      <dgm:prSet presAssocID="{096CC68B-CD08-4219-984B-BAE177BC1B6F}" presName="sibTrans" presStyleLbl="sibTrans1D1" presStyleIdx="2" presStyleCnt="5"/>
      <dgm:spPr/>
      <dgm:t>
        <a:bodyPr/>
        <a:lstStyle/>
        <a:p>
          <a:endParaRPr lang="es-MX"/>
        </a:p>
      </dgm:t>
    </dgm:pt>
    <dgm:pt modelId="{637C12DC-0716-46E6-8D02-04AB635317EA}" type="pres">
      <dgm:prSet presAssocID="{3D6674A1-2ABF-42DC-BB5B-C0B20EAEE4B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8243B3-2DC3-420A-B0DD-FE773C0665FE}" type="pres">
      <dgm:prSet presAssocID="{3D6674A1-2ABF-42DC-BB5B-C0B20EAEE4B9}" presName="spNode" presStyleCnt="0"/>
      <dgm:spPr/>
    </dgm:pt>
    <dgm:pt modelId="{A9DC648E-0558-409B-9592-3E12B76FA444}" type="pres">
      <dgm:prSet presAssocID="{7C276286-3C98-4CF6-B590-215659632BB0}" presName="sibTrans" presStyleLbl="sibTrans1D1" presStyleIdx="3" presStyleCnt="5"/>
      <dgm:spPr/>
      <dgm:t>
        <a:bodyPr/>
        <a:lstStyle/>
        <a:p>
          <a:endParaRPr lang="es-MX"/>
        </a:p>
      </dgm:t>
    </dgm:pt>
    <dgm:pt modelId="{108E2CAD-F74B-4442-8197-220E5E4DFB1F}" type="pres">
      <dgm:prSet presAssocID="{30AABE92-5F21-41A1-AC78-B4F2CD4B52D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8AA779-036B-4839-8C98-D759FD0CDB17}" type="pres">
      <dgm:prSet presAssocID="{30AABE92-5F21-41A1-AC78-B4F2CD4B52D5}" presName="spNode" presStyleCnt="0"/>
      <dgm:spPr/>
    </dgm:pt>
    <dgm:pt modelId="{680B4F48-6C0B-437B-AFF8-A84492259D15}" type="pres">
      <dgm:prSet presAssocID="{3AE84CFA-BCC1-4810-B7B3-3AFEDBE11748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84A433F8-D4A9-46F7-B699-8658662CAF48}" type="presOf" srcId="{8484995D-6295-4F0E-B8B0-9EC9D9DF3C0E}" destId="{87E26C76-ABAE-4A6F-BCDB-146FAB85A259}" srcOrd="0" destOrd="0" presId="urn:microsoft.com/office/officeart/2005/8/layout/cycle5"/>
    <dgm:cxn modelId="{6F079BEE-8650-4898-972F-A9F57910C9DB}" type="presOf" srcId="{7C276286-3C98-4CF6-B590-215659632BB0}" destId="{A9DC648E-0558-409B-9592-3E12B76FA444}" srcOrd="0" destOrd="0" presId="urn:microsoft.com/office/officeart/2005/8/layout/cycle5"/>
    <dgm:cxn modelId="{F8AF274E-B165-4852-B8A4-BFF9F3C9B771}" type="presOf" srcId="{3D6674A1-2ABF-42DC-BB5B-C0B20EAEE4B9}" destId="{637C12DC-0716-46E6-8D02-04AB635317EA}" srcOrd="0" destOrd="0" presId="urn:microsoft.com/office/officeart/2005/8/layout/cycle5"/>
    <dgm:cxn modelId="{F1C1CD2F-B24C-47E8-B0C1-B85F71CDB557}" srcId="{88AA63FD-F3C3-4228-9076-7D01F7369F61}" destId="{3D6674A1-2ABF-42DC-BB5B-C0B20EAEE4B9}" srcOrd="3" destOrd="0" parTransId="{687F3815-7F30-4831-A990-345CB0F49B88}" sibTransId="{7C276286-3C98-4CF6-B590-215659632BB0}"/>
    <dgm:cxn modelId="{D1F72451-CDAC-4916-95C8-080CCF8F2FA6}" srcId="{88AA63FD-F3C3-4228-9076-7D01F7369F61}" destId="{8484995D-6295-4F0E-B8B0-9EC9D9DF3C0E}" srcOrd="1" destOrd="0" parTransId="{2FAB9EE3-AFC8-48D0-9CFD-CD60F263D12E}" sibTransId="{9655CE69-9F26-4F6F-B03F-E4A95D8C9DFC}"/>
    <dgm:cxn modelId="{302C1489-83CE-41D9-A11F-1BCCA5395487}" type="presOf" srcId="{88AA63FD-F3C3-4228-9076-7D01F7369F61}" destId="{76B5574E-D66D-476C-8882-9055E67FE02E}" srcOrd="0" destOrd="0" presId="urn:microsoft.com/office/officeart/2005/8/layout/cycle5"/>
    <dgm:cxn modelId="{31CC9D08-B105-469E-8BFC-C7BAC83B338D}" srcId="{88AA63FD-F3C3-4228-9076-7D01F7369F61}" destId="{73A26D7F-B2EE-4533-BC6D-81FB054E6BCB}" srcOrd="2" destOrd="0" parTransId="{CA0BE730-2E3D-48B8-B84A-339556E5972B}" sibTransId="{096CC68B-CD08-4219-984B-BAE177BC1B6F}"/>
    <dgm:cxn modelId="{813C692C-491F-4BCE-A7DC-6E1451A8F2B2}" type="presOf" srcId="{73A26D7F-B2EE-4533-BC6D-81FB054E6BCB}" destId="{2B0641D6-5AF4-469B-834F-21945D5681C0}" srcOrd="0" destOrd="0" presId="urn:microsoft.com/office/officeart/2005/8/layout/cycle5"/>
    <dgm:cxn modelId="{4D0F1DC1-59B5-431D-90A2-15E1F0483413}" srcId="{88AA63FD-F3C3-4228-9076-7D01F7369F61}" destId="{30AABE92-5F21-41A1-AC78-B4F2CD4B52D5}" srcOrd="4" destOrd="0" parTransId="{DD9E8DC4-678C-4016-AE60-F6EF036971CE}" sibTransId="{3AE84CFA-BCC1-4810-B7B3-3AFEDBE11748}"/>
    <dgm:cxn modelId="{5A694ABF-FCA2-4EE4-8D0B-0A454FF1C1A2}" type="presOf" srcId="{92DD46F5-4717-47AE-BA3B-E8CB166F46B1}" destId="{B620A558-F5C1-4A9E-B5D1-6BDB176260BE}" srcOrd="0" destOrd="0" presId="urn:microsoft.com/office/officeart/2005/8/layout/cycle5"/>
    <dgm:cxn modelId="{8144EA28-27D8-45B0-A141-539EE8B9B8CE}" type="presOf" srcId="{9655CE69-9F26-4F6F-B03F-E4A95D8C9DFC}" destId="{61CDD775-7DE4-48C6-A364-9B19BED94835}" srcOrd="0" destOrd="0" presId="urn:microsoft.com/office/officeart/2005/8/layout/cycle5"/>
    <dgm:cxn modelId="{A35C1661-E135-4AE7-B372-515CC9397E2E}" type="presOf" srcId="{3AE84CFA-BCC1-4810-B7B3-3AFEDBE11748}" destId="{680B4F48-6C0B-437B-AFF8-A84492259D15}" srcOrd="0" destOrd="0" presId="urn:microsoft.com/office/officeart/2005/8/layout/cycle5"/>
    <dgm:cxn modelId="{7EB5B353-6999-4700-BBF0-8F040A540F63}" type="presOf" srcId="{30AABE92-5F21-41A1-AC78-B4F2CD4B52D5}" destId="{108E2CAD-F74B-4442-8197-220E5E4DFB1F}" srcOrd="0" destOrd="0" presId="urn:microsoft.com/office/officeart/2005/8/layout/cycle5"/>
    <dgm:cxn modelId="{478457E6-6F44-449C-B32A-A828A51F01BE}" srcId="{88AA63FD-F3C3-4228-9076-7D01F7369F61}" destId="{45ADB73F-A5BD-491A-8939-D2BD329B866C}" srcOrd="0" destOrd="0" parTransId="{A22D4417-7FEB-456C-8E10-5563630BA384}" sibTransId="{92DD46F5-4717-47AE-BA3B-E8CB166F46B1}"/>
    <dgm:cxn modelId="{F7AEFE4C-78F0-4648-8B97-D1D17B9E6FD0}" type="presOf" srcId="{096CC68B-CD08-4219-984B-BAE177BC1B6F}" destId="{9C6E8BD3-FCAB-472A-8B01-ED67A764BD41}" srcOrd="0" destOrd="0" presId="urn:microsoft.com/office/officeart/2005/8/layout/cycle5"/>
    <dgm:cxn modelId="{D82176BA-9BA1-4989-BDF0-64C9FAD3A16B}" type="presOf" srcId="{45ADB73F-A5BD-491A-8939-D2BD329B866C}" destId="{1D8DFF58-74BF-4B43-9E1B-49565141BAFD}" srcOrd="0" destOrd="0" presId="urn:microsoft.com/office/officeart/2005/8/layout/cycle5"/>
    <dgm:cxn modelId="{04E2A289-D218-440B-9474-3223C3D183DB}" type="presParOf" srcId="{76B5574E-D66D-476C-8882-9055E67FE02E}" destId="{1D8DFF58-74BF-4B43-9E1B-49565141BAFD}" srcOrd="0" destOrd="0" presId="urn:microsoft.com/office/officeart/2005/8/layout/cycle5"/>
    <dgm:cxn modelId="{45160627-DB50-4350-A977-4773DAC77EB4}" type="presParOf" srcId="{76B5574E-D66D-476C-8882-9055E67FE02E}" destId="{845DC252-0F60-4C5B-A850-F9BBD31B12A7}" srcOrd="1" destOrd="0" presId="urn:microsoft.com/office/officeart/2005/8/layout/cycle5"/>
    <dgm:cxn modelId="{C6B6ECEC-B239-426B-AA6D-50C2D85504B6}" type="presParOf" srcId="{76B5574E-D66D-476C-8882-9055E67FE02E}" destId="{B620A558-F5C1-4A9E-B5D1-6BDB176260BE}" srcOrd="2" destOrd="0" presId="urn:microsoft.com/office/officeart/2005/8/layout/cycle5"/>
    <dgm:cxn modelId="{79BA46D9-F6EB-4C2A-B978-C99743248CEA}" type="presParOf" srcId="{76B5574E-D66D-476C-8882-9055E67FE02E}" destId="{87E26C76-ABAE-4A6F-BCDB-146FAB85A259}" srcOrd="3" destOrd="0" presId="urn:microsoft.com/office/officeart/2005/8/layout/cycle5"/>
    <dgm:cxn modelId="{D0779640-7922-4B2C-A4E4-9ACA8F515DD1}" type="presParOf" srcId="{76B5574E-D66D-476C-8882-9055E67FE02E}" destId="{094AA59F-5A66-4968-B1CB-578E25B29F3F}" srcOrd="4" destOrd="0" presId="urn:microsoft.com/office/officeart/2005/8/layout/cycle5"/>
    <dgm:cxn modelId="{98724F05-BCC9-4B71-8F13-328E31C9C98C}" type="presParOf" srcId="{76B5574E-D66D-476C-8882-9055E67FE02E}" destId="{61CDD775-7DE4-48C6-A364-9B19BED94835}" srcOrd="5" destOrd="0" presId="urn:microsoft.com/office/officeart/2005/8/layout/cycle5"/>
    <dgm:cxn modelId="{FAF20B25-AC29-46C2-94AC-D4DACF4C3F13}" type="presParOf" srcId="{76B5574E-D66D-476C-8882-9055E67FE02E}" destId="{2B0641D6-5AF4-469B-834F-21945D5681C0}" srcOrd="6" destOrd="0" presId="urn:microsoft.com/office/officeart/2005/8/layout/cycle5"/>
    <dgm:cxn modelId="{630D1D70-773E-49E9-A4C7-30BBC4F5DEE4}" type="presParOf" srcId="{76B5574E-D66D-476C-8882-9055E67FE02E}" destId="{29004378-E15B-44AD-8AD2-7619B9FF031B}" srcOrd="7" destOrd="0" presId="urn:microsoft.com/office/officeart/2005/8/layout/cycle5"/>
    <dgm:cxn modelId="{3F05349C-9A84-497B-BD47-AB476BC43277}" type="presParOf" srcId="{76B5574E-D66D-476C-8882-9055E67FE02E}" destId="{9C6E8BD3-FCAB-472A-8B01-ED67A764BD41}" srcOrd="8" destOrd="0" presId="urn:microsoft.com/office/officeart/2005/8/layout/cycle5"/>
    <dgm:cxn modelId="{D3E39A0B-21DD-408B-9D91-7D0ACAC75C28}" type="presParOf" srcId="{76B5574E-D66D-476C-8882-9055E67FE02E}" destId="{637C12DC-0716-46E6-8D02-04AB635317EA}" srcOrd="9" destOrd="0" presId="urn:microsoft.com/office/officeart/2005/8/layout/cycle5"/>
    <dgm:cxn modelId="{3FAFFFF7-1B3A-4A56-8C78-1B0B8DD755D6}" type="presParOf" srcId="{76B5574E-D66D-476C-8882-9055E67FE02E}" destId="{DB8243B3-2DC3-420A-B0DD-FE773C0665FE}" srcOrd="10" destOrd="0" presId="urn:microsoft.com/office/officeart/2005/8/layout/cycle5"/>
    <dgm:cxn modelId="{9B5713DC-F04E-4973-8F92-26C7B67EA87F}" type="presParOf" srcId="{76B5574E-D66D-476C-8882-9055E67FE02E}" destId="{A9DC648E-0558-409B-9592-3E12B76FA444}" srcOrd="11" destOrd="0" presId="urn:microsoft.com/office/officeart/2005/8/layout/cycle5"/>
    <dgm:cxn modelId="{E3EA4AE9-8A34-4984-AF45-2329E34C3716}" type="presParOf" srcId="{76B5574E-D66D-476C-8882-9055E67FE02E}" destId="{108E2CAD-F74B-4442-8197-220E5E4DFB1F}" srcOrd="12" destOrd="0" presId="urn:microsoft.com/office/officeart/2005/8/layout/cycle5"/>
    <dgm:cxn modelId="{9D7EE552-B427-4546-B9D7-5A77477A94DC}" type="presParOf" srcId="{76B5574E-D66D-476C-8882-9055E67FE02E}" destId="{1B8AA779-036B-4839-8C98-D759FD0CDB17}" srcOrd="13" destOrd="0" presId="urn:microsoft.com/office/officeart/2005/8/layout/cycle5"/>
    <dgm:cxn modelId="{0424EE99-477D-422A-8E6F-003839579CD9}" type="presParOf" srcId="{76B5574E-D66D-476C-8882-9055E67FE02E}" destId="{680B4F48-6C0B-437B-AFF8-A84492259D15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BFB18E-0EFD-488C-9797-D2A8B9060137}" type="doc">
      <dgm:prSet loTypeId="urn:microsoft.com/office/officeart/2005/8/layout/chevron2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00C91814-7E72-4F4B-86C5-76177ED4204A}">
      <dgm:prSet phldrT="[Texto]" custT="1"/>
      <dgm:spPr/>
      <dgm:t>
        <a:bodyPr/>
        <a:lstStyle/>
        <a:p>
          <a:pPr algn="ctr"/>
          <a:r>
            <a:rPr lang="es-MX" sz="1600" dirty="0" smtClean="0">
              <a:solidFill>
                <a:schemeClr val="tx1"/>
              </a:solidFill>
            </a:rPr>
            <a:t>1</a:t>
          </a:r>
          <a:endParaRPr lang="es-MX" sz="1600" dirty="0">
            <a:solidFill>
              <a:schemeClr val="tx1"/>
            </a:solidFill>
          </a:endParaRPr>
        </a:p>
      </dgm:t>
    </dgm:pt>
    <dgm:pt modelId="{B28F5520-096C-4E2E-B51F-7F29AE62D883}" type="parTrans" cxnId="{5D3F0A83-D105-4571-822D-338338656D54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297752C6-551A-4E25-A66E-0030544AD0C3}" type="sibTrans" cxnId="{5D3F0A83-D105-4571-822D-338338656D54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9F00CCE2-A78C-49AD-B152-5FC30B88BEF1}">
      <dgm:prSet phldrT="[Texto]" custT="1"/>
      <dgm:spPr/>
      <dgm:t>
        <a:bodyPr/>
        <a:lstStyle/>
        <a:p>
          <a:pPr algn="just"/>
          <a:r>
            <a:rPr lang="es-MX" sz="1600" dirty="0" smtClean="0">
              <a:solidFill>
                <a:schemeClr val="tx1"/>
              </a:solidFill>
            </a:rPr>
            <a:t>Obtener los Estados de Situación Financiera correspondientes a dos fechas que abarquen el periodo que se desea estudiar.</a:t>
          </a:r>
          <a:endParaRPr lang="es-MX" sz="1600" dirty="0">
            <a:solidFill>
              <a:schemeClr val="tx1"/>
            </a:solidFill>
          </a:endParaRPr>
        </a:p>
      </dgm:t>
    </dgm:pt>
    <dgm:pt modelId="{72BCC926-37E1-4EFB-A919-0B77B0314A81}" type="parTrans" cxnId="{3385AF21-025C-449F-80F6-6448B21C9FF0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C57802CB-220D-4AF1-954F-211BA32772BB}" type="sibTrans" cxnId="{3385AF21-025C-449F-80F6-6448B21C9FF0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5CB3CEA1-60C1-4CDA-848C-DF7B86F6BBE1}">
      <dgm:prSet phldrT="[Texto]" custT="1"/>
      <dgm:spPr/>
      <dgm:t>
        <a:bodyPr/>
        <a:lstStyle/>
        <a:p>
          <a:pPr algn="ctr"/>
          <a:r>
            <a:rPr lang="es-MX" sz="1600" dirty="0" smtClean="0">
              <a:solidFill>
                <a:schemeClr val="tx1"/>
              </a:solidFill>
            </a:rPr>
            <a:t>2</a:t>
          </a:r>
          <a:endParaRPr lang="es-MX" sz="1600" dirty="0">
            <a:solidFill>
              <a:schemeClr val="tx1"/>
            </a:solidFill>
          </a:endParaRPr>
        </a:p>
      </dgm:t>
    </dgm:pt>
    <dgm:pt modelId="{701DD3B5-23BA-4B52-A93E-BB1036859D3D}" type="parTrans" cxnId="{934E349F-5045-4BA4-B80C-C75711738F13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20B1116F-0737-4A03-AB62-D22F8E07E47C}" type="sibTrans" cxnId="{934E349F-5045-4BA4-B80C-C75711738F13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B8E01460-14FE-4BEC-9A38-105B2C942ADC}">
      <dgm:prSet phldrT="[Texto]" custT="1"/>
      <dgm:spPr/>
      <dgm:t>
        <a:bodyPr/>
        <a:lstStyle/>
        <a:p>
          <a:pPr algn="just"/>
          <a:r>
            <a:rPr lang="es-MX" sz="1600" dirty="0" smtClean="0">
              <a:solidFill>
                <a:schemeClr val="tx1"/>
              </a:solidFill>
            </a:rPr>
            <a:t>Formular un Estado de Situación Financiera Comparativo.</a:t>
          </a:r>
          <a:endParaRPr lang="es-MX" sz="1600" dirty="0">
            <a:solidFill>
              <a:schemeClr val="tx1"/>
            </a:solidFill>
          </a:endParaRPr>
        </a:p>
      </dgm:t>
    </dgm:pt>
    <dgm:pt modelId="{A54F36CE-B731-4755-944E-1E6472CC7029}" type="parTrans" cxnId="{4B36CFC9-4A6A-4470-8ADA-98019F7F4DC7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BA78647D-C25A-4AFB-89E4-486F0B4DFE7B}" type="sibTrans" cxnId="{4B36CFC9-4A6A-4470-8ADA-98019F7F4DC7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079CC9BB-43A4-4DD4-830F-8EAC65E78D15}">
      <dgm:prSet phldrT="[Texto]" custT="1"/>
      <dgm:spPr/>
      <dgm:t>
        <a:bodyPr/>
        <a:lstStyle/>
        <a:p>
          <a:pPr algn="ctr"/>
          <a:r>
            <a:rPr lang="es-MX" sz="1600" dirty="0" smtClean="0">
              <a:solidFill>
                <a:schemeClr val="tx1"/>
              </a:solidFill>
            </a:rPr>
            <a:t>3</a:t>
          </a:r>
          <a:endParaRPr lang="es-MX" sz="1600" dirty="0">
            <a:solidFill>
              <a:schemeClr val="tx1"/>
            </a:solidFill>
          </a:endParaRPr>
        </a:p>
      </dgm:t>
    </dgm:pt>
    <dgm:pt modelId="{B9E0DB14-8C96-4C0E-B879-D5AE16E2EE6C}" type="parTrans" cxnId="{486EE26D-4918-400B-9ABD-E31831872AD9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38DC820F-7039-4F98-B7F8-09346FEEC710}" type="sibTrans" cxnId="{486EE26D-4918-400B-9ABD-E31831872AD9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150BB9B6-5547-4685-899C-8AEC29BCCCD4}">
      <dgm:prSet phldrT="[Texto]" custT="1"/>
      <dgm:spPr/>
      <dgm:t>
        <a:bodyPr/>
        <a:lstStyle/>
        <a:p>
          <a:pPr algn="just"/>
          <a:endParaRPr lang="es-MX" sz="1400" dirty="0">
            <a:solidFill>
              <a:schemeClr val="tx1"/>
            </a:solidFill>
          </a:endParaRPr>
        </a:p>
      </dgm:t>
    </dgm:pt>
    <dgm:pt modelId="{8FF5CA2E-5CB0-4825-A04F-C2F0FF7E96BF}" type="parTrans" cxnId="{72C36D08-9639-4D92-92F3-48A0058F3B9F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BE8D3616-8B7D-48E8-80D6-A41AF048C8A9}" type="sibTrans" cxnId="{72C36D08-9639-4D92-92F3-48A0058F3B9F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27CB38F2-5E6E-43D3-9319-A8A2FF7ED753}">
      <dgm:prSet phldrT="[Texto]" custT="1"/>
      <dgm:spPr/>
      <dgm:t>
        <a:bodyPr/>
        <a:lstStyle/>
        <a:p>
          <a:pPr algn="ctr"/>
          <a:r>
            <a:rPr lang="es-MX" sz="1600" dirty="0" smtClean="0">
              <a:solidFill>
                <a:schemeClr val="tx1"/>
              </a:solidFill>
            </a:rPr>
            <a:t>4</a:t>
          </a:r>
          <a:endParaRPr lang="es-MX" sz="1600" dirty="0">
            <a:solidFill>
              <a:schemeClr val="tx1"/>
            </a:solidFill>
          </a:endParaRPr>
        </a:p>
      </dgm:t>
    </dgm:pt>
    <dgm:pt modelId="{0428FEE6-D9C6-424C-8EB6-D817B51E834E}" type="parTrans" cxnId="{183D6354-C297-47C1-8A03-771FA0CB5CB5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7B5894BE-C875-4048-A1F9-E4C1C290DBFF}" type="sibTrans" cxnId="{183D6354-C297-47C1-8A03-771FA0CB5CB5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EA3AC169-8FDD-441F-BB8C-6FFD363D9A31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dirty="0" smtClean="0">
              <a:solidFill>
                <a:schemeClr val="tx1"/>
              </a:solidFill>
            </a:rPr>
            <a:t>Tomando en cuenta las diferencias obtenidas mediante dicho de Situación Financiera Comparativo, clasificar los conceptos que constituyen </a:t>
          </a:r>
          <a:r>
            <a:rPr lang="es-MX" sz="1400" u="sng" dirty="0" smtClean="0">
              <a:solidFill>
                <a:schemeClr val="tx1"/>
              </a:solidFill>
            </a:rPr>
            <a:t>origen</a:t>
          </a:r>
          <a:r>
            <a:rPr lang="es-MX" sz="1400" dirty="0" smtClean="0">
              <a:solidFill>
                <a:schemeClr val="tx1"/>
              </a:solidFill>
            </a:rPr>
            <a:t> y los que constituyan </a:t>
          </a:r>
          <a:r>
            <a:rPr lang="es-MX" sz="1400" u="sng" dirty="0" smtClean="0">
              <a:solidFill>
                <a:schemeClr val="tx1"/>
              </a:solidFill>
            </a:rPr>
            <a:t>aplicación</a:t>
          </a:r>
          <a:r>
            <a:rPr lang="es-MX" sz="1400" dirty="0" smtClean="0">
              <a:solidFill>
                <a:schemeClr val="tx1"/>
              </a:solidFill>
            </a:rPr>
            <a:t>.</a:t>
          </a:r>
        </a:p>
        <a:p>
          <a:pPr marL="114300" indent="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MX" sz="1400" dirty="0">
            <a:solidFill>
              <a:schemeClr val="tx1"/>
            </a:solidFill>
          </a:endParaRPr>
        </a:p>
      </dgm:t>
    </dgm:pt>
    <dgm:pt modelId="{07D97F22-76D2-4984-92FB-4F41B3F35CBD}" type="parTrans" cxnId="{AE50C8E2-6B0C-4084-8B43-6F1CE4A999B0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D034ABD7-4FCF-42DC-9BDF-13EB9528A092}" type="sibTrans" cxnId="{AE50C8E2-6B0C-4084-8B43-6F1CE4A999B0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BDD99A9F-6AB0-490D-9BC6-D54668A3251C}">
      <dgm:prSet custT="1"/>
      <dgm:spPr/>
      <dgm:t>
        <a:bodyPr/>
        <a:lstStyle/>
        <a:p>
          <a:pPr algn="just"/>
          <a:r>
            <a:rPr lang="es-MX" sz="1400" dirty="0" smtClean="0">
              <a:solidFill>
                <a:schemeClr val="tx1"/>
              </a:solidFill>
            </a:rPr>
            <a:t>Agrupar dichos conceptos dentro de la ordenación señalada; </a:t>
          </a:r>
          <a:r>
            <a:rPr lang="es-MX" sz="1400" u="sng" dirty="0" smtClean="0">
              <a:solidFill>
                <a:schemeClr val="tx1"/>
              </a:solidFill>
            </a:rPr>
            <a:t>las sumas de cada grupo deberán ser iguales</a:t>
          </a:r>
          <a:r>
            <a:rPr lang="es-MX" sz="1400" dirty="0" smtClean="0">
              <a:solidFill>
                <a:schemeClr val="tx1"/>
              </a:solidFill>
            </a:rPr>
            <a:t>; ya que mostrarán el movimiento que han tenido dichos recursos durante el citado período.</a:t>
          </a:r>
          <a:endParaRPr lang="es-ES" sz="1400" dirty="0" smtClean="0">
            <a:solidFill>
              <a:schemeClr val="tx1"/>
            </a:solidFill>
          </a:endParaRPr>
        </a:p>
      </dgm:t>
    </dgm:pt>
    <dgm:pt modelId="{ABF3ADD9-3026-486F-A4F3-3DA47DD4C169}" type="parTrans" cxnId="{728712BE-DCF7-4B76-A755-05C2A07FC222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956B9A16-0D47-42FD-B533-5058E91DBDA8}" type="sibTrans" cxnId="{728712BE-DCF7-4B76-A755-05C2A07FC222}">
      <dgm:prSet/>
      <dgm:spPr/>
      <dgm:t>
        <a:bodyPr/>
        <a:lstStyle/>
        <a:p>
          <a:pPr algn="just"/>
          <a:endParaRPr lang="es-MX" sz="1600">
            <a:solidFill>
              <a:schemeClr val="tx1"/>
            </a:solidFill>
          </a:endParaRPr>
        </a:p>
      </dgm:t>
    </dgm:pt>
    <dgm:pt modelId="{BA96A66D-DE8D-4B56-B172-5B5103717F2A}" type="pres">
      <dgm:prSet presAssocID="{ACBFB18E-0EFD-488C-9797-D2A8B906013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A74C92C-D82D-4A67-8F2A-342047AD37F9}" type="pres">
      <dgm:prSet presAssocID="{00C91814-7E72-4F4B-86C5-76177ED4204A}" presName="composite" presStyleCnt="0"/>
      <dgm:spPr/>
    </dgm:pt>
    <dgm:pt modelId="{8FAF9AA0-3E0A-4346-AD34-D43B183B27BD}" type="pres">
      <dgm:prSet presAssocID="{00C91814-7E72-4F4B-86C5-76177ED4204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242DF8-D2A2-46B0-8253-DFDDB99A2F11}" type="pres">
      <dgm:prSet presAssocID="{00C91814-7E72-4F4B-86C5-76177ED4204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DECDC0-36DC-42FE-A5C3-A47F698428D4}" type="pres">
      <dgm:prSet presAssocID="{297752C6-551A-4E25-A66E-0030544AD0C3}" presName="sp" presStyleCnt="0"/>
      <dgm:spPr/>
    </dgm:pt>
    <dgm:pt modelId="{AEE6C4A4-9928-4589-B10E-AF83C6E9348C}" type="pres">
      <dgm:prSet presAssocID="{5CB3CEA1-60C1-4CDA-848C-DF7B86F6BBE1}" presName="composite" presStyleCnt="0"/>
      <dgm:spPr/>
    </dgm:pt>
    <dgm:pt modelId="{22DCB1EE-7652-40B2-8F58-64036D18102A}" type="pres">
      <dgm:prSet presAssocID="{5CB3CEA1-60C1-4CDA-848C-DF7B86F6BBE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959D3F-1EAD-4A2D-B90A-8B68F00157F5}" type="pres">
      <dgm:prSet presAssocID="{5CB3CEA1-60C1-4CDA-848C-DF7B86F6BBE1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BA0523-13E5-4001-8B5C-340F52930168}" type="pres">
      <dgm:prSet presAssocID="{20B1116F-0737-4A03-AB62-D22F8E07E47C}" presName="sp" presStyleCnt="0"/>
      <dgm:spPr/>
    </dgm:pt>
    <dgm:pt modelId="{A3D967C0-AEF2-4AF2-A7E5-0FDF6901F019}" type="pres">
      <dgm:prSet presAssocID="{079CC9BB-43A4-4DD4-830F-8EAC65E78D15}" presName="composite" presStyleCnt="0"/>
      <dgm:spPr/>
    </dgm:pt>
    <dgm:pt modelId="{04670F6A-36DE-4028-A67E-D9106C18CAFA}" type="pres">
      <dgm:prSet presAssocID="{079CC9BB-43A4-4DD4-830F-8EAC65E78D1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61E373-C998-4360-BF7E-A3FDB0052E08}" type="pres">
      <dgm:prSet presAssocID="{079CC9BB-43A4-4DD4-830F-8EAC65E78D1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90F11F-99D1-48BB-973A-18A1243CED1A}" type="pres">
      <dgm:prSet presAssocID="{38DC820F-7039-4F98-B7F8-09346FEEC710}" presName="sp" presStyleCnt="0"/>
      <dgm:spPr/>
    </dgm:pt>
    <dgm:pt modelId="{497CBCC7-BE34-4778-A1A5-6015D816F979}" type="pres">
      <dgm:prSet presAssocID="{27CB38F2-5E6E-43D3-9319-A8A2FF7ED753}" presName="composite" presStyleCnt="0"/>
      <dgm:spPr/>
    </dgm:pt>
    <dgm:pt modelId="{EE444013-94C2-4CE7-B8FA-4229860CAE51}" type="pres">
      <dgm:prSet presAssocID="{27CB38F2-5E6E-43D3-9319-A8A2FF7ED753}" presName="parentText" presStyleLbl="alignNode1" presStyleIdx="3" presStyleCnt="4" custLinFactNeighborX="2999" custLinFactNeighborY="-356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12B84A-3649-4343-94FE-60F05014D67C}" type="pres">
      <dgm:prSet presAssocID="{27CB38F2-5E6E-43D3-9319-A8A2FF7ED75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7EC3F5B-60FA-4051-AC0B-BD359E22CE7E}" type="presOf" srcId="{ACBFB18E-0EFD-488C-9797-D2A8B9060137}" destId="{BA96A66D-DE8D-4B56-B172-5B5103717F2A}" srcOrd="0" destOrd="0" presId="urn:microsoft.com/office/officeart/2005/8/layout/chevron2"/>
    <dgm:cxn modelId="{AE50C8E2-6B0C-4084-8B43-6F1CE4A999B0}" srcId="{079CC9BB-43A4-4DD4-830F-8EAC65E78D15}" destId="{EA3AC169-8FDD-441F-BB8C-6FFD363D9A31}" srcOrd="0" destOrd="0" parTransId="{07D97F22-76D2-4984-92FB-4F41B3F35CBD}" sibTransId="{D034ABD7-4FCF-42DC-9BDF-13EB9528A092}"/>
    <dgm:cxn modelId="{72C36D08-9639-4D92-92F3-48A0058F3B9F}" srcId="{27CB38F2-5E6E-43D3-9319-A8A2FF7ED753}" destId="{150BB9B6-5547-4685-899C-8AEC29BCCCD4}" srcOrd="0" destOrd="0" parTransId="{8FF5CA2E-5CB0-4825-A04F-C2F0FF7E96BF}" sibTransId="{BE8D3616-8B7D-48E8-80D6-A41AF048C8A9}"/>
    <dgm:cxn modelId="{4B36CFC9-4A6A-4470-8ADA-98019F7F4DC7}" srcId="{5CB3CEA1-60C1-4CDA-848C-DF7B86F6BBE1}" destId="{B8E01460-14FE-4BEC-9A38-105B2C942ADC}" srcOrd="0" destOrd="0" parTransId="{A54F36CE-B731-4755-944E-1E6472CC7029}" sibTransId="{BA78647D-C25A-4AFB-89E4-486F0B4DFE7B}"/>
    <dgm:cxn modelId="{5D3F0A83-D105-4571-822D-338338656D54}" srcId="{ACBFB18E-0EFD-488C-9797-D2A8B9060137}" destId="{00C91814-7E72-4F4B-86C5-76177ED4204A}" srcOrd="0" destOrd="0" parTransId="{B28F5520-096C-4E2E-B51F-7F29AE62D883}" sibTransId="{297752C6-551A-4E25-A66E-0030544AD0C3}"/>
    <dgm:cxn modelId="{934E349F-5045-4BA4-B80C-C75711738F13}" srcId="{ACBFB18E-0EFD-488C-9797-D2A8B9060137}" destId="{5CB3CEA1-60C1-4CDA-848C-DF7B86F6BBE1}" srcOrd="1" destOrd="0" parTransId="{701DD3B5-23BA-4B52-A93E-BB1036859D3D}" sibTransId="{20B1116F-0737-4A03-AB62-D22F8E07E47C}"/>
    <dgm:cxn modelId="{59665A16-78C9-43D1-9A5D-9462CAE8917F}" type="presOf" srcId="{BDD99A9F-6AB0-490D-9BC6-D54668A3251C}" destId="{0B12B84A-3649-4343-94FE-60F05014D67C}" srcOrd="0" destOrd="1" presId="urn:microsoft.com/office/officeart/2005/8/layout/chevron2"/>
    <dgm:cxn modelId="{9C4ADB1E-9864-415E-BC70-3581D27B2048}" type="presOf" srcId="{27CB38F2-5E6E-43D3-9319-A8A2FF7ED753}" destId="{EE444013-94C2-4CE7-B8FA-4229860CAE51}" srcOrd="0" destOrd="0" presId="urn:microsoft.com/office/officeart/2005/8/layout/chevron2"/>
    <dgm:cxn modelId="{E4BA212C-AD46-45AF-9296-B3DF8C82EC8D}" type="presOf" srcId="{150BB9B6-5547-4685-899C-8AEC29BCCCD4}" destId="{0B12B84A-3649-4343-94FE-60F05014D67C}" srcOrd="0" destOrd="0" presId="urn:microsoft.com/office/officeart/2005/8/layout/chevron2"/>
    <dgm:cxn modelId="{8858337C-848F-4F2C-BAED-D4A2CBFD733F}" type="presOf" srcId="{00C91814-7E72-4F4B-86C5-76177ED4204A}" destId="{8FAF9AA0-3E0A-4346-AD34-D43B183B27BD}" srcOrd="0" destOrd="0" presId="urn:microsoft.com/office/officeart/2005/8/layout/chevron2"/>
    <dgm:cxn modelId="{FB18832A-B583-44AD-849B-0A807F7421D3}" type="presOf" srcId="{9F00CCE2-A78C-49AD-B152-5FC30B88BEF1}" destId="{73242DF8-D2A2-46B0-8253-DFDDB99A2F11}" srcOrd="0" destOrd="0" presId="urn:microsoft.com/office/officeart/2005/8/layout/chevron2"/>
    <dgm:cxn modelId="{DB7E0A80-9DA6-4D04-9171-AADE25EB3F6E}" type="presOf" srcId="{5CB3CEA1-60C1-4CDA-848C-DF7B86F6BBE1}" destId="{22DCB1EE-7652-40B2-8F58-64036D18102A}" srcOrd="0" destOrd="0" presId="urn:microsoft.com/office/officeart/2005/8/layout/chevron2"/>
    <dgm:cxn modelId="{57889931-4411-4D5F-AEA2-92928A191444}" type="presOf" srcId="{079CC9BB-43A4-4DD4-830F-8EAC65E78D15}" destId="{04670F6A-36DE-4028-A67E-D9106C18CAFA}" srcOrd="0" destOrd="0" presId="urn:microsoft.com/office/officeart/2005/8/layout/chevron2"/>
    <dgm:cxn modelId="{3385AF21-025C-449F-80F6-6448B21C9FF0}" srcId="{00C91814-7E72-4F4B-86C5-76177ED4204A}" destId="{9F00CCE2-A78C-49AD-B152-5FC30B88BEF1}" srcOrd="0" destOrd="0" parTransId="{72BCC926-37E1-4EFB-A919-0B77B0314A81}" sibTransId="{C57802CB-220D-4AF1-954F-211BA32772BB}"/>
    <dgm:cxn modelId="{183D6354-C297-47C1-8A03-771FA0CB5CB5}" srcId="{ACBFB18E-0EFD-488C-9797-D2A8B9060137}" destId="{27CB38F2-5E6E-43D3-9319-A8A2FF7ED753}" srcOrd="3" destOrd="0" parTransId="{0428FEE6-D9C6-424C-8EB6-D817B51E834E}" sibTransId="{7B5894BE-C875-4048-A1F9-E4C1C290DBFF}"/>
    <dgm:cxn modelId="{A8DB3A8C-249C-43C2-8A7D-F3DDB7695803}" type="presOf" srcId="{EA3AC169-8FDD-441F-BB8C-6FFD363D9A31}" destId="{0361E373-C998-4360-BF7E-A3FDB0052E08}" srcOrd="0" destOrd="0" presId="urn:microsoft.com/office/officeart/2005/8/layout/chevron2"/>
    <dgm:cxn modelId="{10DA2735-339D-4486-8484-99AAB6671384}" type="presOf" srcId="{B8E01460-14FE-4BEC-9A38-105B2C942ADC}" destId="{7A959D3F-1EAD-4A2D-B90A-8B68F00157F5}" srcOrd="0" destOrd="0" presId="urn:microsoft.com/office/officeart/2005/8/layout/chevron2"/>
    <dgm:cxn modelId="{486EE26D-4918-400B-9ABD-E31831872AD9}" srcId="{ACBFB18E-0EFD-488C-9797-D2A8B9060137}" destId="{079CC9BB-43A4-4DD4-830F-8EAC65E78D15}" srcOrd="2" destOrd="0" parTransId="{B9E0DB14-8C96-4C0E-B879-D5AE16E2EE6C}" sibTransId="{38DC820F-7039-4F98-B7F8-09346FEEC710}"/>
    <dgm:cxn modelId="{728712BE-DCF7-4B76-A755-05C2A07FC222}" srcId="{27CB38F2-5E6E-43D3-9319-A8A2FF7ED753}" destId="{BDD99A9F-6AB0-490D-9BC6-D54668A3251C}" srcOrd="1" destOrd="0" parTransId="{ABF3ADD9-3026-486F-A4F3-3DA47DD4C169}" sibTransId="{956B9A16-0D47-42FD-B533-5058E91DBDA8}"/>
    <dgm:cxn modelId="{47D4FA5D-DA92-46D6-AF9E-8D956D8C646C}" type="presParOf" srcId="{BA96A66D-DE8D-4B56-B172-5B5103717F2A}" destId="{1A74C92C-D82D-4A67-8F2A-342047AD37F9}" srcOrd="0" destOrd="0" presId="urn:microsoft.com/office/officeart/2005/8/layout/chevron2"/>
    <dgm:cxn modelId="{2A9037F7-DE94-45EC-8E45-590EED7349E3}" type="presParOf" srcId="{1A74C92C-D82D-4A67-8F2A-342047AD37F9}" destId="{8FAF9AA0-3E0A-4346-AD34-D43B183B27BD}" srcOrd="0" destOrd="0" presId="urn:microsoft.com/office/officeart/2005/8/layout/chevron2"/>
    <dgm:cxn modelId="{013D8E4D-C42C-40BC-8221-05DD2943017A}" type="presParOf" srcId="{1A74C92C-D82D-4A67-8F2A-342047AD37F9}" destId="{73242DF8-D2A2-46B0-8253-DFDDB99A2F11}" srcOrd="1" destOrd="0" presId="urn:microsoft.com/office/officeart/2005/8/layout/chevron2"/>
    <dgm:cxn modelId="{5C88697E-22DE-4D3A-82FA-900DB58B4C94}" type="presParOf" srcId="{BA96A66D-DE8D-4B56-B172-5B5103717F2A}" destId="{C0DECDC0-36DC-42FE-A5C3-A47F698428D4}" srcOrd="1" destOrd="0" presId="urn:microsoft.com/office/officeart/2005/8/layout/chevron2"/>
    <dgm:cxn modelId="{C7917AE8-8221-42A8-BBD4-19353F91531B}" type="presParOf" srcId="{BA96A66D-DE8D-4B56-B172-5B5103717F2A}" destId="{AEE6C4A4-9928-4589-B10E-AF83C6E9348C}" srcOrd="2" destOrd="0" presId="urn:microsoft.com/office/officeart/2005/8/layout/chevron2"/>
    <dgm:cxn modelId="{07A5344F-7A99-4D0B-823C-57A4E2666905}" type="presParOf" srcId="{AEE6C4A4-9928-4589-B10E-AF83C6E9348C}" destId="{22DCB1EE-7652-40B2-8F58-64036D18102A}" srcOrd="0" destOrd="0" presId="urn:microsoft.com/office/officeart/2005/8/layout/chevron2"/>
    <dgm:cxn modelId="{D5BE6313-93B7-4A99-A1B2-ECCD6DFF21B2}" type="presParOf" srcId="{AEE6C4A4-9928-4589-B10E-AF83C6E9348C}" destId="{7A959D3F-1EAD-4A2D-B90A-8B68F00157F5}" srcOrd="1" destOrd="0" presId="urn:microsoft.com/office/officeart/2005/8/layout/chevron2"/>
    <dgm:cxn modelId="{DD53F7DE-7A04-4C63-89EC-56BAD3C18E9E}" type="presParOf" srcId="{BA96A66D-DE8D-4B56-B172-5B5103717F2A}" destId="{26BA0523-13E5-4001-8B5C-340F52930168}" srcOrd="3" destOrd="0" presId="urn:microsoft.com/office/officeart/2005/8/layout/chevron2"/>
    <dgm:cxn modelId="{208250F7-920A-424D-8141-113FD3EBB944}" type="presParOf" srcId="{BA96A66D-DE8D-4B56-B172-5B5103717F2A}" destId="{A3D967C0-AEF2-4AF2-A7E5-0FDF6901F019}" srcOrd="4" destOrd="0" presId="urn:microsoft.com/office/officeart/2005/8/layout/chevron2"/>
    <dgm:cxn modelId="{FE079C6E-3C28-436D-867A-4FA372058C7F}" type="presParOf" srcId="{A3D967C0-AEF2-4AF2-A7E5-0FDF6901F019}" destId="{04670F6A-36DE-4028-A67E-D9106C18CAFA}" srcOrd="0" destOrd="0" presId="urn:microsoft.com/office/officeart/2005/8/layout/chevron2"/>
    <dgm:cxn modelId="{64FDD2C8-D8AC-4B32-BD3E-57A7E8763E05}" type="presParOf" srcId="{A3D967C0-AEF2-4AF2-A7E5-0FDF6901F019}" destId="{0361E373-C998-4360-BF7E-A3FDB0052E08}" srcOrd="1" destOrd="0" presId="urn:microsoft.com/office/officeart/2005/8/layout/chevron2"/>
    <dgm:cxn modelId="{11E6D640-447B-42DF-A310-A398715528E5}" type="presParOf" srcId="{BA96A66D-DE8D-4B56-B172-5B5103717F2A}" destId="{9190F11F-99D1-48BB-973A-18A1243CED1A}" srcOrd="5" destOrd="0" presId="urn:microsoft.com/office/officeart/2005/8/layout/chevron2"/>
    <dgm:cxn modelId="{BE6B76C2-CED6-4D41-84E6-CC61EDDAC933}" type="presParOf" srcId="{BA96A66D-DE8D-4B56-B172-5B5103717F2A}" destId="{497CBCC7-BE34-4778-A1A5-6015D816F979}" srcOrd="6" destOrd="0" presId="urn:microsoft.com/office/officeart/2005/8/layout/chevron2"/>
    <dgm:cxn modelId="{22103546-9E08-439B-AB90-AA21BDDD03CB}" type="presParOf" srcId="{497CBCC7-BE34-4778-A1A5-6015D816F979}" destId="{EE444013-94C2-4CE7-B8FA-4229860CAE51}" srcOrd="0" destOrd="0" presId="urn:microsoft.com/office/officeart/2005/8/layout/chevron2"/>
    <dgm:cxn modelId="{22F4E986-E65B-465D-97BF-44C28B178BE1}" type="presParOf" srcId="{497CBCC7-BE34-4778-A1A5-6015D816F979}" destId="{0B12B84A-3649-4343-94FE-60F05014D6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DFF58-74BF-4B43-9E1B-49565141BAFD}">
      <dsp:nvSpPr>
        <dsp:cNvPr id="0" name=""/>
        <dsp:cNvSpPr/>
      </dsp:nvSpPr>
      <dsp:spPr>
        <a:xfrm>
          <a:off x="1175414" y="15993"/>
          <a:ext cx="951295" cy="618342"/>
        </a:xfrm>
        <a:prstGeom prst="roundRect">
          <a:avLst/>
        </a:prstGeom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  <a:latin typeface="Arial" panose="020B0604020202020204" pitchFamily="34" charset="0"/>
            </a:rPr>
            <a:t>Requerimientos  </a:t>
          </a:r>
          <a:endParaRPr lang="es-MX" sz="1400" b="1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05599" y="46178"/>
        <a:ext cx="890925" cy="557972"/>
      </dsp:txXfrm>
    </dsp:sp>
    <dsp:sp modelId="{B620A558-F5C1-4A9E-B5D1-6BDB176260BE}">
      <dsp:nvSpPr>
        <dsp:cNvPr id="0" name=""/>
        <dsp:cNvSpPr/>
      </dsp:nvSpPr>
      <dsp:spPr>
        <a:xfrm>
          <a:off x="415819" y="325164"/>
          <a:ext cx="2470484" cy="2470484"/>
        </a:xfrm>
        <a:custGeom>
          <a:avLst/>
          <a:gdLst/>
          <a:ahLst/>
          <a:cxnLst/>
          <a:rect l="0" t="0" r="0" b="0"/>
          <a:pathLst>
            <a:path>
              <a:moveTo>
                <a:pt x="1838297" y="157212"/>
              </a:moveTo>
              <a:arcTo wR="1235242" hR="1235242" stAng="17953372" swAng="121163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26C76-ABAE-4A6F-BCDB-146FAB85A259}">
      <dsp:nvSpPr>
        <dsp:cNvPr id="0" name=""/>
        <dsp:cNvSpPr/>
      </dsp:nvSpPr>
      <dsp:spPr>
        <a:xfrm>
          <a:off x="2350199" y="869524"/>
          <a:ext cx="951295" cy="61834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i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Estudio de mercado</a:t>
          </a:r>
          <a:endParaRPr lang="es-MX" sz="1200" b="0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80384" y="899709"/>
        <a:ext cx="890925" cy="557972"/>
      </dsp:txXfrm>
    </dsp:sp>
    <dsp:sp modelId="{61CDD775-7DE4-48C6-A364-9B19BED94835}">
      <dsp:nvSpPr>
        <dsp:cNvPr id="0" name=""/>
        <dsp:cNvSpPr/>
      </dsp:nvSpPr>
      <dsp:spPr>
        <a:xfrm>
          <a:off x="415819" y="325164"/>
          <a:ext cx="2470484" cy="2470484"/>
        </a:xfrm>
        <a:custGeom>
          <a:avLst/>
          <a:gdLst/>
          <a:ahLst/>
          <a:cxnLst/>
          <a:rect l="0" t="0" r="0" b="0"/>
          <a:pathLst>
            <a:path>
              <a:moveTo>
                <a:pt x="2467521" y="1320737"/>
              </a:moveTo>
              <a:arcTo wR="1235242" hR="1235242" stAng="21838129" swAng="135980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41D6-5AF4-469B-834F-21945D5681C0}">
      <dsp:nvSpPr>
        <dsp:cNvPr id="0" name=""/>
        <dsp:cNvSpPr/>
      </dsp:nvSpPr>
      <dsp:spPr>
        <a:xfrm>
          <a:off x="1901471" y="2250567"/>
          <a:ext cx="951295" cy="61834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Evaluación técnica</a:t>
          </a:r>
          <a:endParaRPr lang="es-MX" sz="1400" b="0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31656" y="2280752"/>
        <a:ext cx="890925" cy="557972"/>
      </dsp:txXfrm>
    </dsp:sp>
    <dsp:sp modelId="{9C6E8BD3-FCAB-472A-8B01-ED67A764BD41}">
      <dsp:nvSpPr>
        <dsp:cNvPr id="0" name=""/>
        <dsp:cNvSpPr/>
      </dsp:nvSpPr>
      <dsp:spPr>
        <a:xfrm>
          <a:off x="415819" y="325164"/>
          <a:ext cx="2470484" cy="2470484"/>
        </a:xfrm>
        <a:custGeom>
          <a:avLst/>
          <a:gdLst/>
          <a:ahLst/>
          <a:cxnLst/>
          <a:rect l="0" t="0" r="0" b="0"/>
          <a:pathLst>
            <a:path>
              <a:moveTo>
                <a:pt x="1386852" y="2461144"/>
              </a:moveTo>
              <a:arcTo wR="1235242" hR="1235242" stAng="4976994" swAng="84601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7C12DC-0716-46E6-8D02-04AB635317EA}">
      <dsp:nvSpPr>
        <dsp:cNvPr id="0" name=""/>
        <dsp:cNvSpPr/>
      </dsp:nvSpPr>
      <dsp:spPr>
        <a:xfrm>
          <a:off x="449357" y="2250567"/>
          <a:ext cx="951295" cy="61834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Ventas</a:t>
          </a:r>
          <a:endParaRPr lang="es-MX" sz="1400" b="0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9542" y="2280752"/>
        <a:ext cx="890925" cy="557972"/>
      </dsp:txXfrm>
    </dsp:sp>
    <dsp:sp modelId="{A9DC648E-0558-409B-9592-3E12B76FA444}">
      <dsp:nvSpPr>
        <dsp:cNvPr id="0" name=""/>
        <dsp:cNvSpPr/>
      </dsp:nvSpPr>
      <dsp:spPr>
        <a:xfrm>
          <a:off x="415819" y="325164"/>
          <a:ext cx="2470484" cy="2470484"/>
        </a:xfrm>
        <a:custGeom>
          <a:avLst/>
          <a:gdLst/>
          <a:ahLst/>
          <a:cxnLst/>
          <a:rect l="0" t="0" r="0" b="0"/>
          <a:pathLst>
            <a:path>
              <a:moveTo>
                <a:pt x="131056" y="1788953"/>
              </a:moveTo>
              <a:arcTo wR="1235242" hR="1235242" stAng="9202067" swAng="135980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8E2CAD-F74B-4442-8197-220E5E4DFB1F}">
      <dsp:nvSpPr>
        <dsp:cNvPr id="0" name=""/>
        <dsp:cNvSpPr/>
      </dsp:nvSpPr>
      <dsp:spPr>
        <a:xfrm>
          <a:off x="629" y="869524"/>
          <a:ext cx="951295" cy="61834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i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Estudio financiero</a:t>
          </a:r>
          <a:endParaRPr lang="es-MX" sz="1200" b="0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814" y="899709"/>
        <a:ext cx="890925" cy="557972"/>
      </dsp:txXfrm>
    </dsp:sp>
    <dsp:sp modelId="{680B4F48-6C0B-437B-AFF8-A84492259D15}">
      <dsp:nvSpPr>
        <dsp:cNvPr id="0" name=""/>
        <dsp:cNvSpPr/>
      </dsp:nvSpPr>
      <dsp:spPr>
        <a:xfrm>
          <a:off x="415819" y="325164"/>
          <a:ext cx="2470484" cy="2470484"/>
        </a:xfrm>
        <a:custGeom>
          <a:avLst/>
          <a:gdLst/>
          <a:ahLst/>
          <a:cxnLst/>
          <a:rect l="0" t="0" r="0" b="0"/>
          <a:pathLst>
            <a:path>
              <a:moveTo>
                <a:pt x="297121" y="431654"/>
              </a:moveTo>
              <a:arcTo wR="1235242" hR="1235242" stAng="13234989" swAng="121163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AF9AA0-3E0A-4346-AD34-D43B183B27BD}">
      <dsp:nvSpPr>
        <dsp:cNvPr id="0" name=""/>
        <dsp:cNvSpPr/>
      </dsp:nvSpPr>
      <dsp:spPr>
        <a:xfrm rot="5400000">
          <a:off x="-165546" y="169397"/>
          <a:ext cx="1103641" cy="77254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1</a:t>
          </a:r>
          <a:endParaRPr lang="es-MX" sz="1600" kern="1200" dirty="0">
            <a:solidFill>
              <a:schemeClr val="tx1"/>
            </a:solidFill>
          </a:endParaRPr>
        </a:p>
      </dsp:txBody>
      <dsp:txXfrm rot="-5400000">
        <a:off x="1" y="390124"/>
        <a:ext cx="772548" cy="331093"/>
      </dsp:txXfrm>
    </dsp:sp>
    <dsp:sp modelId="{73242DF8-D2A2-46B0-8253-DFDDB99A2F11}">
      <dsp:nvSpPr>
        <dsp:cNvPr id="0" name=""/>
        <dsp:cNvSpPr/>
      </dsp:nvSpPr>
      <dsp:spPr>
        <a:xfrm rot="5400000">
          <a:off x="4024035" y="-3247635"/>
          <a:ext cx="717366" cy="72203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>
              <a:solidFill>
                <a:schemeClr val="tx1"/>
              </a:solidFill>
            </a:rPr>
            <a:t>Obtener los Estados de Situación Financiera correspondientes a dos fechas que abarquen el periodo que se desea estudiar.</a:t>
          </a:r>
          <a:endParaRPr lang="es-MX" sz="1600" kern="1200" dirty="0">
            <a:solidFill>
              <a:schemeClr val="tx1"/>
            </a:solidFill>
          </a:endParaRPr>
        </a:p>
      </dsp:txBody>
      <dsp:txXfrm rot="-5400000">
        <a:off x="772549" y="38870"/>
        <a:ext cx="7185320" cy="647328"/>
      </dsp:txXfrm>
    </dsp:sp>
    <dsp:sp modelId="{22DCB1EE-7652-40B2-8F58-64036D18102A}">
      <dsp:nvSpPr>
        <dsp:cNvPr id="0" name=""/>
        <dsp:cNvSpPr/>
      </dsp:nvSpPr>
      <dsp:spPr>
        <a:xfrm rot="5400000">
          <a:off x="-165546" y="1124354"/>
          <a:ext cx="1103641" cy="77254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2</a:t>
          </a:r>
          <a:endParaRPr lang="es-MX" sz="1600" kern="1200" dirty="0">
            <a:solidFill>
              <a:schemeClr val="tx1"/>
            </a:solidFill>
          </a:endParaRPr>
        </a:p>
      </dsp:txBody>
      <dsp:txXfrm rot="-5400000">
        <a:off x="1" y="1345081"/>
        <a:ext cx="772548" cy="331093"/>
      </dsp:txXfrm>
    </dsp:sp>
    <dsp:sp modelId="{7A959D3F-1EAD-4A2D-B90A-8B68F00157F5}">
      <dsp:nvSpPr>
        <dsp:cNvPr id="0" name=""/>
        <dsp:cNvSpPr/>
      </dsp:nvSpPr>
      <dsp:spPr>
        <a:xfrm rot="5400000">
          <a:off x="4024035" y="-2292677"/>
          <a:ext cx="717366" cy="72203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>
              <a:solidFill>
                <a:schemeClr val="tx1"/>
              </a:solidFill>
            </a:rPr>
            <a:t>Formular un Estado de Situación Financiera Comparativo.</a:t>
          </a:r>
          <a:endParaRPr lang="es-MX" sz="1600" kern="1200" dirty="0">
            <a:solidFill>
              <a:schemeClr val="tx1"/>
            </a:solidFill>
          </a:endParaRPr>
        </a:p>
      </dsp:txBody>
      <dsp:txXfrm rot="-5400000">
        <a:off x="772549" y="993828"/>
        <a:ext cx="7185320" cy="647328"/>
      </dsp:txXfrm>
    </dsp:sp>
    <dsp:sp modelId="{04670F6A-36DE-4028-A67E-D9106C18CAFA}">
      <dsp:nvSpPr>
        <dsp:cNvPr id="0" name=""/>
        <dsp:cNvSpPr/>
      </dsp:nvSpPr>
      <dsp:spPr>
        <a:xfrm rot="5400000">
          <a:off x="-165546" y="2079312"/>
          <a:ext cx="1103641" cy="77254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3</a:t>
          </a:r>
          <a:endParaRPr lang="es-MX" sz="1600" kern="1200" dirty="0">
            <a:solidFill>
              <a:schemeClr val="tx1"/>
            </a:solidFill>
          </a:endParaRPr>
        </a:p>
      </dsp:txBody>
      <dsp:txXfrm rot="-5400000">
        <a:off x="1" y="2300039"/>
        <a:ext cx="772548" cy="331093"/>
      </dsp:txXfrm>
    </dsp:sp>
    <dsp:sp modelId="{0361E373-C998-4360-BF7E-A3FDB0052E08}">
      <dsp:nvSpPr>
        <dsp:cNvPr id="0" name=""/>
        <dsp:cNvSpPr/>
      </dsp:nvSpPr>
      <dsp:spPr>
        <a:xfrm rot="5400000">
          <a:off x="4024035" y="-1337719"/>
          <a:ext cx="717366" cy="72203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1400" kern="1200" dirty="0" smtClean="0">
              <a:solidFill>
                <a:schemeClr val="tx1"/>
              </a:solidFill>
            </a:rPr>
            <a:t>Tomando en cuenta las diferencias obtenidas mediante dicho de Situación Financiera Comparativo, clasificar los conceptos que constituyen </a:t>
          </a:r>
          <a:r>
            <a:rPr lang="es-MX" sz="1400" u="sng" kern="1200" dirty="0" smtClean="0">
              <a:solidFill>
                <a:schemeClr val="tx1"/>
              </a:solidFill>
            </a:rPr>
            <a:t>origen</a:t>
          </a:r>
          <a:r>
            <a:rPr lang="es-MX" sz="1400" kern="1200" dirty="0" smtClean="0">
              <a:solidFill>
                <a:schemeClr val="tx1"/>
              </a:solidFill>
            </a:rPr>
            <a:t> y los que constituyan </a:t>
          </a:r>
          <a:r>
            <a:rPr lang="es-MX" sz="1400" u="sng" kern="1200" dirty="0" smtClean="0">
              <a:solidFill>
                <a:schemeClr val="tx1"/>
              </a:solidFill>
            </a:rPr>
            <a:t>aplicación</a:t>
          </a:r>
          <a:r>
            <a:rPr lang="es-MX" sz="1400" kern="1200" dirty="0" smtClean="0">
              <a:solidFill>
                <a:schemeClr val="tx1"/>
              </a:solidFill>
            </a:rPr>
            <a:t>.</a:t>
          </a:r>
        </a:p>
        <a:p>
          <a:pPr marL="114300" lvl="1" indent="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>
            <a:solidFill>
              <a:schemeClr val="tx1"/>
            </a:solidFill>
          </a:endParaRPr>
        </a:p>
      </dsp:txBody>
      <dsp:txXfrm rot="-5400000">
        <a:off x="772549" y="1948786"/>
        <a:ext cx="7185320" cy="647328"/>
      </dsp:txXfrm>
    </dsp:sp>
    <dsp:sp modelId="{EE444013-94C2-4CE7-B8FA-4229860CAE51}">
      <dsp:nvSpPr>
        <dsp:cNvPr id="0" name=""/>
        <dsp:cNvSpPr/>
      </dsp:nvSpPr>
      <dsp:spPr>
        <a:xfrm rot="5400000">
          <a:off x="-142377" y="2994925"/>
          <a:ext cx="1103641" cy="77254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4</a:t>
          </a:r>
          <a:endParaRPr lang="es-MX" sz="1600" kern="1200" dirty="0">
            <a:solidFill>
              <a:schemeClr val="tx1"/>
            </a:solidFill>
          </a:endParaRPr>
        </a:p>
      </dsp:txBody>
      <dsp:txXfrm rot="-5400000">
        <a:off x="23170" y="3215652"/>
        <a:ext cx="772548" cy="331093"/>
      </dsp:txXfrm>
    </dsp:sp>
    <dsp:sp modelId="{0B12B84A-3649-4343-94FE-60F05014D67C}">
      <dsp:nvSpPr>
        <dsp:cNvPr id="0" name=""/>
        <dsp:cNvSpPr/>
      </dsp:nvSpPr>
      <dsp:spPr>
        <a:xfrm rot="5400000">
          <a:off x="4024035" y="-382762"/>
          <a:ext cx="717366" cy="72203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>
            <a:solidFill>
              <a:schemeClr val="tx1"/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>
              <a:solidFill>
                <a:schemeClr val="tx1"/>
              </a:solidFill>
            </a:rPr>
            <a:t>Agrupar dichos conceptos dentro de la ordenación señalada; </a:t>
          </a:r>
          <a:r>
            <a:rPr lang="es-MX" sz="1400" u="sng" kern="1200" dirty="0" smtClean="0">
              <a:solidFill>
                <a:schemeClr val="tx1"/>
              </a:solidFill>
            </a:rPr>
            <a:t>las sumas de cada grupo deberán ser iguales</a:t>
          </a:r>
          <a:r>
            <a:rPr lang="es-MX" sz="1400" kern="1200" dirty="0" smtClean="0">
              <a:solidFill>
                <a:schemeClr val="tx1"/>
              </a:solidFill>
            </a:rPr>
            <a:t>; ya que mostrarán el movimiento que han tenido dichos recursos durante el citado período.</a:t>
          </a:r>
          <a:endParaRPr lang="es-ES" sz="1400" kern="1200" dirty="0" smtClean="0">
            <a:solidFill>
              <a:schemeClr val="tx1"/>
            </a:solidFill>
          </a:endParaRPr>
        </a:p>
      </dsp:txBody>
      <dsp:txXfrm rot="-5400000">
        <a:off x="772549" y="2903743"/>
        <a:ext cx="7185320" cy="647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1C12D-BC20-4B23-A919-20CD09DD9968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DF193-3D57-4DC5-B217-52FE48CD2AC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146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 1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65348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96411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2529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2B1C5-B246-43D9-89DB-B3A4A91351AF}" type="datetime1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93B6-3EA3-4F4A-A8F3-DC892D9C1675}" type="datetime1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7B0C-475C-4757-A95E-8F2506376D9F}" type="datetime1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33159-F50B-4FBF-99CC-CB4D7370CA15}" type="datetime1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C2F6-6153-4916-B92E-8C6421B039AB}" type="datetime1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F74A-2706-4864-898B-DA9301F9CDC7}" type="datetime1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BA1-B85F-42DB-980A-270891E551F5}" type="datetime1">
              <a:rPr lang="es-MX" smtClean="0"/>
              <a:pPr/>
              <a:t>01/10/2015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0E259-1B62-4A85-ADC9-E7A12785D78D}" type="datetime1">
              <a:rPr lang="es-MX" smtClean="0"/>
              <a:pPr/>
              <a:t>01/10/2015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6691-DDF9-47D6-8236-3E232FA241B1}" type="datetime1">
              <a:rPr lang="es-MX" smtClean="0"/>
              <a:pPr/>
              <a:t>01/10/2015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70ED-6211-4EA3-BAF2-DE665597B4E0}" type="datetime1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5F6D3-DB33-4751-97CC-F4D287764C04}" type="datetime1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516C3-3C5F-426B-BFFD-3876F60F56A2}" type="datetime1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BBA42-5472-42C5-AB49-DB327605BF0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stiopolis.com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wikipedia.com/" TargetMode="External"/><Relationship Id="rId4" Type="http://schemas.openxmlformats.org/officeDocument/2006/relationships/hyperlink" Target="http://www.monografias.com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ografias.com/" TargetMode="External"/><Relationship Id="rId2" Type="http://schemas.openxmlformats.org/officeDocument/2006/relationships/hyperlink" Target="http://www.gestiopolis.com/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wikipedia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PTpara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859" y="836712"/>
            <a:ext cx="6867525" cy="51506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166938" y="5717760"/>
            <a:ext cx="4800600" cy="282991"/>
          </a:xfrm>
        </p:spPr>
        <p:txBody>
          <a:bodyPr>
            <a:normAutofit/>
          </a:bodyPr>
          <a:lstStyle/>
          <a:p>
            <a:r>
              <a:rPr lang="es-ES" sz="900" dirty="0">
                <a:latin typeface="Helvetica Neue Light"/>
                <a:cs typeface="Helvetica Neue Light"/>
              </a:rPr>
              <a:t>PRESENTADO POR: M en AN José Luis Morales Mondragón 2015</a:t>
            </a:r>
          </a:p>
        </p:txBody>
      </p:sp>
      <p:sp>
        <p:nvSpPr>
          <p:cNvPr id="13" name="Título 1"/>
          <p:cNvSpPr>
            <a:spLocks noGrp="1"/>
          </p:cNvSpPr>
          <p:nvPr>
            <p:ph type="ctrTitle"/>
          </p:nvPr>
        </p:nvSpPr>
        <p:spPr>
          <a:xfrm>
            <a:off x="1552848" y="4901437"/>
            <a:ext cx="6159500" cy="894440"/>
          </a:xfrm>
        </p:spPr>
        <p:txBody>
          <a:bodyPr>
            <a:noAutofit/>
          </a:bodyPr>
          <a:lstStyle/>
          <a:p>
            <a:r>
              <a:rPr lang="es-ES" sz="1800" dirty="0">
                <a:latin typeface="Helvetica Neue Medium"/>
                <a:cs typeface="Helvetica Neue Medium"/>
              </a:rPr>
              <a:t>Material didáctico solo visión proyectable</a:t>
            </a:r>
            <a:endParaRPr lang="es-ES" sz="100" dirty="0">
              <a:latin typeface="Helvetica Neue Light"/>
              <a:cs typeface="Helvetica Neue Light"/>
            </a:endParaRPr>
          </a:p>
        </p:txBody>
      </p:sp>
      <p:pic>
        <p:nvPicPr>
          <p:cNvPr id="7" name="Imagen 6" descr="identificadores_COLOR-S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196" y="5410027"/>
            <a:ext cx="444023" cy="39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Unidad 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 Análisis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Estados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Financieros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817240" y="1484784"/>
            <a:ext cx="49068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dirty="0" smtClean="0">
                <a:solidFill>
                  <a:schemeClr val="tx1"/>
                </a:solidFill>
              </a:rPr>
              <a:t>Consideraciones previas al </a:t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>análisis financiero</a:t>
            </a:r>
          </a:p>
          <a:p>
            <a:pPr marL="514350" indent="-514350" algn="l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Breve reseña de la historia de la empresa</a:t>
            </a:r>
            <a:endParaRPr lang="es-E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Objetivos y metas de la empresa</a:t>
            </a:r>
            <a:endParaRPr lang="es-E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Estudio de mercado. Reseña.</a:t>
            </a:r>
            <a:endParaRPr lang="es-E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Estados Financieros: Básicos y Complementarios</a:t>
            </a:r>
            <a:endParaRPr lang="es-E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Información adicional: Listados de empleados, clientes, deudores, etc.</a:t>
            </a:r>
            <a:endParaRPr lang="es-E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Reducción de cifras: aplicando las técnicas de redondeo</a:t>
            </a:r>
            <a:endParaRPr lang="es-E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Elaboración y presentación de las conclusiones y en su caso, sugerencias del analista financiero</a:t>
            </a:r>
            <a:endParaRPr lang="es-ES" dirty="0" smtClean="0">
              <a:solidFill>
                <a:schemeClr val="tx1"/>
              </a:solidFill>
            </a:endParaRPr>
          </a:p>
        </p:txBody>
      </p:sp>
      <p:pic>
        <p:nvPicPr>
          <p:cNvPr id="11" name="Picture 2" descr="C:\Users\BRENDA\AppData\Local\Microsoft\Windows\Temporary Internet Files\Content.IE5\NHMRRNZG\MC90019772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988840"/>
            <a:ext cx="2328250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602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Unidad 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 Análisis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Estados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Financieros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600200"/>
            <a:ext cx="81472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mtClean="0">
                <a:solidFill>
                  <a:schemeClr val="tx1"/>
                </a:solidFill>
              </a:rPr>
              <a:t>Los métodos de análisis financiero se consideran como los procedimientos utilizados para </a:t>
            </a:r>
            <a:r>
              <a:rPr lang="es-ES" b="1" i="1" smtClean="0">
                <a:solidFill>
                  <a:schemeClr val="tx1"/>
                </a:solidFill>
              </a:rPr>
              <a:t>simplificar, separar o reducir los datos descriptivos y numéricos que integran los estados financieros</a:t>
            </a:r>
            <a:r>
              <a:rPr lang="es-ES" smtClean="0">
                <a:solidFill>
                  <a:schemeClr val="tx1"/>
                </a:solidFill>
              </a:rPr>
              <a:t>, con el objeto de medir las relaciones en un solo periodo y los cambios presentados en varios ejercicios contables.</a:t>
            </a:r>
          </a:p>
          <a:p>
            <a:pPr algn="just"/>
            <a:endParaRPr lang="es-ES" smtClean="0">
              <a:solidFill>
                <a:schemeClr val="tx1"/>
              </a:solidFill>
            </a:endParaRPr>
          </a:p>
          <a:p>
            <a:pPr algn="just"/>
            <a:r>
              <a:rPr lang="es-ES" smtClean="0">
                <a:solidFill>
                  <a:schemeClr val="tx1"/>
                </a:solidFill>
              </a:rPr>
              <a:t>De acuerdo con la forma de analizar el contenido de los estados financieros, existen los siguientes métodos de evaluación:</a:t>
            </a:r>
            <a:endParaRPr lang="es-E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80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Métodos de Análisis Vertical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3563888" y="1600200"/>
            <a:ext cx="50405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mtClean="0">
                <a:solidFill>
                  <a:schemeClr val="tx1"/>
                </a:solidFill>
              </a:rPr>
              <a:t>Se emplea para analizar estados financieros como el Balance General y el Estado de Resultados,  comparando las cifras en forma vertical.</a:t>
            </a:r>
          </a:p>
          <a:p>
            <a:pPr algn="just"/>
            <a:r>
              <a:rPr lang="es-ES" smtClean="0">
                <a:solidFill>
                  <a:schemeClr val="tx1"/>
                </a:solidFill>
              </a:rPr>
              <a:t>Se utilizan los siguientes:</a:t>
            </a:r>
          </a:p>
          <a:p>
            <a:pPr lvl="1" algn="just"/>
            <a:r>
              <a:rPr lang="es-MX" smtClean="0">
                <a:solidFill>
                  <a:schemeClr val="tx1"/>
                </a:solidFill>
              </a:rPr>
              <a:t>Porcientos integrales</a:t>
            </a:r>
            <a:endParaRPr lang="es-ES" smtClean="0">
              <a:solidFill>
                <a:schemeClr val="tx1"/>
              </a:solidFill>
            </a:endParaRPr>
          </a:p>
          <a:p>
            <a:pPr lvl="1" algn="just"/>
            <a:r>
              <a:rPr lang="es-MX" smtClean="0">
                <a:solidFill>
                  <a:schemeClr val="tx1"/>
                </a:solidFill>
              </a:rPr>
              <a:t>Razones Financieras Simples</a:t>
            </a:r>
            <a:endParaRPr lang="es-ES" smtClean="0">
              <a:solidFill>
                <a:schemeClr val="tx1"/>
              </a:solidFill>
            </a:endParaRPr>
          </a:p>
          <a:p>
            <a:pPr lvl="1" algn="just"/>
            <a:r>
              <a:rPr lang="es-MX" smtClean="0">
                <a:solidFill>
                  <a:schemeClr val="tx1"/>
                </a:solidFill>
              </a:rPr>
              <a:t>Razones Financieras Estándar</a:t>
            </a:r>
            <a:endParaRPr lang="es-ES" dirty="0" smtClean="0">
              <a:solidFill>
                <a:schemeClr val="tx1"/>
              </a:solidFill>
            </a:endParaRPr>
          </a:p>
        </p:txBody>
      </p:sp>
      <p:pic>
        <p:nvPicPr>
          <p:cNvPr id="11" name="Picture 4" descr="C:\Users\BRENDA\AppData\Local\Microsoft\Windows\Temporary Internet Files\Content.IE5\X85H3BSR\MM90023646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3600400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937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Métodos de Análisis Horizontal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3563888" y="1600201"/>
            <a:ext cx="5040560" cy="4133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mtClean="0">
                <a:solidFill>
                  <a:schemeClr val="tx1"/>
                </a:solidFill>
              </a:rPr>
              <a:t>Es un procedimiento que consiste en comparar estados financieros homogéneos en dos o más periodos consecutivos.</a:t>
            </a:r>
          </a:p>
          <a:p>
            <a:pPr algn="just"/>
            <a:endParaRPr lang="es-ES" smtClean="0">
              <a:solidFill>
                <a:schemeClr val="tx1"/>
              </a:solidFill>
            </a:endParaRPr>
          </a:p>
          <a:p>
            <a:pPr algn="just"/>
            <a:r>
              <a:rPr lang="es-ES_tradnl" smtClean="0">
                <a:solidFill>
                  <a:schemeClr val="tx1"/>
                </a:solidFill>
              </a:rPr>
              <a:t>Los principales son:</a:t>
            </a:r>
            <a:endParaRPr lang="es-ES" smtClean="0">
              <a:solidFill>
                <a:schemeClr val="tx1"/>
              </a:solidFill>
            </a:endParaRPr>
          </a:p>
          <a:p>
            <a:pPr lvl="1" algn="just"/>
            <a:r>
              <a:rPr lang="es-MX" smtClean="0">
                <a:solidFill>
                  <a:schemeClr val="tx1"/>
                </a:solidFill>
              </a:rPr>
              <a:t>Aumentos y disminuciones</a:t>
            </a:r>
            <a:endParaRPr lang="es-ES" smtClean="0">
              <a:solidFill>
                <a:schemeClr val="tx1"/>
              </a:solidFill>
            </a:endParaRPr>
          </a:p>
          <a:p>
            <a:pPr lvl="1" algn="just"/>
            <a:r>
              <a:rPr lang="es-MX" smtClean="0">
                <a:solidFill>
                  <a:schemeClr val="tx1"/>
                </a:solidFill>
              </a:rPr>
              <a:t>Tendencias</a:t>
            </a:r>
            <a:endParaRPr lang="es-ES" smtClean="0">
              <a:solidFill>
                <a:schemeClr val="tx1"/>
              </a:solidFill>
            </a:endParaRPr>
          </a:p>
          <a:p>
            <a:pPr lvl="1" algn="just"/>
            <a:r>
              <a:rPr lang="es-MX" smtClean="0">
                <a:solidFill>
                  <a:schemeClr val="tx1"/>
                </a:solidFill>
              </a:rPr>
              <a:t>Control Presupuestal</a:t>
            </a:r>
            <a:endParaRPr lang="es-ES" dirty="0" smtClean="0">
              <a:solidFill>
                <a:schemeClr val="tx1"/>
              </a:solidFill>
            </a:endParaRPr>
          </a:p>
        </p:txBody>
      </p:sp>
      <p:pic>
        <p:nvPicPr>
          <p:cNvPr id="11" name="Picture 2" descr="C:\Users\BRENDA\AppData\Local\Microsoft\Windows\Temporary Internet Files\Content.IE5\75IUFU13\MM90031577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492896"/>
            <a:ext cx="2707906" cy="2160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803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Porcientos Integrales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700808"/>
            <a:ext cx="4040188" cy="4425355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mtClean="0"/>
              <a:t>Consiste en determinar la composición porcentual de cada cuenta del Activo, Pasivo y Patrimonio, tomando como base el valor del Activo Total, el Pasivo Total y el Capital (cada uno representa el 100%), debido a la naturaleza de sus cuentas;</a:t>
            </a:r>
            <a:endParaRPr lang="es-ES" dirty="0" smtClean="0"/>
          </a:p>
        </p:txBody>
      </p:sp>
      <p:sp>
        <p:nvSpPr>
          <p:cNvPr id="11" name="12 Marcador de contenido"/>
          <p:cNvSpPr txBox="1">
            <a:spLocks/>
          </p:cNvSpPr>
          <p:nvPr/>
        </p:nvSpPr>
        <p:spPr>
          <a:xfrm>
            <a:off x="4645025" y="1628800"/>
            <a:ext cx="4041775" cy="44973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mtClean="0"/>
              <a:t>Y el porcentaje que representa cada elemento del Estado de Resultados se da a partir de las Ventas Netas (representa el 100%).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703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Porcientos Integrales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35496" y="1960240"/>
            <a:ext cx="5987008" cy="4061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solidFill>
                  <a:schemeClr val="tx1"/>
                </a:solidFill>
              </a:rPr>
              <a:t>Existen dos procedimientos en este método:</a:t>
            </a:r>
            <a:endParaRPr lang="es-ES" sz="2400" dirty="0" smtClean="0">
              <a:solidFill>
                <a:schemeClr val="tx1"/>
              </a:solidFill>
            </a:endParaRPr>
          </a:p>
          <a:p>
            <a:pPr lvl="1"/>
            <a:r>
              <a:rPr lang="es-MX" sz="2400" b="1" dirty="0" smtClean="0">
                <a:solidFill>
                  <a:schemeClr val="tx1"/>
                </a:solidFill>
              </a:rPr>
              <a:t>Porcientos Integrales:</a:t>
            </a:r>
            <a:endParaRPr lang="es-ES" sz="2400" b="1" dirty="0" smtClean="0">
              <a:solidFill>
                <a:schemeClr val="tx1"/>
              </a:solidFill>
            </a:endParaRPr>
          </a:p>
          <a:p>
            <a:r>
              <a:rPr lang="es-MX" sz="2400" i="1" dirty="0" smtClean="0">
                <a:solidFill>
                  <a:schemeClr val="tx1"/>
                </a:solidFill>
              </a:rPr>
              <a:t>		PI = (Cifra parcial </a:t>
            </a:r>
            <a:r>
              <a:rPr lang="es-ES" sz="2400" i="1" dirty="0" smtClean="0">
                <a:solidFill>
                  <a:schemeClr val="tx1"/>
                </a:solidFill>
              </a:rPr>
              <a:t>÷</a:t>
            </a:r>
            <a:r>
              <a:rPr lang="es-MX" sz="2400" i="1" dirty="0" smtClean="0">
                <a:solidFill>
                  <a:schemeClr val="tx1"/>
                </a:solidFill>
              </a:rPr>
              <a:t> Cifra Total</a:t>
            </a:r>
            <a:r>
              <a:rPr lang="es-ES" sz="2400" i="1" dirty="0" smtClean="0">
                <a:solidFill>
                  <a:schemeClr val="tx1"/>
                </a:solidFill>
              </a:rPr>
              <a:t>) * 100</a:t>
            </a:r>
            <a:endParaRPr lang="es-ES" sz="2400" dirty="0" smtClean="0">
              <a:solidFill>
                <a:schemeClr val="tx1"/>
              </a:solidFill>
            </a:endParaRPr>
          </a:p>
          <a:p>
            <a:pPr lvl="1"/>
            <a:endParaRPr lang="es-MX" sz="2400" dirty="0" smtClean="0">
              <a:solidFill>
                <a:schemeClr val="tx1"/>
              </a:solidFill>
            </a:endParaRPr>
          </a:p>
          <a:p>
            <a:pPr lvl="1"/>
            <a:r>
              <a:rPr lang="es-MX" sz="2400" b="1" dirty="0" smtClean="0">
                <a:solidFill>
                  <a:schemeClr val="tx1"/>
                </a:solidFill>
              </a:rPr>
              <a:t>Factor Constante:</a:t>
            </a:r>
            <a:endParaRPr lang="es-ES" sz="2400" b="1" dirty="0" smtClean="0">
              <a:solidFill>
                <a:schemeClr val="tx1"/>
              </a:solidFill>
            </a:endParaRPr>
          </a:p>
          <a:p>
            <a:pPr lvl="1"/>
            <a:r>
              <a:rPr lang="es-ES" sz="2400" i="1" dirty="0" smtClean="0">
                <a:solidFill>
                  <a:schemeClr val="tx1"/>
                </a:solidFill>
              </a:rPr>
              <a:t>	</a:t>
            </a:r>
            <a:r>
              <a:rPr lang="es-MX" sz="2400" i="1" dirty="0" smtClean="0">
                <a:solidFill>
                  <a:schemeClr val="tx1"/>
                </a:solidFill>
              </a:rPr>
              <a:t>FC = (100 </a:t>
            </a:r>
            <a:r>
              <a:rPr lang="es-ES" sz="2400" i="1" dirty="0" smtClean="0">
                <a:solidFill>
                  <a:schemeClr val="tx1"/>
                </a:solidFill>
              </a:rPr>
              <a:t>÷</a:t>
            </a:r>
            <a:r>
              <a:rPr lang="es-MX" sz="2400" i="1" dirty="0" smtClean="0">
                <a:solidFill>
                  <a:schemeClr val="tx1"/>
                </a:solidFill>
              </a:rPr>
              <a:t> Cifra Total) * Cifra parcial</a:t>
            </a:r>
            <a:endParaRPr lang="es-ES" sz="2400" dirty="0" smtClean="0">
              <a:solidFill>
                <a:schemeClr val="tx1"/>
              </a:solidFill>
            </a:endParaRPr>
          </a:p>
        </p:txBody>
      </p:sp>
      <p:pic>
        <p:nvPicPr>
          <p:cNvPr id="11" name="Picture 3" descr="C:\Users\BRENDA\AppData\Local\Microsoft\Windows\Temporary Internet Files\Content.IE5\75IUFU13\MC90023805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916832"/>
            <a:ext cx="2026467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077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Porcientos Integrales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600201"/>
            <a:ext cx="4834880" cy="4061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2400" smtClean="0">
                <a:solidFill>
                  <a:schemeClr val="tx1"/>
                </a:solidFill>
              </a:rPr>
              <a:t>Considerando la información que presenta Servicios Lumiere, S.A., aplicaremos el método de porcientos integrales.</a:t>
            </a:r>
          </a:p>
          <a:p>
            <a:pPr algn="just"/>
            <a:endParaRPr lang="es-ES" sz="2400" smtClean="0">
              <a:solidFill>
                <a:schemeClr val="tx1"/>
              </a:solidFill>
            </a:endParaRPr>
          </a:p>
          <a:p>
            <a:pPr algn="just"/>
            <a:r>
              <a:rPr lang="es-MX" sz="2400" u="sng" smtClean="0">
                <a:solidFill>
                  <a:schemeClr val="tx1"/>
                </a:solidFill>
              </a:rPr>
              <a:t>Caja y bancos</a:t>
            </a:r>
            <a:endParaRPr lang="es-ES" sz="2400" smtClean="0">
              <a:solidFill>
                <a:schemeClr val="tx1"/>
              </a:solidFill>
            </a:endParaRPr>
          </a:p>
          <a:p>
            <a:pPr algn="just"/>
            <a:r>
              <a:rPr lang="es-MX" sz="2400" i="1" smtClean="0">
                <a:solidFill>
                  <a:schemeClr val="tx1"/>
                </a:solidFill>
              </a:rPr>
              <a:t>	</a:t>
            </a:r>
            <a:r>
              <a:rPr lang="es-MX" sz="1800" b="1" i="1" smtClean="0">
                <a:solidFill>
                  <a:schemeClr val="tx1"/>
                </a:solidFill>
              </a:rPr>
              <a:t>PI = (Cifra parcial </a:t>
            </a:r>
            <a:r>
              <a:rPr lang="es-ES" sz="1800" b="1" i="1" smtClean="0">
                <a:solidFill>
                  <a:schemeClr val="tx1"/>
                </a:solidFill>
              </a:rPr>
              <a:t>÷</a:t>
            </a:r>
            <a:r>
              <a:rPr lang="es-MX" sz="1800" b="1" i="1" smtClean="0">
                <a:solidFill>
                  <a:schemeClr val="tx1"/>
                </a:solidFill>
              </a:rPr>
              <a:t> Cifra Total</a:t>
            </a:r>
            <a:r>
              <a:rPr lang="es-ES" sz="1800" b="1" i="1" smtClean="0">
                <a:solidFill>
                  <a:schemeClr val="tx1"/>
                </a:solidFill>
              </a:rPr>
              <a:t>) * 100</a:t>
            </a:r>
            <a:endParaRPr lang="es-ES" sz="1800" b="1" smtClean="0">
              <a:solidFill>
                <a:schemeClr val="tx1"/>
              </a:solidFill>
            </a:endParaRPr>
          </a:p>
          <a:p>
            <a:pPr algn="just"/>
            <a:r>
              <a:rPr lang="es-ES" sz="2400" smtClean="0">
                <a:solidFill>
                  <a:schemeClr val="tx1"/>
                </a:solidFill>
              </a:rPr>
              <a:t>	PI = ( $ 375 ÷ $ 6165 ) * 100</a:t>
            </a:r>
          </a:p>
          <a:p>
            <a:pPr algn="just"/>
            <a:r>
              <a:rPr lang="es-ES" sz="2400" smtClean="0">
                <a:solidFill>
                  <a:schemeClr val="tx1"/>
                </a:solidFill>
              </a:rPr>
              <a:t>	PI = ( 0.06082725 ) * 100</a:t>
            </a:r>
          </a:p>
          <a:p>
            <a:pPr algn="just"/>
            <a:r>
              <a:rPr lang="es-ES" sz="2400" b="1" smtClean="0">
                <a:solidFill>
                  <a:schemeClr val="tx1"/>
                </a:solidFill>
              </a:rPr>
              <a:t>	</a:t>
            </a:r>
            <a:r>
              <a:rPr lang="es-ES" sz="2400" b="1" u="sng" smtClean="0">
                <a:solidFill>
                  <a:schemeClr val="tx1"/>
                </a:solidFill>
              </a:rPr>
              <a:t>PI = 6.08%</a:t>
            </a:r>
            <a:endParaRPr lang="es-ES" sz="2400" dirty="0" smtClean="0">
              <a:solidFill>
                <a:schemeClr val="tx1"/>
              </a:solidFill>
            </a:endParaRPr>
          </a:p>
        </p:txBody>
      </p:sp>
      <p:pic>
        <p:nvPicPr>
          <p:cNvPr id="11" name="Picture 2" descr="C:\Users\BRENDA\AppData\Local\Microsoft\Windows\Temporary Internet Files\Content.IE5\X85H3BSR\MC9002959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988840"/>
            <a:ext cx="2276947" cy="23765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35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Porcientos Integrales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600201"/>
            <a:ext cx="4834880" cy="4061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1800" b="1" i="1" smtClean="0"/>
              <a:t>FC = (100 </a:t>
            </a:r>
            <a:r>
              <a:rPr lang="es-ES" sz="1800" b="1" i="1" smtClean="0"/>
              <a:t>÷</a:t>
            </a:r>
            <a:r>
              <a:rPr lang="es-MX" sz="1800" b="1" i="1" smtClean="0"/>
              <a:t> Cifra Total) * Cifra parcial</a:t>
            </a:r>
            <a:endParaRPr lang="es-ES" sz="1800" b="1" smtClean="0"/>
          </a:p>
          <a:p>
            <a:pPr algn="just"/>
            <a:r>
              <a:rPr lang="es-ES" sz="2400" smtClean="0"/>
              <a:t>	FC = ( 100 ÷ $ 6165) * $ 375</a:t>
            </a:r>
          </a:p>
          <a:p>
            <a:pPr algn="just"/>
            <a:r>
              <a:rPr lang="es-ES" sz="2400" smtClean="0"/>
              <a:t>	FC = ( 0.0162206) ($375)</a:t>
            </a:r>
          </a:p>
          <a:p>
            <a:pPr algn="just"/>
            <a:r>
              <a:rPr lang="es-ES" sz="2400" b="1" smtClean="0"/>
              <a:t>	</a:t>
            </a:r>
            <a:r>
              <a:rPr lang="es-ES" sz="2400" b="1" u="sng" smtClean="0"/>
              <a:t>FC = 6.08% </a:t>
            </a:r>
            <a:endParaRPr lang="es-ES" sz="2400" smtClean="0"/>
          </a:p>
          <a:p>
            <a:pPr algn="just"/>
            <a:endParaRPr lang="es-ES" sz="2400" smtClean="0"/>
          </a:p>
          <a:p>
            <a:pPr algn="just"/>
            <a:r>
              <a:rPr lang="es-MX" sz="2400" smtClean="0"/>
              <a:t>Como se ve, en cualquier procedimiento el resultado es el mismo. La diferencia radica en que el factor constante será </a:t>
            </a:r>
            <a:r>
              <a:rPr lang="es-MX" sz="2400" b="1" smtClean="0"/>
              <a:t>0.0162206</a:t>
            </a:r>
            <a:r>
              <a:rPr lang="es-MX" sz="2400" smtClean="0"/>
              <a:t>, y se podrá multiplicar por cada cifra del activo.</a:t>
            </a:r>
            <a:endParaRPr lang="es-ES" sz="2400" dirty="0" smtClean="0"/>
          </a:p>
        </p:txBody>
      </p:sp>
      <p:pic>
        <p:nvPicPr>
          <p:cNvPr id="11" name="Picture 2" descr="C:\Users\BRENDA\AppData\Local\Microsoft\Windows\Temporary Internet Files\Content.IE5\75IUFU13\MC90029535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916832"/>
            <a:ext cx="2687370" cy="26436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389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Razones Financieras Simple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280940" y="1600201"/>
            <a:ext cx="5443188" cy="4061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2400" dirty="0" smtClean="0">
                <a:solidFill>
                  <a:schemeClr val="tx1"/>
                </a:solidFill>
              </a:rPr>
              <a:t>El procedimiento de razones financieras simples tiene un gran valor práctico, puesto que permite obtener un número ilimitado de razones e índices que sirven para determinar la liquidez, solvencia, estabilidad, solidez y rentabilidad.</a:t>
            </a:r>
          </a:p>
          <a:p>
            <a:pPr algn="just"/>
            <a:endParaRPr lang="es-ES" sz="2400" dirty="0" smtClean="0">
              <a:solidFill>
                <a:schemeClr val="tx1"/>
              </a:solidFill>
            </a:endParaRPr>
          </a:p>
          <a:p>
            <a:pPr algn="just"/>
            <a:r>
              <a:rPr lang="es-ES" sz="2400" dirty="0" smtClean="0">
                <a:solidFill>
                  <a:schemeClr val="tx1"/>
                </a:solidFill>
              </a:rPr>
              <a:t>Sirven para </a:t>
            </a:r>
            <a:r>
              <a:rPr lang="es-ES" sz="2400" i="1" dirty="0" smtClean="0">
                <a:solidFill>
                  <a:schemeClr val="tx1"/>
                </a:solidFill>
              </a:rPr>
              <a:t>analizar ampliamente la situación económica y financiera de una empresa</a:t>
            </a:r>
            <a:r>
              <a:rPr lang="es-ES" sz="2400" dirty="0" smtClean="0">
                <a:solidFill>
                  <a:schemeClr val="tx1"/>
                </a:solidFill>
              </a:rPr>
              <a:t>. </a:t>
            </a:r>
            <a:endParaRPr lang="es-ES" sz="2400" dirty="0" smtClean="0">
              <a:solidFill>
                <a:schemeClr val="tx1"/>
              </a:solidFill>
            </a:endParaRPr>
          </a:p>
        </p:txBody>
      </p:sp>
      <p:pic>
        <p:nvPicPr>
          <p:cNvPr id="11" name="Picture 2" descr="C:\Users\BRENDA\AppData\Local\Microsoft\Windows\Temporary Internet Files\Content.IE5\NHMRRNZG\MC90023278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726745"/>
            <a:ext cx="2727771" cy="36464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245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Razones Financieras Simple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600201"/>
            <a:ext cx="7931224" cy="4061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2400" smtClean="0">
                <a:solidFill>
                  <a:schemeClr val="tx1"/>
                </a:solidFill>
              </a:rPr>
              <a:t>Las razones financieras se </a:t>
            </a:r>
            <a:r>
              <a:rPr lang="es-ES" sz="2400" b="1" smtClean="0">
                <a:solidFill>
                  <a:schemeClr val="tx1"/>
                </a:solidFill>
              </a:rPr>
              <a:t>clasifican</a:t>
            </a:r>
            <a:r>
              <a:rPr lang="es-ES" sz="2400" smtClean="0">
                <a:solidFill>
                  <a:schemeClr val="tx1"/>
                </a:solidFill>
              </a:rPr>
              <a:t> en:</a:t>
            </a:r>
          </a:p>
          <a:p>
            <a:pPr algn="just"/>
            <a:r>
              <a:rPr lang="es-MX" sz="2400" i="1" u="sng" smtClean="0">
                <a:solidFill>
                  <a:schemeClr val="tx1"/>
                </a:solidFill>
              </a:rPr>
              <a:t>Razones estáticas:</a:t>
            </a:r>
            <a:r>
              <a:rPr lang="es-MX" sz="2400" smtClean="0">
                <a:solidFill>
                  <a:schemeClr val="tx1"/>
                </a:solidFill>
              </a:rPr>
              <a:t> las cifras provienen del Estado de Situación Financiera.</a:t>
            </a:r>
            <a:endParaRPr lang="es-ES" sz="2400" smtClean="0">
              <a:solidFill>
                <a:schemeClr val="tx1"/>
              </a:solidFill>
            </a:endParaRPr>
          </a:p>
          <a:p>
            <a:pPr algn="just"/>
            <a:endParaRPr lang="es-MX" sz="2400" i="1" u="sng" smtClean="0">
              <a:solidFill>
                <a:schemeClr val="tx1"/>
              </a:solidFill>
            </a:endParaRPr>
          </a:p>
          <a:p>
            <a:pPr algn="just"/>
            <a:r>
              <a:rPr lang="es-MX" sz="2400" i="1" u="sng" smtClean="0">
                <a:solidFill>
                  <a:schemeClr val="tx1"/>
                </a:solidFill>
              </a:rPr>
              <a:t>Razones dinámicas:</a:t>
            </a:r>
            <a:r>
              <a:rPr lang="es-MX" sz="2400" smtClean="0">
                <a:solidFill>
                  <a:schemeClr val="tx1"/>
                </a:solidFill>
              </a:rPr>
              <a:t> las cifras provienen del Estado de Resultados.</a:t>
            </a:r>
            <a:endParaRPr lang="es-ES" sz="2400" smtClean="0">
              <a:solidFill>
                <a:schemeClr val="tx1"/>
              </a:solidFill>
            </a:endParaRPr>
          </a:p>
          <a:p>
            <a:pPr algn="just"/>
            <a:endParaRPr lang="es-MX" sz="2400" i="1" u="sng" smtClean="0">
              <a:solidFill>
                <a:schemeClr val="tx1"/>
              </a:solidFill>
            </a:endParaRPr>
          </a:p>
          <a:p>
            <a:pPr algn="just"/>
            <a:r>
              <a:rPr lang="es-MX" sz="2400" i="1" u="sng" smtClean="0">
                <a:solidFill>
                  <a:schemeClr val="tx1"/>
                </a:solidFill>
              </a:rPr>
              <a:t>Razones estático-dinámicos:</a:t>
            </a:r>
            <a:r>
              <a:rPr lang="es-MX" sz="2400" smtClean="0">
                <a:solidFill>
                  <a:schemeClr val="tx1"/>
                </a:solidFill>
              </a:rPr>
              <a:t> el numerador proviene del Estado de Situación Financiera y el denominador del Estado de Resultados.</a:t>
            </a:r>
            <a:endParaRPr lang="es-ES" sz="2400" smtClean="0">
              <a:solidFill>
                <a:schemeClr val="tx1"/>
              </a:solidFill>
            </a:endParaRPr>
          </a:p>
          <a:p>
            <a:pPr algn="just"/>
            <a:endParaRPr lang="es-MX" sz="2400" i="1" u="sng" smtClean="0">
              <a:solidFill>
                <a:schemeClr val="tx1"/>
              </a:solidFill>
            </a:endParaRPr>
          </a:p>
          <a:p>
            <a:pPr algn="just"/>
            <a:r>
              <a:rPr lang="es-MX" sz="2400" i="1" u="sng" smtClean="0">
                <a:solidFill>
                  <a:schemeClr val="tx1"/>
                </a:solidFill>
              </a:rPr>
              <a:t>Razones dinámico-estáticos:</a:t>
            </a:r>
            <a:r>
              <a:rPr lang="es-MX" sz="2400" smtClean="0">
                <a:solidFill>
                  <a:schemeClr val="tx1"/>
                </a:solidFill>
              </a:rPr>
              <a:t> el numerador proviene del Estado de Resultados y el denominador del Balance General.</a:t>
            </a:r>
            <a:endParaRPr lang="es-ES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plantilla_GENERI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04664"/>
            <a:ext cx="6858000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6 Título"/>
          <p:cNvSpPr txBox="1">
            <a:spLocks/>
          </p:cNvSpPr>
          <p:nvPr/>
        </p:nvSpPr>
        <p:spPr>
          <a:xfrm>
            <a:off x="2141730" y="1718811"/>
            <a:ext cx="4644516" cy="135014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35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  <a:br>
              <a:rPr lang="es-ES" sz="135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35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35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35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académica Cuautitlán Izcalli</a:t>
            </a:r>
            <a:r>
              <a:rPr lang="es-ES" sz="135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35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35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35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35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Licenciatura </a:t>
            </a:r>
            <a:r>
              <a:rPr lang="es-ES" sz="135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Logística</a:t>
            </a:r>
            <a:r>
              <a:rPr lang="es-ES" sz="135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35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35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7 Subtítulo"/>
          <p:cNvSpPr txBox="1">
            <a:spLocks/>
          </p:cNvSpPr>
          <p:nvPr/>
        </p:nvSpPr>
        <p:spPr>
          <a:xfrm>
            <a:off x="1493658" y="3068960"/>
            <a:ext cx="6318702" cy="192738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Programa de estudios: </a:t>
            </a: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Evaluación de Proyectos Logísticos. 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Unidad a desarrollar: Unidad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V: </a:t>
            </a: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“Evaluación financiera y 				sustentable ”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Licenciatura: </a:t>
            </a: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Logística.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Presenta: M. en A.N. José Luis Morales Mondragón (Profesor de asignatura)</a:t>
            </a:r>
          </a:p>
          <a:p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potroUAE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187" y="5589548"/>
            <a:ext cx="539840" cy="40298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143000" y="5732526"/>
            <a:ext cx="5103186" cy="1658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</p:spTree>
    <p:extLst>
      <p:ext uri="{BB962C8B-B14F-4D97-AF65-F5344CB8AC3E}">
        <p14:creationId xmlns:p14="http://schemas.microsoft.com/office/powerpoint/2010/main" val="342713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Razones Financieras Simple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9 Marcador de texto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mtClean="0">
                <a:solidFill>
                  <a:schemeClr val="tx1"/>
                </a:solidFill>
              </a:rPr>
              <a:t>Las razones se dividen en:</a:t>
            </a: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11" name="7 Marcador de contenido"/>
          <p:cNvSpPr txBox="1">
            <a:spLocks/>
          </p:cNvSpPr>
          <p:nvPr/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800" b="1" smtClean="0"/>
              <a:t>RAZONES DE LIQUIDEZ</a:t>
            </a:r>
            <a:endParaRPr lang="es-ES" sz="1800" smtClean="0"/>
          </a:p>
          <a:p>
            <a:pPr lvl="1" algn="just"/>
            <a:r>
              <a:rPr lang="es-ES" sz="1800" smtClean="0"/>
              <a:t>La liquidez de una organización es juzgada  por la capacidad para saldar las obligaciones a corto plazo que se han adquirido a medida que éstas se vencen.</a:t>
            </a:r>
          </a:p>
          <a:p>
            <a:pPr lvl="1" algn="just"/>
            <a:r>
              <a:rPr lang="es-ES" sz="1800" smtClean="0"/>
              <a:t>Se refieren no solamente a las finanzas totales de la empresa, sino a su habilidad para convertir en efectivo determinados activos y pasivos corrientes.</a:t>
            </a:r>
          </a:p>
          <a:p>
            <a:pPr algn="just">
              <a:buFont typeface="Arial" pitchFamily="34" charset="0"/>
              <a:buNone/>
            </a:pPr>
            <a:endParaRPr lang="es-ES" sz="1800" dirty="0" smtClean="0"/>
          </a:p>
        </p:txBody>
      </p:sp>
      <p:sp>
        <p:nvSpPr>
          <p:cNvPr id="12" name="12 Marcador de contenido"/>
          <p:cNvSpPr txBox="1">
            <a:spLocks/>
          </p:cNvSpPr>
          <p:nvPr/>
        </p:nvSpPr>
        <p:spPr>
          <a:xfrm>
            <a:off x="4645025" y="1484784"/>
            <a:ext cx="4041775" cy="247826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800" b="1" smtClean="0"/>
              <a:t>RAZONES DE ENDEUDAMIENTO</a:t>
            </a:r>
            <a:endParaRPr lang="es-ES" sz="1800" smtClean="0"/>
          </a:p>
          <a:p>
            <a:pPr lvl="1" algn="just"/>
            <a:r>
              <a:rPr lang="es-ES" sz="1800" smtClean="0"/>
              <a:t>Estas razones indican el monto del dinero de terceros que se utilizan para generar utilidades.</a:t>
            </a:r>
          </a:p>
          <a:p>
            <a:pPr lvl="1" algn="just"/>
            <a:r>
              <a:rPr lang="es-ES" sz="1800" smtClean="0"/>
              <a:t>Estas son de gran importancia ya que estas deudas comprometen a la empresa en el transcurso del tiempo.</a:t>
            </a:r>
          </a:p>
          <a:p>
            <a:endParaRPr lang="es-MX" dirty="0"/>
          </a:p>
        </p:txBody>
      </p:sp>
      <p:pic>
        <p:nvPicPr>
          <p:cNvPr id="13" name="Picture 2" descr="C:\Users\BRENDA\AppData\Local\Microsoft\Windows\Temporary Internet Files\Content.IE5\U7JQ86ZH\MC90023720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933056"/>
            <a:ext cx="2393133" cy="19087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884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Razones Financieras Simple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742827"/>
            <a:ext cx="4040188" cy="21902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b="1" smtClean="0"/>
              <a:t>RAZONES DE RENTABILIDAD</a:t>
            </a:r>
            <a:endParaRPr lang="es-ES" sz="1200" smtClean="0"/>
          </a:p>
          <a:p>
            <a:pPr lvl="1" algn="just"/>
            <a:r>
              <a:rPr lang="es-ES" sz="1800" smtClean="0"/>
              <a:t>Estas razones permiten analizar y evaluar las ganancias de la empresa con respecto a un nivel dado de ventas, de activos o la inversión de los dueños. </a:t>
            </a:r>
            <a:endParaRPr lang="es-ES" sz="1100" dirty="0" smtClean="0"/>
          </a:p>
        </p:txBody>
      </p:sp>
      <p:sp>
        <p:nvSpPr>
          <p:cNvPr id="11" name="12 Marcador de contenido"/>
          <p:cNvSpPr txBox="1">
            <a:spLocks/>
          </p:cNvSpPr>
          <p:nvPr/>
        </p:nvSpPr>
        <p:spPr>
          <a:xfrm>
            <a:off x="4788024" y="3068960"/>
            <a:ext cx="4041775" cy="247826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400" b="1" smtClean="0"/>
              <a:t>RAZONES DE COBERTURA</a:t>
            </a:r>
            <a:endParaRPr lang="es-ES" sz="1400" smtClean="0"/>
          </a:p>
          <a:p>
            <a:pPr lvl="1" algn="just"/>
            <a:r>
              <a:rPr lang="es-ES" sz="2000" smtClean="0"/>
              <a:t>Estas razones evalúan la capacidad de la empresa para cubrir determinados cargos fijos.</a:t>
            </a:r>
          </a:p>
          <a:p>
            <a:pPr lvl="1" algn="just"/>
            <a:r>
              <a:rPr lang="es-ES" sz="2000" smtClean="0"/>
              <a:t>Estas se relacionan más frecuentemente con los cargos fijos que resultan por las deudas de la empresa.</a:t>
            </a:r>
          </a:p>
          <a:p>
            <a:pPr>
              <a:buFont typeface="Arial" pitchFamily="34" charset="0"/>
              <a:buNone/>
            </a:pPr>
            <a:endParaRPr lang="es-MX" sz="2000" dirty="0"/>
          </a:p>
        </p:txBody>
      </p:sp>
      <p:pic>
        <p:nvPicPr>
          <p:cNvPr id="12" name="Picture 2" descr="C:\Users\BRENDA\AppData\Local\Microsoft\Windows\Temporary Internet Files\Content.IE5\X85H3BSR\MC90019526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268760"/>
            <a:ext cx="1817827" cy="1385316"/>
          </a:xfrm>
          <a:prstGeom prst="rect">
            <a:avLst/>
          </a:prstGeom>
          <a:noFill/>
        </p:spPr>
      </p:pic>
      <p:pic>
        <p:nvPicPr>
          <p:cNvPr id="13" name="Picture 2" descr="C:\Users\BRENDA\AppData\Local\Microsoft\Windows\Temporary Internet Files\Content.IE5\X85H3BSR\MC90019526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3389" y="3858481"/>
            <a:ext cx="1817827" cy="1385316"/>
          </a:xfrm>
          <a:prstGeom prst="rect">
            <a:avLst/>
          </a:prstGeom>
          <a:noFill/>
        </p:spPr>
      </p:pic>
      <p:sp>
        <p:nvSpPr>
          <p:cNvPr id="14" name="9 Marcador de texto"/>
          <p:cNvSpPr txBox="1">
            <a:spLocks/>
          </p:cNvSpPr>
          <p:nvPr/>
        </p:nvSpPr>
        <p:spPr>
          <a:xfrm>
            <a:off x="299484" y="1224325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mtClean="0">
                <a:solidFill>
                  <a:schemeClr val="tx1"/>
                </a:solidFill>
              </a:rPr>
              <a:t>Las razones se dividen en:</a:t>
            </a:r>
            <a:endParaRPr lang="es-E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36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331642" y="1817965"/>
            <a:ext cx="2322257" cy="53091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3000" b="1" dirty="0">
                <a:ln/>
                <a:solidFill>
                  <a:srgbClr val="92D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Empaque.</a:t>
            </a:r>
            <a:endParaRPr lang="es-ES" sz="3000" b="1" dirty="0">
              <a:ln/>
              <a:solidFill>
                <a:srgbClr val="92D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10 Título"/>
          <p:cNvSpPr txBox="1">
            <a:spLocks/>
          </p:cNvSpPr>
          <p:nvPr/>
        </p:nvSpPr>
        <p:spPr>
          <a:xfrm>
            <a:off x="1424136" y="998730"/>
            <a:ext cx="6172200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50" b="1" dirty="0">
                <a:latin typeface="Arial" panose="020B0604020202020204" pitchFamily="34" charset="0"/>
                <a:cs typeface="Arial" panose="020B0604020202020204" pitchFamily="34" charset="0"/>
              </a:rPr>
              <a:t>“COMO PLANEAR UN DEPARTAMENTO DE COMPRAS”</a:t>
            </a:r>
            <a:r>
              <a:rPr lang="es-ES" sz="13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3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3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5618309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5" name="Pergamino vertical 4"/>
          <p:cNvSpPr/>
          <p:nvPr/>
        </p:nvSpPr>
        <p:spPr>
          <a:xfrm>
            <a:off x="3869923" y="1817965"/>
            <a:ext cx="3537994" cy="35012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ACTIVIDAD DE TRABAJO</a:t>
            </a:r>
          </a:p>
          <a:p>
            <a:pPr algn="ctr"/>
            <a:endParaRPr lang="es-MX" sz="13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alumno deberá analizar diferentes tipos de </a:t>
            </a:r>
            <a:r>
              <a:rPr lang="es-MX" sz="13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ESTADOS FINANCIEROS para una evaluación práctica del modelo de evaluación de proyectos logísticos.</a:t>
            </a:r>
            <a:endParaRPr lang="es-MX" sz="135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://4.bp.blogspot.com/-AIH3qQahW_M/Ta7zw_Rg-rI/AAAAAAAABXA/MUV4XSG8Sj4/s1600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671" y="2348881"/>
            <a:ext cx="2478881" cy="247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91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Razones Financieras Simple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484785"/>
            <a:ext cx="4762872" cy="424847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s-MX" sz="2000" b="1" smtClean="0"/>
              <a:t>Servicios Lumiere, S.A. </a:t>
            </a:r>
          </a:p>
          <a:p>
            <a:pPr>
              <a:buFont typeface="Arial" pitchFamily="34" charset="0"/>
              <a:buNone/>
            </a:pPr>
            <a:r>
              <a:rPr lang="es-MX" sz="2000" b="1" smtClean="0"/>
              <a:t>Estado de Situación Financiera al 31 de diciembre de 2009 </a:t>
            </a:r>
          </a:p>
          <a:p>
            <a:pPr>
              <a:buFont typeface="Arial" pitchFamily="34" charset="0"/>
              <a:buNone/>
            </a:pPr>
            <a:r>
              <a:rPr lang="es-MX" sz="2000" b="1" smtClean="0"/>
              <a:t>(Miles de pesos) 	</a:t>
            </a:r>
          </a:p>
          <a:p>
            <a:pPr>
              <a:buFont typeface="Arial" pitchFamily="34" charset="0"/>
              <a:buNone/>
            </a:pPr>
            <a:r>
              <a:rPr lang="es-MX" sz="2000" b="1" smtClean="0"/>
              <a:t>Concepto 	2005 	</a:t>
            </a:r>
          </a:p>
          <a:p>
            <a:pPr>
              <a:buFont typeface="Arial" pitchFamily="34" charset="0"/>
              <a:buNone/>
            </a:pPr>
            <a:r>
              <a:rPr lang="es-MX" sz="2000" b="1" smtClean="0"/>
              <a:t>Activo Circulante 	</a:t>
            </a:r>
          </a:p>
          <a:p>
            <a:pPr>
              <a:buFont typeface="Arial" pitchFamily="34" charset="0"/>
              <a:buNone/>
            </a:pPr>
            <a:r>
              <a:rPr lang="es-MX" sz="2000" smtClean="0"/>
              <a:t>Caja y bancos 	$ 375 	</a:t>
            </a:r>
          </a:p>
          <a:p>
            <a:pPr>
              <a:buFont typeface="Arial" pitchFamily="34" charset="0"/>
              <a:buNone/>
            </a:pPr>
            <a:r>
              <a:rPr lang="es-MX" sz="2000" smtClean="0"/>
              <a:t>Cuentas por cobrar 	$ 410 	</a:t>
            </a:r>
          </a:p>
          <a:p>
            <a:pPr>
              <a:buFont typeface="Arial" pitchFamily="34" charset="0"/>
              <a:buNone/>
            </a:pPr>
            <a:r>
              <a:rPr lang="es-MX" sz="2000" smtClean="0"/>
              <a:t>Deudores diversos 	$ 200 	</a:t>
            </a:r>
            <a:r>
              <a:rPr lang="es-MX" sz="2000" b="1" smtClean="0"/>
              <a:t>	</a:t>
            </a:r>
          </a:p>
          <a:p>
            <a:pPr>
              <a:buFont typeface="Arial" pitchFamily="34" charset="0"/>
              <a:buNone/>
            </a:pPr>
            <a:r>
              <a:rPr lang="es-MX" sz="2000" smtClean="0"/>
              <a:t>Inventarios 	$ 150 	</a:t>
            </a:r>
          </a:p>
          <a:p>
            <a:pPr>
              <a:buFont typeface="Arial" pitchFamily="34" charset="0"/>
              <a:buNone/>
            </a:pPr>
            <a:r>
              <a:rPr lang="es-MX" sz="2000" smtClean="0"/>
              <a:t>Total                           $ 1,135 	</a:t>
            </a:r>
          </a:p>
          <a:p>
            <a:pPr>
              <a:buFont typeface="Arial" pitchFamily="34" charset="0"/>
              <a:buNone/>
            </a:pPr>
            <a:r>
              <a:rPr lang="es-MX" sz="2000" b="1" smtClean="0"/>
              <a:t>Pasivo Circulante 	</a:t>
            </a:r>
          </a:p>
          <a:p>
            <a:pPr>
              <a:buFont typeface="Arial" pitchFamily="34" charset="0"/>
              <a:buNone/>
            </a:pPr>
            <a:r>
              <a:rPr lang="es-MX" sz="2000" smtClean="0"/>
              <a:t>Proveedores 	$ 500 	</a:t>
            </a:r>
          </a:p>
          <a:p>
            <a:pPr>
              <a:buFont typeface="Arial" pitchFamily="34" charset="0"/>
              <a:buNone/>
            </a:pPr>
            <a:r>
              <a:rPr lang="es-MX" sz="2000" smtClean="0"/>
              <a:t>Acreedores 	$ 350 	</a:t>
            </a:r>
          </a:p>
          <a:p>
            <a:pPr>
              <a:buFont typeface="Arial" pitchFamily="34" charset="0"/>
              <a:buNone/>
            </a:pPr>
            <a:r>
              <a:rPr lang="es-MX" sz="2000" smtClean="0"/>
              <a:t>Documentos por pagar $100 	</a:t>
            </a:r>
          </a:p>
          <a:p>
            <a:pPr>
              <a:buFont typeface="Arial" pitchFamily="34" charset="0"/>
              <a:buNone/>
            </a:pPr>
            <a:r>
              <a:rPr lang="es-MX" sz="2000" smtClean="0"/>
              <a:t>Total                                 $ 950 	</a:t>
            </a:r>
            <a:endParaRPr lang="es-MX" sz="2000" dirty="0" smtClean="0"/>
          </a:p>
        </p:txBody>
      </p:sp>
      <p:sp>
        <p:nvSpPr>
          <p:cNvPr id="11" name="16 Marcador de contenido"/>
          <p:cNvSpPr txBox="1">
            <a:spLocks/>
          </p:cNvSpPr>
          <p:nvPr/>
        </p:nvSpPr>
        <p:spPr>
          <a:xfrm>
            <a:off x="5580112" y="1556792"/>
            <a:ext cx="3106688" cy="39512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000" smtClean="0"/>
              <a:t>Capital de Trabajo=</a:t>
            </a:r>
          </a:p>
          <a:p>
            <a:pPr>
              <a:buFont typeface="Arial" pitchFamily="34" charset="0"/>
              <a:buNone/>
            </a:pPr>
            <a:r>
              <a:rPr lang="es-MX" sz="2000" smtClean="0"/>
              <a:t>		AC - PC 	</a:t>
            </a:r>
          </a:p>
          <a:p>
            <a:pPr>
              <a:buFont typeface="Arial" pitchFamily="34" charset="0"/>
              <a:buNone/>
            </a:pPr>
            <a:r>
              <a:rPr lang="es-MX" sz="2000" smtClean="0"/>
              <a:t>CT = $950 - $1135 </a:t>
            </a:r>
          </a:p>
          <a:p>
            <a:pPr>
              <a:buFont typeface="Arial" pitchFamily="34" charset="0"/>
              <a:buNone/>
            </a:pPr>
            <a:r>
              <a:rPr lang="es-MX" sz="2000" b="1" smtClean="0"/>
              <a:t>CT = ($ 185) </a:t>
            </a:r>
          </a:p>
          <a:p>
            <a:pPr>
              <a:buFont typeface="Arial" pitchFamily="34" charset="0"/>
              <a:buNone/>
            </a:pPr>
            <a:endParaRPr lang="es-MX" sz="2000" b="1" smtClean="0"/>
          </a:p>
          <a:p>
            <a:r>
              <a:rPr lang="es-MX" sz="2000" smtClean="0"/>
              <a:t>Significa que la empresa no es solvente, ya que no tiene los recursos suficientes para cubrir sus deudas de corto </a:t>
            </a:r>
            <a:endParaRPr lang="es-MX" sz="2000" b="1" smtClean="0"/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06457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Razones Financieras Estándar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600201"/>
            <a:ext cx="5482952" cy="4061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000" smtClean="0">
                <a:solidFill>
                  <a:schemeClr val="tx1"/>
                </a:solidFill>
              </a:rPr>
              <a:t>Consiste en determinar las diferentes relaciones de dependencia que existen al comparar el promedio de las cifras de dos o más conceptos de los estados financieros.</a:t>
            </a:r>
            <a:endParaRPr lang="es-ES" sz="2000" smtClean="0">
              <a:solidFill>
                <a:schemeClr val="tx1"/>
              </a:solidFill>
            </a:endParaRPr>
          </a:p>
          <a:p>
            <a:pPr algn="just"/>
            <a:endParaRPr lang="es-ES" sz="2000" smtClean="0">
              <a:solidFill>
                <a:schemeClr val="tx1"/>
              </a:solidFill>
            </a:endParaRPr>
          </a:p>
          <a:p>
            <a:pPr algn="just"/>
            <a:r>
              <a:rPr lang="es-MX" sz="2000" smtClean="0">
                <a:solidFill>
                  <a:schemeClr val="tx1"/>
                </a:solidFill>
              </a:rPr>
              <a:t>Las razones financieras estándar se clasifican en:</a:t>
            </a:r>
            <a:endParaRPr lang="es-ES" sz="2000" smtClean="0">
              <a:solidFill>
                <a:schemeClr val="tx1"/>
              </a:solidFill>
            </a:endParaRPr>
          </a:p>
          <a:p>
            <a:pPr lvl="1" algn="just"/>
            <a:r>
              <a:rPr lang="es-MX" sz="2000" smtClean="0">
                <a:solidFill>
                  <a:schemeClr val="tx1"/>
                </a:solidFill>
              </a:rPr>
              <a:t>Desde el punto de vista del origen de sus cifras: internas y externas.</a:t>
            </a:r>
            <a:endParaRPr lang="es-ES" sz="2000" smtClean="0">
              <a:solidFill>
                <a:schemeClr val="tx1"/>
              </a:solidFill>
            </a:endParaRPr>
          </a:p>
          <a:p>
            <a:pPr lvl="1" algn="just"/>
            <a:r>
              <a:rPr lang="es-MX" sz="2000" smtClean="0">
                <a:solidFill>
                  <a:schemeClr val="tx1"/>
                </a:solidFill>
              </a:rPr>
              <a:t>Desde el punto de vista de la naturaleza de sus cifras: estáticas, dinámicas, estático-dinámicas, dinámico-estáticas.</a:t>
            </a:r>
            <a:endParaRPr lang="es-ES" sz="2000" dirty="0" smtClean="0">
              <a:solidFill>
                <a:schemeClr val="tx1"/>
              </a:solidFill>
            </a:endParaRPr>
          </a:p>
        </p:txBody>
      </p:sp>
      <p:pic>
        <p:nvPicPr>
          <p:cNvPr id="11" name="Picture 3" descr="C:\Users\BRENDA\AppData\Local\Microsoft\Windows\Temporary Internet Files\Content.IE5\NHMRRNZG\MC90043527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276872"/>
            <a:ext cx="2032000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328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Razones Financieras Estándar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3851920" y="1600201"/>
            <a:ext cx="4536504" cy="4061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000" smtClean="0">
                <a:solidFill>
                  <a:schemeClr val="tx1"/>
                </a:solidFill>
              </a:rPr>
              <a:t>Aplicación:</a:t>
            </a:r>
            <a:endParaRPr lang="es-ES" sz="2000" smtClean="0">
              <a:solidFill>
                <a:schemeClr val="tx1"/>
              </a:solidFill>
            </a:endParaRPr>
          </a:p>
          <a:p>
            <a:pPr lvl="1" algn="just"/>
            <a:r>
              <a:rPr lang="es-MX" sz="2000" smtClean="0">
                <a:solidFill>
                  <a:schemeClr val="tx1"/>
                </a:solidFill>
              </a:rPr>
              <a:t>Las razones estándar internas sirven de guía para regular la actuación presente de la empresa; asimismo sirven de base para fijar metas futuras.</a:t>
            </a:r>
          </a:p>
          <a:p>
            <a:pPr lvl="1" algn="just"/>
            <a:endParaRPr lang="es-ES" sz="2000" smtClean="0">
              <a:solidFill>
                <a:schemeClr val="tx1"/>
              </a:solidFill>
            </a:endParaRPr>
          </a:p>
          <a:p>
            <a:pPr lvl="1" algn="just"/>
            <a:r>
              <a:rPr lang="es-MX" sz="2000" smtClean="0">
                <a:solidFill>
                  <a:schemeClr val="tx1"/>
                </a:solidFill>
              </a:rPr>
              <a:t>Se aplican en: contabilidad de costos, auditoria interna, elaboración de presupuestos, control presupuestal.</a:t>
            </a:r>
            <a:endParaRPr lang="es-ES" sz="2000" dirty="0" smtClean="0">
              <a:solidFill>
                <a:schemeClr val="tx1"/>
              </a:solidFill>
            </a:endParaRPr>
          </a:p>
        </p:txBody>
      </p:sp>
      <p:pic>
        <p:nvPicPr>
          <p:cNvPr id="11" name="Picture 2" descr="C:\Users\BRENDA\AppData\Local\Microsoft\Windows\Temporary Internet Files\Content.IE5\NHMRRNZG\MC90023740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132856"/>
            <a:ext cx="3258994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795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Aumentos y Disminuciones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600201"/>
            <a:ext cx="5482952" cy="4061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000" smtClean="0">
                <a:solidFill>
                  <a:schemeClr val="tx1"/>
                </a:solidFill>
              </a:rPr>
              <a:t>También se le conoce como procedimiento de variaciones, y consiste en comparar los conceptos  de los estados financieros a dos fechas distintas.</a:t>
            </a:r>
          </a:p>
          <a:p>
            <a:pPr algn="just"/>
            <a:endParaRPr lang="es-ES" sz="2000" smtClean="0">
              <a:solidFill>
                <a:schemeClr val="tx1"/>
              </a:solidFill>
            </a:endParaRPr>
          </a:p>
          <a:p>
            <a:pPr algn="just"/>
            <a:r>
              <a:rPr lang="es-MX" sz="2000" smtClean="0">
                <a:solidFill>
                  <a:schemeClr val="tx1"/>
                </a:solidFill>
              </a:rPr>
              <a:t>Este procedimiento toma como apoyo los siguientes puntos:</a:t>
            </a:r>
            <a:endParaRPr lang="es-ES" sz="2000" smtClean="0">
              <a:solidFill>
                <a:schemeClr val="tx1"/>
              </a:solidFill>
            </a:endParaRPr>
          </a:p>
          <a:p>
            <a:pPr lvl="1" algn="just"/>
            <a:r>
              <a:rPr lang="es-MX" sz="2000" smtClean="0">
                <a:solidFill>
                  <a:schemeClr val="tx1"/>
                </a:solidFill>
              </a:rPr>
              <a:t>Conceptos homogéneos</a:t>
            </a:r>
            <a:endParaRPr lang="es-ES" sz="2000" smtClean="0">
              <a:solidFill>
                <a:schemeClr val="tx1"/>
              </a:solidFill>
            </a:endParaRPr>
          </a:p>
          <a:p>
            <a:pPr lvl="1" algn="just"/>
            <a:r>
              <a:rPr lang="es-MX" sz="2000" smtClean="0">
                <a:solidFill>
                  <a:schemeClr val="tx1"/>
                </a:solidFill>
              </a:rPr>
              <a:t>Cifra comparada</a:t>
            </a:r>
            <a:endParaRPr lang="es-ES" sz="2000" smtClean="0">
              <a:solidFill>
                <a:schemeClr val="tx1"/>
              </a:solidFill>
            </a:endParaRPr>
          </a:p>
          <a:p>
            <a:pPr lvl="1" algn="just"/>
            <a:r>
              <a:rPr lang="es-MX" sz="2000" smtClean="0">
                <a:solidFill>
                  <a:schemeClr val="tx1"/>
                </a:solidFill>
              </a:rPr>
              <a:t>Cifra base</a:t>
            </a:r>
            <a:endParaRPr lang="es-ES" sz="2000" smtClean="0">
              <a:solidFill>
                <a:schemeClr val="tx1"/>
              </a:solidFill>
            </a:endParaRPr>
          </a:p>
          <a:p>
            <a:pPr lvl="1" algn="just"/>
            <a:r>
              <a:rPr lang="es-MX" sz="2000" smtClean="0">
                <a:solidFill>
                  <a:schemeClr val="tx1"/>
                </a:solidFill>
              </a:rPr>
              <a:t>Variación (aumento o disminución)</a:t>
            </a:r>
            <a:endParaRPr lang="es-ES" sz="2000" dirty="0" smtClean="0">
              <a:solidFill>
                <a:schemeClr val="tx1"/>
              </a:solidFill>
            </a:endParaRPr>
          </a:p>
        </p:txBody>
      </p:sp>
      <p:pic>
        <p:nvPicPr>
          <p:cNvPr id="11" name="Picture 4" descr="C:\Users\BRENDA\AppData\Local\Microsoft\Windows\Temporary Internet Files\Content.IE5\X85H3BSR\MC9002305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700808"/>
            <a:ext cx="2016224" cy="3043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583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Aumentos y Disminuciones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84784"/>
            <a:ext cx="784887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817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de Tendencias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600200"/>
            <a:ext cx="8219256" cy="4277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2000" smtClean="0">
                <a:solidFill>
                  <a:schemeClr val="tx1"/>
                </a:solidFill>
              </a:rPr>
              <a:t>El método de análisis por tendencias es un refinamiento de los cambios interanuales o análisis comparativo y se utiliza cuando la serie de años a comparar es mayor a tres.</a:t>
            </a:r>
          </a:p>
          <a:p>
            <a:pPr algn="just"/>
            <a:endParaRPr lang="es-ES" sz="2000" smtClean="0">
              <a:solidFill>
                <a:schemeClr val="tx1"/>
              </a:solidFill>
            </a:endParaRPr>
          </a:p>
          <a:p>
            <a:pPr algn="just"/>
            <a:r>
              <a:rPr lang="es-ES" sz="2000" smtClean="0">
                <a:solidFill>
                  <a:schemeClr val="tx1"/>
                </a:solidFill>
              </a:rPr>
              <a:t>La comparación de estados financieros en una serie larga de períodos permitirá evaluar la dirección, velocidad y amplitud de la tendencia, así como utilizar sus resultados para predecir y proyectar cifras de una o más partidas significativas.</a:t>
            </a:r>
          </a:p>
          <a:p>
            <a:pPr algn="just"/>
            <a:endParaRPr lang="es-ES" sz="2000" smtClean="0">
              <a:solidFill>
                <a:schemeClr val="tx1"/>
              </a:solidFill>
            </a:endParaRPr>
          </a:p>
          <a:p>
            <a:pPr algn="just"/>
            <a:r>
              <a:rPr lang="es-MX" sz="2000" smtClean="0">
                <a:solidFill>
                  <a:schemeClr val="tx1"/>
                </a:solidFill>
              </a:rPr>
              <a:t>Una de las formas en que se pueden presentar las tendencias de las cifras es mediante </a:t>
            </a:r>
            <a:r>
              <a:rPr lang="es-MX" sz="2000" b="1" u="sng" smtClean="0">
                <a:solidFill>
                  <a:schemeClr val="tx1"/>
                </a:solidFill>
              </a:rPr>
              <a:t>gráficas</a:t>
            </a:r>
            <a:r>
              <a:rPr lang="es-MX" sz="2000" smtClean="0">
                <a:solidFill>
                  <a:schemeClr val="tx1"/>
                </a:solidFill>
              </a:rPr>
              <a:t>. Generalmente las gráficas vienen a ser aun más accesibles los conceptos y las cifras del contenido de los estados financiero. </a:t>
            </a:r>
            <a:endParaRPr lang="es-ES" sz="2000" smtClean="0">
              <a:solidFill>
                <a:schemeClr val="tx1"/>
              </a:solidFill>
            </a:endParaRPr>
          </a:p>
          <a:p>
            <a:pPr algn="just"/>
            <a:endParaRPr lang="es-ES" sz="2000" smtClean="0">
              <a:solidFill>
                <a:schemeClr val="tx1"/>
              </a:solidFill>
            </a:endParaRPr>
          </a:p>
          <a:p>
            <a:pPr lvl="1" algn="just"/>
            <a:endParaRPr lang="es-E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35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de Origen y Aplicación de Recursos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1" name="7 Marcador de contenido"/>
          <p:cNvSpPr txBox="1">
            <a:spLocks/>
          </p:cNvSpPr>
          <p:nvPr/>
        </p:nvSpPr>
        <p:spPr>
          <a:xfrm>
            <a:off x="457200" y="1772817"/>
            <a:ext cx="4618856" cy="38884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400" smtClean="0"/>
              <a:t>Es el estado financiero que mediante una ordenación especial de los recursos obtenidos y de la aplicación de los mismos se ha hecho, muestran los cambios experimentados en la situación financiera de una empresa por las operaciones practicadas en un periodo determinado.</a:t>
            </a:r>
            <a:endParaRPr lang="es-ES" sz="2400" smtClean="0"/>
          </a:p>
          <a:p>
            <a:pPr algn="just"/>
            <a:endParaRPr lang="es-ES" sz="2400" smtClean="0"/>
          </a:p>
          <a:p>
            <a:pPr lvl="1" algn="just"/>
            <a:endParaRPr lang="es-ES" sz="1800" dirty="0" smtClean="0"/>
          </a:p>
        </p:txBody>
      </p:sp>
      <p:pic>
        <p:nvPicPr>
          <p:cNvPr id="12" name="Picture 3" descr="C:\Users\BRENDA\AppData\Local\Microsoft\Windows\Temporary Internet Files\Content.IE5\U7JQ86ZH\MC9002330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772816"/>
            <a:ext cx="3073811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728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plantilla_GENERI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836712"/>
            <a:ext cx="6858000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7 Marcador de contenido"/>
          <p:cNvSpPr>
            <a:spLocks noGrp="1"/>
          </p:cNvSpPr>
          <p:nvPr>
            <p:ph idx="1"/>
          </p:nvPr>
        </p:nvSpPr>
        <p:spPr>
          <a:xfrm>
            <a:off x="1331640" y="2067453"/>
            <a:ext cx="6172200" cy="3683806"/>
          </a:xfrm>
        </p:spPr>
        <p:txBody>
          <a:bodyPr>
            <a:normAutofit/>
          </a:bodyPr>
          <a:lstStyle/>
          <a:p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Clave: </a:t>
            </a:r>
            <a:r>
              <a:rPr lang="es-E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L43415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Horas de teoría: 2</a:t>
            </a:r>
          </a:p>
          <a:p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Horas de práctica: 2</a:t>
            </a:r>
          </a:p>
          <a:p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Total de horas: 4</a:t>
            </a:r>
          </a:p>
          <a:p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Créditos: SEIS.</a:t>
            </a:r>
          </a:p>
          <a:p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Tipo de unidad de aprendizaje: </a:t>
            </a:r>
            <a:r>
              <a:rPr lang="es-E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CURSO-TALLER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E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OBLIGATORIA.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SUSTANTIVO.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Modalidad: PRESENCIAL.</a:t>
            </a:r>
          </a:p>
          <a:p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Unidad de aprendizaje antecedente: 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MERCADOTECNIA.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1143001" y="5589548"/>
            <a:ext cx="5643026" cy="402980"/>
            <a:chOff x="0" y="6309729"/>
            <a:chExt cx="7524035" cy="537307"/>
          </a:xfrm>
        </p:grpSpPr>
        <p:pic>
          <p:nvPicPr>
            <p:cNvPr id="11" name="Imagen 10" descr="potroUAEM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12" name="Rectángulo 11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84075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de Origen y Aplicación de Recursos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700808"/>
            <a:ext cx="4040188" cy="442535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1800" smtClean="0"/>
              <a:t>El </a:t>
            </a:r>
            <a:r>
              <a:rPr lang="es-MX" sz="1800" b="1" u="sng" smtClean="0"/>
              <a:t>Origen de Recursos</a:t>
            </a:r>
            <a:r>
              <a:rPr lang="es-MX" sz="1800" smtClean="0"/>
              <a:t>, es el conjunto de medios al alcance de una empresa, para que ésta al trabajarlos pueda cumplir con su objeto.</a:t>
            </a:r>
          </a:p>
          <a:p>
            <a:pPr algn="just"/>
            <a:endParaRPr lang="es-MX" sz="1800" smtClean="0"/>
          </a:p>
          <a:p>
            <a:pPr algn="just"/>
            <a:r>
              <a:rPr lang="es-MX" sz="1800" smtClean="0"/>
              <a:t>Son cuatro los que pudiéramos denominar fuentes de recursos:</a:t>
            </a:r>
            <a:endParaRPr lang="es-ES" sz="1800" smtClean="0"/>
          </a:p>
          <a:p>
            <a:pPr marL="800100" lvl="1" indent="-342900" algn="just">
              <a:buFont typeface="Times New Roman" pitchFamily="18" charset="0"/>
              <a:buAutoNum type="arabicPeriod"/>
            </a:pPr>
            <a:r>
              <a:rPr lang="es-MX" sz="1800" smtClean="0"/>
              <a:t>Utilidades obtenidas.</a:t>
            </a:r>
            <a:endParaRPr lang="es-ES" sz="1800" smtClean="0"/>
          </a:p>
          <a:p>
            <a:pPr marL="800100" lvl="1" indent="-342900" algn="just">
              <a:buFont typeface="Times New Roman" pitchFamily="18" charset="0"/>
              <a:buAutoNum type="arabicPeriod"/>
            </a:pPr>
            <a:r>
              <a:rPr lang="es-MX" sz="1800" smtClean="0"/>
              <a:t>Nuevas aportaciones al capital.</a:t>
            </a:r>
            <a:endParaRPr lang="es-ES" sz="1800" smtClean="0"/>
          </a:p>
          <a:p>
            <a:pPr marL="800100" lvl="1" indent="-342900" algn="just">
              <a:buFont typeface="Times New Roman" pitchFamily="18" charset="0"/>
              <a:buAutoNum type="arabicPeriod"/>
            </a:pPr>
            <a:r>
              <a:rPr lang="es-MX" sz="1800" smtClean="0"/>
              <a:t>Aumento en los valores del pasivo.</a:t>
            </a:r>
            <a:endParaRPr lang="es-ES" sz="1800" smtClean="0"/>
          </a:p>
          <a:p>
            <a:pPr marL="800100" lvl="1" indent="-342900" algn="just">
              <a:buFont typeface="Times New Roman" pitchFamily="18" charset="0"/>
              <a:buAutoNum type="arabicPeriod"/>
            </a:pPr>
            <a:r>
              <a:rPr lang="es-MX" sz="1800" smtClean="0"/>
              <a:t>Disminuciones en los valores del activo.</a:t>
            </a:r>
            <a:endParaRPr lang="es-ES" sz="1800" smtClean="0"/>
          </a:p>
          <a:p>
            <a:pPr algn="just">
              <a:buFont typeface="Arial" pitchFamily="34" charset="0"/>
              <a:buNone/>
            </a:pPr>
            <a:endParaRPr lang="es-ES" sz="1800" smtClean="0"/>
          </a:p>
          <a:p>
            <a:pPr algn="just"/>
            <a:endParaRPr lang="es-ES" smtClean="0"/>
          </a:p>
          <a:p>
            <a:pPr lvl="1" algn="just"/>
            <a:endParaRPr lang="es-ES" sz="2400" dirty="0" smtClean="0"/>
          </a:p>
        </p:txBody>
      </p:sp>
      <p:sp>
        <p:nvSpPr>
          <p:cNvPr id="11" name="12 Marcador de contenido"/>
          <p:cNvSpPr txBox="1">
            <a:spLocks/>
          </p:cNvSpPr>
          <p:nvPr/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1800" smtClean="0"/>
              <a:t>Algunos autores citan solamente tres, ya que consideran que los primeros son similares y que pueden agruparse en un solo rubro:</a:t>
            </a:r>
            <a:endParaRPr lang="es-ES" sz="1800" smtClean="0"/>
          </a:p>
          <a:p>
            <a:pPr lvl="1" algn="just"/>
            <a:r>
              <a:rPr lang="es-MX" sz="1800" smtClean="0"/>
              <a:t>Aumento de Pasivo</a:t>
            </a:r>
            <a:endParaRPr lang="es-ES" sz="1800" smtClean="0"/>
          </a:p>
          <a:p>
            <a:pPr lvl="1" algn="just"/>
            <a:r>
              <a:rPr lang="es-MX" sz="1800" smtClean="0"/>
              <a:t>Aumento de Capital</a:t>
            </a:r>
            <a:endParaRPr lang="es-ES" sz="1800" smtClean="0"/>
          </a:p>
          <a:p>
            <a:pPr lvl="1" algn="just"/>
            <a:r>
              <a:rPr lang="es-MX" sz="1800" smtClean="0"/>
              <a:t>Disminución de Activo</a:t>
            </a:r>
            <a:endParaRPr lang="es-ES" sz="180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5618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de Origen y Aplicación de Recursos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268760"/>
            <a:ext cx="4040188" cy="442535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000" smtClean="0"/>
              <a:t>Son causas de </a:t>
            </a:r>
            <a:r>
              <a:rPr lang="es-MX" sz="2000" b="1" u="sng" smtClean="0"/>
              <a:t>aplicación</a:t>
            </a:r>
            <a:r>
              <a:rPr lang="es-MX" sz="2000" smtClean="0"/>
              <a:t> de los recursos:</a:t>
            </a:r>
            <a:endParaRPr lang="es-ES" sz="2000" smtClean="0"/>
          </a:p>
          <a:p>
            <a:pPr lvl="1"/>
            <a:r>
              <a:rPr lang="es-MX" smtClean="0"/>
              <a:t>Pérdidas en los resultados del ejercicio.</a:t>
            </a:r>
            <a:endParaRPr lang="es-ES" smtClean="0"/>
          </a:p>
          <a:p>
            <a:pPr lvl="1"/>
            <a:r>
              <a:rPr lang="es-MX" smtClean="0"/>
              <a:t>Disminuciones en el capital.</a:t>
            </a:r>
            <a:endParaRPr lang="es-ES" smtClean="0"/>
          </a:p>
          <a:p>
            <a:pPr lvl="1"/>
            <a:r>
              <a:rPr lang="es-MX" smtClean="0"/>
              <a:t>Disminuciones de valores del pasivo.</a:t>
            </a:r>
            <a:endParaRPr lang="es-ES" smtClean="0"/>
          </a:p>
          <a:p>
            <a:pPr lvl="1"/>
            <a:r>
              <a:rPr lang="es-MX" smtClean="0"/>
              <a:t>Aumento en los valores del activo.</a:t>
            </a:r>
            <a:endParaRPr lang="es-ES" smtClean="0"/>
          </a:p>
          <a:p>
            <a:pPr algn="just">
              <a:buFont typeface="Arial" pitchFamily="34" charset="0"/>
              <a:buNone/>
            </a:pPr>
            <a:endParaRPr lang="es-ES" sz="1800" smtClean="0"/>
          </a:p>
          <a:p>
            <a:pPr algn="just"/>
            <a:endParaRPr lang="es-ES" smtClean="0"/>
          </a:p>
          <a:p>
            <a:pPr lvl="1" algn="just"/>
            <a:endParaRPr lang="es-ES" sz="2400" dirty="0" smtClean="0"/>
          </a:p>
        </p:txBody>
      </p:sp>
      <p:sp>
        <p:nvSpPr>
          <p:cNvPr id="11" name="12 Marcador de contenido"/>
          <p:cNvSpPr txBox="1">
            <a:spLocks/>
          </p:cNvSpPr>
          <p:nvPr/>
        </p:nvSpPr>
        <p:spPr>
          <a:xfrm>
            <a:off x="4645025" y="1742827"/>
            <a:ext cx="4041775" cy="39512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000" smtClean="0"/>
              <a:t>También se puede, clasificar la aplicación en:</a:t>
            </a:r>
            <a:endParaRPr lang="es-ES" sz="2000" smtClean="0"/>
          </a:p>
          <a:p>
            <a:pPr lvl="1"/>
            <a:r>
              <a:rPr lang="es-MX" smtClean="0"/>
              <a:t>Aumento de activo</a:t>
            </a:r>
            <a:endParaRPr lang="es-ES" smtClean="0"/>
          </a:p>
          <a:p>
            <a:pPr lvl="1"/>
            <a:r>
              <a:rPr lang="es-MX" smtClean="0"/>
              <a:t>Disminución de pasivo.</a:t>
            </a:r>
            <a:endParaRPr lang="es-ES" smtClean="0"/>
          </a:p>
          <a:p>
            <a:pPr lvl="1"/>
            <a:r>
              <a:rPr lang="es-MX" smtClean="0"/>
              <a:t>Disminución de capital.</a:t>
            </a:r>
            <a:endParaRPr lang="es-ES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860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de Origen y Aplicación de Recursos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700808"/>
            <a:ext cx="4040188" cy="442535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smtClean="0"/>
              <a:t>El ENCABEZADO, SE INTEGRA POR: </a:t>
            </a:r>
          </a:p>
          <a:p>
            <a:pPr lvl="1"/>
            <a:r>
              <a:rPr lang="es-ES" sz="1400" smtClean="0"/>
              <a:t>Nombre de la empresa </a:t>
            </a:r>
          </a:p>
          <a:p>
            <a:pPr lvl="1"/>
            <a:r>
              <a:rPr lang="es-ES" sz="1400" smtClean="0"/>
              <a:t>Denominación </a:t>
            </a:r>
          </a:p>
          <a:p>
            <a:pPr lvl="1"/>
            <a:r>
              <a:rPr lang="es-ES" sz="1400" smtClean="0"/>
              <a:t>La fecha a la cual se refiere la información. </a:t>
            </a:r>
          </a:p>
          <a:p>
            <a:pPr>
              <a:buFont typeface="Arial" pitchFamily="34" charset="0"/>
              <a:buNone/>
            </a:pPr>
            <a:endParaRPr lang="es-ES" sz="1800" smtClean="0"/>
          </a:p>
          <a:p>
            <a:r>
              <a:rPr lang="es-ES" sz="1800" smtClean="0"/>
              <a:t>EL CUERPO SE INTEGRA POR: </a:t>
            </a:r>
          </a:p>
          <a:p>
            <a:pPr lvl="1"/>
            <a:r>
              <a:rPr lang="es-ES" sz="1400" smtClean="0"/>
              <a:t>Origen de Recursos</a:t>
            </a:r>
          </a:p>
          <a:p>
            <a:pPr lvl="1"/>
            <a:r>
              <a:rPr lang="es-MX" sz="1400" smtClean="0"/>
              <a:t>Aplicación de Recursos</a:t>
            </a:r>
            <a:endParaRPr lang="es-ES" sz="1400" smtClean="0"/>
          </a:p>
          <a:p>
            <a:pPr>
              <a:buFont typeface="Arial" pitchFamily="34" charset="0"/>
              <a:buNone/>
            </a:pPr>
            <a:r>
              <a:rPr lang="es-ES" sz="1800" smtClean="0"/>
              <a:t> </a:t>
            </a:r>
          </a:p>
          <a:p>
            <a:r>
              <a:rPr lang="es-ES" sz="1800" smtClean="0"/>
              <a:t>EL PIE SE INTEGRA POR: </a:t>
            </a:r>
          </a:p>
          <a:p>
            <a:pPr lvl="1"/>
            <a:r>
              <a:rPr lang="es-ES" sz="1400" smtClean="0"/>
              <a:t>Notas a los estados financieros </a:t>
            </a:r>
          </a:p>
          <a:p>
            <a:pPr lvl="1"/>
            <a:r>
              <a:rPr lang="es-ES" sz="1400" smtClean="0"/>
              <a:t>Rubro y cifras de las cuentas de orden </a:t>
            </a:r>
          </a:p>
          <a:p>
            <a:pPr lvl="1"/>
            <a:r>
              <a:rPr lang="es-ES" sz="1400" smtClean="0"/>
              <a:t>Nombre y firma de quien lo confecciona, audita o interpreta. </a:t>
            </a:r>
          </a:p>
          <a:p>
            <a:pPr algn="just">
              <a:buFont typeface="Arial" pitchFamily="34" charset="0"/>
              <a:buNone/>
            </a:pPr>
            <a:endParaRPr lang="es-ES" sz="1800" smtClean="0"/>
          </a:p>
          <a:p>
            <a:pPr algn="just"/>
            <a:endParaRPr lang="es-ES" smtClean="0"/>
          </a:p>
          <a:p>
            <a:pPr lvl="1" algn="just"/>
            <a:endParaRPr lang="es-ES" sz="2400" dirty="0" smtClean="0"/>
          </a:p>
        </p:txBody>
      </p:sp>
      <p:pic>
        <p:nvPicPr>
          <p:cNvPr id="11" name="Picture 2" descr="C:\Users\BRENDA\AppData\Local\Microsoft\Windows\Temporary Internet Files\Content.IE5\X85H3BSR\MC90023718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1952" y="1988840"/>
            <a:ext cx="2187921" cy="31492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849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de Origen y Aplicación de Recursos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graphicFrame>
        <p:nvGraphicFramePr>
          <p:cNvPr id="10" name="12 Diagrama"/>
          <p:cNvGraphicFramePr/>
          <p:nvPr>
            <p:extLst>
              <p:ext uri="{D42A27DB-BD31-4B8C-83A1-F6EECF244321}">
                <p14:modId xmlns:p14="http://schemas.microsoft.com/office/powerpoint/2010/main" val="2221726903"/>
              </p:ext>
            </p:extLst>
          </p:nvPr>
        </p:nvGraphicFramePr>
        <p:xfrm>
          <a:off x="611560" y="1685032"/>
          <a:ext cx="7992888" cy="3976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120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de Origen y Aplicación de Recursos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8352928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835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Referencias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1" name="7 Marcador de contenido"/>
          <p:cNvSpPr txBox="1">
            <a:spLocks/>
          </p:cNvSpPr>
          <p:nvPr/>
        </p:nvSpPr>
        <p:spPr>
          <a:xfrm>
            <a:off x="457200" y="2286024"/>
            <a:ext cx="4040188" cy="39512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/>
            </a:pPr>
            <a:r>
              <a:rPr lang="es-MX" sz="1800" dirty="0" smtClean="0"/>
              <a:t>Calvo </a:t>
            </a:r>
            <a:r>
              <a:rPr lang="es-MX" sz="1800" dirty="0" err="1" smtClean="0"/>
              <a:t>Langarica</a:t>
            </a:r>
            <a:r>
              <a:rPr lang="es-MX" sz="1800" dirty="0" smtClean="0"/>
              <a:t>, César. Análisis e Interpretación de Estados Financieros. Ed. PAC. Año 2002.</a:t>
            </a:r>
          </a:p>
          <a:p>
            <a:pPr algn="just">
              <a:buFont typeface="+mj-lt"/>
              <a:buAutoNum type="arabicPeriod"/>
            </a:pPr>
            <a:endParaRPr lang="es-MX" sz="1800" dirty="0" smtClean="0"/>
          </a:p>
          <a:p>
            <a:pPr algn="just">
              <a:buFont typeface="+mj-lt"/>
              <a:buAutoNum type="arabicPeriod"/>
            </a:pPr>
            <a:r>
              <a:rPr lang="es-MX" sz="1800" dirty="0" smtClean="0"/>
              <a:t>Perdomo Moreno, Abraham. Elementos Básicos de Administración Financiera. Ed. PAC. Año 2001. </a:t>
            </a:r>
          </a:p>
          <a:p>
            <a:pPr algn="just">
              <a:buFont typeface="+mj-lt"/>
              <a:buAutoNum type="arabicPeriod"/>
            </a:pPr>
            <a:endParaRPr lang="es-MX" sz="1800" dirty="0" smtClean="0"/>
          </a:p>
          <a:p>
            <a:pPr algn="just">
              <a:buFont typeface="+mj-lt"/>
              <a:buAutoNum type="arabicPeriod"/>
            </a:pPr>
            <a:r>
              <a:rPr lang="es-MX" sz="1800" dirty="0" smtClean="0"/>
              <a:t>Charles </a:t>
            </a:r>
            <a:r>
              <a:rPr lang="es-MX" sz="1800" dirty="0" err="1" smtClean="0"/>
              <a:t>Moyer</a:t>
            </a:r>
            <a:r>
              <a:rPr lang="es-MX" sz="1800" dirty="0" smtClean="0"/>
              <a:t>, James </a:t>
            </a:r>
            <a:r>
              <a:rPr lang="es-MX" sz="1800" dirty="0" err="1" smtClean="0"/>
              <a:t>McGuigan</a:t>
            </a:r>
            <a:r>
              <a:rPr lang="es-MX" sz="1800" dirty="0" smtClean="0"/>
              <a:t>. Administración Financiera Contemporánea. Ed. Thomson Editores. 7ª edición. Año 2000.</a:t>
            </a:r>
            <a:endParaRPr lang="es-ES" sz="1800" dirty="0" smtClean="0"/>
          </a:p>
          <a:p>
            <a:pPr lvl="1" algn="just"/>
            <a:endParaRPr lang="es-ES" sz="1800" dirty="0" smtClean="0"/>
          </a:p>
        </p:txBody>
      </p:sp>
      <p:sp>
        <p:nvSpPr>
          <p:cNvPr id="12" name="12 Marcador de contenido"/>
          <p:cNvSpPr txBox="1">
            <a:spLocks/>
          </p:cNvSpPr>
          <p:nvPr/>
        </p:nvSpPr>
        <p:spPr>
          <a:xfrm>
            <a:off x="4645025" y="2286024"/>
            <a:ext cx="4041775" cy="39512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hlinkClick r:id="rId3"/>
              </a:rPr>
              <a:t>www.gestiopolis.com</a:t>
            </a:r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>
                <a:hlinkClick r:id="rId4"/>
              </a:rPr>
              <a:t>www.monografias.com</a:t>
            </a:r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>
                <a:hlinkClick r:id="rId5"/>
              </a:rPr>
              <a:t>www.wikipedia.com</a:t>
            </a:r>
            <a:endParaRPr lang="es-MX" sz="2400" dirty="0"/>
          </a:p>
        </p:txBody>
      </p:sp>
      <p:sp>
        <p:nvSpPr>
          <p:cNvPr id="13" name="9 Marcador de texto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>
                <a:solidFill>
                  <a:schemeClr val="tx1"/>
                </a:solidFill>
              </a:rPr>
              <a:t>Bibliográficas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14" name="11 Marcador de texto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mtClean="0"/>
              <a:t>Cibergrafía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9174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BIBLIOGRÁFICAS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MX" dirty="0" smtClean="0"/>
              <a:t>web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s-MX" dirty="0" smtClean="0"/>
              <a:t>Baca Urbina, Gabriel. Fundamentos de Ingeniería Económica. Ed. Mc </a:t>
            </a:r>
            <a:r>
              <a:rPr lang="es-MX" dirty="0" err="1" smtClean="0"/>
              <a:t>Graw</a:t>
            </a:r>
            <a:r>
              <a:rPr lang="es-MX" dirty="0" smtClean="0"/>
              <a:t> Hill. 4ª edición. Año 2007.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Baca Urbina, Gabriel. Proyectos de Inversión. Ed. Mc </a:t>
            </a:r>
            <a:r>
              <a:rPr lang="es-MX" dirty="0" err="1" smtClean="0"/>
              <a:t>Graw</a:t>
            </a:r>
            <a:r>
              <a:rPr lang="es-MX" dirty="0" smtClean="0"/>
              <a:t> Hill. 4ª edición. Año 2009.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Calvo </a:t>
            </a:r>
            <a:r>
              <a:rPr lang="es-MX" dirty="0" err="1" smtClean="0"/>
              <a:t>Langarica</a:t>
            </a:r>
            <a:r>
              <a:rPr lang="es-MX" dirty="0" smtClean="0"/>
              <a:t>, César. Análisis e Interpretación de Estados Financieros. Ed. PAC. Año 2002.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Perdomo Moreno, Abraham. Elementos Básicos de Administración Financiera. Ed. PAC. Año 2001. 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Charles </a:t>
            </a:r>
            <a:r>
              <a:rPr lang="es-MX" dirty="0" err="1" smtClean="0"/>
              <a:t>Moyer</a:t>
            </a:r>
            <a:r>
              <a:rPr lang="es-MX" dirty="0" smtClean="0"/>
              <a:t>, James </a:t>
            </a:r>
            <a:r>
              <a:rPr lang="es-MX" dirty="0" err="1" smtClean="0"/>
              <a:t>McGuigan</a:t>
            </a:r>
            <a:r>
              <a:rPr lang="es-MX" dirty="0" smtClean="0"/>
              <a:t>. Administración Financiera Contemporánea. Ed. </a:t>
            </a:r>
            <a:r>
              <a:rPr lang="es-MX" dirty="0" err="1" smtClean="0"/>
              <a:t>Thomson</a:t>
            </a:r>
            <a:r>
              <a:rPr lang="es-MX" dirty="0" smtClean="0"/>
              <a:t> Editores. 7ª edición. Año 2000.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MX" dirty="0" smtClean="0">
                <a:hlinkClick r:id="rId2"/>
              </a:rPr>
              <a:t>www.gestiopolis.com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>
                <a:hlinkClick r:id="rId3"/>
              </a:rPr>
              <a:t>www.monografias.com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>
                <a:hlinkClick r:id="rId4"/>
              </a:rPr>
              <a:t>www.wikipedia.com</a:t>
            </a:r>
            <a:endParaRPr lang="es-MX" dirty="0" smtClean="0"/>
          </a:p>
          <a:p>
            <a:endParaRPr lang="es-MX" dirty="0" smtClean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E7DDF-EB93-49A2-8F69-EA5E652420E2}" type="slidenum">
              <a:rPr lang="es-MX" smtClean="0"/>
              <a:pPr/>
              <a:t>36</a:t>
            </a:fld>
            <a:endParaRPr lang="es-MX"/>
          </a:p>
        </p:txBody>
      </p:sp>
      <p:sp>
        <p:nvSpPr>
          <p:cNvPr id="9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Referencias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Propósitos del programa de estudios:</a:t>
            </a:r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Desarrollo de la unidad de aprendizaje</a:t>
            </a:r>
            <a:endParaRPr lang="es-MX" dirty="0"/>
          </a:p>
        </p:txBody>
      </p:sp>
      <p:graphicFrame>
        <p:nvGraphicFramePr>
          <p:cNvPr id="14" name="13 Marcador de contenido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671459771"/>
              </p:ext>
            </p:extLst>
          </p:nvPr>
        </p:nvGraphicFramePr>
        <p:xfrm>
          <a:off x="4564242" y="2526076"/>
          <a:ext cx="3302124" cy="292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4</a:t>
            </a:fld>
            <a:endParaRPr lang="es-MX" dirty="0"/>
          </a:p>
        </p:txBody>
      </p:sp>
      <p:pic>
        <p:nvPicPr>
          <p:cNvPr id="15" name="Imagen 14" descr="potroUAEM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187" y="5589548"/>
            <a:ext cx="539840" cy="40298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143000" y="5732526"/>
            <a:ext cx="5103186" cy="1658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457200" y="2488406"/>
            <a:ext cx="3958587" cy="2963466"/>
          </a:xfrm>
        </p:spPr>
        <p:txBody>
          <a:bodyPr>
            <a:normAutofit fontScale="70000" lnSpcReduction="20000"/>
          </a:bodyPr>
          <a:lstStyle/>
          <a:p>
            <a:pPr algn="just"/>
            <a:endParaRPr lang="es-MX" dirty="0"/>
          </a:p>
          <a:p>
            <a:pPr algn="just"/>
            <a:r>
              <a:rPr lang="es-MX" dirty="0"/>
              <a:t>Resolver problemas relacionados con la mercadotecnia internacional, tomando en cuenta las estrategias, los riesgos y amenazas asociados con la penetración y salida de los mercados globales. </a:t>
            </a:r>
          </a:p>
          <a:p>
            <a:pPr algn="just"/>
            <a:r>
              <a:rPr lang="es-MX" dirty="0"/>
              <a:t> Aplicar análisis sobre estudios de mercado referentes al producto, precio, plaza y promoción de bienes y servicios. </a:t>
            </a:r>
          </a:p>
          <a:p>
            <a:pPr marL="0" indent="0" algn="just">
              <a:buNone/>
            </a:pPr>
            <a:endParaRPr lang="es-MX" dirty="0"/>
          </a:p>
        </p:txBody>
      </p:sp>
      <p:sp>
        <p:nvSpPr>
          <p:cNvPr id="13" name="10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350" b="1" dirty="0">
                <a:latin typeface="Arial" panose="020B0604020202020204" pitchFamily="34" charset="0"/>
                <a:cs typeface="Arial" panose="020B0604020202020204" pitchFamily="34" charset="0"/>
              </a:rPr>
              <a:t>“COMO PLANEAR UN DEPARTAMENTO DE COMPRAS”</a:t>
            </a:r>
            <a:endParaRPr lang="es-ES" sz="13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63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5</a:t>
            </a:fld>
            <a:endParaRPr lang="es-MX" dirty="0"/>
          </a:p>
        </p:txBody>
      </p:sp>
      <p:sp>
        <p:nvSpPr>
          <p:cNvPr id="4" name="10 Título"/>
          <p:cNvSpPr>
            <a:spLocks noGrp="1"/>
          </p:cNvSpPr>
          <p:nvPr>
            <p:ph type="title"/>
          </p:nvPr>
        </p:nvSpPr>
        <p:spPr>
          <a:xfrm>
            <a:off x="1292572" y="1015748"/>
            <a:ext cx="6472238" cy="545400"/>
          </a:xfrm>
          <a:solidFill>
            <a:schemeClr val="accent3">
              <a:lumMod val="75000"/>
            </a:schemeClr>
          </a:solidFill>
        </p:spPr>
        <p:txBody>
          <a:bodyPr vert="horz" lIns="51435" tIns="25718" rIns="51435" bIns="25718" rtlCol="0" anchor="ctr">
            <a:normAutofit fontScale="90000"/>
          </a:bodyPr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INDICE ELABORADO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67544" y="2175537"/>
            <a:ext cx="82192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Unidad V. 	Evaluación Financiera y evaluación 			sustentable.</a:t>
            </a:r>
          </a:p>
          <a:p>
            <a:endParaRPr lang="es-MX" sz="24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r>
              <a:rPr lang="es-MX" sz="2800" dirty="0" smtClean="0"/>
              <a:t>5.1 </a:t>
            </a:r>
            <a:r>
              <a:rPr lang="es-MX" sz="2800" dirty="0"/>
              <a:t>Análisis de estados financieros </a:t>
            </a:r>
          </a:p>
          <a:p>
            <a:r>
              <a:rPr lang="es-MX" sz="2800" dirty="0"/>
              <a:t>5.2 Evaluación financiera </a:t>
            </a:r>
          </a:p>
          <a:p>
            <a:r>
              <a:rPr lang="es-MX" sz="2800" dirty="0"/>
              <a:t>5.3 Análisis de sensibilidad </a:t>
            </a:r>
          </a:p>
          <a:p>
            <a:r>
              <a:rPr lang="es-MX" sz="2800" dirty="0"/>
              <a:t>5.4. Impacto ecológico </a:t>
            </a:r>
          </a:p>
          <a:p>
            <a:r>
              <a:rPr lang="es-MX" sz="2800" dirty="0"/>
              <a:t>5.5. Impacto social </a:t>
            </a:r>
          </a:p>
          <a:p>
            <a:r>
              <a:rPr lang="es-MX" sz="2800" dirty="0"/>
              <a:t>5.6. Impacto económico </a:t>
            </a:r>
            <a:endParaRPr lang="es-MX" sz="28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86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ítulo"/>
          <p:cNvSpPr>
            <a:spLocks noGrp="1"/>
          </p:cNvSpPr>
          <p:nvPr>
            <p:ph type="title"/>
          </p:nvPr>
        </p:nvSpPr>
        <p:spPr>
          <a:xfrm>
            <a:off x="1485900" y="998730"/>
            <a:ext cx="6172200" cy="857250"/>
          </a:xfr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rmAutofit fontScale="90000"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Guion explicativo 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6</a:t>
            </a:fld>
            <a:endParaRPr lang="es-MX" dirty="0"/>
          </a:p>
        </p:txBody>
      </p:sp>
      <p:grpSp>
        <p:nvGrpSpPr>
          <p:cNvPr id="18" name="Grupo 17"/>
          <p:cNvGrpSpPr/>
          <p:nvPr/>
        </p:nvGrpSpPr>
        <p:grpSpPr>
          <a:xfrm>
            <a:off x="1143001" y="5589548"/>
            <a:ext cx="5643026" cy="402980"/>
            <a:chOff x="0" y="6309729"/>
            <a:chExt cx="7524035" cy="537307"/>
          </a:xfrm>
        </p:grpSpPr>
        <p:pic>
          <p:nvPicPr>
            <p:cNvPr id="15" name="Imagen 14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7" name="Rectángulo 16"/>
          <p:cNvSpPr/>
          <p:nvPr/>
        </p:nvSpPr>
        <p:spPr>
          <a:xfrm>
            <a:off x="1485900" y="2186863"/>
            <a:ext cx="61722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Objetivo de la unidad: </a:t>
            </a:r>
          </a:p>
          <a:p>
            <a:pPr algn="just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600" dirty="0" smtClean="0"/>
              <a:t>Diseñar </a:t>
            </a:r>
            <a:r>
              <a:rPr lang="es-MX" sz="1600" dirty="0"/>
              <a:t>sistemas eficaces de marketing de productos y servicios, que contemple redes físicas y virtuales, telemercadeo, compras por catálogo, dinero plástico, intercambio electrónico de datos, cambios en la gestión de canales, fabricación asociada con proveedores y flujo continúo de materiales. </a:t>
            </a:r>
          </a:p>
          <a:p>
            <a:pPr algn="just"/>
            <a:r>
              <a:rPr lang="es-MX" sz="15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/>
            <a:r>
              <a:rPr lang="es-ES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1500" b="1" dirty="0">
                <a:latin typeface="Arial" panose="020B0604020202020204" pitchFamily="34" charset="0"/>
                <a:cs typeface="Arial" panose="020B0604020202020204" pitchFamily="34" charset="0"/>
              </a:rPr>
              <a:t>elementos de competencia que considera la unidad son:</a:t>
            </a:r>
          </a:p>
          <a:p>
            <a:pPr lvl="1" algn="just"/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0113" lvl="2" indent="-214313" algn="just">
              <a:buFont typeface="Wingdings" panose="05000000000000000000" pitchFamily="2" charset="2"/>
              <a:buChar char="§"/>
            </a:pPr>
            <a:r>
              <a:rPr lang="es-MX" sz="1500" dirty="0">
                <a:latin typeface="Arial" panose="020B0604020202020204" pitchFamily="34" charset="0"/>
                <a:cs typeface="Arial" panose="020B0604020202020204" pitchFamily="34" charset="0"/>
              </a:rPr>
              <a:t>Capacidad de análisis y síntesis.</a:t>
            </a:r>
          </a:p>
          <a:p>
            <a:pPr marL="900113" lvl="2" indent="-214313" algn="just">
              <a:buFont typeface="Wingdings" panose="05000000000000000000" pitchFamily="2" charset="2"/>
              <a:buChar char="§"/>
            </a:pPr>
            <a:r>
              <a:rPr lang="es-MX" sz="1500" dirty="0">
                <a:latin typeface="Arial" panose="020B0604020202020204" pitchFamily="34" charset="0"/>
                <a:cs typeface="Arial" panose="020B0604020202020204" pitchFamily="34" charset="0"/>
              </a:rPr>
              <a:t>Capacidad técnica y conceptual.</a:t>
            </a:r>
          </a:p>
          <a:p>
            <a:pPr marL="942975" lvl="2" indent="-257175" algn="just">
              <a:buFont typeface="Wingdings" panose="05000000000000000000" pitchFamily="2" charset="2"/>
              <a:buChar char="§"/>
            </a:pPr>
            <a:r>
              <a:rPr lang="es-MX" sz="1500" dirty="0">
                <a:latin typeface="Arial" panose="020B0604020202020204" pitchFamily="34" charset="0"/>
                <a:cs typeface="Arial" panose="020B0604020202020204" pitchFamily="34" charset="0"/>
              </a:rPr>
              <a:t>Toma de decisiones. </a:t>
            </a:r>
          </a:p>
          <a:p>
            <a:pPr marL="942975" lvl="2" indent="-257175" algn="just">
              <a:buFont typeface="Wingdings" panose="05000000000000000000" pitchFamily="2" charset="2"/>
              <a:buChar char="§"/>
            </a:pPr>
            <a:r>
              <a:rPr lang="es-MX" sz="1500" dirty="0">
                <a:latin typeface="Arial" panose="020B0604020202020204" pitchFamily="34" charset="0"/>
                <a:cs typeface="Arial" panose="020B0604020202020204" pitchFamily="34" charset="0"/>
              </a:rPr>
              <a:t>Ejercicios resueltos.</a:t>
            </a:r>
          </a:p>
          <a:p>
            <a:pPr algn="just"/>
            <a:endParaRPr lang="es-MX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58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Unidad 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 Análisis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Estados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Financieros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pic>
        <p:nvPicPr>
          <p:cNvPr id="16" name="Picture 2" descr="C:\Users\BRENDA\AppData\Local\Microsoft\Windows\Temporary Internet Files\Content.IE5\75IUFU13\MC90023801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628800"/>
            <a:ext cx="3528392" cy="17979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" name="Picture 4" descr="C:\Users\BRENDA\AppData\Local\Microsoft\Windows\Temporary Internet Files\Content.IE5\U7JQ86ZH\MC90025008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356992"/>
            <a:ext cx="2808312" cy="20475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Picture 5" descr="C:\Users\BRENDA\AppData\Local\Microsoft\Windows\Temporary Internet Files\Content.IE5\U7JQ86ZH\MC90023718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930857"/>
            <a:ext cx="3110445" cy="19464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9781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Unidad V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 Análisis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Estados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Financieros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9 Marcador de texto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Definición:</a:t>
            </a:r>
            <a:endParaRPr lang="es-MX" dirty="0"/>
          </a:p>
        </p:txBody>
      </p:sp>
      <p:sp>
        <p:nvSpPr>
          <p:cNvPr id="11" name="7 Marcador de contenido"/>
          <p:cNvSpPr txBox="1">
            <a:spLocks/>
          </p:cNvSpPr>
          <p:nvPr/>
        </p:nvSpPr>
        <p:spPr>
          <a:xfrm>
            <a:off x="457200" y="2174875"/>
            <a:ext cx="4040188" cy="1254125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s-MX" dirty="0" smtClean="0"/>
              <a:t>  	Parte de la Administración Financiera  que se encarga, mediante herramientas y técnicas de la evaluación financiera de una empresa.</a:t>
            </a:r>
            <a:endParaRPr lang="es-ES" dirty="0" smtClean="0"/>
          </a:p>
        </p:txBody>
      </p:sp>
      <p:sp>
        <p:nvSpPr>
          <p:cNvPr id="12" name="11 Marcador de texto"/>
          <p:cNvSpPr txBox="1">
            <a:spLocks/>
          </p:cNvSpPr>
          <p:nvPr/>
        </p:nvSpPr>
        <p:spPr>
          <a:xfrm>
            <a:off x="5066729" y="1535113"/>
            <a:ext cx="4041775" cy="639762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Las áreas principales a</a:t>
            </a:r>
          </a:p>
          <a:p>
            <a:r>
              <a:rPr lang="es-MX" dirty="0" smtClean="0"/>
              <a:t>evaluar son:</a:t>
            </a:r>
            <a:endParaRPr lang="es-MX" dirty="0"/>
          </a:p>
        </p:txBody>
      </p:sp>
      <p:sp>
        <p:nvSpPr>
          <p:cNvPr id="13" name="12 Marcador de contenido"/>
          <p:cNvSpPr txBox="1">
            <a:spLocks/>
          </p:cNvSpPr>
          <p:nvPr/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s-MX" b="1" dirty="0" smtClean="0"/>
              <a:t>Solvencia:</a:t>
            </a:r>
            <a:r>
              <a:rPr lang="es-MX" dirty="0" smtClean="0"/>
              <a:t> capacidad de la empresa para cubrir sus compromisos de corto plazo. (Menor a un año)</a:t>
            </a:r>
            <a:endParaRPr lang="es-ES" dirty="0" smtClean="0"/>
          </a:p>
          <a:p>
            <a:pPr lvl="1" algn="just"/>
            <a:r>
              <a:rPr lang="es-MX" b="1" dirty="0" smtClean="0"/>
              <a:t>Estabilidad:</a:t>
            </a:r>
            <a:r>
              <a:rPr lang="es-MX" dirty="0" smtClean="0"/>
              <a:t> capacidad que tiene una empresa para cumplir con sus obligaciones de largo plazo. (Mayor a un año)</a:t>
            </a:r>
            <a:endParaRPr lang="es-ES" dirty="0" smtClean="0"/>
          </a:p>
          <a:p>
            <a:pPr lvl="1" algn="just"/>
            <a:r>
              <a:rPr lang="es-MX" b="1" dirty="0" smtClean="0"/>
              <a:t>Rentabilidad:</a:t>
            </a:r>
            <a:r>
              <a:rPr lang="es-MX" dirty="0" smtClean="0"/>
              <a:t> significa el retorno o la renta que recibirán los accionistas por invertir en la empresa.</a:t>
            </a:r>
            <a:endParaRPr lang="es-ES" dirty="0" smtClean="0"/>
          </a:p>
          <a:p>
            <a:endParaRPr lang="es-MX" dirty="0"/>
          </a:p>
        </p:txBody>
      </p:sp>
      <p:pic>
        <p:nvPicPr>
          <p:cNvPr id="14" name="Picture 2" descr="C:\Users\BRENDA\AppData\Local\Microsoft\Windows\Temporary Internet Files\Content.IE5\75IUFU13\MC90023748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9013" y="3284984"/>
            <a:ext cx="1760899" cy="23886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638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23528" y="584684"/>
            <a:ext cx="8496944" cy="5400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Unidad 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 Análisis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Estados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Financieros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169623" y="6122364"/>
            <a:ext cx="5643026" cy="402980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 dirty="0"/>
            </a:p>
          </p:txBody>
        </p:sp>
      </p:grpSp>
      <p:sp>
        <p:nvSpPr>
          <p:cNvPr id="10" name="7 Marcador de contenido"/>
          <p:cNvSpPr txBox="1">
            <a:spLocks/>
          </p:cNvSpPr>
          <p:nvPr/>
        </p:nvSpPr>
        <p:spPr>
          <a:xfrm>
            <a:off x="457200" y="1600200"/>
            <a:ext cx="49068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_tradnl" b="1" dirty="0" smtClean="0">
                <a:solidFill>
                  <a:schemeClr val="tx1"/>
                </a:solidFill>
              </a:rPr>
              <a:t>Importancia del Análisis Financiero</a:t>
            </a: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Permite medir la capacidad financiera de una empresa</a:t>
            </a:r>
          </a:p>
          <a:p>
            <a:pPr algn="just"/>
            <a:endParaRPr lang="es-ES" dirty="0" smtClean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Sirve de herramienta para la evaluación financiera por parte de bancos o proveedores</a:t>
            </a:r>
            <a:endParaRPr lang="es-ES" dirty="0" smtClean="0">
              <a:solidFill>
                <a:schemeClr val="tx1"/>
              </a:solidFill>
            </a:endParaRP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Los resultados que se obtengan con los métodos del análisis financiero, permitirán </a:t>
            </a:r>
            <a:r>
              <a:rPr lang="es-MX" i="1" dirty="0" smtClean="0">
                <a:solidFill>
                  <a:schemeClr val="tx1"/>
                </a:solidFill>
              </a:rPr>
              <a:t>tomar decisiones adecuadas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  <a:endParaRPr lang="es-ES" dirty="0" smtClean="0">
              <a:solidFill>
                <a:schemeClr val="tx1"/>
              </a:solidFill>
            </a:endParaRPr>
          </a:p>
        </p:txBody>
      </p:sp>
      <p:pic>
        <p:nvPicPr>
          <p:cNvPr id="11" name="Picture 2" descr="C:\Users\BRENDA\AppData\Local\Microsoft\Windows\Temporary Internet Files\Content.IE5\X85H3BSR\MC90043441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348880"/>
            <a:ext cx="1625600" cy="2520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999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630</TotalTime>
  <Words>1830</Words>
  <Application>Microsoft Office PowerPoint</Application>
  <PresentationFormat>Presentación en pantalla (4:3)</PresentationFormat>
  <Paragraphs>293</Paragraphs>
  <Slides>36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3" baseType="lpstr">
      <vt:lpstr>Arial</vt:lpstr>
      <vt:lpstr>Calibri</vt:lpstr>
      <vt:lpstr>Helvetica Neue Light</vt:lpstr>
      <vt:lpstr>Helvetica Neue Medium</vt:lpstr>
      <vt:lpstr>Times New Roman</vt:lpstr>
      <vt:lpstr>Wingdings</vt:lpstr>
      <vt:lpstr>Tema de Office</vt:lpstr>
      <vt:lpstr>Material didáctico solo visión proyectable</vt:lpstr>
      <vt:lpstr>Presentación de PowerPoint</vt:lpstr>
      <vt:lpstr>Presentación de PowerPoint</vt:lpstr>
      <vt:lpstr>“COMO PLANEAR UN DEPARTAMENTO DE COMPRAS”</vt:lpstr>
      <vt:lpstr> INDICE ELABORADO </vt:lpstr>
      <vt:lpstr> Guion explicativo 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CARMINA</dc:creator>
  <cp:lastModifiedBy>jose luis</cp:lastModifiedBy>
  <cp:revision>140</cp:revision>
  <dcterms:created xsi:type="dcterms:W3CDTF">2010-05-08T15:00:44Z</dcterms:created>
  <dcterms:modified xsi:type="dcterms:W3CDTF">2015-10-02T03:41:46Z</dcterms:modified>
</cp:coreProperties>
</file>