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</p:sldMasterIdLst>
  <p:handoutMasterIdLst>
    <p:handoutMasterId r:id="rId75"/>
  </p:handoutMasterIdLst>
  <p:sldIdLst>
    <p:sldId id="327" r:id="rId3"/>
    <p:sldId id="328" r:id="rId4"/>
    <p:sldId id="329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0" r:id="rId18"/>
    <p:sldId id="331" r:id="rId19"/>
    <p:sldId id="273" r:id="rId20"/>
    <p:sldId id="274" r:id="rId21"/>
    <p:sldId id="271" r:id="rId22"/>
    <p:sldId id="272" r:id="rId23"/>
    <p:sldId id="275" r:id="rId24"/>
    <p:sldId id="276" r:id="rId25"/>
    <p:sldId id="277" r:id="rId26"/>
    <p:sldId id="278" r:id="rId27"/>
    <p:sldId id="279" r:id="rId28"/>
    <p:sldId id="280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33" r:id="rId54"/>
    <p:sldId id="334" r:id="rId55"/>
    <p:sldId id="310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35" r:id="rId71"/>
    <p:sldId id="340" r:id="rId72"/>
    <p:sldId id="336" r:id="rId73"/>
    <p:sldId id="337" r:id="rId74"/>
  </p:sldIdLst>
  <p:sldSz cx="9144000" cy="6858000" type="screen4x3"/>
  <p:notesSz cx="6858000" cy="9144000"/>
  <p:custShowLst>
    <p:custShow name="Molde uno" id="0">
      <p:sldLst>
        <p:sld r:id="rId6"/>
      </p:sldLst>
    </p:custShow>
  </p:custShow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56" autoAdjust="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96"/>
    </p:cViewPr>
  </p:sorterViewPr>
  <p:notesViewPr>
    <p:cSldViewPr>
      <p:cViewPr varScale="1">
        <p:scale>
          <a:sx n="81" d="100"/>
          <a:sy n="81" d="100"/>
        </p:scale>
        <p:origin x="-12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CBF2F-FC9F-4E5F-A452-9C5FB00E71D8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CA8E2-EA14-4F53-99B8-E7FD92DD11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231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543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C49BF1-FCD3-4395-8FF6-0047AF66228E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861222-2C8B-4501-BE87-6797EC025925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315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/>
          <a:lstStyle/>
          <a:p>
            <a:fld id="{E16FA819-79A0-42E3-8810-A3B3E574DDB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7639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16FA819-79A0-42E3-8810-A3B3E574DDB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2B1537B-D5E9-405D-B368-BD71E7F78C0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A93482-8E69-40F7-BCAD-5662A6CADB27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cxnSp>
        <p:nvCxnSpPr>
          <p:cNvPr id="4" name="3 Conector recto"/>
          <p:cNvCxnSpPr/>
          <p:nvPr userDrawn="1"/>
        </p:nvCxnSpPr>
        <p:spPr>
          <a:xfrm>
            <a:off x="467544" y="1484784"/>
            <a:ext cx="7416824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B7EAE1-CAAC-4AEF-919E-158692B1E55E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127EC2-47FB-48A1-8644-C8A81DDAA119}" type="datetime4">
              <a:rPr lang="en-US" smtClean="0"/>
              <a:pPr/>
              <a:t>October 1, 2015</a:t>
            </a:fld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4427984" y="630096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476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14 CuadroTexto"/>
          <p:cNvSpPr txBox="1"/>
          <p:nvPr userDrawn="1"/>
        </p:nvSpPr>
        <p:spPr>
          <a:xfrm>
            <a:off x="4427984" y="6300967"/>
            <a:ext cx="372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11960" y="6187616"/>
            <a:ext cx="4680520" cy="670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582893" y="3717032"/>
            <a:ext cx="3573283" cy="197615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dirty="0" smtClean="0">
                <a:solidFill>
                  <a:schemeClr val="tx2">
                    <a:lumMod val="50000"/>
                  </a:schemeClr>
                </a:solidFill>
              </a:rPr>
              <a:t>Paradigma Orientado a Objetos</a:t>
            </a:r>
            <a:endParaRPr lang="es-ES" sz="36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49186" y="767894"/>
            <a:ext cx="6423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8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224136" cy="1035269"/>
          </a:xfrm>
          <a:prstGeom prst="rect">
            <a:avLst/>
          </a:prstGeom>
        </p:spPr>
      </p:pic>
      <p:pic>
        <p:nvPicPr>
          <p:cNvPr id="9" name="Imagen 8" descr="portadac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94204"/>
            <a:ext cx="10922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1693959" y="1628800"/>
            <a:ext cx="6756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Computación</a:t>
            </a:r>
            <a:endParaRPr lang="es-ES" sz="36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475656" y="2492896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000" b="1" dirty="0" smtClean="0">
                <a:solidFill>
                  <a:schemeClr val="tx1"/>
                </a:solidFill>
              </a:rPr>
              <a:t>Análisis de </a:t>
            </a:r>
            <a:r>
              <a:rPr lang="es-ES" sz="3000" b="1" dirty="0" smtClean="0">
                <a:solidFill>
                  <a:schemeClr val="tx1"/>
                </a:solidFill>
              </a:rPr>
              <a:t> </a:t>
            </a:r>
            <a:endParaRPr lang="es-ES" sz="3000" b="1" dirty="0" smtClean="0">
              <a:solidFill>
                <a:schemeClr val="tx1"/>
              </a:solidFill>
            </a:endParaRPr>
          </a:p>
          <a:p>
            <a:pPr algn="ctr"/>
            <a:r>
              <a:rPr lang="es-ES" sz="3000" b="1" dirty="0" smtClean="0">
                <a:solidFill>
                  <a:schemeClr val="tx1"/>
                </a:solidFill>
              </a:rPr>
              <a:t>Lenguajes de Programación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2411761" y="6053229"/>
            <a:ext cx="5919158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Dra. Maricela</a:t>
              </a:r>
              <a:r>
                <a:rPr lang="es-MX" sz="2000" baseline="0" dirty="0" smtClean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Elaborado por:</a:t>
              </a:r>
              <a:endParaRPr lang="es-MX" sz="2000" dirty="0"/>
            </a:p>
          </p:txBody>
        </p:sp>
      </p:grp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" name="AutoShape 4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7" name="AutoShape 6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8" name="AutoShape 8" descr="https://encrypted-tbn0.gstatic.com/images?q=tbn:ANd9GcR6d5DzPyx2dibnHUW4pTiv7zNNeGCoQrm5A9SI37UgZL5-ura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143" y="3468705"/>
            <a:ext cx="2435369" cy="265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3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Modularidad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Extensibilidad</a:t>
            </a:r>
          </a:p>
          <a:p>
            <a:r>
              <a:rPr lang="es-MX" dirty="0" smtClean="0"/>
              <a:t>Reusabilidad		  Modularidad</a:t>
            </a:r>
          </a:p>
          <a:p>
            <a:r>
              <a:rPr lang="es-MX" dirty="0" smtClean="0"/>
              <a:t>Compatibilidad</a:t>
            </a:r>
          </a:p>
          <a:p>
            <a:pPr lvl="8"/>
            <a:endParaRPr lang="es-MX" dirty="0" smtClean="0"/>
          </a:p>
        </p:txBody>
      </p:sp>
      <p:sp>
        <p:nvSpPr>
          <p:cNvPr id="4" name="3 Cerrar llave"/>
          <p:cNvSpPr/>
          <p:nvPr/>
        </p:nvSpPr>
        <p:spPr>
          <a:xfrm>
            <a:off x="3563888" y="2132856"/>
            <a:ext cx="648072" cy="19442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errar llave"/>
          <p:cNvSpPr/>
          <p:nvPr/>
        </p:nvSpPr>
        <p:spPr>
          <a:xfrm rot="5400000">
            <a:off x="5256076" y="2456892"/>
            <a:ext cx="576064" cy="23762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4211960" y="4005064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Descomposición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Composición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Entendible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Continuidad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Protección</a:t>
            </a:r>
          </a:p>
        </p:txBody>
      </p:sp>
    </p:spTree>
    <p:extLst>
      <p:ext uri="{BB962C8B-B14F-4D97-AF65-F5344CB8AC3E}">
        <p14:creationId xmlns:p14="http://schemas.microsoft.com/office/powerpoint/2010/main" val="495410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Modularidad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7084432"/>
              </p:ext>
            </p:extLst>
          </p:nvPr>
        </p:nvGraphicFramePr>
        <p:xfrm>
          <a:off x="457200" y="1600200"/>
          <a:ext cx="7467601" cy="470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67601"/>
              </a:tblGrid>
              <a:tr h="2354560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Descomposición: 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Divide y conquista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73" marR="82973"/>
                </a:tc>
              </a:tr>
              <a:tr h="2354560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Composición: </a:t>
                      </a:r>
                      <a:r>
                        <a:rPr lang="es-MX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eusabilidad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  <p:sp>
        <p:nvSpPr>
          <p:cNvPr id="5" name="4 Elipse"/>
          <p:cNvSpPr/>
          <p:nvPr/>
        </p:nvSpPr>
        <p:spPr>
          <a:xfrm>
            <a:off x="1619672" y="2132856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5260292" y="220774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6177765" y="2171931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5499368" y="2861672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6352271" y="2887162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Elipse"/>
          <p:cNvSpPr/>
          <p:nvPr/>
        </p:nvSpPr>
        <p:spPr>
          <a:xfrm>
            <a:off x="5920223" y="3458557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11 Conector recto"/>
          <p:cNvCxnSpPr>
            <a:stCxn id="6" idx="6"/>
            <a:endCxn id="7" idx="2"/>
          </p:cNvCxnSpPr>
          <p:nvPr/>
        </p:nvCxnSpPr>
        <p:spPr>
          <a:xfrm flipV="1">
            <a:off x="5692340" y="2387955"/>
            <a:ext cx="485425" cy="35813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7" idx="5"/>
            <a:endCxn id="9" idx="0"/>
          </p:cNvCxnSpPr>
          <p:nvPr/>
        </p:nvCxnSpPr>
        <p:spPr>
          <a:xfrm>
            <a:off x="6546541" y="2540707"/>
            <a:ext cx="21754" cy="34645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6" idx="4"/>
            <a:endCxn id="8" idx="1"/>
          </p:cNvCxnSpPr>
          <p:nvPr/>
        </p:nvCxnSpPr>
        <p:spPr>
          <a:xfrm>
            <a:off x="5476316" y="2639792"/>
            <a:ext cx="86324" cy="285152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8" idx="6"/>
            <a:endCxn id="9" idx="2"/>
          </p:cNvCxnSpPr>
          <p:nvPr/>
        </p:nvCxnSpPr>
        <p:spPr>
          <a:xfrm>
            <a:off x="5931416" y="3077696"/>
            <a:ext cx="420855" cy="2549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9" idx="4"/>
            <a:endCxn id="10" idx="6"/>
          </p:cNvCxnSpPr>
          <p:nvPr/>
        </p:nvCxnSpPr>
        <p:spPr>
          <a:xfrm flipH="1">
            <a:off x="6352271" y="3319210"/>
            <a:ext cx="216024" cy="355371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8" idx="5"/>
            <a:endCxn id="10" idx="1"/>
          </p:cNvCxnSpPr>
          <p:nvPr/>
        </p:nvCxnSpPr>
        <p:spPr>
          <a:xfrm>
            <a:off x="5868144" y="3230448"/>
            <a:ext cx="115351" cy="291381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>
            <a:off x="3707904" y="2887162"/>
            <a:ext cx="1296144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Elipse"/>
          <p:cNvSpPr/>
          <p:nvPr/>
        </p:nvSpPr>
        <p:spPr>
          <a:xfrm>
            <a:off x="2392263" y="4581128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6" name="75 Elipse"/>
          <p:cNvSpPr/>
          <p:nvPr/>
        </p:nvSpPr>
        <p:spPr>
          <a:xfrm>
            <a:off x="1187624" y="4581128"/>
            <a:ext cx="432048" cy="43204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7" name="76 Elipse"/>
          <p:cNvSpPr/>
          <p:nvPr/>
        </p:nvSpPr>
        <p:spPr>
          <a:xfrm>
            <a:off x="1288190" y="5301208"/>
            <a:ext cx="43204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8" name="77 Elipse"/>
          <p:cNvSpPr/>
          <p:nvPr/>
        </p:nvSpPr>
        <p:spPr>
          <a:xfrm>
            <a:off x="2392263" y="5312585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9" name="78 Elipse"/>
          <p:cNvSpPr/>
          <p:nvPr/>
        </p:nvSpPr>
        <p:spPr>
          <a:xfrm>
            <a:off x="1907704" y="5744633"/>
            <a:ext cx="432048" cy="4320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0" name="79 Elipse"/>
          <p:cNvSpPr/>
          <p:nvPr/>
        </p:nvSpPr>
        <p:spPr>
          <a:xfrm>
            <a:off x="5312825" y="4581128"/>
            <a:ext cx="43204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1" name="80 Elipse"/>
          <p:cNvSpPr/>
          <p:nvPr/>
        </p:nvSpPr>
        <p:spPr>
          <a:xfrm>
            <a:off x="6361825" y="4581128"/>
            <a:ext cx="432048" cy="4320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2" name="81 Elipse"/>
          <p:cNvSpPr/>
          <p:nvPr/>
        </p:nvSpPr>
        <p:spPr>
          <a:xfrm>
            <a:off x="5303454" y="553998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3" name="82 Elipse"/>
          <p:cNvSpPr/>
          <p:nvPr/>
        </p:nvSpPr>
        <p:spPr>
          <a:xfrm>
            <a:off x="6355136" y="5545300"/>
            <a:ext cx="432048" cy="43204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5" name="84 Conector recto"/>
          <p:cNvCxnSpPr>
            <a:stCxn id="80" idx="6"/>
            <a:endCxn id="81" idx="2"/>
          </p:cNvCxnSpPr>
          <p:nvPr/>
        </p:nvCxnSpPr>
        <p:spPr>
          <a:xfrm>
            <a:off x="5744873" y="4797152"/>
            <a:ext cx="616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>
            <a:stCxn id="80" idx="4"/>
            <a:endCxn id="82" idx="0"/>
          </p:cNvCxnSpPr>
          <p:nvPr/>
        </p:nvCxnSpPr>
        <p:spPr>
          <a:xfrm flipH="1">
            <a:off x="5519478" y="5013176"/>
            <a:ext cx="9371" cy="526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>
            <a:stCxn id="81" idx="4"/>
            <a:endCxn id="83" idx="0"/>
          </p:cNvCxnSpPr>
          <p:nvPr/>
        </p:nvCxnSpPr>
        <p:spPr>
          <a:xfrm flipH="1">
            <a:off x="6571160" y="5013176"/>
            <a:ext cx="6689" cy="532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>
            <a:stCxn id="83" idx="2"/>
            <a:endCxn id="82" idx="6"/>
          </p:cNvCxnSpPr>
          <p:nvPr/>
        </p:nvCxnSpPr>
        <p:spPr>
          <a:xfrm flipH="1" flipV="1">
            <a:off x="5735502" y="5756010"/>
            <a:ext cx="619634" cy="5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 de flecha"/>
          <p:cNvCxnSpPr/>
          <p:nvPr/>
        </p:nvCxnSpPr>
        <p:spPr>
          <a:xfrm>
            <a:off x="3707904" y="5312585"/>
            <a:ext cx="1296144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43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Modularidad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Entendible:</a:t>
            </a:r>
            <a:r>
              <a:rPr lang="es-MX" dirty="0"/>
              <a:t> los módulos son entendibles </a:t>
            </a:r>
            <a:r>
              <a:rPr lang="es-MX" dirty="0" smtClean="0"/>
              <a:t>al lector </a:t>
            </a:r>
            <a:r>
              <a:rPr lang="es-MX" dirty="0"/>
              <a:t>humano.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Continuidad</a:t>
            </a:r>
            <a:r>
              <a:rPr lang="es-MX" b="1" dirty="0">
                <a:solidFill>
                  <a:srgbClr val="FF0000"/>
                </a:solidFill>
              </a:rPr>
              <a:t>:</a:t>
            </a:r>
            <a:r>
              <a:rPr lang="es-MX" dirty="0"/>
              <a:t> un pequeño cambio en </a:t>
            </a:r>
            <a:r>
              <a:rPr lang="es-MX" dirty="0" smtClean="0"/>
              <a:t>la especificación </a:t>
            </a:r>
            <a:r>
              <a:rPr lang="es-MX" dirty="0"/>
              <a:t>del problema afecta solo a </a:t>
            </a:r>
            <a:r>
              <a:rPr lang="es-MX" dirty="0" smtClean="0"/>
              <a:t>un módulo</a:t>
            </a:r>
            <a:r>
              <a:rPr lang="es-MX" dirty="0"/>
              <a:t>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Protección</a:t>
            </a:r>
            <a:r>
              <a:rPr lang="es-MX" b="1" dirty="0">
                <a:solidFill>
                  <a:srgbClr val="FF0000"/>
                </a:solidFill>
              </a:rPr>
              <a:t>:</a:t>
            </a:r>
            <a:r>
              <a:rPr lang="es-MX" dirty="0"/>
              <a:t> El efecto de una </a:t>
            </a:r>
            <a:r>
              <a:rPr lang="es-MX" dirty="0" smtClean="0"/>
              <a:t>condición anormal </a:t>
            </a:r>
            <a:r>
              <a:rPr lang="es-MX" dirty="0"/>
              <a:t>que ocurre durante la ejecución </a:t>
            </a:r>
            <a:r>
              <a:rPr lang="es-MX" dirty="0" smtClean="0"/>
              <a:t>debe quedarse </a:t>
            </a:r>
            <a:r>
              <a:rPr lang="es-MX" dirty="0"/>
              <a:t>en ese módulo, o </a:t>
            </a:r>
            <a:r>
              <a:rPr lang="es-MX" dirty="0" smtClean="0"/>
              <a:t>quizás propagarse a </a:t>
            </a:r>
            <a:r>
              <a:rPr lang="es-MX" dirty="0"/>
              <a:t>unos cuantos módulos vecinos.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895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Principios para la modularidad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MX" sz="3600" b="1" dirty="0">
                <a:solidFill>
                  <a:srgbClr val="FF0000"/>
                </a:solidFill>
              </a:rPr>
              <a:t>Unidades modulares lingüísticas: </a:t>
            </a:r>
            <a:r>
              <a:rPr lang="es-MX" sz="3600" dirty="0" smtClean="0"/>
              <a:t>los módulos deben </a:t>
            </a:r>
            <a:r>
              <a:rPr lang="es-MX" sz="3600" dirty="0"/>
              <a:t>corresponder a unidades sintácticas </a:t>
            </a:r>
            <a:r>
              <a:rPr lang="es-MX" sz="3600" dirty="0" smtClean="0"/>
              <a:t>en el </a:t>
            </a:r>
            <a:r>
              <a:rPr lang="es-MX" sz="3600" dirty="0"/>
              <a:t>lenguaje usado.</a:t>
            </a:r>
          </a:p>
          <a:p>
            <a:r>
              <a:rPr lang="es-MX" sz="3600" b="1" dirty="0" smtClean="0">
                <a:solidFill>
                  <a:srgbClr val="FF0000"/>
                </a:solidFill>
              </a:rPr>
              <a:t>Ocultamiento </a:t>
            </a:r>
            <a:r>
              <a:rPr lang="es-MX" sz="3600" b="1" dirty="0">
                <a:solidFill>
                  <a:srgbClr val="FF0000"/>
                </a:solidFill>
              </a:rPr>
              <a:t>de información: </a:t>
            </a:r>
            <a:r>
              <a:rPr lang="es-MX" sz="3600" dirty="0"/>
              <a:t>Toda </a:t>
            </a:r>
            <a:r>
              <a:rPr lang="es-MX" sz="3600" dirty="0" smtClean="0"/>
              <a:t>la información </a:t>
            </a:r>
            <a:r>
              <a:rPr lang="es-MX" sz="3600" dirty="0"/>
              <a:t>del módulo debe ser privada, </a:t>
            </a:r>
            <a:r>
              <a:rPr lang="es-MX" sz="3600" dirty="0" smtClean="0"/>
              <a:t>a menos </a:t>
            </a:r>
            <a:r>
              <a:rPr lang="es-MX" sz="3600" dirty="0"/>
              <a:t>que explícitamente sea </a:t>
            </a:r>
            <a:r>
              <a:rPr lang="es-MX" sz="3600" dirty="0" smtClean="0"/>
              <a:t>declarada como </a:t>
            </a:r>
            <a:r>
              <a:rPr lang="es-MX" sz="3600" dirty="0"/>
              <a:t>pública.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1845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Principios para la modularidad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836912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Pocas </a:t>
            </a:r>
            <a:r>
              <a:rPr lang="es-MX" b="1" dirty="0" smtClean="0">
                <a:solidFill>
                  <a:srgbClr val="FF0000"/>
                </a:solidFill>
              </a:rPr>
              <a:t>interfaces </a:t>
            </a:r>
            <a:endParaRPr lang="es-MX" dirty="0" smtClean="0"/>
          </a:p>
          <a:p>
            <a:pPr lvl="1"/>
            <a:r>
              <a:rPr lang="es-MX" dirty="0"/>
              <a:t>C</a:t>
            </a:r>
            <a:r>
              <a:rPr lang="es-MX" dirty="0" smtClean="0"/>
              <a:t>omunicarse </a:t>
            </a:r>
            <a:r>
              <a:rPr lang="es-MX" dirty="0"/>
              <a:t>lo </a:t>
            </a:r>
            <a:r>
              <a:rPr lang="es-MX" dirty="0" smtClean="0"/>
              <a:t>menos posible </a:t>
            </a:r>
            <a:r>
              <a:rPr lang="es-MX" dirty="0"/>
              <a:t>con otros.</a:t>
            </a:r>
          </a:p>
          <a:p>
            <a:r>
              <a:rPr lang="es-MX" b="1" dirty="0">
                <a:solidFill>
                  <a:srgbClr val="FF0000"/>
                </a:solidFill>
              </a:rPr>
              <a:t>Interfaces </a:t>
            </a:r>
            <a:r>
              <a:rPr lang="es-MX" b="1" dirty="0" smtClean="0">
                <a:solidFill>
                  <a:srgbClr val="FF0000"/>
                </a:solidFill>
              </a:rPr>
              <a:t>pequeñas </a:t>
            </a:r>
          </a:p>
          <a:p>
            <a:pPr lvl="1"/>
            <a:r>
              <a:rPr lang="es-MX" dirty="0" smtClean="0"/>
              <a:t>El </a:t>
            </a:r>
            <a:r>
              <a:rPr lang="es-MX" dirty="0"/>
              <a:t>intercambio </a:t>
            </a:r>
            <a:r>
              <a:rPr lang="es-MX" dirty="0" smtClean="0"/>
              <a:t>de información </a:t>
            </a:r>
            <a:r>
              <a:rPr lang="es-MX" dirty="0"/>
              <a:t>debe ser lo menor posible.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Interfaces </a:t>
            </a:r>
            <a:r>
              <a:rPr lang="es-MX" b="1" dirty="0">
                <a:solidFill>
                  <a:srgbClr val="FF0000"/>
                </a:solidFill>
              </a:rPr>
              <a:t>explícitas: </a:t>
            </a:r>
            <a:endParaRPr lang="es-MX" b="1" dirty="0" smtClean="0">
              <a:solidFill>
                <a:srgbClr val="FF0000"/>
              </a:solidFill>
            </a:endParaRPr>
          </a:p>
          <a:p>
            <a:pPr lvl="1"/>
            <a:r>
              <a:rPr lang="es-MX" dirty="0" smtClean="0"/>
              <a:t>Debe </a:t>
            </a:r>
            <a:r>
              <a:rPr lang="es-MX" dirty="0"/>
              <a:t>ser </a:t>
            </a:r>
            <a:r>
              <a:rPr lang="es-MX" dirty="0" smtClean="0"/>
              <a:t>obvio.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115616" y="4293096"/>
            <a:ext cx="669674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Society of modules: not only do we require that </a:t>
            </a:r>
            <a:r>
              <a:rPr lang="en-US" b="1" dirty="0" smtClean="0"/>
              <a:t>everyone talks </a:t>
            </a:r>
            <a:r>
              <a:rPr lang="en-US" b="1" dirty="0"/>
              <a:t>with few others, and that any such conversation </a:t>
            </a:r>
            <a:r>
              <a:rPr lang="en-US" b="1" dirty="0" smtClean="0"/>
              <a:t>be limited </a:t>
            </a:r>
            <a:r>
              <a:rPr lang="en-US" b="1" dirty="0"/>
              <a:t>to the exchange of a few words; also impose </a:t>
            </a:r>
            <a:r>
              <a:rPr lang="en-US" b="1" dirty="0" smtClean="0"/>
              <a:t>that it </a:t>
            </a:r>
            <a:r>
              <a:rPr lang="en-US" b="1" dirty="0"/>
              <a:t>be held in public and loudly.</a:t>
            </a:r>
          </a:p>
          <a:p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21179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</a:t>
            </a:r>
            <a:r>
              <a:rPr lang="es-MX" dirty="0" smtClean="0"/>
              <a:t>solución: Programación Orientada a Objetos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>
            <a:normAutofit/>
          </a:bodyPr>
          <a:lstStyle/>
          <a:p>
            <a:r>
              <a:rPr lang="es-MX" dirty="0" smtClean="0"/>
              <a:t>Es </a:t>
            </a:r>
            <a:r>
              <a:rPr lang="es-MX" dirty="0"/>
              <a:t>necesario contar con mecanismos </a:t>
            </a:r>
            <a:r>
              <a:rPr lang="es-MX" dirty="0" smtClean="0"/>
              <a:t>de abstracción</a:t>
            </a:r>
            <a:r>
              <a:rPr lang="es-MX" dirty="0" smtClean="0"/>
              <a:t>.</a:t>
            </a:r>
          </a:p>
          <a:p>
            <a:pPr lvl="1"/>
            <a:r>
              <a:rPr lang="es-MX" dirty="0" smtClean="0"/>
              <a:t> </a:t>
            </a:r>
            <a:r>
              <a:rPr lang="es-MX" dirty="0"/>
              <a:t>Capacidad de encapsular y </a:t>
            </a:r>
            <a:r>
              <a:rPr lang="es-MX" dirty="0" smtClean="0"/>
              <a:t>aislar información</a:t>
            </a:r>
          </a:p>
          <a:p>
            <a:pPr lvl="1"/>
            <a:r>
              <a:rPr lang="es-MX" dirty="0" smtClean="0"/>
              <a:t> Ignorar </a:t>
            </a:r>
            <a:r>
              <a:rPr lang="es-MX" dirty="0"/>
              <a:t>aquellos aspectos que no son </a:t>
            </a:r>
            <a:r>
              <a:rPr lang="es-MX" dirty="0" smtClean="0"/>
              <a:t>relevantes para </a:t>
            </a:r>
            <a:r>
              <a:rPr lang="es-MX" dirty="0"/>
              <a:t>el propósito original para concentrarse en </a:t>
            </a:r>
            <a:r>
              <a:rPr lang="es-MX" dirty="0" smtClean="0"/>
              <a:t>lo que sí </a:t>
            </a:r>
            <a:r>
              <a:rPr lang="es-MX" dirty="0"/>
              <a:t>es </a:t>
            </a:r>
            <a:r>
              <a:rPr lang="es-MX" dirty="0" smtClean="0"/>
              <a:t>relevante.</a:t>
            </a:r>
            <a:endParaRPr lang="es-MX" dirty="0"/>
          </a:p>
          <a:p>
            <a:endParaRPr lang="es-MX" dirty="0"/>
          </a:p>
        </p:txBody>
      </p:sp>
      <p:pic>
        <p:nvPicPr>
          <p:cNvPr id="1026" name="Picture 2" descr="https://encrypted-tbn0.gstatic.com/images?q=tbn:ANd9GcSgGdQvGYmfYCZe23GxAAKP1-huP6rPl2xD45xrXtysGJzO40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15621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563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/>
              <a:t>El encapsulamiento oculta detalles de</a:t>
            </a:r>
            <a:br>
              <a:rPr lang="es-MX" sz="2800" dirty="0"/>
            </a:br>
            <a:r>
              <a:rPr lang="es-MX" sz="2800" dirty="0"/>
              <a:t>la implementación del objeto.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2" t="34907" r="14948" b="21809"/>
          <a:stretch/>
        </p:blipFill>
        <p:spPr bwMode="auto">
          <a:xfrm>
            <a:off x="1115615" y="1769579"/>
            <a:ext cx="6793361" cy="44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822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PROGRAMACIÓN</a:t>
            </a:r>
            <a:br>
              <a:rPr lang="es-MX" dirty="0"/>
            </a:br>
            <a:r>
              <a:rPr lang="es-MX" dirty="0"/>
              <a:t>ORIENTADA A OBJETOS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Provee </a:t>
            </a:r>
            <a:r>
              <a:rPr lang="es-MX" dirty="0"/>
              <a:t>un modelo en el cual el programa es </a:t>
            </a:r>
            <a:r>
              <a:rPr lang="es-MX" dirty="0" smtClean="0"/>
              <a:t>una colección </a:t>
            </a:r>
            <a:r>
              <a:rPr lang="es-MX" dirty="0"/>
              <a:t>de objetos que interactúan entre sí </a:t>
            </a:r>
            <a:r>
              <a:rPr lang="es-MX" dirty="0" smtClean="0"/>
              <a:t>por medio </a:t>
            </a:r>
            <a:r>
              <a:rPr lang="es-MX" dirty="0"/>
              <a:t>de mensajes que transforman su estado.</a:t>
            </a:r>
          </a:p>
          <a:p>
            <a:r>
              <a:rPr lang="es-MX" dirty="0" smtClean="0"/>
              <a:t>La </a:t>
            </a:r>
            <a:r>
              <a:rPr lang="es-MX" dirty="0"/>
              <a:t>encapsulación, herencia y polimorfismo </a:t>
            </a:r>
            <a:r>
              <a:rPr lang="es-MX" dirty="0" smtClean="0"/>
              <a:t>son características </a:t>
            </a:r>
            <a:r>
              <a:rPr lang="es-MX" dirty="0"/>
              <a:t>de la programación orientada </a:t>
            </a:r>
            <a:r>
              <a:rPr lang="es-MX" dirty="0" smtClean="0"/>
              <a:t>a objetos</a:t>
            </a:r>
            <a:r>
              <a:rPr lang="es-MX" dirty="0"/>
              <a:t>.</a:t>
            </a:r>
          </a:p>
          <a:p>
            <a:r>
              <a:rPr lang="es-MX" dirty="0" smtClean="0"/>
              <a:t>Ejemplos de lenguajes: </a:t>
            </a:r>
          </a:p>
          <a:p>
            <a:pPr lvl="1"/>
            <a:r>
              <a:rPr lang="es-MX" dirty="0" err="1" smtClean="0"/>
              <a:t>c++</a:t>
            </a:r>
            <a:r>
              <a:rPr lang="es-MX" dirty="0" smtClean="0"/>
              <a:t> </a:t>
            </a:r>
          </a:p>
          <a:p>
            <a:pPr lvl="1"/>
            <a:r>
              <a:rPr lang="es-MX" dirty="0" smtClean="0"/>
              <a:t>java </a:t>
            </a:r>
          </a:p>
          <a:p>
            <a:pPr lvl="1"/>
            <a:r>
              <a:rPr lang="es-MX" dirty="0" smtClean="0"/>
              <a:t>c</a:t>
            </a:r>
            <a:r>
              <a:rPr lang="es-MX" dirty="0"/>
              <a:t>#, </a:t>
            </a:r>
            <a:endParaRPr lang="es-MX" dirty="0" smtClean="0"/>
          </a:p>
          <a:p>
            <a:pPr lvl="1"/>
            <a:r>
              <a:rPr lang="es-MX" dirty="0" smtClean="0"/>
              <a:t>Eiffel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995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lenguaje C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59016" cy="4525963"/>
          </a:xfrm>
        </p:spPr>
        <p:txBody>
          <a:bodyPr>
            <a:normAutofit/>
          </a:bodyPr>
          <a:lstStyle/>
          <a:p>
            <a:r>
              <a:rPr lang="es-MX" dirty="0"/>
              <a:t>El lenguaje de programación C </a:t>
            </a:r>
            <a:r>
              <a:rPr lang="es-MX" dirty="0" smtClean="0"/>
              <a:t>fue desarrollado</a:t>
            </a:r>
            <a:r>
              <a:rPr lang="es-MX" dirty="0"/>
              <a:t>, a partir del lenguaje </a:t>
            </a:r>
            <a:r>
              <a:rPr lang="es-MX" dirty="0" smtClean="0"/>
              <a:t>B, en </a:t>
            </a:r>
            <a:r>
              <a:rPr lang="es-MX" dirty="0"/>
              <a:t>1972 por Dennis </a:t>
            </a:r>
            <a:r>
              <a:rPr lang="es-MX" dirty="0" smtClean="0"/>
              <a:t>Ritchie en los Laboratorios </a:t>
            </a:r>
            <a:r>
              <a:rPr lang="es-MX" dirty="0"/>
              <a:t>Bell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C </a:t>
            </a:r>
            <a:r>
              <a:rPr lang="es-MX" dirty="0"/>
              <a:t>es un lenguaje de </a:t>
            </a:r>
            <a:r>
              <a:rPr lang="es-MX" dirty="0" smtClean="0"/>
              <a:t>programación eficiente </a:t>
            </a:r>
            <a:r>
              <a:rPr lang="es-MX" dirty="0"/>
              <a:t>para </a:t>
            </a:r>
            <a:r>
              <a:rPr lang="es-MX" dirty="0" smtClean="0"/>
              <a:t>programar compiladores </a:t>
            </a:r>
            <a:r>
              <a:rPr lang="es-MX" dirty="0"/>
              <a:t>y sistemas </a:t>
            </a:r>
            <a:r>
              <a:rPr lang="es-MX" dirty="0" smtClean="0"/>
              <a:t>operativos, es </a:t>
            </a:r>
            <a:r>
              <a:rPr lang="es-MX" dirty="0"/>
              <a:t>independiente del hardware y </a:t>
            </a:r>
            <a:r>
              <a:rPr lang="es-MX" dirty="0" smtClean="0"/>
              <a:t>es posible </a:t>
            </a:r>
            <a:r>
              <a:rPr lang="es-MX" dirty="0"/>
              <a:t>escribir programas </a:t>
            </a:r>
            <a:r>
              <a:rPr lang="es-MX" dirty="0" smtClean="0"/>
              <a:t>portables en </a:t>
            </a:r>
            <a:r>
              <a:rPr lang="es-MX" dirty="0"/>
              <a:t>C.</a:t>
            </a:r>
          </a:p>
          <a:p>
            <a:endParaRPr lang="es-MX" dirty="0"/>
          </a:p>
        </p:txBody>
      </p:sp>
      <p:pic>
        <p:nvPicPr>
          <p:cNvPr id="28674" name="Picture 2" descr="C:\Users\UAEM1\Pictures\1997_dennis_ritch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628800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449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lenguaje C++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340968"/>
          </a:xfrm>
        </p:spPr>
        <p:txBody>
          <a:bodyPr>
            <a:normAutofit/>
          </a:bodyPr>
          <a:lstStyle/>
          <a:p>
            <a:r>
              <a:rPr lang="es-MX" sz="2800" dirty="0"/>
              <a:t>A partir de C surge C++ a principios de la década </a:t>
            </a:r>
            <a:r>
              <a:rPr lang="es-MX" sz="2800" dirty="0" smtClean="0"/>
              <a:t>de los </a:t>
            </a:r>
            <a:r>
              <a:rPr lang="es-MX" sz="2800" dirty="0"/>
              <a:t>ochenta en los Laboratorios Bell.</a:t>
            </a:r>
          </a:p>
          <a:p>
            <a:r>
              <a:rPr lang="es-MX" sz="2800" dirty="0" smtClean="0"/>
              <a:t>C</a:t>
            </a:r>
            <a:r>
              <a:rPr lang="es-MX" sz="2800" dirty="0"/>
              <a:t>++ mejora algunas de las características de C </a:t>
            </a:r>
            <a:r>
              <a:rPr lang="es-MX" sz="2800" dirty="0" smtClean="0"/>
              <a:t>pero, además</a:t>
            </a:r>
            <a:r>
              <a:rPr lang="es-MX" sz="2800" dirty="0"/>
              <a:t>, permite la </a:t>
            </a:r>
            <a:r>
              <a:rPr lang="es-MX" sz="2800" dirty="0" smtClean="0"/>
              <a:t>Programación Orientada a Objetos </a:t>
            </a:r>
            <a:r>
              <a:rPr lang="es-MX" sz="2800" dirty="0"/>
              <a:t>(OOP).</a:t>
            </a:r>
          </a:p>
          <a:p>
            <a:r>
              <a:rPr lang="es-MX" sz="2800" dirty="0" smtClean="0"/>
              <a:t>C</a:t>
            </a:r>
            <a:r>
              <a:rPr lang="es-MX" sz="2800" dirty="0"/>
              <a:t>++ no es un lenguaje que </a:t>
            </a:r>
            <a:r>
              <a:rPr lang="es-MX" sz="2800" dirty="0" smtClean="0"/>
              <a:t>sigue fielmente el paradigma </a:t>
            </a:r>
            <a:r>
              <a:rPr lang="es-MX" sz="2800" dirty="0"/>
              <a:t>de OO (Híbrido)</a:t>
            </a:r>
          </a:p>
          <a:p>
            <a:endParaRPr lang="es-MX" sz="2800" dirty="0"/>
          </a:p>
        </p:txBody>
      </p:sp>
      <p:pic>
        <p:nvPicPr>
          <p:cNvPr id="29698" name="Picture 2" descr="C:\Users\UAEM1\Pictures\Bjarne Stroustru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057" y="4437112"/>
            <a:ext cx="1619295" cy="179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43608" y="5085184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Bjarne</a:t>
            </a:r>
            <a:r>
              <a:rPr lang="es-MX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Stroustrup</a:t>
            </a:r>
            <a:endParaRPr lang="es-MX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sz="2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Creator</a:t>
            </a:r>
            <a:r>
              <a:rPr lang="es-MX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of C++</a:t>
            </a:r>
            <a:endParaRPr lang="es-MX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11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0095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0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 POO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rgbClr val="FF0000"/>
                </a:solidFill>
              </a:rPr>
              <a:t>Objeto: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s-MX" sz="2800" dirty="0"/>
              <a:t>Conjunto de localidades de </a:t>
            </a:r>
            <a:r>
              <a:rPr lang="es-MX" sz="2800" dirty="0" smtClean="0"/>
              <a:t>memoria junto </a:t>
            </a:r>
            <a:r>
              <a:rPr lang="es-MX" sz="2800" dirty="0"/>
              <a:t>con las operaciones que pueden </a:t>
            </a:r>
            <a:r>
              <a:rPr lang="es-MX" sz="2800" dirty="0" smtClean="0"/>
              <a:t>cambiar los </a:t>
            </a:r>
            <a:r>
              <a:rPr lang="es-MX" sz="2800" dirty="0"/>
              <a:t>valores de las mismas</a:t>
            </a:r>
            <a:r>
              <a:rPr lang="es-MX" sz="2800" dirty="0" smtClean="0"/>
              <a:t>.</a:t>
            </a:r>
          </a:p>
          <a:p>
            <a:endParaRPr lang="es-MX" sz="1000" dirty="0" smtClean="0"/>
          </a:p>
          <a:p>
            <a:r>
              <a:rPr lang="es-MX" sz="2800" b="1" dirty="0" smtClean="0">
                <a:solidFill>
                  <a:srgbClr val="FF0000"/>
                </a:solidFill>
              </a:rPr>
              <a:t>Clase</a:t>
            </a:r>
            <a:r>
              <a:rPr lang="es-MX" sz="2800" b="1" dirty="0">
                <a:solidFill>
                  <a:srgbClr val="FF0000"/>
                </a:solidFill>
              </a:rPr>
              <a:t>: </a:t>
            </a:r>
            <a:r>
              <a:rPr lang="es-MX" sz="2800" dirty="0"/>
              <a:t>Conjunto de objetos con las </a:t>
            </a:r>
            <a:r>
              <a:rPr lang="es-MX" sz="2800" dirty="0" smtClean="0"/>
              <a:t>mismas propiedades</a:t>
            </a:r>
            <a:r>
              <a:rPr lang="es-MX" sz="2800" dirty="0" smtClean="0"/>
              <a:t>.</a:t>
            </a:r>
          </a:p>
          <a:p>
            <a:endParaRPr lang="es-MX" sz="1000" dirty="0" smtClean="0"/>
          </a:p>
          <a:p>
            <a:r>
              <a:rPr lang="es-MX" sz="2800" dirty="0" smtClean="0"/>
              <a:t>Bajo la perspectiva de clases, </a:t>
            </a:r>
            <a:r>
              <a:rPr lang="es-MX" sz="2800" b="1" dirty="0" smtClean="0">
                <a:solidFill>
                  <a:srgbClr val="FF0000"/>
                </a:solidFill>
              </a:rPr>
              <a:t>un objeto es una instancia de una clase.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104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Un </a:t>
            </a:r>
            <a:r>
              <a:rPr lang="es-MX" sz="2800" b="1" dirty="0">
                <a:solidFill>
                  <a:srgbClr val="FF0000"/>
                </a:solidFill>
              </a:rPr>
              <a:t>objeto</a:t>
            </a:r>
            <a:r>
              <a:rPr lang="es-MX" sz="2800" dirty="0"/>
              <a:t> es una entidad </a:t>
            </a:r>
            <a:r>
              <a:rPr lang="es-MX" sz="2800" dirty="0" smtClean="0"/>
              <a:t>con </a:t>
            </a:r>
            <a:r>
              <a:rPr lang="es-MX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propiedades</a:t>
            </a:r>
            <a:r>
              <a:rPr lang="es-MX" sz="2800" dirty="0" smtClean="0"/>
              <a:t> y con </a:t>
            </a:r>
            <a:r>
              <a:rPr lang="es-MX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capacidad de </a:t>
            </a:r>
            <a:r>
              <a:rPr lang="es-MX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reaccionar </a:t>
            </a:r>
            <a:r>
              <a:rPr lang="es-MX" sz="2800" dirty="0" smtClean="0"/>
              <a:t>a ciertos eventos.</a:t>
            </a:r>
          </a:p>
          <a:p>
            <a:endParaRPr lang="es-MX" sz="2800" dirty="0"/>
          </a:p>
          <a:p>
            <a:r>
              <a:rPr lang="es-MX" sz="2800" b="1" dirty="0" smtClean="0">
                <a:solidFill>
                  <a:srgbClr val="FF0000"/>
                </a:solidFill>
              </a:rPr>
              <a:t>Programa</a:t>
            </a:r>
            <a:r>
              <a:rPr lang="es-MX" sz="2800" b="1" dirty="0">
                <a:solidFill>
                  <a:srgbClr val="FF0000"/>
                </a:solidFill>
              </a:rPr>
              <a:t>:</a:t>
            </a:r>
            <a:r>
              <a:rPr lang="es-MX" sz="2800" dirty="0"/>
              <a:t> Conjunto de objetos que </a:t>
            </a:r>
            <a:r>
              <a:rPr lang="es-MX" sz="2800" dirty="0" smtClean="0"/>
              <a:t>pueden cambiar </a:t>
            </a:r>
            <a:r>
              <a:rPr lang="es-MX" sz="2800" dirty="0"/>
              <a:t>dinámicamente y que actúan </a:t>
            </a:r>
            <a:r>
              <a:rPr lang="es-MX" sz="2800" dirty="0" smtClean="0"/>
              <a:t>y reaccionan </a:t>
            </a:r>
            <a:r>
              <a:rPr lang="es-MX" sz="2800" dirty="0"/>
              <a:t>unos con otros de manera similar </a:t>
            </a:r>
            <a:r>
              <a:rPr lang="es-MX" sz="2800" dirty="0" smtClean="0"/>
              <a:t>a procesos </a:t>
            </a:r>
            <a:r>
              <a:rPr lang="es-MX" sz="2800" dirty="0"/>
              <a:t>del mundo real</a:t>
            </a:r>
            <a:r>
              <a:rPr lang="es-MX" sz="2800" dirty="0" smtClean="0"/>
              <a:t>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66630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Un </a:t>
            </a:r>
            <a:r>
              <a:rPr lang="es-MX" b="1" dirty="0">
                <a:solidFill>
                  <a:srgbClr val="FF0000"/>
                </a:solidFill>
              </a:rPr>
              <a:t>objeto</a:t>
            </a:r>
            <a:r>
              <a:rPr lang="es-MX" dirty="0"/>
              <a:t> es una entidad </a:t>
            </a:r>
            <a:r>
              <a:rPr lang="es-MX" dirty="0" smtClean="0"/>
              <a:t>con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propiedades</a:t>
            </a:r>
            <a:r>
              <a:rPr lang="es-MX" dirty="0" smtClean="0"/>
              <a:t> </a:t>
            </a:r>
            <a:r>
              <a:rPr lang="es-MX" dirty="0"/>
              <a:t>y con la </a:t>
            </a:r>
            <a:r>
              <a:rPr lang="es-MX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capacidad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 reaccionar</a:t>
            </a:r>
            <a:r>
              <a:rPr lang="es-MX" dirty="0" smtClean="0"/>
              <a:t> </a:t>
            </a:r>
            <a:r>
              <a:rPr lang="es-MX" dirty="0"/>
              <a:t>a ciertos eventos.</a:t>
            </a:r>
          </a:p>
          <a:p>
            <a:r>
              <a:rPr lang="es-MX" dirty="0" smtClean="0"/>
              <a:t>Televisión</a:t>
            </a:r>
            <a:endParaRPr lang="es-MX" dirty="0"/>
          </a:p>
          <a:p>
            <a:r>
              <a:rPr lang="es-MX" dirty="0" smtClean="0"/>
              <a:t>Auto</a:t>
            </a:r>
            <a:endParaRPr lang="es-MX" dirty="0"/>
          </a:p>
          <a:p>
            <a:r>
              <a:rPr lang="es-MX" dirty="0" smtClean="0"/>
              <a:t>Teléfono</a:t>
            </a:r>
            <a:endParaRPr lang="es-MX" dirty="0"/>
          </a:p>
          <a:p>
            <a:r>
              <a:rPr lang="es-MX" dirty="0" smtClean="0"/>
              <a:t>Calculadora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8085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Objetos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9" t="30319" r="28510" b="26396"/>
          <a:stretch/>
        </p:blipFill>
        <p:spPr bwMode="auto">
          <a:xfrm>
            <a:off x="899592" y="1484784"/>
            <a:ext cx="7128792" cy="473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300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¿Y en los programas?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Varias </a:t>
            </a:r>
            <a:r>
              <a:rPr lang="es-MX" dirty="0"/>
              <a:t>edades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pPr lvl="1"/>
            <a:r>
              <a:rPr lang="es-MX" dirty="0" smtClean="0"/>
              <a:t>El </a:t>
            </a:r>
            <a:r>
              <a:rPr lang="es-MX" dirty="0"/>
              <a:t>Promedio</a:t>
            </a:r>
          </a:p>
          <a:p>
            <a:pPr lvl="1"/>
            <a:r>
              <a:rPr lang="es-MX" dirty="0" smtClean="0"/>
              <a:t>El </a:t>
            </a:r>
            <a:r>
              <a:rPr lang="es-MX" dirty="0"/>
              <a:t>menor</a:t>
            </a:r>
          </a:p>
          <a:p>
            <a:pPr lvl="1"/>
            <a:r>
              <a:rPr lang="es-MX" dirty="0" smtClean="0"/>
              <a:t>El </a:t>
            </a:r>
            <a:r>
              <a:rPr lang="es-MX" dirty="0"/>
              <a:t>mayor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suma</a:t>
            </a:r>
          </a:p>
          <a:p>
            <a:pPr lvl="1"/>
            <a:r>
              <a:rPr lang="es-MX" dirty="0" smtClean="0"/>
              <a:t>Los datos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3923928" y="3429000"/>
            <a:ext cx="48042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¿Quién es el objeto?</a:t>
            </a:r>
          </a:p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¿Cuáles son sus atributos</a:t>
            </a:r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 es su comportamiento?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2051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Objeto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6" t="28325" r="11117" b="31782"/>
          <a:stretch/>
        </p:blipFill>
        <p:spPr bwMode="auto">
          <a:xfrm>
            <a:off x="323528" y="1628800"/>
            <a:ext cx="8346333" cy="389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281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00201"/>
            <a:ext cx="8568952" cy="1612776"/>
          </a:xfrm>
        </p:spPr>
        <p:txBody>
          <a:bodyPr>
            <a:normAutofit/>
          </a:bodyPr>
          <a:lstStyle/>
          <a:p>
            <a:r>
              <a:rPr lang="es-MX" sz="2000" dirty="0" smtClean="0"/>
              <a:t>Podemos declarar varios objetos con los mismos atributos y que usan los mismos métodos para verlos o modificarlos.</a:t>
            </a:r>
            <a:endParaRPr lang="es-MX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7" t="36403" r="30585" b="27194"/>
          <a:stretch/>
        </p:blipFill>
        <p:spPr bwMode="auto">
          <a:xfrm>
            <a:off x="899590" y="2636912"/>
            <a:ext cx="7178781" cy="343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727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Entonces…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g1, g2 y g3 son objetos de la misma </a:t>
            </a:r>
            <a:r>
              <a:rPr lang="es-MX" dirty="0" smtClean="0"/>
              <a:t>clase.</a:t>
            </a:r>
          </a:p>
          <a:p>
            <a:endParaRPr lang="es-MX" sz="2000" dirty="0" smtClean="0"/>
          </a:p>
          <a:p>
            <a:r>
              <a:rPr lang="es-MX" dirty="0" smtClean="0"/>
              <a:t>Por </a:t>
            </a:r>
            <a:r>
              <a:rPr lang="es-MX" dirty="0"/>
              <a:t>lo tanto se dice que g1, g2 y g3 </a:t>
            </a:r>
            <a:r>
              <a:rPr lang="es-MX" dirty="0" smtClean="0"/>
              <a:t>son instancias </a:t>
            </a:r>
            <a:r>
              <a:rPr lang="es-MX" dirty="0"/>
              <a:t>de la clase</a:t>
            </a:r>
            <a:r>
              <a:rPr lang="es-MX" dirty="0" smtClean="0"/>
              <a:t>.</a:t>
            </a:r>
          </a:p>
          <a:p>
            <a:endParaRPr lang="es-MX" sz="2000" dirty="0"/>
          </a:p>
          <a:p>
            <a:r>
              <a:rPr lang="es-MX" dirty="0" smtClean="0"/>
              <a:t>¿</a:t>
            </a:r>
            <a:r>
              <a:rPr lang="es-MX" dirty="0"/>
              <a:t>y quién es la clase?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clase la forman los atributos y los métodos.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38494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Declaración de una 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4581128"/>
            <a:ext cx="8229600" cy="1612776"/>
          </a:xfrm>
        </p:spPr>
        <p:txBody>
          <a:bodyPr>
            <a:normAutofit/>
          </a:bodyPr>
          <a:lstStyle/>
          <a:p>
            <a:pPr lvl="1"/>
            <a:r>
              <a:rPr lang="es-MX" dirty="0" smtClean="0"/>
              <a:t>Los nombres de clase inician con Mayúscula.</a:t>
            </a:r>
          </a:p>
          <a:p>
            <a:pPr lvl="1"/>
            <a:r>
              <a:rPr lang="es-MX" dirty="0" smtClean="0"/>
              <a:t>Los métodos inician con minúscula y cada palabra nueva con su respectiva mayúscula.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31117" r="53883" b="52128"/>
          <a:stretch/>
        </p:blipFill>
        <p:spPr bwMode="auto">
          <a:xfrm>
            <a:off x="405820" y="1687999"/>
            <a:ext cx="8198628" cy="296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100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Declaración de la clase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 t="31716" r="6355" b="43917"/>
          <a:stretch/>
        </p:blipFill>
        <p:spPr bwMode="auto">
          <a:xfrm>
            <a:off x="173599" y="1772816"/>
            <a:ext cx="886289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78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	Unidad de Competencia </a:t>
            </a:r>
            <a:r>
              <a:rPr lang="es-MX" dirty="0" smtClean="0"/>
              <a:t>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7344816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Objetivo:</a:t>
            </a:r>
          </a:p>
          <a:p>
            <a:r>
              <a:rPr lang="es-ES" dirty="0" smtClean="0"/>
              <a:t>Análisis de los Paradigmas de Programación</a:t>
            </a:r>
            <a:r>
              <a:rPr lang="es-MX" dirty="0"/>
              <a:t>.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Conocimientos:</a:t>
            </a:r>
          </a:p>
          <a:p>
            <a:r>
              <a:rPr lang="es-ES" dirty="0" smtClean="0"/>
              <a:t>Paradigma Orientada a Objetos</a:t>
            </a:r>
            <a:endParaRPr lang="es-ES" dirty="0"/>
          </a:p>
          <a:p>
            <a:pPr lvl="1"/>
            <a:r>
              <a:rPr lang="es-MX" dirty="0" smtClean="0"/>
              <a:t>Inicios</a:t>
            </a:r>
          </a:p>
          <a:p>
            <a:pPr lvl="1"/>
            <a:r>
              <a:rPr lang="es-MX" dirty="0" smtClean="0"/>
              <a:t>Programación Orientada a Objetos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0665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Instancia de una 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Para declarar una instancia de una clase, </a:t>
            </a:r>
            <a:r>
              <a:rPr lang="es-MX" dirty="0" smtClean="0"/>
              <a:t>solo debemos </a:t>
            </a:r>
            <a:r>
              <a:rPr lang="es-MX" dirty="0"/>
              <a:t>declarar una variable de ese </a:t>
            </a:r>
            <a:r>
              <a:rPr lang="es-MX" dirty="0" smtClean="0"/>
              <a:t>tipo.</a:t>
            </a:r>
          </a:p>
          <a:p>
            <a:r>
              <a:rPr lang="es-MX" dirty="0" smtClean="0"/>
              <a:t>Dicha </a:t>
            </a:r>
            <a:r>
              <a:rPr lang="es-MX" dirty="0"/>
              <a:t>instancia, entonces tendrá los atributos </a:t>
            </a:r>
            <a:r>
              <a:rPr lang="es-MX" dirty="0" smtClean="0"/>
              <a:t>de la </a:t>
            </a:r>
            <a:r>
              <a:rPr lang="es-MX" dirty="0"/>
              <a:t>clase y podrá llamar a los métodos de la clase.</a:t>
            </a:r>
          </a:p>
          <a:p>
            <a:r>
              <a:rPr lang="es-MX" dirty="0" smtClean="0"/>
              <a:t>No </a:t>
            </a:r>
            <a:r>
              <a:rPr lang="es-MX" dirty="0"/>
              <a:t>es posible acceder directamente a </a:t>
            </a:r>
            <a:r>
              <a:rPr lang="es-MX" dirty="0" smtClean="0"/>
              <a:t>los atributos </a:t>
            </a:r>
            <a:r>
              <a:rPr lang="es-MX" dirty="0"/>
              <a:t>si son declarados </a:t>
            </a:r>
            <a:r>
              <a:rPr lang="es-MX" dirty="0" err="1"/>
              <a:t>private</a:t>
            </a:r>
            <a:r>
              <a:rPr lang="es-MX" dirty="0"/>
              <a:t>.</a:t>
            </a:r>
          </a:p>
          <a:p>
            <a:r>
              <a:rPr lang="es-MX" dirty="0" smtClean="0"/>
              <a:t>Lo </a:t>
            </a:r>
            <a:r>
              <a:rPr lang="es-MX" dirty="0"/>
              <a:t>que es posible es llamar a los métodos de </a:t>
            </a:r>
            <a:r>
              <a:rPr lang="es-MX" dirty="0" smtClean="0"/>
              <a:t>la clase</a:t>
            </a:r>
            <a:r>
              <a:rPr lang="es-MX" dirty="0"/>
              <a:t>, esto se realiza </a:t>
            </a:r>
            <a:r>
              <a:rPr lang="es-MX" dirty="0" smtClean="0"/>
              <a:t>usando: 					</a:t>
            </a:r>
            <a:r>
              <a:rPr lang="es-MX" dirty="0" err="1" smtClean="0"/>
              <a:t>instancia.método</a:t>
            </a:r>
            <a:r>
              <a:rPr lang="es-MX" dirty="0"/>
              <a:t>()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2413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Instancias y llamadas</a:t>
            </a:r>
            <a:endParaRPr lang="es-MX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86" y="1488183"/>
            <a:ext cx="7895378" cy="487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046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métodos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Los métodos de la clase se definen igual </a:t>
            </a:r>
            <a:r>
              <a:rPr lang="es-MX" dirty="0" smtClean="0"/>
              <a:t>que las </a:t>
            </a:r>
            <a:r>
              <a:rPr lang="es-MX" dirty="0"/>
              <a:t>funciones, la única situación extra que </a:t>
            </a:r>
            <a:r>
              <a:rPr lang="es-MX" dirty="0" smtClean="0"/>
              <a:t>se agrega </a:t>
            </a:r>
            <a:r>
              <a:rPr lang="es-MX" dirty="0"/>
              <a:t>es indicar a qué clase </a:t>
            </a:r>
            <a:r>
              <a:rPr lang="es-MX" dirty="0" smtClean="0"/>
              <a:t>pertenecen.</a:t>
            </a:r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	</a:t>
            </a:r>
            <a:endParaRPr lang="es-MX" sz="2600" dirty="0"/>
          </a:p>
          <a:p>
            <a:endParaRPr lang="es-MX" dirty="0" smtClean="0"/>
          </a:p>
          <a:p>
            <a:r>
              <a:rPr lang="es-MX" dirty="0" smtClean="0"/>
              <a:t>Tipo</a:t>
            </a:r>
            <a:r>
              <a:rPr lang="es-MX" dirty="0"/>
              <a:t>: es el tipo de regreso del método</a:t>
            </a:r>
          </a:p>
          <a:p>
            <a:r>
              <a:rPr lang="es-MX" dirty="0" smtClean="0"/>
              <a:t>Clase</a:t>
            </a:r>
            <a:r>
              <a:rPr lang="es-MX" dirty="0"/>
              <a:t>: es el nombre de la clase</a:t>
            </a:r>
          </a:p>
          <a:p>
            <a:r>
              <a:rPr lang="es-MX" dirty="0" smtClean="0"/>
              <a:t>Método</a:t>
            </a:r>
            <a:r>
              <a:rPr lang="es-MX" dirty="0"/>
              <a:t>: nombre del método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267744" y="314096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tipo clase::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metodo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(arg1, arg2,…) {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	Instrucciones;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}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46459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métodos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1" t="32912" r="8724" b="44149"/>
          <a:stretch/>
        </p:blipFill>
        <p:spPr bwMode="auto">
          <a:xfrm>
            <a:off x="251520" y="2204864"/>
            <a:ext cx="877621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445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en 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204864"/>
            <a:ext cx="7467600" cy="2304256"/>
          </a:xfrm>
        </p:spPr>
        <p:txBody>
          <a:bodyPr>
            <a:normAutofit/>
          </a:bodyPr>
          <a:lstStyle/>
          <a:p>
            <a:r>
              <a:rPr lang="es-MX" sz="3600" dirty="0" smtClean="0"/>
              <a:t>Convertir el programa promedio para que sea orientado a objetos.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217870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Constructores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Se usa para inicializar atributos de los objetos.</a:t>
            </a:r>
          </a:p>
          <a:p>
            <a:r>
              <a:rPr lang="es-MX" dirty="0" smtClean="0"/>
              <a:t>Se </a:t>
            </a:r>
            <a:r>
              <a:rPr lang="es-MX" dirty="0"/>
              <a:t>declara en la parte </a:t>
            </a:r>
            <a:r>
              <a:rPr lang="es-MX" dirty="0" err="1"/>
              <a:t>public</a:t>
            </a:r>
            <a:r>
              <a:rPr lang="es-MX" dirty="0"/>
              <a:t>.</a:t>
            </a:r>
          </a:p>
          <a:p>
            <a:r>
              <a:rPr lang="es-MX" dirty="0" smtClean="0"/>
              <a:t>Tienen </a:t>
            </a:r>
            <a:r>
              <a:rPr lang="es-MX" dirty="0"/>
              <a:t>el mismo nombre de la clase.</a:t>
            </a:r>
          </a:p>
          <a:p>
            <a:r>
              <a:rPr lang="es-MX" dirty="0" smtClean="0"/>
              <a:t>No </a:t>
            </a:r>
            <a:r>
              <a:rPr lang="es-MX" dirty="0"/>
              <a:t>devuelven valores.</a:t>
            </a:r>
          </a:p>
          <a:p>
            <a:r>
              <a:rPr lang="es-MX" dirty="0" smtClean="0"/>
              <a:t>Los </a:t>
            </a:r>
            <a:r>
              <a:rPr lang="es-MX" dirty="0"/>
              <a:t>argumentos son los valores con que </a:t>
            </a:r>
            <a:r>
              <a:rPr lang="es-MX" dirty="0" smtClean="0"/>
              <a:t>serán inicializados </a:t>
            </a:r>
            <a:r>
              <a:rPr lang="es-MX" dirty="0"/>
              <a:t>los atributos del objeto.</a:t>
            </a:r>
          </a:p>
          <a:p>
            <a:r>
              <a:rPr lang="es-MX" dirty="0" smtClean="0"/>
              <a:t>Si </a:t>
            </a:r>
            <a:r>
              <a:rPr lang="es-MX" dirty="0"/>
              <a:t>no se define, el compilador proporciona </a:t>
            </a:r>
            <a:r>
              <a:rPr lang="es-MX" dirty="0" smtClean="0"/>
              <a:t>un constructor </a:t>
            </a:r>
            <a:r>
              <a:rPr lang="es-MX" dirty="0"/>
              <a:t>predeterminado sin parámetros.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61183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En la implementación de promedio</a:t>
            </a:r>
            <a:r>
              <a:rPr lang="es-MX" dirty="0" smtClean="0"/>
              <a:t>, ¿cómo detectaban </a:t>
            </a:r>
            <a:r>
              <a:rPr lang="es-MX" dirty="0"/>
              <a:t>cuando no era posible </a:t>
            </a:r>
            <a:r>
              <a:rPr lang="es-MX" dirty="0" smtClean="0"/>
              <a:t>efectuar una </a:t>
            </a:r>
            <a:r>
              <a:rPr lang="es-MX" dirty="0"/>
              <a:t>operación por falta de datos?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66324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Constructores</a:t>
            </a:r>
            <a:endParaRPr lang="es-MX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3" y="1412776"/>
            <a:ext cx="86010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9347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/>
          <a:stretch/>
        </p:blipFill>
        <p:spPr bwMode="auto">
          <a:xfrm>
            <a:off x="0" y="-3198"/>
            <a:ext cx="9144000" cy="638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4821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Sobrecarga de funciones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posible definir varias funciones con </a:t>
            </a:r>
            <a:r>
              <a:rPr lang="es-MX" dirty="0" smtClean="0"/>
              <a:t>el mismo </a:t>
            </a:r>
            <a:r>
              <a:rPr lang="es-MX" dirty="0"/>
              <a:t>nombre, siempre y cuando </a:t>
            </a:r>
            <a:r>
              <a:rPr lang="es-MX" dirty="0" smtClean="0"/>
              <a:t>tengan diferente </a:t>
            </a:r>
            <a:r>
              <a:rPr lang="es-MX" dirty="0"/>
              <a:t>conjunto de parámetros.</a:t>
            </a:r>
          </a:p>
          <a:p>
            <a:r>
              <a:rPr lang="es-MX" dirty="0" smtClean="0"/>
              <a:t>La </a:t>
            </a:r>
            <a:r>
              <a:rPr lang="es-MX" dirty="0"/>
              <a:t>función apropiada se </a:t>
            </a:r>
            <a:r>
              <a:rPr lang="es-MX" dirty="0" smtClean="0"/>
              <a:t>selecciona examinando </a:t>
            </a:r>
            <a:r>
              <a:rPr lang="es-MX" dirty="0"/>
              <a:t>los parámetros.</a:t>
            </a:r>
          </a:p>
          <a:p>
            <a:r>
              <a:rPr lang="es-MX" dirty="0" smtClean="0"/>
              <a:t>Se </a:t>
            </a:r>
            <a:r>
              <a:rPr lang="es-MX" dirty="0"/>
              <a:t>usa para crear funciones que </a:t>
            </a:r>
            <a:r>
              <a:rPr lang="es-MX" dirty="0" smtClean="0"/>
              <a:t>realicen tareas </a:t>
            </a:r>
            <a:r>
              <a:rPr lang="es-MX" dirty="0"/>
              <a:t>similares, pero con distintos tipos </a:t>
            </a:r>
            <a:r>
              <a:rPr lang="es-MX" dirty="0" smtClean="0"/>
              <a:t>de datos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377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Software de calidad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896216"/>
            <a:ext cx="8075240" cy="4629128"/>
          </a:xfrm>
        </p:spPr>
        <p:txBody>
          <a:bodyPr>
            <a:normAutofit/>
          </a:bodyPr>
          <a:lstStyle/>
          <a:p>
            <a:r>
              <a:rPr lang="es-MX" sz="2800" dirty="0" smtClean="0"/>
              <a:t>Todos queremos que nuestros sistemas sean:</a:t>
            </a:r>
          </a:p>
          <a:p>
            <a:pPr lvl="1"/>
            <a:r>
              <a:rPr lang="es-MX" sz="2800" dirty="0" smtClean="0"/>
              <a:t>Rápidos</a:t>
            </a:r>
          </a:p>
          <a:p>
            <a:pPr lvl="1"/>
            <a:r>
              <a:rPr lang="es-MX" sz="2800" dirty="0" smtClean="0"/>
              <a:t>Confiables</a:t>
            </a:r>
          </a:p>
          <a:p>
            <a:pPr lvl="1"/>
            <a:r>
              <a:rPr lang="es-MX" sz="2800" dirty="0" smtClean="0"/>
              <a:t>Fáciles de usar</a:t>
            </a:r>
          </a:p>
          <a:p>
            <a:pPr lvl="1"/>
            <a:r>
              <a:rPr lang="es-MX" sz="2800" dirty="0" smtClean="0"/>
              <a:t>Modulares</a:t>
            </a:r>
          </a:p>
          <a:p>
            <a:pPr lvl="1"/>
            <a:r>
              <a:rPr lang="es-MX" sz="2800" dirty="0" smtClean="0"/>
              <a:t>Estructurados</a:t>
            </a:r>
          </a:p>
          <a:p>
            <a:r>
              <a:rPr lang="es-MX" sz="2800" dirty="0"/>
              <a:t>Q</a:t>
            </a:r>
            <a:r>
              <a:rPr lang="es-MX" sz="2800" dirty="0" smtClean="0"/>
              <a:t>ueremos software de calidad.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668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3"/>
          <a:stretch/>
        </p:blipFill>
        <p:spPr bwMode="auto">
          <a:xfrm>
            <a:off x="2267744" y="25868"/>
            <a:ext cx="6708054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63" r="81655" b="14460"/>
          <a:stretch/>
        </p:blipFill>
        <p:spPr bwMode="auto">
          <a:xfrm>
            <a:off x="361950" y="2191687"/>
            <a:ext cx="1544671" cy="34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5932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Sobrecarga de funciones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es-MX" dirty="0" smtClean="0"/>
              <a:t>Es posible que la función sea idéntica y que lo único que cambie sea el tipo.</a:t>
            </a:r>
            <a:endParaRPr lang="es-MX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3" t="41888" r="26117" b="22407"/>
          <a:stretch/>
        </p:blipFill>
        <p:spPr bwMode="auto">
          <a:xfrm>
            <a:off x="755576" y="2492895"/>
            <a:ext cx="7272808" cy="370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5470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6"/>
          <a:stretch/>
        </p:blipFill>
        <p:spPr bwMode="auto">
          <a:xfrm>
            <a:off x="3059832" y="336732"/>
            <a:ext cx="5535706" cy="59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2" r="85319"/>
          <a:stretch/>
        </p:blipFill>
        <p:spPr bwMode="auto">
          <a:xfrm>
            <a:off x="633414" y="1867710"/>
            <a:ext cx="1156476" cy="47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3127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Plantillas de funciones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Conocidas como </a:t>
            </a:r>
            <a:r>
              <a:rPr lang="es-MX" dirty="0" err="1"/>
              <a:t>Templates</a:t>
            </a:r>
            <a:endParaRPr lang="es-MX" dirty="0"/>
          </a:p>
          <a:p>
            <a:r>
              <a:rPr lang="es-MX" dirty="0" smtClean="0"/>
              <a:t>Se </a:t>
            </a:r>
            <a:r>
              <a:rPr lang="es-MX" dirty="0"/>
              <a:t>utilizan cuando las funciones son </a:t>
            </a:r>
            <a:r>
              <a:rPr lang="es-MX" dirty="0" smtClean="0"/>
              <a:t>idénticas y </a:t>
            </a:r>
            <a:r>
              <a:rPr lang="es-MX" dirty="0"/>
              <a:t>lo único que cambia es el tipo del argumento</a:t>
            </a:r>
          </a:p>
          <a:p>
            <a:r>
              <a:rPr lang="es-MX" dirty="0" smtClean="0"/>
              <a:t>Se </a:t>
            </a:r>
            <a:r>
              <a:rPr lang="es-MX" dirty="0"/>
              <a:t>inicia con la palabra clave </a:t>
            </a:r>
            <a:r>
              <a:rPr lang="es-MX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template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MX" dirty="0" smtClean="0"/>
              <a:t>seguida de </a:t>
            </a:r>
            <a:r>
              <a:rPr lang="es-MX" dirty="0"/>
              <a:t>una lista de parámetros de plantilla</a:t>
            </a:r>
          </a:p>
          <a:p>
            <a:r>
              <a:rPr lang="es-MX" dirty="0" smtClean="0"/>
              <a:t>Antes </a:t>
            </a:r>
            <a:r>
              <a:rPr lang="es-MX" dirty="0"/>
              <a:t>de cada parámetro se coloca la </a:t>
            </a:r>
            <a:r>
              <a:rPr lang="es-MX" dirty="0" smtClean="0"/>
              <a:t>palabra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clave</a:t>
            </a:r>
            <a:r>
              <a:rPr lang="es-MX" dirty="0" smtClean="0"/>
              <a:t> </a:t>
            </a:r>
            <a:r>
              <a:rPr lang="es-MX" dirty="0" err="1" smtClean="0"/>
              <a:t>class</a:t>
            </a:r>
            <a:r>
              <a:rPr lang="es-MX" dirty="0" smtClean="0"/>
              <a:t> o </a:t>
            </a:r>
            <a:r>
              <a:rPr lang="es-MX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typename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8806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86" t="24136" r="5213" b="31183"/>
          <a:stretch/>
        </p:blipFill>
        <p:spPr bwMode="auto">
          <a:xfrm>
            <a:off x="2412460" y="188639"/>
            <a:ext cx="6336004" cy="61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0" t="38606" r="42607" b="41814"/>
          <a:stretch/>
        </p:blipFill>
        <p:spPr bwMode="auto">
          <a:xfrm>
            <a:off x="719846" y="2276872"/>
            <a:ext cx="817123" cy="2704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2034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Haz una copia del archivo conjunto.cpp </a:t>
            </a:r>
            <a:r>
              <a:rPr lang="es-MX" dirty="0" smtClean="0"/>
              <a:t>y renómbrala con </a:t>
            </a:r>
            <a:r>
              <a:rPr lang="es-MX" dirty="0"/>
              <a:t>conjuntosvarios.cpp</a:t>
            </a:r>
          </a:p>
          <a:p>
            <a:r>
              <a:rPr lang="es-MX" dirty="0" smtClean="0"/>
              <a:t>Hacer </a:t>
            </a:r>
            <a:r>
              <a:rPr lang="es-MX" dirty="0"/>
              <a:t>plantillas para las funciones:</a:t>
            </a:r>
          </a:p>
          <a:p>
            <a:pPr lvl="1"/>
            <a:r>
              <a:rPr lang="es-MX" dirty="0" err="1" smtClean="0"/>
              <a:t>imprimirDatos</a:t>
            </a:r>
            <a:endParaRPr lang="es-MX" dirty="0"/>
          </a:p>
          <a:p>
            <a:pPr lvl="1"/>
            <a:r>
              <a:rPr lang="es-MX" dirty="0" err="1" smtClean="0"/>
              <a:t>pedirDatos</a:t>
            </a:r>
            <a:endParaRPr lang="es-MX" dirty="0"/>
          </a:p>
          <a:p>
            <a:r>
              <a:rPr lang="es-MX" dirty="0" smtClean="0"/>
              <a:t>Crea </a:t>
            </a:r>
            <a:r>
              <a:rPr lang="es-MX" dirty="0"/>
              <a:t>la función </a:t>
            </a:r>
            <a:r>
              <a:rPr lang="es-MX" dirty="0" err="1"/>
              <a:t>perteneceDato</a:t>
            </a:r>
            <a:endParaRPr lang="es-MX" dirty="0"/>
          </a:p>
          <a:p>
            <a:pPr lvl="1"/>
            <a:r>
              <a:rPr lang="es-MX" dirty="0" smtClean="0"/>
              <a:t>Recibe </a:t>
            </a:r>
            <a:r>
              <a:rPr lang="es-MX" dirty="0"/>
              <a:t>como parámetro un dato y un conjunto </a:t>
            </a:r>
            <a:r>
              <a:rPr lang="es-MX" dirty="0" smtClean="0"/>
              <a:t>y regresa </a:t>
            </a:r>
            <a:r>
              <a:rPr lang="es-MX" dirty="0"/>
              <a:t>si el dato se encuentra en el conjunto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64260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2" t="45188" r="13452" b="31218"/>
          <a:stretch/>
        </p:blipFill>
        <p:spPr bwMode="auto">
          <a:xfrm>
            <a:off x="933391" y="2420888"/>
            <a:ext cx="7527041" cy="336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4" t="29721" r="11755" b="55559"/>
          <a:stretch/>
        </p:blipFill>
        <p:spPr bwMode="auto">
          <a:xfrm>
            <a:off x="899592" y="332656"/>
            <a:ext cx="707245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0627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t="50086" r="23564" b="16423"/>
          <a:stretch/>
        </p:blipFill>
        <p:spPr bwMode="auto">
          <a:xfrm>
            <a:off x="323528" y="2826701"/>
            <a:ext cx="8424154" cy="326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0" t="25931" r="31742" b="53016"/>
          <a:stretch/>
        </p:blipFill>
        <p:spPr bwMode="auto">
          <a:xfrm>
            <a:off x="2559224" y="127360"/>
            <a:ext cx="5901208" cy="261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1526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Pertenece</a:t>
            </a:r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8" t="42686" r="7766" b="14628"/>
          <a:stretch/>
        </p:blipFill>
        <p:spPr bwMode="auto">
          <a:xfrm>
            <a:off x="755576" y="1916832"/>
            <a:ext cx="7509754" cy="416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8554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nos falta?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/>
          </a:bodyPr>
          <a:lstStyle/>
          <a:p>
            <a:r>
              <a:rPr lang="es-MX" dirty="0" smtClean="0"/>
              <a:t>Las plantillas de función </a:t>
            </a:r>
            <a:r>
              <a:rPr lang="es-MX" dirty="0"/>
              <a:t>son útiles </a:t>
            </a:r>
            <a:r>
              <a:rPr lang="es-MX" dirty="0" smtClean="0"/>
              <a:t>para definir funciones </a:t>
            </a:r>
            <a:r>
              <a:rPr lang="es-MX" dirty="0"/>
              <a:t>en las que solo cambia el tipo </a:t>
            </a:r>
            <a:r>
              <a:rPr lang="es-MX" dirty="0" smtClean="0"/>
              <a:t>de dato.</a:t>
            </a:r>
          </a:p>
          <a:p>
            <a:r>
              <a:rPr lang="es-MX" dirty="0"/>
              <a:t>¿Qué pasa con las definiciones de </a:t>
            </a:r>
            <a:r>
              <a:rPr lang="es-MX" dirty="0" smtClean="0"/>
              <a:t>los diferentes </a:t>
            </a:r>
            <a:r>
              <a:rPr lang="es-MX" dirty="0"/>
              <a:t>conjuntos?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" t="57447" r="30106" b="27792"/>
          <a:stretch/>
        </p:blipFill>
        <p:spPr bwMode="auto">
          <a:xfrm>
            <a:off x="179512" y="3356992"/>
            <a:ext cx="8785986" cy="164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300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Software de calidad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00767"/>
          </a:xfrm>
        </p:spPr>
        <p:txBody>
          <a:bodyPr>
            <a:normAutofit/>
          </a:bodyPr>
          <a:lstStyle/>
          <a:p>
            <a:r>
              <a:rPr lang="es-MX" dirty="0" smtClean="0"/>
              <a:t>Factores Externos e Internos:</a:t>
            </a:r>
          </a:p>
          <a:p>
            <a:r>
              <a:rPr lang="es-MX" dirty="0" smtClean="0"/>
              <a:t>Rápidos</a:t>
            </a:r>
          </a:p>
          <a:p>
            <a:r>
              <a:rPr lang="es-MX" dirty="0" smtClean="0"/>
              <a:t>Confiables</a:t>
            </a:r>
          </a:p>
          <a:p>
            <a:r>
              <a:rPr lang="es-MX" dirty="0" smtClean="0"/>
              <a:t>Fáciles de usar</a:t>
            </a:r>
          </a:p>
          <a:p>
            <a:endParaRPr lang="es-MX" dirty="0" smtClean="0"/>
          </a:p>
          <a:p>
            <a:r>
              <a:rPr lang="es-MX" dirty="0" smtClean="0"/>
              <a:t>Legibles</a:t>
            </a:r>
          </a:p>
          <a:p>
            <a:r>
              <a:rPr lang="es-MX" dirty="0" smtClean="0"/>
              <a:t>Modulares</a:t>
            </a:r>
          </a:p>
          <a:p>
            <a:r>
              <a:rPr lang="es-MX" dirty="0" smtClean="0"/>
              <a:t>Estructurados</a:t>
            </a:r>
          </a:p>
          <a:p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Al final, </a:t>
            </a:r>
            <a:r>
              <a:rPr lang="es-MX" dirty="0" smtClean="0">
                <a:solidFill>
                  <a:srgbClr val="FF0000"/>
                </a:solidFill>
              </a:rPr>
              <a:t>¿qué es lo más importante?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4 Cerrar llave"/>
          <p:cNvSpPr/>
          <p:nvPr/>
        </p:nvSpPr>
        <p:spPr>
          <a:xfrm>
            <a:off x="4572000" y="2204864"/>
            <a:ext cx="648072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errar llave"/>
          <p:cNvSpPr/>
          <p:nvPr/>
        </p:nvSpPr>
        <p:spPr>
          <a:xfrm>
            <a:off x="4572000" y="3933056"/>
            <a:ext cx="648072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5220072" y="245253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Externos</a:t>
            </a:r>
            <a:endParaRPr lang="es-MX" sz="3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220072" y="421673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Internos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9138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/>
              <a:t>Clases</a:t>
            </a:r>
            <a:br>
              <a:rPr lang="es-MX" sz="2800" dirty="0"/>
            </a:br>
            <a:r>
              <a:rPr lang="es-MX" sz="2800" dirty="0"/>
              <a:t>Cada tipo de conjunto sería una clase</a:t>
            </a:r>
            <a:br>
              <a:rPr lang="es-MX" sz="2800" dirty="0"/>
            </a:br>
            <a:endParaRPr lang="es-MX" sz="2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6" t="32912" r="9681" b="21410"/>
          <a:stretch/>
        </p:blipFill>
        <p:spPr bwMode="auto">
          <a:xfrm>
            <a:off x="467544" y="1700808"/>
            <a:ext cx="8093413" cy="445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8059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Parametrizar una </a:t>
            </a:r>
            <a:r>
              <a:rPr lang="es-MX" dirty="0" smtClean="0"/>
              <a:t>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Utilizar la siguiente declaración antes de </a:t>
            </a:r>
            <a:r>
              <a:rPr lang="es-MX" dirty="0" smtClean="0"/>
              <a:t>la definición </a:t>
            </a:r>
            <a:r>
              <a:rPr lang="es-MX" dirty="0"/>
              <a:t>de la </a:t>
            </a:r>
            <a:r>
              <a:rPr lang="es-MX" dirty="0" smtClean="0"/>
              <a:t>clase:</a:t>
            </a:r>
          </a:p>
          <a:p>
            <a:pPr marL="0" indent="0">
              <a:buNone/>
            </a:pPr>
            <a:r>
              <a:rPr lang="es-MX" dirty="0" smtClean="0"/>
              <a:t>	     </a:t>
            </a:r>
            <a:r>
              <a:rPr lang="es-MX" dirty="0" err="1" smtClean="0"/>
              <a:t>template</a:t>
            </a:r>
            <a:r>
              <a:rPr lang="es-MX" dirty="0" smtClean="0"/>
              <a:t> </a:t>
            </a:r>
            <a:r>
              <a:rPr lang="es-MX" dirty="0"/>
              <a:t>&lt;</a:t>
            </a:r>
            <a:r>
              <a:rPr lang="es-MX" dirty="0" err="1"/>
              <a:t>classidentificador</a:t>
            </a:r>
            <a:r>
              <a:rPr lang="es-MX" dirty="0"/>
              <a:t>&gt;</a:t>
            </a:r>
          </a:p>
          <a:p>
            <a:r>
              <a:rPr lang="es-MX" dirty="0" smtClean="0"/>
              <a:t>El </a:t>
            </a:r>
            <a:r>
              <a:rPr lang="es-MX" dirty="0"/>
              <a:t>identificador será el parámetro que </a:t>
            </a:r>
            <a:r>
              <a:rPr lang="es-MX" dirty="0" smtClean="0"/>
              <a:t>recibe el </a:t>
            </a:r>
            <a:r>
              <a:rPr lang="es-MX" dirty="0"/>
              <a:t>tipo de dato al utilizar la clase.</a:t>
            </a:r>
          </a:p>
          <a:p>
            <a:r>
              <a:rPr lang="es-MX" dirty="0" smtClean="0"/>
              <a:t>Este </a:t>
            </a:r>
            <a:r>
              <a:rPr lang="es-MX" dirty="0"/>
              <a:t>encabezado se coloca antes de </a:t>
            </a:r>
            <a:r>
              <a:rPr lang="es-MX" dirty="0" smtClean="0"/>
              <a:t>la definición </a:t>
            </a:r>
            <a:r>
              <a:rPr lang="es-MX" dirty="0"/>
              <a:t>de cada uno de los métodos </a:t>
            </a:r>
            <a:r>
              <a:rPr lang="es-MX" dirty="0" smtClean="0"/>
              <a:t>de la clase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18510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427" y="3645024"/>
            <a:ext cx="5467896" cy="265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851" y="1977727"/>
            <a:ext cx="3638550" cy="19526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28" y="1581149"/>
            <a:ext cx="3400425" cy="1905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0827"/>
            <a:ext cx="3476625" cy="18669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4590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04664"/>
            <a:ext cx="4107945" cy="252028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760" y="2708920"/>
            <a:ext cx="5823054" cy="330135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0396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se usa?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es-MX" dirty="0"/>
              <a:t>Cuando se declara un objeto (instancia) de </a:t>
            </a:r>
            <a:r>
              <a:rPr lang="es-MX" dirty="0" smtClean="0"/>
              <a:t>la clase</a:t>
            </a:r>
            <a:r>
              <a:rPr lang="es-MX" dirty="0"/>
              <a:t>, se debe indicar el tipo entre </a:t>
            </a:r>
            <a:r>
              <a:rPr lang="es-MX" dirty="0" smtClean="0"/>
              <a:t>corchetes angulares.</a:t>
            </a:r>
            <a:endParaRPr lang="es-MX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5" t="53657" r="12074" b="28192"/>
          <a:stretch/>
        </p:blipFill>
        <p:spPr bwMode="auto">
          <a:xfrm>
            <a:off x="539552" y="2492896"/>
            <a:ext cx="793591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1579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Asignación de </a:t>
            </a:r>
            <a:r>
              <a:rPr lang="es-MX" dirty="0" smtClean="0"/>
              <a:t>Memoria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332856"/>
          </a:xfrm>
        </p:spPr>
        <p:txBody>
          <a:bodyPr/>
          <a:lstStyle/>
          <a:p>
            <a:r>
              <a:rPr lang="es-MX" dirty="0"/>
              <a:t>Existen dos momentos en los que se </a:t>
            </a:r>
            <a:r>
              <a:rPr lang="es-MX" dirty="0" smtClean="0"/>
              <a:t>puede asignar </a:t>
            </a:r>
            <a:r>
              <a:rPr lang="es-MX" dirty="0"/>
              <a:t>memoria a las variables.</a:t>
            </a:r>
          </a:p>
          <a:p>
            <a:pPr lvl="1"/>
            <a:r>
              <a:rPr lang="es-MX" dirty="0" smtClean="0"/>
              <a:t>Tiempo </a:t>
            </a:r>
            <a:r>
              <a:rPr lang="es-MX" dirty="0"/>
              <a:t>de compilación (estática).</a:t>
            </a:r>
          </a:p>
          <a:p>
            <a:pPr lvl="1"/>
            <a:r>
              <a:rPr lang="es-MX" dirty="0" smtClean="0"/>
              <a:t>Tiempo </a:t>
            </a:r>
            <a:r>
              <a:rPr lang="es-MX" dirty="0"/>
              <a:t>de ejecución (dinámica)</a:t>
            </a:r>
          </a:p>
          <a:p>
            <a:endParaRPr lang="es-MX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66" t="60239" r="26596" b="21609"/>
          <a:stretch/>
        </p:blipFill>
        <p:spPr bwMode="auto">
          <a:xfrm>
            <a:off x="2195736" y="3573016"/>
            <a:ext cx="5013655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1350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Asignación de memoria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Asignación de memoria en la zona </a:t>
            </a:r>
            <a:r>
              <a:rPr lang="es-MX" dirty="0" smtClean="0"/>
              <a:t>de almacenamiento estático</a:t>
            </a:r>
          </a:p>
          <a:p>
            <a:pPr lvl="1"/>
            <a:r>
              <a:rPr lang="es-MX" dirty="0" smtClean="0"/>
              <a:t>tiene </a:t>
            </a:r>
            <a:r>
              <a:rPr lang="es-MX" dirty="0"/>
              <a:t>lugar durante la carga del programa.</a:t>
            </a:r>
          </a:p>
          <a:p>
            <a:pPr lvl="1"/>
            <a:r>
              <a:rPr lang="es-MX" dirty="0" smtClean="0"/>
              <a:t>El </a:t>
            </a:r>
            <a:r>
              <a:rPr lang="es-MX" dirty="0"/>
              <a:t>espacio de memoria asignado al objeto </a:t>
            </a:r>
            <a:r>
              <a:rPr lang="es-MX" dirty="0" smtClean="0"/>
              <a:t>existe hasta </a:t>
            </a:r>
            <a:r>
              <a:rPr lang="es-MX" dirty="0"/>
              <a:t>que el programa termina.</a:t>
            </a:r>
          </a:p>
          <a:p>
            <a:r>
              <a:rPr lang="es-MX" dirty="0" smtClean="0"/>
              <a:t>Asignación </a:t>
            </a:r>
            <a:r>
              <a:rPr lang="es-MX" dirty="0"/>
              <a:t>de memoria en la pila</a:t>
            </a:r>
          </a:p>
          <a:p>
            <a:pPr lvl="1"/>
            <a:r>
              <a:rPr lang="es-MX" dirty="0" smtClean="0"/>
              <a:t>cuando </a:t>
            </a:r>
            <a:r>
              <a:rPr lang="es-MX" dirty="0"/>
              <a:t>se alcanza algún punto durante </a:t>
            </a:r>
            <a:r>
              <a:rPr lang="es-MX" dirty="0" smtClean="0"/>
              <a:t>la ejecución </a:t>
            </a:r>
            <a:r>
              <a:rPr lang="es-MX" dirty="0"/>
              <a:t>del programa ({).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memoria asignada se vuelve a liberar en </a:t>
            </a:r>
            <a:r>
              <a:rPr lang="es-MX" dirty="0" smtClean="0"/>
              <a:t>el punto </a:t>
            </a:r>
            <a:r>
              <a:rPr lang="es-MX" dirty="0"/>
              <a:t>de ejecución complementario (}).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40103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Asignación de memoria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Asignación dinámica de memoria</a:t>
            </a:r>
          </a:p>
          <a:p>
            <a:pPr lvl="1"/>
            <a:r>
              <a:rPr lang="es-MX" dirty="0" smtClean="0"/>
              <a:t>En </a:t>
            </a:r>
            <a:r>
              <a:rPr lang="es-MX" dirty="0"/>
              <a:t>una zona de memoria libre </a:t>
            </a:r>
            <a:r>
              <a:rPr lang="es-MX" dirty="0" smtClean="0"/>
              <a:t>llamada </a:t>
            </a:r>
            <a:r>
              <a:rPr lang="es-MX" dirty="0" err="1" smtClean="0"/>
              <a:t>heap</a:t>
            </a:r>
            <a:r>
              <a:rPr lang="es-MX" dirty="0" smtClean="0"/>
              <a:t>.</a:t>
            </a:r>
            <a:endParaRPr lang="es-MX" dirty="0"/>
          </a:p>
          <a:p>
            <a:pPr lvl="1"/>
            <a:r>
              <a:rPr lang="es-MX" dirty="0" smtClean="0"/>
              <a:t>Se </a:t>
            </a:r>
            <a:r>
              <a:rPr lang="es-MX" dirty="0"/>
              <a:t>reserva espacio para un objeto en esta </a:t>
            </a:r>
            <a:r>
              <a:rPr lang="es-MX" dirty="0" smtClean="0"/>
              <a:t>zona mediante </a:t>
            </a:r>
            <a:r>
              <a:rPr lang="es-MX" dirty="0"/>
              <a:t>la llamada a una función (new) </a:t>
            </a:r>
            <a:r>
              <a:rPr lang="es-MX" dirty="0" smtClean="0"/>
              <a:t>durante la </a:t>
            </a:r>
            <a:r>
              <a:rPr lang="es-MX" dirty="0"/>
              <a:t>ejecución del programa.</a:t>
            </a:r>
          </a:p>
          <a:p>
            <a:pPr lvl="1"/>
            <a:r>
              <a:rPr lang="es-MX" dirty="0" smtClean="0"/>
              <a:t>Se </a:t>
            </a:r>
            <a:r>
              <a:rPr lang="es-MX" dirty="0"/>
              <a:t>puede solicitar en cualquier </a:t>
            </a:r>
            <a:r>
              <a:rPr lang="es-MX" dirty="0" smtClean="0"/>
              <a:t>momento.</a:t>
            </a:r>
            <a:endParaRPr lang="es-MX" dirty="0"/>
          </a:p>
          <a:p>
            <a:pPr lvl="1"/>
            <a:r>
              <a:rPr lang="es-MX" dirty="0" smtClean="0"/>
              <a:t>Está </a:t>
            </a:r>
            <a:r>
              <a:rPr lang="es-MX" dirty="0"/>
              <a:t>fuera de las reglas de ámbito.</a:t>
            </a:r>
          </a:p>
          <a:p>
            <a:pPr lvl="1"/>
            <a:r>
              <a:rPr lang="es-MX" dirty="0" smtClean="0"/>
              <a:t>Hay </a:t>
            </a:r>
            <a:r>
              <a:rPr lang="es-MX" dirty="0"/>
              <a:t>que decidir cuándo se libera.</a:t>
            </a:r>
          </a:p>
          <a:p>
            <a:pPr lvl="1"/>
            <a:r>
              <a:rPr lang="es-MX" dirty="0" smtClean="0"/>
              <a:t>Se </a:t>
            </a:r>
            <a:r>
              <a:rPr lang="es-MX" dirty="0"/>
              <a:t>libera el espacio mediante una función (</a:t>
            </a:r>
            <a:r>
              <a:rPr lang="es-MX" dirty="0" err="1"/>
              <a:t>delete</a:t>
            </a:r>
            <a:r>
              <a:rPr lang="es-MX" dirty="0"/>
              <a:t>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4678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Memoria Estática vs </a:t>
            </a:r>
            <a:r>
              <a:rPr lang="es-MX" dirty="0" smtClean="0"/>
              <a:t>Dinámica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 fontScale="92500"/>
          </a:bodyPr>
          <a:lstStyle/>
          <a:p>
            <a:r>
              <a:rPr lang="es-MX" dirty="0"/>
              <a:t>El problema con la memoria estática es que siempre </a:t>
            </a:r>
            <a:r>
              <a:rPr lang="es-MX" dirty="0" smtClean="0"/>
              <a:t>se reserva </a:t>
            </a:r>
            <a:r>
              <a:rPr lang="es-MX" dirty="0"/>
              <a:t>antes de conocer los datos exactos del problema </a:t>
            </a:r>
            <a:r>
              <a:rPr lang="es-MX" dirty="0" smtClean="0"/>
              <a:t>y esto </a:t>
            </a:r>
            <a:r>
              <a:rPr lang="es-MX" dirty="0"/>
              <a:t>origina reservar siempre un máximo de memoria que </a:t>
            </a:r>
            <a:r>
              <a:rPr lang="es-MX" dirty="0" smtClean="0"/>
              <a:t>en la </a:t>
            </a:r>
            <a:r>
              <a:rPr lang="es-MX" dirty="0"/>
              <a:t>mayoría de las veces no se va a necesitar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4" t="46675" r="43511" b="23405"/>
          <a:stretch/>
        </p:blipFill>
        <p:spPr bwMode="auto">
          <a:xfrm>
            <a:off x="2699792" y="3212976"/>
            <a:ext cx="4319081" cy="291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0680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Memoria Estática vs </a:t>
            </a:r>
            <a:r>
              <a:rPr lang="es-MX" dirty="0" smtClean="0"/>
              <a:t>Dinámica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reserva de memoria dinámica se hace </a:t>
            </a:r>
            <a:r>
              <a:rPr lang="es-MX" dirty="0" smtClean="0"/>
              <a:t>en tiempo </a:t>
            </a:r>
            <a:r>
              <a:rPr lang="es-MX" dirty="0"/>
              <a:t>de ejecución después de leer los </a:t>
            </a:r>
            <a:r>
              <a:rPr lang="es-MX" dirty="0" smtClean="0"/>
              <a:t>datos y </a:t>
            </a:r>
            <a:r>
              <a:rPr lang="es-MX" dirty="0"/>
              <a:t>de conocer el tamaño exacto del problema.</a:t>
            </a:r>
          </a:p>
          <a:p>
            <a:r>
              <a:rPr lang="es-MX" dirty="0" smtClean="0"/>
              <a:t>Esto </a:t>
            </a:r>
            <a:r>
              <a:rPr lang="es-MX" dirty="0"/>
              <a:t>permite al programador no </a:t>
            </a:r>
            <a:r>
              <a:rPr lang="es-MX" dirty="0" smtClean="0"/>
              <a:t>desperdiciar recursos </a:t>
            </a:r>
            <a:r>
              <a:rPr lang="es-MX" dirty="0"/>
              <a:t>de memoria y esto se traduce en </a:t>
            </a:r>
            <a:r>
              <a:rPr lang="es-MX" dirty="0" smtClean="0"/>
              <a:t>una mayor </a:t>
            </a:r>
            <a:r>
              <a:rPr lang="es-MX" dirty="0"/>
              <a:t>eficiencia en la ejecución de </a:t>
            </a:r>
            <a:r>
              <a:rPr lang="es-MX" dirty="0" smtClean="0"/>
              <a:t>los programas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6582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Factores de calidad externos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Exactitud (</a:t>
            </a:r>
            <a:r>
              <a:rPr lang="es-MX" sz="3200" dirty="0" err="1" smtClean="0"/>
              <a:t>Correctness</a:t>
            </a:r>
            <a:r>
              <a:rPr lang="es-MX" sz="3200" dirty="0" smtClean="0"/>
              <a:t>)</a:t>
            </a:r>
          </a:p>
          <a:p>
            <a:endParaRPr lang="es-MX" sz="1100" dirty="0" smtClean="0"/>
          </a:p>
          <a:p>
            <a:r>
              <a:rPr lang="es-MX" sz="3200" dirty="0" smtClean="0"/>
              <a:t>Robustez (</a:t>
            </a:r>
            <a:r>
              <a:rPr lang="es-MX" sz="3200" dirty="0" err="1" smtClean="0"/>
              <a:t>Robustness</a:t>
            </a:r>
            <a:r>
              <a:rPr lang="es-MX" sz="3200" dirty="0" smtClean="0"/>
              <a:t>)</a:t>
            </a:r>
          </a:p>
          <a:p>
            <a:endParaRPr lang="es-MX" sz="1100" dirty="0" smtClean="0"/>
          </a:p>
          <a:p>
            <a:r>
              <a:rPr lang="es-MX" sz="3200" dirty="0" smtClean="0"/>
              <a:t>Extensible </a:t>
            </a:r>
            <a:r>
              <a:rPr lang="es-MX" sz="3200" dirty="0" smtClean="0"/>
              <a:t>(</a:t>
            </a:r>
            <a:r>
              <a:rPr lang="es-MX" sz="3200" dirty="0" err="1" smtClean="0"/>
              <a:t>Extendibility</a:t>
            </a:r>
            <a:r>
              <a:rPr lang="es-MX" sz="3200" dirty="0" smtClean="0"/>
              <a:t>)</a:t>
            </a:r>
          </a:p>
          <a:p>
            <a:endParaRPr lang="es-MX" sz="1000" dirty="0" smtClean="0"/>
          </a:p>
          <a:p>
            <a:r>
              <a:rPr lang="es-MX" sz="3200" dirty="0" smtClean="0"/>
              <a:t>Reusabilidad </a:t>
            </a:r>
            <a:r>
              <a:rPr lang="es-MX" sz="3200" dirty="0" smtClean="0"/>
              <a:t>(</a:t>
            </a:r>
            <a:r>
              <a:rPr lang="es-MX" sz="3200" dirty="0" err="1" smtClean="0"/>
              <a:t>Reusability</a:t>
            </a:r>
            <a:r>
              <a:rPr lang="es-MX" sz="3200" dirty="0" smtClean="0"/>
              <a:t>)</a:t>
            </a:r>
          </a:p>
          <a:p>
            <a:endParaRPr lang="es-MX" sz="1000" dirty="0" smtClean="0"/>
          </a:p>
          <a:p>
            <a:r>
              <a:rPr lang="es-MX" sz="3200" dirty="0" smtClean="0"/>
              <a:t>Compatibilidad </a:t>
            </a:r>
            <a:r>
              <a:rPr lang="es-MX" sz="3200" dirty="0" smtClean="0"/>
              <a:t>(</a:t>
            </a:r>
            <a:r>
              <a:rPr lang="es-MX" sz="3200" dirty="0" err="1" smtClean="0"/>
              <a:t>Compatibility</a:t>
            </a:r>
            <a:r>
              <a:rPr lang="es-MX" sz="3200" dirty="0" smtClean="0"/>
              <a:t>)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2355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Memoria </a:t>
            </a:r>
            <a:r>
              <a:rPr lang="es-MX" dirty="0" smtClean="0"/>
              <a:t>Dinámica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Operador new</a:t>
            </a:r>
          </a:p>
          <a:p>
            <a:pPr lvl="1"/>
            <a:r>
              <a:rPr lang="es-MX" dirty="0" smtClean="0"/>
              <a:t>Permite </a:t>
            </a:r>
            <a:r>
              <a:rPr lang="es-MX" dirty="0"/>
              <a:t>solicitar un bloque de memoria.</a:t>
            </a:r>
          </a:p>
          <a:p>
            <a:pPr lvl="1"/>
            <a:r>
              <a:rPr lang="es-MX" dirty="0" smtClean="0"/>
              <a:t>Regresa </a:t>
            </a:r>
            <a:r>
              <a:rPr lang="es-MX" dirty="0"/>
              <a:t>la dirección donde inicia el bloque asignado </a:t>
            </a:r>
            <a:r>
              <a:rPr lang="es-MX" dirty="0" smtClean="0"/>
              <a:t>o cero </a:t>
            </a:r>
            <a:r>
              <a:rPr lang="es-MX" dirty="0"/>
              <a:t>(NULL) si no hay memoria suficiente.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dirección se recibe en un apuntador.</a:t>
            </a:r>
          </a:p>
          <a:p>
            <a:pPr lvl="1"/>
            <a:r>
              <a:rPr lang="es-MX" dirty="0" smtClean="0"/>
              <a:t>Para </a:t>
            </a:r>
            <a:r>
              <a:rPr lang="es-MX" dirty="0"/>
              <a:t>manipular el contenido, se utiliza el operador </a:t>
            </a:r>
            <a:r>
              <a:rPr lang="es-MX" dirty="0" smtClean="0"/>
              <a:t>de </a:t>
            </a:r>
            <a:r>
              <a:rPr lang="es-MX" dirty="0" err="1" smtClean="0"/>
              <a:t>desreferenciación</a:t>
            </a:r>
            <a:r>
              <a:rPr lang="es-MX" dirty="0" smtClean="0"/>
              <a:t> </a:t>
            </a:r>
            <a:r>
              <a:rPr lang="es-MX" dirty="0"/>
              <a:t>(*).</a:t>
            </a:r>
          </a:p>
          <a:p>
            <a:pPr lvl="1"/>
            <a:r>
              <a:rPr lang="es-MX" dirty="0" smtClean="0"/>
              <a:t>En </a:t>
            </a:r>
            <a:r>
              <a:rPr lang="es-MX" dirty="0"/>
              <a:t>el caso de solicitar un arreglo, se puede manipular </a:t>
            </a:r>
            <a:r>
              <a:rPr lang="es-MX" dirty="0" smtClean="0"/>
              <a:t>con un </a:t>
            </a:r>
            <a:r>
              <a:rPr lang="es-MX" dirty="0"/>
              <a:t>subíndice.</a:t>
            </a:r>
          </a:p>
          <a:p>
            <a:r>
              <a:rPr lang="es-MX" dirty="0" smtClean="0"/>
              <a:t>Operador </a:t>
            </a:r>
            <a:r>
              <a:rPr lang="es-MX" dirty="0" err="1"/>
              <a:t>delete</a:t>
            </a:r>
            <a:endParaRPr lang="es-MX" dirty="0"/>
          </a:p>
          <a:p>
            <a:pPr lvl="1"/>
            <a:r>
              <a:rPr lang="es-MX" dirty="0" smtClean="0"/>
              <a:t>Libera </a:t>
            </a:r>
            <a:r>
              <a:rPr lang="es-MX" dirty="0"/>
              <a:t>el espacio referenciado por el apuntador.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60792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1" t="36004" r="8244" b="27992"/>
          <a:stretch/>
        </p:blipFill>
        <p:spPr bwMode="auto">
          <a:xfrm>
            <a:off x="611757" y="1821222"/>
            <a:ext cx="7344619" cy="340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4080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Actividad en </a:t>
            </a:r>
            <a:r>
              <a:rPr lang="es-MX" dirty="0" smtClean="0"/>
              <a:t>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Modificar ConjuntoClaseTemplate.cpp para:</a:t>
            </a:r>
          </a:p>
          <a:p>
            <a:pPr lvl="1"/>
            <a:r>
              <a:rPr lang="es-MX" dirty="0" smtClean="0"/>
              <a:t>Solicitar </a:t>
            </a:r>
            <a:r>
              <a:rPr lang="es-MX" dirty="0"/>
              <a:t>la memoria del arreglo de </a:t>
            </a:r>
            <a:r>
              <a:rPr lang="es-MX" dirty="0" smtClean="0"/>
              <a:t>manera dinámica </a:t>
            </a:r>
            <a:r>
              <a:rPr lang="es-MX" dirty="0"/>
              <a:t>usando el operador new.</a:t>
            </a:r>
          </a:p>
          <a:p>
            <a:pPr lvl="1"/>
            <a:r>
              <a:rPr lang="es-MX" dirty="0" smtClean="0"/>
              <a:t>¿</a:t>
            </a:r>
            <a:r>
              <a:rPr lang="es-MX" dirty="0"/>
              <a:t>Dónde debemos hacer el </a:t>
            </a:r>
            <a:r>
              <a:rPr lang="es-MX" dirty="0" err="1"/>
              <a:t>delete</a:t>
            </a:r>
            <a:r>
              <a:rPr lang="es-MX" dirty="0"/>
              <a:t>?</a:t>
            </a:r>
          </a:p>
          <a:p>
            <a:pPr lvl="1"/>
            <a:r>
              <a:rPr lang="es-MX" dirty="0" smtClean="0"/>
              <a:t>Agregar </a:t>
            </a:r>
            <a:r>
              <a:rPr lang="es-MX" dirty="0"/>
              <a:t>un método llamado </a:t>
            </a:r>
            <a:r>
              <a:rPr lang="es-MX" dirty="0" err="1"/>
              <a:t>devuelveMemoria</a:t>
            </a:r>
            <a:r>
              <a:rPr lang="es-MX" dirty="0"/>
              <a:t> </a:t>
            </a:r>
            <a:r>
              <a:rPr lang="es-MX" dirty="0" smtClean="0"/>
              <a:t>en el </a:t>
            </a:r>
            <a:r>
              <a:rPr lang="es-MX" dirty="0"/>
              <a:t>que se utilice el operador </a:t>
            </a:r>
            <a:r>
              <a:rPr lang="es-MX" dirty="0" err="1" smtClean="0"/>
              <a:t>delete</a:t>
            </a:r>
            <a:r>
              <a:rPr lang="es-MX" dirty="0" smtClean="0"/>
              <a:t> para regresar la </a:t>
            </a:r>
            <a:r>
              <a:rPr lang="es-MX" dirty="0"/>
              <a:t>memoria del arreglo.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97002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</a:t>
            </a:r>
            <a:r>
              <a:rPr lang="es-MX" dirty="0" smtClean="0"/>
              <a:t>ew &amp; </a:t>
            </a:r>
            <a:r>
              <a:rPr lang="es-MX" dirty="0" err="1" smtClean="0"/>
              <a:t>delete</a:t>
            </a:r>
            <a:endParaRPr lang="es-MX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8" t="36901" r="6968" b="16622"/>
          <a:stretch/>
        </p:blipFill>
        <p:spPr bwMode="auto">
          <a:xfrm>
            <a:off x="251520" y="1628800"/>
            <a:ext cx="8521431" cy="453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9826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Reglas para el uso de memoria </a:t>
            </a:r>
            <a:r>
              <a:rPr lang="es-MX" dirty="0" smtClean="0"/>
              <a:t>dinámica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El número de asignaciones mediante </a:t>
            </a:r>
            <a:r>
              <a:rPr lang="es-MX" dirty="0" smtClean="0"/>
              <a:t>el operador </a:t>
            </a:r>
            <a:r>
              <a:rPr lang="es-MX" dirty="0"/>
              <a:t>new debe ser el mismo que el </a:t>
            </a:r>
            <a:r>
              <a:rPr lang="es-MX" dirty="0" smtClean="0"/>
              <a:t>de devoluciones </a:t>
            </a:r>
            <a:r>
              <a:rPr lang="es-MX" dirty="0"/>
              <a:t>mediante el operador </a:t>
            </a:r>
            <a:r>
              <a:rPr lang="es-MX" dirty="0" err="1"/>
              <a:t>delete</a:t>
            </a:r>
            <a:r>
              <a:rPr lang="es-MX" dirty="0"/>
              <a:t>.</a:t>
            </a:r>
          </a:p>
          <a:p>
            <a:r>
              <a:rPr lang="es-MX" dirty="0" smtClean="0"/>
              <a:t>La </a:t>
            </a:r>
            <a:r>
              <a:rPr lang="es-MX" dirty="0"/>
              <a:t>memoria asignada no puede </a:t>
            </a:r>
            <a:r>
              <a:rPr lang="es-MX" dirty="0" smtClean="0"/>
              <a:t>ser utilizada</a:t>
            </a:r>
            <a:endParaRPr lang="es-MX" dirty="0"/>
          </a:p>
          <a:p>
            <a:pPr lvl="1"/>
            <a:r>
              <a:rPr lang="es-MX" dirty="0" smtClean="0"/>
              <a:t>Antes </a:t>
            </a:r>
            <a:r>
              <a:rPr lang="es-MX" dirty="0"/>
              <a:t>de ser asignada.</a:t>
            </a:r>
          </a:p>
          <a:p>
            <a:pPr lvl="1"/>
            <a:r>
              <a:rPr lang="es-MX" dirty="0" smtClean="0"/>
              <a:t>Después </a:t>
            </a:r>
            <a:r>
              <a:rPr lang="es-MX" dirty="0"/>
              <a:t>de ser liberada.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04472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Leer o escribir en la memoria antes de que </a:t>
            </a:r>
            <a:r>
              <a:rPr lang="es-MX" dirty="0" smtClean="0"/>
              <a:t>sea asignada</a:t>
            </a:r>
            <a:endParaRPr lang="es-MX" dirty="0"/>
          </a:p>
          <a:p>
            <a:r>
              <a:rPr lang="es-MX" dirty="0" smtClean="0"/>
              <a:t>Leer </a:t>
            </a:r>
            <a:r>
              <a:rPr lang="es-MX" dirty="0"/>
              <a:t>o escribir antes del inicio o después del </a:t>
            </a:r>
            <a:r>
              <a:rPr lang="es-MX" dirty="0" smtClean="0"/>
              <a:t>final de </a:t>
            </a:r>
            <a:r>
              <a:rPr lang="es-MX" dirty="0"/>
              <a:t>la memoria asignada</a:t>
            </a:r>
          </a:p>
          <a:p>
            <a:r>
              <a:rPr lang="es-MX" dirty="0" smtClean="0"/>
              <a:t>Leer </a:t>
            </a:r>
            <a:r>
              <a:rPr lang="es-MX" dirty="0"/>
              <a:t>o escribir en la memoria después de </a:t>
            </a:r>
            <a:r>
              <a:rPr lang="es-MX" dirty="0" smtClean="0"/>
              <a:t>su liberación</a:t>
            </a:r>
            <a:endParaRPr lang="es-MX" dirty="0"/>
          </a:p>
          <a:p>
            <a:r>
              <a:rPr lang="es-MX" dirty="0" smtClean="0"/>
              <a:t>No </a:t>
            </a:r>
            <a:r>
              <a:rPr lang="es-MX" dirty="0"/>
              <a:t>liberar la memoria</a:t>
            </a:r>
          </a:p>
          <a:p>
            <a:r>
              <a:rPr lang="es-MX" dirty="0" smtClean="0"/>
              <a:t>Liberar </a:t>
            </a:r>
            <a:r>
              <a:rPr lang="es-MX" dirty="0"/>
              <a:t>el mismo bloque de memoria </a:t>
            </a:r>
            <a:r>
              <a:rPr lang="es-MX" dirty="0" smtClean="0"/>
              <a:t>dos veces</a:t>
            </a:r>
            <a:endParaRPr lang="es-MX" dirty="0"/>
          </a:p>
          <a:p>
            <a:r>
              <a:rPr lang="es-MX" dirty="0" smtClean="0"/>
              <a:t>Liberar </a:t>
            </a:r>
            <a:r>
              <a:rPr lang="es-MX" dirty="0"/>
              <a:t>memoria que no ha sido asignada.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17844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Destructor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De la misma forma en que existe un constructor </a:t>
            </a:r>
            <a:r>
              <a:rPr lang="es-MX" dirty="0" smtClean="0"/>
              <a:t>para un </a:t>
            </a:r>
            <a:r>
              <a:rPr lang="es-MX" dirty="0"/>
              <a:t>objeto de la clase, existe un destructor.</a:t>
            </a:r>
          </a:p>
          <a:p>
            <a:r>
              <a:rPr lang="es-MX" dirty="0" smtClean="0"/>
              <a:t>Cuando </a:t>
            </a:r>
            <a:r>
              <a:rPr lang="es-MX" dirty="0"/>
              <a:t>se define un destructor, éste es </a:t>
            </a:r>
            <a:r>
              <a:rPr lang="es-MX" dirty="0" smtClean="0"/>
              <a:t>llamado automáticamente </a:t>
            </a:r>
            <a:r>
              <a:rPr lang="es-MX" dirty="0"/>
              <a:t>cuando se abandona el ámbito en </a:t>
            </a:r>
            <a:r>
              <a:rPr lang="es-MX" dirty="0" smtClean="0"/>
              <a:t>el que </a:t>
            </a:r>
            <a:r>
              <a:rPr lang="es-MX" dirty="0"/>
              <a:t>fue definido. Esto es así salvo cuando el objeto </a:t>
            </a:r>
            <a:r>
              <a:rPr lang="es-MX" dirty="0" smtClean="0"/>
              <a:t>fue creado </a:t>
            </a:r>
            <a:r>
              <a:rPr lang="es-MX" dirty="0"/>
              <a:t>dinámicamente con el </a:t>
            </a:r>
            <a:r>
              <a:rPr lang="es-MX" dirty="0" smtClean="0"/>
              <a:t>operador </a:t>
            </a:r>
            <a:r>
              <a:rPr lang="es-MX" b="1" dirty="0" smtClean="0"/>
              <a:t>new</a:t>
            </a:r>
            <a:r>
              <a:rPr lang="es-MX" dirty="0"/>
              <a:t>, ya que </a:t>
            </a:r>
            <a:r>
              <a:rPr lang="es-MX" dirty="0" smtClean="0"/>
              <a:t>en ese </a:t>
            </a:r>
            <a:r>
              <a:rPr lang="es-MX" dirty="0"/>
              <a:t>caso, cuando es necesario eliminarlo, hay </a:t>
            </a:r>
            <a:r>
              <a:rPr lang="es-MX" dirty="0" smtClean="0"/>
              <a:t>que hacerlo </a:t>
            </a:r>
            <a:r>
              <a:rPr lang="es-MX" dirty="0"/>
              <a:t>explícitamente usando el </a:t>
            </a:r>
            <a:r>
              <a:rPr lang="es-MX" dirty="0" smtClean="0"/>
              <a:t>operador </a:t>
            </a:r>
            <a:r>
              <a:rPr lang="es-MX" b="1" dirty="0" err="1" smtClean="0"/>
              <a:t>delete</a:t>
            </a:r>
            <a:r>
              <a:rPr lang="es-MX" b="1" dirty="0"/>
              <a:t>.</a:t>
            </a:r>
          </a:p>
          <a:p>
            <a:r>
              <a:rPr lang="es-MX" dirty="0" smtClean="0"/>
              <a:t>En </a:t>
            </a:r>
            <a:r>
              <a:rPr lang="es-MX" dirty="0"/>
              <a:t>general, es necesario definir un destructor </a:t>
            </a:r>
            <a:r>
              <a:rPr lang="es-MX" dirty="0" smtClean="0"/>
              <a:t>cuando nuestra </a:t>
            </a:r>
            <a:r>
              <a:rPr lang="es-MX" dirty="0"/>
              <a:t>clase tenga datos miembro de tipo </a:t>
            </a:r>
            <a:r>
              <a:rPr lang="es-MX" dirty="0" smtClean="0"/>
              <a:t>apuntador, aunque </a:t>
            </a:r>
            <a:r>
              <a:rPr lang="es-MX" dirty="0"/>
              <a:t>esto no es una regla estricta.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14994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Destructor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Tienen el mismo nombre que la clase a la </a:t>
            </a:r>
            <a:r>
              <a:rPr lang="es-MX" dirty="0" smtClean="0"/>
              <a:t>que pertenecen</a:t>
            </a:r>
            <a:r>
              <a:rPr lang="es-MX" dirty="0"/>
              <a:t>, pero </a:t>
            </a:r>
            <a:r>
              <a:rPr lang="es-MX" dirty="0" smtClean="0"/>
              <a:t>tienen </a:t>
            </a:r>
            <a:r>
              <a:rPr lang="es-MX" dirty="0"/>
              <a:t>el símbolo </a:t>
            </a:r>
            <a:r>
              <a:rPr lang="es-MX" b="1" dirty="0"/>
              <a:t>˜</a:t>
            </a:r>
            <a:r>
              <a:rPr lang="es-MX" dirty="0"/>
              <a:t> delante.</a:t>
            </a:r>
          </a:p>
          <a:p>
            <a:r>
              <a:rPr lang="es-MX" dirty="0" smtClean="0"/>
              <a:t>No </a:t>
            </a:r>
            <a:r>
              <a:rPr lang="es-MX" dirty="0"/>
              <a:t>tienen tipo de regreso.</a:t>
            </a:r>
          </a:p>
          <a:p>
            <a:r>
              <a:rPr lang="es-MX" dirty="0" smtClean="0"/>
              <a:t>No </a:t>
            </a:r>
            <a:r>
              <a:rPr lang="es-MX" dirty="0"/>
              <a:t>tienen parámetros.</a:t>
            </a:r>
          </a:p>
          <a:p>
            <a:r>
              <a:rPr lang="es-MX" dirty="0" smtClean="0"/>
              <a:t>Deben </a:t>
            </a:r>
            <a:r>
              <a:rPr lang="es-MX" dirty="0"/>
              <a:t>ser públicos.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67074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Destructor</a:t>
            </a:r>
            <a:endParaRPr lang="es-MX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5" t="28524" r="32181" b="24801"/>
          <a:stretch/>
        </p:blipFill>
        <p:spPr bwMode="auto">
          <a:xfrm>
            <a:off x="1475656" y="1628800"/>
            <a:ext cx="5328592" cy="4567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6131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844824"/>
            <a:ext cx="7355160" cy="4516760"/>
          </a:xfrm>
        </p:spPr>
        <p:txBody>
          <a:bodyPr>
            <a:noAutofit/>
          </a:bodyPr>
          <a:lstStyle/>
          <a:p>
            <a:r>
              <a:rPr lang="es-MX" sz="2800" dirty="0" smtClean="0"/>
              <a:t>Allen Tucker, Robert </a:t>
            </a:r>
            <a:r>
              <a:rPr lang="en-US" sz="2800" dirty="0" smtClean="0"/>
              <a:t>Noonan;  Programming Languages:  Principles and Paradigms. Second Edition. </a:t>
            </a:r>
            <a:r>
              <a:rPr lang="en-US" sz="2800" dirty="0" err="1" smtClean="0"/>
              <a:t>MacGrawHill</a:t>
            </a:r>
            <a:r>
              <a:rPr lang="en-US" sz="2800" dirty="0" smtClean="0"/>
              <a:t> 2006.</a:t>
            </a:r>
          </a:p>
          <a:p>
            <a:endParaRPr lang="es-MX" sz="2800" dirty="0" smtClean="0"/>
          </a:p>
          <a:p>
            <a:r>
              <a:rPr lang="es-MX" sz="2800" dirty="0" smtClean="0"/>
              <a:t>Doris </a:t>
            </a:r>
            <a:r>
              <a:rPr lang="en-US" sz="2800" dirty="0" smtClean="0"/>
              <a:t>Appleby, Julius J. </a:t>
            </a:r>
            <a:r>
              <a:rPr lang="en-US" sz="2800" dirty="0" err="1" smtClean="0"/>
              <a:t>Vandekopple</a:t>
            </a:r>
            <a:r>
              <a:rPr lang="en-US" sz="2800" dirty="0" smtClean="0"/>
              <a:t> </a:t>
            </a:r>
            <a:r>
              <a:rPr lang="es-MX" sz="2800" dirty="0" smtClean="0"/>
              <a:t>Lenguajes </a:t>
            </a:r>
            <a:r>
              <a:rPr lang="es-MX" sz="2800" dirty="0"/>
              <a:t>de programación : paradigmas y </a:t>
            </a:r>
            <a:r>
              <a:rPr lang="es-MX" sz="2800" dirty="0" smtClean="0"/>
              <a:t>práctica; </a:t>
            </a:r>
            <a:r>
              <a:rPr lang="es-MX" sz="2800" dirty="0"/>
              <a:t>traducción Efrén Alatorre </a:t>
            </a:r>
            <a:r>
              <a:rPr lang="es-MX" sz="2800" dirty="0" smtClean="0"/>
              <a:t>Miguel. </a:t>
            </a:r>
            <a:r>
              <a:rPr lang="es-MX" sz="2800" dirty="0" err="1" smtClean="0"/>
              <a:t>McGrawHill</a:t>
            </a:r>
            <a:r>
              <a:rPr lang="es-MX" sz="2800" dirty="0" smtClean="0"/>
              <a:t> 1998.</a:t>
            </a:r>
          </a:p>
          <a:p>
            <a:pPr marL="0" indent="0">
              <a:buNone/>
            </a:pPr>
            <a:endParaRPr lang="es-MX" sz="2800" dirty="0" smtClean="0"/>
          </a:p>
          <a:p>
            <a:endParaRPr lang="es-MX" sz="2800" dirty="0"/>
          </a:p>
          <a:p>
            <a:endParaRPr lang="es-ES" sz="2800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528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 calidad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b="1" dirty="0" smtClean="0">
                <a:solidFill>
                  <a:srgbClr val="FF0000"/>
                </a:solidFill>
              </a:rPr>
              <a:t>Exactitud: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smtClean="0"/>
              <a:t>el software realice la tarea exactamente como fue definido en los requerimientos y en la especificación.</a:t>
            </a:r>
          </a:p>
          <a:p>
            <a:pPr algn="just"/>
            <a:r>
              <a:rPr lang="es-MX" b="1" dirty="0" smtClean="0">
                <a:solidFill>
                  <a:srgbClr val="FF0000"/>
                </a:solidFill>
              </a:rPr>
              <a:t>Robustez:</a:t>
            </a:r>
            <a:r>
              <a:rPr lang="es-MX" dirty="0" smtClean="0"/>
              <a:t> que el software funcione aún en circunstancias anormales.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5"/>
          <a:stretch/>
        </p:blipFill>
        <p:spPr bwMode="auto">
          <a:xfrm>
            <a:off x="2510132" y="3861048"/>
            <a:ext cx="3112244" cy="249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9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844824"/>
            <a:ext cx="7355160" cy="4516760"/>
          </a:xfrm>
        </p:spPr>
        <p:txBody>
          <a:bodyPr>
            <a:noAutofit/>
          </a:bodyPr>
          <a:lstStyle/>
          <a:p>
            <a:r>
              <a:rPr lang="es-MX" sz="2800" dirty="0" err="1" smtClean="0"/>
              <a:t>Deitel</a:t>
            </a:r>
            <a:r>
              <a:rPr lang="es-MX" sz="2800" dirty="0" smtClean="0"/>
              <a:t> Harvey &amp; </a:t>
            </a:r>
            <a:r>
              <a:rPr lang="es-MX" sz="2800" dirty="0" err="1" smtClean="0"/>
              <a:t>Deitel</a:t>
            </a:r>
            <a:r>
              <a:rPr lang="es-MX" sz="2800" dirty="0" smtClean="0"/>
              <a:t> Paul</a:t>
            </a:r>
            <a:r>
              <a:rPr lang="en-US" sz="2800" dirty="0" smtClean="0"/>
              <a:t>;  </a:t>
            </a:r>
          </a:p>
          <a:p>
            <a:pPr marL="0" indent="0">
              <a:buNone/>
            </a:pPr>
            <a:r>
              <a:rPr lang="en-US" sz="2800" dirty="0" smtClean="0"/>
              <a:t>   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programar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C++.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Pearson 2008.</a:t>
            </a:r>
            <a:endParaRPr lang="en-US" sz="2800" dirty="0" smtClean="0"/>
          </a:p>
          <a:p>
            <a:endParaRPr lang="es-MX" sz="2800" dirty="0" smtClean="0"/>
          </a:p>
          <a:p>
            <a:endParaRPr lang="es-MX" sz="2800" dirty="0"/>
          </a:p>
          <a:p>
            <a:endParaRPr lang="es-ES" sz="2800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528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571184" cy="137160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988840"/>
            <a:ext cx="7632848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Este material sirve para introducir al alumno </a:t>
            </a:r>
            <a:r>
              <a:rPr lang="es-MX" dirty="0" smtClean="0"/>
              <a:t>al paradigma de programación orientado a objetos.</a:t>
            </a:r>
            <a:endParaRPr lang="es-MX" dirty="0" smtClean="0"/>
          </a:p>
          <a:p>
            <a:r>
              <a:rPr lang="es-MX" dirty="0"/>
              <a:t>Las diapositivas deben verse en orden, y debe revisarse el tema completo en aproximadamente 10 horas.</a:t>
            </a:r>
          </a:p>
          <a:p>
            <a:r>
              <a:rPr lang="es-MX" dirty="0" smtClean="0"/>
              <a:t>A </a:t>
            </a:r>
            <a:r>
              <a:rPr lang="es-MX" dirty="0"/>
              <a:t>continuación se presenta una tabla para relacionar las dispositivas con los contenidos del curso.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02559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5256584" cy="778768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97918"/>
            <a:ext cx="6965313" cy="471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10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 calidad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859216" cy="4701136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Extensible: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smtClean="0"/>
              <a:t>la facilidad en que el software se adapte a cambios en las especificaciones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Reusabilidad: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smtClean="0"/>
              <a:t>el software pueda reutilizarse, todo o en partes, para nuevas aplicaciones.</a:t>
            </a:r>
          </a:p>
          <a:p>
            <a:endParaRPr lang="es-MX" b="1" dirty="0" smtClean="0">
              <a:solidFill>
                <a:srgbClr val="FF0000"/>
              </a:solidFill>
            </a:endParaRPr>
          </a:p>
          <a:p>
            <a:r>
              <a:rPr lang="es-MX" b="1" dirty="0" smtClean="0">
                <a:solidFill>
                  <a:srgbClr val="FF0000"/>
                </a:solidFill>
              </a:rPr>
              <a:t>Compatibilidad</a:t>
            </a:r>
            <a:r>
              <a:rPr lang="es-MX" b="1" dirty="0" smtClean="0">
                <a:solidFill>
                  <a:srgbClr val="FF0000"/>
                </a:solidFill>
              </a:rPr>
              <a:t>:</a:t>
            </a:r>
            <a:r>
              <a:rPr lang="es-MX" dirty="0" smtClean="0"/>
              <a:t> la facilidad con que el software se pueda combinar con otro.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102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 calidad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4400" dirty="0" smtClean="0"/>
          </a:p>
          <a:p>
            <a:pPr marL="0" indent="0" algn="ctr">
              <a:buNone/>
            </a:pPr>
            <a:r>
              <a:rPr lang="es-MX" sz="4400" dirty="0" smtClean="0"/>
              <a:t>Los </a:t>
            </a:r>
            <a:r>
              <a:rPr lang="es-MX" sz="4400" dirty="0"/>
              <a:t>programas </a:t>
            </a:r>
            <a:r>
              <a:rPr lang="es-MX" sz="4400" dirty="0" smtClean="0"/>
              <a:t>realizados, ¿cumplen </a:t>
            </a:r>
            <a:r>
              <a:rPr lang="es-MX" sz="4400" dirty="0"/>
              <a:t>con los factores </a:t>
            </a:r>
            <a:r>
              <a:rPr lang="es-MX" sz="4400" dirty="0" smtClean="0"/>
              <a:t>de calidad</a:t>
            </a:r>
            <a:r>
              <a:rPr lang="es-MX" sz="4400" dirty="0"/>
              <a:t>?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8089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Personalizado 18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rador">
  <a:themeElements>
    <a:clrScheme name="Personalizado 19">
      <a:dk1>
        <a:sysClr val="windowText" lastClr="000000"/>
      </a:dk1>
      <a:lt1>
        <a:sysClr val="window" lastClr="FFFFFF"/>
      </a:lt1>
      <a:dk2>
        <a:srgbClr val="AC6100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2060</Words>
  <Application>Microsoft Office PowerPoint</Application>
  <PresentationFormat>Presentación en pantalla (4:3)</PresentationFormat>
  <Paragraphs>290</Paragraphs>
  <Slides>72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72</vt:i4>
      </vt:variant>
      <vt:variant>
        <vt:lpstr>Presentaciones personalizadas</vt:lpstr>
      </vt:variant>
      <vt:variant>
        <vt:i4>1</vt:i4>
      </vt:variant>
    </vt:vector>
  </HeadingPairs>
  <TitlesOfParts>
    <vt:vector size="75" baseType="lpstr">
      <vt:lpstr>Tema de Office</vt:lpstr>
      <vt:lpstr>Mirador</vt:lpstr>
      <vt:lpstr>Presentación de PowerPoint</vt:lpstr>
      <vt:lpstr>Presentación de PowerPoint</vt:lpstr>
      <vt:lpstr> Unidad de Competencia II</vt:lpstr>
      <vt:lpstr>Software de calidad</vt:lpstr>
      <vt:lpstr>Software de calidad</vt:lpstr>
      <vt:lpstr>Factores de calidad externos</vt:lpstr>
      <vt:lpstr>Factores de calidad</vt:lpstr>
      <vt:lpstr>Factores de calidad</vt:lpstr>
      <vt:lpstr>Factores de calidad</vt:lpstr>
      <vt:lpstr>Modularidad</vt:lpstr>
      <vt:lpstr>Modularidad</vt:lpstr>
      <vt:lpstr>Modularidad</vt:lpstr>
      <vt:lpstr>Principios para la modularidad </vt:lpstr>
      <vt:lpstr>Principios para la modularidad </vt:lpstr>
      <vt:lpstr>La solución: Programación Orientada a Objetos</vt:lpstr>
      <vt:lpstr>El encapsulamiento oculta detalles de la implementación del objeto.</vt:lpstr>
      <vt:lpstr>PROGRAMACIÓN ORIENTADA A OBJETOS</vt:lpstr>
      <vt:lpstr>El lenguaje C</vt:lpstr>
      <vt:lpstr>El lenguaje C++</vt:lpstr>
      <vt:lpstr>Conceptos POO</vt:lpstr>
      <vt:lpstr>Conceptos</vt:lpstr>
      <vt:lpstr>Objetos</vt:lpstr>
      <vt:lpstr>Objetos</vt:lpstr>
      <vt:lpstr>¿Y en los programas?</vt:lpstr>
      <vt:lpstr>Objeto</vt:lpstr>
      <vt:lpstr>Objetos</vt:lpstr>
      <vt:lpstr>Entonces…</vt:lpstr>
      <vt:lpstr>Declaración de una clase</vt:lpstr>
      <vt:lpstr>Declaración de la clase</vt:lpstr>
      <vt:lpstr>Instancia de una clase</vt:lpstr>
      <vt:lpstr>Instancias y llamadas</vt:lpstr>
      <vt:lpstr>Definición de métodos</vt:lpstr>
      <vt:lpstr>Definición de métodos</vt:lpstr>
      <vt:lpstr>Actividad en clase</vt:lpstr>
      <vt:lpstr>Constructores</vt:lpstr>
      <vt:lpstr>Pregunta</vt:lpstr>
      <vt:lpstr>Constructores</vt:lpstr>
      <vt:lpstr>Presentación de PowerPoint</vt:lpstr>
      <vt:lpstr>Sobrecarga de funciones</vt:lpstr>
      <vt:lpstr>Presentación de PowerPoint</vt:lpstr>
      <vt:lpstr>Sobrecarga de funciones</vt:lpstr>
      <vt:lpstr>Presentación de PowerPoint</vt:lpstr>
      <vt:lpstr>Plantillas de funciones</vt:lpstr>
      <vt:lpstr>Presentación de PowerPoint</vt:lpstr>
      <vt:lpstr>Actividad</vt:lpstr>
      <vt:lpstr>Presentación de PowerPoint</vt:lpstr>
      <vt:lpstr>Presentación de PowerPoint</vt:lpstr>
      <vt:lpstr>Pertenece</vt:lpstr>
      <vt:lpstr>¿Qué nos falta?</vt:lpstr>
      <vt:lpstr>Clases Cada tipo de conjunto sería una clase </vt:lpstr>
      <vt:lpstr>Parametrizar una clase</vt:lpstr>
      <vt:lpstr>Presentación de PowerPoint</vt:lpstr>
      <vt:lpstr>Presentación de PowerPoint</vt:lpstr>
      <vt:lpstr>¿Cómo se usa?</vt:lpstr>
      <vt:lpstr>Asignación de Memoria</vt:lpstr>
      <vt:lpstr>Asignación de memoria</vt:lpstr>
      <vt:lpstr>Asignación de memoria</vt:lpstr>
      <vt:lpstr>Memoria Estática vs Dinámica</vt:lpstr>
      <vt:lpstr>Memoria Estática vs Dinámica</vt:lpstr>
      <vt:lpstr>Memoria Dinámica</vt:lpstr>
      <vt:lpstr>Ejemplo</vt:lpstr>
      <vt:lpstr>Actividad en clase</vt:lpstr>
      <vt:lpstr>new &amp; delete</vt:lpstr>
      <vt:lpstr>Reglas para el uso de memoria dinámica</vt:lpstr>
      <vt:lpstr>Leer</vt:lpstr>
      <vt:lpstr>Destructor</vt:lpstr>
      <vt:lpstr>Destructor </vt:lpstr>
      <vt:lpstr>Destructor</vt:lpstr>
      <vt:lpstr>Referencias</vt:lpstr>
      <vt:lpstr>Referencias</vt:lpstr>
      <vt:lpstr>Guion Explicativo</vt:lpstr>
      <vt:lpstr>Guion Explicativo</vt:lpstr>
      <vt:lpstr>Molde uno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UAEM1</dc:creator>
  <cp:lastModifiedBy>mquintanal</cp:lastModifiedBy>
  <cp:revision>38</cp:revision>
  <dcterms:created xsi:type="dcterms:W3CDTF">2014-10-13T21:19:44Z</dcterms:created>
  <dcterms:modified xsi:type="dcterms:W3CDTF">2015-10-02T04:37:35Z</dcterms:modified>
</cp:coreProperties>
</file>