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88" r:id="rId9"/>
    <p:sldId id="289" r:id="rId10"/>
    <p:sldId id="290" r:id="rId11"/>
    <p:sldId id="291" r:id="rId12"/>
    <p:sldId id="292" r:id="rId13"/>
    <p:sldId id="300" r:id="rId14"/>
    <p:sldId id="301" r:id="rId15"/>
    <p:sldId id="302" r:id="rId16"/>
    <p:sldId id="303" r:id="rId17"/>
    <p:sldId id="304" r:id="rId18"/>
    <p:sldId id="305" r:id="rId19"/>
    <p:sldId id="293" r:id="rId20"/>
    <p:sldId id="287" r:id="rId21"/>
    <p:sldId id="261" r:id="rId22"/>
    <p:sldId id="294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296" r:id="rId31"/>
    <p:sldId id="315" r:id="rId32"/>
    <p:sldId id="314" r:id="rId33"/>
    <p:sldId id="316" r:id="rId34"/>
    <p:sldId id="295" r:id="rId35"/>
    <p:sldId id="298" r:id="rId36"/>
    <p:sldId id="313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4660"/>
  </p:normalViewPr>
  <p:slideViewPr>
    <p:cSldViewPr>
      <p:cViewPr varScale="1">
        <p:scale>
          <a:sx n="70" d="100"/>
          <a:sy n="70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F2A1D4-9BEC-4589-8A5C-A0960323FAFC}" type="doc">
      <dgm:prSet loTypeId="urn:microsoft.com/office/officeart/2005/8/layout/list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7E5A5B19-46F4-4672-8088-FE46464A3184}">
      <dgm:prSet phldrT="[Texto]"/>
      <dgm:spPr/>
      <dgm:t>
        <a:bodyPr/>
        <a:lstStyle/>
        <a:p>
          <a:pPr algn="ctr"/>
          <a:r>
            <a:rPr lang="es-MX" b="1" i="1" dirty="0" smtClean="0"/>
            <a:t>Primera era</a:t>
          </a:r>
          <a:endParaRPr lang="es-MX" b="1" i="1" dirty="0"/>
        </a:p>
      </dgm:t>
    </dgm:pt>
    <dgm:pt modelId="{34AFC0D1-7CAC-4716-AE69-EE3825582F01}" type="parTrans" cxnId="{3361B87F-42B0-4856-994A-F2061B165529}">
      <dgm:prSet/>
      <dgm:spPr/>
      <dgm:t>
        <a:bodyPr/>
        <a:lstStyle/>
        <a:p>
          <a:pPr algn="ctr"/>
          <a:endParaRPr lang="es-MX" b="1" i="1"/>
        </a:p>
      </dgm:t>
    </dgm:pt>
    <dgm:pt modelId="{460BB72F-20B3-4909-8D0E-4DC110DB2B26}" type="sibTrans" cxnId="{3361B87F-42B0-4856-994A-F2061B165529}">
      <dgm:prSet/>
      <dgm:spPr/>
      <dgm:t>
        <a:bodyPr/>
        <a:lstStyle/>
        <a:p>
          <a:pPr algn="ctr"/>
          <a:endParaRPr lang="es-MX" b="1" i="1"/>
        </a:p>
      </dgm:t>
    </dgm:pt>
    <dgm:pt modelId="{0462B2C4-79B8-4AC1-8421-595ED23E09EE}">
      <dgm:prSet phldrT="[Texto]"/>
      <dgm:spPr/>
      <dgm:t>
        <a:bodyPr/>
        <a:lstStyle/>
        <a:p>
          <a:pPr algn="ctr"/>
          <a:r>
            <a:rPr lang="es-MX" b="1" i="1" dirty="0" smtClean="0"/>
            <a:t>Segunda era</a:t>
          </a:r>
          <a:endParaRPr lang="es-MX" b="1" i="1" dirty="0"/>
        </a:p>
      </dgm:t>
    </dgm:pt>
    <dgm:pt modelId="{806E4F14-3349-4AD3-BB29-C2C343BDC184}" type="parTrans" cxnId="{29BB2E3A-8C08-45EC-B0E8-C3159BAFA223}">
      <dgm:prSet/>
      <dgm:spPr/>
      <dgm:t>
        <a:bodyPr/>
        <a:lstStyle/>
        <a:p>
          <a:pPr algn="ctr"/>
          <a:endParaRPr lang="es-MX" b="1" i="1"/>
        </a:p>
      </dgm:t>
    </dgm:pt>
    <dgm:pt modelId="{7348CBCE-6881-49A8-A6D6-2B2E9440990C}" type="sibTrans" cxnId="{29BB2E3A-8C08-45EC-B0E8-C3159BAFA223}">
      <dgm:prSet/>
      <dgm:spPr/>
      <dgm:t>
        <a:bodyPr/>
        <a:lstStyle/>
        <a:p>
          <a:pPr algn="ctr"/>
          <a:endParaRPr lang="es-MX" b="1" i="1"/>
        </a:p>
      </dgm:t>
    </dgm:pt>
    <dgm:pt modelId="{76C7C966-69D2-461B-AE66-BADEA8289E8B}">
      <dgm:prSet phldrT="[Texto]"/>
      <dgm:spPr/>
      <dgm:t>
        <a:bodyPr/>
        <a:lstStyle/>
        <a:p>
          <a:pPr algn="ctr"/>
          <a:r>
            <a:rPr lang="es-MX" b="1" i="1" dirty="0" smtClean="0"/>
            <a:t>Tercera era</a:t>
          </a:r>
          <a:endParaRPr lang="es-MX" b="1" i="1" dirty="0"/>
        </a:p>
      </dgm:t>
    </dgm:pt>
    <dgm:pt modelId="{DC9803B9-4B31-4646-BB99-2B12825A4BBF}" type="parTrans" cxnId="{D0772475-1D11-4D70-BDA5-2850E7C346B3}">
      <dgm:prSet/>
      <dgm:spPr/>
      <dgm:t>
        <a:bodyPr/>
        <a:lstStyle/>
        <a:p>
          <a:pPr algn="ctr"/>
          <a:endParaRPr lang="es-MX" b="1" i="1"/>
        </a:p>
      </dgm:t>
    </dgm:pt>
    <dgm:pt modelId="{1F7B0EA1-C932-4EE9-B7FF-3ECE53DCFDAC}" type="sibTrans" cxnId="{D0772475-1D11-4D70-BDA5-2850E7C346B3}">
      <dgm:prSet/>
      <dgm:spPr/>
      <dgm:t>
        <a:bodyPr/>
        <a:lstStyle/>
        <a:p>
          <a:pPr algn="ctr"/>
          <a:endParaRPr lang="es-MX" b="1" i="1"/>
        </a:p>
      </dgm:t>
    </dgm:pt>
    <dgm:pt modelId="{649C8E7C-3213-47D4-BCC5-409BA640DB15}" type="pres">
      <dgm:prSet presAssocID="{67F2A1D4-9BEC-4589-8A5C-A0960323FAF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31108FF-3A16-4014-9C04-3F96EFA840F6}" type="pres">
      <dgm:prSet presAssocID="{7E5A5B19-46F4-4672-8088-FE46464A3184}" presName="parentLin" presStyleCnt="0"/>
      <dgm:spPr/>
    </dgm:pt>
    <dgm:pt modelId="{411C926D-CDE6-4B19-A915-4CDDED32CE2C}" type="pres">
      <dgm:prSet presAssocID="{7E5A5B19-46F4-4672-8088-FE46464A3184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11EAAA72-3713-4641-B725-1A096D1D8AC3}" type="pres">
      <dgm:prSet presAssocID="{7E5A5B19-46F4-4672-8088-FE46464A318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41A8B1-B625-4F45-B03C-8E94BD905F91}" type="pres">
      <dgm:prSet presAssocID="{7E5A5B19-46F4-4672-8088-FE46464A3184}" presName="negativeSpace" presStyleCnt="0"/>
      <dgm:spPr/>
    </dgm:pt>
    <dgm:pt modelId="{233D1412-58ED-4ABC-9E98-9CB804B78650}" type="pres">
      <dgm:prSet presAssocID="{7E5A5B19-46F4-4672-8088-FE46464A3184}" presName="childText" presStyleLbl="conFgAcc1" presStyleIdx="0" presStyleCnt="3">
        <dgm:presLayoutVars>
          <dgm:bulletEnabled val="1"/>
        </dgm:presLayoutVars>
      </dgm:prSet>
      <dgm:spPr/>
    </dgm:pt>
    <dgm:pt modelId="{5BAFF8CF-F7F3-48E1-918E-E5318E349FB0}" type="pres">
      <dgm:prSet presAssocID="{460BB72F-20B3-4909-8D0E-4DC110DB2B26}" presName="spaceBetweenRectangles" presStyleCnt="0"/>
      <dgm:spPr/>
    </dgm:pt>
    <dgm:pt modelId="{60CC3E10-E660-497A-B99B-CD83D77406CE}" type="pres">
      <dgm:prSet presAssocID="{0462B2C4-79B8-4AC1-8421-595ED23E09EE}" presName="parentLin" presStyleCnt="0"/>
      <dgm:spPr/>
    </dgm:pt>
    <dgm:pt modelId="{7EB54B06-34BA-4AF5-AA6D-383BA55306E1}" type="pres">
      <dgm:prSet presAssocID="{0462B2C4-79B8-4AC1-8421-595ED23E09EE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C9C152C0-D202-4E2E-B505-01A72966C685}" type="pres">
      <dgm:prSet presAssocID="{0462B2C4-79B8-4AC1-8421-595ED23E09E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883974-3C9B-4A2D-9C78-0BC2FBA3A321}" type="pres">
      <dgm:prSet presAssocID="{0462B2C4-79B8-4AC1-8421-595ED23E09EE}" presName="negativeSpace" presStyleCnt="0"/>
      <dgm:spPr/>
    </dgm:pt>
    <dgm:pt modelId="{42A5578F-02D3-4EDC-B230-BA86C1100E94}" type="pres">
      <dgm:prSet presAssocID="{0462B2C4-79B8-4AC1-8421-595ED23E09EE}" presName="childText" presStyleLbl="conFgAcc1" presStyleIdx="1" presStyleCnt="3">
        <dgm:presLayoutVars>
          <dgm:bulletEnabled val="1"/>
        </dgm:presLayoutVars>
      </dgm:prSet>
      <dgm:spPr/>
    </dgm:pt>
    <dgm:pt modelId="{C849397A-41E9-4E92-AE8E-DA8308544424}" type="pres">
      <dgm:prSet presAssocID="{7348CBCE-6881-49A8-A6D6-2B2E9440990C}" presName="spaceBetweenRectangles" presStyleCnt="0"/>
      <dgm:spPr/>
    </dgm:pt>
    <dgm:pt modelId="{DBB2E78C-D431-4F1C-B308-2454622E4262}" type="pres">
      <dgm:prSet presAssocID="{76C7C966-69D2-461B-AE66-BADEA8289E8B}" presName="parentLin" presStyleCnt="0"/>
      <dgm:spPr/>
    </dgm:pt>
    <dgm:pt modelId="{1160AC0C-699C-4245-ADDD-C848320FC5D7}" type="pres">
      <dgm:prSet presAssocID="{76C7C966-69D2-461B-AE66-BADEA8289E8B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763839D3-BBA2-4A6D-93AB-C0D3737871A1}" type="pres">
      <dgm:prSet presAssocID="{76C7C966-69D2-461B-AE66-BADEA8289E8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910476-7C85-4BC5-900D-F91B3881D6B4}" type="pres">
      <dgm:prSet presAssocID="{76C7C966-69D2-461B-AE66-BADEA8289E8B}" presName="negativeSpace" presStyleCnt="0"/>
      <dgm:spPr/>
    </dgm:pt>
    <dgm:pt modelId="{DE41A191-F085-44E8-A0BD-FB0242AB68E6}" type="pres">
      <dgm:prSet presAssocID="{76C7C966-69D2-461B-AE66-BADEA8289E8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0D685EA-2F2D-4462-A290-0F9F4A5EC270}" type="presOf" srcId="{7E5A5B19-46F4-4672-8088-FE46464A3184}" destId="{411C926D-CDE6-4B19-A915-4CDDED32CE2C}" srcOrd="0" destOrd="0" presId="urn:microsoft.com/office/officeart/2005/8/layout/list1"/>
    <dgm:cxn modelId="{ACFA5E97-5F89-4AC3-AF25-4C8E97ACA841}" type="presOf" srcId="{76C7C966-69D2-461B-AE66-BADEA8289E8B}" destId="{1160AC0C-699C-4245-ADDD-C848320FC5D7}" srcOrd="0" destOrd="0" presId="urn:microsoft.com/office/officeart/2005/8/layout/list1"/>
    <dgm:cxn modelId="{D0772475-1D11-4D70-BDA5-2850E7C346B3}" srcId="{67F2A1D4-9BEC-4589-8A5C-A0960323FAFC}" destId="{76C7C966-69D2-461B-AE66-BADEA8289E8B}" srcOrd="2" destOrd="0" parTransId="{DC9803B9-4B31-4646-BB99-2B12825A4BBF}" sibTransId="{1F7B0EA1-C932-4EE9-B7FF-3ECE53DCFDAC}"/>
    <dgm:cxn modelId="{F4B8187D-82E0-4CEE-BA4C-B59A68F5BCB9}" type="presOf" srcId="{7E5A5B19-46F4-4672-8088-FE46464A3184}" destId="{11EAAA72-3713-4641-B725-1A096D1D8AC3}" srcOrd="1" destOrd="0" presId="urn:microsoft.com/office/officeart/2005/8/layout/list1"/>
    <dgm:cxn modelId="{31D8C3CB-88B8-494C-98F5-0419806F0A45}" type="presOf" srcId="{67F2A1D4-9BEC-4589-8A5C-A0960323FAFC}" destId="{649C8E7C-3213-47D4-BCC5-409BA640DB15}" srcOrd="0" destOrd="0" presId="urn:microsoft.com/office/officeart/2005/8/layout/list1"/>
    <dgm:cxn modelId="{D4519E51-7E30-44AE-ADB7-DF0A5DF9690D}" type="presOf" srcId="{0462B2C4-79B8-4AC1-8421-595ED23E09EE}" destId="{C9C152C0-D202-4E2E-B505-01A72966C685}" srcOrd="1" destOrd="0" presId="urn:microsoft.com/office/officeart/2005/8/layout/list1"/>
    <dgm:cxn modelId="{3361B87F-42B0-4856-994A-F2061B165529}" srcId="{67F2A1D4-9BEC-4589-8A5C-A0960323FAFC}" destId="{7E5A5B19-46F4-4672-8088-FE46464A3184}" srcOrd="0" destOrd="0" parTransId="{34AFC0D1-7CAC-4716-AE69-EE3825582F01}" sibTransId="{460BB72F-20B3-4909-8D0E-4DC110DB2B26}"/>
    <dgm:cxn modelId="{65DD840D-6EC6-4ACB-935C-91F5F28167A9}" type="presOf" srcId="{0462B2C4-79B8-4AC1-8421-595ED23E09EE}" destId="{7EB54B06-34BA-4AF5-AA6D-383BA55306E1}" srcOrd="0" destOrd="0" presId="urn:microsoft.com/office/officeart/2005/8/layout/list1"/>
    <dgm:cxn modelId="{29BB2E3A-8C08-45EC-B0E8-C3159BAFA223}" srcId="{67F2A1D4-9BEC-4589-8A5C-A0960323FAFC}" destId="{0462B2C4-79B8-4AC1-8421-595ED23E09EE}" srcOrd="1" destOrd="0" parTransId="{806E4F14-3349-4AD3-BB29-C2C343BDC184}" sibTransId="{7348CBCE-6881-49A8-A6D6-2B2E9440990C}"/>
    <dgm:cxn modelId="{550AA190-A2D9-4E43-9ACF-3318F7AFB13E}" type="presOf" srcId="{76C7C966-69D2-461B-AE66-BADEA8289E8B}" destId="{763839D3-BBA2-4A6D-93AB-C0D3737871A1}" srcOrd="1" destOrd="0" presId="urn:microsoft.com/office/officeart/2005/8/layout/list1"/>
    <dgm:cxn modelId="{650C49A3-634F-4DEA-990D-A5E067962143}" type="presParOf" srcId="{649C8E7C-3213-47D4-BCC5-409BA640DB15}" destId="{D31108FF-3A16-4014-9C04-3F96EFA840F6}" srcOrd="0" destOrd="0" presId="urn:microsoft.com/office/officeart/2005/8/layout/list1"/>
    <dgm:cxn modelId="{D3F5A461-CAE0-4707-A366-E4660A495BF1}" type="presParOf" srcId="{D31108FF-3A16-4014-9C04-3F96EFA840F6}" destId="{411C926D-CDE6-4B19-A915-4CDDED32CE2C}" srcOrd="0" destOrd="0" presId="urn:microsoft.com/office/officeart/2005/8/layout/list1"/>
    <dgm:cxn modelId="{DE23C4A0-66A8-4026-A017-301952DB33BE}" type="presParOf" srcId="{D31108FF-3A16-4014-9C04-3F96EFA840F6}" destId="{11EAAA72-3713-4641-B725-1A096D1D8AC3}" srcOrd="1" destOrd="0" presId="urn:microsoft.com/office/officeart/2005/8/layout/list1"/>
    <dgm:cxn modelId="{64834A9F-C23F-44D7-92B4-1060993E0C06}" type="presParOf" srcId="{649C8E7C-3213-47D4-BCC5-409BA640DB15}" destId="{BC41A8B1-B625-4F45-B03C-8E94BD905F91}" srcOrd="1" destOrd="0" presId="urn:microsoft.com/office/officeart/2005/8/layout/list1"/>
    <dgm:cxn modelId="{D6AC3561-82FB-4DFE-B0C2-405EC8D31A97}" type="presParOf" srcId="{649C8E7C-3213-47D4-BCC5-409BA640DB15}" destId="{233D1412-58ED-4ABC-9E98-9CB804B78650}" srcOrd="2" destOrd="0" presId="urn:microsoft.com/office/officeart/2005/8/layout/list1"/>
    <dgm:cxn modelId="{40717C07-EF11-45ED-85D1-D4E19708D5CF}" type="presParOf" srcId="{649C8E7C-3213-47D4-BCC5-409BA640DB15}" destId="{5BAFF8CF-F7F3-48E1-918E-E5318E349FB0}" srcOrd="3" destOrd="0" presId="urn:microsoft.com/office/officeart/2005/8/layout/list1"/>
    <dgm:cxn modelId="{BFB426B6-5613-4E2A-9A7A-C0254638F2E3}" type="presParOf" srcId="{649C8E7C-3213-47D4-BCC5-409BA640DB15}" destId="{60CC3E10-E660-497A-B99B-CD83D77406CE}" srcOrd="4" destOrd="0" presId="urn:microsoft.com/office/officeart/2005/8/layout/list1"/>
    <dgm:cxn modelId="{8E56DBAB-FAD9-404E-B472-FA6CF32C53EE}" type="presParOf" srcId="{60CC3E10-E660-497A-B99B-CD83D77406CE}" destId="{7EB54B06-34BA-4AF5-AA6D-383BA55306E1}" srcOrd="0" destOrd="0" presId="urn:microsoft.com/office/officeart/2005/8/layout/list1"/>
    <dgm:cxn modelId="{810B0E9F-DFDC-4541-A644-1AFBDC99542E}" type="presParOf" srcId="{60CC3E10-E660-497A-B99B-CD83D77406CE}" destId="{C9C152C0-D202-4E2E-B505-01A72966C685}" srcOrd="1" destOrd="0" presId="urn:microsoft.com/office/officeart/2005/8/layout/list1"/>
    <dgm:cxn modelId="{66F8B32D-A658-465D-B300-4DEEF20E0871}" type="presParOf" srcId="{649C8E7C-3213-47D4-BCC5-409BA640DB15}" destId="{6A883974-3C9B-4A2D-9C78-0BC2FBA3A321}" srcOrd="5" destOrd="0" presId="urn:microsoft.com/office/officeart/2005/8/layout/list1"/>
    <dgm:cxn modelId="{567B285A-FED2-4B7D-8635-8349522541C4}" type="presParOf" srcId="{649C8E7C-3213-47D4-BCC5-409BA640DB15}" destId="{42A5578F-02D3-4EDC-B230-BA86C1100E94}" srcOrd="6" destOrd="0" presId="urn:microsoft.com/office/officeart/2005/8/layout/list1"/>
    <dgm:cxn modelId="{67E7F816-30D9-45BB-89C3-198B9A256CD6}" type="presParOf" srcId="{649C8E7C-3213-47D4-BCC5-409BA640DB15}" destId="{C849397A-41E9-4E92-AE8E-DA8308544424}" srcOrd="7" destOrd="0" presId="urn:microsoft.com/office/officeart/2005/8/layout/list1"/>
    <dgm:cxn modelId="{9BEE726F-AD52-4565-A6D8-44A2D5D2395E}" type="presParOf" srcId="{649C8E7C-3213-47D4-BCC5-409BA640DB15}" destId="{DBB2E78C-D431-4F1C-B308-2454622E4262}" srcOrd="8" destOrd="0" presId="urn:microsoft.com/office/officeart/2005/8/layout/list1"/>
    <dgm:cxn modelId="{B4340F63-4E65-47A3-85A3-C4ED71813FC5}" type="presParOf" srcId="{DBB2E78C-D431-4F1C-B308-2454622E4262}" destId="{1160AC0C-699C-4245-ADDD-C848320FC5D7}" srcOrd="0" destOrd="0" presId="urn:microsoft.com/office/officeart/2005/8/layout/list1"/>
    <dgm:cxn modelId="{1158897D-9589-487A-BA02-4ADE25FD2892}" type="presParOf" srcId="{DBB2E78C-D431-4F1C-B308-2454622E4262}" destId="{763839D3-BBA2-4A6D-93AB-C0D3737871A1}" srcOrd="1" destOrd="0" presId="urn:microsoft.com/office/officeart/2005/8/layout/list1"/>
    <dgm:cxn modelId="{76E59CD0-3306-4C99-9C3A-16A2BAD2AB93}" type="presParOf" srcId="{649C8E7C-3213-47D4-BCC5-409BA640DB15}" destId="{9C910476-7C85-4BC5-900D-F91B3881D6B4}" srcOrd="9" destOrd="0" presId="urn:microsoft.com/office/officeart/2005/8/layout/list1"/>
    <dgm:cxn modelId="{738720A6-4AAE-44C0-98AE-CD54963E652A}" type="presParOf" srcId="{649C8E7C-3213-47D4-BCC5-409BA640DB15}" destId="{DE41A191-F085-44E8-A0BD-FB0242AB68E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CF6649-8E7D-4687-8217-EB7761507E84}" type="doc">
      <dgm:prSet loTypeId="urn:microsoft.com/office/officeart/2005/8/layout/hierarchy5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92775811-E6E9-4687-BDA6-B3EA9D0409B1}">
      <dgm:prSet phldrT="[Texto]" custT="1"/>
      <dgm:spPr/>
      <dgm:t>
        <a:bodyPr/>
        <a:lstStyle/>
        <a:p>
          <a:r>
            <a:rPr lang="es-MX" sz="1800" b="1" i="1" dirty="0" smtClean="0">
              <a:latin typeface="Times New Roman" pitchFamily="18" charset="0"/>
              <a:cs typeface="Times New Roman" pitchFamily="18" charset="0"/>
            </a:rPr>
            <a:t>Outsourcing</a:t>
          </a:r>
          <a:endParaRPr lang="es-MX" sz="1800" b="1" i="1" dirty="0">
            <a:latin typeface="Times New Roman" pitchFamily="18" charset="0"/>
            <a:cs typeface="Times New Roman" pitchFamily="18" charset="0"/>
          </a:endParaRPr>
        </a:p>
      </dgm:t>
    </dgm:pt>
    <dgm:pt modelId="{0BAC03F2-3223-4E4C-B5A0-B7A0D21247AC}" type="parTrans" cxnId="{F04E1C04-A37F-47F1-9E93-5EC00E62D05E}">
      <dgm:prSet/>
      <dgm:spPr/>
      <dgm:t>
        <a:bodyPr/>
        <a:lstStyle/>
        <a:p>
          <a:endParaRPr lang="es-MX"/>
        </a:p>
      </dgm:t>
    </dgm:pt>
    <dgm:pt modelId="{1C8D4C53-C9A0-4009-92EF-C3B5F1B88664}" type="sibTrans" cxnId="{F04E1C04-A37F-47F1-9E93-5EC00E62D05E}">
      <dgm:prSet/>
      <dgm:spPr/>
      <dgm:t>
        <a:bodyPr/>
        <a:lstStyle/>
        <a:p>
          <a:endParaRPr lang="es-MX"/>
        </a:p>
      </dgm:t>
    </dgm:pt>
    <dgm:pt modelId="{27AD812C-1E73-4F95-BB14-18476F5FB449}">
      <dgm:prSet phldrT="[Texto]"/>
      <dgm:spPr/>
      <dgm:t>
        <a:bodyPr/>
        <a:lstStyle/>
        <a:p>
          <a:r>
            <a:rPr lang="es-MX" b="1" i="1" dirty="0" smtClean="0">
              <a:latin typeface="Times New Roman" pitchFamily="18" charset="0"/>
              <a:cs typeface="Times New Roman" pitchFamily="18" charset="0"/>
            </a:rPr>
            <a:t>Subcontratación</a:t>
          </a:r>
          <a:endParaRPr lang="es-MX" b="1" i="1" dirty="0">
            <a:latin typeface="Times New Roman" pitchFamily="18" charset="0"/>
            <a:cs typeface="Times New Roman" pitchFamily="18" charset="0"/>
          </a:endParaRPr>
        </a:p>
      </dgm:t>
    </dgm:pt>
    <dgm:pt modelId="{86A7F5E3-9E57-4F1A-B0D6-4BFAFCC4419A}" type="parTrans" cxnId="{B6E705BA-6101-49CE-A0A8-6F3ABDAA1263}">
      <dgm:prSet/>
      <dgm:spPr/>
      <dgm:t>
        <a:bodyPr/>
        <a:lstStyle/>
        <a:p>
          <a:endParaRPr lang="es-MX" dirty="0"/>
        </a:p>
      </dgm:t>
    </dgm:pt>
    <dgm:pt modelId="{23EDFA3F-9167-4D20-BC29-5DD2032E96DA}" type="sibTrans" cxnId="{B6E705BA-6101-49CE-A0A8-6F3ABDAA1263}">
      <dgm:prSet/>
      <dgm:spPr/>
      <dgm:t>
        <a:bodyPr/>
        <a:lstStyle/>
        <a:p>
          <a:endParaRPr lang="es-MX"/>
        </a:p>
      </dgm:t>
    </dgm:pt>
    <dgm:pt modelId="{6B5F200B-E6E4-4884-B883-08F20F896CA4}">
      <dgm:prSet phldrT="[Texto]" custT="1"/>
      <dgm:spPr/>
      <dgm:t>
        <a:bodyPr/>
        <a:lstStyle/>
        <a:p>
          <a:endParaRPr lang="es-MX" sz="1400" b="1" i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es-MX" sz="1600" b="1" i="1" dirty="0" smtClean="0">
              <a:latin typeface="Times New Roman" pitchFamily="18" charset="0"/>
              <a:cs typeface="Times New Roman" pitchFamily="18" charset="0"/>
            </a:rPr>
            <a:t>*Interpersonales.</a:t>
          </a:r>
        </a:p>
        <a:p>
          <a:r>
            <a:rPr lang="es-MX" sz="1600" b="1" i="1" dirty="0" smtClean="0">
              <a:latin typeface="Times New Roman" pitchFamily="18" charset="0"/>
              <a:cs typeface="Times New Roman" pitchFamily="18" charset="0"/>
            </a:rPr>
            <a:t>- Emblemáticos.</a:t>
          </a:r>
        </a:p>
        <a:p>
          <a:r>
            <a:rPr lang="es-MX" sz="1600" b="1" i="1" dirty="0" smtClean="0">
              <a:latin typeface="Times New Roman" pitchFamily="18" charset="0"/>
              <a:cs typeface="Times New Roman" pitchFamily="18" charset="0"/>
            </a:rPr>
            <a:t>- De liderazgo.</a:t>
          </a:r>
        </a:p>
        <a:p>
          <a:r>
            <a:rPr lang="es-MX" sz="1600" b="1" i="1" dirty="0" smtClean="0">
              <a:latin typeface="Times New Roman" pitchFamily="18" charset="0"/>
              <a:cs typeface="Times New Roman" pitchFamily="18" charset="0"/>
            </a:rPr>
            <a:t>-De enlace.</a:t>
          </a:r>
        </a:p>
        <a:p>
          <a:endParaRPr lang="es-MX" sz="1400" b="1" i="1" dirty="0">
            <a:latin typeface="Times New Roman" pitchFamily="18" charset="0"/>
            <a:cs typeface="Times New Roman" pitchFamily="18" charset="0"/>
          </a:endParaRPr>
        </a:p>
      </dgm:t>
    </dgm:pt>
    <dgm:pt modelId="{23907574-9D1B-4765-BFE9-7008AD7C24A4}" type="parTrans" cxnId="{D35A3187-1656-4BE3-9046-40C86B2B3C2E}">
      <dgm:prSet/>
      <dgm:spPr/>
      <dgm:t>
        <a:bodyPr/>
        <a:lstStyle/>
        <a:p>
          <a:endParaRPr lang="es-MX" dirty="0"/>
        </a:p>
      </dgm:t>
    </dgm:pt>
    <dgm:pt modelId="{05A18311-5DCB-49FD-9E26-67DE4726CE8E}" type="sibTrans" cxnId="{D35A3187-1656-4BE3-9046-40C86B2B3C2E}">
      <dgm:prSet/>
      <dgm:spPr/>
      <dgm:t>
        <a:bodyPr/>
        <a:lstStyle/>
        <a:p>
          <a:endParaRPr lang="es-MX"/>
        </a:p>
      </dgm:t>
    </dgm:pt>
    <dgm:pt modelId="{1CE38B10-4FEC-4C2D-81C9-989286DA9F31}">
      <dgm:prSet phldrT="[Texto]" custT="1"/>
      <dgm:spPr/>
      <dgm:t>
        <a:bodyPr/>
        <a:lstStyle/>
        <a:p>
          <a:r>
            <a:rPr lang="es-MX" sz="1600" b="1" i="1" dirty="0" smtClean="0">
              <a:latin typeface="Times New Roman" pitchFamily="18" charset="0"/>
              <a:cs typeface="Times New Roman" pitchFamily="18" charset="0"/>
            </a:rPr>
            <a:t>*Informativos.</a:t>
          </a:r>
        </a:p>
        <a:p>
          <a:r>
            <a:rPr lang="es-MX" sz="1600" b="1" i="1" dirty="0" smtClean="0">
              <a:latin typeface="Times New Roman" pitchFamily="18" charset="0"/>
              <a:cs typeface="Times New Roman" pitchFamily="18" charset="0"/>
            </a:rPr>
            <a:t>-SIM.</a:t>
          </a:r>
        </a:p>
        <a:p>
          <a:r>
            <a:rPr lang="es-MX" sz="1600" b="1" i="1" dirty="0" smtClean="0">
              <a:latin typeface="Times New Roman" pitchFamily="18" charset="0"/>
              <a:cs typeface="Times New Roman" pitchFamily="18" charset="0"/>
            </a:rPr>
            <a:t>-SIG.</a:t>
          </a:r>
        </a:p>
        <a:p>
          <a:r>
            <a:rPr lang="es-MX" sz="1600" b="1" i="1" dirty="0" smtClean="0">
              <a:latin typeface="Times New Roman" pitchFamily="18" charset="0"/>
              <a:cs typeface="Times New Roman" pitchFamily="18" charset="0"/>
            </a:rPr>
            <a:t>-ARI</a:t>
          </a:r>
          <a:endParaRPr lang="es-MX" sz="1600" b="1" i="1" dirty="0">
            <a:latin typeface="Times New Roman" pitchFamily="18" charset="0"/>
            <a:cs typeface="Times New Roman" pitchFamily="18" charset="0"/>
          </a:endParaRPr>
        </a:p>
      </dgm:t>
    </dgm:pt>
    <dgm:pt modelId="{DA093E24-77AB-49CF-AC51-B0AC7501D2C2}" type="parTrans" cxnId="{18DC0BE7-E62C-4E89-AAB9-30CD2CAC6789}">
      <dgm:prSet/>
      <dgm:spPr/>
      <dgm:t>
        <a:bodyPr/>
        <a:lstStyle/>
        <a:p>
          <a:endParaRPr lang="es-MX" dirty="0"/>
        </a:p>
      </dgm:t>
    </dgm:pt>
    <dgm:pt modelId="{30922366-79DF-453E-9C4C-609325973702}" type="sibTrans" cxnId="{18DC0BE7-E62C-4E89-AAB9-30CD2CAC6789}">
      <dgm:prSet/>
      <dgm:spPr/>
      <dgm:t>
        <a:bodyPr/>
        <a:lstStyle/>
        <a:p>
          <a:endParaRPr lang="es-MX"/>
        </a:p>
      </dgm:t>
    </dgm:pt>
    <dgm:pt modelId="{F0A945EC-12E8-4CBD-A581-293E270CF434}">
      <dgm:prSet phldrT="[Texto]"/>
      <dgm:spPr/>
      <dgm:t>
        <a:bodyPr/>
        <a:lstStyle/>
        <a:p>
          <a:r>
            <a:rPr lang="es-MX" b="1" i="1" dirty="0" smtClean="0">
              <a:latin typeface="Times New Roman" pitchFamily="18" charset="0"/>
              <a:cs typeface="Times New Roman" pitchFamily="18" charset="0"/>
            </a:rPr>
            <a:t>Down sizing</a:t>
          </a:r>
          <a:endParaRPr lang="es-MX" b="1" i="1" dirty="0">
            <a:latin typeface="Times New Roman" pitchFamily="18" charset="0"/>
            <a:cs typeface="Times New Roman" pitchFamily="18" charset="0"/>
          </a:endParaRPr>
        </a:p>
      </dgm:t>
    </dgm:pt>
    <dgm:pt modelId="{0EEC36A0-E8AD-4460-AB19-0DF367507BDD}" type="parTrans" cxnId="{BE6A6BA9-9ABD-4799-A4E3-48FDC3659A29}">
      <dgm:prSet/>
      <dgm:spPr/>
      <dgm:t>
        <a:bodyPr/>
        <a:lstStyle/>
        <a:p>
          <a:endParaRPr lang="es-MX" dirty="0"/>
        </a:p>
      </dgm:t>
    </dgm:pt>
    <dgm:pt modelId="{59B91E45-7BC8-49E0-97B4-7F9A8DCD1956}" type="sibTrans" cxnId="{BE6A6BA9-9ABD-4799-A4E3-48FDC3659A29}">
      <dgm:prSet/>
      <dgm:spPr/>
      <dgm:t>
        <a:bodyPr/>
        <a:lstStyle/>
        <a:p>
          <a:endParaRPr lang="es-MX"/>
        </a:p>
      </dgm:t>
    </dgm:pt>
    <dgm:pt modelId="{C9736748-72D4-473C-BC0B-292DA9D02FDC}">
      <dgm:prSet phldrT="[Texto]" custT="1"/>
      <dgm:spPr/>
      <dgm:t>
        <a:bodyPr/>
        <a:lstStyle/>
        <a:p>
          <a:r>
            <a:rPr lang="es-MX" sz="2000" b="1" i="1" dirty="0" smtClean="0">
              <a:latin typeface="Times New Roman" pitchFamily="18" charset="0"/>
              <a:cs typeface="Times New Roman" pitchFamily="18" charset="0"/>
            </a:rPr>
            <a:t>Offshoring</a:t>
          </a:r>
          <a:endParaRPr lang="es-MX" sz="2000" b="1" i="1" dirty="0">
            <a:latin typeface="Times New Roman" pitchFamily="18" charset="0"/>
            <a:cs typeface="Times New Roman" pitchFamily="18" charset="0"/>
          </a:endParaRPr>
        </a:p>
      </dgm:t>
    </dgm:pt>
    <dgm:pt modelId="{FCC190BD-A78D-4C1D-955F-E2E442B697E1}" type="parTrans" cxnId="{4B03E75C-BAD3-4672-8721-71DBBF5151C9}">
      <dgm:prSet/>
      <dgm:spPr/>
      <dgm:t>
        <a:bodyPr/>
        <a:lstStyle/>
        <a:p>
          <a:endParaRPr lang="es-MX" dirty="0"/>
        </a:p>
      </dgm:t>
    </dgm:pt>
    <dgm:pt modelId="{0E27EB89-6FDC-4F8C-A34C-D9ED40AA26F5}" type="sibTrans" cxnId="{4B03E75C-BAD3-4672-8721-71DBBF5151C9}">
      <dgm:prSet/>
      <dgm:spPr/>
      <dgm:t>
        <a:bodyPr/>
        <a:lstStyle/>
        <a:p>
          <a:endParaRPr lang="es-MX"/>
        </a:p>
      </dgm:t>
    </dgm:pt>
    <dgm:pt modelId="{96A11FCB-56E4-492D-884A-79D5ECA0D9DC}">
      <dgm:prSet phldrT="[Texto]" custT="1"/>
      <dgm:spPr>
        <a:solidFill>
          <a:schemeClr val="bg1"/>
        </a:solidFill>
      </dgm:spPr>
      <dgm:t>
        <a:bodyPr/>
        <a:lstStyle/>
        <a:p>
          <a:r>
            <a:rPr lang="es-MX" sz="2400" b="1" i="1" dirty="0" smtClean="0">
              <a:latin typeface="Times New Roman" pitchFamily="18" charset="0"/>
              <a:cs typeface="Times New Roman" pitchFamily="18" charset="0"/>
            </a:rPr>
            <a:t>Efectos </a:t>
          </a:r>
        </a:p>
        <a:p>
          <a:r>
            <a:rPr lang="es-MX" sz="2400" b="1" i="1" dirty="0" smtClean="0">
              <a:latin typeface="Times New Roman" pitchFamily="18" charset="0"/>
              <a:cs typeface="Times New Roman" pitchFamily="18" charset="0"/>
            </a:rPr>
            <a:t>de la sub-</a:t>
          </a:r>
        </a:p>
        <a:p>
          <a:r>
            <a:rPr lang="es-MX" sz="2400" b="1" i="1" dirty="0" smtClean="0">
              <a:latin typeface="Times New Roman" pitchFamily="18" charset="0"/>
              <a:cs typeface="Times New Roman" pitchFamily="18" charset="0"/>
            </a:rPr>
            <a:t>contratación</a:t>
          </a:r>
          <a:endParaRPr lang="es-MX" sz="2400" b="1" i="1" dirty="0">
            <a:latin typeface="Times New Roman" pitchFamily="18" charset="0"/>
            <a:cs typeface="Times New Roman" pitchFamily="18" charset="0"/>
          </a:endParaRPr>
        </a:p>
      </dgm:t>
    </dgm:pt>
    <dgm:pt modelId="{2224EA3A-F2F6-41AE-AA44-C9B9C0AA057D}" type="parTrans" cxnId="{480C2EE2-C4EF-4AD1-8F9A-95646D1CE831}">
      <dgm:prSet/>
      <dgm:spPr/>
      <dgm:t>
        <a:bodyPr/>
        <a:lstStyle/>
        <a:p>
          <a:endParaRPr lang="es-MX"/>
        </a:p>
      </dgm:t>
    </dgm:pt>
    <dgm:pt modelId="{C3A84BCB-0813-486E-A07D-AFBAEE7EF97C}" type="sibTrans" cxnId="{480C2EE2-C4EF-4AD1-8F9A-95646D1CE831}">
      <dgm:prSet/>
      <dgm:spPr/>
      <dgm:t>
        <a:bodyPr/>
        <a:lstStyle/>
        <a:p>
          <a:endParaRPr lang="es-MX"/>
        </a:p>
      </dgm:t>
    </dgm:pt>
    <dgm:pt modelId="{B462B911-C359-4C86-837C-B75021081212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400" b="1" i="1" dirty="0" smtClean="0">
              <a:latin typeface="Times New Roman" pitchFamily="18" charset="0"/>
              <a:cs typeface="Times New Roman" pitchFamily="18" charset="0"/>
            </a:rPr>
            <a:t>Roles administrativos</a:t>
          </a:r>
        </a:p>
      </dgm:t>
    </dgm:pt>
    <dgm:pt modelId="{F7811362-3854-4795-98C1-DDE7B655F9B8}" type="parTrans" cxnId="{24517F8D-AA0E-44D3-BE0A-69F5FCCB2E28}">
      <dgm:prSet/>
      <dgm:spPr/>
      <dgm:t>
        <a:bodyPr/>
        <a:lstStyle/>
        <a:p>
          <a:endParaRPr lang="es-MX"/>
        </a:p>
      </dgm:t>
    </dgm:pt>
    <dgm:pt modelId="{68C6F0FA-4E0B-4440-950C-53877C5180EF}" type="sibTrans" cxnId="{24517F8D-AA0E-44D3-BE0A-69F5FCCB2E28}">
      <dgm:prSet/>
      <dgm:spPr/>
      <dgm:t>
        <a:bodyPr/>
        <a:lstStyle/>
        <a:p>
          <a:endParaRPr lang="es-MX"/>
        </a:p>
      </dgm:t>
    </dgm:pt>
    <dgm:pt modelId="{33CD8F03-9D7D-42AF-A7EC-5B3A94CCAB48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400" b="1" i="1" dirty="0" smtClean="0">
              <a:latin typeface="Times New Roman" pitchFamily="18" charset="0"/>
              <a:cs typeface="Times New Roman" pitchFamily="18" charset="0"/>
            </a:rPr>
            <a:t>Estrategia administrativa</a:t>
          </a:r>
          <a:endParaRPr lang="es-MX" sz="2400" b="1" i="1" dirty="0">
            <a:latin typeface="Times New Roman" pitchFamily="18" charset="0"/>
            <a:cs typeface="Times New Roman" pitchFamily="18" charset="0"/>
          </a:endParaRPr>
        </a:p>
      </dgm:t>
    </dgm:pt>
    <dgm:pt modelId="{F219FEA2-9B7C-4596-A1E6-1AFDF07710EC}" type="sibTrans" cxnId="{C17BBFF3-3B2E-41F8-AFEE-D84E50B2AB4E}">
      <dgm:prSet/>
      <dgm:spPr/>
      <dgm:t>
        <a:bodyPr/>
        <a:lstStyle/>
        <a:p>
          <a:endParaRPr lang="es-MX"/>
        </a:p>
      </dgm:t>
    </dgm:pt>
    <dgm:pt modelId="{76FE9D2B-EA07-4AFB-B918-BC93B9E64C5B}" type="parTrans" cxnId="{C17BBFF3-3B2E-41F8-AFEE-D84E50B2AB4E}">
      <dgm:prSet/>
      <dgm:spPr/>
      <dgm:t>
        <a:bodyPr/>
        <a:lstStyle/>
        <a:p>
          <a:endParaRPr lang="es-MX"/>
        </a:p>
      </dgm:t>
    </dgm:pt>
    <dgm:pt modelId="{D90E299A-ACFA-46AF-BCF6-53E716BC42E9}" type="pres">
      <dgm:prSet presAssocID="{DBCF6649-8E7D-4687-8217-EB7761507E8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080F52-68CB-4C12-AB4C-4F85DCB42969}" type="pres">
      <dgm:prSet presAssocID="{DBCF6649-8E7D-4687-8217-EB7761507E84}" presName="hierFlow" presStyleCnt="0"/>
      <dgm:spPr/>
    </dgm:pt>
    <dgm:pt modelId="{3BF2ADBB-05F6-4FC9-A8B4-14B3E8C4B446}" type="pres">
      <dgm:prSet presAssocID="{DBCF6649-8E7D-4687-8217-EB7761507E84}" presName="firstBuf" presStyleCnt="0"/>
      <dgm:spPr/>
    </dgm:pt>
    <dgm:pt modelId="{9CE238FE-7B0B-45A7-9A04-667E26E2951C}" type="pres">
      <dgm:prSet presAssocID="{DBCF6649-8E7D-4687-8217-EB7761507E8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180A412-AEBE-492F-B8E6-00DF6E897AAE}" type="pres">
      <dgm:prSet presAssocID="{92775811-E6E9-4687-BDA6-B3EA9D0409B1}" presName="Name17" presStyleCnt="0"/>
      <dgm:spPr/>
    </dgm:pt>
    <dgm:pt modelId="{3943E948-B912-4FA8-BC0C-D2B34AE2EFCC}" type="pres">
      <dgm:prSet presAssocID="{92775811-E6E9-4687-BDA6-B3EA9D0409B1}" presName="level1Shape" presStyleLbl="node0" presStyleIdx="0" presStyleCnt="1" custLinFactNeighborX="1755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EE6EE0F-FDBE-433A-95AB-83566E8896BF}" type="pres">
      <dgm:prSet presAssocID="{92775811-E6E9-4687-BDA6-B3EA9D0409B1}" presName="hierChild2" presStyleCnt="0"/>
      <dgm:spPr/>
    </dgm:pt>
    <dgm:pt modelId="{19C023F5-ABEB-49E7-BB79-E3EBB554F085}" type="pres">
      <dgm:prSet presAssocID="{86A7F5E3-9E57-4F1A-B0D6-4BFAFCC4419A}" presName="Name25" presStyleLbl="parChTrans1D2" presStyleIdx="0" presStyleCnt="2"/>
      <dgm:spPr/>
      <dgm:t>
        <a:bodyPr/>
        <a:lstStyle/>
        <a:p>
          <a:endParaRPr lang="es-MX"/>
        </a:p>
      </dgm:t>
    </dgm:pt>
    <dgm:pt modelId="{2F00AB69-FF75-4119-B383-64088AFC82B5}" type="pres">
      <dgm:prSet presAssocID="{86A7F5E3-9E57-4F1A-B0D6-4BFAFCC4419A}" presName="connTx" presStyleLbl="parChTrans1D2" presStyleIdx="0" presStyleCnt="2"/>
      <dgm:spPr/>
      <dgm:t>
        <a:bodyPr/>
        <a:lstStyle/>
        <a:p>
          <a:endParaRPr lang="es-MX"/>
        </a:p>
      </dgm:t>
    </dgm:pt>
    <dgm:pt modelId="{A277AD8D-4C09-4A69-8653-196E6726200D}" type="pres">
      <dgm:prSet presAssocID="{27AD812C-1E73-4F95-BB14-18476F5FB449}" presName="Name30" presStyleCnt="0"/>
      <dgm:spPr/>
    </dgm:pt>
    <dgm:pt modelId="{1F0B5338-96AC-466C-BDDC-627CF3DA0ACF}" type="pres">
      <dgm:prSet presAssocID="{27AD812C-1E73-4F95-BB14-18476F5FB449}" presName="level2Shape" presStyleLbl="node2" presStyleIdx="0" presStyleCnt="2" custLinFactNeighborX="74896"/>
      <dgm:spPr/>
      <dgm:t>
        <a:bodyPr/>
        <a:lstStyle/>
        <a:p>
          <a:endParaRPr lang="es-MX"/>
        </a:p>
      </dgm:t>
    </dgm:pt>
    <dgm:pt modelId="{A68C708D-9CCC-4B13-A5CF-54EA7FA64540}" type="pres">
      <dgm:prSet presAssocID="{27AD812C-1E73-4F95-BB14-18476F5FB449}" presName="hierChild3" presStyleCnt="0"/>
      <dgm:spPr/>
    </dgm:pt>
    <dgm:pt modelId="{192FFA92-F08F-4633-80DB-C7396A973332}" type="pres">
      <dgm:prSet presAssocID="{23907574-9D1B-4765-BFE9-7008AD7C24A4}" presName="Name25" presStyleLbl="parChTrans1D3" presStyleIdx="0" presStyleCnt="3"/>
      <dgm:spPr/>
      <dgm:t>
        <a:bodyPr/>
        <a:lstStyle/>
        <a:p>
          <a:endParaRPr lang="es-MX"/>
        </a:p>
      </dgm:t>
    </dgm:pt>
    <dgm:pt modelId="{9AD80A7D-F854-43E3-AE1E-5588ED7886A6}" type="pres">
      <dgm:prSet presAssocID="{23907574-9D1B-4765-BFE9-7008AD7C24A4}" presName="connTx" presStyleLbl="parChTrans1D3" presStyleIdx="0" presStyleCnt="3"/>
      <dgm:spPr/>
      <dgm:t>
        <a:bodyPr/>
        <a:lstStyle/>
        <a:p>
          <a:endParaRPr lang="es-MX"/>
        </a:p>
      </dgm:t>
    </dgm:pt>
    <dgm:pt modelId="{235CC138-232A-48EE-998F-5F88278951D6}" type="pres">
      <dgm:prSet presAssocID="{6B5F200B-E6E4-4884-B883-08F20F896CA4}" presName="Name30" presStyleCnt="0"/>
      <dgm:spPr/>
    </dgm:pt>
    <dgm:pt modelId="{A0850DC8-4EAB-4BEC-AD6B-48D6D20FDF2B}" type="pres">
      <dgm:prSet presAssocID="{6B5F200B-E6E4-4884-B883-08F20F896CA4}" presName="level2Shape" presStyleLbl="node3" presStyleIdx="0" presStyleCnt="3" custScaleX="200290" custScaleY="197477" custLinFactNeighborX="95469" custLinFactNeighborY="-38206"/>
      <dgm:spPr/>
      <dgm:t>
        <a:bodyPr/>
        <a:lstStyle/>
        <a:p>
          <a:endParaRPr lang="es-MX"/>
        </a:p>
      </dgm:t>
    </dgm:pt>
    <dgm:pt modelId="{A24E3949-BC62-4760-ACDD-FE4CFBF8F379}" type="pres">
      <dgm:prSet presAssocID="{6B5F200B-E6E4-4884-B883-08F20F896CA4}" presName="hierChild3" presStyleCnt="0"/>
      <dgm:spPr/>
    </dgm:pt>
    <dgm:pt modelId="{1D84B807-A55D-45CF-8036-D1FBA66ED26E}" type="pres">
      <dgm:prSet presAssocID="{DA093E24-77AB-49CF-AC51-B0AC7501D2C2}" presName="Name25" presStyleLbl="parChTrans1D3" presStyleIdx="1" presStyleCnt="3"/>
      <dgm:spPr/>
      <dgm:t>
        <a:bodyPr/>
        <a:lstStyle/>
        <a:p>
          <a:endParaRPr lang="es-MX"/>
        </a:p>
      </dgm:t>
    </dgm:pt>
    <dgm:pt modelId="{AA7306AC-57D0-4906-B8B1-E072DBC03E4B}" type="pres">
      <dgm:prSet presAssocID="{DA093E24-77AB-49CF-AC51-B0AC7501D2C2}" presName="connTx" presStyleLbl="parChTrans1D3" presStyleIdx="1" presStyleCnt="3"/>
      <dgm:spPr/>
      <dgm:t>
        <a:bodyPr/>
        <a:lstStyle/>
        <a:p>
          <a:endParaRPr lang="es-MX"/>
        </a:p>
      </dgm:t>
    </dgm:pt>
    <dgm:pt modelId="{C28645AC-C4F2-429E-AC15-0AC025AE01D3}" type="pres">
      <dgm:prSet presAssocID="{1CE38B10-4FEC-4C2D-81C9-989286DA9F31}" presName="Name30" presStyleCnt="0"/>
      <dgm:spPr/>
    </dgm:pt>
    <dgm:pt modelId="{BDABC618-E056-40CA-8B71-9445365B89D4}" type="pres">
      <dgm:prSet presAssocID="{1CE38B10-4FEC-4C2D-81C9-989286DA9F31}" presName="level2Shape" presStyleLbl="node3" presStyleIdx="1" presStyleCnt="3" custScaleX="198235" custScaleY="173832" custLinFactNeighborX="95476"/>
      <dgm:spPr/>
      <dgm:t>
        <a:bodyPr/>
        <a:lstStyle/>
        <a:p>
          <a:endParaRPr lang="es-MX"/>
        </a:p>
      </dgm:t>
    </dgm:pt>
    <dgm:pt modelId="{F11D5516-B94B-4720-88E5-8A5297558B77}" type="pres">
      <dgm:prSet presAssocID="{1CE38B10-4FEC-4C2D-81C9-989286DA9F31}" presName="hierChild3" presStyleCnt="0"/>
      <dgm:spPr/>
    </dgm:pt>
    <dgm:pt modelId="{A6E4D555-5AD0-4E6C-B7A6-FE743121392A}" type="pres">
      <dgm:prSet presAssocID="{0EEC36A0-E8AD-4460-AB19-0DF367507BDD}" presName="Name25" presStyleLbl="parChTrans1D2" presStyleIdx="1" presStyleCnt="2"/>
      <dgm:spPr/>
      <dgm:t>
        <a:bodyPr/>
        <a:lstStyle/>
        <a:p>
          <a:endParaRPr lang="es-MX"/>
        </a:p>
      </dgm:t>
    </dgm:pt>
    <dgm:pt modelId="{8F0F747D-1503-45D7-B919-A4FF175485E2}" type="pres">
      <dgm:prSet presAssocID="{0EEC36A0-E8AD-4460-AB19-0DF367507BDD}" presName="connTx" presStyleLbl="parChTrans1D2" presStyleIdx="1" presStyleCnt="2"/>
      <dgm:spPr/>
      <dgm:t>
        <a:bodyPr/>
        <a:lstStyle/>
        <a:p>
          <a:endParaRPr lang="es-MX"/>
        </a:p>
      </dgm:t>
    </dgm:pt>
    <dgm:pt modelId="{B841D462-1060-4022-A194-CBB77A2C220B}" type="pres">
      <dgm:prSet presAssocID="{F0A945EC-12E8-4CBD-A581-293E270CF434}" presName="Name30" presStyleCnt="0"/>
      <dgm:spPr/>
    </dgm:pt>
    <dgm:pt modelId="{78D9D0C9-374D-4E47-A9CB-4A6C84B8BA00}" type="pres">
      <dgm:prSet presAssocID="{F0A945EC-12E8-4CBD-A581-293E270CF434}" presName="level2Shape" presStyleLbl="node2" presStyleIdx="1" presStyleCnt="2" custLinFactNeighborX="80402" custLinFactNeighborY="-1643"/>
      <dgm:spPr/>
      <dgm:t>
        <a:bodyPr/>
        <a:lstStyle/>
        <a:p>
          <a:endParaRPr lang="es-MX"/>
        </a:p>
      </dgm:t>
    </dgm:pt>
    <dgm:pt modelId="{039D92A3-04D0-4BED-A29F-E7B6CE86AB44}" type="pres">
      <dgm:prSet presAssocID="{F0A945EC-12E8-4CBD-A581-293E270CF434}" presName="hierChild3" presStyleCnt="0"/>
      <dgm:spPr/>
    </dgm:pt>
    <dgm:pt modelId="{CA86B21E-8846-4140-B6AD-203069F48A97}" type="pres">
      <dgm:prSet presAssocID="{FCC190BD-A78D-4C1D-955F-E2E442B697E1}" presName="Name25" presStyleLbl="parChTrans1D3" presStyleIdx="2" presStyleCnt="3"/>
      <dgm:spPr/>
      <dgm:t>
        <a:bodyPr/>
        <a:lstStyle/>
        <a:p>
          <a:endParaRPr lang="es-MX"/>
        </a:p>
      </dgm:t>
    </dgm:pt>
    <dgm:pt modelId="{C679573A-9D8B-4D05-A1A8-7960B2E0F923}" type="pres">
      <dgm:prSet presAssocID="{FCC190BD-A78D-4C1D-955F-E2E442B697E1}" presName="connTx" presStyleLbl="parChTrans1D3" presStyleIdx="2" presStyleCnt="3"/>
      <dgm:spPr/>
      <dgm:t>
        <a:bodyPr/>
        <a:lstStyle/>
        <a:p>
          <a:endParaRPr lang="es-MX"/>
        </a:p>
      </dgm:t>
    </dgm:pt>
    <dgm:pt modelId="{A1866131-F212-4D0B-BD57-302E1DFF7A79}" type="pres">
      <dgm:prSet presAssocID="{C9736748-72D4-473C-BC0B-292DA9D02FDC}" presName="Name30" presStyleCnt="0"/>
      <dgm:spPr/>
    </dgm:pt>
    <dgm:pt modelId="{3FD16DDA-0363-4013-876F-45D1890004AE}" type="pres">
      <dgm:prSet presAssocID="{C9736748-72D4-473C-BC0B-292DA9D02FDC}" presName="level2Shape" presStyleLbl="node3" presStyleIdx="2" presStyleCnt="3" custScaleX="197726" custLinFactNeighborX="95985" custLinFactNeighborY="351"/>
      <dgm:spPr/>
      <dgm:t>
        <a:bodyPr/>
        <a:lstStyle/>
        <a:p>
          <a:endParaRPr lang="es-MX"/>
        </a:p>
      </dgm:t>
    </dgm:pt>
    <dgm:pt modelId="{441CE971-EB6F-4E57-88F3-23CF286B433E}" type="pres">
      <dgm:prSet presAssocID="{C9736748-72D4-473C-BC0B-292DA9D02FDC}" presName="hierChild3" presStyleCnt="0"/>
      <dgm:spPr/>
    </dgm:pt>
    <dgm:pt modelId="{F9FAAC8E-8940-4058-B417-EFEF366D93EE}" type="pres">
      <dgm:prSet presAssocID="{DBCF6649-8E7D-4687-8217-EB7761507E84}" presName="bgShapesFlow" presStyleCnt="0"/>
      <dgm:spPr/>
    </dgm:pt>
    <dgm:pt modelId="{37F6F5E6-1851-49C3-9CF7-4C8FFF2E5A3F}" type="pres">
      <dgm:prSet presAssocID="{33CD8F03-9D7D-42AF-A7EC-5B3A94CCAB48}" presName="rectComp" presStyleCnt="0"/>
      <dgm:spPr/>
    </dgm:pt>
    <dgm:pt modelId="{D9B90DB9-F088-45D1-913C-28EA9D727EC9}" type="pres">
      <dgm:prSet presAssocID="{33CD8F03-9D7D-42AF-A7EC-5B3A94CCAB48}" presName="bgRect" presStyleLbl="bgShp" presStyleIdx="0" presStyleCnt="3" custScaleX="146778"/>
      <dgm:spPr/>
      <dgm:t>
        <a:bodyPr/>
        <a:lstStyle/>
        <a:p>
          <a:endParaRPr lang="es-MX"/>
        </a:p>
      </dgm:t>
    </dgm:pt>
    <dgm:pt modelId="{0068C24A-C323-4569-A940-4E59BF115E30}" type="pres">
      <dgm:prSet presAssocID="{33CD8F03-9D7D-42AF-A7EC-5B3A94CCAB48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6E564B-BCBA-46D1-8958-23CB72F428B4}" type="pres">
      <dgm:prSet presAssocID="{33CD8F03-9D7D-42AF-A7EC-5B3A94CCAB48}" presName="spComp" presStyleCnt="0"/>
      <dgm:spPr/>
    </dgm:pt>
    <dgm:pt modelId="{0DFCD541-2642-48C3-866C-D9C49E42FD77}" type="pres">
      <dgm:prSet presAssocID="{33CD8F03-9D7D-42AF-A7EC-5B3A94CCAB48}" presName="hSp" presStyleCnt="0"/>
      <dgm:spPr/>
    </dgm:pt>
    <dgm:pt modelId="{3519B3E7-64E2-4FA9-B3F0-6433E45426A7}" type="pres">
      <dgm:prSet presAssocID="{96A11FCB-56E4-492D-884A-79D5ECA0D9DC}" presName="rectComp" presStyleCnt="0"/>
      <dgm:spPr/>
    </dgm:pt>
    <dgm:pt modelId="{AD016C17-B623-4B46-8077-EE38845D67E5}" type="pres">
      <dgm:prSet presAssocID="{96A11FCB-56E4-492D-884A-79D5ECA0D9DC}" presName="bgRect" presStyleLbl="bgShp" presStyleIdx="1" presStyleCnt="3" custScaleX="129674"/>
      <dgm:spPr/>
      <dgm:t>
        <a:bodyPr/>
        <a:lstStyle/>
        <a:p>
          <a:endParaRPr lang="es-MX"/>
        </a:p>
      </dgm:t>
    </dgm:pt>
    <dgm:pt modelId="{575F7EB0-015C-4164-BC66-45B9BC7BAC51}" type="pres">
      <dgm:prSet presAssocID="{96A11FCB-56E4-492D-884A-79D5ECA0D9DC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52619D-C40C-40DB-80CB-396FE21FE3E9}" type="pres">
      <dgm:prSet presAssocID="{96A11FCB-56E4-492D-884A-79D5ECA0D9DC}" presName="spComp" presStyleCnt="0"/>
      <dgm:spPr/>
    </dgm:pt>
    <dgm:pt modelId="{DE2D0F4F-C65E-4B9D-AB6F-3CAC218E6F14}" type="pres">
      <dgm:prSet presAssocID="{96A11FCB-56E4-492D-884A-79D5ECA0D9DC}" presName="hSp" presStyleCnt="0"/>
      <dgm:spPr/>
    </dgm:pt>
    <dgm:pt modelId="{39FE1B0C-DE67-4DD8-8574-50A90656A110}" type="pres">
      <dgm:prSet presAssocID="{B462B911-C359-4C86-837C-B75021081212}" presName="rectComp" presStyleCnt="0"/>
      <dgm:spPr/>
    </dgm:pt>
    <dgm:pt modelId="{09B8CA2B-FA16-4276-8E09-E4B7A29F3914}" type="pres">
      <dgm:prSet presAssocID="{B462B911-C359-4C86-837C-B75021081212}" presName="bgRect" presStyleLbl="bgShp" presStyleIdx="2" presStyleCnt="3" custScaleX="181229" custLinFactNeighborX="4409"/>
      <dgm:spPr/>
      <dgm:t>
        <a:bodyPr/>
        <a:lstStyle/>
        <a:p>
          <a:endParaRPr lang="es-MX"/>
        </a:p>
      </dgm:t>
    </dgm:pt>
    <dgm:pt modelId="{9166554F-8206-4662-AB5A-AD50F84508F0}" type="pres">
      <dgm:prSet presAssocID="{B462B911-C359-4C86-837C-B75021081212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5A3187-1656-4BE3-9046-40C86B2B3C2E}" srcId="{27AD812C-1E73-4F95-BB14-18476F5FB449}" destId="{6B5F200B-E6E4-4884-B883-08F20F896CA4}" srcOrd="0" destOrd="0" parTransId="{23907574-9D1B-4765-BFE9-7008AD7C24A4}" sibTransId="{05A18311-5DCB-49FD-9E26-67DE4726CE8E}"/>
    <dgm:cxn modelId="{C92FBE01-F4D6-40E5-902B-96760091FAA2}" type="presOf" srcId="{DA093E24-77AB-49CF-AC51-B0AC7501D2C2}" destId="{1D84B807-A55D-45CF-8036-D1FBA66ED26E}" srcOrd="0" destOrd="0" presId="urn:microsoft.com/office/officeart/2005/8/layout/hierarchy5"/>
    <dgm:cxn modelId="{F592B52C-4018-4A8A-BEB8-5CB903FC21DC}" type="presOf" srcId="{6B5F200B-E6E4-4884-B883-08F20F896CA4}" destId="{A0850DC8-4EAB-4BEC-AD6B-48D6D20FDF2B}" srcOrd="0" destOrd="0" presId="urn:microsoft.com/office/officeart/2005/8/layout/hierarchy5"/>
    <dgm:cxn modelId="{F1219B19-FFBE-4843-A0FD-2576CCA73058}" type="presOf" srcId="{86A7F5E3-9E57-4F1A-B0D6-4BFAFCC4419A}" destId="{2F00AB69-FF75-4119-B383-64088AFC82B5}" srcOrd="1" destOrd="0" presId="urn:microsoft.com/office/officeart/2005/8/layout/hierarchy5"/>
    <dgm:cxn modelId="{4C4867A5-515B-4A09-B4C8-08AAF99B1CC4}" type="presOf" srcId="{0EEC36A0-E8AD-4460-AB19-0DF367507BDD}" destId="{8F0F747D-1503-45D7-B919-A4FF175485E2}" srcOrd="1" destOrd="0" presId="urn:microsoft.com/office/officeart/2005/8/layout/hierarchy5"/>
    <dgm:cxn modelId="{BE6A6BA9-9ABD-4799-A4E3-48FDC3659A29}" srcId="{92775811-E6E9-4687-BDA6-B3EA9D0409B1}" destId="{F0A945EC-12E8-4CBD-A581-293E270CF434}" srcOrd="1" destOrd="0" parTransId="{0EEC36A0-E8AD-4460-AB19-0DF367507BDD}" sibTransId="{59B91E45-7BC8-49E0-97B4-7F9A8DCD1956}"/>
    <dgm:cxn modelId="{18DC0BE7-E62C-4E89-AAB9-30CD2CAC6789}" srcId="{27AD812C-1E73-4F95-BB14-18476F5FB449}" destId="{1CE38B10-4FEC-4C2D-81C9-989286DA9F31}" srcOrd="1" destOrd="0" parTransId="{DA093E24-77AB-49CF-AC51-B0AC7501D2C2}" sibTransId="{30922366-79DF-453E-9C4C-609325973702}"/>
    <dgm:cxn modelId="{24517F8D-AA0E-44D3-BE0A-69F5FCCB2E28}" srcId="{DBCF6649-8E7D-4687-8217-EB7761507E84}" destId="{B462B911-C359-4C86-837C-B75021081212}" srcOrd="3" destOrd="0" parTransId="{F7811362-3854-4795-98C1-DDE7B655F9B8}" sibTransId="{68C6F0FA-4E0B-4440-950C-53877C5180EF}"/>
    <dgm:cxn modelId="{C17BBFF3-3B2E-41F8-AFEE-D84E50B2AB4E}" srcId="{DBCF6649-8E7D-4687-8217-EB7761507E84}" destId="{33CD8F03-9D7D-42AF-A7EC-5B3A94CCAB48}" srcOrd="1" destOrd="0" parTransId="{76FE9D2B-EA07-4AFB-B918-BC93B9E64C5B}" sibTransId="{F219FEA2-9B7C-4596-A1E6-1AFDF07710EC}"/>
    <dgm:cxn modelId="{31F24611-9103-4797-B132-C9009A5B8CB2}" type="presOf" srcId="{FCC190BD-A78D-4C1D-955F-E2E442B697E1}" destId="{C679573A-9D8B-4D05-A1A8-7960B2E0F923}" srcOrd="1" destOrd="0" presId="urn:microsoft.com/office/officeart/2005/8/layout/hierarchy5"/>
    <dgm:cxn modelId="{81178F0B-D666-4852-A6CC-2F385716CA8D}" type="presOf" srcId="{96A11FCB-56E4-492D-884A-79D5ECA0D9DC}" destId="{575F7EB0-015C-4164-BC66-45B9BC7BAC51}" srcOrd="1" destOrd="0" presId="urn:microsoft.com/office/officeart/2005/8/layout/hierarchy5"/>
    <dgm:cxn modelId="{3A50DBBE-03EE-4396-A17E-12B664FA2124}" type="presOf" srcId="{23907574-9D1B-4765-BFE9-7008AD7C24A4}" destId="{9AD80A7D-F854-43E3-AE1E-5588ED7886A6}" srcOrd="1" destOrd="0" presId="urn:microsoft.com/office/officeart/2005/8/layout/hierarchy5"/>
    <dgm:cxn modelId="{34D0A0EB-678C-4031-9731-73CE1B33AC5B}" type="presOf" srcId="{1CE38B10-4FEC-4C2D-81C9-989286DA9F31}" destId="{BDABC618-E056-40CA-8B71-9445365B89D4}" srcOrd="0" destOrd="0" presId="urn:microsoft.com/office/officeart/2005/8/layout/hierarchy5"/>
    <dgm:cxn modelId="{4DB522A2-B655-42A0-9086-84DAB65375C9}" type="presOf" srcId="{33CD8F03-9D7D-42AF-A7EC-5B3A94CCAB48}" destId="{0068C24A-C323-4569-A940-4E59BF115E30}" srcOrd="1" destOrd="0" presId="urn:microsoft.com/office/officeart/2005/8/layout/hierarchy5"/>
    <dgm:cxn modelId="{FA3ADCE6-691E-456F-92FE-86BDB5373480}" type="presOf" srcId="{FCC190BD-A78D-4C1D-955F-E2E442B697E1}" destId="{CA86B21E-8846-4140-B6AD-203069F48A97}" srcOrd="0" destOrd="0" presId="urn:microsoft.com/office/officeart/2005/8/layout/hierarchy5"/>
    <dgm:cxn modelId="{29B6CD56-4335-4FD8-B301-014F42E63710}" type="presOf" srcId="{96A11FCB-56E4-492D-884A-79D5ECA0D9DC}" destId="{AD016C17-B623-4B46-8077-EE38845D67E5}" srcOrd="0" destOrd="0" presId="urn:microsoft.com/office/officeart/2005/8/layout/hierarchy5"/>
    <dgm:cxn modelId="{480C2EE2-C4EF-4AD1-8F9A-95646D1CE831}" srcId="{DBCF6649-8E7D-4687-8217-EB7761507E84}" destId="{96A11FCB-56E4-492D-884A-79D5ECA0D9DC}" srcOrd="2" destOrd="0" parTransId="{2224EA3A-F2F6-41AE-AA44-C9B9C0AA057D}" sibTransId="{C3A84BCB-0813-486E-A07D-AFBAEE7EF97C}"/>
    <dgm:cxn modelId="{FD99F0D7-30D3-4D24-B5D9-420AA459AB51}" type="presOf" srcId="{C9736748-72D4-473C-BC0B-292DA9D02FDC}" destId="{3FD16DDA-0363-4013-876F-45D1890004AE}" srcOrd="0" destOrd="0" presId="urn:microsoft.com/office/officeart/2005/8/layout/hierarchy5"/>
    <dgm:cxn modelId="{F04E1C04-A37F-47F1-9E93-5EC00E62D05E}" srcId="{DBCF6649-8E7D-4687-8217-EB7761507E84}" destId="{92775811-E6E9-4687-BDA6-B3EA9D0409B1}" srcOrd="0" destOrd="0" parTransId="{0BAC03F2-3223-4E4C-B5A0-B7A0D21247AC}" sibTransId="{1C8D4C53-C9A0-4009-92EF-C3B5F1B88664}"/>
    <dgm:cxn modelId="{4FF1C126-B815-475B-8812-00E1725F3713}" type="presOf" srcId="{0EEC36A0-E8AD-4460-AB19-0DF367507BDD}" destId="{A6E4D555-5AD0-4E6C-B7A6-FE743121392A}" srcOrd="0" destOrd="0" presId="urn:microsoft.com/office/officeart/2005/8/layout/hierarchy5"/>
    <dgm:cxn modelId="{B6E705BA-6101-49CE-A0A8-6F3ABDAA1263}" srcId="{92775811-E6E9-4687-BDA6-B3EA9D0409B1}" destId="{27AD812C-1E73-4F95-BB14-18476F5FB449}" srcOrd="0" destOrd="0" parTransId="{86A7F5E3-9E57-4F1A-B0D6-4BFAFCC4419A}" sibTransId="{23EDFA3F-9167-4D20-BC29-5DD2032E96DA}"/>
    <dgm:cxn modelId="{3D0B843C-81F9-41B5-83DC-3715BB3243BF}" type="presOf" srcId="{DBCF6649-8E7D-4687-8217-EB7761507E84}" destId="{D90E299A-ACFA-46AF-BCF6-53E716BC42E9}" srcOrd="0" destOrd="0" presId="urn:microsoft.com/office/officeart/2005/8/layout/hierarchy5"/>
    <dgm:cxn modelId="{4B03E75C-BAD3-4672-8721-71DBBF5151C9}" srcId="{F0A945EC-12E8-4CBD-A581-293E270CF434}" destId="{C9736748-72D4-473C-BC0B-292DA9D02FDC}" srcOrd="0" destOrd="0" parTransId="{FCC190BD-A78D-4C1D-955F-E2E442B697E1}" sibTransId="{0E27EB89-6FDC-4F8C-A34C-D9ED40AA26F5}"/>
    <dgm:cxn modelId="{371559DF-6791-48F6-BA9F-E6389A223C24}" type="presOf" srcId="{92775811-E6E9-4687-BDA6-B3EA9D0409B1}" destId="{3943E948-B912-4FA8-BC0C-D2B34AE2EFCC}" srcOrd="0" destOrd="0" presId="urn:microsoft.com/office/officeart/2005/8/layout/hierarchy5"/>
    <dgm:cxn modelId="{71BB1F8E-A0EF-4C7A-8AAE-3FC47173F19E}" type="presOf" srcId="{B462B911-C359-4C86-837C-B75021081212}" destId="{9166554F-8206-4662-AB5A-AD50F84508F0}" srcOrd="1" destOrd="0" presId="urn:microsoft.com/office/officeart/2005/8/layout/hierarchy5"/>
    <dgm:cxn modelId="{D79A529C-169E-4527-921C-E53F6613362C}" type="presOf" srcId="{B462B911-C359-4C86-837C-B75021081212}" destId="{09B8CA2B-FA16-4276-8E09-E4B7A29F3914}" srcOrd="0" destOrd="0" presId="urn:microsoft.com/office/officeart/2005/8/layout/hierarchy5"/>
    <dgm:cxn modelId="{DEAEE2FA-DE28-49FB-84D6-149BD8E30BC0}" type="presOf" srcId="{33CD8F03-9D7D-42AF-A7EC-5B3A94CCAB48}" destId="{D9B90DB9-F088-45D1-913C-28EA9D727EC9}" srcOrd="0" destOrd="0" presId="urn:microsoft.com/office/officeart/2005/8/layout/hierarchy5"/>
    <dgm:cxn modelId="{CD9FEAA0-A533-4326-B2C3-F1712237A37A}" type="presOf" srcId="{DA093E24-77AB-49CF-AC51-B0AC7501D2C2}" destId="{AA7306AC-57D0-4906-B8B1-E072DBC03E4B}" srcOrd="1" destOrd="0" presId="urn:microsoft.com/office/officeart/2005/8/layout/hierarchy5"/>
    <dgm:cxn modelId="{928A5A9F-01FF-4E26-825F-5FCD8E0CD7BA}" type="presOf" srcId="{F0A945EC-12E8-4CBD-A581-293E270CF434}" destId="{78D9D0C9-374D-4E47-A9CB-4A6C84B8BA00}" srcOrd="0" destOrd="0" presId="urn:microsoft.com/office/officeart/2005/8/layout/hierarchy5"/>
    <dgm:cxn modelId="{E4E181E9-39F9-4E9A-847E-697AD33D81CC}" type="presOf" srcId="{86A7F5E3-9E57-4F1A-B0D6-4BFAFCC4419A}" destId="{19C023F5-ABEB-49E7-BB79-E3EBB554F085}" srcOrd="0" destOrd="0" presId="urn:microsoft.com/office/officeart/2005/8/layout/hierarchy5"/>
    <dgm:cxn modelId="{6ADBE2F0-33C0-4C35-A8A4-B57ADF6D3B06}" type="presOf" srcId="{27AD812C-1E73-4F95-BB14-18476F5FB449}" destId="{1F0B5338-96AC-466C-BDDC-627CF3DA0ACF}" srcOrd="0" destOrd="0" presId="urn:microsoft.com/office/officeart/2005/8/layout/hierarchy5"/>
    <dgm:cxn modelId="{8F1F31C8-C8F5-4B2F-AEB4-C8497FD31010}" type="presOf" srcId="{23907574-9D1B-4765-BFE9-7008AD7C24A4}" destId="{192FFA92-F08F-4633-80DB-C7396A973332}" srcOrd="0" destOrd="0" presId="urn:microsoft.com/office/officeart/2005/8/layout/hierarchy5"/>
    <dgm:cxn modelId="{090C7E4D-4A70-4EFE-B5DE-FC941FED2F70}" type="presParOf" srcId="{D90E299A-ACFA-46AF-BCF6-53E716BC42E9}" destId="{4B080F52-68CB-4C12-AB4C-4F85DCB42969}" srcOrd="0" destOrd="0" presId="urn:microsoft.com/office/officeart/2005/8/layout/hierarchy5"/>
    <dgm:cxn modelId="{D5E13959-4792-4FD5-B0A1-1F04546C536B}" type="presParOf" srcId="{4B080F52-68CB-4C12-AB4C-4F85DCB42969}" destId="{3BF2ADBB-05F6-4FC9-A8B4-14B3E8C4B446}" srcOrd="0" destOrd="0" presId="urn:microsoft.com/office/officeart/2005/8/layout/hierarchy5"/>
    <dgm:cxn modelId="{5F01CCEE-715E-4BC6-B586-E777C29B2D7B}" type="presParOf" srcId="{4B080F52-68CB-4C12-AB4C-4F85DCB42969}" destId="{9CE238FE-7B0B-45A7-9A04-667E26E2951C}" srcOrd="1" destOrd="0" presId="urn:microsoft.com/office/officeart/2005/8/layout/hierarchy5"/>
    <dgm:cxn modelId="{B13FDAB9-2B55-4F32-BFE4-03A77F4E4E6D}" type="presParOf" srcId="{9CE238FE-7B0B-45A7-9A04-667E26E2951C}" destId="{1180A412-AEBE-492F-B8E6-00DF6E897AAE}" srcOrd="0" destOrd="0" presId="urn:microsoft.com/office/officeart/2005/8/layout/hierarchy5"/>
    <dgm:cxn modelId="{E511D86D-B8D1-4F3B-9A68-491662276870}" type="presParOf" srcId="{1180A412-AEBE-492F-B8E6-00DF6E897AAE}" destId="{3943E948-B912-4FA8-BC0C-D2B34AE2EFCC}" srcOrd="0" destOrd="0" presId="urn:microsoft.com/office/officeart/2005/8/layout/hierarchy5"/>
    <dgm:cxn modelId="{1CE44B03-42BF-4ED1-A3B6-D469E078D230}" type="presParOf" srcId="{1180A412-AEBE-492F-B8E6-00DF6E897AAE}" destId="{1EE6EE0F-FDBE-433A-95AB-83566E8896BF}" srcOrd="1" destOrd="0" presId="urn:microsoft.com/office/officeart/2005/8/layout/hierarchy5"/>
    <dgm:cxn modelId="{BDAC4CEF-FD6E-4867-8B00-A26E94E7485D}" type="presParOf" srcId="{1EE6EE0F-FDBE-433A-95AB-83566E8896BF}" destId="{19C023F5-ABEB-49E7-BB79-E3EBB554F085}" srcOrd="0" destOrd="0" presId="urn:microsoft.com/office/officeart/2005/8/layout/hierarchy5"/>
    <dgm:cxn modelId="{DE18D905-05BC-4CBF-904F-3B53146D150E}" type="presParOf" srcId="{19C023F5-ABEB-49E7-BB79-E3EBB554F085}" destId="{2F00AB69-FF75-4119-B383-64088AFC82B5}" srcOrd="0" destOrd="0" presId="urn:microsoft.com/office/officeart/2005/8/layout/hierarchy5"/>
    <dgm:cxn modelId="{056179B3-43E4-4D7C-A31B-A21A247C3C7A}" type="presParOf" srcId="{1EE6EE0F-FDBE-433A-95AB-83566E8896BF}" destId="{A277AD8D-4C09-4A69-8653-196E6726200D}" srcOrd="1" destOrd="0" presId="urn:microsoft.com/office/officeart/2005/8/layout/hierarchy5"/>
    <dgm:cxn modelId="{220A6F55-898C-495F-8B1C-DE72001401B6}" type="presParOf" srcId="{A277AD8D-4C09-4A69-8653-196E6726200D}" destId="{1F0B5338-96AC-466C-BDDC-627CF3DA0ACF}" srcOrd="0" destOrd="0" presId="urn:microsoft.com/office/officeart/2005/8/layout/hierarchy5"/>
    <dgm:cxn modelId="{F80E12A9-FDF4-46F7-B5DD-F6C01A306CDE}" type="presParOf" srcId="{A277AD8D-4C09-4A69-8653-196E6726200D}" destId="{A68C708D-9CCC-4B13-A5CF-54EA7FA64540}" srcOrd="1" destOrd="0" presId="urn:microsoft.com/office/officeart/2005/8/layout/hierarchy5"/>
    <dgm:cxn modelId="{AFE3EDBB-280F-414E-B0E7-74BCB52CE538}" type="presParOf" srcId="{A68C708D-9CCC-4B13-A5CF-54EA7FA64540}" destId="{192FFA92-F08F-4633-80DB-C7396A973332}" srcOrd="0" destOrd="0" presId="urn:microsoft.com/office/officeart/2005/8/layout/hierarchy5"/>
    <dgm:cxn modelId="{D46804F5-B54A-48AD-9DD9-A7D85F7EEFFD}" type="presParOf" srcId="{192FFA92-F08F-4633-80DB-C7396A973332}" destId="{9AD80A7D-F854-43E3-AE1E-5588ED7886A6}" srcOrd="0" destOrd="0" presId="urn:microsoft.com/office/officeart/2005/8/layout/hierarchy5"/>
    <dgm:cxn modelId="{B5A9815F-E606-4FCD-8FB4-793A2214B5AB}" type="presParOf" srcId="{A68C708D-9CCC-4B13-A5CF-54EA7FA64540}" destId="{235CC138-232A-48EE-998F-5F88278951D6}" srcOrd="1" destOrd="0" presId="urn:microsoft.com/office/officeart/2005/8/layout/hierarchy5"/>
    <dgm:cxn modelId="{535AA49F-045D-4308-84B6-0B35A7234340}" type="presParOf" srcId="{235CC138-232A-48EE-998F-5F88278951D6}" destId="{A0850DC8-4EAB-4BEC-AD6B-48D6D20FDF2B}" srcOrd="0" destOrd="0" presId="urn:microsoft.com/office/officeart/2005/8/layout/hierarchy5"/>
    <dgm:cxn modelId="{A3081DDC-0FCF-4D7D-A3FE-4FEE72FB2C5E}" type="presParOf" srcId="{235CC138-232A-48EE-998F-5F88278951D6}" destId="{A24E3949-BC62-4760-ACDD-FE4CFBF8F379}" srcOrd="1" destOrd="0" presId="urn:microsoft.com/office/officeart/2005/8/layout/hierarchy5"/>
    <dgm:cxn modelId="{2B428FB4-3E15-4A33-86EF-49AB847F8269}" type="presParOf" srcId="{A68C708D-9CCC-4B13-A5CF-54EA7FA64540}" destId="{1D84B807-A55D-45CF-8036-D1FBA66ED26E}" srcOrd="2" destOrd="0" presId="urn:microsoft.com/office/officeart/2005/8/layout/hierarchy5"/>
    <dgm:cxn modelId="{2161DF23-0459-474E-B247-3D6727E0C3CE}" type="presParOf" srcId="{1D84B807-A55D-45CF-8036-D1FBA66ED26E}" destId="{AA7306AC-57D0-4906-B8B1-E072DBC03E4B}" srcOrd="0" destOrd="0" presId="urn:microsoft.com/office/officeart/2005/8/layout/hierarchy5"/>
    <dgm:cxn modelId="{1AC521E9-D095-4045-8E9D-746177CDCC50}" type="presParOf" srcId="{A68C708D-9CCC-4B13-A5CF-54EA7FA64540}" destId="{C28645AC-C4F2-429E-AC15-0AC025AE01D3}" srcOrd="3" destOrd="0" presId="urn:microsoft.com/office/officeart/2005/8/layout/hierarchy5"/>
    <dgm:cxn modelId="{45C2E6F5-6B14-4B90-9531-22C23897D0EF}" type="presParOf" srcId="{C28645AC-C4F2-429E-AC15-0AC025AE01D3}" destId="{BDABC618-E056-40CA-8B71-9445365B89D4}" srcOrd="0" destOrd="0" presId="urn:microsoft.com/office/officeart/2005/8/layout/hierarchy5"/>
    <dgm:cxn modelId="{B0942873-D644-4722-8EF8-980E5D0D8C48}" type="presParOf" srcId="{C28645AC-C4F2-429E-AC15-0AC025AE01D3}" destId="{F11D5516-B94B-4720-88E5-8A5297558B77}" srcOrd="1" destOrd="0" presId="urn:microsoft.com/office/officeart/2005/8/layout/hierarchy5"/>
    <dgm:cxn modelId="{7FC4F376-05AA-4848-906F-A4B464DA0668}" type="presParOf" srcId="{1EE6EE0F-FDBE-433A-95AB-83566E8896BF}" destId="{A6E4D555-5AD0-4E6C-B7A6-FE743121392A}" srcOrd="2" destOrd="0" presId="urn:microsoft.com/office/officeart/2005/8/layout/hierarchy5"/>
    <dgm:cxn modelId="{7CD4EA9D-A254-43FD-82B8-835536230330}" type="presParOf" srcId="{A6E4D555-5AD0-4E6C-B7A6-FE743121392A}" destId="{8F0F747D-1503-45D7-B919-A4FF175485E2}" srcOrd="0" destOrd="0" presId="urn:microsoft.com/office/officeart/2005/8/layout/hierarchy5"/>
    <dgm:cxn modelId="{64C5A109-77FC-4A2B-A124-64E6E67050A6}" type="presParOf" srcId="{1EE6EE0F-FDBE-433A-95AB-83566E8896BF}" destId="{B841D462-1060-4022-A194-CBB77A2C220B}" srcOrd="3" destOrd="0" presId="urn:microsoft.com/office/officeart/2005/8/layout/hierarchy5"/>
    <dgm:cxn modelId="{D429A9E2-071E-4D59-A30E-80370CA5328F}" type="presParOf" srcId="{B841D462-1060-4022-A194-CBB77A2C220B}" destId="{78D9D0C9-374D-4E47-A9CB-4A6C84B8BA00}" srcOrd="0" destOrd="0" presId="urn:microsoft.com/office/officeart/2005/8/layout/hierarchy5"/>
    <dgm:cxn modelId="{A6F238EF-72E0-4930-8047-108CF9C3E04E}" type="presParOf" srcId="{B841D462-1060-4022-A194-CBB77A2C220B}" destId="{039D92A3-04D0-4BED-A29F-E7B6CE86AB44}" srcOrd="1" destOrd="0" presId="urn:microsoft.com/office/officeart/2005/8/layout/hierarchy5"/>
    <dgm:cxn modelId="{0E8CF21C-011B-47E2-AC39-CB302620B5E4}" type="presParOf" srcId="{039D92A3-04D0-4BED-A29F-E7B6CE86AB44}" destId="{CA86B21E-8846-4140-B6AD-203069F48A97}" srcOrd="0" destOrd="0" presId="urn:microsoft.com/office/officeart/2005/8/layout/hierarchy5"/>
    <dgm:cxn modelId="{481EBA9A-0CCD-45D1-B8B2-CE25618F9FBC}" type="presParOf" srcId="{CA86B21E-8846-4140-B6AD-203069F48A97}" destId="{C679573A-9D8B-4D05-A1A8-7960B2E0F923}" srcOrd="0" destOrd="0" presId="urn:microsoft.com/office/officeart/2005/8/layout/hierarchy5"/>
    <dgm:cxn modelId="{3823E7FB-BA78-45CB-B5AF-90862F057D75}" type="presParOf" srcId="{039D92A3-04D0-4BED-A29F-E7B6CE86AB44}" destId="{A1866131-F212-4D0B-BD57-302E1DFF7A79}" srcOrd="1" destOrd="0" presId="urn:microsoft.com/office/officeart/2005/8/layout/hierarchy5"/>
    <dgm:cxn modelId="{914D48DC-B033-42F5-8CF5-903C3570BAFA}" type="presParOf" srcId="{A1866131-F212-4D0B-BD57-302E1DFF7A79}" destId="{3FD16DDA-0363-4013-876F-45D1890004AE}" srcOrd="0" destOrd="0" presId="urn:microsoft.com/office/officeart/2005/8/layout/hierarchy5"/>
    <dgm:cxn modelId="{3F13578A-F4B5-452A-B3F4-790CDE9CFEAA}" type="presParOf" srcId="{A1866131-F212-4D0B-BD57-302E1DFF7A79}" destId="{441CE971-EB6F-4E57-88F3-23CF286B433E}" srcOrd="1" destOrd="0" presId="urn:microsoft.com/office/officeart/2005/8/layout/hierarchy5"/>
    <dgm:cxn modelId="{10C04E2B-DB21-4F1F-8E87-3A1BDACB0A47}" type="presParOf" srcId="{D90E299A-ACFA-46AF-BCF6-53E716BC42E9}" destId="{F9FAAC8E-8940-4058-B417-EFEF366D93EE}" srcOrd="1" destOrd="0" presId="urn:microsoft.com/office/officeart/2005/8/layout/hierarchy5"/>
    <dgm:cxn modelId="{FC0A4A94-5477-4B07-8ABD-06E4E6A1B66D}" type="presParOf" srcId="{F9FAAC8E-8940-4058-B417-EFEF366D93EE}" destId="{37F6F5E6-1851-49C3-9CF7-4C8FFF2E5A3F}" srcOrd="0" destOrd="0" presId="urn:microsoft.com/office/officeart/2005/8/layout/hierarchy5"/>
    <dgm:cxn modelId="{9BDB1E5B-DF66-43E8-A576-F6DF55DBB9FE}" type="presParOf" srcId="{37F6F5E6-1851-49C3-9CF7-4C8FFF2E5A3F}" destId="{D9B90DB9-F088-45D1-913C-28EA9D727EC9}" srcOrd="0" destOrd="0" presId="urn:microsoft.com/office/officeart/2005/8/layout/hierarchy5"/>
    <dgm:cxn modelId="{54AB8D79-4BBA-4BBF-9312-953BF19D00C1}" type="presParOf" srcId="{37F6F5E6-1851-49C3-9CF7-4C8FFF2E5A3F}" destId="{0068C24A-C323-4569-A940-4E59BF115E30}" srcOrd="1" destOrd="0" presId="urn:microsoft.com/office/officeart/2005/8/layout/hierarchy5"/>
    <dgm:cxn modelId="{D097BFBE-ADF4-4A37-B3E2-EA231D6C9E94}" type="presParOf" srcId="{F9FAAC8E-8940-4058-B417-EFEF366D93EE}" destId="{826E564B-BCBA-46D1-8958-23CB72F428B4}" srcOrd="1" destOrd="0" presId="urn:microsoft.com/office/officeart/2005/8/layout/hierarchy5"/>
    <dgm:cxn modelId="{73FE6E89-1948-4951-8D83-0730C515AE5C}" type="presParOf" srcId="{826E564B-BCBA-46D1-8958-23CB72F428B4}" destId="{0DFCD541-2642-48C3-866C-D9C49E42FD77}" srcOrd="0" destOrd="0" presId="urn:microsoft.com/office/officeart/2005/8/layout/hierarchy5"/>
    <dgm:cxn modelId="{6B2DAC22-6791-4F4F-9096-C13063419F28}" type="presParOf" srcId="{F9FAAC8E-8940-4058-B417-EFEF366D93EE}" destId="{3519B3E7-64E2-4FA9-B3F0-6433E45426A7}" srcOrd="2" destOrd="0" presId="urn:microsoft.com/office/officeart/2005/8/layout/hierarchy5"/>
    <dgm:cxn modelId="{AF2E947F-329A-426D-BC49-0FA417E98DC0}" type="presParOf" srcId="{3519B3E7-64E2-4FA9-B3F0-6433E45426A7}" destId="{AD016C17-B623-4B46-8077-EE38845D67E5}" srcOrd="0" destOrd="0" presId="urn:microsoft.com/office/officeart/2005/8/layout/hierarchy5"/>
    <dgm:cxn modelId="{1EDDA6DF-54F5-4C56-8BB2-45CF75633D01}" type="presParOf" srcId="{3519B3E7-64E2-4FA9-B3F0-6433E45426A7}" destId="{575F7EB0-015C-4164-BC66-45B9BC7BAC51}" srcOrd="1" destOrd="0" presId="urn:microsoft.com/office/officeart/2005/8/layout/hierarchy5"/>
    <dgm:cxn modelId="{4A111AEA-CA80-4C7A-8023-3C078156A94A}" type="presParOf" srcId="{F9FAAC8E-8940-4058-B417-EFEF366D93EE}" destId="{E952619D-C40C-40DB-80CB-396FE21FE3E9}" srcOrd="3" destOrd="0" presId="urn:microsoft.com/office/officeart/2005/8/layout/hierarchy5"/>
    <dgm:cxn modelId="{002D731D-D1C9-43B5-B672-7CEC1BE56434}" type="presParOf" srcId="{E952619D-C40C-40DB-80CB-396FE21FE3E9}" destId="{DE2D0F4F-C65E-4B9D-AB6F-3CAC218E6F14}" srcOrd="0" destOrd="0" presId="urn:microsoft.com/office/officeart/2005/8/layout/hierarchy5"/>
    <dgm:cxn modelId="{1853EC7F-7296-4091-99C7-74C5F916AEDF}" type="presParOf" srcId="{F9FAAC8E-8940-4058-B417-EFEF366D93EE}" destId="{39FE1B0C-DE67-4DD8-8574-50A90656A110}" srcOrd="4" destOrd="0" presId="urn:microsoft.com/office/officeart/2005/8/layout/hierarchy5"/>
    <dgm:cxn modelId="{6223B33A-0ABC-4CCC-B595-21593D32D2BB}" type="presParOf" srcId="{39FE1B0C-DE67-4DD8-8574-50A90656A110}" destId="{09B8CA2B-FA16-4276-8E09-E4B7A29F3914}" srcOrd="0" destOrd="0" presId="urn:microsoft.com/office/officeart/2005/8/layout/hierarchy5"/>
    <dgm:cxn modelId="{7F6C81AC-AA2F-4550-AC18-EDB51E182CBA}" type="presParOf" srcId="{39FE1B0C-DE67-4DD8-8574-50A90656A110}" destId="{9166554F-8206-4662-AB5A-AD50F84508F0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F4B89-E5E9-47E8-AD45-0E97DD00198E}" type="doc">
      <dgm:prSet loTypeId="urn:microsoft.com/office/officeart/2005/8/layout/default#1" loCatId="list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9952929E-DBA2-442E-A32B-3FB66D39D06C}">
      <dgm:prSet phldrT="[Texto]"/>
      <dgm:spPr/>
      <dgm:t>
        <a:bodyPr/>
        <a:lstStyle/>
        <a:p>
          <a:r>
            <a:rPr lang="es-MX" b="1" i="1" dirty="0" smtClean="0">
              <a:latin typeface="Times New Roman" pitchFamily="18" charset="0"/>
              <a:cs typeface="Times New Roman" pitchFamily="18" charset="0"/>
            </a:rPr>
            <a:t>Benchmarking</a:t>
          </a:r>
          <a:endParaRPr lang="es-MX" b="1" i="1" dirty="0">
            <a:latin typeface="Times New Roman" pitchFamily="18" charset="0"/>
            <a:cs typeface="Times New Roman" pitchFamily="18" charset="0"/>
          </a:endParaRPr>
        </a:p>
      </dgm:t>
    </dgm:pt>
    <dgm:pt modelId="{7B14C85F-C589-417A-9338-9FE3651F5EE8}" type="parTrans" cxnId="{2642455D-973D-464A-A4D4-EDDCF3F1B5E7}">
      <dgm:prSet/>
      <dgm:spPr/>
      <dgm:t>
        <a:bodyPr/>
        <a:lstStyle/>
        <a:p>
          <a:endParaRPr lang="es-MX" b="1" i="1">
            <a:latin typeface="Times New Roman" pitchFamily="18" charset="0"/>
            <a:cs typeface="Times New Roman" pitchFamily="18" charset="0"/>
          </a:endParaRPr>
        </a:p>
      </dgm:t>
    </dgm:pt>
    <dgm:pt modelId="{D97E5B19-55CF-4F3D-ACE9-50A44484B768}" type="sibTrans" cxnId="{2642455D-973D-464A-A4D4-EDDCF3F1B5E7}">
      <dgm:prSet/>
      <dgm:spPr/>
      <dgm:t>
        <a:bodyPr/>
        <a:lstStyle/>
        <a:p>
          <a:endParaRPr lang="es-MX" b="1" i="1">
            <a:latin typeface="Times New Roman" pitchFamily="18" charset="0"/>
            <a:cs typeface="Times New Roman" pitchFamily="18" charset="0"/>
          </a:endParaRPr>
        </a:p>
      </dgm:t>
    </dgm:pt>
    <dgm:pt modelId="{62B4B8C7-26CD-4E11-92BE-0486ECE77E6B}" type="pres">
      <dgm:prSet presAssocID="{951F4B89-E5E9-47E8-AD45-0E97DD00198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3E0A5A1-FCB1-4197-8A8C-9F6BB599892E}" type="pres">
      <dgm:prSet presAssocID="{9952929E-DBA2-442E-A32B-3FB66D39D06C}" presName="node" presStyleLbl="node1" presStyleIdx="0" presStyleCnt="1" custLinFactNeighborX="7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42455D-973D-464A-A4D4-EDDCF3F1B5E7}" srcId="{951F4B89-E5E9-47E8-AD45-0E97DD00198E}" destId="{9952929E-DBA2-442E-A32B-3FB66D39D06C}" srcOrd="0" destOrd="0" parTransId="{7B14C85F-C589-417A-9338-9FE3651F5EE8}" sibTransId="{D97E5B19-55CF-4F3D-ACE9-50A44484B768}"/>
    <dgm:cxn modelId="{0719262E-94F5-4246-9593-BD1ADE348236}" type="presOf" srcId="{9952929E-DBA2-442E-A32B-3FB66D39D06C}" destId="{63E0A5A1-FCB1-4197-8A8C-9F6BB599892E}" srcOrd="0" destOrd="0" presId="urn:microsoft.com/office/officeart/2005/8/layout/default#1"/>
    <dgm:cxn modelId="{49EFFBC2-D9FF-4028-BFB4-769A47EE3393}" type="presOf" srcId="{951F4B89-E5E9-47E8-AD45-0E97DD00198E}" destId="{62B4B8C7-26CD-4E11-92BE-0486ECE77E6B}" srcOrd="0" destOrd="0" presId="urn:microsoft.com/office/officeart/2005/8/layout/default#1"/>
    <dgm:cxn modelId="{6F0DAA1A-BAF3-48E1-A3A6-8D4068D4493D}" type="presParOf" srcId="{62B4B8C7-26CD-4E11-92BE-0486ECE77E6B}" destId="{63E0A5A1-FCB1-4197-8A8C-9F6BB599892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9C34F-2ADC-4A79-A136-7476DB8DF155}" type="datetimeFigureOut">
              <a:rPr lang="es-MX" smtClean="0"/>
              <a:t>01/10/2015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30720-D7E5-420C-858F-C94E0AA161B2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1331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 1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21326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0416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9341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19D96-6278-40D4-BF2E-AE694648B82A}" type="datetimeFigureOut">
              <a:rPr lang="es-MX" smtClean="0"/>
              <a:pPr/>
              <a:t>01/10/2015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25A6E-DCD1-4A16-8356-21B2687BBC9E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ografias.com/trabajos3/bench/bench.s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onografias.com/trabajos10/outso/outso.s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PTpara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" y="-27384"/>
            <a:ext cx="9156700" cy="68675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5250" y="6480679"/>
            <a:ext cx="6400800" cy="377321"/>
          </a:xfrm>
        </p:spPr>
        <p:txBody>
          <a:bodyPr>
            <a:normAutofit/>
          </a:bodyPr>
          <a:lstStyle/>
          <a:p>
            <a:r>
              <a:rPr lang="es-ES" sz="1200" dirty="0" smtClean="0">
                <a:latin typeface="Helvetica Neue Light"/>
                <a:cs typeface="Helvetica Neue Light"/>
              </a:rPr>
              <a:t>PRESENTADO POR: M en AN José Luis Morales Mondragón 2015</a:t>
            </a:r>
            <a:endParaRPr lang="es-ES" sz="1200" dirty="0">
              <a:latin typeface="Helvetica Neue Light"/>
              <a:cs typeface="Helvetica Neue Light"/>
            </a:endParaRPr>
          </a:p>
        </p:txBody>
      </p:sp>
      <p:sp>
        <p:nvSpPr>
          <p:cNvPr id="13" name="Título 1"/>
          <p:cNvSpPr>
            <a:spLocks noGrp="1"/>
          </p:cNvSpPr>
          <p:nvPr>
            <p:ph type="ctrTitle"/>
          </p:nvPr>
        </p:nvSpPr>
        <p:spPr>
          <a:xfrm>
            <a:off x="546462" y="5392249"/>
            <a:ext cx="8212667" cy="1192586"/>
          </a:xfrm>
        </p:spPr>
        <p:txBody>
          <a:bodyPr>
            <a:noAutofit/>
          </a:bodyPr>
          <a:lstStyle/>
          <a:p>
            <a:r>
              <a:rPr lang="es-ES" sz="2400" dirty="0" smtClean="0">
                <a:latin typeface="Helvetica Neue Medium"/>
                <a:cs typeface="Helvetica Neue Medium"/>
              </a:rPr>
              <a:t>Material didáctico solo visión proyectable</a:t>
            </a:r>
            <a:endParaRPr lang="es-ES" sz="100" dirty="0">
              <a:latin typeface="Helvetica Neue Light"/>
              <a:cs typeface="Helvetica Neue Light"/>
            </a:endParaRPr>
          </a:p>
        </p:txBody>
      </p:sp>
      <p:pic>
        <p:nvPicPr>
          <p:cNvPr id="7" name="Imagen 6" descr="identificadores_COLOR-S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6" y="6070369"/>
            <a:ext cx="592031" cy="52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21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600200" y="1196752"/>
            <a:ext cx="6248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/>
            <a:r>
              <a:rPr lang="es-ES" sz="2800" dirty="0">
                <a:latin typeface="Arial" charset="0"/>
              </a:rPr>
              <a:t>Premisa II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990600" y="2034952"/>
            <a:ext cx="74676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/>
            <a:r>
              <a:rPr lang="ca-ES" sz="2400" dirty="0">
                <a:latin typeface="Arial" charset="0"/>
              </a:rPr>
              <a:t>“La logística surge como la última frontera de la Competitividad.</a:t>
            </a:r>
          </a:p>
          <a:p>
            <a:pPr algn="just" eaLnBrk="1" hangingPunct="1"/>
            <a:endParaRPr lang="ca-ES" sz="2400" dirty="0">
              <a:latin typeface="Arial" charset="0"/>
            </a:endParaRPr>
          </a:p>
          <a:p>
            <a:pPr algn="just" eaLnBrk="1" hangingPunct="1"/>
            <a:r>
              <a:rPr lang="ca-ES" sz="2400" dirty="0" smtClean="0">
                <a:latin typeface="Arial" charset="0"/>
              </a:rPr>
              <a:t>Cuando </a:t>
            </a:r>
            <a:r>
              <a:rPr lang="ca-ES" sz="2400" dirty="0">
                <a:latin typeface="Arial" charset="0"/>
              </a:rPr>
              <a:t>los ingenieros han logrado la </a:t>
            </a:r>
            <a:r>
              <a:rPr lang="ca-ES" sz="2400" dirty="0" smtClean="0">
                <a:latin typeface="Arial" charset="0"/>
              </a:rPr>
              <a:t>màxima </a:t>
            </a:r>
            <a:r>
              <a:rPr lang="ca-ES" sz="2400" dirty="0">
                <a:latin typeface="Arial" charset="0"/>
              </a:rPr>
              <a:t>eficiencia en la producción y los responsables del mercado han alcanzado el máximo en el arte de vender y distribuir </a:t>
            </a:r>
            <a:r>
              <a:rPr lang="ca-ES" sz="2400" dirty="0" smtClean="0">
                <a:latin typeface="Arial" charset="0"/>
              </a:rPr>
              <a:t>bienes, </a:t>
            </a:r>
            <a:r>
              <a:rPr lang="ca-ES" sz="2400" dirty="0">
                <a:latin typeface="Arial" charset="0"/>
              </a:rPr>
              <a:t>sólo queda mejorar los flujos desde el proveedor hasta la fábrica y desde la fábrica hasta el consumidor final.”</a:t>
            </a:r>
          </a:p>
          <a:p>
            <a:pPr algn="just" eaLnBrk="1" hangingPunct="1"/>
            <a:endParaRPr lang="ca-ES" sz="2400" dirty="0">
              <a:latin typeface="Arial" charset="0"/>
            </a:endParaRPr>
          </a:p>
          <a:p>
            <a:pPr algn="just" eaLnBrk="1" hangingPunct="1"/>
            <a:r>
              <a:rPr lang="ca-ES" dirty="0">
                <a:latin typeface="Arial" charset="0"/>
              </a:rPr>
              <a:t>Peter Drucker</a:t>
            </a:r>
            <a:endParaRPr lang="es-ES" dirty="0">
              <a:latin typeface="Arial" charset="0"/>
            </a:endParaRPr>
          </a:p>
          <a:p>
            <a:pPr algn="just" eaLnBrk="1" hangingPunct="1"/>
            <a:endParaRPr lang="es-ES" sz="2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78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09600" y="2594322"/>
            <a:ext cx="7162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 dirty="0">
                <a:latin typeface="Arial" charset="0"/>
              </a:rPr>
              <a:t>La Clave del Desarrollo Sustentable en el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dirty="0">
                <a:latin typeface="Arial" charset="0"/>
              </a:rPr>
              <a:t>Siglo XXI es vencer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dirty="0">
                <a:latin typeface="Arial" charset="0"/>
              </a:rPr>
              <a:t>“ LA ODISEA DEL </a:t>
            </a:r>
            <a:r>
              <a:rPr lang="en-US" sz="3200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DESPACIO</a:t>
            </a:r>
            <a:r>
              <a:rPr lang="en-US" sz="3200" dirty="0">
                <a:latin typeface="Arial" charset="0"/>
              </a:rPr>
              <a:t>…”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466800" y="1268760"/>
            <a:ext cx="6248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ES" sz="3200" dirty="0">
                <a:latin typeface="Arial" charset="0"/>
              </a:rPr>
              <a:t>Premisa III</a:t>
            </a:r>
          </a:p>
        </p:txBody>
      </p:sp>
    </p:spTree>
    <p:extLst>
      <p:ext uri="{BB962C8B-B14F-4D97-AF65-F5344CB8AC3E}">
        <p14:creationId xmlns:p14="http://schemas.microsoft.com/office/powerpoint/2010/main" val="12922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0" name="6 Diagrama"/>
          <p:cNvGraphicFramePr/>
          <p:nvPr>
            <p:extLst>
              <p:ext uri="{D42A27DB-BD31-4B8C-83A1-F6EECF244321}">
                <p14:modId xmlns:p14="http://schemas.microsoft.com/office/powerpoint/2010/main" val="3067208979"/>
              </p:ext>
            </p:extLst>
          </p:nvPr>
        </p:nvGraphicFramePr>
        <p:xfrm>
          <a:off x="251520" y="1124744"/>
          <a:ext cx="856895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0458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1" name="1 Título"/>
          <p:cNvSpPr txBox="1">
            <a:spLocks/>
          </p:cNvSpPr>
          <p:nvPr/>
        </p:nvSpPr>
        <p:spPr>
          <a:xfrm>
            <a:off x="931632" y="856127"/>
            <a:ext cx="7024744" cy="829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OUTSOURCING</a:t>
            </a:r>
            <a:endParaRPr lang="es-MX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787616" y="1720223"/>
            <a:ext cx="6993341" cy="38690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70000"/>
              </a:lnSpc>
            </a:pPr>
            <a:r>
              <a:rPr lang="es-MX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Outsourcing consiste en movilizar recursos hacia una empresa externa a través de un contrato. </a:t>
            </a:r>
          </a:p>
          <a:p>
            <a:pPr algn="just">
              <a:lnSpc>
                <a:spcPct val="170000"/>
              </a:lnSpc>
            </a:pPr>
            <a:r>
              <a:rPr lang="es-MX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concepto de Outsourcing comienza a ganar credibilidad al inicio de la década de los 70’s enfocado, sobre todo, a las áreas de información tecnológica en las empresas. Las primeras empresas en implementar modelos de Outsourcing fueron gigantes como EDS, Arthur Andersen, Price Waterhouse y otros.</a:t>
            </a:r>
          </a:p>
          <a:p>
            <a:pPr algn="just">
              <a:lnSpc>
                <a:spcPct val="170000"/>
              </a:lnSpc>
            </a:pPr>
            <a:r>
              <a:rPr lang="es-MX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 término creado en 1980 para describir la creciente tendencia de grandes compañías que estaban transfiriendo sus sistemas de información a proveedores</a:t>
            </a:r>
            <a:endParaRPr lang="es-MX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71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1" name="1 Título"/>
          <p:cNvSpPr txBox="1">
            <a:spLocks/>
          </p:cNvSpPr>
          <p:nvPr/>
        </p:nvSpPr>
        <p:spPr>
          <a:xfrm>
            <a:off x="-571051" y="1041756"/>
            <a:ext cx="7024744" cy="829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OUTSOURCING</a:t>
            </a:r>
            <a:endParaRPr lang="es-MX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673069" y="1791311"/>
            <a:ext cx="4536504" cy="1609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MX" sz="4800" dirty="0" smtClean="0"/>
              <a:t/>
            </a:r>
            <a:br>
              <a:rPr lang="es-MX" sz="4800" dirty="0" smtClean="0"/>
            </a:br>
            <a:r>
              <a:rPr lang="es-MX" sz="4800" dirty="0" smtClean="0"/>
              <a:t/>
            </a:r>
            <a:br>
              <a:rPr lang="es-MX" sz="4800" dirty="0" smtClean="0"/>
            </a:br>
            <a:r>
              <a:rPr lang="es-MX" sz="4800" dirty="0" smtClean="0"/>
              <a:t/>
            </a:r>
            <a:br>
              <a:rPr lang="es-MX" sz="4800" dirty="0" smtClean="0"/>
            </a:br>
            <a:r>
              <a:rPr lang="es-MX" sz="4800" dirty="0" smtClean="0"/>
              <a:t/>
            </a:r>
            <a:br>
              <a:rPr lang="es-MX" sz="4800" dirty="0" smtClean="0"/>
            </a:br>
            <a:r>
              <a:rPr lang="es-MX" sz="3200" dirty="0" smtClean="0">
                <a:latin typeface="+mn-lt"/>
                <a:ea typeface="+mn-ea"/>
                <a:cs typeface="+mn-cs"/>
              </a:rPr>
              <a:t>Básicamente se trata de una modalidad, según la cual determinadas organizaciones, grupos o personas ajenas a la compañía son contratadas para hacerse cargo de "parte del negocio" o de un servicio puntual dentro de ella.</a:t>
            </a:r>
            <a:endParaRPr lang="es-MX" sz="3200" dirty="0">
              <a:latin typeface="+mn-lt"/>
              <a:ea typeface="+mn-ea"/>
              <a:cs typeface="+mn-cs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144987"/>
            <a:ext cx="2288903" cy="28753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178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4" name="1 Título"/>
          <p:cNvSpPr txBox="1">
            <a:spLocks/>
          </p:cNvSpPr>
          <p:nvPr/>
        </p:nvSpPr>
        <p:spPr>
          <a:xfrm>
            <a:off x="899592" y="1014928"/>
            <a:ext cx="7024744" cy="6138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La metodología del Outsourcing </a:t>
            </a:r>
            <a:endParaRPr lang="es-MX" sz="2800" b="1" dirty="0"/>
          </a:p>
        </p:txBody>
      </p:sp>
      <p:sp>
        <p:nvSpPr>
          <p:cNvPr id="15" name="2 Marcador de contenido"/>
          <p:cNvSpPr txBox="1">
            <a:spLocks/>
          </p:cNvSpPr>
          <p:nvPr/>
        </p:nvSpPr>
        <p:spPr>
          <a:xfrm>
            <a:off x="374848" y="1628800"/>
            <a:ext cx="8445624" cy="4320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dirty="0" smtClean="0">
                <a:solidFill>
                  <a:schemeClr val="tx1"/>
                </a:solidFill>
              </a:rPr>
              <a:t>Es parte de la toma de decisiones gerenciales, la misma incluye los pasos de todo proceso administrativo de evaluación, planeación y ejecución, ayuda a planear y fijar expectativas de negocios e indica aquellas áreas donde se necesitan conocimientos especializados para realizar las distintas actividades de la organización.</a:t>
            </a:r>
          </a:p>
          <a:p>
            <a:pPr algn="just"/>
            <a:endParaRPr lang="es-MX" sz="2000" dirty="0" smtClean="0">
              <a:solidFill>
                <a:schemeClr val="tx1"/>
              </a:solidFill>
            </a:endParaRPr>
          </a:p>
          <a:p>
            <a:pPr marL="68580"/>
            <a:r>
              <a:rPr lang="es-MX" sz="2000" b="1" dirty="0" smtClean="0">
                <a:solidFill>
                  <a:schemeClr val="tx1"/>
                </a:solidFill>
              </a:rPr>
              <a:t>Pasos de la Metodología: </a:t>
            </a:r>
            <a:endParaRPr lang="es-MX" sz="2000" dirty="0" smtClean="0">
              <a:solidFill>
                <a:schemeClr val="tx1"/>
              </a:solidFill>
            </a:endParaRPr>
          </a:p>
          <a:p>
            <a:pPr marL="68580"/>
            <a:r>
              <a:rPr lang="es-MX" sz="2000" dirty="0" smtClean="0">
                <a:solidFill>
                  <a:schemeClr val="tx1"/>
                </a:solidFill>
              </a:rPr>
              <a:t>   Fase O: Inicio</a:t>
            </a:r>
          </a:p>
          <a:p>
            <a:pPr marL="68580"/>
            <a:r>
              <a:rPr lang="es-MX" sz="2000" dirty="0" smtClean="0">
                <a:solidFill>
                  <a:schemeClr val="tx1"/>
                </a:solidFill>
              </a:rPr>
              <a:t>   Fase 1: Evaluación.</a:t>
            </a:r>
          </a:p>
          <a:p>
            <a:pPr marL="68580"/>
            <a:r>
              <a:rPr lang="es-MX" sz="2000" dirty="0" smtClean="0">
                <a:solidFill>
                  <a:schemeClr val="tx1"/>
                </a:solidFill>
              </a:rPr>
              <a:t>   Fase 2: Planeación.</a:t>
            </a:r>
          </a:p>
          <a:p>
            <a:pPr marL="68580"/>
            <a:r>
              <a:rPr lang="es-MX" sz="2000" dirty="0" smtClean="0">
                <a:solidFill>
                  <a:schemeClr val="tx1"/>
                </a:solidFill>
              </a:rPr>
              <a:t>   Fase 3: Contratación.</a:t>
            </a:r>
          </a:p>
          <a:p>
            <a:pPr marL="68580"/>
            <a:r>
              <a:rPr lang="es-MX" sz="2000" dirty="0" smtClean="0">
                <a:solidFill>
                  <a:schemeClr val="tx1"/>
                </a:solidFill>
              </a:rPr>
              <a:t>   Fase 4: Transición.</a:t>
            </a:r>
          </a:p>
          <a:p>
            <a:pPr marL="68580"/>
            <a:r>
              <a:rPr lang="es-MX" sz="2000" dirty="0" smtClean="0">
                <a:solidFill>
                  <a:schemeClr val="tx1"/>
                </a:solidFill>
              </a:rPr>
              <a:t>   Fase 5: Administración.</a:t>
            </a:r>
          </a:p>
          <a:p>
            <a:endParaRPr lang="es-MX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68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36487"/>
            <a:ext cx="4130011" cy="306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2 Marcador de texto"/>
          <p:cNvSpPr txBox="1">
            <a:spLocks/>
          </p:cNvSpPr>
          <p:nvPr/>
        </p:nvSpPr>
        <p:spPr>
          <a:xfrm>
            <a:off x="971600" y="1088215"/>
            <a:ext cx="3057148" cy="639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chemeClr val="tx1"/>
                </a:solidFill>
              </a:rPr>
              <a:t>AREAS DONDE SE USA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12" name="3 Marcador de contenido"/>
          <p:cNvSpPr txBox="1">
            <a:spLocks/>
          </p:cNvSpPr>
          <p:nvPr/>
        </p:nvSpPr>
        <p:spPr>
          <a:xfrm>
            <a:off x="683568" y="2024319"/>
            <a:ext cx="3419856" cy="2835797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OUTSOURCING:</a:t>
            </a:r>
          </a:p>
          <a:p>
            <a:pPr marL="68580" indent="0">
              <a:buFont typeface="Arial" pitchFamily="34" charset="0"/>
              <a:buNone/>
            </a:pPr>
            <a:endParaRPr lang="es-ES" dirty="0" smtClean="0"/>
          </a:p>
          <a:p>
            <a:r>
              <a:rPr lang="es-ES" sz="2100" dirty="0" smtClean="0"/>
              <a:t>Sistemas financieros</a:t>
            </a:r>
          </a:p>
          <a:p>
            <a:r>
              <a:rPr lang="es-ES" sz="2100" dirty="0" smtClean="0"/>
              <a:t>Sistemas contables</a:t>
            </a:r>
          </a:p>
          <a:p>
            <a:r>
              <a:rPr lang="es-ES" sz="2100" dirty="0" smtClean="0"/>
              <a:t>Actividades de mercadotecnia</a:t>
            </a:r>
          </a:p>
          <a:p>
            <a:r>
              <a:rPr lang="es-ES" sz="2100" dirty="0" smtClean="0"/>
              <a:t>Recursos humanos</a:t>
            </a:r>
          </a:p>
          <a:p>
            <a:r>
              <a:rPr lang="es-ES" sz="2100" dirty="0" smtClean="0"/>
              <a:t>Sistemas administrativos</a:t>
            </a:r>
          </a:p>
          <a:p>
            <a:r>
              <a:rPr lang="es-ES" sz="2100" dirty="0" smtClean="0"/>
              <a:t>Actividades secundarias</a:t>
            </a:r>
          </a:p>
          <a:p>
            <a:r>
              <a:rPr lang="es-ES" sz="2100" dirty="0" smtClean="0"/>
              <a:t>Producción</a:t>
            </a:r>
          </a:p>
          <a:p>
            <a:r>
              <a:rPr lang="es-ES" sz="2100" dirty="0" smtClean="0"/>
              <a:t>Sistema de transporte</a:t>
            </a:r>
          </a:p>
          <a:p>
            <a:r>
              <a:rPr lang="es-ES" sz="2100" dirty="0" smtClean="0"/>
              <a:t>Actividades de ventas y distribución</a:t>
            </a:r>
          </a:p>
          <a:p>
            <a:r>
              <a:rPr lang="es-ES" sz="2100" dirty="0" smtClean="0"/>
              <a:t>Proceso de abastecimiento</a:t>
            </a:r>
          </a:p>
          <a:p>
            <a:endParaRPr lang="es-MX" sz="2100" dirty="0"/>
          </a:p>
        </p:txBody>
      </p:sp>
      <p:sp>
        <p:nvSpPr>
          <p:cNvPr id="13" name="4 Marcador de texto"/>
          <p:cNvSpPr txBox="1">
            <a:spLocks/>
          </p:cNvSpPr>
          <p:nvPr/>
        </p:nvSpPr>
        <p:spPr>
          <a:xfrm>
            <a:off x="4932040" y="1232231"/>
            <a:ext cx="3055717" cy="63976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/>
              <a:t>AREAS DONDE NO SE DEBE USAR</a:t>
            </a:r>
            <a:endParaRPr lang="es-MX" dirty="0"/>
          </a:p>
        </p:txBody>
      </p:sp>
      <p:sp>
        <p:nvSpPr>
          <p:cNvPr id="14" name="5 Marcador de contenido"/>
          <p:cNvSpPr txBox="1">
            <a:spLocks/>
          </p:cNvSpPr>
          <p:nvPr/>
        </p:nvSpPr>
        <p:spPr>
          <a:xfrm>
            <a:off x="4788024" y="1952311"/>
            <a:ext cx="3419856" cy="28357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 smtClean="0"/>
              <a:t>Administración de la planeación estratégica</a:t>
            </a:r>
          </a:p>
          <a:p>
            <a:r>
              <a:rPr lang="es-ES" sz="1800" dirty="0" smtClean="0"/>
              <a:t>Tesorería</a:t>
            </a:r>
          </a:p>
          <a:p>
            <a:r>
              <a:rPr lang="es-ES" sz="1800" dirty="0" smtClean="0"/>
              <a:t>Control de proveedores</a:t>
            </a:r>
          </a:p>
          <a:p>
            <a:r>
              <a:rPr lang="es-ES" sz="1800" dirty="0" smtClean="0"/>
              <a:t>Administración de calidad</a:t>
            </a:r>
          </a:p>
          <a:p>
            <a:r>
              <a:rPr lang="es-ES" sz="1800" dirty="0" smtClean="0"/>
              <a:t>Servicio al cliente</a:t>
            </a:r>
          </a:p>
          <a:p>
            <a:r>
              <a:rPr lang="es-ES" sz="1800" dirty="0" smtClean="0"/>
              <a:t> distribución y ventas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413758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pic>
        <p:nvPicPr>
          <p:cNvPr id="10" name="Picture 10" descr="http://2.bp.blogspot.com/-JLY0Nkj1q4A/TjdzOPGonbI/AAAAAAAAAP0/WQtDpxSCAZE/s1600/perdi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95427"/>
            <a:ext cx="2016224" cy="152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4 Marcador de texto"/>
          <p:cNvSpPr txBox="1">
            <a:spLocks/>
          </p:cNvSpPr>
          <p:nvPr/>
        </p:nvSpPr>
        <p:spPr>
          <a:xfrm>
            <a:off x="1259632" y="1152589"/>
            <a:ext cx="305714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chemeClr val="tx1"/>
                </a:solidFill>
              </a:rPr>
              <a:t>VENTAJAS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12" name="5 Marcador de contenido"/>
          <p:cNvSpPr txBox="1">
            <a:spLocks/>
          </p:cNvSpPr>
          <p:nvPr/>
        </p:nvSpPr>
        <p:spPr>
          <a:xfrm>
            <a:off x="1115616" y="1944677"/>
            <a:ext cx="3419856" cy="28357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 smtClean="0"/>
              <a:t>Funcionalidad mayor</a:t>
            </a:r>
          </a:p>
          <a:p>
            <a:r>
              <a:rPr lang="es-ES" sz="1800" dirty="0" smtClean="0"/>
              <a:t>Se reducen costos</a:t>
            </a:r>
          </a:p>
          <a:p>
            <a:r>
              <a:rPr lang="es-ES" sz="1800" dirty="0" smtClean="0"/>
              <a:t>Permite rapidez en el entorno</a:t>
            </a:r>
          </a:p>
          <a:p>
            <a:r>
              <a:rPr lang="es-ES" sz="1800" dirty="0" smtClean="0"/>
              <a:t>Competitividad</a:t>
            </a:r>
          </a:p>
          <a:p>
            <a:r>
              <a:rPr lang="es-ES" sz="1800" dirty="0" smtClean="0"/>
              <a:t>Mejora calidad y tiempo de entrega</a:t>
            </a:r>
          </a:p>
          <a:p>
            <a:r>
              <a:rPr lang="es-ES" sz="1800" dirty="0" smtClean="0"/>
              <a:t>Aumento de flexibilidad</a:t>
            </a:r>
            <a:endParaRPr lang="es-MX" sz="1800" dirty="0"/>
          </a:p>
        </p:txBody>
      </p:sp>
      <p:sp>
        <p:nvSpPr>
          <p:cNvPr id="13" name="6 Marcador de texto"/>
          <p:cNvSpPr txBox="1">
            <a:spLocks/>
          </p:cNvSpPr>
          <p:nvPr/>
        </p:nvSpPr>
        <p:spPr>
          <a:xfrm>
            <a:off x="5148064" y="1080581"/>
            <a:ext cx="3055717" cy="6397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/>
              <a:t>DESVENTAJAS</a:t>
            </a:r>
            <a:endParaRPr lang="es-MX" dirty="0"/>
          </a:p>
        </p:txBody>
      </p:sp>
      <p:sp>
        <p:nvSpPr>
          <p:cNvPr id="14" name="7 Marcador de contenido"/>
          <p:cNvSpPr txBox="1">
            <a:spLocks/>
          </p:cNvSpPr>
          <p:nvPr/>
        </p:nvSpPr>
        <p:spPr>
          <a:xfrm>
            <a:off x="4860032" y="2016685"/>
            <a:ext cx="3419856" cy="283579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600" dirty="0" smtClean="0"/>
              <a:t>Se pierde innovación</a:t>
            </a:r>
          </a:p>
          <a:p>
            <a:r>
              <a:rPr lang="es-ES" sz="2600" dirty="0" smtClean="0"/>
              <a:t>El suplidor comienza su propia industria</a:t>
            </a:r>
          </a:p>
          <a:p>
            <a:r>
              <a:rPr lang="es-ES" sz="2600" dirty="0" smtClean="0"/>
              <a:t>El costo puede ser inesperado</a:t>
            </a:r>
          </a:p>
          <a:p>
            <a:r>
              <a:rPr lang="es-ES" sz="2600" dirty="0" smtClean="0"/>
              <a:t>Perdidas por la faya del suplidor</a:t>
            </a:r>
          </a:p>
          <a:p>
            <a:r>
              <a:rPr lang="es-ES" sz="2600" dirty="0" smtClean="0"/>
              <a:t>Reducción de beneficios </a:t>
            </a:r>
          </a:p>
          <a:p>
            <a:r>
              <a:rPr lang="es-ES" sz="2600" dirty="0" smtClean="0"/>
              <a:t>Perdida de control sobre la producción</a:t>
            </a:r>
          </a:p>
          <a:p>
            <a:endParaRPr lang="es-MX" dirty="0"/>
          </a:p>
        </p:txBody>
      </p:sp>
      <p:pic>
        <p:nvPicPr>
          <p:cNvPr id="15" name="Picture 4" descr="http://www.definicionabc.com/wp-content/uploads/competitividad-empresar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441" y="4678107"/>
            <a:ext cx="1920586" cy="160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www.prepaisaacnewton.site90.net/asesoria-en-reduccion-de-costos-en-electricidad_23ed7a5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95427"/>
            <a:ext cx="1666284" cy="171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fundapymes.com/blog/wp-content/uploads/2012/03/Empleado-incompetent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708" y="4795245"/>
            <a:ext cx="1839958" cy="13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84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pic>
        <p:nvPicPr>
          <p:cNvPr id="10" name="Picture 4" descr="http://www.dinero.com/upload/images/2010/4/29/95150_225115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25144"/>
            <a:ext cx="2130847" cy="155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3.bp.blogspot.com/-J1u8dHTNQDk/UGcQWAqYLoI/AAAAAAAAAgk/iZ2gFjmnvMs/s1600/imagen-fracas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0002"/>
            <a:ext cx="2880320" cy="3609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6 Título"/>
          <p:cNvSpPr txBox="1">
            <a:spLocks/>
          </p:cNvSpPr>
          <p:nvPr/>
        </p:nvSpPr>
        <p:spPr>
          <a:xfrm>
            <a:off x="899592" y="548680"/>
            <a:ext cx="6480838" cy="817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 smtClean="0"/>
              <a:t>Riesgos</a:t>
            </a:r>
            <a:endParaRPr lang="es-MX" b="1" dirty="0"/>
          </a:p>
        </p:txBody>
      </p:sp>
      <p:sp>
        <p:nvSpPr>
          <p:cNvPr id="13" name="7 Marcador de contenido"/>
          <p:cNvSpPr txBox="1">
            <a:spLocks/>
          </p:cNvSpPr>
          <p:nvPr/>
        </p:nvSpPr>
        <p:spPr>
          <a:xfrm>
            <a:off x="539552" y="1700808"/>
            <a:ext cx="4752528" cy="4392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600" b="1" dirty="0" smtClean="0">
                <a:solidFill>
                  <a:schemeClr val="tx1"/>
                </a:solidFill>
              </a:rPr>
              <a:t>Los riesgos operacionales</a:t>
            </a:r>
            <a:r>
              <a:rPr lang="es-MX" sz="2600" dirty="0" smtClean="0">
                <a:solidFill>
                  <a:schemeClr val="tx1"/>
                </a:solidFill>
              </a:rPr>
              <a:t> afectan más la eficacia de la empresa</a:t>
            </a:r>
          </a:p>
          <a:p>
            <a:pPr algn="just"/>
            <a:r>
              <a:rPr lang="es-MX" sz="2600" b="1" dirty="0" smtClean="0">
                <a:solidFill>
                  <a:schemeClr val="tx1"/>
                </a:solidFill>
              </a:rPr>
              <a:t>Los riesgos estratégicos</a:t>
            </a:r>
            <a:r>
              <a:rPr lang="es-MX" sz="2600" dirty="0" smtClean="0">
                <a:solidFill>
                  <a:schemeClr val="tx1"/>
                </a:solidFill>
              </a:rPr>
              <a:t> afectan la dirección de la misma, su cultura, la información compartida, entre otras.</a:t>
            </a:r>
          </a:p>
          <a:p>
            <a:pPr algn="just"/>
            <a:endParaRPr lang="es-MX" sz="2600" dirty="0" smtClean="0">
              <a:solidFill>
                <a:schemeClr val="tx1"/>
              </a:solidFill>
            </a:endParaRPr>
          </a:p>
          <a:p>
            <a:pPr algn="just"/>
            <a:r>
              <a:rPr lang="es-MX" sz="2600" b="1" u="sng" dirty="0" smtClean="0">
                <a:solidFill>
                  <a:schemeClr val="tx1"/>
                </a:solidFill>
              </a:rPr>
              <a:t>Los principales riesgos de Outsourcing son:</a:t>
            </a:r>
          </a:p>
          <a:p>
            <a:pPr algn="just"/>
            <a:endParaRPr lang="es-MX" sz="2600" dirty="0" smtClean="0">
              <a:solidFill>
                <a:schemeClr val="tx1"/>
              </a:solidFill>
            </a:endParaRPr>
          </a:p>
          <a:p>
            <a:pPr algn="just"/>
            <a:r>
              <a:rPr lang="es-MX" sz="2600" dirty="0" smtClean="0">
                <a:solidFill>
                  <a:schemeClr val="tx1"/>
                </a:solidFill>
              </a:rPr>
              <a:t>No negociar el contrato adecuado.</a:t>
            </a:r>
          </a:p>
          <a:p>
            <a:pPr algn="just"/>
            <a:r>
              <a:rPr lang="es-MX" sz="2600" dirty="0" smtClean="0">
                <a:solidFill>
                  <a:schemeClr val="tx1"/>
                </a:solidFill>
              </a:rPr>
              <a:t>No adecuada selección del contratista.</a:t>
            </a:r>
          </a:p>
          <a:p>
            <a:pPr algn="just"/>
            <a:r>
              <a:rPr lang="es-MX" sz="2600" dirty="0" smtClean="0">
                <a:solidFill>
                  <a:schemeClr val="tx1"/>
                </a:solidFill>
              </a:rPr>
              <a:t>Puede quedar la empresa a mitad de camino si falla el contratista.</a:t>
            </a:r>
          </a:p>
          <a:p>
            <a:pPr algn="just"/>
            <a:r>
              <a:rPr lang="es-MX" sz="2600" dirty="0" smtClean="0">
                <a:solidFill>
                  <a:schemeClr val="tx1"/>
                </a:solidFill>
              </a:rPr>
              <a:t>Incrementa el nivel de dependencia de entes externos.</a:t>
            </a:r>
          </a:p>
          <a:p>
            <a:pPr algn="just"/>
            <a:r>
              <a:rPr lang="es-MX" sz="2600" dirty="0" smtClean="0">
                <a:solidFill>
                  <a:schemeClr val="tx1"/>
                </a:solidFill>
              </a:rPr>
              <a:t>Inexistente control sobre el personal del contratista.</a:t>
            </a:r>
          </a:p>
          <a:p>
            <a:pPr algn="just"/>
            <a:r>
              <a:rPr lang="es-MX" sz="2600" dirty="0" smtClean="0">
                <a:solidFill>
                  <a:schemeClr val="tx1"/>
                </a:solidFill>
              </a:rPr>
              <a:t>Incremento en el costo de la negociación y monitoreo del contrato.</a:t>
            </a:r>
          </a:p>
          <a:p>
            <a:pPr algn="just"/>
            <a:r>
              <a:rPr lang="es-MX" sz="2600" dirty="0" smtClean="0">
                <a:solidFill>
                  <a:schemeClr val="tx1"/>
                </a:solidFill>
              </a:rPr>
              <a:t>Rechazo del concepto de Outsourcing</a:t>
            </a:r>
          </a:p>
          <a:p>
            <a:endParaRPr lang="es-MX" sz="2600" dirty="0" smtClean="0">
              <a:solidFill>
                <a:schemeClr val="tx1"/>
              </a:solidFill>
            </a:endParaRPr>
          </a:p>
          <a:p>
            <a:endParaRPr lang="es-MX" dirty="0" smtClean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07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pSp>
        <p:nvGrpSpPr>
          <p:cNvPr id="10" name="Group 2050"/>
          <p:cNvGrpSpPr>
            <a:grpSpLocks/>
          </p:cNvGrpSpPr>
          <p:nvPr/>
        </p:nvGrpSpPr>
        <p:grpSpPr bwMode="auto">
          <a:xfrm>
            <a:off x="0" y="3048000"/>
            <a:ext cx="9144000" cy="762000"/>
            <a:chOff x="0" y="0"/>
            <a:chExt cx="5760" cy="480"/>
          </a:xfrm>
        </p:grpSpPr>
        <p:sp>
          <p:nvSpPr>
            <p:cNvPr id="11" name="Rectangle 2051"/>
            <p:cNvSpPr>
              <a:spLocks noChangeArrowheads="1"/>
            </p:cNvSpPr>
            <p:nvPr/>
          </p:nvSpPr>
          <p:spPr bwMode="auto">
            <a:xfrm>
              <a:off x="0" y="0"/>
              <a:ext cx="4359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MX" dirty="0"/>
            </a:p>
          </p:txBody>
        </p:sp>
        <p:grpSp>
          <p:nvGrpSpPr>
            <p:cNvPr id="12" name="Group 2052"/>
            <p:cNvGrpSpPr>
              <a:grpSpLocks/>
            </p:cNvGrpSpPr>
            <p:nvPr/>
          </p:nvGrpSpPr>
          <p:grpSpPr bwMode="auto">
            <a:xfrm>
              <a:off x="0" y="0"/>
              <a:ext cx="5760" cy="480"/>
              <a:chOff x="0" y="0"/>
              <a:chExt cx="5760" cy="480"/>
            </a:xfrm>
          </p:grpSpPr>
          <p:sp>
            <p:nvSpPr>
              <p:cNvPr id="13" name="Rectangle 205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78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s-MX" dirty="0"/>
              </a:p>
            </p:txBody>
          </p:sp>
          <p:grpSp>
            <p:nvGrpSpPr>
              <p:cNvPr id="14" name="Group 2054"/>
              <p:cNvGrpSpPr>
                <a:grpSpLocks/>
              </p:cNvGrpSpPr>
              <p:nvPr/>
            </p:nvGrpSpPr>
            <p:grpSpPr bwMode="auto">
              <a:xfrm>
                <a:off x="0" y="0"/>
                <a:ext cx="5760" cy="480"/>
                <a:chOff x="0" y="0"/>
                <a:chExt cx="5760" cy="480"/>
              </a:xfrm>
            </p:grpSpPr>
            <p:sp>
              <p:nvSpPr>
                <p:cNvPr id="15" name="Rectangle 205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244" cy="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s-MX" dirty="0"/>
                </a:p>
              </p:txBody>
            </p:sp>
            <p:sp>
              <p:nvSpPr>
                <p:cNvPr id="16" name="Rectangle 205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760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dirty="0">
                      <a:solidFill>
                        <a:srgbClr val="333333"/>
                      </a:solidFill>
                      <a:latin typeface="Arial" charset="0"/>
                      <a:cs typeface="Arial" charset="0"/>
                    </a:rPr>
                    <a:t>  </a:t>
                  </a:r>
                  <a:r>
                    <a:rPr lang="en-US" sz="4400" dirty="0">
                      <a:solidFill>
                        <a:srgbClr val="333333"/>
                      </a:solidFill>
                      <a:latin typeface="Arial" charset="0"/>
                      <a:cs typeface="Arial" charset="0"/>
                    </a:rPr>
                    <a:t> </a:t>
                  </a:r>
                  <a:r>
                    <a:rPr lang="en-US" dirty="0">
                      <a:solidFill>
                        <a:srgbClr val="333333"/>
                      </a:solidFill>
                      <a:latin typeface="Arial" charset="0"/>
                      <a:cs typeface="Arial" charset="0"/>
                    </a:rPr>
                    <a:t>                   </a:t>
                  </a:r>
                </a:p>
              </p:txBody>
            </p:sp>
          </p:grpSp>
        </p:grpSp>
      </p:grpSp>
      <p:pic>
        <p:nvPicPr>
          <p:cNvPr id="17" name="Picture 2057" descr="EARTH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4000" contrast="-64000"/>
          </a:blip>
          <a:srcRect/>
          <a:stretch>
            <a:fillRect/>
          </a:stretch>
        </p:blipFill>
        <p:spPr bwMode="auto">
          <a:xfrm>
            <a:off x="2379663" y="1874291"/>
            <a:ext cx="4257675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2058"/>
          <p:cNvGrpSpPr>
            <a:grpSpLocks/>
          </p:cNvGrpSpPr>
          <p:nvPr/>
        </p:nvGrpSpPr>
        <p:grpSpPr bwMode="auto">
          <a:xfrm>
            <a:off x="609600" y="2717254"/>
            <a:ext cx="8191500" cy="2154382"/>
            <a:chOff x="642" y="1535"/>
            <a:chExt cx="4720" cy="1244"/>
          </a:xfrm>
        </p:grpSpPr>
        <p:sp>
          <p:nvSpPr>
            <p:cNvPr id="19" name="AutoShape 2059"/>
            <p:cNvSpPr>
              <a:spLocks noChangeArrowheads="1"/>
            </p:cNvSpPr>
            <p:nvPr/>
          </p:nvSpPr>
          <p:spPr bwMode="auto">
            <a:xfrm>
              <a:off x="642" y="2003"/>
              <a:ext cx="4549" cy="542"/>
            </a:xfrm>
            <a:custGeom>
              <a:avLst/>
              <a:gdLst>
                <a:gd name="G0" fmla="+- 19017 0 0"/>
                <a:gd name="G1" fmla="+- 5739 0 0"/>
                <a:gd name="G2" fmla="+- 21600 0 5739"/>
                <a:gd name="G3" fmla="+- 10800 0 5739"/>
                <a:gd name="G4" fmla="+- 21600 0 19017"/>
                <a:gd name="G5" fmla="*/ G4 G3 10800"/>
                <a:gd name="G6" fmla="+- 21600 0 G5"/>
                <a:gd name="T0" fmla="*/ 19017 w 21600"/>
                <a:gd name="T1" fmla="*/ 0 h 21600"/>
                <a:gd name="T2" fmla="*/ 0 w 21600"/>
                <a:gd name="T3" fmla="*/ 10800 h 21600"/>
                <a:gd name="T4" fmla="*/ 19017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9017" y="0"/>
                  </a:moveTo>
                  <a:lnTo>
                    <a:pt x="19017" y="5739"/>
                  </a:lnTo>
                  <a:lnTo>
                    <a:pt x="3375" y="5739"/>
                  </a:lnTo>
                  <a:lnTo>
                    <a:pt x="3375" y="15861"/>
                  </a:lnTo>
                  <a:lnTo>
                    <a:pt x="19017" y="15861"/>
                  </a:lnTo>
                  <a:lnTo>
                    <a:pt x="1901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739"/>
                  </a:moveTo>
                  <a:lnTo>
                    <a:pt x="1350" y="15861"/>
                  </a:lnTo>
                  <a:lnTo>
                    <a:pt x="2700" y="15861"/>
                  </a:lnTo>
                  <a:lnTo>
                    <a:pt x="2700" y="5739"/>
                  </a:lnTo>
                  <a:close/>
                </a:path>
                <a:path w="21600" h="21600">
                  <a:moveTo>
                    <a:pt x="0" y="5739"/>
                  </a:moveTo>
                  <a:lnTo>
                    <a:pt x="0" y="15861"/>
                  </a:lnTo>
                  <a:lnTo>
                    <a:pt x="675" y="15861"/>
                  </a:lnTo>
                  <a:lnTo>
                    <a:pt x="675" y="5739"/>
                  </a:lnTo>
                  <a:close/>
                </a:path>
              </a:pathLst>
            </a:custGeom>
            <a:gradFill rotWithShape="0">
              <a:gsLst>
                <a:gs pos="0">
                  <a:srgbClr val="FFCC00"/>
                </a:gs>
                <a:gs pos="100000">
                  <a:srgbClr val="33669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 dirty="0"/>
            </a:p>
          </p:txBody>
        </p:sp>
        <p:sp>
          <p:nvSpPr>
            <p:cNvPr id="20" name="Text Box 2060"/>
            <p:cNvSpPr txBox="1">
              <a:spLocks noChangeArrowheads="1"/>
            </p:cNvSpPr>
            <p:nvPr/>
          </p:nvSpPr>
          <p:spPr bwMode="auto">
            <a:xfrm>
              <a:off x="675" y="2566"/>
              <a:ext cx="3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1800" b="1" dirty="0" smtClean="0">
                  <a:solidFill>
                    <a:srgbClr val="4D4D4D"/>
                  </a:solidFill>
                </a:rPr>
                <a:t>2001</a:t>
              </a:r>
              <a:endParaRPr lang="es-ES" sz="1800" b="1" dirty="0">
                <a:solidFill>
                  <a:srgbClr val="4D4D4D"/>
                </a:solidFill>
              </a:endParaRPr>
            </a:p>
          </p:txBody>
        </p:sp>
        <p:sp>
          <p:nvSpPr>
            <p:cNvPr id="21" name="Text Box 2061"/>
            <p:cNvSpPr txBox="1">
              <a:spLocks noChangeArrowheads="1"/>
            </p:cNvSpPr>
            <p:nvPr/>
          </p:nvSpPr>
          <p:spPr bwMode="auto">
            <a:xfrm>
              <a:off x="1481" y="2566"/>
              <a:ext cx="3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1800" b="1" dirty="0" smtClean="0">
                  <a:solidFill>
                    <a:srgbClr val="4D4D4D"/>
                  </a:solidFill>
                </a:rPr>
                <a:t>2005</a:t>
              </a:r>
              <a:endParaRPr lang="es-ES" sz="1800" b="1" dirty="0">
                <a:solidFill>
                  <a:srgbClr val="4D4D4D"/>
                </a:solidFill>
              </a:endParaRPr>
            </a:p>
          </p:txBody>
        </p:sp>
        <p:sp>
          <p:nvSpPr>
            <p:cNvPr id="22" name="Text Box 2062"/>
            <p:cNvSpPr txBox="1">
              <a:spLocks noChangeArrowheads="1"/>
            </p:cNvSpPr>
            <p:nvPr/>
          </p:nvSpPr>
          <p:spPr bwMode="auto">
            <a:xfrm>
              <a:off x="2287" y="2566"/>
              <a:ext cx="3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1800" b="1" dirty="0" smtClean="0">
                  <a:solidFill>
                    <a:srgbClr val="4D4D4D"/>
                  </a:solidFill>
                </a:rPr>
                <a:t>2008</a:t>
              </a:r>
              <a:endParaRPr lang="es-ES" sz="1800" b="1" dirty="0">
                <a:solidFill>
                  <a:srgbClr val="4D4D4D"/>
                </a:solidFill>
              </a:endParaRPr>
            </a:p>
          </p:txBody>
        </p:sp>
        <p:sp>
          <p:nvSpPr>
            <p:cNvPr id="23" name="Text Box 2063"/>
            <p:cNvSpPr txBox="1">
              <a:spLocks noChangeArrowheads="1"/>
            </p:cNvSpPr>
            <p:nvPr/>
          </p:nvSpPr>
          <p:spPr bwMode="auto">
            <a:xfrm>
              <a:off x="3093" y="2566"/>
              <a:ext cx="3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1800" b="1" dirty="0" smtClean="0">
                  <a:solidFill>
                    <a:srgbClr val="4D4D4D"/>
                  </a:solidFill>
                </a:rPr>
                <a:t>2010</a:t>
              </a:r>
              <a:endParaRPr lang="es-ES" sz="1800" b="1" dirty="0">
                <a:solidFill>
                  <a:srgbClr val="4D4D4D"/>
                </a:solidFill>
              </a:endParaRPr>
            </a:p>
          </p:txBody>
        </p:sp>
        <p:sp>
          <p:nvSpPr>
            <p:cNvPr id="24" name="Text Box 2064"/>
            <p:cNvSpPr txBox="1">
              <a:spLocks noChangeArrowheads="1"/>
            </p:cNvSpPr>
            <p:nvPr/>
          </p:nvSpPr>
          <p:spPr bwMode="auto">
            <a:xfrm>
              <a:off x="3899" y="2566"/>
              <a:ext cx="36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1800" b="1" dirty="0" smtClean="0">
                  <a:solidFill>
                    <a:srgbClr val="4D4D4D"/>
                  </a:solidFill>
                </a:rPr>
                <a:t>2011</a:t>
              </a:r>
              <a:endParaRPr lang="es-ES" sz="1800" b="1" dirty="0">
                <a:solidFill>
                  <a:srgbClr val="4D4D4D"/>
                </a:solidFill>
              </a:endParaRPr>
            </a:p>
          </p:txBody>
        </p:sp>
        <p:sp>
          <p:nvSpPr>
            <p:cNvPr id="25" name="Text Box 2065"/>
            <p:cNvSpPr txBox="1">
              <a:spLocks noChangeArrowheads="1"/>
            </p:cNvSpPr>
            <p:nvPr/>
          </p:nvSpPr>
          <p:spPr bwMode="auto">
            <a:xfrm rot="18900000">
              <a:off x="660" y="1623"/>
              <a:ext cx="521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 b="1" dirty="0">
                  <a:solidFill>
                    <a:srgbClr val="4D4D4D"/>
                  </a:solidFill>
                </a:rPr>
                <a:t>Costos</a:t>
              </a:r>
              <a:endParaRPr lang="es-ES" sz="2000" b="1" dirty="0">
                <a:solidFill>
                  <a:srgbClr val="4D4D4D"/>
                </a:solidFill>
              </a:endParaRPr>
            </a:p>
          </p:txBody>
        </p:sp>
        <p:sp>
          <p:nvSpPr>
            <p:cNvPr id="26" name="Text Box 2066"/>
            <p:cNvSpPr txBox="1">
              <a:spLocks noChangeArrowheads="1"/>
            </p:cNvSpPr>
            <p:nvPr/>
          </p:nvSpPr>
          <p:spPr bwMode="auto">
            <a:xfrm rot="18900000">
              <a:off x="1347" y="1593"/>
              <a:ext cx="602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 b="1" dirty="0">
                  <a:solidFill>
                    <a:srgbClr val="4D4D4D"/>
                  </a:solidFill>
                </a:rPr>
                <a:t>Calidad</a:t>
              </a:r>
              <a:endParaRPr lang="es-ES" sz="2000" b="1" dirty="0">
                <a:solidFill>
                  <a:srgbClr val="4D4D4D"/>
                </a:solidFill>
              </a:endParaRPr>
            </a:p>
          </p:txBody>
        </p:sp>
        <p:sp>
          <p:nvSpPr>
            <p:cNvPr id="27" name="Text Box 2067"/>
            <p:cNvSpPr txBox="1">
              <a:spLocks noChangeArrowheads="1"/>
            </p:cNvSpPr>
            <p:nvPr/>
          </p:nvSpPr>
          <p:spPr bwMode="auto">
            <a:xfrm rot="18900000">
              <a:off x="2084" y="1535"/>
              <a:ext cx="772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 b="1" dirty="0">
                  <a:solidFill>
                    <a:srgbClr val="4D4D4D"/>
                  </a:solidFill>
                </a:rPr>
                <a:t>Marketing</a:t>
              </a:r>
              <a:endParaRPr lang="es-ES" sz="2000" b="1" dirty="0">
                <a:solidFill>
                  <a:srgbClr val="4D4D4D"/>
                </a:solidFill>
              </a:endParaRPr>
            </a:p>
          </p:txBody>
        </p:sp>
        <p:sp>
          <p:nvSpPr>
            <p:cNvPr id="28" name="Text Box 2068"/>
            <p:cNvSpPr txBox="1">
              <a:spLocks noChangeArrowheads="1"/>
            </p:cNvSpPr>
            <p:nvPr/>
          </p:nvSpPr>
          <p:spPr bwMode="auto">
            <a:xfrm rot="18900000">
              <a:off x="3002" y="1593"/>
              <a:ext cx="609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 b="1" dirty="0">
                  <a:solidFill>
                    <a:srgbClr val="4D4D4D"/>
                  </a:solidFill>
                </a:rPr>
                <a:t>Servicio</a:t>
              </a:r>
              <a:endParaRPr lang="es-ES" sz="2000" b="1" dirty="0">
                <a:solidFill>
                  <a:srgbClr val="4D4D4D"/>
                </a:solidFill>
              </a:endParaRPr>
            </a:p>
          </p:txBody>
        </p:sp>
        <p:sp>
          <p:nvSpPr>
            <p:cNvPr id="29" name="Text Box 2069"/>
            <p:cNvSpPr txBox="1">
              <a:spLocks noChangeArrowheads="1"/>
            </p:cNvSpPr>
            <p:nvPr/>
          </p:nvSpPr>
          <p:spPr bwMode="auto">
            <a:xfrm rot="18900000">
              <a:off x="3751" y="1548"/>
              <a:ext cx="732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 b="1" dirty="0">
                  <a:solidFill>
                    <a:srgbClr val="4D4D4D"/>
                  </a:solidFill>
                </a:rPr>
                <a:t>Velocidad</a:t>
              </a:r>
              <a:endParaRPr lang="es-ES" sz="2000" b="1" dirty="0">
                <a:solidFill>
                  <a:srgbClr val="4D4D4D"/>
                </a:solidFill>
              </a:endParaRPr>
            </a:p>
          </p:txBody>
        </p:sp>
        <p:sp>
          <p:nvSpPr>
            <p:cNvPr id="30" name="Text Box 2070"/>
            <p:cNvSpPr txBox="1">
              <a:spLocks noChangeArrowheads="1"/>
            </p:cNvSpPr>
            <p:nvPr/>
          </p:nvSpPr>
          <p:spPr bwMode="auto">
            <a:xfrm rot="18900000">
              <a:off x="4613" y="1544"/>
              <a:ext cx="749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 b="1" dirty="0">
                  <a:solidFill>
                    <a:srgbClr val="4D4D4D"/>
                  </a:solidFill>
                </a:rPr>
                <a:t>Seguridad</a:t>
              </a:r>
              <a:endParaRPr lang="es-ES" sz="2000" b="1" dirty="0">
                <a:solidFill>
                  <a:srgbClr val="4D4D4D"/>
                </a:solidFill>
              </a:endParaRPr>
            </a:p>
          </p:txBody>
        </p:sp>
        <p:sp>
          <p:nvSpPr>
            <p:cNvPr id="31" name="Text Box 2071"/>
            <p:cNvSpPr txBox="1">
              <a:spLocks noChangeArrowheads="1"/>
            </p:cNvSpPr>
            <p:nvPr/>
          </p:nvSpPr>
          <p:spPr bwMode="auto">
            <a:xfrm>
              <a:off x="4705" y="2566"/>
              <a:ext cx="3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1800" b="1" dirty="0" smtClean="0">
                  <a:solidFill>
                    <a:srgbClr val="4D4D4D"/>
                  </a:solidFill>
                </a:rPr>
                <a:t>2013</a:t>
              </a:r>
              <a:endParaRPr lang="es-ES" sz="1800" b="1" dirty="0">
                <a:solidFill>
                  <a:srgbClr val="4D4D4D"/>
                </a:solidFill>
              </a:endParaRPr>
            </a:p>
          </p:txBody>
        </p:sp>
      </p:grpSp>
      <p:sp>
        <p:nvSpPr>
          <p:cNvPr id="32" name="Text Box 2072"/>
          <p:cNvSpPr txBox="1">
            <a:spLocks noChangeArrowheads="1"/>
          </p:cNvSpPr>
          <p:nvPr/>
        </p:nvSpPr>
        <p:spPr bwMode="auto">
          <a:xfrm>
            <a:off x="838200" y="3779291"/>
            <a:ext cx="711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b="1" i="1" dirty="0"/>
              <a:t>Las Operaciones y Logística como ventaja competitiva</a:t>
            </a:r>
            <a:endParaRPr lang="es-ES" b="1" i="1" dirty="0"/>
          </a:p>
        </p:txBody>
      </p:sp>
    </p:spTree>
    <p:extLst>
      <p:ext uri="{BB962C8B-B14F-4D97-AF65-F5344CB8AC3E}">
        <p14:creationId xmlns:p14="http://schemas.microsoft.com/office/powerpoint/2010/main" val="109981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6 Título"/>
          <p:cNvSpPr txBox="1">
            <a:spLocks/>
          </p:cNvSpPr>
          <p:nvPr/>
        </p:nvSpPr>
        <p:spPr>
          <a:xfrm>
            <a:off x="1331640" y="1484784"/>
            <a:ext cx="6192688" cy="1800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  <a:b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académica Cuautitlán Izcalli</a:t>
            </a:r>
            <a:b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Licenciatura en Logística</a:t>
            </a:r>
            <a:r>
              <a:rPr lang="es-ES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7 Subtítulo"/>
          <p:cNvSpPr txBox="1">
            <a:spLocks/>
          </p:cNvSpPr>
          <p:nvPr/>
        </p:nvSpPr>
        <p:spPr>
          <a:xfrm>
            <a:off x="467544" y="3235424"/>
            <a:ext cx="8424936" cy="2569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de estudios: FUNDAMENTOS DE ADMINISTRACIÓN. </a:t>
            </a:r>
          </a:p>
          <a:p>
            <a:pPr marL="0" indent="0">
              <a:buNone/>
            </a:pPr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>
                <a:latin typeface="Arial" panose="020B0604020202020204" pitchFamily="34" charset="0"/>
                <a:cs typeface="Arial" panose="020B0604020202020204" pitchFamily="34" charset="0"/>
              </a:rPr>
              <a:t>Unidad a desarrollar: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Unidad </a:t>
            </a:r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5.2.  </a:t>
            </a:r>
            <a:r>
              <a:rPr lang="es-MX" sz="2000" b="1" i="1" dirty="0">
                <a:latin typeface="Times New Roman" pitchFamily="18" charset="0"/>
                <a:cs typeface="Times New Roman" pitchFamily="18" charset="0"/>
              </a:rPr>
              <a:t>“Procesos contemporáneos del siglo </a:t>
            </a:r>
            <a:r>
              <a:rPr lang="es-MX" sz="2000" b="1" i="1" dirty="0" smtClean="0">
                <a:latin typeface="Times New Roman" pitchFamily="18" charset="0"/>
                <a:cs typeface="Times New Roman" pitchFamily="18" charset="0"/>
              </a:rPr>
              <a:t>					     XXI</a:t>
            </a:r>
            <a:r>
              <a:rPr lang="es-MX" sz="2000" b="1" i="1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0" indent="0">
              <a:buNone/>
            </a:pPr>
            <a:endParaRPr lang="es-MX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Licenciatura: Administración.</a:t>
            </a:r>
          </a:p>
          <a:p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Presenta: M. en A.N. José Luis Morales Mondragón (Profesor de asignatura)</a:t>
            </a: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309729"/>
            <a:ext cx="719787" cy="53730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0" y="6500366"/>
            <a:ext cx="6804248" cy="22110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699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51521" y="1280954"/>
            <a:ext cx="30963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/>
                <a:solidFill>
                  <a:srgbClr val="92D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Trabajo.</a:t>
            </a:r>
            <a:endParaRPr lang="es-ES" sz="4000" b="1" cap="none" spc="0" dirty="0">
              <a:ln/>
              <a:solidFill>
                <a:srgbClr val="92D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COMO PLANEAR UN DEPARTAMENTO DE COMPRAS”</a:t>
            </a:r>
            <a:r>
              <a:rPr lang="es-E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5" name="Pergamino vertical 4"/>
          <p:cNvSpPr/>
          <p:nvPr/>
        </p:nvSpPr>
        <p:spPr>
          <a:xfrm>
            <a:off x="3635896" y="1280954"/>
            <a:ext cx="4717325" cy="46683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ACTIVIDAD DE TRABAJO</a:t>
            </a:r>
          </a:p>
          <a:p>
            <a:pPr algn="ctr"/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alumno deberá desarrollar una actividad donde se aplique el empoderamiento de su palabra, es decir una aplicación sobre la capacidad de influir en las personas.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://4.bp.blogspot.com/-AIH3qQahW_M/Ta7zw_Rg-rI/AAAAAAAABXA/MUV4XSG8Sj4/s1600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330517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338286233"/>
              </p:ext>
            </p:extLst>
          </p:nvPr>
        </p:nvGraphicFramePr>
        <p:xfrm>
          <a:off x="1860376" y="20292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202184" y="188640"/>
            <a:ext cx="6898208" cy="1527324"/>
            <a:chOff x="1834" y="501"/>
            <a:chExt cx="7181" cy="1473"/>
          </a:xfrm>
        </p:grpSpPr>
        <p:pic>
          <p:nvPicPr>
            <p:cNvPr id="8" name="Imagen 1"/>
            <p:cNvPicPr>
              <a:picLocks noChangeAspect="1" noChangeArrowheads="1"/>
            </p:cNvPicPr>
            <p:nvPr/>
          </p:nvPicPr>
          <p:blipFill>
            <a:blip r:embed="rId7" cstate="print"/>
            <a:srcRect l="12733" t="29619" r="11545" b="43750"/>
            <a:stretch>
              <a:fillRect/>
            </a:stretch>
          </p:blipFill>
          <p:spPr bwMode="auto">
            <a:xfrm>
              <a:off x="1834" y="501"/>
              <a:ext cx="7181" cy="1470"/>
            </a:xfrm>
            <a:prstGeom prst="rect">
              <a:avLst/>
            </a:prstGeom>
            <a:noFill/>
          </p:spPr>
        </p:pic>
        <p:pic>
          <p:nvPicPr>
            <p:cNvPr id="9" name="Imagen 4"/>
            <p:cNvPicPr>
              <a:picLocks noChangeAspect="1" noChangeArrowheads="1"/>
            </p:cNvPicPr>
            <p:nvPr/>
          </p:nvPicPr>
          <p:blipFill>
            <a:blip r:embed="rId8" cstate="print"/>
            <a:srcRect l="17461" t="28577" r="17371" b="65125"/>
            <a:stretch>
              <a:fillRect/>
            </a:stretch>
          </p:blipFill>
          <p:spPr bwMode="auto">
            <a:xfrm>
              <a:off x="3347" y="1548"/>
              <a:ext cx="5668" cy="4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3563888" y="2132856"/>
            <a:ext cx="1525810" cy="1525810"/>
            <a:chOff x="72024" y="1066"/>
            <a:chExt cx="1525810" cy="1525810"/>
          </a:xfrm>
        </p:grpSpPr>
        <p:sp>
          <p:nvSpPr>
            <p:cNvPr id="11" name="Elipse 10"/>
            <p:cNvSpPr/>
            <p:nvPr/>
          </p:nvSpPr>
          <p:spPr>
            <a:xfrm>
              <a:off x="72024" y="1066"/>
              <a:ext cx="1525810" cy="152581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295474" y="224516"/>
              <a:ext cx="1078910" cy="10789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6500" kern="1200" dirty="0"/>
            </a:p>
          </p:txBody>
        </p:sp>
      </p:grpSp>
      <p:sp>
        <p:nvSpPr>
          <p:cNvPr id="2" name="CuadroTexto 1"/>
          <p:cNvSpPr txBox="1"/>
          <p:nvPr/>
        </p:nvSpPr>
        <p:spPr>
          <a:xfrm>
            <a:off x="565212" y="400336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Hacer la aplicación de la dinámica del punto donde se proyecta al alumno y el deberá identificar que no solo el punto es la prioridad, si no la capacidad de observar a su </a:t>
            </a:r>
          </a:p>
          <a:p>
            <a:pPr algn="just"/>
            <a:r>
              <a:rPr lang="es-MX" sz="2400" b="1" dirty="0"/>
              <a:t>a</a:t>
            </a:r>
            <a:r>
              <a:rPr lang="es-MX" sz="2400" b="1" dirty="0" smtClean="0"/>
              <a:t>lrededor.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57262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90672"/>
            <a:ext cx="2376264" cy="208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 Título"/>
          <p:cNvSpPr txBox="1">
            <a:spLocks/>
          </p:cNvSpPr>
          <p:nvPr/>
        </p:nvSpPr>
        <p:spPr>
          <a:xfrm>
            <a:off x="1115616" y="855526"/>
            <a:ext cx="7024744" cy="757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BENCHMARKING</a:t>
            </a:r>
            <a:endParaRPr lang="es-MX" b="1" dirty="0"/>
          </a:p>
        </p:txBody>
      </p:sp>
      <p:sp>
        <p:nvSpPr>
          <p:cNvPr id="15" name="2 Marcador de contenido"/>
          <p:cNvSpPr txBox="1">
            <a:spLocks/>
          </p:cNvSpPr>
          <p:nvPr/>
        </p:nvSpPr>
        <p:spPr>
          <a:xfrm>
            <a:off x="1115616" y="1935646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000" dirty="0" smtClean="0">
                <a:solidFill>
                  <a:schemeClr val="tx1"/>
                </a:solidFill>
              </a:rPr>
              <a:t>Proceso sistemático y continuo para evaluar comparativamente los productos, servicios y procesos de trabajo en organizaciones. Consiste en tomar comparadores que evidencien las mejores practicas sobre el área de interés, con el propósito de transferir el conocimiento de las mejores practicas y su aplicación.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16" name="Picture 2" descr="http://1.bp.blogspot.com/_g5-cHL2-Ipc/SrANJF9e60I/AAAAAAAAADg/K-Y1QcoQyB4/s320/calida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311910"/>
            <a:ext cx="2121349" cy="214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historiadelamedicina.files.wordpress.com/2009/03/evaluacion.jpg?w=6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11910"/>
            <a:ext cx="192759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82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pic>
        <p:nvPicPr>
          <p:cNvPr id="10" name="Picture 4" descr="http://labolsadetrabajo.com.mx/files/2011/12/Caracter%C3%ADsticas-del-Trabajo-En-Equip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16554"/>
            <a:ext cx="243856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2 Marcador de contenido"/>
          <p:cNvSpPr txBox="1">
            <a:spLocks/>
          </p:cNvSpPr>
          <p:nvPr/>
        </p:nvSpPr>
        <p:spPr>
          <a:xfrm>
            <a:off x="179512" y="2204864"/>
            <a:ext cx="8568952" cy="28449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dirty="0" smtClean="0"/>
              <a:t>Es una herramienta destinada a lograr comportamientos competitivos (eficientes) en la oferta de los mercados monopolísticos, consistente en la comparación del desempeño de las empresas, a través de la métrica por variables, indicadores y coeficientes</a:t>
            </a:r>
            <a:endParaRPr lang="es-MX" sz="2400" dirty="0"/>
          </a:p>
        </p:txBody>
      </p:sp>
      <p:pic>
        <p:nvPicPr>
          <p:cNvPr id="12" name="Picture 2" descr="http://3.bp.blogspot.com/-KvNuEvCcrYY/TdCCrk8vI0I/AAAAAAAAAB0/BJSgQ2y0B0U/s1600/PLANEACION_1_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56914"/>
            <a:ext cx="3816424" cy="225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10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pic>
        <p:nvPicPr>
          <p:cNvPr id="10" name="Picture 2" descr="http://econtinua.com/v2/wp-content/uploads/2012/07/PLANEA1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401600"/>
            <a:ext cx="1584176" cy="133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539552" y="649072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Metodología</a:t>
            </a:r>
            <a:endParaRPr lang="es-MX" dirty="0"/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179512" y="1520756"/>
            <a:ext cx="8496944" cy="4356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1800" dirty="0" smtClean="0">
                <a:solidFill>
                  <a:schemeClr val="tx1"/>
                </a:solidFill>
              </a:rPr>
              <a:t>El proceso consiste de cinco fases. El proceso se inicia con la fase de planeación y continúa a través del análisis, la integración, la acción y por último la madurez.</a:t>
            </a:r>
          </a:p>
          <a:p>
            <a:pPr marL="68580" algn="just"/>
            <a:endParaRPr lang="es-MX" sz="1800" dirty="0" smtClean="0">
              <a:solidFill>
                <a:schemeClr val="tx1"/>
              </a:solidFill>
            </a:endParaRPr>
          </a:p>
          <a:p>
            <a:pPr marL="68580" algn="just"/>
            <a:r>
              <a:rPr lang="es-MX" sz="1800" dirty="0" smtClean="0">
                <a:solidFill>
                  <a:schemeClr val="tx1"/>
                </a:solidFill>
              </a:rPr>
              <a:t>Fase De Planeación</a:t>
            </a:r>
          </a:p>
          <a:p>
            <a:pPr algn="just"/>
            <a:r>
              <a:rPr lang="es-MX" sz="1600" dirty="0" smtClean="0">
                <a:solidFill>
                  <a:schemeClr val="tx1"/>
                </a:solidFill>
              </a:rPr>
              <a:t>El objetivo de esta fase es planear las investigaciones de benchmarking. Los pasos esenciales son los mismos que los de cualquier desarrollo de planes - qué, quién y cómo.</a:t>
            </a:r>
          </a:p>
          <a:p>
            <a:r>
              <a:rPr lang="es-MX" sz="1800" i="1" dirty="0" smtClean="0">
                <a:solidFill>
                  <a:schemeClr val="tx1"/>
                </a:solidFill>
              </a:rPr>
              <a:t>1.- Identificar que se va a someter a benchmarking.</a:t>
            </a:r>
            <a:r>
              <a:rPr lang="es-MX" sz="18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es-MX" sz="1800" i="1" dirty="0" smtClean="0">
                <a:solidFill>
                  <a:schemeClr val="tx1"/>
                </a:solidFill>
              </a:rPr>
              <a:t>2.- Identificar compañías comparables</a:t>
            </a:r>
          </a:p>
          <a:p>
            <a:r>
              <a:rPr lang="es-MX" sz="1800" i="1" dirty="0" smtClean="0">
                <a:solidFill>
                  <a:schemeClr val="tx1"/>
                </a:solidFill>
              </a:rPr>
              <a:t>3.- </a:t>
            </a:r>
            <a:r>
              <a:rPr lang="es-MX" sz="1600" i="1" dirty="0" smtClean="0">
                <a:solidFill>
                  <a:schemeClr val="tx1"/>
                </a:solidFill>
              </a:rPr>
              <a:t>Determinar el método para recopilación de datos y recopilar los datos.</a:t>
            </a:r>
            <a:r>
              <a:rPr lang="es-MX" sz="1600" dirty="0" smtClean="0">
                <a:solidFill>
                  <a:schemeClr val="tx1"/>
                </a:solidFill>
              </a:rPr>
              <a:t> </a:t>
            </a:r>
          </a:p>
          <a:p>
            <a:pPr marL="68580"/>
            <a:r>
              <a:rPr lang="es-MX" sz="1600" dirty="0" smtClean="0">
                <a:solidFill>
                  <a:schemeClr val="tx1"/>
                </a:solidFill>
              </a:rPr>
              <a:t>Fase De Análisis</a:t>
            </a:r>
          </a:p>
          <a:p>
            <a:pPr marL="68580" algn="just"/>
            <a:r>
              <a:rPr lang="es-ES" sz="1600" dirty="0" smtClean="0">
                <a:solidFill>
                  <a:schemeClr val="tx1"/>
                </a:solidFill>
              </a:rPr>
              <a:t>Se tiene que llevar a cabo la recopilación y el análisis de los datos. Esta fase tiene que incluir la comprensión cuidadosa de las prácticas actuales del proceso así como las de los socios en el benchmarking.</a:t>
            </a:r>
            <a:endParaRPr lang="es-MX" sz="1600" dirty="0" smtClean="0">
              <a:solidFill>
                <a:schemeClr val="tx1"/>
              </a:solidFill>
            </a:endParaRPr>
          </a:p>
          <a:p>
            <a:r>
              <a:rPr lang="es-MX" sz="1800" i="1" dirty="0" smtClean="0">
                <a:solidFill>
                  <a:schemeClr val="tx1"/>
                </a:solidFill>
              </a:rPr>
              <a:t>4.- Determinar la brecha de desempeño actual</a:t>
            </a:r>
          </a:p>
          <a:p>
            <a:r>
              <a:rPr lang="es-MX" sz="1800" i="1" dirty="0" smtClean="0">
                <a:solidFill>
                  <a:schemeClr val="tx1"/>
                </a:solidFill>
              </a:rPr>
              <a:t>5.- Proyectar los niveles de desempeño futuros.</a:t>
            </a:r>
            <a:r>
              <a:rPr lang="es-MX" sz="1800" dirty="0" smtClean="0">
                <a:solidFill>
                  <a:schemeClr val="tx1"/>
                </a:solidFill>
              </a:rPr>
              <a:t> </a:t>
            </a:r>
            <a:endParaRPr lang="es-MX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57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3" name="2 Marcador de contenido"/>
          <p:cNvSpPr txBox="1">
            <a:spLocks/>
          </p:cNvSpPr>
          <p:nvPr/>
        </p:nvSpPr>
        <p:spPr>
          <a:xfrm>
            <a:off x="395536" y="1052736"/>
            <a:ext cx="7848872" cy="4536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/>
            <a:r>
              <a:rPr lang="es-ES" sz="1600" b="1" dirty="0" smtClean="0">
                <a:solidFill>
                  <a:schemeClr val="tx1"/>
                </a:solidFill>
              </a:rPr>
              <a:t>Integración</a:t>
            </a:r>
          </a:p>
          <a:p>
            <a:pPr marL="68580" algn="just"/>
            <a:r>
              <a:rPr lang="es-ES" sz="1400" b="1" dirty="0" smtClean="0">
                <a:solidFill>
                  <a:schemeClr val="tx1"/>
                </a:solidFill>
              </a:rPr>
              <a:t>Fijar objetivos operacionales para el cambio. Influye la planeación cuidadosa para incorporar nuevas prácticas a la operación y asegurar que los hallazgos se incorporen a todos los procesos formales de planeación.</a:t>
            </a:r>
            <a:endParaRPr lang="es-MX" sz="1400" b="1" dirty="0" smtClean="0">
              <a:solidFill>
                <a:schemeClr val="tx1"/>
              </a:solidFill>
            </a:endParaRPr>
          </a:p>
          <a:p>
            <a:r>
              <a:rPr lang="es-MX" sz="1600" b="1" i="1" dirty="0" smtClean="0">
                <a:solidFill>
                  <a:schemeClr val="tx1"/>
                </a:solidFill>
              </a:rPr>
              <a:t>6.- Comunicar los hallazgos de benchmarking y obtener aceptación.</a:t>
            </a:r>
            <a:r>
              <a:rPr lang="es-MX" sz="16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es-MX" sz="1600" b="1" i="1" dirty="0" smtClean="0">
                <a:solidFill>
                  <a:schemeClr val="tx1"/>
                </a:solidFill>
              </a:rPr>
              <a:t>7.- Establecer metas funcionales</a:t>
            </a:r>
          </a:p>
          <a:p>
            <a:pPr marL="68580"/>
            <a:endParaRPr lang="es-MX" sz="1600" b="1" i="1" dirty="0" smtClean="0">
              <a:solidFill>
                <a:schemeClr val="tx1"/>
              </a:solidFill>
            </a:endParaRPr>
          </a:p>
          <a:p>
            <a:pPr marL="68580"/>
            <a:r>
              <a:rPr lang="es-MX" sz="1600" b="1" dirty="0" smtClean="0">
                <a:solidFill>
                  <a:schemeClr val="tx1"/>
                </a:solidFill>
              </a:rPr>
              <a:t>Acción</a:t>
            </a:r>
          </a:p>
          <a:p>
            <a:pPr marL="68580" algn="just"/>
            <a:r>
              <a:rPr lang="es-ES" sz="1400" b="1" dirty="0" smtClean="0">
                <a:solidFill>
                  <a:schemeClr val="tx1"/>
                </a:solidFill>
              </a:rPr>
              <a:t>Se tiene que convertir en acción los hallazgos de benchmarking y los principios operacionales basados en ellos. Es necesario convertirlos en acciones específicas de puesta en práctica y se tiene que crear una medición periódica y la evaluación del logro.</a:t>
            </a:r>
            <a:endParaRPr lang="es-MX" sz="1400" b="1" dirty="0" smtClean="0">
              <a:solidFill>
                <a:schemeClr val="tx1"/>
              </a:solidFill>
            </a:endParaRPr>
          </a:p>
          <a:p>
            <a:r>
              <a:rPr lang="es-MX" sz="1600" b="1" i="1" dirty="0" smtClean="0">
                <a:solidFill>
                  <a:schemeClr val="tx1"/>
                </a:solidFill>
              </a:rPr>
              <a:t>8.- Desarrollar planes de acción</a:t>
            </a:r>
          </a:p>
          <a:p>
            <a:r>
              <a:rPr lang="es-MX" sz="1600" b="1" i="1" dirty="0" smtClean="0">
                <a:solidFill>
                  <a:schemeClr val="tx1"/>
                </a:solidFill>
              </a:rPr>
              <a:t>9.- Implementar acciones específicas y supervisar el progreso.</a:t>
            </a:r>
            <a:r>
              <a:rPr lang="es-MX" sz="16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es-MX" sz="1600" b="1" i="1" dirty="0" smtClean="0">
                <a:solidFill>
                  <a:schemeClr val="tx1"/>
                </a:solidFill>
              </a:rPr>
              <a:t>10.- Recalibrar los benchmarks</a:t>
            </a:r>
          </a:p>
          <a:p>
            <a:pPr marL="68580"/>
            <a:endParaRPr lang="es-MX" sz="1600" b="1" dirty="0" smtClean="0">
              <a:solidFill>
                <a:schemeClr val="tx1"/>
              </a:solidFill>
            </a:endParaRPr>
          </a:p>
          <a:p>
            <a:pPr marL="68580"/>
            <a:r>
              <a:rPr lang="es-MX" sz="1600" b="1" dirty="0" smtClean="0">
                <a:solidFill>
                  <a:schemeClr val="tx1"/>
                </a:solidFill>
              </a:rPr>
              <a:t>Madurez</a:t>
            </a:r>
          </a:p>
          <a:p>
            <a:pPr marL="68580"/>
            <a:r>
              <a:rPr lang="es-MX" sz="1400" b="1" dirty="0" smtClean="0">
                <a:solidFill>
                  <a:schemeClr val="tx1"/>
                </a:solidFill>
              </a:rPr>
              <a:t>Será alcanzada la madurez cuando se incorporen las mejores prácticas de la industria a todos los procesos del negocio, asegurando así la superioridad. También se logra la madurez cuando se convierte en una faceta continua, esencial y auto iniciada del proceso de administración, o sea que se institucionaliza.</a:t>
            </a:r>
          </a:p>
          <a:p>
            <a:pPr marL="68580"/>
            <a:endParaRPr lang="es-ES" sz="1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31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1" name="1 Título"/>
          <p:cNvSpPr txBox="1">
            <a:spLocks/>
          </p:cNvSpPr>
          <p:nvPr/>
        </p:nvSpPr>
        <p:spPr>
          <a:xfrm>
            <a:off x="446513" y="1196752"/>
            <a:ext cx="8433967" cy="745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i="1" dirty="0" smtClean="0"/>
              <a:t>LO QUE ES, LO QUE NO ES.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467544" y="1700808"/>
            <a:ext cx="8136904" cy="4032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500" dirty="0" smtClean="0">
                <a:solidFill>
                  <a:schemeClr val="tx1"/>
                </a:solidFill>
              </a:rPr>
              <a:t>Benchmarking no es un mecanismo para determinar reducciones de recursos. Los recursos de resignarán a la forma más efectiva de apoyar las necesidades de los clientes y obtener la satisfacción de los mismos.</a:t>
            </a:r>
          </a:p>
          <a:p>
            <a:pPr marL="68580" algn="just"/>
            <a:endParaRPr lang="es-MX" sz="2500" dirty="0" smtClean="0">
              <a:solidFill>
                <a:schemeClr val="tx1"/>
              </a:solidFill>
            </a:endParaRPr>
          </a:p>
          <a:p>
            <a:pPr algn="just"/>
            <a:r>
              <a:rPr lang="es-MX" sz="2500" dirty="0" smtClean="0">
                <a:solidFill>
                  <a:schemeClr val="tx1"/>
                </a:solidFill>
              </a:rPr>
              <a:t>Benchmarking no es un proceso de recetas de libros de cocina que sólo requieran buscar los ingredientes y utilizarlos para tener éxito.</a:t>
            </a:r>
          </a:p>
          <a:p>
            <a:pPr marL="68580" algn="just"/>
            <a:endParaRPr lang="es-MX" sz="2500" dirty="0" smtClean="0">
              <a:solidFill>
                <a:schemeClr val="tx1"/>
              </a:solidFill>
            </a:endParaRPr>
          </a:p>
          <a:p>
            <a:pPr algn="just"/>
            <a:r>
              <a:rPr lang="es-MX" sz="2500" dirty="0" smtClean="0">
                <a:solidFill>
                  <a:schemeClr val="tx1"/>
                </a:solidFill>
              </a:rPr>
              <a:t>Benchmarking es un proceso de descubrimiento y una experiencia de aprendizaje.</a:t>
            </a:r>
          </a:p>
          <a:p>
            <a:pPr marL="68580" algn="just"/>
            <a:endParaRPr lang="es-MX" sz="2500" dirty="0" smtClean="0">
              <a:solidFill>
                <a:schemeClr val="tx1"/>
              </a:solidFill>
            </a:endParaRPr>
          </a:p>
          <a:p>
            <a:pPr algn="just"/>
            <a:r>
              <a:rPr lang="es-MX" sz="2500" dirty="0" smtClean="0">
                <a:solidFill>
                  <a:schemeClr val="tx1"/>
                </a:solidFill>
              </a:rPr>
              <a:t>Benchmarking no sólo es una moda pasajera, sino que es una estrategia de negocios ganadora. Ayuda a tener un desempeño excelente.</a:t>
            </a:r>
          </a:p>
          <a:p>
            <a:pPr algn="just"/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31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pic>
        <p:nvPicPr>
          <p:cNvPr id="11" name="Picture 2" descr="http://huanesarmiento.blogia.com/upload/20110519211852-tecnologia-y-propuesta-empresarial-de-valor-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7040">
            <a:off x="6487267" y="465187"/>
            <a:ext cx="2376264" cy="17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 Título"/>
          <p:cNvSpPr txBox="1">
            <a:spLocks/>
          </p:cNvSpPr>
          <p:nvPr/>
        </p:nvSpPr>
        <p:spPr>
          <a:xfrm>
            <a:off x="-396552" y="83494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Aspectos del Benchmarking</a:t>
            </a:r>
            <a:endParaRPr lang="es-MX" sz="3600" dirty="0"/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374848" y="1844824"/>
            <a:ext cx="8229600" cy="3888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algn="just"/>
            <a:r>
              <a:rPr lang="es-MX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Calidad :</a:t>
            </a:r>
          </a:p>
          <a:p>
            <a:pPr algn="just"/>
            <a:r>
              <a:rPr lang="es-MX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los aspectos tenemos a la calidad, que se refiere al nivel de valor creado de los productos para el cliente sobre el costo de producirlos. </a:t>
            </a:r>
          </a:p>
          <a:p>
            <a:pPr marL="68580" algn="just"/>
            <a:endParaRPr lang="es-MX" sz="3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algn="just"/>
            <a:r>
              <a:rPr lang="es-MX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Productividad :</a:t>
            </a:r>
          </a:p>
          <a:p>
            <a:pPr algn="just"/>
            <a:r>
              <a:rPr lang="es-MX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benchmarking de productividad es la búsqueda de la excelencia en las áreas que controlan los recursos de entrada, y la productividad puede ser expresada por el volumen de producción y el consumo de recursos los cuales pueden ser costos o capital.</a:t>
            </a:r>
          </a:p>
          <a:p>
            <a:pPr marL="68580" algn="just"/>
            <a:endParaRPr lang="es-MX" sz="3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30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pic>
        <p:nvPicPr>
          <p:cNvPr id="11" name="Picture 2" descr="http://admonunivia.files.wordpress.com/2012/03/shutterstock_1196987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0944">
            <a:off x="511129" y="1155996"/>
            <a:ext cx="2733914" cy="182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 Título"/>
          <p:cNvSpPr txBox="1">
            <a:spLocks/>
          </p:cNvSpPr>
          <p:nvPr/>
        </p:nvSpPr>
        <p:spPr>
          <a:xfrm>
            <a:off x="3635896" y="1268760"/>
            <a:ext cx="5400718" cy="103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Categorías</a:t>
            </a:r>
            <a:endParaRPr lang="es-MX" dirty="0"/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1187624" y="2780928"/>
            <a:ext cx="6120680" cy="307692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 smtClean="0">
                <a:latin typeface="+mj-lt"/>
              </a:rPr>
              <a:t>BENCHMARKING INTERNO</a:t>
            </a:r>
          </a:p>
          <a:p>
            <a:pPr marL="68580"/>
            <a:endParaRPr lang="es-MX" b="1" dirty="0" smtClean="0">
              <a:latin typeface="+mj-lt"/>
            </a:endParaRPr>
          </a:p>
          <a:p>
            <a:r>
              <a:rPr lang="es-MX" b="1" dirty="0" smtClean="0">
                <a:latin typeface="+mj-lt"/>
              </a:rPr>
              <a:t>BENCHMARKING COMPETITIVO</a:t>
            </a:r>
          </a:p>
          <a:p>
            <a:pPr marL="68580"/>
            <a:endParaRPr lang="es-MX" dirty="0" smtClean="0">
              <a:latin typeface="+mj-lt"/>
            </a:endParaRPr>
          </a:p>
          <a:p>
            <a:r>
              <a:rPr lang="es-MX" b="1" dirty="0" smtClean="0">
                <a:latin typeface="+mj-lt"/>
              </a:rPr>
              <a:t>BENCHMARKING FUNCIONAL</a:t>
            </a:r>
          </a:p>
          <a:p>
            <a:pPr marL="68580"/>
            <a:endParaRPr lang="es-MX" dirty="0" smtClean="0">
              <a:latin typeface="+mj-lt"/>
            </a:endParaRPr>
          </a:p>
          <a:p>
            <a:r>
              <a:rPr lang="es-MX" b="1" dirty="0" smtClean="0">
                <a:latin typeface="+mj-lt"/>
              </a:rPr>
              <a:t>BENCHMARKING GENERICO</a:t>
            </a:r>
            <a:endParaRPr lang="es-MX" dirty="0" smtClean="0">
              <a:latin typeface="+mj-lt"/>
            </a:endParaRPr>
          </a:p>
          <a:p>
            <a:pPr algn="just"/>
            <a:endParaRPr lang="es-MX" dirty="0" smtClean="0">
              <a:latin typeface="+mj-lt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077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7 Marcador de contenido"/>
          <p:cNvSpPr>
            <a:spLocks noGrp="1"/>
          </p:cNvSpPr>
          <p:nvPr>
            <p:ph idx="1"/>
          </p:nvPr>
        </p:nvSpPr>
        <p:spPr>
          <a:xfrm>
            <a:off x="251520" y="1613603"/>
            <a:ext cx="8229600" cy="4911741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L14101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teoría: 3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práctica: 1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Total de horas: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Créditos: SIETE.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Tipo de unidad de aprendizaje: CURSO.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OBLIGATORIA.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Núcleo de formación: BÁSICO.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Modalidad: PRESENCIAL.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Unidad de aprendizaje antecedente: NINGUNA.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0" y="6309729"/>
            <a:ext cx="7524035" cy="537307"/>
            <a:chOff x="0" y="6309729"/>
            <a:chExt cx="7524035" cy="537307"/>
          </a:xfrm>
        </p:grpSpPr>
        <p:pic>
          <p:nvPicPr>
            <p:cNvPr id="11" name="Imagen 10" descr="potroUAE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74445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7 CuadroTexto"/>
          <p:cNvSpPr txBox="1"/>
          <p:nvPr/>
        </p:nvSpPr>
        <p:spPr>
          <a:xfrm>
            <a:off x="2339752" y="1196752"/>
            <a:ext cx="43332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Just in time: Producir lo</a:t>
            </a:r>
          </a:p>
          <a:p>
            <a:pPr algn="ctr"/>
            <a:r>
              <a:rPr lang="es-MX" sz="3200" b="1" i="1" dirty="0" smtClean="0">
                <a:latin typeface="Times New Roman" pitchFamily="18" charset="0"/>
                <a:cs typeface="Times New Roman" pitchFamily="18" charset="0"/>
              </a:rPr>
              <a:t>que ya se vendió.</a:t>
            </a:r>
            <a:endParaRPr lang="es-MX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wolf\Documents\CARPETA MAESTRA 2013\concurso de oposición\imagenes\empre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138066"/>
            <a:ext cx="1688976" cy="1688976"/>
          </a:xfrm>
          <a:prstGeom prst="rect">
            <a:avLst/>
          </a:prstGeom>
          <a:noFill/>
        </p:spPr>
      </p:pic>
      <p:pic>
        <p:nvPicPr>
          <p:cNvPr id="12" name="Picture 3" descr="C:\Users\wolf\Documents\CARPETA MAESTRA 2013\concurso de oposición\imagenes\walma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558" y="2417986"/>
            <a:ext cx="1977178" cy="1316831"/>
          </a:xfrm>
          <a:prstGeom prst="rect">
            <a:avLst/>
          </a:prstGeom>
          <a:noFill/>
        </p:spPr>
      </p:pic>
      <p:pic>
        <p:nvPicPr>
          <p:cNvPr id="13" name="Picture 5" descr="http://www.logismarket.es/in/norbert-dentressangle-gerposa-norbert-dentressangle-inaugura-un-segundo-centro-de-distribucion-en-madrid-nuevo-centro-de-distribucion-de-norbert-dentressangle-en-san-fernando-de-henares-madrid-501844-FG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506218"/>
            <a:ext cx="2260723" cy="1502040"/>
          </a:xfrm>
          <a:prstGeom prst="rect">
            <a:avLst/>
          </a:prstGeom>
          <a:noFill/>
        </p:spPr>
      </p:pic>
      <p:cxnSp>
        <p:nvCxnSpPr>
          <p:cNvPr id="14" name="14 Forma"/>
          <p:cNvCxnSpPr>
            <a:stCxn id="12" idx="3"/>
            <a:endCxn id="11" idx="1"/>
          </p:cNvCxnSpPr>
          <p:nvPr/>
        </p:nvCxnSpPr>
        <p:spPr>
          <a:xfrm>
            <a:off x="2195736" y="3076402"/>
            <a:ext cx="1080120" cy="9061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Forma"/>
          <p:cNvCxnSpPr/>
          <p:nvPr/>
        </p:nvCxnSpPr>
        <p:spPr>
          <a:xfrm>
            <a:off x="4932040" y="4146178"/>
            <a:ext cx="1080120" cy="9061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20 CuadroTexto"/>
          <p:cNvSpPr txBox="1"/>
          <p:nvPr/>
        </p:nvSpPr>
        <p:spPr>
          <a:xfrm>
            <a:off x="107504" y="3858146"/>
            <a:ext cx="25369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Intranet.</a:t>
            </a:r>
          </a:p>
          <a:p>
            <a:pPr>
              <a:buFont typeface="Arial" pitchFamily="34" charset="0"/>
              <a:buChar char="•"/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Extranet.</a:t>
            </a:r>
          </a:p>
          <a:p>
            <a:pPr>
              <a:buFont typeface="Arial" pitchFamily="34" charset="0"/>
              <a:buChar char="•"/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Control de inventarios.</a:t>
            </a:r>
          </a:p>
          <a:p>
            <a:pPr>
              <a:buFont typeface="Arial" pitchFamily="34" charset="0"/>
              <a:buChar char="•"/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Poka Yoke.</a:t>
            </a:r>
          </a:p>
          <a:p>
            <a:pPr>
              <a:buFont typeface="Arial" pitchFamily="34" charset="0"/>
              <a:buChar char="•"/>
            </a:pPr>
            <a:endParaRPr lang="es-MX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21 CuadroTexto"/>
          <p:cNvSpPr txBox="1"/>
          <p:nvPr/>
        </p:nvSpPr>
        <p:spPr>
          <a:xfrm>
            <a:off x="2915816" y="5010274"/>
            <a:ext cx="2672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Optimización y eficiencia</a:t>
            </a:r>
          </a:p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Del área de compras y </a:t>
            </a:r>
          </a:p>
          <a:p>
            <a:pPr algn="ctr"/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producción</a:t>
            </a: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22 CuadroTexto"/>
          <p:cNvSpPr txBox="1"/>
          <p:nvPr/>
        </p:nvSpPr>
        <p:spPr>
          <a:xfrm>
            <a:off x="6156176" y="2778026"/>
            <a:ext cx="24449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Notas de cargo.</a:t>
            </a:r>
          </a:p>
          <a:p>
            <a:pPr>
              <a:buFont typeface="Arial" pitchFamily="34" charset="0"/>
              <a:buChar char="•"/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Aduana.</a:t>
            </a:r>
          </a:p>
          <a:p>
            <a:pPr>
              <a:buFont typeface="Arial" pitchFamily="34" charset="0"/>
              <a:buChar char="•"/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Enlace de información</a:t>
            </a:r>
          </a:p>
          <a:p>
            <a:pPr>
              <a:buFont typeface="Arial" pitchFamily="34" charset="0"/>
              <a:buChar char="•"/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Fuerza de cadena de </a:t>
            </a:r>
          </a:p>
          <a:p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Suministros.</a:t>
            </a:r>
          </a:p>
          <a:p>
            <a:pPr>
              <a:buFont typeface="Arial" pitchFamily="34" charset="0"/>
              <a:buChar char="•"/>
            </a:pP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3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066800" y="2101850"/>
            <a:ext cx="2438400" cy="33655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_tradnl" altLang="es-MX" sz="1600" b="1" dirty="0">
                <a:latin typeface="Arial" panose="020B0604020202020204" pitchFamily="34" charset="0"/>
              </a:rPr>
              <a:t>Crisis de los años 70</a:t>
            </a:r>
            <a:endParaRPr lang="es-ES" altLang="es-MX" sz="1600" b="1" dirty="0">
              <a:latin typeface="Arial" panose="020B0604020202020204" pitchFamily="34" charset="0"/>
            </a:endParaRPr>
          </a:p>
        </p:txBody>
      </p: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3505200" y="1447800"/>
            <a:ext cx="3581400" cy="1600200"/>
            <a:chOff x="2208" y="1200"/>
            <a:chExt cx="2256" cy="1008"/>
          </a:xfrm>
        </p:grpSpPr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2544" y="1200"/>
              <a:ext cx="1920" cy="366"/>
            </a:xfrm>
            <a:prstGeom prst="rect">
              <a:avLst/>
            </a:prstGeom>
            <a:noFill/>
            <a:ln>
              <a:noFill/>
            </a:ln>
            <a:effectLst>
              <a:outerShdw dist="53882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ES_tradnl" altLang="es-MX" sz="1600" b="1" dirty="0">
                  <a:latin typeface="Arial" panose="020B0604020202020204" pitchFamily="34" charset="0"/>
                </a:rPr>
                <a:t>Cambios en el entorno en el que actúa la empresa</a:t>
              </a:r>
              <a:endParaRPr lang="es-ES" altLang="es-MX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2544" y="1728"/>
              <a:ext cx="1920" cy="366"/>
            </a:xfrm>
            <a:prstGeom prst="rect">
              <a:avLst/>
            </a:prstGeom>
            <a:noFill/>
            <a:ln>
              <a:noFill/>
            </a:ln>
            <a:effectLst>
              <a:outerShdw dist="53882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ES_tradnl" altLang="es-MX" sz="1600" b="1" dirty="0">
                  <a:latin typeface="Arial" panose="020B0604020202020204" pitchFamily="34" charset="0"/>
                </a:rPr>
                <a:t>Vuelve a cobrar importancia la función de producción</a:t>
              </a:r>
              <a:endParaRPr lang="es-ES" altLang="es-MX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5" name="AutoShape 12"/>
            <p:cNvSpPr>
              <a:spLocks/>
            </p:cNvSpPr>
            <p:nvPr/>
          </p:nvSpPr>
          <p:spPr bwMode="auto">
            <a:xfrm>
              <a:off x="2208" y="1200"/>
              <a:ext cx="192" cy="1008"/>
            </a:xfrm>
            <a:prstGeom prst="leftBrace">
              <a:avLst>
                <a:gd name="adj1" fmla="val 43750"/>
                <a:gd name="adj2" fmla="val 50000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s-ES" altLang="es-MX" dirty="0"/>
            </a:p>
          </p:txBody>
        </p:sp>
      </p:grp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1524000" y="3584575"/>
            <a:ext cx="1676400" cy="6064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Énfasis en EFICIENCIA</a:t>
            </a:r>
            <a:endParaRPr lang="es-ES" altLang="es-MX" sz="1600" b="1" dirty="0">
              <a:latin typeface="Arial" panose="020B0604020202020204" pitchFamily="34" charset="0"/>
            </a:endParaRPr>
          </a:p>
        </p:txBody>
      </p:sp>
      <p:sp>
        <p:nvSpPr>
          <p:cNvPr id="17" name="AutoShape 14"/>
          <p:cNvSpPr>
            <a:spLocks noChangeArrowheads="1"/>
          </p:cNvSpPr>
          <p:nvPr/>
        </p:nvSpPr>
        <p:spPr bwMode="auto">
          <a:xfrm>
            <a:off x="3352800" y="3584575"/>
            <a:ext cx="1371600" cy="533400"/>
          </a:xfrm>
          <a:custGeom>
            <a:avLst/>
            <a:gdLst>
              <a:gd name="G0" fmla="+- 7470 0 0"/>
              <a:gd name="G1" fmla="+- 6171 0 0"/>
              <a:gd name="G2" fmla="+- 21600 0 6171"/>
              <a:gd name="G3" fmla="+- 10800 0 6171"/>
              <a:gd name="G4" fmla="+- 21600 0 7470"/>
              <a:gd name="G5" fmla="*/ G4 G3 10800"/>
              <a:gd name="G6" fmla="+- 21600 0 G5"/>
              <a:gd name="T0" fmla="*/ 7470 w 21600"/>
              <a:gd name="T1" fmla="*/ 0 h 21600"/>
              <a:gd name="T2" fmla="*/ 0 w 21600"/>
              <a:gd name="T3" fmla="*/ 10800 h 21600"/>
              <a:gd name="T4" fmla="*/ 747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7470" y="0"/>
                </a:moveTo>
                <a:lnTo>
                  <a:pt x="7470" y="6171"/>
                </a:lnTo>
                <a:lnTo>
                  <a:pt x="3375" y="6171"/>
                </a:lnTo>
                <a:lnTo>
                  <a:pt x="3375" y="15429"/>
                </a:lnTo>
                <a:lnTo>
                  <a:pt x="7470" y="15429"/>
                </a:lnTo>
                <a:lnTo>
                  <a:pt x="747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171"/>
                </a:moveTo>
                <a:lnTo>
                  <a:pt x="1350" y="15429"/>
                </a:lnTo>
                <a:lnTo>
                  <a:pt x="2700" y="15429"/>
                </a:lnTo>
                <a:lnTo>
                  <a:pt x="2700" y="6171"/>
                </a:lnTo>
                <a:close/>
              </a:path>
              <a:path w="21600" h="21600">
                <a:moveTo>
                  <a:pt x="0" y="6171"/>
                </a:moveTo>
                <a:lnTo>
                  <a:pt x="0" y="15429"/>
                </a:lnTo>
                <a:lnTo>
                  <a:pt x="675" y="15429"/>
                </a:lnTo>
                <a:lnTo>
                  <a:pt x="675" y="6171"/>
                </a:lnTo>
                <a:close/>
              </a:path>
            </a:pathLst>
          </a:custGeom>
          <a:solidFill>
            <a:schemeClr val="tx1"/>
          </a:solidFill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4876800" y="3584575"/>
            <a:ext cx="1676400" cy="6064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Énfasis en EFICACIA</a:t>
            </a:r>
            <a:endParaRPr lang="es-ES" altLang="es-MX" sz="1600" b="1" dirty="0">
              <a:latin typeface="Arial" panose="020B0604020202020204" pitchFamily="34" charset="0"/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757238" y="4997450"/>
            <a:ext cx="2667000" cy="738188"/>
          </a:xfrm>
          <a:prstGeom prst="rect">
            <a:avLst/>
          </a:prstGeom>
          <a:solidFill>
            <a:schemeClr val="bg2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tIns="10800">
            <a:spAutoFit/>
          </a:bodyPr>
          <a:lstStyle/>
          <a:p>
            <a:pPr algn="ctr"/>
            <a:r>
              <a:rPr lang="es-ES_tradnl" altLang="es-MX" sz="4300" b="1" dirty="0">
                <a:latin typeface="Arial" panose="020B0604020202020204" pitchFamily="34" charset="0"/>
              </a:rPr>
              <a:t>J.I.T.</a:t>
            </a:r>
            <a:endParaRPr lang="es-ES" altLang="es-MX" sz="4300" b="1" dirty="0">
              <a:latin typeface="Arial" panose="020B0604020202020204" pitchFamily="34" charset="0"/>
            </a:endParaRP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757238" y="5748338"/>
            <a:ext cx="2667000" cy="31783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bIns="25200">
            <a:spAutoFit/>
          </a:bodyPr>
          <a:lstStyle/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JUST IN TIME</a:t>
            </a:r>
            <a:endParaRPr lang="es-ES" altLang="es-MX" sz="1600" b="1" dirty="0">
              <a:latin typeface="Arial" panose="020B0604020202020204" pitchFamily="34" charset="0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3421063" y="4997450"/>
            <a:ext cx="5111750" cy="1095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s-ES_tradnl" altLang="es-MX" sz="1600" b="1" dirty="0">
                <a:latin typeface="Arial" panose="020B0604020202020204" pitchFamily="34" charset="0"/>
              </a:rPr>
              <a:t>Filosofía de producción que tiene como objetivo la producción de la cantidad justa, en el momento justo, con el máximo aprovechamiento de los recursos.</a:t>
            </a:r>
            <a:endParaRPr lang="es-ES" altLang="es-MX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37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6" grpId="0" animBg="1" autoUpdateAnimBg="0"/>
      <p:bldP spid="17" grpId="0" animBg="1"/>
      <p:bldP spid="18" grpId="0" animBg="1" autoUpdateAnimBg="0"/>
      <p:bldP spid="24" grpId="0" animBg="1" autoUpdateAnimBg="0"/>
      <p:bldP spid="25" grpId="0" animBg="1" autoUpdateAnimBg="0"/>
      <p:bldP spid="26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107504" y="1268760"/>
            <a:ext cx="3308350" cy="850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Producción en masa</a:t>
            </a:r>
          </a:p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(Sistema PUSH)</a:t>
            </a:r>
          </a:p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Mucha cantidad / Poca variedad</a:t>
            </a:r>
            <a:endParaRPr lang="es-ES" altLang="es-MX" sz="1600" b="1" dirty="0">
              <a:latin typeface="Arial" panose="020B0604020202020204" pitchFamily="34" charset="0"/>
            </a:endParaRPr>
          </a:p>
        </p:txBody>
      </p:sp>
      <p:sp>
        <p:nvSpPr>
          <p:cNvPr id="20" name="AutoShape 79"/>
          <p:cNvSpPr>
            <a:spLocks noChangeArrowheads="1"/>
          </p:cNvSpPr>
          <p:nvPr/>
        </p:nvSpPr>
        <p:spPr bwMode="auto">
          <a:xfrm>
            <a:off x="3568254" y="1411635"/>
            <a:ext cx="1371600" cy="533400"/>
          </a:xfrm>
          <a:custGeom>
            <a:avLst/>
            <a:gdLst>
              <a:gd name="G0" fmla="+- 7470 0 0"/>
              <a:gd name="G1" fmla="+- 6171 0 0"/>
              <a:gd name="G2" fmla="+- 21600 0 6171"/>
              <a:gd name="G3" fmla="+- 10800 0 6171"/>
              <a:gd name="G4" fmla="+- 21600 0 7470"/>
              <a:gd name="G5" fmla="*/ G4 G3 10800"/>
              <a:gd name="G6" fmla="+- 21600 0 G5"/>
              <a:gd name="T0" fmla="*/ 7470 w 21600"/>
              <a:gd name="T1" fmla="*/ 0 h 21600"/>
              <a:gd name="T2" fmla="*/ 0 w 21600"/>
              <a:gd name="T3" fmla="*/ 10800 h 21600"/>
              <a:gd name="T4" fmla="*/ 747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7470" y="0"/>
                </a:moveTo>
                <a:lnTo>
                  <a:pt x="7470" y="6171"/>
                </a:lnTo>
                <a:lnTo>
                  <a:pt x="3375" y="6171"/>
                </a:lnTo>
                <a:lnTo>
                  <a:pt x="3375" y="15429"/>
                </a:lnTo>
                <a:lnTo>
                  <a:pt x="7470" y="15429"/>
                </a:lnTo>
                <a:lnTo>
                  <a:pt x="747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171"/>
                </a:moveTo>
                <a:lnTo>
                  <a:pt x="1350" y="15429"/>
                </a:lnTo>
                <a:lnTo>
                  <a:pt x="2700" y="15429"/>
                </a:lnTo>
                <a:lnTo>
                  <a:pt x="2700" y="6171"/>
                </a:lnTo>
                <a:close/>
              </a:path>
              <a:path w="21600" h="21600">
                <a:moveTo>
                  <a:pt x="0" y="6171"/>
                </a:moveTo>
                <a:lnTo>
                  <a:pt x="0" y="15429"/>
                </a:lnTo>
                <a:lnTo>
                  <a:pt x="675" y="15429"/>
                </a:lnTo>
                <a:lnTo>
                  <a:pt x="675" y="6171"/>
                </a:lnTo>
                <a:close/>
              </a:path>
            </a:pathLst>
          </a:custGeom>
          <a:solidFill>
            <a:schemeClr val="tx2"/>
          </a:solidFill>
          <a:ln w="22225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MX" dirty="0">
              <a:ln>
                <a:solidFill>
                  <a:schemeClr val="tx1"/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Text Box 80"/>
          <p:cNvSpPr txBox="1">
            <a:spLocks noChangeArrowheads="1"/>
          </p:cNvSpPr>
          <p:nvPr/>
        </p:nvSpPr>
        <p:spPr bwMode="auto">
          <a:xfrm>
            <a:off x="5092254" y="1268760"/>
            <a:ext cx="3440113" cy="8509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Producción ajustada</a:t>
            </a:r>
          </a:p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(Sistema PULL)</a:t>
            </a:r>
          </a:p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Poca cantidad / Mucha variedad</a:t>
            </a:r>
            <a:endParaRPr lang="es-ES" altLang="es-MX" sz="1600" b="1" dirty="0">
              <a:latin typeface="Arial" panose="020B0604020202020204" pitchFamily="34" charset="0"/>
            </a:endParaRPr>
          </a:p>
        </p:txBody>
      </p:sp>
      <p:sp>
        <p:nvSpPr>
          <p:cNvPr id="22" name="Text Box 81"/>
          <p:cNvSpPr txBox="1">
            <a:spLocks noChangeArrowheads="1"/>
          </p:cNvSpPr>
          <p:nvPr/>
        </p:nvSpPr>
        <p:spPr bwMode="auto">
          <a:xfrm>
            <a:off x="1547367" y="2662585"/>
            <a:ext cx="6264275" cy="1558925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bIns="46800">
            <a:spAutoFit/>
          </a:bodyPr>
          <a:lstStyle/>
          <a:p>
            <a:r>
              <a:rPr lang="es-ES_tradnl" altLang="es-MX" sz="1600" b="1" u="sng" dirty="0">
                <a:latin typeface="Arial" panose="020B0604020202020204" pitchFamily="34" charset="0"/>
              </a:rPr>
              <a:t>PROVEEDORES</a:t>
            </a:r>
            <a:r>
              <a:rPr lang="es-ES_tradnl" altLang="es-MX" sz="1600" b="1" dirty="0">
                <a:latin typeface="Arial" panose="020B0604020202020204" pitchFamily="34" charset="0"/>
              </a:rPr>
              <a:t> 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(Objetivos: eliminar desperdicios y reducir costes)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Supresión de actividades innecesarias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Supresión de inventarios en el centro de producción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Supresión de inventarios en tránsito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Supresión de proveedores poco eficientes</a:t>
            </a:r>
          </a:p>
        </p:txBody>
      </p:sp>
      <p:sp>
        <p:nvSpPr>
          <p:cNvPr id="23" name="Text Box 82"/>
          <p:cNvSpPr txBox="1">
            <a:spLocks noChangeArrowheads="1"/>
          </p:cNvSpPr>
          <p:nvPr/>
        </p:nvSpPr>
        <p:spPr bwMode="auto">
          <a:xfrm>
            <a:off x="1547367" y="4508848"/>
            <a:ext cx="6624637" cy="1558925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bIns="46800">
            <a:spAutoFit/>
          </a:bodyPr>
          <a:lstStyle/>
          <a:p>
            <a:r>
              <a:rPr lang="es-ES_tradnl" altLang="es-MX" sz="1600" b="1" u="sng" dirty="0">
                <a:latin typeface="Arial" panose="020B0604020202020204" pitchFamily="34" charset="0"/>
              </a:rPr>
              <a:t>DISTRIBUCIÓN EN PLANTA</a:t>
            </a:r>
            <a:r>
              <a:rPr lang="es-ES_tradnl" altLang="es-MX" sz="1600" b="1" dirty="0">
                <a:latin typeface="Arial" panose="020B0604020202020204" pitchFamily="34" charset="0"/>
              </a:rPr>
              <a:t> 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(Objetivo: reducir movimientos innecesarios)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Puntos de entrega próximos al lugar de utilización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Células de fabricación flexible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Trabajo en equipo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Reducción de espacio</a:t>
            </a:r>
          </a:p>
        </p:txBody>
      </p:sp>
    </p:spTree>
    <p:extLst>
      <p:ext uri="{BB962C8B-B14F-4D97-AF65-F5344CB8AC3E}">
        <p14:creationId xmlns:p14="http://schemas.microsoft.com/office/powerpoint/2010/main" val="245575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autoUpdateAnimBg="0"/>
      <p:bldP spid="20" grpId="0" animBg="1"/>
      <p:bldP spid="21" grpId="0" animBg="1" autoUpdateAnimBg="0"/>
      <p:bldP spid="22" grpId="0" autoUpdateAnimBg="0"/>
      <p:bldP spid="23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915988" y="4221163"/>
            <a:ext cx="2667000" cy="738187"/>
          </a:xfrm>
          <a:prstGeom prst="rect">
            <a:avLst/>
          </a:prstGeom>
          <a:solidFill>
            <a:schemeClr val="bg2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tIns="10800">
            <a:spAutoFit/>
          </a:bodyPr>
          <a:lstStyle/>
          <a:p>
            <a:pPr algn="ctr"/>
            <a:r>
              <a:rPr lang="es-ES_tradnl" altLang="es-MX" sz="4300" b="1" dirty="0">
                <a:latin typeface="Arial" panose="020B0604020202020204" pitchFamily="34" charset="0"/>
              </a:rPr>
              <a:t>M.R.P.</a:t>
            </a:r>
            <a:endParaRPr lang="es-ES" altLang="es-MX" sz="4300" b="1" dirty="0">
              <a:latin typeface="Arial" panose="020B0604020202020204" pitchFamily="34" charset="0"/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915988" y="4972050"/>
            <a:ext cx="2667000" cy="830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bIns="25200">
            <a:spAutoFit/>
          </a:bodyPr>
          <a:lstStyle/>
          <a:p>
            <a:pPr algn="ctr"/>
            <a:r>
              <a:rPr lang="es-ES_tradnl" altLang="es-MX" sz="1600" b="1" dirty="0">
                <a:latin typeface="Arial" panose="020B0604020202020204" pitchFamily="34" charset="0"/>
              </a:rPr>
              <a:t>MATERIALS REQUERIMENTS PLANNING</a:t>
            </a:r>
            <a:endParaRPr lang="es-ES" altLang="es-MX" sz="1600" b="1" dirty="0">
              <a:latin typeface="Arial" panose="020B0604020202020204" pitchFamily="34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582988" y="4221163"/>
            <a:ext cx="4876800" cy="1584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s-ES_tradnl" altLang="es-MX" sz="1600" b="1" dirty="0">
                <a:latin typeface="Arial" panose="020B0604020202020204" pitchFamily="34" charset="0"/>
              </a:rPr>
              <a:t>Programa de ordenador que permite calcular la cantidad exacta de cada componente que se necesita, y el instante exacto en el que se necesita, para poder fabricar un número determinado de productos finales en un período específico de tiempo.</a:t>
            </a:r>
            <a:endParaRPr lang="es-ES" altLang="es-MX" sz="1600" b="1" dirty="0">
              <a:latin typeface="Arial" panose="020B0604020202020204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1260475" y="1484313"/>
            <a:ext cx="4391025" cy="8255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bIns="46800">
            <a:spAutoFit/>
          </a:bodyPr>
          <a:lstStyle/>
          <a:p>
            <a:r>
              <a:rPr lang="es-ES_tradnl" altLang="es-MX" sz="1600" b="1" u="sng" dirty="0">
                <a:latin typeface="Arial" panose="020B0604020202020204" pitchFamily="34" charset="0"/>
              </a:rPr>
              <a:t>CALIDAD</a:t>
            </a:r>
            <a:endParaRPr lang="es-ES_tradnl" altLang="es-MX" sz="1600" b="1" dirty="0">
              <a:latin typeface="Arial" panose="020B0604020202020204" pitchFamily="34" charset="0"/>
            </a:endParaRP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(Objetivo: cero defectos)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Detección inmediata de defectos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1260475" y="2674938"/>
            <a:ext cx="4391025" cy="8255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bIns="46800">
            <a:spAutoFit/>
          </a:bodyPr>
          <a:lstStyle/>
          <a:p>
            <a:r>
              <a:rPr lang="es-ES_tradnl" altLang="es-MX" sz="1600" b="1" u="sng" dirty="0">
                <a:latin typeface="Arial" panose="020B0604020202020204" pitchFamily="34" charset="0"/>
              </a:rPr>
              <a:t>PROGRAMACIÓN</a:t>
            </a:r>
            <a:r>
              <a:rPr lang="es-ES_tradnl" altLang="es-MX" sz="1600" b="1" dirty="0">
                <a:latin typeface="Arial" panose="020B0604020202020204" pitchFamily="34" charset="0"/>
              </a:rPr>
              <a:t> 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(Objetivo: optimizar la producción)</a:t>
            </a:r>
          </a:p>
          <a:p>
            <a:r>
              <a:rPr lang="es-ES_tradnl" altLang="es-MX" sz="1600" b="1" dirty="0">
                <a:latin typeface="Arial" panose="020B0604020202020204" pitchFamily="34" charset="0"/>
              </a:rPr>
              <a:t>	Sistema KANBAN</a:t>
            </a:r>
          </a:p>
        </p:txBody>
      </p:sp>
    </p:spTree>
    <p:extLst>
      <p:ext uri="{BB962C8B-B14F-4D97-AF65-F5344CB8AC3E}">
        <p14:creationId xmlns:p14="http://schemas.microsoft.com/office/powerpoint/2010/main" val="69754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  <p:bldP spid="13" grpId="0" animBg="1" autoUpdateAnimBg="0"/>
      <p:bldP spid="14" grpId="0" autoUpdateAnimBg="0"/>
      <p:bldP spid="15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187624" y="1295995"/>
            <a:ext cx="6637338" cy="404813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Ventajas de una </a:t>
            </a:r>
            <a:r>
              <a:rPr lang="en-US" sz="3200" dirty="0" smtClean="0">
                <a:latin typeface="Verdana" pitchFamily="34" charset="0"/>
                <a:ea typeface="+mj-ea"/>
                <a:cs typeface="+mj-cs"/>
              </a:rPr>
              <a:t>administración moderna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361702" y="1899816"/>
            <a:ext cx="6146800" cy="4481512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Reduce costos.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Aumenta flexibilidad.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Disminuyen tiempos  (lead times).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Mejora las entregas on-time.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Consolida instalaciones (economía de escala).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Reduce inventario y desperdicio.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Mejora la respuesta.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Genera COMPETITIVIDAD.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841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12 CuadroTexto"/>
          <p:cNvSpPr txBox="1"/>
          <p:nvPr/>
        </p:nvSpPr>
        <p:spPr>
          <a:xfrm>
            <a:off x="35496" y="1484784"/>
            <a:ext cx="9123010" cy="5586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4000" b="1" i="1" dirty="0" smtClean="0">
                <a:latin typeface="Times New Roman" pitchFamily="18" charset="0"/>
                <a:cs typeface="Times New Roman" pitchFamily="18" charset="0"/>
              </a:rPr>
              <a:t>Conclusiones.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En la hegemonía de un cambio sustancial en las organizaciones a lo largo de 78 años después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de la segunda guerra mundial un cambio sustancial en las estrategias y las técnicas 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administrativas dieron paso al surgimiento de empresas inteligentes don de los principales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recursos han sido gestionados bajo principios de una nueva cultura corporativa basada en 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principios y valores bien establecidos, adecuándose ejerciendo un principio administrativo 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bajo un enfoque globalizador, donde el más fuerte tiene la capacidad de generar un cambio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generacional  que no tendrá regreso y que el mejor preparado en la estructura tecnológica </a:t>
            </a:r>
          </a:p>
          <a:p>
            <a:pPr algn="ctr">
              <a:lnSpc>
                <a:spcPct val="150000"/>
              </a:lnSpc>
            </a:pPr>
            <a:r>
              <a:rPr lang="es-MX" b="1" i="1" dirty="0" smtClean="0">
                <a:latin typeface="Times New Roman" pitchFamily="18" charset="0"/>
                <a:cs typeface="Times New Roman" pitchFamily="18" charset="0"/>
              </a:rPr>
              <a:t>tendrá el privilegio de ser un líder de cambio para las organizaciones.   </a:t>
            </a:r>
          </a:p>
          <a:p>
            <a:pPr algn="ctr">
              <a:lnSpc>
                <a:spcPct val="150000"/>
              </a:lnSpc>
            </a:pPr>
            <a:endParaRPr lang="es-MX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es-MX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es-MX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46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1" name="2 Marcador de contenido"/>
          <p:cNvSpPr txBox="1">
            <a:spLocks/>
          </p:cNvSpPr>
          <p:nvPr/>
        </p:nvSpPr>
        <p:spPr>
          <a:xfrm>
            <a:off x="539552" y="1556792"/>
            <a:ext cx="7848872" cy="4104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MX" sz="1800" dirty="0" smtClean="0">
                <a:solidFill>
                  <a:schemeClr val="tx1"/>
                </a:solidFill>
                <a:hlinkClick r:id="rId3"/>
              </a:rPr>
              <a:t>http://www.monografias.com/trabajos3/bench/bench.shtml</a:t>
            </a:r>
            <a:endParaRPr lang="es-MX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1800" dirty="0" smtClean="0">
                <a:solidFill>
                  <a:schemeClr val="tx1"/>
                </a:solidFill>
                <a:hlinkClick r:id="rId4"/>
              </a:rPr>
              <a:t>http://www.monografias.com/trabajos10/outso/outso.shtml</a:t>
            </a:r>
            <a:endParaRPr lang="es-MX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ES" sz="1800" dirty="0" smtClean="0">
                <a:solidFill>
                  <a:schemeClr val="tx1"/>
                </a:solidFill>
              </a:rPr>
              <a:t>Outsourcing.: Saque el máximo partido de sus proveedores.  Escrito por José Ramón Fórneas Carres-</a:t>
            </a:r>
          </a:p>
          <a:p>
            <a:pPr algn="just">
              <a:lnSpc>
                <a:spcPct val="150000"/>
              </a:lnSpc>
            </a:pPr>
            <a:r>
              <a:rPr lang="es-MX" sz="1800" dirty="0" smtClean="0">
                <a:solidFill>
                  <a:schemeClr val="tx1"/>
                </a:solidFill>
              </a:rPr>
              <a:t>Manual Del Outsourcing: Guía Completa de Externalización de Actividades Empresariales para Ganar Competitividad  Robert White, Barry James</a:t>
            </a:r>
          </a:p>
          <a:p>
            <a:pPr algn="just">
              <a:lnSpc>
                <a:spcPct val="150000"/>
              </a:lnSpc>
            </a:pPr>
            <a:r>
              <a:rPr lang="es-MX" sz="1800" dirty="0" smtClean="0">
                <a:solidFill>
                  <a:schemeClr val="tx1"/>
                </a:solidFill>
              </a:rPr>
              <a:t>Benchmarking Escrito por Michael Spendolini</a:t>
            </a:r>
          </a:p>
          <a:p>
            <a:pPr algn="just">
              <a:lnSpc>
                <a:spcPct val="150000"/>
              </a:lnSpc>
            </a:pPr>
            <a:r>
              <a:rPr lang="es-ES" sz="1800" dirty="0" smtClean="0">
                <a:solidFill>
                  <a:schemeClr val="tx1"/>
                </a:solidFill>
              </a:rPr>
              <a:t>Guía de benchmarking. Teoría y práctica de esta metodología Escrito por Asociación Española para la Calidad</a:t>
            </a:r>
          </a:p>
          <a:p>
            <a:pPr algn="just">
              <a:lnSpc>
                <a:spcPct val="150000"/>
              </a:lnSpc>
            </a:pPr>
            <a:endParaRPr lang="es-E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s-MX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2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Objetivos del programa de estudios:</a:t>
            </a:r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Desarrollo de la unidad de aprendizaje</a:t>
            </a:r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4</a:t>
            </a:fld>
            <a:endParaRPr lang="es-MX" dirty="0"/>
          </a:p>
        </p:txBody>
      </p:sp>
      <p:pic>
        <p:nvPicPr>
          <p:cNvPr id="15" name="Imagen 14" descr="potroUA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309729"/>
            <a:ext cx="719787" cy="53730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0" y="6500366"/>
            <a:ext cx="6804248" cy="22110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10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“COMO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PLANEAR UN DEPARTAMENTO </a:t>
            </a:r>
            <a:r>
              <a:rPr lang="es-E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COMPRAS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2962672" cy="3951288"/>
          </a:xfrm>
        </p:spPr>
        <p:txBody>
          <a:bodyPr/>
          <a:lstStyle/>
          <a:p>
            <a:pPr algn="just"/>
            <a:r>
              <a:rPr lang="es-MX" dirty="0"/>
              <a:t>Administrativo y aprender de los </a:t>
            </a:r>
            <a:r>
              <a:rPr lang="es-MX" dirty="0" smtClean="0"/>
              <a:t>diferentes contemporáneos </a:t>
            </a:r>
            <a:r>
              <a:rPr lang="es-MX" dirty="0"/>
              <a:t>de la Administración y </a:t>
            </a:r>
            <a:r>
              <a:rPr lang="es-MX" sz="2000" dirty="0"/>
              <a:t>Autores</a:t>
            </a:r>
            <a:r>
              <a:rPr lang="es-MX" dirty="0"/>
              <a:t> </a:t>
            </a:r>
            <a:r>
              <a:rPr lang="es-MX" dirty="0" smtClean="0"/>
              <a:t>de la </a:t>
            </a:r>
            <a:r>
              <a:rPr lang="es-MX" dirty="0"/>
              <a:t>Administración en México.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779913" y="2174875"/>
            <a:ext cx="5184576" cy="405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5</a:t>
            </a:fld>
            <a:endParaRPr lang="es-MX" dirty="0"/>
          </a:p>
        </p:txBody>
      </p:sp>
      <p:sp>
        <p:nvSpPr>
          <p:cNvPr id="4" name="10 Título"/>
          <p:cNvSpPr>
            <a:spLocks noGrp="1"/>
          </p:cNvSpPr>
          <p:nvPr>
            <p:ph type="title"/>
          </p:nvPr>
        </p:nvSpPr>
        <p:spPr>
          <a:xfrm>
            <a:off x="199430" y="211330"/>
            <a:ext cx="8629650" cy="727200"/>
          </a:xfr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rmAutofit fontScale="90000"/>
          </a:bodyPr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INDICE ELABORADO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99430" y="1757715"/>
            <a:ext cx="862965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UNIDAD 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5.2. </a:t>
            </a:r>
            <a:r>
              <a:rPr lang="es-MX" sz="3200" dirty="0" smtClean="0">
                <a:solidFill>
                  <a:schemeClr val="accent3">
                    <a:lumMod val="75000"/>
                  </a:schemeClr>
                </a:solidFill>
              </a:rPr>
              <a:t>Escuelas </a:t>
            </a:r>
            <a:r>
              <a:rPr lang="es-MX" sz="3200" dirty="0">
                <a:solidFill>
                  <a:schemeClr val="accent3">
                    <a:lumMod val="75000"/>
                  </a:schemeClr>
                </a:solidFill>
              </a:rPr>
              <a:t>y </a:t>
            </a:r>
            <a:r>
              <a:rPr lang="es-MX" sz="3200" dirty="0" smtClean="0">
                <a:solidFill>
                  <a:schemeClr val="accent3">
                    <a:lumMod val="75000"/>
                  </a:schemeClr>
                </a:solidFill>
              </a:rPr>
              <a:t>corrientes contemporáneos 		del siglo XXI</a:t>
            </a:r>
            <a:r>
              <a:rPr lang="es-MX" sz="3200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s-MX" sz="24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s-MX" sz="2400" dirty="0" smtClean="0"/>
          </a:p>
          <a:p>
            <a:r>
              <a:rPr lang="es-MX" sz="3200" dirty="0" smtClean="0"/>
              <a:t>5.2.1 </a:t>
            </a:r>
            <a:r>
              <a:rPr lang="es-MX" sz="3200" dirty="0"/>
              <a:t>Outsourcing.</a:t>
            </a:r>
          </a:p>
          <a:p>
            <a:r>
              <a:rPr lang="es-MX" sz="3200" dirty="0"/>
              <a:t>5.2.2 Benchmarking.</a:t>
            </a:r>
          </a:p>
          <a:p>
            <a:r>
              <a:rPr lang="es-MX" sz="3200" dirty="0"/>
              <a:t>5.2.3 </a:t>
            </a:r>
            <a:r>
              <a:rPr lang="es-MX" sz="3200" dirty="0" smtClean="0"/>
              <a:t>Empowerment</a:t>
            </a:r>
          </a:p>
          <a:p>
            <a:r>
              <a:rPr lang="es-MX" sz="3200" dirty="0"/>
              <a:t>5.2.4 Just in time.</a:t>
            </a:r>
            <a:endParaRPr lang="es-MX" sz="320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53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Guion explicativo 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6</a:t>
            </a:fld>
            <a:endParaRPr lang="es-MX" dirty="0"/>
          </a:p>
        </p:txBody>
      </p:sp>
      <p:grpSp>
        <p:nvGrpSpPr>
          <p:cNvPr id="18" name="Grupo 17"/>
          <p:cNvGrpSpPr/>
          <p:nvPr/>
        </p:nvGrpSpPr>
        <p:grpSpPr>
          <a:xfrm>
            <a:off x="0" y="6309729"/>
            <a:ext cx="7524035" cy="537307"/>
            <a:chOff x="0" y="6309729"/>
            <a:chExt cx="7524035" cy="537307"/>
          </a:xfrm>
        </p:grpSpPr>
        <p:pic>
          <p:nvPicPr>
            <p:cNvPr id="15" name="Imagen 14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7" name="Rectángulo 16"/>
          <p:cNvSpPr/>
          <p:nvPr/>
        </p:nvSpPr>
        <p:spPr>
          <a:xfrm>
            <a:off x="457200" y="1772816"/>
            <a:ext cx="82296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Objetivo de la unidad: </a:t>
            </a: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/>
              <a:t>Administrativo y aprender de los </a:t>
            </a:r>
            <a:r>
              <a:rPr lang="es-MX" sz="2800" dirty="0" smtClean="0"/>
              <a:t>diferentes contemporáneos </a:t>
            </a:r>
            <a:r>
              <a:rPr lang="es-MX" sz="2800" dirty="0"/>
              <a:t>de la Administración y Autores </a:t>
            </a:r>
            <a:r>
              <a:rPr lang="es-MX" sz="2800" dirty="0" smtClean="0"/>
              <a:t>de la </a:t>
            </a:r>
            <a:r>
              <a:rPr lang="es-MX" sz="2800" dirty="0"/>
              <a:t>Administración en México.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/>
            <a:endParaRPr lang="es-MX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elementos </a:t>
            </a:r>
            <a:r>
              <a:rPr lang="es-E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competencia que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considera la unidad son:</a:t>
            </a:r>
          </a:p>
          <a:p>
            <a:pPr lvl="1" algn="just"/>
            <a:endParaRPr lang="es-E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Capacidad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análisis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síntesis.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Capacidad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técnica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conceptual.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Toma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decisiones. </a:t>
            </a:r>
          </a:p>
          <a:p>
            <a:pPr marL="1257300" lvl="2" indent="-342900" algn="just">
              <a:buFont typeface="Wingdings" panose="05000000000000000000" pitchFamily="2" charset="2"/>
              <a:buChar char="§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Ejercicios resueltos.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85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416347"/>
              </p:ext>
            </p:extLst>
          </p:nvPr>
        </p:nvGraphicFramePr>
        <p:xfrm>
          <a:off x="323528" y="1412776"/>
          <a:ext cx="8568952" cy="4416552"/>
        </p:xfrm>
        <a:graphic>
          <a:graphicData uri="http://schemas.openxmlformats.org/drawingml/2006/table">
            <a:tbl>
              <a:tblPr/>
              <a:tblGrid>
                <a:gridCol w="4284476"/>
                <a:gridCol w="4284476"/>
              </a:tblGrid>
              <a:tr h="101600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MX" sz="3200" i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OBJETIVO</a:t>
                      </a:r>
                      <a:r>
                        <a:rPr lang="es-MX" sz="3200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DE LA PRESENTACIÓN</a:t>
                      </a:r>
                      <a:endParaRPr lang="es-MX" sz="3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800" i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Proyectar y establecer los parámetros de la planeación estratégica para el conocimiento de las nuevas técnicas</a:t>
                      </a:r>
                      <a:r>
                        <a:rPr lang="es-MX" sz="2800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en la cadena de suministros de gestión y competitividad del siglo XXI en un sistema de logística integral.</a:t>
                      </a:r>
                      <a:endParaRPr lang="es-MX" sz="2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97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graphicFrame>
        <p:nvGraphicFramePr>
          <p:cNvPr id="10" name="5 Diagrama"/>
          <p:cNvGraphicFramePr/>
          <p:nvPr>
            <p:extLst>
              <p:ext uri="{D42A27DB-BD31-4B8C-83A1-F6EECF244321}">
                <p14:modId xmlns:p14="http://schemas.microsoft.com/office/powerpoint/2010/main" val="1033887260"/>
              </p:ext>
            </p:extLst>
          </p:nvPr>
        </p:nvGraphicFramePr>
        <p:xfrm>
          <a:off x="3588568" y="1556792"/>
          <a:ext cx="5447928" cy="399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6 CuadroTexto"/>
          <p:cNvSpPr txBox="1"/>
          <p:nvPr/>
        </p:nvSpPr>
        <p:spPr>
          <a:xfrm>
            <a:off x="456285" y="2837254"/>
            <a:ext cx="258596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b="1" i="1" dirty="0" smtClean="0">
                <a:latin typeface="Times New Roman" pitchFamily="18" charset="0"/>
                <a:cs typeface="Times New Roman" pitchFamily="18" charset="0"/>
              </a:rPr>
              <a:t>Evolución de la </a:t>
            </a:r>
          </a:p>
          <a:p>
            <a:pPr algn="ctr"/>
            <a:r>
              <a:rPr lang="es-MX" sz="28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MX" sz="2800" b="1" i="1" dirty="0" smtClean="0">
                <a:latin typeface="Times New Roman" pitchFamily="18" charset="0"/>
                <a:cs typeface="Times New Roman" pitchFamily="18" charset="0"/>
              </a:rPr>
              <a:t>dministración </a:t>
            </a:r>
          </a:p>
          <a:p>
            <a:pPr algn="ctr"/>
            <a:r>
              <a:rPr lang="es-MX" sz="2800" b="1" i="1" dirty="0" smtClean="0">
                <a:latin typeface="Times New Roman" pitchFamily="18" charset="0"/>
                <a:cs typeface="Times New Roman" pitchFamily="18" charset="0"/>
              </a:rPr>
              <a:t>a través</a:t>
            </a:r>
          </a:p>
          <a:p>
            <a:pPr algn="ctr"/>
            <a:r>
              <a:rPr lang="es-MX" sz="2800" b="1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s-MX" sz="2800" b="1" i="1" dirty="0" smtClean="0">
                <a:latin typeface="Times New Roman" pitchFamily="18" charset="0"/>
                <a:cs typeface="Times New Roman" pitchFamily="18" charset="0"/>
              </a:rPr>
              <a:t>el tiempo</a:t>
            </a:r>
            <a:endParaRPr lang="es-MX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7 Abrir llave"/>
          <p:cNvSpPr/>
          <p:nvPr/>
        </p:nvSpPr>
        <p:spPr>
          <a:xfrm>
            <a:off x="3012504" y="1268760"/>
            <a:ext cx="623392" cy="4536504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529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0 Título"/>
          <p:cNvSpPr txBox="1">
            <a:spLocks/>
          </p:cNvSpPr>
          <p:nvPr/>
        </p:nvSpPr>
        <p:spPr>
          <a:xfrm>
            <a:off x="374848" y="188640"/>
            <a:ext cx="822960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Escuelas y corrientes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contemporáneos del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XXI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35496" y="6348077"/>
            <a:ext cx="7524035" cy="537307"/>
            <a:chOff x="0" y="6309729"/>
            <a:chExt cx="7524035" cy="537307"/>
          </a:xfrm>
        </p:grpSpPr>
        <p:pic>
          <p:nvPicPr>
            <p:cNvPr id="8" name="Imagen 7" descr="potroUAE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4248" y="6309729"/>
              <a:ext cx="719787" cy="537307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0" y="6500366"/>
              <a:ext cx="6804248" cy="2211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</p:grp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55576" y="2119536"/>
            <a:ext cx="73914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/>
            <a:r>
              <a:rPr lang="en-US" sz="3200" dirty="0">
                <a:solidFill>
                  <a:srgbClr val="000066"/>
                </a:solidFill>
                <a:latin typeface="Arial" charset="0"/>
              </a:rPr>
              <a:t>“Aquellos países, comunidades y empresas que puedan leer la escritura en la pared, ante que sus competidores puedan siquiera ver la pared, se catapultarán al éxito competitivo.”</a:t>
            </a:r>
          </a:p>
          <a:p>
            <a:pPr algn="just" eaLnBrk="1" hangingPunct="1"/>
            <a:endParaRPr lang="en-US" sz="3200" dirty="0">
              <a:solidFill>
                <a:srgbClr val="000066"/>
              </a:solidFill>
              <a:latin typeface="Arial" charset="0"/>
            </a:endParaRPr>
          </a:p>
          <a:p>
            <a:pPr algn="just" eaLnBrk="1" hangingPunct="1"/>
            <a:r>
              <a:rPr lang="en-US" sz="2000" dirty="0">
                <a:solidFill>
                  <a:srgbClr val="000066"/>
                </a:solidFill>
                <a:latin typeface="Arial" charset="0"/>
              </a:rPr>
              <a:t>Dr. Kasarda.</a:t>
            </a:r>
          </a:p>
          <a:p>
            <a:pPr algn="just" eaLnBrk="1" hangingPunct="1"/>
            <a:r>
              <a:rPr lang="en-US" sz="2000" dirty="0">
                <a:solidFill>
                  <a:srgbClr val="000066"/>
                </a:solidFill>
                <a:latin typeface="Arial" charset="0"/>
              </a:rPr>
              <a:t>Kenan-Flager Institute</a:t>
            </a:r>
          </a:p>
          <a:p>
            <a:pPr algn="just" eaLnBrk="1" hangingPunct="1"/>
            <a:endParaRPr lang="en-US" sz="2000" dirty="0">
              <a:solidFill>
                <a:srgbClr val="000066"/>
              </a:solidFill>
              <a:latin typeface="Arial" charset="0"/>
            </a:endParaRPr>
          </a:p>
          <a:p>
            <a:pPr algn="just" eaLnBrk="1" hangingPunct="1"/>
            <a:endParaRPr lang="en-US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288976" y="1052736"/>
            <a:ext cx="624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/>
            <a:r>
              <a:rPr lang="es-ES" sz="3200" dirty="0">
                <a:solidFill>
                  <a:srgbClr val="000066"/>
                </a:solidFill>
                <a:latin typeface="Arial" charset="0"/>
              </a:rPr>
              <a:t>Premisa I</a:t>
            </a:r>
          </a:p>
        </p:txBody>
      </p:sp>
    </p:spTree>
    <p:extLst>
      <p:ext uri="{BB962C8B-B14F-4D97-AF65-F5344CB8AC3E}">
        <p14:creationId xmlns:p14="http://schemas.microsoft.com/office/powerpoint/2010/main" val="331822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1606</Words>
  <Application>Microsoft Office PowerPoint</Application>
  <PresentationFormat>Presentación en pantalla (4:3)</PresentationFormat>
  <Paragraphs>334</Paragraphs>
  <Slides>36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5" baseType="lpstr">
      <vt:lpstr>Arial</vt:lpstr>
      <vt:lpstr>Calibri</vt:lpstr>
      <vt:lpstr>Helvetica Neue Light</vt:lpstr>
      <vt:lpstr>Helvetica Neue Medium</vt:lpstr>
      <vt:lpstr>Symbol</vt:lpstr>
      <vt:lpstr>Times New Roman</vt:lpstr>
      <vt:lpstr>Verdana</vt:lpstr>
      <vt:lpstr>Wingdings</vt:lpstr>
      <vt:lpstr>Tema de Office</vt:lpstr>
      <vt:lpstr>Material didáctico solo visión proyectable</vt:lpstr>
      <vt:lpstr>Presentación de PowerPoint</vt:lpstr>
      <vt:lpstr>Presentación de PowerPoint</vt:lpstr>
      <vt:lpstr>“COMO PLANEAR UN DEPARTAMENTO DE COMPRAS”</vt:lpstr>
      <vt:lpstr> INDICE ELABORADO </vt:lpstr>
      <vt:lpstr> Guion explicativo 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wolf</dc:creator>
  <cp:lastModifiedBy>jose luis</cp:lastModifiedBy>
  <cp:revision>98</cp:revision>
  <dcterms:created xsi:type="dcterms:W3CDTF">2013-07-02T20:20:57Z</dcterms:created>
  <dcterms:modified xsi:type="dcterms:W3CDTF">2015-10-02T04:43:19Z</dcterms:modified>
</cp:coreProperties>
</file>