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14"/>
  </p:notesMasterIdLst>
  <p:sldIdLst>
    <p:sldId id="306" r:id="rId2"/>
    <p:sldId id="486" r:id="rId3"/>
    <p:sldId id="320" r:id="rId4"/>
    <p:sldId id="657" r:id="rId5"/>
    <p:sldId id="626" r:id="rId6"/>
    <p:sldId id="508" r:id="rId7"/>
    <p:sldId id="509" r:id="rId8"/>
    <p:sldId id="304" r:id="rId9"/>
    <p:sldId id="627" r:id="rId10"/>
    <p:sldId id="307" r:id="rId11"/>
    <p:sldId id="628" r:id="rId12"/>
    <p:sldId id="629" r:id="rId13"/>
    <p:sldId id="630" r:id="rId14"/>
    <p:sldId id="308" r:id="rId15"/>
    <p:sldId id="632" r:id="rId16"/>
    <p:sldId id="321" r:id="rId17"/>
    <p:sldId id="639" r:id="rId18"/>
    <p:sldId id="544" r:id="rId19"/>
    <p:sldId id="549" r:id="rId20"/>
    <p:sldId id="536" r:id="rId21"/>
    <p:sldId id="537" r:id="rId22"/>
    <p:sldId id="558" r:id="rId23"/>
    <p:sldId id="640" r:id="rId24"/>
    <p:sldId id="617" r:id="rId25"/>
    <p:sldId id="559" r:id="rId26"/>
    <p:sldId id="535" r:id="rId27"/>
    <p:sldId id="641" r:id="rId28"/>
    <p:sldId id="550" r:id="rId29"/>
    <p:sldId id="618" r:id="rId30"/>
    <p:sldId id="560" r:id="rId31"/>
    <p:sldId id="564" r:id="rId32"/>
    <p:sldId id="561" r:id="rId33"/>
    <p:sldId id="562" r:id="rId34"/>
    <p:sldId id="619" r:id="rId35"/>
    <p:sldId id="534" r:id="rId36"/>
    <p:sldId id="642" r:id="rId37"/>
    <p:sldId id="551" r:id="rId38"/>
    <p:sldId id="612" r:id="rId39"/>
    <p:sldId id="565" r:id="rId40"/>
    <p:sldId id="566" r:id="rId41"/>
    <p:sldId id="567" r:id="rId42"/>
    <p:sldId id="568" r:id="rId43"/>
    <p:sldId id="569" r:id="rId44"/>
    <p:sldId id="533" r:id="rId45"/>
    <p:sldId id="643" r:id="rId46"/>
    <p:sldId id="655" r:id="rId47"/>
    <p:sldId id="552" r:id="rId48"/>
    <p:sldId id="570" r:id="rId49"/>
    <p:sldId id="571" r:id="rId50"/>
    <p:sldId id="574" r:id="rId51"/>
    <p:sldId id="572" r:id="rId52"/>
    <p:sldId id="532" r:id="rId53"/>
    <p:sldId id="644" r:id="rId54"/>
    <p:sldId id="553" r:id="rId55"/>
    <p:sldId id="582" r:id="rId56"/>
    <p:sldId id="579" r:id="rId57"/>
    <p:sldId id="576" r:id="rId58"/>
    <p:sldId id="580" r:id="rId59"/>
    <p:sldId id="531" r:id="rId60"/>
    <p:sldId id="586" r:id="rId61"/>
    <p:sldId id="587" r:id="rId62"/>
    <p:sldId id="625" r:id="rId63"/>
    <p:sldId id="538" r:id="rId64"/>
    <p:sldId id="645" r:id="rId65"/>
    <p:sldId id="620" r:id="rId66"/>
    <p:sldId id="621" r:id="rId67"/>
    <p:sldId id="650" r:id="rId68"/>
    <p:sldId id="651" r:id="rId69"/>
    <p:sldId id="649" r:id="rId70"/>
    <p:sldId id="622" r:id="rId71"/>
    <p:sldId id="623" r:id="rId72"/>
    <p:sldId id="606" r:id="rId73"/>
    <p:sldId id="607" r:id="rId74"/>
    <p:sldId id="539" r:id="rId75"/>
    <p:sldId id="591" r:id="rId76"/>
    <p:sldId id="608" r:id="rId77"/>
    <p:sldId id="592" r:id="rId78"/>
    <p:sldId id="593" r:id="rId79"/>
    <p:sldId id="634" r:id="rId80"/>
    <p:sldId id="598" r:id="rId81"/>
    <p:sldId id="599" r:id="rId82"/>
    <p:sldId id="601" r:id="rId83"/>
    <p:sldId id="600" r:id="rId84"/>
    <p:sldId id="540" r:id="rId85"/>
    <p:sldId id="652" r:id="rId86"/>
    <p:sldId id="653" r:id="rId87"/>
    <p:sldId id="605" r:id="rId88"/>
    <p:sldId id="541" r:id="rId89"/>
    <p:sldId id="520" r:id="rId90"/>
    <p:sldId id="609" r:id="rId91"/>
    <p:sldId id="542" r:id="rId92"/>
    <p:sldId id="611" r:id="rId93"/>
    <p:sldId id="610" r:id="rId94"/>
    <p:sldId id="613" r:id="rId95"/>
    <p:sldId id="637" r:id="rId96"/>
    <p:sldId id="638" r:id="rId97"/>
    <p:sldId id="614" r:id="rId98"/>
    <p:sldId id="543" r:id="rId99"/>
    <p:sldId id="654" r:id="rId100"/>
    <p:sldId id="615" r:id="rId101"/>
    <p:sldId id="522" r:id="rId102"/>
    <p:sldId id="554" r:id="rId103"/>
    <p:sldId id="276" r:id="rId104"/>
    <p:sldId id="647" r:id="rId105"/>
    <p:sldId id="501" r:id="rId106"/>
    <p:sldId id="633" r:id="rId107"/>
    <p:sldId id="505" r:id="rId108"/>
    <p:sldId id="656" r:id="rId109"/>
    <p:sldId id="658" r:id="rId110"/>
    <p:sldId id="659" r:id="rId111"/>
    <p:sldId id="660" r:id="rId112"/>
    <p:sldId id="661" r:id="rId11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44" autoAdjust="0"/>
    <p:restoredTop sz="94660"/>
  </p:normalViewPr>
  <p:slideViewPr>
    <p:cSldViewPr>
      <p:cViewPr>
        <p:scale>
          <a:sx n="120" d="100"/>
          <a:sy n="120" d="100"/>
        </p:scale>
        <p:origin x="-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heme" Target="theme/theme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iagrams/_rels/data2.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image" Target="../media/image57.png"/></Relationships>
</file>

<file path=ppt/diagrams/_rels/data3.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image" Target="../media/image59.png"/></Relationships>
</file>

<file path=ppt/diagrams/_rels/drawing2.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image" Target="../media/image57.png"/></Relationships>
</file>

<file path=ppt/diagrams/_rels/drawing3.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image" Target="../media/image59.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3F8539-0ACE-4ED0-83F7-BE89998010F9}" type="doc">
      <dgm:prSet loTypeId="urn:microsoft.com/office/officeart/2005/8/layout/process5" loCatId="process" qsTypeId="urn:microsoft.com/office/officeart/2005/8/quickstyle/3d1" qsCatId="3D" csTypeId="urn:microsoft.com/office/officeart/2005/8/colors/colorful5" csCatId="colorful" phldr="1"/>
      <dgm:spPr/>
      <dgm:t>
        <a:bodyPr/>
        <a:lstStyle/>
        <a:p>
          <a:endParaRPr lang="es-MX"/>
        </a:p>
      </dgm:t>
    </dgm:pt>
    <dgm:pt modelId="{4A2A18E8-C832-4BAC-8689-CF1F86822E76}">
      <dgm:prSet phldrT="[Texto]" custT="1"/>
      <dgm:spPr/>
      <dgm:t>
        <a:bodyPr/>
        <a:lstStyle/>
        <a:p>
          <a:r>
            <a:rPr lang="es-MX" sz="1400" dirty="0" smtClean="0"/>
            <a:t>PRODUCTO</a:t>
          </a:r>
          <a:endParaRPr lang="es-MX" sz="1400" dirty="0"/>
        </a:p>
      </dgm:t>
    </dgm:pt>
    <dgm:pt modelId="{551EB29A-E52C-475C-BB00-2E7715C90E62}" type="parTrans" cxnId="{2DFDC0D3-23B4-45B4-98D9-0768F8B2FC82}">
      <dgm:prSet/>
      <dgm:spPr/>
      <dgm:t>
        <a:bodyPr/>
        <a:lstStyle/>
        <a:p>
          <a:endParaRPr lang="es-MX" sz="9600"/>
        </a:p>
      </dgm:t>
    </dgm:pt>
    <dgm:pt modelId="{C2D490F2-803B-4106-8502-65082ED0D440}" type="sibTrans" cxnId="{2DFDC0D3-23B4-45B4-98D9-0768F8B2FC82}">
      <dgm:prSet custT="1"/>
      <dgm:spPr/>
      <dgm:t>
        <a:bodyPr/>
        <a:lstStyle/>
        <a:p>
          <a:endParaRPr lang="es-MX" sz="9600"/>
        </a:p>
      </dgm:t>
    </dgm:pt>
    <dgm:pt modelId="{B3B206B9-91CB-4A7D-8D2A-4788FE25BE79}">
      <dgm:prSet phldrT="[Texto]" custT="1"/>
      <dgm:spPr/>
      <dgm:t>
        <a:bodyPr/>
        <a:lstStyle/>
        <a:p>
          <a:r>
            <a:rPr lang="es-MX" sz="1400" dirty="0" smtClean="0"/>
            <a:t>PRECIO</a:t>
          </a:r>
          <a:endParaRPr lang="es-MX" sz="1400" dirty="0"/>
        </a:p>
      </dgm:t>
    </dgm:pt>
    <dgm:pt modelId="{59DB6636-1CDE-4443-BF24-89AD6D81E778}" type="parTrans" cxnId="{DB6E9456-F2C6-42C9-A0E6-2D739975F1C1}">
      <dgm:prSet/>
      <dgm:spPr/>
      <dgm:t>
        <a:bodyPr/>
        <a:lstStyle/>
        <a:p>
          <a:endParaRPr lang="es-MX" sz="9600"/>
        </a:p>
      </dgm:t>
    </dgm:pt>
    <dgm:pt modelId="{F9FE7EA5-8C48-4699-A985-2F74BDD9D470}" type="sibTrans" cxnId="{DB6E9456-F2C6-42C9-A0E6-2D739975F1C1}">
      <dgm:prSet custT="1"/>
      <dgm:spPr/>
      <dgm:t>
        <a:bodyPr/>
        <a:lstStyle/>
        <a:p>
          <a:endParaRPr lang="es-MX" sz="9600"/>
        </a:p>
      </dgm:t>
    </dgm:pt>
    <dgm:pt modelId="{8D01FD2F-18BA-4469-B838-CA98B2944CA9}">
      <dgm:prSet phldrT="[Texto]" custT="1"/>
      <dgm:spPr/>
      <dgm:t>
        <a:bodyPr/>
        <a:lstStyle/>
        <a:p>
          <a:r>
            <a:rPr lang="es-MX" sz="1400" dirty="0" smtClean="0"/>
            <a:t>PLAZA</a:t>
          </a:r>
          <a:endParaRPr lang="es-MX" sz="1400" dirty="0"/>
        </a:p>
      </dgm:t>
    </dgm:pt>
    <dgm:pt modelId="{CA38205A-5B59-44F1-AACC-5E4F10FF7A85}" type="parTrans" cxnId="{F4CD968D-DDA1-4BCA-8CCE-138A420B5782}">
      <dgm:prSet/>
      <dgm:spPr/>
      <dgm:t>
        <a:bodyPr/>
        <a:lstStyle/>
        <a:p>
          <a:endParaRPr lang="es-MX" sz="9600"/>
        </a:p>
      </dgm:t>
    </dgm:pt>
    <dgm:pt modelId="{32D2FDC6-6D89-472B-8461-A7D87E9D75B4}" type="sibTrans" cxnId="{F4CD968D-DDA1-4BCA-8CCE-138A420B5782}">
      <dgm:prSet custT="1"/>
      <dgm:spPr/>
      <dgm:t>
        <a:bodyPr/>
        <a:lstStyle/>
        <a:p>
          <a:endParaRPr lang="es-MX" sz="9600"/>
        </a:p>
      </dgm:t>
    </dgm:pt>
    <dgm:pt modelId="{6D96FD55-6417-445E-B299-AB63DE79EA27}">
      <dgm:prSet custT="1"/>
      <dgm:spPr/>
      <dgm:t>
        <a:bodyPr/>
        <a:lstStyle/>
        <a:p>
          <a:r>
            <a:rPr lang="es-MX" sz="1400" dirty="0" smtClean="0"/>
            <a:t>PROMOCIÓN</a:t>
          </a:r>
          <a:endParaRPr lang="es-MX" sz="1400" dirty="0"/>
        </a:p>
      </dgm:t>
    </dgm:pt>
    <dgm:pt modelId="{70539127-A58D-44EC-BDA2-2FAC5BB5E8B8}" type="parTrans" cxnId="{6D9D83B4-635E-42EE-B823-B44EBBEF1581}">
      <dgm:prSet/>
      <dgm:spPr/>
      <dgm:t>
        <a:bodyPr/>
        <a:lstStyle/>
        <a:p>
          <a:endParaRPr lang="es-MX" sz="9600"/>
        </a:p>
      </dgm:t>
    </dgm:pt>
    <dgm:pt modelId="{8A03C156-7781-45AB-A834-E8AD8CAEF197}" type="sibTrans" cxnId="{6D9D83B4-635E-42EE-B823-B44EBBEF1581}">
      <dgm:prSet/>
      <dgm:spPr/>
      <dgm:t>
        <a:bodyPr/>
        <a:lstStyle/>
        <a:p>
          <a:endParaRPr lang="es-MX" sz="9600"/>
        </a:p>
      </dgm:t>
    </dgm:pt>
    <dgm:pt modelId="{F44FE97B-91E6-49EA-ACC4-F02841D75390}" type="pres">
      <dgm:prSet presAssocID="{FC3F8539-0ACE-4ED0-83F7-BE89998010F9}" presName="diagram" presStyleCnt="0">
        <dgm:presLayoutVars>
          <dgm:dir/>
          <dgm:resizeHandles val="exact"/>
        </dgm:presLayoutVars>
      </dgm:prSet>
      <dgm:spPr/>
      <dgm:t>
        <a:bodyPr/>
        <a:lstStyle/>
        <a:p>
          <a:endParaRPr lang="es-MX"/>
        </a:p>
      </dgm:t>
    </dgm:pt>
    <dgm:pt modelId="{5B508275-46E7-40EB-9E36-7377C9AF310B}" type="pres">
      <dgm:prSet presAssocID="{4A2A18E8-C832-4BAC-8689-CF1F86822E76}" presName="node" presStyleLbl="node1" presStyleIdx="0" presStyleCnt="4">
        <dgm:presLayoutVars>
          <dgm:bulletEnabled val="1"/>
        </dgm:presLayoutVars>
      </dgm:prSet>
      <dgm:spPr/>
      <dgm:t>
        <a:bodyPr/>
        <a:lstStyle/>
        <a:p>
          <a:endParaRPr lang="es-MX"/>
        </a:p>
      </dgm:t>
    </dgm:pt>
    <dgm:pt modelId="{3FCE687F-1387-4380-80D9-ABF6A5A298D9}" type="pres">
      <dgm:prSet presAssocID="{C2D490F2-803B-4106-8502-65082ED0D440}" presName="sibTrans" presStyleLbl="sibTrans2D1" presStyleIdx="0" presStyleCnt="3"/>
      <dgm:spPr/>
      <dgm:t>
        <a:bodyPr/>
        <a:lstStyle/>
        <a:p>
          <a:endParaRPr lang="es-MX"/>
        </a:p>
      </dgm:t>
    </dgm:pt>
    <dgm:pt modelId="{9BF51704-70FD-49FC-82FF-CA27EF94C739}" type="pres">
      <dgm:prSet presAssocID="{C2D490F2-803B-4106-8502-65082ED0D440}" presName="connectorText" presStyleLbl="sibTrans2D1" presStyleIdx="0" presStyleCnt="3"/>
      <dgm:spPr/>
      <dgm:t>
        <a:bodyPr/>
        <a:lstStyle/>
        <a:p>
          <a:endParaRPr lang="es-MX"/>
        </a:p>
      </dgm:t>
    </dgm:pt>
    <dgm:pt modelId="{9AD13F1A-E1AC-4C18-B024-D6DD385A7CF1}" type="pres">
      <dgm:prSet presAssocID="{B3B206B9-91CB-4A7D-8D2A-4788FE25BE79}" presName="node" presStyleLbl="node1" presStyleIdx="1" presStyleCnt="4">
        <dgm:presLayoutVars>
          <dgm:bulletEnabled val="1"/>
        </dgm:presLayoutVars>
      </dgm:prSet>
      <dgm:spPr/>
      <dgm:t>
        <a:bodyPr/>
        <a:lstStyle/>
        <a:p>
          <a:endParaRPr lang="es-MX"/>
        </a:p>
      </dgm:t>
    </dgm:pt>
    <dgm:pt modelId="{96BF67DA-5CE7-4203-A8F8-4C31929D0AA4}" type="pres">
      <dgm:prSet presAssocID="{F9FE7EA5-8C48-4699-A985-2F74BDD9D470}" presName="sibTrans" presStyleLbl="sibTrans2D1" presStyleIdx="1" presStyleCnt="3"/>
      <dgm:spPr/>
      <dgm:t>
        <a:bodyPr/>
        <a:lstStyle/>
        <a:p>
          <a:endParaRPr lang="es-MX"/>
        </a:p>
      </dgm:t>
    </dgm:pt>
    <dgm:pt modelId="{B6795A8C-6A73-4071-838C-DDBB41A81C49}" type="pres">
      <dgm:prSet presAssocID="{F9FE7EA5-8C48-4699-A985-2F74BDD9D470}" presName="connectorText" presStyleLbl="sibTrans2D1" presStyleIdx="1" presStyleCnt="3"/>
      <dgm:spPr/>
      <dgm:t>
        <a:bodyPr/>
        <a:lstStyle/>
        <a:p>
          <a:endParaRPr lang="es-MX"/>
        </a:p>
      </dgm:t>
    </dgm:pt>
    <dgm:pt modelId="{AFECD4E3-CF15-4D30-A45C-C563C25BCD37}" type="pres">
      <dgm:prSet presAssocID="{8D01FD2F-18BA-4469-B838-CA98B2944CA9}" presName="node" presStyleLbl="node1" presStyleIdx="2" presStyleCnt="4">
        <dgm:presLayoutVars>
          <dgm:bulletEnabled val="1"/>
        </dgm:presLayoutVars>
      </dgm:prSet>
      <dgm:spPr/>
      <dgm:t>
        <a:bodyPr/>
        <a:lstStyle/>
        <a:p>
          <a:endParaRPr lang="es-MX"/>
        </a:p>
      </dgm:t>
    </dgm:pt>
    <dgm:pt modelId="{5AA74602-FBFD-48C5-A7E4-2C2F74BE283C}" type="pres">
      <dgm:prSet presAssocID="{32D2FDC6-6D89-472B-8461-A7D87E9D75B4}" presName="sibTrans" presStyleLbl="sibTrans2D1" presStyleIdx="2" presStyleCnt="3"/>
      <dgm:spPr/>
      <dgm:t>
        <a:bodyPr/>
        <a:lstStyle/>
        <a:p>
          <a:endParaRPr lang="es-MX"/>
        </a:p>
      </dgm:t>
    </dgm:pt>
    <dgm:pt modelId="{96315B79-A9FF-4C98-94C6-2F9269BB4B57}" type="pres">
      <dgm:prSet presAssocID="{32D2FDC6-6D89-472B-8461-A7D87E9D75B4}" presName="connectorText" presStyleLbl="sibTrans2D1" presStyleIdx="2" presStyleCnt="3"/>
      <dgm:spPr/>
      <dgm:t>
        <a:bodyPr/>
        <a:lstStyle/>
        <a:p>
          <a:endParaRPr lang="es-MX"/>
        </a:p>
      </dgm:t>
    </dgm:pt>
    <dgm:pt modelId="{1A8CEE6B-A58C-4A1E-AFA4-3FBF374363FF}" type="pres">
      <dgm:prSet presAssocID="{6D96FD55-6417-445E-B299-AB63DE79EA27}" presName="node" presStyleLbl="node1" presStyleIdx="3" presStyleCnt="4">
        <dgm:presLayoutVars>
          <dgm:bulletEnabled val="1"/>
        </dgm:presLayoutVars>
      </dgm:prSet>
      <dgm:spPr/>
      <dgm:t>
        <a:bodyPr/>
        <a:lstStyle/>
        <a:p>
          <a:endParaRPr lang="es-MX"/>
        </a:p>
      </dgm:t>
    </dgm:pt>
  </dgm:ptLst>
  <dgm:cxnLst>
    <dgm:cxn modelId="{24D9E832-DDE5-452F-B7AE-ACE61C9C190E}" type="presOf" srcId="{6D96FD55-6417-445E-B299-AB63DE79EA27}" destId="{1A8CEE6B-A58C-4A1E-AFA4-3FBF374363FF}" srcOrd="0" destOrd="0" presId="urn:microsoft.com/office/officeart/2005/8/layout/process5"/>
    <dgm:cxn modelId="{2DFDC0D3-23B4-45B4-98D9-0768F8B2FC82}" srcId="{FC3F8539-0ACE-4ED0-83F7-BE89998010F9}" destId="{4A2A18E8-C832-4BAC-8689-CF1F86822E76}" srcOrd="0" destOrd="0" parTransId="{551EB29A-E52C-475C-BB00-2E7715C90E62}" sibTransId="{C2D490F2-803B-4106-8502-65082ED0D440}"/>
    <dgm:cxn modelId="{8D197E27-6452-4CE0-979A-5720E1108DC0}" type="presOf" srcId="{FC3F8539-0ACE-4ED0-83F7-BE89998010F9}" destId="{F44FE97B-91E6-49EA-ACC4-F02841D75390}" srcOrd="0" destOrd="0" presId="urn:microsoft.com/office/officeart/2005/8/layout/process5"/>
    <dgm:cxn modelId="{995BE08A-2D5D-4D13-88FF-78AC8449A7EA}" type="presOf" srcId="{8D01FD2F-18BA-4469-B838-CA98B2944CA9}" destId="{AFECD4E3-CF15-4D30-A45C-C563C25BCD37}" srcOrd="0" destOrd="0" presId="urn:microsoft.com/office/officeart/2005/8/layout/process5"/>
    <dgm:cxn modelId="{A697A106-949C-4AAC-89F6-5B43186665C1}" type="presOf" srcId="{F9FE7EA5-8C48-4699-A985-2F74BDD9D470}" destId="{96BF67DA-5CE7-4203-A8F8-4C31929D0AA4}" srcOrd="0" destOrd="0" presId="urn:microsoft.com/office/officeart/2005/8/layout/process5"/>
    <dgm:cxn modelId="{9ECF3CE9-2341-42D0-9244-71CEACE840DC}" type="presOf" srcId="{F9FE7EA5-8C48-4699-A985-2F74BDD9D470}" destId="{B6795A8C-6A73-4071-838C-DDBB41A81C49}" srcOrd="1" destOrd="0" presId="urn:microsoft.com/office/officeart/2005/8/layout/process5"/>
    <dgm:cxn modelId="{DB6E9456-F2C6-42C9-A0E6-2D739975F1C1}" srcId="{FC3F8539-0ACE-4ED0-83F7-BE89998010F9}" destId="{B3B206B9-91CB-4A7D-8D2A-4788FE25BE79}" srcOrd="1" destOrd="0" parTransId="{59DB6636-1CDE-4443-BF24-89AD6D81E778}" sibTransId="{F9FE7EA5-8C48-4699-A985-2F74BDD9D470}"/>
    <dgm:cxn modelId="{15E46EE9-0958-4C61-BFAA-9C0C37A57BDB}" type="presOf" srcId="{C2D490F2-803B-4106-8502-65082ED0D440}" destId="{3FCE687F-1387-4380-80D9-ABF6A5A298D9}" srcOrd="0" destOrd="0" presId="urn:microsoft.com/office/officeart/2005/8/layout/process5"/>
    <dgm:cxn modelId="{F4CD968D-DDA1-4BCA-8CCE-138A420B5782}" srcId="{FC3F8539-0ACE-4ED0-83F7-BE89998010F9}" destId="{8D01FD2F-18BA-4469-B838-CA98B2944CA9}" srcOrd="2" destOrd="0" parTransId="{CA38205A-5B59-44F1-AACC-5E4F10FF7A85}" sibTransId="{32D2FDC6-6D89-472B-8461-A7D87E9D75B4}"/>
    <dgm:cxn modelId="{5A6596B6-E00E-49A2-AC93-83FA6594FBED}" type="presOf" srcId="{32D2FDC6-6D89-472B-8461-A7D87E9D75B4}" destId="{96315B79-A9FF-4C98-94C6-2F9269BB4B57}" srcOrd="1" destOrd="0" presId="urn:microsoft.com/office/officeart/2005/8/layout/process5"/>
    <dgm:cxn modelId="{D2A286A3-A8E1-4CDD-99CA-7F61AB00F5BE}" type="presOf" srcId="{C2D490F2-803B-4106-8502-65082ED0D440}" destId="{9BF51704-70FD-49FC-82FF-CA27EF94C739}" srcOrd="1" destOrd="0" presId="urn:microsoft.com/office/officeart/2005/8/layout/process5"/>
    <dgm:cxn modelId="{2346ABA1-A29F-4B56-911B-55EBAC5B58D3}" type="presOf" srcId="{B3B206B9-91CB-4A7D-8D2A-4788FE25BE79}" destId="{9AD13F1A-E1AC-4C18-B024-D6DD385A7CF1}" srcOrd="0" destOrd="0" presId="urn:microsoft.com/office/officeart/2005/8/layout/process5"/>
    <dgm:cxn modelId="{D7E75153-1505-47CD-8A1B-8083AD0D03F3}" type="presOf" srcId="{32D2FDC6-6D89-472B-8461-A7D87E9D75B4}" destId="{5AA74602-FBFD-48C5-A7E4-2C2F74BE283C}" srcOrd="0" destOrd="0" presId="urn:microsoft.com/office/officeart/2005/8/layout/process5"/>
    <dgm:cxn modelId="{6E770593-496A-4A88-8795-98D7ED6E4A31}" type="presOf" srcId="{4A2A18E8-C832-4BAC-8689-CF1F86822E76}" destId="{5B508275-46E7-40EB-9E36-7377C9AF310B}" srcOrd="0" destOrd="0" presId="urn:microsoft.com/office/officeart/2005/8/layout/process5"/>
    <dgm:cxn modelId="{6D9D83B4-635E-42EE-B823-B44EBBEF1581}" srcId="{FC3F8539-0ACE-4ED0-83F7-BE89998010F9}" destId="{6D96FD55-6417-445E-B299-AB63DE79EA27}" srcOrd="3" destOrd="0" parTransId="{70539127-A58D-44EC-BDA2-2FAC5BB5E8B8}" sibTransId="{8A03C156-7781-45AB-A834-E8AD8CAEF197}"/>
    <dgm:cxn modelId="{24F8744A-5600-4C9B-9F44-0C09B6C6D120}" type="presParOf" srcId="{F44FE97B-91E6-49EA-ACC4-F02841D75390}" destId="{5B508275-46E7-40EB-9E36-7377C9AF310B}" srcOrd="0" destOrd="0" presId="urn:microsoft.com/office/officeart/2005/8/layout/process5"/>
    <dgm:cxn modelId="{328762F8-C2DE-4908-BAA7-A29EA13AD42D}" type="presParOf" srcId="{F44FE97B-91E6-49EA-ACC4-F02841D75390}" destId="{3FCE687F-1387-4380-80D9-ABF6A5A298D9}" srcOrd="1" destOrd="0" presId="urn:microsoft.com/office/officeart/2005/8/layout/process5"/>
    <dgm:cxn modelId="{6018107B-DFC3-4C22-8D1C-DDAC03D2D66C}" type="presParOf" srcId="{3FCE687F-1387-4380-80D9-ABF6A5A298D9}" destId="{9BF51704-70FD-49FC-82FF-CA27EF94C739}" srcOrd="0" destOrd="0" presId="urn:microsoft.com/office/officeart/2005/8/layout/process5"/>
    <dgm:cxn modelId="{C8CD01A1-BE5B-4722-8F61-B6E20B566FE2}" type="presParOf" srcId="{F44FE97B-91E6-49EA-ACC4-F02841D75390}" destId="{9AD13F1A-E1AC-4C18-B024-D6DD385A7CF1}" srcOrd="2" destOrd="0" presId="urn:microsoft.com/office/officeart/2005/8/layout/process5"/>
    <dgm:cxn modelId="{BA22F1AB-47A0-4E9B-A27B-B8EAA1D50154}" type="presParOf" srcId="{F44FE97B-91E6-49EA-ACC4-F02841D75390}" destId="{96BF67DA-5CE7-4203-A8F8-4C31929D0AA4}" srcOrd="3" destOrd="0" presId="urn:microsoft.com/office/officeart/2005/8/layout/process5"/>
    <dgm:cxn modelId="{1C426602-F13B-4883-BFC3-660EA35302FC}" type="presParOf" srcId="{96BF67DA-5CE7-4203-A8F8-4C31929D0AA4}" destId="{B6795A8C-6A73-4071-838C-DDBB41A81C49}" srcOrd="0" destOrd="0" presId="urn:microsoft.com/office/officeart/2005/8/layout/process5"/>
    <dgm:cxn modelId="{ED21FA65-6D14-4349-86F5-530737A6196A}" type="presParOf" srcId="{F44FE97B-91E6-49EA-ACC4-F02841D75390}" destId="{AFECD4E3-CF15-4D30-A45C-C563C25BCD37}" srcOrd="4" destOrd="0" presId="urn:microsoft.com/office/officeart/2005/8/layout/process5"/>
    <dgm:cxn modelId="{1D774E8D-A2E4-430B-A314-A3AE8EB06131}" type="presParOf" srcId="{F44FE97B-91E6-49EA-ACC4-F02841D75390}" destId="{5AA74602-FBFD-48C5-A7E4-2C2F74BE283C}" srcOrd="5" destOrd="0" presId="urn:microsoft.com/office/officeart/2005/8/layout/process5"/>
    <dgm:cxn modelId="{0356D91C-A6D4-4930-A1BF-7AD2E55FF494}" type="presParOf" srcId="{5AA74602-FBFD-48C5-A7E4-2C2F74BE283C}" destId="{96315B79-A9FF-4C98-94C6-2F9269BB4B57}" srcOrd="0" destOrd="0" presId="urn:microsoft.com/office/officeart/2005/8/layout/process5"/>
    <dgm:cxn modelId="{392039E5-F6E0-47F8-AA1E-12EC3633C1CC}" type="presParOf" srcId="{F44FE97B-91E6-49EA-ACC4-F02841D75390}" destId="{1A8CEE6B-A58C-4A1E-AFA4-3FBF374363FF}" srcOrd="6"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B68555E-F71A-4400-89C3-06261712F876}" type="doc">
      <dgm:prSet loTypeId="urn:microsoft.com/office/officeart/2005/8/layout/bList2#5" loCatId="list" qsTypeId="urn:microsoft.com/office/officeart/2005/8/quickstyle/3d1" qsCatId="3D" csTypeId="urn:microsoft.com/office/officeart/2005/8/colors/colorful5" csCatId="colorful" phldr="1"/>
      <dgm:spPr/>
    </dgm:pt>
    <dgm:pt modelId="{38F7DD3F-D54E-4859-8144-4287F29607DA}">
      <dgm:prSet phldrT="[Texto]"/>
      <dgm:spPr/>
      <dgm:t>
        <a:bodyPr/>
        <a:lstStyle/>
        <a:p>
          <a:r>
            <a:rPr lang="es-MX" dirty="0" smtClean="0"/>
            <a:t>Producto</a:t>
          </a:r>
          <a:endParaRPr lang="es-MX" dirty="0"/>
        </a:p>
      </dgm:t>
    </dgm:pt>
    <dgm:pt modelId="{3F43F760-BFC5-452F-9EE6-8121B3094E48}" type="parTrans" cxnId="{53AB8F5D-AD59-4419-BA3B-6BD3954BAB77}">
      <dgm:prSet/>
      <dgm:spPr/>
      <dgm:t>
        <a:bodyPr/>
        <a:lstStyle/>
        <a:p>
          <a:endParaRPr lang="es-MX"/>
        </a:p>
      </dgm:t>
    </dgm:pt>
    <dgm:pt modelId="{8B279A49-BF39-4150-A430-55E08C56B85F}" type="sibTrans" cxnId="{53AB8F5D-AD59-4419-BA3B-6BD3954BAB77}">
      <dgm:prSet/>
      <dgm:spPr/>
      <dgm:t>
        <a:bodyPr/>
        <a:lstStyle/>
        <a:p>
          <a:endParaRPr lang="es-MX"/>
        </a:p>
      </dgm:t>
    </dgm:pt>
    <dgm:pt modelId="{381A0644-A697-41B4-89F5-755C108253CA}">
      <dgm:prSet phldrT="[Texto]"/>
      <dgm:spPr/>
      <dgm:t>
        <a:bodyPr/>
        <a:lstStyle/>
        <a:p>
          <a:r>
            <a:rPr lang="es-MX" dirty="0" smtClean="0"/>
            <a:t>Precio</a:t>
          </a:r>
          <a:endParaRPr lang="es-MX" dirty="0"/>
        </a:p>
      </dgm:t>
    </dgm:pt>
    <dgm:pt modelId="{DD16D69E-D7A8-4F5F-AF24-C724ADDCB054}" type="parTrans" cxnId="{42C252EF-1790-4188-9CB9-CD0C79806B21}">
      <dgm:prSet/>
      <dgm:spPr/>
      <dgm:t>
        <a:bodyPr/>
        <a:lstStyle/>
        <a:p>
          <a:endParaRPr lang="es-MX"/>
        </a:p>
      </dgm:t>
    </dgm:pt>
    <dgm:pt modelId="{ADF7AEE2-7A75-4487-AB4B-088C9AE0C188}" type="sibTrans" cxnId="{42C252EF-1790-4188-9CB9-CD0C79806B21}">
      <dgm:prSet/>
      <dgm:spPr/>
      <dgm:t>
        <a:bodyPr/>
        <a:lstStyle/>
        <a:p>
          <a:endParaRPr lang="es-MX"/>
        </a:p>
      </dgm:t>
    </dgm:pt>
    <dgm:pt modelId="{1EB06E8D-1A95-44E8-AC7A-165EB9AA4809}">
      <dgm:prSet custT="1"/>
      <dgm:spPr/>
      <dgm:t>
        <a:bodyPr/>
        <a:lstStyle/>
        <a:p>
          <a:r>
            <a:rPr lang="es-ES" sz="1800" dirty="0" smtClean="0"/>
            <a:t>Se toman decisiones estratégicas sobre el uso de marcas, el empaque y otras características del producto como las garantías. </a:t>
          </a:r>
          <a:endParaRPr lang="es-MX" sz="1800" dirty="0"/>
        </a:p>
      </dgm:t>
    </dgm:pt>
    <dgm:pt modelId="{969D077F-1214-46CB-B285-F936F6832D07}" type="parTrans" cxnId="{7A8EAB7A-692A-44A4-9013-707769F72FBE}">
      <dgm:prSet/>
      <dgm:spPr/>
      <dgm:t>
        <a:bodyPr/>
        <a:lstStyle/>
        <a:p>
          <a:endParaRPr lang="es-MX"/>
        </a:p>
      </dgm:t>
    </dgm:pt>
    <dgm:pt modelId="{2248BF0D-7A29-4D25-B17F-5FC8E610CA38}" type="sibTrans" cxnId="{7A8EAB7A-692A-44A4-9013-707769F72FBE}">
      <dgm:prSet/>
      <dgm:spPr/>
      <dgm:t>
        <a:bodyPr/>
        <a:lstStyle/>
        <a:p>
          <a:endParaRPr lang="es-MX"/>
        </a:p>
      </dgm:t>
    </dgm:pt>
    <dgm:pt modelId="{9DD6DA3B-73D1-4F7F-B3C9-4631192BA7DB}">
      <dgm:prSet/>
      <dgm:spPr/>
      <dgm:t>
        <a:bodyPr/>
        <a:lstStyle/>
        <a:p>
          <a:r>
            <a:rPr lang="es-ES" smtClean="0"/>
            <a:t>Las estrategias necesarias se refieren a la ubicación de los clientes, la flexibilidad de los precios, los artículos que pertenecen a la misma línea de productos y las condiciones de venta</a:t>
          </a:r>
          <a:endParaRPr lang="es-MX"/>
        </a:p>
      </dgm:t>
    </dgm:pt>
    <dgm:pt modelId="{16DB56F0-B221-44B4-9417-A6CB970E2B3D}" type="parTrans" cxnId="{E8D4C27B-5C81-41CC-B866-81FE6393824A}">
      <dgm:prSet/>
      <dgm:spPr/>
      <dgm:t>
        <a:bodyPr/>
        <a:lstStyle/>
        <a:p>
          <a:endParaRPr lang="es-MX"/>
        </a:p>
      </dgm:t>
    </dgm:pt>
    <dgm:pt modelId="{47E6E2C1-73A4-4070-B1F2-B8B5ED7A1E24}" type="sibTrans" cxnId="{E8D4C27B-5C81-41CC-B866-81FE6393824A}">
      <dgm:prSet/>
      <dgm:spPr/>
      <dgm:t>
        <a:bodyPr/>
        <a:lstStyle/>
        <a:p>
          <a:endParaRPr lang="es-MX"/>
        </a:p>
      </dgm:t>
    </dgm:pt>
    <dgm:pt modelId="{E7A96527-4661-4F06-937E-DA8344216228}" type="pres">
      <dgm:prSet presAssocID="{4B68555E-F71A-4400-89C3-06261712F876}" presName="diagram" presStyleCnt="0">
        <dgm:presLayoutVars>
          <dgm:dir/>
          <dgm:animLvl val="lvl"/>
          <dgm:resizeHandles val="exact"/>
        </dgm:presLayoutVars>
      </dgm:prSet>
      <dgm:spPr/>
    </dgm:pt>
    <dgm:pt modelId="{07482023-7854-4A0C-86D9-25DDA0DE7C8F}" type="pres">
      <dgm:prSet presAssocID="{38F7DD3F-D54E-4859-8144-4287F29607DA}" presName="compNode" presStyleCnt="0"/>
      <dgm:spPr/>
    </dgm:pt>
    <dgm:pt modelId="{9BFFCEA8-5BC2-4D6C-8B80-301727A4EBEB}" type="pres">
      <dgm:prSet presAssocID="{38F7DD3F-D54E-4859-8144-4287F29607DA}" presName="childRect" presStyleLbl="bgAcc1" presStyleIdx="0" presStyleCnt="2">
        <dgm:presLayoutVars>
          <dgm:bulletEnabled val="1"/>
        </dgm:presLayoutVars>
      </dgm:prSet>
      <dgm:spPr/>
      <dgm:t>
        <a:bodyPr/>
        <a:lstStyle/>
        <a:p>
          <a:endParaRPr lang="es-MX"/>
        </a:p>
      </dgm:t>
    </dgm:pt>
    <dgm:pt modelId="{8B3F2797-5B08-4EAE-ABFE-AF4D786C7CA5}" type="pres">
      <dgm:prSet presAssocID="{38F7DD3F-D54E-4859-8144-4287F29607DA}" presName="parentText" presStyleLbl="node1" presStyleIdx="0" presStyleCnt="0">
        <dgm:presLayoutVars>
          <dgm:chMax val="0"/>
          <dgm:bulletEnabled val="1"/>
        </dgm:presLayoutVars>
      </dgm:prSet>
      <dgm:spPr/>
      <dgm:t>
        <a:bodyPr/>
        <a:lstStyle/>
        <a:p>
          <a:endParaRPr lang="es-MX"/>
        </a:p>
      </dgm:t>
    </dgm:pt>
    <dgm:pt modelId="{D93E23F3-C751-4992-93C2-DB28A1DE6DD4}" type="pres">
      <dgm:prSet presAssocID="{38F7DD3F-D54E-4859-8144-4287F29607DA}" presName="parentRect" presStyleLbl="alignNode1" presStyleIdx="0" presStyleCnt="2"/>
      <dgm:spPr/>
      <dgm:t>
        <a:bodyPr/>
        <a:lstStyle/>
        <a:p>
          <a:endParaRPr lang="es-MX"/>
        </a:p>
      </dgm:t>
    </dgm:pt>
    <dgm:pt modelId="{D1533569-2D89-4316-97EB-A5A02C8ADFA3}" type="pres">
      <dgm:prSet presAssocID="{38F7DD3F-D54E-4859-8144-4287F29607DA}" presName="adorn" presStyleLbl="fgAccFollowNode1" presStyleIdx="0" presStyleCnt="2"/>
      <dgm:spPr>
        <a:blipFill rotWithShape="0">
          <a:blip xmlns:r="http://schemas.openxmlformats.org/officeDocument/2006/relationships" r:embed="rId1"/>
          <a:stretch>
            <a:fillRect/>
          </a:stretch>
        </a:blipFill>
      </dgm:spPr>
    </dgm:pt>
    <dgm:pt modelId="{947B2495-93A5-42B6-BCC5-19ACE14695AA}" type="pres">
      <dgm:prSet presAssocID="{8B279A49-BF39-4150-A430-55E08C56B85F}" presName="sibTrans" presStyleLbl="sibTrans2D1" presStyleIdx="0" presStyleCnt="0"/>
      <dgm:spPr/>
      <dgm:t>
        <a:bodyPr/>
        <a:lstStyle/>
        <a:p>
          <a:endParaRPr lang="es-MX"/>
        </a:p>
      </dgm:t>
    </dgm:pt>
    <dgm:pt modelId="{3808CF35-C53A-4CE8-A01B-88DF3DA612D6}" type="pres">
      <dgm:prSet presAssocID="{381A0644-A697-41B4-89F5-755C108253CA}" presName="compNode" presStyleCnt="0"/>
      <dgm:spPr/>
    </dgm:pt>
    <dgm:pt modelId="{6ABF37A1-E3E9-4FA5-B0B0-7C851A2A17FA}" type="pres">
      <dgm:prSet presAssocID="{381A0644-A697-41B4-89F5-755C108253CA}" presName="childRect" presStyleLbl="bgAcc1" presStyleIdx="1" presStyleCnt="2">
        <dgm:presLayoutVars>
          <dgm:bulletEnabled val="1"/>
        </dgm:presLayoutVars>
      </dgm:prSet>
      <dgm:spPr/>
      <dgm:t>
        <a:bodyPr/>
        <a:lstStyle/>
        <a:p>
          <a:endParaRPr lang="es-MX"/>
        </a:p>
      </dgm:t>
    </dgm:pt>
    <dgm:pt modelId="{D11C51C4-D14E-4421-8908-ABF18966FEBB}" type="pres">
      <dgm:prSet presAssocID="{381A0644-A697-41B4-89F5-755C108253CA}" presName="parentText" presStyleLbl="node1" presStyleIdx="0" presStyleCnt="0">
        <dgm:presLayoutVars>
          <dgm:chMax val="0"/>
          <dgm:bulletEnabled val="1"/>
        </dgm:presLayoutVars>
      </dgm:prSet>
      <dgm:spPr/>
      <dgm:t>
        <a:bodyPr/>
        <a:lstStyle/>
        <a:p>
          <a:endParaRPr lang="es-MX"/>
        </a:p>
      </dgm:t>
    </dgm:pt>
    <dgm:pt modelId="{EB0E850B-16EF-4BDB-A37F-A690DC42B91D}" type="pres">
      <dgm:prSet presAssocID="{381A0644-A697-41B4-89F5-755C108253CA}" presName="parentRect" presStyleLbl="alignNode1" presStyleIdx="1" presStyleCnt="2"/>
      <dgm:spPr/>
      <dgm:t>
        <a:bodyPr/>
        <a:lstStyle/>
        <a:p>
          <a:endParaRPr lang="es-MX"/>
        </a:p>
      </dgm:t>
    </dgm:pt>
    <dgm:pt modelId="{AB094A92-6F88-4AAD-B937-9DE581ABF15B}" type="pres">
      <dgm:prSet presAssocID="{381A0644-A697-41B4-89F5-755C108253CA}" presName="adorn" presStyleLbl="fgAccFollowNode1" presStyleIdx="1" presStyleCnt="2"/>
      <dgm:spPr>
        <a:blipFill rotWithShape="0">
          <a:blip xmlns:r="http://schemas.openxmlformats.org/officeDocument/2006/relationships" r:embed="rId2"/>
          <a:stretch>
            <a:fillRect/>
          </a:stretch>
        </a:blipFill>
      </dgm:spPr>
    </dgm:pt>
  </dgm:ptLst>
  <dgm:cxnLst>
    <dgm:cxn modelId="{F3F23C15-2538-4D64-BC5E-36CC5A8706DD}" type="presOf" srcId="{1EB06E8D-1A95-44E8-AC7A-165EB9AA4809}" destId="{9BFFCEA8-5BC2-4D6C-8B80-301727A4EBEB}" srcOrd="0" destOrd="0" presId="urn:microsoft.com/office/officeart/2005/8/layout/bList2#5"/>
    <dgm:cxn modelId="{15774F1B-4EB0-4C24-8648-BD796281BAEC}" type="presOf" srcId="{381A0644-A697-41B4-89F5-755C108253CA}" destId="{EB0E850B-16EF-4BDB-A37F-A690DC42B91D}" srcOrd="1" destOrd="0" presId="urn:microsoft.com/office/officeart/2005/8/layout/bList2#5"/>
    <dgm:cxn modelId="{B9BC5A11-30F5-4EDA-9F6E-A2B32FF596DA}" type="presOf" srcId="{381A0644-A697-41B4-89F5-755C108253CA}" destId="{D11C51C4-D14E-4421-8908-ABF18966FEBB}" srcOrd="0" destOrd="0" presId="urn:microsoft.com/office/officeart/2005/8/layout/bList2#5"/>
    <dgm:cxn modelId="{5C10A6F6-1EE3-4105-BDCF-C54D70AFFD5C}" type="presOf" srcId="{9DD6DA3B-73D1-4F7F-B3C9-4631192BA7DB}" destId="{6ABF37A1-E3E9-4FA5-B0B0-7C851A2A17FA}" srcOrd="0" destOrd="0" presId="urn:microsoft.com/office/officeart/2005/8/layout/bList2#5"/>
    <dgm:cxn modelId="{CE479D67-26F2-4FD3-9AB2-8B4B8E3038FD}" type="presOf" srcId="{38F7DD3F-D54E-4859-8144-4287F29607DA}" destId="{D93E23F3-C751-4992-93C2-DB28A1DE6DD4}" srcOrd="1" destOrd="0" presId="urn:microsoft.com/office/officeart/2005/8/layout/bList2#5"/>
    <dgm:cxn modelId="{AA2B4BEC-78D9-41C6-B994-FEE24EDE2EDC}" type="presOf" srcId="{38F7DD3F-D54E-4859-8144-4287F29607DA}" destId="{8B3F2797-5B08-4EAE-ABFE-AF4D786C7CA5}" srcOrd="0" destOrd="0" presId="urn:microsoft.com/office/officeart/2005/8/layout/bList2#5"/>
    <dgm:cxn modelId="{7A8EAB7A-692A-44A4-9013-707769F72FBE}" srcId="{38F7DD3F-D54E-4859-8144-4287F29607DA}" destId="{1EB06E8D-1A95-44E8-AC7A-165EB9AA4809}" srcOrd="0" destOrd="0" parTransId="{969D077F-1214-46CB-B285-F936F6832D07}" sibTransId="{2248BF0D-7A29-4D25-B17F-5FC8E610CA38}"/>
    <dgm:cxn modelId="{E8D4C27B-5C81-41CC-B866-81FE6393824A}" srcId="{381A0644-A697-41B4-89F5-755C108253CA}" destId="{9DD6DA3B-73D1-4F7F-B3C9-4631192BA7DB}" srcOrd="0" destOrd="0" parTransId="{16DB56F0-B221-44B4-9417-A6CB970E2B3D}" sibTransId="{47E6E2C1-73A4-4070-B1F2-B8B5ED7A1E24}"/>
    <dgm:cxn modelId="{42C252EF-1790-4188-9CB9-CD0C79806B21}" srcId="{4B68555E-F71A-4400-89C3-06261712F876}" destId="{381A0644-A697-41B4-89F5-755C108253CA}" srcOrd="1" destOrd="0" parTransId="{DD16D69E-D7A8-4F5F-AF24-C724ADDCB054}" sibTransId="{ADF7AEE2-7A75-4487-AB4B-088C9AE0C188}"/>
    <dgm:cxn modelId="{8CAA9245-F215-458C-92A8-D1F469E47B0A}" type="presOf" srcId="{8B279A49-BF39-4150-A430-55E08C56B85F}" destId="{947B2495-93A5-42B6-BCC5-19ACE14695AA}" srcOrd="0" destOrd="0" presId="urn:microsoft.com/office/officeart/2005/8/layout/bList2#5"/>
    <dgm:cxn modelId="{D93B187F-7CDF-46BD-9350-C16B39B19762}" type="presOf" srcId="{4B68555E-F71A-4400-89C3-06261712F876}" destId="{E7A96527-4661-4F06-937E-DA8344216228}" srcOrd="0" destOrd="0" presId="urn:microsoft.com/office/officeart/2005/8/layout/bList2#5"/>
    <dgm:cxn modelId="{53AB8F5D-AD59-4419-BA3B-6BD3954BAB77}" srcId="{4B68555E-F71A-4400-89C3-06261712F876}" destId="{38F7DD3F-D54E-4859-8144-4287F29607DA}" srcOrd="0" destOrd="0" parTransId="{3F43F760-BFC5-452F-9EE6-8121B3094E48}" sibTransId="{8B279A49-BF39-4150-A430-55E08C56B85F}"/>
    <dgm:cxn modelId="{DCE7EC76-4446-4DB2-B794-C83FA80C1D72}" type="presParOf" srcId="{E7A96527-4661-4F06-937E-DA8344216228}" destId="{07482023-7854-4A0C-86D9-25DDA0DE7C8F}" srcOrd="0" destOrd="0" presId="urn:microsoft.com/office/officeart/2005/8/layout/bList2#5"/>
    <dgm:cxn modelId="{FD6A237A-49DF-4294-BFF6-F6E2648D192B}" type="presParOf" srcId="{07482023-7854-4A0C-86D9-25DDA0DE7C8F}" destId="{9BFFCEA8-5BC2-4D6C-8B80-301727A4EBEB}" srcOrd="0" destOrd="0" presId="urn:microsoft.com/office/officeart/2005/8/layout/bList2#5"/>
    <dgm:cxn modelId="{49448F8F-2EC5-4C45-84B3-7DAF44474093}" type="presParOf" srcId="{07482023-7854-4A0C-86D9-25DDA0DE7C8F}" destId="{8B3F2797-5B08-4EAE-ABFE-AF4D786C7CA5}" srcOrd="1" destOrd="0" presId="urn:microsoft.com/office/officeart/2005/8/layout/bList2#5"/>
    <dgm:cxn modelId="{3E6A1367-C56F-4004-B5BF-4AF4C9A9A77C}" type="presParOf" srcId="{07482023-7854-4A0C-86D9-25DDA0DE7C8F}" destId="{D93E23F3-C751-4992-93C2-DB28A1DE6DD4}" srcOrd="2" destOrd="0" presId="urn:microsoft.com/office/officeart/2005/8/layout/bList2#5"/>
    <dgm:cxn modelId="{1731DA1A-CDC1-4C8D-8222-57FB950BD898}" type="presParOf" srcId="{07482023-7854-4A0C-86D9-25DDA0DE7C8F}" destId="{D1533569-2D89-4316-97EB-A5A02C8ADFA3}" srcOrd="3" destOrd="0" presId="urn:microsoft.com/office/officeart/2005/8/layout/bList2#5"/>
    <dgm:cxn modelId="{2EE14193-2F5B-422F-B4FE-B36DAEEC4602}" type="presParOf" srcId="{E7A96527-4661-4F06-937E-DA8344216228}" destId="{947B2495-93A5-42B6-BCC5-19ACE14695AA}" srcOrd="1" destOrd="0" presId="urn:microsoft.com/office/officeart/2005/8/layout/bList2#5"/>
    <dgm:cxn modelId="{030A389C-E62F-4059-8659-C9925B6B9726}" type="presParOf" srcId="{E7A96527-4661-4F06-937E-DA8344216228}" destId="{3808CF35-C53A-4CE8-A01B-88DF3DA612D6}" srcOrd="2" destOrd="0" presId="urn:microsoft.com/office/officeart/2005/8/layout/bList2#5"/>
    <dgm:cxn modelId="{B5469394-D77A-463F-A737-C05471BB703A}" type="presParOf" srcId="{3808CF35-C53A-4CE8-A01B-88DF3DA612D6}" destId="{6ABF37A1-E3E9-4FA5-B0B0-7C851A2A17FA}" srcOrd="0" destOrd="0" presId="urn:microsoft.com/office/officeart/2005/8/layout/bList2#5"/>
    <dgm:cxn modelId="{401C0715-54BF-4EA5-A9E2-624959895C58}" type="presParOf" srcId="{3808CF35-C53A-4CE8-A01B-88DF3DA612D6}" destId="{D11C51C4-D14E-4421-8908-ABF18966FEBB}" srcOrd="1" destOrd="0" presId="urn:microsoft.com/office/officeart/2005/8/layout/bList2#5"/>
    <dgm:cxn modelId="{82EF4E81-4777-4803-BBE1-B1CD6A990A1E}" type="presParOf" srcId="{3808CF35-C53A-4CE8-A01B-88DF3DA612D6}" destId="{EB0E850B-16EF-4BDB-A37F-A690DC42B91D}" srcOrd="2" destOrd="0" presId="urn:microsoft.com/office/officeart/2005/8/layout/bList2#5"/>
    <dgm:cxn modelId="{CE60DF92-BCBC-4267-B7C1-77D25BADF7D3}" type="presParOf" srcId="{3808CF35-C53A-4CE8-A01B-88DF3DA612D6}" destId="{AB094A92-6F88-4AAD-B937-9DE581ABF15B}" srcOrd="3" destOrd="0" presId="urn:microsoft.com/office/officeart/2005/8/layout/bList2#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EF2930E-A8B9-4EC2-A291-869C7A41C176}" type="doc">
      <dgm:prSet loTypeId="urn:microsoft.com/office/officeart/2005/8/layout/bList2#6" loCatId="list" qsTypeId="urn:microsoft.com/office/officeart/2005/8/quickstyle/3d1" qsCatId="3D" csTypeId="urn:microsoft.com/office/officeart/2005/8/colors/colorful3" csCatId="colorful" phldr="1"/>
      <dgm:spPr/>
    </dgm:pt>
    <dgm:pt modelId="{BCAF7467-843D-4232-9ABB-F82AC8C09267}">
      <dgm:prSet phldrT="[Texto]"/>
      <dgm:spPr/>
      <dgm:t>
        <a:bodyPr/>
        <a:lstStyle/>
        <a:p>
          <a:r>
            <a:rPr lang="es-MX" dirty="0" smtClean="0"/>
            <a:t>Plaza</a:t>
          </a:r>
          <a:endParaRPr lang="es-MX" dirty="0"/>
        </a:p>
      </dgm:t>
    </dgm:pt>
    <dgm:pt modelId="{3686CBBB-E64B-4D3C-BCE1-BFF94B332FF3}" type="parTrans" cxnId="{3C8B1255-D645-453A-A821-269B80286E6E}">
      <dgm:prSet/>
      <dgm:spPr/>
      <dgm:t>
        <a:bodyPr/>
        <a:lstStyle/>
        <a:p>
          <a:endParaRPr lang="es-MX"/>
        </a:p>
      </dgm:t>
    </dgm:pt>
    <dgm:pt modelId="{F5241A22-2FA2-45AD-B5F5-C2DA50F65A24}" type="sibTrans" cxnId="{3C8B1255-D645-453A-A821-269B80286E6E}">
      <dgm:prSet/>
      <dgm:spPr/>
      <dgm:t>
        <a:bodyPr/>
        <a:lstStyle/>
        <a:p>
          <a:endParaRPr lang="es-MX"/>
        </a:p>
      </dgm:t>
    </dgm:pt>
    <dgm:pt modelId="{28FB050B-A3BB-4292-9ADD-6ED609E349B9}">
      <dgm:prSet phldrT="[Texto]"/>
      <dgm:spPr/>
      <dgm:t>
        <a:bodyPr/>
        <a:lstStyle/>
        <a:p>
          <a:r>
            <a:rPr lang="es-MX" dirty="0" smtClean="0"/>
            <a:t>Promoción </a:t>
          </a:r>
          <a:endParaRPr lang="es-MX" dirty="0"/>
        </a:p>
      </dgm:t>
    </dgm:pt>
    <dgm:pt modelId="{E3011DD5-FDE5-4BD4-9A88-CDE3E0227048}" type="parTrans" cxnId="{6C131ABF-DE35-42F5-BE74-51D6D18C5C23}">
      <dgm:prSet/>
      <dgm:spPr/>
      <dgm:t>
        <a:bodyPr/>
        <a:lstStyle/>
        <a:p>
          <a:endParaRPr lang="es-MX"/>
        </a:p>
      </dgm:t>
    </dgm:pt>
    <dgm:pt modelId="{6C7617A4-C81B-4BB6-A0FF-FBC56432E359}" type="sibTrans" cxnId="{6C131ABF-DE35-42F5-BE74-51D6D18C5C23}">
      <dgm:prSet/>
      <dgm:spPr/>
      <dgm:t>
        <a:bodyPr/>
        <a:lstStyle/>
        <a:p>
          <a:endParaRPr lang="es-MX"/>
        </a:p>
      </dgm:t>
    </dgm:pt>
    <dgm:pt modelId="{95F98D67-B199-496E-8436-896337A5E71F}">
      <dgm:prSet/>
      <dgm:spPr/>
      <dgm:t>
        <a:bodyPr/>
        <a:lstStyle/>
        <a:p>
          <a:r>
            <a:rPr lang="es-ES" smtClean="0"/>
            <a:t>Incluye la administración del canal o canales a través de los cuales la propiedad del producto se transfiere de los fabricantes al comprador.</a:t>
          </a:r>
          <a:endParaRPr lang="es-MX"/>
        </a:p>
      </dgm:t>
    </dgm:pt>
    <dgm:pt modelId="{9D457598-1AC9-4026-9C11-B322C4ABCB2E}" type="parTrans" cxnId="{8452D20D-6171-4CCF-88D1-88D617F124DD}">
      <dgm:prSet/>
      <dgm:spPr/>
      <dgm:t>
        <a:bodyPr/>
        <a:lstStyle/>
        <a:p>
          <a:endParaRPr lang="es-MX"/>
        </a:p>
      </dgm:t>
    </dgm:pt>
    <dgm:pt modelId="{40462862-E13F-44EC-8533-4A002A4EA736}" type="sibTrans" cxnId="{8452D20D-6171-4CCF-88D1-88D617F124DD}">
      <dgm:prSet/>
      <dgm:spPr/>
      <dgm:t>
        <a:bodyPr/>
        <a:lstStyle/>
        <a:p>
          <a:endParaRPr lang="es-MX"/>
        </a:p>
      </dgm:t>
    </dgm:pt>
    <dgm:pt modelId="{60409FD4-8535-4CEF-BB24-572F8DF15FBD}">
      <dgm:prSet/>
      <dgm:spPr/>
      <dgm:t>
        <a:bodyPr/>
        <a:lstStyle/>
        <a:p>
          <a:r>
            <a:rPr lang="es-ES" smtClean="0"/>
            <a:t>Se necesitan estrategias para combinar los métodos individuales, como publicidad, venta personal y promoción de ventas, en una campaña bien coordinada. </a:t>
          </a:r>
          <a:endParaRPr lang="es-MX"/>
        </a:p>
      </dgm:t>
    </dgm:pt>
    <dgm:pt modelId="{AC327756-D5CD-4D0A-B990-D4B93D44A521}" type="parTrans" cxnId="{4F69933B-74CB-45D4-910F-1A51DAD7D6C2}">
      <dgm:prSet/>
      <dgm:spPr/>
      <dgm:t>
        <a:bodyPr/>
        <a:lstStyle/>
        <a:p>
          <a:endParaRPr lang="es-MX"/>
        </a:p>
      </dgm:t>
    </dgm:pt>
    <dgm:pt modelId="{D73BDD46-0E62-47EE-9D51-524C9C9589F3}" type="sibTrans" cxnId="{4F69933B-74CB-45D4-910F-1A51DAD7D6C2}">
      <dgm:prSet/>
      <dgm:spPr/>
      <dgm:t>
        <a:bodyPr/>
        <a:lstStyle/>
        <a:p>
          <a:endParaRPr lang="es-MX"/>
        </a:p>
      </dgm:t>
    </dgm:pt>
    <dgm:pt modelId="{7B665ABC-59B5-496F-AAEB-D4D5EB1578B8}" type="pres">
      <dgm:prSet presAssocID="{7EF2930E-A8B9-4EC2-A291-869C7A41C176}" presName="diagram" presStyleCnt="0">
        <dgm:presLayoutVars>
          <dgm:dir/>
          <dgm:animLvl val="lvl"/>
          <dgm:resizeHandles val="exact"/>
        </dgm:presLayoutVars>
      </dgm:prSet>
      <dgm:spPr/>
    </dgm:pt>
    <dgm:pt modelId="{3C833CE5-083E-44ED-B3B3-23FB567879AC}" type="pres">
      <dgm:prSet presAssocID="{BCAF7467-843D-4232-9ABB-F82AC8C09267}" presName="compNode" presStyleCnt="0"/>
      <dgm:spPr/>
    </dgm:pt>
    <dgm:pt modelId="{C23041AA-1CD5-4DB6-8DB1-0060DAF93385}" type="pres">
      <dgm:prSet presAssocID="{BCAF7467-843D-4232-9ABB-F82AC8C09267}" presName="childRect" presStyleLbl="bgAcc1" presStyleIdx="0" presStyleCnt="2">
        <dgm:presLayoutVars>
          <dgm:bulletEnabled val="1"/>
        </dgm:presLayoutVars>
      </dgm:prSet>
      <dgm:spPr/>
      <dgm:t>
        <a:bodyPr/>
        <a:lstStyle/>
        <a:p>
          <a:endParaRPr lang="es-MX"/>
        </a:p>
      </dgm:t>
    </dgm:pt>
    <dgm:pt modelId="{EEEF244A-8BAE-4F3A-A336-58C1D5CD7AD7}" type="pres">
      <dgm:prSet presAssocID="{BCAF7467-843D-4232-9ABB-F82AC8C09267}" presName="parentText" presStyleLbl="node1" presStyleIdx="0" presStyleCnt="0">
        <dgm:presLayoutVars>
          <dgm:chMax val="0"/>
          <dgm:bulletEnabled val="1"/>
        </dgm:presLayoutVars>
      </dgm:prSet>
      <dgm:spPr/>
      <dgm:t>
        <a:bodyPr/>
        <a:lstStyle/>
        <a:p>
          <a:endParaRPr lang="es-MX"/>
        </a:p>
      </dgm:t>
    </dgm:pt>
    <dgm:pt modelId="{B4DFC396-135B-4D2C-A199-1D5126983E9C}" type="pres">
      <dgm:prSet presAssocID="{BCAF7467-843D-4232-9ABB-F82AC8C09267}" presName="parentRect" presStyleLbl="alignNode1" presStyleIdx="0" presStyleCnt="2"/>
      <dgm:spPr/>
      <dgm:t>
        <a:bodyPr/>
        <a:lstStyle/>
        <a:p>
          <a:endParaRPr lang="es-MX"/>
        </a:p>
      </dgm:t>
    </dgm:pt>
    <dgm:pt modelId="{D3D0AD6C-C262-4E65-8FBF-98CA6032DE8D}" type="pres">
      <dgm:prSet presAssocID="{BCAF7467-843D-4232-9ABB-F82AC8C09267}" presName="adorn" presStyleLbl="fgAccFollowNode1" presStyleIdx="0" presStyleCnt="2"/>
      <dgm:spPr>
        <a:blipFill rotWithShape="0">
          <a:blip xmlns:r="http://schemas.openxmlformats.org/officeDocument/2006/relationships" r:embed="rId1"/>
          <a:stretch>
            <a:fillRect/>
          </a:stretch>
        </a:blipFill>
      </dgm:spPr>
    </dgm:pt>
    <dgm:pt modelId="{ABDD8616-15A4-4BCA-8E77-B0E39C6DEF24}" type="pres">
      <dgm:prSet presAssocID="{F5241A22-2FA2-45AD-B5F5-C2DA50F65A24}" presName="sibTrans" presStyleLbl="sibTrans2D1" presStyleIdx="0" presStyleCnt="0"/>
      <dgm:spPr/>
      <dgm:t>
        <a:bodyPr/>
        <a:lstStyle/>
        <a:p>
          <a:endParaRPr lang="es-MX"/>
        </a:p>
      </dgm:t>
    </dgm:pt>
    <dgm:pt modelId="{061E2A97-1B4E-40A7-86A4-7A8403726685}" type="pres">
      <dgm:prSet presAssocID="{28FB050B-A3BB-4292-9ADD-6ED609E349B9}" presName="compNode" presStyleCnt="0"/>
      <dgm:spPr/>
    </dgm:pt>
    <dgm:pt modelId="{5F263903-171B-45C1-A5F0-8C3FC933717D}" type="pres">
      <dgm:prSet presAssocID="{28FB050B-A3BB-4292-9ADD-6ED609E349B9}" presName="childRect" presStyleLbl="bgAcc1" presStyleIdx="1" presStyleCnt="2">
        <dgm:presLayoutVars>
          <dgm:bulletEnabled val="1"/>
        </dgm:presLayoutVars>
      </dgm:prSet>
      <dgm:spPr/>
      <dgm:t>
        <a:bodyPr/>
        <a:lstStyle/>
        <a:p>
          <a:endParaRPr lang="es-MX"/>
        </a:p>
      </dgm:t>
    </dgm:pt>
    <dgm:pt modelId="{628FF452-A469-4E4A-AC1D-C2ACE7FFA5B2}" type="pres">
      <dgm:prSet presAssocID="{28FB050B-A3BB-4292-9ADD-6ED609E349B9}" presName="parentText" presStyleLbl="node1" presStyleIdx="0" presStyleCnt="0">
        <dgm:presLayoutVars>
          <dgm:chMax val="0"/>
          <dgm:bulletEnabled val="1"/>
        </dgm:presLayoutVars>
      </dgm:prSet>
      <dgm:spPr/>
      <dgm:t>
        <a:bodyPr/>
        <a:lstStyle/>
        <a:p>
          <a:endParaRPr lang="es-MX"/>
        </a:p>
      </dgm:t>
    </dgm:pt>
    <dgm:pt modelId="{FD2DBD04-EA7D-4078-9B5F-DD345F20C894}" type="pres">
      <dgm:prSet presAssocID="{28FB050B-A3BB-4292-9ADD-6ED609E349B9}" presName="parentRect" presStyleLbl="alignNode1" presStyleIdx="1" presStyleCnt="2"/>
      <dgm:spPr/>
      <dgm:t>
        <a:bodyPr/>
        <a:lstStyle/>
        <a:p>
          <a:endParaRPr lang="es-MX"/>
        </a:p>
      </dgm:t>
    </dgm:pt>
    <dgm:pt modelId="{3BE8F7E0-2C4F-47A7-AAC2-5FE133A4F68E}" type="pres">
      <dgm:prSet presAssocID="{28FB050B-A3BB-4292-9ADD-6ED609E349B9}" presName="adorn" presStyleLbl="fgAccFollowNode1" presStyleIdx="1" presStyleCnt="2"/>
      <dgm:spPr>
        <a:blipFill rotWithShape="0">
          <a:blip xmlns:r="http://schemas.openxmlformats.org/officeDocument/2006/relationships" r:embed="rId2"/>
          <a:stretch>
            <a:fillRect/>
          </a:stretch>
        </a:blipFill>
      </dgm:spPr>
    </dgm:pt>
  </dgm:ptLst>
  <dgm:cxnLst>
    <dgm:cxn modelId="{06555E70-0600-4454-AA41-00B6DF055479}" type="presOf" srcId="{BCAF7467-843D-4232-9ABB-F82AC8C09267}" destId="{B4DFC396-135B-4D2C-A199-1D5126983E9C}" srcOrd="1" destOrd="0" presId="urn:microsoft.com/office/officeart/2005/8/layout/bList2#6"/>
    <dgm:cxn modelId="{D055C65F-3987-468C-84ED-2BF23F7D6BBB}" type="presOf" srcId="{28FB050B-A3BB-4292-9ADD-6ED609E349B9}" destId="{FD2DBD04-EA7D-4078-9B5F-DD345F20C894}" srcOrd="1" destOrd="0" presId="urn:microsoft.com/office/officeart/2005/8/layout/bList2#6"/>
    <dgm:cxn modelId="{32F6513E-8F31-4269-ABEE-DC961DF40E7A}" type="presOf" srcId="{7EF2930E-A8B9-4EC2-A291-869C7A41C176}" destId="{7B665ABC-59B5-496F-AAEB-D4D5EB1578B8}" srcOrd="0" destOrd="0" presId="urn:microsoft.com/office/officeart/2005/8/layout/bList2#6"/>
    <dgm:cxn modelId="{DE6C4D5E-8AF1-4F0D-8E48-E972C4F16226}" type="presOf" srcId="{28FB050B-A3BB-4292-9ADD-6ED609E349B9}" destId="{628FF452-A469-4E4A-AC1D-C2ACE7FFA5B2}" srcOrd="0" destOrd="0" presId="urn:microsoft.com/office/officeart/2005/8/layout/bList2#6"/>
    <dgm:cxn modelId="{809D93F1-B6A0-46C3-A9F3-0167122B5346}" type="presOf" srcId="{60409FD4-8535-4CEF-BB24-572F8DF15FBD}" destId="{5F263903-171B-45C1-A5F0-8C3FC933717D}" srcOrd="0" destOrd="0" presId="urn:microsoft.com/office/officeart/2005/8/layout/bList2#6"/>
    <dgm:cxn modelId="{4F69933B-74CB-45D4-910F-1A51DAD7D6C2}" srcId="{28FB050B-A3BB-4292-9ADD-6ED609E349B9}" destId="{60409FD4-8535-4CEF-BB24-572F8DF15FBD}" srcOrd="0" destOrd="0" parTransId="{AC327756-D5CD-4D0A-B990-D4B93D44A521}" sibTransId="{D73BDD46-0E62-47EE-9D51-524C9C9589F3}"/>
    <dgm:cxn modelId="{8452D20D-6171-4CCF-88D1-88D617F124DD}" srcId="{BCAF7467-843D-4232-9ABB-F82AC8C09267}" destId="{95F98D67-B199-496E-8436-896337A5E71F}" srcOrd="0" destOrd="0" parTransId="{9D457598-1AC9-4026-9C11-B322C4ABCB2E}" sibTransId="{40462862-E13F-44EC-8533-4A002A4EA736}"/>
    <dgm:cxn modelId="{6C2D9267-439E-4DD0-BECA-0F3C34320BEB}" type="presOf" srcId="{95F98D67-B199-496E-8436-896337A5E71F}" destId="{C23041AA-1CD5-4DB6-8DB1-0060DAF93385}" srcOrd="0" destOrd="0" presId="urn:microsoft.com/office/officeart/2005/8/layout/bList2#6"/>
    <dgm:cxn modelId="{A474FF3F-D8AA-44A6-A753-7C76E8854AAB}" type="presOf" srcId="{BCAF7467-843D-4232-9ABB-F82AC8C09267}" destId="{EEEF244A-8BAE-4F3A-A336-58C1D5CD7AD7}" srcOrd="0" destOrd="0" presId="urn:microsoft.com/office/officeart/2005/8/layout/bList2#6"/>
    <dgm:cxn modelId="{3C8B1255-D645-453A-A821-269B80286E6E}" srcId="{7EF2930E-A8B9-4EC2-A291-869C7A41C176}" destId="{BCAF7467-843D-4232-9ABB-F82AC8C09267}" srcOrd="0" destOrd="0" parTransId="{3686CBBB-E64B-4D3C-BCE1-BFF94B332FF3}" sibTransId="{F5241A22-2FA2-45AD-B5F5-C2DA50F65A24}"/>
    <dgm:cxn modelId="{6C131ABF-DE35-42F5-BE74-51D6D18C5C23}" srcId="{7EF2930E-A8B9-4EC2-A291-869C7A41C176}" destId="{28FB050B-A3BB-4292-9ADD-6ED609E349B9}" srcOrd="1" destOrd="0" parTransId="{E3011DD5-FDE5-4BD4-9A88-CDE3E0227048}" sibTransId="{6C7617A4-C81B-4BB6-A0FF-FBC56432E359}"/>
    <dgm:cxn modelId="{31F4A90A-E481-470A-98B7-5E598F56348C}" type="presOf" srcId="{F5241A22-2FA2-45AD-B5F5-C2DA50F65A24}" destId="{ABDD8616-15A4-4BCA-8E77-B0E39C6DEF24}" srcOrd="0" destOrd="0" presId="urn:microsoft.com/office/officeart/2005/8/layout/bList2#6"/>
    <dgm:cxn modelId="{310B4193-C8A4-4700-86E6-DE07856FFDAD}" type="presParOf" srcId="{7B665ABC-59B5-496F-AAEB-D4D5EB1578B8}" destId="{3C833CE5-083E-44ED-B3B3-23FB567879AC}" srcOrd="0" destOrd="0" presId="urn:microsoft.com/office/officeart/2005/8/layout/bList2#6"/>
    <dgm:cxn modelId="{4A5F5539-33F5-4765-8EA4-750B5ABB1A33}" type="presParOf" srcId="{3C833CE5-083E-44ED-B3B3-23FB567879AC}" destId="{C23041AA-1CD5-4DB6-8DB1-0060DAF93385}" srcOrd="0" destOrd="0" presId="urn:microsoft.com/office/officeart/2005/8/layout/bList2#6"/>
    <dgm:cxn modelId="{309B5143-1744-4FD1-82A9-ED067C49EE14}" type="presParOf" srcId="{3C833CE5-083E-44ED-B3B3-23FB567879AC}" destId="{EEEF244A-8BAE-4F3A-A336-58C1D5CD7AD7}" srcOrd="1" destOrd="0" presId="urn:microsoft.com/office/officeart/2005/8/layout/bList2#6"/>
    <dgm:cxn modelId="{1A4B9E0D-5A60-49DA-8482-AEBD2BA63E01}" type="presParOf" srcId="{3C833CE5-083E-44ED-B3B3-23FB567879AC}" destId="{B4DFC396-135B-4D2C-A199-1D5126983E9C}" srcOrd="2" destOrd="0" presId="urn:microsoft.com/office/officeart/2005/8/layout/bList2#6"/>
    <dgm:cxn modelId="{1848EC51-0FDB-4A5D-9CAA-F2B50253922B}" type="presParOf" srcId="{3C833CE5-083E-44ED-B3B3-23FB567879AC}" destId="{D3D0AD6C-C262-4E65-8FBF-98CA6032DE8D}" srcOrd="3" destOrd="0" presId="urn:microsoft.com/office/officeart/2005/8/layout/bList2#6"/>
    <dgm:cxn modelId="{8212BA9B-E236-4F70-B79C-FE0E1A9CC215}" type="presParOf" srcId="{7B665ABC-59B5-496F-AAEB-D4D5EB1578B8}" destId="{ABDD8616-15A4-4BCA-8E77-B0E39C6DEF24}" srcOrd="1" destOrd="0" presId="urn:microsoft.com/office/officeart/2005/8/layout/bList2#6"/>
    <dgm:cxn modelId="{EFA7F9DD-3D99-4BAF-8732-9069DECB2B05}" type="presParOf" srcId="{7B665ABC-59B5-496F-AAEB-D4D5EB1578B8}" destId="{061E2A97-1B4E-40A7-86A4-7A8403726685}" srcOrd="2" destOrd="0" presId="urn:microsoft.com/office/officeart/2005/8/layout/bList2#6"/>
    <dgm:cxn modelId="{D6FDB65A-59CD-4CE0-9E11-FCA4C6821829}" type="presParOf" srcId="{061E2A97-1B4E-40A7-86A4-7A8403726685}" destId="{5F263903-171B-45C1-A5F0-8C3FC933717D}" srcOrd="0" destOrd="0" presId="urn:microsoft.com/office/officeart/2005/8/layout/bList2#6"/>
    <dgm:cxn modelId="{E8023F6A-787C-49EC-8A1A-4A044BE35B36}" type="presParOf" srcId="{061E2A97-1B4E-40A7-86A4-7A8403726685}" destId="{628FF452-A469-4E4A-AC1D-C2ACE7FFA5B2}" srcOrd="1" destOrd="0" presId="urn:microsoft.com/office/officeart/2005/8/layout/bList2#6"/>
    <dgm:cxn modelId="{403D2AFF-997E-46C7-9850-7F6335217E2B}" type="presParOf" srcId="{061E2A97-1B4E-40A7-86A4-7A8403726685}" destId="{FD2DBD04-EA7D-4078-9B5F-DD345F20C894}" srcOrd="2" destOrd="0" presId="urn:microsoft.com/office/officeart/2005/8/layout/bList2#6"/>
    <dgm:cxn modelId="{1215266F-1319-44F3-971B-DF2B60DB8AEA}" type="presParOf" srcId="{061E2A97-1B4E-40A7-86A4-7A8403726685}" destId="{3BE8F7E0-2C4F-47A7-AAC2-5FE133A4F68E}" srcOrd="3" destOrd="0" presId="urn:microsoft.com/office/officeart/2005/8/layout/bList2#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508275-46E7-40EB-9E36-7377C9AF310B}">
      <dsp:nvSpPr>
        <dsp:cNvPr id="0" name=""/>
        <dsp:cNvSpPr/>
      </dsp:nvSpPr>
      <dsp:spPr>
        <a:xfrm>
          <a:off x="992599" y="1659"/>
          <a:ext cx="1843130" cy="1105878"/>
        </a:xfrm>
        <a:prstGeom prst="roundRect">
          <a:avLst>
            <a:gd name="adj" fmla="val 10000"/>
          </a:avLst>
        </a:prstGeom>
        <a:gradFill rotWithShape="0">
          <a:gsLst>
            <a:gs pos="0">
              <a:schemeClr val="accent5">
                <a:hueOff val="0"/>
                <a:satOff val="0"/>
                <a:lumOff val="0"/>
                <a:alphaOff val="0"/>
              </a:schemeClr>
            </a:gs>
            <a:gs pos="100000">
              <a:schemeClr val="accent5">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PRODUCTO</a:t>
          </a:r>
          <a:endParaRPr lang="es-MX" sz="1400" kern="1200" dirty="0"/>
        </a:p>
      </dsp:txBody>
      <dsp:txXfrm>
        <a:off x="1024989" y="34049"/>
        <a:ext cx="1778350" cy="1041098"/>
      </dsp:txXfrm>
    </dsp:sp>
    <dsp:sp modelId="{3FCE687F-1387-4380-80D9-ABF6A5A298D9}">
      <dsp:nvSpPr>
        <dsp:cNvPr id="0" name=""/>
        <dsp:cNvSpPr/>
      </dsp:nvSpPr>
      <dsp:spPr>
        <a:xfrm>
          <a:off x="2997925" y="326050"/>
          <a:ext cx="390743" cy="457096"/>
        </a:xfrm>
        <a:prstGeom prst="rightArrow">
          <a:avLst>
            <a:gd name="adj1" fmla="val 60000"/>
            <a:gd name="adj2" fmla="val 50000"/>
          </a:avLst>
        </a:prstGeom>
        <a:gradFill rotWithShape="0">
          <a:gsLst>
            <a:gs pos="0">
              <a:schemeClr val="accent5">
                <a:hueOff val="0"/>
                <a:satOff val="0"/>
                <a:lumOff val="0"/>
                <a:alphaOff val="0"/>
              </a:schemeClr>
            </a:gs>
            <a:gs pos="100000">
              <a:schemeClr val="accent5">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267200">
            <a:lnSpc>
              <a:spcPct val="90000"/>
            </a:lnSpc>
            <a:spcBef>
              <a:spcPct val="0"/>
            </a:spcBef>
            <a:spcAft>
              <a:spcPct val="35000"/>
            </a:spcAft>
          </a:pPr>
          <a:endParaRPr lang="es-MX" sz="9600" kern="1200"/>
        </a:p>
      </dsp:txBody>
      <dsp:txXfrm>
        <a:off x="2997925" y="417469"/>
        <a:ext cx="273520" cy="274258"/>
      </dsp:txXfrm>
    </dsp:sp>
    <dsp:sp modelId="{9AD13F1A-E1AC-4C18-B024-D6DD385A7CF1}">
      <dsp:nvSpPr>
        <dsp:cNvPr id="0" name=""/>
        <dsp:cNvSpPr/>
      </dsp:nvSpPr>
      <dsp:spPr>
        <a:xfrm>
          <a:off x="3572982" y="1659"/>
          <a:ext cx="1843130" cy="1105878"/>
        </a:xfrm>
        <a:prstGeom prst="roundRect">
          <a:avLst>
            <a:gd name="adj" fmla="val 10000"/>
          </a:avLst>
        </a:prstGeom>
        <a:gradFill rotWithShape="0">
          <a:gsLst>
            <a:gs pos="0">
              <a:schemeClr val="accent5">
                <a:hueOff val="101881"/>
                <a:satOff val="20379"/>
                <a:lumOff val="4706"/>
                <a:alphaOff val="0"/>
              </a:schemeClr>
            </a:gs>
            <a:gs pos="100000">
              <a:schemeClr val="accent5">
                <a:hueOff val="101881"/>
                <a:satOff val="20379"/>
                <a:lumOff val="4706"/>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PRECIO</a:t>
          </a:r>
          <a:endParaRPr lang="es-MX" sz="1400" kern="1200" dirty="0"/>
        </a:p>
      </dsp:txBody>
      <dsp:txXfrm>
        <a:off x="3605372" y="34049"/>
        <a:ext cx="1778350" cy="1041098"/>
      </dsp:txXfrm>
    </dsp:sp>
    <dsp:sp modelId="{96BF67DA-5CE7-4203-A8F8-4C31929D0AA4}">
      <dsp:nvSpPr>
        <dsp:cNvPr id="0" name=""/>
        <dsp:cNvSpPr/>
      </dsp:nvSpPr>
      <dsp:spPr>
        <a:xfrm rot="5400000">
          <a:off x="4299175" y="1236557"/>
          <a:ext cx="390743" cy="457096"/>
        </a:xfrm>
        <a:prstGeom prst="rightArrow">
          <a:avLst>
            <a:gd name="adj1" fmla="val 60000"/>
            <a:gd name="adj2" fmla="val 50000"/>
          </a:avLst>
        </a:prstGeom>
        <a:gradFill rotWithShape="0">
          <a:gsLst>
            <a:gs pos="0">
              <a:schemeClr val="accent5">
                <a:hueOff val="152821"/>
                <a:satOff val="30568"/>
                <a:lumOff val="7059"/>
                <a:alphaOff val="0"/>
              </a:schemeClr>
            </a:gs>
            <a:gs pos="100000">
              <a:schemeClr val="accent5">
                <a:hueOff val="152821"/>
                <a:satOff val="30568"/>
                <a:lumOff val="7059"/>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267200">
            <a:lnSpc>
              <a:spcPct val="90000"/>
            </a:lnSpc>
            <a:spcBef>
              <a:spcPct val="0"/>
            </a:spcBef>
            <a:spcAft>
              <a:spcPct val="35000"/>
            </a:spcAft>
          </a:pPr>
          <a:endParaRPr lang="es-MX" sz="9600" kern="1200"/>
        </a:p>
      </dsp:txBody>
      <dsp:txXfrm rot="-5400000">
        <a:off x="4357418" y="1269734"/>
        <a:ext cx="274258" cy="273520"/>
      </dsp:txXfrm>
    </dsp:sp>
    <dsp:sp modelId="{AFECD4E3-CF15-4D30-A45C-C563C25BCD37}">
      <dsp:nvSpPr>
        <dsp:cNvPr id="0" name=""/>
        <dsp:cNvSpPr/>
      </dsp:nvSpPr>
      <dsp:spPr>
        <a:xfrm>
          <a:off x="3572982" y="1844790"/>
          <a:ext cx="1843130" cy="1105878"/>
        </a:xfrm>
        <a:prstGeom prst="roundRect">
          <a:avLst>
            <a:gd name="adj" fmla="val 10000"/>
          </a:avLst>
        </a:prstGeom>
        <a:gradFill rotWithShape="0">
          <a:gsLst>
            <a:gs pos="0">
              <a:schemeClr val="accent5">
                <a:hueOff val="203762"/>
                <a:satOff val="40758"/>
                <a:lumOff val="9412"/>
                <a:alphaOff val="0"/>
              </a:schemeClr>
            </a:gs>
            <a:gs pos="100000">
              <a:schemeClr val="accent5">
                <a:hueOff val="203762"/>
                <a:satOff val="40758"/>
                <a:lumOff val="9412"/>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PLAZA</a:t>
          </a:r>
          <a:endParaRPr lang="es-MX" sz="1400" kern="1200" dirty="0"/>
        </a:p>
      </dsp:txBody>
      <dsp:txXfrm>
        <a:off x="3605372" y="1877180"/>
        <a:ext cx="1778350" cy="1041098"/>
      </dsp:txXfrm>
    </dsp:sp>
    <dsp:sp modelId="{5AA74602-FBFD-48C5-A7E4-2C2F74BE283C}">
      <dsp:nvSpPr>
        <dsp:cNvPr id="0" name=""/>
        <dsp:cNvSpPr/>
      </dsp:nvSpPr>
      <dsp:spPr>
        <a:xfrm rot="10800000">
          <a:off x="3020042" y="2169181"/>
          <a:ext cx="390743" cy="457096"/>
        </a:xfrm>
        <a:prstGeom prst="rightArrow">
          <a:avLst>
            <a:gd name="adj1" fmla="val 60000"/>
            <a:gd name="adj2" fmla="val 50000"/>
          </a:avLst>
        </a:prstGeom>
        <a:gradFill rotWithShape="0">
          <a:gsLst>
            <a:gs pos="0">
              <a:schemeClr val="accent5">
                <a:hueOff val="305643"/>
                <a:satOff val="61137"/>
                <a:lumOff val="14118"/>
                <a:alphaOff val="0"/>
              </a:schemeClr>
            </a:gs>
            <a:gs pos="100000">
              <a:schemeClr val="accent5">
                <a:hueOff val="305643"/>
                <a:satOff val="61137"/>
                <a:lumOff val="14118"/>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267200">
            <a:lnSpc>
              <a:spcPct val="90000"/>
            </a:lnSpc>
            <a:spcBef>
              <a:spcPct val="0"/>
            </a:spcBef>
            <a:spcAft>
              <a:spcPct val="35000"/>
            </a:spcAft>
          </a:pPr>
          <a:endParaRPr lang="es-MX" sz="9600" kern="1200"/>
        </a:p>
      </dsp:txBody>
      <dsp:txXfrm rot="10800000">
        <a:off x="3137265" y="2260600"/>
        <a:ext cx="273520" cy="274258"/>
      </dsp:txXfrm>
    </dsp:sp>
    <dsp:sp modelId="{1A8CEE6B-A58C-4A1E-AFA4-3FBF374363FF}">
      <dsp:nvSpPr>
        <dsp:cNvPr id="0" name=""/>
        <dsp:cNvSpPr/>
      </dsp:nvSpPr>
      <dsp:spPr>
        <a:xfrm>
          <a:off x="992599" y="1844790"/>
          <a:ext cx="1843130" cy="1105878"/>
        </a:xfrm>
        <a:prstGeom prst="roundRect">
          <a:avLst>
            <a:gd name="adj" fmla="val 10000"/>
          </a:avLst>
        </a:prstGeom>
        <a:gradFill rotWithShape="0">
          <a:gsLst>
            <a:gs pos="0">
              <a:schemeClr val="accent5">
                <a:hueOff val="305643"/>
                <a:satOff val="61137"/>
                <a:lumOff val="14118"/>
                <a:alphaOff val="0"/>
              </a:schemeClr>
            </a:gs>
            <a:gs pos="100000">
              <a:schemeClr val="accent5">
                <a:hueOff val="305643"/>
                <a:satOff val="61137"/>
                <a:lumOff val="14118"/>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t>PROMOCIÓN</a:t>
          </a:r>
          <a:endParaRPr lang="es-MX" sz="1400" kern="1200" dirty="0"/>
        </a:p>
      </dsp:txBody>
      <dsp:txXfrm>
        <a:off x="1024989" y="1877180"/>
        <a:ext cx="1778350" cy="10410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FFCEA8-5BC2-4D6C-8B80-301727A4EBEB}">
      <dsp:nvSpPr>
        <dsp:cNvPr id="0" name=""/>
        <dsp:cNvSpPr/>
      </dsp:nvSpPr>
      <dsp:spPr>
        <a:xfrm>
          <a:off x="2846" y="546224"/>
          <a:ext cx="3077950" cy="2297625"/>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68580" rIns="22860" bIns="22860" numCol="1" spcCol="1270" anchor="t" anchorCtr="0">
          <a:noAutofit/>
        </a:bodyPr>
        <a:lstStyle/>
        <a:p>
          <a:pPr marL="171450" lvl="1" indent="-171450" algn="l" defTabSz="800100">
            <a:lnSpc>
              <a:spcPct val="90000"/>
            </a:lnSpc>
            <a:spcBef>
              <a:spcPct val="0"/>
            </a:spcBef>
            <a:spcAft>
              <a:spcPct val="15000"/>
            </a:spcAft>
            <a:buChar char="••"/>
          </a:pPr>
          <a:r>
            <a:rPr lang="es-ES" sz="1800" kern="1200" dirty="0" smtClean="0"/>
            <a:t>Se toman decisiones estratégicas sobre el uso de marcas, el empaque y otras características del producto como las garantías. </a:t>
          </a:r>
          <a:endParaRPr lang="es-MX" sz="1800" kern="1200" dirty="0"/>
        </a:p>
      </dsp:txBody>
      <dsp:txXfrm>
        <a:off x="56682" y="600060"/>
        <a:ext cx="2970278" cy="2243789"/>
      </dsp:txXfrm>
    </dsp:sp>
    <dsp:sp modelId="{D93E23F3-C751-4992-93C2-DB28A1DE6DD4}">
      <dsp:nvSpPr>
        <dsp:cNvPr id="0" name=""/>
        <dsp:cNvSpPr/>
      </dsp:nvSpPr>
      <dsp:spPr>
        <a:xfrm>
          <a:off x="2846" y="2843849"/>
          <a:ext cx="3077950" cy="987978"/>
        </a:xfrm>
        <a:prstGeom prst="rect">
          <a:avLst/>
        </a:prstGeom>
        <a:gradFill rotWithShape="0">
          <a:gsLst>
            <a:gs pos="0">
              <a:schemeClr val="accent5">
                <a:hueOff val="0"/>
                <a:satOff val="0"/>
                <a:lumOff val="0"/>
                <a:alphaOff val="0"/>
              </a:schemeClr>
            </a:gs>
            <a:gs pos="100000">
              <a:schemeClr val="accent5">
                <a:hueOff val="0"/>
                <a:satOff val="0"/>
                <a:lumOff val="0"/>
                <a:alphaOff val="0"/>
                <a:shade val="75000"/>
                <a:satMod val="120000"/>
                <a:lumMod val="90000"/>
              </a:schemeClr>
            </a:gs>
          </a:gsLst>
          <a:lin ang="5400000" scaled="0"/>
        </a:gradFill>
        <a:ln w="9525" cap="flat" cmpd="sng" algn="ctr">
          <a:solidFill>
            <a:schemeClr val="accent5">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29540" tIns="0" rIns="43180" bIns="0" numCol="1" spcCol="1270" anchor="ctr" anchorCtr="0">
          <a:noAutofit/>
        </a:bodyPr>
        <a:lstStyle/>
        <a:p>
          <a:pPr lvl="0" algn="l" defTabSz="1511300">
            <a:lnSpc>
              <a:spcPct val="90000"/>
            </a:lnSpc>
            <a:spcBef>
              <a:spcPct val="0"/>
            </a:spcBef>
            <a:spcAft>
              <a:spcPct val="35000"/>
            </a:spcAft>
          </a:pPr>
          <a:r>
            <a:rPr lang="es-MX" sz="3400" kern="1200" dirty="0" smtClean="0"/>
            <a:t>Producto</a:t>
          </a:r>
          <a:endParaRPr lang="es-MX" sz="3400" kern="1200" dirty="0"/>
        </a:p>
      </dsp:txBody>
      <dsp:txXfrm>
        <a:off x="2846" y="2843849"/>
        <a:ext cx="2167570" cy="987978"/>
      </dsp:txXfrm>
    </dsp:sp>
    <dsp:sp modelId="{D1533569-2D89-4316-97EB-A5A02C8ADFA3}">
      <dsp:nvSpPr>
        <dsp:cNvPr id="0" name=""/>
        <dsp:cNvSpPr/>
      </dsp:nvSpPr>
      <dsp:spPr>
        <a:xfrm>
          <a:off x="2257488" y="3000780"/>
          <a:ext cx="1077282" cy="1077282"/>
        </a:xfrm>
        <a:prstGeom prst="ellipse">
          <a:avLst/>
        </a:prstGeom>
        <a:blipFill rotWithShape="0">
          <a:blip xmlns:r="http://schemas.openxmlformats.org/officeDocument/2006/relationships" r:embed="rId1"/>
          <a:stretch>
            <a:fillRect/>
          </a:stretch>
        </a:blipFill>
        <a:ln w="9525" cap="flat" cmpd="sng" algn="ctr">
          <a:solidFill>
            <a:schemeClr val="accent5">
              <a:tint val="40000"/>
              <a:alpha val="90000"/>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6ABF37A1-E3E9-4FA5-B0B0-7C851A2A17FA}">
      <dsp:nvSpPr>
        <dsp:cNvPr id="0" name=""/>
        <dsp:cNvSpPr/>
      </dsp:nvSpPr>
      <dsp:spPr>
        <a:xfrm>
          <a:off x="3601661" y="546224"/>
          <a:ext cx="3077950" cy="2297625"/>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5">
              <a:hueOff val="305643"/>
              <a:satOff val="61137"/>
              <a:lumOff val="14118"/>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1590" tIns="64770" rIns="21590" bIns="21590" numCol="1" spcCol="1270" anchor="t" anchorCtr="0">
          <a:noAutofit/>
        </a:bodyPr>
        <a:lstStyle/>
        <a:p>
          <a:pPr marL="171450" lvl="1" indent="-171450" algn="l" defTabSz="755650">
            <a:lnSpc>
              <a:spcPct val="90000"/>
            </a:lnSpc>
            <a:spcBef>
              <a:spcPct val="0"/>
            </a:spcBef>
            <a:spcAft>
              <a:spcPct val="15000"/>
            </a:spcAft>
            <a:buChar char="••"/>
          </a:pPr>
          <a:r>
            <a:rPr lang="es-ES" sz="1700" kern="1200" smtClean="0"/>
            <a:t>Las estrategias necesarias se refieren a la ubicación de los clientes, la flexibilidad de los precios, los artículos que pertenecen a la misma línea de productos y las condiciones de venta</a:t>
          </a:r>
          <a:endParaRPr lang="es-MX" sz="1700" kern="1200"/>
        </a:p>
      </dsp:txBody>
      <dsp:txXfrm>
        <a:off x="3655497" y="600060"/>
        <a:ext cx="2970278" cy="2243789"/>
      </dsp:txXfrm>
    </dsp:sp>
    <dsp:sp modelId="{EB0E850B-16EF-4BDB-A37F-A690DC42B91D}">
      <dsp:nvSpPr>
        <dsp:cNvPr id="0" name=""/>
        <dsp:cNvSpPr/>
      </dsp:nvSpPr>
      <dsp:spPr>
        <a:xfrm>
          <a:off x="3601661" y="2843849"/>
          <a:ext cx="3077950" cy="987978"/>
        </a:xfrm>
        <a:prstGeom prst="rect">
          <a:avLst/>
        </a:prstGeom>
        <a:gradFill rotWithShape="0">
          <a:gsLst>
            <a:gs pos="0">
              <a:schemeClr val="accent5">
                <a:hueOff val="305643"/>
                <a:satOff val="61137"/>
                <a:lumOff val="14118"/>
                <a:alphaOff val="0"/>
              </a:schemeClr>
            </a:gs>
            <a:gs pos="100000">
              <a:schemeClr val="accent5">
                <a:hueOff val="305643"/>
                <a:satOff val="61137"/>
                <a:lumOff val="14118"/>
                <a:alphaOff val="0"/>
                <a:shade val="75000"/>
                <a:satMod val="120000"/>
                <a:lumMod val="90000"/>
              </a:schemeClr>
            </a:gs>
          </a:gsLst>
          <a:lin ang="5400000" scaled="0"/>
        </a:gradFill>
        <a:ln w="9525" cap="flat" cmpd="sng" algn="ctr">
          <a:solidFill>
            <a:schemeClr val="accent5">
              <a:hueOff val="305643"/>
              <a:satOff val="61137"/>
              <a:lumOff val="14118"/>
              <a:alphaOff val="0"/>
            </a:schemeClr>
          </a:solidFill>
          <a:prstDash val="solid"/>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29540" tIns="0" rIns="43180" bIns="0" numCol="1" spcCol="1270" anchor="ctr" anchorCtr="0">
          <a:noAutofit/>
        </a:bodyPr>
        <a:lstStyle/>
        <a:p>
          <a:pPr lvl="0" algn="l" defTabSz="1511300">
            <a:lnSpc>
              <a:spcPct val="90000"/>
            </a:lnSpc>
            <a:spcBef>
              <a:spcPct val="0"/>
            </a:spcBef>
            <a:spcAft>
              <a:spcPct val="35000"/>
            </a:spcAft>
          </a:pPr>
          <a:r>
            <a:rPr lang="es-MX" sz="3400" kern="1200" dirty="0" smtClean="0"/>
            <a:t>Precio</a:t>
          </a:r>
          <a:endParaRPr lang="es-MX" sz="3400" kern="1200" dirty="0"/>
        </a:p>
      </dsp:txBody>
      <dsp:txXfrm>
        <a:off x="3601661" y="2843849"/>
        <a:ext cx="2167570" cy="987978"/>
      </dsp:txXfrm>
    </dsp:sp>
    <dsp:sp modelId="{AB094A92-6F88-4AAD-B937-9DE581ABF15B}">
      <dsp:nvSpPr>
        <dsp:cNvPr id="0" name=""/>
        <dsp:cNvSpPr/>
      </dsp:nvSpPr>
      <dsp:spPr>
        <a:xfrm>
          <a:off x="5856302" y="3000780"/>
          <a:ext cx="1077282" cy="1077282"/>
        </a:xfrm>
        <a:prstGeom prst="ellipse">
          <a:avLst/>
        </a:prstGeom>
        <a:blipFill rotWithShape="0">
          <a:blip xmlns:r="http://schemas.openxmlformats.org/officeDocument/2006/relationships" r:embed="rId2"/>
          <a:stretch>
            <a:fillRect/>
          </a:stretch>
        </a:blipFill>
        <a:ln w="9525" cap="flat" cmpd="sng" algn="ctr">
          <a:solidFill>
            <a:schemeClr val="accent5">
              <a:tint val="40000"/>
              <a:alpha val="90000"/>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3041AA-1CD5-4DB6-8DB1-0060DAF93385}">
      <dsp:nvSpPr>
        <dsp:cNvPr id="0" name=""/>
        <dsp:cNvSpPr/>
      </dsp:nvSpPr>
      <dsp:spPr>
        <a:xfrm>
          <a:off x="3103" y="423262"/>
          <a:ext cx="3355023" cy="2504454"/>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130" tIns="72390" rIns="24130" bIns="24130" numCol="1" spcCol="1270" anchor="t" anchorCtr="0">
          <a:noAutofit/>
        </a:bodyPr>
        <a:lstStyle/>
        <a:p>
          <a:pPr marL="171450" lvl="1" indent="-171450" algn="l" defTabSz="844550">
            <a:lnSpc>
              <a:spcPct val="90000"/>
            </a:lnSpc>
            <a:spcBef>
              <a:spcPct val="0"/>
            </a:spcBef>
            <a:spcAft>
              <a:spcPct val="15000"/>
            </a:spcAft>
            <a:buChar char="••"/>
          </a:pPr>
          <a:r>
            <a:rPr lang="es-ES" sz="1900" kern="1200" smtClean="0"/>
            <a:t>Incluye la administración del canal o canales a través de los cuales la propiedad del producto se transfiere de los fabricantes al comprador.</a:t>
          </a:r>
          <a:endParaRPr lang="es-MX" sz="1900" kern="1200"/>
        </a:p>
      </dsp:txBody>
      <dsp:txXfrm>
        <a:off x="61785" y="481944"/>
        <a:ext cx="3237659" cy="2445772"/>
      </dsp:txXfrm>
    </dsp:sp>
    <dsp:sp modelId="{B4DFC396-135B-4D2C-A199-1D5126983E9C}">
      <dsp:nvSpPr>
        <dsp:cNvPr id="0" name=""/>
        <dsp:cNvSpPr/>
      </dsp:nvSpPr>
      <dsp:spPr>
        <a:xfrm>
          <a:off x="3103" y="2927716"/>
          <a:ext cx="3355023" cy="1076915"/>
        </a:xfrm>
        <a:prstGeom prst="rect">
          <a:avLst/>
        </a:prstGeom>
        <a:gradFill rotWithShape="0">
          <a:gsLst>
            <a:gs pos="0">
              <a:schemeClr val="accent3">
                <a:hueOff val="0"/>
                <a:satOff val="0"/>
                <a:lumOff val="0"/>
                <a:alphaOff val="0"/>
              </a:schemeClr>
            </a:gs>
            <a:gs pos="100000">
              <a:schemeClr val="accent3">
                <a:hueOff val="0"/>
                <a:satOff val="0"/>
                <a:lumOff val="0"/>
                <a:alphaOff val="0"/>
                <a:shade val="75000"/>
                <a:satMod val="120000"/>
                <a:lumMod val="90000"/>
              </a:schemeClr>
            </a:gs>
          </a:gsLst>
          <a:lin ang="5400000" scaled="0"/>
        </a:gradFill>
        <a:ln w="9525" cap="flat" cmpd="sng" algn="ctr">
          <a:solidFill>
            <a:schemeClr val="accent3">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21920" tIns="0" rIns="40640" bIns="0" numCol="1" spcCol="1270" anchor="ctr" anchorCtr="0">
          <a:noAutofit/>
        </a:bodyPr>
        <a:lstStyle/>
        <a:p>
          <a:pPr lvl="0" algn="l" defTabSz="1422400">
            <a:lnSpc>
              <a:spcPct val="90000"/>
            </a:lnSpc>
            <a:spcBef>
              <a:spcPct val="0"/>
            </a:spcBef>
            <a:spcAft>
              <a:spcPct val="35000"/>
            </a:spcAft>
          </a:pPr>
          <a:r>
            <a:rPr lang="es-MX" sz="3200" kern="1200" dirty="0" smtClean="0"/>
            <a:t>Plaza</a:t>
          </a:r>
          <a:endParaRPr lang="es-MX" sz="3200" kern="1200" dirty="0"/>
        </a:p>
      </dsp:txBody>
      <dsp:txXfrm>
        <a:off x="3103" y="2927716"/>
        <a:ext cx="2362692" cy="1076915"/>
      </dsp:txXfrm>
    </dsp:sp>
    <dsp:sp modelId="{D3D0AD6C-C262-4E65-8FBF-98CA6032DE8D}">
      <dsp:nvSpPr>
        <dsp:cNvPr id="0" name=""/>
        <dsp:cNvSpPr/>
      </dsp:nvSpPr>
      <dsp:spPr>
        <a:xfrm>
          <a:off x="2460704" y="3098775"/>
          <a:ext cx="1174258" cy="1174258"/>
        </a:xfrm>
        <a:prstGeom prst="ellipse">
          <a:avLst/>
        </a:prstGeom>
        <a:blipFill rotWithShape="0">
          <a:blip xmlns:r="http://schemas.openxmlformats.org/officeDocument/2006/relationships" r:embed="rId1"/>
          <a:stretch>
            <a:fillRect/>
          </a:stretch>
        </a:blipFill>
        <a:ln w="9525" cap="flat" cmpd="sng" algn="ctr">
          <a:solidFill>
            <a:schemeClr val="accent3">
              <a:tint val="40000"/>
              <a:alpha val="90000"/>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5F263903-171B-45C1-A5F0-8C3FC933717D}">
      <dsp:nvSpPr>
        <dsp:cNvPr id="0" name=""/>
        <dsp:cNvSpPr/>
      </dsp:nvSpPr>
      <dsp:spPr>
        <a:xfrm>
          <a:off x="3925877" y="423262"/>
          <a:ext cx="3355023" cy="2504454"/>
        </a:xfrm>
        <a:prstGeom prst="round2SameRect">
          <a:avLst>
            <a:gd name="adj1" fmla="val 8000"/>
            <a:gd name="adj2" fmla="val 0"/>
          </a:avLst>
        </a:prstGeom>
        <a:solidFill>
          <a:schemeClr val="lt1">
            <a:alpha val="90000"/>
            <a:hueOff val="0"/>
            <a:satOff val="0"/>
            <a:lumOff val="0"/>
            <a:alphaOff val="0"/>
          </a:schemeClr>
        </a:solidFill>
        <a:ln w="9525" cap="flat" cmpd="sng" algn="ctr">
          <a:solidFill>
            <a:schemeClr val="accent3">
              <a:hueOff val="2452395"/>
              <a:satOff val="-81125"/>
              <a:lumOff val="-1176"/>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130" tIns="72390" rIns="24130" bIns="24130" numCol="1" spcCol="1270" anchor="t" anchorCtr="0">
          <a:noAutofit/>
        </a:bodyPr>
        <a:lstStyle/>
        <a:p>
          <a:pPr marL="171450" lvl="1" indent="-171450" algn="l" defTabSz="844550">
            <a:lnSpc>
              <a:spcPct val="90000"/>
            </a:lnSpc>
            <a:spcBef>
              <a:spcPct val="0"/>
            </a:spcBef>
            <a:spcAft>
              <a:spcPct val="15000"/>
            </a:spcAft>
            <a:buChar char="••"/>
          </a:pPr>
          <a:r>
            <a:rPr lang="es-ES" sz="1900" kern="1200" smtClean="0"/>
            <a:t>Se necesitan estrategias para combinar los métodos individuales, como publicidad, venta personal y promoción de ventas, en una campaña bien coordinada. </a:t>
          </a:r>
          <a:endParaRPr lang="es-MX" sz="1900" kern="1200"/>
        </a:p>
      </dsp:txBody>
      <dsp:txXfrm>
        <a:off x="3984559" y="481944"/>
        <a:ext cx="3237659" cy="2445772"/>
      </dsp:txXfrm>
    </dsp:sp>
    <dsp:sp modelId="{FD2DBD04-EA7D-4078-9B5F-DD345F20C894}">
      <dsp:nvSpPr>
        <dsp:cNvPr id="0" name=""/>
        <dsp:cNvSpPr/>
      </dsp:nvSpPr>
      <dsp:spPr>
        <a:xfrm>
          <a:off x="3925877" y="2927716"/>
          <a:ext cx="3355023" cy="1076915"/>
        </a:xfrm>
        <a:prstGeom prst="rect">
          <a:avLst/>
        </a:prstGeom>
        <a:gradFill rotWithShape="0">
          <a:gsLst>
            <a:gs pos="0">
              <a:schemeClr val="accent3">
                <a:hueOff val="2452395"/>
                <a:satOff val="-81125"/>
                <a:lumOff val="-1176"/>
                <a:alphaOff val="0"/>
              </a:schemeClr>
            </a:gs>
            <a:gs pos="100000">
              <a:schemeClr val="accent3">
                <a:hueOff val="2452395"/>
                <a:satOff val="-81125"/>
                <a:lumOff val="-1176"/>
                <a:alphaOff val="0"/>
                <a:shade val="75000"/>
                <a:satMod val="120000"/>
                <a:lumMod val="90000"/>
              </a:schemeClr>
            </a:gs>
          </a:gsLst>
          <a:lin ang="5400000" scaled="0"/>
        </a:gradFill>
        <a:ln w="9525" cap="flat" cmpd="sng" algn="ctr">
          <a:solidFill>
            <a:schemeClr val="accent3">
              <a:hueOff val="2452395"/>
              <a:satOff val="-81125"/>
              <a:lumOff val="-1176"/>
              <a:alphaOff val="0"/>
            </a:schemeClr>
          </a:solidFill>
          <a:prstDash val="solid"/>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21920" tIns="0" rIns="40640" bIns="0" numCol="1" spcCol="1270" anchor="ctr" anchorCtr="0">
          <a:noAutofit/>
        </a:bodyPr>
        <a:lstStyle/>
        <a:p>
          <a:pPr lvl="0" algn="l" defTabSz="1422400">
            <a:lnSpc>
              <a:spcPct val="90000"/>
            </a:lnSpc>
            <a:spcBef>
              <a:spcPct val="0"/>
            </a:spcBef>
            <a:spcAft>
              <a:spcPct val="35000"/>
            </a:spcAft>
          </a:pPr>
          <a:r>
            <a:rPr lang="es-MX" sz="3200" kern="1200" dirty="0" smtClean="0"/>
            <a:t>Promoción </a:t>
          </a:r>
          <a:endParaRPr lang="es-MX" sz="3200" kern="1200" dirty="0"/>
        </a:p>
      </dsp:txBody>
      <dsp:txXfrm>
        <a:off x="3925877" y="2927716"/>
        <a:ext cx="2362692" cy="1076915"/>
      </dsp:txXfrm>
    </dsp:sp>
    <dsp:sp modelId="{3BE8F7E0-2C4F-47A7-AAC2-5FE133A4F68E}">
      <dsp:nvSpPr>
        <dsp:cNvPr id="0" name=""/>
        <dsp:cNvSpPr/>
      </dsp:nvSpPr>
      <dsp:spPr>
        <a:xfrm>
          <a:off x="6383478" y="3098775"/>
          <a:ext cx="1174258" cy="1174258"/>
        </a:xfrm>
        <a:prstGeom prst="ellipse">
          <a:avLst/>
        </a:prstGeom>
        <a:blipFill rotWithShape="0">
          <a:blip xmlns:r="http://schemas.openxmlformats.org/officeDocument/2006/relationships" r:embed="rId2"/>
          <a:stretch>
            <a:fillRect/>
          </a:stretch>
        </a:blipFill>
        <a:ln w="9525" cap="flat" cmpd="sng" algn="ctr">
          <a:solidFill>
            <a:schemeClr val="accent3">
              <a:tint val="40000"/>
              <a:alpha val="90000"/>
              <a:hueOff val="3407418"/>
              <a:satOff val="-88180"/>
              <a:lumOff val="-5285"/>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List2#5">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List2#6">
  <dgm:title val=""/>
  <dgm:desc val=""/>
  <dgm:catLst>
    <dgm:cat type="list" pri="7000"/>
    <dgm:cat type="convert" pri="16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B0C803-9937-471E-8645-9831DC0952A3}" type="datetimeFigureOut">
              <a:rPr lang="es-MX" smtClean="0"/>
              <a:t>01/10/2015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8A00D9-B3E1-4AC2-B4BA-2AB4C8F190EB}" type="slidenum">
              <a:rPr lang="es-MX" smtClean="0"/>
              <a:t>‹Nº›</a:t>
            </a:fld>
            <a:endParaRPr lang="es-MX"/>
          </a:p>
        </p:txBody>
      </p:sp>
    </p:spTree>
    <p:extLst>
      <p:ext uri="{BB962C8B-B14F-4D97-AF65-F5344CB8AC3E}">
        <p14:creationId xmlns:p14="http://schemas.microsoft.com/office/powerpoint/2010/main" val="781689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BE8A00D9-B3E1-4AC2-B4BA-2AB4C8F190EB}" type="slidenum">
              <a:rPr lang="es-MX" smtClean="0"/>
              <a:t>1</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E7BB521D-3169-4454-AE3D-B3B3A1987C8C}" type="datetimeFigureOut">
              <a:rPr lang="es-MX" smtClean="0"/>
              <a:t>01/10/2015</a:t>
            </a:fld>
            <a:endParaRPr lang="es-MX"/>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MX"/>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F6F652D0-08C4-4A52-A2DE-8EA1F48333E3}" type="slidenum">
              <a:rPr lang="es-MX" smtClean="0"/>
              <a:t>‹Nº›</a:t>
            </a:fld>
            <a:endParaRPr lang="es-MX"/>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E7BB521D-3169-4454-AE3D-B3B3A1987C8C}"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6F652D0-08C4-4A52-A2DE-8EA1F48333E3}"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E7BB521D-3169-4454-AE3D-B3B3A1987C8C}"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6F652D0-08C4-4A52-A2DE-8EA1F48333E3}"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7BB521D-3169-4454-AE3D-B3B3A1987C8C}"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6F652D0-08C4-4A52-A2DE-8EA1F48333E3}"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7BB521D-3169-4454-AE3D-B3B3A1987C8C}"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6F652D0-08C4-4A52-A2DE-8EA1F48333E3}"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E7BB521D-3169-4454-AE3D-B3B3A1987C8C}"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6F652D0-08C4-4A52-A2DE-8EA1F48333E3}" type="slidenum">
              <a:rPr lang="es-MX" smtClean="0"/>
              <a:t>‹Nº›</a:t>
            </a:fld>
            <a:endParaRPr lang="es-MX"/>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E7BB521D-3169-4454-AE3D-B3B3A1987C8C}" type="datetimeFigureOut">
              <a:rPr lang="es-MX" smtClean="0"/>
              <a:t>01/10/2015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6F652D0-08C4-4A52-A2DE-8EA1F48333E3}"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E7BB521D-3169-4454-AE3D-B3B3A1987C8C}" type="datetimeFigureOut">
              <a:rPr lang="es-MX" smtClean="0"/>
              <a:t>01/10/2015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6F652D0-08C4-4A52-A2DE-8EA1F48333E3}"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BB521D-3169-4454-AE3D-B3B3A1987C8C}" type="datetimeFigureOut">
              <a:rPr lang="es-MX" smtClean="0"/>
              <a:t>01/10/2015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F6F652D0-08C4-4A52-A2DE-8EA1F48333E3}"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7BB521D-3169-4454-AE3D-B3B3A1987C8C}" type="datetimeFigureOut">
              <a:rPr lang="es-MX" smtClean="0"/>
              <a:t>01/10/2015</a:t>
            </a:fld>
            <a:endParaRPr lang="es-MX"/>
          </a:p>
        </p:txBody>
      </p:sp>
      <p:sp>
        <p:nvSpPr>
          <p:cNvPr id="7" name="Slide Number Placeholder 6"/>
          <p:cNvSpPr>
            <a:spLocks noGrp="1"/>
          </p:cNvSpPr>
          <p:nvPr>
            <p:ph type="sldNum" sz="quarter" idx="12"/>
          </p:nvPr>
        </p:nvSpPr>
        <p:spPr/>
        <p:txBody>
          <a:bodyPr/>
          <a:lstStyle/>
          <a:p>
            <a:fld id="{F6F652D0-08C4-4A52-A2DE-8EA1F48333E3}" type="slidenum">
              <a:rPr lang="es-MX" smtClean="0"/>
              <a:t>‹Nº›</a:t>
            </a:fld>
            <a:endParaRPr lang="es-MX"/>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MX"/>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7BB521D-3169-4454-AE3D-B3B3A1987C8C}" type="datetimeFigureOut">
              <a:rPr lang="es-MX" smtClean="0"/>
              <a:t>01/10/2015</a:t>
            </a:fld>
            <a:endParaRPr lang="es-MX"/>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MX"/>
          </a:p>
        </p:txBody>
      </p:sp>
      <p:sp>
        <p:nvSpPr>
          <p:cNvPr id="7" name="Slide Number Placeholder 6"/>
          <p:cNvSpPr>
            <a:spLocks noGrp="1"/>
          </p:cNvSpPr>
          <p:nvPr>
            <p:ph type="sldNum" sz="quarter" idx="12"/>
          </p:nvPr>
        </p:nvSpPr>
        <p:spPr/>
        <p:txBody>
          <a:bodyPr/>
          <a:lstStyle/>
          <a:p>
            <a:fld id="{F6F652D0-08C4-4A52-A2DE-8EA1F48333E3}"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E7BB521D-3169-4454-AE3D-B3B3A1987C8C}" type="datetimeFigureOut">
              <a:rPr lang="es-MX" smtClean="0"/>
              <a:t>01/10/2015</a:t>
            </a:fld>
            <a:endParaRPr lang="es-MX"/>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MX"/>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F6F652D0-08C4-4A52-A2DE-8EA1F48333E3}"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1.jpeg"/><Relationship Id="rId7" Type="http://schemas.openxmlformats.org/officeDocument/2006/relationships/image" Target="../media/image35.jpeg"/><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5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99593" y="260648"/>
            <a:ext cx="7147128" cy="5904656"/>
          </a:xfrm>
        </p:spPr>
        <p:txBody>
          <a:bodyPr>
            <a:normAutofit fontScale="90000"/>
          </a:bodyPr>
          <a:lstStyle/>
          <a:p>
            <a:pPr algn="ctr"/>
            <a: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UNIVERSIDAD AUTONOMA DEL ESTADO DE MEXICO</a:t>
            </a:r>
            <a:b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FACULTAD DE TURISMO Y GASTRONOMIA</a:t>
            </a:r>
            <a:br>
              <a:rPr lang="es-ES_tradnl" sz="1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DIAPOSITIVAS</a:t>
            </a:r>
            <a:b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i="1" u="sng"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UNIDAD 2. ESTUDIO DE MERCADO  </a:t>
            </a:r>
            <a:br>
              <a:rPr lang="es-ES_tradnl" sz="1600" i="1" u="sng"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i="1" u="sng"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600" i="1" u="sng"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MX" sz="1600" b="1" dirty="0" smtClean="0">
                <a:solidFill>
                  <a:schemeClr val="tx1"/>
                </a:solidFill>
              </a:rPr>
              <a:t> Perteneciente a la Unidad de Aprendizaje Proyecto </a:t>
            </a:r>
            <a:r>
              <a:rPr lang="es-MX" sz="1600" b="1" dirty="0">
                <a:solidFill>
                  <a:schemeClr val="tx1"/>
                </a:solidFill>
              </a:rPr>
              <a:t>Terminal (Desarrollo de Negocios Turísticos) </a:t>
            </a:r>
            <a:r>
              <a:rPr lang="es-MX" sz="1600" b="1" i="1" u="sng" dirty="0">
                <a:solidFill>
                  <a:schemeClr val="tx1"/>
                </a:solidFill>
              </a:rPr>
              <a:t>Especialidad en Administración de Empresas Turísticas</a:t>
            </a:r>
            <a:r>
              <a:rPr lang="es-MX" sz="1600" b="1" dirty="0">
                <a:solidFill>
                  <a:schemeClr val="tx1"/>
                </a:solidFill>
              </a:rPr>
              <a:t/>
            </a:r>
            <a:br>
              <a:rPr lang="es-MX" sz="1600" b="1" dirty="0">
                <a:solidFill>
                  <a:schemeClr val="tx1"/>
                </a:solidFill>
              </a:rPr>
            </a:br>
            <a:r>
              <a:rPr lang="es-MX" sz="1600" b="1" dirty="0">
                <a:solidFill>
                  <a:schemeClr val="tx1"/>
                </a:solidFill>
              </a:rPr>
              <a:t> PERTENECIENTE A LA FACULTAD DE TURISMO Y GASTRONOMÍA</a:t>
            </a:r>
            <a:br>
              <a:rPr lang="es-MX" sz="1600" b="1" dirty="0">
                <a:solidFill>
                  <a:schemeClr val="tx1"/>
                </a:solidFill>
              </a:rPr>
            </a:br>
            <a:r>
              <a:rPr lang="es-ES_tradnl" sz="1600" b="1" i="1" u="sng"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t/>
            </a:r>
            <a:br>
              <a:rPr lang="es-ES_tradnl" sz="1600" b="1" i="1" u="sng"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br>
            <a:r>
              <a:rPr lang="es-ES_tradnl" sz="1600" i="1" u="sng"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1600" i="1" u="sng"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M.E.U.R. DELIA ESPERANZA GARCÍA VENCES.</a:t>
            </a:r>
            <a:br>
              <a:rPr lang="es-ES_tradnl"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s-ES" sz="1600" b="1" dirty="0" smtClean="0">
                <a:solidFill>
                  <a:schemeClr val="tx1"/>
                </a:solidFill>
              </a:rPr>
              <a:t>TOLUCA DE LERDO, MÉX. OCTUBRE DE 2015. </a:t>
            </a:r>
            <a:r>
              <a:rPr lang="es-MX" sz="1600" dirty="0" smtClean="0">
                <a:solidFill>
                  <a:schemeClr val="tx1"/>
                </a:solidFill>
              </a:rPr>
              <a:t/>
            </a:r>
            <a:br>
              <a:rPr lang="es-MX" sz="1600" dirty="0" smtClean="0">
                <a:solidFill>
                  <a:schemeClr val="tx1"/>
                </a:solidFill>
              </a:rPr>
            </a:br>
            <a:r>
              <a:rPr lang="es-ES_tradnl" sz="16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t/>
            </a:r>
            <a:br>
              <a:rPr lang="es-ES_tradnl" sz="16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br>
            <a:r>
              <a:rPr lang="es-ES_tradnl"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endParaRPr lang="es-MX" sz="2000" dirty="0"/>
          </a:p>
        </p:txBody>
      </p:sp>
    </p:spTree>
    <p:extLst>
      <p:ext uri="{BB962C8B-B14F-4D97-AF65-F5344CB8AC3E}">
        <p14:creationId xmlns:p14="http://schemas.microsoft.com/office/powerpoint/2010/main" val="9996830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268760"/>
            <a:ext cx="6777317" cy="4563869"/>
          </a:xfrm>
        </p:spPr>
        <p:txBody>
          <a:bodyPr>
            <a:normAutofit fontScale="85000" lnSpcReduction="10000"/>
          </a:bodyPr>
          <a:lstStyle/>
          <a:p>
            <a:pPr marL="68580" lvl="0" indent="0">
              <a:buNone/>
            </a:pPr>
            <a:r>
              <a:rPr lang="es-ES" b="1" i="1" dirty="0">
                <a:solidFill>
                  <a:srgbClr val="FF0000"/>
                </a:solidFill>
              </a:rPr>
              <a:t>Unidad de Competencia: </a:t>
            </a:r>
            <a:r>
              <a:rPr lang="es-MX" b="1" i="1" dirty="0">
                <a:solidFill>
                  <a:srgbClr val="FF0000"/>
                </a:solidFill>
              </a:rPr>
              <a:t>2. ESTUDIO DE MERCADO</a:t>
            </a:r>
          </a:p>
          <a:p>
            <a:pPr marL="68580" indent="0">
              <a:buNone/>
            </a:pPr>
            <a:r>
              <a:rPr lang="es-MX" b="1" i="1" dirty="0">
                <a:solidFill>
                  <a:srgbClr val="FF0000"/>
                </a:solidFill>
              </a:rPr>
              <a:t>2.1.1 Necesidades que atiende el proyecto</a:t>
            </a:r>
          </a:p>
          <a:p>
            <a:pPr marL="68580" indent="0">
              <a:buNone/>
            </a:pPr>
            <a:r>
              <a:rPr lang="es-MX" b="1" i="1" dirty="0">
                <a:solidFill>
                  <a:srgbClr val="FF0000"/>
                </a:solidFill>
              </a:rPr>
              <a:t>2.1.2 Estudio de la Oferta</a:t>
            </a:r>
          </a:p>
          <a:p>
            <a:pPr marL="68580" indent="0">
              <a:buNone/>
            </a:pPr>
            <a:r>
              <a:rPr lang="es-MX" b="1" i="1" dirty="0">
                <a:solidFill>
                  <a:srgbClr val="FF0000"/>
                </a:solidFill>
              </a:rPr>
              <a:t>2.1.3 Análisis de la Demanda</a:t>
            </a:r>
          </a:p>
          <a:p>
            <a:pPr marL="68580" indent="0">
              <a:buNone/>
            </a:pPr>
            <a:r>
              <a:rPr lang="es-MX" b="1" i="1" dirty="0">
                <a:solidFill>
                  <a:srgbClr val="FF0000"/>
                </a:solidFill>
              </a:rPr>
              <a:t>2.1.4 Análisis de la competencia</a:t>
            </a:r>
          </a:p>
          <a:p>
            <a:pPr marL="68580" indent="0">
              <a:buNone/>
            </a:pPr>
            <a:r>
              <a:rPr lang="es-MX" b="1" i="1" dirty="0">
                <a:solidFill>
                  <a:srgbClr val="FF0000"/>
                </a:solidFill>
              </a:rPr>
              <a:t>2.1.5 Determinación del perfil de consumidor</a:t>
            </a:r>
          </a:p>
          <a:p>
            <a:pPr marL="68580" indent="0">
              <a:buNone/>
            </a:pPr>
            <a:r>
              <a:rPr lang="es-MX" b="1" i="1" dirty="0" smtClean="0">
                <a:solidFill>
                  <a:srgbClr val="FF0000"/>
                </a:solidFill>
              </a:rPr>
              <a:t>2.1.5.1. </a:t>
            </a:r>
            <a:r>
              <a:rPr lang="es-MX" b="1" i="1" dirty="0">
                <a:solidFill>
                  <a:srgbClr val="FF0000"/>
                </a:solidFill>
              </a:rPr>
              <a:t>Diseño de la investigación y fuente de datos</a:t>
            </a:r>
          </a:p>
          <a:p>
            <a:pPr marL="68580" indent="0">
              <a:buNone/>
            </a:pPr>
            <a:r>
              <a:rPr lang="es-MX" b="1" i="1" dirty="0" smtClean="0">
                <a:solidFill>
                  <a:srgbClr val="FF0000"/>
                </a:solidFill>
              </a:rPr>
              <a:t>2.1.5.2. </a:t>
            </a:r>
            <a:r>
              <a:rPr lang="es-MX" b="1" i="1" dirty="0">
                <a:solidFill>
                  <a:srgbClr val="FF0000"/>
                </a:solidFill>
              </a:rPr>
              <a:t>Recolección de datos</a:t>
            </a:r>
          </a:p>
          <a:p>
            <a:pPr marL="68580" indent="0">
              <a:buNone/>
            </a:pPr>
            <a:r>
              <a:rPr lang="es-MX" b="1" i="1" dirty="0" smtClean="0">
                <a:solidFill>
                  <a:srgbClr val="FF0000"/>
                </a:solidFill>
              </a:rPr>
              <a:t>2.1.5.3. </a:t>
            </a:r>
            <a:r>
              <a:rPr lang="es-MX" b="1" i="1" dirty="0">
                <a:solidFill>
                  <a:srgbClr val="FF0000"/>
                </a:solidFill>
              </a:rPr>
              <a:t>Procesamiento de datos</a:t>
            </a:r>
          </a:p>
          <a:p>
            <a:pPr marL="68580" indent="0">
              <a:buNone/>
            </a:pPr>
            <a:r>
              <a:rPr lang="es-MX" b="1" i="1" dirty="0" smtClean="0">
                <a:solidFill>
                  <a:srgbClr val="FF0000"/>
                </a:solidFill>
              </a:rPr>
              <a:t>2.1.5.4. </a:t>
            </a:r>
            <a:r>
              <a:rPr lang="es-MX" b="1" i="1" dirty="0">
                <a:solidFill>
                  <a:srgbClr val="FF0000"/>
                </a:solidFill>
              </a:rPr>
              <a:t>Análisis de los datos</a:t>
            </a:r>
          </a:p>
          <a:p>
            <a:pPr marL="68580" indent="0">
              <a:buNone/>
            </a:pPr>
            <a:r>
              <a:rPr lang="es-MX" b="1" i="1" dirty="0">
                <a:solidFill>
                  <a:srgbClr val="FF0000"/>
                </a:solidFill>
              </a:rPr>
              <a:t>2.1.5</a:t>
            </a:r>
            <a:r>
              <a:rPr lang="es-MX" b="1" i="1" dirty="0" smtClean="0">
                <a:solidFill>
                  <a:srgbClr val="FF0000"/>
                </a:solidFill>
              </a:rPr>
              <a:t>. </a:t>
            </a:r>
            <a:r>
              <a:rPr lang="es-MX" b="1" i="1" dirty="0">
                <a:solidFill>
                  <a:srgbClr val="FF0000"/>
                </a:solidFill>
              </a:rPr>
              <a:t>Presentación de resultados</a:t>
            </a:r>
          </a:p>
          <a:p>
            <a:pPr marL="68580" indent="0">
              <a:buNone/>
            </a:pPr>
            <a:r>
              <a:rPr lang="es-MX" b="1" i="1" dirty="0" smtClean="0">
                <a:solidFill>
                  <a:srgbClr val="FF0000"/>
                </a:solidFill>
              </a:rPr>
              <a:t>2.1.6. </a:t>
            </a:r>
            <a:r>
              <a:rPr lang="es-MX" b="1" i="1" dirty="0">
                <a:solidFill>
                  <a:srgbClr val="FF0000"/>
                </a:solidFill>
              </a:rPr>
              <a:t>Plan de Mercadotecnia</a:t>
            </a:r>
          </a:p>
          <a:p>
            <a:pPr marL="68580" indent="0">
              <a:buNone/>
            </a:pPr>
            <a:r>
              <a:rPr lang="es-MX" b="1" i="1" dirty="0" smtClean="0">
                <a:solidFill>
                  <a:srgbClr val="FF0000"/>
                </a:solidFill>
              </a:rPr>
              <a:t>2.1.7.</a:t>
            </a:r>
            <a:r>
              <a:rPr lang="es-MX" b="1" i="1" dirty="0">
                <a:solidFill>
                  <a:srgbClr val="FF0000"/>
                </a:solidFill>
              </a:rPr>
              <a:t>	La factibilidad del proyecto</a:t>
            </a:r>
          </a:p>
          <a:p>
            <a:endParaRPr lang="es-MX" dirty="0"/>
          </a:p>
        </p:txBody>
      </p:sp>
    </p:spTree>
    <p:extLst>
      <p:ext uri="{BB962C8B-B14F-4D97-AF65-F5344CB8AC3E}">
        <p14:creationId xmlns:p14="http://schemas.microsoft.com/office/powerpoint/2010/main" val="1359129134"/>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980728"/>
            <a:ext cx="6777317" cy="4851901"/>
          </a:xfrm>
        </p:spPr>
        <p:txBody>
          <a:bodyPr/>
          <a:lstStyle/>
          <a:p>
            <a:pPr algn="just"/>
            <a:r>
              <a:rPr lang="es-ES" b="1" dirty="0" smtClean="0"/>
              <a:t>La factibilidad del proyecto se encuentra estrechamente vinculada con:</a:t>
            </a:r>
          </a:p>
          <a:p>
            <a:pPr marL="68580" indent="0" algn="just">
              <a:buNone/>
            </a:pPr>
            <a:endParaRPr lang="es-ES" b="1" dirty="0" smtClean="0"/>
          </a:p>
          <a:p>
            <a:pPr marL="68580" indent="0" algn="just">
              <a:buNone/>
            </a:pPr>
            <a:r>
              <a:rPr lang="es-ES" b="1" dirty="0" smtClean="0"/>
              <a:t>La participación </a:t>
            </a:r>
            <a:r>
              <a:rPr lang="es-ES" b="1" dirty="0"/>
              <a:t>reducida del mercado</a:t>
            </a:r>
            <a:r>
              <a:rPr lang="es-ES" b="1" dirty="0" smtClean="0"/>
              <a:t>;</a:t>
            </a:r>
          </a:p>
          <a:p>
            <a:pPr marL="68580" indent="0" algn="just">
              <a:buNone/>
            </a:pPr>
            <a:endParaRPr lang="es-ES" b="1" dirty="0" smtClean="0"/>
          </a:p>
          <a:p>
            <a:pPr marL="68580" indent="0" algn="just">
              <a:buNone/>
            </a:pPr>
            <a:r>
              <a:rPr lang="es-ES" b="1" dirty="0" smtClean="0"/>
              <a:t>Si </a:t>
            </a:r>
            <a:r>
              <a:rPr lang="es-ES" b="1" dirty="0"/>
              <a:t>no puede compararse con los productos que compiten con </a:t>
            </a:r>
            <a:r>
              <a:rPr lang="es-ES" b="1" dirty="0" smtClean="0"/>
              <a:t>él; </a:t>
            </a:r>
          </a:p>
          <a:p>
            <a:pPr marL="68580" indent="0" algn="just">
              <a:buNone/>
            </a:pPr>
            <a:endParaRPr lang="es-ES" b="1" dirty="0" smtClean="0"/>
          </a:p>
          <a:p>
            <a:pPr marL="68580" indent="0" algn="just">
              <a:buNone/>
            </a:pPr>
            <a:r>
              <a:rPr lang="es-ES" b="1" dirty="0" smtClean="0"/>
              <a:t>Si la </a:t>
            </a:r>
            <a:r>
              <a:rPr lang="es-ES" b="1" dirty="0"/>
              <a:t>rentabilidad es relativamente baja o si los competidores son débiles desde el punto de vista financiero.</a:t>
            </a:r>
            <a:endParaRPr lang="es-MX" dirty="0"/>
          </a:p>
          <a:p>
            <a:endParaRPr lang="es-MX" dirty="0"/>
          </a:p>
        </p:txBody>
      </p:sp>
    </p:spTree>
    <p:extLst>
      <p:ext uri="{BB962C8B-B14F-4D97-AF65-F5344CB8AC3E}">
        <p14:creationId xmlns:p14="http://schemas.microsoft.com/office/powerpoint/2010/main" val="3828739841"/>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altLang="es-MX" b="1" dirty="0">
                <a:latin typeface="Calibri" pitchFamily="34" charset="0"/>
              </a:rPr>
              <a:t>Si la demanda del mercado no justifica esta escala de producción, o es superior a la oferta de materias primas, no es preciso continuar con el estudio, así mismo la empresa se beneficiará al seleccionar los elementos de la mezcla comercial, si previera los efectos de cada uno de ellos a diversos volúmenes de venta.</a:t>
            </a:r>
          </a:p>
          <a:p>
            <a:pPr algn="just"/>
            <a:endParaRPr lang="es-MX" b="1" dirty="0"/>
          </a:p>
        </p:txBody>
      </p:sp>
    </p:spTree>
    <p:extLst>
      <p:ext uri="{BB962C8B-B14F-4D97-AF65-F5344CB8AC3E}">
        <p14:creationId xmlns:p14="http://schemas.microsoft.com/office/powerpoint/2010/main" val="542695519"/>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124744"/>
            <a:ext cx="6777317" cy="4707885"/>
          </a:xfrm>
        </p:spPr>
        <p:txBody>
          <a:bodyPr/>
          <a:lstStyle/>
          <a:p>
            <a:pPr algn="just"/>
            <a:r>
              <a:rPr lang="es-ES" b="1" dirty="0" smtClean="0"/>
              <a:t>Si </a:t>
            </a:r>
            <a:r>
              <a:rPr lang="es-ES" b="1" dirty="0"/>
              <a:t>se atrae una participación reducida del mercado</a:t>
            </a:r>
            <a:r>
              <a:rPr lang="es-ES" b="1" dirty="0" smtClean="0"/>
              <a:t>;</a:t>
            </a:r>
          </a:p>
          <a:p>
            <a:pPr marL="68580" indent="0" algn="just">
              <a:buNone/>
            </a:pPr>
            <a:endParaRPr lang="es-ES" b="1" dirty="0" smtClean="0"/>
          </a:p>
          <a:p>
            <a:pPr algn="just"/>
            <a:r>
              <a:rPr lang="es-ES" b="1" dirty="0" smtClean="0"/>
              <a:t>Si </a:t>
            </a:r>
            <a:r>
              <a:rPr lang="es-ES" b="1" dirty="0"/>
              <a:t>no puede compararse con los productos que compiten con </a:t>
            </a:r>
            <a:r>
              <a:rPr lang="es-ES" b="1" dirty="0" smtClean="0"/>
              <a:t>él;</a:t>
            </a:r>
          </a:p>
          <a:p>
            <a:pPr marL="68580" indent="0" algn="just">
              <a:buNone/>
            </a:pPr>
            <a:endParaRPr lang="es-ES" b="1" dirty="0" smtClean="0"/>
          </a:p>
          <a:p>
            <a:pPr algn="just"/>
            <a:r>
              <a:rPr lang="es-ES" b="1" dirty="0" smtClean="0"/>
              <a:t>Si </a:t>
            </a:r>
            <a:r>
              <a:rPr lang="es-ES" b="1" dirty="0"/>
              <a:t>su rentabilidad es relativamente baja o si los competidores son débiles desde el punto de vista financiero.</a:t>
            </a:r>
            <a:endParaRPr lang="es-MX" dirty="0"/>
          </a:p>
          <a:p>
            <a:endParaRPr lang="es-MX" dirty="0"/>
          </a:p>
        </p:txBody>
      </p:sp>
    </p:spTree>
    <p:extLst>
      <p:ext uri="{BB962C8B-B14F-4D97-AF65-F5344CB8AC3E}">
        <p14:creationId xmlns:p14="http://schemas.microsoft.com/office/powerpoint/2010/main" val="1941336992"/>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692696"/>
            <a:ext cx="6777317" cy="5139933"/>
          </a:xfrm>
        </p:spPr>
        <p:txBody>
          <a:bodyPr>
            <a:normAutofit fontScale="77500" lnSpcReduction="20000"/>
          </a:bodyPr>
          <a:lstStyle/>
          <a:p>
            <a:pPr marL="68580" indent="0" algn="ctr">
              <a:buNone/>
            </a:pPr>
            <a:r>
              <a:rPr lang="es-ES" sz="4600" b="1" dirty="0" smtClean="0"/>
              <a:t>CONCLUSIONES</a:t>
            </a:r>
          </a:p>
          <a:p>
            <a:pPr marL="68580" indent="0" algn="ctr">
              <a:buNone/>
            </a:pPr>
            <a:endParaRPr lang="es-ES" sz="4600" b="1" dirty="0" smtClean="0"/>
          </a:p>
          <a:p>
            <a:pPr marL="68580" indent="0" algn="just">
              <a:buNone/>
            </a:pPr>
            <a:r>
              <a:rPr lang="es-ES_tradnl" sz="2900" dirty="0" smtClean="0"/>
              <a:t>El </a:t>
            </a:r>
            <a:r>
              <a:rPr lang="es-ES_tradnl" sz="2900" dirty="0"/>
              <a:t>estudio de mercado </a:t>
            </a:r>
            <a:r>
              <a:rPr lang="es-ES_tradnl" sz="2900" dirty="0" smtClean="0"/>
              <a:t>se realiza con </a:t>
            </a:r>
            <a:r>
              <a:rPr lang="es-ES_tradnl" sz="2900" dirty="0"/>
              <a:t>la finalidad de conocer la oferta y </a:t>
            </a:r>
            <a:r>
              <a:rPr lang="es-ES_tradnl" sz="2900" dirty="0" smtClean="0"/>
              <a:t>demanda, competencia que  existe </a:t>
            </a:r>
            <a:r>
              <a:rPr lang="es-ES_tradnl" sz="2900" dirty="0"/>
              <a:t>de </a:t>
            </a:r>
            <a:r>
              <a:rPr lang="es-ES_tradnl" sz="2900" dirty="0" smtClean="0"/>
              <a:t>bienes y servicios, la información que se obtiene a </a:t>
            </a:r>
            <a:r>
              <a:rPr lang="es-ES_tradnl" sz="2900" dirty="0"/>
              <a:t>través de la aplicación de </a:t>
            </a:r>
            <a:r>
              <a:rPr lang="es-ES_tradnl" sz="2900" dirty="0" smtClean="0"/>
              <a:t>encuestas o entrevistas, sirven para obtener </a:t>
            </a:r>
            <a:r>
              <a:rPr lang="es-ES_tradnl" sz="2900" dirty="0"/>
              <a:t>datos de gran relevancia </a:t>
            </a:r>
            <a:r>
              <a:rPr lang="es-ES_tradnl" sz="2900" dirty="0" smtClean="0"/>
              <a:t>del </a:t>
            </a:r>
            <a:r>
              <a:rPr lang="es-ES_tradnl" sz="2900" dirty="0"/>
              <a:t>comportamiento del mercado y las preferencias de los </a:t>
            </a:r>
            <a:r>
              <a:rPr lang="es-ES_tradnl" sz="2900" dirty="0" smtClean="0"/>
              <a:t>consumidores al cual </a:t>
            </a:r>
            <a:r>
              <a:rPr lang="es-ES_tradnl" sz="2900" dirty="0"/>
              <a:t>se desea </a:t>
            </a:r>
            <a:r>
              <a:rPr lang="es-ES_tradnl" sz="2900" dirty="0" smtClean="0"/>
              <a:t>cautivar a través del plan de mercadotecnia.</a:t>
            </a:r>
          </a:p>
          <a:p>
            <a:pPr marL="68580" indent="0" algn="just">
              <a:buNone/>
            </a:pPr>
            <a:endParaRPr lang="es-ES_tradnl" sz="2900" dirty="0" smtClean="0"/>
          </a:p>
          <a:p>
            <a:pPr marL="68580" indent="0" algn="just">
              <a:buNone/>
            </a:pPr>
            <a:r>
              <a:rPr lang="es-MX" sz="2800" dirty="0" smtClean="0"/>
              <a:t>Dichos </a:t>
            </a:r>
            <a:r>
              <a:rPr lang="es-MX" sz="2800" dirty="0"/>
              <a:t>elementos nos permitirán establecer la </a:t>
            </a:r>
            <a:r>
              <a:rPr lang="es-ES" sz="2800" dirty="0"/>
              <a:t>factibilidad  de un proyecto de inversión.</a:t>
            </a:r>
            <a:endParaRPr lang="es-MX" sz="2800" dirty="0"/>
          </a:p>
          <a:p>
            <a:pPr marL="68580" indent="0" algn="just">
              <a:buNone/>
            </a:pPr>
            <a:endParaRPr lang="es-ES_tradnl" sz="2900" dirty="0" smtClean="0"/>
          </a:p>
          <a:p>
            <a:pPr marL="68580" indent="0" algn="just">
              <a:buNone/>
            </a:pPr>
            <a:endParaRPr lang="es-MX" sz="2900" dirty="0"/>
          </a:p>
          <a:p>
            <a:pPr marL="68580" indent="0" algn="ctr">
              <a:buNone/>
            </a:pPr>
            <a:endParaRPr lang="es-ES" sz="4600" b="1" dirty="0" smtClean="0"/>
          </a:p>
          <a:p>
            <a:pPr algn="just"/>
            <a:endParaRPr lang="es-MX" sz="2900" dirty="0"/>
          </a:p>
        </p:txBody>
      </p:sp>
    </p:spTree>
    <p:extLst>
      <p:ext uri="{BB962C8B-B14F-4D97-AF65-F5344CB8AC3E}">
        <p14:creationId xmlns:p14="http://schemas.microsoft.com/office/powerpoint/2010/main" val="873426488"/>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altLang="es-MX" dirty="0"/>
              <a:t>BIBLIOGRAFIA</a:t>
            </a:r>
            <a:endParaRPr lang="es-MX" dirty="0"/>
          </a:p>
        </p:txBody>
      </p:sp>
      <p:sp>
        <p:nvSpPr>
          <p:cNvPr id="3" name="2 Marcador de contenido"/>
          <p:cNvSpPr>
            <a:spLocks noGrp="1"/>
          </p:cNvSpPr>
          <p:nvPr>
            <p:ph idx="1"/>
          </p:nvPr>
        </p:nvSpPr>
        <p:spPr/>
        <p:txBody>
          <a:bodyPr>
            <a:normAutofit fontScale="55000" lnSpcReduction="20000"/>
          </a:bodyPr>
          <a:lstStyle/>
          <a:p>
            <a:r>
              <a:rPr lang="es-CR" dirty="0"/>
              <a:t>Baca Urbina. Gabriel (2010). </a:t>
            </a:r>
            <a:r>
              <a:rPr lang="es-CR" i="1" dirty="0"/>
              <a:t>Evaluación de Proyectos</a:t>
            </a:r>
            <a:r>
              <a:rPr lang="es-CR" dirty="0"/>
              <a:t>.  </a:t>
            </a:r>
            <a:r>
              <a:rPr lang="en-US" dirty="0"/>
              <a:t>Ed.  Mc </a:t>
            </a:r>
            <a:r>
              <a:rPr lang="en-US" dirty="0" err="1"/>
              <a:t>Graw</a:t>
            </a:r>
            <a:r>
              <a:rPr lang="en-US" dirty="0"/>
              <a:t> Hill.  México.</a:t>
            </a:r>
            <a:endParaRPr lang="es-MX" dirty="0"/>
          </a:p>
          <a:p>
            <a:pPr marL="68580" indent="0">
              <a:buNone/>
            </a:pPr>
            <a:endParaRPr lang="es-MX" dirty="0"/>
          </a:p>
          <a:p>
            <a:r>
              <a:rPr lang="es-CR" dirty="0"/>
              <a:t>Hernández </a:t>
            </a:r>
            <a:r>
              <a:rPr lang="es-CR" dirty="0" err="1"/>
              <a:t>Hernández</a:t>
            </a:r>
            <a:r>
              <a:rPr lang="es-CR" dirty="0"/>
              <a:t>, Abraham, Hernández Villalobos, Abraham, Hernández Suárez Alejandro. (2001) </a:t>
            </a:r>
            <a:r>
              <a:rPr lang="es-CR" i="1" dirty="0"/>
              <a:t>Formulación y Evaluación de  Proyectos de Inversión</a:t>
            </a:r>
            <a:r>
              <a:rPr lang="es-CR" dirty="0"/>
              <a:t>. Ed. </a:t>
            </a:r>
            <a:r>
              <a:rPr lang="es-CR" dirty="0" err="1"/>
              <a:t>Cengage</a:t>
            </a:r>
            <a:r>
              <a:rPr lang="es-CR" dirty="0"/>
              <a:t> </a:t>
            </a:r>
            <a:r>
              <a:rPr lang="es-CR" dirty="0" err="1"/>
              <a:t>Learning</a:t>
            </a:r>
            <a:r>
              <a:rPr lang="es-CR" dirty="0"/>
              <a:t>. </a:t>
            </a:r>
            <a:r>
              <a:rPr lang="es-CR" dirty="0" smtClean="0"/>
              <a:t>México.</a:t>
            </a:r>
            <a:endParaRPr lang="es-MX" dirty="0"/>
          </a:p>
          <a:p>
            <a:pPr marL="68580" indent="0">
              <a:buNone/>
            </a:pPr>
            <a:endParaRPr lang="es-MX" dirty="0"/>
          </a:p>
          <a:p>
            <a:r>
              <a:rPr lang="es-CR" dirty="0"/>
              <a:t>NACIONAL FINANCIERA (1992).  Diplomado en el Ciclo de vida de los proyectos de Inversión.  Ed. Nacional Financiera. </a:t>
            </a:r>
            <a:r>
              <a:rPr lang="es-CR" dirty="0" err="1"/>
              <a:t>Mé</a:t>
            </a:r>
            <a:r>
              <a:rPr lang="en-US" dirty="0" err="1"/>
              <a:t>xico</a:t>
            </a:r>
            <a:r>
              <a:rPr lang="en-US" dirty="0"/>
              <a:t>.</a:t>
            </a:r>
            <a:endParaRPr lang="es-MX" dirty="0"/>
          </a:p>
          <a:p>
            <a:pPr marL="68580" indent="0">
              <a:buNone/>
            </a:pPr>
            <a:endParaRPr lang="es-MX" dirty="0"/>
          </a:p>
          <a:p>
            <a:r>
              <a:rPr lang="en-US" dirty="0"/>
              <a:t>Ortega Castro, Alfonso. (2006). </a:t>
            </a:r>
            <a:r>
              <a:rPr lang="es-MX" u="sng" dirty="0"/>
              <a:t>Proyectos de Inversión.</a:t>
            </a:r>
            <a:r>
              <a:rPr lang="es-MX" dirty="0"/>
              <a:t> Ed. CECSA. </a:t>
            </a:r>
            <a:r>
              <a:rPr lang="es-MX" dirty="0" smtClean="0"/>
              <a:t>México.</a:t>
            </a:r>
          </a:p>
          <a:p>
            <a:pPr marL="68580" indent="0">
              <a:buNone/>
            </a:pPr>
            <a:r>
              <a:rPr lang="es-MX" dirty="0" smtClean="0"/>
              <a:t> </a:t>
            </a:r>
            <a:endParaRPr lang="es-MX" dirty="0"/>
          </a:p>
          <a:p>
            <a:r>
              <a:rPr lang="en-US" dirty="0"/>
              <a:t>Kotler &amp; </a:t>
            </a:r>
            <a:r>
              <a:rPr lang="en-US" dirty="0" err="1"/>
              <a:t>Armostrong</a:t>
            </a:r>
            <a:r>
              <a:rPr lang="en-US" dirty="0"/>
              <a:t>. (2008). </a:t>
            </a:r>
            <a:r>
              <a:rPr lang="es-MX" i="1" dirty="0"/>
              <a:t>Fundamentos de Marketing.</a:t>
            </a:r>
            <a:r>
              <a:rPr lang="es-MX" dirty="0"/>
              <a:t> Octava Edición  Ed. </a:t>
            </a:r>
            <a:r>
              <a:rPr lang="en-US" dirty="0"/>
              <a:t>Pearson </a:t>
            </a:r>
            <a:r>
              <a:rPr lang="en-US" dirty="0" err="1"/>
              <a:t>Pretince</a:t>
            </a:r>
            <a:r>
              <a:rPr lang="en-US" dirty="0"/>
              <a:t> Hall. </a:t>
            </a:r>
            <a:r>
              <a:rPr lang="en-US" dirty="0" smtClean="0"/>
              <a:t>México.</a:t>
            </a:r>
            <a:endParaRPr lang="es-MX" dirty="0"/>
          </a:p>
          <a:p>
            <a:endParaRPr lang="es-MX" dirty="0"/>
          </a:p>
          <a:p>
            <a:r>
              <a:rPr lang="en-US" dirty="0"/>
              <a:t>Stanton, William J., </a:t>
            </a:r>
            <a:r>
              <a:rPr lang="en-US" dirty="0" err="1"/>
              <a:t>Etzel</a:t>
            </a:r>
            <a:r>
              <a:rPr lang="en-US" dirty="0"/>
              <a:t>, Michael J. y Walker, Bruce J. 2007. </a:t>
            </a:r>
            <a:r>
              <a:rPr lang="en-US" i="1" dirty="0" err="1"/>
              <a:t>Fundamentos</a:t>
            </a:r>
            <a:r>
              <a:rPr lang="en-US" i="1" dirty="0"/>
              <a:t> de Marketing.</a:t>
            </a:r>
            <a:r>
              <a:rPr lang="en-US" dirty="0"/>
              <a:t> Editorial Mc. </a:t>
            </a:r>
            <a:r>
              <a:rPr lang="en-US" dirty="0" err="1"/>
              <a:t>Graw</a:t>
            </a:r>
            <a:r>
              <a:rPr lang="en-US" dirty="0"/>
              <a:t> Hill. México.</a:t>
            </a:r>
            <a:endParaRPr lang="es-MX" dirty="0"/>
          </a:p>
          <a:p>
            <a:endParaRPr lang="es-MX" dirty="0"/>
          </a:p>
          <a:p>
            <a:endParaRPr lang="es-MX" dirty="0"/>
          </a:p>
        </p:txBody>
      </p:sp>
    </p:spTree>
    <p:extLst>
      <p:ext uri="{BB962C8B-B14F-4D97-AF65-F5344CB8AC3E}">
        <p14:creationId xmlns:p14="http://schemas.microsoft.com/office/powerpoint/2010/main" val="3230712900"/>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a:xfrm>
            <a:off x="1042988" y="500063"/>
            <a:ext cx="7024687" cy="928687"/>
          </a:xfrm>
        </p:spPr>
        <p:txBody>
          <a:bodyPr/>
          <a:lstStyle/>
          <a:p>
            <a:r>
              <a:rPr lang="es-MX" altLang="es-MX" smtClean="0"/>
              <a:t>MANUAL DE OPERACIÓN </a:t>
            </a:r>
          </a:p>
        </p:txBody>
      </p:sp>
      <p:sp>
        <p:nvSpPr>
          <p:cNvPr id="34819" name="2 Marcador de contenido"/>
          <p:cNvSpPr>
            <a:spLocks noGrp="1"/>
          </p:cNvSpPr>
          <p:nvPr>
            <p:ph idx="1"/>
          </p:nvPr>
        </p:nvSpPr>
        <p:spPr>
          <a:xfrm>
            <a:off x="1042988" y="1571625"/>
            <a:ext cx="6777037" cy="4500563"/>
          </a:xfrm>
        </p:spPr>
        <p:txBody>
          <a:bodyPr>
            <a:normAutofit fontScale="92500"/>
          </a:bodyPr>
          <a:lstStyle/>
          <a:p>
            <a:pPr algn="just">
              <a:buNone/>
            </a:pPr>
            <a:r>
              <a:rPr lang="es-MX" altLang="es-MX" sz="1800" dirty="0" smtClean="0"/>
              <a:t>    Como una aportación a una formación más integral del alumno y a fin de que el </a:t>
            </a:r>
            <a:r>
              <a:rPr lang="es-MX" sz="1800" b="1" dirty="0"/>
              <a:t>Programa de Proyecto Terminal (Desarrollo de Negocios Turísticos) </a:t>
            </a:r>
            <a:r>
              <a:rPr lang="es-MX" sz="1800" b="1" i="1" dirty="0"/>
              <a:t>Especialidad en Administración de Empresas Turísticas, </a:t>
            </a:r>
            <a:r>
              <a:rPr lang="es-MX" sz="1800" b="1" dirty="0"/>
              <a:t> perteneciente a la FACULTAD DE TURISMO Y </a:t>
            </a:r>
            <a:r>
              <a:rPr lang="es-MX" sz="1800" b="1" dirty="0" smtClean="0"/>
              <a:t>GASTRONOMÍA, </a:t>
            </a:r>
            <a:r>
              <a:rPr lang="es-MX" altLang="es-MX" sz="1800" dirty="0" smtClean="0"/>
              <a:t>se auxilie de material que corresponda adecuadamente al programa; se incluyen </a:t>
            </a:r>
            <a:r>
              <a:rPr lang="es-MX" altLang="es-MX" sz="1800" b="1" u="sng" dirty="0" smtClean="0"/>
              <a:t>diapositivas </a:t>
            </a:r>
            <a:r>
              <a:rPr lang="es-MX" altLang="es-MX" sz="1800" dirty="0" smtClean="0"/>
              <a:t>que abordan  la </a:t>
            </a:r>
            <a:r>
              <a:rPr lang="es-MX" altLang="es-MX" sz="1800" b="1" dirty="0" smtClean="0"/>
              <a:t>Unidad 2.</a:t>
            </a:r>
            <a:r>
              <a:rPr lang="es-MX" altLang="es-MX" sz="1800" dirty="0" smtClean="0"/>
              <a:t> y son una guía para el desarrollo ordenado en una clase, </a:t>
            </a:r>
            <a:r>
              <a:rPr lang="es-MX" altLang="es-MX" sz="1800" b="1" u="sng" dirty="0" smtClean="0"/>
              <a:t>incluyendo imágenes, logotipos y  lemas comerciales registrados por las empresas para hacer más atractiva la presentación </a:t>
            </a:r>
            <a:r>
              <a:rPr lang="es-MX" altLang="es-MX" sz="1800" dirty="0" smtClean="0"/>
              <a:t>y abordar el tema de forma dinámica,  es importante recordar que este material es de </a:t>
            </a:r>
            <a:r>
              <a:rPr lang="es-MX" altLang="es-MX" sz="1800" b="1" dirty="0" smtClean="0"/>
              <a:t>apoyo para el profesor</a:t>
            </a:r>
            <a:r>
              <a:rPr lang="es-MX" altLang="es-MX" sz="1800" dirty="0" smtClean="0"/>
              <a:t> ya que después de haber asistido al curso de </a:t>
            </a:r>
            <a:r>
              <a:rPr lang="es-MX" altLang="es-MX" sz="1800" b="1" dirty="0" smtClean="0"/>
              <a:t>“Elaboración de Materiales Didácticos”(Ver anexos),</a:t>
            </a:r>
            <a:r>
              <a:rPr lang="es-MX" altLang="es-MX" sz="1800" dirty="0" smtClean="0"/>
              <a:t> se ha podido comprobar que el alumno puede recordar de manera rápida cada uno de los conceptos. </a:t>
            </a:r>
          </a:p>
          <a:p>
            <a:pPr>
              <a:buFont typeface="Wingdings 2" pitchFamily="18" charset="2"/>
              <a:buNone/>
            </a:pPr>
            <a:endParaRPr lang="es-MX" altLang="es-MX" sz="1800" dirty="0" smtClean="0"/>
          </a:p>
        </p:txBody>
      </p:sp>
    </p:spTree>
    <p:extLst>
      <p:ext uri="{BB962C8B-B14F-4D97-AF65-F5344CB8AC3E}">
        <p14:creationId xmlns:p14="http://schemas.microsoft.com/office/powerpoint/2010/main" val="3294940037"/>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620688"/>
            <a:ext cx="6777317" cy="5760640"/>
          </a:xfrm>
        </p:spPr>
        <p:txBody>
          <a:bodyPr>
            <a:noAutofit/>
          </a:bodyPr>
          <a:lstStyle/>
          <a:p>
            <a:pPr marL="68580" lvl="0" indent="0" algn="just">
              <a:buNone/>
            </a:pPr>
            <a:r>
              <a:rPr lang="es-MX" sz="1400" b="1" dirty="0" smtClean="0"/>
              <a:t>A CONTINUACIÓN SE PRESENTAN LAS CLASES QUE SE SUGIEREN PARA ABORDAR CADA TEMA: </a:t>
            </a:r>
          </a:p>
          <a:p>
            <a:pPr marL="68580" lvl="0" indent="0" algn="just">
              <a:buNone/>
            </a:pPr>
            <a:endParaRPr lang="es-MX" sz="1400" b="1" dirty="0" smtClean="0"/>
          </a:p>
          <a:p>
            <a:pPr marL="68580" indent="0" algn="just">
              <a:buNone/>
            </a:pPr>
            <a:r>
              <a:rPr lang="es-MX" sz="1200" b="1" dirty="0" smtClean="0"/>
              <a:t>2.1.1 </a:t>
            </a:r>
            <a:r>
              <a:rPr lang="es-MX" sz="1200" b="1" dirty="0"/>
              <a:t>Necesidades que atiende el </a:t>
            </a:r>
            <a:r>
              <a:rPr lang="es-MX" sz="1200" b="1" dirty="0" smtClean="0"/>
              <a:t>proyecto</a:t>
            </a:r>
          </a:p>
          <a:p>
            <a:pPr marL="68580" lvl="1" indent="0" algn="just">
              <a:buNone/>
            </a:pPr>
            <a:r>
              <a:rPr lang="es-ES" sz="1200" b="1" dirty="0">
                <a:solidFill>
                  <a:srgbClr val="FF0000"/>
                </a:solidFill>
              </a:rPr>
              <a:t>Se recomienda abordar el tema en </a:t>
            </a:r>
            <a:r>
              <a:rPr lang="es-ES" sz="1200" b="1" dirty="0" smtClean="0">
                <a:solidFill>
                  <a:srgbClr val="FF0000"/>
                </a:solidFill>
              </a:rPr>
              <a:t>dos horas clase</a:t>
            </a:r>
            <a:endParaRPr lang="es-MX" sz="1200" b="1" dirty="0">
              <a:solidFill>
                <a:srgbClr val="FF0000"/>
              </a:solidFill>
            </a:endParaRPr>
          </a:p>
          <a:p>
            <a:pPr marL="68580" indent="0" algn="just">
              <a:buNone/>
            </a:pPr>
            <a:endParaRPr lang="es-MX" sz="1200" b="1" dirty="0"/>
          </a:p>
          <a:p>
            <a:pPr marL="68580" indent="0" algn="just">
              <a:buNone/>
            </a:pPr>
            <a:r>
              <a:rPr lang="es-MX" sz="1200" b="1" dirty="0"/>
              <a:t>2.1.2 Estudio de la </a:t>
            </a:r>
            <a:r>
              <a:rPr lang="es-MX" sz="1200" b="1" dirty="0" smtClean="0"/>
              <a:t>Oferta</a:t>
            </a:r>
          </a:p>
          <a:p>
            <a:pPr marL="68580" indent="0" algn="just">
              <a:buNone/>
            </a:pPr>
            <a:r>
              <a:rPr lang="es-MX" sz="1200" b="1" dirty="0" smtClean="0"/>
              <a:t>2.1.3 </a:t>
            </a:r>
            <a:r>
              <a:rPr lang="es-MX" sz="1200" b="1" dirty="0"/>
              <a:t>Análisis de la Demanda</a:t>
            </a:r>
          </a:p>
          <a:p>
            <a:pPr marL="68580" indent="0" algn="just">
              <a:buNone/>
            </a:pPr>
            <a:r>
              <a:rPr lang="es-MX" sz="1200" b="1" dirty="0"/>
              <a:t>2.1.4 Análisis de la </a:t>
            </a:r>
            <a:r>
              <a:rPr lang="es-MX" sz="1200" b="1" dirty="0" smtClean="0"/>
              <a:t>competencia</a:t>
            </a:r>
          </a:p>
          <a:p>
            <a:pPr marL="68580" lvl="1" indent="0" algn="just">
              <a:buNone/>
            </a:pPr>
            <a:r>
              <a:rPr lang="es-ES" sz="1200" b="1" dirty="0">
                <a:solidFill>
                  <a:srgbClr val="FF0000"/>
                </a:solidFill>
              </a:rPr>
              <a:t>Se recomienda abordar el tema en dos horas clase</a:t>
            </a:r>
            <a:endParaRPr lang="es-MX" sz="1200" b="1" dirty="0">
              <a:solidFill>
                <a:srgbClr val="FF0000"/>
              </a:solidFill>
            </a:endParaRPr>
          </a:p>
          <a:p>
            <a:pPr marL="68580" indent="0" algn="just">
              <a:buNone/>
            </a:pPr>
            <a:endParaRPr lang="es-MX" sz="1200" b="1" dirty="0" smtClean="0"/>
          </a:p>
          <a:p>
            <a:pPr marL="68580" indent="0" algn="just">
              <a:buNone/>
            </a:pPr>
            <a:r>
              <a:rPr lang="es-MX" sz="1200" b="1" dirty="0" smtClean="0"/>
              <a:t>2.1.5 </a:t>
            </a:r>
            <a:r>
              <a:rPr lang="es-MX" sz="1200" b="1" dirty="0"/>
              <a:t>Determinación del perfil de </a:t>
            </a:r>
            <a:r>
              <a:rPr lang="es-MX" sz="1200" b="1" dirty="0" smtClean="0"/>
              <a:t>consumidor</a:t>
            </a:r>
          </a:p>
          <a:p>
            <a:pPr marL="68580" lvl="1" indent="0" algn="just">
              <a:buNone/>
            </a:pPr>
            <a:r>
              <a:rPr lang="es-ES" sz="1200" b="1" dirty="0">
                <a:solidFill>
                  <a:srgbClr val="FF0000"/>
                </a:solidFill>
              </a:rPr>
              <a:t>Se recomienda abordar el tema en dos horas clase</a:t>
            </a:r>
            <a:endParaRPr lang="es-MX" sz="1200" b="1" dirty="0">
              <a:solidFill>
                <a:srgbClr val="FF0000"/>
              </a:solidFill>
            </a:endParaRPr>
          </a:p>
          <a:p>
            <a:pPr marL="68580" lvl="1" indent="0" algn="just">
              <a:buNone/>
            </a:pPr>
            <a:r>
              <a:rPr lang="es-ES" sz="1200" b="1" dirty="0" smtClean="0">
                <a:solidFill>
                  <a:srgbClr val="FF0000"/>
                </a:solidFill>
              </a:rPr>
              <a:t> </a:t>
            </a:r>
            <a:endParaRPr lang="es-MX" sz="1200" b="1" dirty="0"/>
          </a:p>
          <a:p>
            <a:pPr marL="68580" indent="0" algn="just">
              <a:buNone/>
            </a:pPr>
            <a:r>
              <a:rPr lang="es-MX" sz="1200" b="1" dirty="0"/>
              <a:t>2.1.5.1 Diseño de la investigación y fuente de datos</a:t>
            </a:r>
          </a:p>
          <a:p>
            <a:pPr marL="68580" indent="0" algn="just">
              <a:buNone/>
            </a:pPr>
            <a:r>
              <a:rPr lang="es-MX" sz="1200" b="1" dirty="0"/>
              <a:t>2.1.5.1 Recolección de datos</a:t>
            </a:r>
          </a:p>
          <a:p>
            <a:pPr marL="68580" indent="0" algn="just">
              <a:buNone/>
            </a:pPr>
            <a:r>
              <a:rPr lang="es-MX" sz="1200" b="1" dirty="0"/>
              <a:t>2.1.5.2 Procesamiento de datos</a:t>
            </a:r>
          </a:p>
          <a:p>
            <a:pPr marL="68580" indent="0" algn="just">
              <a:buNone/>
            </a:pPr>
            <a:r>
              <a:rPr lang="es-MX" sz="1200" b="1" dirty="0"/>
              <a:t>2.1.5.3 Análisis de los datos</a:t>
            </a:r>
          </a:p>
          <a:p>
            <a:pPr marL="68580" indent="0" algn="just">
              <a:buNone/>
            </a:pPr>
            <a:r>
              <a:rPr lang="es-MX" sz="1200" b="1" dirty="0"/>
              <a:t>2.1.5.4 Presentación de </a:t>
            </a:r>
            <a:r>
              <a:rPr lang="es-MX" sz="1200" b="1" dirty="0" smtClean="0"/>
              <a:t>resultados</a:t>
            </a:r>
          </a:p>
          <a:p>
            <a:pPr marL="68580" lvl="1" indent="0" algn="just">
              <a:buNone/>
            </a:pPr>
            <a:r>
              <a:rPr lang="es-ES" sz="1200" b="1" dirty="0">
                <a:solidFill>
                  <a:srgbClr val="FF0000"/>
                </a:solidFill>
              </a:rPr>
              <a:t>Se recomienda abordar el tema </a:t>
            </a:r>
            <a:r>
              <a:rPr lang="es-ES" sz="1200" b="1" dirty="0" smtClean="0">
                <a:solidFill>
                  <a:srgbClr val="FF0000"/>
                </a:solidFill>
              </a:rPr>
              <a:t>en </a:t>
            </a:r>
            <a:r>
              <a:rPr lang="es-ES" sz="1200" b="1" dirty="0">
                <a:solidFill>
                  <a:srgbClr val="FF0000"/>
                </a:solidFill>
              </a:rPr>
              <a:t>dos horas clase</a:t>
            </a:r>
            <a:endParaRPr lang="es-MX" sz="1200" b="1" dirty="0">
              <a:solidFill>
                <a:srgbClr val="FF0000"/>
              </a:solidFill>
            </a:endParaRPr>
          </a:p>
          <a:p>
            <a:pPr marL="68580" lvl="1" indent="0" algn="just">
              <a:buNone/>
            </a:pPr>
            <a:endParaRPr lang="es-MX" sz="1200" b="1" dirty="0"/>
          </a:p>
          <a:p>
            <a:pPr marL="68580" indent="0" algn="just">
              <a:buNone/>
            </a:pPr>
            <a:r>
              <a:rPr lang="es-MX" sz="1200" b="1" dirty="0"/>
              <a:t>2.1.6 Plan de </a:t>
            </a:r>
            <a:r>
              <a:rPr lang="es-MX" sz="1200" b="1" dirty="0" smtClean="0"/>
              <a:t>Mercadotecnia</a:t>
            </a:r>
          </a:p>
          <a:p>
            <a:pPr marL="68580" lvl="1" indent="0" algn="just">
              <a:buNone/>
            </a:pPr>
            <a:r>
              <a:rPr lang="es-ES" sz="1200" b="1" dirty="0">
                <a:solidFill>
                  <a:srgbClr val="FF0000"/>
                </a:solidFill>
              </a:rPr>
              <a:t>Se recomienda abordar el tema en dos horas clase</a:t>
            </a:r>
            <a:endParaRPr lang="es-MX" sz="1200" b="1" dirty="0">
              <a:solidFill>
                <a:srgbClr val="FF0000"/>
              </a:solidFill>
            </a:endParaRPr>
          </a:p>
          <a:p>
            <a:pPr marL="68580" lvl="1" indent="0" algn="just">
              <a:buNone/>
            </a:pPr>
            <a:endParaRPr lang="es-MX" sz="1200" b="1" dirty="0"/>
          </a:p>
          <a:p>
            <a:pPr marL="68580" indent="0" algn="just">
              <a:buNone/>
            </a:pPr>
            <a:r>
              <a:rPr lang="es-MX" sz="1200" b="1" dirty="0" smtClean="0"/>
              <a:t>2.1.7 La </a:t>
            </a:r>
            <a:r>
              <a:rPr lang="es-MX" sz="1200" b="1" dirty="0"/>
              <a:t>factibilidad del proyecto</a:t>
            </a:r>
          </a:p>
          <a:p>
            <a:pPr marL="68580" lvl="1" indent="0" algn="just">
              <a:buNone/>
            </a:pPr>
            <a:r>
              <a:rPr lang="es-ES" sz="1200" b="1" dirty="0">
                <a:solidFill>
                  <a:srgbClr val="FF0000"/>
                </a:solidFill>
              </a:rPr>
              <a:t>Se recomienda abordar el tema en dos horas </a:t>
            </a:r>
            <a:r>
              <a:rPr lang="es-ES" sz="1200" b="1" dirty="0" smtClean="0">
                <a:solidFill>
                  <a:srgbClr val="FF0000"/>
                </a:solidFill>
              </a:rPr>
              <a:t>clase</a:t>
            </a:r>
            <a:endParaRPr lang="es-MX" sz="1200" dirty="0"/>
          </a:p>
        </p:txBody>
      </p:sp>
    </p:spTree>
    <p:extLst>
      <p:ext uri="{BB962C8B-B14F-4D97-AF65-F5344CB8AC3E}">
        <p14:creationId xmlns:p14="http://schemas.microsoft.com/office/powerpoint/2010/main" val="1162069448"/>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2 Marcador de contenido"/>
          <p:cNvSpPr>
            <a:spLocks noGrp="1"/>
          </p:cNvSpPr>
          <p:nvPr>
            <p:ph idx="1"/>
          </p:nvPr>
        </p:nvSpPr>
        <p:spPr>
          <a:xfrm>
            <a:off x="1042988" y="785813"/>
            <a:ext cx="6777037" cy="5046662"/>
          </a:xfrm>
        </p:spPr>
        <p:txBody>
          <a:bodyPr>
            <a:normAutofit/>
          </a:bodyPr>
          <a:lstStyle/>
          <a:p>
            <a:pPr algn="just">
              <a:buFont typeface="Wingdings 2" pitchFamily="18" charset="2"/>
              <a:buNone/>
            </a:pPr>
            <a:r>
              <a:rPr lang="es-MX" altLang="es-MX" dirty="0" smtClean="0"/>
              <a:t>   </a:t>
            </a:r>
          </a:p>
          <a:p>
            <a:pPr algn="just">
              <a:buFont typeface="Wingdings 2" pitchFamily="18" charset="2"/>
              <a:buNone/>
            </a:pPr>
            <a:endParaRPr lang="es-MX" altLang="es-MX" dirty="0"/>
          </a:p>
          <a:p>
            <a:pPr algn="just">
              <a:buFont typeface="Wingdings 2" pitchFamily="18" charset="2"/>
              <a:buNone/>
            </a:pPr>
            <a:endParaRPr lang="es-MX" altLang="es-MX" dirty="0" smtClean="0"/>
          </a:p>
          <a:p>
            <a:pPr algn="just">
              <a:buFont typeface="Wingdings 2" pitchFamily="18" charset="2"/>
              <a:buNone/>
            </a:pPr>
            <a:r>
              <a:rPr lang="es-MX" altLang="es-MX" dirty="0"/>
              <a:t> </a:t>
            </a:r>
            <a:r>
              <a:rPr lang="es-MX" altLang="es-MX" dirty="0" smtClean="0"/>
              <a:t>  Con estas diapositivas el profesor podrá operar el curso de manera </a:t>
            </a:r>
            <a:r>
              <a:rPr lang="es-MX" altLang="es-MX" b="1" dirty="0" smtClean="0"/>
              <a:t>ordenada </a:t>
            </a:r>
            <a:r>
              <a:rPr lang="es-MX" altLang="es-MX" dirty="0" smtClean="0"/>
              <a:t>considerando los </a:t>
            </a:r>
            <a:r>
              <a:rPr lang="es-MX" altLang="es-MX" b="1" dirty="0" smtClean="0"/>
              <a:t>tiempos y clases</a:t>
            </a:r>
            <a:r>
              <a:rPr lang="es-MX" altLang="es-MX" dirty="0" smtClean="0"/>
              <a:t> que se manejan durante el semestre, </a:t>
            </a:r>
            <a:r>
              <a:rPr lang="es-MX" altLang="es-MX" b="1" dirty="0" smtClean="0"/>
              <a:t>exponiendo ejemplos y ampliando cada punto</a:t>
            </a:r>
            <a:r>
              <a:rPr lang="es-MX" altLang="es-MX" dirty="0" smtClean="0"/>
              <a:t> que refiere el programa. </a:t>
            </a:r>
          </a:p>
          <a:p>
            <a:pPr algn="just">
              <a:buFont typeface="Wingdings 2" pitchFamily="18" charset="2"/>
              <a:buNone/>
            </a:pPr>
            <a:endParaRPr lang="es-MX" altLang="es-MX" dirty="0" smtClean="0"/>
          </a:p>
          <a:p>
            <a:pPr algn="just">
              <a:buFont typeface="Wingdings 2" pitchFamily="18" charset="2"/>
              <a:buNone/>
            </a:pPr>
            <a:r>
              <a:rPr lang="es-MX" altLang="es-MX" dirty="0" smtClean="0"/>
              <a:t>   </a:t>
            </a:r>
          </a:p>
        </p:txBody>
      </p:sp>
    </p:spTree>
    <p:extLst>
      <p:ext uri="{BB962C8B-B14F-4D97-AF65-F5344CB8AC3E}">
        <p14:creationId xmlns:p14="http://schemas.microsoft.com/office/powerpoint/2010/main" val="679832149"/>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484784"/>
            <a:ext cx="6777317" cy="4347845"/>
          </a:xfrm>
        </p:spPr>
        <p:txBody>
          <a:bodyPr>
            <a:normAutofit/>
          </a:bodyPr>
          <a:lstStyle/>
          <a:p>
            <a:pPr algn="just"/>
            <a:r>
              <a:rPr lang="es-MX" altLang="es-MX" dirty="0"/>
              <a:t>El material que propongo está enfocado a lograr de una forma </a:t>
            </a:r>
            <a:r>
              <a:rPr lang="es-MX" altLang="es-MX" b="1" dirty="0"/>
              <a:t>más interesante</a:t>
            </a:r>
            <a:r>
              <a:rPr lang="es-MX" altLang="es-MX" dirty="0"/>
              <a:t> para el educando la comprensión del tema a estudiar. Así como una guía que permitirá abordar el tema considerando la experiencia y dominio del Estudio de Mercado por parte del </a:t>
            </a:r>
            <a:r>
              <a:rPr lang="es-MX" altLang="es-MX" dirty="0" smtClean="0"/>
              <a:t>profesor </a:t>
            </a:r>
            <a:r>
              <a:rPr lang="es-MX" dirty="0" smtClean="0"/>
              <a:t>y </a:t>
            </a:r>
            <a:r>
              <a:rPr lang="es-MX" dirty="0"/>
              <a:t>con ello tener la </a:t>
            </a:r>
            <a:r>
              <a:rPr lang="es-MX" b="1" dirty="0"/>
              <a:t>habilidad </a:t>
            </a:r>
            <a:r>
              <a:rPr lang="es-MX" dirty="0"/>
              <a:t>analizar, debatir, sintetizar, redactar y demostrar su creatividad, con una </a:t>
            </a:r>
            <a:r>
              <a:rPr lang="es-MX" b="1" dirty="0"/>
              <a:t>actitud </a:t>
            </a:r>
            <a:r>
              <a:rPr lang="es-MX" dirty="0"/>
              <a:t>de respeto y honestidad. </a:t>
            </a:r>
          </a:p>
          <a:p>
            <a:endParaRPr lang="es-MX" dirty="0"/>
          </a:p>
        </p:txBody>
      </p:sp>
    </p:spTree>
    <p:extLst>
      <p:ext uri="{BB962C8B-B14F-4D97-AF65-F5344CB8AC3E}">
        <p14:creationId xmlns:p14="http://schemas.microsoft.com/office/powerpoint/2010/main" val="3007746919"/>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68580" indent="0" algn="ctr">
              <a:buNone/>
            </a:pPr>
            <a:r>
              <a:rPr lang="es-MX" sz="6000" dirty="0" smtClean="0"/>
              <a:t>ANEXOS</a:t>
            </a:r>
            <a:endParaRPr lang="es-MX" sz="6000" dirty="0"/>
          </a:p>
        </p:txBody>
      </p:sp>
    </p:spTree>
    <p:extLst>
      <p:ext uri="{BB962C8B-B14F-4D97-AF65-F5344CB8AC3E}">
        <p14:creationId xmlns:p14="http://schemas.microsoft.com/office/powerpoint/2010/main" val="39756396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052736"/>
            <a:ext cx="6777317" cy="4779893"/>
          </a:xfrm>
        </p:spPr>
        <p:txBody>
          <a:bodyPr>
            <a:normAutofit lnSpcReduction="10000"/>
          </a:bodyPr>
          <a:lstStyle/>
          <a:p>
            <a:pPr marL="68580" indent="0">
              <a:buNone/>
            </a:pPr>
            <a:r>
              <a:rPr lang="es-MX" dirty="0"/>
              <a:t>3.ESTUDIO TÉCNICO</a:t>
            </a:r>
          </a:p>
          <a:p>
            <a:pPr marL="68580" indent="0">
              <a:buNone/>
            </a:pPr>
            <a:r>
              <a:rPr lang="es-MX" dirty="0"/>
              <a:t>3.1.1 Descripción del  proceso del producto y/o Servicio</a:t>
            </a:r>
          </a:p>
          <a:p>
            <a:pPr marL="68580" indent="0">
              <a:buNone/>
            </a:pPr>
            <a:r>
              <a:rPr lang="es-MX" dirty="0"/>
              <a:t>3.1.2 Determinación de la capacidad del Producto o Servicio</a:t>
            </a:r>
          </a:p>
          <a:p>
            <a:pPr marL="68580" indent="0">
              <a:buNone/>
            </a:pPr>
            <a:r>
              <a:rPr lang="es-MX" dirty="0"/>
              <a:t>3.1.3 Descripción de la Maquinaria, Equipo e Instalaciones</a:t>
            </a:r>
          </a:p>
          <a:p>
            <a:pPr marL="68580" indent="0">
              <a:buNone/>
            </a:pPr>
            <a:r>
              <a:rPr lang="es-MX" dirty="0"/>
              <a:t>3.1.4 Requerimiento de la Materia Prima</a:t>
            </a:r>
          </a:p>
          <a:p>
            <a:pPr marL="68580" indent="0">
              <a:buNone/>
            </a:pPr>
            <a:r>
              <a:rPr lang="es-MX" dirty="0"/>
              <a:t>3.1.5 Diseño, Distribución de Planta Alta y Oficina</a:t>
            </a:r>
          </a:p>
          <a:p>
            <a:pPr marL="68580" indent="0">
              <a:buNone/>
            </a:pPr>
            <a:r>
              <a:rPr lang="es-MX" dirty="0"/>
              <a:t>3.1.6.Ubicación micro y macro de la empresa</a:t>
            </a:r>
          </a:p>
          <a:p>
            <a:endParaRPr lang="es-MX" dirty="0"/>
          </a:p>
        </p:txBody>
      </p:sp>
    </p:spTree>
    <p:extLst>
      <p:ext uri="{BB962C8B-B14F-4D97-AF65-F5344CB8AC3E}">
        <p14:creationId xmlns:p14="http://schemas.microsoft.com/office/powerpoint/2010/main" val="841628061"/>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69427" y="1723707"/>
            <a:ext cx="5605145" cy="3410585"/>
          </a:xfrm>
          <a:prstGeom prst="rect">
            <a:avLst/>
          </a:prstGeom>
          <a:noFill/>
          <a:ln>
            <a:noFill/>
          </a:ln>
        </p:spPr>
      </p:pic>
    </p:spTree>
    <p:extLst>
      <p:ext uri="{BB962C8B-B14F-4D97-AF65-F5344CB8AC3E}">
        <p14:creationId xmlns:p14="http://schemas.microsoft.com/office/powerpoint/2010/main" val="742817227"/>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69427" y="1580515"/>
            <a:ext cx="5605145" cy="3696970"/>
          </a:xfrm>
          <a:prstGeom prst="rect">
            <a:avLst/>
          </a:prstGeom>
          <a:noFill/>
          <a:ln>
            <a:noFill/>
          </a:ln>
        </p:spPr>
      </p:pic>
    </p:spTree>
    <p:extLst>
      <p:ext uri="{BB962C8B-B14F-4D97-AF65-F5344CB8AC3E}">
        <p14:creationId xmlns:p14="http://schemas.microsoft.com/office/powerpoint/2010/main" val="578913820"/>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9 de julio"/>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9970" y="1286192"/>
            <a:ext cx="7084060" cy="4285615"/>
          </a:xfrm>
          <a:prstGeom prst="rect">
            <a:avLst/>
          </a:prstGeom>
          <a:noFill/>
          <a:ln>
            <a:noFill/>
          </a:ln>
        </p:spPr>
      </p:pic>
    </p:spTree>
    <p:extLst>
      <p:ext uri="{BB962C8B-B14F-4D97-AF65-F5344CB8AC3E}">
        <p14:creationId xmlns:p14="http://schemas.microsoft.com/office/powerpoint/2010/main" val="28802757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908720"/>
            <a:ext cx="6777317" cy="4923909"/>
          </a:xfrm>
        </p:spPr>
        <p:txBody>
          <a:bodyPr>
            <a:normAutofit lnSpcReduction="10000"/>
          </a:bodyPr>
          <a:lstStyle/>
          <a:p>
            <a:pPr marL="68580" indent="0">
              <a:buNone/>
            </a:pPr>
            <a:r>
              <a:rPr lang="es-MX" dirty="0"/>
              <a:t>4.ESTUDIO ADMINISTRATIVO Y LEGAL</a:t>
            </a:r>
          </a:p>
          <a:p>
            <a:pPr marL="68580" indent="0">
              <a:buNone/>
            </a:pPr>
            <a:r>
              <a:rPr lang="es-MX" dirty="0"/>
              <a:t>4.1.1 Organigrama</a:t>
            </a:r>
          </a:p>
          <a:p>
            <a:pPr marL="68580" indent="0">
              <a:buNone/>
            </a:pPr>
            <a:r>
              <a:rPr lang="es-MX" dirty="0"/>
              <a:t>4.1.2 Funciones de las Áreas que integran la Empresa</a:t>
            </a:r>
          </a:p>
          <a:p>
            <a:pPr marL="68580" indent="0">
              <a:buNone/>
            </a:pPr>
            <a:r>
              <a:rPr lang="es-MX" dirty="0"/>
              <a:t>4.1.3 Integración de recursos humanos</a:t>
            </a:r>
          </a:p>
          <a:p>
            <a:pPr marL="68580" indent="0">
              <a:buNone/>
            </a:pPr>
            <a:r>
              <a:rPr lang="es-MX" dirty="0"/>
              <a:t>4.1.4 Herramientas de organización, dirección y control</a:t>
            </a:r>
          </a:p>
          <a:p>
            <a:pPr marL="68580" indent="0">
              <a:buNone/>
            </a:pPr>
            <a:r>
              <a:rPr lang="es-MX" dirty="0"/>
              <a:t>4.1.4 Marco Legal de la Organización (Régimen Fiscal)</a:t>
            </a:r>
          </a:p>
          <a:p>
            <a:pPr marL="68580" indent="0">
              <a:buNone/>
            </a:pPr>
            <a:r>
              <a:rPr lang="es-MX" dirty="0"/>
              <a:t>4.1.5 Obligaciones: Mercantiles, fiscales, laborales, etc.</a:t>
            </a:r>
          </a:p>
          <a:p>
            <a:pPr marL="68580" indent="0">
              <a:buNone/>
            </a:pPr>
            <a:r>
              <a:rPr lang="es-MX" dirty="0"/>
              <a:t>4.1.6 Licencias, registros y permisos para iniciar operaciones</a:t>
            </a:r>
          </a:p>
          <a:p>
            <a:endParaRPr lang="es-MX" dirty="0"/>
          </a:p>
        </p:txBody>
      </p:sp>
    </p:spTree>
    <p:extLst>
      <p:ext uri="{BB962C8B-B14F-4D97-AF65-F5344CB8AC3E}">
        <p14:creationId xmlns:p14="http://schemas.microsoft.com/office/powerpoint/2010/main" val="26418942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908720"/>
            <a:ext cx="6777317" cy="4923909"/>
          </a:xfrm>
        </p:spPr>
        <p:txBody>
          <a:bodyPr/>
          <a:lstStyle/>
          <a:p>
            <a:pPr marL="68580" indent="0">
              <a:buNone/>
            </a:pPr>
            <a:r>
              <a:rPr lang="es-MX" dirty="0"/>
              <a:t>5.ESTUDIO FINANCIERO</a:t>
            </a:r>
          </a:p>
          <a:p>
            <a:pPr marL="68580" indent="0">
              <a:buNone/>
            </a:pPr>
            <a:r>
              <a:rPr lang="es-MX" dirty="0"/>
              <a:t>5.1.1 Fuentes de financiamiento</a:t>
            </a:r>
          </a:p>
          <a:p>
            <a:pPr marL="68580" indent="0">
              <a:buNone/>
            </a:pPr>
            <a:r>
              <a:rPr lang="es-MX" dirty="0"/>
              <a:t>5.1.2 Determinación de la estructura financiera</a:t>
            </a:r>
          </a:p>
          <a:p>
            <a:pPr marL="68580" indent="0">
              <a:buNone/>
            </a:pPr>
            <a:r>
              <a:rPr lang="es-MX" dirty="0"/>
              <a:t>5.1.3 Flujo de efectivo</a:t>
            </a:r>
          </a:p>
          <a:p>
            <a:pPr marL="68580" indent="0">
              <a:buNone/>
            </a:pPr>
            <a:r>
              <a:rPr lang="es-MX" dirty="0"/>
              <a:t>5.1.4 Estados financieros proyectados</a:t>
            </a:r>
          </a:p>
          <a:p>
            <a:pPr marL="68580" indent="0">
              <a:buNone/>
            </a:pPr>
            <a:r>
              <a:rPr lang="es-MX" dirty="0"/>
              <a:t>5.1.5 Análisis financiero</a:t>
            </a:r>
          </a:p>
          <a:p>
            <a:pPr marL="68580" indent="0">
              <a:buNone/>
            </a:pPr>
            <a:r>
              <a:rPr lang="es-MX" dirty="0"/>
              <a:t>5.1.5 Indicadores de viabilidad financiera</a:t>
            </a:r>
          </a:p>
          <a:p>
            <a:pPr marL="68580" indent="0">
              <a:buNone/>
            </a:pPr>
            <a:r>
              <a:rPr lang="es-MX" dirty="0"/>
              <a:t>5.1.6 Métodos de valuación para la rentabilidad</a:t>
            </a:r>
          </a:p>
        </p:txBody>
      </p:sp>
    </p:spTree>
    <p:extLst>
      <p:ext uri="{BB962C8B-B14F-4D97-AF65-F5344CB8AC3E}">
        <p14:creationId xmlns:p14="http://schemas.microsoft.com/office/powerpoint/2010/main" val="29701635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692696"/>
            <a:ext cx="6777317" cy="5139933"/>
          </a:xfrm>
        </p:spPr>
        <p:txBody>
          <a:bodyPr>
            <a:normAutofit fontScale="92500" lnSpcReduction="10000"/>
          </a:bodyPr>
          <a:lstStyle/>
          <a:p>
            <a:pPr marL="68580" indent="0">
              <a:buNone/>
            </a:pPr>
            <a:r>
              <a:rPr lang="es-ES" sz="2000" dirty="0" smtClean="0"/>
              <a:t>El programa marca un </a:t>
            </a:r>
            <a:r>
              <a:rPr lang="es-ES" sz="2000" b="1" dirty="0" smtClean="0"/>
              <a:t>tiempo destinado </a:t>
            </a:r>
            <a:r>
              <a:rPr lang="es-ES" sz="2000" dirty="0" smtClean="0"/>
              <a:t>de: </a:t>
            </a:r>
          </a:p>
          <a:p>
            <a:pPr marL="68580" indent="0">
              <a:buNone/>
            </a:pPr>
            <a:endParaRPr lang="es-ES" sz="2000" dirty="0" smtClean="0"/>
          </a:p>
          <a:p>
            <a:pPr marL="68580" indent="0">
              <a:buNone/>
            </a:pPr>
            <a:r>
              <a:rPr lang="es-ES" sz="2000" b="1" dirty="0" smtClean="0"/>
              <a:t>HORAS: </a:t>
            </a:r>
            <a:r>
              <a:rPr lang="es-ES" sz="2000" dirty="0" smtClean="0"/>
              <a:t>8</a:t>
            </a:r>
            <a:r>
              <a:rPr lang="es-ES" sz="2000" b="1" dirty="0" smtClean="0"/>
              <a:t> </a:t>
            </a:r>
          </a:p>
          <a:p>
            <a:pPr marL="68580" indent="0">
              <a:buNone/>
            </a:pPr>
            <a:r>
              <a:rPr lang="es-MX" sz="2000" b="1" dirty="0" smtClean="0"/>
              <a:t>CRÉDITOS</a:t>
            </a:r>
            <a:r>
              <a:rPr lang="es-MX" sz="2000" b="1" dirty="0"/>
              <a:t>: </a:t>
            </a:r>
            <a:r>
              <a:rPr lang="es-MX" sz="2000" dirty="0"/>
              <a:t>8</a:t>
            </a:r>
            <a:endParaRPr lang="es-ES" sz="2000" dirty="0"/>
          </a:p>
          <a:p>
            <a:pPr marL="68580" indent="0">
              <a:buNone/>
            </a:pPr>
            <a:endParaRPr lang="es-ES" sz="2000" dirty="0" smtClean="0"/>
          </a:p>
          <a:p>
            <a:pPr marL="68580" indent="0">
              <a:buNone/>
            </a:pPr>
            <a:r>
              <a:rPr lang="es-MX" sz="2000" b="1" dirty="0"/>
              <a:t>PERIODO </a:t>
            </a:r>
            <a:r>
              <a:rPr lang="es-MX" sz="2000" b="1" dirty="0" smtClean="0"/>
              <a:t>LECTIVO: </a:t>
            </a:r>
            <a:r>
              <a:rPr lang="es-MX" sz="2000" dirty="0" smtClean="0"/>
              <a:t>Segundo</a:t>
            </a:r>
          </a:p>
          <a:p>
            <a:pPr marL="68580" indent="0">
              <a:buNone/>
            </a:pPr>
            <a:r>
              <a:rPr lang="es-MX" sz="2000" b="1" dirty="0" smtClean="0"/>
              <a:t>ANTECEDENTES: </a:t>
            </a:r>
            <a:r>
              <a:rPr lang="es-MX" sz="2000" dirty="0" smtClean="0"/>
              <a:t>Ninguna</a:t>
            </a:r>
          </a:p>
          <a:p>
            <a:pPr marL="68580" indent="0">
              <a:buNone/>
            </a:pPr>
            <a:endParaRPr lang="es-MX" sz="2000" dirty="0"/>
          </a:p>
          <a:p>
            <a:pPr marL="68580" indent="0">
              <a:buNone/>
            </a:pPr>
            <a:r>
              <a:rPr lang="es-MX" sz="2000" b="1" dirty="0"/>
              <a:t>UNIDADES DE </a:t>
            </a:r>
            <a:r>
              <a:rPr lang="es-MX" sz="2000" b="1" dirty="0" smtClean="0"/>
              <a:t>APRENDIZAJE SIMULTÁNEAS</a:t>
            </a:r>
            <a:r>
              <a:rPr lang="es-MX" sz="2000" b="1" dirty="0"/>
              <a:t>:</a:t>
            </a:r>
            <a:endParaRPr lang="es-MX" sz="2000" dirty="0"/>
          </a:p>
          <a:p>
            <a:pPr lvl="0"/>
            <a:r>
              <a:rPr lang="es-ES" sz="2000" dirty="0"/>
              <a:t>Estrategias de mercadotecnia turística</a:t>
            </a:r>
            <a:endParaRPr lang="es-MX" sz="2000" dirty="0"/>
          </a:p>
          <a:p>
            <a:pPr lvl="0"/>
            <a:r>
              <a:rPr lang="es-ES" sz="2000" dirty="0"/>
              <a:t>Habilidades gerenciales</a:t>
            </a:r>
            <a:endParaRPr lang="es-MX" sz="2000" dirty="0"/>
          </a:p>
          <a:p>
            <a:r>
              <a:rPr lang="es-MX" sz="2000" dirty="0" smtClean="0"/>
              <a:t>Certificación turística</a:t>
            </a:r>
          </a:p>
          <a:p>
            <a:endParaRPr lang="es-MX" sz="2000" dirty="0" smtClean="0"/>
          </a:p>
          <a:p>
            <a:pPr marL="68580" indent="0">
              <a:buNone/>
            </a:pPr>
            <a:r>
              <a:rPr lang="es-MX" sz="2000" b="1" dirty="0"/>
              <a:t>UNIDADES DE </a:t>
            </a:r>
            <a:r>
              <a:rPr lang="es-MX" sz="2000" b="1" dirty="0" smtClean="0"/>
              <a:t>APRENDIZAJE CONSECUENTES</a:t>
            </a:r>
            <a:r>
              <a:rPr lang="es-MX" sz="2000" b="1" dirty="0"/>
              <a:t>:</a:t>
            </a:r>
            <a:endParaRPr lang="es-MX" sz="2000" dirty="0"/>
          </a:p>
          <a:p>
            <a:r>
              <a:rPr lang="es-MX" sz="2000" dirty="0" smtClean="0"/>
              <a:t>Ninguna</a:t>
            </a:r>
            <a:endParaRPr lang="es-MX" sz="2000" dirty="0"/>
          </a:p>
          <a:p>
            <a:endParaRPr lang="es-MX" sz="2000" dirty="0"/>
          </a:p>
        </p:txBody>
      </p:sp>
    </p:spTree>
    <p:extLst>
      <p:ext uri="{BB962C8B-B14F-4D97-AF65-F5344CB8AC3E}">
        <p14:creationId xmlns:p14="http://schemas.microsoft.com/office/powerpoint/2010/main" val="1749580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412776"/>
            <a:ext cx="6777317" cy="4419853"/>
          </a:xfrm>
        </p:spPr>
        <p:txBody>
          <a:bodyPr/>
          <a:lstStyle/>
          <a:p>
            <a:pPr marL="68580" indent="0">
              <a:buNone/>
            </a:pPr>
            <a:r>
              <a:rPr lang="es-MX" b="1" dirty="0"/>
              <a:t>OBJETIVO GENERAL: </a:t>
            </a:r>
            <a:endParaRPr lang="es-MX" b="1" dirty="0" smtClean="0"/>
          </a:p>
          <a:p>
            <a:endParaRPr lang="es-MX" b="1" dirty="0"/>
          </a:p>
          <a:p>
            <a:pPr marL="68580" indent="0" algn="just">
              <a:buNone/>
            </a:pPr>
            <a:r>
              <a:rPr lang="es-MX" dirty="0" smtClean="0"/>
              <a:t>Desarrollar </a:t>
            </a:r>
            <a:r>
              <a:rPr lang="es-MX" dirty="0"/>
              <a:t>en los participantes las habilidades y aptitudes necesarias para proyectar el nacimiento, promoción, crecimiento y consolidación de negocios turísticos con base en las tendencias de mercado generando y fomentando el espíritu </a:t>
            </a:r>
            <a:r>
              <a:rPr lang="es-MX" dirty="0" smtClean="0"/>
              <a:t>emprendedor.</a:t>
            </a:r>
            <a:endParaRPr lang="es-MX" dirty="0"/>
          </a:p>
        </p:txBody>
      </p:sp>
    </p:spTree>
    <p:extLst>
      <p:ext uri="{BB962C8B-B14F-4D97-AF65-F5344CB8AC3E}">
        <p14:creationId xmlns:p14="http://schemas.microsoft.com/office/powerpoint/2010/main" val="26962658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708920"/>
            <a:ext cx="7772400" cy="1470025"/>
          </a:xfrm>
          <a:ln>
            <a:miter lim="800000"/>
            <a:headEnd/>
            <a:tailEnd/>
          </a:ln>
        </p:spPr>
        <p:txBody>
          <a:bodyPr>
            <a:normAutofit fontScale="90000"/>
          </a:bodyPr>
          <a:lstStyle/>
          <a:p>
            <a:pPr algn="ctr">
              <a:defRPr/>
            </a:pP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31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t>DIAPOSITIVAS</a:t>
            </a:r>
            <a:br>
              <a:rPr lang="es-ES_tradnl" sz="31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br>
            <a:r>
              <a:rPr lang="es-ES_tradnl" sz="31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t/>
            </a:r>
            <a:br>
              <a:rPr lang="es-ES_tradnl" sz="31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br>
            <a:r>
              <a:rPr lang="es-ES_tradnl" sz="31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t>UNIDAD DE COMPETENCIA</a:t>
            </a:r>
            <a:br>
              <a:rPr lang="es-ES_tradnl" sz="31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br>
            <a:r>
              <a:rPr lang="es-ES_tradnl" sz="31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t> </a:t>
            </a:r>
            <a:br>
              <a:rPr lang="es-ES_tradnl" sz="31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br>
            <a:r>
              <a:rPr lang="es-ES_tradnl" sz="31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t>2. ESTUDIO DE MERCADO</a:t>
            </a:r>
            <a:r>
              <a:rPr lang="es-MX" sz="3100" dirty="0"/>
              <a:t/>
            </a:r>
            <a:br>
              <a:rPr lang="es-MX" sz="3100" dirty="0"/>
            </a:br>
            <a:r>
              <a:rPr lang="es-MX" sz="3100" b="1" i="1" dirty="0">
                <a:solidFill>
                  <a:schemeClr val="tx1"/>
                </a:solidFill>
                <a:latin typeface="Arial" panose="020B0604020202020204" pitchFamily="34" charset="0"/>
                <a:cs typeface="Arial" panose="020B0604020202020204" pitchFamily="34" charset="0"/>
              </a:rPr>
              <a:t/>
            </a:r>
            <a:br>
              <a:rPr lang="es-MX" sz="3100" b="1" i="1" dirty="0">
                <a:solidFill>
                  <a:schemeClr val="tx1"/>
                </a:solidFill>
                <a:latin typeface="Arial" panose="020B0604020202020204" pitchFamily="34" charset="0"/>
                <a:cs typeface="Arial" panose="020B0604020202020204" pitchFamily="34" charset="0"/>
              </a:rPr>
            </a:br>
            <a:endParaRPr lang="es-MX" sz="31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1782"/>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196752"/>
            <a:ext cx="6777317" cy="4635877"/>
          </a:xfrm>
        </p:spPr>
        <p:txBody>
          <a:bodyPr/>
          <a:lstStyle/>
          <a:p>
            <a:pPr algn="just"/>
            <a:r>
              <a:rPr lang="es-MX" dirty="0" smtClean="0"/>
              <a:t>“El estudio de mercado de un proyecto es uno de los análisis más importantes que debe realizar el investigador. Más que centrar la atención en el consumidor y la cantidad de producto que demandará tiene que estudiar los mercados, proveedores, competidores, y distribuidores e incluso cuando así se requiera, las condiciones del mercado externo”. (Hernández, </a:t>
            </a:r>
            <a:r>
              <a:rPr lang="es-MX" i="1" dirty="0" smtClean="0"/>
              <a:t>et. al, </a:t>
            </a:r>
            <a:r>
              <a:rPr lang="es-MX" dirty="0" smtClean="0"/>
              <a:t>2008: 18)  </a:t>
            </a:r>
            <a:endParaRPr lang="es-MX" dirty="0"/>
          </a:p>
        </p:txBody>
      </p:sp>
    </p:spTree>
    <p:extLst>
      <p:ext uri="{BB962C8B-B14F-4D97-AF65-F5344CB8AC3E}">
        <p14:creationId xmlns:p14="http://schemas.microsoft.com/office/powerpoint/2010/main" val="18458561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CuadroTexto"/>
          <p:cNvSpPr txBox="1">
            <a:spLocks noChangeArrowheads="1"/>
          </p:cNvSpPr>
          <p:nvPr/>
        </p:nvSpPr>
        <p:spPr bwMode="auto">
          <a:xfrm>
            <a:off x="827584" y="285750"/>
            <a:ext cx="8173541"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eaLnBrk="1" hangingPunct="1">
              <a:spcBef>
                <a:spcPct val="0"/>
              </a:spcBef>
              <a:buClrTx/>
              <a:buSzTx/>
              <a:buFontTx/>
              <a:buNone/>
            </a:pPr>
            <a:endParaRPr lang="es-MX" altLang="es-MX" sz="2800" dirty="0" smtClean="0">
              <a:latin typeface="Calibri" pitchFamily="34" charset="0"/>
            </a:endParaRPr>
          </a:p>
          <a:p>
            <a:pPr eaLnBrk="1" hangingPunct="1">
              <a:spcBef>
                <a:spcPct val="0"/>
              </a:spcBef>
              <a:buClrTx/>
              <a:buSzTx/>
              <a:buFontTx/>
              <a:buNone/>
            </a:pPr>
            <a:endParaRPr lang="es-MX" altLang="es-MX" sz="2800" dirty="0">
              <a:latin typeface="Calibri" pitchFamily="34" charset="0"/>
            </a:endParaRPr>
          </a:p>
          <a:p>
            <a:pPr eaLnBrk="1" hangingPunct="1">
              <a:spcBef>
                <a:spcPct val="0"/>
              </a:spcBef>
              <a:buClrTx/>
              <a:buSzTx/>
              <a:buFontTx/>
              <a:buNone/>
            </a:pPr>
            <a:endParaRPr lang="es-MX" altLang="es-MX" sz="2800" dirty="0" smtClean="0">
              <a:latin typeface="Calibri" pitchFamily="34" charset="0"/>
            </a:endParaRPr>
          </a:p>
          <a:p>
            <a:pPr algn="just" eaLnBrk="1" hangingPunct="1">
              <a:spcBef>
                <a:spcPct val="0"/>
              </a:spcBef>
              <a:buClrTx/>
              <a:buSzTx/>
              <a:buFontTx/>
              <a:buNone/>
            </a:pPr>
            <a:r>
              <a:rPr lang="es-MX" altLang="es-MX" sz="2800" dirty="0" smtClean="0">
                <a:latin typeface="Calibri" pitchFamily="34" charset="0"/>
              </a:rPr>
              <a:t>Mediante </a:t>
            </a:r>
            <a:r>
              <a:rPr lang="es-MX" altLang="es-MX" sz="2800" dirty="0">
                <a:latin typeface="Calibri" pitchFamily="34" charset="0"/>
              </a:rPr>
              <a:t>el estudio de </a:t>
            </a:r>
            <a:r>
              <a:rPr lang="es-MX" altLang="es-MX" sz="2800" dirty="0" smtClean="0">
                <a:latin typeface="Calibri" pitchFamily="34" charset="0"/>
              </a:rPr>
              <a:t>mercado </a:t>
            </a:r>
            <a:r>
              <a:rPr lang="es-MX" altLang="es-MX" sz="2800" dirty="0">
                <a:latin typeface="Calibri" pitchFamily="34" charset="0"/>
              </a:rPr>
              <a:t>se analiza la reacción del medio externo al producto </a:t>
            </a:r>
            <a:r>
              <a:rPr lang="es-MX" altLang="es-MX" sz="2800" dirty="0" smtClean="0">
                <a:latin typeface="Calibri" pitchFamily="34" charset="0"/>
              </a:rPr>
              <a:t>o </a:t>
            </a:r>
            <a:r>
              <a:rPr lang="es-MX" altLang="es-MX" sz="2800" b="1" u="sng" dirty="0" smtClean="0">
                <a:latin typeface="Calibri" pitchFamily="34" charset="0"/>
              </a:rPr>
              <a:t>servicio</a:t>
            </a:r>
            <a:r>
              <a:rPr lang="es-MX" altLang="es-MX" sz="2800" dirty="0" smtClean="0">
                <a:latin typeface="Calibri" pitchFamily="34" charset="0"/>
              </a:rPr>
              <a:t> de </a:t>
            </a:r>
            <a:r>
              <a:rPr lang="es-MX" altLang="es-MX" sz="2800" dirty="0">
                <a:latin typeface="Calibri" pitchFamily="34" charset="0"/>
              </a:rPr>
              <a:t>una empresa, examinándose las características de los consumidores, de la competencia y de los medios por los cuales el producto llega al consumidor final. </a:t>
            </a:r>
          </a:p>
        </p:txBody>
      </p:sp>
      <p:pic>
        <p:nvPicPr>
          <p:cNvPr id="10243" name="Picture 2" descr="http://miclase.files.wordpress.com/2007/06/mercad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7675" y="4143375"/>
            <a:ext cx="3194645" cy="1805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53293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03648" y="2828836"/>
            <a:ext cx="6264696" cy="2554545"/>
          </a:xfrm>
          <a:prstGeom prst="rect">
            <a:avLst/>
          </a:prstGeom>
        </p:spPr>
        <p:txBody>
          <a:bodyPr wrap="square">
            <a:spAutoFit/>
          </a:bodyPr>
          <a:lstStyle/>
          <a:p>
            <a:pPr algn="just">
              <a:spcBef>
                <a:spcPct val="0"/>
              </a:spcBef>
            </a:pPr>
            <a:r>
              <a:rPr lang="es-MX" altLang="es-MX" sz="3200" dirty="0">
                <a:latin typeface="Calibri" pitchFamily="34" charset="0"/>
              </a:rPr>
              <a:t>Esta información ayuda a la empresa a determinar sus necesidades en materia de adquisiciones y transformación, a preparar un plan general de comercialización.</a:t>
            </a:r>
          </a:p>
        </p:txBody>
      </p:sp>
      <p:pic>
        <p:nvPicPr>
          <p:cNvPr id="3" name="2 Imagen" descr="2actividades.png"/>
          <p:cNvPicPr>
            <a:picLocks noChangeAspect="1"/>
          </p:cNvPicPr>
          <p:nvPr/>
        </p:nvPicPr>
        <p:blipFill>
          <a:blip r:embed="rId2" cstate="print"/>
          <a:stretch>
            <a:fillRect/>
          </a:stretch>
        </p:blipFill>
        <p:spPr>
          <a:xfrm>
            <a:off x="1403648" y="165800"/>
            <a:ext cx="3079892" cy="2736304"/>
          </a:xfrm>
          <a:prstGeom prst="rect">
            <a:avLst/>
          </a:prstGeom>
          <a:ln>
            <a:noFill/>
          </a:ln>
          <a:effectLst>
            <a:softEdge rad="112500"/>
          </a:effectLst>
        </p:spPr>
      </p:pic>
    </p:spTree>
    <p:extLst>
      <p:ext uri="{BB962C8B-B14F-4D97-AF65-F5344CB8AC3E}">
        <p14:creationId xmlns:p14="http://schemas.microsoft.com/office/powerpoint/2010/main" val="34732365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529128"/>
          </a:xfrm>
        </p:spPr>
        <p:txBody>
          <a:bodyPr>
            <a:normAutofit fontScale="90000"/>
          </a:bodyPr>
          <a:lstStyle/>
          <a:p>
            <a:pPr algn="ctr"/>
            <a:r>
              <a:rPr lang="es-MX" b="1" dirty="0" smtClean="0"/>
              <a:t/>
            </a:r>
            <a:br>
              <a:rPr lang="es-MX" b="1" dirty="0" smtClean="0"/>
            </a:br>
            <a:r>
              <a:rPr lang="es-MX" b="1" dirty="0"/>
              <a:t/>
            </a:r>
            <a:br>
              <a:rPr lang="es-MX" b="1" dirty="0"/>
            </a:br>
            <a:r>
              <a:rPr lang="es-MX" b="1" dirty="0" smtClean="0"/>
              <a:t/>
            </a:r>
            <a:br>
              <a:rPr lang="es-MX" b="1" dirty="0" smtClean="0"/>
            </a:br>
            <a:r>
              <a:rPr lang="es-MX" b="1" dirty="0"/>
              <a:t/>
            </a:r>
            <a:br>
              <a:rPr lang="es-MX" b="1" dirty="0"/>
            </a:br>
            <a:r>
              <a:rPr lang="es-MX" b="1" dirty="0" smtClean="0"/>
              <a:t/>
            </a:r>
            <a:br>
              <a:rPr lang="es-MX" b="1" dirty="0" smtClean="0"/>
            </a:br>
            <a:r>
              <a:rPr lang="es-MX" b="1" dirty="0"/>
              <a:t/>
            </a:r>
            <a:br>
              <a:rPr lang="es-MX" b="1" dirty="0"/>
            </a:br>
            <a:r>
              <a:rPr lang="es-MX" b="1" dirty="0" smtClean="0"/>
              <a:t/>
            </a:r>
            <a:br>
              <a:rPr lang="es-MX" b="1" dirty="0" smtClean="0"/>
            </a:br>
            <a:r>
              <a:rPr lang="es-MX" b="1" dirty="0"/>
              <a:t/>
            </a:r>
            <a:br>
              <a:rPr lang="es-MX" b="1" dirty="0"/>
            </a:br>
            <a:r>
              <a:rPr lang="es-MX" b="1" dirty="0" smtClean="0"/>
              <a:t>CONTENIDO</a:t>
            </a:r>
            <a:r>
              <a:rPr lang="es-MX" b="1" dirty="0"/>
              <a:t/>
            </a:r>
            <a:br>
              <a:rPr lang="es-MX" b="1" dirty="0"/>
            </a:br>
            <a:endParaRPr lang="es-MX" dirty="0"/>
          </a:p>
        </p:txBody>
      </p:sp>
      <p:graphicFrame>
        <p:nvGraphicFramePr>
          <p:cNvPr id="9" name="8 Marcador de contenido"/>
          <p:cNvGraphicFramePr>
            <a:graphicFrameLocks noGrp="1"/>
          </p:cNvGraphicFramePr>
          <p:nvPr>
            <p:ph sz="quarter" idx="1"/>
            <p:extLst>
              <p:ext uri="{D42A27DB-BD31-4B8C-83A1-F6EECF244321}">
                <p14:modId xmlns:p14="http://schemas.microsoft.com/office/powerpoint/2010/main" val="3461781998"/>
              </p:ext>
            </p:extLst>
          </p:nvPr>
        </p:nvGraphicFramePr>
        <p:xfrm>
          <a:off x="1979712" y="1268760"/>
          <a:ext cx="5256584" cy="4968240"/>
        </p:xfrm>
        <a:graphic>
          <a:graphicData uri="http://schemas.openxmlformats.org/drawingml/2006/table">
            <a:tbl>
              <a:tblPr firstRow="1" bandRow="1">
                <a:tableStyleId>{5C22544A-7EE6-4342-B048-85BDC9FD1C3A}</a:tableStyleId>
              </a:tblPr>
              <a:tblGrid>
                <a:gridCol w="4596008"/>
                <a:gridCol w="660576"/>
              </a:tblGrid>
              <a:tr h="4896544">
                <a:tc>
                  <a:txBody>
                    <a:bodyPr/>
                    <a:lstStyle/>
                    <a:p>
                      <a:endParaRPr lang="es-MX" sz="2000" dirty="0" smtClean="0"/>
                    </a:p>
                    <a:p>
                      <a:r>
                        <a:rPr lang="es-MX" sz="2000" dirty="0" smtClean="0"/>
                        <a:t>INTRODUCCIÓN</a:t>
                      </a:r>
                      <a:endParaRPr lang="es-MX" sz="2000" b="0" dirty="0" smtClean="0"/>
                    </a:p>
                    <a:p>
                      <a:endParaRPr lang="es-MX" sz="2000" dirty="0" smtClean="0"/>
                    </a:p>
                    <a:p>
                      <a:endParaRPr lang="es-MX" sz="2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000" dirty="0" smtClean="0"/>
                        <a:t>DIAPOSITIVAS DE LA UNIDAD III</a:t>
                      </a:r>
                    </a:p>
                    <a:p>
                      <a:endParaRPr lang="es-MX" sz="2000" dirty="0" smtClean="0"/>
                    </a:p>
                    <a:p>
                      <a:endParaRPr lang="es-MX" sz="2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000" dirty="0" smtClean="0"/>
                        <a:t>CONCLUSIONES </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0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s-MX" sz="2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MX" sz="2000" dirty="0" smtClean="0"/>
                        <a:t>BIBLIOGRAFIA</a:t>
                      </a:r>
                    </a:p>
                    <a:p>
                      <a:pPr marL="0" marR="0" indent="0" algn="l" defTabSz="914400" rtl="0" eaLnBrk="1" fontAlgn="auto" latinLnBrk="0" hangingPunct="1">
                        <a:lnSpc>
                          <a:spcPct val="100000"/>
                        </a:lnSpc>
                        <a:spcBef>
                          <a:spcPts val="0"/>
                        </a:spcBef>
                        <a:spcAft>
                          <a:spcPts val="0"/>
                        </a:spcAft>
                        <a:buClrTx/>
                        <a:buSzTx/>
                        <a:buFontTx/>
                        <a:buNone/>
                        <a:tabLst/>
                        <a:defRPr/>
                      </a:pPr>
                      <a:endParaRPr lang="es-MX" sz="20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s-MX" sz="2000" dirty="0" smtClean="0"/>
                    </a:p>
                    <a:p>
                      <a:r>
                        <a:rPr lang="es-MX" sz="2000" baseline="0" dirty="0" smtClean="0"/>
                        <a:t>MANUAL DE OPERACIÓN </a:t>
                      </a:r>
                    </a:p>
                    <a:p>
                      <a:endParaRPr lang="es-MX" sz="2000" baseline="0" dirty="0" smtClean="0"/>
                    </a:p>
                    <a:p>
                      <a:r>
                        <a:rPr lang="es-MX" sz="2000" baseline="0" dirty="0" smtClean="0"/>
                        <a:t>ANEXOS</a:t>
                      </a:r>
                    </a:p>
                  </a:txBody>
                  <a:tcPr/>
                </a:tc>
                <a:tc>
                  <a:txBody>
                    <a:bodyPr/>
                    <a:lstStyle/>
                    <a:p>
                      <a:endParaRPr lang="es-MX" sz="2000" b="0" dirty="0" smtClean="0"/>
                    </a:p>
                    <a:p>
                      <a:r>
                        <a:rPr lang="es-MX" sz="2000" b="0" dirty="0" smtClean="0"/>
                        <a:t>3</a:t>
                      </a:r>
                    </a:p>
                    <a:p>
                      <a:endParaRPr lang="es-MX" sz="2000" b="0" dirty="0" smtClean="0"/>
                    </a:p>
                    <a:p>
                      <a:endParaRPr lang="es-MX" sz="2400" b="0" dirty="0" smtClean="0"/>
                    </a:p>
                    <a:p>
                      <a:r>
                        <a:rPr lang="es-MX" sz="2000" b="0" dirty="0" smtClean="0"/>
                        <a:t>16</a:t>
                      </a:r>
                    </a:p>
                    <a:p>
                      <a:endParaRPr lang="es-MX" sz="2000" b="0" dirty="0" smtClean="0"/>
                    </a:p>
                    <a:p>
                      <a:endParaRPr lang="es-MX" sz="2000" b="0" dirty="0" smtClean="0"/>
                    </a:p>
                    <a:p>
                      <a:r>
                        <a:rPr lang="es-MX" sz="2000" b="0" dirty="0" smtClean="0"/>
                        <a:t>103</a:t>
                      </a:r>
                    </a:p>
                    <a:p>
                      <a:endParaRPr lang="es-MX" sz="2000" b="0" dirty="0" smtClean="0"/>
                    </a:p>
                    <a:p>
                      <a:endParaRPr lang="es-MX" sz="2400" b="0" dirty="0" smtClean="0"/>
                    </a:p>
                    <a:p>
                      <a:r>
                        <a:rPr lang="es-MX" sz="2000" b="0" dirty="0" smtClean="0"/>
                        <a:t>104</a:t>
                      </a:r>
                    </a:p>
                    <a:p>
                      <a:endParaRPr lang="es-MX" sz="2000" b="0" dirty="0" smtClean="0"/>
                    </a:p>
                    <a:p>
                      <a:r>
                        <a:rPr lang="es-MX" sz="2000" b="0" dirty="0" smtClean="0"/>
                        <a:t>105</a:t>
                      </a:r>
                    </a:p>
                    <a:p>
                      <a:endParaRPr lang="es-MX" sz="2000" b="0" dirty="0" smtClean="0"/>
                    </a:p>
                    <a:p>
                      <a:r>
                        <a:rPr lang="es-MX" sz="2000" b="0" dirty="0" smtClean="0"/>
                        <a:t>109</a:t>
                      </a:r>
                    </a:p>
                  </a:txBody>
                  <a:tcPr/>
                </a:tc>
              </a:tr>
            </a:tbl>
          </a:graphicData>
        </a:graphic>
      </p:graphicFrame>
    </p:spTree>
    <p:extLst>
      <p:ext uri="{BB962C8B-B14F-4D97-AF65-F5344CB8AC3E}">
        <p14:creationId xmlns:p14="http://schemas.microsoft.com/office/powerpoint/2010/main" val="17336611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708920"/>
            <a:ext cx="7772400" cy="1470025"/>
          </a:xfrm>
          <a:ln>
            <a:miter lim="800000"/>
            <a:headEnd/>
            <a:tailEnd/>
          </a:ln>
        </p:spPr>
        <p:txBody>
          <a:bodyPr>
            <a:normAutofit fontScale="90000"/>
          </a:bodyPr>
          <a:lstStyle/>
          <a:p>
            <a:pPr algn="ctr">
              <a:defRPr/>
            </a:pP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MX" sz="4400" dirty="0"/>
              <a:t/>
            </a:r>
            <a:br>
              <a:rPr lang="es-MX" sz="4400" dirty="0"/>
            </a:br>
            <a:r>
              <a:rPr lang="es-MX" sz="4800" dirty="0"/>
              <a:t/>
            </a:r>
            <a:br>
              <a:rPr lang="es-MX" sz="4800" dirty="0"/>
            </a:br>
            <a:r>
              <a:rPr lang="es-MX" sz="4800" dirty="0" smtClean="0"/>
              <a:t/>
            </a:r>
            <a:br>
              <a:rPr lang="es-MX" sz="4800" dirty="0" smtClean="0"/>
            </a:br>
            <a:r>
              <a:rPr lang="es-MX" sz="4800" dirty="0"/>
              <a:t/>
            </a:r>
            <a:br>
              <a:rPr lang="es-MX" sz="4800" dirty="0"/>
            </a:br>
            <a:r>
              <a:rPr lang="es-MX" sz="4800" dirty="0" smtClean="0"/>
              <a:t/>
            </a:r>
            <a:br>
              <a:rPr lang="es-MX" sz="4800" dirty="0" smtClean="0"/>
            </a:br>
            <a:r>
              <a:rPr lang="es-MX" sz="5400" b="1" dirty="0" smtClean="0">
                <a:solidFill>
                  <a:schemeClr val="tx1"/>
                </a:solidFill>
              </a:rPr>
              <a:t>2.1.1 </a:t>
            </a:r>
            <a:r>
              <a:rPr lang="es-MX" sz="5400" b="1" dirty="0">
                <a:solidFill>
                  <a:schemeClr val="tx1"/>
                </a:solidFill>
              </a:rPr>
              <a:t>Necesidades que atiende el proyecto</a:t>
            </a:r>
            <a:r>
              <a:rPr lang="es-MX" sz="5300" b="1" i="1" dirty="0">
                <a:solidFill>
                  <a:schemeClr val="tx1"/>
                </a:solidFill>
                <a:latin typeface="Arial" panose="020B0604020202020204" pitchFamily="34" charset="0"/>
                <a:cs typeface="Arial" panose="020B0604020202020204" pitchFamily="34" charset="0"/>
              </a:rPr>
              <a:t/>
            </a:r>
            <a:br>
              <a:rPr lang="es-MX" sz="5300" b="1" i="1" dirty="0">
                <a:solidFill>
                  <a:schemeClr val="tx1"/>
                </a:solidFill>
                <a:latin typeface="Arial" panose="020B0604020202020204" pitchFamily="34" charset="0"/>
                <a:cs typeface="Arial" panose="020B0604020202020204" pitchFamily="34" charset="0"/>
              </a:rPr>
            </a:br>
            <a:endParaRPr lang="es-MX" sz="53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605066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052736"/>
            <a:ext cx="6777317" cy="4779893"/>
          </a:xfrm>
        </p:spPr>
        <p:txBody>
          <a:bodyPr>
            <a:normAutofit fontScale="62500" lnSpcReduction="20000"/>
          </a:bodyPr>
          <a:lstStyle/>
          <a:p>
            <a:pPr marL="68580" indent="0" algn="just">
              <a:buNone/>
            </a:pPr>
            <a:r>
              <a:rPr lang="es-MX" sz="2900" b="1" dirty="0" smtClean="0"/>
              <a:t>“La necesidades  </a:t>
            </a:r>
            <a:r>
              <a:rPr lang="es-MX" sz="2900" b="1" dirty="0"/>
              <a:t>que dan origen a </a:t>
            </a:r>
            <a:r>
              <a:rPr lang="es-MX" sz="2900" b="1" dirty="0" smtClean="0"/>
              <a:t>un Proyectos </a:t>
            </a:r>
            <a:r>
              <a:rPr lang="es-MX" sz="2900" b="1" dirty="0"/>
              <a:t>de </a:t>
            </a:r>
            <a:r>
              <a:rPr lang="es-MX" sz="2900" b="1" dirty="0" smtClean="0"/>
              <a:t>Inversión puede estar dada por </a:t>
            </a:r>
            <a:r>
              <a:rPr lang="es-MX" sz="2900" b="1" dirty="0"/>
              <a:t>alguno de los siguientes casos o por una combinación de los mismos:</a:t>
            </a:r>
          </a:p>
          <a:p>
            <a:pPr marL="68580" indent="0" algn="just">
              <a:buNone/>
            </a:pPr>
            <a:endParaRPr lang="es-MX" sz="2900" dirty="0"/>
          </a:p>
          <a:p>
            <a:pPr algn="just"/>
            <a:r>
              <a:rPr lang="es-MX" sz="2900" dirty="0" smtClean="0"/>
              <a:t>La </a:t>
            </a:r>
            <a:r>
              <a:rPr lang="es-MX" sz="2900" dirty="0"/>
              <a:t>existencia de una necesidad insatisfecha</a:t>
            </a:r>
            <a:r>
              <a:rPr lang="es-MX" sz="2900" dirty="0" smtClean="0"/>
              <a:t>.</a:t>
            </a:r>
          </a:p>
          <a:p>
            <a:pPr marL="68580" indent="0" algn="just">
              <a:buNone/>
            </a:pPr>
            <a:endParaRPr lang="es-MX" sz="2900" dirty="0"/>
          </a:p>
          <a:p>
            <a:pPr algn="just"/>
            <a:r>
              <a:rPr lang="es-MX" sz="2900" dirty="0" smtClean="0"/>
              <a:t>La </a:t>
            </a:r>
            <a:r>
              <a:rPr lang="es-MX" sz="2900" dirty="0"/>
              <a:t>existencia de un recurso susceptible de explotación</a:t>
            </a:r>
            <a:r>
              <a:rPr lang="es-MX" sz="2900" dirty="0" smtClean="0"/>
              <a:t>.</a:t>
            </a:r>
          </a:p>
          <a:p>
            <a:pPr marL="68580" indent="0" algn="just">
              <a:buNone/>
            </a:pPr>
            <a:endParaRPr lang="es-MX" sz="2900" dirty="0"/>
          </a:p>
          <a:p>
            <a:pPr algn="just"/>
            <a:r>
              <a:rPr lang="es-MX" sz="2900" dirty="0" smtClean="0"/>
              <a:t>La </a:t>
            </a:r>
            <a:r>
              <a:rPr lang="es-MX" sz="2900" dirty="0"/>
              <a:t>existencia de una necesidad </a:t>
            </a:r>
            <a:r>
              <a:rPr lang="es-MX" sz="2900" dirty="0" smtClean="0"/>
              <a:t>política.</a:t>
            </a:r>
          </a:p>
          <a:p>
            <a:pPr marL="68580" indent="0" algn="just">
              <a:buNone/>
            </a:pPr>
            <a:endParaRPr lang="es-MX" sz="2900" dirty="0" smtClean="0"/>
          </a:p>
          <a:p>
            <a:pPr algn="just"/>
            <a:r>
              <a:rPr lang="es-MX" sz="2900" dirty="0" smtClean="0"/>
              <a:t>La </a:t>
            </a:r>
            <a:r>
              <a:rPr lang="es-MX" sz="2900" dirty="0"/>
              <a:t>necesidad de sustituir importaciones</a:t>
            </a:r>
            <a:r>
              <a:rPr lang="es-MX" sz="2900" dirty="0" smtClean="0"/>
              <a:t>.</a:t>
            </a:r>
          </a:p>
          <a:p>
            <a:pPr marL="68580" indent="0" algn="just">
              <a:buNone/>
            </a:pPr>
            <a:endParaRPr lang="es-MX" sz="2900" dirty="0"/>
          </a:p>
          <a:p>
            <a:pPr algn="just"/>
            <a:r>
              <a:rPr lang="es-MX" sz="2900" dirty="0" smtClean="0"/>
              <a:t>La </a:t>
            </a:r>
            <a:r>
              <a:rPr lang="es-MX" sz="2900" dirty="0"/>
              <a:t>posibilidad de competir a nivel internacional</a:t>
            </a:r>
            <a:r>
              <a:rPr lang="es-MX" sz="2900" dirty="0" smtClean="0"/>
              <a:t>.</a:t>
            </a:r>
          </a:p>
          <a:p>
            <a:pPr algn="just"/>
            <a:endParaRPr lang="es-MX" sz="2900" b="1" dirty="0"/>
          </a:p>
          <a:p>
            <a:endParaRPr lang="es-MX" dirty="0"/>
          </a:p>
          <a:p>
            <a:pPr marL="68580" indent="0">
              <a:buNone/>
            </a:pPr>
            <a:r>
              <a:rPr lang="es-MX" b="1" dirty="0"/>
              <a:t>	</a:t>
            </a:r>
            <a:endParaRPr lang="es-MX" dirty="0"/>
          </a:p>
        </p:txBody>
      </p:sp>
    </p:spTree>
    <p:extLst>
      <p:ext uri="{BB962C8B-B14F-4D97-AF65-F5344CB8AC3E}">
        <p14:creationId xmlns:p14="http://schemas.microsoft.com/office/powerpoint/2010/main" val="13383728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340768"/>
            <a:ext cx="6777317" cy="4491861"/>
          </a:xfrm>
        </p:spPr>
        <p:txBody>
          <a:bodyPr>
            <a:normAutofit lnSpcReduction="10000"/>
          </a:bodyPr>
          <a:lstStyle/>
          <a:p>
            <a:pPr algn="just"/>
            <a:r>
              <a:rPr lang="es-MX" dirty="0"/>
              <a:t>La necesidad de agregar valor a las materias primas</a:t>
            </a:r>
            <a:r>
              <a:rPr lang="es-MX" dirty="0" smtClean="0"/>
              <a:t>.</a:t>
            </a:r>
          </a:p>
          <a:p>
            <a:pPr marL="68580" indent="0" algn="just">
              <a:buNone/>
            </a:pPr>
            <a:endParaRPr lang="es-MX" dirty="0"/>
          </a:p>
          <a:p>
            <a:pPr algn="just"/>
            <a:r>
              <a:rPr lang="es-MX" dirty="0" smtClean="0"/>
              <a:t>La </a:t>
            </a:r>
            <a:r>
              <a:rPr lang="es-MX" dirty="0"/>
              <a:t>posibilidad de innovar o mejorar productos a menor costo</a:t>
            </a:r>
            <a:r>
              <a:rPr lang="es-MX" dirty="0" smtClean="0"/>
              <a:t>.</a:t>
            </a:r>
          </a:p>
          <a:p>
            <a:pPr marL="68580" indent="0" algn="just">
              <a:buNone/>
            </a:pPr>
            <a:endParaRPr lang="es-MX" dirty="0"/>
          </a:p>
          <a:p>
            <a:pPr algn="just"/>
            <a:r>
              <a:rPr lang="es-MX" dirty="0" smtClean="0"/>
              <a:t>La </a:t>
            </a:r>
            <a:r>
              <a:rPr lang="es-MX" dirty="0"/>
              <a:t>necesidad de desarrollar algún polo de desarrollo</a:t>
            </a:r>
            <a:r>
              <a:rPr lang="es-MX" dirty="0" smtClean="0"/>
              <a:t>.</a:t>
            </a:r>
          </a:p>
          <a:p>
            <a:pPr marL="68580" indent="0" algn="just">
              <a:buNone/>
            </a:pPr>
            <a:endParaRPr lang="es-MX" dirty="0"/>
          </a:p>
          <a:p>
            <a:pPr algn="just"/>
            <a:r>
              <a:rPr lang="es-MX" dirty="0" smtClean="0"/>
              <a:t>La </a:t>
            </a:r>
            <a:r>
              <a:rPr lang="es-MX" dirty="0"/>
              <a:t>necesidad de aseguramiento de calidad en un </a:t>
            </a:r>
            <a:r>
              <a:rPr lang="es-MX" dirty="0" smtClean="0"/>
              <a:t>producto o </a:t>
            </a:r>
            <a:r>
              <a:rPr lang="es-MX" b="1" i="1" u="sng" dirty="0" smtClean="0"/>
              <a:t>servicio</a:t>
            </a:r>
            <a:r>
              <a:rPr lang="es-MX" dirty="0" smtClean="0"/>
              <a:t>.</a:t>
            </a:r>
            <a:endParaRPr lang="es-MX" dirty="0"/>
          </a:p>
          <a:p>
            <a:endParaRPr lang="es-ES" dirty="0"/>
          </a:p>
          <a:p>
            <a:endParaRPr lang="es-MX" dirty="0"/>
          </a:p>
        </p:txBody>
      </p:sp>
    </p:spTree>
    <p:extLst>
      <p:ext uri="{BB962C8B-B14F-4D97-AF65-F5344CB8AC3E}">
        <p14:creationId xmlns:p14="http://schemas.microsoft.com/office/powerpoint/2010/main" val="15675583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412776"/>
            <a:ext cx="6777317" cy="4419853"/>
          </a:xfrm>
        </p:spPr>
        <p:txBody>
          <a:bodyPr>
            <a:normAutofit fontScale="92500" lnSpcReduction="20000"/>
          </a:bodyPr>
          <a:lstStyle/>
          <a:p>
            <a:pPr algn="just"/>
            <a:r>
              <a:rPr lang="es-ES" dirty="0" smtClean="0"/>
              <a:t>Las </a:t>
            </a:r>
            <a:r>
              <a:rPr lang="es-ES" dirty="0"/>
              <a:t>necesidad del consumidor esta determinada por toda una trama compleja de móviles fisiológicos, sociológicos y psicológicos. </a:t>
            </a:r>
            <a:endParaRPr lang="es-ES" dirty="0" smtClean="0"/>
          </a:p>
          <a:p>
            <a:pPr marL="68580" indent="0" algn="just">
              <a:buNone/>
            </a:pPr>
            <a:endParaRPr lang="es-ES" dirty="0" smtClean="0"/>
          </a:p>
          <a:p>
            <a:pPr algn="just"/>
            <a:r>
              <a:rPr lang="es-ES" dirty="0" smtClean="0"/>
              <a:t>En </a:t>
            </a:r>
            <a:r>
              <a:rPr lang="es-ES" dirty="0"/>
              <a:t>el caso de los alimentos elaborados la necesidad del consumidor se expresa frecuentemente en forma de gusto olor, color y textura y presentación. </a:t>
            </a:r>
            <a:endParaRPr lang="es-ES" dirty="0" smtClean="0"/>
          </a:p>
          <a:p>
            <a:pPr marL="68580" indent="0" algn="just">
              <a:buNone/>
            </a:pPr>
            <a:endParaRPr lang="es-ES" dirty="0" smtClean="0"/>
          </a:p>
          <a:p>
            <a:pPr algn="just"/>
            <a:r>
              <a:rPr lang="es-ES" dirty="0" smtClean="0"/>
              <a:t>En </a:t>
            </a:r>
            <a:r>
              <a:rPr lang="es-ES" dirty="0"/>
              <a:t>un sentido estricto las necesidades están ligadas a la nutrición y la satisfacción y satisfacción delos </a:t>
            </a:r>
            <a:r>
              <a:rPr lang="es-ES" dirty="0" smtClean="0"/>
              <a:t>apetitos”. (Nacional Financiera,1992:26)</a:t>
            </a:r>
            <a:endParaRPr lang="es-MX" dirty="0"/>
          </a:p>
          <a:p>
            <a:endParaRPr lang="es-MX" dirty="0"/>
          </a:p>
        </p:txBody>
      </p:sp>
    </p:spTree>
    <p:extLst>
      <p:ext uri="{BB962C8B-B14F-4D97-AF65-F5344CB8AC3E}">
        <p14:creationId xmlns:p14="http://schemas.microsoft.com/office/powerpoint/2010/main" val="18166806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2852936"/>
            <a:ext cx="6777317" cy="2979693"/>
          </a:xfrm>
        </p:spPr>
        <p:txBody>
          <a:bodyPr/>
          <a:lstStyle/>
          <a:p>
            <a:pPr algn="just"/>
            <a:r>
              <a:rPr lang="es-MX" dirty="0"/>
              <a:t>El </a:t>
            </a:r>
            <a:r>
              <a:rPr lang="es-MX" dirty="0" smtClean="0"/>
              <a:t>producto así como el </a:t>
            </a:r>
            <a:r>
              <a:rPr lang="es-MX" b="1" dirty="0" smtClean="0"/>
              <a:t>servicio</a:t>
            </a:r>
            <a:r>
              <a:rPr lang="es-MX" dirty="0" smtClean="0"/>
              <a:t>  </a:t>
            </a:r>
            <a:r>
              <a:rPr lang="es-MX" dirty="0"/>
              <a:t>debe </a:t>
            </a:r>
            <a:r>
              <a:rPr lang="es-MX" dirty="0" smtClean="0"/>
              <a:t>satisfacer las </a:t>
            </a:r>
            <a:r>
              <a:rPr lang="es-MX" dirty="0"/>
              <a:t>expectativas de los consumidores en cuanto a calidad y uso, pero de mantenerse dentro de los limites del precio. </a:t>
            </a:r>
          </a:p>
        </p:txBody>
      </p:sp>
      <p:pic>
        <p:nvPicPr>
          <p:cNvPr id="1026" name="Imagen 31" descr="avon solution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980728"/>
            <a:ext cx="1716782"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p:nvPicPr>
        <p:blipFill>
          <a:blip r:embed="rId3" cstate="print"/>
          <a:srcRect/>
          <a:stretch>
            <a:fillRect/>
          </a:stretch>
        </p:blipFill>
        <p:spPr bwMode="auto">
          <a:xfrm>
            <a:off x="1115616" y="980728"/>
            <a:ext cx="2592288" cy="1440160"/>
          </a:xfrm>
          <a:prstGeom prst="rect">
            <a:avLst/>
          </a:prstGeom>
          <a:noFill/>
          <a:ln w="9525">
            <a:noFill/>
            <a:miter lim="800000"/>
            <a:headEnd/>
            <a:tailEnd/>
          </a:ln>
          <a:effectLst>
            <a:reflection blurRad="6350" stA="52000" endA="300" endPos="35000" dir="5400000" sy="-100000" algn="bl" rotWithShape="0"/>
            <a:softEdge rad="63500"/>
          </a:effectLst>
        </p:spPr>
      </p:pic>
    </p:spTree>
    <p:extLst>
      <p:ext uri="{BB962C8B-B14F-4D97-AF65-F5344CB8AC3E}">
        <p14:creationId xmlns:p14="http://schemas.microsoft.com/office/powerpoint/2010/main" val="36106238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412776"/>
            <a:ext cx="6777317" cy="4419853"/>
          </a:xfrm>
        </p:spPr>
        <p:txBody>
          <a:bodyPr/>
          <a:lstStyle/>
          <a:p>
            <a:pPr marL="68580" indent="0" algn="just">
              <a:lnSpc>
                <a:spcPct val="80000"/>
              </a:lnSpc>
              <a:buNone/>
              <a:defRPr/>
            </a:pPr>
            <a:r>
              <a:rPr lang="es-ES_tradnl" dirty="0" smtClean="0"/>
              <a:t>Las necesidades del proyecto se enfocarán a  </a:t>
            </a:r>
            <a:r>
              <a:rPr lang="es-ES_tradnl" dirty="0"/>
              <a:t>la cantidad de Producto </a:t>
            </a:r>
            <a:r>
              <a:rPr lang="es-ES_tradnl" dirty="0" smtClean="0"/>
              <a:t>o </a:t>
            </a:r>
            <a:r>
              <a:rPr lang="es-ES_tradnl" b="1" i="1" u="sng" dirty="0" smtClean="0"/>
              <a:t>servicio</a:t>
            </a:r>
            <a:r>
              <a:rPr lang="es-ES_tradnl" dirty="0" smtClean="0"/>
              <a:t> </a:t>
            </a:r>
            <a:r>
              <a:rPr lang="es-ES_tradnl" dirty="0"/>
              <a:t>que se desea vender o </a:t>
            </a:r>
            <a:r>
              <a:rPr lang="es-ES_tradnl" dirty="0" smtClean="0"/>
              <a:t>brindar.</a:t>
            </a:r>
            <a:endParaRPr lang="es-MX" dirty="0"/>
          </a:p>
        </p:txBody>
      </p:sp>
      <p:pic>
        <p:nvPicPr>
          <p:cNvPr id="4" name="3 Imagen" descr="intro_servicios.jpg"/>
          <p:cNvPicPr/>
          <p:nvPr/>
        </p:nvPicPr>
        <p:blipFill>
          <a:blip r:embed="rId2" cstate="print"/>
          <a:stretch>
            <a:fillRect/>
          </a:stretch>
        </p:blipFill>
        <p:spPr>
          <a:xfrm>
            <a:off x="3044388" y="2564904"/>
            <a:ext cx="3000375" cy="1994535"/>
          </a:xfrm>
          <a:prstGeom prst="rect">
            <a:avLst/>
          </a:prstGeom>
          <a:ln>
            <a:noFill/>
          </a:ln>
          <a:effectLst>
            <a:softEdge rad="112500"/>
          </a:effectLst>
        </p:spPr>
      </p:pic>
    </p:spTree>
    <p:extLst>
      <p:ext uri="{BB962C8B-B14F-4D97-AF65-F5344CB8AC3E}">
        <p14:creationId xmlns:p14="http://schemas.microsoft.com/office/powerpoint/2010/main" val="15223273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708920"/>
            <a:ext cx="7772400" cy="1470025"/>
          </a:xfrm>
          <a:ln>
            <a:miter lim="800000"/>
            <a:headEnd/>
            <a:tailEnd/>
          </a:ln>
        </p:spPr>
        <p:txBody>
          <a:bodyPr>
            <a:normAutofit fontScale="90000"/>
          </a:bodyPr>
          <a:lstStyle/>
          <a:p>
            <a:pPr algn="ctr">
              <a:defRPr/>
            </a:pP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MX" sz="4400" b="1" dirty="0">
                <a:solidFill>
                  <a:schemeClr val="tx1"/>
                </a:solidFill>
              </a:rPr>
              <a:t/>
            </a:r>
            <a:br>
              <a:rPr lang="es-MX" sz="4400" b="1" dirty="0">
                <a:solidFill>
                  <a:schemeClr val="tx1"/>
                </a:solidFill>
              </a:rPr>
            </a:br>
            <a:r>
              <a:rPr lang="es-MX" sz="4800" b="1" dirty="0">
                <a:solidFill>
                  <a:schemeClr val="tx1"/>
                </a:solidFill>
              </a:rPr>
              <a:t/>
            </a:r>
            <a:br>
              <a:rPr lang="es-MX" sz="4800" b="1" dirty="0">
                <a:solidFill>
                  <a:schemeClr val="tx1"/>
                </a:solidFill>
              </a:rPr>
            </a:br>
            <a:r>
              <a:rPr lang="es-MX" sz="5400" b="1" dirty="0">
                <a:solidFill>
                  <a:schemeClr val="tx1"/>
                </a:solidFill>
              </a:rPr>
              <a:t>2.1.2 Estudio de la Oferta</a:t>
            </a:r>
            <a:r>
              <a:rPr lang="es-MX" sz="5300" b="1" i="1" dirty="0">
                <a:solidFill>
                  <a:schemeClr val="tx1"/>
                </a:solidFill>
                <a:latin typeface="Arial" panose="020B0604020202020204" pitchFamily="34" charset="0"/>
                <a:cs typeface="Arial" panose="020B0604020202020204" pitchFamily="34" charset="0"/>
              </a:rPr>
              <a:t/>
            </a:r>
            <a:br>
              <a:rPr lang="es-MX" sz="5300" b="1" i="1" dirty="0">
                <a:solidFill>
                  <a:schemeClr val="tx1"/>
                </a:solidFill>
                <a:latin typeface="Arial" panose="020B0604020202020204" pitchFamily="34" charset="0"/>
                <a:cs typeface="Arial" panose="020B0604020202020204" pitchFamily="34" charset="0"/>
              </a:rPr>
            </a:br>
            <a:endParaRPr lang="es-MX" sz="53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605066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908720"/>
            <a:ext cx="6777317" cy="4923909"/>
          </a:xfrm>
        </p:spPr>
        <p:txBody>
          <a:bodyPr/>
          <a:lstStyle/>
          <a:p>
            <a:pPr algn="just"/>
            <a:r>
              <a:rPr lang="es-MX" dirty="0" smtClean="0"/>
              <a:t>“El propósito que se persigue mediante el análisis de la oferta es determinar o medir las cantidades y las condiciones en que una economía puede y quiere poner a disposición del mercado un bien o servicio”. (Baca, 2010:41)</a:t>
            </a:r>
            <a:endParaRPr lang="es-MX" dirty="0"/>
          </a:p>
        </p:txBody>
      </p:sp>
      <p:pic>
        <p:nvPicPr>
          <p:cNvPr id="4" name="Picture 14" descr="http://t3.gstatic.com/images?q=tbn:ANd9GcTNrlay1-oCc-32onUUKEND7oYSn4JXFLoq3DP6e0Fm_6DliIwUAQ"/>
          <p:cNvPicPr>
            <a:picLocks noChangeAspect="1" noChangeArrowheads="1"/>
          </p:cNvPicPr>
          <p:nvPr/>
        </p:nvPicPr>
        <p:blipFill>
          <a:blip r:embed="rId2" cstate="print"/>
          <a:srcRect/>
          <a:stretch>
            <a:fillRect/>
          </a:stretch>
        </p:blipFill>
        <p:spPr bwMode="auto">
          <a:xfrm>
            <a:off x="5580112" y="3573016"/>
            <a:ext cx="2838450" cy="1609726"/>
          </a:xfrm>
          <a:prstGeom prst="rect">
            <a:avLst/>
          </a:prstGeom>
          <a:ln>
            <a:noFill/>
          </a:ln>
          <a:effectLst>
            <a:softEdge rad="112500"/>
          </a:effectLst>
        </p:spPr>
      </p:pic>
      <p:pic>
        <p:nvPicPr>
          <p:cNvPr id="5" name="Picture 8" descr="http://www.megalife.ws/images/articulos_hogar.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726754">
            <a:off x="1460217" y="3668469"/>
            <a:ext cx="2727325"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37960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par>
                          <p:cTn id="8" fill="hold">
                            <p:stCondLst>
                              <p:cond delay="0"/>
                            </p:stCondLst>
                            <p:childTnLst>
                              <p:par>
                                <p:cTn id="9" presetID="24" presetClass="entr" presetSubtype="0" fill="hold" nodeType="afterEffect">
                                  <p:stCondLst>
                                    <p:cond delay="1000"/>
                                  </p:stCondLst>
                                  <p:childTnLst>
                                    <p:set>
                                      <p:cBhvr>
                                        <p:cTn id="10" dur="1" fill="hold">
                                          <p:stCondLst>
                                            <p:cond delay="0"/>
                                          </p:stCondLst>
                                        </p:cTn>
                                        <p:tgtEl>
                                          <p:spTgt spid="5"/>
                                        </p:tgtEl>
                                        <p:attrNameLst>
                                          <p:attrName>style.visibility</p:attrName>
                                        </p:attrNameLst>
                                      </p:cBhvr>
                                      <p:to>
                                        <p:strVal val="visible"/>
                                      </p:to>
                                    </p:set>
                                    <p:anim to="" calcmode="lin" valueType="num">
                                      <p:cBhvr>
                                        <p:cTn id="11"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68580" indent="0" algn="just">
              <a:buNone/>
            </a:pPr>
            <a:endParaRPr lang="es-ES" b="1" dirty="0" smtClean="0"/>
          </a:p>
          <a:p>
            <a:pPr marL="68580" indent="0" algn="just">
              <a:buNone/>
            </a:pPr>
            <a:endParaRPr lang="es-ES" b="1" dirty="0"/>
          </a:p>
          <a:p>
            <a:pPr marL="68580" indent="0" algn="just">
              <a:buNone/>
            </a:pPr>
            <a:r>
              <a:rPr lang="es-ES" b="1" dirty="0" smtClean="0"/>
              <a:t>El </a:t>
            </a:r>
            <a:r>
              <a:rPr lang="es-ES" b="1" dirty="0"/>
              <a:t>comportamiento de la oferta y qué cantidades ofrecen o pueden proporcionar los proveedores de bienes o servicios que produciría el proyecto. </a:t>
            </a:r>
            <a:endParaRPr lang="es-MX" dirty="0"/>
          </a:p>
        </p:txBody>
      </p:sp>
      <p:pic>
        <p:nvPicPr>
          <p:cNvPr id="5" name="4 Imagen" descr="productos-de-soya.jpg"/>
          <p:cNvPicPr>
            <a:picLocks noChangeAspect="1"/>
          </p:cNvPicPr>
          <p:nvPr/>
        </p:nvPicPr>
        <p:blipFill>
          <a:blip r:embed="rId2" cstate="print"/>
          <a:stretch>
            <a:fillRect/>
          </a:stretch>
        </p:blipFill>
        <p:spPr>
          <a:xfrm>
            <a:off x="3131840" y="980728"/>
            <a:ext cx="2781632" cy="1882988"/>
          </a:xfrm>
          <a:prstGeom prst="rect">
            <a:avLst/>
          </a:prstGeom>
          <a:ln>
            <a:noFill/>
          </a:ln>
          <a:effectLst>
            <a:softEdge rad="112500"/>
          </a:effectLst>
        </p:spPr>
      </p:pic>
    </p:spTree>
    <p:extLst>
      <p:ext uri="{BB962C8B-B14F-4D97-AF65-F5344CB8AC3E}">
        <p14:creationId xmlns:p14="http://schemas.microsoft.com/office/powerpoint/2010/main" val="13871218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pPr algn="just"/>
            <a:endParaRPr lang="es-ES" b="1" dirty="0" smtClean="0"/>
          </a:p>
          <a:p>
            <a:pPr algn="just"/>
            <a:endParaRPr lang="es-ES" b="1" dirty="0"/>
          </a:p>
          <a:p>
            <a:pPr algn="just"/>
            <a:r>
              <a:rPr lang="es-ES" b="1" dirty="0" smtClean="0"/>
              <a:t>Este </a:t>
            </a:r>
            <a:r>
              <a:rPr lang="es-ES" b="1" dirty="0"/>
              <a:t>examen abarcará el producto principal de sus subproductos,  aunque haya evidentes dificultades en la recopilación de este tipo de datos, se procurará fijar las condiciones de producción de los proveedores más importantes. </a:t>
            </a:r>
            <a:endParaRPr lang="es-MX" dirty="0"/>
          </a:p>
          <a:p>
            <a:endParaRPr lang="es-MX" dirty="0"/>
          </a:p>
        </p:txBody>
      </p:sp>
      <p:pic>
        <p:nvPicPr>
          <p:cNvPr id="4" name="3 Imagen" descr="pda08.gif"/>
          <p:cNvPicPr>
            <a:picLocks noChangeAspect="1"/>
          </p:cNvPicPr>
          <p:nvPr/>
        </p:nvPicPr>
        <p:blipFill>
          <a:blip r:embed="rId2" cstate="print"/>
          <a:stretch>
            <a:fillRect/>
          </a:stretch>
        </p:blipFill>
        <p:spPr>
          <a:xfrm>
            <a:off x="2699792" y="1052736"/>
            <a:ext cx="2808312" cy="19770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3870444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692696"/>
            <a:ext cx="7024744" cy="432048"/>
          </a:xfrm>
        </p:spPr>
        <p:txBody>
          <a:bodyPr>
            <a:normAutofit fontScale="90000"/>
          </a:bodyPr>
          <a:lstStyle/>
          <a:p>
            <a:r>
              <a:rPr lang="es-MX" b="1" dirty="0" smtClean="0"/>
              <a:t>INTRODUCCIÓN</a:t>
            </a:r>
            <a:r>
              <a:rPr lang="es-MX" dirty="0" smtClean="0"/>
              <a:t> </a:t>
            </a:r>
            <a:endParaRPr lang="es-MX" dirty="0"/>
          </a:p>
        </p:txBody>
      </p:sp>
      <p:sp>
        <p:nvSpPr>
          <p:cNvPr id="3" name="2 Marcador de contenido"/>
          <p:cNvSpPr>
            <a:spLocks noGrp="1"/>
          </p:cNvSpPr>
          <p:nvPr>
            <p:ph idx="1"/>
          </p:nvPr>
        </p:nvSpPr>
        <p:spPr>
          <a:xfrm>
            <a:off x="1115616" y="1340768"/>
            <a:ext cx="6777317" cy="4445081"/>
          </a:xfrm>
        </p:spPr>
        <p:txBody>
          <a:bodyPr>
            <a:normAutofit lnSpcReduction="10000"/>
          </a:bodyPr>
          <a:lstStyle/>
          <a:p>
            <a:pPr marL="68580" indent="0" algn="just">
              <a:buNone/>
            </a:pPr>
            <a:r>
              <a:rPr lang="es-MX" dirty="0" smtClean="0"/>
              <a:t>El presente material didáctico pretende dar a conocer los temas  que corresponden a  la </a:t>
            </a:r>
            <a:r>
              <a:rPr lang="es-MX" b="1" dirty="0" smtClean="0"/>
              <a:t>Unidad 2</a:t>
            </a:r>
            <a:r>
              <a:rPr lang="es-MX" b="1" dirty="0"/>
              <a:t>. ESTUDIO DE </a:t>
            </a:r>
            <a:r>
              <a:rPr lang="es-MX" b="1" dirty="0" smtClean="0"/>
              <a:t>MERCADO</a:t>
            </a:r>
            <a:r>
              <a:rPr lang="es-MX" b="1" i="1" dirty="0" smtClean="0"/>
              <a:t>,</a:t>
            </a:r>
            <a:r>
              <a:rPr lang="es-MX" b="1" dirty="0"/>
              <a:t> Programa de Proyecto Terminal (Desarrollo de Negocios Turísticos) </a:t>
            </a:r>
            <a:r>
              <a:rPr lang="es-MX" dirty="0" smtClean="0"/>
              <a:t>de la </a:t>
            </a:r>
            <a:r>
              <a:rPr lang="es-MX" i="1" dirty="0" smtClean="0"/>
              <a:t>Especialidad </a:t>
            </a:r>
            <a:r>
              <a:rPr lang="es-MX" i="1" dirty="0"/>
              <a:t>en Administración de Empresas Turísticas, </a:t>
            </a:r>
            <a:r>
              <a:rPr lang="es-MX" dirty="0"/>
              <a:t> perteneciente a la </a:t>
            </a:r>
            <a:r>
              <a:rPr lang="es-MX" dirty="0" smtClean="0"/>
              <a:t>Facultad de Turismo y Gastronomía, debido a que es la primera ocasión que imparto la </a:t>
            </a:r>
            <a:r>
              <a:rPr lang="es-MX" dirty="0"/>
              <a:t>materia (Ver anexos</a:t>
            </a:r>
            <a:r>
              <a:rPr lang="es-MX" dirty="0" smtClean="0"/>
              <a:t>) y servirá para que los estudiantes de la </a:t>
            </a:r>
            <a:r>
              <a:rPr lang="es-MX" b="1" dirty="0" smtClean="0"/>
              <a:t>E</a:t>
            </a:r>
            <a:r>
              <a:rPr lang="es-MX" b="1" dirty="0" smtClean="0">
                <a:solidFill>
                  <a:schemeClr val="tx1"/>
                </a:solidFill>
              </a:rPr>
              <a:t>specialidad</a:t>
            </a:r>
            <a:r>
              <a:rPr lang="es-MX" dirty="0" smtClean="0"/>
              <a:t> adquieran los conocimientos que marca esta Unidad de Aprendizaje. </a:t>
            </a:r>
            <a:endParaRPr lang="es-MX" dirty="0"/>
          </a:p>
        </p:txBody>
      </p:sp>
    </p:spTree>
    <p:extLst>
      <p:ext uri="{BB962C8B-B14F-4D97-AF65-F5344CB8AC3E}">
        <p14:creationId xmlns:p14="http://schemas.microsoft.com/office/powerpoint/2010/main" val="23308613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endParaRPr lang="es-ES" b="1" dirty="0" smtClean="0"/>
          </a:p>
          <a:p>
            <a:pPr algn="just"/>
            <a:endParaRPr lang="es-ES" b="1" dirty="0"/>
          </a:p>
          <a:p>
            <a:pPr algn="just"/>
            <a:r>
              <a:rPr lang="es-ES" b="1" dirty="0" smtClean="0"/>
              <a:t>El </a:t>
            </a:r>
            <a:r>
              <a:rPr lang="es-ES" b="1" dirty="0"/>
              <a:t>análisis se referirá a las situaciones actual y futura y deberá ofrecer las bases para prever las posibilidades del proyecto en las condiciones de competencia existentes.</a:t>
            </a:r>
            <a:endParaRPr lang="es-MX" dirty="0"/>
          </a:p>
          <a:p>
            <a:pPr marL="68580" indent="0">
              <a:buNone/>
            </a:pPr>
            <a:endParaRPr lang="es-MX" dirty="0"/>
          </a:p>
          <a:p>
            <a:endParaRPr lang="es-MX" dirty="0"/>
          </a:p>
        </p:txBody>
      </p:sp>
      <p:pic>
        <p:nvPicPr>
          <p:cNvPr id="4" name="3 Imagen" descr="como-aumentar-ventas-de-un-negocio.jpg"/>
          <p:cNvPicPr>
            <a:picLocks noChangeAspect="1"/>
          </p:cNvPicPr>
          <p:nvPr/>
        </p:nvPicPr>
        <p:blipFill>
          <a:blip r:embed="rId2" cstate="print"/>
          <a:stretch>
            <a:fillRect/>
          </a:stretch>
        </p:blipFill>
        <p:spPr>
          <a:xfrm>
            <a:off x="1547664" y="692696"/>
            <a:ext cx="3340100" cy="2384142"/>
          </a:xfrm>
          <a:prstGeom prst="rect">
            <a:avLst/>
          </a:prstGeom>
          <a:ln>
            <a:noFill/>
          </a:ln>
          <a:effectLst>
            <a:softEdge rad="112500"/>
          </a:effectLst>
        </p:spPr>
      </p:pic>
    </p:spTree>
    <p:extLst>
      <p:ext uri="{BB962C8B-B14F-4D97-AF65-F5344CB8AC3E}">
        <p14:creationId xmlns:p14="http://schemas.microsoft.com/office/powerpoint/2010/main" val="31386195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340768"/>
            <a:ext cx="6777317" cy="4491861"/>
          </a:xfrm>
        </p:spPr>
        <p:txBody>
          <a:bodyPr/>
          <a:lstStyle/>
          <a:p>
            <a:pPr lvl="0"/>
            <a:r>
              <a:rPr lang="es-ES" b="1" dirty="0"/>
              <a:t>Situación Actual .</a:t>
            </a:r>
            <a:endParaRPr lang="es-MX" dirty="0"/>
          </a:p>
          <a:p>
            <a:pPr marL="68580" indent="0">
              <a:buNone/>
            </a:pPr>
            <a:endParaRPr lang="es-MX" dirty="0"/>
          </a:p>
          <a:p>
            <a:pPr algn="just"/>
            <a:r>
              <a:rPr lang="es-ES" b="1" dirty="0" smtClean="0"/>
              <a:t>Se debe analizar </a:t>
            </a:r>
            <a:r>
              <a:rPr lang="es-ES" b="1" dirty="0"/>
              <a:t>un conjunto de datos estadísticos suficientes para caracterizar la evolución de la oferta, sin limitarse a los datos del último año conocido.</a:t>
            </a:r>
            <a:endParaRPr lang="es-MX" dirty="0"/>
          </a:p>
        </p:txBody>
      </p:sp>
      <p:pic>
        <p:nvPicPr>
          <p:cNvPr id="4" name="3 Imagen" descr="MKGRUPO.JPG"/>
          <p:cNvPicPr>
            <a:picLocks noChangeAspect="1"/>
          </p:cNvPicPr>
          <p:nvPr/>
        </p:nvPicPr>
        <p:blipFill>
          <a:blip r:embed="rId2" cstate="print"/>
          <a:stretch>
            <a:fillRect/>
          </a:stretch>
        </p:blipFill>
        <p:spPr>
          <a:xfrm>
            <a:off x="3203847" y="4005064"/>
            <a:ext cx="2520281" cy="2088232"/>
          </a:xfrm>
          <a:prstGeom prst="rect">
            <a:avLst/>
          </a:prstGeom>
          <a:ln>
            <a:noFill/>
          </a:ln>
          <a:effectLst>
            <a:softEdge rad="112500"/>
          </a:effectLst>
        </p:spPr>
      </p:pic>
    </p:spTree>
    <p:extLst>
      <p:ext uri="{BB962C8B-B14F-4D97-AF65-F5344CB8AC3E}">
        <p14:creationId xmlns:p14="http://schemas.microsoft.com/office/powerpoint/2010/main" val="920085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100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124744"/>
            <a:ext cx="6777317" cy="4707885"/>
          </a:xfrm>
        </p:spPr>
        <p:txBody>
          <a:bodyPr/>
          <a:lstStyle/>
          <a:p>
            <a:endParaRPr lang="es-MX" dirty="0"/>
          </a:p>
          <a:p>
            <a:pPr marL="68580" indent="0" algn="just">
              <a:buNone/>
            </a:pPr>
            <a:r>
              <a:rPr lang="es-ES" b="1" dirty="0" smtClean="0"/>
              <a:t>Se deben </a:t>
            </a:r>
            <a:r>
              <a:rPr lang="es-ES" b="1" dirty="0"/>
              <a:t>analizar </a:t>
            </a:r>
            <a:r>
              <a:rPr lang="es-ES" b="1" dirty="0" smtClean="0"/>
              <a:t>suficientes </a:t>
            </a:r>
            <a:r>
              <a:rPr lang="es-ES" b="1" dirty="0"/>
              <a:t>datos que aclaren el régimen de mercado y lo caractericen en su estructura como de competencia perfecta o imperfecta en sus diferentes modalidades.</a:t>
            </a:r>
            <a:endParaRPr lang="es-MX" dirty="0"/>
          </a:p>
        </p:txBody>
      </p:sp>
      <p:pic>
        <p:nvPicPr>
          <p:cNvPr id="4" name="Picture 4" descr="http://t3.gstatic.com/images?q=tbn:ANd9GcQ5H-t3Cru3uLm3EXj2D3KlEnt-T4nHKOAsTkOlDqQRy_rT0nR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3789040"/>
            <a:ext cx="2581275" cy="172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6535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a:r>
              <a:rPr lang="es-ES" b="1" dirty="0"/>
              <a:t>Situación futura.</a:t>
            </a:r>
            <a:endParaRPr lang="es-MX" dirty="0"/>
          </a:p>
          <a:p>
            <a:pPr marL="68580" indent="0">
              <a:buNone/>
            </a:pPr>
            <a:endParaRPr lang="es-MX" dirty="0"/>
          </a:p>
          <a:p>
            <a:pPr algn="just"/>
            <a:r>
              <a:rPr lang="es-ES" b="1" dirty="0" smtClean="0"/>
              <a:t>“Evolución </a:t>
            </a:r>
            <a:r>
              <a:rPr lang="es-ES" b="1" dirty="0"/>
              <a:t>previsible de la oferta. Haga algún tipo de previsión de la evolución de la oferta actual, formulando hipótesis sobre los factores que condicionarán la participación del proyecto en la oferta </a:t>
            </a:r>
            <a:r>
              <a:rPr lang="es-ES" b="1" dirty="0" smtClean="0"/>
              <a:t>futura”. </a:t>
            </a:r>
            <a:r>
              <a:rPr lang="es-ES" b="1" dirty="0"/>
              <a:t>(Nacional </a:t>
            </a:r>
            <a:r>
              <a:rPr lang="es-ES" b="1" dirty="0" smtClean="0"/>
              <a:t>Financiera,1992:44)</a:t>
            </a:r>
            <a:endParaRPr lang="es-MX" dirty="0"/>
          </a:p>
          <a:p>
            <a:endParaRPr lang="es-MX" dirty="0"/>
          </a:p>
          <a:p>
            <a:pPr algn="just"/>
            <a:endParaRPr lang="es-MX" dirty="0"/>
          </a:p>
        </p:txBody>
      </p:sp>
      <p:pic>
        <p:nvPicPr>
          <p:cNvPr id="4" name="Picture 6" descr="http://t1.gstatic.com/images?q=tbn:ANd9GcRr0EnkNCrbiCHZUV-UYU0R_4YaMKvc92ltNlEqwEgj7_t9nhuI"/>
          <p:cNvPicPr>
            <a:picLocks noChangeAspect="1" noChangeArrowheads="1"/>
          </p:cNvPicPr>
          <p:nvPr/>
        </p:nvPicPr>
        <p:blipFill>
          <a:blip r:embed="rId2" cstate="print"/>
          <a:srcRect/>
          <a:stretch>
            <a:fillRect/>
          </a:stretch>
        </p:blipFill>
        <p:spPr bwMode="auto">
          <a:xfrm>
            <a:off x="5004048" y="980728"/>
            <a:ext cx="2543175" cy="1790701"/>
          </a:xfrm>
          <a:prstGeom prst="rect">
            <a:avLst/>
          </a:prstGeom>
          <a:ln>
            <a:noFill/>
          </a:ln>
          <a:effectLst>
            <a:softEdge rad="112500"/>
          </a:effectLst>
        </p:spPr>
      </p:pic>
    </p:spTree>
    <p:extLst>
      <p:ext uri="{BB962C8B-B14F-4D97-AF65-F5344CB8AC3E}">
        <p14:creationId xmlns:p14="http://schemas.microsoft.com/office/powerpoint/2010/main" val="1903887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a:t>El análisis se referirá a las situaciones actual y futura y deberá ofrecer las bases para prever las posibilidades del proyecto en las condiciones de competencia existentes.</a:t>
            </a:r>
          </a:p>
          <a:p>
            <a:endParaRPr lang="es-MX" dirty="0"/>
          </a:p>
        </p:txBody>
      </p:sp>
      <p:pic>
        <p:nvPicPr>
          <p:cNvPr id="4" name="Picture 4" descr="http://2.bp.blogspot.com/_vxC2xi5yXpY/TPhiTqGf51I/AAAAAAAAAEQ/lYLICMpXNdE/s1600/pepsi-vs-cocacol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2795" y="4293096"/>
            <a:ext cx="2601913"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8422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708920"/>
            <a:ext cx="7772400" cy="1470025"/>
          </a:xfrm>
          <a:ln>
            <a:miter lim="800000"/>
            <a:headEnd/>
            <a:tailEnd/>
          </a:ln>
        </p:spPr>
        <p:txBody>
          <a:bodyPr>
            <a:normAutofit fontScale="90000"/>
          </a:bodyPr>
          <a:lstStyle/>
          <a:p>
            <a:pPr algn="ctr">
              <a:defRPr/>
            </a:pP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MX" sz="4800" dirty="0"/>
              <a:t/>
            </a:r>
            <a:br>
              <a:rPr lang="es-MX" sz="4800" dirty="0"/>
            </a:br>
            <a:r>
              <a:rPr lang="es-MX" sz="5300" b="1" i="1" dirty="0">
                <a:solidFill>
                  <a:schemeClr val="tx1"/>
                </a:solidFill>
                <a:latin typeface="Arial" panose="020B0604020202020204" pitchFamily="34" charset="0"/>
                <a:cs typeface="Arial" panose="020B0604020202020204" pitchFamily="34" charset="0"/>
              </a:rPr>
              <a:t/>
            </a:r>
            <a:br>
              <a:rPr lang="es-MX" sz="5300" b="1" i="1" dirty="0">
                <a:solidFill>
                  <a:schemeClr val="tx1"/>
                </a:solidFill>
                <a:latin typeface="Arial" panose="020B0604020202020204" pitchFamily="34" charset="0"/>
                <a:cs typeface="Arial" panose="020B0604020202020204" pitchFamily="34" charset="0"/>
              </a:rPr>
            </a:br>
            <a:r>
              <a:rPr lang="es-MX" sz="5400" b="1" dirty="0">
                <a:solidFill>
                  <a:schemeClr val="tx1"/>
                </a:solidFill>
              </a:rPr>
              <a:t>2.1.3 Análisis de la Demanda</a:t>
            </a:r>
            <a:endParaRPr lang="es-MX" sz="53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605066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smtClean="0"/>
              <a:t>“La demanda deberá entenderse como la cuantificación de la necesidad real o psicológica de una población… Es la cantidad de mercancías y servicios que pueden ser adquiridos a los diferentes precios del mercado por un consumidor o un conjunto de consumidores”. (Ortega, 2006: 98)</a:t>
            </a:r>
          </a:p>
          <a:p>
            <a:endParaRPr lang="es-MX" dirty="0"/>
          </a:p>
        </p:txBody>
      </p:sp>
    </p:spTree>
    <p:extLst>
      <p:ext uri="{BB962C8B-B14F-4D97-AF65-F5344CB8AC3E}">
        <p14:creationId xmlns:p14="http://schemas.microsoft.com/office/powerpoint/2010/main" val="378963053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340768"/>
            <a:ext cx="6777317" cy="4491861"/>
          </a:xfrm>
        </p:spPr>
        <p:txBody>
          <a:bodyPr/>
          <a:lstStyle/>
          <a:p>
            <a:pPr algn="just"/>
            <a:r>
              <a:rPr lang="es-ES" b="1" dirty="0"/>
              <a:t>Para  calcular las repercusiones económicas de los  planes de comercialización se requiere prever la demanda. </a:t>
            </a:r>
            <a:endParaRPr lang="es-MX" dirty="0"/>
          </a:p>
        </p:txBody>
      </p:sp>
      <p:pic>
        <p:nvPicPr>
          <p:cNvPr id="5" name="Picture 4" descr="pre.jpg"/>
          <p:cNvPicPr>
            <a:picLocks noChangeAspect="1"/>
          </p:cNvPicPr>
          <p:nvPr/>
        </p:nvPicPr>
        <p:blipFill>
          <a:blip r:embed="rId2"/>
          <a:stretch>
            <a:fillRect/>
          </a:stretch>
        </p:blipFill>
        <p:spPr>
          <a:xfrm>
            <a:off x="3995936" y="2780928"/>
            <a:ext cx="2786082" cy="2428892"/>
          </a:xfrm>
          <a:prstGeom prst="rect">
            <a:avLst/>
          </a:prstGeom>
        </p:spPr>
      </p:pic>
    </p:spTree>
    <p:extLst>
      <p:ext uri="{BB962C8B-B14F-4D97-AF65-F5344CB8AC3E}">
        <p14:creationId xmlns:p14="http://schemas.microsoft.com/office/powerpoint/2010/main" val="72600512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b="1" dirty="0"/>
              <a:t>Se utiliza la previsión para estimular la rentabilidad del proyecto, determinando para ello las necesidades financieras; de materias primas y la capacidad de la </a:t>
            </a:r>
            <a:r>
              <a:rPr lang="es-ES" b="1" dirty="0" smtClean="0"/>
              <a:t>planta.</a:t>
            </a:r>
            <a:endParaRPr lang="es-MX" dirty="0"/>
          </a:p>
          <a:p>
            <a:pPr marL="68580" indent="0">
              <a:buNone/>
            </a:pPr>
            <a:endParaRPr lang="es-MX" dirty="0"/>
          </a:p>
        </p:txBody>
      </p:sp>
      <p:pic>
        <p:nvPicPr>
          <p:cNvPr id="4" name="Picture 2" descr="http://t3.gstatic.com/images?q=tbn:ANd9GcS8JUqyxfKo7JGnNtSQczoHyn5tngAjAJdz3leYucTSk_on_C8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3933056"/>
            <a:ext cx="1927151" cy="1583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http://t3.gstatic.com/images?q=tbn:ANd9GcRiDXYAe2HR1TYwdMDSv2jlvcj1kQnXT-q7wyUHbf6u8JcKFvd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4" y="476672"/>
            <a:ext cx="169545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3957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par>
                          <p:cTn id="8" fill="hold">
                            <p:stCondLst>
                              <p:cond delay="0"/>
                            </p:stCondLst>
                            <p:childTnLst>
                              <p:par>
                                <p:cTn id="9" presetID="24"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to="" calcmode="lin" valueType="num">
                                      <p:cBhvr>
                                        <p:cTn id="11"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b="1" dirty="0"/>
              <a:t>Aun cuando las proyecciones de la demanda final depende de un plan definitivo de comercialización, debido a que en este caso </a:t>
            </a:r>
            <a:r>
              <a:rPr lang="es-ES" b="1" dirty="0" smtClean="0"/>
              <a:t>se </a:t>
            </a:r>
            <a:r>
              <a:rPr lang="es-ES" b="1" dirty="0"/>
              <a:t>fijan los parámetros del segmento del mercado, la previsión de la demanda y </a:t>
            </a:r>
            <a:r>
              <a:rPr lang="es-ES" b="1" dirty="0" smtClean="0"/>
              <a:t>el plan </a:t>
            </a:r>
            <a:r>
              <a:rPr lang="es-ES" b="1" dirty="0"/>
              <a:t>de comercialización deben desarrollarse simultáneamente. </a:t>
            </a:r>
            <a:endParaRPr lang="es-MX" dirty="0"/>
          </a:p>
        </p:txBody>
      </p:sp>
      <p:pic>
        <p:nvPicPr>
          <p:cNvPr id="5" name="Picture 6" descr="http://t3.gstatic.com/images?q=tbn:ANd9GcTD39DNknLaf8VkiAqo3n_IzeL6liaKX_Brbf4HKqPAqBhCnYG_l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332656"/>
            <a:ext cx="2143125" cy="1999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7976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68580" indent="0" algn="just">
              <a:buNone/>
            </a:pPr>
            <a:r>
              <a:rPr lang="es-MX" dirty="0"/>
              <a:t>Dichas diapositivas permitirán  comprender correctamente el tema, </a:t>
            </a:r>
            <a:r>
              <a:rPr lang="es-MX" b="1" dirty="0"/>
              <a:t>incluyendo imágenes, logotipos, y lemas comerciales para hacer más atractiva la presentación</a:t>
            </a:r>
            <a:r>
              <a:rPr lang="es-MX" dirty="0"/>
              <a:t>.</a:t>
            </a:r>
          </a:p>
          <a:p>
            <a:pPr algn="just"/>
            <a:endParaRPr lang="es-MX" dirty="0"/>
          </a:p>
        </p:txBody>
      </p:sp>
    </p:spTree>
    <p:extLst>
      <p:ext uri="{BB962C8B-B14F-4D97-AF65-F5344CB8AC3E}">
        <p14:creationId xmlns:p14="http://schemas.microsoft.com/office/powerpoint/2010/main" val="377458515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ES" b="1" dirty="0"/>
              <a:t>Resulta conveniente calcular pronto la dimensión prevista del mercado a fin de compararla con la dimensión mínima económica de la planta o de la disponibilidad de materias primas. </a:t>
            </a:r>
            <a:endParaRPr lang="es-MX" dirty="0"/>
          </a:p>
        </p:txBody>
      </p:sp>
      <p:pic>
        <p:nvPicPr>
          <p:cNvPr id="4" name="Picture 6" descr="http://t0.gstatic.com/images?q=tbn:ANd9GcTUhnhGxuBawMjOSyrWSAt9TkB5H2red_xGyM8Tv6oPxCevGg5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908720"/>
            <a:ext cx="1268413"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http://edant.clarin.com/diario/2005/08/01/thumb/t016dh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633122">
            <a:off x="3778513" y="4564716"/>
            <a:ext cx="2181225" cy="1556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0474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par>
                          <p:cTn id="8" fill="hold">
                            <p:stCondLst>
                              <p:cond delay="0"/>
                            </p:stCondLst>
                            <p:childTnLst>
                              <p:par>
                                <p:cTn id="9" presetID="24" presetClass="entr" presetSubtype="0" fill="hold" nodeType="afterEffect">
                                  <p:stCondLst>
                                    <p:cond delay="1000"/>
                                  </p:stCondLst>
                                  <p:childTnLst>
                                    <p:set>
                                      <p:cBhvr>
                                        <p:cTn id="10" dur="1" fill="hold">
                                          <p:stCondLst>
                                            <p:cond delay="0"/>
                                          </p:stCondLst>
                                        </p:cTn>
                                        <p:tgtEl>
                                          <p:spTgt spid="5"/>
                                        </p:tgtEl>
                                        <p:attrNameLst>
                                          <p:attrName>style.visibility</p:attrName>
                                        </p:attrNameLst>
                                      </p:cBhvr>
                                      <p:to>
                                        <p:strVal val="visible"/>
                                      </p:to>
                                    </p:set>
                                    <p:anim to="" calcmode="lin" valueType="num">
                                      <p:cBhvr>
                                        <p:cTn id="11"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196752"/>
            <a:ext cx="6777317" cy="4635877"/>
          </a:xfrm>
        </p:spPr>
        <p:txBody>
          <a:bodyPr/>
          <a:lstStyle/>
          <a:p>
            <a:pPr algn="just"/>
            <a:r>
              <a:rPr lang="es-ES" b="1" dirty="0"/>
              <a:t>Si la demanda del mercado no justifica esta escala de producción, o es superior a la oferta de materias primas, no es preciso continuar con el estudio, así mismo la empresa se beneficiará al seleccionar los elementos de la mezcla comercial, si previera los efectos de cada uno de ellos a diversos volúmenes de venta.</a:t>
            </a:r>
            <a:endParaRPr lang="es-MX" dirty="0"/>
          </a:p>
          <a:p>
            <a:endParaRPr lang="es-MX" dirty="0"/>
          </a:p>
        </p:txBody>
      </p:sp>
      <p:pic>
        <p:nvPicPr>
          <p:cNvPr id="4" name="3 Imagen" descr="1301330229v4bkyK.jpg"/>
          <p:cNvPicPr>
            <a:picLocks noChangeAspect="1"/>
          </p:cNvPicPr>
          <p:nvPr/>
        </p:nvPicPr>
        <p:blipFill>
          <a:blip r:embed="rId2" cstate="print"/>
          <a:stretch>
            <a:fillRect/>
          </a:stretch>
        </p:blipFill>
        <p:spPr>
          <a:xfrm>
            <a:off x="4067944" y="4293096"/>
            <a:ext cx="3024336" cy="2088232"/>
          </a:xfrm>
          <a:prstGeom prst="rect">
            <a:avLst/>
          </a:prstGeom>
          <a:ln>
            <a:noFill/>
          </a:ln>
          <a:effectLst>
            <a:softEdge rad="112500"/>
          </a:effectLst>
        </p:spPr>
      </p:pic>
    </p:spTree>
    <p:extLst>
      <p:ext uri="{BB962C8B-B14F-4D97-AF65-F5344CB8AC3E}">
        <p14:creationId xmlns:p14="http://schemas.microsoft.com/office/powerpoint/2010/main" val="412698076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endParaRPr lang="es-ES" b="1" dirty="0" smtClean="0"/>
          </a:p>
          <a:p>
            <a:pPr algn="just"/>
            <a:endParaRPr lang="es-ES" b="1" dirty="0"/>
          </a:p>
          <a:p>
            <a:pPr algn="just"/>
            <a:r>
              <a:rPr lang="es-ES" b="1" dirty="0" smtClean="0"/>
              <a:t>Para </a:t>
            </a:r>
            <a:r>
              <a:rPr lang="es-ES" b="1" dirty="0"/>
              <a:t>actuar la previsión es necesario recopilar y analizar datos anteriores, para comprender el comportamiento futuro del mercado y reducir la incertidumbre que entraña la toma de decisiones. </a:t>
            </a:r>
            <a:endParaRPr lang="es-MX" dirty="0"/>
          </a:p>
        </p:txBody>
      </p:sp>
      <p:pic>
        <p:nvPicPr>
          <p:cNvPr id="5" name="Picture 4" descr="http://t0.gstatic.com/images?q=tbn:ANd9GcS1-_LWJluzaaAHVfcZlvpGiaGs6sVxzPCuYBd2mcORNRBFMMv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1052735"/>
            <a:ext cx="2438400" cy="168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1048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pPr algn="just"/>
            <a:endParaRPr lang="es-ES" b="1" dirty="0" smtClean="0"/>
          </a:p>
          <a:p>
            <a:pPr algn="just"/>
            <a:endParaRPr lang="es-ES" b="1" dirty="0"/>
          </a:p>
          <a:p>
            <a:pPr algn="just"/>
            <a:r>
              <a:rPr lang="es-ES" b="1" dirty="0" smtClean="0"/>
              <a:t>El </a:t>
            </a:r>
            <a:r>
              <a:rPr lang="es-ES" b="1" dirty="0"/>
              <a:t>analista debe analizar cuidadosamente los datos de la previsión y la técnica de proyección. Los métodos de previsión pueden </a:t>
            </a:r>
            <a:r>
              <a:rPr lang="es-ES" b="1" dirty="0" smtClean="0"/>
              <a:t>clasificarse en </a:t>
            </a:r>
            <a:r>
              <a:rPr lang="es-ES" b="1" dirty="0"/>
              <a:t>tres clases; estimaciones basadas en un juicio; análisis de series cronológicas y modelos causales.</a:t>
            </a:r>
            <a:endParaRPr lang="es-MX" dirty="0"/>
          </a:p>
          <a:p>
            <a:endParaRPr lang="es-MX" dirty="0"/>
          </a:p>
        </p:txBody>
      </p:sp>
      <p:pic>
        <p:nvPicPr>
          <p:cNvPr id="4" name="3 Imagen" descr="dnpservicios_2.jpg"/>
          <p:cNvPicPr>
            <a:picLocks noChangeAspect="1"/>
          </p:cNvPicPr>
          <p:nvPr/>
        </p:nvPicPr>
        <p:blipFill>
          <a:blip r:embed="rId2" cstate="print"/>
          <a:stretch>
            <a:fillRect/>
          </a:stretch>
        </p:blipFill>
        <p:spPr>
          <a:xfrm>
            <a:off x="2483768" y="764704"/>
            <a:ext cx="2916066" cy="2448272"/>
          </a:xfrm>
          <a:prstGeom prst="rect">
            <a:avLst/>
          </a:prstGeom>
          <a:ln>
            <a:noFill/>
          </a:ln>
          <a:effectLst>
            <a:softEdge rad="112500"/>
          </a:effectLst>
        </p:spPr>
      </p:pic>
    </p:spTree>
    <p:extLst>
      <p:ext uri="{BB962C8B-B14F-4D97-AF65-F5344CB8AC3E}">
        <p14:creationId xmlns:p14="http://schemas.microsoft.com/office/powerpoint/2010/main" val="96749313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708920"/>
            <a:ext cx="7772400" cy="1470025"/>
          </a:xfrm>
          <a:ln>
            <a:miter lim="800000"/>
            <a:headEnd/>
            <a:tailEnd/>
          </a:ln>
        </p:spPr>
        <p:txBody>
          <a:bodyPr>
            <a:normAutofit fontScale="90000"/>
          </a:bodyPr>
          <a:lstStyle/>
          <a:p>
            <a:pPr algn="ctr">
              <a:defRPr/>
            </a:pP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MX" sz="4400" b="1" dirty="0" smtClean="0">
                <a:solidFill>
                  <a:schemeClr val="tx1"/>
                </a:solidFill>
              </a:rPr>
              <a:t>2.1.4 </a:t>
            </a:r>
            <a:r>
              <a:rPr lang="es-MX" sz="4400" b="1" dirty="0">
                <a:solidFill>
                  <a:schemeClr val="tx1"/>
                </a:solidFill>
              </a:rPr>
              <a:t>Análisis de la </a:t>
            </a:r>
            <a:r>
              <a:rPr lang="es-MX" sz="4400" b="1" dirty="0" smtClean="0">
                <a:solidFill>
                  <a:schemeClr val="tx1"/>
                </a:solidFill>
              </a:rPr>
              <a:t>competencia</a:t>
            </a:r>
            <a:r>
              <a:rPr lang="es-MX" sz="5300" b="1" i="1" dirty="0">
                <a:solidFill>
                  <a:schemeClr val="tx1"/>
                </a:solidFill>
                <a:latin typeface="Arial" panose="020B0604020202020204" pitchFamily="34" charset="0"/>
                <a:cs typeface="Arial" panose="020B0604020202020204" pitchFamily="34" charset="0"/>
              </a:rPr>
              <a:t/>
            </a:r>
            <a:br>
              <a:rPr lang="es-MX" sz="5300" b="1" i="1" dirty="0">
                <a:solidFill>
                  <a:schemeClr val="tx1"/>
                </a:solidFill>
                <a:latin typeface="Arial" panose="020B0604020202020204" pitchFamily="34" charset="0"/>
                <a:cs typeface="Arial" panose="020B0604020202020204" pitchFamily="34" charset="0"/>
              </a:rPr>
            </a:br>
            <a:endParaRPr lang="es-MX" sz="53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605066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124744"/>
            <a:ext cx="6777317" cy="4707885"/>
          </a:xfrm>
        </p:spPr>
        <p:txBody>
          <a:bodyPr>
            <a:normAutofit/>
          </a:bodyPr>
          <a:lstStyle/>
          <a:p>
            <a:pPr algn="just"/>
            <a:endParaRPr lang="es-ES" b="1" dirty="0" smtClean="0"/>
          </a:p>
          <a:p>
            <a:pPr algn="just"/>
            <a:endParaRPr lang="es-ES" b="1" dirty="0"/>
          </a:p>
          <a:p>
            <a:pPr algn="just"/>
            <a:r>
              <a:rPr lang="es-ES" sz="2800" b="1" dirty="0" smtClean="0"/>
              <a:t>Los </a:t>
            </a:r>
            <a:r>
              <a:rPr lang="es-ES" sz="2800" b="1" dirty="0"/>
              <a:t>proyectos </a:t>
            </a:r>
            <a:r>
              <a:rPr lang="es-ES" sz="2800" b="1" dirty="0" smtClean="0"/>
              <a:t>tienen </a:t>
            </a:r>
            <a:r>
              <a:rPr lang="es-ES" sz="2800" b="1" dirty="0"/>
              <a:t>que competir en un mercado repleto de empresas y productos semejantes, y su existo depende en parte de su capacidad para competir con otras empresas. </a:t>
            </a:r>
            <a:endParaRPr lang="es-MX" sz="2800" dirty="0"/>
          </a:p>
          <a:p>
            <a:endParaRPr lang="es-MX" sz="2800" dirty="0"/>
          </a:p>
        </p:txBody>
      </p:sp>
    </p:spTree>
    <p:extLst>
      <p:ext uri="{BB962C8B-B14F-4D97-AF65-F5344CB8AC3E}">
        <p14:creationId xmlns:p14="http://schemas.microsoft.com/office/powerpoint/2010/main" val="279565091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sz="2800" b="1" dirty="0" smtClean="0"/>
              <a:t>“El </a:t>
            </a:r>
            <a:r>
              <a:rPr lang="es-ES" sz="2800" b="1" dirty="0"/>
              <a:t>análisis de mercado debe examinar la estructura de los oferentes; la base en que se fundamenta la competencia y las limitaciones institucionales que afectan al medio competitivo</a:t>
            </a:r>
            <a:r>
              <a:rPr lang="es-ES" sz="2800" b="1" dirty="0" smtClean="0"/>
              <a:t>”.</a:t>
            </a:r>
          </a:p>
          <a:p>
            <a:pPr marL="68580" indent="0" algn="just">
              <a:buNone/>
            </a:pPr>
            <a:r>
              <a:rPr lang="es-ES" sz="2800" b="1" dirty="0"/>
              <a:t> </a:t>
            </a:r>
            <a:r>
              <a:rPr lang="es-ES" sz="2800" b="1" dirty="0" smtClean="0"/>
              <a:t>  </a:t>
            </a:r>
            <a:r>
              <a:rPr lang="es-ES" sz="2800" b="1" dirty="0" smtClean="0"/>
              <a:t>(</a:t>
            </a:r>
            <a:r>
              <a:rPr lang="es-ES" sz="2800" b="1" dirty="0"/>
              <a:t>Nacional </a:t>
            </a:r>
            <a:r>
              <a:rPr lang="es-ES" sz="2800" b="1" dirty="0" smtClean="0"/>
              <a:t>Financiera,1992:29</a:t>
            </a:r>
            <a:r>
              <a:rPr lang="es-ES" sz="2800" b="1" dirty="0"/>
              <a:t>)</a:t>
            </a:r>
            <a:endParaRPr lang="es-MX" sz="2800" dirty="0"/>
          </a:p>
          <a:p>
            <a:endParaRPr lang="es-MX" dirty="0"/>
          </a:p>
        </p:txBody>
      </p:sp>
    </p:spTree>
    <p:extLst>
      <p:ext uri="{BB962C8B-B14F-4D97-AF65-F5344CB8AC3E}">
        <p14:creationId xmlns:p14="http://schemas.microsoft.com/office/powerpoint/2010/main" val="216898280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endParaRPr lang="es-MX" altLang="es-MX" dirty="0" smtClean="0">
              <a:latin typeface="Calibri" pitchFamily="34" charset="0"/>
            </a:endParaRPr>
          </a:p>
          <a:p>
            <a:pPr algn="just"/>
            <a:endParaRPr lang="es-MX" altLang="es-MX" dirty="0">
              <a:latin typeface="Calibri" pitchFamily="34" charset="0"/>
            </a:endParaRPr>
          </a:p>
          <a:p>
            <a:pPr algn="just"/>
            <a:r>
              <a:rPr lang="es-MX" altLang="es-MX" dirty="0" smtClean="0">
                <a:latin typeface="Calibri" pitchFamily="34" charset="0"/>
              </a:rPr>
              <a:t>Las empresas que inician tienen </a:t>
            </a:r>
            <a:r>
              <a:rPr lang="es-MX" altLang="es-MX" dirty="0">
                <a:latin typeface="Calibri" pitchFamily="34" charset="0"/>
              </a:rPr>
              <a:t>que competir en un mercado repleto </a:t>
            </a:r>
            <a:r>
              <a:rPr lang="es-MX" altLang="es-MX" dirty="0" smtClean="0">
                <a:latin typeface="Calibri" pitchFamily="34" charset="0"/>
              </a:rPr>
              <a:t> productos y </a:t>
            </a:r>
            <a:r>
              <a:rPr lang="es-MX" altLang="es-MX" b="1" i="1" u="sng" dirty="0" smtClean="0">
                <a:latin typeface="Calibri" pitchFamily="34" charset="0"/>
              </a:rPr>
              <a:t>servicios</a:t>
            </a:r>
            <a:r>
              <a:rPr lang="es-MX" altLang="es-MX" dirty="0" smtClean="0">
                <a:latin typeface="Calibri" pitchFamily="34" charset="0"/>
              </a:rPr>
              <a:t> </a:t>
            </a:r>
            <a:r>
              <a:rPr lang="es-MX" altLang="es-MX" dirty="0">
                <a:latin typeface="Calibri" pitchFamily="34" charset="0"/>
              </a:rPr>
              <a:t>semejantes, y su existo depende en parte de su capacidad para competir con otras empresas.</a:t>
            </a:r>
            <a:endParaRPr lang="es-MX" dirty="0"/>
          </a:p>
        </p:txBody>
      </p:sp>
      <p:pic>
        <p:nvPicPr>
          <p:cNvPr id="4" name="3 Imagen" descr="productos_limpieza.jpg"/>
          <p:cNvPicPr>
            <a:picLocks noChangeAspect="1"/>
          </p:cNvPicPr>
          <p:nvPr/>
        </p:nvPicPr>
        <p:blipFill>
          <a:blip r:embed="rId2" cstate="print"/>
          <a:stretch>
            <a:fillRect/>
          </a:stretch>
        </p:blipFill>
        <p:spPr>
          <a:xfrm>
            <a:off x="2759832" y="1052736"/>
            <a:ext cx="2948558" cy="2037304"/>
          </a:xfrm>
          <a:prstGeom prst="rect">
            <a:avLst/>
          </a:prstGeom>
          <a:ln>
            <a:noFill/>
          </a:ln>
          <a:effectLst>
            <a:softEdge rad="112500"/>
          </a:effectLst>
        </p:spPr>
      </p:pic>
    </p:spTree>
    <p:extLst>
      <p:ext uri="{BB962C8B-B14F-4D97-AF65-F5344CB8AC3E}">
        <p14:creationId xmlns:p14="http://schemas.microsoft.com/office/powerpoint/2010/main" val="152737500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Llamada de nube"/>
          <p:cNvSpPr/>
          <p:nvPr/>
        </p:nvSpPr>
        <p:spPr>
          <a:xfrm>
            <a:off x="1115617" y="1052736"/>
            <a:ext cx="7128791" cy="4320481"/>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s-MX" altLang="es-MX" sz="2800" dirty="0" smtClean="0">
              <a:latin typeface="Calibri" pitchFamily="34" charset="0"/>
            </a:endParaRPr>
          </a:p>
          <a:p>
            <a:pPr algn="ctr" eaLnBrk="0" hangingPunct="0">
              <a:defRPr/>
            </a:pPr>
            <a:r>
              <a:rPr lang="es-MX" altLang="es-MX" sz="2800" dirty="0" smtClean="0">
                <a:latin typeface="Calibri" pitchFamily="34" charset="0"/>
              </a:rPr>
              <a:t>El análisis </a:t>
            </a:r>
            <a:r>
              <a:rPr lang="es-MX" altLang="es-MX" sz="2800" dirty="0">
                <a:latin typeface="Calibri" pitchFamily="34" charset="0"/>
              </a:rPr>
              <a:t>de mercado debe examinar la estructura de los oferentes; la base en que se fundamenta la competencia y las limitaciones institucionales que afectan al medio competitivo.</a:t>
            </a:r>
          </a:p>
          <a:p>
            <a:pPr algn="r" eaLnBrk="0" hangingPunct="0">
              <a:defRPr/>
            </a:pPr>
            <a:r>
              <a:rPr lang="es-MX" dirty="0" smtClean="0"/>
              <a:t>.</a:t>
            </a:r>
            <a:endParaRPr lang="es-MX" dirty="0"/>
          </a:p>
          <a:p>
            <a:pPr algn="ctr" eaLnBrk="0" hangingPunct="0">
              <a:defRPr/>
            </a:pPr>
            <a:endParaRPr lang="es-MX" dirty="0"/>
          </a:p>
        </p:txBody>
      </p:sp>
    </p:spTree>
    <p:extLst>
      <p:ext uri="{BB962C8B-B14F-4D97-AF65-F5344CB8AC3E}">
        <p14:creationId xmlns:p14="http://schemas.microsoft.com/office/powerpoint/2010/main" val="155018817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Llamada ovalada"/>
          <p:cNvSpPr>
            <a:spLocks noChangeArrowheads="1"/>
          </p:cNvSpPr>
          <p:nvPr/>
        </p:nvSpPr>
        <p:spPr bwMode="auto">
          <a:xfrm>
            <a:off x="1187625" y="836712"/>
            <a:ext cx="7056784" cy="4679851"/>
          </a:xfrm>
          <a:prstGeom prst="wedgeEllipseCallout">
            <a:avLst>
              <a:gd name="adj1" fmla="val -20833"/>
              <a:gd name="adj2" fmla="val 62500"/>
            </a:avLst>
          </a:prstGeom>
          <a:solidFill>
            <a:schemeClr val="accent1"/>
          </a:solidFill>
          <a:ln w="9525" algn="ctr">
            <a:solidFill>
              <a:schemeClr val="tx1"/>
            </a:solidFill>
            <a:round/>
            <a:headEnd/>
            <a:tailEnd/>
          </a:ln>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algn="ctr"/>
            <a:r>
              <a:rPr lang="es-MX" altLang="es-MX" sz="3200" dirty="0">
                <a:latin typeface="Calibri" pitchFamily="34" charset="0"/>
              </a:rPr>
              <a:t>El precio es un medio de competencia importante como lo indica la sensibilidad de los consumidores al precio y existencia generalizada de descuentos</a:t>
            </a:r>
            <a:r>
              <a:rPr lang="es-MX" altLang="es-MX" sz="3200" dirty="0" smtClean="0">
                <a:latin typeface="Calibri" pitchFamily="34" charset="0"/>
              </a:rPr>
              <a:t>.</a:t>
            </a:r>
            <a:endParaRPr lang="es-MX" sz="3200" dirty="0"/>
          </a:p>
        </p:txBody>
      </p:sp>
    </p:spTree>
    <p:extLst>
      <p:ext uri="{BB962C8B-B14F-4D97-AF65-F5344CB8AC3E}">
        <p14:creationId xmlns:p14="http://schemas.microsoft.com/office/powerpoint/2010/main" val="40963553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764704"/>
            <a:ext cx="6777317" cy="5067925"/>
          </a:xfrm>
        </p:spPr>
        <p:txBody>
          <a:bodyPr>
            <a:normAutofit/>
          </a:bodyPr>
          <a:lstStyle/>
          <a:p>
            <a:pPr marL="68580" indent="0" algn="just">
              <a:buNone/>
            </a:pPr>
            <a:r>
              <a:rPr lang="es-ES" dirty="0" smtClean="0"/>
              <a:t>A través de este estudio se </a:t>
            </a:r>
            <a:r>
              <a:rPr lang="es-ES" dirty="0"/>
              <a:t>determinan las condiciones reales de mercado a las que </a:t>
            </a:r>
            <a:r>
              <a:rPr lang="es-ES" dirty="0" smtClean="0"/>
              <a:t>nos vamos a enfrentar al desarrollar un proyecto, </a:t>
            </a:r>
            <a:r>
              <a:rPr lang="es-ES" dirty="0"/>
              <a:t>es por esto que se consideran la oferta, demanda, </a:t>
            </a:r>
            <a:r>
              <a:rPr lang="es-ES" dirty="0" smtClean="0"/>
              <a:t>competencia, perfil del consumidor, investigación de los datos, complementaria plan </a:t>
            </a:r>
            <a:r>
              <a:rPr lang="es-ES" dirty="0"/>
              <a:t>de </a:t>
            </a:r>
            <a:r>
              <a:rPr lang="es-ES" dirty="0" smtClean="0"/>
              <a:t>mercadotecnia, así como la factibilidad del desarrollo del proyecto  </a:t>
            </a:r>
            <a:r>
              <a:rPr lang="es-ES" dirty="0"/>
              <a:t>para lograr una penetración eficiente en el mercado meta.</a:t>
            </a:r>
            <a:endParaRPr lang="es-MX" dirty="0"/>
          </a:p>
          <a:p>
            <a:endParaRPr lang="es-MX" dirty="0"/>
          </a:p>
        </p:txBody>
      </p:sp>
    </p:spTree>
    <p:extLst>
      <p:ext uri="{BB962C8B-B14F-4D97-AF65-F5344CB8AC3E}">
        <p14:creationId xmlns:p14="http://schemas.microsoft.com/office/powerpoint/2010/main" val="353050855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b="1" dirty="0"/>
              <a:t>La calidad del producto, es otro parámetro de la competencia. En teoría, el precio y la calidad dan valor al producto, y la preferencia del consumir aumenta en proporción al valor, sin </a:t>
            </a:r>
            <a:r>
              <a:rPr lang="es-ES" b="1" dirty="0" smtClean="0"/>
              <a:t>embargo </a:t>
            </a:r>
            <a:r>
              <a:rPr lang="es-ES" b="1" dirty="0"/>
              <a:t>a causa de que la calidad es subjetiva, los distintos segmentos del mercado pueden valorar la calidad en formas diferentes.</a:t>
            </a:r>
            <a:endParaRPr lang="es-MX" dirty="0"/>
          </a:p>
        </p:txBody>
      </p:sp>
      <p:pic>
        <p:nvPicPr>
          <p:cNvPr id="4" name="3 Imagen" descr="fijacion_pre_fgastro.jpg"/>
          <p:cNvPicPr>
            <a:picLocks noChangeAspect="1"/>
          </p:cNvPicPr>
          <p:nvPr/>
        </p:nvPicPr>
        <p:blipFill>
          <a:blip r:embed="rId2" cstate="print"/>
          <a:stretch>
            <a:fillRect/>
          </a:stretch>
        </p:blipFill>
        <p:spPr>
          <a:xfrm>
            <a:off x="971600" y="692696"/>
            <a:ext cx="2736304" cy="1512168"/>
          </a:xfrm>
          <a:prstGeom prst="rect">
            <a:avLst/>
          </a:prstGeom>
          <a:ln>
            <a:noFill/>
          </a:ln>
          <a:effectLst>
            <a:softEdge rad="112500"/>
          </a:effectLst>
        </p:spPr>
      </p:pic>
      <p:sp>
        <p:nvSpPr>
          <p:cNvPr id="5" name="4 Rectángulo redondeado"/>
          <p:cNvSpPr/>
          <p:nvPr/>
        </p:nvSpPr>
        <p:spPr>
          <a:xfrm>
            <a:off x="5004048" y="692696"/>
            <a:ext cx="2199844" cy="1512168"/>
          </a:xfrm>
          <a:prstGeom prst="roundRect">
            <a:avLst>
              <a:gd name="adj" fmla="val 10000"/>
            </a:avLst>
          </a:prstGeom>
          <a:blipFill rotWithShape="0">
            <a:blip r:embed="rId3"/>
            <a:stretch>
              <a:fillRect/>
            </a:stretch>
          </a:blipFill>
          <a:scene3d>
            <a:camera prst="orthographicFront"/>
            <a:lightRig rig="flat" dir="t"/>
          </a:scene3d>
          <a:sp3d z="127000" prstMaterial="plastic">
            <a:bevelT w="88900" h="88900"/>
            <a:bevelB w="88900" h="31750" prst="angle"/>
          </a:sp3d>
        </p:spPr>
        <p:style>
          <a:lnRef idx="0">
            <a:schemeClr val="lt1">
              <a:hueOff val="0"/>
              <a:satOff val="0"/>
              <a:lumOff val="0"/>
              <a:alphaOff val="0"/>
            </a:schemeClr>
          </a:lnRef>
          <a:fillRef idx="3">
            <a:scrgbClr r="0" g="0" b="0"/>
          </a:fillRef>
          <a:effectRef idx="2">
            <a:schemeClr val="accent3">
              <a:tint val="50000"/>
              <a:hueOff val="-1220439"/>
              <a:satOff val="-4584"/>
              <a:lumOff val="-861"/>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328864134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4 Grupo"/>
          <p:cNvGrpSpPr/>
          <p:nvPr/>
        </p:nvGrpSpPr>
        <p:grpSpPr>
          <a:xfrm>
            <a:off x="1259631" y="1556792"/>
            <a:ext cx="5663335" cy="4104456"/>
            <a:chOff x="759565" y="1989720"/>
            <a:chExt cx="5663335" cy="4104456"/>
          </a:xfrm>
          <a:scene3d>
            <a:camera prst="orthographicFront"/>
            <a:lightRig rig="flat" dir="t"/>
          </a:scene3d>
        </p:grpSpPr>
        <p:sp>
          <p:nvSpPr>
            <p:cNvPr id="6" name="5 Pentágono"/>
            <p:cNvSpPr/>
            <p:nvPr/>
          </p:nvSpPr>
          <p:spPr>
            <a:xfrm rot="10800000">
              <a:off x="759565" y="1989720"/>
              <a:ext cx="5663333" cy="4104456"/>
            </a:xfrm>
            <a:prstGeom prst="homePlate">
              <a:avLst/>
            </a:prstGeom>
            <a:sp3d prstMaterial="plastic">
              <a:bevelT w="120900" h="88900"/>
              <a:bevelB w="88900" h="31750" prst="angle"/>
            </a:sp3d>
          </p:spPr>
          <p:style>
            <a:lnRef idx="0">
              <a:schemeClr val="lt1">
                <a:hueOff val="0"/>
                <a:satOff val="0"/>
                <a:lumOff val="0"/>
                <a:alphaOff val="0"/>
              </a:schemeClr>
            </a:lnRef>
            <a:fillRef idx="3">
              <a:schemeClr val="accent1">
                <a:shade val="80000"/>
                <a:hueOff val="448704"/>
                <a:satOff val="20852"/>
                <a:lumOff val="25310"/>
                <a:alphaOff val="0"/>
              </a:schemeClr>
            </a:fillRef>
            <a:effectRef idx="2">
              <a:schemeClr val="accent1">
                <a:shade val="80000"/>
                <a:hueOff val="448704"/>
                <a:satOff val="20852"/>
                <a:lumOff val="25310"/>
                <a:alphaOff val="0"/>
              </a:schemeClr>
            </a:effectRef>
            <a:fontRef idx="minor">
              <a:schemeClr val="lt1"/>
            </a:fontRef>
          </p:style>
        </p:sp>
        <p:sp>
          <p:nvSpPr>
            <p:cNvPr id="7" name="Pentágono 4"/>
            <p:cNvSpPr/>
            <p:nvPr/>
          </p:nvSpPr>
          <p:spPr>
            <a:xfrm rot="21600000">
              <a:off x="2257612" y="2788637"/>
              <a:ext cx="4165288" cy="214658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946583" tIns="60960" rIns="113792" bIns="60960" numCol="1" spcCol="1270" anchor="ctr" anchorCtr="0">
              <a:noAutofit/>
            </a:bodyPr>
            <a:lstStyle/>
            <a:p>
              <a:pPr algn="ctr" defTabSz="711200">
                <a:lnSpc>
                  <a:spcPct val="90000"/>
                </a:lnSpc>
                <a:spcBef>
                  <a:spcPct val="0"/>
                </a:spcBef>
                <a:spcAft>
                  <a:spcPct val="35000"/>
                </a:spcAft>
              </a:pPr>
              <a:endParaRPr lang="es-ES" sz="2000" b="1" dirty="0" smtClean="0"/>
            </a:p>
            <a:p>
              <a:pPr algn="ctr" defTabSz="711200">
                <a:lnSpc>
                  <a:spcPct val="90000"/>
                </a:lnSpc>
                <a:spcBef>
                  <a:spcPct val="0"/>
                </a:spcBef>
                <a:spcAft>
                  <a:spcPct val="35000"/>
                </a:spcAft>
              </a:pPr>
              <a:endParaRPr lang="es-ES" sz="2000" b="1" dirty="0"/>
            </a:p>
            <a:p>
              <a:pPr algn="ctr" defTabSz="711200">
                <a:lnSpc>
                  <a:spcPct val="90000"/>
                </a:lnSpc>
                <a:spcBef>
                  <a:spcPct val="0"/>
                </a:spcBef>
                <a:spcAft>
                  <a:spcPct val="35000"/>
                </a:spcAft>
              </a:pPr>
              <a:r>
                <a:rPr lang="es-ES" sz="2000" b="1" dirty="0" smtClean="0"/>
                <a:t>El </a:t>
              </a:r>
              <a:r>
                <a:rPr lang="es-ES" sz="2000" b="1" dirty="0"/>
                <a:t>servicio que se </a:t>
              </a:r>
              <a:r>
                <a:rPr lang="es-ES" sz="2000" b="1" dirty="0" smtClean="0"/>
                <a:t>preste, </a:t>
              </a:r>
              <a:r>
                <a:rPr lang="es-ES" sz="2000" b="1" dirty="0"/>
                <a:t>la entrega rápida la reposición de existencias, la información para facilitar la promoción de ventas, el crédito y los descuentos, (forma indirecta de competencia de precios), son servicios cuyo fin es obtener la fidelidad al producto. </a:t>
              </a:r>
              <a:endParaRPr lang="es-MX" sz="2000" dirty="0"/>
            </a:p>
            <a:p>
              <a:pPr lvl="0" algn="ctr" defTabSz="711200">
                <a:lnSpc>
                  <a:spcPct val="90000"/>
                </a:lnSpc>
                <a:spcBef>
                  <a:spcPct val="0"/>
                </a:spcBef>
                <a:spcAft>
                  <a:spcPct val="35000"/>
                </a:spcAft>
              </a:pPr>
              <a:r>
                <a:rPr lang="es-MX" sz="1600" kern="1200" dirty="0" smtClean="0">
                  <a:latin typeface="Kristen ITC" pitchFamily="66" charset="0"/>
                </a:rPr>
                <a:t>. </a:t>
              </a:r>
              <a:endParaRPr lang="es-MX" sz="1600" kern="1200" dirty="0">
                <a:latin typeface="Kristen ITC" pitchFamily="66" charset="0"/>
              </a:endParaRPr>
            </a:p>
          </p:txBody>
        </p:sp>
      </p:grpSp>
    </p:spTree>
    <p:extLst>
      <p:ext uri="{BB962C8B-B14F-4D97-AF65-F5344CB8AC3E}">
        <p14:creationId xmlns:p14="http://schemas.microsoft.com/office/powerpoint/2010/main" val="34412575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708920"/>
            <a:ext cx="7772400" cy="1470025"/>
          </a:xfrm>
          <a:ln>
            <a:miter lim="800000"/>
            <a:headEnd/>
            <a:tailEnd/>
          </a:ln>
        </p:spPr>
        <p:txBody>
          <a:bodyPr>
            <a:normAutofit fontScale="90000"/>
          </a:bodyPr>
          <a:lstStyle/>
          <a:p>
            <a:pPr algn="ctr">
              <a:defRPr/>
            </a:pP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MX" sz="5400" dirty="0"/>
              <a:t/>
            </a:r>
            <a:br>
              <a:rPr lang="es-MX" sz="5400" dirty="0"/>
            </a:br>
            <a:r>
              <a:rPr lang="es-MX" sz="5300" b="1" i="1" dirty="0">
                <a:solidFill>
                  <a:schemeClr val="tx1"/>
                </a:solidFill>
                <a:latin typeface="Arial" panose="020B0604020202020204" pitchFamily="34" charset="0"/>
                <a:cs typeface="Arial" panose="020B0604020202020204" pitchFamily="34" charset="0"/>
              </a:rPr>
              <a:t/>
            </a:r>
            <a:br>
              <a:rPr lang="es-MX" sz="5300" b="1" i="1" dirty="0">
                <a:solidFill>
                  <a:schemeClr val="tx1"/>
                </a:solidFill>
                <a:latin typeface="Arial" panose="020B0604020202020204" pitchFamily="34" charset="0"/>
                <a:cs typeface="Arial" panose="020B0604020202020204" pitchFamily="34" charset="0"/>
              </a:rPr>
            </a:br>
            <a:r>
              <a:rPr lang="es-MX" sz="5400" b="1" dirty="0">
                <a:solidFill>
                  <a:schemeClr val="tx1"/>
                </a:solidFill>
              </a:rPr>
              <a:t>2.1.5 Determinación del perfil de consumidor</a:t>
            </a:r>
            <a:r>
              <a:rPr lang="es-MX" sz="5400" dirty="0"/>
              <a:t/>
            </a:r>
            <a:br>
              <a:rPr lang="es-MX" sz="5400" dirty="0"/>
            </a:br>
            <a:endParaRPr lang="es-MX" sz="53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605066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980728"/>
            <a:ext cx="6777317" cy="4851901"/>
          </a:xfrm>
        </p:spPr>
        <p:txBody>
          <a:bodyPr/>
          <a:lstStyle/>
          <a:p>
            <a:pPr algn="just"/>
            <a:r>
              <a:rPr lang="es-MX" dirty="0" smtClean="0"/>
              <a:t>“Los consumidores toman muchas decisiones de compra todos los días. La mayor parte de las empresas investigan las decisiones de compra de los consumidores con gran detalle para descubrir qué compran, dónde compran, cómo y cuánto compran, cuándo compran y porqué compran”. (</a:t>
            </a:r>
            <a:r>
              <a:rPr lang="es-MX" dirty="0" err="1" smtClean="0"/>
              <a:t>Kotler</a:t>
            </a:r>
            <a:r>
              <a:rPr lang="es-MX" dirty="0" smtClean="0"/>
              <a:t> &amp; </a:t>
            </a:r>
            <a:r>
              <a:rPr lang="es-MX" dirty="0" err="1" smtClean="0"/>
              <a:t>Armostrong</a:t>
            </a:r>
            <a:r>
              <a:rPr lang="es-MX" dirty="0" smtClean="0"/>
              <a:t>, 2008: 129)</a:t>
            </a:r>
            <a:endParaRPr lang="es-MX" dirty="0"/>
          </a:p>
        </p:txBody>
      </p:sp>
      <p:pic>
        <p:nvPicPr>
          <p:cNvPr id="4" name="Picture 8" descr="http://fabianraad.files.wordpress.com/2011/02/consumidor.jpg?w=150&amp;h=1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4437112"/>
            <a:ext cx="2092325"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4611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endParaRPr lang="es-MX" dirty="0" smtClean="0"/>
          </a:p>
          <a:p>
            <a:pPr algn="just"/>
            <a:endParaRPr lang="es-MX" dirty="0"/>
          </a:p>
          <a:p>
            <a:pPr algn="just"/>
            <a:r>
              <a:rPr lang="es-MX" dirty="0" smtClean="0"/>
              <a:t>Las </a:t>
            </a:r>
            <a:r>
              <a:rPr lang="es-MX" dirty="0"/>
              <a:t>preferencias del consumidor dependen de </a:t>
            </a:r>
            <a:r>
              <a:rPr lang="es-MX" dirty="0" smtClean="0"/>
              <a:t>varias </a:t>
            </a:r>
            <a:r>
              <a:rPr lang="es-MX" dirty="0"/>
              <a:t>necesidades, además de las cualidades intrínsecas del producto, sin excluir la comodidad de su consumo, como por ejemplo un envase práctico o la facilidad de cocinarlo. </a:t>
            </a:r>
          </a:p>
        </p:txBody>
      </p:sp>
      <p:pic>
        <p:nvPicPr>
          <p:cNvPr id="4" name="69 Imagen" descr="Surtido_productos_Sos_Cuetara.jpg"/>
          <p:cNvPicPr/>
          <p:nvPr/>
        </p:nvPicPr>
        <p:blipFill>
          <a:blip r:embed="rId2"/>
          <a:stretch>
            <a:fillRect/>
          </a:stretch>
        </p:blipFill>
        <p:spPr>
          <a:xfrm>
            <a:off x="2915816" y="692695"/>
            <a:ext cx="2917825" cy="237626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5073523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8" descr="http://productopolis.com/uploads/153Alpur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45172" y="3501008"/>
            <a:ext cx="2143125"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5" name="Picture 6" descr="http://www.merca20.com/wp-content/uploads/2007/01/alpur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6634" y="1900238"/>
            <a:ext cx="1928812" cy="152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1 CuadroTexto"/>
          <p:cNvSpPr txBox="1">
            <a:spLocks noChangeArrowheads="1"/>
          </p:cNvSpPr>
          <p:nvPr/>
        </p:nvSpPr>
        <p:spPr bwMode="auto">
          <a:xfrm>
            <a:off x="357188" y="571500"/>
            <a:ext cx="828675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algn="just" eaLnBrk="1" hangingPunct="1">
              <a:spcBef>
                <a:spcPct val="0"/>
              </a:spcBef>
              <a:buClrTx/>
              <a:buSzTx/>
              <a:buFontTx/>
              <a:buNone/>
            </a:pPr>
            <a:r>
              <a:rPr lang="es-MX" altLang="es-MX" sz="2800" dirty="0" smtClean="0">
                <a:latin typeface="Calibri" pitchFamily="34" charset="0"/>
              </a:rPr>
              <a:t>Las </a:t>
            </a:r>
            <a:r>
              <a:rPr lang="es-MX" altLang="es-MX" sz="2800" dirty="0">
                <a:latin typeface="Calibri" pitchFamily="34" charset="0"/>
              </a:rPr>
              <a:t>necesidad del consumidor esta determinada por toda una </a:t>
            </a:r>
            <a:r>
              <a:rPr lang="es-MX" altLang="es-MX" sz="2800" dirty="0" smtClean="0">
                <a:latin typeface="Calibri" pitchFamily="34" charset="0"/>
              </a:rPr>
              <a:t>gama </a:t>
            </a:r>
            <a:r>
              <a:rPr lang="es-MX" altLang="es-MX" sz="2800" dirty="0">
                <a:latin typeface="Calibri" pitchFamily="34" charset="0"/>
              </a:rPr>
              <a:t>compleja de </a:t>
            </a:r>
            <a:r>
              <a:rPr lang="es-MX" altLang="es-MX" sz="2800" dirty="0" smtClean="0">
                <a:latin typeface="Calibri" pitchFamily="34" charset="0"/>
              </a:rPr>
              <a:t>móviles: </a:t>
            </a:r>
            <a:r>
              <a:rPr lang="es-MX" altLang="es-MX" sz="2800" dirty="0">
                <a:latin typeface="Calibri" pitchFamily="34" charset="0"/>
              </a:rPr>
              <a:t>fisiológica, sociológica y psicológica. </a:t>
            </a:r>
          </a:p>
        </p:txBody>
      </p:sp>
      <p:pic>
        <p:nvPicPr>
          <p:cNvPr id="13317" name="Picture 2" descr="http://www.zimatdesign.com/images/clientes/alpura_empaques.jpg"/>
          <p:cNvPicPr>
            <a:picLocks noChangeAspect="1" noChangeArrowheads="1"/>
          </p:cNvPicPr>
          <p:nvPr/>
        </p:nvPicPr>
        <p:blipFill>
          <a:blip r:embed="rId4">
            <a:extLst>
              <a:ext uri="{28A0092B-C50C-407E-A947-70E740481C1C}">
                <a14:useLocalDpi xmlns:a14="http://schemas.microsoft.com/office/drawing/2010/main" val="0"/>
              </a:ext>
            </a:extLst>
          </a:blip>
          <a:srcRect l="16667" t="13889" r="12498" b="16666"/>
          <a:stretch>
            <a:fillRect/>
          </a:stretch>
        </p:blipFill>
        <p:spPr bwMode="auto">
          <a:xfrm>
            <a:off x="539552" y="3212976"/>
            <a:ext cx="3035300" cy="178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Picture 4" descr="http://www.merca20.com/wp-content/uploads/2008/08/productos-alpura.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74852" y="4452938"/>
            <a:ext cx="1857375" cy="185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9" name="Picture 10" descr="http://productopolis.com/uploads/131vivendi.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8688" y="5143500"/>
            <a:ext cx="14287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0" name="Picture 12" descr="http://www.exonline.com.mx/XStatic/excelsior/images/espanol/nt_alpura_1403.jpg"/>
          <p:cNvPicPr>
            <a:picLocks noChangeAspect="1" noChangeArrowheads="1"/>
          </p:cNvPicPr>
          <p:nvPr/>
        </p:nvPicPr>
        <p:blipFill>
          <a:blip r:embed="rId7">
            <a:extLst>
              <a:ext uri="{28A0092B-C50C-407E-A947-70E740481C1C}">
                <a14:useLocalDpi xmlns:a14="http://schemas.microsoft.com/office/drawing/2010/main" val="0"/>
              </a:ext>
            </a:extLst>
          </a:blip>
          <a:srcRect l="22711" r="22900"/>
          <a:stretch>
            <a:fillRect/>
          </a:stretch>
        </p:blipFill>
        <p:spPr bwMode="auto">
          <a:xfrm>
            <a:off x="6929438" y="3429000"/>
            <a:ext cx="2003425" cy="288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145564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a:t>Los gustos en alimentos, ropa, muebles y actividades recreativas junto con otros elementos a menudo están relacionados con la edad.  </a:t>
            </a:r>
          </a:p>
          <a:p>
            <a:endParaRPr lang="es-MX" dirty="0"/>
          </a:p>
        </p:txBody>
      </p:sp>
      <p:pic>
        <p:nvPicPr>
          <p:cNvPr id="4" name="Content Placeholder 3" descr="icon_evolution.jpg"/>
          <p:cNvPicPr>
            <a:picLocks noChangeAspect="1"/>
          </p:cNvPicPr>
          <p:nvPr/>
        </p:nvPicPr>
        <p:blipFill>
          <a:blip r:embed="rId2"/>
          <a:stretch>
            <a:fillRect/>
          </a:stretch>
        </p:blipFill>
        <p:spPr>
          <a:xfrm>
            <a:off x="4139952" y="3861048"/>
            <a:ext cx="3308664" cy="1399026"/>
          </a:xfrm>
          <a:prstGeom prst="rect">
            <a:avLst/>
          </a:prstGeom>
        </p:spPr>
      </p:pic>
    </p:spTree>
    <p:extLst>
      <p:ext uri="{BB962C8B-B14F-4D97-AF65-F5344CB8AC3E}">
        <p14:creationId xmlns:p14="http://schemas.microsoft.com/office/powerpoint/2010/main" val="188879905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p:cNvSpPr>
            <a:spLocks noChangeArrowheads="1"/>
          </p:cNvSpPr>
          <p:nvPr/>
        </p:nvSpPr>
        <p:spPr bwMode="auto">
          <a:xfrm>
            <a:off x="251520" y="908720"/>
            <a:ext cx="9004300" cy="4896544"/>
          </a:xfrm>
          <a:prstGeom prst="irregularSeal1">
            <a:avLst/>
          </a:prstGeom>
          <a:solidFill>
            <a:srgbClr val="FFFF00"/>
          </a:solidFill>
          <a:ln>
            <a:headEnd/>
            <a:tailEnd/>
          </a:ln>
        </p:spPr>
        <p:style>
          <a:lnRef idx="2">
            <a:schemeClr val="accent2"/>
          </a:lnRef>
          <a:fillRef idx="1">
            <a:schemeClr val="lt1"/>
          </a:fillRef>
          <a:effectRef idx="0">
            <a:schemeClr val="accent2"/>
          </a:effectRef>
          <a:fontRef idx="minor">
            <a:schemeClr val="dk1"/>
          </a:fontRef>
        </p:style>
        <p:txBody>
          <a:bodyPr/>
          <a:lstStyle/>
          <a:p>
            <a:pPr algn="just"/>
            <a:r>
              <a:rPr lang="es-MX" sz="2000" dirty="0"/>
              <a:t>Para crear un producto apropiado y formular un programa eficaz de comercialización el análisis debe examinar los segmentos que conducen al consumidor a adquirir un producto.</a:t>
            </a:r>
          </a:p>
          <a:p>
            <a:endParaRPr lang="es-MX" sz="2400" dirty="0"/>
          </a:p>
        </p:txBody>
      </p:sp>
    </p:spTree>
    <p:extLst>
      <p:ext uri="{BB962C8B-B14F-4D97-AF65-F5344CB8AC3E}">
        <p14:creationId xmlns:p14="http://schemas.microsoft.com/office/powerpoint/2010/main" val="43733738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endParaRPr lang="es-MX" dirty="0" smtClean="0"/>
          </a:p>
          <a:p>
            <a:pPr algn="just"/>
            <a:endParaRPr lang="es-MX" dirty="0"/>
          </a:p>
          <a:p>
            <a:pPr algn="just"/>
            <a:r>
              <a:rPr lang="es-MX" dirty="0" smtClean="0"/>
              <a:t>Los </a:t>
            </a:r>
            <a:r>
              <a:rPr lang="es-MX" dirty="0"/>
              <a:t>gustos en alimentos, ropa, muebles y actividades recreativas junto con otros elementos a menudo están relacionados con la edad.  </a:t>
            </a:r>
          </a:p>
          <a:p>
            <a:endParaRPr lang="es-MX" dirty="0"/>
          </a:p>
        </p:txBody>
      </p:sp>
      <p:pic>
        <p:nvPicPr>
          <p:cNvPr id="4" name="Picture 6" descr="http://t0.gstatic.com/images?q=tbn:ANd9GcSIOpbT1UrlF_2pRzVJk27BEWcgE858Q3KjJzVGv3LiQTCI89I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1196752"/>
            <a:ext cx="276225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487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708920"/>
            <a:ext cx="7772400" cy="1470025"/>
          </a:xfrm>
          <a:ln>
            <a:miter lim="800000"/>
            <a:headEnd/>
            <a:tailEnd/>
          </a:ln>
        </p:spPr>
        <p:txBody>
          <a:bodyPr>
            <a:normAutofit fontScale="90000"/>
          </a:bodyPr>
          <a:lstStyle/>
          <a:p>
            <a:pPr algn="ctr">
              <a:defRPr/>
            </a:pP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MX" sz="4400" dirty="0"/>
              <a:t/>
            </a:r>
            <a:br>
              <a:rPr lang="es-MX" sz="4400" dirty="0"/>
            </a:br>
            <a:r>
              <a:rPr lang="es-MX" sz="4800" dirty="0" smtClean="0"/>
              <a:t/>
            </a:r>
            <a:br>
              <a:rPr lang="es-MX" sz="4800" dirty="0" smtClean="0"/>
            </a:br>
            <a:r>
              <a:rPr lang="es-MX" sz="5300" b="1" i="1" dirty="0" smtClean="0">
                <a:solidFill>
                  <a:schemeClr val="tx1"/>
                </a:solidFill>
                <a:latin typeface="Arial" panose="020B0604020202020204" pitchFamily="34" charset="0"/>
                <a:cs typeface="Arial" panose="020B0604020202020204" pitchFamily="34" charset="0"/>
              </a:rPr>
              <a:t/>
            </a:r>
            <a:br>
              <a:rPr lang="es-MX" sz="5300" b="1" i="1" dirty="0" smtClean="0">
                <a:solidFill>
                  <a:schemeClr val="tx1"/>
                </a:solidFill>
                <a:latin typeface="Arial" panose="020B0604020202020204" pitchFamily="34" charset="0"/>
                <a:cs typeface="Arial" panose="020B0604020202020204" pitchFamily="34" charset="0"/>
              </a:rPr>
            </a:br>
            <a:r>
              <a:rPr lang="es-MX" sz="5400" b="1" dirty="0">
                <a:solidFill>
                  <a:schemeClr val="tx1"/>
                </a:solidFill>
              </a:rPr>
              <a:t>2.1.5.1 Diseño de la investigación y fuente de datos</a:t>
            </a:r>
            <a:endParaRPr lang="es-MX" sz="53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605066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052736"/>
            <a:ext cx="6777317" cy="4779893"/>
          </a:xfrm>
        </p:spPr>
        <p:txBody>
          <a:bodyPr/>
          <a:lstStyle/>
          <a:p>
            <a:pPr marL="68580" indent="0" algn="just">
              <a:buNone/>
            </a:pPr>
            <a:endParaRPr lang="es-ES" dirty="0" smtClean="0"/>
          </a:p>
          <a:p>
            <a:pPr marL="68580" indent="0" algn="just">
              <a:buNone/>
            </a:pPr>
            <a:endParaRPr lang="es-ES" dirty="0"/>
          </a:p>
          <a:p>
            <a:pPr marL="68580" indent="0" algn="just">
              <a:buNone/>
            </a:pPr>
            <a:r>
              <a:rPr lang="es-ES" dirty="0" smtClean="0"/>
              <a:t>Es </a:t>
            </a:r>
            <a:r>
              <a:rPr lang="es-ES" dirty="0"/>
              <a:t>importante mencionar,  que este </a:t>
            </a:r>
            <a:r>
              <a:rPr lang="es-ES" dirty="0" smtClean="0"/>
              <a:t>material es </a:t>
            </a:r>
            <a:r>
              <a:rPr lang="es-ES" dirty="0"/>
              <a:t>de </a:t>
            </a:r>
            <a:r>
              <a:rPr lang="es-ES" b="1" dirty="0"/>
              <a:t>apoyo para el profesor  </a:t>
            </a:r>
            <a:r>
              <a:rPr lang="es-ES" dirty="0"/>
              <a:t>así como </a:t>
            </a:r>
            <a:r>
              <a:rPr lang="es-ES" b="1" dirty="0"/>
              <a:t>para el alumno</a:t>
            </a:r>
            <a:r>
              <a:rPr lang="es-ES" dirty="0"/>
              <a:t>, ya que después de haber asistido al curso de “Elaboración de Materiales Didácticos” se ha podido comprobar </a:t>
            </a:r>
            <a:r>
              <a:rPr lang="es-MX" dirty="0"/>
              <a:t>que el alumno puede recordar de manera rápida el </a:t>
            </a:r>
            <a:r>
              <a:rPr lang="es-MX" dirty="0" smtClean="0"/>
              <a:t>tema.</a:t>
            </a:r>
            <a:endParaRPr lang="es-MX" dirty="0"/>
          </a:p>
        </p:txBody>
      </p:sp>
    </p:spTree>
    <p:extLst>
      <p:ext uri="{BB962C8B-B14F-4D97-AF65-F5344CB8AC3E}">
        <p14:creationId xmlns:p14="http://schemas.microsoft.com/office/powerpoint/2010/main" val="155641542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58750"/>
            <a:ext cx="8229600" cy="1143000"/>
          </a:xfrm>
        </p:spPr>
        <p:txBody>
          <a:bodyPr/>
          <a:lstStyle/>
          <a:p>
            <a:pPr>
              <a:defRPr/>
            </a:pPr>
            <a:r>
              <a:rPr lang="es-ES" b="1" dirty="0" smtClean="0"/>
              <a:t>Fuentes de Datos</a:t>
            </a:r>
            <a:endParaRPr lang="es-MX" dirty="0"/>
          </a:p>
        </p:txBody>
      </p:sp>
      <p:sp>
        <p:nvSpPr>
          <p:cNvPr id="19459" name="2 Marcador de contenido"/>
          <p:cNvSpPr>
            <a:spLocks noGrp="1"/>
          </p:cNvSpPr>
          <p:nvPr>
            <p:ph sz="quarter" idx="1"/>
          </p:nvPr>
        </p:nvSpPr>
        <p:spPr/>
        <p:txBody>
          <a:bodyPr>
            <a:normAutofit fontScale="92500"/>
          </a:bodyPr>
          <a:lstStyle/>
          <a:p>
            <a:pPr algn="just"/>
            <a:r>
              <a:rPr lang="es-ES" altLang="es-MX" b="1" dirty="0" smtClean="0"/>
              <a:t>“Los datos sobre ventas en el mercado pueden obtener de fuentes secundarias o primarias. Son fuentes secundarias entre otros: los documentos de la administración pública por ejemplo, estadísticas de aduanas, datos sobre las cuentas de ingreso nacional, estudios sobre industrias, encuestas de presupuestos familiares o datos censales y estudios realizados por el sector  privado”.(Nacional Financiera,1992: 32)</a:t>
            </a:r>
            <a:endParaRPr lang="es-MX" altLang="es-MX" dirty="0" smtClean="0"/>
          </a:p>
          <a:p>
            <a:endParaRPr lang="es-MX" altLang="es-MX" dirty="0" smtClean="0"/>
          </a:p>
        </p:txBody>
      </p:sp>
      <p:pic>
        <p:nvPicPr>
          <p:cNvPr id="4" name="3 Imagen" descr="f0016-01.jpg"/>
          <p:cNvPicPr>
            <a:picLocks noChangeAspect="1"/>
          </p:cNvPicPr>
          <p:nvPr/>
        </p:nvPicPr>
        <p:blipFill>
          <a:blip r:embed="rId2" cstate="print"/>
          <a:stretch>
            <a:fillRect/>
          </a:stretch>
        </p:blipFill>
        <p:spPr>
          <a:xfrm>
            <a:off x="2195736" y="1268760"/>
            <a:ext cx="3810000" cy="1080120"/>
          </a:xfrm>
          <a:prstGeom prst="rect">
            <a:avLst/>
          </a:prstGeom>
          <a:ln>
            <a:noFill/>
          </a:ln>
          <a:effectLst>
            <a:softEdge rad="112500"/>
          </a:effectLst>
        </p:spPr>
      </p:pic>
    </p:spTree>
    <p:extLst>
      <p:ext uri="{BB962C8B-B14F-4D97-AF65-F5344CB8AC3E}">
        <p14:creationId xmlns:p14="http://schemas.microsoft.com/office/powerpoint/2010/main" val="69174505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redondeado"/>
          <p:cNvSpPr/>
          <p:nvPr/>
        </p:nvSpPr>
        <p:spPr>
          <a:xfrm>
            <a:off x="7423516" y="3968260"/>
            <a:ext cx="1195333" cy="1810044"/>
          </a:xfrm>
          <a:prstGeom prst="roundRect">
            <a:avLst>
              <a:gd name="adj" fmla="val 10000"/>
            </a:avLst>
          </a:prstGeom>
          <a:blipFill rotWithShape="0">
            <a:blip r:embed="rId2"/>
            <a:stretch>
              <a:fillRect/>
            </a:stretch>
          </a:blipFill>
        </p:spPr>
        <p:style>
          <a:lnRef idx="2">
            <a:schemeClr val="lt1">
              <a:hueOff val="0"/>
              <a:satOff val="0"/>
              <a:lumOff val="0"/>
              <a:alphaOff val="0"/>
            </a:schemeClr>
          </a:lnRef>
          <a:fillRef idx="1">
            <a:scrgbClr r="0" g="0" b="0"/>
          </a:fillRef>
          <a:effectRef idx="0">
            <a:schemeClr val="accent2">
              <a:tint val="50000"/>
              <a:hueOff val="53787"/>
              <a:satOff val="-2846"/>
              <a:lumOff val="10099"/>
              <a:alphaOff val="0"/>
            </a:schemeClr>
          </a:effectRef>
          <a:fontRef idx="minor">
            <a:schemeClr val="lt1">
              <a:hueOff val="0"/>
              <a:satOff val="0"/>
              <a:lumOff val="0"/>
              <a:alphaOff val="0"/>
            </a:schemeClr>
          </a:fontRef>
        </p:style>
      </p:sp>
      <p:pic>
        <p:nvPicPr>
          <p:cNvPr id="11" name="74 Imagen" descr="3020.jpg"/>
          <p:cNvPicPr/>
          <p:nvPr/>
        </p:nvPicPr>
        <p:blipFill>
          <a:blip r:embed="rId3"/>
          <a:stretch>
            <a:fillRect/>
          </a:stretch>
        </p:blipFill>
        <p:spPr>
          <a:xfrm>
            <a:off x="1403648" y="692696"/>
            <a:ext cx="2945126" cy="1512168"/>
          </a:xfrm>
          <a:prstGeom prst="rect">
            <a:avLst/>
          </a:prstGeom>
          <a:ln>
            <a:noFill/>
          </a:ln>
          <a:effectLst>
            <a:outerShdw blurRad="292100" dist="139700" dir="2700000" algn="tl" rotWithShape="0">
              <a:srgbClr val="333333">
                <a:alpha val="65000"/>
              </a:srgbClr>
            </a:outerShdw>
          </a:effectLst>
        </p:spPr>
      </p:pic>
      <p:grpSp>
        <p:nvGrpSpPr>
          <p:cNvPr id="12" name="11 Grupo"/>
          <p:cNvGrpSpPr/>
          <p:nvPr/>
        </p:nvGrpSpPr>
        <p:grpSpPr>
          <a:xfrm>
            <a:off x="1101215" y="2321920"/>
            <a:ext cx="6322301" cy="3456384"/>
            <a:chOff x="0" y="0"/>
            <a:chExt cx="5875851" cy="1460748"/>
          </a:xfrm>
          <a:scene3d>
            <a:camera prst="orthographicFront"/>
            <a:lightRig rig="flat" dir="t"/>
          </a:scene3d>
        </p:grpSpPr>
        <p:sp>
          <p:nvSpPr>
            <p:cNvPr id="13" name="12 Rectángulo redondeado"/>
            <p:cNvSpPr/>
            <p:nvPr/>
          </p:nvSpPr>
          <p:spPr>
            <a:xfrm>
              <a:off x="0" y="0"/>
              <a:ext cx="5875851" cy="1460748"/>
            </a:xfrm>
            <a:prstGeom prst="roundRect">
              <a:avLst>
                <a:gd name="adj" fmla="val 10000"/>
              </a:avLst>
            </a:prstGeom>
            <a:sp3d prstMaterial="plastic">
              <a:bevelT w="120900" h="88900"/>
              <a:bevelB w="88900" h="31750" prst="angle"/>
            </a:sp3d>
          </p:spPr>
          <p:style>
            <a:lnRef idx="0">
              <a:schemeClr val="lt1">
                <a:hueOff val="0"/>
                <a:satOff val="0"/>
                <a:lumOff val="0"/>
                <a:alphaOff val="0"/>
              </a:schemeClr>
            </a:lnRef>
            <a:fillRef idx="3">
              <a:schemeClr val="accent2">
                <a:shade val="80000"/>
                <a:hueOff val="0"/>
                <a:satOff val="0"/>
                <a:lumOff val="0"/>
                <a:alphaOff val="0"/>
              </a:schemeClr>
            </a:fillRef>
            <a:effectRef idx="2">
              <a:schemeClr val="accent2">
                <a:shade val="80000"/>
                <a:hueOff val="0"/>
                <a:satOff val="0"/>
                <a:lumOff val="0"/>
                <a:alphaOff val="0"/>
              </a:schemeClr>
            </a:effectRef>
            <a:fontRef idx="minor">
              <a:schemeClr val="lt1"/>
            </a:fontRef>
          </p:style>
        </p:sp>
        <p:sp>
          <p:nvSpPr>
            <p:cNvPr id="14" name="13 Rectángulo"/>
            <p:cNvSpPr/>
            <p:nvPr/>
          </p:nvSpPr>
          <p:spPr>
            <a:xfrm>
              <a:off x="42783" y="42784"/>
              <a:ext cx="5511837" cy="123148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7150" tIns="57150" rIns="57150" bIns="57150" numCol="1" spcCol="1270" anchor="ctr" anchorCtr="0">
              <a:noAutofit/>
            </a:bodyPr>
            <a:lstStyle/>
            <a:p>
              <a:pPr algn="ctr" defTabSz="666750">
                <a:lnSpc>
                  <a:spcPct val="90000"/>
                </a:lnSpc>
                <a:spcBef>
                  <a:spcPct val="0"/>
                </a:spcBef>
                <a:spcAft>
                  <a:spcPct val="35000"/>
                </a:spcAft>
              </a:pPr>
              <a:r>
                <a:rPr lang="es-ES" altLang="es-MX" sz="2800" b="1" dirty="0"/>
                <a:t>Las fuentes primarias son las investigaciones realizadas directamente por la empresa o consumidores, distribuidores o especialistas en el ramo.</a:t>
              </a:r>
              <a:endParaRPr lang="es-MX" altLang="es-MX" sz="2800" dirty="0"/>
            </a:p>
            <a:p>
              <a:pPr lvl="0" algn="ctr" defTabSz="666750">
                <a:lnSpc>
                  <a:spcPct val="90000"/>
                </a:lnSpc>
                <a:spcBef>
                  <a:spcPct val="0"/>
                </a:spcBef>
                <a:spcAft>
                  <a:spcPct val="35000"/>
                </a:spcAft>
              </a:pPr>
              <a:endParaRPr lang="es-MX" sz="2800" kern="1200" dirty="0"/>
            </a:p>
          </p:txBody>
        </p:sp>
      </p:grpSp>
    </p:spTree>
    <p:extLst>
      <p:ext uri="{BB962C8B-B14F-4D97-AF65-F5344CB8AC3E}">
        <p14:creationId xmlns:p14="http://schemas.microsoft.com/office/powerpoint/2010/main" val="273721728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altLang="es-MX" b="1" dirty="0"/>
              <a:t>Al examinar los datos para ver si son fidedignos, los analistas deben determinar si </a:t>
            </a:r>
            <a:r>
              <a:rPr lang="es-ES" altLang="es-MX" b="1" dirty="0" smtClean="0"/>
              <a:t>la muestra es </a:t>
            </a:r>
            <a:r>
              <a:rPr lang="es-ES" altLang="es-MX" b="1" dirty="0"/>
              <a:t>representativa y asegurarse de que no ocurrieron aberraciones en el pasado.</a:t>
            </a:r>
            <a:endParaRPr lang="es-MX" altLang="es-MX" dirty="0"/>
          </a:p>
          <a:p>
            <a:endParaRPr lang="es-MX" dirty="0"/>
          </a:p>
        </p:txBody>
      </p:sp>
      <p:pic>
        <p:nvPicPr>
          <p:cNvPr id="4" name="5 Marcador de contenido" descr="la-planeacion-es-un-factor-importante-que-deben-analizar-las-empresas-antes-de-solicitar-un-prestamo-archivo.2008-11-03.1989045056.jpg"/>
          <p:cNvPicPr>
            <a:picLocks noChangeAspect="1"/>
          </p:cNvPicPr>
          <p:nvPr/>
        </p:nvPicPr>
        <p:blipFill>
          <a:blip r:embed="rId2" cstate="print"/>
          <a:stretch>
            <a:fillRect/>
          </a:stretch>
        </p:blipFill>
        <p:spPr bwMode="auto">
          <a:xfrm>
            <a:off x="2123728" y="764379"/>
            <a:ext cx="4014192" cy="1584176"/>
          </a:xfrm>
          <a:prstGeom prst="rect">
            <a:avLst/>
          </a:prstGeom>
          <a:ln>
            <a:noFill/>
          </a:ln>
          <a:effectLst>
            <a:softEdge rad="112500"/>
          </a:effectLst>
        </p:spPr>
      </p:pic>
    </p:spTree>
    <p:extLst>
      <p:ext uri="{BB962C8B-B14F-4D97-AF65-F5344CB8AC3E}">
        <p14:creationId xmlns:p14="http://schemas.microsoft.com/office/powerpoint/2010/main" val="311199023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708920"/>
            <a:ext cx="7772400" cy="1470025"/>
          </a:xfrm>
          <a:ln>
            <a:miter lim="800000"/>
            <a:headEnd/>
            <a:tailEnd/>
          </a:ln>
        </p:spPr>
        <p:txBody>
          <a:bodyPr>
            <a:normAutofit fontScale="90000"/>
          </a:bodyPr>
          <a:lstStyle/>
          <a:p>
            <a:pPr algn="ctr">
              <a:defRPr/>
            </a:pP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MX" sz="4400" b="1" dirty="0" smtClean="0">
                <a:solidFill>
                  <a:schemeClr val="tx1"/>
                </a:solidFill>
              </a:rPr>
              <a:t>2.1.5.1 </a:t>
            </a:r>
            <a:r>
              <a:rPr lang="es-MX" sz="4400" b="1" dirty="0">
                <a:solidFill>
                  <a:schemeClr val="tx1"/>
                </a:solidFill>
              </a:rPr>
              <a:t>Recolección de datos</a:t>
            </a:r>
            <a:br>
              <a:rPr lang="es-MX" sz="4400" b="1" dirty="0">
                <a:solidFill>
                  <a:schemeClr val="tx1"/>
                </a:solidFill>
              </a:rPr>
            </a:br>
            <a:r>
              <a:rPr lang="es-MX" sz="5300" b="1" i="1" dirty="0">
                <a:solidFill>
                  <a:schemeClr val="tx1"/>
                </a:solidFill>
                <a:latin typeface="Arial" panose="020B0604020202020204" pitchFamily="34" charset="0"/>
                <a:cs typeface="Arial" panose="020B0604020202020204" pitchFamily="34" charset="0"/>
              </a:rPr>
              <a:t/>
            </a:r>
            <a:br>
              <a:rPr lang="es-MX" sz="5300" b="1" i="1" dirty="0">
                <a:solidFill>
                  <a:schemeClr val="tx1"/>
                </a:solidFill>
                <a:latin typeface="Arial" panose="020B0604020202020204" pitchFamily="34" charset="0"/>
                <a:cs typeface="Arial" panose="020B0604020202020204" pitchFamily="34" charset="0"/>
              </a:rPr>
            </a:br>
            <a:endParaRPr lang="es-MX" sz="53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605066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908720"/>
            <a:ext cx="6777317" cy="4923909"/>
          </a:xfrm>
        </p:spPr>
        <p:txBody>
          <a:bodyPr/>
          <a:lstStyle/>
          <a:p>
            <a:pPr algn="just"/>
            <a:r>
              <a:rPr lang="es-MX" dirty="0" smtClean="0"/>
              <a:t>“Existen dos técnicas que deben ser comprendidas con claridad a la hora de definir el tipo de estudio que se procederá a realizar. Son dos formas distintas de investigación que proponen objetivos totalmente diferentes pero que se parecen mucho. Estas técnicas se manejan en el campo de la ciencia, son investigación con análisis cuantitativo e investigación con análisis cualitativo”. (Ortega, 2006: 110)</a:t>
            </a:r>
          </a:p>
        </p:txBody>
      </p:sp>
    </p:spTree>
    <p:extLst>
      <p:ext uri="{BB962C8B-B14F-4D97-AF65-F5344CB8AC3E}">
        <p14:creationId xmlns:p14="http://schemas.microsoft.com/office/powerpoint/2010/main" val="384283697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dirty="0"/>
              <a:t>La investigación cuantitativa utiliza la recolección y el análisis de datos para contestar preguntas de investigación y probar hipótesis establecidas previamente y confía en la medición numérica, el conteo y frecuentemente en el uso de estadísticas para establecer con exactitud, patrones de </a:t>
            </a:r>
            <a:r>
              <a:rPr lang="es-ES" dirty="0" smtClean="0"/>
              <a:t>comportamiento. </a:t>
            </a:r>
            <a:endParaRPr lang="es-MX" dirty="0"/>
          </a:p>
        </p:txBody>
      </p:sp>
      <p:pic>
        <p:nvPicPr>
          <p:cNvPr id="5" name="10 Marcador de contenido" descr="madmon[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548680"/>
            <a:ext cx="3367088" cy="172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177532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pPr algn="just"/>
            <a:endParaRPr lang="es-ES" dirty="0" smtClean="0"/>
          </a:p>
          <a:p>
            <a:pPr algn="just"/>
            <a:endParaRPr lang="es-ES" dirty="0"/>
          </a:p>
          <a:p>
            <a:pPr algn="just"/>
            <a:r>
              <a:rPr lang="es-ES" dirty="0" smtClean="0"/>
              <a:t>Para </a:t>
            </a:r>
            <a:r>
              <a:rPr lang="es-ES" dirty="0"/>
              <a:t>la investigación cuantitativa es necesaria la aplicación de una encuesta la cual es elaborada con metodología estadística dado que se requiere encontrar el tamaño óptimo de la muestra para que no haya sesgo y desviación de la información.</a:t>
            </a:r>
            <a:endParaRPr lang="es-MX" dirty="0"/>
          </a:p>
          <a:p>
            <a:endParaRPr lang="es-MX" dirty="0"/>
          </a:p>
        </p:txBody>
      </p:sp>
      <p:pic>
        <p:nvPicPr>
          <p:cNvPr id="5" name="Picture 4" descr="http://t2.gstatic.com/images?q=tbn:ANd9GcS83TaMdFkY6E1VmyCvb6GQ7MHIAhDJYn-njcUDNccAvCoO-slPc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692696"/>
            <a:ext cx="3384376" cy="2267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8413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980728"/>
            <a:ext cx="6777317" cy="4851901"/>
          </a:xfrm>
        </p:spPr>
        <p:txBody>
          <a:bodyPr/>
          <a:lstStyle/>
          <a:p>
            <a:pPr algn="just"/>
            <a:r>
              <a:rPr lang="es-MX" dirty="0" smtClean="0"/>
              <a:t>“La investigación cualitativa (motivacional) cuando se permite penetrar a través de las ciencias de la conducta en el porqué del comportamiento del consumidor, lo que ayuda a entender la naturaleza de sus motivaciones y los frenos psicológicos”. (</a:t>
            </a:r>
            <a:r>
              <a:rPr lang="es-MX" dirty="0"/>
              <a:t>Ortega, 2006: </a:t>
            </a:r>
            <a:r>
              <a:rPr lang="es-MX" dirty="0" smtClean="0"/>
              <a:t>139)</a:t>
            </a:r>
            <a:endParaRPr lang="es-MX" dirty="0"/>
          </a:p>
          <a:p>
            <a:pPr algn="just"/>
            <a:endParaRPr lang="es-MX" dirty="0"/>
          </a:p>
        </p:txBody>
      </p:sp>
      <p:pic>
        <p:nvPicPr>
          <p:cNvPr id="4" name="Picture 10" descr="http://t3.gstatic.com/images?q=tbn:ANd9GcQgstK_ZSz7Nlc3SBGGvcmWZrdZ8vjyr6jATVLmjb6UKVPIH1V01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3861048"/>
            <a:ext cx="2276475"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8715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908720"/>
            <a:ext cx="6777317" cy="4923909"/>
          </a:xfrm>
        </p:spPr>
        <p:txBody>
          <a:bodyPr/>
          <a:lstStyle/>
          <a:p>
            <a:r>
              <a:rPr lang="es-MX" dirty="0" smtClean="0"/>
              <a:t>“Esta investigación tiene relativamente una estructura exploratoria, se basa en impresiones y se realiza entre pequeños grupos de personas que se entrevistaran en grupos o individualmente”. </a:t>
            </a:r>
            <a:r>
              <a:rPr lang="es-MX" dirty="0"/>
              <a:t>(Ortega, 2006: 139)</a:t>
            </a:r>
          </a:p>
          <a:p>
            <a:pPr marL="68580" indent="0">
              <a:buNone/>
            </a:pPr>
            <a:endParaRPr lang="es-MX" dirty="0"/>
          </a:p>
        </p:txBody>
      </p:sp>
      <p:pic>
        <p:nvPicPr>
          <p:cNvPr id="4" name="Picture 4" descr="http://t3.gstatic.com/images?q=tbn:ANd9GcR0Q8Q33sd-MszeiciEINVWVhf1lTGCNOQhkKiMtiK1AK8e6rvEU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3573016"/>
            <a:ext cx="2486025" cy="183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726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4 Grupo"/>
          <p:cNvGrpSpPr/>
          <p:nvPr/>
        </p:nvGrpSpPr>
        <p:grpSpPr>
          <a:xfrm>
            <a:off x="755577" y="2780928"/>
            <a:ext cx="6167390" cy="2664295"/>
            <a:chOff x="1720967" y="2788637"/>
            <a:chExt cx="4701933" cy="2146582"/>
          </a:xfrm>
          <a:scene3d>
            <a:camera prst="orthographicFront"/>
            <a:lightRig rig="flat" dir="t"/>
          </a:scene3d>
        </p:grpSpPr>
        <p:sp>
          <p:nvSpPr>
            <p:cNvPr id="6" name="5 Pentágono"/>
            <p:cNvSpPr/>
            <p:nvPr/>
          </p:nvSpPr>
          <p:spPr>
            <a:xfrm rot="10800000">
              <a:off x="1720967" y="2788637"/>
              <a:ext cx="4701933" cy="2146582"/>
            </a:xfrm>
            <a:prstGeom prst="homePlate">
              <a:avLst/>
            </a:prstGeom>
            <a:sp3d prstMaterial="plastic">
              <a:bevelT w="120900" h="88900"/>
              <a:bevelB w="88900" h="31750" prst="angle"/>
            </a:sp3d>
          </p:spPr>
          <p:style>
            <a:lnRef idx="0">
              <a:schemeClr val="lt1">
                <a:hueOff val="0"/>
                <a:satOff val="0"/>
                <a:lumOff val="0"/>
                <a:alphaOff val="0"/>
              </a:schemeClr>
            </a:lnRef>
            <a:fillRef idx="3">
              <a:schemeClr val="accent1">
                <a:shade val="80000"/>
                <a:hueOff val="448704"/>
                <a:satOff val="20852"/>
                <a:lumOff val="25310"/>
                <a:alphaOff val="0"/>
              </a:schemeClr>
            </a:fillRef>
            <a:effectRef idx="2">
              <a:schemeClr val="accent1">
                <a:shade val="80000"/>
                <a:hueOff val="448704"/>
                <a:satOff val="20852"/>
                <a:lumOff val="25310"/>
                <a:alphaOff val="0"/>
              </a:schemeClr>
            </a:effectRef>
            <a:fontRef idx="minor">
              <a:schemeClr val="lt1"/>
            </a:fontRef>
          </p:style>
        </p:sp>
        <p:sp>
          <p:nvSpPr>
            <p:cNvPr id="7" name="Pentágono 4"/>
            <p:cNvSpPr/>
            <p:nvPr/>
          </p:nvSpPr>
          <p:spPr>
            <a:xfrm rot="21600000">
              <a:off x="2257612" y="2788637"/>
              <a:ext cx="4165288" cy="214658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946583" tIns="60960" rIns="113792" bIns="60960" numCol="1" spcCol="1270" anchor="ctr" anchorCtr="0">
              <a:noAutofit/>
            </a:bodyPr>
            <a:lstStyle/>
            <a:p>
              <a:pPr lvl="0" algn="ctr" defTabSz="711200">
                <a:lnSpc>
                  <a:spcPct val="90000"/>
                </a:lnSpc>
                <a:spcBef>
                  <a:spcPct val="0"/>
                </a:spcBef>
                <a:spcAft>
                  <a:spcPct val="35000"/>
                </a:spcAft>
              </a:pPr>
              <a:r>
                <a:rPr lang="es-MX" sz="1600" kern="1200" dirty="0" smtClean="0">
                  <a:latin typeface="Kristen ITC" pitchFamily="66" charset="0"/>
                </a:rPr>
                <a:t>. </a:t>
              </a:r>
              <a:endParaRPr lang="es-MX" sz="1600" kern="1200" dirty="0">
                <a:latin typeface="Kristen ITC" pitchFamily="66" charset="0"/>
              </a:endParaRPr>
            </a:p>
          </p:txBody>
        </p:sp>
      </p:grpSp>
      <p:sp>
        <p:nvSpPr>
          <p:cNvPr id="2" name="1 Rectángulo"/>
          <p:cNvSpPr/>
          <p:nvPr/>
        </p:nvSpPr>
        <p:spPr>
          <a:xfrm>
            <a:off x="2286000" y="2690336"/>
            <a:ext cx="4572000" cy="2308324"/>
          </a:xfrm>
          <a:prstGeom prst="rect">
            <a:avLst/>
          </a:prstGeom>
        </p:spPr>
        <p:txBody>
          <a:bodyPr>
            <a:spAutoFit/>
          </a:bodyPr>
          <a:lstStyle/>
          <a:p>
            <a:pPr algn="just"/>
            <a:endParaRPr lang="es-ES_tradnl" dirty="0" smtClean="0"/>
          </a:p>
          <a:p>
            <a:pPr algn="just"/>
            <a:endParaRPr lang="es-ES_tradnl" dirty="0"/>
          </a:p>
          <a:p>
            <a:pPr algn="just"/>
            <a:r>
              <a:rPr lang="es-ES_tradnl" dirty="0" smtClean="0"/>
              <a:t>Desde la perspectiva de investigación cualitativa se </a:t>
            </a:r>
            <a:r>
              <a:rPr lang="es-ES_tradnl" dirty="0"/>
              <a:t>pueden utilizar </a:t>
            </a:r>
            <a:r>
              <a:rPr lang="es-ES_tradnl" b="1" dirty="0"/>
              <a:t>entrevistas</a:t>
            </a:r>
            <a:r>
              <a:rPr lang="es-ES_tradnl" dirty="0"/>
              <a:t>, para conocer la oferta y demanda de los bienes, así como para realizar el análisis del segmento de mercado el  cual se desea </a:t>
            </a:r>
            <a:r>
              <a:rPr lang="es-ES_tradnl" dirty="0" smtClean="0"/>
              <a:t>cautivar.</a:t>
            </a:r>
            <a:endParaRPr lang="es-MX" dirty="0"/>
          </a:p>
        </p:txBody>
      </p:sp>
      <p:pic>
        <p:nvPicPr>
          <p:cNvPr id="8" name="Picture 6" descr="http://t1.gstatic.com/images?q=tbn:ANd9GcQM2lc6Lqz1KLFDqaUJWh_u-jRSuYBqawKsAzxZtatxe4_17eb_tWwGsx-h"/>
          <p:cNvPicPr>
            <a:picLocks noChangeAspect="1" noChangeArrowheads="1"/>
          </p:cNvPicPr>
          <p:nvPr/>
        </p:nvPicPr>
        <p:blipFill>
          <a:blip r:embed="rId2" cstate="print"/>
          <a:srcRect/>
          <a:stretch>
            <a:fillRect/>
          </a:stretch>
        </p:blipFill>
        <p:spPr bwMode="auto">
          <a:xfrm rot="568939">
            <a:off x="2783938" y="1028576"/>
            <a:ext cx="3310942" cy="1296144"/>
          </a:xfrm>
          <a:prstGeom prst="rect">
            <a:avLst/>
          </a:prstGeom>
          <a:ln>
            <a:noFill/>
          </a:ln>
          <a:effectLst>
            <a:softEdge rad="112500"/>
          </a:effectLst>
        </p:spPr>
      </p:pic>
    </p:spTree>
    <p:extLst>
      <p:ext uri="{BB962C8B-B14F-4D97-AF65-F5344CB8AC3E}">
        <p14:creationId xmlns:p14="http://schemas.microsoft.com/office/powerpoint/2010/main" val="3190053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to="" calcmode="lin" valueType="num">
                                      <p:cBhvr>
                                        <p:cTn id="7" dur="1" fill="hold"/>
                                        <p:tgtEl>
                                          <p:spTgt spid="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988840"/>
            <a:ext cx="6777317" cy="3843789"/>
          </a:xfrm>
        </p:spPr>
        <p:txBody>
          <a:bodyPr>
            <a:normAutofit/>
          </a:bodyPr>
          <a:lstStyle/>
          <a:p>
            <a:pPr marL="68580" indent="0" algn="just">
              <a:buNone/>
            </a:pPr>
            <a:r>
              <a:rPr lang="es-ES" dirty="0"/>
              <a:t>En la última parte de </a:t>
            </a:r>
            <a:r>
              <a:rPr lang="es-ES" dirty="0" smtClean="0"/>
              <a:t>las diapositivas, </a:t>
            </a:r>
            <a:r>
              <a:rPr lang="es-ES" dirty="0"/>
              <a:t>se establecen las conclusiones de la investigación realizada</a:t>
            </a:r>
            <a:r>
              <a:rPr lang="es-ES" dirty="0" smtClean="0"/>
              <a:t>.</a:t>
            </a:r>
          </a:p>
          <a:p>
            <a:pPr marL="68580" indent="0" algn="just">
              <a:buNone/>
            </a:pPr>
            <a:endParaRPr lang="es-MX" dirty="0"/>
          </a:p>
          <a:p>
            <a:pPr marL="68580" indent="0" algn="just">
              <a:buNone/>
            </a:pPr>
            <a:r>
              <a:rPr lang="es-ES" dirty="0"/>
              <a:t>Finalmente, se presenta la bibliografía </a:t>
            </a:r>
            <a:r>
              <a:rPr lang="es-ES" dirty="0" smtClean="0"/>
              <a:t>citada, </a:t>
            </a:r>
            <a:r>
              <a:rPr lang="es-ES" dirty="0"/>
              <a:t>así como el manual de operación </a:t>
            </a:r>
            <a:r>
              <a:rPr lang="es-ES" dirty="0" smtClean="0"/>
              <a:t>de los temas de la </a:t>
            </a:r>
            <a:r>
              <a:rPr lang="es-ES" b="1" dirty="0" smtClean="0"/>
              <a:t>Unidad 2.</a:t>
            </a:r>
            <a:r>
              <a:rPr lang="es-ES" dirty="0" smtClean="0"/>
              <a:t> </a:t>
            </a:r>
            <a:r>
              <a:rPr lang="es-MX" b="1" dirty="0"/>
              <a:t>ESTUDIO DE MERCADO </a:t>
            </a:r>
            <a:r>
              <a:rPr lang="es-ES" dirty="0" smtClean="0"/>
              <a:t>del programa </a:t>
            </a:r>
            <a:r>
              <a:rPr lang="es-MX" dirty="0"/>
              <a:t>Proyecto Terminal </a:t>
            </a:r>
            <a:r>
              <a:rPr lang="es-MX" dirty="0" smtClean="0"/>
              <a:t>(Desarrollo </a:t>
            </a:r>
            <a:r>
              <a:rPr lang="es-MX" dirty="0"/>
              <a:t>de Negocios </a:t>
            </a:r>
            <a:r>
              <a:rPr lang="es-MX" dirty="0" smtClean="0"/>
              <a:t>Turísticos).</a:t>
            </a:r>
            <a:endParaRPr lang="es-MX" dirty="0"/>
          </a:p>
        </p:txBody>
      </p:sp>
    </p:spTree>
    <p:extLst>
      <p:ext uri="{BB962C8B-B14F-4D97-AF65-F5344CB8AC3E}">
        <p14:creationId xmlns:p14="http://schemas.microsoft.com/office/powerpoint/2010/main" val="311451890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endParaRPr lang="es-ES" dirty="0" smtClean="0"/>
          </a:p>
          <a:p>
            <a:pPr algn="just"/>
            <a:endParaRPr lang="es-ES" dirty="0"/>
          </a:p>
          <a:p>
            <a:pPr algn="just"/>
            <a:r>
              <a:rPr lang="es-ES" dirty="0" smtClean="0"/>
              <a:t>En </a:t>
            </a:r>
            <a:r>
              <a:rPr lang="es-ES" dirty="0"/>
              <a:t>el cuestionario se tomara en cuenta aspectos como: preferencias, gustos, consumo, limitantes, precios, conocimiento del producto y frecuencia ya que es indispensable para tomar decisiones sobre el proyecto.</a:t>
            </a:r>
            <a:endParaRPr lang="es-MX" dirty="0"/>
          </a:p>
          <a:p>
            <a:endParaRPr lang="es-MX" dirty="0"/>
          </a:p>
        </p:txBody>
      </p:sp>
      <p:pic>
        <p:nvPicPr>
          <p:cNvPr id="4" name="Picture 6" descr="http://t2.gstatic.com/images?q=tbn:ANd9GcRGEZ6HcJuSaxlHnfQHCqlBqgCEw7iFKl7MSKqir0QXgH2OZLy0V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823162"/>
            <a:ext cx="2171700" cy="210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6235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dirty="0"/>
              <a:t>Cabe mencionar que el cuestionario se aplica en forma individual y personalizada con la finalidad de obtener información verídica y precisa, además de permitir en ocasiones escuchar comentarios o</a:t>
            </a:r>
            <a:r>
              <a:rPr lang="es-ES" dirty="0" smtClean="0"/>
              <a:t> </a:t>
            </a:r>
            <a:r>
              <a:rPr lang="es-ES" dirty="0"/>
              <a:t>un tipo de sugerencia que son de gran utilidad para el mejor desenvolvimiento del producto en el mercado.</a:t>
            </a:r>
            <a:endParaRPr lang="es-MX" dirty="0"/>
          </a:p>
          <a:p>
            <a:endParaRPr lang="es-MX" dirty="0"/>
          </a:p>
        </p:txBody>
      </p:sp>
    </p:spTree>
    <p:extLst>
      <p:ext uri="{BB962C8B-B14F-4D97-AF65-F5344CB8AC3E}">
        <p14:creationId xmlns:p14="http://schemas.microsoft.com/office/powerpoint/2010/main" val="403666364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71600" y="2161901"/>
            <a:ext cx="6777317" cy="3508977"/>
          </a:xfrm>
        </p:spPr>
        <p:txBody>
          <a:bodyPr/>
          <a:lstStyle/>
          <a:p>
            <a:pPr algn="just"/>
            <a:endParaRPr lang="es-ES" altLang="es-MX" b="1" dirty="0" smtClean="0"/>
          </a:p>
          <a:p>
            <a:pPr algn="just"/>
            <a:endParaRPr lang="es-ES" altLang="es-MX" b="1" dirty="0"/>
          </a:p>
          <a:p>
            <a:pPr algn="just"/>
            <a:r>
              <a:rPr lang="es-ES" altLang="es-MX" b="1" dirty="0" smtClean="0"/>
              <a:t>Conviene </a:t>
            </a:r>
            <a:r>
              <a:rPr lang="es-ES" altLang="es-MX" b="1" dirty="0"/>
              <a:t>mantener una actitud escéptica hacia las estadísticas publicadas, ya que las estadísticas erróneas tienden a perpetuarse.</a:t>
            </a:r>
            <a:endParaRPr lang="es-MX" dirty="0"/>
          </a:p>
        </p:txBody>
      </p:sp>
      <p:pic>
        <p:nvPicPr>
          <p:cNvPr id="4" name="5 Imagen" descr="beneficio-fiscal.jpg"/>
          <p:cNvPicPr/>
          <p:nvPr/>
        </p:nvPicPr>
        <p:blipFill>
          <a:blip r:embed="rId2" cstate="print"/>
          <a:stretch>
            <a:fillRect/>
          </a:stretch>
        </p:blipFill>
        <p:spPr>
          <a:xfrm>
            <a:off x="2699792" y="764704"/>
            <a:ext cx="2775546" cy="2452164"/>
          </a:xfrm>
          <a:prstGeom prst="rect">
            <a:avLst/>
          </a:prstGeom>
          <a:ln>
            <a:noFill/>
          </a:ln>
          <a:effectLst>
            <a:softEdge rad="112500"/>
          </a:effectLst>
        </p:spPr>
      </p:pic>
    </p:spTree>
    <p:extLst>
      <p:ext uri="{BB962C8B-B14F-4D97-AF65-F5344CB8AC3E}">
        <p14:creationId xmlns:p14="http://schemas.microsoft.com/office/powerpoint/2010/main" val="72578169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p:cNvSpPr>
            <a:spLocks noChangeArrowheads="1"/>
          </p:cNvSpPr>
          <p:nvPr/>
        </p:nvSpPr>
        <p:spPr bwMode="auto">
          <a:xfrm>
            <a:off x="1403648" y="1282700"/>
            <a:ext cx="6624341" cy="3226420"/>
          </a:xfrm>
          <a:prstGeom prst="flowChartPunchedTape">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algn="just"/>
            <a:r>
              <a:rPr lang="es-ES" altLang="es-MX" sz="2800" b="1" dirty="0"/>
              <a:t>Para verificar los datos, los analistas deben reexaminar la técnica de recopilación de los mismos.</a:t>
            </a:r>
            <a:endParaRPr lang="es-MX" altLang="es-MX" sz="2800" dirty="0"/>
          </a:p>
          <a:p>
            <a:endParaRPr lang="es-MX" sz="2000" dirty="0"/>
          </a:p>
          <a:p>
            <a:pPr algn="just">
              <a:spcAft>
                <a:spcPts val="1000"/>
              </a:spcAft>
              <a:defRPr/>
            </a:pPr>
            <a:r>
              <a:rPr lang="es-MX" sz="2000" dirty="0" smtClean="0">
                <a:solidFill>
                  <a:schemeClr val="tx1"/>
                </a:solidFill>
                <a:latin typeface="Segoe UI Semibold" pitchFamily="34" charset="0"/>
                <a:cs typeface="Arial" pitchFamily="34" charset="0"/>
              </a:rPr>
              <a:t>. </a:t>
            </a:r>
            <a:endParaRPr lang="es-MX" sz="2000" dirty="0">
              <a:solidFill>
                <a:schemeClr val="tx1"/>
              </a:solidFill>
              <a:latin typeface="Segoe UI Semibold" pitchFamily="34" charset="0"/>
              <a:cs typeface="Arial" pitchFamily="34" charset="0"/>
            </a:endParaRPr>
          </a:p>
          <a:p>
            <a:pPr>
              <a:defRPr/>
            </a:pPr>
            <a:endParaRPr lang="es-MX" dirty="0">
              <a:solidFill>
                <a:schemeClr val="tx1"/>
              </a:solidFill>
              <a:cs typeface="Arial" pitchFamily="34" charset="0"/>
            </a:endParaRPr>
          </a:p>
        </p:txBody>
      </p:sp>
    </p:spTree>
    <p:extLst>
      <p:ext uri="{BB962C8B-B14F-4D97-AF65-F5344CB8AC3E}">
        <p14:creationId xmlns:p14="http://schemas.microsoft.com/office/powerpoint/2010/main" val="49441620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708920"/>
            <a:ext cx="7772400" cy="1470025"/>
          </a:xfrm>
          <a:ln>
            <a:miter lim="800000"/>
            <a:headEnd/>
            <a:tailEnd/>
          </a:ln>
        </p:spPr>
        <p:txBody>
          <a:bodyPr>
            <a:normAutofit fontScale="90000"/>
          </a:bodyPr>
          <a:lstStyle/>
          <a:p>
            <a:pPr algn="ctr">
              <a:defRPr/>
            </a:pP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MX" sz="4400" dirty="0"/>
              <a:t/>
            </a:r>
            <a:br>
              <a:rPr lang="es-MX" sz="4400" dirty="0"/>
            </a:br>
            <a:r>
              <a:rPr lang="es-MX" sz="4800" dirty="0"/>
              <a:t/>
            </a:r>
            <a:br>
              <a:rPr lang="es-MX" sz="4800" dirty="0"/>
            </a:br>
            <a:r>
              <a:rPr lang="es-MX" sz="5300" b="1" i="1" dirty="0">
                <a:solidFill>
                  <a:schemeClr val="tx1"/>
                </a:solidFill>
                <a:latin typeface="Arial" panose="020B0604020202020204" pitchFamily="34" charset="0"/>
                <a:cs typeface="Arial" panose="020B0604020202020204" pitchFamily="34" charset="0"/>
              </a:rPr>
              <a:t/>
            </a:r>
            <a:br>
              <a:rPr lang="es-MX" sz="5300" b="1" i="1" dirty="0">
                <a:solidFill>
                  <a:schemeClr val="tx1"/>
                </a:solidFill>
                <a:latin typeface="Arial" panose="020B0604020202020204" pitchFamily="34" charset="0"/>
                <a:cs typeface="Arial" panose="020B0604020202020204" pitchFamily="34" charset="0"/>
              </a:rPr>
            </a:br>
            <a:r>
              <a:rPr lang="es-MX" sz="5400" b="1" dirty="0">
                <a:solidFill>
                  <a:schemeClr val="tx1"/>
                </a:solidFill>
              </a:rPr>
              <a:t>2.1.5.2 Procesamiento de datos</a:t>
            </a:r>
            <a:endParaRPr lang="es-MX" sz="53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605066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2 Marcador de contenido"/>
          <p:cNvSpPr>
            <a:spLocks noGrp="1"/>
          </p:cNvSpPr>
          <p:nvPr>
            <p:ph sz="quarter" idx="1"/>
          </p:nvPr>
        </p:nvSpPr>
        <p:spPr>
          <a:xfrm>
            <a:off x="1043492" y="1412776"/>
            <a:ext cx="6777317" cy="4419853"/>
          </a:xfrm>
        </p:spPr>
        <p:txBody>
          <a:bodyPr/>
          <a:lstStyle/>
          <a:p>
            <a:pPr algn="just"/>
            <a:r>
              <a:rPr lang="es-ES" altLang="es-MX" b="1" dirty="0" smtClean="0"/>
              <a:t>“El analista debe analizar cuidadosamente los datos de la previsión y la técnica de proyección”.(Nacional Financiera,1992:34)</a:t>
            </a:r>
            <a:endParaRPr lang="es-MX" altLang="es-MX" dirty="0" smtClean="0"/>
          </a:p>
        </p:txBody>
      </p:sp>
      <p:pic>
        <p:nvPicPr>
          <p:cNvPr id="4" name="Picture 2"/>
          <p:cNvPicPr>
            <a:picLocks noChangeAspect="1" noChangeArrowheads="1"/>
          </p:cNvPicPr>
          <p:nvPr/>
        </p:nvPicPr>
        <p:blipFill>
          <a:blip r:embed="rId2" cstate="print"/>
          <a:srcRect/>
          <a:stretch>
            <a:fillRect/>
          </a:stretch>
        </p:blipFill>
        <p:spPr bwMode="auto">
          <a:xfrm>
            <a:off x="3563888" y="2708920"/>
            <a:ext cx="3861642" cy="2664743"/>
          </a:xfrm>
          <a:prstGeom prst="rect">
            <a:avLst/>
          </a:prstGeom>
          <a:noFill/>
          <a:ln w="9525">
            <a:noFill/>
            <a:miter lim="800000"/>
            <a:headEnd/>
            <a:tailEnd/>
          </a:ln>
          <a:effectLst>
            <a:softEdge rad="317500"/>
          </a:effectLst>
        </p:spPr>
      </p:pic>
    </p:spTree>
    <p:extLst>
      <p:ext uri="{BB962C8B-B14F-4D97-AF65-F5344CB8AC3E}">
        <p14:creationId xmlns:p14="http://schemas.microsoft.com/office/powerpoint/2010/main" val="58970202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p:cNvSpPr>
            <a:spLocks noChangeArrowheads="1"/>
          </p:cNvSpPr>
          <p:nvPr/>
        </p:nvSpPr>
        <p:spPr bwMode="auto">
          <a:xfrm>
            <a:off x="899593" y="1700213"/>
            <a:ext cx="8244408" cy="4249067"/>
          </a:xfrm>
          <a:prstGeom prst="cloudCallout">
            <a:avLst>
              <a:gd name="adj1" fmla="val -25551"/>
              <a:gd name="adj2" fmla="val 28435"/>
            </a:avLst>
          </a:prstGeom>
          <a:solidFill>
            <a:srgbClr val="FFFF00"/>
          </a:solidFill>
          <a:ln>
            <a:headEnd/>
            <a:tailEnd/>
          </a:ln>
        </p:spPr>
        <p:style>
          <a:lnRef idx="2">
            <a:schemeClr val="accent2"/>
          </a:lnRef>
          <a:fillRef idx="1">
            <a:schemeClr val="lt1"/>
          </a:fillRef>
          <a:effectRef idx="0">
            <a:schemeClr val="accent2"/>
          </a:effectRef>
          <a:fontRef idx="minor">
            <a:schemeClr val="dk1"/>
          </a:fontRef>
        </p:style>
        <p:txBody>
          <a:bodyPr/>
          <a:lstStyle/>
          <a:p>
            <a:pPr algn="ctr" eaLnBrk="0" hangingPunct="0">
              <a:spcAft>
                <a:spcPts val="1000"/>
              </a:spcAft>
              <a:defRPr/>
            </a:pPr>
            <a:r>
              <a:rPr lang="es-ES" altLang="es-MX" sz="2400" b="1" dirty="0"/>
              <a:t>Los métodos de previsión para llevar a cabo el </a:t>
            </a:r>
            <a:r>
              <a:rPr lang="es-ES" altLang="es-MX" sz="2400" b="1" dirty="0" smtClean="0"/>
              <a:t>procesamiento </a:t>
            </a:r>
            <a:r>
              <a:rPr lang="es-ES" altLang="es-MX" sz="2400" b="1" dirty="0"/>
              <a:t>de los datos,  pueden clasificarse tres clases; estimaciones basadas en un juicio; análisis de series cronológicas y modelos causales.</a:t>
            </a:r>
            <a:endParaRPr lang="es-MX" altLang="es-MX" sz="2400" dirty="0"/>
          </a:p>
          <a:p>
            <a:pPr algn="ctr" eaLnBrk="0" hangingPunct="0">
              <a:spcAft>
                <a:spcPts val="1000"/>
              </a:spcAft>
              <a:defRPr/>
            </a:pPr>
            <a:r>
              <a:rPr lang="es-MX" sz="2000" dirty="0" smtClean="0">
                <a:solidFill>
                  <a:schemeClr val="tx1"/>
                </a:solidFill>
                <a:latin typeface="Tempus Sans ITC" pitchFamily="82" charset="0"/>
              </a:rPr>
              <a:t>.</a:t>
            </a:r>
            <a:endParaRPr lang="es-MX" sz="2000" dirty="0">
              <a:solidFill>
                <a:schemeClr val="tx1"/>
              </a:solidFill>
              <a:latin typeface="Tempus Sans ITC" pitchFamily="82" charset="0"/>
            </a:endParaRPr>
          </a:p>
          <a:p>
            <a:pPr eaLnBrk="0" hangingPunct="0">
              <a:defRPr/>
            </a:pPr>
            <a:endParaRPr lang="es-MX" dirty="0">
              <a:solidFill>
                <a:schemeClr val="tx1"/>
              </a:solidFill>
              <a:latin typeface="Times New Roman" pitchFamily="18" charset="0"/>
            </a:endParaRPr>
          </a:p>
        </p:txBody>
      </p:sp>
    </p:spTree>
    <p:extLst>
      <p:ext uri="{BB962C8B-B14F-4D97-AF65-F5344CB8AC3E}">
        <p14:creationId xmlns:p14="http://schemas.microsoft.com/office/powerpoint/2010/main" val="143237504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2 Marcador de contenido"/>
          <p:cNvSpPr>
            <a:spLocks noGrp="1"/>
          </p:cNvSpPr>
          <p:nvPr>
            <p:ph sz="quarter" idx="1"/>
          </p:nvPr>
        </p:nvSpPr>
        <p:spPr/>
        <p:txBody>
          <a:bodyPr>
            <a:normAutofit fontScale="92500"/>
          </a:bodyPr>
          <a:lstStyle/>
          <a:p>
            <a:pPr algn="just"/>
            <a:r>
              <a:rPr lang="es-ES" altLang="es-MX" b="1" dirty="0" smtClean="0"/>
              <a:t>MÉTODOS DE PROYECCIÓN</a:t>
            </a:r>
            <a:endParaRPr lang="es-MX" altLang="es-MX" b="1" dirty="0" smtClean="0"/>
          </a:p>
          <a:p>
            <a:pPr algn="just"/>
            <a:endParaRPr lang="es-MX" altLang="es-MX" dirty="0" smtClean="0"/>
          </a:p>
          <a:p>
            <a:pPr algn="just"/>
            <a:r>
              <a:rPr lang="es-ES" altLang="es-MX" b="1" dirty="0" smtClean="0"/>
              <a:t>“A)Estimaciones basadas en un juicio</a:t>
            </a:r>
            <a:endParaRPr lang="es-MX" altLang="es-MX" dirty="0" smtClean="0"/>
          </a:p>
          <a:p>
            <a:pPr algn="just"/>
            <a:endParaRPr lang="es-MX" altLang="es-MX" dirty="0" smtClean="0"/>
          </a:p>
          <a:p>
            <a:pPr algn="just"/>
            <a:r>
              <a:rPr lang="es-ES" altLang="es-MX" b="1" dirty="0" smtClean="0"/>
              <a:t>En todas las estimaciones hay un elemento de juicio, pero cuando los datos estadísticos son limitados, la previsión debe basarse en las opiniones de observadores bien informados”. (Nacional Financiera, 1992: 33)</a:t>
            </a:r>
            <a:endParaRPr lang="es-MX" altLang="es-MX" dirty="0" smtClean="0"/>
          </a:p>
          <a:p>
            <a:endParaRPr lang="es-MX" altLang="es-MX" dirty="0" smtClean="0"/>
          </a:p>
        </p:txBody>
      </p:sp>
    </p:spTree>
    <p:extLst>
      <p:ext uri="{BB962C8B-B14F-4D97-AF65-F5344CB8AC3E}">
        <p14:creationId xmlns:p14="http://schemas.microsoft.com/office/powerpoint/2010/main" val="305345081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2 Marcador de contenido"/>
          <p:cNvSpPr>
            <a:spLocks noGrp="1"/>
          </p:cNvSpPr>
          <p:nvPr>
            <p:ph sz="quarter" idx="1"/>
          </p:nvPr>
        </p:nvSpPr>
        <p:spPr/>
        <p:txBody>
          <a:bodyPr>
            <a:normAutofit/>
          </a:bodyPr>
          <a:lstStyle/>
          <a:p>
            <a:pPr algn="just"/>
            <a:r>
              <a:rPr lang="es-ES" altLang="es-MX" b="1" dirty="0" smtClean="0"/>
              <a:t>“Las opiniones se forman gracias a la experiencia, que es una forma de datos históricos. La experiencia obtenida por los que trabajan en la industria como: fabricantes, distribuidores, vendedores, banqueros y asesores constituyen una opinión razonable de la dinámica del mercado en la recopilación de datos”. </a:t>
            </a:r>
            <a:r>
              <a:rPr lang="es-ES" altLang="es-MX" b="1" dirty="0"/>
              <a:t>(Nacional Financiera, 1992: 33)</a:t>
            </a:r>
            <a:endParaRPr lang="es-MX" altLang="es-MX" dirty="0"/>
          </a:p>
          <a:p>
            <a:pPr algn="just"/>
            <a:endParaRPr lang="es-MX" altLang="es-MX" dirty="0" smtClean="0"/>
          </a:p>
        </p:txBody>
      </p:sp>
    </p:spTree>
    <p:extLst>
      <p:ext uri="{BB962C8B-B14F-4D97-AF65-F5344CB8AC3E}">
        <p14:creationId xmlns:p14="http://schemas.microsoft.com/office/powerpoint/2010/main" val="261009476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endParaRPr lang="es-ES" altLang="es-MX" b="1" dirty="0" smtClean="0"/>
          </a:p>
          <a:p>
            <a:pPr algn="just"/>
            <a:endParaRPr lang="es-ES" altLang="es-MX" b="1" dirty="0"/>
          </a:p>
          <a:p>
            <a:pPr algn="just"/>
            <a:endParaRPr lang="es-ES" altLang="es-MX" b="1" dirty="0" smtClean="0"/>
          </a:p>
          <a:p>
            <a:pPr algn="just"/>
            <a:r>
              <a:rPr lang="es-ES" altLang="es-MX" b="1" dirty="0" smtClean="0"/>
              <a:t>La </a:t>
            </a:r>
            <a:r>
              <a:rPr lang="es-ES" altLang="es-MX" b="1" dirty="0"/>
              <a:t>experiencia resulta más valiosa cuando se toma de una muestra sistemática de expertos de la industria.</a:t>
            </a:r>
            <a:endParaRPr lang="es-MX" altLang="es-MX" dirty="0"/>
          </a:p>
          <a:p>
            <a:endParaRPr lang="es-MX" dirty="0"/>
          </a:p>
        </p:txBody>
      </p:sp>
      <p:pic>
        <p:nvPicPr>
          <p:cNvPr id="4" name="3 Imagen" descr="MARKETING_venta_7858.jpg"/>
          <p:cNvPicPr>
            <a:picLocks noChangeAspect="1"/>
          </p:cNvPicPr>
          <p:nvPr/>
        </p:nvPicPr>
        <p:blipFill>
          <a:blip r:embed="rId2" cstate="print"/>
          <a:stretch>
            <a:fillRect/>
          </a:stretch>
        </p:blipFill>
        <p:spPr>
          <a:xfrm>
            <a:off x="2483768" y="908720"/>
            <a:ext cx="4464496" cy="2376264"/>
          </a:xfrm>
          <a:prstGeom prst="rect">
            <a:avLst/>
          </a:prstGeom>
          <a:ln>
            <a:noFill/>
          </a:ln>
          <a:effectLst>
            <a:softEdge rad="112500"/>
          </a:effectLst>
        </p:spPr>
      </p:pic>
    </p:spTree>
    <p:extLst>
      <p:ext uri="{BB962C8B-B14F-4D97-AF65-F5344CB8AC3E}">
        <p14:creationId xmlns:p14="http://schemas.microsoft.com/office/powerpoint/2010/main" val="3321631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548680"/>
            <a:ext cx="6777317" cy="5283949"/>
          </a:xfrm>
        </p:spPr>
        <p:txBody>
          <a:bodyPr>
            <a:normAutofit/>
          </a:bodyPr>
          <a:lstStyle/>
          <a:p>
            <a:pPr marL="68580" lvl="0" indent="0">
              <a:buNone/>
            </a:pPr>
            <a:endParaRPr lang="es-MX" b="1" dirty="0" smtClean="0"/>
          </a:p>
          <a:p>
            <a:pPr marL="68580" lvl="0" indent="0">
              <a:buNone/>
            </a:pPr>
            <a:endParaRPr lang="es-MX" b="1" dirty="0"/>
          </a:p>
          <a:p>
            <a:pPr marL="68580" lvl="0" indent="0" algn="just">
              <a:buNone/>
            </a:pPr>
            <a:r>
              <a:rPr lang="es-MX" sz="3400" b="1" dirty="0" smtClean="0"/>
              <a:t>A continuación se presenta la estructura de la Unidad de Aprendizaje del programa</a:t>
            </a:r>
            <a:r>
              <a:rPr lang="es-MX" sz="2800" dirty="0"/>
              <a:t> </a:t>
            </a:r>
            <a:r>
              <a:rPr lang="es-MX" sz="2800" b="1" dirty="0"/>
              <a:t>Proyecto </a:t>
            </a:r>
            <a:r>
              <a:rPr lang="es-MX" sz="2800" b="1" dirty="0" smtClean="0"/>
              <a:t>Terminal (Desarrollo </a:t>
            </a:r>
            <a:r>
              <a:rPr lang="es-MX" sz="2800" b="1" dirty="0"/>
              <a:t>de Negocios </a:t>
            </a:r>
            <a:r>
              <a:rPr lang="es-MX" sz="2800" b="1" dirty="0" smtClean="0"/>
              <a:t>Turísticos):</a:t>
            </a:r>
          </a:p>
          <a:p>
            <a:pPr marL="68580" lvl="0" indent="0">
              <a:buNone/>
            </a:pPr>
            <a:r>
              <a:rPr lang="es-MX" sz="2800" b="1" dirty="0"/>
              <a:t>	</a:t>
            </a:r>
            <a:endParaRPr lang="es-MX" sz="2800" dirty="0"/>
          </a:p>
          <a:p>
            <a:pPr marL="68580" indent="0">
              <a:buNone/>
            </a:pPr>
            <a:endParaRPr lang="es-MX" dirty="0"/>
          </a:p>
        </p:txBody>
      </p:sp>
    </p:spTree>
    <p:extLst>
      <p:ext uri="{BB962C8B-B14F-4D97-AF65-F5344CB8AC3E}">
        <p14:creationId xmlns:p14="http://schemas.microsoft.com/office/powerpoint/2010/main" val="145883076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2 Marcador de contenido"/>
          <p:cNvSpPr>
            <a:spLocks noGrp="1"/>
          </p:cNvSpPr>
          <p:nvPr>
            <p:ph sz="quarter" idx="1"/>
          </p:nvPr>
        </p:nvSpPr>
        <p:spPr>
          <a:xfrm>
            <a:off x="1043492" y="908720"/>
            <a:ext cx="6777317" cy="4923909"/>
          </a:xfrm>
        </p:spPr>
        <p:txBody>
          <a:bodyPr>
            <a:normAutofit lnSpcReduction="10000"/>
          </a:bodyPr>
          <a:lstStyle/>
          <a:p>
            <a:pPr algn="just"/>
            <a:r>
              <a:rPr lang="es-ES" altLang="es-MX" b="1" dirty="0" smtClean="0"/>
              <a:t>Los métodos más comunes de previsión que se basan en un juicio son los siguientes:</a:t>
            </a:r>
          </a:p>
          <a:p>
            <a:pPr marL="68580" indent="0" algn="just">
              <a:buNone/>
            </a:pPr>
            <a:endParaRPr lang="es-MX" altLang="es-MX" dirty="0" smtClean="0"/>
          </a:p>
          <a:p>
            <a:pPr algn="just"/>
            <a:r>
              <a:rPr lang="es-ES" altLang="es-MX" b="1" dirty="0" smtClean="0"/>
              <a:t>Personal de ventas: Se prepara una previsión global de ventas basadas en las estimaciones  de ventas de los diversos vendedores.</a:t>
            </a:r>
          </a:p>
          <a:p>
            <a:pPr marL="68580" indent="0" algn="just">
              <a:buNone/>
            </a:pPr>
            <a:endParaRPr lang="es-MX" altLang="es-MX" dirty="0" smtClean="0"/>
          </a:p>
          <a:p>
            <a:pPr algn="just"/>
            <a:r>
              <a:rPr lang="es-ES" altLang="es-MX" b="1" dirty="0" smtClean="0"/>
              <a:t>Jurado de ejecutivos: Los directivos de las áreas (comercialización, producción, finanzas) preparan conjuntamente estimaciones de ventas.</a:t>
            </a:r>
            <a:endParaRPr lang="es-MX" altLang="es-MX" dirty="0" smtClean="0"/>
          </a:p>
          <a:p>
            <a:endParaRPr lang="es-MX" altLang="es-MX" dirty="0" smtClean="0"/>
          </a:p>
          <a:p>
            <a:endParaRPr lang="es-MX" altLang="es-MX" dirty="0" smtClean="0"/>
          </a:p>
        </p:txBody>
      </p:sp>
    </p:spTree>
    <p:extLst>
      <p:ext uri="{BB962C8B-B14F-4D97-AF65-F5344CB8AC3E}">
        <p14:creationId xmlns:p14="http://schemas.microsoft.com/office/powerpoint/2010/main" val="63611119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2 Marcador de contenido"/>
          <p:cNvSpPr>
            <a:spLocks noGrp="1"/>
          </p:cNvSpPr>
          <p:nvPr>
            <p:ph sz="quarter" idx="1"/>
          </p:nvPr>
        </p:nvSpPr>
        <p:spPr/>
        <p:txBody>
          <a:bodyPr>
            <a:normAutofit fontScale="92500"/>
          </a:bodyPr>
          <a:lstStyle/>
          <a:p>
            <a:pPr algn="just"/>
            <a:r>
              <a:rPr lang="es-ES" altLang="es-MX" b="1" dirty="0" smtClean="0"/>
              <a:t>Opinión general de un grupo. Un grupo de expertos del sector industrial discute y prepara una opinión y predicción comunes.</a:t>
            </a:r>
          </a:p>
          <a:p>
            <a:pPr marL="68580" indent="0" algn="just">
              <a:buNone/>
            </a:pPr>
            <a:endParaRPr lang="es-MX" altLang="es-MX" dirty="0" smtClean="0"/>
          </a:p>
          <a:p>
            <a:pPr algn="just"/>
            <a:r>
              <a:rPr lang="es-ES" altLang="es-MX" b="1" dirty="0" smtClean="0"/>
              <a:t>“Delphi”: Se obtienen las opiniones de expertos mediante cuestionarios y los resultados se regresan a los expertos repetidamente, hasta que haya convergencia de opiniones.</a:t>
            </a:r>
            <a:endParaRPr lang="es-MX" altLang="es-MX" dirty="0" smtClean="0"/>
          </a:p>
          <a:p>
            <a:endParaRPr lang="es-MX" altLang="es-MX" dirty="0" smtClean="0"/>
          </a:p>
        </p:txBody>
      </p:sp>
      <p:pic>
        <p:nvPicPr>
          <p:cNvPr id="3" name="81 Imagen" descr="gerencia-empresarial-basica.jpg"/>
          <p:cNvPicPr/>
          <p:nvPr/>
        </p:nvPicPr>
        <p:blipFill>
          <a:blip r:embed="rId2" cstate="print"/>
          <a:stretch>
            <a:fillRect/>
          </a:stretch>
        </p:blipFill>
        <p:spPr>
          <a:xfrm>
            <a:off x="1547664" y="620688"/>
            <a:ext cx="3351040" cy="1656184"/>
          </a:xfrm>
          <a:prstGeom prst="rect">
            <a:avLst/>
          </a:prstGeom>
          <a:ln>
            <a:noFill/>
          </a:ln>
          <a:effectLst>
            <a:softEdge rad="112500"/>
          </a:effectLst>
        </p:spPr>
      </p:pic>
    </p:spTree>
    <p:extLst>
      <p:ext uri="{BB962C8B-B14F-4D97-AF65-F5344CB8AC3E}">
        <p14:creationId xmlns:p14="http://schemas.microsoft.com/office/powerpoint/2010/main" val="365540097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58750"/>
            <a:ext cx="8229600" cy="1143000"/>
          </a:xfrm>
        </p:spPr>
        <p:txBody>
          <a:bodyPr>
            <a:normAutofit fontScale="90000"/>
          </a:bodyPr>
          <a:lstStyle/>
          <a:p>
            <a:pPr>
              <a:defRPr/>
            </a:pPr>
            <a:r>
              <a:rPr lang="es-ES" b="1" dirty="0" smtClean="0"/>
              <a:t>.</a:t>
            </a:r>
            <a:r>
              <a:rPr lang="es-MX" dirty="0" smtClean="0"/>
              <a:t/>
            </a:r>
            <a:br>
              <a:rPr lang="es-MX" dirty="0" smtClean="0"/>
            </a:br>
            <a:r>
              <a:rPr lang="es-ES" b="1" dirty="0" smtClean="0"/>
              <a:t> </a:t>
            </a:r>
            <a:r>
              <a:rPr lang="es-MX" dirty="0" smtClean="0"/>
              <a:t/>
            </a:r>
            <a:br>
              <a:rPr lang="es-MX" dirty="0" smtClean="0"/>
            </a:br>
            <a:r>
              <a:rPr lang="es-MX" dirty="0" smtClean="0"/>
              <a:t>B)Análisis de series cronológicas</a:t>
            </a:r>
            <a:endParaRPr lang="es-MX" dirty="0"/>
          </a:p>
        </p:txBody>
      </p:sp>
      <p:sp>
        <p:nvSpPr>
          <p:cNvPr id="27651" name="2 Marcador de contenido"/>
          <p:cNvSpPr>
            <a:spLocks noGrp="1"/>
          </p:cNvSpPr>
          <p:nvPr>
            <p:ph sz="quarter" idx="1"/>
          </p:nvPr>
        </p:nvSpPr>
        <p:spPr>
          <a:xfrm>
            <a:off x="1043492" y="1772816"/>
            <a:ext cx="6777317" cy="4059813"/>
          </a:xfrm>
        </p:spPr>
        <p:txBody>
          <a:bodyPr>
            <a:normAutofit/>
          </a:bodyPr>
          <a:lstStyle/>
          <a:p>
            <a:pPr algn="just"/>
            <a:r>
              <a:rPr lang="es-ES" altLang="es-MX" b="1" dirty="0" smtClean="0"/>
              <a:t>Los métodos que utilizan series cronológicas relacionan las ventas con el tiempo, en vez de relacionarlos con factores causales que pueden afectar a las ventas. Utilizan datos históricos para identificar y proyectar las tendencias pasadas. </a:t>
            </a:r>
            <a:endParaRPr lang="es-MX" altLang="es-MX" dirty="0" smtClean="0"/>
          </a:p>
          <a:p>
            <a:endParaRPr lang="es-MX" altLang="es-MX" dirty="0" smtClean="0"/>
          </a:p>
        </p:txBody>
      </p:sp>
    </p:spTree>
    <p:extLst>
      <p:ext uri="{BB962C8B-B14F-4D97-AF65-F5344CB8AC3E}">
        <p14:creationId xmlns:p14="http://schemas.microsoft.com/office/powerpoint/2010/main" val="165971243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p:cNvSpPr>
            <a:spLocks noChangeArrowheads="1"/>
          </p:cNvSpPr>
          <p:nvPr/>
        </p:nvSpPr>
        <p:spPr bwMode="auto">
          <a:xfrm>
            <a:off x="1259632" y="764704"/>
            <a:ext cx="6553348" cy="5397153"/>
          </a:xfrm>
          <a:prstGeom prst="doubleWave">
            <a:avLst>
              <a:gd name="adj1" fmla="val 6500"/>
              <a:gd name="adj2" fmla="val 243"/>
            </a:avLst>
          </a:prstGeom>
          <a:ln>
            <a:headEnd/>
            <a:tailEnd/>
          </a:ln>
        </p:spPr>
        <p:style>
          <a:lnRef idx="2">
            <a:schemeClr val="accent4"/>
          </a:lnRef>
          <a:fillRef idx="1">
            <a:schemeClr val="lt1"/>
          </a:fillRef>
          <a:effectRef idx="0">
            <a:schemeClr val="accent4"/>
          </a:effectRef>
          <a:fontRef idx="minor">
            <a:schemeClr val="dk1"/>
          </a:fontRef>
        </p:style>
        <p:txBody>
          <a:bodyPr/>
          <a:lstStyle/>
          <a:p>
            <a:pPr lvl="1" algn="just">
              <a:defRPr/>
            </a:pPr>
            <a:r>
              <a:rPr lang="es-ES" altLang="es-MX" sz="2800" b="1" dirty="0"/>
              <a:t>Estos métodos consisten en ajustar una curva a los datos y entre ellos figuran la proyección gráfica, la proyección </a:t>
            </a:r>
            <a:r>
              <a:rPr lang="es-ES" altLang="es-MX" sz="2800" b="1" dirty="0" err="1"/>
              <a:t>semipromedio</a:t>
            </a:r>
            <a:r>
              <a:rPr lang="es-ES" altLang="es-MX" sz="2800" b="1" dirty="0"/>
              <a:t>, los mínimos cuadrados y la proyección de línea de tendencia.</a:t>
            </a:r>
            <a:endParaRPr lang="es-MX" sz="2800" dirty="0"/>
          </a:p>
          <a:p>
            <a:pPr lvl="1" algn="just">
              <a:defRPr/>
            </a:pPr>
            <a:r>
              <a:rPr lang="es-MX" sz="2800" dirty="0" smtClean="0">
                <a:solidFill>
                  <a:schemeClr val="tx1"/>
                </a:solidFill>
                <a:latin typeface="Snap ITC" pitchFamily="82" charset="0"/>
                <a:cs typeface="Arial" pitchFamily="34" charset="0"/>
              </a:rPr>
              <a:t> </a:t>
            </a:r>
            <a:endParaRPr lang="es-MX" sz="2800" dirty="0">
              <a:solidFill>
                <a:schemeClr val="tx1"/>
              </a:solidFill>
              <a:latin typeface="Snap ITC" pitchFamily="82" charset="0"/>
              <a:cs typeface="Arial" pitchFamily="34" charset="0"/>
            </a:endParaRPr>
          </a:p>
          <a:p>
            <a:pPr>
              <a:defRPr/>
            </a:pPr>
            <a:endParaRPr lang="es-MX" dirty="0">
              <a:solidFill>
                <a:schemeClr val="tx1"/>
              </a:solidFill>
              <a:cs typeface="Arial" pitchFamily="34" charset="0"/>
            </a:endParaRPr>
          </a:p>
        </p:txBody>
      </p:sp>
    </p:spTree>
    <p:extLst>
      <p:ext uri="{BB962C8B-B14F-4D97-AF65-F5344CB8AC3E}">
        <p14:creationId xmlns:p14="http://schemas.microsoft.com/office/powerpoint/2010/main" val="6672497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708920"/>
            <a:ext cx="7772400" cy="1470025"/>
          </a:xfrm>
          <a:ln>
            <a:miter lim="800000"/>
            <a:headEnd/>
            <a:tailEnd/>
          </a:ln>
        </p:spPr>
        <p:txBody>
          <a:bodyPr>
            <a:normAutofit fontScale="90000"/>
          </a:bodyPr>
          <a:lstStyle/>
          <a:p>
            <a:pPr algn="ctr">
              <a:defRPr/>
            </a:pP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MX" sz="4400" dirty="0"/>
              <a:t/>
            </a:r>
            <a:br>
              <a:rPr lang="es-MX" sz="4400" dirty="0"/>
            </a:br>
            <a:r>
              <a:rPr lang="es-MX" sz="4800" dirty="0"/>
              <a:t/>
            </a:r>
            <a:br>
              <a:rPr lang="es-MX" sz="4800" dirty="0"/>
            </a:br>
            <a:r>
              <a:rPr lang="es-MX" sz="5300" b="1" i="1" dirty="0">
                <a:solidFill>
                  <a:schemeClr val="tx1"/>
                </a:solidFill>
                <a:latin typeface="Arial" panose="020B0604020202020204" pitchFamily="34" charset="0"/>
                <a:cs typeface="Arial" panose="020B0604020202020204" pitchFamily="34" charset="0"/>
              </a:rPr>
              <a:t/>
            </a:r>
            <a:br>
              <a:rPr lang="es-MX" sz="5300" b="1" i="1" dirty="0">
                <a:solidFill>
                  <a:schemeClr val="tx1"/>
                </a:solidFill>
                <a:latin typeface="Arial" panose="020B0604020202020204" pitchFamily="34" charset="0"/>
                <a:cs typeface="Arial" panose="020B0604020202020204" pitchFamily="34" charset="0"/>
              </a:rPr>
            </a:br>
            <a:r>
              <a:rPr lang="es-MX" sz="5400" b="1" dirty="0">
                <a:solidFill>
                  <a:schemeClr val="tx1"/>
                </a:solidFill>
              </a:rPr>
              <a:t>2.1.5.3 Análisis de los datos</a:t>
            </a:r>
            <a:endParaRPr lang="es-MX" sz="53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605066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836712"/>
            <a:ext cx="6777317" cy="4995917"/>
          </a:xfrm>
        </p:spPr>
        <p:txBody>
          <a:bodyPr/>
          <a:lstStyle/>
          <a:p>
            <a:pPr algn="just"/>
            <a:r>
              <a:rPr lang="es-MX" dirty="0" smtClean="0"/>
              <a:t>"La información que recopila el investigador directamente y que sirve para conocer entre otras cosas: el número potencial de consumidores probables, donde efectúan las compras los consumidores (centros comerciales expendios pequeños, zonas urbanas, zonas rurales)”. </a:t>
            </a:r>
            <a:r>
              <a:rPr lang="es-MX" dirty="0"/>
              <a:t>(Hernández </a:t>
            </a:r>
            <a:r>
              <a:rPr lang="es-MX" i="1" dirty="0"/>
              <a:t>et. al., </a:t>
            </a:r>
            <a:r>
              <a:rPr lang="es-MX" dirty="0"/>
              <a:t>2008: 22)</a:t>
            </a:r>
          </a:p>
        </p:txBody>
      </p:sp>
      <p:pic>
        <p:nvPicPr>
          <p:cNvPr id="5" name="Picture 10" descr="http://t1.gstatic.com/images?q=tbn:ANd9GcSASc3wLXOI70DIMYfa5ZKc0bXpe7e5przOBKPMddAN_te9gAADW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4149080"/>
            <a:ext cx="2600325"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448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340768"/>
            <a:ext cx="6777317" cy="4491861"/>
          </a:xfrm>
        </p:spPr>
        <p:txBody>
          <a:bodyPr/>
          <a:lstStyle/>
          <a:p>
            <a:pPr algn="just"/>
            <a:r>
              <a:rPr lang="es-MX" dirty="0" smtClean="0"/>
              <a:t>“Con la información recabada se podrá conocer “qué </a:t>
            </a:r>
            <a:r>
              <a:rPr lang="es-MX" dirty="0"/>
              <a:t>tipo de </a:t>
            </a:r>
            <a:r>
              <a:rPr lang="es-MX" b="1" dirty="0"/>
              <a:t>servicio</a:t>
            </a:r>
            <a:r>
              <a:rPr lang="es-MX" dirty="0"/>
              <a:t> prefieren ubicación geográfica de compradores y usuarios, volumen de compras (motivación, actitudes) factores que inciden en la decisión de la </a:t>
            </a:r>
            <a:r>
              <a:rPr lang="es-MX" dirty="0" smtClean="0"/>
              <a:t>compra”. </a:t>
            </a:r>
            <a:r>
              <a:rPr lang="es-MX" dirty="0"/>
              <a:t>(Hernández </a:t>
            </a:r>
            <a:r>
              <a:rPr lang="es-MX" i="1" dirty="0"/>
              <a:t>et. al., </a:t>
            </a:r>
            <a:r>
              <a:rPr lang="es-MX" dirty="0"/>
              <a:t>2008: 22)</a:t>
            </a:r>
          </a:p>
          <a:p>
            <a:endParaRPr lang="es-MX" dirty="0"/>
          </a:p>
        </p:txBody>
      </p:sp>
      <p:pic>
        <p:nvPicPr>
          <p:cNvPr id="4" name="Picture 4" descr="http://3.bp.blogspot.com/_2Wu8I8m7mt4/SusCGkkzSSI/AAAAAAAACQE/xQCXHw5TRDo/s400/Las+reglas+del+Buen+Consumido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3753036"/>
            <a:ext cx="2259013" cy="1656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065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2 Marcador de contenido"/>
          <p:cNvSpPr>
            <a:spLocks noGrp="1"/>
          </p:cNvSpPr>
          <p:nvPr>
            <p:ph sz="quarter" idx="1"/>
          </p:nvPr>
        </p:nvSpPr>
        <p:spPr>
          <a:xfrm>
            <a:off x="1043492" y="1124744"/>
            <a:ext cx="6777317" cy="4707885"/>
          </a:xfrm>
        </p:spPr>
        <p:txBody>
          <a:bodyPr/>
          <a:lstStyle/>
          <a:p>
            <a:pPr algn="just"/>
            <a:r>
              <a:rPr lang="es-ES" altLang="es-MX" b="1" dirty="0" smtClean="0"/>
              <a:t>Una vez recabada la información se podrá proyectar las tendencias y los analistas deben observar las variaciones estacionales, seculares, cíclicas y aleatorias. </a:t>
            </a:r>
          </a:p>
          <a:p>
            <a:pPr marL="68580" indent="0" algn="just">
              <a:buNone/>
            </a:pPr>
            <a:endParaRPr lang="es-ES" altLang="es-MX" b="1" dirty="0" smtClean="0"/>
          </a:p>
          <a:p>
            <a:pPr algn="just"/>
            <a:r>
              <a:rPr lang="es-ES" altLang="es-MX" b="1" dirty="0" smtClean="0"/>
              <a:t>Lo que le permitirá realzar el análisis de los datos.</a:t>
            </a:r>
            <a:endParaRPr lang="es-MX" altLang="es-MX" dirty="0" smtClean="0"/>
          </a:p>
        </p:txBody>
      </p:sp>
      <p:pic>
        <p:nvPicPr>
          <p:cNvPr id="4" name="Picture 2"/>
          <p:cNvPicPr>
            <a:picLocks noChangeAspect="1" noChangeArrowheads="1"/>
          </p:cNvPicPr>
          <p:nvPr/>
        </p:nvPicPr>
        <p:blipFill>
          <a:blip r:embed="rId2" cstate="print"/>
          <a:srcRect/>
          <a:stretch>
            <a:fillRect/>
          </a:stretch>
        </p:blipFill>
        <p:spPr bwMode="auto">
          <a:xfrm>
            <a:off x="4572000" y="4653136"/>
            <a:ext cx="2857500" cy="1129308"/>
          </a:xfrm>
          <a:prstGeom prst="rect">
            <a:avLst/>
          </a:prstGeom>
          <a:noFill/>
          <a:ln w="9525">
            <a:noFill/>
            <a:miter lim="800000"/>
            <a:headEnd/>
            <a:tailEnd/>
          </a:ln>
          <a:effectLst>
            <a:reflection blurRad="6350" stA="52000" endA="300" endPos="35000" dir="5400000" sy="-100000" algn="bl" rotWithShape="0"/>
            <a:softEdge rad="127000"/>
          </a:effectLst>
        </p:spPr>
      </p:pic>
    </p:spTree>
    <p:extLst>
      <p:ext uri="{BB962C8B-B14F-4D97-AF65-F5344CB8AC3E}">
        <p14:creationId xmlns:p14="http://schemas.microsoft.com/office/powerpoint/2010/main" val="1747753651"/>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708920"/>
            <a:ext cx="7772400" cy="1470025"/>
          </a:xfrm>
          <a:ln>
            <a:miter lim="800000"/>
            <a:headEnd/>
            <a:tailEnd/>
          </a:ln>
        </p:spPr>
        <p:txBody>
          <a:bodyPr>
            <a:normAutofit fontScale="90000"/>
          </a:bodyPr>
          <a:lstStyle/>
          <a:p>
            <a:pPr algn="ctr">
              <a:defRPr/>
            </a:pP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MX" sz="4400" b="1" dirty="0">
                <a:solidFill>
                  <a:schemeClr val="tx1"/>
                </a:solidFill>
              </a:rPr>
              <a:t/>
            </a:r>
            <a:br>
              <a:rPr lang="es-MX" sz="4400" b="1" dirty="0">
                <a:solidFill>
                  <a:schemeClr val="tx1"/>
                </a:solidFill>
              </a:rPr>
            </a:br>
            <a:r>
              <a:rPr lang="es-MX" sz="4800" b="1" dirty="0">
                <a:solidFill>
                  <a:schemeClr val="tx1"/>
                </a:solidFill>
              </a:rPr>
              <a:t/>
            </a:r>
            <a:br>
              <a:rPr lang="es-MX" sz="4800" b="1" dirty="0">
                <a:solidFill>
                  <a:schemeClr val="tx1"/>
                </a:solidFill>
              </a:rPr>
            </a:br>
            <a:r>
              <a:rPr lang="es-MX" sz="5300" b="1" i="1" dirty="0">
                <a:solidFill>
                  <a:schemeClr val="tx1"/>
                </a:solidFill>
                <a:latin typeface="Arial" panose="020B0604020202020204" pitchFamily="34" charset="0"/>
                <a:cs typeface="Arial" panose="020B0604020202020204" pitchFamily="34" charset="0"/>
              </a:rPr>
              <a:t/>
            </a:r>
            <a:br>
              <a:rPr lang="es-MX" sz="5300" b="1" i="1" dirty="0">
                <a:solidFill>
                  <a:schemeClr val="tx1"/>
                </a:solidFill>
                <a:latin typeface="Arial" panose="020B0604020202020204" pitchFamily="34" charset="0"/>
                <a:cs typeface="Arial" panose="020B0604020202020204" pitchFamily="34" charset="0"/>
              </a:rPr>
            </a:br>
            <a:r>
              <a:rPr lang="es-MX" sz="5400" b="1" dirty="0">
                <a:solidFill>
                  <a:schemeClr val="tx1"/>
                </a:solidFill>
              </a:rPr>
              <a:t>2.1.5.4 Presentación de resultados</a:t>
            </a:r>
            <a:endParaRPr lang="es-MX" sz="53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605066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196752"/>
            <a:ext cx="6777317" cy="4635877"/>
          </a:xfrm>
        </p:spPr>
        <p:txBody>
          <a:bodyPr/>
          <a:lstStyle/>
          <a:p>
            <a:r>
              <a:rPr lang="es-ES" altLang="es-MX" b="1" dirty="0"/>
              <a:t>El analista de proyectos deberá </a:t>
            </a:r>
            <a:r>
              <a:rPr lang="es-ES" altLang="es-MX" b="1" dirty="0" smtClean="0"/>
              <a:t>presentar la </a:t>
            </a:r>
            <a:r>
              <a:rPr lang="es-ES" altLang="es-MX" b="1" dirty="0"/>
              <a:t>técnica de proyección </a:t>
            </a:r>
            <a:r>
              <a:rPr lang="es-ES" altLang="es-MX" b="1" dirty="0" smtClean="0"/>
              <a:t>usada </a:t>
            </a:r>
            <a:r>
              <a:rPr lang="es-ES" altLang="es-MX" b="1" dirty="0"/>
              <a:t>debido a que cada método es apropiado para </a:t>
            </a:r>
            <a:r>
              <a:rPr lang="es-ES" altLang="es-MX" b="1" dirty="0" smtClean="0"/>
              <a:t>circunstancias </a:t>
            </a:r>
            <a:r>
              <a:rPr lang="es-ES" altLang="es-MX" b="1" dirty="0"/>
              <a:t>distintas. </a:t>
            </a:r>
            <a:endParaRPr lang="es-MX" dirty="0"/>
          </a:p>
        </p:txBody>
      </p:sp>
      <p:pic>
        <p:nvPicPr>
          <p:cNvPr id="4" name="Picture 2" descr="http://t0.gstatic.com/images?q=tbn:ANd9GcSFZ18DCHilmz00Z6q3dKiC6V-X3sd2Ssd6e5165sDC0N9hChwHn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4413" y="2924944"/>
            <a:ext cx="1728787"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044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124744"/>
            <a:ext cx="6777317" cy="4707885"/>
          </a:xfrm>
        </p:spPr>
        <p:txBody>
          <a:bodyPr>
            <a:normAutofit/>
          </a:bodyPr>
          <a:lstStyle/>
          <a:p>
            <a:pPr marL="68580" indent="0">
              <a:buNone/>
            </a:pPr>
            <a:r>
              <a:rPr lang="es-MX" dirty="0"/>
              <a:t>1. DESCRIPCIÓN DE LA EMPRESA</a:t>
            </a:r>
          </a:p>
          <a:p>
            <a:pPr marL="68580" indent="0">
              <a:buNone/>
            </a:pPr>
            <a:r>
              <a:rPr lang="es-MX" dirty="0"/>
              <a:t>1.1.2 Nombre y logo de la empresa</a:t>
            </a:r>
          </a:p>
          <a:p>
            <a:pPr marL="68580" indent="0">
              <a:buNone/>
            </a:pPr>
            <a:r>
              <a:rPr lang="es-MX" dirty="0"/>
              <a:t>1.1.3 Misión</a:t>
            </a:r>
          </a:p>
          <a:p>
            <a:pPr marL="68580" indent="0">
              <a:buNone/>
            </a:pPr>
            <a:r>
              <a:rPr lang="es-MX" dirty="0"/>
              <a:t>1.1.4 Visión</a:t>
            </a:r>
          </a:p>
          <a:p>
            <a:pPr marL="68580" indent="0">
              <a:buNone/>
            </a:pPr>
            <a:r>
              <a:rPr lang="es-MX" dirty="0"/>
              <a:t>1.1.5 Objetivos</a:t>
            </a:r>
          </a:p>
          <a:p>
            <a:pPr marL="68580" indent="0">
              <a:buNone/>
            </a:pPr>
            <a:r>
              <a:rPr lang="es-MX" dirty="0"/>
              <a:t>1.1.5.1Objetivos generales</a:t>
            </a:r>
          </a:p>
          <a:p>
            <a:pPr marL="68580" indent="0">
              <a:buNone/>
            </a:pPr>
            <a:r>
              <a:rPr lang="es-MX" dirty="0"/>
              <a:t>1.1.5.2 Objetivos específicos</a:t>
            </a:r>
          </a:p>
          <a:p>
            <a:pPr marL="68580" indent="0">
              <a:buNone/>
            </a:pPr>
            <a:r>
              <a:rPr lang="es-MX" dirty="0"/>
              <a:t>1.1.5.3 Objetivos a corto plazo</a:t>
            </a:r>
          </a:p>
          <a:p>
            <a:pPr marL="68580" indent="0">
              <a:buNone/>
            </a:pPr>
            <a:r>
              <a:rPr lang="es-MX" dirty="0"/>
              <a:t>1.1.5.4 Objetivos a mediano plazo</a:t>
            </a:r>
          </a:p>
          <a:p>
            <a:r>
              <a:rPr lang="es-MX" dirty="0"/>
              <a:t>1.1.5.5 Objetivos a largo plazo</a:t>
            </a:r>
          </a:p>
          <a:p>
            <a:endParaRPr lang="es-MX" dirty="0"/>
          </a:p>
        </p:txBody>
      </p:sp>
    </p:spTree>
    <p:extLst>
      <p:ext uri="{BB962C8B-B14F-4D97-AF65-F5344CB8AC3E}">
        <p14:creationId xmlns:p14="http://schemas.microsoft.com/office/powerpoint/2010/main" val="3327367548"/>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124744"/>
            <a:ext cx="6777317" cy="4707885"/>
          </a:xfrm>
        </p:spPr>
        <p:txBody>
          <a:bodyPr/>
          <a:lstStyle/>
          <a:p>
            <a:r>
              <a:rPr lang="es-ES" altLang="es-MX" b="1" dirty="0"/>
              <a:t>El director de comercialización deberá </a:t>
            </a:r>
            <a:r>
              <a:rPr lang="es-ES" altLang="es-MX" b="1" dirty="0" smtClean="0"/>
              <a:t>conocer los resultados para determinar las estrategias a seguir para llevar a cabo el proyecto de inversión.</a:t>
            </a:r>
            <a:endParaRPr lang="es-MX" altLang="es-MX" dirty="0"/>
          </a:p>
          <a:p>
            <a:endParaRPr lang="es-MX" dirty="0"/>
          </a:p>
        </p:txBody>
      </p:sp>
      <p:pic>
        <p:nvPicPr>
          <p:cNvPr id="4" name="Picture 2" descr="http://t3.gstatic.com/images?q=tbn:ANd9GcRiDXYAe2HR1TYwdMDSv2jlvcj1kQnXT-q7wyUHbf6u8JcKFvd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3140968"/>
            <a:ext cx="2808312"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5979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708920"/>
            <a:ext cx="7772400" cy="1470025"/>
          </a:xfrm>
          <a:ln>
            <a:miter lim="800000"/>
            <a:headEnd/>
            <a:tailEnd/>
          </a:ln>
        </p:spPr>
        <p:txBody>
          <a:bodyPr>
            <a:normAutofit fontScale="90000"/>
          </a:bodyPr>
          <a:lstStyle/>
          <a:p>
            <a:pPr algn="ctr">
              <a:defRPr/>
            </a:pP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MX" sz="4400" b="1" dirty="0" smtClean="0">
                <a:solidFill>
                  <a:schemeClr val="tx1"/>
                </a:solidFill>
              </a:rPr>
              <a:t>2.1.6 </a:t>
            </a:r>
            <a:r>
              <a:rPr lang="es-MX" sz="4400" b="1" dirty="0">
                <a:solidFill>
                  <a:schemeClr val="tx1"/>
                </a:solidFill>
              </a:rPr>
              <a:t>Plan de </a:t>
            </a:r>
            <a:r>
              <a:rPr lang="es-MX" sz="4400" b="1" dirty="0" smtClean="0">
                <a:solidFill>
                  <a:schemeClr val="tx1"/>
                </a:solidFill>
              </a:rPr>
              <a:t>Mercadotecnia</a:t>
            </a:r>
            <a:r>
              <a:rPr lang="es-MX" sz="5300" b="1" i="1" dirty="0">
                <a:solidFill>
                  <a:schemeClr val="tx1"/>
                </a:solidFill>
                <a:latin typeface="Arial" panose="020B0604020202020204" pitchFamily="34" charset="0"/>
                <a:cs typeface="Arial" panose="020B0604020202020204" pitchFamily="34" charset="0"/>
              </a:rPr>
              <a:t/>
            </a:r>
            <a:br>
              <a:rPr lang="es-MX" sz="5300" b="1" i="1" dirty="0">
                <a:solidFill>
                  <a:schemeClr val="tx1"/>
                </a:solidFill>
                <a:latin typeface="Arial" panose="020B0604020202020204" pitchFamily="34" charset="0"/>
                <a:cs typeface="Arial" panose="020B0604020202020204" pitchFamily="34" charset="0"/>
              </a:rPr>
            </a:br>
            <a:endParaRPr lang="es-MX" sz="53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605066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CuadroTexto"/>
          <p:cNvSpPr txBox="1">
            <a:spLocks noChangeArrowheads="1"/>
          </p:cNvSpPr>
          <p:nvPr/>
        </p:nvSpPr>
        <p:spPr bwMode="auto">
          <a:xfrm>
            <a:off x="500063" y="500063"/>
            <a:ext cx="7786687"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itchFamily="18" charset="2"/>
              <a:buChar char=""/>
              <a:defRPr sz="2700">
                <a:solidFill>
                  <a:schemeClr val="tx1"/>
                </a:solidFill>
                <a:latin typeface="Lucida Sans Unicode" pitchFamily="34" charset="0"/>
              </a:defRPr>
            </a:lvl1pPr>
            <a:lvl2pPr marL="742950" indent="-285750" eaLnBrk="0" hangingPunct="0">
              <a:spcBef>
                <a:spcPts val="325"/>
              </a:spcBef>
              <a:buClr>
                <a:schemeClr val="accent1"/>
              </a:buClr>
              <a:buFont typeface="Verdana" pitchFamily="34" charset="0"/>
              <a:buChar char="◦"/>
              <a:defRPr sz="2300">
                <a:solidFill>
                  <a:schemeClr val="tx1"/>
                </a:solidFill>
                <a:latin typeface="Lucida Sans Unicode" pitchFamily="34" charset="0"/>
              </a:defRPr>
            </a:lvl2pPr>
            <a:lvl3pPr marL="1143000" indent="-228600" eaLnBrk="0" hangingPunct="0">
              <a:spcBef>
                <a:spcPts val="350"/>
              </a:spcBef>
              <a:buClr>
                <a:schemeClr val="accent2"/>
              </a:buClr>
              <a:buSzPct val="100000"/>
              <a:buFont typeface="Wingdings 2" pitchFamily="18" charset="2"/>
              <a:buChar char=""/>
              <a:defRPr sz="2100">
                <a:solidFill>
                  <a:schemeClr val="tx1"/>
                </a:solidFill>
                <a:latin typeface="Lucida Sans Unicode" pitchFamily="34" charset="0"/>
              </a:defRPr>
            </a:lvl3pPr>
            <a:lvl4pPr marL="1600200" indent="-228600" eaLnBrk="0" hangingPunct="0">
              <a:spcBef>
                <a:spcPts val="350"/>
              </a:spcBef>
              <a:buClr>
                <a:schemeClr val="accent2"/>
              </a:buClr>
              <a:buFont typeface="Wingdings 2" pitchFamily="18" charset="2"/>
              <a:buChar char=""/>
              <a:defRPr sz="1900">
                <a:solidFill>
                  <a:schemeClr val="tx1"/>
                </a:solidFill>
                <a:latin typeface="Lucida Sans Unicode" pitchFamily="34" charset="0"/>
              </a:defRPr>
            </a:lvl4pPr>
            <a:lvl5pPr marL="2057400" indent="-228600" eaLnBrk="0" hangingPunct="0">
              <a:spcBef>
                <a:spcPts val="350"/>
              </a:spcBef>
              <a:buClr>
                <a:schemeClr val="accent2"/>
              </a:buClr>
              <a:buFont typeface="Wingdings 2" pitchFamily="18" charset="2"/>
              <a:buChar char=""/>
              <a:defRPr>
                <a:solidFill>
                  <a:schemeClr val="tx1"/>
                </a:solidFill>
                <a:latin typeface="Lucida Sans Unicode" pitchFamily="34" charset="0"/>
              </a:defRPr>
            </a:lvl5pPr>
            <a:lvl6pPr marL="25146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6pPr>
            <a:lvl7pPr marL="29718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7pPr>
            <a:lvl8pPr marL="34290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8pPr>
            <a:lvl9pPr marL="3886200" indent="-228600" eaLnBrk="0" fontAlgn="base" hangingPunct="0">
              <a:spcBef>
                <a:spcPts val="350"/>
              </a:spcBef>
              <a:spcAft>
                <a:spcPct val="0"/>
              </a:spcAft>
              <a:buClr>
                <a:schemeClr val="accent2"/>
              </a:buClr>
              <a:buFont typeface="Wingdings 2" pitchFamily="18" charset="2"/>
              <a:buChar char=""/>
              <a:defRPr>
                <a:solidFill>
                  <a:schemeClr val="tx1"/>
                </a:solidFill>
                <a:latin typeface="Lucida Sans Unicode" pitchFamily="34" charset="0"/>
              </a:defRPr>
            </a:lvl9pPr>
          </a:lstStyle>
          <a:p>
            <a:pPr algn="just" eaLnBrk="1" hangingPunct="1">
              <a:spcBef>
                <a:spcPct val="0"/>
              </a:spcBef>
              <a:buClrTx/>
              <a:buSzTx/>
              <a:buFontTx/>
              <a:buNone/>
            </a:pPr>
            <a:endParaRPr lang="es-MX" altLang="es-MX" sz="2400" dirty="0" smtClean="0">
              <a:latin typeface="Calibri" pitchFamily="34" charset="0"/>
            </a:endParaRPr>
          </a:p>
          <a:p>
            <a:pPr algn="just" eaLnBrk="1" hangingPunct="1">
              <a:spcBef>
                <a:spcPct val="0"/>
              </a:spcBef>
              <a:buClrTx/>
              <a:buSzTx/>
              <a:buFontTx/>
              <a:buNone/>
            </a:pPr>
            <a:endParaRPr lang="es-MX" altLang="es-MX" sz="2400" dirty="0">
              <a:latin typeface="Calibri" pitchFamily="34" charset="0"/>
            </a:endParaRPr>
          </a:p>
          <a:p>
            <a:pPr algn="just" eaLnBrk="1" hangingPunct="1">
              <a:spcBef>
                <a:spcPct val="0"/>
              </a:spcBef>
              <a:buClrTx/>
              <a:buSzTx/>
              <a:buFontTx/>
              <a:buNone/>
            </a:pPr>
            <a:r>
              <a:rPr lang="es-MX" altLang="es-MX" sz="2400" dirty="0" smtClean="0">
                <a:latin typeface="Calibri" pitchFamily="34" charset="0"/>
              </a:rPr>
              <a:t>La </a:t>
            </a:r>
            <a:r>
              <a:rPr lang="es-MX" altLang="es-MX" sz="2400" dirty="0">
                <a:latin typeface="Calibri" pitchFamily="34" charset="0"/>
              </a:rPr>
              <a:t>información de que se obtiene del análisis de los consumidores y de la competencia forma la base del plan de </a:t>
            </a:r>
            <a:r>
              <a:rPr lang="es-MX" altLang="es-MX" sz="2400" dirty="0" smtClean="0">
                <a:latin typeface="Calibri" pitchFamily="34" charset="0"/>
              </a:rPr>
              <a:t>mercadotecnia del </a:t>
            </a:r>
            <a:r>
              <a:rPr lang="es-MX" altLang="es-MX" sz="2400" dirty="0">
                <a:latin typeface="Calibri" pitchFamily="34" charset="0"/>
              </a:rPr>
              <a:t>proyecto. </a:t>
            </a:r>
            <a:endParaRPr lang="es-MX" altLang="es-MX" sz="1800" dirty="0">
              <a:latin typeface="Calibri" pitchFamily="34" charset="0"/>
            </a:endParaRPr>
          </a:p>
        </p:txBody>
      </p:sp>
      <p:pic>
        <p:nvPicPr>
          <p:cNvPr id="25603" name="Picture 2" descr="http://www.blue-hardware.com/images/Coke%20vs.%20Peps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500" y="2564904"/>
            <a:ext cx="4765675" cy="357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5285591"/>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p:cNvSpPr>
            <a:spLocks noChangeArrowheads="1"/>
          </p:cNvSpPr>
          <p:nvPr/>
        </p:nvSpPr>
        <p:spPr bwMode="auto">
          <a:xfrm>
            <a:off x="1835697" y="1340768"/>
            <a:ext cx="5256584" cy="3960440"/>
          </a:xfrm>
          <a:prstGeom prst="foldedCorner">
            <a:avLst>
              <a:gd name="adj" fmla="val 12500"/>
            </a:avLst>
          </a:prstGeom>
          <a:solidFill>
            <a:srgbClr val="FFFF00"/>
          </a:solidFill>
          <a:ln>
            <a:headEnd/>
            <a:tailEnd/>
          </a:ln>
        </p:spPr>
        <p:style>
          <a:lnRef idx="2">
            <a:schemeClr val="accent2"/>
          </a:lnRef>
          <a:fillRef idx="1">
            <a:schemeClr val="lt1"/>
          </a:fillRef>
          <a:effectRef idx="0">
            <a:schemeClr val="accent2"/>
          </a:effectRef>
          <a:fontRef idx="minor">
            <a:schemeClr val="dk1"/>
          </a:fontRef>
        </p:style>
        <p:txBody>
          <a:bodyPr/>
          <a:lstStyle/>
          <a:p>
            <a:pPr algn="just"/>
            <a:r>
              <a:rPr lang="es-MX" altLang="es-MX" sz="3200" dirty="0">
                <a:latin typeface="Calibri" pitchFamily="34" charset="0"/>
              </a:rPr>
              <a:t>El plan tiene como objetivo colocar al producto de la empresa en circulación  lo más ventajoso posible en relación con los consumidores y la competencia.</a:t>
            </a:r>
          </a:p>
        </p:txBody>
      </p:sp>
    </p:spTree>
    <p:extLst>
      <p:ext uri="{BB962C8B-B14F-4D97-AF65-F5344CB8AC3E}">
        <p14:creationId xmlns:p14="http://schemas.microsoft.com/office/powerpoint/2010/main" val="370261970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908720"/>
            <a:ext cx="6777317" cy="4923909"/>
          </a:xfrm>
        </p:spPr>
        <p:txBody>
          <a:bodyPr/>
          <a:lstStyle/>
          <a:p>
            <a:pPr algn="just"/>
            <a:r>
              <a:rPr lang="es-ES" b="1" dirty="0"/>
              <a:t>Los elementos del plan son: el diseños del producto, </a:t>
            </a:r>
            <a:r>
              <a:rPr lang="es-ES" b="1" dirty="0" smtClean="0"/>
              <a:t>precio</a:t>
            </a:r>
            <a:r>
              <a:rPr lang="es-ES" b="1" dirty="0"/>
              <a:t>, promoción </a:t>
            </a:r>
            <a:r>
              <a:rPr lang="es-ES" b="1" dirty="0" smtClean="0"/>
              <a:t>y plaza </a:t>
            </a:r>
            <a:r>
              <a:rPr lang="es-ES" b="1" dirty="0"/>
              <a:t>todos ellos constituyen la </a:t>
            </a:r>
            <a:r>
              <a:rPr lang="es-ES" b="1" dirty="0" smtClean="0"/>
              <a:t>mezcla de mercadotecnia </a:t>
            </a:r>
            <a:r>
              <a:rPr lang="es-ES" b="1" dirty="0"/>
              <a:t>de la </a:t>
            </a:r>
            <a:r>
              <a:rPr lang="es-ES" b="1" dirty="0" smtClean="0"/>
              <a:t>empresa. (</a:t>
            </a:r>
            <a:r>
              <a:rPr lang="es-ES" b="1" dirty="0" err="1" smtClean="0"/>
              <a:t>Stanton</a:t>
            </a:r>
            <a:r>
              <a:rPr lang="es-ES" b="1" dirty="0" smtClean="0"/>
              <a:t> et. al. 2007)</a:t>
            </a:r>
            <a:endParaRPr lang="es-MX" dirty="0"/>
          </a:p>
          <a:p>
            <a:pPr algn="just"/>
            <a:endParaRPr lang="es-MX" dirty="0"/>
          </a:p>
        </p:txBody>
      </p:sp>
      <p:graphicFrame>
        <p:nvGraphicFramePr>
          <p:cNvPr id="4" name="4 Marcador de contenido"/>
          <p:cNvGraphicFramePr>
            <a:graphicFrameLocks/>
          </p:cNvGraphicFramePr>
          <p:nvPr>
            <p:extLst>
              <p:ext uri="{D42A27DB-BD31-4B8C-83A1-F6EECF244321}">
                <p14:modId xmlns:p14="http://schemas.microsoft.com/office/powerpoint/2010/main" val="2629083975"/>
              </p:ext>
            </p:extLst>
          </p:nvPr>
        </p:nvGraphicFramePr>
        <p:xfrm>
          <a:off x="1475656" y="2924944"/>
          <a:ext cx="6408712" cy="2952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05616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1027664"/>
            <a:ext cx="7024744" cy="817160"/>
          </a:xfrm>
        </p:spPr>
        <p:txBody>
          <a:bodyPr>
            <a:normAutofit fontScale="90000"/>
          </a:bodyPr>
          <a:lstStyle/>
          <a:p>
            <a:pPr eaLnBrk="1" hangingPunct="1"/>
            <a:r>
              <a:rPr lang="es-ES" altLang="es-MX" sz="2800" dirty="0" smtClean="0"/>
              <a:t>Estos cuatro elementos con los cuales se elabora la mezcla de mercadotecnia son: </a:t>
            </a:r>
            <a:endParaRPr lang="es-MX" altLang="es-MX" sz="3600" dirty="0" smtClean="0"/>
          </a:p>
        </p:txBody>
      </p:sp>
      <p:graphicFrame>
        <p:nvGraphicFramePr>
          <p:cNvPr id="7" name="6 Diagrama"/>
          <p:cNvGraphicFramePr/>
          <p:nvPr/>
        </p:nvGraphicFramePr>
        <p:xfrm>
          <a:off x="1524000" y="1397000"/>
          <a:ext cx="6936432" cy="4624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656251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par>
                          <p:cTn id="8" fill="hold" nodeType="afterGroup">
                            <p:stCondLst>
                              <p:cond delay="0"/>
                            </p:stCondLst>
                            <p:childTnLst>
                              <p:par>
                                <p:cTn id="9" presetID="24"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to="" calcmode="lin" valueType="num">
                                      <p:cBhvr>
                                        <p:cTn id="11" dur="1" fill="hold"/>
                                        <p:tgtEl>
                                          <p:spTgt spid="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7" grpId="0">
        <p:bldAsOne/>
      </p:bldGraphic>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Diagrama"/>
          <p:cNvGraphicFramePr/>
          <p:nvPr/>
        </p:nvGraphicFramePr>
        <p:xfrm>
          <a:off x="755576" y="764704"/>
          <a:ext cx="7560840" cy="4696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227397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124744"/>
            <a:ext cx="6777317" cy="4707885"/>
          </a:xfrm>
        </p:spPr>
        <p:txBody>
          <a:bodyPr/>
          <a:lstStyle/>
          <a:p>
            <a:pPr algn="just"/>
            <a:r>
              <a:rPr lang="es-ES" b="1" dirty="0"/>
              <a:t>El enfoque de comercialización que se adopte debe estar relacionado también con las finanzas, organización de operaciones de producción y compras de la empresa.</a:t>
            </a:r>
            <a:endParaRPr lang="es-MX" dirty="0"/>
          </a:p>
          <a:p>
            <a:pPr marL="68580" indent="0">
              <a:buNone/>
            </a:pPr>
            <a:endParaRPr lang="es-MX" dirty="0"/>
          </a:p>
        </p:txBody>
      </p:sp>
      <p:pic>
        <p:nvPicPr>
          <p:cNvPr id="4" name="3 Imagen" descr="equipodetrabajo.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2924944"/>
            <a:ext cx="3454400" cy="3135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1052088"/>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708920"/>
            <a:ext cx="7772400" cy="1470025"/>
          </a:xfrm>
          <a:ln>
            <a:miter lim="800000"/>
            <a:headEnd/>
            <a:tailEnd/>
          </a:ln>
        </p:spPr>
        <p:txBody>
          <a:bodyPr>
            <a:normAutofit fontScale="90000"/>
          </a:bodyPr>
          <a:lstStyle/>
          <a:p>
            <a:pPr algn="ctr">
              <a:defRPr/>
            </a:pP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_tradnl" sz="73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MX" sz="5300" b="1" i="1" dirty="0">
                <a:solidFill>
                  <a:schemeClr val="tx1"/>
                </a:solidFill>
                <a:latin typeface="Arial" panose="020B0604020202020204" pitchFamily="34" charset="0"/>
                <a:cs typeface="Arial" panose="020B0604020202020204" pitchFamily="34" charset="0"/>
              </a:rPr>
              <a:t/>
            </a:r>
            <a:br>
              <a:rPr lang="es-MX" sz="5300" b="1" i="1" dirty="0">
                <a:solidFill>
                  <a:schemeClr val="tx1"/>
                </a:solidFill>
                <a:latin typeface="Arial" panose="020B0604020202020204" pitchFamily="34" charset="0"/>
                <a:cs typeface="Arial" panose="020B0604020202020204" pitchFamily="34" charset="0"/>
              </a:rPr>
            </a:br>
            <a:r>
              <a:rPr lang="es-MX" sz="5400" b="1" dirty="0">
                <a:solidFill>
                  <a:schemeClr val="tx1"/>
                </a:solidFill>
              </a:rPr>
              <a:t>2.1.7 </a:t>
            </a:r>
            <a:r>
              <a:rPr lang="es-MX" sz="5400" b="1" dirty="0" smtClean="0">
                <a:solidFill>
                  <a:schemeClr val="tx1"/>
                </a:solidFill>
              </a:rPr>
              <a:t>La </a:t>
            </a:r>
            <a:r>
              <a:rPr lang="es-MX" sz="5400" b="1" dirty="0">
                <a:solidFill>
                  <a:schemeClr val="tx1"/>
                </a:solidFill>
              </a:rPr>
              <a:t>factibilidad del proyecto</a:t>
            </a:r>
            <a:endParaRPr lang="es-MX" sz="53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6050669"/>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052736"/>
            <a:ext cx="6777317" cy="4779893"/>
          </a:xfrm>
        </p:spPr>
        <p:txBody>
          <a:bodyPr/>
          <a:lstStyle/>
          <a:p>
            <a:endParaRPr lang="es-MX" dirty="0" smtClean="0"/>
          </a:p>
          <a:p>
            <a:pPr algn="just"/>
            <a:r>
              <a:rPr lang="es-MX" dirty="0" smtClean="0"/>
              <a:t>La factibilidad de un proyecto  se deriva de una correcta evaluación de las propuestas de inversión, tomando decisiones más seguras sobre los recursos que se pongan en juego, la calidad de la información será determinante en el grado de confianza que se tenga sobre los resultados previstos. (Nacional Financiera, 1992)</a:t>
            </a:r>
          </a:p>
          <a:p>
            <a:pPr marL="68580" indent="0">
              <a:buNone/>
            </a:pPr>
            <a:endParaRPr lang="es-MX" dirty="0" smtClean="0"/>
          </a:p>
        </p:txBody>
      </p:sp>
    </p:spTree>
    <p:extLst>
      <p:ext uri="{BB962C8B-B14F-4D97-AF65-F5344CB8AC3E}">
        <p14:creationId xmlns:p14="http://schemas.microsoft.com/office/powerpoint/2010/main" val="403602589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2138</TotalTime>
  <Words>4159</Words>
  <Application>Microsoft Office PowerPoint</Application>
  <PresentationFormat>Presentación en pantalla (4:3)</PresentationFormat>
  <Paragraphs>362</Paragraphs>
  <Slides>112</Slides>
  <Notes>1</Notes>
  <HiddenSlides>0</HiddenSlides>
  <MMClips>0</MMClips>
  <ScaleCrop>false</ScaleCrop>
  <HeadingPairs>
    <vt:vector size="4" baseType="variant">
      <vt:variant>
        <vt:lpstr>Tema</vt:lpstr>
      </vt:variant>
      <vt:variant>
        <vt:i4>1</vt:i4>
      </vt:variant>
      <vt:variant>
        <vt:lpstr>Títulos de diapositiva</vt:lpstr>
      </vt:variant>
      <vt:variant>
        <vt:i4>112</vt:i4>
      </vt:variant>
    </vt:vector>
  </HeadingPairs>
  <TitlesOfParts>
    <vt:vector size="113" baseType="lpstr">
      <vt:lpstr>Austin</vt:lpstr>
      <vt:lpstr>UNIVERSIDAD AUTONOMA DEL ESTADO DE MEXICO   FACULTAD DE TURISMO Y GASTRONOMIA        DIAPOSITIVAS  UNIDAD 2. ESTUDIO DE MERCADO     Perteneciente a la Unidad de Aprendizaje Proyecto Terminal (Desarrollo de Negocios Turísticos) Especialidad en Administración de Empresas Turísticas  PERTENECIENTE A LA FACULTAD DE TURISMO Y GASTRONOMÍA   M.E.U.R. DELIA ESPERANZA GARCÍA VENCES.                                         TOLUCA DE LERDO, MÉX. OCTUBRE DE 2015.    </vt:lpstr>
      <vt:lpstr>        CONTENIDO </vt:lpstr>
      <vt:lpstr>INTRODUCCIÓN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DIAPOSITIVAS  UNIDAD DE COMPETENCIA   2. ESTUDIO DE MERCADO  </vt:lpstr>
      <vt:lpstr>Presentación de PowerPoint</vt:lpstr>
      <vt:lpstr>Presentación de PowerPoint</vt:lpstr>
      <vt:lpstr>Presentación de PowerPoint</vt:lpstr>
      <vt:lpstr>                           2.1.1 Necesidades que atiende el proyecto </vt:lpstr>
      <vt:lpstr>Presentación de PowerPoint</vt:lpstr>
      <vt:lpstr>Presentación de PowerPoint</vt:lpstr>
      <vt:lpstr>Presentación de PowerPoint</vt:lpstr>
      <vt:lpstr>Presentación de PowerPoint</vt:lpstr>
      <vt:lpstr>Presentación de PowerPoint</vt:lpstr>
      <vt:lpstr>                             2.1.2 Estudio de la Oferta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2.1.3 Análisis de la Demanda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2.1.4 Análisis de la competencia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2.1.5 Determinación del perfil de consumidor </vt:lpstr>
      <vt:lpstr>Presentación de PowerPoint</vt:lpstr>
      <vt:lpstr>Presentación de PowerPoint</vt:lpstr>
      <vt:lpstr>Presentación de PowerPoint</vt:lpstr>
      <vt:lpstr>Presentación de PowerPoint</vt:lpstr>
      <vt:lpstr>Presentación de PowerPoint</vt:lpstr>
      <vt:lpstr>Presentación de PowerPoint</vt:lpstr>
      <vt:lpstr>                         2.1.5.1 Diseño de la investigación y fuente de datos</vt:lpstr>
      <vt:lpstr>Fuentes de Datos</vt:lpstr>
      <vt:lpstr>Presentación de PowerPoint</vt:lpstr>
      <vt:lpstr>Presentación de PowerPoint</vt:lpstr>
      <vt:lpstr>                      2.1.5.1 Recolección de datos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2.1.5.2 Procesamiento de datos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B)Análisis de series cronológicas</vt:lpstr>
      <vt:lpstr>Presentación de PowerPoint</vt:lpstr>
      <vt:lpstr>                               2.1.5.3 Análisis de los datos</vt:lpstr>
      <vt:lpstr>Presentación de PowerPoint</vt:lpstr>
      <vt:lpstr>Presentación de PowerPoint</vt:lpstr>
      <vt:lpstr>Presentación de PowerPoint</vt:lpstr>
      <vt:lpstr>                            2.1.5.4 Presentación de resultados</vt:lpstr>
      <vt:lpstr>Presentación de PowerPoint</vt:lpstr>
      <vt:lpstr>Presentación de PowerPoint</vt:lpstr>
      <vt:lpstr>                      2.1.6 Plan de Mercadotecnia </vt:lpstr>
      <vt:lpstr>Presentación de PowerPoint</vt:lpstr>
      <vt:lpstr>Presentación de PowerPoint</vt:lpstr>
      <vt:lpstr>Presentación de PowerPoint</vt:lpstr>
      <vt:lpstr>Estos cuatro elementos con los cuales se elabora la mezcla de mercadotecnia son: </vt:lpstr>
      <vt:lpstr>Presentación de PowerPoint</vt:lpstr>
      <vt:lpstr>Presentación de PowerPoint</vt:lpstr>
      <vt:lpstr>                       2.1.7 La factibilidad del proyecto</vt:lpstr>
      <vt:lpstr>Presentación de PowerPoint</vt:lpstr>
      <vt:lpstr>Presentación de PowerPoint</vt:lpstr>
      <vt:lpstr>Presentación de PowerPoint</vt:lpstr>
      <vt:lpstr>Presentación de PowerPoint</vt:lpstr>
      <vt:lpstr>Presentación de PowerPoint</vt:lpstr>
      <vt:lpstr>BIBLIOGRAFIA</vt:lpstr>
      <vt:lpstr>MANUAL DE OPERACIÓN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 en la era digital</dc:title>
  <dc:creator>3R1c J03l</dc:creator>
  <cp:lastModifiedBy>Usuario</cp:lastModifiedBy>
  <cp:revision>150</cp:revision>
  <dcterms:created xsi:type="dcterms:W3CDTF">2014-03-04T01:46:23Z</dcterms:created>
  <dcterms:modified xsi:type="dcterms:W3CDTF">2015-10-02T03:46:33Z</dcterms:modified>
</cp:coreProperties>
</file>