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0"/>
  </p:notesMasterIdLst>
  <p:sldIdLst>
    <p:sldId id="590" r:id="rId2"/>
    <p:sldId id="486" r:id="rId3"/>
    <p:sldId id="320" r:id="rId4"/>
    <p:sldId id="591" r:id="rId5"/>
    <p:sldId id="508" r:id="rId6"/>
    <p:sldId id="509" r:id="rId7"/>
    <p:sldId id="595" r:id="rId8"/>
    <p:sldId id="600" r:id="rId9"/>
    <p:sldId id="601" r:id="rId10"/>
    <p:sldId id="602" r:id="rId11"/>
    <p:sldId id="603" r:id="rId12"/>
    <p:sldId id="606" r:id="rId13"/>
    <p:sldId id="607" r:id="rId14"/>
    <p:sldId id="608" r:id="rId15"/>
    <p:sldId id="609" r:id="rId16"/>
    <p:sldId id="618" r:id="rId17"/>
    <p:sldId id="516" r:id="rId18"/>
    <p:sldId id="534" r:id="rId19"/>
    <p:sldId id="512" r:id="rId20"/>
    <p:sldId id="548" r:id="rId21"/>
    <p:sldId id="619" r:id="rId22"/>
    <p:sldId id="545" r:id="rId23"/>
    <p:sldId id="620" r:id="rId24"/>
    <p:sldId id="536" r:id="rId25"/>
    <p:sldId id="538" r:id="rId26"/>
    <p:sldId id="540" r:id="rId27"/>
    <p:sldId id="529" r:id="rId28"/>
    <p:sldId id="551" r:id="rId29"/>
    <p:sldId id="561" r:id="rId30"/>
    <p:sldId id="560" r:id="rId31"/>
    <p:sldId id="552" r:id="rId32"/>
    <p:sldId id="527" r:id="rId33"/>
    <p:sldId id="628" r:id="rId34"/>
    <p:sldId id="531" r:id="rId35"/>
    <p:sldId id="577" r:id="rId36"/>
    <p:sldId id="616" r:id="rId37"/>
    <p:sldId id="578" r:id="rId38"/>
    <p:sldId id="554" r:id="rId39"/>
    <p:sldId id="526" r:id="rId40"/>
    <p:sldId id="629" r:id="rId41"/>
    <p:sldId id="562" r:id="rId42"/>
    <p:sldId id="563" r:id="rId43"/>
    <p:sldId id="564" r:id="rId44"/>
    <p:sldId id="617" r:id="rId45"/>
    <p:sldId id="565" r:id="rId46"/>
    <p:sldId id="566" r:id="rId47"/>
    <p:sldId id="571" r:id="rId48"/>
    <p:sldId id="572" r:id="rId49"/>
    <p:sldId id="573" r:id="rId50"/>
    <p:sldId id="574" r:id="rId51"/>
    <p:sldId id="568" r:id="rId52"/>
    <p:sldId id="532" r:id="rId53"/>
    <p:sldId id="522" r:id="rId54"/>
    <p:sldId id="519" r:id="rId55"/>
    <p:sldId id="627" r:id="rId56"/>
    <p:sldId id="587" r:id="rId57"/>
    <p:sldId id="588" r:id="rId58"/>
    <p:sldId id="612" r:id="rId59"/>
    <p:sldId id="556" r:id="rId60"/>
    <p:sldId id="525" r:id="rId61"/>
    <p:sldId id="621" r:id="rId62"/>
    <p:sldId id="581" r:id="rId63"/>
    <p:sldId id="626" r:id="rId64"/>
    <p:sldId id="558" r:id="rId65"/>
    <p:sldId id="613" r:id="rId66"/>
    <p:sldId id="615" r:id="rId67"/>
    <p:sldId id="585" r:id="rId68"/>
    <p:sldId id="584" r:id="rId69"/>
    <p:sldId id="276" r:id="rId70"/>
    <p:sldId id="630" r:id="rId71"/>
    <p:sldId id="501" r:id="rId72"/>
    <p:sldId id="611" r:id="rId73"/>
    <p:sldId id="632" r:id="rId74"/>
    <p:sldId id="634" r:id="rId75"/>
    <p:sldId id="636" r:id="rId76"/>
    <p:sldId id="638" r:id="rId77"/>
    <p:sldId id="640" r:id="rId78"/>
    <p:sldId id="642" r:id="rId7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0C803-9937-471E-8645-9831DC0952A3}"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8A00D9-B3E1-4AC2-B4BA-2AB4C8F190EB}" type="slidenum">
              <a:rPr lang="es-MX" smtClean="0"/>
              <a:t>‹Nº›</a:t>
            </a:fld>
            <a:endParaRPr lang="es-MX"/>
          </a:p>
        </p:txBody>
      </p:sp>
    </p:spTree>
    <p:extLst>
      <p:ext uri="{BB962C8B-B14F-4D97-AF65-F5344CB8AC3E}">
        <p14:creationId xmlns:p14="http://schemas.microsoft.com/office/powerpoint/2010/main" val="781689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BE8A00D9-B3E1-4AC2-B4BA-2AB4C8F190EB}" type="slidenum">
              <a:rPr lang="es-MX" smtClean="0"/>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7BB521D-3169-4454-AE3D-B3B3A1987C8C}" type="datetimeFigureOut">
              <a:rPr lang="es-MX" smtClean="0"/>
              <a:t>01/10/2015</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6F652D0-08C4-4A52-A2DE-8EA1F48333E3}"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7BB521D-3169-4454-AE3D-B3B3A1987C8C}"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7BB521D-3169-4454-AE3D-B3B3A1987C8C}"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B521D-3169-4454-AE3D-B3B3A1987C8C}"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7BB521D-3169-4454-AE3D-B3B3A1987C8C}" type="datetimeFigureOut">
              <a:rPr lang="es-MX" smtClean="0"/>
              <a:t>01/10/2015</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6F652D0-08C4-4A52-A2DE-8EA1F48333E3}"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ri.search.yahoo.com/_ylt=A2KI9kJ1qMZUdycAtRTO8Qt.;_ylu=X3oDMTBtaTBhcHJnBHNlYwNmcC1pbWcEc2xrA2ltZwRpdAM-/RV=2/RE=1422334198/RO=11/RU=http:/canocardenasmelissa.blogspot.com/RK=0/RS=widiQp7aZ1aBu5qqgky00kq_anc-"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ri.search.yahoo.com/_ylt=AwrTcdfsqsZUwCUAJnvv8wt.;_ylu=X3oDMTBtdXBkbHJyBHNlYwNmcC1hdHRyaWIEc2xrA3J1cmw-/RV=2/RE=1422334828/RO=10/RU=http:/www.minetur.gob.es/turismo/es-ES/PNIT/Eje3/Paginas/Portal_Study_in_Spain.aspx/RK=0/RS=pD1OzsGEJe3tFABDxJM7g8.rwZs-" TargetMode="Externa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ri.search.yahoo.com/_ylt=AwrTcdfsqsZUwCUAInvv8wt.;_ylu=X3oDMTBtdXBkbHJyBHNlYwNmcC1hdHRyaWIEc2xrA3J1cmw-/RV=2/RE=1422334828/RO=10/RU=http:/internetesmercadeo.com/publicidad-dirigida-y-localizada-en-internet/RK=0/RS=.Tr8gNppz9xIQnaZLDL.FQcwPhw-" TargetMode="Externa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3" y="260648"/>
            <a:ext cx="7147128" cy="5904656"/>
          </a:xfrm>
        </p:spPr>
        <p:txBody>
          <a:bodyPr>
            <a:normAutofit fontScale="90000"/>
          </a:bodyPr>
          <a:lstStyle/>
          <a:p>
            <a:pPr algn="ct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UNIVERSIDAD AUTONOMA DEL ESTADO DE MEXICO</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FACULTAD DE TURISMO Y GASTRONOMIA</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ESPECIALIDAD </a:t>
            </a: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1400" b="1" dirty="0" smtClean="0">
                <a:solidFill>
                  <a:schemeClr val="tx1"/>
                </a:solidFill>
              </a:rPr>
              <a:t>UNIDAD </a:t>
            </a:r>
            <a:r>
              <a:rPr lang="es-MX" sz="1400" b="1" dirty="0">
                <a:solidFill>
                  <a:schemeClr val="tx1"/>
                </a:solidFill>
              </a:rPr>
              <a:t>DE APRENDIZAJE: </a:t>
            </a:r>
            <a:r>
              <a:rPr lang="es-MX" sz="1400" b="1" dirty="0" smtClean="0">
                <a:solidFill>
                  <a:schemeClr val="tx1"/>
                </a:solidFill>
              </a:rPr>
              <a:t>DESARROLLO DE NEGOCIOS TURÍSTICOS</a:t>
            </a:r>
            <a:br>
              <a:rPr lang="es-MX" sz="1400" b="1" dirty="0" smtClean="0">
                <a:solidFill>
                  <a:schemeClr val="tx1"/>
                </a:solidFill>
              </a:rPr>
            </a:br>
            <a:r>
              <a:rPr lang="es-MX" sz="1400" b="1" dirty="0" smtClean="0">
                <a:solidFill>
                  <a:schemeClr val="tx1"/>
                </a:solidFill>
              </a:rPr>
              <a:t/>
            </a:r>
            <a:br>
              <a:rPr lang="es-MX" sz="1400" b="1" dirty="0" smtClean="0">
                <a:solidFill>
                  <a:schemeClr val="tx1"/>
                </a:solidFill>
              </a:rPr>
            </a:br>
            <a:r>
              <a:rPr lang="es-MX" sz="1400" b="1" dirty="0" smtClean="0">
                <a:solidFill>
                  <a:schemeClr val="tx1"/>
                </a:solidFill>
              </a:rPr>
              <a:t>CLASE IMPARTIDA EN EL SEMESTRE 2015-A</a:t>
            </a: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DIAPOSITIVAS</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UNIDAD 3 ESTUDIO TÉCNICO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1600" b="1" dirty="0" smtClean="0">
                <a:solidFill>
                  <a:schemeClr val="tx1"/>
                </a:solidFill>
              </a:rPr>
              <a:t>Proyecto </a:t>
            </a:r>
            <a:r>
              <a:rPr lang="es-MX" sz="1600" b="1" dirty="0">
                <a:solidFill>
                  <a:schemeClr val="tx1"/>
                </a:solidFill>
              </a:rPr>
              <a:t>Terminal (Desarrollo de Negocios Turísticos) </a:t>
            </a:r>
            <a:r>
              <a:rPr lang="es-MX" sz="1600" b="1" i="1" u="sng" dirty="0">
                <a:solidFill>
                  <a:schemeClr val="tx1"/>
                </a:solidFill>
              </a:rPr>
              <a:t>Especialidad en Administración de Empresas Turísticas</a:t>
            </a:r>
            <a:r>
              <a:rPr lang="es-MX" sz="1600" b="1" dirty="0">
                <a:solidFill>
                  <a:schemeClr val="tx1"/>
                </a:solidFill>
              </a:rPr>
              <a:t/>
            </a:r>
            <a:br>
              <a:rPr lang="es-MX" sz="1600" b="1" dirty="0">
                <a:solidFill>
                  <a:schemeClr val="tx1"/>
                </a:solidFill>
              </a:rPr>
            </a:br>
            <a:r>
              <a:rPr lang="es-MX" sz="1600" b="1" dirty="0">
                <a:solidFill>
                  <a:schemeClr val="tx1"/>
                </a:solidFill>
              </a:rPr>
              <a:t> </a:t>
            </a: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i="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i="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M.E.U.R. DELIA ESPERANZA GARCÍA VENCES.</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s-ES" sz="1600" b="1" dirty="0" smtClean="0">
                <a:solidFill>
                  <a:schemeClr val="tx1"/>
                </a:solidFill>
              </a:rPr>
              <a:t>TOLUCA </a:t>
            </a:r>
            <a:r>
              <a:rPr lang="es-ES" sz="1600" b="1" dirty="0">
                <a:solidFill>
                  <a:schemeClr val="tx1"/>
                </a:solidFill>
              </a:rPr>
              <a:t>DE LERDO, MÉX. </a:t>
            </a:r>
            <a:r>
              <a:rPr lang="es-ES" sz="1600" b="1" dirty="0" smtClean="0">
                <a:solidFill>
                  <a:schemeClr val="tx1"/>
                </a:solidFill>
              </a:rPr>
              <a:t>OCTUBRE DE 2015. </a:t>
            </a:r>
            <a:r>
              <a:rPr lang="es-MX" sz="1600" dirty="0">
                <a:solidFill>
                  <a:schemeClr val="tx1"/>
                </a:solidFill>
              </a:rPr>
              <a:t/>
            </a:r>
            <a:br>
              <a:rPr lang="es-MX" sz="1600" dirty="0">
                <a:solidFill>
                  <a:schemeClr val="tx1"/>
                </a:solidFill>
              </a:rPr>
            </a:br>
            <a:r>
              <a:rPr lang="es-ES_tradnl" sz="16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MX" sz="2000" dirty="0"/>
          </a:p>
        </p:txBody>
      </p:sp>
    </p:spTree>
    <p:extLst>
      <p:ext uri="{BB962C8B-B14F-4D97-AF65-F5344CB8AC3E}">
        <p14:creationId xmlns:p14="http://schemas.microsoft.com/office/powerpoint/2010/main" val="2670402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lnSpcReduction="10000"/>
          </a:bodyPr>
          <a:lstStyle/>
          <a:p>
            <a:pPr marL="68580" indent="0">
              <a:buNone/>
            </a:pPr>
            <a:r>
              <a:rPr lang="es-MX" b="1" i="1" dirty="0">
                <a:solidFill>
                  <a:srgbClr val="FF0000"/>
                </a:solidFill>
              </a:rPr>
              <a:t>3.ESTUDIO TÉCNICO</a:t>
            </a:r>
          </a:p>
          <a:p>
            <a:pPr marL="68580" indent="0">
              <a:buNone/>
            </a:pPr>
            <a:r>
              <a:rPr lang="es-MX" b="1" i="1" dirty="0">
                <a:solidFill>
                  <a:srgbClr val="FF0000"/>
                </a:solidFill>
              </a:rPr>
              <a:t>3.1.1 Descripción del  proceso del producto y/o Servicio</a:t>
            </a:r>
          </a:p>
          <a:p>
            <a:pPr marL="68580" indent="0">
              <a:buNone/>
            </a:pPr>
            <a:r>
              <a:rPr lang="es-MX" b="1" i="1" dirty="0">
                <a:solidFill>
                  <a:srgbClr val="FF0000"/>
                </a:solidFill>
              </a:rPr>
              <a:t>3.1.2 Determinación de la capacidad del Producto o Servicio</a:t>
            </a:r>
          </a:p>
          <a:p>
            <a:pPr marL="68580" indent="0">
              <a:buNone/>
            </a:pPr>
            <a:r>
              <a:rPr lang="es-MX" b="1" i="1" dirty="0">
                <a:solidFill>
                  <a:srgbClr val="FF0000"/>
                </a:solidFill>
              </a:rPr>
              <a:t>3.1.3 Descripción de la Maquinaria, Equipo e Instalaciones</a:t>
            </a:r>
          </a:p>
          <a:p>
            <a:pPr marL="68580" indent="0">
              <a:buNone/>
            </a:pPr>
            <a:r>
              <a:rPr lang="es-MX" b="1" i="1" dirty="0">
                <a:solidFill>
                  <a:srgbClr val="FF0000"/>
                </a:solidFill>
              </a:rPr>
              <a:t>3.1.4 Requerimiento de la Materia Prima</a:t>
            </a:r>
          </a:p>
          <a:p>
            <a:pPr marL="68580" indent="0">
              <a:buNone/>
            </a:pPr>
            <a:r>
              <a:rPr lang="es-MX" b="1" i="1" dirty="0">
                <a:solidFill>
                  <a:srgbClr val="FF0000"/>
                </a:solidFill>
              </a:rPr>
              <a:t>3.1.5 Diseño, Distribución de Planta Alta y Oficina</a:t>
            </a:r>
          </a:p>
          <a:p>
            <a:pPr marL="68580" indent="0">
              <a:buNone/>
            </a:pPr>
            <a:r>
              <a:rPr lang="es-MX" b="1" i="1" dirty="0">
                <a:solidFill>
                  <a:srgbClr val="FF0000"/>
                </a:solidFill>
              </a:rPr>
              <a:t>3.1.6.Ubicación micro y macro de la empresa</a:t>
            </a:r>
          </a:p>
          <a:p>
            <a:endParaRPr lang="es-MX" dirty="0"/>
          </a:p>
        </p:txBody>
      </p:sp>
    </p:spTree>
    <p:extLst>
      <p:ext uri="{BB962C8B-B14F-4D97-AF65-F5344CB8AC3E}">
        <p14:creationId xmlns:p14="http://schemas.microsoft.com/office/powerpoint/2010/main" val="3062228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normAutofit lnSpcReduction="10000"/>
          </a:bodyPr>
          <a:lstStyle/>
          <a:p>
            <a:pPr marL="68580" indent="0">
              <a:buNone/>
            </a:pPr>
            <a:r>
              <a:rPr lang="es-MX" dirty="0"/>
              <a:t>4.ESTUDIO ADMINISTRATIVO Y LEGAL</a:t>
            </a:r>
          </a:p>
          <a:p>
            <a:pPr marL="68580" indent="0">
              <a:buNone/>
            </a:pPr>
            <a:r>
              <a:rPr lang="es-MX" dirty="0"/>
              <a:t>4.1.1 Organigrama</a:t>
            </a:r>
          </a:p>
          <a:p>
            <a:pPr marL="68580" indent="0">
              <a:buNone/>
            </a:pPr>
            <a:r>
              <a:rPr lang="es-MX" dirty="0"/>
              <a:t>4.1.2 Funciones de las Áreas que integran la Empresa</a:t>
            </a:r>
          </a:p>
          <a:p>
            <a:pPr marL="68580" indent="0">
              <a:buNone/>
            </a:pPr>
            <a:r>
              <a:rPr lang="es-MX" dirty="0"/>
              <a:t>4.1.3 Integración de recursos humanos</a:t>
            </a:r>
          </a:p>
          <a:p>
            <a:pPr marL="68580" indent="0">
              <a:buNone/>
            </a:pPr>
            <a:r>
              <a:rPr lang="es-MX" dirty="0"/>
              <a:t>4.1.4 Herramientas de organización, dirección y control</a:t>
            </a:r>
          </a:p>
          <a:p>
            <a:pPr marL="68580" indent="0">
              <a:buNone/>
            </a:pPr>
            <a:r>
              <a:rPr lang="es-MX" dirty="0"/>
              <a:t>4.1.4 Marco Legal de la Organización (Régimen Fiscal)</a:t>
            </a:r>
          </a:p>
          <a:p>
            <a:pPr marL="68580" indent="0">
              <a:buNone/>
            </a:pPr>
            <a:r>
              <a:rPr lang="es-MX" dirty="0"/>
              <a:t>4.1.5 Obligaciones: Mercantiles, fiscales, laborales, etc.</a:t>
            </a:r>
          </a:p>
          <a:p>
            <a:pPr marL="68580" indent="0">
              <a:buNone/>
            </a:pPr>
            <a:r>
              <a:rPr lang="es-MX" dirty="0"/>
              <a:t>4.1.6 Licencias, registros y permisos para iniciar operaciones</a:t>
            </a:r>
          </a:p>
          <a:p>
            <a:endParaRPr lang="es-MX" dirty="0"/>
          </a:p>
        </p:txBody>
      </p:sp>
    </p:spTree>
    <p:extLst>
      <p:ext uri="{BB962C8B-B14F-4D97-AF65-F5344CB8AC3E}">
        <p14:creationId xmlns:p14="http://schemas.microsoft.com/office/powerpoint/2010/main" val="2403050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marL="68580" indent="0">
              <a:buNone/>
            </a:pPr>
            <a:r>
              <a:rPr lang="es-MX" dirty="0"/>
              <a:t>5.ESTUDIO FINANCIERO</a:t>
            </a:r>
          </a:p>
          <a:p>
            <a:pPr marL="68580" indent="0">
              <a:buNone/>
            </a:pPr>
            <a:r>
              <a:rPr lang="es-MX" dirty="0"/>
              <a:t>5.1.1 Fuentes de financiamiento</a:t>
            </a:r>
          </a:p>
          <a:p>
            <a:pPr marL="68580" indent="0">
              <a:buNone/>
            </a:pPr>
            <a:r>
              <a:rPr lang="es-MX" dirty="0"/>
              <a:t>5.1.2 Determinación de la estructura financiera</a:t>
            </a:r>
          </a:p>
          <a:p>
            <a:pPr marL="68580" indent="0">
              <a:buNone/>
            </a:pPr>
            <a:r>
              <a:rPr lang="es-MX" dirty="0"/>
              <a:t>5.1.3 Flujo de efectivo</a:t>
            </a:r>
          </a:p>
          <a:p>
            <a:pPr marL="68580" indent="0">
              <a:buNone/>
            </a:pPr>
            <a:r>
              <a:rPr lang="es-MX" dirty="0"/>
              <a:t>5.1.4 Estados financieros proyectados</a:t>
            </a:r>
          </a:p>
          <a:p>
            <a:pPr marL="68580" indent="0">
              <a:buNone/>
            </a:pPr>
            <a:r>
              <a:rPr lang="es-MX" dirty="0"/>
              <a:t>5.1.5 Análisis financiero</a:t>
            </a:r>
          </a:p>
          <a:p>
            <a:pPr marL="68580" indent="0">
              <a:buNone/>
            </a:pPr>
            <a:r>
              <a:rPr lang="es-MX" dirty="0"/>
              <a:t>5.1.5 Indicadores de viabilidad financiera</a:t>
            </a:r>
          </a:p>
          <a:p>
            <a:pPr marL="68580" indent="0">
              <a:buNone/>
            </a:pPr>
            <a:r>
              <a:rPr lang="es-MX" dirty="0"/>
              <a:t>5.1.6 Métodos de valuación para la rentabilidad</a:t>
            </a:r>
          </a:p>
        </p:txBody>
      </p:sp>
    </p:spTree>
    <p:extLst>
      <p:ext uri="{BB962C8B-B14F-4D97-AF65-F5344CB8AC3E}">
        <p14:creationId xmlns:p14="http://schemas.microsoft.com/office/powerpoint/2010/main" val="27226224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92696"/>
            <a:ext cx="6777317" cy="5139933"/>
          </a:xfrm>
        </p:spPr>
        <p:txBody>
          <a:bodyPr>
            <a:normAutofit fontScale="92500" lnSpcReduction="10000"/>
          </a:bodyPr>
          <a:lstStyle/>
          <a:p>
            <a:pPr marL="68580" indent="0">
              <a:buNone/>
            </a:pPr>
            <a:r>
              <a:rPr lang="es-ES" sz="2000" dirty="0" smtClean="0"/>
              <a:t>El programa marca un </a:t>
            </a:r>
            <a:r>
              <a:rPr lang="es-ES" sz="2000" b="1" dirty="0" smtClean="0"/>
              <a:t>tiempo destinado </a:t>
            </a:r>
            <a:r>
              <a:rPr lang="es-ES" sz="2000" dirty="0" smtClean="0"/>
              <a:t>de: </a:t>
            </a:r>
          </a:p>
          <a:p>
            <a:pPr marL="68580" indent="0">
              <a:buNone/>
            </a:pPr>
            <a:endParaRPr lang="es-ES" sz="2000" dirty="0" smtClean="0"/>
          </a:p>
          <a:p>
            <a:pPr marL="68580" indent="0">
              <a:buNone/>
            </a:pPr>
            <a:r>
              <a:rPr lang="es-ES" sz="2000" b="1" dirty="0" smtClean="0"/>
              <a:t>HORAS: </a:t>
            </a:r>
            <a:r>
              <a:rPr lang="es-ES" sz="2000" dirty="0" smtClean="0"/>
              <a:t>8</a:t>
            </a:r>
            <a:r>
              <a:rPr lang="es-ES" sz="2000" b="1" dirty="0" smtClean="0"/>
              <a:t> </a:t>
            </a:r>
          </a:p>
          <a:p>
            <a:pPr marL="68580" indent="0">
              <a:buNone/>
            </a:pPr>
            <a:r>
              <a:rPr lang="es-MX" sz="2000" b="1" dirty="0" smtClean="0"/>
              <a:t>CRÉDITOS</a:t>
            </a:r>
            <a:r>
              <a:rPr lang="es-MX" sz="2000" b="1" dirty="0"/>
              <a:t>: </a:t>
            </a:r>
            <a:r>
              <a:rPr lang="es-MX" sz="2000" dirty="0"/>
              <a:t>8</a:t>
            </a:r>
            <a:endParaRPr lang="es-ES" sz="2000" dirty="0"/>
          </a:p>
          <a:p>
            <a:pPr marL="68580" indent="0">
              <a:buNone/>
            </a:pPr>
            <a:endParaRPr lang="es-ES" sz="2000" dirty="0" smtClean="0"/>
          </a:p>
          <a:p>
            <a:pPr marL="68580" indent="0">
              <a:buNone/>
            </a:pPr>
            <a:r>
              <a:rPr lang="es-MX" sz="2000" b="1" dirty="0"/>
              <a:t>PERIODO </a:t>
            </a:r>
            <a:r>
              <a:rPr lang="es-MX" sz="2000" b="1" dirty="0" smtClean="0"/>
              <a:t>LECTIVO: </a:t>
            </a:r>
            <a:r>
              <a:rPr lang="es-MX" sz="2000" dirty="0" smtClean="0"/>
              <a:t>Segundo</a:t>
            </a:r>
          </a:p>
          <a:p>
            <a:pPr marL="68580" indent="0">
              <a:buNone/>
            </a:pPr>
            <a:r>
              <a:rPr lang="es-MX" sz="2000" b="1" dirty="0" smtClean="0"/>
              <a:t>ANTECEDENTES: </a:t>
            </a:r>
            <a:r>
              <a:rPr lang="es-MX" sz="2000" dirty="0" smtClean="0"/>
              <a:t>Ninguna</a:t>
            </a:r>
          </a:p>
          <a:p>
            <a:pPr marL="68580" indent="0">
              <a:buNone/>
            </a:pPr>
            <a:endParaRPr lang="es-MX" sz="2000" dirty="0"/>
          </a:p>
          <a:p>
            <a:pPr marL="68580" indent="0">
              <a:buNone/>
            </a:pPr>
            <a:r>
              <a:rPr lang="es-MX" sz="2000" b="1" dirty="0"/>
              <a:t>UNIDADES DE </a:t>
            </a:r>
            <a:r>
              <a:rPr lang="es-MX" sz="2000" b="1" dirty="0" smtClean="0"/>
              <a:t>APRENDIZAJE SIMULTÁNEAS</a:t>
            </a:r>
            <a:r>
              <a:rPr lang="es-MX" sz="2000" b="1" dirty="0"/>
              <a:t>:</a:t>
            </a:r>
            <a:endParaRPr lang="es-MX" sz="2000" dirty="0"/>
          </a:p>
          <a:p>
            <a:pPr lvl="0"/>
            <a:r>
              <a:rPr lang="es-ES" sz="2000" dirty="0"/>
              <a:t>Estrategias de mercadotecnia turística</a:t>
            </a:r>
            <a:endParaRPr lang="es-MX" sz="2000" dirty="0"/>
          </a:p>
          <a:p>
            <a:pPr lvl="0"/>
            <a:r>
              <a:rPr lang="es-ES" sz="2000" dirty="0"/>
              <a:t>Habilidades gerenciales</a:t>
            </a:r>
            <a:endParaRPr lang="es-MX" sz="2000" dirty="0"/>
          </a:p>
          <a:p>
            <a:r>
              <a:rPr lang="es-MX" sz="2000" dirty="0" smtClean="0"/>
              <a:t>Certificación turística</a:t>
            </a:r>
          </a:p>
          <a:p>
            <a:endParaRPr lang="es-MX" sz="2000" dirty="0" smtClean="0"/>
          </a:p>
          <a:p>
            <a:pPr marL="68580" indent="0">
              <a:buNone/>
            </a:pPr>
            <a:r>
              <a:rPr lang="es-MX" sz="2000" b="1" dirty="0"/>
              <a:t>UNIDADES DE </a:t>
            </a:r>
            <a:r>
              <a:rPr lang="es-MX" sz="2000" b="1" dirty="0" smtClean="0"/>
              <a:t>APRENDIZAJE CONSECUENTES</a:t>
            </a:r>
            <a:r>
              <a:rPr lang="es-MX" sz="2000" b="1" dirty="0"/>
              <a:t>:</a:t>
            </a:r>
            <a:endParaRPr lang="es-MX" sz="2000" dirty="0"/>
          </a:p>
          <a:p>
            <a:r>
              <a:rPr lang="es-MX" sz="2000" dirty="0" smtClean="0"/>
              <a:t>Ninguna</a:t>
            </a:r>
            <a:endParaRPr lang="es-MX" sz="2000" dirty="0"/>
          </a:p>
          <a:p>
            <a:endParaRPr lang="es-MX" sz="2000" dirty="0"/>
          </a:p>
        </p:txBody>
      </p:sp>
    </p:spTree>
    <p:extLst>
      <p:ext uri="{BB962C8B-B14F-4D97-AF65-F5344CB8AC3E}">
        <p14:creationId xmlns:p14="http://schemas.microsoft.com/office/powerpoint/2010/main" val="3320984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12776"/>
            <a:ext cx="6777317" cy="4419853"/>
          </a:xfrm>
        </p:spPr>
        <p:txBody>
          <a:bodyPr/>
          <a:lstStyle/>
          <a:p>
            <a:pPr marL="68580" indent="0">
              <a:buNone/>
            </a:pPr>
            <a:r>
              <a:rPr lang="es-MX" b="1" dirty="0"/>
              <a:t>OBJETIVO GENERAL: </a:t>
            </a:r>
            <a:endParaRPr lang="es-MX" b="1" dirty="0" smtClean="0"/>
          </a:p>
          <a:p>
            <a:endParaRPr lang="es-MX" b="1" dirty="0"/>
          </a:p>
          <a:p>
            <a:pPr marL="68580" indent="0" algn="just">
              <a:buNone/>
            </a:pPr>
            <a:r>
              <a:rPr lang="es-MX" dirty="0" smtClean="0"/>
              <a:t>Desarrollar </a:t>
            </a:r>
            <a:r>
              <a:rPr lang="es-MX" dirty="0"/>
              <a:t>en los participantes las habilidades y aptitudes necesarias para proyectar el nacimiento, promoción, crecimiento y consolidación de negocios turísticos con base en las tendencias de mercado generando y fomentando el espíritu </a:t>
            </a:r>
            <a:r>
              <a:rPr lang="es-MX" dirty="0" smtClean="0"/>
              <a:t>emprendedor.</a:t>
            </a:r>
            <a:endParaRPr lang="es-MX" dirty="0"/>
          </a:p>
        </p:txBody>
      </p:sp>
    </p:spTree>
    <p:extLst>
      <p:ext uri="{BB962C8B-B14F-4D97-AF65-F5344CB8AC3E}">
        <p14:creationId xmlns:p14="http://schemas.microsoft.com/office/powerpoint/2010/main" val="976723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DIAPOSITIVAS</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UNIDAD DE COMPETENCIA</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2. ESTUDIO TÉCNICO</a:t>
            </a:r>
            <a:r>
              <a:rPr lang="es-MX" sz="3100" dirty="0"/>
              <a:t/>
            </a:r>
            <a:br>
              <a:rPr lang="es-MX" sz="3100" dirty="0"/>
            </a:br>
            <a:r>
              <a:rPr lang="es-MX" sz="3100" b="1" i="1" dirty="0">
                <a:solidFill>
                  <a:schemeClr val="tx1"/>
                </a:solidFill>
                <a:latin typeface="Arial" panose="020B0604020202020204" pitchFamily="34" charset="0"/>
                <a:cs typeface="Arial" panose="020B0604020202020204" pitchFamily="34" charset="0"/>
              </a:rPr>
              <a:t/>
            </a:r>
            <a:br>
              <a:rPr lang="es-MX" sz="3100" b="1" i="1" dirty="0">
                <a:solidFill>
                  <a:schemeClr val="tx1"/>
                </a:solidFill>
                <a:latin typeface="Arial" panose="020B0604020202020204" pitchFamily="34" charset="0"/>
                <a:cs typeface="Arial" panose="020B0604020202020204" pitchFamily="34" charset="0"/>
              </a:rPr>
            </a:br>
            <a:endParaRPr lang="es-MX" sz="3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410962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pPr algn="just"/>
            <a:endParaRPr lang="es-MX" dirty="0" smtClean="0"/>
          </a:p>
          <a:p>
            <a:pPr algn="just"/>
            <a:endParaRPr lang="es-MX" dirty="0"/>
          </a:p>
          <a:p>
            <a:pPr algn="just"/>
            <a:r>
              <a:rPr lang="es-MX" dirty="0" smtClean="0"/>
              <a:t>“Los estudios técnicos, engloban la selección de los medios de producción, así como la organización de la actividad productiva… El estudio técnico debe ser congruente con los objetivos del proyecto de inversión y con los niveles de profundidad del estudio en su conjunto. (</a:t>
            </a:r>
            <a:r>
              <a:rPr lang="en-US" dirty="0" smtClean="0"/>
              <a:t>Ortega, 2006:121)</a:t>
            </a:r>
            <a:endParaRPr lang="es-MX" dirty="0"/>
          </a:p>
        </p:txBody>
      </p:sp>
    </p:spTree>
    <p:extLst>
      <p:ext uri="{BB962C8B-B14F-4D97-AF65-F5344CB8AC3E}">
        <p14:creationId xmlns:p14="http://schemas.microsoft.com/office/powerpoint/2010/main" val="2770316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b="1" dirty="0"/>
              <a:t>Así como la formulación y evaluación del proyecto, es un eslabón importante dentro del ciclo de vida de los proyectos, de la misma magnitud lo es el estudio técnico dentro de </a:t>
            </a:r>
            <a:r>
              <a:rPr lang="es-ES" b="1" dirty="0" smtClean="0"/>
              <a:t>la </a:t>
            </a:r>
            <a:r>
              <a:rPr lang="es-ES" b="1" dirty="0"/>
              <a:t>formulación y evaluación.</a:t>
            </a:r>
            <a:endParaRPr lang="es-MX" dirty="0"/>
          </a:p>
          <a:p>
            <a:endParaRPr lang="es-MX" dirty="0"/>
          </a:p>
        </p:txBody>
      </p:sp>
      <p:pic>
        <p:nvPicPr>
          <p:cNvPr id="4" name="Picture 3" descr="http://jessiicalce.files.wordpress.com/2009/04/evaluaci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3542" y="4581128"/>
            <a:ext cx="3524250"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1750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ES" b="1" dirty="0"/>
              <a:t>Por lo tanto el objetivo básico </a:t>
            </a:r>
            <a:r>
              <a:rPr lang="es-ES" b="1" dirty="0" smtClean="0"/>
              <a:t>del Estudio Técnico </a:t>
            </a:r>
            <a:r>
              <a:rPr lang="es-ES" b="1" dirty="0"/>
              <a:t>es demostrar la viabilidad del proyecto, justificando haber seleccionado la mejor alternativa para abastecer el mercado, y de acuerdo con las restricciones de recursos, ubicación y tecnologías </a:t>
            </a:r>
            <a:r>
              <a:rPr lang="es-ES" b="1" dirty="0" smtClean="0"/>
              <a:t>asequibles; </a:t>
            </a:r>
            <a:r>
              <a:rPr lang="es-ES" b="1" dirty="0"/>
              <a:t>esta afirmación es valida cuando el estudio se desarrollar a un nivel de factibilidad</a:t>
            </a:r>
            <a:r>
              <a:rPr lang="es-ES" b="1" dirty="0" smtClean="0"/>
              <a:t>.(NACIONAL FINANCIERA; 1992: 47)</a:t>
            </a:r>
            <a:endParaRPr lang="es-MX" dirty="0"/>
          </a:p>
          <a:p>
            <a:endParaRPr lang="es-MX" dirty="0"/>
          </a:p>
        </p:txBody>
      </p:sp>
      <p:pic>
        <p:nvPicPr>
          <p:cNvPr id="4" name="Picture 4" descr="http://t0.gstatic.com/images?q=tbn:ANd9GcTIpcH5lXFVTvFJdOmRpWqu_b8wnFdbcQMryG91xLifWa14IbKYO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548680"/>
            <a:ext cx="2252663"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870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800" b="1" dirty="0" smtClean="0">
                <a:solidFill>
                  <a:schemeClr val="tx1"/>
                </a:solidFill>
              </a:rPr>
              <a:t>3.1.1 </a:t>
            </a:r>
            <a:r>
              <a:rPr lang="es-MX" sz="4800" b="1" dirty="0">
                <a:solidFill>
                  <a:schemeClr val="tx1"/>
                </a:solidFill>
              </a:rPr>
              <a:t>Descripción del  proceso del producto y/o Servicio</a:t>
            </a:r>
            <a:br>
              <a:rPr lang="es-MX" sz="4800" b="1" dirty="0">
                <a:solidFill>
                  <a:schemeClr val="tx1"/>
                </a:solidFill>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268527"/>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ct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CONTENIDO</a:t>
            </a:r>
            <a:r>
              <a:rPr lang="es-MX" b="1" dirty="0"/>
              <a:t/>
            </a:r>
            <a:br>
              <a:rPr lang="es-MX" b="1" dirty="0"/>
            </a:br>
            <a:endParaRPr lang="es-MX" dirty="0"/>
          </a:p>
        </p:txBody>
      </p:sp>
      <p:graphicFrame>
        <p:nvGraphicFramePr>
          <p:cNvPr id="9" name="8 Marcador de contenido"/>
          <p:cNvGraphicFramePr>
            <a:graphicFrameLocks noGrp="1"/>
          </p:cNvGraphicFramePr>
          <p:nvPr>
            <p:ph sz="quarter" idx="1"/>
            <p:extLst>
              <p:ext uri="{D42A27DB-BD31-4B8C-83A1-F6EECF244321}">
                <p14:modId xmlns:p14="http://schemas.microsoft.com/office/powerpoint/2010/main" val="3794717936"/>
              </p:ext>
            </p:extLst>
          </p:nvPr>
        </p:nvGraphicFramePr>
        <p:xfrm>
          <a:off x="1979712" y="1268760"/>
          <a:ext cx="4896544" cy="4896544"/>
        </p:xfrm>
        <a:graphic>
          <a:graphicData uri="http://schemas.openxmlformats.org/drawingml/2006/table">
            <a:tbl>
              <a:tblPr firstRow="1" bandRow="1">
                <a:tableStyleId>{5C22544A-7EE6-4342-B048-85BDC9FD1C3A}</a:tableStyleId>
              </a:tblPr>
              <a:tblGrid>
                <a:gridCol w="4281213"/>
                <a:gridCol w="615331"/>
              </a:tblGrid>
              <a:tr h="4896544">
                <a:tc>
                  <a:txBody>
                    <a:bodyPr/>
                    <a:lstStyle/>
                    <a:p>
                      <a:endParaRPr lang="es-MX" sz="2400" dirty="0" smtClean="0"/>
                    </a:p>
                    <a:p>
                      <a:r>
                        <a:rPr lang="es-MX" sz="2400" dirty="0" smtClean="0"/>
                        <a:t>INTRODUCCIÓN</a:t>
                      </a:r>
                      <a:endParaRPr lang="es-MX" sz="2400" b="0" dirty="0" smtClean="0"/>
                    </a:p>
                    <a:p>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DIAPOSITIVAS DE LA UNIDAD III</a:t>
                      </a:r>
                    </a:p>
                    <a:p>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CONCLUSIONES </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BIBLIOGRAFIA</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r>
                        <a:rPr lang="es-MX" sz="2400" baseline="0" dirty="0" smtClean="0"/>
                        <a:t>MANUAL DE OPERACIÓN </a:t>
                      </a:r>
                    </a:p>
                    <a:p>
                      <a:endParaRPr lang="es-MX" sz="2400" baseline="0" dirty="0" smtClean="0"/>
                    </a:p>
                    <a:p>
                      <a:r>
                        <a:rPr lang="es-MX" sz="2400" baseline="0" dirty="0" smtClean="0"/>
                        <a:t>ANEXOS</a:t>
                      </a:r>
                    </a:p>
                  </a:txBody>
                  <a:tcPr/>
                </a:tc>
                <a:tc>
                  <a:txBody>
                    <a:bodyPr/>
                    <a:lstStyle/>
                    <a:p>
                      <a:endParaRPr lang="es-MX" sz="2400" b="0" dirty="0" smtClean="0"/>
                    </a:p>
                    <a:p>
                      <a:r>
                        <a:rPr lang="es-MX" sz="2400" b="0" dirty="0" smtClean="0"/>
                        <a:t>3</a:t>
                      </a:r>
                    </a:p>
                    <a:p>
                      <a:endParaRPr lang="es-MX" sz="2400" b="0" dirty="0" smtClean="0"/>
                    </a:p>
                    <a:p>
                      <a:r>
                        <a:rPr lang="es-MX" sz="2400" b="0" dirty="0" smtClean="0"/>
                        <a:t>15</a:t>
                      </a:r>
                    </a:p>
                    <a:p>
                      <a:endParaRPr lang="es-MX" sz="2400" b="0" dirty="0" smtClean="0"/>
                    </a:p>
                    <a:p>
                      <a:endParaRPr lang="es-MX" sz="2400" b="0" dirty="0" smtClean="0"/>
                    </a:p>
                    <a:p>
                      <a:r>
                        <a:rPr lang="es-MX" sz="2400" b="0" dirty="0" smtClean="0"/>
                        <a:t>69</a:t>
                      </a:r>
                    </a:p>
                    <a:p>
                      <a:endParaRPr lang="es-MX" sz="2400" b="0" dirty="0" smtClean="0"/>
                    </a:p>
                    <a:p>
                      <a:r>
                        <a:rPr lang="es-MX" sz="2400" b="0" dirty="0" smtClean="0"/>
                        <a:t>70</a:t>
                      </a:r>
                    </a:p>
                    <a:p>
                      <a:endParaRPr lang="es-MX" sz="2400" b="0" dirty="0" smtClean="0"/>
                    </a:p>
                    <a:p>
                      <a:r>
                        <a:rPr lang="es-MX" sz="2400" b="0" dirty="0" smtClean="0"/>
                        <a:t>71</a:t>
                      </a:r>
                    </a:p>
                    <a:p>
                      <a:endParaRPr lang="es-MX" sz="2400" b="0" dirty="0" smtClean="0"/>
                    </a:p>
                    <a:p>
                      <a:r>
                        <a:rPr lang="es-MX" sz="2000" b="1" dirty="0" smtClean="0"/>
                        <a:t>75</a:t>
                      </a:r>
                    </a:p>
                  </a:txBody>
                  <a:tcPr/>
                </a:tc>
              </a:tr>
            </a:tbl>
          </a:graphicData>
        </a:graphic>
      </p:graphicFrame>
    </p:spTree>
    <p:extLst>
      <p:ext uri="{BB962C8B-B14F-4D97-AF65-F5344CB8AC3E}">
        <p14:creationId xmlns:p14="http://schemas.microsoft.com/office/powerpoint/2010/main" val="1733661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288" y="908050"/>
            <a:ext cx="8229600" cy="3025775"/>
          </a:xfrm>
        </p:spPr>
        <p:txBody>
          <a:bodyPr>
            <a:normAutofit/>
          </a:bodyPr>
          <a:lstStyle/>
          <a:p>
            <a:pPr algn="just" eaLnBrk="1" hangingPunct="1"/>
            <a:r>
              <a:rPr lang="es-ES_tradnl" altLang="es-MX" dirty="0" smtClean="0"/>
              <a:t>El proceso de desarrollar productos o servicios  se ha vuelto fundamental en los proyectos de inversión especialmente en el Estudio Técnico porque permite desarrollar estrategias para mejorar la idea que  están tratando de lograr los inversionistas.</a:t>
            </a:r>
            <a:endParaRPr lang="es-MX" altLang="es-MX" dirty="0" smtClean="0"/>
          </a:p>
        </p:txBody>
      </p:sp>
      <p:pic>
        <p:nvPicPr>
          <p:cNvPr id="158726" name="Picture 6" descr="http://t2.gstatic.com/images?q=tbn:ANd9GcTGX1Zgtf9hl4FxyjBN6e3_wBMkWKeLt4Y9LZh4kTuJW4tWvFXWx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212976"/>
            <a:ext cx="24955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621057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par>
                          <p:cTn id="8" fill="hold" nodeType="afterGroup">
                            <p:stCondLst>
                              <p:cond delay="0"/>
                            </p:stCondLst>
                            <p:childTnLst>
                              <p:par>
                                <p:cTn id="9" presetID="24" presetClass="entr" presetSubtype="0" fill="hold" nodeType="afterEffect">
                                  <p:stCondLst>
                                    <p:cond delay="0"/>
                                  </p:stCondLst>
                                  <p:childTnLst>
                                    <p:set>
                                      <p:cBhvr>
                                        <p:cTn id="10" dur="1" fill="hold">
                                          <p:stCondLst>
                                            <p:cond delay="0"/>
                                          </p:stCondLst>
                                        </p:cTn>
                                        <p:tgtEl>
                                          <p:spTgt spid="158726"/>
                                        </p:tgtEl>
                                        <p:attrNameLst>
                                          <p:attrName>style.visibility</p:attrName>
                                        </p:attrNameLst>
                                      </p:cBhvr>
                                      <p:to>
                                        <p:strVal val="visible"/>
                                      </p:to>
                                    </p:set>
                                    <p:anim to="" calcmode="lin" valueType="num">
                                      <p:cBhvr>
                                        <p:cTn id="11" dur="1" fill="hold"/>
                                        <p:tgtEl>
                                          <p:spTgt spid="1587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84784"/>
            <a:ext cx="6777317" cy="4347845"/>
          </a:xfrm>
        </p:spPr>
        <p:txBody>
          <a:bodyPr/>
          <a:lstStyle/>
          <a:p>
            <a:pPr algn="just"/>
            <a:r>
              <a:rPr lang="es-MX" dirty="0"/>
              <a:t>De acuerdo </a:t>
            </a:r>
            <a:r>
              <a:rPr lang="es-MX" dirty="0" smtClean="0"/>
              <a:t>con </a:t>
            </a:r>
            <a:r>
              <a:rPr lang="es-MX" dirty="0" err="1"/>
              <a:t>Kotler</a:t>
            </a:r>
            <a:r>
              <a:rPr lang="es-MX" dirty="0"/>
              <a:t> y Armstrong (2008) Ante los rápidos cambios en los gustos de los consumidores, la tecnología, y la competencia, </a:t>
            </a:r>
            <a:r>
              <a:rPr lang="es-MX" dirty="0" smtClean="0"/>
              <a:t>se desarrollan productos </a:t>
            </a:r>
            <a:r>
              <a:rPr lang="es-MX" dirty="0"/>
              <a:t>y </a:t>
            </a:r>
            <a:r>
              <a:rPr lang="es-MX" b="1" dirty="0"/>
              <a:t>servicios </a:t>
            </a:r>
            <a:r>
              <a:rPr lang="es-MX" dirty="0"/>
              <a:t>nuevos. </a:t>
            </a:r>
          </a:p>
        </p:txBody>
      </p:sp>
      <p:pic>
        <p:nvPicPr>
          <p:cNvPr id="4" name="Picture 4" descr="http://beautifulready.webcindario.com/448754441_cae0e264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3573016"/>
            <a:ext cx="3311525"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364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Rot="1" noChangeArrowheads="1"/>
          </p:cNvSpPr>
          <p:nvPr>
            <p:ph type="title"/>
          </p:nvPr>
        </p:nvSpPr>
        <p:spPr/>
        <p:txBody>
          <a:bodyPr>
            <a:noAutofit/>
          </a:bodyPr>
          <a:lstStyle/>
          <a:p>
            <a:pPr algn="just"/>
            <a:r>
              <a:rPr lang="es-MX" altLang="es-MX" sz="3200" dirty="0" smtClean="0"/>
              <a:t>CLASIFICACION </a:t>
            </a:r>
            <a:r>
              <a:rPr lang="es-MX" altLang="es-MX" sz="3200" dirty="0"/>
              <a:t>DE PRODUCTOS</a:t>
            </a:r>
          </a:p>
        </p:txBody>
      </p:sp>
      <p:sp>
        <p:nvSpPr>
          <p:cNvPr id="31749" name="Rectangle 5"/>
          <p:cNvSpPr>
            <a:spLocks noGrp="1" noChangeArrowheads="1"/>
          </p:cNvSpPr>
          <p:nvPr>
            <p:ph type="body" idx="1"/>
          </p:nvPr>
        </p:nvSpPr>
        <p:spPr>
          <a:xfrm>
            <a:off x="395288" y="1557338"/>
            <a:ext cx="8229600" cy="4525962"/>
          </a:xfrm>
        </p:spPr>
        <p:txBody>
          <a:bodyPr/>
          <a:lstStyle/>
          <a:p>
            <a:pPr>
              <a:lnSpc>
                <a:spcPct val="90000"/>
              </a:lnSpc>
            </a:pPr>
            <a:endParaRPr lang="es-MX" altLang="es-MX" sz="2000" dirty="0" smtClean="0"/>
          </a:p>
          <a:p>
            <a:pPr>
              <a:lnSpc>
                <a:spcPct val="90000"/>
              </a:lnSpc>
            </a:pPr>
            <a:endParaRPr lang="es-MX" altLang="es-MX" sz="2000" dirty="0"/>
          </a:p>
          <a:p>
            <a:pPr>
              <a:lnSpc>
                <a:spcPct val="90000"/>
              </a:lnSpc>
            </a:pPr>
            <a:r>
              <a:rPr lang="es-MX" altLang="es-MX" sz="2000" dirty="0" smtClean="0"/>
              <a:t>PRODUCTOS </a:t>
            </a:r>
            <a:r>
              <a:rPr lang="es-MX" altLang="es-MX" sz="2000" dirty="0"/>
              <a:t>DE CONSUMO</a:t>
            </a:r>
          </a:p>
          <a:p>
            <a:pPr lvl="1">
              <a:lnSpc>
                <a:spcPct val="90000"/>
              </a:lnSpc>
              <a:buClr>
                <a:srgbClr val="33CC33"/>
              </a:buClr>
              <a:buSzPct val="75000"/>
              <a:buFont typeface="Wingdings" pitchFamily="2" charset="2"/>
              <a:buChar char="m"/>
            </a:pPr>
            <a:r>
              <a:rPr lang="es-MX" altLang="es-MX" sz="2000" dirty="0"/>
              <a:t>Productos de Conveniencia</a:t>
            </a:r>
          </a:p>
          <a:p>
            <a:pPr lvl="1">
              <a:lnSpc>
                <a:spcPct val="90000"/>
              </a:lnSpc>
              <a:buClr>
                <a:srgbClr val="33CC33"/>
              </a:buClr>
              <a:buSzPct val="75000"/>
              <a:buFont typeface="Wingdings" pitchFamily="2" charset="2"/>
              <a:buChar char="m"/>
            </a:pPr>
            <a:r>
              <a:rPr lang="es-MX" altLang="es-MX" sz="2000" dirty="0"/>
              <a:t>Productos de compras</a:t>
            </a:r>
          </a:p>
          <a:p>
            <a:pPr lvl="1">
              <a:lnSpc>
                <a:spcPct val="90000"/>
              </a:lnSpc>
              <a:buClr>
                <a:srgbClr val="33CC33"/>
              </a:buClr>
              <a:buSzPct val="75000"/>
              <a:buFont typeface="Wingdings" pitchFamily="2" charset="2"/>
              <a:buChar char="m"/>
            </a:pPr>
            <a:r>
              <a:rPr lang="es-MX" altLang="es-MX" sz="2000" dirty="0"/>
              <a:t>Productos de especialidad</a:t>
            </a:r>
          </a:p>
          <a:p>
            <a:pPr lvl="1">
              <a:lnSpc>
                <a:spcPct val="90000"/>
              </a:lnSpc>
              <a:buClr>
                <a:srgbClr val="33CC33"/>
              </a:buClr>
              <a:buSzPct val="75000"/>
              <a:buFont typeface="Wingdings" pitchFamily="2" charset="2"/>
              <a:buChar char="m"/>
            </a:pPr>
            <a:r>
              <a:rPr lang="es-MX" altLang="es-MX" sz="2000" dirty="0" smtClean="0"/>
              <a:t>Productos </a:t>
            </a:r>
            <a:r>
              <a:rPr lang="es-MX" altLang="es-MX" sz="2000" dirty="0"/>
              <a:t>no </a:t>
            </a:r>
            <a:r>
              <a:rPr lang="es-MX" altLang="es-MX" sz="2000" dirty="0" smtClean="0"/>
              <a:t>buscados</a:t>
            </a:r>
          </a:p>
          <a:p>
            <a:pPr marL="365760" lvl="1" indent="0">
              <a:lnSpc>
                <a:spcPct val="90000"/>
              </a:lnSpc>
              <a:buClr>
                <a:srgbClr val="33CC33"/>
              </a:buClr>
              <a:buSzPct val="75000"/>
              <a:buNone/>
            </a:pPr>
            <a:endParaRPr lang="es-MX" altLang="es-MX" sz="2000" dirty="0"/>
          </a:p>
          <a:p>
            <a:pPr>
              <a:lnSpc>
                <a:spcPct val="90000"/>
              </a:lnSpc>
            </a:pPr>
            <a:r>
              <a:rPr lang="es-MX" altLang="es-MX" sz="2000" dirty="0"/>
              <a:t>PRODUCTOS INDUSTRIALES</a:t>
            </a:r>
          </a:p>
          <a:p>
            <a:pPr lvl="1">
              <a:lnSpc>
                <a:spcPct val="90000"/>
              </a:lnSpc>
              <a:buClr>
                <a:srgbClr val="33CC33"/>
              </a:buClr>
              <a:buFont typeface="Wingdings" pitchFamily="2" charset="2"/>
              <a:buChar char="m"/>
            </a:pPr>
            <a:r>
              <a:rPr lang="es-MX" altLang="es-MX" sz="2000" dirty="0"/>
              <a:t>Materiales y piezas de repuesto</a:t>
            </a:r>
          </a:p>
          <a:p>
            <a:pPr lvl="1">
              <a:lnSpc>
                <a:spcPct val="90000"/>
              </a:lnSpc>
              <a:buClr>
                <a:srgbClr val="33CC33"/>
              </a:buClr>
              <a:buFont typeface="Wingdings" pitchFamily="2" charset="2"/>
              <a:buChar char="m"/>
            </a:pPr>
            <a:r>
              <a:rPr lang="es-MX" altLang="es-MX" sz="2000" dirty="0"/>
              <a:t>Bienes de capital</a:t>
            </a:r>
          </a:p>
          <a:p>
            <a:pPr lvl="1">
              <a:lnSpc>
                <a:spcPct val="90000"/>
              </a:lnSpc>
              <a:buClr>
                <a:srgbClr val="33CC33"/>
              </a:buClr>
              <a:buFont typeface="Wingdings" pitchFamily="2" charset="2"/>
              <a:buChar char="m"/>
            </a:pPr>
            <a:r>
              <a:rPr lang="es-MX" altLang="es-MX" sz="2000" dirty="0"/>
              <a:t>Suministros y servicios</a:t>
            </a:r>
          </a:p>
          <a:p>
            <a:pPr lvl="1">
              <a:lnSpc>
                <a:spcPct val="90000"/>
              </a:lnSpc>
              <a:buClr>
                <a:srgbClr val="33CC33"/>
              </a:buClr>
              <a:buFont typeface="Wingdings" pitchFamily="2" charset="2"/>
              <a:buChar char="m"/>
            </a:pPr>
            <a:endParaRPr lang="es-MX" altLang="es-MX" sz="2400" dirty="0"/>
          </a:p>
          <a:p>
            <a:pPr>
              <a:lnSpc>
                <a:spcPct val="90000"/>
              </a:lnSpc>
            </a:pPr>
            <a:endParaRPr lang="es-MX" altLang="es-MX" sz="2800" dirty="0"/>
          </a:p>
          <a:p>
            <a:pPr>
              <a:lnSpc>
                <a:spcPct val="90000"/>
              </a:lnSpc>
            </a:pPr>
            <a:endParaRPr lang="es-MX" altLang="es-MX" sz="2800" dirty="0"/>
          </a:p>
          <a:p>
            <a:pPr>
              <a:lnSpc>
                <a:spcPct val="90000"/>
              </a:lnSpc>
            </a:pPr>
            <a:endParaRPr lang="es-MX" altLang="es-MX" sz="2800" dirty="0"/>
          </a:p>
        </p:txBody>
      </p:sp>
      <p:pic>
        <p:nvPicPr>
          <p:cNvPr id="4" name="Picture 4" descr="http://t3.gstatic.com/images?q=tbn:ANd9GcTqC3tmDVJhA2oCxToLYlU4kU5zsxo0KWTsN9bphM51N7T1z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060848"/>
            <a:ext cx="1847850"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descr="relojes.gif"/>
          <p:cNvPicPr>
            <a:picLocks noChangeAspect="1"/>
          </p:cNvPicPr>
          <p:nvPr/>
        </p:nvPicPr>
        <p:blipFill>
          <a:blip r:embed="rId3" cstate="print"/>
          <a:stretch>
            <a:fillRect/>
          </a:stretch>
        </p:blipFill>
        <p:spPr>
          <a:xfrm>
            <a:off x="6228184" y="3356992"/>
            <a:ext cx="2232248" cy="1440160"/>
          </a:xfrm>
          <a:prstGeom prst="rect">
            <a:avLst/>
          </a:prstGeom>
          <a:ln>
            <a:noFill/>
          </a:ln>
          <a:effectLst>
            <a:softEdge rad="112500"/>
          </a:effectLst>
        </p:spPr>
      </p:pic>
      <p:pic>
        <p:nvPicPr>
          <p:cNvPr id="7" name="6 Imagen" descr="mi-lapida-funeraria.jpg"/>
          <p:cNvPicPr>
            <a:picLocks noChangeAspect="1"/>
          </p:cNvPicPr>
          <p:nvPr/>
        </p:nvPicPr>
        <p:blipFill>
          <a:blip r:embed="rId4" cstate="print"/>
          <a:stretch>
            <a:fillRect/>
          </a:stretch>
        </p:blipFill>
        <p:spPr>
          <a:xfrm>
            <a:off x="5004048" y="4869160"/>
            <a:ext cx="2841104" cy="1287060"/>
          </a:xfrm>
          <a:prstGeom prst="rect">
            <a:avLst/>
          </a:prstGeom>
          <a:ln>
            <a:noFill/>
          </a:ln>
          <a:effectLst>
            <a:softEdge rad="112500"/>
          </a:effectLst>
        </p:spPr>
      </p:pic>
    </p:spTree>
    <p:extLst>
      <p:ext uri="{BB962C8B-B14F-4D97-AF65-F5344CB8AC3E}">
        <p14:creationId xmlns:p14="http://schemas.microsoft.com/office/powerpoint/2010/main" val="159272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algn="just"/>
            <a:r>
              <a:rPr lang="es-ES" dirty="0"/>
              <a:t>“Un </a:t>
            </a:r>
            <a:r>
              <a:rPr lang="es-ES" b="1" dirty="0"/>
              <a:t>servicio</a:t>
            </a:r>
            <a:r>
              <a:rPr lang="es-ES" dirty="0"/>
              <a:t> es el resultado de la aplicación de esfuerzos humanos o mecánicos a  personas u objetos”  </a:t>
            </a:r>
            <a:r>
              <a:rPr lang="es-ES" dirty="0" smtClean="0"/>
              <a:t>(</a:t>
            </a:r>
            <a:r>
              <a:rPr lang="es-ES" dirty="0" err="1" smtClean="0"/>
              <a:t>Lamb</a:t>
            </a:r>
            <a:r>
              <a:rPr lang="es-ES" dirty="0" smtClean="0"/>
              <a:t> </a:t>
            </a:r>
            <a:r>
              <a:rPr lang="es-ES" i="1" dirty="0"/>
              <a:t>et. </a:t>
            </a:r>
            <a:r>
              <a:rPr lang="es-ES" i="1" dirty="0" smtClean="0"/>
              <a:t>al. </a:t>
            </a:r>
            <a:r>
              <a:rPr lang="es-ES" dirty="0" smtClean="0"/>
              <a:t>2006</a:t>
            </a:r>
            <a:r>
              <a:rPr lang="es-ES" dirty="0"/>
              <a:t>). Los </a:t>
            </a:r>
            <a:r>
              <a:rPr lang="es-ES" b="1" dirty="0"/>
              <a:t>servicios</a:t>
            </a:r>
            <a:r>
              <a:rPr lang="es-ES" dirty="0"/>
              <a:t> se caracterizan porque no se pueden poseer físicamente ya que son hechos, desempeños o esfuerzos.</a:t>
            </a:r>
            <a:endParaRPr lang="es-MX" dirty="0"/>
          </a:p>
          <a:p>
            <a:endParaRPr lang="es-MX" dirty="0"/>
          </a:p>
        </p:txBody>
      </p:sp>
      <p:pic>
        <p:nvPicPr>
          <p:cNvPr id="4" name="3 Imagen" descr="cinepolis-arboledas-2.jpg"/>
          <p:cNvPicPr>
            <a:picLocks noChangeAspect="1"/>
          </p:cNvPicPr>
          <p:nvPr/>
        </p:nvPicPr>
        <p:blipFill>
          <a:blip r:embed="rId2" cstate="print"/>
          <a:stretch>
            <a:fillRect/>
          </a:stretch>
        </p:blipFill>
        <p:spPr>
          <a:xfrm>
            <a:off x="1187624" y="332656"/>
            <a:ext cx="2784310" cy="2088232"/>
          </a:xfrm>
          <a:prstGeom prst="rect">
            <a:avLst/>
          </a:prstGeom>
          <a:ln>
            <a:noFill/>
          </a:ln>
          <a:effectLst>
            <a:softEdge rad="112500"/>
          </a:effectLst>
        </p:spPr>
      </p:pic>
    </p:spTree>
    <p:extLst>
      <p:ext uri="{BB962C8B-B14F-4D97-AF65-F5344CB8AC3E}">
        <p14:creationId xmlns:p14="http://schemas.microsoft.com/office/powerpoint/2010/main" val="27737740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lstStyle/>
          <a:p>
            <a:pPr algn="just"/>
            <a:r>
              <a:rPr lang="es-ES" dirty="0" smtClean="0"/>
              <a:t>Los </a:t>
            </a:r>
            <a:r>
              <a:rPr lang="es-ES" b="1" dirty="0" smtClean="0"/>
              <a:t>servicios </a:t>
            </a:r>
            <a:r>
              <a:rPr lang="es-ES" dirty="0"/>
              <a:t>tiene un amplio campo de exploración y de explotación, sin embargo; necesita conocer como está compuesto el mercado de servicios para identificar </a:t>
            </a:r>
            <a:r>
              <a:rPr lang="es-ES" dirty="0" smtClean="0"/>
              <a:t>y mejor </a:t>
            </a:r>
            <a:r>
              <a:rPr lang="es-ES" dirty="0"/>
              <a:t>las oportunidades en este </a:t>
            </a:r>
            <a:r>
              <a:rPr lang="es-ES" dirty="0" smtClean="0"/>
              <a:t>ámbito. </a:t>
            </a:r>
            <a:endParaRPr lang="es-MX" dirty="0"/>
          </a:p>
        </p:txBody>
      </p:sp>
      <p:pic>
        <p:nvPicPr>
          <p:cNvPr id="7" name="Picture 2" descr="http://t1.gstatic.com/images?q=tbn:ANd9GcSv1c2wJld9SqVgmI8HwntMqW4ivoa-t9T4AMuPIKjoXQJIcKj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3717032"/>
            <a:ext cx="2519362" cy="1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333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ES" dirty="0"/>
              <a:t>Los servicios más comunes son los transportes, las agencias de viajes, el turismo, la administración del tiempo libre, la educación y la salud, la programación informática, la asesoría jurídica y contable, así como la publicidad, aerolíneas, banca, seguros, telecomunicación, cadenas de hoteles y transportes de carga y las pequeñas como restaurantes, lavanderías, taxis, entre otros.</a:t>
            </a:r>
            <a:endParaRPr lang="es-MX" dirty="0"/>
          </a:p>
          <a:p>
            <a:endParaRPr lang="es-MX" dirty="0"/>
          </a:p>
        </p:txBody>
      </p:sp>
      <p:pic>
        <p:nvPicPr>
          <p:cNvPr id="4" name="4 Imagen" descr="avion-aerolineas-argentinas.jpg"/>
          <p:cNvPicPr/>
          <p:nvPr/>
        </p:nvPicPr>
        <p:blipFill>
          <a:blip r:embed="rId2" cstate="print"/>
          <a:stretch>
            <a:fillRect/>
          </a:stretch>
        </p:blipFill>
        <p:spPr>
          <a:xfrm>
            <a:off x="2987824" y="836712"/>
            <a:ext cx="3037205" cy="1494790"/>
          </a:xfrm>
          <a:prstGeom prst="rect">
            <a:avLst/>
          </a:prstGeom>
          <a:ln>
            <a:noFill/>
          </a:ln>
          <a:effectLst>
            <a:softEdge rad="112500"/>
          </a:effectLst>
        </p:spPr>
      </p:pic>
    </p:spTree>
    <p:extLst>
      <p:ext uri="{BB962C8B-B14F-4D97-AF65-F5344CB8AC3E}">
        <p14:creationId xmlns:p14="http://schemas.microsoft.com/office/powerpoint/2010/main" val="36127814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Es importante señalar que el diseño del </a:t>
            </a:r>
            <a:r>
              <a:rPr lang="es-ES" b="1" dirty="0"/>
              <a:t>servicio </a:t>
            </a:r>
            <a:r>
              <a:rPr lang="es-ES" dirty="0"/>
              <a:t>lleva a cabo una serie de  pasos reales involucrados en la entrega y la recepción del servicio por lo cual,  </a:t>
            </a:r>
            <a:r>
              <a:rPr lang="es-ES" dirty="0" smtClean="0"/>
              <a:t>el estudio técnico  </a:t>
            </a:r>
            <a:r>
              <a:rPr lang="es-ES" dirty="0"/>
              <a:t>juega un papel fundamental para las empresas que brindan servicios.</a:t>
            </a:r>
            <a:endParaRPr lang="es-MX" dirty="0"/>
          </a:p>
          <a:p>
            <a:endParaRPr lang="es-MX" dirty="0"/>
          </a:p>
        </p:txBody>
      </p:sp>
      <p:pic>
        <p:nvPicPr>
          <p:cNvPr id="4" name="5 Imagen" descr="cinepolis-arboledas-2.jpg"/>
          <p:cNvPicPr/>
          <p:nvPr/>
        </p:nvPicPr>
        <p:blipFill>
          <a:blip r:embed="rId2" cstate="print"/>
          <a:stretch>
            <a:fillRect/>
          </a:stretch>
        </p:blipFill>
        <p:spPr>
          <a:xfrm>
            <a:off x="3315462" y="980728"/>
            <a:ext cx="2273935" cy="1113155"/>
          </a:xfrm>
          <a:prstGeom prst="rect">
            <a:avLst/>
          </a:prstGeom>
          <a:ln>
            <a:noFill/>
          </a:ln>
          <a:effectLst>
            <a:softEdge rad="112500"/>
          </a:effectLst>
        </p:spPr>
      </p:pic>
    </p:spTree>
    <p:extLst>
      <p:ext uri="{BB962C8B-B14F-4D97-AF65-F5344CB8AC3E}">
        <p14:creationId xmlns:p14="http://schemas.microsoft.com/office/powerpoint/2010/main" val="16833878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3.1.2 </a:t>
            </a:r>
            <a:r>
              <a:rPr lang="es-MX" sz="4400" b="1" dirty="0">
                <a:solidFill>
                  <a:schemeClr val="tx1"/>
                </a:solidFill>
              </a:rPr>
              <a:t>Determinación de la capacidad del Producto o Servicio</a:t>
            </a:r>
            <a:br>
              <a:rPr lang="es-MX" sz="4400" b="1" dirty="0">
                <a:solidFill>
                  <a:schemeClr val="tx1"/>
                </a:solidFill>
              </a:rPr>
            </a:br>
            <a:r>
              <a:rPr lang="es-MX" sz="4800" b="1" dirty="0" smtClean="0">
                <a:solidFill>
                  <a:schemeClr val="tx1"/>
                </a:solidFill>
              </a:rPr>
              <a:t> </a:t>
            </a:r>
            <a:r>
              <a:rPr lang="es-MX" sz="4800" b="1" dirty="0">
                <a:solidFill>
                  <a:schemeClr val="tx1"/>
                </a:solidFill>
              </a:rPr>
              <a:t/>
            </a:r>
            <a:br>
              <a:rPr lang="es-MX" sz="4800" b="1" dirty="0">
                <a:solidFill>
                  <a:schemeClr val="tx1"/>
                </a:solidFill>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888662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CuadroTexto"/>
          <p:cNvSpPr txBox="1">
            <a:spLocks noChangeArrowheads="1"/>
          </p:cNvSpPr>
          <p:nvPr/>
        </p:nvSpPr>
        <p:spPr bwMode="auto">
          <a:xfrm>
            <a:off x="428625" y="428625"/>
            <a:ext cx="75723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s-MX" altLang="es-MX" sz="1800" dirty="0">
                <a:latin typeface="Calibri" pitchFamily="34" charset="0"/>
              </a:rPr>
              <a:t> </a:t>
            </a:r>
          </a:p>
          <a:p>
            <a:pPr algn="just" eaLnBrk="1" hangingPunct="1">
              <a:spcBef>
                <a:spcPct val="0"/>
              </a:spcBef>
              <a:buClrTx/>
              <a:buSzTx/>
              <a:buFontTx/>
              <a:buNone/>
            </a:pPr>
            <a:r>
              <a:rPr lang="es-MX" altLang="es-MX" sz="2400" dirty="0" smtClean="0">
                <a:latin typeface="Calibri" pitchFamily="34" charset="0"/>
              </a:rPr>
              <a:t>La </a:t>
            </a:r>
            <a:r>
              <a:rPr lang="es-MX" altLang="es-MX" sz="2400" dirty="0">
                <a:latin typeface="Calibri" pitchFamily="34" charset="0"/>
              </a:rPr>
              <a:t>función de producción dentro del </a:t>
            </a:r>
            <a:r>
              <a:rPr lang="es-MX" altLang="es-MX" sz="2400" dirty="0" smtClean="0">
                <a:latin typeface="Calibri" pitchFamily="34" charset="0"/>
              </a:rPr>
              <a:t>proyecto, </a:t>
            </a:r>
            <a:r>
              <a:rPr lang="es-MX" altLang="es-MX" sz="2400" dirty="0">
                <a:latin typeface="Calibri" pitchFamily="34" charset="0"/>
              </a:rPr>
              <a:t>implica el conocimiento de una serie de elementos que permiten desarrollar de una manera lógica la descripción de los pasos y operaciones que en dicho proceso se realizan, así como los factores y recursos productivos que para ello se requieren.</a:t>
            </a:r>
          </a:p>
        </p:txBody>
      </p:sp>
      <p:pic>
        <p:nvPicPr>
          <p:cNvPr id="23555" name="Picture 5" descr="http://ircolac.com/Images_IRCO/Proceso-de-Produccion-IRCOL.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3500438"/>
            <a:ext cx="6229350" cy="275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05765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27584" y="1720840"/>
            <a:ext cx="6984776" cy="2308324"/>
          </a:xfrm>
          <a:prstGeom prst="rect">
            <a:avLst/>
          </a:prstGeom>
        </p:spPr>
        <p:txBody>
          <a:bodyPr wrap="square">
            <a:spAutoFit/>
          </a:bodyPr>
          <a:lstStyle/>
          <a:p>
            <a:pPr algn="just"/>
            <a:r>
              <a:rPr lang="es-MX" dirty="0"/>
              <a:t>El tamaño ideal resulta de un “balanceo” completo de todos los elementos que intervienen en la producción de los bienes finales y sus elementos, de tal forma que todas las instalaciones, equipo y personal estén trabajando al mismo ritmo simultáneamente y aprovechando completamente la  potencialidad de trabajo de cada elemento. En la práctica esta existencia es utópica, ya que nunca se logra al 100</a:t>
            </a:r>
            <a:r>
              <a:rPr lang="es-MX" dirty="0" smtClean="0"/>
              <a:t>%.(NACIONAL FINANCIERA, 1992: 51)</a:t>
            </a:r>
            <a:endParaRPr lang="es-MX" dirty="0"/>
          </a:p>
        </p:txBody>
      </p:sp>
      <p:pic>
        <p:nvPicPr>
          <p:cNvPr id="4098" name="Imagen 26" descr="banner_equipo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005064"/>
            <a:ext cx="345757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0250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92696"/>
            <a:ext cx="7024744" cy="432048"/>
          </a:xfrm>
        </p:spPr>
        <p:txBody>
          <a:bodyPr>
            <a:normAutofit fontScale="90000"/>
          </a:bodyPr>
          <a:lstStyle/>
          <a:p>
            <a:r>
              <a:rPr lang="es-MX" b="1" dirty="0" smtClean="0"/>
              <a:t>INTRODUCCIÓN</a:t>
            </a:r>
            <a:r>
              <a:rPr lang="es-MX" dirty="0" smtClean="0"/>
              <a:t> </a:t>
            </a:r>
            <a:endParaRPr lang="es-MX" dirty="0"/>
          </a:p>
        </p:txBody>
      </p:sp>
      <p:sp>
        <p:nvSpPr>
          <p:cNvPr id="3" name="2 Marcador de contenido"/>
          <p:cNvSpPr>
            <a:spLocks noGrp="1"/>
          </p:cNvSpPr>
          <p:nvPr>
            <p:ph idx="1"/>
          </p:nvPr>
        </p:nvSpPr>
        <p:spPr>
          <a:xfrm>
            <a:off x="1115616" y="1340768"/>
            <a:ext cx="6777317" cy="4445081"/>
          </a:xfrm>
        </p:spPr>
        <p:txBody>
          <a:bodyPr>
            <a:normAutofit lnSpcReduction="10000"/>
          </a:bodyPr>
          <a:lstStyle/>
          <a:p>
            <a:pPr marL="68580" indent="0" algn="just">
              <a:buNone/>
            </a:pPr>
            <a:r>
              <a:rPr lang="es-MX" dirty="0"/>
              <a:t>El presente material didáctico pretende dar a conocer los temas  que corresponden a  la </a:t>
            </a:r>
            <a:r>
              <a:rPr lang="es-MX" b="1" dirty="0"/>
              <a:t>Unidad </a:t>
            </a:r>
            <a:r>
              <a:rPr lang="es-MX" b="1" dirty="0" smtClean="0"/>
              <a:t>3. </a:t>
            </a:r>
            <a:r>
              <a:rPr lang="es-MX" b="1" dirty="0"/>
              <a:t>ESTUDIO </a:t>
            </a:r>
            <a:r>
              <a:rPr lang="es-MX" b="1" dirty="0" smtClean="0"/>
              <a:t>TÉCNICO</a:t>
            </a:r>
            <a:r>
              <a:rPr lang="es-MX" b="1" i="1" dirty="0" smtClean="0"/>
              <a:t>, </a:t>
            </a:r>
            <a:r>
              <a:rPr lang="es-MX" dirty="0"/>
              <a:t>del programa de</a:t>
            </a:r>
            <a:r>
              <a:rPr lang="es-MX" b="1" i="1" dirty="0"/>
              <a:t> </a:t>
            </a:r>
            <a:r>
              <a:rPr lang="es-MX" b="1" dirty="0"/>
              <a:t>Programa de Proyecto Terminal (Desarrollo de Negocios Turísticos</a:t>
            </a:r>
            <a:r>
              <a:rPr lang="es-MX" b="1" dirty="0" smtClean="0"/>
              <a:t>) de la </a:t>
            </a:r>
            <a:r>
              <a:rPr lang="es-MX" i="1" dirty="0" smtClean="0"/>
              <a:t>Especialidad </a:t>
            </a:r>
            <a:r>
              <a:rPr lang="es-MX" i="1" dirty="0"/>
              <a:t>en Administración de Empresas Turísticas, </a:t>
            </a:r>
            <a:r>
              <a:rPr lang="es-MX" dirty="0"/>
              <a:t> perteneciente a la </a:t>
            </a:r>
            <a:r>
              <a:rPr lang="es-MX" dirty="0" smtClean="0"/>
              <a:t>Facultad de Turismo y Gastronomía el </a:t>
            </a:r>
            <a:r>
              <a:rPr lang="es-MX" dirty="0"/>
              <a:t>material es inédito, debido a que es la primera ocasión que </a:t>
            </a:r>
            <a:r>
              <a:rPr lang="es-MX" dirty="0" smtClean="0"/>
              <a:t>imparto dicha Unidad de Aprendizaje (Ver anexos) </a:t>
            </a:r>
            <a:r>
              <a:rPr lang="es-MX" dirty="0"/>
              <a:t>y servirá para que los estudiantes de la </a:t>
            </a:r>
            <a:r>
              <a:rPr lang="es-MX" b="1" dirty="0"/>
              <a:t>E</a:t>
            </a:r>
            <a:r>
              <a:rPr lang="es-MX" b="1" dirty="0">
                <a:solidFill>
                  <a:schemeClr val="tx1"/>
                </a:solidFill>
              </a:rPr>
              <a:t>specialidad</a:t>
            </a:r>
            <a:r>
              <a:rPr lang="es-MX" dirty="0"/>
              <a:t> adquieran los conocimientos </a:t>
            </a:r>
            <a:r>
              <a:rPr lang="es-MX" dirty="0" smtClean="0"/>
              <a:t>marcados. </a:t>
            </a:r>
            <a:endParaRPr lang="es-MX" dirty="0"/>
          </a:p>
          <a:p>
            <a:pPr marL="68580" indent="0" algn="just">
              <a:buNone/>
            </a:pPr>
            <a:endParaRPr lang="es-MX" dirty="0"/>
          </a:p>
        </p:txBody>
      </p:sp>
    </p:spTree>
    <p:extLst>
      <p:ext uri="{BB962C8B-B14F-4D97-AF65-F5344CB8AC3E}">
        <p14:creationId xmlns:p14="http://schemas.microsoft.com/office/powerpoint/2010/main" val="23308613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2690336"/>
            <a:ext cx="4572000" cy="1477328"/>
          </a:xfrm>
          <a:prstGeom prst="rect">
            <a:avLst/>
          </a:prstGeom>
        </p:spPr>
        <p:txBody>
          <a:bodyPr>
            <a:spAutoFit/>
          </a:bodyPr>
          <a:lstStyle/>
          <a:p>
            <a:pPr algn="just"/>
            <a:r>
              <a:rPr lang="es-MX" dirty="0"/>
              <a:t>El tamaño de proyecto, se entiende la capacidad de producir un determinado volumen de productos en unidad de tiempo: hora; turno; día; mes, año.</a:t>
            </a:r>
          </a:p>
        </p:txBody>
      </p:sp>
      <p:pic>
        <p:nvPicPr>
          <p:cNvPr id="3074" name="Imagen 23" descr="PLANTA PEQUEÑ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8925" y="980728"/>
            <a:ext cx="348615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6147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CuadroTexto"/>
          <p:cNvSpPr txBox="1">
            <a:spLocks noChangeArrowheads="1"/>
          </p:cNvSpPr>
          <p:nvPr/>
        </p:nvSpPr>
        <p:spPr bwMode="auto">
          <a:xfrm>
            <a:off x="285750" y="714375"/>
            <a:ext cx="842962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r>
              <a:rPr lang="es-MX" altLang="es-MX" sz="2800" dirty="0" smtClean="0">
                <a:latin typeface="Calibri" pitchFamily="34" charset="0"/>
              </a:rPr>
              <a:t>Para </a:t>
            </a:r>
            <a:r>
              <a:rPr lang="es-MX" altLang="es-MX" sz="2800" dirty="0">
                <a:latin typeface="Calibri" pitchFamily="34" charset="0"/>
              </a:rPr>
              <a:t>llegar a definir y describir el proceso productivo en un proyecto, además de la información antes señalada, es necesario tener un conocimiento de que tipos de tecnología se tienen para dicho propósito.</a:t>
            </a:r>
          </a:p>
        </p:txBody>
      </p:sp>
      <p:pic>
        <p:nvPicPr>
          <p:cNvPr id="24579" name="Picture 2" descr="http://www.expotrade.com.ar/sites/expotrade/images/stories/produccion-automotri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780928"/>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4229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dirty="0"/>
              <a:t/>
            </a:r>
            <a:br>
              <a:rPr lang="es-MX" sz="4400" dirty="0"/>
            </a:br>
            <a:r>
              <a:rPr lang="es-MX" sz="4800" b="1" dirty="0">
                <a:solidFill>
                  <a:schemeClr val="tx1"/>
                </a:solidFill>
              </a:rPr>
              <a:t/>
            </a:r>
            <a:br>
              <a:rPr lang="es-MX" sz="4800" b="1" dirty="0">
                <a:solidFill>
                  <a:schemeClr val="tx1"/>
                </a:solidFill>
              </a:rPr>
            </a:br>
            <a:r>
              <a:rPr lang="es-MX" sz="4800" b="1" dirty="0" smtClean="0">
                <a:solidFill>
                  <a:schemeClr val="tx1"/>
                </a:solidFill>
              </a:rPr>
              <a:t/>
            </a:r>
            <a:br>
              <a:rPr lang="es-MX" sz="4800" b="1" dirty="0" smtClean="0">
                <a:solidFill>
                  <a:schemeClr val="tx1"/>
                </a:solidFill>
              </a:rPr>
            </a:br>
            <a:r>
              <a:rPr lang="es-MX" sz="5400" b="1" dirty="0" smtClean="0">
                <a:solidFill>
                  <a:schemeClr val="tx1"/>
                </a:solidFill>
              </a:rPr>
              <a:t>3.1.3 </a:t>
            </a:r>
            <a:r>
              <a:rPr lang="es-MX" sz="5400" b="1" dirty="0">
                <a:solidFill>
                  <a:schemeClr val="tx1"/>
                </a:solidFill>
              </a:rPr>
              <a:t>Descripción de la Maquinaria, Equipo e Instalaciones</a:t>
            </a: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85666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“Un proceso productivo bien definido permitirá determinar los requerimientos de obras físicas maquinaria y equipo, su vida útil los recursos humanos y los recursos materiales, los cuales deberán ser cuantificados monetariamente para proyectar los flujos de caja que posibilitaran las evaluaciones posteriores”. (</a:t>
            </a:r>
            <a:r>
              <a:rPr lang="es-MX" dirty="0" err="1" smtClean="0"/>
              <a:t>Sapag</a:t>
            </a:r>
            <a:r>
              <a:rPr lang="es-MX" dirty="0" smtClean="0"/>
              <a:t>, 2007: 95-96)  </a:t>
            </a:r>
            <a:endParaRPr lang="es-MX" dirty="0"/>
          </a:p>
        </p:txBody>
      </p:sp>
      <p:pic>
        <p:nvPicPr>
          <p:cNvPr id="4" name="3 Imagen" descr="mueble empacado.JPG"/>
          <p:cNvPicPr>
            <a:picLocks noChangeAspect="1"/>
          </p:cNvPicPr>
          <p:nvPr/>
        </p:nvPicPr>
        <p:blipFill>
          <a:blip r:embed="rId2" cstate="print"/>
          <a:stretch>
            <a:fillRect/>
          </a:stretch>
        </p:blipFill>
        <p:spPr>
          <a:xfrm>
            <a:off x="1475656" y="908720"/>
            <a:ext cx="1872208" cy="1242138"/>
          </a:xfrm>
          <a:prstGeom prst="rect">
            <a:avLst/>
          </a:prstGeom>
          <a:ln>
            <a:noFill/>
          </a:ln>
          <a:effectLst>
            <a:softEdge rad="112500"/>
          </a:effectLst>
        </p:spPr>
      </p:pic>
      <p:pic>
        <p:nvPicPr>
          <p:cNvPr id="5" name="4 Imagen" descr="fotolia_3118811_xs-sombra.gif"/>
          <p:cNvPicPr>
            <a:picLocks noChangeAspect="1"/>
          </p:cNvPicPr>
          <p:nvPr/>
        </p:nvPicPr>
        <p:blipFill>
          <a:blip r:embed="rId3" cstate="print"/>
          <a:stretch>
            <a:fillRect/>
          </a:stretch>
        </p:blipFill>
        <p:spPr>
          <a:xfrm>
            <a:off x="5220072" y="912493"/>
            <a:ext cx="2088232" cy="1436387"/>
          </a:xfrm>
          <a:prstGeom prst="rect">
            <a:avLst/>
          </a:prstGeom>
          <a:ln>
            <a:noFill/>
          </a:ln>
          <a:effectLst>
            <a:softEdge rad="112500"/>
          </a:effectLst>
        </p:spPr>
      </p:pic>
    </p:spTree>
    <p:extLst>
      <p:ext uri="{BB962C8B-B14F-4D97-AF65-F5344CB8AC3E}">
        <p14:creationId xmlns:p14="http://schemas.microsoft.com/office/powerpoint/2010/main" val="37344575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endParaRPr lang="es-MX" dirty="0" smtClean="0"/>
          </a:p>
          <a:p>
            <a:pPr algn="just"/>
            <a:endParaRPr lang="es-MX" dirty="0"/>
          </a:p>
          <a:p>
            <a:pPr algn="just"/>
            <a:r>
              <a:rPr lang="es-MX" dirty="0" smtClean="0"/>
              <a:t>Todos </a:t>
            </a:r>
            <a:r>
              <a:rPr lang="es-MX" dirty="0"/>
              <a:t>los procesos, máquinas y equipos están sujetos a un constante cambio tecnológico y en algunos campos se encuentran innovaciones recientes que pueden transformar parcial o completamente la tecnología hasta la fecha utilizada. </a:t>
            </a:r>
          </a:p>
        </p:txBody>
      </p:sp>
      <p:pic>
        <p:nvPicPr>
          <p:cNvPr id="7" name="6 Imagen" descr="bewehrungsanlagen-halle.jpg"/>
          <p:cNvPicPr>
            <a:picLocks noChangeAspect="1"/>
          </p:cNvPicPr>
          <p:nvPr/>
        </p:nvPicPr>
        <p:blipFill>
          <a:blip r:embed="rId2" cstate="print"/>
          <a:stretch>
            <a:fillRect/>
          </a:stretch>
        </p:blipFill>
        <p:spPr>
          <a:xfrm>
            <a:off x="2411760" y="764704"/>
            <a:ext cx="4020252" cy="2232248"/>
          </a:xfrm>
          <a:prstGeom prst="rect">
            <a:avLst/>
          </a:prstGeom>
          <a:ln>
            <a:noFill/>
          </a:ln>
          <a:effectLst>
            <a:softEdge rad="112500"/>
          </a:effectLst>
        </p:spPr>
      </p:pic>
    </p:spTree>
    <p:extLst>
      <p:ext uri="{BB962C8B-B14F-4D97-AF65-F5344CB8AC3E}">
        <p14:creationId xmlns:p14="http://schemas.microsoft.com/office/powerpoint/2010/main" val="34969321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a:bodyPr>
          <a:lstStyle/>
          <a:p>
            <a:pPr algn="just"/>
            <a:r>
              <a:rPr lang="es-MX" dirty="0" smtClean="0"/>
              <a:t>Es </a:t>
            </a:r>
            <a:r>
              <a:rPr lang="es-MX" dirty="0"/>
              <a:t>necesario estudiar a fondo las innovaciones recientes, ya que su utilización en el proyecto nuevo puede dar ventajas competitivas importantes al mismo. </a:t>
            </a:r>
          </a:p>
        </p:txBody>
      </p:sp>
      <p:pic>
        <p:nvPicPr>
          <p:cNvPr id="4" name="Picture 12" descr="http://4.bp.blogspot.com/_02oxw74iTFA/S8J81cUCo6I/AAAAAAAAAIM/rLoZxsRG85k/s320/si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996952"/>
            <a:ext cx="3312368" cy="217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1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Llamada ovalada"/>
          <p:cNvSpPr>
            <a:spLocks noChangeArrowheads="1"/>
          </p:cNvSpPr>
          <p:nvPr/>
        </p:nvSpPr>
        <p:spPr bwMode="auto">
          <a:xfrm>
            <a:off x="1115616" y="980728"/>
            <a:ext cx="7417197" cy="4535835"/>
          </a:xfrm>
          <a:prstGeom prst="wedgeEllipseCallout">
            <a:avLst>
              <a:gd name="adj1" fmla="val -20833"/>
              <a:gd name="adj2" fmla="val 62500"/>
            </a:avLst>
          </a:prstGeom>
          <a:solidFill>
            <a:schemeClr val="accent1"/>
          </a:solidFill>
          <a:ln w="9525" algn="ctr">
            <a:solidFill>
              <a:schemeClr val="tx1"/>
            </a:solidFill>
            <a:round/>
            <a:headEnd/>
            <a:tailEnd/>
          </a:ln>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r>
              <a:rPr lang="es-MX" sz="2400" dirty="0"/>
              <a:t>A veces estas innovaciones tecnológicas todavía no han sido experimentadas a nivel comercial, lo que aumenta los riesgos, ya que en la práctica pueden presentarse fallas mecánicas, problemas desconocidos en cuanto a la operación y el mantenimiento, etc.</a:t>
            </a:r>
          </a:p>
          <a:p>
            <a:endParaRPr lang="es-MX" sz="2400" dirty="0"/>
          </a:p>
          <a:p>
            <a:pPr algn="ctr"/>
            <a:endParaRPr lang="es-MX" altLang="es-MX" sz="2400" dirty="0">
              <a:latin typeface="Broadway" pitchFamily="82" charset="0"/>
            </a:endParaRPr>
          </a:p>
        </p:txBody>
      </p:sp>
    </p:spTree>
    <p:extLst>
      <p:ext uri="{BB962C8B-B14F-4D97-AF65-F5344CB8AC3E}">
        <p14:creationId xmlns:p14="http://schemas.microsoft.com/office/powerpoint/2010/main" val="11078162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Es </a:t>
            </a:r>
            <a:r>
              <a:rPr lang="es-MX" dirty="0"/>
              <a:t>indispensable analizar los riesgos que pueden presentarse al adoptar una tecnología muy reciente; asimismo, es conveniente determinar las garantías otorgadas por parte del fabricante del equipo y los servicios que están dispuestos a prestar, en caso de que se presentaran problemas. </a:t>
            </a:r>
          </a:p>
        </p:txBody>
      </p:sp>
      <p:pic>
        <p:nvPicPr>
          <p:cNvPr id="4" name="Picture 4" descr="Catalana Occidente Seguro de Maquinaria y Equipos Electrón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5013176"/>
            <a:ext cx="2016646" cy="14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5022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CuadroTexto"/>
          <p:cNvSpPr txBox="1">
            <a:spLocks noChangeArrowheads="1"/>
          </p:cNvSpPr>
          <p:nvPr/>
        </p:nvSpPr>
        <p:spPr bwMode="auto">
          <a:xfrm>
            <a:off x="357188" y="571500"/>
            <a:ext cx="835818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endParaRPr lang="es-MX" altLang="es-MX" sz="2400" dirty="0" smtClean="0">
              <a:latin typeface="Calibri" pitchFamily="34" charset="0"/>
            </a:endParaRPr>
          </a:p>
          <a:p>
            <a:pPr algn="just" eaLnBrk="1" hangingPunct="1">
              <a:spcBef>
                <a:spcPct val="0"/>
              </a:spcBef>
              <a:buClrTx/>
              <a:buSzTx/>
              <a:buFontTx/>
              <a:buNone/>
            </a:pPr>
            <a:endParaRPr lang="es-MX" altLang="es-MX" sz="2400" dirty="0">
              <a:latin typeface="Calibri" pitchFamily="34" charset="0"/>
            </a:endParaRPr>
          </a:p>
          <a:p>
            <a:pPr algn="just" eaLnBrk="1" hangingPunct="1">
              <a:spcBef>
                <a:spcPct val="0"/>
              </a:spcBef>
              <a:buClrTx/>
              <a:buSzTx/>
              <a:buFontTx/>
              <a:buNone/>
            </a:pPr>
            <a:r>
              <a:rPr lang="es-MX" altLang="es-MX" sz="2400" dirty="0" smtClean="0">
                <a:latin typeface="Calibri" pitchFamily="34" charset="0"/>
              </a:rPr>
              <a:t>Hay que enfatizar los aspectos con respecto a estantería, herramientas, equipo y enseres de oficina etc., porque deben ser tomados en cuenta en forma ya que forman una parte importante en el proyecto.</a:t>
            </a:r>
            <a:endParaRPr lang="es-MX" altLang="es-MX" sz="2400" dirty="0">
              <a:latin typeface="Calibri" pitchFamily="34" charset="0"/>
            </a:endParaRPr>
          </a:p>
        </p:txBody>
      </p:sp>
      <p:pic>
        <p:nvPicPr>
          <p:cNvPr id="25603" name="Picture 2" descr="http://weblogs.clarin.com/lalomir/archives/Ofici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0277" y="3356992"/>
            <a:ext cx="3103562"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54144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3.1.4 </a:t>
            </a:r>
            <a:r>
              <a:rPr lang="es-MX" sz="4400" b="1" dirty="0">
                <a:solidFill>
                  <a:schemeClr val="tx1"/>
                </a:solidFill>
              </a:rPr>
              <a:t>Requerimiento de la Materia Prima</a:t>
            </a:r>
            <a:br>
              <a:rPr lang="es-MX" sz="4400" b="1" dirty="0">
                <a:solidFill>
                  <a:schemeClr val="tx1"/>
                </a:solidFill>
              </a:rPr>
            </a:br>
            <a:r>
              <a:rPr lang="es-MX" sz="4800" b="1" dirty="0">
                <a:solidFill>
                  <a:schemeClr val="tx1"/>
                </a:solidFill>
              </a:rPr>
              <a:t/>
            </a:r>
            <a:br>
              <a:rPr lang="es-MX" sz="4800" b="1" dirty="0">
                <a:solidFill>
                  <a:schemeClr val="tx1"/>
                </a:solidFill>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85666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a:bodyPr>
          <a:lstStyle/>
          <a:p>
            <a:pPr marL="68580" indent="0" algn="just">
              <a:buNone/>
            </a:pPr>
            <a:endParaRPr lang="es-MX" dirty="0" smtClean="0"/>
          </a:p>
          <a:p>
            <a:pPr marL="68580" indent="0" algn="just">
              <a:buNone/>
            </a:pPr>
            <a:endParaRPr lang="es-MX" dirty="0"/>
          </a:p>
          <a:p>
            <a:pPr marL="68580" indent="0" algn="just">
              <a:buNone/>
            </a:pPr>
            <a:r>
              <a:rPr lang="es-MX" dirty="0" smtClean="0"/>
              <a:t>En este estudio </a:t>
            </a:r>
            <a:r>
              <a:rPr lang="es-ES" dirty="0" smtClean="0"/>
              <a:t>se </a:t>
            </a:r>
            <a:r>
              <a:rPr lang="es-ES" dirty="0"/>
              <a:t>describen las fases que conlleva el proceso productivo, </a:t>
            </a:r>
            <a:r>
              <a:rPr lang="es-ES" dirty="0" smtClean="0"/>
              <a:t>  </a:t>
            </a:r>
            <a:r>
              <a:rPr lang="es-ES" dirty="0"/>
              <a:t>tecnología </a:t>
            </a:r>
            <a:r>
              <a:rPr lang="es-ES" dirty="0" smtClean="0"/>
              <a:t>implementada, maquinaria requerida, disponibilidad </a:t>
            </a:r>
            <a:r>
              <a:rPr lang="es-ES" dirty="0"/>
              <a:t>de las materias </a:t>
            </a:r>
            <a:r>
              <a:rPr lang="es-ES" dirty="0" smtClean="0"/>
              <a:t>primas, tamaño, equipo, localización </a:t>
            </a:r>
            <a:r>
              <a:rPr lang="es-ES" dirty="0"/>
              <a:t>del </a:t>
            </a:r>
            <a:r>
              <a:rPr lang="es-ES" dirty="0" smtClean="0"/>
              <a:t>lugar, </a:t>
            </a:r>
            <a:r>
              <a:rPr lang="es-ES" dirty="0"/>
              <a:t>el plano de la </a:t>
            </a:r>
            <a:r>
              <a:rPr lang="es-ES" dirty="0" smtClean="0"/>
              <a:t>planta,</a:t>
            </a:r>
            <a:r>
              <a:rPr lang="es-ES_tradnl" dirty="0" smtClean="0"/>
              <a:t> aspectos determinantes que </a:t>
            </a:r>
            <a:r>
              <a:rPr lang="es-ES_tradnl" dirty="0"/>
              <a:t>se requieren para </a:t>
            </a:r>
            <a:r>
              <a:rPr lang="es-ES_tradnl" dirty="0" smtClean="0"/>
              <a:t>determinar la factibilidad del proyecto y  poder llevarlo </a:t>
            </a:r>
            <a:r>
              <a:rPr lang="es-ES_tradnl" dirty="0"/>
              <a:t>a </a:t>
            </a:r>
            <a:r>
              <a:rPr lang="es-ES_tradnl" dirty="0" smtClean="0"/>
              <a:t>cabo.</a:t>
            </a:r>
            <a:endParaRPr lang="es-MX" dirty="0"/>
          </a:p>
        </p:txBody>
      </p:sp>
    </p:spTree>
    <p:extLst>
      <p:ext uri="{BB962C8B-B14F-4D97-AF65-F5344CB8AC3E}">
        <p14:creationId xmlns:p14="http://schemas.microsoft.com/office/powerpoint/2010/main" val="35602410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lstStyle/>
          <a:p>
            <a:pPr algn="just"/>
            <a:r>
              <a:rPr lang="es-MX" dirty="0" smtClean="0"/>
              <a:t>“Los requerimientos de materia prima e insumos esta determinada por el programa de producción y el porcentaje de utilización de la capacidad instalada, es decir, el programa de producción determina las cantidades y periodicidad de abastecimiento de materias primas e insumos”. (NACIONAL FINANCIERA, 1992: 50) </a:t>
            </a:r>
            <a:endParaRPr lang="es-MX" dirty="0"/>
          </a:p>
        </p:txBody>
      </p:sp>
    </p:spTree>
    <p:extLst>
      <p:ext uri="{BB962C8B-B14F-4D97-AF65-F5344CB8AC3E}">
        <p14:creationId xmlns:p14="http://schemas.microsoft.com/office/powerpoint/2010/main" val="6217731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endParaRPr lang="es-MX" dirty="0" smtClean="0"/>
          </a:p>
          <a:p>
            <a:pPr algn="just"/>
            <a:endParaRPr lang="es-MX" dirty="0"/>
          </a:p>
          <a:p>
            <a:pPr algn="just"/>
            <a:endParaRPr lang="es-MX" dirty="0" smtClean="0"/>
          </a:p>
          <a:p>
            <a:pPr algn="just"/>
            <a:r>
              <a:rPr lang="es-MX" dirty="0" smtClean="0"/>
              <a:t>Para </a:t>
            </a:r>
            <a:r>
              <a:rPr lang="es-MX" dirty="0"/>
              <a:t>producir un bien o servicio que cumpla con las especificaciones y normas de calidad requerida por el mercado demandante, es necesario seleccionar cuidadosamente las materias primas e insumos que intervendrán en la fabricación de dicho producto.</a:t>
            </a:r>
          </a:p>
          <a:p>
            <a:endParaRPr lang="es-MX" dirty="0"/>
          </a:p>
        </p:txBody>
      </p:sp>
      <p:pic>
        <p:nvPicPr>
          <p:cNvPr id="4" name="3 Imagen" descr="druiven-1.jpg"/>
          <p:cNvPicPr>
            <a:picLocks noChangeAspect="1"/>
          </p:cNvPicPr>
          <p:nvPr/>
        </p:nvPicPr>
        <p:blipFill>
          <a:blip r:embed="rId2" cstate="print"/>
          <a:stretch>
            <a:fillRect/>
          </a:stretch>
        </p:blipFill>
        <p:spPr>
          <a:xfrm>
            <a:off x="1691680" y="836712"/>
            <a:ext cx="3456384" cy="2592288"/>
          </a:xfrm>
          <a:prstGeom prst="rect">
            <a:avLst/>
          </a:prstGeom>
          <a:ln>
            <a:noFill/>
          </a:ln>
          <a:effectLst>
            <a:softEdge rad="112500"/>
          </a:effectLst>
        </p:spPr>
      </p:pic>
    </p:spTree>
    <p:extLst>
      <p:ext uri="{BB962C8B-B14F-4D97-AF65-F5344CB8AC3E}">
        <p14:creationId xmlns:p14="http://schemas.microsoft.com/office/powerpoint/2010/main" val="17900126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36869" y="2348880"/>
            <a:ext cx="6777317" cy="3508977"/>
          </a:xfrm>
        </p:spPr>
        <p:txBody>
          <a:bodyPr/>
          <a:lstStyle/>
          <a:p>
            <a:pPr algn="just"/>
            <a:endParaRPr lang="es-MX" dirty="0" smtClean="0"/>
          </a:p>
          <a:p>
            <a:pPr algn="just"/>
            <a:endParaRPr lang="es-MX" dirty="0"/>
          </a:p>
          <a:p>
            <a:pPr algn="just"/>
            <a:endParaRPr lang="es-MX" dirty="0" smtClean="0"/>
          </a:p>
          <a:p>
            <a:pPr algn="just"/>
            <a:r>
              <a:rPr lang="es-MX" dirty="0" smtClean="0"/>
              <a:t>La </a:t>
            </a:r>
            <a:r>
              <a:rPr lang="es-MX" dirty="0"/>
              <a:t>calidad de las materias primas no sólo determina la calidad del producto obtenido, sino influye además en la selección de la tecnología a utilizar en el proceso de producción. </a:t>
            </a:r>
          </a:p>
        </p:txBody>
      </p:sp>
      <p:pic>
        <p:nvPicPr>
          <p:cNvPr id="4" name="3 Imagen" descr="calidad[1].jpg"/>
          <p:cNvPicPr>
            <a:picLocks noChangeAspect="1"/>
          </p:cNvPicPr>
          <p:nvPr/>
        </p:nvPicPr>
        <p:blipFill>
          <a:blip r:embed="rId2" cstate="print"/>
          <a:stretch>
            <a:fillRect/>
          </a:stretch>
        </p:blipFill>
        <p:spPr>
          <a:xfrm>
            <a:off x="2627784" y="718659"/>
            <a:ext cx="3595488" cy="3048000"/>
          </a:xfrm>
          <a:prstGeom prst="rect">
            <a:avLst/>
          </a:prstGeom>
          <a:ln>
            <a:noFill/>
          </a:ln>
          <a:effectLst>
            <a:softEdge rad="112500"/>
          </a:effectLst>
        </p:spPr>
      </p:pic>
      <p:pic>
        <p:nvPicPr>
          <p:cNvPr id="6" name="5 Imagen" descr="1273774978_93235282_1-VENDO-SAL-A-GRANEL-X-MAYOR-Y-MENOR-MAS-INFORMACION-A-httpbeykersjimdocom-los-olivos-1273774978.jpg"/>
          <p:cNvPicPr>
            <a:picLocks noChangeAspect="1"/>
          </p:cNvPicPr>
          <p:nvPr/>
        </p:nvPicPr>
        <p:blipFill>
          <a:blip r:embed="rId3" cstate="print"/>
          <a:stretch>
            <a:fillRect/>
          </a:stretch>
        </p:blipFill>
        <p:spPr>
          <a:xfrm>
            <a:off x="6012159" y="5157192"/>
            <a:ext cx="2044491" cy="1201824"/>
          </a:xfrm>
          <a:prstGeom prst="rect">
            <a:avLst/>
          </a:prstGeom>
          <a:ln>
            <a:noFill/>
          </a:ln>
          <a:effectLst>
            <a:softEdge rad="112500"/>
          </a:effectLst>
        </p:spPr>
      </p:pic>
    </p:spTree>
    <p:extLst>
      <p:ext uri="{BB962C8B-B14F-4D97-AF65-F5344CB8AC3E}">
        <p14:creationId xmlns:p14="http://schemas.microsoft.com/office/powerpoint/2010/main" val="16383750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475657" y="1282700"/>
            <a:ext cx="6552332" cy="3730476"/>
          </a:xfrm>
          <a:prstGeom prst="flowChartPunchedTap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just">
              <a:spcAft>
                <a:spcPts val="1000"/>
              </a:spcAft>
              <a:defRPr/>
            </a:pPr>
            <a:r>
              <a:rPr lang="es-MX" sz="2800" dirty="0"/>
              <a:t>En múltiples ocasiones la tecnología existente no es compatible con las materias primas disponibles para el proyecto en estudio. </a:t>
            </a:r>
          </a:p>
          <a:p>
            <a:pPr algn="just">
              <a:spcAft>
                <a:spcPts val="1000"/>
              </a:spcAft>
              <a:defRPr/>
            </a:pPr>
            <a:endParaRPr lang="es-MX" sz="2800" dirty="0">
              <a:solidFill>
                <a:schemeClr val="tx1"/>
              </a:solidFill>
              <a:latin typeface="Segoe UI Semibold" pitchFamily="34" charset="0"/>
              <a:cs typeface="Arial" pitchFamily="34" charset="0"/>
            </a:endParaRPr>
          </a:p>
          <a:p>
            <a:pPr>
              <a:defRPr/>
            </a:pPr>
            <a:endParaRPr lang="es-MX" dirty="0">
              <a:solidFill>
                <a:schemeClr val="tx1"/>
              </a:solidFill>
              <a:cs typeface="Arial" pitchFamily="34" charset="0"/>
            </a:endParaRPr>
          </a:p>
        </p:txBody>
      </p:sp>
    </p:spTree>
    <p:extLst>
      <p:ext uri="{BB962C8B-B14F-4D97-AF65-F5344CB8AC3E}">
        <p14:creationId xmlns:p14="http://schemas.microsoft.com/office/powerpoint/2010/main" val="14139513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algn="just"/>
            <a:endParaRPr lang="es-MX" dirty="0" smtClean="0"/>
          </a:p>
          <a:p>
            <a:pPr algn="just"/>
            <a:endParaRPr lang="es-MX" dirty="0"/>
          </a:p>
          <a:p>
            <a:pPr algn="just"/>
            <a:r>
              <a:rPr lang="es-MX" dirty="0" smtClean="0"/>
              <a:t>Algunas tecnologías </a:t>
            </a:r>
            <a:r>
              <a:rPr lang="es-MX" dirty="0"/>
              <a:t>son desarrolladas para transformar materias primas existentes en el país de procedencia y cuyas características pueden ser diferentes a las del país donde se realizará el proyecto.</a:t>
            </a:r>
          </a:p>
          <a:p>
            <a:endParaRPr lang="es-MX" dirty="0"/>
          </a:p>
        </p:txBody>
      </p:sp>
      <p:pic>
        <p:nvPicPr>
          <p:cNvPr id="4" name="112 Imagen" descr="global1.jpg"/>
          <p:cNvPicPr/>
          <p:nvPr/>
        </p:nvPicPr>
        <p:blipFill>
          <a:blip r:embed="rId2"/>
          <a:stretch>
            <a:fillRect/>
          </a:stretch>
        </p:blipFill>
        <p:spPr>
          <a:xfrm>
            <a:off x="1907704" y="1113608"/>
            <a:ext cx="2460129" cy="1656184"/>
          </a:xfrm>
          <a:prstGeom prst="rect">
            <a:avLst/>
          </a:prstGeom>
          <a:ln>
            <a:noFill/>
          </a:ln>
          <a:effectLst>
            <a:outerShdw blurRad="292100" dist="139700" dir="2700000" algn="tl" rotWithShape="0">
              <a:srgbClr val="333333">
                <a:alpha val="65000"/>
              </a:srgbClr>
            </a:outerShdw>
          </a:effectLst>
        </p:spPr>
      </p:pic>
      <p:pic>
        <p:nvPicPr>
          <p:cNvPr id="5" name="110 Imagen" descr="globeflags.jpg"/>
          <p:cNvPicPr/>
          <p:nvPr/>
        </p:nvPicPr>
        <p:blipFill>
          <a:blip r:embed="rId3"/>
          <a:stretch>
            <a:fillRect/>
          </a:stretch>
        </p:blipFill>
        <p:spPr>
          <a:xfrm>
            <a:off x="5724128" y="1052736"/>
            <a:ext cx="1944216" cy="1800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551884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115617" y="1989138"/>
            <a:ext cx="6840760" cy="4024312"/>
          </a:xfrm>
          <a:prstGeom prst="foldedCorner">
            <a:avLst>
              <a:gd name="adj" fmla="val 12500"/>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a:lstStyle/>
          <a:p>
            <a:pPr algn="just"/>
            <a:r>
              <a:rPr lang="es-MX" sz="3200" dirty="0"/>
              <a:t>Esto implicará, una cuidadosa investigación sobre la compatibilidad de las materias primas y tecnología y cuando se requiera, una adecuación en el proceso de producción.</a:t>
            </a:r>
          </a:p>
          <a:p>
            <a:endParaRPr lang="es-MX" sz="3200" dirty="0"/>
          </a:p>
          <a:p>
            <a:pPr>
              <a:spcAft>
                <a:spcPts val="1000"/>
              </a:spcAft>
              <a:defRPr/>
            </a:pPr>
            <a:endParaRPr lang="es-MX" sz="2800" dirty="0">
              <a:solidFill>
                <a:schemeClr val="accent3">
                  <a:lumMod val="75000"/>
                </a:schemeClr>
              </a:solidFill>
              <a:latin typeface="Verdana" pitchFamily="34" charset="0"/>
              <a:cs typeface="Arial" pitchFamily="34" charset="0"/>
            </a:endParaRPr>
          </a:p>
          <a:p>
            <a:pPr>
              <a:defRPr/>
            </a:pPr>
            <a:endParaRPr lang="es-MX" dirty="0">
              <a:solidFill>
                <a:schemeClr val="bg2"/>
              </a:solidFill>
              <a:cs typeface="Arial" pitchFamily="34" charset="0"/>
            </a:endParaRPr>
          </a:p>
        </p:txBody>
      </p:sp>
    </p:spTree>
    <p:extLst>
      <p:ext uri="{BB962C8B-B14F-4D97-AF65-F5344CB8AC3E}">
        <p14:creationId xmlns:p14="http://schemas.microsoft.com/office/powerpoint/2010/main" val="2590157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El análisis de las características de las materias primas e insumos variará de acuerdo al proyecto que se desarrolle. </a:t>
            </a:r>
          </a:p>
        </p:txBody>
      </p:sp>
      <p:pic>
        <p:nvPicPr>
          <p:cNvPr id="4" name="3 Imagen" descr="cafe 3.jpg"/>
          <p:cNvPicPr>
            <a:picLocks noChangeAspect="1"/>
          </p:cNvPicPr>
          <p:nvPr/>
        </p:nvPicPr>
        <p:blipFill>
          <a:blip r:embed="rId2" cstate="print"/>
          <a:stretch>
            <a:fillRect/>
          </a:stretch>
        </p:blipFill>
        <p:spPr>
          <a:xfrm>
            <a:off x="1331640" y="404664"/>
            <a:ext cx="2516880" cy="1906536"/>
          </a:xfrm>
          <a:prstGeom prst="rect">
            <a:avLst/>
          </a:prstGeom>
          <a:ln>
            <a:noFill/>
          </a:ln>
          <a:effectLst>
            <a:softEdge rad="112500"/>
          </a:effectLst>
        </p:spPr>
      </p:pic>
      <p:pic>
        <p:nvPicPr>
          <p:cNvPr id="5" name="Picture 8" descr="http://t2.gstatic.com/images?q=tbn:ANd9GcTbt2kvVz4zwsiUx_nFZClGDtOwHPLQDBF_cXGuaaae3KQCpK0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645024"/>
            <a:ext cx="2333625"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1280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Cuando se realiza un estudio de materias primas conviene conocer su disponibilidad actual y a largo plazo y si esta disponibilidad es constante o estacional. </a:t>
            </a:r>
            <a:endParaRPr lang="es-MX" dirty="0" smtClean="0"/>
          </a:p>
          <a:p>
            <a:endParaRPr lang="es-MX" dirty="0"/>
          </a:p>
        </p:txBody>
      </p:sp>
      <p:pic>
        <p:nvPicPr>
          <p:cNvPr id="4" name="Picture 6" descr="http://www.crecenegocios.com/wp-content/uploads/2009/08/pronostico-de-vent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076699"/>
            <a:ext cx="276225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236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p>
          <a:p>
            <a:pPr algn="just"/>
            <a:endParaRPr lang="es-MX" dirty="0"/>
          </a:p>
          <a:p>
            <a:pPr algn="just"/>
            <a:r>
              <a:rPr lang="es-MX" dirty="0" smtClean="0"/>
              <a:t>El </a:t>
            </a:r>
            <a:r>
              <a:rPr lang="es-MX" dirty="0"/>
              <a:t>estudio de disponibilidad de materias primas puede resultar positivo, empero el proyecto puede verse en una situación bastante difícil si no existen los materiales secundarios utilizados para transformar dichas materias primas. 	</a:t>
            </a:r>
          </a:p>
        </p:txBody>
      </p:sp>
      <p:pic>
        <p:nvPicPr>
          <p:cNvPr id="4" name="Picture 6" descr="http://t3.gstatic.com/images?q=tbn:ANd9GcS4QD_N0MFW61x3oa8N5XBauzlN_ubpubrhAZhqNOmyg97oK8_n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980728"/>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376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Existen proyectos cuya ubicación lo determina la fuente de materias primas. Tal es el caso de los aserraderos y de las plantas de celulosa cuya localización es conveniente cerca de los bosques con el fin de procesar en este lugar la madera y no transportar materia que finalmente será desecha. </a:t>
            </a:r>
          </a:p>
        </p:txBody>
      </p:sp>
      <p:pic>
        <p:nvPicPr>
          <p:cNvPr id="4" name="3 Imagen" descr="flete-miniflete-almagro-balvanera-monserrat-san-cristobal_d25e163337_2.jpg"/>
          <p:cNvPicPr>
            <a:picLocks noChangeAspect="1"/>
          </p:cNvPicPr>
          <p:nvPr/>
        </p:nvPicPr>
        <p:blipFill>
          <a:blip r:embed="rId2" cstate="print"/>
          <a:stretch>
            <a:fillRect/>
          </a:stretch>
        </p:blipFill>
        <p:spPr>
          <a:xfrm>
            <a:off x="1619672" y="620688"/>
            <a:ext cx="2247900" cy="1656184"/>
          </a:xfrm>
          <a:prstGeom prst="rect">
            <a:avLst/>
          </a:prstGeom>
          <a:ln>
            <a:noFill/>
          </a:ln>
          <a:effectLst>
            <a:softEdge rad="112500"/>
          </a:effectLst>
        </p:spPr>
      </p:pic>
    </p:spTree>
    <p:extLst>
      <p:ext uri="{BB962C8B-B14F-4D97-AF65-F5344CB8AC3E}">
        <p14:creationId xmlns:p14="http://schemas.microsoft.com/office/powerpoint/2010/main" val="1806568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988840"/>
            <a:ext cx="6777317" cy="3843789"/>
          </a:xfrm>
        </p:spPr>
        <p:txBody>
          <a:bodyPr/>
          <a:lstStyle/>
          <a:p>
            <a:pPr marL="68580" indent="0" algn="just">
              <a:buNone/>
            </a:pPr>
            <a:r>
              <a:rPr lang="es-ES" dirty="0"/>
              <a:t>Es importante mencionar,  que este </a:t>
            </a:r>
            <a:r>
              <a:rPr lang="es-ES" dirty="0" smtClean="0"/>
              <a:t>material es </a:t>
            </a:r>
            <a:r>
              <a:rPr lang="es-ES" dirty="0"/>
              <a:t>de apoyo para el profesor  así como para el alumno, ya que después de haber asistido al curso de “Elaboración de Materiales Didácticos</a:t>
            </a:r>
            <a:r>
              <a:rPr lang="es-ES" dirty="0" smtClean="0"/>
              <a:t>” (Ver anexos),  </a:t>
            </a:r>
            <a:r>
              <a:rPr lang="es-ES" dirty="0"/>
              <a:t>se ha podido comprobar </a:t>
            </a:r>
            <a:r>
              <a:rPr lang="es-MX" dirty="0"/>
              <a:t>que el alumno puede recordar de manera rápida el </a:t>
            </a:r>
            <a:r>
              <a:rPr lang="es-MX" dirty="0" smtClean="0"/>
              <a:t>tema.</a:t>
            </a:r>
            <a:endParaRPr lang="es-MX" dirty="0"/>
          </a:p>
        </p:txBody>
      </p:sp>
    </p:spTree>
    <p:extLst>
      <p:ext uri="{BB962C8B-B14F-4D97-AF65-F5344CB8AC3E}">
        <p14:creationId xmlns:p14="http://schemas.microsoft.com/office/powerpoint/2010/main" val="15564154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Además de la disponibilidad de las materias primas, hay que conocer las fuentes de adquisición de materiales secundarios o auxiliares del proceso de producción del bien o servicios en cuestión. </a:t>
            </a:r>
            <a:endParaRPr lang="es-MX" dirty="0"/>
          </a:p>
        </p:txBody>
      </p:sp>
      <p:pic>
        <p:nvPicPr>
          <p:cNvPr id="4" name="Picture 2" descr="http://www.empaquedonjorge.com/imagenes/BandasProduccion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908720"/>
            <a:ext cx="2088232"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32496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a:t>La factibilidad de un proyecto de inversión depende en gran medida de la disponibilidad de las materias primas, incluso en múltiples ocasiones el proyecto surge a partir de la existencia de materias primas susceptibles a ser transformadas o </a:t>
            </a:r>
            <a:r>
              <a:rPr lang="es-MX" dirty="0" smtClean="0"/>
              <a:t>comercializadas”(NACIONAL FINANCIERA, 1992: 50)</a:t>
            </a:r>
            <a:endParaRPr lang="es-MX" dirty="0"/>
          </a:p>
          <a:p>
            <a:endParaRPr lang="es-MX" dirty="0"/>
          </a:p>
        </p:txBody>
      </p:sp>
      <p:pic>
        <p:nvPicPr>
          <p:cNvPr id="5" name="Picture 2" descr="http://www.reno.cl/images/filosof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692696"/>
            <a:ext cx="2880320" cy="1575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70485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algn="just"/>
            <a:r>
              <a:rPr lang="es-MX" dirty="0"/>
              <a:t>Para tomar una decisión al respecto (indispensable para definir los elementos de la ingeniería en proyecto) hay que tener en cuenta que el estudio de mercado y el análisis de la disponibilidad de materias primas e insumos habrán arrojado informes acerca de las características, el comportamiento y las expectativas de crecimiento de la demanda, de los bienes a producir, así como la utilización de los insumos para el proyecto.</a:t>
            </a:r>
          </a:p>
          <a:p>
            <a:endParaRPr lang="es-MX" dirty="0"/>
          </a:p>
        </p:txBody>
      </p:sp>
      <p:pic>
        <p:nvPicPr>
          <p:cNvPr id="4" name="Picture 2" descr="http://www.expotrade.com.ar/sites/expotrade/images/stories/produccion-automotri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626976"/>
            <a:ext cx="2664296"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573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3.1.5 </a:t>
            </a:r>
            <a:r>
              <a:rPr lang="es-MX" sz="4400" b="1" dirty="0">
                <a:solidFill>
                  <a:schemeClr val="tx1"/>
                </a:solidFill>
              </a:rPr>
              <a:t>Diseño, Distribución de Planta Alta y Oficina</a:t>
            </a:r>
            <a:r>
              <a:rPr lang="es-MX" sz="4400" dirty="0"/>
              <a:t/>
            </a:r>
            <a:br>
              <a:rPr lang="es-MX" sz="4400" dirty="0"/>
            </a:br>
            <a:r>
              <a:rPr lang="es-MX" sz="4800" b="1" dirty="0">
                <a:solidFill>
                  <a:schemeClr val="tx1"/>
                </a:solidFill>
              </a:rPr>
              <a:t/>
            </a:r>
            <a:br>
              <a:rPr lang="es-MX" sz="4800" b="1" dirty="0">
                <a:solidFill>
                  <a:schemeClr val="tx1"/>
                </a:solidFill>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85666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Es importante señalar que la mejor ubicación del proyecto se encuentra en donde todos los costos de operación se mínima y cumpla con que las ventajas esperadas.</a:t>
            </a:r>
          </a:p>
          <a:p>
            <a:endParaRPr lang="es-MX" dirty="0"/>
          </a:p>
        </p:txBody>
      </p:sp>
      <p:pic>
        <p:nvPicPr>
          <p:cNvPr id="6" name="5 Imagen" descr="kkkkk.jpg"/>
          <p:cNvPicPr>
            <a:picLocks noChangeAspect="1"/>
          </p:cNvPicPr>
          <p:nvPr/>
        </p:nvPicPr>
        <p:blipFill>
          <a:blip r:embed="rId2" cstate="print"/>
          <a:stretch>
            <a:fillRect/>
          </a:stretch>
        </p:blipFill>
        <p:spPr>
          <a:xfrm>
            <a:off x="5220072" y="4221088"/>
            <a:ext cx="2152650" cy="1924050"/>
          </a:xfrm>
          <a:prstGeom prst="rect">
            <a:avLst/>
          </a:prstGeom>
          <a:ln>
            <a:noFill/>
          </a:ln>
          <a:effectLst>
            <a:softEdge rad="112500"/>
          </a:effectLst>
        </p:spPr>
      </p:pic>
    </p:spTree>
    <p:extLst>
      <p:ext uri="{BB962C8B-B14F-4D97-AF65-F5344CB8AC3E}">
        <p14:creationId xmlns:p14="http://schemas.microsoft.com/office/powerpoint/2010/main" val="31100500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La distribución física más adecuada, se determina de acuerdo a “los requerimientos de espacios para su instalación así como de los lugares para bodegaje, salas de descanso o alimentación para el personal, vías de tránsito” (</a:t>
            </a:r>
            <a:r>
              <a:rPr lang="es-MX" dirty="0" err="1" smtClean="0"/>
              <a:t>Sapag</a:t>
            </a:r>
            <a:r>
              <a:rPr lang="es-MX" dirty="0" smtClean="0"/>
              <a:t>, 2007: 100) </a:t>
            </a:r>
            <a:endParaRPr lang="es-MX" dirty="0"/>
          </a:p>
        </p:txBody>
      </p:sp>
    </p:spTree>
    <p:extLst>
      <p:ext uri="{BB962C8B-B14F-4D97-AF65-F5344CB8AC3E}">
        <p14:creationId xmlns:p14="http://schemas.microsoft.com/office/powerpoint/2010/main" val="6013398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628800"/>
            <a:ext cx="6777317" cy="4203829"/>
          </a:xfrm>
        </p:spPr>
        <p:txBody>
          <a:bodyPr/>
          <a:lstStyle/>
          <a:p>
            <a:pPr algn="just"/>
            <a:r>
              <a:rPr lang="es-MX" dirty="0" smtClean="0"/>
              <a:t>La </a:t>
            </a:r>
            <a:r>
              <a:rPr lang="es-MX" dirty="0"/>
              <a:t>determinación de los espacios se realiza en función de los siguientes datos:</a:t>
            </a:r>
          </a:p>
          <a:p>
            <a:pPr algn="just"/>
            <a:endParaRPr lang="es-MX" dirty="0"/>
          </a:p>
        </p:txBody>
      </p:sp>
      <p:pic>
        <p:nvPicPr>
          <p:cNvPr id="4" name="3 Imagen" descr="mayoris.jpg"/>
          <p:cNvPicPr>
            <a:picLocks noChangeAspect="1"/>
          </p:cNvPicPr>
          <p:nvPr/>
        </p:nvPicPr>
        <p:blipFill>
          <a:blip r:embed="rId2" cstate="print"/>
          <a:stretch>
            <a:fillRect/>
          </a:stretch>
        </p:blipFill>
        <p:spPr>
          <a:xfrm>
            <a:off x="2411760" y="2996952"/>
            <a:ext cx="3810000" cy="2543175"/>
          </a:xfrm>
          <a:prstGeom prst="rect">
            <a:avLst/>
          </a:prstGeom>
          <a:ln>
            <a:noFill/>
          </a:ln>
          <a:effectLst>
            <a:softEdge rad="112500"/>
          </a:effectLst>
        </p:spPr>
      </p:pic>
    </p:spTree>
    <p:extLst>
      <p:ext uri="{BB962C8B-B14F-4D97-AF65-F5344CB8AC3E}">
        <p14:creationId xmlns:p14="http://schemas.microsoft.com/office/powerpoint/2010/main" val="38468414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12776"/>
            <a:ext cx="6777317" cy="4419853"/>
          </a:xfrm>
        </p:spPr>
        <p:txBody>
          <a:bodyPr>
            <a:normAutofit/>
          </a:bodyPr>
          <a:lstStyle/>
          <a:p>
            <a:pPr lvl="0" algn="just"/>
            <a:r>
              <a:rPr lang="es-MX" dirty="0"/>
              <a:t>Espacio requerido por cada maquinaria y </a:t>
            </a:r>
            <a:r>
              <a:rPr lang="es-MX" dirty="0" smtClean="0"/>
              <a:t>equipo.</a:t>
            </a:r>
            <a:endParaRPr lang="es-MX" dirty="0"/>
          </a:p>
          <a:p>
            <a:pPr lvl="0" algn="just"/>
            <a:r>
              <a:rPr lang="es-MX" dirty="0"/>
              <a:t>Espacio requerido para estantería y área de almacenamiento.</a:t>
            </a:r>
          </a:p>
          <a:p>
            <a:pPr lvl="0" algn="just"/>
            <a:r>
              <a:rPr lang="es-MX" dirty="0"/>
              <a:t>Espacio requerido por trabajadores y empleados.</a:t>
            </a:r>
          </a:p>
          <a:p>
            <a:pPr lvl="0" algn="just"/>
            <a:r>
              <a:rPr lang="es-MX" dirty="0"/>
              <a:t>Espacio requerido para el movimiento y manejo de materiales y productos.</a:t>
            </a:r>
          </a:p>
          <a:p>
            <a:pPr lvl="0" algn="just"/>
            <a:r>
              <a:rPr lang="es-MX" dirty="0"/>
              <a:t>Espacio requerido por mantenimiento y </a:t>
            </a:r>
            <a:r>
              <a:rPr lang="es-MX" dirty="0" smtClean="0"/>
              <a:t>reparación.</a:t>
            </a:r>
          </a:p>
          <a:p>
            <a:pPr lvl="0" algn="just"/>
            <a:endParaRPr lang="es-MX" dirty="0"/>
          </a:p>
        </p:txBody>
      </p:sp>
    </p:spTree>
    <p:extLst>
      <p:ext uri="{BB962C8B-B14F-4D97-AF65-F5344CB8AC3E}">
        <p14:creationId xmlns:p14="http://schemas.microsoft.com/office/powerpoint/2010/main" val="65128153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pPr lvl="0" algn="just"/>
            <a:r>
              <a:rPr lang="es-MX" dirty="0"/>
              <a:t>Espacios requeridos por fines de seguridad y para usos sociales</a:t>
            </a:r>
            <a:r>
              <a:rPr lang="es-MX" dirty="0" smtClean="0"/>
              <a:t>.</a:t>
            </a:r>
          </a:p>
          <a:p>
            <a:pPr lvl="0" algn="just"/>
            <a:endParaRPr lang="es-MX" dirty="0"/>
          </a:p>
          <a:p>
            <a:pPr lvl="0" algn="just"/>
            <a:r>
              <a:rPr lang="es-MX" dirty="0"/>
              <a:t>Espacios exteriores </a:t>
            </a:r>
            <a:r>
              <a:rPr lang="es-MX" dirty="0" smtClean="0"/>
              <a:t>(tanques </a:t>
            </a:r>
            <a:r>
              <a:rPr lang="es-MX" dirty="0"/>
              <a:t>de depósitos, estacionamientos, calles, jardines, etc</a:t>
            </a:r>
            <a:r>
              <a:rPr lang="es-MX" dirty="0" smtClean="0"/>
              <a:t>.).</a:t>
            </a:r>
          </a:p>
          <a:p>
            <a:pPr lvl="0" algn="just"/>
            <a:endParaRPr lang="es-MX" dirty="0"/>
          </a:p>
          <a:p>
            <a:pPr lvl="0" algn="just"/>
            <a:r>
              <a:rPr lang="es-MX" dirty="0"/>
              <a:t>Espacios para oficinas</a:t>
            </a:r>
            <a:r>
              <a:rPr lang="es-MX" dirty="0" smtClean="0"/>
              <a:t>.</a:t>
            </a:r>
          </a:p>
          <a:p>
            <a:pPr lvl="0" algn="just"/>
            <a:endParaRPr lang="es-MX" dirty="0"/>
          </a:p>
          <a:p>
            <a:pPr algn="just"/>
            <a:r>
              <a:rPr lang="es-MX" dirty="0"/>
              <a:t>Los conceptos anteriores determinan la superficie necesaria para el proyecto.</a:t>
            </a:r>
          </a:p>
          <a:p>
            <a:endParaRPr lang="es-MX" dirty="0"/>
          </a:p>
          <a:p>
            <a:endParaRPr lang="es-MX" dirty="0"/>
          </a:p>
        </p:txBody>
      </p:sp>
    </p:spTree>
    <p:extLst>
      <p:ext uri="{BB962C8B-B14F-4D97-AF65-F5344CB8AC3E}">
        <p14:creationId xmlns:p14="http://schemas.microsoft.com/office/powerpoint/2010/main" val="24846861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CuadroTexto"/>
          <p:cNvSpPr txBox="1">
            <a:spLocks noChangeArrowheads="1"/>
          </p:cNvSpPr>
          <p:nvPr/>
        </p:nvSpPr>
        <p:spPr bwMode="auto">
          <a:xfrm>
            <a:off x="571500" y="500063"/>
            <a:ext cx="74295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endParaRPr lang="es-MX" altLang="es-MX" sz="2400" dirty="0" smtClean="0">
              <a:latin typeface="Calibri" pitchFamily="34" charset="0"/>
            </a:endParaRPr>
          </a:p>
          <a:p>
            <a:pPr algn="just" eaLnBrk="1" hangingPunct="1">
              <a:spcBef>
                <a:spcPct val="0"/>
              </a:spcBef>
              <a:buClrTx/>
              <a:buSzTx/>
              <a:buFontTx/>
              <a:buNone/>
            </a:pPr>
            <a:endParaRPr lang="es-MX" altLang="es-MX" sz="2400" dirty="0">
              <a:latin typeface="Calibri" pitchFamily="34" charset="0"/>
            </a:endParaRPr>
          </a:p>
          <a:p>
            <a:pPr algn="just" eaLnBrk="1" hangingPunct="1">
              <a:spcBef>
                <a:spcPct val="0"/>
              </a:spcBef>
              <a:buClrTx/>
              <a:buSzTx/>
              <a:buFontTx/>
              <a:buNone/>
            </a:pPr>
            <a:r>
              <a:rPr lang="es-MX" altLang="es-MX" sz="2400" dirty="0" smtClean="0">
                <a:latin typeface="Calibri" pitchFamily="34" charset="0"/>
              </a:rPr>
              <a:t>Para </a:t>
            </a:r>
            <a:r>
              <a:rPr lang="es-MX" altLang="es-MX" sz="2400" dirty="0">
                <a:latin typeface="Calibri" pitchFamily="34" charset="0"/>
              </a:rPr>
              <a:t>cada área y función del proyecto se determinan los espacios necesarios tomándose en cuenta si se construye en una sola planta o en varios pisos.</a:t>
            </a:r>
          </a:p>
        </p:txBody>
      </p:sp>
      <p:pic>
        <p:nvPicPr>
          <p:cNvPr id="31747" name="Picture 2" descr="http://www.sistematc.it/images/LayOutGrigi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2636912"/>
            <a:ext cx="6508750"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859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normAutofit/>
          </a:bodyPr>
          <a:lstStyle/>
          <a:p>
            <a:pPr marL="68580" indent="0" algn="just">
              <a:buNone/>
            </a:pPr>
            <a:r>
              <a:rPr lang="es-ES" dirty="0"/>
              <a:t>En la última parte de </a:t>
            </a:r>
            <a:r>
              <a:rPr lang="es-ES" dirty="0" smtClean="0"/>
              <a:t>las diapositivas, </a:t>
            </a:r>
            <a:r>
              <a:rPr lang="es-ES" dirty="0"/>
              <a:t>se establecen las conclusiones de la investigación realizada</a:t>
            </a:r>
            <a:r>
              <a:rPr lang="es-ES" dirty="0" smtClean="0"/>
              <a:t>.</a:t>
            </a:r>
          </a:p>
          <a:p>
            <a:pPr marL="68580" indent="0" algn="just">
              <a:buNone/>
            </a:pPr>
            <a:endParaRPr lang="es-ES" dirty="0" smtClean="0"/>
          </a:p>
          <a:p>
            <a:pPr marL="68580" indent="0" algn="just">
              <a:buNone/>
            </a:pPr>
            <a:r>
              <a:rPr lang="es-ES" dirty="0"/>
              <a:t>Finalmente, se presenta la bibliografía citada, así como el manual de operación de los temas de la </a:t>
            </a:r>
            <a:r>
              <a:rPr lang="es-ES" b="1" dirty="0" smtClean="0"/>
              <a:t>Unidad 3</a:t>
            </a:r>
            <a:r>
              <a:rPr lang="es-ES" b="1" dirty="0"/>
              <a:t>. </a:t>
            </a:r>
            <a:r>
              <a:rPr lang="es-MX" b="1" dirty="0"/>
              <a:t>ESTUDIO TÉCNICO </a:t>
            </a:r>
            <a:r>
              <a:rPr lang="es-ES" dirty="0" smtClean="0"/>
              <a:t>del </a:t>
            </a:r>
            <a:r>
              <a:rPr lang="es-ES" dirty="0"/>
              <a:t>programa </a:t>
            </a:r>
            <a:r>
              <a:rPr lang="es-ES" dirty="0" smtClean="0"/>
              <a:t>de Proyecto Terminal (</a:t>
            </a:r>
            <a:r>
              <a:rPr lang="es-MX" dirty="0" smtClean="0"/>
              <a:t>Desarrollo </a:t>
            </a:r>
            <a:r>
              <a:rPr lang="es-MX" dirty="0"/>
              <a:t>de Negocios </a:t>
            </a:r>
            <a:r>
              <a:rPr lang="es-MX" dirty="0" smtClean="0"/>
              <a:t>Turísticos).</a:t>
            </a:r>
            <a:endParaRPr lang="es-MX" dirty="0"/>
          </a:p>
        </p:txBody>
      </p:sp>
    </p:spTree>
    <p:extLst>
      <p:ext uri="{BB962C8B-B14F-4D97-AF65-F5344CB8AC3E}">
        <p14:creationId xmlns:p14="http://schemas.microsoft.com/office/powerpoint/2010/main" val="31145189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3.1.6.Ubicación </a:t>
            </a:r>
            <a:r>
              <a:rPr lang="es-MX" sz="4400" b="1" dirty="0">
                <a:solidFill>
                  <a:schemeClr val="tx1"/>
                </a:solidFill>
              </a:rPr>
              <a:t>micro y macro de la empresa</a:t>
            </a:r>
            <a:r>
              <a:rPr lang="es-MX" sz="4400" dirty="0"/>
              <a:t/>
            </a:r>
            <a:br>
              <a:rPr lang="es-MX" sz="4400" dirty="0"/>
            </a:br>
            <a:r>
              <a:rPr lang="es-MX" sz="4800" b="1" dirty="0" smtClean="0">
                <a:solidFill>
                  <a:schemeClr val="tx1"/>
                </a:solidFill>
              </a:rPr>
              <a:t> </a:t>
            </a:r>
            <a:r>
              <a:rPr lang="es-MX" sz="4800" b="1" dirty="0">
                <a:solidFill>
                  <a:schemeClr val="tx1"/>
                </a:solidFill>
              </a:rPr>
              <a:t/>
            </a:r>
            <a:br>
              <a:rPr lang="es-MX" sz="4800" b="1" dirty="0">
                <a:solidFill>
                  <a:schemeClr val="tx1"/>
                </a:solidFill>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856663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836712"/>
            <a:ext cx="6777317" cy="4995917"/>
          </a:xfrm>
        </p:spPr>
        <p:txBody>
          <a:bodyPr/>
          <a:lstStyle/>
          <a:p>
            <a:pPr algn="just"/>
            <a:endParaRPr lang="es-MX" dirty="0" smtClean="0"/>
          </a:p>
          <a:p>
            <a:pPr algn="just"/>
            <a:endParaRPr lang="es-MX" dirty="0"/>
          </a:p>
          <a:p>
            <a:pPr algn="just"/>
            <a:r>
              <a:rPr lang="es-MX" dirty="0" smtClean="0"/>
              <a:t>“Encontrar la ubicación más ventajosa para el proyecto, es decir, la opción que cubra las exigencias o los requerimientos necesarios que contribuyan a minimizar los costos de inversión y gastos durante el periodo productivo del proyecto”.(Ortega, 2006: 126) </a:t>
            </a:r>
            <a:endParaRPr lang="es-MX" dirty="0"/>
          </a:p>
        </p:txBody>
      </p:sp>
    </p:spTree>
    <p:extLst>
      <p:ext uri="{BB962C8B-B14F-4D97-AF65-F5344CB8AC3E}">
        <p14:creationId xmlns:p14="http://schemas.microsoft.com/office/powerpoint/2010/main" val="39252846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CuadroTexto"/>
          <p:cNvSpPr txBox="1">
            <a:spLocks noChangeArrowheads="1"/>
          </p:cNvSpPr>
          <p:nvPr/>
        </p:nvSpPr>
        <p:spPr bwMode="auto">
          <a:xfrm>
            <a:off x="642938" y="214313"/>
            <a:ext cx="7500937"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s-MX" altLang="es-MX" sz="2800" b="1" dirty="0" smtClean="0">
                <a:latin typeface="Calibri" pitchFamily="34" charset="0"/>
              </a:rPr>
              <a:t>MICROLOCALIZACIÓN</a:t>
            </a:r>
            <a:endParaRPr lang="es-MX" altLang="es-MX" sz="2800" dirty="0">
              <a:latin typeface="Calibri" pitchFamily="34" charset="0"/>
            </a:endParaRPr>
          </a:p>
          <a:p>
            <a:pPr algn="just" eaLnBrk="1" hangingPunct="1">
              <a:spcBef>
                <a:spcPct val="0"/>
              </a:spcBef>
              <a:buClrTx/>
              <a:buSzTx/>
              <a:buFontTx/>
              <a:buNone/>
            </a:pPr>
            <a:r>
              <a:rPr lang="es-MX" altLang="es-MX" sz="2800" dirty="0">
                <a:latin typeface="Calibri" pitchFamily="34" charset="0"/>
              </a:rPr>
              <a:t>Es aquí donde se toman en cuenta los precios de terrenos, los costos de construcción y otros modelos locales con la cercanía de líneas y ductos, densidad de la circulación de vehículos, cercanía de servicios específicos, etc.</a:t>
            </a:r>
          </a:p>
        </p:txBody>
      </p:sp>
      <p:pic>
        <p:nvPicPr>
          <p:cNvPr id="22531" name="Picture 2" descr="http://www.cmic.org/icic/diplomado/20NO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924944"/>
            <a:ext cx="5286375" cy="283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48894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CuadroTexto"/>
          <p:cNvSpPr txBox="1">
            <a:spLocks noChangeArrowheads="1"/>
          </p:cNvSpPr>
          <p:nvPr/>
        </p:nvSpPr>
        <p:spPr bwMode="auto">
          <a:xfrm>
            <a:off x="500063" y="1143000"/>
            <a:ext cx="8143875" cy="395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None/>
            </a:pPr>
            <a:r>
              <a:rPr lang="es-MX" altLang="es-MX" sz="2800" dirty="0" smtClean="0">
                <a:latin typeface="Calibri" pitchFamily="34" charset="0"/>
              </a:rPr>
              <a:t>“A la selección del área donde se ubicará del proyecto se le conoce como proyecto de estudio de macro- localización. Para una planta industrial los factores de estudio que inciden con mayor frecuencia son: el mercado de consumo y las fuentes de materias primas y de manera secundaria están la disponibilidad de mano de obra y la infraestructura física y de servicios” (</a:t>
            </a:r>
            <a:r>
              <a:rPr lang="es-MX" sz="2800" dirty="0" smtClean="0">
                <a:latin typeface="Calibri" panose="020F0502020204030204" pitchFamily="34" charset="0"/>
              </a:rPr>
              <a:t>Ortega</a:t>
            </a:r>
            <a:r>
              <a:rPr lang="es-MX" sz="2800" dirty="0">
                <a:latin typeface="Calibri" panose="020F0502020204030204" pitchFamily="34" charset="0"/>
              </a:rPr>
              <a:t>, 2006: </a:t>
            </a:r>
            <a:r>
              <a:rPr lang="es-MX" sz="2800" dirty="0" smtClean="0">
                <a:latin typeface="Calibri" panose="020F0502020204030204" pitchFamily="34" charset="0"/>
              </a:rPr>
              <a:t>127) </a:t>
            </a:r>
            <a:endParaRPr lang="es-MX" sz="2800" dirty="0">
              <a:latin typeface="Calibri" panose="020F0502020204030204" pitchFamily="34" charset="0"/>
            </a:endParaRPr>
          </a:p>
          <a:p>
            <a:pPr algn="just" eaLnBrk="1" hangingPunct="1">
              <a:spcBef>
                <a:spcPct val="0"/>
              </a:spcBef>
              <a:buClrTx/>
              <a:buSzTx/>
              <a:buFontTx/>
              <a:buNone/>
            </a:pPr>
            <a:endParaRPr lang="es-MX" altLang="es-MX" sz="2800" dirty="0">
              <a:latin typeface="Calibri" pitchFamily="34" charset="0"/>
            </a:endParaRPr>
          </a:p>
        </p:txBody>
      </p:sp>
      <p:pic>
        <p:nvPicPr>
          <p:cNvPr id="21507" name="Picture 4" descr="http://www.minetur.gob.es/turismo/es-ES/PNIT/Eje3/PublishingImages/localizaci%c3%b3n_geogr%c3%a1fic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303002"/>
            <a:ext cx="2519363"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43010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CuadroTexto"/>
          <p:cNvSpPr txBox="1">
            <a:spLocks noChangeArrowheads="1"/>
          </p:cNvSpPr>
          <p:nvPr/>
        </p:nvSpPr>
        <p:spPr bwMode="auto">
          <a:xfrm>
            <a:off x="500063" y="1143000"/>
            <a:ext cx="814387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r>
              <a:rPr lang="es-MX" altLang="es-MX" sz="2800" dirty="0" smtClean="0">
                <a:latin typeface="Calibri" pitchFamily="34" charset="0"/>
              </a:rPr>
              <a:t>En </a:t>
            </a:r>
            <a:r>
              <a:rPr lang="es-MX" altLang="es-MX" sz="2800" dirty="0">
                <a:latin typeface="Calibri" pitchFamily="34" charset="0"/>
              </a:rPr>
              <a:t>la fase de la macro localización se analiza la estructura general de costos importantes del proyecto en estudio, debido a que en esta etapa del proyecto aún no se conocen los costos específicos; las consideraciones se basarán en estructuras típicas para proyectos similares.</a:t>
            </a:r>
          </a:p>
        </p:txBody>
      </p:sp>
      <p:pic>
        <p:nvPicPr>
          <p:cNvPr id="21508" name="Picture 6" descr="http://internetesmercadeo.com/wp-content/uploads/2010/07/localizacion_geografica.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4149080"/>
            <a:ext cx="273685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102891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1800" dirty="0" smtClean="0">
                <a:solidFill>
                  <a:schemeClr val="tx1"/>
                </a:solidFill>
              </a:rPr>
              <a:t>En el siguiente esquema se presentan algunos aspectos que se deben considerar para determinar la macro localización del proyecto: </a:t>
            </a:r>
            <a:endParaRPr lang="es-MX" sz="1800" dirty="0">
              <a:solidFill>
                <a:schemeClr val="tx1"/>
              </a:solidFill>
            </a:endParaRPr>
          </a:p>
        </p:txBody>
      </p:sp>
      <p:pic>
        <p:nvPicPr>
          <p:cNvPr id="4" name="Diagrama 8"/>
          <p:cNvPicPr>
            <a:picLocks noGrp="1" noChangeArrowheads="1"/>
          </p:cNvPicPr>
          <p:nvPr>
            <p:ph idx="1"/>
          </p:nvPr>
        </p:nvPicPr>
        <p:blipFill>
          <a:blip r:embed="rId2">
            <a:extLst>
              <a:ext uri="{28A0092B-C50C-407E-A947-70E740481C1C}">
                <a14:useLocalDpi xmlns:a14="http://schemas.microsoft.com/office/drawing/2010/main" val="0"/>
              </a:ext>
            </a:extLst>
          </a:blip>
          <a:srcRect t="-3433"/>
          <a:stretch>
            <a:fillRect/>
          </a:stretch>
        </p:blipFill>
        <p:spPr bwMode="auto">
          <a:xfrm>
            <a:off x="2407459" y="2700465"/>
            <a:ext cx="4048095" cy="275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01129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96752"/>
            <a:ext cx="6777317" cy="4635877"/>
          </a:xfrm>
        </p:spPr>
        <p:txBody>
          <a:bodyPr>
            <a:normAutofit lnSpcReduction="10000"/>
          </a:bodyPr>
          <a:lstStyle/>
          <a:p>
            <a:pPr marL="68580" indent="0" algn="just">
              <a:buNone/>
            </a:pPr>
            <a:r>
              <a:rPr lang="es-MX" dirty="0"/>
              <a:t>Un método sencillo y práctico para determinar la localización de un proyecto es  a través de la preselección se realiza en la forma siguiente:</a:t>
            </a:r>
          </a:p>
          <a:p>
            <a:pPr marL="68580" indent="0">
              <a:buNone/>
            </a:pPr>
            <a:endParaRPr lang="es-MX" dirty="0" smtClean="0"/>
          </a:p>
          <a:p>
            <a:pPr lvl="0" algn="just"/>
            <a:r>
              <a:rPr lang="es-MX" dirty="0" smtClean="0"/>
              <a:t>Se </a:t>
            </a:r>
            <a:r>
              <a:rPr lang="es-MX" dirty="0"/>
              <a:t>determina un área comprendida entre las fuentes de suministro de los principales insumos y de los principales mercados</a:t>
            </a:r>
            <a:r>
              <a:rPr lang="es-MX" dirty="0" smtClean="0"/>
              <a:t>.</a:t>
            </a:r>
          </a:p>
          <a:p>
            <a:pPr lvl="0" algn="just"/>
            <a:endParaRPr lang="es-MX" dirty="0"/>
          </a:p>
          <a:p>
            <a:pPr lvl="0" algn="just"/>
            <a:r>
              <a:rPr lang="es-MX" dirty="0"/>
              <a:t>Después se definen los factores vitales para el proyecto y se localizan los lugares en los cuales éstos existen</a:t>
            </a:r>
            <a:r>
              <a:rPr lang="es-MX" dirty="0" smtClean="0"/>
              <a:t>.</a:t>
            </a:r>
          </a:p>
          <a:p>
            <a:pPr lvl="0"/>
            <a:endParaRPr lang="es-MX" dirty="0"/>
          </a:p>
        </p:txBody>
      </p:sp>
    </p:spTree>
    <p:extLst>
      <p:ext uri="{BB962C8B-B14F-4D97-AF65-F5344CB8AC3E}">
        <p14:creationId xmlns:p14="http://schemas.microsoft.com/office/powerpoint/2010/main" val="33212657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algn="just"/>
            <a:r>
              <a:rPr lang="es-MX" dirty="0"/>
              <a:t>De estos lugares se eliminan aquellos que por razones obvias (infraestructura general deficiente, imposibilidad de obtener permisos de construir empresas del tipo estudiado, condiciones </a:t>
            </a:r>
            <a:r>
              <a:rPr lang="es-MX" dirty="0" smtClean="0"/>
              <a:t>climáticas </a:t>
            </a:r>
            <a:r>
              <a:rPr lang="es-MX" dirty="0"/>
              <a:t>muy desfavorables, etc.), resultan no favorables al proyecto.</a:t>
            </a:r>
          </a:p>
          <a:p>
            <a:pPr algn="just"/>
            <a:endParaRPr lang="es-MX" dirty="0"/>
          </a:p>
        </p:txBody>
      </p:sp>
      <p:pic>
        <p:nvPicPr>
          <p:cNvPr id="6" name="Picture 4" descr="http://t3.gstatic.com/images?q=tbn:ANd9GcTenYS5yVH_LfczIin7d7cc2CY2QyjNsXy9jH3hq-TnMDqL1nQLS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789041"/>
            <a:ext cx="5112568" cy="2376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647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772816"/>
            <a:ext cx="6777317" cy="4059813"/>
          </a:xfrm>
        </p:spPr>
        <p:txBody>
          <a:bodyPr/>
          <a:lstStyle/>
          <a:p>
            <a:pPr algn="just"/>
            <a:r>
              <a:rPr lang="es-MX" dirty="0" smtClean="0"/>
              <a:t>En general es válido afirmar, que la mejor ubicación del proyecto se encuentra en el cual la suma de todos los costos de operación es mínima. Cabe aclarar que en algunos casos, ubicaciones diferentes implican tamaños y tecnologías diferentes.</a:t>
            </a:r>
          </a:p>
          <a:p>
            <a:endParaRPr lang="es-MX" dirty="0"/>
          </a:p>
        </p:txBody>
      </p:sp>
      <p:pic>
        <p:nvPicPr>
          <p:cNvPr id="1026" name="Imagen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4365104"/>
            <a:ext cx="1850380"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89622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normAutofit/>
          </a:bodyPr>
          <a:lstStyle/>
          <a:p>
            <a:pPr marL="68580" indent="0" algn="ctr">
              <a:buNone/>
            </a:pPr>
            <a:r>
              <a:rPr lang="es-ES" sz="4600" b="1" dirty="0" smtClean="0"/>
              <a:t>CONCLUSIONES</a:t>
            </a:r>
          </a:p>
          <a:p>
            <a:pPr marL="68580" indent="0" algn="just">
              <a:buNone/>
            </a:pPr>
            <a:endParaRPr lang="es-ES" sz="1700" dirty="0" smtClean="0"/>
          </a:p>
          <a:p>
            <a:pPr marL="68580" indent="0" algn="just">
              <a:buNone/>
            </a:pPr>
            <a:r>
              <a:rPr lang="es-ES" sz="1700" dirty="0" smtClean="0"/>
              <a:t>Los </a:t>
            </a:r>
            <a:r>
              <a:rPr lang="es-ES" sz="1700" dirty="0"/>
              <a:t>proyectos de inversión han tenido gran auge en los últimos años debido al incremento de la creación de </a:t>
            </a:r>
            <a:r>
              <a:rPr lang="es-ES" sz="1700" dirty="0" smtClean="0"/>
              <a:t>empresas.</a:t>
            </a:r>
          </a:p>
          <a:p>
            <a:pPr marL="68580" indent="0" algn="just">
              <a:buNone/>
            </a:pPr>
            <a:endParaRPr lang="es-ES" sz="1700" dirty="0" smtClean="0"/>
          </a:p>
          <a:p>
            <a:pPr marL="68580" indent="0" algn="just">
              <a:buNone/>
            </a:pPr>
            <a:r>
              <a:rPr lang="es-ES_tradnl" sz="1800" dirty="0" smtClean="0"/>
              <a:t>La </a:t>
            </a:r>
            <a:r>
              <a:rPr lang="es-ES_tradnl" sz="1800" dirty="0"/>
              <a:t>información </a:t>
            </a:r>
            <a:r>
              <a:rPr lang="es-ES_tradnl" sz="1800" dirty="0" smtClean="0"/>
              <a:t>que se presenta en el Estudio Técnico se encuentra relacionada con </a:t>
            </a:r>
            <a:r>
              <a:rPr lang="es-ES_tradnl" sz="1800" dirty="0"/>
              <a:t>la </a:t>
            </a:r>
            <a:r>
              <a:rPr lang="es-ES_tradnl" sz="1800" dirty="0" smtClean="0"/>
              <a:t>localización,  infraestructura, tamaño, </a:t>
            </a:r>
            <a:r>
              <a:rPr lang="es-ES" sz="1800" dirty="0"/>
              <a:t>innovaciones tecnológicas, </a:t>
            </a:r>
            <a:r>
              <a:rPr lang="es-ES_tradnl" sz="1800" dirty="0" smtClean="0"/>
              <a:t>que </a:t>
            </a:r>
            <a:r>
              <a:rPr lang="es-ES_tradnl" sz="1800" dirty="0"/>
              <a:t>se </a:t>
            </a:r>
            <a:r>
              <a:rPr lang="es-ES_tradnl" sz="1800" dirty="0" smtClean="0"/>
              <a:t>requiere </a:t>
            </a:r>
            <a:r>
              <a:rPr lang="es-ES_tradnl" sz="1800" dirty="0"/>
              <a:t>para poder llevar a cabo </a:t>
            </a:r>
            <a:r>
              <a:rPr lang="es-ES_tradnl" sz="1800" dirty="0" smtClean="0"/>
              <a:t>el debido funcionamiento, dichos elementos permitirán determinar </a:t>
            </a:r>
            <a:r>
              <a:rPr lang="es-MX" sz="1800" dirty="0" smtClean="0"/>
              <a:t> </a:t>
            </a:r>
            <a:r>
              <a:rPr lang="es-MX" sz="1800" dirty="0"/>
              <a:t>la viabilidad del proyecto, justificando haber seleccionado la mejor </a:t>
            </a:r>
            <a:r>
              <a:rPr lang="es-MX" sz="1800" dirty="0" smtClean="0"/>
              <a:t>alternativa. </a:t>
            </a:r>
            <a:endParaRPr lang="es-MX" sz="1800" dirty="0"/>
          </a:p>
          <a:p>
            <a:pPr marL="68580" indent="0">
              <a:buNone/>
            </a:pPr>
            <a:endParaRPr lang="es-MX" sz="1800" dirty="0"/>
          </a:p>
          <a:p>
            <a:pPr marL="68580" indent="0" algn="just">
              <a:buNone/>
            </a:pPr>
            <a:endParaRPr lang="es-ES" sz="1700" b="1" dirty="0" smtClean="0"/>
          </a:p>
        </p:txBody>
      </p:sp>
    </p:spTree>
    <p:extLst>
      <p:ext uri="{BB962C8B-B14F-4D97-AF65-F5344CB8AC3E}">
        <p14:creationId xmlns:p14="http://schemas.microsoft.com/office/powerpoint/2010/main" val="873426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548680"/>
            <a:ext cx="6777317" cy="5283949"/>
          </a:xfrm>
        </p:spPr>
        <p:txBody>
          <a:bodyPr>
            <a:normAutofit/>
          </a:bodyPr>
          <a:lstStyle/>
          <a:p>
            <a:pPr marL="68580" lvl="0" indent="0">
              <a:buNone/>
            </a:pPr>
            <a:endParaRPr lang="es-MX" b="1" dirty="0" smtClean="0"/>
          </a:p>
          <a:p>
            <a:pPr marL="68580" lvl="0" indent="0">
              <a:buNone/>
            </a:pPr>
            <a:endParaRPr lang="es-MX" b="1" dirty="0"/>
          </a:p>
          <a:p>
            <a:pPr marL="68580" lvl="0" indent="0" algn="just">
              <a:buNone/>
            </a:pPr>
            <a:r>
              <a:rPr lang="es-MX" sz="3400" b="1" dirty="0" smtClean="0"/>
              <a:t>A continuación se presenta la estructura de la Unidad de Aprendizaje del programa de </a:t>
            </a:r>
            <a:r>
              <a:rPr lang="es-MX" sz="2800" dirty="0" smtClean="0"/>
              <a:t> </a:t>
            </a:r>
            <a:r>
              <a:rPr lang="es-MX" sz="2800" b="1" dirty="0" smtClean="0"/>
              <a:t>Proyecto Terminal (Desarrollo </a:t>
            </a:r>
            <a:r>
              <a:rPr lang="es-MX" sz="2800" b="1" dirty="0"/>
              <a:t>de Negocios </a:t>
            </a:r>
            <a:r>
              <a:rPr lang="es-MX" sz="2800" b="1" dirty="0" smtClean="0"/>
              <a:t>Turísticos):</a:t>
            </a:r>
          </a:p>
          <a:p>
            <a:pPr marL="68580" lvl="0" indent="0">
              <a:buNone/>
            </a:pPr>
            <a:r>
              <a:rPr lang="es-MX" sz="2800" b="1" dirty="0"/>
              <a:t>	</a:t>
            </a:r>
            <a:endParaRPr lang="es-MX" sz="2800" dirty="0"/>
          </a:p>
          <a:p>
            <a:pPr marL="68580" indent="0">
              <a:buNone/>
            </a:pPr>
            <a:endParaRPr lang="es-MX" dirty="0"/>
          </a:p>
        </p:txBody>
      </p:sp>
    </p:spTree>
    <p:extLst>
      <p:ext uri="{BB962C8B-B14F-4D97-AF65-F5344CB8AC3E}">
        <p14:creationId xmlns:p14="http://schemas.microsoft.com/office/powerpoint/2010/main" val="5206905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fontScale="47500" lnSpcReduction="20000"/>
          </a:bodyPr>
          <a:lstStyle/>
          <a:p>
            <a:endParaRPr lang="es-CR" dirty="0" smtClean="0"/>
          </a:p>
          <a:p>
            <a:pPr marL="68580" indent="0" algn="ctr">
              <a:buNone/>
            </a:pPr>
            <a:r>
              <a:rPr lang="es-CR" sz="6700" dirty="0" smtClean="0"/>
              <a:t>BIBLIOGRAFÍA</a:t>
            </a:r>
          </a:p>
          <a:p>
            <a:endParaRPr lang="es-CR" dirty="0"/>
          </a:p>
          <a:p>
            <a:r>
              <a:rPr lang="es-CR" dirty="0" smtClean="0"/>
              <a:t>Baca </a:t>
            </a:r>
            <a:r>
              <a:rPr lang="es-CR" dirty="0"/>
              <a:t>Urbina. Gabriel (2010). </a:t>
            </a:r>
            <a:r>
              <a:rPr lang="es-CR" i="1" dirty="0"/>
              <a:t>Evaluación de Proyectos</a:t>
            </a:r>
            <a:r>
              <a:rPr lang="es-CR" dirty="0"/>
              <a:t>.  </a:t>
            </a:r>
            <a:r>
              <a:rPr lang="en-US" dirty="0"/>
              <a:t>Ed.  Mc </a:t>
            </a:r>
            <a:r>
              <a:rPr lang="en-US" dirty="0" err="1"/>
              <a:t>Graw</a:t>
            </a:r>
            <a:r>
              <a:rPr lang="en-US" dirty="0"/>
              <a:t> Hill.  México.</a:t>
            </a:r>
            <a:endParaRPr lang="es-MX" dirty="0"/>
          </a:p>
          <a:p>
            <a:pPr marL="68580" indent="0">
              <a:buNone/>
            </a:pPr>
            <a:endParaRPr lang="es-MX" dirty="0"/>
          </a:p>
          <a:p>
            <a:r>
              <a:rPr lang="en-US" dirty="0"/>
              <a:t>Hair, Joseph F., Mc Daniel, Carl, Lamb Charles W. (2006). </a:t>
            </a:r>
            <a:r>
              <a:rPr lang="es-CR" i="1" dirty="0"/>
              <a:t>Marketing.</a:t>
            </a:r>
            <a:r>
              <a:rPr lang="es-CR" dirty="0"/>
              <a:t> Editorial Thomson, </a:t>
            </a:r>
            <a:r>
              <a:rPr lang="es-MX" dirty="0"/>
              <a:t>Octava edición, México.   </a:t>
            </a:r>
          </a:p>
          <a:p>
            <a:pPr marL="68580" indent="0">
              <a:buNone/>
            </a:pPr>
            <a:endParaRPr lang="es-MX" dirty="0"/>
          </a:p>
          <a:p>
            <a:r>
              <a:rPr lang="es-CR" dirty="0"/>
              <a:t>Hernández </a:t>
            </a:r>
            <a:r>
              <a:rPr lang="es-CR" dirty="0" err="1"/>
              <a:t>Hernández</a:t>
            </a:r>
            <a:r>
              <a:rPr lang="es-CR" dirty="0"/>
              <a:t>, Abraham, Hernández Villalobos, Abraham, Hernández Suárez Alejandro. (2001</a:t>
            </a:r>
            <a:r>
              <a:rPr lang="es-CR" dirty="0" smtClean="0"/>
              <a:t>).  </a:t>
            </a:r>
            <a:r>
              <a:rPr lang="es-CR" i="1" dirty="0"/>
              <a:t>Formulación y Evaluación de  Proyectos de Inversión</a:t>
            </a:r>
            <a:r>
              <a:rPr lang="es-CR" dirty="0"/>
              <a:t>. Ed. </a:t>
            </a:r>
            <a:r>
              <a:rPr lang="es-CR" dirty="0" err="1"/>
              <a:t>Cengage</a:t>
            </a:r>
            <a:r>
              <a:rPr lang="es-CR" dirty="0"/>
              <a:t> </a:t>
            </a:r>
            <a:r>
              <a:rPr lang="es-CR" dirty="0" err="1"/>
              <a:t>Learning</a:t>
            </a:r>
            <a:r>
              <a:rPr lang="es-CR" dirty="0"/>
              <a:t>. </a:t>
            </a:r>
            <a:r>
              <a:rPr lang="es-CR" dirty="0" smtClean="0"/>
              <a:t>México.</a:t>
            </a:r>
            <a:endParaRPr lang="es-MX" dirty="0"/>
          </a:p>
          <a:p>
            <a:pPr marL="68580" indent="0">
              <a:buNone/>
            </a:pPr>
            <a:endParaRPr lang="es-MX" dirty="0"/>
          </a:p>
          <a:p>
            <a:r>
              <a:rPr lang="es-CR" dirty="0"/>
              <a:t>NACIONAL FINANCIERA (1992).  </a:t>
            </a:r>
            <a:r>
              <a:rPr lang="es-CR" i="1" dirty="0"/>
              <a:t>Diplomado en el Ciclo de vida de los proyectos de Inversión.</a:t>
            </a:r>
            <a:r>
              <a:rPr lang="es-CR" dirty="0"/>
              <a:t>  Ed. Nacional Financiera</a:t>
            </a:r>
            <a:r>
              <a:rPr lang="es-CR" dirty="0" smtClean="0"/>
              <a:t>. México. </a:t>
            </a:r>
          </a:p>
          <a:p>
            <a:pPr marL="68580" indent="0">
              <a:buNone/>
            </a:pPr>
            <a:endParaRPr lang="es-MX" dirty="0"/>
          </a:p>
          <a:p>
            <a:r>
              <a:rPr lang="es-MX" dirty="0"/>
              <a:t>Ortega Castro, Alfonso. (2006). </a:t>
            </a:r>
            <a:r>
              <a:rPr lang="es-MX" i="1" dirty="0"/>
              <a:t>Proyectos de Inversión.</a:t>
            </a:r>
            <a:r>
              <a:rPr lang="es-MX" dirty="0"/>
              <a:t> Ed. CECSA. México </a:t>
            </a:r>
          </a:p>
          <a:p>
            <a:pPr marL="68580" indent="0">
              <a:buNone/>
            </a:pPr>
            <a:endParaRPr lang="es-MX" dirty="0"/>
          </a:p>
          <a:p>
            <a:r>
              <a:rPr lang="es-MX" dirty="0" err="1"/>
              <a:t>Kotler</a:t>
            </a:r>
            <a:r>
              <a:rPr lang="es-MX" dirty="0"/>
              <a:t> &amp; </a:t>
            </a:r>
            <a:r>
              <a:rPr lang="es-MX" dirty="0" err="1"/>
              <a:t>Armostrong</a:t>
            </a:r>
            <a:r>
              <a:rPr lang="es-MX" dirty="0"/>
              <a:t>. (2008). </a:t>
            </a:r>
            <a:r>
              <a:rPr lang="es-MX" i="1" dirty="0"/>
              <a:t>Fundamentos de Marketing.</a:t>
            </a:r>
            <a:r>
              <a:rPr lang="es-MX" dirty="0"/>
              <a:t> Octava Edición  Ed. Pearson </a:t>
            </a:r>
            <a:r>
              <a:rPr lang="es-MX" dirty="0" err="1"/>
              <a:t>Pretince</a:t>
            </a:r>
            <a:r>
              <a:rPr lang="es-MX" dirty="0"/>
              <a:t> Hall. </a:t>
            </a:r>
            <a:r>
              <a:rPr lang="es-MX" dirty="0" smtClean="0"/>
              <a:t>México.</a:t>
            </a:r>
            <a:endParaRPr lang="es-MX" dirty="0"/>
          </a:p>
          <a:p>
            <a:pPr marL="68580" indent="0">
              <a:buNone/>
            </a:pPr>
            <a:endParaRPr lang="es-MX" dirty="0"/>
          </a:p>
          <a:p>
            <a:r>
              <a:rPr lang="en-US" dirty="0" err="1"/>
              <a:t>Sapag</a:t>
            </a:r>
            <a:r>
              <a:rPr lang="en-US" dirty="0"/>
              <a:t> Nassir, Chain. (2007). </a:t>
            </a:r>
            <a:r>
              <a:rPr lang="es-MX" i="1" dirty="0"/>
              <a:t>Proyectos de Inversión.</a:t>
            </a:r>
            <a:r>
              <a:rPr lang="es-MX" dirty="0"/>
              <a:t> Formulación y Evaluación. Ed. Pearson </a:t>
            </a:r>
            <a:r>
              <a:rPr lang="es-MX" dirty="0" err="1"/>
              <a:t>Pretince</a:t>
            </a:r>
            <a:r>
              <a:rPr lang="es-MX" dirty="0"/>
              <a:t> Hall. </a:t>
            </a:r>
            <a:r>
              <a:rPr lang="en-US" dirty="0" smtClean="0"/>
              <a:t>México.</a:t>
            </a:r>
            <a:endParaRPr lang="es-MX" dirty="0"/>
          </a:p>
          <a:p>
            <a:pPr marL="68580" indent="0">
              <a:buNone/>
            </a:pPr>
            <a:r>
              <a:rPr lang="en-US" dirty="0" smtClean="0"/>
              <a:t>  </a:t>
            </a:r>
            <a:endParaRPr lang="es-MX" dirty="0"/>
          </a:p>
          <a:p>
            <a:r>
              <a:rPr lang="en-US" dirty="0"/>
              <a:t>Stanton, William J., </a:t>
            </a:r>
            <a:r>
              <a:rPr lang="en-US" dirty="0" err="1"/>
              <a:t>Etzel</a:t>
            </a:r>
            <a:r>
              <a:rPr lang="en-US" dirty="0"/>
              <a:t>, Michael J. y Walker, Bruce J</a:t>
            </a:r>
            <a:r>
              <a:rPr lang="en-US" dirty="0" smtClean="0"/>
              <a:t>. (2007). </a:t>
            </a:r>
            <a:r>
              <a:rPr lang="en-US" i="1" dirty="0" err="1"/>
              <a:t>Fundamentos</a:t>
            </a:r>
            <a:r>
              <a:rPr lang="en-US" i="1" dirty="0"/>
              <a:t> de Marketing.</a:t>
            </a:r>
            <a:r>
              <a:rPr lang="en-US" dirty="0"/>
              <a:t> </a:t>
            </a:r>
            <a:r>
              <a:rPr lang="en-US" dirty="0" err="1"/>
              <a:t>Editori</a:t>
            </a:r>
            <a:r>
              <a:rPr lang="es-MX" dirty="0"/>
              <a:t>al Mc. </a:t>
            </a:r>
            <a:r>
              <a:rPr lang="en-US" dirty="0" err="1"/>
              <a:t>Graw</a:t>
            </a:r>
            <a:r>
              <a:rPr lang="en-US" dirty="0"/>
              <a:t> Hill. México.</a:t>
            </a:r>
            <a:endParaRPr lang="es-MX" dirty="0"/>
          </a:p>
          <a:p>
            <a:pPr marL="68580" indent="0">
              <a:buNone/>
            </a:pPr>
            <a:endParaRPr lang="es-MX" dirty="0"/>
          </a:p>
          <a:p>
            <a:endParaRPr lang="es-MX" dirty="0"/>
          </a:p>
        </p:txBody>
      </p:sp>
    </p:spTree>
    <p:extLst>
      <p:ext uri="{BB962C8B-B14F-4D97-AF65-F5344CB8AC3E}">
        <p14:creationId xmlns:p14="http://schemas.microsoft.com/office/powerpoint/2010/main" val="22391636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1042988" y="500063"/>
            <a:ext cx="7024687" cy="928687"/>
          </a:xfrm>
        </p:spPr>
        <p:txBody>
          <a:bodyPr/>
          <a:lstStyle/>
          <a:p>
            <a:pPr algn="ctr"/>
            <a:r>
              <a:rPr lang="es-MX" altLang="es-MX" dirty="0" smtClean="0"/>
              <a:t>MANUAL DE OPERACIÓN </a:t>
            </a:r>
          </a:p>
        </p:txBody>
      </p:sp>
      <p:sp>
        <p:nvSpPr>
          <p:cNvPr id="34819" name="2 Marcador de contenido"/>
          <p:cNvSpPr>
            <a:spLocks noGrp="1"/>
          </p:cNvSpPr>
          <p:nvPr>
            <p:ph idx="1"/>
          </p:nvPr>
        </p:nvSpPr>
        <p:spPr>
          <a:xfrm>
            <a:off x="1042988" y="1571625"/>
            <a:ext cx="6777037" cy="4500563"/>
          </a:xfrm>
        </p:spPr>
        <p:txBody>
          <a:bodyPr>
            <a:normAutofit fontScale="92500"/>
          </a:bodyPr>
          <a:lstStyle/>
          <a:p>
            <a:pPr algn="just">
              <a:buNone/>
            </a:pPr>
            <a:r>
              <a:rPr lang="es-MX" altLang="es-MX" sz="1800" dirty="0" smtClean="0"/>
              <a:t>    Como una aportación a una formación más integral del alumno y a fin de que el </a:t>
            </a:r>
            <a:r>
              <a:rPr lang="es-MX" sz="1800" b="1" dirty="0"/>
              <a:t>Programa de Proyecto Terminal (Desarrollo de Negocios Turísticos) </a:t>
            </a:r>
            <a:r>
              <a:rPr lang="es-MX" sz="1800" b="1" i="1" dirty="0"/>
              <a:t>Especialidad en Administración de Empresas Turísticas, </a:t>
            </a:r>
            <a:r>
              <a:rPr lang="es-MX" sz="1800" b="1" dirty="0"/>
              <a:t> perteneciente a la FACULTAD DE TURISMO Y </a:t>
            </a:r>
            <a:r>
              <a:rPr lang="es-MX" sz="1800" b="1" dirty="0" smtClean="0"/>
              <a:t>GASTRONOMÍA, </a:t>
            </a:r>
            <a:r>
              <a:rPr lang="es-MX" altLang="es-MX" sz="1800" dirty="0" smtClean="0"/>
              <a:t>se auxilie de material que corresponda adecuadamente al programa; se incluyen </a:t>
            </a:r>
            <a:r>
              <a:rPr lang="es-MX" altLang="es-MX" sz="1800" b="1" dirty="0" smtClean="0"/>
              <a:t>diapositivas </a:t>
            </a:r>
            <a:r>
              <a:rPr lang="es-MX" altLang="es-MX" sz="1800" dirty="0" smtClean="0"/>
              <a:t>que abordan  la </a:t>
            </a:r>
            <a:r>
              <a:rPr lang="es-MX" altLang="es-MX" sz="1800" b="1" dirty="0" smtClean="0"/>
              <a:t>Unidad 3. ESTUDIO TÉCNICO</a:t>
            </a:r>
            <a:r>
              <a:rPr lang="es-MX" altLang="es-MX" sz="1800" dirty="0" smtClean="0"/>
              <a:t> y son una guía para el desarrollo ordenado en una clase, </a:t>
            </a:r>
            <a:r>
              <a:rPr lang="es-MX" altLang="es-MX" sz="1800" b="1" dirty="0" smtClean="0"/>
              <a:t>incluyendo imágenes, logotipos y  lemas comerciales registrados por las empresas para hacer más atractiva la presentación </a:t>
            </a:r>
            <a:r>
              <a:rPr lang="es-MX" altLang="es-MX" sz="1800" dirty="0" smtClean="0"/>
              <a:t>y abordar el tema de forma dinámica,  es importante recordar que este material es de </a:t>
            </a:r>
            <a:r>
              <a:rPr lang="es-MX" altLang="es-MX" sz="1800" b="1" dirty="0" smtClean="0"/>
              <a:t>apoyo para el profesor</a:t>
            </a:r>
            <a:r>
              <a:rPr lang="es-MX" altLang="es-MX" sz="1800" dirty="0" smtClean="0"/>
              <a:t> ya que después de haber asistido al curso de “Elaboración de Materiales Didácticos” (Ver anexos),  se ha podido comprobar que el alumno puede recordar de manera rápida cada uno de los conceptos. </a:t>
            </a:r>
          </a:p>
          <a:p>
            <a:pPr>
              <a:buFont typeface="Wingdings 2" pitchFamily="18" charset="2"/>
              <a:buNone/>
            </a:pPr>
            <a:endParaRPr lang="es-MX" altLang="es-MX" sz="1800" dirty="0" smtClean="0"/>
          </a:p>
        </p:txBody>
      </p:sp>
    </p:spTree>
    <p:extLst>
      <p:ext uri="{BB962C8B-B14F-4D97-AF65-F5344CB8AC3E}">
        <p14:creationId xmlns:p14="http://schemas.microsoft.com/office/powerpoint/2010/main" val="32949400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normAutofit fontScale="92500" lnSpcReduction="20000"/>
          </a:bodyPr>
          <a:lstStyle/>
          <a:p>
            <a:pPr marL="68580" lvl="0" indent="0">
              <a:buNone/>
            </a:pPr>
            <a:r>
              <a:rPr lang="es-MX" sz="2200" b="1" dirty="0" smtClean="0"/>
              <a:t>A continuación se presentan las clases que se sugieren para abordar cada tema: </a:t>
            </a:r>
          </a:p>
          <a:p>
            <a:pPr marL="68580" lvl="0" indent="0">
              <a:buNone/>
            </a:pPr>
            <a:endParaRPr lang="es-MX" sz="2200" b="1" dirty="0"/>
          </a:p>
          <a:p>
            <a:pPr marL="68580" lvl="0" indent="0">
              <a:buNone/>
            </a:pPr>
            <a:r>
              <a:rPr lang="es-MX" sz="2200" b="1" dirty="0" smtClean="0"/>
              <a:t>UNIDAD </a:t>
            </a:r>
            <a:r>
              <a:rPr lang="es-MX" sz="2200" b="1" dirty="0"/>
              <a:t>DE </a:t>
            </a:r>
            <a:r>
              <a:rPr lang="es-MX" sz="2200" b="1" dirty="0" smtClean="0"/>
              <a:t>COMPETENCIA 3. ESTUDIO TÉCNICO</a:t>
            </a:r>
          </a:p>
          <a:p>
            <a:pPr marL="68580" indent="0">
              <a:buNone/>
            </a:pPr>
            <a:endParaRPr lang="es-MX" sz="2200" b="1" dirty="0"/>
          </a:p>
          <a:p>
            <a:pPr marL="68580" indent="0">
              <a:buNone/>
            </a:pPr>
            <a:r>
              <a:rPr lang="es-MX" sz="1900" b="1" dirty="0"/>
              <a:t>3.1.1 Descripción del  proceso del producto y/o Servicio</a:t>
            </a:r>
          </a:p>
          <a:p>
            <a:pPr marL="68580" indent="0">
              <a:buNone/>
            </a:pPr>
            <a:r>
              <a:rPr lang="es-MX" sz="1900" b="1" dirty="0"/>
              <a:t>3.1.2 Determinación de la capacidad del Producto o </a:t>
            </a:r>
            <a:r>
              <a:rPr lang="es-MX" sz="1900" b="1" dirty="0" smtClean="0"/>
              <a:t>Servicio</a:t>
            </a:r>
          </a:p>
          <a:p>
            <a:pPr marL="68580" lvl="1" indent="0">
              <a:buNone/>
            </a:pPr>
            <a:r>
              <a:rPr lang="es-ES" sz="1900" b="1" dirty="0">
                <a:solidFill>
                  <a:srgbClr val="FF0000"/>
                </a:solidFill>
              </a:rPr>
              <a:t>Se recomienda abordar el tema en </a:t>
            </a:r>
            <a:r>
              <a:rPr lang="es-ES" sz="2000" b="1" dirty="0">
                <a:solidFill>
                  <a:srgbClr val="FF0000"/>
                </a:solidFill>
              </a:rPr>
              <a:t>dos horas clase</a:t>
            </a:r>
            <a:endParaRPr lang="es-MX" sz="2000" b="1" dirty="0">
              <a:solidFill>
                <a:srgbClr val="FF0000"/>
              </a:solidFill>
            </a:endParaRPr>
          </a:p>
          <a:p>
            <a:pPr marL="68580" indent="0">
              <a:buNone/>
            </a:pPr>
            <a:endParaRPr lang="es-MX" sz="1900" b="1" dirty="0"/>
          </a:p>
          <a:p>
            <a:pPr marL="68580" indent="0">
              <a:buNone/>
            </a:pPr>
            <a:r>
              <a:rPr lang="es-MX" sz="1900" b="1" dirty="0"/>
              <a:t>3.1.3 Descripción de la Maquinaria, Equipo e Instalaciones</a:t>
            </a:r>
          </a:p>
          <a:p>
            <a:pPr marL="68580" indent="0">
              <a:buNone/>
            </a:pPr>
            <a:r>
              <a:rPr lang="es-MX" sz="1900" b="1" dirty="0"/>
              <a:t>3.1.4 Requerimiento de la Materia </a:t>
            </a:r>
            <a:r>
              <a:rPr lang="es-MX" sz="1900" b="1" dirty="0" smtClean="0"/>
              <a:t>Prima</a:t>
            </a:r>
          </a:p>
          <a:p>
            <a:pPr marL="68580" lvl="1" indent="0">
              <a:buNone/>
            </a:pPr>
            <a:r>
              <a:rPr lang="es-ES" sz="1900" b="1" dirty="0">
                <a:solidFill>
                  <a:srgbClr val="FF0000"/>
                </a:solidFill>
              </a:rPr>
              <a:t>Se recomienda abordar el tema en </a:t>
            </a:r>
            <a:r>
              <a:rPr lang="es-ES" sz="2000" b="1" dirty="0">
                <a:solidFill>
                  <a:srgbClr val="FF0000"/>
                </a:solidFill>
              </a:rPr>
              <a:t>dos horas clase</a:t>
            </a:r>
            <a:endParaRPr lang="es-MX" sz="2000" b="1" dirty="0">
              <a:solidFill>
                <a:srgbClr val="FF0000"/>
              </a:solidFill>
            </a:endParaRPr>
          </a:p>
          <a:p>
            <a:pPr marL="68580" indent="0">
              <a:buNone/>
            </a:pPr>
            <a:endParaRPr lang="es-MX" sz="1900" b="1" dirty="0"/>
          </a:p>
          <a:p>
            <a:pPr marL="68580" indent="0">
              <a:buNone/>
            </a:pPr>
            <a:r>
              <a:rPr lang="es-MX" sz="1900" b="1" dirty="0"/>
              <a:t>3.1.5 Diseño, Distribución de Planta Alta y Oficina</a:t>
            </a:r>
          </a:p>
          <a:p>
            <a:pPr marL="68580" indent="0">
              <a:buNone/>
            </a:pPr>
            <a:r>
              <a:rPr lang="es-MX" sz="1900" b="1" dirty="0"/>
              <a:t>3.1.6.Ubicación micro y macro de la </a:t>
            </a:r>
            <a:r>
              <a:rPr lang="es-MX" sz="1900" b="1" dirty="0" smtClean="0"/>
              <a:t>empresa</a:t>
            </a:r>
          </a:p>
          <a:p>
            <a:pPr marL="68580" lvl="1" indent="0">
              <a:buNone/>
            </a:pPr>
            <a:r>
              <a:rPr lang="es-ES" sz="1900" b="1" dirty="0">
                <a:solidFill>
                  <a:srgbClr val="FF0000"/>
                </a:solidFill>
              </a:rPr>
              <a:t>Se recomienda abordar el tema en </a:t>
            </a:r>
            <a:r>
              <a:rPr lang="es-ES" sz="2000" b="1" dirty="0">
                <a:solidFill>
                  <a:srgbClr val="FF0000"/>
                </a:solidFill>
              </a:rPr>
              <a:t>dos horas clase</a:t>
            </a:r>
            <a:endParaRPr lang="es-MX" sz="2000" b="1" dirty="0">
              <a:solidFill>
                <a:srgbClr val="FF0000"/>
              </a:solidFill>
            </a:endParaRPr>
          </a:p>
          <a:p>
            <a:pPr marL="68580" indent="0">
              <a:buNone/>
            </a:pPr>
            <a:endParaRPr lang="es-MX" sz="1900" b="1" dirty="0"/>
          </a:p>
          <a:p>
            <a:pPr marL="365760" lvl="1" indent="0">
              <a:buNone/>
            </a:pPr>
            <a:endParaRPr lang="es-MX" sz="1900" dirty="0"/>
          </a:p>
          <a:p>
            <a:endParaRPr lang="es-MX" sz="1900" dirty="0"/>
          </a:p>
        </p:txBody>
      </p:sp>
    </p:spTree>
    <p:extLst>
      <p:ext uri="{BB962C8B-B14F-4D97-AF65-F5344CB8AC3E}">
        <p14:creationId xmlns:p14="http://schemas.microsoft.com/office/powerpoint/2010/main" val="20795504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Marcador de contenido"/>
          <p:cNvSpPr>
            <a:spLocks noGrp="1"/>
          </p:cNvSpPr>
          <p:nvPr>
            <p:ph idx="1"/>
          </p:nvPr>
        </p:nvSpPr>
        <p:spPr>
          <a:xfrm>
            <a:off x="1042988" y="785813"/>
            <a:ext cx="6777037" cy="5046662"/>
          </a:xfrm>
        </p:spPr>
        <p:txBody>
          <a:bodyPr>
            <a:normAutofit/>
          </a:bodyPr>
          <a:lstStyle/>
          <a:p>
            <a:pPr algn="just">
              <a:buFont typeface="Wingdings 2" pitchFamily="18" charset="2"/>
              <a:buNone/>
            </a:pPr>
            <a:r>
              <a:rPr lang="es-MX" altLang="es-MX" dirty="0" smtClean="0"/>
              <a:t>   </a:t>
            </a:r>
          </a:p>
          <a:p>
            <a:pPr algn="just">
              <a:buFont typeface="Wingdings 2" pitchFamily="18" charset="2"/>
              <a:buNone/>
            </a:pPr>
            <a:endParaRPr lang="es-MX" altLang="es-MX" dirty="0"/>
          </a:p>
          <a:p>
            <a:pPr algn="just">
              <a:buFont typeface="Wingdings 2" pitchFamily="18" charset="2"/>
              <a:buNone/>
            </a:pPr>
            <a:endParaRPr lang="es-MX" altLang="es-MX" dirty="0" smtClean="0"/>
          </a:p>
          <a:p>
            <a:pPr algn="just">
              <a:buFont typeface="Wingdings 2" pitchFamily="18" charset="2"/>
              <a:buNone/>
            </a:pPr>
            <a:r>
              <a:rPr lang="es-MX" altLang="es-MX" dirty="0"/>
              <a:t> </a:t>
            </a:r>
            <a:r>
              <a:rPr lang="es-MX" altLang="es-MX" dirty="0" smtClean="0"/>
              <a:t>  Con estas diapositivas el profesor podrá operar el curso de manera </a:t>
            </a:r>
            <a:r>
              <a:rPr lang="es-MX" altLang="es-MX" b="1" dirty="0" smtClean="0"/>
              <a:t>ordenada </a:t>
            </a:r>
            <a:r>
              <a:rPr lang="es-MX" altLang="es-MX" dirty="0" smtClean="0"/>
              <a:t>considerando los </a:t>
            </a:r>
            <a:r>
              <a:rPr lang="es-MX" altLang="es-MX" b="1" dirty="0" smtClean="0"/>
              <a:t>tiempos y clases</a:t>
            </a:r>
            <a:r>
              <a:rPr lang="es-MX" altLang="es-MX" dirty="0" smtClean="0"/>
              <a:t> que se manejan durante el semestre, </a:t>
            </a:r>
            <a:r>
              <a:rPr lang="es-MX" altLang="es-MX" b="1" dirty="0" smtClean="0"/>
              <a:t>exponiendo ejemplos y ampliando cada punto</a:t>
            </a:r>
            <a:r>
              <a:rPr lang="es-MX" altLang="es-MX" dirty="0" smtClean="0"/>
              <a:t> que refiere el programa. </a:t>
            </a:r>
          </a:p>
          <a:p>
            <a:pPr algn="just">
              <a:buFont typeface="Wingdings 2" pitchFamily="18" charset="2"/>
              <a:buNone/>
            </a:pPr>
            <a:endParaRPr lang="es-MX" altLang="es-MX" dirty="0" smtClean="0"/>
          </a:p>
          <a:p>
            <a:pPr algn="just">
              <a:buFont typeface="Wingdings 2" pitchFamily="18" charset="2"/>
              <a:buNone/>
            </a:pPr>
            <a:r>
              <a:rPr lang="es-MX" altLang="es-MX" dirty="0" smtClean="0"/>
              <a:t>   </a:t>
            </a:r>
          </a:p>
        </p:txBody>
      </p:sp>
    </p:spTree>
    <p:extLst>
      <p:ext uri="{BB962C8B-B14F-4D97-AF65-F5344CB8AC3E}">
        <p14:creationId xmlns:p14="http://schemas.microsoft.com/office/powerpoint/2010/main" val="287128227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84784"/>
            <a:ext cx="6777317" cy="4347845"/>
          </a:xfrm>
        </p:spPr>
        <p:txBody>
          <a:bodyPr>
            <a:normAutofit/>
          </a:bodyPr>
          <a:lstStyle/>
          <a:p>
            <a:pPr algn="just"/>
            <a:r>
              <a:rPr lang="es-MX" altLang="es-MX" dirty="0"/>
              <a:t>El material que propongo está enfocado a lograr de una forma </a:t>
            </a:r>
            <a:r>
              <a:rPr lang="es-MX" altLang="es-MX" b="1" dirty="0"/>
              <a:t>más interesante</a:t>
            </a:r>
            <a:r>
              <a:rPr lang="es-MX" altLang="es-MX" dirty="0"/>
              <a:t> para el </a:t>
            </a:r>
            <a:r>
              <a:rPr lang="es-MX" altLang="es-MX" dirty="0" smtClean="0"/>
              <a:t>estudiante </a:t>
            </a:r>
            <a:r>
              <a:rPr lang="es-MX" altLang="es-MX" dirty="0"/>
              <a:t>la comprensión del tema a estudiar. Así como una guía que permitirá abordar el tema considerando la experiencia y dominio del Estudio </a:t>
            </a:r>
            <a:r>
              <a:rPr lang="es-MX" altLang="es-MX" dirty="0" smtClean="0"/>
              <a:t>Técnico </a:t>
            </a:r>
            <a:r>
              <a:rPr lang="es-MX" altLang="es-MX" dirty="0"/>
              <a:t>por parte del </a:t>
            </a:r>
            <a:r>
              <a:rPr lang="es-MX" altLang="es-MX" dirty="0" smtClean="0"/>
              <a:t>profesor </a:t>
            </a:r>
            <a:r>
              <a:rPr lang="es-MX" dirty="0" smtClean="0"/>
              <a:t>y </a:t>
            </a:r>
            <a:r>
              <a:rPr lang="es-MX" dirty="0"/>
              <a:t>con ello tener la </a:t>
            </a:r>
            <a:r>
              <a:rPr lang="es-MX" b="1" dirty="0"/>
              <a:t>habilidad </a:t>
            </a:r>
            <a:r>
              <a:rPr lang="es-MX" dirty="0"/>
              <a:t>analizar, debatir, sintetizar, redactar y demostrar su creatividad, con una </a:t>
            </a:r>
            <a:r>
              <a:rPr lang="es-MX" b="1" dirty="0"/>
              <a:t>actitud </a:t>
            </a:r>
            <a:r>
              <a:rPr lang="es-MX" dirty="0"/>
              <a:t>de respeto y honestidad. </a:t>
            </a:r>
          </a:p>
          <a:p>
            <a:endParaRPr lang="es-MX" dirty="0"/>
          </a:p>
        </p:txBody>
      </p:sp>
    </p:spTree>
    <p:extLst>
      <p:ext uri="{BB962C8B-B14F-4D97-AF65-F5344CB8AC3E}">
        <p14:creationId xmlns:p14="http://schemas.microsoft.com/office/powerpoint/2010/main" val="1856117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68580" indent="0" algn="ctr">
              <a:buNone/>
            </a:pPr>
            <a:r>
              <a:rPr lang="es-MX" sz="6000" dirty="0" smtClean="0"/>
              <a:t>ANEXOS</a:t>
            </a:r>
            <a:endParaRPr lang="es-MX" sz="6000" dirty="0"/>
          </a:p>
        </p:txBody>
      </p:sp>
    </p:spTree>
    <p:extLst>
      <p:ext uri="{BB962C8B-B14F-4D97-AF65-F5344CB8AC3E}">
        <p14:creationId xmlns:p14="http://schemas.microsoft.com/office/powerpoint/2010/main" val="379396027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9427" y="980729"/>
            <a:ext cx="5605145" cy="4153564"/>
          </a:xfrm>
          <a:prstGeom prst="rect">
            <a:avLst/>
          </a:prstGeom>
          <a:noFill/>
          <a:ln>
            <a:noFill/>
          </a:ln>
        </p:spPr>
      </p:pic>
    </p:spTree>
    <p:extLst>
      <p:ext uri="{BB962C8B-B14F-4D97-AF65-F5344CB8AC3E}">
        <p14:creationId xmlns:p14="http://schemas.microsoft.com/office/powerpoint/2010/main" val="198832116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9427" y="1580515"/>
            <a:ext cx="5605145" cy="3696970"/>
          </a:xfrm>
          <a:prstGeom prst="rect">
            <a:avLst/>
          </a:prstGeom>
          <a:noFill/>
          <a:ln>
            <a:noFill/>
          </a:ln>
        </p:spPr>
      </p:pic>
    </p:spTree>
    <p:extLst>
      <p:ext uri="{BB962C8B-B14F-4D97-AF65-F5344CB8AC3E}">
        <p14:creationId xmlns:p14="http://schemas.microsoft.com/office/powerpoint/2010/main" val="303192301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9 de juli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9970" y="1286192"/>
            <a:ext cx="7084060" cy="4285615"/>
          </a:xfrm>
          <a:prstGeom prst="rect">
            <a:avLst/>
          </a:prstGeom>
          <a:noFill/>
          <a:ln>
            <a:noFill/>
          </a:ln>
        </p:spPr>
      </p:pic>
    </p:spTree>
    <p:extLst>
      <p:ext uri="{BB962C8B-B14F-4D97-AF65-F5344CB8AC3E}">
        <p14:creationId xmlns:p14="http://schemas.microsoft.com/office/powerpoint/2010/main" val="10963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normAutofit/>
          </a:bodyPr>
          <a:lstStyle/>
          <a:p>
            <a:pPr marL="68580" indent="0">
              <a:buNone/>
            </a:pPr>
            <a:r>
              <a:rPr lang="es-MX" dirty="0"/>
              <a:t>1. DESCRIPCIÓN DE LA EMPRESA</a:t>
            </a:r>
          </a:p>
          <a:p>
            <a:pPr marL="68580" indent="0">
              <a:buNone/>
            </a:pPr>
            <a:r>
              <a:rPr lang="es-MX" dirty="0"/>
              <a:t>1.1.2 Nombre y logo de la empresa</a:t>
            </a:r>
          </a:p>
          <a:p>
            <a:pPr marL="68580" indent="0">
              <a:buNone/>
            </a:pPr>
            <a:r>
              <a:rPr lang="es-MX" dirty="0"/>
              <a:t>1.1.3 Misión</a:t>
            </a:r>
          </a:p>
          <a:p>
            <a:pPr marL="68580" indent="0">
              <a:buNone/>
            </a:pPr>
            <a:r>
              <a:rPr lang="es-MX" dirty="0"/>
              <a:t>1.1.4 Visión</a:t>
            </a:r>
          </a:p>
          <a:p>
            <a:pPr marL="68580" indent="0">
              <a:buNone/>
            </a:pPr>
            <a:r>
              <a:rPr lang="es-MX" dirty="0"/>
              <a:t>1.1.5 Objetivos</a:t>
            </a:r>
          </a:p>
          <a:p>
            <a:pPr marL="68580" indent="0">
              <a:buNone/>
            </a:pPr>
            <a:r>
              <a:rPr lang="es-MX" dirty="0"/>
              <a:t>1.1.5.1Objetivos generales</a:t>
            </a:r>
          </a:p>
          <a:p>
            <a:pPr marL="68580" indent="0">
              <a:buNone/>
            </a:pPr>
            <a:r>
              <a:rPr lang="es-MX" dirty="0"/>
              <a:t>1.1.5.2 Objetivos específicos</a:t>
            </a:r>
          </a:p>
          <a:p>
            <a:pPr marL="68580" indent="0">
              <a:buNone/>
            </a:pPr>
            <a:r>
              <a:rPr lang="es-MX" dirty="0"/>
              <a:t>1.1.5.3 Objetivos a corto plazo</a:t>
            </a:r>
          </a:p>
          <a:p>
            <a:pPr marL="68580" indent="0">
              <a:buNone/>
            </a:pPr>
            <a:r>
              <a:rPr lang="es-MX" dirty="0"/>
              <a:t>1.1.5.4 Objetivos a mediano plazo</a:t>
            </a:r>
          </a:p>
          <a:p>
            <a:pPr marL="68580" indent="0">
              <a:buNone/>
            </a:pPr>
            <a:r>
              <a:rPr lang="es-MX" dirty="0"/>
              <a:t>1.1.5.5 Objetivos a largo plazo</a:t>
            </a:r>
          </a:p>
          <a:p>
            <a:endParaRPr lang="es-MX" dirty="0"/>
          </a:p>
        </p:txBody>
      </p:sp>
    </p:spTree>
    <p:extLst>
      <p:ext uri="{BB962C8B-B14F-4D97-AF65-F5344CB8AC3E}">
        <p14:creationId xmlns:p14="http://schemas.microsoft.com/office/powerpoint/2010/main" val="1372600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268760"/>
            <a:ext cx="6777317" cy="4563869"/>
          </a:xfrm>
        </p:spPr>
        <p:txBody>
          <a:bodyPr>
            <a:normAutofit fontScale="85000" lnSpcReduction="10000"/>
          </a:bodyPr>
          <a:lstStyle/>
          <a:p>
            <a:pPr marL="68580" lvl="0" indent="0">
              <a:buNone/>
            </a:pPr>
            <a:r>
              <a:rPr lang="es-ES" dirty="0"/>
              <a:t>Unidad de Competencia: </a:t>
            </a:r>
            <a:r>
              <a:rPr lang="es-MX" dirty="0">
                <a:solidFill>
                  <a:schemeClr val="tx1"/>
                </a:solidFill>
              </a:rPr>
              <a:t>2. ESTUDIO DE MERCADO</a:t>
            </a:r>
          </a:p>
          <a:p>
            <a:pPr marL="68580" indent="0">
              <a:buNone/>
            </a:pPr>
            <a:r>
              <a:rPr lang="es-MX" dirty="0"/>
              <a:t>2.1.1 Necesidades que atiende el proyecto</a:t>
            </a:r>
          </a:p>
          <a:p>
            <a:pPr marL="68580" indent="0">
              <a:buNone/>
            </a:pPr>
            <a:r>
              <a:rPr lang="es-MX" dirty="0"/>
              <a:t>2.1.2 Estudio de la Oferta</a:t>
            </a:r>
          </a:p>
          <a:p>
            <a:pPr marL="68580" indent="0">
              <a:buNone/>
            </a:pPr>
            <a:r>
              <a:rPr lang="es-MX" dirty="0"/>
              <a:t>2.1.3 Análisis de la Demanda</a:t>
            </a:r>
          </a:p>
          <a:p>
            <a:pPr marL="68580" indent="0">
              <a:buNone/>
            </a:pPr>
            <a:r>
              <a:rPr lang="es-MX" dirty="0"/>
              <a:t>2.1.4 Análisis de la competencia</a:t>
            </a:r>
          </a:p>
          <a:p>
            <a:pPr marL="68580" indent="0">
              <a:buNone/>
            </a:pPr>
            <a:r>
              <a:rPr lang="es-MX" dirty="0"/>
              <a:t>2.1.5 Determinación del perfil de consumidor</a:t>
            </a:r>
          </a:p>
          <a:p>
            <a:pPr marL="68580" indent="0">
              <a:buNone/>
            </a:pPr>
            <a:r>
              <a:rPr lang="es-MX" dirty="0"/>
              <a:t>2.1.5.1 Diseño de la investigación y fuente de datos</a:t>
            </a:r>
          </a:p>
          <a:p>
            <a:pPr marL="68580" indent="0">
              <a:buNone/>
            </a:pPr>
            <a:r>
              <a:rPr lang="es-MX" dirty="0"/>
              <a:t>2.1.5.1 Recolección de datos</a:t>
            </a:r>
          </a:p>
          <a:p>
            <a:pPr marL="68580" indent="0">
              <a:buNone/>
            </a:pPr>
            <a:r>
              <a:rPr lang="es-MX" dirty="0"/>
              <a:t>2.1.5.2 Procesamiento de datos</a:t>
            </a:r>
          </a:p>
          <a:p>
            <a:pPr marL="68580" indent="0">
              <a:buNone/>
            </a:pPr>
            <a:r>
              <a:rPr lang="es-MX" dirty="0"/>
              <a:t>2.1.5.3 Análisis de los datos</a:t>
            </a:r>
          </a:p>
          <a:p>
            <a:pPr marL="68580" indent="0">
              <a:buNone/>
            </a:pPr>
            <a:r>
              <a:rPr lang="es-MX" dirty="0"/>
              <a:t>2.1.5.4 Presentación de resultados</a:t>
            </a:r>
          </a:p>
          <a:p>
            <a:pPr marL="68580" indent="0">
              <a:buNone/>
            </a:pPr>
            <a:r>
              <a:rPr lang="es-MX" dirty="0" smtClean="0"/>
              <a:t>2.1.6. </a:t>
            </a:r>
            <a:r>
              <a:rPr lang="es-MX" dirty="0"/>
              <a:t>Plan de Mercadotecnia</a:t>
            </a:r>
          </a:p>
          <a:p>
            <a:pPr marL="68580" indent="0">
              <a:buNone/>
            </a:pPr>
            <a:r>
              <a:rPr lang="es-MX" dirty="0" smtClean="0"/>
              <a:t>2.1.7. La </a:t>
            </a:r>
            <a:r>
              <a:rPr lang="es-MX" dirty="0"/>
              <a:t>factibilidad del proyecto</a:t>
            </a:r>
          </a:p>
          <a:p>
            <a:endParaRPr lang="es-MX" dirty="0"/>
          </a:p>
        </p:txBody>
      </p:sp>
    </p:spTree>
    <p:extLst>
      <p:ext uri="{BB962C8B-B14F-4D97-AF65-F5344CB8AC3E}">
        <p14:creationId xmlns:p14="http://schemas.microsoft.com/office/powerpoint/2010/main" val="18482333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1872</TotalTime>
  <Words>3151</Words>
  <Application>Microsoft Office PowerPoint</Application>
  <PresentationFormat>Presentación en pantalla (4:3)</PresentationFormat>
  <Paragraphs>259</Paragraphs>
  <Slides>78</Slides>
  <Notes>1</Notes>
  <HiddenSlides>0</HiddenSlides>
  <MMClips>0</MMClips>
  <ScaleCrop>false</ScaleCrop>
  <HeadingPairs>
    <vt:vector size="4" baseType="variant">
      <vt:variant>
        <vt:lpstr>Tema</vt:lpstr>
      </vt:variant>
      <vt:variant>
        <vt:i4>1</vt:i4>
      </vt:variant>
      <vt:variant>
        <vt:lpstr>Títulos de diapositiva</vt:lpstr>
      </vt:variant>
      <vt:variant>
        <vt:i4>78</vt:i4>
      </vt:variant>
    </vt:vector>
  </HeadingPairs>
  <TitlesOfParts>
    <vt:vector size="79" baseType="lpstr">
      <vt:lpstr>Austin</vt:lpstr>
      <vt:lpstr> UNIVERSIDAD AUTONOMA DEL ESTADO DE MEXICO  FACULTAD DE TURISMO Y GASTRONOMIA   ESPECIALIDAD   UNIDAD DE APRENDIZAJE: DESARROLLO DE NEGOCIOS TURÍSTICOS  CLASE IMPARTIDA EN EL SEMESTRE 2015-A    DIAPOSITIVAS UNIDAD 3 ESTUDIO TÉCNICO    Proyecto Terminal (Desarrollo de Negocios Turísticos) Especialidad en Administración de Empresas Turísticas    M.E.U.R. DELIA ESPERANZA GARCÍA VENCES.                                         TOLUCA DE LERDO, MÉX. OCTUBRE DE 2015.    </vt:lpstr>
      <vt:lpstr>        CONTENIDO </vt:lpstr>
      <vt:lpstr>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DIAPOSITIVAS  UNIDAD DE COMPETENCIA   2. ESTUDIO TÉCNICO  </vt:lpstr>
      <vt:lpstr>Presentación de PowerPoint</vt:lpstr>
      <vt:lpstr>Presentación de PowerPoint</vt:lpstr>
      <vt:lpstr>Presentación de PowerPoint</vt:lpstr>
      <vt:lpstr>                      3.1.1 Descripción del  proceso del producto y/o Servicio </vt:lpstr>
      <vt:lpstr>Presentación de PowerPoint</vt:lpstr>
      <vt:lpstr>Presentación de PowerPoint</vt:lpstr>
      <vt:lpstr>CLASIFICACION DE PRODUCTOS</vt:lpstr>
      <vt:lpstr>Presentación de PowerPoint</vt:lpstr>
      <vt:lpstr>Presentación de PowerPoint</vt:lpstr>
      <vt:lpstr>Presentación de PowerPoint</vt:lpstr>
      <vt:lpstr>Presentación de PowerPoint</vt:lpstr>
      <vt:lpstr>                      3.1.2 Determinación de la capacidad del Producto o Servicio   </vt:lpstr>
      <vt:lpstr>Presentación de PowerPoint</vt:lpstr>
      <vt:lpstr>Presentación de PowerPoint</vt:lpstr>
      <vt:lpstr>Presentación de PowerPoint</vt:lpstr>
      <vt:lpstr>Presentación de PowerPoint</vt:lpstr>
      <vt:lpstr>                         3.1.3 Descripción de la Maquinaria, Equipo e Instalaciones</vt:lpstr>
      <vt:lpstr>Presentación de PowerPoint</vt:lpstr>
      <vt:lpstr>Presentación de PowerPoint</vt:lpstr>
      <vt:lpstr>Presentación de PowerPoint</vt:lpstr>
      <vt:lpstr>Presentación de PowerPoint</vt:lpstr>
      <vt:lpstr>Presentación de PowerPoint</vt:lpstr>
      <vt:lpstr>Presentación de PowerPoint</vt:lpstr>
      <vt:lpstr>                      3.1.4 Requerimiento de la Materia Prima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3.1.5 Diseño, Distribución de Planta Alta y Oficina  </vt:lpstr>
      <vt:lpstr>Presentación de PowerPoint</vt:lpstr>
      <vt:lpstr>Presentación de PowerPoint</vt:lpstr>
      <vt:lpstr>Presentación de PowerPoint</vt:lpstr>
      <vt:lpstr>Presentación de PowerPoint</vt:lpstr>
      <vt:lpstr>Presentación de PowerPoint</vt:lpstr>
      <vt:lpstr>Presentación de PowerPoint</vt:lpstr>
      <vt:lpstr>                      3.1.6.Ubicación micro y macro de la empresa   </vt:lpstr>
      <vt:lpstr>Presentación de PowerPoint</vt:lpstr>
      <vt:lpstr>Presentación de PowerPoint</vt:lpstr>
      <vt:lpstr>Presentación de PowerPoint</vt:lpstr>
      <vt:lpstr>Presentación de PowerPoint</vt:lpstr>
      <vt:lpstr>En el siguiente esquema se presentan algunos aspectos que se deben considerar para determinar la macro localización del proyecto: </vt:lpstr>
      <vt:lpstr>Presentación de PowerPoint</vt:lpstr>
      <vt:lpstr>Presentación de PowerPoint</vt:lpstr>
      <vt:lpstr>Presentación de PowerPoint</vt:lpstr>
      <vt:lpstr>Presentación de PowerPoint</vt:lpstr>
      <vt:lpstr>Presentación de PowerPoint</vt:lpstr>
      <vt:lpstr>MANUAL DE OPERACIÓN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en la era digital</dc:title>
  <dc:creator>3R1c J03l</dc:creator>
  <cp:lastModifiedBy>Usuario</cp:lastModifiedBy>
  <cp:revision>132</cp:revision>
  <dcterms:created xsi:type="dcterms:W3CDTF">2014-03-04T01:46:23Z</dcterms:created>
  <dcterms:modified xsi:type="dcterms:W3CDTF">2015-10-02T03:54:39Z</dcterms:modified>
</cp:coreProperties>
</file>