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8" r:id="rId3"/>
    <p:sldId id="259" r:id="rId4"/>
    <p:sldId id="260" r:id="rId5"/>
    <p:sldId id="261" r:id="rId6"/>
    <p:sldId id="262" r:id="rId7"/>
    <p:sldId id="296" r:id="rId8"/>
    <p:sldId id="267" r:id="rId9"/>
    <p:sldId id="303" r:id="rId10"/>
    <p:sldId id="268" r:id="rId11"/>
    <p:sldId id="306" r:id="rId12"/>
    <p:sldId id="269" r:id="rId13"/>
    <p:sldId id="294" r:id="rId14"/>
    <p:sldId id="307" r:id="rId15"/>
    <p:sldId id="279" r:id="rId16"/>
    <p:sldId id="281" r:id="rId17"/>
    <p:sldId id="288" r:id="rId18"/>
    <p:sldId id="280" r:id="rId19"/>
    <p:sldId id="263" r:id="rId20"/>
    <p:sldId id="264" r:id="rId21"/>
    <p:sldId id="300" r:id="rId22"/>
    <p:sldId id="271" r:id="rId23"/>
    <p:sldId id="308" r:id="rId24"/>
    <p:sldId id="272" r:id="rId25"/>
    <p:sldId id="295" r:id="rId26"/>
    <p:sldId id="276" r:id="rId27"/>
    <p:sldId id="277" r:id="rId28"/>
    <p:sldId id="287" r:id="rId29"/>
    <p:sldId id="278" r:id="rId30"/>
    <p:sldId id="292" r:id="rId31"/>
    <p:sldId id="286" r:id="rId32"/>
    <p:sldId id="282" r:id="rId33"/>
    <p:sldId id="275" r:id="rId34"/>
    <p:sldId id="304" r:id="rId35"/>
    <p:sldId id="257" r:id="rId36"/>
    <p:sldId id="265" r:id="rId37"/>
    <p:sldId id="293" r:id="rId38"/>
    <p:sldId id="266" r:id="rId39"/>
    <p:sldId id="283" r:id="rId40"/>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C2C0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53809" autoAdjust="0"/>
    <p:restoredTop sz="94660"/>
  </p:normalViewPr>
  <p:slideViewPr>
    <p:cSldViewPr snapToGrid="0">
      <p:cViewPr varScale="1">
        <p:scale>
          <a:sx n="92" d="100"/>
          <a:sy n="92" d="100"/>
        </p:scale>
        <p:origin x="816"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942416" y="2514601"/>
            <a:ext cx="6600451" cy="2262781"/>
          </a:xfrm>
        </p:spPr>
        <p:txBody>
          <a:bodyPr anchor="b">
            <a:normAutofit/>
          </a:bodyPr>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942416" y="4777380"/>
            <a:ext cx="6600451"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1AA6D713-F98D-41D2-BC55-E1A17669D26C}" type="datetimeFigureOut">
              <a:rPr lang="es-MX" smtClean="0"/>
              <a:t>01/10/2015</a:t>
            </a:fld>
            <a:endParaRPr lang="es-MX"/>
          </a:p>
        </p:txBody>
      </p:sp>
      <p:sp>
        <p:nvSpPr>
          <p:cNvPr id="5" name="Footer Placeholder 4"/>
          <p:cNvSpPr>
            <a:spLocks noGrp="1"/>
          </p:cNvSpPr>
          <p:nvPr>
            <p:ph type="ftr" sz="quarter" idx="11"/>
          </p:nvPr>
        </p:nvSpPr>
        <p:spPr/>
        <p:txBody>
          <a:bodyPr/>
          <a:lstStyle/>
          <a:p>
            <a:endParaRPr lang="es-MX"/>
          </a:p>
        </p:txBody>
      </p:sp>
      <p:sp>
        <p:nvSpPr>
          <p:cNvPr id="9" name="Freeform 8"/>
          <p:cNvSpPr/>
          <p:nvPr/>
        </p:nvSpPr>
        <p:spPr bwMode="auto">
          <a:xfrm>
            <a:off x="-31719" y="4321158"/>
            <a:ext cx="1395473"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423334" y="4529541"/>
            <a:ext cx="584978" cy="365125"/>
          </a:xfrm>
        </p:spPr>
        <p:txBody>
          <a:bodyPr/>
          <a:lstStyle/>
          <a:p>
            <a:fld id="{365E93C1-D12E-4922-B01A-09678D6C9144}" type="slidenum">
              <a:rPr lang="es-MX" smtClean="0"/>
              <a:t>‹Nº›</a:t>
            </a:fld>
            <a:endParaRPr lang="es-MX"/>
          </a:p>
        </p:txBody>
      </p:sp>
    </p:spTree>
    <p:extLst>
      <p:ext uri="{BB962C8B-B14F-4D97-AF65-F5344CB8AC3E}">
        <p14:creationId xmlns:p14="http://schemas.microsoft.com/office/powerpoint/2010/main" val="26565138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942415" y="609600"/>
            <a:ext cx="6591985" cy="311704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1AA6D713-F98D-41D2-BC55-E1A17669D26C}" type="datetimeFigureOut">
              <a:rPr lang="es-MX" smtClean="0"/>
              <a:t>01/10/2015</a:t>
            </a:fld>
            <a:endParaRPr lang="es-MX"/>
          </a:p>
        </p:txBody>
      </p:sp>
      <p:sp>
        <p:nvSpPr>
          <p:cNvPr id="5" name="Footer Placeholder 4"/>
          <p:cNvSpPr>
            <a:spLocks noGrp="1"/>
          </p:cNvSpPr>
          <p:nvPr>
            <p:ph type="ftr" sz="quarter" idx="11"/>
          </p:nvPr>
        </p:nvSpPr>
        <p:spPr/>
        <p:txBody>
          <a:bodyPr/>
          <a:lstStyle/>
          <a:p>
            <a:endParaRPr lang="es-MX"/>
          </a:p>
        </p:txBody>
      </p:sp>
      <p:sp>
        <p:nvSpPr>
          <p:cNvPr id="10"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365E93C1-D12E-4922-B01A-09678D6C9144}" type="slidenum">
              <a:rPr lang="es-MX" smtClean="0"/>
              <a:t>‹Nº›</a:t>
            </a:fld>
            <a:endParaRPr lang="es-MX"/>
          </a:p>
        </p:txBody>
      </p:sp>
    </p:spTree>
    <p:extLst>
      <p:ext uri="{BB962C8B-B14F-4D97-AF65-F5344CB8AC3E}">
        <p14:creationId xmlns:p14="http://schemas.microsoft.com/office/powerpoint/2010/main" val="18454689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13" name="Text Placeholder 9"/>
          <p:cNvSpPr>
            <a:spLocks noGrp="1"/>
          </p:cNvSpPr>
          <p:nvPr>
            <p:ph type="body" sz="quarter" idx="13"/>
          </p:nvPr>
        </p:nvSpPr>
        <p:spPr>
          <a:xfrm>
            <a:off x="2415972" y="3505200"/>
            <a:ext cx="5653888"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1AA6D713-F98D-41D2-BC55-E1A17669D26C}" type="datetimeFigureOut">
              <a:rPr lang="es-MX" smtClean="0"/>
              <a:t>01/10/2015</a:t>
            </a:fld>
            <a:endParaRPr lang="es-MX"/>
          </a:p>
        </p:txBody>
      </p:sp>
      <p:sp>
        <p:nvSpPr>
          <p:cNvPr id="5" name="Footer Placeholder 4"/>
          <p:cNvSpPr>
            <a:spLocks noGrp="1"/>
          </p:cNvSpPr>
          <p:nvPr>
            <p:ph type="ftr" sz="quarter" idx="11"/>
          </p:nvPr>
        </p:nvSpPr>
        <p:spPr/>
        <p:txBody>
          <a:bodyPr/>
          <a:lstStyle/>
          <a:p>
            <a:endParaRPr lang="es-MX"/>
          </a:p>
        </p:txBody>
      </p:sp>
      <p:sp>
        <p:nvSpPr>
          <p:cNvPr id="19"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365E93C1-D12E-4922-B01A-09678D6C9144}" type="slidenum">
              <a:rPr lang="es-MX" smtClean="0"/>
              <a:t>‹Nº›</a:t>
            </a:fld>
            <a:endParaRPr lang="es-MX"/>
          </a:p>
        </p:txBody>
      </p:sp>
      <p:sp>
        <p:nvSpPr>
          <p:cNvPr id="14" name="TextBox 13"/>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4779287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942415" y="2438401"/>
            <a:ext cx="6591985" cy="2724845"/>
          </a:xfrm>
        </p:spPr>
        <p:txBody>
          <a:bodyPr anchor="b">
            <a:normAutofit/>
          </a:bodyPr>
          <a:lstStyle>
            <a:lvl1pPr algn="l">
              <a:defRPr sz="4800" b="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1AA6D713-F98D-41D2-BC55-E1A17669D26C}" type="datetimeFigureOut">
              <a:rPr lang="es-MX" smtClean="0"/>
              <a:t>01/10/2015</a:t>
            </a:fld>
            <a:endParaRPr lang="es-MX"/>
          </a:p>
        </p:txBody>
      </p:sp>
      <p:sp>
        <p:nvSpPr>
          <p:cNvPr id="6" name="Footer Placeholder 5"/>
          <p:cNvSpPr>
            <a:spLocks noGrp="1"/>
          </p:cNvSpPr>
          <p:nvPr>
            <p:ph type="ftr" sz="quarter" idx="11"/>
          </p:nvPr>
        </p:nvSpPr>
        <p:spPr/>
        <p:txBody>
          <a:bodyPr/>
          <a:lstStyle/>
          <a:p>
            <a:endParaRPr lang="es-MX"/>
          </a:p>
        </p:txBody>
      </p:sp>
      <p:sp>
        <p:nvSpPr>
          <p:cNvPr id="11"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365E93C1-D12E-4922-B01A-09678D6C9144}" type="slidenum">
              <a:rPr lang="es-MX" smtClean="0"/>
              <a:t>‹Nº›</a:t>
            </a:fld>
            <a:endParaRPr lang="es-MX"/>
          </a:p>
        </p:txBody>
      </p:sp>
    </p:spTree>
    <p:extLst>
      <p:ext uri="{BB962C8B-B14F-4D97-AF65-F5344CB8AC3E}">
        <p14:creationId xmlns:p14="http://schemas.microsoft.com/office/powerpoint/2010/main" val="26700617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3"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1942415" y="4343400"/>
            <a:ext cx="6688292"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1942415" y="5181600"/>
            <a:ext cx="6688292"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1AA6D713-F98D-41D2-BC55-E1A17669D26C}" type="datetimeFigureOut">
              <a:rPr lang="es-MX" smtClean="0"/>
              <a:t>01/10/2015</a:t>
            </a:fld>
            <a:endParaRPr lang="es-MX"/>
          </a:p>
        </p:txBody>
      </p:sp>
      <p:sp>
        <p:nvSpPr>
          <p:cNvPr id="6" name="Footer Placeholder 5"/>
          <p:cNvSpPr>
            <a:spLocks noGrp="1"/>
          </p:cNvSpPr>
          <p:nvPr>
            <p:ph type="ftr" sz="quarter" idx="11"/>
          </p:nvPr>
        </p:nvSpPr>
        <p:spPr/>
        <p:txBody>
          <a:bodyPr/>
          <a:lstStyle/>
          <a:p>
            <a:endParaRPr lang="es-MX"/>
          </a:p>
        </p:txBody>
      </p:sp>
      <p:sp>
        <p:nvSpPr>
          <p:cNvPr id="2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365E93C1-D12E-4922-B01A-09678D6C9144}" type="slidenum">
              <a:rPr lang="es-MX" smtClean="0"/>
              <a:t>‹Nº›</a:t>
            </a:fld>
            <a:endParaRPr lang="es-MX"/>
          </a:p>
        </p:txBody>
      </p:sp>
      <p:sp>
        <p:nvSpPr>
          <p:cNvPr id="11" name="TextBox 10"/>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2" name="TextBox 11"/>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0452658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942416" y="627407"/>
            <a:ext cx="6591984" cy="2880020"/>
          </a:xfrm>
        </p:spPr>
        <p:txBody>
          <a:bodyPr anchor="ctr">
            <a:normAutofit/>
          </a:bodyPr>
          <a:lstStyle>
            <a:lvl1pPr algn="l">
              <a:defRPr sz="4800" b="0"/>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1942415" y="4343400"/>
            <a:ext cx="6591985"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1AA6D713-F98D-41D2-BC55-E1A17669D26C}" type="datetimeFigureOut">
              <a:rPr lang="es-MX" smtClean="0"/>
              <a:t>01/10/2015</a:t>
            </a:fld>
            <a:endParaRPr lang="es-MX"/>
          </a:p>
        </p:txBody>
      </p:sp>
      <p:sp>
        <p:nvSpPr>
          <p:cNvPr id="6" name="Footer Placeholder 5"/>
          <p:cNvSpPr>
            <a:spLocks noGrp="1"/>
          </p:cNvSpPr>
          <p:nvPr>
            <p:ph type="ftr" sz="quarter" idx="11"/>
          </p:nvPr>
        </p:nvSpPr>
        <p:spPr/>
        <p:txBody>
          <a:bodyPr/>
          <a:lstStyle/>
          <a:p>
            <a:endParaRPr lang="es-MX"/>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365E93C1-D12E-4922-B01A-09678D6C9144}" type="slidenum">
              <a:rPr lang="es-MX" smtClean="0"/>
              <a:t>‹Nº›</a:t>
            </a:fld>
            <a:endParaRPr lang="es-MX"/>
          </a:p>
        </p:txBody>
      </p:sp>
    </p:spTree>
    <p:extLst>
      <p:ext uri="{BB962C8B-B14F-4D97-AF65-F5344CB8AC3E}">
        <p14:creationId xmlns:p14="http://schemas.microsoft.com/office/powerpoint/2010/main" val="200191074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1AA6D713-F98D-41D2-BC55-E1A17669D26C}" type="datetimeFigureOut">
              <a:rPr lang="es-MX" smtClean="0"/>
              <a:t>01/10/2015</a:t>
            </a:fld>
            <a:endParaRPr lang="es-MX"/>
          </a:p>
        </p:txBody>
      </p:sp>
      <p:sp>
        <p:nvSpPr>
          <p:cNvPr id="5" name="Footer Placeholder 4"/>
          <p:cNvSpPr>
            <a:spLocks noGrp="1"/>
          </p:cNvSpPr>
          <p:nvPr>
            <p:ph type="ftr" sz="quarter" idx="11"/>
          </p:nvPr>
        </p:nvSpPr>
        <p:spPr/>
        <p:txBody>
          <a:bodyPr/>
          <a:lstStyle/>
          <a:p>
            <a:endParaRPr lang="es-MX"/>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365E93C1-D12E-4922-B01A-09678D6C9144}" type="slidenum">
              <a:rPr lang="es-MX" smtClean="0"/>
              <a:t>‹Nº›</a:t>
            </a:fld>
            <a:endParaRPr lang="es-MX"/>
          </a:p>
        </p:txBody>
      </p:sp>
    </p:spTree>
    <p:extLst>
      <p:ext uri="{BB962C8B-B14F-4D97-AF65-F5344CB8AC3E}">
        <p14:creationId xmlns:p14="http://schemas.microsoft.com/office/powerpoint/2010/main" val="26544686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8535" y="627406"/>
            <a:ext cx="1656132" cy="5283817"/>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942416" y="627406"/>
            <a:ext cx="4716348" cy="528381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1AA6D713-F98D-41D2-BC55-E1A17669D26C}" type="datetimeFigureOut">
              <a:rPr lang="es-MX" smtClean="0"/>
              <a:t>01/10/2015</a:t>
            </a:fld>
            <a:endParaRPr lang="es-MX"/>
          </a:p>
        </p:txBody>
      </p:sp>
      <p:sp>
        <p:nvSpPr>
          <p:cNvPr id="5" name="Footer Placeholder 4"/>
          <p:cNvSpPr>
            <a:spLocks noGrp="1"/>
          </p:cNvSpPr>
          <p:nvPr>
            <p:ph type="ftr" sz="quarter" idx="11"/>
          </p:nvPr>
        </p:nvSpPr>
        <p:spPr/>
        <p:txBody>
          <a:bodyPr/>
          <a:lstStyle/>
          <a:p>
            <a:endParaRPr lang="es-MX"/>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365E93C1-D12E-4922-B01A-09678D6C9144}" type="slidenum">
              <a:rPr lang="es-MX" smtClean="0"/>
              <a:t>‹Nº›</a:t>
            </a:fld>
            <a:endParaRPr lang="es-MX"/>
          </a:p>
        </p:txBody>
      </p:sp>
    </p:spTree>
    <p:extLst>
      <p:ext uri="{BB962C8B-B14F-4D97-AF65-F5344CB8AC3E}">
        <p14:creationId xmlns:p14="http://schemas.microsoft.com/office/powerpoint/2010/main" val="17167092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128089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1942415" y="2133600"/>
            <a:ext cx="6591985" cy="377762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1AA6D713-F98D-41D2-BC55-E1A17669D26C}" type="datetimeFigureOut">
              <a:rPr lang="es-MX" smtClean="0"/>
              <a:t>01/10/2015</a:t>
            </a:fld>
            <a:endParaRPr lang="es-MX"/>
          </a:p>
        </p:txBody>
      </p:sp>
      <p:sp>
        <p:nvSpPr>
          <p:cNvPr id="5" name="Footer Placeholder 4"/>
          <p:cNvSpPr>
            <a:spLocks noGrp="1"/>
          </p:cNvSpPr>
          <p:nvPr>
            <p:ph type="ftr" sz="quarter" idx="11"/>
          </p:nvPr>
        </p:nvSpPr>
        <p:spPr/>
        <p:txBody>
          <a:bodyPr/>
          <a:lstStyle/>
          <a:p>
            <a:endParaRPr lang="es-MX"/>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365E93C1-D12E-4922-B01A-09678D6C9144}" type="slidenum">
              <a:rPr lang="es-MX" smtClean="0"/>
              <a:t>‹Nº›</a:t>
            </a:fld>
            <a:endParaRPr lang="es-MX"/>
          </a:p>
        </p:txBody>
      </p:sp>
    </p:spTree>
    <p:extLst>
      <p:ext uri="{BB962C8B-B14F-4D97-AF65-F5344CB8AC3E}">
        <p14:creationId xmlns:p14="http://schemas.microsoft.com/office/powerpoint/2010/main" val="35172980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942415" y="2074562"/>
            <a:ext cx="6591985" cy="146880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42415" y="3581400"/>
            <a:ext cx="6591985"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1AA6D713-F98D-41D2-BC55-E1A17669D26C}" type="datetimeFigureOut">
              <a:rPr lang="es-MX" smtClean="0"/>
              <a:t>01/10/2015</a:t>
            </a:fld>
            <a:endParaRPr lang="es-MX"/>
          </a:p>
        </p:txBody>
      </p:sp>
      <p:sp>
        <p:nvSpPr>
          <p:cNvPr id="5" name="Footer Placeholder 4"/>
          <p:cNvSpPr>
            <a:spLocks noGrp="1"/>
          </p:cNvSpPr>
          <p:nvPr>
            <p:ph type="ftr" sz="quarter" idx="11"/>
          </p:nvPr>
        </p:nvSpPr>
        <p:spPr/>
        <p:txBody>
          <a:bodyPr/>
          <a:lstStyle/>
          <a:p>
            <a:endParaRPr lang="es-MX"/>
          </a:p>
        </p:txBody>
      </p:sp>
      <p:sp>
        <p:nvSpPr>
          <p:cNvPr id="11"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365E93C1-D12E-4922-B01A-09678D6C9144}" type="slidenum">
              <a:rPr lang="es-MX" smtClean="0"/>
              <a:t>‹Nº›</a:t>
            </a:fld>
            <a:endParaRPr lang="es-MX"/>
          </a:p>
        </p:txBody>
      </p:sp>
    </p:spTree>
    <p:extLst>
      <p:ext uri="{BB962C8B-B14F-4D97-AF65-F5344CB8AC3E}">
        <p14:creationId xmlns:p14="http://schemas.microsoft.com/office/powerpoint/2010/main" val="34787653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942416" y="2136706"/>
            <a:ext cx="3197531" cy="376739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337307" y="2136706"/>
            <a:ext cx="3197093" cy="376739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1AA6D713-F98D-41D2-BC55-E1A17669D26C}" type="datetimeFigureOut">
              <a:rPr lang="es-MX" smtClean="0"/>
              <a:t>01/10/2015</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511228" y="787783"/>
            <a:ext cx="584978" cy="365125"/>
          </a:xfrm>
        </p:spPr>
        <p:txBody>
          <a:bodyPr/>
          <a:lstStyle/>
          <a:p>
            <a:fld id="{365E93C1-D12E-4922-B01A-09678D6C9144}" type="slidenum">
              <a:rPr lang="es-MX" smtClean="0"/>
              <a:t>‹Nº›</a:t>
            </a:fld>
            <a:endParaRPr lang="es-MX"/>
          </a:p>
        </p:txBody>
      </p:sp>
    </p:spTree>
    <p:extLst>
      <p:ext uri="{BB962C8B-B14F-4D97-AF65-F5344CB8AC3E}">
        <p14:creationId xmlns:p14="http://schemas.microsoft.com/office/powerpoint/2010/main" val="41654138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265352" y="2226626"/>
            <a:ext cx="28745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942415" y="2802888"/>
            <a:ext cx="3197532" cy="3105703"/>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656154" y="2223398"/>
            <a:ext cx="287323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333715" y="2799660"/>
            <a:ext cx="3195680" cy="3105703"/>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1AA6D713-F98D-41D2-BC55-E1A17669D26C}" type="datetimeFigureOut">
              <a:rPr lang="es-MX" smtClean="0"/>
              <a:t>01/10/2015</a:t>
            </a:fld>
            <a:endParaRPr lang="es-MX"/>
          </a:p>
        </p:txBody>
      </p:sp>
      <p:sp>
        <p:nvSpPr>
          <p:cNvPr id="8" name="Footer Placeholder 7"/>
          <p:cNvSpPr>
            <a:spLocks noGrp="1"/>
          </p:cNvSpPr>
          <p:nvPr>
            <p:ph type="ftr" sz="quarter" idx="11"/>
          </p:nvPr>
        </p:nvSpPr>
        <p:spPr/>
        <p:txBody>
          <a:bodyPr/>
          <a:lstStyle/>
          <a:p>
            <a:endParaRPr lang="es-MX"/>
          </a:p>
        </p:txBody>
      </p:sp>
      <p:sp>
        <p:nvSpPr>
          <p:cNvPr id="11"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511228" y="787783"/>
            <a:ext cx="584978" cy="365125"/>
          </a:xfrm>
        </p:spPr>
        <p:txBody>
          <a:bodyPr/>
          <a:lstStyle/>
          <a:p>
            <a:fld id="{365E93C1-D12E-4922-B01A-09678D6C9144}" type="slidenum">
              <a:rPr lang="es-MX" smtClean="0"/>
              <a:t>‹Nº›</a:t>
            </a:fld>
            <a:endParaRPr lang="es-MX"/>
          </a:p>
        </p:txBody>
      </p:sp>
    </p:spTree>
    <p:extLst>
      <p:ext uri="{BB962C8B-B14F-4D97-AF65-F5344CB8AC3E}">
        <p14:creationId xmlns:p14="http://schemas.microsoft.com/office/powerpoint/2010/main" val="6212251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1945200" y="624110"/>
            <a:ext cx="6589200" cy="1280890"/>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1AA6D713-F98D-41D2-BC55-E1A17669D26C}" type="datetimeFigureOut">
              <a:rPr lang="es-MX" smtClean="0"/>
              <a:t>01/10/2015</a:t>
            </a:fld>
            <a:endParaRPr lang="es-MX"/>
          </a:p>
        </p:txBody>
      </p:sp>
      <p:sp>
        <p:nvSpPr>
          <p:cNvPr id="4" name="Footer Placeholder 3"/>
          <p:cNvSpPr>
            <a:spLocks noGrp="1"/>
          </p:cNvSpPr>
          <p:nvPr>
            <p:ph type="ftr" sz="quarter" idx="11"/>
          </p:nvPr>
        </p:nvSpPr>
        <p:spPr/>
        <p:txBody>
          <a:bodyPr/>
          <a:lstStyle/>
          <a:p>
            <a:endParaRPr lang="es-MX"/>
          </a:p>
        </p:txBody>
      </p:sp>
      <p:sp>
        <p:nvSpPr>
          <p:cNvPr id="8"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365E93C1-D12E-4922-B01A-09678D6C9144}" type="slidenum">
              <a:rPr lang="es-MX" smtClean="0"/>
              <a:t>‹Nº›</a:t>
            </a:fld>
            <a:endParaRPr lang="es-MX"/>
          </a:p>
        </p:txBody>
      </p:sp>
    </p:spTree>
    <p:extLst>
      <p:ext uri="{BB962C8B-B14F-4D97-AF65-F5344CB8AC3E}">
        <p14:creationId xmlns:p14="http://schemas.microsoft.com/office/powerpoint/2010/main" val="6775240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AA6D713-F98D-41D2-BC55-E1A17669D26C}" type="datetimeFigureOut">
              <a:rPr lang="es-MX" smtClean="0"/>
              <a:t>01/10/2015</a:t>
            </a:fld>
            <a:endParaRPr lang="es-MX"/>
          </a:p>
        </p:txBody>
      </p:sp>
      <p:sp>
        <p:nvSpPr>
          <p:cNvPr id="3" name="Footer Placeholder 2"/>
          <p:cNvSpPr>
            <a:spLocks noGrp="1"/>
          </p:cNvSpPr>
          <p:nvPr>
            <p:ph type="ftr" sz="quarter" idx="11"/>
          </p:nvPr>
        </p:nvSpPr>
        <p:spPr/>
        <p:txBody>
          <a:bodyPr/>
          <a:lstStyle/>
          <a:p>
            <a:endParaRPr lang="es-MX"/>
          </a:p>
        </p:txBody>
      </p:sp>
      <p:sp>
        <p:nvSpPr>
          <p:cNvPr id="6"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365E93C1-D12E-4922-B01A-09678D6C9144}" type="slidenum">
              <a:rPr lang="es-MX" smtClean="0"/>
              <a:t>‹Nº›</a:t>
            </a:fld>
            <a:endParaRPr lang="es-MX"/>
          </a:p>
        </p:txBody>
      </p:sp>
    </p:spTree>
    <p:extLst>
      <p:ext uri="{BB962C8B-B14F-4D97-AF65-F5344CB8AC3E}">
        <p14:creationId xmlns:p14="http://schemas.microsoft.com/office/powerpoint/2010/main" val="28036950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942415" y="446088"/>
            <a:ext cx="2629584" cy="976312"/>
          </a:xfrm>
        </p:spPr>
        <p:txBody>
          <a:bodyPr anchor="b"/>
          <a:lstStyle>
            <a:lvl1pPr algn="l">
              <a:defRPr sz="2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43494" y="446089"/>
            <a:ext cx="3790906" cy="5414963"/>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942415" y="1598613"/>
            <a:ext cx="2629584"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1AA6D713-F98D-41D2-BC55-E1A17669D26C}" type="datetimeFigureOut">
              <a:rPr lang="es-MX" smtClean="0"/>
              <a:t>01/10/2015</a:t>
            </a:fld>
            <a:endParaRPr lang="es-MX"/>
          </a:p>
        </p:txBody>
      </p:sp>
      <p:sp>
        <p:nvSpPr>
          <p:cNvPr id="6" name="Footer Placeholder 5"/>
          <p:cNvSpPr>
            <a:spLocks noGrp="1"/>
          </p:cNvSpPr>
          <p:nvPr>
            <p:ph type="ftr" sz="quarter" idx="11"/>
          </p:nvPr>
        </p:nvSpPr>
        <p:spPr/>
        <p:txBody>
          <a:bodyPr/>
          <a:lstStyle/>
          <a:p>
            <a:endParaRPr lang="es-MX"/>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365E93C1-D12E-4922-B01A-09678D6C9144}" type="slidenum">
              <a:rPr lang="es-MX" smtClean="0"/>
              <a:t>‹Nº›</a:t>
            </a:fld>
            <a:endParaRPr lang="es-MX"/>
          </a:p>
        </p:txBody>
      </p:sp>
    </p:spTree>
    <p:extLst>
      <p:ext uri="{BB962C8B-B14F-4D97-AF65-F5344CB8AC3E}">
        <p14:creationId xmlns:p14="http://schemas.microsoft.com/office/powerpoint/2010/main" val="19657146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942415" y="4800600"/>
            <a:ext cx="6591985"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942415" y="634965"/>
            <a:ext cx="6591985"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942415" y="5367338"/>
            <a:ext cx="659198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1AA6D713-F98D-41D2-BC55-E1A17669D26C}" type="datetimeFigureOut">
              <a:rPr lang="es-MX" smtClean="0"/>
              <a:t>01/10/2015</a:t>
            </a:fld>
            <a:endParaRPr lang="es-MX"/>
          </a:p>
        </p:txBody>
      </p:sp>
      <p:sp>
        <p:nvSpPr>
          <p:cNvPr id="6" name="Footer Placeholder 5"/>
          <p:cNvSpPr>
            <a:spLocks noGrp="1"/>
          </p:cNvSpPr>
          <p:nvPr>
            <p:ph type="ftr" sz="quarter" idx="11"/>
          </p:nvPr>
        </p:nvSpPr>
        <p:spPr/>
        <p:txBody>
          <a:bodyPr/>
          <a:lstStyle/>
          <a:p>
            <a:endParaRPr lang="es-MX"/>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365E93C1-D12E-4922-B01A-09678D6C9144}" type="slidenum">
              <a:rPr lang="es-MX" smtClean="0"/>
              <a:t>‹Nº›</a:t>
            </a:fld>
            <a:endParaRPr lang="es-MX"/>
          </a:p>
        </p:txBody>
      </p:sp>
    </p:spTree>
    <p:extLst>
      <p:ext uri="{BB962C8B-B14F-4D97-AF65-F5344CB8AC3E}">
        <p14:creationId xmlns:p14="http://schemas.microsoft.com/office/powerpoint/2010/main" val="39040929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36" name="Group 35"/>
          <p:cNvGrpSpPr/>
          <p:nvPr/>
        </p:nvGrpSpPr>
        <p:grpSpPr>
          <a:xfrm>
            <a:off x="1" y="228600"/>
            <a:ext cx="1981200" cy="6638628"/>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20421" y="285"/>
            <a:ext cx="1952272" cy="6852968"/>
            <a:chOff x="6627813" y="195717"/>
            <a:chExt cx="1952625" cy="5678034"/>
          </a:xfrm>
        </p:grpSpPr>
        <p:sp>
          <p:nvSpPr>
            <p:cNvPr id="50" name="Freeform 27"/>
            <p:cNvSpPr/>
            <p:nvPr/>
          </p:nvSpPr>
          <p:spPr bwMode="auto">
            <a:xfrm>
              <a:off x="6627813" y="195717"/>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5200" y="624110"/>
            <a:ext cx="6589200" cy="128089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42415" y="2133600"/>
            <a:ext cx="6591985" cy="38862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772400" y="6135089"/>
            <a:ext cx="766380" cy="370171"/>
          </a:xfrm>
          <a:prstGeom prst="rect">
            <a:avLst/>
          </a:prstGeom>
        </p:spPr>
        <p:txBody>
          <a:bodyPr vert="horz" lIns="91440" tIns="45720" rIns="91440" bIns="45720" rtlCol="0" anchor="ctr"/>
          <a:lstStyle>
            <a:lvl1pPr algn="r">
              <a:defRPr sz="900">
                <a:solidFill>
                  <a:schemeClr val="tx1">
                    <a:tint val="75000"/>
                  </a:schemeClr>
                </a:solidFill>
              </a:defRPr>
            </a:lvl1pPr>
          </a:lstStyle>
          <a:p>
            <a:fld id="{1AA6D713-F98D-41D2-BC55-E1A17669D26C}" type="datetimeFigureOut">
              <a:rPr lang="es-MX" smtClean="0"/>
              <a:t>01/10/2015</a:t>
            </a:fld>
            <a:endParaRPr lang="es-MX"/>
          </a:p>
        </p:txBody>
      </p:sp>
      <p:sp>
        <p:nvSpPr>
          <p:cNvPr id="5" name="Footer Placeholder 4"/>
          <p:cNvSpPr>
            <a:spLocks noGrp="1"/>
          </p:cNvSpPr>
          <p:nvPr>
            <p:ph type="ftr" sz="quarter" idx="3"/>
          </p:nvPr>
        </p:nvSpPr>
        <p:spPr>
          <a:xfrm>
            <a:off x="1942415" y="6135809"/>
            <a:ext cx="5716488"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MX"/>
          </a:p>
        </p:txBody>
      </p:sp>
      <p:sp>
        <p:nvSpPr>
          <p:cNvPr id="6" name="Slide Number Placeholder 5"/>
          <p:cNvSpPr>
            <a:spLocks noGrp="1"/>
          </p:cNvSpPr>
          <p:nvPr>
            <p:ph type="sldNum" sz="quarter" idx="4"/>
          </p:nvPr>
        </p:nvSpPr>
        <p:spPr bwMode="gray">
          <a:xfrm>
            <a:off x="511228" y="787783"/>
            <a:ext cx="584978" cy="365125"/>
          </a:xfrm>
          <a:prstGeom prst="rect">
            <a:avLst/>
          </a:prstGeom>
        </p:spPr>
        <p:txBody>
          <a:bodyPr vert="horz" lIns="91440" tIns="45720" rIns="91440" bIns="45720" rtlCol="0" anchor="ctr"/>
          <a:lstStyle>
            <a:lvl1pPr algn="r">
              <a:defRPr sz="2000">
                <a:solidFill>
                  <a:srgbClr val="FEFFFF"/>
                </a:solidFill>
              </a:defRPr>
            </a:lvl1pPr>
          </a:lstStyle>
          <a:p>
            <a:fld id="{365E93C1-D12E-4922-B01A-09678D6C9144}" type="slidenum">
              <a:rPr lang="es-MX" smtClean="0"/>
              <a:t>‹Nº›</a:t>
            </a:fld>
            <a:endParaRPr lang="es-MX"/>
          </a:p>
        </p:txBody>
      </p:sp>
    </p:spTree>
    <p:extLst>
      <p:ext uri="{BB962C8B-B14F-4D97-AF65-F5344CB8AC3E}">
        <p14:creationId xmlns:p14="http://schemas.microsoft.com/office/powerpoint/2010/main" val="4247872996"/>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9.gi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hyperlink" Target="http://inta.gob.ar/documentos/intercepcion-de-radiacion/at_multi_download/file/radiacion.pdf" TargetMode="Externa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734009" y="287195"/>
            <a:ext cx="7772400" cy="1048327"/>
          </a:xfrm>
        </p:spPr>
        <p:txBody>
          <a:bodyPr>
            <a:normAutofit fontScale="90000"/>
          </a:bodyPr>
          <a:lstStyle/>
          <a:p>
            <a:pPr algn="ctr"/>
            <a:r>
              <a:rPr lang="es-MX" sz="2200" b="1" dirty="0">
                <a:solidFill>
                  <a:schemeClr val="accent1">
                    <a:lumMod val="50000"/>
                  </a:schemeClr>
                </a:solidFill>
                <a:latin typeface="Arial" panose="020B0604020202020204" pitchFamily="34" charset="0"/>
                <a:cs typeface="Arial" panose="020B0604020202020204" pitchFamily="34" charset="0"/>
              </a:rPr>
              <a:t>UNIVERSIDAD AUTÓNOMA DEL</a:t>
            </a:r>
            <a:br>
              <a:rPr lang="es-MX" sz="2200" b="1" dirty="0">
                <a:solidFill>
                  <a:schemeClr val="accent1">
                    <a:lumMod val="50000"/>
                  </a:schemeClr>
                </a:solidFill>
                <a:latin typeface="Arial" panose="020B0604020202020204" pitchFamily="34" charset="0"/>
                <a:cs typeface="Arial" panose="020B0604020202020204" pitchFamily="34" charset="0"/>
              </a:rPr>
            </a:br>
            <a:r>
              <a:rPr lang="es-MX" sz="2200" b="1" dirty="0">
                <a:solidFill>
                  <a:schemeClr val="accent1">
                    <a:lumMod val="50000"/>
                  </a:schemeClr>
                </a:solidFill>
                <a:latin typeface="Arial" panose="020B0604020202020204" pitchFamily="34" charset="0"/>
                <a:cs typeface="Arial" panose="020B0604020202020204" pitchFamily="34" charset="0"/>
              </a:rPr>
              <a:t>ESTADO DE MÉXICO</a:t>
            </a:r>
            <a:br>
              <a:rPr lang="es-MX" sz="2200" b="1" dirty="0">
                <a:solidFill>
                  <a:schemeClr val="accent1">
                    <a:lumMod val="50000"/>
                  </a:schemeClr>
                </a:solidFill>
                <a:latin typeface="Arial" panose="020B0604020202020204" pitchFamily="34" charset="0"/>
                <a:cs typeface="Arial" panose="020B0604020202020204" pitchFamily="34" charset="0"/>
              </a:rPr>
            </a:br>
            <a:r>
              <a:rPr lang="es-MX" sz="2200" b="1" dirty="0">
                <a:solidFill>
                  <a:schemeClr val="accent1">
                    <a:lumMod val="50000"/>
                  </a:schemeClr>
                </a:solidFill>
                <a:latin typeface="Arial" panose="020B0604020202020204" pitchFamily="34" charset="0"/>
                <a:cs typeface="Arial" panose="020B0604020202020204" pitchFamily="34" charset="0"/>
              </a:rPr>
              <a:t>Facultad de Ciencias </a:t>
            </a:r>
            <a:r>
              <a:rPr lang="es-MX" sz="2200" b="1" dirty="0" smtClean="0">
                <a:solidFill>
                  <a:schemeClr val="accent1">
                    <a:lumMod val="50000"/>
                  </a:schemeClr>
                </a:solidFill>
                <a:latin typeface="Arial" panose="020B0604020202020204" pitchFamily="34" charset="0"/>
                <a:cs typeface="Arial" panose="020B0604020202020204" pitchFamily="34" charset="0"/>
              </a:rPr>
              <a:t>Agrícolas</a:t>
            </a:r>
            <a:endParaRPr lang="es-MX" sz="2800" dirty="0">
              <a:solidFill>
                <a:schemeClr val="accent1">
                  <a:lumMod val="50000"/>
                </a:schemeClr>
              </a:solidFill>
              <a:latin typeface="Arial" panose="020B0604020202020204" pitchFamily="34" charset="0"/>
              <a:cs typeface="Arial" panose="020B0604020202020204" pitchFamily="34" charset="0"/>
            </a:endParaRPr>
          </a:p>
        </p:txBody>
      </p:sp>
      <p:sp>
        <p:nvSpPr>
          <p:cNvPr id="3" name="Subtítulo 2"/>
          <p:cNvSpPr>
            <a:spLocks noGrp="1"/>
          </p:cNvSpPr>
          <p:nvPr>
            <p:ph type="subTitle" idx="1"/>
          </p:nvPr>
        </p:nvSpPr>
        <p:spPr>
          <a:xfrm>
            <a:off x="1050057" y="1454389"/>
            <a:ext cx="7618420" cy="4862945"/>
          </a:xfrm>
        </p:spPr>
        <p:txBody>
          <a:bodyPr>
            <a:normAutofit lnSpcReduction="10000"/>
          </a:bodyPr>
          <a:lstStyle/>
          <a:p>
            <a:pPr algn="ctr"/>
            <a:endParaRPr lang="es-MX" sz="1900" b="1" dirty="0">
              <a:solidFill>
                <a:schemeClr val="accent1">
                  <a:lumMod val="50000"/>
                </a:schemeClr>
              </a:solidFill>
              <a:latin typeface="Arial" panose="020B0604020202020204" pitchFamily="34" charset="0"/>
              <a:cs typeface="Arial" panose="020B0604020202020204" pitchFamily="34" charset="0"/>
            </a:endParaRPr>
          </a:p>
          <a:p>
            <a:pPr algn="ctr"/>
            <a:r>
              <a:rPr lang="es-MX" sz="1700" b="1" dirty="0">
                <a:solidFill>
                  <a:schemeClr val="accent1">
                    <a:lumMod val="50000"/>
                  </a:schemeClr>
                </a:solidFill>
                <a:latin typeface="Arial" panose="020B0604020202020204" pitchFamily="34" charset="0"/>
                <a:cs typeface="Arial" panose="020B0604020202020204" pitchFamily="34" charset="0"/>
              </a:rPr>
              <a:t>UNIDAD DE APRENDIZAJE</a:t>
            </a:r>
          </a:p>
          <a:p>
            <a:pPr algn="ctr"/>
            <a:r>
              <a:rPr lang="es-MX" sz="1700" b="1" dirty="0">
                <a:solidFill>
                  <a:schemeClr val="accent1">
                    <a:lumMod val="50000"/>
                  </a:schemeClr>
                </a:solidFill>
                <a:latin typeface="Arial" panose="020B0604020202020204" pitchFamily="34" charset="0"/>
                <a:cs typeface="Arial" panose="020B0604020202020204" pitchFamily="34" charset="0"/>
              </a:rPr>
              <a:t>FISIOTECNIA </a:t>
            </a:r>
            <a:r>
              <a:rPr lang="es-MX" sz="1700" b="1" dirty="0" smtClean="0">
                <a:solidFill>
                  <a:schemeClr val="accent1">
                    <a:lumMod val="50000"/>
                  </a:schemeClr>
                </a:solidFill>
                <a:latin typeface="Arial" panose="020B0604020202020204" pitchFamily="34" charset="0"/>
                <a:cs typeface="Arial" panose="020B0604020202020204" pitchFamily="34" charset="0"/>
              </a:rPr>
              <a:t>VEGETAL</a:t>
            </a:r>
          </a:p>
          <a:p>
            <a:pPr algn="ctr"/>
            <a:endParaRPr lang="es-MX" sz="1900" b="1" dirty="0">
              <a:solidFill>
                <a:schemeClr val="accent1">
                  <a:lumMod val="50000"/>
                </a:schemeClr>
              </a:solidFill>
              <a:latin typeface="Arial" panose="020B0604020202020204" pitchFamily="34" charset="0"/>
              <a:cs typeface="Arial" panose="020B0604020202020204" pitchFamily="34" charset="0"/>
            </a:endParaRPr>
          </a:p>
          <a:p>
            <a:pPr algn="ctr"/>
            <a:r>
              <a:rPr lang="es-MX" sz="2200" b="1" dirty="0">
                <a:solidFill>
                  <a:schemeClr val="accent1">
                    <a:lumMod val="50000"/>
                  </a:schemeClr>
                </a:solidFill>
                <a:latin typeface="Arial" panose="020B0604020202020204" pitchFamily="34" charset="0"/>
                <a:cs typeface="Arial" panose="020B0604020202020204" pitchFamily="34" charset="0"/>
              </a:rPr>
              <a:t>UNIDAD DE COMPETENCIA II. </a:t>
            </a:r>
          </a:p>
          <a:p>
            <a:pPr algn="ctr"/>
            <a:r>
              <a:rPr lang="es-MX" sz="2200" b="1" dirty="0">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FOTOSINTESIS A  NIVEL DOSEL FOLIAR: </a:t>
            </a:r>
          </a:p>
          <a:p>
            <a:pPr algn="ctr"/>
            <a:r>
              <a:rPr lang="es-MX" sz="2200" b="1" dirty="0">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INTERCEPCION DE LA RADIACION SOLAR</a:t>
            </a:r>
          </a:p>
          <a:p>
            <a:pPr algn="ctr"/>
            <a:endParaRPr lang="es-MX" sz="1900" b="1" dirty="0">
              <a:solidFill>
                <a:schemeClr val="accent1">
                  <a:lumMod val="50000"/>
                </a:schemeClr>
              </a:solidFill>
              <a:latin typeface="Arial" panose="020B0604020202020204" pitchFamily="34" charset="0"/>
              <a:cs typeface="Arial" panose="020B0604020202020204" pitchFamily="34" charset="0"/>
            </a:endParaRPr>
          </a:p>
          <a:p>
            <a:pPr algn="ctr"/>
            <a:r>
              <a:rPr lang="es-MX" sz="1900" b="1" dirty="0">
                <a:solidFill>
                  <a:schemeClr val="accent1">
                    <a:lumMod val="50000"/>
                  </a:schemeClr>
                </a:solidFill>
                <a:latin typeface="Arial" panose="020B0604020202020204" pitchFamily="34" charset="0"/>
                <a:cs typeface="Arial" panose="020B0604020202020204" pitchFamily="34" charset="0"/>
              </a:rPr>
              <a:t>CARRERA DE INGENIERO AGRONOMO FITOTECNISTA</a:t>
            </a:r>
          </a:p>
          <a:p>
            <a:pPr algn="ctr"/>
            <a:endParaRPr lang="es-MX" sz="1900" b="1" dirty="0">
              <a:solidFill>
                <a:schemeClr val="accent1">
                  <a:lumMod val="50000"/>
                </a:schemeClr>
              </a:solidFill>
              <a:latin typeface="Arial" panose="020B0604020202020204" pitchFamily="34" charset="0"/>
              <a:cs typeface="Arial" panose="020B0604020202020204" pitchFamily="34" charset="0"/>
            </a:endParaRPr>
          </a:p>
          <a:p>
            <a:pPr algn="ctr"/>
            <a:r>
              <a:rPr lang="es-MX" sz="1900" b="1" dirty="0">
                <a:solidFill>
                  <a:schemeClr val="accent1">
                    <a:lumMod val="50000"/>
                  </a:schemeClr>
                </a:solidFill>
                <a:latin typeface="Arial" panose="020B0604020202020204" pitchFamily="34" charset="0"/>
                <a:cs typeface="Arial" panose="020B0604020202020204" pitchFamily="34" charset="0"/>
              </a:rPr>
              <a:t>DR. ANTONIO LAGUNA CERDA</a:t>
            </a:r>
          </a:p>
          <a:p>
            <a:pPr algn="ctr"/>
            <a:r>
              <a:rPr lang="es-MX" sz="1900" b="1" dirty="0">
                <a:solidFill>
                  <a:schemeClr val="accent1">
                    <a:lumMod val="50000"/>
                  </a:schemeClr>
                </a:solidFill>
                <a:latin typeface="Arial" panose="020B0604020202020204" pitchFamily="34" charset="0"/>
                <a:cs typeface="Arial" panose="020B0604020202020204" pitchFamily="34" charset="0"/>
              </a:rPr>
              <a:t>SEPTIEMBRE DEL </a:t>
            </a:r>
            <a:r>
              <a:rPr lang="es-MX" sz="1900" b="1" dirty="0" smtClean="0">
                <a:solidFill>
                  <a:schemeClr val="accent1">
                    <a:lumMod val="50000"/>
                  </a:schemeClr>
                </a:solidFill>
                <a:latin typeface="Arial" panose="020B0604020202020204" pitchFamily="34" charset="0"/>
                <a:cs typeface="Arial" panose="020B0604020202020204" pitchFamily="34" charset="0"/>
              </a:rPr>
              <a:t>2015</a:t>
            </a:r>
            <a:endParaRPr lang="es-MX" sz="1900" b="1" dirty="0">
              <a:solidFill>
                <a:schemeClr val="accent1">
                  <a:lumMod val="50000"/>
                </a:schemeClr>
              </a:solidFill>
              <a:latin typeface="Arial" panose="020B0604020202020204" pitchFamily="34" charset="0"/>
              <a:cs typeface="Arial" panose="020B0604020202020204" pitchFamily="34" charset="0"/>
            </a:endParaRPr>
          </a:p>
          <a:p>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3946" y="434524"/>
            <a:ext cx="1563376" cy="1563376"/>
          </a:xfrm>
          <a:prstGeom prst="rect">
            <a:avLst/>
          </a:prstGeo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78643" y="450480"/>
            <a:ext cx="1489834" cy="1476291"/>
          </a:xfrm>
          <a:prstGeom prst="rect">
            <a:avLst/>
          </a:prstGeom>
        </p:spPr>
      </p:pic>
    </p:spTree>
    <p:extLst>
      <p:ext uri="{BB962C8B-B14F-4D97-AF65-F5344CB8AC3E}">
        <p14:creationId xmlns:p14="http://schemas.microsoft.com/office/powerpoint/2010/main" val="409562584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lipse 5"/>
          <p:cNvSpPr/>
          <p:nvPr/>
        </p:nvSpPr>
        <p:spPr>
          <a:xfrm>
            <a:off x="5718413" y="3733218"/>
            <a:ext cx="3029802" cy="3124782"/>
          </a:xfrm>
          <a:prstGeom prst="ellipse">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Título 1"/>
          <p:cNvSpPr>
            <a:spLocks noGrp="1"/>
          </p:cNvSpPr>
          <p:nvPr>
            <p:ph type="title"/>
          </p:nvPr>
        </p:nvSpPr>
        <p:spPr>
          <a:xfrm>
            <a:off x="1602093" y="557204"/>
            <a:ext cx="3749225" cy="685674"/>
          </a:xfrm>
        </p:spPr>
        <p:txBody>
          <a:bodyPr>
            <a:normAutofit/>
          </a:bodyPr>
          <a:lstStyle/>
          <a:p>
            <a:r>
              <a:rPr lang="es-MX" b="1" dirty="0" smtClean="0">
                <a:solidFill>
                  <a:schemeClr val="accent1">
                    <a:lumMod val="50000"/>
                  </a:schemeClr>
                </a:solidFill>
              </a:rPr>
              <a:t>Constante solar</a:t>
            </a:r>
            <a:endParaRPr lang="es-MX" b="1" dirty="0">
              <a:solidFill>
                <a:schemeClr val="accent1">
                  <a:lumMod val="50000"/>
                </a:schemeClr>
              </a:solidFill>
            </a:endParaRPr>
          </a:p>
        </p:txBody>
      </p:sp>
      <p:sp>
        <p:nvSpPr>
          <p:cNvPr id="3" name="Marcador de contenido 2"/>
          <p:cNvSpPr>
            <a:spLocks noGrp="1"/>
          </p:cNvSpPr>
          <p:nvPr>
            <p:ph idx="1"/>
          </p:nvPr>
        </p:nvSpPr>
        <p:spPr>
          <a:xfrm>
            <a:off x="675409" y="1544423"/>
            <a:ext cx="7065406" cy="2725704"/>
          </a:xfrm>
        </p:spPr>
        <p:txBody>
          <a:bodyPr>
            <a:normAutofit fontScale="92500" lnSpcReduction="20000"/>
          </a:bodyPr>
          <a:lstStyle/>
          <a:p>
            <a:r>
              <a:rPr lang="es-MX" sz="2400" b="1" dirty="0">
                <a:solidFill>
                  <a:schemeClr val="accent1">
                    <a:lumMod val="50000"/>
                  </a:schemeClr>
                </a:solidFill>
              </a:rPr>
              <a:t>La radiación solar que se recibe fuera de la atmósfera terrestres se considera constante con un valor para la </a:t>
            </a:r>
            <a:r>
              <a:rPr lang="es-MX" sz="2400" b="1" dirty="0" err="1">
                <a:solidFill>
                  <a:schemeClr val="accent1">
                    <a:lumMod val="50000"/>
                  </a:schemeClr>
                </a:solidFill>
              </a:rPr>
              <a:t>irradiancia</a:t>
            </a:r>
            <a:r>
              <a:rPr lang="es-MX" sz="2400" b="1" dirty="0">
                <a:solidFill>
                  <a:schemeClr val="accent1">
                    <a:lumMod val="50000"/>
                  </a:schemeClr>
                </a:solidFill>
              </a:rPr>
              <a:t> de:  </a:t>
            </a:r>
            <a:endParaRPr lang="es-MX" sz="2400" b="1" dirty="0" smtClean="0">
              <a:solidFill>
                <a:schemeClr val="accent1">
                  <a:lumMod val="50000"/>
                </a:schemeClr>
              </a:solidFill>
            </a:endParaRPr>
          </a:p>
          <a:p>
            <a:pPr algn="ctr"/>
            <a:r>
              <a:rPr lang="es-MX" sz="2400" b="1" dirty="0" err="1" smtClean="0">
                <a:solidFill>
                  <a:schemeClr val="accent1">
                    <a:lumMod val="50000"/>
                  </a:schemeClr>
                </a:solidFill>
              </a:rPr>
              <a:t>Go</a:t>
            </a:r>
            <a:r>
              <a:rPr lang="es-MX" sz="2400" b="1" dirty="0" smtClean="0">
                <a:solidFill>
                  <a:schemeClr val="accent1">
                    <a:lumMod val="50000"/>
                  </a:schemeClr>
                </a:solidFill>
              </a:rPr>
              <a:t> </a:t>
            </a:r>
            <a:r>
              <a:rPr lang="es-MX" sz="2400" b="1" dirty="0">
                <a:solidFill>
                  <a:schemeClr val="accent1">
                    <a:lumMod val="50000"/>
                  </a:schemeClr>
                </a:solidFill>
              </a:rPr>
              <a:t>= 1,367 </a:t>
            </a:r>
            <a:r>
              <a:rPr lang="es-MX" sz="2400" b="1" dirty="0" smtClean="0">
                <a:solidFill>
                  <a:schemeClr val="accent1">
                    <a:lumMod val="50000"/>
                  </a:schemeClr>
                </a:solidFill>
              </a:rPr>
              <a:t>Wm</a:t>
            </a:r>
            <a:r>
              <a:rPr lang="es-MX" sz="2400" b="1" baseline="30000" dirty="0" smtClean="0">
                <a:solidFill>
                  <a:schemeClr val="accent1">
                    <a:lumMod val="50000"/>
                  </a:schemeClr>
                </a:solidFill>
              </a:rPr>
              <a:t>-2</a:t>
            </a:r>
            <a:endParaRPr lang="es-MX" sz="2400" b="1" baseline="30000" dirty="0">
              <a:solidFill>
                <a:schemeClr val="accent1">
                  <a:lumMod val="50000"/>
                </a:schemeClr>
              </a:solidFill>
            </a:endParaRPr>
          </a:p>
          <a:p>
            <a:r>
              <a:rPr lang="es-MX" sz="2400" b="1" dirty="0" smtClean="0">
                <a:solidFill>
                  <a:schemeClr val="accent1">
                    <a:lumMod val="50000"/>
                  </a:schemeClr>
                </a:solidFill>
              </a:rPr>
              <a:t>Dadas las propiedades de </a:t>
            </a:r>
            <a:r>
              <a:rPr lang="es-MX" sz="2400" b="1" dirty="0" err="1" smtClean="0">
                <a:solidFill>
                  <a:schemeClr val="accent1">
                    <a:lumMod val="50000"/>
                  </a:schemeClr>
                </a:solidFill>
              </a:rPr>
              <a:t>absorVancia</a:t>
            </a:r>
            <a:r>
              <a:rPr lang="es-MX" sz="2400" b="1" dirty="0" smtClean="0">
                <a:solidFill>
                  <a:schemeClr val="accent1">
                    <a:lumMod val="50000"/>
                  </a:schemeClr>
                </a:solidFill>
              </a:rPr>
              <a:t> de la atmosfera: en un </a:t>
            </a:r>
            <a:r>
              <a:rPr lang="es-MX" sz="2400" b="1" dirty="0" err="1" smtClean="0">
                <a:solidFill>
                  <a:schemeClr val="accent1">
                    <a:lumMod val="50000"/>
                  </a:schemeClr>
                </a:solidFill>
              </a:rPr>
              <a:t>dia</a:t>
            </a:r>
            <a:r>
              <a:rPr lang="es-MX" sz="2400" b="1" dirty="0" smtClean="0">
                <a:solidFill>
                  <a:schemeClr val="accent1">
                    <a:lumMod val="50000"/>
                  </a:schemeClr>
                </a:solidFill>
              </a:rPr>
              <a:t> soleado y limpio con el sol en el zenit al nivel del mar se reciben </a:t>
            </a:r>
          </a:p>
          <a:p>
            <a:pPr algn="ctr"/>
            <a:r>
              <a:rPr lang="es-MX" sz="2400" b="1" dirty="0" smtClean="0">
                <a:solidFill>
                  <a:schemeClr val="accent1">
                    <a:lumMod val="50000"/>
                  </a:schemeClr>
                </a:solidFill>
              </a:rPr>
              <a:t>1000 Wm-2</a:t>
            </a:r>
          </a:p>
          <a:p>
            <a:endParaRPr lang="es-MX" dirty="0"/>
          </a:p>
        </p:txBody>
      </p:sp>
      <p:sp>
        <p:nvSpPr>
          <p:cNvPr id="5" name="Elipse 4"/>
          <p:cNvSpPr/>
          <p:nvPr/>
        </p:nvSpPr>
        <p:spPr>
          <a:xfrm>
            <a:off x="6496334" y="4458471"/>
            <a:ext cx="1638072" cy="176081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Flecha derecha 6"/>
          <p:cNvSpPr/>
          <p:nvPr/>
        </p:nvSpPr>
        <p:spPr>
          <a:xfrm>
            <a:off x="4668044" y="4701793"/>
            <a:ext cx="1091822" cy="24566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Flecha derecha 7"/>
          <p:cNvSpPr/>
          <p:nvPr/>
        </p:nvSpPr>
        <p:spPr>
          <a:xfrm>
            <a:off x="4626591" y="5172779"/>
            <a:ext cx="1091822" cy="24566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Flecha derecha 8"/>
          <p:cNvSpPr/>
          <p:nvPr/>
        </p:nvSpPr>
        <p:spPr>
          <a:xfrm>
            <a:off x="4654226" y="5670714"/>
            <a:ext cx="1091822" cy="24566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Flecha derecha 9"/>
          <p:cNvSpPr/>
          <p:nvPr/>
        </p:nvSpPr>
        <p:spPr>
          <a:xfrm>
            <a:off x="5955198" y="4914509"/>
            <a:ext cx="541136" cy="21760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Flecha derecha 10"/>
          <p:cNvSpPr/>
          <p:nvPr/>
        </p:nvSpPr>
        <p:spPr>
          <a:xfrm>
            <a:off x="5955198" y="5230075"/>
            <a:ext cx="541136" cy="21760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Flecha derecha 11"/>
          <p:cNvSpPr/>
          <p:nvPr/>
        </p:nvSpPr>
        <p:spPr>
          <a:xfrm>
            <a:off x="5990454" y="5561911"/>
            <a:ext cx="541136" cy="21760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CuadroTexto 12"/>
          <p:cNvSpPr txBox="1"/>
          <p:nvPr/>
        </p:nvSpPr>
        <p:spPr>
          <a:xfrm>
            <a:off x="6810235" y="5118919"/>
            <a:ext cx="1009934" cy="369332"/>
          </a:xfrm>
          <a:prstGeom prst="rect">
            <a:avLst/>
          </a:prstGeom>
          <a:noFill/>
        </p:spPr>
        <p:txBody>
          <a:bodyPr wrap="square" rtlCol="0">
            <a:spAutoFit/>
          </a:bodyPr>
          <a:lstStyle/>
          <a:p>
            <a:r>
              <a:rPr lang="es-MX" b="1" dirty="0" smtClean="0">
                <a:solidFill>
                  <a:srgbClr val="FFC000"/>
                </a:solidFill>
              </a:rPr>
              <a:t>TIERRA</a:t>
            </a:r>
            <a:endParaRPr lang="es-MX" b="1" dirty="0">
              <a:solidFill>
                <a:srgbClr val="FFC000"/>
              </a:solidFill>
            </a:endParaRPr>
          </a:p>
        </p:txBody>
      </p:sp>
      <p:sp>
        <p:nvSpPr>
          <p:cNvPr id="14" name="CuadroTexto 13"/>
          <p:cNvSpPr txBox="1"/>
          <p:nvPr/>
        </p:nvSpPr>
        <p:spPr>
          <a:xfrm>
            <a:off x="8584784" y="2347415"/>
            <a:ext cx="184731" cy="369332"/>
          </a:xfrm>
          <a:prstGeom prst="rect">
            <a:avLst/>
          </a:prstGeom>
          <a:noFill/>
        </p:spPr>
        <p:txBody>
          <a:bodyPr wrap="none" rtlCol="0">
            <a:spAutoFit/>
          </a:bodyPr>
          <a:lstStyle/>
          <a:p>
            <a:endParaRPr lang="es-MX" dirty="0"/>
          </a:p>
        </p:txBody>
      </p:sp>
      <p:sp>
        <p:nvSpPr>
          <p:cNvPr id="15" name="CuadroTexto 14"/>
          <p:cNvSpPr txBox="1"/>
          <p:nvPr/>
        </p:nvSpPr>
        <p:spPr>
          <a:xfrm>
            <a:off x="6632812" y="3985758"/>
            <a:ext cx="1501594" cy="369332"/>
          </a:xfrm>
          <a:prstGeom prst="rect">
            <a:avLst/>
          </a:prstGeom>
          <a:noFill/>
        </p:spPr>
        <p:txBody>
          <a:bodyPr wrap="square" rtlCol="0">
            <a:spAutoFit/>
          </a:bodyPr>
          <a:lstStyle/>
          <a:p>
            <a:r>
              <a:rPr lang="es-MX" b="1" dirty="0" smtClean="0">
                <a:solidFill>
                  <a:schemeClr val="accent1">
                    <a:lumMod val="50000"/>
                  </a:schemeClr>
                </a:solidFill>
              </a:rPr>
              <a:t>ATMOSFERA</a:t>
            </a:r>
            <a:endParaRPr lang="es-MX" b="1" dirty="0">
              <a:solidFill>
                <a:schemeClr val="accent1">
                  <a:lumMod val="50000"/>
                </a:schemeClr>
              </a:solidFill>
            </a:endParaRPr>
          </a:p>
        </p:txBody>
      </p:sp>
    </p:spTree>
    <p:extLst>
      <p:ext uri="{BB962C8B-B14F-4D97-AF65-F5344CB8AC3E}">
        <p14:creationId xmlns:p14="http://schemas.microsoft.com/office/powerpoint/2010/main" val="213472888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solidFill>
                  <a:schemeClr val="accent2">
                    <a:lumMod val="50000"/>
                  </a:schemeClr>
                </a:solidFill>
              </a:rPr>
              <a:t>Espectro electromagnético</a:t>
            </a:r>
            <a:endParaRPr lang="es-MX" dirty="0">
              <a:solidFill>
                <a:schemeClr val="accent2">
                  <a:lumMod val="50000"/>
                </a:schemeClr>
              </a:solidFill>
            </a:endParaRPr>
          </a:p>
        </p:txBody>
      </p:sp>
      <p:pic>
        <p:nvPicPr>
          <p:cNvPr id="4" name="Picture 5" descr="The Electro Magnetic Spectrum"/>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56226" y="1440871"/>
            <a:ext cx="7976276" cy="3785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Elipse 4"/>
          <p:cNvSpPr/>
          <p:nvPr/>
        </p:nvSpPr>
        <p:spPr>
          <a:xfrm>
            <a:off x="5985165" y="2810922"/>
            <a:ext cx="311727" cy="342900"/>
          </a:xfrm>
          <a:prstGeom prst="ellipse">
            <a:avLst/>
          </a:prstGeom>
          <a:solidFill>
            <a:schemeClr val="accent1">
              <a:alpha val="37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Rectángulo 5"/>
          <p:cNvSpPr/>
          <p:nvPr/>
        </p:nvSpPr>
        <p:spPr>
          <a:xfrm>
            <a:off x="1039353" y="5226626"/>
            <a:ext cx="3761509" cy="253916"/>
          </a:xfrm>
          <a:prstGeom prst="rect">
            <a:avLst/>
          </a:prstGeom>
        </p:spPr>
        <p:txBody>
          <a:bodyPr wrap="square">
            <a:spAutoFit/>
          </a:bodyPr>
          <a:lstStyle/>
          <a:p>
            <a:pPr fontAlgn="base">
              <a:spcBef>
                <a:spcPct val="50000"/>
              </a:spcBef>
              <a:spcAft>
                <a:spcPct val="0"/>
              </a:spcAft>
            </a:pPr>
            <a:r>
              <a:rPr lang="es-ES" altLang="es-MX" sz="1050" dirty="0">
                <a:solidFill>
                  <a:srgbClr val="000000"/>
                </a:solidFill>
              </a:rPr>
              <a:t>http://www.electro-optical.com/bb_rad/emspect.htm</a:t>
            </a:r>
          </a:p>
        </p:txBody>
      </p:sp>
      <p:sp>
        <p:nvSpPr>
          <p:cNvPr id="7" name="CuadroTexto 6"/>
          <p:cNvSpPr txBox="1"/>
          <p:nvPr/>
        </p:nvSpPr>
        <p:spPr>
          <a:xfrm>
            <a:off x="1122218" y="5720221"/>
            <a:ext cx="6577445" cy="646331"/>
          </a:xfrm>
          <a:prstGeom prst="rect">
            <a:avLst/>
          </a:prstGeom>
          <a:noFill/>
        </p:spPr>
        <p:txBody>
          <a:bodyPr wrap="square" rtlCol="0">
            <a:spAutoFit/>
          </a:bodyPr>
          <a:lstStyle/>
          <a:p>
            <a:r>
              <a:rPr lang="es-MX" b="1" dirty="0" smtClean="0">
                <a:solidFill>
                  <a:schemeClr val="accent2">
                    <a:lumMod val="50000"/>
                  </a:schemeClr>
                </a:solidFill>
              </a:rPr>
              <a:t>Solo una pequeña fracción entre los 400 y 700 </a:t>
            </a:r>
            <a:r>
              <a:rPr lang="es-MX" b="1" dirty="0" err="1" smtClean="0">
                <a:solidFill>
                  <a:schemeClr val="accent2">
                    <a:lumMod val="50000"/>
                  </a:schemeClr>
                </a:solidFill>
              </a:rPr>
              <a:t>nm</a:t>
            </a:r>
            <a:r>
              <a:rPr lang="es-MX" b="1" dirty="0" smtClean="0">
                <a:solidFill>
                  <a:schemeClr val="accent2">
                    <a:lumMod val="50000"/>
                  </a:schemeClr>
                </a:solidFill>
              </a:rPr>
              <a:t> es la que utiliza la planta para fotosíntesis</a:t>
            </a:r>
            <a:endParaRPr lang="es-MX" b="1" dirty="0">
              <a:solidFill>
                <a:schemeClr val="accent2">
                  <a:lumMod val="50000"/>
                </a:schemeClr>
              </a:solidFill>
            </a:endParaRPr>
          </a:p>
        </p:txBody>
      </p:sp>
      <p:cxnSp>
        <p:nvCxnSpPr>
          <p:cNvPr id="9" name="Conector recto de flecha 8"/>
          <p:cNvCxnSpPr/>
          <p:nvPr/>
        </p:nvCxnSpPr>
        <p:spPr>
          <a:xfrm flipH="1">
            <a:off x="4052455" y="3153822"/>
            <a:ext cx="1945884" cy="2581960"/>
          </a:xfrm>
          <a:prstGeom prst="straightConnector1">
            <a:avLst/>
          </a:prstGeom>
          <a:ln w="4127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952820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67220" y="333164"/>
            <a:ext cx="7229971" cy="1280890"/>
          </a:xfrm>
        </p:spPr>
        <p:txBody>
          <a:bodyPr>
            <a:normAutofit/>
          </a:bodyPr>
          <a:lstStyle/>
          <a:p>
            <a:pPr algn="ctr"/>
            <a:r>
              <a:rPr lang="es-MX" sz="3200" b="1" dirty="0" smtClean="0">
                <a:solidFill>
                  <a:schemeClr val="accent2">
                    <a:lumMod val="50000"/>
                  </a:schemeClr>
                </a:solidFill>
                <a:latin typeface="Arial" panose="020B0604020202020204" pitchFamily="34" charset="0"/>
                <a:cs typeface="Arial" panose="020B0604020202020204" pitchFamily="34" charset="0"/>
              </a:rPr>
              <a:t>Radiación fotosintéticamente activa (RFA</a:t>
            </a:r>
            <a:r>
              <a:rPr lang="es-MX" sz="3200" dirty="0" smtClean="0">
                <a:solidFill>
                  <a:schemeClr val="accent2">
                    <a:lumMod val="50000"/>
                  </a:schemeClr>
                </a:solidFill>
                <a:latin typeface="Arial" panose="020B0604020202020204" pitchFamily="34" charset="0"/>
                <a:cs typeface="Arial" panose="020B0604020202020204" pitchFamily="34" charset="0"/>
              </a:rPr>
              <a:t>)</a:t>
            </a:r>
            <a:endParaRPr lang="es-MX" sz="3200" dirty="0">
              <a:solidFill>
                <a:schemeClr val="accent2">
                  <a:lumMod val="50000"/>
                </a:schemeClr>
              </a:solidFill>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1236519" y="1704109"/>
            <a:ext cx="7297882" cy="4207113"/>
          </a:xfrm>
        </p:spPr>
        <p:txBody>
          <a:bodyPr>
            <a:noAutofit/>
          </a:bodyPr>
          <a:lstStyle/>
          <a:p>
            <a:pPr marL="0" indent="0" algn="just">
              <a:buNone/>
            </a:pPr>
            <a:r>
              <a:rPr lang="es-MX" b="1" dirty="0">
                <a:solidFill>
                  <a:schemeClr val="accent2">
                    <a:lumMod val="50000"/>
                  </a:schemeClr>
                </a:solidFill>
                <a:latin typeface="Verdana" panose="020B0604030504040204" pitchFamily="34" charset="0"/>
                <a:ea typeface="Times New Roman" panose="02020603050405020304" pitchFamily="18" charset="0"/>
                <a:cs typeface="Times New Roman" panose="02020603050405020304" pitchFamily="18" charset="0"/>
              </a:rPr>
              <a:t>La radiación solar que llega a la troposfera la podemos dividir en tres categorías de acuerdo con su nivel de energía: radiación ultravioleta (280-400 </a:t>
            </a:r>
            <a:r>
              <a:rPr lang="es-MX" b="1" dirty="0" err="1">
                <a:solidFill>
                  <a:schemeClr val="accent2">
                    <a:lumMod val="50000"/>
                  </a:schemeClr>
                </a:solidFill>
                <a:latin typeface="Verdana" panose="020B0604030504040204" pitchFamily="34" charset="0"/>
                <a:ea typeface="Times New Roman" panose="02020603050405020304" pitchFamily="18" charset="0"/>
                <a:cs typeface="Times New Roman" panose="02020603050405020304" pitchFamily="18" charset="0"/>
              </a:rPr>
              <a:t>nm</a:t>
            </a:r>
            <a:r>
              <a:rPr lang="es-MX" b="1" dirty="0">
                <a:solidFill>
                  <a:schemeClr val="accent2">
                    <a:lumMod val="50000"/>
                  </a:schemeClr>
                </a:solidFill>
                <a:latin typeface="Verdana" panose="020B0604030504040204" pitchFamily="34" charset="0"/>
                <a:ea typeface="Times New Roman" panose="02020603050405020304" pitchFamily="18" charset="0"/>
                <a:cs typeface="Times New Roman" panose="02020603050405020304" pitchFamily="18" charset="0"/>
              </a:rPr>
              <a:t>), radiación visible (400-700 </a:t>
            </a:r>
            <a:r>
              <a:rPr lang="es-MX" b="1" dirty="0" err="1">
                <a:solidFill>
                  <a:schemeClr val="accent2">
                    <a:lumMod val="50000"/>
                  </a:schemeClr>
                </a:solidFill>
                <a:latin typeface="Verdana" panose="020B0604030504040204" pitchFamily="34" charset="0"/>
                <a:ea typeface="Times New Roman" panose="02020603050405020304" pitchFamily="18" charset="0"/>
                <a:cs typeface="Times New Roman" panose="02020603050405020304" pitchFamily="18" charset="0"/>
              </a:rPr>
              <a:t>nm</a:t>
            </a:r>
            <a:r>
              <a:rPr lang="es-MX" b="1" dirty="0">
                <a:solidFill>
                  <a:schemeClr val="accent2">
                    <a:lumMod val="50000"/>
                  </a:schemeClr>
                </a:solidFill>
                <a:latin typeface="Verdana" panose="020B0604030504040204" pitchFamily="34" charset="0"/>
                <a:ea typeface="Times New Roman" panose="02020603050405020304" pitchFamily="18" charset="0"/>
                <a:cs typeface="Times New Roman" panose="02020603050405020304" pitchFamily="18" charset="0"/>
              </a:rPr>
              <a:t>) y radiación infrarroja (700-900 </a:t>
            </a:r>
            <a:r>
              <a:rPr lang="es-MX" b="1" dirty="0" err="1">
                <a:solidFill>
                  <a:schemeClr val="accent2">
                    <a:lumMod val="50000"/>
                  </a:schemeClr>
                </a:solidFill>
                <a:latin typeface="Verdana" panose="020B0604030504040204" pitchFamily="34" charset="0"/>
                <a:ea typeface="Times New Roman" panose="02020603050405020304" pitchFamily="18" charset="0"/>
                <a:cs typeface="Times New Roman" panose="02020603050405020304" pitchFamily="18" charset="0"/>
              </a:rPr>
              <a:t>nm</a:t>
            </a:r>
            <a:r>
              <a:rPr lang="es-MX" b="1" dirty="0">
                <a:solidFill>
                  <a:schemeClr val="accent2">
                    <a:lumMod val="50000"/>
                  </a:schemeClr>
                </a:solidFill>
                <a:latin typeface="Verdana" panose="020B0604030504040204" pitchFamily="34" charset="0"/>
                <a:ea typeface="Times New Roman" panose="02020603050405020304" pitchFamily="18" charset="0"/>
                <a:cs typeface="Times New Roman" panose="02020603050405020304" pitchFamily="18" charset="0"/>
              </a:rPr>
              <a:t>). La radiación visible también se denomina radiación fotosintéticamente activa </a:t>
            </a:r>
            <a:r>
              <a:rPr lang="es-MX" b="1" dirty="0" smtClean="0">
                <a:solidFill>
                  <a:schemeClr val="accent2">
                    <a:lumMod val="50000"/>
                  </a:schemeClr>
                </a:solidFill>
                <a:latin typeface="Verdana" panose="020B0604030504040204" pitchFamily="34" charset="0"/>
                <a:ea typeface="Times New Roman" panose="02020603050405020304" pitchFamily="18" charset="0"/>
                <a:cs typeface="Times New Roman" panose="02020603050405020304" pitchFamily="18" charset="0"/>
              </a:rPr>
              <a:t>(RFA o PAR</a:t>
            </a:r>
            <a:r>
              <a:rPr lang="es-MX" b="1" dirty="0">
                <a:solidFill>
                  <a:schemeClr val="accent2">
                    <a:lumMod val="50000"/>
                  </a:schemeClr>
                </a:solidFill>
                <a:latin typeface="Verdana" panose="020B0604030504040204" pitchFamily="34" charset="0"/>
                <a:ea typeface="Times New Roman" panose="02020603050405020304" pitchFamily="18" charset="0"/>
                <a:cs typeface="Times New Roman" panose="02020603050405020304" pitchFamily="18" charset="0"/>
              </a:rPr>
              <a:t>, por sus siglas en inglés), siendo la región del espectro que usan las plantas para la fotosíntesis</a:t>
            </a:r>
            <a:r>
              <a:rPr lang="es-MX" b="1" dirty="0" smtClean="0">
                <a:solidFill>
                  <a:schemeClr val="accent2">
                    <a:lumMod val="50000"/>
                  </a:schemeClr>
                </a:solidFill>
                <a:latin typeface="Verdana" panose="020B0604030504040204" pitchFamily="34" charset="0"/>
                <a:ea typeface="Times New Roman" panose="02020603050405020304" pitchFamily="18" charset="0"/>
                <a:cs typeface="Times New Roman" panose="02020603050405020304" pitchFamily="18" charset="0"/>
              </a:rPr>
              <a:t>.</a:t>
            </a:r>
          </a:p>
          <a:p>
            <a:pPr marL="0" indent="0" algn="just">
              <a:buNone/>
            </a:pPr>
            <a:r>
              <a:rPr lang="es-MX" b="1" dirty="0">
                <a:solidFill>
                  <a:schemeClr val="accent2">
                    <a:lumMod val="50000"/>
                  </a:schemeClr>
                </a:solidFill>
                <a:latin typeface="Verdana" panose="020B0604030504040204" pitchFamily="34" charset="0"/>
                <a:ea typeface="Times New Roman" panose="02020603050405020304" pitchFamily="18" charset="0"/>
                <a:cs typeface="Times New Roman" panose="02020603050405020304" pitchFamily="18" charset="0"/>
              </a:rPr>
              <a:t/>
            </a:r>
            <a:br>
              <a:rPr lang="es-MX" b="1" dirty="0">
                <a:solidFill>
                  <a:schemeClr val="accent2">
                    <a:lumMod val="50000"/>
                  </a:schemeClr>
                </a:solidFill>
                <a:latin typeface="Verdana" panose="020B0604030504040204" pitchFamily="34" charset="0"/>
                <a:ea typeface="Times New Roman" panose="02020603050405020304" pitchFamily="18" charset="0"/>
                <a:cs typeface="Times New Roman" panose="02020603050405020304" pitchFamily="18" charset="0"/>
              </a:rPr>
            </a:br>
            <a:r>
              <a:rPr lang="es-MX" b="1" dirty="0">
                <a:solidFill>
                  <a:schemeClr val="accent2">
                    <a:lumMod val="50000"/>
                  </a:schemeClr>
                </a:solidFill>
                <a:latin typeface="Verdana" panose="020B0604030504040204" pitchFamily="34" charset="0"/>
                <a:ea typeface="Times New Roman" panose="02020603050405020304" pitchFamily="18" charset="0"/>
                <a:cs typeface="Times New Roman" panose="02020603050405020304" pitchFamily="18" charset="0"/>
              </a:rPr>
              <a:t>La intensidad de la radiación varía en función de la hora del día y la época del año, ya que depende del ángulo de incidencia de los rayos, que a su vez depende de la altitud solar (altura del sol sobre el horizonte). También la intensidad de la radiación del sol depende de la latitud del lugar y de la nubosidad presente. </a:t>
            </a:r>
            <a:endParaRPr lang="es-MX" b="1" dirty="0">
              <a:solidFill>
                <a:schemeClr val="accent2">
                  <a:lumMod val="50000"/>
                </a:schemeClr>
              </a:solidFill>
              <a:latin typeface="Calibri" panose="020F0502020204030204" pitchFamily="34" charset="0"/>
              <a:ea typeface="Calibri" panose="020F0502020204030204" pitchFamily="34" charset="0"/>
              <a:cs typeface="Times New Roman" panose="02020603050405020304" pitchFamily="18" charset="0"/>
            </a:endParaRPr>
          </a:p>
          <a:p>
            <a:endParaRPr lang="es-MX" dirty="0"/>
          </a:p>
        </p:txBody>
      </p:sp>
    </p:spTree>
    <p:extLst>
      <p:ext uri="{BB962C8B-B14F-4D97-AF65-F5344CB8AC3E}">
        <p14:creationId xmlns:p14="http://schemas.microsoft.com/office/powerpoint/2010/main" val="346820583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75410" y="2050472"/>
            <a:ext cx="8011391" cy="4672446"/>
          </a:xfrm>
        </p:spPr>
        <p:txBody>
          <a:bodyPr>
            <a:normAutofit/>
          </a:bodyPr>
          <a:lstStyle/>
          <a:p>
            <a:pPr algn="just"/>
            <a:r>
              <a:rPr lang="es-MX" sz="2000" b="1" dirty="0">
                <a:solidFill>
                  <a:schemeClr val="accent2">
                    <a:lumMod val="50000"/>
                  </a:schemeClr>
                </a:solidFill>
                <a:latin typeface="Verdana" panose="020B0604030504040204" pitchFamily="34" charset="0"/>
                <a:ea typeface="Times New Roman" panose="02020603050405020304" pitchFamily="18" charset="0"/>
                <a:cs typeface="Times New Roman" panose="02020603050405020304" pitchFamily="18" charset="0"/>
              </a:rPr>
              <a:t>En </a:t>
            </a:r>
            <a:r>
              <a:rPr lang="es-MX" sz="2000" b="1" dirty="0" smtClean="0">
                <a:solidFill>
                  <a:schemeClr val="accent2">
                    <a:lumMod val="50000"/>
                  </a:schemeClr>
                </a:solidFill>
                <a:latin typeface="Verdana" panose="020B0604030504040204" pitchFamily="34" charset="0"/>
                <a:ea typeface="Times New Roman" panose="02020603050405020304" pitchFamily="18" charset="0"/>
                <a:cs typeface="Times New Roman" panose="02020603050405020304" pitchFamily="18" charset="0"/>
              </a:rPr>
              <a:t>medición </a:t>
            </a:r>
            <a:r>
              <a:rPr lang="es-MX" sz="2000" b="1" dirty="0">
                <a:solidFill>
                  <a:schemeClr val="accent2">
                    <a:lumMod val="50000"/>
                  </a:schemeClr>
                </a:solidFill>
                <a:latin typeface="Verdana" panose="020B0604030504040204" pitchFamily="34" charset="0"/>
                <a:ea typeface="Times New Roman" panose="02020603050405020304" pitchFamily="18" charset="0"/>
                <a:cs typeface="Times New Roman" panose="02020603050405020304" pitchFamily="18" charset="0"/>
              </a:rPr>
              <a:t>de la PAR en diferentes tipos de bosque se ha determinado que entre el 2 y 4% alcanza la superficie del suelo. Velasco (2001) determinó </a:t>
            </a:r>
            <a:r>
              <a:rPr lang="es-MX" sz="2000" b="1" dirty="0" err="1">
                <a:solidFill>
                  <a:schemeClr val="accent2">
                    <a:lumMod val="50000"/>
                  </a:schemeClr>
                </a:solidFill>
                <a:latin typeface="Verdana" panose="020B0604030504040204" pitchFamily="34" charset="0"/>
                <a:ea typeface="Times New Roman" panose="02020603050405020304" pitchFamily="18" charset="0"/>
                <a:cs typeface="Times New Roman" panose="02020603050405020304" pitchFamily="18" charset="0"/>
              </a:rPr>
              <a:t>queencinos</a:t>
            </a:r>
            <a:r>
              <a:rPr lang="es-MX" sz="2000" b="1" dirty="0">
                <a:solidFill>
                  <a:schemeClr val="accent2">
                    <a:lumMod val="50000"/>
                  </a:schemeClr>
                </a:solidFill>
                <a:latin typeface="Verdana" panose="020B0604030504040204" pitchFamily="34" charset="0"/>
                <a:ea typeface="Times New Roman" panose="02020603050405020304" pitchFamily="18" charset="0"/>
                <a:cs typeface="Times New Roman" panose="02020603050405020304" pitchFamily="18" charset="0"/>
              </a:rPr>
              <a:t> del Valle de México, el 3.15% de la PAR alcanza la superficie. En la figura 4  en bosques de </a:t>
            </a:r>
            <a:r>
              <a:rPr lang="es-MX" sz="2000" b="1" dirty="0" smtClean="0">
                <a:solidFill>
                  <a:schemeClr val="accent2">
                    <a:lumMod val="50000"/>
                  </a:schemeClr>
                </a:solidFill>
                <a:latin typeface="Verdana" panose="020B0604030504040204" pitchFamily="34" charset="0"/>
                <a:ea typeface="Times New Roman" panose="02020603050405020304" pitchFamily="18" charset="0"/>
                <a:cs typeface="Times New Roman" panose="02020603050405020304" pitchFamily="18" charset="0"/>
              </a:rPr>
              <a:t>se </a:t>
            </a:r>
            <a:r>
              <a:rPr lang="es-MX" sz="2000" b="1" dirty="0">
                <a:solidFill>
                  <a:schemeClr val="accent2">
                    <a:lumMod val="50000"/>
                  </a:schemeClr>
                </a:solidFill>
                <a:latin typeface="Verdana" panose="020B0604030504040204" pitchFamily="34" charset="0"/>
                <a:ea typeface="Times New Roman" panose="02020603050405020304" pitchFamily="18" charset="0"/>
                <a:cs typeface="Times New Roman" panose="02020603050405020304" pitchFamily="18" charset="0"/>
              </a:rPr>
              <a:t>presenta la distribución de la PAR en un bosque, 10% de la radiación que llega a los árboles es reflejada, 9% es absorbida por la vegetación sin tener actividad alguna, 2% alcanza a atravesar todo el árbol y llegar al suelo, mientras que 79% de la PAR total es captada por los árboles. </a:t>
            </a:r>
            <a:endParaRPr lang="es-MX" sz="2000" b="1" dirty="0">
              <a:solidFill>
                <a:schemeClr val="accent2">
                  <a:lumMod val="50000"/>
                </a:schemeClr>
              </a:solidFill>
              <a:latin typeface="Calibri" panose="020F0502020204030204" pitchFamily="34" charset="0"/>
              <a:ea typeface="Calibri" panose="020F0502020204030204" pitchFamily="34" charset="0"/>
              <a:cs typeface="Times New Roman" panose="02020603050405020304" pitchFamily="18" charset="0"/>
            </a:endParaRPr>
          </a:p>
          <a:p>
            <a:endParaRPr lang="es-MX" dirty="0"/>
          </a:p>
        </p:txBody>
      </p:sp>
    </p:spTree>
    <p:extLst>
      <p:ext uri="{BB962C8B-B14F-4D97-AF65-F5344CB8AC3E}">
        <p14:creationId xmlns:p14="http://schemas.microsoft.com/office/powerpoint/2010/main" val="298816944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47773" y="2224310"/>
            <a:ext cx="6589199" cy="2295736"/>
          </a:xfrm>
        </p:spPr>
        <p:txBody>
          <a:bodyPr>
            <a:normAutofit fontScale="90000"/>
          </a:bodyPr>
          <a:lstStyle/>
          <a:p>
            <a:pPr algn="ctr"/>
            <a:r>
              <a:rPr lang="es-MX" b="1" dirty="0" smtClean="0">
                <a:solidFill>
                  <a:srgbClr val="4C2C08"/>
                </a:solidFill>
              </a:rPr>
              <a:t>ALGUNOS ASPECTOS A CONSIDERAR EN EL ESTUDIO DE LA INTERCEPCION DE LA RADIACION SOLAR EN CAMPO</a:t>
            </a:r>
            <a:endParaRPr lang="es-MX" b="1" dirty="0">
              <a:solidFill>
                <a:srgbClr val="4C2C08"/>
              </a:solidFill>
            </a:endParaRPr>
          </a:p>
        </p:txBody>
      </p:sp>
    </p:spTree>
    <p:extLst>
      <p:ext uri="{BB962C8B-B14F-4D97-AF65-F5344CB8AC3E}">
        <p14:creationId xmlns:p14="http://schemas.microsoft.com/office/powerpoint/2010/main" val="21425577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pic>
        <p:nvPicPr>
          <p:cNvPr id="4" name="Marcador de contenido 3"/>
          <p:cNvPicPr>
            <a:picLocks noGrp="1" noChangeAspect="1"/>
          </p:cNvPicPr>
          <p:nvPr>
            <p:ph idx="1"/>
          </p:nvPr>
        </p:nvPicPr>
        <p:blipFill>
          <a:blip r:embed="rId2"/>
          <a:stretch>
            <a:fillRect/>
          </a:stretch>
        </p:blipFill>
        <p:spPr>
          <a:xfrm>
            <a:off x="1464404" y="286604"/>
            <a:ext cx="6751343" cy="6124587"/>
          </a:xfrm>
          <a:prstGeom prst="rect">
            <a:avLst/>
          </a:prstGeom>
          <a:ln w="31750">
            <a:solidFill>
              <a:schemeClr val="accent1">
                <a:shade val="50000"/>
              </a:schemeClr>
            </a:solidFill>
          </a:ln>
        </p:spPr>
      </p:pic>
    </p:spTree>
    <p:extLst>
      <p:ext uri="{BB962C8B-B14F-4D97-AF65-F5344CB8AC3E}">
        <p14:creationId xmlns:p14="http://schemas.microsoft.com/office/powerpoint/2010/main" val="198063770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068413" y="1819063"/>
            <a:ext cx="2788227" cy="3729681"/>
          </a:xfrm>
          <a:solidFill>
            <a:schemeClr val="accent2">
              <a:lumMod val="40000"/>
              <a:lumOff val="60000"/>
            </a:schemeClr>
          </a:solidFill>
        </p:spPr>
        <p:txBody>
          <a:bodyPr>
            <a:normAutofit fontScale="90000"/>
          </a:bodyPr>
          <a:lstStyle/>
          <a:p>
            <a:r>
              <a:rPr lang="es-MX" sz="2000" b="1" dirty="0" smtClean="0">
                <a:solidFill>
                  <a:schemeClr val="accent2">
                    <a:lumMod val="50000"/>
                  </a:schemeClr>
                </a:solidFill>
              </a:rPr>
              <a:t>PROPIEDADES ÓPTICAS DE UNA HOJA DE FRIJOL</a:t>
            </a:r>
            <a:br>
              <a:rPr lang="es-MX" sz="2000" b="1" dirty="0" smtClean="0">
                <a:solidFill>
                  <a:schemeClr val="accent2">
                    <a:lumMod val="50000"/>
                  </a:schemeClr>
                </a:solidFill>
              </a:rPr>
            </a:br>
            <a:r>
              <a:rPr lang="es-MX" sz="2000" b="1" dirty="0" smtClean="0">
                <a:solidFill>
                  <a:schemeClr val="accent2">
                    <a:lumMod val="50000"/>
                  </a:schemeClr>
                </a:solidFill>
              </a:rPr>
              <a:t/>
            </a:r>
            <a:br>
              <a:rPr lang="es-MX" sz="2000" b="1" dirty="0" smtClean="0">
                <a:solidFill>
                  <a:schemeClr val="accent2">
                    <a:lumMod val="50000"/>
                  </a:schemeClr>
                </a:solidFill>
              </a:rPr>
            </a:br>
            <a:r>
              <a:rPr lang="es-MX" sz="2000" b="1" dirty="0">
                <a:solidFill>
                  <a:schemeClr val="accent2">
                    <a:lumMod val="50000"/>
                  </a:schemeClr>
                </a:solidFill>
              </a:rPr>
              <a:t/>
            </a:r>
            <a:br>
              <a:rPr lang="es-MX" sz="2000" b="1" dirty="0">
                <a:solidFill>
                  <a:schemeClr val="accent2">
                    <a:lumMod val="50000"/>
                  </a:schemeClr>
                </a:solidFill>
              </a:rPr>
            </a:br>
            <a:r>
              <a:rPr lang="es-MX" sz="2000" b="1" dirty="0">
                <a:solidFill>
                  <a:schemeClr val="accent2">
                    <a:lumMod val="50000"/>
                  </a:schemeClr>
                </a:solidFill>
              </a:rPr>
              <a:t>E</a:t>
            </a:r>
            <a:r>
              <a:rPr lang="es-MX" sz="2000" b="1" dirty="0" smtClean="0">
                <a:solidFill>
                  <a:schemeClr val="accent2">
                    <a:lumMod val="50000"/>
                  </a:schemeClr>
                </a:solidFill>
              </a:rPr>
              <a:t>n la figura se muestran los porcentajes de </a:t>
            </a:r>
            <a:r>
              <a:rPr lang="es-MX" sz="2000" b="1" dirty="0" err="1" smtClean="0">
                <a:solidFill>
                  <a:schemeClr val="accent2">
                    <a:lumMod val="50000"/>
                  </a:schemeClr>
                </a:solidFill>
              </a:rPr>
              <a:t>de</a:t>
            </a:r>
            <a:r>
              <a:rPr lang="es-MX" sz="2000" b="1" dirty="0" smtClean="0">
                <a:solidFill>
                  <a:schemeClr val="accent2">
                    <a:lumMod val="50000"/>
                  </a:schemeClr>
                </a:solidFill>
              </a:rPr>
              <a:t> radiación </a:t>
            </a:r>
            <a:r>
              <a:rPr lang="es-MX" sz="2000" b="1" dirty="0" err="1" smtClean="0">
                <a:solidFill>
                  <a:schemeClr val="accent2">
                    <a:lumMod val="50000"/>
                  </a:schemeClr>
                </a:solidFill>
              </a:rPr>
              <a:t>absorvida</a:t>
            </a:r>
            <a:r>
              <a:rPr lang="es-MX" sz="2000" b="1" dirty="0" smtClean="0">
                <a:solidFill>
                  <a:schemeClr val="accent2">
                    <a:lumMod val="50000"/>
                  </a:schemeClr>
                </a:solidFill>
              </a:rPr>
              <a:t>, reflejada y transmitida</a:t>
            </a:r>
            <a:r>
              <a:rPr lang="es-MX" sz="2000" b="1" dirty="0">
                <a:solidFill>
                  <a:schemeClr val="accent2">
                    <a:lumMod val="50000"/>
                  </a:schemeClr>
                </a:solidFill>
              </a:rPr>
              <a:t/>
            </a:r>
            <a:br>
              <a:rPr lang="es-MX" sz="2000" b="1" dirty="0">
                <a:solidFill>
                  <a:schemeClr val="accent2">
                    <a:lumMod val="50000"/>
                  </a:schemeClr>
                </a:solidFill>
              </a:rPr>
            </a:br>
            <a:endParaRPr lang="es-MX" sz="2000" b="1" dirty="0">
              <a:solidFill>
                <a:schemeClr val="accent2">
                  <a:lumMod val="50000"/>
                </a:schemeClr>
              </a:solidFill>
            </a:endParaRPr>
          </a:p>
        </p:txBody>
      </p:sp>
      <p:pic>
        <p:nvPicPr>
          <p:cNvPr id="4" name="Marcador de contenido 3"/>
          <p:cNvPicPr>
            <a:picLocks noGrp="1" noChangeAspect="1"/>
          </p:cNvPicPr>
          <p:nvPr>
            <p:ph idx="1"/>
          </p:nvPr>
        </p:nvPicPr>
        <p:blipFill>
          <a:blip r:embed="rId2">
            <a:lum bright="-13000" contrast="14000"/>
          </a:blip>
          <a:stretch>
            <a:fillRect/>
          </a:stretch>
        </p:blipFill>
        <p:spPr>
          <a:xfrm>
            <a:off x="0" y="15802"/>
            <a:ext cx="5115937" cy="5435173"/>
          </a:xfrm>
          <a:prstGeom prst="rect">
            <a:avLst/>
          </a:prstGeom>
        </p:spPr>
      </p:pic>
      <p:pic>
        <p:nvPicPr>
          <p:cNvPr id="5" name="Imagen 4"/>
          <p:cNvPicPr>
            <a:picLocks noChangeAspect="1"/>
          </p:cNvPicPr>
          <p:nvPr/>
        </p:nvPicPr>
        <p:blipFill>
          <a:blip r:embed="rId3"/>
          <a:stretch>
            <a:fillRect/>
          </a:stretch>
        </p:blipFill>
        <p:spPr>
          <a:xfrm>
            <a:off x="725899" y="5450975"/>
            <a:ext cx="4616615" cy="1250075"/>
          </a:xfrm>
          <a:prstGeom prst="rect">
            <a:avLst/>
          </a:prstGeom>
        </p:spPr>
      </p:pic>
    </p:spTree>
    <p:extLst>
      <p:ext uri="{BB962C8B-B14F-4D97-AF65-F5344CB8AC3E}">
        <p14:creationId xmlns:p14="http://schemas.microsoft.com/office/powerpoint/2010/main" val="221773915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488866" y="1673819"/>
            <a:ext cx="3439237" cy="4508616"/>
          </a:xfrm>
          <a:solidFill>
            <a:schemeClr val="accent2">
              <a:lumMod val="40000"/>
              <a:lumOff val="60000"/>
            </a:schemeClr>
          </a:solidFill>
        </p:spPr>
        <p:txBody>
          <a:bodyPr>
            <a:normAutofit/>
          </a:bodyPr>
          <a:lstStyle/>
          <a:p>
            <a:r>
              <a:rPr lang="es-MX" sz="2400" b="1" dirty="0">
                <a:solidFill>
                  <a:schemeClr val="accent1">
                    <a:lumMod val="50000"/>
                  </a:schemeClr>
                </a:solidFill>
              </a:rPr>
              <a:t>Distribución de la radiación fotosintéticamente activa en un bosque. Las unidades están en por ciento de radiación al tope de los árboles</a:t>
            </a:r>
            <a:r>
              <a:rPr lang="es-MX" sz="3200" b="1" dirty="0" smtClean="0">
                <a:solidFill>
                  <a:schemeClr val="accent1">
                    <a:lumMod val="50000"/>
                  </a:schemeClr>
                </a:solidFill>
              </a:rPr>
              <a:t>.</a:t>
            </a:r>
            <a:br>
              <a:rPr lang="es-MX" sz="3200" b="1" dirty="0" smtClean="0">
                <a:solidFill>
                  <a:schemeClr val="accent1">
                    <a:lumMod val="50000"/>
                  </a:schemeClr>
                </a:solidFill>
              </a:rPr>
            </a:br>
            <a:r>
              <a:rPr lang="es-MX" sz="3200" dirty="0"/>
              <a:t/>
            </a:r>
            <a:br>
              <a:rPr lang="es-MX" sz="3200" dirty="0"/>
            </a:br>
            <a:r>
              <a:rPr lang="es-MX" sz="2000" dirty="0" smtClean="0">
                <a:solidFill>
                  <a:schemeClr val="accent2">
                    <a:lumMod val="50000"/>
                  </a:schemeClr>
                </a:solidFill>
              </a:rPr>
              <a:t>(se observa que es absorbido casi el 80%)</a:t>
            </a:r>
            <a:endParaRPr lang="es-MX" sz="2000" dirty="0">
              <a:solidFill>
                <a:schemeClr val="accent2">
                  <a:lumMod val="50000"/>
                </a:schemeClr>
              </a:solidFill>
              <a:latin typeface="Arial" panose="020B0604020202020204" pitchFamily="34" charset="0"/>
              <a:cs typeface="Arial" panose="020B0604020202020204" pitchFamily="34" charset="0"/>
            </a:endParaRPr>
          </a:p>
        </p:txBody>
      </p:sp>
      <p:pic>
        <p:nvPicPr>
          <p:cNvPr id="4" name="Marcador de contenido 3" descr="http://www2.inecc.gob.mx/publicaciones/libros/439/images/cap2_5.gif"/>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136478"/>
            <a:ext cx="4704383" cy="6045957"/>
          </a:xfrm>
          <a:prstGeom prst="rect">
            <a:avLst/>
          </a:prstGeom>
          <a:noFill/>
          <a:ln>
            <a:noFill/>
          </a:ln>
        </p:spPr>
      </p:pic>
      <p:sp>
        <p:nvSpPr>
          <p:cNvPr id="5" name="CuadroTexto 4"/>
          <p:cNvSpPr txBox="1"/>
          <p:nvPr/>
        </p:nvSpPr>
        <p:spPr>
          <a:xfrm>
            <a:off x="3398293" y="136478"/>
            <a:ext cx="573206" cy="523220"/>
          </a:xfrm>
          <a:prstGeom prst="rect">
            <a:avLst/>
          </a:prstGeom>
          <a:noFill/>
        </p:spPr>
        <p:txBody>
          <a:bodyPr wrap="square" rtlCol="0">
            <a:spAutoFit/>
          </a:bodyPr>
          <a:lstStyle/>
          <a:p>
            <a:r>
              <a:rPr lang="es-MX" sz="2800" b="1" dirty="0" smtClean="0">
                <a:latin typeface="Arial" panose="020B0604020202020204" pitchFamily="34" charset="0"/>
                <a:cs typeface="Arial" panose="020B0604020202020204" pitchFamily="34" charset="0"/>
              </a:rPr>
              <a:t>%</a:t>
            </a:r>
            <a:endParaRPr lang="es-MX" sz="2800" b="1" dirty="0">
              <a:latin typeface="Arial" panose="020B0604020202020204" pitchFamily="34" charset="0"/>
              <a:cs typeface="Arial" panose="020B0604020202020204" pitchFamily="34" charset="0"/>
            </a:endParaRPr>
          </a:p>
        </p:txBody>
      </p:sp>
      <p:sp>
        <p:nvSpPr>
          <p:cNvPr id="6" name="Flecha izquierda 5"/>
          <p:cNvSpPr/>
          <p:nvPr/>
        </p:nvSpPr>
        <p:spPr>
          <a:xfrm>
            <a:off x="3971499" y="373095"/>
            <a:ext cx="1460310" cy="286603"/>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CuadroTexto 6"/>
          <p:cNvSpPr txBox="1"/>
          <p:nvPr/>
        </p:nvSpPr>
        <p:spPr>
          <a:xfrm>
            <a:off x="5823687" y="182644"/>
            <a:ext cx="2769596" cy="954107"/>
          </a:xfrm>
          <a:prstGeom prst="rect">
            <a:avLst/>
          </a:prstGeom>
          <a:noFill/>
        </p:spPr>
        <p:txBody>
          <a:bodyPr wrap="square" rtlCol="0">
            <a:spAutoFit/>
          </a:bodyPr>
          <a:lstStyle/>
          <a:p>
            <a:r>
              <a:rPr lang="es-MX" sz="2800" b="1" dirty="0" smtClean="0">
                <a:solidFill>
                  <a:schemeClr val="accent1">
                    <a:lumMod val="50000"/>
                  </a:schemeClr>
                </a:solidFill>
                <a:latin typeface="Arial" panose="020B0604020202020204" pitchFamily="34" charset="0"/>
                <a:cs typeface="Arial" panose="020B0604020202020204" pitchFamily="34" charset="0"/>
              </a:rPr>
              <a:t>Radiación incidente (Lo)</a:t>
            </a:r>
            <a:endParaRPr lang="es-MX" sz="2800" b="1" dirty="0">
              <a:solidFill>
                <a:schemeClr val="accent1">
                  <a:lumMod val="50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2692988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3984293" cy="6987654"/>
          </a:xfrm>
          <a:solidFill>
            <a:schemeClr val="accent2">
              <a:lumMod val="40000"/>
              <a:lumOff val="60000"/>
            </a:schemeClr>
          </a:solidFill>
        </p:spPr>
        <p:txBody>
          <a:bodyPr anchor="t">
            <a:normAutofit/>
          </a:bodyPr>
          <a:lstStyle/>
          <a:p>
            <a:r>
              <a:rPr lang="es-MX" sz="1800" b="1" dirty="0">
                <a:solidFill>
                  <a:schemeClr val="accent2">
                    <a:lumMod val="50000"/>
                  </a:schemeClr>
                </a:solidFill>
                <a:latin typeface="Arial" panose="020B0604020202020204" pitchFamily="34" charset="0"/>
                <a:cs typeface="Arial" panose="020B0604020202020204" pitchFamily="34" charset="0"/>
              </a:rPr>
              <a:t>El incremento de la luz arriba del punto de compensación incrementa proporcionalmente la fotosíntesis indicando que la fotosíntesis es limitada por la tasa de transporte de electrones lo que es limitada por la cantidad de luz disponible.</a:t>
            </a:r>
            <a:r>
              <a:rPr lang="es-MX" sz="1800" b="1" dirty="0" smtClean="0">
                <a:solidFill>
                  <a:schemeClr val="accent2">
                    <a:lumMod val="50000"/>
                  </a:schemeClr>
                </a:solidFill>
                <a:latin typeface="Arial" panose="020B0604020202020204" pitchFamily="34" charset="0"/>
                <a:cs typeface="Arial" panose="020B0604020202020204" pitchFamily="34" charset="0"/>
              </a:rPr>
              <a:t/>
            </a:r>
            <a:br>
              <a:rPr lang="es-MX" sz="1800" b="1" dirty="0" smtClean="0">
                <a:solidFill>
                  <a:schemeClr val="accent2">
                    <a:lumMod val="50000"/>
                  </a:schemeClr>
                </a:solidFill>
                <a:latin typeface="Arial" panose="020B0604020202020204" pitchFamily="34" charset="0"/>
                <a:cs typeface="Arial" panose="020B0604020202020204" pitchFamily="34" charset="0"/>
              </a:rPr>
            </a:br>
            <a:r>
              <a:rPr lang="es-MX" sz="1800" b="1" dirty="0" smtClean="0">
                <a:solidFill>
                  <a:schemeClr val="accent2">
                    <a:lumMod val="50000"/>
                  </a:schemeClr>
                </a:solidFill>
                <a:latin typeface="Arial" panose="020B0604020202020204" pitchFamily="34" charset="0"/>
                <a:cs typeface="Arial" panose="020B0604020202020204" pitchFamily="34" charset="0"/>
              </a:rPr>
              <a:t> </a:t>
            </a:r>
            <a:br>
              <a:rPr lang="es-MX" sz="1800" b="1" dirty="0" smtClean="0">
                <a:solidFill>
                  <a:schemeClr val="accent2">
                    <a:lumMod val="50000"/>
                  </a:schemeClr>
                </a:solidFill>
                <a:latin typeface="Arial" panose="020B0604020202020204" pitchFamily="34" charset="0"/>
                <a:cs typeface="Arial" panose="020B0604020202020204" pitchFamily="34" charset="0"/>
              </a:rPr>
            </a:br>
            <a:r>
              <a:rPr lang="es-MX" sz="1800" b="1" dirty="0" smtClean="0">
                <a:solidFill>
                  <a:schemeClr val="accent2">
                    <a:lumMod val="50000"/>
                  </a:schemeClr>
                </a:solidFill>
                <a:latin typeface="Arial" panose="020B0604020202020204" pitchFamily="34" charset="0"/>
                <a:cs typeface="Arial" panose="020B0604020202020204" pitchFamily="34" charset="0"/>
              </a:rPr>
              <a:t>El punto de compensación por luz es alcanzado cuando la asimilación fotosintética de CO2 es igual a la cantidad CO2 producida por la respiración.</a:t>
            </a:r>
            <a:br>
              <a:rPr lang="es-MX" sz="1800" b="1" dirty="0" smtClean="0">
                <a:solidFill>
                  <a:schemeClr val="accent2">
                    <a:lumMod val="50000"/>
                  </a:schemeClr>
                </a:solidFill>
                <a:latin typeface="Arial" panose="020B0604020202020204" pitchFamily="34" charset="0"/>
                <a:cs typeface="Arial" panose="020B0604020202020204" pitchFamily="34" charset="0"/>
              </a:rPr>
            </a:br>
            <a:r>
              <a:rPr lang="es-MX" sz="1800" b="1" dirty="0" smtClean="0">
                <a:solidFill>
                  <a:schemeClr val="accent2">
                    <a:lumMod val="50000"/>
                  </a:schemeClr>
                </a:solidFill>
                <a:latin typeface="Arial" panose="020B0604020202020204" pitchFamily="34" charset="0"/>
                <a:cs typeface="Arial" panose="020B0604020202020204" pitchFamily="34" charset="0"/>
              </a:rPr>
              <a:t/>
            </a:r>
            <a:br>
              <a:rPr lang="es-MX" sz="1800" b="1" dirty="0" smtClean="0">
                <a:solidFill>
                  <a:schemeClr val="accent2">
                    <a:lumMod val="50000"/>
                  </a:schemeClr>
                </a:solidFill>
                <a:latin typeface="Arial" panose="020B0604020202020204" pitchFamily="34" charset="0"/>
                <a:cs typeface="Arial" panose="020B0604020202020204" pitchFamily="34" charset="0"/>
              </a:rPr>
            </a:br>
            <a:r>
              <a:rPr lang="es-MX" sz="1800" b="1" dirty="0">
                <a:solidFill>
                  <a:schemeClr val="accent2">
                    <a:lumMod val="50000"/>
                  </a:schemeClr>
                </a:solidFill>
                <a:latin typeface="Arial" panose="020B0604020202020204" pitchFamily="34" charset="0"/>
                <a:cs typeface="Arial" panose="020B0604020202020204" pitchFamily="34" charset="0"/>
              </a:rPr>
              <a:t/>
            </a:r>
            <a:br>
              <a:rPr lang="es-MX" sz="1800" b="1" dirty="0">
                <a:solidFill>
                  <a:schemeClr val="accent2">
                    <a:lumMod val="50000"/>
                  </a:schemeClr>
                </a:solidFill>
                <a:latin typeface="Arial" panose="020B0604020202020204" pitchFamily="34" charset="0"/>
                <a:cs typeface="Arial" panose="020B0604020202020204" pitchFamily="34" charset="0"/>
              </a:rPr>
            </a:br>
            <a:r>
              <a:rPr lang="es-MX" sz="1800" b="1" dirty="0">
                <a:solidFill>
                  <a:schemeClr val="accent2">
                    <a:lumMod val="50000"/>
                  </a:schemeClr>
                </a:solidFill>
                <a:latin typeface="Arial" panose="020B0604020202020204" pitchFamily="34" charset="0"/>
                <a:cs typeface="Arial" panose="020B0604020202020204" pitchFamily="34" charset="0"/>
              </a:rPr>
              <a:t>A</a:t>
            </a:r>
            <a:r>
              <a:rPr lang="es-MX" sz="1800" b="1" dirty="0" smtClean="0">
                <a:solidFill>
                  <a:schemeClr val="accent2">
                    <a:lumMod val="50000"/>
                  </a:schemeClr>
                </a:solidFill>
                <a:latin typeface="Arial" panose="020B0604020202020204" pitchFamily="34" charset="0"/>
                <a:cs typeface="Arial" panose="020B0604020202020204" pitchFamily="34" charset="0"/>
              </a:rPr>
              <a:t>l continuar incrementándose la fotosíntesis  esta puede ser eventualmente limitada por la  capacidad de </a:t>
            </a:r>
            <a:r>
              <a:rPr lang="es-MX" sz="1800" b="1" dirty="0" err="1" smtClean="0">
                <a:solidFill>
                  <a:schemeClr val="accent2">
                    <a:lumMod val="50000"/>
                  </a:schemeClr>
                </a:solidFill>
                <a:latin typeface="Arial" panose="020B0604020202020204" pitchFamily="34" charset="0"/>
                <a:cs typeface="Arial" panose="020B0604020202020204" pitchFamily="34" charset="0"/>
              </a:rPr>
              <a:t>carboxilación</a:t>
            </a:r>
            <a:r>
              <a:rPr lang="es-MX" sz="1800" b="1" dirty="0" smtClean="0">
                <a:solidFill>
                  <a:schemeClr val="accent2">
                    <a:lumMod val="50000"/>
                  </a:schemeClr>
                </a:solidFill>
                <a:latin typeface="Arial" panose="020B0604020202020204" pitchFamily="34" charset="0"/>
                <a:cs typeface="Arial" panose="020B0604020202020204" pitchFamily="34" charset="0"/>
              </a:rPr>
              <a:t> de la RUBISCO.</a:t>
            </a:r>
            <a:br>
              <a:rPr lang="es-MX" sz="1800" b="1" dirty="0" smtClean="0">
                <a:solidFill>
                  <a:schemeClr val="accent2">
                    <a:lumMod val="50000"/>
                  </a:schemeClr>
                </a:solidFill>
                <a:latin typeface="Arial" panose="020B0604020202020204" pitchFamily="34" charset="0"/>
                <a:cs typeface="Arial" panose="020B0604020202020204" pitchFamily="34" charset="0"/>
              </a:rPr>
            </a:br>
            <a:r>
              <a:rPr lang="es-MX" sz="1800" b="1" dirty="0">
                <a:solidFill>
                  <a:schemeClr val="accent2">
                    <a:lumMod val="50000"/>
                  </a:schemeClr>
                </a:solidFill>
                <a:latin typeface="Arial" panose="020B0604020202020204" pitchFamily="34" charset="0"/>
                <a:cs typeface="Arial" panose="020B0604020202020204" pitchFamily="34" charset="0"/>
              </a:rPr>
              <a:t/>
            </a:r>
            <a:br>
              <a:rPr lang="es-MX" sz="1800" b="1" dirty="0">
                <a:solidFill>
                  <a:schemeClr val="accent2">
                    <a:lumMod val="50000"/>
                  </a:schemeClr>
                </a:solidFill>
                <a:latin typeface="Arial" panose="020B0604020202020204" pitchFamily="34" charset="0"/>
                <a:cs typeface="Arial" panose="020B0604020202020204" pitchFamily="34" charset="0"/>
              </a:rPr>
            </a:br>
            <a:r>
              <a:rPr lang="es-MX" sz="1800" b="1" dirty="0" smtClean="0">
                <a:solidFill>
                  <a:schemeClr val="accent2">
                    <a:lumMod val="50000"/>
                  </a:schemeClr>
                </a:solidFill>
                <a:latin typeface="Arial" panose="020B0604020202020204" pitchFamily="34" charset="0"/>
                <a:cs typeface="Arial" panose="020B0604020202020204" pitchFamily="34" charset="0"/>
              </a:rPr>
              <a:t>En </a:t>
            </a:r>
            <a:r>
              <a:rPr lang="es-MX" sz="1800" b="1" dirty="0">
                <a:solidFill>
                  <a:schemeClr val="accent2">
                    <a:lumMod val="50000"/>
                  </a:schemeClr>
                </a:solidFill>
                <a:latin typeface="Arial" panose="020B0604020202020204" pitchFamily="34" charset="0"/>
                <a:cs typeface="Arial" panose="020B0604020202020204" pitchFamily="34" charset="0"/>
              </a:rPr>
              <a:t>la obscuridad la respiración causa un flujo neto de </a:t>
            </a:r>
            <a:r>
              <a:rPr lang="es-MX" sz="1800" b="1" dirty="0" smtClean="0">
                <a:solidFill>
                  <a:schemeClr val="accent2">
                    <a:lumMod val="50000"/>
                  </a:schemeClr>
                </a:solidFill>
                <a:latin typeface="Arial" panose="020B0604020202020204" pitchFamily="34" charset="0"/>
                <a:cs typeface="Arial" panose="020B0604020202020204" pitchFamily="34" charset="0"/>
              </a:rPr>
              <a:t>CO2.</a:t>
            </a:r>
            <a:r>
              <a:rPr lang="es-MX" sz="1800" b="1" dirty="0" smtClean="0">
                <a:solidFill>
                  <a:schemeClr val="accent2">
                    <a:lumMod val="50000"/>
                  </a:schemeClr>
                </a:solidFill>
              </a:rPr>
              <a:t/>
            </a:r>
            <a:br>
              <a:rPr lang="es-MX" sz="1800" b="1" dirty="0" smtClean="0">
                <a:solidFill>
                  <a:schemeClr val="accent2">
                    <a:lumMod val="50000"/>
                  </a:schemeClr>
                </a:solidFill>
              </a:rPr>
            </a:br>
            <a:endParaRPr lang="es-MX" sz="1800" b="1" dirty="0">
              <a:solidFill>
                <a:schemeClr val="accent2">
                  <a:lumMod val="50000"/>
                </a:schemeClr>
              </a:solidFill>
            </a:endParaRPr>
          </a:p>
        </p:txBody>
      </p:sp>
      <p:pic>
        <p:nvPicPr>
          <p:cNvPr id="4" name="Marcador de contenido 3"/>
          <p:cNvPicPr>
            <a:picLocks noGrp="1" noChangeAspect="1"/>
          </p:cNvPicPr>
          <p:nvPr>
            <p:ph idx="1"/>
          </p:nvPr>
        </p:nvPicPr>
        <p:blipFill>
          <a:blip r:embed="rId2"/>
          <a:stretch>
            <a:fillRect/>
          </a:stretch>
        </p:blipFill>
        <p:spPr>
          <a:xfrm>
            <a:off x="4370407" y="0"/>
            <a:ext cx="4773593" cy="5268036"/>
          </a:xfrm>
          <a:prstGeom prst="rect">
            <a:avLst/>
          </a:prstGeom>
        </p:spPr>
      </p:pic>
      <p:sp>
        <p:nvSpPr>
          <p:cNvPr id="6" name="Rectángulo 5"/>
          <p:cNvSpPr/>
          <p:nvPr/>
        </p:nvSpPr>
        <p:spPr>
          <a:xfrm>
            <a:off x="4370407" y="5684361"/>
            <a:ext cx="4572000" cy="707886"/>
          </a:xfrm>
          <a:prstGeom prst="rect">
            <a:avLst/>
          </a:prstGeom>
        </p:spPr>
        <p:txBody>
          <a:bodyPr>
            <a:spAutoFit/>
          </a:bodyPr>
          <a:lstStyle/>
          <a:p>
            <a:pPr algn="ctr"/>
            <a:r>
              <a:rPr lang="es-MX" sz="2000" b="1" dirty="0">
                <a:latin typeface="Arial" panose="020B0604020202020204" pitchFamily="34" charset="0"/>
                <a:cs typeface="Arial" panose="020B0604020202020204" pitchFamily="34" charset="0"/>
              </a:rPr>
              <a:t>Respuesta de la fotosíntesis a la luz </a:t>
            </a:r>
            <a:r>
              <a:rPr lang="es-MX" sz="2000" b="1" dirty="0" smtClean="0">
                <a:latin typeface="Arial" panose="020B0604020202020204" pitchFamily="34" charset="0"/>
                <a:cs typeface="Arial" panose="020B0604020202020204" pitchFamily="34" charset="0"/>
              </a:rPr>
              <a:t>en </a:t>
            </a:r>
            <a:r>
              <a:rPr lang="es-MX" sz="2000" b="1" dirty="0">
                <a:latin typeface="Arial" panose="020B0604020202020204" pitchFamily="34" charset="0"/>
                <a:cs typeface="Arial" panose="020B0604020202020204" pitchFamily="34" charset="0"/>
              </a:rPr>
              <a:t>una planta C3</a:t>
            </a:r>
          </a:p>
        </p:txBody>
      </p:sp>
      <p:cxnSp>
        <p:nvCxnSpPr>
          <p:cNvPr id="8" name="Conector recto de flecha 7"/>
          <p:cNvCxnSpPr/>
          <p:nvPr/>
        </p:nvCxnSpPr>
        <p:spPr>
          <a:xfrm flipV="1">
            <a:off x="3727399" y="4107977"/>
            <a:ext cx="1213091" cy="2264865"/>
          </a:xfrm>
          <a:prstGeom prst="straightConnector1">
            <a:avLst/>
          </a:prstGeom>
          <a:ln w="38100">
            <a:solidFill>
              <a:schemeClr val="accent1">
                <a:lumMod val="75000"/>
              </a:schemeClr>
            </a:solidFill>
            <a:tailEnd type="triangle"/>
          </a:ln>
        </p:spPr>
        <p:style>
          <a:lnRef idx="1">
            <a:schemeClr val="dk1"/>
          </a:lnRef>
          <a:fillRef idx="0">
            <a:schemeClr val="dk1"/>
          </a:fillRef>
          <a:effectRef idx="0">
            <a:schemeClr val="dk1"/>
          </a:effectRef>
          <a:fontRef idx="minor">
            <a:schemeClr val="tx1"/>
          </a:fontRef>
        </p:style>
      </p:cxnSp>
      <p:cxnSp>
        <p:nvCxnSpPr>
          <p:cNvPr id="9" name="Conector recto de flecha 8"/>
          <p:cNvCxnSpPr/>
          <p:nvPr/>
        </p:nvCxnSpPr>
        <p:spPr>
          <a:xfrm flipV="1">
            <a:off x="3821949" y="3334602"/>
            <a:ext cx="968415" cy="44928"/>
          </a:xfrm>
          <a:prstGeom prst="straightConnector1">
            <a:avLst/>
          </a:prstGeom>
          <a:ln w="38100">
            <a:solidFill>
              <a:schemeClr val="tx1"/>
            </a:solidFill>
            <a:tailEnd type="triangle"/>
          </a:ln>
        </p:spPr>
        <p:style>
          <a:lnRef idx="1">
            <a:schemeClr val="dk1"/>
          </a:lnRef>
          <a:fillRef idx="0">
            <a:schemeClr val="dk1"/>
          </a:fillRef>
          <a:effectRef idx="0">
            <a:schemeClr val="dk1"/>
          </a:effectRef>
          <a:fontRef idx="minor">
            <a:schemeClr val="tx1"/>
          </a:fontRef>
        </p:style>
      </p:cxnSp>
      <p:cxnSp>
        <p:nvCxnSpPr>
          <p:cNvPr id="10" name="Conector recto de flecha 9"/>
          <p:cNvCxnSpPr/>
          <p:nvPr/>
        </p:nvCxnSpPr>
        <p:spPr>
          <a:xfrm flipV="1">
            <a:off x="3727399" y="1298907"/>
            <a:ext cx="3437676" cy="3775028"/>
          </a:xfrm>
          <a:prstGeom prst="straightConnector1">
            <a:avLst/>
          </a:prstGeom>
          <a:ln w="38100">
            <a:solidFill>
              <a:schemeClr val="bg2">
                <a:lumMod val="50000"/>
              </a:schemeClr>
            </a:solidFill>
            <a:tailEnd type="triangle"/>
          </a:ln>
        </p:spPr>
        <p:style>
          <a:lnRef idx="1">
            <a:schemeClr val="dk1"/>
          </a:lnRef>
          <a:fillRef idx="0">
            <a:schemeClr val="dk1"/>
          </a:fillRef>
          <a:effectRef idx="0">
            <a:schemeClr val="dk1"/>
          </a:effectRef>
          <a:fontRef idx="minor">
            <a:schemeClr val="tx1"/>
          </a:fontRef>
        </p:style>
      </p:cxnSp>
      <p:cxnSp>
        <p:nvCxnSpPr>
          <p:cNvPr id="11" name="Conector recto de flecha 10"/>
          <p:cNvCxnSpPr/>
          <p:nvPr/>
        </p:nvCxnSpPr>
        <p:spPr>
          <a:xfrm>
            <a:off x="3881226" y="963683"/>
            <a:ext cx="1673413" cy="895872"/>
          </a:xfrm>
          <a:prstGeom prst="straightConnector1">
            <a:avLst/>
          </a:prstGeom>
          <a:ln w="38100">
            <a:solidFill>
              <a:srgbClr val="FF0000"/>
            </a:solidFill>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0005547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798127" y="1186008"/>
            <a:ext cx="2789959" cy="4965410"/>
          </a:xfrm>
          <a:solidFill>
            <a:schemeClr val="accent2">
              <a:lumMod val="40000"/>
              <a:lumOff val="60000"/>
            </a:schemeClr>
          </a:solidFill>
        </p:spPr>
        <p:txBody>
          <a:bodyPr>
            <a:normAutofit fontScale="90000"/>
          </a:bodyPr>
          <a:lstStyle/>
          <a:p>
            <a:r>
              <a:rPr lang="es-MX" sz="2200" b="1" dirty="0" smtClean="0">
                <a:solidFill>
                  <a:schemeClr val="accent1">
                    <a:lumMod val="50000"/>
                  </a:schemeClr>
                </a:solidFill>
                <a:latin typeface="Arial" panose="020B0604020202020204" pitchFamily="34" charset="0"/>
                <a:cs typeface="Arial" panose="020B0604020202020204" pitchFamily="34" charset="0"/>
              </a:rPr>
              <a:t>CURVAS DE RESPUESTA A LA RADIACION EN HOJAS AL PLENO SOL Y EN LA SOMBRA</a:t>
            </a:r>
            <a:r>
              <a:rPr lang="es-MX" sz="2700" b="1" dirty="0" smtClean="0">
                <a:solidFill>
                  <a:schemeClr val="accent1">
                    <a:lumMod val="50000"/>
                  </a:schemeClr>
                </a:solidFill>
                <a:latin typeface="Arial" panose="020B0604020202020204" pitchFamily="34" charset="0"/>
                <a:cs typeface="Arial" panose="020B0604020202020204" pitchFamily="34" charset="0"/>
              </a:rPr>
              <a:t/>
            </a:r>
            <a:br>
              <a:rPr lang="es-MX" sz="2700" b="1" dirty="0" smtClean="0">
                <a:solidFill>
                  <a:schemeClr val="accent1">
                    <a:lumMod val="50000"/>
                  </a:schemeClr>
                </a:solidFill>
                <a:latin typeface="Arial" panose="020B0604020202020204" pitchFamily="34" charset="0"/>
                <a:cs typeface="Arial" panose="020B0604020202020204" pitchFamily="34" charset="0"/>
              </a:rPr>
            </a:br>
            <a:r>
              <a:rPr lang="es-MX" dirty="0" smtClean="0"/>
              <a:t/>
            </a:r>
            <a:br>
              <a:rPr lang="es-MX" dirty="0" smtClean="0"/>
            </a:br>
            <a:r>
              <a:rPr lang="es-MX" sz="1800" b="1" dirty="0">
                <a:solidFill>
                  <a:schemeClr val="accent1">
                    <a:lumMod val="75000"/>
                  </a:schemeClr>
                </a:solidFill>
                <a:latin typeface="Arial" panose="020B0604020202020204" pitchFamily="34" charset="0"/>
                <a:cs typeface="Arial" panose="020B0604020202020204" pitchFamily="34" charset="0"/>
              </a:rPr>
              <a:t>L</a:t>
            </a:r>
            <a:r>
              <a:rPr lang="es-MX" sz="1800" b="1" dirty="0" smtClean="0">
                <a:solidFill>
                  <a:schemeClr val="accent1">
                    <a:lumMod val="75000"/>
                  </a:schemeClr>
                </a:solidFill>
                <a:latin typeface="Arial" panose="020B0604020202020204" pitchFamily="34" charset="0"/>
                <a:cs typeface="Arial" panose="020B0604020202020204" pitchFamily="34" charset="0"/>
              </a:rPr>
              <a:t>as hojas sombreadas tienen menor actividad </a:t>
            </a:r>
            <a:r>
              <a:rPr lang="es-MX" sz="1800" b="1" dirty="0" err="1" smtClean="0">
                <a:solidFill>
                  <a:schemeClr val="accent1">
                    <a:lumMod val="75000"/>
                  </a:schemeClr>
                </a:solidFill>
                <a:latin typeface="Arial" panose="020B0604020202020204" pitchFamily="34" charset="0"/>
                <a:cs typeface="Arial" panose="020B0604020202020204" pitchFamily="34" charset="0"/>
              </a:rPr>
              <a:t>fotosintetica</a:t>
            </a:r>
            <a:r>
              <a:rPr lang="es-MX" sz="1800" b="1" dirty="0" smtClean="0">
                <a:solidFill>
                  <a:schemeClr val="accent1">
                    <a:lumMod val="75000"/>
                  </a:schemeClr>
                </a:solidFill>
                <a:latin typeface="Arial" panose="020B0604020202020204" pitchFamily="34" charset="0"/>
                <a:cs typeface="Arial" panose="020B0604020202020204" pitchFamily="34" charset="0"/>
              </a:rPr>
              <a:t> que las expuestas a pleno sol y su punto de </a:t>
            </a:r>
            <a:r>
              <a:rPr lang="es-MX" sz="1800" b="1" dirty="0" err="1" smtClean="0">
                <a:solidFill>
                  <a:schemeClr val="accent1">
                    <a:lumMod val="75000"/>
                  </a:schemeClr>
                </a:solidFill>
                <a:latin typeface="Arial" panose="020B0604020202020204" pitchFamily="34" charset="0"/>
                <a:cs typeface="Arial" panose="020B0604020202020204" pitchFamily="34" charset="0"/>
              </a:rPr>
              <a:t>compenzacion</a:t>
            </a:r>
            <a:r>
              <a:rPr lang="es-MX" sz="1800" b="1" dirty="0" smtClean="0">
                <a:solidFill>
                  <a:schemeClr val="accent1">
                    <a:lumMod val="75000"/>
                  </a:schemeClr>
                </a:solidFill>
                <a:latin typeface="Arial" panose="020B0604020202020204" pitchFamily="34" charset="0"/>
                <a:cs typeface="Arial" panose="020B0604020202020204" pitchFamily="34" charset="0"/>
              </a:rPr>
              <a:t> es mas bajo a la máxima tasa de </a:t>
            </a:r>
            <a:r>
              <a:rPr lang="es-MX" sz="1800" b="1" dirty="0" err="1" smtClean="0">
                <a:solidFill>
                  <a:schemeClr val="accent1">
                    <a:lumMod val="75000"/>
                  </a:schemeClr>
                </a:solidFill>
                <a:latin typeface="Arial" panose="020B0604020202020204" pitchFamily="34" charset="0"/>
                <a:cs typeface="Arial" panose="020B0604020202020204" pitchFamily="34" charset="0"/>
              </a:rPr>
              <a:t>fotosintesis</a:t>
            </a:r>
            <a:r>
              <a:rPr lang="es-MX" dirty="0"/>
              <a:t/>
            </a:r>
            <a:br>
              <a:rPr lang="es-MX" dirty="0"/>
            </a:br>
            <a:endParaRPr lang="es-MX" dirty="0"/>
          </a:p>
        </p:txBody>
      </p:sp>
      <p:pic>
        <p:nvPicPr>
          <p:cNvPr id="4" name="Marcador de contenido 3"/>
          <p:cNvPicPr>
            <a:picLocks noGrp="1" noChangeAspect="1"/>
          </p:cNvPicPr>
          <p:nvPr>
            <p:ph idx="1"/>
          </p:nvPr>
        </p:nvPicPr>
        <p:blipFill>
          <a:blip r:embed="rId2"/>
          <a:stretch>
            <a:fillRect/>
          </a:stretch>
        </p:blipFill>
        <p:spPr>
          <a:xfrm>
            <a:off x="358957" y="365126"/>
            <a:ext cx="5045556" cy="6250675"/>
          </a:xfrm>
          <a:prstGeom prst="rect">
            <a:avLst/>
          </a:prstGeom>
        </p:spPr>
      </p:pic>
    </p:spTree>
    <p:extLst>
      <p:ext uri="{BB962C8B-B14F-4D97-AF65-F5344CB8AC3E}">
        <p14:creationId xmlns:p14="http://schemas.microsoft.com/office/powerpoint/2010/main" val="40131341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56806" y="653698"/>
            <a:ext cx="3800994" cy="723330"/>
          </a:xfrm>
        </p:spPr>
        <p:txBody>
          <a:bodyPr>
            <a:normAutofit/>
          </a:bodyPr>
          <a:lstStyle/>
          <a:p>
            <a:pPr marL="91440" indent="-91440" algn="just">
              <a:lnSpc>
                <a:spcPct val="87000"/>
              </a:lnSpc>
              <a:spcBef>
                <a:spcPts val="1200"/>
              </a:spcBef>
              <a:buClr>
                <a:schemeClr val="accent1"/>
              </a:buClr>
              <a:buSzPct val="100000"/>
              <a:buFont typeface="Calibri" panose="020F0502020204030204" pitchFamily="34" charset="0"/>
              <a:buChar char=" "/>
            </a:pPr>
            <a:r>
              <a:rPr lang="es-MX" sz="3200" b="1" dirty="0">
                <a:solidFill>
                  <a:schemeClr val="accent1">
                    <a:lumMod val="50000"/>
                  </a:schemeClr>
                </a:solidFill>
                <a:latin typeface="Arial" panose="020B0604020202020204" pitchFamily="34" charset="0"/>
                <a:ea typeface="Calibri" panose="020F0502020204030204" pitchFamily="34" charset="0"/>
                <a:cs typeface="Times New Roman" panose="02020603050405020304" pitchFamily="18" charset="0"/>
              </a:rPr>
              <a:t>PRESENTACIÓN</a:t>
            </a:r>
          </a:p>
        </p:txBody>
      </p:sp>
      <p:sp>
        <p:nvSpPr>
          <p:cNvPr id="3" name="Marcador de contenido 2"/>
          <p:cNvSpPr>
            <a:spLocks noGrp="1"/>
          </p:cNvSpPr>
          <p:nvPr>
            <p:ph idx="1"/>
          </p:nvPr>
        </p:nvSpPr>
        <p:spPr>
          <a:xfrm>
            <a:off x="895695" y="1295400"/>
            <a:ext cx="7543801" cy="5334000"/>
          </a:xfrm>
        </p:spPr>
        <p:txBody>
          <a:bodyPr>
            <a:normAutofit/>
          </a:bodyPr>
          <a:lstStyle/>
          <a:p>
            <a:pPr algn="just">
              <a:lnSpc>
                <a:spcPct val="107000"/>
              </a:lnSpc>
              <a:spcAft>
                <a:spcPts val="0"/>
              </a:spcAft>
            </a:pPr>
            <a:r>
              <a:rPr lang="es-MX" sz="2000" b="1" dirty="0" smtClean="0">
                <a:solidFill>
                  <a:schemeClr val="accent1">
                    <a:lumMod val="50000"/>
                  </a:schemeClr>
                </a:solidFill>
                <a:latin typeface="Calibri" panose="020F0502020204030204" pitchFamily="34" charset="0"/>
                <a:ea typeface="Calibri" panose="020F0502020204030204" pitchFamily="34" charset="0"/>
                <a:cs typeface="Times New Roman" panose="02020603050405020304" pitchFamily="18" charset="0"/>
              </a:rPr>
              <a:t>Siendo la </a:t>
            </a:r>
            <a:r>
              <a:rPr lang="es-MX" sz="2000" b="1" dirty="0" smtClean="0">
                <a:solidFill>
                  <a:schemeClr val="accent1">
                    <a:lumMod val="50000"/>
                  </a:schemeClr>
                </a:solidFill>
                <a:latin typeface="Calibri" panose="020F0502020204030204" pitchFamily="34" charset="0"/>
                <a:ea typeface="Calibri" panose="020F0502020204030204" pitchFamily="34" charset="0"/>
                <a:cs typeface="Times New Roman" panose="02020603050405020304" pitchFamily="18" charset="0"/>
              </a:rPr>
              <a:t>fotosíntesis </a:t>
            </a:r>
            <a:r>
              <a:rPr lang="es-MX" sz="2000" b="1" dirty="0" smtClean="0">
                <a:solidFill>
                  <a:schemeClr val="accent1">
                    <a:lumMod val="50000"/>
                  </a:schemeClr>
                </a:solidFill>
                <a:latin typeface="Calibri" panose="020F0502020204030204" pitchFamily="34" charset="0"/>
                <a:ea typeface="Calibri" panose="020F0502020204030204" pitchFamily="34" charset="0"/>
                <a:cs typeface="Times New Roman" panose="02020603050405020304" pitchFamily="18" charset="0"/>
              </a:rPr>
              <a:t>el fenómeno mas importante en la </a:t>
            </a:r>
            <a:r>
              <a:rPr lang="es-MX" sz="2000" b="1" dirty="0" smtClean="0">
                <a:solidFill>
                  <a:schemeClr val="accent1">
                    <a:lumMod val="50000"/>
                  </a:schemeClr>
                </a:solidFill>
                <a:latin typeface="Calibri" panose="020F0502020204030204" pitchFamily="34" charset="0"/>
                <a:ea typeface="Calibri" panose="020F0502020204030204" pitchFamily="34" charset="0"/>
                <a:cs typeface="Times New Roman" panose="02020603050405020304" pitchFamily="18" charset="0"/>
              </a:rPr>
              <a:t>producción </a:t>
            </a:r>
            <a:r>
              <a:rPr lang="es-MX" sz="2000" b="1" dirty="0" smtClean="0">
                <a:solidFill>
                  <a:schemeClr val="accent1">
                    <a:lumMod val="50000"/>
                  </a:schemeClr>
                </a:solidFill>
                <a:latin typeface="Calibri" panose="020F0502020204030204" pitchFamily="34" charset="0"/>
                <a:ea typeface="Calibri" panose="020F0502020204030204" pitchFamily="34" charset="0"/>
                <a:cs typeface="Times New Roman" panose="02020603050405020304" pitchFamily="18" charset="0"/>
              </a:rPr>
              <a:t>primaria de biomasa en las plantas, e básicos </a:t>
            </a:r>
            <a:r>
              <a:rPr lang="es-MX" sz="2000" b="1" dirty="0" smtClean="0">
                <a:solidFill>
                  <a:schemeClr val="accent1">
                    <a:lumMod val="50000"/>
                  </a:schemeClr>
                </a:solidFill>
                <a:latin typeface="Calibri" panose="020F0502020204030204" pitchFamily="34" charset="0"/>
                <a:ea typeface="Calibri" panose="020F0502020204030204" pitchFamily="34" charset="0"/>
                <a:cs typeface="Times New Roman" panose="02020603050405020304" pitchFamily="18" charset="0"/>
              </a:rPr>
              <a:t>este </a:t>
            </a:r>
            <a:r>
              <a:rPr lang="es-MX" sz="2000" b="1" dirty="0" smtClean="0">
                <a:solidFill>
                  <a:schemeClr val="accent1">
                    <a:lumMod val="50000"/>
                  </a:schemeClr>
                </a:solidFill>
                <a:latin typeface="Calibri" panose="020F0502020204030204" pitchFamily="34" charset="0"/>
                <a:ea typeface="Calibri" panose="020F0502020204030204" pitchFamily="34" charset="0"/>
                <a:cs typeface="Times New Roman" panose="02020603050405020304" pitchFamily="18" charset="0"/>
              </a:rPr>
              <a:t>ha </a:t>
            </a:r>
            <a:r>
              <a:rPr lang="es-MX" sz="2000" b="1" dirty="0" smtClean="0">
                <a:solidFill>
                  <a:schemeClr val="accent1">
                    <a:lumMod val="50000"/>
                  </a:schemeClr>
                </a:solidFill>
                <a:latin typeface="Calibri" panose="020F0502020204030204" pitchFamily="34" charset="0"/>
                <a:ea typeface="Calibri" panose="020F0502020204030204" pitchFamily="34" charset="0"/>
                <a:cs typeface="Times New Roman" panose="02020603050405020304" pitchFamily="18" charset="0"/>
              </a:rPr>
              <a:t>sido </a:t>
            </a:r>
            <a:r>
              <a:rPr lang="es-MX" sz="2000" b="1" dirty="0" smtClean="0">
                <a:solidFill>
                  <a:schemeClr val="accent1">
                    <a:lumMod val="50000"/>
                  </a:schemeClr>
                </a:solidFill>
                <a:latin typeface="Calibri" panose="020F0502020204030204" pitchFamily="34" charset="0"/>
                <a:ea typeface="Calibri" panose="020F0502020204030204" pitchFamily="34" charset="0"/>
                <a:cs typeface="Times New Roman" panose="02020603050405020304" pitchFamily="18" charset="0"/>
              </a:rPr>
              <a:t>ampliamente estudiado en todos sus aspectos generándose una gran cantidad de información.</a:t>
            </a:r>
          </a:p>
          <a:p>
            <a:pPr algn="just">
              <a:lnSpc>
                <a:spcPct val="107000"/>
              </a:lnSpc>
              <a:spcAft>
                <a:spcPts val="0"/>
              </a:spcAft>
            </a:pPr>
            <a:r>
              <a:rPr lang="es-MX" sz="2000" b="1" dirty="0" smtClean="0">
                <a:solidFill>
                  <a:schemeClr val="accent1">
                    <a:lumMod val="50000"/>
                  </a:schemeClr>
                </a:solidFill>
                <a:latin typeface="Calibri" panose="020F0502020204030204" pitchFamily="34" charset="0"/>
                <a:ea typeface="Calibri" panose="020F0502020204030204" pitchFamily="34" charset="0"/>
                <a:cs typeface="Times New Roman" panose="02020603050405020304" pitchFamily="18" charset="0"/>
              </a:rPr>
              <a:t>El interés para el </a:t>
            </a:r>
            <a:r>
              <a:rPr lang="es-MX" sz="2000" b="1" dirty="0" smtClean="0">
                <a:solidFill>
                  <a:schemeClr val="accent1">
                    <a:lumMod val="50000"/>
                  </a:schemeClr>
                </a:solidFill>
                <a:latin typeface="Calibri" panose="020F0502020204030204" pitchFamily="34" charset="0"/>
                <a:ea typeface="Calibri" panose="020F0502020204030204" pitchFamily="34" charset="0"/>
                <a:cs typeface="Times New Roman" panose="02020603050405020304" pitchFamily="18" charset="0"/>
              </a:rPr>
              <a:t>Ingeniero Agrónomo </a:t>
            </a:r>
            <a:r>
              <a:rPr lang="es-MX" sz="2000" b="1" dirty="0" smtClean="0">
                <a:solidFill>
                  <a:schemeClr val="accent1">
                    <a:lumMod val="50000"/>
                  </a:schemeClr>
                </a:solidFill>
                <a:latin typeface="Calibri" panose="020F0502020204030204" pitchFamily="34" charset="0"/>
                <a:ea typeface="Calibri" panose="020F0502020204030204" pitchFamily="34" charset="0"/>
                <a:cs typeface="Times New Roman" panose="02020603050405020304" pitchFamily="18" charset="0"/>
              </a:rPr>
              <a:t>ha sido </a:t>
            </a:r>
            <a:r>
              <a:rPr lang="es-MX" sz="2000" b="1" dirty="0" smtClean="0">
                <a:solidFill>
                  <a:schemeClr val="accent1">
                    <a:lumMod val="50000"/>
                  </a:schemeClr>
                </a:solidFill>
                <a:latin typeface="Calibri" panose="020F0502020204030204" pitchFamily="34" charset="0"/>
                <a:ea typeface="Calibri" panose="020F0502020204030204" pitchFamily="34" charset="0"/>
                <a:cs typeface="Times New Roman" panose="02020603050405020304" pitchFamily="18" charset="0"/>
              </a:rPr>
              <a:t>el </a:t>
            </a:r>
            <a:r>
              <a:rPr lang="es-MX" sz="2000" b="1" dirty="0" smtClean="0">
                <a:solidFill>
                  <a:schemeClr val="accent1">
                    <a:lumMod val="50000"/>
                  </a:schemeClr>
                </a:solidFill>
                <a:latin typeface="Calibri" panose="020F0502020204030204" pitchFamily="34" charset="0"/>
                <a:ea typeface="Calibri" panose="020F0502020204030204" pitchFamily="34" charset="0"/>
                <a:cs typeface="Times New Roman" panose="02020603050405020304" pitchFamily="18" charset="0"/>
              </a:rPr>
              <a:t>de </a:t>
            </a:r>
            <a:r>
              <a:rPr lang="es-MX" sz="2000" b="1" dirty="0" smtClean="0">
                <a:solidFill>
                  <a:schemeClr val="accent1">
                    <a:lumMod val="50000"/>
                  </a:schemeClr>
                </a:solidFill>
                <a:latin typeface="Calibri" panose="020F0502020204030204" pitchFamily="34" charset="0"/>
                <a:ea typeface="Calibri" panose="020F0502020204030204" pitchFamily="34" charset="0"/>
                <a:cs typeface="Times New Roman" panose="02020603050405020304" pitchFamily="18" charset="0"/>
              </a:rPr>
              <a:t>obtener </a:t>
            </a:r>
            <a:r>
              <a:rPr lang="es-MX" sz="2000" b="1" dirty="0" smtClean="0">
                <a:solidFill>
                  <a:schemeClr val="accent1">
                    <a:lumMod val="50000"/>
                  </a:schemeClr>
                </a:solidFill>
                <a:latin typeface="Calibri" panose="020F0502020204030204" pitchFamily="34" charset="0"/>
                <a:ea typeface="Calibri" panose="020F0502020204030204" pitchFamily="34" charset="0"/>
                <a:cs typeface="Times New Roman" panose="02020603050405020304" pitchFamily="18" charset="0"/>
              </a:rPr>
              <a:t>el máximo provecho como fenómeno básico de la producción, por  lo que se ha interesado en </a:t>
            </a:r>
            <a:r>
              <a:rPr lang="es-MX" sz="2000" b="1" dirty="0" smtClean="0">
                <a:solidFill>
                  <a:schemeClr val="accent1">
                    <a:lumMod val="50000"/>
                  </a:schemeClr>
                </a:solidFill>
                <a:latin typeface="Calibri" panose="020F0502020204030204" pitchFamily="34" charset="0"/>
                <a:ea typeface="Calibri" panose="020F0502020204030204" pitchFamily="34" charset="0"/>
                <a:cs typeface="Times New Roman" panose="02020603050405020304" pitchFamily="18" charset="0"/>
              </a:rPr>
              <a:t>conocer </a:t>
            </a:r>
            <a:r>
              <a:rPr lang="es-MX" sz="2000" b="1" dirty="0" smtClean="0">
                <a:solidFill>
                  <a:schemeClr val="accent1">
                    <a:lumMod val="50000"/>
                  </a:schemeClr>
                </a:solidFill>
                <a:latin typeface="Calibri" panose="020F0502020204030204" pitchFamily="34" charset="0"/>
                <a:ea typeface="Calibri" panose="020F0502020204030204" pitchFamily="34" charset="0"/>
                <a:cs typeface="Times New Roman" panose="02020603050405020304" pitchFamily="18" charset="0"/>
              </a:rPr>
              <a:t>y profundizar mas a nivel “campo” como evaluarlo y saber que factores lo están afectando.</a:t>
            </a:r>
          </a:p>
          <a:p>
            <a:pPr algn="just">
              <a:lnSpc>
                <a:spcPct val="107000"/>
              </a:lnSpc>
              <a:spcAft>
                <a:spcPts val="0"/>
              </a:spcAft>
            </a:pPr>
            <a:r>
              <a:rPr lang="es-MX" sz="2000" b="1" dirty="0" smtClean="0">
                <a:solidFill>
                  <a:schemeClr val="accent1">
                    <a:lumMod val="50000"/>
                  </a:schemeClr>
                </a:solidFill>
                <a:latin typeface="Calibri" panose="020F0502020204030204" pitchFamily="34" charset="0"/>
                <a:ea typeface="Calibri" panose="020F0502020204030204" pitchFamily="34" charset="0"/>
                <a:cs typeface="Times New Roman" panose="02020603050405020304" pitchFamily="18" charset="0"/>
              </a:rPr>
              <a:t>Esto ha tomado gran importancia en el mejoramiento genético que en la actualidad esta enfocado a incorporar estas características de eficiencia </a:t>
            </a:r>
            <a:r>
              <a:rPr lang="es-MX" sz="2000" b="1" dirty="0" err="1" smtClean="0">
                <a:solidFill>
                  <a:schemeClr val="accent1">
                    <a:lumMod val="50000"/>
                  </a:schemeClr>
                </a:solidFill>
                <a:latin typeface="Calibri" panose="020F0502020204030204" pitchFamily="34" charset="0"/>
                <a:ea typeface="Calibri" panose="020F0502020204030204" pitchFamily="34" charset="0"/>
                <a:cs typeface="Times New Roman" panose="02020603050405020304" pitchFamily="18" charset="0"/>
              </a:rPr>
              <a:t>morfofisiológicas</a:t>
            </a:r>
            <a:r>
              <a:rPr lang="es-MX" sz="2000" b="1" dirty="0" smtClean="0">
                <a:solidFill>
                  <a:schemeClr val="accent1">
                    <a:lumMod val="50000"/>
                  </a:schemeClr>
                </a:solidFill>
                <a:latin typeface="Calibri" panose="020F0502020204030204" pitchFamily="34" charset="0"/>
                <a:ea typeface="Calibri" panose="020F0502020204030204" pitchFamily="34" charset="0"/>
                <a:cs typeface="Times New Roman" panose="02020603050405020304" pitchFamily="18" charset="0"/>
              </a:rPr>
              <a:t> </a:t>
            </a:r>
            <a:r>
              <a:rPr lang="es-MX" sz="2000" b="1" dirty="0" smtClean="0">
                <a:solidFill>
                  <a:schemeClr val="accent1">
                    <a:lumMod val="50000"/>
                  </a:schemeClr>
                </a:solidFill>
                <a:latin typeface="Calibri" panose="020F0502020204030204" pitchFamily="34" charset="0"/>
                <a:ea typeface="Calibri" panose="020F0502020204030204" pitchFamily="34" charset="0"/>
                <a:cs typeface="Times New Roman" panose="02020603050405020304" pitchFamily="18" charset="0"/>
              </a:rPr>
              <a:t>en la creación de nuevos arquetipos de plantas mas productivos.</a:t>
            </a:r>
          </a:p>
          <a:p>
            <a:pPr algn="just">
              <a:lnSpc>
                <a:spcPct val="107000"/>
              </a:lnSpc>
              <a:spcAft>
                <a:spcPts val="0"/>
              </a:spcAft>
            </a:pPr>
            <a:r>
              <a:rPr lang="es-MX" sz="2000" b="1" dirty="0" smtClean="0">
                <a:solidFill>
                  <a:schemeClr val="accent1">
                    <a:lumMod val="50000"/>
                  </a:schemeClr>
                </a:solidFill>
                <a:latin typeface="Calibri" panose="020F0502020204030204" pitchFamily="34" charset="0"/>
                <a:ea typeface="Calibri" panose="020F0502020204030204" pitchFamily="34" charset="0"/>
                <a:cs typeface="Times New Roman" panose="02020603050405020304" pitchFamily="18" charset="0"/>
              </a:rPr>
              <a:t>Por lo que se espera que este tema sea de gran interés para los discentes que cursan esta materia</a:t>
            </a:r>
            <a:r>
              <a:rPr lang="es-MX" sz="2000" b="1" dirty="0">
                <a:solidFill>
                  <a:schemeClr val="accent1">
                    <a:lumMod val="50000"/>
                  </a:schemeClr>
                </a:solidFill>
                <a:latin typeface="Calibri" panose="020F0502020204030204" pitchFamily="34" charset="0"/>
                <a:ea typeface="Calibri" panose="020F0502020204030204" pitchFamily="34" charset="0"/>
                <a:cs typeface="Times New Roman" panose="02020603050405020304" pitchFamily="18" charset="0"/>
              </a:rPr>
              <a:t>.</a:t>
            </a:r>
            <a:endParaRPr lang="es-MX" sz="2000" b="1" dirty="0" smtClean="0">
              <a:solidFill>
                <a:schemeClr val="accent1">
                  <a:lumMod val="50000"/>
                </a:schemeClr>
              </a:solidFill>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8297358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881253" y="1735282"/>
            <a:ext cx="3023755" cy="3896591"/>
          </a:xfrm>
          <a:solidFill>
            <a:schemeClr val="accent2">
              <a:lumMod val="40000"/>
              <a:lumOff val="60000"/>
            </a:schemeClr>
          </a:solidFill>
        </p:spPr>
        <p:txBody>
          <a:bodyPr>
            <a:normAutofit fontScale="90000"/>
          </a:bodyPr>
          <a:lstStyle/>
          <a:p>
            <a:r>
              <a:rPr lang="es-MX" sz="2200" b="1" dirty="0" smtClean="0">
                <a:solidFill>
                  <a:schemeClr val="accent1">
                    <a:lumMod val="50000"/>
                  </a:schemeClr>
                </a:solidFill>
                <a:latin typeface="Arial" panose="020B0604020202020204" pitchFamily="34" charset="0"/>
                <a:cs typeface="Arial" panose="020B0604020202020204" pitchFamily="34" charset="0"/>
              </a:rPr>
              <a:t>DISTRIBUCION ESPECTRAL DE LA LUZ SOLAR ENCIMA DEL DOSEL FOLIAR Y ABAJO</a:t>
            </a:r>
            <a:r>
              <a:rPr lang="es-MX" sz="2700" b="1" dirty="0" smtClean="0">
                <a:solidFill>
                  <a:schemeClr val="accent1">
                    <a:lumMod val="50000"/>
                  </a:schemeClr>
                </a:solidFill>
                <a:latin typeface="Arial" panose="020B0604020202020204" pitchFamily="34" charset="0"/>
                <a:cs typeface="Arial" panose="020B0604020202020204" pitchFamily="34" charset="0"/>
              </a:rPr>
              <a:t/>
            </a:r>
            <a:br>
              <a:rPr lang="es-MX" sz="2700" b="1" dirty="0" smtClean="0">
                <a:solidFill>
                  <a:schemeClr val="accent1">
                    <a:lumMod val="50000"/>
                  </a:schemeClr>
                </a:solidFill>
                <a:latin typeface="Arial" panose="020B0604020202020204" pitchFamily="34" charset="0"/>
                <a:cs typeface="Arial" panose="020B0604020202020204" pitchFamily="34" charset="0"/>
              </a:rPr>
            </a:br>
            <a:r>
              <a:rPr lang="es-MX" sz="2700" b="1" dirty="0" smtClean="0">
                <a:solidFill>
                  <a:schemeClr val="accent1">
                    <a:lumMod val="50000"/>
                  </a:schemeClr>
                </a:solidFill>
                <a:latin typeface="Arial" panose="020B0604020202020204" pitchFamily="34" charset="0"/>
                <a:cs typeface="Arial" panose="020B0604020202020204" pitchFamily="34" charset="0"/>
              </a:rPr>
              <a:t/>
            </a:r>
            <a:br>
              <a:rPr lang="es-MX" sz="2700" b="1" dirty="0" smtClean="0">
                <a:solidFill>
                  <a:schemeClr val="accent1">
                    <a:lumMod val="50000"/>
                  </a:schemeClr>
                </a:solidFill>
                <a:latin typeface="Arial" panose="020B0604020202020204" pitchFamily="34" charset="0"/>
                <a:cs typeface="Arial" panose="020B0604020202020204" pitchFamily="34" charset="0"/>
              </a:rPr>
            </a:br>
            <a:r>
              <a:rPr lang="es-MX" sz="1800" b="1" dirty="0" smtClean="0">
                <a:solidFill>
                  <a:schemeClr val="accent1">
                    <a:lumMod val="50000"/>
                  </a:schemeClr>
                </a:solidFill>
                <a:latin typeface="Arial" panose="020B0604020202020204" pitchFamily="34" charset="0"/>
                <a:cs typeface="Arial" panose="020B0604020202020204" pitchFamily="34" charset="0"/>
              </a:rPr>
              <a:t>se observa que en la fracción del espectro visible se </a:t>
            </a:r>
            <a:r>
              <a:rPr lang="es-MX" sz="1800" b="1" dirty="0" err="1" smtClean="0">
                <a:solidFill>
                  <a:schemeClr val="accent1">
                    <a:lumMod val="50000"/>
                  </a:schemeClr>
                </a:solidFill>
                <a:latin typeface="Arial" panose="020B0604020202020204" pitchFamily="34" charset="0"/>
                <a:cs typeface="Arial" panose="020B0604020202020204" pitchFamily="34" charset="0"/>
              </a:rPr>
              <a:t>absorvio</a:t>
            </a:r>
            <a:r>
              <a:rPr lang="es-MX" sz="1800" b="1" dirty="0" smtClean="0">
                <a:solidFill>
                  <a:schemeClr val="accent1">
                    <a:lumMod val="50000"/>
                  </a:schemeClr>
                </a:solidFill>
                <a:latin typeface="Arial" panose="020B0604020202020204" pitchFamily="34" charset="0"/>
                <a:cs typeface="Arial" panose="020B0604020202020204" pitchFamily="34" charset="0"/>
              </a:rPr>
              <a:t> la mayor parte por el dosel</a:t>
            </a:r>
            <a:br>
              <a:rPr lang="es-MX" sz="1800" b="1" dirty="0" smtClean="0">
                <a:solidFill>
                  <a:schemeClr val="accent1">
                    <a:lumMod val="50000"/>
                  </a:schemeClr>
                </a:solidFill>
                <a:latin typeface="Arial" panose="020B0604020202020204" pitchFamily="34" charset="0"/>
                <a:cs typeface="Arial" panose="020B0604020202020204" pitchFamily="34" charset="0"/>
              </a:rPr>
            </a:br>
            <a:r>
              <a:rPr lang="es-MX" sz="1800" b="1" dirty="0" smtClean="0">
                <a:solidFill>
                  <a:schemeClr val="accent1">
                    <a:lumMod val="50000"/>
                  </a:schemeClr>
                </a:solidFill>
                <a:latin typeface="Arial" panose="020B0604020202020204" pitchFamily="34" charset="0"/>
                <a:cs typeface="Arial" panose="020B0604020202020204" pitchFamily="34" charset="0"/>
              </a:rPr>
              <a:t>(1900 A 17.7 </a:t>
            </a:r>
            <a:r>
              <a:rPr lang="es-MX" sz="1800" b="1" dirty="0" err="1">
                <a:solidFill>
                  <a:schemeClr val="accent1">
                    <a:lumMod val="50000"/>
                  </a:schemeClr>
                </a:solidFill>
                <a:latin typeface="Arial" panose="020B0604020202020204" pitchFamily="34" charset="0"/>
                <a:cs typeface="Arial" panose="020B0604020202020204" pitchFamily="34" charset="0"/>
              </a:rPr>
              <a:t>μ</a:t>
            </a:r>
            <a:r>
              <a:rPr lang="es-MX" sz="1800" b="1" dirty="0" err="1" smtClean="0">
                <a:solidFill>
                  <a:schemeClr val="accent1">
                    <a:lumMod val="50000"/>
                  </a:schemeClr>
                </a:solidFill>
                <a:latin typeface="Arial" panose="020B0604020202020204" pitchFamily="34" charset="0"/>
                <a:cs typeface="Arial" panose="020B0604020202020204" pitchFamily="34" charset="0"/>
              </a:rPr>
              <a:t>mol</a:t>
            </a:r>
            <a:r>
              <a:rPr lang="es-MX" sz="1800" b="1" dirty="0" smtClean="0">
                <a:solidFill>
                  <a:schemeClr val="accent1">
                    <a:lumMod val="50000"/>
                  </a:schemeClr>
                </a:solidFill>
                <a:latin typeface="Arial" panose="020B0604020202020204" pitchFamily="34" charset="0"/>
                <a:cs typeface="Arial" panose="020B0604020202020204" pitchFamily="34" charset="0"/>
              </a:rPr>
              <a:t> m</a:t>
            </a:r>
            <a:r>
              <a:rPr lang="es-MX" sz="1800" b="1" baseline="30000" dirty="0" smtClean="0">
                <a:solidFill>
                  <a:schemeClr val="accent1">
                    <a:lumMod val="50000"/>
                  </a:schemeClr>
                </a:solidFill>
                <a:latin typeface="Arial" panose="020B0604020202020204" pitchFamily="34" charset="0"/>
                <a:cs typeface="Arial" panose="020B0604020202020204" pitchFamily="34" charset="0"/>
              </a:rPr>
              <a:t>-2</a:t>
            </a:r>
            <a:r>
              <a:rPr lang="es-MX" sz="1800" b="1" dirty="0" smtClean="0">
                <a:solidFill>
                  <a:schemeClr val="accent1">
                    <a:lumMod val="50000"/>
                  </a:schemeClr>
                </a:solidFill>
                <a:latin typeface="Arial" panose="020B0604020202020204" pitchFamily="34" charset="0"/>
                <a:cs typeface="Arial" panose="020B0604020202020204" pitchFamily="34" charset="0"/>
              </a:rPr>
              <a:t>s</a:t>
            </a:r>
            <a:r>
              <a:rPr lang="es-MX" sz="1800" b="1" baseline="30000" dirty="0" smtClean="0">
                <a:solidFill>
                  <a:schemeClr val="accent1">
                    <a:lumMod val="50000"/>
                  </a:schemeClr>
                </a:solidFill>
                <a:latin typeface="Arial" panose="020B0604020202020204" pitchFamily="34" charset="0"/>
                <a:cs typeface="Arial" panose="020B0604020202020204" pitchFamily="34" charset="0"/>
              </a:rPr>
              <a:t>-1</a:t>
            </a:r>
            <a:r>
              <a:rPr lang="es-MX" sz="1800" b="1" dirty="0" smtClean="0">
                <a:solidFill>
                  <a:schemeClr val="accent1">
                    <a:lumMod val="50000"/>
                  </a:schemeClr>
                </a:solidFill>
                <a:latin typeface="Arial" panose="020B0604020202020204" pitchFamily="34" charset="0"/>
                <a:cs typeface="Arial" panose="020B0604020202020204" pitchFamily="34" charset="0"/>
              </a:rPr>
              <a:t>)</a:t>
            </a:r>
            <a:r>
              <a:rPr lang="es-MX" sz="1800" dirty="0" smtClean="0">
                <a:latin typeface="Arial" panose="020B0604020202020204" pitchFamily="34" charset="0"/>
                <a:cs typeface="Arial" panose="020B0604020202020204" pitchFamily="34" charset="0"/>
              </a:rPr>
              <a:t/>
            </a:r>
            <a:br>
              <a:rPr lang="es-MX" sz="1800" dirty="0" smtClean="0">
                <a:latin typeface="Arial" panose="020B0604020202020204" pitchFamily="34" charset="0"/>
                <a:cs typeface="Arial" panose="020B0604020202020204" pitchFamily="34" charset="0"/>
              </a:rPr>
            </a:br>
            <a:r>
              <a:rPr lang="es-MX" dirty="0" smtClean="0"/>
              <a:t/>
            </a:r>
            <a:br>
              <a:rPr lang="es-MX" dirty="0" smtClean="0"/>
            </a:br>
            <a:r>
              <a:rPr lang="es-MX" dirty="0"/>
              <a:t/>
            </a:r>
            <a:br>
              <a:rPr lang="es-MX" dirty="0"/>
            </a:br>
            <a:endParaRPr lang="es-MX" dirty="0"/>
          </a:p>
        </p:txBody>
      </p:sp>
      <p:pic>
        <p:nvPicPr>
          <p:cNvPr id="4" name="Marcador de contenido 3"/>
          <p:cNvPicPr>
            <a:picLocks noGrp="1" noChangeAspect="1"/>
          </p:cNvPicPr>
          <p:nvPr>
            <p:ph idx="1"/>
          </p:nvPr>
        </p:nvPicPr>
        <p:blipFill>
          <a:blip r:embed="rId2"/>
          <a:stretch>
            <a:fillRect/>
          </a:stretch>
        </p:blipFill>
        <p:spPr>
          <a:xfrm>
            <a:off x="180180" y="119654"/>
            <a:ext cx="5085792" cy="6294793"/>
          </a:xfrm>
          <a:prstGeom prst="rect">
            <a:avLst/>
          </a:prstGeom>
        </p:spPr>
      </p:pic>
      <p:cxnSp>
        <p:nvCxnSpPr>
          <p:cNvPr id="5" name="Conector recto de flecha 4"/>
          <p:cNvCxnSpPr/>
          <p:nvPr/>
        </p:nvCxnSpPr>
        <p:spPr>
          <a:xfrm flipH="1">
            <a:off x="2473036" y="997527"/>
            <a:ext cx="10391" cy="2763982"/>
          </a:xfrm>
          <a:prstGeom prst="straightConnector1">
            <a:avLst/>
          </a:prstGeom>
          <a:ln w="25400">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6543453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33946" y="738745"/>
            <a:ext cx="7543800" cy="616132"/>
          </a:xfrm>
        </p:spPr>
        <p:txBody>
          <a:bodyPr>
            <a:normAutofit fontScale="90000"/>
          </a:bodyPr>
          <a:lstStyle/>
          <a:p>
            <a:pPr algn="ctr"/>
            <a:r>
              <a:rPr lang="es-MX" sz="2400" b="1" dirty="0" smtClean="0">
                <a:solidFill>
                  <a:schemeClr val="accent2">
                    <a:lumMod val="50000"/>
                  </a:schemeClr>
                </a:solidFill>
                <a:latin typeface="Arial" panose="020B0604020202020204" pitchFamily="34" charset="0"/>
                <a:cs typeface="Arial" panose="020B0604020202020204" pitchFamily="34" charset="0"/>
              </a:rPr>
              <a:t>BALANCE DE ENERGIA A NIVEL DE LA PLANTA (Rn)</a:t>
            </a:r>
            <a:endParaRPr lang="es-MX" sz="2400" b="1" dirty="0">
              <a:solidFill>
                <a:schemeClr val="accent2">
                  <a:lumMod val="50000"/>
                </a:schemeClr>
              </a:solidFill>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2135332" y="1772887"/>
            <a:ext cx="6354041" cy="4810148"/>
          </a:xfrm>
        </p:spPr>
        <p:txBody>
          <a:bodyPr>
            <a:normAutofit fontScale="77500" lnSpcReduction="20000"/>
          </a:bodyPr>
          <a:lstStyle/>
          <a:p>
            <a:pPr marL="0" indent="0" algn="ctr">
              <a:buNone/>
            </a:pPr>
            <a:r>
              <a:rPr lang="es-MX" sz="3000" b="1" dirty="0" smtClean="0">
                <a:solidFill>
                  <a:schemeClr val="accent2">
                    <a:lumMod val="50000"/>
                  </a:schemeClr>
                </a:solidFill>
              </a:rPr>
              <a:t>Rn= </a:t>
            </a:r>
            <a:r>
              <a:rPr lang="es-MX" sz="3000" b="1" dirty="0" err="1">
                <a:solidFill>
                  <a:schemeClr val="accent2">
                    <a:lumMod val="50000"/>
                  </a:schemeClr>
                </a:solidFill>
              </a:rPr>
              <a:t>ROC</a:t>
            </a:r>
            <a:r>
              <a:rPr lang="es-MX" sz="3000" b="1" baseline="-25000" dirty="0" err="1">
                <a:solidFill>
                  <a:schemeClr val="accent2">
                    <a:lumMod val="50000"/>
                  </a:schemeClr>
                </a:solidFill>
              </a:rPr>
              <a:t>bal</a:t>
            </a:r>
            <a:r>
              <a:rPr lang="es-MX" sz="3000" b="1" dirty="0">
                <a:solidFill>
                  <a:schemeClr val="accent2">
                    <a:lumMod val="50000"/>
                  </a:schemeClr>
                </a:solidFill>
              </a:rPr>
              <a:t> + </a:t>
            </a:r>
            <a:r>
              <a:rPr lang="es-MX" sz="3000" b="1" dirty="0" err="1" smtClean="0">
                <a:solidFill>
                  <a:schemeClr val="accent2">
                    <a:lumMod val="50000"/>
                  </a:schemeClr>
                </a:solidFill>
              </a:rPr>
              <a:t>ROL</a:t>
            </a:r>
            <a:r>
              <a:rPr lang="es-MX" sz="3000" b="1" baseline="-25000" dirty="0" err="1" smtClean="0">
                <a:solidFill>
                  <a:schemeClr val="accent2">
                    <a:lumMod val="50000"/>
                  </a:schemeClr>
                </a:solidFill>
              </a:rPr>
              <a:t>bal</a:t>
            </a:r>
            <a:endParaRPr lang="es-MX" sz="3000" b="1" baseline="-25000" dirty="0" smtClean="0">
              <a:solidFill>
                <a:schemeClr val="accent2">
                  <a:lumMod val="50000"/>
                </a:schemeClr>
              </a:solidFill>
            </a:endParaRPr>
          </a:p>
          <a:p>
            <a:pPr marL="0" indent="0" algn="ctr">
              <a:buNone/>
            </a:pPr>
            <a:endParaRPr lang="es-MX" baseline="-25000" dirty="0" smtClean="0"/>
          </a:p>
          <a:p>
            <a:pPr marL="0" indent="0" algn="just">
              <a:buNone/>
            </a:pPr>
            <a:r>
              <a:rPr lang="es-MX" sz="2600" b="1" dirty="0" smtClean="0">
                <a:solidFill>
                  <a:schemeClr val="accent2">
                    <a:lumMod val="75000"/>
                  </a:schemeClr>
                </a:solidFill>
              </a:rPr>
              <a:t>Radiación neta (Rn) </a:t>
            </a:r>
            <a:r>
              <a:rPr lang="es-MX" sz="2600" dirty="0" smtClean="0">
                <a:solidFill>
                  <a:schemeClr val="accent2">
                    <a:lumMod val="75000"/>
                  </a:schemeClr>
                </a:solidFill>
              </a:rPr>
              <a:t>es igual al balance de la radiación de onda corta (ROC) mas el balance de la radiación de onda larga ROL)</a:t>
            </a:r>
          </a:p>
          <a:p>
            <a:pPr marL="0" indent="0">
              <a:buNone/>
            </a:pPr>
            <a:r>
              <a:rPr lang="es-MX" sz="2600" dirty="0" smtClean="0">
                <a:solidFill>
                  <a:schemeClr val="accent2">
                    <a:lumMod val="50000"/>
                  </a:schemeClr>
                </a:solidFill>
              </a:rPr>
              <a:t>Donde:</a:t>
            </a:r>
          </a:p>
          <a:p>
            <a:pPr marL="0" indent="0">
              <a:buNone/>
            </a:pPr>
            <a:r>
              <a:rPr lang="es-MX" sz="2600" b="1" dirty="0" err="1" smtClean="0">
                <a:solidFill>
                  <a:schemeClr val="accent2">
                    <a:lumMod val="50000"/>
                  </a:schemeClr>
                </a:solidFill>
              </a:rPr>
              <a:t>ROC</a:t>
            </a:r>
            <a:r>
              <a:rPr lang="es-MX" sz="2600" b="1" baseline="-25000" dirty="0" err="1" smtClean="0">
                <a:solidFill>
                  <a:schemeClr val="accent2">
                    <a:lumMod val="50000"/>
                  </a:schemeClr>
                </a:solidFill>
              </a:rPr>
              <a:t>bal</a:t>
            </a:r>
            <a:r>
              <a:rPr lang="es-MX" sz="2600" b="1" baseline="-25000" dirty="0" smtClean="0">
                <a:solidFill>
                  <a:schemeClr val="accent2">
                    <a:lumMod val="50000"/>
                  </a:schemeClr>
                </a:solidFill>
              </a:rPr>
              <a:t>    </a:t>
            </a:r>
            <a:r>
              <a:rPr lang="es-MX" sz="2600" b="1" dirty="0" smtClean="0">
                <a:solidFill>
                  <a:schemeClr val="accent2">
                    <a:lumMod val="50000"/>
                  </a:schemeClr>
                </a:solidFill>
              </a:rPr>
              <a:t>=ROC  - ROC</a:t>
            </a:r>
            <a:endParaRPr lang="es-MX" sz="2600" b="1" dirty="0">
              <a:solidFill>
                <a:schemeClr val="accent2">
                  <a:lumMod val="50000"/>
                </a:schemeClr>
              </a:solidFill>
            </a:endParaRPr>
          </a:p>
          <a:p>
            <a:pPr marL="0" indent="0">
              <a:buNone/>
            </a:pPr>
            <a:r>
              <a:rPr lang="es-MX" sz="2600" b="1" dirty="0">
                <a:solidFill>
                  <a:schemeClr val="accent2">
                    <a:lumMod val="50000"/>
                  </a:schemeClr>
                </a:solidFill>
              </a:rPr>
              <a:t>              =</a:t>
            </a:r>
            <a:r>
              <a:rPr lang="es-MX" sz="2600" b="1" dirty="0" smtClean="0">
                <a:solidFill>
                  <a:schemeClr val="accent2">
                    <a:lumMod val="50000"/>
                  </a:schemeClr>
                </a:solidFill>
              </a:rPr>
              <a:t>ROC  - </a:t>
            </a:r>
            <a:r>
              <a:rPr lang="es-MX" sz="2600" b="1" dirty="0" err="1" smtClean="0">
                <a:solidFill>
                  <a:schemeClr val="accent2">
                    <a:lumMod val="50000"/>
                  </a:schemeClr>
                </a:solidFill>
              </a:rPr>
              <a:t>rROC</a:t>
            </a:r>
            <a:endParaRPr lang="es-MX" sz="2600" b="1" dirty="0">
              <a:solidFill>
                <a:schemeClr val="accent2">
                  <a:lumMod val="50000"/>
                </a:schemeClr>
              </a:solidFill>
            </a:endParaRPr>
          </a:p>
          <a:p>
            <a:pPr marL="0" indent="0">
              <a:buNone/>
            </a:pPr>
            <a:r>
              <a:rPr lang="es-MX" sz="2600" b="1" dirty="0">
                <a:solidFill>
                  <a:schemeClr val="accent2">
                    <a:lumMod val="50000"/>
                  </a:schemeClr>
                </a:solidFill>
              </a:rPr>
              <a:t>              = (1-r) </a:t>
            </a:r>
            <a:r>
              <a:rPr lang="es-MX" sz="2600" b="1" dirty="0" smtClean="0">
                <a:solidFill>
                  <a:schemeClr val="accent2">
                    <a:lumMod val="50000"/>
                  </a:schemeClr>
                </a:solidFill>
              </a:rPr>
              <a:t>ROC</a:t>
            </a:r>
          </a:p>
          <a:p>
            <a:pPr marL="0" indent="0">
              <a:buNone/>
            </a:pPr>
            <a:r>
              <a:rPr lang="es-MX" sz="2600" b="1" dirty="0" err="1" smtClean="0">
                <a:solidFill>
                  <a:schemeClr val="accent2">
                    <a:lumMod val="50000"/>
                  </a:schemeClr>
                </a:solidFill>
              </a:rPr>
              <a:t>ROL</a:t>
            </a:r>
            <a:r>
              <a:rPr lang="es-MX" sz="2600" b="1" baseline="-25000" dirty="0" err="1" smtClean="0">
                <a:solidFill>
                  <a:schemeClr val="accent2">
                    <a:lumMod val="50000"/>
                  </a:schemeClr>
                </a:solidFill>
              </a:rPr>
              <a:t>bal</a:t>
            </a:r>
            <a:r>
              <a:rPr lang="es-MX" sz="2600" b="1" baseline="-25000" dirty="0" smtClean="0">
                <a:solidFill>
                  <a:schemeClr val="accent2">
                    <a:lumMod val="50000"/>
                  </a:schemeClr>
                </a:solidFill>
              </a:rPr>
              <a:t>    </a:t>
            </a:r>
            <a:r>
              <a:rPr lang="es-MX" sz="2600" b="1" dirty="0" smtClean="0">
                <a:solidFill>
                  <a:schemeClr val="accent2">
                    <a:lumMod val="50000"/>
                  </a:schemeClr>
                </a:solidFill>
              </a:rPr>
              <a:t>=ROC  - ROC   </a:t>
            </a:r>
            <a:r>
              <a:rPr lang="es-MX" b="1" dirty="0" smtClean="0">
                <a:solidFill>
                  <a:schemeClr val="accent2">
                    <a:lumMod val="50000"/>
                  </a:schemeClr>
                </a:solidFill>
              </a:rPr>
              <a:t>           </a:t>
            </a:r>
          </a:p>
          <a:p>
            <a:pPr marL="0" indent="0">
              <a:buNone/>
            </a:pPr>
            <a:r>
              <a:rPr lang="es-MX" b="1" dirty="0" smtClean="0">
                <a:solidFill>
                  <a:schemeClr val="accent2">
                    <a:lumMod val="50000"/>
                  </a:schemeClr>
                </a:solidFill>
              </a:rPr>
              <a:t> </a:t>
            </a:r>
            <a:r>
              <a:rPr lang="es-MX" sz="2600" b="1" dirty="0">
                <a:solidFill>
                  <a:schemeClr val="accent2">
                    <a:lumMod val="50000"/>
                  </a:schemeClr>
                </a:solidFill>
              </a:rPr>
              <a:t>ROC </a:t>
            </a:r>
            <a:r>
              <a:rPr lang="es-MX" b="1" dirty="0">
                <a:solidFill>
                  <a:schemeClr val="accent2">
                    <a:lumMod val="50000"/>
                  </a:schemeClr>
                </a:solidFill>
              </a:rPr>
              <a:t>= </a:t>
            </a:r>
            <a:r>
              <a:rPr lang="es-MX" sz="3300" b="1" dirty="0" smtClean="0">
                <a:solidFill>
                  <a:schemeClr val="accent2">
                    <a:lumMod val="50000"/>
                  </a:schemeClr>
                </a:solidFill>
              </a:rPr>
              <a:t>e</a:t>
            </a:r>
            <a:r>
              <a:rPr lang="el-GR" sz="3300" b="1" dirty="0" smtClean="0">
                <a:solidFill>
                  <a:schemeClr val="accent2">
                    <a:lumMod val="50000"/>
                  </a:schemeClr>
                </a:solidFill>
              </a:rPr>
              <a:t>σ</a:t>
            </a:r>
            <a:r>
              <a:rPr lang="es-MX" sz="3300" b="1" dirty="0" smtClean="0">
                <a:solidFill>
                  <a:schemeClr val="accent2">
                    <a:lumMod val="50000"/>
                  </a:schemeClr>
                </a:solidFill>
              </a:rPr>
              <a:t>T</a:t>
            </a:r>
            <a:r>
              <a:rPr lang="es-MX" sz="3300" b="1" baseline="30000" dirty="0" smtClean="0">
                <a:solidFill>
                  <a:schemeClr val="accent2">
                    <a:lumMod val="50000"/>
                  </a:schemeClr>
                </a:solidFill>
              </a:rPr>
              <a:t>4</a:t>
            </a:r>
          </a:p>
          <a:p>
            <a:pPr marL="0" indent="0">
              <a:buNone/>
            </a:pPr>
            <a:r>
              <a:rPr lang="es-MX" sz="2600" b="1" dirty="0" smtClean="0">
                <a:solidFill>
                  <a:schemeClr val="accent2">
                    <a:lumMod val="50000"/>
                  </a:schemeClr>
                </a:solidFill>
              </a:rPr>
              <a:t>           </a:t>
            </a:r>
            <a:r>
              <a:rPr lang="el-GR" sz="2600" b="1" dirty="0" smtClean="0">
                <a:solidFill>
                  <a:schemeClr val="accent2">
                    <a:lumMod val="50000"/>
                  </a:schemeClr>
                </a:solidFill>
              </a:rPr>
              <a:t>σ</a:t>
            </a:r>
            <a:r>
              <a:rPr lang="es-MX" sz="2600" b="1" dirty="0" smtClean="0">
                <a:solidFill>
                  <a:schemeClr val="accent2">
                    <a:lumMod val="50000"/>
                  </a:schemeClr>
                </a:solidFill>
              </a:rPr>
              <a:t>=  5.67037 x10</a:t>
            </a:r>
            <a:r>
              <a:rPr lang="es-MX" sz="2600" b="1" baseline="30000" dirty="0" smtClean="0">
                <a:solidFill>
                  <a:schemeClr val="accent2">
                    <a:lumMod val="50000"/>
                  </a:schemeClr>
                </a:solidFill>
              </a:rPr>
              <a:t>-8 </a:t>
            </a:r>
            <a:r>
              <a:rPr lang="es-MX" sz="2600" b="1" dirty="0" smtClean="0">
                <a:solidFill>
                  <a:schemeClr val="accent2">
                    <a:lumMod val="50000"/>
                  </a:schemeClr>
                </a:solidFill>
              </a:rPr>
              <a:t>             </a:t>
            </a:r>
          </a:p>
          <a:p>
            <a:pPr marL="0" indent="0">
              <a:buNone/>
            </a:pPr>
            <a:r>
              <a:rPr lang="es-MX" sz="2600" b="1" dirty="0" smtClean="0">
                <a:solidFill>
                  <a:schemeClr val="accent2">
                    <a:lumMod val="50000"/>
                  </a:schemeClr>
                </a:solidFill>
              </a:rPr>
              <a:t>           </a:t>
            </a:r>
            <a:r>
              <a:rPr lang="es-MX" sz="2600" b="1" dirty="0" err="1" smtClean="0">
                <a:solidFill>
                  <a:schemeClr val="accent2">
                    <a:lumMod val="50000"/>
                  </a:schemeClr>
                </a:solidFill>
              </a:rPr>
              <a:t>T</a:t>
            </a:r>
            <a:r>
              <a:rPr lang="es-MX" sz="2600" b="1" baseline="30000" dirty="0" err="1" smtClean="0">
                <a:solidFill>
                  <a:schemeClr val="accent2">
                    <a:lumMod val="50000"/>
                  </a:schemeClr>
                </a:solidFill>
              </a:rPr>
              <a:t>o</a:t>
            </a:r>
            <a:r>
              <a:rPr lang="es-MX" sz="2600" b="1" dirty="0" err="1" smtClean="0">
                <a:solidFill>
                  <a:schemeClr val="accent2">
                    <a:lumMod val="50000"/>
                  </a:schemeClr>
                </a:solidFill>
              </a:rPr>
              <a:t>K</a:t>
            </a:r>
            <a:r>
              <a:rPr lang="es-MX" sz="2600" b="1" dirty="0" smtClean="0">
                <a:solidFill>
                  <a:schemeClr val="accent2">
                    <a:lumMod val="50000"/>
                  </a:schemeClr>
                </a:solidFill>
              </a:rPr>
              <a:t>=273 + </a:t>
            </a:r>
            <a:r>
              <a:rPr lang="es-MX" sz="2600" b="1" baseline="30000" dirty="0" err="1" smtClean="0">
                <a:solidFill>
                  <a:schemeClr val="accent2">
                    <a:lumMod val="50000"/>
                  </a:schemeClr>
                </a:solidFill>
              </a:rPr>
              <a:t>o</a:t>
            </a:r>
            <a:r>
              <a:rPr lang="es-MX" sz="2600" b="1" dirty="0" err="1" smtClean="0">
                <a:solidFill>
                  <a:schemeClr val="accent2">
                    <a:lumMod val="50000"/>
                  </a:schemeClr>
                </a:solidFill>
              </a:rPr>
              <a:t>C</a:t>
            </a:r>
            <a:r>
              <a:rPr lang="es-MX" sz="2600" b="1" dirty="0" smtClean="0">
                <a:solidFill>
                  <a:schemeClr val="accent2">
                    <a:lumMod val="50000"/>
                  </a:schemeClr>
                </a:solidFill>
              </a:rPr>
              <a:t> </a:t>
            </a:r>
            <a:endParaRPr lang="es-MX" sz="2600" b="1" dirty="0">
              <a:solidFill>
                <a:schemeClr val="accent2">
                  <a:lumMod val="50000"/>
                </a:schemeClr>
              </a:solidFill>
            </a:endParaRPr>
          </a:p>
          <a:p>
            <a:endParaRPr lang="es-MX" dirty="0"/>
          </a:p>
        </p:txBody>
      </p:sp>
      <p:cxnSp>
        <p:nvCxnSpPr>
          <p:cNvPr id="5" name="Conector recto de flecha 4"/>
          <p:cNvCxnSpPr/>
          <p:nvPr/>
        </p:nvCxnSpPr>
        <p:spPr>
          <a:xfrm>
            <a:off x="4000501" y="3687586"/>
            <a:ext cx="10390" cy="292132"/>
          </a:xfrm>
          <a:prstGeom prst="straightConnector1">
            <a:avLst/>
          </a:prstGeom>
          <a:ln w="31750">
            <a:tailEnd type="triangle"/>
          </a:ln>
        </p:spPr>
        <p:style>
          <a:lnRef idx="1">
            <a:schemeClr val="accent1"/>
          </a:lnRef>
          <a:fillRef idx="0">
            <a:schemeClr val="accent1"/>
          </a:fillRef>
          <a:effectRef idx="0">
            <a:schemeClr val="accent1"/>
          </a:effectRef>
          <a:fontRef idx="minor">
            <a:schemeClr val="tx1"/>
          </a:fontRef>
        </p:style>
      </p:cxnSp>
      <p:cxnSp>
        <p:nvCxnSpPr>
          <p:cNvPr id="7" name="Conector recto de flecha 6"/>
          <p:cNvCxnSpPr/>
          <p:nvPr/>
        </p:nvCxnSpPr>
        <p:spPr>
          <a:xfrm>
            <a:off x="4000501" y="4073236"/>
            <a:ext cx="0" cy="281370"/>
          </a:xfrm>
          <a:prstGeom prst="straightConnector1">
            <a:avLst/>
          </a:prstGeom>
          <a:ln w="31750">
            <a:tailEnd type="triangle"/>
          </a:ln>
        </p:spPr>
        <p:style>
          <a:lnRef idx="1">
            <a:schemeClr val="accent1"/>
          </a:lnRef>
          <a:fillRef idx="0">
            <a:schemeClr val="accent1"/>
          </a:fillRef>
          <a:effectRef idx="0">
            <a:schemeClr val="accent1"/>
          </a:effectRef>
          <a:fontRef idx="minor">
            <a:schemeClr val="tx1"/>
          </a:fontRef>
        </p:style>
      </p:cxnSp>
      <p:cxnSp>
        <p:nvCxnSpPr>
          <p:cNvPr id="10" name="Conector recto de flecha 9"/>
          <p:cNvCxnSpPr/>
          <p:nvPr/>
        </p:nvCxnSpPr>
        <p:spPr>
          <a:xfrm>
            <a:off x="4634347" y="4446123"/>
            <a:ext cx="10390" cy="292132"/>
          </a:xfrm>
          <a:prstGeom prst="straightConnector1">
            <a:avLst/>
          </a:prstGeom>
          <a:ln w="31750">
            <a:tailEnd type="triangle"/>
          </a:ln>
        </p:spPr>
        <p:style>
          <a:lnRef idx="1">
            <a:schemeClr val="accent1"/>
          </a:lnRef>
          <a:fillRef idx="0">
            <a:schemeClr val="accent1"/>
          </a:fillRef>
          <a:effectRef idx="0">
            <a:schemeClr val="accent1"/>
          </a:effectRef>
          <a:fontRef idx="minor">
            <a:schemeClr val="tx1"/>
          </a:fontRef>
        </p:style>
      </p:cxnSp>
      <p:cxnSp>
        <p:nvCxnSpPr>
          <p:cNvPr id="11" name="Conector recto de flecha 10"/>
          <p:cNvCxnSpPr/>
          <p:nvPr/>
        </p:nvCxnSpPr>
        <p:spPr>
          <a:xfrm>
            <a:off x="4973783" y="4073236"/>
            <a:ext cx="10390" cy="292132"/>
          </a:xfrm>
          <a:prstGeom prst="straightConnector1">
            <a:avLst/>
          </a:prstGeom>
          <a:ln w="31750">
            <a:tailEnd type="triangle"/>
          </a:ln>
        </p:spPr>
        <p:style>
          <a:lnRef idx="1">
            <a:schemeClr val="accent1"/>
          </a:lnRef>
          <a:fillRef idx="0">
            <a:schemeClr val="accent1"/>
          </a:fillRef>
          <a:effectRef idx="0">
            <a:schemeClr val="accent1"/>
          </a:effectRef>
          <a:fontRef idx="minor">
            <a:schemeClr val="tx1"/>
          </a:fontRef>
        </p:style>
      </p:cxnSp>
      <p:cxnSp>
        <p:nvCxnSpPr>
          <p:cNvPr id="12" name="Conector recto de flecha 11"/>
          <p:cNvCxnSpPr/>
          <p:nvPr/>
        </p:nvCxnSpPr>
        <p:spPr>
          <a:xfrm>
            <a:off x="3913912" y="4772616"/>
            <a:ext cx="10390" cy="292132"/>
          </a:xfrm>
          <a:prstGeom prst="straightConnector1">
            <a:avLst/>
          </a:prstGeom>
          <a:ln w="31750">
            <a:tailEnd type="triangle"/>
          </a:ln>
        </p:spPr>
        <p:style>
          <a:lnRef idx="1">
            <a:schemeClr val="accent1"/>
          </a:lnRef>
          <a:fillRef idx="0">
            <a:schemeClr val="accent1"/>
          </a:fillRef>
          <a:effectRef idx="0">
            <a:schemeClr val="accent1"/>
          </a:effectRef>
          <a:fontRef idx="minor">
            <a:schemeClr val="tx1"/>
          </a:fontRef>
        </p:style>
      </p:cxnSp>
      <p:cxnSp>
        <p:nvCxnSpPr>
          <p:cNvPr id="13" name="Conector recto de flecha 12"/>
          <p:cNvCxnSpPr/>
          <p:nvPr/>
        </p:nvCxnSpPr>
        <p:spPr>
          <a:xfrm flipH="1" flipV="1">
            <a:off x="4953001" y="3635038"/>
            <a:ext cx="20782" cy="292132"/>
          </a:xfrm>
          <a:prstGeom prst="straightConnector1">
            <a:avLst/>
          </a:prstGeom>
          <a:ln w="31750">
            <a:tailEnd type="triangle"/>
          </a:ln>
        </p:spPr>
        <p:style>
          <a:lnRef idx="1">
            <a:schemeClr val="accent1"/>
          </a:lnRef>
          <a:fillRef idx="0">
            <a:schemeClr val="accent1"/>
          </a:fillRef>
          <a:effectRef idx="0">
            <a:schemeClr val="accent1"/>
          </a:effectRef>
          <a:fontRef idx="minor">
            <a:schemeClr val="tx1"/>
          </a:fontRef>
        </p:style>
      </p:cxnSp>
      <p:cxnSp>
        <p:nvCxnSpPr>
          <p:cNvPr id="18" name="Conector recto de flecha 17"/>
          <p:cNvCxnSpPr/>
          <p:nvPr/>
        </p:nvCxnSpPr>
        <p:spPr>
          <a:xfrm flipH="1" flipV="1">
            <a:off x="4797138" y="4731646"/>
            <a:ext cx="3462" cy="333102"/>
          </a:xfrm>
          <a:prstGeom prst="straightConnector1">
            <a:avLst/>
          </a:prstGeom>
          <a:ln w="31750">
            <a:tailEnd type="triangle"/>
          </a:ln>
        </p:spPr>
        <p:style>
          <a:lnRef idx="1">
            <a:schemeClr val="accent1"/>
          </a:lnRef>
          <a:fillRef idx="0">
            <a:schemeClr val="accent1"/>
          </a:fillRef>
          <a:effectRef idx="0">
            <a:schemeClr val="accent1"/>
          </a:effectRef>
          <a:fontRef idx="minor">
            <a:schemeClr val="tx1"/>
          </a:fontRef>
        </p:style>
      </p:cxnSp>
      <p:cxnSp>
        <p:nvCxnSpPr>
          <p:cNvPr id="19" name="Conector recto de flecha 18"/>
          <p:cNvCxnSpPr/>
          <p:nvPr/>
        </p:nvCxnSpPr>
        <p:spPr>
          <a:xfrm>
            <a:off x="2850573" y="5243807"/>
            <a:ext cx="17318" cy="252391"/>
          </a:xfrm>
          <a:prstGeom prst="straightConnector1">
            <a:avLst/>
          </a:prstGeom>
          <a:ln w="3175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3361413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78972" y="558644"/>
            <a:ext cx="4711437" cy="768532"/>
          </a:xfrm>
        </p:spPr>
        <p:txBody>
          <a:bodyPr>
            <a:normAutofit/>
          </a:bodyPr>
          <a:lstStyle/>
          <a:p>
            <a:r>
              <a:rPr lang="es-MX" sz="2800" b="1" dirty="0" smtClean="0">
                <a:solidFill>
                  <a:schemeClr val="accent1">
                    <a:lumMod val="75000"/>
                  </a:schemeClr>
                </a:solidFill>
                <a:latin typeface="Arial" panose="020B0604020202020204" pitchFamily="34" charset="0"/>
                <a:cs typeface="Arial" panose="020B0604020202020204" pitchFamily="34" charset="0"/>
              </a:rPr>
              <a:t>AREA FOLIAR (AF)</a:t>
            </a:r>
            <a:endParaRPr lang="es-MX" sz="2800" b="1" dirty="0">
              <a:solidFill>
                <a:schemeClr val="accent1">
                  <a:lumMod val="75000"/>
                </a:schemeClr>
              </a:solidFill>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1039091" y="1483040"/>
            <a:ext cx="7736872" cy="4674809"/>
          </a:xfrm>
        </p:spPr>
        <p:txBody>
          <a:bodyPr>
            <a:noAutofit/>
          </a:bodyPr>
          <a:lstStyle/>
          <a:p>
            <a:r>
              <a:rPr lang="es-MX" sz="2000" b="1" dirty="0" smtClean="0">
                <a:solidFill>
                  <a:schemeClr val="accent1">
                    <a:lumMod val="75000"/>
                  </a:schemeClr>
                </a:solidFill>
                <a:latin typeface="Arial" panose="020B0604020202020204" pitchFamily="34" charset="0"/>
                <a:cs typeface="Arial" panose="020B0604020202020204" pitchFamily="34" charset="0"/>
              </a:rPr>
              <a:t>Se considera al área verde responsable de captar la radiación  </a:t>
            </a:r>
            <a:r>
              <a:rPr lang="es-MX" sz="2000" b="1" dirty="0" err="1" smtClean="0">
                <a:solidFill>
                  <a:schemeClr val="accent1">
                    <a:lumMod val="75000"/>
                  </a:schemeClr>
                </a:solidFill>
                <a:latin typeface="Arial" panose="020B0604020202020204" pitchFamily="34" charset="0"/>
                <a:cs typeface="Arial" panose="020B0604020202020204" pitchFamily="34" charset="0"/>
              </a:rPr>
              <a:t>forosinteticamente</a:t>
            </a:r>
            <a:r>
              <a:rPr lang="es-MX" sz="2000" b="1" dirty="0" smtClean="0">
                <a:solidFill>
                  <a:schemeClr val="accent1">
                    <a:lumMod val="75000"/>
                  </a:schemeClr>
                </a:solidFill>
                <a:latin typeface="Arial" panose="020B0604020202020204" pitchFamily="34" charset="0"/>
                <a:cs typeface="Arial" panose="020B0604020202020204" pitchFamily="34" charset="0"/>
              </a:rPr>
              <a:t> </a:t>
            </a:r>
            <a:r>
              <a:rPr lang="es-MX" sz="2000" b="1" dirty="0">
                <a:solidFill>
                  <a:schemeClr val="accent1">
                    <a:lumMod val="75000"/>
                  </a:schemeClr>
                </a:solidFill>
                <a:latin typeface="Arial" panose="020B0604020202020204" pitchFamily="34" charset="0"/>
                <a:cs typeface="Arial" panose="020B0604020202020204" pitchFamily="34" charset="0"/>
              </a:rPr>
              <a:t>activa (RFA</a:t>
            </a:r>
            <a:r>
              <a:rPr lang="es-MX" sz="2000" b="1" dirty="0" smtClean="0">
                <a:solidFill>
                  <a:schemeClr val="accent1">
                    <a:lumMod val="75000"/>
                  </a:schemeClr>
                </a:solidFill>
                <a:latin typeface="Arial" panose="020B0604020202020204" pitchFamily="34" charset="0"/>
                <a:cs typeface="Arial" panose="020B0604020202020204" pitchFamily="34" charset="0"/>
              </a:rPr>
              <a:t>), normalmente se incluye solo la parte laminar, sin embargo en algunas situaciones la parte no laminar puede ser importante.</a:t>
            </a:r>
          </a:p>
          <a:p>
            <a:r>
              <a:rPr lang="es-MX" sz="2000" b="1" dirty="0" smtClean="0">
                <a:solidFill>
                  <a:schemeClr val="accent1">
                    <a:lumMod val="75000"/>
                  </a:schemeClr>
                </a:solidFill>
                <a:latin typeface="Arial" panose="020B0604020202020204" pitchFamily="34" charset="0"/>
                <a:cs typeface="Arial" panose="020B0604020202020204" pitchFamily="34" charset="0"/>
              </a:rPr>
              <a:t>En su conjunto se le conoce como “Dosel foliar”</a:t>
            </a:r>
          </a:p>
          <a:p>
            <a:pPr marL="0" indent="0">
              <a:buNone/>
            </a:pPr>
            <a:endParaRPr lang="es-MX" sz="2000" b="1" dirty="0" smtClean="0">
              <a:solidFill>
                <a:schemeClr val="accent1">
                  <a:lumMod val="75000"/>
                </a:schemeClr>
              </a:solidFill>
              <a:latin typeface="Arial" panose="020B0604020202020204" pitchFamily="34" charset="0"/>
              <a:cs typeface="Arial" panose="020B0604020202020204" pitchFamily="34" charset="0"/>
            </a:endParaRPr>
          </a:p>
          <a:p>
            <a:r>
              <a:rPr lang="es-MX" sz="2000" b="1" dirty="0" smtClean="0">
                <a:solidFill>
                  <a:schemeClr val="accent1">
                    <a:lumMod val="75000"/>
                  </a:schemeClr>
                </a:solidFill>
                <a:latin typeface="Arial" panose="020B0604020202020204" pitchFamily="34" charset="0"/>
                <a:cs typeface="Arial" panose="020B0604020202020204" pitchFamily="34" charset="0"/>
              </a:rPr>
              <a:t>Del área foliar es importante:</a:t>
            </a:r>
          </a:p>
          <a:p>
            <a:pPr marL="0" indent="0">
              <a:buNone/>
            </a:pPr>
            <a:r>
              <a:rPr lang="es-MX" sz="2000" b="1" dirty="0" smtClean="0">
                <a:solidFill>
                  <a:schemeClr val="accent1">
                    <a:lumMod val="75000"/>
                  </a:schemeClr>
                </a:solidFill>
                <a:latin typeface="Arial" panose="020B0604020202020204" pitchFamily="34" charset="0"/>
                <a:cs typeface="Arial" panose="020B0604020202020204" pitchFamily="34" charset="0"/>
              </a:rPr>
              <a:t>     1. su magnitud</a:t>
            </a:r>
          </a:p>
          <a:p>
            <a:pPr marL="0" indent="0">
              <a:buNone/>
            </a:pPr>
            <a:r>
              <a:rPr lang="es-MX" sz="2000" b="1" dirty="0" smtClean="0">
                <a:solidFill>
                  <a:schemeClr val="accent1">
                    <a:lumMod val="75000"/>
                  </a:schemeClr>
                </a:solidFill>
                <a:latin typeface="Arial" panose="020B0604020202020204" pitchFamily="34" charset="0"/>
                <a:cs typeface="Arial" panose="020B0604020202020204" pitchFamily="34" charset="0"/>
              </a:rPr>
              <a:t>     2. su distribución en la planta</a:t>
            </a:r>
          </a:p>
          <a:p>
            <a:pPr marL="0" indent="0">
              <a:buNone/>
            </a:pPr>
            <a:r>
              <a:rPr lang="es-MX" sz="2000" b="1" dirty="0" smtClean="0">
                <a:solidFill>
                  <a:schemeClr val="accent1">
                    <a:lumMod val="75000"/>
                  </a:schemeClr>
                </a:solidFill>
                <a:latin typeface="Arial" panose="020B0604020202020204" pitchFamily="34" charset="0"/>
                <a:cs typeface="Arial" panose="020B0604020202020204" pitchFamily="34" charset="0"/>
              </a:rPr>
              <a:t>    3. el </a:t>
            </a:r>
            <a:r>
              <a:rPr lang="es-MX" sz="2000" b="1" dirty="0" err="1" smtClean="0">
                <a:solidFill>
                  <a:schemeClr val="accent1">
                    <a:lumMod val="75000"/>
                  </a:schemeClr>
                </a:solidFill>
                <a:latin typeface="Arial" panose="020B0604020202020204" pitchFamily="34" charset="0"/>
                <a:cs typeface="Arial" panose="020B0604020202020204" pitchFamily="34" charset="0"/>
              </a:rPr>
              <a:t>angulo</a:t>
            </a:r>
            <a:r>
              <a:rPr lang="es-MX" sz="2000" b="1" dirty="0" smtClean="0">
                <a:solidFill>
                  <a:schemeClr val="accent1">
                    <a:lumMod val="75000"/>
                  </a:schemeClr>
                </a:solidFill>
                <a:latin typeface="Arial" panose="020B0604020202020204" pitchFamily="34" charset="0"/>
                <a:cs typeface="Arial" panose="020B0604020202020204" pitchFamily="34" charset="0"/>
              </a:rPr>
              <a:t> con relación al tallo</a:t>
            </a:r>
          </a:p>
          <a:p>
            <a:pPr marL="0" indent="0">
              <a:buNone/>
            </a:pPr>
            <a:r>
              <a:rPr lang="es-MX" sz="2000" b="1" dirty="0" smtClean="0">
                <a:solidFill>
                  <a:schemeClr val="accent1">
                    <a:lumMod val="75000"/>
                  </a:schemeClr>
                </a:solidFill>
                <a:latin typeface="Arial" panose="020B0604020202020204" pitchFamily="34" charset="0"/>
                <a:cs typeface="Arial" panose="020B0604020202020204" pitchFamily="34" charset="0"/>
              </a:rPr>
              <a:t>    4. la duración del área foliar</a:t>
            </a:r>
          </a:p>
          <a:p>
            <a:pPr marL="0" indent="0">
              <a:buNone/>
            </a:pPr>
            <a:r>
              <a:rPr lang="es-MX" sz="2000" b="1" dirty="0" smtClean="0">
                <a:solidFill>
                  <a:schemeClr val="accent1">
                    <a:lumMod val="75000"/>
                  </a:schemeClr>
                </a:solidFill>
                <a:latin typeface="Arial" panose="020B0604020202020204" pitchFamily="34" charset="0"/>
                <a:cs typeface="Arial" panose="020B0604020202020204" pitchFamily="34" charset="0"/>
              </a:rPr>
              <a:t>    5. otras : peso, brillo, tamaño, color (intensidad)</a:t>
            </a:r>
            <a:endParaRPr lang="es-MX" sz="2000" b="1" dirty="0">
              <a:solidFill>
                <a:schemeClr val="accent1">
                  <a:lumMod val="7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0922347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16601" y="2245092"/>
            <a:ext cx="6589199" cy="1280890"/>
          </a:xfrm>
        </p:spPr>
        <p:txBody>
          <a:bodyPr>
            <a:normAutofit fontScale="90000"/>
          </a:bodyPr>
          <a:lstStyle/>
          <a:p>
            <a:pPr algn="ctr"/>
            <a:r>
              <a:rPr lang="es-MX" b="1" dirty="0" smtClean="0">
                <a:solidFill>
                  <a:srgbClr val="4C2C08"/>
                </a:solidFill>
              </a:rPr>
              <a:t>ALGUNOS INDICES PARA EVALUAR LA INTERCEPCIONDE LA RACION FOLIAR A NIVEL DE DOSEL</a:t>
            </a:r>
            <a:endParaRPr lang="es-MX" b="1" dirty="0">
              <a:solidFill>
                <a:srgbClr val="4C2C08"/>
              </a:solidFill>
            </a:endParaRPr>
          </a:p>
        </p:txBody>
      </p:sp>
    </p:spTree>
    <p:extLst>
      <p:ext uri="{BB962C8B-B14F-4D97-AF65-F5344CB8AC3E}">
        <p14:creationId xmlns:p14="http://schemas.microsoft.com/office/powerpoint/2010/main" val="25409747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45201" y="624110"/>
            <a:ext cx="6589199" cy="633190"/>
          </a:xfrm>
        </p:spPr>
        <p:txBody>
          <a:bodyPr>
            <a:normAutofit/>
          </a:bodyPr>
          <a:lstStyle/>
          <a:p>
            <a:r>
              <a:rPr lang="es-MX" sz="3200" b="1" dirty="0" smtClean="0">
                <a:solidFill>
                  <a:schemeClr val="accent2">
                    <a:lumMod val="50000"/>
                  </a:schemeClr>
                </a:solidFill>
              </a:rPr>
              <a:t>DURACIÓN DEL ÁREA FOLIAR</a:t>
            </a:r>
            <a:endParaRPr lang="es-MX" sz="3200" b="1" dirty="0">
              <a:solidFill>
                <a:schemeClr val="accent2">
                  <a:lumMod val="50000"/>
                </a:schemeClr>
              </a:solidFill>
            </a:endParaRPr>
          </a:p>
        </p:txBody>
      </p:sp>
      <p:sp>
        <p:nvSpPr>
          <p:cNvPr id="3" name="Marcador de contenido 2"/>
          <p:cNvSpPr>
            <a:spLocks noGrp="1"/>
          </p:cNvSpPr>
          <p:nvPr>
            <p:ph idx="1"/>
          </p:nvPr>
        </p:nvSpPr>
        <p:spPr>
          <a:xfrm>
            <a:off x="501495" y="1759527"/>
            <a:ext cx="3727605" cy="3777622"/>
          </a:xfrm>
          <a:solidFill>
            <a:schemeClr val="accent2">
              <a:lumMod val="40000"/>
              <a:lumOff val="60000"/>
            </a:schemeClr>
          </a:solidFill>
        </p:spPr>
        <p:txBody>
          <a:bodyPr>
            <a:normAutofit/>
          </a:bodyPr>
          <a:lstStyle/>
          <a:p>
            <a:r>
              <a:rPr lang="es-MX" b="1" dirty="0" smtClean="0">
                <a:solidFill>
                  <a:schemeClr val="accent2">
                    <a:lumMod val="50000"/>
                  </a:schemeClr>
                </a:solidFill>
              </a:rPr>
              <a:t>Periodo en que el  área foliar que es activa fotosintéticamente y esta afectado por varios factores:</a:t>
            </a:r>
          </a:p>
          <a:p>
            <a:r>
              <a:rPr lang="es-MX" b="1" dirty="0" err="1" smtClean="0">
                <a:solidFill>
                  <a:schemeClr val="accent2">
                    <a:lumMod val="50000"/>
                  </a:schemeClr>
                </a:solidFill>
              </a:rPr>
              <a:t>Autosombreo</a:t>
            </a:r>
            <a:endParaRPr lang="es-MX" b="1" dirty="0" smtClean="0">
              <a:solidFill>
                <a:schemeClr val="accent2">
                  <a:lumMod val="50000"/>
                </a:schemeClr>
              </a:solidFill>
            </a:endParaRPr>
          </a:p>
          <a:p>
            <a:r>
              <a:rPr lang="es-MX" b="1" dirty="0" smtClean="0">
                <a:solidFill>
                  <a:schemeClr val="accent2">
                    <a:lumMod val="50000"/>
                  </a:schemeClr>
                </a:solidFill>
              </a:rPr>
              <a:t>Daños por factores físicos (plagas, granizo, etc.) o biológicos</a:t>
            </a:r>
          </a:p>
          <a:p>
            <a:r>
              <a:rPr lang="es-MX" b="1" dirty="0" smtClean="0">
                <a:solidFill>
                  <a:schemeClr val="accent2">
                    <a:lumMod val="50000"/>
                  </a:schemeClr>
                </a:solidFill>
              </a:rPr>
              <a:t>Genético: maíz que mantiene verdes sus hojas aun en el periodo de madurez (</a:t>
            </a:r>
            <a:r>
              <a:rPr lang="es-MX" b="1" dirty="0" err="1" smtClean="0">
                <a:solidFill>
                  <a:schemeClr val="accent2">
                    <a:lumMod val="50000"/>
                  </a:schemeClr>
                </a:solidFill>
              </a:rPr>
              <a:t>stay</a:t>
            </a:r>
            <a:r>
              <a:rPr lang="es-MX" b="1" dirty="0" smtClean="0">
                <a:solidFill>
                  <a:schemeClr val="accent2">
                    <a:lumMod val="50000"/>
                  </a:schemeClr>
                </a:solidFill>
              </a:rPr>
              <a:t> Green)</a:t>
            </a:r>
          </a:p>
          <a:p>
            <a:endParaRPr lang="es-MX" dirty="0" smtClean="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56847" y="1257299"/>
            <a:ext cx="3272086" cy="1975539"/>
          </a:xfrm>
          <a:prstGeom prst="rect">
            <a:avLst/>
          </a:prstGeom>
        </p:spPr>
      </p:pic>
      <p:sp>
        <p:nvSpPr>
          <p:cNvPr id="5" name="CuadroTexto 4"/>
          <p:cNvSpPr txBox="1"/>
          <p:nvPr/>
        </p:nvSpPr>
        <p:spPr>
          <a:xfrm>
            <a:off x="4960292" y="3336748"/>
            <a:ext cx="3574108" cy="523220"/>
          </a:xfrm>
          <a:prstGeom prst="rect">
            <a:avLst/>
          </a:prstGeom>
          <a:noFill/>
        </p:spPr>
        <p:txBody>
          <a:bodyPr wrap="square" rtlCol="0">
            <a:spAutoFit/>
          </a:bodyPr>
          <a:lstStyle/>
          <a:p>
            <a:r>
              <a:rPr lang="es-MX" sz="1400" b="1" dirty="0" smtClean="0">
                <a:solidFill>
                  <a:schemeClr val="accent2">
                    <a:lumMod val="50000"/>
                  </a:schemeClr>
                </a:solidFill>
              </a:rPr>
              <a:t>Daño por granizada en maíz: hay una gran disminución del área fotosintética</a:t>
            </a:r>
            <a:endParaRPr lang="es-MX" sz="1400" b="1" dirty="0">
              <a:solidFill>
                <a:schemeClr val="accent2">
                  <a:lumMod val="50000"/>
                </a:schemeClr>
              </a:solidFill>
            </a:endParaRPr>
          </a:p>
        </p:txBody>
      </p:sp>
      <p:pic>
        <p:nvPicPr>
          <p:cNvPr id="6" name="Imagen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16915" y="4177145"/>
            <a:ext cx="3717485" cy="2446104"/>
          </a:xfrm>
          <a:prstGeom prst="rect">
            <a:avLst/>
          </a:prstGeom>
        </p:spPr>
      </p:pic>
      <p:sp>
        <p:nvSpPr>
          <p:cNvPr id="7" name="Flecha derecha 6"/>
          <p:cNvSpPr/>
          <p:nvPr/>
        </p:nvSpPr>
        <p:spPr>
          <a:xfrm>
            <a:off x="3699164" y="5133109"/>
            <a:ext cx="935181" cy="30133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29731284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970464" y="1975967"/>
            <a:ext cx="7505698" cy="4724400"/>
          </a:xfrm>
        </p:spPr>
        <p:txBody>
          <a:bodyPr/>
          <a:lstStyle/>
          <a:p>
            <a:pPr algn="just"/>
            <a:r>
              <a:rPr lang="es-MX" sz="2400" dirty="0" smtClean="0">
                <a:solidFill>
                  <a:schemeClr val="accent1">
                    <a:lumMod val="75000"/>
                  </a:schemeClr>
                </a:solidFill>
                <a:latin typeface="Arial" panose="020B0604020202020204" pitchFamily="34" charset="0"/>
                <a:ea typeface="Times New Roman" panose="02020603050405020304" pitchFamily="18" charset="0"/>
                <a:cs typeface="Arial" panose="020B0604020202020204" pitchFamily="34" charset="0"/>
              </a:rPr>
              <a:t>Es </a:t>
            </a:r>
            <a:r>
              <a:rPr lang="es-MX" sz="2400" dirty="0">
                <a:solidFill>
                  <a:schemeClr val="accent1">
                    <a:lumMod val="75000"/>
                  </a:schemeClr>
                </a:solidFill>
                <a:latin typeface="Arial" panose="020B0604020202020204" pitchFamily="34" charset="0"/>
                <a:ea typeface="Times New Roman" panose="02020603050405020304" pitchFamily="18" charset="0"/>
                <a:cs typeface="Arial" panose="020B0604020202020204" pitchFamily="34" charset="0"/>
              </a:rPr>
              <a:t>un número adimensional que representa la relación del área proyectada por las hojas respecto del área del </a:t>
            </a:r>
            <a:r>
              <a:rPr lang="es-MX" sz="2400" dirty="0" smtClean="0">
                <a:solidFill>
                  <a:schemeClr val="accent1">
                    <a:lumMod val="75000"/>
                  </a:schemeClr>
                </a:solidFill>
                <a:latin typeface="Arial" panose="020B0604020202020204" pitchFamily="34" charset="0"/>
                <a:ea typeface="Times New Roman" panose="02020603050405020304" pitchFamily="18" charset="0"/>
                <a:cs typeface="Arial" panose="020B0604020202020204" pitchFamily="34" charset="0"/>
              </a:rPr>
              <a:t>suelo. </a:t>
            </a:r>
            <a:r>
              <a:rPr lang="es-MX" sz="2400" dirty="0">
                <a:solidFill>
                  <a:schemeClr val="accent1">
                    <a:lumMod val="75000"/>
                  </a:schemeClr>
                </a:solidFill>
                <a:latin typeface="Arial" panose="020B0604020202020204" pitchFamily="34" charset="0"/>
                <a:ea typeface="Times New Roman" panose="02020603050405020304" pitchFamily="18" charset="0"/>
                <a:cs typeface="Arial" panose="020B0604020202020204" pitchFamily="34" charset="0"/>
              </a:rPr>
              <a:t>Este índice describe propiedades fundamentales de la interacción de la planta con la atmósfera, especialmente en cuanto a radiación, energía, </a:t>
            </a:r>
            <a:r>
              <a:rPr lang="es-MX" sz="2400" dirty="0" err="1">
                <a:solidFill>
                  <a:schemeClr val="accent1">
                    <a:lumMod val="75000"/>
                  </a:schemeClr>
                </a:solidFill>
                <a:latin typeface="Arial" panose="020B0604020202020204" pitchFamily="34" charset="0"/>
                <a:ea typeface="Times New Roman" panose="02020603050405020304" pitchFamily="18" charset="0"/>
                <a:cs typeface="Arial" panose="020B0604020202020204" pitchFamily="34" charset="0"/>
              </a:rPr>
              <a:t>momentum</a:t>
            </a:r>
            <a:r>
              <a:rPr lang="es-MX" sz="2400" dirty="0">
                <a:solidFill>
                  <a:schemeClr val="accent1">
                    <a:lumMod val="75000"/>
                  </a:schemeClr>
                </a:solidFill>
                <a:latin typeface="Arial" panose="020B0604020202020204" pitchFamily="34" charset="0"/>
                <a:ea typeface="Times New Roman" panose="02020603050405020304" pitchFamily="18" charset="0"/>
                <a:cs typeface="Arial" panose="020B0604020202020204" pitchFamily="34" charset="0"/>
              </a:rPr>
              <a:t> e intercambio de gas. Su valor depende de la especie, fenología y ambiente, pero en </a:t>
            </a:r>
            <a:r>
              <a:rPr lang="es-MX" sz="2400" dirty="0" smtClean="0">
                <a:solidFill>
                  <a:schemeClr val="accent1">
                    <a:lumMod val="75000"/>
                  </a:schemeClr>
                </a:solidFill>
                <a:latin typeface="Arial" panose="020B0604020202020204" pitchFamily="34" charset="0"/>
                <a:ea typeface="Times New Roman" panose="02020603050405020304" pitchFamily="18" charset="0"/>
                <a:cs typeface="Arial" panose="020B0604020202020204" pitchFamily="34" charset="0"/>
              </a:rPr>
              <a:t>general varia del </a:t>
            </a:r>
            <a:r>
              <a:rPr lang="es-MX" sz="2400" dirty="0">
                <a:solidFill>
                  <a:schemeClr val="accent1">
                    <a:lumMod val="75000"/>
                  </a:schemeClr>
                </a:solidFill>
                <a:latin typeface="Arial" panose="020B0604020202020204" pitchFamily="34" charset="0"/>
                <a:ea typeface="Times New Roman" panose="02020603050405020304" pitchFamily="18" charset="0"/>
                <a:cs typeface="Arial" panose="020B0604020202020204" pitchFamily="34" charset="0"/>
              </a:rPr>
              <a:t>1 a 10. </a:t>
            </a:r>
            <a:endParaRPr lang="es-MX" sz="2400" dirty="0">
              <a:solidFill>
                <a:schemeClr val="accent1">
                  <a:lumMod val="75000"/>
                </a:schemeClr>
              </a:solidFill>
              <a:latin typeface="Arial" panose="020B0604020202020204" pitchFamily="34" charset="0"/>
              <a:ea typeface="Calibri" panose="020F0502020204030204" pitchFamily="34" charset="0"/>
              <a:cs typeface="Arial" panose="020B0604020202020204" pitchFamily="34" charset="0"/>
            </a:endParaRPr>
          </a:p>
          <a:p>
            <a:endParaRPr lang="es-MX" dirty="0"/>
          </a:p>
        </p:txBody>
      </p:sp>
      <p:pic>
        <p:nvPicPr>
          <p:cNvPr id="4" name="Imagen 3" descr="http://www2.inecc.gob.mx/publicaciones/libros/439/images/cap2_6.gif"/>
          <p:cNvPicPr/>
          <p:nvPr/>
        </p:nvPicPr>
        <p:blipFill>
          <a:blip r:embed="rId2">
            <a:extLst>
              <a:ext uri="{28A0092B-C50C-407E-A947-70E740481C1C}">
                <a14:useLocalDpi xmlns:a14="http://schemas.microsoft.com/office/drawing/2010/main" val="0"/>
              </a:ext>
            </a:extLst>
          </a:blip>
          <a:srcRect/>
          <a:stretch>
            <a:fillRect/>
          </a:stretch>
        </p:blipFill>
        <p:spPr bwMode="auto">
          <a:xfrm>
            <a:off x="3309360" y="5485612"/>
            <a:ext cx="3227705" cy="1214755"/>
          </a:xfrm>
          <a:prstGeom prst="rect">
            <a:avLst/>
          </a:prstGeom>
          <a:noFill/>
          <a:ln w="31750">
            <a:solidFill>
              <a:schemeClr val="accent1"/>
            </a:solidFill>
          </a:ln>
        </p:spPr>
      </p:pic>
      <p:sp>
        <p:nvSpPr>
          <p:cNvPr id="5" name="Rectángulo 4"/>
          <p:cNvSpPr/>
          <p:nvPr/>
        </p:nvSpPr>
        <p:spPr>
          <a:xfrm>
            <a:off x="2058614" y="624382"/>
            <a:ext cx="5557419" cy="523220"/>
          </a:xfrm>
          <a:prstGeom prst="rect">
            <a:avLst/>
          </a:prstGeom>
        </p:spPr>
        <p:txBody>
          <a:bodyPr wrap="none">
            <a:spAutoFit/>
          </a:bodyPr>
          <a:lstStyle/>
          <a:p>
            <a:r>
              <a:rPr lang="es-MX" sz="2800" b="1" dirty="0" smtClean="0">
                <a:solidFill>
                  <a:schemeClr val="accent1">
                    <a:lumMod val="75000"/>
                  </a:schemeClr>
                </a:solidFill>
                <a:latin typeface="Arial" panose="020B0604020202020204" pitchFamily="34" charset="0"/>
                <a:ea typeface="Times New Roman" panose="02020603050405020304" pitchFamily="18" charset="0"/>
                <a:cs typeface="Arial" panose="020B0604020202020204" pitchFamily="34" charset="0"/>
              </a:rPr>
              <a:t>INDICE DE ÁREA FOLIAR (LAI) </a:t>
            </a:r>
            <a:endParaRPr lang="es-MX"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7241098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45201" y="624110"/>
            <a:ext cx="6589199" cy="633190"/>
          </a:xfrm>
        </p:spPr>
        <p:txBody>
          <a:bodyPr>
            <a:normAutofit/>
          </a:bodyPr>
          <a:lstStyle/>
          <a:p>
            <a:r>
              <a:rPr lang="es-MX" sz="2800" b="1" dirty="0" smtClean="0">
                <a:solidFill>
                  <a:schemeClr val="accent2">
                    <a:lumMod val="50000"/>
                  </a:schemeClr>
                </a:solidFill>
                <a:latin typeface="Arial" panose="020B0604020202020204" pitchFamily="34" charset="0"/>
                <a:cs typeface="Arial" panose="020B0604020202020204" pitchFamily="34" charset="0"/>
              </a:rPr>
              <a:t>ÍNDICE DE EXTINCIÓN (K)</a:t>
            </a:r>
            <a:endParaRPr lang="es-MX" sz="2800" dirty="0">
              <a:solidFill>
                <a:schemeClr val="accent2">
                  <a:lumMod val="50000"/>
                </a:schemeClr>
              </a:solidFill>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822959" y="1845734"/>
            <a:ext cx="7543801" cy="3651551"/>
          </a:xfrm>
        </p:spPr>
        <p:txBody>
          <a:bodyPr>
            <a:noAutofit/>
          </a:bodyPr>
          <a:lstStyle/>
          <a:p>
            <a:pPr algn="just"/>
            <a:r>
              <a:rPr lang="es-MX" sz="2400" b="1" smtClean="0">
                <a:solidFill>
                  <a:schemeClr val="accent2">
                    <a:lumMod val="50000"/>
                  </a:schemeClr>
                </a:solidFill>
              </a:rPr>
              <a:t>Teniendo en cuenta que la superficie foliar del cultivo aumenta en función del crecimiento de las plantas que lo componen, la fracción de radiación interceptada dependerá del valor que alcance -en cada momento(LAI). Sin embargo, esta relación no es lineal, ya que la intensidad de radiación (al atravesar una serie de capas sucesivas de hojas) disminuye exponencialmente, siguiendo la conocida ley de extinción de Lambert-Beer:</a:t>
            </a:r>
          </a:p>
          <a:p>
            <a:endParaRPr lang="es-MX" sz="2400" b="1" dirty="0">
              <a:solidFill>
                <a:schemeClr val="accent2">
                  <a:lumMod val="50000"/>
                </a:schemeClr>
              </a:solidFill>
            </a:endParaRPr>
          </a:p>
        </p:txBody>
      </p:sp>
    </p:spTree>
    <p:extLst>
      <p:ext uri="{BB962C8B-B14F-4D97-AF65-F5344CB8AC3E}">
        <p14:creationId xmlns:p14="http://schemas.microsoft.com/office/powerpoint/2010/main" val="308495267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415241" y="1099451"/>
            <a:ext cx="7543801" cy="5031185"/>
          </a:xfrm>
        </p:spPr>
        <p:txBody>
          <a:bodyPr>
            <a:normAutofit/>
          </a:bodyPr>
          <a:lstStyle/>
          <a:p>
            <a:pPr algn="just"/>
            <a:r>
              <a:rPr lang="es-ES" sz="2400" b="1" dirty="0">
                <a:solidFill>
                  <a:schemeClr val="accent1">
                    <a:lumMod val="50000"/>
                  </a:schemeClr>
                </a:solidFill>
                <a:latin typeface="Arial" panose="020B0604020202020204" pitchFamily="34" charset="0"/>
                <a:cs typeface="Arial" panose="020B0604020202020204" pitchFamily="34" charset="0"/>
              </a:rPr>
              <a:t>La ley de </a:t>
            </a:r>
            <a:r>
              <a:rPr lang="es-ES" sz="2400" b="1" dirty="0" err="1">
                <a:solidFill>
                  <a:schemeClr val="accent1">
                    <a:lumMod val="50000"/>
                  </a:schemeClr>
                </a:solidFill>
                <a:latin typeface="Arial" panose="020B0604020202020204" pitchFamily="34" charset="0"/>
                <a:cs typeface="Arial" panose="020B0604020202020204" pitchFamily="34" charset="0"/>
              </a:rPr>
              <a:t>Beer</a:t>
            </a:r>
            <a:r>
              <a:rPr lang="es-ES" sz="2400" b="1" dirty="0">
                <a:solidFill>
                  <a:schemeClr val="accent1">
                    <a:lumMod val="50000"/>
                  </a:schemeClr>
                </a:solidFill>
                <a:latin typeface="Arial" panose="020B0604020202020204" pitchFamily="34" charset="0"/>
                <a:cs typeface="Arial" panose="020B0604020202020204" pitchFamily="34" charset="0"/>
              </a:rPr>
              <a:t>-Lambert</a:t>
            </a:r>
            <a:endParaRPr lang="es-MX" sz="2400" b="1" dirty="0">
              <a:solidFill>
                <a:schemeClr val="accent1">
                  <a:lumMod val="50000"/>
                </a:schemeClr>
              </a:solidFill>
              <a:latin typeface="Arial" panose="020B0604020202020204" pitchFamily="34" charset="0"/>
              <a:cs typeface="Arial" panose="020B0604020202020204" pitchFamily="34" charset="0"/>
            </a:endParaRPr>
          </a:p>
          <a:p>
            <a:pPr algn="just"/>
            <a:r>
              <a:rPr lang="es-ES" b="1" dirty="0">
                <a:solidFill>
                  <a:schemeClr val="accent1">
                    <a:lumMod val="50000"/>
                  </a:schemeClr>
                </a:solidFill>
                <a:latin typeface="Arial" panose="020B0604020202020204" pitchFamily="34" charset="0"/>
                <a:cs typeface="Arial" panose="020B0604020202020204" pitchFamily="34" charset="0"/>
              </a:rPr>
              <a:t>Relaciona la intensidad de luz entrante (lo) en un medio con la intensidad saliente (</a:t>
            </a:r>
            <a:r>
              <a:rPr lang="es-ES" b="1" dirty="0" err="1">
                <a:solidFill>
                  <a:schemeClr val="accent1">
                    <a:lumMod val="50000"/>
                  </a:schemeClr>
                </a:solidFill>
                <a:latin typeface="Arial" panose="020B0604020202020204" pitchFamily="34" charset="0"/>
                <a:cs typeface="Arial" panose="020B0604020202020204" pitchFamily="34" charset="0"/>
              </a:rPr>
              <a:t>lz</a:t>
            </a:r>
            <a:r>
              <a:rPr lang="es-ES" b="1" dirty="0">
                <a:solidFill>
                  <a:schemeClr val="accent1">
                    <a:lumMod val="50000"/>
                  </a:schemeClr>
                </a:solidFill>
                <a:latin typeface="Arial" panose="020B0604020202020204" pitchFamily="34" charset="0"/>
                <a:cs typeface="Arial" panose="020B0604020202020204" pitchFamily="34" charset="0"/>
              </a:rPr>
              <a:t>) después de que en dicho medio se produzca absorción. La relación entre ambas intensidades puede expresarse a través de las siguiente relación para el dosel foliar de un cultivo</a:t>
            </a:r>
            <a:r>
              <a:rPr lang="es-ES" b="1" dirty="0" smtClean="0">
                <a:solidFill>
                  <a:schemeClr val="accent1">
                    <a:lumMod val="50000"/>
                  </a:schemeClr>
                </a:solidFill>
                <a:latin typeface="Arial" panose="020B0604020202020204" pitchFamily="34" charset="0"/>
                <a:cs typeface="Arial" panose="020B0604020202020204" pitchFamily="34" charset="0"/>
              </a:rPr>
              <a:t>:</a:t>
            </a:r>
          </a:p>
          <a:p>
            <a:pPr algn="just"/>
            <a:endParaRPr lang="es-MX" b="1" dirty="0">
              <a:solidFill>
                <a:schemeClr val="accent1">
                  <a:lumMod val="50000"/>
                </a:schemeClr>
              </a:solidFill>
              <a:latin typeface="Arial" panose="020B0604020202020204" pitchFamily="34" charset="0"/>
              <a:cs typeface="Arial" panose="020B0604020202020204" pitchFamily="34" charset="0"/>
            </a:endParaRPr>
          </a:p>
          <a:p>
            <a:pPr marL="0" indent="0" algn="ctr">
              <a:buNone/>
            </a:pPr>
            <a:r>
              <a:rPr lang="es-MX" sz="2400" b="1" dirty="0" err="1" smtClean="0">
                <a:solidFill>
                  <a:schemeClr val="accent1">
                    <a:lumMod val="50000"/>
                  </a:schemeClr>
                </a:solidFill>
                <a:latin typeface="Arial" panose="020B0604020202020204" pitchFamily="34" charset="0"/>
                <a:cs typeface="Arial" panose="020B0604020202020204" pitchFamily="34" charset="0"/>
              </a:rPr>
              <a:t>Lz</a:t>
            </a:r>
            <a:r>
              <a:rPr lang="es-MX" sz="2400" b="1" dirty="0" smtClean="0">
                <a:solidFill>
                  <a:schemeClr val="accent1">
                    <a:lumMod val="50000"/>
                  </a:schemeClr>
                </a:solidFill>
                <a:latin typeface="Arial" panose="020B0604020202020204" pitchFamily="34" charset="0"/>
                <a:cs typeface="Arial" panose="020B0604020202020204" pitchFamily="34" charset="0"/>
              </a:rPr>
              <a:t> /</a:t>
            </a:r>
            <a:r>
              <a:rPr lang="es-MX" sz="2400" b="1" dirty="0">
                <a:solidFill>
                  <a:schemeClr val="accent1">
                    <a:lumMod val="50000"/>
                  </a:schemeClr>
                </a:solidFill>
                <a:latin typeface="Arial" panose="020B0604020202020204" pitchFamily="34" charset="0"/>
                <a:cs typeface="Arial" panose="020B0604020202020204" pitchFamily="34" charset="0"/>
              </a:rPr>
              <a:t>Lo= </a:t>
            </a:r>
            <a:r>
              <a:rPr lang="es-MX" sz="2400" b="1" i="1" dirty="0">
                <a:solidFill>
                  <a:schemeClr val="accent1">
                    <a:lumMod val="50000"/>
                  </a:schemeClr>
                </a:solidFill>
                <a:latin typeface="Arial" panose="020B0604020202020204" pitchFamily="34" charset="0"/>
                <a:cs typeface="Arial" panose="020B0604020202020204" pitchFamily="34" charset="0"/>
              </a:rPr>
              <a:t>e </a:t>
            </a:r>
            <a:r>
              <a:rPr lang="es-MX" sz="2400" b="1" i="1" baseline="30000" dirty="0">
                <a:solidFill>
                  <a:schemeClr val="accent1">
                    <a:lumMod val="50000"/>
                  </a:schemeClr>
                </a:solidFill>
                <a:latin typeface="Arial" panose="020B0604020202020204" pitchFamily="34" charset="0"/>
                <a:cs typeface="Arial" panose="020B0604020202020204" pitchFamily="34" charset="0"/>
              </a:rPr>
              <a:t>(-</a:t>
            </a:r>
            <a:r>
              <a:rPr lang="es-MX" sz="2400" b="1" i="1" baseline="30000" dirty="0" smtClean="0">
                <a:solidFill>
                  <a:schemeClr val="accent1">
                    <a:lumMod val="50000"/>
                  </a:schemeClr>
                </a:solidFill>
                <a:latin typeface="Arial" panose="020B0604020202020204" pitchFamily="34" charset="0"/>
                <a:cs typeface="Arial" panose="020B0604020202020204" pitchFamily="34" charset="0"/>
              </a:rPr>
              <a:t>K*IAF</a:t>
            </a:r>
            <a:r>
              <a:rPr lang="es-MX" sz="2400" b="1" i="1" baseline="30000" dirty="0">
                <a:solidFill>
                  <a:schemeClr val="accent1">
                    <a:lumMod val="50000"/>
                  </a:schemeClr>
                </a:solidFill>
                <a:latin typeface="Arial" panose="020B0604020202020204" pitchFamily="34" charset="0"/>
                <a:cs typeface="Arial" panose="020B0604020202020204" pitchFamily="34" charset="0"/>
              </a:rPr>
              <a:t>)</a:t>
            </a:r>
            <a:endParaRPr lang="es-MX" sz="2400" b="1" i="1" dirty="0">
              <a:solidFill>
                <a:schemeClr val="accent1">
                  <a:lumMod val="50000"/>
                </a:schemeClr>
              </a:solidFill>
              <a:latin typeface="Arial" panose="020B0604020202020204" pitchFamily="34" charset="0"/>
              <a:cs typeface="Arial" panose="020B0604020202020204" pitchFamily="34" charset="0"/>
            </a:endParaRPr>
          </a:p>
          <a:p>
            <a:pPr algn="just"/>
            <a:r>
              <a:rPr lang="es-MX" b="1" dirty="0">
                <a:solidFill>
                  <a:schemeClr val="accent1">
                    <a:lumMod val="50000"/>
                  </a:schemeClr>
                </a:solidFill>
                <a:latin typeface="Arial" panose="020B0604020202020204" pitchFamily="34" charset="0"/>
                <a:cs typeface="Arial" panose="020B0604020202020204" pitchFamily="34" charset="0"/>
              </a:rPr>
              <a:t>D</a:t>
            </a:r>
            <a:r>
              <a:rPr lang="es-MX" b="1" dirty="0" smtClean="0">
                <a:solidFill>
                  <a:schemeClr val="accent1">
                    <a:lumMod val="50000"/>
                  </a:schemeClr>
                </a:solidFill>
                <a:latin typeface="Arial" panose="020B0604020202020204" pitchFamily="34" charset="0"/>
                <a:cs typeface="Arial" panose="020B0604020202020204" pitchFamily="34" charset="0"/>
              </a:rPr>
              <a:t>onde</a:t>
            </a:r>
            <a:r>
              <a:rPr lang="es-MX" b="1" dirty="0">
                <a:solidFill>
                  <a:schemeClr val="accent1">
                    <a:lumMod val="50000"/>
                  </a:schemeClr>
                </a:solidFill>
                <a:latin typeface="Arial" panose="020B0604020202020204" pitchFamily="34" charset="0"/>
                <a:cs typeface="Arial" panose="020B0604020202020204" pitchFamily="34" charset="0"/>
              </a:rPr>
              <a:t>:</a:t>
            </a:r>
          </a:p>
          <a:p>
            <a:pPr algn="just"/>
            <a:r>
              <a:rPr lang="es-MX" b="1" dirty="0">
                <a:solidFill>
                  <a:schemeClr val="accent1">
                    <a:lumMod val="50000"/>
                  </a:schemeClr>
                </a:solidFill>
                <a:latin typeface="Arial" panose="020B0604020202020204" pitchFamily="34" charset="0"/>
                <a:cs typeface="Arial" panose="020B0604020202020204" pitchFamily="34" charset="0"/>
              </a:rPr>
              <a:t>Lo= Intensidad de flujo arriba del dosel</a:t>
            </a:r>
          </a:p>
          <a:p>
            <a:pPr algn="just"/>
            <a:r>
              <a:rPr lang="es-MX" b="1" dirty="0" err="1">
                <a:solidFill>
                  <a:schemeClr val="accent1">
                    <a:lumMod val="50000"/>
                  </a:schemeClr>
                </a:solidFill>
                <a:latin typeface="Arial" panose="020B0604020202020204" pitchFamily="34" charset="0"/>
                <a:cs typeface="Arial" panose="020B0604020202020204" pitchFamily="34" charset="0"/>
              </a:rPr>
              <a:t>Lz</a:t>
            </a:r>
            <a:r>
              <a:rPr lang="es-MX" b="1" dirty="0">
                <a:solidFill>
                  <a:schemeClr val="accent1">
                    <a:lumMod val="50000"/>
                  </a:schemeClr>
                </a:solidFill>
                <a:latin typeface="Arial" panose="020B0604020202020204" pitchFamily="34" charset="0"/>
                <a:cs typeface="Arial" panose="020B0604020202020204" pitchFamily="34" charset="0"/>
              </a:rPr>
              <a:t>= intensidad de flujo a la altura inferior del dosel</a:t>
            </a:r>
          </a:p>
          <a:p>
            <a:pPr algn="just"/>
            <a:r>
              <a:rPr lang="es-MX" b="1" dirty="0">
                <a:solidFill>
                  <a:schemeClr val="accent1">
                    <a:lumMod val="50000"/>
                  </a:schemeClr>
                </a:solidFill>
                <a:latin typeface="Arial" panose="020B0604020202020204" pitchFamily="34" charset="0"/>
                <a:cs typeface="Arial" panose="020B0604020202020204" pitchFamily="34" charset="0"/>
              </a:rPr>
              <a:t>K= coeficiente de extinción</a:t>
            </a:r>
          </a:p>
          <a:p>
            <a:pPr algn="just"/>
            <a:r>
              <a:rPr lang="es-MX" b="1" dirty="0">
                <a:solidFill>
                  <a:schemeClr val="accent1">
                    <a:lumMod val="50000"/>
                  </a:schemeClr>
                </a:solidFill>
                <a:latin typeface="Arial" panose="020B0604020202020204" pitchFamily="34" charset="0"/>
                <a:cs typeface="Arial" panose="020B0604020202020204" pitchFamily="34" charset="0"/>
              </a:rPr>
              <a:t>IAF= índice de área foliar</a:t>
            </a:r>
          </a:p>
        </p:txBody>
      </p:sp>
      <p:sp>
        <p:nvSpPr>
          <p:cNvPr id="4" name="Rectángulo 3"/>
          <p:cNvSpPr/>
          <p:nvPr/>
        </p:nvSpPr>
        <p:spPr>
          <a:xfrm>
            <a:off x="3906981" y="3408218"/>
            <a:ext cx="2670463" cy="727364"/>
          </a:xfrm>
          <a:prstGeom prst="rect">
            <a:avLst/>
          </a:prstGeom>
          <a:solidFill>
            <a:schemeClr val="accent1">
              <a:alpha val="4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6378645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ángulo 18"/>
          <p:cNvSpPr/>
          <p:nvPr/>
        </p:nvSpPr>
        <p:spPr>
          <a:xfrm>
            <a:off x="1205098" y="4544301"/>
            <a:ext cx="3362466" cy="668742"/>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 name="Marcador de contenido 2"/>
          <p:cNvSpPr>
            <a:spLocks noGrp="1"/>
          </p:cNvSpPr>
          <p:nvPr>
            <p:ph idx="1"/>
          </p:nvPr>
        </p:nvSpPr>
        <p:spPr>
          <a:xfrm>
            <a:off x="1303254" y="1363009"/>
            <a:ext cx="7492835" cy="4023360"/>
          </a:xfrm>
        </p:spPr>
        <p:txBody>
          <a:bodyPr/>
          <a:lstStyle/>
          <a:p>
            <a:r>
              <a:rPr lang="es-MX" sz="2400" dirty="0" smtClean="0">
                <a:solidFill>
                  <a:schemeClr val="accent1">
                    <a:lumMod val="50000"/>
                  </a:schemeClr>
                </a:solidFill>
                <a:latin typeface="Arial" panose="020B0604020202020204" pitchFamily="34" charset="0"/>
                <a:cs typeface="Arial" panose="020B0604020202020204" pitchFamily="34" charset="0"/>
              </a:rPr>
              <a:t>Si se </a:t>
            </a:r>
            <a:r>
              <a:rPr lang="es-MX" sz="2400" dirty="0" err="1" smtClean="0">
                <a:solidFill>
                  <a:schemeClr val="accent1">
                    <a:lumMod val="50000"/>
                  </a:schemeClr>
                </a:solidFill>
                <a:latin typeface="Arial" panose="020B0604020202020204" pitchFamily="34" charset="0"/>
                <a:cs typeface="Arial" panose="020B0604020202020204" pitchFamily="34" charset="0"/>
              </a:rPr>
              <a:t>lineariza</a:t>
            </a:r>
            <a:r>
              <a:rPr lang="es-MX" sz="2400" dirty="0" smtClean="0">
                <a:solidFill>
                  <a:schemeClr val="accent1">
                    <a:lumMod val="50000"/>
                  </a:schemeClr>
                </a:solidFill>
                <a:latin typeface="Arial" panose="020B0604020202020204" pitchFamily="34" charset="0"/>
                <a:cs typeface="Arial" panose="020B0604020202020204" pitchFamily="34" charset="0"/>
              </a:rPr>
              <a:t> la expresión (con logaritmos naturales):</a:t>
            </a:r>
          </a:p>
          <a:p>
            <a:endParaRPr lang="es-MX" sz="2400" dirty="0" smtClean="0">
              <a:solidFill>
                <a:schemeClr val="accent1">
                  <a:lumMod val="50000"/>
                </a:schemeClr>
              </a:solidFill>
              <a:latin typeface="Arial" panose="020B0604020202020204" pitchFamily="34" charset="0"/>
              <a:cs typeface="Arial" panose="020B0604020202020204" pitchFamily="34" charset="0"/>
            </a:endParaRPr>
          </a:p>
          <a:p>
            <a:pPr lvl="0" algn="just">
              <a:buClr>
                <a:srgbClr val="E48312"/>
              </a:buClr>
            </a:pPr>
            <a:r>
              <a:rPr lang="es-MX" b="1" dirty="0" err="1" smtClean="0">
                <a:solidFill>
                  <a:schemeClr val="accent1">
                    <a:lumMod val="50000"/>
                  </a:schemeClr>
                </a:solidFill>
                <a:latin typeface="Arial" panose="020B0604020202020204" pitchFamily="34" charset="0"/>
                <a:cs typeface="Arial" panose="020B0604020202020204" pitchFamily="34" charset="0"/>
              </a:rPr>
              <a:t>Lz</a:t>
            </a:r>
            <a:r>
              <a:rPr lang="es-MX" b="1" dirty="0" smtClean="0">
                <a:solidFill>
                  <a:schemeClr val="accent1">
                    <a:lumMod val="50000"/>
                  </a:schemeClr>
                </a:solidFill>
                <a:latin typeface="Arial" panose="020B0604020202020204" pitchFamily="34" charset="0"/>
                <a:cs typeface="Arial" panose="020B0604020202020204" pitchFamily="34" charset="0"/>
              </a:rPr>
              <a:t>/Lo=e </a:t>
            </a:r>
            <a:r>
              <a:rPr lang="es-MX" b="1" baseline="30000" dirty="0">
                <a:solidFill>
                  <a:schemeClr val="accent1">
                    <a:lumMod val="50000"/>
                  </a:schemeClr>
                </a:solidFill>
                <a:latin typeface="Arial" panose="020B0604020202020204" pitchFamily="34" charset="0"/>
                <a:cs typeface="Arial" panose="020B0604020202020204" pitchFamily="34" charset="0"/>
              </a:rPr>
              <a:t>(-</a:t>
            </a:r>
            <a:r>
              <a:rPr lang="es-MX" b="1" baseline="30000" dirty="0" smtClean="0">
                <a:solidFill>
                  <a:schemeClr val="accent1">
                    <a:lumMod val="50000"/>
                  </a:schemeClr>
                </a:solidFill>
                <a:latin typeface="Arial" panose="020B0604020202020204" pitchFamily="34" charset="0"/>
                <a:cs typeface="Arial" panose="020B0604020202020204" pitchFamily="34" charset="0"/>
              </a:rPr>
              <a:t>K*IAF)</a:t>
            </a:r>
          </a:p>
          <a:p>
            <a:pPr lvl="0" algn="just">
              <a:buClr>
                <a:srgbClr val="E48312"/>
              </a:buClr>
            </a:pPr>
            <a:r>
              <a:rPr lang="es-MX" b="1" dirty="0" err="1">
                <a:solidFill>
                  <a:schemeClr val="accent1">
                    <a:lumMod val="50000"/>
                  </a:schemeClr>
                </a:solidFill>
                <a:latin typeface="Arial" panose="020B0604020202020204" pitchFamily="34" charset="0"/>
                <a:cs typeface="Arial" panose="020B0604020202020204" pitchFamily="34" charset="0"/>
              </a:rPr>
              <a:t>l</a:t>
            </a:r>
            <a:r>
              <a:rPr lang="es-MX" b="1" dirty="0" err="1" smtClean="0">
                <a:solidFill>
                  <a:schemeClr val="accent1">
                    <a:lumMod val="50000"/>
                  </a:schemeClr>
                </a:solidFill>
                <a:latin typeface="Arial" panose="020B0604020202020204" pitchFamily="34" charset="0"/>
                <a:cs typeface="Arial" panose="020B0604020202020204" pitchFamily="34" charset="0"/>
              </a:rPr>
              <a:t>n</a:t>
            </a:r>
            <a:r>
              <a:rPr lang="es-MX" b="1" dirty="0" smtClean="0">
                <a:solidFill>
                  <a:schemeClr val="accent1">
                    <a:lumMod val="50000"/>
                  </a:schemeClr>
                </a:solidFill>
                <a:latin typeface="Arial" panose="020B0604020202020204" pitchFamily="34" charset="0"/>
                <a:cs typeface="Arial" panose="020B0604020202020204" pitchFamily="34" charset="0"/>
              </a:rPr>
              <a:t>(</a:t>
            </a:r>
            <a:r>
              <a:rPr lang="es-MX" b="1" dirty="0" err="1" smtClean="0">
                <a:solidFill>
                  <a:schemeClr val="accent1">
                    <a:lumMod val="50000"/>
                  </a:schemeClr>
                </a:solidFill>
                <a:latin typeface="Arial" panose="020B0604020202020204" pitchFamily="34" charset="0"/>
                <a:cs typeface="Arial" panose="020B0604020202020204" pitchFamily="34" charset="0"/>
              </a:rPr>
              <a:t>Lz</a:t>
            </a:r>
            <a:r>
              <a:rPr lang="es-MX" b="1" dirty="0" smtClean="0">
                <a:solidFill>
                  <a:schemeClr val="accent1">
                    <a:lumMod val="50000"/>
                  </a:schemeClr>
                </a:solidFill>
                <a:latin typeface="Arial" panose="020B0604020202020204" pitchFamily="34" charset="0"/>
                <a:cs typeface="Arial" panose="020B0604020202020204" pitchFamily="34" charset="0"/>
              </a:rPr>
              <a:t>/Lo)=-K*IAF</a:t>
            </a:r>
            <a:endParaRPr lang="es-MX" b="1" dirty="0">
              <a:solidFill>
                <a:schemeClr val="accent1">
                  <a:lumMod val="50000"/>
                </a:schemeClr>
              </a:solidFill>
              <a:latin typeface="Arial" panose="020B0604020202020204" pitchFamily="34" charset="0"/>
              <a:cs typeface="Arial" panose="020B0604020202020204" pitchFamily="34" charset="0"/>
            </a:endParaRPr>
          </a:p>
          <a:p>
            <a:r>
              <a:rPr lang="es-MX" b="1" dirty="0" smtClean="0">
                <a:solidFill>
                  <a:schemeClr val="accent1">
                    <a:lumMod val="50000"/>
                  </a:schemeClr>
                </a:solidFill>
                <a:latin typeface="Arial" panose="020B0604020202020204" pitchFamily="34" charset="0"/>
                <a:cs typeface="Arial" panose="020B0604020202020204" pitchFamily="34" charset="0"/>
              </a:rPr>
              <a:t>[</a:t>
            </a:r>
            <a:r>
              <a:rPr lang="es-MX" b="1" dirty="0" err="1" smtClean="0">
                <a:solidFill>
                  <a:schemeClr val="accent1">
                    <a:lumMod val="50000"/>
                  </a:schemeClr>
                </a:solidFill>
                <a:latin typeface="Arial" panose="020B0604020202020204" pitchFamily="34" charset="0"/>
                <a:cs typeface="Arial" panose="020B0604020202020204" pitchFamily="34" charset="0"/>
              </a:rPr>
              <a:t>ln</a:t>
            </a:r>
            <a:r>
              <a:rPr lang="es-MX" b="1" dirty="0" smtClean="0">
                <a:solidFill>
                  <a:schemeClr val="accent1">
                    <a:lumMod val="50000"/>
                  </a:schemeClr>
                </a:solidFill>
                <a:latin typeface="Arial" panose="020B0604020202020204" pitchFamily="34" charset="0"/>
                <a:cs typeface="Arial" panose="020B0604020202020204" pitchFamily="34" charset="0"/>
              </a:rPr>
              <a:t>(</a:t>
            </a:r>
            <a:r>
              <a:rPr lang="es-MX" b="1" dirty="0" err="1">
                <a:solidFill>
                  <a:schemeClr val="accent1">
                    <a:lumMod val="50000"/>
                  </a:schemeClr>
                </a:solidFill>
                <a:latin typeface="Arial" panose="020B0604020202020204" pitchFamily="34" charset="0"/>
                <a:cs typeface="Arial" panose="020B0604020202020204" pitchFamily="34" charset="0"/>
              </a:rPr>
              <a:t>L</a:t>
            </a:r>
            <a:r>
              <a:rPr lang="es-MX" b="1" dirty="0" err="1" smtClean="0">
                <a:solidFill>
                  <a:schemeClr val="accent1">
                    <a:lumMod val="50000"/>
                  </a:schemeClr>
                </a:solidFill>
                <a:latin typeface="Arial" panose="020B0604020202020204" pitchFamily="34" charset="0"/>
                <a:cs typeface="Arial" panose="020B0604020202020204" pitchFamily="34" charset="0"/>
              </a:rPr>
              <a:t>z</a:t>
            </a:r>
            <a:r>
              <a:rPr lang="es-MX" b="1" dirty="0" smtClean="0">
                <a:solidFill>
                  <a:schemeClr val="accent1">
                    <a:lumMod val="50000"/>
                  </a:schemeClr>
                </a:solidFill>
                <a:latin typeface="Arial" panose="020B0604020202020204" pitchFamily="34" charset="0"/>
                <a:cs typeface="Arial" panose="020B0604020202020204" pitchFamily="34" charset="0"/>
              </a:rPr>
              <a:t>)-</a:t>
            </a:r>
            <a:r>
              <a:rPr lang="es-MX" b="1" dirty="0" err="1" smtClean="0">
                <a:solidFill>
                  <a:schemeClr val="accent1">
                    <a:lumMod val="50000"/>
                  </a:schemeClr>
                </a:solidFill>
                <a:latin typeface="Arial" panose="020B0604020202020204" pitchFamily="34" charset="0"/>
                <a:cs typeface="Arial" panose="020B0604020202020204" pitchFamily="34" charset="0"/>
              </a:rPr>
              <a:t>ln</a:t>
            </a:r>
            <a:r>
              <a:rPr lang="es-MX" b="1" dirty="0" smtClean="0">
                <a:solidFill>
                  <a:schemeClr val="accent1">
                    <a:lumMod val="50000"/>
                  </a:schemeClr>
                </a:solidFill>
                <a:latin typeface="Arial" panose="020B0604020202020204" pitchFamily="34" charset="0"/>
                <a:cs typeface="Arial" panose="020B0604020202020204" pitchFamily="34" charset="0"/>
              </a:rPr>
              <a:t>(Lo)]/IAF=-K</a:t>
            </a:r>
          </a:p>
          <a:p>
            <a:endParaRPr lang="es-MX" b="1" dirty="0" smtClean="0">
              <a:solidFill>
                <a:schemeClr val="accent1">
                  <a:lumMod val="50000"/>
                </a:schemeClr>
              </a:solidFill>
              <a:latin typeface="Arial" panose="020B0604020202020204" pitchFamily="34" charset="0"/>
              <a:cs typeface="Arial" panose="020B0604020202020204" pitchFamily="34" charset="0"/>
            </a:endParaRPr>
          </a:p>
          <a:p>
            <a:endParaRPr lang="es-MX" b="1" dirty="0" smtClean="0">
              <a:solidFill>
                <a:schemeClr val="accent1">
                  <a:lumMod val="50000"/>
                </a:schemeClr>
              </a:solidFill>
              <a:latin typeface="Arial" panose="020B0604020202020204" pitchFamily="34" charset="0"/>
              <a:cs typeface="Arial" panose="020B0604020202020204" pitchFamily="34" charset="0"/>
            </a:endParaRPr>
          </a:p>
          <a:p>
            <a:pPr marL="0" indent="0">
              <a:buNone/>
            </a:pPr>
            <a:r>
              <a:rPr lang="es-MX" sz="2000" b="1" dirty="0" smtClean="0">
                <a:solidFill>
                  <a:schemeClr val="accent1">
                    <a:lumMod val="50000"/>
                  </a:schemeClr>
                </a:solidFill>
                <a:latin typeface="Arial" panose="020B0604020202020204" pitchFamily="34" charset="0"/>
                <a:cs typeface="Arial" panose="020B0604020202020204" pitchFamily="34" charset="0"/>
              </a:rPr>
              <a:t>K= [</a:t>
            </a:r>
            <a:r>
              <a:rPr lang="es-MX" sz="2000" b="1" dirty="0" err="1" smtClean="0">
                <a:solidFill>
                  <a:schemeClr val="accent1">
                    <a:lumMod val="50000"/>
                  </a:schemeClr>
                </a:solidFill>
                <a:latin typeface="Arial" panose="020B0604020202020204" pitchFamily="34" charset="0"/>
                <a:cs typeface="Arial" panose="020B0604020202020204" pitchFamily="34" charset="0"/>
              </a:rPr>
              <a:t>ln</a:t>
            </a:r>
            <a:r>
              <a:rPr lang="es-MX" sz="2000" b="1" dirty="0" smtClean="0">
                <a:solidFill>
                  <a:schemeClr val="accent1">
                    <a:lumMod val="50000"/>
                  </a:schemeClr>
                </a:solidFill>
                <a:latin typeface="Arial" panose="020B0604020202020204" pitchFamily="34" charset="0"/>
                <a:cs typeface="Arial" panose="020B0604020202020204" pitchFamily="34" charset="0"/>
              </a:rPr>
              <a:t>(Lo) - </a:t>
            </a:r>
            <a:r>
              <a:rPr lang="es-MX" sz="2000" b="1" dirty="0" err="1" smtClean="0">
                <a:solidFill>
                  <a:schemeClr val="accent1">
                    <a:lumMod val="50000"/>
                  </a:schemeClr>
                </a:solidFill>
                <a:latin typeface="Arial" panose="020B0604020202020204" pitchFamily="34" charset="0"/>
                <a:cs typeface="Arial" panose="020B0604020202020204" pitchFamily="34" charset="0"/>
              </a:rPr>
              <a:t>ln</a:t>
            </a:r>
            <a:r>
              <a:rPr lang="es-MX" sz="2000" b="1" dirty="0" smtClean="0">
                <a:solidFill>
                  <a:schemeClr val="accent1">
                    <a:lumMod val="50000"/>
                  </a:schemeClr>
                </a:solidFill>
                <a:latin typeface="Arial" panose="020B0604020202020204" pitchFamily="34" charset="0"/>
                <a:cs typeface="Arial" panose="020B0604020202020204" pitchFamily="34" charset="0"/>
              </a:rPr>
              <a:t>(</a:t>
            </a:r>
            <a:r>
              <a:rPr lang="es-MX" sz="2000" b="1" dirty="0" err="1" smtClean="0">
                <a:solidFill>
                  <a:schemeClr val="accent1">
                    <a:lumMod val="50000"/>
                  </a:schemeClr>
                </a:solidFill>
                <a:latin typeface="Arial" panose="020B0604020202020204" pitchFamily="34" charset="0"/>
                <a:cs typeface="Arial" panose="020B0604020202020204" pitchFamily="34" charset="0"/>
              </a:rPr>
              <a:t>Lz</a:t>
            </a:r>
            <a:r>
              <a:rPr lang="es-MX" sz="2000" b="1" dirty="0" smtClean="0">
                <a:solidFill>
                  <a:schemeClr val="accent1">
                    <a:lumMod val="50000"/>
                  </a:schemeClr>
                </a:solidFill>
                <a:latin typeface="Arial" panose="020B0604020202020204" pitchFamily="34" charset="0"/>
                <a:cs typeface="Arial" panose="020B0604020202020204" pitchFamily="34" charset="0"/>
              </a:rPr>
              <a:t>)] / IAF</a:t>
            </a:r>
            <a:endParaRPr lang="es-MX" sz="2000" b="1" dirty="0">
              <a:solidFill>
                <a:schemeClr val="accent1">
                  <a:lumMod val="50000"/>
                </a:schemeClr>
              </a:solidFill>
              <a:latin typeface="Arial" panose="020B0604020202020204" pitchFamily="34" charset="0"/>
              <a:cs typeface="Arial" panose="020B0604020202020204" pitchFamily="34" charset="0"/>
            </a:endParaRPr>
          </a:p>
        </p:txBody>
      </p:sp>
      <p:cxnSp>
        <p:nvCxnSpPr>
          <p:cNvPr id="6" name="Conector recto 5"/>
          <p:cNvCxnSpPr/>
          <p:nvPr/>
        </p:nvCxnSpPr>
        <p:spPr>
          <a:xfrm>
            <a:off x="4594859" y="2251881"/>
            <a:ext cx="188681" cy="337099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8" name="Conector recto 7"/>
          <p:cNvCxnSpPr/>
          <p:nvPr/>
        </p:nvCxnSpPr>
        <p:spPr>
          <a:xfrm>
            <a:off x="4783540" y="5622879"/>
            <a:ext cx="358322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4" name="Conector recto 13"/>
          <p:cNvCxnSpPr/>
          <p:nvPr/>
        </p:nvCxnSpPr>
        <p:spPr>
          <a:xfrm>
            <a:off x="5049672" y="2784143"/>
            <a:ext cx="2934268" cy="2511188"/>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5" name="CuadroTexto 14"/>
          <p:cNvSpPr txBox="1"/>
          <p:nvPr/>
        </p:nvSpPr>
        <p:spPr>
          <a:xfrm>
            <a:off x="5469680" y="2675770"/>
            <a:ext cx="876529" cy="369332"/>
          </a:xfrm>
          <a:prstGeom prst="rect">
            <a:avLst/>
          </a:prstGeom>
          <a:noFill/>
        </p:spPr>
        <p:txBody>
          <a:bodyPr wrap="square" rtlCol="0">
            <a:spAutoFit/>
          </a:bodyPr>
          <a:lstStyle/>
          <a:p>
            <a:r>
              <a:rPr lang="es-MX" b="1" dirty="0" err="1" smtClean="0">
                <a:solidFill>
                  <a:schemeClr val="accent1">
                    <a:lumMod val="50000"/>
                  </a:schemeClr>
                </a:solidFill>
              </a:rPr>
              <a:t>Ln</a:t>
            </a:r>
            <a:r>
              <a:rPr lang="es-MX" b="1" dirty="0" smtClean="0">
                <a:solidFill>
                  <a:schemeClr val="accent1">
                    <a:lumMod val="50000"/>
                  </a:schemeClr>
                </a:solidFill>
              </a:rPr>
              <a:t>(Lo)</a:t>
            </a:r>
            <a:endParaRPr lang="es-MX" b="1" dirty="0">
              <a:solidFill>
                <a:schemeClr val="accent1">
                  <a:lumMod val="50000"/>
                </a:schemeClr>
              </a:solidFill>
            </a:endParaRPr>
          </a:p>
        </p:txBody>
      </p:sp>
      <p:sp>
        <p:nvSpPr>
          <p:cNvPr id="16" name="CuadroTexto 15"/>
          <p:cNvSpPr txBox="1"/>
          <p:nvPr/>
        </p:nvSpPr>
        <p:spPr>
          <a:xfrm>
            <a:off x="6912302" y="4110900"/>
            <a:ext cx="2325685" cy="369332"/>
          </a:xfrm>
          <a:prstGeom prst="rect">
            <a:avLst/>
          </a:prstGeom>
          <a:noFill/>
        </p:spPr>
        <p:txBody>
          <a:bodyPr wrap="square" rtlCol="0">
            <a:spAutoFit/>
          </a:bodyPr>
          <a:lstStyle/>
          <a:p>
            <a:r>
              <a:rPr lang="es-MX" b="1" dirty="0" err="1" smtClean="0">
                <a:solidFill>
                  <a:schemeClr val="accent1">
                    <a:lumMod val="50000"/>
                  </a:schemeClr>
                </a:solidFill>
              </a:rPr>
              <a:t>Ln</a:t>
            </a:r>
            <a:r>
              <a:rPr lang="es-MX" b="1" dirty="0" smtClean="0">
                <a:solidFill>
                  <a:schemeClr val="accent1">
                    <a:lumMod val="50000"/>
                  </a:schemeClr>
                </a:solidFill>
              </a:rPr>
              <a:t>(</a:t>
            </a:r>
            <a:r>
              <a:rPr lang="es-MX" b="1" dirty="0" err="1" smtClean="0">
                <a:solidFill>
                  <a:schemeClr val="accent1">
                    <a:lumMod val="50000"/>
                  </a:schemeClr>
                </a:solidFill>
              </a:rPr>
              <a:t>Lz</a:t>
            </a:r>
            <a:r>
              <a:rPr lang="es-MX" b="1" dirty="0" smtClean="0">
                <a:solidFill>
                  <a:schemeClr val="accent1">
                    <a:lumMod val="50000"/>
                  </a:schemeClr>
                </a:solidFill>
              </a:rPr>
              <a:t>)= </a:t>
            </a:r>
            <a:r>
              <a:rPr lang="es-MX" b="1" dirty="0" err="1" smtClean="0">
                <a:solidFill>
                  <a:schemeClr val="accent1">
                    <a:lumMod val="50000"/>
                  </a:schemeClr>
                </a:solidFill>
              </a:rPr>
              <a:t>ln</a:t>
            </a:r>
            <a:r>
              <a:rPr lang="es-MX" b="1" dirty="0" smtClean="0">
                <a:solidFill>
                  <a:schemeClr val="accent1">
                    <a:lumMod val="50000"/>
                  </a:schemeClr>
                </a:solidFill>
              </a:rPr>
              <a:t>(o)- K*IAF</a:t>
            </a:r>
            <a:endParaRPr lang="es-MX" b="1" dirty="0">
              <a:solidFill>
                <a:schemeClr val="accent1">
                  <a:lumMod val="50000"/>
                </a:schemeClr>
              </a:solidFill>
            </a:endParaRPr>
          </a:p>
        </p:txBody>
      </p:sp>
      <p:sp>
        <p:nvSpPr>
          <p:cNvPr id="17" name="CuadroTexto 16"/>
          <p:cNvSpPr txBox="1"/>
          <p:nvPr/>
        </p:nvSpPr>
        <p:spPr>
          <a:xfrm>
            <a:off x="6202907" y="5765762"/>
            <a:ext cx="627797" cy="369332"/>
          </a:xfrm>
          <a:prstGeom prst="rect">
            <a:avLst/>
          </a:prstGeom>
          <a:noFill/>
        </p:spPr>
        <p:txBody>
          <a:bodyPr wrap="square" rtlCol="0">
            <a:spAutoFit/>
          </a:bodyPr>
          <a:lstStyle/>
          <a:p>
            <a:r>
              <a:rPr lang="es-MX" b="1" dirty="0" smtClean="0">
                <a:solidFill>
                  <a:schemeClr val="accent1">
                    <a:lumMod val="50000"/>
                  </a:schemeClr>
                </a:solidFill>
              </a:rPr>
              <a:t>IAF</a:t>
            </a:r>
            <a:endParaRPr lang="es-MX" b="1" dirty="0">
              <a:solidFill>
                <a:schemeClr val="accent1">
                  <a:lumMod val="50000"/>
                </a:schemeClr>
              </a:solidFill>
            </a:endParaRPr>
          </a:p>
        </p:txBody>
      </p:sp>
      <p:sp>
        <p:nvSpPr>
          <p:cNvPr id="18" name="CuadroTexto 17"/>
          <p:cNvSpPr txBox="1"/>
          <p:nvPr/>
        </p:nvSpPr>
        <p:spPr>
          <a:xfrm>
            <a:off x="4185426" y="3752714"/>
            <a:ext cx="354842" cy="369332"/>
          </a:xfrm>
          <a:prstGeom prst="rect">
            <a:avLst/>
          </a:prstGeom>
          <a:noFill/>
        </p:spPr>
        <p:txBody>
          <a:bodyPr wrap="square" rtlCol="0">
            <a:spAutoFit/>
          </a:bodyPr>
          <a:lstStyle/>
          <a:p>
            <a:r>
              <a:rPr lang="es-MX" b="1" dirty="0" smtClean="0">
                <a:solidFill>
                  <a:schemeClr val="accent1">
                    <a:lumMod val="50000"/>
                  </a:schemeClr>
                </a:solidFill>
                <a:latin typeface="Arial" panose="020B0604020202020204" pitchFamily="34" charset="0"/>
                <a:cs typeface="Arial" panose="020B0604020202020204" pitchFamily="34" charset="0"/>
              </a:rPr>
              <a:t>z</a:t>
            </a:r>
            <a:endParaRPr lang="es-MX" b="1" dirty="0">
              <a:solidFill>
                <a:schemeClr val="accent1">
                  <a:lumMod val="50000"/>
                </a:schemeClr>
              </a:solidFill>
              <a:latin typeface="Arial" panose="020B0604020202020204" pitchFamily="34" charset="0"/>
              <a:cs typeface="Arial" panose="020B0604020202020204" pitchFamily="34" charset="0"/>
            </a:endParaRPr>
          </a:p>
        </p:txBody>
      </p:sp>
      <p:sp>
        <p:nvSpPr>
          <p:cNvPr id="20" name="Estrella de 5 puntas 19"/>
          <p:cNvSpPr/>
          <p:nvPr/>
        </p:nvSpPr>
        <p:spPr>
          <a:xfrm>
            <a:off x="5318872" y="2983258"/>
            <a:ext cx="133405" cy="124481"/>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1" name="Estrella de 5 puntas 20"/>
          <p:cNvSpPr/>
          <p:nvPr/>
        </p:nvSpPr>
        <p:spPr>
          <a:xfrm>
            <a:off x="7233314" y="4598487"/>
            <a:ext cx="133405" cy="124481"/>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40501120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384924" y="263185"/>
            <a:ext cx="2693008" cy="6498262"/>
          </a:xfrm>
        </p:spPr>
      </p:pic>
      <p:pic>
        <p:nvPicPr>
          <p:cNvPr id="5" name="Imagen 4"/>
          <p:cNvPicPr>
            <a:picLocks noChangeAspect="1"/>
          </p:cNvPicPr>
          <p:nvPr/>
        </p:nvPicPr>
        <p:blipFill>
          <a:blip r:embed="rId3"/>
          <a:stretch>
            <a:fillRect/>
          </a:stretch>
        </p:blipFill>
        <p:spPr>
          <a:xfrm>
            <a:off x="742729" y="2097964"/>
            <a:ext cx="5234812" cy="3482619"/>
          </a:xfrm>
          <a:prstGeom prst="rect">
            <a:avLst/>
          </a:prstGeom>
        </p:spPr>
      </p:pic>
      <p:sp>
        <p:nvSpPr>
          <p:cNvPr id="6" name="Rectángulo 5"/>
          <p:cNvSpPr/>
          <p:nvPr/>
        </p:nvSpPr>
        <p:spPr>
          <a:xfrm>
            <a:off x="7199691" y="3675624"/>
            <a:ext cx="327334" cy="400110"/>
          </a:xfrm>
          <a:prstGeom prst="rect">
            <a:avLst/>
          </a:prstGeom>
        </p:spPr>
        <p:txBody>
          <a:bodyPr wrap="none">
            <a:spAutoFit/>
          </a:bodyPr>
          <a:lstStyle/>
          <a:p>
            <a:r>
              <a:rPr lang="es-MX" sz="2000" b="1" dirty="0">
                <a:latin typeface="Arial" panose="020B0604020202020204" pitchFamily="34" charset="0"/>
                <a:ea typeface="Calibri" panose="020F0502020204030204" pitchFamily="34" charset="0"/>
              </a:rPr>
              <a:t>θ</a:t>
            </a:r>
            <a:endParaRPr lang="es-MX" sz="2000" b="1" dirty="0"/>
          </a:p>
        </p:txBody>
      </p:sp>
      <p:sp>
        <p:nvSpPr>
          <p:cNvPr id="7" name="CuadroTexto 6"/>
          <p:cNvSpPr txBox="1"/>
          <p:nvPr/>
        </p:nvSpPr>
        <p:spPr>
          <a:xfrm>
            <a:off x="6384924" y="3639219"/>
            <a:ext cx="385826" cy="400110"/>
          </a:xfrm>
          <a:prstGeom prst="rect">
            <a:avLst/>
          </a:prstGeom>
          <a:noFill/>
        </p:spPr>
        <p:txBody>
          <a:bodyPr wrap="square" rtlCol="0">
            <a:spAutoFit/>
          </a:bodyPr>
          <a:lstStyle/>
          <a:p>
            <a:r>
              <a:rPr lang="es-MX" sz="2000" b="1" dirty="0" err="1" smtClean="0"/>
              <a:t>Lf</a:t>
            </a:r>
            <a:endParaRPr lang="es-MX" sz="2000" b="1" dirty="0"/>
          </a:p>
        </p:txBody>
      </p:sp>
      <p:sp>
        <p:nvSpPr>
          <p:cNvPr id="8" name="Rectángulo 7"/>
          <p:cNvSpPr/>
          <p:nvPr/>
        </p:nvSpPr>
        <p:spPr>
          <a:xfrm>
            <a:off x="1609233" y="560063"/>
            <a:ext cx="4572000" cy="954107"/>
          </a:xfrm>
          <a:prstGeom prst="rect">
            <a:avLst/>
          </a:prstGeom>
        </p:spPr>
        <p:txBody>
          <a:bodyPr>
            <a:spAutoFit/>
          </a:bodyPr>
          <a:lstStyle/>
          <a:p>
            <a:r>
              <a:rPr lang="es-MX" sz="2800" b="1" dirty="0">
                <a:solidFill>
                  <a:schemeClr val="accent1">
                    <a:lumMod val="50000"/>
                  </a:schemeClr>
                </a:solidFill>
                <a:latin typeface="Arial" panose="020B0604020202020204" pitchFamily="34" charset="0"/>
                <a:cs typeface="Arial" panose="020B0604020202020204" pitchFamily="34" charset="0"/>
              </a:rPr>
              <a:t>ANGULO DE LA HOJA EN RELACION AL TALLO</a:t>
            </a:r>
          </a:p>
        </p:txBody>
      </p:sp>
    </p:spTree>
    <p:extLst>
      <p:ext uri="{BB962C8B-B14F-4D97-AF65-F5344CB8AC3E}">
        <p14:creationId xmlns:p14="http://schemas.microsoft.com/office/powerpoint/2010/main" val="18472686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45201" y="402438"/>
            <a:ext cx="6589199" cy="955308"/>
          </a:xfrm>
        </p:spPr>
        <p:txBody>
          <a:bodyPr>
            <a:normAutofit fontScale="90000"/>
          </a:bodyPr>
          <a:lstStyle/>
          <a:p>
            <a:r>
              <a:rPr lang="es-MX" sz="3100" b="1" dirty="0">
                <a:solidFill>
                  <a:schemeClr val="accent1">
                    <a:lumMod val="50000"/>
                  </a:schemeClr>
                </a:solidFill>
                <a:latin typeface="Arial" panose="020B0604020202020204" pitchFamily="34" charset="0"/>
                <a:cs typeface="Arial" panose="020B0604020202020204" pitchFamily="34" charset="0"/>
              </a:rPr>
              <a:t>INSTRUCCIONES PARA EL USO DE ESTA </a:t>
            </a:r>
            <a:r>
              <a:rPr lang="es-MX" sz="3100" b="1" dirty="0" smtClean="0">
                <a:solidFill>
                  <a:schemeClr val="accent1">
                    <a:lumMod val="50000"/>
                  </a:schemeClr>
                </a:solidFill>
                <a:latin typeface="Arial" panose="020B0604020202020204" pitchFamily="34" charset="0"/>
                <a:cs typeface="Arial" panose="020B0604020202020204" pitchFamily="34" charset="0"/>
              </a:rPr>
              <a:t>PRESENTACIÓN</a:t>
            </a:r>
            <a:r>
              <a:rPr lang="es-MX" dirty="0"/>
              <a:t/>
            </a:r>
            <a:br>
              <a:rPr lang="es-MX" dirty="0"/>
            </a:br>
            <a:endParaRPr lang="es-MX" dirty="0"/>
          </a:p>
        </p:txBody>
      </p:sp>
      <p:sp>
        <p:nvSpPr>
          <p:cNvPr id="3" name="Marcador de contenido 2"/>
          <p:cNvSpPr>
            <a:spLocks noGrp="1"/>
          </p:cNvSpPr>
          <p:nvPr>
            <p:ph idx="1"/>
          </p:nvPr>
        </p:nvSpPr>
        <p:spPr>
          <a:xfrm>
            <a:off x="935183" y="1357747"/>
            <a:ext cx="7599218" cy="5184566"/>
          </a:xfrm>
        </p:spPr>
        <p:txBody>
          <a:bodyPr>
            <a:normAutofit fontScale="92500" lnSpcReduction="20000"/>
          </a:bodyPr>
          <a:lstStyle/>
          <a:p>
            <a:pPr algn="just"/>
            <a:r>
              <a:rPr lang="es-MX" b="1" dirty="0">
                <a:solidFill>
                  <a:srgbClr val="4C2C08"/>
                </a:solidFill>
              </a:rPr>
              <a:t>El tema que se aborda en esta presentación corresponde a la unidad de aprendizaje </a:t>
            </a:r>
            <a:r>
              <a:rPr lang="es-MX" b="1" dirty="0" smtClean="0">
                <a:solidFill>
                  <a:srgbClr val="4C2C08"/>
                </a:solidFill>
                <a:latin typeface="Arial" panose="020B0604020202020204" pitchFamily="34" charset="0"/>
                <a:cs typeface="Arial" panose="020B0604020202020204" pitchFamily="34" charset="0"/>
              </a:rPr>
              <a:t>II </a:t>
            </a:r>
            <a:r>
              <a:rPr lang="es-MX" b="1" dirty="0" smtClean="0">
                <a:solidFill>
                  <a:srgbClr val="4C2C08"/>
                </a:solidFill>
                <a:latin typeface="Arial" panose="020B0604020202020204" pitchFamily="34" charset="0"/>
                <a:cs typeface="Arial" panose="020B0604020202020204" pitchFamily="34" charset="0"/>
              </a:rPr>
              <a:t>Fotosíntesis </a:t>
            </a:r>
            <a:r>
              <a:rPr lang="es-MX" b="1" dirty="0" smtClean="0">
                <a:solidFill>
                  <a:srgbClr val="4C2C08"/>
                </a:solidFill>
                <a:latin typeface="Arial" panose="020B0604020202020204" pitchFamily="34" charset="0"/>
                <a:cs typeface="Arial" panose="020B0604020202020204" pitchFamily="34" charset="0"/>
              </a:rPr>
              <a:t>a  nivel dosel foliar: </a:t>
            </a:r>
            <a:r>
              <a:rPr lang="es-MX" b="1" dirty="0" smtClean="0">
                <a:solidFill>
                  <a:srgbClr val="4C2C08"/>
                </a:solidFill>
              </a:rPr>
              <a:t>que </a:t>
            </a:r>
            <a:r>
              <a:rPr lang="es-MX" b="1" dirty="0">
                <a:solidFill>
                  <a:srgbClr val="4C2C08"/>
                </a:solidFill>
              </a:rPr>
              <a:t>aborda el </a:t>
            </a:r>
            <a:r>
              <a:rPr lang="es-MX" b="1" dirty="0" smtClean="0">
                <a:solidFill>
                  <a:srgbClr val="4C2C08"/>
                </a:solidFill>
              </a:rPr>
              <a:t>análisis </a:t>
            </a:r>
            <a:r>
              <a:rPr lang="es-MX" b="1" dirty="0" smtClean="0">
                <a:solidFill>
                  <a:srgbClr val="4C2C08"/>
                </a:solidFill>
              </a:rPr>
              <a:t>de la </a:t>
            </a:r>
            <a:r>
              <a:rPr lang="es-MX" b="1" dirty="0" smtClean="0">
                <a:solidFill>
                  <a:srgbClr val="4C2C08"/>
                </a:solidFill>
                <a:latin typeface="Arial" panose="020B0604020202020204" pitchFamily="34" charset="0"/>
                <a:cs typeface="Arial" panose="020B0604020202020204" pitchFamily="34" charset="0"/>
              </a:rPr>
              <a:t>intercepción </a:t>
            </a:r>
            <a:r>
              <a:rPr lang="es-MX" b="1" dirty="0">
                <a:solidFill>
                  <a:srgbClr val="4C2C08"/>
                </a:solidFill>
                <a:latin typeface="Arial" panose="020B0604020202020204" pitchFamily="34" charset="0"/>
                <a:cs typeface="Arial" panose="020B0604020202020204" pitchFamily="34" charset="0"/>
              </a:rPr>
              <a:t>de la </a:t>
            </a:r>
            <a:r>
              <a:rPr lang="es-MX" b="1" dirty="0" smtClean="0">
                <a:solidFill>
                  <a:srgbClr val="4C2C08"/>
                </a:solidFill>
                <a:latin typeface="Arial" panose="020B0604020202020204" pitchFamily="34" charset="0"/>
                <a:cs typeface="Arial" panose="020B0604020202020204" pitchFamily="34" charset="0"/>
              </a:rPr>
              <a:t>radiación </a:t>
            </a:r>
            <a:r>
              <a:rPr lang="es-MX" b="1" dirty="0" smtClean="0">
                <a:solidFill>
                  <a:srgbClr val="4C2C08"/>
                </a:solidFill>
                <a:latin typeface="Arial" panose="020B0604020202020204" pitchFamily="34" charset="0"/>
                <a:cs typeface="Arial" panose="020B0604020202020204" pitchFamily="34" charset="0"/>
              </a:rPr>
              <a:t>solar </a:t>
            </a:r>
            <a:r>
              <a:rPr lang="es-MX" b="1" dirty="0" smtClean="0">
                <a:solidFill>
                  <a:srgbClr val="4C2C08"/>
                </a:solidFill>
                <a:latin typeface="Arial" panose="020B0604020202020204" pitchFamily="34" charset="0"/>
                <a:cs typeface="Arial" panose="020B0604020202020204" pitchFamily="34" charset="0"/>
              </a:rPr>
              <a:t>como parte </a:t>
            </a:r>
            <a:r>
              <a:rPr lang="es-MX" b="1" dirty="0" smtClean="0">
                <a:solidFill>
                  <a:srgbClr val="4C2C08"/>
                </a:solidFill>
                <a:latin typeface="Arial" panose="020B0604020202020204" pitchFamily="34" charset="0"/>
                <a:cs typeface="Arial" panose="020B0604020202020204" pitchFamily="34" charset="0"/>
              </a:rPr>
              <a:t>fundamental del curso para </a:t>
            </a:r>
            <a:r>
              <a:rPr lang="es-MX" b="1" dirty="0" smtClean="0">
                <a:solidFill>
                  <a:srgbClr val="4C2C08"/>
                </a:solidFill>
                <a:latin typeface="Arial" panose="020B0604020202020204" pitchFamily="34" charset="0"/>
                <a:cs typeface="Arial" panose="020B0604020202020204" pitchFamily="34" charset="0"/>
              </a:rPr>
              <a:t>entender </a:t>
            </a:r>
            <a:r>
              <a:rPr lang="es-MX" b="1" dirty="0" smtClean="0">
                <a:solidFill>
                  <a:srgbClr val="4C2C08"/>
                </a:solidFill>
                <a:latin typeface="Arial" panose="020B0604020202020204" pitchFamily="34" charset="0"/>
                <a:cs typeface="Arial" panose="020B0604020202020204" pitchFamily="34" charset="0"/>
              </a:rPr>
              <a:t>mejor el fenómeno de la fotosíntesis qu</a:t>
            </a:r>
            <a:r>
              <a:rPr lang="es-MX" b="1" dirty="0" smtClean="0">
                <a:solidFill>
                  <a:srgbClr val="4C2C08"/>
                </a:solidFill>
              </a:rPr>
              <a:t>e </a:t>
            </a:r>
            <a:r>
              <a:rPr lang="es-MX" b="1" dirty="0">
                <a:solidFill>
                  <a:srgbClr val="4C2C08"/>
                </a:solidFill>
              </a:rPr>
              <a:t>en forma normal se da en el </a:t>
            </a:r>
            <a:r>
              <a:rPr lang="es-MX" b="1" dirty="0" smtClean="0">
                <a:solidFill>
                  <a:srgbClr val="4C2C08"/>
                </a:solidFill>
              </a:rPr>
              <a:t>séptimo </a:t>
            </a:r>
            <a:r>
              <a:rPr lang="es-MX" b="1" dirty="0">
                <a:solidFill>
                  <a:srgbClr val="4C2C08"/>
                </a:solidFill>
              </a:rPr>
              <a:t>semestre, donde se </a:t>
            </a:r>
            <a:r>
              <a:rPr lang="es-MX" b="1" dirty="0" smtClean="0">
                <a:solidFill>
                  <a:srgbClr val="4C2C08"/>
                </a:solidFill>
              </a:rPr>
              <a:t>apoyará </a:t>
            </a:r>
            <a:r>
              <a:rPr lang="es-MX" b="1" dirty="0">
                <a:solidFill>
                  <a:srgbClr val="4C2C08"/>
                </a:solidFill>
              </a:rPr>
              <a:t>la discusión de los siguientes temas:</a:t>
            </a:r>
          </a:p>
          <a:p>
            <a:pPr>
              <a:buFont typeface="Arial" charset="0"/>
              <a:buChar char="•"/>
              <a:defRPr/>
            </a:pPr>
            <a:r>
              <a:rPr lang="es-ES" dirty="0" smtClean="0">
                <a:solidFill>
                  <a:srgbClr val="4C2C08"/>
                </a:solidFill>
              </a:rPr>
              <a:t>Aspectos generales sobre la radiación</a:t>
            </a:r>
          </a:p>
          <a:p>
            <a:pPr>
              <a:buFont typeface="Arial" charset="0"/>
              <a:buChar char="•"/>
              <a:defRPr/>
            </a:pPr>
            <a:r>
              <a:rPr lang="es-ES" dirty="0" smtClean="0">
                <a:solidFill>
                  <a:srgbClr val="4C2C08"/>
                </a:solidFill>
              </a:rPr>
              <a:t>Balance de energía en el dosel foliar</a:t>
            </a:r>
          </a:p>
          <a:p>
            <a:pPr>
              <a:buFont typeface="Arial" charset="0"/>
              <a:buChar char="•"/>
              <a:defRPr/>
            </a:pPr>
            <a:r>
              <a:rPr lang="es-ES" dirty="0" smtClean="0">
                <a:solidFill>
                  <a:srgbClr val="4C2C08"/>
                </a:solidFill>
              </a:rPr>
              <a:t>Evaluación de intercepción de la radiación en el dosel foliar </a:t>
            </a:r>
          </a:p>
          <a:p>
            <a:pPr>
              <a:buFont typeface="Arial" charset="0"/>
              <a:buChar char="•"/>
              <a:defRPr/>
            </a:pPr>
            <a:r>
              <a:rPr lang="es-ES" dirty="0" smtClean="0">
                <a:solidFill>
                  <a:srgbClr val="4C2C08"/>
                </a:solidFill>
              </a:rPr>
              <a:t>Arquetipos</a:t>
            </a:r>
          </a:p>
          <a:p>
            <a:pPr>
              <a:buFont typeface="Arial" charset="0"/>
              <a:buChar char="•"/>
              <a:defRPr/>
            </a:pPr>
            <a:r>
              <a:rPr lang="es-ES" dirty="0" smtClean="0">
                <a:solidFill>
                  <a:srgbClr val="4C2C08"/>
                </a:solidFill>
              </a:rPr>
              <a:t>Factores ce </a:t>
            </a:r>
            <a:r>
              <a:rPr lang="es-ES" dirty="0">
                <a:solidFill>
                  <a:srgbClr val="4C2C08"/>
                </a:solidFill>
              </a:rPr>
              <a:t>de cosecha.</a:t>
            </a:r>
          </a:p>
          <a:p>
            <a:pPr>
              <a:buFont typeface="Arial" charset="0"/>
              <a:buChar char="•"/>
              <a:defRPr/>
            </a:pPr>
            <a:r>
              <a:rPr lang="es-ES" dirty="0">
                <a:solidFill>
                  <a:srgbClr val="4C2C08"/>
                </a:solidFill>
              </a:rPr>
              <a:t>Aplicación de análisis del </a:t>
            </a:r>
            <a:r>
              <a:rPr lang="es-ES" dirty="0" smtClean="0">
                <a:solidFill>
                  <a:srgbClr val="4C2C08"/>
                </a:solidFill>
              </a:rPr>
              <a:t>crecimiento</a:t>
            </a:r>
            <a:endParaRPr lang="es-MX" dirty="0">
              <a:solidFill>
                <a:srgbClr val="4C2C08"/>
              </a:solidFill>
              <a:effectLst>
                <a:outerShdw blurRad="38100" dist="38100" dir="2700000" algn="tl">
                  <a:srgbClr val="000000">
                    <a:alpha val="43137"/>
                  </a:srgbClr>
                </a:outerShdw>
              </a:effectLst>
            </a:endParaRPr>
          </a:p>
          <a:p>
            <a:pPr>
              <a:buFont typeface="Arial" charset="0"/>
              <a:buChar char="•"/>
              <a:defRPr/>
            </a:pPr>
            <a:r>
              <a:rPr lang="es-MX" b="1" dirty="0">
                <a:solidFill>
                  <a:srgbClr val="4C2C08"/>
                </a:solidFill>
                <a:effectLst>
                  <a:outerShdw blurRad="38100" dist="38100" dir="2700000" algn="tl">
                    <a:srgbClr val="000000">
                      <a:alpha val="43137"/>
                    </a:srgbClr>
                  </a:outerShdw>
                </a:effectLst>
              </a:rPr>
              <a:t>Este material se puede dar en cuatro sesiones, apoyado con los conocimientos previos y con la bibliografía del curso.</a:t>
            </a:r>
          </a:p>
          <a:p>
            <a:pPr>
              <a:buFont typeface="Arial" charset="0"/>
              <a:buChar char="•"/>
              <a:defRPr/>
            </a:pPr>
            <a:endParaRPr lang="es-MX" b="1" dirty="0">
              <a:solidFill>
                <a:srgbClr val="4C2C08"/>
              </a:solidFill>
              <a:effectLst>
                <a:outerShdw blurRad="38100" dist="38100" dir="2700000" algn="tl">
                  <a:srgbClr val="000000">
                    <a:alpha val="43137"/>
                  </a:srgbClr>
                </a:outerShdw>
              </a:effectLst>
            </a:endParaRPr>
          </a:p>
          <a:p>
            <a:pPr>
              <a:buFont typeface="Arial" charset="0"/>
              <a:buChar char="•"/>
              <a:defRPr/>
            </a:pPr>
            <a:r>
              <a:rPr lang="es-MX" b="1" dirty="0">
                <a:solidFill>
                  <a:srgbClr val="4C2C08"/>
                </a:solidFill>
                <a:effectLst>
                  <a:outerShdw blurRad="38100" dist="38100" dir="2700000" algn="tl">
                    <a:srgbClr val="000000">
                      <a:alpha val="43137"/>
                    </a:srgbClr>
                  </a:outerShdw>
                </a:effectLst>
              </a:rPr>
              <a:t>Se espera que la presentación de conceptos e información sobre estos temas promueva su discusión y refuerce estos conocimientos entre los discentes. </a:t>
            </a:r>
          </a:p>
          <a:p>
            <a:pPr>
              <a:buNone/>
              <a:defRPr/>
            </a:pPr>
            <a:endParaRPr lang="en-US" dirty="0"/>
          </a:p>
          <a:p>
            <a:pPr marL="0" indent="0">
              <a:buNone/>
            </a:pPr>
            <a:endParaRPr lang="es-MX" dirty="0"/>
          </a:p>
        </p:txBody>
      </p:sp>
    </p:spTree>
    <p:extLst>
      <p:ext uri="{BB962C8B-B14F-4D97-AF65-F5344CB8AC3E}">
        <p14:creationId xmlns:p14="http://schemas.microsoft.com/office/powerpoint/2010/main" val="173735358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pic>
        <p:nvPicPr>
          <p:cNvPr id="5" name="Marcador de contenido 4"/>
          <p:cNvPicPr>
            <a:picLocks noGrp="1" noChangeAspect="1"/>
          </p:cNvPicPr>
          <p:nvPr>
            <p:ph idx="1"/>
          </p:nvPr>
        </p:nvPicPr>
        <p:blipFill>
          <a:blip r:embed="rId2"/>
          <a:stretch>
            <a:fillRect/>
          </a:stretch>
        </p:blipFill>
        <p:spPr>
          <a:xfrm>
            <a:off x="956127" y="0"/>
            <a:ext cx="7231745" cy="5116075"/>
          </a:xfrm>
          <a:prstGeom prst="rect">
            <a:avLst/>
          </a:prstGeom>
          <a:solidFill>
            <a:schemeClr val="accent1"/>
          </a:solidFill>
          <a:ln w="0">
            <a:solidFill>
              <a:schemeClr val="accent1">
                <a:shade val="50000"/>
              </a:schemeClr>
            </a:solidFill>
          </a:ln>
        </p:spPr>
      </p:pic>
      <p:pic>
        <p:nvPicPr>
          <p:cNvPr id="6" name="Imagen 5"/>
          <p:cNvPicPr>
            <a:picLocks noChangeAspect="1"/>
          </p:cNvPicPr>
          <p:nvPr/>
        </p:nvPicPr>
        <p:blipFill>
          <a:blip r:embed="rId3"/>
          <a:stretch>
            <a:fillRect/>
          </a:stretch>
        </p:blipFill>
        <p:spPr>
          <a:xfrm>
            <a:off x="1267257" y="4624317"/>
            <a:ext cx="6609484" cy="2066996"/>
          </a:xfrm>
          <a:prstGeom prst="rect">
            <a:avLst/>
          </a:prstGeom>
        </p:spPr>
      </p:pic>
    </p:spTree>
    <p:extLst>
      <p:ext uri="{BB962C8B-B14F-4D97-AF65-F5344CB8AC3E}">
        <p14:creationId xmlns:p14="http://schemas.microsoft.com/office/powerpoint/2010/main" val="269619541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60714" y="707299"/>
            <a:ext cx="7229995" cy="855618"/>
          </a:xfrm>
        </p:spPr>
        <p:txBody>
          <a:bodyPr>
            <a:normAutofit/>
          </a:bodyPr>
          <a:lstStyle/>
          <a:p>
            <a:r>
              <a:rPr lang="es-MX" sz="2800" b="1" dirty="0" smtClean="0">
                <a:solidFill>
                  <a:schemeClr val="accent1">
                    <a:lumMod val="50000"/>
                  </a:schemeClr>
                </a:solidFill>
                <a:latin typeface="Arial" panose="020B0604020202020204" pitchFamily="34" charset="0"/>
                <a:cs typeface="Arial" panose="020B0604020202020204" pitchFamily="34" charset="0"/>
              </a:rPr>
              <a:t>VALOR DE ORIENTACIÓN FOLIAR (VOF)</a:t>
            </a:r>
            <a:endParaRPr lang="es-MX" sz="2800" dirty="0">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1806982" y="2071255"/>
            <a:ext cx="6591985" cy="3777622"/>
          </a:xfrm>
        </p:spPr>
        <p:txBody>
          <a:bodyPr>
            <a:normAutofit fontScale="55000" lnSpcReduction="20000"/>
          </a:bodyPr>
          <a:lstStyle/>
          <a:p>
            <a:pPr algn="just">
              <a:lnSpc>
                <a:spcPct val="107000"/>
              </a:lnSpc>
              <a:spcAft>
                <a:spcPts val="0"/>
              </a:spcAft>
            </a:pPr>
            <a:endParaRPr lang="es-MX" sz="3600" b="1" dirty="0">
              <a:latin typeface="Calibri" panose="020F0502020204030204" pitchFamily="34" charset="0"/>
              <a:ea typeface="Calibri" panose="020F0502020204030204" pitchFamily="34" charset="0"/>
              <a:cs typeface="Times New Roman" panose="02020603050405020304" pitchFamily="18" charset="0"/>
            </a:endParaRPr>
          </a:p>
          <a:p>
            <a:pPr marL="0" indent="0" algn="ctr">
              <a:lnSpc>
                <a:spcPct val="107000"/>
              </a:lnSpc>
              <a:spcAft>
                <a:spcPts val="0"/>
              </a:spcAft>
              <a:buNone/>
            </a:pPr>
            <a:r>
              <a:rPr lang="es-MX" sz="4400" b="1" dirty="0">
                <a:solidFill>
                  <a:schemeClr val="tx1">
                    <a:lumMod val="95000"/>
                    <a:lumOff val="5000"/>
                  </a:schemeClr>
                </a:solidFill>
                <a:latin typeface="Arial" panose="020B0604020202020204" pitchFamily="34" charset="0"/>
                <a:ea typeface="Calibri" panose="020F0502020204030204" pitchFamily="34" charset="0"/>
                <a:cs typeface="Times New Roman" panose="02020603050405020304" pitchFamily="18" charset="0"/>
              </a:rPr>
              <a:t>VOF = ∑ [θ (</a:t>
            </a:r>
            <a:r>
              <a:rPr lang="es-MX" sz="4400" b="1" dirty="0" err="1">
                <a:solidFill>
                  <a:schemeClr val="tx1">
                    <a:lumMod val="95000"/>
                    <a:lumOff val="5000"/>
                  </a:schemeClr>
                </a:solidFill>
                <a:latin typeface="Arial" panose="020B0604020202020204" pitchFamily="34" charset="0"/>
                <a:ea typeface="Calibri" panose="020F0502020204030204" pitchFamily="34" charset="0"/>
                <a:cs typeface="Times New Roman" panose="02020603050405020304" pitchFamily="18" charset="0"/>
              </a:rPr>
              <a:t>Lf</a:t>
            </a:r>
            <a:r>
              <a:rPr lang="es-MX" sz="4400" b="1" dirty="0">
                <a:solidFill>
                  <a:schemeClr val="tx1">
                    <a:lumMod val="95000"/>
                    <a:lumOff val="5000"/>
                  </a:schemeClr>
                </a:solidFill>
                <a:latin typeface="Arial" panose="020B0604020202020204" pitchFamily="34" charset="0"/>
                <a:ea typeface="Calibri" panose="020F0502020204030204" pitchFamily="34" charset="0"/>
                <a:cs typeface="Times New Roman" panose="02020603050405020304" pitchFamily="18" charset="0"/>
              </a:rPr>
              <a:t> / L)] </a:t>
            </a:r>
            <a:r>
              <a:rPr lang="es-MX" sz="4400" b="1" baseline="-25000" dirty="0">
                <a:solidFill>
                  <a:schemeClr val="tx1">
                    <a:lumMod val="95000"/>
                    <a:lumOff val="5000"/>
                  </a:schemeClr>
                </a:solidFill>
                <a:latin typeface="Arial" panose="020B0604020202020204" pitchFamily="34" charset="0"/>
                <a:ea typeface="Calibri" panose="020F0502020204030204" pitchFamily="34" charset="0"/>
                <a:cs typeface="Times New Roman" panose="02020603050405020304" pitchFamily="18" charset="0"/>
              </a:rPr>
              <a:t>i </a:t>
            </a:r>
            <a:r>
              <a:rPr lang="es-MX" sz="4400" b="1" dirty="0">
                <a:solidFill>
                  <a:schemeClr val="tx1">
                    <a:lumMod val="95000"/>
                    <a:lumOff val="5000"/>
                  </a:schemeClr>
                </a:solidFill>
                <a:latin typeface="Arial" panose="020B0604020202020204" pitchFamily="34" charset="0"/>
                <a:ea typeface="Calibri" panose="020F0502020204030204" pitchFamily="34" charset="0"/>
                <a:cs typeface="Times New Roman" panose="02020603050405020304" pitchFamily="18" charset="0"/>
              </a:rPr>
              <a:t>/</a:t>
            </a:r>
            <a:r>
              <a:rPr lang="es-MX" sz="4400" b="1" dirty="0" smtClean="0">
                <a:solidFill>
                  <a:schemeClr val="tx1">
                    <a:lumMod val="95000"/>
                    <a:lumOff val="5000"/>
                  </a:schemeClr>
                </a:solidFill>
                <a:latin typeface="Arial" panose="020B0604020202020204" pitchFamily="34" charset="0"/>
                <a:ea typeface="Calibri" panose="020F0502020204030204" pitchFamily="34" charset="0"/>
                <a:cs typeface="Times New Roman" panose="02020603050405020304" pitchFamily="18" charset="0"/>
              </a:rPr>
              <a:t>n</a:t>
            </a:r>
          </a:p>
          <a:p>
            <a:pPr marL="0" indent="0" algn="ctr">
              <a:lnSpc>
                <a:spcPct val="107000"/>
              </a:lnSpc>
              <a:spcAft>
                <a:spcPts val="0"/>
              </a:spcAft>
              <a:buNone/>
            </a:pPr>
            <a:endParaRPr lang="es-MX" sz="3600" b="1" dirty="0">
              <a:latin typeface="Arial" panose="020B0604020202020204" pitchFamily="34" charset="0"/>
              <a:ea typeface="Calibri" panose="020F0502020204030204" pitchFamily="34" charset="0"/>
              <a:cs typeface="Times New Roman" panose="02020603050405020304" pitchFamily="18" charset="0"/>
            </a:endParaRPr>
          </a:p>
          <a:p>
            <a:pPr marL="0" indent="0" algn="ctr">
              <a:lnSpc>
                <a:spcPct val="107000"/>
              </a:lnSpc>
              <a:spcAft>
                <a:spcPts val="0"/>
              </a:spcAft>
              <a:buNone/>
            </a:pPr>
            <a:r>
              <a:rPr lang="es-MX" sz="3600" b="1" dirty="0" smtClean="0">
                <a:latin typeface="Arial" panose="020B0604020202020204" pitchFamily="34" charset="0"/>
                <a:ea typeface="Calibri" panose="020F0502020204030204" pitchFamily="34" charset="0"/>
                <a:cs typeface="Times New Roman" panose="02020603050405020304" pitchFamily="18" charset="0"/>
              </a:rPr>
              <a:t>En donde:</a:t>
            </a:r>
            <a:endParaRPr lang="es-MX" sz="3600" b="1" dirty="0">
              <a:latin typeface="Calibri" panose="020F0502020204030204" pitchFamily="34" charset="0"/>
              <a:ea typeface="Calibri" panose="020F0502020204030204" pitchFamily="34" charset="0"/>
              <a:cs typeface="Times New Roman" panose="02020603050405020304" pitchFamily="18" charset="0"/>
            </a:endParaRPr>
          </a:p>
          <a:p>
            <a:pPr marL="0" indent="0" algn="ctr">
              <a:lnSpc>
                <a:spcPct val="107000"/>
              </a:lnSpc>
              <a:spcAft>
                <a:spcPts val="0"/>
              </a:spcAft>
              <a:buNone/>
            </a:pPr>
            <a:endParaRPr lang="es-MX" sz="3600" dirty="0">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0"/>
              </a:spcAft>
            </a:pPr>
            <a:r>
              <a:rPr lang="es-MX" sz="3600" dirty="0">
                <a:latin typeface="Arial" panose="020B0604020202020204" pitchFamily="34" charset="0"/>
                <a:ea typeface="Calibri" panose="020F0502020204030204" pitchFamily="34" charset="0"/>
                <a:cs typeface="Times New Roman" panose="02020603050405020304" pitchFamily="18" charset="0"/>
              </a:rPr>
              <a:t>θ = Ángulo de inserción</a:t>
            </a:r>
            <a:endParaRPr lang="es-MX" sz="3600" dirty="0">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0"/>
              </a:spcAft>
            </a:pPr>
            <a:r>
              <a:rPr lang="es-MX" sz="3600" dirty="0" err="1">
                <a:latin typeface="Arial" panose="020B0604020202020204" pitchFamily="34" charset="0"/>
                <a:ea typeface="Calibri" panose="020F0502020204030204" pitchFamily="34" charset="0"/>
                <a:cs typeface="Times New Roman" panose="02020603050405020304" pitchFamily="18" charset="0"/>
              </a:rPr>
              <a:t>Lf</a:t>
            </a:r>
            <a:r>
              <a:rPr lang="es-MX" sz="3600" dirty="0">
                <a:latin typeface="Arial" panose="020B0604020202020204" pitchFamily="34" charset="0"/>
                <a:ea typeface="Calibri" panose="020F0502020204030204" pitchFamily="34" charset="0"/>
                <a:cs typeface="Times New Roman" panose="02020603050405020304" pitchFamily="18" charset="0"/>
              </a:rPr>
              <a:t> =Longitud al punto de dobles de la hoja</a:t>
            </a:r>
            <a:endParaRPr lang="es-MX" sz="3600" dirty="0">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0"/>
              </a:spcAft>
            </a:pPr>
            <a:r>
              <a:rPr lang="es-MX" sz="3600" dirty="0">
                <a:latin typeface="Arial" panose="020B0604020202020204" pitchFamily="34" charset="0"/>
                <a:ea typeface="Calibri" panose="020F0502020204030204" pitchFamily="34" charset="0"/>
                <a:cs typeface="Times New Roman" panose="02020603050405020304" pitchFamily="18" charset="0"/>
              </a:rPr>
              <a:t>L</a:t>
            </a:r>
            <a:r>
              <a:rPr lang="es-MX" sz="3600" baseline="-25000" dirty="0">
                <a:latin typeface="Arial" panose="020B0604020202020204" pitchFamily="34" charset="0"/>
                <a:ea typeface="Calibri" panose="020F0502020204030204" pitchFamily="34" charset="0"/>
                <a:cs typeface="Times New Roman" panose="02020603050405020304" pitchFamily="18" charset="0"/>
              </a:rPr>
              <a:t> =</a:t>
            </a:r>
            <a:r>
              <a:rPr lang="es-MX" sz="3600" dirty="0">
                <a:latin typeface="Arial" panose="020B0604020202020204" pitchFamily="34" charset="0"/>
                <a:ea typeface="Calibri" panose="020F0502020204030204" pitchFamily="34" charset="0"/>
                <a:cs typeface="Times New Roman" panose="02020603050405020304" pitchFamily="18" charset="0"/>
              </a:rPr>
              <a:t>Longitud total de la hoja</a:t>
            </a:r>
            <a:endParaRPr lang="es-MX" sz="3600" dirty="0">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0"/>
              </a:spcAft>
            </a:pPr>
            <a:r>
              <a:rPr lang="es-MX" sz="3600" dirty="0">
                <a:latin typeface="Arial" panose="020B0604020202020204" pitchFamily="34" charset="0"/>
                <a:ea typeface="Calibri" panose="020F0502020204030204" pitchFamily="34" charset="0"/>
                <a:cs typeface="Times New Roman" panose="02020603050405020304" pitchFamily="18" charset="0"/>
              </a:rPr>
              <a:t>n= Numero de hojas medidas (i=1, 2,3,.., n</a:t>
            </a:r>
            <a:r>
              <a:rPr lang="es-MX" sz="3600" dirty="0" smtClean="0">
                <a:latin typeface="Arial" panose="020B0604020202020204" pitchFamily="34" charset="0"/>
                <a:ea typeface="Calibri" panose="020F0502020204030204" pitchFamily="34" charset="0"/>
                <a:cs typeface="Times New Roman" panose="02020603050405020304" pitchFamily="18" charset="0"/>
              </a:rPr>
              <a:t>)</a:t>
            </a:r>
            <a:r>
              <a:rPr lang="es-MX" dirty="0">
                <a:latin typeface="Arial" panose="020B0604020202020204" pitchFamily="34" charset="0"/>
                <a:ea typeface="Calibri" panose="020F0502020204030204" pitchFamily="34" charset="0"/>
                <a:cs typeface="Times New Roman" panose="02020603050405020304" pitchFamily="18" charset="0"/>
              </a:rPr>
              <a:t> </a:t>
            </a:r>
            <a:endParaRPr lang="es-MX" dirty="0">
              <a:latin typeface="Calibri" panose="020F0502020204030204" pitchFamily="34" charset="0"/>
              <a:ea typeface="Calibri" panose="020F0502020204030204" pitchFamily="34" charset="0"/>
              <a:cs typeface="Times New Roman" panose="02020603050405020304" pitchFamily="18" charset="0"/>
            </a:endParaRPr>
          </a:p>
          <a:p>
            <a:endParaRPr lang="es-MX" dirty="0"/>
          </a:p>
        </p:txBody>
      </p:sp>
      <p:sp>
        <p:nvSpPr>
          <p:cNvPr id="4" name="Rectángulo 3"/>
          <p:cNvSpPr/>
          <p:nvPr/>
        </p:nvSpPr>
        <p:spPr>
          <a:xfrm>
            <a:off x="3352106" y="2232314"/>
            <a:ext cx="3501736" cy="800100"/>
          </a:xfrm>
          <a:prstGeom prst="rect">
            <a:avLst/>
          </a:prstGeom>
          <a:solidFill>
            <a:schemeClr val="accent1">
              <a:lumMod val="40000"/>
              <a:lumOff val="60000"/>
              <a:alpha val="3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22468468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172198" y="1517071"/>
            <a:ext cx="3762102" cy="5214257"/>
          </a:xfrm>
          <a:solidFill>
            <a:schemeClr val="accent2">
              <a:lumMod val="40000"/>
              <a:lumOff val="60000"/>
            </a:schemeClr>
          </a:solidFill>
        </p:spPr>
        <p:txBody>
          <a:bodyPr>
            <a:normAutofit fontScale="90000"/>
          </a:bodyPr>
          <a:lstStyle/>
          <a:p>
            <a:r>
              <a:rPr lang="es-MX" sz="2000" dirty="0">
                <a:solidFill>
                  <a:schemeClr val="accent2">
                    <a:lumMod val="50000"/>
                  </a:schemeClr>
                </a:solidFill>
                <a:latin typeface="Verdana" panose="020B0604030504040204" pitchFamily="34" charset="0"/>
                <a:ea typeface="Times New Roman" panose="02020603050405020304" pitchFamily="18" charset="0"/>
                <a:cs typeface="Times New Roman" panose="02020603050405020304" pitchFamily="18" charset="0"/>
              </a:rPr>
              <a:t>El crecimiento del cultivo está determinado por la fotosíntesis, por ello existe </a:t>
            </a:r>
            <a:r>
              <a:rPr lang="es-MX" sz="2000" b="1" dirty="0">
                <a:solidFill>
                  <a:schemeClr val="accent2">
                    <a:lumMod val="50000"/>
                  </a:schemeClr>
                </a:solidFill>
                <a:latin typeface="Verdana" panose="020B0604030504040204" pitchFamily="34" charset="0"/>
                <a:ea typeface="Times New Roman" panose="02020603050405020304" pitchFamily="18" charset="0"/>
                <a:cs typeface="Times New Roman" panose="02020603050405020304" pitchFamily="18" charset="0"/>
              </a:rPr>
              <a:t>una relación lineal entre la biomasa total </a:t>
            </a:r>
            <a:r>
              <a:rPr lang="es-MX" sz="2000" b="1" dirty="0" smtClean="0">
                <a:solidFill>
                  <a:schemeClr val="accent2">
                    <a:lumMod val="50000"/>
                  </a:schemeClr>
                </a:solidFill>
                <a:latin typeface="Verdana" panose="020B0604030504040204" pitchFamily="34" charset="0"/>
                <a:ea typeface="Times New Roman" panose="02020603050405020304" pitchFamily="18" charset="0"/>
                <a:cs typeface="Times New Roman" panose="02020603050405020304" pitchFamily="18" charset="0"/>
              </a:rPr>
              <a:t>acumulada y </a:t>
            </a:r>
            <a:r>
              <a:rPr lang="es-MX" sz="2000" b="1" dirty="0">
                <a:solidFill>
                  <a:schemeClr val="accent2">
                    <a:lumMod val="50000"/>
                  </a:schemeClr>
                </a:solidFill>
                <a:latin typeface="Verdana" panose="020B0604030504040204" pitchFamily="34" charset="0"/>
                <a:ea typeface="Times New Roman" panose="02020603050405020304" pitchFamily="18" charset="0"/>
                <a:cs typeface="Times New Roman" panose="02020603050405020304" pitchFamily="18" charset="0"/>
              </a:rPr>
              <a:t>la cantidad de radiación fotosintéticamente activa interceptada</a:t>
            </a:r>
            <a:r>
              <a:rPr lang="es-MX" sz="2000" dirty="0">
                <a:solidFill>
                  <a:schemeClr val="accent2">
                    <a:lumMod val="50000"/>
                  </a:schemeClr>
                </a:solidFill>
                <a:latin typeface="Verdana" panose="020B0604030504040204" pitchFamily="34" charset="0"/>
                <a:ea typeface="Times New Roman" panose="02020603050405020304" pitchFamily="18" charset="0"/>
                <a:cs typeface="Times New Roman" panose="02020603050405020304" pitchFamily="18" charset="0"/>
              </a:rPr>
              <a:t> (aquella radiación a la que responde la fotosíntesis, entre 400 y 700 </a:t>
            </a:r>
            <a:r>
              <a:rPr lang="es-MX" sz="2000" dirty="0" err="1">
                <a:solidFill>
                  <a:schemeClr val="accent2">
                    <a:lumMod val="50000"/>
                  </a:schemeClr>
                </a:solidFill>
                <a:latin typeface="Verdana" panose="020B0604030504040204" pitchFamily="34" charset="0"/>
                <a:ea typeface="Times New Roman" panose="02020603050405020304" pitchFamily="18" charset="0"/>
                <a:cs typeface="Times New Roman" panose="02020603050405020304" pitchFamily="18" charset="0"/>
              </a:rPr>
              <a:t>nm</a:t>
            </a:r>
            <a:r>
              <a:rPr lang="es-MX" sz="2000" dirty="0">
                <a:solidFill>
                  <a:schemeClr val="accent2">
                    <a:lumMod val="50000"/>
                  </a:schemeClr>
                </a:solidFill>
                <a:latin typeface="Verdana" panose="020B0604030504040204" pitchFamily="34" charset="0"/>
                <a:ea typeface="Times New Roman" panose="02020603050405020304" pitchFamily="18" charset="0"/>
                <a:cs typeface="Times New Roman" panose="02020603050405020304" pitchFamily="18" charset="0"/>
              </a:rPr>
              <a:t>). Por lo tanto la producción de biomasa puede ser explicada de forma simple a través de la cantidad de radiación interceptada y la eficiencia con que dicha radiación es transformada en biomasa </a:t>
            </a:r>
            <a:endParaRPr lang="es-MX" sz="2000" dirty="0">
              <a:solidFill>
                <a:schemeClr val="accent2">
                  <a:lumMod val="50000"/>
                </a:schemeClr>
              </a:solidFill>
            </a:endParaRPr>
          </a:p>
        </p:txBody>
      </p:sp>
      <p:pic>
        <p:nvPicPr>
          <p:cNvPr id="4" name="Marcador de contenido 3" descr="http://www.agro.uba.ar/agro/ced/trigo/figuras/clase_1/02.gif"/>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48145" y="2036617"/>
            <a:ext cx="3969328" cy="3940517"/>
          </a:xfrm>
          <a:prstGeom prst="rect">
            <a:avLst/>
          </a:prstGeom>
          <a:noFill/>
          <a:ln w="25400">
            <a:solidFill>
              <a:schemeClr val="accent1">
                <a:shade val="50000"/>
              </a:schemeClr>
            </a:solidFill>
          </a:ln>
        </p:spPr>
      </p:pic>
      <p:sp>
        <p:nvSpPr>
          <p:cNvPr id="3" name="Rectángulo 2"/>
          <p:cNvSpPr/>
          <p:nvPr/>
        </p:nvSpPr>
        <p:spPr>
          <a:xfrm>
            <a:off x="1535380" y="622407"/>
            <a:ext cx="7273637" cy="461665"/>
          </a:xfrm>
          <a:prstGeom prst="rect">
            <a:avLst/>
          </a:prstGeom>
        </p:spPr>
        <p:txBody>
          <a:bodyPr wrap="square">
            <a:spAutoFit/>
          </a:bodyPr>
          <a:lstStyle/>
          <a:p>
            <a:r>
              <a:rPr lang="es-MX" sz="2400" dirty="0">
                <a:solidFill>
                  <a:schemeClr val="accent2">
                    <a:lumMod val="50000"/>
                  </a:schemeClr>
                </a:solidFill>
                <a:latin typeface="Arial" panose="020B0604020202020204" pitchFamily="34" charset="0"/>
                <a:cs typeface="Arial" panose="020B0604020202020204" pitchFamily="34" charset="0"/>
              </a:rPr>
              <a:t>USO EFIECIENTE DE LA RADIACION SOLAR</a:t>
            </a:r>
          </a:p>
        </p:txBody>
      </p:sp>
    </p:spTree>
    <p:extLst>
      <p:ext uri="{BB962C8B-B14F-4D97-AF65-F5344CB8AC3E}">
        <p14:creationId xmlns:p14="http://schemas.microsoft.com/office/powerpoint/2010/main" val="270871922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74916" y="1307825"/>
            <a:ext cx="3998422" cy="4451157"/>
          </a:xfrm>
          <a:solidFill>
            <a:schemeClr val="accent2">
              <a:lumMod val="40000"/>
              <a:lumOff val="60000"/>
            </a:schemeClr>
          </a:solidFill>
        </p:spPr>
        <p:txBody>
          <a:bodyPr>
            <a:normAutofit fontScale="92500" lnSpcReduction="20000"/>
          </a:bodyPr>
          <a:lstStyle/>
          <a:p>
            <a:r>
              <a:rPr lang="es-MX" b="1" dirty="0">
                <a:solidFill>
                  <a:schemeClr val="accent2">
                    <a:lumMod val="50000"/>
                  </a:schemeClr>
                </a:solidFill>
              </a:rPr>
              <a:t>Existe una amplia </a:t>
            </a:r>
            <a:r>
              <a:rPr lang="es-MX" b="1" dirty="0" smtClean="0">
                <a:solidFill>
                  <a:schemeClr val="accent2">
                    <a:lumMod val="50000"/>
                  </a:schemeClr>
                </a:solidFill>
              </a:rPr>
              <a:t>evidencia </a:t>
            </a:r>
            <a:r>
              <a:rPr lang="es-MX" b="1" dirty="0">
                <a:solidFill>
                  <a:schemeClr val="accent2">
                    <a:lumMod val="50000"/>
                  </a:schemeClr>
                </a:solidFill>
              </a:rPr>
              <a:t>experimental de que la intensidad de producción de materia seca es proporcional a la cantidad de radiación interceptada durante la etapa inicial del período vegetativo (Fig. 1); </a:t>
            </a:r>
            <a:endParaRPr lang="es-MX" b="1" dirty="0" smtClean="0">
              <a:solidFill>
                <a:schemeClr val="accent2">
                  <a:lumMod val="50000"/>
                </a:schemeClr>
              </a:solidFill>
            </a:endParaRPr>
          </a:p>
          <a:p>
            <a:r>
              <a:rPr lang="es-MX" b="1" dirty="0" smtClean="0">
                <a:solidFill>
                  <a:schemeClr val="accent2">
                    <a:lumMod val="50000"/>
                  </a:schemeClr>
                </a:solidFill>
              </a:rPr>
              <a:t>Esto ha sido demostrado en maíz</a:t>
            </a:r>
            <a:r>
              <a:rPr lang="es-MX" b="1" dirty="0">
                <a:solidFill>
                  <a:schemeClr val="accent2">
                    <a:lumMod val="50000"/>
                  </a:schemeClr>
                </a:solidFill>
              </a:rPr>
              <a:t>, </a:t>
            </a:r>
            <a:r>
              <a:rPr lang="es-MX" b="1" dirty="0" smtClean="0">
                <a:solidFill>
                  <a:schemeClr val="accent2">
                    <a:lumMod val="50000"/>
                  </a:schemeClr>
                </a:solidFill>
              </a:rPr>
              <a:t>trigo,</a:t>
            </a:r>
            <a:r>
              <a:rPr lang="es-MX" b="1" baseline="30000" dirty="0">
                <a:solidFill>
                  <a:schemeClr val="accent2">
                    <a:lumMod val="50000"/>
                  </a:schemeClr>
                </a:solidFill>
              </a:rPr>
              <a:t> </a:t>
            </a:r>
            <a:r>
              <a:rPr lang="es-MX" b="1" dirty="0" smtClean="0">
                <a:solidFill>
                  <a:schemeClr val="accent2">
                    <a:lumMod val="50000"/>
                  </a:schemeClr>
                </a:solidFill>
              </a:rPr>
              <a:t>soja </a:t>
            </a:r>
            <a:r>
              <a:rPr lang="es-MX" b="1" dirty="0">
                <a:solidFill>
                  <a:schemeClr val="accent2">
                    <a:lumMod val="50000"/>
                  </a:schemeClr>
                </a:solidFill>
              </a:rPr>
              <a:t>y en otros muchos cultivos. </a:t>
            </a:r>
            <a:endParaRPr lang="es-MX" b="1" dirty="0" smtClean="0">
              <a:solidFill>
                <a:schemeClr val="accent2">
                  <a:lumMod val="50000"/>
                </a:schemeClr>
              </a:solidFill>
            </a:endParaRPr>
          </a:p>
          <a:p>
            <a:r>
              <a:rPr lang="es-MX" b="1" dirty="0" smtClean="0">
                <a:solidFill>
                  <a:schemeClr val="accent2">
                    <a:lumMod val="50000"/>
                  </a:schemeClr>
                </a:solidFill>
              </a:rPr>
              <a:t>se </a:t>
            </a:r>
            <a:r>
              <a:rPr lang="es-MX" b="1" dirty="0">
                <a:solidFill>
                  <a:schemeClr val="accent2">
                    <a:lumMod val="50000"/>
                  </a:schemeClr>
                </a:solidFill>
              </a:rPr>
              <a:t>ha podido demostrar que </a:t>
            </a:r>
            <a:r>
              <a:rPr lang="es-MX" b="1" dirty="0" smtClean="0">
                <a:solidFill>
                  <a:schemeClr val="accent2">
                    <a:lumMod val="50000"/>
                  </a:schemeClr>
                </a:solidFill>
              </a:rPr>
              <a:t>el rendimiento biológico  </a:t>
            </a:r>
            <a:r>
              <a:rPr lang="es-MX" b="1" dirty="0">
                <a:solidFill>
                  <a:schemeClr val="accent2">
                    <a:lumMod val="50000"/>
                  </a:schemeClr>
                </a:solidFill>
              </a:rPr>
              <a:t>o </a:t>
            </a:r>
            <a:r>
              <a:rPr lang="es-MX" b="1" dirty="0" smtClean="0">
                <a:solidFill>
                  <a:schemeClr val="accent2">
                    <a:lumMod val="50000"/>
                  </a:schemeClr>
                </a:solidFill>
              </a:rPr>
              <a:t>el económico </a:t>
            </a:r>
            <a:r>
              <a:rPr lang="es-MX" b="1" dirty="0">
                <a:solidFill>
                  <a:schemeClr val="accent2">
                    <a:lumMod val="50000"/>
                  </a:schemeClr>
                </a:solidFill>
              </a:rPr>
              <a:t>de muchos cultivos se encuentra íntimamente relacionada con la, </a:t>
            </a:r>
            <a:r>
              <a:rPr lang="es-MX" b="1" dirty="0" smtClean="0">
                <a:solidFill>
                  <a:schemeClr val="accent2">
                    <a:lumMod val="50000"/>
                  </a:schemeClr>
                </a:solidFill>
              </a:rPr>
              <a:t>interceptación </a:t>
            </a:r>
            <a:r>
              <a:rPr lang="es-MX" b="1" dirty="0">
                <a:solidFill>
                  <a:schemeClr val="accent2">
                    <a:lumMod val="50000"/>
                  </a:schemeClr>
                </a:solidFill>
              </a:rPr>
              <a:t>acumulativa de la radiación. </a:t>
            </a:r>
          </a:p>
        </p:txBody>
      </p:sp>
      <p:pic>
        <p:nvPicPr>
          <p:cNvPr id="4" name="Imagen 3" descr="http://mazinger.sisib.uchile.cl/repositorio/lb/ciencias_quimicas_y_farmaceuticas/lachicam01/images/FIG002.jpg"/>
          <p:cNvPicPr/>
          <p:nvPr/>
        </p:nvPicPr>
        <p:blipFill>
          <a:blip r:embed="rId2">
            <a:extLst>
              <a:ext uri="{28A0092B-C50C-407E-A947-70E740481C1C}">
                <a14:useLocalDpi xmlns:a14="http://schemas.microsoft.com/office/drawing/2010/main" val="0"/>
              </a:ext>
            </a:extLst>
          </a:blip>
          <a:srcRect/>
          <a:stretch>
            <a:fillRect/>
          </a:stretch>
        </p:blipFill>
        <p:spPr bwMode="auto">
          <a:xfrm>
            <a:off x="5143501" y="1307825"/>
            <a:ext cx="3771900" cy="4240921"/>
          </a:xfrm>
          <a:prstGeom prst="rect">
            <a:avLst/>
          </a:prstGeom>
          <a:noFill/>
          <a:ln>
            <a:noFill/>
          </a:ln>
        </p:spPr>
      </p:pic>
    </p:spTree>
    <p:extLst>
      <p:ext uri="{BB962C8B-B14F-4D97-AF65-F5344CB8AC3E}">
        <p14:creationId xmlns:p14="http://schemas.microsoft.com/office/powerpoint/2010/main" val="78451006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pic>
        <p:nvPicPr>
          <p:cNvPr id="4" name="Marcador de contenido 3"/>
          <p:cNvPicPr>
            <a:picLocks noGrp="1" noChangeAspect="1"/>
          </p:cNvPicPr>
          <p:nvPr>
            <p:ph idx="1"/>
          </p:nvPr>
        </p:nvPicPr>
        <p:blipFill>
          <a:blip r:embed="rId2"/>
          <a:stretch>
            <a:fillRect/>
          </a:stretch>
        </p:blipFill>
        <p:spPr>
          <a:xfrm>
            <a:off x="1456828" y="624110"/>
            <a:ext cx="5837590" cy="4576234"/>
          </a:xfrm>
          <a:prstGeom prst="rect">
            <a:avLst/>
          </a:prstGeom>
          <a:ln w="22225">
            <a:solidFill>
              <a:schemeClr val="accent1">
                <a:shade val="50000"/>
              </a:schemeClr>
            </a:solidFill>
          </a:ln>
        </p:spPr>
      </p:pic>
      <p:sp>
        <p:nvSpPr>
          <p:cNvPr id="5" name="CuadroTexto 4"/>
          <p:cNvSpPr txBox="1"/>
          <p:nvPr/>
        </p:nvSpPr>
        <p:spPr>
          <a:xfrm>
            <a:off x="1456828" y="5200344"/>
            <a:ext cx="4260273" cy="307777"/>
          </a:xfrm>
          <a:prstGeom prst="rect">
            <a:avLst/>
          </a:prstGeom>
          <a:noFill/>
        </p:spPr>
        <p:txBody>
          <a:bodyPr wrap="square" rtlCol="0">
            <a:spAutoFit/>
          </a:bodyPr>
          <a:lstStyle/>
          <a:p>
            <a:r>
              <a:rPr lang="es-MX" sz="1400" b="1" dirty="0" smtClean="0">
                <a:solidFill>
                  <a:schemeClr val="accent2">
                    <a:lumMod val="50000"/>
                  </a:schemeClr>
                </a:solidFill>
              </a:rPr>
              <a:t>Fuente</a:t>
            </a:r>
            <a:r>
              <a:rPr lang="es-MX" sz="1400" b="1" smtClean="0">
                <a:solidFill>
                  <a:schemeClr val="accent2">
                    <a:lumMod val="50000"/>
                  </a:schemeClr>
                </a:solidFill>
              </a:rPr>
              <a:t>: Gómez </a:t>
            </a:r>
            <a:r>
              <a:rPr lang="es-MX" sz="1400" b="1" dirty="0" err="1" smtClean="0">
                <a:solidFill>
                  <a:schemeClr val="accent2">
                    <a:lumMod val="50000"/>
                  </a:schemeClr>
                </a:solidFill>
              </a:rPr>
              <a:t>Jimenez</a:t>
            </a:r>
            <a:r>
              <a:rPr lang="es-MX" sz="1400" b="1" dirty="0" smtClean="0">
                <a:solidFill>
                  <a:schemeClr val="accent2">
                    <a:lumMod val="50000"/>
                  </a:schemeClr>
                </a:solidFill>
              </a:rPr>
              <a:t> et al. 2006</a:t>
            </a:r>
            <a:endParaRPr lang="es-MX" sz="1400" b="1" dirty="0">
              <a:solidFill>
                <a:schemeClr val="accent2">
                  <a:lumMod val="50000"/>
                </a:schemeClr>
              </a:solidFill>
            </a:endParaRPr>
          </a:p>
        </p:txBody>
      </p:sp>
      <p:cxnSp>
        <p:nvCxnSpPr>
          <p:cNvPr id="7" name="Conector recto de flecha 6"/>
          <p:cNvCxnSpPr/>
          <p:nvPr/>
        </p:nvCxnSpPr>
        <p:spPr>
          <a:xfrm>
            <a:off x="5198236" y="2566555"/>
            <a:ext cx="41564" cy="164176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8" name="CuadroTexto 7"/>
          <p:cNvSpPr txBox="1"/>
          <p:nvPr/>
        </p:nvSpPr>
        <p:spPr>
          <a:xfrm>
            <a:off x="1456828" y="5699532"/>
            <a:ext cx="6253227" cy="923330"/>
          </a:xfrm>
          <a:prstGeom prst="rect">
            <a:avLst/>
          </a:prstGeom>
          <a:noFill/>
        </p:spPr>
        <p:txBody>
          <a:bodyPr wrap="square" rtlCol="0">
            <a:spAutoFit/>
          </a:bodyPr>
          <a:lstStyle/>
          <a:p>
            <a:r>
              <a:rPr lang="es-MX" b="1" dirty="0" smtClean="0">
                <a:solidFill>
                  <a:schemeClr val="accent2">
                    <a:lumMod val="50000"/>
                  </a:schemeClr>
                </a:solidFill>
              </a:rPr>
              <a:t>En este ejemplo se aprecia una disminución del área y del peso conforme se disminuye la intensidad de la radiación solar</a:t>
            </a:r>
            <a:endParaRPr lang="es-MX" b="1" dirty="0">
              <a:solidFill>
                <a:schemeClr val="accent2">
                  <a:lumMod val="50000"/>
                </a:schemeClr>
              </a:solidFill>
            </a:endParaRPr>
          </a:p>
        </p:txBody>
      </p:sp>
    </p:spTree>
    <p:extLst>
      <p:ext uri="{BB962C8B-B14F-4D97-AF65-F5344CB8AC3E}">
        <p14:creationId xmlns:p14="http://schemas.microsoft.com/office/powerpoint/2010/main" val="89739309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80160" y="388917"/>
            <a:ext cx="7749540" cy="1377538"/>
          </a:xfrm>
          <a:solidFill>
            <a:schemeClr val="accent1">
              <a:lumMod val="20000"/>
              <a:lumOff val="80000"/>
            </a:schemeClr>
          </a:solidFill>
        </p:spPr>
        <p:txBody>
          <a:bodyPr>
            <a:noAutofit/>
          </a:bodyPr>
          <a:lstStyle/>
          <a:p>
            <a:r>
              <a:rPr lang="es-MX" sz="2800" b="1" dirty="0" smtClean="0">
                <a:solidFill>
                  <a:schemeClr val="accent2">
                    <a:lumMod val="75000"/>
                  </a:schemeClr>
                </a:solidFill>
                <a:latin typeface="Arial" panose="020B0604020202020204" pitchFamily="34" charset="0"/>
                <a:cs typeface="Arial" panose="020B0604020202020204" pitchFamily="34" charset="0"/>
              </a:rPr>
              <a:t>Producción </a:t>
            </a:r>
            <a:r>
              <a:rPr lang="es-MX" sz="2800" b="1" dirty="0">
                <a:solidFill>
                  <a:schemeClr val="accent2">
                    <a:lumMod val="75000"/>
                  </a:schemeClr>
                </a:solidFill>
                <a:latin typeface="Arial" panose="020B0604020202020204" pitchFamily="34" charset="0"/>
                <a:cs typeface="Arial" panose="020B0604020202020204" pitchFamily="34" charset="0"/>
              </a:rPr>
              <a:t>de biomasa aérea en función de la radiación fotosintéticamente activa (RFA) absorbida acumulada desde floración</a:t>
            </a:r>
          </a:p>
        </p:txBody>
      </p:sp>
      <p:pic>
        <p:nvPicPr>
          <p:cNvPr id="4" name="Marcador de contenid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654300" y="2206625"/>
            <a:ext cx="5168900" cy="3632200"/>
          </a:xfrm>
        </p:spPr>
      </p:pic>
    </p:spTree>
    <p:extLst>
      <p:ext uri="{BB962C8B-B14F-4D97-AF65-F5344CB8AC3E}">
        <p14:creationId xmlns:p14="http://schemas.microsoft.com/office/powerpoint/2010/main" val="52633506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382412" y="1228192"/>
            <a:ext cx="3761588" cy="4237426"/>
          </a:xfrm>
          <a:solidFill>
            <a:schemeClr val="accent2">
              <a:lumMod val="40000"/>
              <a:lumOff val="60000"/>
            </a:schemeClr>
          </a:solidFill>
        </p:spPr>
        <p:txBody>
          <a:bodyPr>
            <a:normAutofit/>
          </a:bodyPr>
          <a:lstStyle/>
          <a:p>
            <a:r>
              <a:rPr lang="es-MX" sz="2800" b="1" dirty="0" smtClean="0">
                <a:solidFill>
                  <a:schemeClr val="accent1">
                    <a:lumMod val="50000"/>
                  </a:schemeClr>
                </a:solidFill>
              </a:rPr>
              <a:t>CONVERSION DE LA ENERGIA SOLAR EN CARBOHIDRATOS POR LA HOJA.</a:t>
            </a:r>
            <a:r>
              <a:rPr lang="es-MX" b="1" dirty="0" smtClean="0">
                <a:solidFill>
                  <a:schemeClr val="accent1">
                    <a:lumMod val="50000"/>
                  </a:schemeClr>
                </a:solidFill>
              </a:rPr>
              <a:t/>
            </a:r>
            <a:br>
              <a:rPr lang="es-MX" b="1" dirty="0" smtClean="0">
                <a:solidFill>
                  <a:schemeClr val="accent1">
                    <a:lumMod val="50000"/>
                  </a:schemeClr>
                </a:solidFill>
              </a:rPr>
            </a:br>
            <a:r>
              <a:rPr lang="es-MX" dirty="0" smtClean="0"/>
              <a:t/>
            </a:r>
            <a:br>
              <a:rPr lang="es-MX" dirty="0" smtClean="0"/>
            </a:br>
            <a:r>
              <a:rPr lang="es-MX" sz="2000" b="1" dirty="0" smtClean="0">
                <a:solidFill>
                  <a:schemeClr val="accent1">
                    <a:lumMod val="75000"/>
                  </a:schemeClr>
                </a:solidFill>
                <a:latin typeface="Arial" panose="020B0604020202020204" pitchFamily="34" charset="0"/>
                <a:cs typeface="Arial" panose="020B0604020202020204" pitchFamily="34" charset="0"/>
              </a:rPr>
              <a:t>Solo el 5% de la energía total incidente es convertida en carbohidratos</a:t>
            </a:r>
            <a:endParaRPr lang="es-MX" sz="2000" b="1" dirty="0">
              <a:solidFill>
                <a:schemeClr val="accent1">
                  <a:lumMod val="75000"/>
                </a:schemeClr>
              </a:solidFill>
              <a:latin typeface="Arial" panose="020B0604020202020204" pitchFamily="34" charset="0"/>
              <a:cs typeface="Arial" panose="020B0604020202020204" pitchFamily="34" charset="0"/>
            </a:endParaRPr>
          </a:p>
        </p:txBody>
      </p:sp>
      <p:pic>
        <p:nvPicPr>
          <p:cNvPr id="4" name="Marcador de contenido 3"/>
          <p:cNvPicPr>
            <a:picLocks noGrp="1" noChangeAspect="1"/>
          </p:cNvPicPr>
          <p:nvPr>
            <p:ph idx="1"/>
          </p:nvPr>
        </p:nvPicPr>
        <p:blipFill>
          <a:blip r:embed="rId2"/>
          <a:stretch>
            <a:fillRect/>
          </a:stretch>
        </p:blipFill>
        <p:spPr>
          <a:xfrm>
            <a:off x="-1" y="0"/>
            <a:ext cx="4995573" cy="6858000"/>
          </a:xfrm>
          <a:prstGeom prst="rect">
            <a:avLst/>
          </a:prstGeom>
        </p:spPr>
      </p:pic>
      <p:sp>
        <p:nvSpPr>
          <p:cNvPr id="3" name="Flecha doblada 2"/>
          <p:cNvSpPr/>
          <p:nvPr/>
        </p:nvSpPr>
        <p:spPr>
          <a:xfrm rot="10539760">
            <a:off x="1955102" y="5379570"/>
            <a:ext cx="4968613" cy="172095"/>
          </a:xfrm>
          <a:prstGeom prst="bentArrow">
            <a:avLst>
              <a:gd name="adj1" fmla="val 25000"/>
              <a:gd name="adj2" fmla="val 28448"/>
              <a:gd name="adj3" fmla="val 25000"/>
              <a:gd name="adj4" fmla="val 437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Tree>
    <p:extLst>
      <p:ext uri="{BB962C8B-B14F-4D97-AF65-F5344CB8AC3E}">
        <p14:creationId xmlns:p14="http://schemas.microsoft.com/office/powerpoint/2010/main" val="190617019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9067" y="264103"/>
            <a:ext cx="4387560" cy="515216"/>
          </a:xfrm>
        </p:spPr>
        <p:txBody>
          <a:bodyPr>
            <a:normAutofit fontScale="90000"/>
          </a:bodyPr>
          <a:lstStyle/>
          <a:p>
            <a:r>
              <a:rPr lang="es-MX" sz="2800" dirty="0" smtClean="0">
                <a:solidFill>
                  <a:schemeClr val="accent2">
                    <a:lumMod val="50000"/>
                  </a:schemeClr>
                </a:solidFill>
                <a:latin typeface="Arial" panose="020B0604020202020204" pitchFamily="34" charset="0"/>
                <a:cs typeface="Arial" panose="020B0604020202020204" pitchFamily="34" charset="0"/>
              </a:rPr>
              <a:t>ARQUETIPOS VEGETALES</a:t>
            </a:r>
            <a:endParaRPr lang="es-MX" sz="2800" dirty="0">
              <a:solidFill>
                <a:schemeClr val="accent2">
                  <a:lumMod val="50000"/>
                </a:schemeClr>
              </a:solidFill>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839066" y="1107857"/>
            <a:ext cx="4021282" cy="4351338"/>
          </a:xfrm>
          <a:solidFill>
            <a:schemeClr val="accent2">
              <a:lumMod val="40000"/>
              <a:lumOff val="60000"/>
            </a:schemeClr>
          </a:solidFill>
        </p:spPr>
        <p:txBody>
          <a:bodyPr>
            <a:normAutofit/>
          </a:bodyPr>
          <a:lstStyle/>
          <a:p>
            <a:pPr algn="just"/>
            <a:r>
              <a:rPr lang="es-MX" b="1" dirty="0">
                <a:solidFill>
                  <a:schemeClr val="accent2">
                    <a:lumMod val="50000"/>
                  </a:schemeClr>
                </a:solidFill>
                <a:latin typeface="Arial" panose="020B0604020202020204" pitchFamily="34" charset="0"/>
                <a:cs typeface="Arial" panose="020B0604020202020204" pitchFamily="34" charset="0"/>
              </a:rPr>
              <a:t>L</a:t>
            </a:r>
            <a:r>
              <a:rPr lang="es-MX" b="1" dirty="0" smtClean="0">
                <a:solidFill>
                  <a:schemeClr val="accent2">
                    <a:lumMod val="50000"/>
                  </a:schemeClr>
                </a:solidFill>
                <a:latin typeface="Arial" panose="020B0604020202020204" pitchFamily="34" charset="0"/>
                <a:cs typeface="Arial" panose="020B0604020202020204" pitchFamily="34" charset="0"/>
              </a:rPr>
              <a:t>a validación fisiológica de las características anteriores y su relación con la productividad de la planta hacen que estas características puedan ser incorporadas en las plantas mediante el mejoramiento genético.</a:t>
            </a:r>
          </a:p>
          <a:p>
            <a:pPr algn="just"/>
            <a:r>
              <a:rPr lang="es-MX" b="1" dirty="0">
                <a:solidFill>
                  <a:schemeClr val="accent2">
                    <a:lumMod val="50000"/>
                  </a:schemeClr>
                </a:solidFill>
                <a:latin typeface="Arial" panose="020B0604020202020204" pitchFamily="34" charset="0"/>
                <a:cs typeface="Arial" panose="020B0604020202020204" pitchFamily="34" charset="0"/>
              </a:rPr>
              <a:t>S</a:t>
            </a:r>
            <a:r>
              <a:rPr lang="es-MX" b="1" dirty="0" smtClean="0">
                <a:solidFill>
                  <a:schemeClr val="accent2">
                    <a:lumMod val="50000"/>
                  </a:schemeClr>
                </a:solidFill>
                <a:latin typeface="Arial" panose="020B0604020202020204" pitchFamily="34" charset="0"/>
                <a:cs typeface="Arial" panose="020B0604020202020204" pitchFamily="34" charset="0"/>
              </a:rPr>
              <a:t>e genera entonces un arquetipo: un individuo construido </a:t>
            </a:r>
            <a:r>
              <a:rPr lang="es-MX" b="1" dirty="0" err="1" smtClean="0">
                <a:solidFill>
                  <a:schemeClr val="accent2">
                    <a:lumMod val="50000"/>
                  </a:schemeClr>
                </a:solidFill>
                <a:latin typeface="Arial" panose="020B0604020202020204" pitchFamily="34" charset="0"/>
                <a:cs typeface="Arial" panose="020B0604020202020204" pitchFamily="34" charset="0"/>
              </a:rPr>
              <a:t>geneticamente</a:t>
            </a:r>
            <a:r>
              <a:rPr lang="es-MX" b="1" dirty="0" smtClean="0">
                <a:solidFill>
                  <a:schemeClr val="accent2">
                    <a:lumMod val="50000"/>
                  </a:schemeClr>
                </a:solidFill>
                <a:latin typeface="Arial" panose="020B0604020202020204" pitchFamily="34" charset="0"/>
                <a:cs typeface="Arial" panose="020B0604020202020204" pitchFamily="34" charset="0"/>
              </a:rPr>
              <a:t> con características morfológicas y fisiológicas que lo hacen mas eficiente en la </a:t>
            </a:r>
            <a:r>
              <a:rPr lang="es-MX" b="1" dirty="0" err="1" smtClean="0">
                <a:solidFill>
                  <a:schemeClr val="accent2">
                    <a:lumMod val="50000"/>
                  </a:schemeClr>
                </a:solidFill>
                <a:latin typeface="Arial" panose="020B0604020202020204" pitchFamily="34" charset="0"/>
                <a:cs typeface="Arial" panose="020B0604020202020204" pitchFamily="34" charset="0"/>
              </a:rPr>
              <a:t>captacion</a:t>
            </a:r>
            <a:r>
              <a:rPr lang="es-MX" b="1" dirty="0" smtClean="0">
                <a:solidFill>
                  <a:schemeClr val="accent2">
                    <a:lumMod val="50000"/>
                  </a:schemeClr>
                </a:solidFill>
                <a:latin typeface="Arial" panose="020B0604020202020204" pitchFamily="34" charset="0"/>
                <a:cs typeface="Arial" panose="020B0604020202020204" pitchFamily="34" charset="0"/>
              </a:rPr>
              <a:t> de radiación solar</a:t>
            </a:r>
            <a:endParaRPr lang="es-MX" b="1" dirty="0">
              <a:solidFill>
                <a:schemeClr val="accent2">
                  <a:lumMod val="50000"/>
                </a:schemeClr>
              </a:solidFill>
              <a:latin typeface="Arial" panose="020B0604020202020204" pitchFamily="34" charset="0"/>
              <a:cs typeface="Arial" panose="020B0604020202020204" pitchFamily="34" charset="0"/>
            </a:endParaRPr>
          </a:p>
        </p:txBody>
      </p:sp>
      <p:pic>
        <p:nvPicPr>
          <p:cNvPr id="5" name="Imagen 4"/>
          <p:cNvPicPr>
            <a:picLocks noChangeAspect="1"/>
          </p:cNvPicPr>
          <p:nvPr/>
        </p:nvPicPr>
        <p:blipFill>
          <a:blip r:embed="rId2"/>
          <a:stretch>
            <a:fillRect/>
          </a:stretch>
        </p:blipFill>
        <p:spPr>
          <a:xfrm>
            <a:off x="5366471" y="264102"/>
            <a:ext cx="2962275" cy="6496050"/>
          </a:xfrm>
          <a:prstGeom prst="rect">
            <a:avLst/>
          </a:prstGeom>
          <a:ln w="28575">
            <a:solidFill>
              <a:schemeClr val="accent1">
                <a:shade val="50000"/>
              </a:schemeClr>
            </a:solidFill>
          </a:ln>
        </p:spPr>
      </p:pic>
      <p:sp>
        <p:nvSpPr>
          <p:cNvPr id="4" name="CuadroTexto 3"/>
          <p:cNvSpPr txBox="1"/>
          <p:nvPr/>
        </p:nvSpPr>
        <p:spPr>
          <a:xfrm>
            <a:off x="2087057" y="5750659"/>
            <a:ext cx="4481079" cy="830997"/>
          </a:xfrm>
          <a:prstGeom prst="rect">
            <a:avLst/>
          </a:prstGeom>
          <a:solidFill>
            <a:schemeClr val="accent2">
              <a:lumMod val="40000"/>
              <a:lumOff val="60000"/>
            </a:schemeClr>
          </a:solidFill>
        </p:spPr>
        <p:txBody>
          <a:bodyPr wrap="square" rtlCol="0">
            <a:spAutoFit/>
          </a:bodyPr>
          <a:lstStyle/>
          <a:p>
            <a:r>
              <a:rPr lang="es-MX" sz="1600" b="1" dirty="0" smtClean="0">
                <a:solidFill>
                  <a:schemeClr val="accent2">
                    <a:lumMod val="50000"/>
                  </a:schemeClr>
                </a:solidFill>
                <a:latin typeface="Arial" panose="020B0604020202020204" pitchFamily="34" charset="0"/>
                <a:cs typeface="Arial" panose="020B0604020202020204" pitchFamily="34" charset="0"/>
              </a:rPr>
              <a:t>Maíz de hojas </a:t>
            </a:r>
            <a:r>
              <a:rPr lang="es-MX" sz="1600" b="1" dirty="0" err="1" smtClean="0">
                <a:solidFill>
                  <a:schemeClr val="accent2">
                    <a:lumMod val="50000"/>
                  </a:schemeClr>
                </a:solidFill>
                <a:latin typeface="Arial" panose="020B0604020202020204" pitchFamily="34" charset="0"/>
                <a:cs typeface="Arial" panose="020B0604020202020204" pitchFamily="34" charset="0"/>
              </a:rPr>
              <a:t>erectófilas</a:t>
            </a:r>
            <a:r>
              <a:rPr lang="es-MX" sz="1600" b="1" dirty="0" smtClean="0">
                <a:solidFill>
                  <a:schemeClr val="accent2">
                    <a:lumMod val="50000"/>
                  </a:schemeClr>
                </a:solidFill>
                <a:latin typeface="Arial" panose="020B0604020202020204" pitchFamily="34" charset="0"/>
                <a:cs typeface="Arial" panose="020B0604020202020204" pitchFamily="34" charset="0"/>
              </a:rPr>
              <a:t> que permite una mejor penetración al dosel y mayor captación de energía</a:t>
            </a:r>
            <a:endParaRPr lang="es-MX" sz="1600" b="1" dirty="0">
              <a:solidFill>
                <a:schemeClr val="accent2">
                  <a:lumMod val="50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6674539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solidFill>
                  <a:schemeClr val="accent1">
                    <a:lumMod val="50000"/>
                  </a:schemeClr>
                </a:solidFill>
              </a:rPr>
              <a:t>BIBLIOGRAFÍA</a:t>
            </a:r>
            <a:endParaRPr lang="es-MX" b="1" dirty="0">
              <a:solidFill>
                <a:schemeClr val="accent1">
                  <a:lumMod val="50000"/>
                </a:schemeClr>
              </a:solidFill>
            </a:endParaRPr>
          </a:p>
        </p:txBody>
      </p:sp>
      <p:sp>
        <p:nvSpPr>
          <p:cNvPr id="3" name="Marcador de contenido 2"/>
          <p:cNvSpPr>
            <a:spLocks noGrp="1"/>
          </p:cNvSpPr>
          <p:nvPr>
            <p:ph idx="1"/>
          </p:nvPr>
        </p:nvSpPr>
        <p:spPr>
          <a:xfrm>
            <a:off x="1843355" y="1562100"/>
            <a:ext cx="6591985" cy="3777622"/>
          </a:xfrm>
        </p:spPr>
        <p:txBody>
          <a:bodyPr>
            <a:normAutofit fontScale="85000" lnSpcReduction="20000"/>
          </a:bodyPr>
          <a:lstStyle/>
          <a:p>
            <a:r>
              <a:rPr lang="es-MX" dirty="0"/>
              <a:t>Coombs, J.D.O., Hall, S.P. and J.M. </a:t>
            </a:r>
            <a:r>
              <a:rPr lang="es-MX" dirty="0" err="1"/>
              <a:t>Scurlock</a:t>
            </a:r>
            <a:r>
              <a:rPr lang="es-MX" dirty="0"/>
              <a:t>. </a:t>
            </a:r>
            <a:r>
              <a:rPr lang="es-ES" dirty="0"/>
              <a:t>1988. Técnicas en fotosíntesis y </a:t>
            </a:r>
            <a:r>
              <a:rPr lang="es-ES" dirty="0" err="1"/>
              <a:t>bioproductividad</a:t>
            </a:r>
            <a:r>
              <a:rPr lang="es-ES" dirty="0"/>
              <a:t>. </a:t>
            </a:r>
            <a:r>
              <a:rPr lang="es-MX" dirty="0"/>
              <a:t>Colegio de Postgraduados, Chapingo, México.</a:t>
            </a:r>
          </a:p>
          <a:p>
            <a:r>
              <a:rPr lang="en-US" dirty="0" smtClean="0"/>
              <a:t>Hay</a:t>
            </a:r>
            <a:r>
              <a:rPr lang="en-US" dirty="0"/>
              <a:t>, R.K. y A.J. Walker. 1989. An introduction to the physiology of </a:t>
            </a:r>
            <a:r>
              <a:rPr lang="en-US" dirty="0" smtClean="0"/>
              <a:t>crop </a:t>
            </a:r>
            <a:r>
              <a:rPr lang="en-US" dirty="0"/>
              <a:t>yield. Longman Scientific &amp; Technical, New York. 292 p</a:t>
            </a:r>
            <a:r>
              <a:rPr lang="en-US" dirty="0" smtClean="0"/>
              <a:t>.</a:t>
            </a:r>
          </a:p>
          <a:p>
            <a:r>
              <a:rPr lang="es-MX" dirty="0"/>
              <a:t>Jackson, J.E. y J.W. Palmer. 1979. A simple </a:t>
            </a:r>
            <a:r>
              <a:rPr lang="es-MX" dirty="0" err="1"/>
              <a:t>model</a:t>
            </a:r>
            <a:r>
              <a:rPr lang="es-MX" dirty="0"/>
              <a:t> of light </a:t>
            </a:r>
            <a:r>
              <a:rPr lang="es-MX" dirty="0" err="1" smtClean="0"/>
              <a:t>transmission</a:t>
            </a:r>
            <a:r>
              <a:rPr lang="es-MX" dirty="0" smtClean="0"/>
              <a:t> </a:t>
            </a:r>
            <a:r>
              <a:rPr lang="es-MX" dirty="0"/>
              <a:t>and </a:t>
            </a:r>
            <a:r>
              <a:rPr lang="es-MX" dirty="0" err="1"/>
              <a:t>interception</a:t>
            </a:r>
            <a:r>
              <a:rPr lang="es-MX" dirty="0"/>
              <a:t> </a:t>
            </a:r>
            <a:r>
              <a:rPr lang="es-MX" dirty="0" err="1"/>
              <a:t>by</a:t>
            </a:r>
            <a:r>
              <a:rPr lang="es-MX" dirty="0"/>
              <a:t> discontinuos </a:t>
            </a:r>
            <a:r>
              <a:rPr lang="es-MX" dirty="0" err="1"/>
              <a:t>canopies</a:t>
            </a:r>
            <a:r>
              <a:rPr lang="es-MX" dirty="0"/>
              <a:t>. </a:t>
            </a:r>
            <a:r>
              <a:rPr lang="es-MX" dirty="0" err="1"/>
              <a:t>Annals</a:t>
            </a:r>
            <a:r>
              <a:rPr lang="es-MX" dirty="0"/>
              <a:t> of </a:t>
            </a:r>
            <a:r>
              <a:rPr lang="es-MX" dirty="0" err="1" smtClean="0"/>
              <a:t>Botany</a:t>
            </a:r>
            <a:r>
              <a:rPr lang="es-MX" dirty="0" smtClean="0"/>
              <a:t> </a:t>
            </a:r>
            <a:r>
              <a:rPr lang="es-MX" dirty="0"/>
              <a:t>44, </a:t>
            </a:r>
            <a:r>
              <a:rPr lang="es-MX" dirty="0" smtClean="0"/>
              <a:t>381-388</a:t>
            </a:r>
            <a:endParaRPr lang="es-MX" dirty="0" smtClean="0"/>
          </a:p>
          <a:p>
            <a:r>
              <a:rPr lang="es-MX" dirty="0"/>
              <a:t>Suárez Ariel Y </a:t>
            </a:r>
            <a:r>
              <a:rPr lang="es-MX" dirty="0" err="1"/>
              <a:t>Geronimo</a:t>
            </a:r>
            <a:r>
              <a:rPr lang="es-MX" dirty="0"/>
              <a:t> Gómez </a:t>
            </a:r>
            <a:r>
              <a:rPr lang="es-MX" dirty="0" smtClean="0"/>
              <a:t>Luis. INTERCEPCION </a:t>
            </a:r>
            <a:r>
              <a:rPr lang="es-MX" dirty="0"/>
              <a:t>DE RADIACION FOTOSINTETICAMENTE ACTIVA COMO FACTOR DETERMINATE DE DENSIDAD OPTIMA EN CULTIVARES DE MAIZ (Zea </a:t>
            </a:r>
            <a:r>
              <a:rPr lang="es-MX" dirty="0" err="1"/>
              <a:t>mays</a:t>
            </a:r>
            <a:r>
              <a:rPr lang="es-MX" dirty="0"/>
              <a:t> L.)</a:t>
            </a:r>
          </a:p>
          <a:p>
            <a:pPr marL="0" indent="0" algn="ctr">
              <a:buNone/>
            </a:pPr>
            <a:r>
              <a:rPr lang="es-MX" dirty="0" smtClean="0">
                <a:hlinkClick r:id="rId2"/>
              </a:rPr>
              <a:t>http</a:t>
            </a:r>
            <a:r>
              <a:rPr lang="es-MX" dirty="0">
                <a:hlinkClick r:id="rId2"/>
              </a:rPr>
              <a:t>://</a:t>
            </a:r>
            <a:r>
              <a:rPr lang="es-MX" dirty="0" smtClean="0">
                <a:hlinkClick r:id="rId2"/>
              </a:rPr>
              <a:t>inta.gob.ar/documentos/intercepcion-de-radiacion/at_multi_download/file/radiacion.pdf</a:t>
            </a:r>
            <a:endParaRPr lang="es-MX" dirty="0" smtClean="0"/>
          </a:p>
          <a:p>
            <a:pPr marL="0" indent="0" algn="ctr">
              <a:buNone/>
            </a:pPr>
            <a:r>
              <a:rPr lang="es-MX" dirty="0" smtClean="0"/>
              <a:t>CONSULTA</a:t>
            </a:r>
            <a:r>
              <a:rPr lang="es-MX" dirty="0"/>
              <a:t>: </a:t>
            </a:r>
            <a:r>
              <a:rPr lang="es-MX" dirty="0" smtClean="0"/>
              <a:t>18/09/2015</a:t>
            </a:r>
          </a:p>
          <a:p>
            <a:pPr marL="0" indent="0" algn="ctr">
              <a:buNone/>
            </a:pPr>
            <a:endParaRPr lang="es-MX" dirty="0"/>
          </a:p>
        </p:txBody>
      </p:sp>
    </p:spTree>
    <p:extLst>
      <p:ext uri="{BB962C8B-B14F-4D97-AF65-F5344CB8AC3E}">
        <p14:creationId xmlns:p14="http://schemas.microsoft.com/office/powerpoint/2010/main" val="354124474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endParaRPr lang="es-MX" dirty="0"/>
          </a:p>
        </p:txBody>
      </p:sp>
      <p:sp>
        <p:nvSpPr>
          <p:cNvPr id="4" name="Rectángulo 3"/>
          <p:cNvSpPr/>
          <p:nvPr/>
        </p:nvSpPr>
        <p:spPr>
          <a:xfrm rot="19898783">
            <a:off x="2783325" y="3434925"/>
            <a:ext cx="2725298" cy="923330"/>
          </a:xfrm>
          <a:prstGeom prst="rect">
            <a:avLst/>
          </a:prstGeom>
          <a:noFill/>
        </p:spPr>
        <p:txBody>
          <a:bodyPr wrap="none" lIns="91440" tIns="45720" rIns="91440" bIns="45720">
            <a:spAutoFit/>
          </a:bodyPr>
          <a:lstStyle/>
          <a:p>
            <a:pPr algn="ctr"/>
            <a:r>
              <a:rPr lang="es-ES" sz="5400" dirty="0" smtClean="0">
                <a:ln w="0">
                  <a:solidFill>
                    <a:srgbClr val="002060"/>
                  </a:solidFill>
                </a:ln>
                <a:solidFill>
                  <a:schemeClr val="accent1"/>
                </a:solidFill>
                <a:effectLst>
                  <a:outerShdw blurRad="38100" dist="25400" dir="5400000" algn="ctr" rotWithShape="0">
                    <a:srgbClr val="6E747A">
                      <a:alpha val="43000"/>
                    </a:srgbClr>
                  </a:outerShdw>
                </a:effectLst>
              </a:rPr>
              <a:t>GRACIAS</a:t>
            </a:r>
            <a:endParaRPr lang="es-ES" sz="5400" dirty="0">
              <a:ln w="0">
                <a:solidFill>
                  <a:srgbClr val="002060"/>
                </a:solidFill>
              </a:ln>
              <a:solidFill>
                <a:schemeClr val="accent1"/>
              </a:solidFill>
              <a:effectLst>
                <a:outerShdw blurRad="38100" dist="25400" dir="5400000" algn="ctr" rotWithShape="0">
                  <a:srgbClr val="6E747A">
                    <a:alpha val="43000"/>
                  </a:srgbClr>
                </a:outerShdw>
              </a:effectLst>
            </a:endParaRPr>
          </a:p>
        </p:txBody>
      </p:sp>
    </p:spTree>
    <p:extLst>
      <p:ext uri="{BB962C8B-B14F-4D97-AF65-F5344CB8AC3E}">
        <p14:creationId xmlns:p14="http://schemas.microsoft.com/office/powerpoint/2010/main" val="39853404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59629" y="637413"/>
            <a:ext cx="7684371" cy="668740"/>
          </a:xfrm>
        </p:spPr>
        <p:txBody>
          <a:bodyPr>
            <a:normAutofit fontScale="90000"/>
          </a:bodyPr>
          <a:lstStyle/>
          <a:p>
            <a:r>
              <a:rPr lang="es-MX" sz="2800" b="1" dirty="0">
                <a:solidFill>
                  <a:schemeClr val="accent1">
                    <a:lumMod val="50000"/>
                  </a:schemeClr>
                </a:solidFill>
                <a:latin typeface="Arial" panose="020B0604020202020204" pitchFamily="34" charset="0"/>
                <a:cs typeface="Arial" panose="020B0604020202020204" pitchFamily="34" charset="0"/>
              </a:rPr>
              <a:t>OBJETIVO DE LA UNIDAD </a:t>
            </a:r>
            <a:r>
              <a:rPr lang="es-MX" sz="2800" b="1" dirty="0" smtClean="0">
                <a:solidFill>
                  <a:schemeClr val="accent1">
                    <a:lumMod val="50000"/>
                  </a:schemeClr>
                </a:solidFill>
                <a:latin typeface="Arial" panose="020B0604020202020204" pitchFamily="34" charset="0"/>
                <a:cs typeface="Arial" panose="020B0604020202020204" pitchFamily="34" charset="0"/>
              </a:rPr>
              <a:t>DE APRENDIZAJE</a:t>
            </a:r>
            <a:endParaRPr lang="es-MX" sz="2800" dirty="0"/>
          </a:p>
        </p:txBody>
      </p:sp>
      <p:sp>
        <p:nvSpPr>
          <p:cNvPr id="3" name="Marcador de contenido 2"/>
          <p:cNvSpPr>
            <a:spLocks noGrp="1"/>
          </p:cNvSpPr>
          <p:nvPr>
            <p:ph idx="1"/>
          </p:nvPr>
        </p:nvSpPr>
        <p:spPr>
          <a:xfrm>
            <a:off x="1537855" y="2133600"/>
            <a:ext cx="6996545" cy="3924300"/>
          </a:xfrm>
        </p:spPr>
        <p:txBody>
          <a:bodyPr>
            <a:normAutofit lnSpcReduction="10000"/>
          </a:bodyPr>
          <a:lstStyle/>
          <a:p>
            <a:pPr algn="just"/>
            <a:r>
              <a:rPr lang="es-MX" sz="2400" b="1" dirty="0">
                <a:solidFill>
                  <a:schemeClr val="accent1">
                    <a:lumMod val="50000"/>
                  </a:schemeClr>
                </a:solidFill>
              </a:rPr>
              <a:t>Impulsar una actitud proactiva que desarrolle el trabajo en equipo siendo capaces de analizar los principios de funcionamiento de las plantas como individuos y en comunidades y su interacción con los diferentes factores del ambiente, para relacionar estos principios con indicadores de la eficiencia y la capacidad productiva que le permitirán derivar inferencias para mejorar el rendimiento y productividad de los cultivos</a:t>
            </a:r>
          </a:p>
          <a:p>
            <a:endParaRPr lang="es-MX" dirty="0"/>
          </a:p>
        </p:txBody>
      </p:sp>
    </p:spTree>
    <p:extLst>
      <p:ext uri="{BB962C8B-B14F-4D97-AF65-F5344CB8AC3E}">
        <p14:creationId xmlns:p14="http://schemas.microsoft.com/office/powerpoint/2010/main" val="39556870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181697" y="420756"/>
            <a:ext cx="3229495" cy="641444"/>
          </a:xfrm>
        </p:spPr>
        <p:txBody>
          <a:bodyPr>
            <a:normAutofit/>
          </a:bodyPr>
          <a:lstStyle/>
          <a:p>
            <a:r>
              <a:rPr lang="es-MX" sz="3200" b="1" dirty="0" smtClean="0">
                <a:solidFill>
                  <a:schemeClr val="accent1">
                    <a:lumMod val="50000"/>
                  </a:schemeClr>
                </a:solidFill>
                <a:latin typeface="Arial" panose="020B0604020202020204" pitchFamily="34" charset="0"/>
                <a:cs typeface="Arial" panose="020B0604020202020204" pitchFamily="34" charset="0"/>
              </a:rPr>
              <a:t>CONTENIDO</a:t>
            </a:r>
            <a:endParaRPr lang="es-MX" sz="3200" b="1" dirty="0">
              <a:solidFill>
                <a:schemeClr val="accent1">
                  <a:lumMod val="50000"/>
                </a:schemeClr>
              </a:solidFill>
              <a:latin typeface="Arial" panose="020B0604020202020204" pitchFamily="34" charset="0"/>
              <a:cs typeface="Arial" panose="020B0604020202020204" pitchFamily="34" charset="0"/>
            </a:endParaRPr>
          </a:p>
        </p:txBody>
      </p:sp>
      <p:graphicFrame>
        <p:nvGraphicFramePr>
          <p:cNvPr id="4" name="Tabla 3"/>
          <p:cNvGraphicFramePr>
            <a:graphicFrameLocks noGrp="1"/>
          </p:cNvGraphicFramePr>
          <p:nvPr>
            <p:extLst>
              <p:ext uri="{D42A27DB-BD31-4B8C-83A1-F6EECF244321}">
                <p14:modId xmlns:p14="http://schemas.microsoft.com/office/powerpoint/2010/main" val="98219340"/>
              </p:ext>
            </p:extLst>
          </p:nvPr>
        </p:nvGraphicFramePr>
        <p:xfrm>
          <a:off x="1766456" y="1353146"/>
          <a:ext cx="6369626" cy="5282946"/>
        </p:xfrm>
        <a:graphic>
          <a:graphicData uri="http://schemas.openxmlformats.org/drawingml/2006/table">
            <a:tbl>
              <a:tblPr firstRow="1" firstCol="1" bandRow="1"/>
              <a:tblGrid>
                <a:gridCol w="4662297"/>
                <a:gridCol w="1707329"/>
              </a:tblGrid>
              <a:tr h="574026">
                <a:tc>
                  <a:txBody>
                    <a:bodyPr/>
                    <a:lstStyle/>
                    <a:p>
                      <a:pPr algn="ctr">
                        <a:lnSpc>
                          <a:spcPct val="107000"/>
                        </a:lnSpc>
                        <a:spcAft>
                          <a:spcPts val="0"/>
                        </a:spcAft>
                      </a:pPr>
                      <a:endParaRPr lang="es-MX" sz="1800" b="1" dirty="0" smtClean="0">
                        <a:solidFill>
                          <a:srgbClr val="4C2C08"/>
                        </a:solidFill>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0"/>
                        </a:spcAft>
                      </a:pPr>
                      <a:r>
                        <a:rPr lang="es-MX" sz="1800" b="1" dirty="0" smtClean="0">
                          <a:solidFill>
                            <a:srgbClr val="4C2C08"/>
                          </a:solidFill>
                          <a:effectLst/>
                          <a:latin typeface="Calibri" panose="020F0502020204030204" pitchFamily="34" charset="0"/>
                          <a:ea typeface="Calibri" panose="020F0502020204030204" pitchFamily="34" charset="0"/>
                          <a:cs typeface="Times New Roman" panose="02020603050405020304" pitchFamily="18" charset="0"/>
                        </a:rPr>
                        <a:t>TEMA</a:t>
                      </a:r>
                      <a:endParaRPr lang="es-MX" sz="1800" b="1" dirty="0">
                        <a:solidFill>
                          <a:srgbClr val="4C2C08"/>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800" b="1" dirty="0">
                          <a:solidFill>
                            <a:srgbClr val="4C2C08"/>
                          </a:solidFill>
                          <a:effectLst/>
                          <a:latin typeface="Calibri" panose="020F0502020204030204" pitchFamily="34" charset="0"/>
                          <a:ea typeface="Calibri" panose="020F0502020204030204" pitchFamily="34" charset="0"/>
                          <a:cs typeface="Times New Roman" panose="02020603050405020304" pitchFamily="18" charset="0"/>
                        </a:rPr>
                        <a:t>No. DIAPOSITIVA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2852">
                <a:tc>
                  <a:txBody>
                    <a:bodyPr/>
                    <a:lstStyle/>
                    <a:p>
                      <a:pPr>
                        <a:lnSpc>
                          <a:spcPct val="107000"/>
                        </a:lnSpc>
                        <a:spcAft>
                          <a:spcPts val="0"/>
                        </a:spcAft>
                      </a:pPr>
                      <a:r>
                        <a:rPr lang="es-MX" sz="1800" b="1" dirty="0">
                          <a:solidFill>
                            <a:srgbClr val="4C2C08"/>
                          </a:solidFill>
                          <a:effectLst/>
                          <a:latin typeface="Calibri" panose="020F0502020204030204" pitchFamily="34" charset="0"/>
                          <a:ea typeface="Calibri" panose="020F0502020204030204" pitchFamily="34" charset="0"/>
                          <a:cs typeface="Times New Roman" panose="02020603050405020304" pitchFamily="18" charset="0"/>
                        </a:rPr>
                        <a:t>INTRODUCCION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800" b="1" dirty="0">
                          <a:solidFill>
                            <a:srgbClr val="4C2C08"/>
                          </a:solidFill>
                          <a:effectLst/>
                          <a:latin typeface="Calibri" panose="020F0502020204030204" pitchFamily="34" charset="0"/>
                          <a:ea typeface="Calibri" panose="020F0502020204030204" pitchFamily="34" charset="0"/>
                          <a:cs typeface="Times New Roman" panose="02020603050405020304" pitchFamily="18" charset="0"/>
                        </a:rPr>
                        <a:t>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2852">
                <a:tc>
                  <a:txBody>
                    <a:bodyPr/>
                    <a:lstStyle/>
                    <a:p>
                      <a:pPr>
                        <a:lnSpc>
                          <a:spcPct val="107000"/>
                        </a:lnSpc>
                        <a:spcAft>
                          <a:spcPts val="0"/>
                        </a:spcAft>
                      </a:pPr>
                      <a:r>
                        <a:rPr lang="es-MX" sz="1800" b="1" dirty="0">
                          <a:solidFill>
                            <a:srgbClr val="4C2C08"/>
                          </a:solidFill>
                          <a:effectLst/>
                          <a:latin typeface="Calibri" panose="020F0502020204030204" pitchFamily="34" charset="0"/>
                          <a:ea typeface="Calibri" panose="020F0502020204030204" pitchFamily="34" charset="0"/>
                          <a:cs typeface="Times New Roman" panose="02020603050405020304" pitchFamily="18" charset="0"/>
                        </a:rPr>
                        <a:t>FOTOSINTESIS A NIVEL DOSEL</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800" b="1">
                          <a:solidFill>
                            <a:srgbClr val="4C2C08"/>
                          </a:solidFill>
                          <a:effectLst/>
                          <a:latin typeface="Calibri" panose="020F0502020204030204" pitchFamily="34" charset="0"/>
                          <a:ea typeface="Calibri" panose="020F0502020204030204" pitchFamily="34" charset="0"/>
                          <a:cs typeface="Times New Roman" panose="02020603050405020304" pitchFamily="18" charset="0"/>
                        </a:rPr>
                        <a:t>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2852">
                <a:tc>
                  <a:txBody>
                    <a:bodyPr/>
                    <a:lstStyle/>
                    <a:p>
                      <a:pPr>
                        <a:lnSpc>
                          <a:spcPct val="107000"/>
                        </a:lnSpc>
                        <a:spcAft>
                          <a:spcPts val="0"/>
                        </a:spcAft>
                      </a:pPr>
                      <a:r>
                        <a:rPr lang="es-MX" sz="1800" b="1" dirty="0">
                          <a:solidFill>
                            <a:srgbClr val="4C2C08"/>
                          </a:solidFill>
                          <a:effectLst/>
                          <a:latin typeface="Calibri" panose="020F0502020204030204" pitchFamily="34" charset="0"/>
                          <a:ea typeface="Calibri" panose="020F0502020204030204" pitchFamily="34" charset="0"/>
                          <a:cs typeface="Times New Roman" panose="02020603050405020304" pitchFamily="18" charset="0"/>
                        </a:rPr>
                        <a:t>ALGUNOS CONCEPTOS UTILES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800" b="1">
                          <a:solidFill>
                            <a:srgbClr val="4C2C08"/>
                          </a:solidFill>
                          <a:effectLst/>
                          <a:latin typeface="Calibri" panose="020F0502020204030204" pitchFamily="34" charset="0"/>
                          <a:ea typeface="Calibri" panose="020F0502020204030204" pitchFamily="34" charset="0"/>
                          <a:cs typeface="Times New Roman" panose="02020603050405020304" pitchFamily="18" charset="0"/>
                        </a:rPr>
                        <a:t>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2852">
                <a:tc>
                  <a:txBody>
                    <a:bodyPr/>
                    <a:lstStyle/>
                    <a:p>
                      <a:pPr>
                        <a:lnSpc>
                          <a:spcPct val="107000"/>
                        </a:lnSpc>
                        <a:spcAft>
                          <a:spcPts val="0"/>
                        </a:spcAft>
                      </a:pPr>
                      <a:r>
                        <a:rPr lang="es-MX" sz="1800" b="1" dirty="0">
                          <a:solidFill>
                            <a:srgbClr val="4C2C08"/>
                          </a:solidFill>
                          <a:effectLst/>
                          <a:latin typeface="Calibri" panose="020F0502020204030204" pitchFamily="34" charset="0"/>
                          <a:ea typeface="Calibri" panose="020F0502020204030204" pitchFamily="34" charset="0"/>
                          <a:cs typeface="Times New Roman" panose="02020603050405020304" pitchFamily="18" charset="0"/>
                        </a:rPr>
                        <a:t>UNIDADES DE MEDIDA DE LA RADIACION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800" b="1" dirty="0">
                          <a:solidFill>
                            <a:srgbClr val="4C2C08"/>
                          </a:solidFill>
                          <a:effectLst/>
                          <a:latin typeface="Calibri" panose="020F0502020204030204" pitchFamily="34" charset="0"/>
                          <a:ea typeface="Calibri" panose="020F0502020204030204" pitchFamily="34" charset="0"/>
                          <a:cs typeface="Times New Roman" panose="02020603050405020304" pitchFamily="18" charset="0"/>
                        </a:rPr>
                        <a:t>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2852">
                <a:tc>
                  <a:txBody>
                    <a:bodyPr/>
                    <a:lstStyle/>
                    <a:p>
                      <a:pPr>
                        <a:lnSpc>
                          <a:spcPct val="107000"/>
                        </a:lnSpc>
                        <a:spcAft>
                          <a:spcPts val="0"/>
                        </a:spcAft>
                      </a:pPr>
                      <a:r>
                        <a:rPr lang="es-MX" sz="1800" b="1" dirty="0">
                          <a:solidFill>
                            <a:srgbClr val="4C2C08"/>
                          </a:solidFill>
                          <a:effectLst/>
                          <a:latin typeface="Calibri" panose="020F0502020204030204" pitchFamily="34" charset="0"/>
                          <a:ea typeface="Calibri" panose="020F0502020204030204" pitchFamily="34" charset="0"/>
                          <a:cs typeface="Times New Roman" panose="02020603050405020304" pitchFamily="18" charset="0"/>
                        </a:rPr>
                        <a:t>CONSTANTE SOLAR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800" b="1">
                          <a:solidFill>
                            <a:srgbClr val="4C2C08"/>
                          </a:solidFill>
                          <a:effectLst/>
                          <a:latin typeface="Calibri" panose="020F0502020204030204" pitchFamily="34" charset="0"/>
                          <a:ea typeface="Calibri" panose="020F0502020204030204" pitchFamily="34" charset="0"/>
                          <a:cs typeface="Times New Roman" panose="02020603050405020304" pitchFamily="18" charset="0"/>
                        </a:rPr>
                        <a:t>10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2852">
                <a:tc>
                  <a:txBody>
                    <a:bodyPr/>
                    <a:lstStyle/>
                    <a:p>
                      <a:pPr>
                        <a:lnSpc>
                          <a:spcPct val="107000"/>
                        </a:lnSpc>
                        <a:spcAft>
                          <a:spcPts val="0"/>
                        </a:spcAft>
                      </a:pPr>
                      <a:r>
                        <a:rPr lang="es-MX" sz="1800" b="1" dirty="0">
                          <a:solidFill>
                            <a:srgbClr val="4C2C08"/>
                          </a:solidFill>
                          <a:effectLst/>
                          <a:latin typeface="Calibri" panose="020F0502020204030204" pitchFamily="34" charset="0"/>
                          <a:ea typeface="Calibri" panose="020F0502020204030204" pitchFamily="34" charset="0"/>
                          <a:cs typeface="Times New Roman" panose="02020603050405020304" pitchFamily="18" charset="0"/>
                        </a:rPr>
                        <a:t>RADIACION FOTOSINTETICAMENTE ACTIVA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800" b="1">
                          <a:solidFill>
                            <a:srgbClr val="4C2C08"/>
                          </a:solidFill>
                          <a:effectLst/>
                          <a:latin typeface="Calibri" panose="020F0502020204030204" pitchFamily="34" charset="0"/>
                          <a:ea typeface="Calibri" panose="020F0502020204030204" pitchFamily="34" charset="0"/>
                          <a:cs typeface="Times New Roman" panose="02020603050405020304" pitchFamily="18" charset="0"/>
                        </a:rPr>
                        <a:t>12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68554">
                <a:tc>
                  <a:txBody>
                    <a:bodyPr/>
                    <a:lstStyle/>
                    <a:p>
                      <a:pPr>
                        <a:lnSpc>
                          <a:spcPct val="107000"/>
                        </a:lnSpc>
                        <a:spcAft>
                          <a:spcPts val="0"/>
                        </a:spcAft>
                      </a:pPr>
                      <a:r>
                        <a:rPr lang="es-MX" sz="1800" b="1" dirty="0">
                          <a:solidFill>
                            <a:srgbClr val="4C2C08"/>
                          </a:solidFill>
                          <a:effectLst/>
                          <a:latin typeface="Calibri" panose="020F0502020204030204" pitchFamily="34" charset="0"/>
                          <a:ea typeface="Calibri" panose="020F0502020204030204" pitchFamily="34" charset="0"/>
                          <a:cs typeface="Times New Roman" panose="02020603050405020304" pitchFamily="18" charset="0"/>
                        </a:rPr>
                        <a:t>ALGUNOS ASPECTOS A CONSIDERAR EN EL ESTUDIO DE LA INTERCEPCION DE LA RADIACION SOLAR EN CAMPO</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800" b="1" dirty="0">
                          <a:solidFill>
                            <a:srgbClr val="4C2C08"/>
                          </a:solidFill>
                          <a:effectLst/>
                          <a:latin typeface="Calibri" panose="020F0502020204030204" pitchFamily="34" charset="0"/>
                          <a:ea typeface="Calibri" panose="020F0502020204030204" pitchFamily="34" charset="0"/>
                          <a:cs typeface="Times New Roman" panose="02020603050405020304" pitchFamily="18" charset="0"/>
                        </a:rPr>
                        <a:t>14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2852">
                <a:tc>
                  <a:txBody>
                    <a:bodyPr/>
                    <a:lstStyle/>
                    <a:p>
                      <a:pPr>
                        <a:lnSpc>
                          <a:spcPct val="107000"/>
                        </a:lnSpc>
                        <a:spcAft>
                          <a:spcPts val="0"/>
                        </a:spcAft>
                      </a:pPr>
                      <a:r>
                        <a:rPr lang="es-MX" sz="1800" b="1">
                          <a:solidFill>
                            <a:srgbClr val="4C2C08"/>
                          </a:solidFill>
                          <a:effectLst/>
                          <a:latin typeface="Calibri" panose="020F0502020204030204" pitchFamily="34" charset="0"/>
                          <a:ea typeface="Calibri" panose="020F0502020204030204" pitchFamily="34" charset="0"/>
                          <a:cs typeface="Times New Roman" panose="02020603050405020304" pitchFamily="18" charset="0"/>
                        </a:rPr>
                        <a:t>BALANCE DE ENERGIA ANIVEL PLANTA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800" b="1" dirty="0">
                          <a:solidFill>
                            <a:srgbClr val="4C2C08"/>
                          </a:solidFill>
                          <a:effectLst/>
                          <a:latin typeface="Calibri" panose="020F0502020204030204" pitchFamily="34" charset="0"/>
                          <a:ea typeface="Calibri" panose="020F0502020204030204" pitchFamily="34" charset="0"/>
                          <a:cs typeface="Times New Roman" panose="02020603050405020304" pitchFamily="18" charset="0"/>
                        </a:rPr>
                        <a:t>21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68554">
                <a:tc>
                  <a:txBody>
                    <a:bodyPr/>
                    <a:lstStyle/>
                    <a:p>
                      <a:pPr>
                        <a:lnSpc>
                          <a:spcPct val="107000"/>
                        </a:lnSpc>
                        <a:spcAft>
                          <a:spcPts val="0"/>
                        </a:spcAft>
                      </a:pPr>
                      <a:r>
                        <a:rPr lang="es-MX" sz="1800" b="1">
                          <a:solidFill>
                            <a:srgbClr val="4C2C08"/>
                          </a:solidFill>
                          <a:effectLst/>
                          <a:latin typeface="Calibri" panose="020F0502020204030204" pitchFamily="34" charset="0"/>
                          <a:ea typeface="Calibri" panose="020F0502020204030204" pitchFamily="34" charset="0"/>
                          <a:cs typeface="Times New Roman" panose="02020603050405020304" pitchFamily="18" charset="0"/>
                        </a:rPr>
                        <a:t>ALGUNOS INDICES PARA EVALUAR LA INTERCEPCIONDE LA RACION FOLIAR A NIVEL DE DOSEL</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800" b="1" dirty="0">
                          <a:solidFill>
                            <a:srgbClr val="4C2C08"/>
                          </a:solidFill>
                          <a:effectLst/>
                          <a:latin typeface="Calibri" panose="020F0502020204030204" pitchFamily="34" charset="0"/>
                          <a:ea typeface="Calibri" panose="020F0502020204030204" pitchFamily="34" charset="0"/>
                          <a:cs typeface="Times New Roman" panose="02020603050405020304" pitchFamily="18" charset="0"/>
                        </a:rPr>
                        <a:t>23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2852">
                <a:tc>
                  <a:txBody>
                    <a:bodyPr/>
                    <a:lstStyle/>
                    <a:p>
                      <a:pPr>
                        <a:lnSpc>
                          <a:spcPct val="107000"/>
                        </a:lnSpc>
                        <a:spcAft>
                          <a:spcPts val="0"/>
                        </a:spcAft>
                      </a:pPr>
                      <a:r>
                        <a:rPr lang="es-MX" sz="1800" b="1">
                          <a:solidFill>
                            <a:srgbClr val="4C2C08"/>
                          </a:solidFill>
                          <a:effectLst/>
                          <a:latin typeface="Calibri" panose="020F0502020204030204" pitchFamily="34" charset="0"/>
                          <a:ea typeface="Calibri" panose="020F0502020204030204" pitchFamily="34" charset="0"/>
                          <a:cs typeface="Times New Roman" panose="02020603050405020304" pitchFamily="18" charset="0"/>
                        </a:rPr>
                        <a:t>USO EFICIENTE DE LA RADIACION FOLIAR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800" b="1" dirty="0">
                          <a:solidFill>
                            <a:srgbClr val="4C2C08"/>
                          </a:solidFill>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2852">
                <a:tc>
                  <a:txBody>
                    <a:bodyPr/>
                    <a:lstStyle/>
                    <a:p>
                      <a:pPr>
                        <a:lnSpc>
                          <a:spcPct val="107000"/>
                        </a:lnSpc>
                        <a:spcAft>
                          <a:spcPts val="0"/>
                        </a:spcAft>
                      </a:pPr>
                      <a:r>
                        <a:rPr lang="es-MX" sz="1800" b="1">
                          <a:solidFill>
                            <a:srgbClr val="4C2C08"/>
                          </a:solidFill>
                          <a:effectLst/>
                          <a:latin typeface="Calibri" panose="020F0502020204030204" pitchFamily="34" charset="0"/>
                          <a:ea typeface="Calibri" panose="020F0502020204030204" pitchFamily="34" charset="0"/>
                          <a:cs typeface="Times New Roman" panose="02020603050405020304" pitchFamily="18" charset="0"/>
                        </a:rPr>
                        <a:t>ARQUETIPOS VEGETALES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800" b="1" dirty="0">
                          <a:solidFill>
                            <a:srgbClr val="4C2C08"/>
                          </a:solidFill>
                          <a:effectLst/>
                          <a:latin typeface="Calibri" panose="020F0502020204030204" pitchFamily="34" charset="0"/>
                          <a:ea typeface="Calibri" panose="020F0502020204030204" pitchFamily="34" charset="0"/>
                          <a:cs typeface="Times New Roman" panose="02020603050405020304" pitchFamily="18" charset="0"/>
                        </a:rPr>
                        <a:t>37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2852">
                <a:tc>
                  <a:txBody>
                    <a:bodyPr/>
                    <a:lstStyle/>
                    <a:p>
                      <a:pPr>
                        <a:lnSpc>
                          <a:spcPct val="107000"/>
                        </a:lnSpc>
                        <a:spcAft>
                          <a:spcPts val="0"/>
                        </a:spcAft>
                      </a:pPr>
                      <a:r>
                        <a:rPr lang="es-MX" sz="1800" b="1">
                          <a:solidFill>
                            <a:srgbClr val="4C2C08"/>
                          </a:solidFill>
                          <a:effectLst/>
                          <a:latin typeface="Calibri" panose="020F0502020204030204" pitchFamily="34" charset="0"/>
                          <a:ea typeface="Calibri" panose="020F0502020204030204" pitchFamily="34" charset="0"/>
                          <a:cs typeface="Times New Roman" panose="02020603050405020304" pitchFamily="18" charset="0"/>
                        </a:rPr>
                        <a:t>BIBLIOGRAFIA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s-MX" sz="1800" b="1" dirty="0">
                          <a:solidFill>
                            <a:srgbClr val="4C2C08"/>
                          </a:solidFill>
                          <a:effectLst/>
                          <a:latin typeface="Calibri" panose="020F0502020204030204" pitchFamily="34" charset="0"/>
                          <a:ea typeface="Calibri" panose="020F0502020204030204" pitchFamily="34" charset="0"/>
                          <a:cs typeface="Times New Roman" panose="02020603050405020304" pitchFamily="18" charset="0"/>
                        </a:rPr>
                        <a:t>38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81029424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50323" y="400905"/>
            <a:ext cx="3728258" cy="655092"/>
          </a:xfrm>
        </p:spPr>
        <p:txBody>
          <a:bodyPr>
            <a:normAutofit/>
          </a:bodyPr>
          <a:lstStyle/>
          <a:p>
            <a:pPr algn="ctr"/>
            <a:r>
              <a:rPr lang="es-MX" sz="3200" dirty="0" smtClean="0">
                <a:solidFill>
                  <a:schemeClr val="accent1">
                    <a:lumMod val="50000"/>
                  </a:schemeClr>
                </a:solidFill>
                <a:latin typeface="Arial" panose="020B0604020202020204" pitchFamily="34" charset="0"/>
                <a:cs typeface="Arial" panose="020B0604020202020204" pitchFamily="34" charset="0"/>
              </a:rPr>
              <a:t>INTRODUCCIÓN</a:t>
            </a:r>
            <a:endParaRPr lang="es-MX" sz="3200" dirty="0">
              <a:solidFill>
                <a:schemeClr val="accent1">
                  <a:lumMod val="50000"/>
                </a:schemeClr>
              </a:solidFill>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926868" y="1274206"/>
            <a:ext cx="7543801" cy="5390864"/>
          </a:xfrm>
        </p:spPr>
        <p:txBody>
          <a:bodyPr>
            <a:normAutofit fontScale="92500" lnSpcReduction="20000"/>
          </a:bodyPr>
          <a:lstStyle/>
          <a:p>
            <a:pPr algn="just">
              <a:lnSpc>
                <a:spcPct val="107000"/>
              </a:lnSpc>
              <a:spcAft>
                <a:spcPts val="0"/>
              </a:spcAft>
            </a:pPr>
            <a:r>
              <a:rPr lang="es-MX" b="1" dirty="0">
                <a:solidFill>
                  <a:schemeClr val="accent1">
                    <a:lumMod val="50000"/>
                  </a:schemeClr>
                </a:solidFill>
                <a:latin typeface="Arial" panose="020B0604020202020204" pitchFamily="34" charset="0"/>
                <a:ea typeface="Calibri" panose="020F0502020204030204" pitchFamily="34" charset="0"/>
                <a:cs typeface="Times New Roman" panose="02020603050405020304" pitchFamily="18" charset="0"/>
              </a:rPr>
              <a:t>En los vegetales y especialmente en las plantas superiores cultivadas, el crecimiento y el desarrollo de sus órganos están regulados por factores ambientales y genéticos. Bajo condiciones naturales, la cantidad y calidad de la luz, determinan la producción continua de asimilados, la morfogénesis y el rendimiento biológico y agronómico (Hay y Walker, 1989).</a:t>
            </a:r>
            <a:endParaRPr lang="es-MX" sz="1800" b="1" dirty="0">
              <a:solidFill>
                <a:schemeClr val="accent1">
                  <a:lumMod val="50000"/>
                </a:schemeClr>
              </a:solidFill>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s-MX" b="1" dirty="0">
                <a:solidFill>
                  <a:schemeClr val="accent1">
                    <a:lumMod val="50000"/>
                  </a:schemeClr>
                </a:solidFill>
                <a:latin typeface="Arial" panose="020B0604020202020204" pitchFamily="34" charset="0"/>
                <a:ea typeface="Calibri" panose="020F0502020204030204" pitchFamily="34" charset="0"/>
                <a:cs typeface="Times New Roman" panose="02020603050405020304" pitchFamily="18" charset="0"/>
              </a:rPr>
              <a:t>La radiación solar fotosintéticamente activa (RAF), entendida como la cantidad total de energía proveniente del sol en forma de fotones y con longitudes de onda entre 400 y 700 nanómetros (</a:t>
            </a:r>
            <a:r>
              <a:rPr lang="es-MX" b="1" dirty="0" err="1">
                <a:solidFill>
                  <a:schemeClr val="accent1">
                    <a:lumMod val="50000"/>
                  </a:schemeClr>
                </a:solidFill>
                <a:latin typeface="Arial" panose="020B0604020202020204" pitchFamily="34" charset="0"/>
                <a:ea typeface="Calibri" panose="020F0502020204030204" pitchFamily="34" charset="0"/>
                <a:cs typeface="Times New Roman" panose="02020603050405020304" pitchFamily="18" charset="0"/>
              </a:rPr>
              <a:t>nm</a:t>
            </a:r>
            <a:r>
              <a:rPr lang="es-MX" b="1" dirty="0">
                <a:solidFill>
                  <a:schemeClr val="accent1">
                    <a:lumMod val="50000"/>
                  </a:schemeClr>
                </a:solidFill>
                <a:latin typeface="Arial" panose="020B0604020202020204" pitchFamily="34" charset="0"/>
                <a:ea typeface="Calibri" panose="020F0502020204030204" pitchFamily="34" charset="0"/>
                <a:cs typeface="Times New Roman" panose="02020603050405020304" pitchFamily="18" charset="0"/>
              </a:rPr>
              <a:t>), ha sido establecida como uno de los factores determinantes para calcular los rendimientos potenciales de los cultivos, ya sean densos o sembrados en arreglos </a:t>
            </a:r>
            <a:r>
              <a:rPr lang="es-MX" b="1" dirty="0" smtClean="0">
                <a:solidFill>
                  <a:schemeClr val="accent1">
                    <a:lumMod val="50000"/>
                  </a:schemeClr>
                </a:solidFill>
                <a:latin typeface="Arial" panose="020B0604020202020204" pitchFamily="34" charset="0"/>
                <a:ea typeface="Calibri" panose="020F0502020204030204" pitchFamily="34" charset="0"/>
                <a:cs typeface="Times New Roman" panose="02020603050405020304" pitchFamily="18" charset="0"/>
              </a:rPr>
              <a:t>especiales.</a:t>
            </a:r>
            <a:endParaRPr lang="es-MX" sz="1800" b="1" dirty="0">
              <a:solidFill>
                <a:schemeClr val="accent1">
                  <a:lumMod val="50000"/>
                </a:schemeClr>
              </a:solidFill>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s-MX" b="1" dirty="0">
                <a:solidFill>
                  <a:schemeClr val="accent1">
                    <a:lumMod val="50000"/>
                  </a:schemeClr>
                </a:solidFill>
                <a:latin typeface="Arial" panose="020B0604020202020204" pitchFamily="34" charset="0"/>
                <a:ea typeface="Calibri" panose="020F0502020204030204" pitchFamily="34" charset="0"/>
                <a:cs typeface="Times New Roman" panose="02020603050405020304" pitchFamily="18" charset="0"/>
              </a:rPr>
              <a:t>En la medida en que está cambiando el concepto productivo hacia la agricultura sostenible, se ha infundido mayor preponderancia al manejo de las características de las plantas para captar la luz y su habilidad para utilizarla en la fotosíntesis. El tamaño, forma, distribución y contextura del dosel, hacen parte fundamental de dicha capacidad en los vegetales cultivados, para poder mantener rendimientos altos en cuanto a producción de biomasa y conversión de ésta en órganos agrícolamente aprovechables (Vos y Van der </a:t>
            </a:r>
            <a:r>
              <a:rPr lang="es-MX" b="1" dirty="0" err="1">
                <a:solidFill>
                  <a:schemeClr val="accent1">
                    <a:lumMod val="50000"/>
                  </a:schemeClr>
                </a:solidFill>
                <a:latin typeface="Arial" panose="020B0604020202020204" pitchFamily="34" charset="0"/>
                <a:ea typeface="Calibri" panose="020F0502020204030204" pitchFamily="34" charset="0"/>
                <a:cs typeface="Times New Roman" panose="02020603050405020304" pitchFamily="18" charset="0"/>
              </a:rPr>
              <a:t>Putten</a:t>
            </a:r>
            <a:r>
              <a:rPr lang="es-MX" b="1" dirty="0">
                <a:solidFill>
                  <a:schemeClr val="accent1">
                    <a:lumMod val="50000"/>
                  </a:schemeClr>
                </a:solidFill>
                <a:latin typeface="Arial" panose="020B0604020202020204" pitchFamily="34" charset="0"/>
                <a:ea typeface="Calibri" panose="020F0502020204030204" pitchFamily="34" charset="0"/>
                <a:cs typeface="Times New Roman" panose="02020603050405020304" pitchFamily="18" charset="0"/>
              </a:rPr>
              <a:t>, 2001).</a:t>
            </a:r>
            <a:endParaRPr lang="es-MX" dirty="0"/>
          </a:p>
        </p:txBody>
      </p:sp>
    </p:spTree>
    <p:extLst>
      <p:ext uri="{BB962C8B-B14F-4D97-AF65-F5344CB8AC3E}">
        <p14:creationId xmlns:p14="http://schemas.microsoft.com/office/powerpoint/2010/main" val="289490694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45201" y="624110"/>
            <a:ext cx="6589199" cy="529281"/>
          </a:xfrm>
        </p:spPr>
        <p:txBody>
          <a:bodyPr>
            <a:normAutofit fontScale="90000"/>
          </a:bodyPr>
          <a:lstStyle/>
          <a:p>
            <a:r>
              <a:rPr lang="es-MX" sz="3200" b="1" dirty="0">
                <a:solidFill>
                  <a:schemeClr val="accent2">
                    <a:lumMod val="50000"/>
                  </a:schemeClr>
                </a:solidFill>
                <a:latin typeface="Calibri" panose="020F0502020204030204" pitchFamily="34" charset="0"/>
                <a:ea typeface="Calibri" panose="020F0502020204030204" pitchFamily="34" charset="0"/>
                <a:cs typeface="Times New Roman" panose="02020603050405020304" pitchFamily="18" charset="0"/>
              </a:rPr>
              <a:t>FOTOSINTESIS A NIVEL DOSEL</a:t>
            </a:r>
            <a:r>
              <a:rPr lang="es-MX" dirty="0">
                <a:latin typeface="Calibri" panose="020F0502020204030204" pitchFamily="34" charset="0"/>
                <a:ea typeface="Calibri" panose="020F0502020204030204" pitchFamily="34" charset="0"/>
                <a:cs typeface="Times New Roman" panose="02020603050405020304" pitchFamily="18" charset="0"/>
              </a:rPr>
              <a:t/>
            </a:r>
            <a:br>
              <a:rPr lang="es-MX" dirty="0">
                <a:latin typeface="Calibri" panose="020F0502020204030204" pitchFamily="34" charset="0"/>
                <a:ea typeface="Calibri" panose="020F0502020204030204" pitchFamily="34" charset="0"/>
                <a:cs typeface="Times New Roman" panose="02020603050405020304" pitchFamily="18" charset="0"/>
              </a:rPr>
            </a:br>
            <a:endParaRPr lang="es-MX" dirty="0"/>
          </a:p>
        </p:txBody>
      </p:sp>
      <p:sp>
        <p:nvSpPr>
          <p:cNvPr id="3" name="Marcador de contenido 2"/>
          <p:cNvSpPr>
            <a:spLocks noGrp="1"/>
          </p:cNvSpPr>
          <p:nvPr>
            <p:ph idx="1"/>
          </p:nvPr>
        </p:nvSpPr>
        <p:spPr>
          <a:xfrm>
            <a:off x="924106" y="1610591"/>
            <a:ext cx="6591985" cy="4248677"/>
          </a:xfrm>
        </p:spPr>
        <p:txBody>
          <a:bodyPr/>
          <a:lstStyle/>
          <a:p>
            <a:pPr marL="0" indent="0">
              <a:lnSpc>
                <a:spcPct val="107000"/>
              </a:lnSpc>
              <a:spcAft>
                <a:spcPts val="800"/>
              </a:spcAft>
              <a:buNone/>
              <a:tabLst>
                <a:tab pos="2806065" algn="ctr"/>
              </a:tabLst>
            </a:pPr>
            <a:r>
              <a:rPr lang="es-MX" b="1" dirty="0" smtClean="0">
                <a:solidFill>
                  <a:schemeClr val="accent2">
                    <a:lumMod val="50000"/>
                  </a:schemeClr>
                </a:solidFill>
                <a:latin typeface="Calibri" panose="020F0502020204030204" pitchFamily="34" charset="0"/>
                <a:ea typeface="Calibri" panose="020F0502020204030204" pitchFamily="34" charset="0"/>
                <a:cs typeface="Times New Roman" panose="02020603050405020304" pitchFamily="18" charset="0"/>
              </a:rPr>
              <a:t>INTERREGANTES CERCA DE LA CAPTURA </a:t>
            </a:r>
            <a:r>
              <a:rPr lang="es-MX" b="1" dirty="0">
                <a:solidFill>
                  <a:schemeClr val="accent2">
                    <a:lumMod val="50000"/>
                  </a:schemeClr>
                </a:solidFill>
                <a:latin typeface="Calibri" panose="020F0502020204030204" pitchFamily="34" charset="0"/>
                <a:ea typeface="Calibri" panose="020F0502020204030204" pitchFamily="34" charset="0"/>
                <a:cs typeface="Times New Roman" panose="02020603050405020304" pitchFamily="18" charset="0"/>
              </a:rPr>
              <a:t>DE ENERGIA 	</a:t>
            </a:r>
            <a:endParaRPr lang="es-MX" b="1" dirty="0" smtClean="0">
              <a:solidFill>
                <a:schemeClr val="accent2">
                  <a:lumMod val="50000"/>
                </a:schemeClr>
              </a:solidFill>
              <a:latin typeface="Calibri" panose="020F0502020204030204" pitchFamily="34" charset="0"/>
              <a:ea typeface="Calibri" panose="020F0502020204030204" pitchFamily="34" charset="0"/>
              <a:cs typeface="Times New Roman" panose="02020603050405020304" pitchFamily="18" charset="0"/>
            </a:endParaRPr>
          </a:p>
          <a:p>
            <a:pPr marL="0" indent="0">
              <a:lnSpc>
                <a:spcPct val="107000"/>
              </a:lnSpc>
              <a:spcAft>
                <a:spcPts val="800"/>
              </a:spcAft>
              <a:buNone/>
              <a:tabLst>
                <a:tab pos="2806065" algn="ctr"/>
              </a:tabLst>
            </a:pPr>
            <a:endParaRPr lang="es-MX" b="1" dirty="0">
              <a:solidFill>
                <a:schemeClr val="accent2">
                  <a:lumMod val="50000"/>
                </a:schemeClr>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s-MX" b="1" dirty="0">
                <a:solidFill>
                  <a:schemeClr val="accent2">
                    <a:lumMod val="50000"/>
                  </a:schemeClr>
                </a:solidFill>
                <a:latin typeface="Calibri" panose="020F0502020204030204" pitchFamily="34" charset="0"/>
                <a:ea typeface="Calibri" panose="020F0502020204030204" pitchFamily="34" charset="0"/>
                <a:cs typeface="Times New Roman" panose="02020603050405020304" pitchFamily="18" charset="0"/>
              </a:rPr>
              <a:t>CUANTA ENERGIA LLEGA A LA HOJA O A UN </a:t>
            </a:r>
            <a:r>
              <a:rPr lang="es-MX" b="1" dirty="0" smtClean="0">
                <a:solidFill>
                  <a:schemeClr val="accent2">
                    <a:lumMod val="50000"/>
                  </a:schemeClr>
                </a:solidFill>
                <a:latin typeface="Calibri" panose="020F0502020204030204" pitchFamily="34" charset="0"/>
                <a:ea typeface="Calibri" panose="020F0502020204030204" pitchFamily="34" charset="0"/>
                <a:cs typeface="Times New Roman" panose="02020603050405020304" pitchFamily="18" charset="0"/>
              </a:rPr>
              <a:t>CULTIVO?</a:t>
            </a:r>
            <a:endParaRPr lang="es-MX" b="1" dirty="0">
              <a:solidFill>
                <a:schemeClr val="accent2">
                  <a:lumMod val="50000"/>
                </a:schemeClr>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s-MX" b="1" dirty="0">
                <a:solidFill>
                  <a:schemeClr val="accent2">
                    <a:lumMod val="50000"/>
                  </a:schemeClr>
                </a:solidFill>
                <a:latin typeface="Calibri" panose="020F0502020204030204" pitchFamily="34" charset="0"/>
                <a:ea typeface="Calibri" panose="020F0502020204030204" pitchFamily="34" charset="0"/>
                <a:cs typeface="Times New Roman" panose="02020603050405020304" pitchFamily="18" charset="0"/>
              </a:rPr>
              <a:t>CUANTA ENERGIA ESTA INTERCEPTANDO UN </a:t>
            </a:r>
            <a:r>
              <a:rPr lang="es-MX" b="1" dirty="0" smtClean="0">
                <a:solidFill>
                  <a:schemeClr val="accent2">
                    <a:lumMod val="50000"/>
                  </a:schemeClr>
                </a:solidFill>
                <a:latin typeface="Calibri" panose="020F0502020204030204" pitchFamily="34" charset="0"/>
                <a:ea typeface="Calibri" panose="020F0502020204030204" pitchFamily="34" charset="0"/>
                <a:cs typeface="Times New Roman" panose="02020603050405020304" pitchFamily="18" charset="0"/>
              </a:rPr>
              <a:t>CULTIVO?</a:t>
            </a:r>
            <a:endParaRPr lang="es-MX" b="1" dirty="0">
              <a:solidFill>
                <a:schemeClr val="accent2">
                  <a:lumMod val="50000"/>
                </a:schemeClr>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s-MX" b="1" dirty="0">
                <a:solidFill>
                  <a:schemeClr val="accent2">
                    <a:lumMod val="50000"/>
                  </a:schemeClr>
                </a:solidFill>
                <a:latin typeface="Calibri" panose="020F0502020204030204" pitchFamily="34" charset="0"/>
                <a:ea typeface="Calibri" panose="020F0502020204030204" pitchFamily="34" charset="0"/>
                <a:cs typeface="Times New Roman" panose="02020603050405020304" pitchFamily="18" charset="0"/>
              </a:rPr>
              <a:t>CUENTA ENERGIA SE ESTA CONVIERTIENDO EN MATERIA SECA O EN RENDIMIENTO </a:t>
            </a:r>
            <a:r>
              <a:rPr lang="es-MX" b="1" dirty="0" smtClean="0">
                <a:solidFill>
                  <a:schemeClr val="accent2">
                    <a:lumMod val="50000"/>
                  </a:schemeClr>
                </a:solidFill>
                <a:latin typeface="Calibri" panose="020F0502020204030204" pitchFamily="34" charset="0"/>
                <a:ea typeface="Calibri" panose="020F0502020204030204" pitchFamily="34" charset="0"/>
                <a:cs typeface="Times New Roman" panose="02020603050405020304" pitchFamily="18" charset="0"/>
              </a:rPr>
              <a:t>ECONOMICO?</a:t>
            </a:r>
            <a:endParaRPr lang="es-MX" b="1" dirty="0">
              <a:solidFill>
                <a:schemeClr val="accent2">
                  <a:lumMod val="50000"/>
                </a:schemeClr>
              </a:solidFill>
              <a:latin typeface="Calibri" panose="020F0502020204030204" pitchFamily="34" charset="0"/>
              <a:ea typeface="Calibri" panose="020F0502020204030204" pitchFamily="34" charset="0"/>
              <a:cs typeface="Times New Roman" panose="02020603050405020304" pitchFamily="18" charset="0"/>
            </a:endParaRPr>
          </a:p>
          <a:p>
            <a:endParaRPr lang="es-MX" dirty="0"/>
          </a:p>
        </p:txBody>
      </p:sp>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17373" y="4719957"/>
            <a:ext cx="5195454" cy="2087367"/>
          </a:xfrm>
          <a:prstGeom prst="rect">
            <a:avLst/>
          </a:prstGeom>
        </p:spPr>
      </p:pic>
      <p:sp>
        <p:nvSpPr>
          <p:cNvPr id="5" name="Flecha abajo 4"/>
          <p:cNvSpPr/>
          <p:nvPr/>
        </p:nvSpPr>
        <p:spPr>
          <a:xfrm>
            <a:off x="7626927" y="4371185"/>
            <a:ext cx="166255" cy="46759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Flecha curvada hacia abajo 5"/>
          <p:cNvSpPr/>
          <p:nvPr/>
        </p:nvSpPr>
        <p:spPr>
          <a:xfrm>
            <a:off x="7508297" y="5399055"/>
            <a:ext cx="446809" cy="228600"/>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
        <p:nvSpPr>
          <p:cNvPr id="7" name="Flecha curvada hacia arriba 6"/>
          <p:cNvSpPr/>
          <p:nvPr/>
        </p:nvSpPr>
        <p:spPr>
          <a:xfrm>
            <a:off x="7484051" y="5763640"/>
            <a:ext cx="452005" cy="271972"/>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
        <p:nvSpPr>
          <p:cNvPr id="8" name="Rectángulo 7"/>
          <p:cNvSpPr/>
          <p:nvPr/>
        </p:nvSpPr>
        <p:spPr>
          <a:xfrm>
            <a:off x="924106" y="2649682"/>
            <a:ext cx="6515100" cy="1797627"/>
          </a:xfrm>
          <a:prstGeom prst="rect">
            <a:avLst/>
          </a:prstGeom>
          <a:solidFill>
            <a:schemeClr val="accent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9646259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00200" y="609342"/>
            <a:ext cx="7543800" cy="590949"/>
          </a:xfrm>
        </p:spPr>
        <p:txBody>
          <a:bodyPr>
            <a:normAutofit/>
          </a:bodyPr>
          <a:lstStyle/>
          <a:p>
            <a:r>
              <a:rPr lang="es-MX" sz="3200" dirty="0" smtClean="0">
                <a:solidFill>
                  <a:schemeClr val="accent1">
                    <a:lumMod val="50000"/>
                  </a:schemeClr>
                </a:solidFill>
                <a:latin typeface="Arial" panose="020B0604020202020204" pitchFamily="34" charset="0"/>
                <a:cs typeface="Arial" panose="020B0604020202020204" pitchFamily="34" charset="0"/>
              </a:rPr>
              <a:t>ALGUNOS CONCEPTOS ÚTILES</a:t>
            </a:r>
            <a:endParaRPr lang="es-MX" sz="3200" dirty="0">
              <a:solidFill>
                <a:schemeClr val="accent1">
                  <a:lumMod val="50000"/>
                </a:schemeClr>
              </a:solidFill>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1259378" y="1549824"/>
            <a:ext cx="7718367" cy="4868965"/>
          </a:xfrm>
        </p:spPr>
        <p:txBody>
          <a:bodyPr>
            <a:normAutofit fontScale="92500" lnSpcReduction="10000"/>
          </a:bodyPr>
          <a:lstStyle/>
          <a:p>
            <a:r>
              <a:rPr lang="es-MX" sz="2400" b="1" dirty="0" smtClean="0">
                <a:solidFill>
                  <a:schemeClr val="accent1">
                    <a:lumMod val="50000"/>
                  </a:schemeClr>
                </a:solidFill>
                <a:latin typeface="Arial" panose="020B0604020202020204" pitchFamily="34" charset="0"/>
                <a:cs typeface="Arial" panose="020B0604020202020204" pitchFamily="34" charset="0"/>
              </a:rPr>
              <a:t>Unidades de medida de la radiación</a:t>
            </a:r>
          </a:p>
          <a:p>
            <a:pPr marL="0" indent="0">
              <a:lnSpc>
                <a:spcPct val="90000"/>
              </a:lnSpc>
              <a:buNone/>
              <a:defRPr/>
            </a:pPr>
            <a:r>
              <a:rPr lang="es-MX" sz="2400" b="1" dirty="0" err="1" smtClean="0">
                <a:solidFill>
                  <a:schemeClr val="accent2">
                    <a:lumMod val="50000"/>
                  </a:schemeClr>
                </a:solidFill>
                <a:latin typeface="Arial" panose="020B0604020202020204" pitchFamily="34" charset="0"/>
                <a:cs typeface="Arial" panose="020B0604020202020204" pitchFamily="34" charset="0"/>
              </a:rPr>
              <a:t>Radiometria</a:t>
            </a:r>
            <a:r>
              <a:rPr lang="es-MX" sz="2400" b="1" dirty="0" smtClean="0">
                <a:solidFill>
                  <a:schemeClr val="accent2">
                    <a:lumMod val="50000"/>
                  </a:schemeClr>
                </a:solidFill>
                <a:latin typeface="Arial" panose="020B0604020202020204" pitchFamily="34" charset="0"/>
                <a:cs typeface="Arial" panose="020B0604020202020204" pitchFamily="34" charset="0"/>
              </a:rPr>
              <a:t>: </a:t>
            </a:r>
            <a:r>
              <a:rPr lang="es-MX" sz="2200" dirty="0" smtClean="0">
                <a:solidFill>
                  <a:schemeClr val="accent2">
                    <a:lumMod val="50000"/>
                  </a:schemeClr>
                </a:solidFill>
              </a:rPr>
              <a:t>enfoque ondulatorio y corpuscular (</a:t>
            </a:r>
            <a:r>
              <a:rPr lang="es-MX" sz="2200" dirty="0" err="1" smtClean="0">
                <a:solidFill>
                  <a:schemeClr val="accent2">
                    <a:lumMod val="50000"/>
                  </a:schemeClr>
                </a:solidFill>
              </a:rPr>
              <a:t>cuantico</a:t>
            </a:r>
            <a:r>
              <a:rPr lang="es-MX" sz="2200" dirty="0" smtClean="0">
                <a:solidFill>
                  <a:schemeClr val="accent2">
                    <a:lumMod val="50000"/>
                  </a:schemeClr>
                </a:solidFill>
              </a:rPr>
              <a:t>)</a:t>
            </a:r>
          </a:p>
          <a:p>
            <a:pPr marL="0" indent="0">
              <a:buNone/>
            </a:pPr>
            <a:r>
              <a:rPr lang="es-MX" sz="2400" dirty="0" smtClean="0">
                <a:solidFill>
                  <a:schemeClr val="accent2">
                    <a:lumMod val="50000"/>
                  </a:schemeClr>
                </a:solidFill>
                <a:latin typeface="Arial" panose="020B0604020202020204" pitchFamily="34" charset="0"/>
                <a:cs typeface="Arial" panose="020B0604020202020204" pitchFamily="34" charset="0"/>
              </a:rPr>
              <a:t>           Watt: Wm</a:t>
            </a:r>
            <a:r>
              <a:rPr lang="es-MX" sz="2400" baseline="30000" dirty="0" smtClean="0">
                <a:solidFill>
                  <a:schemeClr val="accent2">
                    <a:lumMod val="50000"/>
                  </a:schemeClr>
                </a:solidFill>
                <a:latin typeface="Arial" panose="020B0604020202020204" pitchFamily="34" charset="0"/>
                <a:cs typeface="Arial" panose="020B0604020202020204" pitchFamily="34" charset="0"/>
              </a:rPr>
              <a:t>-2</a:t>
            </a:r>
          </a:p>
          <a:p>
            <a:pPr marL="0" indent="0">
              <a:buNone/>
            </a:pPr>
            <a:r>
              <a:rPr lang="es-MX" sz="2400" dirty="0" smtClean="0">
                <a:solidFill>
                  <a:schemeClr val="accent2">
                    <a:lumMod val="50000"/>
                  </a:schemeClr>
                </a:solidFill>
                <a:latin typeface="Arial" panose="020B0604020202020204" pitchFamily="34" charset="0"/>
                <a:cs typeface="Arial" panose="020B0604020202020204" pitchFamily="34" charset="0"/>
              </a:rPr>
              <a:t>           Joule: m</a:t>
            </a:r>
            <a:r>
              <a:rPr lang="es-MX" sz="2400" baseline="30000" dirty="0" smtClean="0">
                <a:solidFill>
                  <a:schemeClr val="accent2">
                    <a:lumMod val="50000"/>
                  </a:schemeClr>
                </a:solidFill>
                <a:latin typeface="Arial" panose="020B0604020202020204" pitchFamily="34" charset="0"/>
                <a:cs typeface="Arial" panose="020B0604020202020204" pitchFamily="34" charset="0"/>
              </a:rPr>
              <a:t>-2</a:t>
            </a:r>
            <a:r>
              <a:rPr lang="es-MX" sz="2400" dirty="0" smtClean="0">
                <a:solidFill>
                  <a:schemeClr val="accent2">
                    <a:lumMod val="50000"/>
                  </a:schemeClr>
                </a:solidFill>
                <a:latin typeface="Arial" panose="020B0604020202020204" pitchFamily="34" charset="0"/>
                <a:cs typeface="Arial" panose="020B0604020202020204" pitchFamily="34" charset="0"/>
              </a:rPr>
              <a:t>s</a:t>
            </a:r>
            <a:r>
              <a:rPr lang="es-MX" sz="2400" baseline="30000" dirty="0" smtClean="0">
                <a:solidFill>
                  <a:schemeClr val="accent2">
                    <a:lumMod val="50000"/>
                  </a:schemeClr>
                </a:solidFill>
                <a:latin typeface="Arial" panose="020B0604020202020204" pitchFamily="34" charset="0"/>
                <a:cs typeface="Arial" panose="020B0604020202020204" pitchFamily="34" charset="0"/>
              </a:rPr>
              <a:t>-1</a:t>
            </a:r>
          </a:p>
          <a:p>
            <a:pPr marL="0" indent="0">
              <a:buNone/>
            </a:pPr>
            <a:r>
              <a:rPr lang="es-MX" sz="2400" baseline="30000" dirty="0">
                <a:solidFill>
                  <a:schemeClr val="accent2">
                    <a:lumMod val="50000"/>
                  </a:schemeClr>
                </a:solidFill>
                <a:latin typeface="Arial" panose="020B0604020202020204" pitchFamily="34" charset="0"/>
                <a:cs typeface="Arial" panose="020B0604020202020204" pitchFamily="34" charset="0"/>
              </a:rPr>
              <a:t> </a:t>
            </a:r>
            <a:r>
              <a:rPr lang="es-MX" sz="2400" dirty="0" smtClean="0">
                <a:solidFill>
                  <a:schemeClr val="accent2">
                    <a:lumMod val="50000"/>
                  </a:schemeClr>
                </a:solidFill>
                <a:latin typeface="Arial" panose="020B0604020202020204" pitchFamily="34" charset="0"/>
                <a:cs typeface="Arial" panose="020B0604020202020204" pitchFamily="34" charset="0"/>
              </a:rPr>
              <a:t>          Mol de fotones: μMm</a:t>
            </a:r>
            <a:r>
              <a:rPr lang="es-MX" sz="2400" b="1" baseline="30000" dirty="0" smtClean="0">
                <a:solidFill>
                  <a:schemeClr val="accent2">
                    <a:lumMod val="50000"/>
                  </a:schemeClr>
                </a:solidFill>
                <a:latin typeface="Arial" panose="020B0604020202020204" pitchFamily="34" charset="0"/>
                <a:cs typeface="Arial" panose="020B0604020202020204" pitchFamily="34" charset="0"/>
              </a:rPr>
              <a:t>-2</a:t>
            </a:r>
            <a:r>
              <a:rPr lang="es-MX" sz="2400" dirty="0" smtClean="0">
                <a:solidFill>
                  <a:schemeClr val="accent2">
                    <a:lumMod val="50000"/>
                  </a:schemeClr>
                </a:solidFill>
                <a:latin typeface="Arial" panose="020B0604020202020204" pitchFamily="34" charset="0"/>
                <a:cs typeface="Arial" panose="020B0604020202020204" pitchFamily="34" charset="0"/>
              </a:rPr>
              <a:t>s</a:t>
            </a:r>
            <a:r>
              <a:rPr lang="es-MX" sz="2400" b="1" baseline="30000" dirty="0" smtClean="0">
                <a:solidFill>
                  <a:schemeClr val="accent2">
                    <a:lumMod val="50000"/>
                  </a:schemeClr>
                </a:solidFill>
                <a:latin typeface="Arial" panose="020B0604020202020204" pitchFamily="34" charset="0"/>
                <a:cs typeface="Arial" panose="020B0604020202020204" pitchFamily="34" charset="0"/>
              </a:rPr>
              <a:t>-1</a:t>
            </a:r>
          </a:p>
          <a:p>
            <a:pPr marL="0" indent="0">
              <a:buNone/>
            </a:pPr>
            <a:r>
              <a:rPr lang="es-MX" sz="2400" dirty="0" smtClean="0">
                <a:solidFill>
                  <a:schemeClr val="accent2">
                    <a:lumMod val="50000"/>
                  </a:schemeClr>
                </a:solidFill>
                <a:latin typeface="Arial" panose="020B0604020202020204" pitchFamily="34" charset="0"/>
                <a:cs typeface="Arial" panose="020B0604020202020204" pitchFamily="34" charset="0"/>
              </a:rPr>
              <a:t>          </a:t>
            </a:r>
            <a:r>
              <a:rPr lang="es-MX" sz="2400" dirty="0" err="1" smtClean="0">
                <a:solidFill>
                  <a:schemeClr val="accent2">
                    <a:lumMod val="50000"/>
                  </a:schemeClr>
                </a:solidFill>
                <a:latin typeface="Arial" panose="020B0604020202020204" pitchFamily="34" charset="0"/>
                <a:cs typeface="Arial" panose="020B0604020202020204" pitchFamily="34" charset="0"/>
              </a:rPr>
              <a:t>Calorias</a:t>
            </a:r>
            <a:r>
              <a:rPr lang="es-MX" sz="2400" dirty="0" smtClean="0">
                <a:solidFill>
                  <a:schemeClr val="accent2">
                    <a:lumMod val="50000"/>
                  </a:schemeClr>
                </a:solidFill>
                <a:latin typeface="Arial" panose="020B0604020202020204" pitchFamily="34" charset="0"/>
                <a:cs typeface="Arial" panose="020B0604020202020204" pitchFamily="34" charset="0"/>
              </a:rPr>
              <a:t>: Cal</a:t>
            </a:r>
          </a:p>
          <a:p>
            <a:pPr marL="0" indent="0">
              <a:buNone/>
            </a:pPr>
            <a:endParaRPr lang="es-MX" sz="2400" dirty="0" smtClean="0">
              <a:solidFill>
                <a:schemeClr val="accent2">
                  <a:lumMod val="50000"/>
                </a:schemeClr>
              </a:solidFill>
              <a:latin typeface="Arial" panose="020B0604020202020204" pitchFamily="34" charset="0"/>
              <a:cs typeface="Arial" panose="020B0604020202020204" pitchFamily="34" charset="0"/>
            </a:endParaRPr>
          </a:p>
          <a:p>
            <a:r>
              <a:rPr lang="es-MX" sz="2400" b="1" dirty="0" smtClean="0">
                <a:solidFill>
                  <a:schemeClr val="accent2">
                    <a:lumMod val="50000"/>
                  </a:schemeClr>
                </a:solidFill>
                <a:latin typeface="Arial" panose="020B0604020202020204" pitchFamily="34" charset="0"/>
                <a:cs typeface="Arial" panose="020B0604020202020204" pitchFamily="34" charset="0"/>
              </a:rPr>
              <a:t>Fotometría: </a:t>
            </a:r>
            <a:r>
              <a:rPr lang="es-MX" sz="2400" dirty="0" smtClean="0">
                <a:solidFill>
                  <a:schemeClr val="accent2">
                    <a:lumMod val="50000"/>
                  </a:schemeClr>
                </a:solidFill>
                <a:latin typeface="Arial" panose="020B0604020202020204" pitchFamily="34" charset="0"/>
                <a:cs typeface="Arial" panose="020B0604020202020204" pitchFamily="34" charset="0"/>
              </a:rPr>
              <a:t>en relación a la percepción del ojo humano</a:t>
            </a:r>
          </a:p>
          <a:p>
            <a:pPr marL="0" indent="0">
              <a:buNone/>
            </a:pPr>
            <a:r>
              <a:rPr lang="es-MX" sz="2400" dirty="0" smtClean="0">
                <a:solidFill>
                  <a:schemeClr val="accent2">
                    <a:lumMod val="50000"/>
                  </a:schemeClr>
                </a:solidFill>
                <a:latin typeface="Arial" panose="020B0604020202020204" pitchFamily="34" charset="0"/>
                <a:cs typeface="Arial" panose="020B0604020202020204" pitchFamily="34" charset="0"/>
              </a:rPr>
              <a:t>          Lumen</a:t>
            </a:r>
          </a:p>
          <a:p>
            <a:pPr marL="0" indent="0">
              <a:buNone/>
            </a:pPr>
            <a:r>
              <a:rPr lang="es-MX" sz="2400" dirty="0" smtClean="0">
                <a:solidFill>
                  <a:schemeClr val="accent2">
                    <a:lumMod val="50000"/>
                  </a:schemeClr>
                </a:solidFill>
                <a:latin typeface="Arial" panose="020B0604020202020204" pitchFamily="34" charset="0"/>
                <a:cs typeface="Arial" panose="020B0604020202020204" pitchFamily="34" charset="0"/>
              </a:rPr>
              <a:t>          Lux</a:t>
            </a:r>
          </a:p>
          <a:p>
            <a:pPr marL="0" indent="0">
              <a:buNone/>
            </a:pPr>
            <a:r>
              <a:rPr lang="es-MX" sz="2400" dirty="0" smtClean="0">
                <a:solidFill>
                  <a:schemeClr val="accent2">
                    <a:lumMod val="50000"/>
                  </a:schemeClr>
                </a:solidFill>
                <a:latin typeface="Arial" panose="020B0604020202020204" pitchFamily="34" charset="0"/>
                <a:cs typeface="Arial" panose="020B0604020202020204" pitchFamily="34" charset="0"/>
              </a:rPr>
              <a:t>          </a:t>
            </a:r>
            <a:r>
              <a:rPr lang="es-MX" sz="2400" dirty="0" err="1" smtClean="0">
                <a:solidFill>
                  <a:schemeClr val="accent2">
                    <a:lumMod val="50000"/>
                  </a:schemeClr>
                </a:solidFill>
                <a:latin typeface="Arial" panose="020B0604020202020204" pitchFamily="34" charset="0"/>
                <a:cs typeface="Arial" panose="020B0604020202020204" pitchFamily="34" charset="0"/>
              </a:rPr>
              <a:t>Foot</a:t>
            </a:r>
            <a:r>
              <a:rPr lang="es-MX" sz="2400" dirty="0" smtClean="0">
                <a:solidFill>
                  <a:schemeClr val="accent2">
                    <a:lumMod val="50000"/>
                  </a:schemeClr>
                </a:solidFill>
                <a:latin typeface="Arial" panose="020B0604020202020204" pitchFamily="34" charset="0"/>
                <a:cs typeface="Arial" panose="020B0604020202020204" pitchFamily="34" charset="0"/>
              </a:rPr>
              <a:t> </a:t>
            </a:r>
            <a:r>
              <a:rPr lang="es-MX" sz="2400" dirty="0" err="1" smtClean="0">
                <a:solidFill>
                  <a:schemeClr val="accent2">
                    <a:lumMod val="50000"/>
                  </a:schemeClr>
                </a:solidFill>
                <a:latin typeface="Arial" panose="020B0604020202020204" pitchFamily="34" charset="0"/>
                <a:cs typeface="Arial" panose="020B0604020202020204" pitchFamily="34" charset="0"/>
              </a:rPr>
              <a:t>candles</a:t>
            </a:r>
            <a:r>
              <a:rPr lang="es-MX" sz="2400" dirty="0" smtClean="0">
                <a:solidFill>
                  <a:schemeClr val="accent2">
                    <a:lumMod val="50000"/>
                  </a:schemeClr>
                </a:solidFill>
                <a:latin typeface="Arial" panose="020B0604020202020204" pitchFamily="34" charset="0"/>
                <a:cs typeface="Arial" panose="020B0604020202020204" pitchFamily="34" charset="0"/>
              </a:rPr>
              <a:t> (</a:t>
            </a:r>
            <a:r>
              <a:rPr lang="es-MX" sz="2400" dirty="0" err="1" smtClean="0">
                <a:solidFill>
                  <a:schemeClr val="accent2">
                    <a:lumMod val="50000"/>
                  </a:schemeClr>
                </a:solidFill>
                <a:latin typeface="Arial" panose="020B0604020202020204" pitchFamily="34" charset="0"/>
                <a:cs typeface="Arial" panose="020B0604020202020204" pitchFamily="34" charset="0"/>
              </a:rPr>
              <a:t>Fc</a:t>
            </a:r>
            <a:r>
              <a:rPr lang="es-MX" sz="2400" dirty="0" smtClean="0">
                <a:solidFill>
                  <a:schemeClr val="accent2">
                    <a:lumMod val="50000"/>
                  </a:schemeClr>
                </a:solidFill>
                <a:latin typeface="Arial" panose="020B0604020202020204" pitchFamily="34" charset="0"/>
                <a:cs typeface="Arial" panose="020B0604020202020204" pitchFamily="34" charset="0"/>
              </a:rPr>
              <a:t>)</a:t>
            </a:r>
          </a:p>
          <a:p>
            <a:endParaRPr lang="es-MX" sz="2400" baseline="30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731110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589124" y="1395846"/>
            <a:ext cx="6591985" cy="3777622"/>
          </a:xfrm>
        </p:spPr>
        <p:txBody>
          <a:bodyPr/>
          <a:lstStyle/>
          <a:p>
            <a:r>
              <a:rPr lang="es-MX" sz="2800" b="1" dirty="0" err="1" smtClean="0">
                <a:solidFill>
                  <a:schemeClr val="accent2">
                    <a:lumMod val="50000"/>
                  </a:schemeClr>
                </a:solidFill>
              </a:rPr>
              <a:t>Interconversión</a:t>
            </a:r>
            <a:r>
              <a:rPr lang="es-MX" sz="2800" b="1" dirty="0" smtClean="0">
                <a:solidFill>
                  <a:schemeClr val="accent2">
                    <a:lumMod val="50000"/>
                  </a:schemeClr>
                </a:solidFill>
              </a:rPr>
              <a:t> </a:t>
            </a:r>
            <a:r>
              <a:rPr lang="es-MX" sz="2800" b="1" dirty="0">
                <a:solidFill>
                  <a:schemeClr val="accent2">
                    <a:lumMod val="50000"/>
                  </a:schemeClr>
                </a:solidFill>
              </a:rPr>
              <a:t>de unidades </a:t>
            </a:r>
            <a:endParaRPr lang="es-MX" sz="2800" dirty="0">
              <a:solidFill>
                <a:schemeClr val="accent2">
                  <a:lumMod val="50000"/>
                </a:schemeClr>
              </a:solidFill>
            </a:endParaRPr>
          </a:p>
          <a:p>
            <a:pPr marL="0" indent="0">
              <a:buNone/>
            </a:pPr>
            <a:r>
              <a:rPr lang="es-MX" b="1" dirty="0">
                <a:solidFill>
                  <a:schemeClr val="accent2">
                    <a:lumMod val="50000"/>
                  </a:schemeClr>
                </a:solidFill>
              </a:rPr>
              <a:t> </a:t>
            </a:r>
            <a:endParaRPr lang="es-MX" dirty="0">
              <a:solidFill>
                <a:schemeClr val="accent2">
                  <a:lumMod val="50000"/>
                </a:schemeClr>
              </a:solidFill>
            </a:endParaRPr>
          </a:p>
          <a:p>
            <a:r>
              <a:rPr lang="es-MX" b="1" dirty="0">
                <a:solidFill>
                  <a:schemeClr val="accent2">
                    <a:lumMod val="50000"/>
                  </a:schemeClr>
                </a:solidFill>
              </a:rPr>
              <a:t>1Wm</a:t>
            </a:r>
            <a:r>
              <a:rPr lang="es-MX" b="1" baseline="30000" dirty="0">
                <a:solidFill>
                  <a:schemeClr val="accent2">
                    <a:lumMod val="50000"/>
                  </a:schemeClr>
                </a:solidFill>
              </a:rPr>
              <a:t>-2</a:t>
            </a:r>
            <a:r>
              <a:rPr lang="es-MX" b="1" dirty="0">
                <a:solidFill>
                  <a:schemeClr val="accent2">
                    <a:lumMod val="50000"/>
                  </a:schemeClr>
                </a:solidFill>
              </a:rPr>
              <a:t> s</a:t>
            </a:r>
            <a:r>
              <a:rPr lang="es-MX" b="1" baseline="30000" dirty="0">
                <a:solidFill>
                  <a:schemeClr val="accent2">
                    <a:lumMod val="50000"/>
                  </a:schemeClr>
                </a:solidFill>
              </a:rPr>
              <a:t>-1</a:t>
            </a:r>
            <a:r>
              <a:rPr lang="es-MX" b="1" dirty="0">
                <a:solidFill>
                  <a:schemeClr val="accent2">
                    <a:lumMod val="50000"/>
                  </a:schemeClr>
                </a:solidFill>
              </a:rPr>
              <a:t> = 1  Joule</a:t>
            </a:r>
            <a:endParaRPr lang="es-MX" dirty="0">
              <a:solidFill>
                <a:schemeClr val="accent2">
                  <a:lumMod val="50000"/>
                </a:schemeClr>
              </a:solidFill>
            </a:endParaRPr>
          </a:p>
          <a:p>
            <a:r>
              <a:rPr lang="es-MX" b="1" dirty="0">
                <a:solidFill>
                  <a:schemeClr val="accent2">
                    <a:lumMod val="50000"/>
                  </a:schemeClr>
                </a:solidFill>
              </a:rPr>
              <a:t>1 Joule = .2390 cal</a:t>
            </a:r>
            <a:endParaRPr lang="es-MX" dirty="0">
              <a:solidFill>
                <a:schemeClr val="accent2">
                  <a:lumMod val="50000"/>
                </a:schemeClr>
              </a:solidFill>
            </a:endParaRPr>
          </a:p>
          <a:p>
            <a:r>
              <a:rPr lang="es-MX" b="1" dirty="0">
                <a:solidFill>
                  <a:schemeClr val="accent2">
                    <a:lumMod val="50000"/>
                  </a:schemeClr>
                </a:solidFill>
              </a:rPr>
              <a:t>1 cal =  4.184 </a:t>
            </a:r>
            <a:r>
              <a:rPr lang="es-MX" b="1" dirty="0" err="1">
                <a:solidFill>
                  <a:schemeClr val="accent2">
                    <a:lumMod val="50000"/>
                  </a:schemeClr>
                </a:solidFill>
              </a:rPr>
              <a:t>joules</a:t>
            </a:r>
            <a:endParaRPr lang="es-MX" dirty="0">
              <a:solidFill>
                <a:schemeClr val="accent2">
                  <a:lumMod val="50000"/>
                </a:schemeClr>
              </a:solidFill>
            </a:endParaRPr>
          </a:p>
          <a:p>
            <a:r>
              <a:rPr lang="es-MX" b="1" dirty="0">
                <a:solidFill>
                  <a:schemeClr val="accent2">
                    <a:lumMod val="50000"/>
                  </a:schemeClr>
                </a:solidFill>
              </a:rPr>
              <a:t>1 unidad térmica británica (</a:t>
            </a:r>
            <a:r>
              <a:rPr lang="es-MX" b="1" dirty="0" err="1">
                <a:solidFill>
                  <a:schemeClr val="accent2">
                    <a:lumMod val="50000"/>
                  </a:schemeClr>
                </a:solidFill>
              </a:rPr>
              <a:t>btu</a:t>
            </a:r>
            <a:r>
              <a:rPr lang="es-MX" b="1" dirty="0">
                <a:solidFill>
                  <a:schemeClr val="accent2">
                    <a:lumMod val="50000"/>
                  </a:schemeClr>
                </a:solidFill>
              </a:rPr>
              <a:t>) = 252 calorías (cal)</a:t>
            </a:r>
            <a:endParaRPr lang="es-MX" dirty="0">
              <a:solidFill>
                <a:schemeClr val="accent2">
                  <a:lumMod val="50000"/>
                </a:schemeClr>
              </a:solidFill>
            </a:endParaRPr>
          </a:p>
          <a:p>
            <a:r>
              <a:rPr lang="es-MX" b="1" dirty="0">
                <a:solidFill>
                  <a:schemeClr val="accent2">
                    <a:lumMod val="50000"/>
                  </a:schemeClr>
                </a:solidFill>
              </a:rPr>
              <a:t>1 </a:t>
            </a:r>
            <a:r>
              <a:rPr lang="es-MX" b="1" dirty="0" err="1">
                <a:solidFill>
                  <a:schemeClr val="accent2">
                    <a:lumMod val="50000"/>
                  </a:schemeClr>
                </a:solidFill>
              </a:rPr>
              <a:t>micromol</a:t>
            </a:r>
            <a:r>
              <a:rPr lang="es-MX" b="1" dirty="0">
                <a:solidFill>
                  <a:schemeClr val="accent2">
                    <a:lumMod val="50000"/>
                  </a:schemeClr>
                </a:solidFill>
              </a:rPr>
              <a:t> de fotones a </a:t>
            </a:r>
            <a:r>
              <a:rPr lang="es-MX" b="1" dirty="0" smtClean="0">
                <a:solidFill>
                  <a:schemeClr val="accent2">
                    <a:lumMod val="50000"/>
                  </a:schemeClr>
                </a:solidFill>
              </a:rPr>
              <a:t>wm</a:t>
            </a:r>
            <a:r>
              <a:rPr lang="es-MX" b="1" baseline="30000" dirty="0" smtClean="0">
                <a:solidFill>
                  <a:schemeClr val="accent2">
                    <a:lumMod val="50000"/>
                  </a:schemeClr>
                </a:solidFill>
              </a:rPr>
              <a:t>-2</a:t>
            </a:r>
            <a:r>
              <a:rPr lang="es-MX" b="1" dirty="0" smtClean="0">
                <a:solidFill>
                  <a:schemeClr val="accent2">
                    <a:lumMod val="50000"/>
                  </a:schemeClr>
                </a:solidFill>
              </a:rPr>
              <a:t> </a:t>
            </a:r>
            <a:r>
              <a:rPr lang="es-MX" b="1" dirty="0">
                <a:solidFill>
                  <a:schemeClr val="accent2">
                    <a:lumMod val="50000"/>
                  </a:schemeClr>
                </a:solidFill>
              </a:rPr>
              <a:t>s</a:t>
            </a:r>
            <a:r>
              <a:rPr lang="es-MX" b="1" baseline="30000" dirty="0">
                <a:solidFill>
                  <a:schemeClr val="accent2">
                    <a:lumMod val="50000"/>
                  </a:schemeClr>
                </a:solidFill>
              </a:rPr>
              <a:t>-1</a:t>
            </a:r>
            <a:endParaRPr lang="es-MX" baseline="30000" dirty="0">
              <a:solidFill>
                <a:schemeClr val="accent2">
                  <a:lumMod val="50000"/>
                </a:schemeClr>
              </a:solidFill>
            </a:endParaRPr>
          </a:p>
          <a:p>
            <a:endParaRPr lang="es-MX" dirty="0"/>
          </a:p>
        </p:txBody>
      </p:sp>
    </p:spTree>
    <p:extLst>
      <p:ext uri="{BB962C8B-B14F-4D97-AF65-F5344CB8AC3E}">
        <p14:creationId xmlns:p14="http://schemas.microsoft.com/office/powerpoint/2010/main" val="2799628923"/>
      </p:ext>
    </p:extLst>
  </p:cSld>
  <p:clrMapOvr>
    <a:masterClrMapping/>
  </p:clrMapOvr>
  <p:timing>
    <p:tnLst>
      <p:par>
        <p:cTn id="1" dur="indefinite" restart="never" nodeType="tmRoot"/>
      </p:par>
    </p:tnLst>
  </p:timing>
</p:sld>
</file>

<file path=ppt/theme/theme1.xml><?xml version="1.0" encoding="utf-8"?>
<a:theme xmlns:a="http://schemas.openxmlformats.org/drawingml/2006/main" name="Espiral">
  <a:themeElements>
    <a:clrScheme name="Espiral">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Espiral">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Espiral">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1255</TotalTime>
  <Words>2207</Words>
  <Application>Microsoft Office PowerPoint</Application>
  <PresentationFormat>Presentación en pantalla (4:3)</PresentationFormat>
  <Paragraphs>199</Paragraphs>
  <Slides>39</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39</vt:i4>
      </vt:variant>
    </vt:vector>
  </HeadingPairs>
  <TitlesOfParts>
    <vt:vector size="46" baseType="lpstr">
      <vt:lpstr>Arial</vt:lpstr>
      <vt:lpstr>Calibri</vt:lpstr>
      <vt:lpstr>Century Gothic</vt:lpstr>
      <vt:lpstr>Times New Roman</vt:lpstr>
      <vt:lpstr>Verdana</vt:lpstr>
      <vt:lpstr>Wingdings 3</vt:lpstr>
      <vt:lpstr>Espiral</vt:lpstr>
      <vt:lpstr>UNIVERSIDAD AUTÓNOMA DEL ESTADO DE MÉXICO Facultad de Ciencias Agrícolas</vt:lpstr>
      <vt:lpstr>PRESENTACIÓN</vt:lpstr>
      <vt:lpstr>INSTRUCCIONES PARA EL USO DE ESTA PRESENTACIÓN </vt:lpstr>
      <vt:lpstr>OBJETIVO DE LA UNIDAD DE APRENDIZAJE</vt:lpstr>
      <vt:lpstr>CONTENIDO</vt:lpstr>
      <vt:lpstr>INTRODUCCIÓN</vt:lpstr>
      <vt:lpstr>FOTOSINTESIS A NIVEL DOSEL </vt:lpstr>
      <vt:lpstr>ALGUNOS CONCEPTOS ÚTILES</vt:lpstr>
      <vt:lpstr>Presentación de PowerPoint</vt:lpstr>
      <vt:lpstr>Constante solar</vt:lpstr>
      <vt:lpstr>Espectro electromagnético</vt:lpstr>
      <vt:lpstr>Radiación fotosintéticamente activa (RFA)</vt:lpstr>
      <vt:lpstr>Presentación de PowerPoint</vt:lpstr>
      <vt:lpstr>ALGUNOS ASPECTOS A CONSIDERAR EN EL ESTUDIO DE LA INTERCEPCION DE LA RADIACION SOLAR EN CAMPO</vt:lpstr>
      <vt:lpstr>Presentación de PowerPoint</vt:lpstr>
      <vt:lpstr>PROPIEDADES ÓPTICAS DE UNA HOJA DE FRIJOL   En la figura se muestran los porcentajes de de radiación absorvida, reflejada y transmitida </vt:lpstr>
      <vt:lpstr>Distribución de la radiación fotosintéticamente activa en un bosque. Las unidades están en por ciento de radiación al tope de los árboles.  (se observa que es absorbido casi el 80%)</vt:lpstr>
      <vt:lpstr>El incremento de la luz arriba del punto de compensación incrementa proporcionalmente la fotosíntesis indicando que la fotosíntesis es limitada por la tasa de transporte de electrones lo que es limitada por la cantidad de luz disponible.   El punto de compensación por luz es alcanzado cuando la asimilación fotosintética de CO2 es igual a la cantidad CO2 producida por la respiración.   Al continuar incrementándose la fotosíntesis  esta puede ser eventualmente limitada por la  capacidad de carboxilación de la RUBISCO.  En la obscuridad la respiración causa un flujo neto de CO2. </vt:lpstr>
      <vt:lpstr>CURVAS DE RESPUESTA A LA RADIACION EN HOJAS AL PLENO SOL Y EN LA SOMBRA  Las hojas sombreadas tienen menor actividad fotosintetica que las expuestas a pleno sol y su punto de compenzacion es mas bajo a la máxima tasa de fotosintesis </vt:lpstr>
      <vt:lpstr>DISTRIBUCION ESPECTRAL DE LA LUZ SOLAR ENCIMA DEL DOSEL FOLIAR Y ABAJO  se observa que en la fracción del espectro visible se absorvio la mayor parte por el dosel (1900 A 17.7 μmol m-2s-1)   </vt:lpstr>
      <vt:lpstr>BALANCE DE ENERGIA A NIVEL DE LA PLANTA (Rn)</vt:lpstr>
      <vt:lpstr>AREA FOLIAR (AF)</vt:lpstr>
      <vt:lpstr>ALGUNOS INDICES PARA EVALUAR LA INTERCEPCIONDE LA RACION FOLIAR A NIVEL DE DOSEL</vt:lpstr>
      <vt:lpstr>DURACIÓN DEL ÁREA FOLIAR</vt:lpstr>
      <vt:lpstr>Presentación de PowerPoint</vt:lpstr>
      <vt:lpstr>ÍNDICE DE EXTINCIÓN (K)</vt:lpstr>
      <vt:lpstr>Presentación de PowerPoint</vt:lpstr>
      <vt:lpstr>Presentación de PowerPoint</vt:lpstr>
      <vt:lpstr>Presentación de PowerPoint</vt:lpstr>
      <vt:lpstr>Presentación de PowerPoint</vt:lpstr>
      <vt:lpstr>VALOR DE ORIENTACIÓN FOLIAR (VOF)</vt:lpstr>
      <vt:lpstr>El crecimiento del cultivo está determinado por la fotosíntesis, por ello existe una relación lineal entre la biomasa total acumulada y la cantidad de radiación fotosintéticamente activa interceptada (aquella radiación a la que responde la fotosíntesis, entre 400 y 700 nm). Por lo tanto la producción de biomasa puede ser explicada de forma simple a través de la cantidad de radiación interceptada y la eficiencia con que dicha radiación es transformada en biomasa </vt:lpstr>
      <vt:lpstr>Presentación de PowerPoint</vt:lpstr>
      <vt:lpstr>Presentación de PowerPoint</vt:lpstr>
      <vt:lpstr>Producción de biomasa aérea en función de la radiación fotosintéticamente activa (RFA) absorbida acumulada desde floración</vt:lpstr>
      <vt:lpstr>CONVERSION DE LA ENERGIA SOLAR EN CARBOHIDRATOS POR LA HOJA.  Solo el 5% de la energía total incidente es convertida en carbohidratos</vt:lpstr>
      <vt:lpstr>ARQUETIPOS VEGETALES</vt:lpstr>
      <vt:lpstr>BIBLIOGRAFÍA</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INTERCEPCION DE LA RADIACION SOLAR</dc:title>
  <dc:creator>Windows User</dc:creator>
  <cp:lastModifiedBy>UAEM</cp:lastModifiedBy>
  <cp:revision>77</cp:revision>
  <dcterms:created xsi:type="dcterms:W3CDTF">2015-09-15T23:02:54Z</dcterms:created>
  <dcterms:modified xsi:type="dcterms:W3CDTF">2015-10-01T15:01:24Z</dcterms:modified>
</cp:coreProperties>
</file>