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61" r:id="rId2"/>
    <p:sldId id="354" r:id="rId3"/>
    <p:sldId id="355" r:id="rId4"/>
    <p:sldId id="356" r:id="rId5"/>
    <p:sldId id="357" r:id="rId6"/>
    <p:sldId id="358" r:id="rId7"/>
    <p:sldId id="359" r:id="rId8"/>
    <p:sldId id="345" r:id="rId9"/>
    <p:sldId id="257" r:id="rId10"/>
    <p:sldId id="335" r:id="rId11"/>
    <p:sldId id="309" r:id="rId12"/>
    <p:sldId id="368" r:id="rId13"/>
    <p:sldId id="310" r:id="rId14"/>
    <p:sldId id="311" r:id="rId15"/>
    <p:sldId id="312" r:id="rId16"/>
    <p:sldId id="313" r:id="rId17"/>
    <p:sldId id="369" r:id="rId18"/>
    <p:sldId id="314" r:id="rId19"/>
    <p:sldId id="336" r:id="rId20"/>
    <p:sldId id="315" r:id="rId21"/>
    <p:sldId id="363" r:id="rId22"/>
    <p:sldId id="337" r:id="rId23"/>
    <p:sldId id="364" r:id="rId24"/>
    <p:sldId id="338" r:id="rId25"/>
    <p:sldId id="365" r:id="rId26"/>
    <p:sldId id="339" r:id="rId27"/>
    <p:sldId id="366" r:id="rId28"/>
    <p:sldId id="340" r:id="rId29"/>
    <p:sldId id="367" r:id="rId30"/>
    <p:sldId id="341" r:id="rId31"/>
    <p:sldId id="334" r:id="rId32"/>
    <p:sldId id="342" r:id="rId33"/>
    <p:sldId id="343" r:id="rId34"/>
    <p:sldId id="362" r:id="rId35"/>
    <p:sldId id="308"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28E3A"/>
    <a:srgbClr val="D1C3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29" autoAdjust="0"/>
  </p:normalViewPr>
  <p:slideViewPr>
    <p:cSldViewPr>
      <p:cViewPr varScale="1">
        <p:scale>
          <a:sx n="95" d="100"/>
          <a:sy n="95" d="100"/>
        </p:scale>
        <p:origin x="-90"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2379440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1638887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1643784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3932663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3090206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2977657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1280019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337039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4162957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3865922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42005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EC3645-D636-4A1E-9F8B-23B1095F7EE6}" type="datetimeFigureOut">
              <a:rPr lang="es-MX" smtClean="0"/>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78A0EB-9532-460E-82F8-37AF617894C2}" type="slidenum">
              <a:rPr lang="es-MX" smtClean="0"/>
              <a:t>‹Nº›</a:t>
            </a:fld>
            <a:endParaRPr lang="es-MX"/>
          </a:p>
        </p:txBody>
      </p:sp>
    </p:spTree>
    <p:extLst>
      <p:ext uri="{BB962C8B-B14F-4D97-AF65-F5344CB8AC3E}">
        <p14:creationId xmlns:p14="http://schemas.microsoft.com/office/powerpoint/2010/main" val="2981884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www.marketing-xxi.com/proceso-de-la-investigacion-de-mercados-i-24.htm"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www.google.com.mx/url?sa=i&amp;rct=j&amp;q=Gracias&amp;source=images&amp;cd=&amp;cad=rja&amp;docid=PRZ51GmgbCFAQM&amp;tbnid=a8H1MQkZeY7vZM:&amp;ved=0CAUQjRw&amp;url=http://vidanovelada.blogspot.com/2012/12/tienes-un-minuto-gracias.html&amp;ei=fysUUoOnDof7yAGh6YGIAw&amp;bvm=bv.50952593,d.b2I&amp;psig=AFQjCNFC70zj73F6V5M1ibsAHJMoItpMKw&amp;ust=137713995202588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123728" y="3356992"/>
            <a:ext cx="5360640" cy="337592"/>
          </a:xfrm>
        </p:spPr>
        <p:txBody>
          <a:bodyPr>
            <a:normAutofit fontScale="62500" lnSpcReduction="20000"/>
          </a:bodyPr>
          <a:lstStyle/>
          <a:p>
            <a:pPr algn="r"/>
            <a:r>
              <a:rPr lang="es-MX" dirty="0" smtClean="0">
                <a:solidFill>
                  <a:schemeClr val="bg2">
                    <a:lumMod val="25000"/>
                  </a:schemeClr>
                </a:solidFill>
                <a:latin typeface="Times New Roman" pitchFamily="18" charset="0"/>
                <a:cs typeface="Times New Roman" pitchFamily="18" charset="0"/>
              </a:rPr>
              <a:t>Autor: ESPERANZA COTERA REGALADO</a:t>
            </a:r>
            <a:endParaRPr lang="es-MX" dirty="0">
              <a:solidFill>
                <a:schemeClr val="bg2">
                  <a:lumMod val="25000"/>
                </a:schemeClr>
              </a:solidFill>
              <a:latin typeface="Times New Roman" pitchFamily="18" charset="0"/>
              <a:cs typeface="Times New Roman" pitchFamily="18" charset="0"/>
            </a:endParaRPr>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9370"/>
            <a:ext cx="9143999" cy="1440971"/>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4203699" y="5747595"/>
            <a:ext cx="736600" cy="993775"/>
          </a:xfrm>
          <a:prstGeom prst="rect">
            <a:avLst/>
          </a:prstGeom>
          <a:noFill/>
          <a:ln>
            <a:noFill/>
          </a:ln>
        </p:spPr>
      </p:pic>
      <p:sp>
        <p:nvSpPr>
          <p:cNvPr id="7" name="1 Título"/>
          <p:cNvSpPr txBox="1">
            <a:spLocks/>
          </p:cNvSpPr>
          <p:nvPr/>
        </p:nvSpPr>
        <p:spPr>
          <a:xfrm>
            <a:off x="1038652" y="1688356"/>
            <a:ext cx="7171271" cy="432048"/>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1600" b="1" i="1" dirty="0" smtClean="0">
                <a:solidFill>
                  <a:srgbClr val="EEECE1">
                    <a:lumMod val="25000"/>
                  </a:srgbClr>
                </a:solidFill>
                <a:latin typeface="Times New Roman" pitchFamily="18" charset="0"/>
                <a:cs typeface="Times New Roman" pitchFamily="18" charset="0"/>
              </a:rPr>
              <a:t>ADMINISTRACIÓN DE MERCADOTECNIA</a:t>
            </a:r>
            <a:endParaRPr lang="es-MX" sz="2400" b="1" i="1" dirty="0">
              <a:solidFill>
                <a:srgbClr val="EEECE1">
                  <a:lumMod val="25000"/>
                </a:srgbClr>
              </a:solidFill>
              <a:latin typeface="Times New Roman" pitchFamily="18" charset="0"/>
              <a:cs typeface="Times New Roman" pitchFamily="18" charset="0"/>
            </a:endParaRPr>
          </a:p>
        </p:txBody>
      </p:sp>
      <p:sp>
        <p:nvSpPr>
          <p:cNvPr id="8" name="1 Título"/>
          <p:cNvSpPr txBox="1">
            <a:spLocks/>
          </p:cNvSpPr>
          <p:nvPr/>
        </p:nvSpPr>
        <p:spPr>
          <a:xfrm>
            <a:off x="467545" y="2348880"/>
            <a:ext cx="8280920" cy="8640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a:solidFill>
                  <a:srgbClr val="EEECE1">
                    <a:lumMod val="50000"/>
                  </a:srgbClr>
                </a:solidFill>
                <a:latin typeface="Times New Roman" pitchFamily="18" charset="0"/>
                <a:cs typeface="Times New Roman" pitchFamily="18" charset="0"/>
              </a:rPr>
              <a:t>ACUERDOS COMERCIALES EN </a:t>
            </a:r>
            <a:r>
              <a:rPr lang="es-MX" sz="3200" b="1" dirty="0" smtClean="0">
                <a:solidFill>
                  <a:srgbClr val="EEECE1">
                    <a:lumMod val="50000"/>
                  </a:srgbClr>
                </a:solidFill>
                <a:latin typeface="Times New Roman" pitchFamily="18" charset="0"/>
                <a:cs typeface="Times New Roman" pitchFamily="18" charset="0"/>
              </a:rPr>
              <a:t>MÉXICO</a:t>
            </a:r>
            <a:endParaRPr lang="es-MX" sz="2400" b="1" dirty="0">
              <a:solidFill>
                <a:srgbClr val="EEECE1">
                  <a:lumMod val="25000"/>
                </a:srgbClr>
              </a:solidFill>
              <a:latin typeface="Times New Roman" pitchFamily="18" charset="0"/>
              <a:cs typeface="Times New Roman" pitchFamily="18" charset="0"/>
            </a:endParaRPr>
          </a:p>
        </p:txBody>
      </p:sp>
      <p:sp>
        <p:nvSpPr>
          <p:cNvPr id="9" name="2 Subtítulo"/>
          <p:cNvSpPr txBox="1">
            <a:spLocks/>
          </p:cNvSpPr>
          <p:nvPr/>
        </p:nvSpPr>
        <p:spPr>
          <a:xfrm>
            <a:off x="1038651" y="4077072"/>
            <a:ext cx="7171271" cy="2167408"/>
          </a:xfrm>
          <a:prstGeom prst="rect">
            <a:avLst/>
          </a:prstGeom>
        </p:spPr>
        <p:txBody>
          <a:bodyPr vert="horz" lIns="91440" tIns="45720" rIns="91440" bIns="45720" rtlCol="0">
            <a:normAutofit fontScale="92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s-MX" sz="2400" dirty="0" smtClean="0">
                <a:solidFill>
                  <a:srgbClr val="EEECE1">
                    <a:lumMod val="25000"/>
                  </a:srgbClr>
                </a:solidFill>
                <a:latin typeface="Times New Roman" pitchFamily="18" charset="0"/>
                <a:cs typeface="Times New Roman" pitchFamily="18" charset="0"/>
              </a:rPr>
              <a:t>MAESTRÍA EN ADMINISTRACIÓN DE NEGOCIOS </a:t>
            </a:r>
          </a:p>
          <a:p>
            <a:endParaRPr lang="es-MX" sz="2400" dirty="0" smtClean="0">
              <a:solidFill>
                <a:srgbClr val="EEECE1">
                  <a:lumMod val="25000"/>
                </a:srgbClr>
              </a:solidFill>
              <a:latin typeface="Times New Roman" pitchFamily="18" charset="0"/>
              <a:cs typeface="Times New Roman" pitchFamily="18" charset="0"/>
            </a:endParaRPr>
          </a:p>
          <a:p>
            <a:r>
              <a:rPr lang="es-MX" sz="2400" dirty="0" smtClean="0">
                <a:solidFill>
                  <a:srgbClr val="EEECE1">
                    <a:lumMod val="25000"/>
                  </a:srgbClr>
                </a:solidFill>
                <a:latin typeface="Times New Roman" pitchFamily="18" charset="0"/>
                <a:cs typeface="Times New Roman" pitchFamily="18" charset="0"/>
              </a:rPr>
              <a:t>Centro Universitario UAEM Valle de Chalco</a:t>
            </a:r>
          </a:p>
          <a:p>
            <a:endParaRPr lang="es-MX" sz="2400" dirty="0">
              <a:solidFill>
                <a:srgbClr val="EEECE1">
                  <a:lumMod val="25000"/>
                </a:srgbClr>
              </a:solidFill>
              <a:latin typeface="Times New Roman" pitchFamily="18" charset="0"/>
              <a:cs typeface="Times New Roman" pitchFamily="18" charset="0"/>
            </a:endParaRPr>
          </a:p>
          <a:p>
            <a:pPr algn="r"/>
            <a:r>
              <a:rPr lang="es-MX" sz="2400" dirty="0" smtClean="0">
                <a:solidFill>
                  <a:srgbClr val="EEECE1">
                    <a:lumMod val="25000"/>
                  </a:srgbClr>
                </a:solidFill>
                <a:latin typeface="Times New Roman" pitchFamily="18" charset="0"/>
                <a:cs typeface="Times New Roman" pitchFamily="18" charset="0"/>
              </a:rPr>
              <a:t>OCTUBRE 2015</a:t>
            </a:r>
          </a:p>
          <a:p>
            <a:pPr algn="r"/>
            <a:r>
              <a:rPr lang="es-MX" sz="2400" dirty="0" smtClean="0">
                <a:solidFill>
                  <a:srgbClr val="EEECE1">
                    <a:lumMod val="25000"/>
                  </a:srgbClr>
                </a:solidFill>
                <a:latin typeface="Times New Roman" pitchFamily="18" charset="0"/>
                <a:cs typeface="Times New Roman" pitchFamily="18" charset="0"/>
              </a:rPr>
              <a:t> </a:t>
            </a:r>
            <a:endParaRPr lang="es-MX" sz="2400" dirty="0">
              <a:solidFill>
                <a:srgbClr val="EEECE1">
                  <a:lumMod val="25000"/>
                </a:srgbClr>
              </a:solidFill>
              <a:latin typeface="Times New Roman" pitchFamily="18" charset="0"/>
              <a:cs typeface="Times New Roman" pitchFamily="18" charset="0"/>
            </a:endParaRPr>
          </a:p>
        </p:txBody>
      </p:sp>
    </p:spTree>
    <p:extLst>
      <p:ext uri="{BB962C8B-B14F-4D97-AF65-F5344CB8AC3E}">
        <p14:creationId xmlns:p14="http://schemas.microsoft.com/office/powerpoint/2010/main" val="28061117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836712"/>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INTRODUCCIÓN</a:t>
            </a:r>
            <a:endParaRPr lang="es-MX" sz="3200" dirty="0">
              <a:solidFill>
                <a:schemeClr val="bg2">
                  <a:lumMod val="50000"/>
                </a:schemeClr>
              </a:solidFill>
              <a:latin typeface="Times New Roman" pitchFamily="18" charset="0"/>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10" name="9 Rectángulo redondeado"/>
          <p:cNvSpPr/>
          <p:nvPr/>
        </p:nvSpPr>
        <p:spPr>
          <a:xfrm>
            <a:off x="539552" y="5373216"/>
            <a:ext cx="8064896" cy="1296144"/>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s-MX" dirty="0" smtClean="0"/>
              <a:t>México también participa </a:t>
            </a:r>
            <a:r>
              <a:rPr lang="es-MX" dirty="0"/>
              <a:t>activamente en organismos y foros multilaterales y regionales como la Organización Mundial del Comercio (OMC), el Mecanismo de Cooperación Económica Asia-Pacífico (APEC), la Organización para la Cooperación y Desarrollo Económico (OCDE) y la ALADI.</a:t>
            </a:r>
          </a:p>
        </p:txBody>
      </p:sp>
      <p:sp>
        <p:nvSpPr>
          <p:cNvPr id="24" name="23 Rectángulo redondeado"/>
          <p:cNvSpPr/>
          <p:nvPr/>
        </p:nvSpPr>
        <p:spPr>
          <a:xfrm>
            <a:off x="4067944" y="4005064"/>
            <a:ext cx="4608512" cy="89946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a:t>9 acuerdos de comercio (Acuerdos de Complementación Económica y Acuerdos de Alcance Parcial)</a:t>
            </a:r>
          </a:p>
        </p:txBody>
      </p:sp>
      <p:sp>
        <p:nvSpPr>
          <p:cNvPr id="33" name="32 Rectángulo redondeado"/>
          <p:cNvSpPr/>
          <p:nvPr/>
        </p:nvSpPr>
        <p:spPr>
          <a:xfrm>
            <a:off x="4067944" y="1484784"/>
            <a:ext cx="4608512" cy="97146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just"/>
            <a:r>
              <a:rPr lang="es-MX" sz="1200" dirty="0" smtClean="0"/>
              <a:t>10 Tratados de Libre Comercio (</a:t>
            </a:r>
            <a:r>
              <a:rPr lang="es-MX" sz="1200" dirty="0" err="1" smtClean="0"/>
              <a:t>TLCs</a:t>
            </a:r>
            <a:r>
              <a:rPr lang="es-MX" sz="1200" dirty="0" smtClean="0"/>
              <a:t>) con 45 países (E. U., Canadá, Colombia, Costa Rica, Nicaragua, Chile, Israel, El Salvador, Guatemala, Honduras</a:t>
            </a:r>
            <a:r>
              <a:rPr lang="es-MX" sz="1200" dirty="0"/>
              <a:t>, Uruguay, </a:t>
            </a:r>
            <a:r>
              <a:rPr lang="es-MX" sz="1200" dirty="0" smtClean="0"/>
              <a:t>Islandia, Liechtenstein</a:t>
            </a:r>
            <a:r>
              <a:rPr lang="es-MX" sz="1200" dirty="0"/>
              <a:t>, </a:t>
            </a:r>
            <a:r>
              <a:rPr lang="es-MX" sz="1200" dirty="0" smtClean="0"/>
              <a:t>Noruega, Suiza, Japón, Perú, Bolivia, Argentina, Brasil, Ecuador, Paraguay, Panamá, Cuba, entre otros).</a:t>
            </a:r>
            <a:endParaRPr lang="es-MX" sz="1200" dirty="0"/>
          </a:p>
        </p:txBody>
      </p:sp>
      <p:sp>
        <p:nvSpPr>
          <p:cNvPr id="34" name="33 Rectángulo redondeado"/>
          <p:cNvSpPr/>
          <p:nvPr/>
        </p:nvSpPr>
        <p:spPr>
          <a:xfrm>
            <a:off x="4067944" y="2852936"/>
            <a:ext cx="4608512" cy="740505"/>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a:t>30 Acuerdos para la Promoción y Protección Recíproca de las Inversiones (</a:t>
            </a:r>
            <a:r>
              <a:rPr lang="es-MX" dirty="0" err="1"/>
              <a:t>APPRIs</a:t>
            </a:r>
            <a:r>
              <a:rPr lang="es-MX" dirty="0"/>
              <a:t>)</a:t>
            </a:r>
          </a:p>
        </p:txBody>
      </p:sp>
      <p:pic>
        <p:nvPicPr>
          <p:cNvPr id="2050" name="Picture 2" descr="http://revistafortuna.com.mx/contenido/wp-content/uploads/2012/03/Secretaria-de-Economia-y-Waltmart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941" y="2683748"/>
            <a:ext cx="3622270" cy="18973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51266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980728"/>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ANTECEDENTES</a:t>
            </a:r>
            <a:endParaRPr lang="es-MX" sz="3200" dirty="0">
              <a:solidFill>
                <a:schemeClr val="bg2">
                  <a:lumMod val="50000"/>
                </a:schemeClr>
              </a:solidFill>
              <a:latin typeface="Times New Roman" pitchFamily="18" charset="0"/>
              <a:cs typeface="Times New Roman" pitchFamily="18" charset="0"/>
            </a:endParaRPr>
          </a:p>
        </p:txBody>
      </p:sp>
      <p:sp>
        <p:nvSpPr>
          <p:cNvPr id="3" name="2 Llamada rectangular redondeada"/>
          <p:cNvSpPr/>
          <p:nvPr/>
        </p:nvSpPr>
        <p:spPr>
          <a:xfrm>
            <a:off x="2411760" y="2204864"/>
            <a:ext cx="5865060" cy="1318532"/>
          </a:xfrm>
          <a:prstGeom prst="wedgeRoundRectCallou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a:t>Los acuerdos comerciales han sido más o menos limitados en su alcance geográfico, adoptando por lo general la forma </a:t>
            </a:r>
            <a:r>
              <a:rPr lang="es-MX" dirty="0" smtClean="0"/>
              <a:t>de </a:t>
            </a:r>
            <a:r>
              <a:rPr lang="es-MX" dirty="0"/>
              <a:t>tratados comerciales bilaterales, principalmente entre potencias europeas</a:t>
            </a:r>
            <a:r>
              <a:rPr lang="es-MX" dirty="0" smtClean="0"/>
              <a:t>.</a:t>
            </a:r>
            <a:endParaRPr lang="es-MX" dirty="0"/>
          </a:p>
        </p:txBody>
      </p:sp>
      <p:sp>
        <p:nvSpPr>
          <p:cNvPr id="6" name="5 Llamada rectangular"/>
          <p:cNvSpPr/>
          <p:nvPr/>
        </p:nvSpPr>
        <p:spPr>
          <a:xfrm>
            <a:off x="827584" y="4365104"/>
            <a:ext cx="7416824" cy="1872208"/>
          </a:xfrm>
          <a:prstGeom prst="wedgeRectCallou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a:t>No fue sino con la creación del GATT en 1947 cuando la idea de un acuerdo multilateral de mayor amplitud pasó al primer plano de las relaciones comerciales internacionales, </a:t>
            </a:r>
            <a:r>
              <a:rPr lang="es-MX" dirty="0" smtClean="0"/>
              <a:t>iniciando con </a:t>
            </a:r>
            <a:r>
              <a:rPr lang="es-MX" dirty="0"/>
              <a:t>la participación de tan sólo 23 países en un acuerdo plurilateral, para evolucionar luego de forma gradual hacia la composición casi “universal” de la moderna OMC.</a:t>
            </a:r>
          </a:p>
        </p:txBody>
      </p:sp>
      <p:pic>
        <p:nvPicPr>
          <p:cNvPr id="3074" name="Picture 2" descr="http://www.mic.gov.py/v1/sites/172.30.9.105/files/imagecache/200x200/files/images/acuerdos%20de%20negociac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736" y="2028056"/>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0159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980728"/>
            <a:ext cx="8229600" cy="648072"/>
          </a:xfrm>
        </p:spPr>
        <p:txBody>
          <a:bodyPr>
            <a:noAutofit/>
          </a:bodyPr>
          <a:lstStyle/>
          <a:p>
            <a:r>
              <a:rPr lang="es-ES_tradnl" sz="2400" b="1" dirty="0" smtClean="0">
                <a:solidFill>
                  <a:schemeClr val="bg2">
                    <a:lumMod val="50000"/>
                  </a:schemeClr>
                </a:solidFill>
                <a:latin typeface="Times New Roman" pitchFamily="18" charset="0"/>
                <a:cs typeface="Times New Roman" pitchFamily="18" charset="0"/>
              </a:rPr>
              <a:t>ANTECEDENTES</a:t>
            </a:r>
            <a:endParaRPr lang="es-MX" sz="2400" dirty="0">
              <a:solidFill>
                <a:schemeClr val="bg2">
                  <a:lumMod val="50000"/>
                </a:schemeClr>
              </a:solidFill>
              <a:latin typeface="Times New Roman" pitchFamily="18" charset="0"/>
              <a:cs typeface="Times New Roman" pitchFamily="18" charset="0"/>
            </a:endParaRPr>
          </a:p>
        </p:txBody>
      </p:sp>
      <p:sp>
        <p:nvSpPr>
          <p:cNvPr id="11" name="10 Rectángulo redondeado"/>
          <p:cNvSpPr/>
          <p:nvPr/>
        </p:nvSpPr>
        <p:spPr>
          <a:xfrm>
            <a:off x="900985" y="1929167"/>
            <a:ext cx="2913546" cy="563729"/>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solidFill>
                  <a:prstClr val="white"/>
                </a:solidFill>
              </a:rPr>
              <a:t>Independencia de México (1821)</a:t>
            </a:r>
            <a:endParaRPr lang="es-MX" dirty="0">
              <a:solidFill>
                <a:prstClr val="white"/>
              </a:solidFill>
            </a:endParaRPr>
          </a:p>
        </p:txBody>
      </p:sp>
      <p:cxnSp>
        <p:nvCxnSpPr>
          <p:cNvPr id="15" name="14 Conector recto de flecha"/>
          <p:cNvCxnSpPr>
            <a:endCxn id="21" idx="3"/>
          </p:cNvCxnSpPr>
          <p:nvPr/>
        </p:nvCxnSpPr>
        <p:spPr>
          <a:xfrm flipH="1">
            <a:off x="4120146" y="4070904"/>
            <a:ext cx="499162" cy="1"/>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p:nvPr/>
        </p:nvCxnSpPr>
        <p:spPr>
          <a:xfrm>
            <a:off x="3827785" y="2211031"/>
            <a:ext cx="472303" cy="0"/>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 name="1 Elipse"/>
          <p:cNvSpPr/>
          <p:nvPr/>
        </p:nvSpPr>
        <p:spPr>
          <a:xfrm>
            <a:off x="179512" y="1929167"/>
            <a:ext cx="576064" cy="563729"/>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solidFill>
                  <a:prstClr val="white"/>
                </a:solidFill>
              </a:rPr>
              <a:t>I</a:t>
            </a:r>
            <a:endParaRPr lang="es-MX" dirty="0">
              <a:solidFill>
                <a:prstClr val="white"/>
              </a:solidFill>
            </a:endParaRPr>
          </a:p>
        </p:txBody>
      </p:sp>
      <p:sp>
        <p:nvSpPr>
          <p:cNvPr id="16" name="15 Rectángulo redondeado"/>
          <p:cNvSpPr/>
          <p:nvPr/>
        </p:nvSpPr>
        <p:spPr>
          <a:xfrm>
            <a:off x="4300087" y="1916832"/>
            <a:ext cx="3595957" cy="5637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smtClean="0">
                <a:solidFill>
                  <a:prstClr val="black"/>
                </a:solidFill>
              </a:rPr>
              <a:t>Emprendió tratados con Gran Bretaña y otras naciones europeas.</a:t>
            </a:r>
            <a:endParaRPr lang="es-MX" dirty="0">
              <a:solidFill>
                <a:prstClr val="black"/>
              </a:solidFill>
            </a:endParaRPr>
          </a:p>
        </p:txBody>
      </p:sp>
      <p:sp>
        <p:nvSpPr>
          <p:cNvPr id="18" name="17 Elipse"/>
          <p:cNvSpPr/>
          <p:nvPr/>
        </p:nvSpPr>
        <p:spPr>
          <a:xfrm>
            <a:off x="7896044" y="3798291"/>
            <a:ext cx="576064" cy="563729"/>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solidFill>
                  <a:prstClr val="white"/>
                </a:solidFill>
              </a:rPr>
              <a:t>II</a:t>
            </a:r>
            <a:endParaRPr lang="es-MX" dirty="0">
              <a:solidFill>
                <a:prstClr val="white"/>
              </a:solidFill>
            </a:endParaRPr>
          </a:p>
        </p:txBody>
      </p:sp>
      <p:sp>
        <p:nvSpPr>
          <p:cNvPr id="20" name="19 Rectángulo redondeado"/>
          <p:cNvSpPr/>
          <p:nvPr/>
        </p:nvSpPr>
        <p:spPr>
          <a:xfrm>
            <a:off x="4641292" y="3798291"/>
            <a:ext cx="2913546" cy="563729"/>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solidFill>
                  <a:prstClr val="white"/>
                </a:solidFill>
              </a:rPr>
              <a:t>Hacia 1825</a:t>
            </a:r>
            <a:endParaRPr lang="es-MX" dirty="0">
              <a:solidFill>
                <a:prstClr val="white"/>
              </a:solidFill>
            </a:endParaRPr>
          </a:p>
        </p:txBody>
      </p:sp>
      <p:sp>
        <p:nvSpPr>
          <p:cNvPr id="21" name="20 Rectángulo redondeado"/>
          <p:cNvSpPr/>
          <p:nvPr/>
        </p:nvSpPr>
        <p:spPr>
          <a:xfrm>
            <a:off x="709218" y="3789040"/>
            <a:ext cx="3410928" cy="5637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smtClean="0">
                <a:solidFill>
                  <a:prstClr val="black"/>
                </a:solidFill>
              </a:rPr>
              <a:t>Primer </a:t>
            </a:r>
            <a:r>
              <a:rPr lang="es-MX" dirty="0">
                <a:solidFill>
                  <a:prstClr val="black"/>
                </a:solidFill>
              </a:rPr>
              <a:t>intento por sellar un acuerdo con los Estados </a:t>
            </a:r>
            <a:r>
              <a:rPr lang="es-MX" dirty="0" smtClean="0">
                <a:solidFill>
                  <a:prstClr val="black"/>
                </a:solidFill>
              </a:rPr>
              <a:t>Unidos.</a:t>
            </a:r>
            <a:endParaRPr lang="es-MX" dirty="0">
              <a:solidFill>
                <a:prstClr val="black"/>
              </a:solidFill>
            </a:endParaRPr>
          </a:p>
        </p:txBody>
      </p:sp>
      <p:sp>
        <p:nvSpPr>
          <p:cNvPr id="22" name="21 Rectángulo redondeado"/>
          <p:cNvSpPr/>
          <p:nvPr/>
        </p:nvSpPr>
        <p:spPr>
          <a:xfrm>
            <a:off x="920683" y="5589240"/>
            <a:ext cx="2913546" cy="563729"/>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solidFill>
                  <a:prstClr val="white"/>
                </a:solidFill>
              </a:rPr>
              <a:t>Finales del siglo XIX</a:t>
            </a:r>
            <a:endParaRPr lang="es-MX" dirty="0">
              <a:solidFill>
                <a:prstClr val="white"/>
              </a:solidFill>
            </a:endParaRPr>
          </a:p>
        </p:txBody>
      </p:sp>
      <p:cxnSp>
        <p:nvCxnSpPr>
          <p:cNvPr id="23" name="22 Conector recto de flecha"/>
          <p:cNvCxnSpPr/>
          <p:nvPr/>
        </p:nvCxnSpPr>
        <p:spPr>
          <a:xfrm>
            <a:off x="3996310" y="5874712"/>
            <a:ext cx="472303" cy="0"/>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23 Elipse"/>
          <p:cNvSpPr/>
          <p:nvPr/>
        </p:nvSpPr>
        <p:spPr>
          <a:xfrm>
            <a:off x="179512" y="5589240"/>
            <a:ext cx="576064" cy="563729"/>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solidFill>
                  <a:prstClr val="white"/>
                </a:solidFill>
              </a:rPr>
              <a:t>III</a:t>
            </a:r>
            <a:endParaRPr lang="es-MX" dirty="0">
              <a:solidFill>
                <a:prstClr val="white"/>
              </a:solidFill>
            </a:endParaRPr>
          </a:p>
        </p:txBody>
      </p:sp>
      <p:sp>
        <p:nvSpPr>
          <p:cNvPr id="25" name="24 Rectángulo redondeado"/>
          <p:cNvSpPr/>
          <p:nvPr/>
        </p:nvSpPr>
        <p:spPr>
          <a:xfrm>
            <a:off x="4572000" y="5517231"/>
            <a:ext cx="4151961" cy="707745"/>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MX" sz="1400" dirty="0" smtClean="0">
                <a:solidFill>
                  <a:prstClr val="black"/>
                </a:solidFill>
              </a:rPr>
              <a:t>La tendencia hacia un sistema </a:t>
            </a:r>
            <a:r>
              <a:rPr lang="es-MX" sz="1400" dirty="0">
                <a:solidFill>
                  <a:prstClr val="black"/>
                </a:solidFill>
              </a:rPr>
              <a:t>comercial más abierto y menos preferencial había perdido impulso.</a:t>
            </a:r>
          </a:p>
        </p:txBody>
      </p:sp>
    </p:spTree>
    <p:extLst>
      <p:ext uri="{BB962C8B-B14F-4D97-AF65-F5344CB8AC3E}">
        <p14:creationId xmlns:p14="http://schemas.microsoft.com/office/powerpoint/2010/main" val="33977236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980728"/>
            <a:ext cx="8229600" cy="648072"/>
          </a:xfrm>
        </p:spPr>
        <p:txBody>
          <a:bodyPr>
            <a:noAutofit/>
          </a:bodyPr>
          <a:lstStyle/>
          <a:p>
            <a:r>
              <a:rPr lang="es-ES_tradnl" sz="2400" b="1" dirty="0" smtClean="0">
                <a:solidFill>
                  <a:schemeClr val="bg2">
                    <a:lumMod val="50000"/>
                  </a:schemeClr>
                </a:solidFill>
                <a:latin typeface="Times New Roman" pitchFamily="18" charset="0"/>
                <a:cs typeface="Times New Roman" pitchFamily="18" charset="0"/>
              </a:rPr>
              <a:t>ANTECEDENTES</a:t>
            </a:r>
            <a:endParaRPr lang="es-MX" sz="2400" dirty="0">
              <a:solidFill>
                <a:schemeClr val="bg2">
                  <a:lumMod val="50000"/>
                </a:schemeClr>
              </a:solidFill>
              <a:latin typeface="Times New Roman" pitchFamily="18" charset="0"/>
              <a:cs typeface="Times New Roman" pitchFamily="18" charset="0"/>
            </a:endParaRPr>
          </a:p>
        </p:txBody>
      </p:sp>
      <p:cxnSp>
        <p:nvCxnSpPr>
          <p:cNvPr id="26" name="25 Conector recto de flecha"/>
          <p:cNvCxnSpPr/>
          <p:nvPr/>
        </p:nvCxnSpPr>
        <p:spPr>
          <a:xfrm flipH="1">
            <a:off x="4467888" y="2693729"/>
            <a:ext cx="521289" cy="1"/>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7" name="26 Elipse"/>
          <p:cNvSpPr/>
          <p:nvPr/>
        </p:nvSpPr>
        <p:spPr>
          <a:xfrm>
            <a:off x="8172400" y="2367279"/>
            <a:ext cx="576064" cy="563729"/>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IV</a:t>
            </a:r>
            <a:endParaRPr lang="es-MX" dirty="0"/>
          </a:p>
        </p:txBody>
      </p:sp>
      <p:sp>
        <p:nvSpPr>
          <p:cNvPr id="28" name="27 Rectángulo redondeado"/>
          <p:cNvSpPr/>
          <p:nvPr/>
        </p:nvSpPr>
        <p:spPr>
          <a:xfrm>
            <a:off x="4998195" y="2391049"/>
            <a:ext cx="2913546" cy="563729"/>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Depresión mundial</a:t>
            </a:r>
          </a:p>
          <a:p>
            <a:pPr algn="ctr"/>
            <a:r>
              <a:rPr lang="es-MX" dirty="0" smtClean="0"/>
              <a:t>(1873-1877)</a:t>
            </a:r>
            <a:endParaRPr lang="es-MX" dirty="0"/>
          </a:p>
        </p:txBody>
      </p:sp>
      <p:sp>
        <p:nvSpPr>
          <p:cNvPr id="29" name="28 Rectángulo redondeado"/>
          <p:cNvSpPr/>
          <p:nvPr/>
        </p:nvSpPr>
        <p:spPr>
          <a:xfrm>
            <a:off x="323621" y="2276871"/>
            <a:ext cx="4129298" cy="792087"/>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a:t>D</a:t>
            </a:r>
            <a:r>
              <a:rPr lang="es-MX" dirty="0" smtClean="0"/>
              <a:t>ebilitó </a:t>
            </a:r>
            <a:r>
              <a:rPr lang="es-MX" dirty="0"/>
              <a:t>los intentos de acceder a los mercados </a:t>
            </a:r>
            <a:r>
              <a:rPr lang="es-MX" dirty="0" smtClean="0"/>
              <a:t>extranjeros.</a:t>
            </a:r>
            <a:endParaRPr lang="es-MX" dirty="0"/>
          </a:p>
        </p:txBody>
      </p:sp>
      <p:sp>
        <p:nvSpPr>
          <p:cNvPr id="34" name="33 Rectángulo redondeado"/>
          <p:cNvSpPr/>
          <p:nvPr/>
        </p:nvSpPr>
        <p:spPr>
          <a:xfrm>
            <a:off x="1186151" y="4603439"/>
            <a:ext cx="2913546" cy="563729"/>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1982 - 1994</a:t>
            </a:r>
            <a:endParaRPr lang="es-MX" dirty="0"/>
          </a:p>
        </p:txBody>
      </p:sp>
      <p:cxnSp>
        <p:nvCxnSpPr>
          <p:cNvPr id="35" name="34 Conector recto de flecha"/>
          <p:cNvCxnSpPr/>
          <p:nvPr/>
        </p:nvCxnSpPr>
        <p:spPr>
          <a:xfrm>
            <a:off x="4099697" y="4907184"/>
            <a:ext cx="472303" cy="0"/>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6" name="35 Elipse"/>
          <p:cNvSpPr/>
          <p:nvPr/>
        </p:nvSpPr>
        <p:spPr>
          <a:xfrm>
            <a:off x="345667" y="4574567"/>
            <a:ext cx="576064" cy="563729"/>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V</a:t>
            </a:r>
            <a:endParaRPr lang="es-MX" dirty="0"/>
          </a:p>
        </p:txBody>
      </p:sp>
      <p:sp>
        <p:nvSpPr>
          <p:cNvPr id="37" name="36 Rectángulo redondeado"/>
          <p:cNvSpPr/>
          <p:nvPr/>
        </p:nvSpPr>
        <p:spPr>
          <a:xfrm>
            <a:off x="4596503" y="4365104"/>
            <a:ext cx="4151961" cy="104040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lvl="0" algn="ctr"/>
            <a:r>
              <a:rPr lang="es-MX" sz="1400" dirty="0" smtClean="0"/>
              <a:t>Contempló </a:t>
            </a:r>
            <a:r>
              <a:rPr lang="es-MX" sz="1400" dirty="0"/>
              <a:t>la desestatización de la economía y una apertura comercial </a:t>
            </a:r>
            <a:r>
              <a:rPr lang="es-MX" sz="1400" dirty="0" smtClean="0"/>
              <a:t>que inició con el </a:t>
            </a:r>
            <a:r>
              <a:rPr lang="es-MX" sz="1400" dirty="0"/>
              <a:t>ingreso de México al Acuerdo General de Aranceles Aduaneros y Comercio (</a:t>
            </a:r>
            <a:r>
              <a:rPr lang="es-MX" sz="1400" dirty="0" smtClean="0"/>
              <a:t>GATT) </a:t>
            </a:r>
            <a:r>
              <a:rPr lang="es-MX" sz="1400" dirty="0"/>
              <a:t>e incluyó </a:t>
            </a:r>
            <a:r>
              <a:rPr lang="es-MX" sz="1400" dirty="0" smtClean="0"/>
              <a:t>la </a:t>
            </a:r>
            <a:r>
              <a:rPr lang="es-MX" sz="1400" dirty="0"/>
              <a:t>firma del Tratado de Libre Comercio de América del Norte (TLCAN).</a:t>
            </a:r>
          </a:p>
        </p:txBody>
      </p:sp>
    </p:spTree>
    <p:extLst>
      <p:ext uri="{BB962C8B-B14F-4D97-AF65-F5344CB8AC3E}">
        <p14:creationId xmlns:p14="http://schemas.microsoft.com/office/powerpoint/2010/main" val="2173159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980728"/>
            <a:ext cx="8229600" cy="648072"/>
          </a:xfrm>
        </p:spPr>
        <p:txBody>
          <a:bodyPr>
            <a:noAutofit/>
          </a:bodyPr>
          <a:lstStyle/>
          <a:p>
            <a:r>
              <a:rPr lang="es-ES_tradnl" sz="2400" b="1" dirty="0" smtClean="0">
                <a:solidFill>
                  <a:schemeClr val="bg2">
                    <a:lumMod val="50000"/>
                  </a:schemeClr>
                </a:solidFill>
                <a:latin typeface="Times New Roman" pitchFamily="18" charset="0"/>
                <a:cs typeface="Times New Roman" pitchFamily="18" charset="0"/>
              </a:rPr>
              <a:t>ACTUALIDAD</a:t>
            </a:r>
            <a:endParaRPr lang="es-MX" sz="2400" dirty="0">
              <a:solidFill>
                <a:schemeClr val="bg2">
                  <a:lumMod val="50000"/>
                </a:schemeClr>
              </a:solidFill>
              <a:latin typeface="Times New Roman" pitchFamily="18" charset="0"/>
              <a:cs typeface="Times New Roman" pitchFamily="18" charset="0"/>
            </a:endParaRPr>
          </a:p>
        </p:txBody>
      </p:sp>
      <p:sp>
        <p:nvSpPr>
          <p:cNvPr id="11" name="10 Rectángulo redondeado"/>
          <p:cNvSpPr/>
          <p:nvPr/>
        </p:nvSpPr>
        <p:spPr>
          <a:xfrm>
            <a:off x="900985" y="2361215"/>
            <a:ext cx="2913546" cy="563729"/>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Octubre 2012</a:t>
            </a:r>
            <a:endParaRPr lang="es-MX" dirty="0"/>
          </a:p>
        </p:txBody>
      </p:sp>
      <p:cxnSp>
        <p:nvCxnSpPr>
          <p:cNvPr id="15" name="14 Conector recto de flecha"/>
          <p:cNvCxnSpPr>
            <a:stCxn id="20" idx="1"/>
            <a:endCxn id="21" idx="3"/>
          </p:cNvCxnSpPr>
          <p:nvPr/>
        </p:nvCxnSpPr>
        <p:spPr>
          <a:xfrm flipH="1" flipV="1">
            <a:off x="4462920" y="4310512"/>
            <a:ext cx="532574" cy="1"/>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p:nvPr/>
        </p:nvCxnSpPr>
        <p:spPr>
          <a:xfrm>
            <a:off x="3827785" y="2643079"/>
            <a:ext cx="472303" cy="0"/>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 name="1 Elipse"/>
          <p:cNvSpPr/>
          <p:nvPr/>
        </p:nvSpPr>
        <p:spPr>
          <a:xfrm>
            <a:off x="179512" y="2361215"/>
            <a:ext cx="576064" cy="563729"/>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VI</a:t>
            </a:r>
            <a:endParaRPr lang="es-MX" dirty="0"/>
          </a:p>
        </p:txBody>
      </p:sp>
      <p:sp>
        <p:nvSpPr>
          <p:cNvPr id="16" name="15 Rectángulo redondeado"/>
          <p:cNvSpPr/>
          <p:nvPr/>
        </p:nvSpPr>
        <p:spPr>
          <a:xfrm>
            <a:off x="4300087" y="2115440"/>
            <a:ext cx="4304361"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MX" sz="1600" dirty="0" smtClean="0"/>
              <a:t>México se integra al </a:t>
            </a:r>
            <a:r>
              <a:rPr lang="es-MX" sz="1600" dirty="0"/>
              <a:t>Acuerdo Estratégico Transpacífico de Asociación Económica (</a:t>
            </a:r>
            <a:r>
              <a:rPr lang="es-MX" sz="1600" dirty="0" smtClean="0"/>
              <a:t>TPP) </a:t>
            </a:r>
            <a:r>
              <a:rPr lang="es-MX" sz="1600" dirty="0"/>
              <a:t>es la negociación comercial más importante y ambiciosa a nivel </a:t>
            </a:r>
            <a:r>
              <a:rPr lang="es-MX" sz="1600" dirty="0" smtClean="0"/>
              <a:t>mundial.</a:t>
            </a:r>
            <a:endParaRPr lang="es-MX" sz="1600" dirty="0"/>
          </a:p>
        </p:txBody>
      </p:sp>
      <p:sp>
        <p:nvSpPr>
          <p:cNvPr id="18" name="17 Elipse"/>
          <p:cNvSpPr/>
          <p:nvPr/>
        </p:nvSpPr>
        <p:spPr>
          <a:xfrm>
            <a:off x="8172400" y="4028648"/>
            <a:ext cx="576064" cy="563729"/>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1600" dirty="0" smtClean="0"/>
              <a:t>VII</a:t>
            </a:r>
            <a:endParaRPr lang="es-MX" sz="1600" dirty="0"/>
          </a:p>
        </p:txBody>
      </p:sp>
      <p:sp>
        <p:nvSpPr>
          <p:cNvPr id="20" name="19 Rectángulo redondeado"/>
          <p:cNvSpPr/>
          <p:nvPr/>
        </p:nvSpPr>
        <p:spPr>
          <a:xfrm>
            <a:off x="4995494" y="4028648"/>
            <a:ext cx="2913546" cy="563729"/>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2012</a:t>
            </a:r>
            <a:endParaRPr lang="es-MX" dirty="0"/>
          </a:p>
        </p:txBody>
      </p:sp>
      <p:sp>
        <p:nvSpPr>
          <p:cNvPr id="21" name="20 Rectángulo redondeado"/>
          <p:cNvSpPr/>
          <p:nvPr/>
        </p:nvSpPr>
        <p:spPr>
          <a:xfrm>
            <a:off x="178119" y="3720800"/>
            <a:ext cx="4284801" cy="117942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MX" sz="1600" dirty="0"/>
              <a:t>L</a:t>
            </a:r>
            <a:r>
              <a:rPr lang="es-MX" sz="1600" dirty="0" smtClean="0"/>
              <a:t>a </a:t>
            </a:r>
            <a:r>
              <a:rPr lang="es-MX" sz="1600" dirty="0"/>
              <a:t>Alianza del Pacífico representa una iniciativa de integración regional de vanguardia en el libre comercio entre los países de América Latina. Conformada por Chile, Colombia, México y </a:t>
            </a:r>
            <a:r>
              <a:rPr lang="es-MX" sz="1600" dirty="0" smtClean="0"/>
              <a:t>Perú. </a:t>
            </a:r>
            <a:endParaRPr lang="es-MX" sz="1600" dirty="0"/>
          </a:p>
        </p:txBody>
      </p:sp>
      <p:sp>
        <p:nvSpPr>
          <p:cNvPr id="22" name="21 Rectángulo redondeado"/>
          <p:cNvSpPr/>
          <p:nvPr/>
        </p:nvSpPr>
        <p:spPr>
          <a:xfrm>
            <a:off x="1066639" y="5739423"/>
            <a:ext cx="2913546" cy="563729"/>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2012</a:t>
            </a:r>
            <a:endParaRPr lang="es-MX" dirty="0"/>
          </a:p>
        </p:txBody>
      </p:sp>
      <p:cxnSp>
        <p:nvCxnSpPr>
          <p:cNvPr id="23" name="22 Conector recto de flecha"/>
          <p:cNvCxnSpPr/>
          <p:nvPr/>
        </p:nvCxnSpPr>
        <p:spPr>
          <a:xfrm>
            <a:off x="3996310" y="6021287"/>
            <a:ext cx="472303" cy="0"/>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23 Elipse"/>
          <p:cNvSpPr/>
          <p:nvPr/>
        </p:nvSpPr>
        <p:spPr>
          <a:xfrm>
            <a:off x="178119" y="5805264"/>
            <a:ext cx="722866" cy="563729"/>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VIII</a:t>
            </a:r>
            <a:endParaRPr lang="es-MX" dirty="0"/>
          </a:p>
        </p:txBody>
      </p:sp>
      <p:sp>
        <p:nvSpPr>
          <p:cNvPr id="25" name="24 Rectángulo redondeado"/>
          <p:cNvSpPr/>
          <p:nvPr/>
        </p:nvSpPr>
        <p:spPr>
          <a:xfrm>
            <a:off x="4468613" y="5497109"/>
            <a:ext cx="4151961" cy="1067785"/>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MX" sz="1400" dirty="0"/>
              <a:t>Asimismo, la consolidación del Proyecto de Integración y Desarrollo en Mesoamérica permitiría reducir los costos de hacer negocios en la región, al mismo tiempo que la volvería más atractiva para la inversión.</a:t>
            </a:r>
          </a:p>
        </p:txBody>
      </p:sp>
    </p:spTree>
    <p:extLst>
      <p:ext uri="{BB962C8B-B14F-4D97-AF65-F5344CB8AC3E}">
        <p14:creationId xmlns:p14="http://schemas.microsoft.com/office/powerpoint/2010/main" val="1986354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76764" y="836712"/>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CONCEPTO</a:t>
            </a:r>
            <a:endParaRPr lang="es-MX" sz="3200" dirty="0">
              <a:solidFill>
                <a:schemeClr val="bg2">
                  <a:lumMod val="50000"/>
                </a:schemeClr>
              </a:solidFill>
              <a:latin typeface="Times New Roman" pitchFamily="18" charset="0"/>
              <a:cs typeface="Times New Roman" pitchFamily="18" charset="0"/>
            </a:endParaRPr>
          </a:p>
        </p:txBody>
      </p:sp>
      <p:sp>
        <p:nvSpPr>
          <p:cNvPr id="11" name="10 Rectángulo redondeado"/>
          <p:cNvSpPr/>
          <p:nvPr/>
        </p:nvSpPr>
        <p:spPr>
          <a:xfrm>
            <a:off x="3339318" y="2918827"/>
            <a:ext cx="2448272" cy="580833"/>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Facilitar el intercambio comercial</a:t>
            </a:r>
            <a:endParaRPr lang="es-MX" dirty="0"/>
          </a:p>
        </p:txBody>
      </p:sp>
      <p:cxnSp>
        <p:nvCxnSpPr>
          <p:cNvPr id="15" name="14 Conector recto de flecha"/>
          <p:cNvCxnSpPr/>
          <p:nvPr/>
        </p:nvCxnSpPr>
        <p:spPr>
          <a:xfrm>
            <a:off x="1648168" y="3924510"/>
            <a:ext cx="1" cy="539156"/>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1" name="20 Rectángulo redondeado"/>
          <p:cNvSpPr/>
          <p:nvPr/>
        </p:nvSpPr>
        <p:spPr>
          <a:xfrm>
            <a:off x="6442188" y="4509120"/>
            <a:ext cx="2376264" cy="223224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1400" dirty="0"/>
              <a:t>“se entiende por "tratado" un acuerdo internacional celebrado por escrito entre Estados y regido por el derecho internacional, ya conste en un instrumento único o en dos o más instrumentos conexos y cualquiera que sea su denominación particular</a:t>
            </a:r>
            <a:r>
              <a:rPr lang="es-MX" sz="1400" dirty="0" smtClean="0"/>
              <a:t>”.</a:t>
            </a:r>
            <a:endParaRPr lang="es-MX" sz="1400" dirty="0"/>
          </a:p>
        </p:txBody>
      </p:sp>
      <p:cxnSp>
        <p:nvCxnSpPr>
          <p:cNvPr id="22" name="21 Conector recto de flecha"/>
          <p:cNvCxnSpPr/>
          <p:nvPr/>
        </p:nvCxnSpPr>
        <p:spPr>
          <a:xfrm>
            <a:off x="5689832" y="2420887"/>
            <a:ext cx="1618472" cy="864097"/>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flipH="1">
            <a:off x="1907704" y="2420887"/>
            <a:ext cx="1400666" cy="864097"/>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1026" name="Picture 2" descr="http://www.transportaction.com/ES/assets/Page_objects/es_mexico_tradePartner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6440" y="1441956"/>
            <a:ext cx="2891120" cy="1410979"/>
          </a:xfrm>
          <a:prstGeom prst="rect">
            <a:avLst/>
          </a:prstGeom>
          <a:noFill/>
          <a:extLst>
            <a:ext uri="{909E8E84-426E-40DD-AFC4-6F175D3DCCD1}">
              <a14:hiddenFill xmlns:a14="http://schemas.microsoft.com/office/drawing/2010/main">
                <a:solidFill>
                  <a:srgbClr val="FFFFFF"/>
                </a:solidFill>
              </a14:hiddenFill>
            </a:ext>
          </a:extLst>
        </p:spPr>
      </p:pic>
      <p:sp>
        <p:nvSpPr>
          <p:cNvPr id="14" name="13 Rectángulo redondeado"/>
          <p:cNvSpPr/>
          <p:nvPr/>
        </p:nvSpPr>
        <p:spPr>
          <a:xfrm>
            <a:off x="6791469" y="3339612"/>
            <a:ext cx="1677702" cy="564081"/>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Convención de Viena del 69</a:t>
            </a:r>
            <a:endParaRPr lang="es-MX" dirty="0"/>
          </a:p>
        </p:txBody>
      </p:sp>
      <p:sp>
        <p:nvSpPr>
          <p:cNvPr id="18" name="17 Rectángulo redondeado"/>
          <p:cNvSpPr/>
          <p:nvPr/>
        </p:nvSpPr>
        <p:spPr>
          <a:xfrm>
            <a:off x="827584" y="3339611"/>
            <a:ext cx="1677702" cy="564081"/>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American </a:t>
            </a:r>
            <a:r>
              <a:rPr lang="es-MX" dirty="0" err="1" smtClean="0"/>
              <a:t>Law</a:t>
            </a:r>
            <a:r>
              <a:rPr lang="es-MX" dirty="0" smtClean="0"/>
              <a:t> </a:t>
            </a:r>
            <a:r>
              <a:rPr lang="es-MX" dirty="0" err="1" smtClean="0"/>
              <a:t>Institute</a:t>
            </a:r>
            <a:endParaRPr lang="es-MX" dirty="0"/>
          </a:p>
        </p:txBody>
      </p:sp>
      <p:sp>
        <p:nvSpPr>
          <p:cNvPr id="20" name="19 Rectángulo redondeado"/>
          <p:cNvSpPr/>
          <p:nvPr/>
        </p:nvSpPr>
        <p:spPr>
          <a:xfrm>
            <a:off x="460037" y="4509120"/>
            <a:ext cx="2376264" cy="1944217"/>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1400" dirty="0"/>
              <a:t>“un acuerdo entre Estados u organizaciones internacionales por el cual se manifiesta una intención de crear, modificar o definir relaciones de conformidad con el derecho internacional</a:t>
            </a:r>
            <a:r>
              <a:rPr lang="es-MX" sz="1400" dirty="0" smtClean="0"/>
              <a:t>”.</a:t>
            </a:r>
            <a:endParaRPr lang="es-MX" sz="1400" dirty="0"/>
          </a:p>
        </p:txBody>
      </p:sp>
      <p:cxnSp>
        <p:nvCxnSpPr>
          <p:cNvPr id="23" name="22 Conector recto de flecha"/>
          <p:cNvCxnSpPr/>
          <p:nvPr/>
        </p:nvCxnSpPr>
        <p:spPr>
          <a:xfrm>
            <a:off x="7636271" y="3924510"/>
            <a:ext cx="1" cy="539156"/>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p:nvPr/>
        </p:nvCxnSpPr>
        <p:spPr>
          <a:xfrm>
            <a:off x="4563454" y="3537754"/>
            <a:ext cx="1" cy="539156"/>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7" name="26 Rectángulo redondeado"/>
          <p:cNvSpPr/>
          <p:nvPr/>
        </p:nvSpPr>
        <p:spPr>
          <a:xfrm>
            <a:off x="3339318" y="4076910"/>
            <a:ext cx="2448272" cy="216040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1400" dirty="0"/>
              <a:t>implica la voluntad o voluntades plasmadas por escrito, de dos o más partes para facilitar los intercambios comerciales de acuerdo al Derecho interno (propio del país u organización) e Internacional aplicable.</a:t>
            </a:r>
          </a:p>
        </p:txBody>
      </p:sp>
    </p:spTree>
    <p:extLst>
      <p:ext uri="{BB962C8B-B14F-4D97-AF65-F5344CB8AC3E}">
        <p14:creationId xmlns:p14="http://schemas.microsoft.com/office/powerpoint/2010/main" val="9418596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980728"/>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OBJETIVOS</a:t>
            </a:r>
            <a:endParaRPr lang="es-MX" sz="3200" dirty="0">
              <a:solidFill>
                <a:schemeClr val="bg2">
                  <a:lumMod val="50000"/>
                </a:schemeClr>
              </a:solidFill>
              <a:latin typeface="Times New Roman" pitchFamily="18" charset="0"/>
              <a:cs typeface="Times New Roman" pitchFamily="18" charset="0"/>
            </a:endParaRPr>
          </a:p>
        </p:txBody>
      </p:sp>
      <p:cxnSp>
        <p:nvCxnSpPr>
          <p:cNvPr id="22" name="21 Conector recto de flecha"/>
          <p:cNvCxnSpPr/>
          <p:nvPr/>
        </p:nvCxnSpPr>
        <p:spPr>
          <a:xfrm flipH="1" flipV="1">
            <a:off x="2267744" y="2371465"/>
            <a:ext cx="982885" cy="245372"/>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flipH="1">
            <a:off x="2267744" y="4230928"/>
            <a:ext cx="1080120" cy="998272"/>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a:off x="5986522" y="4012161"/>
            <a:ext cx="936104" cy="753379"/>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6516216" y="1628800"/>
            <a:ext cx="1512168" cy="646331"/>
          </a:xfrm>
          <a:prstGeom prst="rect">
            <a:avLst/>
          </a:prstGeom>
          <a:noFill/>
          <a:ln>
            <a:solidFill>
              <a:srgbClr val="728E3A"/>
            </a:solidFill>
          </a:ln>
        </p:spPr>
        <p:txBody>
          <a:bodyPr wrap="square" rtlCol="0">
            <a:spAutoFit/>
          </a:bodyPr>
          <a:lstStyle/>
          <a:p>
            <a:pPr algn="ctr"/>
            <a:r>
              <a:rPr lang="es-MX" sz="1200" dirty="0" smtClean="0">
                <a:solidFill>
                  <a:schemeClr val="accent3">
                    <a:lumMod val="50000"/>
                  </a:schemeClr>
                </a:solidFill>
              </a:rPr>
              <a:t>•Promover </a:t>
            </a:r>
            <a:r>
              <a:rPr lang="es-MX" sz="1200" dirty="0">
                <a:solidFill>
                  <a:schemeClr val="accent3">
                    <a:lumMod val="50000"/>
                  </a:schemeClr>
                </a:solidFill>
              </a:rPr>
              <a:t>las condiciones para una competencia justa.</a:t>
            </a:r>
          </a:p>
        </p:txBody>
      </p:sp>
      <p:sp>
        <p:nvSpPr>
          <p:cNvPr id="13" name="12 CuadroTexto"/>
          <p:cNvSpPr txBox="1"/>
          <p:nvPr/>
        </p:nvSpPr>
        <p:spPr>
          <a:xfrm>
            <a:off x="7122648" y="2924944"/>
            <a:ext cx="1512168" cy="646331"/>
          </a:xfrm>
          <a:prstGeom prst="rect">
            <a:avLst/>
          </a:prstGeom>
          <a:noFill/>
          <a:ln>
            <a:solidFill>
              <a:srgbClr val="728E3A"/>
            </a:solidFill>
          </a:ln>
        </p:spPr>
        <p:txBody>
          <a:bodyPr wrap="square" rtlCol="0">
            <a:spAutoFit/>
          </a:bodyPr>
          <a:lstStyle/>
          <a:p>
            <a:pPr algn="ctr"/>
            <a:r>
              <a:rPr lang="es-MX" sz="1200" dirty="0" smtClean="0">
                <a:solidFill>
                  <a:schemeClr val="accent3">
                    <a:lumMod val="50000"/>
                  </a:schemeClr>
                </a:solidFill>
              </a:rPr>
              <a:t>•Incrementar </a:t>
            </a:r>
            <a:r>
              <a:rPr lang="es-MX" sz="1200" dirty="0">
                <a:solidFill>
                  <a:schemeClr val="accent3">
                    <a:lumMod val="50000"/>
                  </a:schemeClr>
                </a:solidFill>
              </a:rPr>
              <a:t>las oportunidades de inversión.</a:t>
            </a:r>
          </a:p>
        </p:txBody>
      </p:sp>
      <p:sp>
        <p:nvSpPr>
          <p:cNvPr id="14" name="13 CuadroTexto"/>
          <p:cNvSpPr txBox="1"/>
          <p:nvPr/>
        </p:nvSpPr>
        <p:spPr>
          <a:xfrm>
            <a:off x="539552" y="3571275"/>
            <a:ext cx="1656184" cy="461665"/>
          </a:xfrm>
          <a:prstGeom prst="rect">
            <a:avLst/>
          </a:prstGeom>
          <a:noFill/>
          <a:ln>
            <a:solidFill>
              <a:srgbClr val="728E3A"/>
            </a:solidFill>
          </a:ln>
        </p:spPr>
        <p:txBody>
          <a:bodyPr wrap="square" rtlCol="0">
            <a:spAutoFit/>
          </a:bodyPr>
          <a:lstStyle/>
          <a:p>
            <a:pPr algn="ctr"/>
            <a:r>
              <a:rPr lang="es-MX" sz="1200" dirty="0" smtClean="0">
                <a:solidFill>
                  <a:schemeClr val="accent3">
                    <a:lumMod val="50000"/>
                  </a:schemeClr>
                </a:solidFill>
              </a:rPr>
              <a:t>•Ofrecer </a:t>
            </a:r>
            <a:r>
              <a:rPr lang="es-MX" sz="1200" dirty="0">
                <a:solidFill>
                  <a:schemeClr val="accent3">
                    <a:lumMod val="50000"/>
                  </a:schemeClr>
                </a:solidFill>
              </a:rPr>
              <a:t>una solución a controversias.</a:t>
            </a:r>
          </a:p>
        </p:txBody>
      </p:sp>
      <p:sp>
        <p:nvSpPr>
          <p:cNvPr id="15" name="14 CuadroTexto"/>
          <p:cNvSpPr txBox="1"/>
          <p:nvPr/>
        </p:nvSpPr>
        <p:spPr>
          <a:xfrm>
            <a:off x="683568" y="1955967"/>
            <a:ext cx="1512168" cy="830997"/>
          </a:xfrm>
          <a:prstGeom prst="rect">
            <a:avLst/>
          </a:prstGeom>
          <a:noFill/>
          <a:ln>
            <a:solidFill>
              <a:srgbClr val="728E3A"/>
            </a:solidFill>
          </a:ln>
        </p:spPr>
        <p:txBody>
          <a:bodyPr wrap="square" rtlCol="0">
            <a:spAutoFit/>
          </a:bodyPr>
          <a:lstStyle/>
          <a:p>
            <a:pPr algn="ctr"/>
            <a:r>
              <a:rPr lang="es-MX" sz="1200" dirty="0" smtClean="0">
                <a:solidFill>
                  <a:schemeClr val="accent3">
                    <a:lumMod val="50000"/>
                  </a:schemeClr>
                </a:solidFill>
              </a:rPr>
              <a:t>•Establecer </a:t>
            </a:r>
            <a:r>
              <a:rPr lang="es-MX" sz="1200" dirty="0">
                <a:solidFill>
                  <a:schemeClr val="accent3">
                    <a:lumMod val="50000"/>
                  </a:schemeClr>
                </a:solidFill>
              </a:rPr>
              <a:t>procesos efectivos para la estimulación de la producción nacional.</a:t>
            </a:r>
          </a:p>
        </p:txBody>
      </p:sp>
      <p:sp>
        <p:nvSpPr>
          <p:cNvPr id="16" name="15 CuadroTexto"/>
          <p:cNvSpPr txBox="1"/>
          <p:nvPr/>
        </p:nvSpPr>
        <p:spPr>
          <a:xfrm>
            <a:off x="6948264" y="4357139"/>
            <a:ext cx="1686552" cy="830997"/>
          </a:xfrm>
          <a:prstGeom prst="rect">
            <a:avLst/>
          </a:prstGeom>
          <a:noFill/>
          <a:ln>
            <a:solidFill>
              <a:srgbClr val="728E3A"/>
            </a:solidFill>
          </a:ln>
        </p:spPr>
        <p:txBody>
          <a:bodyPr wrap="square" rtlCol="0">
            <a:spAutoFit/>
          </a:bodyPr>
          <a:lstStyle/>
          <a:p>
            <a:pPr algn="ctr"/>
            <a:r>
              <a:rPr lang="es-MX" sz="1200" dirty="0" smtClean="0">
                <a:solidFill>
                  <a:schemeClr val="accent3">
                    <a:lumMod val="50000"/>
                  </a:schemeClr>
                </a:solidFill>
              </a:rPr>
              <a:t>•Proporcionar </a:t>
            </a:r>
            <a:r>
              <a:rPr lang="es-MX" sz="1200" dirty="0">
                <a:solidFill>
                  <a:schemeClr val="accent3">
                    <a:lumMod val="50000"/>
                  </a:schemeClr>
                </a:solidFill>
              </a:rPr>
              <a:t>la protección  adecuada a los derechos de propiedad intelectual.</a:t>
            </a:r>
          </a:p>
        </p:txBody>
      </p:sp>
      <p:sp>
        <p:nvSpPr>
          <p:cNvPr id="17" name="16 CuadroTexto"/>
          <p:cNvSpPr txBox="1"/>
          <p:nvPr/>
        </p:nvSpPr>
        <p:spPr>
          <a:xfrm>
            <a:off x="5748624" y="5661248"/>
            <a:ext cx="1908212" cy="830997"/>
          </a:xfrm>
          <a:prstGeom prst="rect">
            <a:avLst/>
          </a:prstGeom>
          <a:noFill/>
          <a:ln>
            <a:solidFill>
              <a:srgbClr val="728E3A"/>
            </a:solidFill>
          </a:ln>
        </p:spPr>
        <p:txBody>
          <a:bodyPr wrap="square" rtlCol="0">
            <a:spAutoFit/>
          </a:bodyPr>
          <a:lstStyle/>
          <a:p>
            <a:pPr algn="ctr"/>
            <a:r>
              <a:rPr lang="es-MX" sz="1200" dirty="0" smtClean="0">
                <a:solidFill>
                  <a:schemeClr val="accent3">
                    <a:lumMod val="50000"/>
                  </a:schemeClr>
                </a:solidFill>
              </a:rPr>
              <a:t>•Establecer </a:t>
            </a:r>
            <a:r>
              <a:rPr lang="es-MX" sz="1200" dirty="0">
                <a:solidFill>
                  <a:schemeClr val="accent3">
                    <a:lumMod val="50000"/>
                  </a:schemeClr>
                </a:solidFill>
              </a:rPr>
              <a:t>procedimientos eficaces para la aplicación del DI y para la solución de controversias.</a:t>
            </a:r>
          </a:p>
        </p:txBody>
      </p:sp>
      <p:sp>
        <p:nvSpPr>
          <p:cNvPr id="18" name="17 CuadroTexto"/>
          <p:cNvSpPr txBox="1"/>
          <p:nvPr/>
        </p:nvSpPr>
        <p:spPr>
          <a:xfrm>
            <a:off x="2555776" y="5661248"/>
            <a:ext cx="1820149" cy="830997"/>
          </a:xfrm>
          <a:prstGeom prst="rect">
            <a:avLst/>
          </a:prstGeom>
          <a:noFill/>
          <a:ln>
            <a:solidFill>
              <a:srgbClr val="728E3A"/>
            </a:solidFill>
          </a:ln>
        </p:spPr>
        <p:txBody>
          <a:bodyPr wrap="square" rtlCol="0">
            <a:spAutoFit/>
          </a:bodyPr>
          <a:lstStyle/>
          <a:p>
            <a:pPr algn="ctr"/>
            <a:r>
              <a:rPr lang="es-MX" sz="1200" dirty="0" smtClean="0">
                <a:solidFill>
                  <a:schemeClr val="accent3">
                    <a:lumMod val="50000"/>
                  </a:schemeClr>
                </a:solidFill>
              </a:rPr>
              <a:t>•Fomentar </a:t>
            </a:r>
            <a:r>
              <a:rPr lang="es-MX" sz="1200" dirty="0">
                <a:solidFill>
                  <a:schemeClr val="accent3">
                    <a:lumMod val="50000"/>
                  </a:schemeClr>
                </a:solidFill>
              </a:rPr>
              <a:t>la cooperación trilateral, regional y multilateral, entre otros países amigos.</a:t>
            </a:r>
          </a:p>
        </p:txBody>
      </p:sp>
      <p:sp>
        <p:nvSpPr>
          <p:cNvPr id="19" name="18 CuadroTexto"/>
          <p:cNvSpPr txBox="1"/>
          <p:nvPr/>
        </p:nvSpPr>
        <p:spPr>
          <a:xfrm>
            <a:off x="683568" y="4906034"/>
            <a:ext cx="1512168" cy="646331"/>
          </a:xfrm>
          <a:prstGeom prst="rect">
            <a:avLst/>
          </a:prstGeom>
          <a:noFill/>
          <a:ln>
            <a:solidFill>
              <a:srgbClr val="728E3A"/>
            </a:solidFill>
          </a:ln>
        </p:spPr>
        <p:txBody>
          <a:bodyPr wrap="square" rtlCol="0">
            <a:spAutoFit/>
          </a:bodyPr>
          <a:lstStyle/>
          <a:p>
            <a:pPr algn="ctr"/>
            <a:r>
              <a:rPr lang="es-MX" sz="1200" dirty="0" smtClean="0">
                <a:solidFill>
                  <a:schemeClr val="accent3">
                    <a:lumMod val="50000"/>
                  </a:schemeClr>
                </a:solidFill>
              </a:rPr>
              <a:t>•Eliminar </a:t>
            </a:r>
            <a:r>
              <a:rPr lang="es-MX" sz="1200" dirty="0">
                <a:solidFill>
                  <a:schemeClr val="accent3">
                    <a:lumMod val="50000"/>
                  </a:schemeClr>
                </a:solidFill>
              </a:rPr>
              <a:t>barreras que afecten o mermen el comercio.</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0427" y="2010859"/>
            <a:ext cx="2769364" cy="2220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3" name="22 Conector recto de flecha"/>
          <p:cNvCxnSpPr/>
          <p:nvPr/>
        </p:nvCxnSpPr>
        <p:spPr>
          <a:xfrm flipH="1">
            <a:off x="2267744" y="3366265"/>
            <a:ext cx="959480" cy="435842"/>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28 Conector recto de flecha"/>
          <p:cNvCxnSpPr/>
          <p:nvPr/>
        </p:nvCxnSpPr>
        <p:spPr>
          <a:xfrm flipH="1">
            <a:off x="3584854" y="4267803"/>
            <a:ext cx="339074" cy="1321437"/>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a:off x="5194846" y="4230928"/>
            <a:ext cx="804945" cy="1321437"/>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p:nvPr/>
        </p:nvCxnSpPr>
        <p:spPr>
          <a:xfrm>
            <a:off x="5999792" y="3047630"/>
            <a:ext cx="1092488" cy="200479"/>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8" name="37 Conector recto de flecha"/>
          <p:cNvCxnSpPr/>
          <p:nvPr/>
        </p:nvCxnSpPr>
        <p:spPr>
          <a:xfrm flipV="1">
            <a:off x="6001794" y="1988840"/>
            <a:ext cx="514422" cy="508188"/>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36924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980728"/>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CLASIFICACIÓN</a:t>
            </a:r>
            <a:endParaRPr lang="es-MX" sz="3200" dirty="0">
              <a:solidFill>
                <a:schemeClr val="bg2">
                  <a:lumMod val="50000"/>
                </a:schemeClr>
              </a:solidFill>
              <a:latin typeface="Times New Roman" pitchFamily="18" charset="0"/>
              <a:cs typeface="Times New Roman" pitchFamily="18" charset="0"/>
            </a:endParaRPr>
          </a:p>
        </p:txBody>
      </p:sp>
      <p:sp>
        <p:nvSpPr>
          <p:cNvPr id="12" name="11 CuadroTexto"/>
          <p:cNvSpPr txBox="1"/>
          <p:nvPr/>
        </p:nvSpPr>
        <p:spPr>
          <a:xfrm>
            <a:off x="827584" y="2060848"/>
            <a:ext cx="1728192" cy="523220"/>
          </a:xfrm>
          <a:prstGeom prst="rect">
            <a:avLst/>
          </a:prstGeom>
          <a:noFill/>
          <a:ln>
            <a:solidFill>
              <a:srgbClr val="728E3A"/>
            </a:solidFill>
          </a:ln>
        </p:spPr>
        <p:txBody>
          <a:bodyPr wrap="square" rtlCol="0">
            <a:spAutoFit/>
          </a:bodyPr>
          <a:lstStyle/>
          <a:p>
            <a:pPr algn="ctr"/>
            <a:r>
              <a:rPr lang="es-MX" sz="1400" dirty="0" smtClean="0">
                <a:solidFill>
                  <a:srgbClr val="9BBB59">
                    <a:lumMod val="50000"/>
                  </a:srgbClr>
                </a:solidFill>
              </a:rPr>
              <a:t>Por el número de partes.</a:t>
            </a:r>
            <a:endParaRPr lang="es-MX" sz="1400" dirty="0">
              <a:solidFill>
                <a:srgbClr val="9BBB59">
                  <a:lumMod val="50000"/>
                </a:srgbClr>
              </a:solidFill>
            </a:endParaRPr>
          </a:p>
        </p:txBody>
      </p:sp>
      <p:sp>
        <p:nvSpPr>
          <p:cNvPr id="3" name="2 Conector"/>
          <p:cNvSpPr/>
          <p:nvPr/>
        </p:nvSpPr>
        <p:spPr>
          <a:xfrm>
            <a:off x="179512" y="1988840"/>
            <a:ext cx="432048" cy="476071"/>
          </a:xfrm>
          <a:prstGeom prst="flowChartConnector">
            <a:avLst/>
          </a:prstGeom>
          <a:noFill/>
          <a:ln>
            <a:solidFill>
              <a:srgbClr val="728E3A"/>
            </a:solidFill>
          </a:ln>
          <a:effectLst>
            <a:glow rad="139700">
              <a:schemeClr val="accent3">
                <a:satMod val="175000"/>
                <a:alpha val="40000"/>
              </a:schemeClr>
            </a:glow>
          </a:effectLst>
        </p:spPr>
        <p:txBody>
          <a:bodyPr wrap="square" rtlCol="0">
            <a:spAutoFit/>
          </a:bodyPr>
          <a:lstStyle/>
          <a:p>
            <a:pPr algn="ctr"/>
            <a:r>
              <a:rPr lang="es-MX" sz="1600" dirty="0" smtClean="0">
                <a:solidFill>
                  <a:srgbClr val="9BBB59">
                    <a:lumMod val="50000"/>
                  </a:srgbClr>
                </a:solidFill>
              </a:rPr>
              <a:t>1</a:t>
            </a:r>
            <a:endParaRPr lang="es-MX" sz="1600" dirty="0">
              <a:solidFill>
                <a:srgbClr val="9BBB59">
                  <a:lumMod val="50000"/>
                </a:srgbClr>
              </a:solidFill>
            </a:endParaRPr>
          </a:p>
        </p:txBody>
      </p:sp>
      <p:sp>
        <p:nvSpPr>
          <p:cNvPr id="16" name="15 Rectángulo redondeado"/>
          <p:cNvSpPr/>
          <p:nvPr/>
        </p:nvSpPr>
        <p:spPr>
          <a:xfrm>
            <a:off x="3115227" y="1628801"/>
            <a:ext cx="2373948" cy="432048"/>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r>
              <a:rPr lang="es-MX" sz="1400" dirty="0">
                <a:solidFill>
                  <a:prstClr val="white"/>
                </a:solidFill>
              </a:rPr>
              <a:t>Bilaterales (entre dos partes</a:t>
            </a:r>
            <a:r>
              <a:rPr lang="es-MX" sz="1400" dirty="0" smtClean="0">
                <a:solidFill>
                  <a:prstClr val="white"/>
                </a:solidFill>
              </a:rPr>
              <a:t>)</a:t>
            </a:r>
            <a:endParaRPr lang="es-MX" sz="1400" dirty="0">
              <a:solidFill>
                <a:prstClr val="white"/>
              </a:solidFill>
            </a:endParaRPr>
          </a:p>
        </p:txBody>
      </p:sp>
      <p:sp>
        <p:nvSpPr>
          <p:cNvPr id="7" name="6 Rectángulo"/>
          <p:cNvSpPr/>
          <p:nvPr/>
        </p:nvSpPr>
        <p:spPr>
          <a:xfrm>
            <a:off x="3115226" y="2391564"/>
            <a:ext cx="2430685" cy="46137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r>
              <a:rPr lang="es-MX" sz="1400" dirty="0">
                <a:solidFill>
                  <a:prstClr val="white"/>
                </a:solidFill>
              </a:rPr>
              <a:t>Multilaterales (tres o más partes)</a:t>
            </a:r>
          </a:p>
        </p:txBody>
      </p:sp>
      <p:sp>
        <p:nvSpPr>
          <p:cNvPr id="18" name="17 Rectángulo"/>
          <p:cNvSpPr/>
          <p:nvPr/>
        </p:nvSpPr>
        <p:spPr>
          <a:xfrm>
            <a:off x="6012160" y="4876647"/>
            <a:ext cx="2088232" cy="722358"/>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lgn="ctr"/>
            <a:r>
              <a:rPr lang="es-MX" sz="1600" dirty="0" smtClean="0">
                <a:solidFill>
                  <a:prstClr val="white"/>
                </a:solidFill>
              </a:rPr>
              <a:t>Procedimiento de Celebración</a:t>
            </a:r>
            <a:endParaRPr lang="es-MX" sz="1600" dirty="0">
              <a:solidFill>
                <a:prstClr val="white"/>
              </a:solidFill>
            </a:endParaRPr>
          </a:p>
        </p:txBody>
      </p:sp>
      <p:sp>
        <p:nvSpPr>
          <p:cNvPr id="19" name="18 CuadroTexto"/>
          <p:cNvSpPr txBox="1"/>
          <p:nvPr/>
        </p:nvSpPr>
        <p:spPr>
          <a:xfrm>
            <a:off x="3115227" y="4261340"/>
            <a:ext cx="1850963" cy="307777"/>
          </a:xfrm>
          <a:prstGeom prst="rect">
            <a:avLst/>
          </a:prstGeom>
          <a:noFill/>
          <a:ln>
            <a:solidFill>
              <a:srgbClr val="728E3A"/>
            </a:solidFill>
          </a:ln>
        </p:spPr>
        <p:txBody>
          <a:bodyPr wrap="square" rtlCol="0">
            <a:spAutoFit/>
          </a:bodyPr>
          <a:lstStyle>
            <a:defPPr>
              <a:defRPr lang="es-MX"/>
            </a:defPPr>
            <a:lvl1pPr algn="ctr">
              <a:defRPr sz="1200">
                <a:solidFill>
                  <a:schemeClr val="accent3">
                    <a:lumMod val="50000"/>
                  </a:schemeClr>
                </a:solidFill>
              </a:defRPr>
            </a:lvl1pPr>
          </a:lstStyle>
          <a:p>
            <a:pPr marL="0" lvl="1"/>
            <a:r>
              <a:rPr lang="es-MX" sz="1400" dirty="0">
                <a:solidFill>
                  <a:srgbClr val="9BBB59">
                    <a:lumMod val="50000"/>
                  </a:srgbClr>
                </a:solidFill>
              </a:rPr>
              <a:t>Tratados </a:t>
            </a:r>
            <a:r>
              <a:rPr lang="es-MX" sz="1400" dirty="0" smtClean="0">
                <a:solidFill>
                  <a:srgbClr val="9BBB59">
                    <a:lumMod val="50000"/>
                  </a:srgbClr>
                </a:solidFill>
              </a:rPr>
              <a:t>formales</a:t>
            </a:r>
            <a:endParaRPr lang="es-MX" sz="1400" dirty="0">
              <a:solidFill>
                <a:srgbClr val="9BBB59">
                  <a:lumMod val="50000"/>
                </a:srgbClr>
              </a:solidFill>
            </a:endParaRPr>
          </a:p>
        </p:txBody>
      </p:sp>
      <p:sp>
        <p:nvSpPr>
          <p:cNvPr id="20" name="19 CuadroTexto"/>
          <p:cNvSpPr txBox="1"/>
          <p:nvPr/>
        </p:nvSpPr>
        <p:spPr>
          <a:xfrm>
            <a:off x="3023961" y="4665386"/>
            <a:ext cx="2088233" cy="738664"/>
          </a:xfrm>
          <a:prstGeom prst="rect">
            <a:avLst/>
          </a:prstGeom>
          <a:noFill/>
          <a:ln>
            <a:solidFill>
              <a:srgbClr val="728E3A"/>
            </a:solidFill>
          </a:ln>
        </p:spPr>
        <p:txBody>
          <a:bodyPr wrap="square" rtlCol="0">
            <a:spAutoFit/>
          </a:bodyPr>
          <a:lstStyle>
            <a:defPPr>
              <a:defRPr lang="es-MX"/>
            </a:defPPr>
            <a:lvl1pPr algn="ctr">
              <a:defRPr sz="1200">
                <a:solidFill>
                  <a:schemeClr val="accent3">
                    <a:lumMod val="50000"/>
                  </a:schemeClr>
                </a:solidFill>
              </a:defRPr>
            </a:lvl1pPr>
          </a:lstStyle>
          <a:p>
            <a:pPr marL="0" lvl="1"/>
            <a:r>
              <a:rPr lang="es-MX" sz="1400" dirty="0" smtClean="0">
                <a:solidFill>
                  <a:srgbClr val="9BBB59">
                    <a:lumMod val="50000"/>
                  </a:srgbClr>
                </a:solidFill>
              </a:rPr>
              <a:t>Tratados </a:t>
            </a:r>
            <a:r>
              <a:rPr lang="es-MX" sz="1400" dirty="0">
                <a:solidFill>
                  <a:srgbClr val="9BBB59">
                    <a:lumMod val="50000"/>
                  </a:srgbClr>
                </a:solidFill>
              </a:rPr>
              <a:t>de forma simplificada o sin </a:t>
            </a:r>
            <a:r>
              <a:rPr lang="es-MX" sz="1400" dirty="0" smtClean="0">
                <a:solidFill>
                  <a:srgbClr val="9BBB59">
                    <a:lumMod val="50000"/>
                  </a:srgbClr>
                </a:solidFill>
              </a:rPr>
              <a:t>formalidades</a:t>
            </a:r>
            <a:endParaRPr lang="es-MX" sz="1400" dirty="0">
              <a:solidFill>
                <a:srgbClr val="9BBB59">
                  <a:lumMod val="50000"/>
                </a:srgbClr>
              </a:solidFill>
            </a:endParaRPr>
          </a:p>
        </p:txBody>
      </p:sp>
      <p:sp>
        <p:nvSpPr>
          <p:cNvPr id="21" name="20 CuadroTexto"/>
          <p:cNvSpPr txBox="1"/>
          <p:nvPr/>
        </p:nvSpPr>
        <p:spPr>
          <a:xfrm>
            <a:off x="2637292" y="5508273"/>
            <a:ext cx="2563761" cy="954107"/>
          </a:xfrm>
          <a:prstGeom prst="rect">
            <a:avLst/>
          </a:prstGeom>
          <a:noFill/>
          <a:ln>
            <a:solidFill>
              <a:srgbClr val="728E3A"/>
            </a:solidFill>
          </a:ln>
        </p:spPr>
        <p:txBody>
          <a:bodyPr wrap="square" rtlCol="0">
            <a:spAutoFit/>
          </a:bodyPr>
          <a:lstStyle>
            <a:defPPr>
              <a:defRPr lang="es-MX"/>
            </a:defPPr>
            <a:lvl1pPr algn="ctr">
              <a:defRPr sz="1200">
                <a:solidFill>
                  <a:schemeClr val="accent3">
                    <a:lumMod val="50000"/>
                  </a:schemeClr>
                </a:solidFill>
              </a:defRPr>
            </a:lvl1pPr>
          </a:lstStyle>
          <a:p>
            <a:pPr marL="0" lvl="1"/>
            <a:r>
              <a:rPr lang="es-MX" sz="1400" dirty="0" smtClean="0">
                <a:solidFill>
                  <a:srgbClr val="9BBB59">
                    <a:lumMod val="50000"/>
                  </a:srgbClr>
                </a:solidFill>
              </a:rPr>
              <a:t>Tratados </a:t>
            </a:r>
            <a:r>
              <a:rPr lang="es-MX" sz="1400" dirty="0">
                <a:solidFill>
                  <a:srgbClr val="9BBB59">
                    <a:lumMod val="50000"/>
                  </a:srgbClr>
                </a:solidFill>
              </a:rPr>
              <a:t>Mixtos (cuando para una de las partes el procedimiento es formal y para la otra sin formalidades).</a:t>
            </a:r>
          </a:p>
        </p:txBody>
      </p:sp>
      <p:sp>
        <p:nvSpPr>
          <p:cNvPr id="22" name="21 Conector"/>
          <p:cNvSpPr/>
          <p:nvPr/>
        </p:nvSpPr>
        <p:spPr>
          <a:xfrm>
            <a:off x="8235430" y="5077127"/>
            <a:ext cx="513033" cy="476071"/>
          </a:xfrm>
          <a:prstGeom prst="flowChartConnector">
            <a:avLst/>
          </a:prstGeom>
          <a:noFill/>
          <a:ln>
            <a:solidFill>
              <a:srgbClr val="728E3A"/>
            </a:solidFill>
          </a:ln>
          <a:effectLst>
            <a:glow rad="139700">
              <a:schemeClr val="accent3">
                <a:satMod val="175000"/>
                <a:alpha val="40000"/>
              </a:schemeClr>
            </a:glow>
          </a:effectLst>
        </p:spPr>
        <p:txBody>
          <a:bodyPr wrap="square" rtlCol="0">
            <a:spAutoFit/>
          </a:bodyPr>
          <a:lstStyle/>
          <a:p>
            <a:pPr algn="ctr"/>
            <a:r>
              <a:rPr lang="es-MX" sz="1600" dirty="0">
                <a:solidFill>
                  <a:srgbClr val="9BBB59">
                    <a:lumMod val="50000"/>
                  </a:srgbClr>
                </a:solidFill>
              </a:rPr>
              <a:t>2</a:t>
            </a:r>
          </a:p>
        </p:txBody>
      </p:sp>
      <p:cxnSp>
        <p:nvCxnSpPr>
          <p:cNvPr id="23" name="22 Conector recto de flecha"/>
          <p:cNvCxnSpPr>
            <a:stCxn id="12" idx="3"/>
          </p:cNvCxnSpPr>
          <p:nvPr/>
        </p:nvCxnSpPr>
        <p:spPr>
          <a:xfrm flipV="1">
            <a:off x="2555776" y="1917759"/>
            <a:ext cx="514422" cy="404699"/>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a:stCxn id="12" idx="3"/>
          </p:cNvCxnSpPr>
          <p:nvPr/>
        </p:nvCxnSpPr>
        <p:spPr>
          <a:xfrm>
            <a:off x="2555776" y="2322458"/>
            <a:ext cx="514422" cy="199911"/>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de flecha"/>
          <p:cNvCxnSpPr>
            <a:stCxn id="18" idx="1"/>
            <a:endCxn id="19" idx="3"/>
          </p:cNvCxnSpPr>
          <p:nvPr/>
        </p:nvCxnSpPr>
        <p:spPr>
          <a:xfrm flipH="1" flipV="1">
            <a:off x="4966190" y="4415229"/>
            <a:ext cx="1045970" cy="822597"/>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28 Conector recto de flecha"/>
          <p:cNvCxnSpPr>
            <a:endCxn id="20" idx="3"/>
          </p:cNvCxnSpPr>
          <p:nvPr/>
        </p:nvCxnSpPr>
        <p:spPr>
          <a:xfrm flipH="1" flipV="1">
            <a:off x="5112194" y="5034718"/>
            <a:ext cx="867436" cy="174756"/>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p:nvPr/>
        </p:nvCxnSpPr>
        <p:spPr>
          <a:xfrm flipH="1">
            <a:off x="5159720" y="5207932"/>
            <a:ext cx="864096" cy="600682"/>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3074" name="Picture 2" descr="http://noticiasmvsfotos.blob.core.windows.net/media/fotos/897f31fc0b38aa943515b280440af82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0152" y="1741667"/>
            <a:ext cx="2475299" cy="1393784"/>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4876647"/>
            <a:ext cx="2450189" cy="1244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38835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980728"/>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CLASIFICACIÓN</a:t>
            </a:r>
            <a:endParaRPr lang="es-MX" sz="3200" dirty="0">
              <a:solidFill>
                <a:schemeClr val="bg2">
                  <a:lumMod val="50000"/>
                </a:schemeClr>
              </a:solidFill>
              <a:latin typeface="Times New Roman" pitchFamily="18" charset="0"/>
              <a:cs typeface="Times New Roman" pitchFamily="18" charset="0"/>
            </a:endParaRPr>
          </a:p>
        </p:txBody>
      </p:sp>
      <p:pic>
        <p:nvPicPr>
          <p:cNvPr id="3076" name="Picture 4" descr="http://www.juconicomparte.org/recursos/diputado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2305509"/>
            <a:ext cx="2926248" cy="2203611"/>
          </a:xfrm>
          <a:prstGeom prst="rect">
            <a:avLst/>
          </a:prstGeom>
          <a:noFill/>
          <a:extLst>
            <a:ext uri="{909E8E84-426E-40DD-AFC4-6F175D3DCCD1}">
              <a14:hiddenFill xmlns:a14="http://schemas.microsoft.com/office/drawing/2010/main">
                <a:solidFill>
                  <a:srgbClr val="FFFFFF"/>
                </a:solidFill>
              </a14:hiddenFill>
            </a:ext>
          </a:extLst>
        </p:spPr>
      </p:pic>
      <p:sp>
        <p:nvSpPr>
          <p:cNvPr id="35" name="34 CuadroTexto"/>
          <p:cNvSpPr txBox="1"/>
          <p:nvPr/>
        </p:nvSpPr>
        <p:spPr>
          <a:xfrm>
            <a:off x="794538" y="2913568"/>
            <a:ext cx="1800200" cy="646331"/>
          </a:xfrm>
          <a:prstGeom prst="rect">
            <a:avLst/>
          </a:prstGeom>
          <a:noFill/>
          <a:ln>
            <a:solidFill>
              <a:srgbClr val="728E3A"/>
            </a:solidFill>
          </a:ln>
        </p:spPr>
        <p:txBody>
          <a:bodyPr wrap="square" rtlCol="0">
            <a:spAutoFit/>
          </a:bodyPr>
          <a:lstStyle/>
          <a:p>
            <a:pPr algn="ctr"/>
            <a:r>
              <a:rPr lang="es-MX" dirty="0" smtClean="0">
                <a:solidFill>
                  <a:schemeClr val="accent3">
                    <a:lumMod val="50000"/>
                  </a:schemeClr>
                </a:solidFill>
              </a:rPr>
              <a:t>Contenido de las normas.</a:t>
            </a:r>
            <a:endParaRPr lang="es-MX" dirty="0">
              <a:solidFill>
                <a:schemeClr val="accent3">
                  <a:lumMod val="50000"/>
                </a:schemeClr>
              </a:solidFill>
            </a:endParaRPr>
          </a:p>
        </p:txBody>
      </p:sp>
      <p:sp>
        <p:nvSpPr>
          <p:cNvPr id="36" name="35 Conector"/>
          <p:cNvSpPr/>
          <p:nvPr/>
        </p:nvSpPr>
        <p:spPr>
          <a:xfrm>
            <a:off x="107504" y="2919744"/>
            <a:ext cx="512925" cy="519351"/>
          </a:xfrm>
          <a:prstGeom prst="flowChartConnector">
            <a:avLst/>
          </a:prstGeom>
          <a:noFill/>
          <a:ln>
            <a:solidFill>
              <a:srgbClr val="728E3A"/>
            </a:solidFill>
          </a:ln>
          <a:effectLst>
            <a:glow rad="139700">
              <a:schemeClr val="accent3">
                <a:satMod val="175000"/>
                <a:alpha val="40000"/>
              </a:schemeClr>
            </a:glow>
          </a:effectLst>
        </p:spPr>
        <p:txBody>
          <a:bodyPr wrap="square" rtlCol="0">
            <a:spAutoFit/>
          </a:bodyPr>
          <a:lstStyle/>
          <a:p>
            <a:pPr algn="ctr"/>
            <a:r>
              <a:rPr lang="es-MX" dirty="0">
                <a:solidFill>
                  <a:schemeClr val="accent3">
                    <a:lumMod val="50000"/>
                  </a:schemeClr>
                </a:solidFill>
              </a:rPr>
              <a:t>3</a:t>
            </a:r>
          </a:p>
        </p:txBody>
      </p:sp>
      <p:sp>
        <p:nvSpPr>
          <p:cNvPr id="37" name="36 Rectángulo redondeado"/>
          <p:cNvSpPr/>
          <p:nvPr/>
        </p:nvSpPr>
        <p:spPr>
          <a:xfrm>
            <a:off x="3347864" y="2060848"/>
            <a:ext cx="2304256" cy="87177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r>
              <a:rPr lang="es-MX" sz="1600" dirty="0" smtClean="0">
                <a:solidFill>
                  <a:schemeClr val="tx1"/>
                </a:solidFill>
              </a:rPr>
              <a:t>Tratados-Ley </a:t>
            </a:r>
            <a:r>
              <a:rPr lang="es-MX" sz="1600" dirty="0">
                <a:solidFill>
                  <a:schemeClr val="tx1"/>
                </a:solidFill>
              </a:rPr>
              <a:t>(contienen normas abstractas)</a:t>
            </a:r>
          </a:p>
        </p:txBody>
      </p:sp>
      <p:sp>
        <p:nvSpPr>
          <p:cNvPr id="38" name="37 Rectángulo redondeado"/>
          <p:cNvSpPr/>
          <p:nvPr/>
        </p:nvSpPr>
        <p:spPr>
          <a:xfrm>
            <a:off x="3253020" y="3604823"/>
            <a:ext cx="2399100" cy="904297"/>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r>
              <a:rPr lang="es-MX" sz="1600" dirty="0">
                <a:solidFill>
                  <a:schemeClr val="tx1"/>
                </a:solidFill>
              </a:rPr>
              <a:t>Tratados-Contrato (se refieren a una obligación concreta)</a:t>
            </a:r>
          </a:p>
        </p:txBody>
      </p:sp>
      <p:cxnSp>
        <p:nvCxnSpPr>
          <p:cNvPr id="39" name="38 Conector recto de flecha"/>
          <p:cNvCxnSpPr>
            <a:stCxn id="35" idx="3"/>
            <a:endCxn id="38" idx="1"/>
          </p:cNvCxnSpPr>
          <p:nvPr/>
        </p:nvCxnSpPr>
        <p:spPr>
          <a:xfrm>
            <a:off x="2594738" y="3236734"/>
            <a:ext cx="658282" cy="820238"/>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0" name="39 Conector recto de flecha"/>
          <p:cNvCxnSpPr>
            <a:stCxn id="35" idx="3"/>
            <a:endCxn id="37" idx="1"/>
          </p:cNvCxnSpPr>
          <p:nvPr/>
        </p:nvCxnSpPr>
        <p:spPr>
          <a:xfrm flipV="1">
            <a:off x="2594738" y="2496733"/>
            <a:ext cx="753126" cy="740001"/>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58788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980728"/>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CLASIFICACIÓN</a:t>
            </a:r>
            <a:endParaRPr lang="es-MX" sz="3200" dirty="0">
              <a:solidFill>
                <a:schemeClr val="bg2">
                  <a:lumMod val="50000"/>
                </a:schemeClr>
              </a:solidFill>
              <a:latin typeface="Times New Roman" pitchFamily="18" charset="0"/>
              <a:cs typeface="Times New Roman" pitchFamily="18" charset="0"/>
            </a:endParaRPr>
          </a:p>
        </p:txBody>
      </p:sp>
      <p:sp>
        <p:nvSpPr>
          <p:cNvPr id="12" name="11 CuadroTexto"/>
          <p:cNvSpPr txBox="1"/>
          <p:nvPr/>
        </p:nvSpPr>
        <p:spPr>
          <a:xfrm>
            <a:off x="827584" y="2276872"/>
            <a:ext cx="1728192" cy="584775"/>
          </a:xfrm>
          <a:prstGeom prst="rect">
            <a:avLst/>
          </a:prstGeom>
          <a:noFill/>
          <a:ln>
            <a:solidFill>
              <a:srgbClr val="728E3A"/>
            </a:solidFill>
          </a:ln>
        </p:spPr>
        <p:txBody>
          <a:bodyPr wrap="square" rtlCol="0">
            <a:spAutoFit/>
          </a:bodyPr>
          <a:lstStyle/>
          <a:p>
            <a:pPr algn="ctr"/>
            <a:r>
              <a:rPr lang="es-MX" sz="1600" dirty="0" smtClean="0">
                <a:solidFill>
                  <a:schemeClr val="accent3">
                    <a:lumMod val="50000"/>
                  </a:schemeClr>
                </a:solidFill>
              </a:rPr>
              <a:t>Características de las partes.</a:t>
            </a:r>
            <a:endParaRPr lang="es-MX" sz="1600" dirty="0">
              <a:solidFill>
                <a:schemeClr val="accent3">
                  <a:lumMod val="50000"/>
                </a:schemeClr>
              </a:solidFill>
            </a:endParaRPr>
          </a:p>
        </p:txBody>
      </p:sp>
      <p:sp>
        <p:nvSpPr>
          <p:cNvPr id="3" name="2 Conector"/>
          <p:cNvSpPr/>
          <p:nvPr/>
        </p:nvSpPr>
        <p:spPr>
          <a:xfrm>
            <a:off x="179512" y="2312947"/>
            <a:ext cx="432048" cy="476071"/>
          </a:xfrm>
          <a:prstGeom prst="flowChartConnector">
            <a:avLst/>
          </a:prstGeom>
          <a:noFill/>
          <a:ln>
            <a:solidFill>
              <a:srgbClr val="728E3A"/>
            </a:solidFill>
          </a:ln>
          <a:effectLst>
            <a:glow rad="139700">
              <a:schemeClr val="accent3">
                <a:satMod val="175000"/>
                <a:alpha val="40000"/>
              </a:schemeClr>
            </a:glow>
          </a:effectLst>
        </p:spPr>
        <p:txBody>
          <a:bodyPr wrap="square" rtlCol="0">
            <a:spAutoFit/>
          </a:bodyPr>
          <a:lstStyle/>
          <a:p>
            <a:pPr algn="ctr"/>
            <a:r>
              <a:rPr lang="es-MX" sz="1600" dirty="0">
                <a:solidFill>
                  <a:schemeClr val="accent3">
                    <a:lumMod val="50000"/>
                  </a:schemeClr>
                </a:solidFill>
              </a:rPr>
              <a:t>4</a:t>
            </a:r>
          </a:p>
        </p:txBody>
      </p:sp>
      <p:sp>
        <p:nvSpPr>
          <p:cNvPr id="16" name="15 Rectángulo redondeado"/>
          <p:cNvSpPr/>
          <p:nvPr/>
        </p:nvSpPr>
        <p:spPr>
          <a:xfrm>
            <a:off x="3115227" y="1774671"/>
            <a:ext cx="2320869" cy="286177"/>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r>
              <a:rPr lang="es-MX" sz="1600" dirty="0"/>
              <a:t>Tratados entre Estados</a:t>
            </a:r>
          </a:p>
        </p:txBody>
      </p:sp>
      <p:sp>
        <p:nvSpPr>
          <p:cNvPr id="7" name="6 Rectángulo"/>
          <p:cNvSpPr/>
          <p:nvPr/>
        </p:nvSpPr>
        <p:spPr>
          <a:xfrm>
            <a:off x="3115227" y="2276871"/>
            <a:ext cx="2320869" cy="674187"/>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r>
              <a:rPr lang="es-MX" sz="1600" dirty="0"/>
              <a:t>Tratados entre Estados y organizaciones internacionales</a:t>
            </a:r>
          </a:p>
        </p:txBody>
      </p:sp>
      <p:sp>
        <p:nvSpPr>
          <p:cNvPr id="18" name="17 Rectángulo"/>
          <p:cNvSpPr/>
          <p:nvPr/>
        </p:nvSpPr>
        <p:spPr>
          <a:xfrm>
            <a:off x="5821789" y="4847048"/>
            <a:ext cx="2088232" cy="504057"/>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lgn="ctr"/>
            <a:r>
              <a:rPr lang="es-MX" sz="1600" dirty="0" smtClean="0">
                <a:solidFill>
                  <a:schemeClr val="tx1"/>
                </a:solidFill>
              </a:rPr>
              <a:t>Posibilidad </a:t>
            </a:r>
            <a:r>
              <a:rPr lang="es-MX" sz="1600" dirty="0">
                <a:solidFill>
                  <a:schemeClr val="tx1"/>
                </a:solidFill>
              </a:rPr>
              <a:t>de ampliar el número de partes</a:t>
            </a:r>
          </a:p>
        </p:txBody>
      </p:sp>
      <p:sp>
        <p:nvSpPr>
          <p:cNvPr id="20" name="19 CuadroTexto"/>
          <p:cNvSpPr txBox="1"/>
          <p:nvPr/>
        </p:nvSpPr>
        <p:spPr>
          <a:xfrm>
            <a:off x="3347864" y="4496921"/>
            <a:ext cx="1586741" cy="584775"/>
          </a:xfrm>
          <a:prstGeom prst="rect">
            <a:avLst/>
          </a:prstGeom>
          <a:noFill/>
          <a:ln>
            <a:solidFill>
              <a:srgbClr val="728E3A"/>
            </a:solidFill>
          </a:ln>
        </p:spPr>
        <p:txBody>
          <a:bodyPr wrap="square" rtlCol="0">
            <a:spAutoFit/>
          </a:bodyPr>
          <a:lstStyle>
            <a:defPPr>
              <a:defRPr lang="es-MX"/>
            </a:defPPr>
            <a:lvl1pPr algn="ctr">
              <a:defRPr sz="1200">
                <a:solidFill>
                  <a:schemeClr val="accent3">
                    <a:lumMod val="50000"/>
                  </a:schemeClr>
                </a:solidFill>
              </a:defRPr>
            </a:lvl1pPr>
          </a:lstStyle>
          <a:p>
            <a:pPr marL="0" lvl="1"/>
            <a:r>
              <a:rPr lang="es-MX" sz="1600" dirty="0" smtClean="0">
                <a:solidFill>
                  <a:schemeClr val="accent3">
                    <a:lumMod val="50000"/>
                  </a:schemeClr>
                </a:solidFill>
              </a:rPr>
              <a:t>Tratados abiertos</a:t>
            </a:r>
            <a:endParaRPr lang="es-MX" sz="1600" dirty="0">
              <a:solidFill>
                <a:schemeClr val="accent3">
                  <a:lumMod val="50000"/>
                </a:schemeClr>
              </a:solidFill>
            </a:endParaRPr>
          </a:p>
        </p:txBody>
      </p:sp>
      <p:sp>
        <p:nvSpPr>
          <p:cNvPr id="21" name="20 CuadroTexto"/>
          <p:cNvSpPr txBox="1"/>
          <p:nvPr/>
        </p:nvSpPr>
        <p:spPr>
          <a:xfrm>
            <a:off x="3347864" y="5456257"/>
            <a:ext cx="1584176" cy="584775"/>
          </a:xfrm>
          <a:prstGeom prst="rect">
            <a:avLst/>
          </a:prstGeom>
          <a:noFill/>
          <a:ln>
            <a:solidFill>
              <a:srgbClr val="728E3A"/>
            </a:solidFill>
          </a:ln>
        </p:spPr>
        <p:txBody>
          <a:bodyPr wrap="square" rtlCol="0">
            <a:spAutoFit/>
          </a:bodyPr>
          <a:lstStyle>
            <a:defPPr>
              <a:defRPr lang="es-MX"/>
            </a:defPPr>
            <a:lvl1pPr algn="ctr">
              <a:defRPr sz="1200">
                <a:solidFill>
                  <a:schemeClr val="accent3">
                    <a:lumMod val="50000"/>
                  </a:schemeClr>
                </a:solidFill>
              </a:defRPr>
            </a:lvl1pPr>
          </a:lstStyle>
          <a:p>
            <a:pPr marL="0" lvl="1"/>
            <a:r>
              <a:rPr lang="es-MX" sz="1600" dirty="0" smtClean="0">
                <a:solidFill>
                  <a:schemeClr val="accent3">
                    <a:lumMod val="50000"/>
                  </a:schemeClr>
                </a:solidFill>
              </a:rPr>
              <a:t>Tratados cerrados</a:t>
            </a:r>
            <a:endParaRPr lang="es-MX" sz="1600" dirty="0">
              <a:solidFill>
                <a:schemeClr val="accent3">
                  <a:lumMod val="50000"/>
                </a:schemeClr>
              </a:solidFill>
            </a:endParaRPr>
          </a:p>
        </p:txBody>
      </p:sp>
      <p:sp>
        <p:nvSpPr>
          <p:cNvPr id="22" name="21 Conector"/>
          <p:cNvSpPr/>
          <p:nvPr/>
        </p:nvSpPr>
        <p:spPr>
          <a:xfrm>
            <a:off x="8100392" y="4863933"/>
            <a:ext cx="504056" cy="476071"/>
          </a:xfrm>
          <a:prstGeom prst="flowChartConnector">
            <a:avLst/>
          </a:prstGeom>
          <a:noFill/>
          <a:ln>
            <a:solidFill>
              <a:srgbClr val="728E3A"/>
            </a:solidFill>
          </a:ln>
          <a:effectLst>
            <a:glow rad="139700">
              <a:schemeClr val="accent3">
                <a:satMod val="175000"/>
                <a:alpha val="40000"/>
              </a:schemeClr>
            </a:glow>
          </a:effectLst>
        </p:spPr>
        <p:txBody>
          <a:bodyPr wrap="square" rtlCol="0">
            <a:spAutoFit/>
          </a:bodyPr>
          <a:lstStyle/>
          <a:p>
            <a:pPr algn="ctr"/>
            <a:r>
              <a:rPr lang="es-MX" sz="1600" dirty="0" smtClean="0">
                <a:solidFill>
                  <a:schemeClr val="accent3">
                    <a:lumMod val="50000"/>
                  </a:schemeClr>
                </a:solidFill>
              </a:rPr>
              <a:t>5</a:t>
            </a:r>
            <a:endParaRPr lang="es-MX" sz="1600" dirty="0">
              <a:solidFill>
                <a:schemeClr val="accent3">
                  <a:lumMod val="50000"/>
                </a:schemeClr>
              </a:solidFill>
            </a:endParaRPr>
          </a:p>
        </p:txBody>
      </p:sp>
      <p:cxnSp>
        <p:nvCxnSpPr>
          <p:cNvPr id="23" name="22 Conector recto de flecha"/>
          <p:cNvCxnSpPr>
            <a:endCxn id="16" idx="1"/>
          </p:cNvCxnSpPr>
          <p:nvPr/>
        </p:nvCxnSpPr>
        <p:spPr>
          <a:xfrm flipV="1">
            <a:off x="2555776" y="1917760"/>
            <a:ext cx="559451" cy="419594"/>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p:nvPr/>
        </p:nvCxnSpPr>
        <p:spPr>
          <a:xfrm>
            <a:off x="2555776" y="2692980"/>
            <a:ext cx="514422" cy="516158"/>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28 Conector recto de flecha"/>
          <p:cNvCxnSpPr/>
          <p:nvPr/>
        </p:nvCxnSpPr>
        <p:spPr>
          <a:xfrm flipH="1" flipV="1">
            <a:off x="4932040" y="4664169"/>
            <a:ext cx="889749" cy="325157"/>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p:nvPr/>
        </p:nvCxnSpPr>
        <p:spPr>
          <a:xfrm flipH="1">
            <a:off x="4957693" y="5253446"/>
            <a:ext cx="864096" cy="341310"/>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8" name="37 Rectángulo redondeado"/>
          <p:cNvSpPr/>
          <p:nvPr/>
        </p:nvSpPr>
        <p:spPr>
          <a:xfrm>
            <a:off x="3091984" y="3061285"/>
            <a:ext cx="2344112" cy="583739"/>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r>
              <a:rPr lang="es-MX" sz="1600" dirty="0" smtClean="0"/>
              <a:t>Tratados </a:t>
            </a:r>
            <a:r>
              <a:rPr lang="es-MX" sz="1600" dirty="0"/>
              <a:t>entre las organizaciones</a:t>
            </a:r>
          </a:p>
        </p:txBody>
      </p:sp>
      <p:cxnSp>
        <p:nvCxnSpPr>
          <p:cNvPr id="30" name="29 Conector recto de flecha"/>
          <p:cNvCxnSpPr/>
          <p:nvPr/>
        </p:nvCxnSpPr>
        <p:spPr>
          <a:xfrm>
            <a:off x="2558316" y="2538270"/>
            <a:ext cx="554859" cy="0"/>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4098" name="Picture 2" descr="http://derecho.laguia2000.com/wp-content/uploads/2009/11/tratados-internacionales-218x3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8498" y="1641274"/>
            <a:ext cx="1853774" cy="255106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4.bp.blogspot.com/-2-jeeldAUCo/TuJs6Za2C0I/AAAAAAAABck/lex4lIlwIPo/s320/Imagen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4072851"/>
            <a:ext cx="3048000" cy="1971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1521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9370"/>
            <a:ext cx="9143999" cy="1440971"/>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4203699" y="5747595"/>
            <a:ext cx="736600" cy="993775"/>
          </a:xfrm>
          <a:prstGeom prst="rect">
            <a:avLst/>
          </a:prstGeom>
          <a:noFill/>
          <a:ln>
            <a:noFill/>
          </a:ln>
        </p:spPr>
      </p:pic>
      <p:sp>
        <p:nvSpPr>
          <p:cNvPr id="8" name="1 Título"/>
          <p:cNvSpPr txBox="1">
            <a:spLocks/>
          </p:cNvSpPr>
          <p:nvPr/>
        </p:nvSpPr>
        <p:spPr>
          <a:xfrm>
            <a:off x="527833" y="1556792"/>
            <a:ext cx="8280920" cy="57606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400" b="1" dirty="0" smtClean="0">
                <a:solidFill>
                  <a:srgbClr val="EEECE1">
                    <a:lumMod val="25000"/>
                  </a:srgbClr>
                </a:solidFill>
                <a:latin typeface="Times New Roman" pitchFamily="18" charset="0"/>
                <a:cs typeface="Times New Roman" pitchFamily="18" charset="0"/>
              </a:rPr>
              <a:t>IDENTIFICACIÓN DEL CURSO </a:t>
            </a:r>
            <a:endParaRPr lang="es-MX" sz="2400" b="1" dirty="0">
              <a:solidFill>
                <a:srgbClr val="EEECE1">
                  <a:lumMod val="25000"/>
                </a:srgbClr>
              </a:solidFill>
              <a:latin typeface="Times New Roman" pitchFamily="18" charset="0"/>
              <a:cs typeface="Times New Roman" pitchFamily="18" charset="0"/>
            </a:endParaRPr>
          </a:p>
        </p:txBody>
      </p:sp>
      <p:sp>
        <p:nvSpPr>
          <p:cNvPr id="10" name="Marcador de contenido 2"/>
          <p:cNvSpPr txBox="1">
            <a:spLocks/>
          </p:cNvSpPr>
          <p:nvPr/>
        </p:nvSpPr>
        <p:spPr>
          <a:xfrm>
            <a:off x="395537" y="2160568"/>
            <a:ext cx="8280919" cy="4392488"/>
          </a:xfrm>
          <a:prstGeom prst="rect">
            <a:avLst/>
          </a:prstGeom>
        </p:spPr>
        <p:txBody>
          <a:bodyPr vert="horz" lIns="91440" tIns="45720" rIns="91440" bIns="45720" rtlCol="0">
            <a:normAutofit/>
          </a:bodyPr>
          <a:lstStyle>
            <a:lvl1pPr marL="223838" indent="-223838" algn="l" defTabSz="914400" rtl="0" eaLnBrk="1" latinLnBrk="0" hangingPunct="1">
              <a:lnSpc>
                <a:spcPct val="90000"/>
              </a:lnSpc>
              <a:spcBef>
                <a:spcPts val="1800"/>
              </a:spcBef>
              <a:buSzPct val="80000"/>
              <a:buFont typeface="Arial"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SzPct val="80000"/>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SzPct val="80000"/>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9pPr>
          </a:lstStyle>
          <a:p>
            <a:pPr marL="0" indent="0">
              <a:buFont typeface="Arial" pitchFamily="34" charset="0"/>
              <a:buNone/>
              <a:defRPr/>
            </a:pPr>
            <a:r>
              <a:rPr lang="es-ES" sz="1800" b="1" dirty="0" smtClean="0">
                <a:solidFill>
                  <a:srgbClr val="EEECE1">
                    <a:lumMod val="25000"/>
                  </a:srgbClr>
                </a:solidFill>
                <a:latin typeface="Arial" panose="020B0604020202020204" pitchFamily="34" charset="0"/>
                <a:cs typeface="Arial" panose="020B0604020202020204" pitchFamily="34" charset="0"/>
              </a:rPr>
              <a:t>Nombre de la UA: </a:t>
            </a:r>
            <a:r>
              <a:rPr lang="es-ES" sz="1800" dirty="0" smtClean="0">
                <a:solidFill>
                  <a:srgbClr val="EEECE1">
                    <a:lumMod val="25000"/>
                  </a:srgbClr>
                </a:solidFill>
                <a:latin typeface="Arial" panose="020B0604020202020204" pitchFamily="34" charset="0"/>
                <a:cs typeface="Arial" panose="020B0604020202020204" pitchFamily="34" charset="0"/>
              </a:rPr>
              <a:t>Administración de la Mercadotecnia</a:t>
            </a:r>
            <a:r>
              <a:rPr lang="es-ES" sz="1800" b="1" dirty="0" smtClean="0">
                <a:solidFill>
                  <a:srgbClr val="EEECE1">
                    <a:lumMod val="25000"/>
                  </a:srgbClr>
                </a:solidFill>
                <a:latin typeface="Arial" panose="020B0604020202020204" pitchFamily="34" charset="0"/>
                <a:cs typeface="Arial" panose="020B0604020202020204" pitchFamily="34" charset="0"/>
              </a:rPr>
              <a:t> </a:t>
            </a:r>
            <a:endParaRPr lang="es-ES" sz="1800" dirty="0" smtClean="0">
              <a:solidFill>
                <a:srgbClr val="EEECE1">
                  <a:lumMod val="25000"/>
                </a:srgbClr>
              </a:solidFill>
              <a:latin typeface="Arial" panose="020B0604020202020204" pitchFamily="34" charset="0"/>
              <a:cs typeface="Arial" panose="020B0604020202020204" pitchFamily="34" charset="0"/>
            </a:endParaRPr>
          </a:p>
          <a:p>
            <a:pPr marL="0" indent="0">
              <a:buFont typeface="Arial" pitchFamily="34" charset="0"/>
              <a:buNone/>
              <a:defRPr/>
            </a:pPr>
            <a:r>
              <a:rPr lang="es-ES" sz="1800" b="1" dirty="0" smtClean="0">
                <a:solidFill>
                  <a:srgbClr val="EEECE1">
                    <a:lumMod val="25000"/>
                  </a:srgbClr>
                </a:solidFill>
                <a:latin typeface="Arial" panose="020B0604020202020204" pitchFamily="34" charset="0"/>
                <a:cs typeface="Arial" panose="020B0604020202020204" pitchFamily="34" charset="0"/>
              </a:rPr>
              <a:t>Área:   </a:t>
            </a:r>
            <a:r>
              <a:rPr lang="es-ES" sz="1800" dirty="0" smtClean="0">
                <a:solidFill>
                  <a:srgbClr val="EEECE1">
                    <a:lumMod val="25000"/>
                  </a:srgbClr>
                </a:solidFill>
                <a:latin typeface="Arial" panose="020B0604020202020204" pitchFamily="34" charset="0"/>
                <a:cs typeface="Arial" panose="020B0604020202020204" pitchFamily="34" charset="0"/>
              </a:rPr>
              <a:t>Formación en gestión </a:t>
            </a:r>
          </a:p>
          <a:p>
            <a:pPr marL="0" indent="0">
              <a:buFont typeface="Arial" pitchFamily="34" charset="0"/>
              <a:buNone/>
              <a:defRPr/>
            </a:pPr>
            <a:r>
              <a:rPr lang="es-ES" sz="1800" b="1" dirty="0" smtClean="0">
                <a:solidFill>
                  <a:srgbClr val="EEECE1">
                    <a:lumMod val="25000"/>
                  </a:srgbClr>
                </a:solidFill>
                <a:latin typeface="Arial" panose="020B0604020202020204" pitchFamily="34" charset="0"/>
                <a:cs typeface="Arial" panose="020B0604020202020204" pitchFamily="34" charset="0"/>
              </a:rPr>
              <a:t>Clave: </a:t>
            </a:r>
            <a:r>
              <a:rPr lang="es-ES" sz="1800" dirty="0" smtClean="0">
                <a:solidFill>
                  <a:srgbClr val="EEECE1">
                    <a:lumMod val="25000"/>
                  </a:srgbClr>
                </a:solidFill>
                <a:latin typeface="Arial" panose="020B0604020202020204" pitchFamily="34" charset="0"/>
                <a:cs typeface="Arial" panose="020B0604020202020204" pitchFamily="34" charset="0"/>
              </a:rPr>
              <a:t>s/n</a:t>
            </a:r>
          </a:p>
          <a:p>
            <a:pPr marL="0" indent="0">
              <a:buFont typeface="Arial" pitchFamily="34" charset="0"/>
              <a:buNone/>
              <a:defRPr/>
            </a:pPr>
            <a:r>
              <a:rPr lang="es-ES" sz="1800" b="1" dirty="0" smtClean="0">
                <a:solidFill>
                  <a:srgbClr val="EEECE1">
                    <a:lumMod val="25000"/>
                  </a:srgbClr>
                </a:solidFill>
                <a:latin typeface="Arial" panose="020B0604020202020204" pitchFamily="34" charset="0"/>
                <a:cs typeface="Arial" panose="020B0604020202020204" pitchFamily="34" charset="0"/>
              </a:rPr>
              <a:t>Horas de Teoría:</a:t>
            </a:r>
            <a:r>
              <a:rPr lang="es-ES" sz="1800" dirty="0" smtClean="0">
                <a:solidFill>
                  <a:srgbClr val="EEECE1">
                    <a:lumMod val="25000"/>
                  </a:srgbClr>
                </a:solidFill>
                <a:latin typeface="Arial" panose="020B0604020202020204" pitchFamily="34" charset="0"/>
                <a:cs typeface="Arial" panose="020B0604020202020204" pitchFamily="34" charset="0"/>
              </a:rPr>
              <a:t> 2</a:t>
            </a:r>
          </a:p>
          <a:p>
            <a:pPr marL="0" indent="0">
              <a:buFont typeface="Arial" pitchFamily="34" charset="0"/>
              <a:buNone/>
              <a:defRPr/>
            </a:pPr>
            <a:r>
              <a:rPr lang="es-ES" sz="1800" b="1" dirty="0" smtClean="0">
                <a:solidFill>
                  <a:srgbClr val="EEECE1">
                    <a:lumMod val="25000"/>
                  </a:srgbClr>
                </a:solidFill>
                <a:latin typeface="Arial" panose="020B0604020202020204" pitchFamily="34" charset="0"/>
                <a:cs typeface="Arial" panose="020B0604020202020204" pitchFamily="34" charset="0"/>
              </a:rPr>
              <a:t>Horas de Práctica: </a:t>
            </a:r>
            <a:r>
              <a:rPr lang="es-ES" sz="1800" dirty="0">
                <a:solidFill>
                  <a:srgbClr val="EEECE1">
                    <a:lumMod val="25000"/>
                  </a:srgbClr>
                </a:solidFill>
                <a:latin typeface="Arial" panose="020B0604020202020204" pitchFamily="34" charset="0"/>
                <a:cs typeface="Arial" panose="020B0604020202020204" pitchFamily="34" charset="0"/>
              </a:rPr>
              <a:t>2</a:t>
            </a:r>
            <a:endParaRPr lang="es-ES" sz="1800" dirty="0" smtClean="0">
              <a:solidFill>
                <a:srgbClr val="EEECE1">
                  <a:lumMod val="25000"/>
                </a:srgbClr>
              </a:solidFill>
              <a:latin typeface="Arial" panose="020B0604020202020204" pitchFamily="34" charset="0"/>
              <a:cs typeface="Arial" panose="020B0604020202020204" pitchFamily="34" charset="0"/>
            </a:endParaRPr>
          </a:p>
          <a:p>
            <a:pPr marL="0" indent="0">
              <a:buFont typeface="Arial" pitchFamily="34" charset="0"/>
              <a:buNone/>
              <a:defRPr/>
            </a:pPr>
            <a:r>
              <a:rPr lang="es-ES" sz="1800" b="1" dirty="0" smtClean="0">
                <a:solidFill>
                  <a:srgbClr val="EEECE1">
                    <a:lumMod val="25000"/>
                  </a:srgbClr>
                </a:solidFill>
                <a:latin typeface="Arial" panose="020B0604020202020204" pitchFamily="34" charset="0"/>
                <a:cs typeface="Arial" panose="020B0604020202020204" pitchFamily="34" charset="0"/>
              </a:rPr>
              <a:t>Créditos: </a:t>
            </a:r>
            <a:r>
              <a:rPr lang="es-ES" sz="1800" dirty="0" smtClean="0">
                <a:solidFill>
                  <a:srgbClr val="EEECE1">
                    <a:lumMod val="25000"/>
                  </a:srgbClr>
                </a:solidFill>
                <a:latin typeface="Arial" panose="020B0604020202020204" pitchFamily="34" charset="0"/>
                <a:cs typeface="Arial" panose="020B0604020202020204" pitchFamily="34" charset="0"/>
              </a:rPr>
              <a:t>6</a:t>
            </a:r>
          </a:p>
          <a:p>
            <a:pPr marL="0" indent="0">
              <a:buFont typeface="Arial" pitchFamily="34" charset="0"/>
              <a:buNone/>
              <a:defRPr/>
            </a:pPr>
            <a:r>
              <a:rPr lang="es-ES" sz="1800" b="1" dirty="0" smtClean="0">
                <a:solidFill>
                  <a:srgbClr val="EEECE1">
                    <a:lumMod val="25000"/>
                  </a:srgbClr>
                </a:solidFill>
                <a:latin typeface="Arial" panose="020B0604020202020204" pitchFamily="34" charset="0"/>
                <a:cs typeface="Arial" panose="020B0604020202020204" pitchFamily="34" charset="0"/>
              </a:rPr>
              <a:t>Carácter de la Unidad de Aprendizaje: </a:t>
            </a:r>
            <a:r>
              <a:rPr lang="es-ES" sz="1800" dirty="0" smtClean="0">
                <a:solidFill>
                  <a:srgbClr val="EEECE1">
                    <a:lumMod val="25000"/>
                  </a:srgbClr>
                </a:solidFill>
                <a:latin typeface="Arial" panose="020B0604020202020204" pitchFamily="34" charset="0"/>
                <a:cs typeface="Arial" panose="020B0604020202020204" pitchFamily="34" charset="0"/>
              </a:rPr>
              <a:t>obligatoria</a:t>
            </a:r>
          </a:p>
          <a:p>
            <a:pPr marL="0" indent="0">
              <a:buFont typeface="Arial" pitchFamily="34" charset="0"/>
              <a:buNone/>
              <a:defRPr/>
            </a:pPr>
            <a:r>
              <a:rPr lang="es-ES" sz="1800" b="1" dirty="0" smtClean="0">
                <a:solidFill>
                  <a:srgbClr val="EEECE1">
                    <a:lumMod val="25000"/>
                  </a:srgbClr>
                </a:solidFill>
                <a:latin typeface="Arial" panose="020B0604020202020204" pitchFamily="34" charset="0"/>
                <a:cs typeface="Arial" panose="020B0604020202020204" pitchFamily="34" charset="0"/>
              </a:rPr>
              <a:t>Espacios donde se imparte: </a:t>
            </a:r>
            <a:r>
              <a:rPr lang="es-ES" sz="1800" dirty="0" smtClean="0">
                <a:solidFill>
                  <a:srgbClr val="EEECE1">
                    <a:lumMod val="25000"/>
                  </a:srgbClr>
                </a:solidFill>
                <a:latin typeface="Arial" panose="020B0604020202020204" pitchFamily="34" charset="0"/>
                <a:cs typeface="Arial" panose="020B0604020202020204" pitchFamily="34" charset="0"/>
              </a:rPr>
              <a:t>Facultad de Contaduría y Administración, CU UAEM Valle de Chalco.</a:t>
            </a:r>
          </a:p>
          <a:p>
            <a:pPr algn="ctr">
              <a:defRPr/>
            </a:pPr>
            <a:endParaRPr lang="es-ES" dirty="0">
              <a:solidFill>
                <a:srgbClr val="EEECE1">
                  <a:lumMod val="25000"/>
                </a:srgb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26813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980728"/>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ACUERDOS ACTUALES</a:t>
            </a:r>
            <a:endParaRPr lang="es-MX" sz="3200" dirty="0">
              <a:solidFill>
                <a:schemeClr val="bg2">
                  <a:lumMod val="50000"/>
                </a:schemeClr>
              </a:solidFill>
              <a:latin typeface="Times New Roman" pitchFamily="18" charset="0"/>
              <a:cs typeface="Times New Roman" pitchFamily="18" charset="0"/>
            </a:endParaRPr>
          </a:p>
        </p:txBody>
      </p:sp>
      <p:sp>
        <p:nvSpPr>
          <p:cNvPr id="6" name="5 Rectángulo"/>
          <p:cNvSpPr/>
          <p:nvPr/>
        </p:nvSpPr>
        <p:spPr>
          <a:xfrm>
            <a:off x="937868" y="1873268"/>
            <a:ext cx="6802484" cy="504057"/>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lgn="ctr"/>
            <a:r>
              <a:rPr lang="es-MX" sz="2400" dirty="0" smtClean="0">
                <a:latin typeface="Arial" panose="020B0604020202020204" pitchFamily="34" charset="0"/>
                <a:cs typeface="Arial" panose="020B0604020202020204" pitchFamily="34" charset="0"/>
              </a:rPr>
              <a:t>1. Tratado </a:t>
            </a:r>
            <a:r>
              <a:rPr lang="es-MX" sz="2400" dirty="0">
                <a:latin typeface="Arial" panose="020B0604020202020204" pitchFamily="34" charset="0"/>
                <a:cs typeface="Arial" panose="020B0604020202020204" pitchFamily="34" charset="0"/>
              </a:rPr>
              <a:t>de Libre Comercio México – Bolivia</a:t>
            </a:r>
            <a:endParaRPr lang="es-MX" sz="2400" dirty="0">
              <a:solidFill>
                <a:schemeClr val="lt1"/>
              </a:solidFill>
              <a:latin typeface="Arial" panose="020B0604020202020204" pitchFamily="34" charset="0"/>
              <a:cs typeface="Arial" panose="020B0604020202020204" pitchFamily="34" charset="0"/>
            </a:endParaRPr>
          </a:p>
        </p:txBody>
      </p:sp>
      <p:sp>
        <p:nvSpPr>
          <p:cNvPr id="7" name="6 CuadroTexto"/>
          <p:cNvSpPr txBox="1"/>
          <p:nvPr/>
        </p:nvSpPr>
        <p:spPr>
          <a:xfrm>
            <a:off x="691636" y="2852936"/>
            <a:ext cx="8160588" cy="1631216"/>
          </a:xfrm>
          <a:prstGeom prst="rect">
            <a:avLst/>
          </a:prstGeom>
          <a:noFill/>
          <a:ln>
            <a:solidFill>
              <a:srgbClr val="728E3A"/>
            </a:solidFill>
          </a:ln>
        </p:spPr>
        <p:txBody>
          <a:bodyPr wrap="square" rtlCol="0">
            <a:spAutoFit/>
          </a:bodyPr>
          <a:lstStyle/>
          <a:p>
            <a:pPr algn="ctr"/>
            <a:r>
              <a:rPr lang="es-MX" sz="2000" dirty="0">
                <a:solidFill>
                  <a:schemeClr val="accent3">
                    <a:lumMod val="50000"/>
                  </a:schemeClr>
                </a:solidFill>
                <a:latin typeface="Arial" panose="020B0604020202020204" pitchFamily="34" charset="0"/>
                <a:cs typeface="Arial" panose="020B0604020202020204" pitchFamily="34" charset="0"/>
              </a:rPr>
              <a:t>Fue suscrito el 10 de septiembre de 1994 en Río de Janeiro, Brasil y entró en vigor el 1º de enero de 1995. Consiste en establecer una zona de libre comercio de aproximadamente 95 millones de habitantes con reglas claras y transparentes en beneficio mutuo en materia de comercio e inversión. </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4797152"/>
            <a:ext cx="2935276" cy="185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60328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836712"/>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ACUERDOS ACTUALES</a:t>
            </a:r>
            <a:endParaRPr lang="es-MX" sz="3200" dirty="0">
              <a:solidFill>
                <a:schemeClr val="bg2">
                  <a:lumMod val="50000"/>
                </a:schemeClr>
              </a:solidFill>
              <a:latin typeface="Times New Roman" pitchFamily="18" charset="0"/>
              <a:cs typeface="Times New Roman" pitchFamily="18" charset="0"/>
            </a:endParaRPr>
          </a:p>
        </p:txBody>
      </p:sp>
      <p:sp>
        <p:nvSpPr>
          <p:cNvPr id="9" name="8 Rectángulo"/>
          <p:cNvSpPr/>
          <p:nvPr/>
        </p:nvSpPr>
        <p:spPr>
          <a:xfrm>
            <a:off x="539552" y="1628800"/>
            <a:ext cx="8064896" cy="86409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lgn="ctr"/>
            <a:r>
              <a:rPr lang="es-MX" sz="2400" dirty="0" smtClean="0">
                <a:solidFill>
                  <a:prstClr val="white"/>
                </a:solidFill>
                <a:latin typeface="Arial" panose="020B0604020202020204" pitchFamily="34" charset="0"/>
                <a:cs typeface="Arial" panose="020B0604020202020204" pitchFamily="34" charset="0"/>
              </a:rPr>
              <a:t>2. Tratado </a:t>
            </a:r>
            <a:r>
              <a:rPr lang="es-MX" sz="2400" dirty="0">
                <a:solidFill>
                  <a:prstClr val="white"/>
                </a:solidFill>
                <a:latin typeface="Arial" panose="020B0604020202020204" pitchFamily="34" charset="0"/>
                <a:cs typeface="Arial" panose="020B0604020202020204" pitchFamily="34" charset="0"/>
              </a:rPr>
              <a:t>de Libre Comercio </a:t>
            </a:r>
            <a:r>
              <a:rPr lang="es-MX" sz="2400" dirty="0" smtClean="0">
                <a:solidFill>
                  <a:prstClr val="white"/>
                </a:solidFill>
                <a:latin typeface="Arial" panose="020B0604020202020204" pitchFamily="34" charset="0"/>
                <a:cs typeface="Arial" panose="020B0604020202020204" pitchFamily="34" charset="0"/>
              </a:rPr>
              <a:t>México, </a:t>
            </a:r>
            <a:r>
              <a:rPr lang="es-MX" sz="2400" dirty="0">
                <a:solidFill>
                  <a:prstClr val="white"/>
                </a:solidFill>
                <a:latin typeface="Arial" panose="020B0604020202020204" pitchFamily="34" charset="0"/>
                <a:cs typeface="Arial" panose="020B0604020202020204" pitchFamily="34" charset="0"/>
              </a:rPr>
              <a:t>Colombia y Venezuela</a:t>
            </a:r>
          </a:p>
        </p:txBody>
      </p:sp>
      <p:sp>
        <p:nvSpPr>
          <p:cNvPr id="10" name="9 CuadroTexto"/>
          <p:cNvSpPr txBox="1"/>
          <p:nvPr/>
        </p:nvSpPr>
        <p:spPr>
          <a:xfrm>
            <a:off x="683568" y="2780928"/>
            <a:ext cx="7704856" cy="1631216"/>
          </a:xfrm>
          <a:prstGeom prst="rect">
            <a:avLst/>
          </a:prstGeom>
          <a:noFill/>
          <a:ln>
            <a:solidFill>
              <a:srgbClr val="728E3A"/>
            </a:solidFill>
          </a:ln>
        </p:spPr>
        <p:txBody>
          <a:bodyPr wrap="square" rtlCol="0">
            <a:spAutoFit/>
          </a:bodyPr>
          <a:lstStyle/>
          <a:p>
            <a:pPr algn="ctr"/>
            <a:r>
              <a:rPr lang="es-MX" sz="2000" dirty="0">
                <a:solidFill>
                  <a:srgbClr val="9BBB59">
                    <a:lumMod val="50000"/>
                  </a:srgbClr>
                </a:solidFill>
                <a:latin typeface="Arial" panose="020B0604020202020204" pitchFamily="34" charset="0"/>
                <a:cs typeface="Arial" panose="020B0604020202020204" pitchFamily="34" charset="0"/>
              </a:rPr>
              <a:t>Se firmó el 13 de junio de 1994 en Cartagena de Indias, Colombia. Radica en crear un espacio libre de restricciones de 145 millones de habitantes, prevaleciendo el libre flujo de mercancías, la libre competencia, normas técnicas, calidad de los productos y el crecimiento económico </a:t>
            </a:r>
            <a:r>
              <a:rPr lang="es-MX" sz="2000" dirty="0" smtClean="0">
                <a:solidFill>
                  <a:srgbClr val="9BBB59">
                    <a:lumMod val="50000"/>
                  </a:srgbClr>
                </a:solidFill>
                <a:latin typeface="Arial" panose="020B0604020202020204" pitchFamily="34" charset="0"/>
                <a:cs typeface="Arial" panose="020B0604020202020204" pitchFamily="34" charset="0"/>
              </a:rPr>
              <a:t>continuo.</a:t>
            </a:r>
            <a:endParaRPr lang="es-MX" sz="2000" dirty="0">
              <a:solidFill>
                <a:srgbClr val="9BBB59">
                  <a:lumMod val="50000"/>
                </a:srgbClr>
              </a:solidFill>
              <a:latin typeface="Arial" panose="020B0604020202020204" pitchFamily="34" charset="0"/>
              <a:cs typeface="Arial" panose="020B0604020202020204" pitchFamily="34" charset="0"/>
            </a:endParaRP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3290" y="4509120"/>
            <a:ext cx="2267880" cy="2267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66246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980728"/>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ACUERDOS ACTUALES</a:t>
            </a:r>
            <a:endParaRPr lang="es-MX" sz="3200" dirty="0">
              <a:solidFill>
                <a:schemeClr val="bg2">
                  <a:lumMod val="50000"/>
                </a:schemeClr>
              </a:solidFill>
              <a:latin typeface="Times New Roman" pitchFamily="18" charset="0"/>
              <a:cs typeface="Times New Roman" pitchFamily="18" charset="0"/>
            </a:endParaRPr>
          </a:p>
        </p:txBody>
      </p:sp>
      <p:sp>
        <p:nvSpPr>
          <p:cNvPr id="6" name="5 Rectángulo"/>
          <p:cNvSpPr/>
          <p:nvPr/>
        </p:nvSpPr>
        <p:spPr>
          <a:xfrm>
            <a:off x="323528" y="1772816"/>
            <a:ext cx="8568952" cy="86409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lgn="ctr"/>
            <a:r>
              <a:rPr lang="es-MX" sz="2400" dirty="0" smtClean="0">
                <a:latin typeface="Arial" panose="020B0604020202020204" pitchFamily="34" charset="0"/>
                <a:cs typeface="Arial" panose="020B0604020202020204" pitchFamily="34" charset="0"/>
              </a:rPr>
              <a:t>3. Tratado </a:t>
            </a:r>
            <a:r>
              <a:rPr lang="es-MX" sz="2400" dirty="0">
                <a:latin typeface="Arial" panose="020B0604020202020204" pitchFamily="34" charset="0"/>
                <a:cs typeface="Arial" panose="020B0604020202020204" pitchFamily="34" charset="0"/>
              </a:rPr>
              <a:t>de Libre Comercio de América del Norte, México, Canadá y Estados Unidos de Norteamérica (TLCAN)</a:t>
            </a:r>
            <a:endParaRPr lang="es-MX" sz="2400" dirty="0">
              <a:solidFill>
                <a:schemeClr val="lt1"/>
              </a:solidFill>
              <a:latin typeface="Arial" panose="020B0604020202020204" pitchFamily="34" charset="0"/>
              <a:cs typeface="Arial" panose="020B0604020202020204" pitchFamily="34" charset="0"/>
            </a:endParaRPr>
          </a:p>
        </p:txBody>
      </p:sp>
      <p:sp>
        <p:nvSpPr>
          <p:cNvPr id="7" name="6 CuadroTexto"/>
          <p:cNvSpPr txBox="1"/>
          <p:nvPr/>
        </p:nvSpPr>
        <p:spPr>
          <a:xfrm>
            <a:off x="659884" y="2924944"/>
            <a:ext cx="7944564" cy="1323439"/>
          </a:xfrm>
          <a:prstGeom prst="rect">
            <a:avLst/>
          </a:prstGeom>
          <a:noFill/>
          <a:ln>
            <a:solidFill>
              <a:srgbClr val="728E3A"/>
            </a:solidFill>
          </a:ln>
        </p:spPr>
        <p:txBody>
          <a:bodyPr wrap="square" rtlCol="0">
            <a:spAutoFit/>
          </a:bodyPr>
          <a:lstStyle/>
          <a:p>
            <a:pPr algn="ctr"/>
            <a:r>
              <a:rPr lang="es-MX" sz="2000" dirty="0" smtClean="0">
                <a:solidFill>
                  <a:schemeClr val="accent3">
                    <a:lumMod val="50000"/>
                  </a:schemeClr>
                </a:solidFill>
                <a:latin typeface="Arial" panose="020B0604020202020204" pitchFamily="34" charset="0"/>
                <a:cs typeface="Arial" panose="020B0604020202020204" pitchFamily="34" charset="0"/>
              </a:rPr>
              <a:t>Entró en vigor el 1º de enero de </a:t>
            </a:r>
            <a:r>
              <a:rPr lang="es-MX" sz="2000" dirty="0">
                <a:solidFill>
                  <a:schemeClr val="accent3">
                    <a:lumMod val="50000"/>
                  </a:schemeClr>
                </a:solidFill>
                <a:latin typeface="Arial" panose="020B0604020202020204" pitchFamily="34" charset="0"/>
                <a:cs typeface="Arial" panose="020B0604020202020204" pitchFamily="34" charset="0"/>
              </a:rPr>
              <a:t>1994. T</a:t>
            </a:r>
            <a:r>
              <a:rPr lang="es-MX" sz="2000" dirty="0" smtClean="0">
                <a:solidFill>
                  <a:schemeClr val="accent3">
                    <a:lumMod val="50000"/>
                  </a:schemeClr>
                </a:solidFill>
                <a:latin typeface="Arial" panose="020B0604020202020204" pitchFamily="34" charset="0"/>
                <a:cs typeface="Arial" panose="020B0604020202020204" pitchFamily="34" charset="0"/>
              </a:rPr>
              <a:t>ratado </a:t>
            </a:r>
            <a:r>
              <a:rPr lang="es-MX" sz="2000" dirty="0">
                <a:solidFill>
                  <a:schemeClr val="accent3">
                    <a:lumMod val="50000"/>
                  </a:schemeClr>
                </a:solidFill>
                <a:latin typeface="Arial" panose="020B0604020202020204" pitchFamily="34" charset="0"/>
                <a:cs typeface="Arial" panose="020B0604020202020204" pitchFamily="34" charset="0"/>
              </a:rPr>
              <a:t>de inversión que abarca mercancías, servicios e híbridos (propiedad intelectual) dentro de sus 22 capítulos, más los acuerdos de cooperación ambiental y </a:t>
            </a:r>
            <a:r>
              <a:rPr lang="es-MX" sz="2000" dirty="0" smtClean="0">
                <a:solidFill>
                  <a:schemeClr val="accent3">
                    <a:lumMod val="50000"/>
                  </a:schemeClr>
                </a:solidFill>
                <a:latin typeface="Arial" panose="020B0604020202020204" pitchFamily="34" charset="0"/>
                <a:cs typeface="Arial" panose="020B0604020202020204" pitchFamily="34" charset="0"/>
              </a:rPr>
              <a:t>laboral.</a:t>
            </a:r>
            <a:endParaRPr lang="es-MX" sz="2000" dirty="0">
              <a:solidFill>
                <a:schemeClr val="accent3">
                  <a:lumMod val="50000"/>
                </a:schemeClr>
              </a:solidFill>
              <a:latin typeface="Arial" panose="020B0604020202020204" pitchFamily="34" charset="0"/>
              <a:cs typeface="Arial" panose="020B0604020202020204" pitchFamily="34" charset="0"/>
            </a:endParaRPr>
          </a:p>
        </p:txBody>
      </p:sp>
      <p:pic>
        <p:nvPicPr>
          <p:cNvPr id="6146" name="Picture 2" descr="http://fotos.mexico.diariocritico.com/noticias/cf/8d/01/ec/11896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4437112"/>
            <a:ext cx="3043755" cy="2187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78073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980728"/>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ACUERDOS ACTUALES</a:t>
            </a:r>
            <a:endParaRPr lang="es-MX" sz="3200" dirty="0">
              <a:solidFill>
                <a:schemeClr val="bg2">
                  <a:lumMod val="50000"/>
                </a:schemeClr>
              </a:solidFill>
              <a:latin typeface="Times New Roman" pitchFamily="18" charset="0"/>
              <a:cs typeface="Times New Roman" pitchFamily="18" charset="0"/>
            </a:endParaRPr>
          </a:p>
        </p:txBody>
      </p:sp>
      <p:sp>
        <p:nvSpPr>
          <p:cNvPr id="9" name="8 Rectángulo"/>
          <p:cNvSpPr/>
          <p:nvPr/>
        </p:nvSpPr>
        <p:spPr>
          <a:xfrm>
            <a:off x="865362" y="1715128"/>
            <a:ext cx="6984776" cy="63375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lgn="ctr"/>
            <a:r>
              <a:rPr lang="es-MX" sz="2400" dirty="0" smtClean="0">
                <a:solidFill>
                  <a:prstClr val="white"/>
                </a:solidFill>
                <a:latin typeface="Arial" panose="020B0604020202020204" pitchFamily="34" charset="0"/>
                <a:cs typeface="Arial" panose="020B0604020202020204" pitchFamily="34" charset="0"/>
              </a:rPr>
              <a:t>4. Tratado </a:t>
            </a:r>
            <a:r>
              <a:rPr lang="es-MX" sz="2400" dirty="0">
                <a:solidFill>
                  <a:prstClr val="white"/>
                </a:solidFill>
                <a:latin typeface="Arial" panose="020B0604020202020204" pitchFamily="34" charset="0"/>
                <a:cs typeface="Arial" panose="020B0604020202020204" pitchFamily="34" charset="0"/>
              </a:rPr>
              <a:t>de Libre Comercio México - Costa Rica</a:t>
            </a:r>
          </a:p>
        </p:txBody>
      </p:sp>
      <p:sp>
        <p:nvSpPr>
          <p:cNvPr id="10" name="9 CuadroTexto"/>
          <p:cNvSpPr txBox="1"/>
          <p:nvPr/>
        </p:nvSpPr>
        <p:spPr>
          <a:xfrm>
            <a:off x="467544" y="2636912"/>
            <a:ext cx="7883102" cy="1631216"/>
          </a:xfrm>
          <a:prstGeom prst="rect">
            <a:avLst/>
          </a:prstGeom>
          <a:noFill/>
          <a:ln>
            <a:solidFill>
              <a:srgbClr val="728E3A"/>
            </a:solidFill>
          </a:ln>
        </p:spPr>
        <p:txBody>
          <a:bodyPr wrap="square" rtlCol="0">
            <a:spAutoFit/>
          </a:bodyPr>
          <a:lstStyle/>
          <a:p>
            <a:pPr algn="ctr"/>
            <a:r>
              <a:rPr lang="es-MX" sz="2000" dirty="0">
                <a:solidFill>
                  <a:srgbClr val="9BBB59">
                    <a:lumMod val="50000"/>
                  </a:srgbClr>
                </a:solidFill>
                <a:latin typeface="Arial" panose="020B0604020202020204" pitchFamily="34" charset="0"/>
                <a:cs typeface="Arial" panose="020B0604020202020204" pitchFamily="34" charset="0"/>
              </a:rPr>
              <a:t>Fue firmado el 5 de abril de 1994. </a:t>
            </a:r>
            <a:r>
              <a:rPr lang="es-MX" sz="2000" dirty="0" smtClean="0">
                <a:solidFill>
                  <a:srgbClr val="9BBB59">
                    <a:lumMod val="50000"/>
                  </a:srgbClr>
                </a:solidFill>
                <a:latin typeface="Arial" panose="020B0604020202020204" pitchFamily="34" charset="0"/>
                <a:cs typeface="Arial" panose="020B0604020202020204" pitchFamily="34" charset="0"/>
              </a:rPr>
              <a:t>Entre </a:t>
            </a:r>
            <a:r>
              <a:rPr lang="es-MX" sz="2000" dirty="0">
                <a:solidFill>
                  <a:srgbClr val="9BBB59">
                    <a:lumMod val="50000"/>
                  </a:srgbClr>
                </a:solidFill>
                <a:latin typeface="Arial" panose="020B0604020202020204" pitchFamily="34" charset="0"/>
                <a:cs typeface="Arial" panose="020B0604020202020204" pitchFamily="34" charset="0"/>
              </a:rPr>
              <a:t>sus principales objetivos se encuentran: promover condiciones de competencia leal, estimular la expansión y diversificación del comercio, aumentar sustancialmente las oportunidades de inversión en los territorios de las partes, entre los más representativos.</a:t>
            </a:r>
          </a:p>
        </p:txBody>
      </p:sp>
      <p:pic>
        <p:nvPicPr>
          <p:cNvPr id="6148" name="Picture 4" descr="http://us.123rf.com/450wm/sunshinesmile/sunshinesmile1405/sunshinesmile140500950/28000325-dos-mariposas-con-banderas-en-las-alas-como-simbolo-de-las-relaciones-de-costa-rica-y-mexic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4437112"/>
            <a:ext cx="2630066" cy="1776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3473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980728"/>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ACUERDOS ACTUALES</a:t>
            </a:r>
            <a:endParaRPr lang="es-MX" sz="3200" dirty="0">
              <a:solidFill>
                <a:schemeClr val="bg2">
                  <a:lumMod val="50000"/>
                </a:schemeClr>
              </a:solidFill>
              <a:latin typeface="Times New Roman" pitchFamily="18" charset="0"/>
              <a:cs typeface="Times New Roman" pitchFamily="18" charset="0"/>
            </a:endParaRPr>
          </a:p>
        </p:txBody>
      </p:sp>
      <p:sp>
        <p:nvSpPr>
          <p:cNvPr id="6" name="5 Rectángulo"/>
          <p:cNvSpPr/>
          <p:nvPr/>
        </p:nvSpPr>
        <p:spPr>
          <a:xfrm>
            <a:off x="1079612" y="1725176"/>
            <a:ext cx="6984776" cy="6237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lgn="ctr"/>
            <a:r>
              <a:rPr lang="es-MX" sz="2400" dirty="0" smtClean="0">
                <a:latin typeface="Arial" panose="020B0604020202020204" pitchFamily="34" charset="0"/>
                <a:cs typeface="Arial" panose="020B0604020202020204" pitchFamily="34" charset="0"/>
              </a:rPr>
              <a:t>3. Tratado </a:t>
            </a:r>
            <a:r>
              <a:rPr lang="es-MX" sz="2400" dirty="0">
                <a:latin typeface="Arial" panose="020B0604020202020204" pitchFamily="34" charset="0"/>
                <a:cs typeface="Arial" panose="020B0604020202020204" pitchFamily="34" charset="0"/>
              </a:rPr>
              <a:t>de Libre Comercio </a:t>
            </a:r>
            <a:r>
              <a:rPr lang="es-MX" sz="2400" dirty="0" smtClean="0">
                <a:latin typeface="Arial" panose="020B0604020202020204" pitchFamily="34" charset="0"/>
                <a:cs typeface="Arial" panose="020B0604020202020204" pitchFamily="34" charset="0"/>
              </a:rPr>
              <a:t>México - Nicaragua</a:t>
            </a:r>
            <a:endParaRPr lang="es-MX" sz="2400" dirty="0">
              <a:solidFill>
                <a:schemeClr val="lt1"/>
              </a:solidFill>
              <a:latin typeface="Arial" panose="020B0604020202020204" pitchFamily="34" charset="0"/>
              <a:cs typeface="Arial" panose="020B0604020202020204" pitchFamily="34" charset="0"/>
            </a:endParaRPr>
          </a:p>
        </p:txBody>
      </p:sp>
      <p:sp>
        <p:nvSpPr>
          <p:cNvPr id="7" name="6 CuadroTexto"/>
          <p:cNvSpPr txBox="1"/>
          <p:nvPr/>
        </p:nvSpPr>
        <p:spPr>
          <a:xfrm>
            <a:off x="710193" y="2780928"/>
            <a:ext cx="7723613" cy="1631216"/>
          </a:xfrm>
          <a:prstGeom prst="rect">
            <a:avLst/>
          </a:prstGeom>
          <a:noFill/>
          <a:ln>
            <a:solidFill>
              <a:srgbClr val="728E3A"/>
            </a:solidFill>
          </a:ln>
        </p:spPr>
        <p:txBody>
          <a:bodyPr wrap="square" rtlCol="0">
            <a:spAutoFit/>
          </a:bodyPr>
          <a:lstStyle/>
          <a:p>
            <a:pPr algn="ctr"/>
            <a:r>
              <a:rPr lang="es-MX" sz="2000" dirty="0">
                <a:solidFill>
                  <a:schemeClr val="accent3">
                    <a:lumMod val="50000"/>
                  </a:schemeClr>
                </a:solidFill>
                <a:latin typeface="Arial" panose="020B0604020202020204" pitchFamily="34" charset="0"/>
                <a:cs typeface="Arial" panose="020B0604020202020204" pitchFamily="34" charset="0"/>
              </a:rPr>
              <a:t>Fue firmado el 18 de diciembre de 1997, en la ciudad de Managua. Referente a establecer una zona de libre comercio, estimular la expansión y diversificación comercial. Establece un programa de desgravación diferente a los otros tratados, ya que establece diversas categorías para los aranceles aduaneros. </a:t>
            </a:r>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9792" y="4581128"/>
            <a:ext cx="3180603" cy="1925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2864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980728"/>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ACUERDOS ACTUALES</a:t>
            </a:r>
            <a:endParaRPr lang="es-MX" sz="3200" dirty="0">
              <a:solidFill>
                <a:schemeClr val="bg2">
                  <a:lumMod val="50000"/>
                </a:schemeClr>
              </a:solidFill>
              <a:latin typeface="Times New Roman" pitchFamily="18" charset="0"/>
              <a:cs typeface="Times New Roman" pitchFamily="18" charset="0"/>
            </a:endParaRPr>
          </a:p>
        </p:txBody>
      </p:sp>
      <p:sp>
        <p:nvSpPr>
          <p:cNvPr id="9" name="8 Rectángulo"/>
          <p:cNvSpPr/>
          <p:nvPr/>
        </p:nvSpPr>
        <p:spPr>
          <a:xfrm>
            <a:off x="1115616" y="1735225"/>
            <a:ext cx="6696744" cy="504057"/>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lgn="ctr"/>
            <a:r>
              <a:rPr lang="es-MX" sz="2400" dirty="0" smtClean="0">
                <a:solidFill>
                  <a:prstClr val="white"/>
                </a:solidFill>
                <a:latin typeface="Arial" panose="020B0604020202020204" pitchFamily="34" charset="0"/>
                <a:cs typeface="Arial" panose="020B0604020202020204" pitchFamily="34" charset="0"/>
              </a:rPr>
              <a:t>4. Tratado </a:t>
            </a:r>
            <a:r>
              <a:rPr lang="es-MX" sz="2400" dirty="0">
                <a:solidFill>
                  <a:prstClr val="white"/>
                </a:solidFill>
                <a:latin typeface="Arial" panose="020B0604020202020204" pitchFamily="34" charset="0"/>
                <a:cs typeface="Arial" panose="020B0604020202020204" pitchFamily="34" charset="0"/>
              </a:rPr>
              <a:t>de Libre Comercio México </a:t>
            </a:r>
            <a:r>
              <a:rPr lang="es-MX" sz="2400" dirty="0" smtClean="0">
                <a:solidFill>
                  <a:prstClr val="white"/>
                </a:solidFill>
                <a:latin typeface="Arial" panose="020B0604020202020204" pitchFamily="34" charset="0"/>
                <a:cs typeface="Arial" panose="020B0604020202020204" pitchFamily="34" charset="0"/>
              </a:rPr>
              <a:t>- Chile</a:t>
            </a:r>
            <a:endParaRPr lang="es-MX" sz="2400" dirty="0">
              <a:solidFill>
                <a:prstClr val="white"/>
              </a:solidFill>
              <a:latin typeface="Arial" panose="020B0604020202020204" pitchFamily="34" charset="0"/>
              <a:cs typeface="Arial" panose="020B0604020202020204" pitchFamily="34" charset="0"/>
            </a:endParaRPr>
          </a:p>
        </p:txBody>
      </p:sp>
      <p:sp>
        <p:nvSpPr>
          <p:cNvPr id="10" name="9 CuadroTexto"/>
          <p:cNvSpPr txBox="1"/>
          <p:nvPr/>
        </p:nvSpPr>
        <p:spPr>
          <a:xfrm>
            <a:off x="539552" y="2636912"/>
            <a:ext cx="8136904" cy="1938992"/>
          </a:xfrm>
          <a:prstGeom prst="rect">
            <a:avLst/>
          </a:prstGeom>
          <a:noFill/>
          <a:ln>
            <a:solidFill>
              <a:srgbClr val="728E3A"/>
            </a:solidFill>
          </a:ln>
        </p:spPr>
        <p:txBody>
          <a:bodyPr wrap="square" rtlCol="0">
            <a:spAutoFit/>
          </a:bodyPr>
          <a:lstStyle/>
          <a:p>
            <a:pPr algn="ctr"/>
            <a:r>
              <a:rPr lang="es-MX" sz="2000" dirty="0">
                <a:solidFill>
                  <a:srgbClr val="9BBB59">
                    <a:lumMod val="50000"/>
                  </a:srgbClr>
                </a:solidFill>
                <a:latin typeface="Arial" panose="020B0604020202020204" pitchFamily="34" charset="0"/>
                <a:cs typeface="Arial" panose="020B0604020202020204" pitchFamily="34" charset="0"/>
              </a:rPr>
              <a:t>Se firmó el 17 de abril de 1998, en la ciudad de Santiago de Chile, el cual consiste en liberalizar una zona comercial a partir del 1º de agosto de </a:t>
            </a:r>
            <a:r>
              <a:rPr lang="es-MX" sz="2000" dirty="0" smtClean="0">
                <a:solidFill>
                  <a:srgbClr val="9BBB59">
                    <a:lumMod val="50000"/>
                  </a:srgbClr>
                </a:solidFill>
                <a:latin typeface="Arial" panose="020B0604020202020204" pitchFamily="34" charset="0"/>
                <a:cs typeface="Arial" panose="020B0604020202020204" pitchFamily="34" charset="0"/>
              </a:rPr>
              <a:t>1999.  </a:t>
            </a:r>
            <a:r>
              <a:rPr lang="es-MX" sz="2000" dirty="0">
                <a:solidFill>
                  <a:srgbClr val="9BBB59">
                    <a:lumMod val="50000"/>
                  </a:srgbClr>
                </a:solidFill>
                <a:latin typeface="Arial" panose="020B0604020202020204" pitchFamily="34" charset="0"/>
                <a:cs typeface="Arial" panose="020B0604020202020204" pitchFamily="34" charset="0"/>
              </a:rPr>
              <a:t>De acuerdo con los informes de la Secretaría de Economía, México es un socio comercial de primer nivel para Chile. “Parte importante del éxito de este TLC se basa en el importante desarrollo del comercio bilateral, de los últimos seis años. </a:t>
            </a:r>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4797152"/>
            <a:ext cx="24384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26862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980728"/>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ACUERDOS ACTUALES</a:t>
            </a:r>
            <a:endParaRPr lang="es-MX" sz="3200" dirty="0">
              <a:solidFill>
                <a:schemeClr val="bg2">
                  <a:lumMod val="50000"/>
                </a:schemeClr>
              </a:solidFill>
              <a:latin typeface="Times New Roman" pitchFamily="18" charset="0"/>
              <a:cs typeface="Times New Roman" pitchFamily="18" charset="0"/>
            </a:endParaRPr>
          </a:p>
        </p:txBody>
      </p:sp>
      <p:sp>
        <p:nvSpPr>
          <p:cNvPr id="6" name="5 Rectángulo"/>
          <p:cNvSpPr/>
          <p:nvPr/>
        </p:nvSpPr>
        <p:spPr>
          <a:xfrm>
            <a:off x="824120" y="1700805"/>
            <a:ext cx="7128792" cy="504058"/>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lgn="ctr"/>
            <a:r>
              <a:rPr lang="es-MX" sz="2400" dirty="0">
                <a:latin typeface="Arial" panose="020B0604020202020204" pitchFamily="34" charset="0"/>
                <a:cs typeface="Arial" panose="020B0604020202020204" pitchFamily="34" charset="0"/>
              </a:rPr>
              <a:t>7</a:t>
            </a:r>
            <a:r>
              <a:rPr lang="es-MX" sz="2400" dirty="0" smtClean="0">
                <a:latin typeface="Arial" panose="020B0604020202020204" pitchFamily="34" charset="0"/>
                <a:cs typeface="Arial" panose="020B0604020202020204" pitchFamily="34" charset="0"/>
              </a:rPr>
              <a:t>. Tratado </a:t>
            </a:r>
            <a:r>
              <a:rPr lang="es-MX" sz="2400" dirty="0">
                <a:latin typeface="Arial" panose="020B0604020202020204" pitchFamily="34" charset="0"/>
                <a:cs typeface="Arial" panose="020B0604020202020204" pitchFamily="34" charset="0"/>
              </a:rPr>
              <a:t>de Libre Comercio </a:t>
            </a:r>
            <a:r>
              <a:rPr lang="es-MX" sz="2400" dirty="0" smtClean="0">
                <a:latin typeface="Arial" panose="020B0604020202020204" pitchFamily="34" charset="0"/>
                <a:cs typeface="Arial" panose="020B0604020202020204" pitchFamily="34" charset="0"/>
              </a:rPr>
              <a:t>México - Israel</a:t>
            </a:r>
            <a:endParaRPr lang="es-MX" sz="2400" dirty="0">
              <a:solidFill>
                <a:schemeClr val="lt1"/>
              </a:solidFill>
              <a:latin typeface="Arial" panose="020B0604020202020204" pitchFamily="34" charset="0"/>
              <a:cs typeface="Arial" panose="020B0604020202020204" pitchFamily="34" charset="0"/>
            </a:endParaRPr>
          </a:p>
        </p:txBody>
      </p:sp>
      <p:sp>
        <p:nvSpPr>
          <p:cNvPr id="7" name="6 CuadroTexto"/>
          <p:cNvSpPr txBox="1"/>
          <p:nvPr/>
        </p:nvSpPr>
        <p:spPr>
          <a:xfrm>
            <a:off x="824120" y="2492896"/>
            <a:ext cx="7128792" cy="1938992"/>
          </a:xfrm>
          <a:prstGeom prst="rect">
            <a:avLst/>
          </a:prstGeom>
          <a:noFill/>
          <a:ln>
            <a:solidFill>
              <a:srgbClr val="728E3A"/>
            </a:solidFill>
          </a:ln>
        </p:spPr>
        <p:txBody>
          <a:bodyPr wrap="square" rtlCol="0">
            <a:spAutoFit/>
          </a:bodyPr>
          <a:lstStyle/>
          <a:p>
            <a:pPr algn="ctr"/>
            <a:r>
              <a:rPr lang="es-MX" sz="2000" dirty="0">
                <a:solidFill>
                  <a:schemeClr val="accent3">
                    <a:lumMod val="50000"/>
                  </a:schemeClr>
                </a:solidFill>
                <a:latin typeface="Arial" panose="020B0604020202020204" pitchFamily="34" charset="0"/>
                <a:cs typeface="Arial" panose="020B0604020202020204" pitchFamily="34" charset="0"/>
              </a:rPr>
              <a:t>Se aprobó mediante decreto publicado en el Diario Oficial de la Federación el 2 de junio de 2000. Consta en establecer una zona de libre comercio para intensificar el comercio y la economía por medio de la liberalización de gravámenes y restricciones a las importaciones originarias de los países signatarios.</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9634" y="4581128"/>
            <a:ext cx="2537763" cy="1903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34313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980728"/>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ACUERDOS ACTUALES</a:t>
            </a:r>
            <a:endParaRPr lang="es-MX" sz="3200" dirty="0">
              <a:solidFill>
                <a:schemeClr val="bg2">
                  <a:lumMod val="50000"/>
                </a:schemeClr>
              </a:solidFill>
              <a:latin typeface="Times New Roman" pitchFamily="18" charset="0"/>
              <a:cs typeface="Times New Roman" pitchFamily="18" charset="0"/>
            </a:endParaRPr>
          </a:p>
        </p:txBody>
      </p:sp>
      <p:sp>
        <p:nvSpPr>
          <p:cNvPr id="9" name="8 Rectángulo"/>
          <p:cNvSpPr/>
          <p:nvPr/>
        </p:nvSpPr>
        <p:spPr>
          <a:xfrm>
            <a:off x="431540" y="1628800"/>
            <a:ext cx="8280920" cy="648073"/>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lgn="ctr"/>
            <a:r>
              <a:rPr lang="es-MX" sz="2400" dirty="0" smtClean="0">
                <a:solidFill>
                  <a:prstClr val="white"/>
                </a:solidFill>
                <a:latin typeface="Arial" panose="020B0604020202020204" pitchFamily="34" charset="0"/>
                <a:cs typeface="Arial" panose="020B0604020202020204" pitchFamily="34" charset="0"/>
              </a:rPr>
              <a:t>8. Tratado </a:t>
            </a:r>
            <a:r>
              <a:rPr lang="es-MX" sz="2400" dirty="0">
                <a:solidFill>
                  <a:prstClr val="white"/>
                </a:solidFill>
                <a:latin typeface="Arial" panose="020B0604020202020204" pitchFamily="34" charset="0"/>
                <a:cs typeface="Arial" panose="020B0604020202020204" pitchFamily="34" charset="0"/>
              </a:rPr>
              <a:t>de Libre Comercio México </a:t>
            </a:r>
            <a:r>
              <a:rPr lang="es-MX" sz="2400" dirty="0" smtClean="0">
                <a:solidFill>
                  <a:prstClr val="white"/>
                </a:solidFill>
                <a:latin typeface="Arial" panose="020B0604020202020204" pitchFamily="34" charset="0"/>
                <a:cs typeface="Arial" panose="020B0604020202020204" pitchFamily="34" charset="0"/>
              </a:rPr>
              <a:t>– Unión Europea</a:t>
            </a:r>
            <a:endParaRPr lang="es-MX" sz="2400" dirty="0">
              <a:solidFill>
                <a:prstClr val="white"/>
              </a:solidFill>
              <a:latin typeface="Arial" panose="020B0604020202020204" pitchFamily="34" charset="0"/>
              <a:cs typeface="Arial" panose="020B0604020202020204" pitchFamily="34" charset="0"/>
            </a:endParaRPr>
          </a:p>
        </p:txBody>
      </p:sp>
      <p:sp>
        <p:nvSpPr>
          <p:cNvPr id="10" name="9 CuadroTexto"/>
          <p:cNvSpPr txBox="1"/>
          <p:nvPr/>
        </p:nvSpPr>
        <p:spPr>
          <a:xfrm>
            <a:off x="431540" y="2564904"/>
            <a:ext cx="8244916" cy="2246769"/>
          </a:xfrm>
          <a:prstGeom prst="rect">
            <a:avLst/>
          </a:prstGeom>
          <a:noFill/>
          <a:ln>
            <a:solidFill>
              <a:srgbClr val="728E3A"/>
            </a:solidFill>
          </a:ln>
        </p:spPr>
        <p:txBody>
          <a:bodyPr wrap="square" rtlCol="0">
            <a:spAutoFit/>
          </a:bodyPr>
          <a:lstStyle/>
          <a:p>
            <a:pPr algn="ctr"/>
            <a:r>
              <a:rPr lang="es-MX" sz="2000" dirty="0" smtClean="0">
                <a:solidFill>
                  <a:srgbClr val="9BBB59">
                    <a:lumMod val="50000"/>
                  </a:srgbClr>
                </a:solidFill>
              </a:rPr>
              <a:t>Conlleva </a:t>
            </a:r>
            <a:r>
              <a:rPr lang="es-MX" sz="2000" dirty="0">
                <a:solidFill>
                  <a:srgbClr val="9BBB59">
                    <a:lumMod val="50000"/>
                  </a:srgbClr>
                </a:solidFill>
              </a:rPr>
              <a:t>la consideración de dos documentos más: Decisión del Consejo Conjunto de dicho Acuerdo, y Decisión del Consejo Conjunto de Acuerdo Interno sobre Comercio y cuestiones relacionadas con el Comercio entre México y la Comunidad Europea (Decisión núm. 2/2000 del Consejo Conjunto). Ambos ordenamientos fueron aprobados mediante decreto publicado en el Diario Oficial de la Federación el 2 de junio de 2000, y promulgados el 26 de junio del mismo año. </a:t>
            </a:r>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1830" y="4941168"/>
            <a:ext cx="3024336" cy="1736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51104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980728"/>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ACUERDOS ACTUALES</a:t>
            </a:r>
            <a:endParaRPr lang="es-MX" sz="3200" dirty="0">
              <a:solidFill>
                <a:schemeClr val="bg2">
                  <a:lumMod val="50000"/>
                </a:schemeClr>
              </a:solidFill>
              <a:latin typeface="Times New Roman" pitchFamily="18" charset="0"/>
              <a:cs typeface="Times New Roman" pitchFamily="18" charset="0"/>
            </a:endParaRPr>
          </a:p>
        </p:txBody>
      </p:sp>
      <p:sp>
        <p:nvSpPr>
          <p:cNvPr id="6" name="5 Rectángulo"/>
          <p:cNvSpPr/>
          <p:nvPr/>
        </p:nvSpPr>
        <p:spPr>
          <a:xfrm>
            <a:off x="387127" y="1772816"/>
            <a:ext cx="8568952" cy="86409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lgn="ctr"/>
            <a:r>
              <a:rPr lang="es-MX" sz="2400" dirty="0" smtClean="0">
                <a:latin typeface="Arial" panose="020B0604020202020204" pitchFamily="34" charset="0"/>
                <a:cs typeface="Arial" panose="020B0604020202020204" pitchFamily="34" charset="0"/>
              </a:rPr>
              <a:t>9. Tratado </a:t>
            </a:r>
            <a:r>
              <a:rPr lang="es-MX" sz="2400" dirty="0">
                <a:latin typeface="Arial" panose="020B0604020202020204" pitchFamily="34" charset="0"/>
                <a:cs typeface="Arial" panose="020B0604020202020204" pitchFamily="34" charset="0"/>
              </a:rPr>
              <a:t>de Libre Comercio Triángulo del Norte (México, el Salvador, Guatemala y Honduras)</a:t>
            </a:r>
            <a:endParaRPr lang="es-MX" sz="2400" dirty="0">
              <a:solidFill>
                <a:schemeClr val="lt1"/>
              </a:solidFill>
              <a:latin typeface="Arial" panose="020B0604020202020204" pitchFamily="34" charset="0"/>
              <a:cs typeface="Arial" panose="020B0604020202020204" pitchFamily="34" charset="0"/>
            </a:endParaRPr>
          </a:p>
        </p:txBody>
      </p:sp>
      <p:sp>
        <p:nvSpPr>
          <p:cNvPr id="7" name="6 CuadroTexto"/>
          <p:cNvSpPr txBox="1"/>
          <p:nvPr/>
        </p:nvSpPr>
        <p:spPr>
          <a:xfrm>
            <a:off x="664810" y="2924944"/>
            <a:ext cx="7939637" cy="1631216"/>
          </a:xfrm>
          <a:prstGeom prst="rect">
            <a:avLst/>
          </a:prstGeom>
          <a:noFill/>
          <a:ln>
            <a:solidFill>
              <a:srgbClr val="728E3A"/>
            </a:solidFill>
          </a:ln>
        </p:spPr>
        <p:txBody>
          <a:bodyPr wrap="square" rtlCol="0">
            <a:spAutoFit/>
          </a:bodyPr>
          <a:lstStyle/>
          <a:p>
            <a:pPr algn="ctr"/>
            <a:r>
              <a:rPr lang="es-MX" sz="2000" dirty="0">
                <a:solidFill>
                  <a:schemeClr val="accent3">
                    <a:lumMod val="50000"/>
                  </a:schemeClr>
                </a:solidFill>
              </a:rPr>
              <a:t>Este tratado es uno de los mandatos fundamentales del mecanismo de diálogo y concertación de Tuxtla. Después de cuatro años de consultas, a partir de la reanudación de las negociaciones establecidas en la reunión cumbre de Tuxtla II, en 1996, se celebraron 18 rondas de intensas negociaciones, concluyéndose las negociaciones el 10 de mayo de 2000. </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4175" y="4797152"/>
            <a:ext cx="3295650" cy="177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64885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980728"/>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ACUERDOS ACTUALES</a:t>
            </a:r>
            <a:endParaRPr lang="es-MX" sz="3200" dirty="0">
              <a:solidFill>
                <a:schemeClr val="bg2">
                  <a:lumMod val="50000"/>
                </a:schemeClr>
              </a:solidFill>
              <a:latin typeface="Times New Roman" pitchFamily="18" charset="0"/>
              <a:cs typeface="Times New Roman" pitchFamily="18" charset="0"/>
            </a:endParaRPr>
          </a:p>
        </p:txBody>
      </p:sp>
      <p:sp>
        <p:nvSpPr>
          <p:cNvPr id="9" name="8 Rectángulo"/>
          <p:cNvSpPr/>
          <p:nvPr/>
        </p:nvSpPr>
        <p:spPr>
          <a:xfrm>
            <a:off x="575556" y="1700808"/>
            <a:ext cx="7992888" cy="792088"/>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lgn="ctr"/>
            <a:r>
              <a:rPr lang="es-MX" sz="2400" dirty="0" smtClean="0">
                <a:solidFill>
                  <a:prstClr val="white"/>
                </a:solidFill>
              </a:rPr>
              <a:t>10. Tratado </a:t>
            </a:r>
            <a:r>
              <a:rPr lang="es-MX" sz="2400" dirty="0">
                <a:solidFill>
                  <a:prstClr val="white"/>
                </a:solidFill>
              </a:rPr>
              <a:t>de Libre Comercio AELC </a:t>
            </a:r>
            <a:r>
              <a:rPr lang="es-MX" sz="2400" dirty="0" smtClean="0">
                <a:solidFill>
                  <a:prstClr val="white"/>
                </a:solidFill>
              </a:rPr>
              <a:t>(México, Islandia</a:t>
            </a:r>
            <a:r>
              <a:rPr lang="es-MX" sz="2400" dirty="0">
                <a:solidFill>
                  <a:prstClr val="white"/>
                </a:solidFill>
              </a:rPr>
              <a:t>, Noruega, Principado de Liechtenstein y Suiza)</a:t>
            </a:r>
          </a:p>
        </p:txBody>
      </p:sp>
      <p:sp>
        <p:nvSpPr>
          <p:cNvPr id="10" name="9 CuadroTexto"/>
          <p:cNvSpPr txBox="1"/>
          <p:nvPr/>
        </p:nvSpPr>
        <p:spPr>
          <a:xfrm>
            <a:off x="575556" y="2708920"/>
            <a:ext cx="7740860" cy="1938992"/>
          </a:xfrm>
          <a:prstGeom prst="rect">
            <a:avLst/>
          </a:prstGeom>
          <a:noFill/>
          <a:ln>
            <a:solidFill>
              <a:srgbClr val="728E3A"/>
            </a:solidFill>
          </a:ln>
        </p:spPr>
        <p:txBody>
          <a:bodyPr wrap="square" rtlCol="0">
            <a:spAutoFit/>
          </a:bodyPr>
          <a:lstStyle/>
          <a:p>
            <a:pPr algn="ctr"/>
            <a:r>
              <a:rPr lang="es-MX" sz="2000" dirty="0">
                <a:solidFill>
                  <a:srgbClr val="9BBB59">
                    <a:lumMod val="50000"/>
                  </a:srgbClr>
                </a:solidFill>
                <a:latin typeface="Arial" panose="020B0604020202020204" pitchFamily="34" charset="0"/>
                <a:cs typeface="Arial" panose="020B0604020202020204" pitchFamily="34" charset="0"/>
              </a:rPr>
              <a:t>La extensa red de tratados comerciales firmados por México, se amplía con el acuerdo firmado con los miembros de la Asociación Europea de Libre Comercio. Este acuerdo entró en vigor el 1 de julio de 2001 y coloca a México como el único país latinoamericano con libre acceso comercial a los países con el más alto ingreso per cápita del mundo.</a:t>
            </a:r>
          </a:p>
        </p:txBody>
      </p:sp>
      <p:pic>
        <p:nvPicPr>
          <p:cNvPr id="921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75155" y="4869160"/>
            <a:ext cx="2741662" cy="19070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4650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9370"/>
            <a:ext cx="9143999" cy="1440971"/>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4203699" y="5747595"/>
            <a:ext cx="736600" cy="993775"/>
          </a:xfrm>
          <a:prstGeom prst="rect">
            <a:avLst/>
          </a:prstGeom>
          <a:noFill/>
          <a:ln>
            <a:noFill/>
          </a:ln>
        </p:spPr>
      </p:pic>
      <p:sp>
        <p:nvSpPr>
          <p:cNvPr id="6" name="Título 1"/>
          <p:cNvSpPr txBox="1">
            <a:spLocks/>
          </p:cNvSpPr>
          <p:nvPr/>
        </p:nvSpPr>
        <p:spPr>
          <a:xfrm>
            <a:off x="1259632" y="1556792"/>
            <a:ext cx="7128892" cy="42958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algn="ctr">
              <a:defRPr/>
            </a:pPr>
            <a:r>
              <a:rPr lang="es-ES" sz="2400" b="1" smtClean="0">
                <a:solidFill>
                  <a:srgbClr val="EEECE1">
                    <a:lumMod val="25000"/>
                  </a:srgbClr>
                </a:solidFill>
                <a:latin typeface="Century Gothic"/>
              </a:rPr>
              <a:t>Presentación de la Unidad de aprendizaje</a:t>
            </a:r>
            <a:endParaRPr lang="es-ES" sz="2400" b="1" dirty="0">
              <a:solidFill>
                <a:srgbClr val="EEECE1">
                  <a:lumMod val="25000"/>
                </a:srgbClr>
              </a:solidFill>
              <a:latin typeface="Century Gothic"/>
            </a:endParaRPr>
          </a:p>
        </p:txBody>
      </p:sp>
      <p:sp>
        <p:nvSpPr>
          <p:cNvPr id="2" name="1 Rectángulo"/>
          <p:cNvSpPr/>
          <p:nvPr/>
        </p:nvSpPr>
        <p:spPr>
          <a:xfrm>
            <a:off x="323527" y="2060848"/>
            <a:ext cx="8496944" cy="4247317"/>
          </a:xfrm>
          <a:prstGeom prst="rect">
            <a:avLst/>
          </a:prstGeom>
        </p:spPr>
        <p:txBody>
          <a:bodyPr wrap="square">
            <a:spAutoFit/>
          </a:bodyPr>
          <a:lstStyle/>
          <a:p>
            <a:pPr algn="just">
              <a:lnSpc>
                <a:spcPct val="150000"/>
              </a:lnSpc>
              <a:spcAft>
                <a:spcPts val="0"/>
              </a:spcAft>
            </a:pPr>
            <a:r>
              <a:rPr lang="es-MX" sz="1200" dirty="0">
                <a:latin typeface="Arial"/>
                <a:ea typeface="Calibri"/>
                <a:cs typeface="Times New Roman"/>
              </a:rPr>
              <a:t>La globalización ha traído consigo diversos cambios en los países, en sus </a:t>
            </a:r>
            <a:r>
              <a:rPr lang="es-MX" sz="1200" b="1" dirty="0">
                <a:latin typeface="Arial"/>
                <a:ea typeface="Calibri"/>
                <a:cs typeface="Times New Roman"/>
              </a:rPr>
              <a:t>economías, cultura, política, religión, sociedad,</a:t>
            </a:r>
            <a:r>
              <a:rPr lang="es-MX" sz="1200" dirty="0">
                <a:latin typeface="Arial"/>
                <a:ea typeface="Calibri"/>
                <a:cs typeface="Times New Roman"/>
              </a:rPr>
              <a:t> etc. de modo tal que, el comercio por su parte ha tomado un carácter progresista ante este tema, y esto se evidencia con los diversos tratados y acuerdos que se han suscrito por México con diversos países del mundo, divididos por regiones.</a:t>
            </a:r>
            <a:endParaRPr lang="es-MX" sz="1100" dirty="0">
              <a:ea typeface="Calibri"/>
              <a:cs typeface="Times New Roman"/>
            </a:endParaRPr>
          </a:p>
          <a:p>
            <a:pPr algn="just">
              <a:lnSpc>
                <a:spcPct val="150000"/>
              </a:lnSpc>
              <a:spcAft>
                <a:spcPts val="0"/>
              </a:spcAft>
              <a:tabLst>
                <a:tab pos="361950" algn="l"/>
              </a:tabLst>
            </a:pPr>
            <a:r>
              <a:rPr lang="es-MX" sz="1200" dirty="0">
                <a:latin typeface="Arial"/>
                <a:ea typeface="Calibri"/>
                <a:cs typeface="Times New Roman"/>
              </a:rPr>
              <a:t>	</a:t>
            </a:r>
            <a:r>
              <a:rPr lang="es-MX" sz="1200" dirty="0" smtClean="0">
                <a:latin typeface="Arial"/>
                <a:ea typeface="Calibri"/>
                <a:cs typeface="Times New Roman"/>
              </a:rPr>
              <a:t>Según </a:t>
            </a:r>
            <a:r>
              <a:rPr lang="es-MX" sz="1200" dirty="0">
                <a:latin typeface="Arial"/>
                <a:ea typeface="Calibri"/>
                <a:cs typeface="Times New Roman"/>
              </a:rPr>
              <a:t>la Secretaría de Economía (SE) (2015), “México cuenta con una red de 10 Tratados de Libre Comercio (</a:t>
            </a:r>
            <a:r>
              <a:rPr lang="es-MX" sz="1200" dirty="0" err="1">
                <a:latin typeface="Arial"/>
                <a:ea typeface="Calibri"/>
                <a:cs typeface="Times New Roman"/>
              </a:rPr>
              <a:t>TLCs</a:t>
            </a:r>
            <a:r>
              <a:rPr lang="es-MX" sz="1200" dirty="0">
                <a:latin typeface="Arial"/>
                <a:ea typeface="Calibri"/>
                <a:cs typeface="Times New Roman"/>
              </a:rPr>
              <a:t>) con 45 países (E. U., Canadá, Colombia, Costa Rica, Nicaragua, Chile, Israel, El Salvador, Guatemala, Honduras, Uruguay, Islandia, Liechtenstein, Noruega, Suiza, Japón, Corea, China, India, Bahréin, Kuwait, Chipre, Malta, Italia, Bulgaria, Grecia, Rumania, Eslovenia, República Eslovaca, </a:t>
            </a:r>
            <a:r>
              <a:rPr lang="es-MX" sz="1200" dirty="0" err="1">
                <a:latin typeface="Arial"/>
                <a:ea typeface="Calibri"/>
                <a:cs typeface="Times New Roman"/>
              </a:rPr>
              <a:t>Belarús</a:t>
            </a:r>
            <a:r>
              <a:rPr lang="es-MX" sz="1200" dirty="0">
                <a:latin typeface="Arial"/>
                <a:ea typeface="Calibri"/>
                <a:cs typeface="Times New Roman"/>
              </a:rPr>
              <a:t>, Letonia, Polonia, Lituania, Luxemburgo, Suecia, Finlandia, Irlanda, Bélgica, Dinamarca, Países Bajos, Perú, Bolivia, Argentina, Brasil, Ecuador, Paraguay, Panamá, Cuba, Trinidad y Tobago, Australia, Singapur, Reino Unido e Islandia), 30 Acuerdos para la Promoción y Protección Recíproca de las Inversiones (</a:t>
            </a:r>
            <a:r>
              <a:rPr lang="es-MX" sz="1200" dirty="0" err="1">
                <a:latin typeface="Arial"/>
                <a:ea typeface="Calibri"/>
                <a:cs typeface="Times New Roman"/>
              </a:rPr>
              <a:t>APPRIs</a:t>
            </a:r>
            <a:r>
              <a:rPr lang="es-MX" sz="1200" dirty="0">
                <a:latin typeface="Arial"/>
                <a:ea typeface="Calibri"/>
                <a:cs typeface="Times New Roman"/>
              </a:rPr>
              <a:t>) y 9 acuerdos de comercio (Acuerdos de Complementación Económica y Acuerdos de Alcance Parcial) en el marco de la Asociación Latinoamericana de Integración (ALADI)”.</a:t>
            </a:r>
            <a:r>
              <a:rPr lang="es-MX" sz="1200" dirty="0">
                <a:solidFill>
                  <a:srgbClr val="FF0000"/>
                </a:solidFill>
                <a:latin typeface="Arial"/>
                <a:ea typeface="Calibri"/>
                <a:cs typeface="Times New Roman"/>
              </a:rPr>
              <a:t> </a:t>
            </a:r>
            <a:endParaRPr lang="es-MX" sz="1100" dirty="0">
              <a:ea typeface="Calibri"/>
              <a:cs typeface="Times New Roman"/>
            </a:endParaRPr>
          </a:p>
          <a:p>
            <a:pPr indent="449580" algn="just">
              <a:lnSpc>
                <a:spcPct val="150000"/>
              </a:lnSpc>
              <a:spcAft>
                <a:spcPts val="0"/>
              </a:spcAft>
            </a:pPr>
            <a:r>
              <a:rPr lang="es-MX" sz="1200" dirty="0">
                <a:latin typeface="Arial"/>
                <a:ea typeface="Calibri"/>
                <a:cs typeface="Times New Roman"/>
              </a:rPr>
              <a:t> </a:t>
            </a:r>
            <a:r>
              <a:rPr lang="es-MX" sz="1200" dirty="0" smtClean="0">
                <a:latin typeface="Arial"/>
                <a:ea typeface="Calibri"/>
                <a:cs typeface="Times New Roman"/>
              </a:rPr>
              <a:t>Además</a:t>
            </a:r>
            <a:r>
              <a:rPr lang="es-MX" sz="1200" dirty="0">
                <a:latin typeface="Arial"/>
                <a:ea typeface="Calibri"/>
                <a:cs typeface="Times New Roman"/>
              </a:rPr>
              <a:t>, México participa activamente en organismos y foros multilaterales y regionales como la Organización Mundial del Comercio (OMC), el Mecanismo de Cooperación Económica Asia-Pacífico (APEC), la Organización para la Cooperación y Desarrollo Económico (OCDE) y la ALADI</a:t>
            </a:r>
            <a:r>
              <a:rPr lang="es-MX" sz="1200" dirty="0" smtClean="0">
                <a:latin typeface="Arial"/>
                <a:ea typeface="Calibri"/>
                <a:cs typeface="Times New Roman"/>
              </a:rPr>
              <a:t>.</a:t>
            </a:r>
            <a:endParaRPr lang="es-MX" sz="1100" dirty="0">
              <a:ea typeface="Calibri"/>
              <a:cs typeface="Times New Roman"/>
            </a:endParaRPr>
          </a:p>
        </p:txBody>
      </p:sp>
    </p:spTree>
    <p:extLst>
      <p:ext uri="{BB962C8B-B14F-4D97-AF65-F5344CB8AC3E}">
        <p14:creationId xmlns:p14="http://schemas.microsoft.com/office/powerpoint/2010/main" val="27677107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980728"/>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ACUERDOS ACTUALES</a:t>
            </a:r>
            <a:endParaRPr lang="es-MX" sz="3200" dirty="0">
              <a:solidFill>
                <a:schemeClr val="bg2">
                  <a:lumMod val="50000"/>
                </a:schemeClr>
              </a:solidFill>
              <a:latin typeface="Times New Roman" pitchFamily="18" charset="0"/>
              <a:cs typeface="Times New Roman" pitchFamily="18" charset="0"/>
            </a:endParaRPr>
          </a:p>
        </p:txBody>
      </p:sp>
      <p:sp>
        <p:nvSpPr>
          <p:cNvPr id="9" name="8 Rectángulo"/>
          <p:cNvSpPr/>
          <p:nvPr/>
        </p:nvSpPr>
        <p:spPr>
          <a:xfrm>
            <a:off x="4871500" y="1700808"/>
            <a:ext cx="3876963" cy="929683"/>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lgn="ctr"/>
            <a:r>
              <a:rPr lang="es-MX" sz="2000" dirty="0" smtClean="0"/>
              <a:t>11. Tratado </a:t>
            </a:r>
            <a:r>
              <a:rPr lang="es-MX" sz="2000" dirty="0"/>
              <a:t>de Libre Comercio México - República Oriental del Uruguay</a:t>
            </a:r>
            <a:endParaRPr lang="es-MX" sz="2000" dirty="0">
              <a:solidFill>
                <a:schemeClr val="lt1"/>
              </a:solidFill>
            </a:endParaRPr>
          </a:p>
        </p:txBody>
      </p:sp>
      <p:sp>
        <p:nvSpPr>
          <p:cNvPr id="10" name="9 CuadroTexto"/>
          <p:cNvSpPr txBox="1"/>
          <p:nvPr/>
        </p:nvSpPr>
        <p:spPr>
          <a:xfrm>
            <a:off x="4860032" y="3429000"/>
            <a:ext cx="3960440" cy="2308324"/>
          </a:xfrm>
          <a:prstGeom prst="rect">
            <a:avLst/>
          </a:prstGeom>
          <a:noFill/>
          <a:ln>
            <a:solidFill>
              <a:srgbClr val="728E3A"/>
            </a:solidFill>
          </a:ln>
        </p:spPr>
        <p:txBody>
          <a:bodyPr wrap="square" rtlCol="0">
            <a:spAutoFit/>
          </a:bodyPr>
          <a:lstStyle/>
          <a:p>
            <a:pPr algn="ctr"/>
            <a:r>
              <a:rPr lang="es-MX" dirty="0">
                <a:solidFill>
                  <a:schemeClr val="accent3">
                    <a:lumMod val="50000"/>
                  </a:schemeClr>
                </a:solidFill>
              </a:rPr>
              <a:t>Se firmó el 15 de noviembre de 2003 en la ciudad de Santa Cruz de la Sierra, Bolivia. En el preámbulo del tratado se establece que la firma de este es con el fin de reafirmar los lazos especiales de amistad y cooperación entre sus naciones, fortaleciendo la integración económica </a:t>
            </a:r>
            <a:r>
              <a:rPr lang="es-MX" dirty="0" smtClean="0">
                <a:solidFill>
                  <a:schemeClr val="accent3">
                    <a:lumMod val="50000"/>
                  </a:schemeClr>
                </a:solidFill>
              </a:rPr>
              <a:t>regional.</a:t>
            </a:r>
            <a:endParaRPr lang="es-MX" dirty="0">
              <a:solidFill>
                <a:schemeClr val="accent3">
                  <a:lumMod val="50000"/>
                </a:schemeClr>
              </a:solidFill>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2276873"/>
            <a:ext cx="4128459"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57797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836712"/>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CONCLUSIONES</a:t>
            </a:r>
            <a:endParaRPr lang="es-MX" sz="3200" dirty="0">
              <a:solidFill>
                <a:schemeClr val="bg2">
                  <a:lumMod val="50000"/>
                </a:schemeClr>
              </a:solidFill>
              <a:latin typeface="Times New Roman" pitchFamily="18" charset="0"/>
              <a:cs typeface="Times New Roman" pitchFamily="18" charset="0"/>
            </a:endParaRPr>
          </a:p>
        </p:txBody>
      </p:sp>
      <p:sp>
        <p:nvSpPr>
          <p:cNvPr id="8" name="7 Rectángulo redondeado"/>
          <p:cNvSpPr/>
          <p:nvPr/>
        </p:nvSpPr>
        <p:spPr>
          <a:xfrm>
            <a:off x="799735" y="1464317"/>
            <a:ext cx="7737481" cy="1464231"/>
          </a:xfrm>
          <a:prstGeom prst="roundRect">
            <a:avLst/>
          </a:prstGeom>
          <a:noFill/>
          <a:ln>
            <a:solidFill>
              <a:srgbClr val="728E3A"/>
            </a:solidFill>
          </a:ln>
        </p:spPr>
        <p:txBody>
          <a:bodyPr wrap="square" rtlCol="0">
            <a:spAutoFit/>
          </a:bodyPr>
          <a:lstStyle/>
          <a:p>
            <a:pPr algn="ctr"/>
            <a:r>
              <a:rPr lang="es-MX" sz="2000" dirty="0">
                <a:solidFill>
                  <a:schemeClr val="accent3">
                    <a:lumMod val="50000"/>
                  </a:schemeClr>
                </a:solidFill>
              </a:rPr>
              <a:t>México ha presentado algunos altibajos en la suscripción de acuerdos o tratados para llevar a cabo el libre comercio. Pese a la evolución compleja, y a veces desordenada, del sistema, cabe señalar varias tendencias a largo plazo:</a:t>
            </a:r>
          </a:p>
        </p:txBody>
      </p:sp>
      <p:sp>
        <p:nvSpPr>
          <p:cNvPr id="6" name="5 Rectángulo redondeado"/>
          <p:cNvSpPr/>
          <p:nvPr/>
        </p:nvSpPr>
        <p:spPr>
          <a:xfrm>
            <a:off x="383694" y="3681028"/>
            <a:ext cx="4188306" cy="2196244"/>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r>
              <a:rPr lang="es-MX" sz="1600" dirty="0" smtClean="0"/>
              <a:t>La </a:t>
            </a:r>
            <a:r>
              <a:rPr lang="es-MX" sz="1600" dirty="0"/>
              <a:t>cooperación comercial internacional es, en términos generales, más amplia y más incluyente, con un mayor número de países que suscriben acuerdos vinculantes y un mayor número de normas que se consolidan en la estructura cada vez más universal de la Organización Mundial del Comercio (OMC). </a:t>
            </a:r>
          </a:p>
        </p:txBody>
      </p:sp>
      <p:cxnSp>
        <p:nvCxnSpPr>
          <p:cNvPr id="17" name="16 Conector recto de flecha"/>
          <p:cNvCxnSpPr/>
          <p:nvPr/>
        </p:nvCxnSpPr>
        <p:spPr>
          <a:xfrm>
            <a:off x="2627784" y="2912617"/>
            <a:ext cx="0" cy="768411"/>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a:off x="6588224" y="2912617"/>
            <a:ext cx="0" cy="876423"/>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4788024" y="2928548"/>
            <a:ext cx="16312" cy="2016224"/>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3789040"/>
            <a:ext cx="3465826" cy="1822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89093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836712"/>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CONCLUSIONES</a:t>
            </a:r>
            <a:endParaRPr lang="es-MX" sz="3200" dirty="0">
              <a:solidFill>
                <a:schemeClr val="bg2">
                  <a:lumMod val="50000"/>
                </a:schemeClr>
              </a:solidFill>
              <a:latin typeface="Times New Roman" pitchFamily="18" charset="0"/>
              <a:cs typeface="Times New Roman" pitchFamily="18" charset="0"/>
            </a:endParaRPr>
          </a:p>
        </p:txBody>
      </p:sp>
      <p:sp>
        <p:nvSpPr>
          <p:cNvPr id="8" name="7 Rectángulo redondeado"/>
          <p:cNvSpPr/>
          <p:nvPr/>
        </p:nvSpPr>
        <p:spPr>
          <a:xfrm>
            <a:off x="699638" y="1427556"/>
            <a:ext cx="7737481" cy="1464231"/>
          </a:xfrm>
          <a:prstGeom prst="roundRect">
            <a:avLst/>
          </a:prstGeom>
          <a:noFill/>
          <a:ln>
            <a:solidFill>
              <a:srgbClr val="728E3A"/>
            </a:solidFill>
          </a:ln>
        </p:spPr>
        <p:txBody>
          <a:bodyPr wrap="square" rtlCol="0">
            <a:spAutoFit/>
          </a:bodyPr>
          <a:lstStyle/>
          <a:p>
            <a:pPr algn="ctr"/>
            <a:r>
              <a:rPr lang="es-MX" sz="2000" dirty="0">
                <a:solidFill>
                  <a:schemeClr val="accent3">
                    <a:lumMod val="50000"/>
                  </a:schemeClr>
                </a:solidFill>
              </a:rPr>
              <a:t>México ha presentado algunos altibajos en la suscripción de acuerdos o tratados para llevar a cabo el libre comercio. Pese a la evolución compleja, y a veces desordenada, del sistema, cabe señalar varias tendencias a largo plazo:</a:t>
            </a:r>
          </a:p>
        </p:txBody>
      </p:sp>
      <p:sp>
        <p:nvSpPr>
          <p:cNvPr id="16" name="15 Rectángulo redondeado"/>
          <p:cNvSpPr/>
          <p:nvPr/>
        </p:nvSpPr>
        <p:spPr>
          <a:xfrm>
            <a:off x="4644008" y="3573016"/>
            <a:ext cx="4176464" cy="282550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s-MX" dirty="0"/>
              <a:t>L</a:t>
            </a:r>
            <a:r>
              <a:rPr lang="es-MX" dirty="0" smtClean="0"/>
              <a:t>os </a:t>
            </a:r>
            <a:r>
              <a:rPr lang="es-MX" dirty="0"/>
              <a:t>acuerdos comerciales son “más profundos” y “más amplios”, y abarcan un mayor número de aspectos, como el comercio de servicios, la inversión extranjera, la propiedad intelectual y la contratación pública, lo que se explica por la integración cada vez mayor de la economía mundial y por la creciente “globalización” de políticas que antes se consideraban nacionales. </a:t>
            </a:r>
          </a:p>
        </p:txBody>
      </p:sp>
      <p:cxnSp>
        <p:nvCxnSpPr>
          <p:cNvPr id="17" name="16 Conector recto de flecha"/>
          <p:cNvCxnSpPr/>
          <p:nvPr/>
        </p:nvCxnSpPr>
        <p:spPr>
          <a:xfrm>
            <a:off x="2360464" y="2891787"/>
            <a:ext cx="0" cy="419721"/>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a:off x="6622896" y="2891787"/>
            <a:ext cx="0" cy="668901"/>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4427984" y="2891787"/>
            <a:ext cx="16312" cy="2016224"/>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3311508"/>
            <a:ext cx="3095625" cy="3087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11381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57200" y="764704"/>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CONCLUSIONES</a:t>
            </a:r>
            <a:endParaRPr lang="es-MX" sz="3200" dirty="0">
              <a:solidFill>
                <a:schemeClr val="bg2">
                  <a:lumMod val="50000"/>
                </a:schemeClr>
              </a:solidFill>
              <a:latin typeface="Times New Roman" pitchFamily="18" charset="0"/>
              <a:cs typeface="Times New Roman" pitchFamily="18" charset="0"/>
            </a:endParaRPr>
          </a:p>
        </p:txBody>
      </p:sp>
      <p:sp>
        <p:nvSpPr>
          <p:cNvPr id="8" name="7 Rectángulo redondeado"/>
          <p:cNvSpPr/>
          <p:nvPr/>
        </p:nvSpPr>
        <p:spPr>
          <a:xfrm>
            <a:off x="395536" y="1340768"/>
            <a:ext cx="8424936" cy="1123712"/>
          </a:xfrm>
          <a:prstGeom prst="roundRect">
            <a:avLst/>
          </a:prstGeom>
          <a:noFill/>
          <a:ln>
            <a:solidFill>
              <a:srgbClr val="728E3A"/>
            </a:solidFill>
          </a:ln>
        </p:spPr>
        <p:txBody>
          <a:bodyPr wrap="square" rtlCol="0">
            <a:spAutoFit/>
          </a:bodyPr>
          <a:lstStyle/>
          <a:p>
            <a:pPr algn="ctr"/>
            <a:r>
              <a:rPr lang="es-MX" sz="2000" dirty="0">
                <a:solidFill>
                  <a:schemeClr val="accent3">
                    <a:lumMod val="50000"/>
                  </a:schemeClr>
                </a:solidFill>
              </a:rPr>
              <a:t>México ha presentado algunos altibajos en la suscripción de acuerdos o tratados para llevar a cabo el libre comercio. Pese a la evolución compleja, y a veces desordenada, del sistema, cabe señalar varias tendencias a largo plazo:</a:t>
            </a:r>
          </a:p>
        </p:txBody>
      </p:sp>
      <p:sp>
        <p:nvSpPr>
          <p:cNvPr id="16" name="15 Rectángulo redondeado"/>
          <p:cNvSpPr/>
          <p:nvPr/>
        </p:nvSpPr>
        <p:spPr>
          <a:xfrm>
            <a:off x="1259632" y="4725144"/>
            <a:ext cx="7704856" cy="1582855"/>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ctr"/>
            <a:r>
              <a:rPr lang="es-MX" dirty="0"/>
              <a:t>L</a:t>
            </a:r>
            <a:r>
              <a:rPr lang="es-MX" dirty="0" smtClean="0"/>
              <a:t>o </a:t>
            </a:r>
            <a:r>
              <a:rPr lang="es-MX" dirty="0"/>
              <a:t>que es más significativo, el comercio mundial ha evolucionado en los últimos decenios y es cada vez más abierto y menos discriminatorio, con el resultado paradójico de que continúan proliferando los acuerdos bilaterales y regionales preferenciales, aun cuando esté disminuyendo la importancia de las preferencias, lo que indica que los países tienen otros motivos, además del acceso a los mercados, para concertar ese tipo de acuerdos o tratados.</a:t>
            </a:r>
          </a:p>
        </p:txBody>
      </p:sp>
      <p:cxnSp>
        <p:nvCxnSpPr>
          <p:cNvPr id="17" name="16 Conector recto de flecha"/>
          <p:cNvCxnSpPr/>
          <p:nvPr/>
        </p:nvCxnSpPr>
        <p:spPr>
          <a:xfrm>
            <a:off x="2627784" y="2506544"/>
            <a:ext cx="0" cy="419721"/>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a:off x="7596336" y="2506544"/>
            <a:ext cx="0" cy="2212436"/>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5508104" y="2464480"/>
            <a:ext cx="0" cy="2254500"/>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13314" name="Picture 2" descr="http://univermilenium.edu.mx/wp-content/uploads/2014/05/comintl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2926264"/>
            <a:ext cx="3744416" cy="1654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84206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9370"/>
            <a:ext cx="9143999" cy="1440971"/>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4203699" y="5747595"/>
            <a:ext cx="736600" cy="993775"/>
          </a:xfrm>
          <a:prstGeom prst="rect">
            <a:avLst/>
          </a:prstGeom>
          <a:noFill/>
          <a:ln>
            <a:noFill/>
          </a:ln>
        </p:spPr>
      </p:pic>
      <p:sp>
        <p:nvSpPr>
          <p:cNvPr id="6" name="Título 1"/>
          <p:cNvSpPr txBox="1">
            <a:spLocks/>
          </p:cNvSpPr>
          <p:nvPr/>
        </p:nvSpPr>
        <p:spPr>
          <a:xfrm>
            <a:off x="1142105" y="1622809"/>
            <a:ext cx="6859787" cy="388640"/>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algn="ctr">
              <a:defRPr/>
            </a:pPr>
            <a:r>
              <a:rPr lang="es-ES" sz="2400" b="1" smtClean="0">
                <a:solidFill>
                  <a:srgbClr val="EEECE1">
                    <a:lumMod val="25000"/>
                  </a:srgbClr>
                </a:solidFill>
                <a:latin typeface="Arial" panose="020B0604020202020204" pitchFamily="34" charset="0"/>
                <a:cs typeface="Arial" panose="020B0604020202020204" pitchFamily="34" charset="0"/>
              </a:rPr>
              <a:t>CONTEXTO</a:t>
            </a:r>
            <a:endParaRPr lang="es-ES" sz="2400" b="1" dirty="0">
              <a:solidFill>
                <a:srgbClr val="EEECE1">
                  <a:lumMod val="25000"/>
                </a:srgbClr>
              </a:solidFill>
              <a:latin typeface="Arial" panose="020B0604020202020204" pitchFamily="34" charset="0"/>
              <a:cs typeface="Arial" panose="020B0604020202020204" pitchFamily="34" charset="0"/>
            </a:endParaRPr>
          </a:p>
        </p:txBody>
      </p:sp>
      <p:sp>
        <p:nvSpPr>
          <p:cNvPr id="3" name="2 Rectángulo"/>
          <p:cNvSpPr/>
          <p:nvPr/>
        </p:nvSpPr>
        <p:spPr>
          <a:xfrm>
            <a:off x="685268" y="2132856"/>
            <a:ext cx="8208912" cy="3323987"/>
          </a:xfrm>
          <a:prstGeom prst="rect">
            <a:avLst/>
          </a:prstGeom>
        </p:spPr>
        <p:txBody>
          <a:bodyPr wrap="square">
            <a:spAutoFit/>
          </a:bodyPr>
          <a:lstStyle/>
          <a:p>
            <a:endParaRPr lang="es-MX" sz="1400" dirty="0">
              <a:solidFill>
                <a:srgbClr val="000000"/>
              </a:solidFill>
              <a:latin typeface="Arial" panose="020B0604020202020204" pitchFamily="34" charset="0"/>
              <a:cs typeface="Arial" panose="020B0604020202020204" pitchFamily="34" charset="0"/>
            </a:endParaRPr>
          </a:p>
          <a:p>
            <a:r>
              <a:rPr lang="es-MX" sz="1400" dirty="0">
                <a:solidFill>
                  <a:srgbClr val="000000"/>
                </a:solidFill>
                <a:latin typeface="Arial" panose="020B0604020202020204" pitchFamily="34" charset="0"/>
                <a:cs typeface="Arial" panose="020B0604020202020204" pitchFamily="34" charset="0"/>
              </a:rPr>
              <a:t> </a:t>
            </a:r>
            <a:r>
              <a:rPr lang="es-MX" sz="1400" b="1" dirty="0">
                <a:solidFill>
                  <a:srgbClr val="000000"/>
                </a:solidFill>
                <a:latin typeface="Arial" panose="020B0604020202020204" pitchFamily="34" charset="0"/>
                <a:cs typeface="Arial" panose="020B0604020202020204" pitchFamily="34" charset="0"/>
              </a:rPr>
              <a:t>BIBLIOGRAFÍA BÁSICA: </a:t>
            </a:r>
            <a:endParaRPr lang="es-MX" sz="1400" dirty="0">
              <a:solidFill>
                <a:srgbClr val="000000"/>
              </a:solidFill>
              <a:latin typeface="Arial" panose="020B0604020202020204" pitchFamily="34" charset="0"/>
              <a:cs typeface="Arial" panose="020B0604020202020204" pitchFamily="34" charset="0"/>
            </a:endParaRPr>
          </a:p>
          <a:p>
            <a:pPr marL="285750" indent="-285750">
              <a:buClr>
                <a:srgbClr val="EEECE1">
                  <a:lumMod val="10000"/>
                </a:srgbClr>
              </a:buClr>
              <a:buFont typeface="Wingdings" panose="05000000000000000000" pitchFamily="2" charset="2"/>
              <a:buChar char="ü"/>
            </a:pPr>
            <a:r>
              <a:rPr lang="es-MX" sz="1200" dirty="0" smtClean="0">
                <a:solidFill>
                  <a:srgbClr val="000000"/>
                </a:solidFill>
                <a:latin typeface="Arial" panose="020B0604020202020204" pitchFamily="34" charset="0"/>
                <a:cs typeface="Arial" panose="020B0604020202020204" pitchFamily="34" charset="0"/>
              </a:rPr>
              <a:t>Alejandro </a:t>
            </a:r>
            <a:r>
              <a:rPr lang="es-MX" sz="1200" dirty="0">
                <a:solidFill>
                  <a:srgbClr val="000000"/>
                </a:solidFill>
                <a:latin typeface="Arial" panose="020B0604020202020204" pitchFamily="34" charset="0"/>
                <a:cs typeface="Arial" panose="020B0604020202020204" pitchFamily="34" charset="0"/>
              </a:rPr>
              <a:t>Eugenio Lerma Kirchner, Enrique Márquez Castro. Comercio y marketing internacional. México, D.F.: </a:t>
            </a:r>
            <a:r>
              <a:rPr lang="es-MX" sz="1200" dirty="0" err="1">
                <a:solidFill>
                  <a:srgbClr val="000000"/>
                </a:solidFill>
                <a:latin typeface="Arial" panose="020B0604020202020204" pitchFamily="34" charset="0"/>
                <a:cs typeface="Arial" panose="020B0604020202020204" pitchFamily="34" charset="0"/>
              </a:rPr>
              <a:t>Cengage</a:t>
            </a:r>
            <a:r>
              <a:rPr lang="es-MX" sz="1200" dirty="0">
                <a:solidFill>
                  <a:srgbClr val="000000"/>
                </a:solidFill>
                <a:latin typeface="Arial" panose="020B0604020202020204" pitchFamily="34" charset="0"/>
                <a:cs typeface="Arial" panose="020B0604020202020204" pitchFamily="34" charset="0"/>
              </a:rPr>
              <a:t> </a:t>
            </a:r>
            <a:r>
              <a:rPr lang="es-MX" sz="1200" dirty="0" err="1">
                <a:solidFill>
                  <a:srgbClr val="000000"/>
                </a:solidFill>
                <a:latin typeface="Arial" panose="020B0604020202020204" pitchFamily="34" charset="0"/>
                <a:cs typeface="Arial" panose="020B0604020202020204" pitchFamily="34" charset="0"/>
              </a:rPr>
              <a:t>Learning</a:t>
            </a:r>
            <a:r>
              <a:rPr lang="es-MX" sz="1200" dirty="0">
                <a:solidFill>
                  <a:srgbClr val="000000"/>
                </a:solidFill>
                <a:latin typeface="Arial" panose="020B0604020202020204" pitchFamily="34" charset="0"/>
                <a:cs typeface="Arial" panose="020B0604020202020204" pitchFamily="34" charset="0"/>
              </a:rPr>
              <a:t>, 2010. 4a ed. </a:t>
            </a:r>
          </a:p>
          <a:p>
            <a:pPr marL="171450" indent="-171450">
              <a:buClr>
                <a:srgbClr val="EEECE1">
                  <a:lumMod val="10000"/>
                </a:srgbClr>
              </a:buClr>
              <a:buFont typeface="Wingdings" panose="05000000000000000000" pitchFamily="2" charset="2"/>
              <a:buChar char="ü"/>
            </a:pPr>
            <a:r>
              <a:rPr lang="es-MX" sz="1200" dirty="0">
                <a:solidFill>
                  <a:srgbClr val="000000"/>
                </a:solidFill>
                <a:latin typeface="Arial" panose="020B0604020202020204" pitchFamily="34" charset="0"/>
                <a:cs typeface="Arial" panose="020B0604020202020204" pitchFamily="34" charset="0"/>
              </a:rPr>
              <a:t> </a:t>
            </a:r>
            <a:r>
              <a:rPr lang="es-MX" sz="1200" dirty="0" smtClean="0">
                <a:solidFill>
                  <a:srgbClr val="000000"/>
                </a:solidFill>
                <a:latin typeface="Arial" panose="020B0604020202020204" pitchFamily="34" charset="0"/>
                <a:cs typeface="Arial" panose="020B0604020202020204" pitchFamily="34" charset="0"/>
              </a:rPr>
              <a:t> Jean-Jacques </a:t>
            </a:r>
            <a:r>
              <a:rPr lang="es-MX" sz="1200" dirty="0" err="1">
                <a:solidFill>
                  <a:srgbClr val="000000"/>
                </a:solidFill>
                <a:latin typeface="Arial" panose="020B0604020202020204" pitchFamily="34" charset="0"/>
                <a:cs typeface="Arial" panose="020B0604020202020204" pitchFamily="34" charset="0"/>
              </a:rPr>
              <a:t>Lambin</a:t>
            </a:r>
            <a:r>
              <a:rPr lang="es-MX" sz="1200" dirty="0">
                <a:solidFill>
                  <a:srgbClr val="000000"/>
                </a:solidFill>
                <a:latin typeface="Arial" panose="020B0604020202020204" pitchFamily="34" charset="0"/>
                <a:cs typeface="Arial" panose="020B0604020202020204" pitchFamily="34" charset="0"/>
              </a:rPr>
              <a:t>, Carlo </a:t>
            </a:r>
            <a:r>
              <a:rPr lang="es-MX" sz="1200" dirty="0" err="1">
                <a:solidFill>
                  <a:srgbClr val="000000"/>
                </a:solidFill>
                <a:latin typeface="Arial" panose="020B0604020202020204" pitchFamily="34" charset="0"/>
                <a:cs typeface="Arial" panose="020B0604020202020204" pitchFamily="34" charset="0"/>
              </a:rPr>
              <a:t>Gallucci</a:t>
            </a:r>
            <a:r>
              <a:rPr lang="es-MX" sz="1200" dirty="0">
                <a:solidFill>
                  <a:srgbClr val="000000"/>
                </a:solidFill>
                <a:latin typeface="Arial" panose="020B0604020202020204" pitchFamily="34" charset="0"/>
                <a:cs typeface="Arial" panose="020B0604020202020204" pitchFamily="34" charset="0"/>
              </a:rPr>
              <a:t> y Carlos </a:t>
            </a:r>
            <a:r>
              <a:rPr lang="es-MX" sz="1200" dirty="0" err="1">
                <a:solidFill>
                  <a:srgbClr val="000000"/>
                </a:solidFill>
                <a:latin typeface="Arial" panose="020B0604020202020204" pitchFamily="34" charset="0"/>
                <a:cs typeface="Arial" panose="020B0604020202020204" pitchFamily="34" charset="0"/>
              </a:rPr>
              <a:t>Sicurello</a:t>
            </a:r>
            <a:r>
              <a:rPr lang="es-MX" sz="1200" dirty="0">
                <a:solidFill>
                  <a:srgbClr val="000000"/>
                </a:solidFill>
                <a:latin typeface="Arial" panose="020B0604020202020204" pitchFamily="34" charset="0"/>
                <a:cs typeface="Arial" panose="020B0604020202020204" pitchFamily="34" charset="0"/>
              </a:rPr>
              <a:t>. Dirección de marketing: gestión estratégica y operativa del mercado. México: McGraw-Hill, 2009. 1a ed. </a:t>
            </a:r>
          </a:p>
          <a:p>
            <a:pPr marL="171450" indent="-171450">
              <a:buClr>
                <a:srgbClr val="EEECE1">
                  <a:lumMod val="10000"/>
                </a:srgbClr>
              </a:buClr>
              <a:buFont typeface="Wingdings" panose="05000000000000000000" pitchFamily="2" charset="2"/>
              <a:buChar char="ü"/>
            </a:pPr>
            <a:r>
              <a:rPr lang="es-MX" sz="1200" dirty="0">
                <a:solidFill>
                  <a:srgbClr val="000000"/>
                </a:solidFill>
                <a:latin typeface="Arial" panose="020B0604020202020204" pitchFamily="34" charset="0"/>
                <a:cs typeface="Arial" panose="020B0604020202020204" pitchFamily="34" charset="0"/>
              </a:rPr>
              <a:t> </a:t>
            </a:r>
            <a:r>
              <a:rPr lang="es-MX" sz="1200" dirty="0" smtClean="0">
                <a:solidFill>
                  <a:srgbClr val="000000"/>
                </a:solidFill>
                <a:latin typeface="Arial" panose="020B0604020202020204" pitchFamily="34" charset="0"/>
                <a:cs typeface="Arial" panose="020B0604020202020204" pitchFamily="34" charset="0"/>
              </a:rPr>
              <a:t> Leslie </a:t>
            </a:r>
            <a:r>
              <a:rPr lang="es-MX" sz="1200" dirty="0">
                <a:solidFill>
                  <a:srgbClr val="000000"/>
                </a:solidFill>
                <a:latin typeface="Arial" panose="020B0604020202020204" pitchFamily="34" charset="0"/>
                <a:cs typeface="Arial" panose="020B0604020202020204" pitchFamily="34" charset="0"/>
              </a:rPr>
              <a:t>H. </a:t>
            </a:r>
            <a:r>
              <a:rPr lang="es-MX" sz="1200" dirty="0" err="1">
                <a:solidFill>
                  <a:srgbClr val="000000"/>
                </a:solidFill>
                <a:latin typeface="Arial" panose="020B0604020202020204" pitchFamily="34" charset="0"/>
                <a:cs typeface="Arial" panose="020B0604020202020204" pitchFamily="34" charset="0"/>
              </a:rPr>
              <a:t>Moeller</a:t>
            </a:r>
            <a:r>
              <a:rPr lang="es-MX" sz="1200" dirty="0">
                <a:solidFill>
                  <a:srgbClr val="000000"/>
                </a:solidFill>
                <a:latin typeface="Arial" panose="020B0604020202020204" pitchFamily="34" charset="0"/>
                <a:cs typeface="Arial" panose="020B0604020202020204" pitchFamily="34" charset="0"/>
              </a:rPr>
              <a:t> and Edward C. </a:t>
            </a:r>
            <a:r>
              <a:rPr lang="es-MX" sz="1200" dirty="0" err="1">
                <a:solidFill>
                  <a:srgbClr val="000000"/>
                </a:solidFill>
                <a:latin typeface="Arial" panose="020B0604020202020204" pitchFamily="34" charset="0"/>
                <a:cs typeface="Arial" panose="020B0604020202020204" pitchFamily="34" charset="0"/>
              </a:rPr>
              <a:t>Landry</a:t>
            </a:r>
            <a:r>
              <a:rPr lang="es-MX" sz="1200" dirty="0">
                <a:solidFill>
                  <a:srgbClr val="000000"/>
                </a:solidFill>
                <a:latin typeface="Arial" panose="020B0604020202020204" pitchFamily="34" charset="0"/>
                <a:cs typeface="Arial" panose="020B0604020202020204" pitchFamily="34" charset="0"/>
              </a:rPr>
              <a:t>; </a:t>
            </a:r>
            <a:r>
              <a:rPr lang="es-MX" sz="1200" dirty="0" err="1">
                <a:solidFill>
                  <a:srgbClr val="000000"/>
                </a:solidFill>
                <a:latin typeface="Arial" panose="020B0604020202020204" pitchFamily="34" charset="0"/>
                <a:cs typeface="Arial" panose="020B0604020202020204" pitchFamily="34" charset="0"/>
              </a:rPr>
              <a:t>with</a:t>
            </a:r>
            <a:r>
              <a:rPr lang="es-MX" sz="1200" dirty="0">
                <a:solidFill>
                  <a:srgbClr val="000000"/>
                </a:solidFill>
                <a:latin typeface="Arial" panose="020B0604020202020204" pitchFamily="34" charset="0"/>
                <a:cs typeface="Arial" panose="020B0604020202020204" pitchFamily="34" charset="0"/>
              </a:rPr>
              <a:t> Theodore </a:t>
            </a:r>
            <a:r>
              <a:rPr lang="es-MX" sz="1200" dirty="0" err="1">
                <a:solidFill>
                  <a:srgbClr val="000000"/>
                </a:solidFill>
                <a:latin typeface="Arial" panose="020B0604020202020204" pitchFamily="34" charset="0"/>
                <a:cs typeface="Arial" panose="020B0604020202020204" pitchFamily="34" charset="0"/>
              </a:rPr>
              <a:t>Kinni</a:t>
            </a:r>
            <a:r>
              <a:rPr lang="es-MX" sz="1200" dirty="0">
                <a:solidFill>
                  <a:srgbClr val="000000"/>
                </a:solidFill>
                <a:latin typeface="Arial" panose="020B0604020202020204" pitchFamily="34" charset="0"/>
                <a:cs typeface="Arial" panose="020B0604020202020204" pitchFamily="34" charset="0"/>
              </a:rPr>
              <a:t>. Los cuatro pilares del marketing rentable: Cómo maximizar la creatividad y el retorno de la inversión /, New York: McGraw-Hill, c2010. </a:t>
            </a:r>
          </a:p>
          <a:p>
            <a:pPr marL="285750" indent="-285750">
              <a:buClr>
                <a:srgbClr val="EEECE1">
                  <a:lumMod val="10000"/>
                </a:srgbClr>
              </a:buClr>
              <a:buFont typeface="Wingdings" panose="05000000000000000000" pitchFamily="2" charset="2"/>
              <a:buChar char="ü"/>
            </a:pPr>
            <a:r>
              <a:rPr lang="es-MX" sz="1200" dirty="0" err="1" smtClean="0">
                <a:solidFill>
                  <a:srgbClr val="000000"/>
                </a:solidFill>
                <a:latin typeface="Arial" panose="020B0604020202020204" pitchFamily="34" charset="0"/>
                <a:cs typeface="Arial" panose="020B0604020202020204" pitchFamily="34" charset="0"/>
              </a:rPr>
              <a:t>McKie</a:t>
            </a:r>
            <a:r>
              <a:rPr lang="es-MX" sz="1200" dirty="0">
                <a:solidFill>
                  <a:srgbClr val="000000"/>
                </a:solidFill>
                <a:latin typeface="Arial" panose="020B0604020202020204" pitchFamily="34" charset="0"/>
                <a:cs typeface="Arial" panose="020B0604020202020204" pitchFamily="34" charset="0"/>
              </a:rPr>
              <a:t>, Stewart (2005). Las mejores prácticas de E-</a:t>
            </a:r>
            <a:r>
              <a:rPr lang="es-MX" sz="1200" dirty="0" err="1">
                <a:solidFill>
                  <a:srgbClr val="000000"/>
                </a:solidFill>
                <a:latin typeface="Arial" panose="020B0604020202020204" pitchFamily="34" charset="0"/>
                <a:cs typeface="Arial" panose="020B0604020202020204" pitchFamily="34" charset="0"/>
              </a:rPr>
              <a:t>Bussiness</a:t>
            </a:r>
            <a:r>
              <a:rPr lang="es-MX" sz="1200" dirty="0">
                <a:solidFill>
                  <a:srgbClr val="000000"/>
                </a:solidFill>
                <a:latin typeface="Arial" panose="020B0604020202020204" pitchFamily="34" charset="0"/>
                <a:cs typeface="Arial" panose="020B0604020202020204" pitchFamily="34" charset="0"/>
              </a:rPr>
              <a:t>. Ed. </a:t>
            </a:r>
            <a:r>
              <a:rPr lang="es-MX" sz="1200" dirty="0" err="1">
                <a:solidFill>
                  <a:srgbClr val="000000"/>
                </a:solidFill>
                <a:latin typeface="Arial" panose="020B0604020202020204" pitchFamily="34" charset="0"/>
                <a:cs typeface="Arial" panose="020B0604020202020204" pitchFamily="34" charset="0"/>
              </a:rPr>
              <a:t>Paronama</a:t>
            </a:r>
            <a:r>
              <a:rPr lang="es-MX" sz="1200" dirty="0">
                <a:solidFill>
                  <a:srgbClr val="000000"/>
                </a:solidFill>
                <a:latin typeface="Arial" panose="020B0604020202020204" pitchFamily="34" charset="0"/>
                <a:cs typeface="Arial" panose="020B0604020202020204" pitchFamily="34" charset="0"/>
              </a:rPr>
              <a:t>. </a:t>
            </a:r>
            <a:endParaRPr lang="es-MX" sz="1200" dirty="0" smtClean="0">
              <a:solidFill>
                <a:srgbClr val="000000"/>
              </a:solidFill>
              <a:latin typeface="Arial" panose="020B0604020202020204" pitchFamily="34" charset="0"/>
              <a:cs typeface="Arial" panose="020B0604020202020204" pitchFamily="34" charset="0"/>
            </a:endParaRPr>
          </a:p>
          <a:p>
            <a:pPr marL="171450" indent="-171450" algn="just">
              <a:buClr>
                <a:srgbClr val="EEECE1">
                  <a:lumMod val="10000"/>
                </a:srgbClr>
              </a:buClr>
              <a:buFont typeface="Wingdings" panose="05000000000000000000" pitchFamily="2" charset="2"/>
              <a:buChar char="ü"/>
            </a:pPr>
            <a:r>
              <a:rPr lang="es-MX" sz="1200" dirty="0" smtClean="0">
                <a:solidFill>
                  <a:prstClr val="black"/>
                </a:solidFill>
                <a:latin typeface="Arial" panose="020B0604020202020204" pitchFamily="34" charset="0"/>
                <a:ea typeface="Calibri"/>
                <a:cs typeface="Arial" panose="020B0604020202020204" pitchFamily="34" charset="0"/>
              </a:rPr>
              <a:t>REFERENCIAS</a:t>
            </a:r>
          </a:p>
          <a:p>
            <a:pPr marL="285750" indent="-285750" algn="just">
              <a:buClr>
                <a:srgbClr val="EEECE1">
                  <a:lumMod val="10000"/>
                </a:srgbClr>
              </a:buClr>
              <a:buFont typeface="Wingdings" panose="05000000000000000000" pitchFamily="2" charset="2"/>
              <a:buChar char="ü"/>
            </a:pPr>
            <a:r>
              <a:rPr lang="es-MX" sz="1200" dirty="0" err="1" smtClean="0">
                <a:solidFill>
                  <a:prstClr val="black"/>
                </a:solidFill>
                <a:latin typeface="Arial" panose="020B0604020202020204" pitchFamily="34" charset="0"/>
                <a:ea typeface="Calibri"/>
                <a:cs typeface="Arial" panose="020B0604020202020204" pitchFamily="34" charset="0"/>
              </a:rPr>
              <a:t>Jany</a:t>
            </a:r>
            <a:r>
              <a:rPr lang="es-MX" sz="1200" dirty="0">
                <a:solidFill>
                  <a:prstClr val="black"/>
                </a:solidFill>
                <a:latin typeface="Arial" panose="020B0604020202020204" pitchFamily="34" charset="0"/>
                <a:ea typeface="Calibri"/>
                <a:cs typeface="Arial" panose="020B0604020202020204" pitchFamily="34" charset="0"/>
              </a:rPr>
              <a:t>, J. (2009). </a:t>
            </a:r>
            <a:r>
              <a:rPr lang="es-MX" sz="1200" i="1" dirty="0">
                <a:solidFill>
                  <a:prstClr val="black"/>
                </a:solidFill>
                <a:latin typeface="Arial" panose="020B0604020202020204" pitchFamily="34" charset="0"/>
                <a:ea typeface="Calibri"/>
                <a:cs typeface="Arial" panose="020B0604020202020204" pitchFamily="34" charset="0"/>
              </a:rPr>
              <a:t>Investigación integral de mercados. </a:t>
            </a:r>
            <a:r>
              <a:rPr lang="es-MX" sz="1200" dirty="0">
                <a:solidFill>
                  <a:prstClr val="black"/>
                </a:solidFill>
                <a:latin typeface="Arial" panose="020B0604020202020204" pitchFamily="34" charset="0"/>
                <a:ea typeface="Calibri"/>
                <a:cs typeface="Arial" panose="020B0604020202020204" pitchFamily="34" charset="0"/>
              </a:rPr>
              <a:t>Bogotá: Mc Graw Hill.</a:t>
            </a:r>
          </a:p>
          <a:p>
            <a:pPr marL="342900" indent="-342900" algn="just">
              <a:buClr>
                <a:srgbClr val="EEECE1">
                  <a:lumMod val="10000"/>
                </a:srgbClr>
              </a:buClr>
              <a:buFont typeface="Wingdings" panose="05000000000000000000" pitchFamily="2" charset="2"/>
              <a:buChar char="ü"/>
            </a:pPr>
            <a:r>
              <a:rPr lang="es-MX" sz="1200" dirty="0">
                <a:solidFill>
                  <a:prstClr val="black"/>
                </a:solidFill>
                <a:latin typeface="Arial" panose="020B0604020202020204" pitchFamily="34" charset="0"/>
                <a:ea typeface="Calibri"/>
                <a:cs typeface="Arial" panose="020B0604020202020204" pitchFamily="34" charset="0"/>
              </a:rPr>
              <a:t>Fischer, L. y Espejo, J. (2004). </a:t>
            </a:r>
            <a:r>
              <a:rPr lang="es-MX" sz="1200" i="1" dirty="0">
                <a:solidFill>
                  <a:prstClr val="black"/>
                </a:solidFill>
                <a:latin typeface="Arial" panose="020B0604020202020204" pitchFamily="34" charset="0"/>
                <a:ea typeface="Calibri"/>
                <a:cs typeface="Arial" panose="020B0604020202020204" pitchFamily="34" charset="0"/>
              </a:rPr>
              <a:t>Mercadotecnia.</a:t>
            </a:r>
            <a:r>
              <a:rPr lang="es-MX" sz="1200" dirty="0">
                <a:solidFill>
                  <a:prstClr val="black"/>
                </a:solidFill>
                <a:latin typeface="Arial" panose="020B0604020202020204" pitchFamily="34" charset="0"/>
                <a:ea typeface="Calibri"/>
                <a:cs typeface="Arial" panose="020B0604020202020204" pitchFamily="34" charset="0"/>
              </a:rPr>
              <a:t> México: Mc Graw Hill.</a:t>
            </a:r>
          </a:p>
          <a:p>
            <a:pPr marL="342900" indent="-342900" algn="just">
              <a:buClr>
                <a:srgbClr val="EEECE1">
                  <a:lumMod val="10000"/>
                </a:srgbClr>
              </a:buClr>
              <a:buFont typeface="Wingdings" panose="05000000000000000000" pitchFamily="2" charset="2"/>
              <a:buChar char="ü"/>
            </a:pPr>
            <a:r>
              <a:rPr lang="es-MX" sz="1200" dirty="0" err="1">
                <a:solidFill>
                  <a:prstClr val="black"/>
                </a:solidFill>
                <a:latin typeface="Arial" panose="020B0604020202020204" pitchFamily="34" charset="0"/>
                <a:ea typeface="Calibri"/>
                <a:cs typeface="Arial" panose="020B0604020202020204" pitchFamily="34" charset="0"/>
              </a:rPr>
              <a:t>Benassini</a:t>
            </a:r>
            <a:r>
              <a:rPr lang="es-MX" sz="1200" dirty="0">
                <a:solidFill>
                  <a:prstClr val="black"/>
                </a:solidFill>
                <a:latin typeface="Arial" panose="020B0604020202020204" pitchFamily="34" charset="0"/>
                <a:ea typeface="Calibri"/>
                <a:cs typeface="Arial" panose="020B0604020202020204" pitchFamily="34" charset="0"/>
              </a:rPr>
              <a:t>, M. (2009). </a:t>
            </a:r>
            <a:r>
              <a:rPr lang="es-MX" sz="1200" i="1" dirty="0">
                <a:solidFill>
                  <a:prstClr val="black"/>
                </a:solidFill>
                <a:latin typeface="Arial" panose="020B0604020202020204" pitchFamily="34" charset="0"/>
                <a:ea typeface="Calibri"/>
                <a:cs typeface="Arial" panose="020B0604020202020204" pitchFamily="34" charset="0"/>
              </a:rPr>
              <a:t>Introducción a la investigación de mercados. </a:t>
            </a:r>
            <a:r>
              <a:rPr lang="es-MX" sz="1200" dirty="0">
                <a:solidFill>
                  <a:prstClr val="black"/>
                </a:solidFill>
                <a:latin typeface="Arial" panose="020B0604020202020204" pitchFamily="34" charset="0"/>
                <a:ea typeface="Calibri"/>
                <a:cs typeface="Arial" panose="020B0604020202020204" pitchFamily="34" charset="0"/>
              </a:rPr>
              <a:t>México: Pearson Educación.</a:t>
            </a:r>
          </a:p>
          <a:p>
            <a:pPr marL="342900" indent="-342900" algn="just">
              <a:buClr>
                <a:srgbClr val="EEECE1">
                  <a:lumMod val="10000"/>
                </a:srgbClr>
              </a:buClr>
              <a:buFont typeface="Wingdings" panose="05000000000000000000" pitchFamily="2" charset="2"/>
              <a:buChar char="ü"/>
            </a:pPr>
            <a:r>
              <a:rPr lang="es-MX" sz="1200" dirty="0">
                <a:solidFill>
                  <a:prstClr val="black"/>
                </a:solidFill>
                <a:latin typeface="Arial" panose="020B0604020202020204" pitchFamily="34" charset="0"/>
                <a:ea typeface="Calibri"/>
                <a:cs typeface="Arial" panose="020B0604020202020204" pitchFamily="34" charset="0"/>
              </a:rPr>
              <a:t>Mercado, S. (2011). </a:t>
            </a:r>
            <a:r>
              <a:rPr lang="es-MX" sz="1200" i="1" dirty="0">
                <a:solidFill>
                  <a:prstClr val="black"/>
                </a:solidFill>
                <a:latin typeface="Arial" panose="020B0604020202020204" pitchFamily="34" charset="0"/>
                <a:ea typeface="Calibri"/>
                <a:cs typeface="Arial" panose="020B0604020202020204" pitchFamily="34" charset="0"/>
              </a:rPr>
              <a:t>Mercadotecnia programada. </a:t>
            </a:r>
            <a:r>
              <a:rPr lang="es-MX" sz="1200" dirty="0">
                <a:solidFill>
                  <a:prstClr val="black"/>
                </a:solidFill>
                <a:latin typeface="Arial" panose="020B0604020202020204" pitchFamily="34" charset="0"/>
                <a:ea typeface="Calibri"/>
                <a:cs typeface="Arial" panose="020B0604020202020204" pitchFamily="34" charset="0"/>
              </a:rPr>
              <a:t>México: </a:t>
            </a:r>
            <a:r>
              <a:rPr lang="es-MX" sz="1200" dirty="0" err="1">
                <a:solidFill>
                  <a:prstClr val="black"/>
                </a:solidFill>
                <a:latin typeface="Arial" panose="020B0604020202020204" pitchFamily="34" charset="0"/>
                <a:ea typeface="Calibri"/>
                <a:cs typeface="Arial" panose="020B0604020202020204" pitchFamily="34" charset="0"/>
              </a:rPr>
              <a:t>Limusa</a:t>
            </a:r>
            <a:r>
              <a:rPr lang="es-MX" sz="1200" dirty="0">
                <a:solidFill>
                  <a:prstClr val="black"/>
                </a:solidFill>
                <a:latin typeface="Arial" panose="020B0604020202020204" pitchFamily="34" charset="0"/>
                <a:ea typeface="Calibri"/>
                <a:cs typeface="Arial" panose="020B0604020202020204" pitchFamily="34" charset="0"/>
              </a:rPr>
              <a:t>.</a:t>
            </a:r>
          </a:p>
          <a:p>
            <a:pPr marL="342900" indent="-342900" algn="just">
              <a:buClr>
                <a:srgbClr val="EEECE1">
                  <a:lumMod val="10000"/>
                </a:srgbClr>
              </a:buClr>
              <a:buFont typeface="Wingdings" panose="05000000000000000000" pitchFamily="2" charset="2"/>
              <a:buChar char="ü"/>
            </a:pPr>
            <a:r>
              <a:rPr lang="es-MX" sz="1200" dirty="0">
                <a:solidFill>
                  <a:prstClr val="black"/>
                </a:solidFill>
                <a:latin typeface="Arial" panose="020B0604020202020204" pitchFamily="34" charset="0"/>
                <a:ea typeface="Calibri"/>
                <a:cs typeface="Arial" panose="020B0604020202020204" pitchFamily="34" charset="0"/>
              </a:rPr>
              <a:t>Muñiz, R. (2014). </a:t>
            </a:r>
            <a:r>
              <a:rPr lang="es-MX" sz="1200" i="1" dirty="0">
                <a:solidFill>
                  <a:prstClr val="black"/>
                </a:solidFill>
                <a:latin typeface="Arial" panose="020B0604020202020204" pitchFamily="34" charset="0"/>
                <a:ea typeface="Calibri"/>
                <a:cs typeface="Arial" panose="020B0604020202020204" pitchFamily="34" charset="0"/>
              </a:rPr>
              <a:t>Marketing en el Siglo XXI.</a:t>
            </a:r>
            <a:r>
              <a:rPr lang="es-MX" sz="1200" dirty="0">
                <a:solidFill>
                  <a:prstClr val="black"/>
                </a:solidFill>
                <a:latin typeface="Arial" panose="020B0604020202020204" pitchFamily="34" charset="0"/>
                <a:ea typeface="Calibri"/>
                <a:cs typeface="Arial" panose="020B0604020202020204" pitchFamily="34" charset="0"/>
              </a:rPr>
              <a:t> En: </a:t>
            </a:r>
            <a:r>
              <a:rPr lang="es-MX" sz="1200" dirty="0">
                <a:solidFill>
                  <a:prstClr val="black"/>
                </a:solidFill>
                <a:latin typeface="Arial" panose="020B0604020202020204" pitchFamily="34" charset="0"/>
                <a:ea typeface="Calibri"/>
                <a:cs typeface="Arial" panose="020B0604020202020204" pitchFamily="34" charset="0"/>
                <a:hlinkClick r:id="rId4"/>
              </a:rPr>
              <a:t>http://www.marketing-xxi.com/proceso-de-la-investigacion-de-mercados-i-24.htm</a:t>
            </a:r>
            <a:endParaRPr lang="es-MX" sz="1200" dirty="0">
              <a:solidFill>
                <a:prstClr val="black"/>
              </a:solidFill>
              <a:latin typeface="Arial" panose="020B0604020202020204" pitchFamily="34" charset="0"/>
              <a:ea typeface="Calibri"/>
              <a:cs typeface="Arial" panose="020B0604020202020204" pitchFamily="34" charset="0"/>
            </a:endParaRPr>
          </a:p>
          <a:p>
            <a:pPr marL="285750" indent="-285750">
              <a:buFont typeface="Wingdings"/>
              <a:buChar char="ü"/>
            </a:pPr>
            <a:endParaRPr lang="es-MX" sz="14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6254420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Picture 4" descr="http://t1.gstatic.com/images?q=tbn:ANd9GcRwQMla6ArAFyHJBJYTP_dNRuKI3STq5h3U3SB53xowgxxJZ9EjLw">
            <a:hlinkClick r:id="rId3"/>
          </p:cNvPr>
          <p:cNvPicPr>
            <a:picLocks noChangeAspect="1" noChangeArrowheads="1"/>
          </p:cNvPicPr>
          <p:nvPr/>
        </p:nvPicPr>
        <p:blipFill>
          <a:blip r:embed="rId4">
            <a:lum contrast="30000"/>
          </a:blip>
          <a:srcRect/>
          <a:stretch>
            <a:fillRect/>
          </a:stretch>
        </p:blipFill>
        <p:spPr bwMode="auto">
          <a:xfrm>
            <a:off x="2195736" y="1326492"/>
            <a:ext cx="4560030" cy="4399111"/>
          </a:xfrm>
          <a:prstGeom prst="ellipse">
            <a:avLst/>
          </a:prstGeom>
          <a:ln>
            <a:noFill/>
          </a:ln>
          <a:effectLst>
            <a:softEdge rad="112500"/>
          </a:effectLst>
        </p:spPr>
      </p:pic>
    </p:spTree>
    <p:extLst>
      <p:ext uri="{BB962C8B-B14F-4D97-AF65-F5344CB8AC3E}">
        <p14:creationId xmlns:p14="http://schemas.microsoft.com/office/powerpoint/2010/main" val="5782810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9370"/>
            <a:ext cx="9143999" cy="1440971"/>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4203699" y="5747595"/>
            <a:ext cx="736600" cy="993775"/>
          </a:xfrm>
          <a:prstGeom prst="rect">
            <a:avLst/>
          </a:prstGeom>
          <a:noFill/>
          <a:ln>
            <a:noFill/>
          </a:ln>
        </p:spPr>
      </p:pic>
      <p:sp>
        <p:nvSpPr>
          <p:cNvPr id="6" name="Título 1"/>
          <p:cNvSpPr txBox="1">
            <a:spLocks/>
          </p:cNvSpPr>
          <p:nvPr/>
        </p:nvSpPr>
        <p:spPr>
          <a:xfrm>
            <a:off x="395536" y="1688902"/>
            <a:ext cx="8352928" cy="43204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algn="ctr">
              <a:defRPr/>
            </a:pPr>
            <a:r>
              <a:rPr lang="es-ES" sz="2400" b="1" dirty="0" smtClean="0">
                <a:solidFill>
                  <a:srgbClr val="EEECE1">
                    <a:lumMod val="25000"/>
                  </a:srgbClr>
                </a:solidFill>
                <a:latin typeface="Century Gothic"/>
              </a:rPr>
              <a:t>Propósito de la Unidad de Aprendizaje</a:t>
            </a:r>
            <a:endParaRPr lang="es-ES" sz="2400" b="1" dirty="0">
              <a:solidFill>
                <a:srgbClr val="EEECE1">
                  <a:lumMod val="25000"/>
                </a:srgbClr>
              </a:solidFill>
              <a:latin typeface="Century Gothic"/>
            </a:endParaRPr>
          </a:p>
        </p:txBody>
      </p:sp>
      <p:sp>
        <p:nvSpPr>
          <p:cNvPr id="2" name="1 Rectángulo"/>
          <p:cNvSpPr/>
          <p:nvPr/>
        </p:nvSpPr>
        <p:spPr>
          <a:xfrm>
            <a:off x="683568" y="2420888"/>
            <a:ext cx="7416824" cy="2123658"/>
          </a:xfrm>
          <a:prstGeom prst="rect">
            <a:avLst/>
          </a:prstGeom>
        </p:spPr>
        <p:txBody>
          <a:bodyPr wrap="square">
            <a:spAutoFit/>
          </a:bodyPr>
          <a:lstStyle/>
          <a:p>
            <a:endParaRPr lang="es-MX" sz="2400" dirty="0">
              <a:solidFill>
                <a:srgbClr val="000000"/>
              </a:solidFill>
              <a:latin typeface="Times New Roman"/>
            </a:endParaRPr>
          </a:p>
          <a:p>
            <a:pPr algn="just"/>
            <a:r>
              <a:rPr lang="es-MX" sz="2400" dirty="0">
                <a:solidFill>
                  <a:srgbClr val="000000"/>
                </a:solidFill>
                <a:latin typeface="Times New Roman"/>
              </a:rPr>
              <a:t> </a:t>
            </a:r>
            <a:r>
              <a:rPr lang="es-MX" sz="2000" dirty="0">
                <a:solidFill>
                  <a:srgbClr val="000000"/>
                </a:solidFill>
                <a:latin typeface="Times New Roman"/>
              </a:rPr>
              <a:t>Identificar los factores requeridos para aplicar estrategias gerenciales que le permitan a las organizaciones competir internacionalmente a partir de la relación entre marketing y negocios internacionales y contar con elementos necesarios para desenvolverse en organismos internacionales. </a:t>
            </a:r>
            <a:r>
              <a:rPr lang="es-MX" sz="2400" dirty="0">
                <a:solidFill>
                  <a:srgbClr val="000000"/>
                </a:solidFill>
                <a:latin typeface="Times New Roman"/>
              </a:rPr>
              <a:t>	</a:t>
            </a:r>
          </a:p>
        </p:txBody>
      </p:sp>
    </p:spTree>
    <p:extLst>
      <p:ext uri="{BB962C8B-B14F-4D97-AF65-F5344CB8AC3E}">
        <p14:creationId xmlns:p14="http://schemas.microsoft.com/office/powerpoint/2010/main" val="21663497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9370"/>
            <a:ext cx="9143999" cy="1440971"/>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4203699" y="5747595"/>
            <a:ext cx="736600" cy="993775"/>
          </a:xfrm>
          <a:prstGeom prst="rect">
            <a:avLst/>
          </a:prstGeom>
          <a:noFill/>
          <a:ln>
            <a:noFill/>
          </a:ln>
        </p:spPr>
      </p:pic>
      <p:sp>
        <p:nvSpPr>
          <p:cNvPr id="6" name="Título 1"/>
          <p:cNvSpPr txBox="1">
            <a:spLocks/>
          </p:cNvSpPr>
          <p:nvPr/>
        </p:nvSpPr>
        <p:spPr>
          <a:xfrm>
            <a:off x="827585" y="1628800"/>
            <a:ext cx="7423659" cy="792088"/>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algn="ctr"/>
            <a:r>
              <a:rPr lang="es-MX" sz="2400" b="1" dirty="0" smtClean="0">
                <a:solidFill>
                  <a:srgbClr val="EEECE1">
                    <a:lumMod val="25000"/>
                  </a:srgbClr>
                </a:solidFill>
                <a:latin typeface="Arial" panose="020B0604020202020204" pitchFamily="34" charset="0"/>
                <a:cs typeface="Arial" panose="020B0604020202020204" pitchFamily="34" charset="0"/>
              </a:rPr>
              <a:t>ACTIVIDADES </a:t>
            </a:r>
            <a:r>
              <a:rPr lang="es-MX" sz="2400" b="1" dirty="0">
                <a:solidFill>
                  <a:srgbClr val="EEECE1">
                    <a:lumMod val="25000"/>
                  </a:srgbClr>
                </a:solidFill>
                <a:latin typeface="Arial" panose="020B0604020202020204" pitchFamily="34" charset="0"/>
                <a:cs typeface="Arial" panose="020B0604020202020204" pitchFamily="34" charset="0"/>
              </a:rPr>
              <a:t>ACADÉMICAS, RECURSOS Y APOYOS MATERIALES, HUMANOS Y </a:t>
            </a:r>
            <a:r>
              <a:rPr lang="es-MX" sz="2400" b="1" dirty="0" smtClean="0">
                <a:solidFill>
                  <a:srgbClr val="EEECE1">
                    <a:lumMod val="25000"/>
                  </a:srgbClr>
                </a:solidFill>
                <a:latin typeface="Arial" panose="020B0604020202020204" pitchFamily="34" charset="0"/>
                <a:cs typeface="Arial" panose="020B0604020202020204" pitchFamily="34" charset="0"/>
              </a:rPr>
              <a:t>TÉCNICOS </a:t>
            </a:r>
            <a:endParaRPr lang="es-ES" sz="2400" b="1" dirty="0">
              <a:solidFill>
                <a:srgbClr val="EEECE1">
                  <a:lumMod val="25000"/>
                </a:srgbClr>
              </a:solidFill>
              <a:latin typeface="Arial" panose="020B0604020202020204" pitchFamily="34" charset="0"/>
              <a:cs typeface="Arial" panose="020B0604020202020204" pitchFamily="34" charset="0"/>
            </a:endParaRPr>
          </a:p>
        </p:txBody>
      </p:sp>
      <p:sp>
        <p:nvSpPr>
          <p:cNvPr id="2" name="1 Rectángulo"/>
          <p:cNvSpPr/>
          <p:nvPr/>
        </p:nvSpPr>
        <p:spPr>
          <a:xfrm>
            <a:off x="1115616" y="2708920"/>
            <a:ext cx="7344816" cy="2031325"/>
          </a:xfrm>
          <a:prstGeom prst="rect">
            <a:avLst/>
          </a:prstGeom>
        </p:spPr>
        <p:txBody>
          <a:bodyPr wrap="square">
            <a:spAutoFit/>
          </a:bodyPr>
          <a:lstStyle/>
          <a:p>
            <a:endParaRPr lang="es-MX" dirty="0">
              <a:solidFill>
                <a:srgbClr val="EEECE1">
                  <a:lumMod val="25000"/>
                </a:srgbClr>
              </a:solidFill>
              <a:latin typeface="Times New Roman"/>
            </a:endParaRPr>
          </a:p>
          <a:p>
            <a:pPr marL="285750" indent="-285750">
              <a:buFont typeface="Wingdings" panose="05000000000000000000" pitchFamily="2" charset="2"/>
              <a:buChar char="ü"/>
            </a:pPr>
            <a:r>
              <a:rPr lang="es-MX" dirty="0">
                <a:solidFill>
                  <a:srgbClr val="EEECE1">
                    <a:lumMod val="25000"/>
                  </a:srgbClr>
                </a:solidFill>
                <a:latin typeface="Times New Roman"/>
              </a:rPr>
              <a:t>Enseñanza aprendizaje del profesor al alumno, </a:t>
            </a:r>
            <a:endParaRPr lang="es-MX" dirty="0" smtClean="0">
              <a:solidFill>
                <a:srgbClr val="EEECE1">
                  <a:lumMod val="25000"/>
                </a:srgbClr>
              </a:solidFill>
              <a:latin typeface="Times New Roman"/>
            </a:endParaRPr>
          </a:p>
          <a:p>
            <a:pPr marL="285750" indent="-285750">
              <a:buFont typeface="Wingdings" panose="05000000000000000000" pitchFamily="2" charset="2"/>
              <a:buChar char="ü"/>
            </a:pPr>
            <a:r>
              <a:rPr lang="es-MX" dirty="0" smtClean="0">
                <a:solidFill>
                  <a:srgbClr val="EEECE1">
                    <a:lumMod val="25000"/>
                  </a:srgbClr>
                </a:solidFill>
                <a:latin typeface="Times New Roman"/>
              </a:rPr>
              <a:t>Participación  </a:t>
            </a:r>
            <a:r>
              <a:rPr lang="es-MX" dirty="0">
                <a:solidFill>
                  <a:srgbClr val="EEECE1">
                    <a:lumMod val="25000"/>
                  </a:srgbClr>
                </a:solidFill>
                <a:latin typeface="Times New Roman"/>
              </a:rPr>
              <a:t>activa del alumno, </a:t>
            </a:r>
            <a:endParaRPr lang="es-MX" dirty="0" smtClean="0">
              <a:solidFill>
                <a:srgbClr val="EEECE1">
                  <a:lumMod val="25000"/>
                </a:srgbClr>
              </a:solidFill>
              <a:latin typeface="Times New Roman"/>
            </a:endParaRPr>
          </a:p>
          <a:p>
            <a:pPr marL="285750" indent="-285750">
              <a:buFont typeface="Wingdings" panose="05000000000000000000" pitchFamily="2" charset="2"/>
              <a:buChar char="ü"/>
            </a:pPr>
            <a:r>
              <a:rPr lang="es-MX" dirty="0" smtClean="0">
                <a:solidFill>
                  <a:srgbClr val="EEECE1">
                    <a:lumMod val="25000"/>
                  </a:srgbClr>
                </a:solidFill>
                <a:latin typeface="Times New Roman"/>
              </a:rPr>
              <a:t>Participación  </a:t>
            </a:r>
            <a:r>
              <a:rPr lang="es-MX" dirty="0">
                <a:solidFill>
                  <a:srgbClr val="EEECE1">
                    <a:lumMod val="25000"/>
                  </a:srgbClr>
                </a:solidFill>
                <a:latin typeface="Times New Roman"/>
              </a:rPr>
              <a:t>grupal, </a:t>
            </a:r>
            <a:endParaRPr lang="es-MX" dirty="0" smtClean="0">
              <a:solidFill>
                <a:srgbClr val="EEECE1">
                  <a:lumMod val="25000"/>
                </a:srgbClr>
              </a:solidFill>
              <a:latin typeface="Times New Roman"/>
            </a:endParaRPr>
          </a:p>
          <a:p>
            <a:pPr marL="285750" indent="-285750">
              <a:buFont typeface="Wingdings" panose="05000000000000000000" pitchFamily="2" charset="2"/>
              <a:buChar char="ü"/>
            </a:pPr>
            <a:r>
              <a:rPr lang="es-MX" dirty="0" smtClean="0">
                <a:solidFill>
                  <a:srgbClr val="EEECE1">
                    <a:lumMod val="25000"/>
                  </a:srgbClr>
                </a:solidFill>
                <a:latin typeface="Times New Roman"/>
              </a:rPr>
              <a:t>Presentaciones  </a:t>
            </a:r>
            <a:r>
              <a:rPr lang="es-MX" dirty="0">
                <a:solidFill>
                  <a:srgbClr val="EEECE1">
                    <a:lumMod val="25000"/>
                  </a:srgbClr>
                </a:solidFill>
                <a:latin typeface="Times New Roman"/>
              </a:rPr>
              <a:t>por parte del alumno, </a:t>
            </a:r>
            <a:endParaRPr lang="es-MX" dirty="0" smtClean="0">
              <a:solidFill>
                <a:srgbClr val="EEECE1">
                  <a:lumMod val="25000"/>
                </a:srgbClr>
              </a:solidFill>
              <a:latin typeface="Times New Roman"/>
            </a:endParaRPr>
          </a:p>
          <a:p>
            <a:pPr marL="285750" indent="-285750">
              <a:buFont typeface="Wingdings" panose="05000000000000000000" pitchFamily="2" charset="2"/>
              <a:buChar char="ü"/>
            </a:pPr>
            <a:r>
              <a:rPr lang="es-MX" dirty="0" smtClean="0">
                <a:solidFill>
                  <a:srgbClr val="EEECE1">
                    <a:lumMod val="25000"/>
                  </a:srgbClr>
                </a:solidFill>
                <a:latin typeface="Times New Roman"/>
              </a:rPr>
              <a:t>Solución  </a:t>
            </a:r>
            <a:r>
              <a:rPr lang="es-MX" dirty="0">
                <a:solidFill>
                  <a:srgbClr val="EEECE1">
                    <a:lumMod val="25000"/>
                  </a:srgbClr>
                </a:solidFill>
                <a:latin typeface="Times New Roman"/>
              </a:rPr>
              <a:t>de casos prácticos. </a:t>
            </a:r>
            <a:endParaRPr lang="es-MX" dirty="0" smtClean="0">
              <a:solidFill>
                <a:srgbClr val="EEECE1">
                  <a:lumMod val="25000"/>
                </a:srgbClr>
              </a:solidFill>
              <a:latin typeface="Times New Roman"/>
            </a:endParaRPr>
          </a:p>
          <a:p>
            <a:pPr marL="285750" indent="-285750">
              <a:buFont typeface="Wingdings" panose="05000000000000000000" pitchFamily="2" charset="2"/>
              <a:buChar char="ü"/>
            </a:pPr>
            <a:r>
              <a:rPr lang="es-MX" dirty="0" smtClean="0">
                <a:solidFill>
                  <a:srgbClr val="EEECE1">
                    <a:lumMod val="25000"/>
                  </a:srgbClr>
                </a:solidFill>
                <a:latin typeface="Times New Roman"/>
              </a:rPr>
              <a:t>Los </a:t>
            </a:r>
            <a:r>
              <a:rPr lang="es-MX" dirty="0">
                <a:solidFill>
                  <a:srgbClr val="EEECE1">
                    <a:lumMod val="25000"/>
                  </a:srgbClr>
                </a:solidFill>
                <a:latin typeface="Times New Roman"/>
              </a:rPr>
              <a:t>recursos y apoyos son: </a:t>
            </a:r>
            <a:r>
              <a:rPr lang="es-MX" dirty="0" smtClean="0">
                <a:solidFill>
                  <a:srgbClr val="EEECE1">
                    <a:lumMod val="25000"/>
                  </a:srgbClr>
                </a:solidFill>
                <a:latin typeface="Times New Roman"/>
              </a:rPr>
              <a:t>video proyector</a:t>
            </a:r>
            <a:r>
              <a:rPr lang="es-MX" dirty="0">
                <a:solidFill>
                  <a:srgbClr val="EEECE1">
                    <a:lumMod val="25000"/>
                  </a:srgbClr>
                </a:solidFill>
                <a:latin typeface="Times New Roman"/>
              </a:rPr>
              <a:t>, computadora, video. 	</a:t>
            </a:r>
          </a:p>
        </p:txBody>
      </p:sp>
    </p:spTree>
    <p:extLst>
      <p:ext uri="{BB962C8B-B14F-4D97-AF65-F5344CB8AC3E}">
        <p14:creationId xmlns:p14="http://schemas.microsoft.com/office/powerpoint/2010/main" val="29760384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9370"/>
            <a:ext cx="9143999" cy="1440971"/>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4203699" y="5747595"/>
            <a:ext cx="736600" cy="993775"/>
          </a:xfrm>
          <a:prstGeom prst="rect">
            <a:avLst/>
          </a:prstGeom>
          <a:noFill/>
          <a:ln>
            <a:noFill/>
          </a:ln>
        </p:spPr>
      </p:pic>
      <p:sp>
        <p:nvSpPr>
          <p:cNvPr id="7" name="CuadroTexto 6"/>
          <p:cNvSpPr txBox="1"/>
          <p:nvPr/>
        </p:nvSpPr>
        <p:spPr>
          <a:xfrm>
            <a:off x="1043608" y="2285109"/>
            <a:ext cx="7632848" cy="3477875"/>
          </a:xfrm>
          <a:prstGeom prst="rect">
            <a:avLst/>
          </a:prstGeom>
          <a:noFill/>
        </p:spPr>
        <p:txBody>
          <a:bodyPr wrap="square" rtlCol="0">
            <a:spAutoFit/>
          </a:bodyPr>
          <a:lstStyle/>
          <a:p>
            <a:r>
              <a:rPr lang="es-MX" sz="2000" dirty="0" smtClean="0">
                <a:solidFill>
                  <a:srgbClr val="EEECE1">
                    <a:lumMod val="25000"/>
                  </a:srgbClr>
                </a:solidFill>
                <a:latin typeface="Arial" panose="020B0604020202020204" pitchFamily="34" charset="0"/>
                <a:cs typeface="Arial" panose="020B0604020202020204" pitchFamily="34" charset="0"/>
              </a:rPr>
              <a:t> I</a:t>
            </a:r>
            <a:r>
              <a:rPr lang="es-MX" sz="2000" dirty="0">
                <a:solidFill>
                  <a:srgbClr val="EEECE1">
                    <a:lumMod val="25000"/>
                  </a:srgbClr>
                </a:solidFill>
                <a:latin typeface="Arial" panose="020B0604020202020204" pitchFamily="34" charset="0"/>
                <a:cs typeface="Arial" panose="020B0604020202020204" pitchFamily="34" charset="0"/>
              </a:rPr>
              <a:t>. Administración de marketing </a:t>
            </a:r>
          </a:p>
          <a:p>
            <a:r>
              <a:rPr lang="es-MX" sz="2000" dirty="0">
                <a:solidFill>
                  <a:srgbClr val="EEECE1">
                    <a:lumMod val="25000"/>
                  </a:srgbClr>
                </a:solidFill>
                <a:latin typeface="Arial" panose="020B0604020202020204" pitchFamily="34" charset="0"/>
                <a:cs typeface="Arial" panose="020B0604020202020204" pitchFamily="34" charset="0"/>
              </a:rPr>
              <a:t>II. La mezcla de mercadotecnia </a:t>
            </a:r>
          </a:p>
          <a:p>
            <a:r>
              <a:rPr lang="es-MX" sz="2000" dirty="0">
                <a:solidFill>
                  <a:srgbClr val="EEECE1">
                    <a:lumMod val="25000"/>
                  </a:srgbClr>
                </a:solidFill>
                <a:latin typeface="Arial" panose="020B0604020202020204" pitchFamily="34" charset="0"/>
                <a:cs typeface="Arial" panose="020B0604020202020204" pitchFamily="34" charset="0"/>
              </a:rPr>
              <a:t>III. Investigación de mercados y sistemas de información </a:t>
            </a:r>
          </a:p>
          <a:p>
            <a:r>
              <a:rPr lang="es-MX" sz="2000" dirty="0">
                <a:solidFill>
                  <a:srgbClr val="EEECE1">
                    <a:lumMod val="25000"/>
                  </a:srgbClr>
                </a:solidFill>
                <a:latin typeface="Arial" panose="020B0604020202020204" pitchFamily="34" charset="0"/>
                <a:cs typeface="Arial" panose="020B0604020202020204" pitchFamily="34" charset="0"/>
              </a:rPr>
              <a:t>IV. Comunicación comercial: publicidad y promoción </a:t>
            </a:r>
          </a:p>
          <a:p>
            <a:r>
              <a:rPr lang="es-MX" sz="2000" dirty="0">
                <a:solidFill>
                  <a:srgbClr val="EEECE1">
                    <a:lumMod val="25000"/>
                  </a:srgbClr>
                </a:solidFill>
                <a:latin typeface="Arial" panose="020B0604020202020204" pitchFamily="34" charset="0"/>
                <a:cs typeface="Arial" panose="020B0604020202020204" pitchFamily="34" charset="0"/>
              </a:rPr>
              <a:t>V. Mercadotecnia social </a:t>
            </a:r>
          </a:p>
          <a:p>
            <a:r>
              <a:rPr lang="es-MX" sz="2000" dirty="0">
                <a:solidFill>
                  <a:srgbClr val="EEECE1">
                    <a:lumMod val="25000"/>
                  </a:srgbClr>
                </a:solidFill>
                <a:latin typeface="Arial" panose="020B0604020202020204" pitchFamily="34" charset="0"/>
                <a:cs typeface="Arial" panose="020B0604020202020204" pitchFamily="34" charset="0"/>
              </a:rPr>
              <a:t>VI. Teoría clásica dela internacionalización de negocios </a:t>
            </a:r>
          </a:p>
          <a:p>
            <a:r>
              <a:rPr lang="es-MX" sz="2000" dirty="0">
                <a:solidFill>
                  <a:srgbClr val="EEECE1">
                    <a:lumMod val="25000"/>
                  </a:srgbClr>
                </a:solidFill>
                <a:latin typeface="Arial" panose="020B0604020202020204" pitchFamily="34" charset="0"/>
                <a:cs typeface="Arial" panose="020B0604020202020204" pitchFamily="34" charset="0"/>
              </a:rPr>
              <a:t>VII. Las tendencias de los negocios y el ambiente económico </a:t>
            </a:r>
          </a:p>
          <a:p>
            <a:r>
              <a:rPr lang="es-MX" sz="2000" b="1" u="sng" dirty="0">
                <a:solidFill>
                  <a:srgbClr val="EEECE1">
                    <a:lumMod val="25000"/>
                  </a:srgbClr>
                </a:solidFill>
                <a:latin typeface="Arial" panose="020B0604020202020204" pitchFamily="34" charset="0"/>
                <a:cs typeface="Arial" panose="020B0604020202020204" pitchFamily="34" charset="0"/>
              </a:rPr>
              <a:t>VIII. Acuerdos comerciales en México </a:t>
            </a:r>
          </a:p>
          <a:p>
            <a:r>
              <a:rPr lang="es-MX" sz="2000" dirty="0">
                <a:solidFill>
                  <a:srgbClr val="EEECE1">
                    <a:lumMod val="25000"/>
                  </a:srgbClr>
                </a:solidFill>
                <a:latin typeface="Arial" panose="020B0604020202020204" pitchFamily="34" charset="0"/>
                <a:cs typeface="Arial" panose="020B0604020202020204" pitchFamily="34" charset="0"/>
              </a:rPr>
              <a:t>IX. Importancia de los mercados Internacionales </a:t>
            </a:r>
          </a:p>
          <a:p>
            <a:r>
              <a:rPr lang="es-MX" sz="2000" dirty="0">
                <a:solidFill>
                  <a:srgbClr val="EEECE1">
                    <a:lumMod val="25000"/>
                  </a:srgbClr>
                </a:solidFill>
                <a:latin typeface="Arial" panose="020B0604020202020204" pitchFamily="34" charset="0"/>
                <a:cs typeface="Arial" panose="020B0604020202020204" pitchFamily="34" charset="0"/>
              </a:rPr>
              <a:t>X. Mercadotecnia internacional. </a:t>
            </a:r>
          </a:p>
          <a:p>
            <a:r>
              <a:rPr lang="es-MX" sz="2000" dirty="0">
                <a:solidFill>
                  <a:srgbClr val="EEECE1">
                    <a:lumMod val="25000"/>
                  </a:srgbClr>
                </a:solidFill>
                <a:latin typeface="Arial" panose="020B0604020202020204" pitchFamily="34" charset="0"/>
                <a:cs typeface="Arial" panose="020B0604020202020204" pitchFamily="34" charset="0"/>
              </a:rPr>
              <a:t>	</a:t>
            </a:r>
          </a:p>
        </p:txBody>
      </p:sp>
      <p:sp>
        <p:nvSpPr>
          <p:cNvPr id="2" name="1 Rectángulo"/>
          <p:cNvSpPr/>
          <p:nvPr/>
        </p:nvSpPr>
        <p:spPr>
          <a:xfrm>
            <a:off x="2668273" y="1556791"/>
            <a:ext cx="3807453" cy="461665"/>
          </a:xfrm>
          <a:prstGeom prst="rect">
            <a:avLst/>
          </a:prstGeom>
        </p:spPr>
        <p:txBody>
          <a:bodyPr wrap="none">
            <a:spAutoFit/>
          </a:bodyPr>
          <a:lstStyle/>
          <a:p>
            <a:r>
              <a:rPr lang="es-MX" sz="2400" b="1" dirty="0">
                <a:solidFill>
                  <a:srgbClr val="EEECE1">
                    <a:lumMod val="25000"/>
                  </a:srgbClr>
                </a:solidFill>
                <a:latin typeface="Arial" panose="020B0604020202020204" pitchFamily="34" charset="0"/>
                <a:cs typeface="Arial" panose="020B0604020202020204" pitchFamily="34" charset="0"/>
              </a:rPr>
              <a:t>CONTENIDO TEMÁTICO </a:t>
            </a:r>
            <a:endParaRPr lang="es-MX" sz="2400" b="1" dirty="0">
              <a:solidFill>
                <a:srgbClr val="EEECE1">
                  <a:lumMod val="25000"/>
                </a:srgbClr>
              </a:solidFill>
            </a:endParaRPr>
          </a:p>
        </p:txBody>
      </p:sp>
    </p:spTree>
    <p:extLst>
      <p:ext uri="{BB962C8B-B14F-4D97-AF65-F5344CB8AC3E}">
        <p14:creationId xmlns:p14="http://schemas.microsoft.com/office/powerpoint/2010/main" val="41184982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9370"/>
            <a:ext cx="9143999" cy="1440971"/>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4203699" y="5747595"/>
            <a:ext cx="736600" cy="993775"/>
          </a:xfrm>
          <a:prstGeom prst="rect">
            <a:avLst/>
          </a:prstGeom>
          <a:noFill/>
          <a:ln>
            <a:noFill/>
          </a:ln>
        </p:spPr>
      </p:pic>
      <p:sp>
        <p:nvSpPr>
          <p:cNvPr id="6" name="Título 1"/>
          <p:cNvSpPr txBox="1">
            <a:spLocks/>
          </p:cNvSpPr>
          <p:nvPr/>
        </p:nvSpPr>
        <p:spPr>
          <a:xfrm>
            <a:off x="1142104" y="1684534"/>
            <a:ext cx="6859787" cy="464596"/>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algn="ctr"/>
            <a:r>
              <a:rPr lang="es-ES" sz="2400" b="1" dirty="0" smtClean="0">
                <a:solidFill>
                  <a:srgbClr val="EEECE1">
                    <a:lumMod val="25000"/>
                  </a:srgbClr>
                </a:solidFill>
                <a:latin typeface="Arial" panose="020B0604020202020204" pitchFamily="34" charset="0"/>
                <a:cs typeface="Arial" panose="020B0604020202020204" pitchFamily="34" charset="0"/>
              </a:rPr>
              <a:t>GUIÓN EXPLICATIVO</a:t>
            </a:r>
            <a:endParaRPr lang="es-ES" sz="2400" b="1" dirty="0">
              <a:solidFill>
                <a:srgbClr val="EEECE1">
                  <a:lumMod val="25000"/>
                </a:srgbClr>
              </a:solidFill>
              <a:latin typeface="Arial" panose="020B0604020202020204" pitchFamily="34" charset="0"/>
              <a:cs typeface="Arial" panose="020B0604020202020204" pitchFamily="34" charset="0"/>
            </a:endParaRPr>
          </a:p>
        </p:txBody>
      </p:sp>
      <p:sp>
        <p:nvSpPr>
          <p:cNvPr id="7" name="Marcador de contenido 2"/>
          <p:cNvSpPr txBox="1">
            <a:spLocks/>
          </p:cNvSpPr>
          <p:nvPr/>
        </p:nvSpPr>
        <p:spPr>
          <a:xfrm>
            <a:off x="899592" y="2230156"/>
            <a:ext cx="7200800" cy="3528392"/>
          </a:xfrm>
          <a:prstGeom prst="rect">
            <a:avLst/>
          </a:prstGeom>
        </p:spPr>
        <p:txBody>
          <a:bodyPr vert="horz" lIns="91440" tIns="45720" rIns="91440" bIns="45720" rtlCol="0">
            <a:noAutofit/>
          </a:bodyPr>
          <a:lstStyle>
            <a:lvl1pPr marL="223838" indent="-223838" algn="l" defTabSz="914400" rtl="0" eaLnBrk="1" latinLnBrk="0" hangingPunct="1">
              <a:lnSpc>
                <a:spcPct val="90000"/>
              </a:lnSpc>
              <a:spcBef>
                <a:spcPts val="1800"/>
              </a:spcBef>
              <a:buSzPct val="80000"/>
              <a:buFont typeface="Arial"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SzPct val="80000"/>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SzPct val="80000"/>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9pPr>
          </a:lstStyle>
          <a:p>
            <a:pPr marL="0" indent="0" algn="just">
              <a:lnSpc>
                <a:spcPct val="150000"/>
              </a:lnSpc>
              <a:spcBef>
                <a:spcPts val="0"/>
              </a:spcBef>
              <a:buFont typeface="Arial" pitchFamily="34" charset="0"/>
              <a:buNone/>
            </a:pPr>
            <a:r>
              <a:rPr lang="pt-BR" sz="1200" dirty="0" smtClean="0">
                <a:solidFill>
                  <a:srgbClr val="EEECE1">
                    <a:lumMod val="10000"/>
                  </a:srgbClr>
                </a:solidFill>
                <a:latin typeface="Arial" panose="020B0604020202020204" pitchFamily="34" charset="0"/>
                <a:cs typeface="Arial" panose="020B0604020202020204" pitchFamily="34" charset="0"/>
              </a:rPr>
              <a:t>EL PRESENTE MATERIAL ESTA PENSADO PARA SER UTILIZADO POR EL DOCENTE EN LA UNIDAD DE APRENDIZAJE DE ADMINISTRACIÓN DE LA MERCADOTECNIA EN EL TEMA VIII ACUERDOS COMERCIALES EM MÉXICO PARA  LO CUAL SE DESARROLLÓ DE LA SIGUIENTE MANERA: </a:t>
            </a:r>
          </a:p>
          <a:p>
            <a:pPr algn="just">
              <a:lnSpc>
                <a:spcPct val="150000"/>
              </a:lnSpc>
              <a:spcBef>
                <a:spcPts val="0"/>
              </a:spcBef>
            </a:pPr>
            <a:endParaRPr lang="pt-BR" sz="1200" dirty="0">
              <a:solidFill>
                <a:srgbClr val="EEECE1">
                  <a:lumMod val="10000"/>
                </a:srgbClr>
              </a:solidFill>
              <a:latin typeface="Arial" panose="020B0604020202020204" pitchFamily="34" charset="0"/>
              <a:cs typeface="Arial" panose="020B0604020202020204" pitchFamily="34" charset="0"/>
            </a:endParaRPr>
          </a:p>
          <a:p>
            <a:pPr algn="just">
              <a:lnSpc>
                <a:spcPct val="150000"/>
              </a:lnSpc>
              <a:spcBef>
                <a:spcPts val="0"/>
              </a:spcBef>
            </a:pPr>
            <a:r>
              <a:rPr lang="pt-BR" sz="1200" dirty="0" smtClean="0">
                <a:solidFill>
                  <a:srgbClr val="EEECE1">
                    <a:lumMod val="10000"/>
                  </a:srgbClr>
                </a:solidFill>
                <a:latin typeface="Arial" panose="020B0604020202020204" pitchFamily="34" charset="0"/>
                <a:cs typeface="Arial" panose="020B0604020202020204" pitchFamily="34" charset="0"/>
              </a:rPr>
              <a:t>INTRODUCCIÓN </a:t>
            </a:r>
          </a:p>
          <a:p>
            <a:pPr algn="just">
              <a:lnSpc>
                <a:spcPct val="150000"/>
              </a:lnSpc>
              <a:spcBef>
                <a:spcPts val="0"/>
              </a:spcBef>
            </a:pPr>
            <a:r>
              <a:rPr lang="pt-BR" sz="1200" dirty="0" smtClean="0">
                <a:solidFill>
                  <a:srgbClr val="EEECE1">
                    <a:lumMod val="10000"/>
                  </a:srgbClr>
                </a:solidFill>
                <a:latin typeface="Arial" panose="020B0604020202020204" pitchFamily="34" charset="0"/>
                <a:cs typeface="Arial" panose="020B0604020202020204" pitchFamily="34" charset="0"/>
              </a:rPr>
              <a:t>ANTECEDENTES</a:t>
            </a:r>
          </a:p>
          <a:p>
            <a:pPr algn="just">
              <a:lnSpc>
                <a:spcPct val="150000"/>
              </a:lnSpc>
              <a:spcBef>
                <a:spcPts val="0"/>
              </a:spcBef>
            </a:pPr>
            <a:r>
              <a:rPr lang="pt-BR" sz="1200" dirty="0" smtClean="0">
                <a:solidFill>
                  <a:srgbClr val="EEECE1">
                    <a:lumMod val="10000"/>
                  </a:srgbClr>
                </a:solidFill>
                <a:latin typeface="Arial" panose="020B0604020202020204" pitchFamily="34" charset="0"/>
                <a:cs typeface="Arial" panose="020B0604020202020204" pitchFamily="34" charset="0"/>
              </a:rPr>
              <a:t>ACTUALIDAD </a:t>
            </a:r>
          </a:p>
          <a:p>
            <a:pPr algn="just">
              <a:lnSpc>
                <a:spcPct val="150000"/>
              </a:lnSpc>
              <a:spcBef>
                <a:spcPts val="0"/>
              </a:spcBef>
            </a:pPr>
            <a:r>
              <a:rPr lang="pt-BR" sz="1200" dirty="0" smtClean="0">
                <a:solidFill>
                  <a:srgbClr val="EEECE1">
                    <a:lumMod val="10000"/>
                  </a:srgbClr>
                </a:solidFill>
                <a:latin typeface="Arial" panose="020B0604020202020204" pitchFamily="34" charset="0"/>
                <a:cs typeface="Arial" panose="020B0604020202020204" pitchFamily="34" charset="0"/>
              </a:rPr>
              <a:t>CONCEPTO </a:t>
            </a:r>
          </a:p>
          <a:p>
            <a:pPr algn="just">
              <a:lnSpc>
                <a:spcPct val="150000"/>
              </a:lnSpc>
              <a:spcBef>
                <a:spcPts val="0"/>
              </a:spcBef>
            </a:pPr>
            <a:r>
              <a:rPr lang="pt-BR" sz="1200" dirty="0" smtClean="0">
                <a:solidFill>
                  <a:srgbClr val="EEECE1">
                    <a:lumMod val="10000"/>
                  </a:srgbClr>
                </a:solidFill>
                <a:latin typeface="Arial" panose="020B0604020202020204" pitchFamily="34" charset="0"/>
                <a:cs typeface="Arial" panose="020B0604020202020204" pitchFamily="34" charset="0"/>
              </a:rPr>
              <a:t>OBJETIVOS</a:t>
            </a:r>
          </a:p>
          <a:p>
            <a:pPr algn="just">
              <a:lnSpc>
                <a:spcPct val="150000"/>
              </a:lnSpc>
              <a:spcBef>
                <a:spcPts val="0"/>
              </a:spcBef>
            </a:pPr>
            <a:r>
              <a:rPr lang="pt-BR" sz="1200" dirty="0" smtClean="0">
                <a:solidFill>
                  <a:srgbClr val="EEECE1">
                    <a:lumMod val="10000"/>
                  </a:srgbClr>
                </a:solidFill>
                <a:latin typeface="Arial" panose="020B0604020202020204" pitchFamily="34" charset="0"/>
                <a:cs typeface="Arial" panose="020B0604020202020204" pitchFamily="34" charset="0"/>
              </a:rPr>
              <a:t> CLASIFICACIÓN</a:t>
            </a:r>
          </a:p>
          <a:p>
            <a:pPr algn="just">
              <a:lnSpc>
                <a:spcPct val="150000"/>
              </a:lnSpc>
              <a:spcBef>
                <a:spcPts val="0"/>
              </a:spcBef>
            </a:pPr>
            <a:r>
              <a:rPr lang="pt-BR" sz="1200" dirty="0" smtClean="0">
                <a:solidFill>
                  <a:srgbClr val="EEECE1">
                    <a:lumMod val="10000"/>
                  </a:srgbClr>
                </a:solidFill>
                <a:latin typeface="Arial" panose="020B0604020202020204" pitchFamily="34" charset="0"/>
                <a:cs typeface="Arial" panose="020B0604020202020204" pitchFamily="34" charset="0"/>
              </a:rPr>
              <a:t>ACUERDOS ACTUALES </a:t>
            </a:r>
          </a:p>
          <a:p>
            <a:pPr algn="just">
              <a:lnSpc>
                <a:spcPct val="150000"/>
              </a:lnSpc>
              <a:spcBef>
                <a:spcPts val="0"/>
              </a:spcBef>
            </a:pPr>
            <a:r>
              <a:rPr lang="pt-BR" sz="1200" dirty="0" smtClean="0">
                <a:solidFill>
                  <a:srgbClr val="EEECE1">
                    <a:lumMod val="10000"/>
                  </a:srgbClr>
                </a:solidFill>
                <a:latin typeface="Arial" panose="020B0604020202020204" pitchFamily="34" charset="0"/>
                <a:cs typeface="Arial" panose="020B0604020202020204" pitchFamily="34" charset="0"/>
              </a:rPr>
              <a:t>CONCLUSIONES </a:t>
            </a:r>
            <a:endParaRPr lang="pt-BR" sz="1200" dirty="0">
              <a:solidFill>
                <a:srgbClr val="EEECE1">
                  <a:lumMod val="10000"/>
                </a:srgb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159667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9370"/>
            <a:ext cx="9143999" cy="1440971"/>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4203699" y="5747595"/>
            <a:ext cx="736600" cy="993775"/>
          </a:xfrm>
          <a:prstGeom prst="rect">
            <a:avLst/>
          </a:prstGeom>
          <a:noFill/>
          <a:ln>
            <a:noFill/>
          </a:ln>
        </p:spPr>
      </p:pic>
      <p:sp>
        <p:nvSpPr>
          <p:cNvPr id="8" name="1 Título"/>
          <p:cNvSpPr txBox="1">
            <a:spLocks/>
          </p:cNvSpPr>
          <p:nvPr/>
        </p:nvSpPr>
        <p:spPr>
          <a:xfrm>
            <a:off x="527833" y="1556792"/>
            <a:ext cx="8280920" cy="57606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400" b="1" dirty="0" smtClean="0">
                <a:solidFill>
                  <a:srgbClr val="EEECE1">
                    <a:lumMod val="25000"/>
                  </a:srgbClr>
                </a:solidFill>
                <a:latin typeface="Times New Roman" pitchFamily="18" charset="0"/>
                <a:cs typeface="Times New Roman" pitchFamily="18" charset="0"/>
              </a:rPr>
              <a:t>IDENTIFICACIÓN DEL CURSO </a:t>
            </a:r>
            <a:endParaRPr lang="es-MX" sz="2400" b="1" dirty="0">
              <a:solidFill>
                <a:srgbClr val="EEECE1">
                  <a:lumMod val="25000"/>
                </a:srgbClr>
              </a:solidFill>
              <a:latin typeface="Times New Roman" pitchFamily="18" charset="0"/>
              <a:cs typeface="Times New Roman" pitchFamily="18" charset="0"/>
            </a:endParaRPr>
          </a:p>
        </p:txBody>
      </p:sp>
      <p:sp>
        <p:nvSpPr>
          <p:cNvPr id="10" name="Marcador de contenido 2"/>
          <p:cNvSpPr txBox="1">
            <a:spLocks/>
          </p:cNvSpPr>
          <p:nvPr/>
        </p:nvSpPr>
        <p:spPr>
          <a:xfrm>
            <a:off x="395537" y="2160568"/>
            <a:ext cx="8280919" cy="4392488"/>
          </a:xfrm>
          <a:prstGeom prst="rect">
            <a:avLst/>
          </a:prstGeom>
        </p:spPr>
        <p:txBody>
          <a:bodyPr vert="horz" lIns="91440" tIns="45720" rIns="91440" bIns="45720" rtlCol="0">
            <a:normAutofit/>
          </a:bodyPr>
          <a:lstStyle>
            <a:lvl1pPr marL="223838" indent="-223838" algn="l" defTabSz="914400" rtl="0" eaLnBrk="1" latinLnBrk="0" hangingPunct="1">
              <a:lnSpc>
                <a:spcPct val="90000"/>
              </a:lnSpc>
              <a:spcBef>
                <a:spcPts val="1800"/>
              </a:spcBef>
              <a:buSzPct val="80000"/>
              <a:buFont typeface="Arial"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SzPct val="80000"/>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SzPct val="80000"/>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9pPr>
          </a:lstStyle>
          <a:p>
            <a:pPr marL="0" indent="0">
              <a:buFont typeface="Arial" pitchFamily="34" charset="0"/>
              <a:buNone/>
            </a:pPr>
            <a:r>
              <a:rPr lang="es-ES" sz="1800" b="1" dirty="0" smtClean="0">
                <a:solidFill>
                  <a:srgbClr val="EEECE1">
                    <a:lumMod val="25000"/>
                  </a:srgbClr>
                </a:solidFill>
                <a:latin typeface="Arial" panose="020B0604020202020204" pitchFamily="34" charset="0"/>
                <a:cs typeface="Arial" panose="020B0604020202020204" pitchFamily="34" charset="0"/>
              </a:rPr>
              <a:t>Nombre de la UA: </a:t>
            </a:r>
            <a:r>
              <a:rPr lang="es-ES" sz="1800" dirty="0" smtClean="0">
                <a:solidFill>
                  <a:srgbClr val="EEECE1">
                    <a:lumMod val="25000"/>
                  </a:srgbClr>
                </a:solidFill>
                <a:latin typeface="Arial" panose="020B0604020202020204" pitchFamily="34" charset="0"/>
                <a:cs typeface="Arial" panose="020B0604020202020204" pitchFamily="34" charset="0"/>
              </a:rPr>
              <a:t>Administración de la Mercadotecnia</a:t>
            </a:r>
            <a:r>
              <a:rPr lang="es-ES" sz="1800" b="1" dirty="0" smtClean="0">
                <a:solidFill>
                  <a:srgbClr val="EEECE1">
                    <a:lumMod val="25000"/>
                  </a:srgbClr>
                </a:solidFill>
                <a:latin typeface="Arial" panose="020B0604020202020204" pitchFamily="34" charset="0"/>
                <a:cs typeface="Arial" panose="020B0604020202020204" pitchFamily="34" charset="0"/>
              </a:rPr>
              <a:t> </a:t>
            </a:r>
            <a:endParaRPr lang="es-ES" sz="1800" dirty="0" smtClean="0">
              <a:solidFill>
                <a:srgbClr val="EEECE1">
                  <a:lumMod val="25000"/>
                </a:srgbClr>
              </a:solidFill>
              <a:latin typeface="Arial" panose="020B0604020202020204" pitchFamily="34" charset="0"/>
              <a:cs typeface="Arial" panose="020B0604020202020204" pitchFamily="34" charset="0"/>
            </a:endParaRPr>
          </a:p>
          <a:p>
            <a:pPr marL="0" indent="0">
              <a:buFont typeface="Arial" pitchFamily="34" charset="0"/>
              <a:buNone/>
            </a:pPr>
            <a:r>
              <a:rPr lang="es-ES" sz="1800" b="1" dirty="0" smtClean="0">
                <a:solidFill>
                  <a:srgbClr val="EEECE1">
                    <a:lumMod val="25000"/>
                  </a:srgbClr>
                </a:solidFill>
                <a:latin typeface="Arial" panose="020B0604020202020204" pitchFamily="34" charset="0"/>
                <a:cs typeface="Arial" panose="020B0604020202020204" pitchFamily="34" charset="0"/>
              </a:rPr>
              <a:t>Área de docencia: </a:t>
            </a:r>
            <a:r>
              <a:rPr lang="es-ES" sz="1800" dirty="0" smtClean="0">
                <a:solidFill>
                  <a:srgbClr val="EEECE1">
                    <a:lumMod val="25000"/>
                  </a:srgbClr>
                </a:solidFill>
                <a:latin typeface="Arial" panose="020B0604020202020204" pitchFamily="34" charset="0"/>
                <a:cs typeface="Arial" panose="020B0604020202020204" pitchFamily="34" charset="0"/>
              </a:rPr>
              <a:t>Maestría en Administración de Negocios </a:t>
            </a:r>
          </a:p>
          <a:p>
            <a:pPr marL="0" indent="0">
              <a:buFont typeface="Arial" pitchFamily="34" charset="0"/>
              <a:buNone/>
            </a:pPr>
            <a:r>
              <a:rPr lang="es-ES" sz="1800" dirty="0" smtClean="0">
                <a:solidFill>
                  <a:srgbClr val="EEECE1">
                    <a:lumMod val="25000"/>
                  </a:srgbClr>
                </a:solidFill>
                <a:latin typeface="Arial" panose="020B0604020202020204" pitchFamily="34" charset="0"/>
                <a:cs typeface="Arial" panose="020B0604020202020204" pitchFamily="34" charset="0"/>
              </a:rPr>
              <a:t> </a:t>
            </a:r>
            <a:r>
              <a:rPr lang="es-ES" sz="1800" b="1" dirty="0" smtClean="0">
                <a:solidFill>
                  <a:srgbClr val="EEECE1">
                    <a:lumMod val="25000"/>
                  </a:srgbClr>
                </a:solidFill>
                <a:latin typeface="Arial" panose="020B0604020202020204" pitchFamily="34" charset="0"/>
                <a:cs typeface="Arial" panose="020B0604020202020204" pitchFamily="34" charset="0"/>
              </a:rPr>
              <a:t>Clave: </a:t>
            </a:r>
            <a:r>
              <a:rPr lang="es-ES" sz="1800" dirty="0" smtClean="0">
                <a:solidFill>
                  <a:srgbClr val="EEECE1">
                    <a:lumMod val="25000"/>
                  </a:srgbClr>
                </a:solidFill>
                <a:latin typeface="Arial" panose="020B0604020202020204" pitchFamily="34" charset="0"/>
                <a:cs typeface="Arial" panose="020B0604020202020204" pitchFamily="34" charset="0"/>
              </a:rPr>
              <a:t>L41524</a:t>
            </a:r>
          </a:p>
          <a:p>
            <a:pPr marL="0" indent="0">
              <a:buFont typeface="Arial" pitchFamily="34" charset="0"/>
              <a:buNone/>
            </a:pPr>
            <a:r>
              <a:rPr lang="es-ES" sz="1800" b="1" dirty="0" smtClean="0">
                <a:solidFill>
                  <a:srgbClr val="EEECE1">
                    <a:lumMod val="25000"/>
                  </a:srgbClr>
                </a:solidFill>
                <a:latin typeface="Arial" panose="020B0604020202020204" pitchFamily="34" charset="0"/>
                <a:cs typeface="Arial" panose="020B0604020202020204" pitchFamily="34" charset="0"/>
              </a:rPr>
              <a:t>Horas de Teoría:</a:t>
            </a:r>
            <a:r>
              <a:rPr lang="es-ES" sz="1800" dirty="0" smtClean="0">
                <a:solidFill>
                  <a:srgbClr val="EEECE1">
                    <a:lumMod val="25000"/>
                  </a:srgbClr>
                </a:solidFill>
                <a:latin typeface="Arial" panose="020B0604020202020204" pitchFamily="34" charset="0"/>
                <a:cs typeface="Arial" panose="020B0604020202020204" pitchFamily="34" charset="0"/>
              </a:rPr>
              <a:t> 3</a:t>
            </a:r>
          </a:p>
          <a:p>
            <a:pPr marL="0" indent="0">
              <a:buFont typeface="Arial" pitchFamily="34" charset="0"/>
              <a:buNone/>
            </a:pPr>
            <a:r>
              <a:rPr lang="es-ES" sz="1800" b="1" dirty="0" smtClean="0">
                <a:solidFill>
                  <a:srgbClr val="EEECE1">
                    <a:lumMod val="25000"/>
                  </a:srgbClr>
                </a:solidFill>
                <a:latin typeface="Arial" panose="020B0604020202020204" pitchFamily="34" charset="0"/>
                <a:cs typeface="Arial" panose="020B0604020202020204" pitchFamily="34" charset="0"/>
              </a:rPr>
              <a:t>Horas de Práctica: </a:t>
            </a:r>
            <a:r>
              <a:rPr lang="es-ES" sz="1800" dirty="0" smtClean="0">
                <a:solidFill>
                  <a:srgbClr val="EEECE1">
                    <a:lumMod val="25000"/>
                  </a:srgbClr>
                </a:solidFill>
                <a:latin typeface="Arial" panose="020B0604020202020204" pitchFamily="34" charset="0"/>
                <a:cs typeface="Arial" panose="020B0604020202020204" pitchFamily="34" charset="0"/>
              </a:rPr>
              <a:t>3</a:t>
            </a:r>
          </a:p>
          <a:p>
            <a:pPr marL="0" indent="0">
              <a:buFont typeface="Arial" pitchFamily="34" charset="0"/>
              <a:buNone/>
            </a:pPr>
            <a:r>
              <a:rPr lang="es-ES" sz="1800" b="1" dirty="0" smtClean="0">
                <a:solidFill>
                  <a:srgbClr val="EEECE1">
                    <a:lumMod val="25000"/>
                  </a:srgbClr>
                </a:solidFill>
                <a:latin typeface="Arial" panose="020B0604020202020204" pitchFamily="34" charset="0"/>
                <a:cs typeface="Arial" panose="020B0604020202020204" pitchFamily="34" charset="0"/>
              </a:rPr>
              <a:t>Créditos: </a:t>
            </a:r>
            <a:r>
              <a:rPr lang="es-ES" sz="1800" dirty="0" smtClean="0">
                <a:solidFill>
                  <a:srgbClr val="EEECE1">
                    <a:lumMod val="25000"/>
                  </a:srgbClr>
                </a:solidFill>
                <a:latin typeface="Arial" panose="020B0604020202020204" pitchFamily="34" charset="0"/>
                <a:cs typeface="Arial" panose="020B0604020202020204" pitchFamily="34" charset="0"/>
              </a:rPr>
              <a:t>6</a:t>
            </a:r>
          </a:p>
          <a:p>
            <a:pPr marL="0" indent="0">
              <a:buFont typeface="Arial" pitchFamily="34" charset="0"/>
              <a:buNone/>
            </a:pPr>
            <a:r>
              <a:rPr lang="es-ES" sz="1800" b="1" dirty="0" smtClean="0">
                <a:solidFill>
                  <a:srgbClr val="EEECE1">
                    <a:lumMod val="25000"/>
                  </a:srgbClr>
                </a:solidFill>
                <a:latin typeface="Arial" panose="020B0604020202020204" pitchFamily="34" charset="0"/>
                <a:cs typeface="Arial" panose="020B0604020202020204" pitchFamily="34" charset="0"/>
              </a:rPr>
              <a:t>Carácter de la Unidad de Aprendizaje: </a:t>
            </a:r>
            <a:r>
              <a:rPr lang="es-ES" sz="1800" dirty="0" smtClean="0">
                <a:solidFill>
                  <a:srgbClr val="EEECE1">
                    <a:lumMod val="25000"/>
                  </a:srgbClr>
                </a:solidFill>
                <a:latin typeface="Arial" panose="020B0604020202020204" pitchFamily="34" charset="0"/>
                <a:cs typeface="Arial" panose="020B0604020202020204" pitchFamily="34" charset="0"/>
              </a:rPr>
              <a:t>obligatoria</a:t>
            </a:r>
          </a:p>
          <a:p>
            <a:pPr marL="0" indent="0">
              <a:buFont typeface="Arial" pitchFamily="34" charset="0"/>
              <a:buNone/>
            </a:pPr>
            <a:r>
              <a:rPr lang="es-ES" sz="1800" b="1" dirty="0" smtClean="0">
                <a:solidFill>
                  <a:srgbClr val="EEECE1">
                    <a:lumMod val="25000"/>
                  </a:srgbClr>
                </a:solidFill>
                <a:latin typeface="Arial" panose="020B0604020202020204" pitchFamily="34" charset="0"/>
                <a:cs typeface="Arial" panose="020B0604020202020204" pitchFamily="34" charset="0"/>
              </a:rPr>
              <a:t>Núcleo de formación: </a:t>
            </a:r>
            <a:r>
              <a:rPr lang="es-ES" sz="1800" dirty="0" smtClean="0">
                <a:solidFill>
                  <a:srgbClr val="EEECE1">
                    <a:lumMod val="25000"/>
                  </a:srgbClr>
                </a:solidFill>
                <a:latin typeface="Arial" panose="020B0604020202020204" pitchFamily="34" charset="0"/>
                <a:cs typeface="Arial" panose="020B0604020202020204" pitchFamily="34" charset="0"/>
              </a:rPr>
              <a:t>sustantivo</a:t>
            </a:r>
          </a:p>
          <a:p>
            <a:pPr marL="0" indent="0">
              <a:buFont typeface="Arial" pitchFamily="34" charset="0"/>
              <a:buNone/>
            </a:pPr>
            <a:r>
              <a:rPr lang="es-ES" sz="1800" b="1" dirty="0" smtClean="0">
                <a:solidFill>
                  <a:srgbClr val="EEECE1">
                    <a:lumMod val="25000"/>
                  </a:srgbClr>
                </a:solidFill>
                <a:latin typeface="Arial" panose="020B0604020202020204" pitchFamily="34" charset="0"/>
                <a:cs typeface="Arial" panose="020B0604020202020204" pitchFamily="34" charset="0"/>
              </a:rPr>
              <a:t>Espacios donde se imparte: </a:t>
            </a:r>
            <a:r>
              <a:rPr lang="es-ES" sz="1800" dirty="0" smtClean="0">
                <a:solidFill>
                  <a:srgbClr val="EEECE1">
                    <a:lumMod val="25000"/>
                  </a:srgbClr>
                </a:solidFill>
                <a:latin typeface="Arial" panose="020B0604020202020204" pitchFamily="34" charset="0"/>
                <a:cs typeface="Arial" panose="020B0604020202020204" pitchFamily="34" charset="0"/>
              </a:rPr>
              <a:t>Facultad de Contaduría y Administración, CU UAEM Valle de Chalco.</a:t>
            </a:r>
          </a:p>
          <a:p>
            <a:pPr algn="ctr"/>
            <a:endParaRPr lang="es-ES" dirty="0">
              <a:solidFill>
                <a:srgbClr val="EEECE1">
                  <a:lumMod val="25000"/>
                </a:srgb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041014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980728"/>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INTRODUCCIÓN</a:t>
            </a:r>
            <a:endParaRPr lang="es-MX" sz="3200" dirty="0">
              <a:solidFill>
                <a:schemeClr val="bg2">
                  <a:lumMod val="50000"/>
                </a:schemeClr>
              </a:solidFill>
              <a:latin typeface="Times New Roman" pitchFamily="18" charset="0"/>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10" name="9 Rectángulo redondeado"/>
          <p:cNvSpPr/>
          <p:nvPr/>
        </p:nvSpPr>
        <p:spPr>
          <a:xfrm>
            <a:off x="6574576" y="2996952"/>
            <a:ext cx="1944216" cy="46741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Socio-cultural</a:t>
            </a:r>
            <a:endParaRPr lang="es-MX" dirty="0"/>
          </a:p>
        </p:txBody>
      </p:sp>
      <p:cxnSp>
        <p:nvCxnSpPr>
          <p:cNvPr id="22" name="21 Conector recto de flecha"/>
          <p:cNvCxnSpPr/>
          <p:nvPr/>
        </p:nvCxnSpPr>
        <p:spPr>
          <a:xfrm flipV="1">
            <a:off x="5505888" y="3464364"/>
            <a:ext cx="1068688" cy="846414"/>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7" name="26 Rectángulo redondeado"/>
          <p:cNvSpPr/>
          <p:nvPr/>
        </p:nvSpPr>
        <p:spPr>
          <a:xfrm>
            <a:off x="3721552" y="4090720"/>
            <a:ext cx="1772904" cy="479385"/>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Cambios</a:t>
            </a:r>
            <a:endParaRPr lang="es-MX" dirty="0"/>
          </a:p>
        </p:txBody>
      </p:sp>
      <p:sp>
        <p:nvSpPr>
          <p:cNvPr id="28" name="27 Rectángulo redondeado"/>
          <p:cNvSpPr/>
          <p:nvPr/>
        </p:nvSpPr>
        <p:spPr>
          <a:xfrm>
            <a:off x="3710120" y="5123794"/>
            <a:ext cx="1797984" cy="43272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Comercial</a:t>
            </a:r>
            <a:endParaRPr lang="es-MX" dirty="0"/>
          </a:p>
        </p:txBody>
      </p:sp>
      <p:cxnSp>
        <p:nvCxnSpPr>
          <p:cNvPr id="29" name="28 Conector recto de flecha"/>
          <p:cNvCxnSpPr/>
          <p:nvPr/>
        </p:nvCxnSpPr>
        <p:spPr>
          <a:xfrm flipH="1" flipV="1">
            <a:off x="2655193" y="3487360"/>
            <a:ext cx="1070128" cy="774812"/>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a:endCxn id="24" idx="1"/>
          </p:cNvCxnSpPr>
          <p:nvPr/>
        </p:nvCxnSpPr>
        <p:spPr>
          <a:xfrm>
            <a:off x="5505888" y="4410418"/>
            <a:ext cx="1068688" cy="413726"/>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p:nvPr/>
        </p:nvCxnSpPr>
        <p:spPr>
          <a:xfrm>
            <a:off x="4603064" y="3717032"/>
            <a:ext cx="0" cy="360040"/>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a:off x="4603064" y="4567480"/>
            <a:ext cx="6048" cy="515370"/>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1028" name="Picture 4" descr="http://image.slidesharecdn.com/globalizacionjudith-121019190412-phpapp02/95/caractersticas-de-la-globalizacin-1-638.jpg?cb=13506917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1642448"/>
            <a:ext cx="2781397" cy="2088228"/>
          </a:xfrm>
          <a:prstGeom prst="rect">
            <a:avLst/>
          </a:prstGeom>
          <a:noFill/>
          <a:extLst>
            <a:ext uri="{909E8E84-426E-40DD-AFC4-6F175D3DCCD1}">
              <a14:hiddenFill xmlns:a14="http://schemas.microsoft.com/office/drawing/2010/main">
                <a:solidFill>
                  <a:srgbClr val="FFFFFF"/>
                </a:solidFill>
              </a14:hiddenFill>
            </a:ext>
          </a:extLst>
        </p:spPr>
      </p:pic>
      <p:sp>
        <p:nvSpPr>
          <p:cNvPr id="24" name="23 Rectángulo redondeado"/>
          <p:cNvSpPr/>
          <p:nvPr/>
        </p:nvSpPr>
        <p:spPr>
          <a:xfrm>
            <a:off x="6574576" y="4590438"/>
            <a:ext cx="1944216" cy="46741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Político</a:t>
            </a:r>
            <a:endParaRPr lang="es-MX" dirty="0"/>
          </a:p>
        </p:txBody>
      </p:sp>
      <p:sp>
        <p:nvSpPr>
          <p:cNvPr id="33" name="32 Rectángulo redondeado"/>
          <p:cNvSpPr/>
          <p:nvPr/>
        </p:nvSpPr>
        <p:spPr>
          <a:xfrm>
            <a:off x="683568" y="3033596"/>
            <a:ext cx="1944216" cy="46741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Religioso</a:t>
            </a:r>
            <a:endParaRPr lang="es-MX" dirty="0"/>
          </a:p>
        </p:txBody>
      </p:sp>
      <p:sp>
        <p:nvSpPr>
          <p:cNvPr id="34" name="33 Rectángulo redondeado"/>
          <p:cNvSpPr/>
          <p:nvPr/>
        </p:nvSpPr>
        <p:spPr>
          <a:xfrm>
            <a:off x="683568" y="4617772"/>
            <a:ext cx="1944216" cy="46741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Económico</a:t>
            </a:r>
            <a:endParaRPr lang="es-MX" dirty="0"/>
          </a:p>
        </p:txBody>
      </p:sp>
      <p:cxnSp>
        <p:nvCxnSpPr>
          <p:cNvPr id="35" name="34 Conector recto de flecha"/>
          <p:cNvCxnSpPr/>
          <p:nvPr/>
        </p:nvCxnSpPr>
        <p:spPr>
          <a:xfrm flipH="1">
            <a:off x="2655193" y="4386445"/>
            <a:ext cx="1070128" cy="437699"/>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6" name="35 Rectángulo redondeado"/>
          <p:cNvSpPr/>
          <p:nvPr/>
        </p:nvSpPr>
        <p:spPr>
          <a:xfrm>
            <a:off x="3182600" y="5970464"/>
            <a:ext cx="2860624" cy="62688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Tratados y acuerdos que se han suscrito por México</a:t>
            </a:r>
            <a:endParaRPr lang="es-MX" dirty="0"/>
          </a:p>
        </p:txBody>
      </p:sp>
      <p:cxnSp>
        <p:nvCxnSpPr>
          <p:cNvPr id="37" name="36 Conector recto de flecha"/>
          <p:cNvCxnSpPr/>
          <p:nvPr/>
        </p:nvCxnSpPr>
        <p:spPr>
          <a:xfrm>
            <a:off x="4597016" y="5542715"/>
            <a:ext cx="6048" cy="387205"/>
          </a:xfrm>
          <a:prstGeom prst="straightConnector1">
            <a:avLst/>
          </a:prstGeom>
          <a:ln w="158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574264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1940</TotalTime>
  <Words>2560</Words>
  <Application>Microsoft Office PowerPoint</Application>
  <PresentationFormat>Presentación en pantalla (4:3)</PresentationFormat>
  <Paragraphs>206</Paragraphs>
  <Slides>35</Slides>
  <Notes>0</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INTRODUCCIÓN</vt:lpstr>
      <vt:lpstr>INTRODUCCIÓN</vt:lpstr>
      <vt:lpstr>ANTECEDENTES</vt:lpstr>
      <vt:lpstr>ANTECEDENTES</vt:lpstr>
      <vt:lpstr>ANTECEDENTES</vt:lpstr>
      <vt:lpstr>ACTUALIDAD</vt:lpstr>
      <vt:lpstr>CONCEPTO</vt:lpstr>
      <vt:lpstr>OBJETIVOS</vt:lpstr>
      <vt:lpstr>CLASIFICACIÓN</vt:lpstr>
      <vt:lpstr>CLASIFICACIÓN</vt:lpstr>
      <vt:lpstr>CLASIFICACIÓN</vt:lpstr>
      <vt:lpstr>ACUERDOS ACTUALES</vt:lpstr>
      <vt:lpstr>ACUERDOS ACTUALES</vt:lpstr>
      <vt:lpstr>ACUERDOS ACTUALES</vt:lpstr>
      <vt:lpstr>ACUERDOS ACTUALES</vt:lpstr>
      <vt:lpstr>ACUERDOS ACTUALES</vt:lpstr>
      <vt:lpstr>ACUERDOS ACTUALES</vt:lpstr>
      <vt:lpstr>ACUERDOS ACTUALES</vt:lpstr>
      <vt:lpstr>ACUERDOS ACTUALES</vt:lpstr>
      <vt:lpstr>ACUERDOS ACTUALES</vt:lpstr>
      <vt:lpstr>ACUERDOS ACTUALES</vt:lpstr>
      <vt:lpstr>ACUERDOS ACTUALES</vt:lpstr>
      <vt:lpstr>CONCLUSIONES</vt:lpstr>
      <vt:lpstr>CONCLUSIONES</vt:lpstr>
      <vt:lpstr>CONCLUSIONES</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LICENCIATURA EN COMERCIO INTERNACIONAL  ADMINISTRACIÓN</dc:title>
  <dc:creator>Usuario</dc:creator>
  <cp:lastModifiedBy>PERA</cp:lastModifiedBy>
  <cp:revision>180</cp:revision>
  <dcterms:created xsi:type="dcterms:W3CDTF">2013-08-06T20:15:20Z</dcterms:created>
  <dcterms:modified xsi:type="dcterms:W3CDTF">2015-10-02T05:02:54Z</dcterms:modified>
</cp:coreProperties>
</file>